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9"/>
  </p:notesMasterIdLst>
  <p:sldIdLst>
    <p:sldId id="256" r:id="rId3"/>
    <p:sldId id="452" r:id="rId4"/>
    <p:sldId id="520" r:id="rId5"/>
    <p:sldId id="524" r:id="rId6"/>
    <p:sldId id="521" r:id="rId7"/>
    <p:sldId id="501" r:id="rId8"/>
    <p:sldId id="502" r:id="rId9"/>
    <p:sldId id="504" r:id="rId10"/>
    <p:sldId id="503" r:id="rId11"/>
    <p:sldId id="528" r:id="rId12"/>
    <p:sldId id="531" r:id="rId13"/>
    <p:sldId id="530" r:id="rId14"/>
    <p:sldId id="532" r:id="rId15"/>
    <p:sldId id="565" r:id="rId16"/>
    <p:sldId id="567" r:id="rId17"/>
    <p:sldId id="566" r:id="rId18"/>
    <p:sldId id="587" r:id="rId19"/>
    <p:sldId id="533" r:id="rId20"/>
    <p:sldId id="534" r:id="rId21"/>
    <p:sldId id="535" r:id="rId22"/>
    <p:sldId id="541" r:id="rId23"/>
    <p:sldId id="542" r:id="rId24"/>
    <p:sldId id="543" r:id="rId25"/>
    <p:sldId id="544" r:id="rId26"/>
    <p:sldId id="547" r:id="rId27"/>
    <p:sldId id="549" r:id="rId28"/>
    <p:sldId id="550" r:id="rId29"/>
    <p:sldId id="551" r:id="rId30"/>
    <p:sldId id="553" r:id="rId31"/>
    <p:sldId id="546" r:id="rId32"/>
    <p:sldId id="555" r:id="rId33"/>
    <p:sldId id="556" r:id="rId34"/>
    <p:sldId id="554" r:id="rId35"/>
    <p:sldId id="557" r:id="rId36"/>
    <p:sldId id="574" r:id="rId37"/>
    <p:sldId id="585" r:id="rId38"/>
    <p:sldId id="570" r:id="rId39"/>
    <p:sldId id="261" r:id="rId40"/>
    <p:sldId id="572" r:id="rId41"/>
    <p:sldId id="282" r:id="rId42"/>
    <p:sldId id="573" r:id="rId43"/>
    <p:sldId id="265" r:id="rId44"/>
    <p:sldId id="267" r:id="rId45"/>
    <p:sldId id="269" r:id="rId46"/>
    <p:sldId id="333" r:id="rId47"/>
    <p:sldId id="577" r:id="rId48"/>
    <p:sldId id="301" r:id="rId49"/>
    <p:sldId id="304" r:id="rId50"/>
    <p:sldId id="578" r:id="rId51"/>
    <p:sldId id="579" r:id="rId52"/>
    <p:sldId id="580" r:id="rId53"/>
    <p:sldId id="582" r:id="rId54"/>
    <p:sldId id="581" r:id="rId55"/>
    <p:sldId id="584" r:id="rId56"/>
    <p:sldId id="575" r:id="rId57"/>
    <p:sldId id="317" r:id="rId58"/>
    <p:sldId id="316" r:id="rId59"/>
    <p:sldId id="318" r:id="rId60"/>
    <p:sldId id="320" r:id="rId61"/>
    <p:sldId id="322" r:id="rId62"/>
    <p:sldId id="321" r:id="rId63"/>
    <p:sldId id="586" r:id="rId64"/>
    <p:sldId id="559" r:id="rId65"/>
    <p:sldId id="560" r:id="rId66"/>
    <p:sldId id="561" r:id="rId67"/>
    <p:sldId id="562" r:id="rId68"/>
    <p:sldId id="563" r:id="rId69"/>
    <p:sldId id="564" r:id="rId70"/>
    <p:sldId id="509" r:id="rId71"/>
    <p:sldId id="568" r:id="rId72"/>
    <p:sldId id="496" r:id="rId73"/>
    <p:sldId id="507" r:id="rId74"/>
    <p:sldId id="569" r:id="rId75"/>
    <p:sldId id="505" r:id="rId76"/>
    <p:sldId id="517" r:id="rId77"/>
    <p:sldId id="518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5F1DE"/>
    <a:srgbClr val="00FF00"/>
    <a:srgbClr val="CCC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00FB8-6103-4D8A-8A10-51BA7916CFEB}" v="221" dt="2020-06-09T11:24:02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56" autoAdjust="0"/>
    <p:restoredTop sz="84628" autoAdjust="0"/>
  </p:normalViewPr>
  <p:slideViewPr>
    <p:cSldViewPr snapToGrid="0">
      <p:cViewPr varScale="1">
        <p:scale>
          <a:sx n="72" d="100"/>
          <a:sy n="72" d="100"/>
        </p:scale>
        <p:origin x="222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1105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microsoft.com/office/2016/11/relationships/changesInfo" Target="changesInfos/changesInfo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el, Pablo" userId="695102d8-7b7c-4e72-85ef-d390c20d6d1b" providerId="ADAL" clId="{2BE00FB8-6103-4D8A-8A10-51BA7916CFEB}"/>
    <pc:docChg chg="modSld">
      <pc:chgData name="Ariel, Pablo" userId="695102d8-7b7c-4e72-85ef-d390c20d6d1b" providerId="ADAL" clId="{2BE00FB8-6103-4D8A-8A10-51BA7916CFEB}" dt="2020-06-09T11:24:07.400" v="218" actId="14100"/>
      <pc:docMkLst>
        <pc:docMk/>
      </pc:docMkLst>
      <pc:sldChg chg="modSp mod modAnim">
        <pc:chgData name="Ariel, Pablo" userId="695102d8-7b7c-4e72-85ef-d390c20d6d1b" providerId="ADAL" clId="{2BE00FB8-6103-4D8A-8A10-51BA7916CFEB}" dt="2020-06-09T11:24:07.400" v="218" actId="14100"/>
        <pc:sldMkLst>
          <pc:docMk/>
          <pc:sldMk cId="3300129899" sldId="587"/>
        </pc:sldMkLst>
        <pc:spChg chg="mod">
          <ac:chgData name="Ariel, Pablo" userId="695102d8-7b7c-4e72-85ef-d390c20d6d1b" providerId="ADAL" clId="{2BE00FB8-6103-4D8A-8A10-51BA7916CFEB}" dt="2020-06-09T11:24:07.400" v="218" actId="14100"/>
          <ac:spMkLst>
            <pc:docMk/>
            <pc:sldMk cId="3300129899" sldId="587"/>
            <ac:spMk id="2" creationId="{634543D4-23C5-4EE9-9BB5-0226D474BE7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2C87A-DAB1-430A-94FC-6357E83E3238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92176-AC6E-4BA5-9D0B-53AA4F904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B978-0-12-420138-5.00007-0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B978-0-12-420138-5.00007-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molcel.2019.05.028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0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19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21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Graphics modified from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https://ieeexplore.ieee.org/document/8039195</a:t>
            </a:r>
          </a:p>
          <a:p>
            <a:r>
              <a:rPr lang="en-US" dirty="0"/>
              <a:t>https://warwick.ac.uk/fac/sci/lifesci/research/facilities/imaging/sp5booking/imaging-pinhole/</a:t>
            </a:r>
          </a:p>
          <a:p>
            <a:r>
              <a:rPr lang="en-US" dirty="0">
                <a:hlinkClick r:id="rId3" tooltip="Persistent link using digital object identifier"/>
              </a:rPr>
              <a:t>https://doi.org/10.1016/B978-0-12-420138-5.00007-0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6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http://cshprotocols.cshlp.org/content/2014/10/pdb.top071795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26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8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https://applications.zeiss.com/C125792900358A3F/0/55FE5FC0794DD7E0C12583C10039E6A3/$FILE/EN_41_011_082_LSM980_rel1-1.pdf</a:t>
            </a:r>
          </a:p>
          <a:p>
            <a:r>
              <a:rPr lang="en-US" dirty="0"/>
              <a:t>https://www.olympus-lifescience.com/en/.downloads/download/?file=855640653&amp;fl=en_US&amp;inline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2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6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Modified from Figure 4: http://zeiss-campus.magnet.fsu.edu/articles/spinningdisk/introduction.html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62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Modified from https://www.olympus-lifescience.com/en/microscope-resource/primer/techniques/confocal/confocalintro/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60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9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simplified</a:t>
            </a:r>
            <a:r>
              <a:rPr lang="en-US" baseline="0" dirty="0"/>
              <a:t> ray diagrams</a:t>
            </a:r>
            <a:endParaRPr lang="en-US" dirty="0"/>
          </a:p>
          <a:p>
            <a:r>
              <a:rPr lang="en-US" dirty="0"/>
              <a:t>Ray tracing:</a:t>
            </a:r>
            <a:r>
              <a:rPr lang="en-US" baseline="0" dirty="0"/>
              <a:t> </a:t>
            </a:r>
            <a:r>
              <a:rPr lang="en-US" dirty="0"/>
              <a:t>https://ricktu288.github.io/ray-optics/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14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01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0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79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01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from</a:t>
            </a:r>
          </a:p>
          <a:p>
            <a:r>
              <a:rPr lang="en-US" dirty="0"/>
              <a:t>Olympus: https://www.olympus-lifescience.com/en/laser-scanning/fv3000/#!cms[focus]=cmsContent6335</a:t>
            </a:r>
          </a:p>
          <a:p>
            <a:r>
              <a:rPr lang="en-US" dirty="0"/>
              <a:t>Leica: https://downloads.leica-microsystems.com/Leica%20HyD/Dedicated%20Articles/Photoncounting_Technological%20Readings_Jul2015.pdf</a:t>
            </a:r>
          </a:p>
          <a:p>
            <a:r>
              <a:rPr lang="en-US" dirty="0"/>
              <a:t>https://journals.plos.org/plosone/article?id=10.1371/journal.pone.0214659</a:t>
            </a:r>
          </a:p>
          <a:p>
            <a:r>
              <a:rPr lang="en-US" dirty="0"/>
              <a:t>Zeiss: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82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from</a:t>
            </a:r>
          </a:p>
          <a:p>
            <a:r>
              <a:rPr lang="en-US" dirty="0"/>
              <a:t>Olympus: https://www.olympus-lifescience.com/en/laser-scanning/fv3000/#!cms[focus]=cmsContent6335</a:t>
            </a:r>
          </a:p>
          <a:p>
            <a:r>
              <a:rPr lang="en-US" dirty="0"/>
              <a:t>Leica: https://downloads.leica-microsystems.com/Leica%20HyD/Dedicated%20Articles/Photoncounting_Technological%20Readings_Jul2015.pdf</a:t>
            </a:r>
          </a:p>
          <a:p>
            <a:r>
              <a:rPr lang="en-US" dirty="0"/>
              <a:t>https://journals.plos.org/plosone/article?id=10.1371/journal.pone.0214659</a:t>
            </a:r>
          </a:p>
          <a:p>
            <a:r>
              <a:rPr lang="en-US" dirty="0"/>
              <a:t>Zeiss: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57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from:</a:t>
            </a:r>
          </a:p>
          <a:p>
            <a:r>
              <a:rPr lang="en-US" dirty="0"/>
              <a:t>https://warwick.ac.uk/fac/sci/lifesci/research/facilities/imaging/sp5booking/imaging-pinhole/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81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from:</a:t>
            </a:r>
          </a:p>
          <a:p>
            <a:r>
              <a:rPr lang="en-US" dirty="0"/>
              <a:t>https://www.zeiss.com/microscopy/us/products/confocal-microscopes/confocal-microscope-with-multiplex-mode-lsm-980-airyscan-2.html#airyscan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41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12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https://www.microscopyu.com/techniques/confocal/resonant-scanning-in-laser-confocal-microscopy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82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https://patents.google.com/patent/US3013467A/en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57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12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https://www.ncbi.nlm.nih.gov/pmc/articles/PMC3843244/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49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https://www.microscopyu.com/techniques/confocal/resonant-scanning-in-laser-confocal-microscopy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17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56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647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98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93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AVG signal levels in the entire field within 2% of each</a:t>
            </a:r>
            <a:r>
              <a:rPr lang="en-US" baseline="0" dirty="0"/>
              <a:t> other between settings</a:t>
            </a:r>
          </a:p>
          <a:p>
            <a:r>
              <a:rPr lang="en-US" baseline="0" dirty="0"/>
              <a:t>Highest laser power not always best option: take into account bleaching and fluorophore saturation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796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26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AVG signal levels in the entire field within 2% of each</a:t>
            </a:r>
            <a:r>
              <a:rPr lang="en-US" baseline="0" dirty="0"/>
              <a:t> other between settings</a:t>
            </a:r>
          </a:p>
          <a:p>
            <a:r>
              <a:rPr lang="en-US" baseline="0" dirty="0"/>
              <a:t>Mention that speed has very similar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0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Modified from </a:t>
            </a:r>
            <a:r>
              <a:rPr lang="en-US" dirty="0">
                <a:hlinkClick r:id="rId3" tooltip="Persistent link using digital object identifier"/>
              </a:rPr>
              <a:t>https://doi.org/10.1016/B978-0-12-420138-5.00007-0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957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642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AVG signal levels in the entire field within 2% of each</a:t>
            </a:r>
            <a:r>
              <a:rPr lang="en-US" baseline="0" dirty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357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006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AVG signal levels in the entire field within 2% of each</a:t>
            </a:r>
            <a:r>
              <a:rPr lang="en-US" baseline="0" dirty="0"/>
              <a:t> other between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321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135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886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taken on LSM700 on BPAE</a:t>
            </a:r>
            <a:r>
              <a:rPr lang="en-US" baseline="0" dirty="0"/>
              <a:t> slide. Zoom of 1 in both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770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949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PSF figure modified from Fig 2 http://zeiss-campus.magnet.fsu.edu/articles/superresolution/introduction.html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010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XY Modified from Fig 1 https://www.olympus-lifescience.com/en/microscope-resource/primer/techniques/confocal/resolutionintro/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6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94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848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30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157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258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73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783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http://zeiss-campus.magnet.fsu.edu/articles/spinningdisk/introduction.html</a:t>
            </a:r>
          </a:p>
          <a:p>
            <a:r>
              <a:rPr lang="en-US" dirty="0"/>
              <a:t>https://www.youtube.com/watch?v=eue5g6iSmPU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404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http://zeiss-campus.magnet.fsu.edu/articles/spinningdisk/introduction.html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1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https://www.yokogawa.com/us/solutions/products-platforms/life-science/spinning-disk-confocal/csu-w1-confocal-scanner-unit/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507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http://zeiss-campus.magnet.fsu.edu/articles/spinningdisk/introduction.html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21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981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https://www.yokogawa.com/us/solutions/products-platforms/life-science/spinning-disk-confocal/csu-w1-confocal-scanner-unit/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940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124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460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Calabrese</a:t>
            </a:r>
            <a:r>
              <a:rPr lang="en-US" baseline="0" dirty="0"/>
              <a:t> lab paper - </a:t>
            </a:r>
            <a:r>
              <a:rPr lang="en-US" dirty="0">
                <a:hlinkClick r:id="rId3" tooltip="Persistent link using digital object identifier"/>
              </a:rPr>
              <a:t>https://doi.org/10.1016/j.molcel.2019.05.028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718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081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726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620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602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4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85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93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Heavily modified from Figure 4: http://zeiss-campus.magnet.fsu.edu/articles/spinningdisk/introduction.html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99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4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1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2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UNC_logo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23812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2895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E7E58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563869-6F52-4D49-B269-2326B2910EC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B143AC-3E27-4B6B-A472-0432DCC088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41325"/>
      </p:ext>
    </p:extLst>
  </p:cSld>
  <p:clrMapOvr>
    <a:masterClrMapping/>
  </p:clrMapOvr>
  <p:transition advClick="0" advTm="6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617218"/>
      </p:ext>
    </p:extLst>
  </p:cSld>
  <p:clrMapOvr>
    <a:masterClrMapping/>
  </p:clrMapOvr>
  <p:transition advClick="0" advTm="6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1668663"/>
      </p:ext>
    </p:extLst>
  </p:cSld>
  <p:clrMapOvr>
    <a:masterClrMapping/>
  </p:clrMapOvr>
  <p:transition advClick="0" advTm="6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143000"/>
            <a:ext cx="3276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143000"/>
            <a:ext cx="3276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1381144"/>
      </p:ext>
    </p:extLst>
  </p:cSld>
  <p:clrMapOvr>
    <a:masterClrMapping/>
  </p:clrMapOvr>
  <p:transition advClick="0" advTm="6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068445"/>
      </p:ext>
    </p:extLst>
  </p:cSld>
  <p:clrMapOvr>
    <a:masterClrMapping/>
  </p:clrMapOvr>
  <p:transition advClick="0" advTm="6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945482"/>
      </p:ext>
    </p:extLst>
  </p:cSld>
  <p:clrMapOvr>
    <a:masterClrMapping/>
  </p:clrMapOvr>
  <p:transition advClick="0" advTm="6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513378"/>
      </p:ext>
    </p:extLst>
  </p:cSld>
  <p:clrMapOvr>
    <a:masterClrMapping/>
  </p:clrMapOvr>
  <p:transition advClick="0" advTm="6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420299"/>
      </p:ext>
    </p:extLst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39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434325"/>
      </p:ext>
    </p:extLst>
  </p:cSld>
  <p:clrMapOvr>
    <a:masterClrMapping/>
  </p:clrMapOvr>
  <p:transition advClick="0" advTm="6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323902"/>
      </p:ext>
    </p:extLst>
  </p:cSld>
  <p:clrMapOvr>
    <a:masterClrMapping/>
  </p:clrMapOvr>
  <p:transition advClick="0" advTm="6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152400"/>
            <a:ext cx="16954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152400"/>
            <a:ext cx="49339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323883"/>
      </p:ext>
    </p:extLst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5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5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0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2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1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D0182-7204-494D-A879-EB151F73680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9BBE5-2048-4D34-BDAF-482CE0ECD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3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524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143000"/>
            <a:ext cx="6705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99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6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335FB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panose="020B0604020202020204" pitchFamily="34" charset="0"/>
        <a:buChar char="»"/>
        <a:defRPr sz="2200">
          <a:solidFill>
            <a:srgbClr val="41414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000">
          <a:solidFill>
            <a:srgbClr val="41414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panose="020B0604020202020204" pitchFamily="34" charset="0"/>
        <a:buChar char="»"/>
        <a:defRPr>
          <a:solidFill>
            <a:srgbClr val="41414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lympus-lifescience.com/en/microscope-resource/primer/java/galvanometerscannin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eiss.wistia.com/medias/4ehx150o5j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lympus-lifescience.com/en/microscope-resource/primer/java/confocalvswidefield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ue5g6iSmPU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biology.org/online-biology-courses/microscopy-series/" TargetMode="External"/><Relationship Id="rId13" Type="http://schemas.openxmlformats.org/officeDocument/2006/relationships/hyperlink" Target="http://zeiss-campus.magnet.fsu.edu/" TargetMode="External"/><Relationship Id="rId18" Type="http://schemas.openxmlformats.org/officeDocument/2006/relationships/hyperlink" Target="https://meetings.cshl.edu/courses.aspx?course=C-QICM&amp;year=20" TargetMode="External"/><Relationship Id="rId3" Type="http://schemas.openxmlformats.org/officeDocument/2006/relationships/hyperlink" Target="https://www.med.unc.edu/microscopy/" TargetMode="External"/><Relationship Id="rId7" Type="http://schemas.openxmlformats.org/officeDocument/2006/relationships/hyperlink" Target="mailto:tdperdue@email.unc.edu" TargetMode="External"/><Relationship Id="rId12" Type="http://schemas.openxmlformats.org/officeDocument/2006/relationships/hyperlink" Target="https://www.microscopyu.com/" TargetMode="External"/><Relationship Id="rId17" Type="http://schemas.openxmlformats.org/officeDocument/2006/relationships/hyperlink" Target="https://www.mbl.edu/education/courses/optical-microscopy-imaging/" TargetMode="External"/><Relationship Id="rId2" Type="http://schemas.openxmlformats.org/officeDocument/2006/relationships/notesSlide" Target="../notesSlides/notesSlide68.xml"/><Relationship Id="rId16" Type="http://schemas.openxmlformats.org/officeDocument/2006/relationships/hyperlink" Target="https://www.mbl.edu/education/courses/analytical-quantitative-light-microscop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d.unc.edu/cellbiophysio/research-facilities/hic/" TargetMode="External"/><Relationship Id="rId11" Type="http://schemas.openxmlformats.org/officeDocument/2006/relationships/hyperlink" Target="https://www.olympus-lifescience.com/en/microscope-resource/" TargetMode="External"/><Relationship Id="rId5" Type="http://schemas.openxmlformats.org/officeDocument/2006/relationships/hyperlink" Target="https://www.med.unc.edu/neuroscience/core-facilities/confocal-and-multiphoton-imaging/" TargetMode="External"/><Relationship Id="rId15" Type="http://schemas.openxmlformats.org/officeDocument/2006/relationships/hyperlink" Target="https://www.sciencedirect.com/bookseries/methods-in-cell-biology/vol/123" TargetMode="External"/><Relationship Id="rId10" Type="http://schemas.openxmlformats.org/officeDocument/2006/relationships/hyperlink" Target="https://micro.magnet.fsu.edu/" TargetMode="External"/><Relationship Id="rId19" Type="http://schemas.openxmlformats.org/officeDocument/2006/relationships/hyperlink" Target="https://mdibl.org/course/quantitative-fluorescence-microscopy-2020/" TargetMode="External"/><Relationship Id="rId4" Type="http://schemas.openxmlformats.org/officeDocument/2006/relationships/hyperlink" Target="https://www.med.unc.edu/microscopy/rigor-and-reproducibility/" TargetMode="External"/><Relationship Id="rId9" Type="http://schemas.openxmlformats.org/officeDocument/2006/relationships/hyperlink" Target="https://www.ibiology.org/online-biology-courses/short-microscopy-series/" TargetMode="External"/><Relationship Id="rId14" Type="http://schemas.openxmlformats.org/officeDocument/2006/relationships/hyperlink" Target="https://onlinelibrary.wiley.com/doi/book/10.1002/9781118382905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18286"/>
            <a:ext cx="9144000" cy="1506557"/>
          </a:xfrm>
        </p:spPr>
        <p:txBody>
          <a:bodyPr anchor="ctr">
            <a:noAutofit/>
          </a:bodyPr>
          <a:lstStyle/>
          <a:p>
            <a:r>
              <a:rPr lang="en-US" sz="4800" b="1" dirty="0">
                <a:latin typeface="Gill Sans MT" panose="020B0502020104020203" pitchFamily="34" charset="0"/>
              </a:rPr>
              <a:t>Confocal Microscopy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180114"/>
            <a:ext cx="9144000" cy="2066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ill Sans MT" panose="020B0502020104020203" pitchFamily="34" charset="0"/>
              </a:rPr>
              <a:t>Pablo Ariel, Ph.D.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Microscopy Services Laboratory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Department of Pathology and Laboratory Medicine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University of North Carolina, Chapel Hill</a:t>
            </a:r>
          </a:p>
          <a:p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dirty="0">
                <a:latin typeface="Gill Sans MT" panose="020B0502020104020203" pitchFamily="34" charset="0"/>
              </a:rPr>
              <a:t>June 2020</a:t>
            </a:r>
          </a:p>
        </p:txBody>
      </p:sp>
    </p:spTree>
    <p:extLst>
      <p:ext uri="{BB962C8B-B14F-4D97-AF65-F5344CB8AC3E}">
        <p14:creationId xmlns:p14="http://schemas.microsoft.com/office/powerpoint/2010/main" val="124471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BC4C1F9A-DC1C-4114-BCEB-8DA73D418A15}"/>
              </a:ext>
            </a:extLst>
          </p:cNvPr>
          <p:cNvSpPr txBox="1"/>
          <p:nvPr/>
        </p:nvSpPr>
        <p:spPr>
          <a:xfrm>
            <a:off x="-2" y="61442"/>
            <a:ext cx="9144001" cy="957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Laser scanning is 2D</a:t>
            </a: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050F2AFD-45FC-4B2D-82EE-54B2B57F9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47" y="1300428"/>
            <a:ext cx="5161905" cy="425714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60B6D7-18AE-4F16-A80A-6840374F716D}"/>
              </a:ext>
            </a:extLst>
          </p:cNvPr>
          <p:cNvCxnSpPr/>
          <p:nvPr/>
        </p:nvCxnSpPr>
        <p:spPr>
          <a:xfrm>
            <a:off x="2821782" y="4757738"/>
            <a:ext cx="22860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E496776-9672-4C3B-A23E-E601EA4C4668}"/>
              </a:ext>
            </a:extLst>
          </p:cNvPr>
          <p:cNvSpPr txBox="1"/>
          <p:nvPr/>
        </p:nvSpPr>
        <p:spPr>
          <a:xfrm>
            <a:off x="3771901" y="4543425"/>
            <a:ext cx="385762" cy="385761"/>
          </a:xfrm>
          <a:prstGeom prst="rect">
            <a:avLst/>
          </a:prstGeom>
          <a:solidFill>
            <a:srgbClr val="F5F1DE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  <a:cs typeface="Adobe Devanagari" panose="02040503050201020203" pitchFamily="18" charset="0"/>
              </a:rPr>
              <a:t>X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013D074-6F37-4347-8CE9-5AEC05714B7F}"/>
              </a:ext>
            </a:extLst>
          </p:cNvPr>
          <p:cNvCxnSpPr>
            <a:cxnSpLocks/>
          </p:cNvCxnSpPr>
          <p:nvPr/>
        </p:nvCxnSpPr>
        <p:spPr>
          <a:xfrm flipV="1">
            <a:off x="6716235" y="1643063"/>
            <a:ext cx="873433" cy="216455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C8A796E8-1051-486E-A3AB-E8F1FBE39FB2}"/>
              </a:ext>
            </a:extLst>
          </p:cNvPr>
          <p:cNvSpPr txBox="1"/>
          <p:nvPr/>
        </p:nvSpPr>
        <p:spPr>
          <a:xfrm>
            <a:off x="6985548" y="2446737"/>
            <a:ext cx="385762" cy="385761"/>
          </a:xfrm>
          <a:prstGeom prst="rect">
            <a:avLst/>
          </a:prstGeom>
          <a:solidFill>
            <a:srgbClr val="F5F1DE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  <a:cs typeface="Adobe Devanagari" panose="02040503050201020203" pitchFamily="18" charset="0"/>
              </a:rPr>
              <a:t>Y</a:t>
            </a:r>
          </a:p>
        </p:txBody>
      </p:sp>
      <p:sp>
        <p:nvSpPr>
          <p:cNvPr id="31" name="Rectangle 30">
            <a:hlinkClick r:id="rId4"/>
            <a:extLst>
              <a:ext uri="{FF2B5EF4-FFF2-40B4-BE49-F238E27FC236}">
                <a16:creationId xmlns:a16="http://schemas.microsoft.com/office/drawing/2014/main" id="{93610719-3A11-4ACE-9C73-44524F5F4591}"/>
              </a:ext>
            </a:extLst>
          </p:cNvPr>
          <p:cNvSpPr/>
          <p:nvPr/>
        </p:nvSpPr>
        <p:spPr>
          <a:xfrm>
            <a:off x="233360" y="5602607"/>
            <a:ext cx="8677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ill Sans MT" panose="020B0502020104020203" pitchFamily="34" charset="0"/>
                <a:cs typeface="Adobe Devanagari" panose="02040503050201020203" pitchFamily="18" charset="0"/>
                <a:hlinkClick r:id="rId4"/>
              </a:rPr>
              <a:t>https://www.olympus-lifescience.com/en/microscope-resource/primer/java/galvanometerscanning/</a:t>
            </a:r>
            <a:endParaRPr lang="en-US" sz="1600" dirty="0">
              <a:latin typeface="Gill Sans MT" panose="020B0502020104020203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15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83F233-7625-41A1-91BD-39FD0A27B5EC}"/>
              </a:ext>
            </a:extLst>
          </p:cNvPr>
          <p:cNvGrpSpPr/>
          <p:nvPr/>
        </p:nvGrpSpPr>
        <p:grpSpPr>
          <a:xfrm>
            <a:off x="2644836" y="279789"/>
            <a:ext cx="4345398" cy="5078301"/>
            <a:chOff x="2509103" y="279789"/>
            <a:chExt cx="4345398" cy="5078301"/>
          </a:xfrm>
        </p:grpSpPr>
        <p:sp>
          <p:nvSpPr>
            <p:cNvPr id="143" name="Freeform 142"/>
            <p:cNvSpPr/>
            <p:nvPr/>
          </p:nvSpPr>
          <p:spPr>
            <a:xfrm>
              <a:off x="2509103" y="1400610"/>
              <a:ext cx="3651139" cy="899181"/>
            </a:xfrm>
            <a:custGeom>
              <a:avLst/>
              <a:gdLst>
                <a:gd name="connsiteX0" fmla="*/ 186512 w 3648439"/>
                <a:gd name="connsiteY0" fmla="*/ 899181 h 899181"/>
                <a:gd name="connsiteX1" fmla="*/ 1329512 w 3648439"/>
                <a:gd name="connsiteY1" fmla="*/ 892831 h 899181"/>
                <a:gd name="connsiteX2" fmla="*/ 2294712 w 3648439"/>
                <a:gd name="connsiteY2" fmla="*/ 880131 h 899181"/>
                <a:gd name="connsiteX3" fmla="*/ 3278962 w 3648439"/>
                <a:gd name="connsiteY3" fmla="*/ 861081 h 899181"/>
                <a:gd name="connsiteX4" fmla="*/ 3640912 w 3648439"/>
                <a:gd name="connsiteY4" fmla="*/ 835681 h 899181"/>
                <a:gd name="connsiteX5" fmla="*/ 2993212 w 3648439"/>
                <a:gd name="connsiteY5" fmla="*/ 568981 h 899181"/>
                <a:gd name="connsiteX6" fmla="*/ 2656662 w 3648439"/>
                <a:gd name="connsiteY6" fmla="*/ 397531 h 899181"/>
                <a:gd name="connsiteX7" fmla="*/ 2269312 w 3648439"/>
                <a:gd name="connsiteY7" fmla="*/ 111781 h 899181"/>
                <a:gd name="connsiteX8" fmla="*/ 1723212 w 3648439"/>
                <a:gd name="connsiteY8" fmla="*/ 3831 h 899181"/>
                <a:gd name="connsiteX9" fmla="*/ 1304112 w 3648439"/>
                <a:gd name="connsiteY9" fmla="*/ 232431 h 899181"/>
                <a:gd name="connsiteX10" fmla="*/ 967562 w 3648439"/>
                <a:gd name="connsiteY10" fmla="*/ 441981 h 899181"/>
                <a:gd name="connsiteX11" fmla="*/ 453212 w 3648439"/>
                <a:gd name="connsiteY11" fmla="*/ 600731 h 899181"/>
                <a:gd name="connsiteX12" fmla="*/ 65862 w 3648439"/>
                <a:gd name="connsiteY12" fmla="*/ 734081 h 899181"/>
                <a:gd name="connsiteX13" fmla="*/ 8712 w 3648439"/>
                <a:gd name="connsiteY13" fmla="*/ 854731 h 899181"/>
                <a:gd name="connsiteX14" fmla="*/ 186512 w 3648439"/>
                <a:gd name="connsiteY14" fmla="*/ 899181 h 899181"/>
                <a:gd name="connsiteX0" fmla="*/ 186512 w 3651139"/>
                <a:gd name="connsiteY0" fmla="*/ 899181 h 899181"/>
                <a:gd name="connsiteX1" fmla="*/ 1329512 w 3651139"/>
                <a:gd name="connsiteY1" fmla="*/ 892831 h 899181"/>
                <a:gd name="connsiteX2" fmla="*/ 2294712 w 3651139"/>
                <a:gd name="connsiteY2" fmla="*/ 880131 h 899181"/>
                <a:gd name="connsiteX3" fmla="*/ 3310712 w 3651139"/>
                <a:gd name="connsiteY3" fmla="*/ 880131 h 899181"/>
                <a:gd name="connsiteX4" fmla="*/ 3640912 w 3651139"/>
                <a:gd name="connsiteY4" fmla="*/ 835681 h 899181"/>
                <a:gd name="connsiteX5" fmla="*/ 2993212 w 3651139"/>
                <a:gd name="connsiteY5" fmla="*/ 568981 h 899181"/>
                <a:gd name="connsiteX6" fmla="*/ 2656662 w 3651139"/>
                <a:gd name="connsiteY6" fmla="*/ 397531 h 899181"/>
                <a:gd name="connsiteX7" fmla="*/ 2269312 w 3651139"/>
                <a:gd name="connsiteY7" fmla="*/ 111781 h 899181"/>
                <a:gd name="connsiteX8" fmla="*/ 1723212 w 3651139"/>
                <a:gd name="connsiteY8" fmla="*/ 3831 h 899181"/>
                <a:gd name="connsiteX9" fmla="*/ 1304112 w 3651139"/>
                <a:gd name="connsiteY9" fmla="*/ 232431 h 899181"/>
                <a:gd name="connsiteX10" fmla="*/ 967562 w 3651139"/>
                <a:gd name="connsiteY10" fmla="*/ 441981 h 899181"/>
                <a:gd name="connsiteX11" fmla="*/ 453212 w 3651139"/>
                <a:gd name="connsiteY11" fmla="*/ 600731 h 899181"/>
                <a:gd name="connsiteX12" fmla="*/ 65862 w 3651139"/>
                <a:gd name="connsiteY12" fmla="*/ 734081 h 899181"/>
                <a:gd name="connsiteX13" fmla="*/ 8712 w 3651139"/>
                <a:gd name="connsiteY13" fmla="*/ 854731 h 899181"/>
                <a:gd name="connsiteX14" fmla="*/ 186512 w 3651139"/>
                <a:gd name="connsiteY14" fmla="*/ 899181 h 89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51139" h="899181">
                  <a:moveTo>
                    <a:pt x="186512" y="899181"/>
                  </a:moveTo>
                  <a:lnTo>
                    <a:pt x="1329512" y="892831"/>
                  </a:lnTo>
                  <a:lnTo>
                    <a:pt x="2294712" y="880131"/>
                  </a:lnTo>
                  <a:cubicBezTo>
                    <a:pt x="2622795" y="873781"/>
                    <a:pt x="2982629" y="886481"/>
                    <a:pt x="3310712" y="880131"/>
                  </a:cubicBezTo>
                  <a:cubicBezTo>
                    <a:pt x="3535079" y="872723"/>
                    <a:pt x="3693829" y="887539"/>
                    <a:pt x="3640912" y="835681"/>
                  </a:cubicBezTo>
                  <a:cubicBezTo>
                    <a:pt x="3587995" y="783823"/>
                    <a:pt x="3157254" y="642006"/>
                    <a:pt x="2993212" y="568981"/>
                  </a:cubicBezTo>
                  <a:cubicBezTo>
                    <a:pt x="2829170" y="495956"/>
                    <a:pt x="2777312" y="473731"/>
                    <a:pt x="2656662" y="397531"/>
                  </a:cubicBezTo>
                  <a:cubicBezTo>
                    <a:pt x="2536012" y="321331"/>
                    <a:pt x="2424887" y="177398"/>
                    <a:pt x="2269312" y="111781"/>
                  </a:cubicBezTo>
                  <a:cubicBezTo>
                    <a:pt x="2113737" y="46164"/>
                    <a:pt x="1884079" y="-16277"/>
                    <a:pt x="1723212" y="3831"/>
                  </a:cubicBezTo>
                  <a:cubicBezTo>
                    <a:pt x="1562345" y="23939"/>
                    <a:pt x="1430054" y="159406"/>
                    <a:pt x="1304112" y="232431"/>
                  </a:cubicBezTo>
                  <a:cubicBezTo>
                    <a:pt x="1178170" y="305456"/>
                    <a:pt x="1109379" y="380598"/>
                    <a:pt x="967562" y="441981"/>
                  </a:cubicBezTo>
                  <a:cubicBezTo>
                    <a:pt x="825745" y="503364"/>
                    <a:pt x="603495" y="552048"/>
                    <a:pt x="453212" y="600731"/>
                  </a:cubicBezTo>
                  <a:cubicBezTo>
                    <a:pt x="302929" y="649414"/>
                    <a:pt x="139945" y="691748"/>
                    <a:pt x="65862" y="734081"/>
                  </a:cubicBezTo>
                  <a:cubicBezTo>
                    <a:pt x="-8221" y="776414"/>
                    <a:pt x="-7163" y="826156"/>
                    <a:pt x="8712" y="854731"/>
                  </a:cubicBezTo>
                  <a:cubicBezTo>
                    <a:pt x="24587" y="883306"/>
                    <a:pt x="92849" y="894418"/>
                    <a:pt x="186512" y="899181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 flipH="1">
              <a:off x="3267000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4334672" y="4837167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(Less) sensitive spot detector</a:t>
              </a:r>
            </a:p>
          </p:txBody>
        </p:sp>
        <p:cxnSp>
          <p:nvCxnSpPr>
            <p:cNvPr id="130" name="Straight Connector 129"/>
            <p:cNvCxnSpPr>
              <a:stCxn id="124" idx="4"/>
            </p:cNvCxnSpPr>
            <p:nvPr/>
          </p:nvCxnSpPr>
          <p:spPr>
            <a:xfrm>
              <a:off x="4346829" y="2072922"/>
              <a:ext cx="373635" cy="135179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3973195" y="2051124"/>
              <a:ext cx="373635" cy="138692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3973196" y="3485641"/>
              <a:ext cx="463987" cy="122883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4276244" y="3467219"/>
              <a:ext cx="444220" cy="124726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 flipH="1">
              <a:off x="4323970" y="2027203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/>
            <p:cNvCxnSpPr/>
            <p:nvPr/>
          </p:nvCxnSpPr>
          <p:spPr>
            <a:xfrm>
              <a:off x="4346829" y="2246090"/>
              <a:ext cx="300518" cy="949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46" idx="5"/>
            </p:cNvCxnSpPr>
            <p:nvPr/>
          </p:nvCxnSpPr>
          <p:spPr>
            <a:xfrm flipH="1">
              <a:off x="4023468" y="2265884"/>
              <a:ext cx="299260" cy="9203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4293598" y="3720030"/>
              <a:ext cx="359397" cy="12306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 flipV="1">
              <a:off x="4014087" y="3662623"/>
              <a:ext cx="398809" cy="12723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4238414" y="4858152"/>
              <a:ext cx="238597" cy="42842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379214" y="4747193"/>
              <a:ext cx="3412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985090" y="4747193"/>
              <a:ext cx="3412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/>
            <p:cNvSpPr/>
            <p:nvPr/>
          </p:nvSpPr>
          <p:spPr>
            <a:xfrm flipH="1">
              <a:off x="4316033" y="222686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 flipH="1">
              <a:off x="4644226" y="222686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flipH="1">
              <a:off x="3783471" y="2230877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flipH="1">
              <a:off x="4721242" y="2151177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flipH="1">
              <a:off x="3683713" y="2063659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377284" y="971354"/>
              <a:ext cx="1477217" cy="657741"/>
              <a:chOff x="7777600" y="971354"/>
              <a:chExt cx="1477217" cy="657741"/>
            </a:xfrm>
          </p:grpSpPr>
          <p:sp>
            <p:nvSpPr>
              <p:cNvPr id="160" name="Oval 159"/>
              <p:cNvSpPr/>
              <p:nvPr/>
            </p:nvSpPr>
            <p:spPr>
              <a:xfrm flipH="1">
                <a:off x="7952395" y="1461996"/>
                <a:ext cx="45719" cy="45719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 flipH="1">
                <a:off x="7952395" y="129283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7777600" y="971354"/>
                <a:ext cx="1477217" cy="657741"/>
                <a:chOff x="7777600" y="971354"/>
                <a:chExt cx="1477217" cy="657741"/>
              </a:xfrm>
            </p:grpSpPr>
            <p:sp>
              <p:nvSpPr>
                <p:cNvPr id="162" name="TextBox 161"/>
                <p:cNvSpPr txBox="1"/>
                <p:nvPr/>
              </p:nvSpPr>
              <p:spPr>
                <a:xfrm>
                  <a:off x="7777600" y="971354"/>
                  <a:ext cx="1147001" cy="307045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/>
                  <a:r>
                    <a:rPr lang="en-US" sz="1200" dirty="0">
                      <a:latin typeface="Gill Sans MT" panose="020B0502020104020203" pitchFamily="34" charset="0"/>
                    </a:rPr>
                    <a:t>Fluorophores:</a:t>
                  </a: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>
                  <a:off x="7886905" y="1148313"/>
                  <a:ext cx="1147001" cy="307045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/>
                  <a:r>
                    <a:rPr lang="en-US" sz="1200" dirty="0">
                      <a:latin typeface="Gill Sans MT" panose="020B0502020104020203" pitchFamily="34" charset="0"/>
                    </a:rPr>
                    <a:t>in focal plane</a:t>
                  </a:r>
                </a:p>
              </p:txBody>
            </p:sp>
            <p:sp>
              <p:nvSpPr>
                <p:cNvPr id="164" name="TextBox 163"/>
                <p:cNvSpPr txBox="1"/>
                <p:nvPr/>
              </p:nvSpPr>
              <p:spPr>
                <a:xfrm>
                  <a:off x="7898700" y="1322050"/>
                  <a:ext cx="1356117" cy="307045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/>
                  <a:r>
                    <a:rPr lang="en-US" sz="1200" dirty="0">
                      <a:latin typeface="Gill Sans MT" panose="020B0502020104020203" pitchFamily="34" charset="0"/>
                    </a:rPr>
                    <a:t>out of focal plane</a:t>
                  </a:r>
                </a:p>
              </p:txBody>
            </p:sp>
          </p:grpSp>
        </p:grpSp>
        <p:sp>
          <p:nvSpPr>
            <p:cNvPr id="165" name="TextBox 164"/>
            <p:cNvSpPr txBox="1"/>
            <p:nvPr/>
          </p:nvSpPr>
          <p:spPr>
            <a:xfrm>
              <a:off x="2592641" y="4449635"/>
              <a:ext cx="1683603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Pinhole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895055" y="1165506"/>
              <a:ext cx="864872" cy="2176462"/>
            </a:xfrm>
            <a:custGeom>
              <a:avLst/>
              <a:gdLst>
                <a:gd name="connsiteX0" fmla="*/ 0 w 666750"/>
                <a:gd name="connsiteY0" fmla="*/ 0 h 2176462"/>
                <a:gd name="connsiteX1" fmla="*/ 323850 w 666750"/>
                <a:gd name="connsiteY1" fmla="*/ 1076325 h 2176462"/>
                <a:gd name="connsiteX2" fmla="*/ 0 w 666750"/>
                <a:gd name="connsiteY2" fmla="*/ 2176462 h 2176462"/>
                <a:gd name="connsiteX3" fmla="*/ 666750 w 666750"/>
                <a:gd name="connsiteY3" fmla="*/ 2171700 h 2176462"/>
                <a:gd name="connsiteX4" fmla="*/ 357187 w 666750"/>
                <a:gd name="connsiteY4" fmla="*/ 1095375 h 2176462"/>
                <a:gd name="connsiteX5" fmla="*/ 661987 w 666750"/>
                <a:gd name="connsiteY5" fmla="*/ 0 h 2176462"/>
                <a:gd name="connsiteX6" fmla="*/ 0 w 666750"/>
                <a:gd name="connsiteY6" fmla="*/ 0 h 2176462"/>
                <a:gd name="connsiteX0" fmla="*/ 0 w 666750"/>
                <a:gd name="connsiteY0" fmla="*/ 0 h 2176462"/>
                <a:gd name="connsiteX1" fmla="*/ 323850 w 666750"/>
                <a:gd name="connsiteY1" fmla="*/ 1076325 h 2176462"/>
                <a:gd name="connsiteX2" fmla="*/ 0 w 666750"/>
                <a:gd name="connsiteY2" fmla="*/ 2176462 h 2176462"/>
                <a:gd name="connsiteX3" fmla="*/ 666750 w 666750"/>
                <a:gd name="connsiteY3" fmla="*/ 2171700 h 2176462"/>
                <a:gd name="connsiteX4" fmla="*/ 359569 w 666750"/>
                <a:gd name="connsiteY4" fmla="*/ 1073944 h 2176462"/>
                <a:gd name="connsiteX5" fmla="*/ 661987 w 666750"/>
                <a:gd name="connsiteY5" fmla="*/ 0 h 2176462"/>
                <a:gd name="connsiteX6" fmla="*/ 0 w 666750"/>
                <a:gd name="connsiteY6" fmla="*/ 0 h 217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0" h="2176462">
                  <a:moveTo>
                    <a:pt x="0" y="0"/>
                  </a:moveTo>
                  <a:lnTo>
                    <a:pt x="323850" y="1076325"/>
                  </a:lnTo>
                  <a:lnTo>
                    <a:pt x="0" y="2176462"/>
                  </a:lnTo>
                  <a:lnTo>
                    <a:pt x="666750" y="2171700"/>
                  </a:lnTo>
                  <a:lnTo>
                    <a:pt x="359569" y="1073944"/>
                  </a:lnTo>
                  <a:lnTo>
                    <a:pt x="6619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767014" y="3002440"/>
              <a:ext cx="1181395" cy="9511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Lenses, scanners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7B515E5-249D-4A59-BFAA-DA8C82F91B5B}"/>
                </a:ext>
              </a:extLst>
            </p:cNvPr>
            <p:cNvSpPr txBox="1"/>
            <p:nvPr/>
          </p:nvSpPr>
          <p:spPr>
            <a:xfrm>
              <a:off x="2728896" y="279789"/>
              <a:ext cx="3171825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b="1" dirty="0">
                  <a:latin typeface="Gill Sans MT" panose="020B0502020104020203" pitchFamily="34" charset="0"/>
                </a:rPr>
                <a:t>Laser scanning confocal microscopy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07C0F54-A537-416C-87A6-21592DFC5B07}"/>
                </a:ext>
              </a:extLst>
            </p:cNvPr>
            <p:cNvGrpSpPr/>
            <p:nvPr/>
          </p:nvGrpSpPr>
          <p:grpSpPr>
            <a:xfrm>
              <a:off x="4954327" y="3313175"/>
              <a:ext cx="1089197" cy="344929"/>
              <a:chOff x="7354643" y="3313175"/>
              <a:chExt cx="1089197" cy="34492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C338380-8F61-4970-946A-C8BEDBC30B1D}"/>
                  </a:ext>
                </a:extLst>
              </p:cNvPr>
              <p:cNvSpPr txBox="1"/>
              <p:nvPr/>
            </p:nvSpPr>
            <p:spPr>
              <a:xfrm>
                <a:off x="7706877" y="3313175"/>
                <a:ext cx="736963" cy="34492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r>
                  <a:rPr lang="en-US" sz="2000" dirty="0">
                    <a:latin typeface="Gill Sans MT" panose="020B0502020104020203" pitchFamily="34" charset="0"/>
                  </a:rPr>
                  <a:t>Laser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460E55F4-2762-4595-890F-CB4666D6D27B}"/>
                  </a:ext>
                </a:extLst>
              </p:cNvPr>
              <p:cNvCxnSpPr>
                <a:cxnSpLocks/>
                <a:stCxn id="88" idx="1"/>
              </p:cNvCxnSpPr>
              <p:nvPr/>
            </p:nvCxnSpPr>
            <p:spPr>
              <a:xfrm flipH="1">
                <a:off x="7354643" y="3485640"/>
                <a:ext cx="352234" cy="8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47269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83F233-7625-41A1-91BD-39FD0A27B5EC}"/>
              </a:ext>
            </a:extLst>
          </p:cNvPr>
          <p:cNvGrpSpPr/>
          <p:nvPr/>
        </p:nvGrpSpPr>
        <p:grpSpPr>
          <a:xfrm>
            <a:off x="2644836" y="279789"/>
            <a:ext cx="4345398" cy="5078301"/>
            <a:chOff x="2509103" y="279789"/>
            <a:chExt cx="4345398" cy="5078301"/>
          </a:xfrm>
        </p:grpSpPr>
        <p:sp>
          <p:nvSpPr>
            <p:cNvPr id="143" name="Freeform 142"/>
            <p:cNvSpPr/>
            <p:nvPr/>
          </p:nvSpPr>
          <p:spPr>
            <a:xfrm>
              <a:off x="2509103" y="1400610"/>
              <a:ext cx="3651139" cy="899181"/>
            </a:xfrm>
            <a:custGeom>
              <a:avLst/>
              <a:gdLst>
                <a:gd name="connsiteX0" fmla="*/ 186512 w 3648439"/>
                <a:gd name="connsiteY0" fmla="*/ 899181 h 899181"/>
                <a:gd name="connsiteX1" fmla="*/ 1329512 w 3648439"/>
                <a:gd name="connsiteY1" fmla="*/ 892831 h 899181"/>
                <a:gd name="connsiteX2" fmla="*/ 2294712 w 3648439"/>
                <a:gd name="connsiteY2" fmla="*/ 880131 h 899181"/>
                <a:gd name="connsiteX3" fmla="*/ 3278962 w 3648439"/>
                <a:gd name="connsiteY3" fmla="*/ 861081 h 899181"/>
                <a:gd name="connsiteX4" fmla="*/ 3640912 w 3648439"/>
                <a:gd name="connsiteY4" fmla="*/ 835681 h 899181"/>
                <a:gd name="connsiteX5" fmla="*/ 2993212 w 3648439"/>
                <a:gd name="connsiteY5" fmla="*/ 568981 h 899181"/>
                <a:gd name="connsiteX6" fmla="*/ 2656662 w 3648439"/>
                <a:gd name="connsiteY6" fmla="*/ 397531 h 899181"/>
                <a:gd name="connsiteX7" fmla="*/ 2269312 w 3648439"/>
                <a:gd name="connsiteY7" fmla="*/ 111781 h 899181"/>
                <a:gd name="connsiteX8" fmla="*/ 1723212 w 3648439"/>
                <a:gd name="connsiteY8" fmla="*/ 3831 h 899181"/>
                <a:gd name="connsiteX9" fmla="*/ 1304112 w 3648439"/>
                <a:gd name="connsiteY9" fmla="*/ 232431 h 899181"/>
                <a:gd name="connsiteX10" fmla="*/ 967562 w 3648439"/>
                <a:gd name="connsiteY10" fmla="*/ 441981 h 899181"/>
                <a:gd name="connsiteX11" fmla="*/ 453212 w 3648439"/>
                <a:gd name="connsiteY11" fmla="*/ 600731 h 899181"/>
                <a:gd name="connsiteX12" fmla="*/ 65862 w 3648439"/>
                <a:gd name="connsiteY12" fmla="*/ 734081 h 899181"/>
                <a:gd name="connsiteX13" fmla="*/ 8712 w 3648439"/>
                <a:gd name="connsiteY13" fmla="*/ 854731 h 899181"/>
                <a:gd name="connsiteX14" fmla="*/ 186512 w 3648439"/>
                <a:gd name="connsiteY14" fmla="*/ 899181 h 899181"/>
                <a:gd name="connsiteX0" fmla="*/ 186512 w 3651139"/>
                <a:gd name="connsiteY0" fmla="*/ 899181 h 899181"/>
                <a:gd name="connsiteX1" fmla="*/ 1329512 w 3651139"/>
                <a:gd name="connsiteY1" fmla="*/ 892831 h 899181"/>
                <a:gd name="connsiteX2" fmla="*/ 2294712 w 3651139"/>
                <a:gd name="connsiteY2" fmla="*/ 880131 h 899181"/>
                <a:gd name="connsiteX3" fmla="*/ 3310712 w 3651139"/>
                <a:gd name="connsiteY3" fmla="*/ 880131 h 899181"/>
                <a:gd name="connsiteX4" fmla="*/ 3640912 w 3651139"/>
                <a:gd name="connsiteY4" fmla="*/ 835681 h 899181"/>
                <a:gd name="connsiteX5" fmla="*/ 2993212 w 3651139"/>
                <a:gd name="connsiteY5" fmla="*/ 568981 h 899181"/>
                <a:gd name="connsiteX6" fmla="*/ 2656662 w 3651139"/>
                <a:gd name="connsiteY6" fmla="*/ 397531 h 899181"/>
                <a:gd name="connsiteX7" fmla="*/ 2269312 w 3651139"/>
                <a:gd name="connsiteY7" fmla="*/ 111781 h 899181"/>
                <a:gd name="connsiteX8" fmla="*/ 1723212 w 3651139"/>
                <a:gd name="connsiteY8" fmla="*/ 3831 h 899181"/>
                <a:gd name="connsiteX9" fmla="*/ 1304112 w 3651139"/>
                <a:gd name="connsiteY9" fmla="*/ 232431 h 899181"/>
                <a:gd name="connsiteX10" fmla="*/ 967562 w 3651139"/>
                <a:gd name="connsiteY10" fmla="*/ 441981 h 899181"/>
                <a:gd name="connsiteX11" fmla="*/ 453212 w 3651139"/>
                <a:gd name="connsiteY11" fmla="*/ 600731 h 899181"/>
                <a:gd name="connsiteX12" fmla="*/ 65862 w 3651139"/>
                <a:gd name="connsiteY12" fmla="*/ 734081 h 899181"/>
                <a:gd name="connsiteX13" fmla="*/ 8712 w 3651139"/>
                <a:gd name="connsiteY13" fmla="*/ 854731 h 899181"/>
                <a:gd name="connsiteX14" fmla="*/ 186512 w 3651139"/>
                <a:gd name="connsiteY14" fmla="*/ 899181 h 89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51139" h="899181">
                  <a:moveTo>
                    <a:pt x="186512" y="899181"/>
                  </a:moveTo>
                  <a:lnTo>
                    <a:pt x="1329512" y="892831"/>
                  </a:lnTo>
                  <a:lnTo>
                    <a:pt x="2294712" y="880131"/>
                  </a:lnTo>
                  <a:cubicBezTo>
                    <a:pt x="2622795" y="873781"/>
                    <a:pt x="2982629" y="886481"/>
                    <a:pt x="3310712" y="880131"/>
                  </a:cubicBezTo>
                  <a:cubicBezTo>
                    <a:pt x="3535079" y="872723"/>
                    <a:pt x="3693829" y="887539"/>
                    <a:pt x="3640912" y="835681"/>
                  </a:cubicBezTo>
                  <a:cubicBezTo>
                    <a:pt x="3587995" y="783823"/>
                    <a:pt x="3157254" y="642006"/>
                    <a:pt x="2993212" y="568981"/>
                  </a:cubicBezTo>
                  <a:cubicBezTo>
                    <a:pt x="2829170" y="495956"/>
                    <a:pt x="2777312" y="473731"/>
                    <a:pt x="2656662" y="397531"/>
                  </a:cubicBezTo>
                  <a:cubicBezTo>
                    <a:pt x="2536012" y="321331"/>
                    <a:pt x="2424887" y="177398"/>
                    <a:pt x="2269312" y="111781"/>
                  </a:cubicBezTo>
                  <a:cubicBezTo>
                    <a:pt x="2113737" y="46164"/>
                    <a:pt x="1884079" y="-16277"/>
                    <a:pt x="1723212" y="3831"/>
                  </a:cubicBezTo>
                  <a:cubicBezTo>
                    <a:pt x="1562345" y="23939"/>
                    <a:pt x="1430054" y="159406"/>
                    <a:pt x="1304112" y="232431"/>
                  </a:cubicBezTo>
                  <a:cubicBezTo>
                    <a:pt x="1178170" y="305456"/>
                    <a:pt x="1109379" y="380598"/>
                    <a:pt x="967562" y="441981"/>
                  </a:cubicBezTo>
                  <a:cubicBezTo>
                    <a:pt x="825745" y="503364"/>
                    <a:pt x="603495" y="552048"/>
                    <a:pt x="453212" y="600731"/>
                  </a:cubicBezTo>
                  <a:cubicBezTo>
                    <a:pt x="302929" y="649414"/>
                    <a:pt x="139945" y="691748"/>
                    <a:pt x="65862" y="734081"/>
                  </a:cubicBezTo>
                  <a:cubicBezTo>
                    <a:pt x="-8221" y="776414"/>
                    <a:pt x="-7163" y="826156"/>
                    <a:pt x="8712" y="854731"/>
                  </a:cubicBezTo>
                  <a:cubicBezTo>
                    <a:pt x="24587" y="883306"/>
                    <a:pt x="92849" y="894418"/>
                    <a:pt x="186512" y="899181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 flipH="1">
              <a:off x="3267000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4334672" y="4837167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(Less) sensitive spot detector</a:t>
              </a:r>
            </a:p>
          </p:txBody>
        </p:sp>
        <p:cxnSp>
          <p:nvCxnSpPr>
            <p:cNvPr id="130" name="Straight Connector 129"/>
            <p:cNvCxnSpPr>
              <a:stCxn id="124" idx="4"/>
            </p:cNvCxnSpPr>
            <p:nvPr/>
          </p:nvCxnSpPr>
          <p:spPr>
            <a:xfrm>
              <a:off x="4346829" y="2072922"/>
              <a:ext cx="373635" cy="135179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3973195" y="2051124"/>
              <a:ext cx="373635" cy="138692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3973196" y="3485641"/>
              <a:ext cx="463987" cy="122883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4276244" y="3467219"/>
              <a:ext cx="444220" cy="124726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 flipH="1">
              <a:off x="4323970" y="2027203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/>
            <p:cNvCxnSpPr/>
            <p:nvPr/>
          </p:nvCxnSpPr>
          <p:spPr>
            <a:xfrm>
              <a:off x="4346829" y="2246090"/>
              <a:ext cx="300518" cy="949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46" idx="5"/>
            </p:cNvCxnSpPr>
            <p:nvPr/>
          </p:nvCxnSpPr>
          <p:spPr>
            <a:xfrm flipH="1">
              <a:off x="4023468" y="2265884"/>
              <a:ext cx="299260" cy="9203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4293598" y="3720030"/>
              <a:ext cx="359397" cy="12306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 flipV="1">
              <a:off x="4014087" y="3662623"/>
              <a:ext cx="398809" cy="12723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4238414" y="4858152"/>
              <a:ext cx="238597" cy="42842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379214" y="4747193"/>
              <a:ext cx="3412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985090" y="4747193"/>
              <a:ext cx="3412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/>
            <p:cNvSpPr/>
            <p:nvPr/>
          </p:nvSpPr>
          <p:spPr>
            <a:xfrm flipH="1">
              <a:off x="4316033" y="222686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 flipH="1">
              <a:off x="4644226" y="222686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flipH="1">
              <a:off x="3783471" y="2230877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flipH="1">
              <a:off x="4721242" y="2151177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flipH="1">
              <a:off x="3683713" y="2063659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377284" y="971354"/>
              <a:ext cx="1477217" cy="657741"/>
              <a:chOff x="7777600" y="971354"/>
              <a:chExt cx="1477217" cy="657741"/>
            </a:xfrm>
          </p:grpSpPr>
          <p:sp>
            <p:nvSpPr>
              <p:cNvPr id="160" name="Oval 159"/>
              <p:cNvSpPr/>
              <p:nvPr/>
            </p:nvSpPr>
            <p:spPr>
              <a:xfrm flipH="1">
                <a:off x="7952395" y="1461996"/>
                <a:ext cx="45719" cy="45719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 flipH="1">
                <a:off x="7952395" y="129283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7777600" y="971354"/>
                <a:ext cx="1477217" cy="657741"/>
                <a:chOff x="7777600" y="971354"/>
                <a:chExt cx="1477217" cy="657741"/>
              </a:xfrm>
            </p:grpSpPr>
            <p:sp>
              <p:nvSpPr>
                <p:cNvPr id="162" name="TextBox 161"/>
                <p:cNvSpPr txBox="1"/>
                <p:nvPr/>
              </p:nvSpPr>
              <p:spPr>
                <a:xfrm>
                  <a:off x="7777600" y="971354"/>
                  <a:ext cx="1147001" cy="307045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/>
                  <a:r>
                    <a:rPr lang="en-US" sz="1200" dirty="0">
                      <a:latin typeface="Gill Sans MT" panose="020B0502020104020203" pitchFamily="34" charset="0"/>
                    </a:rPr>
                    <a:t>Fluorophores:</a:t>
                  </a: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>
                  <a:off x="7886905" y="1148313"/>
                  <a:ext cx="1147001" cy="307045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/>
                  <a:r>
                    <a:rPr lang="en-US" sz="1200" dirty="0">
                      <a:latin typeface="Gill Sans MT" panose="020B0502020104020203" pitchFamily="34" charset="0"/>
                    </a:rPr>
                    <a:t>in focal plane</a:t>
                  </a:r>
                </a:p>
              </p:txBody>
            </p:sp>
            <p:sp>
              <p:nvSpPr>
                <p:cNvPr id="164" name="TextBox 163"/>
                <p:cNvSpPr txBox="1"/>
                <p:nvPr/>
              </p:nvSpPr>
              <p:spPr>
                <a:xfrm>
                  <a:off x="7898700" y="1322050"/>
                  <a:ext cx="1356117" cy="307045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/>
                  <a:r>
                    <a:rPr lang="en-US" sz="1200" dirty="0">
                      <a:latin typeface="Gill Sans MT" panose="020B0502020104020203" pitchFamily="34" charset="0"/>
                    </a:rPr>
                    <a:t>out of focal plane</a:t>
                  </a:r>
                </a:p>
              </p:txBody>
            </p:sp>
          </p:grpSp>
        </p:grpSp>
        <p:sp>
          <p:nvSpPr>
            <p:cNvPr id="165" name="TextBox 164"/>
            <p:cNvSpPr txBox="1"/>
            <p:nvPr/>
          </p:nvSpPr>
          <p:spPr>
            <a:xfrm>
              <a:off x="2592641" y="4449635"/>
              <a:ext cx="1683603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Pinhole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895055" y="1165506"/>
              <a:ext cx="864872" cy="2176462"/>
            </a:xfrm>
            <a:custGeom>
              <a:avLst/>
              <a:gdLst>
                <a:gd name="connsiteX0" fmla="*/ 0 w 666750"/>
                <a:gd name="connsiteY0" fmla="*/ 0 h 2176462"/>
                <a:gd name="connsiteX1" fmla="*/ 323850 w 666750"/>
                <a:gd name="connsiteY1" fmla="*/ 1076325 h 2176462"/>
                <a:gd name="connsiteX2" fmla="*/ 0 w 666750"/>
                <a:gd name="connsiteY2" fmla="*/ 2176462 h 2176462"/>
                <a:gd name="connsiteX3" fmla="*/ 666750 w 666750"/>
                <a:gd name="connsiteY3" fmla="*/ 2171700 h 2176462"/>
                <a:gd name="connsiteX4" fmla="*/ 357187 w 666750"/>
                <a:gd name="connsiteY4" fmla="*/ 1095375 h 2176462"/>
                <a:gd name="connsiteX5" fmla="*/ 661987 w 666750"/>
                <a:gd name="connsiteY5" fmla="*/ 0 h 2176462"/>
                <a:gd name="connsiteX6" fmla="*/ 0 w 666750"/>
                <a:gd name="connsiteY6" fmla="*/ 0 h 2176462"/>
                <a:gd name="connsiteX0" fmla="*/ 0 w 666750"/>
                <a:gd name="connsiteY0" fmla="*/ 0 h 2176462"/>
                <a:gd name="connsiteX1" fmla="*/ 323850 w 666750"/>
                <a:gd name="connsiteY1" fmla="*/ 1076325 h 2176462"/>
                <a:gd name="connsiteX2" fmla="*/ 0 w 666750"/>
                <a:gd name="connsiteY2" fmla="*/ 2176462 h 2176462"/>
                <a:gd name="connsiteX3" fmla="*/ 666750 w 666750"/>
                <a:gd name="connsiteY3" fmla="*/ 2171700 h 2176462"/>
                <a:gd name="connsiteX4" fmla="*/ 359569 w 666750"/>
                <a:gd name="connsiteY4" fmla="*/ 1073944 h 2176462"/>
                <a:gd name="connsiteX5" fmla="*/ 661987 w 666750"/>
                <a:gd name="connsiteY5" fmla="*/ 0 h 2176462"/>
                <a:gd name="connsiteX6" fmla="*/ 0 w 666750"/>
                <a:gd name="connsiteY6" fmla="*/ 0 h 217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0" h="2176462">
                  <a:moveTo>
                    <a:pt x="0" y="0"/>
                  </a:moveTo>
                  <a:lnTo>
                    <a:pt x="323850" y="1076325"/>
                  </a:lnTo>
                  <a:lnTo>
                    <a:pt x="0" y="2176462"/>
                  </a:lnTo>
                  <a:lnTo>
                    <a:pt x="666750" y="2171700"/>
                  </a:lnTo>
                  <a:lnTo>
                    <a:pt x="359569" y="1073944"/>
                  </a:lnTo>
                  <a:lnTo>
                    <a:pt x="6619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767014" y="3002440"/>
              <a:ext cx="1181395" cy="9511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Lenses, scanners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7B515E5-249D-4A59-BFAA-DA8C82F91B5B}"/>
                </a:ext>
              </a:extLst>
            </p:cNvPr>
            <p:cNvSpPr txBox="1"/>
            <p:nvPr/>
          </p:nvSpPr>
          <p:spPr>
            <a:xfrm>
              <a:off x="2728896" y="279789"/>
              <a:ext cx="3171825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b="1" dirty="0">
                  <a:latin typeface="Gill Sans MT" panose="020B0502020104020203" pitchFamily="34" charset="0"/>
                </a:rPr>
                <a:t>Laser scanning confocal microscopy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07C0F54-A537-416C-87A6-21592DFC5B07}"/>
                </a:ext>
              </a:extLst>
            </p:cNvPr>
            <p:cNvGrpSpPr/>
            <p:nvPr/>
          </p:nvGrpSpPr>
          <p:grpSpPr>
            <a:xfrm>
              <a:off x="4954327" y="3313175"/>
              <a:ext cx="1089197" cy="344929"/>
              <a:chOff x="7354643" y="3313175"/>
              <a:chExt cx="1089197" cy="34492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C338380-8F61-4970-946A-C8BEDBC30B1D}"/>
                  </a:ext>
                </a:extLst>
              </p:cNvPr>
              <p:cNvSpPr txBox="1"/>
              <p:nvPr/>
            </p:nvSpPr>
            <p:spPr>
              <a:xfrm>
                <a:off x="7706877" y="3313175"/>
                <a:ext cx="736963" cy="34492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r>
                  <a:rPr lang="en-US" sz="2000" dirty="0">
                    <a:latin typeface="Gill Sans MT" panose="020B0502020104020203" pitchFamily="34" charset="0"/>
                  </a:rPr>
                  <a:t>Laser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460E55F4-2762-4595-890F-CB4666D6D27B}"/>
                  </a:ext>
                </a:extLst>
              </p:cNvPr>
              <p:cNvCxnSpPr>
                <a:cxnSpLocks/>
                <a:stCxn id="88" idx="1"/>
              </p:cNvCxnSpPr>
              <p:nvPr/>
            </p:nvCxnSpPr>
            <p:spPr>
              <a:xfrm flipH="1">
                <a:off x="7354643" y="3485640"/>
                <a:ext cx="352234" cy="8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C6AA149-8E61-4C25-9605-DDF54B64CCAD}"/>
              </a:ext>
            </a:extLst>
          </p:cNvPr>
          <p:cNvCxnSpPr>
            <a:cxnSpLocks/>
          </p:cNvCxnSpPr>
          <p:nvPr/>
        </p:nvCxnSpPr>
        <p:spPr>
          <a:xfrm>
            <a:off x="2644836" y="4720588"/>
            <a:ext cx="39183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77E975D4-C892-4DFE-8D48-EF0086D1883E}"/>
              </a:ext>
            </a:extLst>
          </p:cNvPr>
          <p:cNvSpPr txBox="1"/>
          <p:nvPr/>
        </p:nvSpPr>
        <p:spPr>
          <a:xfrm>
            <a:off x="24563" y="4252896"/>
            <a:ext cx="2583203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Critical for removing out of focus light</a:t>
            </a:r>
          </a:p>
        </p:txBody>
      </p:sp>
    </p:spTree>
    <p:extLst>
      <p:ext uri="{BB962C8B-B14F-4D97-AF65-F5344CB8AC3E}">
        <p14:creationId xmlns:p14="http://schemas.microsoft.com/office/powerpoint/2010/main" val="3438880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4492AA-E816-47F1-87BC-9E4F19CA9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523875"/>
            <a:ext cx="6286500" cy="1606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4FC624-539F-4D38-9AC1-061175DC3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913" y="1860710"/>
            <a:ext cx="4027335" cy="4044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05398-158B-44BC-AEFA-4563F6126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389" y="1860710"/>
            <a:ext cx="4046383" cy="447341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How do we set the pinhole size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5E8BA-4422-48E6-894F-88A1828439F0}"/>
              </a:ext>
            </a:extLst>
          </p:cNvPr>
          <p:cNvSpPr txBox="1"/>
          <p:nvPr/>
        </p:nvSpPr>
        <p:spPr>
          <a:xfrm>
            <a:off x="161925" y="3002589"/>
            <a:ext cx="2329734" cy="13503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~1 Airy unit is usually a good compromise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E69B9B-53B2-4420-9006-8384D7C5C7B6}"/>
              </a:ext>
            </a:extLst>
          </p:cNvPr>
          <p:cNvSpPr/>
          <p:nvPr/>
        </p:nvSpPr>
        <p:spPr>
          <a:xfrm>
            <a:off x="2491659" y="3924300"/>
            <a:ext cx="4358721" cy="2575033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Gill Sans MT" panose="020B0502020104020203" pitchFamily="34" charset="0"/>
              </a:rPr>
              <a:t>Confocals</a:t>
            </a:r>
            <a:r>
              <a:rPr lang="en-US" sz="2800" b="1" dirty="0">
                <a:latin typeface="Gill Sans MT" panose="020B0502020104020203" pitchFamily="34" charset="0"/>
              </a:rPr>
              <a:t> can image multiple fluorophores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543D4-23C5-4EE9-9BB5-0226D474BE74}"/>
              </a:ext>
            </a:extLst>
          </p:cNvPr>
          <p:cNvSpPr txBox="1"/>
          <p:nvPr/>
        </p:nvSpPr>
        <p:spPr>
          <a:xfrm>
            <a:off x="150019" y="5943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2400" dirty="0">
              <a:latin typeface="+mn-lt"/>
            </a:endParaRP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CBAED3E-056E-426B-BB5A-FBC7C1B1B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9144000" cy="6136012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AE098446-B3F7-4260-B8B6-04215201AD58}"/>
              </a:ext>
            </a:extLst>
          </p:cNvPr>
          <p:cNvGrpSpPr/>
          <p:nvPr/>
        </p:nvGrpSpPr>
        <p:grpSpPr>
          <a:xfrm>
            <a:off x="0" y="350206"/>
            <a:ext cx="9144000" cy="6376356"/>
            <a:chOff x="3472638" y="590550"/>
            <a:chExt cx="9144000" cy="6376356"/>
          </a:xfrm>
        </p:grpSpPr>
        <p:pic>
          <p:nvPicPr>
            <p:cNvPr id="86" name="Picture 8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19CEFC-1083-4668-94E7-EE00E6863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2638" y="830894"/>
              <a:ext cx="9144000" cy="6136012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4C6FF90-F9BD-420F-B00F-4001AB1F496A}"/>
                </a:ext>
              </a:extLst>
            </p:cNvPr>
            <p:cNvSpPr txBox="1"/>
            <p:nvPr/>
          </p:nvSpPr>
          <p:spPr>
            <a:xfrm>
              <a:off x="4114800" y="590550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3 PMTs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8D88E7A-C2FE-49D0-83B0-C7C8DE29A0F4}"/>
                </a:ext>
              </a:extLst>
            </p:cNvPr>
            <p:cNvSpPr txBox="1"/>
            <p:nvPr/>
          </p:nvSpPr>
          <p:spPr>
            <a:xfrm>
              <a:off x="5645964" y="1047750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Pinhole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6EC3FBB-A123-4D6B-8CC7-3AA8A79F3B4E}"/>
                </a:ext>
              </a:extLst>
            </p:cNvPr>
            <p:cNvSpPr txBox="1"/>
            <p:nvPr/>
          </p:nvSpPr>
          <p:spPr>
            <a:xfrm>
              <a:off x="3599636" y="2407128"/>
              <a:ext cx="2351127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 err="1">
                  <a:latin typeface="Gill Sans MT" panose="020B0502020104020203" pitchFamily="34" charset="0"/>
                </a:rPr>
                <a:t>Dichroics</a:t>
              </a:r>
              <a:r>
                <a:rPr lang="en-US" sz="2000" dirty="0">
                  <a:latin typeface="Gill Sans MT" panose="020B0502020104020203" pitchFamily="34" charset="0"/>
                </a:rPr>
                <a:t> and filters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2A5BD41-00FD-47F0-9E09-026B58618E2F}"/>
                </a:ext>
              </a:extLst>
            </p:cNvPr>
            <p:cNvSpPr txBox="1"/>
            <p:nvPr/>
          </p:nvSpPr>
          <p:spPr>
            <a:xfrm>
              <a:off x="7854137" y="3613628"/>
              <a:ext cx="1175564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Dichroic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AF35C7C-5DCF-4088-9D73-C9996F01F053}"/>
                </a:ext>
              </a:extLst>
            </p:cNvPr>
            <p:cNvSpPr txBox="1"/>
            <p:nvPr/>
          </p:nvSpPr>
          <p:spPr>
            <a:xfrm>
              <a:off x="5211337" y="3697134"/>
              <a:ext cx="1175564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Excitation laser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5A9A502-25B2-49B7-AC3D-1263409CD8F5}"/>
                </a:ext>
              </a:extLst>
            </p:cNvPr>
            <p:cNvSpPr txBox="1"/>
            <p:nvPr/>
          </p:nvSpPr>
          <p:spPr>
            <a:xfrm>
              <a:off x="6386901" y="5459020"/>
              <a:ext cx="1175564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Scanning</a:t>
              </a:r>
            </a:p>
            <a:p>
              <a:r>
                <a:rPr lang="en-US" sz="2000" dirty="0">
                  <a:latin typeface="Gill Sans MT" panose="020B0502020104020203" pitchFamily="34" charset="0"/>
                </a:rPr>
                <a:t>mirrors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DBE3316-49F6-4B61-83CA-591847E42586}"/>
                </a:ext>
              </a:extLst>
            </p:cNvPr>
            <p:cNvSpPr txBox="1"/>
            <p:nvPr/>
          </p:nvSpPr>
          <p:spPr>
            <a:xfrm>
              <a:off x="10088138" y="2997200"/>
              <a:ext cx="1175564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Objective and 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68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Modern </a:t>
            </a:r>
            <a:r>
              <a:rPr lang="en-US" sz="2400" b="1" dirty="0" err="1">
                <a:latin typeface="Gill Sans MT" panose="020B0502020104020203" pitchFamily="34" charset="0"/>
              </a:rPr>
              <a:t>confocals</a:t>
            </a:r>
            <a:r>
              <a:rPr lang="en-US" sz="2400" b="1" dirty="0">
                <a:latin typeface="Gill Sans MT" panose="020B0502020104020203" pitchFamily="34" charset="0"/>
              </a:rPr>
              <a:t> have flexible wavelength detection windows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543D4-23C5-4EE9-9BB5-0226D474BE74}"/>
              </a:ext>
            </a:extLst>
          </p:cNvPr>
          <p:cNvSpPr txBox="1"/>
          <p:nvPr/>
        </p:nvSpPr>
        <p:spPr>
          <a:xfrm>
            <a:off x="150019" y="5943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2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857B0-079C-4588-BEAB-D859AA58F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755" y="668878"/>
            <a:ext cx="5751483" cy="5520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43851D-12C4-4D79-B29B-ED1A8C70FF49}"/>
              </a:ext>
            </a:extLst>
          </p:cNvPr>
          <p:cNvSpPr txBox="1"/>
          <p:nvPr/>
        </p:nvSpPr>
        <p:spPr>
          <a:xfrm>
            <a:off x="1499755" y="676498"/>
            <a:ext cx="2371205" cy="4000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dirty="0">
                <a:latin typeface="Gill Sans MT" panose="020B0502020104020203" pitchFamily="34" charset="0"/>
              </a:rPr>
              <a:t>Example: Zeiss LSM710 light path</a:t>
            </a:r>
          </a:p>
          <a:p>
            <a:r>
              <a:rPr lang="en-US" sz="1200" dirty="0">
                <a:latin typeface="Gill Sans MT" panose="020B0502020104020203" pitchFamily="34" charset="0"/>
              </a:rPr>
              <a:t>(two of these in cores on campus)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33D6F5-46A1-400C-A005-754D65A993F2}"/>
              </a:ext>
            </a:extLst>
          </p:cNvPr>
          <p:cNvSpPr txBox="1"/>
          <p:nvPr/>
        </p:nvSpPr>
        <p:spPr>
          <a:xfrm>
            <a:off x="0" y="6429598"/>
            <a:ext cx="6836525" cy="4000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b="1" dirty="0">
                <a:latin typeface="Gill Sans MT" panose="020B0502020104020203" pitchFamily="34" charset="0"/>
              </a:rPr>
              <a:t>Video: </a:t>
            </a:r>
            <a:r>
              <a:rPr lang="en-US" sz="1600" dirty="0">
                <a:latin typeface="Gill Sans MT" panose="020B0502020104020203" pitchFamily="34" charset="0"/>
              </a:rPr>
              <a:t>Zeiss LSM980 - </a:t>
            </a:r>
            <a:r>
              <a:rPr lang="en-US" sz="1600" dirty="0">
                <a:latin typeface="Gill Sans MT" panose="020B0502020104020203" pitchFamily="34" charset="0"/>
                <a:hlinkClick r:id="rId4"/>
              </a:rPr>
              <a:t>https://zeiss.wistia.com/medias/4ehx150o5j</a:t>
            </a:r>
            <a:endParaRPr lang="en-US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75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Different companies do this in different 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543D4-23C5-4EE9-9BB5-0226D474BE74}"/>
              </a:ext>
            </a:extLst>
          </p:cNvPr>
          <p:cNvSpPr txBox="1"/>
          <p:nvPr/>
        </p:nvSpPr>
        <p:spPr>
          <a:xfrm>
            <a:off x="150019" y="5943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2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857B0-079C-4588-BEAB-D859AA58F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91" y="1127865"/>
            <a:ext cx="2761356" cy="2650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43851D-12C4-4D79-B29B-ED1A8C70FF49}"/>
              </a:ext>
            </a:extLst>
          </p:cNvPr>
          <p:cNvSpPr txBox="1"/>
          <p:nvPr/>
        </p:nvSpPr>
        <p:spPr>
          <a:xfrm>
            <a:off x="532015" y="676498"/>
            <a:ext cx="1647305" cy="4000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dirty="0">
                <a:latin typeface="Gill Sans MT" panose="020B0502020104020203" pitchFamily="34" charset="0"/>
              </a:rPr>
              <a:t>Zeiss LSM710 – Diffraction grating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B39D9-C870-4BF2-A3C3-E4463F4D20B0}"/>
              </a:ext>
            </a:extLst>
          </p:cNvPr>
          <p:cNvSpPr txBox="1"/>
          <p:nvPr/>
        </p:nvSpPr>
        <p:spPr>
          <a:xfrm>
            <a:off x="4770790" y="762162"/>
            <a:ext cx="3151953" cy="4000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dirty="0">
                <a:latin typeface="Gill Sans MT" panose="020B0502020104020203" pitchFamily="34" charset="0"/>
              </a:rPr>
              <a:t>Olympus FV3000 – Volume phase hologram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58F50-883F-4BCD-BBCC-32DDFBFF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572" y="1076548"/>
            <a:ext cx="2761356" cy="25310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17B0D5-BBA7-4CD6-85E1-AE3673D25D26}"/>
              </a:ext>
            </a:extLst>
          </p:cNvPr>
          <p:cNvSpPr txBox="1"/>
          <p:nvPr/>
        </p:nvSpPr>
        <p:spPr>
          <a:xfrm>
            <a:off x="833004" y="3762959"/>
            <a:ext cx="1647305" cy="4000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dirty="0">
                <a:latin typeface="Gill Sans MT" panose="020B0502020104020203" pitchFamily="34" charset="0"/>
              </a:rPr>
              <a:t>Leica SP8 - Prism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BAD9B1-B86D-4086-A45C-C4500D31E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75" y="4068821"/>
            <a:ext cx="3035589" cy="27368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DD918B-1180-4DF7-A8ED-6CDC19E2BBC5}"/>
              </a:ext>
            </a:extLst>
          </p:cNvPr>
          <p:cNvSpPr txBox="1"/>
          <p:nvPr/>
        </p:nvSpPr>
        <p:spPr>
          <a:xfrm>
            <a:off x="5245028" y="3721931"/>
            <a:ext cx="2374900" cy="4000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dirty="0">
                <a:latin typeface="Gill Sans MT" panose="020B0502020104020203" pitchFamily="34" charset="0"/>
              </a:rPr>
              <a:t>Nikon A1 – many options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359D9EB6-D968-4B10-9242-62024B7CB0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36" y="4121981"/>
            <a:ext cx="5245028" cy="2046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BE4AF-D05C-4D84-AC6F-7434CA6CB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6" y="4047739"/>
            <a:ext cx="1244008" cy="11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73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Laser scanning </a:t>
            </a:r>
            <a:r>
              <a:rPr lang="en-US" sz="2400" b="1" dirty="0" err="1">
                <a:latin typeface="Gill Sans MT" panose="020B0502020104020203" pitchFamily="34" charset="0"/>
              </a:rPr>
              <a:t>confocals</a:t>
            </a:r>
            <a:r>
              <a:rPr lang="en-US" sz="2400" b="1" dirty="0">
                <a:latin typeface="Gill Sans MT" panose="020B0502020104020203" pitchFamily="34" charset="0"/>
              </a:rPr>
              <a:t> can do brightfield </a:t>
            </a:r>
            <a:r>
              <a:rPr lang="en-US" sz="2400" b="1" u="sng" dirty="0">
                <a:latin typeface="Gill Sans MT" panose="020B0502020104020203" pitchFamily="34" charset="0"/>
              </a:rPr>
              <a:t>at the same time</a:t>
            </a:r>
            <a:endParaRPr lang="en-US" sz="2400" u="sng" dirty="0">
              <a:latin typeface="Gill Sans MT" panose="020B05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543D4-23C5-4EE9-9BB5-0226D474BE74}"/>
              </a:ext>
            </a:extLst>
          </p:cNvPr>
          <p:cNvSpPr txBox="1"/>
          <p:nvPr/>
        </p:nvSpPr>
        <p:spPr>
          <a:xfrm>
            <a:off x="1043154" y="6247151"/>
            <a:ext cx="7590483" cy="6242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This detector gets brightfield image at same time as fluorescence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7B0D5-BBA7-4CD6-85E1-AE3673D25D26}"/>
              </a:ext>
            </a:extLst>
          </p:cNvPr>
          <p:cNvSpPr txBox="1"/>
          <p:nvPr/>
        </p:nvSpPr>
        <p:spPr>
          <a:xfrm>
            <a:off x="3748347" y="610848"/>
            <a:ext cx="1647305" cy="4000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Leica SP8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BAD9B1-B86D-4086-A45C-C4500D31E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664" y="1010898"/>
            <a:ext cx="5450669" cy="49142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B25171-0EA0-479E-8B5D-3046A6C4C8D8}"/>
              </a:ext>
            </a:extLst>
          </p:cNvPr>
          <p:cNvSpPr/>
          <p:nvPr/>
        </p:nvSpPr>
        <p:spPr>
          <a:xfrm>
            <a:off x="2594344" y="5334726"/>
            <a:ext cx="1154003" cy="6088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7C6E248-5437-4C79-A557-BCF4330A60CA}"/>
              </a:ext>
            </a:extLst>
          </p:cNvPr>
          <p:cNvSpPr/>
          <p:nvPr/>
        </p:nvSpPr>
        <p:spPr>
          <a:xfrm>
            <a:off x="818707" y="5671063"/>
            <a:ext cx="1754371" cy="608874"/>
          </a:xfrm>
          <a:custGeom>
            <a:avLst/>
            <a:gdLst>
              <a:gd name="connsiteX0" fmla="*/ 277406 w 1904187"/>
              <a:gd name="connsiteY0" fmla="*/ 808074 h 808074"/>
              <a:gd name="connsiteX1" fmla="*/ 959 w 1904187"/>
              <a:gd name="connsiteY1" fmla="*/ 563526 h 808074"/>
              <a:gd name="connsiteX2" fmla="*/ 362466 w 1904187"/>
              <a:gd name="connsiteY2" fmla="*/ 265814 h 808074"/>
              <a:gd name="connsiteX3" fmla="*/ 1904187 w 1904187"/>
              <a:gd name="connsiteY3" fmla="*/ 0 h 80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4187" h="808074">
                <a:moveTo>
                  <a:pt x="277406" y="808074"/>
                </a:moveTo>
                <a:cubicBezTo>
                  <a:pt x="132094" y="730988"/>
                  <a:pt x="-13218" y="653903"/>
                  <a:pt x="959" y="563526"/>
                </a:cubicBezTo>
                <a:cubicBezTo>
                  <a:pt x="15136" y="473149"/>
                  <a:pt x="45261" y="359735"/>
                  <a:pt x="362466" y="265814"/>
                </a:cubicBezTo>
                <a:cubicBezTo>
                  <a:pt x="679671" y="171893"/>
                  <a:pt x="1291929" y="85946"/>
                  <a:pt x="1904187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5FC06A3-8D91-416E-B3D7-691E33C5C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27" y="1529028"/>
            <a:ext cx="5161905" cy="4257143"/>
          </a:xfrm>
          <a:prstGeom prst="rect">
            <a:avLst/>
          </a:prstGeom>
        </p:spPr>
      </p:pic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909F3509-C059-4DE9-AD98-66FBB4B36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27" y="1529028"/>
            <a:ext cx="5161905" cy="425714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1286A8-7825-4A28-A586-7DF90E954B27}"/>
              </a:ext>
            </a:extLst>
          </p:cNvPr>
          <p:cNvCxnSpPr/>
          <p:nvPr/>
        </p:nvCxnSpPr>
        <p:spPr>
          <a:xfrm>
            <a:off x="3385662" y="4986338"/>
            <a:ext cx="22860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DC5F179-3FDF-41D5-9712-FBB2395497B9}"/>
              </a:ext>
            </a:extLst>
          </p:cNvPr>
          <p:cNvSpPr txBox="1"/>
          <p:nvPr/>
        </p:nvSpPr>
        <p:spPr>
          <a:xfrm>
            <a:off x="4335781" y="4772025"/>
            <a:ext cx="385762" cy="385761"/>
          </a:xfrm>
          <a:prstGeom prst="rect">
            <a:avLst/>
          </a:prstGeom>
          <a:solidFill>
            <a:srgbClr val="F5F1DE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  <a:cs typeface="Adobe Devanagari" panose="02040503050201020203" pitchFamily="18" charset="0"/>
              </a:rPr>
              <a:t>X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C65BD4-0260-4962-8233-ED3BD3F609FF}"/>
              </a:ext>
            </a:extLst>
          </p:cNvPr>
          <p:cNvCxnSpPr>
            <a:cxnSpLocks/>
          </p:cNvCxnSpPr>
          <p:nvPr/>
        </p:nvCxnSpPr>
        <p:spPr>
          <a:xfrm flipV="1">
            <a:off x="7280115" y="1871663"/>
            <a:ext cx="873433" cy="216455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14C406-854C-48F8-8657-B307A46AF11A}"/>
              </a:ext>
            </a:extLst>
          </p:cNvPr>
          <p:cNvSpPr txBox="1"/>
          <p:nvPr/>
        </p:nvSpPr>
        <p:spPr>
          <a:xfrm>
            <a:off x="7549428" y="2675337"/>
            <a:ext cx="385762" cy="385761"/>
          </a:xfrm>
          <a:prstGeom prst="rect">
            <a:avLst/>
          </a:prstGeom>
          <a:solidFill>
            <a:srgbClr val="F5F1DE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  <a:cs typeface="Adobe Devanagari" panose="02040503050201020203" pitchFamily="18" charset="0"/>
              </a:rPr>
              <a:t>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Confocal allows 3D imaging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18B2E3-A47A-4A8C-BA28-C3382F557917}"/>
              </a:ext>
            </a:extLst>
          </p:cNvPr>
          <p:cNvSpPr txBox="1">
            <a:spLocks/>
          </p:cNvSpPr>
          <p:nvPr/>
        </p:nvSpPr>
        <p:spPr>
          <a:xfrm>
            <a:off x="0" y="590550"/>
            <a:ext cx="3886200" cy="1786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Gill Sans MT" panose="020B0502020104020203" pitchFamily="34" charset="0"/>
              </a:rPr>
              <a:t>Recipe: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Scan laser in 2D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Move sample in 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Repeat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919554-3AE6-4633-BD21-3C49F5B08D34}"/>
              </a:ext>
            </a:extLst>
          </p:cNvPr>
          <p:cNvCxnSpPr>
            <a:cxnSpLocks/>
          </p:cNvCxnSpPr>
          <p:nvPr/>
        </p:nvCxnSpPr>
        <p:spPr>
          <a:xfrm>
            <a:off x="2666697" y="2947273"/>
            <a:ext cx="0" cy="188330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6F94C8-A6BD-4DDC-B8CE-23DC1A2F5D1A}"/>
              </a:ext>
            </a:extLst>
          </p:cNvPr>
          <p:cNvSpPr txBox="1"/>
          <p:nvPr/>
        </p:nvSpPr>
        <p:spPr>
          <a:xfrm>
            <a:off x="2466109" y="3624921"/>
            <a:ext cx="385762" cy="385761"/>
          </a:xfrm>
          <a:prstGeom prst="rect">
            <a:avLst/>
          </a:prstGeom>
          <a:solidFill>
            <a:srgbClr val="F5F1DE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  <a:cs typeface="Adobe Devanagari" panose="02040503050201020203" pitchFamily="18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4053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9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Confocal allows 3D imaging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18B2E3-A47A-4A8C-BA28-C3382F557917}"/>
              </a:ext>
            </a:extLst>
          </p:cNvPr>
          <p:cNvSpPr txBox="1">
            <a:spLocks/>
          </p:cNvSpPr>
          <p:nvPr/>
        </p:nvSpPr>
        <p:spPr>
          <a:xfrm>
            <a:off x="0" y="590550"/>
            <a:ext cx="3886200" cy="1786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Gill Sans MT" panose="020B0502020104020203" pitchFamily="34" charset="0"/>
              </a:rPr>
              <a:t>Recipe: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Scan laser in 2D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Move sample in 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Repeat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B6C05-04B5-494D-9E70-23E740E80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475" y="1318260"/>
            <a:ext cx="5401345" cy="40936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11E93E7-219B-4B84-BDA5-B235AED23CAA}"/>
              </a:ext>
            </a:extLst>
          </p:cNvPr>
          <p:cNvSpPr txBox="1">
            <a:spLocks/>
          </p:cNvSpPr>
          <p:nvPr/>
        </p:nvSpPr>
        <p:spPr>
          <a:xfrm>
            <a:off x="3445474" y="899160"/>
            <a:ext cx="5401345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Gill Sans MT" panose="020B0502020104020203" pitchFamily="34" charset="0"/>
              </a:rPr>
              <a:t>Pollen grain serial optical sections with a confocal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9FE00-CF5E-472E-9414-1FCDFFB9E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20" y="3611880"/>
            <a:ext cx="3049835" cy="30344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85EE03A-206C-48F6-922A-E8C83BA754F7}"/>
              </a:ext>
            </a:extLst>
          </p:cNvPr>
          <p:cNvSpPr txBox="1">
            <a:spLocks/>
          </p:cNvSpPr>
          <p:nvPr/>
        </p:nvSpPr>
        <p:spPr>
          <a:xfrm>
            <a:off x="0" y="2200275"/>
            <a:ext cx="2979420" cy="5295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Reconstruct 3D</a:t>
            </a:r>
          </a:p>
        </p:txBody>
      </p:sp>
    </p:spTree>
    <p:extLst>
      <p:ext uri="{BB962C8B-B14F-4D97-AF65-F5344CB8AC3E}">
        <p14:creationId xmlns:p14="http://schemas.microsoft.com/office/powerpoint/2010/main" val="100579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887429"/>
            <a:ext cx="9144000" cy="1506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Why confocal 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AE32C2-1580-412D-9469-6D63EC0F1216}"/>
              </a:ext>
            </a:extLst>
          </p:cNvPr>
          <p:cNvSpPr txBox="1">
            <a:spLocks/>
          </p:cNvSpPr>
          <p:nvPr/>
        </p:nvSpPr>
        <p:spPr>
          <a:xfrm>
            <a:off x="0" y="3566336"/>
            <a:ext cx="9144000" cy="1506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What problem does a confocal solve 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8155FB2-C506-441E-B76C-69F3A9633B50}"/>
              </a:ext>
            </a:extLst>
          </p:cNvPr>
          <p:cNvCxnSpPr/>
          <p:nvPr/>
        </p:nvCxnSpPr>
        <p:spPr>
          <a:xfrm>
            <a:off x="4572000" y="2329692"/>
            <a:ext cx="0" cy="1350169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2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2"/>
          <p:cNvSpPr/>
          <p:nvPr/>
        </p:nvSpPr>
        <p:spPr>
          <a:xfrm>
            <a:off x="2644836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3402733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470405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4482562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108928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4108929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411977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4459703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>
            <a:off x="4482562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4159201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4429331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4149820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4374147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4514947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120823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4451766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477995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3919204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4856975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3819446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513017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2728374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4030788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902747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7B515E5-249D-4A59-BFAA-DA8C82F91B5B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Problems with laser scanning confocal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7C0F54-A537-416C-87A6-21592DFC5B07}"/>
              </a:ext>
            </a:extLst>
          </p:cNvPr>
          <p:cNvGrpSpPr/>
          <p:nvPr/>
        </p:nvGrpSpPr>
        <p:grpSpPr>
          <a:xfrm>
            <a:off x="5090060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338380-8F61-4970-946A-C8BEDBC30B1D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60E55F4-2762-4595-890F-CB4666D6D27B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0475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2"/>
          <p:cNvSpPr/>
          <p:nvPr/>
        </p:nvSpPr>
        <p:spPr>
          <a:xfrm>
            <a:off x="2644836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3402733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485645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4482562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108928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4108929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411977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4459703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>
            <a:off x="4482562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4159201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4429331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4149820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4374147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4514947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120823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4451766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477995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3919204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4856975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3819446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513017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2728374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4030788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902747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7C0F54-A537-416C-87A6-21592DFC5B07}"/>
              </a:ext>
            </a:extLst>
          </p:cNvPr>
          <p:cNvGrpSpPr/>
          <p:nvPr/>
        </p:nvGrpSpPr>
        <p:grpSpPr>
          <a:xfrm>
            <a:off x="5090060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338380-8F61-4970-946A-C8BEDBC30B1D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60E55F4-2762-4595-890F-CB4666D6D27B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ight Brace 2">
            <a:extLst>
              <a:ext uri="{FF2B5EF4-FFF2-40B4-BE49-F238E27FC236}">
                <a16:creationId xmlns:a16="http://schemas.microsoft.com/office/drawing/2014/main" id="{BBE579D3-9ED4-4843-9879-F9257AFB99B0}"/>
              </a:ext>
            </a:extLst>
          </p:cNvPr>
          <p:cNvSpPr/>
          <p:nvPr/>
        </p:nvSpPr>
        <p:spPr>
          <a:xfrm>
            <a:off x="6431280" y="4609440"/>
            <a:ext cx="169549" cy="92584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DD3A82-1120-4AF0-8308-A790A8FE4289}"/>
              </a:ext>
            </a:extLst>
          </p:cNvPr>
          <p:cNvSpPr txBox="1"/>
          <p:nvPr/>
        </p:nvSpPr>
        <p:spPr>
          <a:xfrm>
            <a:off x="6769323" y="4858152"/>
            <a:ext cx="1623129" cy="4038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Not very sensitive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Problems with laser scanning confocal</a:t>
            </a:r>
          </a:p>
        </p:txBody>
      </p:sp>
    </p:spTree>
    <p:extLst>
      <p:ext uri="{BB962C8B-B14F-4D97-AF65-F5344CB8AC3E}">
        <p14:creationId xmlns:p14="http://schemas.microsoft.com/office/powerpoint/2010/main" val="1438600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2"/>
          <p:cNvSpPr/>
          <p:nvPr/>
        </p:nvSpPr>
        <p:spPr>
          <a:xfrm>
            <a:off x="2644836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3402733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485645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4482562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108928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4108929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411977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4459703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>
            <a:off x="4482562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4159201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4429331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4149820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4374147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4514947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120823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4451766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477995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3919204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4856975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3819446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513017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2728374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4030788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902747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</a:t>
            </a:r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0"/>
              </a:rPr>
              <a:t>scanners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7C0F54-A537-416C-87A6-21592DFC5B07}"/>
              </a:ext>
            </a:extLst>
          </p:cNvPr>
          <p:cNvGrpSpPr/>
          <p:nvPr/>
        </p:nvGrpSpPr>
        <p:grpSpPr>
          <a:xfrm>
            <a:off x="5090060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338380-8F61-4970-946A-C8BEDBC30B1D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60E55F4-2762-4595-890F-CB4666D6D27B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3978E0-29BC-450D-A5EF-D20046A4B6CA}"/>
              </a:ext>
            </a:extLst>
          </p:cNvPr>
          <p:cNvCxnSpPr>
            <a:cxnSpLocks/>
          </p:cNvCxnSpPr>
          <p:nvPr/>
        </p:nvCxnSpPr>
        <p:spPr>
          <a:xfrm>
            <a:off x="2929017" y="3497941"/>
            <a:ext cx="10359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3DD2A09-B314-42F0-A636-F3F5B4D5F683}"/>
              </a:ext>
            </a:extLst>
          </p:cNvPr>
          <p:cNvSpPr txBox="1"/>
          <p:nvPr/>
        </p:nvSpPr>
        <p:spPr>
          <a:xfrm>
            <a:off x="2125980" y="3039183"/>
            <a:ext cx="817209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Slow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BBE579D3-9ED4-4843-9879-F9257AFB99B0}"/>
              </a:ext>
            </a:extLst>
          </p:cNvPr>
          <p:cNvSpPr/>
          <p:nvPr/>
        </p:nvSpPr>
        <p:spPr>
          <a:xfrm>
            <a:off x="6431280" y="4609440"/>
            <a:ext cx="169549" cy="92584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DD3A82-1120-4AF0-8308-A790A8FE4289}"/>
              </a:ext>
            </a:extLst>
          </p:cNvPr>
          <p:cNvSpPr txBox="1"/>
          <p:nvPr/>
        </p:nvSpPr>
        <p:spPr>
          <a:xfrm>
            <a:off x="6769323" y="4858152"/>
            <a:ext cx="1623129" cy="4038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Not very sensitive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Problems with laser scanning confocal</a:t>
            </a:r>
          </a:p>
        </p:txBody>
      </p:sp>
    </p:spTree>
    <p:extLst>
      <p:ext uri="{BB962C8B-B14F-4D97-AF65-F5344CB8AC3E}">
        <p14:creationId xmlns:p14="http://schemas.microsoft.com/office/powerpoint/2010/main" val="1198894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2"/>
          <p:cNvSpPr/>
          <p:nvPr/>
        </p:nvSpPr>
        <p:spPr>
          <a:xfrm>
            <a:off x="2644836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3402733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485645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4482562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108928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4108929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411977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4459703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>
            <a:off x="4482562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4159201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4429331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4149820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4374147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4514947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120823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4451766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477995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3919204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4856975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3819446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513017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2728374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4030788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902747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</a:t>
            </a:r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0"/>
              </a:rPr>
              <a:t>scanners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7C0F54-A537-416C-87A6-21592DFC5B07}"/>
              </a:ext>
            </a:extLst>
          </p:cNvPr>
          <p:cNvGrpSpPr/>
          <p:nvPr/>
        </p:nvGrpSpPr>
        <p:grpSpPr>
          <a:xfrm>
            <a:off x="5090060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338380-8F61-4970-946A-C8BEDBC30B1D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60E55F4-2762-4595-890F-CB4666D6D27B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3978E0-29BC-450D-A5EF-D20046A4B6CA}"/>
              </a:ext>
            </a:extLst>
          </p:cNvPr>
          <p:cNvCxnSpPr>
            <a:cxnSpLocks/>
          </p:cNvCxnSpPr>
          <p:nvPr/>
        </p:nvCxnSpPr>
        <p:spPr>
          <a:xfrm>
            <a:off x="2929017" y="3497941"/>
            <a:ext cx="10359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3DD2A09-B314-42F0-A636-F3F5B4D5F683}"/>
              </a:ext>
            </a:extLst>
          </p:cNvPr>
          <p:cNvSpPr txBox="1"/>
          <p:nvPr/>
        </p:nvSpPr>
        <p:spPr>
          <a:xfrm>
            <a:off x="2125980" y="3039183"/>
            <a:ext cx="817209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Slow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BBE579D3-9ED4-4843-9879-F9257AFB99B0}"/>
              </a:ext>
            </a:extLst>
          </p:cNvPr>
          <p:cNvSpPr/>
          <p:nvPr/>
        </p:nvSpPr>
        <p:spPr>
          <a:xfrm>
            <a:off x="6431280" y="4609440"/>
            <a:ext cx="169549" cy="92584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DA0DEB0-8BCD-4CB7-B335-7A66E421FA19}"/>
              </a:ext>
            </a:extLst>
          </p:cNvPr>
          <p:cNvCxnSpPr>
            <a:cxnSpLocks/>
          </p:cNvCxnSpPr>
          <p:nvPr/>
        </p:nvCxnSpPr>
        <p:spPr>
          <a:xfrm flipH="1">
            <a:off x="6296935" y="3504002"/>
            <a:ext cx="10359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58C6DF0-C5C4-4782-93B7-A35B26B3F281}"/>
              </a:ext>
            </a:extLst>
          </p:cNvPr>
          <p:cNvSpPr txBox="1"/>
          <p:nvPr/>
        </p:nvSpPr>
        <p:spPr>
          <a:xfrm>
            <a:off x="7332841" y="3283689"/>
            <a:ext cx="1623129" cy="4038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Damaging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DD3A82-1120-4AF0-8308-A790A8FE4289}"/>
              </a:ext>
            </a:extLst>
          </p:cNvPr>
          <p:cNvSpPr txBox="1"/>
          <p:nvPr/>
        </p:nvSpPr>
        <p:spPr>
          <a:xfrm>
            <a:off x="6769323" y="4858152"/>
            <a:ext cx="1623129" cy="4038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Not very sensitive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Problems with laser scanning confocal</a:t>
            </a:r>
          </a:p>
        </p:txBody>
      </p:sp>
    </p:spTree>
    <p:extLst>
      <p:ext uri="{BB962C8B-B14F-4D97-AF65-F5344CB8AC3E}">
        <p14:creationId xmlns:p14="http://schemas.microsoft.com/office/powerpoint/2010/main" val="109595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2"/>
          <p:cNvSpPr/>
          <p:nvPr/>
        </p:nvSpPr>
        <p:spPr>
          <a:xfrm>
            <a:off x="2644836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3402733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485645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4482562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108928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4108929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411977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4459703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>
            <a:off x="4482562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4159201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4429331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4149820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4374147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4514947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120823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4451766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477995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3919204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4856975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3819446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513017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2728374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4030788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902747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7C0F54-A537-416C-87A6-21592DFC5B07}"/>
              </a:ext>
            </a:extLst>
          </p:cNvPr>
          <p:cNvGrpSpPr/>
          <p:nvPr/>
        </p:nvGrpSpPr>
        <p:grpSpPr>
          <a:xfrm>
            <a:off x="5090060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338380-8F61-4970-946A-C8BEDBC30B1D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60E55F4-2762-4595-890F-CB4666D6D27B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ight Brace 2">
            <a:extLst>
              <a:ext uri="{FF2B5EF4-FFF2-40B4-BE49-F238E27FC236}">
                <a16:creationId xmlns:a16="http://schemas.microsoft.com/office/drawing/2014/main" id="{BBE579D3-9ED4-4843-9879-F9257AFB99B0}"/>
              </a:ext>
            </a:extLst>
          </p:cNvPr>
          <p:cNvSpPr/>
          <p:nvPr/>
        </p:nvSpPr>
        <p:spPr>
          <a:xfrm>
            <a:off x="6431280" y="4609440"/>
            <a:ext cx="169549" cy="92584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DD3A82-1120-4AF0-8308-A790A8FE4289}"/>
              </a:ext>
            </a:extLst>
          </p:cNvPr>
          <p:cNvSpPr txBox="1"/>
          <p:nvPr/>
        </p:nvSpPr>
        <p:spPr>
          <a:xfrm>
            <a:off x="6769323" y="4858152"/>
            <a:ext cx="1623129" cy="4038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Not very sensitive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Increasing sensitivity of laser scanning confocal</a:t>
            </a:r>
          </a:p>
        </p:txBody>
      </p:sp>
    </p:spTree>
    <p:extLst>
      <p:ext uri="{BB962C8B-B14F-4D97-AF65-F5344CB8AC3E}">
        <p14:creationId xmlns:p14="http://schemas.microsoft.com/office/powerpoint/2010/main" val="3090263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9159E5E-88BC-400E-971A-9C24AB23D7A4}"/>
              </a:ext>
            </a:extLst>
          </p:cNvPr>
          <p:cNvSpPr/>
          <p:nvPr/>
        </p:nvSpPr>
        <p:spPr>
          <a:xfrm>
            <a:off x="-23371" y="1563968"/>
            <a:ext cx="9143999" cy="5294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1920A5-B32F-48D4-B50F-D353636540B1}"/>
              </a:ext>
            </a:extLst>
          </p:cNvPr>
          <p:cNvSpPr/>
          <p:nvPr/>
        </p:nvSpPr>
        <p:spPr>
          <a:xfrm>
            <a:off x="-23371" y="649567"/>
            <a:ext cx="9167371" cy="6208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740699" y="846307"/>
            <a:ext cx="7151841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Standard photomultiplier tubes are noisy and not very sensitive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Increasing sensitivity of laser scanning confocal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C9A3F-243A-44AF-968B-B555FF8963B3}"/>
              </a:ext>
            </a:extLst>
          </p:cNvPr>
          <p:cNvSpPr txBox="1"/>
          <p:nvPr/>
        </p:nvSpPr>
        <p:spPr>
          <a:xfrm>
            <a:off x="5935" y="649568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BED8F-1341-4258-8D47-278B6F7D3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047" y="1495874"/>
            <a:ext cx="4049883" cy="1842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95F948-0DDD-430E-9125-5EE161EB5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887" y="3671011"/>
            <a:ext cx="3611464" cy="27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1920A5-B32F-48D4-B50F-D353636540B1}"/>
              </a:ext>
            </a:extLst>
          </p:cNvPr>
          <p:cNvSpPr/>
          <p:nvPr/>
        </p:nvSpPr>
        <p:spPr>
          <a:xfrm>
            <a:off x="-23371" y="649567"/>
            <a:ext cx="9167371" cy="8463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740699" y="846307"/>
            <a:ext cx="7151841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Standard photomultiplier tubes are noisy and not very sensitive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Increasing sensitivity of laser scanning confocal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C9A3F-243A-44AF-968B-B555FF8963B3}"/>
              </a:ext>
            </a:extLst>
          </p:cNvPr>
          <p:cNvSpPr txBox="1"/>
          <p:nvPr/>
        </p:nvSpPr>
        <p:spPr>
          <a:xfrm>
            <a:off x="5935" y="649568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B6127-045C-4872-8CFE-7A2DA9C82658}"/>
              </a:ext>
            </a:extLst>
          </p:cNvPr>
          <p:cNvSpPr txBox="1"/>
          <p:nvPr/>
        </p:nvSpPr>
        <p:spPr>
          <a:xfrm>
            <a:off x="5935" y="3342322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Solution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D6229A-DDF4-44BE-8D91-455E291AC1E1}"/>
              </a:ext>
            </a:extLst>
          </p:cNvPr>
          <p:cNvSpPr txBox="1"/>
          <p:nvPr/>
        </p:nvSpPr>
        <p:spPr>
          <a:xfrm>
            <a:off x="3547888" y="1828800"/>
            <a:ext cx="3272012" cy="4528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Better detectors ($$$)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BB0F8-20FC-43D9-AA7F-64DDAEA6D983}"/>
              </a:ext>
            </a:extLst>
          </p:cNvPr>
          <p:cNvSpPr txBox="1"/>
          <p:nvPr/>
        </p:nvSpPr>
        <p:spPr>
          <a:xfrm>
            <a:off x="1598030" y="2494414"/>
            <a:ext cx="3212590" cy="52092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 err="1">
                <a:latin typeface="Gill Sans MT" panose="020B0502020104020203" pitchFamily="34" charset="0"/>
              </a:rPr>
              <a:t>GaAsP</a:t>
            </a:r>
            <a:r>
              <a:rPr lang="en-US" dirty="0">
                <a:latin typeface="Gill Sans MT" panose="020B0502020104020203" pitchFamily="34" charset="0"/>
              </a:rPr>
              <a:t> PMTs (many companies)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465E0-A0C0-4E15-9217-4D245DF4AAFC}"/>
              </a:ext>
            </a:extLst>
          </p:cNvPr>
          <p:cNvSpPr txBox="1"/>
          <p:nvPr/>
        </p:nvSpPr>
        <p:spPr>
          <a:xfrm>
            <a:off x="5616622" y="2494414"/>
            <a:ext cx="2690052" cy="52092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 err="1">
                <a:latin typeface="Gill Sans MT" panose="020B0502020104020203" pitchFamily="34" charset="0"/>
              </a:rPr>
              <a:t>HyDs</a:t>
            </a:r>
            <a:r>
              <a:rPr lang="en-US" dirty="0">
                <a:latin typeface="Gill Sans MT" panose="020B0502020104020203" pitchFamily="34" charset="0"/>
              </a:rPr>
              <a:t> (PMT+APD, Leica)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CFDAD6-C1B3-4A5A-B88E-E769A3C02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659" y="3015337"/>
            <a:ext cx="3530612" cy="1986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66EBD9-8563-4BE9-9E91-8EEF1B885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47" y="3015337"/>
            <a:ext cx="3396173" cy="25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87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9159E5E-88BC-400E-971A-9C24AB23D7A4}"/>
              </a:ext>
            </a:extLst>
          </p:cNvPr>
          <p:cNvSpPr/>
          <p:nvPr/>
        </p:nvSpPr>
        <p:spPr>
          <a:xfrm>
            <a:off x="-23371" y="1563968"/>
            <a:ext cx="9143999" cy="5294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1920A5-B32F-48D4-B50F-D353636540B1}"/>
              </a:ext>
            </a:extLst>
          </p:cNvPr>
          <p:cNvSpPr/>
          <p:nvPr/>
        </p:nvSpPr>
        <p:spPr>
          <a:xfrm>
            <a:off x="-23371" y="649567"/>
            <a:ext cx="9167371" cy="6208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740699" y="846307"/>
            <a:ext cx="7151841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Pinhole blocks light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Increasing sensitivity of laser scanning confocal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C9A3F-243A-44AF-968B-B555FF8963B3}"/>
              </a:ext>
            </a:extLst>
          </p:cNvPr>
          <p:cNvSpPr txBox="1"/>
          <p:nvPr/>
        </p:nvSpPr>
        <p:spPr>
          <a:xfrm>
            <a:off x="5935" y="649568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Problem</a:t>
            </a:r>
          </a:p>
        </p:txBody>
      </p:sp>
      <p:pic>
        <p:nvPicPr>
          <p:cNvPr id="6" name="Picture 5" descr="A star in the background&#10;&#10;Description automatically generated">
            <a:extLst>
              <a:ext uri="{FF2B5EF4-FFF2-40B4-BE49-F238E27FC236}">
                <a16:creationId xmlns:a16="http://schemas.microsoft.com/office/drawing/2014/main" id="{D61EFF3F-1435-41F3-8B63-F17F8FCEF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9" y="1974991"/>
            <a:ext cx="5969000" cy="3136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B83ECB-1C3A-46B0-A502-DC12F9B619AB}"/>
              </a:ext>
            </a:extLst>
          </p:cNvPr>
          <p:cNvSpPr txBox="1"/>
          <p:nvPr/>
        </p:nvSpPr>
        <p:spPr>
          <a:xfrm>
            <a:off x="93170" y="5162215"/>
            <a:ext cx="596900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Image of 100nm beads with Zeiss 880 LSM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35A14F-C571-411B-89AB-1B71A6F0BF8D}"/>
              </a:ext>
            </a:extLst>
          </p:cNvPr>
          <p:cNvGrpSpPr/>
          <p:nvPr/>
        </p:nvGrpSpPr>
        <p:grpSpPr>
          <a:xfrm>
            <a:off x="6296271" y="1200219"/>
            <a:ext cx="3651139" cy="4121070"/>
            <a:chOff x="6296271" y="1200219"/>
            <a:chExt cx="3651139" cy="4121070"/>
          </a:xfrm>
        </p:grpSpPr>
        <p:sp>
          <p:nvSpPr>
            <p:cNvPr id="13" name="Freeform 142">
              <a:extLst>
                <a:ext uri="{FF2B5EF4-FFF2-40B4-BE49-F238E27FC236}">
                  <a16:creationId xmlns:a16="http://schemas.microsoft.com/office/drawing/2014/main" id="{471CD76F-7415-4F5C-AD83-9DC51C8D8CBA}"/>
                </a:ext>
              </a:extLst>
            </p:cNvPr>
            <p:cNvSpPr/>
            <p:nvPr/>
          </p:nvSpPr>
          <p:spPr>
            <a:xfrm>
              <a:off x="6296271" y="1435323"/>
              <a:ext cx="3651139" cy="899181"/>
            </a:xfrm>
            <a:custGeom>
              <a:avLst/>
              <a:gdLst>
                <a:gd name="connsiteX0" fmla="*/ 186512 w 3648439"/>
                <a:gd name="connsiteY0" fmla="*/ 899181 h 899181"/>
                <a:gd name="connsiteX1" fmla="*/ 1329512 w 3648439"/>
                <a:gd name="connsiteY1" fmla="*/ 892831 h 899181"/>
                <a:gd name="connsiteX2" fmla="*/ 2294712 w 3648439"/>
                <a:gd name="connsiteY2" fmla="*/ 880131 h 899181"/>
                <a:gd name="connsiteX3" fmla="*/ 3278962 w 3648439"/>
                <a:gd name="connsiteY3" fmla="*/ 861081 h 899181"/>
                <a:gd name="connsiteX4" fmla="*/ 3640912 w 3648439"/>
                <a:gd name="connsiteY4" fmla="*/ 835681 h 899181"/>
                <a:gd name="connsiteX5" fmla="*/ 2993212 w 3648439"/>
                <a:gd name="connsiteY5" fmla="*/ 568981 h 899181"/>
                <a:gd name="connsiteX6" fmla="*/ 2656662 w 3648439"/>
                <a:gd name="connsiteY6" fmla="*/ 397531 h 899181"/>
                <a:gd name="connsiteX7" fmla="*/ 2269312 w 3648439"/>
                <a:gd name="connsiteY7" fmla="*/ 111781 h 899181"/>
                <a:gd name="connsiteX8" fmla="*/ 1723212 w 3648439"/>
                <a:gd name="connsiteY8" fmla="*/ 3831 h 899181"/>
                <a:gd name="connsiteX9" fmla="*/ 1304112 w 3648439"/>
                <a:gd name="connsiteY9" fmla="*/ 232431 h 899181"/>
                <a:gd name="connsiteX10" fmla="*/ 967562 w 3648439"/>
                <a:gd name="connsiteY10" fmla="*/ 441981 h 899181"/>
                <a:gd name="connsiteX11" fmla="*/ 453212 w 3648439"/>
                <a:gd name="connsiteY11" fmla="*/ 600731 h 899181"/>
                <a:gd name="connsiteX12" fmla="*/ 65862 w 3648439"/>
                <a:gd name="connsiteY12" fmla="*/ 734081 h 899181"/>
                <a:gd name="connsiteX13" fmla="*/ 8712 w 3648439"/>
                <a:gd name="connsiteY13" fmla="*/ 854731 h 899181"/>
                <a:gd name="connsiteX14" fmla="*/ 186512 w 3648439"/>
                <a:gd name="connsiteY14" fmla="*/ 899181 h 899181"/>
                <a:gd name="connsiteX0" fmla="*/ 186512 w 3651139"/>
                <a:gd name="connsiteY0" fmla="*/ 899181 h 899181"/>
                <a:gd name="connsiteX1" fmla="*/ 1329512 w 3651139"/>
                <a:gd name="connsiteY1" fmla="*/ 892831 h 899181"/>
                <a:gd name="connsiteX2" fmla="*/ 2294712 w 3651139"/>
                <a:gd name="connsiteY2" fmla="*/ 880131 h 899181"/>
                <a:gd name="connsiteX3" fmla="*/ 3310712 w 3651139"/>
                <a:gd name="connsiteY3" fmla="*/ 880131 h 899181"/>
                <a:gd name="connsiteX4" fmla="*/ 3640912 w 3651139"/>
                <a:gd name="connsiteY4" fmla="*/ 835681 h 899181"/>
                <a:gd name="connsiteX5" fmla="*/ 2993212 w 3651139"/>
                <a:gd name="connsiteY5" fmla="*/ 568981 h 899181"/>
                <a:gd name="connsiteX6" fmla="*/ 2656662 w 3651139"/>
                <a:gd name="connsiteY6" fmla="*/ 397531 h 899181"/>
                <a:gd name="connsiteX7" fmla="*/ 2269312 w 3651139"/>
                <a:gd name="connsiteY7" fmla="*/ 111781 h 899181"/>
                <a:gd name="connsiteX8" fmla="*/ 1723212 w 3651139"/>
                <a:gd name="connsiteY8" fmla="*/ 3831 h 899181"/>
                <a:gd name="connsiteX9" fmla="*/ 1304112 w 3651139"/>
                <a:gd name="connsiteY9" fmla="*/ 232431 h 899181"/>
                <a:gd name="connsiteX10" fmla="*/ 967562 w 3651139"/>
                <a:gd name="connsiteY10" fmla="*/ 441981 h 899181"/>
                <a:gd name="connsiteX11" fmla="*/ 453212 w 3651139"/>
                <a:gd name="connsiteY11" fmla="*/ 600731 h 899181"/>
                <a:gd name="connsiteX12" fmla="*/ 65862 w 3651139"/>
                <a:gd name="connsiteY12" fmla="*/ 734081 h 899181"/>
                <a:gd name="connsiteX13" fmla="*/ 8712 w 3651139"/>
                <a:gd name="connsiteY13" fmla="*/ 854731 h 899181"/>
                <a:gd name="connsiteX14" fmla="*/ 186512 w 3651139"/>
                <a:gd name="connsiteY14" fmla="*/ 899181 h 89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51139" h="899181">
                  <a:moveTo>
                    <a:pt x="186512" y="899181"/>
                  </a:moveTo>
                  <a:lnTo>
                    <a:pt x="1329512" y="892831"/>
                  </a:lnTo>
                  <a:lnTo>
                    <a:pt x="2294712" y="880131"/>
                  </a:lnTo>
                  <a:cubicBezTo>
                    <a:pt x="2622795" y="873781"/>
                    <a:pt x="2982629" y="886481"/>
                    <a:pt x="3310712" y="880131"/>
                  </a:cubicBezTo>
                  <a:cubicBezTo>
                    <a:pt x="3535079" y="872723"/>
                    <a:pt x="3693829" y="887539"/>
                    <a:pt x="3640912" y="835681"/>
                  </a:cubicBezTo>
                  <a:cubicBezTo>
                    <a:pt x="3587995" y="783823"/>
                    <a:pt x="3157254" y="642006"/>
                    <a:pt x="2993212" y="568981"/>
                  </a:cubicBezTo>
                  <a:cubicBezTo>
                    <a:pt x="2829170" y="495956"/>
                    <a:pt x="2777312" y="473731"/>
                    <a:pt x="2656662" y="397531"/>
                  </a:cubicBezTo>
                  <a:cubicBezTo>
                    <a:pt x="2536012" y="321331"/>
                    <a:pt x="2424887" y="177398"/>
                    <a:pt x="2269312" y="111781"/>
                  </a:cubicBezTo>
                  <a:cubicBezTo>
                    <a:pt x="2113737" y="46164"/>
                    <a:pt x="1884079" y="-16277"/>
                    <a:pt x="1723212" y="3831"/>
                  </a:cubicBezTo>
                  <a:cubicBezTo>
                    <a:pt x="1562345" y="23939"/>
                    <a:pt x="1430054" y="159406"/>
                    <a:pt x="1304112" y="232431"/>
                  </a:cubicBezTo>
                  <a:cubicBezTo>
                    <a:pt x="1178170" y="305456"/>
                    <a:pt x="1109379" y="380598"/>
                    <a:pt x="967562" y="441981"/>
                  </a:cubicBezTo>
                  <a:cubicBezTo>
                    <a:pt x="825745" y="503364"/>
                    <a:pt x="603495" y="552048"/>
                    <a:pt x="453212" y="600731"/>
                  </a:cubicBezTo>
                  <a:cubicBezTo>
                    <a:pt x="302929" y="649414"/>
                    <a:pt x="139945" y="691748"/>
                    <a:pt x="65862" y="734081"/>
                  </a:cubicBezTo>
                  <a:cubicBezTo>
                    <a:pt x="-8221" y="776414"/>
                    <a:pt x="-7163" y="826156"/>
                    <a:pt x="8712" y="854731"/>
                  </a:cubicBezTo>
                  <a:cubicBezTo>
                    <a:pt x="24587" y="883306"/>
                    <a:pt x="92849" y="894418"/>
                    <a:pt x="186512" y="899181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E0237B-BC32-44E3-ACF3-0F19E88F01BD}"/>
                </a:ext>
              </a:extLst>
            </p:cNvPr>
            <p:cNvCxnSpPr/>
            <p:nvPr/>
          </p:nvCxnSpPr>
          <p:spPr>
            <a:xfrm flipH="1">
              <a:off x="7054168" y="2285498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B535F-CAA0-45D5-A0BD-07C3B288589F}"/>
                </a:ext>
              </a:extLst>
            </p:cNvPr>
            <p:cNvCxnSpPr>
              <a:stCxn id="22" idx="4"/>
            </p:cNvCxnSpPr>
            <p:nvPr/>
          </p:nvCxnSpPr>
          <p:spPr>
            <a:xfrm>
              <a:off x="8133997" y="2107635"/>
              <a:ext cx="373635" cy="135179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65D6BF-F18C-4D1B-BAC8-3F5810C04504}"/>
                </a:ext>
              </a:extLst>
            </p:cNvPr>
            <p:cNvCxnSpPr/>
            <p:nvPr/>
          </p:nvCxnSpPr>
          <p:spPr>
            <a:xfrm flipH="1">
              <a:off x="7760363" y="2085837"/>
              <a:ext cx="373635" cy="138692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981517-D344-4E44-8C4A-C52AA4FBA128}"/>
                </a:ext>
              </a:extLst>
            </p:cNvPr>
            <p:cNvCxnSpPr/>
            <p:nvPr/>
          </p:nvCxnSpPr>
          <p:spPr>
            <a:xfrm flipH="1" flipV="1">
              <a:off x="7760364" y="3520354"/>
              <a:ext cx="463987" cy="122883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D08955-57A5-4433-9095-55EDC69D3177}"/>
                </a:ext>
              </a:extLst>
            </p:cNvPr>
            <p:cNvCxnSpPr/>
            <p:nvPr/>
          </p:nvCxnSpPr>
          <p:spPr>
            <a:xfrm flipV="1">
              <a:off x="8063412" y="3501932"/>
              <a:ext cx="444220" cy="124726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20D4A0-2EE5-4B4A-87A8-87A523AA8CA3}"/>
                </a:ext>
              </a:extLst>
            </p:cNvPr>
            <p:cNvSpPr/>
            <p:nvPr/>
          </p:nvSpPr>
          <p:spPr>
            <a:xfrm flipH="1">
              <a:off x="8111138" y="206191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BC0283A-0D3C-4482-B98C-9A1E98D0061A}"/>
                </a:ext>
              </a:extLst>
            </p:cNvPr>
            <p:cNvCxnSpPr/>
            <p:nvPr/>
          </p:nvCxnSpPr>
          <p:spPr>
            <a:xfrm>
              <a:off x="8133997" y="2280803"/>
              <a:ext cx="300518" cy="9495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7A7E9C-FE21-4FA6-BADF-0DEBE8B4D52D}"/>
                </a:ext>
              </a:extLst>
            </p:cNvPr>
            <p:cNvCxnSpPr>
              <a:stCxn id="30" idx="5"/>
            </p:cNvCxnSpPr>
            <p:nvPr/>
          </p:nvCxnSpPr>
          <p:spPr>
            <a:xfrm flipH="1">
              <a:off x="7810636" y="2300597"/>
              <a:ext cx="299260" cy="9203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559F58-C96B-4E1E-A1EC-772CC1DF01EF}"/>
                </a:ext>
              </a:extLst>
            </p:cNvPr>
            <p:cNvCxnSpPr/>
            <p:nvPr/>
          </p:nvCxnSpPr>
          <p:spPr>
            <a:xfrm flipV="1">
              <a:off x="8080766" y="3754743"/>
              <a:ext cx="359397" cy="12306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E696AB-9DFF-4D6C-9195-37EA730761DB}"/>
                </a:ext>
              </a:extLst>
            </p:cNvPr>
            <p:cNvCxnSpPr/>
            <p:nvPr/>
          </p:nvCxnSpPr>
          <p:spPr>
            <a:xfrm flipH="1" flipV="1">
              <a:off x="7801255" y="3697336"/>
              <a:ext cx="398809" cy="12723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E52AC92-055E-4EAA-9E1D-C292C3BC5C06}"/>
                </a:ext>
              </a:extLst>
            </p:cNvPr>
            <p:cNvSpPr/>
            <p:nvPr/>
          </p:nvSpPr>
          <p:spPr>
            <a:xfrm>
              <a:off x="8025582" y="4892865"/>
              <a:ext cx="238597" cy="42842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CA65520-22E6-443D-BF65-3823A672B84A}"/>
                </a:ext>
              </a:extLst>
            </p:cNvPr>
            <p:cNvCxnSpPr/>
            <p:nvPr/>
          </p:nvCxnSpPr>
          <p:spPr>
            <a:xfrm>
              <a:off x="8166382" y="4781906"/>
              <a:ext cx="3412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49AC20B-3D04-4163-849F-9497DEFBACD0}"/>
                </a:ext>
              </a:extLst>
            </p:cNvPr>
            <p:cNvCxnSpPr/>
            <p:nvPr/>
          </p:nvCxnSpPr>
          <p:spPr>
            <a:xfrm>
              <a:off x="7772258" y="4781906"/>
              <a:ext cx="3412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5E89DEA-4FD4-4692-863F-4B17F6733DA5}"/>
                </a:ext>
              </a:extLst>
            </p:cNvPr>
            <p:cNvSpPr/>
            <p:nvPr/>
          </p:nvSpPr>
          <p:spPr>
            <a:xfrm flipH="1">
              <a:off x="8103201" y="226157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160B6F6-25A9-4017-B97E-ADA9C94CA1C2}"/>
                </a:ext>
              </a:extLst>
            </p:cNvPr>
            <p:cNvSpPr/>
            <p:nvPr/>
          </p:nvSpPr>
          <p:spPr>
            <a:xfrm flipH="1">
              <a:off x="8431394" y="226157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DB13D9F-01A1-4B16-B989-716C8665E27F}"/>
                </a:ext>
              </a:extLst>
            </p:cNvPr>
            <p:cNvSpPr/>
            <p:nvPr/>
          </p:nvSpPr>
          <p:spPr>
            <a:xfrm flipH="1">
              <a:off x="7570639" y="226559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2C1F6AD-BF89-428A-9C52-3C83949FE7BD}"/>
                </a:ext>
              </a:extLst>
            </p:cNvPr>
            <p:cNvSpPr/>
            <p:nvPr/>
          </p:nvSpPr>
          <p:spPr>
            <a:xfrm flipH="1">
              <a:off x="8508410" y="2185890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8848848-10F3-4AAA-BBCC-525331488D75}"/>
                </a:ext>
              </a:extLst>
            </p:cNvPr>
            <p:cNvSpPr/>
            <p:nvPr/>
          </p:nvSpPr>
          <p:spPr>
            <a:xfrm flipH="1">
              <a:off x="7470881" y="2098372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79D172F-D0F9-4E67-81D6-2D919B77ED0A}"/>
                </a:ext>
              </a:extLst>
            </p:cNvPr>
            <p:cNvSpPr txBox="1"/>
            <p:nvPr/>
          </p:nvSpPr>
          <p:spPr>
            <a:xfrm>
              <a:off x="6379809" y="4484348"/>
              <a:ext cx="1683603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Pinhole</a:t>
              </a: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DEE32046-0478-4D72-9A71-4EF5321253F2}"/>
                </a:ext>
              </a:extLst>
            </p:cNvPr>
            <p:cNvSpPr/>
            <p:nvPr/>
          </p:nvSpPr>
          <p:spPr>
            <a:xfrm>
              <a:off x="7682223" y="1200219"/>
              <a:ext cx="864872" cy="2176462"/>
            </a:xfrm>
            <a:custGeom>
              <a:avLst/>
              <a:gdLst>
                <a:gd name="connsiteX0" fmla="*/ 0 w 666750"/>
                <a:gd name="connsiteY0" fmla="*/ 0 h 2176462"/>
                <a:gd name="connsiteX1" fmla="*/ 323850 w 666750"/>
                <a:gd name="connsiteY1" fmla="*/ 1076325 h 2176462"/>
                <a:gd name="connsiteX2" fmla="*/ 0 w 666750"/>
                <a:gd name="connsiteY2" fmla="*/ 2176462 h 2176462"/>
                <a:gd name="connsiteX3" fmla="*/ 666750 w 666750"/>
                <a:gd name="connsiteY3" fmla="*/ 2171700 h 2176462"/>
                <a:gd name="connsiteX4" fmla="*/ 357187 w 666750"/>
                <a:gd name="connsiteY4" fmla="*/ 1095375 h 2176462"/>
                <a:gd name="connsiteX5" fmla="*/ 661987 w 666750"/>
                <a:gd name="connsiteY5" fmla="*/ 0 h 2176462"/>
                <a:gd name="connsiteX6" fmla="*/ 0 w 666750"/>
                <a:gd name="connsiteY6" fmla="*/ 0 h 2176462"/>
                <a:gd name="connsiteX0" fmla="*/ 0 w 666750"/>
                <a:gd name="connsiteY0" fmla="*/ 0 h 2176462"/>
                <a:gd name="connsiteX1" fmla="*/ 323850 w 666750"/>
                <a:gd name="connsiteY1" fmla="*/ 1076325 h 2176462"/>
                <a:gd name="connsiteX2" fmla="*/ 0 w 666750"/>
                <a:gd name="connsiteY2" fmla="*/ 2176462 h 2176462"/>
                <a:gd name="connsiteX3" fmla="*/ 666750 w 666750"/>
                <a:gd name="connsiteY3" fmla="*/ 2171700 h 2176462"/>
                <a:gd name="connsiteX4" fmla="*/ 359569 w 666750"/>
                <a:gd name="connsiteY4" fmla="*/ 1073944 h 2176462"/>
                <a:gd name="connsiteX5" fmla="*/ 661987 w 666750"/>
                <a:gd name="connsiteY5" fmla="*/ 0 h 2176462"/>
                <a:gd name="connsiteX6" fmla="*/ 0 w 666750"/>
                <a:gd name="connsiteY6" fmla="*/ 0 h 217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0" h="2176462">
                  <a:moveTo>
                    <a:pt x="0" y="0"/>
                  </a:moveTo>
                  <a:lnTo>
                    <a:pt x="323850" y="1076325"/>
                  </a:lnTo>
                  <a:lnTo>
                    <a:pt x="0" y="2176462"/>
                  </a:lnTo>
                  <a:lnTo>
                    <a:pt x="666750" y="2171700"/>
                  </a:lnTo>
                  <a:lnTo>
                    <a:pt x="359569" y="1073944"/>
                  </a:lnTo>
                  <a:lnTo>
                    <a:pt x="6619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AE3AA31-5AF9-4D36-B65C-F32366C73C90}"/>
                </a:ext>
              </a:extLst>
            </p:cNvPr>
            <p:cNvSpPr/>
            <p:nvPr/>
          </p:nvSpPr>
          <p:spPr>
            <a:xfrm>
              <a:off x="7554182" y="3037153"/>
              <a:ext cx="1181395" cy="9511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1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object, small, toothbrush, blue&#10;&#10;Description automatically generated">
            <a:extLst>
              <a:ext uri="{FF2B5EF4-FFF2-40B4-BE49-F238E27FC236}">
                <a16:creationId xmlns:a16="http://schemas.microsoft.com/office/drawing/2014/main" id="{8A554E95-3E37-480D-A012-B788A0169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40" y="2477204"/>
            <a:ext cx="5899357" cy="41725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1920A5-B32F-48D4-B50F-D353636540B1}"/>
              </a:ext>
            </a:extLst>
          </p:cNvPr>
          <p:cNvSpPr/>
          <p:nvPr/>
        </p:nvSpPr>
        <p:spPr>
          <a:xfrm>
            <a:off x="-23371" y="649567"/>
            <a:ext cx="9167371" cy="9144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740699" y="846307"/>
            <a:ext cx="7151841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Pinhole blocks light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Increasing sensitivity of laser scanning confocal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C9A3F-243A-44AF-968B-B555FF8963B3}"/>
              </a:ext>
            </a:extLst>
          </p:cNvPr>
          <p:cNvSpPr txBox="1"/>
          <p:nvPr/>
        </p:nvSpPr>
        <p:spPr>
          <a:xfrm>
            <a:off x="5935" y="649568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Problem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E56CCA-6B2E-470B-9DBC-86463A833E3C}"/>
              </a:ext>
            </a:extLst>
          </p:cNvPr>
          <p:cNvSpPr txBox="1"/>
          <p:nvPr/>
        </p:nvSpPr>
        <p:spPr>
          <a:xfrm>
            <a:off x="5935" y="3342322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Solution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155609-4BFD-475F-BEA6-1824BAC085D2}"/>
              </a:ext>
            </a:extLst>
          </p:cNvPr>
          <p:cNvSpPr txBox="1"/>
          <p:nvPr/>
        </p:nvSpPr>
        <p:spPr>
          <a:xfrm>
            <a:off x="2366940" y="2477204"/>
            <a:ext cx="2277310" cy="54677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0"/>
              </a:rPr>
              <a:t>Airyscan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 (Zeiss)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E8CFC1-19E8-4DD5-9F84-E68BC9ECC091}"/>
              </a:ext>
            </a:extLst>
          </p:cNvPr>
          <p:cNvSpPr txBox="1"/>
          <p:nvPr/>
        </p:nvSpPr>
        <p:spPr>
          <a:xfrm>
            <a:off x="2366940" y="1578131"/>
            <a:ext cx="589935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Rethink pinhole and point detection ($$$) </a:t>
            </a:r>
          </a:p>
        </p:txBody>
      </p:sp>
    </p:spTree>
    <p:extLst>
      <p:ext uri="{BB962C8B-B14F-4D97-AF65-F5344CB8AC3E}">
        <p14:creationId xmlns:p14="http://schemas.microsoft.com/office/powerpoint/2010/main" val="3850805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2"/>
          <p:cNvSpPr/>
          <p:nvPr/>
        </p:nvSpPr>
        <p:spPr>
          <a:xfrm>
            <a:off x="2644836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3402733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485645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4482562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108928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4108929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411977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4459703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>
            <a:off x="4482562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4159201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4429331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4149820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4374147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4514947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120823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4451766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477995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3919204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4856975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3819446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513017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2728374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4030788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902747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</a:t>
            </a:r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0"/>
              </a:rPr>
              <a:t>scanners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7C0F54-A537-416C-87A6-21592DFC5B07}"/>
              </a:ext>
            </a:extLst>
          </p:cNvPr>
          <p:cNvGrpSpPr/>
          <p:nvPr/>
        </p:nvGrpSpPr>
        <p:grpSpPr>
          <a:xfrm>
            <a:off x="5090060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338380-8F61-4970-946A-C8BEDBC30B1D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60E55F4-2762-4595-890F-CB4666D6D27B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3978E0-29BC-450D-A5EF-D20046A4B6CA}"/>
              </a:ext>
            </a:extLst>
          </p:cNvPr>
          <p:cNvCxnSpPr>
            <a:cxnSpLocks/>
          </p:cNvCxnSpPr>
          <p:nvPr/>
        </p:nvCxnSpPr>
        <p:spPr>
          <a:xfrm>
            <a:off x="2929017" y="3497941"/>
            <a:ext cx="10359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3DD2A09-B314-42F0-A636-F3F5B4D5F683}"/>
              </a:ext>
            </a:extLst>
          </p:cNvPr>
          <p:cNvSpPr txBox="1"/>
          <p:nvPr/>
        </p:nvSpPr>
        <p:spPr>
          <a:xfrm>
            <a:off x="2125980" y="3039183"/>
            <a:ext cx="817209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Slow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0A705E-AF63-4E53-ADA9-1E132D976E9C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Increasing speed of laser scanning confocal</a:t>
            </a:r>
          </a:p>
        </p:txBody>
      </p:sp>
    </p:spTree>
    <p:extLst>
      <p:ext uri="{BB962C8B-B14F-4D97-AF65-F5344CB8AC3E}">
        <p14:creationId xmlns:p14="http://schemas.microsoft.com/office/powerpoint/2010/main" val="244835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9999" y="1400610"/>
            <a:ext cx="4023845" cy="899181"/>
            <a:chOff x="59999" y="2017890"/>
            <a:chExt cx="4023845" cy="899181"/>
          </a:xfrm>
        </p:grpSpPr>
        <p:sp>
          <p:nvSpPr>
            <p:cNvPr id="22" name="Freeform 21"/>
            <p:cNvSpPr/>
            <p:nvPr/>
          </p:nvSpPr>
          <p:spPr>
            <a:xfrm>
              <a:off x="59999" y="2017890"/>
              <a:ext cx="3651139" cy="899181"/>
            </a:xfrm>
            <a:custGeom>
              <a:avLst/>
              <a:gdLst>
                <a:gd name="connsiteX0" fmla="*/ 186512 w 3648439"/>
                <a:gd name="connsiteY0" fmla="*/ 899181 h 899181"/>
                <a:gd name="connsiteX1" fmla="*/ 1329512 w 3648439"/>
                <a:gd name="connsiteY1" fmla="*/ 892831 h 899181"/>
                <a:gd name="connsiteX2" fmla="*/ 2294712 w 3648439"/>
                <a:gd name="connsiteY2" fmla="*/ 880131 h 899181"/>
                <a:gd name="connsiteX3" fmla="*/ 3278962 w 3648439"/>
                <a:gd name="connsiteY3" fmla="*/ 861081 h 899181"/>
                <a:gd name="connsiteX4" fmla="*/ 3640912 w 3648439"/>
                <a:gd name="connsiteY4" fmla="*/ 835681 h 899181"/>
                <a:gd name="connsiteX5" fmla="*/ 2993212 w 3648439"/>
                <a:gd name="connsiteY5" fmla="*/ 568981 h 899181"/>
                <a:gd name="connsiteX6" fmla="*/ 2656662 w 3648439"/>
                <a:gd name="connsiteY6" fmla="*/ 397531 h 899181"/>
                <a:gd name="connsiteX7" fmla="*/ 2269312 w 3648439"/>
                <a:gd name="connsiteY7" fmla="*/ 111781 h 899181"/>
                <a:gd name="connsiteX8" fmla="*/ 1723212 w 3648439"/>
                <a:gd name="connsiteY8" fmla="*/ 3831 h 899181"/>
                <a:gd name="connsiteX9" fmla="*/ 1304112 w 3648439"/>
                <a:gd name="connsiteY9" fmla="*/ 232431 h 899181"/>
                <a:gd name="connsiteX10" fmla="*/ 967562 w 3648439"/>
                <a:gd name="connsiteY10" fmla="*/ 441981 h 899181"/>
                <a:gd name="connsiteX11" fmla="*/ 453212 w 3648439"/>
                <a:gd name="connsiteY11" fmla="*/ 600731 h 899181"/>
                <a:gd name="connsiteX12" fmla="*/ 65862 w 3648439"/>
                <a:gd name="connsiteY12" fmla="*/ 734081 h 899181"/>
                <a:gd name="connsiteX13" fmla="*/ 8712 w 3648439"/>
                <a:gd name="connsiteY13" fmla="*/ 854731 h 899181"/>
                <a:gd name="connsiteX14" fmla="*/ 186512 w 3648439"/>
                <a:gd name="connsiteY14" fmla="*/ 899181 h 899181"/>
                <a:gd name="connsiteX0" fmla="*/ 186512 w 3651139"/>
                <a:gd name="connsiteY0" fmla="*/ 899181 h 899181"/>
                <a:gd name="connsiteX1" fmla="*/ 1329512 w 3651139"/>
                <a:gd name="connsiteY1" fmla="*/ 892831 h 899181"/>
                <a:gd name="connsiteX2" fmla="*/ 2294712 w 3651139"/>
                <a:gd name="connsiteY2" fmla="*/ 880131 h 899181"/>
                <a:gd name="connsiteX3" fmla="*/ 3310712 w 3651139"/>
                <a:gd name="connsiteY3" fmla="*/ 880131 h 899181"/>
                <a:gd name="connsiteX4" fmla="*/ 3640912 w 3651139"/>
                <a:gd name="connsiteY4" fmla="*/ 835681 h 899181"/>
                <a:gd name="connsiteX5" fmla="*/ 2993212 w 3651139"/>
                <a:gd name="connsiteY5" fmla="*/ 568981 h 899181"/>
                <a:gd name="connsiteX6" fmla="*/ 2656662 w 3651139"/>
                <a:gd name="connsiteY6" fmla="*/ 397531 h 899181"/>
                <a:gd name="connsiteX7" fmla="*/ 2269312 w 3651139"/>
                <a:gd name="connsiteY7" fmla="*/ 111781 h 899181"/>
                <a:gd name="connsiteX8" fmla="*/ 1723212 w 3651139"/>
                <a:gd name="connsiteY8" fmla="*/ 3831 h 899181"/>
                <a:gd name="connsiteX9" fmla="*/ 1304112 w 3651139"/>
                <a:gd name="connsiteY9" fmla="*/ 232431 h 899181"/>
                <a:gd name="connsiteX10" fmla="*/ 967562 w 3651139"/>
                <a:gd name="connsiteY10" fmla="*/ 441981 h 899181"/>
                <a:gd name="connsiteX11" fmla="*/ 453212 w 3651139"/>
                <a:gd name="connsiteY11" fmla="*/ 600731 h 899181"/>
                <a:gd name="connsiteX12" fmla="*/ 65862 w 3651139"/>
                <a:gd name="connsiteY12" fmla="*/ 734081 h 899181"/>
                <a:gd name="connsiteX13" fmla="*/ 8712 w 3651139"/>
                <a:gd name="connsiteY13" fmla="*/ 854731 h 899181"/>
                <a:gd name="connsiteX14" fmla="*/ 186512 w 3651139"/>
                <a:gd name="connsiteY14" fmla="*/ 899181 h 89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51139" h="899181">
                  <a:moveTo>
                    <a:pt x="186512" y="899181"/>
                  </a:moveTo>
                  <a:lnTo>
                    <a:pt x="1329512" y="892831"/>
                  </a:lnTo>
                  <a:lnTo>
                    <a:pt x="2294712" y="880131"/>
                  </a:lnTo>
                  <a:cubicBezTo>
                    <a:pt x="2622795" y="873781"/>
                    <a:pt x="2982629" y="886481"/>
                    <a:pt x="3310712" y="880131"/>
                  </a:cubicBezTo>
                  <a:cubicBezTo>
                    <a:pt x="3535079" y="872723"/>
                    <a:pt x="3693829" y="887539"/>
                    <a:pt x="3640912" y="835681"/>
                  </a:cubicBezTo>
                  <a:cubicBezTo>
                    <a:pt x="3587995" y="783823"/>
                    <a:pt x="3157254" y="642006"/>
                    <a:pt x="2993212" y="568981"/>
                  </a:cubicBezTo>
                  <a:cubicBezTo>
                    <a:pt x="2829170" y="495956"/>
                    <a:pt x="2777312" y="473731"/>
                    <a:pt x="2656662" y="397531"/>
                  </a:cubicBezTo>
                  <a:cubicBezTo>
                    <a:pt x="2536012" y="321331"/>
                    <a:pt x="2424887" y="177398"/>
                    <a:pt x="2269312" y="111781"/>
                  </a:cubicBezTo>
                  <a:cubicBezTo>
                    <a:pt x="2113737" y="46164"/>
                    <a:pt x="1884079" y="-16277"/>
                    <a:pt x="1723212" y="3831"/>
                  </a:cubicBezTo>
                  <a:cubicBezTo>
                    <a:pt x="1562345" y="23939"/>
                    <a:pt x="1430054" y="159406"/>
                    <a:pt x="1304112" y="232431"/>
                  </a:cubicBezTo>
                  <a:cubicBezTo>
                    <a:pt x="1178170" y="305456"/>
                    <a:pt x="1109379" y="380598"/>
                    <a:pt x="967562" y="441981"/>
                  </a:cubicBezTo>
                  <a:cubicBezTo>
                    <a:pt x="825745" y="503364"/>
                    <a:pt x="603495" y="552048"/>
                    <a:pt x="453212" y="600731"/>
                  </a:cubicBezTo>
                  <a:cubicBezTo>
                    <a:pt x="302929" y="649414"/>
                    <a:pt x="139945" y="691748"/>
                    <a:pt x="65862" y="734081"/>
                  </a:cubicBezTo>
                  <a:cubicBezTo>
                    <a:pt x="-8221" y="776414"/>
                    <a:pt x="-7163" y="826156"/>
                    <a:pt x="8712" y="854731"/>
                  </a:cubicBezTo>
                  <a:cubicBezTo>
                    <a:pt x="24587" y="883306"/>
                    <a:pt x="92849" y="894418"/>
                    <a:pt x="186512" y="899181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530234" y="2036314"/>
              <a:ext cx="1553610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Sample</a:t>
              </a:r>
            </a:p>
          </p:txBody>
        </p:sp>
      </p:grpSp>
      <p:cxnSp>
        <p:nvCxnSpPr>
          <p:cNvPr id="74" name="Straight Connector 73"/>
          <p:cNvCxnSpPr/>
          <p:nvPr/>
        </p:nvCxnSpPr>
        <p:spPr>
          <a:xfrm flipH="1">
            <a:off x="81789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141774" y="1110023"/>
            <a:ext cx="1531641" cy="25526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18546" y="4711878"/>
            <a:ext cx="2217738" cy="108731"/>
          </a:xfrm>
          <a:prstGeom prst="rect">
            <a:avLst/>
          </a:prstGeom>
          <a:pattFill prst="ltVert">
            <a:fgClr>
              <a:schemeClr val="tx1"/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558606" y="2246090"/>
            <a:ext cx="699865" cy="2475650"/>
            <a:chOff x="1558606" y="2863370"/>
            <a:chExt cx="699865" cy="2475650"/>
          </a:xfrm>
        </p:grpSpPr>
        <p:cxnSp>
          <p:nvCxnSpPr>
            <p:cNvPr id="12" name="Straight Connector 11"/>
            <p:cNvCxnSpPr>
              <a:stCxn id="27" idx="4"/>
            </p:cNvCxnSpPr>
            <p:nvPr/>
          </p:nvCxnSpPr>
          <p:spPr>
            <a:xfrm flipH="1">
              <a:off x="1563368" y="2894800"/>
              <a:ext cx="1" cy="11928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58606" y="2863370"/>
              <a:ext cx="699865" cy="12093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220542" y="4102920"/>
              <a:ext cx="37929" cy="1236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1586230" y="4133310"/>
              <a:ext cx="634312" cy="12057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553310" y="2254029"/>
            <a:ext cx="699865" cy="2463828"/>
            <a:chOff x="1553310" y="2871309"/>
            <a:chExt cx="699865" cy="2463828"/>
          </a:xfrm>
        </p:grpSpPr>
        <p:cxnSp>
          <p:nvCxnSpPr>
            <p:cNvPr id="81" name="Straight Connector 80"/>
            <p:cNvCxnSpPr>
              <a:stCxn id="80" idx="4"/>
            </p:cNvCxnSpPr>
            <p:nvPr/>
          </p:nvCxnSpPr>
          <p:spPr>
            <a:xfrm>
              <a:off x="2248412" y="2892422"/>
              <a:ext cx="1" cy="11928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1553310" y="2871309"/>
              <a:ext cx="699865" cy="12093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1553311" y="4117209"/>
              <a:ext cx="37928" cy="12145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1591239" y="4147599"/>
              <a:ext cx="634313" cy="11875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2636487" y="4414076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Sensitive area detector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524091" y="2051124"/>
            <a:ext cx="747269" cy="2663355"/>
            <a:chOff x="1524091" y="2668404"/>
            <a:chExt cx="747269" cy="2663355"/>
          </a:xfrm>
        </p:grpSpPr>
        <p:cxnSp>
          <p:nvCxnSpPr>
            <p:cNvPr id="69" name="Straight Connector 68"/>
            <p:cNvCxnSpPr>
              <a:stCxn id="68" idx="4"/>
            </p:cNvCxnSpPr>
            <p:nvPr/>
          </p:nvCxnSpPr>
          <p:spPr>
            <a:xfrm>
              <a:off x="1897725" y="2690202"/>
              <a:ext cx="373635" cy="13517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524091" y="2668404"/>
              <a:ext cx="373635" cy="13869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1524092" y="4102921"/>
              <a:ext cx="463987" cy="1228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1827140" y="4084499"/>
              <a:ext cx="444220" cy="12472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827140" y="5331759"/>
              <a:ext cx="160939" cy="0"/>
            </a:xfrm>
            <a:prstGeom prst="line">
              <a:avLst/>
            </a:prstGeom>
            <a:ln w="28575">
              <a:solidFill>
                <a:srgbClr val="FF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</a:t>
            </a:r>
            <a:r>
              <a:rPr lang="en-US" sz="2000" b="1" dirty="0">
                <a:latin typeface="Gill Sans MT" panose="020B0502020104020203" pitchFamily="34" charset="0"/>
              </a:rPr>
              <a:t>blurred</a:t>
            </a:r>
          </a:p>
        </p:txBody>
      </p:sp>
      <p:sp>
        <p:nvSpPr>
          <p:cNvPr id="27" name="Oval 26"/>
          <p:cNvSpPr/>
          <p:nvPr/>
        </p:nvSpPr>
        <p:spPr>
          <a:xfrm>
            <a:off x="1540509" y="2231801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flipH="1">
            <a:off x="1874866" y="2027203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 flipH="1">
            <a:off x="2225553" y="2229423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971037" y="1755460"/>
            <a:ext cx="539841" cy="4591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-66425" y="1342726"/>
            <a:ext cx="167098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Fluorophores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91189" y="3195664"/>
            <a:ext cx="1637285" cy="521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A7BD4D-5FFE-4C5F-A801-5C328A434BEF}"/>
              </a:ext>
            </a:extLst>
          </p:cNvPr>
          <p:cNvGrpSpPr/>
          <p:nvPr/>
        </p:nvGrpSpPr>
        <p:grpSpPr>
          <a:xfrm>
            <a:off x="112370" y="5505388"/>
            <a:ext cx="8985155" cy="914400"/>
            <a:chOff x="37401" y="5130494"/>
            <a:chExt cx="8985155" cy="914400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38AF2A2-900C-4278-9087-73778654ED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206" y="5602821"/>
              <a:ext cx="63579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D4EC23-1105-46ED-BFC4-6CC343D4C819}"/>
                </a:ext>
              </a:extLst>
            </p:cNvPr>
            <p:cNvSpPr txBox="1"/>
            <p:nvPr/>
          </p:nvSpPr>
          <p:spPr>
            <a:xfrm>
              <a:off x="4572000" y="5130494"/>
              <a:ext cx="4450556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b="1" u="sng" dirty="0">
                  <a:latin typeface="Gill Sans MT" panose="020B0502020104020203" pitchFamily="34" charset="0"/>
                </a:rPr>
                <a:t>This</a:t>
              </a:r>
              <a:r>
                <a:rPr lang="en-US" sz="2000" dirty="0">
                  <a:latin typeface="Gill Sans MT" panose="020B0502020104020203" pitchFamily="34" charset="0"/>
                </a:rPr>
                <a:t> is what a confocal solves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963157E-4A85-4D18-9884-018CA7954FD7}"/>
                </a:ext>
              </a:extLst>
            </p:cNvPr>
            <p:cNvSpPr/>
            <p:nvPr/>
          </p:nvSpPr>
          <p:spPr>
            <a:xfrm>
              <a:off x="37401" y="5260452"/>
              <a:ext cx="3898805" cy="640285"/>
            </a:xfrm>
            <a:custGeom>
              <a:avLst/>
              <a:gdLst>
                <a:gd name="connsiteX0" fmla="*/ 3670205 w 3815832"/>
                <a:gd name="connsiteY0" fmla="*/ 222230 h 636568"/>
                <a:gd name="connsiteX1" fmla="*/ 2512918 w 3815832"/>
                <a:gd name="connsiteY1" fmla="*/ 29349 h 636568"/>
                <a:gd name="connsiteX2" fmla="*/ 855568 w 3815832"/>
                <a:gd name="connsiteY2" fmla="*/ 22205 h 636568"/>
                <a:gd name="connsiteX3" fmla="*/ 112618 w 3815832"/>
                <a:gd name="connsiteY3" fmla="*/ 236518 h 636568"/>
                <a:gd name="connsiteX4" fmla="*/ 98330 w 3815832"/>
                <a:gd name="connsiteY4" fmla="*/ 550843 h 636568"/>
                <a:gd name="connsiteX5" fmla="*/ 1027018 w 3815832"/>
                <a:gd name="connsiteY5" fmla="*/ 636568 h 636568"/>
                <a:gd name="connsiteX6" fmla="*/ 2962974 w 3815832"/>
                <a:gd name="connsiteY6" fmla="*/ 593705 h 636568"/>
                <a:gd name="connsiteX7" fmla="*/ 3684493 w 3815832"/>
                <a:gd name="connsiteY7" fmla="*/ 500836 h 636568"/>
                <a:gd name="connsiteX8" fmla="*/ 3813080 w 3815832"/>
                <a:gd name="connsiteY8" fmla="*/ 65068 h 636568"/>
                <a:gd name="connsiteX0" fmla="*/ 3898805 w 3898805"/>
                <a:gd name="connsiteY0" fmla="*/ 290241 h 640285"/>
                <a:gd name="connsiteX1" fmla="*/ 2512918 w 3898805"/>
                <a:gd name="connsiteY1" fmla="*/ 33066 h 640285"/>
                <a:gd name="connsiteX2" fmla="*/ 855568 w 3898805"/>
                <a:gd name="connsiteY2" fmla="*/ 25922 h 640285"/>
                <a:gd name="connsiteX3" fmla="*/ 112618 w 3898805"/>
                <a:gd name="connsiteY3" fmla="*/ 240235 h 640285"/>
                <a:gd name="connsiteX4" fmla="*/ 98330 w 3898805"/>
                <a:gd name="connsiteY4" fmla="*/ 554560 h 640285"/>
                <a:gd name="connsiteX5" fmla="*/ 1027018 w 3898805"/>
                <a:gd name="connsiteY5" fmla="*/ 640285 h 640285"/>
                <a:gd name="connsiteX6" fmla="*/ 2962974 w 3898805"/>
                <a:gd name="connsiteY6" fmla="*/ 597422 h 640285"/>
                <a:gd name="connsiteX7" fmla="*/ 3684493 w 3898805"/>
                <a:gd name="connsiteY7" fmla="*/ 504553 h 640285"/>
                <a:gd name="connsiteX8" fmla="*/ 3813080 w 3898805"/>
                <a:gd name="connsiteY8" fmla="*/ 68785 h 64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8805" h="640285">
                  <a:moveTo>
                    <a:pt x="3898805" y="290241"/>
                  </a:moveTo>
                  <a:cubicBezTo>
                    <a:pt x="3554714" y="210469"/>
                    <a:pt x="3020124" y="77119"/>
                    <a:pt x="2512918" y="33066"/>
                  </a:cubicBezTo>
                  <a:cubicBezTo>
                    <a:pt x="2005712" y="-10987"/>
                    <a:pt x="1255618" y="-8606"/>
                    <a:pt x="855568" y="25922"/>
                  </a:cubicBezTo>
                  <a:cubicBezTo>
                    <a:pt x="455518" y="60450"/>
                    <a:pt x="238824" y="152129"/>
                    <a:pt x="112618" y="240235"/>
                  </a:cubicBezTo>
                  <a:cubicBezTo>
                    <a:pt x="-13588" y="328341"/>
                    <a:pt x="-54070" y="487885"/>
                    <a:pt x="98330" y="554560"/>
                  </a:cubicBezTo>
                  <a:cubicBezTo>
                    <a:pt x="250730" y="621235"/>
                    <a:pt x="1027018" y="640285"/>
                    <a:pt x="1027018" y="640285"/>
                  </a:cubicBezTo>
                  <a:lnTo>
                    <a:pt x="2962974" y="597422"/>
                  </a:lnTo>
                  <a:cubicBezTo>
                    <a:pt x="3405887" y="574800"/>
                    <a:pt x="3542809" y="592659"/>
                    <a:pt x="3684493" y="504553"/>
                  </a:cubicBezTo>
                  <a:cubicBezTo>
                    <a:pt x="3826177" y="416447"/>
                    <a:pt x="3819628" y="242616"/>
                    <a:pt x="3813080" y="6878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E40257-C7E0-4419-8261-A60F1134056E}"/>
              </a:ext>
            </a:extLst>
          </p:cNvPr>
          <p:cNvSpPr txBox="1"/>
          <p:nvPr/>
        </p:nvSpPr>
        <p:spPr>
          <a:xfrm>
            <a:off x="-1" y="61442"/>
            <a:ext cx="3803982" cy="957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Widefield fluorescence microscopy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138D5C3-C879-4B0A-A0A8-3341A8EC7227}"/>
              </a:ext>
            </a:extLst>
          </p:cNvPr>
          <p:cNvGrpSpPr/>
          <p:nvPr/>
        </p:nvGrpSpPr>
        <p:grpSpPr>
          <a:xfrm>
            <a:off x="2728474" y="3282961"/>
            <a:ext cx="1089197" cy="344929"/>
            <a:chOff x="2728474" y="3282961"/>
            <a:chExt cx="1089197" cy="34492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7FF614-1D3B-42EB-A622-5DFEBF517891}"/>
                </a:ext>
              </a:extLst>
            </p:cNvPr>
            <p:cNvSpPr txBox="1"/>
            <p:nvPr/>
          </p:nvSpPr>
          <p:spPr>
            <a:xfrm>
              <a:off x="3080708" y="3282961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Lamp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FEBFF90-6710-4025-86BE-C821AC9426BE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>
              <a:off x="2728474" y="3455426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813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85" grpId="0"/>
      <p:bldP spid="86" grpId="0"/>
      <p:bldP spid="87" grpId="0"/>
      <p:bldP spid="27" grpId="0" animBg="1"/>
      <p:bldP spid="68" grpId="0" animBg="1"/>
      <p:bldP spid="80" grpId="0" animBg="1"/>
      <p:bldP spid="90" grpId="0"/>
      <p:bldP spid="90" grpId="1"/>
      <p:bldP spid="91" grpId="0"/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1920A5-B32F-48D4-B50F-D353636540B1}"/>
              </a:ext>
            </a:extLst>
          </p:cNvPr>
          <p:cNvSpPr/>
          <p:nvPr/>
        </p:nvSpPr>
        <p:spPr>
          <a:xfrm>
            <a:off x="-23371" y="649567"/>
            <a:ext cx="9167371" cy="9472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893570" y="846307"/>
            <a:ext cx="648081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Scanners are slow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( single image can take ~1s)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Increasing speed of laser scanning confocal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C9A3F-243A-44AF-968B-B555FF8963B3}"/>
              </a:ext>
            </a:extLst>
          </p:cNvPr>
          <p:cNvSpPr txBox="1"/>
          <p:nvPr/>
        </p:nvSpPr>
        <p:spPr>
          <a:xfrm>
            <a:off x="5935" y="649568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Problem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4D4CC-7B09-47C7-8072-7D5627A49E98}"/>
              </a:ext>
            </a:extLst>
          </p:cNvPr>
          <p:cNvSpPr txBox="1"/>
          <p:nvPr/>
        </p:nvSpPr>
        <p:spPr>
          <a:xfrm>
            <a:off x="5935" y="3342322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Solutions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E816D4-F19D-4DBE-B986-A6135B138DDD}"/>
              </a:ext>
            </a:extLst>
          </p:cNvPr>
          <p:cNvSpPr txBox="1"/>
          <p:nvPr/>
        </p:nvSpPr>
        <p:spPr>
          <a:xfrm>
            <a:off x="2314576" y="4618454"/>
            <a:ext cx="6665155" cy="14731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Resonant scanners ($$$, 30 frames/s or higher):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Mirrors that oscillate at a fixed (high) frequency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Less flexibility (rotation, zoom)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Uneven illumination issues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9AC780-100D-4D72-A6FE-8EDD6043E746}"/>
              </a:ext>
            </a:extLst>
          </p:cNvPr>
          <p:cNvSpPr txBox="1"/>
          <p:nvPr/>
        </p:nvSpPr>
        <p:spPr>
          <a:xfrm>
            <a:off x="1893570" y="1780737"/>
            <a:ext cx="6938523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Increasing sensitivity allows higher speed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(with same signal-to-noise ratio)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82F6D-DEBC-48E6-B0AE-96B2CE0D7B1A}"/>
              </a:ext>
            </a:extLst>
          </p:cNvPr>
          <p:cNvSpPr txBox="1"/>
          <p:nvPr/>
        </p:nvSpPr>
        <p:spPr>
          <a:xfrm>
            <a:off x="1" y="6208432"/>
            <a:ext cx="9144000" cy="64956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Beware: </a:t>
            </a:r>
            <a:r>
              <a:rPr lang="en-US" sz="2400" dirty="0">
                <a:latin typeface="Gill Sans MT" panose="020B0502020104020203" pitchFamily="34" charset="0"/>
              </a:rPr>
              <a:t>speed costs photons (fewer from each location)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A5F9F-CEA4-4DED-B7F8-EF9C704BC2CC}"/>
              </a:ext>
            </a:extLst>
          </p:cNvPr>
          <p:cNvSpPr txBox="1"/>
          <p:nvPr/>
        </p:nvSpPr>
        <p:spPr>
          <a:xfrm>
            <a:off x="2041208" y="2964666"/>
            <a:ext cx="6938523" cy="4643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Scan less: trade field of view for speed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(cropping, </a:t>
            </a:r>
            <a:r>
              <a:rPr lang="en-US" dirty="0" err="1">
                <a:latin typeface="Gill Sans MT" panose="020B0502020104020203" pitchFamily="34" charset="0"/>
              </a:rPr>
              <a:t>linescans</a:t>
            </a:r>
            <a:r>
              <a:rPr lang="en-US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53845-1A74-4101-A450-D91631DA6794}"/>
              </a:ext>
            </a:extLst>
          </p:cNvPr>
          <p:cNvSpPr txBox="1"/>
          <p:nvPr/>
        </p:nvSpPr>
        <p:spPr>
          <a:xfrm>
            <a:off x="2041208" y="3765555"/>
            <a:ext cx="6938523" cy="5947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Scan coarsely: trade resolution for speed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(fewer pixels)</a:t>
            </a:r>
          </a:p>
        </p:txBody>
      </p:sp>
    </p:spTree>
    <p:extLst>
      <p:ext uri="{BB962C8B-B14F-4D97-AF65-F5344CB8AC3E}">
        <p14:creationId xmlns:p14="http://schemas.microsoft.com/office/powerpoint/2010/main" val="358851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17" grpId="0"/>
      <p:bldP spid="3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2"/>
          <p:cNvSpPr/>
          <p:nvPr/>
        </p:nvSpPr>
        <p:spPr>
          <a:xfrm>
            <a:off x="2644836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3402733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485645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4482562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108928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4108929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411977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4459703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>
            <a:off x="4482562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4159201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4429331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4149820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4374147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4514947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4120823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4451766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477995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3919204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4856975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3819446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513017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2728374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4030788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902747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7C0F54-A537-416C-87A6-21592DFC5B07}"/>
              </a:ext>
            </a:extLst>
          </p:cNvPr>
          <p:cNvGrpSpPr/>
          <p:nvPr/>
        </p:nvGrpSpPr>
        <p:grpSpPr>
          <a:xfrm>
            <a:off x="5090060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338380-8F61-4970-946A-C8BEDBC30B1D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60E55F4-2762-4595-890F-CB4666D6D27B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DA0DEB0-8BCD-4CB7-B335-7A66E421FA19}"/>
              </a:ext>
            </a:extLst>
          </p:cNvPr>
          <p:cNvCxnSpPr>
            <a:cxnSpLocks/>
          </p:cNvCxnSpPr>
          <p:nvPr/>
        </p:nvCxnSpPr>
        <p:spPr>
          <a:xfrm flipH="1">
            <a:off x="6296935" y="3504002"/>
            <a:ext cx="10359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58C6DF0-C5C4-4782-93B7-A35B26B3F281}"/>
              </a:ext>
            </a:extLst>
          </p:cNvPr>
          <p:cNvSpPr txBox="1"/>
          <p:nvPr/>
        </p:nvSpPr>
        <p:spPr>
          <a:xfrm>
            <a:off x="7332841" y="3283689"/>
            <a:ext cx="1623129" cy="4038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Damaging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Problems with laser scanning confocal</a:t>
            </a:r>
          </a:p>
        </p:txBody>
      </p:sp>
    </p:spTree>
    <p:extLst>
      <p:ext uri="{BB962C8B-B14F-4D97-AF65-F5344CB8AC3E}">
        <p14:creationId xmlns:p14="http://schemas.microsoft.com/office/powerpoint/2010/main" val="4108736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1920A5-B32F-48D4-B50F-D353636540B1}"/>
              </a:ext>
            </a:extLst>
          </p:cNvPr>
          <p:cNvSpPr/>
          <p:nvPr/>
        </p:nvSpPr>
        <p:spPr>
          <a:xfrm>
            <a:off x="-23371" y="649567"/>
            <a:ext cx="9167371" cy="6208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893570" y="846307"/>
            <a:ext cx="648081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Light damages cells and fluorophores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Decreasing damage of laser scanning confocal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C9A3F-243A-44AF-968B-B555FF8963B3}"/>
              </a:ext>
            </a:extLst>
          </p:cNvPr>
          <p:cNvSpPr txBox="1"/>
          <p:nvPr/>
        </p:nvSpPr>
        <p:spPr>
          <a:xfrm>
            <a:off x="5935" y="649568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Problem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66B400-87EB-44DA-8A34-33BC096CBB3F}"/>
              </a:ext>
            </a:extLst>
          </p:cNvPr>
          <p:cNvSpPr/>
          <p:nvPr/>
        </p:nvSpPr>
        <p:spPr>
          <a:xfrm>
            <a:off x="4932174" y="4769749"/>
            <a:ext cx="4355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Live cells (“</a:t>
            </a:r>
            <a:r>
              <a:rPr lang="en-US" sz="2400" b="1" dirty="0" err="1">
                <a:latin typeface="Gill Sans MT" panose="020B0502020104020203" pitchFamily="34" charset="0"/>
              </a:rPr>
              <a:t>photodamage</a:t>
            </a:r>
            <a:r>
              <a:rPr lang="en-US" sz="2400" b="1" dirty="0">
                <a:latin typeface="Gill Sans MT" panose="020B0502020104020203" pitchFamily="34" charset="0"/>
              </a:rPr>
              <a:t>”)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C9155C-495B-48BD-8AFE-2969296FB849}"/>
              </a:ext>
            </a:extLst>
          </p:cNvPr>
          <p:cNvSpPr/>
          <p:nvPr/>
        </p:nvSpPr>
        <p:spPr>
          <a:xfrm>
            <a:off x="4760724" y="2613460"/>
            <a:ext cx="4698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Fluorophores (“bleaching”)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258835-7D62-49FF-9983-309801257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2612"/>
            <a:ext cx="5053013" cy="47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47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1920A5-B32F-48D4-B50F-D353636540B1}"/>
              </a:ext>
            </a:extLst>
          </p:cNvPr>
          <p:cNvSpPr/>
          <p:nvPr/>
        </p:nvSpPr>
        <p:spPr>
          <a:xfrm>
            <a:off x="-23371" y="649567"/>
            <a:ext cx="9167371" cy="9472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893570" y="846307"/>
            <a:ext cx="648081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Light damages cells and fluorophores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Decreasing damage of laser scanning confocal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C9A3F-243A-44AF-968B-B555FF8963B3}"/>
              </a:ext>
            </a:extLst>
          </p:cNvPr>
          <p:cNvSpPr txBox="1"/>
          <p:nvPr/>
        </p:nvSpPr>
        <p:spPr>
          <a:xfrm>
            <a:off x="5935" y="649568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Problem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4D4CC-7B09-47C7-8072-7D5627A49E98}"/>
              </a:ext>
            </a:extLst>
          </p:cNvPr>
          <p:cNvSpPr txBox="1"/>
          <p:nvPr/>
        </p:nvSpPr>
        <p:spPr>
          <a:xfrm>
            <a:off x="5935" y="3342322"/>
            <a:ext cx="151638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Solutions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E816D4-F19D-4DBE-B986-A6135B138DDD}"/>
              </a:ext>
            </a:extLst>
          </p:cNvPr>
          <p:cNvSpPr txBox="1"/>
          <p:nvPr/>
        </p:nvSpPr>
        <p:spPr>
          <a:xfrm>
            <a:off x="3871913" y="5384898"/>
            <a:ext cx="5107818" cy="14731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Improve sample: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Live: use brighter, more stable fluorophores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Fixed: use mounting media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9AC780-100D-4D72-A6FE-8EDD6043E746}"/>
              </a:ext>
            </a:extLst>
          </p:cNvPr>
          <p:cNvSpPr txBox="1"/>
          <p:nvPr/>
        </p:nvSpPr>
        <p:spPr>
          <a:xfrm>
            <a:off x="1967389" y="1780737"/>
            <a:ext cx="6938523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Increasing sensitivity allows less damage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(with same signal-to-noise ratio)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53845-1A74-4101-A450-D91631DA6794}"/>
              </a:ext>
            </a:extLst>
          </p:cNvPr>
          <p:cNvSpPr txBox="1"/>
          <p:nvPr/>
        </p:nvSpPr>
        <p:spPr>
          <a:xfrm>
            <a:off x="1967389" y="2993153"/>
            <a:ext cx="6938523" cy="5947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Scan coarsely: trade resolution for less damage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D48ED-1799-4442-AA1A-ACD4D32B1179}"/>
              </a:ext>
            </a:extLst>
          </p:cNvPr>
          <p:cNvSpPr txBox="1"/>
          <p:nvPr/>
        </p:nvSpPr>
        <p:spPr>
          <a:xfrm>
            <a:off x="1967389" y="3856996"/>
            <a:ext cx="6938523" cy="5947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Scan faster: trade sensitivity for less damage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E528A4-E629-4DF7-8AD1-CEAEE21FB149}"/>
              </a:ext>
            </a:extLst>
          </p:cNvPr>
          <p:cNvSpPr txBox="1"/>
          <p:nvPr/>
        </p:nvSpPr>
        <p:spPr>
          <a:xfrm>
            <a:off x="2104073" y="4604681"/>
            <a:ext cx="6665155" cy="73655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Use longer wavelengths (less damaging)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Pyramid of frustration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73CEC2-2156-44DD-BEE7-CD0AB1487CE1}"/>
              </a:ext>
            </a:extLst>
          </p:cNvPr>
          <p:cNvCxnSpPr>
            <a:stCxn id="34" idx="0"/>
            <a:endCxn id="34" idx="2"/>
          </p:cNvCxnSpPr>
          <p:nvPr/>
        </p:nvCxnSpPr>
        <p:spPr>
          <a:xfrm flipV="1">
            <a:off x="2482454" y="4497755"/>
            <a:ext cx="3921792" cy="1811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BFA5E2A-1FA9-4A8C-A5F9-FD50EA75D801}"/>
              </a:ext>
            </a:extLst>
          </p:cNvPr>
          <p:cNvSpPr/>
          <p:nvPr/>
        </p:nvSpPr>
        <p:spPr>
          <a:xfrm>
            <a:off x="2482454" y="1653778"/>
            <a:ext cx="3921792" cy="3550444"/>
          </a:xfrm>
          <a:custGeom>
            <a:avLst/>
            <a:gdLst>
              <a:gd name="connsiteX0" fmla="*/ 0 w 3093244"/>
              <a:gd name="connsiteY0" fmla="*/ 2386012 h 2800350"/>
              <a:gd name="connsiteX1" fmla="*/ 1950244 w 3093244"/>
              <a:gd name="connsiteY1" fmla="*/ 2800350 h 2800350"/>
              <a:gd name="connsiteX2" fmla="*/ 3093244 w 3093244"/>
              <a:gd name="connsiteY2" fmla="*/ 2243137 h 2800350"/>
              <a:gd name="connsiteX3" fmla="*/ 1650206 w 3093244"/>
              <a:gd name="connsiteY3" fmla="*/ 0 h 2800350"/>
              <a:gd name="connsiteX4" fmla="*/ 0 w 3093244"/>
              <a:gd name="connsiteY4" fmla="*/ 23860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3244" h="2800350">
                <a:moveTo>
                  <a:pt x="0" y="2386012"/>
                </a:moveTo>
                <a:lnTo>
                  <a:pt x="1950244" y="2800350"/>
                </a:lnTo>
                <a:lnTo>
                  <a:pt x="3093244" y="2243137"/>
                </a:lnTo>
                <a:lnTo>
                  <a:pt x="1650206" y="0"/>
                </a:lnTo>
                <a:lnTo>
                  <a:pt x="0" y="2386012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D24C5E-6225-4D27-937C-3B1D62371B69}"/>
              </a:ext>
            </a:extLst>
          </p:cNvPr>
          <p:cNvSpPr txBox="1"/>
          <p:nvPr/>
        </p:nvSpPr>
        <p:spPr>
          <a:xfrm>
            <a:off x="4307682" y="500968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Contrast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399634-B27E-4A70-B5B9-91093DAC6212}"/>
              </a:ext>
            </a:extLst>
          </p:cNvPr>
          <p:cNvSpPr txBox="1"/>
          <p:nvPr/>
        </p:nvSpPr>
        <p:spPr>
          <a:xfrm>
            <a:off x="88107" y="4289822"/>
            <a:ext cx="250507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Spatial resolution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CBCCD2-2878-4EBA-B7D6-0B728240FB05}"/>
              </a:ext>
            </a:extLst>
          </p:cNvPr>
          <p:cNvSpPr txBox="1"/>
          <p:nvPr/>
        </p:nvSpPr>
        <p:spPr>
          <a:xfrm>
            <a:off x="6425529" y="4095283"/>
            <a:ext cx="250507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Temporal resolution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46E9F6-C74D-4407-A565-799E6CD235EC}"/>
              </a:ext>
            </a:extLst>
          </p:cNvPr>
          <p:cNvSpPr txBox="1"/>
          <p:nvPr/>
        </p:nvSpPr>
        <p:spPr>
          <a:xfrm>
            <a:off x="3319463" y="933917"/>
            <a:ext cx="250507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Specimen health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7B2F919-D10B-4C68-BAC4-38A97A07A814}"/>
              </a:ext>
            </a:extLst>
          </p:cNvPr>
          <p:cNvGrpSpPr/>
          <p:nvPr/>
        </p:nvGrpSpPr>
        <p:grpSpPr>
          <a:xfrm>
            <a:off x="3960416" y="2867241"/>
            <a:ext cx="1437482" cy="1811659"/>
            <a:chOff x="3939173" y="2717929"/>
            <a:chExt cx="1437482" cy="181165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A091532-9132-46E1-B7A6-59B0A15EB1DD}"/>
                </a:ext>
              </a:extLst>
            </p:cNvPr>
            <p:cNvSpPr/>
            <p:nvPr/>
          </p:nvSpPr>
          <p:spPr>
            <a:xfrm>
              <a:off x="3939173" y="3081160"/>
              <a:ext cx="1437482" cy="1448428"/>
            </a:xfrm>
            <a:custGeom>
              <a:avLst/>
              <a:gdLst>
                <a:gd name="connsiteX0" fmla="*/ 2999 w 2090954"/>
                <a:gd name="connsiteY0" fmla="*/ 1828800 h 2106876"/>
                <a:gd name="connsiteX1" fmla="*/ 1246011 w 2090954"/>
                <a:gd name="connsiteY1" fmla="*/ 2100262 h 2106876"/>
                <a:gd name="connsiteX2" fmla="*/ 1988961 w 2090954"/>
                <a:gd name="connsiteY2" fmla="*/ 1993106 h 2106876"/>
                <a:gd name="connsiteX3" fmla="*/ 1988961 w 2090954"/>
                <a:gd name="connsiteY3" fmla="*/ 1664493 h 2106876"/>
                <a:gd name="connsiteX4" fmla="*/ 1103136 w 2090954"/>
                <a:gd name="connsiteY4" fmla="*/ 1414462 h 2106876"/>
                <a:gd name="connsiteX5" fmla="*/ 503061 w 2090954"/>
                <a:gd name="connsiteY5" fmla="*/ 1521618 h 2106876"/>
                <a:gd name="connsiteX6" fmla="*/ 1045986 w 2090954"/>
                <a:gd name="connsiteY6" fmla="*/ 1757362 h 2106876"/>
                <a:gd name="connsiteX7" fmla="*/ 1660349 w 2090954"/>
                <a:gd name="connsiteY7" fmla="*/ 1714500 h 2106876"/>
                <a:gd name="connsiteX8" fmla="*/ 1946099 w 2090954"/>
                <a:gd name="connsiteY8" fmla="*/ 1471612 h 2106876"/>
                <a:gd name="connsiteX9" fmla="*/ 1860374 w 2090954"/>
                <a:gd name="connsiteY9" fmla="*/ 1178718 h 2106876"/>
                <a:gd name="connsiteX10" fmla="*/ 1396030 w 2090954"/>
                <a:gd name="connsiteY10" fmla="*/ 950118 h 2106876"/>
                <a:gd name="connsiteX11" fmla="*/ 738805 w 2090954"/>
                <a:gd name="connsiteY11" fmla="*/ 914400 h 2106876"/>
                <a:gd name="connsiteX12" fmla="*/ 560211 w 2090954"/>
                <a:gd name="connsiteY12" fmla="*/ 1057275 h 2106876"/>
                <a:gd name="connsiteX13" fmla="*/ 1167430 w 2090954"/>
                <a:gd name="connsiteY13" fmla="*/ 1235868 h 2106876"/>
                <a:gd name="connsiteX14" fmla="*/ 1946099 w 2090954"/>
                <a:gd name="connsiteY14" fmla="*/ 1057275 h 2106876"/>
                <a:gd name="connsiteX15" fmla="*/ 1924668 w 2090954"/>
                <a:gd name="connsiteY15" fmla="*/ 707231 h 2106876"/>
                <a:gd name="connsiteX16" fmla="*/ 1003124 w 2090954"/>
                <a:gd name="connsiteY16" fmla="*/ 307181 h 2106876"/>
                <a:gd name="connsiteX17" fmla="*/ 653080 w 2090954"/>
                <a:gd name="connsiteY17" fmla="*/ 450056 h 2106876"/>
                <a:gd name="connsiteX18" fmla="*/ 1174574 w 2090954"/>
                <a:gd name="connsiteY18" fmla="*/ 642937 h 2106876"/>
                <a:gd name="connsiteX19" fmla="*/ 1674636 w 2090954"/>
                <a:gd name="connsiteY19" fmla="*/ 421481 h 2106876"/>
                <a:gd name="connsiteX20" fmla="*/ 1367455 w 2090954"/>
                <a:gd name="connsiteY20" fmla="*/ 92868 h 2106876"/>
                <a:gd name="connsiteX21" fmla="*/ 624505 w 2090954"/>
                <a:gd name="connsiteY21" fmla="*/ 57150 h 2106876"/>
                <a:gd name="connsiteX22" fmla="*/ 381618 w 2090954"/>
                <a:gd name="connsiteY22" fmla="*/ 228600 h 2106876"/>
                <a:gd name="connsiteX23" fmla="*/ 495918 w 2090954"/>
                <a:gd name="connsiteY23" fmla="*/ 507206 h 2106876"/>
                <a:gd name="connsiteX24" fmla="*/ 217311 w 2090954"/>
                <a:gd name="connsiteY24" fmla="*/ 692943 h 2106876"/>
                <a:gd name="connsiteX25" fmla="*/ 374474 w 2090954"/>
                <a:gd name="connsiteY25" fmla="*/ 871537 h 2106876"/>
                <a:gd name="connsiteX26" fmla="*/ 95868 w 2090954"/>
                <a:gd name="connsiteY26" fmla="*/ 1007268 h 2106876"/>
                <a:gd name="connsiteX27" fmla="*/ 2999 w 2090954"/>
                <a:gd name="connsiteY27" fmla="*/ 700087 h 2106876"/>
                <a:gd name="connsiteX28" fmla="*/ 188736 w 2090954"/>
                <a:gd name="connsiteY28" fmla="*/ 407193 h 2106876"/>
                <a:gd name="connsiteX29" fmla="*/ 53005 w 2090954"/>
                <a:gd name="connsiteY29" fmla="*/ 0 h 210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90954" h="2106876">
                  <a:moveTo>
                    <a:pt x="2999" y="1828800"/>
                  </a:moveTo>
                  <a:cubicBezTo>
                    <a:pt x="459008" y="1950839"/>
                    <a:pt x="915017" y="2072878"/>
                    <a:pt x="1246011" y="2100262"/>
                  </a:cubicBezTo>
                  <a:cubicBezTo>
                    <a:pt x="1577005" y="2127646"/>
                    <a:pt x="1865136" y="2065734"/>
                    <a:pt x="1988961" y="1993106"/>
                  </a:cubicBezTo>
                  <a:cubicBezTo>
                    <a:pt x="2112786" y="1920478"/>
                    <a:pt x="2136599" y="1760934"/>
                    <a:pt x="1988961" y="1664493"/>
                  </a:cubicBezTo>
                  <a:cubicBezTo>
                    <a:pt x="1841324" y="1568052"/>
                    <a:pt x="1350786" y="1438274"/>
                    <a:pt x="1103136" y="1414462"/>
                  </a:cubicBezTo>
                  <a:cubicBezTo>
                    <a:pt x="855486" y="1390650"/>
                    <a:pt x="512586" y="1464468"/>
                    <a:pt x="503061" y="1521618"/>
                  </a:cubicBezTo>
                  <a:cubicBezTo>
                    <a:pt x="493536" y="1578768"/>
                    <a:pt x="853105" y="1725215"/>
                    <a:pt x="1045986" y="1757362"/>
                  </a:cubicBezTo>
                  <a:cubicBezTo>
                    <a:pt x="1238867" y="1789509"/>
                    <a:pt x="1510330" y="1762125"/>
                    <a:pt x="1660349" y="1714500"/>
                  </a:cubicBezTo>
                  <a:cubicBezTo>
                    <a:pt x="1810368" y="1666875"/>
                    <a:pt x="1912762" y="1560909"/>
                    <a:pt x="1946099" y="1471612"/>
                  </a:cubicBezTo>
                  <a:cubicBezTo>
                    <a:pt x="1979436" y="1382315"/>
                    <a:pt x="1952052" y="1265633"/>
                    <a:pt x="1860374" y="1178718"/>
                  </a:cubicBezTo>
                  <a:cubicBezTo>
                    <a:pt x="1768696" y="1091803"/>
                    <a:pt x="1582958" y="994171"/>
                    <a:pt x="1396030" y="950118"/>
                  </a:cubicBezTo>
                  <a:cubicBezTo>
                    <a:pt x="1209102" y="906065"/>
                    <a:pt x="878108" y="896541"/>
                    <a:pt x="738805" y="914400"/>
                  </a:cubicBezTo>
                  <a:cubicBezTo>
                    <a:pt x="599502" y="932259"/>
                    <a:pt x="488774" y="1003697"/>
                    <a:pt x="560211" y="1057275"/>
                  </a:cubicBezTo>
                  <a:cubicBezTo>
                    <a:pt x="631649" y="1110853"/>
                    <a:pt x="936449" y="1235868"/>
                    <a:pt x="1167430" y="1235868"/>
                  </a:cubicBezTo>
                  <a:cubicBezTo>
                    <a:pt x="1398411" y="1235868"/>
                    <a:pt x="1819893" y="1145381"/>
                    <a:pt x="1946099" y="1057275"/>
                  </a:cubicBezTo>
                  <a:cubicBezTo>
                    <a:pt x="2072305" y="969169"/>
                    <a:pt x="2081830" y="832247"/>
                    <a:pt x="1924668" y="707231"/>
                  </a:cubicBezTo>
                  <a:cubicBezTo>
                    <a:pt x="1767506" y="582215"/>
                    <a:pt x="1215055" y="350043"/>
                    <a:pt x="1003124" y="307181"/>
                  </a:cubicBezTo>
                  <a:cubicBezTo>
                    <a:pt x="791193" y="264318"/>
                    <a:pt x="624505" y="394097"/>
                    <a:pt x="653080" y="450056"/>
                  </a:cubicBezTo>
                  <a:cubicBezTo>
                    <a:pt x="681655" y="506015"/>
                    <a:pt x="1004315" y="647699"/>
                    <a:pt x="1174574" y="642937"/>
                  </a:cubicBezTo>
                  <a:cubicBezTo>
                    <a:pt x="1344833" y="638175"/>
                    <a:pt x="1642489" y="513159"/>
                    <a:pt x="1674636" y="421481"/>
                  </a:cubicBezTo>
                  <a:cubicBezTo>
                    <a:pt x="1706783" y="329803"/>
                    <a:pt x="1542477" y="153590"/>
                    <a:pt x="1367455" y="92868"/>
                  </a:cubicBezTo>
                  <a:cubicBezTo>
                    <a:pt x="1192433" y="32146"/>
                    <a:pt x="788811" y="34528"/>
                    <a:pt x="624505" y="57150"/>
                  </a:cubicBezTo>
                  <a:cubicBezTo>
                    <a:pt x="460199" y="79772"/>
                    <a:pt x="403049" y="153591"/>
                    <a:pt x="381618" y="228600"/>
                  </a:cubicBezTo>
                  <a:cubicBezTo>
                    <a:pt x="360187" y="303609"/>
                    <a:pt x="523303" y="429815"/>
                    <a:pt x="495918" y="507206"/>
                  </a:cubicBezTo>
                  <a:cubicBezTo>
                    <a:pt x="468534" y="584596"/>
                    <a:pt x="237552" y="632221"/>
                    <a:pt x="217311" y="692943"/>
                  </a:cubicBezTo>
                  <a:cubicBezTo>
                    <a:pt x="197070" y="753665"/>
                    <a:pt x="394714" y="819150"/>
                    <a:pt x="374474" y="871537"/>
                  </a:cubicBezTo>
                  <a:cubicBezTo>
                    <a:pt x="354234" y="923924"/>
                    <a:pt x="157780" y="1035843"/>
                    <a:pt x="95868" y="1007268"/>
                  </a:cubicBezTo>
                  <a:cubicBezTo>
                    <a:pt x="33956" y="978693"/>
                    <a:pt x="-12479" y="800099"/>
                    <a:pt x="2999" y="700087"/>
                  </a:cubicBezTo>
                  <a:cubicBezTo>
                    <a:pt x="18477" y="600075"/>
                    <a:pt x="180402" y="523874"/>
                    <a:pt x="188736" y="407193"/>
                  </a:cubicBezTo>
                  <a:cubicBezTo>
                    <a:pt x="197070" y="290512"/>
                    <a:pt x="125037" y="145256"/>
                    <a:pt x="53005" y="0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86891C2-3192-4797-A017-94D5F4B57D25}"/>
                </a:ext>
              </a:extLst>
            </p:cNvPr>
            <p:cNvSpPr txBox="1"/>
            <p:nvPr/>
          </p:nvSpPr>
          <p:spPr>
            <a:xfrm>
              <a:off x="3962907" y="2717929"/>
              <a:ext cx="380405" cy="342974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8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?!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A6038E-A1FC-4559-9D84-DB589C4EA4D8}"/>
              </a:ext>
            </a:extLst>
          </p:cNvPr>
          <p:cNvCxnSpPr>
            <a:stCxn id="34" idx="3"/>
            <a:endCxn id="34" idx="1"/>
          </p:cNvCxnSpPr>
          <p:nvPr/>
        </p:nvCxnSpPr>
        <p:spPr>
          <a:xfrm>
            <a:off x="4574680" y="1653778"/>
            <a:ext cx="380405" cy="35504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41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Parameters we adjust on a laser scanning confocal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4F42C-8B94-4DB3-8C6D-93774CD52FB6}"/>
              </a:ext>
            </a:extLst>
          </p:cNvPr>
          <p:cNvSpPr txBox="1"/>
          <p:nvPr/>
        </p:nvSpPr>
        <p:spPr>
          <a:xfrm>
            <a:off x="-23371" y="1179040"/>
            <a:ext cx="4571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For contrast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EC1253-39D5-43B9-BD8B-11128FEA1FED}"/>
              </a:ext>
            </a:extLst>
          </p:cNvPr>
          <p:cNvSpPr txBox="1"/>
          <p:nvPr/>
        </p:nvSpPr>
        <p:spPr>
          <a:xfrm>
            <a:off x="1334728" y="2279153"/>
            <a:ext cx="18558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Laser 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0277-172D-4E2B-9C72-955BBB0BDE35}"/>
              </a:ext>
            </a:extLst>
          </p:cNvPr>
          <p:cNvSpPr txBox="1"/>
          <p:nvPr/>
        </p:nvSpPr>
        <p:spPr>
          <a:xfrm>
            <a:off x="1400043" y="3407322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PMT 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22B67-19A8-49A8-AA28-EDCCE6A18A52}"/>
              </a:ext>
            </a:extLst>
          </p:cNvPr>
          <p:cNvSpPr txBox="1"/>
          <p:nvPr/>
        </p:nvSpPr>
        <p:spPr>
          <a:xfrm>
            <a:off x="1400043" y="5663659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Averaging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0B800-AD6F-4323-9FF1-7E88D65E69E9}"/>
              </a:ext>
            </a:extLst>
          </p:cNvPr>
          <p:cNvSpPr txBox="1"/>
          <p:nvPr/>
        </p:nvSpPr>
        <p:spPr>
          <a:xfrm>
            <a:off x="1400043" y="4535491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Scan Speed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867637-27FF-4B6E-91F7-271C921BCCF6}"/>
              </a:ext>
            </a:extLst>
          </p:cNvPr>
          <p:cNvSpPr txBox="1"/>
          <p:nvPr/>
        </p:nvSpPr>
        <p:spPr>
          <a:xfrm>
            <a:off x="4595374" y="1179040"/>
            <a:ext cx="4571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For resolution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7BA58-4925-470C-B946-32F2CC3C9E96}"/>
              </a:ext>
            </a:extLst>
          </p:cNvPr>
          <p:cNvSpPr txBox="1"/>
          <p:nvPr/>
        </p:nvSpPr>
        <p:spPr>
          <a:xfrm>
            <a:off x="5953473" y="2279153"/>
            <a:ext cx="18558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Zoom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E8F685-2DD1-410B-8387-9D1271602A8D}"/>
              </a:ext>
            </a:extLst>
          </p:cNvPr>
          <p:cNvSpPr txBox="1"/>
          <p:nvPr/>
        </p:nvSpPr>
        <p:spPr>
          <a:xfrm>
            <a:off x="6018788" y="3407322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Image size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205F5E-E51F-4F08-AE15-E41A141513BC}"/>
              </a:ext>
            </a:extLst>
          </p:cNvPr>
          <p:cNvSpPr txBox="1"/>
          <p:nvPr/>
        </p:nvSpPr>
        <p:spPr>
          <a:xfrm>
            <a:off x="6018788" y="5663659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Pixel size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491425-5A25-4FAC-A8B3-676E2D3353CE}"/>
              </a:ext>
            </a:extLst>
          </p:cNvPr>
          <p:cNvSpPr txBox="1"/>
          <p:nvPr/>
        </p:nvSpPr>
        <p:spPr>
          <a:xfrm>
            <a:off x="6018788" y="4535491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Frame size</a:t>
            </a:r>
          </a:p>
        </p:txBody>
      </p:sp>
    </p:spTree>
    <p:extLst>
      <p:ext uri="{BB962C8B-B14F-4D97-AF65-F5344CB8AC3E}">
        <p14:creationId xmlns:p14="http://schemas.microsoft.com/office/powerpoint/2010/main" val="155546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7" grpId="0"/>
      <p:bldP spid="8" grpId="0"/>
      <p:bldP spid="9" grpId="0"/>
      <p:bldP spid="20" grpId="0"/>
      <p:bldP spid="22" grpId="0"/>
      <p:bldP spid="25" grpId="0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Parameters we adjust on a laser scanning confocal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4F42C-8B94-4DB3-8C6D-93774CD52FB6}"/>
              </a:ext>
            </a:extLst>
          </p:cNvPr>
          <p:cNvSpPr txBox="1"/>
          <p:nvPr/>
        </p:nvSpPr>
        <p:spPr>
          <a:xfrm>
            <a:off x="-23371" y="1179040"/>
            <a:ext cx="4571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For contrast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EC1253-39D5-43B9-BD8B-11128FEA1FED}"/>
              </a:ext>
            </a:extLst>
          </p:cNvPr>
          <p:cNvSpPr txBox="1"/>
          <p:nvPr/>
        </p:nvSpPr>
        <p:spPr>
          <a:xfrm>
            <a:off x="1334728" y="2279153"/>
            <a:ext cx="18558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Laser 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0277-172D-4E2B-9C72-955BBB0BDE35}"/>
              </a:ext>
            </a:extLst>
          </p:cNvPr>
          <p:cNvSpPr txBox="1"/>
          <p:nvPr/>
        </p:nvSpPr>
        <p:spPr>
          <a:xfrm>
            <a:off x="1400043" y="3407322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PMT 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22B67-19A8-49A8-AA28-EDCCE6A18A52}"/>
              </a:ext>
            </a:extLst>
          </p:cNvPr>
          <p:cNvSpPr txBox="1"/>
          <p:nvPr/>
        </p:nvSpPr>
        <p:spPr>
          <a:xfrm>
            <a:off x="1400043" y="5663659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Averaging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0B800-AD6F-4323-9FF1-7E88D65E69E9}"/>
              </a:ext>
            </a:extLst>
          </p:cNvPr>
          <p:cNvSpPr txBox="1"/>
          <p:nvPr/>
        </p:nvSpPr>
        <p:spPr>
          <a:xfrm>
            <a:off x="1400043" y="4535491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Scan Speed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867637-27FF-4B6E-91F7-271C921BCCF6}"/>
              </a:ext>
            </a:extLst>
          </p:cNvPr>
          <p:cNvSpPr txBox="1"/>
          <p:nvPr/>
        </p:nvSpPr>
        <p:spPr>
          <a:xfrm>
            <a:off x="4595374" y="1179040"/>
            <a:ext cx="4571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For resolution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7BA58-4925-470C-B946-32F2CC3C9E96}"/>
              </a:ext>
            </a:extLst>
          </p:cNvPr>
          <p:cNvSpPr txBox="1"/>
          <p:nvPr/>
        </p:nvSpPr>
        <p:spPr>
          <a:xfrm>
            <a:off x="5953473" y="2279153"/>
            <a:ext cx="18558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Zoom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E8F685-2DD1-410B-8387-9D1271602A8D}"/>
              </a:ext>
            </a:extLst>
          </p:cNvPr>
          <p:cNvSpPr txBox="1"/>
          <p:nvPr/>
        </p:nvSpPr>
        <p:spPr>
          <a:xfrm>
            <a:off x="6018788" y="3407322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Image size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205F5E-E51F-4F08-AE15-E41A141513BC}"/>
              </a:ext>
            </a:extLst>
          </p:cNvPr>
          <p:cNvSpPr txBox="1"/>
          <p:nvPr/>
        </p:nvSpPr>
        <p:spPr>
          <a:xfrm>
            <a:off x="6018788" y="5663659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Pixel size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491425-5A25-4FAC-A8B3-676E2D3353CE}"/>
              </a:ext>
            </a:extLst>
          </p:cNvPr>
          <p:cNvSpPr txBox="1"/>
          <p:nvPr/>
        </p:nvSpPr>
        <p:spPr>
          <a:xfrm>
            <a:off x="6018788" y="4535491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Frame size</a:t>
            </a:r>
          </a:p>
        </p:txBody>
      </p:sp>
    </p:spTree>
    <p:extLst>
      <p:ext uri="{BB962C8B-B14F-4D97-AF65-F5344CB8AC3E}">
        <p14:creationId xmlns:p14="http://schemas.microsoft.com/office/powerpoint/2010/main" val="2819562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contrast on a laser scanning confocal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EC1253-39D5-43B9-BD8B-11128FEA1FED}"/>
              </a:ext>
            </a:extLst>
          </p:cNvPr>
          <p:cNvSpPr txBox="1"/>
          <p:nvPr/>
        </p:nvSpPr>
        <p:spPr>
          <a:xfrm>
            <a:off x="-3" y="2404850"/>
            <a:ext cx="18558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Laser 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0277-172D-4E2B-9C72-955BBB0BDE35}"/>
              </a:ext>
            </a:extLst>
          </p:cNvPr>
          <p:cNvSpPr txBox="1"/>
          <p:nvPr/>
        </p:nvSpPr>
        <p:spPr>
          <a:xfrm>
            <a:off x="130626" y="3246004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PMT Gain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9E4F22B8-2FB2-4589-BB4D-CC55E077D5B5}"/>
              </a:ext>
            </a:extLst>
          </p:cNvPr>
          <p:cNvSpPr/>
          <p:nvPr/>
        </p:nvSpPr>
        <p:spPr>
          <a:xfrm flipH="1">
            <a:off x="2352831" y="2190058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8200823-44BA-4CB0-B4FD-B37A9E256D2E}"/>
              </a:ext>
            </a:extLst>
          </p:cNvPr>
          <p:cNvSpPr/>
          <p:nvPr/>
        </p:nvSpPr>
        <p:spPr>
          <a:xfrm>
            <a:off x="2352831" y="3076217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E26DEC-2D7A-4C76-AE66-F0AD60C755E5}"/>
              </a:ext>
            </a:extLst>
          </p:cNvPr>
          <p:cNvSpPr txBox="1"/>
          <p:nvPr/>
        </p:nvSpPr>
        <p:spPr>
          <a:xfrm>
            <a:off x="5188563" y="1235770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bleaching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E53CAB-276D-474E-A5C8-0169F199D40A}"/>
              </a:ext>
            </a:extLst>
          </p:cNvPr>
          <p:cNvSpPr txBox="1"/>
          <p:nvPr/>
        </p:nvSpPr>
        <p:spPr>
          <a:xfrm>
            <a:off x="1325653" y="1217932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Low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Low bleaching</a:t>
            </a:r>
          </a:p>
        </p:txBody>
      </p:sp>
    </p:spTree>
    <p:extLst>
      <p:ext uri="{BB962C8B-B14F-4D97-AF65-F5344CB8AC3E}">
        <p14:creationId xmlns:p14="http://schemas.microsoft.com/office/powerpoint/2010/main" val="36866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Gill Sans MT" panose="020B0502020104020203" pitchFamily="34" charset="0"/>
              </a:rPr>
              <a:t>Balancing gain and laser power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1" y="806076"/>
            <a:ext cx="2889623" cy="288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199" y="806076"/>
            <a:ext cx="2889623" cy="288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397" y="806076"/>
            <a:ext cx="2889623" cy="2889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0" y="3798426"/>
            <a:ext cx="2889623" cy="288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199" y="3798426"/>
            <a:ext cx="2889623" cy="2889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5517" y="3798425"/>
            <a:ext cx="2889623" cy="28896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4172" y="3095623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Gain: 700</a:t>
            </a:r>
          </a:p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Laser: 0.45%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4371" y="3095623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Gain: 650</a:t>
            </a:r>
          </a:p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Laser: 0.9%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12689" y="3095623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Gain: 600</a:t>
            </a:r>
          </a:p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Laser: 2%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4171" y="6087972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Gain: 550</a:t>
            </a:r>
          </a:p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Laser: 4.5%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4371" y="6087972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Gain: 500</a:t>
            </a:r>
          </a:p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Laser: 11.8%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12689" y="6107022"/>
            <a:ext cx="1362451" cy="6000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Gain: 450</a:t>
            </a:r>
          </a:p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Laser: 55%</a:t>
            </a:r>
          </a:p>
        </p:txBody>
      </p:sp>
    </p:spTree>
    <p:extLst>
      <p:ext uri="{BB962C8B-B14F-4D97-AF65-F5344CB8AC3E}">
        <p14:creationId xmlns:p14="http://schemas.microsoft.com/office/powerpoint/2010/main" val="256519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contrast on a laser scanning confocal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EC1253-39D5-43B9-BD8B-11128FEA1FED}"/>
              </a:ext>
            </a:extLst>
          </p:cNvPr>
          <p:cNvSpPr txBox="1"/>
          <p:nvPr/>
        </p:nvSpPr>
        <p:spPr>
          <a:xfrm>
            <a:off x="-3" y="2404850"/>
            <a:ext cx="18558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Laser 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0277-172D-4E2B-9C72-955BBB0BDE35}"/>
              </a:ext>
            </a:extLst>
          </p:cNvPr>
          <p:cNvSpPr txBox="1"/>
          <p:nvPr/>
        </p:nvSpPr>
        <p:spPr>
          <a:xfrm>
            <a:off x="130626" y="3246004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PMT 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22B67-19A8-49A8-AA28-EDCCE6A18A52}"/>
              </a:ext>
            </a:extLst>
          </p:cNvPr>
          <p:cNvSpPr txBox="1"/>
          <p:nvPr/>
        </p:nvSpPr>
        <p:spPr>
          <a:xfrm>
            <a:off x="130626" y="6268540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Averaging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0B800-AD6F-4323-9FF1-7E88D65E69E9}"/>
              </a:ext>
            </a:extLst>
          </p:cNvPr>
          <p:cNvSpPr txBox="1"/>
          <p:nvPr/>
        </p:nvSpPr>
        <p:spPr>
          <a:xfrm>
            <a:off x="130626" y="5140300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Scan Speed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9E4F22B8-2FB2-4589-BB4D-CC55E077D5B5}"/>
              </a:ext>
            </a:extLst>
          </p:cNvPr>
          <p:cNvSpPr/>
          <p:nvPr/>
        </p:nvSpPr>
        <p:spPr>
          <a:xfrm flipH="1">
            <a:off x="2352831" y="2190058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8200823-44BA-4CB0-B4FD-B37A9E256D2E}"/>
              </a:ext>
            </a:extLst>
          </p:cNvPr>
          <p:cNvSpPr/>
          <p:nvPr/>
        </p:nvSpPr>
        <p:spPr>
          <a:xfrm>
            <a:off x="2352831" y="3076217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0984545-7468-4AC9-85FE-349061840BC4}"/>
              </a:ext>
            </a:extLst>
          </p:cNvPr>
          <p:cNvSpPr/>
          <p:nvPr/>
        </p:nvSpPr>
        <p:spPr>
          <a:xfrm flipH="1">
            <a:off x="2456462" y="6091950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6CCA4113-5BC1-41B3-8CF2-80030DBB97C2}"/>
              </a:ext>
            </a:extLst>
          </p:cNvPr>
          <p:cNvSpPr/>
          <p:nvPr/>
        </p:nvSpPr>
        <p:spPr>
          <a:xfrm>
            <a:off x="2505231" y="5032238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E26DEC-2D7A-4C76-AE66-F0AD60C755E5}"/>
              </a:ext>
            </a:extLst>
          </p:cNvPr>
          <p:cNvSpPr txBox="1"/>
          <p:nvPr/>
        </p:nvSpPr>
        <p:spPr>
          <a:xfrm>
            <a:off x="5188563" y="1235770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bleaching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E53CAB-276D-474E-A5C8-0169F199D40A}"/>
              </a:ext>
            </a:extLst>
          </p:cNvPr>
          <p:cNvSpPr txBox="1"/>
          <p:nvPr/>
        </p:nvSpPr>
        <p:spPr>
          <a:xfrm>
            <a:off x="1325653" y="1217932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Low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Low bleaching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FDC19-2432-42B1-9318-50CC82299A14}"/>
              </a:ext>
            </a:extLst>
          </p:cNvPr>
          <p:cNvSpPr txBox="1"/>
          <p:nvPr/>
        </p:nvSpPr>
        <p:spPr>
          <a:xfrm>
            <a:off x="5340963" y="4051749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Low speed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24B36-7105-41A7-833A-C33BF563734C}"/>
              </a:ext>
            </a:extLst>
          </p:cNvPr>
          <p:cNvSpPr txBox="1"/>
          <p:nvPr/>
        </p:nvSpPr>
        <p:spPr>
          <a:xfrm>
            <a:off x="1683363" y="4105861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Low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speed</a:t>
            </a:r>
          </a:p>
        </p:txBody>
      </p:sp>
    </p:spTree>
    <p:extLst>
      <p:ext uri="{BB962C8B-B14F-4D97-AF65-F5344CB8AC3E}">
        <p14:creationId xmlns:p14="http://schemas.microsoft.com/office/powerpoint/2010/main" val="26096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3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AB769B-933A-46ED-B985-060D24AC2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395287"/>
            <a:ext cx="6076950" cy="578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9D58E-2726-4C5C-874E-B17A73211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3929065"/>
            <a:ext cx="6854422" cy="25336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65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51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Gill Sans MT" panose="020B0502020104020203" pitchFamily="34" charset="0"/>
              </a:rPr>
              <a:t>Averaging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461" y="693420"/>
            <a:ext cx="6164580" cy="61645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b="1" dirty="0">
                <a:latin typeface="Gill Sans MT" panose="020B0502020104020203" pitchFamily="34" charset="0"/>
              </a:rPr>
              <a:t>No averaging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b="1" dirty="0">
                <a:latin typeface="Gill Sans MT" panose="020B0502020104020203" pitchFamily="34" charset="0"/>
              </a:rPr>
              <a:t>Average of</a:t>
            </a:r>
          </a:p>
          <a:p>
            <a:r>
              <a:rPr lang="en-US" sz="1600" b="1" dirty="0">
                <a:latin typeface="Gill Sans MT" panose="020B0502020104020203" pitchFamily="34" charset="0"/>
              </a:rPr>
              <a:t>2 frames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b="1" dirty="0">
                <a:latin typeface="Gill Sans MT" panose="020B0502020104020203" pitchFamily="34" charset="0"/>
              </a:rPr>
              <a:t>Average of</a:t>
            </a:r>
          </a:p>
          <a:p>
            <a:r>
              <a:rPr lang="en-US" sz="1600" b="1" dirty="0">
                <a:latin typeface="Gill Sans MT" panose="020B0502020104020203" pitchFamily="34" charset="0"/>
              </a:rPr>
              <a:t>4 frames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b="1" dirty="0">
                <a:latin typeface="Gill Sans MT" panose="020B0502020104020203" pitchFamily="34" charset="0"/>
              </a:rPr>
              <a:t>Average of</a:t>
            </a:r>
          </a:p>
          <a:p>
            <a:r>
              <a:rPr lang="en-US" sz="1600" b="1" dirty="0">
                <a:latin typeface="Gill Sans MT" panose="020B0502020104020203" pitchFamily="34" charset="0"/>
              </a:rPr>
              <a:t>8 frames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05701" y="693420"/>
            <a:ext cx="159163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b="1" dirty="0">
                <a:latin typeface="Gill Sans MT" panose="020B0502020104020203" pitchFamily="34" charset="0"/>
              </a:rPr>
              <a:t>Average of</a:t>
            </a:r>
          </a:p>
          <a:p>
            <a:r>
              <a:rPr lang="en-US" sz="1600" b="1" dirty="0">
                <a:latin typeface="Gill Sans MT" panose="020B0502020104020203" pitchFamily="34" charset="0"/>
              </a:rPr>
              <a:t>16 frames</a:t>
            </a:r>
          </a:p>
        </p:txBody>
      </p:sp>
    </p:spTree>
    <p:extLst>
      <p:ext uri="{BB962C8B-B14F-4D97-AF65-F5344CB8AC3E}">
        <p14:creationId xmlns:p14="http://schemas.microsoft.com/office/powerpoint/2010/main" val="16148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8" grpId="1"/>
      <p:bldP spid="19" grpId="0"/>
      <p:bldP spid="19" grpId="1"/>
      <p:bldP spid="20" grpId="0"/>
      <p:bldP spid="20" grpId="1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contrast on a laser scanning confocal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EC1253-39D5-43B9-BD8B-11128FEA1FED}"/>
              </a:ext>
            </a:extLst>
          </p:cNvPr>
          <p:cNvSpPr txBox="1"/>
          <p:nvPr/>
        </p:nvSpPr>
        <p:spPr>
          <a:xfrm>
            <a:off x="-3" y="2404850"/>
            <a:ext cx="18558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Laser 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0277-172D-4E2B-9C72-955BBB0BDE35}"/>
              </a:ext>
            </a:extLst>
          </p:cNvPr>
          <p:cNvSpPr txBox="1"/>
          <p:nvPr/>
        </p:nvSpPr>
        <p:spPr>
          <a:xfrm>
            <a:off x="130626" y="3246004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PMT 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22B67-19A8-49A8-AA28-EDCCE6A18A52}"/>
              </a:ext>
            </a:extLst>
          </p:cNvPr>
          <p:cNvSpPr txBox="1"/>
          <p:nvPr/>
        </p:nvSpPr>
        <p:spPr>
          <a:xfrm>
            <a:off x="130626" y="6268540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Averaging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0B800-AD6F-4323-9FF1-7E88D65E69E9}"/>
              </a:ext>
            </a:extLst>
          </p:cNvPr>
          <p:cNvSpPr txBox="1"/>
          <p:nvPr/>
        </p:nvSpPr>
        <p:spPr>
          <a:xfrm>
            <a:off x="130626" y="5140300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sz="2400" dirty="0">
                <a:latin typeface="Gill Sans MT" panose="020B0502020104020203" pitchFamily="34" charset="0"/>
              </a:rPr>
              <a:t>Scan Speed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9E4F22B8-2FB2-4589-BB4D-CC55E077D5B5}"/>
              </a:ext>
            </a:extLst>
          </p:cNvPr>
          <p:cNvSpPr/>
          <p:nvPr/>
        </p:nvSpPr>
        <p:spPr>
          <a:xfrm flipH="1">
            <a:off x="2352831" y="2190058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8200823-44BA-4CB0-B4FD-B37A9E256D2E}"/>
              </a:ext>
            </a:extLst>
          </p:cNvPr>
          <p:cNvSpPr/>
          <p:nvPr/>
        </p:nvSpPr>
        <p:spPr>
          <a:xfrm>
            <a:off x="2352831" y="3076217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0984545-7468-4AC9-85FE-349061840BC4}"/>
              </a:ext>
            </a:extLst>
          </p:cNvPr>
          <p:cNvSpPr/>
          <p:nvPr/>
        </p:nvSpPr>
        <p:spPr>
          <a:xfrm flipH="1">
            <a:off x="2456462" y="6091950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6CCA4113-5BC1-41B3-8CF2-80030DBB97C2}"/>
              </a:ext>
            </a:extLst>
          </p:cNvPr>
          <p:cNvSpPr/>
          <p:nvPr/>
        </p:nvSpPr>
        <p:spPr>
          <a:xfrm>
            <a:off x="2505231" y="5032238"/>
            <a:ext cx="3862910" cy="520923"/>
          </a:xfrm>
          <a:prstGeom prst="rtTriangle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E26DEC-2D7A-4C76-AE66-F0AD60C755E5}"/>
              </a:ext>
            </a:extLst>
          </p:cNvPr>
          <p:cNvSpPr txBox="1"/>
          <p:nvPr/>
        </p:nvSpPr>
        <p:spPr>
          <a:xfrm>
            <a:off x="5188563" y="1235770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bleaching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E53CAB-276D-474E-A5C8-0169F199D40A}"/>
              </a:ext>
            </a:extLst>
          </p:cNvPr>
          <p:cNvSpPr txBox="1"/>
          <p:nvPr/>
        </p:nvSpPr>
        <p:spPr>
          <a:xfrm>
            <a:off x="1325653" y="1217932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Low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Low bleaching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FDC19-2432-42B1-9318-50CC82299A14}"/>
              </a:ext>
            </a:extLst>
          </p:cNvPr>
          <p:cNvSpPr txBox="1"/>
          <p:nvPr/>
        </p:nvSpPr>
        <p:spPr>
          <a:xfrm>
            <a:off x="5340963" y="4051749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Low speed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24B36-7105-41A7-833A-C33BF563734C}"/>
              </a:ext>
            </a:extLst>
          </p:cNvPr>
          <p:cNvSpPr txBox="1"/>
          <p:nvPr/>
        </p:nvSpPr>
        <p:spPr>
          <a:xfrm>
            <a:off x="1683363" y="4105861"/>
            <a:ext cx="205435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Low contrast</a:t>
            </a:r>
          </a:p>
          <a:p>
            <a:pPr algn="ctr"/>
            <a:r>
              <a:rPr lang="en-US" sz="2400" dirty="0">
                <a:latin typeface="Gill Sans MT" panose="020B0502020104020203" pitchFamily="34" charset="0"/>
              </a:rPr>
              <a:t>High speed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0592480-6B32-4BB5-B7B4-3E8E700FC895}"/>
              </a:ext>
            </a:extLst>
          </p:cNvPr>
          <p:cNvSpPr/>
          <p:nvPr/>
        </p:nvSpPr>
        <p:spPr>
          <a:xfrm rot="5400000">
            <a:off x="6122700" y="3983457"/>
            <a:ext cx="4422814" cy="836018"/>
          </a:xfrm>
          <a:prstGeom prst="rt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945A4-7D77-4FE5-BA72-FB5D6799232B}"/>
              </a:ext>
            </a:extLst>
          </p:cNvPr>
          <p:cNvSpPr txBox="1"/>
          <p:nvPr/>
        </p:nvSpPr>
        <p:spPr>
          <a:xfrm>
            <a:off x="7578861" y="1322915"/>
            <a:ext cx="1565139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High(</a:t>
            </a:r>
            <a:r>
              <a:rPr lang="en-US" sz="2400" dirty="0" err="1">
                <a:latin typeface="Gill Sans MT" panose="020B0502020104020203" pitchFamily="34" charset="0"/>
              </a:rPr>
              <a:t>er</a:t>
            </a:r>
            <a:r>
              <a:rPr lang="en-US" sz="2400" dirty="0">
                <a:latin typeface="Gill Sans MT" panose="020B0502020104020203" pitchFamily="34" charset="0"/>
              </a:rPr>
              <a:t>) bleaching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E4F455-01C5-4718-8303-9E9A6B3F713B}"/>
              </a:ext>
            </a:extLst>
          </p:cNvPr>
          <p:cNvSpPr txBox="1"/>
          <p:nvPr/>
        </p:nvSpPr>
        <p:spPr>
          <a:xfrm>
            <a:off x="7753033" y="6079605"/>
            <a:ext cx="1565139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Low(</a:t>
            </a:r>
            <a:r>
              <a:rPr lang="en-US" sz="2400" dirty="0" err="1">
                <a:latin typeface="Gill Sans MT" panose="020B0502020104020203" pitchFamily="34" charset="0"/>
              </a:rPr>
              <a:t>er</a:t>
            </a:r>
            <a:r>
              <a:rPr lang="en-US" sz="2400" dirty="0">
                <a:latin typeface="Gill Sans MT" panose="020B0502020104020203" pitchFamily="34" charset="0"/>
              </a:rPr>
              <a:t>) bleaching</a:t>
            </a:r>
          </a:p>
        </p:txBody>
      </p:sp>
    </p:spTree>
    <p:extLst>
      <p:ext uri="{BB962C8B-B14F-4D97-AF65-F5344CB8AC3E}">
        <p14:creationId xmlns:p14="http://schemas.microsoft.com/office/powerpoint/2010/main" val="23951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6512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Gill Sans MT" panose="020B0502020104020203" pitchFamily="34" charset="0"/>
              </a:rPr>
              <a:t>Beware of signal saturation</a:t>
            </a:r>
          </a:p>
        </p:txBody>
      </p:sp>
    </p:spTree>
    <p:extLst>
      <p:ext uri="{BB962C8B-B14F-4D97-AF65-F5344CB8AC3E}">
        <p14:creationId xmlns:p14="http://schemas.microsoft.com/office/powerpoint/2010/main" val="362500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Saturation </a:t>
            </a:r>
            <a:r>
              <a:rPr lang="en-US" sz="4000" b="1" u="sng" dirty="0">
                <a:latin typeface="Gill Sans MT" panose="020B0502020104020203" pitchFamily="34" charset="0"/>
              </a:rPr>
              <a:t>irreversibly</a:t>
            </a:r>
            <a:r>
              <a:rPr lang="en-US" sz="4000" b="1" dirty="0">
                <a:latin typeface="Gill Sans MT" panose="020B0502020104020203" pitchFamily="34" charset="0"/>
              </a:rPr>
              <a:t> destroys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1584138"/>
            <a:ext cx="4477391" cy="4477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039" y="1584138"/>
            <a:ext cx="4477391" cy="447739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922020"/>
            <a:ext cx="9144000" cy="66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Distorts morphology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64199" y="2556740"/>
            <a:ext cx="7580258" cy="3661277"/>
            <a:chOff x="764199" y="2556740"/>
            <a:chExt cx="7580258" cy="3661277"/>
          </a:xfrm>
        </p:grpSpPr>
        <p:sp>
          <p:nvSpPr>
            <p:cNvPr id="17" name="Oval 16"/>
            <p:cNvSpPr/>
            <p:nvPr/>
          </p:nvSpPr>
          <p:spPr>
            <a:xfrm>
              <a:off x="6828077" y="4686397"/>
              <a:ext cx="1516380" cy="153162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335446" y="4671157"/>
              <a:ext cx="1516380" cy="153162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4199" y="2556740"/>
              <a:ext cx="3558541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Compare details here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543470" y="3365633"/>
              <a:ext cx="413090" cy="109206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531166" y="3384152"/>
              <a:ext cx="4259632" cy="147736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65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Saturation </a:t>
            </a:r>
            <a:r>
              <a:rPr lang="en-US" sz="4000" b="1" u="sng" dirty="0">
                <a:latin typeface="Gill Sans MT" panose="020B0502020104020203" pitchFamily="34" charset="0"/>
              </a:rPr>
              <a:t>irreversibly</a:t>
            </a:r>
            <a:r>
              <a:rPr lang="en-US" sz="4000" b="1" dirty="0">
                <a:latin typeface="Gill Sans MT" panose="020B0502020104020203" pitchFamily="34" charset="0"/>
              </a:rPr>
              <a:t> destroys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1584138"/>
            <a:ext cx="4477391" cy="447739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543470" y="4927902"/>
            <a:ext cx="1012176" cy="101813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039" y="1584138"/>
            <a:ext cx="4477391" cy="44773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064939" y="4927902"/>
            <a:ext cx="1012176" cy="101813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12346" y="922020"/>
            <a:ext cx="9144000" cy="66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Makes quantification </a:t>
            </a:r>
            <a:r>
              <a:rPr lang="en-US" sz="3600" dirty="0" err="1">
                <a:latin typeface="Gill Sans MT" panose="020B0502020104020203" pitchFamily="34" charset="0"/>
              </a:rPr>
              <a:t>imposible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93520"/>
            <a:ext cx="9144000" cy="3086100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587" y="1533776"/>
            <a:ext cx="5620999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7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To avoid saturation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064693"/>
            <a:ext cx="9144000" cy="2002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Find bright object in brightest experimental condition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Adjust for maximum pixel intensities at half the full range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963" y="3067455"/>
            <a:ext cx="3926073" cy="36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resolution on a laser scanning confocal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CF3B2-AB62-4B07-81EC-21E0397A70FE}"/>
              </a:ext>
            </a:extLst>
          </p:cNvPr>
          <p:cNvSpPr txBox="1"/>
          <p:nvPr/>
        </p:nvSpPr>
        <p:spPr>
          <a:xfrm>
            <a:off x="1" y="1706599"/>
            <a:ext cx="9143999" cy="15842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What level of biological detail do you </a:t>
            </a:r>
            <a:r>
              <a:rPr lang="en-US" sz="3600" u="sng" dirty="0">
                <a:latin typeface="Gill Sans MT" panose="020B0502020104020203" pitchFamily="34" charset="0"/>
              </a:rPr>
              <a:t>need</a:t>
            </a:r>
            <a:r>
              <a:rPr lang="en-US" sz="3600" dirty="0"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937CC-5173-42F5-AFB2-41693467EA6A}"/>
              </a:ext>
            </a:extLst>
          </p:cNvPr>
          <p:cNvSpPr txBox="1"/>
          <p:nvPr/>
        </p:nvSpPr>
        <p:spPr>
          <a:xfrm>
            <a:off x="-23372" y="3429000"/>
            <a:ext cx="9143999" cy="142121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Beware:</a:t>
            </a:r>
          </a:p>
          <a:p>
            <a:pPr algn="ctr"/>
            <a:r>
              <a:rPr lang="en-US" sz="3600" dirty="0">
                <a:latin typeface="Gill Sans MT" panose="020B0502020104020203" pitchFamily="34" charset="0"/>
              </a:rPr>
              <a:t>More is not always the right answer</a:t>
            </a:r>
          </a:p>
        </p:txBody>
      </p:sp>
    </p:spTree>
    <p:extLst>
      <p:ext uri="{BB962C8B-B14F-4D97-AF65-F5344CB8AC3E}">
        <p14:creationId xmlns:p14="http://schemas.microsoft.com/office/powerpoint/2010/main" val="11884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540263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ill Sans MT" panose="020B0502020104020203" pitchFamily="34" charset="0"/>
              </a:rPr>
              <a:t>You may not need high resolution…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1" y="1488120"/>
            <a:ext cx="3938766" cy="4396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86" y="1488119"/>
            <a:ext cx="3941450" cy="4396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970" y="5677787"/>
            <a:ext cx="395305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Good enough for counting nuclei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6284" y="5677787"/>
            <a:ext cx="393876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Overkill</a:t>
            </a:r>
          </a:p>
        </p:txBody>
      </p:sp>
    </p:spTree>
    <p:extLst>
      <p:ext uri="{BB962C8B-B14F-4D97-AF65-F5344CB8AC3E}">
        <p14:creationId xmlns:p14="http://schemas.microsoft.com/office/powerpoint/2010/main" val="27548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85" y="1753931"/>
            <a:ext cx="3941451" cy="4396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72" y="1753932"/>
            <a:ext cx="3938768" cy="4396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4572" y="5943600"/>
            <a:ext cx="393876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Not enough detail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6284" y="5943600"/>
            <a:ext cx="393876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Better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2027CF-DA95-4DB8-B4A4-BAFC88EA075F}"/>
              </a:ext>
            </a:extLst>
          </p:cNvPr>
          <p:cNvSpPr txBox="1">
            <a:spLocks/>
          </p:cNvSpPr>
          <p:nvPr/>
        </p:nvSpPr>
        <p:spPr>
          <a:xfrm>
            <a:off x="0" y="540263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ill Sans MT" panose="020B0502020104020203" pitchFamily="34" charset="0"/>
              </a:rPr>
              <a:t>On the other hand…</a:t>
            </a:r>
          </a:p>
        </p:txBody>
      </p:sp>
    </p:spTree>
    <p:extLst>
      <p:ext uri="{BB962C8B-B14F-4D97-AF65-F5344CB8AC3E}">
        <p14:creationId xmlns:p14="http://schemas.microsoft.com/office/powerpoint/2010/main" val="17179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resolution on a laser scanning confocal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CF3B2-AB62-4B07-81EC-21E0397A70FE}"/>
              </a:ext>
            </a:extLst>
          </p:cNvPr>
          <p:cNvSpPr txBox="1"/>
          <p:nvPr/>
        </p:nvSpPr>
        <p:spPr>
          <a:xfrm>
            <a:off x="1" y="1706599"/>
            <a:ext cx="9143999" cy="158425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What level of biological detail do you </a:t>
            </a:r>
            <a:r>
              <a:rPr lang="en-US" sz="3600" u="sng" dirty="0">
                <a:latin typeface="Gill Sans MT" panose="020B0502020104020203" pitchFamily="34" charset="0"/>
              </a:rPr>
              <a:t>need</a:t>
            </a:r>
            <a:r>
              <a:rPr lang="en-US" sz="3600" dirty="0"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937CC-5173-42F5-AFB2-41693467EA6A}"/>
              </a:ext>
            </a:extLst>
          </p:cNvPr>
          <p:cNvSpPr txBox="1"/>
          <p:nvPr/>
        </p:nvSpPr>
        <p:spPr>
          <a:xfrm>
            <a:off x="-23372" y="3429000"/>
            <a:ext cx="9143999" cy="142121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If the answer is </a:t>
            </a:r>
            <a:r>
              <a:rPr lang="en-US" sz="3600" b="1" dirty="0">
                <a:latin typeface="Gill Sans MT" panose="020B0502020104020203" pitchFamily="34" charset="0"/>
              </a:rPr>
              <a:t>as much as possible</a:t>
            </a:r>
            <a:r>
              <a:rPr lang="en-US" sz="3600" dirty="0">
                <a:latin typeface="Gill Sans MT" panose="020B050202010402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7283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112695"/>
            <a:ext cx="9144000" cy="927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Gill Sans MT" panose="020B0502020104020203" pitchFamily="34" charset="0"/>
              </a:rPr>
              <a:t>Example: 15um kidney section, 63X/1.4NA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0E4F2-4A39-4BCE-B4C4-38B3B4CD8F60}"/>
              </a:ext>
            </a:extLst>
          </p:cNvPr>
          <p:cNvSpPr txBox="1"/>
          <p:nvPr/>
        </p:nvSpPr>
        <p:spPr>
          <a:xfrm>
            <a:off x="-1" y="5703709"/>
            <a:ext cx="9144001" cy="61136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How does a confocal do this?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C26556-85FB-4675-9BA2-27CADE4A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" y="814389"/>
            <a:ext cx="8558213" cy="4925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1FED30-B0E2-4913-ABBC-6087419A4F07}"/>
              </a:ext>
            </a:extLst>
          </p:cNvPr>
          <p:cNvSpPr txBox="1"/>
          <p:nvPr/>
        </p:nvSpPr>
        <p:spPr>
          <a:xfrm>
            <a:off x="353612" y="6530855"/>
            <a:ext cx="8436771" cy="27146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>
                <a:latin typeface="+mn-lt"/>
              </a:rPr>
              <a:t>Bonus: Compare </a:t>
            </a:r>
            <a:r>
              <a:rPr lang="en-US" dirty="0"/>
              <a:t>for yourself at </a:t>
            </a:r>
            <a:r>
              <a:rPr lang="en-US" sz="1000" dirty="0">
                <a:hlinkClick r:id="rId4"/>
              </a:rPr>
              <a:t>https://www.olympus-lifescience.com/en/microscope-resource/primer/java/confocalvswidefield/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47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resolution on a laser scanning confocal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95565-51F7-4F2A-AF5B-BC405474DDAA}"/>
              </a:ext>
            </a:extLst>
          </p:cNvPr>
          <p:cNvSpPr txBox="1"/>
          <p:nvPr/>
        </p:nvSpPr>
        <p:spPr>
          <a:xfrm>
            <a:off x="-23371" y="1762169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Point objects are blurred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5D5B15-D2BA-44E9-9AB0-030B01D1D643}"/>
              </a:ext>
            </a:extLst>
          </p:cNvPr>
          <p:cNvSpPr txBox="1"/>
          <p:nvPr/>
        </p:nvSpPr>
        <p:spPr>
          <a:xfrm>
            <a:off x="1" y="863045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Key concept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8506B-206B-4201-AE7C-07F6BF93D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353" y="2586037"/>
            <a:ext cx="3638550" cy="275272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9C37B10-6031-4A24-8580-D6E1446B5E81}"/>
              </a:ext>
            </a:extLst>
          </p:cNvPr>
          <p:cNvSpPr/>
          <p:nvPr/>
        </p:nvSpPr>
        <p:spPr>
          <a:xfrm>
            <a:off x="4422740" y="4146234"/>
            <a:ext cx="35876" cy="35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6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483A48AB-2192-44F5-81A1-F60D53520596}"/>
              </a:ext>
            </a:extLst>
          </p:cNvPr>
          <p:cNvSpPr/>
          <p:nvPr/>
        </p:nvSpPr>
        <p:spPr>
          <a:xfrm>
            <a:off x="5869299" y="3879969"/>
            <a:ext cx="116681" cy="338138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54000">
              <a:schemeClr val="tx2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67A8C5-D862-4A92-B572-B52F1EAF0D78}"/>
              </a:ext>
            </a:extLst>
          </p:cNvPr>
          <p:cNvGrpSpPr/>
          <p:nvPr/>
        </p:nvGrpSpPr>
        <p:grpSpPr>
          <a:xfrm>
            <a:off x="5869299" y="4059351"/>
            <a:ext cx="116681" cy="338138"/>
            <a:chOff x="4542829" y="3314359"/>
            <a:chExt cx="116681" cy="33813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F5062B0-7F8F-4D68-8363-03C4AF4530BA}"/>
                </a:ext>
              </a:extLst>
            </p:cNvPr>
            <p:cNvSpPr/>
            <p:nvPr/>
          </p:nvSpPr>
          <p:spPr>
            <a:xfrm>
              <a:off x="4542829" y="3314359"/>
              <a:ext cx="116681" cy="3381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glow rad="254000">
                <a:schemeClr val="tx2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F5374B1-3195-4B78-AEEB-C808A01395BE}"/>
                </a:ext>
              </a:extLst>
            </p:cNvPr>
            <p:cNvSpPr/>
            <p:nvPr/>
          </p:nvSpPr>
          <p:spPr>
            <a:xfrm>
              <a:off x="4578310" y="346056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resolution on a laser scanning confocal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CF3B2-AB62-4B07-81EC-21E0397A70FE}"/>
              </a:ext>
            </a:extLst>
          </p:cNvPr>
          <p:cNvSpPr txBox="1"/>
          <p:nvPr/>
        </p:nvSpPr>
        <p:spPr>
          <a:xfrm>
            <a:off x="-23371" y="1094408"/>
            <a:ext cx="9143999" cy="1283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Minimal distance to distinguish 2 point objects: </a:t>
            </a:r>
            <a:r>
              <a:rPr lang="en-US" sz="2800" b="1" dirty="0">
                <a:latin typeface="Gill Sans MT" panose="020B0502020104020203" pitchFamily="34" charset="0"/>
              </a:rPr>
              <a:t>Resolution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5D5B15-D2BA-44E9-9AB0-030B01D1D643}"/>
              </a:ext>
            </a:extLst>
          </p:cNvPr>
          <p:cNvSpPr txBox="1"/>
          <p:nvPr/>
        </p:nvSpPr>
        <p:spPr>
          <a:xfrm>
            <a:off x="1" y="863045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Key concept #2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BED218-7E9F-409C-AA87-639EEBD9B834}"/>
              </a:ext>
            </a:extLst>
          </p:cNvPr>
          <p:cNvSpPr/>
          <p:nvPr/>
        </p:nvSpPr>
        <p:spPr>
          <a:xfrm>
            <a:off x="-46743" y="216049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Resolution in XY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F1CA97-BE9C-430B-8B4C-AE0ED1767383}"/>
              </a:ext>
            </a:extLst>
          </p:cNvPr>
          <p:cNvSpPr/>
          <p:nvPr/>
        </p:nvSpPr>
        <p:spPr>
          <a:xfrm>
            <a:off x="4572000" y="21531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Resolution in 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8E520E-D6FA-41EB-88F2-667F63CEA693}"/>
              </a:ext>
            </a:extLst>
          </p:cNvPr>
          <p:cNvSpPr/>
          <p:nvPr/>
        </p:nvSpPr>
        <p:spPr>
          <a:xfrm>
            <a:off x="-46743" y="6328365"/>
            <a:ext cx="9167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Rxy</a:t>
            </a:r>
            <a:r>
              <a:rPr lang="en-US" sz="2400" dirty="0">
                <a:latin typeface="Gill Sans MT" panose="020B0502020104020203" pitchFamily="34" charset="0"/>
              </a:rPr>
              <a:t> and </a:t>
            </a:r>
            <a:r>
              <a:rPr lang="en-US" sz="2400" dirty="0" err="1">
                <a:latin typeface="Gill Sans MT" panose="020B0502020104020203" pitchFamily="34" charset="0"/>
              </a:rPr>
              <a:t>Rz</a:t>
            </a:r>
            <a:r>
              <a:rPr lang="en-US" sz="2400" dirty="0">
                <a:latin typeface="Gill Sans MT" panose="020B0502020104020203" pitchFamily="34" charset="0"/>
              </a:rPr>
              <a:t> depend on fluorophore </a:t>
            </a:r>
            <a:r>
              <a:rPr lang="en-US" sz="2400" dirty="0">
                <a:latin typeface="Symbol" panose="05050102010706020507" pitchFamily="18" charset="2"/>
              </a:rPr>
              <a:t>l</a:t>
            </a:r>
            <a:r>
              <a:rPr lang="en-US" sz="2400" dirty="0">
                <a:latin typeface="Gill Sans MT" panose="020B0502020104020203" pitchFamily="34" charset="0"/>
              </a:rPr>
              <a:t> and objective 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842B4-FE4A-4B23-BC1E-E063F9E88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91" y="2718484"/>
            <a:ext cx="2710886" cy="347631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CCEA6FC-0C43-4D33-AEB0-6C33F50E48C2}"/>
              </a:ext>
            </a:extLst>
          </p:cNvPr>
          <p:cNvSpPr/>
          <p:nvPr/>
        </p:nvSpPr>
        <p:spPr>
          <a:xfrm>
            <a:off x="5904780" y="4026179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70BA84-3594-4E55-9A71-511A2BC71C9D}"/>
              </a:ext>
            </a:extLst>
          </p:cNvPr>
          <p:cNvGrpSpPr/>
          <p:nvPr/>
        </p:nvGrpSpPr>
        <p:grpSpPr>
          <a:xfrm>
            <a:off x="209082" y="3177433"/>
            <a:ext cx="3862705" cy="2558415"/>
            <a:chOff x="209082" y="3314359"/>
            <a:chExt cx="3862705" cy="25584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8E1F6D-FD0A-4A99-B2AC-5D3201CD5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082" y="3314359"/>
              <a:ext cx="3862705" cy="255841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6809CE-B9CE-4F9B-A3B8-FC8103329C03}"/>
                </a:ext>
              </a:extLst>
            </p:cNvPr>
            <p:cNvSpPr/>
            <p:nvPr/>
          </p:nvSpPr>
          <p:spPr>
            <a:xfrm>
              <a:off x="1646982" y="4608224"/>
              <a:ext cx="8667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Gill Sans MT" panose="020B0502020104020203" pitchFamily="34" charset="0"/>
                </a:rPr>
                <a:t>Rxy</a:t>
              </a:r>
              <a:endParaRPr lang="en-US" sz="2400" b="1" dirty="0">
                <a:solidFill>
                  <a:srgbClr val="FF0000"/>
                </a:solidFill>
                <a:latin typeface="Gill Sans MT" panose="020B0502020104020203" pitchFamily="34" charset="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52CA72E-F33D-4E29-AF94-84B4CF86CF75}"/>
                </a:ext>
              </a:extLst>
            </p:cNvPr>
            <p:cNvCxnSpPr>
              <a:cxnSpLocks/>
            </p:cNvCxnSpPr>
            <p:nvPr/>
          </p:nvCxnSpPr>
          <p:spPr>
            <a:xfrm>
              <a:off x="1707064" y="4466371"/>
              <a:ext cx="7465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C3C193-F0B8-4515-B2F0-3CB28999BC26}"/>
                </a:ext>
              </a:extLst>
            </p:cNvPr>
            <p:cNvCxnSpPr>
              <a:cxnSpLocks/>
            </p:cNvCxnSpPr>
            <p:nvPr/>
          </p:nvCxnSpPr>
          <p:spPr>
            <a:xfrm>
              <a:off x="1707064" y="4348908"/>
              <a:ext cx="0" cy="2349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880A99B-FF82-47D0-B49E-E2209FB40FA8}"/>
                </a:ext>
              </a:extLst>
            </p:cNvPr>
            <p:cNvCxnSpPr>
              <a:cxnSpLocks/>
            </p:cNvCxnSpPr>
            <p:nvPr/>
          </p:nvCxnSpPr>
          <p:spPr>
            <a:xfrm>
              <a:off x="2453640" y="4348908"/>
              <a:ext cx="0" cy="2349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F72E88FF-0C0F-4EF5-BB35-6B044FD61B3E}"/>
              </a:ext>
            </a:extLst>
          </p:cNvPr>
          <p:cNvSpPr/>
          <p:nvPr/>
        </p:nvSpPr>
        <p:spPr>
          <a:xfrm>
            <a:off x="7691010" y="3755685"/>
            <a:ext cx="116681" cy="338138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54000">
              <a:schemeClr val="tx2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5A3218-855A-4CFD-AAA2-A00C6368B491}"/>
              </a:ext>
            </a:extLst>
          </p:cNvPr>
          <p:cNvSpPr/>
          <p:nvPr/>
        </p:nvSpPr>
        <p:spPr>
          <a:xfrm>
            <a:off x="7726491" y="390189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0B4C8B-7CEF-4988-A9D8-6A1DBB183BF7}"/>
              </a:ext>
            </a:extLst>
          </p:cNvPr>
          <p:cNvGrpSpPr/>
          <p:nvPr/>
        </p:nvGrpSpPr>
        <p:grpSpPr>
          <a:xfrm>
            <a:off x="7691010" y="4293812"/>
            <a:ext cx="116681" cy="338138"/>
            <a:chOff x="4542829" y="3314359"/>
            <a:chExt cx="116681" cy="3381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7A470E7-8359-49AA-9B0F-C783A2B450E9}"/>
                </a:ext>
              </a:extLst>
            </p:cNvPr>
            <p:cNvSpPr/>
            <p:nvPr/>
          </p:nvSpPr>
          <p:spPr>
            <a:xfrm>
              <a:off x="4542829" y="3314359"/>
              <a:ext cx="116681" cy="3381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glow rad="254000">
                <a:schemeClr val="tx2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98F400F-F287-4DF5-954C-FB6EB647B33A}"/>
                </a:ext>
              </a:extLst>
            </p:cNvPr>
            <p:cNvSpPr/>
            <p:nvPr/>
          </p:nvSpPr>
          <p:spPr>
            <a:xfrm>
              <a:off x="4578310" y="346056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CA2A10-D49F-42D1-8695-A15D62AC0CD9}"/>
              </a:ext>
            </a:extLst>
          </p:cNvPr>
          <p:cNvGrpSpPr/>
          <p:nvPr/>
        </p:nvGrpSpPr>
        <p:grpSpPr>
          <a:xfrm>
            <a:off x="6721813" y="3788530"/>
            <a:ext cx="116681" cy="338138"/>
            <a:chOff x="4542829" y="3314359"/>
            <a:chExt cx="116681" cy="33813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90DA2D-CFC7-464A-B48E-2EC5A2FF5E53}"/>
                </a:ext>
              </a:extLst>
            </p:cNvPr>
            <p:cNvSpPr/>
            <p:nvPr/>
          </p:nvSpPr>
          <p:spPr>
            <a:xfrm>
              <a:off x="4542829" y="3314359"/>
              <a:ext cx="116681" cy="3381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glow rad="254000">
                <a:schemeClr val="tx2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AF2530-B1BA-4819-B253-5D969F05C2F2}"/>
                </a:ext>
              </a:extLst>
            </p:cNvPr>
            <p:cNvSpPr/>
            <p:nvPr/>
          </p:nvSpPr>
          <p:spPr>
            <a:xfrm>
              <a:off x="4578310" y="346056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AF0397-AF12-42FF-BF15-9A576E0B5FBD}"/>
              </a:ext>
            </a:extLst>
          </p:cNvPr>
          <p:cNvGrpSpPr/>
          <p:nvPr/>
        </p:nvGrpSpPr>
        <p:grpSpPr>
          <a:xfrm>
            <a:off x="6721812" y="4208682"/>
            <a:ext cx="116681" cy="338138"/>
            <a:chOff x="4542829" y="3314359"/>
            <a:chExt cx="116681" cy="3381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7977C80-C1D5-4A35-B9EA-01F8FF06A631}"/>
                </a:ext>
              </a:extLst>
            </p:cNvPr>
            <p:cNvSpPr/>
            <p:nvPr/>
          </p:nvSpPr>
          <p:spPr>
            <a:xfrm>
              <a:off x="4542829" y="3314359"/>
              <a:ext cx="116681" cy="3381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glow rad="254000">
                <a:schemeClr val="tx2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F624A29-4FAF-4C39-9724-99DB9B078FFE}"/>
                </a:ext>
              </a:extLst>
            </p:cNvPr>
            <p:cNvSpPr/>
            <p:nvPr/>
          </p:nvSpPr>
          <p:spPr>
            <a:xfrm>
              <a:off x="4578310" y="346056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9E606820-720D-4AEF-872D-4685E07EFA3C}"/>
              </a:ext>
            </a:extLst>
          </p:cNvPr>
          <p:cNvSpPr/>
          <p:nvPr/>
        </p:nvSpPr>
        <p:spPr>
          <a:xfrm>
            <a:off x="6882610" y="3934740"/>
            <a:ext cx="86674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Rz</a:t>
            </a:r>
            <a:endParaRPr lang="en-US" sz="2400" b="1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9256D3-E11B-40A3-B40F-9BDE0DD9BB53}"/>
              </a:ext>
            </a:extLst>
          </p:cNvPr>
          <p:cNvGrpSpPr/>
          <p:nvPr/>
        </p:nvGrpSpPr>
        <p:grpSpPr>
          <a:xfrm rot="5400000">
            <a:off x="6818952" y="4047578"/>
            <a:ext cx="421746" cy="234926"/>
            <a:chOff x="6570195" y="5334134"/>
            <a:chExt cx="746576" cy="234926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77D0803-4D3B-4192-AE87-2D80C17ADA9D}"/>
                </a:ext>
              </a:extLst>
            </p:cNvPr>
            <p:cNvCxnSpPr>
              <a:cxnSpLocks/>
            </p:cNvCxnSpPr>
            <p:nvPr/>
          </p:nvCxnSpPr>
          <p:spPr>
            <a:xfrm>
              <a:off x="6570195" y="5451597"/>
              <a:ext cx="7465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D36AE49-3142-4B29-A1D2-82A9CFF5A6AA}"/>
                </a:ext>
              </a:extLst>
            </p:cNvPr>
            <p:cNvCxnSpPr>
              <a:cxnSpLocks/>
            </p:cNvCxnSpPr>
            <p:nvPr/>
          </p:nvCxnSpPr>
          <p:spPr>
            <a:xfrm>
              <a:off x="6570195" y="5334134"/>
              <a:ext cx="0" cy="2349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46AEADC-5777-4C82-B8F6-039CE4CECE1E}"/>
                </a:ext>
              </a:extLst>
            </p:cNvPr>
            <p:cNvCxnSpPr>
              <a:cxnSpLocks/>
            </p:cNvCxnSpPr>
            <p:nvPr/>
          </p:nvCxnSpPr>
          <p:spPr>
            <a:xfrm>
              <a:off x="7316771" y="5334134"/>
              <a:ext cx="0" cy="2349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2E86B1-033B-4D99-AA11-25C3EA3A3C9C}"/>
              </a:ext>
            </a:extLst>
          </p:cNvPr>
          <p:cNvGrpSpPr/>
          <p:nvPr/>
        </p:nvGrpSpPr>
        <p:grpSpPr>
          <a:xfrm>
            <a:off x="8484782" y="3864053"/>
            <a:ext cx="335766" cy="639152"/>
            <a:chOff x="8484782" y="3864053"/>
            <a:chExt cx="335766" cy="63915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5AAAA5D-8FF7-4AFF-BC46-E3561804E3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4782" y="3864053"/>
              <a:ext cx="0" cy="6391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F35960-7848-4C64-882D-E4DA3CB17348}"/>
                </a:ext>
              </a:extLst>
            </p:cNvPr>
            <p:cNvSpPr txBox="1"/>
            <p:nvPr/>
          </p:nvSpPr>
          <p:spPr>
            <a:xfrm>
              <a:off x="8507642" y="3919271"/>
              <a:ext cx="312906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77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8" grpId="0"/>
      <p:bldP spid="9" grpId="0"/>
      <p:bldP spid="15" grpId="0" animBg="1"/>
      <p:bldP spid="28" grpId="0" animBg="1"/>
      <p:bldP spid="29" grpId="0" animBg="1"/>
      <p:bldP spid="4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resolution on a laser scanning confocal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95565-51F7-4F2A-AF5B-BC405474DDAA}"/>
              </a:ext>
            </a:extLst>
          </p:cNvPr>
          <p:cNvSpPr txBox="1"/>
          <p:nvPr/>
        </p:nvSpPr>
        <p:spPr>
          <a:xfrm>
            <a:off x="-23371" y="146253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Optimal sampling in XY and 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5D5B15-D2BA-44E9-9AB0-030B01D1D643}"/>
              </a:ext>
            </a:extLst>
          </p:cNvPr>
          <p:cNvSpPr txBox="1"/>
          <p:nvPr/>
        </p:nvSpPr>
        <p:spPr>
          <a:xfrm>
            <a:off x="1" y="863045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Key concept #3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98961-B2B1-440A-82CA-D67B35673958}"/>
              </a:ext>
            </a:extLst>
          </p:cNvPr>
          <p:cNvSpPr txBox="1"/>
          <p:nvPr/>
        </p:nvSpPr>
        <p:spPr>
          <a:xfrm>
            <a:off x="-23371" y="2065113"/>
            <a:ext cx="4671572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XY: pixel 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6E28B-550D-47B4-82AC-5971DCEE3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81" y="2830287"/>
            <a:ext cx="4292582" cy="37766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ABB33E-630B-489F-B27F-7B8C85D18874}"/>
              </a:ext>
            </a:extLst>
          </p:cNvPr>
          <p:cNvSpPr/>
          <p:nvPr/>
        </p:nvSpPr>
        <p:spPr>
          <a:xfrm>
            <a:off x="777529" y="2925060"/>
            <a:ext cx="3236254" cy="3236254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9A995D-EF67-43C7-AA98-848809736332}"/>
              </a:ext>
            </a:extLst>
          </p:cNvPr>
          <p:cNvSpPr/>
          <p:nvPr/>
        </p:nvSpPr>
        <p:spPr>
          <a:xfrm flipH="1">
            <a:off x="2194647" y="3247409"/>
            <a:ext cx="85155" cy="85155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D0EFC1-9116-4A66-9071-3B7F18BBE4CA}"/>
              </a:ext>
            </a:extLst>
          </p:cNvPr>
          <p:cNvGrpSpPr/>
          <p:nvPr/>
        </p:nvGrpSpPr>
        <p:grpSpPr>
          <a:xfrm>
            <a:off x="2650112" y="3409618"/>
            <a:ext cx="255465" cy="255465"/>
            <a:chOff x="2165111" y="3146355"/>
            <a:chExt cx="255465" cy="2554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453D00-4086-4583-93AF-4EBC987481DA}"/>
                </a:ext>
              </a:extLst>
            </p:cNvPr>
            <p:cNvGrpSpPr/>
            <p:nvPr/>
          </p:nvGrpSpPr>
          <p:grpSpPr>
            <a:xfrm>
              <a:off x="2165111" y="3316665"/>
              <a:ext cx="255465" cy="85155"/>
              <a:chOff x="2166580" y="3316665"/>
              <a:chExt cx="255465" cy="8515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7AF8A05-4378-4991-A5A6-4C4AB09EF476}"/>
                  </a:ext>
                </a:extLst>
              </p:cNvPr>
              <p:cNvSpPr/>
              <p:nvPr/>
            </p:nvSpPr>
            <p:spPr>
              <a:xfrm flipH="1">
                <a:off x="2166580" y="3316665"/>
                <a:ext cx="85155" cy="8515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79ACE3-9716-47BB-B9CF-4714845AA529}"/>
                  </a:ext>
                </a:extLst>
              </p:cNvPr>
              <p:cNvSpPr/>
              <p:nvPr/>
            </p:nvSpPr>
            <p:spPr>
              <a:xfrm flipH="1">
                <a:off x="2251735" y="3316665"/>
                <a:ext cx="85155" cy="8515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704E94B-B6FD-46DE-951F-EB45E37C6BBB}"/>
                  </a:ext>
                </a:extLst>
              </p:cNvPr>
              <p:cNvSpPr/>
              <p:nvPr/>
            </p:nvSpPr>
            <p:spPr>
              <a:xfrm flipH="1">
                <a:off x="2336890" y="3316665"/>
                <a:ext cx="85155" cy="8515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536D2F8-66B1-44A0-8396-F95A6DB90B84}"/>
                </a:ext>
              </a:extLst>
            </p:cNvPr>
            <p:cNvGrpSpPr/>
            <p:nvPr/>
          </p:nvGrpSpPr>
          <p:grpSpPr>
            <a:xfrm>
              <a:off x="2165111" y="3231510"/>
              <a:ext cx="255465" cy="85155"/>
              <a:chOff x="2166580" y="3316665"/>
              <a:chExt cx="255465" cy="8515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2B0553F-F990-4C2C-841B-7C91AD77E5C5}"/>
                  </a:ext>
                </a:extLst>
              </p:cNvPr>
              <p:cNvSpPr/>
              <p:nvPr/>
            </p:nvSpPr>
            <p:spPr>
              <a:xfrm flipH="1">
                <a:off x="2166580" y="3316665"/>
                <a:ext cx="85155" cy="8515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E1274C-C6C7-4B5A-BB90-C8FEEA2019A8}"/>
                  </a:ext>
                </a:extLst>
              </p:cNvPr>
              <p:cNvSpPr/>
              <p:nvPr/>
            </p:nvSpPr>
            <p:spPr>
              <a:xfrm flipH="1">
                <a:off x="2251735" y="3316665"/>
                <a:ext cx="85155" cy="8515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BEC1741-62F2-4FBA-A68B-953868440F65}"/>
                  </a:ext>
                </a:extLst>
              </p:cNvPr>
              <p:cNvSpPr/>
              <p:nvPr/>
            </p:nvSpPr>
            <p:spPr>
              <a:xfrm flipH="1">
                <a:off x="2336890" y="3316665"/>
                <a:ext cx="85155" cy="8515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413C42D-2FE5-4169-A874-80BF00E84E95}"/>
                </a:ext>
              </a:extLst>
            </p:cNvPr>
            <p:cNvGrpSpPr/>
            <p:nvPr/>
          </p:nvGrpSpPr>
          <p:grpSpPr>
            <a:xfrm>
              <a:off x="2165111" y="3146355"/>
              <a:ext cx="255465" cy="85155"/>
              <a:chOff x="2166580" y="3316665"/>
              <a:chExt cx="255465" cy="8515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210EBB8-5117-4AFD-B7DB-BF09B694F847}"/>
                  </a:ext>
                </a:extLst>
              </p:cNvPr>
              <p:cNvSpPr/>
              <p:nvPr/>
            </p:nvSpPr>
            <p:spPr>
              <a:xfrm flipH="1">
                <a:off x="2166580" y="3316665"/>
                <a:ext cx="85155" cy="8515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1967CE-E0E3-413E-9D67-7FBD268BEC1D}"/>
                  </a:ext>
                </a:extLst>
              </p:cNvPr>
              <p:cNvSpPr/>
              <p:nvPr/>
            </p:nvSpPr>
            <p:spPr>
              <a:xfrm flipH="1">
                <a:off x="2251735" y="3316665"/>
                <a:ext cx="85155" cy="8515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13B4E6C-9F32-4848-99C7-DDD8E11956C1}"/>
                  </a:ext>
                </a:extLst>
              </p:cNvPr>
              <p:cNvSpPr/>
              <p:nvPr/>
            </p:nvSpPr>
            <p:spPr>
              <a:xfrm flipH="1">
                <a:off x="2336890" y="3316665"/>
                <a:ext cx="85155" cy="8515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5DE172-209E-4FF8-B8CF-AAEEEB8B47BC}"/>
              </a:ext>
            </a:extLst>
          </p:cNvPr>
          <p:cNvGrpSpPr/>
          <p:nvPr/>
        </p:nvGrpSpPr>
        <p:grpSpPr>
          <a:xfrm>
            <a:off x="2407859" y="3579562"/>
            <a:ext cx="64575" cy="67245"/>
            <a:chOff x="2076146" y="3650407"/>
            <a:chExt cx="64575" cy="6724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C849900-AB35-4365-BE77-4E36B5E12C7E}"/>
                </a:ext>
              </a:extLst>
            </p:cNvPr>
            <p:cNvGrpSpPr/>
            <p:nvPr/>
          </p:nvGrpSpPr>
          <p:grpSpPr>
            <a:xfrm>
              <a:off x="2076146" y="3650407"/>
              <a:ext cx="64575" cy="21525"/>
              <a:chOff x="2076814" y="3650407"/>
              <a:chExt cx="64575" cy="2152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541A5B1-3792-4A9E-927D-A7B98BC9D86A}"/>
                  </a:ext>
                </a:extLst>
              </p:cNvPr>
              <p:cNvSpPr/>
              <p:nvPr/>
            </p:nvSpPr>
            <p:spPr>
              <a:xfrm flipH="1">
                <a:off x="2076814" y="3650407"/>
                <a:ext cx="21525" cy="2152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1B6C279-CA95-4783-AF84-F47005934419}"/>
                  </a:ext>
                </a:extLst>
              </p:cNvPr>
              <p:cNvSpPr/>
              <p:nvPr/>
            </p:nvSpPr>
            <p:spPr>
              <a:xfrm flipH="1">
                <a:off x="2098339" y="3650407"/>
                <a:ext cx="21525" cy="2152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DE66ACC-411D-4B03-84FE-2A3D45039848}"/>
                  </a:ext>
                </a:extLst>
              </p:cNvPr>
              <p:cNvSpPr/>
              <p:nvPr/>
            </p:nvSpPr>
            <p:spPr>
              <a:xfrm flipH="1">
                <a:off x="2119864" y="3650407"/>
                <a:ext cx="21525" cy="2152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B0C1E4D-95AD-4E3D-987F-71DA46BE3DF9}"/>
                </a:ext>
              </a:extLst>
            </p:cNvPr>
            <p:cNvGrpSpPr/>
            <p:nvPr/>
          </p:nvGrpSpPr>
          <p:grpSpPr>
            <a:xfrm>
              <a:off x="2076146" y="3673731"/>
              <a:ext cx="64575" cy="21525"/>
              <a:chOff x="2076814" y="3650407"/>
              <a:chExt cx="64575" cy="21525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CC8403D-A7AE-47CE-AA8A-AC3752249300}"/>
                  </a:ext>
                </a:extLst>
              </p:cNvPr>
              <p:cNvSpPr/>
              <p:nvPr/>
            </p:nvSpPr>
            <p:spPr>
              <a:xfrm flipH="1">
                <a:off x="2076814" y="3650407"/>
                <a:ext cx="21525" cy="2152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E89E05A-36DB-4321-8DFE-D408A829D7B7}"/>
                  </a:ext>
                </a:extLst>
              </p:cNvPr>
              <p:cNvSpPr/>
              <p:nvPr/>
            </p:nvSpPr>
            <p:spPr>
              <a:xfrm flipH="1">
                <a:off x="2098339" y="3650407"/>
                <a:ext cx="21525" cy="2152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874BF9D-4EB6-4230-AC8F-2B0C8B74DC4E}"/>
                  </a:ext>
                </a:extLst>
              </p:cNvPr>
              <p:cNvSpPr/>
              <p:nvPr/>
            </p:nvSpPr>
            <p:spPr>
              <a:xfrm flipH="1">
                <a:off x="2119864" y="3650407"/>
                <a:ext cx="21525" cy="2152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D04A537-12E6-4168-9ACE-DC484DDBDEC6}"/>
                </a:ext>
              </a:extLst>
            </p:cNvPr>
            <p:cNvGrpSpPr/>
            <p:nvPr/>
          </p:nvGrpSpPr>
          <p:grpSpPr>
            <a:xfrm>
              <a:off x="2076146" y="3696127"/>
              <a:ext cx="64575" cy="21525"/>
              <a:chOff x="2076814" y="3650407"/>
              <a:chExt cx="64575" cy="2152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733E7E4-CE2B-4AE9-B7CE-385CCB62BEB4}"/>
                  </a:ext>
                </a:extLst>
              </p:cNvPr>
              <p:cNvSpPr/>
              <p:nvPr/>
            </p:nvSpPr>
            <p:spPr>
              <a:xfrm flipH="1">
                <a:off x="2076814" y="3650407"/>
                <a:ext cx="21525" cy="2152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409D245-411E-4998-A060-70946F0CBA39}"/>
                  </a:ext>
                </a:extLst>
              </p:cNvPr>
              <p:cNvSpPr/>
              <p:nvPr/>
            </p:nvSpPr>
            <p:spPr>
              <a:xfrm flipH="1">
                <a:off x="2098339" y="3650407"/>
                <a:ext cx="21525" cy="2152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71A2E6E-F6B7-417B-8167-5D414AAAEB4B}"/>
                  </a:ext>
                </a:extLst>
              </p:cNvPr>
              <p:cNvSpPr/>
              <p:nvPr/>
            </p:nvSpPr>
            <p:spPr>
              <a:xfrm flipH="1">
                <a:off x="2119864" y="3650407"/>
                <a:ext cx="21525" cy="21525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970128A-4EF8-4CA2-A42B-896385A506EF}"/>
              </a:ext>
            </a:extLst>
          </p:cNvPr>
          <p:cNvGrpSpPr/>
          <p:nvPr/>
        </p:nvGrpSpPr>
        <p:grpSpPr>
          <a:xfrm>
            <a:off x="2326615" y="3538582"/>
            <a:ext cx="64575" cy="21525"/>
            <a:chOff x="2076814" y="3650407"/>
            <a:chExt cx="64575" cy="2152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2DEDB4C-0F17-44CF-9BEB-AFD2BF3DE0ED}"/>
                </a:ext>
              </a:extLst>
            </p:cNvPr>
            <p:cNvSpPr/>
            <p:nvPr/>
          </p:nvSpPr>
          <p:spPr>
            <a:xfrm flipH="1">
              <a:off x="2076814" y="3650407"/>
              <a:ext cx="21525" cy="21525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5EF1FA4-4E00-4CD9-90BC-2A543F96F05E}"/>
                </a:ext>
              </a:extLst>
            </p:cNvPr>
            <p:cNvSpPr/>
            <p:nvPr/>
          </p:nvSpPr>
          <p:spPr>
            <a:xfrm flipH="1">
              <a:off x="2098339" y="3650407"/>
              <a:ext cx="21525" cy="21525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2EABEAD-EBE3-4F8B-AEC7-9B7826A5136D}"/>
                </a:ext>
              </a:extLst>
            </p:cNvPr>
            <p:cNvSpPr/>
            <p:nvPr/>
          </p:nvSpPr>
          <p:spPr>
            <a:xfrm flipH="1">
              <a:off x="2119864" y="3650407"/>
              <a:ext cx="21525" cy="21525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FF044BC-ABEE-4176-9F3F-BEEF0E463CD4}"/>
              </a:ext>
            </a:extLst>
          </p:cNvPr>
          <p:cNvSpPr/>
          <p:nvPr/>
        </p:nvSpPr>
        <p:spPr>
          <a:xfrm flipH="1">
            <a:off x="2269848" y="3498816"/>
            <a:ext cx="21525" cy="21525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2EDDA83-F11B-4FA3-BA2C-F50D99CBC800}"/>
              </a:ext>
            </a:extLst>
          </p:cNvPr>
          <p:cNvGrpSpPr/>
          <p:nvPr/>
        </p:nvGrpSpPr>
        <p:grpSpPr>
          <a:xfrm>
            <a:off x="2344701" y="3325267"/>
            <a:ext cx="255465" cy="85155"/>
            <a:chOff x="2166580" y="3316665"/>
            <a:chExt cx="255465" cy="85155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32712D6-FE0A-491A-BD10-10F1E3AF6534}"/>
                </a:ext>
              </a:extLst>
            </p:cNvPr>
            <p:cNvSpPr/>
            <p:nvPr/>
          </p:nvSpPr>
          <p:spPr>
            <a:xfrm flipH="1">
              <a:off x="2166580" y="3316665"/>
              <a:ext cx="85155" cy="85155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AD22DE8-4A66-464C-A408-38486A11A831}"/>
                </a:ext>
              </a:extLst>
            </p:cNvPr>
            <p:cNvSpPr/>
            <p:nvPr/>
          </p:nvSpPr>
          <p:spPr>
            <a:xfrm flipH="1">
              <a:off x="2251735" y="3316665"/>
              <a:ext cx="85155" cy="85155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07C279F-A7F0-4EE6-A513-037AEC73944F}"/>
                </a:ext>
              </a:extLst>
            </p:cNvPr>
            <p:cNvSpPr/>
            <p:nvPr/>
          </p:nvSpPr>
          <p:spPr>
            <a:xfrm flipH="1">
              <a:off x="2336890" y="3316665"/>
              <a:ext cx="85155" cy="85155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9B4770A6-6065-438C-ABEE-FBEDDAB5C45D}"/>
              </a:ext>
            </a:extLst>
          </p:cNvPr>
          <p:cNvSpPr txBox="1"/>
          <p:nvPr/>
        </p:nvSpPr>
        <p:spPr>
          <a:xfrm>
            <a:off x="4787636" y="4014601"/>
            <a:ext cx="318263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Optimal pixel size ~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3B5AA3C-C18A-4C35-9E09-5531F8F9A56B}"/>
              </a:ext>
            </a:extLst>
          </p:cNvPr>
          <p:cNvSpPr txBox="1"/>
          <p:nvPr/>
        </p:nvSpPr>
        <p:spPr>
          <a:xfrm>
            <a:off x="7833818" y="3771353"/>
            <a:ext cx="121556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 err="1">
                <a:latin typeface="Gill Sans MT" panose="020B0502020104020203" pitchFamily="34" charset="0"/>
              </a:rPr>
              <a:t>Rxy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1BA734D-8F04-45E4-8404-6FE08FF92270}"/>
              </a:ext>
            </a:extLst>
          </p:cNvPr>
          <p:cNvCxnSpPr/>
          <p:nvPr/>
        </p:nvCxnSpPr>
        <p:spPr>
          <a:xfrm>
            <a:off x="7974271" y="4292276"/>
            <a:ext cx="9346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AE7D030-7588-4B9A-A272-DEE154C04F4B}"/>
              </a:ext>
            </a:extLst>
          </p:cNvPr>
          <p:cNvSpPr txBox="1"/>
          <p:nvPr/>
        </p:nvSpPr>
        <p:spPr>
          <a:xfrm>
            <a:off x="7888799" y="4338729"/>
            <a:ext cx="121556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5F2696E-0ABC-4B0B-8116-A60AE0EB7C13}"/>
              </a:ext>
            </a:extLst>
          </p:cNvPr>
          <p:cNvSpPr txBox="1"/>
          <p:nvPr/>
        </p:nvSpPr>
        <p:spPr>
          <a:xfrm>
            <a:off x="5413481" y="4974816"/>
            <a:ext cx="306874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“Nyquist criterion”</a:t>
            </a:r>
          </a:p>
        </p:txBody>
      </p:sp>
    </p:spTree>
    <p:extLst>
      <p:ext uri="{BB962C8B-B14F-4D97-AF65-F5344CB8AC3E}">
        <p14:creationId xmlns:p14="http://schemas.microsoft.com/office/powerpoint/2010/main" val="11294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19" grpId="0" animBg="1"/>
      <p:bldP spid="48" grpId="0" animBg="1"/>
      <p:bldP spid="70" grpId="0"/>
      <p:bldP spid="71" grpId="0"/>
      <p:bldP spid="74" grpId="0"/>
      <p:bldP spid="7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resolution on a laser scanning confocal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95565-51F7-4F2A-AF5B-BC405474DDAA}"/>
              </a:ext>
            </a:extLst>
          </p:cNvPr>
          <p:cNvSpPr txBox="1"/>
          <p:nvPr/>
        </p:nvSpPr>
        <p:spPr>
          <a:xfrm>
            <a:off x="-23371" y="146253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Optimal sampling in XY and 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5D5B15-D2BA-44E9-9AB0-030B01D1D643}"/>
              </a:ext>
            </a:extLst>
          </p:cNvPr>
          <p:cNvSpPr txBox="1"/>
          <p:nvPr/>
        </p:nvSpPr>
        <p:spPr>
          <a:xfrm>
            <a:off x="1" y="863045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Key concept #3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0335E-4CF3-4705-9C6A-917B9F2D8F12}"/>
              </a:ext>
            </a:extLst>
          </p:cNvPr>
          <p:cNvSpPr txBox="1"/>
          <p:nvPr/>
        </p:nvSpPr>
        <p:spPr>
          <a:xfrm>
            <a:off x="4548628" y="2062015"/>
            <a:ext cx="4671572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Z: spacing between slices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B4770A6-6065-438C-ABEE-FBEDDAB5C45D}"/>
              </a:ext>
            </a:extLst>
          </p:cNvPr>
          <p:cNvSpPr txBox="1"/>
          <p:nvPr/>
        </p:nvSpPr>
        <p:spPr>
          <a:xfrm>
            <a:off x="2030818" y="5432945"/>
            <a:ext cx="405749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Optimal interval spacing ~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3B5AA3C-C18A-4C35-9E09-5531F8F9A56B}"/>
              </a:ext>
            </a:extLst>
          </p:cNvPr>
          <p:cNvSpPr txBox="1"/>
          <p:nvPr/>
        </p:nvSpPr>
        <p:spPr>
          <a:xfrm>
            <a:off x="5951854" y="5189697"/>
            <a:ext cx="121556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 err="1">
                <a:latin typeface="Gill Sans MT" panose="020B0502020104020203" pitchFamily="34" charset="0"/>
              </a:rPr>
              <a:t>Rz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1BA734D-8F04-45E4-8404-6FE08FF92270}"/>
              </a:ext>
            </a:extLst>
          </p:cNvPr>
          <p:cNvCxnSpPr/>
          <p:nvPr/>
        </p:nvCxnSpPr>
        <p:spPr>
          <a:xfrm>
            <a:off x="6092307" y="5710620"/>
            <a:ext cx="9346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AE7D030-7588-4B9A-A272-DEE154C04F4B}"/>
              </a:ext>
            </a:extLst>
          </p:cNvPr>
          <p:cNvSpPr txBox="1"/>
          <p:nvPr/>
        </p:nvSpPr>
        <p:spPr>
          <a:xfrm>
            <a:off x="6006835" y="5757073"/>
            <a:ext cx="121556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5F2696E-0ABC-4B0B-8116-A60AE0EB7C13}"/>
              </a:ext>
            </a:extLst>
          </p:cNvPr>
          <p:cNvSpPr txBox="1"/>
          <p:nvPr/>
        </p:nvSpPr>
        <p:spPr>
          <a:xfrm>
            <a:off x="2092506" y="6197116"/>
            <a:ext cx="306874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“Nyquist criterion”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806000F-F2FD-48B5-A264-9A25E30BE775}"/>
              </a:ext>
            </a:extLst>
          </p:cNvPr>
          <p:cNvGrpSpPr/>
          <p:nvPr/>
        </p:nvGrpSpPr>
        <p:grpSpPr>
          <a:xfrm>
            <a:off x="6721813" y="3788530"/>
            <a:ext cx="116681" cy="338138"/>
            <a:chOff x="4542829" y="3314359"/>
            <a:chExt cx="116681" cy="33813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6888519-E585-435F-970E-8C5BED74CE7F}"/>
                </a:ext>
              </a:extLst>
            </p:cNvPr>
            <p:cNvSpPr/>
            <p:nvPr/>
          </p:nvSpPr>
          <p:spPr>
            <a:xfrm>
              <a:off x="4542829" y="3314359"/>
              <a:ext cx="116681" cy="3381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glow rad="254000">
                <a:schemeClr val="tx2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8491874-344A-4718-B768-67CEFCD0380E}"/>
                </a:ext>
              </a:extLst>
            </p:cNvPr>
            <p:cNvSpPr/>
            <p:nvPr/>
          </p:nvSpPr>
          <p:spPr>
            <a:xfrm>
              <a:off x="4578310" y="346056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317C0F-D9E7-43B5-9978-AB8BD0D16CA6}"/>
              </a:ext>
            </a:extLst>
          </p:cNvPr>
          <p:cNvGrpSpPr/>
          <p:nvPr/>
        </p:nvGrpSpPr>
        <p:grpSpPr>
          <a:xfrm>
            <a:off x="6721812" y="4208682"/>
            <a:ext cx="116681" cy="338138"/>
            <a:chOff x="4542829" y="3314359"/>
            <a:chExt cx="116681" cy="33813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BB2C248-57AF-4A0A-AC4D-A1398538B09F}"/>
                </a:ext>
              </a:extLst>
            </p:cNvPr>
            <p:cNvSpPr/>
            <p:nvPr/>
          </p:nvSpPr>
          <p:spPr>
            <a:xfrm>
              <a:off x="4542829" y="3314359"/>
              <a:ext cx="116681" cy="3381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glow rad="254000">
                <a:schemeClr val="tx2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33245E2-AFDC-4740-813A-573145F6BECE}"/>
                </a:ext>
              </a:extLst>
            </p:cNvPr>
            <p:cNvSpPr/>
            <p:nvPr/>
          </p:nvSpPr>
          <p:spPr>
            <a:xfrm>
              <a:off x="4578310" y="346056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4AD2D4F-0298-4443-BB46-25665A4389A3}"/>
              </a:ext>
            </a:extLst>
          </p:cNvPr>
          <p:cNvGrpSpPr/>
          <p:nvPr/>
        </p:nvGrpSpPr>
        <p:grpSpPr>
          <a:xfrm rot="5400000">
            <a:off x="6818952" y="4047578"/>
            <a:ext cx="421746" cy="234926"/>
            <a:chOff x="6570195" y="5334134"/>
            <a:chExt cx="746576" cy="234926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5B5ECAE-2B7A-40E3-A5A3-3F45F3487EB8}"/>
                </a:ext>
              </a:extLst>
            </p:cNvPr>
            <p:cNvCxnSpPr>
              <a:cxnSpLocks/>
            </p:cNvCxnSpPr>
            <p:nvPr/>
          </p:nvCxnSpPr>
          <p:spPr>
            <a:xfrm>
              <a:off x="6570195" y="5451597"/>
              <a:ext cx="7465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F2FEAFE-8CB5-4963-AE8E-563E7E7CA779}"/>
                </a:ext>
              </a:extLst>
            </p:cNvPr>
            <p:cNvCxnSpPr>
              <a:cxnSpLocks/>
            </p:cNvCxnSpPr>
            <p:nvPr/>
          </p:nvCxnSpPr>
          <p:spPr>
            <a:xfrm>
              <a:off x="6570195" y="5334134"/>
              <a:ext cx="0" cy="2349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4DEFECD-840C-404F-A9FB-5C0932C92F6F}"/>
                </a:ext>
              </a:extLst>
            </p:cNvPr>
            <p:cNvCxnSpPr>
              <a:cxnSpLocks/>
            </p:cNvCxnSpPr>
            <p:nvPr/>
          </p:nvCxnSpPr>
          <p:spPr>
            <a:xfrm>
              <a:off x="7316771" y="5334134"/>
              <a:ext cx="0" cy="2349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601078-0B47-4080-A8AB-F499554AF541}"/>
              </a:ext>
            </a:extLst>
          </p:cNvPr>
          <p:cNvGrpSpPr/>
          <p:nvPr/>
        </p:nvGrpSpPr>
        <p:grpSpPr>
          <a:xfrm>
            <a:off x="5734189" y="3722018"/>
            <a:ext cx="2046205" cy="911426"/>
            <a:chOff x="5734189" y="3722018"/>
            <a:chExt cx="2046205" cy="911426"/>
          </a:xfrm>
        </p:grpSpPr>
        <p:sp>
          <p:nvSpPr>
            <p:cNvPr id="64" name="Parallelogram 63">
              <a:extLst>
                <a:ext uri="{FF2B5EF4-FFF2-40B4-BE49-F238E27FC236}">
                  <a16:creationId xmlns:a16="http://schemas.microsoft.com/office/drawing/2014/main" id="{86AA3B61-7E9D-4710-B24C-D129877D96C7}"/>
                </a:ext>
              </a:extLst>
            </p:cNvPr>
            <p:cNvSpPr/>
            <p:nvPr/>
          </p:nvSpPr>
          <p:spPr>
            <a:xfrm>
              <a:off x="5734189" y="3722018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6AC2AF73-D9B7-442A-86B0-2BF3A74EF69E}"/>
                </a:ext>
              </a:extLst>
            </p:cNvPr>
            <p:cNvSpPr/>
            <p:nvPr/>
          </p:nvSpPr>
          <p:spPr>
            <a:xfrm>
              <a:off x="5734189" y="3881797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DD7AB345-20B4-42D1-9E4C-556814759317}"/>
                </a:ext>
              </a:extLst>
            </p:cNvPr>
            <p:cNvSpPr/>
            <p:nvPr/>
          </p:nvSpPr>
          <p:spPr>
            <a:xfrm>
              <a:off x="5734189" y="4041577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4F45EC-BCEF-4A59-8B52-FDAF310CD5E4}"/>
              </a:ext>
            </a:extLst>
          </p:cNvPr>
          <p:cNvGrpSpPr/>
          <p:nvPr/>
        </p:nvGrpSpPr>
        <p:grpSpPr>
          <a:xfrm>
            <a:off x="7073845" y="2998998"/>
            <a:ext cx="2046205" cy="1956570"/>
            <a:chOff x="7029825" y="2999950"/>
            <a:chExt cx="2046205" cy="1956570"/>
          </a:xfrm>
        </p:grpSpPr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8FE2BAD2-1C3B-4C94-9229-307C3640F709}"/>
                </a:ext>
              </a:extLst>
            </p:cNvPr>
            <p:cNvSpPr/>
            <p:nvPr/>
          </p:nvSpPr>
          <p:spPr>
            <a:xfrm>
              <a:off x="7029825" y="2999950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10962DE1-93AF-4C58-A352-6A8B6E2E277B}"/>
                </a:ext>
              </a:extLst>
            </p:cNvPr>
            <p:cNvSpPr/>
            <p:nvPr/>
          </p:nvSpPr>
          <p:spPr>
            <a:xfrm>
              <a:off x="7029825" y="4364653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330FF9-E4B5-4B95-8ABF-F16CD3A40B25}"/>
              </a:ext>
            </a:extLst>
          </p:cNvPr>
          <p:cNvGrpSpPr/>
          <p:nvPr/>
        </p:nvGrpSpPr>
        <p:grpSpPr>
          <a:xfrm>
            <a:off x="3916227" y="3724575"/>
            <a:ext cx="2046205" cy="1055164"/>
            <a:chOff x="3916227" y="3724575"/>
            <a:chExt cx="2046205" cy="1055164"/>
          </a:xfrm>
        </p:grpSpPr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21A58DD1-409D-469D-B1E4-36EC359B777B}"/>
                </a:ext>
              </a:extLst>
            </p:cNvPr>
            <p:cNvSpPr/>
            <p:nvPr/>
          </p:nvSpPr>
          <p:spPr>
            <a:xfrm>
              <a:off x="3916227" y="3724575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94EF589D-62AF-48CD-9158-635C58CCB7DE}"/>
                </a:ext>
              </a:extLst>
            </p:cNvPr>
            <p:cNvSpPr/>
            <p:nvPr/>
          </p:nvSpPr>
          <p:spPr>
            <a:xfrm>
              <a:off x="3916227" y="3766693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D2B8C98D-03F3-444B-8EAA-7BD13A48C10B}"/>
                </a:ext>
              </a:extLst>
            </p:cNvPr>
            <p:cNvSpPr/>
            <p:nvPr/>
          </p:nvSpPr>
          <p:spPr>
            <a:xfrm>
              <a:off x="3916227" y="3808811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F82ACA63-ACB1-45A7-9368-77D5D8C789BE}"/>
                </a:ext>
              </a:extLst>
            </p:cNvPr>
            <p:cNvSpPr/>
            <p:nvPr/>
          </p:nvSpPr>
          <p:spPr>
            <a:xfrm>
              <a:off x="3916227" y="3850929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F4EE0C68-F314-44C8-ADEE-8532D8325BBA}"/>
                </a:ext>
              </a:extLst>
            </p:cNvPr>
            <p:cNvSpPr/>
            <p:nvPr/>
          </p:nvSpPr>
          <p:spPr>
            <a:xfrm>
              <a:off x="3916227" y="3893047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Parallelogram 81">
              <a:extLst>
                <a:ext uri="{FF2B5EF4-FFF2-40B4-BE49-F238E27FC236}">
                  <a16:creationId xmlns:a16="http://schemas.microsoft.com/office/drawing/2014/main" id="{58C6D423-04DC-4E19-81EB-11A380218A4F}"/>
                </a:ext>
              </a:extLst>
            </p:cNvPr>
            <p:cNvSpPr/>
            <p:nvPr/>
          </p:nvSpPr>
          <p:spPr>
            <a:xfrm>
              <a:off x="3916227" y="3935165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Parallelogram 82">
              <a:extLst>
                <a:ext uri="{FF2B5EF4-FFF2-40B4-BE49-F238E27FC236}">
                  <a16:creationId xmlns:a16="http://schemas.microsoft.com/office/drawing/2014/main" id="{9AA00453-19A3-4B0A-BB74-F9C4574817F3}"/>
                </a:ext>
              </a:extLst>
            </p:cNvPr>
            <p:cNvSpPr/>
            <p:nvPr/>
          </p:nvSpPr>
          <p:spPr>
            <a:xfrm>
              <a:off x="3916227" y="3977283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Parallelogram 83">
              <a:extLst>
                <a:ext uri="{FF2B5EF4-FFF2-40B4-BE49-F238E27FC236}">
                  <a16:creationId xmlns:a16="http://schemas.microsoft.com/office/drawing/2014/main" id="{A5A1616D-1DAD-474E-B2BB-3046ECFF634F}"/>
                </a:ext>
              </a:extLst>
            </p:cNvPr>
            <p:cNvSpPr/>
            <p:nvPr/>
          </p:nvSpPr>
          <p:spPr>
            <a:xfrm>
              <a:off x="3916227" y="4019401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FDC84D86-4CCB-493D-889E-7D7B8E22F3A3}"/>
                </a:ext>
              </a:extLst>
            </p:cNvPr>
            <p:cNvSpPr/>
            <p:nvPr/>
          </p:nvSpPr>
          <p:spPr>
            <a:xfrm>
              <a:off x="3916227" y="4061519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Parallelogram 85">
              <a:extLst>
                <a:ext uri="{FF2B5EF4-FFF2-40B4-BE49-F238E27FC236}">
                  <a16:creationId xmlns:a16="http://schemas.microsoft.com/office/drawing/2014/main" id="{97F8A59E-90D5-4DC9-ACAF-6A52D6B6005A}"/>
                </a:ext>
              </a:extLst>
            </p:cNvPr>
            <p:cNvSpPr/>
            <p:nvPr/>
          </p:nvSpPr>
          <p:spPr>
            <a:xfrm>
              <a:off x="3916227" y="4103637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Parallelogram 86">
              <a:extLst>
                <a:ext uri="{FF2B5EF4-FFF2-40B4-BE49-F238E27FC236}">
                  <a16:creationId xmlns:a16="http://schemas.microsoft.com/office/drawing/2014/main" id="{E5D6B824-CAF9-4F0E-B46A-D05A11475002}"/>
                </a:ext>
              </a:extLst>
            </p:cNvPr>
            <p:cNvSpPr/>
            <p:nvPr/>
          </p:nvSpPr>
          <p:spPr>
            <a:xfrm>
              <a:off x="3916227" y="4145755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Parallelogram 87">
              <a:extLst>
                <a:ext uri="{FF2B5EF4-FFF2-40B4-BE49-F238E27FC236}">
                  <a16:creationId xmlns:a16="http://schemas.microsoft.com/office/drawing/2014/main" id="{DC9BE716-3BEB-46F4-83C4-519D55719965}"/>
                </a:ext>
              </a:extLst>
            </p:cNvPr>
            <p:cNvSpPr/>
            <p:nvPr/>
          </p:nvSpPr>
          <p:spPr>
            <a:xfrm>
              <a:off x="3916227" y="4187872"/>
              <a:ext cx="2046205" cy="591867"/>
            </a:xfrm>
            <a:prstGeom prst="parallelogram">
              <a:avLst>
                <a:gd name="adj" fmla="val 13581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55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4" grpId="0"/>
      <p:bldP spid="7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Optimizing resolution on a laser scanning confocal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1149D9-49D6-40B6-960F-3BCF877D93D5}"/>
              </a:ext>
            </a:extLst>
          </p:cNvPr>
          <p:cNvSpPr txBox="1"/>
          <p:nvPr/>
        </p:nvSpPr>
        <p:spPr>
          <a:xfrm>
            <a:off x="1" y="2658281"/>
            <a:ext cx="9143999" cy="1063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Must set pixel size correctly 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4D25BA-A1D5-4E23-B4A5-9A24D11CC55A}"/>
              </a:ext>
            </a:extLst>
          </p:cNvPr>
          <p:cNvSpPr txBox="1"/>
          <p:nvPr/>
        </p:nvSpPr>
        <p:spPr>
          <a:xfrm>
            <a:off x="-23374" y="4253166"/>
            <a:ext cx="9143999" cy="1063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4000" dirty="0">
                <a:latin typeface="Gill Sans MT" panose="020B0502020104020203" pitchFamily="34" charset="0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39844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Parameters we adjust on a laser scanning confocal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4F42C-8B94-4DB3-8C6D-93774CD52FB6}"/>
              </a:ext>
            </a:extLst>
          </p:cNvPr>
          <p:cNvSpPr txBox="1"/>
          <p:nvPr/>
        </p:nvSpPr>
        <p:spPr>
          <a:xfrm>
            <a:off x="-23371" y="1179040"/>
            <a:ext cx="4571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For contrast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EC1253-39D5-43B9-BD8B-11128FEA1FED}"/>
              </a:ext>
            </a:extLst>
          </p:cNvPr>
          <p:cNvSpPr txBox="1"/>
          <p:nvPr/>
        </p:nvSpPr>
        <p:spPr>
          <a:xfrm>
            <a:off x="1334728" y="2279153"/>
            <a:ext cx="18558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Laser 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0277-172D-4E2B-9C72-955BBB0BDE35}"/>
              </a:ext>
            </a:extLst>
          </p:cNvPr>
          <p:cNvSpPr txBox="1"/>
          <p:nvPr/>
        </p:nvSpPr>
        <p:spPr>
          <a:xfrm>
            <a:off x="1400043" y="3407322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PMT 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22B67-19A8-49A8-AA28-EDCCE6A18A52}"/>
              </a:ext>
            </a:extLst>
          </p:cNvPr>
          <p:cNvSpPr txBox="1"/>
          <p:nvPr/>
        </p:nvSpPr>
        <p:spPr>
          <a:xfrm>
            <a:off x="1400043" y="5663659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Averaging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0B800-AD6F-4323-9FF1-7E88D65E69E9}"/>
              </a:ext>
            </a:extLst>
          </p:cNvPr>
          <p:cNvSpPr txBox="1"/>
          <p:nvPr/>
        </p:nvSpPr>
        <p:spPr>
          <a:xfrm>
            <a:off x="1400043" y="4535491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Gill Sans MT" panose="020B0502020104020203" pitchFamily="34" charset="0"/>
              </a:rPr>
              <a:t>Scan Speed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867637-27FF-4B6E-91F7-271C921BCCF6}"/>
              </a:ext>
            </a:extLst>
          </p:cNvPr>
          <p:cNvSpPr txBox="1"/>
          <p:nvPr/>
        </p:nvSpPr>
        <p:spPr>
          <a:xfrm>
            <a:off x="4595374" y="1179040"/>
            <a:ext cx="4571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For resolution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7BA58-4925-470C-B946-32F2CC3C9E96}"/>
              </a:ext>
            </a:extLst>
          </p:cNvPr>
          <p:cNvSpPr txBox="1"/>
          <p:nvPr/>
        </p:nvSpPr>
        <p:spPr>
          <a:xfrm>
            <a:off x="5953473" y="2279153"/>
            <a:ext cx="18558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Zoom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E8F685-2DD1-410B-8387-9D1271602A8D}"/>
              </a:ext>
            </a:extLst>
          </p:cNvPr>
          <p:cNvSpPr txBox="1"/>
          <p:nvPr/>
        </p:nvSpPr>
        <p:spPr>
          <a:xfrm>
            <a:off x="6018788" y="3407322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Image size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205F5E-E51F-4F08-AE15-E41A141513BC}"/>
              </a:ext>
            </a:extLst>
          </p:cNvPr>
          <p:cNvSpPr txBox="1"/>
          <p:nvPr/>
        </p:nvSpPr>
        <p:spPr>
          <a:xfrm>
            <a:off x="6018788" y="5663659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Pixel size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491425-5A25-4FAC-A8B3-676E2D3353CE}"/>
              </a:ext>
            </a:extLst>
          </p:cNvPr>
          <p:cNvSpPr txBox="1"/>
          <p:nvPr/>
        </p:nvSpPr>
        <p:spPr>
          <a:xfrm>
            <a:off x="6018788" y="4535491"/>
            <a:ext cx="172517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Frame size</a:t>
            </a:r>
          </a:p>
        </p:txBody>
      </p:sp>
    </p:spTree>
    <p:extLst>
      <p:ext uri="{BB962C8B-B14F-4D97-AF65-F5344CB8AC3E}">
        <p14:creationId xmlns:p14="http://schemas.microsoft.com/office/powerpoint/2010/main" val="3820895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Image size: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Pixel size: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079" y="1183190"/>
            <a:ext cx="2975711" cy="2987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sp>
        <p:nvSpPr>
          <p:cNvPr id="1235" name="TextBox 1234"/>
          <p:cNvSpPr txBox="1"/>
          <p:nvPr/>
        </p:nvSpPr>
        <p:spPr>
          <a:xfrm>
            <a:off x="1880028" y="3638511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x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3295490" y="2273419"/>
            <a:ext cx="281991" cy="40052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y</a:t>
            </a:r>
          </a:p>
        </p:txBody>
      </p:sp>
      <p:cxnSp>
        <p:nvCxnSpPr>
          <p:cNvPr id="1237" name="Straight Arrow Connector 1236"/>
          <p:cNvCxnSpPr/>
          <p:nvPr/>
        </p:nvCxnSpPr>
        <p:spPr>
          <a:xfrm>
            <a:off x="567226" y="3676911"/>
            <a:ext cx="2960987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/>
          <p:nvPr/>
        </p:nvCxnSpPr>
        <p:spPr>
          <a:xfrm rot="5400000">
            <a:off x="1823177" y="2473684"/>
            <a:ext cx="2960987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TextBox 280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Frame size: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x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/>
              <a:t>pixels </a:t>
            </a:r>
            <a:r>
              <a:rPr lang="en-US" sz="2400" dirty="0">
                <a:latin typeface="+mn-lt"/>
              </a:rPr>
              <a:t>x </a:t>
            </a:r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y</a:t>
            </a:r>
            <a:r>
              <a:rPr lang="en-US" sz="2400" dirty="0"/>
              <a:t> pixels</a:t>
            </a:r>
          </a:p>
        </p:txBody>
      </p:sp>
      <p:grpSp>
        <p:nvGrpSpPr>
          <p:cNvPr id="285" name="Group 284"/>
          <p:cNvGrpSpPr/>
          <p:nvPr/>
        </p:nvGrpSpPr>
        <p:grpSpPr>
          <a:xfrm>
            <a:off x="5294698" y="984353"/>
            <a:ext cx="2970801" cy="2970800"/>
            <a:chOff x="2009769" y="808305"/>
            <a:chExt cx="5760001" cy="5760000"/>
          </a:xfrm>
        </p:grpSpPr>
        <p:sp>
          <p:nvSpPr>
            <p:cNvPr id="286" name="Rectangle 285"/>
            <p:cNvSpPr/>
            <p:nvPr/>
          </p:nvSpPr>
          <p:spPr>
            <a:xfrm>
              <a:off x="2009770" y="808305"/>
              <a:ext cx="576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200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272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3449768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416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88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560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632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704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 rot="5400000">
              <a:off x="4529770" y="-171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 rot="5400000">
              <a:off x="4529770" y="-99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 rot="5400000">
              <a:off x="4529770" y="-27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 rot="5400000">
              <a:off x="4529770" y="44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 rot="5400000">
              <a:off x="4529770" y="116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 rot="5400000">
              <a:off x="4529770" y="188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 rot="5400000">
              <a:off x="4529770" y="26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0" name="Group 1239"/>
          <p:cNvGrpSpPr/>
          <p:nvPr/>
        </p:nvGrpSpPr>
        <p:grpSpPr>
          <a:xfrm>
            <a:off x="1213905" y="7452344"/>
            <a:ext cx="2977751" cy="2980300"/>
            <a:chOff x="4578218" y="4793303"/>
            <a:chExt cx="5936045" cy="5941127"/>
          </a:xfrm>
        </p:grpSpPr>
        <p:grpSp>
          <p:nvGrpSpPr>
            <p:cNvPr id="302" name="Group 301"/>
            <p:cNvGrpSpPr/>
            <p:nvPr/>
          </p:nvGrpSpPr>
          <p:grpSpPr>
            <a:xfrm>
              <a:off x="4578218" y="4793303"/>
              <a:ext cx="2970802" cy="2970800"/>
              <a:chOff x="2009767" y="808306"/>
              <a:chExt cx="5760002" cy="5760001"/>
            </a:xfrm>
          </p:grpSpPr>
          <p:sp>
            <p:nvSpPr>
              <p:cNvPr id="303" name="Rectangle 302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7543461" y="4793303"/>
              <a:ext cx="2970802" cy="2970800"/>
              <a:chOff x="2009767" y="808306"/>
              <a:chExt cx="5760002" cy="5760001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8" name="Group 1237"/>
            <p:cNvGrpSpPr/>
            <p:nvPr/>
          </p:nvGrpSpPr>
          <p:grpSpPr>
            <a:xfrm>
              <a:off x="4578218" y="7763630"/>
              <a:ext cx="5936044" cy="2970800"/>
              <a:chOff x="4766678" y="8313743"/>
              <a:chExt cx="5936044" cy="2970800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4766678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37" name="Rectangle 336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3" name="Group 352"/>
              <p:cNvGrpSpPr/>
              <p:nvPr/>
            </p:nvGrpSpPr>
            <p:grpSpPr>
              <a:xfrm>
                <a:off x="7731921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54" name="Rectangle 353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73" name="TextBox 37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+mn-lt"/>
              </a:rPr>
              <a:t>%</a:t>
            </a:r>
          </a:p>
        </p:txBody>
      </p:sp>
      <p:cxnSp>
        <p:nvCxnSpPr>
          <p:cNvPr id="1242" name="Straight Connector 1241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6626597" y="4133395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>
                <a:latin typeface="+mn-lt"/>
              </a:rPr>
              <a:t>N</a:t>
            </a:r>
            <a:r>
              <a:rPr lang="en-US" sz="2400" baseline="-25000" dirty="0" err="1">
                <a:latin typeface="+mn-lt"/>
              </a:rPr>
              <a:t>x</a:t>
            </a:r>
            <a:endParaRPr lang="en-US" sz="2400" baseline="-25000" dirty="0">
              <a:latin typeface="+mn-lt"/>
            </a:endParaRPr>
          </a:p>
        </p:txBody>
      </p:sp>
      <p:sp>
        <p:nvSpPr>
          <p:cNvPr id="380" name="TextBox 379"/>
          <p:cNvSpPr txBox="1"/>
          <p:nvPr/>
        </p:nvSpPr>
        <p:spPr>
          <a:xfrm>
            <a:off x="8578504" y="2255720"/>
            <a:ext cx="281991" cy="40052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>
                <a:latin typeface="+mn-lt"/>
              </a:rPr>
              <a:t>N</a:t>
            </a:r>
            <a:r>
              <a:rPr lang="en-US" sz="2400" baseline="-25000" dirty="0" err="1">
                <a:latin typeface="+mn-lt"/>
              </a:rPr>
              <a:t>y</a:t>
            </a:r>
            <a:endParaRPr lang="en-US" sz="2400" baseline="-25000" dirty="0">
              <a:latin typeface="+mn-lt"/>
            </a:endParaRPr>
          </a:p>
        </p:txBody>
      </p:sp>
      <p:cxnSp>
        <p:nvCxnSpPr>
          <p:cNvPr id="381" name="Straight Arrow Connector 380"/>
          <p:cNvCxnSpPr/>
          <p:nvPr/>
        </p:nvCxnSpPr>
        <p:spPr>
          <a:xfrm>
            <a:off x="5313795" y="4103215"/>
            <a:ext cx="296098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/>
          <p:cNvCxnSpPr/>
          <p:nvPr/>
        </p:nvCxnSpPr>
        <p:spPr>
          <a:xfrm rot="5400000">
            <a:off x="6999511" y="2455985"/>
            <a:ext cx="296098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4" name="Rectangle 1243"/>
          <p:cNvSpPr/>
          <p:nvPr/>
        </p:nvSpPr>
        <p:spPr>
          <a:xfrm>
            <a:off x="6037398" y="1727053"/>
            <a:ext cx="371350" cy="3713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Rectangle 383"/>
          <p:cNvSpPr/>
          <p:nvPr/>
        </p:nvSpPr>
        <p:spPr>
          <a:xfrm>
            <a:off x="1158497" y="1699738"/>
            <a:ext cx="371350" cy="3713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extBox 384"/>
          <p:cNvSpPr txBox="1"/>
          <p:nvPr/>
        </p:nvSpPr>
        <p:spPr>
          <a:xfrm>
            <a:off x="1169119" y="1332843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x</a:t>
            </a:r>
            <a:r>
              <a:rPr lang="en-US" sz="2400" baseline="-25000" dirty="0">
                <a:solidFill>
                  <a:schemeClr val="bg1"/>
                </a:solidFill>
                <a:latin typeface="+mn-lt"/>
              </a:rPr>
              <a:t>i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809209" y="1681615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+mn-lt"/>
              </a:rPr>
              <a:t>y</a:t>
            </a:r>
            <a:r>
              <a:rPr lang="en-US" sz="2400" baseline="-25000" dirty="0" err="1">
                <a:solidFill>
                  <a:schemeClr val="bg1"/>
                </a:solidFill>
                <a:latin typeface="+mn-lt"/>
              </a:rPr>
              <a:t>i</a:t>
            </a:r>
            <a:endParaRPr lang="en-US" sz="2400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8AD07A0-2278-49A7-8199-CBDD476EF8EB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Setting pixel size correctly</a:t>
            </a:r>
          </a:p>
        </p:txBody>
      </p:sp>
    </p:spTree>
    <p:extLst>
      <p:ext uri="{BB962C8B-B14F-4D97-AF65-F5344CB8AC3E}">
        <p14:creationId xmlns:p14="http://schemas.microsoft.com/office/powerpoint/2010/main" val="306570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3" grpId="0"/>
      <p:bldP spid="35" grpId="0"/>
      <p:bldP spid="1235" grpId="0"/>
      <p:bldP spid="277" grpId="0"/>
      <p:bldP spid="281" grpId="0"/>
      <p:bldP spid="282" grpId="0"/>
      <p:bldP spid="283" grpId="0"/>
      <p:bldP spid="373" grpId="0"/>
      <p:bldP spid="377" grpId="0"/>
      <p:bldP spid="379" grpId="0"/>
      <p:bldP spid="380" grpId="0"/>
      <p:bldP spid="1244" grpId="0" animBg="1"/>
      <p:bldP spid="384" grpId="0" animBg="1"/>
      <p:bldP spid="385" grpId="0"/>
      <p:bldP spid="38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079" y="1183190"/>
            <a:ext cx="2975711" cy="2987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grpSp>
        <p:nvGrpSpPr>
          <p:cNvPr id="1240" name="Group 1239"/>
          <p:cNvGrpSpPr/>
          <p:nvPr/>
        </p:nvGrpSpPr>
        <p:grpSpPr>
          <a:xfrm>
            <a:off x="1213905" y="7452344"/>
            <a:ext cx="2977751" cy="2980300"/>
            <a:chOff x="4578218" y="4793303"/>
            <a:chExt cx="5936045" cy="5941127"/>
          </a:xfrm>
        </p:grpSpPr>
        <p:grpSp>
          <p:nvGrpSpPr>
            <p:cNvPr id="302" name="Group 301"/>
            <p:cNvGrpSpPr/>
            <p:nvPr/>
          </p:nvGrpSpPr>
          <p:grpSpPr>
            <a:xfrm>
              <a:off x="4578218" y="4793303"/>
              <a:ext cx="2970802" cy="2970800"/>
              <a:chOff x="2009767" y="808306"/>
              <a:chExt cx="5760002" cy="5760001"/>
            </a:xfrm>
          </p:grpSpPr>
          <p:sp>
            <p:nvSpPr>
              <p:cNvPr id="303" name="Rectangle 302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7543461" y="4793303"/>
              <a:ext cx="2970802" cy="2970800"/>
              <a:chOff x="2009767" y="808306"/>
              <a:chExt cx="5760002" cy="5760001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8" name="Group 1237"/>
            <p:cNvGrpSpPr/>
            <p:nvPr/>
          </p:nvGrpSpPr>
          <p:grpSpPr>
            <a:xfrm>
              <a:off x="4578218" y="7763630"/>
              <a:ext cx="5936044" cy="2970800"/>
              <a:chOff x="4766678" y="8313743"/>
              <a:chExt cx="5936044" cy="2970800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4766678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37" name="Rectangle 336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3" name="Group 352"/>
              <p:cNvGrpSpPr/>
              <p:nvPr/>
            </p:nvGrpSpPr>
            <p:grpSpPr>
              <a:xfrm>
                <a:off x="7731921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54" name="Rectangle 353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7" name="Group 266"/>
          <p:cNvGrpSpPr/>
          <p:nvPr/>
        </p:nvGrpSpPr>
        <p:grpSpPr>
          <a:xfrm>
            <a:off x="694844" y="1160049"/>
            <a:ext cx="2705749" cy="2632419"/>
            <a:chOff x="5368721" y="5003833"/>
            <a:chExt cx="2705749" cy="2632419"/>
          </a:xfrm>
        </p:grpSpPr>
        <p:grpSp>
          <p:nvGrpSpPr>
            <p:cNvPr id="265" name="Group 264"/>
            <p:cNvGrpSpPr/>
            <p:nvPr/>
          </p:nvGrpSpPr>
          <p:grpSpPr>
            <a:xfrm>
              <a:off x="5383555" y="5003833"/>
              <a:ext cx="2690915" cy="1503682"/>
              <a:chOff x="5303982" y="4991912"/>
              <a:chExt cx="2690915" cy="1503682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5303982" y="4991912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2" name="Group 261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260" name="Arc 25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Arc 39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1" name="Group 260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399" name="Arc 398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Arc 399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/>
              <p:cNvGrpSpPr/>
              <p:nvPr/>
            </p:nvGrpSpPr>
            <p:grpSpPr>
              <a:xfrm>
                <a:off x="5305390" y="5744405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8" name="Group 407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412" name="Arc 411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Arc 412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410" name="Arc 409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Arc 410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16" name="Group 415"/>
            <p:cNvGrpSpPr/>
            <p:nvPr/>
          </p:nvGrpSpPr>
          <p:grpSpPr>
            <a:xfrm>
              <a:off x="5368721" y="6507512"/>
              <a:ext cx="2689507" cy="751189"/>
              <a:chOff x="5303982" y="4991912"/>
              <a:chExt cx="2689507" cy="751189"/>
            </a:xfrm>
          </p:grpSpPr>
          <p:cxnSp>
            <p:nvCxnSpPr>
              <p:cNvPr id="426" name="Straight Connector 425"/>
              <p:cNvCxnSpPr/>
              <p:nvPr/>
            </p:nvCxnSpPr>
            <p:spPr>
              <a:xfrm>
                <a:off x="5430887" y="4991913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5430887" y="5368159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8" name="Group 427"/>
              <p:cNvGrpSpPr/>
              <p:nvPr/>
            </p:nvGrpSpPr>
            <p:grpSpPr>
              <a:xfrm>
                <a:off x="7731940" y="4991912"/>
                <a:ext cx="261549" cy="374942"/>
                <a:chOff x="7913783" y="5074792"/>
                <a:chExt cx="279425" cy="374942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9" name="Group 428"/>
              <p:cNvGrpSpPr/>
              <p:nvPr/>
            </p:nvGrpSpPr>
            <p:grpSpPr>
              <a:xfrm>
                <a:off x="5303982" y="5368159"/>
                <a:ext cx="261549" cy="374942"/>
                <a:chOff x="5319877" y="5489729"/>
                <a:chExt cx="279425" cy="374942"/>
              </a:xfrm>
            </p:grpSpPr>
            <p:sp>
              <p:nvSpPr>
                <p:cNvPr id="430" name="Arc 429"/>
                <p:cNvSpPr/>
                <p:nvPr/>
              </p:nvSpPr>
              <p:spPr>
                <a:xfrm flipH="1">
                  <a:off x="5319877" y="5489730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Arc 430"/>
                <p:cNvSpPr/>
                <p:nvPr/>
              </p:nvSpPr>
              <p:spPr>
                <a:xfrm flipH="1" flipV="1">
                  <a:off x="5319877" y="5489729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8" name="Straight Connector 417"/>
            <p:cNvCxnSpPr/>
            <p:nvPr/>
          </p:nvCxnSpPr>
          <p:spPr>
            <a:xfrm>
              <a:off x="5497034" y="7260006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497034" y="7636252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" name="Group 419"/>
            <p:cNvGrpSpPr/>
            <p:nvPr/>
          </p:nvGrpSpPr>
          <p:grpSpPr>
            <a:xfrm>
              <a:off x="7798087" y="7260005"/>
              <a:ext cx="261549" cy="374942"/>
              <a:chOff x="7913783" y="5074792"/>
              <a:chExt cx="279425" cy="374942"/>
            </a:xfrm>
          </p:grpSpPr>
          <p:sp>
            <p:nvSpPr>
              <p:cNvPr id="424" name="Arc 423"/>
              <p:cNvSpPr/>
              <p:nvPr/>
            </p:nvSpPr>
            <p:spPr>
              <a:xfrm>
                <a:off x="7913783" y="5074793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 flipV="1">
                <a:off x="7913783" y="5074792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Frame size: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x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/>
              <a:t>pixels </a:t>
            </a:r>
            <a:r>
              <a:rPr lang="en-US" sz="2400" dirty="0">
                <a:latin typeface="+mn-lt"/>
              </a:rPr>
              <a:t>x </a:t>
            </a:r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y</a:t>
            </a:r>
            <a:r>
              <a:rPr lang="en-US" sz="2400" dirty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04045CEE-33D5-470B-9822-707FA51BD903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Setting pixel size correctly</a:t>
            </a:r>
          </a:p>
        </p:txBody>
      </p:sp>
    </p:spTree>
    <p:extLst>
      <p:ext uri="{BB962C8B-B14F-4D97-AF65-F5344CB8AC3E}">
        <p14:creationId xmlns:p14="http://schemas.microsoft.com/office/powerpoint/2010/main" val="128644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079" y="1183190"/>
            <a:ext cx="2975711" cy="2987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grpSp>
        <p:nvGrpSpPr>
          <p:cNvPr id="1240" name="Group 1239"/>
          <p:cNvGrpSpPr/>
          <p:nvPr/>
        </p:nvGrpSpPr>
        <p:grpSpPr>
          <a:xfrm>
            <a:off x="1213905" y="7452344"/>
            <a:ext cx="2977751" cy="2980300"/>
            <a:chOff x="4578218" y="4793303"/>
            <a:chExt cx="5936045" cy="5941127"/>
          </a:xfrm>
        </p:grpSpPr>
        <p:grpSp>
          <p:nvGrpSpPr>
            <p:cNvPr id="302" name="Group 301"/>
            <p:cNvGrpSpPr/>
            <p:nvPr/>
          </p:nvGrpSpPr>
          <p:grpSpPr>
            <a:xfrm>
              <a:off x="4578218" y="4793303"/>
              <a:ext cx="2970802" cy="2970800"/>
              <a:chOff x="2009767" y="808306"/>
              <a:chExt cx="5760002" cy="5760001"/>
            </a:xfrm>
          </p:grpSpPr>
          <p:sp>
            <p:nvSpPr>
              <p:cNvPr id="303" name="Rectangle 302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7543461" y="4793303"/>
              <a:ext cx="2970802" cy="2970800"/>
              <a:chOff x="2009767" y="808306"/>
              <a:chExt cx="5760002" cy="5760001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8" name="Group 1237"/>
            <p:cNvGrpSpPr/>
            <p:nvPr/>
          </p:nvGrpSpPr>
          <p:grpSpPr>
            <a:xfrm>
              <a:off x="4578218" y="7763630"/>
              <a:ext cx="5936044" cy="2970800"/>
              <a:chOff x="4766678" y="8313743"/>
              <a:chExt cx="5936044" cy="2970800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4766678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37" name="Rectangle 336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3" name="Group 352"/>
              <p:cNvGrpSpPr/>
              <p:nvPr/>
            </p:nvGrpSpPr>
            <p:grpSpPr>
              <a:xfrm>
                <a:off x="7731921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54" name="Rectangle 353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7" name="Group 266"/>
          <p:cNvGrpSpPr/>
          <p:nvPr/>
        </p:nvGrpSpPr>
        <p:grpSpPr>
          <a:xfrm>
            <a:off x="694844" y="1160049"/>
            <a:ext cx="2705749" cy="2632419"/>
            <a:chOff x="5368721" y="5003833"/>
            <a:chExt cx="2705749" cy="2632419"/>
          </a:xfrm>
        </p:grpSpPr>
        <p:grpSp>
          <p:nvGrpSpPr>
            <p:cNvPr id="265" name="Group 264"/>
            <p:cNvGrpSpPr/>
            <p:nvPr/>
          </p:nvGrpSpPr>
          <p:grpSpPr>
            <a:xfrm>
              <a:off x="5383555" y="5003833"/>
              <a:ext cx="2690915" cy="1503682"/>
              <a:chOff x="5303982" y="4991912"/>
              <a:chExt cx="2690915" cy="1503682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5303982" y="4991912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2" name="Group 261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260" name="Arc 25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Arc 39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1" name="Group 260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399" name="Arc 398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Arc 399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/>
              <p:cNvGrpSpPr/>
              <p:nvPr/>
            </p:nvGrpSpPr>
            <p:grpSpPr>
              <a:xfrm>
                <a:off x="5305390" y="5744405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8" name="Group 407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412" name="Arc 411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Arc 412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410" name="Arc 409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Arc 410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16" name="Group 415"/>
            <p:cNvGrpSpPr/>
            <p:nvPr/>
          </p:nvGrpSpPr>
          <p:grpSpPr>
            <a:xfrm>
              <a:off x="5368721" y="6507512"/>
              <a:ext cx="2689507" cy="751189"/>
              <a:chOff x="5303982" y="4991912"/>
              <a:chExt cx="2689507" cy="751189"/>
            </a:xfrm>
          </p:grpSpPr>
          <p:cxnSp>
            <p:nvCxnSpPr>
              <p:cNvPr id="426" name="Straight Connector 425"/>
              <p:cNvCxnSpPr/>
              <p:nvPr/>
            </p:nvCxnSpPr>
            <p:spPr>
              <a:xfrm>
                <a:off x="5430887" y="4991913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5430887" y="5368159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8" name="Group 427"/>
              <p:cNvGrpSpPr/>
              <p:nvPr/>
            </p:nvGrpSpPr>
            <p:grpSpPr>
              <a:xfrm>
                <a:off x="7731940" y="4991912"/>
                <a:ext cx="261549" cy="374942"/>
                <a:chOff x="7913783" y="5074792"/>
                <a:chExt cx="279425" cy="374942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9" name="Group 428"/>
              <p:cNvGrpSpPr/>
              <p:nvPr/>
            </p:nvGrpSpPr>
            <p:grpSpPr>
              <a:xfrm>
                <a:off x="5303982" y="5368159"/>
                <a:ext cx="261549" cy="374942"/>
                <a:chOff x="5319877" y="5489729"/>
                <a:chExt cx="279425" cy="374942"/>
              </a:xfrm>
            </p:grpSpPr>
            <p:sp>
              <p:nvSpPr>
                <p:cNvPr id="430" name="Arc 429"/>
                <p:cNvSpPr/>
                <p:nvPr/>
              </p:nvSpPr>
              <p:spPr>
                <a:xfrm flipH="1">
                  <a:off x="5319877" y="5489730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Arc 430"/>
                <p:cNvSpPr/>
                <p:nvPr/>
              </p:nvSpPr>
              <p:spPr>
                <a:xfrm flipH="1" flipV="1">
                  <a:off x="5319877" y="5489729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8" name="Straight Connector 417"/>
            <p:cNvCxnSpPr/>
            <p:nvPr/>
          </p:nvCxnSpPr>
          <p:spPr>
            <a:xfrm>
              <a:off x="5497034" y="7260006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497034" y="7636252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" name="Group 419"/>
            <p:cNvGrpSpPr/>
            <p:nvPr/>
          </p:nvGrpSpPr>
          <p:grpSpPr>
            <a:xfrm>
              <a:off x="7798087" y="7260005"/>
              <a:ext cx="261549" cy="374942"/>
              <a:chOff x="7913783" y="5074792"/>
              <a:chExt cx="279425" cy="374942"/>
            </a:xfrm>
          </p:grpSpPr>
          <p:sp>
            <p:nvSpPr>
              <p:cNvPr id="424" name="Arc 423"/>
              <p:cNvSpPr/>
              <p:nvPr/>
            </p:nvSpPr>
            <p:spPr>
              <a:xfrm>
                <a:off x="7913783" y="5074793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 flipV="1">
                <a:off x="7913783" y="5074792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Frame size</a:t>
            </a:r>
            <a:r>
              <a:rPr lang="en-US" sz="2400" dirty="0">
                <a:latin typeface="+mn-lt"/>
              </a:rPr>
              <a:t>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x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/>
              <a:t>pixels </a:t>
            </a:r>
            <a:r>
              <a:rPr lang="en-US" sz="2400" dirty="0">
                <a:latin typeface="+mn-lt"/>
              </a:rPr>
              <a:t>x </a:t>
            </a:r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y</a:t>
            </a:r>
            <a:r>
              <a:rPr lang="en-US" sz="2400" dirty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303981" y="4626562"/>
            <a:ext cx="331614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Directly user-controlled</a:t>
            </a:r>
          </a:p>
        </p:txBody>
      </p:sp>
      <p:cxnSp>
        <p:nvCxnSpPr>
          <p:cNvPr id="6" name="Straight Arrow Connector 5"/>
          <p:cNvCxnSpPr>
            <a:stCxn id="2" idx="1"/>
            <a:endCxn id="155" idx="3"/>
          </p:cNvCxnSpPr>
          <p:nvPr/>
        </p:nvCxnSpPr>
        <p:spPr>
          <a:xfrm flipH="1" flipV="1">
            <a:off x="4272856" y="4383404"/>
            <a:ext cx="1031125" cy="700358"/>
          </a:xfrm>
          <a:prstGeom prst="straightConnector1">
            <a:avLst/>
          </a:prstGeom>
          <a:ln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1"/>
            <a:endCxn id="162" idx="3"/>
          </p:cNvCxnSpPr>
          <p:nvPr/>
        </p:nvCxnSpPr>
        <p:spPr>
          <a:xfrm flipH="1">
            <a:off x="4226744" y="5083762"/>
            <a:ext cx="1077237" cy="785578"/>
          </a:xfrm>
          <a:prstGeom prst="straightConnector1">
            <a:avLst/>
          </a:prstGeom>
          <a:ln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01FEBF44-77C2-4F08-93CA-661DBF2F0362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Setting pixel size correctly</a:t>
            </a:r>
          </a:p>
        </p:txBody>
      </p:sp>
    </p:spTree>
    <p:extLst>
      <p:ext uri="{BB962C8B-B14F-4D97-AF65-F5344CB8AC3E}">
        <p14:creationId xmlns:p14="http://schemas.microsoft.com/office/powerpoint/2010/main" val="7729083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Frame size</a:t>
            </a:r>
            <a:r>
              <a:rPr lang="en-US" sz="2400" dirty="0">
                <a:latin typeface="+mn-lt"/>
              </a:rPr>
              <a:t>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x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/>
              <a:t>pixels </a:t>
            </a:r>
            <a:r>
              <a:rPr lang="en-US" sz="2400" dirty="0">
                <a:latin typeface="+mn-lt"/>
              </a:rPr>
              <a:t>x </a:t>
            </a:r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y</a:t>
            </a:r>
            <a:r>
              <a:rPr lang="en-US" sz="2400" dirty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294698" y="3969506"/>
            <a:ext cx="331614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Increase frame size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5294698" y="984353"/>
            <a:ext cx="2970801" cy="2970800"/>
            <a:chOff x="2009769" y="808305"/>
            <a:chExt cx="5760001" cy="5760000"/>
          </a:xfrm>
        </p:grpSpPr>
        <p:sp>
          <p:nvSpPr>
            <p:cNvPr id="134" name="Rectangle 133"/>
            <p:cNvSpPr/>
            <p:nvPr/>
          </p:nvSpPr>
          <p:spPr>
            <a:xfrm>
              <a:off x="2009770" y="808305"/>
              <a:ext cx="576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00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72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449768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16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88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60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32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04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 rot="5400000">
              <a:off x="4529770" y="-171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 rot="5400000">
              <a:off x="4529770" y="-99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 rot="5400000">
              <a:off x="4529770" y="-27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 rot="5400000">
              <a:off x="4529770" y="44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 rot="5400000">
              <a:off x="4529770" y="116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 rot="5400000">
              <a:off x="4529770" y="188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 rot="5400000">
              <a:off x="4529770" y="26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80504" y="4954939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Smaller pixel size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grpSp>
        <p:nvGrpSpPr>
          <p:cNvPr id="1240" name="Group 1239"/>
          <p:cNvGrpSpPr/>
          <p:nvPr/>
        </p:nvGrpSpPr>
        <p:grpSpPr>
          <a:xfrm>
            <a:off x="5310667" y="987074"/>
            <a:ext cx="2977751" cy="2980300"/>
            <a:chOff x="4578218" y="4793303"/>
            <a:chExt cx="5936045" cy="5941127"/>
          </a:xfrm>
        </p:grpSpPr>
        <p:grpSp>
          <p:nvGrpSpPr>
            <p:cNvPr id="302" name="Group 301"/>
            <p:cNvGrpSpPr/>
            <p:nvPr/>
          </p:nvGrpSpPr>
          <p:grpSpPr>
            <a:xfrm>
              <a:off x="4578218" y="4793303"/>
              <a:ext cx="2970802" cy="2970800"/>
              <a:chOff x="2009767" y="808306"/>
              <a:chExt cx="5760002" cy="5760001"/>
            </a:xfrm>
          </p:grpSpPr>
          <p:sp>
            <p:nvSpPr>
              <p:cNvPr id="303" name="Rectangle 302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7543461" y="4793303"/>
              <a:ext cx="2970802" cy="2970800"/>
              <a:chOff x="2009767" y="808306"/>
              <a:chExt cx="5760002" cy="5760001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2009769" y="808306"/>
                <a:ext cx="5759998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200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72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4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16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88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560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6329768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7049767" y="808306"/>
                <a:ext cx="720000" cy="576000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5400000">
                <a:off x="4529768" y="-171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5400000">
                <a:off x="4529768" y="-99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5400000">
                <a:off x="4529768" y="-271693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5400000">
                <a:off x="4529768" y="448307"/>
                <a:ext cx="720000" cy="575999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5400000">
                <a:off x="4529769" y="1168308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5400000">
                <a:off x="4529770" y="1888306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5400000">
                <a:off x="4529770" y="2608305"/>
                <a:ext cx="720000" cy="57599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8" name="Group 1237"/>
            <p:cNvGrpSpPr/>
            <p:nvPr/>
          </p:nvGrpSpPr>
          <p:grpSpPr>
            <a:xfrm>
              <a:off x="4578218" y="7763630"/>
              <a:ext cx="5936044" cy="2970800"/>
              <a:chOff x="4766678" y="8313743"/>
              <a:chExt cx="5936044" cy="2970800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4766678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37" name="Rectangle 336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3" name="Group 352"/>
              <p:cNvGrpSpPr/>
              <p:nvPr/>
            </p:nvGrpSpPr>
            <p:grpSpPr>
              <a:xfrm>
                <a:off x="7731921" y="8313743"/>
                <a:ext cx="2970801" cy="2970800"/>
                <a:chOff x="2009769" y="808305"/>
                <a:chExt cx="5760001" cy="5760000"/>
              </a:xfrm>
            </p:grpSpPr>
            <p:sp>
              <p:nvSpPr>
                <p:cNvPr id="354" name="Rectangle 353"/>
                <p:cNvSpPr/>
                <p:nvPr/>
              </p:nvSpPr>
              <p:spPr>
                <a:xfrm>
                  <a:off x="2009770" y="808305"/>
                  <a:ext cx="576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200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2729769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3449768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16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488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560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632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7049770" y="8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 rot="5400000">
                  <a:off x="4529770" y="-171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 rot="5400000">
                  <a:off x="4529770" y="-99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 rot="5400000">
                  <a:off x="4529770" y="-27169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 rot="5400000">
                  <a:off x="4529770" y="44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 rot="5400000">
                  <a:off x="4529770" y="116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5400000">
                  <a:off x="4529770" y="188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 rot="5400000">
                  <a:off x="4529770" y="2608305"/>
                  <a:ext cx="720000" cy="5760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2" name="Group 21"/>
          <p:cNvGrpSpPr/>
          <p:nvPr/>
        </p:nvGrpSpPr>
        <p:grpSpPr>
          <a:xfrm>
            <a:off x="617591" y="1080215"/>
            <a:ext cx="2836753" cy="2789238"/>
            <a:chOff x="5374739" y="1080307"/>
            <a:chExt cx="2836753" cy="2789238"/>
          </a:xfrm>
        </p:grpSpPr>
        <p:grpSp>
          <p:nvGrpSpPr>
            <p:cNvPr id="16" name="Group 15"/>
            <p:cNvGrpSpPr/>
            <p:nvPr/>
          </p:nvGrpSpPr>
          <p:grpSpPr>
            <a:xfrm>
              <a:off x="5374739" y="1080307"/>
              <a:ext cx="2824771" cy="372058"/>
              <a:chOff x="5365784" y="1080307"/>
              <a:chExt cx="2824771" cy="372058"/>
            </a:xfrm>
          </p:grpSpPr>
          <p:cxnSp>
            <p:nvCxnSpPr>
              <p:cNvPr id="189" name="Straight Connector 188"/>
              <p:cNvCxnSpPr/>
              <p:nvPr/>
            </p:nvCxnSpPr>
            <p:spPr>
              <a:xfrm>
                <a:off x="5365784" y="1080613"/>
                <a:ext cx="269418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5537197" y="1266852"/>
                <a:ext cx="252377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1" name="Group 190"/>
              <p:cNvGrpSpPr/>
              <p:nvPr/>
            </p:nvGrpSpPr>
            <p:grpSpPr>
              <a:xfrm>
                <a:off x="7919861" y="1080307"/>
                <a:ext cx="270694" cy="186794"/>
                <a:chOff x="7913783" y="5074792"/>
                <a:chExt cx="279425" cy="374942"/>
              </a:xfrm>
            </p:grpSpPr>
            <p:sp>
              <p:nvSpPr>
                <p:cNvPr id="195" name="Arc 194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Arc 195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 flipH="1">
                <a:off x="5405540" y="1265571"/>
                <a:ext cx="270694" cy="186794"/>
                <a:chOff x="7913783" y="5074792"/>
                <a:chExt cx="279425" cy="374942"/>
              </a:xfrm>
            </p:grpSpPr>
            <p:sp>
              <p:nvSpPr>
                <p:cNvPr id="201" name="Arc 200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Arc 201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5403809" y="1452090"/>
              <a:ext cx="2807683" cy="2417455"/>
              <a:chOff x="5403809" y="1452090"/>
              <a:chExt cx="2807683" cy="241745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414495" y="1452090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6" name="Group 205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10" name="Arc 20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Arc 210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7" name="Group 206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08" name="Arc 207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Arc 208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2" name="Group 211"/>
              <p:cNvGrpSpPr/>
              <p:nvPr/>
            </p:nvGrpSpPr>
            <p:grpSpPr>
              <a:xfrm>
                <a:off x="5415530" y="1827573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5" name="Group 214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19" name="Arc 218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Arc 219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6" name="Group 215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17" name="Arc 216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Arc 21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21" name="Group 220"/>
              <p:cNvGrpSpPr/>
              <p:nvPr/>
            </p:nvGrpSpPr>
            <p:grpSpPr>
              <a:xfrm>
                <a:off x="5415113" y="2198739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4" name="Group 223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28" name="Arc 227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Arc 228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5" name="Group 224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26" name="Arc 225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Arc 226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0" name="Group 229"/>
              <p:cNvGrpSpPr/>
              <p:nvPr/>
            </p:nvGrpSpPr>
            <p:grpSpPr>
              <a:xfrm>
                <a:off x="5415113" y="2569536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3" name="Group 232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37" name="Arc 236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Arc 23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4" name="Group 233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35" name="Arc 234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Arc 235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9" name="Group 238"/>
              <p:cNvGrpSpPr/>
              <p:nvPr/>
            </p:nvGrpSpPr>
            <p:grpSpPr>
              <a:xfrm>
                <a:off x="5408428" y="2940886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40" name="Straight Connector 239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2" name="Group 241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46" name="Arc 245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Arc 246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3" name="Group 242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44" name="Arc 243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Arc 244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48" name="Group 247"/>
              <p:cNvGrpSpPr/>
              <p:nvPr/>
            </p:nvGrpSpPr>
            <p:grpSpPr>
              <a:xfrm>
                <a:off x="5419749" y="3311639"/>
                <a:ext cx="2785015" cy="372058"/>
                <a:chOff x="5414495" y="1452090"/>
                <a:chExt cx="2785015" cy="372058"/>
              </a:xfrm>
            </p:grpSpPr>
            <p:cxnSp>
              <p:nvCxnSpPr>
                <p:cNvPr id="249" name="Straight Connector 248"/>
                <p:cNvCxnSpPr/>
                <p:nvPr/>
              </p:nvCxnSpPr>
              <p:spPr>
                <a:xfrm>
                  <a:off x="5537197" y="1452396"/>
                  <a:ext cx="253172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5546152" y="1638635"/>
                  <a:ext cx="252377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1" name="Group 250"/>
                <p:cNvGrpSpPr/>
                <p:nvPr/>
              </p:nvGrpSpPr>
              <p:grpSpPr>
                <a:xfrm>
                  <a:off x="7928816" y="1452090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55" name="Arc 254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Arc 255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2" name="Group 251"/>
                <p:cNvGrpSpPr/>
                <p:nvPr/>
              </p:nvGrpSpPr>
              <p:grpSpPr>
                <a:xfrm flipH="1">
                  <a:off x="5414495" y="1637354"/>
                  <a:ext cx="270694" cy="186794"/>
                  <a:chOff x="7913783" y="5074792"/>
                  <a:chExt cx="279425" cy="374942"/>
                </a:xfrm>
              </p:grpSpPr>
              <p:sp>
                <p:nvSpPr>
                  <p:cNvPr id="253" name="Arc 252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Arc 253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258" name="Straight Connector 257"/>
              <p:cNvCxnSpPr/>
              <p:nvPr/>
            </p:nvCxnSpPr>
            <p:spPr>
              <a:xfrm>
                <a:off x="5549179" y="3683057"/>
                <a:ext cx="2531728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5403809" y="3869296"/>
                <a:ext cx="267809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arrow" w="sm" len="lg"/>
                <a:tailEnd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" name="Group 265"/>
              <p:cNvGrpSpPr/>
              <p:nvPr/>
            </p:nvGrpSpPr>
            <p:grpSpPr>
              <a:xfrm>
                <a:off x="7940798" y="3682751"/>
                <a:ext cx="270694" cy="186794"/>
                <a:chOff x="7913783" y="5074792"/>
                <a:chExt cx="279425" cy="374942"/>
              </a:xfrm>
            </p:grpSpPr>
            <p:sp>
              <p:nvSpPr>
                <p:cNvPr id="271" name="Arc 270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Arc 271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76" name="TextBox 275"/>
          <p:cNvSpPr txBox="1"/>
          <p:nvPr/>
        </p:nvSpPr>
        <p:spPr>
          <a:xfrm>
            <a:off x="5280504" y="5544057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Slower imaging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5280504" y="6121448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More bleaching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B636F614-2102-419F-8F8B-7B43568B6D5B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Setting pixel size correctly</a:t>
            </a:r>
          </a:p>
        </p:txBody>
      </p:sp>
    </p:spTree>
    <p:extLst>
      <p:ext uri="{BB962C8B-B14F-4D97-AF65-F5344CB8AC3E}">
        <p14:creationId xmlns:p14="http://schemas.microsoft.com/office/powerpoint/2010/main" val="720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76" grpId="0"/>
      <p:bldP spid="2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</a:t>
            </a:r>
            <a:r>
              <a:rPr lang="en-US" sz="2000" b="1" dirty="0">
                <a:latin typeface="Gill Sans MT" panose="020B0502020104020203" pitchFamily="34" charset="0"/>
              </a:rPr>
              <a:t>blurred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999" y="1110023"/>
            <a:ext cx="4661192" cy="3824976"/>
            <a:chOff x="59999" y="1110023"/>
            <a:chExt cx="4661192" cy="3824976"/>
          </a:xfrm>
        </p:grpSpPr>
        <p:grpSp>
          <p:nvGrpSpPr>
            <p:cNvPr id="61" name="Group 60"/>
            <p:cNvGrpSpPr/>
            <p:nvPr/>
          </p:nvGrpSpPr>
          <p:grpSpPr>
            <a:xfrm>
              <a:off x="59999" y="1400610"/>
              <a:ext cx="4023845" cy="899181"/>
              <a:chOff x="59999" y="2017890"/>
              <a:chExt cx="4023845" cy="89918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9999" y="2017890"/>
                <a:ext cx="3651139" cy="899181"/>
              </a:xfrm>
              <a:custGeom>
                <a:avLst/>
                <a:gdLst>
                  <a:gd name="connsiteX0" fmla="*/ 186512 w 3648439"/>
                  <a:gd name="connsiteY0" fmla="*/ 899181 h 899181"/>
                  <a:gd name="connsiteX1" fmla="*/ 1329512 w 3648439"/>
                  <a:gd name="connsiteY1" fmla="*/ 892831 h 899181"/>
                  <a:gd name="connsiteX2" fmla="*/ 2294712 w 3648439"/>
                  <a:gd name="connsiteY2" fmla="*/ 880131 h 899181"/>
                  <a:gd name="connsiteX3" fmla="*/ 3278962 w 3648439"/>
                  <a:gd name="connsiteY3" fmla="*/ 861081 h 899181"/>
                  <a:gd name="connsiteX4" fmla="*/ 3640912 w 3648439"/>
                  <a:gd name="connsiteY4" fmla="*/ 835681 h 899181"/>
                  <a:gd name="connsiteX5" fmla="*/ 2993212 w 3648439"/>
                  <a:gd name="connsiteY5" fmla="*/ 568981 h 899181"/>
                  <a:gd name="connsiteX6" fmla="*/ 2656662 w 3648439"/>
                  <a:gd name="connsiteY6" fmla="*/ 397531 h 899181"/>
                  <a:gd name="connsiteX7" fmla="*/ 2269312 w 3648439"/>
                  <a:gd name="connsiteY7" fmla="*/ 111781 h 899181"/>
                  <a:gd name="connsiteX8" fmla="*/ 1723212 w 3648439"/>
                  <a:gd name="connsiteY8" fmla="*/ 3831 h 899181"/>
                  <a:gd name="connsiteX9" fmla="*/ 1304112 w 3648439"/>
                  <a:gd name="connsiteY9" fmla="*/ 232431 h 899181"/>
                  <a:gd name="connsiteX10" fmla="*/ 967562 w 3648439"/>
                  <a:gd name="connsiteY10" fmla="*/ 441981 h 899181"/>
                  <a:gd name="connsiteX11" fmla="*/ 453212 w 3648439"/>
                  <a:gd name="connsiteY11" fmla="*/ 600731 h 899181"/>
                  <a:gd name="connsiteX12" fmla="*/ 65862 w 3648439"/>
                  <a:gd name="connsiteY12" fmla="*/ 734081 h 899181"/>
                  <a:gd name="connsiteX13" fmla="*/ 8712 w 3648439"/>
                  <a:gd name="connsiteY13" fmla="*/ 854731 h 899181"/>
                  <a:gd name="connsiteX14" fmla="*/ 186512 w 3648439"/>
                  <a:gd name="connsiteY14" fmla="*/ 899181 h 899181"/>
                  <a:gd name="connsiteX0" fmla="*/ 186512 w 3651139"/>
                  <a:gd name="connsiteY0" fmla="*/ 899181 h 899181"/>
                  <a:gd name="connsiteX1" fmla="*/ 1329512 w 3651139"/>
                  <a:gd name="connsiteY1" fmla="*/ 892831 h 899181"/>
                  <a:gd name="connsiteX2" fmla="*/ 2294712 w 3651139"/>
                  <a:gd name="connsiteY2" fmla="*/ 880131 h 899181"/>
                  <a:gd name="connsiteX3" fmla="*/ 3310712 w 3651139"/>
                  <a:gd name="connsiteY3" fmla="*/ 880131 h 899181"/>
                  <a:gd name="connsiteX4" fmla="*/ 3640912 w 3651139"/>
                  <a:gd name="connsiteY4" fmla="*/ 835681 h 899181"/>
                  <a:gd name="connsiteX5" fmla="*/ 2993212 w 3651139"/>
                  <a:gd name="connsiteY5" fmla="*/ 568981 h 899181"/>
                  <a:gd name="connsiteX6" fmla="*/ 2656662 w 3651139"/>
                  <a:gd name="connsiteY6" fmla="*/ 397531 h 899181"/>
                  <a:gd name="connsiteX7" fmla="*/ 2269312 w 3651139"/>
                  <a:gd name="connsiteY7" fmla="*/ 111781 h 899181"/>
                  <a:gd name="connsiteX8" fmla="*/ 1723212 w 3651139"/>
                  <a:gd name="connsiteY8" fmla="*/ 3831 h 899181"/>
                  <a:gd name="connsiteX9" fmla="*/ 1304112 w 3651139"/>
                  <a:gd name="connsiteY9" fmla="*/ 232431 h 899181"/>
                  <a:gd name="connsiteX10" fmla="*/ 967562 w 3651139"/>
                  <a:gd name="connsiteY10" fmla="*/ 441981 h 899181"/>
                  <a:gd name="connsiteX11" fmla="*/ 453212 w 3651139"/>
                  <a:gd name="connsiteY11" fmla="*/ 600731 h 899181"/>
                  <a:gd name="connsiteX12" fmla="*/ 65862 w 3651139"/>
                  <a:gd name="connsiteY12" fmla="*/ 734081 h 899181"/>
                  <a:gd name="connsiteX13" fmla="*/ 8712 w 3651139"/>
                  <a:gd name="connsiteY13" fmla="*/ 854731 h 899181"/>
                  <a:gd name="connsiteX14" fmla="*/ 186512 w 3651139"/>
                  <a:gd name="connsiteY14" fmla="*/ 899181 h 89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1139" h="899181">
                    <a:moveTo>
                      <a:pt x="186512" y="899181"/>
                    </a:moveTo>
                    <a:lnTo>
                      <a:pt x="1329512" y="892831"/>
                    </a:lnTo>
                    <a:lnTo>
                      <a:pt x="2294712" y="880131"/>
                    </a:lnTo>
                    <a:cubicBezTo>
                      <a:pt x="2622795" y="873781"/>
                      <a:pt x="2982629" y="886481"/>
                      <a:pt x="3310712" y="880131"/>
                    </a:cubicBezTo>
                    <a:cubicBezTo>
                      <a:pt x="3535079" y="872723"/>
                      <a:pt x="3693829" y="887539"/>
                      <a:pt x="3640912" y="835681"/>
                    </a:cubicBezTo>
                    <a:cubicBezTo>
                      <a:pt x="3587995" y="783823"/>
                      <a:pt x="3157254" y="642006"/>
                      <a:pt x="2993212" y="568981"/>
                    </a:cubicBezTo>
                    <a:cubicBezTo>
                      <a:pt x="2829170" y="495956"/>
                      <a:pt x="2777312" y="473731"/>
                      <a:pt x="2656662" y="397531"/>
                    </a:cubicBezTo>
                    <a:cubicBezTo>
                      <a:pt x="2536012" y="321331"/>
                      <a:pt x="2424887" y="177398"/>
                      <a:pt x="2269312" y="111781"/>
                    </a:cubicBezTo>
                    <a:cubicBezTo>
                      <a:pt x="2113737" y="46164"/>
                      <a:pt x="1884079" y="-16277"/>
                      <a:pt x="1723212" y="3831"/>
                    </a:cubicBezTo>
                    <a:cubicBezTo>
                      <a:pt x="1562345" y="23939"/>
                      <a:pt x="1430054" y="159406"/>
                      <a:pt x="1304112" y="232431"/>
                    </a:cubicBezTo>
                    <a:cubicBezTo>
                      <a:pt x="1178170" y="305456"/>
                      <a:pt x="1109379" y="380598"/>
                      <a:pt x="967562" y="441981"/>
                    </a:cubicBezTo>
                    <a:cubicBezTo>
                      <a:pt x="825745" y="503364"/>
                      <a:pt x="603495" y="552048"/>
                      <a:pt x="453212" y="600731"/>
                    </a:cubicBezTo>
                    <a:cubicBezTo>
                      <a:pt x="302929" y="649414"/>
                      <a:pt x="139945" y="691748"/>
                      <a:pt x="65862" y="734081"/>
                    </a:cubicBezTo>
                    <a:cubicBezTo>
                      <a:pt x="-8221" y="776414"/>
                      <a:pt x="-7163" y="826156"/>
                      <a:pt x="8712" y="854731"/>
                    </a:cubicBezTo>
                    <a:cubicBezTo>
                      <a:pt x="24587" y="883306"/>
                      <a:pt x="92849" y="894418"/>
                      <a:pt x="186512" y="89918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530234" y="2036314"/>
                <a:ext cx="1553610" cy="52092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Gill Sans MT" panose="020B0502020104020203" pitchFamily="34" charset="0"/>
                  </a:rPr>
                  <a:t>Sample</a:t>
                </a:r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>
              <a:off x="817896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141774" y="1110023"/>
              <a:ext cx="1531641" cy="255260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8546" y="4711878"/>
              <a:ext cx="2217738" cy="108731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558606" y="2246090"/>
              <a:ext cx="699865" cy="2475650"/>
              <a:chOff x="1558606" y="2863370"/>
              <a:chExt cx="699865" cy="2475650"/>
            </a:xfrm>
          </p:grpSpPr>
          <p:cxnSp>
            <p:nvCxnSpPr>
              <p:cNvPr id="12" name="Straight Connector 11"/>
              <p:cNvCxnSpPr>
                <a:stCxn id="27" idx="4"/>
              </p:cNvCxnSpPr>
              <p:nvPr/>
            </p:nvCxnSpPr>
            <p:spPr>
              <a:xfrm flipH="1">
                <a:off x="1563368" y="2894800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58606" y="2863370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220542" y="4102920"/>
                <a:ext cx="37929" cy="12361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86230" y="4133310"/>
                <a:ext cx="634312" cy="12057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1553310" y="2254029"/>
              <a:ext cx="699865" cy="2463828"/>
              <a:chOff x="1553310" y="2871309"/>
              <a:chExt cx="699865" cy="2463828"/>
            </a:xfrm>
          </p:grpSpPr>
          <p:cxnSp>
            <p:nvCxnSpPr>
              <p:cNvPr id="81" name="Straight Connector 80"/>
              <p:cNvCxnSpPr>
                <a:stCxn id="80" idx="4"/>
              </p:cNvCxnSpPr>
              <p:nvPr/>
            </p:nvCxnSpPr>
            <p:spPr>
              <a:xfrm>
                <a:off x="2248412" y="2892422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1553310" y="2871309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1553311" y="4117209"/>
                <a:ext cx="37928" cy="12145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591239" y="4147599"/>
                <a:ext cx="634313" cy="11875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636487" y="4414076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Sensitive area detector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24091" y="2051124"/>
              <a:ext cx="747269" cy="2663355"/>
              <a:chOff x="1524091" y="2668404"/>
              <a:chExt cx="747269" cy="2663355"/>
            </a:xfrm>
          </p:grpSpPr>
          <p:cxnSp>
            <p:nvCxnSpPr>
              <p:cNvPr id="69" name="Straight Connector 68"/>
              <p:cNvCxnSpPr>
                <a:stCxn id="68" idx="4"/>
              </p:cNvCxnSpPr>
              <p:nvPr/>
            </p:nvCxnSpPr>
            <p:spPr>
              <a:xfrm>
                <a:off x="1897725" y="2690202"/>
                <a:ext cx="373635" cy="13517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1524091" y="2668404"/>
                <a:ext cx="373635" cy="13869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1524092" y="4102921"/>
                <a:ext cx="463987" cy="1228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827140" y="4084499"/>
                <a:ext cx="444220" cy="12472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827140" y="5331759"/>
                <a:ext cx="160939" cy="0"/>
              </a:xfrm>
              <a:prstGeom prst="line">
                <a:avLst/>
              </a:prstGeom>
              <a:ln w="28575">
                <a:solidFill>
                  <a:srgbClr val="FF0000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540509" y="223180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1874866" y="202720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2225553" y="222942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1189" y="3195664"/>
              <a:ext cx="1637285" cy="5211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</p:grpSp>
      <p:sp>
        <p:nvSpPr>
          <p:cNvPr id="143" name="Freeform 142"/>
          <p:cNvSpPr/>
          <p:nvPr/>
        </p:nvSpPr>
        <p:spPr>
          <a:xfrm>
            <a:off x="4909419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66731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734988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6747145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6373511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6373512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676560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6724286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cxnSp>
        <p:nvCxnSpPr>
          <p:cNvPr id="147" name="Straight Connector 146"/>
          <p:cNvCxnSpPr/>
          <p:nvPr/>
        </p:nvCxnSpPr>
        <p:spPr>
          <a:xfrm>
            <a:off x="6747145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6423784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6693914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6414403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638730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779530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6385406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671634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7044542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6183787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7121558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6084029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777600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4992957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6295371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167330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2ECB9A5-33F5-4C08-B9E4-CFD8EDD8A72E}"/>
              </a:ext>
            </a:extLst>
          </p:cNvPr>
          <p:cNvSpPr txBox="1"/>
          <p:nvPr/>
        </p:nvSpPr>
        <p:spPr>
          <a:xfrm>
            <a:off x="5129212" y="279789"/>
            <a:ext cx="317182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Laser scanning confocal microscopy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4265D0C-FBF3-4282-98FE-F86BBA7669A9}"/>
              </a:ext>
            </a:extLst>
          </p:cNvPr>
          <p:cNvSpPr txBox="1"/>
          <p:nvPr/>
        </p:nvSpPr>
        <p:spPr>
          <a:xfrm>
            <a:off x="-1" y="61442"/>
            <a:ext cx="3803982" cy="957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Widefield fluorescence microscopy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B2AB3BD-D193-47F4-A95D-CB83D7128E29}"/>
              </a:ext>
            </a:extLst>
          </p:cNvPr>
          <p:cNvSpPr txBox="1"/>
          <p:nvPr/>
        </p:nvSpPr>
        <p:spPr>
          <a:xfrm>
            <a:off x="4572001" y="5731819"/>
            <a:ext cx="457200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Light from out of focus objects </a:t>
            </a:r>
            <a:r>
              <a:rPr lang="en-US" sz="2000" b="1" dirty="0">
                <a:latin typeface="Gill Sans MT" panose="020B0502020104020203" pitchFamily="34" charset="0"/>
              </a:rPr>
              <a:t>removed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11637E-9C4E-4B48-8299-19F24DEE2E6E}"/>
              </a:ext>
            </a:extLst>
          </p:cNvPr>
          <p:cNvGrpSpPr/>
          <p:nvPr/>
        </p:nvGrpSpPr>
        <p:grpSpPr>
          <a:xfrm>
            <a:off x="2728474" y="3282961"/>
            <a:ext cx="1089197" cy="344929"/>
            <a:chOff x="2728474" y="3282961"/>
            <a:chExt cx="1089197" cy="344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3994964-A31D-43DF-A6F3-F8FC27A7BCFC}"/>
                </a:ext>
              </a:extLst>
            </p:cNvPr>
            <p:cNvSpPr txBox="1"/>
            <p:nvPr/>
          </p:nvSpPr>
          <p:spPr>
            <a:xfrm>
              <a:off x="3080708" y="3282961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Lamp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0AF7962-05CD-4C03-B3F9-33FDAAA27A84}"/>
                </a:ext>
              </a:extLst>
            </p:cNvPr>
            <p:cNvCxnSpPr>
              <a:cxnSpLocks/>
              <a:stCxn id="2" idx="1"/>
              <a:endCxn id="39" idx="3"/>
            </p:cNvCxnSpPr>
            <p:nvPr/>
          </p:nvCxnSpPr>
          <p:spPr>
            <a:xfrm flipH="1">
              <a:off x="2728474" y="3455426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01C115-233D-4375-B053-7A859C6BB435}"/>
              </a:ext>
            </a:extLst>
          </p:cNvPr>
          <p:cNvGrpSpPr/>
          <p:nvPr/>
        </p:nvGrpSpPr>
        <p:grpSpPr>
          <a:xfrm>
            <a:off x="7354643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A9F4747-FFE5-46C8-8F5D-815A8994500E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05D0CE54-AFF6-401D-B85F-7AF7434ED644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526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21" grpId="0"/>
      <p:bldP spid="124" grpId="0" animBg="1"/>
      <p:bldP spid="117" grpId="0" animBg="1"/>
      <p:bldP spid="146" grpId="0" animBg="1"/>
      <p:bldP spid="156" grpId="0" animBg="1"/>
      <p:bldP spid="157" grpId="0" animBg="1"/>
      <p:bldP spid="158" grpId="0" animBg="1"/>
      <p:bldP spid="159" grpId="0" animBg="1"/>
      <p:bldP spid="165" grpId="0"/>
      <p:bldP spid="40" grpId="0" animBg="1"/>
      <p:bldP spid="129" grpId="0" animBg="1"/>
      <p:bldP spid="7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82" y="980963"/>
            <a:ext cx="2975711" cy="2987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grpSp>
        <p:nvGrpSpPr>
          <p:cNvPr id="267" name="Group 266"/>
          <p:cNvGrpSpPr/>
          <p:nvPr/>
        </p:nvGrpSpPr>
        <p:grpSpPr>
          <a:xfrm>
            <a:off x="694844" y="1160049"/>
            <a:ext cx="2705749" cy="2632419"/>
            <a:chOff x="5368721" y="5003833"/>
            <a:chExt cx="2705749" cy="2632419"/>
          </a:xfrm>
        </p:grpSpPr>
        <p:grpSp>
          <p:nvGrpSpPr>
            <p:cNvPr id="265" name="Group 264"/>
            <p:cNvGrpSpPr/>
            <p:nvPr/>
          </p:nvGrpSpPr>
          <p:grpSpPr>
            <a:xfrm>
              <a:off x="5383555" y="5003833"/>
              <a:ext cx="2690915" cy="1503682"/>
              <a:chOff x="5303982" y="4991912"/>
              <a:chExt cx="2690915" cy="1503682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5303982" y="4991912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2" name="Group 261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260" name="Arc 25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Arc 39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1" name="Group 260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399" name="Arc 398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Arc 399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/>
              <p:cNvGrpSpPr/>
              <p:nvPr/>
            </p:nvGrpSpPr>
            <p:grpSpPr>
              <a:xfrm>
                <a:off x="5305390" y="5744405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8" name="Group 407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412" name="Arc 411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Arc 412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410" name="Arc 409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Arc 410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16" name="Group 415"/>
            <p:cNvGrpSpPr/>
            <p:nvPr/>
          </p:nvGrpSpPr>
          <p:grpSpPr>
            <a:xfrm>
              <a:off x="5368721" y="6507512"/>
              <a:ext cx="2689507" cy="751189"/>
              <a:chOff x="5303982" y="4991912"/>
              <a:chExt cx="2689507" cy="751189"/>
            </a:xfrm>
          </p:grpSpPr>
          <p:cxnSp>
            <p:nvCxnSpPr>
              <p:cNvPr id="426" name="Straight Connector 425"/>
              <p:cNvCxnSpPr/>
              <p:nvPr/>
            </p:nvCxnSpPr>
            <p:spPr>
              <a:xfrm>
                <a:off x="5430887" y="4991913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5430887" y="5368159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8" name="Group 427"/>
              <p:cNvGrpSpPr/>
              <p:nvPr/>
            </p:nvGrpSpPr>
            <p:grpSpPr>
              <a:xfrm>
                <a:off x="7731940" y="4991912"/>
                <a:ext cx="261549" cy="374942"/>
                <a:chOff x="7913783" y="5074792"/>
                <a:chExt cx="279425" cy="374942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9" name="Group 428"/>
              <p:cNvGrpSpPr/>
              <p:nvPr/>
            </p:nvGrpSpPr>
            <p:grpSpPr>
              <a:xfrm>
                <a:off x="5303982" y="5368159"/>
                <a:ext cx="261549" cy="374942"/>
                <a:chOff x="5319877" y="5489729"/>
                <a:chExt cx="279425" cy="374942"/>
              </a:xfrm>
            </p:grpSpPr>
            <p:sp>
              <p:nvSpPr>
                <p:cNvPr id="430" name="Arc 429"/>
                <p:cNvSpPr/>
                <p:nvPr/>
              </p:nvSpPr>
              <p:spPr>
                <a:xfrm flipH="1">
                  <a:off x="5319877" y="5489730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Arc 430"/>
                <p:cNvSpPr/>
                <p:nvPr/>
              </p:nvSpPr>
              <p:spPr>
                <a:xfrm flipH="1" flipV="1">
                  <a:off x="5319877" y="5489729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8" name="Straight Connector 417"/>
            <p:cNvCxnSpPr/>
            <p:nvPr/>
          </p:nvCxnSpPr>
          <p:spPr>
            <a:xfrm>
              <a:off x="5497034" y="7260006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497034" y="7636252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" name="Group 419"/>
            <p:cNvGrpSpPr/>
            <p:nvPr/>
          </p:nvGrpSpPr>
          <p:grpSpPr>
            <a:xfrm>
              <a:off x="7798087" y="7260005"/>
              <a:ext cx="261549" cy="374942"/>
              <a:chOff x="7913783" y="5074792"/>
              <a:chExt cx="279425" cy="374942"/>
            </a:xfrm>
          </p:grpSpPr>
          <p:sp>
            <p:nvSpPr>
              <p:cNvPr id="424" name="Arc 423"/>
              <p:cNvSpPr/>
              <p:nvPr/>
            </p:nvSpPr>
            <p:spPr>
              <a:xfrm>
                <a:off x="7913783" y="5074793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 flipV="1">
                <a:off x="7913783" y="5074792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Frame size: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x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/>
              <a:t>pixels </a:t>
            </a:r>
            <a:r>
              <a:rPr lang="en-US" sz="2400" dirty="0">
                <a:latin typeface="+mn-lt"/>
              </a:rPr>
              <a:t>x </a:t>
            </a:r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y</a:t>
            </a:r>
            <a:r>
              <a:rPr lang="en-US" sz="2400" dirty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2AD8DBE-AC3A-40CB-BB1C-65B0635B7999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Setting pixel size correctly</a:t>
            </a:r>
          </a:p>
        </p:txBody>
      </p:sp>
    </p:spTree>
    <p:extLst>
      <p:ext uri="{BB962C8B-B14F-4D97-AF65-F5344CB8AC3E}">
        <p14:creationId xmlns:p14="http://schemas.microsoft.com/office/powerpoint/2010/main" val="12914102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64" y="997650"/>
            <a:ext cx="2969723" cy="29697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26" y="979994"/>
            <a:ext cx="2975711" cy="2987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7381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4137" y="577936"/>
            <a:ext cx="1295400" cy="46772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Image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34484" y="2546868"/>
            <a:ext cx="1436643" cy="2127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" name="Picture 12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336" y="1316119"/>
            <a:ext cx="685800" cy="1071563"/>
          </a:xfrm>
          <a:prstGeom prst="rect">
            <a:avLst/>
          </a:prstGeom>
        </p:spPr>
      </p:pic>
      <p:grpSp>
        <p:nvGrpSpPr>
          <p:cNvPr id="267" name="Group 266"/>
          <p:cNvGrpSpPr/>
          <p:nvPr/>
        </p:nvGrpSpPr>
        <p:grpSpPr>
          <a:xfrm>
            <a:off x="1408177" y="1857282"/>
            <a:ext cx="1309093" cy="1273614"/>
            <a:chOff x="5368721" y="5003833"/>
            <a:chExt cx="2705749" cy="2632419"/>
          </a:xfrm>
        </p:grpSpPr>
        <p:grpSp>
          <p:nvGrpSpPr>
            <p:cNvPr id="265" name="Group 264"/>
            <p:cNvGrpSpPr/>
            <p:nvPr/>
          </p:nvGrpSpPr>
          <p:grpSpPr>
            <a:xfrm>
              <a:off x="5383555" y="5003833"/>
              <a:ext cx="2690915" cy="1503682"/>
              <a:chOff x="5303982" y="4991912"/>
              <a:chExt cx="2690915" cy="1503682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5303982" y="4991912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2" name="Group 261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260" name="Arc 259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Arc 397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1" name="Group 260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399" name="Arc 398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Arc 399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/>
              <p:cNvGrpSpPr/>
              <p:nvPr/>
            </p:nvGrpSpPr>
            <p:grpSpPr>
              <a:xfrm>
                <a:off x="5305390" y="5744405"/>
                <a:ext cx="2689507" cy="751189"/>
                <a:chOff x="5303982" y="4991912"/>
                <a:chExt cx="2689507" cy="751189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5430887" y="4991913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5430887" y="5368159"/>
                  <a:ext cx="24385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8" name="Group 407"/>
                <p:cNvGrpSpPr/>
                <p:nvPr/>
              </p:nvGrpSpPr>
              <p:grpSpPr>
                <a:xfrm>
                  <a:off x="7731940" y="4991912"/>
                  <a:ext cx="261549" cy="374942"/>
                  <a:chOff x="7913783" y="5074792"/>
                  <a:chExt cx="279425" cy="374942"/>
                </a:xfrm>
              </p:grpSpPr>
              <p:sp>
                <p:nvSpPr>
                  <p:cNvPr id="412" name="Arc 411"/>
                  <p:cNvSpPr/>
                  <p:nvPr/>
                </p:nvSpPr>
                <p:spPr>
                  <a:xfrm>
                    <a:off x="7913783" y="5074793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Arc 412"/>
                  <p:cNvSpPr/>
                  <p:nvPr/>
                </p:nvSpPr>
                <p:spPr>
                  <a:xfrm flipV="1">
                    <a:off x="7913783" y="5074792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5303982" y="5368159"/>
                  <a:ext cx="261549" cy="374942"/>
                  <a:chOff x="5319877" y="5489729"/>
                  <a:chExt cx="279425" cy="374942"/>
                </a:xfrm>
              </p:grpSpPr>
              <p:sp>
                <p:nvSpPr>
                  <p:cNvPr id="410" name="Arc 409"/>
                  <p:cNvSpPr/>
                  <p:nvPr/>
                </p:nvSpPr>
                <p:spPr>
                  <a:xfrm flipH="1">
                    <a:off x="5319877" y="5489730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Arc 410"/>
                  <p:cNvSpPr/>
                  <p:nvPr/>
                </p:nvSpPr>
                <p:spPr>
                  <a:xfrm flipH="1" flipV="1">
                    <a:off x="5319877" y="5489729"/>
                    <a:ext cx="279425" cy="374941"/>
                  </a:xfrm>
                  <a:prstGeom prst="arc">
                    <a:avLst>
                      <a:gd name="adj1" fmla="val 16200000"/>
                      <a:gd name="adj2" fmla="val 9"/>
                    </a:avLst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16" name="Group 415"/>
            <p:cNvGrpSpPr/>
            <p:nvPr/>
          </p:nvGrpSpPr>
          <p:grpSpPr>
            <a:xfrm>
              <a:off x="5368721" y="6507512"/>
              <a:ext cx="2689507" cy="751189"/>
              <a:chOff x="5303982" y="4991912"/>
              <a:chExt cx="2689507" cy="751189"/>
            </a:xfrm>
          </p:grpSpPr>
          <p:cxnSp>
            <p:nvCxnSpPr>
              <p:cNvPr id="426" name="Straight Connector 425"/>
              <p:cNvCxnSpPr/>
              <p:nvPr/>
            </p:nvCxnSpPr>
            <p:spPr>
              <a:xfrm>
                <a:off x="5430887" y="4991913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>
                <a:off x="5430887" y="5368159"/>
                <a:ext cx="243851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8" name="Group 427"/>
              <p:cNvGrpSpPr/>
              <p:nvPr/>
            </p:nvGrpSpPr>
            <p:grpSpPr>
              <a:xfrm>
                <a:off x="7731940" y="4991912"/>
                <a:ext cx="261549" cy="374942"/>
                <a:chOff x="7913783" y="5074792"/>
                <a:chExt cx="279425" cy="374942"/>
              </a:xfrm>
            </p:grpSpPr>
            <p:sp>
              <p:nvSpPr>
                <p:cNvPr id="432" name="Arc 431"/>
                <p:cNvSpPr/>
                <p:nvPr/>
              </p:nvSpPr>
              <p:spPr>
                <a:xfrm>
                  <a:off x="7913783" y="5074793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Arc 432"/>
                <p:cNvSpPr/>
                <p:nvPr/>
              </p:nvSpPr>
              <p:spPr>
                <a:xfrm flipV="1">
                  <a:off x="7913783" y="5074792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9" name="Group 428"/>
              <p:cNvGrpSpPr/>
              <p:nvPr/>
            </p:nvGrpSpPr>
            <p:grpSpPr>
              <a:xfrm>
                <a:off x="5303982" y="5368159"/>
                <a:ext cx="261549" cy="374942"/>
                <a:chOff x="5319877" y="5489729"/>
                <a:chExt cx="279425" cy="374942"/>
              </a:xfrm>
            </p:grpSpPr>
            <p:sp>
              <p:nvSpPr>
                <p:cNvPr id="430" name="Arc 429"/>
                <p:cNvSpPr/>
                <p:nvPr/>
              </p:nvSpPr>
              <p:spPr>
                <a:xfrm flipH="1">
                  <a:off x="5319877" y="5489730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Arc 430"/>
                <p:cNvSpPr/>
                <p:nvPr/>
              </p:nvSpPr>
              <p:spPr>
                <a:xfrm flipH="1" flipV="1">
                  <a:off x="5319877" y="5489729"/>
                  <a:ext cx="279425" cy="374941"/>
                </a:xfrm>
                <a:prstGeom prst="arc">
                  <a:avLst>
                    <a:gd name="adj1" fmla="val 16200000"/>
                    <a:gd name="adj2" fmla="val 9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18" name="Straight Connector 417"/>
            <p:cNvCxnSpPr/>
            <p:nvPr/>
          </p:nvCxnSpPr>
          <p:spPr>
            <a:xfrm>
              <a:off x="5497034" y="7260006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5497034" y="7636252"/>
              <a:ext cx="2438514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" name="Group 419"/>
            <p:cNvGrpSpPr/>
            <p:nvPr/>
          </p:nvGrpSpPr>
          <p:grpSpPr>
            <a:xfrm>
              <a:off x="7798087" y="7260005"/>
              <a:ext cx="261549" cy="374942"/>
              <a:chOff x="7913783" y="5074792"/>
              <a:chExt cx="279425" cy="374942"/>
            </a:xfrm>
          </p:grpSpPr>
          <p:sp>
            <p:nvSpPr>
              <p:cNvPr id="424" name="Arc 423"/>
              <p:cNvSpPr/>
              <p:nvPr/>
            </p:nvSpPr>
            <p:spPr>
              <a:xfrm>
                <a:off x="7913783" y="5074793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 flipV="1">
                <a:off x="7913783" y="5074792"/>
                <a:ext cx="279425" cy="374941"/>
              </a:xfrm>
              <a:prstGeom prst="arc">
                <a:avLst>
                  <a:gd name="adj1" fmla="val 16200000"/>
                  <a:gd name="adj2" fmla="val 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372041" y="3926204"/>
            <a:ext cx="102702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+mn-lt"/>
              </a:rPr>
              <a:t>Zoom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913706" y="3926204"/>
            <a:ext cx="235915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Scan area of laser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92371" y="4385344"/>
            <a:ext cx="491281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30626" y="4690429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Image size: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53486" y="6048468"/>
            <a:ext cx="144130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Pixel size: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87169" y="4690429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30626" y="5412140"/>
            <a:ext cx="14859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Frame size: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87169" y="5412140"/>
            <a:ext cx="263957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x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/>
              <a:t>pixels </a:t>
            </a:r>
            <a:r>
              <a:rPr lang="en-US" sz="2400" dirty="0">
                <a:latin typeface="+mn-lt"/>
              </a:rPr>
              <a:t>x </a:t>
            </a:r>
            <a:r>
              <a:rPr lang="en-US" sz="2400" b="1" dirty="0" err="1">
                <a:latin typeface="+mn-lt"/>
              </a:rPr>
              <a:t>N</a:t>
            </a:r>
            <a:r>
              <a:rPr lang="en-US" sz="2400" b="1" baseline="-25000" dirty="0" err="1">
                <a:latin typeface="+mn-lt"/>
              </a:rPr>
              <a:t>y</a:t>
            </a:r>
            <a:r>
              <a:rPr lang="en-US" sz="2400" dirty="0"/>
              <a:t> pixels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39105" y="5265336"/>
            <a:ext cx="424345" cy="541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+mn-lt"/>
              </a:rPr>
              <a:t>%</a:t>
            </a: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153486" y="6178008"/>
            <a:ext cx="14413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87169" y="6048468"/>
            <a:ext cx="179604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X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 x </a:t>
            </a:r>
            <a:r>
              <a:rPr lang="en-US" sz="2400" b="1" dirty="0">
                <a:latin typeface="+mn-lt"/>
              </a:rPr>
              <a:t>Y</a:t>
            </a:r>
            <a:r>
              <a:rPr lang="en-US" sz="2400" b="1" baseline="-250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4757" y="4626562"/>
            <a:ext cx="151636" cy="341939"/>
            <a:chOff x="804757" y="4626562"/>
            <a:chExt cx="156041" cy="25815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4339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>
              <a:off x="926526" y="4626562"/>
              <a:ext cx="0" cy="1942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804757" y="4765516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882975" y="4763944"/>
              <a:ext cx="77823" cy="11920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5294698" y="3969506"/>
            <a:ext cx="331614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Increase zoom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303982" y="4954939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Smaller area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5316971" y="998125"/>
            <a:ext cx="2970801" cy="2970800"/>
            <a:chOff x="2009769" y="808305"/>
            <a:chExt cx="5760001" cy="5760000"/>
          </a:xfrm>
        </p:grpSpPr>
        <p:sp>
          <p:nvSpPr>
            <p:cNvPr id="182" name="Rectangle 181"/>
            <p:cNvSpPr/>
            <p:nvPr/>
          </p:nvSpPr>
          <p:spPr>
            <a:xfrm>
              <a:off x="2009770" y="808305"/>
              <a:ext cx="576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200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2729769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3449768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416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88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60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632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7049770" y="8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 rot="5400000">
              <a:off x="4529770" y="-171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 rot="5400000">
              <a:off x="4529770" y="-99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 rot="5400000">
              <a:off x="4529770" y="-27169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 rot="5400000">
              <a:off x="4529770" y="44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 rot="5400000">
              <a:off x="4529770" y="116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 rot="5400000">
              <a:off x="4529770" y="188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 rot="5400000">
              <a:off x="4529770" y="2608305"/>
              <a:ext cx="720000" cy="5760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1880028" y="3448011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x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3074510" y="2273419"/>
            <a:ext cx="281991" cy="40052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y</a:t>
            </a:r>
          </a:p>
        </p:txBody>
      </p:sp>
      <p:cxnSp>
        <p:nvCxnSpPr>
          <p:cNvPr id="201" name="Straight Arrow Connector 200"/>
          <p:cNvCxnSpPr/>
          <p:nvPr/>
        </p:nvCxnSpPr>
        <p:spPr>
          <a:xfrm>
            <a:off x="1349818" y="3440691"/>
            <a:ext cx="1485109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>
            <a:off x="3059831" y="1740827"/>
            <a:ext cx="0" cy="1495254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Rectangle 219"/>
          <p:cNvSpPr/>
          <p:nvPr/>
        </p:nvSpPr>
        <p:spPr>
          <a:xfrm>
            <a:off x="1422341" y="1777075"/>
            <a:ext cx="174618" cy="1746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extBox 220"/>
          <p:cNvSpPr txBox="1"/>
          <p:nvPr/>
        </p:nvSpPr>
        <p:spPr>
          <a:xfrm>
            <a:off x="1349818" y="1400790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x</a:t>
            </a:r>
            <a:r>
              <a:rPr lang="en-US" sz="2400" baseline="-25000" dirty="0">
                <a:solidFill>
                  <a:schemeClr val="bg1"/>
                </a:solidFill>
                <a:latin typeface="+mn-lt"/>
              </a:rPr>
              <a:t>i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061613" y="1683351"/>
            <a:ext cx="350106" cy="3227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+mn-lt"/>
              </a:rPr>
              <a:t>y</a:t>
            </a:r>
            <a:r>
              <a:rPr lang="en-US" sz="2400" baseline="-25000" dirty="0" err="1">
                <a:solidFill>
                  <a:schemeClr val="bg1"/>
                </a:solidFill>
                <a:latin typeface="+mn-lt"/>
              </a:rPr>
              <a:t>i</a:t>
            </a:r>
            <a:endParaRPr lang="en-US" sz="2400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5303982" y="5501704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More bleaching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5303982" y="6048468"/>
            <a:ext cx="2984995" cy="457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Smaller pixel size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E83CDDE-C0FB-46C4-87C6-8C8214F0BFD8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Setting pixel size correctly</a:t>
            </a:r>
          </a:p>
        </p:txBody>
      </p:sp>
    </p:spTree>
    <p:extLst>
      <p:ext uri="{BB962C8B-B14F-4D97-AF65-F5344CB8AC3E}">
        <p14:creationId xmlns:p14="http://schemas.microsoft.com/office/powerpoint/2010/main" val="17382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99" grpId="0"/>
      <p:bldP spid="200" grpId="0"/>
      <p:bldP spid="220" grpId="0" animBg="1"/>
      <p:bldP spid="221" grpId="0"/>
      <p:bldP spid="222" grpId="0"/>
      <p:bldP spid="242" grpId="0"/>
      <p:bldP spid="24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id="{DE83CDDE-C0FB-46C4-87C6-8C8214F0BFD8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Recommended workflow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DDCD42D-781A-48B3-BE86-BDD5DD00A406}"/>
              </a:ext>
            </a:extLst>
          </p:cNvPr>
          <p:cNvSpPr txBox="1"/>
          <p:nvPr/>
        </p:nvSpPr>
        <p:spPr>
          <a:xfrm>
            <a:off x="1190847" y="765400"/>
            <a:ext cx="7953153" cy="58480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Gill Sans MT" panose="020B0502020104020203" pitchFamily="34" charset="0"/>
              </a:rPr>
              <a:t>Determine pixel size you need.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Decision based on size and spacing of structures of interest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latin typeface="Gill Sans MT" panose="020B0502020104020203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>
                <a:latin typeface="Gill Sans MT" panose="020B0502020104020203" pitchFamily="34" charset="0"/>
              </a:rPr>
              <a:t>Determine image size you need.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Decision based on size and spacing of experimental units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(example: tissue structures cells, organelles)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latin typeface="Gill Sans MT" panose="020B0502020104020203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latin typeface="Gill Sans MT" panose="020B0502020104020203" pitchFamily="34" charset="0"/>
              </a:rPr>
              <a:t>Set the zoom to get the desired image size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400" b="1" dirty="0">
              <a:latin typeface="Gill Sans MT" panose="020B0502020104020203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latin typeface="Gill Sans MT" panose="020B0502020104020203" pitchFamily="34" charset="0"/>
              </a:rPr>
              <a:t>Set the frame size to get the desired pixel size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400" b="1" dirty="0">
              <a:latin typeface="Gill Sans MT" panose="020B0502020104020203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latin typeface="Gill Sans MT" panose="020B0502020104020203" pitchFamily="34" charset="0"/>
              </a:rPr>
              <a:t>Adjust other parameters to balance: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 MT" panose="020B0502020104020203" pitchFamily="34" charset="0"/>
              </a:rPr>
              <a:t>contrast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 MT" panose="020B0502020104020203" pitchFamily="34" charset="0"/>
              </a:rPr>
              <a:t>bleaching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 MT" panose="020B0502020104020203" pitchFamily="34" charset="0"/>
              </a:rPr>
              <a:t>speed</a:t>
            </a:r>
          </a:p>
        </p:txBody>
      </p:sp>
    </p:spTree>
    <p:extLst>
      <p:ext uri="{BB962C8B-B14F-4D97-AF65-F5344CB8AC3E}">
        <p14:creationId xmlns:p14="http://schemas.microsoft.com/office/powerpoint/2010/main" val="41637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There is more to confocal than laser scanning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73CEC2-2156-44DD-BEE7-CD0AB1487CE1}"/>
              </a:ext>
            </a:extLst>
          </p:cNvPr>
          <p:cNvCxnSpPr>
            <a:stCxn id="34" idx="0"/>
            <a:endCxn id="34" idx="2"/>
          </p:cNvCxnSpPr>
          <p:nvPr/>
        </p:nvCxnSpPr>
        <p:spPr>
          <a:xfrm flipV="1">
            <a:off x="2482454" y="4497755"/>
            <a:ext cx="3921792" cy="1811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BFA5E2A-1FA9-4A8C-A5F9-FD50EA75D801}"/>
              </a:ext>
            </a:extLst>
          </p:cNvPr>
          <p:cNvSpPr/>
          <p:nvPr/>
        </p:nvSpPr>
        <p:spPr>
          <a:xfrm>
            <a:off x="2482454" y="1653778"/>
            <a:ext cx="3921792" cy="3550444"/>
          </a:xfrm>
          <a:custGeom>
            <a:avLst/>
            <a:gdLst>
              <a:gd name="connsiteX0" fmla="*/ 0 w 3093244"/>
              <a:gd name="connsiteY0" fmla="*/ 2386012 h 2800350"/>
              <a:gd name="connsiteX1" fmla="*/ 1950244 w 3093244"/>
              <a:gd name="connsiteY1" fmla="*/ 2800350 h 2800350"/>
              <a:gd name="connsiteX2" fmla="*/ 3093244 w 3093244"/>
              <a:gd name="connsiteY2" fmla="*/ 2243137 h 2800350"/>
              <a:gd name="connsiteX3" fmla="*/ 1650206 w 3093244"/>
              <a:gd name="connsiteY3" fmla="*/ 0 h 2800350"/>
              <a:gd name="connsiteX4" fmla="*/ 0 w 3093244"/>
              <a:gd name="connsiteY4" fmla="*/ 23860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3244" h="2800350">
                <a:moveTo>
                  <a:pt x="0" y="2386012"/>
                </a:moveTo>
                <a:lnTo>
                  <a:pt x="1950244" y="2800350"/>
                </a:lnTo>
                <a:lnTo>
                  <a:pt x="3093244" y="2243137"/>
                </a:lnTo>
                <a:lnTo>
                  <a:pt x="1650206" y="0"/>
                </a:lnTo>
                <a:lnTo>
                  <a:pt x="0" y="2386012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D24C5E-6225-4D27-937C-3B1D62371B69}"/>
              </a:ext>
            </a:extLst>
          </p:cNvPr>
          <p:cNvSpPr txBox="1"/>
          <p:nvPr/>
        </p:nvSpPr>
        <p:spPr>
          <a:xfrm>
            <a:off x="4307682" y="500968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Contrast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399634-B27E-4A70-B5B9-91093DAC6212}"/>
              </a:ext>
            </a:extLst>
          </p:cNvPr>
          <p:cNvSpPr txBox="1"/>
          <p:nvPr/>
        </p:nvSpPr>
        <p:spPr>
          <a:xfrm>
            <a:off x="88107" y="4289822"/>
            <a:ext cx="250507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Spatial resolution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CBCCD2-2878-4EBA-B7D6-0B728240FB05}"/>
              </a:ext>
            </a:extLst>
          </p:cNvPr>
          <p:cNvSpPr txBox="1"/>
          <p:nvPr/>
        </p:nvSpPr>
        <p:spPr>
          <a:xfrm>
            <a:off x="6425529" y="4095283"/>
            <a:ext cx="250507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Temporal resolution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46E9F6-C74D-4407-A565-799E6CD235EC}"/>
              </a:ext>
            </a:extLst>
          </p:cNvPr>
          <p:cNvSpPr txBox="1"/>
          <p:nvPr/>
        </p:nvSpPr>
        <p:spPr>
          <a:xfrm>
            <a:off x="3319463" y="933917"/>
            <a:ext cx="250507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Specimen health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10284C-815F-4B65-B9C1-CCFFD87FE7D9}"/>
              </a:ext>
            </a:extLst>
          </p:cNvPr>
          <p:cNvSpPr/>
          <p:nvPr/>
        </p:nvSpPr>
        <p:spPr>
          <a:xfrm>
            <a:off x="2832281" y="4131977"/>
            <a:ext cx="2122804" cy="695398"/>
          </a:xfrm>
          <a:prstGeom prst="ellipse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ill Sans MT" panose="020B0502020104020203" pitchFamily="34" charset="0"/>
              </a:rPr>
              <a:t>Laser scanning confocal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671FB9-F589-4F2D-9A46-A5E0E2FC4C9F}"/>
              </a:ext>
            </a:extLst>
          </p:cNvPr>
          <p:cNvSpPr/>
          <p:nvPr/>
        </p:nvSpPr>
        <p:spPr>
          <a:xfrm>
            <a:off x="4548628" y="3190037"/>
            <a:ext cx="1157289" cy="97314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ill Sans MT" panose="020B0502020104020203" pitchFamily="34" charset="0"/>
              </a:rPr>
              <a:t>Spinning disk confocal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A6038E-A1FC-4559-9D84-DB589C4EA4D8}"/>
              </a:ext>
            </a:extLst>
          </p:cNvPr>
          <p:cNvCxnSpPr>
            <a:stCxn id="34" idx="3"/>
            <a:endCxn id="34" idx="1"/>
          </p:cNvCxnSpPr>
          <p:nvPr/>
        </p:nvCxnSpPr>
        <p:spPr>
          <a:xfrm>
            <a:off x="4574680" y="1653778"/>
            <a:ext cx="380405" cy="35504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6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Spinning disk confocal microscope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05403F-AD7C-4E77-9397-BC4EE57A7E2F}"/>
              </a:ext>
            </a:extLst>
          </p:cNvPr>
          <p:cNvSpPr/>
          <p:nvPr/>
        </p:nvSpPr>
        <p:spPr>
          <a:xfrm>
            <a:off x="-46742" y="6256046"/>
            <a:ext cx="9167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Video: </a:t>
            </a:r>
            <a:r>
              <a:rPr lang="en-US" sz="2400" dirty="0">
                <a:latin typeface="Gill Sans MT" panose="020B0502020104020203" pitchFamily="34" charset="0"/>
                <a:hlinkClick r:id="rId3"/>
              </a:rPr>
              <a:t>https://www.youtube.com/watch?v=eue5g6iSmPU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3F5D0-CFA2-4A12-9898-E0A432834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858" y="823410"/>
            <a:ext cx="5827056" cy="483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26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Spinning disk confocal microscope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C2103-3DEE-48A9-91E2-FF3B5D138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929"/>
            <a:ext cx="9144000" cy="351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4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Spinning disk confocal microscope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58E71-0B88-48B7-B468-EA57A97265E6}"/>
              </a:ext>
            </a:extLst>
          </p:cNvPr>
          <p:cNvSpPr txBox="1"/>
          <p:nvPr/>
        </p:nvSpPr>
        <p:spPr>
          <a:xfrm>
            <a:off x="1" y="57093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No free lunch: pinhole cross-talk reduces axial resolution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0D0167-BE55-456C-9308-5D559A440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862" y="1743075"/>
            <a:ext cx="7280138" cy="3533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27DE48-7043-4F86-BB5C-93FF76EE31CC}"/>
              </a:ext>
            </a:extLst>
          </p:cNvPr>
          <p:cNvSpPr txBox="1"/>
          <p:nvPr/>
        </p:nvSpPr>
        <p:spPr>
          <a:xfrm>
            <a:off x="0" y="2333625"/>
            <a:ext cx="1863862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Pinhole array disk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00513-4641-4385-8278-ABFC7C2B916F}"/>
              </a:ext>
            </a:extLst>
          </p:cNvPr>
          <p:cNvSpPr txBox="1"/>
          <p:nvPr/>
        </p:nvSpPr>
        <p:spPr>
          <a:xfrm>
            <a:off x="-23371" y="3267075"/>
            <a:ext cx="1863862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Lenses: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objective et 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ABDA37-5B7C-40F5-ADA1-9A9163B20D88}"/>
              </a:ext>
            </a:extLst>
          </p:cNvPr>
          <p:cNvSpPr txBox="1"/>
          <p:nvPr/>
        </p:nvSpPr>
        <p:spPr>
          <a:xfrm>
            <a:off x="-23371" y="4470747"/>
            <a:ext cx="1863862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Sample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56FF4-71DE-4734-A641-1B86EB196D75}"/>
              </a:ext>
            </a:extLst>
          </p:cNvPr>
          <p:cNvSpPr txBox="1"/>
          <p:nvPr/>
        </p:nvSpPr>
        <p:spPr>
          <a:xfrm>
            <a:off x="2181666" y="5333786"/>
            <a:ext cx="1863862" cy="3478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Gill Sans MT" panose="020B0502020104020203" pitchFamily="34" charset="0"/>
              </a:rPr>
              <a:t>Thin sample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281312-DAEE-45A4-9D8B-3237F01DB3F7}"/>
              </a:ext>
            </a:extLst>
          </p:cNvPr>
          <p:cNvCxnSpPr>
            <a:cxnSpLocks/>
          </p:cNvCxnSpPr>
          <p:nvPr/>
        </p:nvCxnSpPr>
        <p:spPr>
          <a:xfrm>
            <a:off x="3885632" y="4683919"/>
            <a:ext cx="0" cy="289271"/>
          </a:xfrm>
          <a:prstGeom prst="straightConnector1">
            <a:avLst/>
          </a:prstGeom>
          <a:ln w="12700">
            <a:solidFill>
              <a:schemeClr val="accent5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124A649-2977-4AF6-B29E-86164BE42B81}"/>
              </a:ext>
            </a:extLst>
          </p:cNvPr>
          <p:cNvSpPr txBox="1"/>
          <p:nvPr/>
        </p:nvSpPr>
        <p:spPr>
          <a:xfrm>
            <a:off x="4548628" y="5333785"/>
            <a:ext cx="1863862" cy="3478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Thick sample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C56A5C-5FB5-44A2-8476-B053B8F370C9}"/>
              </a:ext>
            </a:extLst>
          </p:cNvPr>
          <p:cNvCxnSpPr>
            <a:cxnSpLocks/>
          </p:cNvCxnSpPr>
          <p:nvPr/>
        </p:nvCxnSpPr>
        <p:spPr>
          <a:xfrm>
            <a:off x="4755650" y="4590429"/>
            <a:ext cx="0" cy="399430"/>
          </a:xfrm>
          <a:prstGeom prst="straightConnector1">
            <a:avLst/>
          </a:prstGeom>
          <a:ln w="12700">
            <a:solidFill>
              <a:srgbClr val="C0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E0CB691-FAAA-4FA6-9092-FF0698278679}"/>
              </a:ext>
            </a:extLst>
          </p:cNvPr>
          <p:cNvSpPr/>
          <p:nvPr/>
        </p:nvSpPr>
        <p:spPr>
          <a:xfrm>
            <a:off x="4250531" y="1600200"/>
            <a:ext cx="2407441" cy="4264819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5DDDB9-1CB8-4EA3-B01C-BFBF5669E8FF}"/>
              </a:ext>
            </a:extLst>
          </p:cNvPr>
          <p:cNvSpPr/>
          <p:nvPr/>
        </p:nvSpPr>
        <p:spPr>
          <a:xfrm>
            <a:off x="6660571" y="1600200"/>
            <a:ext cx="2506800" cy="4264819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Spinning disk confocal microscope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58E71-0B88-48B7-B468-EA57A97265E6}"/>
              </a:ext>
            </a:extLst>
          </p:cNvPr>
          <p:cNvSpPr txBox="1"/>
          <p:nvPr/>
        </p:nvSpPr>
        <p:spPr>
          <a:xfrm>
            <a:off x="1" y="57093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No free lunch: pinhole cross-talk reduces axial resolution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132D6-3F32-4AE7-8308-1B28375B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1860"/>
            <a:ext cx="9144000" cy="5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58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5BEB698-BEC2-4A3E-BE7D-D75700297A85}"/>
              </a:ext>
            </a:extLst>
          </p:cNvPr>
          <p:cNvSpPr txBox="1"/>
          <p:nvPr/>
        </p:nvSpPr>
        <p:spPr>
          <a:xfrm>
            <a:off x="-23371" y="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Spinning disk confocal microscope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58E71-0B88-48B7-B468-EA57A97265E6}"/>
              </a:ext>
            </a:extLst>
          </p:cNvPr>
          <p:cNvSpPr txBox="1"/>
          <p:nvPr/>
        </p:nvSpPr>
        <p:spPr>
          <a:xfrm>
            <a:off x="1" y="570930"/>
            <a:ext cx="914399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No free lunch: pinhole cross-talk reduces axial resolution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0D0167-BE55-456C-9308-5D559A440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862" y="1743075"/>
            <a:ext cx="7280138" cy="3533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27DE48-7043-4F86-BB5C-93FF76EE31CC}"/>
              </a:ext>
            </a:extLst>
          </p:cNvPr>
          <p:cNvSpPr txBox="1"/>
          <p:nvPr/>
        </p:nvSpPr>
        <p:spPr>
          <a:xfrm>
            <a:off x="0" y="2333625"/>
            <a:ext cx="1863862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Pinhole array disk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00513-4641-4385-8278-ABFC7C2B916F}"/>
              </a:ext>
            </a:extLst>
          </p:cNvPr>
          <p:cNvSpPr txBox="1"/>
          <p:nvPr/>
        </p:nvSpPr>
        <p:spPr>
          <a:xfrm>
            <a:off x="-23371" y="3267075"/>
            <a:ext cx="1863862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Lenses: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objective et 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ABDA37-5B7C-40F5-ADA1-9A9163B20D88}"/>
              </a:ext>
            </a:extLst>
          </p:cNvPr>
          <p:cNvSpPr txBox="1"/>
          <p:nvPr/>
        </p:nvSpPr>
        <p:spPr>
          <a:xfrm>
            <a:off x="-23371" y="4470747"/>
            <a:ext cx="1863862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Sample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56FF4-71DE-4734-A641-1B86EB196D75}"/>
              </a:ext>
            </a:extLst>
          </p:cNvPr>
          <p:cNvSpPr txBox="1"/>
          <p:nvPr/>
        </p:nvSpPr>
        <p:spPr>
          <a:xfrm>
            <a:off x="2181666" y="5333786"/>
            <a:ext cx="1863862" cy="3478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Gill Sans MT" panose="020B0502020104020203" pitchFamily="34" charset="0"/>
              </a:rPr>
              <a:t>Thin sample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281312-DAEE-45A4-9D8B-3237F01DB3F7}"/>
              </a:ext>
            </a:extLst>
          </p:cNvPr>
          <p:cNvCxnSpPr>
            <a:cxnSpLocks/>
          </p:cNvCxnSpPr>
          <p:nvPr/>
        </p:nvCxnSpPr>
        <p:spPr>
          <a:xfrm>
            <a:off x="3885632" y="4683919"/>
            <a:ext cx="0" cy="289271"/>
          </a:xfrm>
          <a:prstGeom prst="straightConnector1">
            <a:avLst/>
          </a:prstGeom>
          <a:ln w="12700">
            <a:solidFill>
              <a:schemeClr val="accent5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124A649-2977-4AF6-B29E-86164BE42B81}"/>
              </a:ext>
            </a:extLst>
          </p:cNvPr>
          <p:cNvSpPr txBox="1"/>
          <p:nvPr/>
        </p:nvSpPr>
        <p:spPr>
          <a:xfrm>
            <a:off x="4548628" y="5333785"/>
            <a:ext cx="1863862" cy="3478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Thick sample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C56A5C-5FB5-44A2-8476-B053B8F370C9}"/>
              </a:ext>
            </a:extLst>
          </p:cNvPr>
          <p:cNvCxnSpPr>
            <a:cxnSpLocks/>
          </p:cNvCxnSpPr>
          <p:nvPr/>
        </p:nvCxnSpPr>
        <p:spPr>
          <a:xfrm>
            <a:off x="4755650" y="4590429"/>
            <a:ext cx="0" cy="399430"/>
          </a:xfrm>
          <a:prstGeom prst="straightConnector1">
            <a:avLst/>
          </a:prstGeom>
          <a:ln w="12700">
            <a:solidFill>
              <a:srgbClr val="C0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CC58D5-08F1-400D-98EA-4C4A0F6AEEE9}"/>
              </a:ext>
            </a:extLst>
          </p:cNvPr>
          <p:cNvSpPr txBox="1"/>
          <p:nvPr/>
        </p:nvSpPr>
        <p:spPr>
          <a:xfrm>
            <a:off x="6753665" y="5333784"/>
            <a:ext cx="2304610" cy="11956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Thick sample</a:t>
            </a:r>
          </a:p>
          <a:p>
            <a:pPr algn="ctr"/>
            <a:endParaRPr lang="en-US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Larger distance between pinholes</a:t>
            </a:r>
          </a:p>
        </p:txBody>
      </p:sp>
    </p:spTree>
    <p:extLst>
      <p:ext uri="{BB962C8B-B14F-4D97-AF65-F5344CB8AC3E}">
        <p14:creationId xmlns:p14="http://schemas.microsoft.com/office/powerpoint/2010/main" val="26219575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6000" b="1" dirty="0">
                <a:latin typeface="Gill Sans MT" panose="020B0502020104020203" pitchFamily="34" charset="0"/>
              </a:rPr>
              <a:t>Confocal is great !</a:t>
            </a:r>
          </a:p>
          <a:p>
            <a:pPr algn="ctr"/>
            <a:endParaRPr lang="en-US" sz="6000" b="1" dirty="0">
              <a:latin typeface="Gill Sans MT" panose="020B0502020104020203" pitchFamily="34" charset="0"/>
            </a:endParaRPr>
          </a:p>
          <a:p>
            <a:pPr algn="ctr"/>
            <a:r>
              <a:rPr lang="en-US" sz="6000" b="1" dirty="0">
                <a:latin typeface="Gill Sans MT" panose="020B0502020104020203" pitchFamily="34" charset="0"/>
              </a:rPr>
              <a:t>But…</a:t>
            </a:r>
            <a:endParaRPr lang="en-US" sz="6000" dirty="0"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3564" y="3813543"/>
            <a:ext cx="2452577" cy="1247554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8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</a:t>
            </a:r>
            <a:r>
              <a:rPr lang="en-US" sz="2000" b="1" dirty="0">
                <a:latin typeface="Gill Sans MT" panose="020B0502020104020203" pitchFamily="34" charset="0"/>
              </a:rPr>
              <a:t>blurred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999" y="1110023"/>
            <a:ext cx="4661192" cy="3824976"/>
            <a:chOff x="59999" y="1110023"/>
            <a:chExt cx="4661192" cy="3824976"/>
          </a:xfrm>
        </p:grpSpPr>
        <p:grpSp>
          <p:nvGrpSpPr>
            <p:cNvPr id="61" name="Group 60"/>
            <p:cNvGrpSpPr/>
            <p:nvPr/>
          </p:nvGrpSpPr>
          <p:grpSpPr>
            <a:xfrm>
              <a:off x="59999" y="1400610"/>
              <a:ext cx="4023845" cy="899181"/>
              <a:chOff x="59999" y="2017890"/>
              <a:chExt cx="4023845" cy="89918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9999" y="2017890"/>
                <a:ext cx="3651139" cy="899181"/>
              </a:xfrm>
              <a:custGeom>
                <a:avLst/>
                <a:gdLst>
                  <a:gd name="connsiteX0" fmla="*/ 186512 w 3648439"/>
                  <a:gd name="connsiteY0" fmla="*/ 899181 h 899181"/>
                  <a:gd name="connsiteX1" fmla="*/ 1329512 w 3648439"/>
                  <a:gd name="connsiteY1" fmla="*/ 892831 h 899181"/>
                  <a:gd name="connsiteX2" fmla="*/ 2294712 w 3648439"/>
                  <a:gd name="connsiteY2" fmla="*/ 880131 h 899181"/>
                  <a:gd name="connsiteX3" fmla="*/ 3278962 w 3648439"/>
                  <a:gd name="connsiteY3" fmla="*/ 861081 h 899181"/>
                  <a:gd name="connsiteX4" fmla="*/ 3640912 w 3648439"/>
                  <a:gd name="connsiteY4" fmla="*/ 835681 h 899181"/>
                  <a:gd name="connsiteX5" fmla="*/ 2993212 w 3648439"/>
                  <a:gd name="connsiteY5" fmla="*/ 568981 h 899181"/>
                  <a:gd name="connsiteX6" fmla="*/ 2656662 w 3648439"/>
                  <a:gd name="connsiteY6" fmla="*/ 397531 h 899181"/>
                  <a:gd name="connsiteX7" fmla="*/ 2269312 w 3648439"/>
                  <a:gd name="connsiteY7" fmla="*/ 111781 h 899181"/>
                  <a:gd name="connsiteX8" fmla="*/ 1723212 w 3648439"/>
                  <a:gd name="connsiteY8" fmla="*/ 3831 h 899181"/>
                  <a:gd name="connsiteX9" fmla="*/ 1304112 w 3648439"/>
                  <a:gd name="connsiteY9" fmla="*/ 232431 h 899181"/>
                  <a:gd name="connsiteX10" fmla="*/ 967562 w 3648439"/>
                  <a:gd name="connsiteY10" fmla="*/ 441981 h 899181"/>
                  <a:gd name="connsiteX11" fmla="*/ 453212 w 3648439"/>
                  <a:gd name="connsiteY11" fmla="*/ 600731 h 899181"/>
                  <a:gd name="connsiteX12" fmla="*/ 65862 w 3648439"/>
                  <a:gd name="connsiteY12" fmla="*/ 734081 h 899181"/>
                  <a:gd name="connsiteX13" fmla="*/ 8712 w 3648439"/>
                  <a:gd name="connsiteY13" fmla="*/ 854731 h 899181"/>
                  <a:gd name="connsiteX14" fmla="*/ 186512 w 3648439"/>
                  <a:gd name="connsiteY14" fmla="*/ 899181 h 899181"/>
                  <a:gd name="connsiteX0" fmla="*/ 186512 w 3651139"/>
                  <a:gd name="connsiteY0" fmla="*/ 899181 h 899181"/>
                  <a:gd name="connsiteX1" fmla="*/ 1329512 w 3651139"/>
                  <a:gd name="connsiteY1" fmla="*/ 892831 h 899181"/>
                  <a:gd name="connsiteX2" fmla="*/ 2294712 w 3651139"/>
                  <a:gd name="connsiteY2" fmla="*/ 880131 h 899181"/>
                  <a:gd name="connsiteX3" fmla="*/ 3310712 w 3651139"/>
                  <a:gd name="connsiteY3" fmla="*/ 880131 h 899181"/>
                  <a:gd name="connsiteX4" fmla="*/ 3640912 w 3651139"/>
                  <a:gd name="connsiteY4" fmla="*/ 835681 h 899181"/>
                  <a:gd name="connsiteX5" fmla="*/ 2993212 w 3651139"/>
                  <a:gd name="connsiteY5" fmla="*/ 568981 h 899181"/>
                  <a:gd name="connsiteX6" fmla="*/ 2656662 w 3651139"/>
                  <a:gd name="connsiteY6" fmla="*/ 397531 h 899181"/>
                  <a:gd name="connsiteX7" fmla="*/ 2269312 w 3651139"/>
                  <a:gd name="connsiteY7" fmla="*/ 111781 h 899181"/>
                  <a:gd name="connsiteX8" fmla="*/ 1723212 w 3651139"/>
                  <a:gd name="connsiteY8" fmla="*/ 3831 h 899181"/>
                  <a:gd name="connsiteX9" fmla="*/ 1304112 w 3651139"/>
                  <a:gd name="connsiteY9" fmla="*/ 232431 h 899181"/>
                  <a:gd name="connsiteX10" fmla="*/ 967562 w 3651139"/>
                  <a:gd name="connsiteY10" fmla="*/ 441981 h 899181"/>
                  <a:gd name="connsiteX11" fmla="*/ 453212 w 3651139"/>
                  <a:gd name="connsiteY11" fmla="*/ 600731 h 899181"/>
                  <a:gd name="connsiteX12" fmla="*/ 65862 w 3651139"/>
                  <a:gd name="connsiteY12" fmla="*/ 734081 h 899181"/>
                  <a:gd name="connsiteX13" fmla="*/ 8712 w 3651139"/>
                  <a:gd name="connsiteY13" fmla="*/ 854731 h 899181"/>
                  <a:gd name="connsiteX14" fmla="*/ 186512 w 3651139"/>
                  <a:gd name="connsiteY14" fmla="*/ 899181 h 89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1139" h="899181">
                    <a:moveTo>
                      <a:pt x="186512" y="899181"/>
                    </a:moveTo>
                    <a:lnTo>
                      <a:pt x="1329512" y="892831"/>
                    </a:lnTo>
                    <a:lnTo>
                      <a:pt x="2294712" y="880131"/>
                    </a:lnTo>
                    <a:cubicBezTo>
                      <a:pt x="2622795" y="873781"/>
                      <a:pt x="2982629" y="886481"/>
                      <a:pt x="3310712" y="880131"/>
                    </a:cubicBezTo>
                    <a:cubicBezTo>
                      <a:pt x="3535079" y="872723"/>
                      <a:pt x="3693829" y="887539"/>
                      <a:pt x="3640912" y="835681"/>
                    </a:cubicBezTo>
                    <a:cubicBezTo>
                      <a:pt x="3587995" y="783823"/>
                      <a:pt x="3157254" y="642006"/>
                      <a:pt x="2993212" y="568981"/>
                    </a:cubicBezTo>
                    <a:cubicBezTo>
                      <a:pt x="2829170" y="495956"/>
                      <a:pt x="2777312" y="473731"/>
                      <a:pt x="2656662" y="397531"/>
                    </a:cubicBezTo>
                    <a:cubicBezTo>
                      <a:pt x="2536012" y="321331"/>
                      <a:pt x="2424887" y="177398"/>
                      <a:pt x="2269312" y="111781"/>
                    </a:cubicBezTo>
                    <a:cubicBezTo>
                      <a:pt x="2113737" y="46164"/>
                      <a:pt x="1884079" y="-16277"/>
                      <a:pt x="1723212" y="3831"/>
                    </a:cubicBezTo>
                    <a:cubicBezTo>
                      <a:pt x="1562345" y="23939"/>
                      <a:pt x="1430054" y="159406"/>
                      <a:pt x="1304112" y="232431"/>
                    </a:cubicBezTo>
                    <a:cubicBezTo>
                      <a:pt x="1178170" y="305456"/>
                      <a:pt x="1109379" y="380598"/>
                      <a:pt x="967562" y="441981"/>
                    </a:cubicBezTo>
                    <a:cubicBezTo>
                      <a:pt x="825745" y="503364"/>
                      <a:pt x="603495" y="552048"/>
                      <a:pt x="453212" y="600731"/>
                    </a:cubicBezTo>
                    <a:cubicBezTo>
                      <a:pt x="302929" y="649414"/>
                      <a:pt x="139945" y="691748"/>
                      <a:pt x="65862" y="734081"/>
                    </a:cubicBezTo>
                    <a:cubicBezTo>
                      <a:pt x="-8221" y="776414"/>
                      <a:pt x="-7163" y="826156"/>
                      <a:pt x="8712" y="854731"/>
                    </a:cubicBezTo>
                    <a:cubicBezTo>
                      <a:pt x="24587" y="883306"/>
                      <a:pt x="92849" y="894418"/>
                      <a:pt x="186512" y="89918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530234" y="2036314"/>
                <a:ext cx="1553610" cy="52092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Gill Sans MT" panose="020B0502020104020203" pitchFamily="34" charset="0"/>
                  </a:rPr>
                  <a:t>Sample</a:t>
                </a:r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>
              <a:off x="817896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141774" y="1110023"/>
              <a:ext cx="1531641" cy="255260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8546" y="4711878"/>
              <a:ext cx="2217738" cy="108731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558606" y="2246090"/>
              <a:ext cx="699865" cy="2475650"/>
              <a:chOff x="1558606" y="2863370"/>
              <a:chExt cx="699865" cy="2475650"/>
            </a:xfrm>
          </p:grpSpPr>
          <p:cxnSp>
            <p:nvCxnSpPr>
              <p:cNvPr id="12" name="Straight Connector 11"/>
              <p:cNvCxnSpPr>
                <a:stCxn id="27" idx="4"/>
              </p:cNvCxnSpPr>
              <p:nvPr/>
            </p:nvCxnSpPr>
            <p:spPr>
              <a:xfrm flipH="1">
                <a:off x="1563368" y="2894800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58606" y="2863370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220542" y="4102920"/>
                <a:ext cx="37929" cy="12361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86230" y="4133310"/>
                <a:ext cx="634312" cy="12057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1553310" y="2254029"/>
              <a:ext cx="699865" cy="2463828"/>
              <a:chOff x="1553310" y="2871309"/>
              <a:chExt cx="699865" cy="2463828"/>
            </a:xfrm>
          </p:grpSpPr>
          <p:cxnSp>
            <p:nvCxnSpPr>
              <p:cNvPr id="81" name="Straight Connector 80"/>
              <p:cNvCxnSpPr>
                <a:stCxn id="80" idx="4"/>
              </p:cNvCxnSpPr>
              <p:nvPr/>
            </p:nvCxnSpPr>
            <p:spPr>
              <a:xfrm>
                <a:off x="2248412" y="2892422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1553310" y="2871309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1553311" y="4117209"/>
                <a:ext cx="37928" cy="12145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591239" y="4147599"/>
                <a:ext cx="634313" cy="11875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636487" y="4414076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Sensitive area detector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24091" y="2051124"/>
              <a:ext cx="747269" cy="2663355"/>
              <a:chOff x="1524091" y="2668404"/>
              <a:chExt cx="747269" cy="2663355"/>
            </a:xfrm>
          </p:grpSpPr>
          <p:cxnSp>
            <p:nvCxnSpPr>
              <p:cNvPr id="69" name="Straight Connector 68"/>
              <p:cNvCxnSpPr>
                <a:stCxn id="68" idx="4"/>
              </p:cNvCxnSpPr>
              <p:nvPr/>
            </p:nvCxnSpPr>
            <p:spPr>
              <a:xfrm>
                <a:off x="1897725" y="2690202"/>
                <a:ext cx="373635" cy="13517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1524091" y="2668404"/>
                <a:ext cx="373635" cy="13869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1524092" y="4102921"/>
                <a:ext cx="463987" cy="1228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827140" y="4084499"/>
                <a:ext cx="444220" cy="12472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827140" y="5331759"/>
                <a:ext cx="160939" cy="0"/>
              </a:xfrm>
              <a:prstGeom prst="line">
                <a:avLst/>
              </a:prstGeom>
              <a:ln w="28575">
                <a:solidFill>
                  <a:srgbClr val="FF0000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540509" y="223180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1874866" y="202720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2225553" y="222942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1189" y="3195664"/>
              <a:ext cx="1637285" cy="5211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</p:grpSp>
      <p:sp>
        <p:nvSpPr>
          <p:cNvPr id="143" name="Freeform 142"/>
          <p:cNvSpPr/>
          <p:nvPr/>
        </p:nvSpPr>
        <p:spPr>
          <a:xfrm>
            <a:off x="4909419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66731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734988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91" idx="3"/>
          </p:cNvCxnSpPr>
          <p:nvPr/>
        </p:nvCxnSpPr>
        <p:spPr>
          <a:xfrm>
            <a:off x="6123053" y="2102683"/>
            <a:ext cx="997727" cy="132203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91" idx="4"/>
          </p:cNvCxnSpPr>
          <p:nvPr/>
        </p:nvCxnSpPr>
        <p:spPr>
          <a:xfrm>
            <a:off x="6106888" y="2109378"/>
            <a:ext cx="266624" cy="132867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6373512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676560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6724286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cxnSp>
        <p:nvCxnSpPr>
          <p:cNvPr id="147" name="Straight Connector 146"/>
          <p:cNvCxnSpPr>
            <a:stCxn id="157" idx="3"/>
          </p:cNvCxnSpPr>
          <p:nvPr/>
        </p:nvCxnSpPr>
        <p:spPr>
          <a:xfrm>
            <a:off x="6222811" y="2269901"/>
            <a:ext cx="824852" cy="9257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57" idx="7"/>
          </p:cNvCxnSpPr>
          <p:nvPr/>
        </p:nvCxnSpPr>
        <p:spPr>
          <a:xfrm>
            <a:off x="6190482" y="2237572"/>
            <a:ext cx="233302" cy="9486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6693914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6414403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638730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779530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6385406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671634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4572001" y="5731819"/>
            <a:ext cx="457200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Light from out of focus objects </a:t>
            </a:r>
            <a:r>
              <a:rPr lang="en-US" sz="2000" b="1" dirty="0">
                <a:latin typeface="Gill Sans MT" panose="020B0502020104020203" pitchFamily="34" charset="0"/>
              </a:rPr>
              <a:t>removed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4738750" y="6243978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series (“scanning”)</a:t>
            </a:r>
          </a:p>
        </p:txBody>
      </p:sp>
      <p:sp>
        <p:nvSpPr>
          <p:cNvPr id="156" name="Oval 155"/>
          <p:cNvSpPr/>
          <p:nvPr/>
        </p:nvSpPr>
        <p:spPr>
          <a:xfrm flipH="1">
            <a:off x="7044542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6183787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777600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4992957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90" name="Oval 89"/>
          <p:cNvSpPr/>
          <p:nvPr/>
        </p:nvSpPr>
        <p:spPr>
          <a:xfrm flipH="1">
            <a:off x="7121558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flipH="1">
            <a:off x="6084029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 rot="20265262">
            <a:off x="5770471" y="1182612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167330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6C50C35-347E-4C01-ABC3-F4FF870DD354}"/>
              </a:ext>
            </a:extLst>
          </p:cNvPr>
          <p:cNvSpPr txBox="1"/>
          <p:nvPr/>
        </p:nvSpPr>
        <p:spPr>
          <a:xfrm>
            <a:off x="5129212" y="279789"/>
            <a:ext cx="317182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Laser scanning confocal microscopy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127E241-39BB-48AF-9E26-F49B2D6B68CE}"/>
              </a:ext>
            </a:extLst>
          </p:cNvPr>
          <p:cNvSpPr txBox="1"/>
          <p:nvPr/>
        </p:nvSpPr>
        <p:spPr>
          <a:xfrm>
            <a:off x="-1" y="61442"/>
            <a:ext cx="3803982" cy="957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Widefield fluorescence microscopy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1F843E-7519-4CC4-9043-21A46C0275AE}"/>
              </a:ext>
            </a:extLst>
          </p:cNvPr>
          <p:cNvGrpSpPr/>
          <p:nvPr/>
        </p:nvGrpSpPr>
        <p:grpSpPr>
          <a:xfrm>
            <a:off x="2728474" y="3282961"/>
            <a:ext cx="1089197" cy="344929"/>
            <a:chOff x="2728474" y="3282961"/>
            <a:chExt cx="1089197" cy="344929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B380CF-F601-460B-96CE-0FCDB028C241}"/>
                </a:ext>
              </a:extLst>
            </p:cNvPr>
            <p:cNvSpPr txBox="1"/>
            <p:nvPr/>
          </p:nvSpPr>
          <p:spPr>
            <a:xfrm>
              <a:off x="3080708" y="3282961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Lamp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5EC4669-BEA2-4A07-AE5A-E85E0F5149C1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>
              <a:off x="2728474" y="3455426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B63A4CB-DDEF-4292-938B-EBBDEA85A49B}"/>
              </a:ext>
            </a:extLst>
          </p:cNvPr>
          <p:cNvGrpSpPr/>
          <p:nvPr/>
        </p:nvGrpSpPr>
        <p:grpSpPr>
          <a:xfrm>
            <a:off x="7354643" y="3313175"/>
            <a:ext cx="1089197" cy="344929"/>
            <a:chOff x="7354643" y="3313175"/>
            <a:chExt cx="1089197" cy="344929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2C0D392-515B-4859-8A2B-AB582257E324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A0974EB-871A-4840-AA5F-EDD7FF1D582E}"/>
                </a:ext>
              </a:extLst>
            </p:cNvPr>
            <p:cNvCxnSpPr>
              <a:cxnSpLocks/>
              <a:stCxn id="79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46398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Confocal is not the best technique for every application</a:t>
            </a:r>
          </a:p>
          <a:p>
            <a:pPr algn="ctr"/>
            <a:endParaRPr lang="en-US" sz="40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419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973609" y="2583935"/>
            <a:ext cx="3620613" cy="3591648"/>
            <a:chOff x="4618119" y="2645191"/>
            <a:chExt cx="2381250" cy="2362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8119" y="2645191"/>
              <a:ext cx="2381250" cy="2362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84590" y="4666593"/>
              <a:ext cx="914400" cy="206528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1mm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73607" y="6175583"/>
            <a:ext cx="3578529" cy="62881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0"/>
              </a:rPr>
              <a:t>Nerve terminals in the cochlea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Fitzpatrick lab (</a:t>
            </a:r>
            <a:r>
              <a:rPr lang="en-US" sz="1600" dirty="0" err="1">
                <a:latin typeface="Gill Sans MT" panose="020B0502020104020203" pitchFamily="34" charset="0"/>
              </a:rPr>
              <a:t>Pappa</a:t>
            </a:r>
            <a:r>
              <a:rPr lang="en-US" sz="1600" dirty="0">
                <a:latin typeface="Gill Sans MT" panose="020B0502020104020203" pitchFamily="34" charset="0"/>
              </a:rPr>
              <a:t> </a:t>
            </a:r>
            <a:r>
              <a:rPr lang="en-US" sz="1600" i="1" dirty="0">
                <a:latin typeface="Gill Sans MT" panose="020B0502020104020203" pitchFamily="34" charset="0"/>
              </a:rPr>
              <a:t>et al</a:t>
            </a:r>
            <a:r>
              <a:rPr lang="en-US" sz="1600" dirty="0">
                <a:latin typeface="Gill Sans MT" panose="020B0502020104020203" pitchFamily="34" charset="0"/>
              </a:rPr>
              <a:t>, 2019)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73610" y="2579038"/>
            <a:ext cx="3620612" cy="3620612"/>
            <a:chOff x="6692265" y="4183101"/>
            <a:chExt cx="2343150" cy="2343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2265" y="4183101"/>
              <a:ext cx="2343150" cy="23431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166538" y="6207113"/>
              <a:ext cx="788276" cy="206528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50 </a:t>
              </a:r>
              <a:r>
                <a:rPr lang="en-US" sz="1200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m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8827" y="-75361"/>
            <a:ext cx="3257550" cy="8858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 err="1">
                <a:latin typeface="Gill Sans MT" panose="020B0502020104020203" pitchFamily="34" charset="0"/>
              </a:rPr>
              <a:t>Widefield</a:t>
            </a:r>
            <a:endParaRPr lang="en-US" sz="2800" b="1" dirty="0">
              <a:latin typeface="Gill Sans MT" panose="020B05020201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55141" y="-75361"/>
            <a:ext cx="3257550" cy="8858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Confocal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719" y="677232"/>
            <a:ext cx="4343400" cy="1762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Fast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Sensitive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Great for thin samples (typically &lt;10um)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2227" y="677232"/>
            <a:ext cx="4343400" cy="1762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Less sensitive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Great for thick samples (typically &gt;10um)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76" y="2573641"/>
            <a:ext cx="3577327" cy="3601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784" y="6175583"/>
            <a:ext cx="3689910" cy="62881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0"/>
              </a:rPr>
              <a:t>Estimating 3D distance between DNA loci</a:t>
            </a:r>
          </a:p>
          <a:p>
            <a:pPr algn="ctr"/>
            <a:r>
              <a:rPr lang="en-US" sz="1600" dirty="0">
                <a:latin typeface="Gill Sans MT" panose="020B0502020104020203" pitchFamily="34" charset="0"/>
              </a:rPr>
              <a:t>Calabrese lab (Schertzer </a:t>
            </a:r>
            <a:r>
              <a:rPr lang="en-US" sz="1600" i="1" dirty="0">
                <a:latin typeface="Gill Sans MT" panose="020B0502020104020203" pitchFamily="34" charset="0"/>
              </a:rPr>
              <a:t>et al</a:t>
            </a:r>
            <a:r>
              <a:rPr lang="en-US" sz="1600" dirty="0">
                <a:latin typeface="Gill Sans MT" panose="020B0502020104020203" pitchFamily="34" charset="0"/>
              </a:rPr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7273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308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Thick things can be very hard to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" y="997274"/>
            <a:ext cx="3229426" cy="2333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6" y="3579000"/>
            <a:ext cx="2438741" cy="2476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9205" y="1356986"/>
            <a:ext cx="650658" cy="205288"/>
          </a:xfrm>
          <a:prstGeom prst="rect">
            <a:avLst/>
          </a:prstGeom>
          <a:solidFill>
            <a:srgbClr val="CCCE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15833" y="1337754"/>
            <a:ext cx="5557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Why?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Light scattering due to heterogeneity in refractive index degrades transparency</a:t>
            </a:r>
          </a:p>
        </p:txBody>
      </p:sp>
      <p:sp>
        <p:nvSpPr>
          <p:cNvPr id="7" name="Rectangle 6"/>
          <p:cNvSpPr/>
          <p:nvPr/>
        </p:nvSpPr>
        <p:spPr>
          <a:xfrm>
            <a:off x="3515832" y="2808591"/>
            <a:ext cx="55572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Options?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Image thin things: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Cells cultured on surfaces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Slices of thicker things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Image transparent things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Naturally transparent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Chemically cleared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Use infrared light (“multiphoton”)</a:t>
            </a:r>
          </a:p>
        </p:txBody>
      </p:sp>
    </p:spTree>
    <p:extLst>
      <p:ext uri="{BB962C8B-B14F-4D97-AF65-F5344CB8AC3E}">
        <p14:creationId xmlns:p14="http://schemas.microsoft.com/office/powerpoint/2010/main" val="18533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6000" b="1" dirty="0">
                <a:latin typeface="Gill Sans MT" panose="020B0502020104020203" pitchFamily="34" charset="0"/>
              </a:rPr>
              <a:t>Other issues when imaging</a:t>
            </a:r>
            <a:endParaRPr lang="en-US" sz="6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09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985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What does “representative” image mean?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1139894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What population are we making inferences about?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Random sampling </a:t>
            </a:r>
            <a:r>
              <a:rPr lang="en-US" sz="2800" b="1" dirty="0">
                <a:latin typeface="Gill Sans MT" panose="020B0502020104020203" pitchFamily="34" charset="0"/>
              </a:rPr>
              <a:t>vs</a:t>
            </a:r>
            <a:r>
              <a:rPr lang="en-US" sz="2800" dirty="0">
                <a:latin typeface="Gill Sans MT" panose="020B0502020104020203" pitchFamily="34" charset="0"/>
              </a:rPr>
              <a:t> picking areas that “look right”.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Showing something </a:t>
            </a:r>
            <a:r>
              <a:rPr lang="en-US" sz="2800" i="1" dirty="0">
                <a:latin typeface="Gill Sans MT" panose="020B0502020104020203" pitchFamily="34" charset="0"/>
              </a:rPr>
              <a:t>can</a:t>
            </a:r>
            <a:r>
              <a:rPr lang="en-US" sz="2800" dirty="0">
                <a:latin typeface="Gill Sans MT" panose="020B0502020104020203" pitchFamily="34" charset="0"/>
              </a:rPr>
              <a:t> happen </a:t>
            </a:r>
            <a:r>
              <a:rPr lang="en-US" sz="2800" b="1" dirty="0">
                <a:latin typeface="Gill Sans MT" panose="020B0502020104020203" pitchFamily="34" charset="0"/>
              </a:rPr>
              <a:t>vs</a:t>
            </a:r>
            <a:r>
              <a:rPr lang="en-US" sz="2800" dirty="0">
                <a:latin typeface="Gill Sans MT" panose="020B0502020104020203" pitchFamily="34" charset="0"/>
              </a:rPr>
              <a:t> </a:t>
            </a:r>
            <a:r>
              <a:rPr lang="en-US" sz="2800" i="1" dirty="0">
                <a:latin typeface="Gill Sans MT" panose="020B0502020104020203" pitchFamily="34" charset="0"/>
              </a:rPr>
              <a:t>how often</a:t>
            </a:r>
            <a:r>
              <a:rPr lang="en-US" sz="2800" dirty="0">
                <a:latin typeface="Gill Sans MT" panose="020B0502020104020203" pitchFamily="34" charset="0"/>
              </a:rPr>
              <a:t> it happens.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Images as evidence </a:t>
            </a:r>
            <a:r>
              <a:rPr lang="en-US" sz="2800" b="1" dirty="0">
                <a:latin typeface="Gill Sans MT" panose="020B0502020104020203" pitchFamily="34" charset="0"/>
              </a:rPr>
              <a:t>vs</a:t>
            </a:r>
            <a:r>
              <a:rPr lang="en-US" sz="2800" dirty="0">
                <a:latin typeface="Gill Sans MT" panose="020B0502020104020203" pitchFamily="34" charset="0"/>
              </a:rPr>
              <a:t> images as illustrations.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“Publication </a:t>
            </a:r>
            <a:r>
              <a:rPr lang="en-US" sz="3200" dirty="0">
                <a:latin typeface="Gill Sans MT" panose="020B0502020104020203" pitchFamily="34" charset="0"/>
              </a:rPr>
              <a:t>quality</a:t>
            </a:r>
            <a:r>
              <a:rPr lang="en-US" sz="2800" dirty="0">
                <a:latin typeface="Gill Sans MT" panose="020B0502020104020203" pitchFamily="34" charset="0"/>
              </a:rPr>
              <a:t>” </a:t>
            </a:r>
            <a:r>
              <a:rPr lang="en-US" sz="2800" b="1" dirty="0">
                <a:latin typeface="Gill Sans MT" panose="020B0502020104020203" pitchFamily="34" charset="0"/>
              </a:rPr>
              <a:t>vs</a:t>
            </a:r>
            <a:r>
              <a:rPr lang="en-US" sz="2800" dirty="0">
                <a:latin typeface="Gill Sans MT" panose="020B0502020104020203" pitchFamily="34" charset="0"/>
              </a:rPr>
              <a:t> actual quality.</a:t>
            </a:r>
          </a:p>
        </p:txBody>
      </p:sp>
    </p:spTree>
    <p:extLst>
      <p:ext uri="{BB962C8B-B14F-4D97-AF65-F5344CB8AC3E}">
        <p14:creationId xmlns:p14="http://schemas.microsoft.com/office/powerpoint/2010/main" val="26028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" y="0"/>
            <a:ext cx="9144000" cy="6985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How many images ?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60494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5, 10, 20 ? 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Image </a:t>
            </a:r>
            <a:r>
              <a:rPr lang="en-US" sz="2800">
                <a:latin typeface="Gill Sans MT" panose="020B0502020104020203" pitchFamily="34" charset="0"/>
              </a:rPr>
              <a:t>more cells in </a:t>
            </a:r>
            <a:r>
              <a:rPr lang="en-US" sz="2800" dirty="0">
                <a:latin typeface="Gill Sans MT" panose="020B0502020104020203" pitchFamily="34" charset="0"/>
              </a:rPr>
              <a:t>more locations, more dishes, more cultures, more slices, more animals ? Where is the variability? More images within a dish may be a poor use of your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Do power analysis: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Variance of what we are measuring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Minimal effect we want to uncover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Statistical test we are going to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Probability that we will find an effect if there is one</a:t>
            </a:r>
          </a:p>
        </p:txBody>
      </p:sp>
    </p:spTree>
    <p:extLst>
      <p:ext uri="{BB962C8B-B14F-4D97-AF65-F5344CB8AC3E}">
        <p14:creationId xmlns:p14="http://schemas.microsoft.com/office/powerpoint/2010/main" val="22792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0"/>
            <a:ext cx="9144000" cy="6985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Where can you get help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98500"/>
            <a:ext cx="9144000" cy="59309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Imaging cores on campus: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3"/>
              </a:rPr>
              <a:t>Microscopy Services Laboratory</a:t>
            </a:r>
            <a:r>
              <a:rPr lang="en-US" sz="2000" dirty="0">
                <a:latin typeface="Gill Sans MT" panose="020B0502020104020203" pitchFamily="34" charset="0"/>
              </a:rPr>
              <a:t>    </a:t>
            </a:r>
            <a:r>
              <a:rPr lang="en-US" sz="1600" dirty="0">
                <a:latin typeface="Gill Sans MT" panose="020B0502020104020203" pitchFamily="34" charset="0"/>
              </a:rPr>
              <a:t>(</a:t>
            </a:r>
            <a:r>
              <a:rPr lang="en-US" sz="1600" dirty="0">
                <a:latin typeface="Gill Sans MT" panose="020B0502020104020203" pitchFamily="34" charset="0"/>
                <a:hlinkClick r:id="rId4"/>
              </a:rPr>
              <a:t>Rigor and Reproducibility section</a:t>
            </a:r>
            <a:r>
              <a:rPr lang="en-US" sz="1600" dirty="0">
                <a:latin typeface="Gill Sans MT" panose="020B0502020104020203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5"/>
              </a:rPr>
              <a:t>Neuroscience Microscopy Core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6"/>
              </a:rPr>
              <a:t>Hooker Imaging Core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7"/>
              </a:rPr>
              <a:t>Biology Department Microscopy Core</a:t>
            </a:r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b="1" dirty="0">
                <a:latin typeface="Gill Sans MT" panose="020B0502020104020203" pitchFamily="34" charset="0"/>
              </a:rPr>
              <a:t>Online resources: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8"/>
              </a:rPr>
              <a:t>iBiology</a:t>
            </a:r>
            <a:r>
              <a:rPr lang="en-US" sz="2000" dirty="0">
                <a:latin typeface="Gill Sans MT" panose="020B0502020104020203" pitchFamily="34" charset="0"/>
                <a:hlinkClick r:id="rId9"/>
              </a:rPr>
              <a:t> lectures on microscopy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0"/>
              </a:rPr>
              <a:t>Molecular expressions – exploring the world of optics and microscopy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1"/>
              </a:rPr>
              <a:t>Olympus microscopy resource center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2"/>
              </a:rPr>
              <a:t>Nikon </a:t>
            </a:r>
            <a:r>
              <a:rPr lang="en-US" sz="2000" dirty="0" err="1">
                <a:latin typeface="Gill Sans MT" panose="020B0502020104020203" pitchFamily="34" charset="0"/>
                <a:hlinkClick r:id="rId12"/>
              </a:rPr>
              <a:t>MicroscopyU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3"/>
              </a:rPr>
              <a:t>Zeiss microscopy online campus</a:t>
            </a:r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b="1" dirty="0">
                <a:latin typeface="Gill Sans MT" panose="020B0502020104020203" pitchFamily="34" charset="0"/>
              </a:rPr>
              <a:t>Good books ($):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4"/>
              </a:rPr>
              <a:t>Fundamentals of Light Microscopy and Electronic Imaging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5"/>
              </a:rPr>
              <a:t>Quantitative Imaging in Cell Biology</a:t>
            </a:r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2000" b="1" dirty="0">
                <a:latin typeface="Gill Sans MT" panose="020B0502020104020203" pitchFamily="34" charset="0"/>
              </a:rPr>
              <a:t>Great courses ($$$):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6"/>
              </a:rPr>
              <a:t>Analytical &amp; Quantitative Light Microscopy </a:t>
            </a:r>
            <a:r>
              <a:rPr lang="en-US" sz="2000" dirty="0">
                <a:latin typeface="Gill Sans MT" panose="020B0502020104020203" pitchFamily="34" charset="0"/>
              </a:rPr>
              <a:t>(Woods Hole, 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7"/>
              </a:rPr>
              <a:t>Optical Microscopy &amp; Imaging in the Biomedical Sciences</a:t>
            </a:r>
            <a:r>
              <a:rPr lang="en-US" sz="2000" dirty="0">
                <a:latin typeface="Gill Sans MT" panose="020B0502020104020203" pitchFamily="34" charset="0"/>
              </a:rPr>
              <a:t> (Woods Hole, 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8"/>
              </a:rPr>
              <a:t>Quantitative Imaging: From Acquisition to Analysis </a:t>
            </a:r>
            <a:r>
              <a:rPr lang="en-US" sz="2000" dirty="0">
                <a:latin typeface="Gill Sans MT" panose="020B0502020104020203" pitchFamily="34" charset="0"/>
              </a:rPr>
              <a:t>(Cold Spring Harbor, NY)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hlinkClick r:id="rId19"/>
              </a:rPr>
              <a:t>Quantitative Fluorescence Microscopy </a:t>
            </a:r>
            <a:r>
              <a:rPr lang="en-US" sz="2000" dirty="0">
                <a:latin typeface="Gill Sans MT" panose="020B0502020104020203" pitchFamily="34" charset="0"/>
              </a:rPr>
              <a:t>(Bar Harbor, ME)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3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C6B32B88-3EBE-4049-8433-9898CAFB09AC}"/>
              </a:ext>
            </a:extLst>
          </p:cNvPr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</a:t>
            </a:r>
            <a:r>
              <a:rPr lang="en-US" sz="2000" b="1" dirty="0">
                <a:latin typeface="Gill Sans MT" panose="020B0502020104020203" pitchFamily="34" charset="0"/>
              </a:rPr>
              <a:t>blurred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768EB9-7798-47CC-BFA8-6D864B610B5B}"/>
              </a:ext>
            </a:extLst>
          </p:cNvPr>
          <p:cNvSpPr txBox="1"/>
          <p:nvPr/>
        </p:nvSpPr>
        <p:spPr>
          <a:xfrm>
            <a:off x="4572001" y="5731819"/>
            <a:ext cx="457200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Light from out of focus objects </a:t>
            </a:r>
            <a:r>
              <a:rPr lang="en-US" sz="2000" b="1" dirty="0">
                <a:latin typeface="Gill Sans MT" panose="020B0502020104020203" pitchFamily="34" charset="0"/>
              </a:rPr>
              <a:t>removed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999" y="1110023"/>
            <a:ext cx="4661192" cy="3824976"/>
            <a:chOff x="59999" y="1110023"/>
            <a:chExt cx="4661192" cy="3824976"/>
          </a:xfrm>
        </p:grpSpPr>
        <p:grpSp>
          <p:nvGrpSpPr>
            <p:cNvPr id="61" name="Group 60"/>
            <p:cNvGrpSpPr/>
            <p:nvPr/>
          </p:nvGrpSpPr>
          <p:grpSpPr>
            <a:xfrm>
              <a:off x="59999" y="1400610"/>
              <a:ext cx="4023845" cy="899181"/>
              <a:chOff x="59999" y="2017890"/>
              <a:chExt cx="4023845" cy="89918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9999" y="2017890"/>
                <a:ext cx="3651139" cy="899181"/>
              </a:xfrm>
              <a:custGeom>
                <a:avLst/>
                <a:gdLst>
                  <a:gd name="connsiteX0" fmla="*/ 186512 w 3648439"/>
                  <a:gd name="connsiteY0" fmla="*/ 899181 h 899181"/>
                  <a:gd name="connsiteX1" fmla="*/ 1329512 w 3648439"/>
                  <a:gd name="connsiteY1" fmla="*/ 892831 h 899181"/>
                  <a:gd name="connsiteX2" fmla="*/ 2294712 w 3648439"/>
                  <a:gd name="connsiteY2" fmla="*/ 880131 h 899181"/>
                  <a:gd name="connsiteX3" fmla="*/ 3278962 w 3648439"/>
                  <a:gd name="connsiteY3" fmla="*/ 861081 h 899181"/>
                  <a:gd name="connsiteX4" fmla="*/ 3640912 w 3648439"/>
                  <a:gd name="connsiteY4" fmla="*/ 835681 h 899181"/>
                  <a:gd name="connsiteX5" fmla="*/ 2993212 w 3648439"/>
                  <a:gd name="connsiteY5" fmla="*/ 568981 h 899181"/>
                  <a:gd name="connsiteX6" fmla="*/ 2656662 w 3648439"/>
                  <a:gd name="connsiteY6" fmla="*/ 397531 h 899181"/>
                  <a:gd name="connsiteX7" fmla="*/ 2269312 w 3648439"/>
                  <a:gd name="connsiteY7" fmla="*/ 111781 h 899181"/>
                  <a:gd name="connsiteX8" fmla="*/ 1723212 w 3648439"/>
                  <a:gd name="connsiteY8" fmla="*/ 3831 h 899181"/>
                  <a:gd name="connsiteX9" fmla="*/ 1304112 w 3648439"/>
                  <a:gd name="connsiteY9" fmla="*/ 232431 h 899181"/>
                  <a:gd name="connsiteX10" fmla="*/ 967562 w 3648439"/>
                  <a:gd name="connsiteY10" fmla="*/ 441981 h 899181"/>
                  <a:gd name="connsiteX11" fmla="*/ 453212 w 3648439"/>
                  <a:gd name="connsiteY11" fmla="*/ 600731 h 899181"/>
                  <a:gd name="connsiteX12" fmla="*/ 65862 w 3648439"/>
                  <a:gd name="connsiteY12" fmla="*/ 734081 h 899181"/>
                  <a:gd name="connsiteX13" fmla="*/ 8712 w 3648439"/>
                  <a:gd name="connsiteY13" fmla="*/ 854731 h 899181"/>
                  <a:gd name="connsiteX14" fmla="*/ 186512 w 3648439"/>
                  <a:gd name="connsiteY14" fmla="*/ 899181 h 899181"/>
                  <a:gd name="connsiteX0" fmla="*/ 186512 w 3651139"/>
                  <a:gd name="connsiteY0" fmla="*/ 899181 h 899181"/>
                  <a:gd name="connsiteX1" fmla="*/ 1329512 w 3651139"/>
                  <a:gd name="connsiteY1" fmla="*/ 892831 h 899181"/>
                  <a:gd name="connsiteX2" fmla="*/ 2294712 w 3651139"/>
                  <a:gd name="connsiteY2" fmla="*/ 880131 h 899181"/>
                  <a:gd name="connsiteX3" fmla="*/ 3310712 w 3651139"/>
                  <a:gd name="connsiteY3" fmla="*/ 880131 h 899181"/>
                  <a:gd name="connsiteX4" fmla="*/ 3640912 w 3651139"/>
                  <a:gd name="connsiteY4" fmla="*/ 835681 h 899181"/>
                  <a:gd name="connsiteX5" fmla="*/ 2993212 w 3651139"/>
                  <a:gd name="connsiteY5" fmla="*/ 568981 h 899181"/>
                  <a:gd name="connsiteX6" fmla="*/ 2656662 w 3651139"/>
                  <a:gd name="connsiteY6" fmla="*/ 397531 h 899181"/>
                  <a:gd name="connsiteX7" fmla="*/ 2269312 w 3651139"/>
                  <a:gd name="connsiteY7" fmla="*/ 111781 h 899181"/>
                  <a:gd name="connsiteX8" fmla="*/ 1723212 w 3651139"/>
                  <a:gd name="connsiteY8" fmla="*/ 3831 h 899181"/>
                  <a:gd name="connsiteX9" fmla="*/ 1304112 w 3651139"/>
                  <a:gd name="connsiteY9" fmla="*/ 232431 h 899181"/>
                  <a:gd name="connsiteX10" fmla="*/ 967562 w 3651139"/>
                  <a:gd name="connsiteY10" fmla="*/ 441981 h 899181"/>
                  <a:gd name="connsiteX11" fmla="*/ 453212 w 3651139"/>
                  <a:gd name="connsiteY11" fmla="*/ 600731 h 899181"/>
                  <a:gd name="connsiteX12" fmla="*/ 65862 w 3651139"/>
                  <a:gd name="connsiteY12" fmla="*/ 734081 h 899181"/>
                  <a:gd name="connsiteX13" fmla="*/ 8712 w 3651139"/>
                  <a:gd name="connsiteY13" fmla="*/ 854731 h 899181"/>
                  <a:gd name="connsiteX14" fmla="*/ 186512 w 3651139"/>
                  <a:gd name="connsiteY14" fmla="*/ 899181 h 89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1139" h="899181">
                    <a:moveTo>
                      <a:pt x="186512" y="899181"/>
                    </a:moveTo>
                    <a:lnTo>
                      <a:pt x="1329512" y="892831"/>
                    </a:lnTo>
                    <a:lnTo>
                      <a:pt x="2294712" y="880131"/>
                    </a:lnTo>
                    <a:cubicBezTo>
                      <a:pt x="2622795" y="873781"/>
                      <a:pt x="2982629" y="886481"/>
                      <a:pt x="3310712" y="880131"/>
                    </a:cubicBezTo>
                    <a:cubicBezTo>
                      <a:pt x="3535079" y="872723"/>
                      <a:pt x="3693829" y="887539"/>
                      <a:pt x="3640912" y="835681"/>
                    </a:cubicBezTo>
                    <a:cubicBezTo>
                      <a:pt x="3587995" y="783823"/>
                      <a:pt x="3157254" y="642006"/>
                      <a:pt x="2993212" y="568981"/>
                    </a:cubicBezTo>
                    <a:cubicBezTo>
                      <a:pt x="2829170" y="495956"/>
                      <a:pt x="2777312" y="473731"/>
                      <a:pt x="2656662" y="397531"/>
                    </a:cubicBezTo>
                    <a:cubicBezTo>
                      <a:pt x="2536012" y="321331"/>
                      <a:pt x="2424887" y="177398"/>
                      <a:pt x="2269312" y="111781"/>
                    </a:cubicBezTo>
                    <a:cubicBezTo>
                      <a:pt x="2113737" y="46164"/>
                      <a:pt x="1884079" y="-16277"/>
                      <a:pt x="1723212" y="3831"/>
                    </a:cubicBezTo>
                    <a:cubicBezTo>
                      <a:pt x="1562345" y="23939"/>
                      <a:pt x="1430054" y="159406"/>
                      <a:pt x="1304112" y="232431"/>
                    </a:cubicBezTo>
                    <a:cubicBezTo>
                      <a:pt x="1178170" y="305456"/>
                      <a:pt x="1109379" y="380598"/>
                      <a:pt x="967562" y="441981"/>
                    </a:cubicBezTo>
                    <a:cubicBezTo>
                      <a:pt x="825745" y="503364"/>
                      <a:pt x="603495" y="552048"/>
                      <a:pt x="453212" y="600731"/>
                    </a:cubicBezTo>
                    <a:cubicBezTo>
                      <a:pt x="302929" y="649414"/>
                      <a:pt x="139945" y="691748"/>
                      <a:pt x="65862" y="734081"/>
                    </a:cubicBezTo>
                    <a:cubicBezTo>
                      <a:pt x="-8221" y="776414"/>
                      <a:pt x="-7163" y="826156"/>
                      <a:pt x="8712" y="854731"/>
                    </a:cubicBezTo>
                    <a:cubicBezTo>
                      <a:pt x="24587" y="883306"/>
                      <a:pt x="92849" y="894418"/>
                      <a:pt x="186512" y="89918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530234" y="2036314"/>
                <a:ext cx="1553610" cy="52092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Gill Sans MT" panose="020B0502020104020203" pitchFamily="34" charset="0"/>
                  </a:rPr>
                  <a:t>Sample</a:t>
                </a:r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>
              <a:off x="817896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141774" y="1110023"/>
              <a:ext cx="1531641" cy="255260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8546" y="4711878"/>
              <a:ext cx="2217738" cy="108731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558606" y="2246090"/>
              <a:ext cx="699865" cy="2475650"/>
              <a:chOff x="1558606" y="2863370"/>
              <a:chExt cx="699865" cy="2475650"/>
            </a:xfrm>
          </p:grpSpPr>
          <p:cxnSp>
            <p:nvCxnSpPr>
              <p:cNvPr id="12" name="Straight Connector 11"/>
              <p:cNvCxnSpPr>
                <a:stCxn id="27" idx="4"/>
              </p:cNvCxnSpPr>
              <p:nvPr/>
            </p:nvCxnSpPr>
            <p:spPr>
              <a:xfrm flipH="1">
                <a:off x="1563368" y="2894800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58606" y="2863370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220542" y="4102920"/>
                <a:ext cx="37929" cy="12361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86230" y="4133310"/>
                <a:ext cx="634312" cy="12057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1553310" y="2254029"/>
              <a:ext cx="699865" cy="2463828"/>
              <a:chOff x="1553310" y="2871309"/>
              <a:chExt cx="699865" cy="2463828"/>
            </a:xfrm>
          </p:grpSpPr>
          <p:cxnSp>
            <p:nvCxnSpPr>
              <p:cNvPr id="81" name="Straight Connector 80"/>
              <p:cNvCxnSpPr>
                <a:stCxn id="80" idx="4"/>
              </p:cNvCxnSpPr>
              <p:nvPr/>
            </p:nvCxnSpPr>
            <p:spPr>
              <a:xfrm>
                <a:off x="2248412" y="2892422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1553310" y="2871309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1553311" y="4117209"/>
                <a:ext cx="37928" cy="12145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591239" y="4147599"/>
                <a:ext cx="634313" cy="11875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636487" y="4414076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Sensitive area detector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24091" y="2051124"/>
              <a:ext cx="747269" cy="2663355"/>
              <a:chOff x="1524091" y="2668404"/>
              <a:chExt cx="747269" cy="2663355"/>
            </a:xfrm>
          </p:grpSpPr>
          <p:cxnSp>
            <p:nvCxnSpPr>
              <p:cNvPr id="69" name="Straight Connector 68"/>
              <p:cNvCxnSpPr>
                <a:stCxn id="68" idx="4"/>
              </p:cNvCxnSpPr>
              <p:nvPr/>
            </p:nvCxnSpPr>
            <p:spPr>
              <a:xfrm>
                <a:off x="1897725" y="2690202"/>
                <a:ext cx="373635" cy="13517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1524091" y="2668404"/>
                <a:ext cx="373635" cy="13869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1524092" y="4102921"/>
                <a:ext cx="463987" cy="1228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827140" y="4084499"/>
                <a:ext cx="444220" cy="12472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827140" y="5331759"/>
                <a:ext cx="160939" cy="0"/>
              </a:xfrm>
              <a:prstGeom prst="line">
                <a:avLst/>
              </a:prstGeom>
              <a:ln w="28575">
                <a:solidFill>
                  <a:srgbClr val="FF0000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540509" y="223180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1874866" y="202720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2225553" y="222942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1189" y="3195664"/>
              <a:ext cx="1637285" cy="5211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</p:grpSp>
      <p:sp>
        <p:nvSpPr>
          <p:cNvPr id="143" name="Freeform 142"/>
          <p:cNvSpPr/>
          <p:nvPr/>
        </p:nvSpPr>
        <p:spPr>
          <a:xfrm>
            <a:off x="4909419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66731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734988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124" idx="4"/>
          </p:cNvCxnSpPr>
          <p:nvPr/>
        </p:nvCxnSpPr>
        <p:spPr>
          <a:xfrm>
            <a:off x="6747145" y="2072922"/>
            <a:ext cx="373635" cy="13517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6373511" y="2051124"/>
            <a:ext cx="373635" cy="13869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6373512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676560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6724286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cxnSp>
        <p:nvCxnSpPr>
          <p:cNvPr id="147" name="Straight Connector 146"/>
          <p:cNvCxnSpPr/>
          <p:nvPr/>
        </p:nvCxnSpPr>
        <p:spPr>
          <a:xfrm>
            <a:off x="6747145" y="2246090"/>
            <a:ext cx="300518" cy="949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6" idx="5"/>
          </p:cNvCxnSpPr>
          <p:nvPr/>
        </p:nvCxnSpPr>
        <p:spPr>
          <a:xfrm flipH="1">
            <a:off x="6423784" y="2265884"/>
            <a:ext cx="299260" cy="920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6693914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6414403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638730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779530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6385406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671634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7044542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6183787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flipH="1">
            <a:off x="7121558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flipH="1">
            <a:off x="6084029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777600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4992957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40" name="Freeform 39"/>
          <p:cNvSpPr/>
          <p:nvPr/>
        </p:nvSpPr>
        <p:spPr>
          <a:xfrm>
            <a:off x="6295371" y="1165506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167330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38750" y="6243978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series (“scanning”)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7B515E5-249D-4A59-BFAA-DA8C82F91B5B}"/>
              </a:ext>
            </a:extLst>
          </p:cNvPr>
          <p:cNvSpPr txBox="1"/>
          <p:nvPr/>
        </p:nvSpPr>
        <p:spPr>
          <a:xfrm>
            <a:off x="5129212" y="279789"/>
            <a:ext cx="317182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Laser scanning confocal microscopy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6AD0CB3-0CFE-4991-A77F-BA906F027A79}"/>
              </a:ext>
            </a:extLst>
          </p:cNvPr>
          <p:cNvSpPr txBox="1"/>
          <p:nvPr/>
        </p:nvSpPr>
        <p:spPr>
          <a:xfrm>
            <a:off x="-1" y="61442"/>
            <a:ext cx="3803982" cy="957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Widefield fluorescence microscopy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D072914-3C19-4EEA-A40B-3B9CD4701119}"/>
              </a:ext>
            </a:extLst>
          </p:cNvPr>
          <p:cNvGrpSpPr/>
          <p:nvPr/>
        </p:nvGrpSpPr>
        <p:grpSpPr>
          <a:xfrm>
            <a:off x="2728474" y="3282961"/>
            <a:ext cx="1089197" cy="344929"/>
            <a:chOff x="2728474" y="3282961"/>
            <a:chExt cx="1089197" cy="34492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5641EC8-56ED-4D61-815A-7A9C998A0A27}"/>
                </a:ext>
              </a:extLst>
            </p:cNvPr>
            <p:cNvSpPr txBox="1"/>
            <p:nvPr/>
          </p:nvSpPr>
          <p:spPr>
            <a:xfrm>
              <a:off x="3080708" y="3282961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Lamp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393C2BC8-B858-4955-A598-76BF510FDE23}"/>
                </a:ext>
              </a:extLst>
            </p:cNvPr>
            <p:cNvCxnSpPr>
              <a:cxnSpLocks/>
              <a:stCxn id="77" idx="1"/>
            </p:cNvCxnSpPr>
            <p:nvPr/>
          </p:nvCxnSpPr>
          <p:spPr>
            <a:xfrm flipH="1">
              <a:off x="2728474" y="3455426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7C0F54-A537-416C-87A6-21592DFC5B07}"/>
              </a:ext>
            </a:extLst>
          </p:cNvPr>
          <p:cNvGrpSpPr/>
          <p:nvPr/>
        </p:nvGrpSpPr>
        <p:grpSpPr>
          <a:xfrm>
            <a:off x="7354643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338380-8F61-4970-946A-C8BEDBC30B1D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60E55F4-2762-4595-890F-CB4666D6D27B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568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5C3BCCFE-FE85-47C0-8A7A-A51C4C2408B2}"/>
              </a:ext>
            </a:extLst>
          </p:cNvPr>
          <p:cNvSpPr txBox="1"/>
          <p:nvPr/>
        </p:nvSpPr>
        <p:spPr>
          <a:xfrm>
            <a:off x="59999" y="5731819"/>
            <a:ext cx="391406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Out of focus objects are </a:t>
            </a:r>
            <a:r>
              <a:rPr lang="en-US" sz="2000" b="1" dirty="0">
                <a:latin typeface="Gill Sans MT" panose="020B0502020104020203" pitchFamily="34" charset="0"/>
              </a:rPr>
              <a:t>blurred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CF64DD6-676E-4C1F-9D18-429D97D741B8}"/>
              </a:ext>
            </a:extLst>
          </p:cNvPr>
          <p:cNvSpPr txBox="1"/>
          <p:nvPr/>
        </p:nvSpPr>
        <p:spPr>
          <a:xfrm>
            <a:off x="4572001" y="5731819"/>
            <a:ext cx="4572000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Light from out of focus objects </a:t>
            </a:r>
            <a:r>
              <a:rPr lang="en-US" sz="2000" b="1" dirty="0">
                <a:latin typeface="Gill Sans MT" panose="020B0502020104020203" pitchFamily="34" charset="0"/>
              </a:rPr>
              <a:t>removed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2156" y="6243978"/>
            <a:ext cx="2995098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parallel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999" y="1110023"/>
            <a:ext cx="4661192" cy="3824976"/>
            <a:chOff x="59999" y="1110023"/>
            <a:chExt cx="4661192" cy="3824976"/>
          </a:xfrm>
        </p:grpSpPr>
        <p:grpSp>
          <p:nvGrpSpPr>
            <p:cNvPr id="61" name="Group 60"/>
            <p:cNvGrpSpPr/>
            <p:nvPr/>
          </p:nvGrpSpPr>
          <p:grpSpPr>
            <a:xfrm>
              <a:off x="59999" y="1400610"/>
              <a:ext cx="4023845" cy="899181"/>
              <a:chOff x="59999" y="2017890"/>
              <a:chExt cx="4023845" cy="89918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9999" y="2017890"/>
                <a:ext cx="3651139" cy="899181"/>
              </a:xfrm>
              <a:custGeom>
                <a:avLst/>
                <a:gdLst>
                  <a:gd name="connsiteX0" fmla="*/ 186512 w 3648439"/>
                  <a:gd name="connsiteY0" fmla="*/ 899181 h 899181"/>
                  <a:gd name="connsiteX1" fmla="*/ 1329512 w 3648439"/>
                  <a:gd name="connsiteY1" fmla="*/ 892831 h 899181"/>
                  <a:gd name="connsiteX2" fmla="*/ 2294712 w 3648439"/>
                  <a:gd name="connsiteY2" fmla="*/ 880131 h 899181"/>
                  <a:gd name="connsiteX3" fmla="*/ 3278962 w 3648439"/>
                  <a:gd name="connsiteY3" fmla="*/ 861081 h 899181"/>
                  <a:gd name="connsiteX4" fmla="*/ 3640912 w 3648439"/>
                  <a:gd name="connsiteY4" fmla="*/ 835681 h 899181"/>
                  <a:gd name="connsiteX5" fmla="*/ 2993212 w 3648439"/>
                  <a:gd name="connsiteY5" fmla="*/ 568981 h 899181"/>
                  <a:gd name="connsiteX6" fmla="*/ 2656662 w 3648439"/>
                  <a:gd name="connsiteY6" fmla="*/ 397531 h 899181"/>
                  <a:gd name="connsiteX7" fmla="*/ 2269312 w 3648439"/>
                  <a:gd name="connsiteY7" fmla="*/ 111781 h 899181"/>
                  <a:gd name="connsiteX8" fmla="*/ 1723212 w 3648439"/>
                  <a:gd name="connsiteY8" fmla="*/ 3831 h 899181"/>
                  <a:gd name="connsiteX9" fmla="*/ 1304112 w 3648439"/>
                  <a:gd name="connsiteY9" fmla="*/ 232431 h 899181"/>
                  <a:gd name="connsiteX10" fmla="*/ 967562 w 3648439"/>
                  <a:gd name="connsiteY10" fmla="*/ 441981 h 899181"/>
                  <a:gd name="connsiteX11" fmla="*/ 453212 w 3648439"/>
                  <a:gd name="connsiteY11" fmla="*/ 600731 h 899181"/>
                  <a:gd name="connsiteX12" fmla="*/ 65862 w 3648439"/>
                  <a:gd name="connsiteY12" fmla="*/ 734081 h 899181"/>
                  <a:gd name="connsiteX13" fmla="*/ 8712 w 3648439"/>
                  <a:gd name="connsiteY13" fmla="*/ 854731 h 899181"/>
                  <a:gd name="connsiteX14" fmla="*/ 186512 w 3648439"/>
                  <a:gd name="connsiteY14" fmla="*/ 899181 h 899181"/>
                  <a:gd name="connsiteX0" fmla="*/ 186512 w 3651139"/>
                  <a:gd name="connsiteY0" fmla="*/ 899181 h 899181"/>
                  <a:gd name="connsiteX1" fmla="*/ 1329512 w 3651139"/>
                  <a:gd name="connsiteY1" fmla="*/ 892831 h 899181"/>
                  <a:gd name="connsiteX2" fmla="*/ 2294712 w 3651139"/>
                  <a:gd name="connsiteY2" fmla="*/ 880131 h 899181"/>
                  <a:gd name="connsiteX3" fmla="*/ 3310712 w 3651139"/>
                  <a:gd name="connsiteY3" fmla="*/ 880131 h 899181"/>
                  <a:gd name="connsiteX4" fmla="*/ 3640912 w 3651139"/>
                  <a:gd name="connsiteY4" fmla="*/ 835681 h 899181"/>
                  <a:gd name="connsiteX5" fmla="*/ 2993212 w 3651139"/>
                  <a:gd name="connsiteY5" fmla="*/ 568981 h 899181"/>
                  <a:gd name="connsiteX6" fmla="*/ 2656662 w 3651139"/>
                  <a:gd name="connsiteY6" fmla="*/ 397531 h 899181"/>
                  <a:gd name="connsiteX7" fmla="*/ 2269312 w 3651139"/>
                  <a:gd name="connsiteY7" fmla="*/ 111781 h 899181"/>
                  <a:gd name="connsiteX8" fmla="*/ 1723212 w 3651139"/>
                  <a:gd name="connsiteY8" fmla="*/ 3831 h 899181"/>
                  <a:gd name="connsiteX9" fmla="*/ 1304112 w 3651139"/>
                  <a:gd name="connsiteY9" fmla="*/ 232431 h 899181"/>
                  <a:gd name="connsiteX10" fmla="*/ 967562 w 3651139"/>
                  <a:gd name="connsiteY10" fmla="*/ 441981 h 899181"/>
                  <a:gd name="connsiteX11" fmla="*/ 453212 w 3651139"/>
                  <a:gd name="connsiteY11" fmla="*/ 600731 h 899181"/>
                  <a:gd name="connsiteX12" fmla="*/ 65862 w 3651139"/>
                  <a:gd name="connsiteY12" fmla="*/ 734081 h 899181"/>
                  <a:gd name="connsiteX13" fmla="*/ 8712 w 3651139"/>
                  <a:gd name="connsiteY13" fmla="*/ 854731 h 899181"/>
                  <a:gd name="connsiteX14" fmla="*/ 186512 w 3651139"/>
                  <a:gd name="connsiteY14" fmla="*/ 899181 h 89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1139" h="899181">
                    <a:moveTo>
                      <a:pt x="186512" y="899181"/>
                    </a:moveTo>
                    <a:lnTo>
                      <a:pt x="1329512" y="892831"/>
                    </a:lnTo>
                    <a:lnTo>
                      <a:pt x="2294712" y="880131"/>
                    </a:lnTo>
                    <a:cubicBezTo>
                      <a:pt x="2622795" y="873781"/>
                      <a:pt x="2982629" y="886481"/>
                      <a:pt x="3310712" y="880131"/>
                    </a:cubicBezTo>
                    <a:cubicBezTo>
                      <a:pt x="3535079" y="872723"/>
                      <a:pt x="3693829" y="887539"/>
                      <a:pt x="3640912" y="835681"/>
                    </a:cubicBezTo>
                    <a:cubicBezTo>
                      <a:pt x="3587995" y="783823"/>
                      <a:pt x="3157254" y="642006"/>
                      <a:pt x="2993212" y="568981"/>
                    </a:cubicBezTo>
                    <a:cubicBezTo>
                      <a:pt x="2829170" y="495956"/>
                      <a:pt x="2777312" y="473731"/>
                      <a:pt x="2656662" y="397531"/>
                    </a:cubicBezTo>
                    <a:cubicBezTo>
                      <a:pt x="2536012" y="321331"/>
                      <a:pt x="2424887" y="177398"/>
                      <a:pt x="2269312" y="111781"/>
                    </a:cubicBezTo>
                    <a:cubicBezTo>
                      <a:pt x="2113737" y="46164"/>
                      <a:pt x="1884079" y="-16277"/>
                      <a:pt x="1723212" y="3831"/>
                    </a:cubicBezTo>
                    <a:cubicBezTo>
                      <a:pt x="1562345" y="23939"/>
                      <a:pt x="1430054" y="159406"/>
                      <a:pt x="1304112" y="232431"/>
                    </a:cubicBezTo>
                    <a:cubicBezTo>
                      <a:pt x="1178170" y="305456"/>
                      <a:pt x="1109379" y="380598"/>
                      <a:pt x="967562" y="441981"/>
                    </a:cubicBezTo>
                    <a:cubicBezTo>
                      <a:pt x="825745" y="503364"/>
                      <a:pt x="603495" y="552048"/>
                      <a:pt x="453212" y="600731"/>
                    </a:cubicBezTo>
                    <a:cubicBezTo>
                      <a:pt x="302929" y="649414"/>
                      <a:pt x="139945" y="691748"/>
                      <a:pt x="65862" y="734081"/>
                    </a:cubicBezTo>
                    <a:cubicBezTo>
                      <a:pt x="-8221" y="776414"/>
                      <a:pt x="-7163" y="826156"/>
                      <a:pt x="8712" y="854731"/>
                    </a:cubicBezTo>
                    <a:cubicBezTo>
                      <a:pt x="24587" y="883306"/>
                      <a:pt x="92849" y="894418"/>
                      <a:pt x="186512" y="89918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530234" y="2036314"/>
                <a:ext cx="1553610" cy="52092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Gill Sans MT" panose="020B0502020104020203" pitchFamily="34" charset="0"/>
                  </a:rPr>
                  <a:t>Sample</a:t>
                </a:r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>
              <a:off x="817896" y="2250785"/>
              <a:ext cx="1972769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141774" y="1110023"/>
              <a:ext cx="1531641" cy="255260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8546" y="4711878"/>
              <a:ext cx="2217738" cy="108731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558606" y="2246090"/>
              <a:ext cx="699865" cy="2475650"/>
              <a:chOff x="1558606" y="2863370"/>
              <a:chExt cx="699865" cy="2475650"/>
            </a:xfrm>
          </p:grpSpPr>
          <p:cxnSp>
            <p:nvCxnSpPr>
              <p:cNvPr id="12" name="Straight Connector 11"/>
              <p:cNvCxnSpPr>
                <a:stCxn id="27" idx="4"/>
              </p:cNvCxnSpPr>
              <p:nvPr/>
            </p:nvCxnSpPr>
            <p:spPr>
              <a:xfrm flipH="1">
                <a:off x="1563368" y="2894800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58606" y="2863370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220542" y="4102920"/>
                <a:ext cx="37929" cy="12361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86230" y="4133310"/>
                <a:ext cx="634312" cy="12057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1553310" y="2254029"/>
              <a:ext cx="699865" cy="2463828"/>
              <a:chOff x="1553310" y="2871309"/>
              <a:chExt cx="699865" cy="2463828"/>
            </a:xfrm>
          </p:grpSpPr>
          <p:cxnSp>
            <p:nvCxnSpPr>
              <p:cNvPr id="81" name="Straight Connector 80"/>
              <p:cNvCxnSpPr>
                <a:stCxn id="80" idx="4"/>
              </p:cNvCxnSpPr>
              <p:nvPr/>
            </p:nvCxnSpPr>
            <p:spPr>
              <a:xfrm>
                <a:off x="2248412" y="2892422"/>
                <a:ext cx="1" cy="11928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1553310" y="2871309"/>
                <a:ext cx="699865" cy="120933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1553311" y="4117209"/>
                <a:ext cx="37928" cy="12145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591239" y="4147599"/>
                <a:ext cx="634313" cy="11875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636487" y="4414076"/>
              <a:ext cx="2084704" cy="5209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0"/>
                </a:rPr>
                <a:t>Sensitive area detector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24091" y="2051124"/>
              <a:ext cx="747269" cy="2663355"/>
              <a:chOff x="1524091" y="2668404"/>
              <a:chExt cx="747269" cy="2663355"/>
            </a:xfrm>
          </p:grpSpPr>
          <p:cxnSp>
            <p:nvCxnSpPr>
              <p:cNvPr id="69" name="Straight Connector 68"/>
              <p:cNvCxnSpPr>
                <a:stCxn id="68" idx="4"/>
              </p:cNvCxnSpPr>
              <p:nvPr/>
            </p:nvCxnSpPr>
            <p:spPr>
              <a:xfrm>
                <a:off x="1897725" y="2690202"/>
                <a:ext cx="373635" cy="13517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1524091" y="2668404"/>
                <a:ext cx="373635" cy="13869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1524092" y="4102921"/>
                <a:ext cx="463987" cy="12288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1827140" y="4084499"/>
                <a:ext cx="444220" cy="12472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827140" y="5331759"/>
                <a:ext cx="160939" cy="0"/>
              </a:xfrm>
              <a:prstGeom prst="line">
                <a:avLst/>
              </a:prstGeom>
              <a:ln w="28575">
                <a:solidFill>
                  <a:srgbClr val="FF0000">
                    <a:alpha val="5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1540509" y="223180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1874866" y="202720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2225553" y="222942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1189" y="3195664"/>
              <a:ext cx="1637285" cy="5211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Lenses </a:t>
              </a:r>
              <a:r>
                <a:rPr lang="en-US" i="1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et al</a:t>
              </a:r>
            </a:p>
          </p:txBody>
        </p:sp>
      </p:grpSp>
      <p:sp>
        <p:nvSpPr>
          <p:cNvPr id="143" name="Freeform 142"/>
          <p:cNvSpPr/>
          <p:nvPr/>
        </p:nvSpPr>
        <p:spPr>
          <a:xfrm>
            <a:off x="4909419" y="1400610"/>
            <a:ext cx="3651139" cy="899181"/>
          </a:xfrm>
          <a:custGeom>
            <a:avLst/>
            <a:gdLst>
              <a:gd name="connsiteX0" fmla="*/ 186512 w 3648439"/>
              <a:gd name="connsiteY0" fmla="*/ 899181 h 899181"/>
              <a:gd name="connsiteX1" fmla="*/ 1329512 w 3648439"/>
              <a:gd name="connsiteY1" fmla="*/ 892831 h 899181"/>
              <a:gd name="connsiteX2" fmla="*/ 2294712 w 3648439"/>
              <a:gd name="connsiteY2" fmla="*/ 880131 h 899181"/>
              <a:gd name="connsiteX3" fmla="*/ 3278962 w 3648439"/>
              <a:gd name="connsiteY3" fmla="*/ 861081 h 899181"/>
              <a:gd name="connsiteX4" fmla="*/ 3640912 w 3648439"/>
              <a:gd name="connsiteY4" fmla="*/ 835681 h 899181"/>
              <a:gd name="connsiteX5" fmla="*/ 2993212 w 3648439"/>
              <a:gd name="connsiteY5" fmla="*/ 568981 h 899181"/>
              <a:gd name="connsiteX6" fmla="*/ 2656662 w 3648439"/>
              <a:gd name="connsiteY6" fmla="*/ 397531 h 899181"/>
              <a:gd name="connsiteX7" fmla="*/ 2269312 w 3648439"/>
              <a:gd name="connsiteY7" fmla="*/ 111781 h 899181"/>
              <a:gd name="connsiteX8" fmla="*/ 1723212 w 3648439"/>
              <a:gd name="connsiteY8" fmla="*/ 3831 h 899181"/>
              <a:gd name="connsiteX9" fmla="*/ 1304112 w 3648439"/>
              <a:gd name="connsiteY9" fmla="*/ 232431 h 899181"/>
              <a:gd name="connsiteX10" fmla="*/ 967562 w 3648439"/>
              <a:gd name="connsiteY10" fmla="*/ 441981 h 899181"/>
              <a:gd name="connsiteX11" fmla="*/ 453212 w 3648439"/>
              <a:gd name="connsiteY11" fmla="*/ 600731 h 899181"/>
              <a:gd name="connsiteX12" fmla="*/ 65862 w 3648439"/>
              <a:gd name="connsiteY12" fmla="*/ 734081 h 899181"/>
              <a:gd name="connsiteX13" fmla="*/ 8712 w 3648439"/>
              <a:gd name="connsiteY13" fmla="*/ 854731 h 899181"/>
              <a:gd name="connsiteX14" fmla="*/ 186512 w 3648439"/>
              <a:gd name="connsiteY14" fmla="*/ 899181 h 899181"/>
              <a:gd name="connsiteX0" fmla="*/ 186512 w 3651139"/>
              <a:gd name="connsiteY0" fmla="*/ 899181 h 899181"/>
              <a:gd name="connsiteX1" fmla="*/ 1329512 w 3651139"/>
              <a:gd name="connsiteY1" fmla="*/ 892831 h 899181"/>
              <a:gd name="connsiteX2" fmla="*/ 2294712 w 3651139"/>
              <a:gd name="connsiteY2" fmla="*/ 880131 h 899181"/>
              <a:gd name="connsiteX3" fmla="*/ 3310712 w 3651139"/>
              <a:gd name="connsiteY3" fmla="*/ 880131 h 899181"/>
              <a:gd name="connsiteX4" fmla="*/ 3640912 w 3651139"/>
              <a:gd name="connsiteY4" fmla="*/ 835681 h 899181"/>
              <a:gd name="connsiteX5" fmla="*/ 2993212 w 3651139"/>
              <a:gd name="connsiteY5" fmla="*/ 568981 h 899181"/>
              <a:gd name="connsiteX6" fmla="*/ 2656662 w 3651139"/>
              <a:gd name="connsiteY6" fmla="*/ 397531 h 899181"/>
              <a:gd name="connsiteX7" fmla="*/ 2269312 w 3651139"/>
              <a:gd name="connsiteY7" fmla="*/ 111781 h 899181"/>
              <a:gd name="connsiteX8" fmla="*/ 1723212 w 3651139"/>
              <a:gd name="connsiteY8" fmla="*/ 3831 h 899181"/>
              <a:gd name="connsiteX9" fmla="*/ 1304112 w 3651139"/>
              <a:gd name="connsiteY9" fmla="*/ 232431 h 899181"/>
              <a:gd name="connsiteX10" fmla="*/ 967562 w 3651139"/>
              <a:gd name="connsiteY10" fmla="*/ 441981 h 899181"/>
              <a:gd name="connsiteX11" fmla="*/ 453212 w 3651139"/>
              <a:gd name="connsiteY11" fmla="*/ 600731 h 899181"/>
              <a:gd name="connsiteX12" fmla="*/ 65862 w 3651139"/>
              <a:gd name="connsiteY12" fmla="*/ 734081 h 899181"/>
              <a:gd name="connsiteX13" fmla="*/ 8712 w 3651139"/>
              <a:gd name="connsiteY13" fmla="*/ 854731 h 899181"/>
              <a:gd name="connsiteX14" fmla="*/ 186512 w 3651139"/>
              <a:gd name="connsiteY14" fmla="*/ 899181 h 89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1139" h="899181">
                <a:moveTo>
                  <a:pt x="186512" y="899181"/>
                </a:moveTo>
                <a:lnTo>
                  <a:pt x="1329512" y="892831"/>
                </a:lnTo>
                <a:lnTo>
                  <a:pt x="2294712" y="880131"/>
                </a:lnTo>
                <a:cubicBezTo>
                  <a:pt x="2622795" y="873781"/>
                  <a:pt x="2982629" y="886481"/>
                  <a:pt x="3310712" y="880131"/>
                </a:cubicBezTo>
                <a:cubicBezTo>
                  <a:pt x="3535079" y="872723"/>
                  <a:pt x="3693829" y="887539"/>
                  <a:pt x="3640912" y="835681"/>
                </a:cubicBezTo>
                <a:cubicBezTo>
                  <a:pt x="3587995" y="783823"/>
                  <a:pt x="3157254" y="642006"/>
                  <a:pt x="2993212" y="568981"/>
                </a:cubicBezTo>
                <a:cubicBezTo>
                  <a:pt x="2829170" y="495956"/>
                  <a:pt x="2777312" y="473731"/>
                  <a:pt x="2656662" y="397531"/>
                </a:cubicBezTo>
                <a:cubicBezTo>
                  <a:pt x="2536012" y="321331"/>
                  <a:pt x="2424887" y="177398"/>
                  <a:pt x="2269312" y="111781"/>
                </a:cubicBezTo>
                <a:cubicBezTo>
                  <a:pt x="2113737" y="46164"/>
                  <a:pt x="1884079" y="-16277"/>
                  <a:pt x="1723212" y="3831"/>
                </a:cubicBezTo>
                <a:cubicBezTo>
                  <a:pt x="1562345" y="23939"/>
                  <a:pt x="1430054" y="159406"/>
                  <a:pt x="1304112" y="232431"/>
                </a:cubicBezTo>
                <a:cubicBezTo>
                  <a:pt x="1178170" y="305456"/>
                  <a:pt x="1109379" y="380598"/>
                  <a:pt x="967562" y="441981"/>
                </a:cubicBezTo>
                <a:cubicBezTo>
                  <a:pt x="825745" y="503364"/>
                  <a:pt x="603495" y="552048"/>
                  <a:pt x="453212" y="600731"/>
                </a:cubicBezTo>
                <a:cubicBezTo>
                  <a:pt x="302929" y="649414"/>
                  <a:pt x="139945" y="691748"/>
                  <a:pt x="65862" y="734081"/>
                </a:cubicBezTo>
                <a:cubicBezTo>
                  <a:pt x="-8221" y="776414"/>
                  <a:pt x="-7163" y="826156"/>
                  <a:pt x="8712" y="854731"/>
                </a:cubicBezTo>
                <a:cubicBezTo>
                  <a:pt x="24587" y="883306"/>
                  <a:pt x="92849" y="894418"/>
                  <a:pt x="186512" y="899181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667316" y="2250785"/>
            <a:ext cx="1972769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734988" y="4837167"/>
            <a:ext cx="208470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(Less) sensitive spot detector</a:t>
            </a:r>
          </a:p>
        </p:txBody>
      </p:sp>
      <p:cxnSp>
        <p:nvCxnSpPr>
          <p:cNvPr id="130" name="Straight Connector 129"/>
          <p:cNvCxnSpPr>
            <a:stCxn id="90" idx="0"/>
          </p:cNvCxnSpPr>
          <p:nvPr/>
        </p:nvCxnSpPr>
        <p:spPr>
          <a:xfrm flipH="1">
            <a:off x="7120782" y="2151177"/>
            <a:ext cx="23635" cy="127353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90" idx="5"/>
          </p:cNvCxnSpPr>
          <p:nvPr/>
        </p:nvCxnSpPr>
        <p:spPr>
          <a:xfrm flipH="1">
            <a:off x="6373512" y="2190201"/>
            <a:ext cx="754741" cy="124785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6373512" y="3485641"/>
            <a:ext cx="463987" cy="122883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676560" y="3467219"/>
            <a:ext cx="444220" cy="1247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 flipH="1">
            <a:off x="6724286" y="2027203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2668451" y="1977297"/>
            <a:ext cx="1614514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Focal plane</a:t>
            </a:r>
          </a:p>
        </p:txBody>
      </p:sp>
      <p:cxnSp>
        <p:nvCxnSpPr>
          <p:cNvPr id="147" name="Straight Connector 146"/>
          <p:cNvCxnSpPr>
            <a:stCxn id="156" idx="0"/>
          </p:cNvCxnSpPr>
          <p:nvPr/>
        </p:nvCxnSpPr>
        <p:spPr>
          <a:xfrm flipH="1">
            <a:off x="7047664" y="2226860"/>
            <a:ext cx="19737" cy="9688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56" idx="0"/>
          </p:cNvCxnSpPr>
          <p:nvPr/>
        </p:nvCxnSpPr>
        <p:spPr>
          <a:xfrm flipH="1">
            <a:off x="6423784" y="2226860"/>
            <a:ext cx="643617" cy="959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6693914" y="3720030"/>
            <a:ext cx="359397" cy="1230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6414403" y="3662623"/>
            <a:ext cx="398809" cy="1272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638730" y="4858152"/>
            <a:ext cx="238597" cy="428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779530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6385406" y="4747193"/>
            <a:ext cx="34125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flipH="1">
            <a:off x="6716349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/>
          <p:cNvSpPr txBox="1"/>
          <p:nvPr/>
        </p:nvSpPr>
        <p:spPr>
          <a:xfrm>
            <a:off x="4738750" y="6243978"/>
            <a:ext cx="4422809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Detection in series (“scanning”)</a:t>
            </a:r>
          </a:p>
        </p:txBody>
      </p:sp>
      <p:sp>
        <p:nvSpPr>
          <p:cNvPr id="156" name="Oval 155"/>
          <p:cNvSpPr/>
          <p:nvPr/>
        </p:nvSpPr>
        <p:spPr>
          <a:xfrm flipH="1">
            <a:off x="7044542" y="2226860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flipH="1">
            <a:off x="6183787" y="2230877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777600" y="971354"/>
            <a:ext cx="1477217" cy="657741"/>
            <a:chOff x="7777600" y="971354"/>
            <a:chExt cx="1477217" cy="657741"/>
          </a:xfrm>
        </p:grpSpPr>
        <p:sp>
          <p:nvSpPr>
            <p:cNvPr id="160" name="Oval 159"/>
            <p:cNvSpPr/>
            <p:nvPr/>
          </p:nvSpPr>
          <p:spPr>
            <a:xfrm flipH="1">
              <a:off x="7952395" y="146199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7952395" y="12928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777600" y="971354"/>
              <a:ext cx="1477217" cy="657741"/>
              <a:chOff x="7777600" y="971354"/>
              <a:chExt cx="1477217" cy="65774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7777600" y="971354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Fluorophores: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886905" y="1148313"/>
                <a:ext cx="1147001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in focal plane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898700" y="1322050"/>
                <a:ext cx="1356117" cy="30704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1200" dirty="0">
                    <a:latin typeface="Gill Sans MT" panose="020B0502020104020203" pitchFamily="34" charset="0"/>
                  </a:rPr>
                  <a:t>out of focal plane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>
            <a:off x="4992957" y="4449635"/>
            <a:ext cx="1683603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0"/>
              </a:rPr>
              <a:t>Pinhole</a:t>
            </a:r>
          </a:p>
        </p:txBody>
      </p:sp>
      <p:sp>
        <p:nvSpPr>
          <p:cNvPr id="90" name="Oval 89"/>
          <p:cNvSpPr/>
          <p:nvPr/>
        </p:nvSpPr>
        <p:spPr>
          <a:xfrm flipH="1">
            <a:off x="7121558" y="2151177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flipH="1">
            <a:off x="6084029" y="2063659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 rot="1404230">
            <a:off x="6620875" y="1170277"/>
            <a:ext cx="864872" cy="2176462"/>
          </a:xfrm>
          <a:custGeom>
            <a:avLst/>
            <a:gdLst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7187 w 666750"/>
              <a:gd name="connsiteY4" fmla="*/ 1095375 h 2176462"/>
              <a:gd name="connsiteX5" fmla="*/ 661987 w 666750"/>
              <a:gd name="connsiteY5" fmla="*/ 0 h 2176462"/>
              <a:gd name="connsiteX6" fmla="*/ 0 w 666750"/>
              <a:gd name="connsiteY6" fmla="*/ 0 h 2176462"/>
              <a:gd name="connsiteX0" fmla="*/ 0 w 666750"/>
              <a:gd name="connsiteY0" fmla="*/ 0 h 2176462"/>
              <a:gd name="connsiteX1" fmla="*/ 323850 w 666750"/>
              <a:gd name="connsiteY1" fmla="*/ 1076325 h 2176462"/>
              <a:gd name="connsiteX2" fmla="*/ 0 w 666750"/>
              <a:gd name="connsiteY2" fmla="*/ 2176462 h 2176462"/>
              <a:gd name="connsiteX3" fmla="*/ 666750 w 666750"/>
              <a:gd name="connsiteY3" fmla="*/ 2171700 h 2176462"/>
              <a:gd name="connsiteX4" fmla="*/ 359569 w 666750"/>
              <a:gd name="connsiteY4" fmla="*/ 1073944 h 2176462"/>
              <a:gd name="connsiteX5" fmla="*/ 661987 w 666750"/>
              <a:gd name="connsiteY5" fmla="*/ 0 h 2176462"/>
              <a:gd name="connsiteX6" fmla="*/ 0 w 666750"/>
              <a:gd name="connsiteY6" fmla="*/ 0 h 217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2176462">
                <a:moveTo>
                  <a:pt x="0" y="0"/>
                </a:moveTo>
                <a:lnTo>
                  <a:pt x="323850" y="1076325"/>
                </a:lnTo>
                <a:lnTo>
                  <a:pt x="0" y="2176462"/>
                </a:lnTo>
                <a:lnTo>
                  <a:pt x="666750" y="2171700"/>
                </a:lnTo>
                <a:lnTo>
                  <a:pt x="359569" y="1073944"/>
                </a:lnTo>
                <a:lnTo>
                  <a:pt x="661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167330" y="3002440"/>
            <a:ext cx="1181395" cy="95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Lenses, scanners </a:t>
            </a:r>
            <a:r>
              <a:rPr lang="en-US" i="1" dirty="0">
                <a:solidFill>
                  <a:schemeClr val="tx1"/>
                </a:solidFill>
                <a:latin typeface="Gill Sans MT" panose="020B0502020104020203" pitchFamily="34" charset="0"/>
              </a:rPr>
              <a:t>et al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E6CDC11-2796-4FEF-938A-C0E4EC4F51DE}"/>
              </a:ext>
            </a:extLst>
          </p:cNvPr>
          <p:cNvSpPr txBox="1"/>
          <p:nvPr/>
        </p:nvSpPr>
        <p:spPr>
          <a:xfrm>
            <a:off x="5129212" y="279789"/>
            <a:ext cx="3171825" cy="520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Laser scanning confocal microscopy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C4C1F9A-DC1C-4114-BCEB-8DA73D418A15}"/>
              </a:ext>
            </a:extLst>
          </p:cNvPr>
          <p:cNvSpPr txBox="1"/>
          <p:nvPr/>
        </p:nvSpPr>
        <p:spPr>
          <a:xfrm>
            <a:off x="-1" y="61442"/>
            <a:ext cx="3803982" cy="957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</a:rPr>
              <a:t>Widefield fluorescence microscopy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BA5A3E6-5713-4E31-9299-63DF87B1A1EA}"/>
              </a:ext>
            </a:extLst>
          </p:cNvPr>
          <p:cNvGrpSpPr/>
          <p:nvPr/>
        </p:nvGrpSpPr>
        <p:grpSpPr>
          <a:xfrm>
            <a:off x="2728474" y="3282961"/>
            <a:ext cx="1089197" cy="344929"/>
            <a:chOff x="2728474" y="3282961"/>
            <a:chExt cx="1089197" cy="34492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43A9083-F40F-490E-807C-A5906F2956F1}"/>
                </a:ext>
              </a:extLst>
            </p:cNvPr>
            <p:cNvSpPr txBox="1"/>
            <p:nvPr/>
          </p:nvSpPr>
          <p:spPr>
            <a:xfrm>
              <a:off x="3080708" y="3282961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Lamp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214F8B1C-CB29-46D4-9940-033546CB5C1E}"/>
                </a:ext>
              </a:extLst>
            </p:cNvPr>
            <p:cNvCxnSpPr>
              <a:cxnSpLocks/>
              <a:stCxn id="77" idx="1"/>
            </p:cNvCxnSpPr>
            <p:nvPr/>
          </p:nvCxnSpPr>
          <p:spPr>
            <a:xfrm flipH="1">
              <a:off x="2728474" y="3455426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189DE69-26A8-44F3-812D-40EE7F48CB98}"/>
              </a:ext>
            </a:extLst>
          </p:cNvPr>
          <p:cNvGrpSpPr/>
          <p:nvPr/>
        </p:nvGrpSpPr>
        <p:grpSpPr>
          <a:xfrm>
            <a:off x="7354643" y="3313175"/>
            <a:ext cx="1089197" cy="344929"/>
            <a:chOff x="7354643" y="3313175"/>
            <a:chExt cx="1089197" cy="34492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A91BFF9-3472-4E56-8771-75D2E8AD97E8}"/>
                </a:ext>
              </a:extLst>
            </p:cNvPr>
            <p:cNvSpPr txBox="1"/>
            <p:nvPr/>
          </p:nvSpPr>
          <p:spPr>
            <a:xfrm>
              <a:off x="7706877" y="3313175"/>
              <a:ext cx="736963" cy="3449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2000" dirty="0">
                  <a:latin typeface="Gill Sans MT" panose="020B0502020104020203" pitchFamily="34" charset="0"/>
                </a:rPr>
                <a:t>Laser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F9B5AE-B9E4-40F1-B68D-7EDEF6C7C553}"/>
                </a:ext>
              </a:extLst>
            </p:cNvPr>
            <p:cNvCxnSpPr>
              <a:cxnSpLocks/>
              <a:stCxn id="88" idx="1"/>
            </p:cNvCxnSpPr>
            <p:nvPr/>
          </p:nvCxnSpPr>
          <p:spPr>
            <a:xfrm flipH="1">
              <a:off x="7354643" y="3485640"/>
              <a:ext cx="352234" cy="8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8702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24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414141"/>
        </a:dk1>
        <a:lt1>
          <a:srgbClr val="FFFFFF"/>
        </a:lt1>
        <a:dk2>
          <a:srgbClr val="284B90"/>
        </a:dk2>
        <a:lt2>
          <a:srgbClr val="909090"/>
        </a:lt2>
        <a:accent1>
          <a:srgbClr val="BBE0E3"/>
        </a:accent1>
        <a:accent2>
          <a:srgbClr val="335FB7"/>
        </a:accent2>
        <a:accent3>
          <a:srgbClr val="FFFFFF"/>
        </a:accent3>
        <a:accent4>
          <a:srgbClr val="363636"/>
        </a:accent4>
        <a:accent5>
          <a:srgbClr val="DAEDEF"/>
        </a:accent5>
        <a:accent6>
          <a:srgbClr val="2D55A6"/>
        </a:accent6>
        <a:hlink>
          <a:srgbClr val="99CC00"/>
        </a:hlink>
        <a:folHlink>
          <a:srgbClr val="E9E0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51018</TotalTime>
  <Words>3164</Words>
  <Application>Microsoft Office PowerPoint</Application>
  <PresentationFormat>On-screen Show (4:3)</PresentationFormat>
  <Paragraphs>745</Paragraphs>
  <Slides>76</Slides>
  <Notes>68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Calibri</vt:lpstr>
      <vt:lpstr>Calibri Light</vt:lpstr>
      <vt:lpstr>Gill Sans MT</vt:lpstr>
      <vt:lpstr>Symbol</vt:lpstr>
      <vt:lpstr>Times New Roman</vt:lpstr>
      <vt:lpstr>Office Theme</vt:lpstr>
      <vt:lpstr>Default Design</vt:lpstr>
      <vt:lpstr>Confocal Microscopy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tips for confocal microscopy</dc:title>
  <dc:creator>pariel</dc:creator>
  <cp:lastModifiedBy>Ariel, Pablo</cp:lastModifiedBy>
  <cp:revision>377</cp:revision>
  <dcterms:created xsi:type="dcterms:W3CDTF">2016-02-24T21:07:42Z</dcterms:created>
  <dcterms:modified xsi:type="dcterms:W3CDTF">2020-06-11T19:23:36Z</dcterms:modified>
</cp:coreProperties>
</file>