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5"/>
  </p:notesMasterIdLst>
  <p:sldIdLst>
    <p:sldId id="256" r:id="rId3"/>
    <p:sldId id="452" r:id="rId4"/>
    <p:sldId id="453" r:id="rId5"/>
    <p:sldId id="457" r:id="rId6"/>
    <p:sldId id="454" r:id="rId7"/>
    <p:sldId id="458" r:id="rId8"/>
    <p:sldId id="456" r:id="rId9"/>
    <p:sldId id="459" r:id="rId10"/>
    <p:sldId id="461" r:id="rId11"/>
    <p:sldId id="467" r:id="rId12"/>
    <p:sldId id="463" r:id="rId13"/>
    <p:sldId id="478" r:id="rId14"/>
    <p:sldId id="468" r:id="rId15"/>
    <p:sldId id="470" r:id="rId16"/>
    <p:sldId id="471" r:id="rId17"/>
    <p:sldId id="472" r:id="rId18"/>
    <p:sldId id="474" r:id="rId19"/>
    <p:sldId id="475" r:id="rId20"/>
    <p:sldId id="476" r:id="rId21"/>
    <p:sldId id="492" r:id="rId22"/>
    <p:sldId id="460" r:id="rId23"/>
    <p:sldId id="477" r:id="rId24"/>
    <p:sldId id="479" r:id="rId25"/>
    <p:sldId id="481" r:id="rId26"/>
    <p:sldId id="482" r:id="rId27"/>
    <p:sldId id="483" r:id="rId28"/>
    <p:sldId id="484" r:id="rId29"/>
    <p:sldId id="485" r:id="rId30"/>
    <p:sldId id="486" r:id="rId31"/>
    <p:sldId id="487" r:id="rId32"/>
    <p:sldId id="489" r:id="rId33"/>
    <p:sldId id="488" r:id="rId34"/>
    <p:sldId id="490" r:id="rId35"/>
    <p:sldId id="491" r:id="rId36"/>
    <p:sldId id="498" r:id="rId37"/>
    <p:sldId id="500" r:id="rId38"/>
    <p:sldId id="501" r:id="rId39"/>
    <p:sldId id="502" r:id="rId40"/>
    <p:sldId id="504" r:id="rId41"/>
    <p:sldId id="503" r:id="rId42"/>
    <p:sldId id="496" r:id="rId43"/>
    <p:sldId id="509" r:id="rId44"/>
    <p:sldId id="507" r:id="rId45"/>
    <p:sldId id="510" r:id="rId46"/>
    <p:sldId id="511" r:id="rId47"/>
    <p:sldId id="512" r:id="rId48"/>
    <p:sldId id="513" r:id="rId49"/>
    <p:sldId id="514" r:id="rId50"/>
    <p:sldId id="515" r:id="rId51"/>
    <p:sldId id="505" r:id="rId52"/>
    <p:sldId id="517" r:id="rId53"/>
    <p:sldId id="518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1DE"/>
    <a:srgbClr val="00FF00"/>
    <a:srgbClr val="00B050"/>
    <a:srgbClr val="CCC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2CC35D-A842-451F-8276-A1445DBB3478}" v="1" dt="2020-07-13T20:36:56.2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56" autoAdjust="0"/>
    <p:restoredTop sz="84628" autoAdjust="0"/>
  </p:normalViewPr>
  <p:slideViewPr>
    <p:cSldViewPr snapToGrid="0">
      <p:cViewPr varScale="1">
        <p:scale>
          <a:sx n="72" d="100"/>
          <a:sy n="72" d="100"/>
        </p:scale>
        <p:origin x="2227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el, Pablo" userId="695102d8-7b7c-4e72-85ef-d390c20d6d1b" providerId="ADAL" clId="{832CC35D-A842-451F-8276-A1445DBB3478}"/>
    <pc:docChg chg="modSld">
      <pc:chgData name="Ariel, Pablo" userId="695102d8-7b7c-4e72-85ef-d390c20d6d1b" providerId="ADAL" clId="{832CC35D-A842-451F-8276-A1445DBB3478}" dt="2020-07-13T20:37:01.685" v="7" actId="14100"/>
      <pc:docMkLst>
        <pc:docMk/>
      </pc:docMkLst>
      <pc:sldChg chg="modSp mod">
        <pc:chgData name="Ariel, Pablo" userId="695102d8-7b7c-4e72-85ef-d390c20d6d1b" providerId="ADAL" clId="{832CC35D-A842-451F-8276-A1445DBB3478}" dt="2020-07-13T19:57:51.701" v="3" actId="20577"/>
        <pc:sldMkLst>
          <pc:docMk/>
          <pc:sldMk cId="1244710432" sldId="256"/>
        </pc:sldMkLst>
        <pc:spChg chg="mod">
          <ac:chgData name="Ariel, Pablo" userId="695102d8-7b7c-4e72-85ef-d390c20d6d1b" providerId="ADAL" clId="{832CC35D-A842-451F-8276-A1445DBB3478}" dt="2020-07-13T19:57:51.701" v="3" actId="20577"/>
          <ac:spMkLst>
            <pc:docMk/>
            <pc:sldMk cId="1244710432" sldId="256"/>
            <ac:spMk id="5" creationId="{00000000-0000-0000-0000-000000000000}"/>
          </ac:spMkLst>
        </pc:spChg>
      </pc:sldChg>
      <pc:sldChg chg="modSp mod">
        <pc:chgData name="Ariel, Pablo" userId="695102d8-7b7c-4e72-85ef-d390c20d6d1b" providerId="ADAL" clId="{832CC35D-A842-451F-8276-A1445DBB3478}" dt="2020-07-13T20:02:16.371" v="4" actId="20577"/>
        <pc:sldMkLst>
          <pc:docMk/>
          <pc:sldMk cId="300638523" sldId="456"/>
        </pc:sldMkLst>
        <pc:spChg chg="mod">
          <ac:chgData name="Ariel, Pablo" userId="695102d8-7b7c-4e72-85ef-d390c20d6d1b" providerId="ADAL" clId="{832CC35D-A842-451F-8276-A1445DBB3478}" dt="2020-07-13T20:02:16.371" v="4" actId="20577"/>
          <ac:spMkLst>
            <pc:docMk/>
            <pc:sldMk cId="300638523" sldId="456"/>
            <ac:spMk id="4" creationId="{00000000-0000-0000-0000-000000000000}"/>
          </ac:spMkLst>
        </pc:spChg>
      </pc:sldChg>
      <pc:sldChg chg="modSp mod">
        <pc:chgData name="Ariel, Pablo" userId="695102d8-7b7c-4e72-85ef-d390c20d6d1b" providerId="ADAL" clId="{832CC35D-A842-451F-8276-A1445DBB3478}" dt="2020-07-13T20:37:01.685" v="7" actId="14100"/>
        <pc:sldMkLst>
          <pc:docMk/>
          <pc:sldMk cId="3029749784" sldId="492"/>
        </pc:sldMkLst>
        <pc:spChg chg="mod">
          <ac:chgData name="Ariel, Pablo" userId="695102d8-7b7c-4e72-85ef-d390c20d6d1b" providerId="ADAL" clId="{832CC35D-A842-451F-8276-A1445DBB3478}" dt="2020-07-13T20:37:01.685" v="7" actId="14100"/>
          <ac:spMkLst>
            <pc:docMk/>
            <pc:sldMk cId="3029749784" sldId="492"/>
            <ac:spMk id="43" creationId="{00000000-0000-0000-0000-000000000000}"/>
          </ac:spMkLst>
        </pc:spChg>
      </pc:sldChg>
    </pc:docChg>
  </pc:docChgLst>
  <pc:docChgLst>
    <pc:chgData name="Ariel, Pablo" userId="695102d8-7b7c-4e72-85ef-d390c20d6d1b" providerId="ADAL" clId="{DAD87336-BAEC-4943-AF0E-07A9BEE433AF}"/>
    <pc:docChg chg="delSld">
      <pc:chgData name="Ariel, Pablo" userId="695102d8-7b7c-4e72-85ef-d390c20d6d1b" providerId="ADAL" clId="{DAD87336-BAEC-4943-AF0E-07A9BEE433AF}" dt="2020-06-22T20:26:55.207" v="0" actId="47"/>
      <pc:docMkLst>
        <pc:docMk/>
      </pc:docMkLst>
      <pc:sldChg chg="del">
        <pc:chgData name="Ariel, Pablo" userId="695102d8-7b7c-4e72-85ef-d390c20d6d1b" providerId="ADAL" clId="{DAD87336-BAEC-4943-AF0E-07A9BEE433AF}" dt="2020-06-22T20:26:55.207" v="0" actId="47"/>
        <pc:sldMkLst>
          <pc:docMk/>
          <pc:sldMk cId="441090256" sldId="494"/>
        </pc:sldMkLst>
      </pc:sldChg>
      <pc:sldChg chg="del">
        <pc:chgData name="Ariel, Pablo" userId="695102d8-7b7c-4e72-85ef-d390c20d6d1b" providerId="ADAL" clId="{DAD87336-BAEC-4943-AF0E-07A9BEE433AF}" dt="2020-06-22T20:26:55.207" v="0" actId="47"/>
        <pc:sldMkLst>
          <pc:docMk/>
          <pc:sldMk cId="69456119" sldId="495"/>
        </pc:sldMkLst>
      </pc:sldChg>
    </pc:docChg>
  </pc:docChgLst>
  <pc:docChgLst>
    <pc:chgData name="Ariel, Pablo" userId="695102d8-7b7c-4e72-85ef-d390c20d6d1b" providerId="ADAL" clId="{035A0B7D-42BC-4058-8A97-FA0478D77570}"/>
    <pc:docChg chg="modSld">
      <pc:chgData name="Ariel, Pablo" userId="695102d8-7b7c-4e72-85ef-d390c20d6d1b" providerId="ADAL" clId="{035A0B7D-42BC-4058-8A97-FA0478D77570}" dt="2020-06-17T15:30:11.157" v="57" actId="20577"/>
      <pc:docMkLst>
        <pc:docMk/>
      </pc:docMkLst>
      <pc:sldChg chg="modSp mod">
        <pc:chgData name="Ariel, Pablo" userId="695102d8-7b7c-4e72-85ef-d390c20d6d1b" providerId="ADAL" clId="{035A0B7D-42BC-4058-8A97-FA0478D77570}" dt="2020-06-17T15:30:11.157" v="57" actId="20577"/>
        <pc:sldMkLst>
          <pc:docMk/>
          <pc:sldMk cId="1244710432" sldId="256"/>
        </pc:sldMkLst>
        <pc:spChg chg="mod">
          <ac:chgData name="Ariel, Pablo" userId="695102d8-7b7c-4e72-85ef-d390c20d6d1b" providerId="ADAL" clId="{035A0B7D-42BC-4058-8A97-FA0478D77570}" dt="2020-06-17T15:30:11.157" v="57" actId="20577"/>
          <ac:spMkLst>
            <pc:docMk/>
            <pc:sldMk cId="1244710432" sldId="256"/>
            <ac:spMk id="2" creationId="{00000000-0000-0000-0000-000000000000}"/>
          </ac:spMkLst>
        </pc:spChg>
        <pc:spChg chg="mod">
          <ac:chgData name="Ariel, Pablo" userId="695102d8-7b7c-4e72-85ef-d390c20d6d1b" providerId="ADAL" clId="{035A0B7D-42BC-4058-8A97-FA0478D77570}" dt="2020-06-17T15:27:01.183" v="36" actId="20577"/>
          <ac:spMkLst>
            <pc:docMk/>
            <pc:sldMk cId="1244710432" sldId="256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2C87A-DAB1-430A-94FC-6357E83E3238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92176-AC6E-4BA5-9D0B-53AA4F904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48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73/pnas.1313753110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oi.org/10.1016/j.ymeth.2017.03.014" TargetMode="External"/><Relationship Id="rId4" Type="http://schemas.openxmlformats.org/officeDocument/2006/relationships/hyperlink" Target="https://doi.org/10.1016/j.jneumeth.2004.05.013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cell.2013.12.042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molcel.2019.05.028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febs.13652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07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https://www.olympus-lifescience.com/en/microscope-resource/primer/java/jablonski/jabintro/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77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https://www.olympus-lifescience.com/en/microscope-resource/primer/java/jablonski/jabintro/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74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https://www.olympus-lifescience.com/en/microscope-resource/primer/java/jablonski/jabintro/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61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https://www.olympus-lifescience.com/en/microscope-resource/primer/java/jablonski/jabintro/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03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https://www.thermofisher.com/us/en/home/life-science/cell-analysis/cell-analysis-learning-center/molecular-probes-school-of-fluorescence/fundamentals-of-fluorescence-microscopy/epifluorescence-microscope-basics.html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70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https://doi.org/10.1073/pnas.1313753110</a:t>
            </a:r>
            <a:r>
              <a:rPr lang="en-US" dirty="0"/>
              <a:t>  ; https://phys.org/news/2013-11-important-clue-circulatory-wired.html</a:t>
            </a:r>
          </a:p>
          <a:p>
            <a:r>
              <a:rPr lang="en-US" dirty="0">
                <a:hlinkClick r:id="rId4" tooltip="Persistent link using digital object identifier"/>
              </a:rPr>
              <a:t>https://doi.org/10.1016/j.jneumeth.2004.05.013</a:t>
            </a:r>
            <a:endParaRPr lang="en-US" dirty="0"/>
          </a:p>
          <a:p>
            <a:r>
              <a:rPr lang="en-US" dirty="0"/>
              <a:t>John Allen – Davidson lab </a:t>
            </a:r>
          </a:p>
          <a:p>
            <a:r>
              <a:rPr lang="en-US" dirty="0">
                <a:hlinkClick r:id="rId5" tooltip="Persistent link using digital object identifier"/>
              </a:rPr>
              <a:t>https://doi.org/10.1016/j.ymeth.2017.03.014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24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79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https://micro.magnet.fsu.edu/primer/anatomy/bx51cutaway.html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6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57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29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Western</a:t>
            </a:r>
            <a:r>
              <a:rPr lang="en-US" baseline="0" dirty="0"/>
              <a:t> blot from Gao et al 2018 (Vaziri lab)</a:t>
            </a:r>
          </a:p>
          <a:p>
            <a:r>
              <a:rPr lang="en-US" baseline="0" dirty="0"/>
              <a:t>Gene expression array from Song et al 2014 (Weissman lab)</a:t>
            </a:r>
          </a:p>
          <a:p>
            <a:r>
              <a:rPr lang="en-US" baseline="0" dirty="0"/>
              <a:t>Flow cytometry from </a:t>
            </a:r>
            <a:r>
              <a:rPr lang="en-US" baseline="0" dirty="0" err="1"/>
              <a:t>Uchimura</a:t>
            </a:r>
            <a:r>
              <a:rPr lang="en-US" baseline="0" dirty="0"/>
              <a:t> et al 2018 (Ting lab)</a:t>
            </a:r>
          </a:p>
          <a:p>
            <a:r>
              <a:rPr lang="en-US" baseline="0" dirty="0"/>
              <a:t>Mass spec from </a:t>
            </a:r>
            <a:r>
              <a:rPr lang="en-US" baseline="0" dirty="0" err="1"/>
              <a:t>Lardinois</a:t>
            </a:r>
            <a:r>
              <a:rPr lang="en-US" baseline="0" dirty="0"/>
              <a:t> et al 2019 (Falk lab)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50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19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200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Dog’s name: Jackson</a:t>
            </a:r>
          </a:p>
          <a:p>
            <a:r>
              <a:rPr lang="en-US" dirty="0"/>
              <a:t>http://sustainable-nano.com/2014/01/06/whats-the-difference-between-magnification-and-resolution-dog-of-science-demonstrates/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60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https://micro.magnet.fsu.edu/primer/anatomy/magnification.html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923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http://jcb.rupress.org/content/172/1/9.long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66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804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taken on LSM700 on BPAE</a:t>
            </a:r>
            <a:r>
              <a:rPr lang="en-US" baseline="0" dirty="0"/>
              <a:t> slide, </a:t>
            </a:r>
            <a:r>
              <a:rPr lang="en-US" baseline="0" dirty="0" err="1"/>
              <a:t>mitotracker</a:t>
            </a:r>
            <a:r>
              <a:rPr lang="en-US" baseline="0" dirty="0"/>
              <a:t> red. 0.136um pixel size (roughly </a:t>
            </a:r>
            <a:r>
              <a:rPr lang="en-US" baseline="0" dirty="0" err="1"/>
              <a:t>Nyquist</a:t>
            </a:r>
            <a:r>
              <a:rPr lang="en-US" baseline="0" dirty="0"/>
              <a:t>). Conditions to roughly match signal and signal to noise levels in both images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84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714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052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 tooltip="Persistent link using digital object identifier"/>
              </a:rPr>
              <a:t>https://doi.org/10.1016/j.cell.2013.12.042</a:t>
            </a:r>
            <a:endParaRPr lang="en-US" dirty="0"/>
          </a:p>
          <a:p>
            <a:r>
              <a:rPr lang="en-US" dirty="0"/>
              <a:t>DATA not pretty 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55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414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Highly simplified</a:t>
            </a:r>
            <a:r>
              <a:rPr lang="en-US" baseline="0" dirty="0"/>
              <a:t> ray diagrams</a:t>
            </a:r>
            <a:endParaRPr lang="en-US" dirty="0"/>
          </a:p>
          <a:p>
            <a:r>
              <a:rPr lang="en-US" dirty="0"/>
              <a:t>Ray tracing:</a:t>
            </a:r>
            <a:r>
              <a:rPr lang="en-US" baseline="0" dirty="0"/>
              <a:t> </a:t>
            </a:r>
            <a:r>
              <a:rPr lang="en-US" dirty="0"/>
              <a:t>https://ricktu288.github.io/ray-optics/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147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Highly simplified</a:t>
            </a:r>
            <a:r>
              <a:rPr lang="en-US" baseline="0" dirty="0"/>
              <a:t> ray diagrams</a:t>
            </a:r>
            <a:endParaRPr lang="en-US" dirty="0"/>
          </a:p>
          <a:p>
            <a:r>
              <a:rPr lang="en-US" dirty="0"/>
              <a:t>Ray tracing:</a:t>
            </a:r>
            <a:r>
              <a:rPr lang="en-US" baseline="0" dirty="0"/>
              <a:t> </a:t>
            </a:r>
            <a:r>
              <a:rPr lang="en-US" dirty="0"/>
              <a:t>https://ricktu288.github.io/ray-optics/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394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Highly simplified</a:t>
            </a:r>
            <a:r>
              <a:rPr lang="en-US" baseline="0" dirty="0"/>
              <a:t> ray diagrams</a:t>
            </a:r>
            <a:endParaRPr lang="en-US" dirty="0"/>
          </a:p>
          <a:p>
            <a:r>
              <a:rPr lang="en-US" dirty="0"/>
              <a:t>Ray tracing:</a:t>
            </a:r>
            <a:r>
              <a:rPr lang="en-US" baseline="0" dirty="0"/>
              <a:t> </a:t>
            </a:r>
            <a:r>
              <a:rPr lang="en-US" dirty="0"/>
              <a:t>https://ricktu288.github.io/ray-optics/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98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Highly simplified</a:t>
            </a:r>
            <a:r>
              <a:rPr lang="en-US" baseline="0" dirty="0"/>
              <a:t> ray diagrams</a:t>
            </a:r>
            <a:endParaRPr lang="en-US" dirty="0"/>
          </a:p>
          <a:p>
            <a:r>
              <a:rPr lang="en-US" dirty="0"/>
              <a:t>Ray tracing:</a:t>
            </a:r>
            <a:r>
              <a:rPr lang="en-US" baseline="0" dirty="0"/>
              <a:t> </a:t>
            </a:r>
            <a:r>
              <a:rPr lang="en-US" dirty="0"/>
              <a:t>https://ricktu288.github.io/ray-optics/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858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Highly simplified</a:t>
            </a:r>
            <a:r>
              <a:rPr lang="en-US" baseline="0" dirty="0"/>
              <a:t> ray diagrams</a:t>
            </a:r>
            <a:endParaRPr lang="en-US" dirty="0"/>
          </a:p>
          <a:p>
            <a:r>
              <a:rPr lang="en-US" dirty="0"/>
              <a:t>Ray tracing:</a:t>
            </a:r>
            <a:r>
              <a:rPr lang="en-US" baseline="0" dirty="0"/>
              <a:t> </a:t>
            </a:r>
            <a:r>
              <a:rPr lang="en-US" dirty="0"/>
              <a:t>https://ricktu288.github.io/ray-optics/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933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Calabrese</a:t>
            </a:r>
            <a:r>
              <a:rPr lang="en-US" baseline="0" dirty="0"/>
              <a:t> lab paper - </a:t>
            </a:r>
            <a:r>
              <a:rPr lang="en-US" dirty="0">
                <a:hlinkClick r:id="rId3" tooltip="Persistent link using digital object identifier"/>
              </a:rPr>
              <a:t>https://doi.org/10.1016/j.molcel.2019.05.028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718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124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081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https://www.ncbi.nlm.nih.gov/pmc/articles/PMC3843244/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561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http://www.bdbiosciences.com/en-us/applications/research-applications/multicolor-flow-cytometry/product-selection-tools/spectrum-viewer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27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Contrast spatial resolution with flow (1 cell), biochemical fractionation</a:t>
            </a:r>
            <a:r>
              <a:rPr lang="en-US" baseline="0" dirty="0"/>
              <a:t> (populations). Temporal resolution of other techniques is slower. Other techniques are not compatible with live cells.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725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http://www.bdbiosciences.com/en-us/applications/research-applications/multicolor-flow-cytometry/product-selection-tools/spectrum-viewer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006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http://www.bdbiosciences.com/en-us/applications/research-applications/multicolor-flow-cytometry/product-selection-tools/spectrum-viewer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24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462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https://doi.org/10.1111/febs.13652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570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620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602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49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67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20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https://micro.magnet.fsu.edu/primer/lightandcolor/electromagintro.html</a:t>
            </a:r>
          </a:p>
          <a:p>
            <a:r>
              <a:rPr lang="en-US" dirty="0"/>
              <a:t>https://micro.magnet.fsu.edu/primer/lightandcolor/lightsourcesintro.html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3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https://www.olympus-lifescience.com/en/microscope-resource/primer/java/jablonski/jabintro/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06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https://www.olympus-lifescience.com/en/microscope-resource/primer/java/jablonski/jabintro/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07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42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13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24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UNC_logo_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"/>
            <a:ext cx="23812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48000"/>
            <a:ext cx="6400800" cy="2895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E7E58C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563869-6F52-4D49-B269-2326B2910ECF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B143AC-3E27-4B6B-A472-0432DCC088B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441325"/>
      </p:ext>
    </p:extLst>
  </p:cSld>
  <p:clrMapOvr>
    <a:masterClrMapping/>
  </p:clrMapOvr>
  <p:transition advClick="0" advTm="6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617218"/>
      </p:ext>
    </p:extLst>
  </p:cSld>
  <p:clrMapOvr>
    <a:masterClrMapping/>
  </p:clrMapOvr>
  <p:transition advClick="0" advTm="6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1668663"/>
      </p:ext>
    </p:extLst>
  </p:cSld>
  <p:clrMapOvr>
    <a:masterClrMapping/>
  </p:clrMapOvr>
  <p:transition advClick="0" advTm="6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143000"/>
            <a:ext cx="3276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143000"/>
            <a:ext cx="3276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1381144"/>
      </p:ext>
    </p:extLst>
  </p:cSld>
  <p:clrMapOvr>
    <a:masterClrMapping/>
  </p:clrMapOvr>
  <p:transition advClick="0" advTm="6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2068445"/>
      </p:ext>
    </p:extLst>
  </p:cSld>
  <p:clrMapOvr>
    <a:masterClrMapping/>
  </p:clrMapOvr>
  <p:transition advClick="0" advTm="6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1945482"/>
      </p:ext>
    </p:extLst>
  </p:cSld>
  <p:clrMapOvr>
    <a:masterClrMapping/>
  </p:clrMapOvr>
  <p:transition advClick="0" advTm="6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513378"/>
      </p:ext>
    </p:extLst>
  </p:cSld>
  <p:clrMapOvr>
    <a:masterClrMapping/>
  </p:clrMapOvr>
  <p:transition advClick="0" advTm="6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6420299"/>
      </p:ext>
    </p:extLst>
  </p:cSld>
  <p:clrMapOvr>
    <a:masterClrMapping/>
  </p:clrMapOvr>
  <p:transition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39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7434325"/>
      </p:ext>
    </p:extLst>
  </p:cSld>
  <p:clrMapOvr>
    <a:masterClrMapping/>
  </p:clrMapOvr>
  <p:transition advClick="0" advTm="6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323902"/>
      </p:ext>
    </p:extLst>
  </p:cSld>
  <p:clrMapOvr>
    <a:masterClrMapping/>
  </p:clrMapOvr>
  <p:transition advClick="0" advTm="6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7550" y="152400"/>
            <a:ext cx="16954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152400"/>
            <a:ext cx="49339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4323883"/>
      </p:ext>
    </p:extLst>
  </p:cSld>
  <p:clrMapOvr>
    <a:masterClrMapping/>
  </p:clrMapOvr>
  <p:transition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8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53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5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05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20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8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1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D0182-7204-494D-A879-EB151F73680C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3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152400"/>
            <a:ext cx="678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1143000"/>
            <a:ext cx="6705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099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6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rgbClr val="335FB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Font typeface="Arial" panose="020B0604020202020204" pitchFamily="34" charset="0"/>
        <a:buChar char="»"/>
        <a:defRPr sz="2200">
          <a:solidFill>
            <a:srgbClr val="41414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 sz="2000">
          <a:solidFill>
            <a:srgbClr val="41414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Font typeface="Arial" panose="020B0604020202020204" pitchFamily="34" charset="0"/>
        <a:buChar char="»"/>
        <a:defRPr>
          <a:solidFill>
            <a:srgbClr val="41414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4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biology.org/online-biology-courses/microscopy-series/" TargetMode="External"/><Relationship Id="rId13" Type="http://schemas.openxmlformats.org/officeDocument/2006/relationships/hyperlink" Target="http://zeiss-campus.magnet.fsu.edu/" TargetMode="External"/><Relationship Id="rId18" Type="http://schemas.openxmlformats.org/officeDocument/2006/relationships/hyperlink" Target="https://meetings.cshl.edu/courses.aspx?course=C-QICM&amp;year=20" TargetMode="External"/><Relationship Id="rId3" Type="http://schemas.openxmlformats.org/officeDocument/2006/relationships/hyperlink" Target="https://www.med.unc.edu/microscopy/" TargetMode="External"/><Relationship Id="rId7" Type="http://schemas.openxmlformats.org/officeDocument/2006/relationships/hyperlink" Target="mailto:tdperdue@email.unc.edu" TargetMode="External"/><Relationship Id="rId12" Type="http://schemas.openxmlformats.org/officeDocument/2006/relationships/hyperlink" Target="https://www.microscopyu.com/" TargetMode="External"/><Relationship Id="rId17" Type="http://schemas.openxmlformats.org/officeDocument/2006/relationships/hyperlink" Target="https://www.mbl.edu/education/courses/optical-microscopy-imaging/" TargetMode="External"/><Relationship Id="rId2" Type="http://schemas.openxmlformats.org/officeDocument/2006/relationships/notesSlide" Target="../notesSlides/notesSlide46.xml"/><Relationship Id="rId16" Type="http://schemas.openxmlformats.org/officeDocument/2006/relationships/hyperlink" Target="https://www.mbl.edu/education/courses/analytical-quantitative-light-microscop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d.unc.edu/cellbiophysio/research-facilities/hic/" TargetMode="External"/><Relationship Id="rId11" Type="http://schemas.openxmlformats.org/officeDocument/2006/relationships/hyperlink" Target="https://www.olympus-lifescience.com/en/microscope-resource/" TargetMode="External"/><Relationship Id="rId5" Type="http://schemas.openxmlformats.org/officeDocument/2006/relationships/hyperlink" Target="https://www.med.unc.edu/neuroscience/core-facilities/confocal-and-multiphoton-imaging/" TargetMode="External"/><Relationship Id="rId15" Type="http://schemas.openxmlformats.org/officeDocument/2006/relationships/hyperlink" Target="https://www.sciencedirect.com/bookseries/methods-in-cell-biology/vol/123" TargetMode="External"/><Relationship Id="rId10" Type="http://schemas.openxmlformats.org/officeDocument/2006/relationships/hyperlink" Target="https://micro.magnet.fsu.edu/" TargetMode="External"/><Relationship Id="rId19" Type="http://schemas.openxmlformats.org/officeDocument/2006/relationships/hyperlink" Target="https://mdibl.org/course/quantitative-fluorescence-microscopy-2020/" TargetMode="External"/><Relationship Id="rId4" Type="http://schemas.openxmlformats.org/officeDocument/2006/relationships/hyperlink" Target="https://www.med.unc.edu/microscopy/rigor-and-reproducibility/" TargetMode="External"/><Relationship Id="rId9" Type="http://schemas.openxmlformats.org/officeDocument/2006/relationships/hyperlink" Target="https://www.ibiology.org/online-biology-courses/short-microscopy-series/" TargetMode="External"/><Relationship Id="rId14" Type="http://schemas.openxmlformats.org/officeDocument/2006/relationships/hyperlink" Target="https://onlinelibrary.wiley.com/doi/book/10.1002/978111838290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caleofuniverse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icro.magnet.fsu.edu/cells/index.html" TargetMode="Externa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18286"/>
            <a:ext cx="9144000" cy="1506557"/>
          </a:xfrm>
        </p:spPr>
        <p:txBody>
          <a:bodyPr anchor="ctr">
            <a:noAutofit/>
          </a:bodyPr>
          <a:lstStyle/>
          <a:p>
            <a:r>
              <a:rPr lang="en-US" sz="4800" b="1" dirty="0">
                <a:latin typeface="Gill Sans MT" panose="020B0502020104020203" pitchFamily="34" charset="0"/>
              </a:rPr>
              <a:t>Introduction to Fluorescence Light Microscopy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180114"/>
            <a:ext cx="9144000" cy="2066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Gill Sans MT" panose="020B0502020104020203" pitchFamily="34" charset="0"/>
              </a:rPr>
              <a:t>Pablo Ariel, Ph.D.</a:t>
            </a:r>
          </a:p>
          <a:p>
            <a:r>
              <a:rPr lang="en-US" sz="2000" dirty="0">
                <a:latin typeface="Gill Sans MT" panose="020B0502020104020203" pitchFamily="34" charset="0"/>
              </a:rPr>
              <a:t>Microscopy Services Laboratory</a:t>
            </a:r>
          </a:p>
          <a:p>
            <a:r>
              <a:rPr lang="en-US" sz="2000" dirty="0">
                <a:latin typeface="Gill Sans MT" panose="020B0502020104020203" pitchFamily="34" charset="0"/>
              </a:rPr>
              <a:t>Department of Pathology and Laboratory Medicine</a:t>
            </a:r>
          </a:p>
          <a:p>
            <a:r>
              <a:rPr lang="en-US" sz="2000" dirty="0">
                <a:latin typeface="Gill Sans MT" panose="020B0502020104020203" pitchFamily="34" charset="0"/>
              </a:rPr>
              <a:t>University of North Carolina, Chapel Hill</a:t>
            </a:r>
          </a:p>
          <a:p>
            <a:endParaRPr lang="en-US" sz="2000" dirty="0">
              <a:latin typeface="Gill Sans MT" panose="020B0502020104020203" pitchFamily="34" charset="0"/>
            </a:endParaRPr>
          </a:p>
          <a:p>
            <a:r>
              <a:rPr lang="en-US" sz="2000" dirty="0">
                <a:latin typeface="Gill Sans MT" panose="020B0502020104020203" pitchFamily="34" charset="0"/>
              </a:rPr>
              <a:t>July 2020</a:t>
            </a:r>
          </a:p>
        </p:txBody>
      </p:sp>
    </p:spTree>
    <p:extLst>
      <p:ext uri="{BB962C8B-B14F-4D97-AF65-F5344CB8AC3E}">
        <p14:creationId xmlns:p14="http://schemas.microsoft.com/office/powerpoint/2010/main" val="1244710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08431" y="1211347"/>
            <a:ext cx="5959595" cy="3877640"/>
            <a:chOff x="1508431" y="935303"/>
            <a:chExt cx="5959595" cy="38776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431" y="935303"/>
              <a:ext cx="5959595" cy="3877640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2743201" y="2635561"/>
              <a:ext cx="2605176" cy="95302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Focus on fluorescence </a:t>
            </a:r>
            <a:r>
              <a:rPr lang="en-US" sz="3600" b="1" u="sng" dirty="0">
                <a:solidFill>
                  <a:srgbClr val="FF0000"/>
                </a:solidFill>
                <a:latin typeface="Gill Sans MT" panose="020B0502020104020203" pitchFamily="34" charset="0"/>
              </a:rPr>
              <a:t>light</a:t>
            </a:r>
            <a:r>
              <a:rPr lang="en-US" sz="3600" b="1" dirty="0">
                <a:latin typeface="Gill Sans MT" panose="020B0502020104020203" pitchFamily="34" charset="0"/>
              </a:rPr>
              <a:t> microscopy</a:t>
            </a:r>
          </a:p>
        </p:txBody>
      </p:sp>
    </p:spTree>
    <p:extLst>
      <p:ext uri="{BB962C8B-B14F-4D97-AF65-F5344CB8AC3E}">
        <p14:creationId xmlns:p14="http://schemas.microsoft.com/office/powerpoint/2010/main" val="3001750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0092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Light is part of the EM spectrum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73545" y="5054597"/>
            <a:ext cx="2106554" cy="13092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Gill Sans MT" panose="020B0502020104020203" pitchFamily="34" charset="0"/>
              </a:rPr>
              <a:t>Key parameter: </a:t>
            </a:r>
          </a:p>
          <a:p>
            <a:pPr algn="ctr"/>
            <a:r>
              <a:rPr lang="en-US" sz="2400" dirty="0">
                <a:latin typeface="Gill Sans MT" panose="020B0502020104020203" pitchFamily="34" charset="0"/>
                <a:sym typeface="Symbol" panose="05050102010706020507" pitchFamily="18" charset="2"/>
              </a:rPr>
              <a:t></a:t>
            </a:r>
          </a:p>
          <a:p>
            <a:pPr algn="ctr"/>
            <a:r>
              <a:rPr lang="en-US" sz="2400" dirty="0">
                <a:latin typeface="Gill Sans MT" panose="020B0502020104020203" pitchFamily="34" charset="0"/>
                <a:sym typeface="Symbol" panose="05050102010706020507" pitchFamily="18" charset="2"/>
              </a:rPr>
              <a:t>( wavelength 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68131" y="998847"/>
            <a:ext cx="4407739" cy="3635494"/>
            <a:chOff x="3015111" y="1126286"/>
            <a:chExt cx="4407739" cy="36354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5111" y="1126286"/>
              <a:ext cx="4407739" cy="363549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364302" y="2208362"/>
              <a:ext cx="828136" cy="293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68131" y="4941853"/>
            <a:ext cx="4407739" cy="1565907"/>
            <a:chOff x="3771180" y="5200650"/>
            <a:chExt cx="2895600" cy="10287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1180" y="5200650"/>
              <a:ext cx="2895600" cy="10287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771180" y="6064370"/>
              <a:ext cx="576533" cy="1649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574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08431" y="1211347"/>
            <a:ext cx="5959595" cy="3877640"/>
            <a:chOff x="1508431" y="935303"/>
            <a:chExt cx="5959595" cy="38776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431" y="935303"/>
              <a:ext cx="5959595" cy="3877640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2743201" y="2635561"/>
              <a:ext cx="2605176" cy="95302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Focus on </a:t>
            </a:r>
            <a:r>
              <a:rPr lang="en-US" sz="3600" b="1" u="sng" dirty="0">
                <a:solidFill>
                  <a:srgbClr val="FF0000"/>
                </a:solidFill>
                <a:latin typeface="Gill Sans MT" panose="020B0502020104020203" pitchFamily="34" charset="0"/>
              </a:rPr>
              <a:t>fluorescence</a:t>
            </a:r>
            <a:r>
              <a:rPr lang="en-US" sz="3600" b="1" dirty="0">
                <a:latin typeface="Gill Sans MT" panose="020B0502020104020203" pitchFamily="34" charset="0"/>
              </a:rPr>
              <a:t> light microscopy</a:t>
            </a:r>
          </a:p>
        </p:txBody>
      </p:sp>
    </p:spTree>
    <p:extLst>
      <p:ext uri="{BB962C8B-B14F-4D97-AF65-F5344CB8AC3E}">
        <p14:creationId xmlns:p14="http://schemas.microsoft.com/office/powerpoint/2010/main" val="897012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Fluorescence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0996" y="621520"/>
            <a:ext cx="6142008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err="1">
                <a:latin typeface="Gill Sans MT" panose="020B0502020104020203" pitchFamily="34" charset="0"/>
              </a:rPr>
              <a:t>Jablonksi</a:t>
            </a:r>
            <a:r>
              <a:rPr lang="en-US" sz="2400" dirty="0">
                <a:latin typeface="Gill Sans MT" panose="020B0502020104020203" pitchFamily="34" charset="0"/>
              </a:rPr>
              <a:t> Energy Diagram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120420" y="6111156"/>
            <a:ext cx="14693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/>
          <p:cNvGrpSpPr/>
          <p:nvPr/>
        </p:nvGrpSpPr>
        <p:grpSpPr>
          <a:xfrm>
            <a:off x="2120420" y="5608249"/>
            <a:ext cx="1469366" cy="361111"/>
            <a:chOff x="2120420" y="5608249"/>
            <a:chExt cx="1469366" cy="361111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120421" y="5969360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120420" y="585434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120420" y="5739322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120420" y="567061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120420" y="5608249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/>
          <p:cNvCxnSpPr/>
          <p:nvPr/>
        </p:nvCxnSpPr>
        <p:spPr>
          <a:xfrm>
            <a:off x="2115569" y="3543696"/>
            <a:ext cx="14693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2115569" y="3040789"/>
            <a:ext cx="1469366" cy="361111"/>
            <a:chOff x="2115569" y="3040789"/>
            <a:chExt cx="1469366" cy="361111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2115570" y="3401900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115569" y="328688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115569" y="3171862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115569" y="310315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115569" y="3040789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/>
          <p:cNvCxnSpPr/>
          <p:nvPr/>
        </p:nvCxnSpPr>
        <p:spPr>
          <a:xfrm>
            <a:off x="2103043" y="2637497"/>
            <a:ext cx="14693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2103043" y="2134590"/>
            <a:ext cx="1469366" cy="361111"/>
            <a:chOff x="2103043" y="2134590"/>
            <a:chExt cx="1469366" cy="361111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2103044" y="249570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103043" y="2380682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103043" y="2265663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103043" y="2196952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103043" y="2134590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Arrow Connector 44"/>
          <p:cNvCxnSpPr/>
          <p:nvPr/>
        </p:nvCxnSpPr>
        <p:spPr>
          <a:xfrm flipV="1">
            <a:off x="1115512" y="1579363"/>
            <a:ext cx="0" cy="5062737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0" y="2074477"/>
            <a:ext cx="1115512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Energy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75397" y="6226175"/>
            <a:ext cx="1524656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Ground state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75397" y="1621378"/>
            <a:ext cx="1524656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Excited states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98297" y="5688555"/>
            <a:ext cx="35750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</a:t>
            </a:r>
            <a:r>
              <a:rPr lang="en-US" baseline="-25000" dirty="0">
                <a:latin typeface="Gill Sans MT" panose="020B0502020104020203" pitchFamily="34" charset="0"/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98297" y="3121095"/>
            <a:ext cx="35750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</a:t>
            </a:r>
            <a:r>
              <a:rPr lang="en-US" baseline="-25000" dirty="0">
                <a:latin typeface="Gill Sans MT" panose="020B0502020104020203" pitchFamily="34" charset="0"/>
              </a:rPr>
              <a:t>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98297" y="2237946"/>
            <a:ext cx="35750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</a:t>
            </a:r>
            <a:r>
              <a:rPr lang="en-US" baseline="-25000" dirty="0">
                <a:latin typeface="Gill Sans MT" panose="020B0502020104020203" pitchFamily="34" charset="0"/>
              </a:rPr>
              <a:t>2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2336800" y="2380682"/>
            <a:ext cx="0" cy="373047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reeform 58"/>
          <p:cNvSpPr/>
          <p:nvPr/>
        </p:nvSpPr>
        <p:spPr>
          <a:xfrm>
            <a:off x="2544911" y="2380681"/>
            <a:ext cx="273129" cy="1175715"/>
          </a:xfrm>
          <a:custGeom>
            <a:avLst/>
            <a:gdLst>
              <a:gd name="connsiteX0" fmla="*/ 203926 w 349980"/>
              <a:gd name="connsiteY0" fmla="*/ 0 h 2127250"/>
              <a:gd name="connsiteX1" fmla="*/ 726 w 349980"/>
              <a:gd name="connsiteY1" fmla="*/ 171450 h 2127250"/>
              <a:gd name="connsiteX2" fmla="*/ 267426 w 349980"/>
              <a:gd name="connsiteY2" fmla="*/ 311150 h 2127250"/>
              <a:gd name="connsiteX3" fmla="*/ 45176 w 349980"/>
              <a:gd name="connsiteY3" fmla="*/ 488950 h 2127250"/>
              <a:gd name="connsiteX4" fmla="*/ 280126 w 349980"/>
              <a:gd name="connsiteY4" fmla="*/ 622300 h 2127250"/>
              <a:gd name="connsiteX5" fmla="*/ 70576 w 349980"/>
              <a:gd name="connsiteY5" fmla="*/ 774700 h 2127250"/>
              <a:gd name="connsiteX6" fmla="*/ 286476 w 349980"/>
              <a:gd name="connsiteY6" fmla="*/ 882650 h 2127250"/>
              <a:gd name="connsiteX7" fmla="*/ 121376 w 349980"/>
              <a:gd name="connsiteY7" fmla="*/ 1009650 h 2127250"/>
              <a:gd name="connsiteX8" fmla="*/ 305526 w 349980"/>
              <a:gd name="connsiteY8" fmla="*/ 1123950 h 2127250"/>
              <a:gd name="connsiteX9" fmla="*/ 115026 w 349980"/>
              <a:gd name="connsiteY9" fmla="*/ 1219200 h 2127250"/>
              <a:gd name="connsiteX10" fmla="*/ 324576 w 349980"/>
              <a:gd name="connsiteY10" fmla="*/ 1339850 h 2127250"/>
              <a:gd name="connsiteX11" fmla="*/ 134076 w 349980"/>
              <a:gd name="connsiteY11" fmla="*/ 1447800 h 2127250"/>
              <a:gd name="connsiteX12" fmla="*/ 337276 w 349980"/>
              <a:gd name="connsiteY12" fmla="*/ 1524000 h 2127250"/>
              <a:gd name="connsiteX13" fmla="*/ 127726 w 349980"/>
              <a:gd name="connsiteY13" fmla="*/ 1670050 h 2127250"/>
              <a:gd name="connsiteX14" fmla="*/ 349976 w 349980"/>
              <a:gd name="connsiteY14" fmla="*/ 1746250 h 2127250"/>
              <a:gd name="connsiteX15" fmla="*/ 134076 w 349980"/>
              <a:gd name="connsiteY15" fmla="*/ 1892300 h 2127250"/>
              <a:gd name="connsiteX16" fmla="*/ 273776 w 349980"/>
              <a:gd name="connsiteY16" fmla="*/ 2000250 h 2127250"/>
              <a:gd name="connsiteX17" fmla="*/ 286476 w 349980"/>
              <a:gd name="connsiteY17" fmla="*/ 2127250 h 2127250"/>
              <a:gd name="connsiteX0" fmla="*/ 159912 w 305966"/>
              <a:gd name="connsiteY0" fmla="*/ 0 h 2127250"/>
              <a:gd name="connsiteX1" fmla="*/ 1162 w 305966"/>
              <a:gd name="connsiteY1" fmla="*/ 190500 h 2127250"/>
              <a:gd name="connsiteX2" fmla="*/ 223412 w 305966"/>
              <a:gd name="connsiteY2" fmla="*/ 311150 h 2127250"/>
              <a:gd name="connsiteX3" fmla="*/ 1162 w 305966"/>
              <a:gd name="connsiteY3" fmla="*/ 488950 h 2127250"/>
              <a:gd name="connsiteX4" fmla="*/ 236112 w 305966"/>
              <a:gd name="connsiteY4" fmla="*/ 622300 h 2127250"/>
              <a:gd name="connsiteX5" fmla="*/ 26562 w 305966"/>
              <a:gd name="connsiteY5" fmla="*/ 774700 h 2127250"/>
              <a:gd name="connsiteX6" fmla="*/ 242462 w 305966"/>
              <a:gd name="connsiteY6" fmla="*/ 882650 h 2127250"/>
              <a:gd name="connsiteX7" fmla="*/ 77362 w 305966"/>
              <a:gd name="connsiteY7" fmla="*/ 1009650 h 2127250"/>
              <a:gd name="connsiteX8" fmla="*/ 261512 w 305966"/>
              <a:gd name="connsiteY8" fmla="*/ 1123950 h 2127250"/>
              <a:gd name="connsiteX9" fmla="*/ 71012 w 305966"/>
              <a:gd name="connsiteY9" fmla="*/ 1219200 h 2127250"/>
              <a:gd name="connsiteX10" fmla="*/ 280562 w 305966"/>
              <a:gd name="connsiteY10" fmla="*/ 1339850 h 2127250"/>
              <a:gd name="connsiteX11" fmla="*/ 90062 w 305966"/>
              <a:gd name="connsiteY11" fmla="*/ 1447800 h 2127250"/>
              <a:gd name="connsiteX12" fmla="*/ 293262 w 305966"/>
              <a:gd name="connsiteY12" fmla="*/ 1524000 h 2127250"/>
              <a:gd name="connsiteX13" fmla="*/ 83712 w 305966"/>
              <a:gd name="connsiteY13" fmla="*/ 1670050 h 2127250"/>
              <a:gd name="connsiteX14" fmla="*/ 305962 w 305966"/>
              <a:gd name="connsiteY14" fmla="*/ 1746250 h 2127250"/>
              <a:gd name="connsiteX15" fmla="*/ 90062 w 305966"/>
              <a:gd name="connsiteY15" fmla="*/ 1892300 h 2127250"/>
              <a:gd name="connsiteX16" fmla="*/ 229762 w 305966"/>
              <a:gd name="connsiteY16" fmla="*/ 2000250 h 2127250"/>
              <a:gd name="connsiteX17" fmla="*/ 242462 w 305966"/>
              <a:gd name="connsiteY17" fmla="*/ 2127250 h 212725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457200 h 2095500"/>
              <a:gd name="connsiteX4" fmla="*/ 235025 w 304879"/>
              <a:gd name="connsiteY4" fmla="*/ 590550 h 2095500"/>
              <a:gd name="connsiteX5" fmla="*/ 25475 w 304879"/>
              <a:gd name="connsiteY5" fmla="*/ 7429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35025 w 304879"/>
              <a:gd name="connsiteY4" fmla="*/ 590550 h 2095500"/>
              <a:gd name="connsiteX5" fmla="*/ 25475 w 304879"/>
              <a:gd name="connsiteY5" fmla="*/ 7429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35025 w 304879"/>
              <a:gd name="connsiteY4" fmla="*/ 590550 h 2095500"/>
              <a:gd name="connsiteX5" fmla="*/ 75 w 304879"/>
              <a:gd name="connsiteY5" fmla="*/ 6540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31825 w 304879"/>
              <a:gd name="connsiteY7" fmla="*/ 85725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31825 w 304879"/>
              <a:gd name="connsiteY7" fmla="*/ 857250 h 2095500"/>
              <a:gd name="connsiteX8" fmla="*/ 260425 w 304879"/>
              <a:gd name="connsiteY8" fmla="*/ 9779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60425 w 304879"/>
              <a:gd name="connsiteY8" fmla="*/ 9779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31825 w 304879"/>
              <a:gd name="connsiteY11" fmla="*/ 13144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31825 w 304879"/>
              <a:gd name="connsiteY11" fmla="*/ 1314450 h 2095500"/>
              <a:gd name="connsiteX12" fmla="*/ 254075 w 304879"/>
              <a:gd name="connsiteY12" fmla="*/ 142240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5065"/>
              <a:gd name="connsiteY0" fmla="*/ 0 h 2095500"/>
              <a:gd name="connsiteX1" fmla="*/ 75 w 305065"/>
              <a:gd name="connsiteY1" fmla="*/ 158750 h 2095500"/>
              <a:gd name="connsiteX2" fmla="*/ 222325 w 305065"/>
              <a:gd name="connsiteY2" fmla="*/ 279400 h 2095500"/>
              <a:gd name="connsiteX3" fmla="*/ 75 w 305065"/>
              <a:gd name="connsiteY3" fmla="*/ 393700 h 2095500"/>
              <a:gd name="connsiteX4" fmla="*/ 241375 w 305065"/>
              <a:gd name="connsiteY4" fmla="*/ 527050 h 2095500"/>
              <a:gd name="connsiteX5" fmla="*/ 75 w 305065"/>
              <a:gd name="connsiteY5" fmla="*/ 654050 h 2095500"/>
              <a:gd name="connsiteX6" fmla="*/ 241375 w 305065"/>
              <a:gd name="connsiteY6" fmla="*/ 768350 h 2095500"/>
              <a:gd name="connsiteX7" fmla="*/ 19125 w 305065"/>
              <a:gd name="connsiteY7" fmla="*/ 869950 h 2095500"/>
              <a:gd name="connsiteX8" fmla="*/ 254075 w 305065"/>
              <a:gd name="connsiteY8" fmla="*/ 965200 h 2095500"/>
              <a:gd name="connsiteX9" fmla="*/ 19125 w 305065"/>
              <a:gd name="connsiteY9" fmla="*/ 1085850 h 2095500"/>
              <a:gd name="connsiteX10" fmla="*/ 260425 w 305065"/>
              <a:gd name="connsiteY10" fmla="*/ 1200150 h 2095500"/>
              <a:gd name="connsiteX11" fmla="*/ 31825 w 305065"/>
              <a:gd name="connsiteY11" fmla="*/ 1314450 h 2095500"/>
              <a:gd name="connsiteX12" fmla="*/ 254075 w 305065"/>
              <a:gd name="connsiteY12" fmla="*/ 1422400 h 2095500"/>
              <a:gd name="connsiteX13" fmla="*/ 44525 w 305065"/>
              <a:gd name="connsiteY13" fmla="*/ 1549400 h 2095500"/>
              <a:gd name="connsiteX14" fmla="*/ 304875 w 305065"/>
              <a:gd name="connsiteY14" fmla="*/ 1714500 h 2095500"/>
              <a:gd name="connsiteX15" fmla="*/ 88975 w 305065"/>
              <a:gd name="connsiteY15" fmla="*/ 1860550 h 2095500"/>
              <a:gd name="connsiteX16" fmla="*/ 228675 w 305065"/>
              <a:gd name="connsiteY16" fmla="*/ 1968500 h 2095500"/>
              <a:gd name="connsiteX17" fmla="*/ 241375 w 305065"/>
              <a:gd name="connsiteY17" fmla="*/ 2095500 h 2095500"/>
              <a:gd name="connsiteX0" fmla="*/ 203275 w 273342"/>
              <a:gd name="connsiteY0" fmla="*/ 0 h 2095500"/>
              <a:gd name="connsiteX1" fmla="*/ 75 w 273342"/>
              <a:gd name="connsiteY1" fmla="*/ 158750 h 2095500"/>
              <a:gd name="connsiteX2" fmla="*/ 222325 w 273342"/>
              <a:gd name="connsiteY2" fmla="*/ 279400 h 2095500"/>
              <a:gd name="connsiteX3" fmla="*/ 75 w 273342"/>
              <a:gd name="connsiteY3" fmla="*/ 393700 h 2095500"/>
              <a:gd name="connsiteX4" fmla="*/ 241375 w 273342"/>
              <a:gd name="connsiteY4" fmla="*/ 527050 h 2095500"/>
              <a:gd name="connsiteX5" fmla="*/ 75 w 273342"/>
              <a:gd name="connsiteY5" fmla="*/ 654050 h 2095500"/>
              <a:gd name="connsiteX6" fmla="*/ 241375 w 273342"/>
              <a:gd name="connsiteY6" fmla="*/ 768350 h 2095500"/>
              <a:gd name="connsiteX7" fmla="*/ 19125 w 273342"/>
              <a:gd name="connsiteY7" fmla="*/ 869950 h 2095500"/>
              <a:gd name="connsiteX8" fmla="*/ 254075 w 273342"/>
              <a:gd name="connsiteY8" fmla="*/ 965200 h 2095500"/>
              <a:gd name="connsiteX9" fmla="*/ 19125 w 273342"/>
              <a:gd name="connsiteY9" fmla="*/ 1085850 h 2095500"/>
              <a:gd name="connsiteX10" fmla="*/ 260425 w 273342"/>
              <a:gd name="connsiteY10" fmla="*/ 1200150 h 2095500"/>
              <a:gd name="connsiteX11" fmla="*/ 31825 w 273342"/>
              <a:gd name="connsiteY11" fmla="*/ 1314450 h 2095500"/>
              <a:gd name="connsiteX12" fmla="*/ 254075 w 273342"/>
              <a:gd name="connsiteY12" fmla="*/ 1422400 h 2095500"/>
              <a:gd name="connsiteX13" fmla="*/ 44525 w 273342"/>
              <a:gd name="connsiteY13" fmla="*/ 1549400 h 2095500"/>
              <a:gd name="connsiteX14" fmla="*/ 273125 w 273342"/>
              <a:gd name="connsiteY14" fmla="*/ 1663700 h 2095500"/>
              <a:gd name="connsiteX15" fmla="*/ 88975 w 273342"/>
              <a:gd name="connsiteY15" fmla="*/ 1860550 h 2095500"/>
              <a:gd name="connsiteX16" fmla="*/ 228675 w 273342"/>
              <a:gd name="connsiteY16" fmla="*/ 1968500 h 2095500"/>
              <a:gd name="connsiteX17" fmla="*/ 241375 w 273342"/>
              <a:gd name="connsiteY17" fmla="*/ 2095500 h 2095500"/>
              <a:gd name="connsiteX0" fmla="*/ 203275 w 273128"/>
              <a:gd name="connsiteY0" fmla="*/ 0 h 2095500"/>
              <a:gd name="connsiteX1" fmla="*/ 75 w 273128"/>
              <a:gd name="connsiteY1" fmla="*/ 158750 h 2095500"/>
              <a:gd name="connsiteX2" fmla="*/ 222325 w 273128"/>
              <a:gd name="connsiteY2" fmla="*/ 279400 h 2095500"/>
              <a:gd name="connsiteX3" fmla="*/ 75 w 273128"/>
              <a:gd name="connsiteY3" fmla="*/ 393700 h 2095500"/>
              <a:gd name="connsiteX4" fmla="*/ 241375 w 273128"/>
              <a:gd name="connsiteY4" fmla="*/ 527050 h 2095500"/>
              <a:gd name="connsiteX5" fmla="*/ 75 w 273128"/>
              <a:gd name="connsiteY5" fmla="*/ 654050 h 2095500"/>
              <a:gd name="connsiteX6" fmla="*/ 241375 w 273128"/>
              <a:gd name="connsiteY6" fmla="*/ 768350 h 2095500"/>
              <a:gd name="connsiteX7" fmla="*/ 19125 w 273128"/>
              <a:gd name="connsiteY7" fmla="*/ 869950 h 2095500"/>
              <a:gd name="connsiteX8" fmla="*/ 254075 w 273128"/>
              <a:gd name="connsiteY8" fmla="*/ 965200 h 2095500"/>
              <a:gd name="connsiteX9" fmla="*/ 19125 w 273128"/>
              <a:gd name="connsiteY9" fmla="*/ 1085850 h 2095500"/>
              <a:gd name="connsiteX10" fmla="*/ 260425 w 273128"/>
              <a:gd name="connsiteY10" fmla="*/ 1200150 h 2095500"/>
              <a:gd name="connsiteX11" fmla="*/ 31825 w 273128"/>
              <a:gd name="connsiteY11" fmla="*/ 1314450 h 2095500"/>
              <a:gd name="connsiteX12" fmla="*/ 254075 w 273128"/>
              <a:gd name="connsiteY12" fmla="*/ 1422400 h 2095500"/>
              <a:gd name="connsiteX13" fmla="*/ 44525 w 273128"/>
              <a:gd name="connsiteY13" fmla="*/ 1549400 h 2095500"/>
              <a:gd name="connsiteX14" fmla="*/ 273125 w 273128"/>
              <a:gd name="connsiteY14" fmla="*/ 1663700 h 2095500"/>
              <a:gd name="connsiteX15" fmla="*/ 50875 w 273128"/>
              <a:gd name="connsiteY15" fmla="*/ 1784350 h 2095500"/>
              <a:gd name="connsiteX16" fmla="*/ 228675 w 273128"/>
              <a:gd name="connsiteY16" fmla="*/ 1968500 h 2095500"/>
              <a:gd name="connsiteX17" fmla="*/ 241375 w 273128"/>
              <a:gd name="connsiteY17" fmla="*/ 2095500 h 2095500"/>
              <a:gd name="connsiteX0" fmla="*/ 203275 w 273129"/>
              <a:gd name="connsiteY0" fmla="*/ 0 h 2095500"/>
              <a:gd name="connsiteX1" fmla="*/ 75 w 273129"/>
              <a:gd name="connsiteY1" fmla="*/ 158750 h 2095500"/>
              <a:gd name="connsiteX2" fmla="*/ 222325 w 273129"/>
              <a:gd name="connsiteY2" fmla="*/ 279400 h 2095500"/>
              <a:gd name="connsiteX3" fmla="*/ 75 w 273129"/>
              <a:gd name="connsiteY3" fmla="*/ 393700 h 2095500"/>
              <a:gd name="connsiteX4" fmla="*/ 241375 w 273129"/>
              <a:gd name="connsiteY4" fmla="*/ 527050 h 2095500"/>
              <a:gd name="connsiteX5" fmla="*/ 75 w 273129"/>
              <a:gd name="connsiteY5" fmla="*/ 654050 h 2095500"/>
              <a:gd name="connsiteX6" fmla="*/ 241375 w 273129"/>
              <a:gd name="connsiteY6" fmla="*/ 768350 h 2095500"/>
              <a:gd name="connsiteX7" fmla="*/ 19125 w 273129"/>
              <a:gd name="connsiteY7" fmla="*/ 869950 h 2095500"/>
              <a:gd name="connsiteX8" fmla="*/ 254075 w 273129"/>
              <a:gd name="connsiteY8" fmla="*/ 965200 h 2095500"/>
              <a:gd name="connsiteX9" fmla="*/ 19125 w 273129"/>
              <a:gd name="connsiteY9" fmla="*/ 1085850 h 2095500"/>
              <a:gd name="connsiteX10" fmla="*/ 260425 w 273129"/>
              <a:gd name="connsiteY10" fmla="*/ 1200150 h 2095500"/>
              <a:gd name="connsiteX11" fmla="*/ 31825 w 273129"/>
              <a:gd name="connsiteY11" fmla="*/ 1314450 h 2095500"/>
              <a:gd name="connsiteX12" fmla="*/ 254075 w 273129"/>
              <a:gd name="connsiteY12" fmla="*/ 1422400 h 2095500"/>
              <a:gd name="connsiteX13" fmla="*/ 44525 w 273129"/>
              <a:gd name="connsiteY13" fmla="*/ 1549400 h 2095500"/>
              <a:gd name="connsiteX14" fmla="*/ 273125 w 273129"/>
              <a:gd name="connsiteY14" fmla="*/ 1663700 h 2095500"/>
              <a:gd name="connsiteX15" fmla="*/ 50875 w 273129"/>
              <a:gd name="connsiteY15" fmla="*/ 1784350 h 2095500"/>
              <a:gd name="connsiteX16" fmla="*/ 177875 w 273129"/>
              <a:gd name="connsiteY16" fmla="*/ 1898650 h 2095500"/>
              <a:gd name="connsiteX17" fmla="*/ 241375 w 273129"/>
              <a:gd name="connsiteY17" fmla="*/ 2095500 h 2095500"/>
              <a:gd name="connsiteX0" fmla="*/ 203275 w 273129"/>
              <a:gd name="connsiteY0" fmla="*/ 0 h 2133600"/>
              <a:gd name="connsiteX1" fmla="*/ 75 w 273129"/>
              <a:gd name="connsiteY1" fmla="*/ 158750 h 2133600"/>
              <a:gd name="connsiteX2" fmla="*/ 222325 w 273129"/>
              <a:gd name="connsiteY2" fmla="*/ 279400 h 2133600"/>
              <a:gd name="connsiteX3" fmla="*/ 75 w 273129"/>
              <a:gd name="connsiteY3" fmla="*/ 393700 h 2133600"/>
              <a:gd name="connsiteX4" fmla="*/ 241375 w 273129"/>
              <a:gd name="connsiteY4" fmla="*/ 527050 h 2133600"/>
              <a:gd name="connsiteX5" fmla="*/ 75 w 273129"/>
              <a:gd name="connsiteY5" fmla="*/ 654050 h 2133600"/>
              <a:gd name="connsiteX6" fmla="*/ 241375 w 273129"/>
              <a:gd name="connsiteY6" fmla="*/ 768350 h 2133600"/>
              <a:gd name="connsiteX7" fmla="*/ 19125 w 273129"/>
              <a:gd name="connsiteY7" fmla="*/ 869950 h 2133600"/>
              <a:gd name="connsiteX8" fmla="*/ 254075 w 273129"/>
              <a:gd name="connsiteY8" fmla="*/ 965200 h 2133600"/>
              <a:gd name="connsiteX9" fmla="*/ 19125 w 273129"/>
              <a:gd name="connsiteY9" fmla="*/ 1085850 h 2133600"/>
              <a:gd name="connsiteX10" fmla="*/ 260425 w 273129"/>
              <a:gd name="connsiteY10" fmla="*/ 1200150 h 2133600"/>
              <a:gd name="connsiteX11" fmla="*/ 31825 w 273129"/>
              <a:gd name="connsiteY11" fmla="*/ 1314450 h 2133600"/>
              <a:gd name="connsiteX12" fmla="*/ 254075 w 273129"/>
              <a:gd name="connsiteY12" fmla="*/ 1422400 h 2133600"/>
              <a:gd name="connsiteX13" fmla="*/ 44525 w 273129"/>
              <a:gd name="connsiteY13" fmla="*/ 1549400 h 2133600"/>
              <a:gd name="connsiteX14" fmla="*/ 273125 w 273129"/>
              <a:gd name="connsiteY14" fmla="*/ 1663700 h 2133600"/>
              <a:gd name="connsiteX15" fmla="*/ 50875 w 273129"/>
              <a:gd name="connsiteY15" fmla="*/ 1784350 h 2133600"/>
              <a:gd name="connsiteX16" fmla="*/ 177875 w 273129"/>
              <a:gd name="connsiteY16" fmla="*/ 1898650 h 2133600"/>
              <a:gd name="connsiteX17" fmla="*/ 184225 w 273129"/>
              <a:gd name="connsiteY17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3129" h="2133600">
                <a:moveTo>
                  <a:pt x="203275" y="0"/>
                </a:moveTo>
                <a:cubicBezTo>
                  <a:pt x="96383" y="59796"/>
                  <a:pt x="-3100" y="112183"/>
                  <a:pt x="75" y="158750"/>
                </a:cubicBezTo>
                <a:cubicBezTo>
                  <a:pt x="3250" y="205317"/>
                  <a:pt x="222325" y="240242"/>
                  <a:pt x="222325" y="279400"/>
                </a:cubicBezTo>
                <a:cubicBezTo>
                  <a:pt x="222325" y="318558"/>
                  <a:pt x="-3100" y="352425"/>
                  <a:pt x="75" y="393700"/>
                </a:cubicBezTo>
                <a:cubicBezTo>
                  <a:pt x="3250" y="434975"/>
                  <a:pt x="241375" y="483658"/>
                  <a:pt x="241375" y="527050"/>
                </a:cubicBezTo>
                <a:cubicBezTo>
                  <a:pt x="241375" y="570442"/>
                  <a:pt x="75" y="613833"/>
                  <a:pt x="75" y="654050"/>
                </a:cubicBezTo>
                <a:cubicBezTo>
                  <a:pt x="75" y="694267"/>
                  <a:pt x="238200" y="732367"/>
                  <a:pt x="241375" y="768350"/>
                </a:cubicBezTo>
                <a:cubicBezTo>
                  <a:pt x="244550" y="804333"/>
                  <a:pt x="17008" y="837142"/>
                  <a:pt x="19125" y="869950"/>
                </a:cubicBezTo>
                <a:cubicBezTo>
                  <a:pt x="21242" y="902758"/>
                  <a:pt x="254075" y="929217"/>
                  <a:pt x="254075" y="965200"/>
                </a:cubicBezTo>
                <a:cubicBezTo>
                  <a:pt x="254075" y="1001183"/>
                  <a:pt x="18067" y="1046692"/>
                  <a:pt x="19125" y="1085850"/>
                </a:cubicBezTo>
                <a:cubicBezTo>
                  <a:pt x="20183" y="1125008"/>
                  <a:pt x="258308" y="1162050"/>
                  <a:pt x="260425" y="1200150"/>
                </a:cubicBezTo>
                <a:cubicBezTo>
                  <a:pt x="262542" y="1238250"/>
                  <a:pt x="32883" y="1277408"/>
                  <a:pt x="31825" y="1314450"/>
                </a:cubicBezTo>
                <a:cubicBezTo>
                  <a:pt x="30767" y="1351492"/>
                  <a:pt x="251958" y="1383242"/>
                  <a:pt x="254075" y="1422400"/>
                </a:cubicBezTo>
                <a:cubicBezTo>
                  <a:pt x="256192" y="1461558"/>
                  <a:pt x="41350" y="1509183"/>
                  <a:pt x="44525" y="1549400"/>
                </a:cubicBezTo>
                <a:cubicBezTo>
                  <a:pt x="47700" y="1589617"/>
                  <a:pt x="272067" y="1624542"/>
                  <a:pt x="273125" y="1663700"/>
                </a:cubicBezTo>
                <a:cubicBezTo>
                  <a:pt x="274183" y="1702858"/>
                  <a:pt x="66750" y="1745192"/>
                  <a:pt x="50875" y="1784350"/>
                </a:cubicBezTo>
                <a:cubicBezTo>
                  <a:pt x="35000" y="1823508"/>
                  <a:pt x="155650" y="1840442"/>
                  <a:pt x="177875" y="1898650"/>
                </a:cubicBezTo>
                <a:cubicBezTo>
                  <a:pt x="200100" y="1956858"/>
                  <a:pt x="190575" y="2089679"/>
                  <a:pt x="184225" y="2133600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reeform 64"/>
          <p:cNvSpPr/>
          <p:nvPr/>
        </p:nvSpPr>
        <p:spPr>
          <a:xfrm>
            <a:off x="3091588" y="3550745"/>
            <a:ext cx="273129" cy="2051156"/>
          </a:xfrm>
          <a:custGeom>
            <a:avLst/>
            <a:gdLst>
              <a:gd name="connsiteX0" fmla="*/ 203926 w 349980"/>
              <a:gd name="connsiteY0" fmla="*/ 0 h 2127250"/>
              <a:gd name="connsiteX1" fmla="*/ 726 w 349980"/>
              <a:gd name="connsiteY1" fmla="*/ 171450 h 2127250"/>
              <a:gd name="connsiteX2" fmla="*/ 267426 w 349980"/>
              <a:gd name="connsiteY2" fmla="*/ 311150 h 2127250"/>
              <a:gd name="connsiteX3" fmla="*/ 45176 w 349980"/>
              <a:gd name="connsiteY3" fmla="*/ 488950 h 2127250"/>
              <a:gd name="connsiteX4" fmla="*/ 280126 w 349980"/>
              <a:gd name="connsiteY4" fmla="*/ 622300 h 2127250"/>
              <a:gd name="connsiteX5" fmla="*/ 70576 w 349980"/>
              <a:gd name="connsiteY5" fmla="*/ 774700 h 2127250"/>
              <a:gd name="connsiteX6" fmla="*/ 286476 w 349980"/>
              <a:gd name="connsiteY6" fmla="*/ 882650 h 2127250"/>
              <a:gd name="connsiteX7" fmla="*/ 121376 w 349980"/>
              <a:gd name="connsiteY7" fmla="*/ 1009650 h 2127250"/>
              <a:gd name="connsiteX8" fmla="*/ 305526 w 349980"/>
              <a:gd name="connsiteY8" fmla="*/ 1123950 h 2127250"/>
              <a:gd name="connsiteX9" fmla="*/ 115026 w 349980"/>
              <a:gd name="connsiteY9" fmla="*/ 1219200 h 2127250"/>
              <a:gd name="connsiteX10" fmla="*/ 324576 w 349980"/>
              <a:gd name="connsiteY10" fmla="*/ 1339850 h 2127250"/>
              <a:gd name="connsiteX11" fmla="*/ 134076 w 349980"/>
              <a:gd name="connsiteY11" fmla="*/ 1447800 h 2127250"/>
              <a:gd name="connsiteX12" fmla="*/ 337276 w 349980"/>
              <a:gd name="connsiteY12" fmla="*/ 1524000 h 2127250"/>
              <a:gd name="connsiteX13" fmla="*/ 127726 w 349980"/>
              <a:gd name="connsiteY13" fmla="*/ 1670050 h 2127250"/>
              <a:gd name="connsiteX14" fmla="*/ 349976 w 349980"/>
              <a:gd name="connsiteY14" fmla="*/ 1746250 h 2127250"/>
              <a:gd name="connsiteX15" fmla="*/ 134076 w 349980"/>
              <a:gd name="connsiteY15" fmla="*/ 1892300 h 2127250"/>
              <a:gd name="connsiteX16" fmla="*/ 273776 w 349980"/>
              <a:gd name="connsiteY16" fmla="*/ 2000250 h 2127250"/>
              <a:gd name="connsiteX17" fmla="*/ 286476 w 349980"/>
              <a:gd name="connsiteY17" fmla="*/ 2127250 h 2127250"/>
              <a:gd name="connsiteX0" fmla="*/ 159912 w 305966"/>
              <a:gd name="connsiteY0" fmla="*/ 0 h 2127250"/>
              <a:gd name="connsiteX1" fmla="*/ 1162 w 305966"/>
              <a:gd name="connsiteY1" fmla="*/ 190500 h 2127250"/>
              <a:gd name="connsiteX2" fmla="*/ 223412 w 305966"/>
              <a:gd name="connsiteY2" fmla="*/ 311150 h 2127250"/>
              <a:gd name="connsiteX3" fmla="*/ 1162 w 305966"/>
              <a:gd name="connsiteY3" fmla="*/ 488950 h 2127250"/>
              <a:gd name="connsiteX4" fmla="*/ 236112 w 305966"/>
              <a:gd name="connsiteY4" fmla="*/ 622300 h 2127250"/>
              <a:gd name="connsiteX5" fmla="*/ 26562 w 305966"/>
              <a:gd name="connsiteY5" fmla="*/ 774700 h 2127250"/>
              <a:gd name="connsiteX6" fmla="*/ 242462 w 305966"/>
              <a:gd name="connsiteY6" fmla="*/ 882650 h 2127250"/>
              <a:gd name="connsiteX7" fmla="*/ 77362 w 305966"/>
              <a:gd name="connsiteY7" fmla="*/ 1009650 h 2127250"/>
              <a:gd name="connsiteX8" fmla="*/ 261512 w 305966"/>
              <a:gd name="connsiteY8" fmla="*/ 1123950 h 2127250"/>
              <a:gd name="connsiteX9" fmla="*/ 71012 w 305966"/>
              <a:gd name="connsiteY9" fmla="*/ 1219200 h 2127250"/>
              <a:gd name="connsiteX10" fmla="*/ 280562 w 305966"/>
              <a:gd name="connsiteY10" fmla="*/ 1339850 h 2127250"/>
              <a:gd name="connsiteX11" fmla="*/ 90062 w 305966"/>
              <a:gd name="connsiteY11" fmla="*/ 1447800 h 2127250"/>
              <a:gd name="connsiteX12" fmla="*/ 293262 w 305966"/>
              <a:gd name="connsiteY12" fmla="*/ 1524000 h 2127250"/>
              <a:gd name="connsiteX13" fmla="*/ 83712 w 305966"/>
              <a:gd name="connsiteY13" fmla="*/ 1670050 h 2127250"/>
              <a:gd name="connsiteX14" fmla="*/ 305962 w 305966"/>
              <a:gd name="connsiteY14" fmla="*/ 1746250 h 2127250"/>
              <a:gd name="connsiteX15" fmla="*/ 90062 w 305966"/>
              <a:gd name="connsiteY15" fmla="*/ 1892300 h 2127250"/>
              <a:gd name="connsiteX16" fmla="*/ 229762 w 305966"/>
              <a:gd name="connsiteY16" fmla="*/ 2000250 h 2127250"/>
              <a:gd name="connsiteX17" fmla="*/ 242462 w 305966"/>
              <a:gd name="connsiteY17" fmla="*/ 2127250 h 212725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457200 h 2095500"/>
              <a:gd name="connsiteX4" fmla="*/ 235025 w 304879"/>
              <a:gd name="connsiteY4" fmla="*/ 590550 h 2095500"/>
              <a:gd name="connsiteX5" fmla="*/ 25475 w 304879"/>
              <a:gd name="connsiteY5" fmla="*/ 7429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35025 w 304879"/>
              <a:gd name="connsiteY4" fmla="*/ 590550 h 2095500"/>
              <a:gd name="connsiteX5" fmla="*/ 25475 w 304879"/>
              <a:gd name="connsiteY5" fmla="*/ 7429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35025 w 304879"/>
              <a:gd name="connsiteY4" fmla="*/ 590550 h 2095500"/>
              <a:gd name="connsiteX5" fmla="*/ 75 w 304879"/>
              <a:gd name="connsiteY5" fmla="*/ 6540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31825 w 304879"/>
              <a:gd name="connsiteY7" fmla="*/ 85725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31825 w 304879"/>
              <a:gd name="connsiteY7" fmla="*/ 857250 h 2095500"/>
              <a:gd name="connsiteX8" fmla="*/ 260425 w 304879"/>
              <a:gd name="connsiteY8" fmla="*/ 9779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60425 w 304879"/>
              <a:gd name="connsiteY8" fmla="*/ 9779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31825 w 304879"/>
              <a:gd name="connsiteY11" fmla="*/ 13144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31825 w 304879"/>
              <a:gd name="connsiteY11" fmla="*/ 1314450 h 2095500"/>
              <a:gd name="connsiteX12" fmla="*/ 254075 w 304879"/>
              <a:gd name="connsiteY12" fmla="*/ 142240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5065"/>
              <a:gd name="connsiteY0" fmla="*/ 0 h 2095500"/>
              <a:gd name="connsiteX1" fmla="*/ 75 w 305065"/>
              <a:gd name="connsiteY1" fmla="*/ 158750 h 2095500"/>
              <a:gd name="connsiteX2" fmla="*/ 222325 w 305065"/>
              <a:gd name="connsiteY2" fmla="*/ 279400 h 2095500"/>
              <a:gd name="connsiteX3" fmla="*/ 75 w 305065"/>
              <a:gd name="connsiteY3" fmla="*/ 393700 h 2095500"/>
              <a:gd name="connsiteX4" fmla="*/ 241375 w 305065"/>
              <a:gd name="connsiteY4" fmla="*/ 527050 h 2095500"/>
              <a:gd name="connsiteX5" fmla="*/ 75 w 305065"/>
              <a:gd name="connsiteY5" fmla="*/ 654050 h 2095500"/>
              <a:gd name="connsiteX6" fmla="*/ 241375 w 305065"/>
              <a:gd name="connsiteY6" fmla="*/ 768350 h 2095500"/>
              <a:gd name="connsiteX7" fmla="*/ 19125 w 305065"/>
              <a:gd name="connsiteY7" fmla="*/ 869950 h 2095500"/>
              <a:gd name="connsiteX8" fmla="*/ 254075 w 305065"/>
              <a:gd name="connsiteY8" fmla="*/ 965200 h 2095500"/>
              <a:gd name="connsiteX9" fmla="*/ 19125 w 305065"/>
              <a:gd name="connsiteY9" fmla="*/ 1085850 h 2095500"/>
              <a:gd name="connsiteX10" fmla="*/ 260425 w 305065"/>
              <a:gd name="connsiteY10" fmla="*/ 1200150 h 2095500"/>
              <a:gd name="connsiteX11" fmla="*/ 31825 w 305065"/>
              <a:gd name="connsiteY11" fmla="*/ 1314450 h 2095500"/>
              <a:gd name="connsiteX12" fmla="*/ 254075 w 305065"/>
              <a:gd name="connsiteY12" fmla="*/ 1422400 h 2095500"/>
              <a:gd name="connsiteX13" fmla="*/ 44525 w 305065"/>
              <a:gd name="connsiteY13" fmla="*/ 1549400 h 2095500"/>
              <a:gd name="connsiteX14" fmla="*/ 304875 w 305065"/>
              <a:gd name="connsiteY14" fmla="*/ 1714500 h 2095500"/>
              <a:gd name="connsiteX15" fmla="*/ 88975 w 305065"/>
              <a:gd name="connsiteY15" fmla="*/ 1860550 h 2095500"/>
              <a:gd name="connsiteX16" fmla="*/ 228675 w 305065"/>
              <a:gd name="connsiteY16" fmla="*/ 1968500 h 2095500"/>
              <a:gd name="connsiteX17" fmla="*/ 241375 w 305065"/>
              <a:gd name="connsiteY17" fmla="*/ 2095500 h 2095500"/>
              <a:gd name="connsiteX0" fmla="*/ 203275 w 273342"/>
              <a:gd name="connsiteY0" fmla="*/ 0 h 2095500"/>
              <a:gd name="connsiteX1" fmla="*/ 75 w 273342"/>
              <a:gd name="connsiteY1" fmla="*/ 158750 h 2095500"/>
              <a:gd name="connsiteX2" fmla="*/ 222325 w 273342"/>
              <a:gd name="connsiteY2" fmla="*/ 279400 h 2095500"/>
              <a:gd name="connsiteX3" fmla="*/ 75 w 273342"/>
              <a:gd name="connsiteY3" fmla="*/ 393700 h 2095500"/>
              <a:gd name="connsiteX4" fmla="*/ 241375 w 273342"/>
              <a:gd name="connsiteY4" fmla="*/ 527050 h 2095500"/>
              <a:gd name="connsiteX5" fmla="*/ 75 w 273342"/>
              <a:gd name="connsiteY5" fmla="*/ 654050 h 2095500"/>
              <a:gd name="connsiteX6" fmla="*/ 241375 w 273342"/>
              <a:gd name="connsiteY6" fmla="*/ 768350 h 2095500"/>
              <a:gd name="connsiteX7" fmla="*/ 19125 w 273342"/>
              <a:gd name="connsiteY7" fmla="*/ 869950 h 2095500"/>
              <a:gd name="connsiteX8" fmla="*/ 254075 w 273342"/>
              <a:gd name="connsiteY8" fmla="*/ 965200 h 2095500"/>
              <a:gd name="connsiteX9" fmla="*/ 19125 w 273342"/>
              <a:gd name="connsiteY9" fmla="*/ 1085850 h 2095500"/>
              <a:gd name="connsiteX10" fmla="*/ 260425 w 273342"/>
              <a:gd name="connsiteY10" fmla="*/ 1200150 h 2095500"/>
              <a:gd name="connsiteX11" fmla="*/ 31825 w 273342"/>
              <a:gd name="connsiteY11" fmla="*/ 1314450 h 2095500"/>
              <a:gd name="connsiteX12" fmla="*/ 254075 w 273342"/>
              <a:gd name="connsiteY12" fmla="*/ 1422400 h 2095500"/>
              <a:gd name="connsiteX13" fmla="*/ 44525 w 273342"/>
              <a:gd name="connsiteY13" fmla="*/ 1549400 h 2095500"/>
              <a:gd name="connsiteX14" fmla="*/ 273125 w 273342"/>
              <a:gd name="connsiteY14" fmla="*/ 1663700 h 2095500"/>
              <a:gd name="connsiteX15" fmla="*/ 88975 w 273342"/>
              <a:gd name="connsiteY15" fmla="*/ 1860550 h 2095500"/>
              <a:gd name="connsiteX16" fmla="*/ 228675 w 273342"/>
              <a:gd name="connsiteY16" fmla="*/ 1968500 h 2095500"/>
              <a:gd name="connsiteX17" fmla="*/ 241375 w 273342"/>
              <a:gd name="connsiteY17" fmla="*/ 2095500 h 2095500"/>
              <a:gd name="connsiteX0" fmla="*/ 203275 w 273128"/>
              <a:gd name="connsiteY0" fmla="*/ 0 h 2095500"/>
              <a:gd name="connsiteX1" fmla="*/ 75 w 273128"/>
              <a:gd name="connsiteY1" fmla="*/ 158750 h 2095500"/>
              <a:gd name="connsiteX2" fmla="*/ 222325 w 273128"/>
              <a:gd name="connsiteY2" fmla="*/ 279400 h 2095500"/>
              <a:gd name="connsiteX3" fmla="*/ 75 w 273128"/>
              <a:gd name="connsiteY3" fmla="*/ 393700 h 2095500"/>
              <a:gd name="connsiteX4" fmla="*/ 241375 w 273128"/>
              <a:gd name="connsiteY4" fmla="*/ 527050 h 2095500"/>
              <a:gd name="connsiteX5" fmla="*/ 75 w 273128"/>
              <a:gd name="connsiteY5" fmla="*/ 654050 h 2095500"/>
              <a:gd name="connsiteX6" fmla="*/ 241375 w 273128"/>
              <a:gd name="connsiteY6" fmla="*/ 768350 h 2095500"/>
              <a:gd name="connsiteX7" fmla="*/ 19125 w 273128"/>
              <a:gd name="connsiteY7" fmla="*/ 869950 h 2095500"/>
              <a:gd name="connsiteX8" fmla="*/ 254075 w 273128"/>
              <a:gd name="connsiteY8" fmla="*/ 965200 h 2095500"/>
              <a:gd name="connsiteX9" fmla="*/ 19125 w 273128"/>
              <a:gd name="connsiteY9" fmla="*/ 1085850 h 2095500"/>
              <a:gd name="connsiteX10" fmla="*/ 260425 w 273128"/>
              <a:gd name="connsiteY10" fmla="*/ 1200150 h 2095500"/>
              <a:gd name="connsiteX11" fmla="*/ 31825 w 273128"/>
              <a:gd name="connsiteY11" fmla="*/ 1314450 h 2095500"/>
              <a:gd name="connsiteX12" fmla="*/ 254075 w 273128"/>
              <a:gd name="connsiteY12" fmla="*/ 1422400 h 2095500"/>
              <a:gd name="connsiteX13" fmla="*/ 44525 w 273128"/>
              <a:gd name="connsiteY13" fmla="*/ 1549400 h 2095500"/>
              <a:gd name="connsiteX14" fmla="*/ 273125 w 273128"/>
              <a:gd name="connsiteY14" fmla="*/ 1663700 h 2095500"/>
              <a:gd name="connsiteX15" fmla="*/ 50875 w 273128"/>
              <a:gd name="connsiteY15" fmla="*/ 1784350 h 2095500"/>
              <a:gd name="connsiteX16" fmla="*/ 228675 w 273128"/>
              <a:gd name="connsiteY16" fmla="*/ 1968500 h 2095500"/>
              <a:gd name="connsiteX17" fmla="*/ 241375 w 273128"/>
              <a:gd name="connsiteY17" fmla="*/ 2095500 h 2095500"/>
              <a:gd name="connsiteX0" fmla="*/ 203275 w 273129"/>
              <a:gd name="connsiteY0" fmla="*/ 0 h 2095500"/>
              <a:gd name="connsiteX1" fmla="*/ 75 w 273129"/>
              <a:gd name="connsiteY1" fmla="*/ 158750 h 2095500"/>
              <a:gd name="connsiteX2" fmla="*/ 222325 w 273129"/>
              <a:gd name="connsiteY2" fmla="*/ 279400 h 2095500"/>
              <a:gd name="connsiteX3" fmla="*/ 75 w 273129"/>
              <a:gd name="connsiteY3" fmla="*/ 393700 h 2095500"/>
              <a:gd name="connsiteX4" fmla="*/ 241375 w 273129"/>
              <a:gd name="connsiteY4" fmla="*/ 527050 h 2095500"/>
              <a:gd name="connsiteX5" fmla="*/ 75 w 273129"/>
              <a:gd name="connsiteY5" fmla="*/ 654050 h 2095500"/>
              <a:gd name="connsiteX6" fmla="*/ 241375 w 273129"/>
              <a:gd name="connsiteY6" fmla="*/ 768350 h 2095500"/>
              <a:gd name="connsiteX7" fmla="*/ 19125 w 273129"/>
              <a:gd name="connsiteY7" fmla="*/ 869950 h 2095500"/>
              <a:gd name="connsiteX8" fmla="*/ 254075 w 273129"/>
              <a:gd name="connsiteY8" fmla="*/ 965200 h 2095500"/>
              <a:gd name="connsiteX9" fmla="*/ 19125 w 273129"/>
              <a:gd name="connsiteY9" fmla="*/ 1085850 h 2095500"/>
              <a:gd name="connsiteX10" fmla="*/ 260425 w 273129"/>
              <a:gd name="connsiteY10" fmla="*/ 1200150 h 2095500"/>
              <a:gd name="connsiteX11" fmla="*/ 31825 w 273129"/>
              <a:gd name="connsiteY11" fmla="*/ 1314450 h 2095500"/>
              <a:gd name="connsiteX12" fmla="*/ 254075 w 273129"/>
              <a:gd name="connsiteY12" fmla="*/ 1422400 h 2095500"/>
              <a:gd name="connsiteX13" fmla="*/ 44525 w 273129"/>
              <a:gd name="connsiteY13" fmla="*/ 1549400 h 2095500"/>
              <a:gd name="connsiteX14" fmla="*/ 273125 w 273129"/>
              <a:gd name="connsiteY14" fmla="*/ 1663700 h 2095500"/>
              <a:gd name="connsiteX15" fmla="*/ 50875 w 273129"/>
              <a:gd name="connsiteY15" fmla="*/ 1784350 h 2095500"/>
              <a:gd name="connsiteX16" fmla="*/ 177875 w 273129"/>
              <a:gd name="connsiteY16" fmla="*/ 1898650 h 2095500"/>
              <a:gd name="connsiteX17" fmla="*/ 241375 w 273129"/>
              <a:gd name="connsiteY17" fmla="*/ 2095500 h 2095500"/>
              <a:gd name="connsiteX0" fmla="*/ 203275 w 273129"/>
              <a:gd name="connsiteY0" fmla="*/ 0 h 2133600"/>
              <a:gd name="connsiteX1" fmla="*/ 75 w 273129"/>
              <a:gd name="connsiteY1" fmla="*/ 158750 h 2133600"/>
              <a:gd name="connsiteX2" fmla="*/ 222325 w 273129"/>
              <a:gd name="connsiteY2" fmla="*/ 279400 h 2133600"/>
              <a:gd name="connsiteX3" fmla="*/ 75 w 273129"/>
              <a:gd name="connsiteY3" fmla="*/ 393700 h 2133600"/>
              <a:gd name="connsiteX4" fmla="*/ 241375 w 273129"/>
              <a:gd name="connsiteY4" fmla="*/ 527050 h 2133600"/>
              <a:gd name="connsiteX5" fmla="*/ 75 w 273129"/>
              <a:gd name="connsiteY5" fmla="*/ 654050 h 2133600"/>
              <a:gd name="connsiteX6" fmla="*/ 241375 w 273129"/>
              <a:gd name="connsiteY6" fmla="*/ 768350 h 2133600"/>
              <a:gd name="connsiteX7" fmla="*/ 19125 w 273129"/>
              <a:gd name="connsiteY7" fmla="*/ 869950 h 2133600"/>
              <a:gd name="connsiteX8" fmla="*/ 254075 w 273129"/>
              <a:gd name="connsiteY8" fmla="*/ 965200 h 2133600"/>
              <a:gd name="connsiteX9" fmla="*/ 19125 w 273129"/>
              <a:gd name="connsiteY9" fmla="*/ 1085850 h 2133600"/>
              <a:gd name="connsiteX10" fmla="*/ 260425 w 273129"/>
              <a:gd name="connsiteY10" fmla="*/ 1200150 h 2133600"/>
              <a:gd name="connsiteX11" fmla="*/ 31825 w 273129"/>
              <a:gd name="connsiteY11" fmla="*/ 1314450 h 2133600"/>
              <a:gd name="connsiteX12" fmla="*/ 254075 w 273129"/>
              <a:gd name="connsiteY12" fmla="*/ 1422400 h 2133600"/>
              <a:gd name="connsiteX13" fmla="*/ 44525 w 273129"/>
              <a:gd name="connsiteY13" fmla="*/ 1549400 h 2133600"/>
              <a:gd name="connsiteX14" fmla="*/ 273125 w 273129"/>
              <a:gd name="connsiteY14" fmla="*/ 1663700 h 2133600"/>
              <a:gd name="connsiteX15" fmla="*/ 50875 w 273129"/>
              <a:gd name="connsiteY15" fmla="*/ 1784350 h 2133600"/>
              <a:gd name="connsiteX16" fmla="*/ 177875 w 273129"/>
              <a:gd name="connsiteY16" fmla="*/ 1898650 h 2133600"/>
              <a:gd name="connsiteX17" fmla="*/ 184225 w 273129"/>
              <a:gd name="connsiteY17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3129" h="2133600">
                <a:moveTo>
                  <a:pt x="203275" y="0"/>
                </a:moveTo>
                <a:cubicBezTo>
                  <a:pt x="96383" y="59796"/>
                  <a:pt x="-3100" y="112183"/>
                  <a:pt x="75" y="158750"/>
                </a:cubicBezTo>
                <a:cubicBezTo>
                  <a:pt x="3250" y="205317"/>
                  <a:pt x="222325" y="240242"/>
                  <a:pt x="222325" y="279400"/>
                </a:cubicBezTo>
                <a:cubicBezTo>
                  <a:pt x="222325" y="318558"/>
                  <a:pt x="-3100" y="352425"/>
                  <a:pt x="75" y="393700"/>
                </a:cubicBezTo>
                <a:cubicBezTo>
                  <a:pt x="3250" y="434975"/>
                  <a:pt x="241375" y="483658"/>
                  <a:pt x="241375" y="527050"/>
                </a:cubicBezTo>
                <a:cubicBezTo>
                  <a:pt x="241375" y="570442"/>
                  <a:pt x="75" y="613833"/>
                  <a:pt x="75" y="654050"/>
                </a:cubicBezTo>
                <a:cubicBezTo>
                  <a:pt x="75" y="694267"/>
                  <a:pt x="238200" y="732367"/>
                  <a:pt x="241375" y="768350"/>
                </a:cubicBezTo>
                <a:cubicBezTo>
                  <a:pt x="244550" y="804333"/>
                  <a:pt x="17008" y="837142"/>
                  <a:pt x="19125" y="869950"/>
                </a:cubicBezTo>
                <a:cubicBezTo>
                  <a:pt x="21242" y="902758"/>
                  <a:pt x="254075" y="929217"/>
                  <a:pt x="254075" y="965200"/>
                </a:cubicBezTo>
                <a:cubicBezTo>
                  <a:pt x="254075" y="1001183"/>
                  <a:pt x="18067" y="1046692"/>
                  <a:pt x="19125" y="1085850"/>
                </a:cubicBezTo>
                <a:cubicBezTo>
                  <a:pt x="20183" y="1125008"/>
                  <a:pt x="258308" y="1162050"/>
                  <a:pt x="260425" y="1200150"/>
                </a:cubicBezTo>
                <a:cubicBezTo>
                  <a:pt x="262542" y="1238250"/>
                  <a:pt x="32883" y="1277408"/>
                  <a:pt x="31825" y="1314450"/>
                </a:cubicBezTo>
                <a:cubicBezTo>
                  <a:pt x="30767" y="1351492"/>
                  <a:pt x="251958" y="1383242"/>
                  <a:pt x="254075" y="1422400"/>
                </a:cubicBezTo>
                <a:cubicBezTo>
                  <a:pt x="256192" y="1461558"/>
                  <a:pt x="41350" y="1509183"/>
                  <a:pt x="44525" y="1549400"/>
                </a:cubicBezTo>
                <a:cubicBezTo>
                  <a:pt x="47700" y="1589617"/>
                  <a:pt x="272067" y="1624542"/>
                  <a:pt x="273125" y="1663700"/>
                </a:cubicBezTo>
                <a:cubicBezTo>
                  <a:pt x="274183" y="1702858"/>
                  <a:pt x="66750" y="1745192"/>
                  <a:pt x="50875" y="1784350"/>
                </a:cubicBezTo>
                <a:cubicBezTo>
                  <a:pt x="35000" y="1823508"/>
                  <a:pt x="155650" y="1840442"/>
                  <a:pt x="177875" y="1898650"/>
                </a:cubicBezTo>
                <a:cubicBezTo>
                  <a:pt x="200100" y="1956858"/>
                  <a:pt x="190575" y="2089679"/>
                  <a:pt x="184225" y="2133600"/>
                </a:cubicBez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Freeform 66"/>
          <p:cNvSpPr/>
          <p:nvPr/>
        </p:nvSpPr>
        <p:spPr>
          <a:xfrm>
            <a:off x="3178639" y="5617443"/>
            <a:ext cx="241308" cy="506233"/>
          </a:xfrm>
          <a:custGeom>
            <a:avLst/>
            <a:gdLst>
              <a:gd name="connsiteX0" fmla="*/ 203926 w 349980"/>
              <a:gd name="connsiteY0" fmla="*/ 0 h 2127250"/>
              <a:gd name="connsiteX1" fmla="*/ 726 w 349980"/>
              <a:gd name="connsiteY1" fmla="*/ 171450 h 2127250"/>
              <a:gd name="connsiteX2" fmla="*/ 267426 w 349980"/>
              <a:gd name="connsiteY2" fmla="*/ 311150 h 2127250"/>
              <a:gd name="connsiteX3" fmla="*/ 45176 w 349980"/>
              <a:gd name="connsiteY3" fmla="*/ 488950 h 2127250"/>
              <a:gd name="connsiteX4" fmla="*/ 280126 w 349980"/>
              <a:gd name="connsiteY4" fmla="*/ 622300 h 2127250"/>
              <a:gd name="connsiteX5" fmla="*/ 70576 w 349980"/>
              <a:gd name="connsiteY5" fmla="*/ 774700 h 2127250"/>
              <a:gd name="connsiteX6" fmla="*/ 286476 w 349980"/>
              <a:gd name="connsiteY6" fmla="*/ 882650 h 2127250"/>
              <a:gd name="connsiteX7" fmla="*/ 121376 w 349980"/>
              <a:gd name="connsiteY7" fmla="*/ 1009650 h 2127250"/>
              <a:gd name="connsiteX8" fmla="*/ 305526 w 349980"/>
              <a:gd name="connsiteY8" fmla="*/ 1123950 h 2127250"/>
              <a:gd name="connsiteX9" fmla="*/ 115026 w 349980"/>
              <a:gd name="connsiteY9" fmla="*/ 1219200 h 2127250"/>
              <a:gd name="connsiteX10" fmla="*/ 324576 w 349980"/>
              <a:gd name="connsiteY10" fmla="*/ 1339850 h 2127250"/>
              <a:gd name="connsiteX11" fmla="*/ 134076 w 349980"/>
              <a:gd name="connsiteY11" fmla="*/ 1447800 h 2127250"/>
              <a:gd name="connsiteX12" fmla="*/ 337276 w 349980"/>
              <a:gd name="connsiteY12" fmla="*/ 1524000 h 2127250"/>
              <a:gd name="connsiteX13" fmla="*/ 127726 w 349980"/>
              <a:gd name="connsiteY13" fmla="*/ 1670050 h 2127250"/>
              <a:gd name="connsiteX14" fmla="*/ 349976 w 349980"/>
              <a:gd name="connsiteY14" fmla="*/ 1746250 h 2127250"/>
              <a:gd name="connsiteX15" fmla="*/ 134076 w 349980"/>
              <a:gd name="connsiteY15" fmla="*/ 1892300 h 2127250"/>
              <a:gd name="connsiteX16" fmla="*/ 273776 w 349980"/>
              <a:gd name="connsiteY16" fmla="*/ 2000250 h 2127250"/>
              <a:gd name="connsiteX17" fmla="*/ 286476 w 349980"/>
              <a:gd name="connsiteY17" fmla="*/ 2127250 h 2127250"/>
              <a:gd name="connsiteX0" fmla="*/ 159912 w 305966"/>
              <a:gd name="connsiteY0" fmla="*/ 0 h 2127250"/>
              <a:gd name="connsiteX1" fmla="*/ 1162 w 305966"/>
              <a:gd name="connsiteY1" fmla="*/ 190500 h 2127250"/>
              <a:gd name="connsiteX2" fmla="*/ 223412 w 305966"/>
              <a:gd name="connsiteY2" fmla="*/ 311150 h 2127250"/>
              <a:gd name="connsiteX3" fmla="*/ 1162 w 305966"/>
              <a:gd name="connsiteY3" fmla="*/ 488950 h 2127250"/>
              <a:gd name="connsiteX4" fmla="*/ 236112 w 305966"/>
              <a:gd name="connsiteY4" fmla="*/ 622300 h 2127250"/>
              <a:gd name="connsiteX5" fmla="*/ 26562 w 305966"/>
              <a:gd name="connsiteY5" fmla="*/ 774700 h 2127250"/>
              <a:gd name="connsiteX6" fmla="*/ 242462 w 305966"/>
              <a:gd name="connsiteY6" fmla="*/ 882650 h 2127250"/>
              <a:gd name="connsiteX7" fmla="*/ 77362 w 305966"/>
              <a:gd name="connsiteY7" fmla="*/ 1009650 h 2127250"/>
              <a:gd name="connsiteX8" fmla="*/ 261512 w 305966"/>
              <a:gd name="connsiteY8" fmla="*/ 1123950 h 2127250"/>
              <a:gd name="connsiteX9" fmla="*/ 71012 w 305966"/>
              <a:gd name="connsiteY9" fmla="*/ 1219200 h 2127250"/>
              <a:gd name="connsiteX10" fmla="*/ 280562 w 305966"/>
              <a:gd name="connsiteY10" fmla="*/ 1339850 h 2127250"/>
              <a:gd name="connsiteX11" fmla="*/ 90062 w 305966"/>
              <a:gd name="connsiteY11" fmla="*/ 1447800 h 2127250"/>
              <a:gd name="connsiteX12" fmla="*/ 293262 w 305966"/>
              <a:gd name="connsiteY12" fmla="*/ 1524000 h 2127250"/>
              <a:gd name="connsiteX13" fmla="*/ 83712 w 305966"/>
              <a:gd name="connsiteY13" fmla="*/ 1670050 h 2127250"/>
              <a:gd name="connsiteX14" fmla="*/ 305962 w 305966"/>
              <a:gd name="connsiteY14" fmla="*/ 1746250 h 2127250"/>
              <a:gd name="connsiteX15" fmla="*/ 90062 w 305966"/>
              <a:gd name="connsiteY15" fmla="*/ 1892300 h 2127250"/>
              <a:gd name="connsiteX16" fmla="*/ 229762 w 305966"/>
              <a:gd name="connsiteY16" fmla="*/ 2000250 h 2127250"/>
              <a:gd name="connsiteX17" fmla="*/ 242462 w 305966"/>
              <a:gd name="connsiteY17" fmla="*/ 2127250 h 212725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457200 h 2095500"/>
              <a:gd name="connsiteX4" fmla="*/ 235025 w 304879"/>
              <a:gd name="connsiteY4" fmla="*/ 590550 h 2095500"/>
              <a:gd name="connsiteX5" fmla="*/ 25475 w 304879"/>
              <a:gd name="connsiteY5" fmla="*/ 7429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35025 w 304879"/>
              <a:gd name="connsiteY4" fmla="*/ 590550 h 2095500"/>
              <a:gd name="connsiteX5" fmla="*/ 25475 w 304879"/>
              <a:gd name="connsiteY5" fmla="*/ 7429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35025 w 304879"/>
              <a:gd name="connsiteY4" fmla="*/ 590550 h 2095500"/>
              <a:gd name="connsiteX5" fmla="*/ 75 w 304879"/>
              <a:gd name="connsiteY5" fmla="*/ 6540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31825 w 304879"/>
              <a:gd name="connsiteY7" fmla="*/ 85725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31825 w 304879"/>
              <a:gd name="connsiteY7" fmla="*/ 857250 h 2095500"/>
              <a:gd name="connsiteX8" fmla="*/ 260425 w 304879"/>
              <a:gd name="connsiteY8" fmla="*/ 9779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60425 w 304879"/>
              <a:gd name="connsiteY8" fmla="*/ 9779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31825 w 304879"/>
              <a:gd name="connsiteY11" fmla="*/ 13144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31825 w 304879"/>
              <a:gd name="connsiteY11" fmla="*/ 1314450 h 2095500"/>
              <a:gd name="connsiteX12" fmla="*/ 254075 w 304879"/>
              <a:gd name="connsiteY12" fmla="*/ 142240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5065"/>
              <a:gd name="connsiteY0" fmla="*/ 0 h 2095500"/>
              <a:gd name="connsiteX1" fmla="*/ 75 w 305065"/>
              <a:gd name="connsiteY1" fmla="*/ 158750 h 2095500"/>
              <a:gd name="connsiteX2" fmla="*/ 222325 w 305065"/>
              <a:gd name="connsiteY2" fmla="*/ 279400 h 2095500"/>
              <a:gd name="connsiteX3" fmla="*/ 75 w 305065"/>
              <a:gd name="connsiteY3" fmla="*/ 393700 h 2095500"/>
              <a:gd name="connsiteX4" fmla="*/ 241375 w 305065"/>
              <a:gd name="connsiteY4" fmla="*/ 527050 h 2095500"/>
              <a:gd name="connsiteX5" fmla="*/ 75 w 305065"/>
              <a:gd name="connsiteY5" fmla="*/ 654050 h 2095500"/>
              <a:gd name="connsiteX6" fmla="*/ 241375 w 305065"/>
              <a:gd name="connsiteY6" fmla="*/ 768350 h 2095500"/>
              <a:gd name="connsiteX7" fmla="*/ 19125 w 305065"/>
              <a:gd name="connsiteY7" fmla="*/ 869950 h 2095500"/>
              <a:gd name="connsiteX8" fmla="*/ 254075 w 305065"/>
              <a:gd name="connsiteY8" fmla="*/ 965200 h 2095500"/>
              <a:gd name="connsiteX9" fmla="*/ 19125 w 305065"/>
              <a:gd name="connsiteY9" fmla="*/ 1085850 h 2095500"/>
              <a:gd name="connsiteX10" fmla="*/ 260425 w 305065"/>
              <a:gd name="connsiteY10" fmla="*/ 1200150 h 2095500"/>
              <a:gd name="connsiteX11" fmla="*/ 31825 w 305065"/>
              <a:gd name="connsiteY11" fmla="*/ 1314450 h 2095500"/>
              <a:gd name="connsiteX12" fmla="*/ 254075 w 305065"/>
              <a:gd name="connsiteY12" fmla="*/ 1422400 h 2095500"/>
              <a:gd name="connsiteX13" fmla="*/ 44525 w 305065"/>
              <a:gd name="connsiteY13" fmla="*/ 1549400 h 2095500"/>
              <a:gd name="connsiteX14" fmla="*/ 304875 w 305065"/>
              <a:gd name="connsiteY14" fmla="*/ 1714500 h 2095500"/>
              <a:gd name="connsiteX15" fmla="*/ 88975 w 305065"/>
              <a:gd name="connsiteY15" fmla="*/ 1860550 h 2095500"/>
              <a:gd name="connsiteX16" fmla="*/ 228675 w 305065"/>
              <a:gd name="connsiteY16" fmla="*/ 1968500 h 2095500"/>
              <a:gd name="connsiteX17" fmla="*/ 241375 w 305065"/>
              <a:gd name="connsiteY17" fmla="*/ 2095500 h 2095500"/>
              <a:gd name="connsiteX0" fmla="*/ 203275 w 273342"/>
              <a:gd name="connsiteY0" fmla="*/ 0 h 2095500"/>
              <a:gd name="connsiteX1" fmla="*/ 75 w 273342"/>
              <a:gd name="connsiteY1" fmla="*/ 158750 h 2095500"/>
              <a:gd name="connsiteX2" fmla="*/ 222325 w 273342"/>
              <a:gd name="connsiteY2" fmla="*/ 279400 h 2095500"/>
              <a:gd name="connsiteX3" fmla="*/ 75 w 273342"/>
              <a:gd name="connsiteY3" fmla="*/ 393700 h 2095500"/>
              <a:gd name="connsiteX4" fmla="*/ 241375 w 273342"/>
              <a:gd name="connsiteY4" fmla="*/ 527050 h 2095500"/>
              <a:gd name="connsiteX5" fmla="*/ 75 w 273342"/>
              <a:gd name="connsiteY5" fmla="*/ 654050 h 2095500"/>
              <a:gd name="connsiteX6" fmla="*/ 241375 w 273342"/>
              <a:gd name="connsiteY6" fmla="*/ 768350 h 2095500"/>
              <a:gd name="connsiteX7" fmla="*/ 19125 w 273342"/>
              <a:gd name="connsiteY7" fmla="*/ 869950 h 2095500"/>
              <a:gd name="connsiteX8" fmla="*/ 254075 w 273342"/>
              <a:gd name="connsiteY8" fmla="*/ 965200 h 2095500"/>
              <a:gd name="connsiteX9" fmla="*/ 19125 w 273342"/>
              <a:gd name="connsiteY9" fmla="*/ 1085850 h 2095500"/>
              <a:gd name="connsiteX10" fmla="*/ 260425 w 273342"/>
              <a:gd name="connsiteY10" fmla="*/ 1200150 h 2095500"/>
              <a:gd name="connsiteX11" fmla="*/ 31825 w 273342"/>
              <a:gd name="connsiteY11" fmla="*/ 1314450 h 2095500"/>
              <a:gd name="connsiteX12" fmla="*/ 254075 w 273342"/>
              <a:gd name="connsiteY12" fmla="*/ 1422400 h 2095500"/>
              <a:gd name="connsiteX13" fmla="*/ 44525 w 273342"/>
              <a:gd name="connsiteY13" fmla="*/ 1549400 h 2095500"/>
              <a:gd name="connsiteX14" fmla="*/ 273125 w 273342"/>
              <a:gd name="connsiteY14" fmla="*/ 1663700 h 2095500"/>
              <a:gd name="connsiteX15" fmla="*/ 88975 w 273342"/>
              <a:gd name="connsiteY15" fmla="*/ 1860550 h 2095500"/>
              <a:gd name="connsiteX16" fmla="*/ 228675 w 273342"/>
              <a:gd name="connsiteY16" fmla="*/ 1968500 h 2095500"/>
              <a:gd name="connsiteX17" fmla="*/ 241375 w 273342"/>
              <a:gd name="connsiteY17" fmla="*/ 2095500 h 2095500"/>
              <a:gd name="connsiteX0" fmla="*/ 203275 w 273128"/>
              <a:gd name="connsiteY0" fmla="*/ 0 h 2095500"/>
              <a:gd name="connsiteX1" fmla="*/ 75 w 273128"/>
              <a:gd name="connsiteY1" fmla="*/ 158750 h 2095500"/>
              <a:gd name="connsiteX2" fmla="*/ 222325 w 273128"/>
              <a:gd name="connsiteY2" fmla="*/ 279400 h 2095500"/>
              <a:gd name="connsiteX3" fmla="*/ 75 w 273128"/>
              <a:gd name="connsiteY3" fmla="*/ 393700 h 2095500"/>
              <a:gd name="connsiteX4" fmla="*/ 241375 w 273128"/>
              <a:gd name="connsiteY4" fmla="*/ 527050 h 2095500"/>
              <a:gd name="connsiteX5" fmla="*/ 75 w 273128"/>
              <a:gd name="connsiteY5" fmla="*/ 654050 h 2095500"/>
              <a:gd name="connsiteX6" fmla="*/ 241375 w 273128"/>
              <a:gd name="connsiteY6" fmla="*/ 768350 h 2095500"/>
              <a:gd name="connsiteX7" fmla="*/ 19125 w 273128"/>
              <a:gd name="connsiteY7" fmla="*/ 869950 h 2095500"/>
              <a:gd name="connsiteX8" fmla="*/ 254075 w 273128"/>
              <a:gd name="connsiteY8" fmla="*/ 965200 h 2095500"/>
              <a:gd name="connsiteX9" fmla="*/ 19125 w 273128"/>
              <a:gd name="connsiteY9" fmla="*/ 1085850 h 2095500"/>
              <a:gd name="connsiteX10" fmla="*/ 260425 w 273128"/>
              <a:gd name="connsiteY10" fmla="*/ 1200150 h 2095500"/>
              <a:gd name="connsiteX11" fmla="*/ 31825 w 273128"/>
              <a:gd name="connsiteY11" fmla="*/ 1314450 h 2095500"/>
              <a:gd name="connsiteX12" fmla="*/ 254075 w 273128"/>
              <a:gd name="connsiteY12" fmla="*/ 1422400 h 2095500"/>
              <a:gd name="connsiteX13" fmla="*/ 44525 w 273128"/>
              <a:gd name="connsiteY13" fmla="*/ 1549400 h 2095500"/>
              <a:gd name="connsiteX14" fmla="*/ 273125 w 273128"/>
              <a:gd name="connsiteY14" fmla="*/ 1663700 h 2095500"/>
              <a:gd name="connsiteX15" fmla="*/ 50875 w 273128"/>
              <a:gd name="connsiteY15" fmla="*/ 1784350 h 2095500"/>
              <a:gd name="connsiteX16" fmla="*/ 228675 w 273128"/>
              <a:gd name="connsiteY16" fmla="*/ 1968500 h 2095500"/>
              <a:gd name="connsiteX17" fmla="*/ 241375 w 273128"/>
              <a:gd name="connsiteY17" fmla="*/ 2095500 h 2095500"/>
              <a:gd name="connsiteX0" fmla="*/ 203275 w 273129"/>
              <a:gd name="connsiteY0" fmla="*/ 0 h 2095500"/>
              <a:gd name="connsiteX1" fmla="*/ 75 w 273129"/>
              <a:gd name="connsiteY1" fmla="*/ 158750 h 2095500"/>
              <a:gd name="connsiteX2" fmla="*/ 222325 w 273129"/>
              <a:gd name="connsiteY2" fmla="*/ 279400 h 2095500"/>
              <a:gd name="connsiteX3" fmla="*/ 75 w 273129"/>
              <a:gd name="connsiteY3" fmla="*/ 393700 h 2095500"/>
              <a:gd name="connsiteX4" fmla="*/ 241375 w 273129"/>
              <a:gd name="connsiteY4" fmla="*/ 527050 h 2095500"/>
              <a:gd name="connsiteX5" fmla="*/ 75 w 273129"/>
              <a:gd name="connsiteY5" fmla="*/ 654050 h 2095500"/>
              <a:gd name="connsiteX6" fmla="*/ 241375 w 273129"/>
              <a:gd name="connsiteY6" fmla="*/ 768350 h 2095500"/>
              <a:gd name="connsiteX7" fmla="*/ 19125 w 273129"/>
              <a:gd name="connsiteY7" fmla="*/ 869950 h 2095500"/>
              <a:gd name="connsiteX8" fmla="*/ 254075 w 273129"/>
              <a:gd name="connsiteY8" fmla="*/ 965200 h 2095500"/>
              <a:gd name="connsiteX9" fmla="*/ 19125 w 273129"/>
              <a:gd name="connsiteY9" fmla="*/ 1085850 h 2095500"/>
              <a:gd name="connsiteX10" fmla="*/ 260425 w 273129"/>
              <a:gd name="connsiteY10" fmla="*/ 1200150 h 2095500"/>
              <a:gd name="connsiteX11" fmla="*/ 31825 w 273129"/>
              <a:gd name="connsiteY11" fmla="*/ 1314450 h 2095500"/>
              <a:gd name="connsiteX12" fmla="*/ 254075 w 273129"/>
              <a:gd name="connsiteY12" fmla="*/ 1422400 h 2095500"/>
              <a:gd name="connsiteX13" fmla="*/ 44525 w 273129"/>
              <a:gd name="connsiteY13" fmla="*/ 1549400 h 2095500"/>
              <a:gd name="connsiteX14" fmla="*/ 273125 w 273129"/>
              <a:gd name="connsiteY14" fmla="*/ 1663700 h 2095500"/>
              <a:gd name="connsiteX15" fmla="*/ 50875 w 273129"/>
              <a:gd name="connsiteY15" fmla="*/ 1784350 h 2095500"/>
              <a:gd name="connsiteX16" fmla="*/ 177875 w 273129"/>
              <a:gd name="connsiteY16" fmla="*/ 1898650 h 2095500"/>
              <a:gd name="connsiteX17" fmla="*/ 241375 w 273129"/>
              <a:gd name="connsiteY17" fmla="*/ 2095500 h 2095500"/>
              <a:gd name="connsiteX0" fmla="*/ 203275 w 273129"/>
              <a:gd name="connsiteY0" fmla="*/ 0 h 2133600"/>
              <a:gd name="connsiteX1" fmla="*/ 75 w 273129"/>
              <a:gd name="connsiteY1" fmla="*/ 158750 h 2133600"/>
              <a:gd name="connsiteX2" fmla="*/ 222325 w 273129"/>
              <a:gd name="connsiteY2" fmla="*/ 279400 h 2133600"/>
              <a:gd name="connsiteX3" fmla="*/ 75 w 273129"/>
              <a:gd name="connsiteY3" fmla="*/ 393700 h 2133600"/>
              <a:gd name="connsiteX4" fmla="*/ 241375 w 273129"/>
              <a:gd name="connsiteY4" fmla="*/ 527050 h 2133600"/>
              <a:gd name="connsiteX5" fmla="*/ 75 w 273129"/>
              <a:gd name="connsiteY5" fmla="*/ 654050 h 2133600"/>
              <a:gd name="connsiteX6" fmla="*/ 241375 w 273129"/>
              <a:gd name="connsiteY6" fmla="*/ 768350 h 2133600"/>
              <a:gd name="connsiteX7" fmla="*/ 19125 w 273129"/>
              <a:gd name="connsiteY7" fmla="*/ 869950 h 2133600"/>
              <a:gd name="connsiteX8" fmla="*/ 254075 w 273129"/>
              <a:gd name="connsiteY8" fmla="*/ 965200 h 2133600"/>
              <a:gd name="connsiteX9" fmla="*/ 19125 w 273129"/>
              <a:gd name="connsiteY9" fmla="*/ 1085850 h 2133600"/>
              <a:gd name="connsiteX10" fmla="*/ 260425 w 273129"/>
              <a:gd name="connsiteY10" fmla="*/ 1200150 h 2133600"/>
              <a:gd name="connsiteX11" fmla="*/ 31825 w 273129"/>
              <a:gd name="connsiteY11" fmla="*/ 1314450 h 2133600"/>
              <a:gd name="connsiteX12" fmla="*/ 254075 w 273129"/>
              <a:gd name="connsiteY12" fmla="*/ 1422400 h 2133600"/>
              <a:gd name="connsiteX13" fmla="*/ 44525 w 273129"/>
              <a:gd name="connsiteY13" fmla="*/ 1549400 h 2133600"/>
              <a:gd name="connsiteX14" fmla="*/ 273125 w 273129"/>
              <a:gd name="connsiteY14" fmla="*/ 1663700 h 2133600"/>
              <a:gd name="connsiteX15" fmla="*/ 50875 w 273129"/>
              <a:gd name="connsiteY15" fmla="*/ 1784350 h 2133600"/>
              <a:gd name="connsiteX16" fmla="*/ 177875 w 273129"/>
              <a:gd name="connsiteY16" fmla="*/ 1898650 h 2133600"/>
              <a:gd name="connsiteX17" fmla="*/ 184225 w 273129"/>
              <a:gd name="connsiteY17" fmla="*/ 2133600 h 2133600"/>
              <a:gd name="connsiteX0" fmla="*/ 34 w 273088"/>
              <a:gd name="connsiteY0" fmla="*/ 0 h 1974850"/>
              <a:gd name="connsiteX1" fmla="*/ 222284 w 273088"/>
              <a:gd name="connsiteY1" fmla="*/ 120650 h 1974850"/>
              <a:gd name="connsiteX2" fmla="*/ 34 w 273088"/>
              <a:gd name="connsiteY2" fmla="*/ 234950 h 1974850"/>
              <a:gd name="connsiteX3" fmla="*/ 241334 w 273088"/>
              <a:gd name="connsiteY3" fmla="*/ 368300 h 1974850"/>
              <a:gd name="connsiteX4" fmla="*/ 34 w 273088"/>
              <a:gd name="connsiteY4" fmla="*/ 495300 h 1974850"/>
              <a:gd name="connsiteX5" fmla="*/ 241334 w 273088"/>
              <a:gd name="connsiteY5" fmla="*/ 609600 h 1974850"/>
              <a:gd name="connsiteX6" fmla="*/ 19084 w 273088"/>
              <a:gd name="connsiteY6" fmla="*/ 711200 h 1974850"/>
              <a:gd name="connsiteX7" fmla="*/ 254034 w 273088"/>
              <a:gd name="connsiteY7" fmla="*/ 806450 h 1974850"/>
              <a:gd name="connsiteX8" fmla="*/ 19084 w 273088"/>
              <a:gd name="connsiteY8" fmla="*/ 927100 h 1974850"/>
              <a:gd name="connsiteX9" fmla="*/ 260384 w 273088"/>
              <a:gd name="connsiteY9" fmla="*/ 1041400 h 1974850"/>
              <a:gd name="connsiteX10" fmla="*/ 31784 w 273088"/>
              <a:gd name="connsiteY10" fmla="*/ 1155700 h 1974850"/>
              <a:gd name="connsiteX11" fmla="*/ 254034 w 273088"/>
              <a:gd name="connsiteY11" fmla="*/ 1263650 h 1974850"/>
              <a:gd name="connsiteX12" fmla="*/ 44484 w 273088"/>
              <a:gd name="connsiteY12" fmla="*/ 1390650 h 1974850"/>
              <a:gd name="connsiteX13" fmla="*/ 273084 w 273088"/>
              <a:gd name="connsiteY13" fmla="*/ 1504950 h 1974850"/>
              <a:gd name="connsiteX14" fmla="*/ 50834 w 273088"/>
              <a:gd name="connsiteY14" fmla="*/ 1625600 h 1974850"/>
              <a:gd name="connsiteX15" fmla="*/ 177834 w 273088"/>
              <a:gd name="connsiteY15" fmla="*/ 1739900 h 1974850"/>
              <a:gd name="connsiteX16" fmla="*/ 184184 w 273088"/>
              <a:gd name="connsiteY16" fmla="*/ 1974850 h 1974850"/>
              <a:gd name="connsiteX0" fmla="*/ 222284 w 273088"/>
              <a:gd name="connsiteY0" fmla="*/ 0 h 1854200"/>
              <a:gd name="connsiteX1" fmla="*/ 34 w 273088"/>
              <a:gd name="connsiteY1" fmla="*/ 114300 h 1854200"/>
              <a:gd name="connsiteX2" fmla="*/ 241334 w 273088"/>
              <a:gd name="connsiteY2" fmla="*/ 247650 h 1854200"/>
              <a:gd name="connsiteX3" fmla="*/ 34 w 273088"/>
              <a:gd name="connsiteY3" fmla="*/ 374650 h 1854200"/>
              <a:gd name="connsiteX4" fmla="*/ 241334 w 273088"/>
              <a:gd name="connsiteY4" fmla="*/ 488950 h 1854200"/>
              <a:gd name="connsiteX5" fmla="*/ 19084 w 273088"/>
              <a:gd name="connsiteY5" fmla="*/ 590550 h 1854200"/>
              <a:gd name="connsiteX6" fmla="*/ 254034 w 273088"/>
              <a:gd name="connsiteY6" fmla="*/ 685800 h 1854200"/>
              <a:gd name="connsiteX7" fmla="*/ 19084 w 273088"/>
              <a:gd name="connsiteY7" fmla="*/ 806450 h 1854200"/>
              <a:gd name="connsiteX8" fmla="*/ 260384 w 273088"/>
              <a:gd name="connsiteY8" fmla="*/ 920750 h 1854200"/>
              <a:gd name="connsiteX9" fmla="*/ 31784 w 273088"/>
              <a:gd name="connsiteY9" fmla="*/ 1035050 h 1854200"/>
              <a:gd name="connsiteX10" fmla="*/ 254034 w 273088"/>
              <a:gd name="connsiteY10" fmla="*/ 1143000 h 1854200"/>
              <a:gd name="connsiteX11" fmla="*/ 44484 w 273088"/>
              <a:gd name="connsiteY11" fmla="*/ 1270000 h 1854200"/>
              <a:gd name="connsiteX12" fmla="*/ 273084 w 273088"/>
              <a:gd name="connsiteY12" fmla="*/ 1384300 h 1854200"/>
              <a:gd name="connsiteX13" fmla="*/ 50834 w 273088"/>
              <a:gd name="connsiteY13" fmla="*/ 1504950 h 1854200"/>
              <a:gd name="connsiteX14" fmla="*/ 177834 w 273088"/>
              <a:gd name="connsiteY14" fmla="*/ 1619250 h 1854200"/>
              <a:gd name="connsiteX15" fmla="*/ 184184 w 273088"/>
              <a:gd name="connsiteY15" fmla="*/ 1854200 h 1854200"/>
              <a:gd name="connsiteX0" fmla="*/ 0 w 273054"/>
              <a:gd name="connsiteY0" fmla="*/ -1 h 1739899"/>
              <a:gd name="connsiteX1" fmla="*/ 241300 w 273054"/>
              <a:gd name="connsiteY1" fmla="*/ 133349 h 1739899"/>
              <a:gd name="connsiteX2" fmla="*/ 0 w 273054"/>
              <a:gd name="connsiteY2" fmla="*/ 260349 h 1739899"/>
              <a:gd name="connsiteX3" fmla="*/ 241300 w 273054"/>
              <a:gd name="connsiteY3" fmla="*/ 374649 h 1739899"/>
              <a:gd name="connsiteX4" fmla="*/ 19050 w 273054"/>
              <a:gd name="connsiteY4" fmla="*/ 476249 h 1739899"/>
              <a:gd name="connsiteX5" fmla="*/ 254000 w 273054"/>
              <a:gd name="connsiteY5" fmla="*/ 571499 h 1739899"/>
              <a:gd name="connsiteX6" fmla="*/ 19050 w 273054"/>
              <a:gd name="connsiteY6" fmla="*/ 692149 h 1739899"/>
              <a:gd name="connsiteX7" fmla="*/ 260350 w 273054"/>
              <a:gd name="connsiteY7" fmla="*/ 806449 h 1739899"/>
              <a:gd name="connsiteX8" fmla="*/ 31750 w 273054"/>
              <a:gd name="connsiteY8" fmla="*/ 920749 h 1739899"/>
              <a:gd name="connsiteX9" fmla="*/ 254000 w 273054"/>
              <a:gd name="connsiteY9" fmla="*/ 1028699 h 1739899"/>
              <a:gd name="connsiteX10" fmla="*/ 44450 w 273054"/>
              <a:gd name="connsiteY10" fmla="*/ 1155699 h 1739899"/>
              <a:gd name="connsiteX11" fmla="*/ 273050 w 273054"/>
              <a:gd name="connsiteY11" fmla="*/ 1269999 h 1739899"/>
              <a:gd name="connsiteX12" fmla="*/ 50800 w 273054"/>
              <a:gd name="connsiteY12" fmla="*/ 1390649 h 1739899"/>
              <a:gd name="connsiteX13" fmla="*/ 177800 w 273054"/>
              <a:gd name="connsiteY13" fmla="*/ 1504949 h 1739899"/>
              <a:gd name="connsiteX14" fmla="*/ 184150 w 273054"/>
              <a:gd name="connsiteY14" fmla="*/ 1739899 h 1739899"/>
              <a:gd name="connsiteX0" fmla="*/ 241300 w 273054"/>
              <a:gd name="connsiteY0" fmla="*/ -1 h 1606549"/>
              <a:gd name="connsiteX1" fmla="*/ 0 w 273054"/>
              <a:gd name="connsiteY1" fmla="*/ 126999 h 1606549"/>
              <a:gd name="connsiteX2" fmla="*/ 241300 w 273054"/>
              <a:gd name="connsiteY2" fmla="*/ 241299 h 1606549"/>
              <a:gd name="connsiteX3" fmla="*/ 19050 w 273054"/>
              <a:gd name="connsiteY3" fmla="*/ 342899 h 1606549"/>
              <a:gd name="connsiteX4" fmla="*/ 254000 w 273054"/>
              <a:gd name="connsiteY4" fmla="*/ 438149 h 1606549"/>
              <a:gd name="connsiteX5" fmla="*/ 19050 w 273054"/>
              <a:gd name="connsiteY5" fmla="*/ 558799 h 1606549"/>
              <a:gd name="connsiteX6" fmla="*/ 260350 w 273054"/>
              <a:gd name="connsiteY6" fmla="*/ 673099 h 1606549"/>
              <a:gd name="connsiteX7" fmla="*/ 31750 w 273054"/>
              <a:gd name="connsiteY7" fmla="*/ 787399 h 1606549"/>
              <a:gd name="connsiteX8" fmla="*/ 254000 w 273054"/>
              <a:gd name="connsiteY8" fmla="*/ 895349 h 1606549"/>
              <a:gd name="connsiteX9" fmla="*/ 44450 w 273054"/>
              <a:gd name="connsiteY9" fmla="*/ 1022349 h 1606549"/>
              <a:gd name="connsiteX10" fmla="*/ 273050 w 273054"/>
              <a:gd name="connsiteY10" fmla="*/ 1136649 h 1606549"/>
              <a:gd name="connsiteX11" fmla="*/ 50800 w 273054"/>
              <a:gd name="connsiteY11" fmla="*/ 1257299 h 1606549"/>
              <a:gd name="connsiteX12" fmla="*/ 177800 w 273054"/>
              <a:gd name="connsiteY12" fmla="*/ 1371599 h 1606549"/>
              <a:gd name="connsiteX13" fmla="*/ 184150 w 273054"/>
              <a:gd name="connsiteY13" fmla="*/ 1606549 h 1606549"/>
              <a:gd name="connsiteX0" fmla="*/ 0 w 273054"/>
              <a:gd name="connsiteY0" fmla="*/ 1 h 1479551"/>
              <a:gd name="connsiteX1" fmla="*/ 241300 w 273054"/>
              <a:gd name="connsiteY1" fmla="*/ 114301 h 1479551"/>
              <a:gd name="connsiteX2" fmla="*/ 19050 w 273054"/>
              <a:gd name="connsiteY2" fmla="*/ 215901 h 1479551"/>
              <a:gd name="connsiteX3" fmla="*/ 254000 w 273054"/>
              <a:gd name="connsiteY3" fmla="*/ 311151 h 1479551"/>
              <a:gd name="connsiteX4" fmla="*/ 19050 w 273054"/>
              <a:gd name="connsiteY4" fmla="*/ 431801 h 1479551"/>
              <a:gd name="connsiteX5" fmla="*/ 260350 w 273054"/>
              <a:gd name="connsiteY5" fmla="*/ 546101 h 1479551"/>
              <a:gd name="connsiteX6" fmla="*/ 31750 w 273054"/>
              <a:gd name="connsiteY6" fmla="*/ 660401 h 1479551"/>
              <a:gd name="connsiteX7" fmla="*/ 254000 w 273054"/>
              <a:gd name="connsiteY7" fmla="*/ 768351 h 1479551"/>
              <a:gd name="connsiteX8" fmla="*/ 44450 w 273054"/>
              <a:gd name="connsiteY8" fmla="*/ 895351 h 1479551"/>
              <a:gd name="connsiteX9" fmla="*/ 273050 w 273054"/>
              <a:gd name="connsiteY9" fmla="*/ 1009651 h 1479551"/>
              <a:gd name="connsiteX10" fmla="*/ 50800 w 273054"/>
              <a:gd name="connsiteY10" fmla="*/ 1130301 h 1479551"/>
              <a:gd name="connsiteX11" fmla="*/ 177800 w 273054"/>
              <a:gd name="connsiteY11" fmla="*/ 1244601 h 1479551"/>
              <a:gd name="connsiteX12" fmla="*/ 184150 w 273054"/>
              <a:gd name="connsiteY12" fmla="*/ 1479551 h 1479551"/>
              <a:gd name="connsiteX0" fmla="*/ 222265 w 254019"/>
              <a:gd name="connsiteY0" fmla="*/ 1 h 1365251"/>
              <a:gd name="connsiteX1" fmla="*/ 15 w 254019"/>
              <a:gd name="connsiteY1" fmla="*/ 101601 h 1365251"/>
              <a:gd name="connsiteX2" fmla="*/ 234965 w 254019"/>
              <a:gd name="connsiteY2" fmla="*/ 196851 h 1365251"/>
              <a:gd name="connsiteX3" fmla="*/ 15 w 254019"/>
              <a:gd name="connsiteY3" fmla="*/ 317501 h 1365251"/>
              <a:gd name="connsiteX4" fmla="*/ 241315 w 254019"/>
              <a:gd name="connsiteY4" fmla="*/ 431801 h 1365251"/>
              <a:gd name="connsiteX5" fmla="*/ 12715 w 254019"/>
              <a:gd name="connsiteY5" fmla="*/ 546101 h 1365251"/>
              <a:gd name="connsiteX6" fmla="*/ 234965 w 254019"/>
              <a:gd name="connsiteY6" fmla="*/ 654051 h 1365251"/>
              <a:gd name="connsiteX7" fmla="*/ 25415 w 254019"/>
              <a:gd name="connsiteY7" fmla="*/ 781051 h 1365251"/>
              <a:gd name="connsiteX8" fmla="*/ 254015 w 254019"/>
              <a:gd name="connsiteY8" fmla="*/ 895351 h 1365251"/>
              <a:gd name="connsiteX9" fmla="*/ 31765 w 254019"/>
              <a:gd name="connsiteY9" fmla="*/ 1016001 h 1365251"/>
              <a:gd name="connsiteX10" fmla="*/ 158765 w 254019"/>
              <a:gd name="connsiteY10" fmla="*/ 1130301 h 1365251"/>
              <a:gd name="connsiteX11" fmla="*/ 165115 w 254019"/>
              <a:gd name="connsiteY11" fmla="*/ 1365251 h 1365251"/>
              <a:gd name="connsiteX0" fmla="*/ 4 w 254008"/>
              <a:gd name="connsiteY0" fmla="*/ 0 h 1263650"/>
              <a:gd name="connsiteX1" fmla="*/ 234954 w 254008"/>
              <a:gd name="connsiteY1" fmla="*/ 95250 h 1263650"/>
              <a:gd name="connsiteX2" fmla="*/ 4 w 254008"/>
              <a:gd name="connsiteY2" fmla="*/ 215900 h 1263650"/>
              <a:gd name="connsiteX3" fmla="*/ 241304 w 254008"/>
              <a:gd name="connsiteY3" fmla="*/ 330200 h 1263650"/>
              <a:gd name="connsiteX4" fmla="*/ 12704 w 254008"/>
              <a:gd name="connsiteY4" fmla="*/ 444500 h 1263650"/>
              <a:gd name="connsiteX5" fmla="*/ 234954 w 254008"/>
              <a:gd name="connsiteY5" fmla="*/ 552450 h 1263650"/>
              <a:gd name="connsiteX6" fmla="*/ 25404 w 254008"/>
              <a:gd name="connsiteY6" fmla="*/ 679450 h 1263650"/>
              <a:gd name="connsiteX7" fmla="*/ 254004 w 254008"/>
              <a:gd name="connsiteY7" fmla="*/ 793750 h 1263650"/>
              <a:gd name="connsiteX8" fmla="*/ 31754 w 254008"/>
              <a:gd name="connsiteY8" fmla="*/ 914400 h 1263650"/>
              <a:gd name="connsiteX9" fmla="*/ 158754 w 254008"/>
              <a:gd name="connsiteY9" fmla="*/ 1028700 h 1263650"/>
              <a:gd name="connsiteX10" fmla="*/ 165104 w 254008"/>
              <a:gd name="connsiteY10" fmla="*/ 1263650 h 1263650"/>
              <a:gd name="connsiteX0" fmla="*/ 234954 w 254008"/>
              <a:gd name="connsiteY0" fmla="*/ 0 h 1168400"/>
              <a:gd name="connsiteX1" fmla="*/ 4 w 254008"/>
              <a:gd name="connsiteY1" fmla="*/ 120650 h 1168400"/>
              <a:gd name="connsiteX2" fmla="*/ 241304 w 254008"/>
              <a:gd name="connsiteY2" fmla="*/ 234950 h 1168400"/>
              <a:gd name="connsiteX3" fmla="*/ 12704 w 254008"/>
              <a:gd name="connsiteY3" fmla="*/ 349250 h 1168400"/>
              <a:gd name="connsiteX4" fmla="*/ 234954 w 254008"/>
              <a:gd name="connsiteY4" fmla="*/ 457200 h 1168400"/>
              <a:gd name="connsiteX5" fmla="*/ 25404 w 254008"/>
              <a:gd name="connsiteY5" fmla="*/ 584200 h 1168400"/>
              <a:gd name="connsiteX6" fmla="*/ 254004 w 254008"/>
              <a:gd name="connsiteY6" fmla="*/ 698500 h 1168400"/>
              <a:gd name="connsiteX7" fmla="*/ 31754 w 254008"/>
              <a:gd name="connsiteY7" fmla="*/ 819150 h 1168400"/>
              <a:gd name="connsiteX8" fmla="*/ 158754 w 254008"/>
              <a:gd name="connsiteY8" fmla="*/ 933450 h 1168400"/>
              <a:gd name="connsiteX9" fmla="*/ 165104 w 254008"/>
              <a:gd name="connsiteY9" fmla="*/ 1168400 h 1168400"/>
              <a:gd name="connsiteX0" fmla="*/ 0 w 254004"/>
              <a:gd name="connsiteY0" fmla="*/ 0 h 1047750"/>
              <a:gd name="connsiteX1" fmla="*/ 241300 w 254004"/>
              <a:gd name="connsiteY1" fmla="*/ 114300 h 1047750"/>
              <a:gd name="connsiteX2" fmla="*/ 12700 w 254004"/>
              <a:gd name="connsiteY2" fmla="*/ 228600 h 1047750"/>
              <a:gd name="connsiteX3" fmla="*/ 234950 w 254004"/>
              <a:gd name="connsiteY3" fmla="*/ 336550 h 1047750"/>
              <a:gd name="connsiteX4" fmla="*/ 25400 w 254004"/>
              <a:gd name="connsiteY4" fmla="*/ 463550 h 1047750"/>
              <a:gd name="connsiteX5" fmla="*/ 254000 w 254004"/>
              <a:gd name="connsiteY5" fmla="*/ 577850 h 1047750"/>
              <a:gd name="connsiteX6" fmla="*/ 31750 w 254004"/>
              <a:gd name="connsiteY6" fmla="*/ 698500 h 1047750"/>
              <a:gd name="connsiteX7" fmla="*/ 158750 w 254004"/>
              <a:gd name="connsiteY7" fmla="*/ 812800 h 1047750"/>
              <a:gd name="connsiteX8" fmla="*/ 165100 w 254004"/>
              <a:gd name="connsiteY8" fmla="*/ 1047750 h 1047750"/>
              <a:gd name="connsiteX0" fmla="*/ 228604 w 241308"/>
              <a:gd name="connsiteY0" fmla="*/ 0 h 933450"/>
              <a:gd name="connsiteX1" fmla="*/ 4 w 241308"/>
              <a:gd name="connsiteY1" fmla="*/ 114300 h 933450"/>
              <a:gd name="connsiteX2" fmla="*/ 222254 w 241308"/>
              <a:gd name="connsiteY2" fmla="*/ 222250 h 933450"/>
              <a:gd name="connsiteX3" fmla="*/ 12704 w 241308"/>
              <a:gd name="connsiteY3" fmla="*/ 349250 h 933450"/>
              <a:gd name="connsiteX4" fmla="*/ 241304 w 241308"/>
              <a:gd name="connsiteY4" fmla="*/ 463550 h 933450"/>
              <a:gd name="connsiteX5" fmla="*/ 19054 w 241308"/>
              <a:gd name="connsiteY5" fmla="*/ 584200 h 933450"/>
              <a:gd name="connsiteX6" fmla="*/ 146054 w 241308"/>
              <a:gd name="connsiteY6" fmla="*/ 698500 h 933450"/>
              <a:gd name="connsiteX7" fmla="*/ 152404 w 241308"/>
              <a:gd name="connsiteY7" fmla="*/ 933450 h 933450"/>
              <a:gd name="connsiteX0" fmla="*/ 4 w 241308"/>
              <a:gd name="connsiteY0" fmla="*/ -1 h 819149"/>
              <a:gd name="connsiteX1" fmla="*/ 222254 w 241308"/>
              <a:gd name="connsiteY1" fmla="*/ 107949 h 819149"/>
              <a:gd name="connsiteX2" fmla="*/ 12704 w 241308"/>
              <a:gd name="connsiteY2" fmla="*/ 234949 h 819149"/>
              <a:gd name="connsiteX3" fmla="*/ 241304 w 241308"/>
              <a:gd name="connsiteY3" fmla="*/ 349249 h 819149"/>
              <a:gd name="connsiteX4" fmla="*/ 19054 w 241308"/>
              <a:gd name="connsiteY4" fmla="*/ 469899 h 819149"/>
              <a:gd name="connsiteX5" fmla="*/ 146054 w 241308"/>
              <a:gd name="connsiteY5" fmla="*/ 584199 h 819149"/>
              <a:gd name="connsiteX6" fmla="*/ 152404 w 241308"/>
              <a:gd name="connsiteY6" fmla="*/ 819149 h 81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08" h="819149">
                <a:moveTo>
                  <a:pt x="4" y="-1"/>
                </a:moveTo>
                <a:cubicBezTo>
                  <a:pt x="-1054" y="37041"/>
                  <a:pt x="220137" y="68791"/>
                  <a:pt x="222254" y="107949"/>
                </a:cubicBezTo>
                <a:cubicBezTo>
                  <a:pt x="224371" y="147107"/>
                  <a:pt x="9529" y="194732"/>
                  <a:pt x="12704" y="234949"/>
                </a:cubicBezTo>
                <a:cubicBezTo>
                  <a:pt x="15879" y="275166"/>
                  <a:pt x="240246" y="310091"/>
                  <a:pt x="241304" y="349249"/>
                </a:cubicBezTo>
                <a:cubicBezTo>
                  <a:pt x="242362" y="388407"/>
                  <a:pt x="34929" y="430741"/>
                  <a:pt x="19054" y="469899"/>
                </a:cubicBezTo>
                <a:cubicBezTo>
                  <a:pt x="3179" y="509057"/>
                  <a:pt x="123829" y="525991"/>
                  <a:pt x="146054" y="584199"/>
                </a:cubicBezTo>
                <a:cubicBezTo>
                  <a:pt x="168279" y="642407"/>
                  <a:pt x="158754" y="775228"/>
                  <a:pt x="152404" y="819149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1" name="Straight Connector 70"/>
          <p:cNvCxnSpPr/>
          <p:nvPr/>
        </p:nvCxnSpPr>
        <p:spPr>
          <a:xfrm>
            <a:off x="4959350" y="3415139"/>
            <a:ext cx="647700" cy="1216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ight Brace 73"/>
          <p:cNvSpPr/>
          <p:nvPr/>
        </p:nvSpPr>
        <p:spPr>
          <a:xfrm>
            <a:off x="3714750" y="2047024"/>
            <a:ext cx="114300" cy="64900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3814236" y="2198707"/>
            <a:ext cx="251036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Vibrational energy levels</a:t>
            </a:r>
          </a:p>
        </p:txBody>
      </p:sp>
      <p:sp>
        <p:nvSpPr>
          <p:cNvPr id="80" name="Freeform 79"/>
          <p:cNvSpPr/>
          <p:nvPr/>
        </p:nvSpPr>
        <p:spPr>
          <a:xfrm>
            <a:off x="4984751" y="3845890"/>
            <a:ext cx="647700" cy="209743"/>
          </a:xfrm>
          <a:custGeom>
            <a:avLst/>
            <a:gdLst>
              <a:gd name="connsiteX0" fmla="*/ 0 w 647700"/>
              <a:gd name="connsiteY0" fmla="*/ 171634 h 209743"/>
              <a:gd name="connsiteX1" fmla="*/ 104775 w 647700"/>
              <a:gd name="connsiteY1" fmla="*/ 184 h 209743"/>
              <a:gd name="connsiteX2" fmla="*/ 219075 w 647700"/>
              <a:gd name="connsiteY2" fmla="*/ 200209 h 209743"/>
              <a:gd name="connsiteX3" fmla="*/ 304800 w 647700"/>
              <a:gd name="connsiteY3" fmla="*/ 28759 h 209743"/>
              <a:gd name="connsiteX4" fmla="*/ 400050 w 647700"/>
              <a:gd name="connsiteY4" fmla="*/ 200209 h 209743"/>
              <a:gd name="connsiteX5" fmla="*/ 476250 w 647700"/>
              <a:gd name="connsiteY5" fmla="*/ 9709 h 209743"/>
              <a:gd name="connsiteX6" fmla="*/ 561975 w 647700"/>
              <a:gd name="connsiteY6" fmla="*/ 209734 h 209743"/>
              <a:gd name="connsiteX7" fmla="*/ 647700 w 647700"/>
              <a:gd name="connsiteY7" fmla="*/ 184 h 20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7700" h="209743">
                <a:moveTo>
                  <a:pt x="0" y="171634"/>
                </a:moveTo>
                <a:cubicBezTo>
                  <a:pt x="34131" y="83527"/>
                  <a:pt x="68263" y="-4579"/>
                  <a:pt x="104775" y="184"/>
                </a:cubicBezTo>
                <a:cubicBezTo>
                  <a:pt x="141288" y="4946"/>
                  <a:pt x="185738" y="195447"/>
                  <a:pt x="219075" y="200209"/>
                </a:cubicBezTo>
                <a:cubicBezTo>
                  <a:pt x="252412" y="204971"/>
                  <a:pt x="274638" y="28759"/>
                  <a:pt x="304800" y="28759"/>
                </a:cubicBezTo>
                <a:cubicBezTo>
                  <a:pt x="334962" y="28759"/>
                  <a:pt x="371475" y="203384"/>
                  <a:pt x="400050" y="200209"/>
                </a:cubicBezTo>
                <a:cubicBezTo>
                  <a:pt x="428625" y="197034"/>
                  <a:pt x="449263" y="8122"/>
                  <a:pt x="476250" y="9709"/>
                </a:cubicBezTo>
                <a:cubicBezTo>
                  <a:pt x="503237" y="11296"/>
                  <a:pt x="533400" y="211322"/>
                  <a:pt x="561975" y="209734"/>
                </a:cubicBezTo>
                <a:cubicBezTo>
                  <a:pt x="590550" y="208147"/>
                  <a:pt x="619125" y="104165"/>
                  <a:pt x="647700" y="184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4987246" y="4471451"/>
            <a:ext cx="647700" cy="209743"/>
          </a:xfrm>
          <a:custGeom>
            <a:avLst/>
            <a:gdLst>
              <a:gd name="connsiteX0" fmla="*/ 0 w 647700"/>
              <a:gd name="connsiteY0" fmla="*/ 171634 h 209743"/>
              <a:gd name="connsiteX1" fmla="*/ 104775 w 647700"/>
              <a:gd name="connsiteY1" fmla="*/ 184 h 209743"/>
              <a:gd name="connsiteX2" fmla="*/ 219075 w 647700"/>
              <a:gd name="connsiteY2" fmla="*/ 200209 h 209743"/>
              <a:gd name="connsiteX3" fmla="*/ 304800 w 647700"/>
              <a:gd name="connsiteY3" fmla="*/ 28759 h 209743"/>
              <a:gd name="connsiteX4" fmla="*/ 400050 w 647700"/>
              <a:gd name="connsiteY4" fmla="*/ 200209 h 209743"/>
              <a:gd name="connsiteX5" fmla="*/ 476250 w 647700"/>
              <a:gd name="connsiteY5" fmla="*/ 9709 h 209743"/>
              <a:gd name="connsiteX6" fmla="*/ 561975 w 647700"/>
              <a:gd name="connsiteY6" fmla="*/ 209734 h 209743"/>
              <a:gd name="connsiteX7" fmla="*/ 647700 w 647700"/>
              <a:gd name="connsiteY7" fmla="*/ 184 h 20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7700" h="209743">
                <a:moveTo>
                  <a:pt x="0" y="171634"/>
                </a:moveTo>
                <a:cubicBezTo>
                  <a:pt x="34131" y="83527"/>
                  <a:pt x="68263" y="-4579"/>
                  <a:pt x="104775" y="184"/>
                </a:cubicBezTo>
                <a:cubicBezTo>
                  <a:pt x="141288" y="4946"/>
                  <a:pt x="185738" y="195447"/>
                  <a:pt x="219075" y="200209"/>
                </a:cubicBezTo>
                <a:cubicBezTo>
                  <a:pt x="252412" y="204971"/>
                  <a:pt x="274638" y="28759"/>
                  <a:pt x="304800" y="28759"/>
                </a:cubicBezTo>
                <a:cubicBezTo>
                  <a:pt x="334962" y="28759"/>
                  <a:pt x="371475" y="203384"/>
                  <a:pt x="400050" y="200209"/>
                </a:cubicBezTo>
                <a:cubicBezTo>
                  <a:pt x="428625" y="197034"/>
                  <a:pt x="449263" y="8122"/>
                  <a:pt x="476250" y="9709"/>
                </a:cubicBezTo>
                <a:cubicBezTo>
                  <a:pt x="503237" y="11296"/>
                  <a:pt x="533400" y="211322"/>
                  <a:pt x="561975" y="209734"/>
                </a:cubicBezTo>
                <a:cubicBezTo>
                  <a:pt x="590550" y="208147"/>
                  <a:pt x="619125" y="104165"/>
                  <a:pt x="647700" y="184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5751771" y="3286881"/>
            <a:ext cx="251036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Excitation (absorption)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751771" y="3843254"/>
            <a:ext cx="251036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Vibrational relaxation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751771" y="4444289"/>
            <a:ext cx="251036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Non radiative relaxation</a:t>
            </a:r>
          </a:p>
        </p:txBody>
      </p:sp>
    </p:spTree>
    <p:extLst>
      <p:ext uri="{BB962C8B-B14F-4D97-AF65-F5344CB8AC3E}">
        <p14:creationId xmlns:p14="http://schemas.microsoft.com/office/powerpoint/2010/main" val="362214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49" grpId="0"/>
      <p:bldP spid="50" grpId="0"/>
      <p:bldP spid="51" grpId="0"/>
      <p:bldP spid="52" grpId="0"/>
      <p:bldP spid="59" grpId="0" animBg="1"/>
      <p:bldP spid="65" grpId="0" animBg="1"/>
      <p:bldP spid="67" grpId="0" animBg="1"/>
      <p:bldP spid="74" grpId="0" animBg="1"/>
      <p:bldP spid="75" grpId="0"/>
      <p:bldP spid="80" grpId="0" animBg="1"/>
      <p:bldP spid="81" grpId="0" animBg="1"/>
      <p:bldP spid="84" grpId="0"/>
      <p:bldP spid="85" grpId="0"/>
      <p:bldP spid="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0996" y="621520"/>
            <a:ext cx="6142008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err="1">
                <a:latin typeface="Gill Sans MT" panose="020B0502020104020203" pitchFamily="34" charset="0"/>
              </a:rPr>
              <a:t>Jablonksi</a:t>
            </a:r>
            <a:r>
              <a:rPr lang="en-US" sz="2400" dirty="0">
                <a:latin typeface="Gill Sans MT" panose="020B0502020104020203" pitchFamily="34" charset="0"/>
              </a:rPr>
              <a:t> Energy Diagram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120420" y="6111156"/>
            <a:ext cx="14693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/>
          <p:cNvGrpSpPr/>
          <p:nvPr/>
        </p:nvGrpSpPr>
        <p:grpSpPr>
          <a:xfrm>
            <a:off x="2120420" y="5608249"/>
            <a:ext cx="1469366" cy="361111"/>
            <a:chOff x="2120420" y="5608249"/>
            <a:chExt cx="1469366" cy="361111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120421" y="5969360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120420" y="585434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120420" y="5739322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120420" y="567061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120420" y="5608249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/>
          <p:cNvCxnSpPr/>
          <p:nvPr/>
        </p:nvCxnSpPr>
        <p:spPr>
          <a:xfrm>
            <a:off x="2115569" y="3543696"/>
            <a:ext cx="14693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2115569" y="3040789"/>
            <a:ext cx="1469366" cy="361111"/>
            <a:chOff x="2115569" y="3040789"/>
            <a:chExt cx="1469366" cy="361111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2115570" y="3401900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115569" y="328688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115569" y="3171862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115569" y="310315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115569" y="3040789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/>
          <p:cNvCxnSpPr/>
          <p:nvPr/>
        </p:nvCxnSpPr>
        <p:spPr>
          <a:xfrm>
            <a:off x="2103043" y="2637497"/>
            <a:ext cx="14693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2103043" y="2134590"/>
            <a:ext cx="1469366" cy="361111"/>
            <a:chOff x="2103043" y="2134590"/>
            <a:chExt cx="1469366" cy="361111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2103044" y="249570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103043" y="2380682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103043" y="2265663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103043" y="2196952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103043" y="2134590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Arrow Connector 44"/>
          <p:cNvCxnSpPr/>
          <p:nvPr/>
        </p:nvCxnSpPr>
        <p:spPr>
          <a:xfrm flipV="1">
            <a:off x="1115512" y="1579363"/>
            <a:ext cx="0" cy="5062737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0" y="2074477"/>
            <a:ext cx="1115512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Energy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75397" y="6226175"/>
            <a:ext cx="1524656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Ground state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75397" y="1621378"/>
            <a:ext cx="1524656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Excited states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98297" y="5688555"/>
            <a:ext cx="35750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</a:t>
            </a:r>
            <a:r>
              <a:rPr lang="en-US" baseline="-25000" dirty="0">
                <a:latin typeface="Gill Sans MT" panose="020B0502020104020203" pitchFamily="34" charset="0"/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98297" y="3121095"/>
            <a:ext cx="35750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</a:t>
            </a:r>
            <a:r>
              <a:rPr lang="en-US" baseline="-25000" dirty="0">
                <a:latin typeface="Gill Sans MT" panose="020B0502020104020203" pitchFamily="34" charset="0"/>
              </a:rPr>
              <a:t>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98297" y="2237946"/>
            <a:ext cx="35750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</a:t>
            </a:r>
            <a:r>
              <a:rPr lang="en-US" baseline="-25000" dirty="0">
                <a:latin typeface="Gill Sans MT" panose="020B0502020104020203" pitchFamily="34" charset="0"/>
              </a:rPr>
              <a:t>2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2489200" y="3103151"/>
            <a:ext cx="0" cy="275119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62"/>
          <p:cNvSpPr/>
          <p:nvPr/>
        </p:nvSpPr>
        <p:spPr>
          <a:xfrm>
            <a:off x="2903193" y="3102997"/>
            <a:ext cx="241308" cy="451390"/>
          </a:xfrm>
          <a:custGeom>
            <a:avLst/>
            <a:gdLst>
              <a:gd name="connsiteX0" fmla="*/ 203926 w 349980"/>
              <a:gd name="connsiteY0" fmla="*/ 0 h 2127250"/>
              <a:gd name="connsiteX1" fmla="*/ 726 w 349980"/>
              <a:gd name="connsiteY1" fmla="*/ 171450 h 2127250"/>
              <a:gd name="connsiteX2" fmla="*/ 267426 w 349980"/>
              <a:gd name="connsiteY2" fmla="*/ 311150 h 2127250"/>
              <a:gd name="connsiteX3" fmla="*/ 45176 w 349980"/>
              <a:gd name="connsiteY3" fmla="*/ 488950 h 2127250"/>
              <a:gd name="connsiteX4" fmla="*/ 280126 w 349980"/>
              <a:gd name="connsiteY4" fmla="*/ 622300 h 2127250"/>
              <a:gd name="connsiteX5" fmla="*/ 70576 w 349980"/>
              <a:gd name="connsiteY5" fmla="*/ 774700 h 2127250"/>
              <a:gd name="connsiteX6" fmla="*/ 286476 w 349980"/>
              <a:gd name="connsiteY6" fmla="*/ 882650 h 2127250"/>
              <a:gd name="connsiteX7" fmla="*/ 121376 w 349980"/>
              <a:gd name="connsiteY7" fmla="*/ 1009650 h 2127250"/>
              <a:gd name="connsiteX8" fmla="*/ 305526 w 349980"/>
              <a:gd name="connsiteY8" fmla="*/ 1123950 h 2127250"/>
              <a:gd name="connsiteX9" fmla="*/ 115026 w 349980"/>
              <a:gd name="connsiteY9" fmla="*/ 1219200 h 2127250"/>
              <a:gd name="connsiteX10" fmla="*/ 324576 w 349980"/>
              <a:gd name="connsiteY10" fmla="*/ 1339850 h 2127250"/>
              <a:gd name="connsiteX11" fmla="*/ 134076 w 349980"/>
              <a:gd name="connsiteY11" fmla="*/ 1447800 h 2127250"/>
              <a:gd name="connsiteX12" fmla="*/ 337276 w 349980"/>
              <a:gd name="connsiteY12" fmla="*/ 1524000 h 2127250"/>
              <a:gd name="connsiteX13" fmla="*/ 127726 w 349980"/>
              <a:gd name="connsiteY13" fmla="*/ 1670050 h 2127250"/>
              <a:gd name="connsiteX14" fmla="*/ 349976 w 349980"/>
              <a:gd name="connsiteY14" fmla="*/ 1746250 h 2127250"/>
              <a:gd name="connsiteX15" fmla="*/ 134076 w 349980"/>
              <a:gd name="connsiteY15" fmla="*/ 1892300 h 2127250"/>
              <a:gd name="connsiteX16" fmla="*/ 273776 w 349980"/>
              <a:gd name="connsiteY16" fmla="*/ 2000250 h 2127250"/>
              <a:gd name="connsiteX17" fmla="*/ 286476 w 349980"/>
              <a:gd name="connsiteY17" fmla="*/ 2127250 h 2127250"/>
              <a:gd name="connsiteX0" fmla="*/ 159912 w 305966"/>
              <a:gd name="connsiteY0" fmla="*/ 0 h 2127250"/>
              <a:gd name="connsiteX1" fmla="*/ 1162 w 305966"/>
              <a:gd name="connsiteY1" fmla="*/ 190500 h 2127250"/>
              <a:gd name="connsiteX2" fmla="*/ 223412 w 305966"/>
              <a:gd name="connsiteY2" fmla="*/ 311150 h 2127250"/>
              <a:gd name="connsiteX3" fmla="*/ 1162 w 305966"/>
              <a:gd name="connsiteY3" fmla="*/ 488950 h 2127250"/>
              <a:gd name="connsiteX4" fmla="*/ 236112 w 305966"/>
              <a:gd name="connsiteY4" fmla="*/ 622300 h 2127250"/>
              <a:gd name="connsiteX5" fmla="*/ 26562 w 305966"/>
              <a:gd name="connsiteY5" fmla="*/ 774700 h 2127250"/>
              <a:gd name="connsiteX6" fmla="*/ 242462 w 305966"/>
              <a:gd name="connsiteY6" fmla="*/ 882650 h 2127250"/>
              <a:gd name="connsiteX7" fmla="*/ 77362 w 305966"/>
              <a:gd name="connsiteY7" fmla="*/ 1009650 h 2127250"/>
              <a:gd name="connsiteX8" fmla="*/ 261512 w 305966"/>
              <a:gd name="connsiteY8" fmla="*/ 1123950 h 2127250"/>
              <a:gd name="connsiteX9" fmla="*/ 71012 w 305966"/>
              <a:gd name="connsiteY9" fmla="*/ 1219200 h 2127250"/>
              <a:gd name="connsiteX10" fmla="*/ 280562 w 305966"/>
              <a:gd name="connsiteY10" fmla="*/ 1339850 h 2127250"/>
              <a:gd name="connsiteX11" fmla="*/ 90062 w 305966"/>
              <a:gd name="connsiteY11" fmla="*/ 1447800 h 2127250"/>
              <a:gd name="connsiteX12" fmla="*/ 293262 w 305966"/>
              <a:gd name="connsiteY12" fmla="*/ 1524000 h 2127250"/>
              <a:gd name="connsiteX13" fmla="*/ 83712 w 305966"/>
              <a:gd name="connsiteY13" fmla="*/ 1670050 h 2127250"/>
              <a:gd name="connsiteX14" fmla="*/ 305962 w 305966"/>
              <a:gd name="connsiteY14" fmla="*/ 1746250 h 2127250"/>
              <a:gd name="connsiteX15" fmla="*/ 90062 w 305966"/>
              <a:gd name="connsiteY15" fmla="*/ 1892300 h 2127250"/>
              <a:gd name="connsiteX16" fmla="*/ 229762 w 305966"/>
              <a:gd name="connsiteY16" fmla="*/ 2000250 h 2127250"/>
              <a:gd name="connsiteX17" fmla="*/ 242462 w 305966"/>
              <a:gd name="connsiteY17" fmla="*/ 2127250 h 212725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457200 h 2095500"/>
              <a:gd name="connsiteX4" fmla="*/ 235025 w 304879"/>
              <a:gd name="connsiteY4" fmla="*/ 590550 h 2095500"/>
              <a:gd name="connsiteX5" fmla="*/ 25475 w 304879"/>
              <a:gd name="connsiteY5" fmla="*/ 7429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35025 w 304879"/>
              <a:gd name="connsiteY4" fmla="*/ 590550 h 2095500"/>
              <a:gd name="connsiteX5" fmla="*/ 25475 w 304879"/>
              <a:gd name="connsiteY5" fmla="*/ 7429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35025 w 304879"/>
              <a:gd name="connsiteY4" fmla="*/ 590550 h 2095500"/>
              <a:gd name="connsiteX5" fmla="*/ 75 w 304879"/>
              <a:gd name="connsiteY5" fmla="*/ 6540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31825 w 304879"/>
              <a:gd name="connsiteY7" fmla="*/ 85725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31825 w 304879"/>
              <a:gd name="connsiteY7" fmla="*/ 857250 h 2095500"/>
              <a:gd name="connsiteX8" fmla="*/ 260425 w 304879"/>
              <a:gd name="connsiteY8" fmla="*/ 9779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60425 w 304879"/>
              <a:gd name="connsiteY8" fmla="*/ 9779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31825 w 304879"/>
              <a:gd name="connsiteY11" fmla="*/ 13144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31825 w 304879"/>
              <a:gd name="connsiteY11" fmla="*/ 1314450 h 2095500"/>
              <a:gd name="connsiteX12" fmla="*/ 254075 w 304879"/>
              <a:gd name="connsiteY12" fmla="*/ 142240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5065"/>
              <a:gd name="connsiteY0" fmla="*/ 0 h 2095500"/>
              <a:gd name="connsiteX1" fmla="*/ 75 w 305065"/>
              <a:gd name="connsiteY1" fmla="*/ 158750 h 2095500"/>
              <a:gd name="connsiteX2" fmla="*/ 222325 w 305065"/>
              <a:gd name="connsiteY2" fmla="*/ 279400 h 2095500"/>
              <a:gd name="connsiteX3" fmla="*/ 75 w 305065"/>
              <a:gd name="connsiteY3" fmla="*/ 393700 h 2095500"/>
              <a:gd name="connsiteX4" fmla="*/ 241375 w 305065"/>
              <a:gd name="connsiteY4" fmla="*/ 527050 h 2095500"/>
              <a:gd name="connsiteX5" fmla="*/ 75 w 305065"/>
              <a:gd name="connsiteY5" fmla="*/ 654050 h 2095500"/>
              <a:gd name="connsiteX6" fmla="*/ 241375 w 305065"/>
              <a:gd name="connsiteY6" fmla="*/ 768350 h 2095500"/>
              <a:gd name="connsiteX7" fmla="*/ 19125 w 305065"/>
              <a:gd name="connsiteY7" fmla="*/ 869950 h 2095500"/>
              <a:gd name="connsiteX8" fmla="*/ 254075 w 305065"/>
              <a:gd name="connsiteY8" fmla="*/ 965200 h 2095500"/>
              <a:gd name="connsiteX9" fmla="*/ 19125 w 305065"/>
              <a:gd name="connsiteY9" fmla="*/ 1085850 h 2095500"/>
              <a:gd name="connsiteX10" fmla="*/ 260425 w 305065"/>
              <a:gd name="connsiteY10" fmla="*/ 1200150 h 2095500"/>
              <a:gd name="connsiteX11" fmla="*/ 31825 w 305065"/>
              <a:gd name="connsiteY11" fmla="*/ 1314450 h 2095500"/>
              <a:gd name="connsiteX12" fmla="*/ 254075 w 305065"/>
              <a:gd name="connsiteY12" fmla="*/ 1422400 h 2095500"/>
              <a:gd name="connsiteX13" fmla="*/ 44525 w 305065"/>
              <a:gd name="connsiteY13" fmla="*/ 1549400 h 2095500"/>
              <a:gd name="connsiteX14" fmla="*/ 304875 w 305065"/>
              <a:gd name="connsiteY14" fmla="*/ 1714500 h 2095500"/>
              <a:gd name="connsiteX15" fmla="*/ 88975 w 305065"/>
              <a:gd name="connsiteY15" fmla="*/ 1860550 h 2095500"/>
              <a:gd name="connsiteX16" fmla="*/ 228675 w 305065"/>
              <a:gd name="connsiteY16" fmla="*/ 1968500 h 2095500"/>
              <a:gd name="connsiteX17" fmla="*/ 241375 w 305065"/>
              <a:gd name="connsiteY17" fmla="*/ 2095500 h 2095500"/>
              <a:gd name="connsiteX0" fmla="*/ 203275 w 273342"/>
              <a:gd name="connsiteY0" fmla="*/ 0 h 2095500"/>
              <a:gd name="connsiteX1" fmla="*/ 75 w 273342"/>
              <a:gd name="connsiteY1" fmla="*/ 158750 h 2095500"/>
              <a:gd name="connsiteX2" fmla="*/ 222325 w 273342"/>
              <a:gd name="connsiteY2" fmla="*/ 279400 h 2095500"/>
              <a:gd name="connsiteX3" fmla="*/ 75 w 273342"/>
              <a:gd name="connsiteY3" fmla="*/ 393700 h 2095500"/>
              <a:gd name="connsiteX4" fmla="*/ 241375 w 273342"/>
              <a:gd name="connsiteY4" fmla="*/ 527050 h 2095500"/>
              <a:gd name="connsiteX5" fmla="*/ 75 w 273342"/>
              <a:gd name="connsiteY5" fmla="*/ 654050 h 2095500"/>
              <a:gd name="connsiteX6" fmla="*/ 241375 w 273342"/>
              <a:gd name="connsiteY6" fmla="*/ 768350 h 2095500"/>
              <a:gd name="connsiteX7" fmla="*/ 19125 w 273342"/>
              <a:gd name="connsiteY7" fmla="*/ 869950 h 2095500"/>
              <a:gd name="connsiteX8" fmla="*/ 254075 w 273342"/>
              <a:gd name="connsiteY8" fmla="*/ 965200 h 2095500"/>
              <a:gd name="connsiteX9" fmla="*/ 19125 w 273342"/>
              <a:gd name="connsiteY9" fmla="*/ 1085850 h 2095500"/>
              <a:gd name="connsiteX10" fmla="*/ 260425 w 273342"/>
              <a:gd name="connsiteY10" fmla="*/ 1200150 h 2095500"/>
              <a:gd name="connsiteX11" fmla="*/ 31825 w 273342"/>
              <a:gd name="connsiteY11" fmla="*/ 1314450 h 2095500"/>
              <a:gd name="connsiteX12" fmla="*/ 254075 w 273342"/>
              <a:gd name="connsiteY12" fmla="*/ 1422400 h 2095500"/>
              <a:gd name="connsiteX13" fmla="*/ 44525 w 273342"/>
              <a:gd name="connsiteY13" fmla="*/ 1549400 h 2095500"/>
              <a:gd name="connsiteX14" fmla="*/ 273125 w 273342"/>
              <a:gd name="connsiteY14" fmla="*/ 1663700 h 2095500"/>
              <a:gd name="connsiteX15" fmla="*/ 88975 w 273342"/>
              <a:gd name="connsiteY15" fmla="*/ 1860550 h 2095500"/>
              <a:gd name="connsiteX16" fmla="*/ 228675 w 273342"/>
              <a:gd name="connsiteY16" fmla="*/ 1968500 h 2095500"/>
              <a:gd name="connsiteX17" fmla="*/ 241375 w 273342"/>
              <a:gd name="connsiteY17" fmla="*/ 2095500 h 2095500"/>
              <a:gd name="connsiteX0" fmla="*/ 203275 w 273128"/>
              <a:gd name="connsiteY0" fmla="*/ 0 h 2095500"/>
              <a:gd name="connsiteX1" fmla="*/ 75 w 273128"/>
              <a:gd name="connsiteY1" fmla="*/ 158750 h 2095500"/>
              <a:gd name="connsiteX2" fmla="*/ 222325 w 273128"/>
              <a:gd name="connsiteY2" fmla="*/ 279400 h 2095500"/>
              <a:gd name="connsiteX3" fmla="*/ 75 w 273128"/>
              <a:gd name="connsiteY3" fmla="*/ 393700 h 2095500"/>
              <a:gd name="connsiteX4" fmla="*/ 241375 w 273128"/>
              <a:gd name="connsiteY4" fmla="*/ 527050 h 2095500"/>
              <a:gd name="connsiteX5" fmla="*/ 75 w 273128"/>
              <a:gd name="connsiteY5" fmla="*/ 654050 h 2095500"/>
              <a:gd name="connsiteX6" fmla="*/ 241375 w 273128"/>
              <a:gd name="connsiteY6" fmla="*/ 768350 h 2095500"/>
              <a:gd name="connsiteX7" fmla="*/ 19125 w 273128"/>
              <a:gd name="connsiteY7" fmla="*/ 869950 h 2095500"/>
              <a:gd name="connsiteX8" fmla="*/ 254075 w 273128"/>
              <a:gd name="connsiteY8" fmla="*/ 965200 h 2095500"/>
              <a:gd name="connsiteX9" fmla="*/ 19125 w 273128"/>
              <a:gd name="connsiteY9" fmla="*/ 1085850 h 2095500"/>
              <a:gd name="connsiteX10" fmla="*/ 260425 w 273128"/>
              <a:gd name="connsiteY10" fmla="*/ 1200150 h 2095500"/>
              <a:gd name="connsiteX11" fmla="*/ 31825 w 273128"/>
              <a:gd name="connsiteY11" fmla="*/ 1314450 h 2095500"/>
              <a:gd name="connsiteX12" fmla="*/ 254075 w 273128"/>
              <a:gd name="connsiteY12" fmla="*/ 1422400 h 2095500"/>
              <a:gd name="connsiteX13" fmla="*/ 44525 w 273128"/>
              <a:gd name="connsiteY13" fmla="*/ 1549400 h 2095500"/>
              <a:gd name="connsiteX14" fmla="*/ 273125 w 273128"/>
              <a:gd name="connsiteY14" fmla="*/ 1663700 h 2095500"/>
              <a:gd name="connsiteX15" fmla="*/ 50875 w 273128"/>
              <a:gd name="connsiteY15" fmla="*/ 1784350 h 2095500"/>
              <a:gd name="connsiteX16" fmla="*/ 228675 w 273128"/>
              <a:gd name="connsiteY16" fmla="*/ 1968500 h 2095500"/>
              <a:gd name="connsiteX17" fmla="*/ 241375 w 273128"/>
              <a:gd name="connsiteY17" fmla="*/ 2095500 h 2095500"/>
              <a:gd name="connsiteX0" fmla="*/ 203275 w 273129"/>
              <a:gd name="connsiteY0" fmla="*/ 0 h 2095500"/>
              <a:gd name="connsiteX1" fmla="*/ 75 w 273129"/>
              <a:gd name="connsiteY1" fmla="*/ 158750 h 2095500"/>
              <a:gd name="connsiteX2" fmla="*/ 222325 w 273129"/>
              <a:gd name="connsiteY2" fmla="*/ 279400 h 2095500"/>
              <a:gd name="connsiteX3" fmla="*/ 75 w 273129"/>
              <a:gd name="connsiteY3" fmla="*/ 393700 h 2095500"/>
              <a:gd name="connsiteX4" fmla="*/ 241375 w 273129"/>
              <a:gd name="connsiteY4" fmla="*/ 527050 h 2095500"/>
              <a:gd name="connsiteX5" fmla="*/ 75 w 273129"/>
              <a:gd name="connsiteY5" fmla="*/ 654050 h 2095500"/>
              <a:gd name="connsiteX6" fmla="*/ 241375 w 273129"/>
              <a:gd name="connsiteY6" fmla="*/ 768350 h 2095500"/>
              <a:gd name="connsiteX7" fmla="*/ 19125 w 273129"/>
              <a:gd name="connsiteY7" fmla="*/ 869950 h 2095500"/>
              <a:gd name="connsiteX8" fmla="*/ 254075 w 273129"/>
              <a:gd name="connsiteY8" fmla="*/ 965200 h 2095500"/>
              <a:gd name="connsiteX9" fmla="*/ 19125 w 273129"/>
              <a:gd name="connsiteY9" fmla="*/ 1085850 h 2095500"/>
              <a:gd name="connsiteX10" fmla="*/ 260425 w 273129"/>
              <a:gd name="connsiteY10" fmla="*/ 1200150 h 2095500"/>
              <a:gd name="connsiteX11" fmla="*/ 31825 w 273129"/>
              <a:gd name="connsiteY11" fmla="*/ 1314450 h 2095500"/>
              <a:gd name="connsiteX12" fmla="*/ 254075 w 273129"/>
              <a:gd name="connsiteY12" fmla="*/ 1422400 h 2095500"/>
              <a:gd name="connsiteX13" fmla="*/ 44525 w 273129"/>
              <a:gd name="connsiteY13" fmla="*/ 1549400 h 2095500"/>
              <a:gd name="connsiteX14" fmla="*/ 273125 w 273129"/>
              <a:gd name="connsiteY14" fmla="*/ 1663700 h 2095500"/>
              <a:gd name="connsiteX15" fmla="*/ 50875 w 273129"/>
              <a:gd name="connsiteY15" fmla="*/ 1784350 h 2095500"/>
              <a:gd name="connsiteX16" fmla="*/ 177875 w 273129"/>
              <a:gd name="connsiteY16" fmla="*/ 1898650 h 2095500"/>
              <a:gd name="connsiteX17" fmla="*/ 241375 w 273129"/>
              <a:gd name="connsiteY17" fmla="*/ 2095500 h 2095500"/>
              <a:gd name="connsiteX0" fmla="*/ 203275 w 273129"/>
              <a:gd name="connsiteY0" fmla="*/ 0 h 2133600"/>
              <a:gd name="connsiteX1" fmla="*/ 75 w 273129"/>
              <a:gd name="connsiteY1" fmla="*/ 158750 h 2133600"/>
              <a:gd name="connsiteX2" fmla="*/ 222325 w 273129"/>
              <a:gd name="connsiteY2" fmla="*/ 279400 h 2133600"/>
              <a:gd name="connsiteX3" fmla="*/ 75 w 273129"/>
              <a:gd name="connsiteY3" fmla="*/ 393700 h 2133600"/>
              <a:gd name="connsiteX4" fmla="*/ 241375 w 273129"/>
              <a:gd name="connsiteY4" fmla="*/ 527050 h 2133600"/>
              <a:gd name="connsiteX5" fmla="*/ 75 w 273129"/>
              <a:gd name="connsiteY5" fmla="*/ 654050 h 2133600"/>
              <a:gd name="connsiteX6" fmla="*/ 241375 w 273129"/>
              <a:gd name="connsiteY6" fmla="*/ 768350 h 2133600"/>
              <a:gd name="connsiteX7" fmla="*/ 19125 w 273129"/>
              <a:gd name="connsiteY7" fmla="*/ 869950 h 2133600"/>
              <a:gd name="connsiteX8" fmla="*/ 254075 w 273129"/>
              <a:gd name="connsiteY8" fmla="*/ 965200 h 2133600"/>
              <a:gd name="connsiteX9" fmla="*/ 19125 w 273129"/>
              <a:gd name="connsiteY9" fmla="*/ 1085850 h 2133600"/>
              <a:gd name="connsiteX10" fmla="*/ 260425 w 273129"/>
              <a:gd name="connsiteY10" fmla="*/ 1200150 h 2133600"/>
              <a:gd name="connsiteX11" fmla="*/ 31825 w 273129"/>
              <a:gd name="connsiteY11" fmla="*/ 1314450 h 2133600"/>
              <a:gd name="connsiteX12" fmla="*/ 254075 w 273129"/>
              <a:gd name="connsiteY12" fmla="*/ 1422400 h 2133600"/>
              <a:gd name="connsiteX13" fmla="*/ 44525 w 273129"/>
              <a:gd name="connsiteY13" fmla="*/ 1549400 h 2133600"/>
              <a:gd name="connsiteX14" fmla="*/ 273125 w 273129"/>
              <a:gd name="connsiteY14" fmla="*/ 1663700 h 2133600"/>
              <a:gd name="connsiteX15" fmla="*/ 50875 w 273129"/>
              <a:gd name="connsiteY15" fmla="*/ 1784350 h 2133600"/>
              <a:gd name="connsiteX16" fmla="*/ 177875 w 273129"/>
              <a:gd name="connsiteY16" fmla="*/ 1898650 h 2133600"/>
              <a:gd name="connsiteX17" fmla="*/ 184225 w 273129"/>
              <a:gd name="connsiteY17" fmla="*/ 2133600 h 2133600"/>
              <a:gd name="connsiteX0" fmla="*/ 34 w 273088"/>
              <a:gd name="connsiteY0" fmla="*/ 0 h 1974850"/>
              <a:gd name="connsiteX1" fmla="*/ 222284 w 273088"/>
              <a:gd name="connsiteY1" fmla="*/ 120650 h 1974850"/>
              <a:gd name="connsiteX2" fmla="*/ 34 w 273088"/>
              <a:gd name="connsiteY2" fmla="*/ 234950 h 1974850"/>
              <a:gd name="connsiteX3" fmla="*/ 241334 w 273088"/>
              <a:gd name="connsiteY3" fmla="*/ 368300 h 1974850"/>
              <a:gd name="connsiteX4" fmla="*/ 34 w 273088"/>
              <a:gd name="connsiteY4" fmla="*/ 495300 h 1974850"/>
              <a:gd name="connsiteX5" fmla="*/ 241334 w 273088"/>
              <a:gd name="connsiteY5" fmla="*/ 609600 h 1974850"/>
              <a:gd name="connsiteX6" fmla="*/ 19084 w 273088"/>
              <a:gd name="connsiteY6" fmla="*/ 711200 h 1974850"/>
              <a:gd name="connsiteX7" fmla="*/ 254034 w 273088"/>
              <a:gd name="connsiteY7" fmla="*/ 806450 h 1974850"/>
              <a:gd name="connsiteX8" fmla="*/ 19084 w 273088"/>
              <a:gd name="connsiteY8" fmla="*/ 927100 h 1974850"/>
              <a:gd name="connsiteX9" fmla="*/ 260384 w 273088"/>
              <a:gd name="connsiteY9" fmla="*/ 1041400 h 1974850"/>
              <a:gd name="connsiteX10" fmla="*/ 31784 w 273088"/>
              <a:gd name="connsiteY10" fmla="*/ 1155700 h 1974850"/>
              <a:gd name="connsiteX11" fmla="*/ 254034 w 273088"/>
              <a:gd name="connsiteY11" fmla="*/ 1263650 h 1974850"/>
              <a:gd name="connsiteX12" fmla="*/ 44484 w 273088"/>
              <a:gd name="connsiteY12" fmla="*/ 1390650 h 1974850"/>
              <a:gd name="connsiteX13" fmla="*/ 273084 w 273088"/>
              <a:gd name="connsiteY13" fmla="*/ 1504950 h 1974850"/>
              <a:gd name="connsiteX14" fmla="*/ 50834 w 273088"/>
              <a:gd name="connsiteY14" fmla="*/ 1625600 h 1974850"/>
              <a:gd name="connsiteX15" fmla="*/ 177834 w 273088"/>
              <a:gd name="connsiteY15" fmla="*/ 1739900 h 1974850"/>
              <a:gd name="connsiteX16" fmla="*/ 184184 w 273088"/>
              <a:gd name="connsiteY16" fmla="*/ 1974850 h 1974850"/>
              <a:gd name="connsiteX0" fmla="*/ 222284 w 273088"/>
              <a:gd name="connsiteY0" fmla="*/ 0 h 1854200"/>
              <a:gd name="connsiteX1" fmla="*/ 34 w 273088"/>
              <a:gd name="connsiteY1" fmla="*/ 114300 h 1854200"/>
              <a:gd name="connsiteX2" fmla="*/ 241334 w 273088"/>
              <a:gd name="connsiteY2" fmla="*/ 247650 h 1854200"/>
              <a:gd name="connsiteX3" fmla="*/ 34 w 273088"/>
              <a:gd name="connsiteY3" fmla="*/ 374650 h 1854200"/>
              <a:gd name="connsiteX4" fmla="*/ 241334 w 273088"/>
              <a:gd name="connsiteY4" fmla="*/ 488950 h 1854200"/>
              <a:gd name="connsiteX5" fmla="*/ 19084 w 273088"/>
              <a:gd name="connsiteY5" fmla="*/ 590550 h 1854200"/>
              <a:gd name="connsiteX6" fmla="*/ 254034 w 273088"/>
              <a:gd name="connsiteY6" fmla="*/ 685800 h 1854200"/>
              <a:gd name="connsiteX7" fmla="*/ 19084 w 273088"/>
              <a:gd name="connsiteY7" fmla="*/ 806450 h 1854200"/>
              <a:gd name="connsiteX8" fmla="*/ 260384 w 273088"/>
              <a:gd name="connsiteY8" fmla="*/ 920750 h 1854200"/>
              <a:gd name="connsiteX9" fmla="*/ 31784 w 273088"/>
              <a:gd name="connsiteY9" fmla="*/ 1035050 h 1854200"/>
              <a:gd name="connsiteX10" fmla="*/ 254034 w 273088"/>
              <a:gd name="connsiteY10" fmla="*/ 1143000 h 1854200"/>
              <a:gd name="connsiteX11" fmla="*/ 44484 w 273088"/>
              <a:gd name="connsiteY11" fmla="*/ 1270000 h 1854200"/>
              <a:gd name="connsiteX12" fmla="*/ 273084 w 273088"/>
              <a:gd name="connsiteY12" fmla="*/ 1384300 h 1854200"/>
              <a:gd name="connsiteX13" fmla="*/ 50834 w 273088"/>
              <a:gd name="connsiteY13" fmla="*/ 1504950 h 1854200"/>
              <a:gd name="connsiteX14" fmla="*/ 177834 w 273088"/>
              <a:gd name="connsiteY14" fmla="*/ 1619250 h 1854200"/>
              <a:gd name="connsiteX15" fmla="*/ 184184 w 273088"/>
              <a:gd name="connsiteY15" fmla="*/ 1854200 h 1854200"/>
              <a:gd name="connsiteX0" fmla="*/ 0 w 273054"/>
              <a:gd name="connsiteY0" fmla="*/ -1 h 1739899"/>
              <a:gd name="connsiteX1" fmla="*/ 241300 w 273054"/>
              <a:gd name="connsiteY1" fmla="*/ 133349 h 1739899"/>
              <a:gd name="connsiteX2" fmla="*/ 0 w 273054"/>
              <a:gd name="connsiteY2" fmla="*/ 260349 h 1739899"/>
              <a:gd name="connsiteX3" fmla="*/ 241300 w 273054"/>
              <a:gd name="connsiteY3" fmla="*/ 374649 h 1739899"/>
              <a:gd name="connsiteX4" fmla="*/ 19050 w 273054"/>
              <a:gd name="connsiteY4" fmla="*/ 476249 h 1739899"/>
              <a:gd name="connsiteX5" fmla="*/ 254000 w 273054"/>
              <a:gd name="connsiteY5" fmla="*/ 571499 h 1739899"/>
              <a:gd name="connsiteX6" fmla="*/ 19050 w 273054"/>
              <a:gd name="connsiteY6" fmla="*/ 692149 h 1739899"/>
              <a:gd name="connsiteX7" fmla="*/ 260350 w 273054"/>
              <a:gd name="connsiteY7" fmla="*/ 806449 h 1739899"/>
              <a:gd name="connsiteX8" fmla="*/ 31750 w 273054"/>
              <a:gd name="connsiteY8" fmla="*/ 920749 h 1739899"/>
              <a:gd name="connsiteX9" fmla="*/ 254000 w 273054"/>
              <a:gd name="connsiteY9" fmla="*/ 1028699 h 1739899"/>
              <a:gd name="connsiteX10" fmla="*/ 44450 w 273054"/>
              <a:gd name="connsiteY10" fmla="*/ 1155699 h 1739899"/>
              <a:gd name="connsiteX11" fmla="*/ 273050 w 273054"/>
              <a:gd name="connsiteY11" fmla="*/ 1269999 h 1739899"/>
              <a:gd name="connsiteX12" fmla="*/ 50800 w 273054"/>
              <a:gd name="connsiteY12" fmla="*/ 1390649 h 1739899"/>
              <a:gd name="connsiteX13" fmla="*/ 177800 w 273054"/>
              <a:gd name="connsiteY13" fmla="*/ 1504949 h 1739899"/>
              <a:gd name="connsiteX14" fmla="*/ 184150 w 273054"/>
              <a:gd name="connsiteY14" fmla="*/ 1739899 h 1739899"/>
              <a:gd name="connsiteX0" fmla="*/ 241300 w 273054"/>
              <a:gd name="connsiteY0" fmla="*/ -1 h 1606549"/>
              <a:gd name="connsiteX1" fmla="*/ 0 w 273054"/>
              <a:gd name="connsiteY1" fmla="*/ 126999 h 1606549"/>
              <a:gd name="connsiteX2" fmla="*/ 241300 w 273054"/>
              <a:gd name="connsiteY2" fmla="*/ 241299 h 1606549"/>
              <a:gd name="connsiteX3" fmla="*/ 19050 w 273054"/>
              <a:gd name="connsiteY3" fmla="*/ 342899 h 1606549"/>
              <a:gd name="connsiteX4" fmla="*/ 254000 w 273054"/>
              <a:gd name="connsiteY4" fmla="*/ 438149 h 1606549"/>
              <a:gd name="connsiteX5" fmla="*/ 19050 w 273054"/>
              <a:gd name="connsiteY5" fmla="*/ 558799 h 1606549"/>
              <a:gd name="connsiteX6" fmla="*/ 260350 w 273054"/>
              <a:gd name="connsiteY6" fmla="*/ 673099 h 1606549"/>
              <a:gd name="connsiteX7" fmla="*/ 31750 w 273054"/>
              <a:gd name="connsiteY7" fmla="*/ 787399 h 1606549"/>
              <a:gd name="connsiteX8" fmla="*/ 254000 w 273054"/>
              <a:gd name="connsiteY8" fmla="*/ 895349 h 1606549"/>
              <a:gd name="connsiteX9" fmla="*/ 44450 w 273054"/>
              <a:gd name="connsiteY9" fmla="*/ 1022349 h 1606549"/>
              <a:gd name="connsiteX10" fmla="*/ 273050 w 273054"/>
              <a:gd name="connsiteY10" fmla="*/ 1136649 h 1606549"/>
              <a:gd name="connsiteX11" fmla="*/ 50800 w 273054"/>
              <a:gd name="connsiteY11" fmla="*/ 1257299 h 1606549"/>
              <a:gd name="connsiteX12" fmla="*/ 177800 w 273054"/>
              <a:gd name="connsiteY12" fmla="*/ 1371599 h 1606549"/>
              <a:gd name="connsiteX13" fmla="*/ 184150 w 273054"/>
              <a:gd name="connsiteY13" fmla="*/ 1606549 h 1606549"/>
              <a:gd name="connsiteX0" fmla="*/ 0 w 273054"/>
              <a:gd name="connsiteY0" fmla="*/ 1 h 1479551"/>
              <a:gd name="connsiteX1" fmla="*/ 241300 w 273054"/>
              <a:gd name="connsiteY1" fmla="*/ 114301 h 1479551"/>
              <a:gd name="connsiteX2" fmla="*/ 19050 w 273054"/>
              <a:gd name="connsiteY2" fmla="*/ 215901 h 1479551"/>
              <a:gd name="connsiteX3" fmla="*/ 254000 w 273054"/>
              <a:gd name="connsiteY3" fmla="*/ 311151 h 1479551"/>
              <a:gd name="connsiteX4" fmla="*/ 19050 w 273054"/>
              <a:gd name="connsiteY4" fmla="*/ 431801 h 1479551"/>
              <a:gd name="connsiteX5" fmla="*/ 260350 w 273054"/>
              <a:gd name="connsiteY5" fmla="*/ 546101 h 1479551"/>
              <a:gd name="connsiteX6" fmla="*/ 31750 w 273054"/>
              <a:gd name="connsiteY6" fmla="*/ 660401 h 1479551"/>
              <a:gd name="connsiteX7" fmla="*/ 254000 w 273054"/>
              <a:gd name="connsiteY7" fmla="*/ 768351 h 1479551"/>
              <a:gd name="connsiteX8" fmla="*/ 44450 w 273054"/>
              <a:gd name="connsiteY8" fmla="*/ 895351 h 1479551"/>
              <a:gd name="connsiteX9" fmla="*/ 273050 w 273054"/>
              <a:gd name="connsiteY9" fmla="*/ 1009651 h 1479551"/>
              <a:gd name="connsiteX10" fmla="*/ 50800 w 273054"/>
              <a:gd name="connsiteY10" fmla="*/ 1130301 h 1479551"/>
              <a:gd name="connsiteX11" fmla="*/ 177800 w 273054"/>
              <a:gd name="connsiteY11" fmla="*/ 1244601 h 1479551"/>
              <a:gd name="connsiteX12" fmla="*/ 184150 w 273054"/>
              <a:gd name="connsiteY12" fmla="*/ 1479551 h 1479551"/>
              <a:gd name="connsiteX0" fmla="*/ 222265 w 254019"/>
              <a:gd name="connsiteY0" fmla="*/ 1 h 1365251"/>
              <a:gd name="connsiteX1" fmla="*/ 15 w 254019"/>
              <a:gd name="connsiteY1" fmla="*/ 101601 h 1365251"/>
              <a:gd name="connsiteX2" fmla="*/ 234965 w 254019"/>
              <a:gd name="connsiteY2" fmla="*/ 196851 h 1365251"/>
              <a:gd name="connsiteX3" fmla="*/ 15 w 254019"/>
              <a:gd name="connsiteY3" fmla="*/ 317501 h 1365251"/>
              <a:gd name="connsiteX4" fmla="*/ 241315 w 254019"/>
              <a:gd name="connsiteY4" fmla="*/ 431801 h 1365251"/>
              <a:gd name="connsiteX5" fmla="*/ 12715 w 254019"/>
              <a:gd name="connsiteY5" fmla="*/ 546101 h 1365251"/>
              <a:gd name="connsiteX6" fmla="*/ 234965 w 254019"/>
              <a:gd name="connsiteY6" fmla="*/ 654051 h 1365251"/>
              <a:gd name="connsiteX7" fmla="*/ 25415 w 254019"/>
              <a:gd name="connsiteY7" fmla="*/ 781051 h 1365251"/>
              <a:gd name="connsiteX8" fmla="*/ 254015 w 254019"/>
              <a:gd name="connsiteY8" fmla="*/ 895351 h 1365251"/>
              <a:gd name="connsiteX9" fmla="*/ 31765 w 254019"/>
              <a:gd name="connsiteY9" fmla="*/ 1016001 h 1365251"/>
              <a:gd name="connsiteX10" fmla="*/ 158765 w 254019"/>
              <a:gd name="connsiteY10" fmla="*/ 1130301 h 1365251"/>
              <a:gd name="connsiteX11" fmla="*/ 165115 w 254019"/>
              <a:gd name="connsiteY11" fmla="*/ 1365251 h 1365251"/>
              <a:gd name="connsiteX0" fmla="*/ 4 w 254008"/>
              <a:gd name="connsiteY0" fmla="*/ 0 h 1263650"/>
              <a:gd name="connsiteX1" fmla="*/ 234954 w 254008"/>
              <a:gd name="connsiteY1" fmla="*/ 95250 h 1263650"/>
              <a:gd name="connsiteX2" fmla="*/ 4 w 254008"/>
              <a:gd name="connsiteY2" fmla="*/ 215900 h 1263650"/>
              <a:gd name="connsiteX3" fmla="*/ 241304 w 254008"/>
              <a:gd name="connsiteY3" fmla="*/ 330200 h 1263650"/>
              <a:gd name="connsiteX4" fmla="*/ 12704 w 254008"/>
              <a:gd name="connsiteY4" fmla="*/ 444500 h 1263650"/>
              <a:gd name="connsiteX5" fmla="*/ 234954 w 254008"/>
              <a:gd name="connsiteY5" fmla="*/ 552450 h 1263650"/>
              <a:gd name="connsiteX6" fmla="*/ 25404 w 254008"/>
              <a:gd name="connsiteY6" fmla="*/ 679450 h 1263650"/>
              <a:gd name="connsiteX7" fmla="*/ 254004 w 254008"/>
              <a:gd name="connsiteY7" fmla="*/ 793750 h 1263650"/>
              <a:gd name="connsiteX8" fmla="*/ 31754 w 254008"/>
              <a:gd name="connsiteY8" fmla="*/ 914400 h 1263650"/>
              <a:gd name="connsiteX9" fmla="*/ 158754 w 254008"/>
              <a:gd name="connsiteY9" fmla="*/ 1028700 h 1263650"/>
              <a:gd name="connsiteX10" fmla="*/ 165104 w 254008"/>
              <a:gd name="connsiteY10" fmla="*/ 1263650 h 1263650"/>
              <a:gd name="connsiteX0" fmla="*/ 234954 w 254008"/>
              <a:gd name="connsiteY0" fmla="*/ 0 h 1168400"/>
              <a:gd name="connsiteX1" fmla="*/ 4 w 254008"/>
              <a:gd name="connsiteY1" fmla="*/ 120650 h 1168400"/>
              <a:gd name="connsiteX2" fmla="*/ 241304 w 254008"/>
              <a:gd name="connsiteY2" fmla="*/ 234950 h 1168400"/>
              <a:gd name="connsiteX3" fmla="*/ 12704 w 254008"/>
              <a:gd name="connsiteY3" fmla="*/ 349250 h 1168400"/>
              <a:gd name="connsiteX4" fmla="*/ 234954 w 254008"/>
              <a:gd name="connsiteY4" fmla="*/ 457200 h 1168400"/>
              <a:gd name="connsiteX5" fmla="*/ 25404 w 254008"/>
              <a:gd name="connsiteY5" fmla="*/ 584200 h 1168400"/>
              <a:gd name="connsiteX6" fmla="*/ 254004 w 254008"/>
              <a:gd name="connsiteY6" fmla="*/ 698500 h 1168400"/>
              <a:gd name="connsiteX7" fmla="*/ 31754 w 254008"/>
              <a:gd name="connsiteY7" fmla="*/ 819150 h 1168400"/>
              <a:gd name="connsiteX8" fmla="*/ 158754 w 254008"/>
              <a:gd name="connsiteY8" fmla="*/ 933450 h 1168400"/>
              <a:gd name="connsiteX9" fmla="*/ 165104 w 254008"/>
              <a:gd name="connsiteY9" fmla="*/ 1168400 h 1168400"/>
              <a:gd name="connsiteX0" fmla="*/ 0 w 254004"/>
              <a:gd name="connsiteY0" fmla="*/ 0 h 1047750"/>
              <a:gd name="connsiteX1" fmla="*/ 241300 w 254004"/>
              <a:gd name="connsiteY1" fmla="*/ 114300 h 1047750"/>
              <a:gd name="connsiteX2" fmla="*/ 12700 w 254004"/>
              <a:gd name="connsiteY2" fmla="*/ 228600 h 1047750"/>
              <a:gd name="connsiteX3" fmla="*/ 234950 w 254004"/>
              <a:gd name="connsiteY3" fmla="*/ 336550 h 1047750"/>
              <a:gd name="connsiteX4" fmla="*/ 25400 w 254004"/>
              <a:gd name="connsiteY4" fmla="*/ 463550 h 1047750"/>
              <a:gd name="connsiteX5" fmla="*/ 254000 w 254004"/>
              <a:gd name="connsiteY5" fmla="*/ 577850 h 1047750"/>
              <a:gd name="connsiteX6" fmla="*/ 31750 w 254004"/>
              <a:gd name="connsiteY6" fmla="*/ 698500 h 1047750"/>
              <a:gd name="connsiteX7" fmla="*/ 158750 w 254004"/>
              <a:gd name="connsiteY7" fmla="*/ 812800 h 1047750"/>
              <a:gd name="connsiteX8" fmla="*/ 165100 w 254004"/>
              <a:gd name="connsiteY8" fmla="*/ 1047750 h 1047750"/>
              <a:gd name="connsiteX0" fmla="*/ 228604 w 241308"/>
              <a:gd name="connsiteY0" fmla="*/ 0 h 933450"/>
              <a:gd name="connsiteX1" fmla="*/ 4 w 241308"/>
              <a:gd name="connsiteY1" fmla="*/ 114300 h 933450"/>
              <a:gd name="connsiteX2" fmla="*/ 222254 w 241308"/>
              <a:gd name="connsiteY2" fmla="*/ 222250 h 933450"/>
              <a:gd name="connsiteX3" fmla="*/ 12704 w 241308"/>
              <a:gd name="connsiteY3" fmla="*/ 349250 h 933450"/>
              <a:gd name="connsiteX4" fmla="*/ 241304 w 241308"/>
              <a:gd name="connsiteY4" fmla="*/ 463550 h 933450"/>
              <a:gd name="connsiteX5" fmla="*/ 19054 w 241308"/>
              <a:gd name="connsiteY5" fmla="*/ 584200 h 933450"/>
              <a:gd name="connsiteX6" fmla="*/ 146054 w 241308"/>
              <a:gd name="connsiteY6" fmla="*/ 698500 h 933450"/>
              <a:gd name="connsiteX7" fmla="*/ 152404 w 241308"/>
              <a:gd name="connsiteY7" fmla="*/ 933450 h 933450"/>
              <a:gd name="connsiteX0" fmla="*/ 4 w 241308"/>
              <a:gd name="connsiteY0" fmla="*/ -1 h 819149"/>
              <a:gd name="connsiteX1" fmla="*/ 222254 w 241308"/>
              <a:gd name="connsiteY1" fmla="*/ 107949 h 819149"/>
              <a:gd name="connsiteX2" fmla="*/ 12704 w 241308"/>
              <a:gd name="connsiteY2" fmla="*/ 234949 h 819149"/>
              <a:gd name="connsiteX3" fmla="*/ 241304 w 241308"/>
              <a:gd name="connsiteY3" fmla="*/ 349249 h 819149"/>
              <a:gd name="connsiteX4" fmla="*/ 19054 w 241308"/>
              <a:gd name="connsiteY4" fmla="*/ 469899 h 819149"/>
              <a:gd name="connsiteX5" fmla="*/ 146054 w 241308"/>
              <a:gd name="connsiteY5" fmla="*/ 584199 h 819149"/>
              <a:gd name="connsiteX6" fmla="*/ 152404 w 241308"/>
              <a:gd name="connsiteY6" fmla="*/ 819149 h 81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08" h="819149">
                <a:moveTo>
                  <a:pt x="4" y="-1"/>
                </a:moveTo>
                <a:cubicBezTo>
                  <a:pt x="-1054" y="37041"/>
                  <a:pt x="220137" y="68791"/>
                  <a:pt x="222254" y="107949"/>
                </a:cubicBezTo>
                <a:cubicBezTo>
                  <a:pt x="224371" y="147107"/>
                  <a:pt x="9529" y="194732"/>
                  <a:pt x="12704" y="234949"/>
                </a:cubicBezTo>
                <a:cubicBezTo>
                  <a:pt x="15879" y="275166"/>
                  <a:pt x="240246" y="310091"/>
                  <a:pt x="241304" y="349249"/>
                </a:cubicBezTo>
                <a:cubicBezTo>
                  <a:pt x="242362" y="388407"/>
                  <a:pt x="34929" y="430741"/>
                  <a:pt x="19054" y="469899"/>
                </a:cubicBezTo>
                <a:cubicBezTo>
                  <a:pt x="3179" y="509057"/>
                  <a:pt x="123829" y="525991"/>
                  <a:pt x="146054" y="584199"/>
                </a:cubicBezTo>
                <a:cubicBezTo>
                  <a:pt x="168279" y="642407"/>
                  <a:pt x="158754" y="775228"/>
                  <a:pt x="152404" y="819149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reeform 64"/>
          <p:cNvSpPr/>
          <p:nvPr/>
        </p:nvSpPr>
        <p:spPr>
          <a:xfrm>
            <a:off x="3091588" y="3550745"/>
            <a:ext cx="273129" cy="2051156"/>
          </a:xfrm>
          <a:custGeom>
            <a:avLst/>
            <a:gdLst>
              <a:gd name="connsiteX0" fmla="*/ 203926 w 349980"/>
              <a:gd name="connsiteY0" fmla="*/ 0 h 2127250"/>
              <a:gd name="connsiteX1" fmla="*/ 726 w 349980"/>
              <a:gd name="connsiteY1" fmla="*/ 171450 h 2127250"/>
              <a:gd name="connsiteX2" fmla="*/ 267426 w 349980"/>
              <a:gd name="connsiteY2" fmla="*/ 311150 h 2127250"/>
              <a:gd name="connsiteX3" fmla="*/ 45176 w 349980"/>
              <a:gd name="connsiteY3" fmla="*/ 488950 h 2127250"/>
              <a:gd name="connsiteX4" fmla="*/ 280126 w 349980"/>
              <a:gd name="connsiteY4" fmla="*/ 622300 h 2127250"/>
              <a:gd name="connsiteX5" fmla="*/ 70576 w 349980"/>
              <a:gd name="connsiteY5" fmla="*/ 774700 h 2127250"/>
              <a:gd name="connsiteX6" fmla="*/ 286476 w 349980"/>
              <a:gd name="connsiteY6" fmla="*/ 882650 h 2127250"/>
              <a:gd name="connsiteX7" fmla="*/ 121376 w 349980"/>
              <a:gd name="connsiteY7" fmla="*/ 1009650 h 2127250"/>
              <a:gd name="connsiteX8" fmla="*/ 305526 w 349980"/>
              <a:gd name="connsiteY8" fmla="*/ 1123950 h 2127250"/>
              <a:gd name="connsiteX9" fmla="*/ 115026 w 349980"/>
              <a:gd name="connsiteY9" fmla="*/ 1219200 h 2127250"/>
              <a:gd name="connsiteX10" fmla="*/ 324576 w 349980"/>
              <a:gd name="connsiteY10" fmla="*/ 1339850 h 2127250"/>
              <a:gd name="connsiteX11" fmla="*/ 134076 w 349980"/>
              <a:gd name="connsiteY11" fmla="*/ 1447800 h 2127250"/>
              <a:gd name="connsiteX12" fmla="*/ 337276 w 349980"/>
              <a:gd name="connsiteY12" fmla="*/ 1524000 h 2127250"/>
              <a:gd name="connsiteX13" fmla="*/ 127726 w 349980"/>
              <a:gd name="connsiteY13" fmla="*/ 1670050 h 2127250"/>
              <a:gd name="connsiteX14" fmla="*/ 349976 w 349980"/>
              <a:gd name="connsiteY14" fmla="*/ 1746250 h 2127250"/>
              <a:gd name="connsiteX15" fmla="*/ 134076 w 349980"/>
              <a:gd name="connsiteY15" fmla="*/ 1892300 h 2127250"/>
              <a:gd name="connsiteX16" fmla="*/ 273776 w 349980"/>
              <a:gd name="connsiteY16" fmla="*/ 2000250 h 2127250"/>
              <a:gd name="connsiteX17" fmla="*/ 286476 w 349980"/>
              <a:gd name="connsiteY17" fmla="*/ 2127250 h 2127250"/>
              <a:gd name="connsiteX0" fmla="*/ 159912 w 305966"/>
              <a:gd name="connsiteY0" fmla="*/ 0 h 2127250"/>
              <a:gd name="connsiteX1" fmla="*/ 1162 w 305966"/>
              <a:gd name="connsiteY1" fmla="*/ 190500 h 2127250"/>
              <a:gd name="connsiteX2" fmla="*/ 223412 w 305966"/>
              <a:gd name="connsiteY2" fmla="*/ 311150 h 2127250"/>
              <a:gd name="connsiteX3" fmla="*/ 1162 w 305966"/>
              <a:gd name="connsiteY3" fmla="*/ 488950 h 2127250"/>
              <a:gd name="connsiteX4" fmla="*/ 236112 w 305966"/>
              <a:gd name="connsiteY4" fmla="*/ 622300 h 2127250"/>
              <a:gd name="connsiteX5" fmla="*/ 26562 w 305966"/>
              <a:gd name="connsiteY5" fmla="*/ 774700 h 2127250"/>
              <a:gd name="connsiteX6" fmla="*/ 242462 w 305966"/>
              <a:gd name="connsiteY6" fmla="*/ 882650 h 2127250"/>
              <a:gd name="connsiteX7" fmla="*/ 77362 w 305966"/>
              <a:gd name="connsiteY7" fmla="*/ 1009650 h 2127250"/>
              <a:gd name="connsiteX8" fmla="*/ 261512 w 305966"/>
              <a:gd name="connsiteY8" fmla="*/ 1123950 h 2127250"/>
              <a:gd name="connsiteX9" fmla="*/ 71012 w 305966"/>
              <a:gd name="connsiteY9" fmla="*/ 1219200 h 2127250"/>
              <a:gd name="connsiteX10" fmla="*/ 280562 w 305966"/>
              <a:gd name="connsiteY10" fmla="*/ 1339850 h 2127250"/>
              <a:gd name="connsiteX11" fmla="*/ 90062 w 305966"/>
              <a:gd name="connsiteY11" fmla="*/ 1447800 h 2127250"/>
              <a:gd name="connsiteX12" fmla="*/ 293262 w 305966"/>
              <a:gd name="connsiteY12" fmla="*/ 1524000 h 2127250"/>
              <a:gd name="connsiteX13" fmla="*/ 83712 w 305966"/>
              <a:gd name="connsiteY13" fmla="*/ 1670050 h 2127250"/>
              <a:gd name="connsiteX14" fmla="*/ 305962 w 305966"/>
              <a:gd name="connsiteY14" fmla="*/ 1746250 h 2127250"/>
              <a:gd name="connsiteX15" fmla="*/ 90062 w 305966"/>
              <a:gd name="connsiteY15" fmla="*/ 1892300 h 2127250"/>
              <a:gd name="connsiteX16" fmla="*/ 229762 w 305966"/>
              <a:gd name="connsiteY16" fmla="*/ 2000250 h 2127250"/>
              <a:gd name="connsiteX17" fmla="*/ 242462 w 305966"/>
              <a:gd name="connsiteY17" fmla="*/ 2127250 h 212725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457200 h 2095500"/>
              <a:gd name="connsiteX4" fmla="*/ 235025 w 304879"/>
              <a:gd name="connsiteY4" fmla="*/ 590550 h 2095500"/>
              <a:gd name="connsiteX5" fmla="*/ 25475 w 304879"/>
              <a:gd name="connsiteY5" fmla="*/ 7429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35025 w 304879"/>
              <a:gd name="connsiteY4" fmla="*/ 590550 h 2095500"/>
              <a:gd name="connsiteX5" fmla="*/ 25475 w 304879"/>
              <a:gd name="connsiteY5" fmla="*/ 7429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35025 w 304879"/>
              <a:gd name="connsiteY4" fmla="*/ 590550 h 2095500"/>
              <a:gd name="connsiteX5" fmla="*/ 75 w 304879"/>
              <a:gd name="connsiteY5" fmla="*/ 6540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31825 w 304879"/>
              <a:gd name="connsiteY7" fmla="*/ 85725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31825 w 304879"/>
              <a:gd name="connsiteY7" fmla="*/ 857250 h 2095500"/>
              <a:gd name="connsiteX8" fmla="*/ 260425 w 304879"/>
              <a:gd name="connsiteY8" fmla="*/ 9779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60425 w 304879"/>
              <a:gd name="connsiteY8" fmla="*/ 9779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31825 w 304879"/>
              <a:gd name="connsiteY11" fmla="*/ 13144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31825 w 304879"/>
              <a:gd name="connsiteY11" fmla="*/ 1314450 h 2095500"/>
              <a:gd name="connsiteX12" fmla="*/ 254075 w 304879"/>
              <a:gd name="connsiteY12" fmla="*/ 142240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5065"/>
              <a:gd name="connsiteY0" fmla="*/ 0 h 2095500"/>
              <a:gd name="connsiteX1" fmla="*/ 75 w 305065"/>
              <a:gd name="connsiteY1" fmla="*/ 158750 h 2095500"/>
              <a:gd name="connsiteX2" fmla="*/ 222325 w 305065"/>
              <a:gd name="connsiteY2" fmla="*/ 279400 h 2095500"/>
              <a:gd name="connsiteX3" fmla="*/ 75 w 305065"/>
              <a:gd name="connsiteY3" fmla="*/ 393700 h 2095500"/>
              <a:gd name="connsiteX4" fmla="*/ 241375 w 305065"/>
              <a:gd name="connsiteY4" fmla="*/ 527050 h 2095500"/>
              <a:gd name="connsiteX5" fmla="*/ 75 w 305065"/>
              <a:gd name="connsiteY5" fmla="*/ 654050 h 2095500"/>
              <a:gd name="connsiteX6" fmla="*/ 241375 w 305065"/>
              <a:gd name="connsiteY6" fmla="*/ 768350 h 2095500"/>
              <a:gd name="connsiteX7" fmla="*/ 19125 w 305065"/>
              <a:gd name="connsiteY7" fmla="*/ 869950 h 2095500"/>
              <a:gd name="connsiteX8" fmla="*/ 254075 w 305065"/>
              <a:gd name="connsiteY8" fmla="*/ 965200 h 2095500"/>
              <a:gd name="connsiteX9" fmla="*/ 19125 w 305065"/>
              <a:gd name="connsiteY9" fmla="*/ 1085850 h 2095500"/>
              <a:gd name="connsiteX10" fmla="*/ 260425 w 305065"/>
              <a:gd name="connsiteY10" fmla="*/ 1200150 h 2095500"/>
              <a:gd name="connsiteX11" fmla="*/ 31825 w 305065"/>
              <a:gd name="connsiteY11" fmla="*/ 1314450 h 2095500"/>
              <a:gd name="connsiteX12" fmla="*/ 254075 w 305065"/>
              <a:gd name="connsiteY12" fmla="*/ 1422400 h 2095500"/>
              <a:gd name="connsiteX13" fmla="*/ 44525 w 305065"/>
              <a:gd name="connsiteY13" fmla="*/ 1549400 h 2095500"/>
              <a:gd name="connsiteX14" fmla="*/ 304875 w 305065"/>
              <a:gd name="connsiteY14" fmla="*/ 1714500 h 2095500"/>
              <a:gd name="connsiteX15" fmla="*/ 88975 w 305065"/>
              <a:gd name="connsiteY15" fmla="*/ 1860550 h 2095500"/>
              <a:gd name="connsiteX16" fmla="*/ 228675 w 305065"/>
              <a:gd name="connsiteY16" fmla="*/ 1968500 h 2095500"/>
              <a:gd name="connsiteX17" fmla="*/ 241375 w 305065"/>
              <a:gd name="connsiteY17" fmla="*/ 2095500 h 2095500"/>
              <a:gd name="connsiteX0" fmla="*/ 203275 w 273342"/>
              <a:gd name="connsiteY0" fmla="*/ 0 h 2095500"/>
              <a:gd name="connsiteX1" fmla="*/ 75 w 273342"/>
              <a:gd name="connsiteY1" fmla="*/ 158750 h 2095500"/>
              <a:gd name="connsiteX2" fmla="*/ 222325 w 273342"/>
              <a:gd name="connsiteY2" fmla="*/ 279400 h 2095500"/>
              <a:gd name="connsiteX3" fmla="*/ 75 w 273342"/>
              <a:gd name="connsiteY3" fmla="*/ 393700 h 2095500"/>
              <a:gd name="connsiteX4" fmla="*/ 241375 w 273342"/>
              <a:gd name="connsiteY4" fmla="*/ 527050 h 2095500"/>
              <a:gd name="connsiteX5" fmla="*/ 75 w 273342"/>
              <a:gd name="connsiteY5" fmla="*/ 654050 h 2095500"/>
              <a:gd name="connsiteX6" fmla="*/ 241375 w 273342"/>
              <a:gd name="connsiteY6" fmla="*/ 768350 h 2095500"/>
              <a:gd name="connsiteX7" fmla="*/ 19125 w 273342"/>
              <a:gd name="connsiteY7" fmla="*/ 869950 h 2095500"/>
              <a:gd name="connsiteX8" fmla="*/ 254075 w 273342"/>
              <a:gd name="connsiteY8" fmla="*/ 965200 h 2095500"/>
              <a:gd name="connsiteX9" fmla="*/ 19125 w 273342"/>
              <a:gd name="connsiteY9" fmla="*/ 1085850 h 2095500"/>
              <a:gd name="connsiteX10" fmla="*/ 260425 w 273342"/>
              <a:gd name="connsiteY10" fmla="*/ 1200150 h 2095500"/>
              <a:gd name="connsiteX11" fmla="*/ 31825 w 273342"/>
              <a:gd name="connsiteY11" fmla="*/ 1314450 h 2095500"/>
              <a:gd name="connsiteX12" fmla="*/ 254075 w 273342"/>
              <a:gd name="connsiteY12" fmla="*/ 1422400 h 2095500"/>
              <a:gd name="connsiteX13" fmla="*/ 44525 w 273342"/>
              <a:gd name="connsiteY13" fmla="*/ 1549400 h 2095500"/>
              <a:gd name="connsiteX14" fmla="*/ 273125 w 273342"/>
              <a:gd name="connsiteY14" fmla="*/ 1663700 h 2095500"/>
              <a:gd name="connsiteX15" fmla="*/ 88975 w 273342"/>
              <a:gd name="connsiteY15" fmla="*/ 1860550 h 2095500"/>
              <a:gd name="connsiteX16" fmla="*/ 228675 w 273342"/>
              <a:gd name="connsiteY16" fmla="*/ 1968500 h 2095500"/>
              <a:gd name="connsiteX17" fmla="*/ 241375 w 273342"/>
              <a:gd name="connsiteY17" fmla="*/ 2095500 h 2095500"/>
              <a:gd name="connsiteX0" fmla="*/ 203275 w 273128"/>
              <a:gd name="connsiteY0" fmla="*/ 0 h 2095500"/>
              <a:gd name="connsiteX1" fmla="*/ 75 w 273128"/>
              <a:gd name="connsiteY1" fmla="*/ 158750 h 2095500"/>
              <a:gd name="connsiteX2" fmla="*/ 222325 w 273128"/>
              <a:gd name="connsiteY2" fmla="*/ 279400 h 2095500"/>
              <a:gd name="connsiteX3" fmla="*/ 75 w 273128"/>
              <a:gd name="connsiteY3" fmla="*/ 393700 h 2095500"/>
              <a:gd name="connsiteX4" fmla="*/ 241375 w 273128"/>
              <a:gd name="connsiteY4" fmla="*/ 527050 h 2095500"/>
              <a:gd name="connsiteX5" fmla="*/ 75 w 273128"/>
              <a:gd name="connsiteY5" fmla="*/ 654050 h 2095500"/>
              <a:gd name="connsiteX6" fmla="*/ 241375 w 273128"/>
              <a:gd name="connsiteY6" fmla="*/ 768350 h 2095500"/>
              <a:gd name="connsiteX7" fmla="*/ 19125 w 273128"/>
              <a:gd name="connsiteY7" fmla="*/ 869950 h 2095500"/>
              <a:gd name="connsiteX8" fmla="*/ 254075 w 273128"/>
              <a:gd name="connsiteY8" fmla="*/ 965200 h 2095500"/>
              <a:gd name="connsiteX9" fmla="*/ 19125 w 273128"/>
              <a:gd name="connsiteY9" fmla="*/ 1085850 h 2095500"/>
              <a:gd name="connsiteX10" fmla="*/ 260425 w 273128"/>
              <a:gd name="connsiteY10" fmla="*/ 1200150 h 2095500"/>
              <a:gd name="connsiteX11" fmla="*/ 31825 w 273128"/>
              <a:gd name="connsiteY11" fmla="*/ 1314450 h 2095500"/>
              <a:gd name="connsiteX12" fmla="*/ 254075 w 273128"/>
              <a:gd name="connsiteY12" fmla="*/ 1422400 h 2095500"/>
              <a:gd name="connsiteX13" fmla="*/ 44525 w 273128"/>
              <a:gd name="connsiteY13" fmla="*/ 1549400 h 2095500"/>
              <a:gd name="connsiteX14" fmla="*/ 273125 w 273128"/>
              <a:gd name="connsiteY14" fmla="*/ 1663700 h 2095500"/>
              <a:gd name="connsiteX15" fmla="*/ 50875 w 273128"/>
              <a:gd name="connsiteY15" fmla="*/ 1784350 h 2095500"/>
              <a:gd name="connsiteX16" fmla="*/ 228675 w 273128"/>
              <a:gd name="connsiteY16" fmla="*/ 1968500 h 2095500"/>
              <a:gd name="connsiteX17" fmla="*/ 241375 w 273128"/>
              <a:gd name="connsiteY17" fmla="*/ 2095500 h 2095500"/>
              <a:gd name="connsiteX0" fmla="*/ 203275 w 273129"/>
              <a:gd name="connsiteY0" fmla="*/ 0 h 2095500"/>
              <a:gd name="connsiteX1" fmla="*/ 75 w 273129"/>
              <a:gd name="connsiteY1" fmla="*/ 158750 h 2095500"/>
              <a:gd name="connsiteX2" fmla="*/ 222325 w 273129"/>
              <a:gd name="connsiteY2" fmla="*/ 279400 h 2095500"/>
              <a:gd name="connsiteX3" fmla="*/ 75 w 273129"/>
              <a:gd name="connsiteY3" fmla="*/ 393700 h 2095500"/>
              <a:gd name="connsiteX4" fmla="*/ 241375 w 273129"/>
              <a:gd name="connsiteY4" fmla="*/ 527050 h 2095500"/>
              <a:gd name="connsiteX5" fmla="*/ 75 w 273129"/>
              <a:gd name="connsiteY5" fmla="*/ 654050 h 2095500"/>
              <a:gd name="connsiteX6" fmla="*/ 241375 w 273129"/>
              <a:gd name="connsiteY6" fmla="*/ 768350 h 2095500"/>
              <a:gd name="connsiteX7" fmla="*/ 19125 w 273129"/>
              <a:gd name="connsiteY7" fmla="*/ 869950 h 2095500"/>
              <a:gd name="connsiteX8" fmla="*/ 254075 w 273129"/>
              <a:gd name="connsiteY8" fmla="*/ 965200 h 2095500"/>
              <a:gd name="connsiteX9" fmla="*/ 19125 w 273129"/>
              <a:gd name="connsiteY9" fmla="*/ 1085850 h 2095500"/>
              <a:gd name="connsiteX10" fmla="*/ 260425 w 273129"/>
              <a:gd name="connsiteY10" fmla="*/ 1200150 h 2095500"/>
              <a:gd name="connsiteX11" fmla="*/ 31825 w 273129"/>
              <a:gd name="connsiteY11" fmla="*/ 1314450 h 2095500"/>
              <a:gd name="connsiteX12" fmla="*/ 254075 w 273129"/>
              <a:gd name="connsiteY12" fmla="*/ 1422400 h 2095500"/>
              <a:gd name="connsiteX13" fmla="*/ 44525 w 273129"/>
              <a:gd name="connsiteY13" fmla="*/ 1549400 h 2095500"/>
              <a:gd name="connsiteX14" fmla="*/ 273125 w 273129"/>
              <a:gd name="connsiteY14" fmla="*/ 1663700 h 2095500"/>
              <a:gd name="connsiteX15" fmla="*/ 50875 w 273129"/>
              <a:gd name="connsiteY15" fmla="*/ 1784350 h 2095500"/>
              <a:gd name="connsiteX16" fmla="*/ 177875 w 273129"/>
              <a:gd name="connsiteY16" fmla="*/ 1898650 h 2095500"/>
              <a:gd name="connsiteX17" fmla="*/ 241375 w 273129"/>
              <a:gd name="connsiteY17" fmla="*/ 2095500 h 2095500"/>
              <a:gd name="connsiteX0" fmla="*/ 203275 w 273129"/>
              <a:gd name="connsiteY0" fmla="*/ 0 h 2133600"/>
              <a:gd name="connsiteX1" fmla="*/ 75 w 273129"/>
              <a:gd name="connsiteY1" fmla="*/ 158750 h 2133600"/>
              <a:gd name="connsiteX2" fmla="*/ 222325 w 273129"/>
              <a:gd name="connsiteY2" fmla="*/ 279400 h 2133600"/>
              <a:gd name="connsiteX3" fmla="*/ 75 w 273129"/>
              <a:gd name="connsiteY3" fmla="*/ 393700 h 2133600"/>
              <a:gd name="connsiteX4" fmla="*/ 241375 w 273129"/>
              <a:gd name="connsiteY4" fmla="*/ 527050 h 2133600"/>
              <a:gd name="connsiteX5" fmla="*/ 75 w 273129"/>
              <a:gd name="connsiteY5" fmla="*/ 654050 h 2133600"/>
              <a:gd name="connsiteX6" fmla="*/ 241375 w 273129"/>
              <a:gd name="connsiteY6" fmla="*/ 768350 h 2133600"/>
              <a:gd name="connsiteX7" fmla="*/ 19125 w 273129"/>
              <a:gd name="connsiteY7" fmla="*/ 869950 h 2133600"/>
              <a:gd name="connsiteX8" fmla="*/ 254075 w 273129"/>
              <a:gd name="connsiteY8" fmla="*/ 965200 h 2133600"/>
              <a:gd name="connsiteX9" fmla="*/ 19125 w 273129"/>
              <a:gd name="connsiteY9" fmla="*/ 1085850 h 2133600"/>
              <a:gd name="connsiteX10" fmla="*/ 260425 w 273129"/>
              <a:gd name="connsiteY10" fmla="*/ 1200150 h 2133600"/>
              <a:gd name="connsiteX11" fmla="*/ 31825 w 273129"/>
              <a:gd name="connsiteY11" fmla="*/ 1314450 h 2133600"/>
              <a:gd name="connsiteX12" fmla="*/ 254075 w 273129"/>
              <a:gd name="connsiteY12" fmla="*/ 1422400 h 2133600"/>
              <a:gd name="connsiteX13" fmla="*/ 44525 w 273129"/>
              <a:gd name="connsiteY13" fmla="*/ 1549400 h 2133600"/>
              <a:gd name="connsiteX14" fmla="*/ 273125 w 273129"/>
              <a:gd name="connsiteY14" fmla="*/ 1663700 h 2133600"/>
              <a:gd name="connsiteX15" fmla="*/ 50875 w 273129"/>
              <a:gd name="connsiteY15" fmla="*/ 1784350 h 2133600"/>
              <a:gd name="connsiteX16" fmla="*/ 177875 w 273129"/>
              <a:gd name="connsiteY16" fmla="*/ 1898650 h 2133600"/>
              <a:gd name="connsiteX17" fmla="*/ 184225 w 273129"/>
              <a:gd name="connsiteY17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3129" h="2133600">
                <a:moveTo>
                  <a:pt x="203275" y="0"/>
                </a:moveTo>
                <a:cubicBezTo>
                  <a:pt x="96383" y="59796"/>
                  <a:pt x="-3100" y="112183"/>
                  <a:pt x="75" y="158750"/>
                </a:cubicBezTo>
                <a:cubicBezTo>
                  <a:pt x="3250" y="205317"/>
                  <a:pt x="222325" y="240242"/>
                  <a:pt x="222325" y="279400"/>
                </a:cubicBezTo>
                <a:cubicBezTo>
                  <a:pt x="222325" y="318558"/>
                  <a:pt x="-3100" y="352425"/>
                  <a:pt x="75" y="393700"/>
                </a:cubicBezTo>
                <a:cubicBezTo>
                  <a:pt x="3250" y="434975"/>
                  <a:pt x="241375" y="483658"/>
                  <a:pt x="241375" y="527050"/>
                </a:cubicBezTo>
                <a:cubicBezTo>
                  <a:pt x="241375" y="570442"/>
                  <a:pt x="75" y="613833"/>
                  <a:pt x="75" y="654050"/>
                </a:cubicBezTo>
                <a:cubicBezTo>
                  <a:pt x="75" y="694267"/>
                  <a:pt x="238200" y="732367"/>
                  <a:pt x="241375" y="768350"/>
                </a:cubicBezTo>
                <a:cubicBezTo>
                  <a:pt x="244550" y="804333"/>
                  <a:pt x="17008" y="837142"/>
                  <a:pt x="19125" y="869950"/>
                </a:cubicBezTo>
                <a:cubicBezTo>
                  <a:pt x="21242" y="902758"/>
                  <a:pt x="254075" y="929217"/>
                  <a:pt x="254075" y="965200"/>
                </a:cubicBezTo>
                <a:cubicBezTo>
                  <a:pt x="254075" y="1001183"/>
                  <a:pt x="18067" y="1046692"/>
                  <a:pt x="19125" y="1085850"/>
                </a:cubicBezTo>
                <a:cubicBezTo>
                  <a:pt x="20183" y="1125008"/>
                  <a:pt x="258308" y="1162050"/>
                  <a:pt x="260425" y="1200150"/>
                </a:cubicBezTo>
                <a:cubicBezTo>
                  <a:pt x="262542" y="1238250"/>
                  <a:pt x="32883" y="1277408"/>
                  <a:pt x="31825" y="1314450"/>
                </a:cubicBezTo>
                <a:cubicBezTo>
                  <a:pt x="30767" y="1351492"/>
                  <a:pt x="251958" y="1383242"/>
                  <a:pt x="254075" y="1422400"/>
                </a:cubicBezTo>
                <a:cubicBezTo>
                  <a:pt x="256192" y="1461558"/>
                  <a:pt x="41350" y="1509183"/>
                  <a:pt x="44525" y="1549400"/>
                </a:cubicBezTo>
                <a:cubicBezTo>
                  <a:pt x="47700" y="1589617"/>
                  <a:pt x="272067" y="1624542"/>
                  <a:pt x="273125" y="1663700"/>
                </a:cubicBezTo>
                <a:cubicBezTo>
                  <a:pt x="274183" y="1702858"/>
                  <a:pt x="66750" y="1745192"/>
                  <a:pt x="50875" y="1784350"/>
                </a:cubicBezTo>
                <a:cubicBezTo>
                  <a:pt x="35000" y="1823508"/>
                  <a:pt x="155650" y="1840442"/>
                  <a:pt x="177875" y="1898650"/>
                </a:cubicBezTo>
                <a:cubicBezTo>
                  <a:pt x="200100" y="1956858"/>
                  <a:pt x="190575" y="2089679"/>
                  <a:pt x="184225" y="2133600"/>
                </a:cubicBez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Freeform 66"/>
          <p:cNvSpPr/>
          <p:nvPr/>
        </p:nvSpPr>
        <p:spPr>
          <a:xfrm>
            <a:off x="3178639" y="5617443"/>
            <a:ext cx="241308" cy="506233"/>
          </a:xfrm>
          <a:custGeom>
            <a:avLst/>
            <a:gdLst>
              <a:gd name="connsiteX0" fmla="*/ 203926 w 349980"/>
              <a:gd name="connsiteY0" fmla="*/ 0 h 2127250"/>
              <a:gd name="connsiteX1" fmla="*/ 726 w 349980"/>
              <a:gd name="connsiteY1" fmla="*/ 171450 h 2127250"/>
              <a:gd name="connsiteX2" fmla="*/ 267426 w 349980"/>
              <a:gd name="connsiteY2" fmla="*/ 311150 h 2127250"/>
              <a:gd name="connsiteX3" fmla="*/ 45176 w 349980"/>
              <a:gd name="connsiteY3" fmla="*/ 488950 h 2127250"/>
              <a:gd name="connsiteX4" fmla="*/ 280126 w 349980"/>
              <a:gd name="connsiteY4" fmla="*/ 622300 h 2127250"/>
              <a:gd name="connsiteX5" fmla="*/ 70576 w 349980"/>
              <a:gd name="connsiteY5" fmla="*/ 774700 h 2127250"/>
              <a:gd name="connsiteX6" fmla="*/ 286476 w 349980"/>
              <a:gd name="connsiteY6" fmla="*/ 882650 h 2127250"/>
              <a:gd name="connsiteX7" fmla="*/ 121376 w 349980"/>
              <a:gd name="connsiteY7" fmla="*/ 1009650 h 2127250"/>
              <a:gd name="connsiteX8" fmla="*/ 305526 w 349980"/>
              <a:gd name="connsiteY8" fmla="*/ 1123950 h 2127250"/>
              <a:gd name="connsiteX9" fmla="*/ 115026 w 349980"/>
              <a:gd name="connsiteY9" fmla="*/ 1219200 h 2127250"/>
              <a:gd name="connsiteX10" fmla="*/ 324576 w 349980"/>
              <a:gd name="connsiteY10" fmla="*/ 1339850 h 2127250"/>
              <a:gd name="connsiteX11" fmla="*/ 134076 w 349980"/>
              <a:gd name="connsiteY11" fmla="*/ 1447800 h 2127250"/>
              <a:gd name="connsiteX12" fmla="*/ 337276 w 349980"/>
              <a:gd name="connsiteY12" fmla="*/ 1524000 h 2127250"/>
              <a:gd name="connsiteX13" fmla="*/ 127726 w 349980"/>
              <a:gd name="connsiteY13" fmla="*/ 1670050 h 2127250"/>
              <a:gd name="connsiteX14" fmla="*/ 349976 w 349980"/>
              <a:gd name="connsiteY14" fmla="*/ 1746250 h 2127250"/>
              <a:gd name="connsiteX15" fmla="*/ 134076 w 349980"/>
              <a:gd name="connsiteY15" fmla="*/ 1892300 h 2127250"/>
              <a:gd name="connsiteX16" fmla="*/ 273776 w 349980"/>
              <a:gd name="connsiteY16" fmla="*/ 2000250 h 2127250"/>
              <a:gd name="connsiteX17" fmla="*/ 286476 w 349980"/>
              <a:gd name="connsiteY17" fmla="*/ 2127250 h 2127250"/>
              <a:gd name="connsiteX0" fmla="*/ 159912 w 305966"/>
              <a:gd name="connsiteY0" fmla="*/ 0 h 2127250"/>
              <a:gd name="connsiteX1" fmla="*/ 1162 w 305966"/>
              <a:gd name="connsiteY1" fmla="*/ 190500 h 2127250"/>
              <a:gd name="connsiteX2" fmla="*/ 223412 w 305966"/>
              <a:gd name="connsiteY2" fmla="*/ 311150 h 2127250"/>
              <a:gd name="connsiteX3" fmla="*/ 1162 w 305966"/>
              <a:gd name="connsiteY3" fmla="*/ 488950 h 2127250"/>
              <a:gd name="connsiteX4" fmla="*/ 236112 w 305966"/>
              <a:gd name="connsiteY4" fmla="*/ 622300 h 2127250"/>
              <a:gd name="connsiteX5" fmla="*/ 26562 w 305966"/>
              <a:gd name="connsiteY5" fmla="*/ 774700 h 2127250"/>
              <a:gd name="connsiteX6" fmla="*/ 242462 w 305966"/>
              <a:gd name="connsiteY6" fmla="*/ 882650 h 2127250"/>
              <a:gd name="connsiteX7" fmla="*/ 77362 w 305966"/>
              <a:gd name="connsiteY7" fmla="*/ 1009650 h 2127250"/>
              <a:gd name="connsiteX8" fmla="*/ 261512 w 305966"/>
              <a:gd name="connsiteY8" fmla="*/ 1123950 h 2127250"/>
              <a:gd name="connsiteX9" fmla="*/ 71012 w 305966"/>
              <a:gd name="connsiteY9" fmla="*/ 1219200 h 2127250"/>
              <a:gd name="connsiteX10" fmla="*/ 280562 w 305966"/>
              <a:gd name="connsiteY10" fmla="*/ 1339850 h 2127250"/>
              <a:gd name="connsiteX11" fmla="*/ 90062 w 305966"/>
              <a:gd name="connsiteY11" fmla="*/ 1447800 h 2127250"/>
              <a:gd name="connsiteX12" fmla="*/ 293262 w 305966"/>
              <a:gd name="connsiteY12" fmla="*/ 1524000 h 2127250"/>
              <a:gd name="connsiteX13" fmla="*/ 83712 w 305966"/>
              <a:gd name="connsiteY13" fmla="*/ 1670050 h 2127250"/>
              <a:gd name="connsiteX14" fmla="*/ 305962 w 305966"/>
              <a:gd name="connsiteY14" fmla="*/ 1746250 h 2127250"/>
              <a:gd name="connsiteX15" fmla="*/ 90062 w 305966"/>
              <a:gd name="connsiteY15" fmla="*/ 1892300 h 2127250"/>
              <a:gd name="connsiteX16" fmla="*/ 229762 w 305966"/>
              <a:gd name="connsiteY16" fmla="*/ 2000250 h 2127250"/>
              <a:gd name="connsiteX17" fmla="*/ 242462 w 305966"/>
              <a:gd name="connsiteY17" fmla="*/ 2127250 h 212725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457200 h 2095500"/>
              <a:gd name="connsiteX4" fmla="*/ 235025 w 304879"/>
              <a:gd name="connsiteY4" fmla="*/ 590550 h 2095500"/>
              <a:gd name="connsiteX5" fmla="*/ 25475 w 304879"/>
              <a:gd name="connsiteY5" fmla="*/ 7429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35025 w 304879"/>
              <a:gd name="connsiteY4" fmla="*/ 590550 h 2095500"/>
              <a:gd name="connsiteX5" fmla="*/ 25475 w 304879"/>
              <a:gd name="connsiteY5" fmla="*/ 7429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35025 w 304879"/>
              <a:gd name="connsiteY4" fmla="*/ 590550 h 2095500"/>
              <a:gd name="connsiteX5" fmla="*/ 75 w 304879"/>
              <a:gd name="connsiteY5" fmla="*/ 6540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31825 w 304879"/>
              <a:gd name="connsiteY7" fmla="*/ 85725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31825 w 304879"/>
              <a:gd name="connsiteY7" fmla="*/ 857250 h 2095500"/>
              <a:gd name="connsiteX8" fmla="*/ 260425 w 304879"/>
              <a:gd name="connsiteY8" fmla="*/ 9779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60425 w 304879"/>
              <a:gd name="connsiteY8" fmla="*/ 9779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31825 w 304879"/>
              <a:gd name="connsiteY11" fmla="*/ 13144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31825 w 304879"/>
              <a:gd name="connsiteY11" fmla="*/ 1314450 h 2095500"/>
              <a:gd name="connsiteX12" fmla="*/ 254075 w 304879"/>
              <a:gd name="connsiteY12" fmla="*/ 142240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5065"/>
              <a:gd name="connsiteY0" fmla="*/ 0 h 2095500"/>
              <a:gd name="connsiteX1" fmla="*/ 75 w 305065"/>
              <a:gd name="connsiteY1" fmla="*/ 158750 h 2095500"/>
              <a:gd name="connsiteX2" fmla="*/ 222325 w 305065"/>
              <a:gd name="connsiteY2" fmla="*/ 279400 h 2095500"/>
              <a:gd name="connsiteX3" fmla="*/ 75 w 305065"/>
              <a:gd name="connsiteY3" fmla="*/ 393700 h 2095500"/>
              <a:gd name="connsiteX4" fmla="*/ 241375 w 305065"/>
              <a:gd name="connsiteY4" fmla="*/ 527050 h 2095500"/>
              <a:gd name="connsiteX5" fmla="*/ 75 w 305065"/>
              <a:gd name="connsiteY5" fmla="*/ 654050 h 2095500"/>
              <a:gd name="connsiteX6" fmla="*/ 241375 w 305065"/>
              <a:gd name="connsiteY6" fmla="*/ 768350 h 2095500"/>
              <a:gd name="connsiteX7" fmla="*/ 19125 w 305065"/>
              <a:gd name="connsiteY7" fmla="*/ 869950 h 2095500"/>
              <a:gd name="connsiteX8" fmla="*/ 254075 w 305065"/>
              <a:gd name="connsiteY8" fmla="*/ 965200 h 2095500"/>
              <a:gd name="connsiteX9" fmla="*/ 19125 w 305065"/>
              <a:gd name="connsiteY9" fmla="*/ 1085850 h 2095500"/>
              <a:gd name="connsiteX10" fmla="*/ 260425 w 305065"/>
              <a:gd name="connsiteY10" fmla="*/ 1200150 h 2095500"/>
              <a:gd name="connsiteX11" fmla="*/ 31825 w 305065"/>
              <a:gd name="connsiteY11" fmla="*/ 1314450 h 2095500"/>
              <a:gd name="connsiteX12" fmla="*/ 254075 w 305065"/>
              <a:gd name="connsiteY12" fmla="*/ 1422400 h 2095500"/>
              <a:gd name="connsiteX13" fmla="*/ 44525 w 305065"/>
              <a:gd name="connsiteY13" fmla="*/ 1549400 h 2095500"/>
              <a:gd name="connsiteX14" fmla="*/ 304875 w 305065"/>
              <a:gd name="connsiteY14" fmla="*/ 1714500 h 2095500"/>
              <a:gd name="connsiteX15" fmla="*/ 88975 w 305065"/>
              <a:gd name="connsiteY15" fmla="*/ 1860550 h 2095500"/>
              <a:gd name="connsiteX16" fmla="*/ 228675 w 305065"/>
              <a:gd name="connsiteY16" fmla="*/ 1968500 h 2095500"/>
              <a:gd name="connsiteX17" fmla="*/ 241375 w 305065"/>
              <a:gd name="connsiteY17" fmla="*/ 2095500 h 2095500"/>
              <a:gd name="connsiteX0" fmla="*/ 203275 w 273342"/>
              <a:gd name="connsiteY0" fmla="*/ 0 h 2095500"/>
              <a:gd name="connsiteX1" fmla="*/ 75 w 273342"/>
              <a:gd name="connsiteY1" fmla="*/ 158750 h 2095500"/>
              <a:gd name="connsiteX2" fmla="*/ 222325 w 273342"/>
              <a:gd name="connsiteY2" fmla="*/ 279400 h 2095500"/>
              <a:gd name="connsiteX3" fmla="*/ 75 w 273342"/>
              <a:gd name="connsiteY3" fmla="*/ 393700 h 2095500"/>
              <a:gd name="connsiteX4" fmla="*/ 241375 w 273342"/>
              <a:gd name="connsiteY4" fmla="*/ 527050 h 2095500"/>
              <a:gd name="connsiteX5" fmla="*/ 75 w 273342"/>
              <a:gd name="connsiteY5" fmla="*/ 654050 h 2095500"/>
              <a:gd name="connsiteX6" fmla="*/ 241375 w 273342"/>
              <a:gd name="connsiteY6" fmla="*/ 768350 h 2095500"/>
              <a:gd name="connsiteX7" fmla="*/ 19125 w 273342"/>
              <a:gd name="connsiteY7" fmla="*/ 869950 h 2095500"/>
              <a:gd name="connsiteX8" fmla="*/ 254075 w 273342"/>
              <a:gd name="connsiteY8" fmla="*/ 965200 h 2095500"/>
              <a:gd name="connsiteX9" fmla="*/ 19125 w 273342"/>
              <a:gd name="connsiteY9" fmla="*/ 1085850 h 2095500"/>
              <a:gd name="connsiteX10" fmla="*/ 260425 w 273342"/>
              <a:gd name="connsiteY10" fmla="*/ 1200150 h 2095500"/>
              <a:gd name="connsiteX11" fmla="*/ 31825 w 273342"/>
              <a:gd name="connsiteY11" fmla="*/ 1314450 h 2095500"/>
              <a:gd name="connsiteX12" fmla="*/ 254075 w 273342"/>
              <a:gd name="connsiteY12" fmla="*/ 1422400 h 2095500"/>
              <a:gd name="connsiteX13" fmla="*/ 44525 w 273342"/>
              <a:gd name="connsiteY13" fmla="*/ 1549400 h 2095500"/>
              <a:gd name="connsiteX14" fmla="*/ 273125 w 273342"/>
              <a:gd name="connsiteY14" fmla="*/ 1663700 h 2095500"/>
              <a:gd name="connsiteX15" fmla="*/ 88975 w 273342"/>
              <a:gd name="connsiteY15" fmla="*/ 1860550 h 2095500"/>
              <a:gd name="connsiteX16" fmla="*/ 228675 w 273342"/>
              <a:gd name="connsiteY16" fmla="*/ 1968500 h 2095500"/>
              <a:gd name="connsiteX17" fmla="*/ 241375 w 273342"/>
              <a:gd name="connsiteY17" fmla="*/ 2095500 h 2095500"/>
              <a:gd name="connsiteX0" fmla="*/ 203275 w 273128"/>
              <a:gd name="connsiteY0" fmla="*/ 0 h 2095500"/>
              <a:gd name="connsiteX1" fmla="*/ 75 w 273128"/>
              <a:gd name="connsiteY1" fmla="*/ 158750 h 2095500"/>
              <a:gd name="connsiteX2" fmla="*/ 222325 w 273128"/>
              <a:gd name="connsiteY2" fmla="*/ 279400 h 2095500"/>
              <a:gd name="connsiteX3" fmla="*/ 75 w 273128"/>
              <a:gd name="connsiteY3" fmla="*/ 393700 h 2095500"/>
              <a:gd name="connsiteX4" fmla="*/ 241375 w 273128"/>
              <a:gd name="connsiteY4" fmla="*/ 527050 h 2095500"/>
              <a:gd name="connsiteX5" fmla="*/ 75 w 273128"/>
              <a:gd name="connsiteY5" fmla="*/ 654050 h 2095500"/>
              <a:gd name="connsiteX6" fmla="*/ 241375 w 273128"/>
              <a:gd name="connsiteY6" fmla="*/ 768350 h 2095500"/>
              <a:gd name="connsiteX7" fmla="*/ 19125 w 273128"/>
              <a:gd name="connsiteY7" fmla="*/ 869950 h 2095500"/>
              <a:gd name="connsiteX8" fmla="*/ 254075 w 273128"/>
              <a:gd name="connsiteY8" fmla="*/ 965200 h 2095500"/>
              <a:gd name="connsiteX9" fmla="*/ 19125 w 273128"/>
              <a:gd name="connsiteY9" fmla="*/ 1085850 h 2095500"/>
              <a:gd name="connsiteX10" fmla="*/ 260425 w 273128"/>
              <a:gd name="connsiteY10" fmla="*/ 1200150 h 2095500"/>
              <a:gd name="connsiteX11" fmla="*/ 31825 w 273128"/>
              <a:gd name="connsiteY11" fmla="*/ 1314450 h 2095500"/>
              <a:gd name="connsiteX12" fmla="*/ 254075 w 273128"/>
              <a:gd name="connsiteY12" fmla="*/ 1422400 h 2095500"/>
              <a:gd name="connsiteX13" fmla="*/ 44525 w 273128"/>
              <a:gd name="connsiteY13" fmla="*/ 1549400 h 2095500"/>
              <a:gd name="connsiteX14" fmla="*/ 273125 w 273128"/>
              <a:gd name="connsiteY14" fmla="*/ 1663700 h 2095500"/>
              <a:gd name="connsiteX15" fmla="*/ 50875 w 273128"/>
              <a:gd name="connsiteY15" fmla="*/ 1784350 h 2095500"/>
              <a:gd name="connsiteX16" fmla="*/ 228675 w 273128"/>
              <a:gd name="connsiteY16" fmla="*/ 1968500 h 2095500"/>
              <a:gd name="connsiteX17" fmla="*/ 241375 w 273128"/>
              <a:gd name="connsiteY17" fmla="*/ 2095500 h 2095500"/>
              <a:gd name="connsiteX0" fmla="*/ 203275 w 273129"/>
              <a:gd name="connsiteY0" fmla="*/ 0 h 2095500"/>
              <a:gd name="connsiteX1" fmla="*/ 75 w 273129"/>
              <a:gd name="connsiteY1" fmla="*/ 158750 h 2095500"/>
              <a:gd name="connsiteX2" fmla="*/ 222325 w 273129"/>
              <a:gd name="connsiteY2" fmla="*/ 279400 h 2095500"/>
              <a:gd name="connsiteX3" fmla="*/ 75 w 273129"/>
              <a:gd name="connsiteY3" fmla="*/ 393700 h 2095500"/>
              <a:gd name="connsiteX4" fmla="*/ 241375 w 273129"/>
              <a:gd name="connsiteY4" fmla="*/ 527050 h 2095500"/>
              <a:gd name="connsiteX5" fmla="*/ 75 w 273129"/>
              <a:gd name="connsiteY5" fmla="*/ 654050 h 2095500"/>
              <a:gd name="connsiteX6" fmla="*/ 241375 w 273129"/>
              <a:gd name="connsiteY6" fmla="*/ 768350 h 2095500"/>
              <a:gd name="connsiteX7" fmla="*/ 19125 w 273129"/>
              <a:gd name="connsiteY7" fmla="*/ 869950 h 2095500"/>
              <a:gd name="connsiteX8" fmla="*/ 254075 w 273129"/>
              <a:gd name="connsiteY8" fmla="*/ 965200 h 2095500"/>
              <a:gd name="connsiteX9" fmla="*/ 19125 w 273129"/>
              <a:gd name="connsiteY9" fmla="*/ 1085850 h 2095500"/>
              <a:gd name="connsiteX10" fmla="*/ 260425 w 273129"/>
              <a:gd name="connsiteY10" fmla="*/ 1200150 h 2095500"/>
              <a:gd name="connsiteX11" fmla="*/ 31825 w 273129"/>
              <a:gd name="connsiteY11" fmla="*/ 1314450 h 2095500"/>
              <a:gd name="connsiteX12" fmla="*/ 254075 w 273129"/>
              <a:gd name="connsiteY12" fmla="*/ 1422400 h 2095500"/>
              <a:gd name="connsiteX13" fmla="*/ 44525 w 273129"/>
              <a:gd name="connsiteY13" fmla="*/ 1549400 h 2095500"/>
              <a:gd name="connsiteX14" fmla="*/ 273125 w 273129"/>
              <a:gd name="connsiteY14" fmla="*/ 1663700 h 2095500"/>
              <a:gd name="connsiteX15" fmla="*/ 50875 w 273129"/>
              <a:gd name="connsiteY15" fmla="*/ 1784350 h 2095500"/>
              <a:gd name="connsiteX16" fmla="*/ 177875 w 273129"/>
              <a:gd name="connsiteY16" fmla="*/ 1898650 h 2095500"/>
              <a:gd name="connsiteX17" fmla="*/ 241375 w 273129"/>
              <a:gd name="connsiteY17" fmla="*/ 2095500 h 2095500"/>
              <a:gd name="connsiteX0" fmla="*/ 203275 w 273129"/>
              <a:gd name="connsiteY0" fmla="*/ 0 h 2133600"/>
              <a:gd name="connsiteX1" fmla="*/ 75 w 273129"/>
              <a:gd name="connsiteY1" fmla="*/ 158750 h 2133600"/>
              <a:gd name="connsiteX2" fmla="*/ 222325 w 273129"/>
              <a:gd name="connsiteY2" fmla="*/ 279400 h 2133600"/>
              <a:gd name="connsiteX3" fmla="*/ 75 w 273129"/>
              <a:gd name="connsiteY3" fmla="*/ 393700 h 2133600"/>
              <a:gd name="connsiteX4" fmla="*/ 241375 w 273129"/>
              <a:gd name="connsiteY4" fmla="*/ 527050 h 2133600"/>
              <a:gd name="connsiteX5" fmla="*/ 75 w 273129"/>
              <a:gd name="connsiteY5" fmla="*/ 654050 h 2133600"/>
              <a:gd name="connsiteX6" fmla="*/ 241375 w 273129"/>
              <a:gd name="connsiteY6" fmla="*/ 768350 h 2133600"/>
              <a:gd name="connsiteX7" fmla="*/ 19125 w 273129"/>
              <a:gd name="connsiteY7" fmla="*/ 869950 h 2133600"/>
              <a:gd name="connsiteX8" fmla="*/ 254075 w 273129"/>
              <a:gd name="connsiteY8" fmla="*/ 965200 h 2133600"/>
              <a:gd name="connsiteX9" fmla="*/ 19125 w 273129"/>
              <a:gd name="connsiteY9" fmla="*/ 1085850 h 2133600"/>
              <a:gd name="connsiteX10" fmla="*/ 260425 w 273129"/>
              <a:gd name="connsiteY10" fmla="*/ 1200150 h 2133600"/>
              <a:gd name="connsiteX11" fmla="*/ 31825 w 273129"/>
              <a:gd name="connsiteY11" fmla="*/ 1314450 h 2133600"/>
              <a:gd name="connsiteX12" fmla="*/ 254075 w 273129"/>
              <a:gd name="connsiteY12" fmla="*/ 1422400 h 2133600"/>
              <a:gd name="connsiteX13" fmla="*/ 44525 w 273129"/>
              <a:gd name="connsiteY13" fmla="*/ 1549400 h 2133600"/>
              <a:gd name="connsiteX14" fmla="*/ 273125 w 273129"/>
              <a:gd name="connsiteY14" fmla="*/ 1663700 h 2133600"/>
              <a:gd name="connsiteX15" fmla="*/ 50875 w 273129"/>
              <a:gd name="connsiteY15" fmla="*/ 1784350 h 2133600"/>
              <a:gd name="connsiteX16" fmla="*/ 177875 w 273129"/>
              <a:gd name="connsiteY16" fmla="*/ 1898650 h 2133600"/>
              <a:gd name="connsiteX17" fmla="*/ 184225 w 273129"/>
              <a:gd name="connsiteY17" fmla="*/ 2133600 h 2133600"/>
              <a:gd name="connsiteX0" fmla="*/ 34 w 273088"/>
              <a:gd name="connsiteY0" fmla="*/ 0 h 1974850"/>
              <a:gd name="connsiteX1" fmla="*/ 222284 w 273088"/>
              <a:gd name="connsiteY1" fmla="*/ 120650 h 1974850"/>
              <a:gd name="connsiteX2" fmla="*/ 34 w 273088"/>
              <a:gd name="connsiteY2" fmla="*/ 234950 h 1974850"/>
              <a:gd name="connsiteX3" fmla="*/ 241334 w 273088"/>
              <a:gd name="connsiteY3" fmla="*/ 368300 h 1974850"/>
              <a:gd name="connsiteX4" fmla="*/ 34 w 273088"/>
              <a:gd name="connsiteY4" fmla="*/ 495300 h 1974850"/>
              <a:gd name="connsiteX5" fmla="*/ 241334 w 273088"/>
              <a:gd name="connsiteY5" fmla="*/ 609600 h 1974850"/>
              <a:gd name="connsiteX6" fmla="*/ 19084 w 273088"/>
              <a:gd name="connsiteY6" fmla="*/ 711200 h 1974850"/>
              <a:gd name="connsiteX7" fmla="*/ 254034 w 273088"/>
              <a:gd name="connsiteY7" fmla="*/ 806450 h 1974850"/>
              <a:gd name="connsiteX8" fmla="*/ 19084 w 273088"/>
              <a:gd name="connsiteY8" fmla="*/ 927100 h 1974850"/>
              <a:gd name="connsiteX9" fmla="*/ 260384 w 273088"/>
              <a:gd name="connsiteY9" fmla="*/ 1041400 h 1974850"/>
              <a:gd name="connsiteX10" fmla="*/ 31784 w 273088"/>
              <a:gd name="connsiteY10" fmla="*/ 1155700 h 1974850"/>
              <a:gd name="connsiteX11" fmla="*/ 254034 w 273088"/>
              <a:gd name="connsiteY11" fmla="*/ 1263650 h 1974850"/>
              <a:gd name="connsiteX12" fmla="*/ 44484 w 273088"/>
              <a:gd name="connsiteY12" fmla="*/ 1390650 h 1974850"/>
              <a:gd name="connsiteX13" fmla="*/ 273084 w 273088"/>
              <a:gd name="connsiteY13" fmla="*/ 1504950 h 1974850"/>
              <a:gd name="connsiteX14" fmla="*/ 50834 w 273088"/>
              <a:gd name="connsiteY14" fmla="*/ 1625600 h 1974850"/>
              <a:gd name="connsiteX15" fmla="*/ 177834 w 273088"/>
              <a:gd name="connsiteY15" fmla="*/ 1739900 h 1974850"/>
              <a:gd name="connsiteX16" fmla="*/ 184184 w 273088"/>
              <a:gd name="connsiteY16" fmla="*/ 1974850 h 1974850"/>
              <a:gd name="connsiteX0" fmla="*/ 222284 w 273088"/>
              <a:gd name="connsiteY0" fmla="*/ 0 h 1854200"/>
              <a:gd name="connsiteX1" fmla="*/ 34 w 273088"/>
              <a:gd name="connsiteY1" fmla="*/ 114300 h 1854200"/>
              <a:gd name="connsiteX2" fmla="*/ 241334 w 273088"/>
              <a:gd name="connsiteY2" fmla="*/ 247650 h 1854200"/>
              <a:gd name="connsiteX3" fmla="*/ 34 w 273088"/>
              <a:gd name="connsiteY3" fmla="*/ 374650 h 1854200"/>
              <a:gd name="connsiteX4" fmla="*/ 241334 w 273088"/>
              <a:gd name="connsiteY4" fmla="*/ 488950 h 1854200"/>
              <a:gd name="connsiteX5" fmla="*/ 19084 w 273088"/>
              <a:gd name="connsiteY5" fmla="*/ 590550 h 1854200"/>
              <a:gd name="connsiteX6" fmla="*/ 254034 w 273088"/>
              <a:gd name="connsiteY6" fmla="*/ 685800 h 1854200"/>
              <a:gd name="connsiteX7" fmla="*/ 19084 w 273088"/>
              <a:gd name="connsiteY7" fmla="*/ 806450 h 1854200"/>
              <a:gd name="connsiteX8" fmla="*/ 260384 w 273088"/>
              <a:gd name="connsiteY8" fmla="*/ 920750 h 1854200"/>
              <a:gd name="connsiteX9" fmla="*/ 31784 w 273088"/>
              <a:gd name="connsiteY9" fmla="*/ 1035050 h 1854200"/>
              <a:gd name="connsiteX10" fmla="*/ 254034 w 273088"/>
              <a:gd name="connsiteY10" fmla="*/ 1143000 h 1854200"/>
              <a:gd name="connsiteX11" fmla="*/ 44484 w 273088"/>
              <a:gd name="connsiteY11" fmla="*/ 1270000 h 1854200"/>
              <a:gd name="connsiteX12" fmla="*/ 273084 w 273088"/>
              <a:gd name="connsiteY12" fmla="*/ 1384300 h 1854200"/>
              <a:gd name="connsiteX13" fmla="*/ 50834 w 273088"/>
              <a:gd name="connsiteY13" fmla="*/ 1504950 h 1854200"/>
              <a:gd name="connsiteX14" fmla="*/ 177834 w 273088"/>
              <a:gd name="connsiteY14" fmla="*/ 1619250 h 1854200"/>
              <a:gd name="connsiteX15" fmla="*/ 184184 w 273088"/>
              <a:gd name="connsiteY15" fmla="*/ 1854200 h 1854200"/>
              <a:gd name="connsiteX0" fmla="*/ 0 w 273054"/>
              <a:gd name="connsiteY0" fmla="*/ -1 h 1739899"/>
              <a:gd name="connsiteX1" fmla="*/ 241300 w 273054"/>
              <a:gd name="connsiteY1" fmla="*/ 133349 h 1739899"/>
              <a:gd name="connsiteX2" fmla="*/ 0 w 273054"/>
              <a:gd name="connsiteY2" fmla="*/ 260349 h 1739899"/>
              <a:gd name="connsiteX3" fmla="*/ 241300 w 273054"/>
              <a:gd name="connsiteY3" fmla="*/ 374649 h 1739899"/>
              <a:gd name="connsiteX4" fmla="*/ 19050 w 273054"/>
              <a:gd name="connsiteY4" fmla="*/ 476249 h 1739899"/>
              <a:gd name="connsiteX5" fmla="*/ 254000 w 273054"/>
              <a:gd name="connsiteY5" fmla="*/ 571499 h 1739899"/>
              <a:gd name="connsiteX6" fmla="*/ 19050 w 273054"/>
              <a:gd name="connsiteY6" fmla="*/ 692149 h 1739899"/>
              <a:gd name="connsiteX7" fmla="*/ 260350 w 273054"/>
              <a:gd name="connsiteY7" fmla="*/ 806449 h 1739899"/>
              <a:gd name="connsiteX8" fmla="*/ 31750 w 273054"/>
              <a:gd name="connsiteY8" fmla="*/ 920749 h 1739899"/>
              <a:gd name="connsiteX9" fmla="*/ 254000 w 273054"/>
              <a:gd name="connsiteY9" fmla="*/ 1028699 h 1739899"/>
              <a:gd name="connsiteX10" fmla="*/ 44450 w 273054"/>
              <a:gd name="connsiteY10" fmla="*/ 1155699 h 1739899"/>
              <a:gd name="connsiteX11" fmla="*/ 273050 w 273054"/>
              <a:gd name="connsiteY11" fmla="*/ 1269999 h 1739899"/>
              <a:gd name="connsiteX12" fmla="*/ 50800 w 273054"/>
              <a:gd name="connsiteY12" fmla="*/ 1390649 h 1739899"/>
              <a:gd name="connsiteX13" fmla="*/ 177800 w 273054"/>
              <a:gd name="connsiteY13" fmla="*/ 1504949 h 1739899"/>
              <a:gd name="connsiteX14" fmla="*/ 184150 w 273054"/>
              <a:gd name="connsiteY14" fmla="*/ 1739899 h 1739899"/>
              <a:gd name="connsiteX0" fmla="*/ 241300 w 273054"/>
              <a:gd name="connsiteY0" fmla="*/ -1 h 1606549"/>
              <a:gd name="connsiteX1" fmla="*/ 0 w 273054"/>
              <a:gd name="connsiteY1" fmla="*/ 126999 h 1606549"/>
              <a:gd name="connsiteX2" fmla="*/ 241300 w 273054"/>
              <a:gd name="connsiteY2" fmla="*/ 241299 h 1606549"/>
              <a:gd name="connsiteX3" fmla="*/ 19050 w 273054"/>
              <a:gd name="connsiteY3" fmla="*/ 342899 h 1606549"/>
              <a:gd name="connsiteX4" fmla="*/ 254000 w 273054"/>
              <a:gd name="connsiteY4" fmla="*/ 438149 h 1606549"/>
              <a:gd name="connsiteX5" fmla="*/ 19050 w 273054"/>
              <a:gd name="connsiteY5" fmla="*/ 558799 h 1606549"/>
              <a:gd name="connsiteX6" fmla="*/ 260350 w 273054"/>
              <a:gd name="connsiteY6" fmla="*/ 673099 h 1606549"/>
              <a:gd name="connsiteX7" fmla="*/ 31750 w 273054"/>
              <a:gd name="connsiteY7" fmla="*/ 787399 h 1606549"/>
              <a:gd name="connsiteX8" fmla="*/ 254000 w 273054"/>
              <a:gd name="connsiteY8" fmla="*/ 895349 h 1606549"/>
              <a:gd name="connsiteX9" fmla="*/ 44450 w 273054"/>
              <a:gd name="connsiteY9" fmla="*/ 1022349 h 1606549"/>
              <a:gd name="connsiteX10" fmla="*/ 273050 w 273054"/>
              <a:gd name="connsiteY10" fmla="*/ 1136649 h 1606549"/>
              <a:gd name="connsiteX11" fmla="*/ 50800 w 273054"/>
              <a:gd name="connsiteY11" fmla="*/ 1257299 h 1606549"/>
              <a:gd name="connsiteX12" fmla="*/ 177800 w 273054"/>
              <a:gd name="connsiteY12" fmla="*/ 1371599 h 1606549"/>
              <a:gd name="connsiteX13" fmla="*/ 184150 w 273054"/>
              <a:gd name="connsiteY13" fmla="*/ 1606549 h 1606549"/>
              <a:gd name="connsiteX0" fmla="*/ 0 w 273054"/>
              <a:gd name="connsiteY0" fmla="*/ 1 h 1479551"/>
              <a:gd name="connsiteX1" fmla="*/ 241300 w 273054"/>
              <a:gd name="connsiteY1" fmla="*/ 114301 h 1479551"/>
              <a:gd name="connsiteX2" fmla="*/ 19050 w 273054"/>
              <a:gd name="connsiteY2" fmla="*/ 215901 h 1479551"/>
              <a:gd name="connsiteX3" fmla="*/ 254000 w 273054"/>
              <a:gd name="connsiteY3" fmla="*/ 311151 h 1479551"/>
              <a:gd name="connsiteX4" fmla="*/ 19050 w 273054"/>
              <a:gd name="connsiteY4" fmla="*/ 431801 h 1479551"/>
              <a:gd name="connsiteX5" fmla="*/ 260350 w 273054"/>
              <a:gd name="connsiteY5" fmla="*/ 546101 h 1479551"/>
              <a:gd name="connsiteX6" fmla="*/ 31750 w 273054"/>
              <a:gd name="connsiteY6" fmla="*/ 660401 h 1479551"/>
              <a:gd name="connsiteX7" fmla="*/ 254000 w 273054"/>
              <a:gd name="connsiteY7" fmla="*/ 768351 h 1479551"/>
              <a:gd name="connsiteX8" fmla="*/ 44450 w 273054"/>
              <a:gd name="connsiteY8" fmla="*/ 895351 h 1479551"/>
              <a:gd name="connsiteX9" fmla="*/ 273050 w 273054"/>
              <a:gd name="connsiteY9" fmla="*/ 1009651 h 1479551"/>
              <a:gd name="connsiteX10" fmla="*/ 50800 w 273054"/>
              <a:gd name="connsiteY10" fmla="*/ 1130301 h 1479551"/>
              <a:gd name="connsiteX11" fmla="*/ 177800 w 273054"/>
              <a:gd name="connsiteY11" fmla="*/ 1244601 h 1479551"/>
              <a:gd name="connsiteX12" fmla="*/ 184150 w 273054"/>
              <a:gd name="connsiteY12" fmla="*/ 1479551 h 1479551"/>
              <a:gd name="connsiteX0" fmla="*/ 222265 w 254019"/>
              <a:gd name="connsiteY0" fmla="*/ 1 h 1365251"/>
              <a:gd name="connsiteX1" fmla="*/ 15 w 254019"/>
              <a:gd name="connsiteY1" fmla="*/ 101601 h 1365251"/>
              <a:gd name="connsiteX2" fmla="*/ 234965 w 254019"/>
              <a:gd name="connsiteY2" fmla="*/ 196851 h 1365251"/>
              <a:gd name="connsiteX3" fmla="*/ 15 w 254019"/>
              <a:gd name="connsiteY3" fmla="*/ 317501 h 1365251"/>
              <a:gd name="connsiteX4" fmla="*/ 241315 w 254019"/>
              <a:gd name="connsiteY4" fmla="*/ 431801 h 1365251"/>
              <a:gd name="connsiteX5" fmla="*/ 12715 w 254019"/>
              <a:gd name="connsiteY5" fmla="*/ 546101 h 1365251"/>
              <a:gd name="connsiteX6" fmla="*/ 234965 w 254019"/>
              <a:gd name="connsiteY6" fmla="*/ 654051 h 1365251"/>
              <a:gd name="connsiteX7" fmla="*/ 25415 w 254019"/>
              <a:gd name="connsiteY7" fmla="*/ 781051 h 1365251"/>
              <a:gd name="connsiteX8" fmla="*/ 254015 w 254019"/>
              <a:gd name="connsiteY8" fmla="*/ 895351 h 1365251"/>
              <a:gd name="connsiteX9" fmla="*/ 31765 w 254019"/>
              <a:gd name="connsiteY9" fmla="*/ 1016001 h 1365251"/>
              <a:gd name="connsiteX10" fmla="*/ 158765 w 254019"/>
              <a:gd name="connsiteY10" fmla="*/ 1130301 h 1365251"/>
              <a:gd name="connsiteX11" fmla="*/ 165115 w 254019"/>
              <a:gd name="connsiteY11" fmla="*/ 1365251 h 1365251"/>
              <a:gd name="connsiteX0" fmla="*/ 4 w 254008"/>
              <a:gd name="connsiteY0" fmla="*/ 0 h 1263650"/>
              <a:gd name="connsiteX1" fmla="*/ 234954 w 254008"/>
              <a:gd name="connsiteY1" fmla="*/ 95250 h 1263650"/>
              <a:gd name="connsiteX2" fmla="*/ 4 w 254008"/>
              <a:gd name="connsiteY2" fmla="*/ 215900 h 1263650"/>
              <a:gd name="connsiteX3" fmla="*/ 241304 w 254008"/>
              <a:gd name="connsiteY3" fmla="*/ 330200 h 1263650"/>
              <a:gd name="connsiteX4" fmla="*/ 12704 w 254008"/>
              <a:gd name="connsiteY4" fmla="*/ 444500 h 1263650"/>
              <a:gd name="connsiteX5" fmla="*/ 234954 w 254008"/>
              <a:gd name="connsiteY5" fmla="*/ 552450 h 1263650"/>
              <a:gd name="connsiteX6" fmla="*/ 25404 w 254008"/>
              <a:gd name="connsiteY6" fmla="*/ 679450 h 1263650"/>
              <a:gd name="connsiteX7" fmla="*/ 254004 w 254008"/>
              <a:gd name="connsiteY7" fmla="*/ 793750 h 1263650"/>
              <a:gd name="connsiteX8" fmla="*/ 31754 w 254008"/>
              <a:gd name="connsiteY8" fmla="*/ 914400 h 1263650"/>
              <a:gd name="connsiteX9" fmla="*/ 158754 w 254008"/>
              <a:gd name="connsiteY9" fmla="*/ 1028700 h 1263650"/>
              <a:gd name="connsiteX10" fmla="*/ 165104 w 254008"/>
              <a:gd name="connsiteY10" fmla="*/ 1263650 h 1263650"/>
              <a:gd name="connsiteX0" fmla="*/ 234954 w 254008"/>
              <a:gd name="connsiteY0" fmla="*/ 0 h 1168400"/>
              <a:gd name="connsiteX1" fmla="*/ 4 w 254008"/>
              <a:gd name="connsiteY1" fmla="*/ 120650 h 1168400"/>
              <a:gd name="connsiteX2" fmla="*/ 241304 w 254008"/>
              <a:gd name="connsiteY2" fmla="*/ 234950 h 1168400"/>
              <a:gd name="connsiteX3" fmla="*/ 12704 w 254008"/>
              <a:gd name="connsiteY3" fmla="*/ 349250 h 1168400"/>
              <a:gd name="connsiteX4" fmla="*/ 234954 w 254008"/>
              <a:gd name="connsiteY4" fmla="*/ 457200 h 1168400"/>
              <a:gd name="connsiteX5" fmla="*/ 25404 w 254008"/>
              <a:gd name="connsiteY5" fmla="*/ 584200 h 1168400"/>
              <a:gd name="connsiteX6" fmla="*/ 254004 w 254008"/>
              <a:gd name="connsiteY6" fmla="*/ 698500 h 1168400"/>
              <a:gd name="connsiteX7" fmla="*/ 31754 w 254008"/>
              <a:gd name="connsiteY7" fmla="*/ 819150 h 1168400"/>
              <a:gd name="connsiteX8" fmla="*/ 158754 w 254008"/>
              <a:gd name="connsiteY8" fmla="*/ 933450 h 1168400"/>
              <a:gd name="connsiteX9" fmla="*/ 165104 w 254008"/>
              <a:gd name="connsiteY9" fmla="*/ 1168400 h 1168400"/>
              <a:gd name="connsiteX0" fmla="*/ 0 w 254004"/>
              <a:gd name="connsiteY0" fmla="*/ 0 h 1047750"/>
              <a:gd name="connsiteX1" fmla="*/ 241300 w 254004"/>
              <a:gd name="connsiteY1" fmla="*/ 114300 h 1047750"/>
              <a:gd name="connsiteX2" fmla="*/ 12700 w 254004"/>
              <a:gd name="connsiteY2" fmla="*/ 228600 h 1047750"/>
              <a:gd name="connsiteX3" fmla="*/ 234950 w 254004"/>
              <a:gd name="connsiteY3" fmla="*/ 336550 h 1047750"/>
              <a:gd name="connsiteX4" fmla="*/ 25400 w 254004"/>
              <a:gd name="connsiteY4" fmla="*/ 463550 h 1047750"/>
              <a:gd name="connsiteX5" fmla="*/ 254000 w 254004"/>
              <a:gd name="connsiteY5" fmla="*/ 577850 h 1047750"/>
              <a:gd name="connsiteX6" fmla="*/ 31750 w 254004"/>
              <a:gd name="connsiteY6" fmla="*/ 698500 h 1047750"/>
              <a:gd name="connsiteX7" fmla="*/ 158750 w 254004"/>
              <a:gd name="connsiteY7" fmla="*/ 812800 h 1047750"/>
              <a:gd name="connsiteX8" fmla="*/ 165100 w 254004"/>
              <a:gd name="connsiteY8" fmla="*/ 1047750 h 1047750"/>
              <a:gd name="connsiteX0" fmla="*/ 228604 w 241308"/>
              <a:gd name="connsiteY0" fmla="*/ 0 h 933450"/>
              <a:gd name="connsiteX1" fmla="*/ 4 w 241308"/>
              <a:gd name="connsiteY1" fmla="*/ 114300 h 933450"/>
              <a:gd name="connsiteX2" fmla="*/ 222254 w 241308"/>
              <a:gd name="connsiteY2" fmla="*/ 222250 h 933450"/>
              <a:gd name="connsiteX3" fmla="*/ 12704 w 241308"/>
              <a:gd name="connsiteY3" fmla="*/ 349250 h 933450"/>
              <a:gd name="connsiteX4" fmla="*/ 241304 w 241308"/>
              <a:gd name="connsiteY4" fmla="*/ 463550 h 933450"/>
              <a:gd name="connsiteX5" fmla="*/ 19054 w 241308"/>
              <a:gd name="connsiteY5" fmla="*/ 584200 h 933450"/>
              <a:gd name="connsiteX6" fmla="*/ 146054 w 241308"/>
              <a:gd name="connsiteY6" fmla="*/ 698500 h 933450"/>
              <a:gd name="connsiteX7" fmla="*/ 152404 w 241308"/>
              <a:gd name="connsiteY7" fmla="*/ 933450 h 933450"/>
              <a:gd name="connsiteX0" fmla="*/ 4 w 241308"/>
              <a:gd name="connsiteY0" fmla="*/ -1 h 819149"/>
              <a:gd name="connsiteX1" fmla="*/ 222254 w 241308"/>
              <a:gd name="connsiteY1" fmla="*/ 107949 h 819149"/>
              <a:gd name="connsiteX2" fmla="*/ 12704 w 241308"/>
              <a:gd name="connsiteY2" fmla="*/ 234949 h 819149"/>
              <a:gd name="connsiteX3" fmla="*/ 241304 w 241308"/>
              <a:gd name="connsiteY3" fmla="*/ 349249 h 819149"/>
              <a:gd name="connsiteX4" fmla="*/ 19054 w 241308"/>
              <a:gd name="connsiteY4" fmla="*/ 469899 h 819149"/>
              <a:gd name="connsiteX5" fmla="*/ 146054 w 241308"/>
              <a:gd name="connsiteY5" fmla="*/ 584199 h 819149"/>
              <a:gd name="connsiteX6" fmla="*/ 152404 w 241308"/>
              <a:gd name="connsiteY6" fmla="*/ 819149 h 81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08" h="819149">
                <a:moveTo>
                  <a:pt x="4" y="-1"/>
                </a:moveTo>
                <a:cubicBezTo>
                  <a:pt x="-1054" y="37041"/>
                  <a:pt x="220137" y="68791"/>
                  <a:pt x="222254" y="107949"/>
                </a:cubicBezTo>
                <a:cubicBezTo>
                  <a:pt x="224371" y="147107"/>
                  <a:pt x="9529" y="194732"/>
                  <a:pt x="12704" y="234949"/>
                </a:cubicBezTo>
                <a:cubicBezTo>
                  <a:pt x="15879" y="275166"/>
                  <a:pt x="240246" y="310091"/>
                  <a:pt x="241304" y="349249"/>
                </a:cubicBezTo>
                <a:cubicBezTo>
                  <a:pt x="242362" y="388407"/>
                  <a:pt x="34929" y="430741"/>
                  <a:pt x="19054" y="469899"/>
                </a:cubicBezTo>
                <a:cubicBezTo>
                  <a:pt x="3179" y="509057"/>
                  <a:pt x="123829" y="525991"/>
                  <a:pt x="146054" y="584199"/>
                </a:cubicBezTo>
                <a:cubicBezTo>
                  <a:pt x="168279" y="642407"/>
                  <a:pt x="158754" y="775228"/>
                  <a:pt x="152404" y="819149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1" name="Straight Connector 70"/>
          <p:cNvCxnSpPr/>
          <p:nvPr/>
        </p:nvCxnSpPr>
        <p:spPr>
          <a:xfrm>
            <a:off x="4959350" y="3415139"/>
            <a:ext cx="647700" cy="1216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ight Brace 73"/>
          <p:cNvSpPr/>
          <p:nvPr/>
        </p:nvSpPr>
        <p:spPr>
          <a:xfrm>
            <a:off x="3714750" y="2047024"/>
            <a:ext cx="114300" cy="64900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3814236" y="2198707"/>
            <a:ext cx="251036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Vibrational energy levels</a:t>
            </a:r>
          </a:p>
        </p:txBody>
      </p:sp>
      <p:sp>
        <p:nvSpPr>
          <p:cNvPr id="80" name="Freeform 79"/>
          <p:cNvSpPr/>
          <p:nvPr/>
        </p:nvSpPr>
        <p:spPr>
          <a:xfrm>
            <a:off x="4984751" y="3845890"/>
            <a:ext cx="647700" cy="209743"/>
          </a:xfrm>
          <a:custGeom>
            <a:avLst/>
            <a:gdLst>
              <a:gd name="connsiteX0" fmla="*/ 0 w 647700"/>
              <a:gd name="connsiteY0" fmla="*/ 171634 h 209743"/>
              <a:gd name="connsiteX1" fmla="*/ 104775 w 647700"/>
              <a:gd name="connsiteY1" fmla="*/ 184 h 209743"/>
              <a:gd name="connsiteX2" fmla="*/ 219075 w 647700"/>
              <a:gd name="connsiteY2" fmla="*/ 200209 h 209743"/>
              <a:gd name="connsiteX3" fmla="*/ 304800 w 647700"/>
              <a:gd name="connsiteY3" fmla="*/ 28759 h 209743"/>
              <a:gd name="connsiteX4" fmla="*/ 400050 w 647700"/>
              <a:gd name="connsiteY4" fmla="*/ 200209 h 209743"/>
              <a:gd name="connsiteX5" fmla="*/ 476250 w 647700"/>
              <a:gd name="connsiteY5" fmla="*/ 9709 h 209743"/>
              <a:gd name="connsiteX6" fmla="*/ 561975 w 647700"/>
              <a:gd name="connsiteY6" fmla="*/ 209734 h 209743"/>
              <a:gd name="connsiteX7" fmla="*/ 647700 w 647700"/>
              <a:gd name="connsiteY7" fmla="*/ 184 h 20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7700" h="209743">
                <a:moveTo>
                  <a:pt x="0" y="171634"/>
                </a:moveTo>
                <a:cubicBezTo>
                  <a:pt x="34131" y="83527"/>
                  <a:pt x="68263" y="-4579"/>
                  <a:pt x="104775" y="184"/>
                </a:cubicBezTo>
                <a:cubicBezTo>
                  <a:pt x="141288" y="4946"/>
                  <a:pt x="185738" y="195447"/>
                  <a:pt x="219075" y="200209"/>
                </a:cubicBezTo>
                <a:cubicBezTo>
                  <a:pt x="252412" y="204971"/>
                  <a:pt x="274638" y="28759"/>
                  <a:pt x="304800" y="28759"/>
                </a:cubicBezTo>
                <a:cubicBezTo>
                  <a:pt x="334962" y="28759"/>
                  <a:pt x="371475" y="203384"/>
                  <a:pt x="400050" y="200209"/>
                </a:cubicBezTo>
                <a:cubicBezTo>
                  <a:pt x="428625" y="197034"/>
                  <a:pt x="449263" y="8122"/>
                  <a:pt x="476250" y="9709"/>
                </a:cubicBezTo>
                <a:cubicBezTo>
                  <a:pt x="503237" y="11296"/>
                  <a:pt x="533400" y="211322"/>
                  <a:pt x="561975" y="209734"/>
                </a:cubicBezTo>
                <a:cubicBezTo>
                  <a:pt x="590550" y="208147"/>
                  <a:pt x="619125" y="104165"/>
                  <a:pt x="647700" y="184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4987246" y="4471451"/>
            <a:ext cx="647700" cy="209743"/>
          </a:xfrm>
          <a:custGeom>
            <a:avLst/>
            <a:gdLst>
              <a:gd name="connsiteX0" fmla="*/ 0 w 647700"/>
              <a:gd name="connsiteY0" fmla="*/ 171634 h 209743"/>
              <a:gd name="connsiteX1" fmla="*/ 104775 w 647700"/>
              <a:gd name="connsiteY1" fmla="*/ 184 h 209743"/>
              <a:gd name="connsiteX2" fmla="*/ 219075 w 647700"/>
              <a:gd name="connsiteY2" fmla="*/ 200209 h 209743"/>
              <a:gd name="connsiteX3" fmla="*/ 304800 w 647700"/>
              <a:gd name="connsiteY3" fmla="*/ 28759 h 209743"/>
              <a:gd name="connsiteX4" fmla="*/ 400050 w 647700"/>
              <a:gd name="connsiteY4" fmla="*/ 200209 h 209743"/>
              <a:gd name="connsiteX5" fmla="*/ 476250 w 647700"/>
              <a:gd name="connsiteY5" fmla="*/ 9709 h 209743"/>
              <a:gd name="connsiteX6" fmla="*/ 561975 w 647700"/>
              <a:gd name="connsiteY6" fmla="*/ 209734 h 209743"/>
              <a:gd name="connsiteX7" fmla="*/ 647700 w 647700"/>
              <a:gd name="connsiteY7" fmla="*/ 184 h 20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7700" h="209743">
                <a:moveTo>
                  <a:pt x="0" y="171634"/>
                </a:moveTo>
                <a:cubicBezTo>
                  <a:pt x="34131" y="83527"/>
                  <a:pt x="68263" y="-4579"/>
                  <a:pt x="104775" y="184"/>
                </a:cubicBezTo>
                <a:cubicBezTo>
                  <a:pt x="141288" y="4946"/>
                  <a:pt x="185738" y="195447"/>
                  <a:pt x="219075" y="200209"/>
                </a:cubicBezTo>
                <a:cubicBezTo>
                  <a:pt x="252412" y="204971"/>
                  <a:pt x="274638" y="28759"/>
                  <a:pt x="304800" y="28759"/>
                </a:cubicBezTo>
                <a:cubicBezTo>
                  <a:pt x="334962" y="28759"/>
                  <a:pt x="371475" y="203384"/>
                  <a:pt x="400050" y="200209"/>
                </a:cubicBezTo>
                <a:cubicBezTo>
                  <a:pt x="428625" y="197034"/>
                  <a:pt x="449263" y="8122"/>
                  <a:pt x="476250" y="9709"/>
                </a:cubicBezTo>
                <a:cubicBezTo>
                  <a:pt x="503237" y="11296"/>
                  <a:pt x="533400" y="211322"/>
                  <a:pt x="561975" y="209734"/>
                </a:cubicBezTo>
                <a:cubicBezTo>
                  <a:pt x="590550" y="208147"/>
                  <a:pt x="619125" y="104165"/>
                  <a:pt x="647700" y="184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5751771" y="3286881"/>
            <a:ext cx="251036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Excitation (absorption)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751771" y="3843254"/>
            <a:ext cx="251036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Vibrational relaxation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751771" y="4444289"/>
            <a:ext cx="251036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Non radiative relaxation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0" y="0"/>
            <a:ext cx="9144000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Fluorescence</a:t>
            </a:r>
          </a:p>
        </p:txBody>
      </p:sp>
    </p:spTree>
    <p:extLst>
      <p:ext uri="{BB962C8B-B14F-4D97-AF65-F5344CB8AC3E}">
        <p14:creationId xmlns:p14="http://schemas.microsoft.com/office/powerpoint/2010/main" val="42791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5" grpId="0" animBg="1"/>
      <p:bldP spid="6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0996" y="621520"/>
            <a:ext cx="6142008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err="1">
                <a:latin typeface="Gill Sans MT" panose="020B0502020104020203" pitchFamily="34" charset="0"/>
              </a:rPr>
              <a:t>Jablonksi</a:t>
            </a:r>
            <a:r>
              <a:rPr lang="en-US" sz="2400" dirty="0">
                <a:latin typeface="Gill Sans MT" panose="020B0502020104020203" pitchFamily="34" charset="0"/>
              </a:rPr>
              <a:t> Energy Diagram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120420" y="6111156"/>
            <a:ext cx="14693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/>
          <p:cNvGrpSpPr/>
          <p:nvPr/>
        </p:nvGrpSpPr>
        <p:grpSpPr>
          <a:xfrm>
            <a:off x="2120420" y="5608249"/>
            <a:ext cx="1469366" cy="361111"/>
            <a:chOff x="2120420" y="5608249"/>
            <a:chExt cx="1469366" cy="361111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120421" y="5969360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120420" y="585434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120420" y="5739322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120420" y="567061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120420" y="5608249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/>
          <p:cNvCxnSpPr/>
          <p:nvPr/>
        </p:nvCxnSpPr>
        <p:spPr>
          <a:xfrm>
            <a:off x="2115569" y="3543696"/>
            <a:ext cx="14693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2115569" y="3040789"/>
            <a:ext cx="1469366" cy="361111"/>
            <a:chOff x="2115569" y="3040789"/>
            <a:chExt cx="1469366" cy="361111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2115570" y="3401900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115569" y="328688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115569" y="3171862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115569" y="310315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115569" y="3040789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/>
          <p:cNvCxnSpPr/>
          <p:nvPr/>
        </p:nvCxnSpPr>
        <p:spPr>
          <a:xfrm>
            <a:off x="2103043" y="2637497"/>
            <a:ext cx="14693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2103043" y="2134590"/>
            <a:ext cx="1469366" cy="361111"/>
            <a:chOff x="2103043" y="2134590"/>
            <a:chExt cx="1469366" cy="361111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2103044" y="249570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103043" y="2380682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103043" y="2265663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103043" y="2196952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103043" y="2134590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Arrow Connector 44"/>
          <p:cNvCxnSpPr/>
          <p:nvPr/>
        </p:nvCxnSpPr>
        <p:spPr>
          <a:xfrm flipV="1">
            <a:off x="1115512" y="1579363"/>
            <a:ext cx="0" cy="5062737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0" y="2074477"/>
            <a:ext cx="1115512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Energy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75397" y="6226175"/>
            <a:ext cx="1524656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Ground state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75397" y="1621378"/>
            <a:ext cx="1524656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Excited states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98297" y="5688555"/>
            <a:ext cx="35750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</a:t>
            </a:r>
            <a:r>
              <a:rPr lang="en-US" baseline="-25000" dirty="0">
                <a:latin typeface="Gill Sans MT" panose="020B0502020104020203" pitchFamily="34" charset="0"/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98297" y="3121095"/>
            <a:ext cx="35750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</a:t>
            </a:r>
            <a:r>
              <a:rPr lang="en-US" baseline="-25000" dirty="0">
                <a:latin typeface="Gill Sans MT" panose="020B0502020104020203" pitchFamily="34" charset="0"/>
              </a:rPr>
              <a:t>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98297" y="2237946"/>
            <a:ext cx="35750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</a:t>
            </a:r>
            <a:r>
              <a:rPr lang="en-US" baseline="-25000" dirty="0">
                <a:latin typeface="Gill Sans MT" panose="020B0502020104020203" pitchFamily="34" charset="0"/>
              </a:rPr>
              <a:t>2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2336800" y="2380682"/>
            <a:ext cx="0" cy="373047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reeform 58"/>
          <p:cNvSpPr/>
          <p:nvPr/>
        </p:nvSpPr>
        <p:spPr>
          <a:xfrm>
            <a:off x="2544911" y="2380681"/>
            <a:ext cx="273129" cy="1175715"/>
          </a:xfrm>
          <a:custGeom>
            <a:avLst/>
            <a:gdLst>
              <a:gd name="connsiteX0" fmla="*/ 203926 w 349980"/>
              <a:gd name="connsiteY0" fmla="*/ 0 h 2127250"/>
              <a:gd name="connsiteX1" fmla="*/ 726 w 349980"/>
              <a:gd name="connsiteY1" fmla="*/ 171450 h 2127250"/>
              <a:gd name="connsiteX2" fmla="*/ 267426 w 349980"/>
              <a:gd name="connsiteY2" fmla="*/ 311150 h 2127250"/>
              <a:gd name="connsiteX3" fmla="*/ 45176 w 349980"/>
              <a:gd name="connsiteY3" fmla="*/ 488950 h 2127250"/>
              <a:gd name="connsiteX4" fmla="*/ 280126 w 349980"/>
              <a:gd name="connsiteY4" fmla="*/ 622300 h 2127250"/>
              <a:gd name="connsiteX5" fmla="*/ 70576 w 349980"/>
              <a:gd name="connsiteY5" fmla="*/ 774700 h 2127250"/>
              <a:gd name="connsiteX6" fmla="*/ 286476 w 349980"/>
              <a:gd name="connsiteY6" fmla="*/ 882650 h 2127250"/>
              <a:gd name="connsiteX7" fmla="*/ 121376 w 349980"/>
              <a:gd name="connsiteY7" fmla="*/ 1009650 h 2127250"/>
              <a:gd name="connsiteX8" fmla="*/ 305526 w 349980"/>
              <a:gd name="connsiteY8" fmla="*/ 1123950 h 2127250"/>
              <a:gd name="connsiteX9" fmla="*/ 115026 w 349980"/>
              <a:gd name="connsiteY9" fmla="*/ 1219200 h 2127250"/>
              <a:gd name="connsiteX10" fmla="*/ 324576 w 349980"/>
              <a:gd name="connsiteY10" fmla="*/ 1339850 h 2127250"/>
              <a:gd name="connsiteX11" fmla="*/ 134076 w 349980"/>
              <a:gd name="connsiteY11" fmla="*/ 1447800 h 2127250"/>
              <a:gd name="connsiteX12" fmla="*/ 337276 w 349980"/>
              <a:gd name="connsiteY12" fmla="*/ 1524000 h 2127250"/>
              <a:gd name="connsiteX13" fmla="*/ 127726 w 349980"/>
              <a:gd name="connsiteY13" fmla="*/ 1670050 h 2127250"/>
              <a:gd name="connsiteX14" fmla="*/ 349976 w 349980"/>
              <a:gd name="connsiteY14" fmla="*/ 1746250 h 2127250"/>
              <a:gd name="connsiteX15" fmla="*/ 134076 w 349980"/>
              <a:gd name="connsiteY15" fmla="*/ 1892300 h 2127250"/>
              <a:gd name="connsiteX16" fmla="*/ 273776 w 349980"/>
              <a:gd name="connsiteY16" fmla="*/ 2000250 h 2127250"/>
              <a:gd name="connsiteX17" fmla="*/ 286476 w 349980"/>
              <a:gd name="connsiteY17" fmla="*/ 2127250 h 2127250"/>
              <a:gd name="connsiteX0" fmla="*/ 159912 w 305966"/>
              <a:gd name="connsiteY0" fmla="*/ 0 h 2127250"/>
              <a:gd name="connsiteX1" fmla="*/ 1162 w 305966"/>
              <a:gd name="connsiteY1" fmla="*/ 190500 h 2127250"/>
              <a:gd name="connsiteX2" fmla="*/ 223412 w 305966"/>
              <a:gd name="connsiteY2" fmla="*/ 311150 h 2127250"/>
              <a:gd name="connsiteX3" fmla="*/ 1162 w 305966"/>
              <a:gd name="connsiteY3" fmla="*/ 488950 h 2127250"/>
              <a:gd name="connsiteX4" fmla="*/ 236112 w 305966"/>
              <a:gd name="connsiteY4" fmla="*/ 622300 h 2127250"/>
              <a:gd name="connsiteX5" fmla="*/ 26562 w 305966"/>
              <a:gd name="connsiteY5" fmla="*/ 774700 h 2127250"/>
              <a:gd name="connsiteX6" fmla="*/ 242462 w 305966"/>
              <a:gd name="connsiteY6" fmla="*/ 882650 h 2127250"/>
              <a:gd name="connsiteX7" fmla="*/ 77362 w 305966"/>
              <a:gd name="connsiteY7" fmla="*/ 1009650 h 2127250"/>
              <a:gd name="connsiteX8" fmla="*/ 261512 w 305966"/>
              <a:gd name="connsiteY8" fmla="*/ 1123950 h 2127250"/>
              <a:gd name="connsiteX9" fmla="*/ 71012 w 305966"/>
              <a:gd name="connsiteY9" fmla="*/ 1219200 h 2127250"/>
              <a:gd name="connsiteX10" fmla="*/ 280562 w 305966"/>
              <a:gd name="connsiteY10" fmla="*/ 1339850 h 2127250"/>
              <a:gd name="connsiteX11" fmla="*/ 90062 w 305966"/>
              <a:gd name="connsiteY11" fmla="*/ 1447800 h 2127250"/>
              <a:gd name="connsiteX12" fmla="*/ 293262 w 305966"/>
              <a:gd name="connsiteY12" fmla="*/ 1524000 h 2127250"/>
              <a:gd name="connsiteX13" fmla="*/ 83712 w 305966"/>
              <a:gd name="connsiteY13" fmla="*/ 1670050 h 2127250"/>
              <a:gd name="connsiteX14" fmla="*/ 305962 w 305966"/>
              <a:gd name="connsiteY14" fmla="*/ 1746250 h 2127250"/>
              <a:gd name="connsiteX15" fmla="*/ 90062 w 305966"/>
              <a:gd name="connsiteY15" fmla="*/ 1892300 h 2127250"/>
              <a:gd name="connsiteX16" fmla="*/ 229762 w 305966"/>
              <a:gd name="connsiteY16" fmla="*/ 2000250 h 2127250"/>
              <a:gd name="connsiteX17" fmla="*/ 242462 w 305966"/>
              <a:gd name="connsiteY17" fmla="*/ 2127250 h 212725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457200 h 2095500"/>
              <a:gd name="connsiteX4" fmla="*/ 235025 w 304879"/>
              <a:gd name="connsiteY4" fmla="*/ 590550 h 2095500"/>
              <a:gd name="connsiteX5" fmla="*/ 25475 w 304879"/>
              <a:gd name="connsiteY5" fmla="*/ 7429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35025 w 304879"/>
              <a:gd name="connsiteY4" fmla="*/ 590550 h 2095500"/>
              <a:gd name="connsiteX5" fmla="*/ 25475 w 304879"/>
              <a:gd name="connsiteY5" fmla="*/ 7429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35025 w 304879"/>
              <a:gd name="connsiteY4" fmla="*/ 590550 h 2095500"/>
              <a:gd name="connsiteX5" fmla="*/ 75 w 304879"/>
              <a:gd name="connsiteY5" fmla="*/ 6540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31825 w 304879"/>
              <a:gd name="connsiteY7" fmla="*/ 85725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31825 w 304879"/>
              <a:gd name="connsiteY7" fmla="*/ 857250 h 2095500"/>
              <a:gd name="connsiteX8" fmla="*/ 260425 w 304879"/>
              <a:gd name="connsiteY8" fmla="*/ 9779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60425 w 304879"/>
              <a:gd name="connsiteY8" fmla="*/ 9779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31825 w 304879"/>
              <a:gd name="connsiteY11" fmla="*/ 13144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31825 w 304879"/>
              <a:gd name="connsiteY11" fmla="*/ 1314450 h 2095500"/>
              <a:gd name="connsiteX12" fmla="*/ 254075 w 304879"/>
              <a:gd name="connsiteY12" fmla="*/ 142240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5065"/>
              <a:gd name="connsiteY0" fmla="*/ 0 h 2095500"/>
              <a:gd name="connsiteX1" fmla="*/ 75 w 305065"/>
              <a:gd name="connsiteY1" fmla="*/ 158750 h 2095500"/>
              <a:gd name="connsiteX2" fmla="*/ 222325 w 305065"/>
              <a:gd name="connsiteY2" fmla="*/ 279400 h 2095500"/>
              <a:gd name="connsiteX3" fmla="*/ 75 w 305065"/>
              <a:gd name="connsiteY3" fmla="*/ 393700 h 2095500"/>
              <a:gd name="connsiteX4" fmla="*/ 241375 w 305065"/>
              <a:gd name="connsiteY4" fmla="*/ 527050 h 2095500"/>
              <a:gd name="connsiteX5" fmla="*/ 75 w 305065"/>
              <a:gd name="connsiteY5" fmla="*/ 654050 h 2095500"/>
              <a:gd name="connsiteX6" fmla="*/ 241375 w 305065"/>
              <a:gd name="connsiteY6" fmla="*/ 768350 h 2095500"/>
              <a:gd name="connsiteX7" fmla="*/ 19125 w 305065"/>
              <a:gd name="connsiteY7" fmla="*/ 869950 h 2095500"/>
              <a:gd name="connsiteX8" fmla="*/ 254075 w 305065"/>
              <a:gd name="connsiteY8" fmla="*/ 965200 h 2095500"/>
              <a:gd name="connsiteX9" fmla="*/ 19125 w 305065"/>
              <a:gd name="connsiteY9" fmla="*/ 1085850 h 2095500"/>
              <a:gd name="connsiteX10" fmla="*/ 260425 w 305065"/>
              <a:gd name="connsiteY10" fmla="*/ 1200150 h 2095500"/>
              <a:gd name="connsiteX11" fmla="*/ 31825 w 305065"/>
              <a:gd name="connsiteY11" fmla="*/ 1314450 h 2095500"/>
              <a:gd name="connsiteX12" fmla="*/ 254075 w 305065"/>
              <a:gd name="connsiteY12" fmla="*/ 1422400 h 2095500"/>
              <a:gd name="connsiteX13" fmla="*/ 44525 w 305065"/>
              <a:gd name="connsiteY13" fmla="*/ 1549400 h 2095500"/>
              <a:gd name="connsiteX14" fmla="*/ 304875 w 305065"/>
              <a:gd name="connsiteY14" fmla="*/ 1714500 h 2095500"/>
              <a:gd name="connsiteX15" fmla="*/ 88975 w 305065"/>
              <a:gd name="connsiteY15" fmla="*/ 1860550 h 2095500"/>
              <a:gd name="connsiteX16" fmla="*/ 228675 w 305065"/>
              <a:gd name="connsiteY16" fmla="*/ 1968500 h 2095500"/>
              <a:gd name="connsiteX17" fmla="*/ 241375 w 305065"/>
              <a:gd name="connsiteY17" fmla="*/ 2095500 h 2095500"/>
              <a:gd name="connsiteX0" fmla="*/ 203275 w 273342"/>
              <a:gd name="connsiteY0" fmla="*/ 0 h 2095500"/>
              <a:gd name="connsiteX1" fmla="*/ 75 w 273342"/>
              <a:gd name="connsiteY1" fmla="*/ 158750 h 2095500"/>
              <a:gd name="connsiteX2" fmla="*/ 222325 w 273342"/>
              <a:gd name="connsiteY2" fmla="*/ 279400 h 2095500"/>
              <a:gd name="connsiteX3" fmla="*/ 75 w 273342"/>
              <a:gd name="connsiteY3" fmla="*/ 393700 h 2095500"/>
              <a:gd name="connsiteX4" fmla="*/ 241375 w 273342"/>
              <a:gd name="connsiteY4" fmla="*/ 527050 h 2095500"/>
              <a:gd name="connsiteX5" fmla="*/ 75 w 273342"/>
              <a:gd name="connsiteY5" fmla="*/ 654050 h 2095500"/>
              <a:gd name="connsiteX6" fmla="*/ 241375 w 273342"/>
              <a:gd name="connsiteY6" fmla="*/ 768350 h 2095500"/>
              <a:gd name="connsiteX7" fmla="*/ 19125 w 273342"/>
              <a:gd name="connsiteY7" fmla="*/ 869950 h 2095500"/>
              <a:gd name="connsiteX8" fmla="*/ 254075 w 273342"/>
              <a:gd name="connsiteY8" fmla="*/ 965200 h 2095500"/>
              <a:gd name="connsiteX9" fmla="*/ 19125 w 273342"/>
              <a:gd name="connsiteY9" fmla="*/ 1085850 h 2095500"/>
              <a:gd name="connsiteX10" fmla="*/ 260425 w 273342"/>
              <a:gd name="connsiteY10" fmla="*/ 1200150 h 2095500"/>
              <a:gd name="connsiteX11" fmla="*/ 31825 w 273342"/>
              <a:gd name="connsiteY11" fmla="*/ 1314450 h 2095500"/>
              <a:gd name="connsiteX12" fmla="*/ 254075 w 273342"/>
              <a:gd name="connsiteY12" fmla="*/ 1422400 h 2095500"/>
              <a:gd name="connsiteX13" fmla="*/ 44525 w 273342"/>
              <a:gd name="connsiteY13" fmla="*/ 1549400 h 2095500"/>
              <a:gd name="connsiteX14" fmla="*/ 273125 w 273342"/>
              <a:gd name="connsiteY14" fmla="*/ 1663700 h 2095500"/>
              <a:gd name="connsiteX15" fmla="*/ 88975 w 273342"/>
              <a:gd name="connsiteY15" fmla="*/ 1860550 h 2095500"/>
              <a:gd name="connsiteX16" fmla="*/ 228675 w 273342"/>
              <a:gd name="connsiteY16" fmla="*/ 1968500 h 2095500"/>
              <a:gd name="connsiteX17" fmla="*/ 241375 w 273342"/>
              <a:gd name="connsiteY17" fmla="*/ 2095500 h 2095500"/>
              <a:gd name="connsiteX0" fmla="*/ 203275 w 273128"/>
              <a:gd name="connsiteY0" fmla="*/ 0 h 2095500"/>
              <a:gd name="connsiteX1" fmla="*/ 75 w 273128"/>
              <a:gd name="connsiteY1" fmla="*/ 158750 h 2095500"/>
              <a:gd name="connsiteX2" fmla="*/ 222325 w 273128"/>
              <a:gd name="connsiteY2" fmla="*/ 279400 h 2095500"/>
              <a:gd name="connsiteX3" fmla="*/ 75 w 273128"/>
              <a:gd name="connsiteY3" fmla="*/ 393700 h 2095500"/>
              <a:gd name="connsiteX4" fmla="*/ 241375 w 273128"/>
              <a:gd name="connsiteY4" fmla="*/ 527050 h 2095500"/>
              <a:gd name="connsiteX5" fmla="*/ 75 w 273128"/>
              <a:gd name="connsiteY5" fmla="*/ 654050 h 2095500"/>
              <a:gd name="connsiteX6" fmla="*/ 241375 w 273128"/>
              <a:gd name="connsiteY6" fmla="*/ 768350 h 2095500"/>
              <a:gd name="connsiteX7" fmla="*/ 19125 w 273128"/>
              <a:gd name="connsiteY7" fmla="*/ 869950 h 2095500"/>
              <a:gd name="connsiteX8" fmla="*/ 254075 w 273128"/>
              <a:gd name="connsiteY8" fmla="*/ 965200 h 2095500"/>
              <a:gd name="connsiteX9" fmla="*/ 19125 w 273128"/>
              <a:gd name="connsiteY9" fmla="*/ 1085850 h 2095500"/>
              <a:gd name="connsiteX10" fmla="*/ 260425 w 273128"/>
              <a:gd name="connsiteY10" fmla="*/ 1200150 h 2095500"/>
              <a:gd name="connsiteX11" fmla="*/ 31825 w 273128"/>
              <a:gd name="connsiteY11" fmla="*/ 1314450 h 2095500"/>
              <a:gd name="connsiteX12" fmla="*/ 254075 w 273128"/>
              <a:gd name="connsiteY12" fmla="*/ 1422400 h 2095500"/>
              <a:gd name="connsiteX13" fmla="*/ 44525 w 273128"/>
              <a:gd name="connsiteY13" fmla="*/ 1549400 h 2095500"/>
              <a:gd name="connsiteX14" fmla="*/ 273125 w 273128"/>
              <a:gd name="connsiteY14" fmla="*/ 1663700 h 2095500"/>
              <a:gd name="connsiteX15" fmla="*/ 50875 w 273128"/>
              <a:gd name="connsiteY15" fmla="*/ 1784350 h 2095500"/>
              <a:gd name="connsiteX16" fmla="*/ 228675 w 273128"/>
              <a:gd name="connsiteY16" fmla="*/ 1968500 h 2095500"/>
              <a:gd name="connsiteX17" fmla="*/ 241375 w 273128"/>
              <a:gd name="connsiteY17" fmla="*/ 2095500 h 2095500"/>
              <a:gd name="connsiteX0" fmla="*/ 203275 w 273129"/>
              <a:gd name="connsiteY0" fmla="*/ 0 h 2095500"/>
              <a:gd name="connsiteX1" fmla="*/ 75 w 273129"/>
              <a:gd name="connsiteY1" fmla="*/ 158750 h 2095500"/>
              <a:gd name="connsiteX2" fmla="*/ 222325 w 273129"/>
              <a:gd name="connsiteY2" fmla="*/ 279400 h 2095500"/>
              <a:gd name="connsiteX3" fmla="*/ 75 w 273129"/>
              <a:gd name="connsiteY3" fmla="*/ 393700 h 2095500"/>
              <a:gd name="connsiteX4" fmla="*/ 241375 w 273129"/>
              <a:gd name="connsiteY4" fmla="*/ 527050 h 2095500"/>
              <a:gd name="connsiteX5" fmla="*/ 75 w 273129"/>
              <a:gd name="connsiteY5" fmla="*/ 654050 h 2095500"/>
              <a:gd name="connsiteX6" fmla="*/ 241375 w 273129"/>
              <a:gd name="connsiteY6" fmla="*/ 768350 h 2095500"/>
              <a:gd name="connsiteX7" fmla="*/ 19125 w 273129"/>
              <a:gd name="connsiteY7" fmla="*/ 869950 h 2095500"/>
              <a:gd name="connsiteX8" fmla="*/ 254075 w 273129"/>
              <a:gd name="connsiteY8" fmla="*/ 965200 h 2095500"/>
              <a:gd name="connsiteX9" fmla="*/ 19125 w 273129"/>
              <a:gd name="connsiteY9" fmla="*/ 1085850 h 2095500"/>
              <a:gd name="connsiteX10" fmla="*/ 260425 w 273129"/>
              <a:gd name="connsiteY10" fmla="*/ 1200150 h 2095500"/>
              <a:gd name="connsiteX11" fmla="*/ 31825 w 273129"/>
              <a:gd name="connsiteY11" fmla="*/ 1314450 h 2095500"/>
              <a:gd name="connsiteX12" fmla="*/ 254075 w 273129"/>
              <a:gd name="connsiteY12" fmla="*/ 1422400 h 2095500"/>
              <a:gd name="connsiteX13" fmla="*/ 44525 w 273129"/>
              <a:gd name="connsiteY13" fmla="*/ 1549400 h 2095500"/>
              <a:gd name="connsiteX14" fmla="*/ 273125 w 273129"/>
              <a:gd name="connsiteY14" fmla="*/ 1663700 h 2095500"/>
              <a:gd name="connsiteX15" fmla="*/ 50875 w 273129"/>
              <a:gd name="connsiteY15" fmla="*/ 1784350 h 2095500"/>
              <a:gd name="connsiteX16" fmla="*/ 177875 w 273129"/>
              <a:gd name="connsiteY16" fmla="*/ 1898650 h 2095500"/>
              <a:gd name="connsiteX17" fmla="*/ 241375 w 273129"/>
              <a:gd name="connsiteY17" fmla="*/ 2095500 h 2095500"/>
              <a:gd name="connsiteX0" fmla="*/ 203275 w 273129"/>
              <a:gd name="connsiteY0" fmla="*/ 0 h 2133600"/>
              <a:gd name="connsiteX1" fmla="*/ 75 w 273129"/>
              <a:gd name="connsiteY1" fmla="*/ 158750 h 2133600"/>
              <a:gd name="connsiteX2" fmla="*/ 222325 w 273129"/>
              <a:gd name="connsiteY2" fmla="*/ 279400 h 2133600"/>
              <a:gd name="connsiteX3" fmla="*/ 75 w 273129"/>
              <a:gd name="connsiteY3" fmla="*/ 393700 h 2133600"/>
              <a:gd name="connsiteX4" fmla="*/ 241375 w 273129"/>
              <a:gd name="connsiteY4" fmla="*/ 527050 h 2133600"/>
              <a:gd name="connsiteX5" fmla="*/ 75 w 273129"/>
              <a:gd name="connsiteY5" fmla="*/ 654050 h 2133600"/>
              <a:gd name="connsiteX6" fmla="*/ 241375 w 273129"/>
              <a:gd name="connsiteY6" fmla="*/ 768350 h 2133600"/>
              <a:gd name="connsiteX7" fmla="*/ 19125 w 273129"/>
              <a:gd name="connsiteY7" fmla="*/ 869950 h 2133600"/>
              <a:gd name="connsiteX8" fmla="*/ 254075 w 273129"/>
              <a:gd name="connsiteY8" fmla="*/ 965200 h 2133600"/>
              <a:gd name="connsiteX9" fmla="*/ 19125 w 273129"/>
              <a:gd name="connsiteY9" fmla="*/ 1085850 h 2133600"/>
              <a:gd name="connsiteX10" fmla="*/ 260425 w 273129"/>
              <a:gd name="connsiteY10" fmla="*/ 1200150 h 2133600"/>
              <a:gd name="connsiteX11" fmla="*/ 31825 w 273129"/>
              <a:gd name="connsiteY11" fmla="*/ 1314450 h 2133600"/>
              <a:gd name="connsiteX12" fmla="*/ 254075 w 273129"/>
              <a:gd name="connsiteY12" fmla="*/ 1422400 h 2133600"/>
              <a:gd name="connsiteX13" fmla="*/ 44525 w 273129"/>
              <a:gd name="connsiteY13" fmla="*/ 1549400 h 2133600"/>
              <a:gd name="connsiteX14" fmla="*/ 273125 w 273129"/>
              <a:gd name="connsiteY14" fmla="*/ 1663700 h 2133600"/>
              <a:gd name="connsiteX15" fmla="*/ 50875 w 273129"/>
              <a:gd name="connsiteY15" fmla="*/ 1784350 h 2133600"/>
              <a:gd name="connsiteX16" fmla="*/ 177875 w 273129"/>
              <a:gd name="connsiteY16" fmla="*/ 1898650 h 2133600"/>
              <a:gd name="connsiteX17" fmla="*/ 184225 w 273129"/>
              <a:gd name="connsiteY17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3129" h="2133600">
                <a:moveTo>
                  <a:pt x="203275" y="0"/>
                </a:moveTo>
                <a:cubicBezTo>
                  <a:pt x="96383" y="59796"/>
                  <a:pt x="-3100" y="112183"/>
                  <a:pt x="75" y="158750"/>
                </a:cubicBezTo>
                <a:cubicBezTo>
                  <a:pt x="3250" y="205317"/>
                  <a:pt x="222325" y="240242"/>
                  <a:pt x="222325" y="279400"/>
                </a:cubicBezTo>
                <a:cubicBezTo>
                  <a:pt x="222325" y="318558"/>
                  <a:pt x="-3100" y="352425"/>
                  <a:pt x="75" y="393700"/>
                </a:cubicBezTo>
                <a:cubicBezTo>
                  <a:pt x="3250" y="434975"/>
                  <a:pt x="241375" y="483658"/>
                  <a:pt x="241375" y="527050"/>
                </a:cubicBezTo>
                <a:cubicBezTo>
                  <a:pt x="241375" y="570442"/>
                  <a:pt x="75" y="613833"/>
                  <a:pt x="75" y="654050"/>
                </a:cubicBezTo>
                <a:cubicBezTo>
                  <a:pt x="75" y="694267"/>
                  <a:pt x="238200" y="732367"/>
                  <a:pt x="241375" y="768350"/>
                </a:cubicBezTo>
                <a:cubicBezTo>
                  <a:pt x="244550" y="804333"/>
                  <a:pt x="17008" y="837142"/>
                  <a:pt x="19125" y="869950"/>
                </a:cubicBezTo>
                <a:cubicBezTo>
                  <a:pt x="21242" y="902758"/>
                  <a:pt x="254075" y="929217"/>
                  <a:pt x="254075" y="965200"/>
                </a:cubicBezTo>
                <a:cubicBezTo>
                  <a:pt x="254075" y="1001183"/>
                  <a:pt x="18067" y="1046692"/>
                  <a:pt x="19125" y="1085850"/>
                </a:cubicBezTo>
                <a:cubicBezTo>
                  <a:pt x="20183" y="1125008"/>
                  <a:pt x="258308" y="1162050"/>
                  <a:pt x="260425" y="1200150"/>
                </a:cubicBezTo>
                <a:cubicBezTo>
                  <a:pt x="262542" y="1238250"/>
                  <a:pt x="32883" y="1277408"/>
                  <a:pt x="31825" y="1314450"/>
                </a:cubicBezTo>
                <a:cubicBezTo>
                  <a:pt x="30767" y="1351492"/>
                  <a:pt x="251958" y="1383242"/>
                  <a:pt x="254075" y="1422400"/>
                </a:cubicBezTo>
                <a:cubicBezTo>
                  <a:pt x="256192" y="1461558"/>
                  <a:pt x="41350" y="1509183"/>
                  <a:pt x="44525" y="1549400"/>
                </a:cubicBezTo>
                <a:cubicBezTo>
                  <a:pt x="47700" y="1589617"/>
                  <a:pt x="272067" y="1624542"/>
                  <a:pt x="273125" y="1663700"/>
                </a:cubicBezTo>
                <a:cubicBezTo>
                  <a:pt x="274183" y="1702858"/>
                  <a:pt x="66750" y="1745192"/>
                  <a:pt x="50875" y="1784350"/>
                </a:cubicBezTo>
                <a:cubicBezTo>
                  <a:pt x="35000" y="1823508"/>
                  <a:pt x="155650" y="1840442"/>
                  <a:pt x="177875" y="1898650"/>
                </a:cubicBezTo>
                <a:cubicBezTo>
                  <a:pt x="200100" y="1956858"/>
                  <a:pt x="190575" y="2089679"/>
                  <a:pt x="184225" y="2133600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1" name="Straight Connector 70"/>
          <p:cNvCxnSpPr/>
          <p:nvPr/>
        </p:nvCxnSpPr>
        <p:spPr>
          <a:xfrm>
            <a:off x="4959350" y="3415139"/>
            <a:ext cx="647700" cy="1216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ight Brace 73"/>
          <p:cNvSpPr/>
          <p:nvPr/>
        </p:nvSpPr>
        <p:spPr>
          <a:xfrm>
            <a:off x="3714750" y="2047024"/>
            <a:ext cx="114300" cy="64900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3814236" y="2198707"/>
            <a:ext cx="251036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Vibrational energy levels</a:t>
            </a:r>
          </a:p>
        </p:txBody>
      </p:sp>
      <p:sp>
        <p:nvSpPr>
          <p:cNvPr id="80" name="Freeform 79"/>
          <p:cNvSpPr/>
          <p:nvPr/>
        </p:nvSpPr>
        <p:spPr>
          <a:xfrm>
            <a:off x="4984751" y="3845890"/>
            <a:ext cx="647700" cy="209743"/>
          </a:xfrm>
          <a:custGeom>
            <a:avLst/>
            <a:gdLst>
              <a:gd name="connsiteX0" fmla="*/ 0 w 647700"/>
              <a:gd name="connsiteY0" fmla="*/ 171634 h 209743"/>
              <a:gd name="connsiteX1" fmla="*/ 104775 w 647700"/>
              <a:gd name="connsiteY1" fmla="*/ 184 h 209743"/>
              <a:gd name="connsiteX2" fmla="*/ 219075 w 647700"/>
              <a:gd name="connsiteY2" fmla="*/ 200209 h 209743"/>
              <a:gd name="connsiteX3" fmla="*/ 304800 w 647700"/>
              <a:gd name="connsiteY3" fmla="*/ 28759 h 209743"/>
              <a:gd name="connsiteX4" fmla="*/ 400050 w 647700"/>
              <a:gd name="connsiteY4" fmla="*/ 200209 h 209743"/>
              <a:gd name="connsiteX5" fmla="*/ 476250 w 647700"/>
              <a:gd name="connsiteY5" fmla="*/ 9709 h 209743"/>
              <a:gd name="connsiteX6" fmla="*/ 561975 w 647700"/>
              <a:gd name="connsiteY6" fmla="*/ 209734 h 209743"/>
              <a:gd name="connsiteX7" fmla="*/ 647700 w 647700"/>
              <a:gd name="connsiteY7" fmla="*/ 184 h 20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7700" h="209743">
                <a:moveTo>
                  <a:pt x="0" y="171634"/>
                </a:moveTo>
                <a:cubicBezTo>
                  <a:pt x="34131" y="83527"/>
                  <a:pt x="68263" y="-4579"/>
                  <a:pt x="104775" y="184"/>
                </a:cubicBezTo>
                <a:cubicBezTo>
                  <a:pt x="141288" y="4946"/>
                  <a:pt x="185738" y="195447"/>
                  <a:pt x="219075" y="200209"/>
                </a:cubicBezTo>
                <a:cubicBezTo>
                  <a:pt x="252412" y="204971"/>
                  <a:pt x="274638" y="28759"/>
                  <a:pt x="304800" y="28759"/>
                </a:cubicBezTo>
                <a:cubicBezTo>
                  <a:pt x="334962" y="28759"/>
                  <a:pt x="371475" y="203384"/>
                  <a:pt x="400050" y="200209"/>
                </a:cubicBezTo>
                <a:cubicBezTo>
                  <a:pt x="428625" y="197034"/>
                  <a:pt x="449263" y="8122"/>
                  <a:pt x="476250" y="9709"/>
                </a:cubicBezTo>
                <a:cubicBezTo>
                  <a:pt x="503237" y="11296"/>
                  <a:pt x="533400" y="211322"/>
                  <a:pt x="561975" y="209734"/>
                </a:cubicBezTo>
                <a:cubicBezTo>
                  <a:pt x="590550" y="208147"/>
                  <a:pt x="619125" y="104165"/>
                  <a:pt x="647700" y="184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4987246" y="4471451"/>
            <a:ext cx="647700" cy="209743"/>
          </a:xfrm>
          <a:custGeom>
            <a:avLst/>
            <a:gdLst>
              <a:gd name="connsiteX0" fmla="*/ 0 w 647700"/>
              <a:gd name="connsiteY0" fmla="*/ 171634 h 209743"/>
              <a:gd name="connsiteX1" fmla="*/ 104775 w 647700"/>
              <a:gd name="connsiteY1" fmla="*/ 184 h 209743"/>
              <a:gd name="connsiteX2" fmla="*/ 219075 w 647700"/>
              <a:gd name="connsiteY2" fmla="*/ 200209 h 209743"/>
              <a:gd name="connsiteX3" fmla="*/ 304800 w 647700"/>
              <a:gd name="connsiteY3" fmla="*/ 28759 h 209743"/>
              <a:gd name="connsiteX4" fmla="*/ 400050 w 647700"/>
              <a:gd name="connsiteY4" fmla="*/ 200209 h 209743"/>
              <a:gd name="connsiteX5" fmla="*/ 476250 w 647700"/>
              <a:gd name="connsiteY5" fmla="*/ 9709 h 209743"/>
              <a:gd name="connsiteX6" fmla="*/ 561975 w 647700"/>
              <a:gd name="connsiteY6" fmla="*/ 209734 h 209743"/>
              <a:gd name="connsiteX7" fmla="*/ 647700 w 647700"/>
              <a:gd name="connsiteY7" fmla="*/ 184 h 20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7700" h="209743">
                <a:moveTo>
                  <a:pt x="0" y="171634"/>
                </a:moveTo>
                <a:cubicBezTo>
                  <a:pt x="34131" y="83527"/>
                  <a:pt x="68263" y="-4579"/>
                  <a:pt x="104775" y="184"/>
                </a:cubicBezTo>
                <a:cubicBezTo>
                  <a:pt x="141288" y="4946"/>
                  <a:pt x="185738" y="195447"/>
                  <a:pt x="219075" y="200209"/>
                </a:cubicBezTo>
                <a:cubicBezTo>
                  <a:pt x="252412" y="204971"/>
                  <a:pt x="274638" y="28759"/>
                  <a:pt x="304800" y="28759"/>
                </a:cubicBezTo>
                <a:cubicBezTo>
                  <a:pt x="334962" y="28759"/>
                  <a:pt x="371475" y="203384"/>
                  <a:pt x="400050" y="200209"/>
                </a:cubicBezTo>
                <a:cubicBezTo>
                  <a:pt x="428625" y="197034"/>
                  <a:pt x="449263" y="8122"/>
                  <a:pt x="476250" y="9709"/>
                </a:cubicBezTo>
                <a:cubicBezTo>
                  <a:pt x="503237" y="11296"/>
                  <a:pt x="533400" y="211322"/>
                  <a:pt x="561975" y="209734"/>
                </a:cubicBezTo>
                <a:cubicBezTo>
                  <a:pt x="590550" y="208147"/>
                  <a:pt x="619125" y="104165"/>
                  <a:pt x="647700" y="184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5751771" y="3286881"/>
            <a:ext cx="251036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Excitation (absorption)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751771" y="3843254"/>
            <a:ext cx="251036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Vibrational relaxation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751771" y="4444289"/>
            <a:ext cx="251036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Non radiative relaxation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2736850" y="3562746"/>
            <a:ext cx="0" cy="219562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009470" y="5084851"/>
            <a:ext cx="647700" cy="1216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751771" y="4892221"/>
            <a:ext cx="251036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Fluorescence emission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0" y="0"/>
            <a:ext cx="9144000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Fluorescence</a:t>
            </a:r>
          </a:p>
        </p:txBody>
      </p:sp>
    </p:spTree>
    <p:extLst>
      <p:ext uri="{BB962C8B-B14F-4D97-AF65-F5344CB8AC3E}">
        <p14:creationId xmlns:p14="http://schemas.microsoft.com/office/powerpoint/2010/main" val="175585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0996" y="621520"/>
            <a:ext cx="6142008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err="1">
                <a:latin typeface="Gill Sans MT" panose="020B0502020104020203" pitchFamily="34" charset="0"/>
              </a:rPr>
              <a:t>Jablonksi</a:t>
            </a:r>
            <a:r>
              <a:rPr lang="en-US" sz="2400" dirty="0">
                <a:latin typeface="Gill Sans MT" panose="020B0502020104020203" pitchFamily="34" charset="0"/>
              </a:rPr>
              <a:t> Energy Diagram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120420" y="6111156"/>
            <a:ext cx="14693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/>
          <p:cNvGrpSpPr/>
          <p:nvPr/>
        </p:nvGrpSpPr>
        <p:grpSpPr>
          <a:xfrm>
            <a:off x="2120420" y="5608249"/>
            <a:ext cx="1469366" cy="361111"/>
            <a:chOff x="2120420" y="5608249"/>
            <a:chExt cx="1469366" cy="361111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120421" y="5969360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120420" y="585434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120420" y="5739322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120420" y="567061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120420" y="5608249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/>
          <p:cNvCxnSpPr/>
          <p:nvPr/>
        </p:nvCxnSpPr>
        <p:spPr>
          <a:xfrm>
            <a:off x="2115569" y="3543696"/>
            <a:ext cx="14693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2115569" y="3040789"/>
            <a:ext cx="1469366" cy="361111"/>
            <a:chOff x="2115569" y="3040789"/>
            <a:chExt cx="1469366" cy="361111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2115570" y="3401900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115569" y="328688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115569" y="3171862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115569" y="310315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115569" y="3040789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/>
          <p:cNvCxnSpPr/>
          <p:nvPr/>
        </p:nvCxnSpPr>
        <p:spPr>
          <a:xfrm>
            <a:off x="2103043" y="2637497"/>
            <a:ext cx="14693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2103043" y="2134590"/>
            <a:ext cx="1469366" cy="361111"/>
            <a:chOff x="2103043" y="2134590"/>
            <a:chExt cx="1469366" cy="361111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2103044" y="249570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103043" y="2380682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103043" y="2265663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103043" y="2196952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103043" y="2134590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Arrow Connector 44"/>
          <p:cNvCxnSpPr/>
          <p:nvPr/>
        </p:nvCxnSpPr>
        <p:spPr>
          <a:xfrm flipV="1">
            <a:off x="1115512" y="1579363"/>
            <a:ext cx="0" cy="5062737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0" y="2074477"/>
            <a:ext cx="1115512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Energy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75397" y="6226175"/>
            <a:ext cx="1524656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Ground state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75397" y="1621378"/>
            <a:ext cx="1524656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Excited states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98297" y="5688555"/>
            <a:ext cx="35750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</a:t>
            </a:r>
            <a:r>
              <a:rPr lang="en-US" baseline="-25000" dirty="0">
                <a:latin typeface="Gill Sans MT" panose="020B0502020104020203" pitchFamily="34" charset="0"/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98297" y="3121095"/>
            <a:ext cx="35750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</a:t>
            </a:r>
            <a:r>
              <a:rPr lang="en-US" baseline="-25000" dirty="0">
                <a:latin typeface="Gill Sans MT" panose="020B0502020104020203" pitchFamily="34" charset="0"/>
              </a:rPr>
              <a:t>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98297" y="2237946"/>
            <a:ext cx="35750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</a:t>
            </a:r>
            <a:r>
              <a:rPr lang="en-US" baseline="-25000" dirty="0">
                <a:latin typeface="Gill Sans MT" panose="020B0502020104020203" pitchFamily="34" charset="0"/>
              </a:rPr>
              <a:t>2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4959350" y="3415139"/>
            <a:ext cx="647700" cy="1216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ight Brace 73"/>
          <p:cNvSpPr/>
          <p:nvPr/>
        </p:nvSpPr>
        <p:spPr>
          <a:xfrm>
            <a:off x="3714750" y="2047024"/>
            <a:ext cx="114300" cy="64900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3814236" y="2198707"/>
            <a:ext cx="251036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Vibrational energy levels</a:t>
            </a:r>
          </a:p>
        </p:txBody>
      </p:sp>
      <p:sp>
        <p:nvSpPr>
          <p:cNvPr id="80" name="Freeform 79"/>
          <p:cNvSpPr/>
          <p:nvPr/>
        </p:nvSpPr>
        <p:spPr>
          <a:xfrm>
            <a:off x="4984751" y="3845890"/>
            <a:ext cx="647700" cy="209743"/>
          </a:xfrm>
          <a:custGeom>
            <a:avLst/>
            <a:gdLst>
              <a:gd name="connsiteX0" fmla="*/ 0 w 647700"/>
              <a:gd name="connsiteY0" fmla="*/ 171634 h 209743"/>
              <a:gd name="connsiteX1" fmla="*/ 104775 w 647700"/>
              <a:gd name="connsiteY1" fmla="*/ 184 h 209743"/>
              <a:gd name="connsiteX2" fmla="*/ 219075 w 647700"/>
              <a:gd name="connsiteY2" fmla="*/ 200209 h 209743"/>
              <a:gd name="connsiteX3" fmla="*/ 304800 w 647700"/>
              <a:gd name="connsiteY3" fmla="*/ 28759 h 209743"/>
              <a:gd name="connsiteX4" fmla="*/ 400050 w 647700"/>
              <a:gd name="connsiteY4" fmla="*/ 200209 h 209743"/>
              <a:gd name="connsiteX5" fmla="*/ 476250 w 647700"/>
              <a:gd name="connsiteY5" fmla="*/ 9709 h 209743"/>
              <a:gd name="connsiteX6" fmla="*/ 561975 w 647700"/>
              <a:gd name="connsiteY6" fmla="*/ 209734 h 209743"/>
              <a:gd name="connsiteX7" fmla="*/ 647700 w 647700"/>
              <a:gd name="connsiteY7" fmla="*/ 184 h 20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7700" h="209743">
                <a:moveTo>
                  <a:pt x="0" y="171634"/>
                </a:moveTo>
                <a:cubicBezTo>
                  <a:pt x="34131" y="83527"/>
                  <a:pt x="68263" y="-4579"/>
                  <a:pt x="104775" y="184"/>
                </a:cubicBezTo>
                <a:cubicBezTo>
                  <a:pt x="141288" y="4946"/>
                  <a:pt x="185738" y="195447"/>
                  <a:pt x="219075" y="200209"/>
                </a:cubicBezTo>
                <a:cubicBezTo>
                  <a:pt x="252412" y="204971"/>
                  <a:pt x="274638" y="28759"/>
                  <a:pt x="304800" y="28759"/>
                </a:cubicBezTo>
                <a:cubicBezTo>
                  <a:pt x="334962" y="28759"/>
                  <a:pt x="371475" y="203384"/>
                  <a:pt x="400050" y="200209"/>
                </a:cubicBezTo>
                <a:cubicBezTo>
                  <a:pt x="428625" y="197034"/>
                  <a:pt x="449263" y="8122"/>
                  <a:pt x="476250" y="9709"/>
                </a:cubicBezTo>
                <a:cubicBezTo>
                  <a:pt x="503237" y="11296"/>
                  <a:pt x="533400" y="211322"/>
                  <a:pt x="561975" y="209734"/>
                </a:cubicBezTo>
                <a:cubicBezTo>
                  <a:pt x="590550" y="208147"/>
                  <a:pt x="619125" y="104165"/>
                  <a:pt x="647700" y="184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4987246" y="4471451"/>
            <a:ext cx="647700" cy="209743"/>
          </a:xfrm>
          <a:custGeom>
            <a:avLst/>
            <a:gdLst>
              <a:gd name="connsiteX0" fmla="*/ 0 w 647700"/>
              <a:gd name="connsiteY0" fmla="*/ 171634 h 209743"/>
              <a:gd name="connsiteX1" fmla="*/ 104775 w 647700"/>
              <a:gd name="connsiteY1" fmla="*/ 184 h 209743"/>
              <a:gd name="connsiteX2" fmla="*/ 219075 w 647700"/>
              <a:gd name="connsiteY2" fmla="*/ 200209 h 209743"/>
              <a:gd name="connsiteX3" fmla="*/ 304800 w 647700"/>
              <a:gd name="connsiteY3" fmla="*/ 28759 h 209743"/>
              <a:gd name="connsiteX4" fmla="*/ 400050 w 647700"/>
              <a:gd name="connsiteY4" fmla="*/ 200209 h 209743"/>
              <a:gd name="connsiteX5" fmla="*/ 476250 w 647700"/>
              <a:gd name="connsiteY5" fmla="*/ 9709 h 209743"/>
              <a:gd name="connsiteX6" fmla="*/ 561975 w 647700"/>
              <a:gd name="connsiteY6" fmla="*/ 209734 h 209743"/>
              <a:gd name="connsiteX7" fmla="*/ 647700 w 647700"/>
              <a:gd name="connsiteY7" fmla="*/ 184 h 20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7700" h="209743">
                <a:moveTo>
                  <a:pt x="0" y="171634"/>
                </a:moveTo>
                <a:cubicBezTo>
                  <a:pt x="34131" y="83527"/>
                  <a:pt x="68263" y="-4579"/>
                  <a:pt x="104775" y="184"/>
                </a:cubicBezTo>
                <a:cubicBezTo>
                  <a:pt x="141288" y="4946"/>
                  <a:pt x="185738" y="195447"/>
                  <a:pt x="219075" y="200209"/>
                </a:cubicBezTo>
                <a:cubicBezTo>
                  <a:pt x="252412" y="204971"/>
                  <a:pt x="274638" y="28759"/>
                  <a:pt x="304800" y="28759"/>
                </a:cubicBezTo>
                <a:cubicBezTo>
                  <a:pt x="334962" y="28759"/>
                  <a:pt x="371475" y="203384"/>
                  <a:pt x="400050" y="200209"/>
                </a:cubicBezTo>
                <a:cubicBezTo>
                  <a:pt x="428625" y="197034"/>
                  <a:pt x="449263" y="8122"/>
                  <a:pt x="476250" y="9709"/>
                </a:cubicBezTo>
                <a:cubicBezTo>
                  <a:pt x="503237" y="11296"/>
                  <a:pt x="533400" y="211322"/>
                  <a:pt x="561975" y="209734"/>
                </a:cubicBezTo>
                <a:cubicBezTo>
                  <a:pt x="590550" y="208147"/>
                  <a:pt x="619125" y="104165"/>
                  <a:pt x="647700" y="184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5751771" y="3286881"/>
            <a:ext cx="251036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Excitation (absorption)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751771" y="3843254"/>
            <a:ext cx="251036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Vibrational relaxation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751771" y="4444289"/>
            <a:ext cx="251036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Non radiative relaxation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3060700" y="3562746"/>
            <a:ext cx="0" cy="254841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009470" y="5084851"/>
            <a:ext cx="647700" cy="1216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751771" y="4892221"/>
            <a:ext cx="2510364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Fluorescence emission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2489200" y="3103151"/>
            <a:ext cx="0" cy="275119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reeform 56"/>
          <p:cNvSpPr/>
          <p:nvPr/>
        </p:nvSpPr>
        <p:spPr>
          <a:xfrm>
            <a:off x="2903193" y="3102997"/>
            <a:ext cx="241308" cy="451390"/>
          </a:xfrm>
          <a:custGeom>
            <a:avLst/>
            <a:gdLst>
              <a:gd name="connsiteX0" fmla="*/ 203926 w 349980"/>
              <a:gd name="connsiteY0" fmla="*/ 0 h 2127250"/>
              <a:gd name="connsiteX1" fmla="*/ 726 w 349980"/>
              <a:gd name="connsiteY1" fmla="*/ 171450 h 2127250"/>
              <a:gd name="connsiteX2" fmla="*/ 267426 w 349980"/>
              <a:gd name="connsiteY2" fmla="*/ 311150 h 2127250"/>
              <a:gd name="connsiteX3" fmla="*/ 45176 w 349980"/>
              <a:gd name="connsiteY3" fmla="*/ 488950 h 2127250"/>
              <a:gd name="connsiteX4" fmla="*/ 280126 w 349980"/>
              <a:gd name="connsiteY4" fmla="*/ 622300 h 2127250"/>
              <a:gd name="connsiteX5" fmla="*/ 70576 w 349980"/>
              <a:gd name="connsiteY5" fmla="*/ 774700 h 2127250"/>
              <a:gd name="connsiteX6" fmla="*/ 286476 w 349980"/>
              <a:gd name="connsiteY6" fmla="*/ 882650 h 2127250"/>
              <a:gd name="connsiteX7" fmla="*/ 121376 w 349980"/>
              <a:gd name="connsiteY7" fmla="*/ 1009650 h 2127250"/>
              <a:gd name="connsiteX8" fmla="*/ 305526 w 349980"/>
              <a:gd name="connsiteY8" fmla="*/ 1123950 h 2127250"/>
              <a:gd name="connsiteX9" fmla="*/ 115026 w 349980"/>
              <a:gd name="connsiteY9" fmla="*/ 1219200 h 2127250"/>
              <a:gd name="connsiteX10" fmla="*/ 324576 w 349980"/>
              <a:gd name="connsiteY10" fmla="*/ 1339850 h 2127250"/>
              <a:gd name="connsiteX11" fmla="*/ 134076 w 349980"/>
              <a:gd name="connsiteY11" fmla="*/ 1447800 h 2127250"/>
              <a:gd name="connsiteX12" fmla="*/ 337276 w 349980"/>
              <a:gd name="connsiteY12" fmla="*/ 1524000 h 2127250"/>
              <a:gd name="connsiteX13" fmla="*/ 127726 w 349980"/>
              <a:gd name="connsiteY13" fmla="*/ 1670050 h 2127250"/>
              <a:gd name="connsiteX14" fmla="*/ 349976 w 349980"/>
              <a:gd name="connsiteY14" fmla="*/ 1746250 h 2127250"/>
              <a:gd name="connsiteX15" fmla="*/ 134076 w 349980"/>
              <a:gd name="connsiteY15" fmla="*/ 1892300 h 2127250"/>
              <a:gd name="connsiteX16" fmla="*/ 273776 w 349980"/>
              <a:gd name="connsiteY16" fmla="*/ 2000250 h 2127250"/>
              <a:gd name="connsiteX17" fmla="*/ 286476 w 349980"/>
              <a:gd name="connsiteY17" fmla="*/ 2127250 h 2127250"/>
              <a:gd name="connsiteX0" fmla="*/ 159912 w 305966"/>
              <a:gd name="connsiteY0" fmla="*/ 0 h 2127250"/>
              <a:gd name="connsiteX1" fmla="*/ 1162 w 305966"/>
              <a:gd name="connsiteY1" fmla="*/ 190500 h 2127250"/>
              <a:gd name="connsiteX2" fmla="*/ 223412 w 305966"/>
              <a:gd name="connsiteY2" fmla="*/ 311150 h 2127250"/>
              <a:gd name="connsiteX3" fmla="*/ 1162 w 305966"/>
              <a:gd name="connsiteY3" fmla="*/ 488950 h 2127250"/>
              <a:gd name="connsiteX4" fmla="*/ 236112 w 305966"/>
              <a:gd name="connsiteY4" fmla="*/ 622300 h 2127250"/>
              <a:gd name="connsiteX5" fmla="*/ 26562 w 305966"/>
              <a:gd name="connsiteY5" fmla="*/ 774700 h 2127250"/>
              <a:gd name="connsiteX6" fmla="*/ 242462 w 305966"/>
              <a:gd name="connsiteY6" fmla="*/ 882650 h 2127250"/>
              <a:gd name="connsiteX7" fmla="*/ 77362 w 305966"/>
              <a:gd name="connsiteY7" fmla="*/ 1009650 h 2127250"/>
              <a:gd name="connsiteX8" fmla="*/ 261512 w 305966"/>
              <a:gd name="connsiteY8" fmla="*/ 1123950 h 2127250"/>
              <a:gd name="connsiteX9" fmla="*/ 71012 w 305966"/>
              <a:gd name="connsiteY9" fmla="*/ 1219200 h 2127250"/>
              <a:gd name="connsiteX10" fmla="*/ 280562 w 305966"/>
              <a:gd name="connsiteY10" fmla="*/ 1339850 h 2127250"/>
              <a:gd name="connsiteX11" fmla="*/ 90062 w 305966"/>
              <a:gd name="connsiteY11" fmla="*/ 1447800 h 2127250"/>
              <a:gd name="connsiteX12" fmla="*/ 293262 w 305966"/>
              <a:gd name="connsiteY12" fmla="*/ 1524000 h 2127250"/>
              <a:gd name="connsiteX13" fmla="*/ 83712 w 305966"/>
              <a:gd name="connsiteY13" fmla="*/ 1670050 h 2127250"/>
              <a:gd name="connsiteX14" fmla="*/ 305962 w 305966"/>
              <a:gd name="connsiteY14" fmla="*/ 1746250 h 2127250"/>
              <a:gd name="connsiteX15" fmla="*/ 90062 w 305966"/>
              <a:gd name="connsiteY15" fmla="*/ 1892300 h 2127250"/>
              <a:gd name="connsiteX16" fmla="*/ 229762 w 305966"/>
              <a:gd name="connsiteY16" fmla="*/ 2000250 h 2127250"/>
              <a:gd name="connsiteX17" fmla="*/ 242462 w 305966"/>
              <a:gd name="connsiteY17" fmla="*/ 2127250 h 212725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457200 h 2095500"/>
              <a:gd name="connsiteX4" fmla="*/ 235025 w 304879"/>
              <a:gd name="connsiteY4" fmla="*/ 590550 h 2095500"/>
              <a:gd name="connsiteX5" fmla="*/ 25475 w 304879"/>
              <a:gd name="connsiteY5" fmla="*/ 7429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35025 w 304879"/>
              <a:gd name="connsiteY4" fmla="*/ 590550 h 2095500"/>
              <a:gd name="connsiteX5" fmla="*/ 25475 w 304879"/>
              <a:gd name="connsiteY5" fmla="*/ 7429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35025 w 304879"/>
              <a:gd name="connsiteY4" fmla="*/ 590550 h 2095500"/>
              <a:gd name="connsiteX5" fmla="*/ 75 w 304879"/>
              <a:gd name="connsiteY5" fmla="*/ 6540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31825 w 304879"/>
              <a:gd name="connsiteY7" fmla="*/ 85725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31825 w 304879"/>
              <a:gd name="connsiteY7" fmla="*/ 857250 h 2095500"/>
              <a:gd name="connsiteX8" fmla="*/ 260425 w 304879"/>
              <a:gd name="connsiteY8" fmla="*/ 9779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60425 w 304879"/>
              <a:gd name="connsiteY8" fmla="*/ 9779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31825 w 304879"/>
              <a:gd name="connsiteY11" fmla="*/ 13144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31825 w 304879"/>
              <a:gd name="connsiteY11" fmla="*/ 1314450 h 2095500"/>
              <a:gd name="connsiteX12" fmla="*/ 254075 w 304879"/>
              <a:gd name="connsiteY12" fmla="*/ 142240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5065"/>
              <a:gd name="connsiteY0" fmla="*/ 0 h 2095500"/>
              <a:gd name="connsiteX1" fmla="*/ 75 w 305065"/>
              <a:gd name="connsiteY1" fmla="*/ 158750 h 2095500"/>
              <a:gd name="connsiteX2" fmla="*/ 222325 w 305065"/>
              <a:gd name="connsiteY2" fmla="*/ 279400 h 2095500"/>
              <a:gd name="connsiteX3" fmla="*/ 75 w 305065"/>
              <a:gd name="connsiteY3" fmla="*/ 393700 h 2095500"/>
              <a:gd name="connsiteX4" fmla="*/ 241375 w 305065"/>
              <a:gd name="connsiteY4" fmla="*/ 527050 h 2095500"/>
              <a:gd name="connsiteX5" fmla="*/ 75 w 305065"/>
              <a:gd name="connsiteY5" fmla="*/ 654050 h 2095500"/>
              <a:gd name="connsiteX6" fmla="*/ 241375 w 305065"/>
              <a:gd name="connsiteY6" fmla="*/ 768350 h 2095500"/>
              <a:gd name="connsiteX7" fmla="*/ 19125 w 305065"/>
              <a:gd name="connsiteY7" fmla="*/ 869950 h 2095500"/>
              <a:gd name="connsiteX8" fmla="*/ 254075 w 305065"/>
              <a:gd name="connsiteY8" fmla="*/ 965200 h 2095500"/>
              <a:gd name="connsiteX9" fmla="*/ 19125 w 305065"/>
              <a:gd name="connsiteY9" fmla="*/ 1085850 h 2095500"/>
              <a:gd name="connsiteX10" fmla="*/ 260425 w 305065"/>
              <a:gd name="connsiteY10" fmla="*/ 1200150 h 2095500"/>
              <a:gd name="connsiteX11" fmla="*/ 31825 w 305065"/>
              <a:gd name="connsiteY11" fmla="*/ 1314450 h 2095500"/>
              <a:gd name="connsiteX12" fmla="*/ 254075 w 305065"/>
              <a:gd name="connsiteY12" fmla="*/ 1422400 h 2095500"/>
              <a:gd name="connsiteX13" fmla="*/ 44525 w 305065"/>
              <a:gd name="connsiteY13" fmla="*/ 1549400 h 2095500"/>
              <a:gd name="connsiteX14" fmla="*/ 304875 w 305065"/>
              <a:gd name="connsiteY14" fmla="*/ 1714500 h 2095500"/>
              <a:gd name="connsiteX15" fmla="*/ 88975 w 305065"/>
              <a:gd name="connsiteY15" fmla="*/ 1860550 h 2095500"/>
              <a:gd name="connsiteX16" fmla="*/ 228675 w 305065"/>
              <a:gd name="connsiteY16" fmla="*/ 1968500 h 2095500"/>
              <a:gd name="connsiteX17" fmla="*/ 241375 w 305065"/>
              <a:gd name="connsiteY17" fmla="*/ 2095500 h 2095500"/>
              <a:gd name="connsiteX0" fmla="*/ 203275 w 273342"/>
              <a:gd name="connsiteY0" fmla="*/ 0 h 2095500"/>
              <a:gd name="connsiteX1" fmla="*/ 75 w 273342"/>
              <a:gd name="connsiteY1" fmla="*/ 158750 h 2095500"/>
              <a:gd name="connsiteX2" fmla="*/ 222325 w 273342"/>
              <a:gd name="connsiteY2" fmla="*/ 279400 h 2095500"/>
              <a:gd name="connsiteX3" fmla="*/ 75 w 273342"/>
              <a:gd name="connsiteY3" fmla="*/ 393700 h 2095500"/>
              <a:gd name="connsiteX4" fmla="*/ 241375 w 273342"/>
              <a:gd name="connsiteY4" fmla="*/ 527050 h 2095500"/>
              <a:gd name="connsiteX5" fmla="*/ 75 w 273342"/>
              <a:gd name="connsiteY5" fmla="*/ 654050 h 2095500"/>
              <a:gd name="connsiteX6" fmla="*/ 241375 w 273342"/>
              <a:gd name="connsiteY6" fmla="*/ 768350 h 2095500"/>
              <a:gd name="connsiteX7" fmla="*/ 19125 w 273342"/>
              <a:gd name="connsiteY7" fmla="*/ 869950 h 2095500"/>
              <a:gd name="connsiteX8" fmla="*/ 254075 w 273342"/>
              <a:gd name="connsiteY8" fmla="*/ 965200 h 2095500"/>
              <a:gd name="connsiteX9" fmla="*/ 19125 w 273342"/>
              <a:gd name="connsiteY9" fmla="*/ 1085850 h 2095500"/>
              <a:gd name="connsiteX10" fmla="*/ 260425 w 273342"/>
              <a:gd name="connsiteY10" fmla="*/ 1200150 h 2095500"/>
              <a:gd name="connsiteX11" fmla="*/ 31825 w 273342"/>
              <a:gd name="connsiteY11" fmla="*/ 1314450 h 2095500"/>
              <a:gd name="connsiteX12" fmla="*/ 254075 w 273342"/>
              <a:gd name="connsiteY12" fmla="*/ 1422400 h 2095500"/>
              <a:gd name="connsiteX13" fmla="*/ 44525 w 273342"/>
              <a:gd name="connsiteY13" fmla="*/ 1549400 h 2095500"/>
              <a:gd name="connsiteX14" fmla="*/ 273125 w 273342"/>
              <a:gd name="connsiteY14" fmla="*/ 1663700 h 2095500"/>
              <a:gd name="connsiteX15" fmla="*/ 88975 w 273342"/>
              <a:gd name="connsiteY15" fmla="*/ 1860550 h 2095500"/>
              <a:gd name="connsiteX16" fmla="*/ 228675 w 273342"/>
              <a:gd name="connsiteY16" fmla="*/ 1968500 h 2095500"/>
              <a:gd name="connsiteX17" fmla="*/ 241375 w 273342"/>
              <a:gd name="connsiteY17" fmla="*/ 2095500 h 2095500"/>
              <a:gd name="connsiteX0" fmla="*/ 203275 w 273128"/>
              <a:gd name="connsiteY0" fmla="*/ 0 h 2095500"/>
              <a:gd name="connsiteX1" fmla="*/ 75 w 273128"/>
              <a:gd name="connsiteY1" fmla="*/ 158750 h 2095500"/>
              <a:gd name="connsiteX2" fmla="*/ 222325 w 273128"/>
              <a:gd name="connsiteY2" fmla="*/ 279400 h 2095500"/>
              <a:gd name="connsiteX3" fmla="*/ 75 w 273128"/>
              <a:gd name="connsiteY3" fmla="*/ 393700 h 2095500"/>
              <a:gd name="connsiteX4" fmla="*/ 241375 w 273128"/>
              <a:gd name="connsiteY4" fmla="*/ 527050 h 2095500"/>
              <a:gd name="connsiteX5" fmla="*/ 75 w 273128"/>
              <a:gd name="connsiteY5" fmla="*/ 654050 h 2095500"/>
              <a:gd name="connsiteX6" fmla="*/ 241375 w 273128"/>
              <a:gd name="connsiteY6" fmla="*/ 768350 h 2095500"/>
              <a:gd name="connsiteX7" fmla="*/ 19125 w 273128"/>
              <a:gd name="connsiteY7" fmla="*/ 869950 h 2095500"/>
              <a:gd name="connsiteX8" fmla="*/ 254075 w 273128"/>
              <a:gd name="connsiteY8" fmla="*/ 965200 h 2095500"/>
              <a:gd name="connsiteX9" fmla="*/ 19125 w 273128"/>
              <a:gd name="connsiteY9" fmla="*/ 1085850 h 2095500"/>
              <a:gd name="connsiteX10" fmla="*/ 260425 w 273128"/>
              <a:gd name="connsiteY10" fmla="*/ 1200150 h 2095500"/>
              <a:gd name="connsiteX11" fmla="*/ 31825 w 273128"/>
              <a:gd name="connsiteY11" fmla="*/ 1314450 h 2095500"/>
              <a:gd name="connsiteX12" fmla="*/ 254075 w 273128"/>
              <a:gd name="connsiteY12" fmla="*/ 1422400 h 2095500"/>
              <a:gd name="connsiteX13" fmla="*/ 44525 w 273128"/>
              <a:gd name="connsiteY13" fmla="*/ 1549400 h 2095500"/>
              <a:gd name="connsiteX14" fmla="*/ 273125 w 273128"/>
              <a:gd name="connsiteY14" fmla="*/ 1663700 h 2095500"/>
              <a:gd name="connsiteX15" fmla="*/ 50875 w 273128"/>
              <a:gd name="connsiteY15" fmla="*/ 1784350 h 2095500"/>
              <a:gd name="connsiteX16" fmla="*/ 228675 w 273128"/>
              <a:gd name="connsiteY16" fmla="*/ 1968500 h 2095500"/>
              <a:gd name="connsiteX17" fmla="*/ 241375 w 273128"/>
              <a:gd name="connsiteY17" fmla="*/ 2095500 h 2095500"/>
              <a:gd name="connsiteX0" fmla="*/ 203275 w 273129"/>
              <a:gd name="connsiteY0" fmla="*/ 0 h 2095500"/>
              <a:gd name="connsiteX1" fmla="*/ 75 w 273129"/>
              <a:gd name="connsiteY1" fmla="*/ 158750 h 2095500"/>
              <a:gd name="connsiteX2" fmla="*/ 222325 w 273129"/>
              <a:gd name="connsiteY2" fmla="*/ 279400 h 2095500"/>
              <a:gd name="connsiteX3" fmla="*/ 75 w 273129"/>
              <a:gd name="connsiteY3" fmla="*/ 393700 h 2095500"/>
              <a:gd name="connsiteX4" fmla="*/ 241375 w 273129"/>
              <a:gd name="connsiteY4" fmla="*/ 527050 h 2095500"/>
              <a:gd name="connsiteX5" fmla="*/ 75 w 273129"/>
              <a:gd name="connsiteY5" fmla="*/ 654050 h 2095500"/>
              <a:gd name="connsiteX6" fmla="*/ 241375 w 273129"/>
              <a:gd name="connsiteY6" fmla="*/ 768350 h 2095500"/>
              <a:gd name="connsiteX7" fmla="*/ 19125 w 273129"/>
              <a:gd name="connsiteY7" fmla="*/ 869950 h 2095500"/>
              <a:gd name="connsiteX8" fmla="*/ 254075 w 273129"/>
              <a:gd name="connsiteY8" fmla="*/ 965200 h 2095500"/>
              <a:gd name="connsiteX9" fmla="*/ 19125 w 273129"/>
              <a:gd name="connsiteY9" fmla="*/ 1085850 h 2095500"/>
              <a:gd name="connsiteX10" fmla="*/ 260425 w 273129"/>
              <a:gd name="connsiteY10" fmla="*/ 1200150 h 2095500"/>
              <a:gd name="connsiteX11" fmla="*/ 31825 w 273129"/>
              <a:gd name="connsiteY11" fmla="*/ 1314450 h 2095500"/>
              <a:gd name="connsiteX12" fmla="*/ 254075 w 273129"/>
              <a:gd name="connsiteY12" fmla="*/ 1422400 h 2095500"/>
              <a:gd name="connsiteX13" fmla="*/ 44525 w 273129"/>
              <a:gd name="connsiteY13" fmla="*/ 1549400 h 2095500"/>
              <a:gd name="connsiteX14" fmla="*/ 273125 w 273129"/>
              <a:gd name="connsiteY14" fmla="*/ 1663700 h 2095500"/>
              <a:gd name="connsiteX15" fmla="*/ 50875 w 273129"/>
              <a:gd name="connsiteY15" fmla="*/ 1784350 h 2095500"/>
              <a:gd name="connsiteX16" fmla="*/ 177875 w 273129"/>
              <a:gd name="connsiteY16" fmla="*/ 1898650 h 2095500"/>
              <a:gd name="connsiteX17" fmla="*/ 241375 w 273129"/>
              <a:gd name="connsiteY17" fmla="*/ 2095500 h 2095500"/>
              <a:gd name="connsiteX0" fmla="*/ 203275 w 273129"/>
              <a:gd name="connsiteY0" fmla="*/ 0 h 2133600"/>
              <a:gd name="connsiteX1" fmla="*/ 75 w 273129"/>
              <a:gd name="connsiteY1" fmla="*/ 158750 h 2133600"/>
              <a:gd name="connsiteX2" fmla="*/ 222325 w 273129"/>
              <a:gd name="connsiteY2" fmla="*/ 279400 h 2133600"/>
              <a:gd name="connsiteX3" fmla="*/ 75 w 273129"/>
              <a:gd name="connsiteY3" fmla="*/ 393700 h 2133600"/>
              <a:gd name="connsiteX4" fmla="*/ 241375 w 273129"/>
              <a:gd name="connsiteY4" fmla="*/ 527050 h 2133600"/>
              <a:gd name="connsiteX5" fmla="*/ 75 w 273129"/>
              <a:gd name="connsiteY5" fmla="*/ 654050 h 2133600"/>
              <a:gd name="connsiteX6" fmla="*/ 241375 w 273129"/>
              <a:gd name="connsiteY6" fmla="*/ 768350 h 2133600"/>
              <a:gd name="connsiteX7" fmla="*/ 19125 w 273129"/>
              <a:gd name="connsiteY7" fmla="*/ 869950 h 2133600"/>
              <a:gd name="connsiteX8" fmla="*/ 254075 w 273129"/>
              <a:gd name="connsiteY8" fmla="*/ 965200 h 2133600"/>
              <a:gd name="connsiteX9" fmla="*/ 19125 w 273129"/>
              <a:gd name="connsiteY9" fmla="*/ 1085850 h 2133600"/>
              <a:gd name="connsiteX10" fmla="*/ 260425 w 273129"/>
              <a:gd name="connsiteY10" fmla="*/ 1200150 h 2133600"/>
              <a:gd name="connsiteX11" fmla="*/ 31825 w 273129"/>
              <a:gd name="connsiteY11" fmla="*/ 1314450 h 2133600"/>
              <a:gd name="connsiteX12" fmla="*/ 254075 w 273129"/>
              <a:gd name="connsiteY12" fmla="*/ 1422400 h 2133600"/>
              <a:gd name="connsiteX13" fmla="*/ 44525 w 273129"/>
              <a:gd name="connsiteY13" fmla="*/ 1549400 h 2133600"/>
              <a:gd name="connsiteX14" fmla="*/ 273125 w 273129"/>
              <a:gd name="connsiteY14" fmla="*/ 1663700 h 2133600"/>
              <a:gd name="connsiteX15" fmla="*/ 50875 w 273129"/>
              <a:gd name="connsiteY15" fmla="*/ 1784350 h 2133600"/>
              <a:gd name="connsiteX16" fmla="*/ 177875 w 273129"/>
              <a:gd name="connsiteY16" fmla="*/ 1898650 h 2133600"/>
              <a:gd name="connsiteX17" fmla="*/ 184225 w 273129"/>
              <a:gd name="connsiteY17" fmla="*/ 2133600 h 2133600"/>
              <a:gd name="connsiteX0" fmla="*/ 34 w 273088"/>
              <a:gd name="connsiteY0" fmla="*/ 0 h 1974850"/>
              <a:gd name="connsiteX1" fmla="*/ 222284 w 273088"/>
              <a:gd name="connsiteY1" fmla="*/ 120650 h 1974850"/>
              <a:gd name="connsiteX2" fmla="*/ 34 w 273088"/>
              <a:gd name="connsiteY2" fmla="*/ 234950 h 1974850"/>
              <a:gd name="connsiteX3" fmla="*/ 241334 w 273088"/>
              <a:gd name="connsiteY3" fmla="*/ 368300 h 1974850"/>
              <a:gd name="connsiteX4" fmla="*/ 34 w 273088"/>
              <a:gd name="connsiteY4" fmla="*/ 495300 h 1974850"/>
              <a:gd name="connsiteX5" fmla="*/ 241334 w 273088"/>
              <a:gd name="connsiteY5" fmla="*/ 609600 h 1974850"/>
              <a:gd name="connsiteX6" fmla="*/ 19084 w 273088"/>
              <a:gd name="connsiteY6" fmla="*/ 711200 h 1974850"/>
              <a:gd name="connsiteX7" fmla="*/ 254034 w 273088"/>
              <a:gd name="connsiteY7" fmla="*/ 806450 h 1974850"/>
              <a:gd name="connsiteX8" fmla="*/ 19084 w 273088"/>
              <a:gd name="connsiteY8" fmla="*/ 927100 h 1974850"/>
              <a:gd name="connsiteX9" fmla="*/ 260384 w 273088"/>
              <a:gd name="connsiteY9" fmla="*/ 1041400 h 1974850"/>
              <a:gd name="connsiteX10" fmla="*/ 31784 w 273088"/>
              <a:gd name="connsiteY10" fmla="*/ 1155700 h 1974850"/>
              <a:gd name="connsiteX11" fmla="*/ 254034 w 273088"/>
              <a:gd name="connsiteY11" fmla="*/ 1263650 h 1974850"/>
              <a:gd name="connsiteX12" fmla="*/ 44484 w 273088"/>
              <a:gd name="connsiteY12" fmla="*/ 1390650 h 1974850"/>
              <a:gd name="connsiteX13" fmla="*/ 273084 w 273088"/>
              <a:gd name="connsiteY13" fmla="*/ 1504950 h 1974850"/>
              <a:gd name="connsiteX14" fmla="*/ 50834 w 273088"/>
              <a:gd name="connsiteY14" fmla="*/ 1625600 h 1974850"/>
              <a:gd name="connsiteX15" fmla="*/ 177834 w 273088"/>
              <a:gd name="connsiteY15" fmla="*/ 1739900 h 1974850"/>
              <a:gd name="connsiteX16" fmla="*/ 184184 w 273088"/>
              <a:gd name="connsiteY16" fmla="*/ 1974850 h 1974850"/>
              <a:gd name="connsiteX0" fmla="*/ 222284 w 273088"/>
              <a:gd name="connsiteY0" fmla="*/ 0 h 1854200"/>
              <a:gd name="connsiteX1" fmla="*/ 34 w 273088"/>
              <a:gd name="connsiteY1" fmla="*/ 114300 h 1854200"/>
              <a:gd name="connsiteX2" fmla="*/ 241334 w 273088"/>
              <a:gd name="connsiteY2" fmla="*/ 247650 h 1854200"/>
              <a:gd name="connsiteX3" fmla="*/ 34 w 273088"/>
              <a:gd name="connsiteY3" fmla="*/ 374650 h 1854200"/>
              <a:gd name="connsiteX4" fmla="*/ 241334 w 273088"/>
              <a:gd name="connsiteY4" fmla="*/ 488950 h 1854200"/>
              <a:gd name="connsiteX5" fmla="*/ 19084 w 273088"/>
              <a:gd name="connsiteY5" fmla="*/ 590550 h 1854200"/>
              <a:gd name="connsiteX6" fmla="*/ 254034 w 273088"/>
              <a:gd name="connsiteY6" fmla="*/ 685800 h 1854200"/>
              <a:gd name="connsiteX7" fmla="*/ 19084 w 273088"/>
              <a:gd name="connsiteY7" fmla="*/ 806450 h 1854200"/>
              <a:gd name="connsiteX8" fmla="*/ 260384 w 273088"/>
              <a:gd name="connsiteY8" fmla="*/ 920750 h 1854200"/>
              <a:gd name="connsiteX9" fmla="*/ 31784 w 273088"/>
              <a:gd name="connsiteY9" fmla="*/ 1035050 h 1854200"/>
              <a:gd name="connsiteX10" fmla="*/ 254034 w 273088"/>
              <a:gd name="connsiteY10" fmla="*/ 1143000 h 1854200"/>
              <a:gd name="connsiteX11" fmla="*/ 44484 w 273088"/>
              <a:gd name="connsiteY11" fmla="*/ 1270000 h 1854200"/>
              <a:gd name="connsiteX12" fmla="*/ 273084 w 273088"/>
              <a:gd name="connsiteY12" fmla="*/ 1384300 h 1854200"/>
              <a:gd name="connsiteX13" fmla="*/ 50834 w 273088"/>
              <a:gd name="connsiteY13" fmla="*/ 1504950 h 1854200"/>
              <a:gd name="connsiteX14" fmla="*/ 177834 w 273088"/>
              <a:gd name="connsiteY14" fmla="*/ 1619250 h 1854200"/>
              <a:gd name="connsiteX15" fmla="*/ 184184 w 273088"/>
              <a:gd name="connsiteY15" fmla="*/ 1854200 h 1854200"/>
              <a:gd name="connsiteX0" fmla="*/ 0 w 273054"/>
              <a:gd name="connsiteY0" fmla="*/ -1 h 1739899"/>
              <a:gd name="connsiteX1" fmla="*/ 241300 w 273054"/>
              <a:gd name="connsiteY1" fmla="*/ 133349 h 1739899"/>
              <a:gd name="connsiteX2" fmla="*/ 0 w 273054"/>
              <a:gd name="connsiteY2" fmla="*/ 260349 h 1739899"/>
              <a:gd name="connsiteX3" fmla="*/ 241300 w 273054"/>
              <a:gd name="connsiteY3" fmla="*/ 374649 h 1739899"/>
              <a:gd name="connsiteX4" fmla="*/ 19050 w 273054"/>
              <a:gd name="connsiteY4" fmla="*/ 476249 h 1739899"/>
              <a:gd name="connsiteX5" fmla="*/ 254000 w 273054"/>
              <a:gd name="connsiteY5" fmla="*/ 571499 h 1739899"/>
              <a:gd name="connsiteX6" fmla="*/ 19050 w 273054"/>
              <a:gd name="connsiteY6" fmla="*/ 692149 h 1739899"/>
              <a:gd name="connsiteX7" fmla="*/ 260350 w 273054"/>
              <a:gd name="connsiteY7" fmla="*/ 806449 h 1739899"/>
              <a:gd name="connsiteX8" fmla="*/ 31750 w 273054"/>
              <a:gd name="connsiteY8" fmla="*/ 920749 h 1739899"/>
              <a:gd name="connsiteX9" fmla="*/ 254000 w 273054"/>
              <a:gd name="connsiteY9" fmla="*/ 1028699 h 1739899"/>
              <a:gd name="connsiteX10" fmla="*/ 44450 w 273054"/>
              <a:gd name="connsiteY10" fmla="*/ 1155699 h 1739899"/>
              <a:gd name="connsiteX11" fmla="*/ 273050 w 273054"/>
              <a:gd name="connsiteY11" fmla="*/ 1269999 h 1739899"/>
              <a:gd name="connsiteX12" fmla="*/ 50800 w 273054"/>
              <a:gd name="connsiteY12" fmla="*/ 1390649 h 1739899"/>
              <a:gd name="connsiteX13" fmla="*/ 177800 w 273054"/>
              <a:gd name="connsiteY13" fmla="*/ 1504949 h 1739899"/>
              <a:gd name="connsiteX14" fmla="*/ 184150 w 273054"/>
              <a:gd name="connsiteY14" fmla="*/ 1739899 h 1739899"/>
              <a:gd name="connsiteX0" fmla="*/ 241300 w 273054"/>
              <a:gd name="connsiteY0" fmla="*/ -1 h 1606549"/>
              <a:gd name="connsiteX1" fmla="*/ 0 w 273054"/>
              <a:gd name="connsiteY1" fmla="*/ 126999 h 1606549"/>
              <a:gd name="connsiteX2" fmla="*/ 241300 w 273054"/>
              <a:gd name="connsiteY2" fmla="*/ 241299 h 1606549"/>
              <a:gd name="connsiteX3" fmla="*/ 19050 w 273054"/>
              <a:gd name="connsiteY3" fmla="*/ 342899 h 1606549"/>
              <a:gd name="connsiteX4" fmla="*/ 254000 w 273054"/>
              <a:gd name="connsiteY4" fmla="*/ 438149 h 1606549"/>
              <a:gd name="connsiteX5" fmla="*/ 19050 w 273054"/>
              <a:gd name="connsiteY5" fmla="*/ 558799 h 1606549"/>
              <a:gd name="connsiteX6" fmla="*/ 260350 w 273054"/>
              <a:gd name="connsiteY6" fmla="*/ 673099 h 1606549"/>
              <a:gd name="connsiteX7" fmla="*/ 31750 w 273054"/>
              <a:gd name="connsiteY7" fmla="*/ 787399 h 1606549"/>
              <a:gd name="connsiteX8" fmla="*/ 254000 w 273054"/>
              <a:gd name="connsiteY8" fmla="*/ 895349 h 1606549"/>
              <a:gd name="connsiteX9" fmla="*/ 44450 w 273054"/>
              <a:gd name="connsiteY9" fmla="*/ 1022349 h 1606549"/>
              <a:gd name="connsiteX10" fmla="*/ 273050 w 273054"/>
              <a:gd name="connsiteY10" fmla="*/ 1136649 h 1606549"/>
              <a:gd name="connsiteX11" fmla="*/ 50800 w 273054"/>
              <a:gd name="connsiteY11" fmla="*/ 1257299 h 1606549"/>
              <a:gd name="connsiteX12" fmla="*/ 177800 w 273054"/>
              <a:gd name="connsiteY12" fmla="*/ 1371599 h 1606549"/>
              <a:gd name="connsiteX13" fmla="*/ 184150 w 273054"/>
              <a:gd name="connsiteY13" fmla="*/ 1606549 h 1606549"/>
              <a:gd name="connsiteX0" fmla="*/ 0 w 273054"/>
              <a:gd name="connsiteY0" fmla="*/ 1 h 1479551"/>
              <a:gd name="connsiteX1" fmla="*/ 241300 w 273054"/>
              <a:gd name="connsiteY1" fmla="*/ 114301 h 1479551"/>
              <a:gd name="connsiteX2" fmla="*/ 19050 w 273054"/>
              <a:gd name="connsiteY2" fmla="*/ 215901 h 1479551"/>
              <a:gd name="connsiteX3" fmla="*/ 254000 w 273054"/>
              <a:gd name="connsiteY3" fmla="*/ 311151 h 1479551"/>
              <a:gd name="connsiteX4" fmla="*/ 19050 w 273054"/>
              <a:gd name="connsiteY4" fmla="*/ 431801 h 1479551"/>
              <a:gd name="connsiteX5" fmla="*/ 260350 w 273054"/>
              <a:gd name="connsiteY5" fmla="*/ 546101 h 1479551"/>
              <a:gd name="connsiteX6" fmla="*/ 31750 w 273054"/>
              <a:gd name="connsiteY6" fmla="*/ 660401 h 1479551"/>
              <a:gd name="connsiteX7" fmla="*/ 254000 w 273054"/>
              <a:gd name="connsiteY7" fmla="*/ 768351 h 1479551"/>
              <a:gd name="connsiteX8" fmla="*/ 44450 w 273054"/>
              <a:gd name="connsiteY8" fmla="*/ 895351 h 1479551"/>
              <a:gd name="connsiteX9" fmla="*/ 273050 w 273054"/>
              <a:gd name="connsiteY9" fmla="*/ 1009651 h 1479551"/>
              <a:gd name="connsiteX10" fmla="*/ 50800 w 273054"/>
              <a:gd name="connsiteY10" fmla="*/ 1130301 h 1479551"/>
              <a:gd name="connsiteX11" fmla="*/ 177800 w 273054"/>
              <a:gd name="connsiteY11" fmla="*/ 1244601 h 1479551"/>
              <a:gd name="connsiteX12" fmla="*/ 184150 w 273054"/>
              <a:gd name="connsiteY12" fmla="*/ 1479551 h 1479551"/>
              <a:gd name="connsiteX0" fmla="*/ 222265 w 254019"/>
              <a:gd name="connsiteY0" fmla="*/ 1 h 1365251"/>
              <a:gd name="connsiteX1" fmla="*/ 15 w 254019"/>
              <a:gd name="connsiteY1" fmla="*/ 101601 h 1365251"/>
              <a:gd name="connsiteX2" fmla="*/ 234965 w 254019"/>
              <a:gd name="connsiteY2" fmla="*/ 196851 h 1365251"/>
              <a:gd name="connsiteX3" fmla="*/ 15 w 254019"/>
              <a:gd name="connsiteY3" fmla="*/ 317501 h 1365251"/>
              <a:gd name="connsiteX4" fmla="*/ 241315 w 254019"/>
              <a:gd name="connsiteY4" fmla="*/ 431801 h 1365251"/>
              <a:gd name="connsiteX5" fmla="*/ 12715 w 254019"/>
              <a:gd name="connsiteY5" fmla="*/ 546101 h 1365251"/>
              <a:gd name="connsiteX6" fmla="*/ 234965 w 254019"/>
              <a:gd name="connsiteY6" fmla="*/ 654051 h 1365251"/>
              <a:gd name="connsiteX7" fmla="*/ 25415 w 254019"/>
              <a:gd name="connsiteY7" fmla="*/ 781051 h 1365251"/>
              <a:gd name="connsiteX8" fmla="*/ 254015 w 254019"/>
              <a:gd name="connsiteY8" fmla="*/ 895351 h 1365251"/>
              <a:gd name="connsiteX9" fmla="*/ 31765 w 254019"/>
              <a:gd name="connsiteY9" fmla="*/ 1016001 h 1365251"/>
              <a:gd name="connsiteX10" fmla="*/ 158765 w 254019"/>
              <a:gd name="connsiteY10" fmla="*/ 1130301 h 1365251"/>
              <a:gd name="connsiteX11" fmla="*/ 165115 w 254019"/>
              <a:gd name="connsiteY11" fmla="*/ 1365251 h 1365251"/>
              <a:gd name="connsiteX0" fmla="*/ 4 w 254008"/>
              <a:gd name="connsiteY0" fmla="*/ 0 h 1263650"/>
              <a:gd name="connsiteX1" fmla="*/ 234954 w 254008"/>
              <a:gd name="connsiteY1" fmla="*/ 95250 h 1263650"/>
              <a:gd name="connsiteX2" fmla="*/ 4 w 254008"/>
              <a:gd name="connsiteY2" fmla="*/ 215900 h 1263650"/>
              <a:gd name="connsiteX3" fmla="*/ 241304 w 254008"/>
              <a:gd name="connsiteY3" fmla="*/ 330200 h 1263650"/>
              <a:gd name="connsiteX4" fmla="*/ 12704 w 254008"/>
              <a:gd name="connsiteY4" fmla="*/ 444500 h 1263650"/>
              <a:gd name="connsiteX5" fmla="*/ 234954 w 254008"/>
              <a:gd name="connsiteY5" fmla="*/ 552450 h 1263650"/>
              <a:gd name="connsiteX6" fmla="*/ 25404 w 254008"/>
              <a:gd name="connsiteY6" fmla="*/ 679450 h 1263650"/>
              <a:gd name="connsiteX7" fmla="*/ 254004 w 254008"/>
              <a:gd name="connsiteY7" fmla="*/ 793750 h 1263650"/>
              <a:gd name="connsiteX8" fmla="*/ 31754 w 254008"/>
              <a:gd name="connsiteY8" fmla="*/ 914400 h 1263650"/>
              <a:gd name="connsiteX9" fmla="*/ 158754 w 254008"/>
              <a:gd name="connsiteY9" fmla="*/ 1028700 h 1263650"/>
              <a:gd name="connsiteX10" fmla="*/ 165104 w 254008"/>
              <a:gd name="connsiteY10" fmla="*/ 1263650 h 1263650"/>
              <a:gd name="connsiteX0" fmla="*/ 234954 w 254008"/>
              <a:gd name="connsiteY0" fmla="*/ 0 h 1168400"/>
              <a:gd name="connsiteX1" fmla="*/ 4 w 254008"/>
              <a:gd name="connsiteY1" fmla="*/ 120650 h 1168400"/>
              <a:gd name="connsiteX2" fmla="*/ 241304 w 254008"/>
              <a:gd name="connsiteY2" fmla="*/ 234950 h 1168400"/>
              <a:gd name="connsiteX3" fmla="*/ 12704 w 254008"/>
              <a:gd name="connsiteY3" fmla="*/ 349250 h 1168400"/>
              <a:gd name="connsiteX4" fmla="*/ 234954 w 254008"/>
              <a:gd name="connsiteY4" fmla="*/ 457200 h 1168400"/>
              <a:gd name="connsiteX5" fmla="*/ 25404 w 254008"/>
              <a:gd name="connsiteY5" fmla="*/ 584200 h 1168400"/>
              <a:gd name="connsiteX6" fmla="*/ 254004 w 254008"/>
              <a:gd name="connsiteY6" fmla="*/ 698500 h 1168400"/>
              <a:gd name="connsiteX7" fmla="*/ 31754 w 254008"/>
              <a:gd name="connsiteY7" fmla="*/ 819150 h 1168400"/>
              <a:gd name="connsiteX8" fmla="*/ 158754 w 254008"/>
              <a:gd name="connsiteY8" fmla="*/ 933450 h 1168400"/>
              <a:gd name="connsiteX9" fmla="*/ 165104 w 254008"/>
              <a:gd name="connsiteY9" fmla="*/ 1168400 h 1168400"/>
              <a:gd name="connsiteX0" fmla="*/ 0 w 254004"/>
              <a:gd name="connsiteY0" fmla="*/ 0 h 1047750"/>
              <a:gd name="connsiteX1" fmla="*/ 241300 w 254004"/>
              <a:gd name="connsiteY1" fmla="*/ 114300 h 1047750"/>
              <a:gd name="connsiteX2" fmla="*/ 12700 w 254004"/>
              <a:gd name="connsiteY2" fmla="*/ 228600 h 1047750"/>
              <a:gd name="connsiteX3" fmla="*/ 234950 w 254004"/>
              <a:gd name="connsiteY3" fmla="*/ 336550 h 1047750"/>
              <a:gd name="connsiteX4" fmla="*/ 25400 w 254004"/>
              <a:gd name="connsiteY4" fmla="*/ 463550 h 1047750"/>
              <a:gd name="connsiteX5" fmla="*/ 254000 w 254004"/>
              <a:gd name="connsiteY5" fmla="*/ 577850 h 1047750"/>
              <a:gd name="connsiteX6" fmla="*/ 31750 w 254004"/>
              <a:gd name="connsiteY6" fmla="*/ 698500 h 1047750"/>
              <a:gd name="connsiteX7" fmla="*/ 158750 w 254004"/>
              <a:gd name="connsiteY7" fmla="*/ 812800 h 1047750"/>
              <a:gd name="connsiteX8" fmla="*/ 165100 w 254004"/>
              <a:gd name="connsiteY8" fmla="*/ 1047750 h 1047750"/>
              <a:gd name="connsiteX0" fmla="*/ 228604 w 241308"/>
              <a:gd name="connsiteY0" fmla="*/ 0 h 933450"/>
              <a:gd name="connsiteX1" fmla="*/ 4 w 241308"/>
              <a:gd name="connsiteY1" fmla="*/ 114300 h 933450"/>
              <a:gd name="connsiteX2" fmla="*/ 222254 w 241308"/>
              <a:gd name="connsiteY2" fmla="*/ 222250 h 933450"/>
              <a:gd name="connsiteX3" fmla="*/ 12704 w 241308"/>
              <a:gd name="connsiteY3" fmla="*/ 349250 h 933450"/>
              <a:gd name="connsiteX4" fmla="*/ 241304 w 241308"/>
              <a:gd name="connsiteY4" fmla="*/ 463550 h 933450"/>
              <a:gd name="connsiteX5" fmla="*/ 19054 w 241308"/>
              <a:gd name="connsiteY5" fmla="*/ 584200 h 933450"/>
              <a:gd name="connsiteX6" fmla="*/ 146054 w 241308"/>
              <a:gd name="connsiteY6" fmla="*/ 698500 h 933450"/>
              <a:gd name="connsiteX7" fmla="*/ 152404 w 241308"/>
              <a:gd name="connsiteY7" fmla="*/ 933450 h 933450"/>
              <a:gd name="connsiteX0" fmla="*/ 4 w 241308"/>
              <a:gd name="connsiteY0" fmla="*/ -1 h 819149"/>
              <a:gd name="connsiteX1" fmla="*/ 222254 w 241308"/>
              <a:gd name="connsiteY1" fmla="*/ 107949 h 819149"/>
              <a:gd name="connsiteX2" fmla="*/ 12704 w 241308"/>
              <a:gd name="connsiteY2" fmla="*/ 234949 h 819149"/>
              <a:gd name="connsiteX3" fmla="*/ 241304 w 241308"/>
              <a:gd name="connsiteY3" fmla="*/ 349249 h 819149"/>
              <a:gd name="connsiteX4" fmla="*/ 19054 w 241308"/>
              <a:gd name="connsiteY4" fmla="*/ 469899 h 819149"/>
              <a:gd name="connsiteX5" fmla="*/ 146054 w 241308"/>
              <a:gd name="connsiteY5" fmla="*/ 584199 h 819149"/>
              <a:gd name="connsiteX6" fmla="*/ 152404 w 241308"/>
              <a:gd name="connsiteY6" fmla="*/ 819149 h 81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08" h="819149">
                <a:moveTo>
                  <a:pt x="4" y="-1"/>
                </a:moveTo>
                <a:cubicBezTo>
                  <a:pt x="-1054" y="37041"/>
                  <a:pt x="220137" y="68791"/>
                  <a:pt x="222254" y="107949"/>
                </a:cubicBezTo>
                <a:cubicBezTo>
                  <a:pt x="224371" y="147107"/>
                  <a:pt x="9529" y="194732"/>
                  <a:pt x="12704" y="234949"/>
                </a:cubicBezTo>
                <a:cubicBezTo>
                  <a:pt x="15879" y="275166"/>
                  <a:pt x="240246" y="310091"/>
                  <a:pt x="241304" y="349249"/>
                </a:cubicBezTo>
                <a:cubicBezTo>
                  <a:pt x="242362" y="388407"/>
                  <a:pt x="34929" y="430741"/>
                  <a:pt x="19054" y="469899"/>
                </a:cubicBezTo>
                <a:cubicBezTo>
                  <a:pt x="3179" y="509057"/>
                  <a:pt x="123829" y="525991"/>
                  <a:pt x="146054" y="584199"/>
                </a:cubicBezTo>
                <a:cubicBezTo>
                  <a:pt x="168279" y="642407"/>
                  <a:pt x="158754" y="775228"/>
                  <a:pt x="152404" y="819149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0" y="0"/>
            <a:ext cx="9144000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Fluorescence</a:t>
            </a:r>
          </a:p>
        </p:txBody>
      </p:sp>
    </p:spTree>
    <p:extLst>
      <p:ext uri="{BB962C8B-B14F-4D97-AF65-F5344CB8AC3E}">
        <p14:creationId xmlns:p14="http://schemas.microsoft.com/office/powerpoint/2010/main" val="73446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894" y="1535920"/>
            <a:ext cx="5400211" cy="48459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0996" y="621520"/>
            <a:ext cx="6142008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These diagrams can get way more complicated…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0" y="0"/>
            <a:ext cx="9144000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Fluorescence</a:t>
            </a:r>
          </a:p>
        </p:txBody>
      </p:sp>
    </p:spTree>
    <p:extLst>
      <p:ext uri="{BB962C8B-B14F-4D97-AF65-F5344CB8AC3E}">
        <p14:creationId xmlns:p14="http://schemas.microsoft.com/office/powerpoint/2010/main" val="3496610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796445" y="6111156"/>
            <a:ext cx="14693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/>
          <p:cNvGrpSpPr/>
          <p:nvPr/>
        </p:nvGrpSpPr>
        <p:grpSpPr>
          <a:xfrm>
            <a:off x="796445" y="5608249"/>
            <a:ext cx="1469366" cy="361111"/>
            <a:chOff x="2120420" y="5608249"/>
            <a:chExt cx="1469366" cy="361111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120421" y="5969360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120420" y="585434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120420" y="5739322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120420" y="567061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120420" y="5608249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/>
          <p:cNvCxnSpPr/>
          <p:nvPr/>
        </p:nvCxnSpPr>
        <p:spPr>
          <a:xfrm>
            <a:off x="791594" y="3543696"/>
            <a:ext cx="14693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791594" y="3040789"/>
            <a:ext cx="1469366" cy="361111"/>
            <a:chOff x="2115569" y="3040789"/>
            <a:chExt cx="1469366" cy="361111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2115570" y="3401900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115569" y="328688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115569" y="3171862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115569" y="310315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115569" y="3040789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/>
          <p:cNvCxnSpPr/>
          <p:nvPr/>
        </p:nvCxnSpPr>
        <p:spPr>
          <a:xfrm>
            <a:off x="779068" y="2637497"/>
            <a:ext cx="14693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779068" y="2134590"/>
            <a:ext cx="1469366" cy="361111"/>
            <a:chOff x="2103043" y="2134590"/>
            <a:chExt cx="1469366" cy="361111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2103044" y="2495701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103043" y="2380682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103043" y="2265663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103043" y="2196952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103043" y="2134590"/>
              <a:ext cx="14693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Arrow Connector 44"/>
          <p:cNvCxnSpPr/>
          <p:nvPr/>
        </p:nvCxnSpPr>
        <p:spPr>
          <a:xfrm flipV="1">
            <a:off x="467812" y="1579363"/>
            <a:ext cx="0" cy="5062737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0" y="2074477"/>
            <a:ext cx="514350" cy="30620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E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1736725" y="3562746"/>
            <a:ext cx="0" cy="254841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1165225" y="3103151"/>
            <a:ext cx="0" cy="275119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reeform 56"/>
          <p:cNvSpPr/>
          <p:nvPr/>
        </p:nvSpPr>
        <p:spPr>
          <a:xfrm>
            <a:off x="1579218" y="3102997"/>
            <a:ext cx="241308" cy="451390"/>
          </a:xfrm>
          <a:custGeom>
            <a:avLst/>
            <a:gdLst>
              <a:gd name="connsiteX0" fmla="*/ 203926 w 349980"/>
              <a:gd name="connsiteY0" fmla="*/ 0 h 2127250"/>
              <a:gd name="connsiteX1" fmla="*/ 726 w 349980"/>
              <a:gd name="connsiteY1" fmla="*/ 171450 h 2127250"/>
              <a:gd name="connsiteX2" fmla="*/ 267426 w 349980"/>
              <a:gd name="connsiteY2" fmla="*/ 311150 h 2127250"/>
              <a:gd name="connsiteX3" fmla="*/ 45176 w 349980"/>
              <a:gd name="connsiteY3" fmla="*/ 488950 h 2127250"/>
              <a:gd name="connsiteX4" fmla="*/ 280126 w 349980"/>
              <a:gd name="connsiteY4" fmla="*/ 622300 h 2127250"/>
              <a:gd name="connsiteX5" fmla="*/ 70576 w 349980"/>
              <a:gd name="connsiteY5" fmla="*/ 774700 h 2127250"/>
              <a:gd name="connsiteX6" fmla="*/ 286476 w 349980"/>
              <a:gd name="connsiteY6" fmla="*/ 882650 h 2127250"/>
              <a:gd name="connsiteX7" fmla="*/ 121376 w 349980"/>
              <a:gd name="connsiteY7" fmla="*/ 1009650 h 2127250"/>
              <a:gd name="connsiteX8" fmla="*/ 305526 w 349980"/>
              <a:gd name="connsiteY8" fmla="*/ 1123950 h 2127250"/>
              <a:gd name="connsiteX9" fmla="*/ 115026 w 349980"/>
              <a:gd name="connsiteY9" fmla="*/ 1219200 h 2127250"/>
              <a:gd name="connsiteX10" fmla="*/ 324576 w 349980"/>
              <a:gd name="connsiteY10" fmla="*/ 1339850 h 2127250"/>
              <a:gd name="connsiteX11" fmla="*/ 134076 w 349980"/>
              <a:gd name="connsiteY11" fmla="*/ 1447800 h 2127250"/>
              <a:gd name="connsiteX12" fmla="*/ 337276 w 349980"/>
              <a:gd name="connsiteY12" fmla="*/ 1524000 h 2127250"/>
              <a:gd name="connsiteX13" fmla="*/ 127726 w 349980"/>
              <a:gd name="connsiteY13" fmla="*/ 1670050 h 2127250"/>
              <a:gd name="connsiteX14" fmla="*/ 349976 w 349980"/>
              <a:gd name="connsiteY14" fmla="*/ 1746250 h 2127250"/>
              <a:gd name="connsiteX15" fmla="*/ 134076 w 349980"/>
              <a:gd name="connsiteY15" fmla="*/ 1892300 h 2127250"/>
              <a:gd name="connsiteX16" fmla="*/ 273776 w 349980"/>
              <a:gd name="connsiteY16" fmla="*/ 2000250 h 2127250"/>
              <a:gd name="connsiteX17" fmla="*/ 286476 w 349980"/>
              <a:gd name="connsiteY17" fmla="*/ 2127250 h 2127250"/>
              <a:gd name="connsiteX0" fmla="*/ 159912 w 305966"/>
              <a:gd name="connsiteY0" fmla="*/ 0 h 2127250"/>
              <a:gd name="connsiteX1" fmla="*/ 1162 w 305966"/>
              <a:gd name="connsiteY1" fmla="*/ 190500 h 2127250"/>
              <a:gd name="connsiteX2" fmla="*/ 223412 w 305966"/>
              <a:gd name="connsiteY2" fmla="*/ 311150 h 2127250"/>
              <a:gd name="connsiteX3" fmla="*/ 1162 w 305966"/>
              <a:gd name="connsiteY3" fmla="*/ 488950 h 2127250"/>
              <a:gd name="connsiteX4" fmla="*/ 236112 w 305966"/>
              <a:gd name="connsiteY4" fmla="*/ 622300 h 2127250"/>
              <a:gd name="connsiteX5" fmla="*/ 26562 w 305966"/>
              <a:gd name="connsiteY5" fmla="*/ 774700 h 2127250"/>
              <a:gd name="connsiteX6" fmla="*/ 242462 w 305966"/>
              <a:gd name="connsiteY6" fmla="*/ 882650 h 2127250"/>
              <a:gd name="connsiteX7" fmla="*/ 77362 w 305966"/>
              <a:gd name="connsiteY7" fmla="*/ 1009650 h 2127250"/>
              <a:gd name="connsiteX8" fmla="*/ 261512 w 305966"/>
              <a:gd name="connsiteY8" fmla="*/ 1123950 h 2127250"/>
              <a:gd name="connsiteX9" fmla="*/ 71012 w 305966"/>
              <a:gd name="connsiteY9" fmla="*/ 1219200 h 2127250"/>
              <a:gd name="connsiteX10" fmla="*/ 280562 w 305966"/>
              <a:gd name="connsiteY10" fmla="*/ 1339850 h 2127250"/>
              <a:gd name="connsiteX11" fmla="*/ 90062 w 305966"/>
              <a:gd name="connsiteY11" fmla="*/ 1447800 h 2127250"/>
              <a:gd name="connsiteX12" fmla="*/ 293262 w 305966"/>
              <a:gd name="connsiteY12" fmla="*/ 1524000 h 2127250"/>
              <a:gd name="connsiteX13" fmla="*/ 83712 w 305966"/>
              <a:gd name="connsiteY13" fmla="*/ 1670050 h 2127250"/>
              <a:gd name="connsiteX14" fmla="*/ 305962 w 305966"/>
              <a:gd name="connsiteY14" fmla="*/ 1746250 h 2127250"/>
              <a:gd name="connsiteX15" fmla="*/ 90062 w 305966"/>
              <a:gd name="connsiteY15" fmla="*/ 1892300 h 2127250"/>
              <a:gd name="connsiteX16" fmla="*/ 229762 w 305966"/>
              <a:gd name="connsiteY16" fmla="*/ 2000250 h 2127250"/>
              <a:gd name="connsiteX17" fmla="*/ 242462 w 305966"/>
              <a:gd name="connsiteY17" fmla="*/ 2127250 h 212725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457200 h 2095500"/>
              <a:gd name="connsiteX4" fmla="*/ 235025 w 304879"/>
              <a:gd name="connsiteY4" fmla="*/ 590550 h 2095500"/>
              <a:gd name="connsiteX5" fmla="*/ 25475 w 304879"/>
              <a:gd name="connsiteY5" fmla="*/ 7429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35025 w 304879"/>
              <a:gd name="connsiteY4" fmla="*/ 590550 h 2095500"/>
              <a:gd name="connsiteX5" fmla="*/ 25475 w 304879"/>
              <a:gd name="connsiteY5" fmla="*/ 7429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35025 w 304879"/>
              <a:gd name="connsiteY4" fmla="*/ 590550 h 2095500"/>
              <a:gd name="connsiteX5" fmla="*/ 75 w 304879"/>
              <a:gd name="connsiteY5" fmla="*/ 6540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31825 w 304879"/>
              <a:gd name="connsiteY7" fmla="*/ 85725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31825 w 304879"/>
              <a:gd name="connsiteY7" fmla="*/ 857250 h 2095500"/>
              <a:gd name="connsiteX8" fmla="*/ 260425 w 304879"/>
              <a:gd name="connsiteY8" fmla="*/ 9779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60425 w 304879"/>
              <a:gd name="connsiteY8" fmla="*/ 9779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31825 w 304879"/>
              <a:gd name="connsiteY11" fmla="*/ 13144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31825 w 304879"/>
              <a:gd name="connsiteY11" fmla="*/ 1314450 h 2095500"/>
              <a:gd name="connsiteX12" fmla="*/ 254075 w 304879"/>
              <a:gd name="connsiteY12" fmla="*/ 142240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5065"/>
              <a:gd name="connsiteY0" fmla="*/ 0 h 2095500"/>
              <a:gd name="connsiteX1" fmla="*/ 75 w 305065"/>
              <a:gd name="connsiteY1" fmla="*/ 158750 h 2095500"/>
              <a:gd name="connsiteX2" fmla="*/ 222325 w 305065"/>
              <a:gd name="connsiteY2" fmla="*/ 279400 h 2095500"/>
              <a:gd name="connsiteX3" fmla="*/ 75 w 305065"/>
              <a:gd name="connsiteY3" fmla="*/ 393700 h 2095500"/>
              <a:gd name="connsiteX4" fmla="*/ 241375 w 305065"/>
              <a:gd name="connsiteY4" fmla="*/ 527050 h 2095500"/>
              <a:gd name="connsiteX5" fmla="*/ 75 w 305065"/>
              <a:gd name="connsiteY5" fmla="*/ 654050 h 2095500"/>
              <a:gd name="connsiteX6" fmla="*/ 241375 w 305065"/>
              <a:gd name="connsiteY6" fmla="*/ 768350 h 2095500"/>
              <a:gd name="connsiteX7" fmla="*/ 19125 w 305065"/>
              <a:gd name="connsiteY7" fmla="*/ 869950 h 2095500"/>
              <a:gd name="connsiteX8" fmla="*/ 254075 w 305065"/>
              <a:gd name="connsiteY8" fmla="*/ 965200 h 2095500"/>
              <a:gd name="connsiteX9" fmla="*/ 19125 w 305065"/>
              <a:gd name="connsiteY9" fmla="*/ 1085850 h 2095500"/>
              <a:gd name="connsiteX10" fmla="*/ 260425 w 305065"/>
              <a:gd name="connsiteY10" fmla="*/ 1200150 h 2095500"/>
              <a:gd name="connsiteX11" fmla="*/ 31825 w 305065"/>
              <a:gd name="connsiteY11" fmla="*/ 1314450 h 2095500"/>
              <a:gd name="connsiteX12" fmla="*/ 254075 w 305065"/>
              <a:gd name="connsiteY12" fmla="*/ 1422400 h 2095500"/>
              <a:gd name="connsiteX13" fmla="*/ 44525 w 305065"/>
              <a:gd name="connsiteY13" fmla="*/ 1549400 h 2095500"/>
              <a:gd name="connsiteX14" fmla="*/ 304875 w 305065"/>
              <a:gd name="connsiteY14" fmla="*/ 1714500 h 2095500"/>
              <a:gd name="connsiteX15" fmla="*/ 88975 w 305065"/>
              <a:gd name="connsiteY15" fmla="*/ 1860550 h 2095500"/>
              <a:gd name="connsiteX16" fmla="*/ 228675 w 305065"/>
              <a:gd name="connsiteY16" fmla="*/ 1968500 h 2095500"/>
              <a:gd name="connsiteX17" fmla="*/ 241375 w 305065"/>
              <a:gd name="connsiteY17" fmla="*/ 2095500 h 2095500"/>
              <a:gd name="connsiteX0" fmla="*/ 203275 w 273342"/>
              <a:gd name="connsiteY0" fmla="*/ 0 h 2095500"/>
              <a:gd name="connsiteX1" fmla="*/ 75 w 273342"/>
              <a:gd name="connsiteY1" fmla="*/ 158750 h 2095500"/>
              <a:gd name="connsiteX2" fmla="*/ 222325 w 273342"/>
              <a:gd name="connsiteY2" fmla="*/ 279400 h 2095500"/>
              <a:gd name="connsiteX3" fmla="*/ 75 w 273342"/>
              <a:gd name="connsiteY3" fmla="*/ 393700 h 2095500"/>
              <a:gd name="connsiteX4" fmla="*/ 241375 w 273342"/>
              <a:gd name="connsiteY4" fmla="*/ 527050 h 2095500"/>
              <a:gd name="connsiteX5" fmla="*/ 75 w 273342"/>
              <a:gd name="connsiteY5" fmla="*/ 654050 h 2095500"/>
              <a:gd name="connsiteX6" fmla="*/ 241375 w 273342"/>
              <a:gd name="connsiteY6" fmla="*/ 768350 h 2095500"/>
              <a:gd name="connsiteX7" fmla="*/ 19125 w 273342"/>
              <a:gd name="connsiteY7" fmla="*/ 869950 h 2095500"/>
              <a:gd name="connsiteX8" fmla="*/ 254075 w 273342"/>
              <a:gd name="connsiteY8" fmla="*/ 965200 h 2095500"/>
              <a:gd name="connsiteX9" fmla="*/ 19125 w 273342"/>
              <a:gd name="connsiteY9" fmla="*/ 1085850 h 2095500"/>
              <a:gd name="connsiteX10" fmla="*/ 260425 w 273342"/>
              <a:gd name="connsiteY10" fmla="*/ 1200150 h 2095500"/>
              <a:gd name="connsiteX11" fmla="*/ 31825 w 273342"/>
              <a:gd name="connsiteY11" fmla="*/ 1314450 h 2095500"/>
              <a:gd name="connsiteX12" fmla="*/ 254075 w 273342"/>
              <a:gd name="connsiteY12" fmla="*/ 1422400 h 2095500"/>
              <a:gd name="connsiteX13" fmla="*/ 44525 w 273342"/>
              <a:gd name="connsiteY13" fmla="*/ 1549400 h 2095500"/>
              <a:gd name="connsiteX14" fmla="*/ 273125 w 273342"/>
              <a:gd name="connsiteY14" fmla="*/ 1663700 h 2095500"/>
              <a:gd name="connsiteX15" fmla="*/ 88975 w 273342"/>
              <a:gd name="connsiteY15" fmla="*/ 1860550 h 2095500"/>
              <a:gd name="connsiteX16" fmla="*/ 228675 w 273342"/>
              <a:gd name="connsiteY16" fmla="*/ 1968500 h 2095500"/>
              <a:gd name="connsiteX17" fmla="*/ 241375 w 273342"/>
              <a:gd name="connsiteY17" fmla="*/ 2095500 h 2095500"/>
              <a:gd name="connsiteX0" fmla="*/ 203275 w 273128"/>
              <a:gd name="connsiteY0" fmla="*/ 0 h 2095500"/>
              <a:gd name="connsiteX1" fmla="*/ 75 w 273128"/>
              <a:gd name="connsiteY1" fmla="*/ 158750 h 2095500"/>
              <a:gd name="connsiteX2" fmla="*/ 222325 w 273128"/>
              <a:gd name="connsiteY2" fmla="*/ 279400 h 2095500"/>
              <a:gd name="connsiteX3" fmla="*/ 75 w 273128"/>
              <a:gd name="connsiteY3" fmla="*/ 393700 h 2095500"/>
              <a:gd name="connsiteX4" fmla="*/ 241375 w 273128"/>
              <a:gd name="connsiteY4" fmla="*/ 527050 h 2095500"/>
              <a:gd name="connsiteX5" fmla="*/ 75 w 273128"/>
              <a:gd name="connsiteY5" fmla="*/ 654050 h 2095500"/>
              <a:gd name="connsiteX6" fmla="*/ 241375 w 273128"/>
              <a:gd name="connsiteY6" fmla="*/ 768350 h 2095500"/>
              <a:gd name="connsiteX7" fmla="*/ 19125 w 273128"/>
              <a:gd name="connsiteY7" fmla="*/ 869950 h 2095500"/>
              <a:gd name="connsiteX8" fmla="*/ 254075 w 273128"/>
              <a:gd name="connsiteY8" fmla="*/ 965200 h 2095500"/>
              <a:gd name="connsiteX9" fmla="*/ 19125 w 273128"/>
              <a:gd name="connsiteY9" fmla="*/ 1085850 h 2095500"/>
              <a:gd name="connsiteX10" fmla="*/ 260425 w 273128"/>
              <a:gd name="connsiteY10" fmla="*/ 1200150 h 2095500"/>
              <a:gd name="connsiteX11" fmla="*/ 31825 w 273128"/>
              <a:gd name="connsiteY11" fmla="*/ 1314450 h 2095500"/>
              <a:gd name="connsiteX12" fmla="*/ 254075 w 273128"/>
              <a:gd name="connsiteY12" fmla="*/ 1422400 h 2095500"/>
              <a:gd name="connsiteX13" fmla="*/ 44525 w 273128"/>
              <a:gd name="connsiteY13" fmla="*/ 1549400 h 2095500"/>
              <a:gd name="connsiteX14" fmla="*/ 273125 w 273128"/>
              <a:gd name="connsiteY14" fmla="*/ 1663700 h 2095500"/>
              <a:gd name="connsiteX15" fmla="*/ 50875 w 273128"/>
              <a:gd name="connsiteY15" fmla="*/ 1784350 h 2095500"/>
              <a:gd name="connsiteX16" fmla="*/ 228675 w 273128"/>
              <a:gd name="connsiteY16" fmla="*/ 1968500 h 2095500"/>
              <a:gd name="connsiteX17" fmla="*/ 241375 w 273128"/>
              <a:gd name="connsiteY17" fmla="*/ 2095500 h 2095500"/>
              <a:gd name="connsiteX0" fmla="*/ 203275 w 273129"/>
              <a:gd name="connsiteY0" fmla="*/ 0 h 2095500"/>
              <a:gd name="connsiteX1" fmla="*/ 75 w 273129"/>
              <a:gd name="connsiteY1" fmla="*/ 158750 h 2095500"/>
              <a:gd name="connsiteX2" fmla="*/ 222325 w 273129"/>
              <a:gd name="connsiteY2" fmla="*/ 279400 h 2095500"/>
              <a:gd name="connsiteX3" fmla="*/ 75 w 273129"/>
              <a:gd name="connsiteY3" fmla="*/ 393700 h 2095500"/>
              <a:gd name="connsiteX4" fmla="*/ 241375 w 273129"/>
              <a:gd name="connsiteY4" fmla="*/ 527050 h 2095500"/>
              <a:gd name="connsiteX5" fmla="*/ 75 w 273129"/>
              <a:gd name="connsiteY5" fmla="*/ 654050 h 2095500"/>
              <a:gd name="connsiteX6" fmla="*/ 241375 w 273129"/>
              <a:gd name="connsiteY6" fmla="*/ 768350 h 2095500"/>
              <a:gd name="connsiteX7" fmla="*/ 19125 w 273129"/>
              <a:gd name="connsiteY7" fmla="*/ 869950 h 2095500"/>
              <a:gd name="connsiteX8" fmla="*/ 254075 w 273129"/>
              <a:gd name="connsiteY8" fmla="*/ 965200 h 2095500"/>
              <a:gd name="connsiteX9" fmla="*/ 19125 w 273129"/>
              <a:gd name="connsiteY9" fmla="*/ 1085850 h 2095500"/>
              <a:gd name="connsiteX10" fmla="*/ 260425 w 273129"/>
              <a:gd name="connsiteY10" fmla="*/ 1200150 h 2095500"/>
              <a:gd name="connsiteX11" fmla="*/ 31825 w 273129"/>
              <a:gd name="connsiteY11" fmla="*/ 1314450 h 2095500"/>
              <a:gd name="connsiteX12" fmla="*/ 254075 w 273129"/>
              <a:gd name="connsiteY12" fmla="*/ 1422400 h 2095500"/>
              <a:gd name="connsiteX13" fmla="*/ 44525 w 273129"/>
              <a:gd name="connsiteY13" fmla="*/ 1549400 h 2095500"/>
              <a:gd name="connsiteX14" fmla="*/ 273125 w 273129"/>
              <a:gd name="connsiteY14" fmla="*/ 1663700 h 2095500"/>
              <a:gd name="connsiteX15" fmla="*/ 50875 w 273129"/>
              <a:gd name="connsiteY15" fmla="*/ 1784350 h 2095500"/>
              <a:gd name="connsiteX16" fmla="*/ 177875 w 273129"/>
              <a:gd name="connsiteY16" fmla="*/ 1898650 h 2095500"/>
              <a:gd name="connsiteX17" fmla="*/ 241375 w 273129"/>
              <a:gd name="connsiteY17" fmla="*/ 2095500 h 2095500"/>
              <a:gd name="connsiteX0" fmla="*/ 203275 w 273129"/>
              <a:gd name="connsiteY0" fmla="*/ 0 h 2133600"/>
              <a:gd name="connsiteX1" fmla="*/ 75 w 273129"/>
              <a:gd name="connsiteY1" fmla="*/ 158750 h 2133600"/>
              <a:gd name="connsiteX2" fmla="*/ 222325 w 273129"/>
              <a:gd name="connsiteY2" fmla="*/ 279400 h 2133600"/>
              <a:gd name="connsiteX3" fmla="*/ 75 w 273129"/>
              <a:gd name="connsiteY3" fmla="*/ 393700 h 2133600"/>
              <a:gd name="connsiteX4" fmla="*/ 241375 w 273129"/>
              <a:gd name="connsiteY4" fmla="*/ 527050 h 2133600"/>
              <a:gd name="connsiteX5" fmla="*/ 75 w 273129"/>
              <a:gd name="connsiteY5" fmla="*/ 654050 h 2133600"/>
              <a:gd name="connsiteX6" fmla="*/ 241375 w 273129"/>
              <a:gd name="connsiteY6" fmla="*/ 768350 h 2133600"/>
              <a:gd name="connsiteX7" fmla="*/ 19125 w 273129"/>
              <a:gd name="connsiteY7" fmla="*/ 869950 h 2133600"/>
              <a:gd name="connsiteX8" fmla="*/ 254075 w 273129"/>
              <a:gd name="connsiteY8" fmla="*/ 965200 h 2133600"/>
              <a:gd name="connsiteX9" fmla="*/ 19125 w 273129"/>
              <a:gd name="connsiteY9" fmla="*/ 1085850 h 2133600"/>
              <a:gd name="connsiteX10" fmla="*/ 260425 w 273129"/>
              <a:gd name="connsiteY10" fmla="*/ 1200150 h 2133600"/>
              <a:gd name="connsiteX11" fmla="*/ 31825 w 273129"/>
              <a:gd name="connsiteY11" fmla="*/ 1314450 h 2133600"/>
              <a:gd name="connsiteX12" fmla="*/ 254075 w 273129"/>
              <a:gd name="connsiteY12" fmla="*/ 1422400 h 2133600"/>
              <a:gd name="connsiteX13" fmla="*/ 44525 w 273129"/>
              <a:gd name="connsiteY13" fmla="*/ 1549400 h 2133600"/>
              <a:gd name="connsiteX14" fmla="*/ 273125 w 273129"/>
              <a:gd name="connsiteY14" fmla="*/ 1663700 h 2133600"/>
              <a:gd name="connsiteX15" fmla="*/ 50875 w 273129"/>
              <a:gd name="connsiteY15" fmla="*/ 1784350 h 2133600"/>
              <a:gd name="connsiteX16" fmla="*/ 177875 w 273129"/>
              <a:gd name="connsiteY16" fmla="*/ 1898650 h 2133600"/>
              <a:gd name="connsiteX17" fmla="*/ 184225 w 273129"/>
              <a:gd name="connsiteY17" fmla="*/ 2133600 h 2133600"/>
              <a:gd name="connsiteX0" fmla="*/ 34 w 273088"/>
              <a:gd name="connsiteY0" fmla="*/ 0 h 1974850"/>
              <a:gd name="connsiteX1" fmla="*/ 222284 w 273088"/>
              <a:gd name="connsiteY1" fmla="*/ 120650 h 1974850"/>
              <a:gd name="connsiteX2" fmla="*/ 34 w 273088"/>
              <a:gd name="connsiteY2" fmla="*/ 234950 h 1974850"/>
              <a:gd name="connsiteX3" fmla="*/ 241334 w 273088"/>
              <a:gd name="connsiteY3" fmla="*/ 368300 h 1974850"/>
              <a:gd name="connsiteX4" fmla="*/ 34 w 273088"/>
              <a:gd name="connsiteY4" fmla="*/ 495300 h 1974850"/>
              <a:gd name="connsiteX5" fmla="*/ 241334 w 273088"/>
              <a:gd name="connsiteY5" fmla="*/ 609600 h 1974850"/>
              <a:gd name="connsiteX6" fmla="*/ 19084 w 273088"/>
              <a:gd name="connsiteY6" fmla="*/ 711200 h 1974850"/>
              <a:gd name="connsiteX7" fmla="*/ 254034 w 273088"/>
              <a:gd name="connsiteY7" fmla="*/ 806450 h 1974850"/>
              <a:gd name="connsiteX8" fmla="*/ 19084 w 273088"/>
              <a:gd name="connsiteY8" fmla="*/ 927100 h 1974850"/>
              <a:gd name="connsiteX9" fmla="*/ 260384 w 273088"/>
              <a:gd name="connsiteY9" fmla="*/ 1041400 h 1974850"/>
              <a:gd name="connsiteX10" fmla="*/ 31784 w 273088"/>
              <a:gd name="connsiteY10" fmla="*/ 1155700 h 1974850"/>
              <a:gd name="connsiteX11" fmla="*/ 254034 w 273088"/>
              <a:gd name="connsiteY11" fmla="*/ 1263650 h 1974850"/>
              <a:gd name="connsiteX12" fmla="*/ 44484 w 273088"/>
              <a:gd name="connsiteY12" fmla="*/ 1390650 h 1974850"/>
              <a:gd name="connsiteX13" fmla="*/ 273084 w 273088"/>
              <a:gd name="connsiteY13" fmla="*/ 1504950 h 1974850"/>
              <a:gd name="connsiteX14" fmla="*/ 50834 w 273088"/>
              <a:gd name="connsiteY14" fmla="*/ 1625600 h 1974850"/>
              <a:gd name="connsiteX15" fmla="*/ 177834 w 273088"/>
              <a:gd name="connsiteY15" fmla="*/ 1739900 h 1974850"/>
              <a:gd name="connsiteX16" fmla="*/ 184184 w 273088"/>
              <a:gd name="connsiteY16" fmla="*/ 1974850 h 1974850"/>
              <a:gd name="connsiteX0" fmla="*/ 222284 w 273088"/>
              <a:gd name="connsiteY0" fmla="*/ 0 h 1854200"/>
              <a:gd name="connsiteX1" fmla="*/ 34 w 273088"/>
              <a:gd name="connsiteY1" fmla="*/ 114300 h 1854200"/>
              <a:gd name="connsiteX2" fmla="*/ 241334 w 273088"/>
              <a:gd name="connsiteY2" fmla="*/ 247650 h 1854200"/>
              <a:gd name="connsiteX3" fmla="*/ 34 w 273088"/>
              <a:gd name="connsiteY3" fmla="*/ 374650 h 1854200"/>
              <a:gd name="connsiteX4" fmla="*/ 241334 w 273088"/>
              <a:gd name="connsiteY4" fmla="*/ 488950 h 1854200"/>
              <a:gd name="connsiteX5" fmla="*/ 19084 w 273088"/>
              <a:gd name="connsiteY5" fmla="*/ 590550 h 1854200"/>
              <a:gd name="connsiteX6" fmla="*/ 254034 w 273088"/>
              <a:gd name="connsiteY6" fmla="*/ 685800 h 1854200"/>
              <a:gd name="connsiteX7" fmla="*/ 19084 w 273088"/>
              <a:gd name="connsiteY7" fmla="*/ 806450 h 1854200"/>
              <a:gd name="connsiteX8" fmla="*/ 260384 w 273088"/>
              <a:gd name="connsiteY8" fmla="*/ 920750 h 1854200"/>
              <a:gd name="connsiteX9" fmla="*/ 31784 w 273088"/>
              <a:gd name="connsiteY9" fmla="*/ 1035050 h 1854200"/>
              <a:gd name="connsiteX10" fmla="*/ 254034 w 273088"/>
              <a:gd name="connsiteY10" fmla="*/ 1143000 h 1854200"/>
              <a:gd name="connsiteX11" fmla="*/ 44484 w 273088"/>
              <a:gd name="connsiteY11" fmla="*/ 1270000 h 1854200"/>
              <a:gd name="connsiteX12" fmla="*/ 273084 w 273088"/>
              <a:gd name="connsiteY12" fmla="*/ 1384300 h 1854200"/>
              <a:gd name="connsiteX13" fmla="*/ 50834 w 273088"/>
              <a:gd name="connsiteY13" fmla="*/ 1504950 h 1854200"/>
              <a:gd name="connsiteX14" fmla="*/ 177834 w 273088"/>
              <a:gd name="connsiteY14" fmla="*/ 1619250 h 1854200"/>
              <a:gd name="connsiteX15" fmla="*/ 184184 w 273088"/>
              <a:gd name="connsiteY15" fmla="*/ 1854200 h 1854200"/>
              <a:gd name="connsiteX0" fmla="*/ 0 w 273054"/>
              <a:gd name="connsiteY0" fmla="*/ -1 h 1739899"/>
              <a:gd name="connsiteX1" fmla="*/ 241300 w 273054"/>
              <a:gd name="connsiteY1" fmla="*/ 133349 h 1739899"/>
              <a:gd name="connsiteX2" fmla="*/ 0 w 273054"/>
              <a:gd name="connsiteY2" fmla="*/ 260349 h 1739899"/>
              <a:gd name="connsiteX3" fmla="*/ 241300 w 273054"/>
              <a:gd name="connsiteY3" fmla="*/ 374649 h 1739899"/>
              <a:gd name="connsiteX4" fmla="*/ 19050 w 273054"/>
              <a:gd name="connsiteY4" fmla="*/ 476249 h 1739899"/>
              <a:gd name="connsiteX5" fmla="*/ 254000 w 273054"/>
              <a:gd name="connsiteY5" fmla="*/ 571499 h 1739899"/>
              <a:gd name="connsiteX6" fmla="*/ 19050 w 273054"/>
              <a:gd name="connsiteY6" fmla="*/ 692149 h 1739899"/>
              <a:gd name="connsiteX7" fmla="*/ 260350 w 273054"/>
              <a:gd name="connsiteY7" fmla="*/ 806449 h 1739899"/>
              <a:gd name="connsiteX8" fmla="*/ 31750 w 273054"/>
              <a:gd name="connsiteY8" fmla="*/ 920749 h 1739899"/>
              <a:gd name="connsiteX9" fmla="*/ 254000 w 273054"/>
              <a:gd name="connsiteY9" fmla="*/ 1028699 h 1739899"/>
              <a:gd name="connsiteX10" fmla="*/ 44450 w 273054"/>
              <a:gd name="connsiteY10" fmla="*/ 1155699 h 1739899"/>
              <a:gd name="connsiteX11" fmla="*/ 273050 w 273054"/>
              <a:gd name="connsiteY11" fmla="*/ 1269999 h 1739899"/>
              <a:gd name="connsiteX12" fmla="*/ 50800 w 273054"/>
              <a:gd name="connsiteY12" fmla="*/ 1390649 h 1739899"/>
              <a:gd name="connsiteX13" fmla="*/ 177800 w 273054"/>
              <a:gd name="connsiteY13" fmla="*/ 1504949 h 1739899"/>
              <a:gd name="connsiteX14" fmla="*/ 184150 w 273054"/>
              <a:gd name="connsiteY14" fmla="*/ 1739899 h 1739899"/>
              <a:gd name="connsiteX0" fmla="*/ 241300 w 273054"/>
              <a:gd name="connsiteY0" fmla="*/ -1 h 1606549"/>
              <a:gd name="connsiteX1" fmla="*/ 0 w 273054"/>
              <a:gd name="connsiteY1" fmla="*/ 126999 h 1606549"/>
              <a:gd name="connsiteX2" fmla="*/ 241300 w 273054"/>
              <a:gd name="connsiteY2" fmla="*/ 241299 h 1606549"/>
              <a:gd name="connsiteX3" fmla="*/ 19050 w 273054"/>
              <a:gd name="connsiteY3" fmla="*/ 342899 h 1606549"/>
              <a:gd name="connsiteX4" fmla="*/ 254000 w 273054"/>
              <a:gd name="connsiteY4" fmla="*/ 438149 h 1606549"/>
              <a:gd name="connsiteX5" fmla="*/ 19050 w 273054"/>
              <a:gd name="connsiteY5" fmla="*/ 558799 h 1606549"/>
              <a:gd name="connsiteX6" fmla="*/ 260350 w 273054"/>
              <a:gd name="connsiteY6" fmla="*/ 673099 h 1606549"/>
              <a:gd name="connsiteX7" fmla="*/ 31750 w 273054"/>
              <a:gd name="connsiteY7" fmla="*/ 787399 h 1606549"/>
              <a:gd name="connsiteX8" fmla="*/ 254000 w 273054"/>
              <a:gd name="connsiteY8" fmla="*/ 895349 h 1606549"/>
              <a:gd name="connsiteX9" fmla="*/ 44450 w 273054"/>
              <a:gd name="connsiteY9" fmla="*/ 1022349 h 1606549"/>
              <a:gd name="connsiteX10" fmla="*/ 273050 w 273054"/>
              <a:gd name="connsiteY10" fmla="*/ 1136649 h 1606549"/>
              <a:gd name="connsiteX11" fmla="*/ 50800 w 273054"/>
              <a:gd name="connsiteY11" fmla="*/ 1257299 h 1606549"/>
              <a:gd name="connsiteX12" fmla="*/ 177800 w 273054"/>
              <a:gd name="connsiteY12" fmla="*/ 1371599 h 1606549"/>
              <a:gd name="connsiteX13" fmla="*/ 184150 w 273054"/>
              <a:gd name="connsiteY13" fmla="*/ 1606549 h 1606549"/>
              <a:gd name="connsiteX0" fmla="*/ 0 w 273054"/>
              <a:gd name="connsiteY0" fmla="*/ 1 h 1479551"/>
              <a:gd name="connsiteX1" fmla="*/ 241300 w 273054"/>
              <a:gd name="connsiteY1" fmla="*/ 114301 h 1479551"/>
              <a:gd name="connsiteX2" fmla="*/ 19050 w 273054"/>
              <a:gd name="connsiteY2" fmla="*/ 215901 h 1479551"/>
              <a:gd name="connsiteX3" fmla="*/ 254000 w 273054"/>
              <a:gd name="connsiteY3" fmla="*/ 311151 h 1479551"/>
              <a:gd name="connsiteX4" fmla="*/ 19050 w 273054"/>
              <a:gd name="connsiteY4" fmla="*/ 431801 h 1479551"/>
              <a:gd name="connsiteX5" fmla="*/ 260350 w 273054"/>
              <a:gd name="connsiteY5" fmla="*/ 546101 h 1479551"/>
              <a:gd name="connsiteX6" fmla="*/ 31750 w 273054"/>
              <a:gd name="connsiteY6" fmla="*/ 660401 h 1479551"/>
              <a:gd name="connsiteX7" fmla="*/ 254000 w 273054"/>
              <a:gd name="connsiteY7" fmla="*/ 768351 h 1479551"/>
              <a:gd name="connsiteX8" fmla="*/ 44450 w 273054"/>
              <a:gd name="connsiteY8" fmla="*/ 895351 h 1479551"/>
              <a:gd name="connsiteX9" fmla="*/ 273050 w 273054"/>
              <a:gd name="connsiteY9" fmla="*/ 1009651 h 1479551"/>
              <a:gd name="connsiteX10" fmla="*/ 50800 w 273054"/>
              <a:gd name="connsiteY10" fmla="*/ 1130301 h 1479551"/>
              <a:gd name="connsiteX11" fmla="*/ 177800 w 273054"/>
              <a:gd name="connsiteY11" fmla="*/ 1244601 h 1479551"/>
              <a:gd name="connsiteX12" fmla="*/ 184150 w 273054"/>
              <a:gd name="connsiteY12" fmla="*/ 1479551 h 1479551"/>
              <a:gd name="connsiteX0" fmla="*/ 222265 w 254019"/>
              <a:gd name="connsiteY0" fmla="*/ 1 h 1365251"/>
              <a:gd name="connsiteX1" fmla="*/ 15 w 254019"/>
              <a:gd name="connsiteY1" fmla="*/ 101601 h 1365251"/>
              <a:gd name="connsiteX2" fmla="*/ 234965 w 254019"/>
              <a:gd name="connsiteY2" fmla="*/ 196851 h 1365251"/>
              <a:gd name="connsiteX3" fmla="*/ 15 w 254019"/>
              <a:gd name="connsiteY3" fmla="*/ 317501 h 1365251"/>
              <a:gd name="connsiteX4" fmla="*/ 241315 w 254019"/>
              <a:gd name="connsiteY4" fmla="*/ 431801 h 1365251"/>
              <a:gd name="connsiteX5" fmla="*/ 12715 w 254019"/>
              <a:gd name="connsiteY5" fmla="*/ 546101 h 1365251"/>
              <a:gd name="connsiteX6" fmla="*/ 234965 w 254019"/>
              <a:gd name="connsiteY6" fmla="*/ 654051 h 1365251"/>
              <a:gd name="connsiteX7" fmla="*/ 25415 w 254019"/>
              <a:gd name="connsiteY7" fmla="*/ 781051 h 1365251"/>
              <a:gd name="connsiteX8" fmla="*/ 254015 w 254019"/>
              <a:gd name="connsiteY8" fmla="*/ 895351 h 1365251"/>
              <a:gd name="connsiteX9" fmla="*/ 31765 w 254019"/>
              <a:gd name="connsiteY9" fmla="*/ 1016001 h 1365251"/>
              <a:gd name="connsiteX10" fmla="*/ 158765 w 254019"/>
              <a:gd name="connsiteY10" fmla="*/ 1130301 h 1365251"/>
              <a:gd name="connsiteX11" fmla="*/ 165115 w 254019"/>
              <a:gd name="connsiteY11" fmla="*/ 1365251 h 1365251"/>
              <a:gd name="connsiteX0" fmla="*/ 4 w 254008"/>
              <a:gd name="connsiteY0" fmla="*/ 0 h 1263650"/>
              <a:gd name="connsiteX1" fmla="*/ 234954 w 254008"/>
              <a:gd name="connsiteY1" fmla="*/ 95250 h 1263650"/>
              <a:gd name="connsiteX2" fmla="*/ 4 w 254008"/>
              <a:gd name="connsiteY2" fmla="*/ 215900 h 1263650"/>
              <a:gd name="connsiteX3" fmla="*/ 241304 w 254008"/>
              <a:gd name="connsiteY3" fmla="*/ 330200 h 1263650"/>
              <a:gd name="connsiteX4" fmla="*/ 12704 w 254008"/>
              <a:gd name="connsiteY4" fmla="*/ 444500 h 1263650"/>
              <a:gd name="connsiteX5" fmla="*/ 234954 w 254008"/>
              <a:gd name="connsiteY5" fmla="*/ 552450 h 1263650"/>
              <a:gd name="connsiteX6" fmla="*/ 25404 w 254008"/>
              <a:gd name="connsiteY6" fmla="*/ 679450 h 1263650"/>
              <a:gd name="connsiteX7" fmla="*/ 254004 w 254008"/>
              <a:gd name="connsiteY7" fmla="*/ 793750 h 1263650"/>
              <a:gd name="connsiteX8" fmla="*/ 31754 w 254008"/>
              <a:gd name="connsiteY8" fmla="*/ 914400 h 1263650"/>
              <a:gd name="connsiteX9" fmla="*/ 158754 w 254008"/>
              <a:gd name="connsiteY9" fmla="*/ 1028700 h 1263650"/>
              <a:gd name="connsiteX10" fmla="*/ 165104 w 254008"/>
              <a:gd name="connsiteY10" fmla="*/ 1263650 h 1263650"/>
              <a:gd name="connsiteX0" fmla="*/ 234954 w 254008"/>
              <a:gd name="connsiteY0" fmla="*/ 0 h 1168400"/>
              <a:gd name="connsiteX1" fmla="*/ 4 w 254008"/>
              <a:gd name="connsiteY1" fmla="*/ 120650 h 1168400"/>
              <a:gd name="connsiteX2" fmla="*/ 241304 w 254008"/>
              <a:gd name="connsiteY2" fmla="*/ 234950 h 1168400"/>
              <a:gd name="connsiteX3" fmla="*/ 12704 w 254008"/>
              <a:gd name="connsiteY3" fmla="*/ 349250 h 1168400"/>
              <a:gd name="connsiteX4" fmla="*/ 234954 w 254008"/>
              <a:gd name="connsiteY4" fmla="*/ 457200 h 1168400"/>
              <a:gd name="connsiteX5" fmla="*/ 25404 w 254008"/>
              <a:gd name="connsiteY5" fmla="*/ 584200 h 1168400"/>
              <a:gd name="connsiteX6" fmla="*/ 254004 w 254008"/>
              <a:gd name="connsiteY6" fmla="*/ 698500 h 1168400"/>
              <a:gd name="connsiteX7" fmla="*/ 31754 w 254008"/>
              <a:gd name="connsiteY7" fmla="*/ 819150 h 1168400"/>
              <a:gd name="connsiteX8" fmla="*/ 158754 w 254008"/>
              <a:gd name="connsiteY8" fmla="*/ 933450 h 1168400"/>
              <a:gd name="connsiteX9" fmla="*/ 165104 w 254008"/>
              <a:gd name="connsiteY9" fmla="*/ 1168400 h 1168400"/>
              <a:gd name="connsiteX0" fmla="*/ 0 w 254004"/>
              <a:gd name="connsiteY0" fmla="*/ 0 h 1047750"/>
              <a:gd name="connsiteX1" fmla="*/ 241300 w 254004"/>
              <a:gd name="connsiteY1" fmla="*/ 114300 h 1047750"/>
              <a:gd name="connsiteX2" fmla="*/ 12700 w 254004"/>
              <a:gd name="connsiteY2" fmla="*/ 228600 h 1047750"/>
              <a:gd name="connsiteX3" fmla="*/ 234950 w 254004"/>
              <a:gd name="connsiteY3" fmla="*/ 336550 h 1047750"/>
              <a:gd name="connsiteX4" fmla="*/ 25400 w 254004"/>
              <a:gd name="connsiteY4" fmla="*/ 463550 h 1047750"/>
              <a:gd name="connsiteX5" fmla="*/ 254000 w 254004"/>
              <a:gd name="connsiteY5" fmla="*/ 577850 h 1047750"/>
              <a:gd name="connsiteX6" fmla="*/ 31750 w 254004"/>
              <a:gd name="connsiteY6" fmla="*/ 698500 h 1047750"/>
              <a:gd name="connsiteX7" fmla="*/ 158750 w 254004"/>
              <a:gd name="connsiteY7" fmla="*/ 812800 h 1047750"/>
              <a:gd name="connsiteX8" fmla="*/ 165100 w 254004"/>
              <a:gd name="connsiteY8" fmla="*/ 1047750 h 1047750"/>
              <a:gd name="connsiteX0" fmla="*/ 228604 w 241308"/>
              <a:gd name="connsiteY0" fmla="*/ 0 h 933450"/>
              <a:gd name="connsiteX1" fmla="*/ 4 w 241308"/>
              <a:gd name="connsiteY1" fmla="*/ 114300 h 933450"/>
              <a:gd name="connsiteX2" fmla="*/ 222254 w 241308"/>
              <a:gd name="connsiteY2" fmla="*/ 222250 h 933450"/>
              <a:gd name="connsiteX3" fmla="*/ 12704 w 241308"/>
              <a:gd name="connsiteY3" fmla="*/ 349250 h 933450"/>
              <a:gd name="connsiteX4" fmla="*/ 241304 w 241308"/>
              <a:gd name="connsiteY4" fmla="*/ 463550 h 933450"/>
              <a:gd name="connsiteX5" fmla="*/ 19054 w 241308"/>
              <a:gd name="connsiteY5" fmla="*/ 584200 h 933450"/>
              <a:gd name="connsiteX6" fmla="*/ 146054 w 241308"/>
              <a:gd name="connsiteY6" fmla="*/ 698500 h 933450"/>
              <a:gd name="connsiteX7" fmla="*/ 152404 w 241308"/>
              <a:gd name="connsiteY7" fmla="*/ 933450 h 933450"/>
              <a:gd name="connsiteX0" fmla="*/ 4 w 241308"/>
              <a:gd name="connsiteY0" fmla="*/ -1 h 819149"/>
              <a:gd name="connsiteX1" fmla="*/ 222254 w 241308"/>
              <a:gd name="connsiteY1" fmla="*/ 107949 h 819149"/>
              <a:gd name="connsiteX2" fmla="*/ 12704 w 241308"/>
              <a:gd name="connsiteY2" fmla="*/ 234949 h 819149"/>
              <a:gd name="connsiteX3" fmla="*/ 241304 w 241308"/>
              <a:gd name="connsiteY3" fmla="*/ 349249 h 819149"/>
              <a:gd name="connsiteX4" fmla="*/ 19054 w 241308"/>
              <a:gd name="connsiteY4" fmla="*/ 469899 h 819149"/>
              <a:gd name="connsiteX5" fmla="*/ 146054 w 241308"/>
              <a:gd name="connsiteY5" fmla="*/ 584199 h 819149"/>
              <a:gd name="connsiteX6" fmla="*/ 152404 w 241308"/>
              <a:gd name="connsiteY6" fmla="*/ 819149 h 81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08" h="819149">
                <a:moveTo>
                  <a:pt x="4" y="-1"/>
                </a:moveTo>
                <a:cubicBezTo>
                  <a:pt x="-1054" y="37041"/>
                  <a:pt x="220137" y="68791"/>
                  <a:pt x="222254" y="107949"/>
                </a:cubicBezTo>
                <a:cubicBezTo>
                  <a:pt x="224371" y="147107"/>
                  <a:pt x="9529" y="194732"/>
                  <a:pt x="12704" y="234949"/>
                </a:cubicBezTo>
                <a:cubicBezTo>
                  <a:pt x="15879" y="275166"/>
                  <a:pt x="240246" y="310091"/>
                  <a:pt x="241304" y="349249"/>
                </a:cubicBezTo>
                <a:cubicBezTo>
                  <a:pt x="242362" y="388407"/>
                  <a:pt x="34929" y="430741"/>
                  <a:pt x="19054" y="469899"/>
                </a:cubicBezTo>
                <a:cubicBezTo>
                  <a:pt x="3179" y="509057"/>
                  <a:pt x="123829" y="525991"/>
                  <a:pt x="146054" y="584199"/>
                </a:cubicBezTo>
                <a:cubicBezTo>
                  <a:pt x="168279" y="642407"/>
                  <a:pt x="158754" y="775228"/>
                  <a:pt x="152404" y="819149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1012825" y="2380682"/>
            <a:ext cx="0" cy="373047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 57"/>
          <p:cNvSpPr/>
          <p:nvPr/>
        </p:nvSpPr>
        <p:spPr>
          <a:xfrm>
            <a:off x="1220936" y="2380681"/>
            <a:ext cx="273129" cy="1175715"/>
          </a:xfrm>
          <a:custGeom>
            <a:avLst/>
            <a:gdLst>
              <a:gd name="connsiteX0" fmla="*/ 203926 w 349980"/>
              <a:gd name="connsiteY0" fmla="*/ 0 h 2127250"/>
              <a:gd name="connsiteX1" fmla="*/ 726 w 349980"/>
              <a:gd name="connsiteY1" fmla="*/ 171450 h 2127250"/>
              <a:gd name="connsiteX2" fmla="*/ 267426 w 349980"/>
              <a:gd name="connsiteY2" fmla="*/ 311150 h 2127250"/>
              <a:gd name="connsiteX3" fmla="*/ 45176 w 349980"/>
              <a:gd name="connsiteY3" fmla="*/ 488950 h 2127250"/>
              <a:gd name="connsiteX4" fmla="*/ 280126 w 349980"/>
              <a:gd name="connsiteY4" fmla="*/ 622300 h 2127250"/>
              <a:gd name="connsiteX5" fmla="*/ 70576 w 349980"/>
              <a:gd name="connsiteY5" fmla="*/ 774700 h 2127250"/>
              <a:gd name="connsiteX6" fmla="*/ 286476 w 349980"/>
              <a:gd name="connsiteY6" fmla="*/ 882650 h 2127250"/>
              <a:gd name="connsiteX7" fmla="*/ 121376 w 349980"/>
              <a:gd name="connsiteY7" fmla="*/ 1009650 h 2127250"/>
              <a:gd name="connsiteX8" fmla="*/ 305526 w 349980"/>
              <a:gd name="connsiteY8" fmla="*/ 1123950 h 2127250"/>
              <a:gd name="connsiteX9" fmla="*/ 115026 w 349980"/>
              <a:gd name="connsiteY9" fmla="*/ 1219200 h 2127250"/>
              <a:gd name="connsiteX10" fmla="*/ 324576 w 349980"/>
              <a:gd name="connsiteY10" fmla="*/ 1339850 h 2127250"/>
              <a:gd name="connsiteX11" fmla="*/ 134076 w 349980"/>
              <a:gd name="connsiteY11" fmla="*/ 1447800 h 2127250"/>
              <a:gd name="connsiteX12" fmla="*/ 337276 w 349980"/>
              <a:gd name="connsiteY12" fmla="*/ 1524000 h 2127250"/>
              <a:gd name="connsiteX13" fmla="*/ 127726 w 349980"/>
              <a:gd name="connsiteY13" fmla="*/ 1670050 h 2127250"/>
              <a:gd name="connsiteX14" fmla="*/ 349976 w 349980"/>
              <a:gd name="connsiteY14" fmla="*/ 1746250 h 2127250"/>
              <a:gd name="connsiteX15" fmla="*/ 134076 w 349980"/>
              <a:gd name="connsiteY15" fmla="*/ 1892300 h 2127250"/>
              <a:gd name="connsiteX16" fmla="*/ 273776 w 349980"/>
              <a:gd name="connsiteY16" fmla="*/ 2000250 h 2127250"/>
              <a:gd name="connsiteX17" fmla="*/ 286476 w 349980"/>
              <a:gd name="connsiteY17" fmla="*/ 2127250 h 2127250"/>
              <a:gd name="connsiteX0" fmla="*/ 159912 w 305966"/>
              <a:gd name="connsiteY0" fmla="*/ 0 h 2127250"/>
              <a:gd name="connsiteX1" fmla="*/ 1162 w 305966"/>
              <a:gd name="connsiteY1" fmla="*/ 190500 h 2127250"/>
              <a:gd name="connsiteX2" fmla="*/ 223412 w 305966"/>
              <a:gd name="connsiteY2" fmla="*/ 311150 h 2127250"/>
              <a:gd name="connsiteX3" fmla="*/ 1162 w 305966"/>
              <a:gd name="connsiteY3" fmla="*/ 488950 h 2127250"/>
              <a:gd name="connsiteX4" fmla="*/ 236112 w 305966"/>
              <a:gd name="connsiteY4" fmla="*/ 622300 h 2127250"/>
              <a:gd name="connsiteX5" fmla="*/ 26562 w 305966"/>
              <a:gd name="connsiteY5" fmla="*/ 774700 h 2127250"/>
              <a:gd name="connsiteX6" fmla="*/ 242462 w 305966"/>
              <a:gd name="connsiteY6" fmla="*/ 882650 h 2127250"/>
              <a:gd name="connsiteX7" fmla="*/ 77362 w 305966"/>
              <a:gd name="connsiteY7" fmla="*/ 1009650 h 2127250"/>
              <a:gd name="connsiteX8" fmla="*/ 261512 w 305966"/>
              <a:gd name="connsiteY8" fmla="*/ 1123950 h 2127250"/>
              <a:gd name="connsiteX9" fmla="*/ 71012 w 305966"/>
              <a:gd name="connsiteY9" fmla="*/ 1219200 h 2127250"/>
              <a:gd name="connsiteX10" fmla="*/ 280562 w 305966"/>
              <a:gd name="connsiteY10" fmla="*/ 1339850 h 2127250"/>
              <a:gd name="connsiteX11" fmla="*/ 90062 w 305966"/>
              <a:gd name="connsiteY11" fmla="*/ 1447800 h 2127250"/>
              <a:gd name="connsiteX12" fmla="*/ 293262 w 305966"/>
              <a:gd name="connsiteY12" fmla="*/ 1524000 h 2127250"/>
              <a:gd name="connsiteX13" fmla="*/ 83712 w 305966"/>
              <a:gd name="connsiteY13" fmla="*/ 1670050 h 2127250"/>
              <a:gd name="connsiteX14" fmla="*/ 305962 w 305966"/>
              <a:gd name="connsiteY14" fmla="*/ 1746250 h 2127250"/>
              <a:gd name="connsiteX15" fmla="*/ 90062 w 305966"/>
              <a:gd name="connsiteY15" fmla="*/ 1892300 h 2127250"/>
              <a:gd name="connsiteX16" fmla="*/ 229762 w 305966"/>
              <a:gd name="connsiteY16" fmla="*/ 2000250 h 2127250"/>
              <a:gd name="connsiteX17" fmla="*/ 242462 w 305966"/>
              <a:gd name="connsiteY17" fmla="*/ 2127250 h 212725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457200 h 2095500"/>
              <a:gd name="connsiteX4" fmla="*/ 235025 w 304879"/>
              <a:gd name="connsiteY4" fmla="*/ 590550 h 2095500"/>
              <a:gd name="connsiteX5" fmla="*/ 25475 w 304879"/>
              <a:gd name="connsiteY5" fmla="*/ 7429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35025 w 304879"/>
              <a:gd name="connsiteY4" fmla="*/ 590550 h 2095500"/>
              <a:gd name="connsiteX5" fmla="*/ 25475 w 304879"/>
              <a:gd name="connsiteY5" fmla="*/ 7429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35025 w 304879"/>
              <a:gd name="connsiteY4" fmla="*/ 590550 h 2095500"/>
              <a:gd name="connsiteX5" fmla="*/ 75 w 304879"/>
              <a:gd name="connsiteY5" fmla="*/ 6540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85090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76275 w 304879"/>
              <a:gd name="connsiteY7" fmla="*/ 97790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31825 w 304879"/>
              <a:gd name="connsiteY7" fmla="*/ 857250 h 2095500"/>
              <a:gd name="connsiteX8" fmla="*/ 260425 w 304879"/>
              <a:gd name="connsiteY8" fmla="*/ 1092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31825 w 304879"/>
              <a:gd name="connsiteY7" fmla="*/ 857250 h 2095500"/>
              <a:gd name="connsiteX8" fmla="*/ 260425 w 304879"/>
              <a:gd name="connsiteY8" fmla="*/ 9779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60425 w 304879"/>
              <a:gd name="connsiteY8" fmla="*/ 9779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69925 w 304879"/>
              <a:gd name="connsiteY9" fmla="*/ 11874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79475 w 304879"/>
              <a:gd name="connsiteY10" fmla="*/ 130810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88975 w 304879"/>
              <a:gd name="connsiteY11" fmla="*/ 14160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31825 w 304879"/>
              <a:gd name="connsiteY11" fmla="*/ 1314450 h 2095500"/>
              <a:gd name="connsiteX12" fmla="*/ 292175 w 304879"/>
              <a:gd name="connsiteY12" fmla="*/ 149225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4879"/>
              <a:gd name="connsiteY0" fmla="*/ 0 h 2095500"/>
              <a:gd name="connsiteX1" fmla="*/ 75 w 304879"/>
              <a:gd name="connsiteY1" fmla="*/ 158750 h 2095500"/>
              <a:gd name="connsiteX2" fmla="*/ 222325 w 304879"/>
              <a:gd name="connsiteY2" fmla="*/ 279400 h 2095500"/>
              <a:gd name="connsiteX3" fmla="*/ 75 w 304879"/>
              <a:gd name="connsiteY3" fmla="*/ 393700 h 2095500"/>
              <a:gd name="connsiteX4" fmla="*/ 241375 w 304879"/>
              <a:gd name="connsiteY4" fmla="*/ 527050 h 2095500"/>
              <a:gd name="connsiteX5" fmla="*/ 75 w 304879"/>
              <a:gd name="connsiteY5" fmla="*/ 654050 h 2095500"/>
              <a:gd name="connsiteX6" fmla="*/ 241375 w 304879"/>
              <a:gd name="connsiteY6" fmla="*/ 768350 h 2095500"/>
              <a:gd name="connsiteX7" fmla="*/ 19125 w 304879"/>
              <a:gd name="connsiteY7" fmla="*/ 869950 h 2095500"/>
              <a:gd name="connsiteX8" fmla="*/ 254075 w 304879"/>
              <a:gd name="connsiteY8" fmla="*/ 965200 h 2095500"/>
              <a:gd name="connsiteX9" fmla="*/ 19125 w 304879"/>
              <a:gd name="connsiteY9" fmla="*/ 1085850 h 2095500"/>
              <a:gd name="connsiteX10" fmla="*/ 260425 w 304879"/>
              <a:gd name="connsiteY10" fmla="*/ 1200150 h 2095500"/>
              <a:gd name="connsiteX11" fmla="*/ 31825 w 304879"/>
              <a:gd name="connsiteY11" fmla="*/ 1314450 h 2095500"/>
              <a:gd name="connsiteX12" fmla="*/ 254075 w 304879"/>
              <a:gd name="connsiteY12" fmla="*/ 1422400 h 2095500"/>
              <a:gd name="connsiteX13" fmla="*/ 82625 w 304879"/>
              <a:gd name="connsiteY13" fmla="*/ 1638300 h 2095500"/>
              <a:gd name="connsiteX14" fmla="*/ 304875 w 304879"/>
              <a:gd name="connsiteY14" fmla="*/ 1714500 h 2095500"/>
              <a:gd name="connsiteX15" fmla="*/ 88975 w 304879"/>
              <a:gd name="connsiteY15" fmla="*/ 1860550 h 2095500"/>
              <a:gd name="connsiteX16" fmla="*/ 228675 w 304879"/>
              <a:gd name="connsiteY16" fmla="*/ 1968500 h 2095500"/>
              <a:gd name="connsiteX17" fmla="*/ 241375 w 304879"/>
              <a:gd name="connsiteY17" fmla="*/ 2095500 h 2095500"/>
              <a:gd name="connsiteX0" fmla="*/ 203275 w 305065"/>
              <a:gd name="connsiteY0" fmla="*/ 0 h 2095500"/>
              <a:gd name="connsiteX1" fmla="*/ 75 w 305065"/>
              <a:gd name="connsiteY1" fmla="*/ 158750 h 2095500"/>
              <a:gd name="connsiteX2" fmla="*/ 222325 w 305065"/>
              <a:gd name="connsiteY2" fmla="*/ 279400 h 2095500"/>
              <a:gd name="connsiteX3" fmla="*/ 75 w 305065"/>
              <a:gd name="connsiteY3" fmla="*/ 393700 h 2095500"/>
              <a:gd name="connsiteX4" fmla="*/ 241375 w 305065"/>
              <a:gd name="connsiteY4" fmla="*/ 527050 h 2095500"/>
              <a:gd name="connsiteX5" fmla="*/ 75 w 305065"/>
              <a:gd name="connsiteY5" fmla="*/ 654050 h 2095500"/>
              <a:gd name="connsiteX6" fmla="*/ 241375 w 305065"/>
              <a:gd name="connsiteY6" fmla="*/ 768350 h 2095500"/>
              <a:gd name="connsiteX7" fmla="*/ 19125 w 305065"/>
              <a:gd name="connsiteY7" fmla="*/ 869950 h 2095500"/>
              <a:gd name="connsiteX8" fmla="*/ 254075 w 305065"/>
              <a:gd name="connsiteY8" fmla="*/ 965200 h 2095500"/>
              <a:gd name="connsiteX9" fmla="*/ 19125 w 305065"/>
              <a:gd name="connsiteY9" fmla="*/ 1085850 h 2095500"/>
              <a:gd name="connsiteX10" fmla="*/ 260425 w 305065"/>
              <a:gd name="connsiteY10" fmla="*/ 1200150 h 2095500"/>
              <a:gd name="connsiteX11" fmla="*/ 31825 w 305065"/>
              <a:gd name="connsiteY11" fmla="*/ 1314450 h 2095500"/>
              <a:gd name="connsiteX12" fmla="*/ 254075 w 305065"/>
              <a:gd name="connsiteY12" fmla="*/ 1422400 h 2095500"/>
              <a:gd name="connsiteX13" fmla="*/ 44525 w 305065"/>
              <a:gd name="connsiteY13" fmla="*/ 1549400 h 2095500"/>
              <a:gd name="connsiteX14" fmla="*/ 304875 w 305065"/>
              <a:gd name="connsiteY14" fmla="*/ 1714500 h 2095500"/>
              <a:gd name="connsiteX15" fmla="*/ 88975 w 305065"/>
              <a:gd name="connsiteY15" fmla="*/ 1860550 h 2095500"/>
              <a:gd name="connsiteX16" fmla="*/ 228675 w 305065"/>
              <a:gd name="connsiteY16" fmla="*/ 1968500 h 2095500"/>
              <a:gd name="connsiteX17" fmla="*/ 241375 w 305065"/>
              <a:gd name="connsiteY17" fmla="*/ 2095500 h 2095500"/>
              <a:gd name="connsiteX0" fmla="*/ 203275 w 273342"/>
              <a:gd name="connsiteY0" fmla="*/ 0 h 2095500"/>
              <a:gd name="connsiteX1" fmla="*/ 75 w 273342"/>
              <a:gd name="connsiteY1" fmla="*/ 158750 h 2095500"/>
              <a:gd name="connsiteX2" fmla="*/ 222325 w 273342"/>
              <a:gd name="connsiteY2" fmla="*/ 279400 h 2095500"/>
              <a:gd name="connsiteX3" fmla="*/ 75 w 273342"/>
              <a:gd name="connsiteY3" fmla="*/ 393700 h 2095500"/>
              <a:gd name="connsiteX4" fmla="*/ 241375 w 273342"/>
              <a:gd name="connsiteY4" fmla="*/ 527050 h 2095500"/>
              <a:gd name="connsiteX5" fmla="*/ 75 w 273342"/>
              <a:gd name="connsiteY5" fmla="*/ 654050 h 2095500"/>
              <a:gd name="connsiteX6" fmla="*/ 241375 w 273342"/>
              <a:gd name="connsiteY6" fmla="*/ 768350 h 2095500"/>
              <a:gd name="connsiteX7" fmla="*/ 19125 w 273342"/>
              <a:gd name="connsiteY7" fmla="*/ 869950 h 2095500"/>
              <a:gd name="connsiteX8" fmla="*/ 254075 w 273342"/>
              <a:gd name="connsiteY8" fmla="*/ 965200 h 2095500"/>
              <a:gd name="connsiteX9" fmla="*/ 19125 w 273342"/>
              <a:gd name="connsiteY9" fmla="*/ 1085850 h 2095500"/>
              <a:gd name="connsiteX10" fmla="*/ 260425 w 273342"/>
              <a:gd name="connsiteY10" fmla="*/ 1200150 h 2095500"/>
              <a:gd name="connsiteX11" fmla="*/ 31825 w 273342"/>
              <a:gd name="connsiteY11" fmla="*/ 1314450 h 2095500"/>
              <a:gd name="connsiteX12" fmla="*/ 254075 w 273342"/>
              <a:gd name="connsiteY12" fmla="*/ 1422400 h 2095500"/>
              <a:gd name="connsiteX13" fmla="*/ 44525 w 273342"/>
              <a:gd name="connsiteY13" fmla="*/ 1549400 h 2095500"/>
              <a:gd name="connsiteX14" fmla="*/ 273125 w 273342"/>
              <a:gd name="connsiteY14" fmla="*/ 1663700 h 2095500"/>
              <a:gd name="connsiteX15" fmla="*/ 88975 w 273342"/>
              <a:gd name="connsiteY15" fmla="*/ 1860550 h 2095500"/>
              <a:gd name="connsiteX16" fmla="*/ 228675 w 273342"/>
              <a:gd name="connsiteY16" fmla="*/ 1968500 h 2095500"/>
              <a:gd name="connsiteX17" fmla="*/ 241375 w 273342"/>
              <a:gd name="connsiteY17" fmla="*/ 2095500 h 2095500"/>
              <a:gd name="connsiteX0" fmla="*/ 203275 w 273128"/>
              <a:gd name="connsiteY0" fmla="*/ 0 h 2095500"/>
              <a:gd name="connsiteX1" fmla="*/ 75 w 273128"/>
              <a:gd name="connsiteY1" fmla="*/ 158750 h 2095500"/>
              <a:gd name="connsiteX2" fmla="*/ 222325 w 273128"/>
              <a:gd name="connsiteY2" fmla="*/ 279400 h 2095500"/>
              <a:gd name="connsiteX3" fmla="*/ 75 w 273128"/>
              <a:gd name="connsiteY3" fmla="*/ 393700 h 2095500"/>
              <a:gd name="connsiteX4" fmla="*/ 241375 w 273128"/>
              <a:gd name="connsiteY4" fmla="*/ 527050 h 2095500"/>
              <a:gd name="connsiteX5" fmla="*/ 75 w 273128"/>
              <a:gd name="connsiteY5" fmla="*/ 654050 h 2095500"/>
              <a:gd name="connsiteX6" fmla="*/ 241375 w 273128"/>
              <a:gd name="connsiteY6" fmla="*/ 768350 h 2095500"/>
              <a:gd name="connsiteX7" fmla="*/ 19125 w 273128"/>
              <a:gd name="connsiteY7" fmla="*/ 869950 h 2095500"/>
              <a:gd name="connsiteX8" fmla="*/ 254075 w 273128"/>
              <a:gd name="connsiteY8" fmla="*/ 965200 h 2095500"/>
              <a:gd name="connsiteX9" fmla="*/ 19125 w 273128"/>
              <a:gd name="connsiteY9" fmla="*/ 1085850 h 2095500"/>
              <a:gd name="connsiteX10" fmla="*/ 260425 w 273128"/>
              <a:gd name="connsiteY10" fmla="*/ 1200150 h 2095500"/>
              <a:gd name="connsiteX11" fmla="*/ 31825 w 273128"/>
              <a:gd name="connsiteY11" fmla="*/ 1314450 h 2095500"/>
              <a:gd name="connsiteX12" fmla="*/ 254075 w 273128"/>
              <a:gd name="connsiteY12" fmla="*/ 1422400 h 2095500"/>
              <a:gd name="connsiteX13" fmla="*/ 44525 w 273128"/>
              <a:gd name="connsiteY13" fmla="*/ 1549400 h 2095500"/>
              <a:gd name="connsiteX14" fmla="*/ 273125 w 273128"/>
              <a:gd name="connsiteY14" fmla="*/ 1663700 h 2095500"/>
              <a:gd name="connsiteX15" fmla="*/ 50875 w 273128"/>
              <a:gd name="connsiteY15" fmla="*/ 1784350 h 2095500"/>
              <a:gd name="connsiteX16" fmla="*/ 228675 w 273128"/>
              <a:gd name="connsiteY16" fmla="*/ 1968500 h 2095500"/>
              <a:gd name="connsiteX17" fmla="*/ 241375 w 273128"/>
              <a:gd name="connsiteY17" fmla="*/ 2095500 h 2095500"/>
              <a:gd name="connsiteX0" fmla="*/ 203275 w 273129"/>
              <a:gd name="connsiteY0" fmla="*/ 0 h 2095500"/>
              <a:gd name="connsiteX1" fmla="*/ 75 w 273129"/>
              <a:gd name="connsiteY1" fmla="*/ 158750 h 2095500"/>
              <a:gd name="connsiteX2" fmla="*/ 222325 w 273129"/>
              <a:gd name="connsiteY2" fmla="*/ 279400 h 2095500"/>
              <a:gd name="connsiteX3" fmla="*/ 75 w 273129"/>
              <a:gd name="connsiteY3" fmla="*/ 393700 h 2095500"/>
              <a:gd name="connsiteX4" fmla="*/ 241375 w 273129"/>
              <a:gd name="connsiteY4" fmla="*/ 527050 h 2095500"/>
              <a:gd name="connsiteX5" fmla="*/ 75 w 273129"/>
              <a:gd name="connsiteY5" fmla="*/ 654050 h 2095500"/>
              <a:gd name="connsiteX6" fmla="*/ 241375 w 273129"/>
              <a:gd name="connsiteY6" fmla="*/ 768350 h 2095500"/>
              <a:gd name="connsiteX7" fmla="*/ 19125 w 273129"/>
              <a:gd name="connsiteY7" fmla="*/ 869950 h 2095500"/>
              <a:gd name="connsiteX8" fmla="*/ 254075 w 273129"/>
              <a:gd name="connsiteY8" fmla="*/ 965200 h 2095500"/>
              <a:gd name="connsiteX9" fmla="*/ 19125 w 273129"/>
              <a:gd name="connsiteY9" fmla="*/ 1085850 h 2095500"/>
              <a:gd name="connsiteX10" fmla="*/ 260425 w 273129"/>
              <a:gd name="connsiteY10" fmla="*/ 1200150 h 2095500"/>
              <a:gd name="connsiteX11" fmla="*/ 31825 w 273129"/>
              <a:gd name="connsiteY11" fmla="*/ 1314450 h 2095500"/>
              <a:gd name="connsiteX12" fmla="*/ 254075 w 273129"/>
              <a:gd name="connsiteY12" fmla="*/ 1422400 h 2095500"/>
              <a:gd name="connsiteX13" fmla="*/ 44525 w 273129"/>
              <a:gd name="connsiteY13" fmla="*/ 1549400 h 2095500"/>
              <a:gd name="connsiteX14" fmla="*/ 273125 w 273129"/>
              <a:gd name="connsiteY14" fmla="*/ 1663700 h 2095500"/>
              <a:gd name="connsiteX15" fmla="*/ 50875 w 273129"/>
              <a:gd name="connsiteY15" fmla="*/ 1784350 h 2095500"/>
              <a:gd name="connsiteX16" fmla="*/ 177875 w 273129"/>
              <a:gd name="connsiteY16" fmla="*/ 1898650 h 2095500"/>
              <a:gd name="connsiteX17" fmla="*/ 241375 w 273129"/>
              <a:gd name="connsiteY17" fmla="*/ 2095500 h 2095500"/>
              <a:gd name="connsiteX0" fmla="*/ 203275 w 273129"/>
              <a:gd name="connsiteY0" fmla="*/ 0 h 2133600"/>
              <a:gd name="connsiteX1" fmla="*/ 75 w 273129"/>
              <a:gd name="connsiteY1" fmla="*/ 158750 h 2133600"/>
              <a:gd name="connsiteX2" fmla="*/ 222325 w 273129"/>
              <a:gd name="connsiteY2" fmla="*/ 279400 h 2133600"/>
              <a:gd name="connsiteX3" fmla="*/ 75 w 273129"/>
              <a:gd name="connsiteY3" fmla="*/ 393700 h 2133600"/>
              <a:gd name="connsiteX4" fmla="*/ 241375 w 273129"/>
              <a:gd name="connsiteY4" fmla="*/ 527050 h 2133600"/>
              <a:gd name="connsiteX5" fmla="*/ 75 w 273129"/>
              <a:gd name="connsiteY5" fmla="*/ 654050 h 2133600"/>
              <a:gd name="connsiteX6" fmla="*/ 241375 w 273129"/>
              <a:gd name="connsiteY6" fmla="*/ 768350 h 2133600"/>
              <a:gd name="connsiteX7" fmla="*/ 19125 w 273129"/>
              <a:gd name="connsiteY7" fmla="*/ 869950 h 2133600"/>
              <a:gd name="connsiteX8" fmla="*/ 254075 w 273129"/>
              <a:gd name="connsiteY8" fmla="*/ 965200 h 2133600"/>
              <a:gd name="connsiteX9" fmla="*/ 19125 w 273129"/>
              <a:gd name="connsiteY9" fmla="*/ 1085850 h 2133600"/>
              <a:gd name="connsiteX10" fmla="*/ 260425 w 273129"/>
              <a:gd name="connsiteY10" fmla="*/ 1200150 h 2133600"/>
              <a:gd name="connsiteX11" fmla="*/ 31825 w 273129"/>
              <a:gd name="connsiteY11" fmla="*/ 1314450 h 2133600"/>
              <a:gd name="connsiteX12" fmla="*/ 254075 w 273129"/>
              <a:gd name="connsiteY12" fmla="*/ 1422400 h 2133600"/>
              <a:gd name="connsiteX13" fmla="*/ 44525 w 273129"/>
              <a:gd name="connsiteY13" fmla="*/ 1549400 h 2133600"/>
              <a:gd name="connsiteX14" fmla="*/ 273125 w 273129"/>
              <a:gd name="connsiteY14" fmla="*/ 1663700 h 2133600"/>
              <a:gd name="connsiteX15" fmla="*/ 50875 w 273129"/>
              <a:gd name="connsiteY15" fmla="*/ 1784350 h 2133600"/>
              <a:gd name="connsiteX16" fmla="*/ 177875 w 273129"/>
              <a:gd name="connsiteY16" fmla="*/ 1898650 h 2133600"/>
              <a:gd name="connsiteX17" fmla="*/ 184225 w 273129"/>
              <a:gd name="connsiteY17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3129" h="2133600">
                <a:moveTo>
                  <a:pt x="203275" y="0"/>
                </a:moveTo>
                <a:cubicBezTo>
                  <a:pt x="96383" y="59796"/>
                  <a:pt x="-3100" y="112183"/>
                  <a:pt x="75" y="158750"/>
                </a:cubicBezTo>
                <a:cubicBezTo>
                  <a:pt x="3250" y="205317"/>
                  <a:pt x="222325" y="240242"/>
                  <a:pt x="222325" y="279400"/>
                </a:cubicBezTo>
                <a:cubicBezTo>
                  <a:pt x="222325" y="318558"/>
                  <a:pt x="-3100" y="352425"/>
                  <a:pt x="75" y="393700"/>
                </a:cubicBezTo>
                <a:cubicBezTo>
                  <a:pt x="3250" y="434975"/>
                  <a:pt x="241375" y="483658"/>
                  <a:pt x="241375" y="527050"/>
                </a:cubicBezTo>
                <a:cubicBezTo>
                  <a:pt x="241375" y="570442"/>
                  <a:pt x="75" y="613833"/>
                  <a:pt x="75" y="654050"/>
                </a:cubicBezTo>
                <a:cubicBezTo>
                  <a:pt x="75" y="694267"/>
                  <a:pt x="238200" y="732367"/>
                  <a:pt x="241375" y="768350"/>
                </a:cubicBezTo>
                <a:cubicBezTo>
                  <a:pt x="244550" y="804333"/>
                  <a:pt x="17008" y="837142"/>
                  <a:pt x="19125" y="869950"/>
                </a:cubicBezTo>
                <a:cubicBezTo>
                  <a:pt x="21242" y="902758"/>
                  <a:pt x="254075" y="929217"/>
                  <a:pt x="254075" y="965200"/>
                </a:cubicBezTo>
                <a:cubicBezTo>
                  <a:pt x="254075" y="1001183"/>
                  <a:pt x="18067" y="1046692"/>
                  <a:pt x="19125" y="1085850"/>
                </a:cubicBezTo>
                <a:cubicBezTo>
                  <a:pt x="20183" y="1125008"/>
                  <a:pt x="258308" y="1162050"/>
                  <a:pt x="260425" y="1200150"/>
                </a:cubicBezTo>
                <a:cubicBezTo>
                  <a:pt x="262542" y="1238250"/>
                  <a:pt x="32883" y="1277408"/>
                  <a:pt x="31825" y="1314450"/>
                </a:cubicBezTo>
                <a:cubicBezTo>
                  <a:pt x="30767" y="1351492"/>
                  <a:pt x="251958" y="1383242"/>
                  <a:pt x="254075" y="1422400"/>
                </a:cubicBezTo>
                <a:cubicBezTo>
                  <a:pt x="256192" y="1461558"/>
                  <a:pt x="41350" y="1509183"/>
                  <a:pt x="44525" y="1549400"/>
                </a:cubicBezTo>
                <a:cubicBezTo>
                  <a:pt x="47700" y="1589617"/>
                  <a:pt x="272067" y="1624542"/>
                  <a:pt x="273125" y="1663700"/>
                </a:cubicBezTo>
                <a:cubicBezTo>
                  <a:pt x="274183" y="1702858"/>
                  <a:pt x="66750" y="1745192"/>
                  <a:pt x="50875" y="1784350"/>
                </a:cubicBezTo>
                <a:cubicBezTo>
                  <a:pt x="35000" y="1823508"/>
                  <a:pt x="155650" y="1840442"/>
                  <a:pt x="177875" y="1898650"/>
                </a:cubicBezTo>
                <a:cubicBezTo>
                  <a:pt x="200100" y="1956858"/>
                  <a:pt x="190575" y="2089679"/>
                  <a:pt x="184225" y="2133600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1412875" y="3562746"/>
            <a:ext cx="0" cy="219562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881188" y="1859974"/>
            <a:ext cx="5010548" cy="84060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Probability and energy of transitions define fluorescence spectrum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7023" y="637206"/>
            <a:ext cx="6177827" cy="977540"/>
            <a:chOff x="2359424" y="999282"/>
            <a:chExt cx="6177827" cy="977540"/>
          </a:xfrm>
        </p:grpSpPr>
        <p:sp>
          <p:nvSpPr>
            <p:cNvPr id="60" name="TextBox 59"/>
            <p:cNvSpPr txBox="1"/>
            <p:nvPr/>
          </p:nvSpPr>
          <p:spPr>
            <a:xfrm>
              <a:off x="2359424" y="1043270"/>
              <a:ext cx="5010548" cy="91440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400" dirty="0">
                  <a:latin typeface="Gill Sans MT" panose="020B0502020104020203" pitchFamily="34" charset="0"/>
                </a:rPr>
                <a:t>Wavelength and energy are connected: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7132706" y="999282"/>
                  <a:ext cx="1404545" cy="97754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.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400" b="0" i="0" smtClean="0">
                                <a:latin typeface="Symbol" panose="05050102010706020507" pitchFamily="18" charset="2"/>
                              </a:rPr>
                              <m:t>l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2706" y="999282"/>
                  <a:ext cx="1404545" cy="97754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2" name="Straight Arrow Connector 61"/>
          <p:cNvCxnSpPr/>
          <p:nvPr/>
        </p:nvCxnSpPr>
        <p:spPr>
          <a:xfrm flipV="1">
            <a:off x="3782951" y="3513012"/>
            <a:ext cx="0" cy="259634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3571184" y="5969360"/>
            <a:ext cx="41609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338374" y="6002585"/>
            <a:ext cx="498529" cy="5377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58822" y="3590463"/>
            <a:ext cx="792430" cy="51159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 err="1">
                <a:latin typeface="Gill Sans MT" panose="020B0502020104020203" pitchFamily="34" charset="0"/>
              </a:rPr>
              <a:t>Prob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263185" y="3945732"/>
            <a:ext cx="1876980" cy="1955435"/>
          </a:xfrm>
          <a:custGeom>
            <a:avLst/>
            <a:gdLst>
              <a:gd name="connsiteX0" fmla="*/ 0 w 3038475"/>
              <a:gd name="connsiteY0" fmla="*/ 1955435 h 1955435"/>
              <a:gd name="connsiteX1" fmla="*/ 628650 w 3038475"/>
              <a:gd name="connsiteY1" fmla="*/ 1869710 h 1955435"/>
              <a:gd name="connsiteX2" fmla="*/ 1123950 w 3038475"/>
              <a:gd name="connsiteY2" fmla="*/ 1488710 h 1955435"/>
              <a:gd name="connsiteX3" fmla="*/ 1552575 w 3038475"/>
              <a:gd name="connsiteY3" fmla="*/ 783860 h 1955435"/>
              <a:gd name="connsiteX4" fmla="*/ 1762125 w 3038475"/>
              <a:gd name="connsiteY4" fmla="*/ 279035 h 1955435"/>
              <a:gd name="connsiteX5" fmla="*/ 1876425 w 3038475"/>
              <a:gd name="connsiteY5" fmla="*/ 2810 h 1955435"/>
              <a:gd name="connsiteX6" fmla="*/ 2009775 w 3038475"/>
              <a:gd name="connsiteY6" fmla="*/ 440960 h 1955435"/>
              <a:gd name="connsiteX7" fmla="*/ 2152650 w 3038475"/>
              <a:gd name="connsiteY7" fmla="*/ 1107710 h 1955435"/>
              <a:gd name="connsiteX8" fmla="*/ 2295525 w 3038475"/>
              <a:gd name="connsiteY8" fmla="*/ 1488710 h 1955435"/>
              <a:gd name="connsiteX9" fmla="*/ 2457450 w 3038475"/>
              <a:gd name="connsiteY9" fmla="*/ 1774460 h 1955435"/>
              <a:gd name="connsiteX10" fmla="*/ 2581275 w 3038475"/>
              <a:gd name="connsiteY10" fmla="*/ 1898285 h 1955435"/>
              <a:gd name="connsiteX11" fmla="*/ 2800350 w 3038475"/>
              <a:gd name="connsiteY11" fmla="*/ 1945910 h 1955435"/>
              <a:gd name="connsiteX12" fmla="*/ 3038475 w 3038475"/>
              <a:gd name="connsiteY12" fmla="*/ 1945910 h 195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38475" h="1955435">
                <a:moveTo>
                  <a:pt x="0" y="1955435"/>
                </a:moveTo>
                <a:cubicBezTo>
                  <a:pt x="220662" y="1951466"/>
                  <a:pt x="441325" y="1947497"/>
                  <a:pt x="628650" y="1869710"/>
                </a:cubicBezTo>
                <a:cubicBezTo>
                  <a:pt x="815975" y="1791923"/>
                  <a:pt x="969963" y="1669685"/>
                  <a:pt x="1123950" y="1488710"/>
                </a:cubicBezTo>
                <a:cubicBezTo>
                  <a:pt x="1277937" y="1307735"/>
                  <a:pt x="1446213" y="985472"/>
                  <a:pt x="1552575" y="783860"/>
                </a:cubicBezTo>
                <a:cubicBezTo>
                  <a:pt x="1658937" y="582248"/>
                  <a:pt x="1762125" y="279035"/>
                  <a:pt x="1762125" y="279035"/>
                </a:cubicBezTo>
                <a:cubicBezTo>
                  <a:pt x="1816100" y="148860"/>
                  <a:pt x="1835150" y="-24177"/>
                  <a:pt x="1876425" y="2810"/>
                </a:cubicBezTo>
                <a:cubicBezTo>
                  <a:pt x="1917700" y="29797"/>
                  <a:pt x="1963737" y="256810"/>
                  <a:pt x="2009775" y="440960"/>
                </a:cubicBezTo>
                <a:cubicBezTo>
                  <a:pt x="2055813" y="625110"/>
                  <a:pt x="2105025" y="933085"/>
                  <a:pt x="2152650" y="1107710"/>
                </a:cubicBezTo>
                <a:cubicBezTo>
                  <a:pt x="2200275" y="1282335"/>
                  <a:pt x="2244725" y="1377585"/>
                  <a:pt x="2295525" y="1488710"/>
                </a:cubicBezTo>
                <a:cubicBezTo>
                  <a:pt x="2346325" y="1599835"/>
                  <a:pt x="2409825" y="1706198"/>
                  <a:pt x="2457450" y="1774460"/>
                </a:cubicBezTo>
                <a:cubicBezTo>
                  <a:pt x="2505075" y="1842722"/>
                  <a:pt x="2524125" y="1869710"/>
                  <a:pt x="2581275" y="1898285"/>
                </a:cubicBezTo>
                <a:cubicBezTo>
                  <a:pt x="2638425" y="1926860"/>
                  <a:pt x="2724150" y="1937973"/>
                  <a:pt x="2800350" y="1945910"/>
                </a:cubicBezTo>
                <a:cubicBezTo>
                  <a:pt x="2876550" y="1953847"/>
                  <a:pt x="2957512" y="1949878"/>
                  <a:pt x="3038475" y="194591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 flipH="1">
            <a:off x="5386462" y="3945732"/>
            <a:ext cx="1876980" cy="1955435"/>
          </a:xfrm>
          <a:custGeom>
            <a:avLst/>
            <a:gdLst>
              <a:gd name="connsiteX0" fmla="*/ 0 w 3038475"/>
              <a:gd name="connsiteY0" fmla="*/ 1955435 h 1955435"/>
              <a:gd name="connsiteX1" fmla="*/ 628650 w 3038475"/>
              <a:gd name="connsiteY1" fmla="*/ 1869710 h 1955435"/>
              <a:gd name="connsiteX2" fmla="*/ 1123950 w 3038475"/>
              <a:gd name="connsiteY2" fmla="*/ 1488710 h 1955435"/>
              <a:gd name="connsiteX3" fmla="*/ 1552575 w 3038475"/>
              <a:gd name="connsiteY3" fmla="*/ 783860 h 1955435"/>
              <a:gd name="connsiteX4" fmla="*/ 1762125 w 3038475"/>
              <a:gd name="connsiteY4" fmla="*/ 279035 h 1955435"/>
              <a:gd name="connsiteX5" fmla="*/ 1876425 w 3038475"/>
              <a:gd name="connsiteY5" fmla="*/ 2810 h 1955435"/>
              <a:gd name="connsiteX6" fmla="*/ 2009775 w 3038475"/>
              <a:gd name="connsiteY6" fmla="*/ 440960 h 1955435"/>
              <a:gd name="connsiteX7" fmla="*/ 2152650 w 3038475"/>
              <a:gd name="connsiteY7" fmla="*/ 1107710 h 1955435"/>
              <a:gd name="connsiteX8" fmla="*/ 2295525 w 3038475"/>
              <a:gd name="connsiteY8" fmla="*/ 1488710 h 1955435"/>
              <a:gd name="connsiteX9" fmla="*/ 2457450 w 3038475"/>
              <a:gd name="connsiteY9" fmla="*/ 1774460 h 1955435"/>
              <a:gd name="connsiteX10" fmla="*/ 2581275 w 3038475"/>
              <a:gd name="connsiteY10" fmla="*/ 1898285 h 1955435"/>
              <a:gd name="connsiteX11" fmla="*/ 2800350 w 3038475"/>
              <a:gd name="connsiteY11" fmla="*/ 1945910 h 1955435"/>
              <a:gd name="connsiteX12" fmla="*/ 3038475 w 3038475"/>
              <a:gd name="connsiteY12" fmla="*/ 1945910 h 195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38475" h="1955435">
                <a:moveTo>
                  <a:pt x="0" y="1955435"/>
                </a:moveTo>
                <a:cubicBezTo>
                  <a:pt x="220662" y="1951466"/>
                  <a:pt x="441325" y="1947497"/>
                  <a:pt x="628650" y="1869710"/>
                </a:cubicBezTo>
                <a:cubicBezTo>
                  <a:pt x="815975" y="1791923"/>
                  <a:pt x="969963" y="1669685"/>
                  <a:pt x="1123950" y="1488710"/>
                </a:cubicBezTo>
                <a:cubicBezTo>
                  <a:pt x="1277937" y="1307735"/>
                  <a:pt x="1446213" y="985472"/>
                  <a:pt x="1552575" y="783860"/>
                </a:cubicBezTo>
                <a:cubicBezTo>
                  <a:pt x="1658937" y="582248"/>
                  <a:pt x="1762125" y="279035"/>
                  <a:pt x="1762125" y="279035"/>
                </a:cubicBezTo>
                <a:cubicBezTo>
                  <a:pt x="1816100" y="148860"/>
                  <a:pt x="1835150" y="-24177"/>
                  <a:pt x="1876425" y="2810"/>
                </a:cubicBezTo>
                <a:cubicBezTo>
                  <a:pt x="1917700" y="29797"/>
                  <a:pt x="1963737" y="256810"/>
                  <a:pt x="2009775" y="440960"/>
                </a:cubicBezTo>
                <a:cubicBezTo>
                  <a:pt x="2055813" y="625110"/>
                  <a:pt x="2105025" y="933085"/>
                  <a:pt x="2152650" y="1107710"/>
                </a:cubicBezTo>
                <a:cubicBezTo>
                  <a:pt x="2200275" y="1282335"/>
                  <a:pt x="2244725" y="1377585"/>
                  <a:pt x="2295525" y="1488710"/>
                </a:cubicBezTo>
                <a:cubicBezTo>
                  <a:pt x="2346325" y="1599835"/>
                  <a:pt x="2409825" y="1706198"/>
                  <a:pt x="2457450" y="1774460"/>
                </a:cubicBezTo>
                <a:cubicBezTo>
                  <a:pt x="2505075" y="1842722"/>
                  <a:pt x="2524125" y="1869710"/>
                  <a:pt x="2581275" y="1898285"/>
                </a:cubicBezTo>
                <a:cubicBezTo>
                  <a:pt x="2638425" y="1926860"/>
                  <a:pt x="2724150" y="1937973"/>
                  <a:pt x="2800350" y="1945910"/>
                </a:cubicBezTo>
                <a:cubicBezTo>
                  <a:pt x="2876550" y="1953847"/>
                  <a:pt x="2957512" y="1949878"/>
                  <a:pt x="3038475" y="194591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949755" y="4268320"/>
            <a:ext cx="1436708" cy="51159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Gill Sans MT" panose="020B0502020104020203" pitchFamily="34" charset="0"/>
              </a:rPr>
              <a:t>Excitation</a:t>
            </a:r>
          </a:p>
          <a:p>
            <a:r>
              <a:rPr lang="en-US" sz="2000" dirty="0">
                <a:solidFill>
                  <a:srgbClr val="00B050"/>
                </a:solidFill>
                <a:latin typeface="Gill Sans MT" panose="020B0502020104020203" pitchFamily="34" charset="0"/>
              </a:rPr>
              <a:t>spectrum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400677" y="4264094"/>
            <a:ext cx="1436708" cy="51159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Gill Sans MT" panose="020B0502020104020203" pitchFamily="34" charset="0"/>
              </a:rPr>
              <a:t>Emission</a:t>
            </a:r>
          </a:p>
          <a:p>
            <a:r>
              <a:rPr lang="en-US" sz="2000" dirty="0">
                <a:solidFill>
                  <a:srgbClr val="C00000"/>
                </a:solidFill>
                <a:latin typeface="Gill Sans MT" panose="020B0502020104020203" pitchFamily="34" charset="0"/>
              </a:rPr>
              <a:t>spectrum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305444" y="6120382"/>
            <a:ext cx="463175" cy="4069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000" dirty="0" err="1">
                <a:solidFill>
                  <a:srgbClr val="00B050"/>
                </a:solidFill>
                <a:latin typeface="Symbol" panose="05050102010706020507" pitchFamily="18" charset="2"/>
              </a:rPr>
              <a:t>l</a:t>
            </a:r>
            <a:r>
              <a:rPr lang="en-US" sz="2000" baseline="-25000" dirty="0" err="1">
                <a:solidFill>
                  <a:srgbClr val="00B050"/>
                </a:solidFill>
                <a:latin typeface="Gill Sans MT" panose="020B0502020104020203" pitchFamily="34" charset="0"/>
              </a:rPr>
              <a:t>ex</a:t>
            </a:r>
            <a:endParaRPr lang="en-US" sz="1400" baseline="-25000" dirty="0">
              <a:solidFill>
                <a:srgbClr val="00B050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416537" y="3710860"/>
            <a:ext cx="0" cy="2425178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6108402" y="3710860"/>
            <a:ext cx="0" cy="2425178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961550" y="6109357"/>
            <a:ext cx="463175" cy="4069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Symbol" panose="05050102010706020507" pitchFamily="18" charset="2"/>
              </a:rPr>
              <a:t>l</a:t>
            </a:r>
            <a:r>
              <a:rPr lang="en-US" sz="2000" baseline="-25000" dirty="0" err="1">
                <a:solidFill>
                  <a:srgbClr val="C00000"/>
                </a:solidFill>
                <a:latin typeface="Gill Sans MT" panose="020B0502020104020203" pitchFamily="34" charset="0"/>
              </a:rPr>
              <a:t>em</a:t>
            </a:r>
            <a:endParaRPr lang="en-US" sz="1400" baseline="-25000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28" name="Right Brace 27"/>
          <p:cNvSpPr/>
          <p:nvPr/>
        </p:nvSpPr>
        <p:spPr>
          <a:xfrm rot="16200000">
            <a:off x="5673090" y="3222287"/>
            <a:ext cx="178759" cy="691865"/>
          </a:xfrm>
          <a:prstGeom prst="rightBrac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047170" y="3075266"/>
            <a:ext cx="3430598" cy="41095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Stokes shift</a:t>
            </a: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0" y="0"/>
            <a:ext cx="9144000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Fluorescence</a:t>
            </a:r>
          </a:p>
        </p:txBody>
      </p:sp>
    </p:spTree>
    <p:extLst>
      <p:ext uri="{BB962C8B-B14F-4D97-AF65-F5344CB8AC3E}">
        <p14:creationId xmlns:p14="http://schemas.microsoft.com/office/powerpoint/2010/main" val="124184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4" grpId="0"/>
      <p:bldP spid="17" grpId="0"/>
      <p:bldP spid="18" grpId="0" animBg="1"/>
      <p:bldP spid="68" grpId="0" animBg="1"/>
      <p:bldP spid="69" grpId="0"/>
      <p:bldP spid="70" grpId="0"/>
      <p:bldP spid="72" grpId="0"/>
      <p:bldP spid="78" grpId="0"/>
      <p:bldP spid="28" grpId="0" animBg="1"/>
      <p:bldP spid="8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96"/>
          <p:cNvGrpSpPr/>
          <p:nvPr/>
        </p:nvGrpSpPr>
        <p:grpSpPr>
          <a:xfrm>
            <a:off x="-28575" y="5798302"/>
            <a:ext cx="5015159" cy="1136282"/>
            <a:chOff x="-28575" y="5798302"/>
            <a:chExt cx="5015159" cy="1136282"/>
          </a:xfrm>
        </p:grpSpPr>
        <p:sp>
          <p:nvSpPr>
            <p:cNvPr id="36" name="Freeform 35"/>
            <p:cNvSpPr/>
            <p:nvPr/>
          </p:nvSpPr>
          <p:spPr>
            <a:xfrm>
              <a:off x="325850" y="5798302"/>
              <a:ext cx="2892719" cy="522726"/>
            </a:xfrm>
            <a:custGeom>
              <a:avLst/>
              <a:gdLst>
                <a:gd name="connsiteX0" fmla="*/ 0 w 2892719"/>
                <a:gd name="connsiteY0" fmla="*/ 508023 h 522134"/>
                <a:gd name="connsiteX1" fmla="*/ 349250 w 2892719"/>
                <a:gd name="connsiteY1" fmla="*/ 463573 h 522134"/>
                <a:gd name="connsiteX2" fmla="*/ 730250 w 2892719"/>
                <a:gd name="connsiteY2" fmla="*/ 298473 h 522134"/>
                <a:gd name="connsiteX3" fmla="*/ 1123950 w 2892719"/>
                <a:gd name="connsiteY3" fmla="*/ 88923 h 522134"/>
                <a:gd name="connsiteX4" fmla="*/ 1498600 w 2892719"/>
                <a:gd name="connsiteY4" fmla="*/ 23 h 522134"/>
                <a:gd name="connsiteX5" fmla="*/ 1962150 w 2892719"/>
                <a:gd name="connsiteY5" fmla="*/ 82573 h 522134"/>
                <a:gd name="connsiteX6" fmla="*/ 2279650 w 2892719"/>
                <a:gd name="connsiteY6" fmla="*/ 292123 h 522134"/>
                <a:gd name="connsiteX7" fmla="*/ 2584450 w 2892719"/>
                <a:gd name="connsiteY7" fmla="*/ 419123 h 522134"/>
                <a:gd name="connsiteX8" fmla="*/ 2882900 w 2892719"/>
                <a:gd name="connsiteY8" fmla="*/ 488973 h 522134"/>
                <a:gd name="connsiteX9" fmla="*/ 2203450 w 2892719"/>
                <a:gd name="connsiteY9" fmla="*/ 501673 h 522134"/>
                <a:gd name="connsiteX10" fmla="*/ 1593850 w 2892719"/>
                <a:gd name="connsiteY10" fmla="*/ 520723 h 522134"/>
                <a:gd name="connsiteX11" fmla="*/ 857250 w 2892719"/>
                <a:gd name="connsiteY11" fmla="*/ 520723 h 522134"/>
                <a:gd name="connsiteX12" fmla="*/ 254000 w 2892719"/>
                <a:gd name="connsiteY12" fmla="*/ 514373 h 522134"/>
                <a:gd name="connsiteX0" fmla="*/ 0 w 2892719"/>
                <a:gd name="connsiteY0" fmla="*/ 508023 h 522726"/>
                <a:gd name="connsiteX1" fmla="*/ 349250 w 2892719"/>
                <a:gd name="connsiteY1" fmla="*/ 463573 h 522726"/>
                <a:gd name="connsiteX2" fmla="*/ 730250 w 2892719"/>
                <a:gd name="connsiteY2" fmla="*/ 298473 h 522726"/>
                <a:gd name="connsiteX3" fmla="*/ 1123950 w 2892719"/>
                <a:gd name="connsiteY3" fmla="*/ 88923 h 522726"/>
                <a:gd name="connsiteX4" fmla="*/ 1498600 w 2892719"/>
                <a:gd name="connsiteY4" fmla="*/ 23 h 522726"/>
                <a:gd name="connsiteX5" fmla="*/ 1962150 w 2892719"/>
                <a:gd name="connsiteY5" fmla="*/ 82573 h 522726"/>
                <a:gd name="connsiteX6" fmla="*/ 2279650 w 2892719"/>
                <a:gd name="connsiteY6" fmla="*/ 292123 h 522726"/>
                <a:gd name="connsiteX7" fmla="*/ 2584450 w 2892719"/>
                <a:gd name="connsiteY7" fmla="*/ 419123 h 522726"/>
                <a:gd name="connsiteX8" fmla="*/ 2882900 w 2892719"/>
                <a:gd name="connsiteY8" fmla="*/ 488973 h 522726"/>
                <a:gd name="connsiteX9" fmla="*/ 2203450 w 2892719"/>
                <a:gd name="connsiteY9" fmla="*/ 501673 h 522726"/>
                <a:gd name="connsiteX10" fmla="*/ 1593850 w 2892719"/>
                <a:gd name="connsiteY10" fmla="*/ 520723 h 522726"/>
                <a:gd name="connsiteX11" fmla="*/ 857250 w 2892719"/>
                <a:gd name="connsiteY11" fmla="*/ 520723 h 522726"/>
                <a:gd name="connsiteX12" fmla="*/ 0 w 2892719"/>
                <a:gd name="connsiteY12" fmla="*/ 508023 h 52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92719" h="522726">
                  <a:moveTo>
                    <a:pt x="0" y="508023"/>
                  </a:moveTo>
                  <a:cubicBezTo>
                    <a:pt x="113771" y="503260"/>
                    <a:pt x="227542" y="498498"/>
                    <a:pt x="349250" y="463573"/>
                  </a:cubicBezTo>
                  <a:cubicBezTo>
                    <a:pt x="470958" y="428648"/>
                    <a:pt x="601133" y="360915"/>
                    <a:pt x="730250" y="298473"/>
                  </a:cubicBezTo>
                  <a:cubicBezTo>
                    <a:pt x="859367" y="236031"/>
                    <a:pt x="995892" y="138665"/>
                    <a:pt x="1123950" y="88923"/>
                  </a:cubicBezTo>
                  <a:cubicBezTo>
                    <a:pt x="1252008" y="39181"/>
                    <a:pt x="1358900" y="1081"/>
                    <a:pt x="1498600" y="23"/>
                  </a:cubicBezTo>
                  <a:cubicBezTo>
                    <a:pt x="1638300" y="-1035"/>
                    <a:pt x="1831975" y="33890"/>
                    <a:pt x="1962150" y="82573"/>
                  </a:cubicBezTo>
                  <a:cubicBezTo>
                    <a:pt x="2092325" y="131256"/>
                    <a:pt x="2175933" y="236031"/>
                    <a:pt x="2279650" y="292123"/>
                  </a:cubicBezTo>
                  <a:cubicBezTo>
                    <a:pt x="2383367" y="348215"/>
                    <a:pt x="2483908" y="386315"/>
                    <a:pt x="2584450" y="419123"/>
                  </a:cubicBezTo>
                  <a:cubicBezTo>
                    <a:pt x="2684992" y="451931"/>
                    <a:pt x="2946400" y="475215"/>
                    <a:pt x="2882900" y="488973"/>
                  </a:cubicBezTo>
                  <a:cubicBezTo>
                    <a:pt x="2819400" y="502731"/>
                    <a:pt x="2203450" y="501673"/>
                    <a:pt x="2203450" y="501673"/>
                  </a:cubicBezTo>
                  <a:lnTo>
                    <a:pt x="1593850" y="520723"/>
                  </a:lnTo>
                  <a:cubicBezTo>
                    <a:pt x="1369483" y="523898"/>
                    <a:pt x="1122892" y="522840"/>
                    <a:pt x="857250" y="520723"/>
                  </a:cubicBezTo>
                  <a:lnTo>
                    <a:pt x="0" y="508023"/>
                  </a:lnTo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531497" y="5883077"/>
              <a:ext cx="615950" cy="36374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-28575" y="6204334"/>
              <a:ext cx="5015159" cy="73025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Cells with GFP localized to the nucleus</a:t>
              </a:r>
            </a:p>
          </p:txBody>
        </p:sp>
      </p:grpSp>
      <p:sp>
        <p:nvSpPr>
          <p:cNvPr id="86" name="Oval 85"/>
          <p:cNvSpPr/>
          <p:nvPr/>
        </p:nvSpPr>
        <p:spPr>
          <a:xfrm>
            <a:off x="1531497" y="5883077"/>
            <a:ext cx="615950" cy="363749"/>
          </a:xfrm>
          <a:prstGeom prst="ellipse">
            <a:avLst/>
          </a:prstGeom>
          <a:solidFill>
            <a:srgbClr val="00B05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Down Arrow 83"/>
          <p:cNvSpPr/>
          <p:nvPr/>
        </p:nvSpPr>
        <p:spPr>
          <a:xfrm flipV="1">
            <a:off x="1463518" y="3230983"/>
            <a:ext cx="333600" cy="249146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0" y="638875"/>
            <a:ext cx="9144000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The Stokes shift is the key to getting </a:t>
            </a:r>
            <a:r>
              <a:rPr lang="en-US" sz="2400" b="1" dirty="0">
                <a:latin typeface="Gill Sans MT" panose="020B0502020104020203" pitchFamily="34" charset="0"/>
              </a:rPr>
              <a:t>contrast</a:t>
            </a:r>
            <a:r>
              <a:rPr lang="en-US" sz="2400" dirty="0">
                <a:latin typeface="Gill Sans MT" panose="020B0502020104020203" pitchFamily="34" charset="0"/>
              </a:rPr>
              <a:t> from fluorescence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0" y="1643724"/>
            <a:ext cx="9144000" cy="7302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How do I make what I am interested in different from the rest of the sample 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990975" y="1267003"/>
            <a:ext cx="1876425" cy="603250"/>
            <a:chOff x="3990975" y="1587500"/>
            <a:chExt cx="1876425" cy="603250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3990975" y="1587500"/>
              <a:ext cx="1209675" cy="60325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667250" y="1587500"/>
              <a:ext cx="120015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ounded Rectangle 78"/>
          <p:cNvSpPr/>
          <p:nvPr/>
        </p:nvSpPr>
        <p:spPr>
          <a:xfrm rot="16200000">
            <a:off x="1833398" y="3254799"/>
            <a:ext cx="112735" cy="9832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947279" y="4152271"/>
            <a:ext cx="491646" cy="1481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Down Arrow 64"/>
          <p:cNvSpPr/>
          <p:nvPr/>
        </p:nvSpPr>
        <p:spPr>
          <a:xfrm>
            <a:off x="1794529" y="4196969"/>
            <a:ext cx="333600" cy="154614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79"/>
          <p:cNvSpPr/>
          <p:nvPr/>
        </p:nvSpPr>
        <p:spPr>
          <a:xfrm rot="2700000">
            <a:off x="1783451" y="3694936"/>
            <a:ext cx="144606" cy="122685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91" y="2339819"/>
            <a:ext cx="1800000" cy="714286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6452570" y="3746445"/>
            <a:ext cx="380378" cy="210340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/>
          <p:cNvGrpSpPr/>
          <p:nvPr/>
        </p:nvGrpSpPr>
        <p:grpSpPr>
          <a:xfrm>
            <a:off x="5105400" y="3403029"/>
            <a:ext cx="3982398" cy="3017752"/>
            <a:chOff x="5105400" y="3403029"/>
            <a:chExt cx="3982398" cy="3017752"/>
          </a:xfrm>
        </p:grpSpPr>
        <p:sp>
          <p:nvSpPr>
            <p:cNvPr id="68" name="Freeform 67"/>
            <p:cNvSpPr/>
            <p:nvPr/>
          </p:nvSpPr>
          <p:spPr>
            <a:xfrm flipH="1">
              <a:off x="6637357" y="3826224"/>
              <a:ext cx="1876980" cy="1955435"/>
            </a:xfrm>
            <a:custGeom>
              <a:avLst/>
              <a:gdLst>
                <a:gd name="connsiteX0" fmla="*/ 0 w 3038475"/>
                <a:gd name="connsiteY0" fmla="*/ 1955435 h 1955435"/>
                <a:gd name="connsiteX1" fmla="*/ 628650 w 3038475"/>
                <a:gd name="connsiteY1" fmla="*/ 1869710 h 1955435"/>
                <a:gd name="connsiteX2" fmla="*/ 1123950 w 3038475"/>
                <a:gd name="connsiteY2" fmla="*/ 1488710 h 1955435"/>
                <a:gd name="connsiteX3" fmla="*/ 1552575 w 3038475"/>
                <a:gd name="connsiteY3" fmla="*/ 783860 h 1955435"/>
                <a:gd name="connsiteX4" fmla="*/ 1762125 w 3038475"/>
                <a:gd name="connsiteY4" fmla="*/ 279035 h 1955435"/>
                <a:gd name="connsiteX5" fmla="*/ 1876425 w 3038475"/>
                <a:gd name="connsiteY5" fmla="*/ 2810 h 1955435"/>
                <a:gd name="connsiteX6" fmla="*/ 2009775 w 3038475"/>
                <a:gd name="connsiteY6" fmla="*/ 440960 h 1955435"/>
                <a:gd name="connsiteX7" fmla="*/ 2152650 w 3038475"/>
                <a:gd name="connsiteY7" fmla="*/ 1107710 h 1955435"/>
                <a:gd name="connsiteX8" fmla="*/ 2295525 w 3038475"/>
                <a:gd name="connsiteY8" fmla="*/ 1488710 h 1955435"/>
                <a:gd name="connsiteX9" fmla="*/ 2457450 w 3038475"/>
                <a:gd name="connsiteY9" fmla="*/ 1774460 h 1955435"/>
                <a:gd name="connsiteX10" fmla="*/ 2581275 w 3038475"/>
                <a:gd name="connsiteY10" fmla="*/ 1898285 h 1955435"/>
                <a:gd name="connsiteX11" fmla="*/ 2800350 w 3038475"/>
                <a:gd name="connsiteY11" fmla="*/ 1945910 h 1955435"/>
                <a:gd name="connsiteX12" fmla="*/ 3038475 w 3038475"/>
                <a:gd name="connsiteY12" fmla="*/ 1945910 h 195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38475" h="1955435">
                  <a:moveTo>
                    <a:pt x="0" y="1955435"/>
                  </a:moveTo>
                  <a:cubicBezTo>
                    <a:pt x="220662" y="1951466"/>
                    <a:pt x="441325" y="1947497"/>
                    <a:pt x="628650" y="1869710"/>
                  </a:cubicBezTo>
                  <a:cubicBezTo>
                    <a:pt x="815975" y="1791923"/>
                    <a:pt x="969963" y="1669685"/>
                    <a:pt x="1123950" y="1488710"/>
                  </a:cubicBezTo>
                  <a:cubicBezTo>
                    <a:pt x="1277937" y="1307735"/>
                    <a:pt x="1446213" y="985472"/>
                    <a:pt x="1552575" y="783860"/>
                  </a:cubicBezTo>
                  <a:cubicBezTo>
                    <a:pt x="1658937" y="582248"/>
                    <a:pt x="1762125" y="279035"/>
                    <a:pt x="1762125" y="279035"/>
                  </a:cubicBezTo>
                  <a:cubicBezTo>
                    <a:pt x="1816100" y="148860"/>
                    <a:pt x="1835150" y="-24177"/>
                    <a:pt x="1876425" y="2810"/>
                  </a:cubicBezTo>
                  <a:cubicBezTo>
                    <a:pt x="1917700" y="29797"/>
                    <a:pt x="1963737" y="256810"/>
                    <a:pt x="2009775" y="440960"/>
                  </a:cubicBezTo>
                  <a:cubicBezTo>
                    <a:pt x="2055813" y="625110"/>
                    <a:pt x="2105025" y="933085"/>
                    <a:pt x="2152650" y="1107710"/>
                  </a:cubicBezTo>
                  <a:cubicBezTo>
                    <a:pt x="2200275" y="1282335"/>
                    <a:pt x="2244725" y="1377585"/>
                    <a:pt x="2295525" y="1488710"/>
                  </a:cubicBezTo>
                  <a:cubicBezTo>
                    <a:pt x="2346325" y="1599835"/>
                    <a:pt x="2409825" y="1706198"/>
                    <a:pt x="2457450" y="1774460"/>
                  </a:cubicBezTo>
                  <a:cubicBezTo>
                    <a:pt x="2505075" y="1842722"/>
                    <a:pt x="2524125" y="1869710"/>
                    <a:pt x="2581275" y="1898285"/>
                  </a:cubicBezTo>
                  <a:cubicBezTo>
                    <a:pt x="2638425" y="1926860"/>
                    <a:pt x="2724150" y="1937973"/>
                    <a:pt x="2800350" y="1945910"/>
                  </a:cubicBezTo>
                  <a:cubicBezTo>
                    <a:pt x="2876550" y="1953847"/>
                    <a:pt x="2957512" y="1949878"/>
                    <a:pt x="3038475" y="194591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 flipV="1">
              <a:off x="5348171" y="3403029"/>
              <a:ext cx="0" cy="259634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5105400" y="5849852"/>
              <a:ext cx="3877651" cy="332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589269" y="5883077"/>
              <a:ext cx="498529" cy="53770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400" dirty="0">
                  <a:latin typeface="Symbol" panose="05050102010706020507" pitchFamily="18" charset="2"/>
                </a:rPr>
                <a:t>l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514080" y="3826224"/>
              <a:ext cx="1876980" cy="1955435"/>
            </a:xfrm>
            <a:custGeom>
              <a:avLst/>
              <a:gdLst>
                <a:gd name="connsiteX0" fmla="*/ 0 w 3038475"/>
                <a:gd name="connsiteY0" fmla="*/ 1955435 h 1955435"/>
                <a:gd name="connsiteX1" fmla="*/ 628650 w 3038475"/>
                <a:gd name="connsiteY1" fmla="*/ 1869710 h 1955435"/>
                <a:gd name="connsiteX2" fmla="*/ 1123950 w 3038475"/>
                <a:gd name="connsiteY2" fmla="*/ 1488710 h 1955435"/>
                <a:gd name="connsiteX3" fmla="*/ 1552575 w 3038475"/>
                <a:gd name="connsiteY3" fmla="*/ 783860 h 1955435"/>
                <a:gd name="connsiteX4" fmla="*/ 1762125 w 3038475"/>
                <a:gd name="connsiteY4" fmla="*/ 279035 h 1955435"/>
                <a:gd name="connsiteX5" fmla="*/ 1876425 w 3038475"/>
                <a:gd name="connsiteY5" fmla="*/ 2810 h 1955435"/>
                <a:gd name="connsiteX6" fmla="*/ 2009775 w 3038475"/>
                <a:gd name="connsiteY6" fmla="*/ 440960 h 1955435"/>
                <a:gd name="connsiteX7" fmla="*/ 2152650 w 3038475"/>
                <a:gd name="connsiteY7" fmla="*/ 1107710 h 1955435"/>
                <a:gd name="connsiteX8" fmla="*/ 2295525 w 3038475"/>
                <a:gd name="connsiteY8" fmla="*/ 1488710 h 1955435"/>
                <a:gd name="connsiteX9" fmla="*/ 2457450 w 3038475"/>
                <a:gd name="connsiteY9" fmla="*/ 1774460 h 1955435"/>
                <a:gd name="connsiteX10" fmla="*/ 2581275 w 3038475"/>
                <a:gd name="connsiteY10" fmla="*/ 1898285 h 1955435"/>
                <a:gd name="connsiteX11" fmla="*/ 2800350 w 3038475"/>
                <a:gd name="connsiteY11" fmla="*/ 1945910 h 1955435"/>
                <a:gd name="connsiteX12" fmla="*/ 3038475 w 3038475"/>
                <a:gd name="connsiteY12" fmla="*/ 1945910 h 195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38475" h="1955435">
                  <a:moveTo>
                    <a:pt x="0" y="1955435"/>
                  </a:moveTo>
                  <a:cubicBezTo>
                    <a:pt x="220662" y="1951466"/>
                    <a:pt x="441325" y="1947497"/>
                    <a:pt x="628650" y="1869710"/>
                  </a:cubicBezTo>
                  <a:cubicBezTo>
                    <a:pt x="815975" y="1791923"/>
                    <a:pt x="969963" y="1669685"/>
                    <a:pt x="1123950" y="1488710"/>
                  </a:cubicBezTo>
                  <a:cubicBezTo>
                    <a:pt x="1277937" y="1307735"/>
                    <a:pt x="1446213" y="985472"/>
                    <a:pt x="1552575" y="783860"/>
                  </a:cubicBezTo>
                  <a:cubicBezTo>
                    <a:pt x="1658937" y="582248"/>
                    <a:pt x="1762125" y="279035"/>
                    <a:pt x="1762125" y="279035"/>
                  </a:cubicBezTo>
                  <a:cubicBezTo>
                    <a:pt x="1816100" y="148860"/>
                    <a:pt x="1835150" y="-24177"/>
                    <a:pt x="1876425" y="2810"/>
                  </a:cubicBezTo>
                  <a:cubicBezTo>
                    <a:pt x="1917700" y="29797"/>
                    <a:pt x="1963737" y="256810"/>
                    <a:pt x="2009775" y="440960"/>
                  </a:cubicBezTo>
                  <a:cubicBezTo>
                    <a:pt x="2055813" y="625110"/>
                    <a:pt x="2105025" y="933085"/>
                    <a:pt x="2152650" y="1107710"/>
                  </a:cubicBezTo>
                  <a:cubicBezTo>
                    <a:pt x="2200275" y="1282335"/>
                    <a:pt x="2244725" y="1377585"/>
                    <a:pt x="2295525" y="1488710"/>
                  </a:cubicBezTo>
                  <a:cubicBezTo>
                    <a:pt x="2346325" y="1599835"/>
                    <a:pt x="2409825" y="1706198"/>
                    <a:pt x="2457450" y="1774460"/>
                  </a:cubicBezTo>
                  <a:cubicBezTo>
                    <a:pt x="2505075" y="1842722"/>
                    <a:pt x="2524125" y="1869710"/>
                    <a:pt x="2581275" y="1898285"/>
                  </a:cubicBezTo>
                  <a:cubicBezTo>
                    <a:pt x="2638425" y="1926860"/>
                    <a:pt x="2724150" y="1937973"/>
                    <a:pt x="2800350" y="1945910"/>
                  </a:cubicBezTo>
                  <a:cubicBezTo>
                    <a:pt x="2876550" y="1953847"/>
                    <a:pt x="2957512" y="1949878"/>
                    <a:pt x="3038475" y="1945910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/>
          <p:cNvSpPr/>
          <p:nvPr/>
        </p:nvSpPr>
        <p:spPr>
          <a:xfrm>
            <a:off x="7195469" y="3741545"/>
            <a:ext cx="380378" cy="2103407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98"/>
          <p:cNvGrpSpPr/>
          <p:nvPr/>
        </p:nvGrpSpPr>
        <p:grpSpPr>
          <a:xfrm>
            <a:off x="2494146" y="3892897"/>
            <a:ext cx="2667777" cy="1440809"/>
            <a:chOff x="2494146" y="3892897"/>
            <a:chExt cx="2667777" cy="1440809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94146" y="3892897"/>
              <a:ext cx="2362381" cy="850458"/>
            </a:xfrm>
            <a:prstGeom prst="rect">
              <a:avLst/>
            </a:prstGeom>
          </p:spPr>
        </p:pic>
        <p:sp>
          <p:nvSpPr>
            <p:cNvPr id="91" name="TextBox 90"/>
            <p:cNvSpPr txBox="1"/>
            <p:nvPr/>
          </p:nvSpPr>
          <p:spPr>
            <a:xfrm>
              <a:off x="4199957" y="4603456"/>
              <a:ext cx="961966" cy="73025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Light source</a:t>
              </a: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2494581" y="4795462"/>
            <a:ext cx="1273515" cy="7302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Excitation filter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25318" y="3331584"/>
            <a:ext cx="1273515" cy="7302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Emission filter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25318" y="4417061"/>
            <a:ext cx="1273515" cy="7302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Dichroic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494146" y="2367809"/>
            <a:ext cx="1273515" cy="7302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Detectors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2381412" y="3820648"/>
            <a:ext cx="112735" cy="98329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itle 1"/>
          <p:cNvSpPr txBox="1">
            <a:spLocks/>
          </p:cNvSpPr>
          <p:nvPr/>
        </p:nvSpPr>
        <p:spPr>
          <a:xfrm>
            <a:off x="0" y="0"/>
            <a:ext cx="9144000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Fluorescence</a:t>
            </a:r>
          </a:p>
        </p:txBody>
      </p:sp>
    </p:spTree>
    <p:extLst>
      <p:ext uri="{BB962C8B-B14F-4D97-AF65-F5344CB8AC3E}">
        <p14:creationId xmlns:p14="http://schemas.microsoft.com/office/powerpoint/2010/main" val="147724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4" grpId="0" animBg="1"/>
      <p:bldP spid="52" grpId="0"/>
      <p:bldP spid="79" grpId="0" animBg="1"/>
      <p:bldP spid="54" grpId="0" animBg="1"/>
      <p:bldP spid="65" grpId="0" animBg="1"/>
      <p:bldP spid="80" grpId="0" animBg="1"/>
      <p:bldP spid="76" grpId="0" animBg="1"/>
      <p:bldP spid="90" grpId="0" animBg="1"/>
      <p:bldP spid="92" grpId="0"/>
      <p:bldP spid="93" grpId="0"/>
      <p:bldP spid="94" grpId="0"/>
      <p:bldP spid="95" grpId="0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487629"/>
            <a:ext cx="9144000" cy="1506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Gill Sans MT" panose="020B0502020104020203" pitchFamily="34" charset="0"/>
              </a:rPr>
              <a:t>Why ?</a:t>
            </a:r>
          </a:p>
        </p:txBody>
      </p:sp>
    </p:spTree>
    <p:extLst>
      <p:ext uri="{BB962C8B-B14F-4D97-AF65-F5344CB8AC3E}">
        <p14:creationId xmlns:p14="http://schemas.microsoft.com/office/powerpoint/2010/main" val="2319221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 txBox="1">
            <a:spLocks/>
          </p:cNvSpPr>
          <p:nvPr/>
        </p:nvSpPr>
        <p:spPr>
          <a:xfrm>
            <a:off x="0" y="0"/>
            <a:ext cx="9144000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Fluorescence – smart labelling can give: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48001" y="762843"/>
            <a:ext cx="4038600" cy="1405433"/>
            <a:chOff x="4615583" y="1104682"/>
            <a:chExt cx="4528417" cy="15758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583" y="1104682"/>
              <a:ext cx="4528417" cy="157588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615583" y="2336104"/>
              <a:ext cx="2167261" cy="34446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GFP in blood vessels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88" y="2341524"/>
            <a:ext cx="4597312" cy="149345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27088" y="1056612"/>
            <a:ext cx="3035212" cy="70282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Tissue specificity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24400" y="2325670"/>
            <a:ext cx="3386640" cy="70282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Cellular specificity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96336" y="2857993"/>
            <a:ext cx="3242768" cy="77913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Astrocyte cells in </a:t>
            </a:r>
            <a:r>
              <a:rPr lang="en-US" sz="2000" dirty="0" err="1">
                <a:latin typeface="Gill Sans MT" panose="020B0502020104020203" pitchFamily="34" charset="0"/>
              </a:rPr>
              <a:t>ballistically</a:t>
            </a:r>
            <a:r>
              <a:rPr lang="en-US" sz="2000" dirty="0">
                <a:latin typeface="Gill Sans MT" panose="020B0502020104020203" pitchFamily="34" charset="0"/>
              </a:rPr>
              <a:t> transfected brain slices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4446620"/>
            <a:ext cx="3739197" cy="70282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Subcellular specificity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9197" y="3935762"/>
            <a:ext cx="2619533" cy="1592476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260387" y="5629024"/>
            <a:ext cx="3744891" cy="70282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Molecular specificity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671" y="5629024"/>
            <a:ext cx="2001714" cy="125356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395091" y="4268536"/>
            <a:ext cx="2663183" cy="77913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Organelles marked by different fluorophores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55637" y="6103449"/>
            <a:ext cx="3744892" cy="77913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Transcription factor binding and diffusion at single molecule level</a:t>
            </a:r>
          </a:p>
        </p:txBody>
      </p:sp>
    </p:spTree>
    <p:extLst>
      <p:ext uri="{BB962C8B-B14F-4D97-AF65-F5344CB8AC3E}">
        <p14:creationId xmlns:p14="http://schemas.microsoft.com/office/powerpoint/2010/main" val="302974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6" grpId="0"/>
      <p:bldP spid="43" grpId="0"/>
      <p:bldP spid="45" grpId="0"/>
      <p:bldP spid="47" grpId="0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07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Gill Sans MT" panose="020B0502020104020203" pitchFamily="34" charset="0"/>
              </a:rPr>
              <a:t>There are many ways to get contrast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71932" y="1135812"/>
            <a:ext cx="7272068" cy="4109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latin typeface="Gill Sans MT" panose="020B0502020104020203" pitchFamily="34" charset="0"/>
              </a:rPr>
              <a:t>Fluorescence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latin typeface="Gill Sans MT" panose="020B0502020104020203" pitchFamily="34" charset="0"/>
              </a:rPr>
              <a:t>Absorption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latin typeface="Gill Sans MT" panose="020B0502020104020203" pitchFamily="34" charset="0"/>
              </a:rPr>
              <a:t>Polarization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latin typeface="Gill Sans MT" panose="020B0502020104020203" pitchFamily="34" charset="0"/>
              </a:rPr>
              <a:t>Phase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latin typeface="Gill Sans MT" panose="020B0502020104020203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97594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Focus on fluorescence light </a:t>
            </a:r>
            <a:r>
              <a:rPr lang="en-US" sz="3600" b="1" u="sng" dirty="0">
                <a:solidFill>
                  <a:srgbClr val="FF0000"/>
                </a:solidFill>
                <a:latin typeface="Gill Sans MT" panose="020B0502020104020203" pitchFamily="34" charset="0"/>
              </a:rPr>
              <a:t>microscopy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0" y="967045"/>
            <a:ext cx="9144000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How do we visualize small things 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592202" y="1925722"/>
            <a:ext cx="5959595" cy="3877640"/>
            <a:chOff x="1508431" y="935303"/>
            <a:chExt cx="5959595" cy="387764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431" y="935303"/>
              <a:ext cx="5959595" cy="3877640"/>
            </a:xfrm>
            <a:prstGeom prst="rect">
              <a:avLst/>
            </a:prstGeom>
          </p:spPr>
        </p:pic>
        <p:sp>
          <p:nvSpPr>
            <p:cNvPr id="38" name="Oval 37"/>
            <p:cNvSpPr/>
            <p:nvPr/>
          </p:nvSpPr>
          <p:spPr>
            <a:xfrm>
              <a:off x="2743201" y="2635561"/>
              <a:ext cx="2605176" cy="95302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0701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853828"/>
            <a:ext cx="4895850" cy="5724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Microscopes can be very complicated</a:t>
            </a:r>
          </a:p>
        </p:txBody>
      </p:sp>
    </p:spTree>
    <p:extLst>
      <p:ext uri="{BB962C8B-B14F-4D97-AF65-F5344CB8AC3E}">
        <p14:creationId xmlns:p14="http://schemas.microsoft.com/office/powerpoint/2010/main" val="482462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The basics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686110"/>
            <a:ext cx="6305550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Microscopes generate contrast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57950" y="1686110"/>
            <a:ext cx="2686050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Illumination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33525" y="720941"/>
            <a:ext cx="1790700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600" b="1" dirty="0">
                <a:latin typeface="Gill Sans MT" panose="020B0502020104020203" pitchFamily="34" charset="0"/>
              </a:rPr>
              <a:t>What 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38925" y="720941"/>
            <a:ext cx="1790700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600" b="1" dirty="0">
                <a:latin typeface="Gill Sans MT" panose="020B0502020104020203" pitchFamily="34" charset="0"/>
              </a:rPr>
              <a:t>How ?</a:t>
            </a:r>
          </a:p>
        </p:txBody>
      </p:sp>
    </p:spTree>
    <p:extLst>
      <p:ext uri="{BB962C8B-B14F-4D97-AF65-F5344CB8AC3E}">
        <p14:creationId xmlns:p14="http://schemas.microsoft.com/office/powerpoint/2010/main" val="122959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Contrast and illumination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5893552"/>
            <a:ext cx="5015159" cy="1136282"/>
            <a:chOff x="-28575" y="5798302"/>
            <a:chExt cx="5015159" cy="1136282"/>
          </a:xfrm>
        </p:grpSpPr>
        <p:sp>
          <p:nvSpPr>
            <p:cNvPr id="18" name="Freeform 17"/>
            <p:cNvSpPr/>
            <p:nvPr/>
          </p:nvSpPr>
          <p:spPr>
            <a:xfrm>
              <a:off x="325850" y="5798302"/>
              <a:ext cx="2892719" cy="522726"/>
            </a:xfrm>
            <a:custGeom>
              <a:avLst/>
              <a:gdLst>
                <a:gd name="connsiteX0" fmla="*/ 0 w 2892719"/>
                <a:gd name="connsiteY0" fmla="*/ 508023 h 522134"/>
                <a:gd name="connsiteX1" fmla="*/ 349250 w 2892719"/>
                <a:gd name="connsiteY1" fmla="*/ 463573 h 522134"/>
                <a:gd name="connsiteX2" fmla="*/ 730250 w 2892719"/>
                <a:gd name="connsiteY2" fmla="*/ 298473 h 522134"/>
                <a:gd name="connsiteX3" fmla="*/ 1123950 w 2892719"/>
                <a:gd name="connsiteY3" fmla="*/ 88923 h 522134"/>
                <a:gd name="connsiteX4" fmla="*/ 1498600 w 2892719"/>
                <a:gd name="connsiteY4" fmla="*/ 23 h 522134"/>
                <a:gd name="connsiteX5" fmla="*/ 1962150 w 2892719"/>
                <a:gd name="connsiteY5" fmla="*/ 82573 h 522134"/>
                <a:gd name="connsiteX6" fmla="*/ 2279650 w 2892719"/>
                <a:gd name="connsiteY6" fmla="*/ 292123 h 522134"/>
                <a:gd name="connsiteX7" fmla="*/ 2584450 w 2892719"/>
                <a:gd name="connsiteY7" fmla="*/ 419123 h 522134"/>
                <a:gd name="connsiteX8" fmla="*/ 2882900 w 2892719"/>
                <a:gd name="connsiteY8" fmla="*/ 488973 h 522134"/>
                <a:gd name="connsiteX9" fmla="*/ 2203450 w 2892719"/>
                <a:gd name="connsiteY9" fmla="*/ 501673 h 522134"/>
                <a:gd name="connsiteX10" fmla="*/ 1593850 w 2892719"/>
                <a:gd name="connsiteY10" fmla="*/ 520723 h 522134"/>
                <a:gd name="connsiteX11" fmla="*/ 857250 w 2892719"/>
                <a:gd name="connsiteY11" fmla="*/ 520723 h 522134"/>
                <a:gd name="connsiteX12" fmla="*/ 254000 w 2892719"/>
                <a:gd name="connsiteY12" fmla="*/ 514373 h 522134"/>
                <a:gd name="connsiteX0" fmla="*/ 0 w 2892719"/>
                <a:gd name="connsiteY0" fmla="*/ 508023 h 522726"/>
                <a:gd name="connsiteX1" fmla="*/ 349250 w 2892719"/>
                <a:gd name="connsiteY1" fmla="*/ 463573 h 522726"/>
                <a:gd name="connsiteX2" fmla="*/ 730250 w 2892719"/>
                <a:gd name="connsiteY2" fmla="*/ 298473 h 522726"/>
                <a:gd name="connsiteX3" fmla="*/ 1123950 w 2892719"/>
                <a:gd name="connsiteY3" fmla="*/ 88923 h 522726"/>
                <a:gd name="connsiteX4" fmla="*/ 1498600 w 2892719"/>
                <a:gd name="connsiteY4" fmla="*/ 23 h 522726"/>
                <a:gd name="connsiteX5" fmla="*/ 1962150 w 2892719"/>
                <a:gd name="connsiteY5" fmla="*/ 82573 h 522726"/>
                <a:gd name="connsiteX6" fmla="*/ 2279650 w 2892719"/>
                <a:gd name="connsiteY6" fmla="*/ 292123 h 522726"/>
                <a:gd name="connsiteX7" fmla="*/ 2584450 w 2892719"/>
                <a:gd name="connsiteY7" fmla="*/ 419123 h 522726"/>
                <a:gd name="connsiteX8" fmla="*/ 2882900 w 2892719"/>
                <a:gd name="connsiteY8" fmla="*/ 488973 h 522726"/>
                <a:gd name="connsiteX9" fmla="*/ 2203450 w 2892719"/>
                <a:gd name="connsiteY9" fmla="*/ 501673 h 522726"/>
                <a:gd name="connsiteX10" fmla="*/ 1593850 w 2892719"/>
                <a:gd name="connsiteY10" fmla="*/ 520723 h 522726"/>
                <a:gd name="connsiteX11" fmla="*/ 857250 w 2892719"/>
                <a:gd name="connsiteY11" fmla="*/ 520723 h 522726"/>
                <a:gd name="connsiteX12" fmla="*/ 0 w 2892719"/>
                <a:gd name="connsiteY12" fmla="*/ 508023 h 52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92719" h="522726">
                  <a:moveTo>
                    <a:pt x="0" y="508023"/>
                  </a:moveTo>
                  <a:cubicBezTo>
                    <a:pt x="113771" y="503260"/>
                    <a:pt x="227542" y="498498"/>
                    <a:pt x="349250" y="463573"/>
                  </a:cubicBezTo>
                  <a:cubicBezTo>
                    <a:pt x="470958" y="428648"/>
                    <a:pt x="601133" y="360915"/>
                    <a:pt x="730250" y="298473"/>
                  </a:cubicBezTo>
                  <a:cubicBezTo>
                    <a:pt x="859367" y="236031"/>
                    <a:pt x="995892" y="138665"/>
                    <a:pt x="1123950" y="88923"/>
                  </a:cubicBezTo>
                  <a:cubicBezTo>
                    <a:pt x="1252008" y="39181"/>
                    <a:pt x="1358900" y="1081"/>
                    <a:pt x="1498600" y="23"/>
                  </a:cubicBezTo>
                  <a:cubicBezTo>
                    <a:pt x="1638300" y="-1035"/>
                    <a:pt x="1831975" y="33890"/>
                    <a:pt x="1962150" y="82573"/>
                  </a:cubicBezTo>
                  <a:cubicBezTo>
                    <a:pt x="2092325" y="131256"/>
                    <a:pt x="2175933" y="236031"/>
                    <a:pt x="2279650" y="292123"/>
                  </a:cubicBezTo>
                  <a:cubicBezTo>
                    <a:pt x="2383367" y="348215"/>
                    <a:pt x="2483908" y="386315"/>
                    <a:pt x="2584450" y="419123"/>
                  </a:cubicBezTo>
                  <a:cubicBezTo>
                    <a:pt x="2684992" y="451931"/>
                    <a:pt x="2946400" y="475215"/>
                    <a:pt x="2882900" y="488973"/>
                  </a:cubicBezTo>
                  <a:cubicBezTo>
                    <a:pt x="2819400" y="502731"/>
                    <a:pt x="2203450" y="501673"/>
                    <a:pt x="2203450" y="501673"/>
                  </a:cubicBezTo>
                  <a:lnTo>
                    <a:pt x="1593850" y="520723"/>
                  </a:lnTo>
                  <a:cubicBezTo>
                    <a:pt x="1369483" y="523898"/>
                    <a:pt x="1122892" y="522840"/>
                    <a:pt x="857250" y="520723"/>
                  </a:cubicBezTo>
                  <a:lnTo>
                    <a:pt x="0" y="508023"/>
                  </a:lnTo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531497" y="5883077"/>
              <a:ext cx="615950" cy="36374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28575" y="6204334"/>
              <a:ext cx="5015159" cy="73025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Cells with GFP localized to the nucleus</a:t>
              </a:r>
            </a:p>
          </p:txBody>
        </p:sp>
      </p:grpSp>
      <p:sp>
        <p:nvSpPr>
          <p:cNvPr id="21" name="Oval 20"/>
          <p:cNvSpPr/>
          <p:nvPr/>
        </p:nvSpPr>
        <p:spPr>
          <a:xfrm>
            <a:off x="1560072" y="5978327"/>
            <a:ext cx="615950" cy="363749"/>
          </a:xfrm>
          <a:prstGeom prst="ellipse">
            <a:avLst/>
          </a:prstGeom>
          <a:solidFill>
            <a:srgbClr val="00B05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flipV="1">
            <a:off x="1492093" y="3326233"/>
            <a:ext cx="333600" cy="249146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16200000">
            <a:off x="1861973" y="3350049"/>
            <a:ext cx="112735" cy="9832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975854" y="4247521"/>
            <a:ext cx="491646" cy="1481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1823104" y="4292219"/>
            <a:ext cx="333600" cy="154614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 rot="2700000">
            <a:off x="1812026" y="3790186"/>
            <a:ext cx="144606" cy="122685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66" y="2435069"/>
            <a:ext cx="1800000" cy="71428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481145" y="3841695"/>
            <a:ext cx="380378" cy="210340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5133975" y="3498279"/>
            <a:ext cx="3982398" cy="3017752"/>
            <a:chOff x="5105400" y="3403029"/>
            <a:chExt cx="3982398" cy="3017752"/>
          </a:xfrm>
        </p:grpSpPr>
        <p:sp>
          <p:nvSpPr>
            <p:cNvPr id="30" name="Freeform 29"/>
            <p:cNvSpPr/>
            <p:nvPr/>
          </p:nvSpPr>
          <p:spPr>
            <a:xfrm flipH="1">
              <a:off x="6637357" y="3826224"/>
              <a:ext cx="1876980" cy="1955435"/>
            </a:xfrm>
            <a:custGeom>
              <a:avLst/>
              <a:gdLst>
                <a:gd name="connsiteX0" fmla="*/ 0 w 3038475"/>
                <a:gd name="connsiteY0" fmla="*/ 1955435 h 1955435"/>
                <a:gd name="connsiteX1" fmla="*/ 628650 w 3038475"/>
                <a:gd name="connsiteY1" fmla="*/ 1869710 h 1955435"/>
                <a:gd name="connsiteX2" fmla="*/ 1123950 w 3038475"/>
                <a:gd name="connsiteY2" fmla="*/ 1488710 h 1955435"/>
                <a:gd name="connsiteX3" fmla="*/ 1552575 w 3038475"/>
                <a:gd name="connsiteY3" fmla="*/ 783860 h 1955435"/>
                <a:gd name="connsiteX4" fmla="*/ 1762125 w 3038475"/>
                <a:gd name="connsiteY4" fmla="*/ 279035 h 1955435"/>
                <a:gd name="connsiteX5" fmla="*/ 1876425 w 3038475"/>
                <a:gd name="connsiteY5" fmla="*/ 2810 h 1955435"/>
                <a:gd name="connsiteX6" fmla="*/ 2009775 w 3038475"/>
                <a:gd name="connsiteY6" fmla="*/ 440960 h 1955435"/>
                <a:gd name="connsiteX7" fmla="*/ 2152650 w 3038475"/>
                <a:gd name="connsiteY7" fmla="*/ 1107710 h 1955435"/>
                <a:gd name="connsiteX8" fmla="*/ 2295525 w 3038475"/>
                <a:gd name="connsiteY8" fmla="*/ 1488710 h 1955435"/>
                <a:gd name="connsiteX9" fmla="*/ 2457450 w 3038475"/>
                <a:gd name="connsiteY9" fmla="*/ 1774460 h 1955435"/>
                <a:gd name="connsiteX10" fmla="*/ 2581275 w 3038475"/>
                <a:gd name="connsiteY10" fmla="*/ 1898285 h 1955435"/>
                <a:gd name="connsiteX11" fmla="*/ 2800350 w 3038475"/>
                <a:gd name="connsiteY11" fmla="*/ 1945910 h 1955435"/>
                <a:gd name="connsiteX12" fmla="*/ 3038475 w 3038475"/>
                <a:gd name="connsiteY12" fmla="*/ 1945910 h 195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38475" h="1955435">
                  <a:moveTo>
                    <a:pt x="0" y="1955435"/>
                  </a:moveTo>
                  <a:cubicBezTo>
                    <a:pt x="220662" y="1951466"/>
                    <a:pt x="441325" y="1947497"/>
                    <a:pt x="628650" y="1869710"/>
                  </a:cubicBezTo>
                  <a:cubicBezTo>
                    <a:pt x="815975" y="1791923"/>
                    <a:pt x="969963" y="1669685"/>
                    <a:pt x="1123950" y="1488710"/>
                  </a:cubicBezTo>
                  <a:cubicBezTo>
                    <a:pt x="1277937" y="1307735"/>
                    <a:pt x="1446213" y="985472"/>
                    <a:pt x="1552575" y="783860"/>
                  </a:cubicBezTo>
                  <a:cubicBezTo>
                    <a:pt x="1658937" y="582248"/>
                    <a:pt x="1762125" y="279035"/>
                    <a:pt x="1762125" y="279035"/>
                  </a:cubicBezTo>
                  <a:cubicBezTo>
                    <a:pt x="1816100" y="148860"/>
                    <a:pt x="1835150" y="-24177"/>
                    <a:pt x="1876425" y="2810"/>
                  </a:cubicBezTo>
                  <a:cubicBezTo>
                    <a:pt x="1917700" y="29797"/>
                    <a:pt x="1963737" y="256810"/>
                    <a:pt x="2009775" y="440960"/>
                  </a:cubicBezTo>
                  <a:cubicBezTo>
                    <a:pt x="2055813" y="625110"/>
                    <a:pt x="2105025" y="933085"/>
                    <a:pt x="2152650" y="1107710"/>
                  </a:cubicBezTo>
                  <a:cubicBezTo>
                    <a:pt x="2200275" y="1282335"/>
                    <a:pt x="2244725" y="1377585"/>
                    <a:pt x="2295525" y="1488710"/>
                  </a:cubicBezTo>
                  <a:cubicBezTo>
                    <a:pt x="2346325" y="1599835"/>
                    <a:pt x="2409825" y="1706198"/>
                    <a:pt x="2457450" y="1774460"/>
                  </a:cubicBezTo>
                  <a:cubicBezTo>
                    <a:pt x="2505075" y="1842722"/>
                    <a:pt x="2524125" y="1869710"/>
                    <a:pt x="2581275" y="1898285"/>
                  </a:cubicBezTo>
                  <a:cubicBezTo>
                    <a:pt x="2638425" y="1926860"/>
                    <a:pt x="2724150" y="1937973"/>
                    <a:pt x="2800350" y="1945910"/>
                  </a:cubicBezTo>
                  <a:cubicBezTo>
                    <a:pt x="2876550" y="1953847"/>
                    <a:pt x="2957512" y="1949878"/>
                    <a:pt x="3038475" y="194591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5348171" y="3403029"/>
              <a:ext cx="0" cy="259634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5105400" y="5849852"/>
              <a:ext cx="3877651" cy="332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8589269" y="5883077"/>
              <a:ext cx="498529" cy="53770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400" dirty="0">
                  <a:latin typeface="Symbol" panose="05050102010706020507" pitchFamily="18" charset="2"/>
                </a:rPr>
                <a:t>l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514080" y="3826224"/>
              <a:ext cx="1876980" cy="1955435"/>
            </a:xfrm>
            <a:custGeom>
              <a:avLst/>
              <a:gdLst>
                <a:gd name="connsiteX0" fmla="*/ 0 w 3038475"/>
                <a:gd name="connsiteY0" fmla="*/ 1955435 h 1955435"/>
                <a:gd name="connsiteX1" fmla="*/ 628650 w 3038475"/>
                <a:gd name="connsiteY1" fmla="*/ 1869710 h 1955435"/>
                <a:gd name="connsiteX2" fmla="*/ 1123950 w 3038475"/>
                <a:gd name="connsiteY2" fmla="*/ 1488710 h 1955435"/>
                <a:gd name="connsiteX3" fmla="*/ 1552575 w 3038475"/>
                <a:gd name="connsiteY3" fmla="*/ 783860 h 1955435"/>
                <a:gd name="connsiteX4" fmla="*/ 1762125 w 3038475"/>
                <a:gd name="connsiteY4" fmla="*/ 279035 h 1955435"/>
                <a:gd name="connsiteX5" fmla="*/ 1876425 w 3038475"/>
                <a:gd name="connsiteY5" fmla="*/ 2810 h 1955435"/>
                <a:gd name="connsiteX6" fmla="*/ 2009775 w 3038475"/>
                <a:gd name="connsiteY6" fmla="*/ 440960 h 1955435"/>
                <a:gd name="connsiteX7" fmla="*/ 2152650 w 3038475"/>
                <a:gd name="connsiteY7" fmla="*/ 1107710 h 1955435"/>
                <a:gd name="connsiteX8" fmla="*/ 2295525 w 3038475"/>
                <a:gd name="connsiteY8" fmla="*/ 1488710 h 1955435"/>
                <a:gd name="connsiteX9" fmla="*/ 2457450 w 3038475"/>
                <a:gd name="connsiteY9" fmla="*/ 1774460 h 1955435"/>
                <a:gd name="connsiteX10" fmla="*/ 2581275 w 3038475"/>
                <a:gd name="connsiteY10" fmla="*/ 1898285 h 1955435"/>
                <a:gd name="connsiteX11" fmla="*/ 2800350 w 3038475"/>
                <a:gd name="connsiteY11" fmla="*/ 1945910 h 1955435"/>
                <a:gd name="connsiteX12" fmla="*/ 3038475 w 3038475"/>
                <a:gd name="connsiteY12" fmla="*/ 1945910 h 195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38475" h="1955435">
                  <a:moveTo>
                    <a:pt x="0" y="1955435"/>
                  </a:moveTo>
                  <a:cubicBezTo>
                    <a:pt x="220662" y="1951466"/>
                    <a:pt x="441325" y="1947497"/>
                    <a:pt x="628650" y="1869710"/>
                  </a:cubicBezTo>
                  <a:cubicBezTo>
                    <a:pt x="815975" y="1791923"/>
                    <a:pt x="969963" y="1669685"/>
                    <a:pt x="1123950" y="1488710"/>
                  </a:cubicBezTo>
                  <a:cubicBezTo>
                    <a:pt x="1277937" y="1307735"/>
                    <a:pt x="1446213" y="985472"/>
                    <a:pt x="1552575" y="783860"/>
                  </a:cubicBezTo>
                  <a:cubicBezTo>
                    <a:pt x="1658937" y="582248"/>
                    <a:pt x="1762125" y="279035"/>
                    <a:pt x="1762125" y="279035"/>
                  </a:cubicBezTo>
                  <a:cubicBezTo>
                    <a:pt x="1816100" y="148860"/>
                    <a:pt x="1835150" y="-24177"/>
                    <a:pt x="1876425" y="2810"/>
                  </a:cubicBezTo>
                  <a:cubicBezTo>
                    <a:pt x="1917700" y="29797"/>
                    <a:pt x="1963737" y="256810"/>
                    <a:pt x="2009775" y="440960"/>
                  </a:cubicBezTo>
                  <a:cubicBezTo>
                    <a:pt x="2055813" y="625110"/>
                    <a:pt x="2105025" y="933085"/>
                    <a:pt x="2152650" y="1107710"/>
                  </a:cubicBezTo>
                  <a:cubicBezTo>
                    <a:pt x="2200275" y="1282335"/>
                    <a:pt x="2244725" y="1377585"/>
                    <a:pt x="2295525" y="1488710"/>
                  </a:cubicBezTo>
                  <a:cubicBezTo>
                    <a:pt x="2346325" y="1599835"/>
                    <a:pt x="2409825" y="1706198"/>
                    <a:pt x="2457450" y="1774460"/>
                  </a:cubicBezTo>
                  <a:cubicBezTo>
                    <a:pt x="2505075" y="1842722"/>
                    <a:pt x="2524125" y="1869710"/>
                    <a:pt x="2581275" y="1898285"/>
                  </a:cubicBezTo>
                  <a:cubicBezTo>
                    <a:pt x="2638425" y="1926860"/>
                    <a:pt x="2724150" y="1937973"/>
                    <a:pt x="2800350" y="1945910"/>
                  </a:cubicBezTo>
                  <a:cubicBezTo>
                    <a:pt x="2876550" y="1953847"/>
                    <a:pt x="2957512" y="1949878"/>
                    <a:pt x="3038475" y="1945910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7224044" y="3836795"/>
            <a:ext cx="380378" cy="2103407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2522721" y="3988147"/>
            <a:ext cx="2667777" cy="1440809"/>
            <a:chOff x="2494146" y="3892897"/>
            <a:chExt cx="2667777" cy="144080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94146" y="3892897"/>
              <a:ext cx="2362381" cy="850458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199957" y="4603456"/>
              <a:ext cx="961966" cy="73025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Light source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523156" y="4890712"/>
            <a:ext cx="1273515" cy="7302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Excitation filter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3893" y="3426834"/>
            <a:ext cx="1273515" cy="7302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Emission filter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3893" y="4512311"/>
            <a:ext cx="1273515" cy="7302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Dichroic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22721" y="2463059"/>
            <a:ext cx="1273515" cy="7302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Detectors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2409987" y="3915898"/>
            <a:ext cx="112735" cy="98329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81" y="1959989"/>
            <a:ext cx="3989238" cy="466445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51187" y="3062895"/>
            <a:ext cx="5338705" cy="29616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5567172" y="3686175"/>
            <a:ext cx="3463036" cy="1286592"/>
          </a:xfrm>
          <a:custGeom>
            <a:avLst/>
            <a:gdLst>
              <a:gd name="connsiteX0" fmla="*/ 3424428 w 3463036"/>
              <a:gd name="connsiteY0" fmla="*/ 114300 h 1286592"/>
              <a:gd name="connsiteX1" fmla="*/ 2567178 w 3463036"/>
              <a:gd name="connsiteY1" fmla="*/ 0 h 1286592"/>
              <a:gd name="connsiteX2" fmla="*/ 1557528 w 3463036"/>
              <a:gd name="connsiteY2" fmla="*/ 114300 h 1286592"/>
              <a:gd name="connsiteX3" fmla="*/ 528828 w 3463036"/>
              <a:gd name="connsiteY3" fmla="*/ 228600 h 1286592"/>
              <a:gd name="connsiteX4" fmla="*/ 43053 w 3463036"/>
              <a:gd name="connsiteY4" fmla="*/ 514350 h 1286592"/>
              <a:gd name="connsiteX5" fmla="*/ 81153 w 3463036"/>
              <a:gd name="connsiteY5" fmla="*/ 1038225 h 1286592"/>
              <a:gd name="connsiteX6" fmla="*/ 547878 w 3463036"/>
              <a:gd name="connsiteY6" fmla="*/ 1285875 h 1286592"/>
              <a:gd name="connsiteX7" fmla="*/ 1814703 w 3463036"/>
              <a:gd name="connsiteY7" fmla="*/ 1104900 h 1286592"/>
              <a:gd name="connsiteX8" fmla="*/ 3100578 w 3463036"/>
              <a:gd name="connsiteY8" fmla="*/ 857250 h 1286592"/>
              <a:gd name="connsiteX9" fmla="*/ 3405378 w 3463036"/>
              <a:gd name="connsiteY9" fmla="*/ 542925 h 1286592"/>
              <a:gd name="connsiteX10" fmla="*/ 3462528 w 3463036"/>
              <a:gd name="connsiteY10" fmla="*/ 200025 h 128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63036" h="1286592">
                <a:moveTo>
                  <a:pt x="3424428" y="114300"/>
                </a:moveTo>
                <a:cubicBezTo>
                  <a:pt x="3151378" y="57150"/>
                  <a:pt x="2878328" y="0"/>
                  <a:pt x="2567178" y="0"/>
                </a:cubicBezTo>
                <a:cubicBezTo>
                  <a:pt x="2256028" y="0"/>
                  <a:pt x="1557528" y="114300"/>
                  <a:pt x="1557528" y="114300"/>
                </a:cubicBezTo>
                <a:cubicBezTo>
                  <a:pt x="1217803" y="152400"/>
                  <a:pt x="781240" y="161925"/>
                  <a:pt x="528828" y="228600"/>
                </a:cubicBezTo>
                <a:cubicBezTo>
                  <a:pt x="276416" y="295275"/>
                  <a:pt x="117665" y="379413"/>
                  <a:pt x="43053" y="514350"/>
                </a:cubicBezTo>
                <a:cubicBezTo>
                  <a:pt x="-31559" y="649287"/>
                  <a:pt x="-2984" y="909638"/>
                  <a:pt x="81153" y="1038225"/>
                </a:cubicBezTo>
                <a:cubicBezTo>
                  <a:pt x="165290" y="1166812"/>
                  <a:pt x="258953" y="1274763"/>
                  <a:pt x="547878" y="1285875"/>
                </a:cubicBezTo>
                <a:cubicBezTo>
                  <a:pt x="836803" y="1296987"/>
                  <a:pt x="1389253" y="1176337"/>
                  <a:pt x="1814703" y="1104900"/>
                </a:cubicBezTo>
                <a:cubicBezTo>
                  <a:pt x="2240153" y="1033463"/>
                  <a:pt x="2835466" y="950912"/>
                  <a:pt x="3100578" y="857250"/>
                </a:cubicBezTo>
                <a:cubicBezTo>
                  <a:pt x="3365690" y="763588"/>
                  <a:pt x="3345053" y="652462"/>
                  <a:pt x="3405378" y="542925"/>
                </a:cubicBezTo>
                <a:cubicBezTo>
                  <a:pt x="3465703" y="433388"/>
                  <a:pt x="3464115" y="316706"/>
                  <a:pt x="3462528" y="20002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2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5" grpId="0" animBg="1"/>
      <p:bldP spid="2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The basics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923220"/>
            <a:ext cx="5657850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Microscopes magnify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160330"/>
            <a:ext cx="6029325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Microscopes resolve details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686110"/>
            <a:ext cx="6305550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Microscopes generate contrast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57950" y="1686110"/>
            <a:ext cx="2686050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Illumination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57950" y="3541774"/>
            <a:ext cx="1609725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Lenses</a:t>
            </a:r>
          </a:p>
        </p:txBody>
      </p:sp>
      <p:sp>
        <p:nvSpPr>
          <p:cNvPr id="3" name="Right Brace 2"/>
          <p:cNvSpPr/>
          <p:nvPr/>
        </p:nvSpPr>
        <p:spPr>
          <a:xfrm>
            <a:off x="6029325" y="3357656"/>
            <a:ext cx="295275" cy="122958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33525" y="720941"/>
            <a:ext cx="1790700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600" b="1" dirty="0">
                <a:latin typeface="Gill Sans MT" panose="020B0502020104020203" pitchFamily="34" charset="0"/>
              </a:rPr>
              <a:t>What 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38925" y="720941"/>
            <a:ext cx="1790700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600" b="1" dirty="0">
                <a:latin typeface="Gill Sans MT" panose="020B0502020104020203" pitchFamily="34" charset="0"/>
              </a:rPr>
              <a:t>How ?</a:t>
            </a:r>
          </a:p>
        </p:txBody>
      </p:sp>
    </p:spTree>
    <p:extLst>
      <p:ext uri="{BB962C8B-B14F-4D97-AF65-F5344CB8AC3E}">
        <p14:creationId xmlns:p14="http://schemas.microsoft.com/office/powerpoint/2010/main" val="398467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Lenses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28" y="899072"/>
            <a:ext cx="4575894" cy="535041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5150114" y="3950283"/>
            <a:ext cx="1053722" cy="687686"/>
          </a:xfrm>
          <a:custGeom>
            <a:avLst/>
            <a:gdLst>
              <a:gd name="connsiteX0" fmla="*/ 669661 w 1053722"/>
              <a:gd name="connsiteY0" fmla="*/ 107367 h 687686"/>
              <a:gd name="connsiteX1" fmla="*/ 117211 w 1053722"/>
              <a:gd name="connsiteY1" fmla="*/ 164517 h 687686"/>
              <a:gd name="connsiteX2" fmla="*/ 12436 w 1053722"/>
              <a:gd name="connsiteY2" fmla="*/ 412167 h 687686"/>
              <a:gd name="connsiteX3" fmla="*/ 307711 w 1053722"/>
              <a:gd name="connsiteY3" fmla="*/ 669342 h 687686"/>
              <a:gd name="connsiteX4" fmla="*/ 717286 w 1053722"/>
              <a:gd name="connsiteY4" fmla="*/ 650292 h 687686"/>
              <a:gd name="connsiteX5" fmla="*/ 955411 w 1053722"/>
              <a:gd name="connsiteY5" fmla="*/ 516942 h 687686"/>
              <a:gd name="connsiteX6" fmla="*/ 1050661 w 1053722"/>
              <a:gd name="connsiteY6" fmla="*/ 278817 h 687686"/>
              <a:gd name="connsiteX7" fmla="*/ 1012561 w 1053722"/>
              <a:gd name="connsiteY7" fmla="*/ 97842 h 687686"/>
              <a:gd name="connsiteX8" fmla="*/ 841111 w 1053722"/>
              <a:gd name="connsiteY8" fmla="*/ 12117 h 687686"/>
              <a:gd name="connsiteX9" fmla="*/ 612511 w 1053722"/>
              <a:gd name="connsiteY9" fmla="*/ 2592 h 68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3722" h="687686">
                <a:moveTo>
                  <a:pt x="669661" y="107367"/>
                </a:moveTo>
                <a:cubicBezTo>
                  <a:pt x="448204" y="110542"/>
                  <a:pt x="226748" y="113717"/>
                  <a:pt x="117211" y="164517"/>
                </a:cubicBezTo>
                <a:cubicBezTo>
                  <a:pt x="7674" y="215317"/>
                  <a:pt x="-19314" y="328030"/>
                  <a:pt x="12436" y="412167"/>
                </a:cubicBezTo>
                <a:cubicBezTo>
                  <a:pt x="44186" y="496305"/>
                  <a:pt x="190236" y="629654"/>
                  <a:pt x="307711" y="669342"/>
                </a:cubicBezTo>
                <a:cubicBezTo>
                  <a:pt x="425186" y="709030"/>
                  <a:pt x="609336" y="675692"/>
                  <a:pt x="717286" y="650292"/>
                </a:cubicBezTo>
                <a:cubicBezTo>
                  <a:pt x="825236" y="624892"/>
                  <a:pt x="899849" y="578855"/>
                  <a:pt x="955411" y="516942"/>
                </a:cubicBezTo>
                <a:cubicBezTo>
                  <a:pt x="1010974" y="455030"/>
                  <a:pt x="1041136" y="348667"/>
                  <a:pt x="1050661" y="278817"/>
                </a:cubicBezTo>
                <a:cubicBezTo>
                  <a:pt x="1060186" y="208967"/>
                  <a:pt x="1047486" y="142292"/>
                  <a:pt x="1012561" y="97842"/>
                </a:cubicBezTo>
                <a:cubicBezTo>
                  <a:pt x="977636" y="53392"/>
                  <a:pt x="907786" y="27992"/>
                  <a:pt x="841111" y="12117"/>
                </a:cubicBezTo>
                <a:cubicBezTo>
                  <a:pt x="774436" y="-3758"/>
                  <a:pt x="693473" y="-583"/>
                  <a:pt x="612511" y="259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451979" y="3950283"/>
            <a:ext cx="1698135" cy="3169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5404" y="3352800"/>
            <a:ext cx="307657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r"/>
            <a:r>
              <a:rPr lang="en-US" sz="2800" dirty="0">
                <a:latin typeface="Gill Sans MT" panose="020B0502020104020203" pitchFamily="34" charset="0"/>
              </a:rPr>
              <a:t>Most important lenses:</a:t>
            </a:r>
          </a:p>
          <a:p>
            <a:pPr algn="r"/>
            <a:r>
              <a:rPr lang="en-US" sz="2800" dirty="0">
                <a:latin typeface="Gill Sans MT" panose="020B0502020104020203" pitchFamily="34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137197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413" y="1611725"/>
            <a:ext cx="4536759" cy="52126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Lenses – resolving vs magnifying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026692" y="571501"/>
            <a:ext cx="221458" cy="471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981825" y="609600"/>
            <a:ext cx="192880" cy="4333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79795" y="833677"/>
            <a:ext cx="261937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Discerning details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56395" y="833677"/>
            <a:ext cx="261937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Making bigger images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41779" y="3294644"/>
            <a:ext cx="4772025" cy="1764886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724147" y="5059530"/>
            <a:ext cx="4772025" cy="1798470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3517984"/>
            <a:ext cx="237172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Jackson’s nose</a:t>
            </a:r>
          </a:p>
          <a:p>
            <a:pPr algn="ctr"/>
            <a:r>
              <a:rPr lang="en-US" sz="2400" dirty="0">
                <a:latin typeface="Gill Sans MT" panose="020B0502020104020203" pitchFamily="34" charset="0"/>
              </a:rPr>
              <a:t>(an Internet dog)</a:t>
            </a:r>
          </a:p>
        </p:txBody>
      </p:sp>
    </p:spTree>
    <p:extLst>
      <p:ext uri="{BB962C8B-B14F-4D97-AF65-F5344CB8AC3E}">
        <p14:creationId xmlns:p14="http://schemas.microsoft.com/office/powerpoint/2010/main" val="86005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 animBg="1"/>
      <p:bldP spid="20" grpId="0" animBg="1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116930" y="1955007"/>
            <a:ext cx="6360320" cy="3636168"/>
            <a:chOff x="1935955" y="1955007"/>
            <a:chExt cx="6360320" cy="3636168"/>
          </a:xfrm>
        </p:grpSpPr>
        <p:grpSp>
          <p:nvGrpSpPr>
            <p:cNvPr id="5" name="Group 4"/>
            <p:cNvGrpSpPr/>
            <p:nvPr/>
          </p:nvGrpSpPr>
          <p:grpSpPr>
            <a:xfrm>
              <a:off x="1983580" y="1955007"/>
              <a:ext cx="6167186" cy="3614738"/>
              <a:chOff x="2276475" y="1774032"/>
              <a:chExt cx="6167186" cy="361473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76475" y="1774032"/>
                <a:ext cx="6167186" cy="3614738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4791075" y="5076824"/>
                <a:ext cx="1019175" cy="3119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568677" y="5074443"/>
                <a:ext cx="1019175" cy="3119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228975" y="5074442"/>
                <a:ext cx="1019175" cy="3119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935955" y="5324475"/>
              <a:ext cx="6360320" cy="266700"/>
            </a:xfrm>
            <a:prstGeom prst="rect">
              <a:avLst/>
            </a:prstGeom>
            <a:solidFill>
              <a:srgbClr val="F5F1DE"/>
            </a:solidFill>
            <a:ln>
              <a:solidFill>
                <a:srgbClr val="F5F1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3173455"/>
            <a:ext cx="1714500" cy="11778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Liquid crystalline DNA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Lenses – resolving vs magnifying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026692" y="571501"/>
            <a:ext cx="221458" cy="471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981825" y="609600"/>
            <a:ext cx="192880" cy="4333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79795" y="833677"/>
            <a:ext cx="261937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Discerning details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56395" y="833677"/>
            <a:ext cx="261937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Making bigger images</a:t>
            </a:r>
          </a:p>
        </p:txBody>
      </p:sp>
    </p:spTree>
    <p:extLst>
      <p:ext uri="{BB962C8B-B14F-4D97-AF65-F5344CB8AC3E}">
        <p14:creationId xmlns:p14="http://schemas.microsoft.com/office/powerpoint/2010/main" val="2532820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Many other techniques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22" y="781782"/>
            <a:ext cx="2543175" cy="1952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189" y="781782"/>
            <a:ext cx="2848786" cy="3186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00832" y="2987565"/>
            <a:ext cx="1563867" cy="3547448"/>
            <a:chOff x="1348254" y="3083358"/>
            <a:chExt cx="1563867" cy="35474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8254" y="3083358"/>
              <a:ext cx="1563867" cy="354744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410789" y="3196046"/>
              <a:ext cx="231814" cy="217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975" y="781782"/>
            <a:ext cx="1182472" cy="11712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6035" y="4107205"/>
            <a:ext cx="3316197" cy="255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34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3344905"/>
            <a:ext cx="1714500" cy="11778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Diatoms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278" y="1945482"/>
            <a:ext cx="6766083" cy="40147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67510" y="5960269"/>
            <a:ext cx="1847851" cy="3810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North 2006, JCB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Lenses – resolving vs magnifying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026692" y="571501"/>
            <a:ext cx="221458" cy="471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981825" y="609600"/>
            <a:ext cx="192880" cy="4333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79795" y="833677"/>
            <a:ext cx="261937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Discerning details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56395" y="833677"/>
            <a:ext cx="261937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Making bigger images</a:t>
            </a:r>
          </a:p>
        </p:txBody>
      </p:sp>
    </p:spTree>
    <p:extLst>
      <p:ext uri="{BB962C8B-B14F-4D97-AF65-F5344CB8AC3E}">
        <p14:creationId xmlns:p14="http://schemas.microsoft.com/office/powerpoint/2010/main" val="3426257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0030" y="726282"/>
            <a:ext cx="877967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Resolution depends on objective </a:t>
            </a:r>
            <a:r>
              <a:rPr lang="en-US" sz="2800" b="1" dirty="0">
                <a:solidFill>
                  <a:srgbClr val="C00000"/>
                </a:solidFill>
                <a:latin typeface="Gill Sans MT" panose="020B0502020104020203" pitchFamily="34" charset="0"/>
              </a:rPr>
              <a:t>NA</a:t>
            </a:r>
            <a:r>
              <a:rPr lang="en-US" sz="2800" dirty="0">
                <a:latin typeface="Gill Sans MT" panose="020B0502020104020203" pitchFamily="34" charset="0"/>
              </a:rPr>
              <a:t>, not magnification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424" y="1640682"/>
            <a:ext cx="4057382" cy="4825527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98645" y="3462684"/>
            <a:ext cx="679776" cy="4724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844416" y="1409700"/>
            <a:ext cx="546734" cy="2052984"/>
          </a:xfrm>
          <a:prstGeom prst="straightConnector1">
            <a:avLst/>
          </a:prstGeom>
          <a:ln w="412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Lenses – resolving vs magnifying</a:t>
            </a:r>
          </a:p>
        </p:txBody>
      </p:sp>
    </p:spTree>
    <p:extLst>
      <p:ext uri="{BB962C8B-B14F-4D97-AF65-F5344CB8AC3E}">
        <p14:creationId xmlns:p14="http://schemas.microsoft.com/office/powerpoint/2010/main" val="388568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396891" y="5357316"/>
            <a:ext cx="1784701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Gill Sans MT" panose="020B0502020104020203" pitchFamily="34" charset="0"/>
              </a:rPr>
              <a:t>40X/</a:t>
            </a:r>
            <a:r>
              <a:rPr lang="en-US" sz="2800" dirty="0">
                <a:solidFill>
                  <a:srgbClr val="C00000"/>
                </a:solidFill>
                <a:latin typeface="Gill Sans MT" panose="020B0502020104020203" pitchFamily="34" charset="0"/>
              </a:rPr>
              <a:t>0.6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949436" y="5357316"/>
            <a:ext cx="1784701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Gill Sans MT" panose="020B0502020104020203" pitchFamily="34" charset="0"/>
              </a:rPr>
              <a:t>40X/</a:t>
            </a:r>
            <a:r>
              <a:rPr lang="en-US" sz="2800" dirty="0">
                <a:solidFill>
                  <a:srgbClr val="C00000"/>
                </a:solidFill>
                <a:latin typeface="Gill Sans MT" panose="020B0502020104020203" pitchFamily="34" charset="0"/>
              </a:rPr>
              <a:t>1.3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2680"/>
            <a:ext cx="9144000" cy="4036219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6151197"/>
            <a:ext cx="9144000" cy="62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Gill Sans MT" panose="020B0502020104020203" pitchFamily="34" charset="0"/>
              </a:rPr>
              <a:t>Higher resolution means more detail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0030" y="726282"/>
            <a:ext cx="877967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Resolution depends on objective </a:t>
            </a:r>
            <a:r>
              <a:rPr lang="en-US" sz="2800" b="1" dirty="0">
                <a:solidFill>
                  <a:srgbClr val="C00000"/>
                </a:solidFill>
                <a:latin typeface="Gill Sans MT" panose="020B0502020104020203" pitchFamily="34" charset="0"/>
              </a:rPr>
              <a:t>NA</a:t>
            </a:r>
            <a:r>
              <a:rPr lang="en-US" sz="2800" dirty="0">
                <a:latin typeface="Gill Sans MT" panose="020B0502020104020203" pitchFamily="34" charset="0"/>
              </a:rPr>
              <a:t>, not magnification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Lenses – resolving vs magnifying</a:t>
            </a:r>
          </a:p>
        </p:txBody>
      </p:sp>
    </p:spTree>
    <p:extLst>
      <p:ext uri="{BB962C8B-B14F-4D97-AF65-F5344CB8AC3E}">
        <p14:creationId xmlns:p14="http://schemas.microsoft.com/office/powerpoint/2010/main" val="350134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The basics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923220"/>
            <a:ext cx="5657850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Microscopes magnify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160330"/>
            <a:ext cx="6029325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Microscopes resolve details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686110"/>
            <a:ext cx="6305550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Microscopes generate contrast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57950" y="1686110"/>
            <a:ext cx="2686050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Illumination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57950" y="3541774"/>
            <a:ext cx="1609725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Lenses</a:t>
            </a:r>
          </a:p>
        </p:txBody>
      </p:sp>
      <p:sp>
        <p:nvSpPr>
          <p:cNvPr id="3" name="Right Brace 2"/>
          <p:cNvSpPr/>
          <p:nvPr/>
        </p:nvSpPr>
        <p:spPr>
          <a:xfrm>
            <a:off x="6029325" y="3357656"/>
            <a:ext cx="295275" cy="122958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33525" y="720941"/>
            <a:ext cx="1790700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600" b="1" dirty="0">
                <a:latin typeface="Gill Sans MT" panose="020B0502020104020203" pitchFamily="34" charset="0"/>
              </a:rPr>
              <a:t>What 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38925" y="720941"/>
            <a:ext cx="1790700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600" b="1" dirty="0">
                <a:latin typeface="Gill Sans MT" panose="020B0502020104020203" pitchFamily="34" charset="0"/>
              </a:rPr>
              <a:t>How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397439"/>
            <a:ext cx="6305550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Microscopes generate images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57950" y="5397439"/>
            <a:ext cx="2686050" cy="853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Detectors</a:t>
            </a:r>
          </a:p>
        </p:txBody>
      </p:sp>
    </p:spTree>
    <p:extLst>
      <p:ext uri="{BB962C8B-B14F-4D97-AF65-F5344CB8AC3E}">
        <p14:creationId xmlns:p14="http://schemas.microsoft.com/office/powerpoint/2010/main" val="182197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Detectors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403" y="883664"/>
            <a:ext cx="4856394" cy="567839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4857715" y="739725"/>
            <a:ext cx="1585910" cy="592877"/>
          </a:xfrm>
          <a:custGeom>
            <a:avLst/>
            <a:gdLst>
              <a:gd name="connsiteX0" fmla="*/ 1362110 w 1585910"/>
              <a:gd name="connsiteY0" fmla="*/ 155625 h 592877"/>
              <a:gd name="connsiteX1" fmla="*/ 638210 w 1585910"/>
              <a:gd name="connsiteY1" fmla="*/ 3225 h 592877"/>
              <a:gd name="connsiteX2" fmla="*/ 85760 w 1585910"/>
              <a:gd name="connsiteY2" fmla="*/ 136575 h 592877"/>
              <a:gd name="connsiteX3" fmla="*/ 38135 w 1585910"/>
              <a:gd name="connsiteY3" fmla="*/ 479475 h 592877"/>
              <a:gd name="connsiteX4" fmla="*/ 447710 w 1585910"/>
              <a:gd name="connsiteY4" fmla="*/ 584250 h 592877"/>
              <a:gd name="connsiteX5" fmla="*/ 1038260 w 1585910"/>
              <a:gd name="connsiteY5" fmla="*/ 565200 h 592877"/>
              <a:gd name="connsiteX6" fmla="*/ 1552610 w 1585910"/>
              <a:gd name="connsiteY6" fmla="*/ 393750 h 592877"/>
              <a:gd name="connsiteX7" fmla="*/ 1495460 w 1585910"/>
              <a:gd name="connsiteY7" fmla="*/ 146100 h 592877"/>
              <a:gd name="connsiteX8" fmla="*/ 1171610 w 1585910"/>
              <a:gd name="connsiteY8" fmla="*/ 3225 h 592877"/>
              <a:gd name="connsiteX9" fmla="*/ 876335 w 1585910"/>
              <a:gd name="connsiteY9" fmla="*/ 60375 h 59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85910" h="592877">
                <a:moveTo>
                  <a:pt x="1362110" y="155625"/>
                </a:moveTo>
                <a:cubicBezTo>
                  <a:pt x="1106522" y="81012"/>
                  <a:pt x="850935" y="6400"/>
                  <a:pt x="638210" y="3225"/>
                </a:cubicBezTo>
                <a:cubicBezTo>
                  <a:pt x="425485" y="50"/>
                  <a:pt x="185773" y="57200"/>
                  <a:pt x="85760" y="136575"/>
                </a:cubicBezTo>
                <a:cubicBezTo>
                  <a:pt x="-14253" y="215950"/>
                  <a:pt x="-22190" y="404863"/>
                  <a:pt x="38135" y="479475"/>
                </a:cubicBezTo>
                <a:cubicBezTo>
                  <a:pt x="98460" y="554088"/>
                  <a:pt x="281023" y="569963"/>
                  <a:pt x="447710" y="584250"/>
                </a:cubicBezTo>
                <a:cubicBezTo>
                  <a:pt x="614397" y="598537"/>
                  <a:pt x="854110" y="596950"/>
                  <a:pt x="1038260" y="565200"/>
                </a:cubicBezTo>
                <a:cubicBezTo>
                  <a:pt x="1222410" y="533450"/>
                  <a:pt x="1476410" y="463600"/>
                  <a:pt x="1552610" y="393750"/>
                </a:cubicBezTo>
                <a:cubicBezTo>
                  <a:pt x="1628810" y="323900"/>
                  <a:pt x="1558960" y="211187"/>
                  <a:pt x="1495460" y="146100"/>
                </a:cubicBezTo>
                <a:cubicBezTo>
                  <a:pt x="1431960" y="81013"/>
                  <a:pt x="1274797" y="17512"/>
                  <a:pt x="1171610" y="3225"/>
                </a:cubicBezTo>
                <a:cubicBezTo>
                  <a:pt x="1068423" y="-11062"/>
                  <a:pt x="972379" y="24656"/>
                  <a:pt x="876335" y="603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381250" y="1123950"/>
            <a:ext cx="2476465" cy="2086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9601" y="883664"/>
            <a:ext cx="3286802" cy="11778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Typically: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cameras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photomultiplier tubes</a:t>
            </a:r>
          </a:p>
        </p:txBody>
      </p:sp>
    </p:spTree>
    <p:extLst>
      <p:ext uri="{BB962C8B-B14F-4D97-AF65-F5344CB8AC3E}">
        <p14:creationId xmlns:p14="http://schemas.microsoft.com/office/powerpoint/2010/main" val="56131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The best microscopy is </a:t>
            </a:r>
            <a:r>
              <a:rPr lang="en-US" sz="3600" b="1" u="sng" dirty="0">
                <a:latin typeface="Gill Sans MT" panose="020B0502020104020203" pitchFamily="34" charset="0"/>
              </a:rPr>
              <a:t>quantitative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09600"/>
            <a:ext cx="91440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Example: ATP concentration in neurons using images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162" y="1421303"/>
            <a:ext cx="2295525" cy="177165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978770" y="1532428"/>
            <a:ext cx="294605" cy="933450"/>
          </a:xfrm>
          <a:custGeom>
            <a:avLst/>
            <a:gdLst>
              <a:gd name="connsiteX0" fmla="*/ 281905 w 294605"/>
              <a:gd name="connsiteY0" fmla="*/ 0 h 933450"/>
              <a:gd name="connsiteX1" fmla="*/ 46955 w 294605"/>
              <a:gd name="connsiteY1" fmla="*/ 222250 h 933450"/>
              <a:gd name="connsiteX2" fmla="*/ 21555 w 294605"/>
              <a:gd name="connsiteY2" fmla="*/ 698500 h 933450"/>
              <a:gd name="connsiteX3" fmla="*/ 294605 w 294605"/>
              <a:gd name="connsiteY3" fmla="*/ 93345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05" h="933450">
                <a:moveTo>
                  <a:pt x="281905" y="0"/>
                </a:moveTo>
                <a:cubicBezTo>
                  <a:pt x="186126" y="52916"/>
                  <a:pt x="90347" y="105833"/>
                  <a:pt x="46955" y="222250"/>
                </a:cubicBezTo>
                <a:cubicBezTo>
                  <a:pt x="3563" y="338667"/>
                  <a:pt x="-19720" y="579967"/>
                  <a:pt x="21555" y="698500"/>
                </a:cubicBezTo>
                <a:cubicBezTo>
                  <a:pt x="62830" y="817033"/>
                  <a:pt x="178717" y="875241"/>
                  <a:pt x="294605" y="93345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33687" y="1372091"/>
            <a:ext cx="2273300" cy="26035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Luciferin + ATP + O</a:t>
            </a:r>
            <a:r>
              <a:rPr lang="en-US" baseline="-25000" dirty="0">
                <a:latin typeface="Gill Sans MT" panose="020B0502020104020203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33687" y="2307128"/>
            <a:ext cx="3430588" cy="26035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 err="1">
                <a:latin typeface="Gill Sans MT" panose="020B0502020104020203" pitchFamily="34" charset="0"/>
              </a:rPr>
              <a:t>Oxyluciferin</a:t>
            </a:r>
            <a:r>
              <a:rPr lang="en-US" dirty="0">
                <a:latin typeface="Gill Sans MT" panose="020B0502020104020203" pitchFamily="34" charset="0"/>
              </a:rPr>
              <a:t> + </a:t>
            </a:r>
            <a:r>
              <a:rPr lang="en-US" dirty="0" err="1">
                <a:latin typeface="Gill Sans MT" panose="020B0502020104020203" pitchFamily="34" charset="0"/>
              </a:rPr>
              <a:t>PPi</a:t>
            </a:r>
            <a:r>
              <a:rPr lang="en-US" dirty="0">
                <a:latin typeface="Gill Sans MT" panose="020B0502020104020203" pitchFamily="34" charset="0"/>
              </a:rPr>
              <a:t> + AMP + CO</a:t>
            </a:r>
            <a:r>
              <a:rPr lang="en-US" baseline="-25000" dirty="0">
                <a:latin typeface="Gill Sans MT" panose="020B0502020104020203" pitchFamily="34" charset="0"/>
              </a:rPr>
              <a:t>2</a:t>
            </a:r>
          </a:p>
        </p:txBody>
      </p:sp>
      <p:sp>
        <p:nvSpPr>
          <p:cNvPr id="12" name="Freeform 11"/>
          <p:cNvSpPr/>
          <p:nvPr/>
        </p:nvSpPr>
        <p:spPr>
          <a:xfrm rot="21190053">
            <a:off x="3996226" y="1861881"/>
            <a:ext cx="1183481" cy="364111"/>
          </a:xfrm>
          <a:custGeom>
            <a:avLst/>
            <a:gdLst>
              <a:gd name="connsiteX0" fmla="*/ 0 w 1183481"/>
              <a:gd name="connsiteY0" fmla="*/ 82384 h 364111"/>
              <a:gd name="connsiteX1" fmla="*/ 78581 w 1183481"/>
              <a:gd name="connsiteY1" fmla="*/ 3802 h 364111"/>
              <a:gd name="connsiteX2" fmla="*/ 76200 w 1183481"/>
              <a:gd name="connsiteY2" fmla="*/ 189540 h 364111"/>
              <a:gd name="connsiteX3" fmla="*/ 188118 w 1183481"/>
              <a:gd name="connsiteY3" fmla="*/ 29996 h 364111"/>
              <a:gd name="connsiteX4" fmla="*/ 178593 w 1183481"/>
              <a:gd name="connsiteY4" fmla="*/ 213352 h 364111"/>
              <a:gd name="connsiteX5" fmla="*/ 297656 w 1183481"/>
              <a:gd name="connsiteY5" fmla="*/ 41902 h 364111"/>
              <a:gd name="connsiteX6" fmla="*/ 292893 w 1183481"/>
              <a:gd name="connsiteY6" fmla="*/ 253834 h 364111"/>
              <a:gd name="connsiteX7" fmla="*/ 404812 w 1183481"/>
              <a:gd name="connsiteY7" fmla="*/ 58571 h 364111"/>
              <a:gd name="connsiteX8" fmla="*/ 397668 w 1183481"/>
              <a:gd name="connsiteY8" fmla="*/ 282409 h 364111"/>
              <a:gd name="connsiteX9" fmla="*/ 526256 w 1183481"/>
              <a:gd name="connsiteY9" fmla="*/ 70477 h 364111"/>
              <a:gd name="connsiteX10" fmla="*/ 511968 w 1183481"/>
              <a:gd name="connsiteY10" fmla="*/ 306221 h 364111"/>
              <a:gd name="connsiteX11" fmla="*/ 645318 w 1183481"/>
              <a:gd name="connsiteY11" fmla="*/ 77621 h 364111"/>
              <a:gd name="connsiteX12" fmla="*/ 647700 w 1183481"/>
              <a:gd name="connsiteY12" fmla="*/ 334796 h 364111"/>
              <a:gd name="connsiteX13" fmla="*/ 762000 w 1183481"/>
              <a:gd name="connsiteY13" fmla="*/ 68096 h 364111"/>
              <a:gd name="connsiteX14" fmla="*/ 795337 w 1183481"/>
              <a:gd name="connsiteY14" fmla="*/ 356227 h 364111"/>
              <a:gd name="connsiteX15" fmla="*/ 895350 w 1183481"/>
              <a:gd name="connsiteY15" fmla="*/ 72859 h 364111"/>
              <a:gd name="connsiteX16" fmla="*/ 933450 w 1183481"/>
              <a:gd name="connsiteY16" fmla="*/ 363371 h 364111"/>
              <a:gd name="connsiteX17" fmla="*/ 1026318 w 1183481"/>
              <a:gd name="connsiteY17" fmla="*/ 158584 h 364111"/>
              <a:gd name="connsiteX18" fmla="*/ 1081087 w 1183481"/>
              <a:gd name="connsiteY18" fmla="*/ 230021 h 364111"/>
              <a:gd name="connsiteX19" fmla="*/ 1138237 w 1183481"/>
              <a:gd name="connsiteY19" fmla="*/ 191921 h 364111"/>
              <a:gd name="connsiteX20" fmla="*/ 1183481 w 1183481"/>
              <a:gd name="connsiteY20" fmla="*/ 187159 h 3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83481" h="364111">
                <a:moveTo>
                  <a:pt x="0" y="82384"/>
                </a:moveTo>
                <a:cubicBezTo>
                  <a:pt x="32940" y="34163"/>
                  <a:pt x="65881" y="-14057"/>
                  <a:pt x="78581" y="3802"/>
                </a:cubicBezTo>
                <a:cubicBezTo>
                  <a:pt x="91281" y="21661"/>
                  <a:pt x="57944" y="185174"/>
                  <a:pt x="76200" y="189540"/>
                </a:cubicBezTo>
                <a:cubicBezTo>
                  <a:pt x="94456" y="193906"/>
                  <a:pt x="171053" y="26027"/>
                  <a:pt x="188118" y="29996"/>
                </a:cubicBezTo>
                <a:cubicBezTo>
                  <a:pt x="205184" y="33965"/>
                  <a:pt x="160337" y="211368"/>
                  <a:pt x="178593" y="213352"/>
                </a:cubicBezTo>
                <a:cubicBezTo>
                  <a:pt x="196849" y="215336"/>
                  <a:pt x="278606" y="35155"/>
                  <a:pt x="297656" y="41902"/>
                </a:cubicBezTo>
                <a:cubicBezTo>
                  <a:pt x="316706" y="48649"/>
                  <a:pt x="275034" y="251056"/>
                  <a:pt x="292893" y="253834"/>
                </a:cubicBezTo>
                <a:cubicBezTo>
                  <a:pt x="310752" y="256612"/>
                  <a:pt x="387349" y="53808"/>
                  <a:pt x="404812" y="58571"/>
                </a:cubicBezTo>
                <a:cubicBezTo>
                  <a:pt x="422275" y="63334"/>
                  <a:pt x="377427" y="280425"/>
                  <a:pt x="397668" y="282409"/>
                </a:cubicBezTo>
                <a:cubicBezTo>
                  <a:pt x="417909" y="284393"/>
                  <a:pt x="507206" y="66508"/>
                  <a:pt x="526256" y="70477"/>
                </a:cubicBezTo>
                <a:cubicBezTo>
                  <a:pt x="545306" y="74446"/>
                  <a:pt x="492124" y="305030"/>
                  <a:pt x="511968" y="306221"/>
                </a:cubicBezTo>
                <a:cubicBezTo>
                  <a:pt x="531812" y="307412"/>
                  <a:pt x="622696" y="72859"/>
                  <a:pt x="645318" y="77621"/>
                </a:cubicBezTo>
                <a:cubicBezTo>
                  <a:pt x="667940" y="82383"/>
                  <a:pt x="628253" y="336383"/>
                  <a:pt x="647700" y="334796"/>
                </a:cubicBezTo>
                <a:cubicBezTo>
                  <a:pt x="667147" y="333209"/>
                  <a:pt x="737394" y="64524"/>
                  <a:pt x="762000" y="68096"/>
                </a:cubicBezTo>
                <a:cubicBezTo>
                  <a:pt x="786606" y="71668"/>
                  <a:pt x="773112" y="355433"/>
                  <a:pt x="795337" y="356227"/>
                </a:cubicBezTo>
                <a:cubicBezTo>
                  <a:pt x="817562" y="357021"/>
                  <a:pt x="872331" y="71668"/>
                  <a:pt x="895350" y="72859"/>
                </a:cubicBezTo>
                <a:cubicBezTo>
                  <a:pt x="918369" y="74050"/>
                  <a:pt x="911622" y="349084"/>
                  <a:pt x="933450" y="363371"/>
                </a:cubicBezTo>
                <a:cubicBezTo>
                  <a:pt x="955278" y="377658"/>
                  <a:pt x="1001712" y="180809"/>
                  <a:pt x="1026318" y="158584"/>
                </a:cubicBezTo>
                <a:cubicBezTo>
                  <a:pt x="1050924" y="136359"/>
                  <a:pt x="1062434" y="224465"/>
                  <a:pt x="1081087" y="230021"/>
                </a:cubicBezTo>
                <a:cubicBezTo>
                  <a:pt x="1099740" y="235577"/>
                  <a:pt x="1121171" y="199065"/>
                  <a:pt x="1138237" y="191921"/>
                </a:cubicBezTo>
                <a:cubicBezTo>
                  <a:pt x="1155303" y="184777"/>
                  <a:pt x="1169392" y="185968"/>
                  <a:pt x="1183481" y="187159"/>
                </a:cubicBezTo>
              </a:path>
            </a:pathLst>
          </a:custGeom>
          <a:noFill/>
          <a:ln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100216" y="1822376"/>
            <a:ext cx="756691" cy="24560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Gill Sans MT" panose="020B0502020104020203" pitchFamily="34" charset="0"/>
              </a:rPr>
              <a:t>photons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07" y="3121690"/>
            <a:ext cx="3848100" cy="3162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706" y="4419328"/>
            <a:ext cx="2651596" cy="22841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0017" y="3121690"/>
            <a:ext cx="3565700" cy="1167418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5429644" y="5633162"/>
            <a:ext cx="93331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60265" y="4456427"/>
            <a:ext cx="1633308" cy="21280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>
                <a:latin typeface="Gill Sans MT" panose="020B0502020104020203" pitchFamily="34" charset="0"/>
              </a:rPr>
              <a:t>Calibration curve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356656" y="5637749"/>
            <a:ext cx="0" cy="6818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1942" y="6468139"/>
            <a:ext cx="2601433" cy="3048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err="1">
                <a:latin typeface="Gill Sans MT" panose="020B0502020104020203" pitchFamily="34" charset="0"/>
              </a:rPr>
              <a:t>Ragnaraju</a:t>
            </a:r>
            <a:r>
              <a:rPr lang="en-US" sz="1600" dirty="0">
                <a:latin typeface="Gill Sans MT" panose="020B0502020104020203" pitchFamily="34" charset="0"/>
              </a:rPr>
              <a:t> et al, Cell 2014</a:t>
            </a:r>
          </a:p>
        </p:txBody>
      </p:sp>
    </p:spTree>
    <p:extLst>
      <p:ext uri="{BB962C8B-B14F-4D97-AF65-F5344CB8AC3E}">
        <p14:creationId xmlns:p14="http://schemas.microsoft.com/office/powerpoint/2010/main" val="39769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2" grpId="0" animBg="1"/>
      <p:bldP spid="13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59999" y="1400610"/>
            <a:ext cx="4023845" cy="899181"/>
            <a:chOff x="59999" y="2017890"/>
            <a:chExt cx="4023845" cy="899181"/>
          </a:xfrm>
        </p:grpSpPr>
        <p:sp>
          <p:nvSpPr>
            <p:cNvPr id="22" name="Freeform 21"/>
            <p:cNvSpPr/>
            <p:nvPr/>
          </p:nvSpPr>
          <p:spPr>
            <a:xfrm>
              <a:off x="59999" y="2017890"/>
              <a:ext cx="3651139" cy="899181"/>
            </a:xfrm>
            <a:custGeom>
              <a:avLst/>
              <a:gdLst>
                <a:gd name="connsiteX0" fmla="*/ 186512 w 3648439"/>
                <a:gd name="connsiteY0" fmla="*/ 899181 h 899181"/>
                <a:gd name="connsiteX1" fmla="*/ 1329512 w 3648439"/>
                <a:gd name="connsiteY1" fmla="*/ 892831 h 899181"/>
                <a:gd name="connsiteX2" fmla="*/ 2294712 w 3648439"/>
                <a:gd name="connsiteY2" fmla="*/ 880131 h 899181"/>
                <a:gd name="connsiteX3" fmla="*/ 3278962 w 3648439"/>
                <a:gd name="connsiteY3" fmla="*/ 861081 h 899181"/>
                <a:gd name="connsiteX4" fmla="*/ 3640912 w 3648439"/>
                <a:gd name="connsiteY4" fmla="*/ 835681 h 899181"/>
                <a:gd name="connsiteX5" fmla="*/ 2993212 w 3648439"/>
                <a:gd name="connsiteY5" fmla="*/ 568981 h 899181"/>
                <a:gd name="connsiteX6" fmla="*/ 2656662 w 3648439"/>
                <a:gd name="connsiteY6" fmla="*/ 397531 h 899181"/>
                <a:gd name="connsiteX7" fmla="*/ 2269312 w 3648439"/>
                <a:gd name="connsiteY7" fmla="*/ 111781 h 899181"/>
                <a:gd name="connsiteX8" fmla="*/ 1723212 w 3648439"/>
                <a:gd name="connsiteY8" fmla="*/ 3831 h 899181"/>
                <a:gd name="connsiteX9" fmla="*/ 1304112 w 3648439"/>
                <a:gd name="connsiteY9" fmla="*/ 232431 h 899181"/>
                <a:gd name="connsiteX10" fmla="*/ 967562 w 3648439"/>
                <a:gd name="connsiteY10" fmla="*/ 441981 h 899181"/>
                <a:gd name="connsiteX11" fmla="*/ 453212 w 3648439"/>
                <a:gd name="connsiteY11" fmla="*/ 600731 h 899181"/>
                <a:gd name="connsiteX12" fmla="*/ 65862 w 3648439"/>
                <a:gd name="connsiteY12" fmla="*/ 734081 h 899181"/>
                <a:gd name="connsiteX13" fmla="*/ 8712 w 3648439"/>
                <a:gd name="connsiteY13" fmla="*/ 854731 h 899181"/>
                <a:gd name="connsiteX14" fmla="*/ 186512 w 3648439"/>
                <a:gd name="connsiteY14" fmla="*/ 899181 h 899181"/>
                <a:gd name="connsiteX0" fmla="*/ 186512 w 3651139"/>
                <a:gd name="connsiteY0" fmla="*/ 899181 h 899181"/>
                <a:gd name="connsiteX1" fmla="*/ 1329512 w 3651139"/>
                <a:gd name="connsiteY1" fmla="*/ 892831 h 899181"/>
                <a:gd name="connsiteX2" fmla="*/ 2294712 w 3651139"/>
                <a:gd name="connsiteY2" fmla="*/ 880131 h 899181"/>
                <a:gd name="connsiteX3" fmla="*/ 3310712 w 3651139"/>
                <a:gd name="connsiteY3" fmla="*/ 880131 h 899181"/>
                <a:gd name="connsiteX4" fmla="*/ 3640912 w 3651139"/>
                <a:gd name="connsiteY4" fmla="*/ 835681 h 899181"/>
                <a:gd name="connsiteX5" fmla="*/ 2993212 w 3651139"/>
                <a:gd name="connsiteY5" fmla="*/ 568981 h 899181"/>
                <a:gd name="connsiteX6" fmla="*/ 2656662 w 3651139"/>
                <a:gd name="connsiteY6" fmla="*/ 397531 h 899181"/>
                <a:gd name="connsiteX7" fmla="*/ 2269312 w 3651139"/>
                <a:gd name="connsiteY7" fmla="*/ 111781 h 899181"/>
                <a:gd name="connsiteX8" fmla="*/ 1723212 w 3651139"/>
                <a:gd name="connsiteY8" fmla="*/ 3831 h 899181"/>
                <a:gd name="connsiteX9" fmla="*/ 1304112 w 3651139"/>
                <a:gd name="connsiteY9" fmla="*/ 232431 h 899181"/>
                <a:gd name="connsiteX10" fmla="*/ 967562 w 3651139"/>
                <a:gd name="connsiteY10" fmla="*/ 441981 h 899181"/>
                <a:gd name="connsiteX11" fmla="*/ 453212 w 3651139"/>
                <a:gd name="connsiteY11" fmla="*/ 600731 h 899181"/>
                <a:gd name="connsiteX12" fmla="*/ 65862 w 3651139"/>
                <a:gd name="connsiteY12" fmla="*/ 734081 h 899181"/>
                <a:gd name="connsiteX13" fmla="*/ 8712 w 3651139"/>
                <a:gd name="connsiteY13" fmla="*/ 854731 h 899181"/>
                <a:gd name="connsiteX14" fmla="*/ 186512 w 3651139"/>
                <a:gd name="connsiteY14" fmla="*/ 899181 h 899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51139" h="899181">
                  <a:moveTo>
                    <a:pt x="186512" y="899181"/>
                  </a:moveTo>
                  <a:lnTo>
                    <a:pt x="1329512" y="892831"/>
                  </a:lnTo>
                  <a:lnTo>
                    <a:pt x="2294712" y="880131"/>
                  </a:lnTo>
                  <a:cubicBezTo>
                    <a:pt x="2622795" y="873781"/>
                    <a:pt x="2982629" y="886481"/>
                    <a:pt x="3310712" y="880131"/>
                  </a:cubicBezTo>
                  <a:cubicBezTo>
                    <a:pt x="3535079" y="872723"/>
                    <a:pt x="3693829" y="887539"/>
                    <a:pt x="3640912" y="835681"/>
                  </a:cubicBezTo>
                  <a:cubicBezTo>
                    <a:pt x="3587995" y="783823"/>
                    <a:pt x="3157254" y="642006"/>
                    <a:pt x="2993212" y="568981"/>
                  </a:cubicBezTo>
                  <a:cubicBezTo>
                    <a:pt x="2829170" y="495956"/>
                    <a:pt x="2777312" y="473731"/>
                    <a:pt x="2656662" y="397531"/>
                  </a:cubicBezTo>
                  <a:cubicBezTo>
                    <a:pt x="2536012" y="321331"/>
                    <a:pt x="2424887" y="177398"/>
                    <a:pt x="2269312" y="111781"/>
                  </a:cubicBezTo>
                  <a:cubicBezTo>
                    <a:pt x="2113737" y="46164"/>
                    <a:pt x="1884079" y="-16277"/>
                    <a:pt x="1723212" y="3831"/>
                  </a:cubicBezTo>
                  <a:cubicBezTo>
                    <a:pt x="1562345" y="23939"/>
                    <a:pt x="1430054" y="159406"/>
                    <a:pt x="1304112" y="232431"/>
                  </a:cubicBezTo>
                  <a:cubicBezTo>
                    <a:pt x="1178170" y="305456"/>
                    <a:pt x="1109379" y="380598"/>
                    <a:pt x="967562" y="441981"/>
                  </a:cubicBezTo>
                  <a:cubicBezTo>
                    <a:pt x="825745" y="503364"/>
                    <a:pt x="603495" y="552048"/>
                    <a:pt x="453212" y="600731"/>
                  </a:cubicBezTo>
                  <a:cubicBezTo>
                    <a:pt x="302929" y="649414"/>
                    <a:pt x="139945" y="691748"/>
                    <a:pt x="65862" y="734081"/>
                  </a:cubicBezTo>
                  <a:cubicBezTo>
                    <a:pt x="-8221" y="776414"/>
                    <a:pt x="-7163" y="826156"/>
                    <a:pt x="8712" y="854731"/>
                  </a:cubicBezTo>
                  <a:cubicBezTo>
                    <a:pt x="24587" y="883306"/>
                    <a:pt x="92849" y="894418"/>
                    <a:pt x="186512" y="899181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530234" y="2036314"/>
              <a:ext cx="1553610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dirty="0">
                  <a:latin typeface="Gill Sans MT" panose="020B0502020104020203" pitchFamily="34" charset="0"/>
                </a:rPr>
                <a:t>Sample</a:t>
              </a:r>
            </a:p>
          </p:txBody>
        </p:sp>
      </p:grpSp>
      <p:cxnSp>
        <p:nvCxnSpPr>
          <p:cNvPr id="74" name="Straight Connector 73"/>
          <p:cNvCxnSpPr/>
          <p:nvPr/>
        </p:nvCxnSpPr>
        <p:spPr>
          <a:xfrm flipH="1">
            <a:off x="817896" y="2250785"/>
            <a:ext cx="1972769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1141774" y="1110023"/>
            <a:ext cx="1531641" cy="255260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6118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Most common forms of fluorescence microscopy: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18546" y="4711878"/>
            <a:ext cx="2217738" cy="108731"/>
          </a:xfrm>
          <a:prstGeom prst="rect">
            <a:avLst/>
          </a:prstGeom>
          <a:pattFill prst="ltVert">
            <a:fgClr>
              <a:schemeClr val="tx1"/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1558606" y="2246090"/>
            <a:ext cx="699865" cy="2475650"/>
            <a:chOff x="1558606" y="2863370"/>
            <a:chExt cx="699865" cy="2475650"/>
          </a:xfrm>
        </p:grpSpPr>
        <p:cxnSp>
          <p:nvCxnSpPr>
            <p:cNvPr id="12" name="Straight Connector 11"/>
            <p:cNvCxnSpPr>
              <a:stCxn id="27" idx="4"/>
            </p:cNvCxnSpPr>
            <p:nvPr/>
          </p:nvCxnSpPr>
          <p:spPr>
            <a:xfrm flipH="1">
              <a:off x="1563368" y="2894800"/>
              <a:ext cx="1" cy="11928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558606" y="2863370"/>
              <a:ext cx="699865" cy="120933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2220542" y="4102920"/>
              <a:ext cx="37929" cy="12361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1586230" y="4133310"/>
              <a:ext cx="634312" cy="12057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842972" y="498134"/>
            <a:ext cx="2059822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 err="1">
                <a:latin typeface="Gill Sans MT" panose="020B0502020104020203" pitchFamily="34" charset="0"/>
              </a:rPr>
              <a:t>Widefield</a:t>
            </a:r>
            <a:endParaRPr lang="en-US" sz="2000" b="1" dirty="0">
              <a:latin typeface="Gill Sans MT" panose="020B0502020104020203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553310" y="2254029"/>
            <a:ext cx="699865" cy="2463828"/>
            <a:chOff x="1553310" y="2871309"/>
            <a:chExt cx="699865" cy="2463828"/>
          </a:xfrm>
        </p:grpSpPr>
        <p:cxnSp>
          <p:nvCxnSpPr>
            <p:cNvPr id="81" name="Straight Connector 80"/>
            <p:cNvCxnSpPr>
              <a:stCxn id="80" idx="4"/>
            </p:cNvCxnSpPr>
            <p:nvPr/>
          </p:nvCxnSpPr>
          <p:spPr>
            <a:xfrm>
              <a:off x="2248412" y="2892422"/>
              <a:ext cx="1" cy="11928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1553310" y="2871309"/>
              <a:ext cx="699865" cy="120933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 flipV="1">
              <a:off x="1553311" y="4117209"/>
              <a:ext cx="37928" cy="12145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1591239" y="4147599"/>
              <a:ext cx="634313" cy="11875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2636487" y="4414076"/>
            <a:ext cx="208470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Sensitive area detector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1524091" y="2051124"/>
            <a:ext cx="747269" cy="2663355"/>
            <a:chOff x="1524091" y="2668404"/>
            <a:chExt cx="747269" cy="2663355"/>
          </a:xfrm>
        </p:grpSpPr>
        <p:cxnSp>
          <p:nvCxnSpPr>
            <p:cNvPr id="69" name="Straight Connector 68"/>
            <p:cNvCxnSpPr>
              <a:stCxn id="68" idx="4"/>
            </p:cNvCxnSpPr>
            <p:nvPr/>
          </p:nvCxnSpPr>
          <p:spPr>
            <a:xfrm>
              <a:off x="1897725" y="2690202"/>
              <a:ext cx="373635" cy="135179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1524091" y="2668404"/>
              <a:ext cx="373635" cy="13869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 flipV="1">
              <a:off x="1524092" y="4102921"/>
              <a:ext cx="463987" cy="12288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1827140" y="4084499"/>
              <a:ext cx="444220" cy="12472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827140" y="5331759"/>
              <a:ext cx="160939" cy="0"/>
            </a:xfrm>
            <a:prstGeom prst="line">
              <a:avLst/>
            </a:prstGeom>
            <a:ln w="28575">
              <a:solidFill>
                <a:srgbClr val="FF0000">
                  <a:alpha val="5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/>
          <p:cNvSpPr txBox="1"/>
          <p:nvPr/>
        </p:nvSpPr>
        <p:spPr>
          <a:xfrm>
            <a:off x="442156" y="6243978"/>
            <a:ext cx="2995098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Detection in parallel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9999" y="5731819"/>
            <a:ext cx="3914065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Out of focus objects are blurred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692378" y="498134"/>
            <a:ext cx="2059822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latin typeface="Gill Sans MT" panose="020B0502020104020203" pitchFamily="34" charset="0"/>
              </a:rPr>
              <a:t>Confocal</a:t>
            </a:r>
          </a:p>
        </p:txBody>
      </p:sp>
      <p:sp>
        <p:nvSpPr>
          <p:cNvPr id="27" name="Oval 26"/>
          <p:cNvSpPr/>
          <p:nvPr/>
        </p:nvSpPr>
        <p:spPr>
          <a:xfrm>
            <a:off x="1540509" y="2231801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flipH="1">
            <a:off x="1874866" y="2027203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 flipH="1">
            <a:off x="2225553" y="2229423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971037" y="1755460"/>
            <a:ext cx="539841" cy="45910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-66425" y="1342726"/>
            <a:ext cx="1670985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Gill Sans MT" panose="020B0502020104020203" pitchFamily="34" charset="0"/>
              </a:rPr>
              <a:t>Fluorophores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668451" y="1977297"/>
            <a:ext cx="161451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Focal plane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091189" y="3195664"/>
            <a:ext cx="1637285" cy="521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Lenses </a:t>
            </a:r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0"/>
              </a:rPr>
              <a:t>et al</a:t>
            </a:r>
          </a:p>
        </p:txBody>
      </p:sp>
    </p:spTree>
    <p:extLst>
      <p:ext uri="{BB962C8B-B14F-4D97-AF65-F5344CB8AC3E}">
        <p14:creationId xmlns:p14="http://schemas.microsoft.com/office/powerpoint/2010/main" val="11333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85" grpId="0"/>
      <p:bldP spid="86" grpId="0"/>
      <p:bldP spid="87" grpId="0"/>
      <p:bldP spid="27" grpId="0" animBg="1"/>
      <p:bldP spid="68" grpId="0" animBg="1"/>
      <p:bldP spid="80" grpId="0" animBg="1"/>
      <p:bldP spid="90" grpId="0"/>
      <p:bldP spid="90" grpId="1"/>
      <p:bldP spid="91" grpId="0"/>
      <p:bldP spid="3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6118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Most common forms of fluorescence microscopy: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42156" y="6243978"/>
            <a:ext cx="2995098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Detection in parallel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9999" y="5731819"/>
            <a:ext cx="3914065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Out of focus objects are blurred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692378" y="498134"/>
            <a:ext cx="2059822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latin typeface="Gill Sans MT" panose="020B0502020104020203" pitchFamily="34" charset="0"/>
              </a:rPr>
              <a:t>Confocal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9999" y="498134"/>
            <a:ext cx="4661192" cy="4436865"/>
            <a:chOff x="59999" y="498134"/>
            <a:chExt cx="4661192" cy="4436865"/>
          </a:xfrm>
        </p:grpSpPr>
        <p:grpSp>
          <p:nvGrpSpPr>
            <p:cNvPr id="61" name="Group 60"/>
            <p:cNvGrpSpPr/>
            <p:nvPr/>
          </p:nvGrpSpPr>
          <p:grpSpPr>
            <a:xfrm>
              <a:off x="59999" y="1400610"/>
              <a:ext cx="4023845" cy="899181"/>
              <a:chOff x="59999" y="2017890"/>
              <a:chExt cx="4023845" cy="899181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59999" y="2017890"/>
                <a:ext cx="3651139" cy="899181"/>
              </a:xfrm>
              <a:custGeom>
                <a:avLst/>
                <a:gdLst>
                  <a:gd name="connsiteX0" fmla="*/ 186512 w 3648439"/>
                  <a:gd name="connsiteY0" fmla="*/ 899181 h 899181"/>
                  <a:gd name="connsiteX1" fmla="*/ 1329512 w 3648439"/>
                  <a:gd name="connsiteY1" fmla="*/ 892831 h 899181"/>
                  <a:gd name="connsiteX2" fmla="*/ 2294712 w 3648439"/>
                  <a:gd name="connsiteY2" fmla="*/ 880131 h 899181"/>
                  <a:gd name="connsiteX3" fmla="*/ 3278962 w 3648439"/>
                  <a:gd name="connsiteY3" fmla="*/ 861081 h 899181"/>
                  <a:gd name="connsiteX4" fmla="*/ 3640912 w 3648439"/>
                  <a:gd name="connsiteY4" fmla="*/ 835681 h 899181"/>
                  <a:gd name="connsiteX5" fmla="*/ 2993212 w 3648439"/>
                  <a:gd name="connsiteY5" fmla="*/ 568981 h 899181"/>
                  <a:gd name="connsiteX6" fmla="*/ 2656662 w 3648439"/>
                  <a:gd name="connsiteY6" fmla="*/ 397531 h 899181"/>
                  <a:gd name="connsiteX7" fmla="*/ 2269312 w 3648439"/>
                  <a:gd name="connsiteY7" fmla="*/ 111781 h 899181"/>
                  <a:gd name="connsiteX8" fmla="*/ 1723212 w 3648439"/>
                  <a:gd name="connsiteY8" fmla="*/ 3831 h 899181"/>
                  <a:gd name="connsiteX9" fmla="*/ 1304112 w 3648439"/>
                  <a:gd name="connsiteY9" fmla="*/ 232431 h 899181"/>
                  <a:gd name="connsiteX10" fmla="*/ 967562 w 3648439"/>
                  <a:gd name="connsiteY10" fmla="*/ 441981 h 899181"/>
                  <a:gd name="connsiteX11" fmla="*/ 453212 w 3648439"/>
                  <a:gd name="connsiteY11" fmla="*/ 600731 h 899181"/>
                  <a:gd name="connsiteX12" fmla="*/ 65862 w 3648439"/>
                  <a:gd name="connsiteY12" fmla="*/ 734081 h 899181"/>
                  <a:gd name="connsiteX13" fmla="*/ 8712 w 3648439"/>
                  <a:gd name="connsiteY13" fmla="*/ 854731 h 899181"/>
                  <a:gd name="connsiteX14" fmla="*/ 186512 w 3648439"/>
                  <a:gd name="connsiteY14" fmla="*/ 899181 h 899181"/>
                  <a:gd name="connsiteX0" fmla="*/ 186512 w 3651139"/>
                  <a:gd name="connsiteY0" fmla="*/ 899181 h 899181"/>
                  <a:gd name="connsiteX1" fmla="*/ 1329512 w 3651139"/>
                  <a:gd name="connsiteY1" fmla="*/ 892831 h 899181"/>
                  <a:gd name="connsiteX2" fmla="*/ 2294712 w 3651139"/>
                  <a:gd name="connsiteY2" fmla="*/ 880131 h 899181"/>
                  <a:gd name="connsiteX3" fmla="*/ 3310712 w 3651139"/>
                  <a:gd name="connsiteY3" fmla="*/ 880131 h 899181"/>
                  <a:gd name="connsiteX4" fmla="*/ 3640912 w 3651139"/>
                  <a:gd name="connsiteY4" fmla="*/ 835681 h 899181"/>
                  <a:gd name="connsiteX5" fmla="*/ 2993212 w 3651139"/>
                  <a:gd name="connsiteY5" fmla="*/ 568981 h 899181"/>
                  <a:gd name="connsiteX6" fmla="*/ 2656662 w 3651139"/>
                  <a:gd name="connsiteY6" fmla="*/ 397531 h 899181"/>
                  <a:gd name="connsiteX7" fmla="*/ 2269312 w 3651139"/>
                  <a:gd name="connsiteY7" fmla="*/ 111781 h 899181"/>
                  <a:gd name="connsiteX8" fmla="*/ 1723212 w 3651139"/>
                  <a:gd name="connsiteY8" fmla="*/ 3831 h 899181"/>
                  <a:gd name="connsiteX9" fmla="*/ 1304112 w 3651139"/>
                  <a:gd name="connsiteY9" fmla="*/ 232431 h 899181"/>
                  <a:gd name="connsiteX10" fmla="*/ 967562 w 3651139"/>
                  <a:gd name="connsiteY10" fmla="*/ 441981 h 899181"/>
                  <a:gd name="connsiteX11" fmla="*/ 453212 w 3651139"/>
                  <a:gd name="connsiteY11" fmla="*/ 600731 h 899181"/>
                  <a:gd name="connsiteX12" fmla="*/ 65862 w 3651139"/>
                  <a:gd name="connsiteY12" fmla="*/ 734081 h 899181"/>
                  <a:gd name="connsiteX13" fmla="*/ 8712 w 3651139"/>
                  <a:gd name="connsiteY13" fmla="*/ 854731 h 899181"/>
                  <a:gd name="connsiteX14" fmla="*/ 186512 w 3651139"/>
                  <a:gd name="connsiteY14" fmla="*/ 899181 h 89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51139" h="899181">
                    <a:moveTo>
                      <a:pt x="186512" y="899181"/>
                    </a:moveTo>
                    <a:lnTo>
                      <a:pt x="1329512" y="892831"/>
                    </a:lnTo>
                    <a:lnTo>
                      <a:pt x="2294712" y="880131"/>
                    </a:lnTo>
                    <a:cubicBezTo>
                      <a:pt x="2622795" y="873781"/>
                      <a:pt x="2982629" y="886481"/>
                      <a:pt x="3310712" y="880131"/>
                    </a:cubicBezTo>
                    <a:cubicBezTo>
                      <a:pt x="3535079" y="872723"/>
                      <a:pt x="3693829" y="887539"/>
                      <a:pt x="3640912" y="835681"/>
                    </a:cubicBezTo>
                    <a:cubicBezTo>
                      <a:pt x="3587995" y="783823"/>
                      <a:pt x="3157254" y="642006"/>
                      <a:pt x="2993212" y="568981"/>
                    </a:cubicBezTo>
                    <a:cubicBezTo>
                      <a:pt x="2829170" y="495956"/>
                      <a:pt x="2777312" y="473731"/>
                      <a:pt x="2656662" y="397531"/>
                    </a:cubicBezTo>
                    <a:cubicBezTo>
                      <a:pt x="2536012" y="321331"/>
                      <a:pt x="2424887" y="177398"/>
                      <a:pt x="2269312" y="111781"/>
                    </a:cubicBezTo>
                    <a:cubicBezTo>
                      <a:pt x="2113737" y="46164"/>
                      <a:pt x="1884079" y="-16277"/>
                      <a:pt x="1723212" y="3831"/>
                    </a:cubicBezTo>
                    <a:cubicBezTo>
                      <a:pt x="1562345" y="23939"/>
                      <a:pt x="1430054" y="159406"/>
                      <a:pt x="1304112" y="232431"/>
                    </a:cubicBezTo>
                    <a:cubicBezTo>
                      <a:pt x="1178170" y="305456"/>
                      <a:pt x="1109379" y="380598"/>
                      <a:pt x="967562" y="441981"/>
                    </a:cubicBezTo>
                    <a:cubicBezTo>
                      <a:pt x="825745" y="503364"/>
                      <a:pt x="603495" y="552048"/>
                      <a:pt x="453212" y="600731"/>
                    </a:cubicBezTo>
                    <a:cubicBezTo>
                      <a:pt x="302929" y="649414"/>
                      <a:pt x="139945" y="691748"/>
                      <a:pt x="65862" y="734081"/>
                    </a:cubicBezTo>
                    <a:cubicBezTo>
                      <a:pt x="-8221" y="776414"/>
                      <a:pt x="-7163" y="826156"/>
                      <a:pt x="8712" y="854731"/>
                    </a:cubicBezTo>
                    <a:cubicBezTo>
                      <a:pt x="24587" y="883306"/>
                      <a:pt x="92849" y="894418"/>
                      <a:pt x="186512" y="89918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2530234" y="2036314"/>
                <a:ext cx="1553610" cy="520923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2000" dirty="0">
                    <a:latin typeface="Gill Sans MT" panose="020B0502020104020203" pitchFamily="34" charset="0"/>
                  </a:rPr>
                  <a:t>Sample</a:t>
                </a:r>
              </a:p>
            </p:txBody>
          </p:sp>
        </p:grpSp>
        <p:cxnSp>
          <p:nvCxnSpPr>
            <p:cNvPr id="74" name="Straight Connector 73"/>
            <p:cNvCxnSpPr/>
            <p:nvPr/>
          </p:nvCxnSpPr>
          <p:spPr>
            <a:xfrm flipH="1">
              <a:off x="817896" y="2250785"/>
              <a:ext cx="1972769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1141774" y="1110023"/>
              <a:ext cx="1531641" cy="2552600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18546" y="4711878"/>
              <a:ext cx="2217738" cy="108731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schemeClr val="bg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1558606" y="2246090"/>
              <a:ext cx="699865" cy="2475650"/>
              <a:chOff x="1558606" y="2863370"/>
              <a:chExt cx="699865" cy="2475650"/>
            </a:xfrm>
          </p:grpSpPr>
          <p:cxnSp>
            <p:nvCxnSpPr>
              <p:cNvPr id="12" name="Straight Connector 11"/>
              <p:cNvCxnSpPr>
                <a:stCxn id="27" idx="4"/>
              </p:cNvCxnSpPr>
              <p:nvPr/>
            </p:nvCxnSpPr>
            <p:spPr>
              <a:xfrm flipH="1">
                <a:off x="1563368" y="2894800"/>
                <a:ext cx="1" cy="119285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58606" y="2863370"/>
                <a:ext cx="699865" cy="120933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2220542" y="4102920"/>
                <a:ext cx="37929" cy="12361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1586230" y="4133310"/>
                <a:ext cx="634312" cy="12057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TextBox 76"/>
            <p:cNvSpPr txBox="1"/>
            <p:nvPr/>
          </p:nvSpPr>
          <p:spPr>
            <a:xfrm>
              <a:off x="842972" y="498134"/>
              <a:ext cx="2059822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b="1" dirty="0" err="1">
                  <a:latin typeface="Gill Sans MT" panose="020B0502020104020203" pitchFamily="34" charset="0"/>
                </a:rPr>
                <a:t>Widefield</a:t>
              </a:r>
              <a:endParaRPr lang="en-US" sz="2000" b="1" dirty="0">
                <a:latin typeface="Gill Sans MT" panose="020B0502020104020203" pitchFamily="34" charset="0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1553310" y="2254029"/>
              <a:ext cx="699865" cy="2463828"/>
              <a:chOff x="1553310" y="2871309"/>
              <a:chExt cx="699865" cy="2463828"/>
            </a:xfrm>
          </p:grpSpPr>
          <p:cxnSp>
            <p:nvCxnSpPr>
              <p:cNvPr id="81" name="Straight Connector 80"/>
              <p:cNvCxnSpPr>
                <a:stCxn id="80" idx="4"/>
              </p:cNvCxnSpPr>
              <p:nvPr/>
            </p:nvCxnSpPr>
            <p:spPr>
              <a:xfrm>
                <a:off x="2248412" y="2892422"/>
                <a:ext cx="1" cy="119285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H="1">
                <a:off x="1553310" y="2871309"/>
                <a:ext cx="699865" cy="120933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H="1" flipV="1">
                <a:off x="1553311" y="4117209"/>
                <a:ext cx="37928" cy="121455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1591239" y="4147599"/>
                <a:ext cx="634313" cy="11875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TextBox 84"/>
            <p:cNvSpPr txBox="1"/>
            <p:nvPr/>
          </p:nvSpPr>
          <p:spPr>
            <a:xfrm>
              <a:off x="2636487" y="4414076"/>
              <a:ext cx="2084704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dirty="0">
                  <a:latin typeface="Gill Sans MT" panose="020B0502020104020203" pitchFamily="34" charset="0"/>
                </a:rPr>
                <a:t>Sensitive area detector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1524091" y="2051124"/>
              <a:ext cx="747269" cy="2663355"/>
              <a:chOff x="1524091" y="2668404"/>
              <a:chExt cx="747269" cy="2663355"/>
            </a:xfrm>
          </p:grpSpPr>
          <p:cxnSp>
            <p:nvCxnSpPr>
              <p:cNvPr id="69" name="Straight Connector 68"/>
              <p:cNvCxnSpPr>
                <a:stCxn id="68" idx="4"/>
              </p:cNvCxnSpPr>
              <p:nvPr/>
            </p:nvCxnSpPr>
            <p:spPr>
              <a:xfrm>
                <a:off x="1897725" y="2690202"/>
                <a:ext cx="373635" cy="135179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1524091" y="2668404"/>
                <a:ext cx="373635" cy="13869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 flipV="1">
                <a:off x="1524092" y="4102921"/>
                <a:ext cx="463987" cy="12288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1827140" y="4084499"/>
                <a:ext cx="444220" cy="124726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827140" y="5331759"/>
                <a:ext cx="160939" cy="0"/>
              </a:xfrm>
              <a:prstGeom prst="line">
                <a:avLst/>
              </a:prstGeom>
              <a:ln w="28575">
                <a:solidFill>
                  <a:srgbClr val="FF0000">
                    <a:alpha val="5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1540509" y="223180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flipH="1">
              <a:off x="1874866" y="202720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 flipH="1">
              <a:off x="2225553" y="222942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91189" y="3195664"/>
              <a:ext cx="1637285" cy="5211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Lenses </a:t>
              </a:r>
              <a:r>
                <a:rPr lang="en-US" i="1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et al</a:t>
              </a:r>
            </a:p>
          </p:txBody>
        </p:sp>
      </p:grpSp>
      <p:sp>
        <p:nvSpPr>
          <p:cNvPr id="143" name="Freeform 142"/>
          <p:cNvSpPr/>
          <p:nvPr/>
        </p:nvSpPr>
        <p:spPr>
          <a:xfrm>
            <a:off x="4909419" y="1400610"/>
            <a:ext cx="3651139" cy="899181"/>
          </a:xfrm>
          <a:custGeom>
            <a:avLst/>
            <a:gdLst>
              <a:gd name="connsiteX0" fmla="*/ 186512 w 3648439"/>
              <a:gd name="connsiteY0" fmla="*/ 899181 h 899181"/>
              <a:gd name="connsiteX1" fmla="*/ 1329512 w 3648439"/>
              <a:gd name="connsiteY1" fmla="*/ 892831 h 899181"/>
              <a:gd name="connsiteX2" fmla="*/ 2294712 w 3648439"/>
              <a:gd name="connsiteY2" fmla="*/ 880131 h 899181"/>
              <a:gd name="connsiteX3" fmla="*/ 3278962 w 3648439"/>
              <a:gd name="connsiteY3" fmla="*/ 861081 h 899181"/>
              <a:gd name="connsiteX4" fmla="*/ 3640912 w 3648439"/>
              <a:gd name="connsiteY4" fmla="*/ 835681 h 899181"/>
              <a:gd name="connsiteX5" fmla="*/ 2993212 w 3648439"/>
              <a:gd name="connsiteY5" fmla="*/ 568981 h 899181"/>
              <a:gd name="connsiteX6" fmla="*/ 2656662 w 3648439"/>
              <a:gd name="connsiteY6" fmla="*/ 397531 h 899181"/>
              <a:gd name="connsiteX7" fmla="*/ 2269312 w 3648439"/>
              <a:gd name="connsiteY7" fmla="*/ 111781 h 899181"/>
              <a:gd name="connsiteX8" fmla="*/ 1723212 w 3648439"/>
              <a:gd name="connsiteY8" fmla="*/ 3831 h 899181"/>
              <a:gd name="connsiteX9" fmla="*/ 1304112 w 3648439"/>
              <a:gd name="connsiteY9" fmla="*/ 232431 h 899181"/>
              <a:gd name="connsiteX10" fmla="*/ 967562 w 3648439"/>
              <a:gd name="connsiteY10" fmla="*/ 441981 h 899181"/>
              <a:gd name="connsiteX11" fmla="*/ 453212 w 3648439"/>
              <a:gd name="connsiteY11" fmla="*/ 600731 h 899181"/>
              <a:gd name="connsiteX12" fmla="*/ 65862 w 3648439"/>
              <a:gd name="connsiteY12" fmla="*/ 734081 h 899181"/>
              <a:gd name="connsiteX13" fmla="*/ 8712 w 3648439"/>
              <a:gd name="connsiteY13" fmla="*/ 854731 h 899181"/>
              <a:gd name="connsiteX14" fmla="*/ 186512 w 3648439"/>
              <a:gd name="connsiteY14" fmla="*/ 899181 h 899181"/>
              <a:gd name="connsiteX0" fmla="*/ 186512 w 3651139"/>
              <a:gd name="connsiteY0" fmla="*/ 899181 h 899181"/>
              <a:gd name="connsiteX1" fmla="*/ 1329512 w 3651139"/>
              <a:gd name="connsiteY1" fmla="*/ 892831 h 899181"/>
              <a:gd name="connsiteX2" fmla="*/ 2294712 w 3651139"/>
              <a:gd name="connsiteY2" fmla="*/ 880131 h 899181"/>
              <a:gd name="connsiteX3" fmla="*/ 3310712 w 3651139"/>
              <a:gd name="connsiteY3" fmla="*/ 880131 h 899181"/>
              <a:gd name="connsiteX4" fmla="*/ 3640912 w 3651139"/>
              <a:gd name="connsiteY4" fmla="*/ 835681 h 899181"/>
              <a:gd name="connsiteX5" fmla="*/ 2993212 w 3651139"/>
              <a:gd name="connsiteY5" fmla="*/ 568981 h 899181"/>
              <a:gd name="connsiteX6" fmla="*/ 2656662 w 3651139"/>
              <a:gd name="connsiteY6" fmla="*/ 397531 h 899181"/>
              <a:gd name="connsiteX7" fmla="*/ 2269312 w 3651139"/>
              <a:gd name="connsiteY7" fmla="*/ 111781 h 899181"/>
              <a:gd name="connsiteX8" fmla="*/ 1723212 w 3651139"/>
              <a:gd name="connsiteY8" fmla="*/ 3831 h 899181"/>
              <a:gd name="connsiteX9" fmla="*/ 1304112 w 3651139"/>
              <a:gd name="connsiteY9" fmla="*/ 232431 h 899181"/>
              <a:gd name="connsiteX10" fmla="*/ 967562 w 3651139"/>
              <a:gd name="connsiteY10" fmla="*/ 441981 h 899181"/>
              <a:gd name="connsiteX11" fmla="*/ 453212 w 3651139"/>
              <a:gd name="connsiteY11" fmla="*/ 600731 h 899181"/>
              <a:gd name="connsiteX12" fmla="*/ 65862 w 3651139"/>
              <a:gd name="connsiteY12" fmla="*/ 734081 h 899181"/>
              <a:gd name="connsiteX13" fmla="*/ 8712 w 3651139"/>
              <a:gd name="connsiteY13" fmla="*/ 854731 h 899181"/>
              <a:gd name="connsiteX14" fmla="*/ 186512 w 3651139"/>
              <a:gd name="connsiteY14" fmla="*/ 899181 h 8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1139" h="899181">
                <a:moveTo>
                  <a:pt x="186512" y="899181"/>
                </a:moveTo>
                <a:lnTo>
                  <a:pt x="1329512" y="892831"/>
                </a:lnTo>
                <a:lnTo>
                  <a:pt x="2294712" y="880131"/>
                </a:lnTo>
                <a:cubicBezTo>
                  <a:pt x="2622795" y="873781"/>
                  <a:pt x="2982629" y="886481"/>
                  <a:pt x="3310712" y="880131"/>
                </a:cubicBezTo>
                <a:cubicBezTo>
                  <a:pt x="3535079" y="872723"/>
                  <a:pt x="3693829" y="887539"/>
                  <a:pt x="3640912" y="835681"/>
                </a:cubicBezTo>
                <a:cubicBezTo>
                  <a:pt x="3587995" y="783823"/>
                  <a:pt x="3157254" y="642006"/>
                  <a:pt x="2993212" y="568981"/>
                </a:cubicBezTo>
                <a:cubicBezTo>
                  <a:pt x="2829170" y="495956"/>
                  <a:pt x="2777312" y="473731"/>
                  <a:pt x="2656662" y="397531"/>
                </a:cubicBezTo>
                <a:cubicBezTo>
                  <a:pt x="2536012" y="321331"/>
                  <a:pt x="2424887" y="177398"/>
                  <a:pt x="2269312" y="111781"/>
                </a:cubicBezTo>
                <a:cubicBezTo>
                  <a:pt x="2113737" y="46164"/>
                  <a:pt x="1884079" y="-16277"/>
                  <a:pt x="1723212" y="3831"/>
                </a:cubicBezTo>
                <a:cubicBezTo>
                  <a:pt x="1562345" y="23939"/>
                  <a:pt x="1430054" y="159406"/>
                  <a:pt x="1304112" y="232431"/>
                </a:cubicBezTo>
                <a:cubicBezTo>
                  <a:pt x="1178170" y="305456"/>
                  <a:pt x="1109379" y="380598"/>
                  <a:pt x="967562" y="441981"/>
                </a:cubicBezTo>
                <a:cubicBezTo>
                  <a:pt x="825745" y="503364"/>
                  <a:pt x="603495" y="552048"/>
                  <a:pt x="453212" y="600731"/>
                </a:cubicBezTo>
                <a:cubicBezTo>
                  <a:pt x="302929" y="649414"/>
                  <a:pt x="139945" y="691748"/>
                  <a:pt x="65862" y="734081"/>
                </a:cubicBezTo>
                <a:cubicBezTo>
                  <a:pt x="-8221" y="776414"/>
                  <a:pt x="-7163" y="826156"/>
                  <a:pt x="8712" y="854731"/>
                </a:cubicBezTo>
                <a:cubicBezTo>
                  <a:pt x="24587" y="883306"/>
                  <a:pt x="92849" y="894418"/>
                  <a:pt x="186512" y="899181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/>
          <p:nvPr/>
        </p:nvCxnSpPr>
        <p:spPr>
          <a:xfrm flipH="1">
            <a:off x="5667316" y="2250785"/>
            <a:ext cx="1972769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6734988" y="4837167"/>
            <a:ext cx="208470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(Less) sensitive spot detector</a:t>
            </a:r>
          </a:p>
        </p:txBody>
      </p:sp>
      <p:cxnSp>
        <p:nvCxnSpPr>
          <p:cNvPr id="130" name="Straight Connector 129"/>
          <p:cNvCxnSpPr>
            <a:stCxn id="124" idx="4"/>
          </p:cNvCxnSpPr>
          <p:nvPr/>
        </p:nvCxnSpPr>
        <p:spPr>
          <a:xfrm>
            <a:off x="6747145" y="2072922"/>
            <a:ext cx="373635" cy="135179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6373511" y="2051124"/>
            <a:ext cx="373635" cy="138692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6373512" y="3485641"/>
            <a:ext cx="463987" cy="122883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6676560" y="3467219"/>
            <a:ext cx="444220" cy="124726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 flipH="1">
            <a:off x="6724286" y="2027203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/>
          <p:cNvSpPr txBox="1"/>
          <p:nvPr/>
        </p:nvSpPr>
        <p:spPr>
          <a:xfrm>
            <a:off x="2668451" y="1977297"/>
            <a:ext cx="161451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Focal plane</a:t>
            </a:r>
          </a:p>
        </p:txBody>
      </p:sp>
      <p:cxnSp>
        <p:nvCxnSpPr>
          <p:cNvPr id="147" name="Straight Connector 146"/>
          <p:cNvCxnSpPr/>
          <p:nvPr/>
        </p:nvCxnSpPr>
        <p:spPr>
          <a:xfrm>
            <a:off x="6747145" y="2246090"/>
            <a:ext cx="300518" cy="9495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46" idx="5"/>
          </p:cNvCxnSpPr>
          <p:nvPr/>
        </p:nvCxnSpPr>
        <p:spPr>
          <a:xfrm flipH="1">
            <a:off x="6423784" y="2265884"/>
            <a:ext cx="299260" cy="920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6693914" y="3720030"/>
            <a:ext cx="359397" cy="12306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6414403" y="3662623"/>
            <a:ext cx="398809" cy="12723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6638730" y="4858152"/>
            <a:ext cx="238597" cy="4284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6779530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6385406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flipH="1">
            <a:off x="6716349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TextBox 153"/>
          <p:cNvSpPr txBox="1"/>
          <p:nvPr/>
        </p:nvSpPr>
        <p:spPr>
          <a:xfrm>
            <a:off x="4721191" y="5731819"/>
            <a:ext cx="442280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Light from out of focus objects removed</a:t>
            </a:r>
          </a:p>
        </p:txBody>
      </p:sp>
      <p:sp>
        <p:nvSpPr>
          <p:cNvPr id="156" name="Oval 155"/>
          <p:cNvSpPr/>
          <p:nvPr/>
        </p:nvSpPr>
        <p:spPr>
          <a:xfrm flipH="1">
            <a:off x="7044542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>
            <a:off x="6183787" y="2230877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flipH="1">
            <a:off x="7121558" y="2151177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flipH="1">
            <a:off x="6084029" y="2063659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777600" y="971354"/>
            <a:ext cx="1477217" cy="657741"/>
            <a:chOff x="7777600" y="971354"/>
            <a:chExt cx="1477217" cy="657741"/>
          </a:xfrm>
        </p:grpSpPr>
        <p:sp>
          <p:nvSpPr>
            <p:cNvPr id="160" name="Oval 159"/>
            <p:cNvSpPr/>
            <p:nvPr/>
          </p:nvSpPr>
          <p:spPr>
            <a:xfrm flipH="1">
              <a:off x="7952395" y="1461996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flipH="1">
              <a:off x="7952395" y="129283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7777600" y="971354"/>
              <a:ext cx="1477217" cy="657741"/>
              <a:chOff x="7777600" y="971354"/>
              <a:chExt cx="1477217" cy="657741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7777600" y="971354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Fluorophores: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7886905" y="1148313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in focal plane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7898700" y="1322050"/>
                <a:ext cx="1356117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out of focal plane</a:t>
                </a:r>
              </a:p>
            </p:txBody>
          </p:sp>
        </p:grpSp>
      </p:grpSp>
      <p:sp>
        <p:nvSpPr>
          <p:cNvPr id="165" name="TextBox 164"/>
          <p:cNvSpPr txBox="1"/>
          <p:nvPr/>
        </p:nvSpPr>
        <p:spPr>
          <a:xfrm>
            <a:off x="4992957" y="4449635"/>
            <a:ext cx="1683603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Pinhole</a:t>
            </a:r>
          </a:p>
        </p:txBody>
      </p:sp>
      <p:sp>
        <p:nvSpPr>
          <p:cNvPr id="40" name="Freeform 39"/>
          <p:cNvSpPr/>
          <p:nvPr/>
        </p:nvSpPr>
        <p:spPr>
          <a:xfrm>
            <a:off x="6295371" y="1165506"/>
            <a:ext cx="864872" cy="2176462"/>
          </a:xfrm>
          <a:custGeom>
            <a:avLst/>
            <a:gdLst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7187 w 666750"/>
              <a:gd name="connsiteY4" fmla="*/ 1095375 h 2176462"/>
              <a:gd name="connsiteX5" fmla="*/ 661987 w 666750"/>
              <a:gd name="connsiteY5" fmla="*/ 0 h 2176462"/>
              <a:gd name="connsiteX6" fmla="*/ 0 w 666750"/>
              <a:gd name="connsiteY6" fmla="*/ 0 h 2176462"/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9569 w 666750"/>
              <a:gd name="connsiteY4" fmla="*/ 1073944 h 2176462"/>
              <a:gd name="connsiteX5" fmla="*/ 661987 w 666750"/>
              <a:gd name="connsiteY5" fmla="*/ 0 h 2176462"/>
              <a:gd name="connsiteX6" fmla="*/ 0 w 666750"/>
              <a:gd name="connsiteY6" fmla="*/ 0 h 217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6750" h="2176462">
                <a:moveTo>
                  <a:pt x="0" y="0"/>
                </a:moveTo>
                <a:lnTo>
                  <a:pt x="323850" y="1076325"/>
                </a:lnTo>
                <a:lnTo>
                  <a:pt x="0" y="2176462"/>
                </a:lnTo>
                <a:lnTo>
                  <a:pt x="666750" y="2171700"/>
                </a:lnTo>
                <a:lnTo>
                  <a:pt x="359569" y="1073944"/>
                </a:lnTo>
                <a:lnTo>
                  <a:pt x="66198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6167330" y="3002440"/>
            <a:ext cx="1181395" cy="95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Lenses, scanners </a:t>
            </a:r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0"/>
              </a:rPr>
              <a:t>et al</a:t>
            </a:r>
          </a:p>
        </p:txBody>
      </p:sp>
    </p:spTree>
    <p:extLst>
      <p:ext uri="{BB962C8B-B14F-4D97-AF65-F5344CB8AC3E}">
        <p14:creationId xmlns:p14="http://schemas.microsoft.com/office/powerpoint/2010/main" val="328526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21" grpId="0"/>
      <p:bldP spid="124" grpId="0" animBg="1"/>
      <p:bldP spid="117" grpId="0" animBg="1"/>
      <p:bldP spid="146" grpId="0" animBg="1"/>
      <p:bldP spid="154" grpId="0"/>
      <p:bldP spid="156" grpId="0" animBg="1"/>
      <p:bldP spid="157" grpId="0" animBg="1"/>
      <p:bldP spid="158" grpId="0" animBg="1"/>
      <p:bldP spid="159" grpId="0" animBg="1"/>
      <p:bldP spid="165" grpId="0"/>
      <p:bldP spid="40" grpId="0" animBg="1"/>
      <p:bldP spid="12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6118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Most common forms of fluorescence microscopy: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42156" y="6243978"/>
            <a:ext cx="2995098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Detection in parallel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9999" y="5731819"/>
            <a:ext cx="3914065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Out of focus objects are blurred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692378" y="498134"/>
            <a:ext cx="2059822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latin typeface="Gill Sans MT" panose="020B0502020104020203" pitchFamily="34" charset="0"/>
              </a:rPr>
              <a:t>Confocal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9999" y="498134"/>
            <a:ext cx="4661192" cy="4436865"/>
            <a:chOff x="59999" y="498134"/>
            <a:chExt cx="4661192" cy="4436865"/>
          </a:xfrm>
        </p:grpSpPr>
        <p:grpSp>
          <p:nvGrpSpPr>
            <p:cNvPr id="61" name="Group 60"/>
            <p:cNvGrpSpPr/>
            <p:nvPr/>
          </p:nvGrpSpPr>
          <p:grpSpPr>
            <a:xfrm>
              <a:off x="59999" y="1400610"/>
              <a:ext cx="4023845" cy="899181"/>
              <a:chOff x="59999" y="2017890"/>
              <a:chExt cx="4023845" cy="899181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59999" y="2017890"/>
                <a:ext cx="3651139" cy="899181"/>
              </a:xfrm>
              <a:custGeom>
                <a:avLst/>
                <a:gdLst>
                  <a:gd name="connsiteX0" fmla="*/ 186512 w 3648439"/>
                  <a:gd name="connsiteY0" fmla="*/ 899181 h 899181"/>
                  <a:gd name="connsiteX1" fmla="*/ 1329512 w 3648439"/>
                  <a:gd name="connsiteY1" fmla="*/ 892831 h 899181"/>
                  <a:gd name="connsiteX2" fmla="*/ 2294712 w 3648439"/>
                  <a:gd name="connsiteY2" fmla="*/ 880131 h 899181"/>
                  <a:gd name="connsiteX3" fmla="*/ 3278962 w 3648439"/>
                  <a:gd name="connsiteY3" fmla="*/ 861081 h 899181"/>
                  <a:gd name="connsiteX4" fmla="*/ 3640912 w 3648439"/>
                  <a:gd name="connsiteY4" fmla="*/ 835681 h 899181"/>
                  <a:gd name="connsiteX5" fmla="*/ 2993212 w 3648439"/>
                  <a:gd name="connsiteY5" fmla="*/ 568981 h 899181"/>
                  <a:gd name="connsiteX6" fmla="*/ 2656662 w 3648439"/>
                  <a:gd name="connsiteY6" fmla="*/ 397531 h 899181"/>
                  <a:gd name="connsiteX7" fmla="*/ 2269312 w 3648439"/>
                  <a:gd name="connsiteY7" fmla="*/ 111781 h 899181"/>
                  <a:gd name="connsiteX8" fmla="*/ 1723212 w 3648439"/>
                  <a:gd name="connsiteY8" fmla="*/ 3831 h 899181"/>
                  <a:gd name="connsiteX9" fmla="*/ 1304112 w 3648439"/>
                  <a:gd name="connsiteY9" fmla="*/ 232431 h 899181"/>
                  <a:gd name="connsiteX10" fmla="*/ 967562 w 3648439"/>
                  <a:gd name="connsiteY10" fmla="*/ 441981 h 899181"/>
                  <a:gd name="connsiteX11" fmla="*/ 453212 w 3648439"/>
                  <a:gd name="connsiteY11" fmla="*/ 600731 h 899181"/>
                  <a:gd name="connsiteX12" fmla="*/ 65862 w 3648439"/>
                  <a:gd name="connsiteY12" fmla="*/ 734081 h 899181"/>
                  <a:gd name="connsiteX13" fmla="*/ 8712 w 3648439"/>
                  <a:gd name="connsiteY13" fmla="*/ 854731 h 899181"/>
                  <a:gd name="connsiteX14" fmla="*/ 186512 w 3648439"/>
                  <a:gd name="connsiteY14" fmla="*/ 899181 h 899181"/>
                  <a:gd name="connsiteX0" fmla="*/ 186512 w 3651139"/>
                  <a:gd name="connsiteY0" fmla="*/ 899181 h 899181"/>
                  <a:gd name="connsiteX1" fmla="*/ 1329512 w 3651139"/>
                  <a:gd name="connsiteY1" fmla="*/ 892831 h 899181"/>
                  <a:gd name="connsiteX2" fmla="*/ 2294712 w 3651139"/>
                  <a:gd name="connsiteY2" fmla="*/ 880131 h 899181"/>
                  <a:gd name="connsiteX3" fmla="*/ 3310712 w 3651139"/>
                  <a:gd name="connsiteY3" fmla="*/ 880131 h 899181"/>
                  <a:gd name="connsiteX4" fmla="*/ 3640912 w 3651139"/>
                  <a:gd name="connsiteY4" fmla="*/ 835681 h 899181"/>
                  <a:gd name="connsiteX5" fmla="*/ 2993212 w 3651139"/>
                  <a:gd name="connsiteY5" fmla="*/ 568981 h 899181"/>
                  <a:gd name="connsiteX6" fmla="*/ 2656662 w 3651139"/>
                  <a:gd name="connsiteY6" fmla="*/ 397531 h 899181"/>
                  <a:gd name="connsiteX7" fmla="*/ 2269312 w 3651139"/>
                  <a:gd name="connsiteY7" fmla="*/ 111781 h 899181"/>
                  <a:gd name="connsiteX8" fmla="*/ 1723212 w 3651139"/>
                  <a:gd name="connsiteY8" fmla="*/ 3831 h 899181"/>
                  <a:gd name="connsiteX9" fmla="*/ 1304112 w 3651139"/>
                  <a:gd name="connsiteY9" fmla="*/ 232431 h 899181"/>
                  <a:gd name="connsiteX10" fmla="*/ 967562 w 3651139"/>
                  <a:gd name="connsiteY10" fmla="*/ 441981 h 899181"/>
                  <a:gd name="connsiteX11" fmla="*/ 453212 w 3651139"/>
                  <a:gd name="connsiteY11" fmla="*/ 600731 h 899181"/>
                  <a:gd name="connsiteX12" fmla="*/ 65862 w 3651139"/>
                  <a:gd name="connsiteY12" fmla="*/ 734081 h 899181"/>
                  <a:gd name="connsiteX13" fmla="*/ 8712 w 3651139"/>
                  <a:gd name="connsiteY13" fmla="*/ 854731 h 899181"/>
                  <a:gd name="connsiteX14" fmla="*/ 186512 w 3651139"/>
                  <a:gd name="connsiteY14" fmla="*/ 899181 h 89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51139" h="899181">
                    <a:moveTo>
                      <a:pt x="186512" y="899181"/>
                    </a:moveTo>
                    <a:lnTo>
                      <a:pt x="1329512" y="892831"/>
                    </a:lnTo>
                    <a:lnTo>
                      <a:pt x="2294712" y="880131"/>
                    </a:lnTo>
                    <a:cubicBezTo>
                      <a:pt x="2622795" y="873781"/>
                      <a:pt x="2982629" y="886481"/>
                      <a:pt x="3310712" y="880131"/>
                    </a:cubicBezTo>
                    <a:cubicBezTo>
                      <a:pt x="3535079" y="872723"/>
                      <a:pt x="3693829" y="887539"/>
                      <a:pt x="3640912" y="835681"/>
                    </a:cubicBezTo>
                    <a:cubicBezTo>
                      <a:pt x="3587995" y="783823"/>
                      <a:pt x="3157254" y="642006"/>
                      <a:pt x="2993212" y="568981"/>
                    </a:cubicBezTo>
                    <a:cubicBezTo>
                      <a:pt x="2829170" y="495956"/>
                      <a:pt x="2777312" y="473731"/>
                      <a:pt x="2656662" y="397531"/>
                    </a:cubicBezTo>
                    <a:cubicBezTo>
                      <a:pt x="2536012" y="321331"/>
                      <a:pt x="2424887" y="177398"/>
                      <a:pt x="2269312" y="111781"/>
                    </a:cubicBezTo>
                    <a:cubicBezTo>
                      <a:pt x="2113737" y="46164"/>
                      <a:pt x="1884079" y="-16277"/>
                      <a:pt x="1723212" y="3831"/>
                    </a:cubicBezTo>
                    <a:cubicBezTo>
                      <a:pt x="1562345" y="23939"/>
                      <a:pt x="1430054" y="159406"/>
                      <a:pt x="1304112" y="232431"/>
                    </a:cubicBezTo>
                    <a:cubicBezTo>
                      <a:pt x="1178170" y="305456"/>
                      <a:pt x="1109379" y="380598"/>
                      <a:pt x="967562" y="441981"/>
                    </a:cubicBezTo>
                    <a:cubicBezTo>
                      <a:pt x="825745" y="503364"/>
                      <a:pt x="603495" y="552048"/>
                      <a:pt x="453212" y="600731"/>
                    </a:cubicBezTo>
                    <a:cubicBezTo>
                      <a:pt x="302929" y="649414"/>
                      <a:pt x="139945" y="691748"/>
                      <a:pt x="65862" y="734081"/>
                    </a:cubicBezTo>
                    <a:cubicBezTo>
                      <a:pt x="-8221" y="776414"/>
                      <a:pt x="-7163" y="826156"/>
                      <a:pt x="8712" y="854731"/>
                    </a:cubicBezTo>
                    <a:cubicBezTo>
                      <a:pt x="24587" y="883306"/>
                      <a:pt x="92849" y="894418"/>
                      <a:pt x="186512" y="89918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2530234" y="2036314"/>
                <a:ext cx="1553610" cy="520923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2000" dirty="0">
                    <a:latin typeface="Gill Sans MT" panose="020B0502020104020203" pitchFamily="34" charset="0"/>
                  </a:rPr>
                  <a:t>Sample</a:t>
                </a:r>
              </a:p>
            </p:txBody>
          </p:sp>
        </p:grpSp>
        <p:cxnSp>
          <p:nvCxnSpPr>
            <p:cNvPr id="74" name="Straight Connector 73"/>
            <p:cNvCxnSpPr/>
            <p:nvPr/>
          </p:nvCxnSpPr>
          <p:spPr>
            <a:xfrm flipH="1">
              <a:off x="817896" y="2250785"/>
              <a:ext cx="1972769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1141774" y="1110023"/>
              <a:ext cx="1531641" cy="2552600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18546" y="4711878"/>
              <a:ext cx="2217738" cy="108731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schemeClr val="bg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1558606" y="2246090"/>
              <a:ext cx="699865" cy="2475650"/>
              <a:chOff x="1558606" y="2863370"/>
              <a:chExt cx="699865" cy="2475650"/>
            </a:xfrm>
          </p:grpSpPr>
          <p:cxnSp>
            <p:nvCxnSpPr>
              <p:cNvPr id="12" name="Straight Connector 11"/>
              <p:cNvCxnSpPr>
                <a:stCxn id="27" idx="4"/>
              </p:cNvCxnSpPr>
              <p:nvPr/>
            </p:nvCxnSpPr>
            <p:spPr>
              <a:xfrm flipH="1">
                <a:off x="1563368" y="2894800"/>
                <a:ext cx="1" cy="119285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58606" y="2863370"/>
                <a:ext cx="699865" cy="120933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2220542" y="4102920"/>
                <a:ext cx="37929" cy="12361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1586230" y="4133310"/>
                <a:ext cx="634312" cy="12057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TextBox 76"/>
            <p:cNvSpPr txBox="1"/>
            <p:nvPr/>
          </p:nvSpPr>
          <p:spPr>
            <a:xfrm>
              <a:off x="842972" y="498134"/>
              <a:ext cx="2059822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b="1" dirty="0" err="1">
                  <a:latin typeface="Gill Sans MT" panose="020B0502020104020203" pitchFamily="34" charset="0"/>
                </a:rPr>
                <a:t>Widefield</a:t>
              </a:r>
              <a:endParaRPr lang="en-US" sz="2000" b="1" dirty="0">
                <a:latin typeface="Gill Sans MT" panose="020B0502020104020203" pitchFamily="34" charset="0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1553310" y="2254029"/>
              <a:ext cx="699865" cy="2463828"/>
              <a:chOff x="1553310" y="2871309"/>
              <a:chExt cx="699865" cy="2463828"/>
            </a:xfrm>
          </p:grpSpPr>
          <p:cxnSp>
            <p:nvCxnSpPr>
              <p:cNvPr id="81" name="Straight Connector 80"/>
              <p:cNvCxnSpPr>
                <a:stCxn id="80" idx="4"/>
              </p:cNvCxnSpPr>
              <p:nvPr/>
            </p:nvCxnSpPr>
            <p:spPr>
              <a:xfrm>
                <a:off x="2248412" y="2892422"/>
                <a:ext cx="1" cy="119285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H="1">
                <a:off x="1553310" y="2871309"/>
                <a:ext cx="699865" cy="120933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H="1" flipV="1">
                <a:off x="1553311" y="4117209"/>
                <a:ext cx="37928" cy="121455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1591239" y="4147599"/>
                <a:ext cx="634313" cy="11875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TextBox 84"/>
            <p:cNvSpPr txBox="1"/>
            <p:nvPr/>
          </p:nvSpPr>
          <p:spPr>
            <a:xfrm>
              <a:off x="2636487" y="4414076"/>
              <a:ext cx="2084704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dirty="0">
                  <a:latin typeface="Gill Sans MT" panose="020B0502020104020203" pitchFamily="34" charset="0"/>
                </a:rPr>
                <a:t>Sensitive area detector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1524091" y="2051124"/>
              <a:ext cx="747269" cy="2663355"/>
              <a:chOff x="1524091" y="2668404"/>
              <a:chExt cx="747269" cy="2663355"/>
            </a:xfrm>
          </p:grpSpPr>
          <p:cxnSp>
            <p:nvCxnSpPr>
              <p:cNvPr id="69" name="Straight Connector 68"/>
              <p:cNvCxnSpPr>
                <a:stCxn id="68" idx="4"/>
              </p:cNvCxnSpPr>
              <p:nvPr/>
            </p:nvCxnSpPr>
            <p:spPr>
              <a:xfrm>
                <a:off x="1897725" y="2690202"/>
                <a:ext cx="373635" cy="135179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1524091" y="2668404"/>
                <a:ext cx="373635" cy="13869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 flipV="1">
                <a:off x="1524092" y="4102921"/>
                <a:ext cx="463987" cy="12288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1827140" y="4084499"/>
                <a:ext cx="444220" cy="124726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827140" y="5331759"/>
                <a:ext cx="160939" cy="0"/>
              </a:xfrm>
              <a:prstGeom prst="line">
                <a:avLst/>
              </a:prstGeom>
              <a:ln w="28575">
                <a:solidFill>
                  <a:srgbClr val="FF0000">
                    <a:alpha val="5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1540509" y="223180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flipH="1">
              <a:off x="1874866" y="202720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 flipH="1">
              <a:off x="2225553" y="222942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91189" y="3195664"/>
              <a:ext cx="1637285" cy="5211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Lenses </a:t>
              </a:r>
              <a:r>
                <a:rPr lang="en-US" i="1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et al</a:t>
              </a:r>
            </a:p>
          </p:txBody>
        </p:sp>
      </p:grpSp>
      <p:sp>
        <p:nvSpPr>
          <p:cNvPr id="143" name="Freeform 142"/>
          <p:cNvSpPr/>
          <p:nvPr/>
        </p:nvSpPr>
        <p:spPr>
          <a:xfrm>
            <a:off x="4909419" y="1400610"/>
            <a:ext cx="3651139" cy="899181"/>
          </a:xfrm>
          <a:custGeom>
            <a:avLst/>
            <a:gdLst>
              <a:gd name="connsiteX0" fmla="*/ 186512 w 3648439"/>
              <a:gd name="connsiteY0" fmla="*/ 899181 h 899181"/>
              <a:gd name="connsiteX1" fmla="*/ 1329512 w 3648439"/>
              <a:gd name="connsiteY1" fmla="*/ 892831 h 899181"/>
              <a:gd name="connsiteX2" fmla="*/ 2294712 w 3648439"/>
              <a:gd name="connsiteY2" fmla="*/ 880131 h 899181"/>
              <a:gd name="connsiteX3" fmla="*/ 3278962 w 3648439"/>
              <a:gd name="connsiteY3" fmla="*/ 861081 h 899181"/>
              <a:gd name="connsiteX4" fmla="*/ 3640912 w 3648439"/>
              <a:gd name="connsiteY4" fmla="*/ 835681 h 899181"/>
              <a:gd name="connsiteX5" fmla="*/ 2993212 w 3648439"/>
              <a:gd name="connsiteY5" fmla="*/ 568981 h 899181"/>
              <a:gd name="connsiteX6" fmla="*/ 2656662 w 3648439"/>
              <a:gd name="connsiteY6" fmla="*/ 397531 h 899181"/>
              <a:gd name="connsiteX7" fmla="*/ 2269312 w 3648439"/>
              <a:gd name="connsiteY7" fmla="*/ 111781 h 899181"/>
              <a:gd name="connsiteX8" fmla="*/ 1723212 w 3648439"/>
              <a:gd name="connsiteY8" fmla="*/ 3831 h 899181"/>
              <a:gd name="connsiteX9" fmla="*/ 1304112 w 3648439"/>
              <a:gd name="connsiteY9" fmla="*/ 232431 h 899181"/>
              <a:gd name="connsiteX10" fmla="*/ 967562 w 3648439"/>
              <a:gd name="connsiteY10" fmla="*/ 441981 h 899181"/>
              <a:gd name="connsiteX11" fmla="*/ 453212 w 3648439"/>
              <a:gd name="connsiteY11" fmla="*/ 600731 h 899181"/>
              <a:gd name="connsiteX12" fmla="*/ 65862 w 3648439"/>
              <a:gd name="connsiteY12" fmla="*/ 734081 h 899181"/>
              <a:gd name="connsiteX13" fmla="*/ 8712 w 3648439"/>
              <a:gd name="connsiteY13" fmla="*/ 854731 h 899181"/>
              <a:gd name="connsiteX14" fmla="*/ 186512 w 3648439"/>
              <a:gd name="connsiteY14" fmla="*/ 899181 h 899181"/>
              <a:gd name="connsiteX0" fmla="*/ 186512 w 3651139"/>
              <a:gd name="connsiteY0" fmla="*/ 899181 h 899181"/>
              <a:gd name="connsiteX1" fmla="*/ 1329512 w 3651139"/>
              <a:gd name="connsiteY1" fmla="*/ 892831 h 899181"/>
              <a:gd name="connsiteX2" fmla="*/ 2294712 w 3651139"/>
              <a:gd name="connsiteY2" fmla="*/ 880131 h 899181"/>
              <a:gd name="connsiteX3" fmla="*/ 3310712 w 3651139"/>
              <a:gd name="connsiteY3" fmla="*/ 880131 h 899181"/>
              <a:gd name="connsiteX4" fmla="*/ 3640912 w 3651139"/>
              <a:gd name="connsiteY4" fmla="*/ 835681 h 899181"/>
              <a:gd name="connsiteX5" fmla="*/ 2993212 w 3651139"/>
              <a:gd name="connsiteY5" fmla="*/ 568981 h 899181"/>
              <a:gd name="connsiteX6" fmla="*/ 2656662 w 3651139"/>
              <a:gd name="connsiteY6" fmla="*/ 397531 h 899181"/>
              <a:gd name="connsiteX7" fmla="*/ 2269312 w 3651139"/>
              <a:gd name="connsiteY7" fmla="*/ 111781 h 899181"/>
              <a:gd name="connsiteX8" fmla="*/ 1723212 w 3651139"/>
              <a:gd name="connsiteY8" fmla="*/ 3831 h 899181"/>
              <a:gd name="connsiteX9" fmla="*/ 1304112 w 3651139"/>
              <a:gd name="connsiteY9" fmla="*/ 232431 h 899181"/>
              <a:gd name="connsiteX10" fmla="*/ 967562 w 3651139"/>
              <a:gd name="connsiteY10" fmla="*/ 441981 h 899181"/>
              <a:gd name="connsiteX11" fmla="*/ 453212 w 3651139"/>
              <a:gd name="connsiteY11" fmla="*/ 600731 h 899181"/>
              <a:gd name="connsiteX12" fmla="*/ 65862 w 3651139"/>
              <a:gd name="connsiteY12" fmla="*/ 734081 h 899181"/>
              <a:gd name="connsiteX13" fmla="*/ 8712 w 3651139"/>
              <a:gd name="connsiteY13" fmla="*/ 854731 h 899181"/>
              <a:gd name="connsiteX14" fmla="*/ 186512 w 3651139"/>
              <a:gd name="connsiteY14" fmla="*/ 899181 h 8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1139" h="899181">
                <a:moveTo>
                  <a:pt x="186512" y="899181"/>
                </a:moveTo>
                <a:lnTo>
                  <a:pt x="1329512" y="892831"/>
                </a:lnTo>
                <a:lnTo>
                  <a:pt x="2294712" y="880131"/>
                </a:lnTo>
                <a:cubicBezTo>
                  <a:pt x="2622795" y="873781"/>
                  <a:pt x="2982629" y="886481"/>
                  <a:pt x="3310712" y="880131"/>
                </a:cubicBezTo>
                <a:cubicBezTo>
                  <a:pt x="3535079" y="872723"/>
                  <a:pt x="3693829" y="887539"/>
                  <a:pt x="3640912" y="835681"/>
                </a:cubicBezTo>
                <a:cubicBezTo>
                  <a:pt x="3587995" y="783823"/>
                  <a:pt x="3157254" y="642006"/>
                  <a:pt x="2993212" y="568981"/>
                </a:cubicBezTo>
                <a:cubicBezTo>
                  <a:pt x="2829170" y="495956"/>
                  <a:pt x="2777312" y="473731"/>
                  <a:pt x="2656662" y="397531"/>
                </a:cubicBezTo>
                <a:cubicBezTo>
                  <a:pt x="2536012" y="321331"/>
                  <a:pt x="2424887" y="177398"/>
                  <a:pt x="2269312" y="111781"/>
                </a:cubicBezTo>
                <a:cubicBezTo>
                  <a:pt x="2113737" y="46164"/>
                  <a:pt x="1884079" y="-16277"/>
                  <a:pt x="1723212" y="3831"/>
                </a:cubicBezTo>
                <a:cubicBezTo>
                  <a:pt x="1562345" y="23939"/>
                  <a:pt x="1430054" y="159406"/>
                  <a:pt x="1304112" y="232431"/>
                </a:cubicBezTo>
                <a:cubicBezTo>
                  <a:pt x="1178170" y="305456"/>
                  <a:pt x="1109379" y="380598"/>
                  <a:pt x="967562" y="441981"/>
                </a:cubicBezTo>
                <a:cubicBezTo>
                  <a:pt x="825745" y="503364"/>
                  <a:pt x="603495" y="552048"/>
                  <a:pt x="453212" y="600731"/>
                </a:cubicBezTo>
                <a:cubicBezTo>
                  <a:pt x="302929" y="649414"/>
                  <a:pt x="139945" y="691748"/>
                  <a:pt x="65862" y="734081"/>
                </a:cubicBezTo>
                <a:cubicBezTo>
                  <a:pt x="-8221" y="776414"/>
                  <a:pt x="-7163" y="826156"/>
                  <a:pt x="8712" y="854731"/>
                </a:cubicBezTo>
                <a:cubicBezTo>
                  <a:pt x="24587" y="883306"/>
                  <a:pt x="92849" y="894418"/>
                  <a:pt x="186512" y="899181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/>
          <p:nvPr/>
        </p:nvCxnSpPr>
        <p:spPr>
          <a:xfrm flipH="1">
            <a:off x="5667316" y="2250785"/>
            <a:ext cx="1972769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6734988" y="4837167"/>
            <a:ext cx="208470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(Less) sensitive spot detector</a:t>
            </a:r>
          </a:p>
        </p:txBody>
      </p:sp>
      <p:cxnSp>
        <p:nvCxnSpPr>
          <p:cNvPr id="130" name="Straight Connector 129"/>
          <p:cNvCxnSpPr>
            <a:stCxn id="91" idx="3"/>
          </p:cNvCxnSpPr>
          <p:nvPr/>
        </p:nvCxnSpPr>
        <p:spPr>
          <a:xfrm>
            <a:off x="6123053" y="2102683"/>
            <a:ext cx="997727" cy="132203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91" idx="4"/>
          </p:cNvCxnSpPr>
          <p:nvPr/>
        </p:nvCxnSpPr>
        <p:spPr>
          <a:xfrm>
            <a:off x="6106888" y="2109378"/>
            <a:ext cx="266624" cy="132867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6373512" y="3485641"/>
            <a:ext cx="463987" cy="122883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6676560" y="3467219"/>
            <a:ext cx="444220" cy="124726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 flipH="1">
            <a:off x="6724286" y="2027203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/>
          <p:cNvSpPr txBox="1"/>
          <p:nvPr/>
        </p:nvSpPr>
        <p:spPr>
          <a:xfrm>
            <a:off x="2668451" y="1977297"/>
            <a:ext cx="161451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Focal plane</a:t>
            </a:r>
          </a:p>
        </p:txBody>
      </p:sp>
      <p:cxnSp>
        <p:nvCxnSpPr>
          <p:cNvPr id="147" name="Straight Connector 146"/>
          <p:cNvCxnSpPr>
            <a:stCxn id="157" idx="3"/>
          </p:cNvCxnSpPr>
          <p:nvPr/>
        </p:nvCxnSpPr>
        <p:spPr>
          <a:xfrm>
            <a:off x="6222811" y="2269901"/>
            <a:ext cx="824852" cy="9257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57" idx="7"/>
          </p:cNvCxnSpPr>
          <p:nvPr/>
        </p:nvCxnSpPr>
        <p:spPr>
          <a:xfrm>
            <a:off x="6190482" y="2237572"/>
            <a:ext cx="233302" cy="9486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6693914" y="3720030"/>
            <a:ext cx="359397" cy="12306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6414403" y="3662623"/>
            <a:ext cx="398809" cy="12723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6638730" y="4858152"/>
            <a:ext cx="238597" cy="4284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6779530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6385406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flipH="1">
            <a:off x="6716349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TextBox 153"/>
          <p:cNvSpPr txBox="1"/>
          <p:nvPr/>
        </p:nvSpPr>
        <p:spPr>
          <a:xfrm>
            <a:off x="4721191" y="5731819"/>
            <a:ext cx="442280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Light from out of focus objects removed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4738750" y="6243978"/>
            <a:ext cx="442280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Detection in series</a:t>
            </a:r>
          </a:p>
        </p:txBody>
      </p:sp>
      <p:sp>
        <p:nvSpPr>
          <p:cNvPr id="156" name="Oval 155"/>
          <p:cNvSpPr/>
          <p:nvPr/>
        </p:nvSpPr>
        <p:spPr>
          <a:xfrm flipH="1">
            <a:off x="7044542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>
            <a:off x="6183787" y="2230877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777600" y="971354"/>
            <a:ext cx="1477217" cy="657741"/>
            <a:chOff x="7777600" y="971354"/>
            <a:chExt cx="1477217" cy="657741"/>
          </a:xfrm>
        </p:grpSpPr>
        <p:sp>
          <p:nvSpPr>
            <p:cNvPr id="160" name="Oval 159"/>
            <p:cNvSpPr/>
            <p:nvPr/>
          </p:nvSpPr>
          <p:spPr>
            <a:xfrm flipH="1">
              <a:off x="7952395" y="1461996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flipH="1">
              <a:off x="7952395" y="129283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7777600" y="971354"/>
              <a:ext cx="1477217" cy="657741"/>
              <a:chOff x="7777600" y="971354"/>
              <a:chExt cx="1477217" cy="657741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7777600" y="971354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Fluorophores: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7886905" y="1148313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in focal plane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7898700" y="1322050"/>
                <a:ext cx="1356117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out of focal plane</a:t>
                </a:r>
              </a:p>
            </p:txBody>
          </p:sp>
        </p:grpSp>
      </p:grpSp>
      <p:sp>
        <p:nvSpPr>
          <p:cNvPr id="165" name="TextBox 164"/>
          <p:cNvSpPr txBox="1"/>
          <p:nvPr/>
        </p:nvSpPr>
        <p:spPr>
          <a:xfrm>
            <a:off x="4992957" y="4449635"/>
            <a:ext cx="1683603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Pinhole</a:t>
            </a:r>
          </a:p>
        </p:txBody>
      </p:sp>
      <p:sp>
        <p:nvSpPr>
          <p:cNvPr id="90" name="Oval 89"/>
          <p:cNvSpPr/>
          <p:nvPr/>
        </p:nvSpPr>
        <p:spPr>
          <a:xfrm flipH="1">
            <a:off x="7121558" y="2151177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flipH="1">
            <a:off x="6084029" y="2063659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 rot="20265262">
            <a:off x="5770471" y="1182612"/>
            <a:ext cx="864872" cy="2176462"/>
          </a:xfrm>
          <a:custGeom>
            <a:avLst/>
            <a:gdLst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7187 w 666750"/>
              <a:gd name="connsiteY4" fmla="*/ 1095375 h 2176462"/>
              <a:gd name="connsiteX5" fmla="*/ 661987 w 666750"/>
              <a:gd name="connsiteY5" fmla="*/ 0 h 2176462"/>
              <a:gd name="connsiteX6" fmla="*/ 0 w 666750"/>
              <a:gd name="connsiteY6" fmla="*/ 0 h 2176462"/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9569 w 666750"/>
              <a:gd name="connsiteY4" fmla="*/ 1073944 h 2176462"/>
              <a:gd name="connsiteX5" fmla="*/ 661987 w 666750"/>
              <a:gd name="connsiteY5" fmla="*/ 0 h 2176462"/>
              <a:gd name="connsiteX6" fmla="*/ 0 w 666750"/>
              <a:gd name="connsiteY6" fmla="*/ 0 h 217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6750" h="2176462">
                <a:moveTo>
                  <a:pt x="0" y="0"/>
                </a:moveTo>
                <a:lnTo>
                  <a:pt x="323850" y="1076325"/>
                </a:lnTo>
                <a:lnTo>
                  <a:pt x="0" y="2176462"/>
                </a:lnTo>
                <a:lnTo>
                  <a:pt x="666750" y="2171700"/>
                </a:lnTo>
                <a:lnTo>
                  <a:pt x="359569" y="1073944"/>
                </a:lnTo>
                <a:lnTo>
                  <a:pt x="66198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6167330" y="3002440"/>
            <a:ext cx="1181395" cy="95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Lenses, scanners </a:t>
            </a:r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0"/>
              </a:rPr>
              <a:t>et al</a:t>
            </a:r>
          </a:p>
        </p:txBody>
      </p:sp>
    </p:spTree>
    <p:extLst>
      <p:ext uri="{BB962C8B-B14F-4D97-AF65-F5344CB8AC3E}">
        <p14:creationId xmlns:p14="http://schemas.microsoft.com/office/powerpoint/2010/main" val="2494639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6118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Most common forms of fluorescence microscopy: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42156" y="6243978"/>
            <a:ext cx="2995098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Detection in parallel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9999" y="5731819"/>
            <a:ext cx="3914065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Out of focus objects are blurred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692378" y="498134"/>
            <a:ext cx="2059822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latin typeface="Gill Sans MT" panose="020B0502020104020203" pitchFamily="34" charset="0"/>
              </a:rPr>
              <a:t>Confocal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9999" y="498134"/>
            <a:ext cx="4661192" cy="4436865"/>
            <a:chOff x="59999" y="498134"/>
            <a:chExt cx="4661192" cy="4436865"/>
          </a:xfrm>
        </p:grpSpPr>
        <p:grpSp>
          <p:nvGrpSpPr>
            <p:cNvPr id="61" name="Group 60"/>
            <p:cNvGrpSpPr/>
            <p:nvPr/>
          </p:nvGrpSpPr>
          <p:grpSpPr>
            <a:xfrm>
              <a:off x="59999" y="1400610"/>
              <a:ext cx="4023845" cy="899181"/>
              <a:chOff x="59999" y="2017890"/>
              <a:chExt cx="4023845" cy="899181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59999" y="2017890"/>
                <a:ext cx="3651139" cy="899181"/>
              </a:xfrm>
              <a:custGeom>
                <a:avLst/>
                <a:gdLst>
                  <a:gd name="connsiteX0" fmla="*/ 186512 w 3648439"/>
                  <a:gd name="connsiteY0" fmla="*/ 899181 h 899181"/>
                  <a:gd name="connsiteX1" fmla="*/ 1329512 w 3648439"/>
                  <a:gd name="connsiteY1" fmla="*/ 892831 h 899181"/>
                  <a:gd name="connsiteX2" fmla="*/ 2294712 w 3648439"/>
                  <a:gd name="connsiteY2" fmla="*/ 880131 h 899181"/>
                  <a:gd name="connsiteX3" fmla="*/ 3278962 w 3648439"/>
                  <a:gd name="connsiteY3" fmla="*/ 861081 h 899181"/>
                  <a:gd name="connsiteX4" fmla="*/ 3640912 w 3648439"/>
                  <a:gd name="connsiteY4" fmla="*/ 835681 h 899181"/>
                  <a:gd name="connsiteX5" fmla="*/ 2993212 w 3648439"/>
                  <a:gd name="connsiteY5" fmla="*/ 568981 h 899181"/>
                  <a:gd name="connsiteX6" fmla="*/ 2656662 w 3648439"/>
                  <a:gd name="connsiteY6" fmla="*/ 397531 h 899181"/>
                  <a:gd name="connsiteX7" fmla="*/ 2269312 w 3648439"/>
                  <a:gd name="connsiteY7" fmla="*/ 111781 h 899181"/>
                  <a:gd name="connsiteX8" fmla="*/ 1723212 w 3648439"/>
                  <a:gd name="connsiteY8" fmla="*/ 3831 h 899181"/>
                  <a:gd name="connsiteX9" fmla="*/ 1304112 w 3648439"/>
                  <a:gd name="connsiteY9" fmla="*/ 232431 h 899181"/>
                  <a:gd name="connsiteX10" fmla="*/ 967562 w 3648439"/>
                  <a:gd name="connsiteY10" fmla="*/ 441981 h 899181"/>
                  <a:gd name="connsiteX11" fmla="*/ 453212 w 3648439"/>
                  <a:gd name="connsiteY11" fmla="*/ 600731 h 899181"/>
                  <a:gd name="connsiteX12" fmla="*/ 65862 w 3648439"/>
                  <a:gd name="connsiteY12" fmla="*/ 734081 h 899181"/>
                  <a:gd name="connsiteX13" fmla="*/ 8712 w 3648439"/>
                  <a:gd name="connsiteY13" fmla="*/ 854731 h 899181"/>
                  <a:gd name="connsiteX14" fmla="*/ 186512 w 3648439"/>
                  <a:gd name="connsiteY14" fmla="*/ 899181 h 899181"/>
                  <a:gd name="connsiteX0" fmla="*/ 186512 w 3651139"/>
                  <a:gd name="connsiteY0" fmla="*/ 899181 h 899181"/>
                  <a:gd name="connsiteX1" fmla="*/ 1329512 w 3651139"/>
                  <a:gd name="connsiteY1" fmla="*/ 892831 h 899181"/>
                  <a:gd name="connsiteX2" fmla="*/ 2294712 w 3651139"/>
                  <a:gd name="connsiteY2" fmla="*/ 880131 h 899181"/>
                  <a:gd name="connsiteX3" fmla="*/ 3310712 w 3651139"/>
                  <a:gd name="connsiteY3" fmla="*/ 880131 h 899181"/>
                  <a:gd name="connsiteX4" fmla="*/ 3640912 w 3651139"/>
                  <a:gd name="connsiteY4" fmla="*/ 835681 h 899181"/>
                  <a:gd name="connsiteX5" fmla="*/ 2993212 w 3651139"/>
                  <a:gd name="connsiteY5" fmla="*/ 568981 h 899181"/>
                  <a:gd name="connsiteX6" fmla="*/ 2656662 w 3651139"/>
                  <a:gd name="connsiteY6" fmla="*/ 397531 h 899181"/>
                  <a:gd name="connsiteX7" fmla="*/ 2269312 w 3651139"/>
                  <a:gd name="connsiteY7" fmla="*/ 111781 h 899181"/>
                  <a:gd name="connsiteX8" fmla="*/ 1723212 w 3651139"/>
                  <a:gd name="connsiteY8" fmla="*/ 3831 h 899181"/>
                  <a:gd name="connsiteX9" fmla="*/ 1304112 w 3651139"/>
                  <a:gd name="connsiteY9" fmla="*/ 232431 h 899181"/>
                  <a:gd name="connsiteX10" fmla="*/ 967562 w 3651139"/>
                  <a:gd name="connsiteY10" fmla="*/ 441981 h 899181"/>
                  <a:gd name="connsiteX11" fmla="*/ 453212 w 3651139"/>
                  <a:gd name="connsiteY11" fmla="*/ 600731 h 899181"/>
                  <a:gd name="connsiteX12" fmla="*/ 65862 w 3651139"/>
                  <a:gd name="connsiteY12" fmla="*/ 734081 h 899181"/>
                  <a:gd name="connsiteX13" fmla="*/ 8712 w 3651139"/>
                  <a:gd name="connsiteY13" fmla="*/ 854731 h 899181"/>
                  <a:gd name="connsiteX14" fmla="*/ 186512 w 3651139"/>
                  <a:gd name="connsiteY14" fmla="*/ 899181 h 89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51139" h="899181">
                    <a:moveTo>
                      <a:pt x="186512" y="899181"/>
                    </a:moveTo>
                    <a:lnTo>
                      <a:pt x="1329512" y="892831"/>
                    </a:lnTo>
                    <a:lnTo>
                      <a:pt x="2294712" y="880131"/>
                    </a:lnTo>
                    <a:cubicBezTo>
                      <a:pt x="2622795" y="873781"/>
                      <a:pt x="2982629" y="886481"/>
                      <a:pt x="3310712" y="880131"/>
                    </a:cubicBezTo>
                    <a:cubicBezTo>
                      <a:pt x="3535079" y="872723"/>
                      <a:pt x="3693829" y="887539"/>
                      <a:pt x="3640912" y="835681"/>
                    </a:cubicBezTo>
                    <a:cubicBezTo>
                      <a:pt x="3587995" y="783823"/>
                      <a:pt x="3157254" y="642006"/>
                      <a:pt x="2993212" y="568981"/>
                    </a:cubicBezTo>
                    <a:cubicBezTo>
                      <a:pt x="2829170" y="495956"/>
                      <a:pt x="2777312" y="473731"/>
                      <a:pt x="2656662" y="397531"/>
                    </a:cubicBezTo>
                    <a:cubicBezTo>
                      <a:pt x="2536012" y="321331"/>
                      <a:pt x="2424887" y="177398"/>
                      <a:pt x="2269312" y="111781"/>
                    </a:cubicBezTo>
                    <a:cubicBezTo>
                      <a:pt x="2113737" y="46164"/>
                      <a:pt x="1884079" y="-16277"/>
                      <a:pt x="1723212" y="3831"/>
                    </a:cubicBezTo>
                    <a:cubicBezTo>
                      <a:pt x="1562345" y="23939"/>
                      <a:pt x="1430054" y="159406"/>
                      <a:pt x="1304112" y="232431"/>
                    </a:cubicBezTo>
                    <a:cubicBezTo>
                      <a:pt x="1178170" y="305456"/>
                      <a:pt x="1109379" y="380598"/>
                      <a:pt x="967562" y="441981"/>
                    </a:cubicBezTo>
                    <a:cubicBezTo>
                      <a:pt x="825745" y="503364"/>
                      <a:pt x="603495" y="552048"/>
                      <a:pt x="453212" y="600731"/>
                    </a:cubicBezTo>
                    <a:cubicBezTo>
                      <a:pt x="302929" y="649414"/>
                      <a:pt x="139945" y="691748"/>
                      <a:pt x="65862" y="734081"/>
                    </a:cubicBezTo>
                    <a:cubicBezTo>
                      <a:pt x="-8221" y="776414"/>
                      <a:pt x="-7163" y="826156"/>
                      <a:pt x="8712" y="854731"/>
                    </a:cubicBezTo>
                    <a:cubicBezTo>
                      <a:pt x="24587" y="883306"/>
                      <a:pt x="92849" y="894418"/>
                      <a:pt x="186512" y="89918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2530234" y="2036314"/>
                <a:ext cx="1553610" cy="520923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2000" dirty="0">
                    <a:latin typeface="Gill Sans MT" panose="020B0502020104020203" pitchFamily="34" charset="0"/>
                  </a:rPr>
                  <a:t>Sample</a:t>
                </a:r>
              </a:p>
            </p:txBody>
          </p:sp>
        </p:grpSp>
        <p:cxnSp>
          <p:nvCxnSpPr>
            <p:cNvPr id="74" name="Straight Connector 73"/>
            <p:cNvCxnSpPr/>
            <p:nvPr/>
          </p:nvCxnSpPr>
          <p:spPr>
            <a:xfrm flipH="1">
              <a:off x="817896" y="2250785"/>
              <a:ext cx="1972769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1141774" y="1110023"/>
              <a:ext cx="1531641" cy="2552600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18546" y="4711878"/>
              <a:ext cx="2217738" cy="108731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schemeClr val="bg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1558606" y="2246090"/>
              <a:ext cx="699865" cy="2475650"/>
              <a:chOff x="1558606" y="2863370"/>
              <a:chExt cx="699865" cy="2475650"/>
            </a:xfrm>
          </p:grpSpPr>
          <p:cxnSp>
            <p:nvCxnSpPr>
              <p:cNvPr id="12" name="Straight Connector 11"/>
              <p:cNvCxnSpPr>
                <a:stCxn id="27" idx="4"/>
              </p:cNvCxnSpPr>
              <p:nvPr/>
            </p:nvCxnSpPr>
            <p:spPr>
              <a:xfrm flipH="1">
                <a:off x="1563368" y="2894800"/>
                <a:ext cx="1" cy="119285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58606" y="2863370"/>
                <a:ext cx="699865" cy="120933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2220542" y="4102920"/>
                <a:ext cx="37929" cy="12361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1586230" y="4133310"/>
                <a:ext cx="634312" cy="12057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TextBox 76"/>
            <p:cNvSpPr txBox="1"/>
            <p:nvPr/>
          </p:nvSpPr>
          <p:spPr>
            <a:xfrm>
              <a:off x="842972" y="498134"/>
              <a:ext cx="2059822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b="1" dirty="0" err="1">
                  <a:latin typeface="Gill Sans MT" panose="020B0502020104020203" pitchFamily="34" charset="0"/>
                </a:rPr>
                <a:t>Widefield</a:t>
              </a:r>
              <a:endParaRPr lang="en-US" sz="2000" b="1" dirty="0">
                <a:latin typeface="Gill Sans MT" panose="020B0502020104020203" pitchFamily="34" charset="0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1553310" y="2254029"/>
              <a:ext cx="699865" cy="2463828"/>
              <a:chOff x="1553310" y="2871309"/>
              <a:chExt cx="699865" cy="2463828"/>
            </a:xfrm>
          </p:grpSpPr>
          <p:cxnSp>
            <p:nvCxnSpPr>
              <p:cNvPr id="81" name="Straight Connector 80"/>
              <p:cNvCxnSpPr>
                <a:stCxn id="80" idx="4"/>
              </p:cNvCxnSpPr>
              <p:nvPr/>
            </p:nvCxnSpPr>
            <p:spPr>
              <a:xfrm>
                <a:off x="2248412" y="2892422"/>
                <a:ext cx="1" cy="119285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H="1">
                <a:off x="1553310" y="2871309"/>
                <a:ext cx="699865" cy="120933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H="1" flipV="1">
                <a:off x="1553311" y="4117209"/>
                <a:ext cx="37928" cy="121455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1591239" y="4147599"/>
                <a:ext cx="634313" cy="11875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TextBox 84"/>
            <p:cNvSpPr txBox="1"/>
            <p:nvPr/>
          </p:nvSpPr>
          <p:spPr>
            <a:xfrm>
              <a:off x="2636487" y="4414076"/>
              <a:ext cx="2084704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dirty="0">
                  <a:latin typeface="Gill Sans MT" panose="020B0502020104020203" pitchFamily="34" charset="0"/>
                </a:rPr>
                <a:t>Sensitive area detector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1524091" y="2051124"/>
              <a:ext cx="747269" cy="2663355"/>
              <a:chOff x="1524091" y="2668404"/>
              <a:chExt cx="747269" cy="2663355"/>
            </a:xfrm>
          </p:grpSpPr>
          <p:cxnSp>
            <p:nvCxnSpPr>
              <p:cNvPr id="69" name="Straight Connector 68"/>
              <p:cNvCxnSpPr>
                <a:stCxn id="68" idx="4"/>
              </p:cNvCxnSpPr>
              <p:nvPr/>
            </p:nvCxnSpPr>
            <p:spPr>
              <a:xfrm>
                <a:off x="1897725" y="2690202"/>
                <a:ext cx="373635" cy="135179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1524091" y="2668404"/>
                <a:ext cx="373635" cy="13869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 flipV="1">
                <a:off x="1524092" y="4102921"/>
                <a:ext cx="463987" cy="12288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1827140" y="4084499"/>
                <a:ext cx="444220" cy="124726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827140" y="5331759"/>
                <a:ext cx="160939" cy="0"/>
              </a:xfrm>
              <a:prstGeom prst="line">
                <a:avLst/>
              </a:prstGeom>
              <a:ln w="28575">
                <a:solidFill>
                  <a:srgbClr val="FF0000">
                    <a:alpha val="5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1540509" y="223180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flipH="1">
              <a:off x="1874866" y="202720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 flipH="1">
              <a:off x="2225553" y="222942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91189" y="3195664"/>
              <a:ext cx="1637285" cy="5211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Lenses </a:t>
              </a:r>
              <a:r>
                <a:rPr lang="en-US" i="1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et al</a:t>
              </a:r>
            </a:p>
          </p:txBody>
        </p:sp>
      </p:grpSp>
      <p:sp>
        <p:nvSpPr>
          <p:cNvPr id="143" name="Freeform 142"/>
          <p:cNvSpPr/>
          <p:nvPr/>
        </p:nvSpPr>
        <p:spPr>
          <a:xfrm>
            <a:off x="4909419" y="1400610"/>
            <a:ext cx="3651139" cy="899181"/>
          </a:xfrm>
          <a:custGeom>
            <a:avLst/>
            <a:gdLst>
              <a:gd name="connsiteX0" fmla="*/ 186512 w 3648439"/>
              <a:gd name="connsiteY0" fmla="*/ 899181 h 899181"/>
              <a:gd name="connsiteX1" fmla="*/ 1329512 w 3648439"/>
              <a:gd name="connsiteY1" fmla="*/ 892831 h 899181"/>
              <a:gd name="connsiteX2" fmla="*/ 2294712 w 3648439"/>
              <a:gd name="connsiteY2" fmla="*/ 880131 h 899181"/>
              <a:gd name="connsiteX3" fmla="*/ 3278962 w 3648439"/>
              <a:gd name="connsiteY3" fmla="*/ 861081 h 899181"/>
              <a:gd name="connsiteX4" fmla="*/ 3640912 w 3648439"/>
              <a:gd name="connsiteY4" fmla="*/ 835681 h 899181"/>
              <a:gd name="connsiteX5" fmla="*/ 2993212 w 3648439"/>
              <a:gd name="connsiteY5" fmla="*/ 568981 h 899181"/>
              <a:gd name="connsiteX6" fmla="*/ 2656662 w 3648439"/>
              <a:gd name="connsiteY6" fmla="*/ 397531 h 899181"/>
              <a:gd name="connsiteX7" fmla="*/ 2269312 w 3648439"/>
              <a:gd name="connsiteY7" fmla="*/ 111781 h 899181"/>
              <a:gd name="connsiteX8" fmla="*/ 1723212 w 3648439"/>
              <a:gd name="connsiteY8" fmla="*/ 3831 h 899181"/>
              <a:gd name="connsiteX9" fmla="*/ 1304112 w 3648439"/>
              <a:gd name="connsiteY9" fmla="*/ 232431 h 899181"/>
              <a:gd name="connsiteX10" fmla="*/ 967562 w 3648439"/>
              <a:gd name="connsiteY10" fmla="*/ 441981 h 899181"/>
              <a:gd name="connsiteX11" fmla="*/ 453212 w 3648439"/>
              <a:gd name="connsiteY11" fmla="*/ 600731 h 899181"/>
              <a:gd name="connsiteX12" fmla="*/ 65862 w 3648439"/>
              <a:gd name="connsiteY12" fmla="*/ 734081 h 899181"/>
              <a:gd name="connsiteX13" fmla="*/ 8712 w 3648439"/>
              <a:gd name="connsiteY13" fmla="*/ 854731 h 899181"/>
              <a:gd name="connsiteX14" fmla="*/ 186512 w 3648439"/>
              <a:gd name="connsiteY14" fmla="*/ 899181 h 899181"/>
              <a:gd name="connsiteX0" fmla="*/ 186512 w 3651139"/>
              <a:gd name="connsiteY0" fmla="*/ 899181 h 899181"/>
              <a:gd name="connsiteX1" fmla="*/ 1329512 w 3651139"/>
              <a:gd name="connsiteY1" fmla="*/ 892831 h 899181"/>
              <a:gd name="connsiteX2" fmla="*/ 2294712 w 3651139"/>
              <a:gd name="connsiteY2" fmla="*/ 880131 h 899181"/>
              <a:gd name="connsiteX3" fmla="*/ 3310712 w 3651139"/>
              <a:gd name="connsiteY3" fmla="*/ 880131 h 899181"/>
              <a:gd name="connsiteX4" fmla="*/ 3640912 w 3651139"/>
              <a:gd name="connsiteY4" fmla="*/ 835681 h 899181"/>
              <a:gd name="connsiteX5" fmla="*/ 2993212 w 3651139"/>
              <a:gd name="connsiteY5" fmla="*/ 568981 h 899181"/>
              <a:gd name="connsiteX6" fmla="*/ 2656662 w 3651139"/>
              <a:gd name="connsiteY6" fmla="*/ 397531 h 899181"/>
              <a:gd name="connsiteX7" fmla="*/ 2269312 w 3651139"/>
              <a:gd name="connsiteY7" fmla="*/ 111781 h 899181"/>
              <a:gd name="connsiteX8" fmla="*/ 1723212 w 3651139"/>
              <a:gd name="connsiteY8" fmla="*/ 3831 h 899181"/>
              <a:gd name="connsiteX9" fmla="*/ 1304112 w 3651139"/>
              <a:gd name="connsiteY9" fmla="*/ 232431 h 899181"/>
              <a:gd name="connsiteX10" fmla="*/ 967562 w 3651139"/>
              <a:gd name="connsiteY10" fmla="*/ 441981 h 899181"/>
              <a:gd name="connsiteX11" fmla="*/ 453212 w 3651139"/>
              <a:gd name="connsiteY11" fmla="*/ 600731 h 899181"/>
              <a:gd name="connsiteX12" fmla="*/ 65862 w 3651139"/>
              <a:gd name="connsiteY12" fmla="*/ 734081 h 899181"/>
              <a:gd name="connsiteX13" fmla="*/ 8712 w 3651139"/>
              <a:gd name="connsiteY13" fmla="*/ 854731 h 899181"/>
              <a:gd name="connsiteX14" fmla="*/ 186512 w 3651139"/>
              <a:gd name="connsiteY14" fmla="*/ 899181 h 8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1139" h="899181">
                <a:moveTo>
                  <a:pt x="186512" y="899181"/>
                </a:moveTo>
                <a:lnTo>
                  <a:pt x="1329512" y="892831"/>
                </a:lnTo>
                <a:lnTo>
                  <a:pt x="2294712" y="880131"/>
                </a:lnTo>
                <a:cubicBezTo>
                  <a:pt x="2622795" y="873781"/>
                  <a:pt x="2982629" y="886481"/>
                  <a:pt x="3310712" y="880131"/>
                </a:cubicBezTo>
                <a:cubicBezTo>
                  <a:pt x="3535079" y="872723"/>
                  <a:pt x="3693829" y="887539"/>
                  <a:pt x="3640912" y="835681"/>
                </a:cubicBezTo>
                <a:cubicBezTo>
                  <a:pt x="3587995" y="783823"/>
                  <a:pt x="3157254" y="642006"/>
                  <a:pt x="2993212" y="568981"/>
                </a:cubicBezTo>
                <a:cubicBezTo>
                  <a:pt x="2829170" y="495956"/>
                  <a:pt x="2777312" y="473731"/>
                  <a:pt x="2656662" y="397531"/>
                </a:cubicBezTo>
                <a:cubicBezTo>
                  <a:pt x="2536012" y="321331"/>
                  <a:pt x="2424887" y="177398"/>
                  <a:pt x="2269312" y="111781"/>
                </a:cubicBezTo>
                <a:cubicBezTo>
                  <a:pt x="2113737" y="46164"/>
                  <a:pt x="1884079" y="-16277"/>
                  <a:pt x="1723212" y="3831"/>
                </a:cubicBezTo>
                <a:cubicBezTo>
                  <a:pt x="1562345" y="23939"/>
                  <a:pt x="1430054" y="159406"/>
                  <a:pt x="1304112" y="232431"/>
                </a:cubicBezTo>
                <a:cubicBezTo>
                  <a:pt x="1178170" y="305456"/>
                  <a:pt x="1109379" y="380598"/>
                  <a:pt x="967562" y="441981"/>
                </a:cubicBezTo>
                <a:cubicBezTo>
                  <a:pt x="825745" y="503364"/>
                  <a:pt x="603495" y="552048"/>
                  <a:pt x="453212" y="600731"/>
                </a:cubicBezTo>
                <a:cubicBezTo>
                  <a:pt x="302929" y="649414"/>
                  <a:pt x="139945" y="691748"/>
                  <a:pt x="65862" y="734081"/>
                </a:cubicBezTo>
                <a:cubicBezTo>
                  <a:pt x="-8221" y="776414"/>
                  <a:pt x="-7163" y="826156"/>
                  <a:pt x="8712" y="854731"/>
                </a:cubicBezTo>
                <a:cubicBezTo>
                  <a:pt x="24587" y="883306"/>
                  <a:pt x="92849" y="894418"/>
                  <a:pt x="186512" y="899181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/>
          <p:nvPr/>
        </p:nvCxnSpPr>
        <p:spPr>
          <a:xfrm flipH="1">
            <a:off x="5667316" y="2250785"/>
            <a:ext cx="1972769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6734988" y="4837167"/>
            <a:ext cx="208470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(Less) sensitive spot detector</a:t>
            </a:r>
          </a:p>
        </p:txBody>
      </p:sp>
      <p:cxnSp>
        <p:nvCxnSpPr>
          <p:cNvPr id="130" name="Straight Connector 129"/>
          <p:cNvCxnSpPr>
            <a:stCxn id="124" idx="4"/>
          </p:cNvCxnSpPr>
          <p:nvPr/>
        </p:nvCxnSpPr>
        <p:spPr>
          <a:xfrm>
            <a:off x="6747145" y="2072922"/>
            <a:ext cx="373635" cy="135179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6373511" y="2051124"/>
            <a:ext cx="373635" cy="138692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6373512" y="3485641"/>
            <a:ext cx="463987" cy="122883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6676560" y="3467219"/>
            <a:ext cx="444220" cy="124726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 flipH="1">
            <a:off x="6724286" y="2027203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/>
          <p:cNvSpPr txBox="1"/>
          <p:nvPr/>
        </p:nvSpPr>
        <p:spPr>
          <a:xfrm>
            <a:off x="2668451" y="1977297"/>
            <a:ext cx="161451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Focal plane</a:t>
            </a:r>
          </a:p>
        </p:txBody>
      </p:sp>
      <p:cxnSp>
        <p:nvCxnSpPr>
          <p:cNvPr id="147" name="Straight Connector 146"/>
          <p:cNvCxnSpPr/>
          <p:nvPr/>
        </p:nvCxnSpPr>
        <p:spPr>
          <a:xfrm>
            <a:off x="6747145" y="2246090"/>
            <a:ext cx="300518" cy="9495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46" idx="5"/>
          </p:cNvCxnSpPr>
          <p:nvPr/>
        </p:nvCxnSpPr>
        <p:spPr>
          <a:xfrm flipH="1">
            <a:off x="6423784" y="2265884"/>
            <a:ext cx="299260" cy="920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6693914" y="3720030"/>
            <a:ext cx="359397" cy="12306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6414403" y="3662623"/>
            <a:ext cx="398809" cy="12723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6638730" y="4858152"/>
            <a:ext cx="238597" cy="4284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6779530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6385406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flipH="1">
            <a:off x="6716349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TextBox 153"/>
          <p:cNvSpPr txBox="1"/>
          <p:nvPr/>
        </p:nvSpPr>
        <p:spPr>
          <a:xfrm>
            <a:off x="4721191" y="5731819"/>
            <a:ext cx="442280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Light from out of focus objects removed</a:t>
            </a:r>
          </a:p>
        </p:txBody>
      </p:sp>
      <p:sp>
        <p:nvSpPr>
          <p:cNvPr id="156" name="Oval 155"/>
          <p:cNvSpPr/>
          <p:nvPr/>
        </p:nvSpPr>
        <p:spPr>
          <a:xfrm flipH="1">
            <a:off x="7044542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>
            <a:off x="6183787" y="2230877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flipH="1">
            <a:off x="7121558" y="2151177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flipH="1">
            <a:off x="6084029" y="2063659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777600" y="971354"/>
            <a:ext cx="1477217" cy="657741"/>
            <a:chOff x="7777600" y="971354"/>
            <a:chExt cx="1477217" cy="657741"/>
          </a:xfrm>
        </p:grpSpPr>
        <p:sp>
          <p:nvSpPr>
            <p:cNvPr id="160" name="Oval 159"/>
            <p:cNvSpPr/>
            <p:nvPr/>
          </p:nvSpPr>
          <p:spPr>
            <a:xfrm flipH="1">
              <a:off x="7952395" y="1461996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flipH="1">
              <a:off x="7952395" y="129283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7777600" y="971354"/>
              <a:ext cx="1477217" cy="657741"/>
              <a:chOff x="7777600" y="971354"/>
              <a:chExt cx="1477217" cy="657741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7777600" y="971354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Fluorophores: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7886905" y="1148313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in focal plane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7898700" y="1322050"/>
                <a:ext cx="1356117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out of focal plane</a:t>
                </a:r>
              </a:p>
            </p:txBody>
          </p:sp>
        </p:grpSp>
      </p:grpSp>
      <p:sp>
        <p:nvSpPr>
          <p:cNvPr id="165" name="TextBox 164"/>
          <p:cNvSpPr txBox="1"/>
          <p:nvPr/>
        </p:nvSpPr>
        <p:spPr>
          <a:xfrm>
            <a:off x="4992957" y="4449635"/>
            <a:ext cx="1683603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Pinhole</a:t>
            </a:r>
          </a:p>
        </p:txBody>
      </p:sp>
      <p:sp>
        <p:nvSpPr>
          <p:cNvPr id="40" name="Freeform 39"/>
          <p:cNvSpPr/>
          <p:nvPr/>
        </p:nvSpPr>
        <p:spPr>
          <a:xfrm>
            <a:off x="6295371" y="1165506"/>
            <a:ext cx="864872" cy="2176462"/>
          </a:xfrm>
          <a:custGeom>
            <a:avLst/>
            <a:gdLst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7187 w 666750"/>
              <a:gd name="connsiteY4" fmla="*/ 1095375 h 2176462"/>
              <a:gd name="connsiteX5" fmla="*/ 661987 w 666750"/>
              <a:gd name="connsiteY5" fmla="*/ 0 h 2176462"/>
              <a:gd name="connsiteX6" fmla="*/ 0 w 666750"/>
              <a:gd name="connsiteY6" fmla="*/ 0 h 2176462"/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9569 w 666750"/>
              <a:gd name="connsiteY4" fmla="*/ 1073944 h 2176462"/>
              <a:gd name="connsiteX5" fmla="*/ 661987 w 666750"/>
              <a:gd name="connsiteY5" fmla="*/ 0 h 2176462"/>
              <a:gd name="connsiteX6" fmla="*/ 0 w 666750"/>
              <a:gd name="connsiteY6" fmla="*/ 0 h 217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6750" h="2176462">
                <a:moveTo>
                  <a:pt x="0" y="0"/>
                </a:moveTo>
                <a:lnTo>
                  <a:pt x="323850" y="1076325"/>
                </a:lnTo>
                <a:lnTo>
                  <a:pt x="0" y="2176462"/>
                </a:lnTo>
                <a:lnTo>
                  <a:pt x="666750" y="2171700"/>
                </a:lnTo>
                <a:lnTo>
                  <a:pt x="359569" y="1073944"/>
                </a:lnTo>
                <a:lnTo>
                  <a:pt x="66198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6167330" y="3002440"/>
            <a:ext cx="1181395" cy="95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Lenses, scanners </a:t>
            </a:r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0"/>
              </a:rPr>
              <a:t>et al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38750" y="6243978"/>
            <a:ext cx="442280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Detection in series</a:t>
            </a:r>
          </a:p>
        </p:txBody>
      </p:sp>
    </p:spTree>
    <p:extLst>
      <p:ext uri="{BB962C8B-B14F-4D97-AF65-F5344CB8AC3E}">
        <p14:creationId xmlns:p14="http://schemas.microsoft.com/office/powerpoint/2010/main" val="3225688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Key issues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545772"/>
            <a:ext cx="9144000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Gill Sans MT" panose="020B0502020104020203" pitchFamily="34" charset="0"/>
              </a:rPr>
              <a:t>Spatial resolution</a:t>
            </a:r>
          </a:p>
          <a:p>
            <a:r>
              <a:rPr lang="en-US" sz="3200" dirty="0">
                <a:latin typeface="Gill Sans MT" panose="020B0502020104020203" pitchFamily="34" charset="0"/>
              </a:rPr>
              <a:t>Individual cells? Subcellular compartments?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3091544"/>
            <a:ext cx="9144000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Gill Sans MT" panose="020B0502020104020203" pitchFamily="34" charset="0"/>
              </a:rPr>
              <a:t>Temporal resolution</a:t>
            </a:r>
          </a:p>
          <a:p>
            <a:r>
              <a:rPr lang="en-US" sz="3200" dirty="0">
                <a:latin typeface="Gill Sans MT" panose="020B0502020104020203" pitchFamily="34" charset="0"/>
              </a:rPr>
              <a:t>seconds, minutes, hours?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4637316"/>
            <a:ext cx="9144000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Gill Sans MT" panose="020B0502020104020203" pitchFamily="34" charset="0"/>
              </a:rPr>
              <a:t>Compatibility with live cells</a:t>
            </a:r>
          </a:p>
        </p:txBody>
      </p:sp>
    </p:spTree>
    <p:extLst>
      <p:ext uri="{BB962C8B-B14F-4D97-AF65-F5344CB8AC3E}">
        <p14:creationId xmlns:p14="http://schemas.microsoft.com/office/powerpoint/2010/main" val="3755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6118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Most common forms of fluorescence microscopy: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42156" y="6243978"/>
            <a:ext cx="2995098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Detection in parallel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9999" y="5731819"/>
            <a:ext cx="3914065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Out of focus objects are blurred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692378" y="498134"/>
            <a:ext cx="2059822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latin typeface="Gill Sans MT" panose="020B0502020104020203" pitchFamily="34" charset="0"/>
              </a:rPr>
              <a:t>Confocal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9999" y="498134"/>
            <a:ext cx="4661192" cy="4436865"/>
            <a:chOff x="59999" y="498134"/>
            <a:chExt cx="4661192" cy="4436865"/>
          </a:xfrm>
        </p:grpSpPr>
        <p:grpSp>
          <p:nvGrpSpPr>
            <p:cNvPr id="61" name="Group 60"/>
            <p:cNvGrpSpPr/>
            <p:nvPr/>
          </p:nvGrpSpPr>
          <p:grpSpPr>
            <a:xfrm>
              <a:off x="59999" y="1400610"/>
              <a:ext cx="4023845" cy="899181"/>
              <a:chOff x="59999" y="2017890"/>
              <a:chExt cx="4023845" cy="899181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59999" y="2017890"/>
                <a:ext cx="3651139" cy="899181"/>
              </a:xfrm>
              <a:custGeom>
                <a:avLst/>
                <a:gdLst>
                  <a:gd name="connsiteX0" fmla="*/ 186512 w 3648439"/>
                  <a:gd name="connsiteY0" fmla="*/ 899181 h 899181"/>
                  <a:gd name="connsiteX1" fmla="*/ 1329512 w 3648439"/>
                  <a:gd name="connsiteY1" fmla="*/ 892831 h 899181"/>
                  <a:gd name="connsiteX2" fmla="*/ 2294712 w 3648439"/>
                  <a:gd name="connsiteY2" fmla="*/ 880131 h 899181"/>
                  <a:gd name="connsiteX3" fmla="*/ 3278962 w 3648439"/>
                  <a:gd name="connsiteY3" fmla="*/ 861081 h 899181"/>
                  <a:gd name="connsiteX4" fmla="*/ 3640912 w 3648439"/>
                  <a:gd name="connsiteY4" fmla="*/ 835681 h 899181"/>
                  <a:gd name="connsiteX5" fmla="*/ 2993212 w 3648439"/>
                  <a:gd name="connsiteY5" fmla="*/ 568981 h 899181"/>
                  <a:gd name="connsiteX6" fmla="*/ 2656662 w 3648439"/>
                  <a:gd name="connsiteY6" fmla="*/ 397531 h 899181"/>
                  <a:gd name="connsiteX7" fmla="*/ 2269312 w 3648439"/>
                  <a:gd name="connsiteY7" fmla="*/ 111781 h 899181"/>
                  <a:gd name="connsiteX8" fmla="*/ 1723212 w 3648439"/>
                  <a:gd name="connsiteY8" fmla="*/ 3831 h 899181"/>
                  <a:gd name="connsiteX9" fmla="*/ 1304112 w 3648439"/>
                  <a:gd name="connsiteY9" fmla="*/ 232431 h 899181"/>
                  <a:gd name="connsiteX10" fmla="*/ 967562 w 3648439"/>
                  <a:gd name="connsiteY10" fmla="*/ 441981 h 899181"/>
                  <a:gd name="connsiteX11" fmla="*/ 453212 w 3648439"/>
                  <a:gd name="connsiteY11" fmla="*/ 600731 h 899181"/>
                  <a:gd name="connsiteX12" fmla="*/ 65862 w 3648439"/>
                  <a:gd name="connsiteY12" fmla="*/ 734081 h 899181"/>
                  <a:gd name="connsiteX13" fmla="*/ 8712 w 3648439"/>
                  <a:gd name="connsiteY13" fmla="*/ 854731 h 899181"/>
                  <a:gd name="connsiteX14" fmla="*/ 186512 w 3648439"/>
                  <a:gd name="connsiteY14" fmla="*/ 899181 h 899181"/>
                  <a:gd name="connsiteX0" fmla="*/ 186512 w 3651139"/>
                  <a:gd name="connsiteY0" fmla="*/ 899181 h 899181"/>
                  <a:gd name="connsiteX1" fmla="*/ 1329512 w 3651139"/>
                  <a:gd name="connsiteY1" fmla="*/ 892831 h 899181"/>
                  <a:gd name="connsiteX2" fmla="*/ 2294712 w 3651139"/>
                  <a:gd name="connsiteY2" fmla="*/ 880131 h 899181"/>
                  <a:gd name="connsiteX3" fmla="*/ 3310712 w 3651139"/>
                  <a:gd name="connsiteY3" fmla="*/ 880131 h 899181"/>
                  <a:gd name="connsiteX4" fmla="*/ 3640912 w 3651139"/>
                  <a:gd name="connsiteY4" fmla="*/ 835681 h 899181"/>
                  <a:gd name="connsiteX5" fmla="*/ 2993212 w 3651139"/>
                  <a:gd name="connsiteY5" fmla="*/ 568981 h 899181"/>
                  <a:gd name="connsiteX6" fmla="*/ 2656662 w 3651139"/>
                  <a:gd name="connsiteY6" fmla="*/ 397531 h 899181"/>
                  <a:gd name="connsiteX7" fmla="*/ 2269312 w 3651139"/>
                  <a:gd name="connsiteY7" fmla="*/ 111781 h 899181"/>
                  <a:gd name="connsiteX8" fmla="*/ 1723212 w 3651139"/>
                  <a:gd name="connsiteY8" fmla="*/ 3831 h 899181"/>
                  <a:gd name="connsiteX9" fmla="*/ 1304112 w 3651139"/>
                  <a:gd name="connsiteY9" fmla="*/ 232431 h 899181"/>
                  <a:gd name="connsiteX10" fmla="*/ 967562 w 3651139"/>
                  <a:gd name="connsiteY10" fmla="*/ 441981 h 899181"/>
                  <a:gd name="connsiteX11" fmla="*/ 453212 w 3651139"/>
                  <a:gd name="connsiteY11" fmla="*/ 600731 h 899181"/>
                  <a:gd name="connsiteX12" fmla="*/ 65862 w 3651139"/>
                  <a:gd name="connsiteY12" fmla="*/ 734081 h 899181"/>
                  <a:gd name="connsiteX13" fmla="*/ 8712 w 3651139"/>
                  <a:gd name="connsiteY13" fmla="*/ 854731 h 899181"/>
                  <a:gd name="connsiteX14" fmla="*/ 186512 w 3651139"/>
                  <a:gd name="connsiteY14" fmla="*/ 899181 h 89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51139" h="899181">
                    <a:moveTo>
                      <a:pt x="186512" y="899181"/>
                    </a:moveTo>
                    <a:lnTo>
                      <a:pt x="1329512" y="892831"/>
                    </a:lnTo>
                    <a:lnTo>
                      <a:pt x="2294712" y="880131"/>
                    </a:lnTo>
                    <a:cubicBezTo>
                      <a:pt x="2622795" y="873781"/>
                      <a:pt x="2982629" y="886481"/>
                      <a:pt x="3310712" y="880131"/>
                    </a:cubicBezTo>
                    <a:cubicBezTo>
                      <a:pt x="3535079" y="872723"/>
                      <a:pt x="3693829" y="887539"/>
                      <a:pt x="3640912" y="835681"/>
                    </a:cubicBezTo>
                    <a:cubicBezTo>
                      <a:pt x="3587995" y="783823"/>
                      <a:pt x="3157254" y="642006"/>
                      <a:pt x="2993212" y="568981"/>
                    </a:cubicBezTo>
                    <a:cubicBezTo>
                      <a:pt x="2829170" y="495956"/>
                      <a:pt x="2777312" y="473731"/>
                      <a:pt x="2656662" y="397531"/>
                    </a:cubicBezTo>
                    <a:cubicBezTo>
                      <a:pt x="2536012" y="321331"/>
                      <a:pt x="2424887" y="177398"/>
                      <a:pt x="2269312" y="111781"/>
                    </a:cubicBezTo>
                    <a:cubicBezTo>
                      <a:pt x="2113737" y="46164"/>
                      <a:pt x="1884079" y="-16277"/>
                      <a:pt x="1723212" y="3831"/>
                    </a:cubicBezTo>
                    <a:cubicBezTo>
                      <a:pt x="1562345" y="23939"/>
                      <a:pt x="1430054" y="159406"/>
                      <a:pt x="1304112" y="232431"/>
                    </a:cubicBezTo>
                    <a:cubicBezTo>
                      <a:pt x="1178170" y="305456"/>
                      <a:pt x="1109379" y="380598"/>
                      <a:pt x="967562" y="441981"/>
                    </a:cubicBezTo>
                    <a:cubicBezTo>
                      <a:pt x="825745" y="503364"/>
                      <a:pt x="603495" y="552048"/>
                      <a:pt x="453212" y="600731"/>
                    </a:cubicBezTo>
                    <a:cubicBezTo>
                      <a:pt x="302929" y="649414"/>
                      <a:pt x="139945" y="691748"/>
                      <a:pt x="65862" y="734081"/>
                    </a:cubicBezTo>
                    <a:cubicBezTo>
                      <a:pt x="-8221" y="776414"/>
                      <a:pt x="-7163" y="826156"/>
                      <a:pt x="8712" y="854731"/>
                    </a:cubicBezTo>
                    <a:cubicBezTo>
                      <a:pt x="24587" y="883306"/>
                      <a:pt x="92849" y="894418"/>
                      <a:pt x="186512" y="89918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2530234" y="2036314"/>
                <a:ext cx="1553610" cy="520923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2000" dirty="0">
                    <a:latin typeface="Gill Sans MT" panose="020B0502020104020203" pitchFamily="34" charset="0"/>
                  </a:rPr>
                  <a:t>Sample</a:t>
                </a:r>
              </a:p>
            </p:txBody>
          </p:sp>
        </p:grpSp>
        <p:cxnSp>
          <p:nvCxnSpPr>
            <p:cNvPr id="74" name="Straight Connector 73"/>
            <p:cNvCxnSpPr/>
            <p:nvPr/>
          </p:nvCxnSpPr>
          <p:spPr>
            <a:xfrm flipH="1">
              <a:off x="817896" y="2250785"/>
              <a:ext cx="1972769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1141774" y="1110023"/>
              <a:ext cx="1531641" cy="2552600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18546" y="4711878"/>
              <a:ext cx="2217738" cy="108731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schemeClr val="bg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1558606" y="2246090"/>
              <a:ext cx="699865" cy="2475650"/>
              <a:chOff x="1558606" y="2863370"/>
              <a:chExt cx="699865" cy="2475650"/>
            </a:xfrm>
          </p:grpSpPr>
          <p:cxnSp>
            <p:nvCxnSpPr>
              <p:cNvPr id="12" name="Straight Connector 11"/>
              <p:cNvCxnSpPr>
                <a:stCxn id="27" idx="4"/>
              </p:cNvCxnSpPr>
              <p:nvPr/>
            </p:nvCxnSpPr>
            <p:spPr>
              <a:xfrm flipH="1">
                <a:off x="1563368" y="2894800"/>
                <a:ext cx="1" cy="119285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58606" y="2863370"/>
                <a:ext cx="699865" cy="120933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2220542" y="4102920"/>
                <a:ext cx="37929" cy="12361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1586230" y="4133310"/>
                <a:ext cx="634312" cy="12057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TextBox 76"/>
            <p:cNvSpPr txBox="1"/>
            <p:nvPr/>
          </p:nvSpPr>
          <p:spPr>
            <a:xfrm>
              <a:off x="842972" y="498134"/>
              <a:ext cx="2059822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b="1" dirty="0" err="1">
                  <a:latin typeface="Gill Sans MT" panose="020B0502020104020203" pitchFamily="34" charset="0"/>
                </a:rPr>
                <a:t>Widefield</a:t>
              </a:r>
              <a:endParaRPr lang="en-US" sz="2000" b="1" dirty="0">
                <a:latin typeface="Gill Sans MT" panose="020B0502020104020203" pitchFamily="34" charset="0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1553310" y="2254029"/>
              <a:ext cx="699865" cy="2463828"/>
              <a:chOff x="1553310" y="2871309"/>
              <a:chExt cx="699865" cy="2463828"/>
            </a:xfrm>
          </p:grpSpPr>
          <p:cxnSp>
            <p:nvCxnSpPr>
              <p:cNvPr id="81" name="Straight Connector 80"/>
              <p:cNvCxnSpPr>
                <a:stCxn id="80" idx="4"/>
              </p:cNvCxnSpPr>
              <p:nvPr/>
            </p:nvCxnSpPr>
            <p:spPr>
              <a:xfrm>
                <a:off x="2248412" y="2892422"/>
                <a:ext cx="1" cy="119285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H="1">
                <a:off x="1553310" y="2871309"/>
                <a:ext cx="699865" cy="120933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H="1" flipV="1">
                <a:off x="1553311" y="4117209"/>
                <a:ext cx="37928" cy="121455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1591239" y="4147599"/>
                <a:ext cx="634313" cy="11875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TextBox 84"/>
            <p:cNvSpPr txBox="1"/>
            <p:nvPr/>
          </p:nvSpPr>
          <p:spPr>
            <a:xfrm>
              <a:off x="2636487" y="4414076"/>
              <a:ext cx="2084704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dirty="0">
                  <a:latin typeface="Gill Sans MT" panose="020B0502020104020203" pitchFamily="34" charset="0"/>
                </a:rPr>
                <a:t>Sensitive area detector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1524091" y="2051124"/>
              <a:ext cx="747269" cy="2663355"/>
              <a:chOff x="1524091" y="2668404"/>
              <a:chExt cx="747269" cy="2663355"/>
            </a:xfrm>
          </p:grpSpPr>
          <p:cxnSp>
            <p:nvCxnSpPr>
              <p:cNvPr id="69" name="Straight Connector 68"/>
              <p:cNvCxnSpPr>
                <a:stCxn id="68" idx="4"/>
              </p:cNvCxnSpPr>
              <p:nvPr/>
            </p:nvCxnSpPr>
            <p:spPr>
              <a:xfrm>
                <a:off x="1897725" y="2690202"/>
                <a:ext cx="373635" cy="135179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1524091" y="2668404"/>
                <a:ext cx="373635" cy="13869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 flipV="1">
                <a:off x="1524092" y="4102921"/>
                <a:ext cx="463987" cy="12288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1827140" y="4084499"/>
                <a:ext cx="444220" cy="124726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827140" y="5331759"/>
                <a:ext cx="160939" cy="0"/>
              </a:xfrm>
              <a:prstGeom prst="line">
                <a:avLst/>
              </a:prstGeom>
              <a:ln w="28575">
                <a:solidFill>
                  <a:srgbClr val="FF0000">
                    <a:alpha val="5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1540509" y="223180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flipH="1">
              <a:off x="1874866" y="202720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 flipH="1">
              <a:off x="2225553" y="222942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91189" y="3195664"/>
              <a:ext cx="1637285" cy="5211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Lenses </a:t>
              </a:r>
              <a:r>
                <a:rPr lang="en-US" i="1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et al</a:t>
              </a:r>
            </a:p>
          </p:txBody>
        </p:sp>
      </p:grpSp>
      <p:sp>
        <p:nvSpPr>
          <p:cNvPr id="143" name="Freeform 142"/>
          <p:cNvSpPr/>
          <p:nvPr/>
        </p:nvSpPr>
        <p:spPr>
          <a:xfrm>
            <a:off x="4909419" y="1400610"/>
            <a:ext cx="3651139" cy="899181"/>
          </a:xfrm>
          <a:custGeom>
            <a:avLst/>
            <a:gdLst>
              <a:gd name="connsiteX0" fmla="*/ 186512 w 3648439"/>
              <a:gd name="connsiteY0" fmla="*/ 899181 h 899181"/>
              <a:gd name="connsiteX1" fmla="*/ 1329512 w 3648439"/>
              <a:gd name="connsiteY1" fmla="*/ 892831 h 899181"/>
              <a:gd name="connsiteX2" fmla="*/ 2294712 w 3648439"/>
              <a:gd name="connsiteY2" fmla="*/ 880131 h 899181"/>
              <a:gd name="connsiteX3" fmla="*/ 3278962 w 3648439"/>
              <a:gd name="connsiteY3" fmla="*/ 861081 h 899181"/>
              <a:gd name="connsiteX4" fmla="*/ 3640912 w 3648439"/>
              <a:gd name="connsiteY4" fmla="*/ 835681 h 899181"/>
              <a:gd name="connsiteX5" fmla="*/ 2993212 w 3648439"/>
              <a:gd name="connsiteY5" fmla="*/ 568981 h 899181"/>
              <a:gd name="connsiteX6" fmla="*/ 2656662 w 3648439"/>
              <a:gd name="connsiteY6" fmla="*/ 397531 h 899181"/>
              <a:gd name="connsiteX7" fmla="*/ 2269312 w 3648439"/>
              <a:gd name="connsiteY7" fmla="*/ 111781 h 899181"/>
              <a:gd name="connsiteX8" fmla="*/ 1723212 w 3648439"/>
              <a:gd name="connsiteY8" fmla="*/ 3831 h 899181"/>
              <a:gd name="connsiteX9" fmla="*/ 1304112 w 3648439"/>
              <a:gd name="connsiteY9" fmla="*/ 232431 h 899181"/>
              <a:gd name="connsiteX10" fmla="*/ 967562 w 3648439"/>
              <a:gd name="connsiteY10" fmla="*/ 441981 h 899181"/>
              <a:gd name="connsiteX11" fmla="*/ 453212 w 3648439"/>
              <a:gd name="connsiteY11" fmla="*/ 600731 h 899181"/>
              <a:gd name="connsiteX12" fmla="*/ 65862 w 3648439"/>
              <a:gd name="connsiteY12" fmla="*/ 734081 h 899181"/>
              <a:gd name="connsiteX13" fmla="*/ 8712 w 3648439"/>
              <a:gd name="connsiteY13" fmla="*/ 854731 h 899181"/>
              <a:gd name="connsiteX14" fmla="*/ 186512 w 3648439"/>
              <a:gd name="connsiteY14" fmla="*/ 899181 h 899181"/>
              <a:gd name="connsiteX0" fmla="*/ 186512 w 3651139"/>
              <a:gd name="connsiteY0" fmla="*/ 899181 h 899181"/>
              <a:gd name="connsiteX1" fmla="*/ 1329512 w 3651139"/>
              <a:gd name="connsiteY1" fmla="*/ 892831 h 899181"/>
              <a:gd name="connsiteX2" fmla="*/ 2294712 w 3651139"/>
              <a:gd name="connsiteY2" fmla="*/ 880131 h 899181"/>
              <a:gd name="connsiteX3" fmla="*/ 3310712 w 3651139"/>
              <a:gd name="connsiteY3" fmla="*/ 880131 h 899181"/>
              <a:gd name="connsiteX4" fmla="*/ 3640912 w 3651139"/>
              <a:gd name="connsiteY4" fmla="*/ 835681 h 899181"/>
              <a:gd name="connsiteX5" fmla="*/ 2993212 w 3651139"/>
              <a:gd name="connsiteY5" fmla="*/ 568981 h 899181"/>
              <a:gd name="connsiteX6" fmla="*/ 2656662 w 3651139"/>
              <a:gd name="connsiteY6" fmla="*/ 397531 h 899181"/>
              <a:gd name="connsiteX7" fmla="*/ 2269312 w 3651139"/>
              <a:gd name="connsiteY7" fmla="*/ 111781 h 899181"/>
              <a:gd name="connsiteX8" fmla="*/ 1723212 w 3651139"/>
              <a:gd name="connsiteY8" fmla="*/ 3831 h 899181"/>
              <a:gd name="connsiteX9" fmla="*/ 1304112 w 3651139"/>
              <a:gd name="connsiteY9" fmla="*/ 232431 h 899181"/>
              <a:gd name="connsiteX10" fmla="*/ 967562 w 3651139"/>
              <a:gd name="connsiteY10" fmla="*/ 441981 h 899181"/>
              <a:gd name="connsiteX11" fmla="*/ 453212 w 3651139"/>
              <a:gd name="connsiteY11" fmla="*/ 600731 h 899181"/>
              <a:gd name="connsiteX12" fmla="*/ 65862 w 3651139"/>
              <a:gd name="connsiteY12" fmla="*/ 734081 h 899181"/>
              <a:gd name="connsiteX13" fmla="*/ 8712 w 3651139"/>
              <a:gd name="connsiteY13" fmla="*/ 854731 h 899181"/>
              <a:gd name="connsiteX14" fmla="*/ 186512 w 3651139"/>
              <a:gd name="connsiteY14" fmla="*/ 899181 h 8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1139" h="899181">
                <a:moveTo>
                  <a:pt x="186512" y="899181"/>
                </a:moveTo>
                <a:lnTo>
                  <a:pt x="1329512" y="892831"/>
                </a:lnTo>
                <a:lnTo>
                  <a:pt x="2294712" y="880131"/>
                </a:lnTo>
                <a:cubicBezTo>
                  <a:pt x="2622795" y="873781"/>
                  <a:pt x="2982629" y="886481"/>
                  <a:pt x="3310712" y="880131"/>
                </a:cubicBezTo>
                <a:cubicBezTo>
                  <a:pt x="3535079" y="872723"/>
                  <a:pt x="3693829" y="887539"/>
                  <a:pt x="3640912" y="835681"/>
                </a:cubicBezTo>
                <a:cubicBezTo>
                  <a:pt x="3587995" y="783823"/>
                  <a:pt x="3157254" y="642006"/>
                  <a:pt x="2993212" y="568981"/>
                </a:cubicBezTo>
                <a:cubicBezTo>
                  <a:pt x="2829170" y="495956"/>
                  <a:pt x="2777312" y="473731"/>
                  <a:pt x="2656662" y="397531"/>
                </a:cubicBezTo>
                <a:cubicBezTo>
                  <a:pt x="2536012" y="321331"/>
                  <a:pt x="2424887" y="177398"/>
                  <a:pt x="2269312" y="111781"/>
                </a:cubicBezTo>
                <a:cubicBezTo>
                  <a:pt x="2113737" y="46164"/>
                  <a:pt x="1884079" y="-16277"/>
                  <a:pt x="1723212" y="3831"/>
                </a:cubicBezTo>
                <a:cubicBezTo>
                  <a:pt x="1562345" y="23939"/>
                  <a:pt x="1430054" y="159406"/>
                  <a:pt x="1304112" y="232431"/>
                </a:cubicBezTo>
                <a:cubicBezTo>
                  <a:pt x="1178170" y="305456"/>
                  <a:pt x="1109379" y="380598"/>
                  <a:pt x="967562" y="441981"/>
                </a:cubicBezTo>
                <a:cubicBezTo>
                  <a:pt x="825745" y="503364"/>
                  <a:pt x="603495" y="552048"/>
                  <a:pt x="453212" y="600731"/>
                </a:cubicBezTo>
                <a:cubicBezTo>
                  <a:pt x="302929" y="649414"/>
                  <a:pt x="139945" y="691748"/>
                  <a:pt x="65862" y="734081"/>
                </a:cubicBezTo>
                <a:cubicBezTo>
                  <a:pt x="-8221" y="776414"/>
                  <a:pt x="-7163" y="826156"/>
                  <a:pt x="8712" y="854731"/>
                </a:cubicBezTo>
                <a:cubicBezTo>
                  <a:pt x="24587" y="883306"/>
                  <a:pt x="92849" y="894418"/>
                  <a:pt x="186512" y="899181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/>
          <p:nvPr/>
        </p:nvCxnSpPr>
        <p:spPr>
          <a:xfrm flipH="1">
            <a:off x="5667316" y="2250785"/>
            <a:ext cx="1972769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6734988" y="4837167"/>
            <a:ext cx="208470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(Less) sensitive spot detector</a:t>
            </a:r>
          </a:p>
        </p:txBody>
      </p:sp>
      <p:cxnSp>
        <p:nvCxnSpPr>
          <p:cNvPr id="130" name="Straight Connector 129"/>
          <p:cNvCxnSpPr>
            <a:stCxn id="90" idx="0"/>
          </p:cNvCxnSpPr>
          <p:nvPr/>
        </p:nvCxnSpPr>
        <p:spPr>
          <a:xfrm flipH="1">
            <a:off x="7120782" y="2151177"/>
            <a:ext cx="23635" cy="127353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90" idx="5"/>
          </p:cNvCxnSpPr>
          <p:nvPr/>
        </p:nvCxnSpPr>
        <p:spPr>
          <a:xfrm flipH="1">
            <a:off x="6373512" y="2190201"/>
            <a:ext cx="754741" cy="124785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6373512" y="3485641"/>
            <a:ext cx="463987" cy="122883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6676560" y="3467219"/>
            <a:ext cx="444220" cy="124726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 flipH="1">
            <a:off x="6724286" y="2027203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/>
          <p:cNvSpPr txBox="1"/>
          <p:nvPr/>
        </p:nvSpPr>
        <p:spPr>
          <a:xfrm>
            <a:off x="2668451" y="1977297"/>
            <a:ext cx="161451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Focal plane</a:t>
            </a:r>
          </a:p>
        </p:txBody>
      </p:sp>
      <p:cxnSp>
        <p:nvCxnSpPr>
          <p:cNvPr id="147" name="Straight Connector 146"/>
          <p:cNvCxnSpPr>
            <a:stCxn id="156" idx="0"/>
          </p:cNvCxnSpPr>
          <p:nvPr/>
        </p:nvCxnSpPr>
        <p:spPr>
          <a:xfrm flipH="1">
            <a:off x="7047664" y="2226860"/>
            <a:ext cx="19737" cy="9688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56" idx="0"/>
          </p:cNvCxnSpPr>
          <p:nvPr/>
        </p:nvCxnSpPr>
        <p:spPr>
          <a:xfrm flipH="1">
            <a:off x="6423784" y="2226860"/>
            <a:ext cx="643617" cy="9593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6693914" y="3720030"/>
            <a:ext cx="359397" cy="12306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6414403" y="3662623"/>
            <a:ext cx="398809" cy="12723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6638730" y="4858152"/>
            <a:ext cx="238597" cy="4284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6779530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6385406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flipH="1">
            <a:off x="6716349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TextBox 153"/>
          <p:cNvSpPr txBox="1"/>
          <p:nvPr/>
        </p:nvSpPr>
        <p:spPr>
          <a:xfrm>
            <a:off x="4721191" y="5731819"/>
            <a:ext cx="442280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Light from out of focus objects removed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4738750" y="6243978"/>
            <a:ext cx="442280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Detection in series</a:t>
            </a:r>
          </a:p>
        </p:txBody>
      </p:sp>
      <p:sp>
        <p:nvSpPr>
          <p:cNvPr id="156" name="Oval 155"/>
          <p:cNvSpPr/>
          <p:nvPr/>
        </p:nvSpPr>
        <p:spPr>
          <a:xfrm flipH="1">
            <a:off x="7044542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>
            <a:off x="6183787" y="2230877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777600" y="971354"/>
            <a:ext cx="1477217" cy="657741"/>
            <a:chOff x="7777600" y="971354"/>
            <a:chExt cx="1477217" cy="657741"/>
          </a:xfrm>
        </p:grpSpPr>
        <p:sp>
          <p:nvSpPr>
            <p:cNvPr id="160" name="Oval 159"/>
            <p:cNvSpPr/>
            <p:nvPr/>
          </p:nvSpPr>
          <p:spPr>
            <a:xfrm flipH="1">
              <a:off x="7952395" y="1461996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flipH="1">
              <a:off x="7952395" y="129283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7777600" y="971354"/>
              <a:ext cx="1477217" cy="657741"/>
              <a:chOff x="7777600" y="971354"/>
              <a:chExt cx="1477217" cy="657741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7777600" y="971354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Fluorophores: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7886905" y="1148313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in focal plane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7898700" y="1322050"/>
                <a:ext cx="1356117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out of focal plane</a:t>
                </a:r>
              </a:p>
            </p:txBody>
          </p:sp>
        </p:grpSp>
      </p:grpSp>
      <p:sp>
        <p:nvSpPr>
          <p:cNvPr id="165" name="TextBox 164"/>
          <p:cNvSpPr txBox="1"/>
          <p:nvPr/>
        </p:nvSpPr>
        <p:spPr>
          <a:xfrm>
            <a:off x="4992957" y="4449635"/>
            <a:ext cx="1683603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Pinhole</a:t>
            </a:r>
          </a:p>
        </p:txBody>
      </p:sp>
      <p:sp>
        <p:nvSpPr>
          <p:cNvPr id="90" name="Oval 89"/>
          <p:cNvSpPr/>
          <p:nvPr/>
        </p:nvSpPr>
        <p:spPr>
          <a:xfrm flipH="1">
            <a:off x="7121558" y="2151177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flipH="1">
            <a:off x="6084029" y="2063659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 rot="1404230">
            <a:off x="6620875" y="1170277"/>
            <a:ext cx="864872" cy="2176462"/>
          </a:xfrm>
          <a:custGeom>
            <a:avLst/>
            <a:gdLst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7187 w 666750"/>
              <a:gd name="connsiteY4" fmla="*/ 1095375 h 2176462"/>
              <a:gd name="connsiteX5" fmla="*/ 661987 w 666750"/>
              <a:gd name="connsiteY5" fmla="*/ 0 h 2176462"/>
              <a:gd name="connsiteX6" fmla="*/ 0 w 666750"/>
              <a:gd name="connsiteY6" fmla="*/ 0 h 2176462"/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9569 w 666750"/>
              <a:gd name="connsiteY4" fmla="*/ 1073944 h 2176462"/>
              <a:gd name="connsiteX5" fmla="*/ 661987 w 666750"/>
              <a:gd name="connsiteY5" fmla="*/ 0 h 2176462"/>
              <a:gd name="connsiteX6" fmla="*/ 0 w 666750"/>
              <a:gd name="connsiteY6" fmla="*/ 0 h 217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6750" h="2176462">
                <a:moveTo>
                  <a:pt x="0" y="0"/>
                </a:moveTo>
                <a:lnTo>
                  <a:pt x="323850" y="1076325"/>
                </a:lnTo>
                <a:lnTo>
                  <a:pt x="0" y="2176462"/>
                </a:lnTo>
                <a:lnTo>
                  <a:pt x="666750" y="2171700"/>
                </a:lnTo>
                <a:lnTo>
                  <a:pt x="359569" y="1073944"/>
                </a:lnTo>
                <a:lnTo>
                  <a:pt x="66198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6167330" y="3002440"/>
            <a:ext cx="1181395" cy="95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Lenses, scanners </a:t>
            </a:r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0"/>
              </a:rPr>
              <a:t>et al</a:t>
            </a:r>
          </a:p>
        </p:txBody>
      </p:sp>
    </p:spTree>
    <p:extLst>
      <p:ext uri="{BB962C8B-B14F-4D97-AF65-F5344CB8AC3E}">
        <p14:creationId xmlns:p14="http://schemas.microsoft.com/office/powerpoint/2010/main" val="15287022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973609" y="2583935"/>
            <a:ext cx="3620613" cy="3591648"/>
            <a:chOff x="4618119" y="2645191"/>
            <a:chExt cx="2381250" cy="2362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8119" y="2645191"/>
              <a:ext cx="2381250" cy="23622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84590" y="4666593"/>
              <a:ext cx="914400" cy="206528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1mm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973607" y="6175583"/>
            <a:ext cx="3578529" cy="62881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600" dirty="0">
                <a:latin typeface="Gill Sans MT" panose="020B0502020104020203" pitchFamily="34" charset="0"/>
              </a:rPr>
              <a:t>Nerve terminals in the cochlea</a:t>
            </a:r>
          </a:p>
          <a:p>
            <a:pPr algn="ctr"/>
            <a:r>
              <a:rPr lang="en-US" sz="1600" dirty="0">
                <a:latin typeface="Gill Sans MT" panose="020B0502020104020203" pitchFamily="34" charset="0"/>
              </a:rPr>
              <a:t>Fitzpatrick lab (</a:t>
            </a:r>
            <a:r>
              <a:rPr lang="en-US" sz="1600" dirty="0" err="1">
                <a:latin typeface="Gill Sans MT" panose="020B0502020104020203" pitchFamily="34" charset="0"/>
              </a:rPr>
              <a:t>Pappa</a:t>
            </a:r>
            <a:r>
              <a:rPr lang="en-US" sz="1600" dirty="0">
                <a:latin typeface="Gill Sans MT" panose="020B0502020104020203" pitchFamily="34" charset="0"/>
              </a:rPr>
              <a:t> </a:t>
            </a:r>
            <a:r>
              <a:rPr lang="en-US" sz="1600" i="1" dirty="0">
                <a:latin typeface="Gill Sans MT" panose="020B0502020104020203" pitchFamily="34" charset="0"/>
              </a:rPr>
              <a:t>et al</a:t>
            </a:r>
            <a:r>
              <a:rPr lang="en-US" sz="1600" dirty="0">
                <a:latin typeface="Gill Sans MT" panose="020B0502020104020203" pitchFamily="34" charset="0"/>
              </a:rPr>
              <a:t>, 2019)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973610" y="2579038"/>
            <a:ext cx="3620612" cy="3620612"/>
            <a:chOff x="6692265" y="4183101"/>
            <a:chExt cx="2343150" cy="23431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2265" y="4183101"/>
              <a:ext cx="2343150" cy="23431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166538" y="6207113"/>
              <a:ext cx="788276" cy="206528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50 </a:t>
              </a:r>
              <a:r>
                <a:rPr lang="en-US" sz="1200" dirty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en-US" sz="12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m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18827" y="-75361"/>
            <a:ext cx="3257550" cy="8858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 err="1">
                <a:latin typeface="Gill Sans MT" panose="020B0502020104020203" pitchFamily="34" charset="0"/>
              </a:rPr>
              <a:t>Widefield</a:t>
            </a:r>
            <a:endParaRPr lang="en-US" sz="2800" b="1" dirty="0">
              <a:latin typeface="Gill Sans MT" panose="020B05020201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55141" y="-75361"/>
            <a:ext cx="3257550" cy="8858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Confocal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4719" y="677232"/>
            <a:ext cx="4343400" cy="1762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Fast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Sensitive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Great for thin samples (typically &lt;10um)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62227" y="677232"/>
            <a:ext cx="4343400" cy="1762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Slow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Less sensitive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Great for thick samples (typically &gt;10um)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76" y="2573641"/>
            <a:ext cx="3577327" cy="36019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4784" y="6175583"/>
            <a:ext cx="3689910" cy="62881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600" dirty="0">
                <a:latin typeface="Gill Sans MT" panose="020B0502020104020203" pitchFamily="34" charset="0"/>
              </a:rPr>
              <a:t>Estimating 3D distance between DNA loci</a:t>
            </a:r>
          </a:p>
          <a:p>
            <a:pPr algn="ctr"/>
            <a:r>
              <a:rPr lang="en-US" sz="1600" dirty="0">
                <a:latin typeface="Gill Sans MT" panose="020B0502020104020203" pitchFamily="34" charset="0"/>
              </a:rPr>
              <a:t>Calabrese lab (Schertzer </a:t>
            </a:r>
            <a:r>
              <a:rPr lang="en-US" sz="1600" i="1" dirty="0">
                <a:latin typeface="Gill Sans MT" panose="020B0502020104020203" pitchFamily="34" charset="0"/>
              </a:rPr>
              <a:t>et al</a:t>
            </a:r>
            <a:r>
              <a:rPr lang="en-US" sz="1600" dirty="0">
                <a:latin typeface="Gill Sans MT" panose="020B0502020104020203" pitchFamily="34" charset="0"/>
              </a:rPr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372734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" y="0"/>
            <a:ext cx="9144000" cy="6858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6000" b="1" dirty="0">
                <a:latin typeface="Gill Sans MT" panose="020B0502020104020203" pitchFamily="34" charset="0"/>
              </a:rPr>
              <a:t>Imaging is great !</a:t>
            </a:r>
          </a:p>
          <a:p>
            <a:pPr algn="ctr"/>
            <a:endParaRPr lang="en-US" sz="6000" b="1" dirty="0">
              <a:latin typeface="Gill Sans MT" panose="020B0502020104020203" pitchFamily="34" charset="0"/>
            </a:endParaRPr>
          </a:p>
          <a:p>
            <a:pPr algn="ctr"/>
            <a:r>
              <a:rPr lang="en-US" sz="6000" b="1" dirty="0">
                <a:latin typeface="Gill Sans MT" panose="020B0502020104020203" pitchFamily="34" charset="0"/>
              </a:rPr>
              <a:t>But…</a:t>
            </a:r>
            <a:endParaRPr lang="en-US" sz="6000" dirty="0">
              <a:latin typeface="Gill Sans MT" panose="020B05020201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53564" y="3813543"/>
            <a:ext cx="2452577" cy="1247554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8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" y="0"/>
            <a:ext cx="9144000" cy="6308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Thick things are hard to image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0" y="997274"/>
            <a:ext cx="3229426" cy="2333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46" y="3579000"/>
            <a:ext cx="2438741" cy="24768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9205" y="1356986"/>
            <a:ext cx="650658" cy="205288"/>
          </a:xfrm>
          <a:prstGeom prst="rect">
            <a:avLst/>
          </a:prstGeom>
          <a:solidFill>
            <a:srgbClr val="CCCEC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15833" y="1337754"/>
            <a:ext cx="55572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Why?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Light scattering due to heterogeneity in refractive index degrades transparency</a:t>
            </a:r>
          </a:p>
        </p:txBody>
      </p:sp>
      <p:sp>
        <p:nvSpPr>
          <p:cNvPr id="7" name="Rectangle 6"/>
          <p:cNvSpPr/>
          <p:nvPr/>
        </p:nvSpPr>
        <p:spPr>
          <a:xfrm>
            <a:off x="3515832" y="2808591"/>
            <a:ext cx="55572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Options?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Image thin things: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Cells cultured on surfaces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Slices of thicker things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Image transparent things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Naturally transparent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Chemically cleared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Use infrared light (“multiphoton”)</a:t>
            </a:r>
          </a:p>
        </p:txBody>
      </p:sp>
    </p:spTree>
    <p:extLst>
      <p:ext uri="{BB962C8B-B14F-4D97-AF65-F5344CB8AC3E}">
        <p14:creationId xmlns:p14="http://schemas.microsoft.com/office/powerpoint/2010/main" val="185338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" y="0"/>
            <a:ext cx="9144000" cy="6308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Light damages…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2175" y="4020112"/>
            <a:ext cx="4355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Live cells (“</a:t>
            </a:r>
            <a:r>
              <a:rPr lang="en-US" sz="2400" b="1" dirty="0" err="1">
                <a:latin typeface="Gill Sans MT" panose="020B0502020104020203" pitchFamily="34" charset="0"/>
              </a:rPr>
              <a:t>photodamage</a:t>
            </a:r>
            <a:r>
              <a:rPr lang="en-US" sz="2400" b="1" dirty="0">
                <a:latin typeface="Gill Sans MT" panose="020B0502020104020203" pitchFamily="34" charset="0"/>
              </a:rPr>
              <a:t>”)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60725" y="1863823"/>
            <a:ext cx="46984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Fluorophores (“bleaching”)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42975"/>
            <a:ext cx="5053013" cy="470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629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7" y="959500"/>
            <a:ext cx="9031288" cy="40738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878674"/>
            <a:ext cx="2623343" cy="48895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Excitation spectra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" y="0"/>
            <a:ext cx="9144000" cy="6308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Fluorophores overlap spectrally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85050" y="5033334"/>
            <a:ext cx="1625600" cy="18923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ECFP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EGFP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EYFP</a:t>
            </a:r>
          </a:p>
          <a:p>
            <a:r>
              <a:rPr lang="en-US" sz="2400" dirty="0" err="1">
                <a:latin typeface="Gill Sans MT" panose="020B0502020104020203" pitchFamily="34" charset="0"/>
              </a:rPr>
              <a:t>mCherry</a:t>
            </a:r>
            <a:endParaRPr lang="en-US" sz="2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281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7" y="959500"/>
            <a:ext cx="9031288" cy="40738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878674"/>
            <a:ext cx="2623343" cy="48895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Emission spectra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" y="0"/>
            <a:ext cx="9144000" cy="6308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Fluorophores overlap spectrally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85050" y="5033334"/>
            <a:ext cx="1625600" cy="18923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ECFP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EGFP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EYFP</a:t>
            </a:r>
          </a:p>
          <a:p>
            <a:r>
              <a:rPr lang="en-US" sz="2400" dirty="0" err="1">
                <a:latin typeface="Gill Sans MT" panose="020B0502020104020203" pitchFamily="34" charset="0"/>
              </a:rPr>
              <a:t>mCherry</a:t>
            </a:r>
            <a:endParaRPr lang="en-US" sz="2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907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7" y="959500"/>
            <a:ext cx="9031288" cy="40738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878674"/>
            <a:ext cx="2623343" cy="48895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Excitation + emission spectra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" y="0"/>
            <a:ext cx="9144000" cy="6308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Fluorophores overlap spectrally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85050" y="5033334"/>
            <a:ext cx="1625600" cy="18923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ECFP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EGFP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EYFP</a:t>
            </a:r>
          </a:p>
          <a:p>
            <a:r>
              <a:rPr lang="en-US" sz="2400" dirty="0" err="1">
                <a:latin typeface="Gill Sans MT" panose="020B0502020104020203" pitchFamily="34" charset="0"/>
              </a:rPr>
              <a:t>mCherry</a:t>
            </a:r>
            <a:endParaRPr lang="en-US" sz="2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9232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" y="0"/>
            <a:ext cx="9144000" cy="6308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 err="1">
                <a:latin typeface="Gill Sans MT" panose="020B0502020104020203" pitchFamily="34" charset="0"/>
              </a:rPr>
              <a:t>Autofluorescence</a:t>
            </a:r>
            <a:r>
              <a:rPr lang="en-US" sz="2800" b="1" dirty="0">
                <a:latin typeface="Gill Sans MT" panose="020B0502020104020203" pitchFamily="34" charset="0"/>
              </a:rPr>
              <a:t> can be very high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3162300" y="6262777"/>
            <a:ext cx="5981700" cy="595223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latin typeface="Gill Sans MT" pitchFamily="34" charset="0"/>
              </a:rPr>
              <a:t>Data courtesy of Nicolas Renier (Tessier-Lavigne lab, Rockefeller University; ICM Brain &amp; Spine Institute, Paris)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27003"/>
            <a:ext cx="1990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Gill Sans MT" pitchFamily="34" charset="0"/>
              </a:rPr>
              <a:t>iDISCO</a:t>
            </a:r>
            <a:r>
              <a:rPr lang="en-US" sz="1600" dirty="0">
                <a:latin typeface="Gill Sans MT" pitchFamily="34" charset="0"/>
              </a:rPr>
              <a:t>-treated brain</a:t>
            </a:r>
          </a:p>
          <a:p>
            <a:r>
              <a:rPr lang="en-US" sz="1600" dirty="0">
                <a:latin typeface="Gill Sans MT" pitchFamily="34" charset="0"/>
              </a:rPr>
              <a:t>Light-sheet imaging</a:t>
            </a:r>
          </a:p>
          <a:p>
            <a:r>
              <a:rPr lang="en-US" sz="1600" dirty="0">
                <a:latin typeface="Gill Sans MT" pitchFamily="34" charset="0"/>
              </a:rPr>
              <a:t>Ex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488; </a:t>
            </a:r>
            <a:r>
              <a:rPr lang="en-US" sz="1600" dirty="0" err="1">
                <a:latin typeface="Gill Sans MT" pitchFamily="34" charset="0"/>
              </a:rPr>
              <a:t>Em</a:t>
            </a:r>
            <a:r>
              <a:rPr lang="en-US" sz="1600" dirty="0">
                <a:latin typeface="Gill Sans MT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525</a:t>
            </a:r>
            <a:r>
              <a:rPr lang="en-US" sz="1600" dirty="0">
                <a:latin typeface="Gill Sans MT" pitchFamily="34" charset="0"/>
              </a:rPr>
              <a:t>/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50</a:t>
            </a:r>
          </a:p>
        </p:txBody>
      </p:sp>
      <p:pic>
        <p:nvPicPr>
          <p:cNvPr id="11" name="autoflu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7746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5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" y="0"/>
            <a:ext cx="9144000" cy="6308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 err="1">
                <a:latin typeface="Gill Sans MT" panose="020B0502020104020203" pitchFamily="34" charset="0"/>
              </a:rPr>
              <a:t>Colocalization</a:t>
            </a:r>
            <a:r>
              <a:rPr lang="en-US" sz="2800" b="1" dirty="0">
                <a:latin typeface="Gill Sans MT" panose="020B0502020104020203" pitchFamily="34" charset="0"/>
              </a:rPr>
              <a:t> is complicated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1193800"/>
            <a:ext cx="9144001" cy="2270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299" y="4890993"/>
            <a:ext cx="8902701" cy="196700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Yellow is useless: easy to manipulate and hard to interpret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ill Sans MT" panose="020B0502020104020203" pitchFamily="34" charset="0"/>
              </a:rPr>
              <a:t>Colocalization</a:t>
            </a:r>
            <a:r>
              <a:rPr lang="en-US" sz="2400" dirty="0">
                <a:latin typeface="Gill Sans MT" panose="020B0502020104020203" pitchFamily="34" charset="0"/>
              </a:rPr>
              <a:t> does not imply interaction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At the molecular level, there is no such thing as </a:t>
            </a:r>
            <a:r>
              <a:rPr lang="en-US" sz="2400" dirty="0" err="1">
                <a:latin typeface="Gill Sans MT" panose="020B0502020104020203" pitchFamily="34" charset="0"/>
              </a:rPr>
              <a:t>colocalization</a:t>
            </a:r>
            <a:r>
              <a:rPr lang="en-US" sz="2400" dirty="0">
                <a:latin typeface="Gill Sans MT" panose="020B0502020104020203" pitchFamily="34" charset="0"/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At best: two molecules with a certain distance of each other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155948" y="4038599"/>
            <a:ext cx="252730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76600" y="4087930"/>
            <a:ext cx="2406649" cy="52481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Higher resolution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69100" y="3617042"/>
            <a:ext cx="2222500" cy="8207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“Standard”</a:t>
            </a:r>
          </a:p>
          <a:p>
            <a:pPr algn="ctr"/>
            <a:r>
              <a:rPr lang="en-US" sz="2400" dirty="0">
                <a:latin typeface="Gill Sans MT" panose="020B0502020104020203" pitchFamily="34" charset="0"/>
              </a:rPr>
              <a:t>microscopy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1299" y="3617042"/>
            <a:ext cx="2082801" cy="8207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“</a:t>
            </a:r>
            <a:r>
              <a:rPr lang="en-US" sz="2400" dirty="0" err="1">
                <a:latin typeface="Gill Sans MT" panose="020B0502020104020203" pitchFamily="34" charset="0"/>
              </a:rPr>
              <a:t>Superres</a:t>
            </a:r>
            <a:r>
              <a:rPr lang="en-US" sz="2400" dirty="0">
                <a:latin typeface="Gill Sans MT" panose="020B0502020104020203" pitchFamily="34" charset="0"/>
              </a:rPr>
              <a:t>”</a:t>
            </a:r>
          </a:p>
          <a:p>
            <a:pPr algn="ctr"/>
            <a:r>
              <a:rPr lang="en-US" sz="2400" dirty="0">
                <a:latin typeface="Gill Sans MT" panose="020B0502020104020203" pitchFamily="34" charset="0"/>
              </a:rPr>
              <a:t>microscopy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" y="880434"/>
            <a:ext cx="6591299" cy="2781300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386CDA-EE1F-4D27-8CF1-2031CED32F06}"/>
              </a:ext>
            </a:extLst>
          </p:cNvPr>
          <p:cNvSpPr/>
          <p:nvPr/>
        </p:nvSpPr>
        <p:spPr>
          <a:xfrm>
            <a:off x="-297714" y="1033018"/>
            <a:ext cx="475214" cy="2781300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6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4" grpId="0"/>
      <p:bldP spid="16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Advantages of light microscopy</a:t>
            </a:r>
          </a:p>
        </p:txBody>
      </p:sp>
      <p:sp>
        <p:nvSpPr>
          <p:cNvPr id="3" name="Right Brace 2"/>
          <p:cNvSpPr/>
          <p:nvPr/>
        </p:nvSpPr>
        <p:spPr>
          <a:xfrm>
            <a:off x="5114067" y="1317910"/>
            <a:ext cx="905774" cy="412699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1545772"/>
            <a:ext cx="4397829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Gill Sans MT" panose="020B0502020104020203" pitchFamily="34" charset="0"/>
              </a:rPr>
              <a:t>Spatial resolution</a:t>
            </a:r>
          </a:p>
          <a:p>
            <a:r>
              <a:rPr lang="en-US" sz="3200" dirty="0">
                <a:latin typeface="Gill Sans MT" panose="020B0502020104020203" pitchFamily="34" charset="0"/>
                <a:sym typeface="Symbol" panose="05050102010706020507" pitchFamily="18" charset="2"/>
              </a:rPr>
              <a:t></a:t>
            </a:r>
            <a:r>
              <a:rPr lang="en-US" sz="3200" dirty="0">
                <a:latin typeface="Gill Sans MT" panose="020B0502020104020203" pitchFamily="34" charset="0"/>
              </a:rPr>
              <a:t>0.25um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3146571"/>
            <a:ext cx="4572000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Gill Sans MT" panose="020B0502020104020203" pitchFamily="34" charset="0"/>
              </a:rPr>
              <a:t>Temporal resolution</a:t>
            </a:r>
          </a:p>
          <a:p>
            <a:r>
              <a:rPr lang="en-US" sz="3200" dirty="0">
                <a:latin typeface="Gill Sans MT" panose="020B0502020104020203" pitchFamily="34" charset="0"/>
              </a:rPr>
              <a:t>&lt;1s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4637316"/>
            <a:ext cx="5477774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Gill Sans MT" panose="020B0502020104020203" pitchFamily="34" charset="0"/>
              </a:rPr>
              <a:t>Compatibility with live cells</a:t>
            </a:r>
          </a:p>
          <a:p>
            <a:r>
              <a:rPr lang="en-US" sz="3200" dirty="0">
                <a:latin typeface="Gill Sans MT" panose="020B0502020104020203" pitchFamily="34" charset="0"/>
              </a:rPr>
              <a:t>Yes.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199598" y="2495884"/>
            <a:ext cx="2884017" cy="17710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Gill Sans MT" panose="020B0502020104020203" pitchFamily="34" charset="0"/>
              </a:rPr>
              <a:t>A lot of interesting biology happens here</a:t>
            </a:r>
          </a:p>
        </p:txBody>
      </p:sp>
    </p:spTree>
    <p:extLst>
      <p:ext uri="{BB962C8B-B14F-4D97-AF65-F5344CB8AC3E}">
        <p14:creationId xmlns:p14="http://schemas.microsoft.com/office/powerpoint/2010/main" val="81368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" y="0"/>
            <a:ext cx="9144000" cy="6985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What does “representative” image mean?</a:t>
            </a:r>
          </a:p>
        </p:txBody>
      </p:sp>
      <p:sp>
        <p:nvSpPr>
          <p:cNvPr id="3" name="Rectangle 2"/>
          <p:cNvSpPr/>
          <p:nvPr/>
        </p:nvSpPr>
        <p:spPr>
          <a:xfrm>
            <a:off x="1" y="1139894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What population are we making inferences about?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Random sampling </a:t>
            </a:r>
            <a:r>
              <a:rPr lang="en-US" sz="2800" b="1" dirty="0">
                <a:latin typeface="Gill Sans MT" panose="020B0502020104020203" pitchFamily="34" charset="0"/>
              </a:rPr>
              <a:t>vs</a:t>
            </a:r>
            <a:r>
              <a:rPr lang="en-US" sz="2800" dirty="0">
                <a:latin typeface="Gill Sans MT" panose="020B0502020104020203" pitchFamily="34" charset="0"/>
              </a:rPr>
              <a:t> picking areas that “look right”.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Showing something </a:t>
            </a:r>
            <a:r>
              <a:rPr lang="en-US" sz="2800" i="1" dirty="0">
                <a:latin typeface="Gill Sans MT" panose="020B0502020104020203" pitchFamily="34" charset="0"/>
              </a:rPr>
              <a:t>can</a:t>
            </a:r>
            <a:r>
              <a:rPr lang="en-US" sz="2800" dirty="0">
                <a:latin typeface="Gill Sans MT" panose="020B0502020104020203" pitchFamily="34" charset="0"/>
              </a:rPr>
              <a:t> happen </a:t>
            </a:r>
            <a:r>
              <a:rPr lang="en-US" sz="2800" b="1" dirty="0">
                <a:latin typeface="Gill Sans MT" panose="020B0502020104020203" pitchFamily="34" charset="0"/>
              </a:rPr>
              <a:t>vs</a:t>
            </a:r>
            <a:r>
              <a:rPr lang="en-US" sz="2800" dirty="0">
                <a:latin typeface="Gill Sans MT" panose="020B0502020104020203" pitchFamily="34" charset="0"/>
              </a:rPr>
              <a:t> </a:t>
            </a:r>
            <a:r>
              <a:rPr lang="en-US" sz="2800" i="1" dirty="0">
                <a:latin typeface="Gill Sans MT" panose="020B0502020104020203" pitchFamily="34" charset="0"/>
              </a:rPr>
              <a:t>how often</a:t>
            </a:r>
            <a:r>
              <a:rPr lang="en-US" sz="2800" dirty="0">
                <a:latin typeface="Gill Sans MT" panose="020B0502020104020203" pitchFamily="34" charset="0"/>
              </a:rPr>
              <a:t> it happens.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Images as evidence </a:t>
            </a:r>
            <a:r>
              <a:rPr lang="en-US" sz="2800" b="1" dirty="0">
                <a:latin typeface="Gill Sans MT" panose="020B0502020104020203" pitchFamily="34" charset="0"/>
              </a:rPr>
              <a:t>vs</a:t>
            </a:r>
            <a:r>
              <a:rPr lang="en-US" sz="2800" dirty="0">
                <a:latin typeface="Gill Sans MT" panose="020B0502020104020203" pitchFamily="34" charset="0"/>
              </a:rPr>
              <a:t> images as illustrations.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“Publication </a:t>
            </a:r>
            <a:r>
              <a:rPr lang="en-US" sz="3200" dirty="0">
                <a:latin typeface="Gill Sans MT" panose="020B0502020104020203" pitchFamily="34" charset="0"/>
              </a:rPr>
              <a:t>quality</a:t>
            </a:r>
            <a:r>
              <a:rPr lang="en-US" sz="2800" dirty="0">
                <a:latin typeface="Gill Sans MT" panose="020B0502020104020203" pitchFamily="34" charset="0"/>
              </a:rPr>
              <a:t>” </a:t>
            </a:r>
            <a:r>
              <a:rPr lang="en-US" sz="2800" b="1" dirty="0">
                <a:latin typeface="Gill Sans MT" panose="020B0502020104020203" pitchFamily="34" charset="0"/>
              </a:rPr>
              <a:t>vs</a:t>
            </a:r>
            <a:r>
              <a:rPr lang="en-US" sz="2800" dirty="0">
                <a:latin typeface="Gill Sans MT" panose="020B0502020104020203" pitchFamily="34" charset="0"/>
              </a:rPr>
              <a:t> actual quality.</a:t>
            </a:r>
          </a:p>
        </p:txBody>
      </p:sp>
    </p:spTree>
    <p:extLst>
      <p:ext uri="{BB962C8B-B14F-4D97-AF65-F5344CB8AC3E}">
        <p14:creationId xmlns:p14="http://schemas.microsoft.com/office/powerpoint/2010/main" val="260289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" y="0"/>
            <a:ext cx="9144000" cy="6985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How many images ?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860494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5, 10, 20 ? Why?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Image </a:t>
            </a:r>
            <a:r>
              <a:rPr lang="en-US" sz="2800">
                <a:latin typeface="Gill Sans MT" panose="020B0502020104020203" pitchFamily="34" charset="0"/>
              </a:rPr>
              <a:t>more cells in </a:t>
            </a:r>
            <a:r>
              <a:rPr lang="en-US" sz="2800" dirty="0">
                <a:latin typeface="Gill Sans MT" panose="020B0502020104020203" pitchFamily="34" charset="0"/>
              </a:rPr>
              <a:t>more locations, more dishes, more cultures, more slices, more animals ? Where is the variability? More images within a dish may be a poor use of your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Do power analysis: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Variance of what we are measuring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Minimal effect we want to uncover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Statistical test we are going to use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Probability that we will find an effect if there is one</a:t>
            </a:r>
          </a:p>
        </p:txBody>
      </p:sp>
    </p:spTree>
    <p:extLst>
      <p:ext uri="{BB962C8B-B14F-4D97-AF65-F5344CB8AC3E}">
        <p14:creationId xmlns:p14="http://schemas.microsoft.com/office/powerpoint/2010/main" val="227928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0" y="0"/>
            <a:ext cx="9144000" cy="6985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Where can you get help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98500"/>
            <a:ext cx="9144000" cy="59309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b="1" dirty="0">
                <a:latin typeface="Gill Sans MT" panose="020B0502020104020203" pitchFamily="34" charset="0"/>
              </a:rPr>
              <a:t>Imaging cores on campus: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3"/>
              </a:rPr>
              <a:t>Microscopy Services Laboratory</a:t>
            </a:r>
            <a:r>
              <a:rPr lang="en-US" sz="2000" dirty="0">
                <a:latin typeface="Gill Sans MT" panose="020B0502020104020203" pitchFamily="34" charset="0"/>
              </a:rPr>
              <a:t>    </a:t>
            </a:r>
            <a:r>
              <a:rPr lang="en-US" sz="1600" dirty="0">
                <a:latin typeface="Gill Sans MT" panose="020B0502020104020203" pitchFamily="34" charset="0"/>
              </a:rPr>
              <a:t>(</a:t>
            </a:r>
            <a:r>
              <a:rPr lang="en-US" sz="1600" dirty="0">
                <a:latin typeface="Gill Sans MT" panose="020B0502020104020203" pitchFamily="34" charset="0"/>
                <a:hlinkClick r:id="rId4"/>
              </a:rPr>
              <a:t>Rigor and Reproducibility section</a:t>
            </a:r>
            <a:r>
              <a:rPr lang="en-US" sz="1600" dirty="0">
                <a:latin typeface="Gill Sans MT" panose="020B0502020104020203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5"/>
              </a:rPr>
              <a:t>Neuroscience Microscopy Core</a:t>
            </a:r>
            <a:endParaRPr lang="en-US" sz="2000" dirty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6"/>
              </a:rPr>
              <a:t>Hooker Imaging Core</a:t>
            </a:r>
            <a:endParaRPr lang="en-US" sz="2000" dirty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7"/>
              </a:rPr>
              <a:t>Biology Department Microscopy Core</a:t>
            </a:r>
            <a:endParaRPr lang="en-US" sz="2000" dirty="0">
              <a:latin typeface="Gill Sans MT" panose="020B0502020104020203" pitchFamily="34" charset="0"/>
            </a:endParaRPr>
          </a:p>
          <a:p>
            <a:r>
              <a:rPr lang="en-US" sz="2000" b="1" dirty="0">
                <a:latin typeface="Gill Sans MT" panose="020B0502020104020203" pitchFamily="34" charset="0"/>
              </a:rPr>
              <a:t>Online resources: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8"/>
              </a:rPr>
              <a:t>iBiology</a:t>
            </a:r>
            <a:r>
              <a:rPr lang="en-US" sz="2000" dirty="0">
                <a:latin typeface="Gill Sans MT" panose="020B0502020104020203" pitchFamily="34" charset="0"/>
                <a:hlinkClick r:id="rId9"/>
              </a:rPr>
              <a:t> lectures on microscopy</a:t>
            </a:r>
            <a:endParaRPr lang="en-US" sz="20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10"/>
              </a:rPr>
              <a:t>Molecular expressions – exploring the world of optics and microscopy</a:t>
            </a:r>
            <a:endParaRPr lang="en-US" sz="20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11"/>
              </a:rPr>
              <a:t>Olympus microscopy resource center</a:t>
            </a:r>
            <a:endParaRPr lang="en-US" sz="20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12"/>
              </a:rPr>
              <a:t>Nikon </a:t>
            </a:r>
            <a:r>
              <a:rPr lang="en-US" sz="2000" dirty="0" err="1">
                <a:latin typeface="Gill Sans MT" panose="020B0502020104020203" pitchFamily="34" charset="0"/>
                <a:hlinkClick r:id="rId12"/>
              </a:rPr>
              <a:t>MicroscopyU</a:t>
            </a:r>
            <a:endParaRPr lang="en-US" sz="20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13"/>
              </a:rPr>
              <a:t>Zeiss microscopy online campus</a:t>
            </a:r>
            <a:endParaRPr lang="en-US" sz="2000" dirty="0">
              <a:latin typeface="Gill Sans MT" panose="020B0502020104020203" pitchFamily="34" charset="0"/>
            </a:endParaRPr>
          </a:p>
          <a:p>
            <a:r>
              <a:rPr lang="en-US" sz="2000" b="1" dirty="0">
                <a:latin typeface="Gill Sans MT" panose="020B0502020104020203" pitchFamily="34" charset="0"/>
              </a:rPr>
              <a:t>Good books ($):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14"/>
              </a:rPr>
              <a:t>Fundamentals of Light Microscopy and Electronic Imaging</a:t>
            </a:r>
            <a:endParaRPr lang="en-US" sz="20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15"/>
              </a:rPr>
              <a:t>Quantitative Imaging in Cell Biology</a:t>
            </a:r>
            <a:endParaRPr lang="en-US" sz="2000" dirty="0">
              <a:latin typeface="Gill Sans MT" panose="020B0502020104020203" pitchFamily="34" charset="0"/>
            </a:endParaRPr>
          </a:p>
          <a:p>
            <a:r>
              <a:rPr lang="en-US" sz="2000" b="1" dirty="0">
                <a:latin typeface="Gill Sans MT" panose="020B0502020104020203" pitchFamily="34" charset="0"/>
              </a:rPr>
              <a:t>Great courses ($$$):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16"/>
              </a:rPr>
              <a:t>Analytical &amp; Quantitative Light Microscopy </a:t>
            </a:r>
            <a:r>
              <a:rPr lang="en-US" sz="2000" dirty="0">
                <a:latin typeface="Gill Sans MT" panose="020B0502020104020203" pitchFamily="34" charset="0"/>
              </a:rPr>
              <a:t>(Woods Hole, MA)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17"/>
              </a:rPr>
              <a:t>Optical Microscopy &amp; Imaging in the Biomedical Sciences</a:t>
            </a:r>
            <a:r>
              <a:rPr lang="en-US" sz="2000" dirty="0">
                <a:latin typeface="Gill Sans MT" panose="020B0502020104020203" pitchFamily="34" charset="0"/>
              </a:rPr>
              <a:t> (Woods Hole, MA)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18"/>
              </a:rPr>
              <a:t>Quantitative Imaging: From Acquisition to Analysis </a:t>
            </a:r>
            <a:r>
              <a:rPr lang="en-US" sz="2000" dirty="0">
                <a:latin typeface="Gill Sans MT" panose="020B0502020104020203" pitchFamily="34" charset="0"/>
              </a:rPr>
              <a:t>(Cold Spring Harbor, NY)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19"/>
              </a:rPr>
              <a:t>Quantitative Fluorescence Microscopy </a:t>
            </a:r>
            <a:r>
              <a:rPr lang="en-US" sz="2000" dirty="0">
                <a:latin typeface="Gill Sans MT" panose="020B0502020104020203" pitchFamily="34" charset="0"/>
              </a:rPr>
              <a:t>(Bar Harbor, ME)</a:t>
            </a:r>
            <a:endParaRPr lang="en-US" sz="20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632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1"/>
            <a:ext cx="9144000" cy="1371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Spatial resolution digression</a:t>
            </a:r>
          </a:p>
          <a:p>
            <a:pPr algn="ctr"/>
            <a:r>
              <a:rPr lang="en-US" sz="3600" dirty="0">
                <a:latin typeface="Gill Sans MT" panose="020B0502020104020203" pitchFamily="34" charset="0"/>
              </a:rPr>
              <a:t>How big is the stuff we care about in biology?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536277"/>
            <a:ext cx="9144000" cy="775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Gill Sans MT" panose="020B0502020104020203" pitchFamily="34" charset="0"/>
              </a:rPr>
              <a:t>Scale of the universe: </a:t>
            </a:r>
            <a:r>
              <a:rPr lang="en-US" sz="2800" dirty="0">
                <a:latin typeface="Gill Sans MT" panose="020B0502020104020203" pitchFamily="34" charset="0"/>
                <a:hlinkClick r:id="rId3"/>
              </a:rPr>
              <a:t>https://scaleofuniverse.com/</a:t>
            </a:r>
            <a:r>
              <a:rPr lang="en-US" sz="2800" dirty="0">
                <a:latin typeface="Gill Sans MT" panose="020B0502020104020203" pitchFamily="34" charset="0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08432" y="2548443"/>
            <a:ext cx="6127137" cy="4185417"/>
            <a:chOff x="1583575" y="2548443"/>
            <a:chExt cx="6127137" cy="418541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575" y="2548443"/>
              <a:ext cx="5959595" cy="387764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256112" y="6426083"/>
              <a:ext cx="34546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0"/>
                  <a:hlinkClick r:id="rId5"/>
                </a:rPr>
                <a:t>https://micro.magnet.fsu.edu/cells/index.html</a:t>
              </a:r>
              <a:r>
                <a:rPr lang="en-US" sz="1400" dirty="0">
                  <a:latin typeface="Gill Sans MT" panose="020B0502020104020203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645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Microscopy example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38555" y="6025622"/>
            <a:ext cx="4666891" cy="62702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Scott Williams’ lab (Byrd </a:t>
            </a:r>
            <a:r>
              <a:rPr lang="en-US" sz="2400" i="1" dirty="0">
                <a:latin typeface="Gill Sans MT" panose="020B0502020104020203" pitchFamily="34" charset="0"/>
              </a:rPr>
              <a:t>et al,</a:t>
            </a:r>
            <a:r>
              <a:rPr lang="en-US" sz="2400" dirty="0">
                <a:latin typeface="Gill Sans MT" panose="020B0502020104020203" pitchFamily="34" charset="0"/>
              </a:rPr>
              <a:t> 2016)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86806" y="1387141"/>
            <a:ext cx="6770387" cy="4539383"/>
            <a:chOff x="2071687" y="1752600"/>
            <a:chExt cx="5000625" cy="3352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1687" y="1752600"/>
              <a:ext cx="5000625" cy="3352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113472" y="1857382"/>
              <a:ext cx="198407" cy="221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106193" y="3385868"/>
              <a:ext cx="198407" cy="221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38555" y="760115"/>
            <a:ext cx="4666891" cy="62702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Orientation of cell divisions in skin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86807" y="1403362"/>
            <a:ext cx="6770387" cy="4539383"/>
            <a:chOff x="2071687" y="1752600"/>
            <a:chExt cx="5000625" cy="33528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1687" y="1752600"/>
              <a:ext cx="5000625" cy="3352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2113472" y="1857382"/>
              <a:ext cx="198407" cy="221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06193" y="3385868"/>
              <a:ext cx="198407" cy="221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638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487629"/>
            <a:ext cx="9144000" cy="1506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Gill Sans MT" panose="020B0502020104020203" pitchFamily="34" charset="0"/>
              </a:rPr>
              <a:t>How ?</a:t>
            </a:r>
          </a:p>
        </p:txBody>
      </p:sp>
    </p:spTree>
    <p:extLst>
      <p:ext uri="{BB962C8B-B14F-4D97-AF65-F5344CB8AC3E}">
        <p14:creationId xmlns:p14="http://schemas.microsoft.com/office/powerpoint/2010/main" val="1422670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431" y="1211347"/>
            <a:ext cx="5959595" cy="387764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781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Focus on fluorescence light microscopy</a:t>
            </a:r>
          </a:p>
        </p:txBody>
      </p:sp>
    </p:spTree>
    <p:extLst>
      <p:ext uri="{BB962C8B-B14F-4D97-AF65-F5344CB8AC3E}">
        <p14:creationId xmlns:p14="http://schemas.microsoft.com/office/powerpoint/2010/main" val="2951754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>
          <a:defRPr sz="240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3">
      <a:dk1>
        <a:srgbClr val="414141"/>
      </a:dk1>
      <a:lt1>
        <a:srgbClr val="FFFFFF"/>
      </a:lt1>
      <a:dk2>
        <a:srgbClr val="284B90"/>
      </a:dk2>
      <a:lt2>
        <a:srgbClr val="909090"/>
      </a:lt2>
      <a:accent1>
        <a:srgbClr val="BBE0E3"/>
      </a:accent1>
      <a:accent2>
        <a:srgbClr val="335FB7"/>
      </a:accent2>
      <a:accent3>
        <a:srgbClr val="FFFFFF"/>
      </a:accent3>
      <a:accent4>
        <a:srgbClr val="363636"/>
      </a:accent4>
      <a:accent5>
        <a:srgbClr val="DAEDEF"/>
      </a:accent5>
      <a:accent6>
        <a:srgbClr val="2D55A6"/>
      </a:accent6>
      <a:hlink>
        <a:srgbClr val="99CC00"/>
      </a:hlink>
      <a:folHlink>
        <a:srgbClr val="E9E08B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414141"/>
        </a:dk1>
        <a:lt1>
          <a:srgbClr val="FFFFFF"/>
        </a:lt1>
        <a:dk2>
          <a:srgbClr val="284B90"/>
        </a:dk2>
        <a:lt2>
          <a:srgbClr val="909090"/>
        </a:lt2>
        <a:accent1>
          <a:srgbClr val="BBE0E3"/>
        </a:accent1>
        <a:accent2>
          <a:srgbClr val="335FB7"/>
        </a:accent2>
        <a:accent3>
          <a:srgbClr val="FFFFFF"/>
        </a:accent3>
        <a:accent4>
          <a:srgbClr val="363636"/>
        </a:accent4>
        <a:accent5>
          <a:srgbClr val="DAEDEF"/>
        </a:accent5>
        <a:accent6>
          <a:srgbClr val="2D55A6"/>
        </a:accent6>
        <a:hlink>
          <a:srgbClr val="99CC00"/>
        </a:hlink>
        <a:folHlink>
          <a:srgbClr val="E9E08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46134</TotalTime>
  <Words>2024</Words>
  <Application>Microsoft Office PowerPoint</Application>
  <PresentationFormat>On-screen Show (4:3)</PresentationFormat>
  <Paragraphs>477</Paragraphs>
  <Slides>52</Slides>
  <Notes>46</Notes>
  <HiddenSlides>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Calibri Light</vt:lpstr>
      <vt:lpstr>Cambria Math</vt:lpstr>
      <vt:lpstr>Gill Sans MT</vt:lpstr>
      <vt:lpstr>Symbol</vt:lpstr>
      <vt:lpstr>Office Theme</vt:lpstr>
      <vt:lpstr>Default Design</vt:lpstr>
      <vt:lpstr>Introduction to Fluorescence Light Microscopy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tips for confocal microscopy</dc:title>
  <dc:creator>pariel</dc:creator>
  <cp:lastModifiedBy>Ariel, Pablo</cp:lastModifiedBy>
  <cp:revision>376</cp:revision>
  <dcterms:created xsi:type="dcterms:W3CDTF">2016-02-24T21:07:42Z</dcterms:created>
  <dcterms:modified xsi:type="dcterms:W3CDTF">2020-07-13T20:37:03Z</dcterms:modified>
</cp:coreProperties>
</file>