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58" r:id="rId4"/>
    <p:sldId id="289" r:id="rId5"/>
    <p:sldId id="290" r:id="rId6"/>
    <p:sldId id="288" r:id="rId7"/>
    <p:sldId id="296" r:id="rId8"/>
    <p:sldId id="293" r:id="rId9"/>
    <p:sldId id="286" r:id="rId10"/>
    <p:sldId id="287" r:id="rId11"/>
    <p:sldId id="292" r:id="rId12"/>
    <p:sldId id="291" r:id="rId13"/>
    <p:sldId id="334" r:id="rId14"/>
    <p:sldId id="259" r:id="rId15"/>
    <p:sldId id="271" r:id="rId16"/>
    <p:sldId id="262" r:id="rId17"/>
    <p:sldId id="263" r:id="rId18"/>
    <p:sldId id="272" r:id="rId19"/>
    <p:sldId id="270" r:id="rId20"/>
    <p:sldId id="303" r:id="rId21"/>
    <p:sldId id="304" r:id="rId22"/>
    <p:sldId id="273" r:id="rId23"/>
    <p:sldId id="294" r:id="rId24"/>
    <p:sldId id="276" r:id="rId25"/>
    <p:sldId id="278" r:id="rId26"/>
    <p:sldId id="310" r:id="rId27"/>
    <p:sldId id="277" r:id="rId28"/>
    <p:sldId id="306" r:id="rId29"/>
    <p:sldId id="312" r:id="rId30"/>
    <p:sldId id="281" r:id="rId31"/>
    <p:sldId id="280" r:id="rId32"/>
    <p:sldId id="299" r:id="rId33"/>
    <p:sldId id="317" r:id="rId34"/>
    <p:sldId id="316" r:id="rId35"/>
    <p:sldId id="318" r:id="rId36"/>
    <p:sldId id="320" r:id="rId37"/>
    <p:sldId id="322" r:id="rId38"/>
    <p:sldId id="321" r:id="rId39"/>
    <p:sldId id="315" r:id="rId40"/>
    <p:sldId id="323" r:id="rId41"/>
    <p:sldId id="300" r:id="rId42"/>
    <p:sldId id="301" r:id="rId43"/>
    <p:sldId id="324" r:id="rId44"/>
    <p:sldId id="326" r:id="rId45"/>
    <p:sldId id="279" r:id="rId46"/>
    <p:sldId id="265" r:id="rId47"/>
    <p:sldId id="267" r:id="rId48"/>
    <p:sldId id="269" r:id="rId49"/>
    <p:sldId id="333" r:id="rId50"/>
    <p:sldId id="266" r:id="rId51"/>
    <p:sldId id="332" r:id="rId52"/>
    <p:sldId id="261" r:id="rId53"/>
    <p:sldId id="264" r:id="rId54"/>
    <p:sldId id="297" r:id="rId55"/>
    <p:sldId id="282" r:id="rId56"/>
    <p:sldId id="298" r:id="rId57"/>
    <p:sldId id="283" r:id="rId58"/>
    <p:sldId id="325" r:id="rId59"/>
    <p:sldId id="260" r:id="rId60"/>
    <p:sldId id="307" r:id="rId61"/>
    <p:sldId id="284" r:id="rId62"/>
    <p:sldId id="285" r:id="rId63"/>
    <p:sldId id="328" r:id="rId64"/>
    <p:sldId id="309" r:id="rId65"/>
    <p:sldId id="329" r:id="rId66"/>
    <p:sldId id="330" r:id="rId67"/>
    <p:sldId id="331" r:id="rId68"/>
    <p:sldId id="308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3" autoAdjust="0"/>
    <p:restoredTop sz="90000" autoAdjust="0"/>
  </p:normalViewPr>
  <p:slideViewPr>
    <p:cSldViewPr snapToGrid="0">
      <p:cViewPr varScale="1">
        <p:scale>
          <a:sx n="144" d="100"/>
          <a:sy n="144" d="100"/>
        </p:scale>
        <p:origin x="265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2C87A-DAB1-430A-94FC-6357E83E3238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92176-AC6E-4BA5-9D0B-53AA4F904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Figure 1. </a:t>
            </a:r>
            <a:r>
              <a:rPr lang="en-US" dirty="0" smtClean="0"/>
              <a:t>Comparison of the </a:t>
            </a:r>
            <a:r>
              <a:rPr lang="en-US" dirty="0" err="1" smtClean="0"/>
              <a:t>photobleaching</a:t>
            </a:r>
            <a:r>
              <a:rPr lang="en-US" dirty="0" smtClean="0"/>
              <a:t> rates of the Alexa Fluor® 488 and Alexa Fluor® 546 dyes and the well-known fluorescein and Cy3 fluorophores. The cytoskeleton of bovine pulmonary artery endothelial cells (BPAEC) was labeled with (top series) Alexa Fluor® 488 </a:t>
            </a:r>
            <a:r>
              <a:rPr lang="en-US" dirty="0" err="1" smtClean="0"/>
              <a:t>phalloidin</a:t>
            </a:r>
            <a:r>
              <a:rPr lang="en-US" dirty="0" smtClean="0"/>
              <a:t> and mouse monoclonal anti–a-tubulin antibody in combination with Alexa Fluor® 546 goat anti–mouse IgG antibody or (bottom series) fluorescein </a:t>
            </a:r>
            <a:r>
              <a:rPr lang="en-US" dirty="0" err="1" smtClean="0"/>
              <a:t>phalloidin</a:t>
            </a:r>
            <a:r>
              <a:rPr lang="en-US" dirty="0" smtClean="0"/>
              <a:t>  and the anti–a-tubulin antibody in combination with a commercially available Cy3 goat anti–mouse IgG antibody. The </a:t>
            </a:r>
            <a:r>
              <a:rPr lang="en-US" dirty="0" err="1" smtClean="0"/>
              <a:t>pseudocolored</a:t>
            </a:r>
            <a:r>
              <a:rPr lang="en-US" dirty="0" smtClean="0"/>
              <a:t> images were taken at 30-second intervals (0, 30, 90, and 210 seconds of exposure). The images were acquired with </a:t>
            </a:r>
            <a:r>
              <a:rPr lang="en-US" dirty="0" err="1" smtClean="0"/>
              <a:t>bandpass</a:t>
            </a:r>
            <a:r>
              <a:rPr lang="en-US" dirty="0" smtClean="0"/>
              <a:t> filter sets appropriate for fluorescein and </a:t>
            </a:r>
            <a:r>
              <a:rPr lang="en-US" dirty="0" err="1" smtClean="0"/>
              <a:t>rhodamine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3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5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settings for acquisition and display</a:t>
            </a:r>
            <a:r>
              <a:rPr lang="en-US" baseline="0" dirty="0" smtClean="0"/>
              <a:t>, except for: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pinhole size, which was adjusted to 1AU in both. Using the 40X pinhole size in the 63X led to a pinhole size smaller than 1AU and an even dimmer image.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Pixel size which I couldn’t make exactly identical: 0.122um in 40X, 0.120um in 63X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Note that pixel size is slightly below </a:t>
            </a:r>
            <a:r>
              <a:rPr lang="en-US" baseline="0" dirty="0" err="1" smtClean="0"/>
              <a:t>Nyquist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7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0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35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00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32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13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5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</a:p>
          <a:p>
            <a:r>
              <a:rPr lang="en-US" baseline="0" dirty="0" smtClean="0"/>
              <a:t>Highest laser power not always best option: take into account bleaching and fluorophore saturation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9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Photobleaching</a:t>
            </a:r>
            <a:r>
              <a:rPr lang="en-US" b="1" dirty="0" smtClean="0"/>
              <a:t> resistance for fluorescent dyes and proteins with </a:t>
            </a:r>
            <a:r>
              <a:rPr lang="en-US" b="1" dirty="0" err="1" smtClean="0"/>
              <a:t>ProLong</a:t>
            </a:r>
            <a:r>
              <a:rPr lang="en-US" b="1" dirty="0" smtClean="0"/>
              <a:t> </a:t>
            </a:r>
            <a:r>
              <a:rPr lang="en-US" b="1" dirty="0" err="1" smtClean="0"/>
              <a:t>antifade</a:t>
            </a:r>
            <a:r>
              <a:rPr lang="en-US" b="1" dirty="0" smtClean="0"/>
              <a:t> reagents.</a:t>
            </a:r>
            <a:r>
              <a:rPr lang="en-US" dirty="0" smtClean="0"/>
              <a:t> </a:t>
            </a:r>
            <a:r>
              <a:rPr lang="en-US" dirty="0" err="1" smtClean="0"/>
              <a:t>Photobleaching</a:t>
            </a:r>
            <a:r>
              <a:rPr lang="en-US" dirty="0" smtClean="0"/>
              <a:t> resistance was quantified on a LSM 710 (Zeiss) confocal microscope. HeLa or U2OS cells were stained and mounted using standard ICC protocols. Five regions within three fields of view were scanned 50x with a 1.58 </a:t>
            </a:r>
            <a:r>
              <a:rPr lang="en-US" dirty="0" err="1" smtClean="0"/>
              <a:t>μs</a:t>
            </a:r>
            <a:r>
              <a:rPr lang="en-US" dirty="0" smtClean="0"/>
              <a:t> dwell time per pixel. Excitation wavelength and intensity were optimized for the fluorophore being measured.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92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33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21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</a:p>
          <a:p>
            <a:r>
              <a:rPr lang="en-US" baseline="0" dirty="0" smtClean="0"/>
              <a:t>Mention that speed has very similar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06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32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3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20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37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38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05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Photobleaching</a:t>
            </a:r>
            <a:r>
              <a:rPr lang="en-US" b="1" dirty="0" smtClean="0"/>
              <a:t> resistance for fluorescent dyes and proteins with </a:t>
            </a:r>
            <a:r>
              <a:rPr lang="en-US" b="1" dirty="0" err="1" smtClean="0"/>
              <a:t>ProLong</a:t>
            </a:r>
            <a:r>
              <a:rPr lang="en-US" b="1" dirty="0" smtClean="0"/>
              <a:t> </a:t>
            </a:r>
            <a:r>
              <a:rPr lang="en-US" b="1" dirty="0" err="1" smtClean="0"/>
              <a:t>antifade</a:t>
            </a:r>
            <a:r>
              <a:rPr lang="en-US" b="1" dirty="0" smtClean="0"/>
              <a:t> reagents.</a:t>
            </a:r>
            <a:r>
              <a:rPr lang="en-US" dirty="0" smtClean="0"/>
              <a:t> </a:t>
            </a:r>
            <a:r>
              <a:rPr lang="en-US" dirty="0" err="1" smtClean="0"/>
              <a:t>Photobleaching</a:t>
            </a:r>
            <a:r>
              <a:rPr lang="en-US" dirty="0" smtClean="0"/>
              <a:t> resistance was quantified on a LSM 710 (Zeiss) confocal microscope. HeLa or U2OS cells were stained and mounted using standard ICC protocols. Five regions within three fields of view were scanned 50x with a 1.58 </a:t>
            </a:r>
            <a:r>
              <a:rPr lang="en-US" dirty="0" err="1" smtClean="0"/>
              <a:t>μs</a:t>
            </a:r>
            <a:r>
              <a:rPr lang="en-US" dirty="0" smtClean="0"/>
              <a:t> dwell time per pixel. Excitation wavelength and intensity were optimized for the fluorophore being measured.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10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35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AVG signal levels in the entire field within 2% of each</a:t>
            </a:r>
            <a:r>
              <a:rPr lang="en-US" baseline="0" dirty="0" smtClean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06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7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settings are the same except for filters</a:t>
            </a:r>
            <a:r>
              <a:rPr lang="en-US" baseline="0" dirty="0" smtClean="0"/>
              <a:t> in the initial comparison</a:t>
            </a:r>
          </a:p>
          <a:p>
            <a:r>
              <a:rPr lang="en-US" baseline="0" dirty="0" smtClean="0"/>
              <a:t>Filters modified to be the same in the second comparison.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1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on LSM700 on BPAE</a:t>
            </a:r>
            <a:r>
              <a:rPr lang="en-US" baseline="0" dirty="0" smtClean="0"/>
              <a:t> slide. Zoom of 1 in both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4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on LSM700 on BPAE</a:t>
            </a:r>
            <a:r>
              <a:rPr lang="en-US" baseline="0" dirty="0" smtClean="0"/>
              <a:t> slide. Zoom of 1 in both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77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on LSM700 on BPAE</a:t>
            </a:r>
            <a:r>
              <a:rPr lang="en-US" baseline="0" dirty="0" smtClean="0"/>
              <a:t> slide. 0.136um pixel size (roughly </a:t>
            </a:r>
            <a:r>
              <a:rPr lang="en-US" baseline="0" dirty="0" err="1" smtClean="0"/>
              <a:t>Nyquist</a:t>
            </a:r>
            <a:r>
              <a:rPr lang="en-US" baseline="0" dirty="0" smtClean="0"/>
              <a:t>). Conditions to roughly match signal and signal to noise levels in both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5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settings for acquisition and display</a:t>
            </a:r>
            <a:r>
              <a:rPr lang="en-US" baseline="0" dirty="0" smtClean="0"/>
              <a:t>, except for: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pinhole size, which was adjusted to 1AU in both. Using the 40X pinhole size in the 63X led to a pinhole size smaller than 1AU and an even dimmer image.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Pixel size which I couldn’t make exactly identical: 0.122um in 40X, 0.120um in 63X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Note that pixel size is slightly below </a:t>
            </a:r>
            <a:r>
              <a:rPr lang="en-US" baseline="0" dirty="0" err="1" smtClean="0"/>
              <a:t>Nyquist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63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settings for acquisition and display</a:t>
            </a:r>
            <a:r>
              <a:rPr lang="en-US" baseline="0" dirty="0" smtClean="0"/>
              <a:t>, except for: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pinhole size, which was adjusted to 1AU in both. Using the 40X pinhole size in the 63X led to a pinhole size smaller than 1AU and an even dimmer image.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Pixel size which I couldn’t make exactly identical: 0.122um in 40X, 0.120um in 63X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Note that pixel size is slightly below </a:t>
            </a:r>
            <a:r>
              <a:rPr lang="en-US" baseline="0" dirty="0" err="1" smtClean="0"/>
              <a:t>Nyquist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1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4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5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0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2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1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D0182-7204-494D-A879-EB151F73680C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3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"/><Relationship Id="rId4" Type="http://schemas.openxmlformats.org/officeDocument/2006/relationships/image" Target="../media/image55.t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18287"/>
            <a:ext cx="9144000" cy="806076"/>
          </a:xfrm>
        </p:spPr>
        <p:txBody>
          <a:bodyPr anchor="ctr">
            <a:noAutofit/>
          </a:bodyPr>
          <a:lstStyle/>
          <a:p>
            <a:r>
              <a:rPr lang="en-US" b="1" dirty="0" smtClean="0">
                <a:latin typeface="+mn-lt"/>
              </a:rPr>
              <a:t>Confocal microscopy tips</a:t>
            </a:r>
            <a:endParaRPr lang="en-US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180114"/>
            <a:ext cx="9144000" cy="1142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Pablo Ariel</a:t>
            </a:r>
          </a:p>
          <a:p>
            <a:r>
              <a:rPr lang="en-US" sz="2400" dirty="0">
                <a:latin typeface="+mn-lt"/>
              </a:rPr>
              <a:t>Microscopy Services Laboratory, UNC-CH</a:t>
            </a:r>
          </a:p>
          <a:p>
            <a:r>
              <a:rPr lang="en-US" sz="2400" dirty="0" smtClean="0">
                <a:latin typeface="+mn-lt"/>
              </a:rPr>
              <a:t>May 25</a:t>
            </a:r>
            <a:r>
              <a:rPr lang="en-US" sz="2400" baseline="30000" dirty="0" smtClean="0">
                <a:latin typeface="+mn-lt"/>
              </a:rPr>
              <a:t>th</a:t>
            </a:r>
            <a:r>
              <a:rPr lang="en-US" sz="2400" dirty="0" smtClean="0">
                <a:latin typeface="+mn-lt"/>
              </a:rPr>
              <a:t>, 2017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71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Use a #1.5 coverslip</a:t>
            </a:r>
            <a:endParaRPr lang="en-US" sz="4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69" y="929640"/>
            <a:ext cx="5814061" cy="4399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3760" y="6550223"/>
            <a:ext cx="573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http://olympus.magnet.fsu.edu/primer/anatomy/coverslipcorrection.html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147060" y="1188720"/>
            <a:ext cx="0" cy="4495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7680" y="5859780"/>
            <a:ext cx="5791200" cy="42383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Average difference between #1 and #1.5 coverslip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87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Avoid large coverslips</a:t>
            </a:r>
            <a:endParaRPr lang="en-US" sz="40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025962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Slide tilt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5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Include controls</a:t>
            </a:r>
            <a:endParaRPr lang="en-US" sz="4000" b="1" dirty="0"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2605" y="1932758"/>
            <a:ext cx="5558790" cy="278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latin typeface="+mn-lt"/>
              </a:rPr>
              <a:t>Examples: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No antibody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No primary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No target protein</a:t>
            </a:r>
          </a:p>
        </p:txBody>
      </p:sp>
    </p:spTree>
    <p:extLst>
      <p:ext uri="{BB962C8B-B14F-4D97-AF65-F5344CB8AC3E}">
        <p14:creationId xmlns:p14="http://schemas.microsoft.com/office/powerpoint/2010/main" val="37836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How will you sample?</a:t>
            </a:r>
            <a:endParaRPr lang="en-US" sz="4000" b="1" dirty="0"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32758"/>
            <a:ext cx="9144000" cy="278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What is “representative” 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Random sampling?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Criteria for excluding cells?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Z stacks vs single planes?</a:t>
            </a:r>
            <a:endParaRPr lang="en-US" sz="4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Before imaging</a:t>
            </a:r>
            <a:endParaRPr lang="en-US" sz="40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During imaging</a:t>
            </a:r>
            <a:endParaRPr lang="en-US" sz="40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After imaging</a:t>
            </a:r>
            <a:endParaRPr lang="en-US" sz="40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088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Loading the proper configuration</a:t>
            </a:r>
            <a:endParaRPr lang="en-US" sz="40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806076"/>
            <a:ext cx="8785860" cy="54911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830" y="1295400"/>
            <a:ext cx="1344930" cy="137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830" y="3007434"/>
            <a:ext cx="1291590" cy="2303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Loading the proper configuration</a:t>
            </a:r>
            <a:endParaRPr lang="en-US" sz="4000" b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5962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Smart Setup is not that smart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57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Loading the proper configuration</a:t>
            </a:r>
            <a:endParaRPr lang="en-US" sz="4000" b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8790" y="5461000"/>
            <a:ext cx="3594100" cy="117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+mn-lt"/>
              </a:rPr>
              <a:t>Smart Setup:</a:t>
            </a:r>
          </a:p>
          <a:p>
            <a:r>
              <a:rPr lang="en-US" sz="2400" dirty="0" smtClean="0">
                <a:latin typeface="+mn-lt"/>
              </a:rPr>
              <a:t>DAPI + AF488 + AF594</a:t>
            </a:r>
          </a:p>
          <a:p>
            <a:r>
              <a:rPr lang="en-US" sz="2400" dirty="0" smtClean="0">
                <a:latin typeface="+mn-lt"/>
              </a:rPr>
              <a:t>“Best signal”</a:t>
            </a:r>
            <a:endParaRPr lang="en-US" sz="24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28260" y="5582407"/>
            <a:ext cx="3479800" cy="93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+mn-lt"/>
              </a:rPr>
              <a:t>MSL_DAPI_AF488_AF594</a:t>
            </a:r>
            <a:endParaRPr lang="en-US" sz="2400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28260" y="6122670"/>
            <a:ext cx="3479800" cy="518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+mn-lt"/>
              </a:rPr>
              <a:t>(filters tweaked to match)</a:t>
            </a:r>
            <a:endParaRPr lang="en-US" sz="24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4551680" cy="4551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20" y="812800"/>
            <a:ext cx="4551680" cy="4551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20" y="806076"/>
            <a:ext cx="4551680" cy="45516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41340" y="4371975"/>
            <a:ext cx="245364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5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 seconds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1870" y="4344414"/>
            <a:ext cx="256794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14 seconds</a:t>
            </a:r>
          </a:p>
        </p:txBody>
      </p:sp>
    </p:spTree>
    <p:extLst>
      <p:ext uri="{BB962C8B-B14F-4D97-AF65-F5344CB8AC3E}">
        <p14:creationId xmlns:p14="http://schemas.microsoft.com/office/powerpoint/2010/main" val="7461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806076"/>
            <a:ext cx="8785860" cy="5491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01140" y="1474992"/>
            <a:ext cx="1280160" cy="137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76182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Work backwards from the analysis you want to do</a:t>
            </a:r>
            <a:endParaRPr lang="en-US" sz="32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2605" y="1497330"/>
            <a:ext cx="5558790" cy="191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Size of objects of interest 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Number of objects per field 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Subcellular </a:t>
            </a:r>
            <a:r>
              <a:rPr lang="en-US" sz="2800" dirty="0" err="1" smtClean="0">
                <a:latin typeface="+mn-lt"/>
              </a:rPr>
              <a:t>colocalization</a:t>
            </a:r>
            <a:r>
              <a:rPr lang="en-US" sz="2800" dirty="0" smtClean="0">
                <a:latin typeface="+mn-lt"/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1300" y="4152078"/>
            <a:ext cx="3581400" cy="1806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Dim?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Bleaches quickly?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Alive?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Very thick?</a:t>
            </a:r>
            <a:endParaRPr lang="en-US" sz="2800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53187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Consider your sample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Before imaging</a:t>
            </a:r>
            <a:endParaRPr lang="en-US" sz="4000" b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During imaging</a:t>
            </a:r>
            <a:endParaRPr lang="en-US" sz="40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After imaging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91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-101600" y="631904"/>
            <a:ext cx="9144000" cy="63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Size of objects of interest</a:t>
            </a:r>
            <a:endParaRPr lang="en-US" sz="32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71" y="1753933"/>
            <a:ext cx="3938766" cy="4396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286" y="1753932"/>
            <a:ext cx="3941450" cy="439676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1122028"/>
            <a:ext cx="9144000" cy="63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latin typeface="+mn-lt"/>
              </a:rPr>
              <a:t>Example 1: </a:t>
            </a:r>
            <a:r>
              <a:rPr lang="en-US" sz="3200" dirty="0" smtClean="0">
                <a:latin typeface="+mn-lt"/>
              </a:rPr>
              <a:t>nuclei</a:t>
            </a:r>
            <a:endParaRPr lang="en-US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971" y="1753932"/>
            <a:ext cx="1538514" cy="7731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10X/0.45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Zoom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6286" y="1753932"/>
            <a:ext cx="1538514" cy="7731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40X/0.95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Zoom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970" y="5943600"/>
            <a:ext cx="395305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Good enough for counting nuclei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6284" y="5943600"/>
            <a:ext cx="393876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Overkill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27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0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85" y="1753931"/>
            <a:ext cx="3941451" cy="4396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72" y="1753932"/>
            <a:ext cx="3938768" cy="439676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101600" y="631904"/>
            <a:ext cx="9144000" cy="63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Size of objects of interest</a:t>
            </a:r>
            <a:endParaRPr lang="en-US" sz="32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122028"/>
            <a:ext cx="9144000" cy="63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latin typeface="+mn-lt"/>
              </a:rPr>
              <a:t>Example 2: </a:t>
            </a:r>
            <a:r>
              <a:rPr lang="en-US" sz="3200" dirty="0" smtClean="0">
                <a:latin typeface="+mn-lt"/>
              </a:rPr>
              <a:t>mitochondria</a:t>
            </a:r>
            <a:endParaRPr lang="en-US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971" y="1753932"/>
            <a:ext cx="1538514" cy="7731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10X/0.45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Zoom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6286" y="1753932"/>
            <a:ext cx="1538514" cy="7731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40X/0.95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Zoom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572" y="5943600"/>
            <a:ext cx="393876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Not enough detail</a:t>
            </a:r>
            <a:endParaRPr lang="en-US" sz="2400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6284" y="5943600"/>
            <a:ext cx="393876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17179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93520" y="601980"/>
            <a:ext cx="615696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Resolution depends on NA, not Mag</a:t>
            </a:r>
            <a:endParaRPr lang="en-US" sz="32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349" y="1477458"/>
            <a:ext cx="4057382" cy="482552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179570" y="3299460"/>
            <a:ext cx="679776" cy="4724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3520" y="601980"/>
            <a:ext cx="615696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Resolution depends on </a:t>
            </a:r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NA</a:t>
            </a:r>
            <a:r>
              <a:rPr lang="en-US" sz="3200" dirty="0" smtClean="0">
                <a:latin typeface="+mn-lt"/>
              </a:rPr>
              <a:t>, not Mag</a:t>
            </a:r>
            <a:endParaRPr lang="en-US" sz="3200" dirty="0">
              <a:latin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625340" y="1209675"/>
            <a:ext cx="1042035" cy="2089785"/>
          </a:xfrm>
          <a:prstGeom prst="straightConnector1">
            <a:avLst/>
          </a:prstGeom>
          <a:ln w="412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97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96891" y="5357316"/>
            <a:ext cx="1784701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40X/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0.6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49436" y="5357316"/>
            <a:ext cx="1784701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40X/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1.3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2680"/>
            <a:ext cx="9144000" cy="403621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6151197"/>
            <a:ext cx="9144000" cy="62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Higher resolution means more detail</a:t>
            </a:r>
            <a:endParaRPr lang="en-US" sz="3200" dirty="0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493520" y="601980"/>
            <a:ext cx="615696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Resolution depends on </a:t>
            </a:r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NA</a:t>
            </a:r>
            <a:r>
              <a:rPr lang="en-US" sz="3200" dirty="0" smtClean="0">
                <a:latin typeface="+mn-lt"/>
              </a:rPr>
              <a:t>, not Mag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55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493520" y="806076"/>
            <a:ext cx="615696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Number of objects per field</a:t>
            </a:r>
            <a:endParaRPr lang="en-US" sz="32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9128"/>
            <a:ext cx="3036048" cy="303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76" y="1839128"/>
            <a:ext cx="3036048" cy="3036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952" y="1839128"/>
            <a:ext cx="3036048" cy="3036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735" y="4955282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1</a:t>
            </a:r>
            <a:r>
              <a:rPr lang="en-US" sz="2400" dirty="0" smtClean="0">
                <a:latin typeface="+mn-lt"/>
              </a:rPr>
              <a:t>0X/0.45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3830" y="4955282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20</a:t>
            </a:r>
            <a:r>
              <a:rPr lang="en-US" sz="2400" dirty="0" smtClean="0">
                <a:latin typeface="+mn-lt"/>
              </a:rPr>
              <a:t>X/0.80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7806" y="4955282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40</a:t>
            </a:r>
            <a:r>
              <a:rPr lang="en-US" sz="2400" dirty="0" smtClean="0">
                <a:latin typeface="+mn-lt"/>
              </a:rPr>
              <a:t>X/0.95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50519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Tradeoffs between number of cells, detail and time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4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953209"/>
            <a:ext cx="9144000" cy="1232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For subcellular </a:t>
            </a:r>
            <a:r>
              <a:rPr lang="en-US" sz="3200" dirty="0" err="1" smtClean="0">
                <a:latin typeface="+mn-lt"/>
              </a:rPr>
              <a:t>colocalization</a:t>
            </a:r>
            <a:endParaRPr lang="en-US" sz="3200" dirty="0" smtClean="0">
              <a:latin typeface="+mn-lt"/>
            </a:endParaRPr>
          </a:p>
          <a:p>
            <a:r>
              <a:rPr lang="en-US" sz="3200" dirty="0" smtClean="0">
                <a:latin typeface="+mn-lt"/>
              </a:rPr>
              <a:t>use </a:t>
            </a:r>
            <a:r>
              <a:rPr lang="en-US" sz="3200" dirty="0">
                <a:latin typeface="+mn-lt"/>
              </a:rPr>
              <a:t>Plan-</a:t>
            </a:r>
            <a:r>
              <a:rPr lang="en-US" sz="3200" dirty="0" err="1">
                <a:latin typeface="+mn-lt"/>
              </a:rPr>
              <a:t>Apochromat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objectives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48275" y="2619375"/>
            <a:ext cx="2857500" cy="2857500"/>
          </a:xfrm>
          <a:prstGeom prst="rect">
            <a:avLst/>
          </a:prstGeom>
        </p:spPr>
      </p:pic>
      <p:pic>
        <p:nvPicPr>
          <p:cNvPr id="2050" name="Picture 2" descr="https://www.micro-shop.zeiss.com/pimages/420782-9900-000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00150" y="26193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0729" y="5657850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63</a:t>
            </a:r>
            <a:r>
              <a:rPr lang="en-US" sz="2400" dirty="0" smtClean="0">
                <a:latin typeface="+mn-lt"/>
              </a:rPr>
              <a:t>X/1.4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8854" y="5657850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40</a:t>
            </a:r>
            <a:r>
              <a:rPr lang="en-US" sz="2400" dirty="0" smtClean="0">
                <a:latin typeface="+mn-lt"/>
              </a:rPr>
              <a:t>X/1.4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0149" y="6277178"/>
            <a:ext cx="2535272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LSM 700 &amp; 710</a:t>
            </a:r>
            <a:endParaRPr lang="en-US" sz="24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9388" y="6277178"/>
            <a:ext cx="2535272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LSM 710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71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493520" y="552711"/>
            <a:ext cx="615696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Dim, photosensitive, live samples</a:t>
            </a:r>
            <a:endParaRPr lang="en-US" sz="32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93520" y="2411443"/>
            <a:ext cx="5701521" cy="1468806"/>
            <a:chOff x="203403" y="2294711"/>
            <a:chExt cx="5701521" cy="1468806"/>
          </a:xfrm>
        </p:grpSpPr>
        <p:sp>
          <p:nvSpPr>
            <p:cNvPr id="14" name="TextBox 13"/>
            <p:cNvSpPr txBox="1"/>
            <p:nvPr/>
          </p:nvSpPr>
          <p:spPr>
            <a:xfrm>
              <a:off x="203403" y="2597171"/>
              <a:ext cx="2626469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4400" dirty="0" smtClean="0"/>
                <a:t>Brightness</a:t>
              </a:r>
              <a:endParaRPr lang="en-US" sz="4400" baseline="-25000" dirty="0" smtClean="0"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536020" y="2294711"/>
              <a:ext cx="2368904" cy="1468806"/>
              <a:chOff x="3853790" y="4410918"/>
              <a:chExt cx="2368904" cy="1468806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465008" y="4410918"/>
                <a:ext cx="114646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smtClean="0"/>
                  <a:t>NA</a:t>
                </a:r>
                <a:r>
                  <a:rPr lang="en-US" sz="4800" b="1" baseline="30000" dirty="0" smtClean="0"/>
                  <a:t>4</a:t>
                </a:r>
                <a:endParaRPr lang="en-US" sz="4800" b="1" baseline="30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293717" y="5285044"/>
                <a:ext cx="1489050" cy="59468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4800" dirty="0" smtClean="0"/>
                  <a:t>Mag</a:t>
                </a:r>
                <a:r>
                  <a:rPr lang="en-US" sz="4800" b="1" baseline="30000" dirty="0" smtClean="0"/>
                  <a:t>2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3853790" y="5241915"/>
                <a:ext cx="23689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/>
            <p:cNvSpPr/>
            <p:nvPr/>
          </p:nvSpPr>
          <p:spPr>
            <a:xfrm>
              <a:off x="2829872" y="2689106"/>
              <a:ext cx="58702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Symbol" panose="05050102010706020507" pitchFamily="18" charset="2"/>
                  <a:sym typeface="Symbol" panose="05050102010706020507" pitchFamily="18" charset="2"/>
                </a:rPr>
                <a:t>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66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493520" y="552711"/>
            <a:ext cx="615696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Dim, photosensitive, live samples</a:t>
            </a:r>
            <a:endParaRPr lang="en-US" sz="32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99694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40X/1.4 is the brightest objective</a:t>
            </a:r>
            <a:endParaRPr lang="en-US" sz="3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46" y="1292112"/>
            <a:ext cx="4308588" cy="430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366" y="1292112"/>
            <a:ext cx="4308588" cy="4308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1170" y="5654862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40X/1.4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6490" y="5654862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63X/1.4</a:t>
            </a:r>
          </a:p>
        </p:txBody>
      </p:sp>
    </p:spTree>
    <p:extLst>
      <p:ext uri="{BB962C8B-B14F-4D97-AF65-F5344CB8AC3E}">
        <p14:creationId xmlns:p14="http://schemas.microsoft.com/office/powerpoint/2010/main" val="3025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753241"/>
            <a:ext cx="9177337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Objectives for special applications</a:t>
            </a:r>
            <a:endParaRPr lang="en-US" sz="32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337572" y="2312558"/>
            <a:ext cx="28575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85863" y="2312558"/>
            <a:ext cx="28575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6442" y="5348718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25</a:t>
            </a:r>
            <a:r>
              <a:rPr lang="en-US" sz="2400" dirty="0" smtClean="0">
                <a:latin typeface="+mn-lt"/>
              </a:rPr>
              <a:t>X/0.8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8151" y="5334861"/>
            <a:ext cx="1196340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/>
              <a:t>40</a:t>
            </a:r>
            <a:r>
              <a:rPr lang="en-US" sz="2400" dirty="0" smtClean="0">
                <a:latin typeface="+mn-lt"/>
              </a:rPr>
              <a:t>X/0.6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6976" y="5815294"/>
            <a:ext cx="2535272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LSM 710</a:t>
            </a:r>
            <a:endParaRPr lang="en-US" sz="24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8685" y="5779341"/>
            <a:ext cx="2535272" cy="2879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LSM 700</a:t>
            </a:r>
            <a:endParaRPr lang="en-US" sz="2400" dirty="0" smtClean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900" y="1512599"/>
            <a:ext cx="3781425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</a:rPr>
              <a:t>Thick, aqueous samples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24550" y="1512599"/>
            <a:ext cx="1683543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</a:rPr>
              <a:t>Plates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8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1821433"/>
            <a:ext cx="9144000" cy="3215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+mn-lt"/>
              </a:rPr>
              <a:t>There is a lot to consider</a:t>
            </a:r>
          </a:p>
          <a:p>
            <a:endParaRPr lang="en-US" sz="4800" dirty="0" smtClean="0">
              <a:latin typeface="+mn-lt"/>
            </a:endParaRPr>
          </a:p>
          <a:p>
            <a:r>
              <a:rPr lang="en-US" sz="4800" dirty="0" smtClean="0">
                <a:latin typeface="+mn-lt"/>
              </a:rPr>
              <a:t>We can help you decide</a:t>
            </a:r>
            <a:endParaRPr lang="en-US" sz="48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Selecting an objective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34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Before imaging</a:t>
            </a:r>
            <a:endParaRPr lang="en-US" sz="40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During imaging</a:t>
            </a:r>
            <a:endParaRPr lang="en-US" sz="40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After imaging</a:t>
            </a:r>
            <a:endParaRPr lang="en-US" sz="40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95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Pinhole</a:t>
            </a:r>
            <a:endParaRPr lang="en-US" sz="40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806076"/>
            <a:ext cx="8785860" cy="5491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8760" y="4358640"/>
            <a:ext cx="1280160" cy="190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Pinhole</a:t>
            </a:r>
            <a:endParaRPr lang="en-US" sz="40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975691"/>
            <a:ext cx="9144000" cy="2906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Set to 1 AU for your longest wavelength dye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Keep physical size same for all channels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06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806076"/>
            <a:ext cx="8785860" cy="5491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8760" y="1673157"/>
            <a:ext cx="1280160" cy="110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04871" y="2595361"/>
            <a:ext cx="784049" cy="206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04871" y="3020136"/>
            <a:ext cx="784049" cy="1510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Image size: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Pixel size: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079" y="1183190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sp>
        <p:nvSpPr>
          <p:cNvPr id="1235" name="TextBox 1234"/>
          <p:cNvSpPr txBox="1"/>
          <p:nvPr/>
        </p:nvSpPr>
        <p:spPr>
          <a:xfrm>
            <a:off x="1880028" y="3638511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x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3295490" y="2273419"/>
            <a:ext cx="281991" cy="4005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y</a:t>
            </a:r>
          </a:p>
        </p:txBody>
      </p:sp>
      <p:cxnSp>
        <p:nvCxnSpPr>
          <p:cNvPr id="1237" name="Straight Arrow Connector 1236"/>
          <p:cNvCxnSpPr/>
          <p:nvPr/>
        </p:nvCxnSpPr>
        <p:spPr>
          <a:xfrm>
            <a:off x="567226" y="3676911"/>
            <a:ext cx="2960987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/>
          <p:nvPr/>
        </p:nvCxnSpPr>
        <p:spPr>
          <a:xfrm rot="5400000">
            <a:off x="1823177" y="2473684"/>
            <a:ext cx="2960987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Box 280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Frame size: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x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dirty="0" smtClean="0"/>
              <a:t>pixels </a:t>
            </a:r>
            <a:r>
              <a:rPr lang="en-US" sz="2400" dirty="0" smtClean="0">
                <a:latin typeface="+mn-lt"/>
              </a:rPr>
              <a:t>x </a:t>
            </a:r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y</a:t>
            </a:r>
            <a:r>
              <a:rPr lang="en-US" sz="2400" dirty="0" smtClean="0"/>
              <a:t> pixels</a:t>
            </a:r>
          </a:p>
        </p:txBody>
      </p:sp>
      <p:grpSp>
        <p:nvGrpSpPr>
          <p:cNvPr id="285" name="Group 284"/>
          <p:cNvGrpSpPr/>
          <p:nvPr/>
        </p:nvGrpSpPr>
        <p:grpSpPr>
          <a:xfrm>
            <a:off x="5294698" y="984353"/>
            <a:ext cx="2970801" cy="2970800"/>
            <a:chOff x="2009769" y="808305"/>
            <a:chExt cx="5760001" cy="5760000"/>
          </a:xfrm>
        </p:grpSpPr>
        <p:sp>
          <p:nvSpPr>
            <p:cNvPr id="286" name="Rectangle 285"/>
            <p:cNvSpPr/>
            <p:nvPr/>
          </p:nvSpPr>
          <p:spPr>
            <a:xfrm>
              <a:off x="2009770" y="808305"/>
              <a:ext cx="576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00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72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3449768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16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88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560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632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704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 rot="5400000">
              <a:off x="4529770" y="-171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 rot="5400000">
              <a:off x="4529770" y="-99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 rot="5400000">
              <a:off x="4529770" y="-27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 rot="5400000">
              <a:off x="4529770" y="44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 rot="5400000">
              <a:off x="4529770" y="116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 rot="5400000">
              <a:off x="4529770" y="188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 rot="5400000">
              <a:off x="4529770" y="26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0" name="Group 1239"/>
          <p:cNvGrpSpPr/>
          <p:nvPr/>
        </p:nvGrpSpPr>
        <p:grpSpPr>
          <a:xfrm>
            <a:off x="1213905" y="745234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73" name="TextBox 37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latin typeface="+mn-lt"/>
              </a:rPr>
              <a:t>%</a:t>
            </a:r>
          </a:p>
        </p:txBody>
      </p:sp>
      <p:cxnSp>
        <p:nvCxnSpPr>
          <p:cNvPr id="1242" name="Straight Connector 1241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6626597" y="4133395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 smtClean="0">
                <a:latin typeface="+mn-lt"/>
              </a:rPr>
              <a:t>N</a:t>
            </a:r>
            <a:r>
              <a:rPr lang="en-US" sz="2400" baseline="-25000" dirty="0" err="1" smtClean="0">
                <a:latin typeface="+mn-lt"/>
              </a:rPr>
              <a:t>x</a:t>
            </a:r>
            <a:endParaRPr lang="en-US" sz="2400" baseline="-25000" dirty="0" smtClean="0">
              <a:latin typeface="+mn-lt"/>
            </a:endParaRPr>
          </a:p>
        </p:txBody>
      </p:sp>
      <p:sp>
        <p:nvSpPr>
          <p:cNvPr id="380" name="TextBox 379"/>
          <p:cNvSpPr txBox="1"/>
          <p:nvPr/>
        </p:nvSpPr>
        <p:spPr>
          <a:xfrm>
            <a:off x="8578504" y="2255720"/>
            <a:ext cx="281991" cy="4005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 smtClean="0">
                <a:latin typeface="+mn-lt"/>
              </a:rPr>
              <a:t>N</a:t>
            </a:r>
            <a:r>
              <a:rPr lang="en-US" sz="2400" baseline="-25000" dirty="0" err="1" smtClean="0">
                <a:latin typeface="+mn-lt"/>
              </a:rPr>
              <a:t>y</a:t>
            </a:r>
            <a:endParaRPr lang="en-US" sz="2400" baseline="-25000" dirty="0" smtClean="0">
              <a:latin typeface="+mn-lt"/>
            </a:endParaRPr>
          </a:p>
        </p:txBody>
      </p:sp>
      <p:cxnSp>
        <p:nvCxnSpPr>
          <p:cNvPr id="381" name="Straight Arrow Connector 380"/>
          <p:cNvCxnSpPr/>
          <p:nvPr/>
        </p:nvCxnSpPr>
        <p:spPr>
          <a:xfrm>
            <a:off x="5313795" y="4103215"/>
            <a:ext cx="296098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/>
          <p:cNvCxnSpPr/>
          <p:nvPr/>
        </p:nvCxnSpPr>
        <p:spPr>
          <a:xfrm rot="5400000">
            <a:off x="6999511" y="2455985"/>
            <a:ext cx="296098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4" name="Rectangle 1243"/>
          <p:cNvSpPr/>
          <p:nvPr/>
        </p:nvSpPr>
        <p:spPr>
          <a:xfrm>
            <a:off x="6037398" y="1727053"/>
            <a:ext cx="371350" cy="3713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Rectangle 383"/>
          <p:cNvSpPr/>
          <p:nvPr/>
        </p:nvSpPr>
        <p:spPr>
          <a:xfrm>
            <a:off x="1158497" y="1699738"/>
            <a:ext cx="371350" cy="3713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extBox 384"/>
          <p:cNvSpPr txBox="1"/>
          <p:nvPr/>
        </p:nvSpPr>
        <p:spPr>
          <a:xfrm>
            <a:off x="1169119" y="1332843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2400" baseline="-25000" dirty="0" smtClean="0">
                <a:solidFill>
                  <a:schemeClr val="bg1"/>
                </a:solidFill>
                <a:latin typeface="+mn-lt"/>
              </a:rPr>
              <a:t>i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809209" y="1681615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2400" baseline="-25000" dirty="0" err="1" smtClean="0">
                <a:solidFill>
                  <a:schemeClr val="bg1"/>
                </a:solidFill>
                <a:latin typeface="+mn-lt"/>
              </a:rPr>
              <a:t>i</a:t>
            </a:r>
            <a:endParaRPr lang="en-US" sz="2400" baseline="-25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7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3" grpId="0"/>
      <p:bldP spid="35" grpId="0"/>
      <p:bldP spid="1235" grpId="0"/>
      <p:bldP spid="277" grpId="0"/>
      <p:bldP spid="281" grpId="0"/>
      <p:bldP spid="282" grpId="0"/>
      <p:bldP spid="283" grpId="0"/>
      <p:bldP spid="373" grpId="0"/>
      <p:bldP spid="377" grpId="0"/>
      <p:bldP spid="379" grpId="0"/>
      <p:bldP spid="380" grpId="0"/>
      <p:bldP spid="1244" grpId="0" animBg="1"/>
      <p:bldP spid="384" grpId="0" animBg="1"/>
      <p:bldP spid="385" grpId="0"/>
      <p:bldP spid="3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079" y="1183190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1240" name="Group 1239"/>
          <p:cNvGrpSpPr/>
          <p:nvPr/>
        </p:nvGrpSpPr>
        <p:grpSpPr>
          <a:xfrm>
            <a:off x="1213905" y="745234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7" name="Group 266"/>
          <p:cNvGrpSpPr/>
          <p:nvPr/>
        </p:nvGrpSpPr>
        <p:grpSpPr>
          <a:xfrm>
            <a:off x="694844" y="1160049"/>
            <a:ext cx="2705749" cy="2632419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Frame size: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x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dirty="0" smtClean="0"/>
              <a:t>pixels </a:t>
            </a:r>
            <a:r>
              <a:rPr lang="en-US" sz="2400" dirty="0" smtClean="0">
                <a:latin typeface="+mn-lt"/>
              </a:rPr>
              <a:t>x </a:t>
            </a:r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y</a:t>
            </a:r>
            <a:r>
              <a:rPr lang="en-US" sz="2400" dirty="0" smtClean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644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079" y="1183190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1240" name="Group 1239"/>
          <p:cNvGrpSpPr/>
          <p:nvPr/>
        </p:nvGrpSpPr>
        <p:grpSpPr>
          <a:xfrm>
            <a:off x="1213905" y="745234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7" name="Group 266"/>
          <p:cNvGrpSpPr/>
          <p:nvPr/>
        </p:nvGrpSpPr>
        <p:grpSpPr>
          <a:xfrm>
            <a:off x="694844" y="1160049"/>
            <a:ext cx="2705749" cy="2632419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Frame size</a:t>
            </a:r>
            <a:r>
              <a:rPr lang="en-US" sz="2400" dirty="0" smtClean="0">
                <a:latin typeface="+mn-lt"/>
              </a:rPr>
              <a:t>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x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dirty="0" smtClean="0"/>
              <a:t>pixels </a:t>
            </a:r>
            <a:r>
              <a:rPr lang="en-US" sz="2400" dirty="0" smtClean="0">
                <a:latin typeface="+mn-lt"/>
              </a:rPr>
              <a:t>x </a:t>
            </a:r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y</a:t>
            </a:r>
            <a:r>
              <a:rPr lang="en-US" sz="2400" dirty="0" smtClean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303981" y="4626562"/>
            <a:ext cx="331614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Directly user-controlled</a:t>
            </a:r>
          </a:p>
        </p:txBody>
      </p:sp>
      <p:cxnSp>
        <p:nvCxnSpPr>
          <p:cNvPr id="6" name="Straight Arrow Connector 5"/>
          <p:cNvCxnSpPr>
            <a:stCxn id="2" idx="1"/>
            <a:endCxn id="155" idx="3"/>
          </p:cNvCxnSpPr>
          <p:nvPr/>
        </p:nvCxnSpPr>
        <p:spPr>
          <a:xfrm flipH="1" flipV="1">
            <a:off x="4272856" y="4383404"/>
            <a:ext cx="1031125" cy="700358"/>
          </a:xfrm>
          <a:prstGeom prst="straightConnector1">
            <a:avLst/>
          </a:prstGeom>
          <a:ln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1"/>
            <a:endCxn id="162" idx="3"/>
          </p:cNvCxnSpPr>
          <p:nvPr/>
        </p:nvCxnSpPr>
        <p:spPr>
          <a:xfrm flipH="1">
            <a:off x="4226744" y="5083762"/>
            <a:ext cx="1077237" cy="785578"/>
          </a:xfrm>
          <a:prstGeom prst="straightConnector1">
            <a:avLst/>
          </a:prstGeom>
          <a:ln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9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Frame size</a:t>
            </a:r>
            <a:r>
              <a:rPr lang="en-US" sz="2400" dirty="0" smtClean="0">
                <a:latin typeface="+mn-lt"/>
              </a:rPr>
              <a:t>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x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dirty="0" smtClean="0"/>
              <a:t>pixels </a:t>
            </a:r>
            <a:r>
              <a:rPr lang="en-US" sz="2400" dirty="0" smtClean="0">
                <a:latin typeface="+mn-lt"/>
              </a:rPr>
              <a:t>x </a:t>
            </a:r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y</a:t>
            </a:r>
            <a:r>
              <a:rPr lang="en-US" sz="2400" dirty="0" smtClean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294698" y="3969506"/>
            <a:ext cx="331614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Increase frame size</a:t>
            </a:r>
            <a:endParaRPr lang="en-US" sz="2400" b="1" dirty="0" smtClean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5294698" y="984353"/>
            <a:ext cx="2970801" cy="2970800"/>
            <a:chOff x="2009769" y="808305"/>
            <a:chExt cx="5760001" cy="5760000"/>
          </a:xfrm>
        </p:grpSpPr>
        <p:sp>
          <p:nvSpPr>
            <p:cNvPr id="134" name="Rectangle 133"/>
            <p:cNvSpPr/>
            <p:nvPr/>
          </p:nvSpPr>
          <p:spPr>
            <a:xfrm>
              <a:off x="2009770" y="808305"/>
              <a:ext cx="576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00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72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449768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16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88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60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32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04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 rot="5400000">
              <a:off x="4529770" y="-171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 rot="5400000">
              <a:off x="4529770" y="-99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 rot="5400000">
              <a:off x="4529770" y="-27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 rot="5400000">
              <a:off x="4529770" y="44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 rot="5400000">
              <a:off x="4529770" y="116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 rot="5400000">
              <a:off x="4529770" y="188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 rot="5400000">
              <a:off x="4529770" y="26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80504" y="4954939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Smaller pixel size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grpSp>
        <p:nvGrpSpPr>
          <p:cNvPr id="1240" name="Group 1239"/>
          <p:cNvGrpSpPr/>
          <p:nvPr/>
        </p:nvGrpSpPr>
        <p:grpSpPr>
          <a:xfrm>
            <a:off x="5310667" y="98707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2" name="Group 21"/>
          <p:cNvGrpSpPr/>
          <p:nvPr/>
        </p:nvGrpSpPr>
        <p:grpSpPr>
          <a:xfrm>
            <a:off x="617591" y="1080215"/>
            <a:ext cx="2836753" cy="2789238"/>
            <a:chOff x="5374739" y="1080307"/>
            <a:chExt cx="2836753" cy="2789238"/>
          </a:xfrm>
        </p:grpSpPr>
        <p:grpSp>
          <p:nvGrpSpPr>
            <p:cNvPr id="16" name="Group 15"/>
            <p:cNvGrpSpPr/>
            <p:nvPr/>
          </p:nvGrpSpPr>
          <p:grpSpPr>
            <a:xfrm>
              <a:off x="5374739" y="1080307"/>
              <a:ext cx="2824771" cy="372058"/>
              <a:chOff x="5365784" y="1080307"/>
              <a:chExt cx="2824771" cy="372058"/>
            </a:xfrm>
          </p:grpSpPr>
          <p:cxnSp>
            <p:nvCxnSpPr>
              <p:cNvPr id="189" name="Straight Connector 188"/>
              <p:cNvCxnSpPr/>
              <p:nvPr/>
            </p:nvCxnSpPr>
            <p:spPr>
              <a:xfrm>
                <a:off x="5365784" y="1080613"/>
                <a:ext cx="269418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5537197" y="1266852"/>
                <a:ext cx="252377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Group 190"/>
              <p:cNvGrpSpPr/>
              <p:nvPr/>
            </p:nvGrpSpPr>
            <p:grpSpPr>
              <a:xfrm>
                <a:off x="7919861" y="1080307"/>
                <a:ext cx="270694" cy="186794"/>
                <a:chOff x="7913783" y="5074792"/>
                <a:chExt cx="279425" cy="374942"/>
              </a:xfrm>
            </p:grpSpPr>
            <p:sp>
              <p:nvSpPr>
                <p:cNvPr id="195" name="Arc 194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Arc 195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 flipH="1">
                <a:off x="5405540" y="1265571"/>
                <a:ext cx="270694" cy="186794"/>
                <a:chOff x="7913783" y="5074792"/>
                <a:chExt cx="279425" cy="374942"/>
              </a:xfrm>
            </p:grpSpPr>
            <p:sp>
              <p:nvSpPr>
                <p:cNvPr id="201" name="Arc 200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Arc 201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5403809" y="1452090"/>
              <a:ext cx="2807683" cy="2417455"/>
              <a:chOff x="5403809" y="1452090"/>
              <a:chExt cx="2807683" cy="241745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414495" y="1452090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6" name="Group 205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10" name="Arc 20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Arc 210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08" name="Arc 207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Arc 208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2" name="Group 211"/>
              <p:cNvGrpSpPr/>
              <p:nvPr/>
            </p:nvGrpSpPr>
            <p:grpSpPr>
              <a:xfrm>
                <a:off x="5415530" y="1827573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5" name="Group 214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19" name="Arc 218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Arc 219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6" name="Group 215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17" name="Arc 216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Arc 21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1" name="Group 220"/>
              <p:cNvGrpSpPr/>
              <p:nvPr/>
            </p:nvGrpSpPr>
            <p:grpSpPr>
              <a:xfrm>
                <a:off x="5415113" y="2198739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4" name="Group 223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28" name="Arc 227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Arc 228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5" name="Group 224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26" name="Arc 225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Arc 226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0" name="Group 229"/>
              <p:cNvGrpSpPr/>
              <p:nvPr/>
            </p:nvGrpSpPr>
            <p:grpSpPr>
              <a:xfrm>
                <a:off x="5415113" y="2569536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3" name="Group 232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37" name="Arc 236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Arc 23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4" name="Group 233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35" name="Arc 234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Arc 235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9" name="Group 238"/>
              <p:cNvGrpSpPr/>
              <p:nvPr/>
            </p:nvGrpSpPr>
            <p:grpSpPr>
              <a:xfrm>
                <a:off x="5408428" y="2940886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40" name="Straight Connector 239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2" name="Group 241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46" name="Arc 245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Arc 246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3" name="Group 242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44" name="Arc 243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Arc 244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48" name="Group 247"/>
              <p:cNvGrpSpPr/>
              <p:nvPr/>
            </p:nvGrpSpPr>
            <p:grpSpPr>
              <a:xfrm>
                <a:off x="5419749" y="3311639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49" name="Straight Connector 248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55" name="Arc 254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Arc 255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2" name="Group 251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53" name="Arc 252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Arc 253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58" name="Straight Connector 257"/>
              <p:cNvCxnSpPr/>
              <p:nvPr/>
            </p:nvCxnSpPr>
            <p:spPr>
              <a:xfrm>
                <a:off x="5549179" y="3683057"/>
                <a:ext cx="2531728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5403809" y="3869296"/>
                <a:ext cx="267809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arrow" w="sm" len="lg"/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 265"/>
              <p:cNvGrpSpPr/>
              <p:nvPr/>
            </p:nvGrpSpPr>
            <p:grpSpPr>
              <a:xfrm>
                <a:off x="7940798" y="3682751"/>
                <a:ext cx="270694" cy="186794"/>
                <a:chOff x="7913783" y="5074792"/>
                <a:chExt cx="279425" cy="374942"/>
              </a:xfrm>
            </p:grpSpPr>
            <p:sp>
              <p:nvSpPr>
                <p:cNvPr id="271" name="Arc 270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Arc 271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76" name="TextBox 275"/>
          <p:cNvSpPr txBox="1"/>
          <p:nvPr/>
        </p:nvSpPr>
        <p:spPr>
          <a:xfrm>
            <a:off x="5280504" y="5544057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Slower imaging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5280504" y="6121448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More bleaching</a:t>
            </a:r>
          </a:p>
        </p:txBody>
      </p:sp>
    </p:spTree>
    <p:extLst>
      <p:ext uri="{BB962C8B-B14F-4D97-AF65-F5344CB8AC3E}">
        <p14:creationId xmlns:p14="http://schemas.microsoft.com/office/powerpoint/2010/main" val="720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76" grpId="0"/>
      <p:bldP spid="2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267" name="Group 266"/>
          <p:cNvGrpSpPr/>
          <p:nvPr/>
        </p:nvGrpSpPr>
        <p:grpSpPr>
          <a:xfrm>
            <a:off x="694844" y="1160049"/>
            <a:ext cx="2705749" cy="2632419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Frame size: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x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dirty="0" smtClean="0"/>
              <a:t>pixels </a:t>
            </a:r>
            <a:r>
              <a:rPr lang="en-US" sz="2400" dirty="0" smtClean="0">
                <a:latin typeface="+mn-lt"/>
              </a:rPr>
              <a:t>x </a:t>
            </a:r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y</a:t>
            </a:r>
            <a:r>
              <a:rPr lang="en-US" sz="2400" dirty="0" smtClean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14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64" y="997650"/>
            <a:ext cx="2969723" cy="296972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267" name="Group 266"/>
          <p:cNvGrpSpPr/>
          <p:nvPr/>
        </p:nvGrpSpPr>
        <p:grpSpPr>
          <a:xfrm>
            <a:off x="1408177" y="1857282"/>
            <a:ext cx="1309093" cy="1273614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smtClean="0">
                <a:latin typeface="+mn-lt"/>
              </a:rPr>
              <a:t>Frame size: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x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dirty="0" smtClean="0"/>
              <a:t>pixels </a:t>
            </a:r>
            <a:r>
              <a:rPr lang="en-US" sz="2400" dirty="0" smtClean="0">
                <a:latin typeface="+mn-lt"/>
              </a:rPr>
              <a:t>x </a:t>
            </a:r>
            <a:r>
              <a:rPr lang="en-US" sz="2400" b="1" dirty="0" err="1" smtClean="0">
                <a:latin typeface="+mn-lt"/>
              </a:rPr>
              <a:t>N</a:t>
            </a:r>
            <a:r>
              <a:rPr lang="en-US" sz="2400" b="1" baseline="-25000" dirty="0" err="1" smtClean="0">
                <a:latin typeface="+mn-lt"/>
              </a:rPr>
              <a:t>y</a:t>
            </a:r>
            <a:r>
              <a:rPr lang="en-US" sz="2400" dirty="0" smtClean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X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 x </a:t>
            </a:r>
            <a:r>
              <a:rPr lang="en-US" sz="2400" b="1" dirty="0" smtClean="0">
                <a:latin typeface="+mn-lt"/>
              </a:rPr>
              <a:t>Y</a:t>
            </a:r>
            <a:r>
              <a:rPr lang="en-US" sz="2400" b="1" baseline="-250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5294698" y="3969506"/>
            <a:ext cx="331614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Increase zoom</a:t>
            </a:r>
            <a:endParaRPr lang="en-US" sz="24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303982" y="4954939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Smaller area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5316971" y="998125"/>
            <a:ext cx="2970801" cy="2970800"/>
            <a:chOff x="2009769" y="808305"/>
            <a:chExt cx="5760001" cy="5760000"/>
          </a:xfrm>
        </p:grpSpPr>
        <p:sp>
          <p:nvSpPr>
            <p:cNvPr id="182" name="Rectangle 181"/>
            <p:cNvSpPr/>
            <p:nvPr/>
          </p:nvSpPr>
          <p:spPr>
            <a:xfrm>
              <a:off x="2009770" y="808305"/>
              <a:ext cx="576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00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72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449768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416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88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60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632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704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 rot="5400000">
              <a:off x="4529770" y="-171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 rot="5400000">
              <a:off x="4529770" y="-99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 rot="5400000">
              <a:off x="4529770" y="-27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 rot="5400000">
              <a:off x="4529770" y="44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 rot="5400000">
              <a:off x="4529770" y="116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 rot="5400000">
              <a:off x="4529770" y="188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 rot="5400000">
              <a:off x="4529770" y="26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1880028" y="3448011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x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3074510" y="2273419"/>
            <a:ext cx="281991" cy="4005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y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>
            <a:off x="1349818" y="3440691"/>
            <a:ext cx="1485109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>
            <a:off x="3059831" y="1740827"/>
            <a:ext cx="0" cy="1495254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ectangle 219"/>
          <p:cNvSpPr/>
          <p:nvPr/>
        </p:nvSpPr>
        <p:spPr>
          <a:xfrm>
            <a:off x="1422341" y="1777075"/>
            <a:ext cx="174618" cy="1746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extBox 220"/>
          <p:cNvSpPr txBox="1"/>
          <p:nvPr/>
        </p:nvSpPr>
        <p:spPr>
          <a:xfrm>
            <a:off x="1349818" y="1400790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2400" baseline="-25000" dirty="0" smtClean="0">
                <a:solidFill>
                  <a:schemeClr val="bg1"/>
                </a:solidFill>
                <a:latin typeface="+mn-lt"/>
              </a:rPr>
              <a:t>i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061613" y="1683351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2400" baseline="-25000" dirty="0" err="1" smtClean="0">
                <a:solidFill>
                  <a:schemeClr val="bg1"/>
                </a:solidFill>
                <a:latin typeface="+mn-lt"/>
              </a:rPr>
              <a:t>i</a:t>
            </a:r>
            <a:endParaRPr lang="en-US" sz="2400" baseline="-25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5303982" y="5501704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More bleaching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5303982" y="6048468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Smaller pixel size</a:t>
            </a:r>
          </a:p>
        </p:txBody>
      </p:sp>
    </p:spTree>
    <p:extLst>
      <p:ext uri="{BB962C8B-B14F-4D97-AF65-F5344CB8AC3E}">
        <p14:creationId xmlns:p14="http://schemas.microsoft.com/office/powerpoint/2010/main" val="17382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99" grpId="0"/>
      <p:bldP spid="200" grpId="0"/>
      <p:bldP spid="220" grpId="0" animBg="1"/>
      <p:bldP spid="221" grpId="0"/>
      <p:bldP spid="222" grpId="0"/>
      <p:bldP spid="242" grpId="0"/>
      <p:bldP spid="2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3652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What is the correct size ?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581150" y="3345180"/>
            <a:ext cx="7458075" cy="191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latin typeface="+mn-lt"/>
              </a:rPr>
              <a:t>Optimize: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Antibody concentrations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Fixation, </a:t>
            </a:r>
            <a:r>
              <a:rPr lang="en-US" sz="4000" dirty="0" err="1" smtClean="0">
                <a:latin typeface="+mn-lt"/>
              </a:rPr>
              <a:t>permeabilization</a:t>
            </a:r>
            <a:endParaRPr lang="en-US" sz="4000" dirty="0" smtClean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+mn-lt"/>
              </a:rPr>
              <a:t>Incubation times, temperatures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171991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Sample prep is </a:t>
            </a:r>
            <a:r>
              <a:rPr lang="en-US" sz="6000" b="1" u="sng" dirty="0" smtClean="0">
                <a:solidFill>
                  <a:srgbClr val="C00000"/>
                </a:solidFill>
              </a:rPr>
              <a:t>critical</a:t>
            </a:r>
          </a:p>
        </p:txBody>
      </p:sp>
    </p:spTree>
    <p:extLst>
      <p:ext uri="{BB962C8B-B14F-4D97-AF65-F5344CB8AC3E}">
        <p14:creationId xmlns:p14="http://schemas.microsoft.com/office/powerpoint/2010/main" val="28902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384098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Lower limit:</a:t>
            </a:r>
            <a:endParaRPr lang="en-US" sz="4000" b="1" dirty="0">
              <a:latin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93905" y="2524772"/>
            <a:ext cx="7264568" cy="1241011"/>
            <a:chOff x="1712067" y="4576129"/>
            <a:chExt cx="7264568" cy="1241011"/>
          </a:xfrm>
        </p:grpSpPr>
        <p:sp>
          <p:nvSpPr>
            <p:cNvPr id="11" name="TextBox 10"/>
            <p:cNvSpPr txBox="1"/>
            <p:nvPr/>
          </p:nvSpPr>
          <p:spPr>
            <a:xfrm>
              <a:off x="1712067" y="4765260"/>
              <a:ext cx="2269788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3600" dirty="0" smtClean="0">
                  <a:latin typeface="+mn-lt"/>
                </a:rPr>
                <a:t>Pixel size ≈</a:t>
              </a:r>
              <a:endParaRPr lang="en-US" sz="3600" baseline="-25000" dirty="0" smtClean="0">
                <a:latin typeface="+mn-lt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17203" y="4576129"/>
              <a:ext cx="2442079" cy="1241011"/>
              <a:chOff x="3817203" y="4576129"/>
              <a:chExt cx="2442079" cy="124101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817203" y="4576129"/>
                <a:ext cx="244207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600" dirty="0" err="1"/>
                  <a:t>Resolution</a:t>
                </a:r>
                <a:r>
                  <a:rPr lang="en-US" sz="3600" baseline="-25000" dirty="0" err="1"/>
                  <a:t>xy</a:t>
                </a:r>
                <a:endParaRPr lang="en-US" sz="3600" baseline="-250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293717" y="5222460"/>
                <a:ext cx="1489050" cy="59468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3600" dirty="0" smtClean="0">
                    <a:latin typeface="+mn-lt"/>
                  </a:rPr>
                  <a:t>2</a:t>
                </a:r>
                <a:endParaRPr lang="en-US" sz="3600" baseline="-25000" dirty="0" smtClean="0">
                  <a:latin typeface="+mn-lt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3853790" y="5241915"/>
                <a:ext cx="23689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6213932" y="4576129"/>
              <a:ext cx="2762703" cy="1241011"/>
              <a:chOff x="6213932" y="4576129"/>
              <a:chExt cx="2762703" cy="124101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13932" y="4899294"/>
                <a:ext cx="4138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/>
                  <a:t>≈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6607731" y="4576129"/>
                <a:ext cx="2368904" cy="1241011"/>
                <a:chOff x="3853790" y="4576129"/>
                <a:chExt cx="2368904" cy="1241011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4222955" y="4576129"/>
                  <a:ext cx="163057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3600" dirty="0" smtClean="0"/>
                    <a:t>0.6  </a:t>
                  </a:r>
                  <a:r>
                    <a:rPr lang="en-US" sz="3600" dirty="0" err="1" smtClean="0">
                      <a:latin typeface="Symbol" panose="05050102010706020507" pitchFamily="18" charset="2"/>
                    </a:rPr>
                    <a:t>l</a:t>
                  </a:r>
                  <a:r>
                    <a:rPr lang="en-US" sz="3600" baseline="-25000" dirty="0" err="1" smtClean="0"/>
                    <a:t>em</a:t>
                  </a:r>
                  <a:endParaRPr lang="en-US" sz="3600" baseline="-25000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293717" y="5222460"/>
                  <a:ext cx="1489050" cy="594680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3600" dirty="0" smtClean="0">
                      <a:latin typeface="+mn-lt"/>
                    </a:rPr>
                    <a:t>2 </a:t>
                  </a:r>
                  <a:r>
                    <a:rPr lang="en-US" sz="3600" dirty="0" err="1" smtClean="0">
                      <a:latin typeface="+mn-lt"/>
                    </a:rPr>
                    <a:t>NA</a:t>
                  </a:r>
                  <a:r>
                    <a:rPr lang="en-US" sz="3600" baseline="-25000" dirty="0" err="1" smtClean="0">
                      <a:latin typeface="+mn-lt"/>
                    </a:rPr>
                    <a:t>obj</a:t>
                  </a:r>
                  <a:endParaRPr lang="en-US" sz="3600" baseline="-25000" dirty="0" smtClean="0">
                    <a:latin typeface="+mn-lt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853790" y="5241915"/>
                  <a:ext cx="236890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8010979" y="4593712"/>
                <a:ext cx="706877" cy="31360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r>
                  <a:rPr lang="en-US" sz="2400" dirty="0" smtClean="0">
                    <a:latin typeface="+mn-lt"/>
                  </a:rPr>
                  <a:t>max</a:t>
                </a:r>
                <a:endParaRPr lang="en-US" sz="2400" baseline="-25000" dirty="0" smtClean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384098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Lower limit:</a:t>
            </a:r>
            <a:endParaRPr lang="en-US" sz="4000" b="1" dirty="0">
              <a:latin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93905" y="2524772"/>
            <a:ext cx="7264568" cy="1241011"/>
            <a:chOff x="1712067" y="4576129"/>
            <a:chExt cx="7264568" cy="1241011"/>
          </a:xfrm>
        </p:grpSpPr>
        <p:sp>
          <p:nvSpPr>
            <p:cNvPr id="11" name="TextBox 10"/>
            <p:cNvSpPr txBox="1"/>
            <p:nvPr/>
          </p:nvSpPr>
          <p:spPr>
            <a:xfrm>
              <a:off x="1712067" y="4765260"/>
              <a:ext cx="2269788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3600" dirty="0" smtClean="0">
                  <a:latin typeface="+mn-lt"/>
                </a:rPr>
                <a:t>Pixel size ≈</a:t>
              </a:r>
              <a:endParaRPr lang="en-US" sz="3600" baseline="-25000" dirty="0" smtClean="0">
                <a:latin typeface="+mn-lt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17203" y="4576129"/>
              <a:ext cx="2442079" cy="1241011"/>
              <a:chOff x="3817203" y="4576129"/>
              <a:chExt cx="2442079" cy="124101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817203" y="4576129"/>
                <a:ext cx="244207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600" dirty="0" err="1"/>
                  <a:t>Resolution</a:t>
                </a:r>
                <a:r>
                  <a:rPr lang="en-US" sz="3600" baseline="-25000" dirty="0" err="1"/>
                  <a:t>xy</a:t>
                </a:r>
                <a:endParaRPr lang="en-US" sz="3600" baseline="-250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293717" y="5222460"/>
                <a:ext cx="1489050" cy="59468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3600" dirty="0" smtClean="0">
                    <a:latin typeface="+mn-lt"/>
                  </a:rPr>
                  <a:t>2</a:t>
                </a:r>
                <a:endParaRPr lang="en-US" sz="3600" baseline="-25000" dirty="0" smtClean="0">
                  <a:latin typeface="+mn-lt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3853790" y="5241915"/>
                <a:ext cx="23689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6213932" y="4576129"/>
              <a:ext cx="2762703" cy="1241011"/>
              <a:chOff x="6213932" y="4576129"/>
              <a:chExt cx="2762703" cy="124101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13932" y="4899294"/>
                <a:ext cx="4138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/>
                  <a:t>≈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6607731" y="4576129"/>
                <a:ext cx="2368904" cy="1241011"/>
                <a:chOff x="3853790" y="4576129"/>
                <a:chExt cx="2368904" cy="1241011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3892736" y="4576129"/>
                  <a:ext cx="229101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3600" dirty="0" smtClean="0"/>
                    <a:t>0.6  </a:t>
                  </a:r>
                  <a:r>
                    <a:rPr lang="en-US" sz="3600" b="1" dirty="0" smtClean="0">
                      <a:solidFill>
                        <a:srgbClr val="00B050"/>
                      </a:solidFill>
                    </a:rPr>
                    <a:t>520nm</a:t>
                  </a:r>
                  <a:endParaRPr lang="en-US" sz="3600" b="1" baseline="-250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293717" y="5222460"/>
                  <a:ext cx="1489050" cy="594680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3600" dirty="0" smtClean="0">
                      <a:latin typeface="+mn-lt"/>
                    </a:rPr>
                    <a:t>2 </a:t>
                  </a:r>
                  <a:r>
                    <a:rPr lang="en-US" sz="3600" b="1" dirty="0" smtClean="0">
                      <a:solidFill>
                        <a:srgbClr val="C00000"/>
                      </a:solidFill>
                      <a:latin typeface="+mn-lt"/>
                    </a:rPr>
                    <a:t>1.4</a:t>
                  </a:r>
                  <a:endParaRPr lang="en-US" sz="3600" b="1" baseline="-25000" dirty="0" smtClean="0">
                    <a:solidFill>
                      <a:srgbClr val="C00000"/>
                    </a:solidFill>
                    <a:latin typeface="+mn-lt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853790" y="5241915"/>
                  <a:ext cx="236890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TextBox 16"/>
          <p:cNvSpPr txBox="1"/>
          <p:nvPr/>
        </p:nvSpPr>
        <p:spPr>
          <a:xfrm>
            <a:off x="158368" y="911654"/>
            <a:ext cx="2446975" cy="175096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 smtClean="0"/>
              <a:t>Example:</a:t>
            </a:r>
          </a:p>
          <a:p>
            <a:r>
              <a:rPr lang="en-US" sz="2800" dirty="0" smtClean="0"/>
              <a:t>40X/</a:t>
            </a:r>
            <a:r>
              <a:rPr lang="en-US" sz="2800" b="1" dirty="0" smtClean="0">
                <a:solidFill>
                  <a:srgbClr val="C00000"/>
                </a:solidFill>
              </a:rPr>
              <a:t>1.4</a:t>
            </a:r>
          </a:p>
          <a:p>
            <a:r>
              <a:rPr lang="en-US" sz="2800" b="1" dirty="0" err="1" smtClean="0">
                <a:solidFill>
                  <a:srgbClr val="00B050"/>
                </a:solidFill>
              </a:rPr>
              <a:t>AlexaFluor</a:t>
            </a:r>
            <a:r>
              <a:rPr lang="en-US" sz="2800" b="1" dirty="0" smtClean="0">
                <a:solidFill>
                  <a:srgbClr val="00B050"/>
                </a:solidFill>
              </a:rPr>
              <a:t> 488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23445" y="4042866"/>
            <a:ext cx="6554350" cy="1241011"/>
            <a:chOff x="1712067" y="4576129"/>
            <a:chExt cx="6554350" cy="1241011"/>
          </a:xfrm>
        </p:grpSpPr>
        <p:sp>
          <p:nvSpPr>
            <p:cNvPr id="21" name="TextBox 20"/>
            <p:cNvSpPr txBox="1"/>
            <p:nvPr/>
          </p:nvSpPr>
          <p:spPr>
            <a:xfrm>
              <a:off x="1712067" y="4765260"/>
              <a:ext cx="2269788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3600" dirty="0" smtClean="0">
                  <a:latin typeface="+mn-lt"/>
                </a:rPr>
                <a:t>Pixel size ≈</a:t>
              </a:r>
              <a:endParaRPr lang="en-US" sz="3600" baseline="-25000" dirty="0" smtClean="0">
                <a:latin typeface="+mn-lt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853790" y="4576129"/>
              <a:ext cx="2368904" cy="1241011"/>
              <a:chOff x="3853790" y="4576129"/>
              <a:chExt cx="2368904" cy="1241011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289480" y="4576129"/>
                <a:ext cx="149752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600" dirty="0" smtClean="0"/>
                  <a:t>220nm</a:t>
                </a:r>
                <a:endParaRPr lang="en-US" sz="3600" baseline="-250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293717" y="5222460"/>
                <a:ext cx="1489050" cy="59468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3600" dirty="0" smtClean="0">
                    <a:latin typeface="+mn-lt"/>
                  </a:rPr>
                  <a:t>2</a:t>
                </a:r>
                <a:endParaRPr lang="en-US" sz="3600" baseline="-25000" dirty="0" smtClean="0">
                  <a:latin typeface="+mn-lt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853790" y="5241915"/>
                <a:ext cx="23689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6213932" y="4880581"/>
              <a:ext cx="2052485" cy="665044"/>
              <a:chOff x="6213932" y="4880581"/>
              <a:chExt cx="2052485" cy="665044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213932" y="4899294"/>
                <a:ext cx="4138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/>
                  <a:t>≈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627828" y="4880581"/>
                <a:ext cx="163858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600" dirty="0" smtClean="0"/>
                  <a:t>0.11</a:t>
                </a:r>
                <a:r>
                  <a:rPr lang="en-US" sz="3600" dirty="0" smtClean="0">
                    <a:latin typeface="Symbol" panose="05050102010706020507" pitchFamily="18" charset="2"/>
                  </a:rPr>
                  <a:t>m</a:t>
                </a:r>
                <a:r>
                  <a:rPr lang="en-US" sz="3600" dirty="0" smtClean="0"/>
                  <a:t>m</a:t>
                </a:r>
                <a:endParaRPr lang="en-US" sz="3600" b="1" baseline="-25000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999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806076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You may not need such small pixels…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1" y="1753933"/>
            <a:ext cx="3938766" cy="4396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86" y="1753932"/>
            <a:ext cx="3941450" cy="4396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970" y="5943600"/>
            <a:ext cx="395305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Good enough for counting nuclei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6284" y="5943600"/>
            <a:ext cx="393876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Overkill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8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806076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Beware of pixel </a:t>
            </a:r>
            <a:r>
              <a:rPr lang="en-US" sz="3600" dirty="0" smtClean="0">
                <a:latin typeface="+mn-lt"/>
              </a:rPr>
              <a:t>sizes </a:t>
            </a:r>
            <a:r>
              <a:rPr lang="en-US" sz="3600" b="1" dirty="0" smtClean="0">
                <a:latin typeface="+mn-lt"/>
              </a:rPr>
              <a:t>smaller</a:t>
            </a:r>
            <a:r>
              <a:rPr lang="en-US" sz="3600" dirty="0" smtClean="0">
                <a:latin typeface="+mn-lt"/>
              </a:rPr>
              <a:t> than limit</a:t>
            </a:r>
            <a:endParaRPr lang="en-US" sz="36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7" y="1612152"/>
            <a:ext cx="3865472" cy="3865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12152"/>
            <a:ext cx="3865472" cy="38654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99667" y="5477624"/>
            <a:ext cx="3865472" cy="613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+mn-lt"/>
              </a:rPr>
              <a:t>Smallest recommended pixel size</a:t>
            </a:r>
            <a:endParaRPr lang="en-US" sz="2000" dirty="0"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0" y="5465746"/>
            <a:ext cx="3865472" cy="613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+mn-lt"/>
              </a:rPr>
              <a:t>Zoomed 2X smaller pixel size</a:t>
            </a:r>
            <a:endParaRPr lang="en-US" sz="20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66035" y="2572581"/>
            <a:ext cx="1932736" cy="19327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89371" y="5772320"/>
            <a:ext cx="203073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Less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More bleaching</a:t>
            </a:r>
          </a:p>
        </p:txBody>
      </p:sp>
    </p:spTree>
    <p:extLst>
      <p:ext uri="{BB962C8B-B14F-4D97-AF65-F5344CB8AC3E}">
        <p14:creationId xmlns:p14="http://schemas.microsoft.com/office/powerpoint/2010/main" val="3311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489371" y="5924720"/>
            <a:ext cx="203073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Less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More bleaching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No extra detail!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the correct pixel size</a:t>
            </a:r>
            <a:endParaRPr lang="en-US" sz="4000" b="1" dirty="0"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806076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Beware of pixel </a:t>
            </a:r>
            <a:r>
              <a:rPr lang="en-US" sz="3600" dirty="0" smtClean="0">
                <a:latin typeface="+mn-lt"/>
              </a:rPr>
              <a:t>sizes </a:t>
            </a:r>
            <a:r>
              <a:rPr lang="en-US" sz="3600" b="1" dirty="0" smtClean="0">
                <a:latin typeface="+mn-lt"/>
              </a:rPr>
              <a:t>smaller</a:t>
            </a:r>
            <a:r>
              <a:rPr lang="en-US" sz="3600" dirty="0" smtClean="0">
                <a:latin typeface="+mn-lt"/>
              </a:rPr>
              <a:t> than limit</a:t>
            </a:r>
            <a:endParaRPr lang="en-US" sz="36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7" y="1612152"/>
            <a:ext cx="3865472" cy="3865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7" y="1606213"/>
            <a:ext cx="3865472" cy="38654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12152"/>
            <a:ext cx="3865472" cy="38654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99667" y="5477624"/>
            <a:ext cx="3865472" cy="613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+mn-lt"/>
              </a:rPr>
              <a:t>Digital zoom of original image</a:t>
            </a:r>
            <a:endParaRPr lang="en-US" sz="2000" dirty="0"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0" y="5465746"/>
            <a:ext cx="3865472" cy="613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+mn-lt"/>
              </a:rPr>
              <a:t>Zoomed 2X smaller pixel size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48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gain, laser power &amp; digital offset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806076"/>
            <a:ext cx="8785860" cy="549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3520" y="3997212"/>
            <a:ext cx="1280160" cy="9710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4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gain, laser power &amp; digital offset</a:t>
            </a:r>
            <a:endParaRPr lang="en-US" sz="40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86512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Do not saturate your image</a:t>
            </a:r>
          </a:p>
        </p:txBody>
      </p:sp>
    </p:spTree>
    <p:extLst>
      <p:ext uri="{BB962C8B-B14F-4D97-AF65-F5344CB8AC3E}">
        <p14:creationId xmlns:p14="http://schemas.microsoft.com/office/powerpoint/2010/main" val="3625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Saturation </a:t>
            </a:r>
            <a:r>
              <a:rPr lang="en-US" sz="4000" b="1" u="sng" dirty="0" smtClean="0">
                <a:latin typeface="+mn-lt"/>
              </a:rPr>
              <a:t>irreversibly</a:t>
            </a:r>
            <a:r>
              <a:rPr lang="en-US" sz="4000" b="1" dirty="0" smtClean="0">
                <a:latin typeface="+mn-lt"/>
              </a:rPr>
              <a:t> destroys data</a:t>
            </a:r>
            <a:endParaRPr lang="en-US" sz="4000" b="1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584138"/>
            <a:ext cx="4477391" cy="4477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039" y="1584138"/>
            <a:ext cx="4477391" cy="447739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922020"/>
            <a:ext cx="9144000" cy="66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Distorts morphology</a:t>
            </a:r>
            <a:endParaRPr lang="en-US" sz="3600" dirty="0"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4199" y="2556740"/>
            <a:ext cx="7580258" cy="3661277"/>
            <a:chOff x="764199" y="2556740"/>
            <a:chExt cx="7580258" cy="3661277"/>
          </a:xfrm>
        </p:grpSpPr>
        <p:sp>
          <p:nvSpPr>
            <p:cNvPr id="17" name="Oval 16"/>
            <p:cNvSpPr/>
            <p:nvPr/>
          </p:nvSpPr>
          <p:spPr>
            <a:xfrm>
              <a:off x="6828077" y="4686397"/>
              <a:ext cx="1516380" cy="153162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335446" y="4671157"/>
              <a:ext cx="1516380" cy="153162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4199" y="2556740"/>
              <a:ext cx="3558541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Compare details here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543470" y="3365633"/>
              <a:ext cx="413090" cy="109206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531166" y="3384152"/>
              <a:ext cx="4259632" cy="147736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65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Saturation </a:t>
            </a:r>
            <a:r>
              <a:rPr lang="en-US" sz="4000" b="1" u="sng" dirty="0" smtClean="0">
                <a:latin typeface="+mn-lt"/>
              </a:rPr>
              <a:t>irreversibly</a:t>
            </a:r>
            <a:r>
              <a:rPr lang="en-US" sz="4000" b="1" dirty="0" smtClean="0">
                <a:latin typeface="+mn-lt"/>
              </a:rPr>
              <a:t> destroys data</a:t>
            </a:r>
            <a:endParaRPr lang="en-US" sz="4000" b="1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584138"/>
            <a:ext cx="4477391" cy="447739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543470" y="4927902"/>
            <a:ext cx="1012176" cy="101813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039" y="1584138"/>
            <a:ext cx="4477391" cy="44773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064939" y="4927902"/>
            <a:ext cx="1012176" cy="101813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12346" y="922020"/>
            <a:ext cx="9144000" cy="66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Makes quantification </a:t>
            </a:r>
            <a:r>
              <a:rPr lang="en-US" sz="3600" dirty="0" err="1" smtClean="0">
                <a:latin typeface="+mn-lt"/>
              </a:rPr>
              <a:t>imposible</a:t>
            </a:r>
            <a:endParaRPr lang="en-US" sz="3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93520"/>
            <a:ext cx="9144000" cy="3086100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587" y="1533776"/>
            <a:ext cx="5620999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7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To avoid saturation</a:t>
            </a:r>
            <a:endParaRPr lang="en-US" sz="4000" b="1" dirty="0"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064693"/>
            <a:ext cx="9144000" cy="2002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Find bright object in brightest experimental condition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latin typeface="+mn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latin typeface="+mn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Adjust for maximum pixel intensities at half the full range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63" y="3067455"/>
            <a:ext cx="3926073" cy="36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 proper fluorophores</a:t>
            </a:r>
            <a:endParaRPr lang="en-US" sz="4000" b="1" dirty="0">
              <a:latin typeface="+mn-lt"/>
            </a:endParaRPr>
          </a:p>
        </p:txBody>
      </p:sp>
      <p:pic>
        <p:nvPicPr>
          <p:cNvPr id="1028" name="Picture 4" descr="https://www.thermofisher.com/content/dam/LifeTech/migration/en/images/ics-organized/applications/cell-tissue-analysis/data-image/560-wide.par.43199.image.520.214.1.s000830-fluorophores-gi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4" y="1479549"/>
            <a:ext cx="7946402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0975" y="4604121"/>
            <a:ext cx="7878452" cy="1242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 smtClean="0">
                <a:latin typeface="+mn-lt"/>
              </a:rPr>
              <a:t>AlexaFluor</a:t>
            </a:r>
            <a:r>
              <a:rPr lang="en-US" sz="2800" dirty="0" smtClean="0">
                <a:latin typeface="+mn-lt"/>
              </a:rPr>
              <a:t> dyes are bright and </a:t>
            </a:r>
            <a:r>
              <a:rPr lang="en-US" sz="2800" dirty="0" err="1" smtClean="0">
                <a:latin typeface="+mn-lt"/>
              </a:rPr>
              <a:t>photostable</a:t>
            </a:r>
            <a:endParaRPr lang="en-US" sz="2800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59426" y="177165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AF488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AF546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9426" y="326072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FITC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Cy3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4475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https://www.thermofisher.com/us/en/home/brands/molecular-probes/key-molecular-probes-products/alexa-fluor/alexa-fluor-dyes-excellent-photostability.html</a:t>
            </a:r>
          </a:p>
        </p:txBody>
      </p:sp>
    </p:spTree>
    <p:extLst>
      <p:ext uri="{BB962C8B-B14F-4D97-AF65-F5344CB8AC3E}">
        <p14:creationId xmlns:p14="http://schemas.microsoft.com/office/powerpoint/2010/main" val="13345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gain, laser power &amp; digital offset</a:t>
            </a:r>
            <a:endParaRPr lang="en-US" sz="4000" b="1" dirty="0"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661160"/>
            <a:ext cx="1379220" cy="62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What: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" y="2286000"/>
            <a:ext cx="4587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No saturated pixels</a:t>
            </a:r>
            <a:endParaRPr lang="en-US" sz="3200" dirty="0"/>
          </a:p>
        </p:txBody>
      </p:sp>
      <p:sp>
        <p:nvSpPr>
          <p:cNvPr id="6" name="Right Brace 5"/>
          <p:cNvSpPr/>
          <p:nvPr/>
        </p:nvSpPr>
        <p:spPr>
          <a:xfrm>
            <a:off x="3962400" y="3352800"/>
            <a:ext cx="815340" cy="92202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74920" y="2768025"/>
            <a:ext cx="38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Digital offset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074920" y="3521422"/>
            <a:ext cx="3954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Gain vs laser power</a:t>
            </a:r>
            <a:endParaRPr lang="en-US" sz="3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76800" y="1661160"/>
            <a:ext cx="1379220" cy="62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How: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4920" y="2287965"/>
            <a:ext cx="38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Range indicator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243840" y="2784722"/>
            <a:ext cx="4587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No pixels at 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840" y="3258755"/>
            <a:ext cx="4587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Good </a:t>
            </a:r>
            <a:r>
              <a:rPr lang="en-US" sz="3200" dirty="0" err="1"/>
              <a:t>StoN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No bleaching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53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gain and laser power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0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gain and laser power</a:t>
            </a:r>
            <a:endParaRPr lang="en-US" sz="40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1" y="806076"/>
            <a:ext cx="2889623" cy="288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199" y="806076"/>
            <a:ext cx="2889623" cy="288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397" y="806076"/>
            <a:ext cx="2889623" cy="288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" y="3798426"/>
            <a:ext cx="2889623" cy="288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199" y="3798426"/>
            <a:ext cx="2889623" cy="288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5517" y="3798425"/>
            <a:ext cx="2889623" cy="28896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4172" y="3095623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Gain: 700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Laser: 0.45%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4371" y="3095623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Gain: 650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Laser: 0.9%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12689" y="3095623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Gain: 600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Laser: 2%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4171" y="6087972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Gain: 550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Laser: 4.5%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4371" y="6087972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Gain: 500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Laser: 11.8%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12689" y="6107022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Gain: 450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Laser: 55%</a:t>
            </a:r>
          </a:p>
        </p:txBody>
      </p:sp>
    </p:spTree>
    <p:extLst>
      <p:ext uri="{BB962C8B-B14F-4D97-AF65-F5344CB8AC3E}">
        <p14:creationId xmlns:p14="http://schemas.microsoft.com/office/powerpoint/2010/main" val="25651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95" y="1774031"/>
            <a:ext cx="5663250" cy="31637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gain and laser power</a:t>
            </a:r>
            <a:endParaRPr lang="en-US" sz="40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59631"/>
            <a:ext cx="91440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Beware: </a:t>
            </a:r>
            <a:r>
              <a:rPr lang="en-US" sz="2400" dirty="0" smtClean="0">
                <a:latin typeface="+mn-lt"/>
              </a:rPr>
              <a:t>high laser powers can cause bleaching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4031"/>
            <a:ext cx="5663250" cy="31637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819865"/>
            <a:ext cx="91440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Test bleaching of </a:t>
            </a:r>
            <a:r>
              <a:rPr lang="en-US" sz="2400" u="sng" dirty="0" smtClean="0"/>
              <a:t>your</a:t>
            </a:r>
            <a:r>
              <a:rPr lang="en-US" sz="2400" dirty="0" smtClean="0"/>
              <a:t> fluorophore in </a:t>
            </a:r>
            <a:r>
              <a:rPr lang="en-US" sz="2400" u="sng" dirty="0" smtClean="0"/>
              <a:t>your</a:t>
            </a:r>
            <a:r>
              <a:rPr lang="en-US" sz="2400" dirty="0" smtClean="0"/>
              <a:t> sample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631610"/>
            <a:ext cx="91440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000" dirty="0" smtClean="0"/>
              <a:t>Note: laser powers not the same between LSM700 and LSM710</a:t>
            </a:r>
          </a:p>
        </p:txBody>
      </p:sp>
    </p:spTree>
    <p:extLst>
      <p:ext uri="{BB962C8B-B14F-4D97-AF65-F5344CB8AC3E}">
        <p14:creationId xmlns:p14="http://schemas.microsoft.com/office/powerpoint/2010/main" val="1374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Averaging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806076"/>
            <a:ext cx="8785860" cy="549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8760" y="2110355"/>
            <a:ext cx="693420" cy="4271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51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Averaging</a:t>
            </a:r>
            <a:endParaRPr lang="en-US" sz="40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b="1" dirty="0" smtClean="0"/>
              <a:t>No averaging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b="1" dirty="0" smtClean="0"/>
              <a:t>Average of</a:t>
            </a:r>
          </a:p>
          <a:p>
            <a:r>
              <a:rPr lang="en-US" sz="2000" b="1" dirty="0" smtClean="0"/>
              <a:t>2 frames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b="1" dirty="0" smtClean="0"/>
              <a:t>Average of</a:t>
            </a:r>
          </a:p>
          <a:p>
            <a:r>
              <a:rPr lang="en-US" sz="2000" b="1" dirty="0" smtClean="0"/>
              <a:t>4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b="1" dirty="0" smtClean="0"/>
              <a:t>Average of</a:t>
            </a:r>
          </a:p>
          <a:p>
            <a:r>
              <a:rPr lang="en-US" sz="2000" b="1" dirty="0" smtClean="0"/>
              <a:t>8 frames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b="1" dirty="0" smtClean="0"/>
              <a:t>Average of</a:t>
            </a:r>
          </a:p>
          <a:p>
            <a:r>
              <a:rPr lang="en-US" sz="2000" b="1" dirty="0" smtClean="0"/>
              <a:t>16 frames</a:t>
            </a:r>
          </a:p>
        </p:txBody>
      </p:sp>
    </p:spTree>
    <p:extLst>
      <p:ext uri="{BB962C8B-B14F-4D97-AF65-F5344CB8AC3E}">
        <p14:creationId xmlns:p14="http://schemas.microsoft.com/office/powerpoint/2010/main" val="16148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8" grpId="1"/>
      <p:bldP spid="19" grpId="0"/>
      <p:bldP spid="19" grpId="1"/>
      <p:bldP spid="20" grpId="0"/>
      <p:bldP spid="20" grpId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Bidirectional mode:  2X speed boost</a:t>
            </a:r>
            <a:endParaRPr lang="en-US" sz="4000" b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806076"/>
            <a:ext cx="8785860" cy="54911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24087" y="2301716"/>
            <a:ext cx="521494" cy="99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Bidirectional mode:  2X speed boost</a:t>
            </a:r>
            <a:endParaRPr lang="en-US" sz="4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816" y="5821680"/>
            <a:ext cx="4495800" cy="350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40X/1.3, zoom=2.3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832"/>
            <a:ext cx="4494848" cy="449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192" y="1326832"/>
            <a:ext cx="4494848" cy="44948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03246" y="556260"/>
            <a:ext cx="2088356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/>
              <a:t>U</a:t>
            </a:r>
            <a:r>
              <a:rPr lang="en-US" sz="2400" dirty="0" smtClean="0">
                <a:latin typeface="+mn-lt"/>
              </a:rPr>
              <a:t>nidirectional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1438" y="556260"/>
            <a:ext cx="2088356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Bidirectional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5668" y="5999536"/>
            <a:ext cx="2979896" cy="6858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Check for artifacts</a:t>
            </a:r>
          </a:p>
        </p:txBody>
      </p:sp>
    </p:spTree>
    <p:extLst>
      <p:ext uri="{BB962C8B-B14F-4D97-AF65-F5344CB8AC3E}">
        <p14:creationId xmlns:p14="http://schemas.microsoft.com/office/powerpoint/2010/main" val="35689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Setting Z intervals</a:t>
            </a:r>
            <a:endParaRPr lang="en-US" sz="4000" b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369945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For maximal resolution use software suggestion</a:t>
            </a:r>
            <a:endParaRPr lang="en-US" sz="4000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917779"/>
            <a:ext cx="9144000" cy="63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Size of objects of interest ?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60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511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Before imaging</a:t>
            </a:r>
            <a:endParaRPr lang="en-US" sz="40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During imaging</a:t>
            </a:r>
            <a:endParaRPr lang="en-US" sz="40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9121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After imaging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3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 compatible mounting media</a:t>
            </a:r>
            <a:endParaRPr lang="en-US" sz="4000" b="1" dirty="0">
              <a:latin typeface="+mn-lt"/>
            </a:endParaRPr>
          </a:p>
        </p:txBody>
      </p:sp>
      <p:pic>
        <p:nvPicPr>
          <p:cNvPr id="22" name="Picture 2" descr="ProLong® antifade reag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1007"/>
            <a:ext cx="9147373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42556"/>
            <a:ext cx="9067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https://www.thermofisher.com/us/en/home/life-science/cell-analysis/cellular-imaging/fluorescence-microscopy-and-immunofluorescence-if/mounting-medium-antifades/prolong-gold-antifade.html</a:t>
            </a:r>
          </a:p>
        </p:txBody>
      </p:sp>
    </p:spTree>
    <p:extLst>
      <p:ext uri="{BB962C8B-B14F-4D97-AF65-F5344CB8AC3E}">
        <p14:creationId xmlns:p14="http://schemas.microsoft.com/office/powerpoint/2010/main" val="17737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Saving</a:t>
            </a:r>
            <a:endParaRPr lang="en-US" sz="4000" b="1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1917778"/>
            <a:ext cx="9144000" cy="2692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Use .</a:t>
            </a:r>
            <a:r>
              <a:rPr lang="en-US" sz="3600" dirty="0" err="1" smtClean="0">
                <a:latin typeface="+mn-lt"/>
              </a:rPr>
              <a:t>lsm</a:t>
            </a:r>
            <a:r>
              <a:rPr lang="en-US" sz="3600" dirty="0" smtClean="0">
                <a:latin typeface="+mn-lt"/>
              </a:rPr>
              <a:t> or .</a:t>
            </a:r>
            <a:r>
              <a:rPr lang="en-US" sz="3600" dirty="0" err="1" smtClean="0">
                <a:latin typeface="+mn-lt"/>
              </a:rPr>
              <a:t>czi</a:t>
            </a:r>
            <a:endParaRPr lang="en-US" sz="3600" dirty="0" smtClean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Do not use .</a:t>
            </a:r>
            <a:r>
              <a:rPr lang="en-US" sz="3600" dirty="0" err="1" smtClean="0">
                <a:latin typeface="+mn-lt"/>
              </a:rPr>
              <a:t>tif</a:t>
            </a:r>
            <a:endParaRPr lang="en-US" sz="3600" dirty="0" smtClean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 smtClean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Do not export contents of image window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4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5" y="806076"/>
            <a:ext cx="5391150" cy="53911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Deconvolution improves contrast</a:t>
            </a:r>
            <a:endParaRPr lang="en-US" sz="4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425" y="806076"/>
            <a:ext cx="5391150" cy="5391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4100" y="6240086"/>
            <a:ext cx="4495800" cy="350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 smtClean="0">
                <a:latin typeface="+mn-lt"/>
              </a:rPr>
              <a:t>Autoquant</a:t>
            </a:r>
            <a:endParaRPr lang="en-US" sz="2400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799" y="6462971"/>
            <a:ext cx="2743201" cy="40186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/>
              <a:t>Courtesy of Anastasia Zlatanou</a:t>
            </a:r>
          </a:p>
        </p:txBody>
      </p:sp>
    </p:spTree>
    <p:extLst>
      <p:ext uri="{BB962C8B-B14F-4D97-AF65-F5344CB8AC3E}">
        <p14:creationId xmlns:p14="http://schemas.microsoft.com/office/powerpoint/2010/main" val="20259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Display adjustments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718253"/>
            <a:ext cx="9144000" cy="682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Make defensible adjustments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133474"/>
            <a:ext cx="4219576" cy="4219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99" y="1133473"/>
            <a:ext cx="4219576" cy="42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Display adjustments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718253"/>
            <a:ext cx="9144000" cy="682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Adjustments MUST be same across images you will compare</a:t>
            </a:r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133474"/>
            <a:ext cx="4219576" cy="4219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99" y="1133473"/>
            <a:ext cx="4219576" cy="42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3D analysis in </a:t>
            </a:r>
            <a:r>
              <a:rPr lang="en-US" sz="4000" b="1" dirty="0" err="1" smtClean="0">
                <a:latin typeface="+mn-lt"/>
              </a:rPr>
              <a:t>Imaris</a:t>
            </a: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6240086"/>
            <a:ext cx="4495800" cy="350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Raw data, interpolated in 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68400"/>
            <a:ext cx="8178800" cy="452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68400"/>
            <a:ext cx="8178800" cy="452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52525"/>
            <a:ext cx="81788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52525"/>
            <a:ext cx="8178800" cy="4521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3D analysis in </a:t>
            </a:r>
            <a:r>
              <a:rPr lang="en-US" sz="4000" b="1" dirty="0" err="1" smtClean="0">
                <a:latin typeface="+mn-lt"/>
              </a:rPr>
              <a:t>Imaris</a:t>
            </a: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6240086"/>
            <a:ext cx="4495800" cy="350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>
                <a:latin typeface="+mn-lt"/>
              </a:rPr>
              <a:t>Raw data, interpolated in 3D</a:t>
            </a:r>
          </a:p>
        </p:txBody>
      </p:sp>
    </p:spTree>
    <p:extLst>
      <p:ext uri="{BB962C8B-B14F-4D97-AF65-F5344CB8AC3E}">
        <p14:creationId xmlns:p14="http://schemas.microsoft.com/office/powerpoint/2010/main" val="21460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68400"/>
            <a:ext cx="8178800" cy="4521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3D analysis in </a:t>
            </a:r>
            <a:r>
              <a:rPr lang="en-US" sz="4000" b="1" dirty="0" err="1" smtClean="0">
                <a:latin typeface="+mn-lt"/>
              </a:rPr>
              <a:t>Imaris</a:t>
            </a: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6240086"/>
            <a:ext cx="4495800" cy="350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Extract surfaces from data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05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3D analysis in </a:t>
            </a:r>
            <a:r>
              <a:rPr lang="en-US" sz="4000" b="1" dirty="0" err="1" smtClean="0">
                <a:latin typeface="+mn-lt"/>
              </a:rPr>
              <a:t>Imaris</a:t>
            </a: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6240086"/>
            <a:ext cx="4495800" cy="350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smtClean="0"/>
              <a:t>Extract </a:t>
            </a:r>
            <a:r>
              <a:rPr lang="en-US" sz="2400" dirty="0" err="1" smtClean="0"/>
              <a:t>colocalizing</a:t>
            </a:r>
            <a:r>
              <a:rPr lang="en-US" sz="2400" dirty="0" smtClean="0"/>
              <a:t> volumes from data</a:t>
            </a:r>
            <a:endParaRPr lang="en-US" sz="2400" dirty="0" smtClean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68400"/>
            <a:ext cx="81788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9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997262"/>
            <a:ext cx="9144000" cy="2765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We are here to help </a:t>
            </a:r>
            <a:r>
              <a:rPr lang="en-US" sz="3600" b="1" u="sng" dirty="0" smtClean="0">
                <a:latin typeface="+mn-lt"/>
              </a:rPr>
              <a:t>YOU</a:t>
            </a:r>
            <a:r>
              <a:rPr lang="en-US" sz="3600" b="1" dirty="0" smtClean="0">
                <a:latin typeface="+mn-lt"/>
              </a:rPr>
              <a:t> with </a:t>
            </a:r>
            <a:r>
              <a:rPr lang="en-US" sz="3600" b="1" u="sng" dirty="0" smtClean="0">
                <a:latin typeface="+mn-lt"/>
              </a:rPr>
              <a:t>YOUR</a:t>
            </a:r>
            <a:r>
              <a:rPr lang="en-US" sz="3600" b="1" dirty="0" smtClean="0">
                <a:latin typeface="+mn-lt"/>
              </a:rPr>
              <a:t> science</a:t>
            </a:r>
          </a:p>
          <a:p>
            <a:endParaRPr lang="en-US" sz="3600" b="1" dirty="0" smtClean="0">
              <a:latin typeface="+mn-lt"/>
            </a:endParaRPr>
          </a:p>
          <a:p>
            <a:r>
              <a:rPr lang="en-US" sz="3600" b="1" dirty="0" smtClean="0">
                <a:latin typeface="+mn-lt"/>
              </a:rPr>
              <a:t>Please ask questions (now or later)</a:t>
            </a:r>
          </a:p>
          <a:p>
            <a:endParaRPr lang="en-US" sz="3600" b="1" dirty="0">
              <a:latin typeface="+mn-lt"/>
            </a:endParaRPr>
          </a:p>
          <a:p>
            <a:r>
              <a:rPr lang="en-US" sz="3600" b="1" dirty="0" smtClean="0">
                <a:latin typeface="+mn-lt"/>
              </a:rPr>
              <a:t>msl@med.unc.edu</a:t>
            </a:r>
          </a:p>
        </p:txBody>
      </p:sp>
    </p:spTree>
    <p:extLst>
      <p:ext uri="{BB962C8B-B14F-4D97-AF65-F5344CB8AC3E}">
        <p14:creationId xmlns:p14="http://schemas.microsoft.com/office/powerpoint/2010/main" val="11817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Select compatible mounting media</a:t>
            </a:r>
            <a:endParaRPr lang="en-US" sz="40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42556"/>
            <a:ext cx="9067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https://www.thermofisher.com/us/en/home/life-science/cell-analysis/cellular-imaging/fluorescence-microscopy-and-immunofluorescence-if/mounting-medium-antifades/prolong-gold-antifade.html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33" y="806076"/>
            <a:ext cx="5030334" cy="55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Beware </a:t>
            </a:r>
            <a:r>
              <a:rPr lang="en-US" sz="4000" b="1" dirty="0" smtClean="0">
                <a:latin typeface="+mn-lt"/>
              </a:rPr>
              <a:t>hardening mounting media</a:t>
            </a:r>
            <a:endParaRPr lang="en-US" sz="4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5" y="806076"/>
            <a:ext cx="8868229" cy="5597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884" y="6403581"/>
            <a:ext cx="8868229" cy="42383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1400" dirty="0" smtClean="0"/>
              <a:t>Images courtesy of </a:t>
            </a:r>
            <a:r>
              <a:rPr lang="en-US" sz="1400" dirty="0" err="1" smtClean="0"/>
              <a:t>Patrina</a:t>
            </a:r>
            <a:r>
              <a:rPr lang="en-US" sz="1400" dirty="0" smtClean="0"/>
              <a:t> Pellet (GE Healthcare)</a:t>
            </a:r>
          </a:p>
        </p:txBody>
      </p:sp>
    </p:spTree>
    <p:extLst>
      <p:ext uri="{BB962C8B-B14F-4D97-AF65-F5344CB8AC3E}">
        <p14:creationId xmlns:p14="http://schemas.microsoft.com/office/powerpoint/2010/main" val="30913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Use a #1.5 coverslip</a:t>
            </a:r>
            <a:endParaRPr lang="en-US" sz="4000" b="1" dirty="0"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63440" y="1753726"/>
            <a:ext cx="4290060" cy="2954307"/>
            <a:chOff x="0" y="2219673"/>
            <a:chExt cx="4290060" cy="2954307"/>
          </a:xfrm>
        </p:grpSpPr>
        <p:sp>
          <p:nvSpPr>
            <p:cNvPr id="2" name="Rectangle 1"/>
            <p:cNvSpPr/>
            <p:nvPr/>
          </p:nvSpPr>
          <p:spPr>
            <a:xfrm>
              <a:off x="0" y="2324100"/>
              <a:ext cx="4290060" cy="28498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25554" y="2219673"/>
              <a:ext cx="838951" cy="104427"/>
              <a:chOff x="2336006" y="1893442"/>
              <a:chExt cx="838951" cy="104427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336006" y="1893442"/>
                <a:ext cx="838951" cy="104427"/>
              </a:xfrm>
              <a:custGeom>
                <a:avLst/>
                <a:gdLst>
                  <a:gd name="connsiteX0" fmla="*/ 0 w 814387"/>
                  <a:gd name="connsiteY0" fmla="*/ 90488 h 90488"/>
                  <a:gd name="connsiteX1" fmla="*/ 188119 w 814387"/>
                  <a:gd name="connsiteY1" fmla="*/ 57150 h 90488"/>
                  <a:gd name="connsiteX2" fmla="*/ 330994 w 814387"/>
                  <a:gd name="connsiteY2" fmla="*/ 0 h 90488"/>
                  <a:gd name="connsiteX3" fmla="*/ 557212 w 814387"/>
                  <a:gd name="connsiteY3" fmla="*/ 4763 h 90488"/>
                  <a:gd name="connsiteX4" fmla="*/ 676275 w 814387"/>
                  <a:gd name="connsiteY4" fmla="*/ 42863 h 90488"/>
                  <a:gd name="connsiteX5" fmla="*/ 814387 w 814387"/>
                  <a:gd name="connsiteY5" fmla="*/ 83344 h 90488"/>
                  <a:gd name="connsiteX6" fmla="*/ 257175 w 814387"/>
                  <a:gd name="connsiteY6" fmla="*/ 85725 h 90488"/>
                  <a:gd name="connsiteX0" fmla="*/ 0 w 814387"/>
                  <a:gd name="connsiteY0" fmla="*/ 90488 h 90488"/>
                  <a:gd name="connsiteX1" fmla="*/ 188119 w 814387"/>
                  <a:gd name="connsiteY1" fmla="*/ 57150 h 90488"/>
                  <a:gd name="connsiteX2" fmla="*/ 330994 w 814387"/>
                  <a:gd name="connsiteY2" fmla="*/ 0 h 90488"/>
                  <a:gd name="connsiteX3" fmla="*/ 557212 w 814387"/>
                  <a:gd name="connsiteY3" fmla="*/ 4763 h 90488"/>
                  <a:gd name="connsiteX4" fmla="*/ 676275 w 814387"/>
                  <a:gd name="connsiteY4" fmla="*/ 42863 h 90488"/>
                  <a:gd name="connsiteX5" fmla="*/ 814387 w 814387"/>
                  <a:gd name="connsiteY5" fmla="*/ 83344 h 90488"/>
                  <a:gd name="connsiteX6" fmla="*/ 257175 w 814387"/>
                  <a:gd name="connsiteY6" fmla="*/ 85725 h 90488"/>
                  <a:gd name="connsiteX0" fmla="*/ 0 w 814387"/>
                  <a:gd name="connsiteY0" fmla="*/ 90530 h 90530"/>
                  <a:gd name="connsiteX1" fmla="*/ 188119 w 814387"/>
                  <a:gd name="connsiteY1" fmla="*/ 57192 h 90530"/>
                  <a:gd name="connsiteX2" fmla="*/ 330994 w 814387"/>
                  <a:gd name="connsiteY2" fmla="*/ 42 h 90530"/>
                  <a:gd name="connsiteX3" fmla="*/ 557212 w 814387"/>
                  <a:gd name="connsiteY3" fmla="*/ 4805 h 90530"/>
                  <a:gd name="connsiteX4" fmla="*/ 676275 w 814387"/>
                  <a:gd name="connsiteY4" fmla="*/ 42905 h 90530"/>
                  <a:gd name="connsiteX5" fmla="*/ 814387 w 814387"/>
                  <a:gd name="connsiteY5" fmla="*/ 83386 h 90530"/>
                  <a:gd name="connsiteX6" fmla="*/ 257175 w 814387"/>
                  <a:gd name="connsiteY6" fmla="*/ 85767 h 90530"/>
                  <a:gd name="connsiteX0" fmla="*/ 0 w 814387"/>
                  <a:gd name="connsiteY0" fmla="*/ 99560 h 99560"/>
                  <a:gd name="connsiteX1" fmla="*/ 188119 w 814387"/>
                  <a:gd name="connsiteY1" fmla="*/ 66222 h 99560"/>
                  <a:gd name="connsiteX2" fmla="*/ 330994 w 814387"/>
                  <a:gd name="connsiteY2" fmla="*/ 9072 h 99560"/>
                  <a:gd name="connsiteX3" fmla="*/ 557212 w 814387"/>
                  <a:gd name="connsiteY3" fmla="*/ 13835 h 99560"/>
                  <a:gd name="connsiteX4" fmla="*/ 676275 w 814387"/>
                  <a:gd name="connsiteY4" fmla="*/ 51935 h 99560"/>
                  <a:gd name="connsiteX5" fmla="*/ 814387 w 814387"/>
                  <a:gd name="connsiteY5" fmla="*/ 92416 h 99560"/>
                  <a:gd name="connsiteX6" fmla="*/ 257175 w 814387"/>
                  <a:gd name="connsiteY6" fmla="*/ 94797 h 99560"/>
                  <a:gd name="connsiteX0" fmla="*/ 0 w 814387"/>
                  <a:gd name="connsiteY0" fmla="*/ 93658 h 93658"/>
                  <a:gd name="connsiteX1" fmla="*/ 188119 w 814387"/>
                  <a:gd name="connsiteY1" fmla="*/ 60320 h 93658"/>
                  <a:gd name="connsiteX2" fmla="*/ 330994 w 814387"/>
                  <a:gd name="connsiteY2" fmla="*/ 3170 h 93658"/>
                  <a:gd name="connsiteX3" fmla="*/ 533399 w 814387"/>
                  <a:gd name="connsiteY3" fmla="*/ 7933 h 93658"/>
                  <a:gd name="connsiteX4" fmla="*/ 676275 w 814387"/>
                  <a:gd name="connsiteY4" fmla="*/ 46033 h 93658"/>
                  <a:gd name="connsiteX5" fmla="*/ 814387 w 814387"/>
                  <a:gd name="connsiteY5" fmla="*/ 86514 h 93658"/>
                  <a:gd name="connsiteX6" fmla="*/ 257175 w 814387"/>
                  <a:gd name="connsiteY6" fmla="*/ 88895 h 93658"/>
                  <a:gd name="connsiteX0" fmla="*/ 0 w 814387"/>
                  <a:gd name="connsiteY0" fmla="*/ 96278 h 96278"/>
                  <a:gd name="connsiteX1" fmla="*/ 188119 w 814387"/>
                  <a:gd name="connsiteY1" fmla="*/ 62940 h 96278"/>
                  <a:gd name="connsiteX2" fmla="*/ 330994 w 814387"/>
                  <a:gd name="connsiteY2" fmla="*/ 5790 h 96278"/>
                  <a:gd name="connsiteX3" fmla="*/ 533399 w 814387"/>
                  <a:gd name="connsiteY3" fmla="*/ 10553 h 96278"/>
                  <a:gd name="connsiteX4" fmla="*/ 676275 w 814387"/>
                  <a:gd name="connsiteY4" fmla="*/ 48653 h 96278"/>
                  <a:gd name="connsiteX5" fmla="*/ 814387 w 814387"/>
                  <a:gd name="connsiteY5" fmla="*/ 89134 h 96278"/>
                  <a:gd name="connsiteX6" fmla="*/ 257175 w 814387"/>
                  <a:gd name="connsiteY6" fmla="*/ 91515 h 96278"/>
                  <a:gd name="connsiteX0" fmla="*/ 0 w 814387"/>
                  <a:gd name="connsiteY0" fmla="*/ 102046 h 102046"/>
                  <a:gd name="connsiteX1" fmla="*/ 188119 w 814387"/>
                  <a:gd name="connsiteY1" fmla="*/ 68708 h 102046"/>
                  <a:gd name="connsiteX2" fmla="*/ 330994 w 814387"/>
                  <a:gd name="connsiteY2" fmla="*/ 11558 h 102046"/>
                  <a:gd name="connsiteX3" fmla="*/ 531018 w 814387"/>
                  <a:gd name="connsiteY3" fmla="*/ 6796 h 102046"/>
                  <a:gd name="connsiteX4" fmla="*/ 676275 w 814387"/>
                  <a:gd name="connsiteY4" fmla="*/ 54421 h 102046"/>
                  <a:gd name="connsiteX5" fmla="*/ 814387 w 814387"/>
                  <a:gd name="connsiteY5" fmla="*/ 94902 h 102046"/>
                  <a:gd name="connsiteX6" fmla="*/ 257175 w 814387"/>
                  <a:gd name="connsiteY6" fmla="*/ 97283 h 102046"/>
                  <a:gd name="connsiteX0" fmla="*/ 0 w 831807"/>
                  <a:gd name="connsiteY0" fmla="*/ 102046 h 102046"/>
                  <a:gd name="connsiteX1" fmla="*/ 188119 w 831807"/>
                  <a:gd name="connsiteY1" fmla="*/ 68708 h 102046"/>
                  <a:gd name="connsiteX2" fmla="*/ 330994 w 831807"/>
                  <a:gd name="connsiteY2" fmla="*/ 11558 h 102046"/>
                  <a:gd name="connsiteX3" fmla="*/ 531018 w 831807"/>
                  <a:gd name="connsiteY3" fmla="*/ 6796 h 102046"/>
                  <a:gd name="connsiteX4" fmla="*/ 676275 w 831807"/>
                  <a:gd name="connsiteY4" fmla="*/ 54421 h 102046"/>
                  <a:gd name="connsiteX5" fmla="*/ 814387 w 831807"/>
                  <a:gd name="connsiteY5" fmla="*/ 94902 h 102046"/>
                  <a:gd name="connsiteX6" fmla="*/ 257175 w 831807"/>
                  <a:gd name="connsiteY6" fmla="*/ 97283 h 102046"/>
                  <a:gd name="connsiteX0" fmla="*/ 7144 w 838951"/>
                  <a:gd name="connsiteY0" fmla="*/ 102046 h 104427"/>
                  <a:gd name="connsiteX1" fmla="*/ 195263 w 838951"/>
                  <a:gd name="connsiteY1" fmla="*/ 68708 h 104427"/>
                  <a:gd name="connsiteX2" fmla="*/ 338138 w 838951"/>
                  <a:gd name="connsiteY2" fmla="*/ 11558 h 104427"/>
                  <a:gd name="connsiteX3" fmla="*/ 538162 w 838951"/>
                  <a:gd name="connsiteY3" fmla="*/ 6796 h 104427"/>
                  <a:gd name="connsiteX4" fmla="*/ 683419 w 838951"/>
                  <a:gd name="connsiteY4" fmla="*/ 54421 h 104427"/>
                  <a:gd name="connsiteX5" fmla="*/ 821531 w 838951"/>
                  <a:gd name="connsiteY5" fmla="*/ 94902 h 104427"/>
                  <a:gd name="connsiteX6" fmla="*/ 0 w 838951"/>
                  <a:gd name="connsiteY6" fmla="*/ 104427 h 104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951" h="104427">
                    <a:moveTo>
                      <a:pt x="7144" y="102046"/>
                    </a:moveTo>
                    <a:cubicBezTo>
                      <a:pt x="69850" y="90933"/>
                      <a:pt x="140097" y="83789"/>
                      <a:pt x="195263" y="68708"/>
                    </a:cubicBezTo>
                    <a:cubicBezTo>
                      <a:pt x="250429" y="53627"/>
                      <a:pt x="280988" y="21877"/>
                      <a:pt x="338138" y="11558"/>
                    </a:cubicBezTo>
                    <a:cubicBezTo>
                      <a:pt x="395288" y="1239"/>
                      <a:pt x="490537" y="-5904"/>
                      <a:pt x="538162" y="6796"/>
                    </a:cubicBezTo>
                    <a:lnTo>
                      <a:pt x="683419" y="54421"/>
                    </a:lnTo>
                    <a:cubicBezTo>
                      <a:pt x="731838" y="70296"/>
                      <a:pt x="891381" y="87758"/>
                      <a:pt x="821531" y="94902"/>
                    </a:cubicBezTo>
                    <a:lnTo>
                      <a:pt x="0" y="104427"/>
                    </a:lnTo>
                  </a:path>
                </a:pathLst>
              </a:cu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699861" y="1918604"/>
                <a:ext cx="153670" cy="5410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182880" y="2089006"/>
            <a:ext cx="4290060" cy="2619027"/>
            <a:chOff x="4450080" y="2554953"/>
            <a:chExt cx="4290060" cy="2619027"/>
          </a:xfrm>
        </p:grpSpPr>
        <p:sp>
          <p:nvSpPr>
            <p:cNvPr id="8" name="Rectangle 7"/>
            <p:cNvSpPr/>
            <p:nvPr/>
          </p:nvSpPr>
          <p:spPr>
            <a:xfrm>
              <a:off x="4450080" y="2659380"/>
              <a:ext cx="4290060" cy="2514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175634" y="2554953"/>
              <a:ext cx="838951" cy="104427"/>
              <a:chOff x="2336006" y="1893442"/>
              <a:chExt cx="838951" cy="104427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2336006" y="1893442"/>
                <a:ext cx="838951" cy="104427"/>
              </a:xfrm>
              <a:custGeom>
                <a:avLst/>
                <a:gdLst>
                  <a:gd name="connsiteX0" fmla="*/ 0 w 814387"/>
                  <a:gd name="connsiteY0" fmla="*/ 90488 h 90488"/>
                  <a:gd name="connsiteX1" fmla="*/ 188119 w 814387"/>
                  <a:gd name="connsiteY1" fmla="*/ 57150 h 90488"/>
                  <a:gd name="connsiteX2" fmla="*/ 330994 w 814387"/>
                  <a:gd name="connsiteY2" fmla="*/ 0 h 90488"/>
                  <a:gd name="connsiteX3" fmla="*/ 557212 w 814387"/>
                  <a:gd name="connsiteY3" fmla="*/ 4763 h 90488"/>
                  <a:gd name="connsiteX4" fmla="*/ 676275 w 814387"/>
                  <a:gd name="connsiteY4" fmla="*/ 42863 h 90488"/>
                  <a:gd name="connsiteX5" fmla="*/ 814387 w 814387"/>
                  <a:gd name="connsiteY5" fmla="*/ 83344 h 90488"/>
                  <a:gd name="connsiteX6" fmla="*/ 257175 w 814387"/>
                  <a:gd name="connsiteY6" fmla="*/ 85725 h 90488"/>
                  <a:gd name="connsiteX0" fmla="*/ 0 w 814387"/>
                  <a:gd name="connsiteY0" fmla="*/ 90488 h 90488"/>
                  <a:gd name="connsiteX1" fmla="*/ 188119 w 814387"/>
                  <a:gd name="connsiteY1" fmla="*/ 57150 h 90488"/>
                  <a:gd name="connsiteX2" fmla="*/ 330994 w 814387"/>
                  <a:gd name="connsiteY2" fmla="*/ 0 h 90488"/>
                  <a:gd name="connsiteX3" fmla="*/ 557212 w 814387"/>
                  <a:gd name="connsiteY3" fmla="*/ 4763 h 90488"/>
                  <a:gd name="connsiteX4" fmla="*/ 676275 w 814387"/>
                  <a:gd name="connsiteY4" fmla="*/ 42863 h 90488"/>
                  <a:gd name="connsiteX5" fmla="*/ 814387 w 814387"/>
                  <a:gd name="connsiteY5" fmla="*/ 83344 h 90488"/>
                  <a:gd name="connsiteX6" fmla="*/ 257175 w 814387"/>
                  <a:gd name="connsiteY6" fmla="*/ 85725 h 90488"/>
                  <a:gd name="connsiteX0" fmla="*/ 0 w 814387"/>
                  <a:gd name="connsiteY0" fmla="*/ 90530 h 90530"/>
                  <a:gd name="connsiteX1" fmla="*/ 188119 w 814387"/>
                  <a:gd name="connsiteY1" fmla="*/ 57192 h 90530"/>
                  <a:gd name="connsiteX2" fmla="*/ 330994 w 814387"/>
                  <a:gd name="connsiteY2" fmla="*/ 42 h 90530"/>
                  <a:gd name="connsiteX3" fmla="*/ 557212 w 814387"/>
                  <a:gd name="connsiteY3" fmla="*/ 4805 h 90530"/>
                  <a:gd name="connsiteX4" fmla="*/ 676275 w 814387"/>
                  <a:gd name="connsiteY4" fmla="*/ 42905 h 90530"/>
                  <a:gd name="connsiteX5" fmla="*/ 814387 w 814387"/>
                  <a:gd name="connsiteY5" fmla="*/ 83386 h 90530"/>
                  <a:gd name="connsiteX6" fmla="*/ 257175 w 814387"/>
                  <a:gd name="connsiteY6" fmla="*/ 85767 h 90530"/>
                  <a:gd name="connsiteX0" fmla="*/ 0 w 814387"/>
                  <a:gd name="connsiteY0" fmla="*/ 99560 h 99560"/>
                  <a:gd name="connsiteX1" fmla="*/ 188119 w 814387"/>
                  <a:gd name="connsiteY1" fmla="*/ 66222 h 99560"/>
                  <a:gd name="connsiteX2" fmla="*/ 330994 w 814387"/>
                  <a:gd name="connsiteY2" fmla="*/ 9072 h 99560"/>
                  <a:gd name="connsiteX3" fmla="*/ 557212 w 814387"/>
                  <a:gd name="connsiteY3" fmla="*/ 13835 h 99560"/>
                  <a:gd name="connsiteX4" fmla="*/ 676275 w 814387"/>
                  <a:gd name="connsiteY4" fmla="*/ 51935 h 99560"/>
                  <a:gd name="connsiteX5" fmla="*/ 814387 w 814387"/>
                  <a:gd name="connsiteY5" fmla="*/ 92416 h 99560"/>
                  <a:gd name="connsiteX6" fmla="*/ 257175 w 814387"/>
                  <a:gd name="connsiteY6" fmla="*/ 94797 h 99560"/>
                  <a:gd name="connsiteX0" fmla="*/ 0 w 814387"/>
                  <a:gd name="connsiteY0" fmla="*/ 93658 h 93658"/>
                  <a:gd name="connsiteX1" fmla="*/ 188119 w 814387"/>
                  <a:gd name="connsiteY1" fmla="*/ 60320 h 93658"/>
                  <a:gd name="connsiteX2" fmla="*/ 330994 w 814387"/>
                  <a:gd name="connsiteY2" fmla="*/ 3170 h 93658"/>
                  <a:gd name="connsiteX3" fmla="*/ 533399 w 814387"/>
                  <a:gd name="connsiteY3" fmla="*/ 7933 h 93658"/>
                  <a:gd name="connsiteX4" fmla="*/ 676275 w 814387"/>
                  <a:gd name="connsiteY4" fmla="*/ 46033 h 93658"/>
                  <a:gd name="connsiteX5" fmla="*/ 814387 w 814387"/>
                  <a:gd name="connsiteY5" fmla="*/ 86514 h 93658"/>
                  <a:gd name="connsiteX6" fmla="*/ 257175 w 814387"/>
                  <a:gd name="connsiteY6" fmla="*/ 88895 h 93658"/>
                  <a:gd name="connsiteX0" fmla="*/ 0 w 814387"/>
                  <a:gd name="connsiteY0" fmla="*/ 96278 h 96278"/>
                  <a:gd name="connsiteX1" fmla="*/ 188119 w 814387"/>
                  <a:gd name="connsiteY1" fmla="*/ 62940 h 96278"/>
                  <a:gd name="connsiteX2" fmla="*/ 330994 w 814387"/>
                  <a:gd name="connsiteY2" fmla="*/ 5790 h 96278"/>
                  <a:gd name="connsiteX3" fmla="*/ 533399 w 814387"/>
                  <a:gd name="connsiteY3" fmla="*/ 10553 h 96278"/>
                  <a:gd name="connsiteX4" fmla="*/ 676275 w 814387"/>
                  <a:gd name="connsiteY4" fmla="*/ 48653 h 96278"/>
                  <a:gd name="connsiteX5" fmla="*/ 814387 w 814387"/>
                  <a:gd name="connsiteY5" fmla="*/ 89134 h 96278"/>
                  <a:gd name="connsiteX6" fmla="*/ 257175 w 814387"/>
                  <a:gd name="connsiteY6" fmla="*/ 91515 h 96278"/>
                  <a:gd name="connsiteX0" fmla="*/ 0 w 814387"/>
                  <a:gd name="connsiteY0" fmla="*/ 102046 h 102046"/>
                  <a:gd name="connsiteX1" fmla="*/ 188119 w 814387"/>
                  <a:gd name="connsiteY1" fmla="*/ 68708 h 102046"/>
                  <a:gd name="connsiteX2" fmla="*/ 330994 w 814387"/>
                  <a:gd name="connsiteY2" fmla="*/ 11558 h 102046"/>
                  <a:gd name="connsiteX3" fmla="*/ 531018 w 814387"/>
                  <a:gd name="connsiteY3" fmla="*/ 6796 h 102046"/>
                  <a:gd name="connsiteX4" fmla="*/ 676275 w 814387"/>
                  <a:gd name="connsiteY4" fmla="*/ 54421 h 102046"/>
                  <a:gd name="connsiteX5" fmla="*/ 814387 w 814387"/>
                  <a:gd name="connsiteY5" fmla="*/ 94902 h 102046"/>
                  <a:gd name="connsiteX6" fmla="*/ 257175 w 814387"/>
                  <a:gd name="connsiteY6" fmla="*/ 97283 h 102046"/>
                  <a:gd name="connsiteX0" fmla="*/ 0 w 831807"/>
                  <a:gd name="connsiteY0" fmla="*/ 102046 h 102046"/>
                  <a:gd name="connsiteX1" fmla="*/ 188119 w 831807"/>
                  <a:gd name="connsiteY1" fmla="*/ 68708 h 102046"/>
                  <a:gd name="connsiteX2" fmla="*/ 330994 w 831807"/>
                  <a:gd name="connsiteY2" fmla="*/ 11558 h 102046"/>
                  <a:gd name="connsiteX3" fmla="*/ 531018 w 831807"/>
                  <a:gd name="connsiteY3" fmla="*/ 6796 h 102046"/>
                  <a:gd name="connsiteX4" fmla="*/ 676275 w 831807"/>
                  <a:gd name="connsiteY4" fmla="*/ 54421 h 102046"/>
                  <a:gd name="connsiteX5" fmla="*/ 814387 w 831807"/>
                  <a:gd name="connsiteY5" fmla="*/ 94902 h 102046"/>
                  <a:gd name="connsiteX6" fmla="*/ 257175 w 831807"/>
                  <a:gd name="connsiteY6" fmla="*/ 97283 h 102046"/>
                  <a:gd name="connsiteX0" fmla="*/ 7144 w 838951"/>
                  <a:gd name="connsiteY0" fmla="*/ 102046 h 104427"/>
                  <a:gd name="connsiteX1" fmla="*/ 195263 w 838951"/>
                  <a:gd name="connsiteY1" fmla="*/ 68708 h 104427"/>
                  <a:gd name="connsiteX2" fmla="*/ 338138 w 838951"/>
                  <a:gd name="connsiteY2" fmla="*/ 11558 h 104427"/>
                  <a:gd name="connsiteX3" fmla="*/ 538162 w 838951"/>
                  <a:gd name="connsiteY3" fmla="*/ 6796 h 104427"/>
                  <a:gd name="connsiteX4" fmla="*/ 683419 w 838951"/>
                  <a:gd name="connsiteY4" fmla="*/ 54421 h 104427"/>
                  <a:gd name="connsiteX5" fmla="*/ 821531 w 838951"/>
                  <a:gd name="connsiteY5" fmla="*/ 94902 h 104427"/>
                  <a:gd name="connsiteX6" fmla="*/ 0 w 838951"/>
                  <a:gd name="connsiteY6" fmla="*/ 104427 h 104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951" h="104427">
                    <a:moveTo>
                      <a:pt x="7144" y="102046"/>
                    </a:moveTo>
                    <a:cubicBezTo>
                      <a:pt x="69850" y="90933"/>
                      <a:pt x="140097" y="83789"/>
                      <a:pt x="195263" y="68708"/>
                    </a:cubicBezTo>
                    <a:cubicBezTo>
                      <a:pt x="250429" y="53627"/>
                      <a:pt x="280988" y="21877"/>
                      <a:pt x="338138" y="11558"/>
                    </a:cubicBezTo>
                    <a:cubicBezTo>
                      <a:pt x="395288" y="1239"/>
                      <a:pt x="490537" y="-5904"/>
                      <a:pt x="538162" y="6796"/>
                    </a:cubicBezTo>
                    <a:lnTo>
                      <a:pt x="683419" y="54421"/>
                    </a:lnTo>
                    <a:cubicBezTo>
                      <a:pt x="731838" y="70296"/>
                      <a:pt x="891381" y="87758"/>
                      <a:pt x="821531" y="94902"/>
                    </a:cubicBezTo>
                    <a:lnTo>
                      <a:pt x="0" y="104427"/>
                    </a:lnTo>
                  </a:path>
                </a:pathLst>
              </a:cu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699861" y="1918604"/>
                <a:ext cx="153670" cy="5410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itle 1"/>
          <p:cNvSpPr txBox="1">
            <a:spLocks/>
          </p:cNvSpPr>
          <p:nvPr/>
        </p:nvSpPr>
        <p:spPr>
          <a:xfrm>
            <a:off x="674441" y="3047695"/>
            <a:ext cx="3349365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#1</a:t>
            </a:r>
            <a:endParaRPr lang="en-US" sz="4000" b="1" dirty="0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55001" y="2880055"/>
            <a:ext cx="3349365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#1.5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59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24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20225</TotalTime>
  <Words>1958</Words>
  <Application>Microsoft Office PowerPoint</Application>
  <PresentationFormat>On-screen Show (4:3)</PresentationFormat>
  <Paragraphs>433</Paragraphs>
  <Slides>68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Symbol</vt:lpstr>
      <vt:lpstr>Office Theme</vt:lpstr>
      <vt:lpstr>Confocal microscopy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tips for confocal microscopy</dc:title>
  <dc:creator>pariel</dc:creator>
  <cp:lastModifiedBy>Pablo Ariel</cp:lastModifiedBy>
  <cp:revision>106</cp:revision>
  <dcterms:created xsi:type="dcterms:W3CDTF">2016-02-24T21:07:42Z</dcterms:created>
  <dcterms:modified xsi:type="dcterms:W3CDTF">2017-05-18T14:59:44Z</dcterms:modified>
</cp:coreProperties>
</file>