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3"/>
  </p:notesMasterIdLst>
  <p:sldIdLst>
    <p:sldId id="256" r:id="rId2"/>
    <p:sldId id="257" r:id="rId3"/>
    <p:sldId id="261" r:id="rId4"/>
    <p:sldId id="262" r:id="rId5"/>
    <p:sldId id="269" r:id="rId6"/>
    <p:sldId id="298" r:id="rId7"/>
    <p:sldId id="279" r:id="rId8"/>
    <p:sldId id="299" r:id="rId9"/>
    <p:sldId id="300" r:id="rId10"/>
    <p:sldId id="301" r:id="rId11"/>
    <p:sldId id="29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0"/>
    <p:restoredTop sz="82843"/>
  </p:normalViewPr>
  <p:slideViewPr>
    <p:cSldViewPr snapToGrid="0" snapToObjects="1">
      <p:cViewPr varScale="1">
        <p:scale>
          <a:sx n="86" d="100"/>
          <a:sy n="86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6377B-DB67-734B-BACC-B69894A6C040}" type="datetimeFigureOut">
              <a:rPr lang="en-US" smtClean="0"/>
              <a:t>2/17/21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10C56-3A3C-C34F-B756-B7ECDC2A2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7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Thyroid is a gland, meaning that it secretes hormones into our bloodstream to act in other parts of our body.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Located in the front of our neck and wraps around the trachea/windpipe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Has two lobes with a middle known as the isthmus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Part of a larger pathway regulated by the brain (hypothalamus) that acts on the pituitary gland that stimulates the thyroid to secrete hormones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10C56-3A3C-C34F-B756-B7ECDC2A2A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0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Produces T3 and T4 hormones – which are considered active hormones in the bloodstream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can think of the function of these hormones as the 7Bs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Brain maturation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Bone growth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Blood pressure &amp; </a:t>
            </a:r>
            <a:r>
              <a:rPr lang="en-US" dirty="0" err="1"/>
              <a:t>heartBeat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Basal metabolic rate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Blood sugar (to increase via making glucose from storage and making new glucose)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Break down lipids (fats)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Babies: Helps create surfactant synthesis (coating of the lungs to make breathing easier)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10C56-3A3C-C34F-B756-B7ECDC2A2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results for many reasons: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Mother doesn’t make enough thyroid hormone for baby’s bloodstream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Iodine deficiency, so hormones are not made (congenital iodine deficiency syndrome)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a thyroid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Signs &amp; symptoms include: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Stunted growth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Presence of a goiter (enlarged thyroid)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weight gain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Mental/intellectual disability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puffy/swollen appearance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Screening in newborns for hypothyroidism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10C56-3A3C-C34F-B756-B7ECDC2A2A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2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acquire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hypothryoidism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later points in life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results for many reasons: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being Hashimoto thyroiditis, autoimmune disorder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Iodine deficiency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Inflammation of the thyroid (pregnancy, flu-like illness)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Signs &amp; symptoms include: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Hair loss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Cold intolerance (feeling cold)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Constipation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Weight gain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Hyporeflexia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sodium levels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levels of cholesterol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10C56-3A3C-C34F-B756-B7ECDC2A2A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0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acquire hyperthyroidism later in life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results for many reasons: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being a disease called Grave Diseases that leads to hyperactivation of the thyroid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Taking too much thyroid hormone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Signs &amp; symptoms include: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Heat intolerance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Weight loss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Diarrhea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Sweating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Palpitations (rapid heartbeats)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10C56-3A3C-C34F-B756-B7ECDC2A2A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38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Tachyarrhythmias: Rapid heartbeats that mess with the rhythm of the heart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10C56-3A3C-C34F-B756-B7ECDC2A2A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6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10C56-3A3C-C34F-B756-B7ECDC2A2A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9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2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3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7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3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0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2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12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5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4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8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6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4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FFBBB-FEC4-4A6D-BE2F-79EB233A3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09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1656B2-6DC7-704C-9915-3C4F29312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Thyroid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722E0-F5BE-2248-95AA-69AAEBCDA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 Medical School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 Oh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23, 2021</a:t>
            </a:r>
          </a:p>
        </p:txBody>
      </p:sp>
      <p:sp>
        <p:nvSpPr>
          <p:cNvPr id="49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5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36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1" name="Group 138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032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Rectangle 143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188D44-B8A3-0149-B1DB-80BDBE50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Doctor’s Toolkit for Thyroid Disease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BEDF9-36CC-324D-995F-A5CD5F7F2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610823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TSH: Thyroid stimulating hormone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T3, T4: Thyroid hormones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RAIU: Radioactive iodine uptake test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Thyroid scan</a:t>
            </a:r>
          </a:p>
          <a:p>
            <a:pPr lvl="2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Image result for thyroid scan">
            <a:extLst>
              <a:ext uri="{FF2B5EF4-FFF2-40B4-BE49-F238E27FC236}">
                <a16:creationId xmlns:a16="http://schemas.microsoft.com/office/drawing/2014/main" id="{F4CF5F20-60D1-854D-BD47-290F59495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8449" y="2607483"/>
            <a:ext cx="5932609" cy="333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58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545555-EC93-E74B-BD87-A518902FD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" y="0"/>
            <a:ext cx="12187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88D44-B8A3-0149-B1DB-80BDBE50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DCF5A-779A-724F-A0F8-27BAAE6E3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be familiar with the function of the thyroid and thyroid hormones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understand what occurs in thyroid disease, specifically hypothyroidism and hyperthyroidism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recognize the signs and symptoms of thyroid disease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be familiar with the doctor’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88D44-B8A3-0149-B1DB-80BDBE50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Thyroid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DCF5A-779A-724F-A0F8-27BAAE6E3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thyroid">
            <a:extLst>
              <a:ext uri="{FF2B5EF4-FFF2-40B4-BE49-F238E27FC236}">
                <a16:creationId xmlns:a16="http://schemas.microsoft.com/office/drawing/2014/main" id="{B19DB0AB-30D7-384B-929C-224077566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18" y="1217976"/>
            <a:ext cx="7325887" cy="49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11EFC9-DC7D-054E-8FA9-5B57263D2637}"/>
              </a:ext>
            </a:extLst>
          </p:cNvPr>
          <p:cNvSpPr/>
          <p:nvPr/>
        </p:nvSpPr>
        <p:spPr>
          <a:xfrm>
            <a:off x="0" y="6470413"/>
            <a:ext cx="593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www.medicinenet.com</a:t>
            </a:r>
            <a:r>
              <a:rPr lang="en-US" dirty="0"/>
              <a:t>/</a:t>
            </a:r>
            <a:r>
              <a:rPr lang="en-US" dirty="0" err="1"/>
              <a:t>thyroid_disorders</a:t>
            </a:r>
            <a:r>
              <a:rPr lang="en-US" dirty="0"/>
              <a:t>/</a:t>
            </a:r>
            <a:r>
              <a:rPr lang="en-US" dirty="0" err="1"/>
              <a:t>article.htm</a:t>
            </a:r>
            <a:endParaRPr lang="en-US" dirty="0"/>
          </a:p>
        </p:txBody>
      </p:sp>
      <p:pic>
        <p:nvPicPr>
          <p:cNvPr id="1028" name="Picture 4" descr="Image result for thyroid axis">
            <a:extLst>
              <a:ext uri="{FF2B5EF4-FFF2-40B4-BE49-F238E27FC236}">
                <a16:creationId xmlns:a16="http://schemas.microsoft.com/office/drawing/2014/main" id="{5E5B1487-A2F2-5E44-85CD-D6A55970C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658" y="343179"/>
            <a:ext cx="40767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88D44-B8A3-0149-B1DB-80BDBE50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Thyroid Hormones</a:t>
            </a:r>
          </a:p>
        </p:txBody>
      </p:sp>
      <p:pic>
        <p:nvPicPr>
          <p:cNvPr id="2052" name="Picture 4" descr="Image result for thyroid hormone">
            <a:extLst>
              <a:ext uri="{FF2B5EF4-FFF2-40B4-BE49-F238E27FC236}">
                <a16:creationId xmlns:a16="http://schemas.microsoft.com/office/drawing/2014/main" id="{AC4802D0-A68E-484D-8CD8-48773D1B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37" y="1102753"/>
            <a:ext cx="9384926" cy="54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iodine in salt">
            <a:extLst>
              <a:ext uri="{FF2B5EF4-FFF2-40B4-BE49-F238E27FC236}">
                <a16:creationId xmlns:a16="http://schemas.microsoft.com/office/drawing/2014/main" id="{6F103236-8199-154E-94FD-DE035186A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3" y="1113959"/>
            <a:ext cx="5425047" cy="542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iodine rich foods">
            <a:extLst>
              <a:ext uri="{FF2B5EF4-FFF2-40B4-BE49-F238E27FC236}">
                <a16:creationId xmlns:a16="http://schemas.microsoft.com/office/drawing/2014/main" id="{25E9A3A5-633A-DD48-A902-13A6038F1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02753"/>
            <a:ext cx="5425047" cy="542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4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88D44-B8A3-0149-B1DB-80BDBE50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Thyroid Disease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0C1228-282D-E142-B8A6-66E1EA8A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different reasons for thyroid disease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Brain disease that affects the hypothalamus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Pituitary gland dysfunction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Typically, can present because too little thyroid hormones or too much thyroid hormones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Hypothyroidism: Too little thyroid hormones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Hyperthyroidism: Too much thyroid hormones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Image result for thyroid axis">
            <a:extLst>
              <a:ext uri="{FF2B5EF4-FFF2-40B4-BE49-F238E27FC236}">
                <a16:creationId xmlns:a16="http://schemas.microsoft.com/office/drawing/2014/main" id="{31CC5DF4-8D4A-3B41-8CCC-804C5DEA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658" y="343179"/>
            <a:ext cx="4076700" cy="631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thyroid hormone">
            <a:extLst>
              <a:ext uri="{FF2B5EF4-FFF2-40B4-BE49-F238E27FC236}">
                <a16:creationId xmlns:a16="http://schemas.microsoft.com/office/drawing/2014/main" id="{299BA9C4-FAD6-C34E-B055-2426360E9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2"/>
          <a:stretch/>
        </p:blipFill>
        <p:spPr bwMode="auto">
          <a:xfrm>
            <a:off x="6414114" y="1082303"/>
            <a:ext cx="5511613" cy="54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88D44-B8A3-0149-B1DB-80BDBE50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63" y="661975"/>
            <a:ext cx="3843471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Congenital</a:t>
            </a:r>
            <a:br>
              <a:rPr lang="en-US" sz="4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Hypothyroidism</a:t>
            </a:r>
          </a:p>
        </p:txBody>
      </p:sp>
      <p:sp>
        <p:nvSpPr>
          <p:cNvPr id="8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1804DC-CA4B-A242-BFCB-E255DDA61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088570"/>
            <a:ext cx="7214616" cy="46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2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88D44-B8A3-0149-B1DB-80BDBE50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80" y="661975"/>
            <a:ext cx="393312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Hypothyroidism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hypothyroidism">
            <a:extLst>
              <a:ext uri="{FF2B5EF4-FFF2-40B4-BE49-F238E27FC236}">
                <a16:creationId xmlns:a16="http://schemas.microsoft.com/office/drawing/2014/main" id="{C3EB7AAB-9DFF-984B-958A-0B11D2DCA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8505" y="176129"/>
            <a:ext cx="5936489" cy="65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39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Image result for hyperthyroidism">
            <a:extLst>
              <a:ext uri="{FF2B5EF4-FFF2-40B4-BE49-F238E27FC236}">
                <a16:creationId xmlns:a16="http://schemas.microsoft.com/office/drawing/2014/main" id="{8D697349-3A92-724C-8490-981725A99E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107"/>
          <a:stretch/>
        </p:blipFill>
        <p:spPr bwMode="auto"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78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88D44-B8A3-0149-B1DB-80BDBE50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Thyroid Storm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0C1228-282D-E142-B8A6-66E1EA8A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Rare, severe complication of (untreated) hyperthyroidism, worsened in setting of any stress (infection, surgery)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Symptoms: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Agitation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Delirium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Tachyarrhythmias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3DEE9C0-CA9B-BB44-A99F-1A8EDD29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74" y="1999280"/>
            <a:ext cx="5880224" cy="39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86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3791</TotalTime>
  <Words>509</Words>
  <Application>Microsoft Macintosh PowerPoint</Application>
  <PresentationFormat>Widescreen</PresentationFormat>
  <Paragraphs>90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Thyroid Disease</vt:lpstr>
      <vt:lpstr>Learning Objectives</vt:lpstr>
      <vt:lpstr>The Thyroid</vt:lpstr>
      <vt:lpstr>Thyroid Hormones</vt:lpstr>
      <vt:lpstr>Thyroid Disease</vt:lpstr>
      <vt:lpstr>Congenital Hypothyroidism</vt:lpstr>
      <vt:lpstr>Hypothyroidism</vt:lpstr>
      <vt:lpstr>PowerPoint Presentation</vt:lpstr>
      <vt:lpstr>Thyroid Storm</vt:lpstr>
      <vt:lpstr>Doctor’s Toolkit for Thyroid Disease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 Med School: Heart Disease</dc:title>
  <dc:creator>Oh, Loren</dc:creator>
  <cp:lastModifiedBy>Oh, Loren</cp:lastModifiedBy>
  <cp:revision>250</cp:revision>
  <dcterms:created xsi:type="dcterms:W3CDTF">2020-01-22T16:52:33Z</dcterms:created>
  <dcterms:modified xsi:type="dcterms:W3CDTF">2021-02-18T21:57:45Z</dcterms:modified>
</cp:coreProperties>
</file>