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54"/>
  </p:notesMasterIdLst>
  <p:sldIdLst>
    <p:sldId id="431" r:id="rId3"/>
    <p:sldId id="306" r:id="rId4"/>
    <p:sldId id="425" r:id="rId5"/>
    <p:sldId id="445" r:id="rId6"/>
    <p:sldId id="430" r:id="rId7"/>
    <p:sldId id="435" r:id="rId8"/>
    <p:sldId id="427" r:id="rId9"/>
    <p:sldId id="309" r:id="rId10"/>
    <p:sldId id="312" r:id="rId11"/>
    <p:sldId id="337" r:id="rId12"/>
    <p:sldId id="338" r:id="rId13"/>
    <p:sldId id="339" r:id="rId14"/>
    <p:sldId id="438" r:id="rId15"/>
    <p:sldId id="432" r:id="rId16"/>
    <p:sldId id="310" r:id="rId17"/>
    <p:sldId id="433" r:id="rId18"/>
    <p:sldId id="336" r:id="rId19"/>
    <p:sldId id="434" r:id="rId20"/>
    <p:sldId id="439" r:id="rId21"/>
    <p:sldId id="340" r:id="rId22"/>
    <p:sldId id="415" r:id="rId23"/>
    <p:sldId id="413" r:id="rId24"/>
    <p:sldId id="414" r:id="rId25"/>
    <p:sldId id="440" r:id="rId26"/>
    <p:sldId id="420" r:id="rId27"/>
    <p:sldId id="419" r:id="rId28"/>
    <p:sldId id="442" r:id="rId29"/>
    <p:sldId id="403" r:id="rId30"/>
    <p:sldId id="347" r:id="rId31"/>
    <p:sldId id="441" r:id="rId32"/>
    <p:sldId id="428" r:id="rId33"/>
    <p:sldId id="422" r:id="rId34"/>
    <p:sldId id="345" r:id="rId35"/>
    <p:sldId id="348" r:id="rId36"/>
    <p:sldId id="350" r:id="rId37"/>
    <p:sldId id="349" r:id="rId38"/>
    <p:sldId id="351" r:id="rId39"/>
    <p:sldId id="443" r:id="rId40"/>
    <p:sldId id="392" r:id="rId41"/>
    <p:sldId id="353" r:id="rId42"/>
    <p:sldId id="404" r:id="rId43"/>
    <p:sldId id="342" r:id="rId44"/>
    <p:sldId id="380" r:id="rId45"/>
    <p:sldId id="381" r:id="rId46"/>
    <p:sldId id="354" r:id="rId47"/>
    <p:sldId id="355" r:id="rId48"/>
    <p:sldId id="383" r:id="rId49"/>
    <p:sldId id="444" r:id="rId50"/>
    <p:sldId id="429" r:id="rId51"/>
    <p:sldId id="385" r:id="rId52"/>
    <p:sldId id="387"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a:srgbClr val="0066CC"/>
    <a:srgbClr val="336BAF"/>
    <a:srgbClr val="0099FF"/>
    <a:srgbClr val="3270A4"/>
    <a:srgbClr val="4B76CD"/>
    <a:srgbClr val="B2B2B2"/>
    <a:srgbClr val="66CCFF"/>
    <a:srgbClr val="E9E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50" autoAdjust="0"/>
    <p:restoredTop sz="94652" autoAdjust="0"/>
  </p:normalViewPr>
  <p:slideViewPr>
    <p:cSldViewPr>
      <p:cViewPr varScale="1">
        <p:scale>
          <a:sx n="136" d="100"/>
          <a:sy n="136" d="100"/>
        </p:scale>
        <p:origin x="224" y="72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117" d="100"/>
          <a:sy n="117" d="100"/>
        </p:scale>
        <p:origin x="21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C75CF05-D4EB-41BA-9F20-235FDF90A6F2}" type="slidenum">
              <a:rPr lang="en-US"/>
              <a:pPr/>
              <a:t>‹#›</a:t>
            </a:fld>
            <a:endParaRPr lang="en-US" dirty="0"/>
          </a:p>
        </p:txBody>
      </p:sp>
    </p:spTree>
    <p:extLst>
      <p:ext uri="{BB962C8B-B14F-4D97-AF65-F5344CB8AC3E}">
        <p14:creationId xmlns:p14="http://schemas.microsoft.com/office/powerpoint/2010/main" val="26769912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stroke/facts.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43639-EF80-4DF5-B51C-7D86FECF4197}" type="slidenum">
              <a:rPr lang="en-US"/>
              <a:pPr/>
              <a:t>2</a:t>
            </a:fld>
            <a:endParaRPr lang="en-US" dirty="0"/>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8107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3E980-B706-4107-8DD1-E6AF34C22111}" type="slidenum">
              <a:rPr lang="en-US"/>
              <a:pPr/>
              <a:t>20</a:t>
            </a:fld>
            <a:endParaRPr lang="en-US" dirty="0"/>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79359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3E980-B706-4107-8DD1-E6AF34C22111}" type="slidenum">
              <a:rPr lang="en-US"/>
              <a:pPr/>
              <a:t>21</a:t>
            </a:fld>
            <a:endParaRPr lang="en-US" dirty="0"/>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dirty="0">
                <a:hlinkClick r:id="rId3"/>
              </a:rPr>
              <a:t>https://www.cdc.gov/stroke/facts.htm</a:t>
            </a:r>
            <a:endParaRPr lang="en-US" dirty="0"/>
          </a:p>
        </p:txBody>
      </p:sp>
    </p:spTree>
    <p:extLst>
      <p:ext uri="{BB962C8B-B14F-4D97-AF65-F5344CB8AC3E}">
        <p14:creationId xmlns:p14="http://schemas.microsoft.com/office/powerpoint/2010/main" val="3234585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3E980-B706-4107-8DD1-E6AF34C22111}" type="slidenum">
              <a:rPr lang="en-US"/>
              <a:pPr/>
              <a:t>22</a:t>
            </a:fld>
            <a:endParaRPr lang="en-US" dirty="0"/>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39356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3E980-B706-4107-8DD1-E6AF34C22111}" type="slidenum">
              <a:rPr lang="en-US"/>
              <a:pPr/>
              <a:t>23</a:t>
            </a:fld>
            <a:endParaRPr lang="en-US" dirty="0"/>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47006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6D02E-0F96-4724-8173-06D09893FA04}" type="slidenum">
              <a:rPr lang="en-US"/>
              <a:pPr/>
              <a:t>28</a:t>
            </a:fld>
            <a:endParaRPr lang="en-US" dirty="0"/>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r>
              <a:rPr lang="en-US" sz="1200" dirty="0">
                <a:solidFill>
                  <a:srgbClr val="000000"/>
                </a:solidFill>
                <a:latin typeface="Arial" panose="020B0604020202020204" pitchFamily="34" charset="0"/>
              </a:rPr>
              <a:t>Benarroch, E., Cutsforth-Gregory, J., Flemming, K., Benarroch, E., Cutsforth-Gregory, J., &amp; Flemming, K. (2017-11). Vascular System. In Mayo Clinic Medical Neurosciences: Organized by Neurologic System and Level. Oxford, UK: Oxford University Press. Retrieved 25 Aug. 2019, from https://</a:t>
            </a:r>
            <a:r>
              <a:rPr lang="en-US" sz="1200" dirty="0" err="1">
                <a:solidFill>
                  <a:srgbClr val="000000"/>
                </a:solidFill>
                <a:latin typeface="Arial" panose="020B0604020202020204" pitchFamily="34" charset="0"/>
              </a:rPr>
              <a:t>oxfordmedicine-com.libproxy.lib.unc.edu</a:t>
            </a:r>
            <a:r>
              <a:rPr lang="en-US" sz="1200" dirty="0">
                <a:solidFill>
                  <a:srgbClr val="000000"/>
                </a:solidFill>
                <a:latin typeface="Arial" panose="020B0604020202020204" pitchFamily="34" charset="0"/>
              </a:rPr>
              <a:t>/view/10.1093/med/9780190209407.001.0001/med-9780190209407-chapter-13</a:t>
            </a:r>
          </a:p>
          <a:p>
            <a:endParaRPr lang="en-US" dirty="0"/>
          </a:p>
          <a:p>
            <a:r>
              <a:rPr lang="en-US" dirty="0"/>
              <a:t>(1) Symptoms of TIA depend on the vascular territory involved.  The symptoms of TIA carotid circulation are: ipsilateral monocular graying, clouding, blurring, or loss of  vision</a:t>
            </a:r>
          </a:p>
          <a:p>
            <a:endParaRPr lang="en-US" dirty="0"/>
          </a:p>
          <a:p>
            <a:r>
              <a:rPr lang="en-US" dirty="0"/>
              <a:t>(2) Contralateral weakness, clumsiness, or numbness of the hand, arm and face</a:t>
            </a:r>
          </a:p>
          <a:p>
            <a:endParaRPr lang="en-US" dirty="0"/>
          </a:p>
          <a:p>
            <a:r>
              <a:rPr lang="en-US" dirty="0"/>
              <a:t>(3) Language or articulatory disturbances</a:t>
            </a:r>
          </a:p>
          <a:p>
            <a:endParaRPr lang="en-US" dirty="0"/>
          </a:p>
          <a:p>
            <a:r>
              <a:rPr lang="en-US" dirty="0"/>
              <a:t>(4) Visual and neurological symptoms that do not usually occur simultaneously.</a:t>
            </a:r>
          </a:p>
          <a:p>
            <a:endParaRPr lang="en-US" dirty="0"/>
          </a:p>
          <a:p>
            <a:r>
              <a:rPr lang="en-US" dirty="0"/>
              <a:t>When the carotid artery territory is involved, the symptoms reflect ischemia to the ipsilateral eye or brain.</a:t>
            </a:r>
          </a:p>
        </p:txBody>
      </p:sp>
    </p:spTree>
    <p:extLst>
      <p:ext uri="{BB962C8B-B14F-4D97-AF65-F5344CB8AC3E}">
        <p14:creationId xmlns:p14="http://schemas.microsoft.com/office/powerpoint/2010/main" val="3792917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B11515-8085-413C-B730-F75A6DAE9175}" type="slidenum">
              <a:rPr lang="en-US"/>
              <a:pPr/>
              <a:t>29</a:t>
            </a:fld>
            <a:endParaRPr lang="en-US" dirty="0"/>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dirty="0"/>
              <a:t>(1) In the vertebrobasilar territory, symptoms include double vision, binocular graying, clouding, blurring or loss of vision.</a:t>
            </a:r>
          </a:p>
          <a:p>
            <a:endParaRPr lang="en-US" dirty="0"/>
          </a:p>
          <a:p>
            <a:r>
              <a:rPr lang="en-US" dirty="0"/>
              <a:t>(2) vertigo</a:t>
            </a:r>
          </a:p>
          <a:p>
            <a:endParaRPr lang="en-US" dirty="0"/>
          </a:p>
          <a:p>
            <a:r>
              <a:rPr lang="en-US" dirty="0"/>
              <a:t>(3) unilateral or bilateral weakness, clumsiness, or numbness in limbs.  In addition, motor or sensory symptoms may alternate, switching sides in recurrent attacks.</a:t>
            </a:r>
          </a:p>
          <a:p>
            <a:endParaRPr lang="en-US" dirty="0"/>
          </a:p>
          <a:p>
            <a:r>
              <a:rPr lang="en-US" dirty="0"/>
              <a:t>(4) There may be articulatory or swallowing disturbances and</a:t>
            </a:r>
          </a:p>
          <a:p>
            <a:endParaRPr lang="en-US" dirty="0"/>
          </a:p>
          <a:p>
            <a:r>
              <a:rPr lang="en-US" dirty="0"/>
              <a:t>(5) a lack of coordination or staggered walking.</a:t>
            </a:r>
          </a:p>
          <a:p>
            <a:endParaRPr lang="en-US" dirty="0"/>
          </a:p>
          <a:p>
            <a:r>
              <a:rPr lang="en-US" dirty="0"/>
              <a:t>Occasionally, isolated vertigo, double vision, trouble swallowing, ataxia, or trouble talking are due to vertebrobasilar TIA, but this is rare.</a:t>
            </a:r>
          </a:p>
          <a:p>
            <a:endParaRPr lang="en-US" dirty="0"/>
          </a:p>
          <a:p>
            <a:r>
              <a:rPr lang="en-US" dirty="0"/>
              <a:t>Image: http://www.thefullwiki.org/Circle_of_Willis</a:t>
            </a:r>
          </a:p>
        </p:txBody>
      </p:sp>
    </p:spTree>
    <p:extLst>
      <p:ext uri="{BB962C8B-B14F-4D97-AF65-F5344CB8AC3E}">
        <p14:creationId xmlns:p14="http://schemas.microsoft.com/office/powerpoint/2010/main" val="11104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75CF05-D4EB-41BA-9F20-235FDF90A6F2}" type="slidenum">
              <a:rPr lang="en-US" smtClean="0"/>
              <a:pPr/>
              <a:t>31</a:t>
            </a:fld>
            <a:endParaRPr lang="en-US" dirty="0"/>
          </a:p>
        </p:txBody>
      </p:sp>
    </p:spTree>
    <p:extLst>
      <p:ext uri="{BB962C8B-B14F-4D97-AF65-F5344CB8AC3E}">
        <p14:creationId xmlns:p14="http://schemas.microsoft.com/office/powerpoint/2010/main" val="1930463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B91B0-EA82-4D6C-A2CD-BC104685FE88}" type="slidenum">
              <a:rPr lang="en-US"/>
              <a:pPr/>
              <a:t>34</a:t>
            </a:fld>
            <a:endParaRPr lang="en-US" dirty="0"/>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xfrm>
            <a:off x="685800" y="4343400"/>
            <a:ext cx="5486400" cy="4114800"/>
          </a:xfrm>
        </p:spPr>
        <p:txBody>
          <a:bodyPr/>
          <a:lstStyle/>
          <a:p>
            <a:endParaRPr lang="en-US" dirty="0"/>
          </a:p>
        </p:txBody>
      </p:sp>
    </p:spTree>
    <p:extLst>
      <p:ext uri="{BB962C8B-B14F-4D97-AF65-F5344CB8AC3E}">
        <p14:creationId xmlns:p14="http://schemas.microsoft.com/office/powerpoint/2010/main" val="394019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75CF05-D4EB-41BA-9F20-235FDF90A6F2}" type="slidenum">
              <a:rPr lang="en-US" smtClean="0"/>
              <a:pPr/>
              <a:t>36</a:t>
            </a:fld>
            <a:endParaRPr lang="en-US" dirty="0"/>
          </a:p>
        </p:txBody>
      </p:sp>
    </p:spTree>
    <p:extLst>
      <p:ext uri="{BB962C8B-B14F-4D97-AF65-F5344CB8AC3E}">
        <p14:creationId xmlns:p14="http://schemas.microsoft.com/office/powerpoint/2010/main" val="2613114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7A87D-0348-43AF-B5A0-D9DD588C5258}" type="slidenum">
              <a:rPr lang="en-US"/>
              <a:pPr/>
              <a:t>37</a:t>
            </a:fld>
            <a:endParaRPr lang="en-US" dirty="0"/>
          </a:p>
        </p:txBody>
      </p:sp>
      <p:sp>
        <p:nvSpPr>
          <p:cNvPr id="232450" name="Rectangle 2"/>
          <p:cNvSpPr>
            <a:spLocks noGrp="1" noRot="1" noChangeAspect="1" noChangeArrowheads="1" noTextEdit="1"/>
          </p:cNvSpPr>
          <p:nvPr>
            <p:ph type="sldImg"/>
          </p:nvPr>
        </p:nvSpPr>
        <p:spPr>
          <a:xfrm>
            <a:off x="0" y="303213"/>
            <a:ext cx="1588" cy="1587"/>
          </a:xfrm>
          <a:solidFill>
            <a:srgbClr val="FFFFFF"/>
          </a:solidFill>
          <a:ln/>
        </p:spPr>
      </p:sp>
      <p:sp>
        <p:nvSpPr>
          <p:cNvPr id="232451" name="Rectangle 3"/>
          <p:cNvSpPr txBox="1">
            <a:spLocks noGrp="1" noChangeArrowheads="1"/>
          </p:cNvSpPr>
          <p:nvPr>
            <p:ph type="body" idx="1"/>
          </p:nvPr>
        </p:nvSpPr>
        <p:spPr>
          <a:xfrm>
            <a:off x="503238" y="4316413"/>
            <a:ext cx="5856287" cy="4060825"/>
          </a:xfrm>
          <a:ln/>
        </p:spPr>
        <p:txBody>
          <a:bodyPr wrap="none" anchor="ctr"/>
          <a:lstStyle/>
          <a:p>
            <a:endParaRPr lang="en-US" dirty="0"/>
          </a:p>
        </p:txBody>
      </p:sp>
    </p:spTree>
    <p:extLst>
      <p:ext uri="{BB962C8B-B14F-4D97-AF65-F5344CB8AC3E}">
        <p14:creationId xmlns:p14="http://schemas.microsoft.com/office/powerpoint/2010/main" val="180784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53413-4474-40A6-A172-5CE2DB5B181F}" type="slidenum">
              <a:rPr lang="en-US"/>
              <a:pPr/>
              <a:t>3</a:t>
            </a:fld>
            <a:endParaRPr lang="en-US" dirty="0"/>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9430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5C571-EEE8-4108-976B-C70E11CE2A94}" type="slidenum">
              <a:rPr lang="en-US"/>
              <a:pPr/>
              <a:t>41</a:t>
            </a:fld>
            <a:endParaRPr lang="en-US" dirty="0"/>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dirty="0"/>
          </a:p>
          <a:p>
            <a:r>
              <a:rPr lang="en-US" dirty="0"/>
              <a:t>To decrease the risk for intracerebral hemorrhage, the use of thrombolytics should be limited to patients who meet the inclusion/exclusion criteria of the NTNDS rtPA Stroke Trial or the ECASS III trial.</a:t>
            </a:r>
            <a:r>
              <a:rPr lang="en-US" dirty="0">
                <a:sym typeface="Monotype Sorts" charset="2"/>
              </a:rPr>
              <a:t> rtPA is the only FDA approved treatment of acute ischemic stroke.   The use of other thrombolytic agents should be limited to clinical trials and/or investigational settings, especially given the negative and potentially harmful results of the streptokinase trials for acute stroke.</a:t>
            </a:r>
          </a:p>
          <a:p>
            <a:endParaRPr lang="en-US" dirty="0">
              <a:sym typeface="Monotype Sorts" charset="2"/>
            </a:endParaRPr>
          </a:p>
          <a:p>
            <a:endParaRPr lang="en-US" dirty="0">
              <a:sym typeface="Monotype Sorts" charset="2"/>
            </a:endParaRPr>
          </a:p>
          <a:p>
            <a:endParaRPr lang="en-US" dirty="0">
              <a:sym typeface="Monotype Sorts" charset="2"/>
            </a:endParaRPr>
          </a:p>
          <a:p>
            <a:endParaRPr lang="en-US" dirty="0">
              <a:sym typeface="Monotype Sorts" charset="2"/>
            </a:endParaRPr>
          </a:p>
          <a:p>
            <a:endParaRPr lang="en-US" dirty="0">
              <a:sym typeface="Monotype Sorts" charset="2"/>
            </a:endParaRPr>
          </a:p>
          <a:p>
            <a:endParaRPr lang="en-US" dirty="0">
              <a:sym typeface="Monotype Sorts" charset="2"/>
            </a:endParaRPr>
          </a:p>
          <a:p>
            <a:endParaRPr lang="en-US" dirty="0">
              <a:sym typeface="Monotype Sorts" charset="2"/>
            </a:endParaRPr>
          </a:p>
          <a:p>
            <a:r>
              <a:rPr lang="en-US" dirty="0">
                <a:sym typeface="Monotype Sorts" charset="2"/>
              </a:rPr>
              <a:t> National Institute of Neurological Disorders and Stroke rtPA Stroke Study Group: Tissue plasminogen activator for acute ischemic stroke. </a:t>
            </a:r>
            <a:r>
              <a:rPr lang="en-US" i="1" dirty="0">
                <a:sym typeface="Monotype Sorts" charset="2"/>
              </a:rPr>
              <a:t>New Engl. J Med </a:t>
            </a:r>
            <a:r>
              <a:rPr lang="en-US" dirty="0">
                <a:sym typeface="Monotype Sorts" charset="2"/>
              </a:rPr>
              <a:t>1995:333:1581-1587.</a:t>
            </a:r>
          </a:p>
          <a:p>
            <a:endParaRPr lang="en-US" dirty="0">
              <a:sym typeface="Monotype Sorts" charset="2"/>
            </a:endParaRPr>
          </a:p>
          <a:p>
            <a:endParaRPr lang="en-US" dirty="0"/>
          </a:p>
        </p:txBody>
      </p:sp>
    </p:spTree>
    <p:extLst>
      <p:ext uri="{BB962C8B-B14F-4D97-AF65-F5344CB8AC3E}">
        <p14:creationId xmlns:p14="http://schemas.microsoft.com/office/powerpoint/2010/main" val="1646402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0542C20-D63B-4DEA-A145-57685FCD2553}" type="slidenum">
              <a:rPr lang="en-US"/>
              <a:pPr/>
              <a:t>42</a:t>
            </a:fld>
            <a:endParaRPr lang="en-US" dirty="0"/>
          </a:p>
        </p:txBody>
      </p:sp>
      <p:sp>
        <p:nvSpPr>
          <p:cNvPr id="260098" name="Rectangle 2"/>
          <p:cNvSpPr>
            <a:spLocks noGrp="1" noRot="1" noChangeAspect="1" noChangeArrowheads="1" noTextEdit="1"/>
          </p:cNvSpPr>
          <p:nvPr>
            <p:ph type="sldImg"/>
          </p:nvPr>
        </p:nvSpPr>
        <p:spPr>
          <a:xfrm>
            <a:off x="1257300" y="598488"/>
            <a:ext cx="4119563" cy="3089275"/>
          </a:xfrm>
          <a:ln/>
        </p:spPr>
      </p:sp>
      <p:sp>
        <p:nvSpPr>
          <p:cNvPr id="260099" name="Text Box 3"/>
          <p:cNvSpPr txBox="1">
            <a:spLocks noChangeArrowheads="1"/>
          </p:cNvSpPr>
          <p:nvPr/>
        </p:nvSpPr>
        <p:spPr bwMode="auto">
          <a:xfrm>
            <a:off x="881063" y="8139113"/>
            <a:ext cx="4875212" cy="773112"/>
          </a:xfrm>
          <a:prstGeom prst="rect">
            <a:avLst/>
          </a:prstGeom>
          <a:noFill/>
          <a:ln w="25400">
            <a:noFill/>
            <a:miter lim="800000"/>
            <a:headEnd/>
            <a:tailEnd/>
          </a:ln>
          <a:effectLst/>
        </p:spPr>
        <p:txBody>
          <a:bodyPr lIns="89486" tIns="44743" rIns="89486" bIns="44743">
            <a:spAutoFit/>
          </a:bodyPr>
          <a:lstStyle/>
          <a:p>
            <a:pPr marL="166688" indent="-166688" defTabSz="952500" eaLnBrk="1" hangingPunct="1">
              <a:spcBef>
                <a:spcPct val="30000"/>
              </a:spcBef>
              <a:buSzPct val="110000"/>
            </a:pPr>
            <a:r>
              <a:rPr lang="en-US" sz="800" b="1" dirty="0">
                <a:solidFill>
                  <a:srgbClr val="0056AC"/>
                </a:solidFill>
              </a:rPr>
              <a:t>References:</a:t>
            </a:r>
            <a:endParaRPr lang="en-US" sz="800" dirty="0">
              <a:solidFill>
                <a:schemeClr val="tx2"/>
              </a:solidFill>
            </a:endParaRPr>
          </a:p>
          <a:p>
            <a:pPr marL="166688" indent="-166688" defTabSz="952500" eaLnBrk="1" hangingPunct="1">
              <a:spcBef>
                <a:spcPct val="30000"/>
              </a:spcBef>
              <a:buSzPct val="110000"/>
            </a:pPr>
            <a:r>
              <a:rPr lang="en-US" sz="800" dirty="0">
                <a:solidFill>
                  <a:srgbClr val="000000"/>
                </a:solidFill>
              </a:rPr>
              <a:t>1.	Goldstein LB, Adams R, Becker K, et al. Primary prevention of ischemic stroke. </a:t>
            </a:r>
            <a:r>
              <a:rPr lang="en-US" sz="800" i="1" dirty="0">
                <a:solidFill>
                  <a:srgbClr val="000000"/>
                </a:solidFill>
              </a:rPr>
              <a:t>Circulation.</a:t>
            </a:r>
            <a:r>
              <a:rPr lang="en-US" sz="800" dirty="0">
                <a:solidFill>
                  <a:srgbClr val="000000"/>
                </a:solidFill>
              </a:rPr>
              <a:t> 2001;103:163-182.</a:t>
            </a:r>
          </a:p>
          <a:p>
            <a:pPr marL="166688" indent="-166688" defTabSz="952500" eaLnBrk="1" hangingPunct="1">
              <a:spcBef>
                <a:spcPct val="30000"/>
              </a:spcBef>
              <a:buSzPct val="110000"/>
            </a:pPr>
            <a:r>
              <a:rPr lang="en-US" sz="800" dirty="0">
                <a:solidFill>
                  <a:srgbClr val="000000"/>
                </a:solidFill>
              </a:rPr>
              <a:t>2.	Broderick J, Brott T, Kothari R, et al. The Greater Cincinnati/Northern Kentucky Stroke Study: preliminary first-ever and total incidence rates of stroke among blacks. </a:t>
            </a:r>
            <a:r>
              <a:rPr lang="en-US" sz="800" i="1" dirty="0">
                <a:solidFill>
                  <a:srgbClr val="000000"/>
                </a:solidFill>
              </a:rPr>
              <a:t>Stroke</a:t>
            </a:r>
            <a:r>
              <a:rPr lang="en-US" sz="800" dirty="0">
                <a:solidFill>
                  <a:srgbClr val="000000"/>
                </a:solidFill>
              </a:rPr>
              <a:t>. 1998;29:415-421.</a:t>
            </a:r>
            <a:endParaRPr lang="en-US" sz="800" dirty="0"/>
          </a:p>
        </p:txBody>
      </p:sp>
      <p:sp>
        <p:nvSpPr>
          <p:cNvPr id="260100" name="Rectangle 4"/>
          <p:cNvSpPr>
            <a:spLocks noGrp="1" noChangeArrowheads="1"/>
          </p:cNvSpPr>
          <p:nvPr>
            <p:ph type="body" idx="1"/>
          </p:nvPr>
        </p:nvSpPr>
        <p:spPr>
          <a:xfrm>
            <a:off x="881063" y="3919538"/>
            <a:ext cx="4875212" cy="3911600"/>
          </a:xfrm>
        </p:spPr>
        <p:txBody>
          <a:bodyPr/>
          <a:lstStyle/>
          <a:p>
            <a:r>
              <a:rPr lang="en-US" dirty="0"/>
              <a:t>Several risk factors for stroke exist and can be reduced by lifestyle changes and medical or interventional treatment.</a:t>
            </a:r>
            <a:r>
              <a:rPr lang="en-US" baseline="30000" dirty="0"/>
              <a:t>1,2</a:t>
            </a:r>
            <a:r>
              <a:rPr lang="en-US" dirty="0"/>
              <a:t>  Modifiable and nonmodifiable risk factors are listed.</a:t>
            </a:r>
          </a:p>
          <a:p>
            <a:endParaRPr lang="en-US" dirty="0"/>
          </a:p>
        </p:txBody>
      </p:sp>
    </p:spTree>
    <p:extLst>
      <p:ext uri="{BB962C8B-B14F-4D97-AF65-F5344CB8AC3E}">
        <p14:creationId xmlns:p14="http://schemas.microsoft.com/office/powerpoint/2010/main" val="225071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53413-4474-40A6-A172-5CE2DB5B181F}" type="slidenum">
              <a:rPr lang="en-US"/>
              <a:pPr/>
              <a:t>4</a:t>
            </a:fld>
            <a:endParaRPr lang="en-US" dirty="0"/>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8628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F8712-1A2A-4EAE-B8B1-1C725132B80A}" type="slidenum">
              <a:rPr lang="en-US"/>
              <a:pPr/>
              <a:t>8</a:t>
            </a:fld>
            <a:endParaRPr lang="en-US" dirty="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892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8CF45FF-95DB-4128-AD64-FEE943809F03}" type="slidenum">
              <a:rPr lang="en-US"/>
              <a:pPr/>
              <a:t>9</a:t>
            </a:fld>
            <a:endParaRPr lang="en-US" dirty="0"/>
          </a:p>
        </p:txBody>
      </p:sp>
      <p:sp>
        <p:nvSpPr>
          <p:cNvPr id="251906" name="Rectangle 2"/>
          <p:cNvSpPr>
            <a:spLocks noGrp="1" noRot="1" noChangeAspect="1" noChangeArrowheads="1" noTextEdit="1"/>
          </p:cNvSpPr>
          <p:nvPr>
            <p:ph type="sldImg"/>
          </p:nvPr>
        </p:nvSpPr>
        <p:spPr>
          <a:xfrm>
            <a:off x="1257300" y="598488"/>
            <a:ext cx="4119563" cy="3089275"/>
          </a:xfrm>
          <a:ln/>
        </p:spPr>
      </p:sp>
      <p:sp>
        <p:nvSpPr>
          <p:cNvPr id="251907" name="Text Box 3"/>
          <p:cNvSpPr txBox="1">
            <a:spLocks noChangeArrowheads="1"/>
          </p:cNvSpPr>
          <p:nvPr/>
        </p:nvSpPr>
        <p:spPr bwMode="auto">
          <a:xfrm>
            <a:off x="881063" y="7697788"/>
            <a:ext cx="4875212" cy="1335087"/>
          </a:xfrm>
          <a:prstGeom prst="rect">
            <a:avLst/>
          </a:prstGeom>
          <a:noFill/>
          <a:ln w="25400">
            <a:noFill/>
            <a:miter lim="800000"/>
            <a:headEnd/>
            <a:tailEnd/>
          </a:ln>
          <a:effectLst/>
        </p:spPr>
        <p:txBody>
          <a:bodyPr lIns="89486" tIns="44743" rIns="89486" bIns="44743">
            <a:spAutoFit/>
          </a:bodyPr>
          <a:lstStyle/>
          <a:p>
            <a:pPr defTabSz="952500">
              <a:spcBef>
                <a:spcPct val="30000"/>
              </a:spcBef>
              <a:tabLst>
                <a:tab pos="153988" algn="l"/>
              </a:tabLst>
            </a:pPr>
            <a:r>
              <a:rPr lang="en-US" sz="800" b="1" dirty="0">
                <a:solidFill>
                  <a:srgbClr val="0056AC"/>
                </a:solidFill>
              </a:rPr>
              <a:t>References:</a:t>
            </a:r>
          </a:p>
          <a:p>
            <a:pPr defTabSz="952500">
              <a:spcBef>
                <a:spcPct val="30000"/>
              </a:spcBef>
              <a:buClr>
                <a:schemeClr val="tx1"/>
              </a:buClr>
              <a:tabLst>
                <a:tab pos="153988" algn="l"/>
              </a:tabLst>
            </a:pPr>
            <a:r>
              <a:rPr lang="en-US" sz="800" dirty="0"/>
              <a:t>1.	American Stroke Association. Impact of Stroke. Available at: www.strokeassociation.org.  	Accessed June 21, 2002.</a:t>
            </a:r>
          </a:p>
          <a:p>
            <a:pPr defTabSz="952500">
              <a:spcBef>
                <a:spcPct val="30000"/>
              </a:spcBef>
              <a:buClr>
                <a:schemeClr val="tx1"/>
              </a:buClr>
              <a:tabLst>
                <a:tab pos="153988" algn="l"/>
              </a:tabLst>
            </a:pPr>
            <a:r>
              <a:rPr lang="en-US" sz="800" dirty="0"/>
              <a:t>2.	Albers GW, Easton JD, Sacco RL, Teal P. Antithrombotic and thrombolytic therapy for 	ischemic stroke. </a:t>
            </a:r>
            <a:r>
              <a:rPr lang="en-US" sz="800" i="1" dirty="0"/>
              <a:t>Chest.</a:t>
            </a:r>
            <a:r>
              <a:rPr lang="en-US" sz="800" dirty="0"/>
              <a:t> 1998;119(suppl):683S-698S.</a:t>
            </a:r>
          </a:p>
          <a:p>
            <a:pPr defTabSz="952500">
              <a:spcBef>
                <a:spcPct val="30000"/>
              </a:spcBef>
              <a:buClr>
                <a:schemeClr val="tx1"/>
              </a:buClr>
              <a:buSzPct val="110000"/>
              <a:tabLst>
                <a:tab pos="153988" algn="l"/>
              </a:tabLst>
            </a:pPr>
            <a:r>
              <a:rPr lang="en-US" sz="800" b="1" dirty="0">
                <a:solidFill>
                  <a:srgbClr val="0056AC"/>
                </a:solidFill>
              </a:rPr>
              <a:t>Additional Reference:</a:t>
            </a:r>
          </a:p>
          <a:p>
            <a:pPr defTabSz="952500">
              <a:spcBef>
                <a:spcPct val="30000"/>
              </a:spcBef>
              <a:buClr>
                <a:schemeClr val="tx1"/>
              </a:buClr>
              <a:buSzPct val="110000"/>
              <a:tabLst>
                <a:tab pos="153988" algn="l"/>
              </a:tabLst>
            </a:pPr>
            <a:r>
              <a:rPr lang="en-US" sz="800" dirty="0"/>
              <a:t>Rosamond WD, Folsom AR, Chambless LE, et al. Stroke incidence and survival among middle-aged adults: 9-year follow-up at the Atherosclerosis Risk in Communities (ARIC) cohort. </a:t>
            </a:r>
            <a:r>
              <a:rPr lang="en-US" sz="800" i="1" dirty="0"/>
              <a:t>Stroke.</a:t>
            </a:r>
            <a:r>
              <a:rPr lang="en-US" sz="800" dirty="0"/>
              <a:t> 1999;30:736-743.</a:t>
            </a:r>
          </a:p>
        </p:txBody>
      </p:sp>
      <p:sp>
        <p:nvSpPr>
          <p:cNvPr id="251908" name="Rectangle 4"/>
          <p:cNvSpPr>
            <a:spLocks noGrp="1" noChangeArrowheads="1"/>
          </p:cNvSpPr>
          <p:nvPr>
            <p:ph type="body" idx="1"/>
          </p:nvPr>
        </p:nvSpPr>
        <p:spPr>
          <a:xfrm>
            <a:off x="881063" y="3919538"/>
            <a:ext cx="4875212" cy="3911600"/>
          </a:xfrm>
        </p:spPr>
        <p:txBody>
          <a:bodyPr/>
          <a:lstStyle/>
          <a:p>
            <a:pPr marL="60325">
              <a:lnSpc>
                <a:spcPct val="80000"/>
              </a:lnSpc>
            </a:pPr>
            <a:endParaRPr lang="en-US" sz="900" b="1" dirty="0"/>
          </a:p>
        </p:txBody>
      </p:sp>
    </p:spTree>
    <p:extLst>
      <p:ext uri="{BB962C8B-B14F-4D97-AF65-F5344CB8AC3E}">
        <p14:creationId xmlns:p14="http://schemas.microsoft.com/office/powerpoint/2010/main" val="301507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DAB5A-4497-4E3A-A4E5-2AEC655B291E}" type="slidenum">
              <a:rPr lang="en-US"/>
              <a:pPr/>
              <a:t>10</a:t>
            </a:fld>
            <a:endParaRPr lang="en-US" dirty="0"/>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06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B6CB8-FD11-4986-A9A9-1DA5B68C76BC}" type="slidenum">
              <a:rPr lang="en-US"/>
              <a:pPr/>
              <a:t>11</a:t>
            </a:fld>
            <a:endParaRPr lang="en-US" dirty="0"/>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8214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7BF72-B3AA-48ED-9138-6689E15994DC}" type="slidenum">
              <a:rPr lang="en-US"/>
              <a:pPr/>
              <a:t>12</a:t>
            </a:fld>
            <a:endParaRPr lang="en-US" dirty="0"/>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2151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Approximately 25% of persons who have had a major stroke report a history of warning symptoms (TIA or minor stroke). Early identification of such persons is extremely important because of the availability of medical and surgical treatment of proven efficacy.</a:t>
            </a:r>
          </a:p>
          <a:p>
            <a:endParaRPr lang="en-US" dirty="0"/>
          </a:p>
          <a:p>
            <a:r>
              <a:rPr lang="en-US" dirty="0"/>
              <a:t>(2) A TIA identifies a patient at substantial risk of stroke, providing a warning that allows the physician to intervene before stroke occurs.</a:t>
            </a:r>
          </a:p>
          <a:p>
            <a:endParaRPr lang="en-US" dirty="0"/>
          </a:p>
          <a:p>
            <a:r>
              <a:rPr lang="en-US" dirty="0"/>
              <a:t>(3) A TIA is a transient episode of focal neurological or retinal dysfunction secondary to impaired blood supply to that region.  While events that last as long as 24 hours are included in diagnosis of TIA, most lasts less than 1 hour.  A TIA is a warning symptom of stroke, but it is also part of the continuum of ischemic disease.  It should not be considered different from a stroke.  Much of the evaluation and treatment of persons with TIA is similar to that recommended for persons with stroke.</a:t>
            </a:r>
          </a:p>
          <a:p>
            <a:endParaRPr lang="en-US" dirty="0"/>
          </a:p>
        </p:txBody>
      </p:sp>
      <p:sp>
        <p:nvSpPr>
          <p:cNvPr id="4" name="Slide Number Placeholder 3"/>
          <p:cNvSpPr>
            <a:spLocks noGrp="1"/>
          </p:cNvSpPr>
          <p:nvPr>
            <p:ph type="sldNum" sz="quarter" idx="10"/>
          </p:nvPr>
        </p:nvSpPr>
        <p:spPr/>
        <p:txBody>
          <a:bodyPr/>
          <a:lstStyle/>
          <a:p>
            <a:fld id="{BF3A0FB2-15A2-41DD-AEA9-5C2E681C85D2}" type="slidenum">
              <a:rPr lang="en-US" smtClean="0"/>
              <a:pPr/>
              <a:t>15</a:t>
            </a:fld>
            <a:endParaRPr lang="en-US" dirty="0"/>
          </a:p>
        </p:txBody>
      </p:sp>
    </p:spTree>
    <p:extLst>
      <p:ext uri="{BB962C8B-B14F-4D97-AF65-F5344CB8AC3E}">
        <p14:creationId xmlns:p14="http://schemas.microsoft.com/office/powerpoint/2010/main" val="32413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524000"/>
            <a:ext cx="7772400" cy="1470025"/>
          </a:xfrm>
        </p:spPr>
        <p:txBody>
          <a:bodyPr/>
          <a:lstStyle>
            <a:lvl1pPr>
              <a:defRPr sz="3600">
                <a:solidFill>
                  <a:schemeClr val="bg1"/>
                </a:solidFill>
              </a:defRPr>
            </a:lvl1pPr>
          </a:lstStyle>
          <a:p>
            <a:pPr lvl="0"/>
            <a:r>
              <a:rPr lang="en-US" noProof="0"/>
              <a:t>Click to edit Master title style</a:t>
            </a:r>
          </a:p>
        </p:txBody>
      </p:sp>
      <p:sp>
        <p:nvSpPr>
          <p:cNvPr id="9219" name="Rectangle 3"/>
          <p:cNvSpPr>
            <a:spLocks noGrp="1" noChangeArrowheads="1"/>
          </p:cNvSpPr>
          <p:nvPr>
            <p:ph type="subTitle" idx="1"/>
          </p:nvPr>
        </p:nvSpPr>
        <p:spPr>
          <a:xfrm>
            <a:off x="1371600" y="3048000"/>
            <a:ext cx="6400800" cy="2895600"/>
          </a:xfrm>
        </p:spPr>
        <p:txBody>
          <a:bodyPr/>
          <a:lstStyle>
            <a:lvl1pPr marL="0" indent="0" algn="ctr">
              <a:buFontTx/>
              <a:buNone/>
              <a:defRPr b="1">
                <a:solidFill>
                  <a:srgbClr val="E7E58C"/>
                </a:solidFill>
              </a:defRPr>
            </a:lvl1pPr>
          </a:lstStyle>
          <a:p>
            <a:pPr lvl="0"/>
            <a:r>
              <a:rPr lang="en-US" noProof="0"/>
              <a:t>Click to edit Master subtitle style</a:t>
            </a:r>
          </a:p>
        </p:txBody>
      </p:sp>
      <p:sp>
        <p:nvSpPr>
          <p:cNvPr id="9220" name="Rectangle 4"/>
          <p:cNvSpPr>
            <a:spLocks noGrp="1" noChangeArrowheads="1"/>
          </p:cNvSpPr>
          <p:nvPr>
            <p:ph type="dt" sz="half" idx="2"/>
          </p:nvPr>
        </p:nvSpPr>
        <p:spPr>
          <a:xfrm>
            <a:off x="457200" y="6245225"/>
            <a:ext cx="2133600" cy="476250"/>
          </a:xfrm>
        </p:spPr>
        <p:txBody>
          <a:bodyPr/>
          <a:lstStyle>
            <a:lvl1pPr>
              <a:defRPr>
                <a:solidFill>
                  <a:schemeClr val="bg1"/>
                </a:solidFill>
              </a:defRPr>
            </a:lvl1pPr>
          </a:lstStyle>
          <a:p>
            <a:fld id="{4EB40125-7F13-44A6-BAB7-8F4B151C061C}" type="datetime1">
              <a:rPr lang="en-US"/>
              <a:pPr/>
              <a:t>2/8/21</a:t>
            </a:fld>
            <a:endParaRPr lang="en-US" dirty="0"/>
          </a:p>
        </p:txBody>
      </p:sp>
      <p:sp>
        <p:nvSpPr>
          <p:cNvPr id="9221" name="Rectangle 5"/>
          <p:cNvSpPr>
            <a:spLocks noGrp="1" noChangeArrowheads="1"/>
          </p:cNvSpPr>
          <p:nvPr>
            <p:ph type="ftr" sz="quarter" idx="3"/>
          </p:nvPr>
        </p:nvSpPr>
        <p:spPr>
          <a:xfrm>
            <a:off x="3124200" y="6245225"/>
            <a:ext cx="2895600" cy="476250"/>
          </a:xfrm>
        </p:spPr>
        <p:txBody>
          <a:bodyPr/>
          <a:lstStyle>
            <a:lvl1pPr>
              <a:defRPr>
                <a:solidFill>
                  <a:schemeClr val="bg1"/>
                </a:solidFill>
              </a:defRPr>
            </a:lvl1pPr>
          </a:lstStyle>
          <a:p>
            <a:endParaRPr lang="en-US" dirty="0"/>
          </a:p>
        </p:txBody>
      </p:sp>
      <p:sp>
        <p:nvSpPr>
          <p:cNvPr id="9222"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0CC45DAC-79B2-48E1-B622-F75E12243423}" type="slidenum">
              <a:rPr lang="en-US"/>
              <a:pPr/>
              <a:t>‹#›</a:t>
            </a:fld>
            <a:endParaRPr lang="en-US" dirty="0"/>
          </a:p>
        </p:txBody>
      </p:sp>
      <p:pic>
        <p:nvPicPr>
          <p:cNvPr id="9225" name="Picture 9" descr="UNC_logo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
            <a:ext cx="2381250" cy="819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3036672-F5A3-4FA5-933C-B04C0352F0BC}" type="datetime1">
              <a:rPr lang="en-US"/>
              <a:pPr/>
              <a:t>2/8/21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30E402E-A5D9-42BD-9F1A-312CF033512E}" type="slidenum">
              <a:rPr lang="en-US"/>
              <a:pPr/>
              <a:t>‹#›</a:t>
            </a:fld>
            <a:endParaRPr lang="en-US" dirty="0"/>
          </a:p>
        </p:txBody>
      </p:sp>
    </p:spTree>
    <p:extLst>
      <p:ext uri="{BB962C8B-B14F-4D97-AF65-F5344CB8AC3E}">
        <p14:creationId xmlns:p14="http://schemas.microsoft.com/office/powerpoint/2010/main" val="208185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52400"/>
            <a:ext cx="16954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152400"/>
            <a:ext cx="49339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39F81A7-C202-4AB2-BD3C-92764C183D5E}" type="datetime1">
              <a:rPr lang="en-US"/>
              <a:pPr/>
              <a:t>2/8/21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C5ADE44-5E93-4592-AC86-372A390E9E60}" type="slidenum">
              <a:rPr lang="en-US"/>
              <a:pPr/>
              <a:t>‹#›</a:t>
            </a:fld>
            <a:endParaRPr lang="en-US" dirty="0"/>
          </a:p>
        </p:txBody>
      </p:sp>
    </p:spTree>
    <p:extLst>
      <p:ext uri="{BB962C8B-B14F-4D97-AF65-F5344CB8AC3E}">
        <p14:creationId xmlns:p14="http://schemas.microsoft.com/office/powerpoint/2010/main" val="181137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4185718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5C5A4D5-22DB-4294-9D80-D186081F8BE0}" type="datetime1">
              <a:rPr lang="en-US"/>
              <a:pPr/>
              <a:t>2/8/21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C1DDB1A-DAD6-44B0-8690-A61DD370EF2E}" type="slidenum">
              <a:rPr lang="en-US"/>
              <a:pPr/>
              <a:t>‹#›</a:t>
            </a:fld>
            <a:endParaRPr lang="en-US" dirty="0"/>
          </a:p>
        </p:txBody>
      </p:sp>
    </p:spTree>
    <p:extLst>
      <p:ext uri="{BB962C8B-B14F-4D97-AF65-F5344CB8AC3E}">
        <p14:creationId xmlns:p14="http://schemas.microsoft.com/office/powerpoint/2010/main" val="33497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BB2C54A-E28D-4904-9A14-6F605DD774D6}" type="datetime1">
              <a:rPr lang="en-US"/>
              <a:pPr/>
              <a:t>2/8/21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C3A586C-0FF0-4206-B0EB-E9C01C5061B6}" type="slidenum">
              <a:rPr lang="en-US"/>
              <a:pPr/>
              <a:t>‹#›</a:t>
            </a:fld>
            <a:endParaRPr lang="en-US" dirty="0"/>
          </a:p>
        </p:txBody>
      </p:sp>
    </p:spTree>
    <p:extLst>
      <p:ext uri="{BB962C8B-B14F-4D97-AF65-F5344CB8AC3E}">
        <p14:creationId xmlns:p14="http://schemas.microsoft.com/office/powerpoint/2010/main" val="347242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4555052-AA66-48B0-B586-50F76BEF607C}" type="datetime1">
              <a:rPr lang="en-US"/>
              <a:pPr/>
              <a:t>2/8/21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30E2596-9450-4E4B-9D2E-05EBE43311EE}" type="slidenum">
              <a:rPr lang="en-US"/>
              <a:pPr/>
              <a:t>‹#›</a:t>
            </a:fld>
            <a:endParaRPr lang="en-US" dirty="0"/>
          </a:p>
        </p:txBody>
      </p:sp>
    </p:spTree>
    <p:extLst>
      <p:ext uri="{BB962C8B-B14F-4D97-AF65-F5344CB8AC3E}">
        <p14:creationId xmlns:p14="http://schemas.microsoft.com/office/powerpoint/2010/main" val="3704348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7638"/>
            <a:ext cx="4152900" cy="483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17638"/>
            <a:ext cx="4152900" cy="483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455C2F06-C3B2-4268-BE22-0F7180ABF4D1}" type="datetime1">
              <a:rPr lang="en-US"/>
              <a:pPr/>
              <a:t>2/8/21</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2F9880F-DAE2-4D2E-8D2B-D275A0A272E7}" type="slidenum">
              <a:rPr lang="en-US"/>
              <a:pPr/>
              <a:t>‹#›</a:t>
            </a:fld>
            <a:endParaRPr lang="en-US" dirty="0"/>
          </a:p>
        </p:txBody>
      </p:sp>
    </p:spTree>
    <p:extLst>
      <p:ext uri="{BB962C8B-B14F-4D97-AF65-F5344CB8AC3E}">
        <p14:creationId xmlns:p14="http://schemas.microsoft.com/office/powerpoint/2010/main" val="3048140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672D6A9B-354F-4686-ADE2-E32124ACDA47}" type="datetime1">
              <a:rPr lang="en-US"/>
              <a:pPr/>
              <a:t>2/8/21</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A9764F6A-501A-4695-A26B-A26D01DAFC02}" type="slidenum">
              <a:rPr lang="en-US"/>
              <a:pPr/>
              <a:t>‹#›</a:t>
            </a:fld>
            <a:endParaRPr lang="en-US" dirty="0"/>
          </a:p>
        </p:txBody>
      </p:sp>
    </p:spTree>
    <p:extLst>
      <p:ext uri="{BB962C8B-B14F-4D97-AF65-F5344CB8AC3E}">
        <p14:creationId xmlns:p14="http://schemas.microsoft.com/office/powerpoint/2010/main" val="3926039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5ED2A4E-6238-4D7A-96A0-8CF15C714747}" type="datetime1">
              <a:rPr lang="en-US"/>
              <a:pPr/>
              <a:t>2/8/21</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DF559E08-4194-4C67-9A7B-5E9C025BBBDD}" type="slidenum">
              <a:rPr lang="en-US"/>
              <a:pPr/>
              <a:t>‹#›</a:t>
            </a:fld>
            <a:endParaRPr lang="en-US" dirty="0"/>
          </a:p>
        </p:txBody>
      </p:sp>
    </p:spTree>
    <p:extLst>
      <p:ext uri="{BB962C8B-B14F-4D97-AF65-F5344CB8AC3E}">
        <p14:creationId xmlns:p14="http://schemas.microsoft.com/office/powerpoint/2010/main" val="4043362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C25E456-A5BD-4B1F-9922-B27A83107837}" type="datetime1">
              <a:rPr lang="en-US"/>
              <a:pPr/>
              <a:t>2/8/21</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1B528F2-F409-4128-AE8C-73EF09DAD1FC}" type="slidenum">
              <a:rPr lang="en-US"/>
              <a:pPr/>
              <a:t>‹#›</a:t>
            </a:fld>
            <a:endParaRPr lang="en-US" dirty="0"/>
          </a:p>
        </p:txBody>
      </p:sp>
    </p:spTree>
    <p:extLst>
      <p:ext uri="{BB962C8B-B14F-4D97-AF65-F5344CB8AC3E}">
        <p14:creationId xmlns:p14="http://schemas.microsoft.com/office/powerpoint/2010/main" val="360110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611CFDE-973F-4ABD-8E33-F53F70E52EFC}" type="datetime1">
              <a:rPr lang="en-US"/>
              <a:pPr/>
              <a:t>2/8/21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6AB63A3-EE60-48B4-91D6-039F992FB1F9}" type="slidenum">
              <a:rPr lang="en-US"/>
              <a:pPr/>
              <a:t>‹#›</a:t>
            </a:fld>
            <a:endParaRPr lang="en-US" dirty="0"/>
          </a:p>
        </p:txBody>
      </p:sp>
    </p:spTree>
    <p:extLst>
      <p:ext uri="{BB962C8B-B14F-4D97-AF65-F5344CB8AC3E}">
        <p14:creationId xmlns:p14="http://schemas.microsoft.com/office/powerpoint/2010/main" val="2833853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EDD0143-DC3E-4EC6-9F48-48B6665F7301}" type="datetime1">
              <a:rPr lang="en-US"/>
              <a:pPr/>
              <a:t>2/8/21</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D33B6BF-CD30-4EB0-80A4-3EE6E252142E}" type="slidenum">
              <a:rPr lang="en-US"/>
              <a:pPr/>
              <a:t>‹#›</a:t>
            </a:fld>
            <a:endParaRPr lang="en-US" dirty="0"/>
          </a:p>
        </p:txBody>
      </p:sp>
    </p:spTree>
    <p:extLst>
      <p:ext uri="{BB962C8B-B14F-4D97-AF65-F5344CB8AC3E}">
        <p14:creationId xmlns:p14="http://schemas.microsoft.com/office/powerpoint/2010/main" val="1945216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BD3821B-510B-469F-8236-A5D95798D7D4}" type="datetime1">
              <a:rPr lang="en-US"/>
              <a:pPr/>
              <a:t>2/8/21</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125BAB3-FE89-4894-A884-41D108665273}" type="slidenum">
              <a:rPr lang="en-US"/>
              <a:pPr/>
              <a:t>‹#›</a:t>
            </a:fld>
            <a:endParaRPr lang="en-US" dirty="0"/>
          </a:p>
        </p:txBody>
      </p:sp>
    </p:spTree>
    <p:extLst>
      <p:ext uri="{BB962C8B-B14F-4D97-AF65-F5344CB8AC3E}">
        <p14:creationId xmlns:p14="http://schemas.microsoft.com/office/powerpoint/2010/main" val="2884204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1366078-B265-4984-BB18-33981B66E184}" type="datetime1">
              <a:rPr lang="en-US"/>
              <a:pPr/>
              <a:t>2/8/21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3F836CC-B783-4E69-9EFD-8D3AF9DBFA31}" type="slidenum">
              <a:rPr lang="en-US"/>
              <a:pPr/>
              <a:t>‹#›</a:t>
            </a:fld>
            <a:endParaRPr lang="en-US" dirty="0"/>
          </a:p>
        </p:txBody>
      </p:sp>
    </p:spTree>
    <p:extLst>
      <p:ext uri="{BB962C8B-B14F-4D97-AF65-F5344CB8AC3E}">
        <p14:creationId xmlns:p14="http://schemas.microsoft.com/office/powerpoint/2010/main" val="4264037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85800"/>
            <a:ext cx="211455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685800"/>
            <a:ext cx="61912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AFEDE01-382B-426E-A4ED-08E2FC7AA3FD}" type="datetime1">
              <a:rPr lang="en-US"/>
              <a:pPr/>
              <a:t>2/8/21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C7457E-0227-44F2-8F92-A042A287554D}" type="slidenum">
              <a:rPr lang="en-US"/>
              <a:pPr/>
              <a:t>‹#›</a:t>
            </a:fld>
            <a:endParaRPr lang="en-US" dirty="0"/>
          </a:p>
        </p:txBody>
      </p:sp>
    </p:spTree>
    <p:extLst>
      <p:ext uri="{BB962C8B-B14F-4D97-AF65-F5344CB8AC3E}">
        <p14:creationId xmlns:p14="http://schemas.microsoft.com/office/powerpoint/2010/main" val="10009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8352F25-63C5-43EB-9F8A-B22C0A1EE369}" type="datetime1">
              <a:rPr lang="en-US"/>
              <a:pPr/>
              <a:t>2/8/21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87DE9D5-C0C2-4072-872F-D8533F99B02D}" type="slidenum">
              <a:rPr lang="en-US"/>
              <a:pPr/>
              <a:t>‹#›</a:t>
            </a:fld>
            <a:endParaRPr lang="en-US" dirty="0"/>
          </a:p>
        </p:txBody>
      </p:sp>
    </p:spTree>
    <p:extLst>
      <p:ext uri="{BB962C8B-B14F-4D97-AF65-F5344CB8AC3E}">
        <p14:creationId xmlns:p14="http://schemas.microsoft.com/office/powerpoint/2010/main" val="340013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57400" y="1143000"/>
            <a:ext cx="3276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143000"/>
            <a:ext cx="3276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462E44A-2614-49F5-AF6C-1C8877036FE2}" type="datetime1">
              <a:rPr lang="en-US"/>
              <a:pPr/>
              <a:t>2/8/21</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3B93EFF-AE0B-471C-BAEB-0F91D60D2906}" type="slidenum">
              <a:rPr lang="en-US"/>
              <a:pPr/>
              <a:t>‹#›</a:t>
            </a:fld>
            <a:endParaRPr lang="en-US" dirty="0"/>
          </a:p>
        </p:txBody>
      </p:sp>
    </p:spTree>
    <p:extLst>
      <p:ext uri="{BB962C8B-B14F-4D97-AF65-F5344CB8AC3E}">
        <p14:creationId xmlns:p14="http://schemas.microsoft.com/office/powerpoint/2010/main" val="317867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FC9683C6-E118-4B84-8FD6-350D4DD62461}" type="datetime1">
              <a:rPr lang="en-US"/>
              <a:pPr/>
              <a:t>2/8/21</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5EE20196-352E-4F31-86C2-0B7CCCB8235C}" type="slidenum">
              <a:rPr lang="en-US"/>
              <a:pPr/>
              <a:t>‹#›</a:t>
            </a:fld>
            <a:endParaRPr lang="en-US" dirty="0"/>
          </a:p>
        </p:txBody>
      </p:sp>
    </p:spTree>
    <p:extLst>
      <p:ext uri="{BB962C8B-B14F-4D97-AF65-F5344CB8AC3E}">
        <p14:creationId xmlns:p14="http://schemas.microsoft.com/office/powerpoint/2010/main" val="370447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4AB4F4C3-78F5-42B8-9D14-37BCEAFFEBC3}" type="datetime1">
              <a:rPr lang="en-US"/>
              <a:pPr/>
              <a:t>2/8/21</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95BB872-BF44-44EE-91ED-070AC0DB9CDB}" type="slidenum">
              <a:rPr lang="en-US"/>
              <a:pPr/>
              <a:t>‹#›</a:t>
            </a:fld>
            <a:endParaRPr lang="en-US" dirty="0"/>
          </a:p>
        </p:txBody>
      </p:sp>
    </p:spTree>
    <p:extLst>
      <p:ext uri="{BB962C8B-B14F-4D97-AF65-F5344CB8AC3E}">
        <p14:creationId xmlns:p14="http://schemas.microsoft.com/office/powerpoint/2010/main" val="382228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894AC9F-61F9-44C7-8672-DF7F3A5EB475}" type="datetime1">
              <a:rPr lang="en-US"/>
              <a:pPr/>
              <a:t>2/8/21</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ACD74F45-5E00-458E-AEAF-0075668EBB28}" type="slidenum">
              <a:rPr lang="en-US"/>
              <a:pPr/>
              <a:t>‹#›</a:t>
            </a:fld>
            <a:endParaRPr lang="en-US" dirty="0"/>
          </a:p>
        </p:txBody>
      </p:sp>
    </p:spTree>
    <p:extLst>
      <p:ext uri="{BB962C8B-B14F-4D97-AF65-F5344CB8AC3E}">
        <p14:creationId xmlns:p14="http://schemas.microsoft.com/office/powerpoint/2010/main" val="239841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42464CF-F010-4991-9D0D-CA98840F62F5}" type="datetime1">
              <a:rPr lang="en-US"/>
              <a:pPr/>
              <a:t>2/8/21</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EBB0E7A-710F-40B8-86F5-4686BA678573}" type="slidenum">
              <a:rPr lang="en-US"/>
              <a:pPr/>
              <a:t>‹#›</a:t>
            </a:fld>
            <a:endParaRPr lang="en-US" dirty="0"/>
          </a:p>
        </p:txBody>
      </p:sp>
    </p:spTree>
    <p:extLst>
      <p:ext uri="{BB962C8B-B14F-4D97-AF65-F5344CB8AC3E}">
        <p14:creationId xmlns:p14="http://schemas.microsoft.com/office/powerpoint/2010/main" val="124541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9C876D6-4019-4424-8939-52A05CCA40BB}" type="datetime1">
              <a:rPr lang="en-US"/>
              <a:pPr/>
              <a:t>2/8/21</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CD4886C-93FB-4B4B-8F62-47983C1CE64C}" type="slidenum">
              <a:rPr lang="en-US"/>
              <a:pPr/>
              <a:t>‹#›</a:t>
            </a:fld>
            <a:endParaRPr lang="en-US" dirty="0"/>
          </a:p>
        </p:txBody>
      </p:sp>
    </p:spTree>
    <p:extLst>
      <p:ext uri="{BB962C8B-B14F-4D97-AF65-F5344CB8AC3E}">
        <p14:creationId xmlns:p14="http://schemas.microsoft.com/office/powerpoint/2010/main" val="145478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81200" y="152400"/>
            <a:ext cx="678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057400" y="1143000"/>
            <a:ext cx="6705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981200" y="6384925"/>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2"/>
                </a:solidFill>
              </a:defRPr>
            </a:lvl1pPr>
          </a:lstStyle>
          <a:p>
            <a:fld id="{BCDA53CE-C54A-4C5E-B47A-953013324F1B}" type="datetime1">
              <a:rPr lang="en-US"/>
              <a:pPr/>
              <a:t>2/8/21</a:t>
            </a:fld>
            <a:endParaRPr lang="en-US" dirty="0"/>
          </a:p>
        </p:txBody>
      </p:sp>
      <p:sp>
        <p:nvSpPr>
          <p:cNvPr id="1029" name="Rectangle 5"/>
          <p:cNvSpPr>
            <a:spLocks noGrp="1" noChangeArrowheads="1"/>
          </p:cNvSpPr>
          <p:nvPr>
            <p:ph type="ftr" sz="quarter" idx="3"/>
          </p:nvPr>
        </p:nvSpPr>
        <p:spPr bwMode="auto">
          <a:xfrm>
            <a:off x="3657600" y="6384925"/>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2"/>
                </a:solidFill>
              </a:defRPr>
            </a:lvl1pPr>
          </a:lstStyle>
          <a:p>
            <a:endParaRPr lang="en-US" dirty="0"/>
          </a:p>
        </p:txBody>
      </p:sp>
      <p:sp>
        <p:nvSpPr>
          <p:cNvPr id="1030" name="Rectangle 6"/>
          <p:cNvSpPr>
            <a:spLocks noGrp="1" noChangeArrowheads="1"/>
          </p:cNvSpPr>
          <p:nvPr>
            <p:ph type="sldNum" sz="quarter" idx="4"/>
          </p:nvPr>
        </p:nvSpPr>
        <p:spPr bwMode="auto">
          <a:xfrm>
            <a:off x="7467600" y="638492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2"/>
                </a:solidFill>
              </a:defRPr>
            </a:lvl1pPr>
          </a:lstStyle>
          <a:p>
            <a:fld id="{C086A3F3-6F7D-404F-90EA-E2AB1B080AB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hf hdr="0" ftr="0"/>
  <p:txStyles>
    <p:titleStyle>
      <a:lvl1pPr algn="ctr" rtl="0" fontAlgn="base">
        <a:spcBef>
          <a:spcPct val="0"/>
        </a:spcBef>
        <a:spcAft>
          <a:spcPct val="0"/>
        </a:spcAft>
        <a:defRPr sz="3400" b="1">
          <a:solidFill>
            <a:srgbClr val="284B9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2pPr>
      <a:lvl3pPr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3pPr>
      <a:lvl4pPr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4pPr>
      <a:lvl5pPr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9pPr>
    </p:titleStyle>
    <p:bodyStyle>
      <a:lvl1pPr marL="342900" indent="-342900" algn="l" rtl="0" fontAlgn="base">
        <a:spcBef>
          <a:spcPct val="20000"/>
        </a:spcBef>
        <a:spcAft>
          <a:spcPct val="0"/>
        </a:spcAft>
        <a:buClr>
          <a:schemeClr val="bg2"/>
        </a:buClr>
        <a:buChar char="•"/>
        <a:defRPr sz="2400">
          <a:solidFill>
            <a:srgbClr val="335FB7"/>
          </a:solidFill>
          <a:latin typeface="+mn-lt"/>
          <a:ea typeface="+mn-ea"/>
          <a:cs typeface="+mn-cs"/>
        </a:defRPr>
      </a:lvl1pPr>
      <a:lvl2pPr marL="742950" indent="-285750" algn="l" rtl="0" fontAlgn="base">
        <a:spcBef>
          <a:spcPct val="20000"/>
        </a:spcBef>
        <a:spcAft>
          <a:spcPct val="0"/>
        </a:spcAft>
        <a:buClr>
          <a:srgbClr val="B2B2B2"/>
        </a:buClr>
        <a:buFont typeface="Arial" charset="0"/>
        <a:buChar char="»"/>
        <a:defRPr sz="2200">
          <a:solidFill>
            <a:srgbClr val="414141"/>
          </a:solidFill>
          <a:latin typeface="+mn-lt"/>
          <a:cs typeface="+mn-cs"/>
        </a:defRPr>
      </a:lvl2pPr>
      <a:lvl3pPr marL="1143000" indent="-228600" algn="l" rtl="0" fontAlgn="base">
        <a:spcBef>
          <a:spcPct val="20000"/>
        </a:spcBef>
        <a:spcAft>
          <a:spcPct val="0"/>
        </a:spcAft>
        <a:buClr>
          <a:srgbClr val="B2B2B2"/>
        </a:buClr>
        <a:buChar char="•"/>
        <a:defRPr sz="2000">
          <a:solidFill>
            <a:srgbClr val="414141"/>
          </a:solidFill>
          <a:latin typeface="+mn-lt"/>
          <a:cs typeface="+mn-cs"/>
        </a:defRPr>
      </a:lvl3pPr>
      <a:lvl4pPr marL="1600200" indent="-228600" algn="l" rtl="0" fontAlgn="base">
        <a:spcBef>
          <a:spcPct val="20000"/>
        </a:spcBef>
        <a:spcAft>
          <a:spcPct val="0"/>
        </a:spcAft>
        <a:buClr>
          <a:srgbClr val="B2B2B2"/>
        </a:buClr>
        <a:buFont typeface="Arial" charset="0"/>
        <a:buChar char="»"/>
        <a:defRPr>
          <a:solidFill>
            <a:srgbClr val="414141"/>
          </a:solidFill>
          <a:latin typeface="+mn-lt"/>
          <a:cs typeface="+mn-cs"/>
        </a:defRPr>
      </a:lvl4pPr>
      <a:lvl5pPr marL="2057400" indent="-228600" algn="l" rtl="0" fontAlgn="base">
        <a:spcBef>
          <a:spcPct val="20000"/>
        </a:spcBef>
        <a:spcAft>
          <a:spcPct val="0"/>
        </a:spcAft>
        <a:buClr>
          <a:srgbClr val="B2B2B2"/>
        </a:buClr>
        <a:buChar char="•"/>
        <a:defRPr>
          <a:solidFill>
            <a:srgbClr val="414141"/>
          </a:solidFill>
          <a:latin typeface="+mn-lt"/>
          <a:cs typeface="+mn-cs"/>
        </a:defRPr>
      </a:lvl5pPr>
      <a:lvl6pPr marL="2514600" indent="-228600" algn="l" rtl="0" fontAlgn="base">
        <a:spcBef>
          <a:spcPct val="20000"/>
        </a:spcBef>
        <a:spcAft>
          <a:spcPct val="0"/>
        </a:spcAft>
        <a:buClr>
          <a:srgbClr val="B2B2B2"/>
        </a:buClr>
        <a:buChar char="•"/>
        <a:defRPr>
          <a:solidFill>
            <a:srgbClr val="414141"/>
          </a:solidFill>
          <a:latin typeface="+mn-lt"/>
          <a:cs typeface="+mn-cs"/>
        </a:defRPr>
      </a:lvl6pPr>
      <a:lvl7pPr marL="2971800" indent="-228600" algn="l" rtl="0" fontAlgn="base">
        <a:spcBef>
          <a:spcPct val="20000"/>
        </a:spcBef>
        <a:spcAft>
          <a:spcPct val="0"/>
        </a:spcAft>
        <a:buClr>
          <a:srgbClr val="B2B2B2"/>
        </a:buClr>
        <a:buChar char="•"/>
        <a:defRPr>
          <a:solidFill>
            <a:srgbClr val="414141"/>
          </a:solidFill>
          <a:latin typeface="+mn-lt"/>
          <a:cs typeface="+mn-cs"/>
        </a:defRPr>
      </a:lvl7pPr>
      <a:lvl8pPr marL="3429000" indent="-228600" algn="l" rtl="0" fontAlgn="base">
        <a:spcBef>
          <a:spcPct val="20000"/>
        </a:spcBef>
        <a:spcAft>
          <a:spcPct val="0"/>
        </a:spcAft>
        <a:buClr>
          <a:srgbClr val="B2B2B2"/>
        </a:buClr>
        <a:buChar char="•"/>
        <a:defRPr>
          <a:solidFill>
            <a:srgbClr val="414141"/>
          </a:solidFill>
          <a:latin typeface="+mn-lt"/>
          <a:cs typeface="+mn-cs"/>
        </a:defRPr>
      </a:lvl8pPr>
      <a:lvl9pPr marL="3886200" indent="-228600" algn="l" rtl="0" fontAlgn="base">
        <a:spcBef>
          <a:spcPct val="20000"/>
        </a:spcBef>
        <a:spcAft>
          <a:spcPct val="0"/>
        </a:spcAft>
        <a:buClr>
          <a:srgbClr val="B2B2B2"/>
        </a:buClr>
        <a:buChar char="•"/>
        <a:defRPr>
          <a:solidFill>
            <a:srgbClr val="41414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685800"/>
            <a:ext cx="82296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795" name="Rectangle 3"/>
          <p:cNvSpPr>
            <a:spLocks noGrp="1" noChangeArrowheads="1"/>
          </p:cNvSpPr>
          <p:nvPr>
            <p:ph type="body" idx="1"/>
          </p:nvPr>
        </p:nvSpPr>
        <p:spPr bwMode="auto">
          <a:xfrm>
            <a:off x="381000" y="1417638"/>
            <a:ext cx="8458200" cy="483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6" name="Rectangle 4"/>
          <p:cNvSpPr>
            <a:spLocks noGrp="1" noChangeArrowheads="1"/>
          </p:cNvSpPr>
          <p:nvPr>
            <p:ph type="dt" sz="half" idx="2"/>
          </p:nvPr>
        </p:nvSpPr>
        <p:spPr bwMode="auto">
          <a:xfrm>
            <a:off x="381000" y="6388100"/>
            <a:ext cx="1981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2"/>
                </a:solidFill>
              </a:defRPr>
            </a:lvl1pPr>
          </a:lstStyle>
          <a:p>
            <a:fld id="{3176C2E1-3319-4A81-ACF3-FBE386705C94}" type="datetime1">
              <a:rPr lang="en-US"/>
              <a:pPr/>
              <a:t>2/8/21</a:t>
            </a:fld>
            <a:endParaRPr lang="en-US" dirty="0"/>
          </a:p>
        </p:txBody>
      </p:sp>
      <p:sp>
        <p:nvSpPr>
          <p:cNvPr id="33797" name="Rectangle 5"/>
          <p:cNvSpPr>
            <a:spLocks noGrp="1" noChangeArrowheads="1"/>
          </p:cNvSpPr>
          <p:nvPr>
            <p:ph type="ftr" sz="quarter" idx="3"/>
          </p:nvPr>
        </p:nvSpPr>
        <p:spPr bwMode="auto">
          <a:xfrm>
            <a:off x="2590800" y="6384925"/>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2"/>
                </a:solidFill>
              </a:defRPr>
            </a:lvl1pPr>
          </a:lstStyle>
          <a:p>
            <a:endParaRPr lang="en-US" dirty="0"/>
          </a:p>
        </p:txBody>
      </p:sp>
      <p:sp>
        <p:nvSpPr>
          <p:cNvPr id="33798" name="Rectangle 6"/>
          <p:cNvSpPr>
            <a:spLocks noGrp="1" noChangeArrowheads="1"/>
          </p:cNvSpPr>
          <p:nvPr>
            <p:ph type="sldNum" sz="quarter" idx="4"/>
          </p:nvPr>
        </p:nvSpPr>
        <p:spPr bwMode="auto">
          <a:xfrm>
            <a:off x="6858000" y="6384925"/>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2"/>
                </a:solidFill>
              </a:defRPr>
            </a:lvl1pPr>
          </a:lstStyle>
          <a:p>
            <a:fld id="{F63FC11C-0073-4B58-8AC5-425947C2DA8F}"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fontAlgn="base">
        <a:spcBef>
          <a:spcPct val="0"/>
        </a:spcBef>
        <a:spcAft>
          <a:spcPct val="0"/>
        </a:spcAft>
        <a:defRPr sz="3400" b="1">
          <a:solidFill>
            <a:srgbClr val="284B9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2pPr>
      <a:lvl3pPr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3pPr>
      <a:lvl4pPr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4pPr>
      <a:lvl5pPr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9pPr>
    </p:titleStyle>
    <p:bodyStyle>
      <a:lvl1pPr marL="342900" indent="-342900" algn="l" rtl="0" fontAlgn="base">
        <a:spcBef>
          <a:spcPct val="20000"/>
        </a:spcBef>
        <a:spcAft>
          <a:spcPct val="0"/>
        </a:spcAft>
        <a:buClr>
          <a:schemeClr val="bg2"/>
        </a:buClr>
        <a:buChar char="•"/>
        <a:defRPr sz="2400">
          <a:solidFill>
            <a:srgbClr val="335FB7"/>
          </a:solidFill>
          <a:latin typeface="+mn-lt"/>
          <a:ea typeface="+mn-ea"/>
          <a:cs typeface="+mn-cs"/>
        </a:defRPr>
      </a:lvl1pPr>
      <a:lvl2pPr marL="742950" indent="-285750" algn="l" rtl="0" fontAlgn="base">
        <a:spcBef>
          <a:spcPct val="20000"/>
        </a:spcBef>
        <a:spcAft>
          <a:spcPct val="0"/>
        </a:spcAft>
        <a:buClr>
          <a:srgbClr val="B2B2B2"/>
        </a:buClr>
        <a:buFont typeface="Arial" charset="0"/>
        <a:buChar char="»"/>
        <a:defRPr sz="2200">
          <a:solidFill>
            <a:srgbClr val="414141"/>
          </a:solidFill>
          <a:latin typeface="+mn-lt"/>
          <a:cs typeface="+mn-cs"/>
        </a:defRPr>
      </a:lvl2pPr>
      <a:lvl3pPr marL="1143000" indent="-228600" algn="l" rtl="0" fontAlgn="base">
        <a:spcBef>
          <a:spcPct val="20000"/>
        </a:spcBef>
        <a:spcAft>
          <a:spcPct val="0"/>
        </a:spcAft>
        <a:buClr>
          <a:srgbClr val="B2B2B2"/>
        </a:buClr>
        <a:buChar char="•"/>
        <a:defRPr sz="2000">
          <a:solidFill>
            <a:srgbClr val="414141"/>
          </a:solidFill>
          <a:latin typeface="+mn-lt"/>
          <a:cs typeface="+mn-cs"/>
        </a:defRPr>
      </a:lvl3pPr>
      <a:lvl4pPr marL="1600200" indent="-228600" algn="l" rtl="0" fontAlgn="base">
        <a:spcBef>
          <a:spcPct val="20000"/>
        </a:spcBef>
        <a:spcAft>
          <a:spcPct val="0"/>
        </a:spcAft>
        <a:buClr>
          <a:srgbClr val="B2B2B2"/>
        </a:buClr>
        <a:buFont typeface="Arial" charset="0"/>
        <a:buChar char="»"/>
        <a:defRPr>
          <a:solidFill>
            <a:srgbClr val="414141"/>
          </a:solidFill>
          <a:latin typeface="+mn-lt"/>
          <a:cs typeface="+mn-cs"/>
        </a:defRPr>
      </a:lvl4pPr>
      <a:lvl5pPr marL="2057400" indent="-228600" algn="l" rtl="0" fontAlgn="base">
        <a:spcBef>
          <a:spcPct val="20000"/>
        </a:spcBef>
        <a:spcAft>
          <a:spcPct val="0"/>
        </a:spcAft>
        <a:buClr>
          <a:srgbClr val="B2B2B2"/>
        </a:buClr>
        <a:buChar char="•"/>
        <a:defRPr>
          <a:solidFill>
            <a:srgbClr val="414141"/>
          </a:solidFill>
          <a:latin typeface="+mn-lt"/>
          <a:cs typeface="+mn-cs"/>
        </a:defRPr>
      </a:lvl5pPr>
      <a:lvl6pPr marL="2514600" indent="-228600" algn="l" rtl="0" fontAlgn="base">
        <a:spcBef>
          <a:spcPct val="20000"/>
        </a:spcBef>
        <a:spcAft>
          <a:spcPct val="0"/>
        </a:spcAft>
        <a:buClr>
          <a:srgbClr val="B2B2B2"/>
        </a:buClr>
        <a:buChar char="•"/>
        <a:defRPr>
          <a:solidFill>
            <a:srgbClr val="414141"/>
          </a:solidFill>
          <a:latin typeface="+mn-lt"/>
          <a:cs typeface="+mn-cs"/>
        </a:defRPr>
      </a:lvl6pPr>
      <a:lvl7pPr marL="2971800" indent="-228600" algn="l" rtl="0" fontAlgn="base">
        <a:spcBef>
          <a:spcPct val="20000"/>
        </a:spcBef>
        <a:spcAft>
          <a:spcPct val="0"/>
        </a:spcAft>
        <a:buClr>
          <a:srgbClr val="B2B2B2"/>
        </a:buClr>
        <a:buChar char="•"/>
        <a:defRPr>
          <a:solidFill>
            <a:srgbClr val="414141"/>
          </a:solidFill>
          <a:latin typeface="+mn-lt"/>
          <a:cs typeface="+mn-cs"/>
        </a:defRPr>
      </a:lvl7pPr>
      <a:lvl8pPr marL="3429000" indent="-228600" algn="l" rtl="0" fontAlgn="base">
        <a:spcBef>
          <a:spcPct val="20000"/>
        </a:spcBef>
        <a:spcAft>
          <a:spcPct val="0"/>
        </a:spcAft>
        <a:buClr>
          <a:srgbClr val="B2B2B2"/>
        </a:buClr>
        <a:buChar char="•"/>
        <a:defRPr>
          <a:solidFill>
            <a:srgbClr val="414141"/>
          </a:solidFill>
          <a:latin typeface="+mn-lt"/>
          <a:cs typeface="+mn-cs"/>
        </a:defRPr>
      </a:lvl8pPr>
      <a:lvl9pPr marL="3886200" indent="-228600" algn="l" rtl="0" fontAlgn="base">
        <a:spcBef>
          <a:spcPct val="20000"/>
        </a:spcBef>
        <a:spcAft>
          <a:spcPct val="0"/>
        </a:spcAft>
        <a:buClr>
          <a:srgbClr val="B2B2B2"/>
        </a:buClr>
        <a:buChar char="•"/>
        <a:defRPr>
          <a:solidFill>
            <a:srgbClr val="41414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file:///oxfordmedicine.com"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4.sv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www.stroke.nih.gov/documents/NIH_Stroke_Scale_508C.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wmf"/><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uD8h3rEPjzc?t=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wmf"/><Relationship Id="rId2" Type="http://schemas.openxmlformats.org/officeDocument/2006/relationships/slideLayout" Target="../slideLayouts/slideLayout19.xml"/><Relationship Id="rId1" Type="http://schemas.openxmlformats.org/officeDocument/2006/relationships/themeOverride" Target="../theme/themeOverride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8F2C9302-8139-A444-A5F6-CAAC693A772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79"/>
          <a:stretch/>
        </p:blipFill>
        <p:spPr bwMode="auto">
          <a:xfrm>
            <a:off x="4815776" y="609601"/>
            <a:ext cx="3847338" cy="5521532"/>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ight And Left Brain with solid fill">
            <a:extLst>
              <a:ext uri="{FF2B5EF4-FFF2-40B4-BE49-F238E27FC236}">
                <a16:creationId xmlns:a16="http://schemas.microsoft.com/office/drawing/2014/main" id="{0805CC67-804B-CD4F-A893-48AF991E75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885" y="1505331"/>
            <a:ext cx="3847338" cy="3847338"/>
          </a:xfrm>
          <a:prstGeom prst="rect">
            <a:avLst/>
          </a:prstGeom>
        </p:spPr>
      </p:pic>
      <p:sp>
        <p:nvSpPr>
          <p:cNvPr id="5" name="Slide Number Placeholder 4">
            <a:extLst>
              <a:ext uri="{FF2B5EF4-FFF2-40B4-BE49-F238E27FC236}">
                <a16:creationId xmlns:a16="http://schemas.microsoft.com/office/drawing/2014/main" id="{5A356F85-BF62-F643-9651-77CFD9CA91B7}"/>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fontAlgn="auto">
              <a:spcBef>
                <a:spcPts val="0"/>
              </a:spcBef>
              <a:spcAft>
                <a:spcPts val="600"/>
              </a:spcAft>
              <a:defRPr/>
            </a:pPr>
            <a:fld id="{56AB63A3-EE60-48B4-91D6-039F992FB1F9}" type="slidenum">
              <a:rPr lang="en-US">
                <a:solidFill>
                  <a:srgbClr val="FFFFFF"/>
                </a:solidFill>
                <a:latin typeface="+mn-lt"/>
                <a:cs typeface="+mn-cs"/>
              </a:rPr>
              <a:pPr fontAlgn="auto">
                <a:spcBef>
                  <a:spcPts val="0"/>
                </a:spcBef>
                <a:spcAft>
                  <a:spcPts val="600"/>
                </a:spcAft>
                <a:defRPr/>
              </a:pPr>
              <a:t>1</a:t>
            </a:fld>
            <a:endParaRPr lang="en-US">
              <a:solidFill>
                <a:srgbClr val="FFFFFF"/>
              </a:solidFill>
              <a:latin typeface="+mn-lt"/>
              <a:cs typeface="+mn-cs"/>
            </a:endParaRPr>
          </a:p>
        </p:txBody>
      </p:sp>
      <p:sp>
        <p:nvSpPr>
          <p:cNvPr id="8" name="Rectangle 7">
            <a:extLst>
              <a:ext uri="{FF2B5EF4-FFF2-40B4-BE49-F238E27FC236}">
                <a16:creationId xmlns:a16="http://schemas.microsoft.com/office/drawing/2014/main" id="{199D82EC-7B73-D745-A39B-FB36EBE57AF1}"/>
              </a:ext>
            </a:extLst>
          </p:cNvPr>
          <p:cNvSpPr/>
          <p:nvPr/>
        </p:nvSpPr>
        <p:spPr>
          <a:xfrm>
            <a:off x="762000" y="808030"/>
            <a:ext cx="3048000" cy="923330"/>
          </a:xfrm>
          <a:prstGeom prst="rect">
            <a:avLst/>
          </a:prstGeom>
        </p:spPr>
        <p:txBody>
          <a:bodyPr wrap="square">
            <a:spAutoFit/>
          </a:bodyPr>
          <a:lstStyle/>
          <a:p>
            <a:pPr algn="ctr"/>
            <a:r>
              <a:rPr lang="en-US" sz="5400" b="1" dirty="0">
                <a:solidFill>
                  <a:srgbClr val="92D050"/>
                </a:solidFill>
              </a:rPr>
              <a:t>Stroke</a:t>
            </a:r>
            <a:endParaRPr lang="en-US" sz="5400" dirty="0"/>
          </a:p>
        </p:txBody>
      </p:sp>
      <p:sp>
        <p:nvSpPr>
          <p:cNvPr id="9" name="Rectangle 8">
            <a:extLst>
              <a:ext uri="{FF2B5EF4-FFF2-40B4-BE49-F238E27FC236}">
                <a16:creationId xmlns:a16="http://schemas.microsoft.com/office/drawing/2014/main" id="{8DC88836-596E-724F-9CE2-81B7AD912336}"/>
              </a:ext>
            </a:extLst>
          </p:cNvPr>
          <p:cNvSpPr/>
          <p:nvPr/>
        </p:nvSpPr>
        <p:spPr>
          <a:xfrm>
            <a:off x="480885" y="5147380"/>
            <a:ext cx="4572000" cy="1200329"/>
          </a:xfrm>
          <a:prstGeom prst="rect">
            <a:avLst/>
          </a:prstGeom>
        </p:spPr>
        <p:txBody>
          <a:bodyPr>
            <a:spAutoFit/>
          </a:bodyPr>
          <a:lstStyle/>
          <a:p>
            <a:r>
              <a:rPr lang="en-US" b="1" dirty="0">
                <a:solidFill>
                  <a:srgbClr val="92D050"/>
                </a:solidFill>
              </a:rPr>
              <a:t>Ana C. G. Felix, MBBCh, FAAN</a:t>
            </a:r>
          </a:p>
          <a:p>
            <a:r>
              <a:rPr lang="en-US" b="1" dirty="0">
                <a:solidFill>
                  <a:srgbClr val="92D050"/>
                </a:solidFill>
              </a:rPr>
              <a:t>Department of Internal Medicine</a:t>
            </a:r>
          </a:p>
          <a:p>
            <a:r>
              <a:rPr lang="en-US" b="1" dirty="0">
                <a:solidFill>
                  <a:srgbClr val="92D050"/>
                </a:solidFill>
              </a:rPr>
              <a:t>Department of Neurology</a:t>
            </a:r>
          </a:p>
          <a:p>
            <a:r>
              <a:rPr lang="en-US" b="1" dirty="0">
                <a:solidFill>
                  <a:srgbClr val="92D050"/>
                </a:solidFill>
              </a:rPr>
              <a:t>UNC Chapel Hill</a:t>
            </a:r>
          </a:p>
        </p:txBody>
      </p:sp>
    </p:spTree>
    <p:extLst>
      <p:ext uri="{BB962C8B-B14F-4D97-AF65-F5344CB8AC3E}">
        <p14:creationId xmlns:p14="http://schemas.microsoft.com/office/powerpoint/2010/main" val="981242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ChangeArrowheads="1"/>
          </p:cNvSpPr>
          <p:nvPr/>
        </p:nvSpPr>
        <p:spPr bwMode="auto">
          <a:xfrm>
            <a:off x="838200" y="688320"/>
            <a:ext cx="7772400" cy="964150"/>
          </a:xfrm>
          <a:prstGeom prst="rect">
            <a:avLst/>
          </a:prstGeom>
          <a:noFill/>
          <a:ln w="9525">
            <a:noFill/>
            <a:miter lim="800000"/>
            <a:headEnd/>
            <a:tailEnd/>
          </a:ln>
          <a:effectLst/>
        </p:spPr>
        <p:txBody>
          <a:bodyPr lIns="92075" tIns="46038" rIns="92075" bIns="46038" anchor="ctr"/>
          <a:lstStyle/>
          <a:p>
            <a:pPr algn="ctr"/>
            <a:r>
              <a:rPr lang="en-US" sz="4400" b="1" dirty="0">
                <a:latin typeface="Calibri" pitchFamily="34" charset="0"/>
              </a:rPr>
              <a:t>Mechanisms of Cerebral Ischemia: Atherosclerosis</a:t>
            </a:r>
          </a:p>
        </p:txBody>
      </p:sp>
      <p:sp>
        <p:nvSpPr>
          <p:cNvPr id="173079" name="Line 23"/>
          <p:cNvSpPr>
            <a:spLocks noChangeShapeType="1"/>
          </p:cNvSpPr>
          <p:nvPr/>
        </p:nvSpPr>
        <p:spPr bwMode="auto">
          <a:xfrm flipV="1">
            <a:off x="7924800" y="5067300"/>
            <a:ext cx="0" cy="838200"/>
          </a:xfrm>
          <a:prstGeom prst="line">
            <a:avLst/>
          </a:prstGeom>
          <a:noFill/>
          <a:ln w="190500">
            <a:solidFill>
              <a:srgbClr val="FF0000"/>
            </a:solidFill>
            <a:round/>
            <a:headEnd/>
            <a:tailEnd type="triangle" w="sm" len="sm"/>
          </a:ln>
          <a:effectLst/>
        </p:spPr>
        <p:txBody>
          <a:bodyPr/>
          <a:lstStyle/>
          <a:p>
            <a:endParaRPr lang="en-US" dirty="0"/>
          </a:p>
        </p:txBody>
      </p:sp>
      <p:sp>
        <p:nvSpPr>
          <p:cNvPr id="173080" name="Line 24"/>
          <p:cNvSpPr>
            <a:spLocks noChangeShapeType="1"/>
          </p:cNvSpPr>
          <p:nvPr/>
        </p:nvSpPr>
        <p:spPr bwMode="auto">
          <a:xfrm flipH="1" flipV="1">
            <a:off x="6553200" y="2755900"/>
            <a:ext cx="629612" cy="1054100"/>
          </a:xfrm>
          <a:prstGeom prst="line">
            <a:avLst/>
          </a:prstGeom>
          <a:noFill/>
          <a:ln w="38100">
            <a:solidFill>
              <a:srgbClr val="FF7D7D"/>
            </a:solidFill>
            <a:round/>
            <a:headEnd/>
            <a:tailEnd type="triangle" w="sm" len="sm"/>
          </a:ln>
          <a:effectLst/>
        </p:spPr>
        <p:txBody>
          <a:bodyPr/>
          <a:lstStyle/>
          <a:p>
            <a:endParaRPr lang="en-US" dirty="0"/>
          </a:p>
        </p:txBody>
      </p:sp>
      <p:sp>
        <p:nvSpPr>
          <p:cNvPr id="173081" name="Text Box 25"/>
          <p:cNvSpPr txBox="1">
            <a:spLocks noChangeArrowheads="1"/>
          </p:cNvSpPr>
          <p:nvPr/>
        </p:nvSpPr>
        <p:spPr bwMode="auto">
          <a:xfrm>
            <a:off x="1982671" y="1752600"/>
            <a:ext cx="1270000" cy="369332"/>
          </a:xfrm>
          <a:prstGeom prst="rect">
            <a:avLst/>
          </a:prstGeom>
          <a:noFill/>
          <a:ln w="12700">
            <a:noFill/>
            <a:miter lim="800000"/>
            <a:headEnd type="none" w="sm" len="sm"/>
            <a:tailEnd type="none" w="sm" len="sm"/>
          </a:ln>
          <a:effectLst/>
        </p:spPr>
        <p:txBody>
          <a:bodyPr wrap="square">
            <a:spAutoFit/>
          </a:bodyPr>
          <a:lstStyle/>
          <a:p>
            <a:r>
              <a:rPr lang="en-US" dirty="0"/>
              <a:t>Embolic</a:t>
            </a:r>
          </a:p>
        </p:txBody>
      </p:sp>
      <p:sp>
        <p:nvSpPr>
          <p:cNvPr id="173082" name="Text Box 26"/>
          <p:cNvSpPr txBox="1">
            <a:spLocks noChangeArrowheads="1"/>
          </p:cNvSpPr>
          <p:nvPr/>
        </p:nvSpPr>
        <p:spPr bwMode="auto">
          <a:xfrm>
            <a:off x="5410200" y="1752600"/>
            <a:ext cx="1544012" cy="369332"/>
          </a:xfrm>
          <a:prstGeom prst="rect">
            <a:avLst/>
          </a:prstGeom>
          <a:noFill/>
          <a:ln w="12700">
            <a:noFill/>
            <a:miter lim="800000"/>
            <a:headEnd type="none" w="sm" len="sm"/>
            <a:tailEnd type="none" w="sm" len="sm"/>
          </a:ln>
          <a:effectLst/>
        </p:spPr>
        <p:txBody>
          <a:bodyPr wrap="none">
            <a:spAutoFit/>
          </a:bodyPr>
          <a:lstStyle/>
          <a:p>
            <a:r>
              <a:rPr lang="en-US" dirty="0"/>
              <a:t>Hemodynamic</a:t>
            </a:r>
          </a:p>
        </p:txBody>
      </p:sp>
      <p:pic>
        <p:nvPicPr>
          <p:cNvPr id="29" name="Picture 28" descr="Image_16"/>
          <p:cNvPicPr/>
          <p:nvPr/>
        </p:nvPicPr>
        <p:blipFill>
          <a:blip r:embed="rId3" cstate="print">
            <a:extLst>
              <a:ext uri="{BEBA8EAE-BF5A-486C-A8C5-ECC9F3942E4B}">
                <a14:imgProps xmlns:a14="http://schemas.microsoft.com/office/drawing/2010/main">
                  <a14:imgLayer r:embed="rId4">
                    <a14:imgEffect>
                      <a14:backgroundRemoval t="64107" b="96257" l="6838" r="44302">
                        <a14:foregroundMark x1="7407" y1="64299" x2="32764" y2="64299"/>
                        <a14:foregroundMark x1="32906" y1="64299" x2="32906" y2="69962"/>
                        <a14:foregroundMark x1="33048" y1="70058" x2="44302" y2="69962"/>
                        <a14:foregroundMark x1="44017" y1="69962" x2="44160" y2="96065"/>
                        <a14:foregroundMark x1="7407" y1="64299" x2="7407" y2="78215"/>
                        <a14:foregroundMark x1="7407" y1="78215" x2="13533" y2="78983"/>
                        <a14:foregroundMark x1="13533" y1="78983" x2="16952" y2="87332"/>
                        <a14:foregroundMark x1="16952" y1="87428" x2="17664" y2="95873"/>
                        <a14:foregroundMark x1="17806" y1="95873" x2="44302" y2="95681"/>
                        <a14:foregroundMark x1="33048" y1="83013" x2="42165" y2="72937"/>
                        <a14:foregroundMark x1="34330" y1="72841" x2="34330" y2="72841"/>
                        <a14:foregroundMark x1="21083" y1="73225" x2="21083" y2="73225"/>
                        <a14:foregroundMark x1="16667" y1="73800" x2="16667" y2="73800"/>
                        <a14:foregroundMark x1="15812" y1="76296" x2="15812" y2="76296"/>
                        <a14:foregroundMark x1="17094" y1="74184" x2="18519" y2="75912"/>
                        <a14:foregroundMark x1="19943" y1="77735" x2="19943" y2="77735"/>
                        <a14:foregroundMark x1="21795" y1="81478" x2="21795" y2="81478"/>
                        <a14:foregroundMark x1="21795" y1="73608" x2="21795" y2="73608"/>
                        <a14:foregroundMark x1="30199" y1="76200" x2="30199" y2="76200"/>
                        <a14:foregroundMark x1="25499" y1="78215" x2="25499" y2="78215"/>
                        <a14:foregroundMark x1="34330" y1="83301" x2="34330" y2="83301"/>
                        <a14:foregroundMark x1="39459" y1="77351" x2="39459" y2="77351"/>
                        <a14:foregroundMark x1="15812" y1="70154" x2="15812" y2="70154"/>
                        <a14:foregroundMark x1="13390" y1="71017" x2="13390" y2="71017"/>
                        <a14:foregroundMark x1="11396" y1="73800" x2="11396" y2="73800"/>
                      </a14:backgroundRemoval>
                    </a14:imgEffect>
                  </a14:imgLayer>
                </a14:imgProps>
              </a:ext>
            </a:extLst>
          </a:blip>
          <a:srcRect l="6921" t="64178" r="53523"/>
          <a:stretch>
            <a:fillRect/>
          </a:stretch>
        </p:blipFill>
        <p:spPr bwMode="auto">
          <a:xfrm>
            <a:off x="826971" y="2145862"/>
            <a:ext cx="3581400" cy="4571636"/>
          </a:xfrm>
          <a:prstGeom prst="rect">
            <a:avLst/>
          </a:prstGeom>
        </p:spPr>
        <p:style>
          <a:lnRef idx="2">
            <a:schemeClr val="dk1"/>
          </a:lnRef>
          <a:fillRef idx="1">
            <a:schemeClr val="lt1"/>
          </a:fillRef>
          <a:effectRef idx="0">
            <a:schemeClr val="dk1"/>
          </a:effectRef>
          <a:fontRef idx="minor">
            <a:schemeClr val="dk1"/>
          </a:fontRef>
        </p:style>
      </p:pic>
      <p:pic>
        <p:nvPicPr>
          <p:cNvPr id="30" name="Picture 29" descr="Image_16"/>
          <p:cNvPicPr/>
          <p:nvPr/>
        </p:nvPicPr>
        <p:blipFill>
          <a:blip r:embed="rId5" cstate="print">
            <a:extLst>
              <a:ext uri="{BEBA8EAE-BF5A-486C-A8C5-ECC9F3942E4B}">
                <a14:imgProps xmlns:a14="http://schemas.microsoft.com/office/drawing/2010/main">
                  <a14:imgLayer r:embed="rId4">
                    <a14:imgEffect>
                      <a14:backgroundRemoval t="1056" b="33493" l="52849" r="88604">
                        <a14:foregroundMark x1="66524" y1="8157" x2="66524" y2="8157"/>
                        <a14:foregroundMark x1="80057" y1="14299" x2="80057" y2="14299"/>
                        <a14:backgroundMark x1="58832" y1="20825" x2="52137" y2="20825"/>
                        <a14:backgroundMark x1="58974" y1="22841" x2="52564" y2="25048"/>
                        <a14:backgroundMark x1="80199" y1="18234" x2="95442" y2="16987"/>
                        <a14:backgroundMark x1="80057" y1="18330" x2="79915" y2="29271"/>
                        <a14:backgroundMark x1="79915" y1="29271" x2="95442" y2="28215"/>
                        <a14:backgroundMark x1="95442" y1="28215" x2="96011" y2="16795"/>
                      </a14:backgroundRemoval>
                    </a14:imgEffect>
                  </a14:imgLayer>
                </a14:imgProps>
              </a:ext>
            </a:extLst>
          </a:blip>
          <a:srcRect l="52678" r="11865" b="65672"/>
          <a:stretch>
            <a:fillRect/>
          </a:stretch>
        </p:blipFill>
        <p:spPr bwMode="auto">
          <a:xfrm>
            <a:off x="5211618" y="2145862"/>
            <a:ext cx="3485188" cy="4483538"/>
          </a:xfrm>
          <a:prstGeom prst="rect">
            <a:avLst/>
          </a:prstGeom>
          <a:ln/>
        </p:spPr>
        <p:style>
          <a:lnRef idx="2">
            <a:schemeClr val="dk1"/>
          </a:lnRef>
          <a:fillRef idx="1">
            <a:schemeClr val="lt1"/>
          </a:fillRef>
          <a:effectRef idx="0">
            <a:schemeClr val="dk1"/>
          </a:effectRef>
          <a:fontRef idx="minor">
            <a:schemeClr val="dk1"/>
          </a:fontRef>
        </p:style>
      </p:pic>
      <p:sp>
        <p:nvSpPr>
          <p:cNvPr id="3" name="Right Arrow 2"/>
          <p:cNvSpPr/>
          <p:nvPr/>
        </p:nvSpPr>
        <p:spPr>
          <a:xfrm rot="16200000">
            <a:off x="6067111" y="5284170"/>
            <a:ext cx="1601792" cy="629614"/>
          </a:xfrm>
          <a:prstGeom prst="rightArrow">
            <a:avLst/>
          </a:prstGeom>
          <a:gradFill>
            <a:gsLst>
              <a:gs pos="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ight Arrow 31"/>
          <p:cNvSpPr/>
          <p:nvPr/>
        </p:nvSpPr>
        <p:spPr>
          <a:xfrm rot="14445504">
            <a:off x="5452341" y="3670354"/>
            <a:ext cx="1601792" cy="174935"/>
          </a:xfrm>
          <a:prstGeom prst="rightArrow">
            <a:avLst/>
          </a:prstGeom>
          <a:gradFill>
            <a:gsLst>
              <a:gs pos="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113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152400"/>
            <a:ext cx="6781800" cy="1066800"/>
          </a:xfrm>
        </p:spPr>
        <p:txBody>
          <a:bodyPr/>
          <a:lstStyle/>
          <a:p>
            <a:pPr algn="ctr"/>
            <a:r>
              <a:rPr lang="en-US" b="1" dirty="0"/>
              <a:t>Clots (emboli) typically come from the heart….</a:t>
            </a:r>
          </a:p>
        </p:txBody>
      </p:sp>
      <p:sp>
        <p:nvSpPr>
          <p:cNvPr id="86021" name="Rectangle 5"/>
          <p:cNvSpPr>
            <a:spLocks noGrp="1" noChangeArrowheads="1"/>
          </p:cNvSpPr>
          <p:nvPr>
            <p:ph idx="1"/>
          </p:nvPr>
        </p:nvSpPr>
        <p:spPr>
          <a:xfrm>
            <a:off x="2057400" y="1295400"/>
            <a:ext cx="6705600" cy="4953000"/>
          </a:xfrm>
        </p:spPr>
        <p:txBody>
          <a:bodyPr/>
          <a:lstStyle/>
          <a:p>
            <a:pPr>
              <a:lnSpc>
                <a:spcPct val="90000"/>
              </a:lnSpc>
            </a:pPr>
            <a:r>
              <a:rPr lang="en-US" sz="2800" dirty="0"/>
              <a:t>Likely</a:t>
            </a:r>
          </a:p>
          <a:p>
            <a:pPr lvl="1">
              <a:lnSpc>
                <a:spcPct val="90000"/>
              </a:lnSpc>
            </a:pPr>
            <a:r>
              <a:rPr lang="en-US" sz="2400" dirty="0"/>
              <a:t>Atrial Fibrillation</a:t>
            </a:r>
          </a:p>
          <a:p>
            <a:pPr lvl="1">
              <a:lnSpc>
                <a:spcPct val="90000"/>
              </a:lnSpc>
            </a:pPr>
            <a:r>
              <a:rPr lang="en-US" sz="2400" dirty="0"/>
              <a:t>Prosthetic valves</a:t>
            </a:r>
          </a:p>
          <a:p>
            <a:pPr lvl="1">
              <a:lnSpc>
                <a:spcPct val="90000"/>
              </a:lnSpc>
            </a:pPr>
            <a:r>
              <a:rPr lang="en-US" sz="2400" dirty="0"/>
              <a:t>Acute Myocardial Infarction (“heart attack”)</a:t>
            </a:r>
          </a:p>
          <a:p>
            <a:pPr lvl="1">
              <a:lnSpc>
                <a:spcPct val="90000"/>
              </a:lnSpc>
            </a:pPr>
            <a:r>
              <a:rPr lang="en-US" sz="2400" dirty="0"/>
              <a:t>Cardiomyopathy</a:t>
            </a:r>
          </a:p>
          <a:p>
            <a:pPr lvl="1">
              <a:lnSpc>
                <a:spcPct val="90000"/>
              </a:lnSpc>
            </a:pPr>
            <a:r>
              <a:rPr lang="en-US" sz="2400" dirty="0"/>
              <a:t>Endocarditis (infection of heart valves)</a:t>
            </a:r>
          </a:p>
          <a:p>
            <a:pPr lvl="1">
              <a:lnSpc>
                <a:spcPct val="90000"/>
              </a:lnSpc>
            </a:pPr>
            <a:r>
              <a:rPr lang="en-US" sz="2400" dirty="0"/>
              <a:t>Ventricular aneurysm</a:t>
            </a:r>
          </a:p>
          <a:p>
            <a:pPr>
              <a:lnSpc>
                <a:spcPct val="90000"/>
              </a:lnSpc>
            </a:pPr>
            <a:r>
              <a:rPr lang="en-US" sz="2800" dirty="0"/>
              <a:t>Less Likely</a:t>
            </a:r>
          </a:p>
          <a:p>
            <a:pPr lvl="1">
              <a:lnSpc>
                <a:spcPct val="90000"/>
              </a:lnSpc>
            </a:pPr>
            <a:r>
              <a:rPr lang="en-US" sz="2400" dirty="0"/>
              <a:t>Intracardiac tumors</a:t>
            </a:r>
          </a:p>
          <a:p>
            <a:pPr lvl="1">
              <a:lnSpc>
                <a:spcPct val="90000"/>
              </a:lnSpc>
            </a:pPr>
            <a:r>
              <a:rPr lang="en-US" sz="2400" dirty="0"/>
              <a:t>Patent Foramen Ovale</a:t>
            </a:r>
            <a:r>
              <a:rPr lang="en-US" sz="2000" dirty="0"/>
              <a:t>		</a:t>
            </a:r>
          </a:p>
        </p:txBody>
      </p:sp>
    </p:spTree>
    <p:extLst>
      <p:ext uri="{BB962C8B-B14F-4D97-AF65-F5344CB8AC3E}">
        <p14:creationId xmlns:p14="http://schemas.microsoft.com/office/powerpoint/2010/main" val="119270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981200" y="152400"/>
            <a:ext cx="6781800" cy="990600"/>
          </a:xfrm>
        </p:spPr>
        <p:txBody>
          <a:bodyPr>
            <a:normAutofit fontScale="90000"/>
          </a:bodyPr>
          <a:lstStyle/>
          <a:p>
            <a:pPr algn="ctr"/>
            <a:r>
              <a:rPr lang="en-US" b="1" dirty="0"/>
              <a:t>Some Other Causes of Ischemic Strokes</a:t>
            </a:r>
          </a:p>
        </p:txBody>
      </p:sp>
      <p:sp>
        <p:nvSpPr>
          <p:cNvPr id="142339" name="Rectangle 3"/>
          <p:cNvSpPr>
            <a:spLocks noGrp="1" noChangeArrowheads="1"/>
          </p:cNvSpPr>
          <p:nvPr>
            <p:ph idx="1"/>
          </p:nvPr>
        </p:nvSpPr>
        <p:spPr/>
        <p:txBody>
          <a:bodyPr>
            <a:normAutofit fontScale="92500"/>
          </a:bodyPr>
          <a:lstStyle/>
          <a:p>
            <a:pPr>
              <a:lnSpc>
                <a:spcPct val="90000"/>
              </a:lnSpc>
            </a:pPr>
            <a:r>
              <a:rPr lang="en-US" sz="2800" dirty="0"/>
              <a:t>Dissection (wall vessel tears)</a:t>
            </a:r>
          </a:p>
          <a:p>
            <a:pPr>
              <a:lnSpc>
                <a:spcPct val="90000"/>
              </a:lnSpc>
            </a:pPr>
            <a:r>
              <a:rPr lang="en-US" sz="2800" dirty="0"/>
              <a:t>Oral Contraceptives</a:t>
            </a:r>
          </a:p>
          <a:p>
            <a:pPr>
              <a:lnSpc>
                <a:spcPct val="90000"/>
              </a:lnSpc>
            </a:pPr>
            <a:r>
              <a:rPr lang="en-US" sz="2800" dirty="0"/>
              <a:t>Migraine</a:t>
            </a:r>
          </a:p>
          <a:p>
            <a:pPr>
              <a:lnSpc>
                <a:spcPct val="90000"/>
              </a:lnSpc>
            </a:pPr>
            <a:r>
              <a:rPr lang="en-US" sz="2800" dirty="0"/>
              <a:t>Sickle cell disease</a:t>
            </a:r>
          </a:p>
          <a:p>
            <a:pPr>
              <a:lnSpc>
                <a:spcPct val="90000"/>
              </a:lnSpc>
            </a:pPr>
            <a:r>
              <a:rPr lang="en-US" sz="2800" dirty="0"/>
              <a:t>Cocaine (and similar compounds)</a:t>
            </a:r>
          </a:p>
          <a:p>
            <a:pPr>
              <a:lnSpc>
                <a:spcPct val="90000"/>
              </a:lnSpc>
            </a:pPr>
            <a:r>
              <a:rPr lang="en-US" sz="2800" dirty="0"/>
              <a:t>Arteritis (inflammation of blood vessels)</a:t>
            </a:r>
          </a:p>
          <a:p>
            <a:pPr>
              <a:lnSpc>
                <a:spcPct val="90000"/>
              </a:lnSpc>
            </a:pPr>
            <a:r>
              <a:rPr lang="en-US" sz="2800" dirty="0"/>
              <a:t>Venous sinus thrombosis</a:t>
            </a:r>
          </a:p>
          <a:p>
            <a:pPr>
              <a:lnSpc>
                <a:spcPct val="90000"/>
              </a:lnSpc>
            </a:pPr>
            <a:r>
              <a:rPr lang="en-US" sz="2800" dirty="0"/>
              <a:t>Reversible vasoconstrictive syndrome</a:t>
            </a:r>
          </a:p>
          <a:p>
            <a:pPr>
              <a:lnSpc>
                <a:spcPct val="90000"/>
              </a:lnSpc>
            </a:pPr>
            <a:r>
              <a:rPr lang="en-US" sz="2800" dirty="0"/>
              <a:t>CADASIL (Cerebral Autosomal Dominant </a:t>
            </a:r>
            <a:r>
              <a:rPr lang="en-US" sz="2800" dirty="0" err="1"/>
              <a:t>Ateriopathy</a:t>
            </a:r>
            <a:r>
              <a:rPr lang="en-US" sz="2800" dirty="0"/>
              <a:t> with Subcortical Infarcts and </a:t>
            </a:r>
            <a:r>
              <a:rPr lang="en-US" sz="2800" dirty="0" err="1"/>
              <a:t>Leucoencephalopathy</a:t>
            </a:r>
            <a:r>
              <a:rPr lang="en-US" sz="2800" dirty="0"/>
              <a:t>)</a:t>
            </a:r>
          </a:p>
          <a:p>
            <a:pPr>
              <a:lnSpc>
                <a:spcPct val="90000"/>
              </a:lnSpc>
              <a:buFont typeface="Monotype Sorts" charset="2"/>
              <a:buNone/>
            </a:pPr>
            <a:r>
              <a:rPr lang="en-US" sz="2800" dirty="0"/>
              <a:t>                                                    </a:t>
            </a:r>
          </a:p>
        </p:txBody>
      </p:sp>
    </p:spTree>
    <p:extLst>
      <p:ext uri="{BB962C8B-B14F-4D97-AF65-F5344CB8AC3E}">
        <p14:creationId xmlns:p14="http://schemas.microsoft.com/office/powerpoint/2010/main" val="349064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E6E66-8E81-0C4C-8775-F9C10B66B498}"/>
              </a:ext>
            </a:extLst>
          </p:cNvPr>
          <p:cNvSpPr>
            <a:spLocks noGrp="1"/>
          </p:cNvSpPr>
          <p:nvPr>
            <p:ph type="title"/>
          </p:nvPr>
        </p:nvSpPr>
        <p:spPr>
          <a:xfrm>
            <a:off x="628650" y="1174819"/>
            <a:ext cx="3281363" cy="2858363"/>
          </a:xfrm>
        </p:spPr>
        <p:txBody>
          <a:bodyPr vert="horz" lIns="91440" tIns="45720" rIns="91440" bIns="45720" rtlCol="0" anchor="b">
            <a:normAutofit/>
          </a:bodyPr>
          <a:lstStyle/>
          <a:p>
            <a:pPr algn="l">
              <a:lnSpc>
                <a:spcPct val="90000"/>
              </a:lnSpc>
            </a:pPr>
            <a:r>
              <a:rPr lang="en-US" sz="6300" kern="1200" dirty="0">
                <a:solidFill>
                  <a:schemeClr val="bg1"/>
                </a:solidFill>
              </a:rPr>
              <a:t>What is a mini-stroke?</a:t>
            </a:r>
          </a:p>
        </p:txBody>
      </p:sp>
      <p:pic>
        <p:nvPicPr>
          <p:cNvPr id="11" name="Content Placeholder 10" descr="Human brain nerve cells">
            <a:extLst>
              <a:ext uri="{FF2B5EF4-FFF2-40B4-BE49-F238E27FC236}">
                <a16:creationId xmlns:a16="http://schemas.microsoft.com/office/drawing/2014/main" id="{76C15BF9-0039-C240-8B97-62E4D2D3E4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837" r="33770"/>
          <a:stretch/>
        </p:blipFill>
        <p:spPr>
          <a:xfrm>
            <a:off x="4261757" y="1"/>
            <a:ext cx="4882243"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18" name="Freeform: Shape 17">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8"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9"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58691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minime">
            <a:extLst>
              <a:ext uri="{FF2B5EF4-FFF2-40B4-BE49-F238E27FC236}">
                <a16:creationId xmlns:a16="http://schemas.microsoft.com/office/drawing/2014/main" id="{E8F58A43-4F00-D440-B952-3A90CA0D1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440" y="857987"/>
            <a:ext cx="4267200" cy="584761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80CFE2E-AD8A-AE45-8154-95CCEC177D39}"/>
              </a:ext>
            </a:extLst>
          </p:cNvPr>
          <p:cNvSpPr>
            <a:spLocks noGrp="1"/>
          </p:cNvSpPr>
          <p:nvPr>
            <p:ph type="title"/>
          </p:nvPr>
        </p:nvSpPr>
        <p:spPr/>
        <p:txBody>
          <a:bodyPr/>
          <a:lstStyle/>
          <a:p>
            <a:r>
              <a:rPr lang="en-US" dirty="0"/>
              <a:t>What is a mini-stroke?</a:t>
            </a:r>
          </a:p>
        </p:txBody>
      </p:sp>
      <p:sp>
        <p:nvSpPr>
          <p:cNvPr id="5" name="Content Placeholder 4">
            <a:extLst>
              <a:ext uri="{FF2B5EF4-FFF2-40B4-BE49-F238E27FC236}">
                <a16:creationId xmlns:a16="http://schemas.microsoft.com/office/drawing/2014/main" id="{AE95907D-2F43-4B43-9ACE-090489836FE8}"/>
              </a:ext>
            </a:extLst>
          </p:cNvPr>
          <p:cNvSpPr>
            <a:spLocks noGrp="1"/>
          </p:cNvSpPr>
          <p:nvPr>
            <p:ph idx="1"/>
          </p:nvPr>
        </p:nvSpPr>
        <p:spPr>
          <a:xfrm>
            <a:off x="6263640" y="857987"/>
            <a:ext cx="2642236" cy="5695213"/>
          </a:xfrm>
        </p:spPr>
        <p:txBody>
          <a:bodyPr/>
          <a:lstStyle/>
          <a:p>
            <a:r>
              <a:rPr lang="en-US" dirty="0"/>
              <a:t>Mini-stroke = TIA (Transient Ischemic Attack)</a:t>
            </a:r>
          </a:p>
          <a:p>
            <a:r>
              <a:rPr lang="en-US" dirty="0"/>
              <a:t>Neither stroke nor TIA are very useful terms in the current way we think about treatment</a:t>
            </a:r>
          </a:p>
          <a:p>
            <a:r>
              <a:rPr lang="en-US" dirty="0"/>
              <a:t>Difference is TIME</a:t>
            </a:r>
          </a:p>
          <a:p>
            <a:pPr marL="0" indent="0">
              <a:buNone/>
            </a:pPr>
            <a:endParaRPr lang="en-US" dirty="0"/>
          </a:p>
        </p:txBody>
      </p:sp>
      <p:sp>
        <p:nvSpPr>
          <p:cNvPr id="3" name="Slide Number Placeholder 2">
            <a:extLst>
              <a:ext uri="{FF2B5EF4-FFF2-40B4-BE49-F238E27FC236}">
                <a16:creationId xmlns:a16="http://schemas.microsoft.com/office/drawing/2014/main" id="{B93FA052-D563-E445-A849-D1163CF59A39}"/>
              </a:ext>
            </a:extLst>
          </p:cNvPr>
          <p:cNvSpPr>
            <a:spLocks noGrp="1"/>
          </p:cNvSpPr>
          <p:nvPr>
            <p:ph type="sldNum" sz="quarter" idx="12"/>
          </p:nvPr>
        </p:nvSpPr>
        <p:spPr/>
        <p:txBody>
          <a:bodyPr/>
          <a:lstStyle/>
          <a:p>
            <a:fld id="{21B528F2-F409-4128-AE8C-73EF09DAD1FC}" type="slidenum">
              <a:rPr lang="en-US" smtClean="0"/>
              <a:pPr/>
              <a:t>14</a:t>
            </a:fld>
            <a:endParaRPr lang="en-US" dirty="0"/>
          </a:p>
        </p:txBody>
      </p:sp>
    </p:spTree>
    <p:extLst>
      <p:ext uri="{BB962C8B-B14F-4D97-AF65-F5344CB8AC3E}">
        <p14:creationId xmlns:p14="http://schemas.microsoft.com/office/powerpoint/2010/main" val="287927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124"/>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dissolv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dissolv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dissolve">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Transient Ischemic Attack</a:t>
            </a:r>
          </a:p>
        </p:txBody>
      </p:sp>
      <p:sp>
        <p:nvSpPr>
          <p:cNvPr id="3" name="Content Placeholder 2"/>
          <p:cNvSpPr>
            <a:spLocks noGrp="1"/>
          </p:cNvSpPr>
          <p:nvPr>
            <p:ph idx="1"/>
          </p:nvPr>
        </p:nvSpPr>
        <p:spPr/>
        <p:txBody>
          <a:bodyPr/>
          <a:lstStyle/>
          <a:p>
            <a:r>
              <a:rPr lang="en-US" dirty="0"/>
              <a:t>TIA is a </a:t>
            </a:r>
          </a:p>
          <a:p>
            <a:pPr lvl="1"/>
            <a:r>
              <a:rPr lang="en-US" dirty="0">
                <a:solidFill>
                  <a:srgbClr val="FF0000"/>
                </a:solidFill>
              </a:rPr>
              <a:t>Transient</a:t>
            </a:r>
            <a:r>
              <a:rPr lang="en-US" dirty="0"/>
              <a:t> </a:t>
            </a:r>
            <a:r>
              <a:rPr lang="en-US" dirty="0">
                <a:solidFill>
                  <a:srgbClr val="FF0000"/>
                </a:solidFill>
              </a:rPr>
              <a:t>episode</a:t>
            </a:r>
          </a:p>
          <a:p>
            <a:pPr lvl="1"/>
            <a:r>
              <a:rPr lang="en-US" dirty="0"/>
              <a:t>neurological dysfunction </a:t>
            </a:r>
          </a:p>
          <a:p>
            <a:pPr lvl="1"/>
            <a:r>
              <a:rPr lang="en-US" dirty="0"/>
              <a:t>resulting</a:t>
            </a:r>
            <a:r>
              <a:rPr lang="en-US" baseline="30000" dirty="0"/>
              <a:t> </a:t>
            </a:r>
            <a:r>
              <a:rPr lang="en-US" dirty="0"/>
              <a:t>from </a:t>
            </a:r>
            <a:r>
              <a:rPr lang="en-US" dirty="0">
                <a:solidFill>
                  <a:srgbClr val="FF0000"/>
                </a:solidFill>
              </a:rPr>
              <a:t>focal</a:t>
            </a:r>
            <a:r>
              <a:rPr lang="en-US" dirty="0"/>
              <a:t> brain, spinal cord, or retinal </a:t>
            </a:r>
            <a:r>
              <a:rPr lang="en-US" dirty="0">
                <a:solidFill>
                  <a:srgbClr val="FF0000"/>
                </a:solidFill>
              </a:rPr>
              <a:t>ischemia,</a:t>
            </a:r>
            <a:r>
              <a:rPr lang="en-US" dirty="0"/>
              <a:t> </a:t>
            </a:r>
          </a:p>
          <a:p>
            <a:pPr lvl="1"/>
            <a:r>
              <a:rPr lang="en-US" dirty="0"/>
              <a:t>not associated with infarction* (if there IS infarction, then it is referred to as a “stroke”)</a:t>
            </a:r>
          </a:p>
          <a:p>
            <a:pPr lvl="1"/>
            <a:r>
              <a:rPr lang="en-US" dirty="0">
                <a:solidFill>
                  <a:srgbClr val="FF0000"/>
                </a:solidFill>
              </a:rPr>
              <a:t>Typically brief lasting 10 mins -  4 hours</a:t>
            </a:r>
          </a:p>
          <a:p>
            <a:pPr marL="457200" lvl="1" indent="0">
              <a:buNone/>
            </a:pPr>
            <a:endParaRPr lang="en-US" dirty="0"/>
          </a:p>
          <a:p>
            <a:pPr marL="457200" lvl="1" indent="0">
              <a:buNone/>
            </a:pPr>
            <a:r>
              <a:rPr lang="en-US" dirty="0"/>
              <a:t>*if there IS infarction, then it is referred to as a “stroke” . 30% - 50% of classically defined TIAs (&lt; 24 hours) show brain</a:t>
            </a:r>
            <a:r>
              <a:rPr lang="en-US" baseline="30000" dirty="0"/>
              <a:t> </a:t>
            </a:r>
            <a:r>
              <a:rPr lang="en-US" dirty="0"/>
              <a:t>injury on diffusion-weighted MRI (DWI).</a:t>
            </a:r>
          </a:p>
          <a:p>
            <a:pPr marL="457200" lvl="1" indent="0">
              <a:buNone/>
            </a:pPr>
            <a:endParaRPr lang="en-US" dirty="0"/>
          </a:p>
        </p:txBody>
      </p:sp>
      <p:sp>
        <p:nvSpPr>
          <p:cNvPr id="4" name="Date Placeholder 3"/>
          <p:cNvSpPr>
            <a:spLocks noGrp="1"/>
          </p:cNvSpPr>
          <p:nvPr>
            <p:ph type="dt" sz="half" idx="10"/>
          </p:nvPr>
        </p:nvSpPr>
        <p:spPr/>
        <p:txBody>
          <a:bodyPr/>
          <a:lstStyle/>
          <a:p>
            <a:pPr>
              <a:defRPr/>
            </a:pPr>
            <a:fld id="{31727D97-6B2E-41AF-B2C7-3013CD242112}" type="datetime1">
              <a:rPr lang="en-US" smtClean="0"/>
              <a:pPr>
                <a:defRPr/>
              </a:pPr>
              <a:t>2/8/21</a:t>
            </a:fld>
            <a:endParaRPr lang="en-US" dirty="0"/>
          </a:p>
        </p:txBody>
      </p:sp>
      <p:sp>
        <p:nvSpPr>
          <p:cNvPr id="5" name="Slide Number Placeholder 4"/>
          <p:cNvSpPr>
            <a:spLocks noGrp="1"/>
          </p:cNvSpPr>
          <p:nvPr>
            <p:ph type="sldNum" sz="quarter" idx="12"/>
          </p:nvPr>
        </p:nvSpPr>
        <p:spPr/>
        <p:txBody>
          <a:bodyPr/>
          <a:lstStyle/>
          <a:p>
            <a:pPr>
              <a:defRPr/>
            </a:pPr>
            <a:fld id="{EE329910-3BFF-433C-8ABF-8B3D855FE991}" type="slidenum">
              <a:rPr lang="en-US" smtClean="0"/>
              <a:pPr>
                <a:defRPr/>
              </a:pPr>
              <a:t>15</a:t>
            </a:fld>
            <a:endParaRPr lang="en-US" dirty="0"/>
          </a:p>
        </p:txBody>
      </p:sp>
    </p:spTree>
    <p:extLst>
      <p:ext uri="{BB962C8B-B14F-4D97-AF65-F5344CB8AC3E}">
        <p14:creationId xmlns:p14="http://schemas.microsoft.com/office/powerpoint/2010/main" val="378039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B874C19-9B23-4B12-823E-D67615A9B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807961" cy="6858000"/>
          </a:xfrm>
          <a:custGeom>
            <a:avLst/>
            <a:gdLst>
              <a:gd name="connsiteX0" fmla="*/ 956085 w 7743949"/>
              <a:gd name="connsiteY0" fmla="*/ 2071857 h 6858000"/>
              <a:gd name="connsiteX1" fmla="*/ 4999548 w 7743949"/>
              <a:gd name="connsiteY1" fmla="*/ 2071857 h 6858000"/>
              <a:gd name="connsiteX2" fmla="*/ 5619604 w 7743949"/>
              <a:gd name="connsiteY2" fmla="*/ 2437296 h 6858000"/>
              <a:gd name="connsiteX3" fmla="*/ 7645701 w 7743949"/>
              <a:gd name="connsiteY3" fmla="*/ 5926372 h 6858000"/>
              <a:gd name="connsiteX4" fmla="*/ 7645701 w 7743949"/>
              <a:gd name="connsiteY4" fmla="*/ 6639850 h 6858000"/>
              <a:gd name="connsiteX5" fmla="*/ 7538856 w 7743949"/>
              <a:gd name="connsiteY5" fmla="*/ 6823844 h 6858000"/>
              <a:gd name="connsiteX6" fmla="*/ 7519022 w 7743949"/>
              <a:gd name="connsiteY6" fmla="*/ 6858000 h 6858000"/>
              <a:gd name="connsiteX7" fmla="*/ 0 w 7743949"/>
              <a:gd name="connsiteY7" fmla="*/ 6858000 h 6858000"/>
              <a:gd name="connsiteX8" fmla="*/ 0 w 7743949"/>
              <a:gd name="connsiteY8" fmla="*/ 3003362 h 6858000"/>
              <a:gd name="connsiteX9" fmla="*/ 144017 w 7743949"/>
              <a:gd name="connsiteY9" fmla="*/ 2754282 h 6858000"/>
              <a:gd name="connsiteX10" fmla="*/ 327296 w 7743949"/>
              <a:gd name="connsiteY10" fmla="*/ 2437296 h 6858000"/>
              <a:gd name="connsiteX11" fmla="*/ 956085 w 7743949"/>
              <a:gd name="connsiteY11" fmla="*/ 2071857 h 6858000"/>
              <a:gd name="connsiteX12" fmla="*/ 6281397 w 7743949"/>
              <a:gd name="connsiteY12" fmla="*/ 1163923 h 6858000"/>
              <a:gd name="connsiteX13" fmla="*/ 7148441 w 7743949"/>
              <a:gd name="connsiteY13" fmla="*/ 1163923 h 6858000"/>
              <a:gd name="connsiteX14" fmla="*/ 7281401 w 7743949"/>
              <a:gd name="connsiteY14" fmla="*/ 1242285 h 6858000"/>
              <a:gd name="connsiteX15" fmla="*/ 7715859 w 7743949"/>
              <a:gd name="connsiteY15" fmla="*/ 1990451 h 6858000"/>
              <a:gd name="connsiteX16" fmla="*/ 7715859 w 7743949"/>
              <a:gd name="connsiteY16" fmla="*/ 2143443 h 6858000"/>
              <a:gd name="connsiteX17" fmla="*/ 7281401 w 7743949"/>
              <a:gd name="connsiteY17" fmla="*/ 2891610 h 6858000"/>
              <a:gd name="connsiteX18" fmla="*/ 7148441 w 7743949"/>
              <a:gd name="connsiteY18" fmla="*/ 2969971 h 6858000"/>
              <a:gd name="connsiteX19" fmla="*/ 6281397 w 7743949"/>
              <a:gd name="connsiteY19" fmla="*/ 2969971 h 6858000"/>
              <a:gd name="connsiteX20" fmla="*/ 6146565 w 7743949"/>
              <a:gd name="connsiteY20" fmla="*/ 2891610 h 6858000"/>
              <a:gd name="connsiteX21" fmla="*/ 5713979 w 7743949"/>
              <a:gd name="connsiteY21" fmla="*/ 2143443 h 6858000"/>
              <a:gd name="connsiteX22" fmla="*/ 5713979 w 7743949"/>
              <a:gd name="connsiteY22" fmla="*/ 1990451 h 6858000"/>
              <a:gd name="connsiteX23" fmla="*/ 6146565 w 7743949"/>
              <a:gd name="connsiteY23" fmla="*/ 1242285 h 6858000"/>
              <a:gd name="connsiteX24" fmla="*/ 6281397 w 7743949"/>
              <a:gd name="connsiteY24" fmla="*/ 1163923 h 6858000"/>
              <a:gd name="connsiteX25" fmla="*/ 0 w 7743949"/>
              <a:gd name="connsiteY25" fmla="*/ 0 h 6858000"/>
              <a:gd name="connsiteX26" fmla="*/ 6600525 w 7743949"/>
              <a:gd name="connsiteY26" fmla="*/ 0 h 6858000"/>
              <a:gd name="connsiteX27" fmla="*/ 6486618 w 7743949"/>
              <a:gd name="connsiteY27" fmla="*/ 196155 h 6858000"/>
              <a:gd name="connsiteX28" fmla="*/ 5677553 w 7743949"/>
              <a:gd name="connsiteY28" fmla="*/ 1589421 h 6858000"/>
              <a:gd name="connsiteX29" fmla="*/ 5057496 w 7743949"/>
              <a:gd name="connsiteY29" fmla="*/ 1954861 h 6858000"/>
              <a:gd name="connsiteX30" fmla="*/ 1014033 w 7743949"/>
              <a:gd name="connsiteY30" fmla="*/ 1954861 h 6858000"/>
              <a:gd name="connsiteX31" fmla="*/ 385244 w 7743949"/>
              <a:gd name="connsiteY31" fmla="*/ 1589421 h 6858000"/>
              <a:gd name="connsiteX32" fmla="*/ 69234 w 7743949"/>
              <a:gd name="connsiteY32" fmla="*/ 1042874 h 6858000"/>
              <a:gd name="connsiteX33" fmla="*/ 0 w 7743949"/>
              <a:gd name="connsiteY33" fmla="*/ 923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B88BE1-A2C9-E64D-A103-EA790CF31DD5}"/>
              </a:ext>
            </a:extLst>
          </p:cNvPr>
          <p:cNvSpPr>
            <a:spLocks noGrp="1"/>
          </p:cNvSpPr>
          <p:nvPr>
            <p:ph type="title"/>
          </p:nvPr>
        </p:nvSpPr>
        <p:spPr>
          <a:xfrm>
            <a:off x="567558" y="349858"/>
            <a:ext cx="3571095" cy="1351722"/>
          </a:xfrm>
        </p:spPr>
        <p:txBody>
          <a:bodyPr anchor="ctr">
            <a:normAutofit/>
          </a:bodyPr>
          <a:lstStyle/>
          <a:p>
            <a:r>
              <a:rPr lang="en-US">
                <a:solidFill>
                  <a:schemeClr val="bg1"/>
                </a:solidFill>
              </a:rPr>
              <a:t>Less than 4 hours = TIA</a:t>
            </a:r>
          </a:p>
        </p:txBody>
      </p:sp>
      <p:sp>
        <p:nvSpPr>
          <p:cNvPr id="11" name="Content Placeholder 10">
            <a:extLst>
              <a:ext uri="{FF2B5EF4-FFF2-40B4-BE49-F238E27FC236}">
                <a16:creationId xmlns:a16="http://schemas.microsoft.com/office/drawing/2014/main" id="{3549D85E-11C5-4942-BDA9-EF8C913E1345}"/>
              </a:ext>
            </a:extLst>
          </p:cNvPr>
          <p:cNvSpPr>
            <a:spLocks noGrp="1"/>
          </p:cNvSpPr>
          <p:nvPr>
            <p:ph idx="1"/>
          </p:nvPr>
        </p:nvSpPr>
        <p:spPr>
          <a:xfrm>
            <a:off x="567559" y="2863018"/>
            <a:ext cx="3499944" cy="3304451"/>
          </a:xfrm>
        </p:spPr>
        <p:txBody>
          <a:bodyPr>
            <a:normAutofit/>
          </a:bodyPr>
          <a:lstStyle/>
          <a:p>
            <a:r>
              <a:rPr lang="en-US" sz="2100" dirty="0">
                <a:solidFill>
                  <a:schemeClr val="bg1"/>
                </a:solidFill>
              </a:rPr>
              <a:t>More than 4 hours = stroke</a:t>
            </a:r>
          </a:p>
          <a:p>
            <a:pPr lvl="1"/>
            <a:r>
              <a:rPr lang="en-US" sz="1900" dirty="0">
                <a:solidFill>
                  <a:schemeClr val="bg1"/>
                </a:solidFill>
              </a:rPr>
              <a:t>Cell death on MRI scan</a:t>
            </a:r>
          </a:p>
          <a:p>
            <a:pPr lvl="1"/>
            <a:r>
              <a:rPr lang="en-US" sz="1900" dirty="0">
                <a:solidFill>
                  <a:schemeClr val="bg1"/>
                </a:solidFill>
              </a:rPr>
              <a:t>Permanent symptoms</a:t>
            </a:r>
          </a:p>
        </p:txBody>
      </p:sp>
      <p:pic>
        <p:nvPicPr>
          <p:cNvPr id="7" name="Content Placeholder 6" descr="Hourglass Finished with solid fill">
            <a:extLst>
              <a:ext uri="{FF2B5EF4-FFF2-40B4-BE49-F238E27FC236}">
                <a16:creationId xmlns:a16="http://schemas.microsoft.com/office/drawing/2014/main" id="{BA831A62-CB74-1948-ADBD-C76E97829E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7432" y="1743963"/>
            <a:ext cx="2893950" cy="2893950"/>
          </a:xfrm>
          <a:prstGeom prst="rect">
            <a:avLst/>
          </a:prstGeom>
        </p:spPr>
      </p:pic>
      <p:sp>
        <p:nvSpPr>
          <p:cNvPr id="5" name="Slide Number Placeholder 4">
            <a:extLst>
              <a:ext uri="{FF2B5EF4-FFF2-40B4-BE49-F238E27FC236}">
                <a16:creationId xmlns:a16="http://schemas.microsoft.com/office/drawing/2014/main" id="{A9D8FDDE-98B6-8E4E-909B-FEEEB88D839B}"/>
              </a:ext>
            </a:extLst>
          </p:cNvPr>
          <p:cNvSpPr>
            <a:spLocks noGrp="1"/>
          </p:cNvSpPr>
          <p:nvPr>
            <p:ph type="sldNum" sz="quarter" idx="12"/>
          </p:nvPr>
        </p:nvSpPr>
        <p:spPr>
          <a:xfrm>
            <a:off x="8359902" y="6035040"/>
            <a:ext cx="411480" cy="548640"/>
          </a:xfrm>
          <a:prstGeom prst="ellipse">
            <a:avLst/>
          </a:prstGeom>
          <a:solidFill>
            <a:schemeClr val="tx1">
              <a:alpha val="80000"/>
            </a:schemeClr>
          </a:solidFill>
        </p:spPr>
        <p:txBody>
          <a:bodyPr anchor="ctr">
            <a:normAutofit fontScale="92500" lnSpcReduction="20000"/>
          </a:bodyPr>
          <a:lstStyle/>
          <a:p>
            <a:pPr algn="ctr">
              <a:spcAft>
                <a:spcPts val="600"/>
              </a:spcAft>
            </a:pPr>
            <a:fld id="{56AB63A3-EE60-48B4-91D6-039F992FB1F9}" type="slidenum">
              <a:rPr lang="en-US">
                <a:solidFill>
                  <a:schemeClr val="bg1"/>
                </a:solidFill>
              </a:rPr>
              <a:pPr algn="ctr">
                <a:spcAft>
                  <a:spcPts val="600"/>
                </a:spcAft>
              </a:pPr>
              <a:t>16</a:t>
            </a:fld>
            <a:endParaRPr lang="en-US">
              <a:solidFill>
                <a:schemeClr val="bg1"/>
              </a:solidFill>
            </a:endParaRPr>
          </a:p>
        </p:txBody>
      </p:sp>
    </p:spTree>
    <p:extLst>
      <p:ext uri="{BB962C8B-B14F-4D97-AF65-F5344CB8AC3E}">
        <p14:creationId xmlns:p14="http://schemas.microsoft.com/office/powerpoint/2010/main" val="2253670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TIA patients are at high risk for stroke </a:t>
            </a:r>
          </a:p>
        </p:txBody>
      </p:sp>
      <p:sp>
        <p:nvSpPr>
          <p:cNvPr id="4" name="Content Placeholder 3"/>
          <p:cNvSpPr>
            <a:spLocks noGrp="1"/>
          </p:cNvSpPr>
          <p:nvPr>
            <p:ph idx="1"/>
          </p:nvPr>
        </p:nvSpPr>
        <p:spPr>
          <a:xfrm>
            <a:off x="2057400" y="1600200"/>
            <a:ext cx="6705600" cy="5105400"/>
          </a:xfrm>
        </p:spPr>
        <p:txBody>
          <a:bodyPr>
            <a:normAutofit/>
          </a:bodyPr>
          <a:lstStyle/>
          <a:p>
            <a:r>
              <a:rPr lang="en-US" dirty="0"/>
              <a:t>Between 10-15% of patients with TIA, will</a:t>
            </a:r>
            <a:r>
              <a:rPr lang="en-US" baseline="30000" dirty="0"/>
              <a:t> </a:t>
            </a:r>
            <a:r>
              <a:rPr lang="en-US" dirty="0"/>
              <a:t>have a stroke within 3 months</a:t>
            </a:r>
          </a:p>
          <a:p>
            <a:pPr lvl="1"/>
            <a:r>
              <a:rPr lang="en-US" dirty="0"/>
              <a:t>50% occur within first 48</a:t>
            </a:r>
            <a:r>
              <a:rPr lang="en-US" baseline="30000" dirty="0"/>
              <a:t> </a:t>
            </a:r>
            <a:r>
              <a:rPr lang="en-US" dirty="0"/>
              <a:t>hours !</a:t>
            </a:r>
          </a:p>
          <a:p>
            <a:pPr lvl="1"/>
            <a:r>
              <a:rPr lang="en-US" dirty="0"/>
              <a:t>7-day risk of a completed stroke among patients with TIA is 5%.</a:t>
            </a:r>
          </a:p>
          <a:p>
            <a:r>
              <a:rPr lang="en-US" dirty="0"/>
              <a:t>Highest risk in patients with:</a:t>
            </a:r>
          </a:p>
          <a:p>
            <a:pPr lvl="1"/>
            <a:r>
              <a:rPr lang="en-US" dirty="0"/>
              <a:t>Symptoms for &gt; 10 minutes</a:t>
            </a:r>
          </a:p>
          <a:p>
            <a:pPr lvl="1"/>
            <a:r>
              <a:rPr lang="en-US" dirty="0"/>
              <a:t>Aphasia Symptoms</a:t>
            </a:r>
          </a:p>
          <a:p>
            <a:pPr lvl="1"/>
            <a:r>
              <a:rPr lang="en-US" dirty="0"/>
              <a:t>Age &gt; 60 years</a:t>
            </a:r>
          </a:p>
          <a:p>
            <a:pPr lvl="1"/>
            <a:r>
              <a:rPr lang="en-US" dirty="0"/>
              <a:t>Co-morbid Diabetes Mellitus</a:t>
            </a:r>
          </a:p>
          <a:p>
            <a:pPr lvl="1"/>
            <a:r>
              <a:rPr lang="en-US" dirty="0"/>
              <a:t>Weakness as one of the symptoms</a:t>
            </a:r>
          </a:p>
          <a:p>
            <a:pPr lvl="1"/>
            <a:r>
              <a:rPr lang="en-US" dirty="0"/>
              <a:t>This can be calculated as the ABCD2 score</a:t>
            </a:r>
          </a:p>
          <a:p>
            <a:pPr lvl="1"/>
            <a:endParaRPr lang="en-US" dirty="0"/>
          </a:p>
          <a:p>
            <a:endParaRPr lang="en-US" dirty="0"/>
          </a:p>
          <a:p>
            <a:endParaRPr lang="en-US" dirty="0"/>
          </a:p>
        </p:txBody>
      </p:sp>
      <p:sp>
        <p:nvSpPr>
          <p:cNvPr id="3" name="Rectangle 2"/>
          <p:cNvSpPr/>
          <p:nvPr/>
        </p:nvSpPr>
        <p:spPr>
          <a:xfrm>
            <a:off x="2286000" y="2828836"/>
            <a:ext cx="4572000" cy="461665"/>
          </a:xfrm>
          <a:prstGeom prst="rect">
            <a:avLst/>
          </a:prstGeom>
        </p:spPr>
        <p:txBody>
          <a:bodyPr>
            <a:spAutoFit/>
          </a:bodyPr>
          <a:lstStyle/>
          <a:p>
            <a:endParaRPr lang="en-US" dirty="0"/>
          </a:p>
        </p:txBody>
      </p:sp>
    </p:spTree>
    <p:extLst>
      <p:ext uri="{BB962C8B-B14F-4D97-AF65-F5344CB8AC3E}">
        <p14:creationId xmlns:p14="http://schemas.microsoft.com/office/powerpoint/2010/main" val="1964871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8" name="Rectangle 14">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6">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6B45835-3DB7-4D95-9290-E7C2C3AD1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36" name="Oval 19">
              <a:extLst>
                <a:ext uri="{FF2B5EF4-FFF2-40B4-BE49-F238E27FC236}">
                  <a16:creationId xmlns:a16="http://schemas.microsoft.com/office/drawing/2014/main" id="{4BA86C3D-5E02-4EC9-A07B-6786E96EC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20">
              <a:extLst>
                <a:ext uri="{FF2B5EF4-FFF2-40B4-BE49-F238E27FC236}">
                  <a16:creationId xmlns:a16="http://schemas.microsoft.com/office/drawing/2014/main" id="{2A1BCCA4-FEFE-4004-9DD5-96DC53BFB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9025533-FEDC-498B-B634-AACB9C542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22">
              <a:extLst>
                <a:ext uri="{FF2B5EF4-FFF2-40B4-BE49-F238E27FC236}">
                  <a16:creationId xmlns:a16="http://schemas.microsoft.com/office/drawing/2014/main" id="{4BCB9B21-6FC4-4E75-9B78-CBF71076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23">
              <a:extLst>
                <a:ext uri="{FF2B5EF4-FFF2-40B4-BE49-F238E27FC236}">
                  <a16:creationId xmlns:a16="http://schemas.microsoft.com/office/drawing/2014/main" id="{265F2E95-7169-4456-9FD1-FD404A2B1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24">
              <a:extLst>
                <a:ext uri="{FF2B5EF4-FFF2-40B4-BE49-F238E27FC236}">
                  <a16:creationId xmlns:a16="http://schemas.microsoft.com/office/drawing/2014/main" id="{DC39C303-7680-46A4-83C1-D77C74DEA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0" name="Straight Connector 29">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8" name="Straight Connector 3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44" name="Straight Connector 43">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7" name="Content Placeholder 6" descr="Surgeon analyzing a patient's brainon digital futuristic virtual display">
            <a:extLst>
              <a:ext uri="{FF2B5EF4-FFF2-40B4-BE49-F238E27FC236}">
                <a16:creationId xmlns:a16="http://schemas.microsoft.com/office/drawing/2014/main" id="{8877EACF-8E63-0E43-8E8F-433A4D05D53C}"/>
              </a:ext>
            </a:extLst>
          </p:cNvPr>
          <p:cNvPicPr>
            <a:picLocks noChangeAspect="1"/>
          </p:cNvPicPr>
          <p:nvPr/>
        </p:nvPicPr>
        <p:blipFill rotWithShape="1">
          <a:blip r:embed="rId2">
            <a:alphaModFix amt="51000"/>
            <a:extLst>
              <a:ext uri="{28A0092B-C50C-407E-A947-70E740481C1C}">
                <a14:useLocalDpi xmlns:a14="http://schemas.microsoft.com/office/drawing/2010/main" val="0"/>
              </a:ext>
            </a:extLst>
          </a:blip>
          <a:srcRect l="25554" r="22362"/>
          <a:stretch/>
        </p:blipFill>
        <p:spPr>
          <a:xfrm>
            <a:off x="818053" y="347237"/>
            <a:ext cx="6007050" cy="6112683"/>
          </a:xfrm>
          <a:prstGeom prst="rect">
            <a:avLst/>
          </a:prstGeom>
        </p:spPr>
      </p:pic>
      <p:pic>
        <p:nvPicPr>
          <p:cNvPr id="52" name="Content Placeholder 6" descr="A screenshot of text&#10;&#10;Description automatically generated">
            <a:extLst>
              <a:ext uri="{FF2B5EF4-FFF2-40B4-BE49-F238E27FC236}">
                <a16:creationId xmlns:a16="http://schemas.microsoft.com/office/drawing/2014/main" id="{795D68DD-29A5-8540-84E3-DCDC95895497}"/>
              </a:ext>
            </a:extLst>
          </p:cNvPr>
          <p:cNvPicPr>
            <a:picLocks noGrp="1" noChangeAspect="1"/>
          </p:cNvPicPr>
          <p:nvPr>
            <p:ph idx="1"/>
          </p:nvPr>
        </p:nvPicPr>
        <p:blipFill>
          <a:blip r:embed="rId3">
            <a:alphaModFix amt="70000"/>
            <a:extLst>
              <a:ext uri="{28A0092B-C50C-407E-A947-70E740481C1C}">
                <a14:useLocalDpi xmlns:a14="http://schemas.microsoft.com/office/drawing/2010/main" val="0"/>
              </a:ext>
            </a:extLst>
          </a:blip>
          <a:stretch>
            <a:fillRect/>
          </a:stretch>
        </p:blipFill>
        <p:spPr>
          <a:xfrm>
            <a:off x="3122580" y="3557970"/>
            <a:ext cx="5754152" cy="2901950"/>
          </a:xfrm>
          <a:ln w="28575">
            <a:solidFill>
              <a:schemeClr val="tx2"/>
            </a:solidFill>
          </a:ln>
        </p:spPr>
      </p:pic>
    </p:spTree>
    <p:extLst>
      <p:ext uri="{BB962C8B-B14F-4D97-AF65-F5344CB8AC3E}">
        <p14:creationId xmlns:p14="http://schemas.microsoft.com/office/powerpoint/2010/main" val="2133450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E6E66-8E81-0C4C-8775-F9C10B66B498}"/>
              </a:ext>
            </a:extLst>
          </p:cNvPr>
          <p:cNvSpPr>
            <a:spLocks noGrp="1"/>
          </p:cNvSpPr>
          <p:nvPr>
            <p:ph type="title"/>
          </p:nvPr>
        </p:nvSpPr>
        <p:spPr>
          <a:xfrm>
            <a:off x="628650" y="1174819"/>
            <a:ext cx="3281363" cy="2858363"/>
          </a:xfrm>
        </p:spPr>
        <p:txBody>
          <a:bodyPr vert="horz" lIns="91440" tIns="45720" rIns="91440" bIns="45720" rtlCol="0" anchor="b">
            <a:normAutofit fontScale="90000"/>
          </a:bodyPr>
          <a:lstStyle/>
          <a:p>
            <a:pPr algn="l">
              <a:lnSpc>
                <a:spcPct val="90000"/>
              </a:lnSpc>
            </a:pPr>
            <a:r>
              <a:rPr lang="en-US" sz="6300" kern="1200" dirty="0">
                <a:solidFill>
                  <a:schemeClr val="bg1"/>
                </a:solidFill>
              </a:rPr>
              <a:t>What  about NC and stroke?</a:t>
            </a:r>
          </a:p>
        </p:txBody>
      </p:sp>
      <p:pic>
        <p:nvPicPr>
          <p:cNvPr id="11" name="Content Placeholder 10" descr="Human brain nerve cells">
            <a:extLst>
              <a:ext uri="{FF2B5EF4-FFF2-40B4-BE49-F238E27FC236}">
                <a16:creationId xmlns:a16="http://schemas.microsoft.com/office/drawing/2014/main" id="{76C15BF9-0039-C240-8B97-62E4D2D3E4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837" r="33770"/>
          <a:stretch/>
        </p:blipFill>
        <p:spPr>
          <a:xfrm>
            <a:off x="4261757" y="1"/>
            <a:ext cx="4882243"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18" name="Freeform: Shape 17">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8"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9"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94468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8" name="Picture 4" descr="RICA Stenosis_4_7"/>
          <p:cNvPicPr>
            <a:picLocks noChangeAspect="1" noChangeArrowheads="1"/>
          </p:cNvPicPr>
          <p:nvPr/>
        </p:nvPicPr>
        <p:blipFill>
          <a:blip r:embed="rId3" cstate="print"/>
          <a:srcRect/>
          <a:stretch>
            <a:fillRect/>
          </a:stretch>
        </p:blipFill>
        <p:spPr bwMode="auto">
          <a:xfrm>
            <a:off x="2209800" y="2528887"/>
            <a:ext cx="4572000" cy="4286251"/>
          </a:xfrm>
          <a:prstGeom prst="rect">
            <a:avLst/>
          </a:prstGeom>
          <a:noFill/>
        </p:spPr>
      </p:pic>
      <p:sp>
        <p:nvSpPr>
          <p:cNvPr id="262147" name="Rectangle 3"/>
          <p:cNvSpPr>
            <a:spLocks noGrp="1" noChangeArrowheads="1"/>
          </p:cNvSpPr>
          <p:nvPr>
            <p:ph type="subTitle" idx="1"/>
          </p:nvPr>
        </p:nvSpPr>
        <p:spPr>
          <a:xfrm>
            <a:off x="990600" y="762000"/>
            <a:ext cx="6553200" cy="2272862"/>
          </a:xfrm>
        </p:spPr>
        <p:txBody>
          <a:bodyPr>
            <a:normAutofit/>
          </a:bodyPr>
          <a:lstStyle/>
          <a:p>
            <a:r>
              <a:rPr lang="en-US" b="1" dirty="0">
                <a:solidFill>
                  <a:srgbClr val="92D050"/>
                </a:solidFill>
              </a:rPr>
              <a:t>Ana C. G. Felix, MBBCh, FAAN</a:t>
            </a:r>
          </a:p>
          <a:p>
            <a:r>
              <a:rPr lang="en-US" b="1" dirty="0">
                <a:solidFill>
                  <a:srgbClr val="92D050"/>
                </a:solidFill>
              </a:rPr>
              <a:t>Department of Internal Medicine</a:t>
            </a:r>
          </a:p>
          <a:p>
            <a:r>
              <a:rPr lang="en-US" b="1" dirty="0">
                <a:solidFill>
                  <a:srgbClr val="92D050"/>
                </a:solidFill>
              </a:rPr>
              <a:t>Department of Neurology</a:t>
            </a:r>
          </a:p>
          <a:p>
            <a:r>
              <a:rPr lang="en-US" b="1" dirty="0">
                <a:solidFill>
                  <a:srgbClr val="92D050"/>
                </a:solidFill>
              </a:rPr>
              <a:t>UNC Chapel Hill</a:t>
            </a:r>
          </a:p>
          <a:p>
            <a:endParaRPr lang="en-US" sz="2400" b="1" i="1" dirty="0">
              <a:solidFill>
                <a:srgbClr val="92D050"/>
              </a:solidFill>
            </a:endParaRPr>
          </a:p>
        </p:txBody>
      </p:sp>
    </p:spTree>
    <p:extLst>
      <p:ext uri="{BB962C8B-B14F-4D97-AF65-F5344CB8AC3E}">
        <p14:creationId xmlns:p14="http://schemas.microsoft.com/office/powerpoint/2010/main" val="2786024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algn="ctr"/>
            <a:r>
              <a:rPr lang="en-US" b="1" dirty="0"/>
              <a:t>Stroke Statistics</a:t>
            </a:r>
          </a:p>
        </p:txBody>
      </p:sp>
      <p:sp>
        <p:nvSpPr>
          <p:cNvPr id="312323" name="Rectangle 3"/>
          <p:cNvSpPr>
            <a:spLocks noGrp="1" noChangeArrowheads="1"/>
          </p:cNvSpPr>
          <p:nvPr>
            <p:ph idx="1"/>
          </p:nvPr>
        </p:nvSpPr>
        <p:spPr>
          <a:xfrm>
            <a:off x="2057400" y="1295400"/>
            <a:ext cx="6705600" cy="4953000"/>
          </a:xfrm>
        </p:spPr>
        <p:txBody>
          <a:bodyPr>
            <a:normAutofit fontScale="92500" lnSpcReduction="10000"/>
          </a:bodyPr>
          <a:lstStyle/>
          <a:p>
            <a:pPr marL="0" indent="0">
              <a:buNone/>
            </a:pPr>
            <a:r>
              <a:rPr lang="en-US" b="1" dirty="0"/>
              <a:t>Epidemiology</a:t>
            </a:r>
          </a:p>
          <a:p>
            <a:r>
              <a:rPr lang="en-US" dirty="0"/>
              <a:t>Every 40 seconds someone has a stroke in the US</a:t>
            </a:r>
          </a:p>
          <a:p>
            <a:r>
              <a:rPr lang="en-US" dirty="0"/>
              <a:t>Someone dies from stroke every 4 minutes in the US</a:t>
            </a:r>
          </a:p>
          <a:p>
            <a:r>
              <a:rPr lang="en-US" dirty="0"/>
              <a:t>Leading cause of disability in the US </a:t>
            </a:r>
          </a:p>
          <a:p>
            <a:pPr lvl="1"/>
            <a:r>
              <a:rPr lang="en-US" sz="2400" dirty="0"/>
              <a:t>~ 795,000 events every year</a:t>
            </a:r>
          </a:p>
          <a:p>
            <a:pPr lvl="1"/>
            <a:r>
              <a:rPr lang="en-US" sz="2400" dirty="0"/>
              <a:t>25% are recurrent strokes</a:t>
            </a:r>
            <a:endParaRPr lang="en-US" dirty="0"/>
          </a:p>
          <a:p>
            <a:r>
              <a:rPr lang="en-US" dirty="0"/>
              <a:t>Stroke is the 5</a:t>
            </a:r>
            <a:r>
              <a:rPr lang="en-US" baseline="30000" dirty="0"/>
              <a:t>th</a:t>
            </a:r>
            <a:r>
              <a:rPr lang="en-US" dirty="0"/>
              <a:t> leading cause of death in for Americans</a:t>
            </a:r>
          </a:p>
          <a:p>
            <a:r>
              <a:rPr lang="en-US" dirty="0"/>
              <a:t>Economic cost for stroke-related medical costs and disability</a:t>
            </a:r>
          </a:p>
          <a:p>
            <a:pPr lvl="1"/>
            <a:r>
              <a:rPr lang="en-US" sz="2400" dirty="0"/>
              <a:t>$46 billion/year in the US</a:t>
            </a:r>
          </a:p>
        </p:txBody>
      </p:sp>
    </p:spTree>
    <p:extLst>
      <p:ext uri="{BB962C8B-B14F-4D97-AF65-F5344CB8AC3E}">
        <p14:creationId xmlns:p14="http://schemas.microsoft.com/office/powerpoint/2010/main" val="399459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1981200" y="152400"/>
            <a:ext cx="6781800" cy="1066800"/>
          </a:xfrm>
        </p:spPr>
        <p:txBody>
          <a:bodyPr/>
          <a:lstStyle/>
          <a:p>
            <a:r>
              <a:rPr lang="en-US" b="1" dirty="0"/>
              <a:t>Stroke Statistics</a:t>
            </a:r>
            <a:br>
              <a:rPr lang="en-US" b="1" dirty="0"/>
            </a:br>
            <a:r>
              <a:rPr lang="en-US" sz="2400" dirty="0"/>
              <a:t>Important disparities</a:t>
            </a:r>
            <a:endParaRPr lang="en-US" sz="2400" b="1" dirty="0"/>
          </a:p>
        </p:txBody>
      </p:sp>
      <p:sp>
        <p:nvSpPr>
          <p:cNvPr id="2" name="Content Placeholder 1">
            <a:extLst>
              <a:ext uri="{FF2B5EF4-FFF2-40B4-BE49-F238E27FC236}">
                <a16:creationId xmlns:a16="http://schemas.microsoft.com/office/drawing/2014/main" id="{A774A3A4-DCF5-DE45-9799-BE1706470DDF}"/>
              </a:ext>
            </a:extLst>
          </p:cNvPr>
          <p:cNvSpPr>
            <a:spLocks noGrp="1"/>
          </p:cNvSpPr>
          <p:nvPr>
            <p:ph idx="1"/>
          </p:nvPr>
        </p:nvSpPr>
        <p:spPr>
          <a:xfrm>
            <a:off x="2057400" y="1524000"/>
            <a:ext cx="6705600" cy="5105400"/>
          </a:xfrm>
        </p:spPr>
        <p:txBody>
          <a:bodyPr/>
          <a:lstStyle/>
          <a:p>
            <a:r>
              <a:rPr lang="en-US" dirty="0"/>
              <a:t>Stroke death rates have declined for decades among all race/ethnicities</a:t>
            </a:r>
          </a:p>
          <a:p>
            <a:pPr lvl="1"/>
            <a:r>
              <a:rPr lang="en-US" dirty="0"/>
              <a:t>Risk of having a first stroke is </a:t>
            </a:r>
            <a:r>
              <a:rPr lang="en-US" b="1" dirty="0"/>
              <a:t>nearly twice </a:t>
            </a:r>
            <a:r>
              <a:rPr lang="en-US" dirty="0"/>
              <a:t>as high for blacks as for whites</a:t>
            </a:r>
          </a:p>
          <a:p>
            <a:pPr lvl="1"/>
            <a:r>
              <a:rPr lang="en-US" dirty="0"/>
              <a:t>Blacks have the highest rate of death due to stroke</a:t>
            </a:r>
          </a:p>
          <a:p>
            <a:pPr lvl="1"/>
            <a:r>
              <a:rPr lang="en-US" dirty="0"/>
              <a:t>Hispanics have seen an increase in death rates since 2013</a:t>
            </a:r>
          </a:p>
          <a:p>
            <a:r>
              <a:rPr lang="en-US" dirty="0"/>
              <a:t>Stroke risk increases with age</a:t>
            </a:r>
          </a:p>
          <a:p>
            <a:pPr lvl="1"/>
            <a:r>
              <a:rPr lang="en-US" dirty="0"/>
              <a:t>In 2009, </a:t>
            </a:r>
            <a:r>
              <a:rPr lang="en-US" b="1" dirty="0"/>
              <a:t>34% </a:t>
            </a:r>
            <a:r>
              <a:rPr lang="en-US" dirty="0"/>
              <a:t>of people hospitalized for stroke were </a:t>
            </a:r>
            <a:r>
              <a:rPr lang="en-US" b="1" dirty="0"/>
              <a:t>less than 65 years old</a:t>
            </a:r>
            <a:endParaRPr lang="en-US" dirty="0"/>
          </a:p>
          <a:p>
            <a:endParaRPr lang="en-US" dirty="0"/>
          </a:p>
        </p:txBody>
      </p:sp>
    </p:spTree>
    <p:extLst>
      <p:ext uri="{BB962C8B-B14F-4D97-AF65-F5344CB8AC3E}">
        <p14:creationId xmlns:p14="http://schemas.microsoft.com/office/powerpoint/2010/main" val="1651838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1981200" y="0"/>
            <a:ext cx="6781800" cy="838200"/>
          </a:xfrm>
        </p:spPr>
        <p:txBody>
          <a:bodyPr/>
          <a:lstStyle/>
          <a:p>
            <a:pPr algn="ctr"/>
            <a:r>
              <a:rPr lang="en-US" b="1" dirty="0"/>
              <a:t>Stroke </a:t>
            </a:r>
            <a:r>
              <a:rPr lang="en-US" dirty="0"/>
              <a:t>Hospitalization Rates</a:t>
            </a:r>
            <a:endParaRPr lang="en-US" sz="2400" b="1" dirty="0"/>
          </a:p>
        </p:txBody>
      </p:sp>
      <p:pic>
        <p:nvPicPr>
          <p:cNvPr id="5" name="Content Placeholder 4">
            <a:extLst>
              <a:ext uri="{FF2B5EF4-FFF2-40B4-BE49-F238E27FC236}">
                <a16:creationId xmlns:a16="http://schemas.microsoft.com/office/drawing/2014/main" id="{7021B2FB-8C46-7843-819A-901031DF73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609600"/>
            <a:ext cx="8077200" cy="6096000"/>
          </a:xfrm>
        </p:spPr>
      </p:pic>
    </p:spTree>
    <p:extLst>
      <p:ext uri="{BB962C8B-B14F-4D97-AF65-F5344CB8AC3E}">
        <p14:creationId xmlns:p14="http://schemas.microsoft.com/office/powerpoint/2010/main" val="781959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2057400" y="152400"/>
            <a:ext cx="6934200" cy="838200"/>
          </a:xfrm>
        </p:spPr>
        <p:txBody>
          <a:bodyPr/>
          <a:lstStyle/>
          <a:p>
            <a:r>
              <a:rPr lang="en-US" b="1" dirty="0"/>
              <a:t>Stroke Mortality Rates</a:t>
            </a:r>
            <a:endParaRPr lang="en-US" sz="2400" b="1" dirty="0"/>
          </a:p>
        </p:txBody>
      </p:sp>
      <p:pic>
        <p:nvPicPr>
          <p:cNvPr id="4" name="Content Placeholder 3">
            <a:extLst>
              <a:ext uri="{FF2B5EF4-FFF2-40B4-BE49-F238E27FC236}">
                <a16:creationId xmlns:a16="http://schemas.microsoft.com/office/drawing/2014/main" id="{72CA4DEE-F369-F340-B6E2-F44B2B06D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893617"/>
            <a:ext cx="7192520" cy="5874215"/>
          </a:xfrm>
        </p:spPr>
      </p:pic>
    </p:spTree>
    <p:extLst>
      <p:ext uri="{BB962C8B-B14F-4D97-AF65-F5344CB8AC3E}">
        <p14:creationId xmlns:p14="http://schemas.microsoft.com/office/powerpoint/2010/main" val="549283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E6E66-8E81-0C4C-8775-F9C10B66B498}"/>
              </a:ext>
            </a:extLst>
          </p:cNvPr>
          <p:cNvSpPr>
            <a:spLocks noGrp="1"/>
          </p:cNvSpPr>
          <p:nvPr>
            <p:ph type="title"/>
          </p:nvPr>
        </p:nvSpPr>
        <p:spPr>
          <a:xfrm>
            <a:off x="76200" y="1174819"/>
            <a:ext cx="4343400" cy="2858363"/>
          </a:xfrm>
        </p:spPr>
        <p:txBody>
          <a:bodyPr vert="horz" lIns="91440" tIns="45720" rIns="91440" bIns="45720" rtlCol="0" anchor="b">
            <a:normAutofit fontScale="90000"/>
          </a:bodyPr>
          <a:lstStyle/>
          <a:p>
            <a:pPr algn="l">
              <a:lnSpc>
                <a:spcPct val="90000"/>
              </a:lnSpc>
            </a:pPr>
            <a:r>
              <a:rPr lang="en-US" sz="6300" kern="1200" dirty="0">
                <a:solidFill>
                  <a:schemeClr val="bg1"/>
                </a:solidFill>
              </a:rPr>
              <a:t>What are stroke symptoms?</a:t>
            </a:r>
          </a:p>
        </p:txBody>
      </p:sp>
      <p:pic>
        <p:nvPicPr>
          <p:cNvPr id="11" name="Content Placeholder 10" descr="Human brain nerve cells">
            <a:extLst>
              <a:ext uri="{FF2B5EF4-FFF2-40B4-BE49-F238E27FC236}">
                <a16:creationId xmlns:a16="http://schemas.microsoft.com/office/drawing/2014/main" id="{76C15BF9-0039-C240-8B97-62E4D2D3E4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837" r="33770"/>
          <a:stretch/>
        </p:blipFill>
        <p:spPr>
          <a:xfrm>
            <a:off x="4261757" y="1"/>
            <a:ext cx="4882243"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18" name="Freeform: Shape 17">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8"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9"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43380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CBAACF2D-F665-1841-9059-7C2AA2E5D346}"/>
              </a:ext>
            </a:extLst>
          </p:cNvPr>
          <p:cNvSpPr txBox="1">
            <a:spLocks noChangeArrowheads="1"/>
          </p:cNvSpPr>
          <p:nvPr/>
        </p:nvSpPr>
        <p:spPr bwMode="auto">
          <a:xfrm>
            <a:off x="2057400" y="178594"/>
            <a:ext cx="6908007" cy="50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336" b="1" dirty="0"/>
              <a:t>Figure 13.5</a:t>
            </a:r>
            <a:r>
              <a:rPr lang="en-US" altLang="en-US" sz="1336" dirty="0"/>
              <a:t> Distributions of the Anterior, Middle, and Posterior Cerebral Arteries. Lateral (A), medial (B), superior (C), and inferior (D) views are shown.</a:t>
            </a:r>
          </a:p>
        </p:txBody>
      </p:sp>
      <p:pic>
        <p:nvPicPr>
          <p:cNvPr id="4099" name="Picture 3">
            <a:extLst>
              <a:ext uri="{FF2B5EF4-FFF2-40B4-BE49-F238E27FC236}">
                <a16:creationId xmlns:a16="http://schemas.microsoft.com/office/drawing/2014/main" id="{07CBF93C-9C8D-C141-B9FD-4DD5D97DC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5848945" cy="4714875"/>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a:extLst>
              <a:ext uri="{FF2B5EF4-FFF2-40B4-BE49-F238E27FC236}">
                <a16:creationId xmlns:a16="http://schemas.microsoft.com/office/drawing/2014/main" id="{E4182A62-5A96-8245-9D60-BDAE82A0C582}"/>
              </a:ext>
            </a:extLst>
          </p:cNvPr>
          <p:cNvSpPr txBox="1">
            <a:spLocks noChangeArrowheads="1"/>
          </p:cNvSpPr>
          <p:nvPr/>
        </p:nvSpPr>
        <p:spPr bwMode="auto">
          <a:xfrm>
            <a:off x="1981200" y="6172200"/>
            <a:ext cx="6248400" cy="35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844" b="1" dirty="0"/>
              <a:t>Chapter: </a:t>
            </a:r>
            <a:r>
              <a:rPr lang="en-US" altLang="en-US" sz="844" dirty="0"/>
              <a:t>Vascular System </a:t>
            </a:r>
            <a:r>
              <a:rPr lang="en-US" altLang="en-US" sz="844" b="1" dirty="0"/>
              <a:t>Author(s): </a:t>
            </a:r>
            <a:r>
              <a:rPr lang="en-US" altLang="en-US" sz="844" dirty="0"/>
              <a:t>Eduardo E. Benarroch, Jeremy K. Cutsforth-Gregory, and Kelly D. Flemming </a:t>
            </a:r>
            <a:r>
              <a:rPr lang="en-US" altLang="en-US" sz="844" b="1" dirty="0"/>
              <a:t>From: </a:t>
            </a:r>
            <a:r>
              <a:rPr lang="en-US" altLang="en-US" sz="844" dirty="0"/>
              <a:t>Mayo Clinic Medical Neurosciences: Organized by Neurologic System and Level</a:t>
            </a:r>
            <a:endParaRPr lang="en-US" altLang="en-US" dirty="0"/>
          </a:p>
        </p:txBody>
      </p:sp>
      <p:sp>
        <p:nvSpPr>
          <p:cNvPr id="4101" name="Text Box 5">
            <a:extLst>
              <a:ext uri="{FF2B5EF4-FFF2-40B4-BE49-F238E27FC236}">
                <a16:creationId xmlns:a16="http://schemas.microsoft.com/office/drawing/2014/main" id="{F7486575-C080-584E-94AD-ED3AF3053F4F}"/>
              </a:ext>
            </a:extLst>
          </p:cNvPr>
          <p:cNvSpPr txBox="1">
            <a:spLocks noChangeArrowheads="1"/>
          </p:cNvSpPr>
          <p:nvPr/>
        </p:nvSpPr>
        <p:spPr bwMode="auto">
          <a:xfrm>
            <a:off x="178594" y="6590110"/>
            <a:ext cx="8965406" cy="20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703"/>
              <a:t>Downloaded from </a:t>
            </a:r>
            <a:r>
              <a:rPr lang="en-US" altLang="en-US" sz="703">
                <a:hlinkClick r:id="rId3"/>
              </a:rPr>
              <a:t>Oxford Medicine Online</a:t>
            </a:r>
            <a:r>
              <a:rPr lang="en-US" altLang="en-US" sz="703"/>
              <a:t>. © Oxford University Press</a:t>
            </a:r>
          </a:p>
        </p:txBody>
      </p:sp>
    </p:spTree>
    <p:extLst>
      <p:ext uri="{BB962C8B-B14F-4D97-AF65-F5344CB8AC3E}">
        <p14:creationId xmlns:p14="http://schemas.microsoft.com/office/powerpoint/2010/main" val="2772072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3">
            <a:extLst>
              <a:ext uri="{FF2B5EF4-FFF2-40B4-BE49-F238E27FC236}">
                <a16:creationId xmlns:a16="http://schemas.microsoft.com/office/drawing/2014/main" id="{DF9868D4-981F-0F40-B27F-E4D93D527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864" y="1014167"/>
            <a:ext cx="6518672" cy="45005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0330B24C-0D38-7248-93C8-F3F970DC046B}"/>
              </a:ext>
            </a:extLst>
          </p:cNvPr>
          <p:cNvSpPr>
            <a:spLocks noGrp="1"/>
          </p:cNvSpPr>
          <p:nvPr>
            <p:ph type="title"/>
          </p:nvPr>
        </p:nvSpPr>
        <p:spPr>
          <a:xfrm>
            <a:off x="533400" y="152400"/>
            <a:ext cx="8229600" cy="838200"/>
          </a:xfrm>
          <a:solidFill>
            <a:schemeClr val="accent6">
              <a:lumMod val="40000"/>
              <a:lumOff val="60000"/>
            </a:schemeClr>
          </a:solidFill>
        </p:spPr>
        <p:txBody>
          <a:bodyPr/>
          <a:lstStyle/>
          <a:p>
            <a:r>
              <a:rPr lang="en-US" dirty="0"/>
              <a:t>Blood Supply has redundancy!</a:t>
            </a:r>
          </a:p>
        </p:txBody>
      </p:sp>
    </p:spTree>
    <p:extLst>
      <p:ext uri="{BB962C8B-B14F-4D97-AF65-F5344CB8AC3E}">
        <p14:creationId xmlns:p14="http://schemas.microsoft.com/office/powerpoint/2010/main" val="3150011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blackboard, hydrozoan&#10;&#10;Description automatically generated">
            <a:extLst>
              <a:ext uri="{FF2B5EF4-FFF2-40B4-BE49-F238E27FC236}">
                <a16:creationId xmlns:a16="http://schemas.microsoft.com/office/drawing/2014/main" id="{47AFB8BA-67B2-054B-815B-F440E94173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5901" y="134730"/>
            <a:ext cx="5819899" cy="6494670"/>
          </a:xfrm>
        </p:spPr>
      </p:pic>
    </p:spTree>
    <p:extLst>
      <p:ext uri="{BB962C8B-B14F-4D97-AF65-F5344CB8AC3E}">
        <p14:creationId xmlns:p14="http://schemas.microsoft.com/office/powerpoint/2010/main" val="4133862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p:cNvSpPr>
            <a:spLocks noGrp="1" noChangeArrowheads="1"/>
          </p:cNvSpPr>
          <p:nvPr>
            <p:ph sz="half" idx="1"/>
          </p:nvPr>
        </p:nvSpPr>
        <p:spPr>
          <a:xfrm>
            <a:off x="3352800" y="1257300"/>
            <a:ext cx="5638800" cy="5105400"/>
          </a:xfrm>
        </p:spPr>
        <p:txBody>
          <a:bodyPr>
            <a:normAutofit fontScale="70000" lnSpcReduction="20000"/>
          </a:bodyPr>
          <a:lstStyle/>
          <a:p>
            <a:pPr>
              <a:lnSpc>
                <a:spcPct val="120000"/>
              </a:lnSpc>
            </a:pPr>
            <a:r>
              <a:rPr lang="en-US" sz="2800" b="1" dirty="0"/>
              <a:t>VISION:</a:t>
            </a:r>
          </a:p>
          <a:p>
            <a:pPr lvl="1">
              <a:lnSpc>
                <a:spcPct val="120000"/>
              </a:lnSpc>
            </a:pPr>
            <a:r>
              <a:rPr lang="en-US" b="1" dirty="0"/>
              <a:t>Transient Monocular Blindness</a:t>
            </a:r>
          </a:p>
          <a:p>
            <a:pPr lvl="1">
              <a:lnSpc>
                <a:spcPct val="120000"/>
              </a:lnSpc>
            </a:pPr>
            <a:r>
              <a:rPr lang="en-US" dirty="0"/>
              <a:t>= Carotid disease</a:t>
            </a:r>
          </a:p>
          <a:p>
            <a:pPr lvl="1">
              <a:lnSpc>
                <a:spcPct val="120000"/>
              </a:lnSpc>
            </a:pPr>
            <a:r>
              <a:rPr lang="en-US" sz="2400" dirty="0">
                <a:highlight>
                  <a:srgbClr val="FFFF00"/>
                </a:highlight>
              </a:rPr>
              <a:t>Ipsilateral</a:t>
            </a:r>
            <a:r>
              <a:rPr lang="en-US" sz="2400" dirty="0"/>
              <a:t> </a:t>
            </a:r>
          </a:p>
          <a:p>
            <a:pPr lvl="1">
              <a:lnSpc>
                <a:spcPct val="120000"/>
              </a:lnSpc>
            </a:pPr>
            <a:r>
              <a:rPr lang="en-US" sz="2400" dirty="0"/>
              <a:t>Monocular graying, clouding, blurring/loss of vision</a:t>
            </a:r>
          </a:p>
          <a:p>
            <a:pPr>
              <a:lnSpc>
                <a:spcPct val="120000"/>
              </a:lnSpc>
            </a:pPr>
            <a:r>
              <a:rPr lang="en-US" sz="2800" b="1" dirty="0"/>
              <a:t>MOTOR: </a:t>
            </a:r>
          </a:p>
          <a:p>
            <a:pPr lvl="1">
              <a:lnSpc>
                <a:spcPct val="120000"/>
              </a:lnSpc>
            </a:pPr>
            <a:r>
              <a:rPr lang="en-US" b="1" dirty="0"/>
              <a:t>Contralateral</a:t>
            </a:r>
            <a:r>
              <a:rPr lang="en-US" dirty="0"/>
              <a:t> weakness, clumsiness, or numbness of the hand, arm and face 	</a:t>
            </a:r>
          </a:p>
          <a:p>
            <a:pPr>
              <a:lnSpc>
                <a:spcPct val="120000"/>
              </a:lnSpc>
            </a:pPr>
            <a:r>
              <a:rPr lang="en-US" sz="2800" dirty="0"/>
              <a:t>Language disturbances (if dominant hemisphere) 	</a:t>
            </a:r>
          </a:p>
          <a:p>
            <a:pPr>
              <a:lnSpc>
                <a:spcPct val="120000"/>
              </a:lnSpc>
            </a:pPr>
            <a:r>
              <a:rPr lang="en-US" sz="2800" dirty="0"/>
              <a:t>Visual and neurological symptoms do not typically occur simultaneously</a:t>
            </a:r>
            <a:r>
              <a:rPr lang="en-US" dirty="0"/>
              <a:t> 			</a:t>
            </a:r>
            <a:endParaRPr lang="en-US" sz="1800" dirty="0">
              <a:solidFill>
                <a:schemeClr val="tx2"/>
              </a:solidFill>
            </a:endParaRPr>
          </a:p>
        </p:txBody>
      </p:sp>
      <p:pic>
        <p:nvPicPr>
          <p:cNvPr id="6" name="Content Placeholder 5">
            <a:extLst>
              <a:ext uri="{FF2B5EF4-FFF2-40B4-BE49-F238E27FC236}">
                <a16:creationId xmlns:a16="http://schemas.microsoft.com/office/drawing/2014/main" id="{31C19297-AF08-FE47-8684-1370A4350E14}"/>
              </a:ext>
            </a:extLst>
          </p:cNvPr>
          <p:cNvPicPr>
            <a:picLocks noGrp="1" noChangeAspect="1"/>
          </p:cNvPicPr>
          <p:nvPr>
            <p:ph sz="half" idx="2"/>
          </p:nvPr>
        </p:nvPicPr>
        <p:blipFill>
          <a:blip r:embed="rId3"/>
          <a:stretch>
            <a:fillRect/>
          </a:stretch>
        </p:blipFill>
        <p:spPr>
          <a:xfrm>
            <a:off x="0" y="30296"/>
            <a:ext cx="3276600" cy="3007290"/>
          </a:xfrm>
          <a:prstGeom prst="rect">
            <a:avLst/>
          </a:prstGeom>
        </p:spPr>
      </p:pic>
      <p:sp>
        <p:nvSpPr>
          <p:cNvPr id="266242" name="Rectangle 2"/>
          <p:cNvSpPr>
            <a:spLocks noGrp="1" noChangeArrowheads="1"/>
          </p:cNvSpPr>
          <p:nvPr>
            <p:ph type="title"/>
          </p:nvPr>
        </p:nvSpPr>
        <p:spPr>
          <a:xfrm>
            <a:off x="2095500" y="76200"/>
            <a:ext cx="6781800" cy="838200"/>
          </a:xfrm>
        </p:spPr>
        <p:txBody>
          <a:bodyPr>
            <a:normAutofit/>
          </a:bodyPr>
          <a:lstStyle/>
          <a:p>
            <a:pPr algn="ctr"/>
            <a:r>
              <a:rPr lang="en-US" b="1" dirty="0"/>
              <a:t>Symptoms of Carotid Ischemia</a:t>
            </a:r>
          </a:p>
        </p:txBody>
      </p:sp>
    </p:spTree>
    <p:extLst>
      <p:ext uri="{BB962C8B-B14F-4D97-AF65-F5344CB8AC3E}">
        <p14:creationId xmlns:p14="http://schemas.microsoft.com/office/powerpoint/2010/main" val="2406930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algn="ctr"/>
            <a:r>
              <a:rPr lang="en-US" b="1" dirty="0"/>
              <a:t>Symptoms of Vertebrobasilar Ischemia</a:t>
            </a:r>
          </a:p>
        </p:txBody>
      </p:sp>
      <p:sp>
        <p:nvSpPr>
          <p:cNvPr id="268291" name="Rectangle 3"/>
          <p:cNvSpPr>
            <a:spLocks noGrp="1" noChangeArrowheads="1"/>
          </p:cNvSpPr>
          <p:nvPr>
            <p:ph sz="half" idx="1"/>
          </p:nvPr>
        </p:nvSpPr>
        <p:spPr>
          <a:xfrm>
            <a:off x="1905000" y="1143000"/>
            <a:ext cx="3886200" cy="5715000"/>
          </a:xfrm>
        </p:spPr>
        <p:txBody>
          <a:bodyPr>
            <a:normAutofit fontScale="70000" lnSpcReduction="20000"/>
          </a:bodyPr>
          <a:lstStyle/>
          <a:p>
            <a:pPr>
              <a:lnSpc>
                <a:spcPct val="120000"/>
              </a:lnSpc>
            </a:pPr>
            <a:r>
              <a:rPr lang="en-US" b="1" dirty="0"/>
              <a:t>VISION</a:t>
            </a:r>
            <a:r>
              <a:rPr lang="en-US" dirty="0"/>
              <a:t>:</a:t>
            </a:r>
          </a:p>
          <a:p>
            <a:pPr lvl="1">
              <a:lnSpc>
                <a:spcPct val="120000"/>
              </a:lnSpc>
            </a:pPr>
            <a:r>
              <a:rPr lang="en-US" dirty="0">
                <a:effectLst/>
              </a:rPr>
              <a:t>Diplopia (Double vision)</a:t>
            </a:r>
          </a:p>
          <a:p>
            <a:pPr lvl="1">
              <a:lnSpc>
                <a:spcPct val="120000"/>
              </a:lnSpc>
            </a:pPr>
            <a:r>
              <a:rPr lang="en-US" dirty="0">
                <a:highlight>
                  <a:srgbClr val="FFFF00"/>
                </a:highlight>
              </a:rPr>
              <a:t>B</a:t>
            </a:r>
            <a:r>
              <a:rPr lang="en-US" dirty="0">
                <a:effectLst/>
                <a:highlight>
                  <a:srgbClr val="FFFF00"/>
                </a:highlight>
              </a:rPr>
              <a:t>inocular</a:t>
            </a:r>
            <a:r>
              <a:rPr lang="en-US" dirty="0">
                <a:effectLst/>
              </a:rPr>
              <a:t> graying, clouding, blurring, loss of vision </a:t>
            </a:r>
          </a:p>
          <a:p>
            <a:pPr>
              <a:lnSpc>
                <a:spcPct val="120000"/>
              </a:lnSpc>
            </a:pPr>
            <a:r>
              <a:rPr lang="en-US" sz="2800" b="1" dirty="0">
                <a:effectLst/>
              </a:rPr>
              <a:t>MOTOR:</a:t>
            </a:r>
          </a:p>
          <a:p>
            <a:pPr lvl="1">
              <a:lnSpc>
                <a:spcPct val="120000"/>
              </a:lnSpc>
            </a:pPr>
            <a:r>
              <a:rPr lang="en-US" dirty="0">
                <a:effectLst/>
              </a:rPr>
              <a:t>Unilateral or bilateral weakness, clumsiness, or numbness in limbs </a:t>
            </a:r>
          </a:p>
          <a:p>
            <a:pPr>
              <a:lnSpc>
                <a:spcPct val="120000"/>
              </a:lnSpc>
            </a:pPr>
            <a:r>
              <a:rPr lang="en-US" b="1" dirty="0"/>
              <a:t>CR NN: </a:t>
            </a:r>
          </a:p>
          <a:p>
            <a:pPr lvl="1">
              <a:lnSpc>
                <a:spcPct val="120000"/>
              </a:lnSpc>
            </a:pPr>
            <a:r>
              <a:rPr lang="en-US" dirty="0"/>
              <a:t>Dysphagia (</a:t>
            </a:r>
            <a:r>
              <a:rPr lang="en-US" dirty="0">
                <a:effectLst/>
              </a:rPr>
              <a:t>swallowing)</a:t>
            </a:r>
          </a:p>
          <a:p>
            <a:pPr lvl="1">
              <a:lnSpc>
                <a:spcPct val="120000"/>
              </a:lnSpc>
            </a:pPr>
            <a:r>
              <a:rPr lang="en-US" dirty="0"/>
              <a:t>Dysarthria (articulation)</a:t>
            </a:r>
            <a:endParaRPr lang="en-US" dirty="0">
              <a:effectLst/>
            </a:endParaRPr>
          </a:p>
          <a:p>
            <a:pPr>
              <a:lnSpc>
                <a:spcPct val="120000"/>
              </a:lnSpc>
            </a:pPr>
            <a:r>
              <a:rPr lang="en-US" sz="2800" b="1" dirty="0">
                <a:effectLst/>
              </a:rPr>
              <a:t>BALANCE:</a:t>
            </a:r>
          </a:p>
          <a:p>
            <a:pPr lvl="1">
              <a:lnSpc>
                <a:spcPct val="120000"/>
              </a:lnSpc>
            </a:pPr>
            <a:r>
              <a:rPr lang="en-US" dirty="0"/>
              <a:t>Vertigo</a:t>
            </a:r>
          </a:p>
          <a:p>
            <a:pPr lvl="1">
              <a:lnSpc>
                <a:spcPct val="120000"/>
              </a:lnSpc>
            </a:pPr>
            <a:r>
              <a:rPr lang="en-US" dirty="0">
                <a:effectLst/>
              </a:rPr>
              <a:t>Lack of coordination or staggering</a:t>
            </a:r>
            <a:r>
              <a:rPr lang="en-US" dirty="0"/>
              <a:t> </a:t>
            </a:r>
          </a:p>
          <a:p>
            <a:pPr lvl="2">
              <a:lnSpc>
                <a:spcPct val="120000"/>
              </a:lnSpc>
            </a:pPr>
            <a:r>
              <a:rPr lang="en-US" dirty="0">
                <a:highlight>
                  <a:srgbClr val="FFFF00"/>
                </a:highlight>
              </a:rPr>
              <a:t>“look drunk”</a:t>
            </a:r>
            <a:r>
              <a:rPr lang="en-US" dirty="0"/>
              <a:t>		</a:t>
            </a:r>
          </a:p>
        </p:txBody>
      </p:sp>
      <p:pic>
        <p:nvPicPr>
          <p:cNvPr id="7170" name="Picture 2" descr="Circle of Willis e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19200"/>
            <a:ext cx="319087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43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idx="1"/>
          </p:nvPr>
        </p:nvSpPr>
        <p:spPr>
          <a:xfrm>
            <a:off x="1981200" y="2438400"/>
            <a:ext cx="6781800" cy="4343400"/>
          </a:xfrm>
        </p:spPr>
        <p:txBody>
          <a:bodyPr>
            <a:normAutofit/>
          </a:bodyPr>
          <a:lstStyle/>
          <a:p>
            <a:pPr marL="514350" indent="-514350">
              <a:lnSpc>
                <a:spcPct val="120000"/>
              </a:lnSpc>
              <a:buFont typeface="+mj-lt"/>
              <a:buAutoNum type="arabicPeriod"/>
            </a:pPr>
            <a:r>
              <a:rPr lang="en-US" b="1" dirty="0"/>
              <a:t>What is a Stroke?</a:t>
            </a:r>
          </a:p>
          <a:p>
            <a:pPr marL="514350" indent="-514350">
              <a:lnSpc>
                <a:spcPct val="120000"/>
              </a:lnSpc>
              <a:buFont typeface="+mj-lt"/>
              <a:buAutoNum type="arabicPeriod"/>
            </a:pPr>
            <a:r>
              <a:rPr lang="en-US" b="1" dirty="0"/>
              <a:t>What is different about stroke in North Carolina?</a:t>
            </a:r>
          </a:p>
          <a:p>
            <a:pPr marL="514350" indent="-514350">
              <a:lnSpc>
                <a:spcPct val="120000"/>
              </a:lnSpc>
              <a:buFont typeface="+mj-lt"/>
              <a:buAutoNum type="arabicPeriod"/>
            </a:pPr>
            <a:r>
              <a:rPr lang="en-US" b="1" dirty="0"/>
              <a:t>How do I know if someone may be having a stroke? </a:t>
            </a:r>
          </a:p>
          <a:p>
            <a:pPr marL="514350" indent="-514350">
              <a:lnSpc>
                <a:spcPct val="120000"/>
              </a:lnSpc>
              <a:buFont typeface="+mj-lt"/>
              <a:buAutoNum type="arabicPeriod"/>
            </a:pPr>
            <a:r>
              <a:rPr lang="en-US" b="1" dirty="0"/>
              <a:t>Which common drug(s) are used to treat and/or prevent stroke?</a:t>
            </a:r>
          </a:p>
          <a:p>
            <a:pPr marL="514350" indent="-514350">
              <a:lnSpc>
                <a:spcPct val="120000"/>
              </a:lnSpc>
              <a:buFont typeface="+mj-lt"/>
              <a:buAutoNum type="arabicPeriod"/>
            </a:pPr>
            <a:r>
              <a:rPr lang="en-US" b="1" dirty="0"/>
              <a:t>What are 5 things I can do </a:t>
            </a:r>
            <a:r>
              <a:rPr lang="en-US" b="1" dirty="0">
                <a:highlight>
                  <a:srgbClr val="FFFF00"/>
                </a:highlight>
              </a:rPr>
              <a:t>today</a:t>
            </a:r>
            <a:r>
              <a:rPr lang="en-US" b="1" dirty="0"/>
              <a:t> to lower my risk for stroke?</a:t>
            </a:r>
          </a:p>
        </p:txBody>
      </p:sp>
      <p:sp>
        <p:nvSpPr>
          <p:cNvPr id="297986" name="Rectangle 2"/>
          <p:cNvSpPr>
            <a:spLocks noGrp="1" noChangeArrowheads="1"/>
          </p:cNvSpPr>
          <p:nvPr>
            <p:ph type="title"/>
          </p:nvPr>
        </p:nvSpPr>
        <p:spPr>
          <a:xfrm>
            <a:off x="1981200" y="304800"/>
            <a:ext cx="6781800" cy="1981200"/>
          </a:xfrm>
        </p:spPr>
        <p:txBody>
          <a:bodyPr/>
          <a:lstStyle/>
          <a:p>
            <a:r>
              <a:rPr lang="en-US" b="1" dirty="0"/>
              <a:t>Learning Objectives</a:t>
            </a:r>
            <a:br>
              <a:rPr lang="en-US" b="1" dirty="0"/>
            </a:br>
            <a:r>
              <a:rPr lang="en-US" sz="2800" b="1" dirty="0"/>
              <a:t>At the end of this session, you should be able to answer the following questions:</a:t>
            </a:r>
          </a:p>
        </p:txBody>
      </p:sp>
    </p:spTree>
    <p:extLst>
      <p:ext uri="{BB962C8B-B14F-4D97-AF65-F5344CB8AC3E}">
        <p14:creationId xmlns:p14="http://schemas.microsoft.com/office/powerpoint/2010/main" val="2276068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360DF-E598-E640-9A55-D5A8DAC89B80}"/>
              </a:ext>
            </a:extLst>
          </p:cNvPr>
          <p:cNvSpPr>
            <a:spLocks noGrp="1"/>
          </p:cNvSpPr>
          <p:nvPr>
            <p:ph type="title"/>
          </p:nvPr>
        </p:nvSpPr>
        <p:spPr/>
        <p:txBody>
          <a:bodyPr/>
          <a:lstStyle/>
          <a:p>
            <a:endParaRPr lang="en-US"/>
          </a:p>
        </p:txBody>
      </p:sp>
      <p:pic>
        <p:nvPicPr>
          <p:cNvPr id="7" name="Content Placeholder 6" descr="A picture containing text, blackboard&#10;&#10;Description automatically generated">
            <a:extLst>
              <a:ext uri="{FF2B5EF4-FFF2-40B4-BE49-F238E27FC236}">
                <a16:creationId xmlns:a16="http://schemas.microsoft.com/office/drawing/2014/main" id="{D97DD268-3F72-174E-8EFD-FDFED8AEB9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395700"/>
            <a:ext cx="6400800" cy="6300000"/>
          </a:xfrm>
        </p:spPr>
      </p:pic>
    </p:spTree>
    <p:extLst>
      <p:ext uri="{BB962C8B-B14F-4D97-AF65-F5344CB8AC3E}">
        <p14:creationId xmlns:p14="http://schemas.microsoft.com/office/powerpoint/2010/main" val="2143098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ot a stroke FAST">
            <a:extLst>
              <a:ext uri="{FF2B5EF4-FFF2-40B4-BE49-F238E27FC236}">
                <a16:creationId xmlns:a16="http://schemas.microsoft.com/office/drawing/2014/main" id="{02E2FC3C-159A-664E-BF08-0ED76FA06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descr="Stopwatch with solid fill">
            <a:extLst>
              <a:ext uri="{FF2B5EF4-FFF2-40B4-BE49-F238E27FC236}">
                <a16:creationId xmlns:a16="http://schemas.microsoft.com/office/drawing/2014/main" id="{2A33D4F4-D105-3140-8D2F-93CD4459991E}"/>
              </a:ext>
            </a:extLst>
          </p:cNvPr>
          <p:cNvPicPr>
            <a:picLocks noGrp="1" noChangeAspect="1"/>
          </p:cNvPicPr>
          <p:nvPr>
            <p:ph sz="half" idx="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800" y="1524000"/>
            <a:ext cx="3733800" cy="3733800"/>
          </a:xfrm>
        </p:spPr>
      </p:pic>
    </p:spTree>
    <p:extLst>
      <p:ext uri="{BB962C8B-B14F-4D97-AF65-F5344CB8AC3E}">
        <p14:creationId xmlns:p14="http://schemas.microsoft.com/office/powerpoint/2010/main" val="827432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3C83C-081F-EE4C-B6EE-87F632F901D1}"/>
              </a:ext>
            </a:extLst>
          </p:cNvPr>
          <p:cNvSpPr>
            <a:spLocks noGrp="1"/>
          </p:cNvSpPr>
          <p:nvPr>
            <p:ph type="title"/>
          </p:nvPr>
        </p:nvSpPr>
        <p:spPr/>
        <p:txBody>
          <a:bodyPr/>
          <a:lstStyle/>
          <a:p>
            <a:r>
              <a:rPr lang="en-US" dirty="0"/>
              <a:t>What else could this be?</a:t>
            </a:r>
          </a:p>
        </p:txBody>
      </p:sp>
      <p:sp>
        <p:nvSpPr>
          <p:cNvPr id="6" name="Text Placeholder 5">
            <a:extLst>
              <a:ext uri="{FF2B5EF4-FFF2-40B4-BE49-F238E27FC236}">
                <a16:creationId xmlns:a16="http://schemas.microsoft.com/office/drawing/2014/main" id="{14FCAFA6-955D-BF48-AA98-5782CDEFB7B3}"/>
              </a:ext>
            </a:extLst>
          </p:cNvPr>
          <p:cNvSpPr>
            <a:spLocks noGrp="1"/>
          </p:cNvSpPr>
          <p:nvPr>
            <p:ph type="body" idx="1"/>
          </p:nvPr>
        </p:nvSpPr>
        <p:spPr>
          <a:xfrm>
            <a:off x="1981200" y="1535113"/>
            <a:ext cx="2516188" cy="639762"/>
          </a:xfrm>
        </p:spPr>
        <p:txBody>
          <a:bodyPr/>
          <a:lstStyle/>
          <a:p>
            <a:r>
              <a:rPr lang="en-US" dirty="0"/>
              <a:t>Fixed Deficit</a:t>
            </a:r>
          </a:p>
        </p:txBody>
      </p:sp>
      <p:sp>
        <p:nvSpPr>
          <p:cNvPr id="4" name="Content Placeholder 3">
            <a:extLst>
              <a:ext uri="{FF2B5EF4-FFF2-40B4-BE49-F238E27FC236}">
                <a16:creationId xmlns:a16="http://schemas.microsoft.com/office/drawing/2014/main" id="{BB3559E6-F4CB-A74A-BF65-DE7E8BE07DFF}"/>
              </a:ext>
            </a:extLst>
          </p:cNvPr>
          <p:cNvSpPr>
            <a:spLocks noGrp="1"/>
          </p:cNvSpPr>
          <p:nvPr>
            <p:ph sz="half" idx="2"/>
          </p:nvPr>
        </p:nvSpPr>
        <p:spPr>
          <a:xfrm>
            <a:off x="1981200" y="2292349"/>
            <a:ext cx="2516188" cy="3833813"/>
          </a:xfrm>
        </p:spPr>
        <p:txBody>
          <a:bodyPr/>
          <a:lstStyle/>
          <a:p>
            <a:pPr marL="0" indent="0">
              <a:buNone/>
            </a:pPr>
            <a:r>
              <a:rPr lang="en-US" dirty="0"/>
              <a:t>Tumor</a:t>
            </a:r>
          </a:p>
          <a:p>
            <a:pPr marL="0" indent="0">
              <a:buNone/>
            </a:pPr>
            <a:r>
              <a:rPr lang="en-US" dirty="0"/>
              <a:t>Encephalitis</a:t>
            </a:r>
          </a:p>
          <a:p>
            <a:pPr marL="0" indent="0">
              <a:buNone/>
            </a:pPr>
            <a:r>
              <a:rPr lang="en-US" dirty="0"/>
              <a:t>MS</a:t>
            </a:r>
          </a:p>
        </p:txBody>
      </p:sp>
      <p:sp>
        <p:nvSpPr>
          <p:cNvPr id="7" name="Text Placeholder 6">
            <a:extLst>
              <a:ext uri="{FF2B5EF4-FFF2-40B4-BE49-F238E27FC236}">
                <a16:creationId xmlns:a16="http://schemas.microsoft.com/office/drawing/2014/main" id="{24579AA2-1E7D-6A4F-9B89-BEC00BA89105}"/>
              </a:ext>
            </a:extLst>
          </p:cNvPr>
          <p:cNvSpPr>
            <a:spLocks noGrp="1"/>
          </p:cNvSpPr>
          <p:nvPr>
            <p:ph type="body" sz="quarter" idx="3"/>
          </p:nvPr>
        </p:nvSpPr>
        <p:spPr>
          <a:xfrm>
            <a:off x="5638800" y="1535113"/>
            <a:ext cx="3048000" cy="639762"/>
          </a:xfrm>
        </p:spPr>
        <p:txBody>
          <a:bodyPr/>
          <a:lstStyle/>
          <a:p>
            <a:r>
              <a:rPr lang="en-US" dirty="0"/>
              <a:t>Transient Deficits</a:t>
            </a:r>
          </a:p>
        </p:txBody>
      </p:sp>
      <p:sp>
        <p:nvSpPr>
          <p:cNvPr id="5" name="Content Placeholder 4">
            <a:extLst>
              <a:ext uri="{FF2B5EF4-FFF2-40B4-BE49-F238E27FC236}">
                <a16:creationId xmlns:a16="http://schemas.microsoft.com/office/drawing/2014/main" id="{EAACAC49-6D46-BA41-8305-1238C2A2A886}"/>
              </a:ext>
            </a:extLst>
          </p:cNvPr>
          <p:cNvSpPr>
            <a:spLocks noGrp="1"/>
          </p:cNvSpPr>
          <p:nvPr>
            <p:ph sz="quarter" idx="4"/>
          </p:nvPr>
        </p:nvSpPr>
        <p:spPr>
          <a:xfrm>
            <a:off x="5638800" y="2174875"/>
            <a:ext cx="3048000" cy="3951288"/>
          </a:xfrm>
        </p:spPr>
        <p:txBody>
          <a:bodyPr/>
          <a:lstStyle/>
          <a:p>
            <a:pPr marL="0" indent="0">
              <a:buNone/>
            </a:pPr>
            <a:r>
              <a:rPr lang="en-US" dirty="0" err="1"/>
              <a:t>Sz</a:t>
            </a:r>
            <a:r>
              <a:rPr lang="en-US" dirty="0"/>
              <a:t> (</a:t>
            </a:r>
            <a:r>
              <a:rPr lang="en-US" dirty="0" err="1"/>
              <a:t>Todds</a:t>
            </a:r>
            <a:r>
              <a:rPr lang="en-US" dirty="0"/>
              <a:t> paralysis</a:t>
            </a:r>
          </a:p>
          <a:p>
            <a:pPr marL="0" indent="0">
              <a:buNone/>
            </a:pPr>
            <a:r>
              <a:rPr lang="en-US" dirty="0"/>
              <a:t>Migraine</a:t>
            </a:r>
          </a:p>
          <a:p>
            <a:pPr marL="0" indent="0">
              <a:buNone/>
            </a:pPr>
            <a:r>
              <a:rPr lang="en-US" dirty="0"/>
              <a:t>Glucose abnormality</a:t>
            </a:r>
          </a:p>
          <a:p>
            <a:pPr marL="0" indent="0">
              <a:buNone/>
            </a:pPr>
            <a:r>
              <a:rPr lang="en-US" dirty="0"/>
              <a:t>Labyrinthine dysfunction</a:t>
            </a:r>
          </a:p>
          <a:p>
            <a:pPr marL="0" indent="0">
              <a:buNone/>
            </a:pPr>
            <a:r>
              <a:rPr lang="en-US" dirty="0"/>
              <a:t>Syncope</a:t>
            </a:r>
          </a:p>
          <a:p>
            <a:pPr marL="0" indent="0">
              <a:buNone/>
            </a:pPr>
            <a:r>
              <a:rPr lang="en-US" dirty="0"/>
              <a:t>Myasthenia (ptosis)</a:t>
            </a:r>
          </a:p>
          <a:p>
            <a:pPr marL="0" indent="0">
              <a:buNone/>
            </a:pPr>
            <a:r>
              <a:rPr lang="en-US" dirty="0"/>
              <a:t>Amyloid angiopathy</a:t>
            </a:r>
          </a:p>
        </p:txBody>
      </p:sp>
    </p:spTree>
    <p:extLst>
      <p:ext uri="{BB962C8B-B14F-4D97-AF65-F5344CB8AC3E}">
        <p14:creationId xmlns:p14="http://schemas.microsoft.com/office/powerpoint/2010/main" val="802240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normAutofit fontScale="90000"/>
          </a:bodyPr>
          <a:lstStyle/>
          <a:p>
            <a:pPr algn="ctr"/>
            <a:r>
              <a:rPr lang="en-US" b="1" dirty="0"/>
              <a:t>Clinical Approach to patient with Stroke/TIA Symptoms </a:t>
            </a:r>
          </a:p>
        </p:txBody>
      </p:sp>
      <p:sp>
        <p:nvSpPr>
          <p:cNvPr id="261123" name="Rectangle 3"/>
          <p:cNvSpPr>
            <a:spLocks noGrp="1" noChangeArrowheads="1"/>
          </p:cNvSpPr>
          <p:nvPr>
            <p:ph idx="1"/>
          </p:nvPr>
        </p:nvSpPr>
        <p:spPr>
          <a:xfrm>
            <a:off x="2057400" y="1143000"/>
            <a:ext cx="6705600" cy="5638800"/>
          </a:xfrm>
        </p:spPr>
        <p:txBody>
          <a:bodyPr/>
          <a:lstStyle/>
          <a:p>
            <a:pPr>
              <a:lnSpc>
                <a:spcPct val="90000"/>
              </a:lnSpc>
            </a:pPr>
            <a:r>
              <a:rPr lang="en-US" dirty="0"/>
              <a:t>History </a:t>
            </a:r>
          </a:p>
          <a:p>
            <a:pPr lvl="1" indent="-342900">
              <a:lnSpc>
                <a:spcPct val="90000"/>
              </a:lnSpc>
            </a:pPr>
            <a:r>
              <a:rPr lang="en-US" dirty="0">
                <a:solidFill>
                  <a:srgbClr val="FF0000"/>
                </a:solidFill>
              </a:rPr>
              <a:t>Is it a Stroke/TIA? </a:t>
            </a:r>
          </a:p>
          <a:p>
            <a:pPr>
              <a:lnSpc>
                <a:spcPct val="90000"/>
              </a:lnSpc>
            </a:pPr>
            <a:r>
              <a:rPr lang="en-US" dirty="0"/>
              <a:t>Examination </a:t>
            </a:r>
          </a:p>
          <a:p>
            <a:pPr lvl="1" indent="-342900">
              <a:lnSpc>
                <a:spcPct val="90000"/>
              </a:lnSpc>
            </a:pPr>
            <a:r>
              <a:rPr lang="en-US" dirty="0"/>
              <a:t>Stabilize the patient (ABC)</a:t>
            </a:r>
          </a:p>
          <a:p>
            <a:pPr lvl="1" indent="-342900">
              <a:lnSpc>
                <a:spcPct val="90000"/>
              </a:lnSpc>
            </a:pPr>
            <a:r>
              <a:rPr lang="en-US" dirty="0"/>
              <a:t>Screening Neurological Exam (</a:t>
            </a:r>
            <a:r>
              <a:rPr lang="en-US" dirty="0">
                <a:hlinkClick r:id="rId2"/>
              </a:rPr>
              <a:t>NIH Stroke Scale</a:t>
            </a:r>
            <a:r>
              <a:rPr lang="en-US" dirty="0"/>
              <a:t>) </a:t>
            </a:r>
          </a:p>
          <a:p>
            <a:pPr lvl="1" indent="-342900">
              <a:lnSpc>
                <a:spcPct val="90000"/>
              </a:lnSpc>
            </a:pPr>
            <a:r>
              <a:rPr lang="en-US" dirty="0"/>
              <a:t>Non contrast Head CT scan</a:t>
            </a:r>
          </a:p>
          <a:p>
            <a:pPr>
              <a:lnSpc>
                <a:spcPct val="90000"/>
              </a:lnSpc>
            </a:pPr>
            <a:r>
              <a:rPr lang="en-US" dirty="0"/>
              <a:t>Treatment </a:t>
            </a:r>
          </a:p>
          <a:p>
            <a:pPr lvl="1">
              <a:lnSpc>
                <a:spcPct val="90000"/>
              </a:lnSpc>
            </a:pPr>
            <a:r>
              <a:rPr lang="en-US" dirty="0"/>
              <a:t>Open up the clogged vessel</a:t>
            </a:r>
          </a:p>
          <a:p>
            <a:pPr lvl="1">
              <a:lnSpc>
                <a:spcPct val="90000"/>
              </a:lnSpc>
            </a:pPr>
            <a:r>
              <a:rPr lang="en-US" dirty="0"/>
              <a:t>Or …..Stop the bleeding</a:t>
            </a:r>
          </a:p>
          <a:p>
            <a:pPr>
              <a:lnSpc>
                <a:spcPct val="90000"/>
              </a:lnSpc>
            </a:pPr>
            <a:r>
              <a:rPr lang="en-US" dirty="0"/>
              <a:t>Look for the cause</a:t>
            </a:r>
          </a:p>
          <a:p>
            <a:pPr lvl="1">
              <a:lnSpc>
                <a:spcPct val="90000"/>
              </a:lnSpc>
            </a:pPr>
            <a:r>
              <a:rPr lang="en-US" dirty="0"/>
              <a:t>Prevent the next stroke/TIA</a:t>
            </a:r>
          </a:p>
          <a:p>
            <a:pPr>
              <a:lnSpc>
                <a:spcPct val="90000"/>
              </a:lnSpc>
            </a:pPr>
            <a:r>
              <a:rPr lang="en-US" dirty="0"/>
              <a:t>Rehabilitation</a:t>
            </a:r>
          </a:p>
          <a:p>
            <a:pPr>
              <a:lnSpc>
                <a:spcPct val="90000"/>
              </a:lnSpc>
              <a:buFont typeface="Monotype Sorts" charset="2"/>
              <a:buNone/>
            </a:pPr>
            <a:endParaRPr lang="en-US" sz="2400" b="1" dirty="0"/>
          </a:p>
        </p:txBody>
      </p:sp>
    </p:spTree>
    <p:extLst>
      <p:ext uri="{BB962C8B-B14F-4D97-AF65-F5344CB8AC3E}">
        <p14:creationId xmlns:p14="http://schemas.microsoft.com/office/powerpoint/2010/main" val="4151232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1905001" y="382586"/>
            <a:ext cx="7134004" cy="1370013"/>
          </a:xfrm>
          <a:solidFill>
            <a:schemeClr val="accent1"/>
          </a:solidFill>
          <a:ln>
            <a:solidFill>
              <a:srgbClr val="000000"/>
            </a:solidFill>
          </a:ln>
        </p:spPr>
        <p:txBody>
          <a:bodyPr>
            <a:normAutofit/>
          </a:bodyPr>
          <a:lstStyle/>
          <a:p>
            <a:pPr algn="ctr"/>
            <a:r>
              <a:rPr lang="en-US" b="1" dirty="0"/>
              <a:t>MRI vs. CT</a:t>
            </a:r>
            <a:br>
              <a:rPr lang="en-US" b="1" dirty="0"/>
            </a:br>
            <a:r>
              <a:rPr lang="en-US" b="1" dirty="0"/>
              <a:t>for Acute Stroke</a:t>
            </a:r>
          </a:p>
        </p:txBody>
      </p:sp>
      <p:pic>
        <p:nvPicPr>
          <p:cNvPr id="304131" name="Picture 3" descr="Diff"/>
          <p:cNvPicPr>
            <a:picLocks noChangeAspect="1" noChangeArrowheads="1"/>
          </p:cNvPicPr>
          <p:nvPr/>
        </p:nvPicPr>
        <p:blipFill>
          <a:blip r:embed="rId3" cstate="print"/>
          <a:srcRect/>
          <a:stretch>
            <a:fillRect/>
          </a:stretch>
        </p:blipFill>
        <p:spPr bwMode="auto">
          <a:xfrm>
            <a:off x="1905000" y="1981200"/>
            <a:ext cx="7134005" cy="4800600"/>
          </a:xfrm>
          <a:prstGeom prst="rect">
            <a:avLst/>
          </a:prstGeom>
          <a:noFill/>
        </p:spPr>
      </p:pic>
      <p:sp>
        <p:nvSpPr>
          <p:cNvPr id="304132" name="Text Box 4"/>
          <p:cNvSpPr txBox="1">
            <a:spLocks noChangeArrowheads="1"/>
          </p:cNvSpPr>
          <p:nvPr/>
        </p:nvSpPr>
        <p:spPr bwMode="auto">
          <a:xfrm>
            <a:off x="3810000" y="2362200"/>
            <a:ext cx="762000" cy="457200"/>
          </a:xfrm>
          <a:prstGeom prst="rect">
            <a:avLst/>
          </a:prstGeom>
          <a:noFill/>
          <a:ln w="9525">
            <a:noFill/>
            <a:miter lim="800000"/>
            <a:headEnd/>
            <a:tailEnd/>
          </a:ln>
          <a:effectLst/>
        </p:spPr>
        <p:txBody>
          <a:bodyPr>
            <a:spAutoFit/>
          </a:bodyPr>
          <a:lstStyle/>
          <a:p>
            <a:r>
              <a:rPr lang="en-US" b="1" dirty="0">
                <a:solidFill>
                  <a:srgbClr val="000000"/>
                </a:solidFill>
              </a:rPr>
              <a:t>CT</a:t>
            </a:r>
          </a:p>
        </p:txBody>
      </p:sp>
      <p:sp>
        <p:nvSpPr>
          <p:cNvPr id="304133" name="Text Box 5"/>
          <p:cNvSpPr txBox="1">
            <a:spLocks noChangeArrowheads="1"/>
          </p:cNvSpPr>
          <p:nvPr/>
        </p:nvSpPr>
        <p:spPr bwMode="auto">
          <a:xfrm>
            <a:off x="4022725" y="3846513"/>
            <a:ext cx="1006475" cy="457200"/>
          </a:xfrm>
          <a:prstGeom prst="rect">
            <a:avLst/>
          </a:prstGeom>
          <a:noFill/>
          <a:ln w="9525">
            <a:noFill/>
            <a:miter lim="800000"/>
            <a:headEnd/>
            <a:tailEnd/>
          </a:ln>
          <a:effectLst/>
        </p:spPr>
        <p:txBody>
          <a:bodyPr>
            <a:spAutoFit/>
          </a:bodyPr>
          <a:lstStyle/>
          <a:p>
            <a:r>
              <a:rPr lang="en-US" b="1" dirty="0">
                <a:solidFill>
                  <a:srgbClr val="000000"/>
                </a:solidFill>
              </a:rPr>
              <a:t>MRI</a:t>
            </a:r>
          </a:p>
        </p:txBody>
      </p:sp>
    </p:spTree>
    <p:extLst>
      <p:ext uri="{BB962C8B-B14F-4D97-AF65-F5344CB8AC3E}">
        <p14:creationId xmlns:p14="http://schemas.microsoft.com/office/powerpoint/2010/main" val="1228680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1981200" y="152400"/>
            <a:ext cx="6781800" cy="1143000"/>
          </a:xfrm>
        </p:spPr>
        <p:txBody>
          <a:bodyPr/>
          <a:lstStyle/>
          <a:p>
            <a:pPr algn="ctr"/>
            <a:r>
              <a:rPr lang="en-US" b="1" dirty="0"/>
              <a:t>CT scan: </a:t>
            </a:r>
            <a:br>
              <a:rPr lang="en-US" b="1" dirty="0"/>
            </a:br>
            <a:r>
              <a:rPr lang="en-US" b="1" dirty="0"/>
              <a:t>Infarction shows up after hours</a:t>
            </a:r>
          </a:p>
        </p:txBody>
      </p:sp>
      <p:sp>
        <p:nvSpPr>
          <p:cNvPr id="229379" name="Text Box 3"/>
          <p:cNvSpPr txBox="1">
            <a:spLocks noChangeArrowheads="1"/>
          </p:cNvSpPr>
          <p:nvPr/>
        </p:nvSpPr>
        <p:spPr bwMode="auto">
          <a:xfrm>
            <a:off x="2286000" y="5562600"/>
            <a:ext cx="781050" cy="366713"/>
          </a:xfrm>
          <a:prstGeom prst="rect">
            <a:avLst/>
          </a:prstGeom>
          <a:noFill/>
          <a:ln w="9525">
            <a:noFill/>
            <a:miter lim="800000"/>
            <a:headEnd/>
            <a:tailEnd/>
          </a:ln>
          <a:effectLst/>
        </p:spPr>
        <p:txBody>
          <a:bodyPr wrap="none">
            <a:spAutoFit/>
          </a:bodyPr>
          <a:lstStyle/>
          <a:p>
            <a:pPr eaLnBrk="1" hangingPunct="1"/>
            <a:r>
              <a:rPr lang="en-US" sz="1800" dirty="0">
                <a:solidFill>
                  <a:schemeClr val="bg1"/>
                </a:solidFill>
              </a:rPr>
              <a:t>Day 1</a:t>
            </a:r>
          </a:p>
        </p:txBody>
      </p:sp>
      <p:sp>
        <p:nvSpPr>
          <p:cNvPr id="229380" name="Text Box 4"/>
          <p:cNvSpPr txBox="1">
            <a:spLocks noChangeArrowheads="1"/>
          </p:cNvSpPr>
          <p:nvPr/>
        </p:nvSpPr>
        <p:spPr bwMode="auto">
          <a:xfrm>
            <a:off x="6248400" y="5562600"/>
            <a:ext cx="781050" cy="366713"/>
          </a:xfrm>
          <a:prstGeom prst="rect">
            <a:avLst/>
          </a:prstGeom>
          <a:noFill/>
          <a:ln w="9525">
            <a:noFill/>
            <a:miter lim="800000"/>
            <a:headEnd/>
            <a:tailEnd/>
          </a:ln>
          <a:effectLst/>
        </p:spPr>
        <p:txBody>
          <a:bodyPr wrap="none">
            <a:spAutoFit/>
          </a:bodyPr>
          <a:lstStyle/>
          <a:p>
            <a:pPr eaLnBrk="1" hangingPunct="1"/>
            <a:r>
              <a:rPr lang="en-US" sz="1800" dirty="0">
                <a:solidFill>
                  <a:schemeClr val="bg1"/>
                </a:solidFill>
              </a:rPr>
              <a:t>Day 2</a:t>
            </a:r>
          </a:p>
        </p:txBody>
      </p:sp>
      <p:pic>
        <p:nvPicPr>
          <p:cNvPr id="229381" name="Picture 5" descr="CTinfarct01"/>
          <p:cNvPicPr>
            <a:picLocks noChangeAspect="1" noChangeArrowheads="1"/>
          </p:cNvPicPr>
          <p:nvPr/>
        </p:nvPicPr>
        <p:blipFill>
          <a:blip r:embed="rId2" cstate="print"/>
          <a:srcRect l="4330" r="6902"/>
          <a:stretch>
            <a:fillRect/>
          </a:stretch>
        </p:blipFill>
        <p:spPr bwMode="auto">
          <a:xfrm>
            <a:off x="1914674" y="2057400"/>
            <a:ext cx="3457426" cy="3878330"/>
          </a:xfrm>
          <a:prstGeom prst="rect">
            <a:avLst/>
          </a:prstGeom>
          <a:noFill/>
        </p:spPr>
      </p:pic>
      <p:pic>
        <p:nvPicPr>
          <p:cNvPr id="229382" name="Picture 6" descr="CTinfarct02"/>
          <p:cNvPicPr>
            <a:picLocks noChangeAspect="1" noChangeArrowheads="1"/>
          </p:cNvPicPr>
          <p:nvPr/>
        </p:nvPicPr>
        <p:blipFill>
          <a:blip r:embed="rId3" cstate="print"/>
          <a:srcRect l="4445" r="8888"/>
          <a:stretch>
            <a:fillRect/>
          </a:stretch>
        </p:blipFill>
        <p:spPr bwMode="auto">
          <a:xfrm>
            <a:off x="5512686" y="2057400"/>
            <a:ext cx="3571765" cy="3871913"/>
          </a:xfrm>
          <a:prstGeom prst="rect">
            <a:avLst/>
          </a:prstGeom>
          <a:noFill/>
        </p:spPr>
      </p:pic>
      <p:sp>
        <p:nvSpPr>
          <p:cNvPr id="2" name="TextBox 1"/>
          <p:cNvSpPr txBox="1"/>
          <p:nvPr/>
        </p:nvSpPr>
        <p:spPr>
          <a:xfrm>
            <a:off x="2975472" y="5942568"/>
            <a:ext cx="1524000" cy="369332"/>
          </a:xfrm>
          <a:prstGeom prst="rect">
            <a:avLst/>
          </a:prstGeom>
          <a:solidFill>
            <a:schemeClr val="accent1"/>
          </a:solidFill>
        </p:spPr>
        <p:txBody>
          <a:bodyPr wrap="square" rtlCol="0">
            <a:spAutoFit/>
          </a:bodyPr>
          <a:lstStyle/>
          <a:p>
            <a:r>
              <a:rPr lang="en-US" dirty="0"/>
              <a:t>Within Hours</a:t>
            </a:r>
          </a:p>
        </p:txBody>
      </p:sp>
      <p:sp>
        <p:nvSpPr>
          <p:cNvPr id="3" name="TextBox 2"/>
          <p:cNvSpPr txBox="1"/>
          <p:nvPr/>
        </p:nvSpPr>
        <p:spPr>
          <a:xfrm>
            <a:off x="6477000" y="5942568"/>
            <a:ext cx="1752600" cy="369332"/>
          </a:xfrm>
          <a:prstGeom prst="rect">
            <a:avLst/>
          </a:prstGeom>
          <a:solidFill>
            <a:schemeClr val="accent1"/>
          </a:solidFill>
        </p:spPr>
        <p:txBody>
          <a:bodyPr wrap="square" rtlCol="0">
            <a:spAutoFit/>
          </a:bodyPr>
          <a:lstStyle/>
          <a:p>
            <a:r>
              <a:rPr lang="en-US" dirty="0"/>
              <a:t>2 days later</a:t>
            </a:r>
          </a:p>
        </p:txBody>
      </p:sp>
    </p:spTree>
    <p:extLst>
      <p:ext uri="{BB962C8B-B14F-4D97-AF65-F5344CB8AC3E}">
        <p14:creationId xmlns:p14="http://schemas.microsoft.com/office/powerpoint/2010/main" val="1015369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descr="hemorrhage_subjects"/>
          <p:cNvPicPr>
            <a:picLocks noChangeAspect="1" noChangeArrowheads="1"/>
          </p:cNvPicPr>
          <p:nvPr/>
        </p:nvPicPr>
        <p:blipFill>
          <a:blip r:embed="rId3" cstate="print"/>
          <a:srcRect l="2443" t="66756" r="81682" b="7942"/>
          <a:stretch>
            <a:fillRect/>
          </a:stretch>
        </p:blipFill>
        <p:spPr bwMode="auto">
          <a:xfrm>
            <a:off x="771525" y="1830422"/>
            <a:ext cx="2590800" cy="3036459"/>
          </a:xfrm>
          <a:prstGeom prst="rect">
            <a:avLst/>
          </a:prstGeom>
          <a:noFill/>
        </p:spPr>
      </p:pic>
      <p:sp>
        <p:nvSpPr>
          <p:cNvPr id="228355" name="Rectangle 3"/>
          <p:cNvSpPr>
            <a:spLocks noGrp="1" noChangeArrowheads="1"/>
          </p:cNvSpPr>
          <p:nvPr>
            <p:ph type="title"/>
          </p:nvPr>
        </p:nvSpPr>
        <p:spPr>
          <a:xfrm>
            <a:off x="1981200" y="152399"/>
            <a:ext cx="6731666" cy="1424169"/>
          </a:xfrm>
        </p:spPr>
        <p:txBody>
          <a:bodyPr>
            <a:normAutofit/>
          </a:bodyPr>
          <a:lstStyle/>
          <a:p>
            <a:pPr algn="ctr"/>
            <a:r>
              <a:rPr lang="en-US" b="1" dirty="0"/>
              <a:t>Non-Contrast CT scan:</a:t>
            </a:r>
            <a:br>
              <a:rPr lang="en-US" b="1" dirty="0"/>
            </a:br>
            <a:r>
              <a:rPr lang="en-US" b="1" dirty="0"/>
              <a:t>Sensitive for HEMORRHAGE</a:t>
            </a:r>
          </a:p>
        </p:txBody>
      </p:sp>
      <p:sp>
        <p:nvSpPr>
          <p:cNvPr id="228357" name="Text Box 5"/>
          <p:cNvSpPr txBox="1">
            <a:spLocks noChangeArrowheads="1"/>
          </p:cNvSpPr>
          <p:nvPr/>
        </p:nvSpPr>
        <p:spPr bwMode="auto">
          <a:xfrm>
            <a:off x="1371600" y="5079548"/>
            <a:ext cx="1631950" cy="641350"/>
          </a:xfrm>
          <a:prstGeom prst="rect">
            <a:avLst/>
          </a:prstGeom>
          <a:noFill/>
          <a:ln w="12700">
            <a:noFill/>
            <a:miter lim="800000"/>
            <a:headEnd type="none" w="sm" len="sm"/>
            <a:tailEnd type="none" w="sm" len="sm"/>
          </a:ln>
          <a:effectLst/>
        </p:spPr>
        <p:txBody>
          <a:bodyPr wrap="none">
            <a:spAutoFit/>
          </a:bodyPr>
          <a:lstStyle/>
          <a:p>
            <a:pPr eaLnBrk="1" hangingPunct="1"/>
            <a:r>
              <a:rPr lang="en-US" sz="1800" b="1" dirty="0"/>
              <a:t>Intracerebral </a:t>
            </a:r>
          </a:p>
          <a:p>
            <a:pPr eaLnBrk="1" hangingPunct="1"/>
            <a:r>
              <a:rPr lang="en-US" sz="1800" b="1" dirty="0"/>
              <a:t>Hemorrhage</a:t>
            </a:r>
          </a:p>
        </p:txBody>
      </p:sp>
      <p:pic>
        <p:nvPicPr>
          <p:cNvPr id="228359" name="Picture 7" descr="SAH3"/>
          <p:cNvPicPr>
            <a:picLocks noChangeAspect="1" noChangeArrowheads="1"/>
          </p:cNvPicPr>
          <p:nvPr/>
        </p:nvPicPr>
        <p:blipFill>
          <a:blip r:embed="rId4" cstate="print"/>
          <a:srcRect l="7043" r="8437"/>
          <a:stretch>
            <a:fillRect/>
          </a:stretch>
        </p:blipFill>
        <p:spPr bwMode="auto">
          <a:xfrm>
            <a:off x="3497284" y="1830421"/>
            <a:ext cx="2362200" cy="3036459"/>
          </a:xfrm>
          <a:prstGeom prst="rect">
            <a:avLst/>
          </a:prstGeom>
          <a:noFill/>
        </p:spPr>
      </p:pic>
      <p:sp>
        <p:nvSpPr>
          <p:cNvPr id="228360" name="Text Box 8"/>
          <p:cNvSpPr txBox="1">
            <a:spLocks noChangeArrowheads="1"/>
          </p:cNvSpPr>
          <p:nvPr/>
        </p:nvSpPr>
        <p:spPr bwMode="auto">
          <a:xfrm>
            <a:off x="3519055" y="5120733"/>
            <a:ext cx="2424545" cy="1200329"/>
          </a:xfrm>
          <a:prstGeom prst="rect">
            <a:avLst/>
          </a:prstGeom>
          <a:noFill/>
          <a:ln w="12700">
            <a:noFill/>
            <a:miter lim="800000"/>
            <a:headEnd type="none" w="sm" len="sm"/>
            <a:tailEnd type="none" w="sm" len="sm"/>
          </a:ln>
          <a:effectLst/>
        </p:spPr>
        <p:txBody>
          <a:bodyPr wrap="square">
            <a:spAutoFit/>
          </a:bodyPr>
          <a:lstStyle/>
          <a:p>
            <a:pPr algn="ctr" eaLnBrk="1" hangingPunct="1"/>
            <a:r>
              <a:rPr lang="en-US" sz="1800" b="1" dirty="0"/>
              <a:t>Subarachnoid</a:t>
            </a:r>
          </a:p>
          <a:p>
            <a:pPr algn="ctr" eaLnBrk="1" hangingPunct="1"/>
            <a:r>
              <a:rPr lang="en-US" sz="1800" b="1" dirty="0"/>
              <a:t>Hemorrhage</a:t>
            </a:r>
          </a:p>
          <a:p>
            <a:pPr algn="ctr" eaLnBrk="1" hangingPunct="1"/>
            <a:endParaRPr lang="en-US" sz="1800" b="1" dirty="0"/>
          </a:p>
          <a:p>
            <a:pPr algn="ctr" eaLnBrk="1" hangingPunct="1"/>
            <a:r>
              <a:rPr lang="en-US" sz="1800" b="1" dirty="0"/>
              <a:t>  </a:t>
            </a:r>
            <a:endParaRPr lang="en-US" sz="1800" b="1" dirty="0">
              <a:solidFill>
                <a:srgbClr val="FFFF00"/>
              </a:solidFill>
            </a:endParaRPr>
          </a:p>
        </p:txBody>
      </p:sp>
      <p:pic>
        <p:nvPicPr>
          <p:cNvPr id="7" name="Picture 5" descr="CTinfarct01"/>
          <p:cNvPicPr>
            <a:picLocks noChangeAspect="1" noChangeArrowheads="1"/>
          </p:cNvPicPr>
          <p:nvPr/>
        </p:nvPicPr>
        <p:blipFill>
          <a:blip r:embed="rId5" cstate="print"/>
          <a:srcRect l="4330" r="6902"/>
          <a:stretch>
            <a:fillRect/>
          </a:stretch>
        </p:blipFill>
        <p:spPr bwMode="auto">
          <a:xfrm>
            <a:off x="6005945" y="1830422"/>
            <a:ext cx="2706921" cy="3036459"/>
          </a:xfrm>
          <a:prstGeom prst="rect">
            <a:avLst/>
          </a:prstGeom>
          <a:noFill/>
        </p:spPr>
      </p:pic>
      <p:sp>
        <p:nvSpPr>
          <p:cNvPr id="8" name="Text Box 5"/>
          <p:cNvSpPr txBox="1">
            <a:spLocks noChangeArrowheads="1"/>
          </p:cNvSpPr>
          <p:nvPr/>
        </p:nvSpPr>
        <p:spPr bwMode="auto">
          <a:xfrm>
            <a:off x="6781800" y="5120733"/>
            <a:ext cx="1109406" cy="646331"/>
          </a:xfrm>
          <a:prstGeom prst="rect">
            <a:avLst/>
          </a:prstGeom>
          <a:noFill/>
          <a:ln w="12700">
            <a:noFill/>
            <a:miter lim="800000"/>
            <a:headEnd type="none" w="sm" len="sm"/>
            <a:tailEnd type="none" w="sm" len="sm"/>
          </a:ln>
          <a:effectLst/>
        </p:spPr>
        <p:txBody>
          <a:bodyPr wrap="none">
            <a:spAutoFit/>
          </a:bodyPr>
          <a:lstStyle/>
          <a:p>
            <a:pPr algn="ctr" eaLnBrk="1" hangingPunct="1"/>
            <a:r>
              <a:rPr lang="en-US" sz="1800" b="1" dirty="0"/>
              <a:t>Cerebral </a:t>
            </a:r>
          </a:p>
          <a:p>
            <a:pPr algn="ctr" eaLnBrk="1" hangingPunct="1"/>
            <a:r>
              <a:rPr lang="en-US" b="1" dirty="0"/>
              <a:t>Infarction</a:t>
            </a:r>
            <a:endParaRPr lang="en-US" sz="1800" b="1" dirty="0"/>
          </a:p>
        </p:txBody>
      </p:sp>
      <p:cxnSp>
        <p:nvCxnSpPr>
          <p:cNvPr id="3" name="Straight Arrow Connector 2">
            <a:extLst>
              <a:ext uri="{FF2B5EF4-FFF2-40B4-BE49-F238E27FC236}">
                <a16:creationId xmlns:a16="http://schemas.microsoft.com/office/drawing/2014/main" id="{0B071052-8472-9B4B-8035-6E4C5AF49E2C}"/>
              </a:ext>
            </a:extLst>
          </p:cNvPr>
          <p:cNvCxnSpPr/>
          <p:nvPr/>
        </p:nvCxnSpPr>
        <p:spPr>
          <a:xfrm>
            <a:off x="685800" y="3048000"/>
            <a:ext cx="838200"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1284C449-DFA8-EE4F-95DA-550DD38DE80C}"/>
              </a:ext>
            </a:extLst>
          </p:cNvPr>
          <p:cNvCxnSpPr>
            <a:cxnSpLocks/>
          </p:cNvCxnSpPr>
          <p:nvPr/>
        </p:nvCxnSpPr>
        <p:spPr>
          <a:xfrm flipH="1">
            <a:off x="4114800" y="2819400"/>
            <a:ext cx="563584" cy="15240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67473136-9604-8748-BC36-3AE6C7F5BC30}"/>
              </a:ext>
            </a:extLst>
          </p:cNvPr>
          <p:cNvCxnSpPr>
            <a:cxnSpLocks/>
          </p:cNvCxnSpPr>
          <p:nvPr/>
        </p:nvCxnSpPr>
        <p:spPr>
          <a:xfrm>
            <a:off x="6172200" y="3276600"/>
            <a:ext cx="525484"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6" name="Arc 5">
            <a:extLst>
              <a:ext uri="{FF2B5EF4-FFF2-40B4-BE49-F238E27FC236}">
                <a16:creationId xmlns:a16="http://schemas.microsoft.com/office/drawing/2014/main" id="{B7B0DDEE-7949-5A47-A7AD-874CA3E2DA75}"/>
              </a:ext>
            </a:extLst>
          </p:cNvPr>
          <p:cNvSpPr/>
          <p:nvPr/>
        </p:nvSpPr>
        <p:spPr>
          <a:xfrm>
            <a:off x="6553200" y="3733800"/>
            <a:ext cx="152400" cy="152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97624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ChangeAspect="1" noChangeArrowheads="1"/>
          </p:cNvPicPr>
          <p:nvPr/>
        </p:nvPicPr>
        <p:blipFill>
          <a:blip r:embed="rId3" cstate="print"/>
          <a:srcRect b="35274"/>
          <a:stretch>
            <a:fillRect/>
          </a:stretch>
        </p:blipFill>
        <p:spPr bwMode="auto">
          <a:xfrm>
            <a:off x="1961002" y="2444596"/>
            <a:ext cx="7110482" cy="3257115"/>
          </a:xfrm>
          <a:prstGeom prst="rect">
            <a:avLst/>
          </a:prstGeom>
          <a:noFill/>
        </p:spPr>
      </p:pic>
      <p:sp>
        <p:nvSpPr>
          <p:cNvPr id="231427" name="Text Box 3"/>
          <p:cNvSpPr txBox="1">
            <a:spLocks noChangeArrowheads="1"/>
          </p:cNvSpPr>
          <p:nvPr/>
        </p:nvSpPr>
        <p:spPr bwMode="auto">
          <a:xfrm>
            <a:off x="2001398" y="6628055"/>
            <a:ext cx="4495800" cy="149272"/>
          </a:xfrm>
          <a:prstGeom prst="rect">
            <a:avLst/>
          </a:prstGeom>
          <a:noFill/>
          <a:ln w="9525">
            <a:noFill/>
            <a:miter lim="800000"/>
            <a:headEnd/>
            <a:tailEnd/>
          </a:ln>
        </p:spPr>
        <p:txBody>
          <a:bodyPr lIns="0" tIns="0" rIns="0" bIns="0">
            <a:spAutoFit/>
          </a:bodyPr>
          <a:lstStyle/>
          <a:p>
            <a:pPr>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dirty="0"/>
              <a:t>Lansberg, M. G. et al. Neurology 2000;54:1557-1561</a:t>
            </a:r>
          </a:p>
        </p:txBody>
      </p:sp>
      <p:sp>
        <p:nvSpPr>
          <p:cNvPr id="231428" name="Text Box 4"/>
          <p:cNvSpPr txBox="1">
            <a:spLocks noChangeArrowheads="1"/>
          </p:cNvSpPr>
          <p:nvPr/>
        </p:nvSpPr>
        <p:spPr bwMode="auto">
          <a:xfrm>
            <a:off x="1961002" y="1680078"/>
            <a:ext cx="5129283" cy="298543"/>
          </a:xfrm>
          <a:prstGeom prst="rect">
            <a:avLst/>
          </a:prstGeom>
          <a:solidFill>
            <a:schemeClr val="accent1"/>
          </a:solidFill>
          <a:ln w="9525">
            <a:noFill/>
            <a:miter lim="800000"/>
            <a:headEnd/>
            <a:tailEnd/>
          </a:ln>
        </p:spPr>
        <p:txBody>
          <a:bodyPr wrap="square" lIns="0" tIns="0" rIns="0" bIns="0" anchor="ctr" anchorCtr="1">
            <a:spAutoFit/>
          </a:bodyPr>
          <a:lstStyle/>
          <a:p>
            <a:pPr marL="342900" indent="-342900">
              <a:lnSpc>
                <a:spcPct val="97000"/>
              </a:lnSpc>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t>75-year-old woman with left hemiparesis</a:t>
            </a:r>
          </a:p>
        </p:txBody>
      </p:sp>
      <p:sp>
        <p:nvSpPr>
          <p:cNvPr id="231429" name="Rectangle 5"/>
          <p:cNvSpPr>
            <a:spLocks noGrp="1" noChangeArrowheads="1"/>
          </p:cNvSpPr>
          <p:nvPr>
            <p:ph type="title"/>
          </p:nvPr>
        </p:nvSpPr>
        <p:spPr>
          <a:xfrm>
            <a:off x="1981200" y="76200"/>
            <a:ext cx="6968980" cy="1600200"/>
          </a:xfrm>
        </p:spPr>
        <p:txBody>
          <a:bodyPr>
            <a:normAutofit fontScale="90000"/>
          </a:bodyPr>
          <a:lstStyle/>
          <a:p>
            <a:pPr algn="ctr"/>
            <a:r>
              <a:rPr lang="en-US" b="1" dirty="0"/>
              <a:t>MRI Scan:</a:t>
            </a:r>
            <a:br>
              <a:rPr lang="en-US" b="1" dirty="0"/>
            </a:br>
            <a:r>
              <a:rPr lang="en-US" b="1" dirty="0"/>
              <a:t>Sensitive for early detection of ischemic stroke</a:t>
            </a:r>
          </a:p>
        </p:txBody>
      </p:sp>
      <p:sp>
        <p:nvSpPr>
          <p:cNvPr id="2" name="TextBox 1"/>
          <p:cNvSpPr txBox="1"/>
          <p:nvPr/>
        </p:nvSpPr>
        <p:spPr>
          <a:xfrm>
            <a:off x="1971101" y="2092659"/>
            <a:ext cx="7090284" cy="369332"/>
          </a:xfrm>
          <a:prstGeom prst="rect">
            <a:avLst/>
          </a:prstGeom>
          <a:noFill/>
        </p:spPr>
        <p:txBody>
          <a:bodyPr wrap="square" rtlCol="0">
            <a:spAutoFit/>
          </a:bodyPr>
          <a:lstStyle/>
          <a:p>
            <a:pPr marL="285750" indent="-285750">
              <a:buFont typeface="Arial" panose="020B0604020202020204" pitchFamily="34" charset="0"/>
              <a:buChar char="•"/>
            </a:pPr>
            <a:r>
              <a:rPr lang="en-GB" dirty="0"/>
              <a:t>CT scans @ 1.5 hours </a:t>
            </a:r>
            <a:endParaRPr lang="en-US" dirty="0"/>
          </a:p>
        </p:txBody>
      </p:sp>
      <p:sp>
        <p:nvSpPr>
          <p:cNvPr id="3" name="TextBox 2"/>
          <p:cNvSpPr txBox="1"/>
          <p:nvPr/>
        </p:nvSpPr>
        <p:spPr>
          <a:xfrm>
            <a:off x="1971101" y="5701711"/>
            <a:ext cx="7090284" cy="369332"/>
          </a:xfrm>
          <a:prstGeom prst="rect">
            <a:avLst/>
          </a:prstGeom>
          <a:noFill/>
        </p:spPr>
        <p:txBody>
          <a:bodyPr wrap="square" rtlCol="0">
            <a:spAutoFit/>
          </a:bodyPr>
          <a:lstStyle/>
          <a:p>
            <a:pPr marL="285750" indent="-285750">
              <a:buFont typeface="Arial" panose="020B0604020202020204" pitchFamily="34" charset="0"/>
              <a:buChar char="•"/>
            </a:pPr>
            <a:r>
              <a:rPr lang="en-GB" sz="1800" dirty="0"/>
              <a:t>Acute Diffusion Weighted (DWI) @ 3.5 hours after stroke onset </a:t>
            </a:r>
            <a:endParaRPr lang="en-US" sz="1800" dirty="0"/>
          </a:p>
        </p:txBody>
      </p:sp>
    </p:spTree>
    <p:extLst>
      <p:ext uri="{BB962C8B-B14F-4D97-AF65-F5344CB8AC3E}">
        <p14:creationId xmlns:p14="http://schemas.microsoft.com/office/powerpoint/2010/main" val="386828475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E6E66-8E81-0C4C-8775-F9C10B66B498}"/>
              </a:ext>
            </a:extLst>
          </p:cNvPr>
          <p:cNvSpPr>
            <a:spLocks noGrp="1"/>
          </p:cNvSpPr>
          <p:nvPr>
            <p:ph type="title"/>
          </p:nvPr>
        </p:nvSpPr>
        <p:spPr>
          <a:xfrm>
            <a:off x="628650" y="1174819"/>
            <a:ext cx="3281363" cy="2858363"/>
          </a:xfrm>
        </p:spPr>
        <p:txBody>
          <a:bodyPr vert="horz" lIns="91440" tIns="45720" rIns="91440" bIns="45720" rtlCol="0" anchor="b">
            <a:normAutofit fontScale="90000"/>
          </a:bodyPr>
          <a:lstStyle/>
          <a:p>
            <a:pPr algn="l">
              <a:lnSpc>
                <a:spcPct val="90000"/>
              </a:lnSpc>
            </a:pPr>
            <a:r>
              <a:rPr lang="en-US" sz="6300" kern="1200" dirty="0">
                <a:solidFill>
                  <a:schemeClr val="bg1"/>
                </a:solidFill>
              </a:rPr>
              <a:t>What drugs prevent stroke?</a:t>
            </a:r>
          </a:p>
        </p:txBody>
      </p:sp>
      <p:pic>
        <p:nvPicPr>
          <p:cNvPr id="11" name="Content Placeholder 10" descr="Human brain nerve cells">
            <a:extLst>
              <a:ext uri="{FF2B5EF4-FFF2-40B4-BE49-F238E27FC236}">
                <a16:creationId xmlns:a16="http://schemas.microsoft.com/office/drawing/2014/main" id="{76C15BF9-0039-C240-8B97-62E4D2D3E4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837" r="33770"/>
          <a:stretch/>
        </p:blipFill>
        <p:spPr>
          <a:xfrm>
            <a:off x="4261757" y="1"/>
            <a:ext cx="4882243"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18" name="Freeform: Shape 17">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8"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9"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11235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781800" cy="1371600"/>
          </a:xfrm>
        </p:spPr>
        <p:txBody>
          <a:bodyPr>
            <a:normAutofit fontScale="90000"/>
          </a:bodyPr>
          <a:lstStyle/>
          <a:p>
            <a:r>
              <a:rPr lang="en-US" b="1" dirty="0"/>
              <a:t>Common Drugs Used for Management of</a:t>
            </a:r>
            <a:br>
              <a:rPr lang="en-US" b="1" dirty="0"/>
            </a:br>
            <a:r>
              <a:rPr lang="en-US" b="1" dirty="0"/>
              <a:t>Stroke/TIA</a:t>
            </a:r>
          </a:p>
        </p:txBody>
      </p:sp>
      <p:sp>
        <p:nvSpPr>
          <p:cNvPr id="4" name="Content Placeholder 3"/>
          <p:cNvSpPr>
            <a:spLocks noGrp="1"/>
          </p:cNvSpPr>
          <p:nvPr>
            <p:ph sz="half" idx="1"/>
          </p:nvPr>
        </p:nvSpPr>
        <p:spPr>
          <a:xfrm>
            <a:off x="1905000" y="1752600"/>
            <a:ext cx="3276600" cy="4876800"/>
          </a:xfrm>
        </p:spPr>
        <p:txBody>
          <a:bodyPr>
            <a:normAutofit fontScale="62500" lnSpcReduction="20000"/>
          </a:bodyPr>
          <a:lstStyle/>
          <a:p>
            <a:r>
              <a:rPr lang="en-US" sz="3200" b="1" dirty="0"/>
              <a:t>Acute Stroke</a:t>
            </a:r>
          </a:p>
          <a:p>
            <a:pPr>
              <a:lnSpc>
                <a:spcPct val="170000"/>
              </a:lnSpc>
            </a:pPr>
            <a:r>
              <a:rPr lang="en-US" sz="2200" dirty="0"/>
              <a:t>IV Alteplase breaks up the clot	</a:t>
            </a:r>
          </a:p>
          <a:p>
            <a:pPr>
              <a:lnSpc>
                <a:spcPct val="170000"/>
              </a:lnSpc>
            </a:pPr>
            <a:r>
              <a:rPr lang="en-US" sz="2200" dirty="0"/>
              <a:t>Mechanical thrombectomy</a:t>
            </a:r>
          </a:p>
        </p:txBody>
      </p:sp>
      <p:sp>
        <p:nvSpPr>
          <p:cNvPr id="5" name="Content Placeholder 4"/>
          <p:cNvSpPr>
            <a:spLocks noGrp="1"/>
          </p:cNvSpPr>
          <p:nvPr>
            <p:ph sz="half" idx="2"/>
          </p:nvPr>
        </p:nvSpPr>
        <p:spPr>
          <a:xfrm>
            <a:off x="5181600" y="1752600"/>
            <a:ext cx="3810000" cy="4876800"/>
          </a:xfrm>
        </p:spPr>
        <p:txBody>
          <a:bodyPr>
            <a:normAutofit fontScale="62500" lnSpcReduction="20000"/>
          </a:bodyPr>
          <a:lstStyle/>
          <a:p>
            <a:pPr marL="0" indent="0">
              <a:buNone/>
            </a:pPr>
            <a:r>
              <a:rPr lang="en-US" sz="3200" b="1" dirty="0"/>
              <a:t>Secondary Prevention</a:t>
            </a:r>
          </a:p>
          <a:p>
            <a:pPr marL="57150" indent="0">
              <a:buNone/>
            </a:pPr>
            <a:r>
              <a:rPr lang="en-US" sz="2400" dirty="0"/>
              <a:t>Antiplatelet Drugs</a:t>
            </a:r>
          </a:p>
          <a:p>
            <a:pPr marL="514350" lvl="1" indent="0">
              <a:buNone/>
            </a:pPr>
            <a:r>
              <a:rPr lang="en-US" sz="2600" dirty="0"/>
              <a:t>Aspirin</a:t>
            </a:r>
          </a:p>
          <a:p>
            <a:pPr marL="514350" lvl="1" indent="0">
              <a:buNone/>
            </a:pPr>
            <a:r>
              <a:rPr lang="en-US" sz="2600" dirty="0"/>
              <a:t>Clopidogrel</a:t>
            </a:r>
          </a:p>
          <a:p>
            <a:pPr marL="514350" lvl="1" indent="0">
              <a:buNone/>
            </a:pPr>
            <a:r>
              <a:rPr lang="en-US" sz="2600" dirty="0"/>
              <a:t>Dipyridamole</a:t>
            </a:r>
          </a:p>
          <a:p>
            <a:pPr marL="57150" indent="0">
              <a:buNone/>
            </a:pPr>
            <a:r>
              <a:rPr lang="en-US" sz="2400" dirty="0"/>
              <a:t>Anticoagulant Drugs</a:t>
            </a:r>
          </a:p>
          <a:p>
            <a:pPr marL="514350" lvl="1" indent="0">
              <a:buNone/>
            </a:pPr>
            <a:r>
              <a:rPr lang="en-US" sz="2600" dirty="0"/>
              <a:t>Warfarin</a:t>
            </a:r>
          </a:p>
          <a:p>
            <a:pPr marL="514350" lvl="1" indent="0">
              <a:buNone/>
            </a:pPr>
            <a:r>
              <a:rPr lang="en-US" sz="2600" dirty="0">
                <a:solidFill>
                  <a:srgbClr val="0066CC"/>
                </a:solidFill>
              </a:rPr>
              <a:t>Dabigitran</a:t>
            </a:r>
          </a:p>
          <a:p>
            <a:pPr marL="514350" lvl="1" indent="0">
              <a:buNone/>
            </a:pPr>
            <a:r>
              <a:rPr lang="en-US" sz="2600" dirty="0"/>
              <a:t>	Direct thrombin inhibitor</a:t>
            </a:r>
          </a:p>
          <a:p>
            <a:pPr marL="514350" lvl="1" indent="0">
              <a:buNone/>
            </a:pPr>
            <a:r>
              <a:rPr lang="en-US" sz="2600" dirty="0">
                <a:solidFill>
                  <a:srgbClr val="0066CC"/>
                </a:solidFill>
              </a:rPr>
              <a:t>Apixaban</a:t>
            </a:r>
          </a:p>
          <a:p>
            <a:pPr marL="514350" lvl="1" indent="0">
              <a:buNone/>
            </a:pPr>
            <a:r>
              <a:rPr lang="en-US" sz="2600" dirty="0">
                <a:solidFill>
                  <a:srgbClr val="0066CC"/>
                </a:solidFill>
              </a:rPr>
              <a:t>	</a:t>
            </a:r>
            <a:r>
              <a:rPr lang="en-US" sz="2400" dirty="0"/>
              <a:t>Factor Xa inhibitor</a:t>
            </a:r>
          </a:p>
          <a:p>
            <a:pPr marL="514350" lvl="1" indent="0">
              <a:buNone/>
            </a:pPr>
            <a:r>
              <a:rPr lang="en-US" sz="2600" dirty="0">
                <a:solidFill>
                  <a:srgbClr val="0066CC"/>
                </a:solidFill>
              </a:rPr>
              <a:t>Rivaroxaban</a:t>
            </a:r>
          </a:p>
          <a:p>
            <a:pPr marL="514350" lvl="1" indent="0">
              <a:buNone/>
            </a:pPr>
            <a:r>
              <a:rPr lang="en-US" sz="2400" dirty="0"/>
              <a:t>	Factor Xa inhibitor</a:t>
            </a:r>
          </a:p>
          <a:p>
            <a:pPr marL="514350" lvl="1" indent="0">
              <a:buNone/>
            </a:pPr>
            <a:r>
              <a:rPr lang="en-US" sz="2600" dirty="0">
                <a:solidFill>
                  <a:srgbClr val="0066CC"/>
                </a:solidFill>
              </a:rPr>
              <a:t>Edoxaban</a:t>
            </a:r>
          </a:p>
          <a:p>
            <a:pPr marL="514350" lvl="1" indent="0">
              <a:buNone/>
            </a:pPr>
            <a:r>
              <a:rPr lang="en-US" sz="2400" dirty="0"/>
              <a:t>	Factor Xa inhibitor</a:t>
            </a:r>
            <a:endParaRPr lang="en-US" dirty="0">
              <a:solidFill>
                <a:srgbClr val="0066CC"/>
              </a:solidFill>
            </a:endParaRPr>
          </a:p>
          <a:p>
            <a:pPr marL="514350" lvl="1" indent="0">
              <a:buNone/>
            </a:pPr>
            <a:r>
              <a:rPr lang="en-US" dirty="0"/>
              <a:t>None are reliably detected by basic coagulation tests (PTT, INR)</a:t>
            </a:r>
          </a:p>
          <a:p>
            <a:pPr marL="514350" lvl="1" indent="0">
              <a:buNone/>
            </a:pPr>
            <a:r>
              <a:rPr lang="en-US" dirty="0"/>
              <a:t>Factor Xa inhibitor antidote is FDA-approved</a:t>
            </a:r>
          </a:p>
          <a:p>
            <a:pPr lvl="2"/>
            <a:endParaRPr lang="en-US" sz="1800" dirty="0"/>
          </a:p>
          <a:p>
            <a:pPr lvl="2"/>
            <a:endParaRPr lang="en-US" dirty="0"/>
          </a:p>
          <a:p>
            <a:pPr lvl="2"/>
            <a:endParaRPr lang="en-US" dirty="0"/>
          </a:p>
        </p:txBody>
      </p:sp>
    </p:spTree>
    <p:extLst>
      <p:ext uri="{BB962C8B-B14F-4D97-AF65-F5344CB8AC3E}">
        <p14:creationId xmlns:p14="http://schemas.microsoft.com/office/powerpoint/2010/main" val="189689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981200" y="533400"/>
            <a:ext cx="6781800" cy="5410200"/>
          </a:xfrm>
        </p:spPr>
        <p:txBody>
          <a:bodyPr/>
          <a:lstStyle/>
          <a:p>
            <a:r>
              <a:rPr lang="en-US" b="1" dirty="0"/>
              <a:t>Please make a note of questions in the chat- we will try to answer them!</a:t>
            </a:r>
            <a:endParaRPr lang="en-US" sz="2800" b="1" dirty="0"/>
          </a:p>
        </p:txBody>
      </p:sp>
    </p:spTree>
    <p:extLst>
      <p:ext uri="{BB962C8B-B14F-4D97-AF65-F5344CB8AC3E}">
        <p14:creationId xmlns:p14="http://schemas.microsoft.com/office/powerpoint/2010/main" val="3522679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Medical Devices for Ischemic Stroke Therapy</a:t>
            </a:r>
          </a:p>
        </p:txBody>
      </p:sp>
      <p:pic>
        <p:nvPicPr>
          <p:cNvPr id="3" name="Picture 5"/>
          <p:cNvPicPr>
            <a:picLocks noChangeAspect="1" noChangeArrowheads="1"/>
          </p:cNvPicPr>
          <p:nvPr/>
        </p:nvPicPr>
        <p:blipFill>
          <a:blip r:embed="rId2" cstate="print"/>
          <a:srcRect/>
          <a:stretch>
            <a:fillRect/>
          </a:stretch>
        </p:blipFill>
        <p:spPr bwMode="auto">
          <a:xfrm>
            <a:off x="1899957" y="1810227"/>
            <a:ext cx="2286000" cy="1975247"/>
          </a:xfrm>
          <a:prstGeom prst="rect">
            <a:avLst/>
          </a:prstGeom>
          <a:noFill/>
        </p:spPr>
      </p:pic>
      <p:sp>
        <p:nvSpPr>
          <p:cNvPr id="4" name="TextBox 3"/>
          <p:cNvSpPr txBox="1"/>
          <p:nvPr/>
        </p:nvSpPr>
        <p:spPr>
          <a:xfrm>
            <a:off x="1882380" y="1415073"/>
            <a:ext cx="1066800" cy="369332"/>
          </a:xfrm>
          <a:prstGeom prst="rect">
            <a:avLst/>
          </a:prstGeom>
          <a:noFill/>
        </p:spPr>
        <p:txBody>
          <a:bodyPr wrap="square" rtlCol="0">
            <a:spAutoFit/>
          </a:bodyPr>
          <a:lstStyle/>
          <a:p>
            <a:r>
              <a:rPr lang="en-US" b="1" dirty="0"/>
              <a:t>MERCI</a:t>
            </a:r>
          </a:p>
        </p:txBody>
      </p:sp>
      <p:sp>
        <p:nvSpPr>
          <p:cNvPr id="6" name="TextBox 5"/>
          <p:cNvSpPr txBox="1"/>
          <p:nvPr/>
        </p:nvSpPr>
        <p:spPr>
          <a:xfrm>
            <a:off x="5943599" y="1567934"/>
            <a:ext cx="1504949" cy="369332"/>
          </a:xfrm>
          <a:prstGeom prst="rect">
            <a:avLst/>
          </a:prstGeom>
          <a:noFill/>
        </p:spPr>
        <p:txBody>
          <a:bodyPr wrap="square" rtlCol="0">
            <a:spAutoFit/>
          </a:bodyPr>
          <a:lstStyle/>
          <a:p>
            <a:r>
              <a:rPr lang="en-US" b="1" dirty="0"/>
              <a:t>PENUMBRA</a:t>
            </a:r>
            <a:endParaRPr lang="en-US" dirty="0"/>
          </a:p>
        </p:txBody>
      </p:sp>
      <p:pic>
        <p:nvPicPr>
          <p:cNvPr id="7" name="Picture 2" descr="http://i.bnet.com/blogs/solitaire_device-uc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1288" y="4063093"/>
            <a:ext cx="2030185" cy="304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37520" y="4207805"/>
            <a:ext cx="1524000" cy="369332"/>
          </a:xfrm>
          <a:prstGeom prst="rect">
            <a:avLst/>
          </a:prstGeom>
          <a:noFill/>
        </p:spPr>
        <p:txBody>
          <a:bodyPr wrap="square" rtlCol="0">
            <a:spAutoFit/>
          </a:bodyPr>
          <a:lstStyle/>
          <a:p>
            <a:pPr algn="ctr"/>
            <a:r>
              <a:rPr lang="en-US" b="1" dirty="0"/>
              <a:t>SOLITAIRE</a:t>
            </a: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920" y="4572000"/>
            <a:ext cx="2735505" cy="20301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9"/>
          <p:cNvSpPr txBox="1"/>
          <p:nvPr/>
        </p:nvSpPr>
        <p:spPr>
          <a:xfrm>
            <a:off x="6096000" y="4202668"/>
            <a:ext cx="1352549" cy="369332"/>
          </a:xfrm>
          <a:prstGeom prst="rect">
            <a:avLst/>
          </a:prstGeom>
          <a:noFill/>
        </p:spPr>
        <p:txBody>
          <a:bodyPr wrap="square" rtlCol="0">
            <a:spAutoFit/>
          </a:bodyPr>
          <a:lstStyle/>
          <a:p>
            <a:pPr algn="ctr"/>
            <a:r>
              <a:rPr lang="en-US" b="1" dirty="0"/>
              <a:t>TREVO</a:t>
            </a:r>
          </a:p>
        </p:txBody>
      </p:sp>
      <p:pic>
        <p:nvPicPr>
          <p:cNvPr id="48130" name="Picture 2" descr="http://www.penumbrainc.com/images/products_na/PSMAXprdctpg_28AUG2012_v2.jpg"/>
          <p:cNvPicPr>
            <a:picLocks noChangeAspect="1" noChangeArrowheads="1"/>
          </p:cNvPicPr>
          <p:nvPr/>
        </p:nvPicPr>
        <p:blipFill>
          <a:blip r:embed="rId5"/>
          <a:srcRect t="33703"/>
          <a:stretch>
            <a:fillRect/>
          </a:stretch>
        </p:blipFill>
        <p:spPr bwMode="auto">
          <a:xfrm>
            <a:off x="4572000" y="1937266"/>
            <a:ext cx="4114800" cy="2052294"/>
          </a:xfrm>
          <a:prstGeom prst="rect">
            <a:avLst/>
          </a:prstGeom>
          <a:noFill/>
        </p:spPr>
      </p:pic>
    </p:spTree>
    <p:extLst>
      <p:ext uri="{BB962C8B-B14F-4D97-AF65-F5344CB8AC3E}">
        <p14:creationId xmlns:p14="http://schemas.microsoft.com/office/powerpoint/2010/main" val="2737431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981200" y="152400"/>
            <a:ext cx="6781800" cy="1676400"/>
          </a:xfrm>
        </p:spPr>
        <p:txBody>
          <a:bodyPr>
            <a:normAutofit/>
          </a:bodyPr>
          <a:lstStyle/>
          <a:p>
            <a:pPr algn="ctr"/>
            <a:r>
              <a:rPr lang="en-US" b="1" dirty="0"/>
              <a:t>Indications for Intravenous Thrombolysis (rtPA) in Acute Ischemic Stroke</a:t>
            </a:r>
          </a:p>
        </p:txBody>
      </p:sp>
      <p:sp>
        <p:nvSpPr>
          <p:cNvPr id="315395" name="Rectangle 3"/>
          <p:cNvSpPr>
            <a:spLocks noGrp="1" noChangeArrowheads="1"/>
          </p:cNvSpPr>
          <p:nvPr>
            <p:ph idx="1"/>
          </p:nvPr>
        </p:nvSpPr>
        <p:spPr/>
        <p:txBody>
          <a:bodyPr/>
          <a:lstStyle/>
          <a:p>
            <a:pPr>
              <a:buFont typeface="Monotype Sorts" charset="2"/>
              <a:buNone/>
            </a:pPr>
            <a:endParaRPr lang="en-US" sz="2400" b="1" dirty="0"/>
          </a:p>
          <a:p>
            <a:endParaRPr lang="en-US" sz="2400" b="1" dirty="0"/>
          </a:p>
        </p:txBody>
      </p:sp>
      <p:sp>
        <p:nvSpPr>
          <p:cNvPr id="315396" name="Rectangle 4"/>
          <p:cNvSpPr>
            <a:spLocks noGrp="1" noChangeArrowheads="1"/>
          </p:cNvSpPr>
          <p:nvPr>
            <p:ph type="body" sz="half" idx="4294967295"/>
          </p:nvPr>
        </p:nvSpPr>
        <p:spPr>
          <a:xfrm>
            <a:off x="1981200" y="1828800"/>
            <a:ext cx="6934200" cy="4876800"/>
          </a:xfrm>
        </p:spPr>
        <p:txBody>
          <a:bodyPr>
            <a:normAutofit/>
          </a:bodyPr>
          <a:lstStyle/>
          <a:p>
            <a:pPr>
              <a:lnSpc>
                <a:spcPct val="90000"/>
              </a:lnSpc>
              <a:buFont typeface="Monotype Sorts" charset="2"/>
              <a:buNone/>
            </a:pPr>
            <a:endParaRPr lang="en-US" sz="2000" b="1" dirty="0"/>
          </a:p>
          <a:p>
            <a:r>
              <a:rPr lang="en-US" sz="2800" dirty="0">
                <a:effectLst/>
              </a:rPr>
              <a:t>Normal Head CT Scan (No Blood!) </a:t>
            </a:r>
          </a:p>
          <a:p>
            <a:pPr lvl="1"/>
            <a:r>
              <a:rPr lang="en-US" sz="2600" dirty="0">
                <a:effectLst/>
              </a:rPr>
              <a:t>i.e. ischemic stroke ONLY</a:t>
            </a:r>
            <a:endParaRPr lang="en-US" sz="2600" dirty="0"/>
          </a:p>
          <a:p>
            <a:r>
              <a:rPr lang="en-US" sz="2800" dirty="0">
                <a:effectLst/>
              </a:rPr>
              <a:t>Time of onset of stroke known and &lt; 4.5 hrs.</a:t>
            </a:r>
            <a:endParaRPr lang="en-US" sz="2800" dirty="0"/>
          </a:p>
          <a:p>
            <a:r>
              <a:rPr lang="en-US" sz="2800" dirty="0">
                <a:effectLst/>
              </a:rPr>
              <a:t>No obvious increased risk for bleeding,</a:t>
            </a:r>
          </a:p>
          <a:p>
            <a:pPr lvl="1"/>
            <a:r>
              <a:rPr lang="en-US" sz="2600" dirty="0">
                <a:effectLst/>
              </a:rPr>
              <a:t>i.e. low platelets, recent surgery, trauma</a:t>
            </a:r>
          </a:p>
          <a:p>
            <a:r>
              <a:rPr lang="en-US" sz="2800" dirty="0">
                <a:effectLst/>
              </a:rPr>
              <a:t>You have available expertise to treat complications</a:t>
            </a:r>
          </a:p>
          <a:p>
            <a:pPr lvl="1"/>
            <a:r>
              <a:rPr lang="en-US" sz="2600" dirty="0">
                <a:effectLst/>
              </a:rPr>
              <a:t>bleeding</a:t>
            </a:r>
          </a:p>
          <a:p>
            <a:pPr lvl="1"/>
            <a:endParaRPr lang="en-US" sz="800" dirty="0">
              <a:effectLst/>
            </a:endParaRPr>
          </a:p>
          <a:p>
            <a:pPr>
              <a:lnSpc>
                <a:spcPct val="90000"/>
              </a:lnSpc>
            </a:pPr>
            <a:endParaRPr lang="en-US" sz="1000" dirty="0"/>
          </a:p>
        </p:txBody>
      </p:sp>
    </p:spTree>
    <p:extLst>
      <p:ext uri="{BB962C8B-B14F-4D97-AF65-F5344CB8AC3E}">
        <p14:creationId xmlns:p14="http://schemas.microsoft.com/office/powerpoint/2010/main" val="2185139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8" name="Rectangle 6"/>
          <p:cNvSpPr>
            <a:spLocks noGrp="1" noChangeArrowheads="1"/>
          </p:cNvSpPr>
          <p:nvPr>
            <p:ph type="title"/>
          </p:nvPr>
        </p:nvSpPr>
        <p:spPr>
          <a:xfrm>
            <a:off x="1905000" y="304800"/>
            <a:ext cx="6553200" cy="1143000"/>
          </a:xfrm>
        </p:spPr>
        <p:txBody>
          <a:bodyPr/>
          <a:lstStyle/>
          <a:p>
            <a:pPr algn="ctr"/>
            <a:r>
              <a:rPr lang="en-US" b="1" dirty="0"/>
              <a:t>Risk Factors for Stroke/TIA</a:t>
            </a:r>
          </a:p>
        </p:txBody>
      </p:sp>
      <p:sp>
        <p:nvSpPr>
          <p:cNvPr id="259074" name="Rectangle 2"/>
          <p:cNvSpPr>
            <a:spLocks noGrp="1" noChangeArrowheads="1"/>
          </p:cNvSpPr>
          <p:nvPr>
            <p:ph sz="half" idx="1"/>
          </p:nvPr>
        </p:nvSpPr>
        <p:spPr>
          <a:xfrm>
            <a:off x="2362200" y="1447801"/>
            <a:ext cx="3052763" cy="4267200"/>
          </a:xfrm>
          <a:solidFill>
            <a:srgbClr val="D883FF">
              <a:alpha val="27843"/>
            </a:srgbClr>
          </a:solidFill>
          <a:ln w="28575">
            <a:solidFill>
              <a:srgbClr val="7030A0"/>
            </a:solidFill>
          </a:ln>
        </p:spPr>
        <p:txBody>
          <a:bodyPr>
            <a:normAutofit fontScale="77500" lnSpcReduction="20000"/>
          </a:bodyPr>
          <a:lstStyle/>
          <a:p>
            <a:pPr marL="336550" indent="-336550" defTabSz="1022350">
              <a:lnSpc>
                <a:spcPct val="120000"/>
              </a:lnSpc>
              <a:spcAft>
                <a:spcPct val="50000"/>
              </a:spcAft>
              <a:buFont typeface="Monotype Sorts" charset="2"/>
              <a:buNone/>
            </a:pPr>
            <a:r>
              <a:rPr lang="en-US" sz="3500" b="1" dirty="0">
                <a:solidFill>
                  <a:srgbClr val="7030A0"/>
                </a:solidFill>
              </a:rPr>
              <a:t>Modifiable</a:t>
            </a:r>
          </a:p>
          <a:p>
            <a:pPr marL="336550" indent="-336550" defTabSz="1022350">
              <a:lnSpc>
                <a:spcPct val="120000"/>
              </a:lnSpc>
            </a:pPr>
            <a:r>
              <a:rPr lang="en-US" sz="2200" dirty="0"/>
              <a:t>Hypertension</a:t>
            </a:r>
          </a:p>
          <a:p>
            <a:pPr marL="336550" indent="-336550" defTabSz="1022350">
              <a:lnSpc>
                <a:spcPct val="120000"/>
              </a:lnSpc>
            </a:pPr>
            <a:r>
              <a:rPr lang="en-US" sz="2200" dirty="0"/>
              <a:t>Diabetes</a:t>
            </a:r>
          </a:p>
          <a:p>
            <a:pPr marL="336550" indent="-336550" defTabSz="1022350">
              <a:lnSpc>
                <a:spcPct val="120000"/>
              </a:lnSpc>
            </a:pPr>
            <a:r>
              <a:rPr lang="en-US" sz="2200" dirty="0"/>
              <a:t>Cardiac disease</a:t>
            </a:r>
          </a:p>
          <a:p>
            <a:pPr marL="336550" indent="-336550" defTabSz="1022350">
              <a:lnSpc>
                <a:spcPct val="120000"/>
              </a:lnSpc>
            </a:pPr>
            <a:r>
              <a:rPr lang="en-US" sz="2200" dirty="0"/>
              <a:t>Atrial fibrillation</a:t>
            </a:r>
          </a:p>
          <a:p>
            <a:pPr marL="336550" indent="-336550" defTabSz="1022350">
              <a:lnSpc>
                <a:spcPct val="120000"/>
              </a:lnSpc>
            </a:pPr>
            <a:r>
              <a:rPr lang="en-US" sz="2200" dirty="0"/>
              <a:t>Prior TIA/stroke</a:t>
            </a:r>
          </a:p>
          <a:p>
            <a:pPr marL="336550" indent="-336550" defTabSz="1022350">
              <a:lnSpc>
                <a:spcPct val="120000"/>
              </a:lnSpc>
            </a:pPr>
            <a:r>
              <a:rPr lang="en-US" sz="2200" dirty="0"/>
              <a:t>Dyslipidemia</a:t>
            </a:r>
          </a:p>
          <a:p>
            <a:pPr marL="336550" indent="-336550" defTabSz="1022350">
              <a:lnSpc>
                <a:spcPct val="120000"/>
              </a:lnSpc>
            </a:pPr>
            <a:r>
              <a:rPr lang="en-US" sz="2200" dirty="0"/>
              <a:t>Cigarette smoking</a:t>
            </a:r>
          </a:p>
          <a:p>
            <a:pPr marL="336550" indent="-336550" defTabSz="1022350">
              <a:lnSpc>
                <a:spcPct val="120000"/>
              </a:lnSpc>
            </a:pPr>
            <a:r>
              <a:rPr lang="en-US" sz="2200" dirty="0"/>
              <a:t>Alcohol abuse</a:t>
            </a:r>
          </a:p>
          <a:p>
            <a:pPr marL="336550" indent="-336550" defTabSz="1022350">
              <a:lnSpc>
                <a:spcPct val="120000"/>
              </a:lnSpc>
            </a:pPr>
            <a:r>
              <a:rPr lang="en-US" sz="2200" dirty="0"/>
              <a:t>Obesity</a:t>
            </a:r>
          </a:p>
          <a:p>
            <a:pPr marL="336550" indent="-336550" defTabSz="1022350">
              <a:lnSpc>
                <a:spcPct val="120000"/>
              </a:lnSpc>
            </a:pPr>
            <a:r>
              <a:rPr lang="en-US" sz="2200" dirty="0"/>
              <a:t>Physical Inactivity</a:t>
            </a:r>
          </a:p>
          <a:p>
            <a:pPr marL="336550" indent="-336550" defTabSz="1022350">
              <a:lnSpc>
                <a:spcPct val="120000"/>
              </a:lnSpc>
            </a:pPr>
            <a:r>
              <a:rPr lang="en-US" sz="2200" dirty="0"/>
              <a:t>Carotid stenosis</a:t>
            </a:r>
          </a:p>
        </p:txBody>
      </p:sp>
      <p:sp>
        <p:nvSpPr>
          <p:cNvPr id="259075" name="Rectangle 3"/>
          <p:cNvSpPr>
            <a:spLocks noGrp="1" noChangeArrowheads="1"/>
          </p:cNvSpPr>
          <p:nvPr>
            <p:ph sz="half" idx="2"/>
          </p:nvPr>
        </p:nvSpPr>
        <p:spPr>
          <a:xfrm>
            <a:off x="5562600" y="1447800"/>
            <a:ext cx="3124200" cy="4281487"/>
          </a:xfrm>
          <a:solidFill>
            <a:schemeClr val="accent5"/>
          </a:solidFill>
          <a:ln w="28575">
            <a:solidFill>
              <a:srgbClr val="002060"/>
            </a:solidFill>
          </a:ln>
        </p:spPr>
        <p:txBody>
          <a:bodyPr>
            <a:normAutofit fontScale="77500" lnSpcReduction="20000"/>
          </a:bodyPr>
          <a:lstStyle/>
          <a:p>
            <a:pPr marL="336550" indent="-336550" defTabSz="1022350">
              <a:lnSpc>
                <a:spcPct val="120000"/>
              </a:lnSpc>
              <a:spcAft>
                <a:spcPct val="50000"/>
              </a:spcAft>
              <a:buFont typeface="Monotype Sorts" charset="2"/>
              <a:buNone/>
            </a:pPr>
            <a:r>
              <a:rPr lang="en-US" sz="3200" b="1" dirty="0"/>
              <a:t>Non-Modifiable</a:t>
            </a:r>
          </a:p>
          <a:p>
            <a:pPr marL="336550" indent="-336550" defTabSz="1022350">
              <a:lnSpc>
                <a:spcPct val="120000"/>
              </a:lnSpc>
            </a:pPr>
            <a:endParaRPr lang="en-US" sz="2200" dirty="0"/>
          </a:p>
          <a:p>
            <a:pPr marL="336550" indent="-336550" defTabSz="1022350">
              <a:lnSpc>
                <a:spcPct val="120000"/>
              </a:lnSpc>
            </a:pPr>
            <a:r>
              <a:rPr lang="en-US" sz="2200" dirty="0"/>
              <a:t>Age</a:t>
            </a:r>
          </a:p>
          <a:p>
            <a:pPr marL="336550" indent="-336550" defTabSz="1022350">
              <a:lnSpc>
                <a:spcPct val="120000"/>
              </a:lnSpc>
            </a:pPr>
            <a:r>
              <a:rPr lang="en-US" sz="2200" dirty="0"/>
              <a:t>Sex at birth</a:t>
            </a:r>
          </a:p>
          <a:p>
            <a:pPr marL="336550" indent="-336550" defTabSz="1022350">
              <a:lnSpc>
                <a:spcPct val="120000"/>
              </a:lnSpc>
            </a:pPr>
            <a:r>
              <a:rPr lang="en-US" sz="2200" dirty="0"/>
              <a:t>Genetic</a:t>
            </a:r>
          </a:p>
        </p:txBody>
      </p:sp>
      <p:sp>
        <p:nvSpPr>
          <p:cNvPr id="259076" name="Rectangle 4"/>
          <p:cNvSpPr>
            <a:spLocks noChangeArrowheads="1"/>
          </p:cNvSpPr>
          <p:nvPr/>
        </p:nvSpPr>
        <p:spPr bwMode="auto">
          <a:xfrm>
            <a:off x="5562600" y="6248400"/>
            <a:ext cx="2971800" cy="396875"/>
          </a:xfrm>
          <a:prstGeom prst="rect">
            <a:avLst/>
          </a:prstGeom>
          <a:noFill/>
          <a:ln w="12700">
            <a:noFill/>
            <a:miter lim="800000"/>
            <a:headEnd/>
            <a:tailEnd/>
          </a:ln>
          <a:effectLst/>
        </p:spPr>
        <p:txBody>
          <a:bodyPr lIns="91700" tIns="45849" rIns="91700" bIns="45849" anchor="b">
            <a:spAutoFit/>
          </a:bodyPr>
          <a:lstStyle/>
          <a:p>
            <a:pPr defTabSz="909638"/>
            <a:r>
              <a:rPr lang="en-US" sz="1000" dirty="0"/>
              <a:t>Goldstein L et al. </a:t>
            </a:r>
            <a:r>
              <a:rPr lang="en-US" sz="1000" i="1" dirty="0"/>
              <a:t>Circulation</a:t>
            </a:r>
            <a:r>
              <a:rPr lang="en-US" sz="1000" dirty="0"/>
              <a:t>. 2001;103:163-182.</a:t>
            </a:r>
          </a:p>
          <a:p>
            <a:pPr defTabSz="909638"/>
            <a:r>
              <a:rPr lang="en-US" sz="1000" dirty="0"/>
              <a:t>Broderick J et al. </a:t>
            </a:r>
            <a:r>
              <a:rPr lang="en-US" sz="1000" i="1" dirty="0"/>
              <a:t>Stroke</a:t>
            </a:r>
            <a:r>
              <a:rPr lang="en-US" sz="1000" dirty="0"/>
              <a:t>. 1998;29:415-421.</a:t>
            </a:r>
          </a:p>
        </p:txBody>
      </p:sp>
      <p:sp>
        <p:nvSpPr>
          <p:cNvPr id="259077" name="Line 5"/>
          <p:cNvSpPr>
            <a:spLocks noChangeShapeType="1"/>
          </p:cNvSpPr>
          <p:nvPr/>
        </p:nvSpPr>
        <p:spPr bwMode="auto">
          <a:xfrm>
            <a:off x="2362200" y="2057400"/>
            <a:ext cx="6324600" cy="0"/>
          </a:xfrm>
          <a:prstGeom prst="line">
            <a:avLst/>
          </a:prstGeom>
          <a:noFill/>
          <a:ln w="25400">
            <a:solidFill>
              <a:schemeClr val="tx1"/>
            </a:solidFill>
            <a:round/>
            <a:headEnd/>
            <a:tailEnd/>
          </a:ln>
          <a:effectLst/>
        </p:spPr>
        <p:txBody>
          <a:bodyPr anchor="ctr"/>
          <a:lstStyle/>
          <a:p>
            <a:endParaRPr lang="en-US" dirty="0"/>
          </a:p>
        </p:txBody>
      </p:sp>
    </p:spTree>
    <p:extLst>
      <p:ext uri="{BB962C8B-B14F-4D97-AF65-F5344CB8AC3E}">
        <p14:creationId xmlns:p14="http://schemas.microsoft.com/office/powerpoint/2010/main" val="218682238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702" name="Picture 6" descr="Picture1"/>
          <p:cNvPicPr>
            <a:picLocks noChangeAspect="1" noChangeArrowheads="1"/>
          </p:cNvPicPr>
          <p:nvPr/>
        </p:nvPicPr>
        <p:blipFill>
          <a:blip r:embed="rId2" cstate="print">
            <a:alphaModFix amt="84000"/>
          </a:blip>
          <a:srcRect/>
          <a:stretch>
            <a:fillRect/>
          </a:stretch>
        </p:blipFill>
        <p:spPr bwMode="auto">
          <a:xfrm>
            <a:off x="76200" y="1828801"/>
            <a:ext cx="4055726" cy="3657600"/>
          </a:xfrm>
          <a:prstGeom prst="rect">
            <a:avLst/>
          </a:prstGeom>
          <a:noFill/>
        </p:spPr>
      </p:pic>
      <p:sp>
        <p:nvSpPr>
          <p:cNvPr id="285698" name="Rectangle 2"/>
          <p:cNvSpPr>
            <a:spLocks noGrp="1" noChangeArrowheads="1"/>
          </p:cNvSpPr>
          <p:nvPr>
            <p:ph type="title"/>
          </p:nvPr>
        </p:nvSpPr>
        <p:spPr>
          <a:xfrm>
            <a:off x="744538" y="152400"/>
            <a:ext cx="7772400" cy="1143000"/>
          </a:xfrm>
        </p:spPr>
        <p:txBody>
          <a:bodyPr>
            <a:normAutofit/>
          </a:bodyPr>
          <a:lstStyle/>
          <a:p>
            <a:pPr algn="ctr"/>
            <a:r>
              <a:rPr lang="en-US" b="1" dirty="0"/>
              <a:t>Carotid Revascularization: Endarterectomy</a:t>
            </a:r>
          </a:p>
        </p:txBody>
      </p:sp>
      <p:sp>
        <p:nvSpPr>
          <p:cNvPr id="285701" name="Rectangle 5"/>
          <p:cNvSpPr>
            <a:spLocks noGrp="1" noChangeArrowheads="1"/>
          </p:cNvSpPr>
          <p:nvPr>
            <p:ph sz="half" idx="1"/>
          </p:nvPr>
        </p:nvSpPr>
        <p:spPr>
          <a:xfrm>
            <a:off x="3886200" y="1447800"/>
            <a:ext cx="4953000" cy="5121275"/>
          </a:xfrm>
        </p:spPr>
        <p:txBody>
          <a:bodyPr>
            <a:normAutofit/>
          </a:bodyPr>
          <a:lstStyle/>
          <a:p>
            <a:r>
              <a:rPr lang="en-US" sz="2400" dirty="0"/>
              <a:t>Symptomatic carotid stenosis</a:t>
            </a:r>
          </a:p>
          <a:p>
            <a:pPr lvl="1"/>
            <a:r>
              <a:rPr lang="en-US" sz="2200" dirty="0"/>
              <a:t>Recent nondisabling carotid artery ischemia </a:t>
            </a:r>
          </a:p>
          <a:p>
            <a:pPr lvl="1"/>
            <a:r>
              <a:rPr lang="en-US" sz="2200" dirty="0"/>
              <a:t>Ipsilateral 70% to 99% carotid stenosis </a:t>
            </a:r>
          </a:p>
          <a:p>
            <a:pPr lvl="1"/>
            <a:r>
              <a:rPr lang="en-US" sz="2200" dirty="0"/>
              <a:t>Expected to live at least 5 years</a:t>
            </a:r>
          </a:p>
          <a:p>
            <a:pPr lvl="1"/>
            <a:r>
              <a:rPr lang="en-US" sz="2200" dirty="0"/>
              <a:t>No prior endarterectomy</a:t>
            </a:r>
          </a:p>
          <a:p>
            <a:pPr lvl="1"/>
            <a:r>
              <a:rPr lang="en-US" sz="2200" dirty="0"/>
              <a:t>ASA should start prior to surgery and cont. for 3 mo.</a:t>
            </a:r>
          </a:p>
          <a:p>
            <a:r>
              <a:rPr lang="en-US" sz="2400" dirty="0"/>
              <a:t>Asymptomatic carotid stenosis</a:t>
            </a:r>
          </a:p>
          <a:p>
            <a:pPr lvl="1"/>
            <a:r>
              <a:rPr lang="en-US" sz="2200" dirty="0"/>
              <a:t>Based on degree of stenosis (at least 60%)</a:t>
            </a:r>
          </a:p>
          <a:p>
            <a:pPr lvl="1"/>
            <a:r>
              <a:rPr lang="en-US" sz="2200" dirty="0"/>
              <a:t>Low Operative risk (&lt;6%)</a:t>
            </a:r>
          </a:p>
        </p:txBody>
      </p:sp>
      <p:sp>
        <p:nvSpPr>
          <p:cNvPr id="285706" name="Text Box 10"/>
          <p:cNvSpPr txBox="1">
            <a:spLocks noChangeArrowheads="1"/>
          </p:cNvSpPr>
          <p:nvPr/>
        </p:nvSpPr>
        <p:spPr bwMode="auto">
          <a:xfrm>
            <a:off x="1981200" y="6416675"/>
            <a:ext cx="4495800" cy="244475"/>
          </a:xfrm>
          <a:prstGeom prst="rect">
            <a:avLst/>
          </a:prstGeom>
          <a:noFill/>
          <a:ln w="12700">
            <a:noFill/>
            <a:miter lim="800000"/>
            <a:headEnd type="none" w="sm" len="sm"/>
            <a:tailEnd type="none" w="sm" len="sm"/>
          </a:ln>
          <a:effectLst/>
        </p:spPr>
        <p:txBody>
          <a:bodyPr>
            <a:spAutoFit/>
          </a:bodyPr>
          <a:lstStyle/>
          <a:p>
            <a:pPr algn="r"/>
            <a:r>
              <a:rPr lang="en-US" sz="1000" dirty="0">
                <a:effectLst>
                  <a:outerShdw blurRad="38100" dist="38100" dir="2700000" algn="tl">
                    <a:srgbClr val="000000"/>
                  </a:outerShdw>
                </a:effectLst>
                <a:latin typeface="Times New Roman" pitchFamily="18" charset="0"/>
              </a:rPr>
              <a:t>American Heart Association: http://circ.ahajournals.org/cgi/content/full/97/5/501</a:t>
            </a:r>
          </a:p>
        </p:txBody>
      </p:sp>
    </p:spTree>
    <p:extLst>
      <p:ext uri="{BB962C8B-B14F-4D97-AF65-F5344CB8AC3E}">
        <p14:creationId xmlns:p14="http://schemas.microsoft.com/office/powerpoint/2010/main" val="2714560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869" y="4343400"/>
            <a:ext cx="386013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b="1" dirty="0"/>
              <a:t>Carotid Revascularization: </a:t>
            </a:r>
            <a:br>
              <a:rPr lang="en-US" b="1" dirty="0"/>
            </a:br>
            <a:r>
              <a:rPr lang="en-US" b="1" dirty="0"/>
              <a:t>Stenting</a:t>
            </a:r>
          </a:p>
        </p:txBody>
      </p:sp>
      <p:sp>
        <p:nvSpPr>
          <p:cNvPr id="3" name="Content Placeholder 2"/>
          <p:cNvSpPr>
            <a:spLocks noGrp="1"/>
          </p:cNvSpPr>
          <p:nvPr>
            <p:ph sz="half" idx="1"/>
          </p:nvPr>
        </p:nvSpPr>
        <p:spPr>
          <a:xfrm>
            <a:off x="1905000" y="1143000"/>
            <a:ext cx="3657600" cy="5562600"/>
          </a:xfrm>
        </p:spPr>
        <p:txBody>
          <a:bodyPr/>
          <a:lstStyle/>
          <a:p>
            <a:r>
              <a:rPr lang="en-US" sz="2400" b="1" dirty="0"/>
              <a:t>Indications:</a:t>
            </a:r>
          </a:p>
          <a:p>
            <a:pPr lvl="1"/>
            <a:r>
              <a:rPr lang="en-US" sz="2000" dirty="0"/>
              <a:t>Symptomatic or asymptomatic high grade stenosis of the ICA (70-99%)</a:t>
            </a:r>
          </a:p>
          <a:p>
            <a:pPr lvl="1"/>
            <a:r>
              <a:rPr lang="en-US" sz="2000" dirty="0"/>
              <a:t>Not suitable for surgical access/S/P XRT/ restenosis/high risk of anesthesia</a:t>
            </a:r>
          </a:p>
          <a:p>
            <a:pPr lvl="1"/>
            <a:r>
              <a:rPr lang="en-US" sz="2000" dirty="0"/>
              <a:t>Contralateral occlusion</a:t>
            </a:r>
          </a:p>
          <a:p>
            <a:pPr marL="457200" lvl="1" indent="0">
              <a:buNone/>
            </a:pPr>
            <a:endParaRPr lang="en-US" dirty="0"/>
          </a:p>
          <a:p>
            <a:pPr lvl="2"/>
            <a:endParaRPr lang="en-US" dirty="0"/>
          </a:p>
        </p:txBody>
      </p:sp>
      <p:sp>
        <p:nvSpPr>
          <p:cNvPr id="6" name="Content Placeholder 5"/>
          <p:cNvSpPr>
            <a:spLocks noGrp="1"/>
          </p:cNvSpPr>
          <p:nvPr>
            <p:ph sz="half" idx="2"/>
          </p:nvPr>
        </p:nvSpPr>
        <p:spPr>
          <a:xfrm>
            <a:off x="5486400" y="1143000"/>
            <a:ext cx="3505200" cy="5562600"/>
          </a:xfrm>
        </p:spPr>
        <p:txBody>
          <a:bodyPr/>
          <a:lstStyle/>
          <a:p>
            <a:r>
              <a:rPr lang="en-US" sz="2400" b="1" dirty="0"/>
              <a:t>Contraindications:</a:t>
            </a:r>
          </a:p>
          <a:p>
            <a:pPr lvl="1"/>
            <a:r>
              <a:rPr lang="en-US" sz="2000" dirty="0"/>
              <a:t>Visible thrombus in lesion</a:t>
            </a:r>
          </a:p>
          <a:p>
            <a:pPr lvl="1"/>
            <a:r>
              <a:rPr lang="en-US" sz="2000" dirty="0"/>
              <a:t>Difficult vascular access</a:t>
            </a:r>
          </a:p>
          <a:p>
            <a:pPr lvl="1"/>
            <a:r>
              <a:rPr lang="en-US" sz="2000" dirty="0"/>
              <a:t>Infection</a:t>
            </a:r>
          </a:p>
          <a:p>
            <a:pPr lvl="1"/>
            <a:r>
              <a:rPr lang="en-US" sz="2000" dirty="0"/>
              <a:t>Age&gt;80</a:t>
            </a:r>
          </a:p>
        </p:txBody>
      </p:sp>
    </p:spTree>
    <p:extLst>
      <p:ext uri="{BB962C8B-B14F-4D97-AF65-F5344CB8AC3E}">
        <p14:creationId xmlns:p14="http://schemas.microsoft.com/office/powerpoint/2010/main" val="189536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algn="ctr"/>
            <a:r>
              <a:rPr lang="en-US" b="1" dirty="0"/>
              <a:t>Look for other causes….</a:t>
            </a:r>
          </a:p>
        </p:txBody>
      </p:sp>
      <p:sp>
        <p:nvSpPr>
          <p:cNvPr id="282627" name="Rectangle 3"/>
          <p:cNvSpPr>
            <a:spLocks noGrp="1" noChangeArrowheads="1"/>
          </p:cNvSpPr>
          <p:nvPr>
            <p:ph sz="half" idx="1"/>
          </p:nvPr>
        </p:nvSpPr>
        <p:spPr>
          <a:xfrm>
            <a:off x="1981200" y="990600"/>
            <a:ext cx="4648200" cy="5791200"/>
          </a:xfrm>
        </p:spPr>
        <p:txBody>
          <a:bodyPr/>
          <a:lstStyle/>
          <a:p>
            <a:r>
              <a:rPr lang="en-US" sz="2800" dirty="0"/>
              <a:t>Cardiac Monitoring</a:t>
            </a:r>
          </a:p>
          <a:p>
            <a:r>
              <a:rPr lang="en-US" sz="2800" dirty="0"/>
              <a:t>Cardiac Echocardiogram</a:t>
            </a:r>
          </a:p>
          <a:p>
            <a:r>
              <a:rPr lang="en-US" sz="2800" dirty="0"/>
              <a:t>Extracranial Vasculature</a:t>
            </a:r>
          </a:p>
          <a:p>
            <a:pPr lvl="1"/>
            <a:r>
              <a:rPr lang="en-US" sz="2400" dirty="0">
                <a:solidFill>
                  <a:schemeClr val="tx1"/>
                </a:solidFill>
              </a:rPr>
              <a:t>Carotid Doppler</a:t>
            </a:r>
          </a:p>
          <a:p>
            <a:pPr lvl="1"/>
            <a:r>
              <a:rPr lang="en-US" sz="2400" dirty="0">
                <a:solidFill>
                  <a:schemeClr val="tx1"/>
                </a:solidFill>
              </a:rPr>
              <a:t>MRA or CTA</a:t>
            </a:r>
          </a:p>
          <a:p>
            <a:pPr lvl="1"/>
            <a:r>
              <a:rPr lang="en-US" sz="2400" dirty="0">
                <a:solidFill>
                  <a:schemeClr val="tx1"/>
                </a:solidFill>
              </a:rPr>
              <a:t>Digital Subtraction 4-vessel Cerebral Angiography</a:t>
            </a:r>
          </a:p>
          <a:p>
            <a:r>
              <a:rPr lang="en-US" sz="2800" dirty="0">
                <a:solidFill>
                  <a:srgbClr val="336BAF"/>
                </a:solidFill>
              </a:rPr>
              <a:t>Intracranial Circulation</a:t>
            </a:r>
          </a:p>
          <a:p>
            <a:pPr lvl="1"/>
            <a:r>
              <a:rPr lang="en-US" sz="2400" dirty="0">
                <a:solidFill>
                  <a:schemeClr val="tx1"/>
                </a:solidFill>
              </a:rPr>
              <a:t>Transcranial Doppler</a:t>
            </a:r>
          </a:p>
          <a:p>
            <a:pPr lvl="1"/>
            <a:r>
              <a:rPr lang="en-US" sz="2400" dirty="0">
                <a:solidFill>
                  <a:schemeClr val="tx1"/>
                </a:solidFill>
              </a:rPr>
              <a:t>MRA </a:t>
            </a:r>
            <a:r>
              <a:rPr lang="en-US" dirty="0">
                <a:solidFill>
                  <a:schemeClr val="tx1"/>
                </a:solidFill>
              </a:rPr>
              <a:t>or </a:t>
            </a:r>
            <a:r>
              <a:rPr lang="en-US" sz="2400" dirty="0">
                <a:solidFill>
                  <a:schemeClr val="tx1"/>
                </a:solidFill>
              </a:rPr>
              <a:t>CTA</a:t>
            </a:r>
          </a:p>
          <a:p>
            <a:pPr lvl="1"/>
            <a:r>
              <a:rPr lang="en-US" dirty="0">
                <a:solidFill>
                  <a:schemeClr val="tx1"/>
                </a:solidFill>
              </a:rPr>
              <a:t>Digital Subtraction 4-vessel Cerebral Angiography</a:t>
            </a:r>
          </a:p>
        </p:txBody>
      </p:sp>
      <p:pic>
        <p:nvPicPr>
          <p:cNvPr id="6" name="Picture 2">
            <a:extLst>
              <a:ext uri="{FF2B5EF4-FFF2-40B4-BE49-F238E27FC236}">
                <a16:creationId xmlns:a16="http://schemas.microsoft.com/office/drawing/2014/main" id="{95094168-66F2-9947-9BCB-E1C8E3A1AA30}"/>
              </a:ext>
            </a:extLst>
          </p:cNvPr>
          <p:cNvPicPr>
            <a:picLocks noGrp="1" noChangeAspect="1" noChangeArrowheads="1"/>
          </p:cNvPicPr>
          <p:nvPr>
            <p:ph sz="half" idx="2"/>
          </p:nvPr>
        </p:nvPicPr>
        <p:blipFill>
          <a:blip r:embed="rId2">
            <a:alphaModFix amt="29000"/>
            <a:extLst>
              <a:ext uri="{BEBA8EAE-BF5A-486C-A8C5-ECC9F3942E4B}">
                <a14:imgProps xmlns:a14="http://schemas.microsoft.com/office/drawing/2010/main">
                  <a14:imgLayer r:embed="rId3">
                    <a14:imgEffect>
                      <a14:sharpenSoften amount="48000"/>
                    </a14:imgEffect>
                    <a14:imgEffect>
                      <a14:brightnessContrast bright="-5000" contrast="-40000"/>
                    </a14:imgEffect>
                  </a14:imgLayer>
                </a14:imgProps>
              </a:ext>
              <a:ext uri="{28A0092B-C50C-407E-A947-70E740481C1C}">
                <a14:useLocalDpi xmlns:a14="http://schemas.microsoft.com/office/drawing/2010/main" val="0"/>
              </a:ext>
            </a:extLst>
          </a:blip>
          <a:srcRect/>
          <a:stretch>
            <a:fillRect/>
          </a:stretch>
        </p:blipFill>
        <p:spPr bwMode="auto">
          <a:xfrm>
            <a:off x="5715000" y="990600"/>
            <a:ext cx="3276600" cy="219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670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457200" y="274638"/>
            <a:ext cx="8229600" cy="1096962"/>
          </a:xfrm>
        </p:spPr>
        <p:txBody>
          <a:bodyPr>
            <a:normAutofit fontScale="90000"/>
          </a:bodyPr>
          <a:lstStyle/>
          <a:p>
            <a:r>
              <a:rPr lang="en-US" b="1" dirty="0"/>
              <a:t>Supportive Management</a:t>
            </a:r>
            <a:r>
              <a:rPr lang="en-US" dirty="0"/>
              <a:t> </a:t>
            </a:r>
            <a:br>
              <a:rPr lang="en-US" dirty="0"/>
            </a:br>
            <a:endParaRPr lang="en-US" dirty="0"/>
          </a:p>
        </p:txBody>
      </p:sp>
      <p:sp>
        <p:nvSpPr>
          <p:cNvPr id="279555" name="Rectangle 3"/>
          <p:cNvSpPr>
            <a:spLocks noGrp="1" noChangeArrowheads="1"/>
          </p:cNvSpPr>
          <p:nvPr>
            <p:ph idx="1"/>
          </p:nvPr>
        </p:nvSpPr>
        <p:spPr/>
        <p:txBody>
          <a:bodyPr/>
          <a:lstStyle/>
          <a:p>
            <a:r>
              <a:rPr lang="en-US" sz="2800" dirty="0"/>
              <a:t>Prevent Complications </a:t>
            </a:r>
          </a:p>
          <a:p>
            <a:pPr lvl="1"/>
            <a:r>
              <a:rPr lang="en-US" sz="2400" dirty="0"/>
              <a:t>Blood Pressure Optimization</a:t>
            </a:r>
          </a:p>
          <a:p>
            <a:pPr lvl="2"/>
            <a:r>
              <a:rPr lang="en-US" sz="2200" dirty="0"/>
              <a:t>DO NOT DROP THE BP early on!</a:t>
            </a:r>
          </a:p>
          <a:p>
            <a:pPr lvl="1"/>
            <a:r>
              <a:rPr lang="en-US" sz="2400" dirty="0"/>
              <a:t>Swallowing Evaluation</a:t>
            </a:r>
          </a:p>
          <a:p>
            <a:pPr lvl="1"/>
            <a:r>
              <a:rPr lang="en-US" sz="2400" dirty="0"/>
              <a:t>Venous Thromboembolism Prophylaxis</a:t>
            </a:r>
          </a:p>
          <a:p>
            <a:pPr lvl="1"/>
            <a:r>
              <a:rPr lang="en-US" sz="2400" dirty="0"/>
              <a:t>Management of increased intracranial pressure</a:t>
            </a:r>
          </a:p>
          <a:p>
            <a:pPr lvl="1"/>
            <a:r>
              <a:rPr lang="en-US" sz="2400" dirty="0"/>
              <a:t>Physical Therapy</a:t>
            </a:r>
          </a:p>
          <a:p>
            <a:pPr lvl="1"/>
            <a:r>
              <a:rPr lang="en-US" sz="2400" dirty="0"/>
              <a:t>Occupational Therapy</a:t>
            </a:r>
          </a:p>
          <a:p>
            <a:pPr lvl="1"/>
            <a:r>
              <a:rPr lang="en-US" sz="2400" dirty="0"/>
              <a:t>Speech/Cognitive Therapy</a:t>
            </a:r>
          </a:p>
          <a:p>
            <a:pPr lvl="1"/>
            <a:r>
              <a:rPr lang="en-US" sz="2400" dirty="0"/>
              <a:t>Treatment of depression, spasticity</a:t>
            </a:r>
          </a:p>
        </p:txBody>
      </p:sp>
    </p:spTree>
    <p:extLst>
      <p:ext uri="{BB962C8B-B14F-4D97-AF65-F5344CB8AC3E}">
        <p14:creationId xmlns:p14="http://schemas.microsoft.com/office/powerpoint/2010/main" val="3405584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10" name="Picture 6"/>
          <p:cNvPicPr>
            <a:picLocks noChangeAspect="1" noChangeArrowheads="1"/>
          </p:cNvPicPr>
          <p:nvPr/>
        </p:nvPicPr>
        <p:blipFill>
          <a:blip r:embed="rId2" cstate="print"/>
          <a:srcRect/>
          <a:stretch>
            <a:fillRect/>
          </a:stretch>
        </p:blipFill>
        <p:spPr bwMode="auto">
          <a:xfrm>
            <a:off x="23949" y="23949"/>
            <a:ext cx="2590807" cy="3276600"/>
          </a:xfrm>
          <a:prstGeom prst="rect">
            <a:avLst/>
          </a:prstGeom>
          <a:noFill/>
          <a:ln w="12700" cap="flat" cmpd="sng">
            <a:noFill/>
            <a:prstDash val="solid"/>
            <a:miter lim="800000"/>
            <a:headEnd type="none" w="sm" len="sm"/>
            <a:tailEnd type="none" w="sm" len="sm"/>
          </a:ln>
        </p:spPr>
      </p:pic>
      <p:sp>
        <p:nvSpPr>
          <p:cNvPr id="303106" name="Rectangle 2"/>
          <p:cNvSpPr>
            <a:spLocks noGrp="1" noChangeArrowheads="1"/>
          </p:cNvSpPr>
          <p:nvPr>
            <p:ph type="title"/>
          </p:nvPr>
        </p:nvSpPr>
        <p:spPr>
          <a:xfrm>
            <a:off x="1981200" y="152400"/>
            <a:ext cx="6781800" cy="838200"/>
          </a:xfrm>
        </p:spPr>
        <p:txBody>
          <a:bodyPr/>
          <a:lstStyle/>
          <a:p>
            <a:pPr algn="ctr"/>
            <a:r>
              <a:rPr lang="en-US" b="1" dirty="0"/>
              <a:t>Rehabilitation</a:t>
            </a:r>
          </a:p>
        </p:txBody>
      </p:sp>
      <p:sp>
        <p:nvSpPr>
          <p:cNvPr id="303107" name="Rectangle 3"/>
          <p:cNvSpPr>
            <a:spLocks noGrp="1" noChangeArrowheads="1"/>
          </p:cNvSpPr>
          <p:nvPr>
            <p:ph idx="1"/>
          </p:nvPr>
        </p:nvSpPr>
        <p:spPr>
          <a:xfrm>
            <a:off x="2362200" y="1143000"/>
            <a:ext cx="6400800" cy="5105400"/>
          </a:xfrm>
        </p:spPr>
        <p:txBody>
          <a:bodyPr>
            <a:normAutofit/>
          </a:bodyPr>
          <a:lstStyle/>
          <a:p>
            <a:r>
              <a:rPr lang="en-US" sz="2400" b="1" dirty="0"/>
              <a:t>Immediate</a:t>
            </a:r>
            <a:r>
              <a:rPr lang="en-US" sz="2400" dirty="0"/>
              <a:t>:</a:t>
            </a:r>
          </a:p>
          <a:p>
            <a:pPr lvl="1"/>
            <a:r>
              <a:rPr lang="en-US" sz="2000" dirty="0"/>
              <a:t>Early rehabilitation is associated with improved long-term outcomes</a:t>
            </a:r>
          </a:p>
          <a:p>
            <a:r>
              <a:rPr lang="en-US" sz="2400" b="1" dirty="0"/>
              <a:t>Short-term</a:t>
            </a:r>
            <a:r>
              <a:rPr lang="en-US" sz="2400" dirty="0"/>
              <a:t>:</a:t>
            </a:r>
          </a:p>
          <a:p>
            <a:pPr lvl="1"/>
            <a:r>
              <a:rPr lang="en-US" sz="2000" dirty="0"/>
              <a:t>Physical Therapy: Gait/ambulation</a:t>
            </a:r>
          </a:p>
          <a:p>
            <a:pPr lvl="1"/>
            <a:r>
              <a:rPr lang="en-US" sz="2000" dirty="0"/>
              <a:t>Occupational Therapy: Hand/arm function</a:t>
            </a:r>
          </a:p>
          <a:p>
            <a:pPr lvl="1"/>
            <a:r>
              <a:rPr lang="en-US" sz="2000" dirty="0"/>
              <a:t>PM&amp;R: Medication, alertness, depression, spasticity management</a:t>
            </a:r>
          </a:p>
          <a:p>
            <a:pPr lvl="1"/>
            <a:r>
              <a:rPr lang="en-US" sz="2000" dirty="0"/>
              <a:t>Speech &amp; Language: Swallowing/Cognition</a:t>
            </a:r>
          </a:p>
          <a:p>
            <a:r>
              <a:rPr lang="en-US" sz="2400" b="1" dirty="0"/>
              <a:t>Long-term</a:t>
            </a:r>
            <a:r>
              <a:rPr lang="en-US" sz="2400" dirty="0"/>
              <a:t>:</a:t>
            </a:r>
          </a:p>
          <a:p>
            <a:pPr lvl="1"/>
            <a:r>
              <a:rPr lang="en-US" sz="2000" dirty="0"/>
              <a:t>Ongoing treatment: Cost prohibitive</a:t>
            </a:r>
          </a:p>
          <a:p>
            <a:pPr lvl="1"/>
            <a:r>
              <a:rPr lang="en-US" sz="2000" dirty="0"/>
              <a:t>Support Caregivers &amp; Patients</a:t>
            </a:r>
          </a:p>
        </p:txBody>
      </p:sp>
    </p:spTree>
    <p:extLst>
      <p:ext uri="{BB962C8B-B14F-4D97-AF65-F5344CB8AC3E}">
        <p14:creationId xmlns:p14="http://schemas.microsoft.com/office/powerpoint/2010/main" val="3041040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E6E66-8E81-0C4C-8775-F9C10B66B498}"/>
              </a:ext>
            </a:extLst>
          </p:cNvPr>
          <p:cNvSpPr>
            <a:spLocks noGrp="1"/>
          </p:cNvSpPr>
          <p:nvPr>
            <p:ph type="title"/>
          </p:nvPr>
        </p:nvSpPr>
        <p:spPr>
          <a:xfrm>
            <a:off x="628650" y="1174819"/>
            <a:ext cx="3281363" cy="4082981"/>
          </a:xfrm>
        </p:spPr>
        <p:txBody>
          <a:bodyPr vert="horz" lIns="91440" tIns="45720" rIns="91440" bIns="45720" rtlCol="0" anchor="b">
            <a:normAutofit fontScale="90000"/>
          </a:bodyPr>
          <a:lstStyle/>
          <a:p>
            <a:pPr algn="l">
              <a:lnSpc>
                <a:spcPct val="90000"/>
              </a:lnSpc>
            </a:pPr>
            <a:r>
              <a:rPr lang="en-US" sz="6300" kern="1200" dirty="0">
                <a:solidFill>
                  <a:schemeClr val="bg1"/>
                </a:solidFill>
              </a:rPr>
              <a:t>What can I do to prevent stroke?</a:t>
            </a:r>
          </a:p>
        </p:txBody>
      </p:sp>
      <p:pic>
        <p:nvPicPr>
          <p:cNvPr id="11" name="Content Placeholder 10" descr="Human brain nerve cells">
            <a:extLst>
              <a:ext uri="{FF2B5EF4-FFF2-40B4-BE49-F238E27FC236}">
                <a16:creationId xmlns:a16="http://schemas.microsoft.com/office/drawing/2014/main" id="{76C15BF9-0039-C240-8B97-62E4D2D3E4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837" r="33770"/>
          <a:stretch/>
        </p:blipFill>
        <p:spPr>
          <a:xfrm>
            <a:off x="4261757" y="1"/>
            <a:ext cx="4882243"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18" name="Freeform: Shape 17">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8"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9"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25362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F823D-0307-AD4F-86F8-EFB79F821744}"/>
              </a:ext>
            </a:extLst>
          </p:cNvPr>
          <p:cNvSpPr>
            <a:spLocks noGrp="1"/>
          </p:cNvSpPr>
          <p:nvPr>
            <p:ph type="title"/>
          </p:nvPr>
        </p:nvSpPr>
        <p:spPr>
          <a:xfrm>
            <a:off x="628650" y="1174819"/>
            <a:ext cx="3281363" cy="2858363"/>
          </a:xfrm>
        </p:spPr>
        <p:txBody>
          <a:bodyPr vert="horz" lIns="91440" tIns="45720" rIns="91440" bIns="45720" rtlCol="0" anchor="b">
            <a:normAutofit/>
          </a:bodyPr>
          <a:lstStyle/>
          <a:p>
            <a:pPr algn="l">
              <a:lnSpc>
                <a:spcPct val="90000"/>
              </a:lnSpc>
            </a:pPr>
            <a:r>
              <a:rPr lang="en-US" sz="6300" kern="1200" dirty="0">
                <a:solidFill>
                  <a:schemeClr val="bg1"/>
                </a:solidFill>
              </a:rPr>
              <a:t>If you have one….</a:t>
            </a:r>
          </a:p>
        </p:txBody>
      </p:sp>
      <p:pic>
        <p:nvPicPr>
          <p:cNvPr id="8" name="Content Placeholder 7">
            <a:extLst>
              <a:ext uri="{FF2B5EF4-FFF2-40B4-BE49-F238E27FC236}">
                <a16:creationId xmlns:a16="http://schemas.microsoft.com/office/drawing/2014/main" id="{22AAA94F-6C84-4644-B7CD-961AAE8151B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844"/>
          <a:stretch/>
        </p:blipFill>
        <p:spPr>
          <a:xfrm>
            <a:off x="4261757" y="-5623"/>
            <a:ext cx="4882243"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82" name="Freeform: Shape 81">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8"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9"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24ADCE87-4C1C-4E4A-9264-CE11AA882409}"/>
              </a:ext>
            </a:extLst>
          </p:cNvPr>
          <p:cNvSpPr>
            <a:spLocks noGrp="1"/>
          </p:cNvSpPr>
          <p:nvPr>
            <p:ph type="sldNum" sz="quarter" idx="12"/>
          </p:nvPr>
        </p:nvSpPr>
        <p:spPr>
          <a:xfrm>
            <a:off x="6553200" y="466933"/>
            <a:ext cx="1976437" cy="707886"/>
          </a:xfrm>
        </p:spPr>
        <p:txBody>
          <a:bodyPr vert="horz" lIns="91440" tIns="45720" rIns="91440" bIns="45720" rtlCol="0" anchor="ctr">
            <a:normAutofit/>
          </a:bodyPr>
          <a:lstStyle/>
          <a:p>
            <a:pPr fontAlgn="auto">
              <a:lnSpc>
                <a:spcPct val="90000"/>
              </a:lnSpc>
              <a:spcBef>
                <a:spcPts val="0"/>
              </a:spcBef>
              <a:spcAft>
                <a:spcPts val="600"/>
              </a:spcAft>
              <a:defRPr/>
            </a:pPr>
            <a:fld id="{56AB63A3-EE60-48B4-91D6-039F992FB1F9}" type="slidenum">
              <a:rPr lang="en-US" sz="4200">
                <a:solidFill>
                  <a:srgbClr val="FFFFFF"/>
                </a:solidFill>
                <a:latin typeface="Calibri" panose="020F0502020204030204"/>
                <a:cs typeface="+mn-cs"/>
              </a:rPr>
              <a:pPr fontAlgn="auto">
                <a:lnSpc>
                  <a:spcPct val="90000"/>
                </a:lnSpc>
                <a:spcBef>
                  <a:spcPts val="0"/>
                </a:spcBef>
                <a:spcAft>
                  <a:spcPts val="600"/>
                </a:spcAft>
                <a:defRPr/>
              </a:pPr>
              <a:t>49</a:t>
            </a:fld>
            <a:endParaRPr lang="en-US" sz="4200">
              <a:solidFill>
                <a:srgbClr val="FFFFFF"/>
              </a:solidFill>
              <a:latin typeface="Calibri" panose="020F0502020204030204"/>
              <a:cs typeface="+mn-cs"/>
            </a:endParaRPr>
          </a:p>
        </p:txBody>
      </p:sp>
      <p:sp>
        <p:nvSpPr>
          <p:cNvPr id="10" name="Rectangle 9">
            <a:extLst>
              <a:ext uri="{FF2B5EF4-FFF2-40B4-BE49-F238E27FC236}">
                <a16:creationId xmlns:a16="http://schemas.microsoft.com/office/drawing/2014/main" id="{6A77FA69-00A9-664D-AC7D-35B5D2358241}"/>
              </a:ext>
            </a:extLst>
          </p:cNvPr>
          <p:cNvSpPr/>
          <p:nvPr/>
        </p:nvSpPr>
        <p:spPr>
          <a:xfrm>
            <a:off x="7848600" y="6172200"/>
            <a:ext cx="1293461" cy="4955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65BBB9-2250-884E-B1B8-7FCF3FCB207F}"/>
              </a:ext>
            </a:extLst>
          </p:cNvPr>
          <p:cNvSpPr/>
          <p:nvPr/>
        </p:nvSpPr>
        <p:spPr>
          <a:xfrm>
            <a:off x="7924800" y="6172200"/>
            <a:ext cx="1217261" cy="4955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117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50139-6F92-9040-B958-C0FFF3B3D78A}"/>
              </a:ext>
            </a:extLst>
          </p:cNvPr>
          <p:cNvSpPr>
            <a:spLocks noGrp="1"/>
          </p:cNvSpPr>
          <p:nvPr>
            <p:ph type="title"/>
          </p:nvPr>
        </p:nvSpPr>
        <p:spPr>
          <a:xfrm>
            <a:off x="628650" y="1174819"/>
            <a:ext cx="3281363" cy="2858363"/>
          </a:xfrm>
        </p:spPr>
        <p:txBody>
          <a:bodyPr vert="horz" lIns="91440" tIns="45720" rIns="91440" bIns="45720" rtlCol="0" anchor="b">
            <a:normAutofit/>
          </a:bodyPr>
          <a:lstStyle/>
          <a:p>
            <a:pPr algn="l">
              <a:lnSpc>
                <a:spcPct val="90000"/>
              </a:lnSpc>
            </a:pPr>
            <a:r>
              <a:rPr lang="en-US" sz="5400" kern="1200" dirty="0">
                <a:solidFill>
                  <a:schemeClr val="bg1"/>
                </a:solidFill>
              </a:rPr>
              <a:t>Stroke….</a:t>
            </a:r>
          </a:p>
        </p:txBody>
      </p:sp>
      <p:pic>
        <p:nvPicPr>
          <p:cNvPr id="3074" name="Picture 2" descr="Image result for The Diving Bell and the Butterfly">
            <a:extLst>
              <a:ext uri="{FF2B5EF4-FFF2-40B4-BE49-F238E27FC236}">
                <a16:creationId xmlns:a16="http://schemas.microsoft.com/office/drawing/2014/main" id="{04940420-D317-6F42-A592-F086A0C665A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237" r="2" b="2"/>
          <a:stretch/>
        </p:blipFill>
        <p:spPr bwMode="auto">
          <a:xfrm>
            <a:off x="4261757" y="1"/>
            <a:ext cx="4882243"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8"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9"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631842C1-D85E-214A-B9F8-819D33D916D8}"/>
              </a:ext>
            </a:extLst>
          </p:cNvPr>
          <p:cNvSpPr>
            <a:spLocks noGrp="1"/>
          </p:cNvSpPr>
          <p:nvPr>
            <p:ph type="sldNum" sz="quarter" idx="12"/>
          </p:nvPr>
        </p:nvSpPr>
        <p:spPr>
          <a:xfrm>
            <a:off x="6553200" y="466933"/>
            <a:ext cx="1976437" cy="707886"/>
          </a:xfrm>
        </p:spPr>
        <p:txBody>
          <a:bodyPr vert="horz" lIns="91440" tIns="45720" rIns="91440" bIns="45720" rtlCol="0" anchor="ctr">
            <a:normAutofit/>
          </a:bodyPr>
          <a:lstStyle/>
          <a:p>
            <a:pPr fontAlgn="auto">
              <a:lnSpc>
                <a:spcPct val="90000"/>
              </a:lnSpc>
              <a:spcBef>
                <a:spcPts val="0"/>
              </a:spcBef>
              <a:spcAft>
                <a:spcPts val="600"/>
              </a:spcAft>
              <a:defRPr/>
            </a:pPr>
            <a:fld id="{56AB63A3-EE60-48B4-91D6-039F992FB1F9}" type="slidenum">
              <a:rPr lang="en-US" sz="4200">
                <a:solidFill>
                  <a:srgbClr val="FFFFFF"/>
                </a:solidFill>
                <a:latin typeface="Calibri" panose="020F0502020204030204"/>
                <a:cs typeface="+mn-cs"/>
              </a:rPr>
              <a:pPr fontAlgn="auto">
                <a:lnSpc>
                  <a:spcPct val="90000"/>
                </a:lnSpc>
                <a:spcBef>
                  <a:spcPts val="0"/>
                </a:spcBef>
                <a:spcAft>
                  <a:spcPts val="600"/>
                </a:spcAft>
                <a:defRPr/>
              </a:pPr>
              <a:t>5</a:t>
            </a:fld>
            <a:endParaRPr lang="en-US" sz="4200">
              <a:solidFill>
                <a:srgbClr val="FFFFFF"/>
              </a:solidFill>
              <a:latin typeface="Calibri" panose="020F0502020204030204"/>
              <a:cs typeface="+mn-cs"/>
            </a:endParaRPr>
          </a:p>
        </p:txBody>
      </p:sp>
    </p:spTree>
    <p:extLst>
      <p:ext uri="{BB962C8B-B14F-4D97-AF65-F5344CB8AC3E}">
        <p14:creationId xmlns:p14="http://schemas.microsoft.com/office/powerpoint/2010/main" val="1610119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Future Directions	</a:t>
            </a:r>
          </a:p>
        </p:txBody>
      </p:sp>
      <p:sp>
        <p:nvSpPr>
          <p:cNvPr id="5" name="Content Placeholder 4"/>
          <p:cNvSpPr>
            <a:spLocks noGrp="1"/>
          </p:cNvSpPr>
          <p:nvPr>
            <p:ph idx="1"/>
          </p:nvPr>
        </p:nvSpPr>
        <p:spPr/>
        <p:txBody>
          <a:bodyPr/>
          <a:lstStyle/>
          <a:p>
            <a:r>
              <a:rPr lang="en-US" dirty="0"/>
              <a:t>Primary Prevention: Policy e.g. tobacco cessation</a:t>
            </a:r>
          </a:p>
          <a:p>
            <a:r>
              <a:rPr lang="en-US" dirty="0"/>
              <a:t>Secondary Prevention: Cost of medications</a:t>
            </a:r>
          </a:p>
          <a:p>
            <a:r>
              <a:rPr lang="en-US" dirty="0"/>
              <a:t>Delivery of Care: Telemedicine for acute and rehab</a:t>
            </a:r>
          </a:p>
          <a:p>
            <a:r>
              <a:rPr lang="en-US" dirty="0"/>
              <a:t>Caregiver support: Burden is high</a:t>
            </a:r>
          </a:p>
        </p:txBody>
      </p:sp>
    </p:spTree>
    <p:extLst>
      <p:ext uri="{BB962C8B-B14F-4D97-AF65-F5344CB8AC3E}">
        <p14:creationId xmlns:p14="http://schemas.microsoft.com/office/powerpoint/2010/main" val="481861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586954"/>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0" y="60911"/>
            <a:ext cx="9144000" cy="336966"/>
          </a:xfrm>
          <a:prstGeom prst="rect">
            <a:avLst/>
          </a:prstGeom>
          <a:solidFill>
            <a:schemeClr val="tx2">
              <a:lumMod val="20000"/>
              <a:lumOff val="80000"/>
            </a:schemeClr>
          </a:solidFill>
        </p:spPr>
        <p:txBody>
          <a:bodyPr wrap="square" rtlCol="0">
            <a:spAutoFit/>
          </a:bodyPr>
          <a:lstStyle/>
          <a:p>
            <a:pPr algn="r"/>
            <a:endParaRPr lang="en-US" sz="1600" b="1" dirty="0">
              <a:solidFill>
                <a:schemeClr val="bg1"/>
              </a:solidFill>
            </a:endParaRPr>
          </a:p>
        </p:txBody>
      </p:sp>
      <p:cxnSp>
        <p:nvCxnSpPr>
          <p:cNvPr id="10" name="Straight Connector 9"/>
          <p:cNvCxnSpPr/>
          <p:nvPr/>
        </p:nvCxnSpPr>
        <p:spPr>
          <a:xfrm>
            <a:off x="0" y="0"/>
            <a:ext cx="9144000" cy="6091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429000" y="397877"/>
            <a:ext cx="2590800" cy="754053"/>
          </a:xfrm>
          <a:prstGeom prst="rect">
            <a:avLst/>
          </a:prstGeom>
          <a:noFill/>
        </p:spPr>
        <p:txBody>
          <a:bodyPr wrap="square" rtlCol="0">
            <a:spAutoFit/>
          </a:bodyPr>
          <a:lstStyle/>
          <a:p>
            <a:r>
              <a:rPr lang="en-US" sz="4300" b="1" dirty="0"/>
              <a:t>Questions</a:t>
            </a:r>
          </a:p>
        </p:txBody>
      </p:sp>
      <p:pic>
        <p:nvPicPr>
          <p:cNvPr id="8" name="Picture 7" descr="Picture 43.png"/>
          <p:cNvPicPr>
            <a:picLocks noChangeAspect="1"/>
          </p:cNvPicPr>
          <p:nvPr/>
        </p:nvPicPr>
        <p:blipFill>
          <a:blip r:embed="rId2"/>
          <a:stretch>
            <a:fillRect/>
          </a:stretch>
        </p:blipFill>
        <p:spPr>
          <a:xfrm>
            <a:off x="146603" y="1346460"/>
            <a:ext cx="8850793" cy="4165079"/>
          </a:xfrm>
          <a:prstGeom prst="rect">
            <a:avLst/>
          </a:prstGeom>
        </p:spPr>
      </p:pic>
      <p:sp>
        <p:nvSpPr>
          <p:cNvPr id="2" name="Rectangle 1">
            <a:extLst>
              <a:ext uri="{FF2B5EF4-FFF2-40B4-BE49-F238E27FC236}">
                <a16:creationId xmlns:a16="http://schemas.microsoft.com/office/drawing/2014/main" id="{88D53CC5-F96F-D440-AAD4-10BF3BE285D4}"/>
              </a:ext>
            </a:extLst>
          </p:cNvPr>
          <p:cNvSpPr/>
          <p:nvPr/>
        </p:nvSpPr>
        <p:spPr>
          <a:xfrm>
            <a:off x="2911257" y="5679914"/>
            <a:ext cx="3108543" cy="369332"/>
          </a:xfrm>
          <a:prstGeom prst="rect">
            <a:avLst/>
          </a:prstGeom>
        </p:spPr>
        <p:txBody>
          <a:bodyPr wrap="none">
            <a:spAutoFit/>
          </a:bodyPr>
          <a:lstStyle/>
          <a:p>
            <a:r>
              <a:rPr lang="en-US" dirty="0"/>
              <a:t>https://</a:t>
            </a:r>
            <a:r>
              <a:rPr lang="en-US" dirty="0" err="1"/>
              <a:t>youtu.be</a:t>
            </a:r>
            <a:r>
              <a:rPr lang="en-US" dirty="0"/>
              <a:t>/</a:t>
            </a:r>
            <a:r>
              <a:rPr lang="en-US" dirty="0" err="1"/>
              <a:t>ygCll-tPBmg</a:t>
            </a:r>
            <a:endParaRPr lang="en-US" dirty="0"/>
          </a:p>
        </p:txBody>
      </p:sp>
    </p:spTree>
    <p:extLst>
      <p:ext uri="{BB962C8B-B14F-4D97-AF65-F5344CB8AC3E}">
        <p14:creationId xmlns:p14="http://schemas.microsoft.com/office/powerpoint/2010/main" val="373593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E6E66-8E81-0C4C-8775-F9C10B66B498}"/>
              </a:ext>
            </a:extLst>
          </p:cNvPr>
          <p:cNvSpPr>
            <a:spLocks noGrp="1"/>
          </p:cNvSpPr>
          <p:nvPr>
            <p:ph type="title"/>
          </p:nvPr>
        </p:nvSpPr>
        <p:spPr>
          <a:xfrm>
            <a:off x="628650" y="1174819"/>
            <a:ext cx="3281363" cy="2858363"/>
          </a:xfrm>
        </p:spPr>
        <p:txBody>
          <a:bodyPr vert="horz" lIns="91440" tIns="45720" rIns="91440" bIns="45720" rtlCol="0" anchor="b">
            <a:normAutofit/>
          </a:bodyPr>
          <a:lstStyle/>
          <a:p>
            <a:pPr algn="l">
              <a:lnSpc>
                <a:spcPct val="90000"/>
              </a:lnSpc>
            </a:pPr>
            <a:r>
              <a:rPr lang="en-US" sz="6300" kern="1200" dirty="0">
                <a:solidFill>
                  <a:schemeClr val="bg1"/>
                </a:solidFill>
              </a:rPr>
              <a:t>What is a stroke?</a:t>
            </a:r>
          </a:p>
        </p:txBody>
      </p:sp>
      <p:pic>
        <p:nvPicPr>
          <p:cNvPr id="11" name="Content Placeholder 10" descr="Human brain nerve cells">
            <a:extLst>
              <a:ext uri="{FF2B5EF4-FFF2-40B4-BE49-F238E27FC236}">
                <a16:creationId xmlns:a16="http://schemas.microsoft.com/office/drawing/2014/main" id="{76C15BF9-0039-C240-8B97-62E4D2D3E4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837" r="33770"/>
          <a:stretch/>
        </p:blipFill>
        <p:spPr>
          <a:xfrm>
            <a:off x="4261757" y="1"/>
            <a:ext cx="4882243"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18" name="Freeform: Shape 17">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8"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23559"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9005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0CFE2E-AD8A-AE45-8154-95CCEC177D39}"/>
              </a:ext>
            </a:extLst>
          </p:cNvPr>
          <p:cNvSpPr>
            <a:spLocks noGrp="1"/>
          </p:cNvSpPr>
          <p:nvPr>
            <p:ph type="title"/>
          </p:nvPr>
        </p:nvSpPr>
        <p:spPr/>
        <p:txBody>
          <a:bodyPr/>
          <a:lstStyle/>
          <a:p>
            <a:r>
              <a:rPr lang="en-US" dirty="0"/>
              <a:t>What is a Stroke?</a:t>
            </a:r>
          </a:p>
        </p:txBody>
      </p:sp>
      <p:sp>
        <p:nvSpPr>
          <p:cNvPr id="5" name="Content Placeholder 4">
            <a:extLst>
              <a:ext uri="{FF2B5EF4-FFF2-40B4-BE49-F238E27FC236}">
                <a16:creationId xmlns:a16="http://schemas.microsoft.com/office/drawing/2014/main" id="{AE95907D-2F43-4B43-9ACE-090489836FE8}"/>
              </a:ext>
            </a:extLst>
          </p:cNvPr>
          <p:cNvSpPr>
            <a:spLocks noGrp="1"/>
          </p:cNvSpPr>
          <p:nvPr>
            <p:ph idx="1"/>
          </p:nvPr>
        </p:nvSpPr>
        <p:spPr/>
        <p:txBody>
          <a:bodyPr/>
          <a:lstStyle/>
          <a:p>
            <a:r>
              <a:rPr lang="en-US" dirty="0"/>
              <a:t>Stroke is a loss of blood flow to the brain</a:t>
            </a:r>
          </a:p>
          <a:p>
            <a:r>
              <a:rPr lang="en-US" dirty="0"/>
              <a:t>Stroke = a </a:t>
            </a:r>
            <a:r>
              <a:rPr lang="en-US" dirty="0">
                <a:hlinkClick r:id="rId2"/>
              </a:rPr>
              <a:t>Plumbing problem</a:t>
            </a:r>
            <a:endParaRPr lang="en-US" dirty="0"/>
          </a:p>
          <a:p>
            <a:pPr lvl="1"/>
            <a:r>
              <a:rPr lang="en-US" dirty="0"/>
              <a:t>Blockage (“ischemic”)</a:t>
            </a:r>
          </a:p>
          <a:p>
            <a:pPr lvl="1"/>
            <a:r>
              <a:rPr lang="en-US" dirty="0"/>
              <a:t>Blood vessel rupture (“hemorrhagic”)</a:t>
            </a:r>
          </a:p>
          <a:p>
            <a:r>
              <a:rPr lang="en-US" dirty="0"/>
              <a:t>Leads to symptoms in that part of the brain</a:t>
            </a:r>
          </a:p>
          <a:p>
            <a:pPr lvl="1"/>
            <a:r>
              <a:rPr lang="en-US" dirty="0"/>
              <a:t>Different parts of the brain control different activities</a:t>
            </a:r>
          </a:p>
          <a:p>
            <a:pPr lvl="1"/>
            <a:r>
              <a:rPr lang="en-US" dirty="0"/>
              <a:t>Not all stroke survivors will have the same symptoms</a:t>
            </a:r>
          </a:p>
          <a:p>
            <a:pPr marL="0" indent="0">
              <a:buNone/>
            </a:pPr>
            <a:endParaRPr lang="en-US" dirty="0"/>
          </a:p>
        </p:txBody>
      </p:sp>
      <p:sp>
        <p:nvSpPr>
          <p:cNvPr id="3" name="Slide Number Placeholder 2">
            <a:extLst>
              <a:ext uri="{FF2B5EF4-FFF2-40B4-BE49-F238E27FC236}">
                <a16:creationId xmlns:a16="http://schemas.microsoft.com/office/drawing/2014/main" id="{B93FA052-D563-E445-A849-D1163CF59A39}"/>
              </a:ext>
            </a:extLst>
          </p:cNvPr>
          <p:cNvSpPr>
            <a:spLocks noGrp="1"/>
          </p:cNvSpPr>
          <p:nvPr>
            <p:ph type="sldNum" sz="quarter" idx="12"/>
          </p:nvPr>
        </p:nvSpPr>
        <p:spPr/>
        <p:txBody>
          <a:bodyPr/>
          <a:lstStyle/>
          <a:p>
            <a:fld id="{21B528F2-F409-4128-AE8C-73EF09DAD1FC}" type="slidenum">
              <a:rPr lang="en-US" smtClean="0"/>
              <a:pPr/>
              <a:t>7</a:t>
            </a:fld>
            <a:endParaRPr lang="en-US" dirty="0"/>
          </a:p>
        </p:txBody>
      </p:sp>
    </p:spTree>
    <p:extLst>
      <p:ext uri="{BB962C8B-B14F-4D97-AF65-F5344CB8AC3E}">
        <p14:creationId xmlns:p14="http://schemas.microsoft.com/office/powerpoint/2010/main" val="25194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lgn="ctr"/>
            <a:r>
              <a:rPr lang="en-US" b="1" dirty="0"/>
              <a:t>Stroke</a:t>
            </a:r>
          </a:p>
        </p:txBody>
      </p:sp>
      <p:sp>
        <p:nvSpPr>
          <p:cNvPr id="238595" name="Rectangle 3"/>
          <p:cNvSpPr>
            <a:spLocks noGrp="1" noChangeArrowheads="1"/>
          </p:cNvSpPr>
          <p:nvPr>
            <p:ph idx="1"/>
          </p:nvPr>
        </p:nvSpPr>
        <p:spPr/>
        <p:txBody>
          <a:bodyPr>
            <a:normAutofit/>
          </a:bodyPr>
          <a:lstStyle/>
          <a:p>
            <a:endParaRPr lang="en-US" sz="1200" dirty="0"/>
          </a:p>
          <a:p>
            <a:r>
              <a:rPr lang="en-US" dirty="0"/>
              <a:t>Stroke is a </a:t>
            </a:r>
          </a:p>
          <a:p>
            <a:pPr lvl="1"/>
            <a:r>
              <a:rPr lang="en-US" b="1" dirty="0">
                <a:solidFill>
                  <a:srgbClr val="FF0000"/>
                </a:solidFill>
              </a:rPr>
              <a:t>SUDDEN ONSET </a:t>
            </a:r>
            <a:endParaRPr lang="en-US" dirty="0"/>
          </a:p>
          <a:p>
            <a:pPr lvl="1"/>
            <a:r>
              <a:rPr lang="en-US" dirty="0"/>
              <a:t>focal neurological deficit*</a:t>
            </a:r>
          </a:p>
          <a:p>
            <a:pPr lvl="1"/>
            <a:r>
              <a:rPr lang="en-US" dirty="0"/>
              <a:t>of (presumed) VASCULAR ORIGIN </a:t>
            </a:r>
          </a:p>
          <a:p>
            <a:pPr marL="0" indent="0">
              <a:buNone/>
            </a:pPr>
            <a:endParaRPr lang="en-US" dirty="0"/>
          </a:p>
          <a:p>
            <a:pPr lvl="1">
              <a:buNone/>
            </a:pPr>
            <a:r>
              <a:rPr lang="en-US" dirty="0"/>
              <a:t>* 	EXCEPTION: Subarachnoid hemorrhage often does not produce a focal deficit. SAH is thought of a “special type” of stroke syndrome with unique pathological and clinical features. </a:t>
            </a:r>
          </a:p>
          <a:p>
            <a:pPr>
              <a:buFont typeface="Monotype Sorts" charset="2"/>
              <a:buNone/>
            </a:pPr>
            <a:r>
              <a:rPr lang="en-US" b="1" dirty="0">
                <a:solidFill>
                  <a:srgbClr val="FFFF00"/>
                </a:solidFill>
              </a:rPr>
              <a:t>   </a:t>
            </a:r>
            <a:endParaRPr lang="en-US" b="1" dirty="0"/>
          </a:p>
          <a:p>
            <a:pPr>
              <a:buFont typeface="Monotype Sorts" charset="2"/>
              <a:buNone/>
            </a:pPr>
            <a:endParaRPr lang="en-US" b="1" dirty="0"/>
          </a:p>
        </p:txBody>
      </p:sp>
    </p:spTree>
    <p:extLst>
      <p:ext uri="{BB962C8B-B14F-4D97-AF65-F5344CB8AC3E}">
        <p14:creationId xmlns:p14="http://schemas.microsoft.com/office/powerpoint/2010/main" val="67825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a:xfrm>
            <a:off x="0" y="152400"/>
            <a:ext cx="8542338" cy="1333500"/>
          </a:xfrm>
        </p:spPr>
        <p:txBody>
          <a:bodyPr/>
          <a:lstStyle/>
          <a:p>
            <a:pPr algn="ctr"/>
            <a:r>
              <a:rPr lang="en-US" dirty="0"/>
              <a:t>Types of Stroke</a:t>
            </a:r>
            <a:endParaRPr lang="en-US" b="1" dirty="0"/>
          </a:p>
        </p:txBody>
      </p:sp>
      <p:sp>
        <p:nvSpPr>
          <p:cNvPr id="250883" name="Text Box 3"/>
          <p:cNvSpPr txBox="1">
            <a:spLocks noChangeArrowheads="1"/>
          </p:cNvSpPr>
          <p:nvPr/>
        </p:nvSpPr>
        <p:spPr bwMode="auto">
          <a:xfrm>
            <a:off x="5181600" y="6356350"/>
            <a:ext cx="3352800" cy="501650"/>
          </a:xfrm>
          <a:prstGeom prst="rect">
            <a:avLst/>
          </a:prstGeom>
          <a:noFill/>
          <a:ln w="25400">
            <a:noFill/>
            <a:miter lim="800000"/>
            <a:headEnd/>
            <a:tailEnd/>
          </a:ln>
          <a:effectLst/>
        </p:spPr>
        <p:txBody>
          <a:bodyPr>
            <a:spAutoFit/>
          </a:bodyPr>
          <a:lstStyle/>
          <a:p>
            <a:pPr eaLnBrk="1" hangingPunct="1">
              <a:lnSpc>
                <a:spcPct val="90000"/>
              </a:lnSpc>
            </a:pPr>
            <a:r>
              <a:rPr lang="en-US" sz="1000" dirty="0"/>
              <a:t>Albers GW et al. </a:t>
            </a:r>
            <a:r>
              <a:rPr lang="en-US" sz="1000" i="1" dirty="0"/>
              <a:t>Chest</a:t>
            </a:r>
            <a:r>
              <a:rPr lang="en-US" sz="1000" dirty="0"/>
              <a:t>. 1998;119:683S-698S.</a:t>
            </a:r>
          </a:p>
          <a:p>
            <a:pPr eaLnBrk="1" hangingPunct="1">
              <a:lnSpc>
                <a:spcPct val="90000"/>
              </a:lnSpc>
            </a:pPr>
            <a:r>
              <a:rPr lang="en-US" sz="1000" dirty="0"/>
              <a:t>Albers GW Personal communication. February 27, 2003.</a:t>
            </a:r>
          </a:p>
          <a:p>
            <a:pPr eaLnBrk="1" hangingPunct="1">
              <a:lnSpc>
                <a:spcPct val="90000"/>
              </a:lnSpc>
            </a:pPr>
            <a:r>
              <a:rPr lang="en-US" sz="1000" dirty="0"/>
              <a:t>Rosamond WD et al. </a:t>
            </a:r>
            <a:r>
              <a:rPr lang="en-US" sz="1000" i="1" dirty="0"/>
              <a:t>Stroke</a:t>
            </a:r>
            <a:r>
              <a:rPr lang="en-US" sz="1000" dirty="0"/>
              <a:t>. 1999;30:736-743.</a:t>
            </a:r>
          </a:p>
        </p:txBody>
      </p:sp>
      <p:pic>
        <p:nvPicPr>
          <p:cNvPr id="250884" name="Picture 4"/>
          <p:cNvPicPr preferRelativeResize="0">
            <a:picLocks noChangeAspect="1" noChangeArrowheads="1"/>
          </p:cNvPicPr>
          <p:nvPr/>
        </p:nvPicPr>
        <p:blipFill>
          <a:blip r:embed="rId5" cstate="print"/>
          <a:srcRect b="46074"/>
          <a:stretch>
            <a:fillRect/>
          </a:stretch>
        </p:blipFill>
        <p:spPr bwMode="auto">
          <a:xfrm>
            <a:off x="424798" y="4898231"/>
            <a:ext cx="1338263" cy="1274762"/>
          </a:xfrm>
          <a:prstGeom prst="rect">
            <a:avLst/>
          </a:prstGeom>
          <a:noFill/>
          <a:ln w="28575">
            <a:solidFill>
              <a:srgbClr val="FFCC00"/>
            </a:solidFill>
            <a:miter lim="800000"/>
            <a:headEnd/>
            <a:tailEnd/>
          </a:ln>
          <a:effectLst/>
        </p:spPr>
      </p:pic>
      <p:pic>
        <p:nvPicPr>
          <p:cNvPr id="250885" name="Picture 5"/>
          <p:cNvPicPr preferRelativeResize="0">
            <a:picLocks noChangeAspect="1" noChangeArrowheads="1"/>
          </p:cNvPicPr>
          <p:nvPr/>
        </p:nvPicPr>
        <p:blipFill>
          <a:blip r:embed="rId6" cstate="print"/>
          <a:srcRect/>
          <a:stretch>
            <a:fillRect/>
          </a:stretch>
        </p:blipFill>
        <p:spPr bwMode="auto">
          <a:xfrm>
            <a:off x="2819400" y="2921611"/>
            <a:ext cx="1320800" cy="1371600"/>
          </a:xfrm>
          <a:prstGeom prst="rect">
            <a:avLst/>
          </a:prstGeom>
          <a:noFill/>
          <a:ln w="28575">
            <a:solidFill>
              <a:srgbClr val="FFCC00"/>
            </a:solidFill>
            <a:miter lim="800000"/>
            <a:headEnd/>
            <a:tailEnd/>
          </a:ln>
          <a:effectLst/>
        </p:spPr>
      </p:pic>
      <p:pic>
        <p:nvPicPr>
          <p:cNvPr id="250886" name="Picture 6"/>
          <p:cNvPicPr preferRelativeResize="0">
            <a:picLocks noChangeAspect="1" noChangeArrowheads="1"/>
          </p:cNvPicPr>
          <p:nvPr/>
        </p:nvPicPr>
        <p:blipFill>
          <a:blip r:embed="rId7" cstate="print"/>
          <a:srcRect l="1093" t="1602" b="1871"/>
          <a:stretch>
            <a:fillRect/>
          </a:stretch>
        </p:blipFill>
        <p:spPr bwMode="auto">
          <a:xfrm>
            <a:off x="5365288" y="4608289"/>
            <a:ext cx="2774283" cy="1564704"/>
          </a:xfrm>
          <a:prstGeom prst="rect">
            <a:avLst/>
          </a:prstGeom>
          <a:noFill/>
          <a:ln w="28575">
            <a:solidFill>
              <a:srgbClr val="FFCC00"/>
            </a:solidFill>
            <a:miter lim="800000"/>
            <a:headEnd/>
            <a:tailEnd/>
          </a:ln>
          <a:effectLst/>
        </p:spPr>
      </p:pic>
      <p:sp>
        <p:nvSpPr>
          <p:cNvPr id="250887" name="Text Box 7"/>
          <p:cNvSpPr txBox="1">
            <a:spLocks noChangeArrowheads="1"/>
          </p:cNvSpPr>
          <p:nvPr/>
        </p:nvSpPr>
        <p:spPr bwMode="auto">
          <a:xfrm>
            <a:off x="2574312" y="2080053"/>
            <a:ext cx="1775437" cy="584775"/>
          </a:xfrm>
          <a:prstGeom prst="rect">
            <a:avLst/>
          </a:prstGeom>
          <a:noFill/>
          <a:ln w="9525">
            <a:solidFill>
              <a:schemeClr val="tx1"/>
            </a:solidFill>
            <a:miter lim="800000"/>
            <a:headEnd/>
            <a:tailEnd/>
          </a:ln>
          <a:effectLst/>
        </p:spPr>
        <p:txBody>
          <a:bodyPr wrap="square">
            <a:spAutoFit/>
          </a:bodyPr>
          <a:lstStyle/>
          <a:p>
            <a:pPr eaLnBrk="1" hangingPunct="1"/>
            <a:r>
              <a:rPr lang="en-US" sz="1600" b="1" dirty="0"/>
              <a:t>Cardioembolic </a:t>
            </a:r>
            <a:r>
              <a:rPr lang="en-US" sz="1600" b="1" dirty="0">
                <a:solidFill>
                  <a:srgbClr val="FF0000"/>
                </a:solidFill>
              </a:rPr>
              <a:t>(20%)</a:t>
            </a:r>
          </a:p>
        </p:txBody>
      </p:sp>
      <p:sp>
        <p:nvSpPr>
          <p:cNvPr id="250888" name="Text Box 8"/>
          <p:cNvSpPr txBox="1">
            <a:spLocks noChangeArrowheads="1"/>
          </p:cNvSpPr>
          <p:nvPr/>
        </p:nvSpPr>
        <p:spPr bwMode="auto">
          <a:xfrm>
            <a:off x="5861" y="4367824"/>
            <a:ext cx="2280127" cy="523220"/>
          </a:xfrm>
          <a:prstGeom prst="rect">
            <a:avLst/>
          </a:prstGeom>
          <a:noFill/>
          <a:ln w="9525">
            <a:solidFill>
              <a:schemeClr val="tx2"/>
            </a:solidFill>
            <a:miter lim="800000"/>
            <a:headEnd/>
            <a:tailEnd/>
          </a:ln>
          <a:effectLst/>
        </p:spPr>
        <p:txBody>
          <a:bodyPr wrap="square">
            <a:spAutoFit/>
          </a:bodyPr>
          <a:lstStyle/>
          <a:p>
            <a:pPr eaLnBrk="1" hangingPunct="1"/>
            <a:r>
              <a:rPr lang="en-US" sz="1600" b="1" dirty="0"/>
              <a:t>Lacunar </a:t>
            </a:r>
            <a:r>
              <a:rPr lang="en-US" sz="1600" b="1" dirty="0">
                <a:solidFill>
                  <a:srgbClr val="FF0000"/>
                </a:solidFill>
              </a:rPr>
              <a:t>(25%)</a:t>
            </a:r>
          </a:p>
          <a:p>
            <a:pPr eaLnBrk="1" hangingPunct="1"/>
            <a:r>
              <a:rPr lang="en-US" sz="1200" b="1" dirty="0"/>
              <a:t>(small vessel)</a:t>
            </a:r>
            <a:endParaRPr lang="en-US" sz="1600" b="1" dirty="0"/>
          </a:p>
        </p:txBody>
      </p:sp>
      <p:sp>
        <p:nvSpPr>
          <p:cNvPr id="250889" name="Text Box 9"/>
          <p:cNvSpPr txBox="1">
            <a:spLocks noChangeArrowheads="1"/>
          </p:cNvSpPr>
          <p:nvPr/>
        </p:nvSpPr>
        <p:spPr bwMode="auto">
          <a:xfrm>
            <a:off x="511175" y="1423988"/>
            <a:ext cx="3878263" cy="461665"/>
          </a:xfrm>
          <a:prstGeom prst="rect">
            <a:avLst/>
          </a:prstGeom>
          <a:solidFill>
            <a:schemeClr val="accent6">
              <a:lumMod val="40000"/>
              <a:lumOff val="60000"/>
            </a:schemeClr>
          </a:solidFill>
          <a:ln w="38100">
            <a:solidFill>
              <a:schemeClr val="tx2"/>
            </a:solidFill>
            <a:miter lim="800000"/>
            <a:headEnd/>
            <a:tailEnd/>
          </a:ln>
          <a:effectLst/>
        </p:spPr>
        <p:txBody>
          <a:bodyPr>
            <a:spAutoFit/>
          </a:bodyPr>
          <a:lstStyle/>
          <a:p>
            <a:pPr algn="ctr" eaLnBrk="1" hangingPunct="1"/>
            <a:r>
              <a:rPr lang="en-US" b="1" dirty="0"/>
              <a:t>Ischemic Stroke (85%)</a:t>
            </a:r>
          </a:p>
        </p:txBody>
      </p:sp>
      <p:sp>
        <p:nvSpPr>
          <p:cNvPr id="250890" name="Text Box 10"/>
          <p:cNvSpPr txBox="1">
            <a:spLocks noChangeArrowheads="1"/>
          </p:cNvSpPr>
          <p:nvPr/>
        </p:nvSpPr>
        <p:spPr bwMode="auto">
          <a:xfrm>
            <a:off x="4800600" y="1423988"/>
            <a:ext cx="4038600" cy="461665"/>
          </a:xfrm>
          <a:prstGeom prst="rect">
            <a:avLst/>
          </a:prstGeom>
          <a:solidFill>
            <a:schemeClr val="accent6">
              <a:lumMod val="40000"/>
              <a:lumOff val="60000"/>
            </a:schemeClr>
          </a:solidFill>
          <a:ln w="38100">
            <a:solidFill>
              <a:schemeClr val="tx2"/>
            </a:solidFill>
            <a:miter lim="800000"/>
            <a:headEnd/>
            <a:tailEnd/>
          </a:ln>
          <a:effectLst/>
        </p:spPr>
        <p:txBody>
          <a:bodyPr wrap="square">
            <a:spAutoFit/>
          </a:bodyPr>
          <a:lstStyle/>
          <a:p>
            <a:pPr eaLnBrk="1" hangingPunct="1"/>
            <a:r>
              <a:rPr lang="en-US" b="1" dirty="0"/>
              <a:t>Hemorrhagic Stroke (15%)</a:t>
            </a:r>
          </a:p>
        </p:txBody>
      </p:sp>
      <p:sp>
        <p:nvSpPr>
          <p:cNvPr id="250891" name="Text Box 11"/>
          <p:cNvSpPr txBox="1">
            <a:spLocks noChangeArrowheads="1"/>
          </p:cNvSpPr>
          <p:nvPr/>
        </p:nvSpPr>
        <p:spPr bwMode="auto">
          <a:xfrm>
            <a:off x="4992688" y="4199549"/>
            <a:ext cx="3592512" cy="336550"/>
          </a:xfrm>
          <a:prstGeom prst="rect">
            <a:avLst/>
          </a:prstGeom>
          <a:noFill/>
          <a:ln w="9525">
            <a:solidFill>
              <a:schemeClr val="tx2"/>
            </a:solidFill>
            <a:miter lim="800000"/>
            <a:headEnd/>
            <a:tailEnd/>
          </a:ln>
          <a:effectLst/>
        </p:spPr>
        <p:txBody>
          <a:bodyPr>
            <a:spAutoFit/>
          </a:bodyPr>
          <a:lstStyle/>
          <a:p>
            <a:pPr eaLnBrk="1" hangingPunct="1"/>
            <a:r>
              <a:rPr lang="en-US" sz="1600" b="1" dirty="0"/>
              <a:t>Subarachnoid Hemorrhage </a:t>
            </a:r>
            <a:r>
              <a:rPr lang="en-US" sz="1600" b="1" dirty="0">
                <a:solidFill>
                  <a:srgbClr val="FF0000"/>
                </a:solidFill>
              </a:rPr>
              <a:t>(30%)</a:t>
            </a:r>
          </a:p>
        </p:txBody>
      </p:sp>
      <p:sp>
        <p:nvSpPr>
          <p:cNvPr id="250892" name="Text Box 12"/>
          <p:cNvSpPr txBox="1">
            <a:spLocks noChangeArrowheads="1"/>
          </p:cNvSpPr>
          <p:nvPr/>
        </p:nvSpPr>
        <p:spPr bwMode="auto">
          <a:xfrm>
            <a:off x="2574313" y="5120114"/>
            <a:ext cx="1997687" cy="830997"/>
          </a:xfrm>
          <a:prstGeom prst="rect">
            <a:avLst/>
          </a:prstGeom>
          <a:noFill/>
          <a:ln w="9525">
            <a:noFill/>
            <a:miter lim="800000"/>
            <a:headEnd/>
            <a:tailEnd/>
          </a:ln>
          <a:effectLst/>
        </p:spPr>
        <p:txBody>
          <a:bodyPr wrap="square">
            <a:spAutoFit/>
          </a:bodyPr>
          <a:lstStyle/>
          <a:p>
            <a:pPr eaLnBrk="1" hangingPunct="1"/>
            <a:r>
              <a:rPr lang="en-US" sz="1600" b="1" dirty="0"/>
              <a:t>Cryptogenic </a:t>
            </a:r>
            <a:r>
              <a:rPr lang="en-US" sz="1600" b="1" dirty="0">
                <a:solidFill>
                  <a:srgbClr val="FF0000"/>
                </a:solidFill>
              </a:rPr>
              <a:t>(30%)</a:t>
            </a:r>
          </a:p>
          <a:p>
            <a:pPr eaLnBrk="1" hangingPunct="1"/>
            <a:endParaRPr lang="en-US" sz="1600" b="1" dirty="0">
              <a:solidFill>
                <a:srgbClr val="FFCC00"/>
              </a:solidFill>
            </a:endParaRPr>
          </a:p>
          <a:p>
            <a:pPr eaLnBrk="1" hangingPunct="1"/>
            <a:r>
              <a:rPr lang="en-US" sz="1600" b="1" dirty="0"/>
              <a:t>Other </a:t>
            </a:r>
            <a:r>
              <a:rPr lang="en-US" sz="1600" b="1" dirty="0">
                <a:solidFill>
                  <a:srgbClr val="FFCC00"/>
                </a:solidFill>
              </a:rPr>
              <a:t>           </a:t>
            </a:r>
            <a:r>
              <a:rPr lang="en-US" sz="1600" b="1" dirty="0">
                <a:solidFill>
                  <a:srgbClr val="FF0000"/>
                </a:solidFill>
              </a:rPr>
              <a:t>(5%)</a:t>
            </a:r>
          </a:p>
        </p:txBody>
      </p:sp>
      <p:sp>
        <p:nvSpPr>
          <p:cNvPr id="250893" name="Text Box 13"/>
          <p:cNvSpPr txBox="1">
            <a:spLocks noChangeArrowheads="1"/>
          </p:cNvSpPr>
          <p:nvPr/>
        </p:nvSpPr>
        <p:spPr bwMode="auto">
          <a:xfrm>
            <a:off x="5862" y="2080053"/>
            <a:ext cx="2450306" cy="754062"/>
          </a:xfrm>
          <a:prstGeom prst="rect">
            <a:avLst/>
          </a:prstGeom>
          <a:noFill/>
          <a:ln w="9525">
            <a:solidFill>
              <a:schemeClr val="tx2"/>
            </a:solidFill>
            <a:miter lim="800000"/>
            <a:headEnd/>
            <a:tailEnd/>
          </a:ln>
          <a:effectLst/>
        </p:spPr>
        <p:txBody>
          <a:bodyPr wrap="square">
            <a:spAutoFit/>
          </a:bodyPr>
          <a:lstStyle/>
          <a:p>
            <a:pPr eaLnBrk="1" hangingPunct="1">
              <a:lnSpc>
                <a:spcPct val="90000"/>
              </a:lnSpc>
            </a:pPr>
            <a:r>
              <a:rPr lang="en-US" sz="1600" b="1" dirty="0"/>
              <a:t>Atherothrombotic </a:t>
            </a:r>
            <a:br>
              <a:rPr lang="en-US" sz="1600" b="1" dirty="0"/>
            </a:br>
            <a:r>
              <a:rPr lang="en-US" sz="1600" b="1" dirty="0"/>
              <a:t>Cerebrovascular</a:t>
            </a:r>
          </a:p>
          <a:p>
            <a:pPr eaLnBrk="1" hangingPunct="1">
              <a:lnSpc>
                <a:spcPct val="90000"/>
              </a:lnSpc>
            </a:pPr>
            <a:r>
              <a:rPr lang="en-US" sz="1600" b="1" dirty="0"/>
              <a:t>Disease </a:t>
            </a:r>
            <a:r>
              <a:rPr lang="en-US" sz="1600" b="1" dirty="0">
                <a:solidFill>
                  <a:srgbClr val="FF0000"/>
                </a:solidFill>
              </a:rPr>
              <a:t>(20%)</a:t>
            </a:r>
          </a:p>
        </p:txBody>
      </p:sp>
      <p:pic>
        <p:nvPicPr>
          <p:cNvPr id="250894" name="Picture 14"/>
          <p:cNvPicPr preferRelativeResize="0">
            <a:picLocks noChangeAspect="1" noChangeArrowheads="1"/>
          </p:cNvPicPr>
          <p:nvPr/>
        </p:nvPicPr>
        <p:blipFill>
          <a:blip r:embed="rId8" cstate="print"/>
          <a:srcRect r="52843"/>
          <a:stretch>
            <a:fillRect/>
          </a:stretch>
        </p:blipFill>
        <p:spPr bwMode="auto">
          <a:xfrm>
            <a:off x="6019800" y="2467475"/>
            <a:ext cx="1333500" cy="1274763"/>
          </a:xfrm>
          <a:prstGeom prst="rect">
            <a:avLst/>
          </a:prstGeom>
          <a:noFill/>
          <a:ln w="28575">
            <a:solidFill>
              <a:srgbClr val="FFCC00"/>
            </a:solidFill>
            <a:miter lim="800000"/>
            <a:headEnd/>
            <a:tailEnd/>
          </a:ln>
          <a:effectLst/>
        </p:spPr>
      </p:pic>
      <p:sp>
        <p:nvSpPr>
          <p:cNvPr id="250895" name="Text Box 15"/>
          <p:cNvSpPr txBox="1">
            <a:spLocks noChangeArrowheads="1"/>
          </p:cNvSpPr>
          <p:nvPr/>
        </p:nvSpPr>
        <p:spPr bwMode="auto">
          <a:xfrm>
            <a:off x="4970462" y="2012950"/>
            <a:ext cx="3563937" cy="338554"/>
          </a:xfrm>
          <a:prstGeom prst="rect">
            <a:avLst/>
          </a:prstGeom>
          <a:noFill/>
          <a:ln w="9525">
            <a:solidFill>
              <a:schemeClr val="tx2"/>
            </a:solidFill>
            <a:miter lim="800000"/>
            <a:headEnd/>
            <a:tailEnd/>
          </a:ln>
          <a:effectLst/>
        </p:spPr>
        <p:txBody>
          <a:bodyPr wrap="square">
            <a:spAutoFit/>
          </a:bodyPr>
          <a:lstStyle/>
          <a:p>
            <a:pPr eaLnBrk="1" hangingPunct="1"/>
            <a:r>
              <a:rPr lang="en-US" sz="1600" b="1" dirty="0"/>
              <a:t>Intracerebral Hemorrhage </a:t>
            </a:r>
            <a:r>
              <a:rPr lang="en-US" sz="1600" b="1" dirty="0">
                <a:solidFill>
                  <a:srgbClr val="FF0000"/>
                </a:solidFill>
              </a:rPr>
              <a:t>(70%)</a:t>
            </a:r>
          </a:p>
        </p:txBody>
      </p:sp>
      <p:grpSp>
        <p:nvGrpSpPr>
          <p:cNvPr id="250896" name="Group 16"/>
          <p:cNvGrpSpPr>
            <a:grpSpLocks/>
          </p:cNvGrpSpPr>
          <p:nvPr/>
        </p:nvGrpSpPr>
        <p:grpSpPr bwMode="auto">
          <a:xfrm>
            <a:off x="285750" y="2012950"/>
            <a:ext cx="8248650" cy="4248150"/>
            <a:chOff x="169" y="1153"/>
            <a:chExt cx="5376" cy="2676"/>
          </a:xfrm>
        </p:grpSpPr>
        <p:sp>
          <p:nvSpPr>
            <p:cNvPr id="250897" name="Line 17"/>
            <p:cNvSpPr>
              <a:spLocks noChangeShapeType="1"/>
            </p:cNvSpPr>
            <p:nvPr/>
          </p:nvSpPr>
          <p:spPr bwMode="auto">
            <a:xfrm>
              <a:off x="169" y="3829"/>
              <a:ext cx="5376" cy="0"/>
            </a:xfrm>
            <a:prstGeom prst="line">
              <a:avLst/>
            </a:prstGeom>
            <a:noFill/>
            <a:ln w="25400">
              <a:solidFill>
                <a:schemeClr val="tx1"/>
              </a:solidFill>
              <a:round/>
              <a:headEnd/>
              <a:tailEnd/>
            </a:ln>
            <a:effectLst/>
          </p:spPr>
          <p:txBody>
            <a:bodyPr anchor="ctr"/>
            <a:lstStyle/>
            <a:p>
              <a:endParaRPr lang="en-US" dirty="0"/>
            </a:p>
          </p:txBody>
        </p:sp>
        <p:sp>
          <p:nvSpPr>
            <p:cNvPr id="250898" name="Line 18"/>
            <p:cNvSpPr>
              <a:spLocks noChangeShapeType="1"/>
            </p:cNvSpPr>
            <p:nvPr/>
          </p:nvSpPr>
          <p:spPr bwMode="auto">
            <a:xfrm>
              <a:off x="169" y="1153"/>
              <a:ext cx="5376" cy="0"/>
            </a:xfrm>
            <a:prstGeom prst="line">
              <a:avLst/>
            </a:prstGeom>
            <a:noFill/>
            <a:ln w="25400">
              <a:solidFill>
                <a:schemeClr val="tx1"/>
              </a:solidFill>
              <a:round/>
              <a:headEnd/>
              <a:tailEnd/>
            </a:ln>
            <a:effectLst/>
          </p:spPr>
          <p:txBody>
            <a:bodyPr anchor="ctr"/>
            <a:lstStyle/>
            <a:p>
              <a:endParaRPr lang="en-US" dirty="0"/>
            </a:p>
          </p:txBody>
        </p:sp>
      </p:grpSp>
      <p:sp>
        <p:nvSpPr>
          <p:cNvPr id="250900" name="Line 20"/>
          <p:cNvSpPr>
            <a:spLocks noChangeShapeType="1"/>
          </p:cNvSpPr>
          <p:nvPr/>
        </p:nvSpPr>
        <p:spPr bwMode="auto">
          <a:xfrm>
            <a:off x="4572000" y="1371600"/>
            <a:ext cx="0" cy="4724400"/>
          </a:xfrm>
          <a:prstGeom prst="line">
            <a:avLst/>
          </a:prstGeom>
          <a:noFill/>
          <a:ln w="25400">
            <a:solidFill>
              <a:schemeClr val="tx1"/>
            </a:solidFill>
            <a:prstDash val="sysDot"/>
            <a:round/>
            <a:headEnd/>
            <a:tailEnd/>
          </a:ln>
          <a:effectLst/>
        </p:spPr>
        <p:txBody>
          <a:bodyPr/>
          <a:lstStyle/>
          <a:p>
            <a:endParaRPr lang="en-US" dirty="0"/>
          </a:p>
        </p:txBody>
      </p:sp>
      <p:grpSp>
        <p:nvGrpSpPr>
          <p:cNvPr id="250901" name="Group 21"/>
          <p:cNvGrpSpPr>
            <a:grpSpLocks/>
          </p:cNvGrpSpPr>
          <p:nvPr/>
        </p:nvGrpSpPr>
        <p:grpSpPr bwMode="auto">
          <a:xfrm>
            <a:off x="508143" y="2896211"/>
            <a:ext cx="1171575" cy="1438275"/>
            <a:chOff x="2880" y="1817"/>
            <a:chExt cx="912" cy="934"/>
          </a:xfrm>
        </p:grpSpPr>
        <p:pic>
          <p:nvPicPr>
            <p:cNvPr id="250902" name="Picture 22"/>
            <p:cNvPicPr>
              <a:picLocks noChangeAspect="1" noChangeArrowheads="1"/>
            </p:cNvPicPr>
            <p:nvPr/>
          </p:nvPicPr>
          <p:blipFill>
            <a:blip r:embed="rId9" cstate="print"/>
            <a:srcRect l="54248" t="58807" r="26874" b="15334"/>
            <a:stretch>
              <a:fillRect/>
            </a:stretch>
          </p:blipFill>
          <p:spPr bwMode="auto">
            <a:xfrm>
              <a:off x="2880" y="1820"/>
              <a:ext cx="906" cy="931"/>
            </a:xfrm>
            <a:prstGeom prst="rect">
              <a:avLst/>
            </a:prstGeom>
            <a:noFill/>
            <a:ln w="9525">
              <a:noFill/>
              <a:miter lim="800000"/>
              <a:headEnd/>
              <a:tailEnd/>
            </a:ln>
            <a:effectLst/>
          </p:spPr>
        </p:pic>
        <p:sp>
          <p:nvSpPr>
            <p:cNvPr id="250903" name="Rectangle 23"/>
            <p:cNvSpPr>
              <a:spLocks noChangeArrowheads="1"/>
            </p:cNvSpPr>
            <p:nvPr/>
          </p:nvSpPr>
          <p:spPr bwMode="auto">
            <a:xfrm>
              <a:off x="2880" y="1817"/>
              <a:ext cx="912" cy="934"/>
            </a:xfrm>
            <a:prstGeom prst="rect">
              <a:avLst/>
            </a:prstGeom>
            <a:noFill/>
            <a:ln w="28575">
              <a:solidFill>
                <a:srgbClr val="FFCC00"/>
              </a:solidFill>
              <a:miter lim="800000"/>
              <a:headEnd/>
              <a:tailEnd/>
            </a:ln>
          </p:spPr>
          <p:txBody>
            <a:bodyPr/>
            <a:lstStyle/>
            <a:p>
              <a:endParaRPr lang="en-US" dirty="0"/>
            </a:p>
          </p:txBody>
        </p:sp>
      </p:grpSp>
    </p:spTree>
    <p:extLst>
      <p:ext uri="{BB962C8B-B14F-4D97-AF65-F5344CB8AC3E}">
        <p14:creationId xmlns:p14="http://schemas.microsoft.com/office/powerpoint/2010/main" val="3458096335"/>
      </p:ext>
    </p:extLst>
  </p:cSld>
  <p:clrMapOvr>
    <a:overrideClrMapping bg1="lt1" tx1="dk1" bg2="lt2" tx2="dk2" accent1="accent1" accent2="accent2" accent3="accent3" accent4="accent4" accent5="accent5" accent6="accent6" hlink="hlink" folHlink="folHlink"/>
  </p:clrMapOvr>
  <p:transition/>
</p:sld>
</file>

<file path=ppt/theme/theme1.xml><?xml version="1.0" encoding="utf-8"?>
<a:theme xmlns:a="http://schemas.openxmlformats.org/drawingml/2006/main" name="Default Design">
  <a:themeElements>
    <a:clrScheme name="Default Design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themeOverride>
</file>

<file path=docProps/app.xml><?xml version="1.0" encoding="utf-8"?>
<Properties xmlns="http://schemas.openxmlformats.org/officeDocument/2006/extended-properties" xmlns:vt="http://schemas.openxmlformats.org/officeDocument/2006/docPropsVTypes">
  <Template/>
  <TotalTime>1294</TotalTime>
  <Words>2513</Words>
  <Application>Microsoft Macintosh PowerPoint</Application>
  <PresentationFormat>On-screen Show (4:3)</PresentationFormat>
  <Paragraphs>401</Paragraphs>
  <Slides>51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51</vt:i4>
      </vt:variant>
    </vt:vector>
  </HeadingPairs>
  <TitlesOfParts>
    <vt:vector size="57" baseType="lpstr">
      <vt:lpstr>Arial</vt:lpstr>
      <vt:lpstr>Calibri</vt:lpstr>
      <vt:lpstr>Monotype Sorts</vt:lpstr>
      <vt:lpstr>Times New Roman</vt:lpstr>
      <vt:lpstr>Default Design</vt:lpstr>
      <vt:lpstr>Custom Design</vt:lpstr>
      <vt:lpstr>PowerPoint Presentation</vt:lpstr>
      <vt:lpstr>PowerPoint Presentation</vt:lpstr>
      <vt:lpstr>Learning Objectives At the end of this session, you should be able to answer the following questions:</vt:lpstr>
      <vt:lpstr>Please make a note of questions in the chat- we will try to answer them!</vt:lpstr>
      <vt:lpstr>Stroke….</vt:lpstr>
      <vt:lpstr>What is a stroke?</vt:lpstr>
      <vt:lpstr>What is a Stroke?</vt:lpstr>
      <vt:lpstr>Stroke</vt:lpstr>
      <vt:lpstr>Types of Stroke</vt:lpstr>
      <vt:lpstr>PowerPoint Presentation</vt:lpstr>
      <vt:lpstr>Clots (emboli) typically come from the heart….</vt:lpstr>
      <vt:lpstr>Some Other Causes of Ischemic Strokes</vt:lpstr>
      <vt:lpstr>What is a mini-stroke?</vt:lpstr>
      <vt:lpstr>What is a mini-stroke?</vt:lpstr>
      <vt:lpstr>Transient Ischemic Attack</vt:lpstr>
      <vt:lpstr>Less than 4 hours = TIA</vt:lpstr>
      <vt:lpstr>TIA patients are at high risk for stroke </vt:lpstr>
      <vt:lpstr>PowerPoint Presentation</vt:lpstr>
      <vt:lpstr>What  about NC and stroke?</vt:lpstr>
      <vt:lpstr>Stroke Statistics</vt:lpstr>
      <vt:lpstr>Stroke Statistics Important disparities</vt:lpstr>
      <vt:lpstr>Stroke Hospitalization Rates</vt:lpstr>
      <vt:lpstr>Stroke Mortality Rates</vt:lpstr>
      <vt:lpstr>What are stroke symptoms?</vt:lpstr>
      <vt:lpstr>PowerPoint Presentation</vt:lpstr>
      <vt:lpstr>Blood Supply has redundancy!</vt:lpstr>
      <vt:lpstr>PowerPoint Presentation</vt:lpstr>
      <vt:lpstr>Symptoms of Carotid Ischemia</vt:lpstr>
      <vt:lpstr>Symptoms of Vertebrobasilar Ischemia</vt:lpstr>
      <vt:lpstr>PowerPoint Presentation</vt:lpstr>
      <vt:lpstr>PowerPoint Presentation</vt:lpstr>
      <vt:lpstr>What else could this be?</vt:lpstr>
      <vt:lpstr>Clinical Approach to patient with Stroke/TIA Symptoms </vt:lpstr>
      <vt:lpstr>MRI vs. CT for Acute Stroke</vt:lpstr>
      <vt:lpstr>CT scan:  Infarction shows up after hours</vt:lpstr>
      <vt:lpstr>Non-Contrast CT scan: Sensitive for HEMORRHAGE</vt:lpstr>
      <vt:lpstr>MRI Scan: Sensitive for early detection of ischemic stroke</vt:lpstr>
      <vt:lpstr>What drugs prevent stroke?</vt:lpstr>
      <vt:lpstr>Common Drugs Used for Management of Stroke/TIA</vt:lpstr>
      <vt:lpstr>Medical Devices for Ischemic Stroke Therapy</vt:lpstr>
      <vt:lpstr>Indications for Intravenous Thrombolysis (rtPA) in Acute Ischemic Stroke</vt:lpstr>
      <vt:lpstr>Risk Factors for Stroke/TIA</vt:lpstr>
      <vt:lpstr>Carotid Revascularization: Endarterectomy</vt:lpstr>
      <vt:lpstr>Carotid Revascularization:  Stenting</vt:lpstr>
      <vt:lpstr>Look for other causes….</vt:lpstr>
      <vt:lpstr>Supportive Management  </vt:lpstr>
      <vt:lpstr>Rehabilitation</vt:lpstr>
      <vt:lpstr>What can I do to prevent stroke?</vt:lpstr>
      <vt:lpstr>If you have one….</vt:lpstr>
      <vt:lpstr>Future Directions </vt:lpstr>
      <vt:lpstr>PowerPoint Presentation</vt:lpstr>
    </vt:vector>
  </TitlesOfParts>
  <Company>UNC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UNC</dc:creator>
  <cp:lastModifiedBy>Ana Felix</cp:lastModifiedBy>
  <cp:revision>66</cp:revision>
  <dcterms:created xsi:type="dcterms:W3CDTF">2005-07-06T13:35:28Z</dcterms:created>
  <dcterms:modified xsi:type="dcterms:W3CDTF">2021-02-09T03:21:56Z</dcterms:modified>
</cp:coreProperties>
</file>