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  <p:sldMasterId id="2147483737" r:id="rId4"/>
    <p:sldMasterId id="2147483708" r:id="rId5"/>
    <p:sldMasterId id="2147483721" r:id="rId6"/>
  </p:sldMasterIdLst>
  <p:handoutMasterIdLst>
    <p:handoutMasterId r:id="rId54"/>
  </p:handoutMasterIdLst>
  <p:sldIdLst>
    <p:sldId id="256" r:id="rId7"/>
    <p:sldId id="305" r:id="rId8"/>
    <p:sldId id="306" r:id="rId9"/>
    <p:sldId id="273" r:id="rId10"/>
    <p:sldId id="279" r:id="rId11"/>
    <p:sldId id="280" r:id="rId12"/>
    <p:sldId id="281" r:id="rId13"/>
    <p:sldId id="282" r:id="rId14"/>
    <p:sldId id="283" r:id="rId15"/>
    <p:sldId id="286" r:id="rId16"/>
    <p:sldId id="285" r:id="rId17"/>
    <p:sldId id="284" r:id="rId18"/>
    <p:sldId id="291" r:id="rId19"/>
    <p:sldId id="275" r:id="rId20"/>
    <p:sldId id="287" r:id="rId21"/>
    <p:sldId id="288" r:id="rId22"/>
    <p:sldId id="289" r:id="rId23"/>
    <p:sldId id="290" r:id="rId24"/>
    <p:sldId id="262" r:id="rId25"/>
    <p:sldId id="292" r:id="rId26"/>
    <p:sldId id="277" r:id="rId27"/>
    <p:sldId id="293" r:id="rId28"/>
    <p:sldId id="296" r:id="rId29"/>
    <p:sldId id="295" r:id="rId30"/>
    <p:sldId id="294" r:id="rId31"/>
    <p:sldId id="299" r:id="rId32"/>
    <p:sldId id="300" r:id="rId33"/>
    <p:sldId id="301" r:id="rId34"/>
    <p:sldId id="297" r:id="rId35"/>
    <p:sldId id="302" r:id="rId36"/>
    <p:sldId id="298" r:id="rId37"/>
    <p:sldId id="304" r:id="rId38"/>
    <p:sldId id="276" r:id="rId39"/>
    <p:sldId id="307" r:id="rId40"/>
    <p:sldId id="308" r:id="rId41"/>
    <p:sldId id="309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9" r:id="rId50"/>
    <p:sldId id="321" r:id="rId51"/>
    <p:sldId id="320" r:id="rId52"/>
    <p:sldId id="31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CAE1EC"/>
    <a:srgbClr val="E9F1FF"/>
    <a:srgbClr val="DBE7F5"/>
    <a:srgbClr val="CEDEF1"/>
    <a:srgbClr val="BAD3EE"/>
    <a:srgbClr val="88B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6"/>
    <p:restoredTop sz="94641"/>
  </p:normalViewPr>
  <p:slideViewPr>
    <p:cSldViewPr snapToGrid="0" snapToObjects="1">
      <p:cViewPr varScale="1">
        <p:scale>
          <a:sx n="56" d="100"/>
          <a:sy n="56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4" d="100"/>
          <a:sy n="144" d="100"/>
        </p:scale>
        <p:origin x="33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E00CA-451E-DE4B-BAB0-EF3E590F06D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77144-2E57-EE40-8FAC-9ECC7FC0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23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994771"/>
            <a:ext cx="10058400" cy="2758522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160845"/>
            <a:ext cx="100584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144540-6225-C141-B724-4B1736D75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0744" y="117280"/>
            <a:ext cx="5328856" cy="668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BD185-8B14-7D48-97E0-FF0CAB4C4A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" y="6386945"/>
            <a:ext cx="1978522" cy="3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9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1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8558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6960" y="365125"/>
            <a:ext cx="641858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669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28080" y="1798955"/>
            <a:ext cx="5486400" cy="4093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346960" y="294005"/>
            <a:ext cx="9006840" cy="95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Click to edit Master 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46961" y="1791017"/>
            <a:ext cx="3474720" cy="12344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6961" y="3213417"/>
            <a:ext cx="3474720" cy="267874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0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132996"/>
            <a:ext cx="10058400" cy="2482074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083576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81745" y="6356350"/>
            <a:ext cx="72459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1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29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1354138"/>
            <a:ext cx="10972800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4487863"/>
            <a:ext cx="10972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212080" cy="4209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1825625"/>
            <a:ext cx="5212080" cy="4209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99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615" y="355600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615" y="1681163"/>
            <a:ext cx="520890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615" y="2505075"/>
            <a:ext cx="5208905" cy="3519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0160" y="1681163"/>
            <a:ext cx="52152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0160" y="2505075"/>
            <a:ext cx="5215255" cy="3519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34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62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399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57400"/>
            <a:ext cx="41624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50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73040" y="995363"/>
            <a:ext cx="630936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57400"/>
            <a:ext cx="411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22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4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84640" y="365125"/>
            <a:ext cx="2402840" cy="55378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4520" y="365125"/>
            <a:ext cx="8346440" cy="55378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89E00-7313-A64E-8411-55759EA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72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132995"/>
            <a:ext cx="10058400" cy="257776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84816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6436" y="6351904"/>
            <a:ext cx="68302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92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0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42378"/>
            <a:ext cx="10515600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557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91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252720" cy="416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520" y="1825625"/>
            <a:ext cx="5247132" cy="416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00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680" y="355600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68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" y="2505075"/>
            <a:ext cx="5157787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2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9212" y="2505075"/>
            <a:ext cx="5183188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4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0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1465898"/>
            <a:ext cx="93776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6960" y="4589463"/>
            <a:ext cx="93776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498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85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399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57400"/>
            <a:ext cx="41624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92582" y="6351904"/>
            <a:ext cx="684414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8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3992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57400"/>
            <a:ext cx="41624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1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25625"/>
            <a:ext cx="10972800" cy="41281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09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0" y="365125"/>
            <a:ext cx="2628900" cy="55987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5987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727" y="6351904"/>
            <a:ext cx="6857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0800" y="6351905"/>
            <a:ext cx="1371600" cy="365125"/>
          </a:xfrm>
          <a:prstGeom prst="rect">
            <a:avLst/>
          </a:prstGeom>
        </p:spPr>
        <p:txBody>
          <a:bodyPr/>
          <a:lstStyle/>
          <a:p>
            <a:fld id="{7B87342F-B777-0D48-A756-80A88C128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00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6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71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45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98653"/>
            <a:ext cx="10515600" cy="8920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57375"/>
            <a:ext cx="5157787" cy="6476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04303"/>
            <a:ext cx="5157787" cy="3585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57375"/>
            <a:ext cx="5183188" cy="6476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04303"/>
            <a:ext cx="5183188" cy="3585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6960" y="1825625"/>
            <a:ext cx="44399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74560" y="1825625"/>
            <a:ext cx="44399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70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94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7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24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3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5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72273"/>
            <a:ext cx="2628900" cy="52046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72273"/>
            <a:ext cx="7734300" cy="52046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12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55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 userDrawn="1"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14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6858000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6" y="2476500"/>
            <a:ext cx="6018819" cy="30739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63903" y="2910457"/>
            <a:ext cx="5488715" cy="822960"/>
          </a:xfrm>
        </p:spPr>
        <p:txBody>
          <a:bodyPr lIns="91440" tIns="0" rIns="91440" bIns="0" anchor="b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03" y="3868375"/>
            <a:ext cx="5488508" cy="144290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93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 userDrawn="1"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599" y="6362800"/>
            <a:ext cx="4758267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80815" y="6362800"/>
            <a:ext cx="131202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3750DA-722F-4247-89FF-81BE5F39E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8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253365"/>
            <a:ext cx="93675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6960" y="1681163"/>
            <a:ext cx="44399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46960" y="2505075"/>
            <a:ext cx="443992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74561" y="1681163"/>
            <a:ext cx="44399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74561" y="2505075"/>
            <a:ext cx="443992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448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9859" y="3889094"/>
            <a:ext cx="6092142" cy="2968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5218250" cy="1570107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453833"/>
            <a:ext cx="5218251" cy="4005952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6524263" y="5231757"/>
            <a:ext cx="5243331" cy="122802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9859" y="0"/>
            <a:ext cx="6092141" cy="388909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4257DB-CD1D-304D-8CC3-763FB15FE5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4625" y="4249738"/>
            <a:ext cx="5243513" cy="98266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4935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5218250" cy="1570107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9858" y="0"/>
            <a:ext cx="6092142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453833"/>
            <a:ext cx="5218251" cy="4005952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38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6858000"/>
          </a:xfrm>
          <a:solidFill>
            <a:schemeClr val="accent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5218250" cy="1570107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453833"/>
            <a:ext cx="5218251" cy="4005952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021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085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45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57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0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5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84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6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0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208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8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72800" cy="2292169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9728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74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21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6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66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489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896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679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787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927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235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324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5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1" y="4572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8080" y="995363"/>
            <a:ext cx="5486400" cy="50295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6960" y="2213292"/>
            <a:ext cx="34747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1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31572" y="995363"/>
            <a:ext cx="5482908" cy="50295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6960" y="2213292"/>
            <a:ext cx="34747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1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6960" y="365125"/>
            <a:ext cx="9367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6960" y="1825624"/>
            <a:ext cx="9367520" cy="4402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430260" y="6441439"/>
            <a:ext cx="1463040" cy="28003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415EC4B-4DA2-BE4A-86FC-6AD6C503C0F0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960" y="6441440"/>
            <a:ext cx="5623560" cy="28003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0FA701-3272-684C-AF1F-B8086E70A682}"/>
              </a:ext>
            </a:extLst>
          </p:cNvPr>
          <p:cNvSpPr/>
          <p:nvPr userDrawn="1"/>
        </p:nvSpPr>
        <p:spPr>
          <a:xfrm>
            <a:off x="0" y="0"/>
            <a:ext cx="1814945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040" y="6441440"/>
            <a:ext cx="1371600" cy="28003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6AAC451F-6E2F-1344-807A-C271A13D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7304A-41D7-204F-80FF-2BFFE03AE33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3161" y="6409696"/>
            <a:ext cx="1574799" cy="2752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F045B9C-2F67-DF4C-8DFC-1E841623F76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80103" y="1100634"/>
            <a:ext cx="4087090" cy="51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5FA1B0-79E2-A445-AD60-B076AA3E10AB}"/>
              </a:ext>
            </a:extLst>
          </p:cNvPr>
          <p:cNvSpPr/>
          <p:nvPr userDrawn="1"/>
        </p:nvSpPr>
        <p:spPr>
          <a:xfrm>
            <a:off x="0" y="6234545"/>
            <a:ext cx="12192000" cy="6234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6105"/>
            <a:ext cx="10972800" cy="4087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81746" y="6356350"/>
            <a:ext cx="72182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019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189E00-7313-A64E-8411-55759EA2E4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05F38D-429D-9543-8AC8-6A48D7AA076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48249" y="6373230"/>
            <a:ext cx="2093171" cy="36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4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067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209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E975C-ED8B-5146-96BA-E2D3E35F2D97}"/>
              </a:ext>
            </a:extLst>
          </p:cNvPr>
          <p:cNvSpPr/>
          <p:nvPr userDrawn="1"/>
        </p:nvSpPr>
        <p:spPr>
          <a:xfrm>
            <a:off x="0" y="6234545"/>
            <a:ext cx="12192000" cy="6234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FA65922-FEC9-0E4D-8711-CB64C6436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4873" y="6356350"/>
            <a:ext cx="7135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AF3FEA-46E5-8D4B-B371-F16C8B208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6019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189E00-7313-A64E-8411-55759EA2E4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74F47-A941-4841-A745-6D49CB3AB68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8249" y="6373230"/>
            <a:ext cx="2093171" cy="36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6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98653"/>
            <a:ext cx="10515600" cy="1042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02419"/>
            <a:ext cx="10515600" cy="4174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31B0F-E932-F24A-BA52-EF24F62057F8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284D-ACE4-224C-AA9D-9CD0C8B0C75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EB03D5-AA66-C940-8F16-8CCA523439ED}"/>
              </a:ext>
            </a:extLst>
          </p:cNvPr>
          <p:cNvSpPr/>
          <p:nvPr userDrawn="1"/>
        </p:nvSpPr>
        <p:spPr>
          <a:xfrm>
            <a:off x="0" y="13942"/>
            <a:ext cx="12192000" cy="6234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1A724-FA8F-4B49-BD25-475CAB38636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8249" y="152627"/>
            <a:ext cx="2093171" cy="36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8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0727" y="6356350"/>
            <a:ext cx="60821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99964" y="6356350"/>
            <a:ext cx="1253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82A8A-1523-824A-AC96-3E08D75D9E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076D7-32D1-9E48-87E1-EAB6004B745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38200" y="6357952"/>
            <a:ext cx="2237509" cy="4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5" r:id="rId2"/>
    <p:sldLayoutId id="2147483736" r:id="rId3"/>
    <p:sldLayoutId id="2147483720" r:id="rId4"/>
    <p:sldLayoutId id="2147483733" r:id="rId5"/>
    <p:sldLayoutId id="2147483734" r:id="rId6"/>
    <p:sldLayoutId id="2147483735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6873" y="6356350"/>
            <a:ext cx="58881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86108" y="6356350"/>
            <a:ext cx="1267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84B37-460C-1F4B-99F8-D2FB71E697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3865CE-9B13-844A-8710-4416F844A22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8200" y="6342495"/>
            <a:ext cx="2237509" cy="4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49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org/cancer/thyroid-cancer.html" TargetMode="External"/><Relationship Id="rId2" Type="http://schemas.openxmlformats.org/officeDocument/2006/relationships/hyperlink" Target="https://www.thyroid.org/thyroid-information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 Med School:</a:t>
            </a:r>
            <a:br>
              <a:rPr lang="en-US" dirty="0"/>
            </a:br>
            <a:r>
              <a:rPr lang="en-US" sz="4800" dirty="0"/>
              <a:t>Thyroid Diseases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Paul Guido, MD</a:t>
            </a:r>
          </a:p>
          <a:p>
            <a:r>
              <a:rPr lang="en-US" dirty="0"/>
              <a:t>Endocrinology Fellow</a:t>
            </a:r>
          </a:p>
          <a:p>
            <a:r>
              <a:rPr lang="en-US" dirty="0"/>
              <a:t>UNC Department of Endocrinology</a:t>
            </a:r>
          </a:p>
          <a:p>
            <a:r>
              <a:rPr lang="en-US" dirty="0"/>
              <a:t>2/23/2021</a:t>
            </a:r>
          </a:p>
        </p:txBody>
      </p:sp>
    </p:spTree>
    <p:extLst>
      <p:ext uri="{BB962C8B-B14F-4D97-AF65-F5344CB8AC3E}">
        <p14:creationId xmlns:p14="http://schemas.microsoft.com/office/powerpoint/2010/main" val="59327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CFC21-41C7-4C22-BB55-7A4101BB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Biotin-a common problem with TSH!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8F800-9F9F-4906-927D-B9028EDFF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553" y="1542915"/>
            <a:ext cx="4018671" cy="3974527"/>
          </a:xfrm>
        </p:spPr>
        <p:txBody>
          <a:bodyPr>
            <a:normAutofit/>
          </a:bodyPr>
          <a:lstStyle/>
          <a:p>
            <a:r>
              <a:rPr lang="en-US" dirty="0"/>
              <a:t>The lab uses biotin as part of their chemical analysis</a:t>
            </a:r>
          </a:p>
          <a:p>
            <a:r>
              <a:rPr lang="en-US" dirty="0"/>
              <a:t>Supplemental Biotin “gets in the way” of the lab reaction and makes the TSH look too low.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4C249-FC72-4132-8137-F4F022FDA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816" y="2163603"/>
            <a:ext cx="5785338" cy="3974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AC1376-20DD-4C98-82E9-129E3B85B593}"/>
              </a:ext>
            </a:extLst>
          </p:cNvPr>
          <p:cNvSpPr txBox="1"/>
          <p:nvPr/>
        </p:nvSpPr>
        <p:spPr>
          <a:xfrm>
            <a:off x="8820150" y="3449379"/>
            <a:ext cx="6066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8F1996-FC88-439B-BA40-AC13C43D6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53" y="4614907"/>
            <a:ext cx="2196611" cy="2196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FD197E-D47B-4A53-9620-FBBE2E0C41FB}"/>
              </a:ext>
            </a:extLst>
          </p:cNvPr>
          <p:cNvSpPr txBox="1"/>
          <p:nvPr/>
        </p:nvSpPr>
        <p:spPr>
          <a:xfrm>
            <a:off x="10920045" y="5838615"/>
            <a:ext cx="103456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Biotin in patient blood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C5BA1-EEF2-4423-92CD-453463D60176}"/>
              </a:ext>
            </a:extLst>
          </p:cNvPr>
          <p:cNvSpPr txBox="1"/>
          <p:nvPr/>
        </p:nvSpPr>
        <p:spPr>
          <a:xfrm>
            <a:off x="7666891" y="3412202"/>
            <a:ext cx="95836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Chemical containing biotin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DE53C-286E-4A3D-9414-EFF2AE7B3110}"/>
              </a:ext>
            </a:extLst>
          </p:cNvPr>
          <p:cNvSpPr txBox="1"/>
          <p:nvPr/>
        </p:nvSpPr>
        <p:spPr>
          <a:xfrm>
            <a:off x="7762141" y="5202083"/>
            <a:ext cx="95836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Chemical containing biotin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FC6BD1-CD4D-41A6-B33D-F139C0186901}"/>
              </a:ext>
            </a:extLst>
          </p:cNvPr>
          <p:cNvSpPr txBox="1"/>
          <p:nvPr/>
        </p:nvSpPr>
        <p:spPr>
          <a:xfrm>
            <a:off x="8820150" y="5276721"/>
            <a:ext cx="6066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TSH</a:t>
            </a:r>
          </a:p>
        </p:txBody>
      </p:sp>
    </p:spTree>
    <p:extLst>
      <p:ext uri="{BB962C8B-B14F-4D97-AF65-F5344CB8AC3E}">
        <p14:creationId xmlns:p14="http://schemas.microsoft.com/office/powerpoint/2010/main" val="4264218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F2341-412C-41F9-B797-D50EEB0A7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838" y="365125"/>
            <a:ext cx="10665070" cy="1325563"/>
          </a:xfrm>
        </p:spPr>
        <p:txBody>
          <a:bodyPr/>
          <a:lstStyle/>
          <a:p>
            <a:r>
              <a:rPr lang="en-US" dirty="0"/>
              <a:t>Complications of too much thyroid hormone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983BD-07E9-4371-BD0D-5E85D2CFC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it is fine to treat within the normal range of TSH, overtreatment can cause problems.</a:t>
            </a:r>
          </a:p>
          <a:p>
            <a:endParaRPr lang="en-US" dirty="0"/>
          </a:p>
          <a:p>
            <a:r>
              <a:rPr lang="en-US" dirty="0"/>
              <a:t>Too much hormone is like revving the engine for too long</a:t>
            </a:r>
          </a:p>
          <a:p>
            <a:pPr lvl="1"/>
            <a:r>
              <a:rPr lang="en-US" dirty="0"/>
              <a:t>Heart problems- atrial fibrillation, heart failure</a:t>
            </a:r>
          </a:p>
          <a:p>
            <a:pPr lvl="1"/>
            <a:r>
              <a:rPr lang="en-US" dirty="0"/>
              <a:t>Bone problems- osteoporosis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C4997-BC95-4772-954B-6E7BAA53F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724"/>
          <a:stretch/>
        </p:blipFill>
        <p:spPr>
          <a:xfrm>
            <a:off x="9988063" y="4750044"/>
            <a:ext cx="1548546" cy="154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EA0531-6CC5-440D-B80E-E698E0082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07"/>
          <a:stretch/>
        </p:blipFill>
        <p:spPr>
          <a:xfrm>
            <a:off x="8786814" y="4505640"/>
            <a:ext cx="1201249" cy="185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7B22DE-30AD-4CD1-80E3-260A0C3A5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181" y="4671647"/>
            <a:ext cx="23145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4F46-DFC3-4DF3-B8CC-90DB7D40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228" y="224448"/>
            <a:ext cx="10952153" cy="1498844"/>
          </a:xfrm>
        </p:spPr>
        <p:txBody>
          <a:bodyPr/>
          <a:lstStyle/>
          <a:p>
            <a:r>
              <a:rPr lang="en-US" dirty="0"/>
              <a:t>Common misconceptions about thyroid hormone replacement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A0CB7-3795-430B-825C-2F96BD850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54" y="4633421"/>
            <a:ext cx="10255369" cy="2000131"/>
          </a:xfrm>
        </p:spPr>
        <p:txBody>
          <a:bodyPr>
            <a:normAutofit fontScale="85000" lnSpcReduction="20000"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33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You need to take a mix of T3 with the T4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Complicated subject- at this time the American Thyroid Association recommends against it.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Trial of a very low T3 dose daily with levothyroxine for patients with no thyroid left as a last resort if they do not feel well on many different levothyroxine doses.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174FA-ED5A-4B7E-A398-1421FBC23560}"/>
              </a:ext>
            </a:extLst>
          </p:cNvPr>
          <p:cNvSpPr txBox="1"/>
          <p:nvPr/>
        </p:nvSpPr>
        <p:spPr>
          <a:xfrm>
            <a:off x="1769854" y="1683091"/>
            <a:ext cx="9737267" cy="127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Iodine supplements can fix hypothyroidism.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actually make things worse due to a protective mechanism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diets have more than enough iodine naturally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74C68-3543-4127-B54A-ECF199A10F9C}"/>
              </a:ext>
            </a:extLst>
          </p:cNvPr>
          <p:cNvSpPr txBox="1"/>
          <p:nvPr/>
        </p:nvSpPr>
        <p:spPr>
          <a:xfrm>
            <a:off x="1769854" y="3181935"/>
            <a:ext cx="10703941" cy="1605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Armour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thyroid is more natural and better for the patient.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Synthroid/Levothyroxine is the same molecule that your thyroid makes.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thyroid is a dried/ground pig thyroid- the dose is inconsistent and has too much T3 in it so it is less stable. (Pig ratio is 4:1 instead of human 15:1)</a:t>
            </a:r>
          </a:p>
        </p:txBody>
      </p:sp>
    </p:spTree>
    <p:extLst>
      <p:ext uri="{BB962C8B-B14F-4D97-AF65-F5344CB8AC3E}">
        <p14:creationId xmlns:p14="http://schemas.microsoft.com/office/powerpoint/2010/main" val="4129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gray">
          <a:xfrm>
            <a:off x="4202520" y="2152062"/>
            <a:ext cx="5734050" cy="289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 anchorCtr="1"/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x-none" sz="4000" b="1" dirty="0">
                <a:solidFill>
                  <a:srgbClr val="333333"/>
                </a:solidFill>
                <a:latin typeface="+mn-lt"/>
                <a:ea typeface="Arial" charset="0"/>
                <a:cs typeface="Arial" charset="0"/>
              </a:rPr>
              <a:t>Any questions on thyroid hormone?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80512" y="5255363"/>
            <a:ext cx="3529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3" y="770525"/>
            <a:ext cx="3188673" cy="50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7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0EF0-DD81-4F82-99DC-160A1BA7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Hashimoto’s Hypothyroidism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0E3F0-7C3E-4846-ABAD-1ACD630D0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Hashimoto’s disease?</a:t>
            </a:r>
          </a:p>
          <a:p>
            <a:r>
              <a:rPr lang="en-US" dirty="0"/>
              <a:t>Who gets Hashimoto’s?</a:t>
            </a:r>
          </a:p>
          <a:p>
            <a:r>
              <a:rPr lang="en-US" dirty="0"/>
              <a:t>What else is associated with it?</a:t>
            </a:r>
          </a:p>
        </p:txBody>
      </p:sp>
    </p:spTree>
    <p:extLst>
      <p:ext uri="{BB962C8B-B14F-4D97-AF65-F5344CB8AC3E}">
        <p14:creationId xmlns:p14="http://schemas.microsoft.com/office/powerpoint/2010/main" val="75904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A1A0-30B9-4759-98CE-A092577CF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Hashimoto’s hypothyroidism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A60FAB-C7C0-4C41-80F2-8D054777C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29" b="8613"/>
          <a:stretch/>
        </p:blipFill>
        <p:spPr>
          <a:xfrm>
            <a:off x="5891966" y="1396092"/>
            <a:ext cx="6185146" cy="5403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65811-FE67-4AD3-8F44-B7ED92AFFBF0}"/>
              </a:ext>
            </a:extLst>
          </p:cNvPr>
          <p:cNvSpPr txBox="1"/>
          <p:nvPr/>
        </p:nvSpPr>
        <p:spPr>
          <a:xfrm>
            <a:off x="2515615" y="4710568"/>
            <a:ext cx="35450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Treatment: </a:t>
            </a:r>
            <a:r>
              <a:rPr lang="en-US" dirty="0"/>
              <a:t>There is no known treatment to stop the autoimmune process</a:t>
            </a:r>
          </a:p>
          <a:p>
            <a:endParaRPr lang="en-US" dirty="0"/>
          </a:p>
          <a:p>
            <a:r>
              <a:rPr lang="en-US" dirty="0"/>
              <a:t>Replace needed thyroid hormone!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186B1-FB52-485D-8E04-9A626BF1F27B}"/>
              </a:ext>
            </a:extLst>
          </p:cNvPr>
          <p:cNvSpPr txBox="1"/>
          <p:nvPr/>
        </p:nvSpPr>
        <p:spPr>
          <a:xfrm>
            <a:off x="2766779" y="1545896"/>
            <a:ext cx="3329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Autoimmune destruction of the thyroid gland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13095-9C0F-46C7-AFF8-BE184E024530}"/>
              </a:ext>
            </a:extLst>
          </p:cNvPr>
          <p:cNvSpPr txBox="1"/>
          <p:nvPr/>
        </p:nvSpPr>
        <p:spPr>
          <a:xfrm>
            <a:off x="2766779" y="2239287"/>
            <a:ext cx="3042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TPO antibodies are active against the thyroid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0AC6C-EB68-42E8-AE0F-56E64D2012C3}"/>
              </a:ext>
            </a:extLst>
          </p:cNvPr>
          <p:cNvSpPr txBox="1"/>
          <p:nvPr/>
        </p:nvSpPr>
        <p:spPr>
          <a:xfrm>
            <a:off x="1915390" y="3082066"/>
            <a:ext cx="31759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Symptoms: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Often painless and does not cause any symptoms until the thyroid levels are low (hypothyroidism)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people experience tenderness or goiter</a:t>
            </a:r>
          </a:p>
        </p:txBody>
      </p:sp>
    </p:spTree>
    <p:extLst>
      <p:ext uri="{BB962C8B-B14F-4D97-AF65-F5344CB8AC3E}">
        <p14:creationId xmlns:p14="http://schemas.microsoft.com/office/powerpoint/2010/main" val="22837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E2E3-B1C4-40FA-B351-2B6D0259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up close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C4E3A5-DF8D-4778-BE71-F7BB101F5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770"/>
          <a:stretch/>
        </p:blipFill>
        <p:spPr>
          <a:xfrm>
            <a:off x="7107382" y="2064328"/>
            <a:ext cx="4771125" cy="341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F50B68-C03A-42EA-AF1A-53F5A1338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750" y="2064328"/>
            <a:ext cx="4439167" cy="3325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5162D-DA54-484C-99CB-D911A8245909}"/>
              </a:ext>
            </a:extLst>
          </p:cNvPr>
          <p:cNvSpPr txBox="1"/>
          <p:nvPr/>
        </p:nvSpPr>
        <p:spPr>
          <a:xfrm>
            <a:off x="2430258" y="5624946"/>
            <a:ext cx="379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thyroid under microscope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6ECF9-8926-4BF1-89BF-9B41A1890A52}"/>
              </a:ext>
            </a:extLst>
          </p:cNvPr>
          <p:cNvSpPr txBox="1"/>
          <p:nvPr/>
        </p:nvSpPr>
        <p:spPr>
          <a:xfrm>
            <a:off x="8243454" y="5534178"/>
            <a:ext cx="277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Hashimoto’s inflammation</a:t>
            </a:r>
          </a:p>
        </p:txBody>
      </p:sp>
    </p:spTree>
    <p:extLst>
      <p:ext uri="{BB962C8B-B14F-4D97-AF65-F5344CB8AC3E}">
        <p14:creationId xmlns:p14="http://schemas.microsoft.com/office/powerpoint/2010/main" val="1842685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25AE-7542-47A9-A59D-B458BC09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gets Hashimoto’s hypothyroidism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3B3DB-282B-4DD8-9299-52795598E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Thyroid antibodies (TPO) are present in 10-20% of all people</a:t>
            </a:r>
          </a:p>
          <a:p>
            <a:r>
              <a:rPr lang="en-US" dirty="0"/>
              <a:t>About 5% of all people have hypothyroidism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Having TPO antibodies does not necessarily mean you will have hypothyroidism in the future- risk is about 5% per year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5 times more common in women</a:t>
            </a:r>
          </a:p>
          <a:p>
            <a:r>
              <a:rPr lang="en-US" dirty="0"/>
              <a:t>Risk increases with age- more common age 30-60</a:t>
            </a:r>
          </a:p>
        </p:txBody>
      </p:sp>
    </p:spTree>
    <p:extLst>
      <p:ext uri="{BB962C8B-B14F-4D97-AF65-F5344CB8AC3E}">
        <p14:creationId xmlns:p14="http://schemas.microsoft.com/office/powerpoint/2010/main" val="372328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9E202-5D66-409E-92F8-91CC7458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gets Hashimoto’s hypothyroidism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ED85A-31D9-4C12-837C-246F718B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741" y="7251910"/>
            <a:ext cx="5855677" cy="4802187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4C870-0001-4D25-B0E4-E5B6F2BE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319" y="3874373"/>
            <a:ext cx="1822753" cy="1822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0E4391-3BA3-46A3-9AD9-25AFF7B2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423" y="5535182"/>
            <a:ext cx="2025855" cy="113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62BCC-118E-44F0-9BE3-C18F36F21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72"/>
          <a:stretch/>
        </p:blipFill>
        <p:spPr>
          <a:xfrm>
            <a:off x="9566451" y="4399409"/>
            <a:ext cx="1719558" cy="1134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9D437-842A-4F5A-97B4-7374B310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343" y="5535182"/>
            <a:ext cx="3183317" cy="1134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CF614-4556-46AB-8458-2A6B4D21B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646" y="1580962"/>
            <a:ext cx="3752582" cy="2510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E07572-CC12-4149-AB51-8D40B8435D1A}"/>
              </a:ext>
            </a:extLst>
          </p:cNvPr>
          <p:cNvSpPr txBox="1"/>
          <p:nvPr/>
        </p:nvSpPr>
        <p:spPr>
          <a:xfrm>
            <a:off x="1752726" y="1524151"/>
            <a:ext cx="6185138" cy="1264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Genetically linked- families often have many members with hypothyroidism.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likely linked with HLA alleles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CAAE4A-FFBF-45B3-9025-A5BB9C92D68C}"/>
              </a:ext>
            </a:extLst>
          </p:cNvPr>
          <p:cNvSpPr txBox="1"/>
          <p:nvPr/>
        </p:nvSpPr>
        <p:spPr>
          <a:xfrm>
            <a:off x="1752726" y="3112916"/>
            <a:ext cx="6185138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brought on by stress, pregnancy, excess iodine, viral infections.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65CEFA-5311-43AD-9105-AB82435BB912}"/>
              </a:ext>
            </a:extLst>
          </p:cNvPr>
          <p:cNvSpPr txBox="1"/>
          <p:nvPr/>
        </p:nvSpPr>
        <p:spPr>
          <a:xfrm>
            <a:off x="1752726" y="4255535"/>
            <a:ext cx="6185138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Associated with other autoimmune conditions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5243B4-3767-4C07-B578-C056A380DCFD}"/>
              </a:ext>
            </a:extLst>
          </p:cNvPr>
          <p:cNvSpPr txBox="1"/>
          <p:nvPr/>
        </p:nvSpPr>
        <p:spPr>
          <a:xfrm>
            <a:off x="1737010" y="5031692"/>
            <a:ext cx="618513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Celiac disease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2F3A70-21DB-4856-8742-DC8B53A7B173}"/>
              </a:ext>
            </a:extLst>
          </p:cNvPr>
          <p:cNvSpPr txBox="1"/>
          <p:nvPr/>
        </p:nvSpPr>
        <p:spPr>
          <a:xfrm>
            <a:off x="1752726" y="5351600"/>
            <a:ext cx="618513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1 diabetes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44C3CC-7613-45ED-AA30-F5E2EDFAC5E5}"/>
              </a:ext>
            </a:extLst>
          </p:cNvPr>
          <p:cNvSpPr txBox="1"/>
          <p:nvPr/>
        </p:nvSpPr>
        <p:spPr>
          <a:xfrm>
            <a:off x="1768442" y="5763000"/>
            <a:ext cx="618513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Vitiligo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B8C1CA-8CC1-4133-B88B-C8E6DD842CB2}"/>
              </a:ext>
            </a:extLst>
          </p:cNvPr>
          <p:cNvSpPr txBox="1"/>
          <p:nvPr/>
        </p:nvSpPr>
        <p:spPr>
          <a:xfrm>
            <a:off x="1752726" y="6178620"/>
            <a:ext cx="618513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Addison’s disease</a:t>
            </a:r>
          </a:p>
        </p:txBody>
      </p:sp>
    </p:spTree>
    <p:extLst>
      <p:ext uri="{BB962C8B-B14F-4D97-AF65-F5344CB8AC3E}">
        <p14:creationId xmlns:p14="http://schemas.microsoft.com/office/powerpoint/2010/main" val="208045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gray">
          <a:xfrm>
            <a:off x="4202520" y="2152062"/>
            <a:ext cx="5734050" cy="289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 anchorCtr="1"/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x-none" sz="4000" b="1" dirty="0">
                <a:solidFill>
                  <a:srgbClr val="333333"/>
                </a:solidFill>
                <a:latin typeface="+mn-lt"/>
                <a:ea typeface="Arial" charset="0"/>
                <a:cs typeface="Arial" charset="0"/>
              </a:rPr>
              <a:t>Any questions about Hashimoto’s?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80512" y="5255363"/>
            <a:ext cx="3529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3" y="770525"/>
            <a:ext cx="3188673" cy="50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46ED-13B4-4594-97A3-A1B985742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goals for today: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0D0B5-8F0D-49BB-B3D5-3F83EE62D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how thyroid hormone is replaced with medicine.</a:t>
            </a:r>
          </a:p>
          <a:p>
            <a:r>
              <a:rPr lang="en-US" dirty="0"/>
              <a:t>Understand what Hashimoto’s disease is.</a:t>
            </a:r>
          </a:p>
          <a:p>
            <a:r>
              <a:rPr lang="en-US" dirty="0"/>
              <a:t>Understand how we evaluate thyroid nodules and goiters.</a:t>
            </a:r>
          </a:p>
          <a:p>
            <a:r>
              <a:rPr lang="en-US" dirty="0"/>
              <a:t>Understand how we treat thyroid cancer. </a:t>
            </a:r>
          </a:p>
          <a:p>
            <a:r>
              <a:rPr lang="en-US" dirty="0"/>
              <a:t>Ask questions about anything thyroid!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12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B9866-803D-4490-A79F-164A6197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subclinical hypothyroidism?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1BEE74-0CCE-4494-9115-6199BAF36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0123" y="4686958"/>
            <a:ext cx="26193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C9A8E-3DB5-4F4B-B285-96A62320D4C9}"/>
              </a:ext>
            </a:extLst>
          </p:cNvPr>
          <p:cNvSpPr txBox="1"/>
          <p:nvPr/>
        </p:nvSpPr>
        <p:spPr>
          <a:xfrm>
            <a:off x="2346960" y="4509226"/>
            <a:ext cx="5600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TSH above 10: </a:t>
            </a:r>
            <a:r>
              <a:rPr lang="en-US" dirty="0">
                <a:solidFill>
                  <a:srgbClr val="00B050"/>
                </a:solidFill>
              </a:rPr>
              <a:t>Treat everyone!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TSH 7-10: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Treat patients above 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TSH above normal: </a:t>
            </a:r>
            <a:r>
              <a:rPr lang="en-US" dirty="0">
                <a:solidFill>
                  <a:srgbClr val="7030A0"/>
                </a:solidFill>
              </a:rPr>
              <a:t>Treat women planning pregnancy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69071-3EA8-4F62-98C7-2B837A8E6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139" y="2061439"/>
            <a:ext cx="2200275" cy="2076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8AE2E-6484-4A8B-A240-BD494DC380BD}"/>
              </a:ext>
            </a:extLst>
          </p:cNvPr>
          <p:cNvSpPr txBox="1"/>
          <p:nvPr/>
        </p:nvSpPr>
        <p:spPr>
          <a:xfrm>
            <a:off x="2574985" y="1668561"/>
            <a:ext cx="6185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TSH levels are slightly out of range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5 and 10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Thyroid hormone (T4) levels are normal.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E00294-2E18-4A93-82B2-CE37EBA8DE7D}"/>
              </a:ext>
            </a:extLst>
          </p:cNvPr>
          <p:cNvSpPr txBox="1"/>
          <p:nvPr/>
        </p:nvSpPr>
        <p:spPr>
          <a:xfrm>
            <a:off x="2574985" y="2453333"/>
            <a:ext cx="6185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typically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have symptoms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D0653-F13B-406C-80BF-24866E93458B}"/>
              </a:ext>
            </a:extLst>
          </p:cNvPr>
          <p:cNvSpPr txBox="1"/>
          <p:nvPr/>
        </p:nvSpPr>
        <p:spPr>
          <a:xfrm>
            <a:off x="2346960" y="3342780"/>
            <a:ext cx="6185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think that risk of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 disease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cholesterol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increases with subclinical hypothyroidism as we age.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also 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0929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to pregnancies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women.</a:t>
            </a:r>
          </a:p>
        </p:txBody>
      </p:sp>
    </p:spTree>
    <p:extLst>
      <p:ext uri="{BB962C8B-B14F-4D97-AF65-F5344CB8AC3E}">
        <p14:creationId xmlns:p14="http://schemas.microsoft.com/office/powerpoint/2010/main" val="211315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36CB-6F85-4B76-9ED6-1933BECF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nodules and goiter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D2545-A906-462F-9E70-803D7968D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thyroid nodule?</a:t>
            </a:r>
          </a:p>
          <a:p>
            <a:r>
              <a:rPr lang="en-US" dirty="0"/>
              <a:t>What is a goiter?</a:t>
            </a:r>
          </a:p>
          <a:p>
            <a:r>
              <a:rPr lang="en-US" dirty="0"/>
              <a:t>What are some symptoms of thyroid nodules and goiters?</a:t>
            </a:r>
          </a:p>
          <a:p>
            <a:r>
              <a:rPr lang="en-US" dirty="0"/>
              <a:t>How do we diagnose thyroid nodules and goiter?</a:t>
            </a:r>
          </a:p>
        </p:txBody>
      </p:sp>
    </p:spTree>
    <p:extLst>
      <p:ext uri="{BB962C8B-B14F-4D97-AF65-F5344CB8AC3E}">
        <p14:creationId xmlns:p14="http://schemas.microsoft.com/office/powerpoint/2010/main" val="299162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82F9-0DA5-4756-B024-1D56C51F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thyroid nodule?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09956-1334-414B-87DD-F539BDC4D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0" y="1825624"/>
            <a:ext cx="9845040" cy="4402455"/>
          </a:xfrm>
        </p:spPr>
        <p:txBody>
          <a:bodyPr>
            <a:normAutofit/>
          </a:bodyPr>
          <a:lstStyle/>
          <a:p>
            <a:r>
              <a:rPr lang="en-US" dirty="0"/>
              <a:t>Thyroid nodules are benign or cancerous growths in the thyroid</a:t>
            </a:r>
          </a:p>
          <a:p>
            <a:endParaRPr lang="en-US" dirty="0"/>
          </a:p>
          <a:p>
            <a:r>
              <a:rPr lang="en-US" dirty="0"/>
              <a:t>They are very common as we age</a:t>
            </a:r>
          </a:p>
          <a:p>
            <a:pPr lvl="1"/>
            <a:r>
              <a:rPr lang="en-US" dirty="0"/>
              <a:t>Age 20-30: 3% of people</a:t>
            </a:r>
          </a:p>
          <a:p>
            <a:pPr lvl="1"/>
            <a:r>
              <a:rPr lang="en-US" dirty="0"/>
              <a:t>Age 30-40: 10% of people</a:t>
            </a:r>
          </a:p>
          <a:p>
            <a:pPr lvl="1"/>
            <a:r>
              <a:rPr lang="en-US" dirty="0"/>
              <a:t>Age 40-50: 15% of people</a:t>
            </a:r>
          </a:p>
          <a:p>
            <a:pPr lvl="1"/>
            <a:r>
              <a:rPr lang="en-US" dirty="0"/>
              <a:t>Age 50+: 20% of people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95% of thyroid nodules are benign (Not cancer)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2C87A-BE21-4CDF-A86A-6E0869245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208" y="2404960"/>
            <a:ext cx="3993173" cy="29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18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F898-0DA1-4DA6-866C-ADE43575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thyroid nodules?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1471A-F977-4A7A-A15B-53C1D9956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Cysts- fluid collections</a:t>
            </a:r>
          </a:p>
          <a:p>
            <a:r>
              <a:rPr lang="en-US" dirty="0"/>
              <a:t>Functioning nodules- make extra hormone</a:t>
            </a:r>
          </a:p>
          <a:p>
            <a:r>
              <a:rPr lang="en-US" dirty="0"/>
              <a:t>Solid nodules</a:t>
            </a:r>
          </a:p>
          <a:p>
            <a:pPr lvl="1"/>
            <a:r>
              <a:rPr lang="en-US" dirty="0"/>
              <a:t>Benign- cells grow and divide too fast but still follow the rules</a:t>
            </a:r>
          </a:p>
          <a:p>
            <a:pPr lvl="1"/>
            <a:r>
              <a:rPr lang="en-US" dirty="0"/>
              <a:t>Malignant- cells grow and divide too fast but break the rules and may spread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Think like a mole vs skin cancer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414D0-2539-49A1-8990-27B180E44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4" b="15088"/>
          <a:stretch/>
        </p:blipFill>
        <p:spPr>
          <a:xfrm>
            <a:off x="7447206" y="4932484"/>
            <a:ext cx="4267274" cy="15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05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89A2-C59C-4B18-9B15-414D7731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goiter?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289E8-4DFB-4EA4-9955-DB90C111F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Goiter is simply an enlarged thyroid</a:t>
            </a:r>
          </a:p>
          <a:p>
            <a:endParaRPr lang="en-US" dirty="0"/>
          </a:p>
          <a:p>
            <a:r>
              <a:rPr lang="en-US" dirty="0"/>
              <a:t>There are many different causes</a:t>
            </a:r>
          </a:p>
          <a:p>
            <a:pPr lvl="1"/>
            <a:r>
              <a:rPr lang="en-US" dirty="0"/>
              <a:t>Iodine deficiency (not in the USA)</a:t>
            </a:r>
          </a:p>
          <a:p>
            <a:pPr lvl="1"/>
            <a:r>
              <a:rPr lang="en-US" dirty="0"/>
              <a:t>Multinodular goiter</a:t>
            </a:r>
          </a:p>
          <a:p>
            <a:pPr lvl="1"/>
            <a:r>
              <a:rPr lang="en-US" dirty="0"/>
              <a:t>Graves disease</a:t>
            </a:r>
          </a:p>
          <a:p>
            <a:pPr lvl="1"/>
            <a:r>
              <a:rPr lang="en-US" dirty="0"/>
              <a:t>Thyroiditis</a:t>
            </a:r>
          </a:p>
          <a:p>
            <a:pPr lvl="1"/>
            <a:r>
              <a:rPr lang="en-US" dirty="0"/>
              <a:t>Thyroid cancer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472C3-ADBC-4D64-ADED-16E12C31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712" y="3059724"/>
            <a:ext cx="4714656" cy="30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82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B2F2-7B6E-4E0F-9A5D-B567544D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symptoms of a thyroid nodule or goiter?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7A313-1070-40D2-9A23-7D9102DDA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Lump (s) in the neck</a:t>
            </a:r>
          </a:p>
          <a:p>
            <a:r>
              <a:rPr lang="en-US" dirty="0"/>
              <a:t>Trouble swallowing</a:t>
            </a:r>
          </a:p>
          <a:p>
            <a:r>
              <a:rPr lang="en-US" dirty="0"/>
              <a:t>Hoarse voice</a:t>
            </a:r>
          </a:p>
          <a:p>
            <a:r>
              <a:rPr lang="en-US" dirty="0"/>
              <a:t>Symptoms of hyper or hypo </a:t>
            </a:r>
            <a:r>
              <a:rPr lang="en-US" dirty="0" err="1"/>
              <a:t>thyroidism</a:t>
            </a:r>
            <a:r>
              <a:rPr lang="en-US" dirty="0"/>
              <a:t> </a:t>
            </a:r>
          </a:p>
          <a:p>
            <a:r>
              <a:rPr lang="en-US" dirty="0"/>
              <a:t>No symptoms at all</a:t>
            </a:r>
          </a:p>
        </p:txBody>
      </p:sp>
    </p:spTree>
    <p:extLst>
      <p:ext uri="{BB962C8B-B14F-4D97-AF65-F5344CB8AC3E}">
        <p14:creationId xmlns:p14="http://schemas.microsoft.com/office/powerpoint/2010/main" val="140657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4E1C-48E3-4DB7-B894-30859CE6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diagnose thyroid nodules?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09BEBA-A555-49CE-A1B9-B7AF9BACB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0720" y="3515397"/>
            <a:ext cx="4272681" cy="2977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61146-71B7-4068-9C39-A299E79C0D42}"/>
              </a:ext>
            </a:extLst>
          </p:cNvPr>
          <p:cNvSpPr txBox="1"/>
          <p:nvPr/>
        </p:nvSpPr>
        <p:spPr>
          <a:xfrm>
            <a:off x="3640725" y="2151056"/>
            <a:ext cx="82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Thyroid ultrasound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harmless sound waves to visualize the inside of the neck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A0802-F9BC-4E10-A553-BFEC80E95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96"/>
          <a:stretch/>
        </p:blipFill>
        <p:spPr>
          <a:xfrm>
            <a:off x="2706103" y="3515397"/>
            <a:ext cx="3810000" cy="28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48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0BC8-6744-4179-B3F2-A340C85A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ultrasound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871BBE0-CEE9-4998-BC9C-B5FF61039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1330" y="1477083"/>
            <a:ext cx="3942312" cy="2705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6464EC-C09E-403B-9E60-C92FEB27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576" y="1690688"/>
            <a:ext cx="3464604" cy="2595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5BBC3-ED57-4676-B91A-1E35E292C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823" y="4562876"/>
            <a:ext cx="3149844" cy="23082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8E4E5E-86D3-4DCE-B23A-96041434A06B}"/>
              </a:ext>
            </a:extLst>
          </p:cNvPr>
          <p:cNvSpPr txBox="1"/>
          <p:nvPr/>
        </p:nvSpPr>
        <p:spPr>
          <a:xfrm>
            <a:off x="2498627" y="4239698"/>
            <a:ext cx="1767840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Thyroid cyst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16A432-B564-450A-8444-11DB35277B83}"/>
              </a:ext>
            </a:extLst>
          </p:cNvPr>
          <p:cNvSpPr txBox="1"/>
          <p:nvPr/>
        </p:nvSpPr>
        <p:spPr>
          <a:xfrm>
            <a:off x="8889023" y="4202336"/>
            <a:ext cx="16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Thyroid cancer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DC281C-14C0-428A-BE7B-8E6FA171F4D0}"/>
              </a:ext>
            </a:extLst>
          </p:cNvPr>
          <p:cNvSpPr txBox="1"/>
          <p:nvPr/>
        </p:nvSpPr>
        <p:spPr>
          <a:xfrm>
            <a:off x="8292240" y="5972350"/>
            <a:ext cx="109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nodules</a:t>
            </a:r>
          </a:p>
        </p:txBody>
      </p:sp>
    </p:spTree>
    <p:extLst>
      <p:ext uri="{BB962C8B-B14F-4D97-AF65-F5344CB8AC3E}">
        <p14:creationId xmlns:p14="http://schemas.microsoft.com/office/powerpoint/2010/main" val="2390739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5AC11-9683-44A8-AAAE-B40F3323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thyroid nodules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96C75D-DC33-491B-826F-9842653E7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771"/>
          <a:stretch/>
        </p:blipFill>
        <p:spPr>
          <a:xfrm>
            <a:off x="3052649" y="3297116"/>
            <a:ext cx="6873927" cy="3085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503FB5-BC97-436A-97E5-2607307AFF09}"/>
              </a:ext>
            </a:extLst>
          </p:cNvPr>
          <p:cNvSpPr txBox="1"/>
          <p:nvPr/>
        </p:nvSpPr>
        <p:spPr>
          <a:xfrm>
            <a:off x="2507525" y="1761025"/>
            <a:ext cx="9517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Radiologist or Endocrinologist uses standardized scales to “grade” how they look on ultrasound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called a </a:t>
            </a:r>
            <a:r>
              <a:rPr lang="en-US" dirty="0" err="1"/>
              <a:t>Ti</a:t>
            </a:r>
            <a:r>
              <a:rPr lang="en-US" dirty="0"/>
              <a:t>-RADS score and relays the risk for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this score, you may need ultrasounds annually, a biopsy, or nothing at all!</a:t>
            </a:r>
          </a:p>
        </p:txBody>
      </p:sp>
    </p:spTree>
    <p:extLst>
      <p:ext uri="{BB962C8B-B14F-4D97-AF65-F5344CB8AC3E}">
        <p14:creationId xmlns:p14="http://schemas.microsoft.com/office/powerpoint/2010/main" val="2454246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8542-1D02-46F4-9541-B8D60B87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biopsy thyroid nodules?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23FE42-80FB-4548-8905-45162163D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3837" y="2090737"/>
            <a:ext cx="5859751" cy="4402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6C508-A167-4F1B-AF37-9ACE9CF65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732" y="3780692"/>
            <a:ext cx="3905250" cy="240323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CF4EDD-CB87-4C79-843D-306FEF77686C}"/>
              </a:ext>
            </a:extLst>
          </p:cNvPr>
          <p:cNvCxnSpPr/>
          <p:nvPr/>
        </p:nvCxnSpPr>
        <p:spPr>
          <a:xfrm>
            <a:off x="10032023" y="2505808"/>
            <a:ext cx="896815" cy="1785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12B1FA-93AA-44E4-A71B-CF872EB3D00C}"/>
              </a:ext>
            </a:extLst>
          </p:cNvPr>
          <p:cNvSpPr txBox="1"/>
          <p:nvPr/>
        </p:nvSpPr>
        <p:spPr>
          <a:xfrm>
            <a:off x="8423032" y="2154115"/>
            <a:ext cx="318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Needle on ultrasound image</a:t>
            </a:r>
          </a:p>
        </p:txBody>
      </p:sp>
    </p:spTree>
    <p:extLst>
      <p:ext uri="{BB962C8B-B14F-4D97-AF65-F5344CB8AC3E}">
        <p14:creationId xmlns:p14="http://schemas.microsoft.com/office/powerpoint/2010/main" val="335685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381FF5-837C-4225-9EE9-5EA5EA117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70"/>
          <a:stretch/>
        </p:blipFill>
        <p:spPr>
          <a:xfrm>
            <a:off x="2579528" y="3429000"/>
            <a:ext cx="6457950" cy="1450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D28A28-8956-4048-AA5B-3C7840945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hormone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1B163-D146-4B3D-8DC4-6E66E933C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792" y="3630881"/>
            <a:ext cx="9134952" cy="279907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Formed from amino acids and </a:t>
            </a:r>
            <a:r>
              <a:rPr lang="en-US" dirty="0">
                <a:solidFill>
                  <a:srgbClr val="0070C0"/>
                </a:solidFill>
              </a:rPr>
              <a:t>IODINE</a:t>
            </a:r>
          </a:p>
          <a:p>
            <a:r>
              <a:rPr lang="en-US" dirty="0"/>
              <a:t>One of the only places iodine is used in the body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5ECBB-CA42-47D4-97FB-34E8FC52D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169" y="1372699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47A93-05E4-4832-9175-7F1397046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0" y="4625975"/>
            <a:ext cx="1866900" cy="1866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A704255-D470-49CA-AC0E-5EB7B82D9499}"/>
              </a:ext>
            </a:extLst>
          </p:cNvPr>
          <p:cNvGrpSpPr/>
          <p:nvPr/>
        </p:nvGrpSpPr>
        <p:grpSpPr>
          <a:xfrm>
            <a:off x="2810509" y="3429000"/>
            <a:ext cx="4994031" cy="1204668"/>
            <a:chOff x="2810509" y="3429000"/>
            <a:chExt cx="4994031" cy="120466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0F77511-6E77-4523-892E-93580CAC033D}"/>
                </a:ext>
              </a:extLst>
            </p:cNvPr>
            <p:cNvSpPr/>
            <p:nvPr/>
          </p:nvSpPr>
          <p:spPr>
            <a:xfrm>
              <a:off x="7426471" y="3429000"/>
              <a:ext cx="378069" cy="40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B650646-1849-46BE-96CE-BB157DFDD833}"/>
                </a:ext>
              </a:extLst>
            </p:cNvPr>
            <p:cNvSpPr/>
            <p:nvPr/>
          </p:nvSpPr>
          <p:spPr>
            <a:xfrm>
              <a:off x="3690050" y="3466001"/>
              <a:ext cx="378069" cy="40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D9D92F-6975-41B8-AED5-9CBE5F26D5AF}"/>
                </a:ext>
              </a:extLst>
            </p:cNvPr>
            <p:cNvSpPr/>
            <p:nvPr/>
          </p:nvSpPr>
          <p:spPr>
            <a:xfrm>
              <a:off x="2810509" y="4221529"/>
              <a:ext cx="378069" cy="40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0787ECA-EF92-4287-A516-9A237434E11A}"/>
                </a:ext>
              </a:extLst>
            </p:cNvPr>
            <p:cNvSpPr/>
            <p:nvPr/>
          </p:nvSpPr>
          <p:spPr>
            <a:xfrm>
              <a:off x="3690050" y="4229222"/>
              <a:ext cx="378069" cy="40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BB7B8A-4B6E-4C54-B673-2EA0E79DD03A}"/>
                </a:ext>
              </a:extLst>
            </p:cNvPr>
            <p:cNvSpPr/>
            <p:nvPr/>
          </p:nvSpPr>
          <p:spPr>
            <a:xfrm>
              <a:off x="6564825" y="4196984"/>
              <a:ext cx="378069" cy="40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590EE3-6CF7-4A6A-919F-2E1580C30E43}"/>
                </a:ext>
              </a:extLst>
            </p:cNvPr>
            <p:cNvSpPr/>
            <p:nvPr/>
          </p:nvSpPr>
          <p:spPr>
            <a:xfrm>
              <a:off x="2880848" y="3515824"/>
              <a:ext cx="378069" cy="40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ACC299-12E4-4B4B-A442-7DE28E786679}"/>
                </a:ext>
              </a:extLst>
            </p:cNvPr>
            <p:cNvSpPr/>
            <p:nvPr/>
          </p:nvSpPr>
          <p:spPr>
            <a:xfrm>
              <a:off x="7398670" y="4187093"/>
              <a:ext cx="378069" cy="40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A471D7-2622-4559-A378-536D864800DB}"/>
              </a:ext>
            </a:extLst>
          </p:cNvPr>
          <p:cNvSpPr txBox="1"/>
          <p:nvPr/>
        </p:nvSpPr>
        <p:spPr>
          <a:xfrm>
            <a:off x="2209792" y="1569800"/>
            <a:ext cx="7772415" cy="151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timekeeper of the body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Regulates metabolic speed in all cells of the body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levels are vital for survival</a:t>
            </a:r>
          </a:p>
        </p:txBody>
      </p:sp>
    </p:spTree>
    <p:extLst>
      <p:ext uri="{BB962C8B-B14F-4D97-AF65-F5344CB8AC3E}">
        <p14:creationId xmlns:p14="http://schemas.microsoft.com/office/powerpoint/2010/main" val="14314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8E71-8ABA-417A-ABC3-FE3FC1F0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biopsies at UNC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D2579-620F-496A-9E56-12B04448E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662" y="5655753"/>
            <a:ext cx="9367520" cy="4402455"/>
          </a:xfrm>
        </p:spPr>
        <p:txBody>
          <a:bodyPr/>
          <a:lstStyle/>
          <a:p>
            <a:r>
              <a:rPr lang="en-US" dirty="0"/>
              <a:t>Small samples of thyroid cells are sent to the pathologist</a:t>
            </a:r>
          </a:p>
          <a:p>
            <a:r>
              <a:rPr lang="en-US" dirty="0"/>
              <a:t>Takes about 30 minutes and you can go home right afterward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F5294-3E4B-41F6-A22E-73F263443E28}"/>
              </a:ext>
            </a:extLst>
          </p:cNvPr>
          <p:cNvSpPr txBox="1"/>
          <p:nvPr/>
        </p:nvSpPr>
        <p:spPr>
          <a:xfrm>
            <a:off x="2053662" y="1459865"/>
            <a:ext cx="6185138" cy="1264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procedure- no special preparation needed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 a skin biopsy or a dental filling.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02397-A2B1-40FB-A202-308ECAB61F24}"/>
              </a:ext>
            </a:extLst>
          </p:cNvPr>
          <p:cNvSpPr txBox="1"/>
          <p:nvPr/>
        </p:nvSpPr>
        <p:spPr>
          <a:xfrm>
            <a:off x="2053662" y="2989784"/>
            <a:ext cx="6185138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Neck is cleaned with alcohol swabs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Numbing spray is used to minimize discomfort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small needle (27 gauge) similar to an insulin syringe or flu shot is used.</a:t>
            </a:r>
          </a:p>
        </p:txBody>
      </p:sp>
    </p:spTree>
    <p:extLst>
      <p:ext uri="{BB962C8B-B14F-4D97-AF65-F5344CB8AC3E}">
        <p14:creationId xmlns:p14="http://schemas.microsoft.com/office/powerpoint/2010/main" val="395981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21FEE-EA7B-4886-80EC-F6EF161A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cytopathology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3732C0-4C56-4AEF-AFFD-AD7EB1BFD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4306" y="2227136"/>
            <a:ext cx="6663805" cy="439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5B271-C3C9-44B7-A21B-40F89701E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294" y="4274526"/>
            <a:ext cx="3098799" cy="235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8200D-7358-4CBB-95BF-EB57D3D5C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035"/>
          <a:stretch/>
        </p:blipFill>
        <p:spPr>
          <a:xfrm>
            <a:off x="9228994" y="2227136"/>
            <a:ext cx="2057400" cy="190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70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gray">
          <a:xfrm>
            <a:off x="4202520" y="2152062"/>
            <a:ext cx="5734050" cy="289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 anchorCtr="1"/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x-none" sz="4000" b="1" dirty="0">
                <a:solidFill>
                  <a:srgbClr val="333333"/>
                </a:solidFill>
                <a:latin typeface="+mn-lt"/>
                <a:ea typeface="Arial" charset="0"/>
                <a:cs typeface="Arial" charset="0"/>
              </a:rPr>
              <a:t>Any questions about Thyroid Nodules?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80512" y="5255363"/>
            <a:ext cx="3529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3" y="770525"/>
            <a:ext cx="3188673" cy="50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7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5C15-C961-4CD0-8ED2-B601E222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45015-CFAB-4C04-9D95-20C26A59B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common is thyroid cancer?</a:t>
            </a:r>
          </a:p>
          <a:p>
            <a:r>
              <a:rPr lang="en-US" dirty="0"/>
              <a:t>What causes thyroid cancer?</a:t>
            </a:r>
          </a:p>
          <a:p>
            <a:r>
              <a:rPr lang="en-US" dirty="0"/>
              <a:t>How does thyroid cancer get detected?</a:t>
            </a:r>
          </a:p>
          <a:p>
            <a:r>
              <a:rPr lang="en-US" dirty="0"/>
              <a:t>How is thyroid cancer treated?</a:t>
            </a:r>
          </a:p>
          <a:p>
            <a:r>
              <a:rPr lang="en-US" dirty="0"/>
              <a:t>What are some recent advances in thyroid cancer care?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44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FB588-6090-4433-B6D2-9473D7CF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830" y="-92113"/>
            <a:ext cx="9367520" cy="1325563"/>
          </a:xfrm>
        </p:spPr>
        <p:txBody>
          <a:bodyPr/>
          <a:lstStyle/>
          <a:p>
            <a:r>
              <a:rPr lang="en-US" dirty="0"/>
              <a:t>How common is thyroid cancer?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9FD97-B79B-49B5-8AF9-C02E7EE5F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749" y="1129329"/>
            <a:ext cx="10017052" cy="4402455"/>
          </a:xfrm>
        </p:spPr>
        <p:txBody>
          <a:bodyPr/>
          <a:lstStyle/>
          <a:p>
            <a:r>
              <a:rPr lang="en-US" dirty="0"/>
              <a:t>About 15 in every 100,000 people get thyroid cancer each year.</a:t>
            </a:r>
          </a:p>
          <a:p>
            <a:pPr lvl="1"/>
            <a:r>
              <a:rPr lang="en-US" dirty="0"/>
              <a:t>1.3% of people in their whole life</a:t>
            </a:r>
          </a:p>
          <a:p>
            <a:r>
              <a:rPr lang="en-US" dirty="0"/>
              <a:t>Almost everyone will survive their cancer though!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F60A9B-A5FC-4B80-964F-FF4FBAAA6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426" y="3033096"/>
            <a:ext cx="2533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BFE81-58DA-41E2-A5D0-169F69EA1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599" y="2505808"/>
            <a:ext cx="5658396" cy="2486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DD6AB5-DB98-4B04-B3F8-40860685D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830" y="5079085"/>
            <a:ext cx="6334540" cy="17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34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9CCA-E1E6-4447-9BF7-FB7008CC7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thyroid cancer?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2C90B-41C6-4C0A-ADB0-78E29ED6B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075" y="1776048"/>
            <a:ext cx="6739144" cy="1087922"/>
          </a:xfrm>
        </p:spPr>
        <p:txBody>
          <a:bodyPr/>
          <a:lstStyle/>
          <a:p>
            <a:r>
              <a:rPr lang="en-US" dirty="0"/>
              <a:t>Gene mutations in the thyroid cells cause them to grow out of control.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E0167-55B4-40B1-87F7-3CD72B2D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482" y="4881819"/>
            <a:ext cx="2616451" cy="1683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1C2C42-BFCA-418E-B654-0B87664B5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448" y="2738694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4C7855-AE51-4681-BCB1-81052C517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373" y="847725"/>
            <a:ext cx="2705100" cy="1685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0BB02E-EB9E-4C39-9D5D-C7C89DF510FD}"/>
              </a:ext>
            </a:extLst>
          </p:cNvPr>
          <p:cNvSpPr txBox="1"/>
          <p:nvPr/>
        </p:nvSpPr>
        <p:spPr>
          <a:xfrm>
            <a:off x="1833114" y="4284944"/>
            <a:ext cx="6185138" cy="1725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 exposure is a risk factor especially at young 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B132EF-0375-41B9-BDED-7822F67A7095}"/>
              </a:ext>
            </a:extLst>
          </p:cNvPr>
          <p:cNvSpPr txBox="1"/>
          <p:nvPr/>
        </p:nvSpPr>
        <p:spPr>
          <a:xfrm>
            <a:off x="1833114" y="3216634"/>
            <a:ext cx="618513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mutations happen on their own.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2F7176-F6FA-44B9-8373-4660E4D3DDDF}"/>
              </a:ext>
            </a:extLst>
          </p:cNvPr>
          <p:cNvSpPr txBox="1"/>
          <p:nvPr/>
        </p:nvSpPr>
        <p:spPr>
          <a:xfrm>
            <a:off x="1833114" y="4182061"/>
            <a:ext cx="618513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are inherited in family trees</a:t>
            </a:r>
          </a:p>
        </p:txBody>
      </p:sp>
    </p:spTree>
    <p:extLst>
      <p:ext uri="{BB962C8B-B14F-4D97-AF65-F5344CB8AC3E}">
        <p14:creationId xmlns:p14="http://schemas.microsoft.com/office/powerpoint/2010/main" val="31594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B3CE-F588-4A60-AE1E-2754444D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thyroid cancer get detected?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508D3-5CD3-4EBE-8BFD-2E2358799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200" y="1627553"/>
            <a:ext cx="9845040" cy="48653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Patients or doctors feel a lump in the neck</a:t>
            </a:r>
          </a:p>
          <a:p>
            <a:r>
              <a:rPr lang="en-US" dirty="0"/>
              <a:t>Found by chance on other imaging tests </a:t>
            </a:r>
          </a:p>
          <a:p>
            <a:pPr lvl="1"/>
            <a:r>
              <a:rPr lang="en-US" dirty="0"/>
              <a:t>like an MRI, CT, or ultrasound.</a:t>
            </a:r>
          </a:p>
          <a:p>
            <a:endParaRPr lang="en-US" dirty="0"/>
          </a:p>
          <a:p>
            <a:r>
              <a:rPr lang="en-US" dirty="0"/>
              <a:t>There is no standard screening regime in the United States</a:t>
            </a:r>
          </a:p>
          <a:p>
            <a:pPr lvl="1"/>
            <a:r>
              <a:rPr lang="en-US" dirty="0"/>
              <a:t>The United States Preventive Services Task Force has done an analysis and found more harm would come from screening everyone.</a:t>
            </a:r>
          </a:p>
          <a:p>
            <a:pPr lvl="2"/>
            <a:r>
              <a:rPr lang="en-US" dirty="0"/>
              <a:t>Unnecessary biopsies and surgeries.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Select people that SHOULD get thyroid cancer screening</a:t>
            </a:r>
          </a:p>
          <a:p>
            <a:pPr lvl="1"/>
            <a:r>
              <a:rPr lang="en-US" dirty="0"/>
              <a:t>Very strong family history of thyroid cancer or cancer syndromes</a:t>
            </a:r>
          </a:p>
          <a:p>
            <a:pPr lvl="2"/>
            <a:r>
              <a:rPr lang="en-US" dirty="0"/>
              <a:t>Multiple endocrine neoplasia</a:t>
            </a:r>
          </a:p>
          <a:p>
            <a:pPr lvl="2"/>
            <a:r>
              <a:rPr lang="en-US" dirty="0"/>
              <a:t>Familial adenomatous polyposis</a:t>
            </a:r>
          </a:p>
          <a:p>
            <a:pPr lvl="2"/>
            <a:r>
              <a:rPr lang="en-US" dirty="0"/>
              <a:t>Carney complex</a:t>
            </a:r>
          </a:p>
          <a:p>
            <a:pPr lvl="1"/>
            <a:r>
              <a:rPr lang="en-US" dirty="0"/>
              <a:t>Children that have had radiation therapy at a young age</a:t>
            </a:r>
          </a:p>
        </p:txBody>
      </p:sp>
    </p:spTree>
    <p:extLst>
      <p:ext uri="{BB962C8B-B14F-4D97-AF65-F5344CB8AC3E}">
        <p14:creationId xmlns:p14="http://schemas.microsoft.com/office/powerpoint/2010/main" val="3583416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6C58-E12B-4CD5-B394-208EAC75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thyroid cancer treated?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8E3C-0ADE-4E4A-B370-94CF3E21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0" y="1825624"/>
            <a:ext cx="9496278" cy="4402455"/>
          </a:xfrm>
        </p:spPr>
        <p:txBody>
          <a:bodyPr/>
          <a:lstStyle/>
          <a:p>
            <a:r>
              <a:rPr lang="en-US" dirty="0"/>
              <a:t>95% of thyroid cancer is limited to the neck only.</a:t>
            </a:r>
          </a:p>
          <a:p>
            <a:r>
              <a:rPr lang="en-US" dirty="0"/>
              <a:t>Surgery</a:t>
            </a:r>
          </a:p>
          <a:p>
            <a:pPr lvl="1"/>
            <a:r>
              <a:rPr lang="en-US" dirty="0"/>
              <a:t>Remove half the thyroid- hemi-thyroidectomy</a:t>
            </a:r>
          </a:p>
          <a:p>
            <a:pPr lvl="1"/>
            <a:r>
              <a:rPr lang="en-US" dirty="0"/>
              <a:t>Remove the whole thyroid- total-thyroidectomy</a:t>
            </a:r>
          </a:p>
          <a:p>
            <a:pPr lvl="1"/>
            <a:r>
              <a:rPr lang="en-US" dirty="0"/>
              <a:t>Remove the whole thyroid and lymph nodes- total thyroidectomy with lymph node dissection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55336-AFC9-4886-9097-9E451399E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47"/>
          <a:stretch/>
        </p:blipFill>
        <p:spPr>
          <a:xfrm>
            <a:off x="3924039" y="4697168"/>
            <a:ext cx="5694378" cy="17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8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6CAC-A287-4870-B0A8-208FB533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268" y="334817"/>
            <a:ext cx="9367520" cy="1325563"/>
          </a:xfrm>
        </p:spPr>
        <p:txBody>
          <a:bodyPr/>
          <a:lstStyle/>
          <a:p>
            <a:r>
              <a:rPr lang="en-US" dirty="0"/>
              <a:t>Thyroid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5BEF6-E555-428E-99AD-59F049FC6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267" y="1457946"/>
            <a:ext cx="10366717" cy="4402455"/>
          </a:xfrm>
        </p:spPr>
        <p:txBody>
          <a:bodyPr/>
          <a:lstStyle/>
          <a:p>
            <a:r>
              <a:rPr lang="en-US" dirty="0"/>
              <a:t>General Anesthesia, day surgery or overnight hospitalization.</a:t>
            </a:r>
          </a:p>
          <a:p>
            <a:r>
              <a:rPr lang="en-US" dirty="0"/>
              <a:t>Usually leaves a very small scar in the neck.</a:t>
            </a:r>
          </a:p>
          <a:p>
            <a:r>
              <a:rPr lang="en-US" dirty="0"/>
              <a:t>Better outcomes when surgeons do many thyroid surgeries per year.  </a:t>
            </a:r>
          </a:p>
          <a:p>
            <a:pPr lvl="1"/>
            <a:r>
              <a:rPr lang="en-US" dirty="0"/>
              <a:t>Must be careful of nerves, arteries, and parathyroid glands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DB5B0-26E4-4DE6-A74B-F7D1D44E7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44"/>
          <a:stretch/>
        </p:blipFill>
        <p:spPr>
          <a:xfrm>
            <a:off x="7303483" y="4497677"/>
            <a:ext cx="4829908" cy="1995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ECD1F-A5A2-44E6-AE4A-1327B1B3A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940" y="3736731"/>
            <a:ext cx="5308215" cy="29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66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3F36-A560-442C-92E1-5E0DBAA3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cancer monitoring after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1242B-F58A-4A29-936F-9E5525940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ultrasound</a:t>
            </a:r>
          </a:p>
          <a:p>
            <a:r>
              <a:rPr lang="en-US" dirty="0"/>
              <a:t>Thyroglobulin tumor marker level every 6-12 months</a:t>
            </a:r>
          </a:p>
          <a:p>
            <a:r>
              <a:rPr lang="en-US" dirty="0"/>
              <a:t>Levothyroxine medication</a:t>
            </a:r>
          </a:p>
          <a:p>
            <a:pPr lvl="1"/>
            <a:r>
              <a:rPr lang="en-US" dirty="0"/>
              <a:t>Keeps you alive by replacing your thyroid hormone</a:t>
            </a:r>
          </a:p>
          <a:p>
            <a:pPr lvl="1"/>
            <a:r>
              <a:rPr lang="en-US" dirty="0"/>
              <a:t>Also keeps the body from growing back any remaining thyroid!</a:t>
            </a:r>
          </a:p>
          <a:p>
            <a:pPr lvl="2"/>
            <a:r>
              <a:rPr lang="en-US" dirty="0"/>
              <a:t>This is called TSH suppression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5F58-1B98-47F9-8EE7-3AD4FB1B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264" y="239957"/>
            <a:ext cx="9367520" cy="1325563"/>
          </a:xfrm>
        </p:spPr>
        <p:txBody>
          <a:bodyPr/>
          <a:lstStyle/>
          <a:p>
            <a:r>
              <a:rPr lang="en-US" dirty="0"/>
              <a:t>Hypothyroidism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46BD1-CCE0-4E67-A5C6-27175FA32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584" y="443907"/>
            <a:ext cx="4590107" cy="34584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C00DA-D0C3-4948-8DDD-D5B6FB855EE9}"/>
              </a:ext>
            </a:extLst>
          </p:cNvPr>
          <p:cNvSpPr txBox="1"/>
          <p:nvPr/>
        </p:nvSpPr>
        <p:spPr>
          <a:xfrm>
            <a:off x="1838264" y="1376597"/>
            <a:ext cx="54505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Lots of causes: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Hashimoto’s disease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Surgical removal of the thyroid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Radiation to the neck for other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Thyroiditis- viral infection, autoimmune conditions, postpartum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Medication side effects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041DF-39F0-4374-A764-491E85CE49F0}"/>
              </a:ext>
            </a:extLst>
          </p:cNvPr>
          <p:cNvSpPr txBox="1"/>
          <p:nvPr/>
        </p:nvSpPr>
        <p:spPr>
          <a:xfrm>
            <a:off x="1933111" y="3422899"/>
            <a:ext cx="6268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Lots of symptoms: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Tiredness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Weight gain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Feeling cold all of the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Dry skin and brittle hair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Constipation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Irregular menstrual periods for women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93AB1-ABD1-4AA2-9BCE-4929D166C54E}"/>
              </a:ext>
            </a:extLst>
          </p:cNvPr>
          <p:cNvSpPr txBox="1"/>
          <p:nvPr/>
        </p:nvSpPr>
        <p:spPr>
          <a:xfrm>
            <a:off x="2712555" y="5706207"/>
            <a:ext cx="416302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One common treatment: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Thyroid hormone replacement!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F06EB-493B-49E7-9243-3BA8DB28A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515" y="4388138"/>
            <a:ext cx="3545382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6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51B2C-E1E5-4979-87B1-3A1979D3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advanced thyroid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A3A67-83A7-4D6F-B5B1-5A90B100E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0" y="1825624"/>
            <a:ext cx="7183902" cy="44024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Radioactive iodine treatment (RAI) after surgery.</a:t>
            </a:r>
          </a:p>
          <a:p>
            <a:endParaRPr lang="en-US" dirty="0"/>
          </a:p>
          <a:p>
            <a:r>
              <a:rPr lang="en-US" dirty="0"/>
              <a:t>Since the body only uses iodine mainly in the thyroid, we can give a radioactive form of iodine to kill off any microscopic or spreading thyroid cancer.</a:t>
            </a:r>
          </a:p>
          <a:p>
            <a:endParaRPr lang="en-US" dirty="0"/>
          </a:p>
          <a:p>
            <a:r>
              <a:rPr lang="en-US" dirty="0"/>
              <a:t>Functions like chemotherapy or radiation therapy but:</a:t>
            </a:r>
          </a:p>
          <a:p>
            <a:pPr lvl="1"/>
            <a:r>
              <a:rPr lang="en-US" dirty="0"/>
              <a:t>has no traditional chemo or radiation side effects since we can take advantage of the unique properties of iodine!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3351B-B5FD-44EE-90D9-3C7AFDBA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87" r="7141"/>
          <a:stretch/>
        </p:blipFill>
        <p:spPr>
          <a:xfrm>
            <a:off x="9845039" y="3086100"/>
            <a:ext cx="260706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8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9423-6394-463E-AD27-8A4B24E4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Radioactive iodine 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53106-236F-42AE-BAA8-E440DF88F011}"/>
              </a:ext>
            </a:extLst>
          </p:cNvPr>
          <p:cNvSpPr txBox="1"/>
          <p:nvPr/>
        </p:nvSpPr>
        <p:spPr>
          <a:xfrm>
            <a:off x="3344694" y="4599141"/>
            <a:ext cx="88473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b="1" dirty="0"/>
              <a:t>Possible Side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 people experience dry mouth, dry eyes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Have to stay away from people for 2-3 days afterwards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9E2F93-C969-41FF-BD07-812504C5AFEE}"/>
              </a:ext>
            </a:extLst>
          </p:cNvPr>
          <p:cNvSpPr txBox="1"/>
          <p:nvPr/>
        </p:nvSpPr>
        <p:spPr>
          <a:xfrm>
            <a:off x="1992729" y="1551681"/>
            <a:ext cx="6185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1- lower the thyroid hormone levels in the body to prime the microscopic thyroid cells for treatment. One month prior to therapy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5E172-41D4-439C-B926-0F4F9219BFE3}"/>
              </a:ext>
            </a:extLst>
          </p:cNvPr>
          <p:cNvSpPr txBox="1"/>
          <p:nvPr/>
        </p:nvSpPr>
        <p:spPr>
          <a:xfrm>
            <a:off x="1992729" y="2357152"/>
            <a:ext cx="51671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2- low iodine diet to make the thyroid cells hungry for iodine. Two weeks prior to therapy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F4C83B-AFF0-4291-B89C-AF915CDF727A}"/>
              </a:ext>
            </a:extLst>
          </p:cNvPr>
          <p:cNvSpPr txBox="1"/>
          <p:nvPr/>
        </p:nvSpPr>
        <p:spPr>
          <a:xfrm>
            <a:off x="2011693" y="3586117"/>
            <a:ext cx="6185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3- administer iodine 131 isotope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F5E9A0-BE08-4733-9466-F8AA547350E9}"/>
              </a:ext>
            </a:extLst>
          </p:cNvPr>
          <p:cNvSpPr txBox="1"/>
          <p:nvPr/>
        </p:nvSpPr>
        <p:spPr>
          <a:xfrm>
            <a:off x="1935713" y="4695732"/>
            <a:ext cx="4865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4- radiation kills any remaining cancer with minimal symptoms to the patient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8BCD8A-1BE4-4732-9B9E-31420D32B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541" b="14693"/>
          <a:stretch/>
        </p:blipFill>
        <p:spPr>
          <a:xfrm>
            <a:off x="1935713" y="-42341"/>
            <a:ext cx="8637917" cy="46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4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53FE-5A6D-4CCC-BFF6-3DF450C3E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Discoveries for Thyroid Nodules:</a:t>
            </a:r>
            <a:br>
              <a:rPr lang="en-US" dirty="0"/>
            </a:br>
            <a:r>
              <a:rPr lang="en-US" sz="2800" dirty="0"/>
              <a:t>Personalized Genetic Testing</a:t>
            </a:r>
          </a:p>
        </p:txBody>
      </p:sp>
      <p:pic>
        <p:nvPicPr>
          <p:cNvPr id="1026" name="Picture 2" descr="Image result for thyroid nodule genetics">
            <a:extLst>
              <a:ext uri="{FF2B5EF4-FFF2-40B4-BE49-F238E27FC236}">
                <a16:creationId xmlns:a16="http://schemas.microsoft.com/office/drawing/2014/main" id="{DAE2252C-BF22-47A3-85D7-DA911BB9F5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39" y="2174192"/>
            <a:ext cx="6931331" cy="423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71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DC1A1-3DE2-457E-BC74-274BB8AE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Discoveries for Thyroid Cancer:</a:t>
            </a:r>
            <a:br>
              <a:rPr lang="en-US" dirty="0"/>
            </a:br>
            <a:r>
              <a:rPr lang="en-US" sz="2800" dirty="0"/>
              <a:t>Targeted Chemotherapies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4318C-BAF3-4735-9F5D-76C3AE075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patients with stage 4 (metastatic) disease in whom radioactive iodine has not worked.</a:t>
            </a:r>
          </a:p>
          <a:p>
            <a:endParaRPr lang="en-US" dirty="0"/>
          </a:p>
          <a:p>
            <a:r>
              <a:rPr lang="en-US" dirty="0"/>
              <a:t>New generation anti-cancer medications that target some specific mutations causing the cancer</a:t>
            </a:r>
          </a:p>
          <a:p>
            <a:endParaRPr lang="en-US" dirty="0"/>
          </a:p>
          <a:p>
            <a:r>
              <a:rPr lang="en-US" dirty="0"/>
              <a:t>May increase survival without traditional side effects of chemo.</a:t>
            </a:r>
          </a:p>
        </p:txBody>
      </p:sp>
    </p:spTree>
    <p:extLst>
      <p:ext uri="{BB962C8B-B14F-4D97-AF65-F5344CB8AC3E}">
        <p14:creationId xmlns:p14="http://schemas.microsoft.com/office/powerpoint/2010/main" val="1097850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gray">
          <a:xfrm>
            <a:off x="4202520" y="2152062"/>
            <a:ext cx="5734050" cy="289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 anchorCtr="1"/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x-none" sz="4000" b="1" dirty="0">
                <a:solidFill>
                  <a:srgbClr val="333333"/>
                </a:solidFill>
                <a:latin typeface="+mn-lt"/>
                <a:ea typeface="Arial" charset="0"/>
                <a:cs typeface="Arial" charset="0"/>
              </a:rPr>
              <a:t>Any questions about Thyroid Cancer?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80512" y="5255363"/>
            <a:ext cx="3529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3" y="770525"/>
            <a:ext cx="3188673" cy="50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24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DC1A1-3DE2-457E-BC74-274BB8AE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learned tonight.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4318C-BAF3-4735-9F5D-76C3AE075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Thyroid hormone plays a very important role in our body and finding the right dose of levothyroxine is different for everyone.</a:t>
            </a:r>
          </a:p>
          <a:p>
            <a:r>
              <a:rPr lang="en-US" dirty="0"/>
              <a:t>Hashimoto’s disease is a common autoimmune problem that affects many people.</a:t>
            </a:r>
          </a:p>
          <a:p>
            <a:r>
              <a:rPr lang="en-US" dirty="0"/>
              <a:t>Thyroid nodules are almost always benign but still require thoughtful care. </a:t>
            </a:r>
          </a:p>
          <a:p>
            <a:r>
              <a:rPr lang="en-US" dirty="0"/>
              <a:t>Thyroid cancer can be cured in most people, and there are more options every day for patients with advanced disease.</a:t>
            </a:r>
          </a:p>
        </p:txBody>
      </p:sp>
    </p:spTree>
    <p:extLst>
      <p:ext uri="{BB962C8B-B14F-4D97-AF65-F5344CB8AC3E}">
        <p14:creationId xmlns:p14="http://schemas.microsoft.com/office/powerpoint/2010/main" val="2906977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4172FC-B0E7-4F87-AD3D-F30D04F7D23A}"/>
              </a:ext>
            </a:extLst>
          </p:cNvPr>
          <p:cNvSpPr txBox="1"/>
          <p:nvPr/>
        </p:nvSpPr>
        <p:spPr>
          <a:xfrm>
            <a:off x="4563207" y="2813539"/>
            <a:ext cx="8124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1322133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43F3-C813-4595-AEF2-AF4EAECE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 for the 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E5B13-BB0C-4113-9E3C-B2D5EFE6E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https://www.thyroid.org/thyroid-information/</a:t>
            </a:r>
            <a:endParaRPr lang="en-US" dirty="0"/>
          </a:p>
          <a:p>
            <a:r>
              <a:rPr lang="en-US" dirty="0">
                <a:hlinkClick r:id="rId3"/>
              </a:rPr>
              <a:t>https://www.cancer.org/cancer/thyroid-cancer.html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0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DCFAB4-3F75-4B31-8A2B-3A46B50B9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49" y="1487185"/>
            <a:ext cx="2143125" cy="214312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5419F6F-09D0-41D6-868D-1F257393FA0C}"/>
              </a:ext>
            </a:extLst>
          </p:cNvPr>
          <p:cNvSpPr/>
          <p:nvPr/>
        </p:nvSpPr>
        <p:spPr>
          <a:xfrm rot="3352512">
            <a:off x="1703025" y="3827595"/>
            <a:ext cx="1460784" cy="325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C79694-565F-4A0B-95A8-36175AC14D56}"/>
              </a:ext>
            </a:extLst>
          </p:cNvPr>
          <p:cNvSpPr/>
          <p:nvPr/>
        </p:nvSpPr>
        <p:spPr>
          <a:xfrm>
            <a:off x="2448495" y="4686135"/>
            <a:ext cx="1248508" cy="132556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3AF343-2A8A-473C-A64A-B31C24159C29}"/>
              </a:ext>
            </a:extLst>
          </p:cNvPr>
          <p:cNvSpPr/>
          <p:nvPr/>
        </p:nvSpPr>
        <p:spPr>
          <a:xfrm>
            <a:off x="1929325" y="4852737"/>
            <a:ext cx="504092" cy="332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T3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D5CE8B-1849-46AD-A849-128B62603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79"/>
          <a:stretch/>
        </p:blipFill>
        <p:spPr>
          <a:xfrm>
            <a:off x="4525206" y="1630270"/>
            <a:ext cx="2143125" cy="1757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B8DAC1-73C8-46CA-B3D7-7B9FFFDAE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41" y="1794820"/>
            <a:ext cx="1536762" cy="123063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ED9973FB-A72D-4616-BB73-D69C7269C293}"/>
              </a:ext>
            </a:extLst>
          </p:cNvPr>
          <p:cNvSpPr/>
          <p:nvPr/>
        </p:nvSpPr>
        <p:spPr>
          <a:xfrm rot="18807490">
            <a:off x="3612355" y="4195112"/>
            <a:ext cx="2130346" cy="307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2B022CC-C1C2-463C-9CC6-9B3EBCE07B3B}"/>
              </a:ext>
            </a:extLst>
          </p:cNvPr>
          <p:cNvSpPr/>
          <p:nvPr/>
        </p:nvSpPr>
        <p:spPr>
          <a:xfrm rot="19890909">
            <a:off x="6846080" y="3939861"/>
            <a:ext cx="228600" cy="1248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770B65-633D-46A8-8B14-5C89603911EA}"/>
              </a:ext>
            </a:extLst>
          </p:cNvPr>
          <p:cNvSpPr txBox="1"/>
          <p:nvPr/>
        </p:nvSpPr>
        <p:spPr>
          <a:xfrm>
            <a:off x="5678566" y="2967335"/>
            <a:ext cx="214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Liver, muscles, other tissues turn T4 into T3 so it can be used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09AAA5-D98C-493F-81DE-4F5BB4B80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507" y="5227730"/>
            <a:ext cx="518205" cy="347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3EAD0D-E3A2-4101-83C9-DB0353254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001" y="5167312"/>
            <a:ext cx="518205" cy="3475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892591-EBBA-4C85-B1C8-066A611C8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103" y="5609324"/>
            <a:ext cx="518205" cy="3475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2FD855-8B11-4FC8-973A-C669BCA12A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68"/>
          <a:stretch/>
        </p:blipFill>
        <p:spPr>
          <a:xfrm>
            <a:off x="9055280" y="1939250"/>
            <a:ext cx="2778727" cy="45662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F7C2AF-69AD-438E-9924-1CDA835C0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465" y="5728414"/>
            <a:ext cx="518205" cy="3475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9845E9-96C7-4E2E-BEDE-B9387833B052}"/>
              </a:ext>
            </a:extLst>
          </p:cNvPr>
          <p:cNvSpPr txBox="1"/>
          <p:nvPr/>
        </p:nvSpPr>
        <p:spPr>
          <a:xfrm>
            <a:off x="6216101" y="5956826"/>
            <a:ext cx="27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T3 causes a change within all cells in the body!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ECF065-D9BF-4A5C-83E9-CE18AA3C7AFA}"/>
              </a:ext>
            </a:extLst>
          </p:cNvPr>
          <p:cNvSpPr txBox="1"/>
          <p:nvPr/>
        </p:nvSpPr>
        <p:spPr>
          <a:xfrm>
            <a:off x="2433417" y="3082453"/>
            <a:ext cx="2999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Thyroid produces hormones.</a:t>
            </a:r>
          </a:p>
          <a:p>
            <a:r>
              <a:rPr lang="en-US" dirty="0"/>
              <a:t>Blood levels of T4 are fifteen times higher than T3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6AE15-FE10-44FC-AC37-5D89FDBC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hormone metabolism</a:t>
            </a:r>
            <a:br>
              <a:rPr lang="en-US" dirty="0"/>
            </a:br>
            <a:r>
              <a:rPr lang="en-US" dirty="0"/>
              <a:t>A journey from T4 to T3</a:t>
            </a:r>
          </a:p>
        </p:txBody>
      </p:sp>
    </p:spTree>
    <p:extLst>
      <p:ext uri="{BB962C8B-B14F-4D97-AF65-F5344CB8AC3E}">
        <p14:creationId xmlns:p14="http://schemas.microsoft.com/office/powerpoint/2010/main" val="182842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  <p:bldP spid="17" grpId="0"/>
      <p:bldP spid="2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B2E3A-7259-454A-BB68-B8E91298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hormone metabolism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2CEE6D-AC1D-4100-B228-B9D0FFCB0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0831" y="1911350"/>
            <a:ext cx="2265912" cy="2265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A603F-237B-45BD-A959-559F0622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1" y="2597915"/>
            <a:ext cx="781752" cy="831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CB68C-2DBD-406B-91BE-110F90292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305" y="2740766"/>
            <a:ext cx="518205" cy="347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B19D3-BBFC-42A7-BB25-6F77FA2AB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916" y="2085743"/>
            <a:ext cx="4051788" cy="226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B53E3B-6219-493E-8A34-41E416156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066" y="4609124"/>
            <a:ext cx="2619375" cy="1743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639EAD-1AC8-4464-8071-BE825D48018A}"/>
              </a:ext>
            </a:extLst>
          </p:cNvPr>
          <p:cNvSpPr txBox="1"/>
          <p:nvPr/>
        </p:nvSpPr>
        <p:spPr>
          <a:xfrm>
            <a:off x="3283527" y="5184160"/>
            <a:ext cx="4984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T3 is our </a:t>
            </a:r>
            <a:r>
              <a:rPr lang="en-US" dirty="0">
                <a:solidFill>
                  <a:schemeClr val="accent1"/>
                </a:solidFill>
              </a:rPr>
              <a:t>“active form”. </a:t>
            </a:r>
            <a:r>
              <a:rPr lang="en-US" dirty="0"/>
              <a:t>It is what we run on, and there is less of it. You only use what you need.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83AAC-D362-4FDA-9676-521058BFC1C1}"/>
              </a:ext>
            </a:extLst>
          </p:cNvPr>
          <p:cNvSpPr txBox="1"/>
          <p:nvPr/>
        </p:nvSpPr>
        <p:spPr>
          <a:xfrm>
            <a:off x="5926989" y="2265724"/>
            <a:ext cx="14097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T4 is our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09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“storage form”.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can’t use it directly, but there is a lot more of it</a:t>
            </a:r>
          </a:p>
        </p:txBody>
      </p:sp>
    </p:spTree>
    <p:extLst>
      <p:ext uri="{BB962C8B-B14F-4D97-AF65-F5344CB8AC3E}">
        <p14:creationId xmlns:p14="http://schemas.microsoft.com/office/powerpoint/2010/main" val="16791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1867-77DE-4D00-A163-703602FA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hormone metabolism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2B19D-9236-4C4C-A064-37FC93306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4"/>
          <a:stretch/>
        </p:blipFill>
        <p:spPr>
          <a:xfrm>
            <a:off x="3525714" y="2055568"/>
            <a:ext cx="2183423" cy="176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13653-0947-4ECC-9774-EC6B629E5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3" r="11539"/>
          <a:stretch/>
        </p:blipFill>
        <p:spPr>
          <a:xfrm>
            <a:off x="5709138" y="2055568"/>
            <a:ext cx="1641231" cy="17621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CCE6A8-75F4-479C-8EB2-95A9ED838A0E}"/>
              </a:ext>
            </a:extLst>
          </p:cNvPr>
          <p:cNvCxnSpPr/>
          <p:nvPr/>
        </p:nvCxnSpPr>
        <p:spPr>
          <a:xfrm>
            <a:off x="3411415" y="1916723"/>
            <a:ext cx="0" cy="1626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8DC377-E928-400F-A67C-D74D3143EE04}"/>
              </a:ext>
            </a:extLst>
          </p:cNvPr>
          <p:cNvCxnSpPr>
            <a:cxnSpLocks/>
          </p:cNvCxnSpPr>
          <p:nvPr/>
        </p:nvCxnSpPr>
        <p:spPr>
          <a:xfrm>
            <a:off x="3411415" y="35433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55E45F-7DC9-45DE-BC95-86A9A4D407DF}"/>
              </a:ext>
            </a:extLst>
          </p:cNvPr>
          <p:cNvSpPr txBox="1"/>
          <p:nvPr/>
        </p:nvSpPr>
        <p:spPr>
          <a:xfrm>
            <a:off x="3247290" y="3543300"/>
            <a:ext cx="397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1          Day 2         Day 3       Day 4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E4A62E9B-E878-4C13-B8CC-3947AB862DCC}"/>
              </a:ext>
            </a:extLst>
          </p:cNvPr>
          <p:cNvSpPr/>
          <p:nvPr/>
        </p:nvSpPr>
        <p:spPr>
          <a:xfrm>
            <a:off x="3411415" y="354330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BEF979-6743-403C-97F2-AD219E3DB421}"/>
              </a:ext>
            </a:extLst>
          </p:cNvPr>
          <p:cNvSpPr/>
          <p:nvPr/>
        </p:nvSpPr>
        <p:spPr>
          <a:xfrm>
            <a:off x="3434275" y="2482799"/>
            <a:ext cx="4390880" cy="1060500"/>
          </a:xfrm>
          <a:custGeom>
            <a:avLst/>
            <a:gdLst>
              <a:gd name="connsiteX0" fmla="*/ 0 w 5055577"/>
              <a:gd name="connsiteY0" fmla="*/ 1060500 h 1060500"/>
              <a:gd name="connsiteX1" fmla="*/ 967154 w 5055577"/>
              <a:gd name="connsiteY1" fmla="*/ 128516 h 1060500"/>
              <a:gd name="connsiteX2" fmla="*/ 4088424 w 5055577"/>
              <a:gd name="connsiteY2" fmla="*/ 102139 h 1060500"/>
              <a:gd name="connsiteX3" fmla="*/ 5055577 w 5055577"/>
              <a:gd name="connsiteY3" fmla="*/ 1007746 h 10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5577" h="1060500">
                <a:moveTo>
                  <a:pt x="0" y="1060500"/>
                </a:moveTo>
                <a:cubicBezTo>
                  <a:pt x="142875" y="674371"/>
                  <a:pt x="285750" y="288243"/>
                  <a:pt x="967154" y="128516"/>
                </a:cubicBezTo>
                <a:cubicBezTo>
                  <a:pt x="1648558" y="-31211"/>
                  <a:pt x="3407020" y="-44399"/>
                  <a:pt x="4088424" y="102139"/>
                </a:cubicBezTo>
                <a:cubicBezTo>
                  <a:pt x="4769828" y="248677"/>
                  <a:pt x="4912702" y="628211"/>
                  <a:pt x="5055577" y="100774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145EE-E73E-4C9C-9626-0A64BF03B65E}"/>
              </a:ext>
            </a:extLst>
          </p:cNvPr>
          <p:cNvSpPr txBox="1"/>
          <p:nvPr/>
        </p:nvSpPr>
        <p:spPr>
          <a:xfrm>
            <a:off x="2392495" y="2482798"/>
            <a:ext cx="2198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T3 level</a:t>
            </a:r>
          </a:p>
          <a:p>
            <a:r>
              <a:rPr lang="en-US" dirty="0">
                <a:solidFill>
                  <a:srgbClr val="FF0000"/>
                </a:solidFill>
              </a:rPr>
              <a:t>T4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73DE1F-BA7A-4714-97D4-5F8A37CE184D}"/>
              </a:ext>
            </a:extLst>
          </p:cNvPr>
          <p:cNvSpPr txBox="1"/>
          <p:nvPr/>
        </p:nvSpPr>
        <p:spPr>
          <a:xfrm>
            <a:off x="3457133" y="4492869"/>
            <a:ext cx="6574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T4 is a reserve hormone and lasts much longer, the levels are more stable when given in medicine form.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Your body converts what it needs to T3 when it needs it.</a:t>
            </a:r>
          </a:p>
          <a:p>
            <a:endParaRPr lang="en-US" dirty="0"/>
          </a:p>
          <a:p>
            <a:r>
              <a:rPr lang="en-US" dirty="0"/>
              <a:t>This is why we use T4 (</a:t>
            </a:r>
            <a:r>
              <a:rPr lang="en-US" dirty="0">
                <a:solidFill>
                  <a:srgbClr val="00B050"/>
                </a:solidFill>
              </a:rPr>
              <a:t>levothyroxine, “Synthroid</a:t>
            </a:r>
            <a:r>
              <a:rPr lang="en-US" dirty="0"/>
              <a:t>”) to treat people with hypothyroidism and not T3.</a:t>
            </a:r>
          </a:p>
        </p:txBody>
      </p:sp>
    </p:spTree>
    <p:extLst>
      <p:ext uri="{BB962C8B-B14F-4D97-AF65-F5344CB8AC3E}">
        <p14:creationId xmlns:p14="http://schemas.microsoft.com/office/powerpoint/2010/main" val="274764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CAFC-4F26-447D-8048-FB6CEC64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262" y="-77339"/>
            <a:ext cx="9367520" cy="1325563"/>
          </a:xfrm>
        </p:spPr>
        <p:txBody>
          <a:bodyPr/>
          <a:lstStyle/>
          <a:p>
            <a:r>
              <a:rPr lang="en-US" dirty="0"/>
              <a:t>What are thyroid levels?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BE1E97-F9A0-4AD5-AFFF-308D5BA65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240"/>
          <a:stretch/>
        </p:blipFill>
        <p:spPr>
          <a:xfrm>
            <a:off x="9662745" y="263023"/>
            <a:ext cx="2127383" cy="1809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F3281-53C8-445D-B32F-CB60EDA63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175" y="3289773"/>
            <a:ext cx="1169586" cy="1172918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ECF85732-81F3-465B-93DE-12776748E8AD}"/>
              </a:ext>
            </a:extLst>
          </p:cNvPr>
          <p:cNvSpPr/>
          <p:nvPr/>
        </p:nvSpPr>
        <p:spPr>
          <a:xfrm>
            <a:off x="10111154" y="1729984"/>
            <a:ext cx="319291" cy="495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B8F4B-5B4F-4E29-B8CE-CAF66717C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908" y="4869710"/>
            <a:ext cx="625528" cy="665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67F76-79AF-404B-8CC5-682A3048E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280" y="5023553"/>
            <a:ext cx="532844" cy="357319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2A06848-08B7-4D6F-A690-8A58E3DFD718}"/>
              </a:ext>
            </a:extLst>
          </p:cNvPr>
          <p:cNvSpPr/>
          <p:nvPr/>
        </p:nvSpPr>
        <p:spPr>
          <a:xfrm>
            <a:off x="10150964" y="4329504"/>
            <a:ext cx="240160" cy="5079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6FED82-09D1-41FD-9C51-3D34B612FC66}"/>
              </a:ext>
            </a:extLst>
          </p:cNvPr>
          <p:cNvSpPr/>
          <p:nvPr/>
        </p:nvSpPr>
        <p:spPr>
          <a:xfrm>
            <a:off x="9832189" y="2344547"/>
            <a:ext cx="837897" cy="63722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TSH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9FBFF21-885F-4ECA-A139-0DBBD3BA1B9D}"/>
              </a:ext>
            </a:extLst>
          </p:cNvPr>
          <p:cNvSpPr/>
          <p:nvPr/>
        </p:nvSpPr>
        <p:spPr>
          <a:xfrm>
            <a:off x="10111154" y="3100904"/>
            <a:ext cx="279969" cy="38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4D04DDB2-2EC4-4242-8947-D75580C6BA3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1035436" y="2072932"/>
            <a:ext cx="754692" cy="312928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7209354-CFE6-4116-80D8-E5DA48523F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44"/>
          <a:stretch/>
        </p:blipFill>
        <p:spPr>
          <a:xfrm>
            <a:off x="20092" y="1327963"/>
            <a:ext cx="2046488" cy="18478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7BB2AF-EF96-4342-BA8D-B2F7EB9ACF5F}"/>
              </a:ext>
            </a:extLst>
          </p:cNvPr>
          <p:cNvSpPr txBox="1"/>
          <p:nvPr/>
        </p:nvSpPr>
        <p:spPr>
          <a:xfrm>
            <a:off x="1876698" y="3181319"/>
            <a:ext cx="40786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Too slow- </a:t>
            </a:r>
            <a:r>
              <a:rPr lang="en-US" dirty="0"/>
              <a:t>the cruise control gives the engine more gas (TSH goes up) and the speed increased (more T3/T4 hormone)</a:t>
            </a:r>
          </a:p>
          <a:p>
            <a:endParaRPr lang="en-US" dirty="0"/>
          </a:p>
          <a:p>
            <a:r>
              <a:rPr lang="en-US" b="1" dirty="0"/>
              <a:t>Too fast- </a:t>
            </a:r>
            <a:r>
              <a:rPr lang="en-US" dirty="0"/>
              <a:t>the cruise control lets off the gas (TSH goes down) and the speed decreased (less T3/T4 hormone)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B855D-0319-4F92-9892-E1038FD09108}"/>
              </a:ext>
            </a:extLst>
          </p:cNvPr>
          <p:cNvSpPr txBox="1"/>
          <p:nvPr/>
        </p:nvSpPr>
        <p:spPr>
          <a:xfrm>
            <a:off x="1967345" y="6169709"/>
            <a:ext cx="802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TSH levels are the opposite of how fast or slow the system is going!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4B1D4D-C952-42F9-B593-AC77836296CE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6112793" y="1167978"/>
            <a:ext cx="3549952" cy="632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02EF2E-5762-41B7-904F-F613CD045CF5}"/>
              </a:ext>
            </a:extLst>
          </p:cNvPr>
          <p:cNvCxnSpPr>
            <a:cxnSpLocks/>
          </p:cNvCxnSpPr>
          <p:nvPr/>
        </p:nvCxnSpPr>
        <p:spPr>
          <a:xfrm>
            <a:off x="5749636" y="2168654"/>
            <a:ext cx="3842772" cy="443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9148ED-467D-415A-9F2A-2F0627D9D6F9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624754" y="2493541"/>
            <a:ext cx="5058421" cy="138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2A9B32-F2E6-440C-A5A2-A62682A00562}"/>
              </a:ext>
            </a:extLst>
          </p:cNvPr>
          <p:cNvCxnSpPr>
            <a:cxnSpLocks/>
          </p:cNvCxnSpPr>
          <p:nvPr/>
        </p:nvCxnSpPr>
        <p:spPr>
          <a:xfrm>
            <a:off x="4889448" y="2988476"/>
            <a:ext cx="5098614" cy="1976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6BB3D15-66C0-4384-A2EA-45D197DAA1C9}"/>
              </a:ext>
            </a:extLst>
          </p:cNvPr>
          <p:cNvSpPr txBox="1"/>
          <p:nvPr/>
        </p:nvSpPr>
        <p:spPr>
          <a:xfrm>
            <a:off x="2087898" y="987455"/>
            <a:ext cx="6186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thyroid hormone system is like cruise control in your car.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9664B5-2082-4B9D-B5DB-3CAF3B823BF5}"/>
              </a:ext>
            </a:extLst>
          </p:cNvPr>
          <p:cNvSpPr txBox="1"/>
          <p:nvPr/>
        </p:nvSpPr>
        <p:spPr>
          <a:xfrm>
            <a:off x="2119894" y="1615381"/>
            <a:ext cx="6186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  Brain (pituitary gland) is the computer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9661D3-286D-4F34-8DEF-49FF053C556D}"/>
              </a:ext>
            </a:extLst>
          </p:cNvPr>
          <p:cNvSpPr txBox="1"/>
          <p:nvPr/>
        </p:nvSpPr>
        <p:spPr>
          <a:xfrm>
            <a:off x="2087898" y="1982538"/>
            <a:ext cx="6186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TSH is equivalent to the gas pedal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089F19-37D2-4E7D-A8F5-744014B4499B}"/>
              </a:ext>
            </a:extLst>
          </p:cNvPr>
          <p:cNvSpPr txBox="1"/>
          <p:nvPr/>
        </p:nvSpPr>
        <p:spPr>
          <a:xfrm>
            <a:off x="2141443" y="2310581"/>
            <a:ext cx="6998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Thyroid is the engine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726EA1-CC8E-463D-9165-50B76093D958}"/>
              </a:ext>
            </a:extLst>
          </p:cNvPr>
          <p:cNvSpPr txBox="1"/>
          <p:nvPr/>
        </p:nvSpPr>
        <p:spPr>
          <a:xfrm>
            <a:off x="2091418" y="27396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T3 and T4 are the speed</a:t>
            </a:r>
          </a:p>
        </p:txBody>
      </p:sp>
    </p:spTree>
    <p:extLst>
      <p:ext uri="{BB962C8B-B14F-4D97-AF65-F5344CB8AC3E}">
        <p14:creationId xmlns:p14="http://schemas.microsoft.com/office/powerpoint/2010/main" val="35230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/>
      <p:bldP spid="26" grpId="0"/>
      <p:bldP spid="27" grpId="0"/>
      <p:bldP spid="28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FE5CE-AE37-4879-AFD9-180AC5C8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TSH measurement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18A5D9-A897-4F2B-A7E9-4FEA2FD50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4" t="3309" r="1569" b="617"/>
          <a:stretch/>
        </p:blipFill>
        <p:spPr>
          <a:xfrm>
            <a:off x="4716413" y="1848811"/>
            <a:ext cx="7498503" cy="3514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26AE9-5870-4781-9DDE-9DEB634F555C}"/>
              </a:ext>
            </a:extLst>
          </p:cNvPr>
          <p:cNvSpPr txBox="1"/>
          <p:nvPr/>
        </p:nvSpPr>
        <p:spPr>
          <a:xfrm>
            <a:off x="2189285" y="1690688"/>
            <a:ext cx="2866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TSH is the most reliable measurement of how the thyroid system is working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C53CD-4CDE-443E-846F-10359B5A8E8E}"/>
              </a:ext>
            </a:extLst>
          </p:cNvPr>
          <p:cNvSpPr txBox="1"/>
          <p:nvPr/>
        </p:nvSpPr>
        <p:spPr>
          <a:xfrm>
            <a:off x="2189285" y="2967335"/>
            <a:ext cx="2708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are reported within a range (often somewhere between 0.5 and 5.0)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B041B-07BC-4B05-A9A2-DCE92A1DD114}"/>
              </a:ext>
            </a:extLst>
          </p:cNvPr>
          <p:cNvSpPr txBox="1"/>
          <p:nvPr/>
        </p:nvSpPr>
        <p:spPr>
          <a:xfrm>
            <a:off x="2189285" y="4360985"/>
            <a:ext cx="2778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range is for the entire population</a:t>
            </a:r>
            <a:r>
              <a:rPr lang="en-US" dirty="0"/>
              <a:t>- not for an individual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6F1E7-C797-4321-8EFE-B9CCA63148E5}"/>
              </a:ext>
            </a:extLst>
          </p:cNvPr>
          <p:cNvSpPr txBox="1"/>
          <p:nvPr/>
        </p:nvSpPr>
        <p:spPr>
          <a:xfrm>
            <a:off x="2189285" y="5998676"/>
            <a:ext cx="973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It’s the physician’s job to find out where in the range the patient belongs based on how they feel!</a:t>
            </a:r>
          </a:p>
        </p:txBody>
      </p:sp>
    </p:spTree>
    <p:extLst>
      <p:ext uri="{BB962C8B-B14F-4D97-AF65-F5344CB8AC3E}">
        <p14:creationId xmlns:p14="http://schemas.microsoft.com/office/powerpoint/2010/main" val="211205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SOM-Left-Column">
  <a:themeElements>
    <a:clrScheme name="UNC SOM 2020">
      <a:dk1>
        <a:srgbClr val="343A40"/>
      </a:dk1>
      <a:lt1>
        <a:srgbClr val="FFFFFF"/>
      </a:lt1>
      <a:dk2>
        <a:srgbClr val="13284B"/>
      </a:dk2>
      <a:lt2>
        <a:srgbClr val="E1E1E1"/>
      </a:lt2>
      <a:accent1>
        <a:srgbClr val="4B9CD3"/>
      </a:accent1>
      <a:accent2>
        <a:srgbClr val="838383"/>
      </a:accent2>
      <a:accent3>
        <a:srgbClr val="274157"/>
      </a:accent3>
      <a:accent4>
        <a:srgbClr val="309292"/>
      </a:accent4>
      <a:accent5>
        <a:srgbClr val="046D8B"/>
      </a:accent5>
      <a:accent6>
        <a:srgbClr val="5F5F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M-Bottom-Blank">
  <a:themeElements>
    <a:clrScheme name="UNC SOM 2020">
      <a:dk1>
        <a:srgbClr val="343A40"/>
      </a:dk1>
      <a:lt1>
        <a:srgbClr val="FFFFFF"/>
      </a:lt1>
      <a:dk2>
        <a:srgbClr val="13284B"/>
      </a:dk2>
      <a:lt2>
        <a:srgbClr val="E1E1E1"/>
      </a:lt2>
      <a:accent1>
        <a:srgbClr val="4B9CD3"/>
      </a:accent1>
      <a:accent2>
        <a:srgbClr val="838383"/>
      </a:accent2>
      <a:accent3>
        <a:srgbClr val="274157"/>
      </a:accent3>
      <a:accent4>
        <a:srgbClr val="309292"/>
      </a:accent4>
      <a:accent5>
        <a:srgbClr val="046D8B"/>
      </a:accent5>
      <a:accent6>
        <a:srgbClr val="5F5F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M-Bottom-OldWell">
  <a:themeElements>
    <a:clrScheme name="UNC SOM 2020">
      <a:dk1>
        <a:srgbClr val="343A40"/>
      </a:dk1>
      <a:lt1>
        <a:srgbClr val="FFFFFF"/>
      </a:lt1>
      <a:dk2>
        <a:srgbClr val="13284B"/>
      </a:dk2>
      <a:lt2>
        <a:srgbClr val="E1E1E1"/>
      </a:lt2>
      <a:accent1>
        <a:srgbClr val="4B9CD3"/>
      </a:accent1>
      <a:accent2>
        <a:srgbClr val="838383"/>
      </a:accent2>
      <a:accent3>
        <a:srgbClr val="274157"/>
      </a:accent3>
      <a:accent4>
        <a:srgbClr val="309292"/>
      </a:accent4>
      <a:accent5>
        <a:srgbClr val="046D8B"/>
      </a:accent5>
      <a:accent6>
        <a:srgbClr val="5F5F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M-Top-Blank">
  <a:themeElements>
    <a:clrScheme name="UNC SOM 2020">
      <a:dk1>
        <a:srgbClr val="343A40"/>
      </a:dk1>
      <a:lt1>
        <a:srgbClr val="FFFFFF"/>
      </a:lt1>
      <a:dk2>
        <a:srgbClr val="13284B"/>
      </a:dk2>
      <a:lt2>
        <a:srgbClr val="E1E1E1"/>
      </a:lt2>
      <a:accent1>
        <a:srgbClr val="4B9CD3"/>
      </a:accent1>
      <a:accent2>
        <a:srgbClr val="838383"/>
      </a:accent2>
      <a:accent3>
        <a:srgbClr val="274157"/>
      </a:accent3>
      <a:accent4>
        <a:srgbClr val="309292"/>
      </a:accent4>
      <a:accent5>
        <a:srgbClr val="046D8B"/>
      </a:accent5>
      <a:accent6>
        <a:srgbClr val="5F5F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OM-White">
  <a:themeElements>
    <a:clrScheme name="UNC SOM 2020">
      <a:dk1>
        <a:srgbClr val="343A40"/>
      </a:dk1>
      <a:lt1>
        <a:srgbClr val="FFFFFF"/>
      </a:lt1>
      <a:dk2>
        <a:srgbClr val="13284B"/>
      </a:dk2>
      <a:lt2>
        <a:srgbClr val="E1E1E1"/>
      </a:lt2>
      <a:accent1>
        <a:srgbClr val="4B9CD3"/>
      </a:accent1>
      <a:accent2>
        <a:srgbClr val="838383"/>
      </a:accent2>
      <a:accent3>
        <a:srgbClr val="274157"/>
      </a:accent3>
      <a:accent4>
        <a:srgbClr val="309292"/>
      </a:accent4>
      <a:accent5>
        <a:srgbClr val="046D8B"/>
      </a:accent5>
      <a:accent6>
        <a:srgbClr val="5F5F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OM-Gray">
  <a:themeElements>
    <a:clrScheme name="UNC SOM 2020">
      <a:dk1>
        <a:srgbClr val="343A40"/>
      </a:dk1>
      <a:lt1>
        <a:srgbClr val="FFFFFF"/>
      </a:lt1>
      <a:dk2>
        <a:srgbClr val="13284B"/>
      </a:dk2>
      <a:lt2>
        <a:srgbClr val="E1E1E1"/>
      </a:lt2>
      <a:accent1>
        <a:srgbClr val="4B9CD3"/>
      </a:accent1>
      <a:accent2>
        <a:srgbClr val="838383"/>
      </a:accent2>
      <a:accent3>
        <a:srgbClr val="274157"/>
      </a:accent3>
      <a:accent4>
        <a:srgbClr val="309292"/>
      </a:accent4>
      <a:accent5>
        <a:srgbClr val="046D8B"/>
      </a:accent5>
      <a:accent6>
        <a:srgbClr val="5F5F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15755</TotalTime>
  <Words>2077</Words>
  <Application>Microsoft Office PowerPoint</Application>
  <PresentationFormat>Widescreen</PresentationFormat>
  <Paragraphs>306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SOM-Left-Column</vt:lpstr>
      <vt:lpstr>SOM-Bottom-Blank</vt:lpstr>
      <vt:lpstr>SOM-Bottom-OldWell</vt:lpstr>
      <vt:lpstr>SOM-Top-Blank</vt:lpstr>
      <vt:lpstr>SOM-White</vt:lpstr>
      <vt:lpstr>SOM-Gray</vt:lpstr>
      <vt:lpstr>Mini Med School: Thyroid Diseases</vt:lpstr>
      <vt:lpstr>Five goals for today:</vt:lpstr>
      <vt:lpstr>Thyroid hormone</vt:lpstr>
      <vt:lpstr>Hypothyroidism</vt:lpstr>
      <vt:lpstr>Thyroid hormone metabolism A journey from T4 to T3</vt:lpstr>
      <vt:lpstr>Thyroid hormone metabolism</vt:lpstr>
      <vt:lpstr>Thyroid hormone metabolism</vt:lpstr>
      <vt:lpstr>What are thyroid levels?</vt:lpstr>
      <vt:lpstr>TSH measurement</vt:lpstr>
      <vt:lpstr>Biotin-a common problem with TSH!</vt:lpstr>
      <vt:lpstr>Complications of too much thyroid hormone </vt:lpstr>
      <vt:lpstr>Common misconceptions about thyroid hormone replacement</vt:lpstr>
      <vt:lpstr>PowerPoint Presentation</vt:lpstr>
      <vt:lpstr>Hashimoto’s Hypothyroidism</vt:lpstr>
      <vt:lpstr>What is Hashimoto’s hypothyroidism</vt:lpstr>
      <vt:lpstr>Thyroid up close</vt:lpstr>
      <vt:lpstr>Who gets Hashimoto’s hypothyroidism</vt:lpstr>
      <vt:lpstr>Who gets Hashimoto’s hypothyroidism </vt:lpstr>
      <vt:lpstr>PowerPoint Presentation</vt:lpstr>
      <vt:lpstr>What is subclinical hypothyroidism?</vt:lpstr>
      <vt:lpstr>Thyroid nodules and goiter</vt:lpstr>
      <vt:lpstr>What is a thyroid nodule?</vt:lpstr>
      <vt:lpstr>What causes thyroid nodules?</vt:lpstr>
      <vt:lpstr>What is a goiter?</vt:lpstr>
      <vt:lpstr>What are symptoms of a thyroid nodule or goiter?</vt:lpstr>
      <vt:lpstr>How do we diagnose thyroid nodules?</vt:lpstr>
      <vt:lpstr>Thyroid ultrasound</vt:lpstr>
      <vt:lpstr>Following thyroid nodules</vt:lpstr>
      <vt:lpstr>How do we biopsy thyroid nodules?</vt:lpstr>
      <vt:lpstr>Thyroid biopsies at UNC</vt:lpstr>
      <vt:lpstr>Thyroid cytopathology</vt:lpstr>
      <vt:lpstr>PowerPoint Presentation</vt:lpstr>
      <vt:lpstr>Thyroid cancer</vt:lpstr>
      <vt:lpstr>How common is thyroid cancer?</vt:lpstr>
      <vt:lpstr>What causes thyroid cancer?</vt:lpstr>
      <vt:lpstr>How does thyroid cancer get detected?</vt:lpstr>
      <vt:lpstr>How is thyroid cancer treated?</vt:lpstr>
      <vt:lpstr>Thyroid surgery</vt:lpstr>
      <vt:lpstr>Thyroid cancer monitoring after surgery</vt:lpstr>
      <vt:lpstr>Treatment of advanced thyroid cancer</vt:lpstr>
      <vt:lpstr>Radioactive iodine treatment</vt:lpstr>
      <vt:lpstr>Recent Discoveries for Thyroid Nodules: Personalized Genetic Testing</vt:lpstr>
      <vt:lpstr>Recent Discoveries for Thyroid Cancer: Targeted Chemotherapies </vt:lpstr>
      <vt:lpstr>PowerPoint Presentation</vt:lpstr>
      <vt:lpstr>What we learned tonight. </vt:lpstr>
      <vt:lpstr>PowerPoint Presentation</vt:lpstr>
      <vt:lpstr>More information for the public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Paul Guido</cp:lastModifiedBy>
  <cp:revision>154</cp:revision>
  <dcterms:created xsi:type="dcterms:W3CDTF">2017-05-04T18:35:19Z</dcterms:created>
  <dcterms:modified xsi:type="dcterms:W3CDTF">2021-02-22T22:43:05Z</dcterms:modified>
</cp:coreProperties>
</file>