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9" r:id="rId3"/>
    <p:sldId id="262" r:id="rId4"/>
    <p:sldId id="263" r:id="rId5"/>
    <p:sldId id="264" r:id="rId6"/>
    <p:sldId id="265" r:id="rId7"/>
    <p:sldId id="266" r:id="rId8"/>
    <p:sldId id="267" r:id="rId9"/>
    <p:sldId id="268" r:id="rId10"/>
    <p:sldId id="277" r:id="rId11"/>
    <p:sldId id="258" r:id="rId12"/>
    <p:sldId id="269" r:id="rId13"/>
    <p:sldId id="270" r:id="rId14"/>
    <p:sldId id="271" r:id="rId15"/>
    <p:sldId id="272" r:id="rId16"/>
    <p:sldId id="273" r:id="rId17"/>
    <p:sldId id="274" r:id="rId18"/>
    <p:sldId id="275" r:id="rId19"/>
    <p:sldId id="276" r:id="rId20"/>
    <p:sldId id="278" r:id="rId21"/>
    <p:sldId id="279" r:id="rId22"/>
    <p:sldId id="280" r:id="rId23"/>
    <p:sldId id="281" r:id="rId24"/>
    <p:sldId id="261" r:id="rId25"/>
    <p:sldId id="283" r:id="rId26"/>
    <p:sldId id="282" r:id="rId27"/>
    <p:sldId id="25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88"/>
    <p:restoredTop sz="93097"/>
  </p:normalViewPr>
  <p:slideViewPr>
    <p:cSldViewPr snapToGrid="0" snapToObjects="1">
      <p:cViewPr>
        <p:scale>
          <a:sx n="77" d="100"/>
          <a:sy n="77" d="100"/>
        </p:scale>
        <p:origin x="1992"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63143C-9304-D942-B188-7CBB6E8F1F90}"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97CF0D56-695F-5C4C-8B5D-2BABC6CFF772}">
      <dgm:prSet phldrT="[Text]"/>
      <dgm:spPr/>
      <dgm:t>
        <a:bodyPr/>
        <a:lstStyle/>
        <a:p>
          <a:pPr>
            <a:buNone/>
          </a:pPr>
          <a:r>
            <a:rPr lang="en-US" dirty="0"/>
            <a:t>When a part of the brain is damaged because of a problem with blood flow</a:t>
          </a:r>
        </a:p>
      </dgm:t>
    </dgm:pt>
    <dgm:pt modelId="{11AA7964-BEEE-4046-9124-BF327F78DCAD}" type="parTrans" cxnId="{BCB251BA-8FC3-034E-B054-6083FA1EB8FE}">
      <dgm:prSet/>
      <dgm:spPr/>
      <dgm:t>
        <a:bodyPr/>
        <a:lstStyle/>
        <a:p>
          <a:endParaRPr lang="en-US"/>
        </a:p>
      </dgm:t>
    </dgm:pt>
    <dgm:pt modelId="{A9312460-67D8-8F48-A382-331EC07C8E80}" type="sibTrans" cxnId="{BCB251BA-8FC3-034E-B054-6083FA1EB8FE}">
      <dgm:prSet/>
      <dgm:spPr/>
      <dgm:t>
        <a:bodyPr/>
        <a:lstStyle/>
        <a:p>
          <a:endParaRPr lang="en-US"/>
        </a:p>
      </dgm:t>
    </dgm:pt>
    <dgm:pt modelId="{1262B5AC-F21D-B048-A6A3-637D1022DDFB}">
      <dgm:prSet phldrT="[Text]"/>
      <dgm:spPr/>
      <dgm:t>
        <a:bodyPr/>
        <a:lstStyle/>
        <a:p>
          <a:r>
            <a:rPr lang="en-US" dirty="0"/>
            <a:t>Clogging</a:t>
          </a:r>
        </a:p>
      </dgm:t>
    </dgm:pt>
    <dgm:pt modelId="{E418C9EA-0655-6047-8557-53C9ADD2F0D0}" type="parTrans" cxnId="{DA929DAB-F9F2-4E49-8A13-6D8E8EB98F52}">
      <dgm:prSet/>
      <dgm:spPr/>
      <dgm:t>
        <a:bodyPr/>
        <a:lstStyle/>
        <a:p>
          <a:endParaRPr lang="en-US"/>
        </a:p>
      </dgm:t>
    </dgm:pt>
    <dgm:pt modelId="{7F5DB913-CDBC-B545-8591-698467DADEC4}" type="sibTrans" cxnId="{DA929DAB-F9F2-4E49-8A13-6D8E8EB98F52}">
      <dgm:prSet/>
      <dgm:spPr/>
      <dgm:t>
        <a:bodyPr/>
        <a:lstStyle/>
        <a:p>
          <a:endParaRPr lang="en-US"/>
        </a:p>
      </dgm:t>
    </dgm:pt>
    <dgm:pt modelId="{6A185721-6E5A-FC47-9E6D-56E27A3CB253}">
      <dgm:prSet phldrT="[Text]"/>
      <dgm:spPr/>
      <dgm:t>
        <a:bodyPr/>
        <a:lstStyle/>
        <a:p>
          <a:r>
            <a:rPr lang="en-US"/>
            <a:t>Breaks open</a:t>
          </a:r>
        </a:p>
      </dgm:t>
    </dgm:pt>
    <dgm:pt modelId="{52818F1B-A835-214C-B67F-590D06E34ABE}" type="parTrans" cxnId="{9BD193FB-E977-D944-864F-8DD904F8B217}">
      <dgm:prSet/>
      <dgm:spPr/>
      <dgm:t>
        <a:bodyPr/>
        <a:lstStyle/>
        <a:p>
          <a:endParaRPr lang="en-US"/>
        </a:p>
      </dgm:t>
    </dgm:pt>
    <dgm:pt modelId="{5353E9D1-3BBE-4A49-AC83-3B4E0C434B6B}" type="sibTrans" cxnId="{9BD193FB-E977-D944-864F-8DD904F8B217}">
      <dgm:prSet/>
      <dgm:spPr/>
      <dgm:t>
        <a:bodyPr/>
        <a:lstStyle/>
        <a:p>
          <a:endParaRPr lang="en-US"/>
        </a:p>
      </dgm:t>
    </dgm:pt>
    <dgm:pt modelId="{A300E9AC-EB98-ED4D-B530-116B59D560CF}">
      <dgm:prSet/>
      <dgm:spPr/>
      <dgm:t>
        <a:bodyPr/>
        <a:lstStyle/>
        <a:p>
          <a:r>
            <a:rPr lang="en-US" dirty="0"/>
            <a:t>Part of the brain goes without blood for too long</a:t>
          </a:r>
        </a:p>
      </dgm:t>
    </dgm:pt>
    <dgm:pt modelId="{AF58C050-06AE-814F-A675-18A9D60D3204}" type="parTrans" cxnId="{7292C425-05E7-C54C-98D0-1949AD03B788}">
      <dgm:prSet/>
      <dgm:spPr/>
      <dgm:t>
        <a:bodyPr/>
        <a:lstStyle/>
        <a:p>
          <a:endParaRPr lang="en-US"/>
        </a:p>
      </dgm:t>
    </dgm:pt>
    <dgm:pt modelId="{A8EFD9F9-F69A-F54F-A4FE-DF4E9C226F02}" type="sibTrans" cxnId="{7292C425-05E7-C54C-98D0-1949AD03B788}">
      <dgm:prSet/>
      <dgm:spPr/>
      <dgm:t>
        <a:bodyPr/>
        <a:lstStyle/>
        <a:p>
          <a:endParaRPr lang="en-US"/>
        </a:p>
      </dgm:t>
    </dgm:pt>
    <dgm:pt modelId="{D82E44A0-4022-ED4C-A2EC-EC1AFDFB6993}">
      <dgm:prSet/>
      <dgm:spPr/>
      <dgm:t>
        <a:bodyPr/>
        <a:lstStyle/>
        <a:p>
          <a:r>
            <a:rPr lang="en-US"/>
            <a:t>Bleeding into or around the brain</a:t>
          </a:r>
        </a:p>
      </dgm:t>
    </dgm:pt>
    <dgm:pt modelId="{F804016D-4FEB-BC49-852D-37D4619BC610}" type="parTrans" cxnId="{E2081A9B-239D-9744-B186-0629D7F00038}">
      <dgm:prSet/>
      <dgm:spPr/>
      <dgm:t>
        <a:bodyPr/>
        <a:lstStyle/>
        <a:p>
          <a:endParaRPr lang="en-US"/>
        </a:p>
      </dgm:t>
    </dgm:pt>
    <dgm:pt modelId="{D53D2023-BF38-7E44-BADC-60F6EA0BD6A8}" type="sibTrans" cxnId="{E2081A9B-239D-9744-B186-0629D7F00038}">
      <dgm:prSet/>
      <dgm:spPr/>
      <dgm:t>
        <a:bodyPr/>
        <a:lstStyle/>
        <a:p>
          <a:endParaRPr lang="en-US"/>
        </a:p>
      </dgm:t>
    </dgm:pt>
    <dgm:pt modelId="{B5F475F2-9367-3244-9748-E6EC1EF9B711}" type="pres">
      <dgm:prSet presAssocID="{D163143C-9304-D942-B188-7CBB6E8F1F90}" presName="hierChild1" presStyleCnt="0">
        <dgm:presLayoutVars>
          <dgm:orgChart val="1"/>
          <dgm:chPref val="1"/>
          <dgm:dir/>
          <dgm:animOne val="branch"/>
          <dgm:animLvl val="lvl"/>
          <dgm:resizeHandles/>
        </dgm:presLayoutVars>
      </dgm:prSet>
      <dgm:spPr/>
    </dgm:pt>
    <dgm:pt modelId="{095E3F56-3B06-EF4A-8AB1-DAC30B7B67CB}" type="pres">
      <dgm:prSet presAssocID="{97CF0D56-695F-5C4C-8B5D-2BABC6CFF772}" presName="hierRoot1" presStyleCnt="0">
        <dgm:presLayoutVars>
          <dgm:hierBranch val="init"/>
        </dgm:presLayoutVars>
      </dgm:prSet>
      <dgm:spPr/>
    </dgm:pt>
    <dgm:pt modelId="{04A84A0A-B358-E643-B59A-94B59E88E232}" type="pres">
      <dgm:prSet presAssocID="{97CF0D56-695F-5C4C-8B5D-2BABC6CFF772}" presName="rootComposite1" presStyleCnt="0"/>
      <dgm:spPr/>
    </dgm:pt>
    <dgm:pt modelId="{98EBFD4D-13C2-B441-862E-738E9534716F}" type="pres">
      <dgm:prSet presAssocID="{97CF0D56-695F-5C4C-8B5D-2BABC6CFF772}" presName="rootText1" presStyleLbl="node0" presStyleIdx="0" presStyleCnt="1" custScaleX="208341" custScaleY="123014">
        <dgm:presLayoutVars>
          <dgm:chPref val="3"/>
        </dgm:presLayoutVars>
      </dgm:prSet>
      <dgm:spPr/>
    </dgm:pt>
    <dgm:pt modelId="{CB74070E-5BD5-3D4A-B923-2F4C1D0D68C2}" type="pres">
      <dgm:prSet presAssocID="{97CF0D56-695F-5C4C-8B5D-2BABC6CFF772}" presName="rootConnector1" presStyleLbl="node1" presStyleIdx="0" presStyleCnt="0"/>
      <dgm:spPr/>
    </dgm:pt>
    <dgm:pt modelId="{F3E2078C-F268-AF46-AEF1-B4AD5FA31086}" type="pres">
      <dgm:prSet presAssocID="{97CF0D56-695F-5C4C-8B5D-2BABC6CFF772}" presName="hierChild2" presStyleCnt="0"/>
      <dgm:spPr/>
    </dgm:pt>
    <dgm:pt modelId="{324F3F6D-2F0E-1A47-B4BE-F30C977C4D3D}" type="pres">
      <dgm:prSet presAssocID="{E418C9EA-0655-6047-8557-53C9ADD2F0D0}" presName="Name37" presStyleLbl="parChTrans1D2" presStyleIdx="0" presStyleCnt="2"/>
      <dgm:spPr/>
    </dgm:pt>
    <dgm:pt modelId="{DA19F98D-6058-1142-8F32-C1E70C4CDE32}" type="pres">
      <dgm:prSet presAssocID="{1262B5AC-F21D-B048-A6A3-637D1022DDFB}" presName="hierRoot2" presStyleCnt="0">
        <dgm:presLayoutVars>
          <dgm:hierBranch val="init"/>
        </dgm:presLayoutVars>
      </dgm:prSet>
      <dgm:spPr/>
    </dgm:pt>
    <dgm:pt modelId="{4AA2A5B0-345F-D34C-B396-AD376BF6C0B0}" type="pres">
      <dgm:prSet presAssocID="{1262B5AC-F21D-B048-A6A3-637D1022DDFB}" presName="rootComposite" presStyleCnt="0"/>
      <dgm:spPr/>
    </dgm:pt>
    <dgm:pt modelId="{D59D3B05-A219-3E40-B87B-58E2F6505041}" type="pres">
      <dgm:prSet presAssocID="{1262B5AC-F21D-B048-A6A3-637D1022DDFB}" presName="rootText" presStyleLbl="node2" presStyleIdx="0" presStyleCnt="2" custScaleX="87239" custScaleY="62076">
        <dgm:presLayoutVars>
          <dgm:chPref val="3"/>
        </dgm:presLayoutVars>
      </dgm:prSet>
      <dgm:spPr/>
    </dgm:pt>
    <dgm:pt modelId="{D927FBBB-DD60-4B47-854D-580576EA8044}" type="pres">
      <dgm:prSet presAssocID="{1262B5AC-F21D-B048-A6A3-637D1022DDFB}" presName="rootConnector" presStyleLbl="node2" presStyleIdx="0" presStyleCnt="2"/>
      <dgm:spPr/>
    </dgm:pt>
    <dgm:pt modelId="{E9C075EA-9E3C-EF4A-A2DA-8DE567A80FA5}" type="pres">
      <dgm:prSet presAssocID="{1262B5AC-F21D-B048-A6A3-637D1022DDFB}" presName="hierChild4" presStyleCnt="0"/>
      <dgm:spPr/>
    </dgm:pt>
    <dgm:pt modelId="{6E9C284E-48CE-B343-BF72-13DB8306D071}" type="pres">
      <dgm:prSet presAssocID="{AF58C050-06AE-814F-A675-18A9D60D3204}" presName="Name37" presStyleLbl="parChTrans1D3" presStyleIdx="0" presStyleCnt="2"/>
      <dgm:spPr/>
    </dgm:pt>
    <dgm:pt modelId="{B29C4617-0516-5F4F-B98D-88DC57BBB573}" type="pres">
      <dgm:prSet presAssocID="{A300E9AC-EB98-ED4D-B530-116B59D560CF}" presName="hierRoot2" presStyleCnt="0">
        <dgm:presLayoutVars>
          <dgm:hierBranch val="init"/>
        </dgm:presLayoutVars>
      </dgm:prSet>
      <dgm:spPr/>
    </dgm:pt>
    <dgm:pt modelId="{86B43829-B03A-0943-AB24-A6EBDCFFFB96}" type="pres">
      <dgm:prSet presAssocID="{A300E9AC-EB98-ED4D-B530-116B59D560CF}" presName="rootComposite" presStyleCnt="0"/>
      <dgm:spPr/>
    </dgm:pt>
    <dgm:pt modelId="{6F4D5453-F4FA-B648-9620-C0268A1CBAE7}" type="pres">
      <dgm:prSet presAssocID="{A300E9AC-EB98-ED4D-B530-116B59D560CF}" presName="rootText" presStyleLbl="node3" presStyleIdx="0" presStyleCnt="2" custScaleY="139946">
        <dgm:presLayoutVars>
          <dgm:chPref val="3"/>
        </dgm:presLayoutVars>
      </dgm:prSet>
      <dgm:spPr/>
    </dgm:pt>
    <dgm:pt modelId="{2C9FED79-8F94-2C48-AF24-BD181111848C}" type="pres">
      <dgm:prSet presAssocID="{A300E9AC-EB98-ED4D-B530-116B59D560CF}" presName="rootConnector" presStyleLbl="node3" presStyleIdx="0" presStyleCnt="2"/>
      <dgm:spPr/>
    </dgm:pt>
    <dgm:pt modelId="{A952F429-16AE-2D4E-8D30-8F97977EDD36}" type="pres">
      <dgm:prSet presAssocID="{A300E9AC-EB98-ED4D-B530-116B59D560CF}" presName="hierChild4" presStyleCnt="0"/>
      <dgm:spPr/>
    </dgm:pt>
    <dgm:pt modelId="{E955EB66-EC5B-854F-ADD0-77EDFF8C721B}" type="pres">
      <dgm:prSet presAssocID="{A300E9AC-EB98-ED4D-B530-116B59D560CF}" presName="hierChild5" presStyleCnt="0"/>
      <dgm:spPr/>
    </dgm:pt>
    <dgm:pt modelId="{BABB2620-FADA-8740-BA9B-D934A07AEAD2}" type="pres">
      <dgm:prSet presAssocID="{1262B5AC-F21D-B048-A6A3-637D1022DDFB}" presName="hierChild5" presStyleCnt="0"/>
      <dgm:spPr/>
    </dgm:pt>
    <dgm:pt modelId="{D5356385-93ED-B94A-B473-81455EAA44A6}" type="pres">
      <dgm:prSet presAssocID="{52818F1B-A835-214C-B67F-590D06E34ABE}" presName="Name37" presStyleLbl="parChTrans1D2" presStyleIdx="1" presStyleCnt="2"/>
      <dgm:spPr/>
    </dgm:pt>
    <dgm:pt modelId="{2E26F711-B602-4846-8159-41CB6E7F877B}" type="pres">
      <dgm:prSet presAssocID="{6A185721-6E5A-FC47-9E6D-56E27A3CB253}" presName="hierRoot2" presStyleCnt="0">
        <dgm:presLayoutVars>
          <dgm:hierBranch val="init"/>
        </dgm:presLayoutVars>
      </dgm:prSet>
      <dgm:spPr/>
    </dgm:pt>
    <dgm:pt modelId="{52D95668-C807-B249-A3F3-9504958FA469}" type="pres">
      <dgm:prSet presAssocID="{6A185721-6E5A-FC47-9E6D-56E27A3CB253}" presName="rootComposite" presStyleCnt="0"/>
      <dgm:spPr/>
    </dgm:pt>
    <dgm:pt modelId="{3584A7F8-A4FB-8A43-8DF5-D24CE8F9C1EC}" type="pres">
      <dgm:prSet presAssocID="{6A185721-6E5A-FC47-9E6D-56E27A3CB253}" presName="rootText" presStyleLbl="node2" presStyleIdx="1" presStyleCnt="2" custScaleX="95801" custScaleY="62076">
        <dgm:presLayoutVars>
          <dgm:chPref val="3"/>
        </dgm:presLayoutVars>
      </dgm:prSet>
      <dgm:spPr/>
    </dgm:pt>
    <dgm:pt modelId="{E95D3A58-FFD5-614C-AFBC-AEA95B563336}" type="pres">
      <dgm:prSet presAssocID="{6A185721-6E5A-FC47-9E6D-56E27A3CB253}" presName="rootConnector" presStyleLbl="node2" presStyleIdx="1" presStyleCnt="2"/>
      <dgm:spPr/>
    </dgm:pt>
    <dgm:pt modelId="{6D91EE15-CEB7-6441-8758-6D448F349636}" type="pres">
      <dgm:prSet presAssocID="{6A185721-6E5A-FC47-9E6D-56E27A3CB253}" presName="hierChild4" presStyleCnt="0"/>
      <dgm:spPr/>
    </dgm:pt>
    <dgm:pt modelId="{5E869FF0-EE2D-994E-9D2C-73F8C7852FD6}" type="pres">
      <dgm:prSet presAssocID="{F804016D-4FEB-BC49-852D-37D4619BC610}" presName="Name37" presStyleLbl="parChTrans1D3" presStyleIdx="1" presStyleCnt="2"/>
      <dgm:spPr/>
    </dgm:pt>
    <dgm:pt modelId="{16D5E429-545D-2046-B1CA-067815C514D7}" type="pres">
      <dgm:prSet presAssocID="{D82E44A0-4022-ED4C-A2EC-EC1AFDFB6993}" presName="hierRoot2" presStyleCnt="0">
        <dgm:presLayoutVars>
          <dgm:hierBranch val="init"/>
        </dgm:presLayoutVars>
      </dgm:prSet>
      <dgm:spPr/>
    </dgm:pt>
    <dgm:pt modelId="{3FDDC1DC-D64A-B54A-B571-15820477295E}" type="pres">
      <dgm:prSet presAssocID="{D82E44A0-4022-ED4C-A2EC-EC1AFDFB6993}" presName="rootComposite" presStyleCnt="0"/>
      <dgm:spPr/>
    </dgm:pt>
    <dgm:pt modelId="{D57EF59A-E3FE-964B-A5F1-79E08ECF82EC}" type="pres">
      <dgm:prSet presAssocID="{D82E44A0-4022-ED4C-A2EC-EC1AFDFB6993}" presName="rootText" presStyleLbl="node3" presStyleIdx="1" presStyleCnt="2" custScaleY="120467">
        <dgm:presLayoutVars>
          <dgm:chPref val="3"/>
        </dgm:presLayoutVars>
      </dgm:prSet>
      <dgm:spPr/>
    </dgm:pt>
    <dgm:pt modelId="{FF771022-83C9-A546-87B7-CA81C9745E4E}" type="pres">
      <dgm:prSet presAssocID="{D82E44A0-4022-ED4C-A2EC-EC1AFDFB6993}" presName="rootConnector" presStyleLbl="node3" presStyleIdx="1" presStyleCnt="2"/>
      <dgm:spPr/>
    </dgm:pt>
    <dgm:pt modelId="{F6DCBBF4-14E5-6C44-BAEF-479FC61C9AA6}" type="pres">
      <dgm:prSet presAssocID="{D82E44A0-4022-ED4C-A2EC-EC1AFDFB6993}" presName="hierChild4" presStyleCnt="0"/>
      <dgm:spPr/>
    </dgm:pt>
    <dgm:pt modelId="{F15D9C6A-E1AB-B944-ACF0-E1D4983B80D5}" type="pres">
      <dgm:prSet presAssocID="{D82E44A0-4022-ED4C-A2EC-EC1AFDFB6993}" presName="hierChild5" presStyleCnt="0"/>
      <dgm:spPr/>
    </dgm:pt>
    <dgm:pt modelId="{0C30A68B-D210-5D4A-967F-2E7BBD0BBA4E}" type="pres">
      <dgm:prSet presAssocID="{6A185721-6E5A-FC47-9E6D-56E27A3CB253}" presName="hierChild5" presStyleCnt="0"/>
      <dgm:spPr/>
    </dgm:pt>
    <dgm:pt modelId="{F3AFC037-C024-AC41-AA36-A0E3D7968937}" type="pres">
      <dgm:prSet presAssocID="{97CF0D56-695F-5C4C-8B5D-2BABC6CFF772}" presName="hierChild3" presStyleCnt="0"/>
      <dgm:spPr/>
    </dgm:pt>
  </dgm:ptLst>
  <dgm:cxnLst>
    <dgm:cxn modelId="{4DF4E904-40B6-E640-AA7F-B753F3A953A9}" type="presOf" srcId="{52818F1B-A835-214C-B67F-590D06E34ABE}" destId="{D5356385-93ED-B94A-B473-81455EAA44A6}" srcOrd="0" destOrd="0" presId="urn:microsoft.com/office/officeart/2005/8/layout/orgChart1"/>
    <dgm:cxn modelId="{FEF3B90B-21DE-3F45-9400-A81D394C5798}" type="presOf" srcId="{6A185721-6E5A-FC47-9E6D-56E27A3CB253}" destId="{E95D3A58-FFD5-614C-AFBC-AEA95B563336}" srcOrd="1" destOrd="0" presId="urn:microsoft.com/office/officeart/2005/8/layout/orgChart1"/>
    <dgm:cxn modelId="{C005E10D-6873-054F-A8E7-9D496CB65410}" type="presOf" srcId="{6A185721-6E5A-FC47-9E6D-56E27A3CB253}" destId="{3584A7F8-A4FB-8A43-8DF5-D24CE8F9C1EC}" srcOrd="0" destOrd="0" presId="urn:microsoft.com/office/officeart/2005/8/layout/orgChart1"/>
    <dgm:cxn modelId="{7292C425-05E7-C54C-98D0-1949AD03B788}" srcId="{1262B5AC-F21D-B048-A6A3-637D1022DDFB}" destId="{A300E9AC-EB98-ED4D-B530-116B59D560CF}" srcOrd="0" destOrd="0" parTransId="{AF58C050-06AE-814F-A675-18A9D60D3204}" sibTransId="{A8EFD9F9-F69A-F54F-A4FE-DF4E9C226F02}"/>
    <dgm:cxn modelId="{790AE82D-A51C-6740-8478-A9EB93462B44}" type="presOf" srcId="{97CF0D56-695F-5C4C-8B5D-2BABC6CFF772}" destId="{CB74070E-5BD5-3D4A-B923-2F4C1D0D68C2}" srcOrd="1" destOrd="0" presId="urn:microsoft.com/office/officeart/2005/8/layout/orgChart1"/>
    <dgm:cxn modelId="{C7B91733-4957-7545-B6B4-4A0BCAB9932A}" type="presOf" srcId="{97CF0D56-695F-5C4C-8B5D-2BABC6CFF772}" destId="{98EBFD4D-13C2-B441-862E-738E9534716F}" srcOrd="0" destOrd="0" presId="urn:microsoft.com/office/officeart/2005/8/layout/orgChart1"/>
    <dgm:cxn modelId="{61B0333C-935B-EC4C-A5C4-F661522CB9BE}" type="presOf" srcId="{D82E44A0-4022-ED4C-A2EC-EC1AFDFB6993}" destId="{FF771022-83C9-A546-87B7-CA81C9745E4E}" srcOrd="1" destOrd="0" presId="urn:microsoft.com/office/officeart/2005/8/layout/orgChart1"/>
    <dgm:cxn modelId="{99D7F25F-9511-BC40-902B-3540A4227CC6}" type="presOf" srcId="{A300E9AC-EB98-ED4D-B530-116B59D560CF}" destId="{2C9FED79-8F94-2C48-AF24-BD181111848C}" srcOrd="1" destOrd="0" presId="urn:microsoft.com/office/officeart/2005/8/layout/orgChart1"/>
    <dgm:cxn modelId="{4EEA856E-2027-6E42-B55F-5D20EDE98170}" type="presOf" srcId="{1262B5AC-F21D-B048-A6A3-637D1022DDFB}" destId="{D927FBBB-DD60-4B47-854D-580576EA8044}" srcOrd="1" destOrd="0" presId="urn:microsoft.com/office/officeart/2005/8/layout/orgChart1"/>
    <dgm:cxn modelId="{C8720273-B45F-F942-A1F4-791A7AB3811A}" type="presOf" srcId="{D82E44A0-4022-ED4C-A2EC-EC1AFDFB6993}" destId="{D57EF59A-E3FE-964B-A5F1-79E08ECF82EC}" srcOrd="0" destOrd="0" presId="urn:microsoft.com/office/officeart/2005/8/layout/orgChart1"/>
    <dgm:cxn modelId="{0666A386-DC76-EA42-97CA-7F5E9F837B82}" type="presOf" srcId="{F804016D-4FEB-BC49-852D-37D4619BC610}" destId="{5E869FF0-EE2D-994E-9D2C-73F8C7852FD6}" srcOrd="0" destOrd="0" presId="urn:microsoft.com/office/officeart/2005/8/layout/orgChart1"/>
    <dgm:cxn modelId="{E2081A9B-239D-9744-B186-0629D7F00038}" srcId="{6A185721-6E5A-FC47-9E6D-56E27A3CB253}" destId="{D82E44A0-4022-ED4C-A2EC-EC1AFDFB6993}" srcOrd="0" destOrd="0" parTransId="{F804016D-4FEB-BC49-852D-37D4619BC610}" sibTransId="{D53D2023-BF38-7E44-BADC-60F6EA0BD6A8}"/>
    <dgm:cxn modelId="{DA929DAB-F9F2-4E49-8A13-6D8E8EB98F52}" srcId="{97CF0D56-695F-5C4C-8B5D-2BABC6CFF772}" destId="{1262B5AC-F21D-B048-A6A3-637D1022DDFB}" srcOrd="0" destOrd="0" parTransId="{E418C9EA-0655-6047-8557-53C9ADD2F0D0}" sibTransId="{7F5DB913-CDBC-B545-8591-698467DADEC4}"/>
    <dgm:cxn modelId="{BCB251BA-8FC3-034E-B054-6083FA1EB8FE}" srcId="{D163143C-9304-D942-B188-7CBB6E8F1F90}" destId="{97CF0D56-695F-5C4C-8B5D-2BABC6CFF772}" srcOrd="0" destOrd="0" parTransId="{11AA7964-BEEE-4046-9124-BF327F78DCAD}" sibTransId="{A9312460-67D8-8F48-A382-331EC07C8E80}"/>
    <dgm:cxn modelId="{EA8176CC-9F9B-3C41-B7ED-6F6B5A2CC6EA}" type="presOf" srcId="{E418C9EA-0655-6047-8557-53C9ADD2F0D0}" destId="{324F3F6D-2F0E-1A47-B4BE-F30C977C4D3D}" srcOrd="0" destOrd="0" presId="urn:microsoft.com/office/officeart/2005/8/layout/orgChart1"/>
    <dgm:cxn modelId="{2CDB8BD9-448E-4141-9363-F805031DCF8E}" type="presOf" srcId="{1262B5AC-F21D-B048-A6A3-637D1022DDFB}" destId="{D59D3B05-A219-3E40-B87B-58E2F6505041}" srcOrd="0" destOrd="0" presId="urn:microsoft.com/office/officeart/2005/8/layout/orgChart1"/>
    <dgm:cxn modelId="{E96C05E2-64C0-C04E-9EA4-BA86CF355C0E}" type="presOf" srcId="{D163143C-9304-D942-B188-7CBB6E8F1F90}" destId="{B5F475F2-9367-3244-9748-E6EC1EF9B711}" srcOrd="0" destOrd="0" presId="urn:microsoft.com/office/officeart/2005/8/layout/orgChart1"/>
    <dgm:cxn modelId="{66FFC7E7-C8C2-694E-B0CC-4785299FE25F}" type="presOf" srcId="{A300E9AC-EB98-ED4D-B530-116B59D560CF}" destId="{6F4D5453-F4FA-B648-9620-C0268A1CBAE7}" srcOrd="0" destOrd="0" presId="urn:microsoft.com/office/officeart/2005/8/layout/orgChart1"/>
    <dgm:cxn modelId="{A16B93FA-EC51-5145-80B0-7B2F7BCE2295}" type="presOf" srcId="{AF58C050-06AE-814F-A675-18A9D60D3204}" destId="{6E9C284E-48CE-B343-BF72-13DB8306D071}" srcOrd="0" destOrd="0" presId="urn:microsoft.com/office/officeart/2005/8/layout/orgChart1"/>
    <dgm:cxn modelId="{9BD193FB-E977-D944-864F-8DD904F8B217}" srcId="{97CF0D56-695F-5C4C-8B5D-2BABC6CFF772}" destId="{6A185721-6E5A-FC47-9E6D-56E27A3CB253}" srcOrd="1" destOrd="0" parTransId="{52818F1B-A835-214C-B67F-590D06E34ABE}" sibTransId="{5353E9D1-3BBE-4A49-AC83-3B4E0C434B6B}"/>
    <dgm:cxn modelId="{19C8C86C-7A39-FD4F-8FCE-0F06418FD5C9}" type="presParOf" srcId="{B5F475F2-9367-3244-9748-E6EC1EF9B711}" destId="{095E3F56-3B06-EF4A-8AB1-DAC30B7B67CB}" srcOrd="0" destOrd="0" presId="urn:microsoft.com/office/officeart/2005/8/layout/orgChart1"/>
    <dgm:cxn modelId="{D2696D78-195F-3B41-ACDC-3AB4F64D6546}" type="presParOf" srcId="{095E3F56-3B06-EF4A-8AB1-DAC30B7B67CB}" destId="{04A84A0A-B358-E643-B59A-94B59E88E232}" srcOrd="0" destOrd="0" presId="urn:microsoft.com/office/officeart/2005/8/layout/orgChart1"/>
    <dgm:cxn modelId="{AA408A62-B0DE-3D4F-8CC4-DAD324880602}" type="presParOf" srcId="{04A84A0A-B358-E643-B59A-94B59E88E232}" destId="{98EBFD4D-13C2-B441-862E-738E9534716F}" srcOrd="0" destOrd="0" presId="urn:microsoft.com/office/officeart/2005/8/layout/orgChart1"/>
    <dgm:cxn modelId="{3F20CCAC-CB16-AF48-B8E8-5A751FFF696E}" type="presParOf" srcId="{04A84A0A-B358-E643-B59A-94B59E88E232}" destId="{CB74070E-5BD5-3D4A-B923-2F4C1D0D68C2}" srcOrd="1" destOrd="0" presId="urn:microsoft.com/office/officeart/2005/8/layout/orgChart1"/>
    <dgm:cxn modelId="{EE7AE334-526C-0942-886D-D916615C4840}" type="presParOf" srcId="{095E3F56-3B06-EF4A-8AB1-DAC30B7B67CB}" destId="{F3E2078C-F268-AF46-AEF1-B4AD5FA31086}" srcOrd="1" destOrd="0" presId="urn:microsoft.com/office/officeart/2005/8/layout/orgChart1"/>
    <dgm:cxn modelId="{EC8FA965-0D40-8346-BAAC-4846012BD630}" type="presParOf" srcId="{F3E2078C-F268-AF46-AEF1-B4AD5FA31086}" destId="{324F3F6D-2F0E-1A47-B4BE-F30C977C4D3D}" srcOrd="0" destOrd="0" presId="urn:microsoft.com/office/officeart/2005/8/layout/orgChart1"/>
    <dgm:cxn modelId="{F6C684A0-B746-6249-B816-3CA1DAB00139}" type="presParOf" srcId="{F3E2078C-F268-AF46-AEF1-B4AD5FA31086}" destId="{DA19F98D-6058-1142-8F32-C1E70C4CDE32}" srcOrd="1" destOrd="0" presId="urn:microsoft.com/office/officeart/2005/8/layout/orgChart1"/>
    <dgm:cxn modelId="{6D27A6A9-7903-5D48-A9B8-A1C422D08EA6}" type="presParOf" srcId="{DA19F98D-6058-1142-8F32-C1E70C4CDE32}" destId="{4AA2A5B0-345F-D34C-B396-AD376BF6C0B0}" srcOrd="0" destOrd="0" presId="urn:microsoft.com/office/officeart/2005/8/layout/orgChart1"/>
    <dgm:cxn modelId="{04F70FAA-7243-E947-AF62-4A061165C28B}" type="presParOf" srcId="{4AA2A5B0-345F-D34C-B396-AD376BF6C0B0}" destId="{D59D3B05-A219-3E40-B87B-58E2F6505041}" srcOrd="0" destOrd="0" presId="urn:microsoft.com/office/officeart/2005/8/layout/orgChart1"/>
    <dgm:cxn modelId="{37F0D277-AB04-D143-AD72-35139DF63315}" type="presParOf" srcId="{4AA2A5B0-345F-D34C-B396-AD376BF6C0B0}" destId="{D927FBBB-DD60-4B47-854D-580576EA8044}" srcOrd="1" destOrd="0" presId="urn:microsoft.com/office/officeart/2005/8/layout/orgChart1"/>
    <dgm:cxn modelId="{98EA0E18-C4CF-BF40-B84D-0F12EE11AC28}" type="presParOf" srcId="{DA19F98D-6058-1142-8F32-C1E70C4CDE32}" destId="{E9C075EA-9E3C-EF4A-A2DA-8DE567A80FA5}" srcOrd="1" destOrd="0" presId="urn:microsoft.com/office/officeart/2005/8/layout/orgChart1"/>
    <dgm:cxn modelId="{E74058CD-A635-4345-A83C-E9E39BA267C8}" type="presParOf" srcId="{E9C075EA-9E3C-EF4A-A2DA-8DE567A80FA5}" destId="{6E9C284E-48CE-B343-BF72-13DB8306D071}" srcOrd="0" destOrd="0" presId="urn:microsoft.com/office/officeart/2005/8/layout/orgChart1"/>
    <dgm:cxn modelId="{EBFE2BAD-72D8-6641-A74E-E9459F0C039B}" type="presParOf" srcId="{E9C075EA-9E3C-EF4A-A2DA-8DE567A80FA5}" destId="{B29C4617-0516-5F4F-B98D-88DC57BBB573}" srcOrd="1" destOrd="0" presId="urn:microsoft.com/office/officeart/2005/8/layout/orgChart1"/>
    <dgm:cxn modelId="{30DC5AC7-80CA-FC4D-8885-6AC7FB7D5830}" type="presParOf" srcId="{B29C4617-0516-5F4F-B98D-88DC57BBB573}" destId="{86B43829-B03A-0943-AB24-A6EBDCFFFB96}" srcOrd="0" destOrd="0" presId="urn:microsoft.com/office/officeart/2005/8/layout/orgChart1"/>
    <dgm:cxn modelId="{235E5B21-D38E-904B-AF3A-3F2709395A9A}" type="presParOf" srcId="{86B43829-B03A-0943-AB24-A6EBDCFFFB96}" destId="{6F4D5453-F4FA-B648-9620-C0268A1CBAE7}" srcOrd="0" destOrd="0" presId="urn:microsoft.com/office/officeart/2005/8/layout/orgChart1"/>
    <dgm:cxn modelId="{504718DA-D059-B049-B828-C4AADFEF20F6}" type="presParOf" srcId="{86B43829-B03A-0943-AB24-A6EBDCFFFB96}" destId="{2C9FED79-8F94-2C48-AF24-BD181111848C}" srcOrd="1" destOrd="0" presId="urn:microsoft.com/office/officeart/2005/8/layout/orgChart1"/>
    <dgm:cxn modelId="{796E6BF1-5EC2-6A4B-ABCB-8B024A4AA8FD}" type="presParOf" srcId="{B29C4617-0516-5F4F-B98D-88DC57BBB573}" destId="{A952F429-16AE-2D4E-8D30-8F97977EDD36}" srcOrd="1" destOrd="0" presId="urn:microsoft.com/office/officeart/2005/8/layout/orgChart1"/>
    <dgm:cxn modelId="{B6CCB178-3542-1743-80BF-38A0E0F914D0}" type="presParOf" srcId="{B29C4617-0516-5F4F-B98D-88DC57BBB573}" destId="{E955EB66-EC5B-854F-ADD0-77EDFF8C721B}" srcOrd="2" destOrd="0" presId="urn:microsoft.com/office/officeart/2005/8/layout/orgChart1"/>
    <dgm:cxn modelId="{6348E46A-58DB-C848-8BA2-A135E75ABAE3}" type="presParOf" srcId="{DA19F98D-6058-1142-8F32-C1E70C4CDE32}" destId="{BABB2620-FADA-8740-BA9B-D934A07AEAD2}" srcOrd="2" destOrd="0" presId="urn:microsoft.com/office/officeart/2005/8/layout/orgChart1"/>
    <dgm:cxn modelId="{7122BC46-960C-564A-8DD2-28AEBDC13EC5}" type="presParOf" srcId="{F3E2078C-F268-AF46-AEF1-B4AD5FA31086}" destId="{D5356385-93ED-B94A-B473-81455EAA44A6}" srcOrd="2" destOrd="0" presId="urn:microsoft.com/office/officeart/2005/8/layout/orgChart1"/>
    <dgm:cxn modelId="{F7E8A9D1-F8E0-5A4D-A11E-B97105F76287}" type="presParOf" srcId="{F3E2078C-F268-AF46-AEF1-B4AD5FA31086}" destId="{2E26F711-B602-4846-8159-41CB6E7F877B}" srcOrd="3" destOrd="0" presId="urn:microsoft.com/office/officeart/2005/8/layout/orgChart1"/>
    <dgm:cxn modelId="{4F1DB06D-37FC-404D-809F-79AF4EFC882B}" type="presParOf" srcId="{2E26F711-B602-4846-8159-41CB6E7F877B}" destId="{52D95668-C807-B249-A3F3-9504958FA469}" srcOrd="0" destOrd="0" presId="urn:microsoft.com/office/officeart/2005/8/layout/orgChart1"/>
    <dgm:cxn modelId="{278DE2EC-A246-904F-BC03-174BC6893696}" type="presParOf" srcId="{52D95668-C807-B249-A3F3-9504958FA469}" destId="{3584A7F8-A4FB-8A43-8DF5-D24CE8F9C1EC}" srcOrd="0" destOrd="0" presId="urn:microsoft.com/office/officeart/2005/8/layout/orgChart1"/>
    <dgm:cxn modelId="{4C300A55-F23D-974B-BD70-28819BD6574B}" type="presParOf" srcId="{52D95668-C807-B249-A3F3-9504958FA469}" destId="{E95D3A58-FFD5-614C-AFBC-AEA95B563336}" srcOrd="1" destOrd="0" presId="urn:microsoft.com/office/officeart/2005/8/layout/orgChart1"/>
    <dgm:cxn modelId="{6D132EF5-401C-6543-97E7-E6C17E8D183F}" type="presParOf" srcId="{2E26F711-B602-4846-8159-41CB6E7F877B}" destId="{6D91EE15-CEB7-6441-8758-6D448F349636}" srcOrd="1" destOrd="0" presId="urn:microsoft.com/office/officeart/2005/8/layout/orgChart1"/>
    <dgm:cxn modelId="{FFE88C33-CED1-E445-A689-357F2811E2F0}" type="presParOf" srcId="{6D91EE15-CEB7-6441-8758-6D448F349636}" destId="{5E869FF0-EE2D-994E-9D2C-73F8C7852FD6}" srcOrd="0" destOrd="0" presId="urn:microsoft.com/office/officeart/2005/8/layout/orgChart1"/>
    <dgm:cxn modelId="{EFF1A7E8-F67A-C845-981C-835C9687DB0E}" type="presParOf" srcId="{6D91EE15-CEB7-6441-8758-6D448F349636}" destId="{16D5E429-545D-2046-B1CA-067815C514D7}" srcOrd="1" destOrd="0" presId="urn:microsoft.com/office/officeart/2005/8/layout/orgChart1"/>
    <dgm:cxn modelId="{B9F3EC1D-628E-A349-AEE6-DC9606E23168}" type="presParOf" srcId="{16D5E429-545D-2046-B1CA-067815C514D7}" destId="{3FDDC1DC-D64A-B54A-B571-15820477295E}" srcOrd="0" destOrd="0" presId="urn:microsoft.com/office/officeart/2005/8/layout/orgChart1"/>
    <dgm:cxn modelId="{0E4F1DC7-FEB6-2747-9E97-E66D12E4F7B1}" type="presParOf" srcId="{3FDDC1DC-D64A-B54A-B571-15820477295E}" destId="{D57EF59A-E3FE-964B-A5F1-79E08ECF82EC}" srcOrd="0" destOrd="0" presId="urn:microsoft.com/office/officeart/2005/8/layout/orgChart1"/>
    <dgm:cxn modelId="{2C5C0348-3BB6-0A4F-BC0E-1B265C1DC4B7}" type="presParOf" srcId="{3FDDC1DC-D64A-B54A-B571-15820477295E}" destId="{FF771022-83C9-A546-87B7-CA81C9745E4E}" srcOrd="1" destOrd="0" presId="urn:microsoft.com/office/officeart/2005/8/layout/orgChart1"/>
    <dgm:cxn modelId="{DC620B0A-7CDB-804F-B78D-0123CDE552E2}" type="presParOf" srcId="{16D5E429-545D-2046-B1CA-067815C514D7}" destId="{F6DCBBF4-14E5-6C44-BAEF-479FC61C9AA6}" srcOrd="1" destOrd="0" presId="urn:microsoft.com/office/officeart/2005/8/layout/orgChart1"/>
    <dgm:cxn modelId="{F2BE9689-538B-624E-81D6-9F04016547CC}" type="presParOf" srcId="{16D5E429-545D-2046-B1CA-067815C514D7}" destId="{F15D9C6A-E1AB-B944-ACF0-E1D4983B80D5}" srcOrd="2" destOrd="0" presId="urn:microsoft.com/office/officeart/2005/8/layout/orgChart1"/>
    <dgm:cxn modelId="{FF5087DD-F1C2-9445-91AE-8EF071E51242}" type="presParOf" srcId="{2E26F711-B602-4846-8159-41CB6E7F877B}" destId="{0C30A68B-D210-5D4A-967F-2E7BBD0BBA4E}" srcOrd="2" destOrd="0" presId="urn:microsoft.com/office/officeart/2005/8/layout/orgChart1"/>
    <dgm:cxn modelId="{79A6E746-BC6F-FE4B-925D-6D1DEA85E2F5}" type="presParOf" srcId="{095E3F56-3B06-EF4A-8AB1-DAC30B7B67CB}" destId="{F3AFC037-C024-AC41-AA36-A0E3D796893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63143C-9304-D942-B188-7CBB6E8F1F90}"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97CF0D56-695F-5C4C-8B5D-2BABC6CFF772}">
      <dgm:prSet phldrT="[Text]"/>
      <dgm:spPr/>
      <dgm:t>
        <a:bodyPr/>
        <a:lstStyle/>
        <a:p>
          <a:pPr>
            <a:buNone/>
          </a:pPr>
          <a:r>
            <a:rPr lang="en-US" dirty="0"/>
            <a:t>When a part of the brain is damaged because of a problem with blood flow</a:t>
          </a:r>
        </a:p>
      </dgm:t>
    </dgm:pt>
    <dgm:pt modelId="{11AA7964-BEEE-4046-9124-BF327F78DCAD}" type="parTrans" cxnId="{BCB251BA-8FC3-034E-B054-6083FA1EB8FE}">
      <dgm:prSet/>
      <dgm:spPr/>
      <dgm:t>
        <a:bodyPr/>
        <a:lstStyle/>
        <a:p>
          <a:endParaRPr lang="en-US"/>
        </a:p>
      </dgm:t>
    </dgm:pt>
    <dgm:pt modelId="{A9312460-67D8-8F48-A382-331EC07C8E80}" type="sibTrans" cxnId="{BCB251BA-8FC3-034E-B054-6083FA1EB8FE}">
      <dgm:prSet/>
      <dgm:spPr/>
      <dgm:t>
        <a:bodyPr/>
        <a:lstStyle/>
        <a:p>
          <a:endParaRPr lang="en-US"/>
        </a:p>
      </dgm:t>
    </dgm:pt>
    <dgm:pt modelId="{1262B5AC-F21D-B048-A6A3-637D1022DDFB}">
      <dgm:prSet phldrT="[Text]"/>
      <dgm:spPr/>
      <dgm:t>
        <a:bodyPr/>
        <a:lstStyle/>
        <a:p>
          <a:r>
            <a:rPr lang="en-US" dirty="0"/>
            <a:t>Clogging</a:t>
          </a:r>
        </a:p>
      </dgm:t>
    </dgm:pt>
    <dgm:pt modelId="{E418C9EA-0655-6047-8557-53C9ADD2F0D0}" type="parTrans" cxnId="{DA929DAB-F9F2-4E49-8A13-6D8E8EB98F52}">
      <dgm:prSet/>
      <dgm:spPr/>
      <dgm:t>
        <a:bodyPr/>
        <a:lstStyle/>
        <a:p>
          <a:endParaRPr lang="en-US"/>
        </a:p>
      </dgm:t>
    </dgm:pt>
    <dgm:pt modelId="{7F5DB913-CDBC-B545-8591-698467DADEC4}" type="sibTrans" cxnId="{DA929DAB-F9F2-4E49-8A13-6D8E8EB98F52}">
      <dgm:prSet/>
      <dgm:spPr/>
      <dgm:t>
        <a:bodyPr/>
        <a:lstStyle/>
        <a:p>
          <a:endParaRPr lang="en-US"/>
        </a:p>
      </dgm:t>
    </dgm:pt>
    <dgm:pt modelId="{6A185721-6E5A-FC47-9E6D-56E27A3CB253}">
      <dgm:prSet phldrT="[Text]"/>
      <dgm:spPr/>
      <dgm:t>
        <a:bodyPr/>
        <a:lstStyle/>
        <a:p>
          <a:r>
            <a:rPr lang="en-US"/>
            <a:t>Breaks open</a:t>
          </a:r>
        </a:p>
      </dgm:t>
    </dgm:pt>
    <dgm:pt modelId="{52818F1B-A835-214C-B67F-590D06E34ABE}" type="parTrans" cxnId="{9BD193FB-E977-D944-864F-8DD904F8B217}">
      <dgm:prSet/>
      <dgm:spPr/>
      <dgm:t>
        <a:bodyPr/>
        <a:lstStyle/>
        <a:p>
          <a:endParaRPr lang="en-US"/>
        </a:p>
      </dgm:t>
    </dgm:pt>
    <dgm:pt modelId="{5353E9D1-3BBE-4A49-AC83-3B4E0C434B6B}" type="sibTrans" cxnId="{9BD193FB-E977-D944-864F-8DD904F8B217}">
      <dgm:prSet/>
      <dgm:spPr/>
      <dgm:t>
        <a:bodyPr/>
        <a:lstStyle/>
        <a:p>
          <a:endParaRPr lang="en-US"/>
        </a:p>
      </dgm:t>
    </dgm:pt>
    <dgm:pt modelId="{A300E9AC-EB98-ED4D-B530-116B59D560CF}">
      <dgm:prSet/>
      <dgm:spPr/>
      <dgm:t>
        <a:bodyPr/>
        <a:lstStyle/>
        <a:p>
          <a:r>
            <a:rPr lang="en-US" dirty="0"/>
            <a:t>Part of the brain goes without blood for too long</a:t>
          </a:r>
        </a:p>
      </dgm:t>
    </dgm:pt>
    <dgm:pt modelId="{AF58C050-06AE-814F-A675-18A9D60D3204}" type="parTrans" cxnId="{7292C425-05E7-C54C-98D0-1949AD03B788}">
      <dgm:prSet/>
      <dgm:spPr/>
      <dgm:t>
        <a:bodyPr/>
        <a:lstStyle/>
        <a:p>
          <a:endParaRPr lang="en-US"/>
        </a:p>
      </dgm:t>
    </dgm:pt>
    <dgm:pt modelId="{A8EFD9F9-F69A-F54F-A4FE-DF4E9C226F02}" type="sibTrans" cxnId="{7292C425-05E7-C54C-98D0-1949AD03B788}">
      <dgm:prSet/>
      <dgm:spPr/>
      <dgm:t>
        <a:bodyPr/>
        <a:lstStyle/>
        <a:p>
          <a:endParaRPr lang="en-US"/>
        </a:p>
      </dgm:t>
    </dgm:pt>
    <dgm:pt modelId="{D82E44A0-4022-ED4C-A2EC-EC1AFDFB6993}">
      <dgm:prSet/>
      <dgm:spPr/>
      <dgm:t>
        <a:bodyPr/>
        <a:lstStyle/>
        <a:p>
          <a:r>
            <a:rPr lang="en-US"/>
            <a:t>Bleeding into or around the brain</a:t>
          </a:r>
        </a:p>
      </dgm:t>
    </dgm:pt>
    <dgm:pt modelId="{F804016D-4FEB-BC49-852D-37D4619BC610}" type="parTrans" cxnId="{E2081A9B-239D-9744-B186-0629D7F00038}">
      <dgm:prSet/>
      <dgm:spPr/>
      <dgm:t>
        <a:bodyPr/>
        <a:lstStyle/>
        <a:p>
          <a:endParaRPr lang="en-US"/>
        </a:p>
      </dgm:t>
    </dgm:pt>
    <dgm:pt modelId="{D53D2023-BF38-7E44-BADC-60F6EA0BD6A8}" type="sibTrans" cxnId="{E2081A9B-239D-9744-B186-0629D7F00038}">
      <dgm:prSet/>
      <dgm:spPr/>
      <dgm:t>
        <a:bodyPr/>
        <a:lstStyle/>
        <a:p>
          <a:endParaRPr lang="en-US"/>
        </a:p>
      </dgm:t>
    </dgm:pt>
    <dgm:pt modelId="{B5F475F2-9367-3244-9748-E6EC1EF9B711}" type="pres">
      <dgm:prSet presAssocID="{D163143C-9304-D942-B188-7CBB6E8F1F90}" presName="hierChild1" presStyleCnt="0">
        <dgm:presLayoutVars>
          <dgm:orgChart val="1"/>
          <dgm:chPref val="1"/>
          <dgm:dir/>
          <dgm:animOne val="branch"/>
          <dgm:animLvl val="lvl"/>
          <dgm:resizeHandles/>
        </dgm:presLayoutVars>
      </dgm:prSet>
      <dgm:spPr/>
    </dgm:pt>
    <dgm:pt modelId="{095E3F56-3B06-EF4A-8AB1-DAC30B7B67CB}" type="pres">
      <dgm:prSet presAssocID="{97CF0D56-695F-5C4C-8B5D-2BABC6CFF772}" presName="hierRoot1" presStyleCnt="0">
        <dgm:presLayoutVars>
          <dgm:hierBranch val="init"/>
        </dgm:presLayoutVars>
      </dgm:prSet>
      <dgm:spPr/>
    </dgm:pt>
    <dgm:pt modelId="{04A84A0A-B358-E643-B59A-94B59E88E232}" type="pres">
      <dgm:prSet presAssocID="{97CF0D56-695F-5C4C-8B5D-2BABC6CFF772}" presName="rootComposite1" presStyleCnt="0"/>
      <dgm:spPr/>
    </dgm:pt>
    <dgm:pt modelId="{98EBFD4D-13C2-B441-862E-738E9534716F}" type="pres">
      <dgm:prSet presAssocID="{97CF0D56-695F-5C4C-8B5D-2BABC6CFF772}" presName="rootText1" presStyleLbl="node0" presStyleIdx="0" presStyleCnt="1" custScaleX="208341" custScaleY="123014">
        <dgm:presLayoutVars>
          <dgm:chPref val="3"/>
        </dgm:presLayoutVars>
      </dgm:prSet>
      <dgm:spPr/>
    </dgm:pt>
    <dgm:pt modelId="{CB74070E-5BD5-3D4A-B923-2F4C1D0D68C2}" type="pres">
      <dgm:prSet presAssocID="{97CF0D56-695F-5C4C-8B5D-2BABC6CFF772}" presName="rootConnector1" presStyleLbl="node1" presStyleIdx="0" presStyleCnt="0"/>
      <dgm:spPr/>
    </dgm:pt>
    <dgm:pt modelId="{F3E2078C-F268-AF46-AEF1-B4AD5FA31086}" type="pres">
      <dgm:prSet presAssocID="{97CF0D56-695F-5C4C-8B5D-2BABC6CFF772}" presName="hierChild2" presStyleCnt="0"/>
      <dgm:spPr/>
    </dgm:pt>
    <dgm:pt modelId="{324F3F6D-2F0E-1A47-B4BE-F30C977C4D3D}" type="pres">
      <dgm:prSet presAssocID="{E418C9EA-0655-6047-8557-53C9ADD2F0D0}" presName="Name37" presStyleLbl="parChTrans1D2" presStyleIdx="0" presStyleCnt="2"/>
      <dgm:spPr/>
    </dgm:pt>
    <dgm:pt modelId="{DA19F98D-6058-1142-8F32-C1E70C4CDE32}" type="pres">
      <dgm:prSet presAssocID="{1262B5AC-F21D-B048-A6A3-637D1022DDFB}" presName="hierRoot2" presStyleCnt="0">
        <dgm:presLayoutVars>
          <dgm:hierBranch val="init"/>
        </dgm:presLayoutVars>
      </dgm:prSet>
      <dgm:spPr/>
    </dgm:pt>
    <dgm:pt modelId="{4AA2A5B0-345F-D34C-B396-AD376BF6C0B0}" type="pres">
      <dgm:prSet presAssocID="{1262B5AC-F21D-B048-A6A3-637D1022DDFB}" presName="rootComposite" presStyleCnt="0"/>
      <dgm:spPr/>
    </dgm:pt>
    <dgm:pt modelId="{D59D3B05-A219-3E40-B87B-58E2F6505041}" type="pres">
      <dgm:prSet presAssocID="{1262B5AC-F21D-B048-A6A3-637D1022DDFB}" presName="rootText" presStyleLbl="node2" presStyleIdx="0" presStyleCnt="2" custScaleX="87239" custScaleY="62076">
        <dgm:presLayoutVars>
          <dgm:chPref val="3"/>
        </dgm:presLayoutVars>
      </dgm:prSet>
      <dgm:spPr/>
    </dgm:pt>
    <dgm:pt modelId="{D927FBBB-DD60-4B47-854D-580576EA8044}" type="pres">
      <dgm:prSet presAssocID="{1262B5AC-F21D-B048-A6A3-637D1022DDFB}" presName="rootConnector" presStyleLbl="node2" presStyleIdx="0" presStyleCnt="2"/>
      <dgm:spPr/>
    </dgm:pt>
    <dgm:pt modelId="{E9C075EA-9E3C-EF4A-A2DA-8DE567A80FA5}" type="pres">
      <dgm:prSet presAssocID="{1262B5AC-F21D-B048-A6A3-637D1022DDFB}" presName="hierChild4" presStyleCnt="0"/>
      <dgm:spPr/>
    </dgm:pt>
    <dgm:pt modelId="{6E9C284E-48CE-B343-BF72-13DB8306D071}" type="pres">
      <dgm:prSet presAssocID="{AF58C050-06AE-814F-A675-18A9D60D3204}" presName="Name37" presStyleLbl="parChTrans1D3" presStyleIdx="0" presStyleCnt="2"/>
      <dgm:spPr/>
    </dgm:pt>
    <dgm:pt modelId="{B29C4617-0516-5F4F-B98D-88DC57BBB573}" type="pres">
      <dgm:prSet presAssocID="{A300E9AC-EB98-ED4D-B530-116B59D560CF}" presName="hierRoot2" presStyleCnt="0">
        <dgm:presLayoutVars>
          <dgm:hierBranch val="init"/>
        </dgm:presLayoutVars>
      </dgm:prSet>
      <dgm:spPr/>
    </dgm:pt>
    <dgm:pt modelId="{86B43829-B03A-0943-AB24-A6EBDCFFFB96}" type="pres">
      <dgm:prSet presAssocID="{A300E9AC-EB98-ED4D-B530-116B59D560CF}" presName="rootComposite" presStyleCnt="0"/>
      <dgm:spPr/>
    </dgm:pt>
    <dgm:pt modelId="{6F4D5453-F4FA-B648-9620-C0268A1CBAE7}" type="pres">
      <dgm:prSet presAssocID="{A300E9AC-EB98-ED4D-B530-116B59D560CF}" presName="rootText" presStyleLbl="node3" presStyleIdx="0" presStyleCnt="2" custScaleY="139946">
        <dgm:presLayoutVars>
          <dgm:chPref val="3"/>
        </dgm:presLayoutVars>
      </dgm:prSet>
      <dgm:spPr/>
    </dgm:pt>
    <dgm:pt modelId="{2C9FED79-8F94-2C48-AF24-BD181111848C}" type="pres">
      <dgm:prSet presAssocID="{A300E9AC-EB98-ED4D-B530-116B59D560CF}" presName="rootConnector" presStyleLbl="node3" presStyleIdx="0" presStyleCnt="2"/>
      <dgm:spPr/>
    </dgm:pt>
    <dgm:pt modelId="{A952F429-16AE-2D4E-8D30-8F97977EDD36}" type="pres">
      <dgm:prSet presAssocID="{A300E9AC-EB98-ED4D-B530-116B59D560CF}" presName="hierChild4" presStyleCnt="0"/>
      <dgm:spPr/>
    </dgm:pt>
    <dgm:pt modelId="{E955EB66-EC5B-854F-ADD0-77EDFF8C721B}" type="pres">
      <dgm:prSet presAssocID="{A300E9AC-EB98-ED4D-B530-116B59D560CF}" presName="hierChild5" presStyleCnt="0"/>
      <dgm:spPr/>
    </dgm:pt>
    <dgm:pt modelId="{BABB2620-FADA-8740-BA9B-D934A07AEAD2}" type="pres">
      <dgm:prSet presAssocID="{1262B5AC-F21D-B048-A6A3-637D1022DDFB}" presName="hierChild5" presStyleCnt="0"/>
      <dgm:spPr/>
    </dgm:pt>
    <dgm:pt modelId="{D5356385-93ED-B94A-B473-81455EAA44A6}" type="pres">
      <dgm:prSet presAssocID="{52818F1B-A835-214C-B67F-590D06E34ABE}" presName="Name37" presStyleLbl="parChTrans1D2" presStyleIdx="1" presStyleCnt="2"/>
      <dgm:spPr/>
    </dgm:pt>
    <dgm:pt modelId="{2E26F711-B602-4846-8159-41CB6E7F877B}" type="pres">
      <dgm:prSet presAssocID="{6A185721-6E5A-FC47-9E6D-56E27A3CB253}" presName="hierRoot2" presStyleCnt="0">
        <dgm:presLayoutVars>
          <dgm:hierBranch val="init"/>
        </dgm:presLayoutVars>
      </dgm:prSet>
      <dgm:spPr/>
    </dgm:pt>
    <dgm:pt modelId="{52D95668-C807-B249-A3F3-9504958FA469}" type="pres">
      <dgm:prSet presAssocID="{6A185721-6E5A-FC47-9E6D-56E27A3CB253}" presName="rootComposite" presStyleCnt="0"/>
      <dgm:spPr/>
    </dgm:pt>
    <dgm:pt modelId="{3584A7F8-A4FB-8A43-8DF5-D24CE8F9C1EC}" type="pres">
      <dgm:prSet presAssocID="{6A185721-6E5A-FC47-9E6D-56E27A3CB253}" presName="rootText" presStyleLbl="node2" presStyleIdx="1" presStyleCnt="2" custScaleX="95801" custScaleY="62076">
        <dgm:presLayoutVars>
          <dgm:chPref val="3"/>
        </dgm:presLayoutVars>
      </dgm:prSet>
      <dgm:spPr/>
    </dgm:pt>
    <dgm:pt modelId="{E95D3A58-FFD5-614C-AFBC-AEA95B563336}" type="pres">
      <dgm:prSet presAssocID="{6A185721-6E5A-FC47-9E6D-56E27A3CB253}" presName="rootConnector" presStyleLbl="node2" presStyleIdx="1" presStyleCnt="2"/>
      <dgm:spPr/>
    </dgm:pt>
    <dgm:pt modelId="{6D91EE15-CEB7-6441-8758-6D448F349636}" type="pres">
      <dgm:prSet presAssocID="{6A185721-6E5A-FC47-9E6D-56E27A3CB253}" presName="hierChild4" presStyleCnt="0"/>
      <dgm:spPr/>
    </dgm:pt>
    <dgm:pt modelId="{5E869FF0-EE2D-994E-9D2C-73F8C7852FD6}" type="pres">
      <dgm:prSet presAssocID="{F804016D-4FEB-BC49-852D-37D4619BC610}" presName="Name37" presStyleLbl="parChTrans1D3" presStyleIdx="1" presStyleCnt="2"/>
      <dgm:spPr/>
    </dgm:pt>
    <dgm:pt modelId="{16D5E429-545D-2046-B1CA-067815C514D7}" type="pres">
      <dgm:prSet presAssocID="{D82E44A0-4022-ED4C-A2EC-EC1AFDFB6993}" presName="hierRoot2" presStyleCnt="0">
        <dgm:presLayoutVars>
          <dgm:hierBranch val="init"/>
        </dgm:presLayoutVars>
      </dgm:prSet>
      <dgm:spPr/>
    </dgm:pt>
    <dgm:pt modelId="{3FDDC1DC-D64A-B54A-B571-15820477295E}" type="pres">
      <dgm:prSet presAssocID="{D82E44A0-4022-ED4C-A2EC-EC1AFDFB6993}" presName="rootComposite" presStyleCnt="0"/>
      <dgm:spPr/>
    </dgm:pt>
    <dgm:pt modelId="{D57EF59A-E3FE-964B-A5F1-79E08ECF82EC}" type="pres">
      <dgm:prSet presAssocID="{D82E44A0-4022-ED4C-A2EC-EC1AFDFB6993}" presName="rootText" presStyleLbl="node3" presStyleIdx="1" presStyleCnt="2" custScaleY="120467">
        <dgm:presLayoutVars>
          <dgm:chPref val="3"/>
        </dgm:presLayoutVars>
      </dgm:prSet>
      <dgm:spPr/>
    </dgm:pt>
    <dgm:pt modelId="{FF771022-83C9-A546-87B7-CA81C9745E4E}" type="pres">
      <dgm:prSet presAssocID="{D82E44A0-4022-ED4C-A2EC-EC1AFDFB6993}" presName="rootConnector" presStyleLbl="node3" presStyleIdx="1" presStyleCnt="2"/>
      <dgm:spPr/>
    </dgm:pt>
    <dgm:pt modelId="{F6DCBBF4-14E5-6C44-BAEF-479FC61C9AA6}" type="pres">
      <dgm:prSet presAssocID="{D82E44A0-4022-ED4C-A2EC-EC1AFDFB6993}" presName="hierChild4" presStyleCnt="0"/>
      <dgm:spPr/>
    </dgm:pt>
    <dgm:pt modelId="{F15D9C6A-E1AB-B944-ACF0-E1D4983B80D5}" type="pres">
      <dgm:prSet presAssocID="{D82E44A0-4022-ED4C-A2EC-EC1AFDFB6993}" presName="hierChild5" presStyleCnt="0"/>
      <dgm:spPr/>
    </dgm:pt>
    <dgm:pt modelId="{0C30A68B-D210-5D4A-967F-2E7BBD0BBA4E}" type="pres">
      <dgm:prSet presAssocID="{6A185721-6E5A-FC47-9E6D-56E27A3CB253}" presName="hierChild5" presStyleCnt="0"/>
      <dgm:spPr/>
    </dgm:pt>
    <dgm:pt modelId="{F3AFC037-C024-AC41-AA36-A0E3D7968937}" type="pres">
      <dgm:prSet presAssocID="{97CF0D56-695F-5C4C-8B5D-2BABC6CFF772}" presName="hierChild3" presStyleCnt="0"/>
      <dgm:spPr/>
    </dgm:pt>
  </dgm:ptLst>
  <dgm:cxnLst>
    <dgm:cxn modelId="{4DF4E904-40B6-E640-AA7F-B753F3A953A9}" type="presOf" srcId="{52818F1B-A835-214C-B67F-590D06E34ABE}" destId="{D5356385-93ED-B94A-B473-81455EAA44A6}" srcOrd="0" destOrd="0" presId="urn:microsoft.com/office/officeart/2005/8/layout/orgChart1"/>
    <dgm:cxn modelId="{FEF3B90B-21DE-3F45-9400-A81D394C5798}" type="presOf" srcId="{6A185721-6E5A-FC47-9E6D-56E27A3CB253}" destId="{E95D3A58-FFD5-614C-AFBC-AEA95B563336}" srcOrd="1" destOrd="0" presId="urn:microsoft.com/office/officeart/2005/8/layout/orgChart1"/>
    <dgm:cxn modelId="{C005E10D-6873-054F-A8E7-9D496CB65410}" type="presOf" srcId="{6A185721-6E5A-FC47-9E6D-56E27A3CB253}" destId="{3584A7F8-A4FB-8A43-8DF5-D24CE8F9C1EC}" srcOrd="0" destOrd="0" presId="urn:microsoft.com/office/officeart/2005/8/layout/orgChart1"/>
    <dgm:cxn modelId="{7292C425-05E7-C54C-98D0-1949AD03B788}" srcId="{1262B5AC-F21D-B048-A6A3-637D1022DDFB}" destId="{A300E9AC-EB98-ED4D-B530-116B59D560CF}" srcOrd="0" destOrd="0" parTransId="{AF58C050-06AE-814F-A675-18A9D60D3204}" sibTransId="{A8EFD9F9-F69A-F54F-A4FE-DF4E9C226F02}"/>
    <dgm:cxn modelId="{790AE82D-A51C-6740-8478-A9EB93462B44}" type="presOf" srcId="{97CF0D56-695F-5C4C-8B5D-2BABC6CFF772}" destId="{CB74070E-5BD5-3D4A-B923-2F4C1D0D68C2}" srcOrd="1" destOrd="0" presId="urn:microsoft.com/office/officeart/2005/8/layout/orgChart1"/>
    <dgm:cxn modelId="{C7B91733-4957-7545-B6B4-4A0BCAB9932A}" type="presOf" srcId="{97CF0D56-695F-5C4C-8B5D-2BABC6CFF772}" destId="{98EBFD4D-13C2-B441-862E-738E9534716F}" srcOrd="0" destOrd="0" presId="urn:microsoft.com/office/officeart/2005/8/layout/orgChart1"/>
    <dgm:cxn modelId="{61B0333C-935B-EC4C-A5C4-F661522CB9BE}" type="presOf" srcId="{D82E44A0-4022-ED4C-A2EC-EC1AFDFB6993}" destId="{FF771022-83C9-A546-87B7-CA81C9745E4E}" srcOrd="1" destOrd="0" presId="urn:microsoft.com/office/officeart/2005/8/layout/orgChart1"/>
    <dgm:cxn modelId="{99D7F25F-9511-BC40-902B-3540A4227CC6}" type="presOf" srcId="{A300E9AC-EB98-ED4D-B530-116B59D560CF}" destId="{2C9FED79-8F94-2C48-AF24-BD181111848C}" srcOrd="1" destOrd="0" presId="urn:microsoft.com/office/officeart/2005/8/layout/orgChart1"/>
    <dgm:cxn modelId="{4EEA856E-2027-6E42-B55F-5D20EDE98170}" type="presOf" srcId="{1262B5AC-F21D-B048-A6A3-637D1022DDFB}" destId="{D927FBBB-DD60-4B47-854D-580576EA8044}" srcOrd="1" destOrd="0" presId="urn:microsoft.com/office/officeart/2005/8/layout/orgChart1"/>
    <dgm:cxn modelId="{C8720273-B45F-F942-A1F4-791A7AB3811A}" type="presOf" srcId="{D82E44A0-4022-ED4C-A2EC-EC1AFDFB6993}" destId="{D57EF59A-E3FE-964B-A5F1-79E08ECF82EC}" srcOrd="0" destOrd="0" presId="urn:microsoft.com/office/officeart/2005/8/layout/orgChart1"/>
    <dgm:cxn modelId="{0666A386-DC76-EA42-97CA-7F5E9F837B82}" type="presOf" srcId="{F804016D-4FEB-BC49-852D-37D4619BC610}" destId="{5E869FF0-EE2D-994E-9D2C-73F8C7852FD6}" srcOrd="0" destOrd="0" presId="urn:microsoft.com/office/officeart/2005/8/layout/orgChart1"/>
    <dgm:cxn modelId="{E2081A9B-239D-9744-B186-0629D7F00038}" srcId="{6A185721-6E5A-FC47-9E6D-56E27A3CB253}" destId="{D82E44A0-4022-ED4C-A2EC-EC1AFDFB6993}" srcOrd="0" destOrd="0" parTransId="{F804016D-4FEB-BC49-852D-37D4619BC610}" sibTransId="{D53D2023-BF38-7E44-BADC-60F6EA0BD6A8}"/>
    <dgm:cxn modelId="{DA929DAB-F9F2-4E49-8A13-6D8E8EB98F52}" srcId="{97CF0D56-695F-5C4C-8B5D-2BABC6CFF772}" destId="{1262B5AC-F21D-B048-A6A3-637D1022DDFB}" srcOrd="0" destOrd="0" parTransId="{E418C9EA-0655-6047-8557-53C9ADD2F0D0}" sibTransId="{7F5DB913-CDBC-B545-8591-698467DADEC4}"/>
    <dgm:cxn modelId="{BCB251BA-8FC3-034E-B054-6083FA1EB8FE}" srcId="{D163143C-9304-D942-B188-7CBB6E8F1F90}" destId="{97CF0D56-695F-5C4C-8B5D-2BABC6CFF772}" srcOrd="0" destOrd="0" parTransId="{11AA7964-BEEE-4046-9124-BF327F78DCAD}" sibTransId="{A9312460-67D8-8F48-A382-331EC07C8E80}"/>
    <dgm:cxn modelId="{EA8176CC-9F9B-3C41-B7ED-6F6B5A2CC6EA}" type="presOf" srcId="{E418C9EA-0655-6047-8557-53C9ADD2F0D0}" destId="{324F3F6D-2F0E-1A47-B4BE-F30C977C4D3D}" srcOrd="0" destOrd="0" presId="urn:microsoft.com/office/officeart/2005/8/layout/orgChart1"/>
    <dgm:cxn modelId="{2CDB8BD9-448E-4141-9363-F805031DCF8E}" type="presOf" srcId="{1262B5AC-F21D-B048-A6A3-637D1022DDFB}" destId="{D59D3B05-A219-3E40-B87B-58E2F6505041}" srcOrd="0" destOrd="0" presId="urn:microsoft.com/office/officeart/2005/8/layout/orgChart1"/>
    <dgm:cxn modelId="{E96C05E2-64C0-C04E-9EA4-BA86CF355C0E}" type="presOf" srcId="{D163143C-9304-D942-B188-7CBB6E8F1F90}" destId="{B5F475F2-9367-3244-9748-E6EC1EF9B711}" srcOrd="0" destOrd="0" presId="urn:microsoft.com/office/officeart/2005/8/layout/orgChart1"/>
    <dgm:cxn modelId="{66FFC7E7-C8C2-694E-B0CC-4785299FE25F}" type="presOf" srcId="{A300E9AC-EB98-ED4D-B530-116B59D560CF}" destId="{6F4D5453-F4FA-B648-9620-C0268A1CBAE7}" srcOrd="0" destOrd="0" presId="urn:microsoft.com/office/officeart/2005/8/layout/orgChart1"/>
    <dgm:cxn modelId="{A16B93FA-EC51-5145-80B0-7B2F7BCE2295}" type="presOf" srcId="{AF58C050-06AE-814F-A675-18A9D60D3204}" destId="{6E9C284E-48CE-B343-BF72-13DB8306D071}" srcOrd="0" destOrd="0" presId="urn:microsoft.com/office/officeart/2005/8/layout/orgChart1"/>
    <dgm:cxn modelId="{9BD193FB-E977-D944-864F-8DD904F8B217}" srcId="{97CF0D56-695F-5C4C-8B5D-2BABC6CFF772}" destId="{6A185721-6E5A-FC47-9E6D-56E27A3CB253}" srcOrd="1" destOrd="0" parTransId="{52818F1B-A835-214C-B67F-590D06E34ABE}" sibTransId="{5353E9D1-3BBE-4A49-AC83-3B4E0C434B6B}"/>
    <dgm:cxn modelId="{19C8C86C-7A39-FD4F-8FCE-0F06418FD5C9}" type="presParOf" srcId="{B5F475F2-9367-3244-9748-E6EC1EF9B711}" destId="{095E3F56-3B06-EF4A-8AB1-DAC30B7B67CB}" srcOrd="0" destOrd="0" presId="urn:microsoft.com/office/officeart/2005/8/layout/orgChart1"/>
    <dgm:cxn modelId="{D2696D78-195F-3B41-ACDC-3AB4F64D6546}" type="presParOf" srcId="{095E3F56-3B06-EF4A-8AB1-DAC30B7B67CB}" destId="{04A84A0A-B358-E643-B59A-94B59E88E232}" srcOrd="0" destOrd="0" presId="urn:microsoft.com/office/officeart/2005/8/layout/orgChart1"/>
    <dgm:cxn modelId="{AA408A62-B0DE-3D4F-8CC4-DAD324880602}" type="presParOf" srcId="{04A84A0A-B358-E643-B59A-94B59E88E232}" destId="{98EBFD4D-13C2-B441-862E-738E9534716F}" srcOrd="0" destOrd="0" presId="urn:microsoft.com/office/officeart/2005/8/layout/orgChart1"/>
    <dgm:cxn modelId="{3F20CCAC-CB16-AF48-B8E8-5A751FFF696E}" type="presParOf" srcId="{04A84A0A-B358-E643-B59A-94B59E88E232}" destId="{CB74070E-5BD5-3D4A-B923-2F4C1D0D68C2}" srcOrd="1" destOrd="0" presId="urn:microsoft.com/office/officeart/2005/8/layout/orgChart1"/>
    <dgm:cxn modelId="{EE7AE334-526C-0942-886D-D916615C4840}" type="presParOf" srcId="{095E3F56-3B06-EF4A-8AB1-DAC30B7B67CB}" destId="{F3E2078C-F268-AF46-AEF1-B4AD5FA31086}" srcOrd="1" destOrd="0" presId="urn:microsoft.com/office/officeart/2005/8/layout/orgChart1"/>
    <dgm:cxn modelId="{EC8FA965-0D40-8346-BAAC-4846012BD630}" type="presParOf" srcId="{F3E2078C-F268-AF46-AEF1-B4AD5FA31086}" destId="{324F3F6D-2F0E-1A47-B4BE-F30C977C4D3D}" srcOrd="0" destOrd="0" presId="urn:microsoft.com/office/officeart/2005/8/layout/orgChart1"/>
    <dgm:cxn modelId="{F6C684A0-B746-6249-B816-3CA1DAB00139}" type="presParOf" srcId="{F3E2078C-F268-AF46-AEF1-B4AD5FA31086}" destId="{DA19F98D-6058-1142-8F32-C1E70C4CDE32}" srcOrd="1" destOrd="0" presId="urn:microsoft.com/office/officeart/2005/8/layout/orgChart1"/>
    <dgm:cxn modelId="{6D27A6A9-7903-5D48-A9B8-A1C422D08EA6}" type="presParOf" srcId="{DA19F98D-6058-1142-8F32-C1E70C4CDE32}" destId="{4AA2A5B0-345F-D34C-B396-AD376BF6C0B0}" srcOrd="0" destOrd="0" presId="urn:microsoft.com/office/officeart/2005/8/layout/orgChart1"/>
    <dgm:cxn modelId="{04F70FAA-7243-E947-AF62-4A061165C28B}" type="presParOf" srcId="{4AA2A5B0-345F-D34C-B396-AD376BF6C0B0}" destId="{D59D3B05-A219-3E40-B87B-58E2F6505041}" srcOrd="0" destOrd="0" presId="urn:microsoft.com/office/officeart/2005/8/layout/orgChart1"/>
    <dgm:cxn modelId="{37F0D277-AB04-D143-AD72-35139DF63315}" type="presParOf" srcId="{4AA2A5B0-345F-D34C-B396-AD376BF6C0B0}" destId="{D927FBBB-DD60-4B47-854D-580576EA8044}" srcOrd="1" destOrd="0" presId="urn:microsoft.com/office/officeart/2005/8/layout/orgChart1"/>
    <dgm:cxn modelId="{98EA0E18-C4CF-BF40-B84D-0F12EE11AC28}" type="presParOf" srcId="{DA19F98D-6058-1142-8F32-C1E70C4CDE32}" destId="{E9C075EA-9E3C-EF4A-A2DA-8DE567A80FA5}" srcOrd="1" destOrd="0" presId="urn:microsoft.com/office/officeart/2005/8/layout/orgChart1"/>
    <dgm:cxn modelId="{E74058CD-A635-4345-A83C-E9E39BA267C8}" type="presParOf" srcId="{E9C075EA-9E3C-EF4A-A2DA-8DE567A80FA5}" destId="{6E9C284E-48CE-B343-BF72-13DB8306D071}" srcOrd="0" destOrd="0" presId="urn:microsoft.com/office/officeart/2005/8/layout/orgChart1"/>
    <dgm:cxn modelId="{EBFE2BAD-72D8-6641-A74E-E9459F0C039B}" type="presParOf" srcId="{E9C075EA-9E3C-EF4A-A2DA-8DE567A80FA5}" destId="{B29C4617-0516-5F4F-B98D-88DC57BBB573}" srcOrd="1" destOrd="0" presId="urn:microsoft.com/office/officeart/2005/8/layout/orgChart1"/>
    <dgm:cxn modelId="{30DC5AC7-80CA-FC4D-8885-6AC7FB7D5830}" type="presParOf" srcId="{B29C4617-0516-5F4F-B98D-88DC57BBB573}" destId="{86B43829-B03A-0943-AB24-A6EBDCFFFB96}" srcOrd="0" destOrd="0" presId="urn:microsoft.com/office/officeart/2005/8/layout/orgChart1"/>
    <dgm:cxn modelId="{235E5B21-D38E-904B-AF3A-3F2709395A9A}" type="presParOf" srcId="{86B43829-B03A-0943-AB24-A6EBDCFFFB96}" destId="{6F4D5453-F4FA-B648-9620-C0268A1CBAE7}" srcOrd="0" destOrd="0" presId="urn:microsoft.com/office/officeart/2005/8/layout/orgChart1"/>
    <dgm:cxn modelId="{504718DA-D059-B049-B828-C4AADFEF20F6}" type="presParOf" srcId="{86B43829-B03A-0943-AB24-A6EBDCFFFB96}" destId="{2C9FED79-8F94-2C48-AF24-BD181111848C}" srcOrd="1" destOrd="0" presId="urn:microsoft.com/office/officeart/2005/8/layout/orgChart1"/>
    <dgm:cxn modelId="{796E6BF1-5EC2-6A4B-ABCB-8B024A4AA8FD}" type="presParOf" srcId="{B29C4617-0516-5F4F-B98D-88DC57BBB573}" destId="{A952F429-16AE-2D4E-8D30-8F97977EDD36}" srcOrd="1" destOrd="0" presId="urn:microsoft.com/office/officeart/2005/8/layout/orgChart1"/>
    <dgm:cxn modelId="{B6CCB178-3542-1743-80BF-38A0E0F914D0}" type="presParOf" srcId="{B29C4617-0516-5F4F-B98D-88DC57BBB573}" destId="{E955EB66-EC5B-854F-ADD0-77EDFF8C721B}" srcOrd="2" destOrd="0" presId="urn:microsoft.com/office/officeart/2005/8/layout/orgChart1"/>
    <dgm:cxn modelId="{6348E46A-58DB-C848-8BA2-A135E75ABAE3}" type="presParOf" srcId="{DA19F98D-6058-1142-8F32-C1E70C4CDE32}" destId="{BABB2620-FADA-8740-BA9B-D934A07AEAD2}" srcOrd="2" destOrd="0" presId="urn:microsoft.com/office/officeart/2005/8/layout/orgChart1"/>
    <dgm:cxn modelId="{7122BC46-960C-564A-8DD2-28AEBDC13EC5}" type="presParOf" srcId="{F3E2078C-F268-AF46-AEF1-B4AD5FA31086}" destId="{D5356385-93ED-B94A-B473-81455EAA44A6}" srcOrd="2" destOrd="0" presId="urn:microsoft.com/office/officeart/2005/8/layout/orgChart1"/>
    <dgm:cxn modelId="{F7E8A9D1-F8E0-5A4D-A11E-B97105F76287}" type="presParOf" srcId="{F3E2078C-F268-AF46-AEF1-B4AD5FA31086}" destId="{2E26F711-B602-4846-8159-41CB6E7F877B}" srcOrd="3" destOrd="0" presId="urn:microsoft.com/office/officeart/2005/8/layout/orgChart1"/>
    <dgm:cxn modelId="{4F1DB06D-37FC-404D-809F-79AF4EFC882B}" type="presParOf" srcId="{2E26F711-B602-4846-8159-41CB6E7F877B}" destId="{52D95668-C807-B249-A3F3-9504958FA469}" srcOrd="0" destOrd="0" presId="urn:microsoft.com/office/officeart/2005/8/layout/orgChart1"/>
    <dgm:cxn modelId="{278DE2EC-A246-904F-BC03-174BC6893696}" type="presParOf" srcId="{52D95668-C807-B249-A3F3-9504958FA469}" destId="{3584A7F8-A4FB-8A43-8DF5-D24CE8F9C1EC}" srcOrd="0" destOrd="0" presId="urn:microsoft.com/office/officeart/2005/8/layout/orgChart1"/>
    <dgm:cxn modelId="{4C300A55-F23D-974B-BD70-28819BD6574B}" type="presParOf" srcId="{52D95668-C807-B249-A3F3-9504958FA469}" destId="{E95D3A58-FFD5-614C-AFBC-AEA95B563336}" srcOrd="1" destOrd="0" presId="urn:microsoft.com/office/officeart/2005/8/layout/orgChart1"/>
    <dgm:cxn modelId="{6D132EF5-401C-6543-97E7-E6C17E8D183F}" type="presParOf" srcId="{2E26F711-B602-4846-8159-41CB6E7F877B}" destId="{6D91EE15-CEB7-6441-8758-6D448F349636}" srcOrd="1" destOrd="0" presId="urn:microsoft.com/office/officeart/2005/8/layout/orgChart1"/>
    <dgm:cxn modelId="{FFE88C33-CED1-E445-A689-357F2811E2F0}" type="presParOf" srcId="{6D91EE15-CEB7-6441-8758-6D448F349636}" destId="{5E869FF0-EE2D-994E-9D2C-73F8C7852FD6}" srcOrd="0" destOrd="0" presId="urn:microsoft.com/office/officeart/2005/8/layout/orgChart1"/>
    <dgm:cxn modelId="{EFF1A7E8-F67A-C845-981C-835C9687DB0E}" type="presParOf" srcId="{6D91EE15-CEB7-6441-8758-6D448F349636}" destId="{16D5E429-545D-2046-B1CA-067815C514D7}" srcOrd="1" destOrd="0" presId="urn:microsoft.com/office/officeart/2005/8/layout/orgChart1"/>
    <dgm:cxn modelId="{B9F3EC1D-628E-A349-AEE6-DC9606E23168}" type="presParOf" srcId="{16D5E429-545D-2046-B1CA-067815C514D7}" destId="{3FDDC1DC-D64A-B54A-B571-15820477295E}" srcOrd="0" destOrd="0" presId="urn:microsoft.com/office/officeart/2005/8/layout/orgChart1"/>
    <dgm:cxn modelId="{0E4F1DC7-FEB6-2747-9E97-E66D12E4F7B1}" type="presParOf" srcId="{3FDDC1DC-D64A-B54A-B571-15820477295E}" destId="{D57EF59A-E3FE-964B-A5F1-79E08ECF82EC}" srcOrd="0" destOrd="0" presId="urn:microsoft.com/office/officeart/2005/8/layout/orgChart1"/>
    <dgm:cxn modelId="{2C5C0348-3BB6-0A4F-BC0E-1B265C1DC4B7}" type="presParOf" srcId="{3FDDC1DC-D64A-B54A-B571-15820477295E}" destId="{FF771022-83C9-A546-87B7-CA81C9745E4E}" srcOrd="1" destOrd="0" presId="urn:microsoft.com/office/officeart/2005/8/layout/orgChart1"/>
    <dgm:cxn modelId="{DC620B0A-7CDB-804F-B78D-0123CDE552E2}" type="presParOf" srcId="{16D5E429-545D-2046-B1CA-067815C514D7}" destId="{F6DCBBF4-14E5-6C44-BAEF-479FC61C9AA6}" srcOrd="1" destOrd="0" presId="urn:microsoft.com/office/officeart/2005/8/layout/orgChart1"/>
    <dgm:cxn modelId="{F2BE9689-538B-624E-81D6-9F04016547CC}" type="presParOf" srcId="{16D5E429-545D-2046-B1CA-067815C514D7}" destId="{F15D9C6A-E1AB-B944-ACF0-E1D4983B80D5}" srcOrd="2" destOrd="0" presId="urn:microsoft.com/office/officeart/2005/8/layout/orgChart1"/>
    <dgm:cxn modelId="{FF5087DD-F1C2-9445-91AE-8EF071E51242}" type="presParOf" srcId="{2E26F711-B602-4846-8159-41CB6E7F877B}" destId="{0C30A68B-D210-5D4A-967F-2E7BBD0BBA4E}" srcOrd="2" destOrd="0" presId="urn:microsoft.com/office/officeart/2005/8/layout/orgChart1"/>
    <dgm:cxn modelId="{79A6E746-BC6F-FE4B-925D-6D1DEA85E2F5}" type="presParOf" srcId="{095E3F56-3B06-EF4A-8AB1-DAC30B7B67CB}" destId="{F3AFC037-C024-AC41-AA36-A0E3D796893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69FF0-EE2D-994E-9D2C-73F8C7852FD6}">
      <dsp:nvSpPr>
        <dsp:cNvPr id="0" name=""/>
        <dsp:cNvSpPr/>
      </dsp:nvSpPr>
      <dsp:spPr>
        <a:xfrm>
          <a:off x="2404340" y="2312324"/>
          <a:ext cx="268714" cy="955858"/>
        </a:xfrm>
        <a:custGeom>
          <a:avLst/>
          <a:gdLst/>
          <a:ahLst/>
          <a:cxnLst/>
          <a:rect l="0" t="0" r="0" b="0"/>
          <a:pathLst>
            <a:path>
              <a:moveTo>
                <a:pt x="0" y="0"/>
              </a:moveTo>
              <a:lnTo>
                <a:pt x="0" y="955858"/>
              </a:lnTo>
              <a:lnTo>
                <a:pt x="268714" y="955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5356385-93ED-B94A-B473-81455EAA44A6}">
      <dsp:nvSpPr>
        <dsp:cNvPr id="0" name=""/>
        <dsp:cNvSpPr/>
      </dsp:nvSpPr>
      <dsp:spPr>
        <a:xfrm>
          <a:off x="2009606" y="1339239"/>
          <a:ext cx="1111307" cy="392689"/>
        </a:xfrm>
        <a:custGeom>
          <a:avLst/>
          <a:gdLst/>
          <a:ahLst/>
          <a:cxnLst/>
          <a:rect l="0" t="0" r="0" b="0"/>
          <a:pathLst>
            <a:path>
              <a:moveTo>
                <a:pt x="0" y="0"/>
              </a:moveTo>
              <a:lnTo>
                <a:pt x="0" y="196344"/>
              </a:lnTo>
              <a:lnTo>
                <a:pt x="1111307" y="196344"/>
              </a:lnTo>
              <a:lnTo>
                <a:pt x="1111307" y="392689"/>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E9C284E-48CE-B343-BF72-13DB8306D071}">
      <dsp:nvSpPr>
        <dsp:cNvPr id="0" name=""/>
        <dsp:cNvSpPr/>
      </dsp:nvSpPr>
      <dsp:spPr>
        <a:xfrm>
          <a:off x="165716" y="2312324"/>
          <a:ext cx="244698" cy="1046920"/>
        </a:xfrm>
        <a:custGeom>
          <a:avLst/>
          <a:gdLst/>
          <a:ahLst/>
          <a:cxnLst/>
          <a:rect l="0" t="0" r="0" b="0"/>
          <a:pathLst>
            <a:path>
              <a:moveTo>
                <a:pt x="0" y="0"/>
              </a:moveTo>
              <a:lnTo>
                <a:pt x="0" y="1046920"/>
              </a:lnTo>
              <a:lnTo>
                <a:pt x="244698" y="104692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24F3F6D-2F0E-1A47-B4BE-F30C977C4D3D}">
      <dsp:nvSpPr>
        <dsp:cNvPr id="0" name=""/>
        <dsp:cNvSpPr/>
      </dsp:nvSpPr>
      <dsp:spPr>
        <a:xfrm>
          <a:off x="818246" y="1339239"/>
          <a:ext cx="1191359" cy="392689"/>
        </a:xfrm>
        <a:custGeom>
          <a:avLst/>
          <a:gdLst/>
          <a:ahLst/>
          <a:cxnLst/>
          <a:rect l="0" t="0" r="0" b="0"/>
          <a:pathLst>
            <a:path>
              <a:moveTo>
                <a:pt x="1191359" y="0"/>
              </a:moveTo>
              <a:lnTo>
                <a:pt x="1191359" y="196344"/>
              </a:lnTo>
              <a:lnTo>
                <a:pt x="0" y="196344"/>
              </a:lnTo>
              <a:lnTo>
                <a:pt x="0" y="392689"/>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8EBFD4D-13C2-B441-862E-738E9534716F}">
      <dsp:nvSpPr>
        <dsp:cNvPr id="0" name=""/>
        <dsp:cNvSpPr/>
      </dsp:nvSpPr>
      <dsp:spPr>
        <a:xfrm>
          <a:off x="61669" y="189088"/>
          <a:ext cx="3895874" cy="11501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When a part of the brain is damaged because of a problem with blood flow</a:t>
          </a:r>
        </a:p>
      </dsp:txBody>
      <dsp:txXfrm>
        <a:off x="61669" y="189088"/>
        <a:ext cx="3895874" cy="1150150"/>
      </dsp:txXfrm>
    </dsp:sp>
    <dsp:sp modelId="{D59D3B05-A219-3E40-B87B-58E2F6505041}">
      <dsp:nvSpPr>
        <dsp:cNvPr id="0" name=""/>
        <dsp:cNvSpPr/>
      </dsp:nvSpPr>
      <dsp:spPr>
        <a:xfrm>
          <a:off x="2583" y="1731929"/>
          <a:ext cx="1631326" cy="58039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Clogging</a:t>
          </a:r>
        </a:p>
      </dsp:txBody>
      <dsp:txXfrm>
        <a:off x="2583" y="1731929"/>
        <a:ext cx="1631326" cy="580395"/>
      </dsp:txXfrm>
    </dsp:sp>
    <dsp:sp modelId="{6F4D5453-F4FA-B648-9620-C0268A1CBAE7}">
      <dsp:nvSpPr>
        <dsp:cNvPr id="0" name=""/>
        <dsp:cNvSpPr/>
      </dsp:nvSpPr>
      <dsp:spPr>
        <a:xfrm>
          <a:off x="410414" y="2705014"/>
          <a:ext cx="1869950" cy="130846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Part of the brain goes without blood for too long</a:t>
          </a:r>
        </a:p>
      </dsp:txBody>
      <dsp:txXfrm>
        <a:off x="410414" y="2705014"/>
        <a:ext cx="1869950" cy="1308460"/>
      </dsp:txXfrm>
    </dsp:sp>
    <dsp:sp modelId="{3584A7F8-A4FB-8A43-8DF5-D24CE8F9C1EC}">
      <dsp:nvSpPr>
        <dsp:cNvPr id="0" name=""/>
        <dsp:cNvSpPr/>
      </dsp:nvSpPr>
      <dsp:spPr>
        <a:xfrm>
          <a:off x="2225197" y="1731929"/>
          <a:ext cx="1791431" cy="58039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Breaks open</a:t>
          </a:r>
        </a:p>
      </dsp:txBody>
      <dsp:txXfrm>
        <a:off x="2225197" y="1731929"/>
        <a:ext cx="1791431" cy="580395"/>
      </dsp:txXfrm>
    </dsp:sp>
    <dsp:sp modelId="{D57EF59A-E3FE-964B-A5F1-79E08ECF82EC}">
      <dsp:nvSpPr>
        <dsp:cNvPr id="0" name=""/>
        <dsp:cNvSpPr/>
      </dsp:nvSpPr>
      <dsp:spPr>
        <a:xfrm>
          <a:off x="2673055" y="2705014"/>
          <a:ext cx="1869950" cy="112633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Bleeding into or around the brain</a:t>
          </a:r>
        </a:p>
      </dsp:txBody>
      <dsp:txXfrm>
        <a:off x="2673055" y="2705014"/>
        <a:ext cx="1869950" cy="11263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69FF0-EE2D-994E-9D2C-73F8C7852FD6}">
      <dsp:nvSpPr>
        <dsp:cNvPr id="0" name=""/>
        <dsp:cNvSpPr/>
      </dsp:nvSpPr>
      <dsp:spPr>
        <a:xfrm>
          <a:off x="2404340" y="2312324"/>
          <a:ext cx="268714" cy="955858"/>
        </a:xfrm>
        <a:custGeom>
          <a:avLst/>
          <a:gdLst/>
          <a:ahLst/>
          <a:cxnLst/>
          <a:rect l="0" t="0" r="0" b="0"/>
          <a:pathLst>
            <a:path>
              <a:moveTo>
                <a:pt x="0" y="0"/>
              </a:moveTo>
              <a:lnTo>
                <a:pt x="0" y="955858"/>
              </a:lnTo>
              <a:lnTo>
                <a:pt x="268714" y="955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5356385-93ED-B94A-B473-81455EAA44A6}">
      <dsp:nvSpPr>
        <dsp:cNvPr id="0" name=""/>
        <dsp:cNvSpPr/>
      </dsp:nvSpPr>
      <dsp:spPr>
        <a:xfrm>
          <a:off x="2009606" y="1339239"/>
          <a:ext cx="1111307" cy="392689"/>
        </a:xfrm>
        <a:custGeom>
          <a:avLst/>
          <a:gdLst/>
          <a:ahLst/>
          <a:cxnLst/>
          <a:rect l="0" t="0" r="0" b="0"/>
          <a:pathLst>
            <a:path>
              <a:moveTo>
                <a:pt x="0" y="0"/>
              </a:moveTo>
              <a:lnTo>
                <a:pt x="0" y="196344"/>
              </a:lnTo>
              <a:lnTo>
                <a:pt x="1111307" y="196344"/>
              </a:lnTo>
              <a:lnTo>
                <a:pt x="1111307" y="392689"/>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E9C284E-48CE-B343-BF72-13DB8306D071}">
      <dsp:nvSpPr>
        <dsp:cNvPr id="0" name=""/>
        <dsp:cNvSpPr/>
      </dsp:nvSpPr>
      <dsp:spPr>
        <a:xfrm>
          <a:off x="165716" y="2312324"/>
          <a:ext cx="244698" cy="1046920"/>
        </a:xfrm>
        <a:custGeom>
          <a:avLst/>
          <a:gdLst/>
          <a:ahLst/>
          <a:cxnLst/>
          <a:rect l="0" t="0" r="0" b="0"/>
          <a:pathLst>
            <a:path>
              <a:moveTo>
                <a:pt x="0" y="0"/>
              </a:moveTo>
              <a:lnTo>
                <a:pt x="0" y="1046920"/>
              </a:lnTo>
              <a:lnTo>
                <a:pt x="244698" y="104692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24F3F6D-2F0E-1A47-B4BE-F30C977C4D3D}">
      <dsp:nvSpPr>
        <dsp:cNvPr id="0" name=""/>
        <dsp:cNvSpPr/>
      </dsp:nvSpPr>
      <dsp:spPr>
        <a:xfrm>
          <a:off x="818246" y="1339239"/>
          <a:ext cx="1191359" cy="392689"/>
        </a:xfrm>
        <a:custGeom>
          <a:avLst/>
          <a:gdLst/>
          <a:ahLst/>
          <a:cxnLst/>
          <a:rect l="0" t="0" r="0" b="0"/>
          <a:pathLst>
            <a:path>
              <a:moveTo>
                <a:pt x="1191359" y="0"/>
              </a:moveTo>
              <a:lnTo>
                <a:pt x="1191359" y="196344"/>
              </a:lnTo>
              <a:lnTo>
                <a:pt x="0" y="196344"/>
              </a:lnTo>
              <a:lnTo>
                <a:pt x="0" y="392689"/>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8EBFD4D-13C2-B441-862E-738E9534716F}">
      <dsp:nvSpPr>
        <dsp:cNvPr id="0" name=""/>
        <dsp:cNvSpPr/>
      </dsp:nvSpPr>
      <dsp:spPr>
        <a:xfrm>
          <a:off x="61669" y="189088"/>
          <a:ext cx="3895874" cy="11501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When a part of the brain is damaged because of a problem with blood flow</a:t>
          </a:r>
        </a:p>
      </dsp:txBody>
      <dsp:txXfrm>
        <a:off x="61669" y="189088"/>
        <a:ext cx="3895874" cy="1150150"/>
      </dsp:txXfrm>
    </dsp:sp>
    <dsp:sp modelId="{D59D3B05-A219-3E40-B87B-58E2F6505041}">
      <dsp:nvSpPr>
        <dsp:cNvPr id="0" name=""/>
        <dsp:cNvSpPr/>
      </dsp:nvSpPr>
      <dsp:spPr>
        <a:xfrm>
          <a:off x="2583" y="1731929"/>
          <a:ext cx="1631326" cy="58039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Clogging</a:t>
          </a:r>
        </a:p>
      </dsp:txBody>
      <dsp:txXfrm>
        <a:off x="2583" y="1731929"/>
        <a:ext cx="1631326" cy="580395"/>
      </dsp:txXfrm>
    </dsp:sp>
    <dsp:sp modelId="{6F4D5453-F4FA-B648-9620-C0268A1CBAE7}">
      <dsp:nvSpPr>
        <dsp:cNvPr id="0" name=""/>
        <dsp:cNvSpPr/>
      </dsp:nvSpPr>
      <dsp:spPr>
        <a:xfrm>
          <a:off x="410414" y="2705014"/>
          <a:ext cx="1869950" cy="130846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Part of the brain goes without blood for too long</a:t>
          </a:r>
        </a:p>
      </dsp:txBody>
      <dsp:txXfrm>
        <a:off x="410414" y="2705014"/>
        <a:ext cx="1869950" cy="1308460"/>
      </dsp:txXfrm>
    </dsp:sp>
    <dsp:sp modelId="{3584A7F8-A4FB-8A43-8DF5-D24CE8F9C1EC}">
      <dsp:nvSpPr>
        <dsp:cNvPr id="0" name=""/>
        <dsp:cNvSpPr/>
      </dsp:nvSpPr>
      <dsp:spPr>
        <a:xfrm>
          <a:off x="2225197" y="1731929"/>
          <a:ext cx="1791431" cy="58039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Breaks open</a:t>
          </a:r>
        </a:p>
      </dsp:txBody>
      <dsp:txXfrm>
        <a:off x="2225197" y="1731929"/>
        <a:ext cx="1791431" cy="580395"/>
      </dsp:txXfrm>
    </dsp:sp>
    <dsp:sp modelId="{D57EF59A-E3FE-964B-A5F1-79E08ECF82EC}">
      <dsp:nvSpPr>
        <dsp:cNvPr id="0" name=""/>
        <dsp:cNvSpPr/>
      </dsp:nvSpPr>
      <dsp:spPr>
        <a:xfrm>
          <a:off x="2673055" y="2705014"/>
          <a:ext cx="1869950" cy="112633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Bleeding into or around the brain</a:t>
          </a:r>
        </a:p>
      </dsp:txBody>
      <dsp:txXfrm>
        <a:off x="2673055" y="2705014"/>
        <a:ext cx="1869950" cy="112633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FDCF3-27A3-3645-BE1B-126C779B8C3D}" type="datetimeFigureOut">
              <a:rPr lang="en-US" smtClean="0"/>
              <a:t>2/9/21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4B251E-DD35-4847-A908-9CD6175E3928}" type="slidenum">
              <a:rPr lang="en-US" smtClean="0"/>
              <a:t>‹#›</a:t>
            </a:fld>
            <a:endParaRPr lang="en-US"/>
          </a:p>
        </p:txBody>
      </p:sp>
    </p:spTree>
    <p:extLst>
      <p:ext uri="{BB962C8B-B14F-4D97-AF65-F5344CB8AC3E}">
        <p14:creationId xmlns:p14="http://schemas.microsoft.com/office/powerpoint/2010/main" val="3428753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hear of these different “cuts” or views of the brain, but it’s just different ways to visualize the same 3D structure to help us understand the complex layout of regions and vessels inside of the brain.  </a:t>
            </a:r>
          </a:p>
          <a:p>
            <a:r>
              <a:rPr lang="en-US" dirty="0"/>
              <a:t>On the left you can see the whole brain from the view on the outside.  And then on the right, pretend we are cutting right down the middle of the plane we are looking at.  This would be the corresponding view of the inside of the brain (</a:t>
            </a:r>
            <a:r>
              <a:rPr lang="en-US" i="1" dirty="0"/>
              <a:t>note for me: </a:t>
            </a:r>
            <a:r>
              <a:rPr lang="en-US" dirty="0"/>
              <a:t>all images on right are at level of thalamus).</a:t>
            </a:r>
          </a:p>
          <a:p>
            <a:r>
              <a:rPr lang="en-US" i="1" dirty="0"/>
              <a:t>Horizontal sometimes called axial plane</a:t>
            </a:r>
          </a:p>
        </p:txBody>
      </p:sp>
      <p:sp>
        <p:nvSpPr>
          <p:cNvPr id="4" name="Slide Number Placeholder 3"/>
          <p:cNvSpPr>
            <a:spLocks noGrp="1"/>
          </p:cNvSpPr>
          <p:nvPr>
            <p:ph type="sldNum" sz="quarter" idx="5"/>
          </p:nvPr>
        </p:nvSpPr>
        <p:spPr/>
        <p:txBody>
          <a:bodyPr/>
          <a:lstStyle/>
          <a:p>
            <a:fld id="{214B251E-DD35-4847-A908-9CD6175E3928}" type="slidenum">
              <a:rPr lang="en-US" smtClean="0"/>
              <a:t>5</a:t>
            </a:fld>
            <a:endParaRPr lang="en-US"/>
          </a:p>
        </p:txBody>
      </p:sp>
    </p:spTree>
    <p:extLst>
      <p:ext uri="{BB962C8B-B14F-4D97-AF65-F5344CB8AC3E}">
        <p14:creationId xmlns:p14="http://schemas.microsoft.com/office/powerpoint/2010/main" val="4250532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Gabay</a:t>
            </a:r>
            <a:r>
              <a:rPr lang="en-US" dirty="0"/>
              <a:t> 2017 Neurovascular diseases text - Elsevier</a:t>
            </a:r>
          </a:p>
          <a:p>
            <a:endParaRPr lang="en-US" dirty="0"/>
          </a:p>
        </p:txBody>
      </p:sp>
      <p:sp>
        <p:nvSpPr>
          <p:cNvPr id="4" name="Slide Number Placeholder 3"/>
          <p:cNvSpPr>
            <a:spLocks noGrp="1"/>
          </p:cNvSpPr>
          <p:nvPr>
            <p:ph type="sldNum" sz="quarter" idx="5"/>
          </p:nvPr>
        </p:nvSpPr>
        <p:spPr/>
        <p:txBody>
          <a:bodyPr/>
          <a:lstStyle/>
          <a:p>
            <a:fld id="{214B251E-DD35-4847-A908-9CD6175E3928}" type="slidenum">
              <a:rPr lang="en-US" smtClean="0"/>
              <a:t>20</a:t>
            </a:fld>
            <a:endParaRPr lang="en-US"/>
          </a:p>
        </p:txBody>
      </p:sp>
    </p:spTree>
    <p:extLst>
      <p:ext uri="{BB962C8B-B14F-4D97-AF65-F5344CB8AC3E}">
        <p14:creationId xmlns:p14="http://schemas.microsoft.com/office/powerpoint/2010/main" val="1452218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err="1"/>
              <a:t>Gabay</a:t>
            </a:r>
            <a:r>
              <a:rPr lang="en-US" dirty="0"/>
              <a:t> 2017 Neurovascular diseases text - Elsevier</a:t>
            </a:r>
          </a:p>
        </p:txBody>
      </p:sp>
      <p:sp>
        <p:nvSpPr>
          <p:cNvPr id="4" name="Slide Number Placeholder 3"/>
          <p:cNvSpPr>
            <a:spLocks noGrp="1"/>
          </p:cNvSpPr>
          <p:nvPr>
            <p:ph type="sldNum" sz="quarter" idx="5"/>
          </p:nvPr>
        </p:nvSpPr>
        <p:spPr/>
        <p:txBody>
          <a:bodyPr/>
          <a:lstStyle/>
          <a:p>
            <a:fld id="{214B251E-DD35-4847-A908-9CD6175E3928}" type="slidenum">
              <a:rPr lang="en-US" smtClean="0"/>
              <a:t>21</a:t>
            </a:fld>
            <a:endParaRPr lang="en-US"/>
          </a:p>
        </p:txBody>
      </p:sp>
    </p:spTree>
    <p:extLst>
      <p:ext uri="{BB962C8B-B14F-4D97-AF65-F5344CB8AC3E}">
        <p14:creationId xmlns:p14="http://schemas.microsoft.com/office/powerpoint/2010/main" val="584001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err="1"/>
              <a:t>Gabay</a:t>
            </a:r>
            <a:r>
              <a:rPr lang="en-US" dirty="0"/>
              <a:t> 2017 Neurovascular diseases text - Elsevier</a:t>
            </a:r>
          </a:p>
        </p:txBody>
      </p:sp>
      <p:sp>
        <p:nvSpPr>
          <p:cNvPr id="4" name="Slide Number Placeholder 3"/>
          <p:cNvSpPr>
            <a:spLocks noGrp="1"/>
          </p:cNvSpPr>
          <p:nvPr>
            <p:ph type="sldNum" sz="quarter" idx="5"/>
          </p:nvPr>
        </p:nvSpPr>
        <p:spPr/>
        <p:txBody>
          <a:bodyPr/>
          <a:lstStyle/>
          <a:p>
            <a:fld id="{214B251E-DD35-4847-A908-9CD6175E3928}" type="slidenum">
              <a:rPr lang="en-US" smtClean="0"/>
              <a:t>22</a:t>
            </a:fld>
            <a:endParaRPr lang="en-US"/>
          </a:p>
        </p:txBody>
      </p:sp>
    </p:spTree>
    <p:extLst>
      <p:ext uri="{BB962C8B-B14F-4D97-AF65-F5344CB8AC3E}">
        <p14:creationId xmlns:p14="http://schemas.microsoft.com/office/powerpoint/2010/main" val="3865094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Broca’s area = production of speech</a:t>
            </a:r>
          </a:p>
        </p:txBody>
      </p:sp>
      <p:sp>
        <p:nvSpPr>
          <p:cNvPr id="4" name="Slide Number Placeholder 3"/>
          <p:cNvSpPr>
            <a:spLocks noGrp="1"/>
          </p:cNvSpPr>
          <p:nvPr>
            <p:ph type="sldNum" sz="quarter" idx="5"/>
          </p:nvPr>
        </p:nvSpPr>
        <p:spPr/>
        <p:txBody>
          <a:bodyPr/>
          <a:lstStyle/>
          <a:p>
            <a:fld id="{214B251E-DD35-4847-A908-9CD6175E3928}" type="slidenum">
              <a:rPr lang="en-US" smtClean="0"/>
              <a:t>8</a:t>
            </a:fld>
            <a:endParaRPr lang="en-US"/>
          </a:p>
        </p:txBody>
      </p:sp>
    </p:spTree>
    <p:extLst>
      <p:ext uri="{BB962C8B-B14F-4D97-AF65-F5344CB8AC3E}">
        <p14:creationId xmlns:p14="http://schemas.microsoft.com/office/powerpoint/2010/main" val="97139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receives “data” about sensations in skin, muscles, joints, and organs</a:t>
            </a:r>
          </a:p>
          <a:p>
            <a:r>
              <a:rPr lang="en-US" dirty="0"/>
              <a:t>Association areas: “data” received is analyzed, think about </a:t>
            </a:r>
            <a:r>
              <a:rPr lang="en-US" i="1" dirty="0"/>
              <a:t>evaluation </a:t>
            </a:r>
            <a:r>
              <a:rPr lang="en-US" i="0" dirty="0"/>
              <a:t>or </a:t>
            </a:r>
            <a:r>
              <a:rPr lang="en-US" i="1" dirty="0"/>
              <a:t>qualification</a:t>
            </a:r>
            <a:r>
              <a:rPr lang="en-US" dirty="0"/>
              <a:t> of weights, textures, temperatures, object recognition… and connect to other areas use memories, smells, sights, etc.</a:t>
            </a:r>
          </a:p>
        </p:txBody>
      </p:sp>
      <p:sp>
        <p:nvSpPr>
          <p:cNvPr id="4" name="Slide Number Placeholder 3"/>
          <p:cNvSpPr>
            <a:spLocks noGrp="1"/>
          </p:cNvSpPr>
          <p:nvPr>
            <p:ph type="sldNum" sz="quarter" idx="5"/>
          </p:nvPr>
        </p:nvSpPr>
        <p:spPr/>
        <p:txBody>
          <a:bodyPr/>
          <a:lstStyle/>
          <a:p>
            <a:fld id="{214B251E-DD35-4847-A908-9CD6175E3928}" type="slidenum">
              <a:rPr lang="en-US" smtClean="0"/>
              <a:t>9</a:t>
            </a:fld>
            <a:endParaRPr lang="en-US"/>
          </a:p>
        </p:txBody>
      </p:sp>
    </p:spTree>
    <p:extLst>
      <p:ext uri="{BB962C8B-B14F-4D97-AF65-F5344CB8AC3E}">
        <p14:creationId xmlns:p14="http://schemas.microsoft.com/office/powerpoint/2010/main" val="1245964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Homunculus meaning human or humanoid creature – we have that exact representation in our brain!  </a:t>
            </a:r>
          </a:p>
        </p:txBody>
      </p:sp>
      <p:sp>
        <p:nvSpPr>
          <p:cNvPr id="4" name="Slide Number Placeholder 3"/>
          <p:cNvSpPr>
            <a:spLocks noGrp="1"/>
          </p:cNvSpPr>
          <p:nvPr>
            <p:ph type="sldNum" sz="quarter" idx="5"/>
          </p:nvPr>
        </p:nvSpPr>
        <p:spPr/>
        <p:txBody>
          <a:bodyPr/>
          <a:lstStyle/>
          <a:p>
            <a:fld id="{214B251E-DD35-4847-A908-9CD6175E3928}" type="slidenum">
              <a:rPr lang="en-US" smtClean="0"/>
              <a:t>10</a:t>
            </a:fld>
            <a:endParaRPr lang="en-US"/>
          </a:p>
        </p:txBody>
      </p:sp>
    </p:spTree>
    <p:extLst>
      <p:ext uri="{BB962C8B-B14F-4D97-AF65-F5344CB8AC3E}">
        <p14:creationId xmlns:p14="http://schemas.microsoft.com/office/powerpoint/2010/main" val="697810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concept of primary vs association areas discussed in previous slide.  Primary gets the “raw data” from our eyes.  Visual association area helps to analyze this information – think about how you visually recognize someone’s face that you know well or have seen before.  The “familiarity” – this area helps with this!  It again, connects with other areas to integrate information.  Think about reading facial expressions or body language. </a:t>
            </a:r>
          </a:p>
        </p:txBody>
      </p:sp>
      <p:sp>
        <p:nvSpPr>
          <p:cNvPr id="4" name="Slide Number Placeholder 3"/>
          <p:cNvSpPr>
            <a:spLocks noGrp="1"/>
          </p:cNvSpPr>
          <p:nvPr>
            <p:ph type="sldNum" sz="quarter" idx="5"/>
          </p:nvPr>
        </p:nvSpPr>
        <p:spPr/>
        <p:txBody>
          <a:bodyPr/>
          <a:lstStyle/>
          <a:p>
            <a:fld id="{214B251E-DD35-4847-A908-9CD6175E3928}" type="slidenum">
              <a:rPr lang="en-US" smtClean="0"/>
              <a:t>11</a:t>
            </a:fld>
            <a:endParaRPr lang="en-US"/>
          </a:p>
        </p:txBody>
      </p:sp>
    </p:spTree>
    <p:extLst>
      <p:ext uri="{BB962C8B-B14F-4D97-AF65-F5344CB8AC3E}">
        <p14:creationId xmlns:p14="http://schemas.microsoft.com/office/powerpoint/2010/main" val="184799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Wernicke’s area = comprehension of speech</a:t>
            </a:r>
          </a:p>
          <a:p>
            <a:r>
              <a:rPr lang="en-US" dirty="0"/>
              <a:t>Limbic association area = helps integrate information from deeper structures about memory (hippocampus), emotion (amygdala), and other regions – emotion processing</a:t>
            </a:r>
          </a:p>
          <a:p>
            <a:r>
              <a:rPr lang="en-US" dirty="0"/>
              <a:t>Temporal in general – rich language processing, variety of higher order sensory processing too (visual, spatial, auditory, olfactory)</a:t>
            </a:r>
          </a:p>
        </p:txBody>
      </p:sp>
      <p:sp>
        <p:nvSpPr>
          <p:cNvPr id="4" name="Slide Number Placeholder 3"/>
          <p:cNvSpPr>
            <a:spLocks noGrp="1"/>
          </p:cNvSpPr>
          <p:nvPr>
            <p:ph type="sldNum" sz="quarter" idx="5"/>
          </p:nvPr>
        </p:nvSpPr>
        <p:spPr/>
        <p:txBody>
          <a:bodyPr/>
          <a:lstStyle/>
          <a:p>
            <a:fld id="{214B251E-DD35-4847-A908-9CD6175E3928}" type="slidenum">
              <a:rPr lang="en-US" smtClean="0"/>
              <a:t>12</a:t>
            </a:fld>
            <a:endParaRPr lang="en-US"/>
          </a:p>
        </p:txBody>
      </p:sp>
    </p:spTree>
    <p:extLst>
      <p:ext uri="{BB962C8B-B14F-4D97-AF65-F5344CB8AC3E}">
        <p14:creationId xmlns:p14="http://schemas.microsoft.com/office/powerpoint/2010/main" val="2160880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Neurons come in all shapes and sizes, and their shapes are often an indication of their specific functions.  (I am showing purkinje here b/c they look really cool!)</a:t>
            </a:r>
          </a:p>
          <a:p>
            <a:r>
              <a:rPr lang="en-US" dirty="0"/>
              <a:t>These cell bodies are dense and located in the darker parts called grey matter</a:t>
            </a:r>
          </a:p>
          <a:p>
            <a:r>
              <a:rPr lang="en-US" dirty="0"/>
              <a:t>The long “tails”, called axons, contain a lot of fatty material, making them look white and spongier, and they look more white/lighter – all these axons travel in the white matter</a:t>
            </a:r>
          </a:p>
        </p:txBody>
      </p:sp>
      <p:sp>
        <p:nvSpPr>
          <p:cNvPr id="4" name="Slide Number Placeholder 3"/>
          <p:cNvSpPr>
            <a:spLocks noGrp="1"/>
          </p:cNvSpPr>
          <p:nvPr>
            <p:ph type="sldNum" sz="quarter" idx="5"/>
          </p:nvPr>
        </p:nvSpPr>
        <p:spPr/>
        <p:txBody>
          <a:bodyPr/>
          <a:lstStyle/>
          <a:p>
            <a:fld id="{214B251E-DD35-4847-A908-9CD6175E3928}" type="slidenum">
              <a:rPr lang="en-US" smtClean="0"/>
              <a:t>14</a:t>
            </a:fld>
            <a:endParaRPr lang="en-US"/>
          </a:p>
        </p:txBody>
      </p:sp>
    </p:spTree>
    <p:extLst>
      <p:ext uri="{BB962C8B-B14F-4D97-AF65-F5344CB8AC3E}">
        <p14:creationId xmlns:p14="http://schemas.microsoft.com/office/powerpoint/2010/main" val="527218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 neurons “fire” or respond to environmental (or internal) stimuli (data).  It is in the population activity, neuronal connections or communication, that allow us to process information, interpret, analyze, make decisions.  Interconnected.  These neurons can then send information (via long axons traveling to their destination) to exert control on: organs, muscles, joints, eyes, etc.  </a:t>
            </a:r>
          </a:p>
        </p:txBody>
      </p:sp>
      <p:sp>
        <p:nvSpPr>
          <p:cNvPr id="4" name="Slide Number Placeholder 3"/>
          <p:cNvSpPr>
            <a:spLocks noGrp="1"/>
          </p:cNvSpPr>
          <p:nvPr>
            <p:ph type="sldNum" sz="quarter" idx="5"/>
          </p:nvPr>
        </p:nvSpPr>
        <p:spPr/>
        <p:txBody>
          <a:bodyPr/>
          <a:lstStyle/>
          <a:p>
            <a:fld id="{214B251E-DD35-4847-A908-9CD6175E3928}" type="slidenum">
              <a:rPr lang="en-US" smtClean="0"/>
              <a:t>15</a:t>
            </a:fld>
            <a:endParaRPr lang="en-US"/>
          </a:p>
        </p:txBody>
      </p:sp>
    </p:spTree>
    <p:extLst>
      <p:ext uri="{BB962C8B-B14F-4D97-AF65-F5344CB8AC3E}">
        <p14:creationId xmlns:p14="http://schemas.microsoft.com/office/powerpoint/2010/main" val="2163106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the focus on the ACA, MCA, PCA</a:t>
            </a:r>
          </a:p>
        </p:txBody>
      </p:sp>
      <p:sp>
        <p:nvSpPr>
          <p:cNvPr id="4" name="Slide Number Placeholder 3"/>
          <p:cNvSpPr>
            <a:spLocks noGrp="1"/>
          </p:cNvSpPr>
          <p:nvPr>
            <p:ph type="sldNum" sz="quarter" idx="5"/>
          </p:nvPr>
        </p:nvSpPr>
        <p:spPr/>
        <p:txBody>
          <a:bodyPr/>
          <a:lstStyle/>
          <a:p>
            <a:fld id="{214B251E-DD35-4847-A908-9CD6175E3928}" type="slidenum">
              <a:rPr lang="en-US" smtClean="0"/>
              <a:t>19</a:t>
            </a:fld>
            <a:endParaRPr lang="en-US"/>
          </a:p>
        </p:txBody>
      </p:sp>
    </p:spTree>
    <p:extLst>
      <p:ext uri="{BB962C8B-B14F-4D97-AF65-F5344CB8AC3E}">
        <p14:creationId xmlns:p14="http://schemas.microsoft.com/office/powerpoint/2010/main" val="3406681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25AB1-3BBF-3C48-8D43-05E5D84811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57D4B9-6735-2247-9892-E2E6F8FDF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44FA81-4E5F-C44A-B644-BDDBFCEF795C}"/>
              </a:ext>
            </a:extLst>
          </p:cNvPr>
          <p:cNvSpPr>
            <a:spLocks noGrp="1"/>
          </p:cNvSpPr>
          <p:nvPr>
            <p:ph type="dt" sz="half" idx="10"/>
          </p:nvPr>
        </p:nvSpPr>
        <p:spPr/>
        <p:txBody>
          <a:bodyPr/>
          <a:lstStyle/>
          <a:p>
            <a:fld id="{0A787F2F-0394-B945-A16E-4F70902C3D79}" type="datetimeFigureOut">
              <a:rPr lang="en-US" smtClean="0"/>
              <a:t>2/9/21</a:t>
            </a:fld>
            <a:endParaRPr lang="en-US"/>
          </a:p>
        </p:txBody>
      </p:sp>
      <p:sp>
        <p:nvSpPr>
          <p:cNvPr id="5" name="Footer Placeholder 4">
            <a:extLst>
              <a:ext uri="{FF2B5EF4-FFF2-40B4-BE49-F238E27FC236}">
                <a16:creationId xmlns:a16="http://schemas.microsoft.com/office/drawing/2014/main" id="{BDFDAFEF-2990-0746-BDAF-868F0D4794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57DA52-C228-5148-A633-8C9F80548B91}"/>
              </a:ext>
            </a:extLst>
          </p:cNvPr>
          <p:cNvSpPr>
            <a:spLocks noGrp="1"/>
          </p:cNvSpPr>
          <p:nvPr>
            <p:ph type="sldNum" sz="quarter" idx="12"/>
          </p:nvPr>
        </p:nvSpPr>
        <p:spPr/>
        <p:txBody>
          <a:bodyPr/>
          <a:lstStyle/>
          <a:p>
            <a:fld id="{DFBFA6BB-FBFE-5643-942F-63DCDF429FBD}" type="slidenum">
              <a:rPr lang="en-US" smtClean="0"/>
              <a:t>‹#›</a:t>
            </a:fld>
            <a:endParaRPr lang="en-US"/>
          </a:p>
        </p:txBody>
      </p:sp>
    </p:spTree>
    <p:extLst>
      <p:ext uri="{BB962C8B-B14F-4D97-AF65-F5344CB8AC3E}">
        <p14:creationId xmlns:p14="http://schemas.microsoft.com/office/powerpoint/2010/main" val="4281966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B65E6-FD0D-2448-A8D5-E5A9815364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E8A974-2700-4A45-BAE8-8FECF4A475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A791C6-6CFF-9E46-93E4-0BB2C1200571}"/>
              </a:ext>
            </a:extLst>
          </p:cNvPr>
          <p:cNvSpPr>
            <a:spLocks noGrp="1"/>
          </p:cNvSpPr>
          <p:nvPr>
            <p:ph type="dt" sz="half" idx="10"/>
          </p:nvPr>
        </p:nvSpPr>
        <p:spPr/>
        <p:txBody>
          <a:bodyPr/>
          <a:lstStyle/>
          <a:p>
            <a:fld id="{0A787F2F-0394-B945-A16E-4F70902C3D79}" type="datetimeFigureOut">
              <a:rPr lang="en-US" smtClean="0"/>
              <a:t>2/9/21</a:t>
            </a:fld>
            <a:endParaRPr lang="en-US"/>
          </a:p>
        </p:txBody>
      </p:sp>
      <p:sp>
        <p:nvSpPr>
          <p:cNvPr id="5" name="Footer Placeholder 4">
            <a:extLst>
              <a:ext uri="{FF2B5EF4-FFF2-40B4-BE49-F238E27FC236}">
                <a16:creationId xmlns:a16="http://schemas.microsoft.com/office/drawing/2014/main" id="{8DA5EBE5-91CF-6D47-96D6-F2FF805E6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14CBF3-E146-6F4E-AC2C-BCF1AB66AE30}"/>
              </a:ext>
            </a:extLst>
          </p:cNvPr>
          <p:cNvSpPr>
            <a:spLocks noGrp="1"/>
          </p:cNvSpPr>
          <p:nvPr>
            <p:ph type="sldNum" sz="quarter" idx="12"/>
          </p:nvPr>
        </p:nvSpPr>
        <p:spPr/>
        <p:txBody>
          <a:bodyPr/>
          <a:lstStyle/>
          <a:p>
            <a:fld id="{DFBFA6BB-FBFE-5643-942F-63DCDF429FBD}" type="slidenum">
              <a:rPr lang="en-US" smtClean="0"/>
              <a:t>‹#›</a:t>
            </a:fld>
            <a:endParaRPr lang="en-US"/>
          </a:p>
        </p:txBody>
      </p:sp>
    </p:spTree>
    <p:extLst>
      <p:ext uri="{BB962C8B-B14F-4D97-AF65-F5344CB8AC3E}">
        <p14:creationId xmlns:p14="http://schemas.microsoft.com/office/powerpoint/2010/main" val="3936689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C6357F-B265-F444-AB7B-FBF0EB2F69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EC1AFD-B863-174D-93F1-22E9F7ED12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E04685-F923-9843-A0FE-23E59AA0EC89}"/>
              </a:ext>
            </a:extLst>
          </p:cNvPr>
          <p:cNvSpPr>
            <a:spLocks noGrp="1"/>
          </p:cNvSpPr>
          <p:nvPr>
            <p:ph type="dt" sz="half" idx="10"/>
          </p:nvPr>
        </p:nvSpPr>
        <p:spPr/>
        <p:txBody>
          <a:bodyPr/>
          <a:lstStyle/>
          <a:p>
            <a:fld id="{0A787F2F-0394-B945-A16E-4F70902C3D79}" type="datetimeFigureOut">
              <a:rPr lang="en-US" smtClean="0"/>
              <a:t>2/9/21</a:t>
            </a:fld>
            <a:endParaRPr lang="en-US"/>
          </a:p>
        </p:txBody>
      </p:sp>
      <p:sp>
        <p:nvSpPr>
          <p:cNvPr id="5" name="Footer Placeholder 4">
            <a:extLst>
              <a:ext uri="{FF2B5EF4-FFF2-40B4-BE49-F238E27FC236}">
                <a16:creationId xmlns:a16="http://schemas.microsoft.com/office/drawing/2014/main" id="{010E3E8D-A4C6-6A40-ACA5-900D607290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FFC1E7-C1ED-6645-A868-74AF81557F83}"/>
              </a:ext>
            </a:extLst>
          </p:cNvPr>
          <p:cNvSpPr>
            <a:spLocks noGrp="1"/>
          </p:cNvSpPr>
          <p:nvPr>
            <p:ph type="sldNum" sz="quarter" idx="12"/>
          </p:nvPr>
        </p:nvSpPr>
        <p:spPr/>
        <p:txBody>
          <a:bodyPr/>
          <a:lstStyle/>
          <a:p>
            <a:fld id="{DFBFA6BB-FBFE-5643-942F-63DCDF429FBD}" type="slidenum">
              <a:rPr lang="en-US" smtClean="0"/>
              <a:t>‹#›</a:t>
            </a:fld>
            <a:endParaRPr lang="en-US"/>
          </a:p>
        </p:txBody>
      </p:sp>
    </p:spTree>
    <p:extLst>
      <p:ext uri="{BB962C8B-B14F-4D97-AF65-F5344CB8AC3E}">
        <p14:creationId xmlns:p14="http://schemas.microsoft.com/office/powerpoint/2010/main" val="2651109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428D2-EDC4-2A4D-92E1-9F1652F898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8541D1-BA15-5949-AEB5-D227A21C73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4CF625-332F-DF41-9027-A77C8CDEE88F}"/>
              </a:ext>
            </a:extLst>
          </p:cNvPr>
          <p:cNvSpPr>
            <a:spLocks noGrp="1"/>
          </p:cNvSpPr>
          <p:nvPr>
            <p:ph type="dt" sz="half" idx="10"/>
          </p:nvPr>
        </p:nvSpPr>
        <p:spPr/>
        <p:txBody>
          <a:bodyPr/>
          <a:lstStyle/>
          <a:p>
            <a:fld id="{0A787F2F-0394-B945-A16E-4F70902C3D79}" type="datetimeFigureOut">
              <a:rPr lang="en-US" smtClean="0"/>
              <a:t>2/9/21</a:t>
            </a:fld>
            <a:endParaRPr lang="en-US"/>
          </a:p>
        </p:txBody>
      </p:sp>
      <p:sp>
        <p:nvSpPr>
          <p:cNvPr id="5" name="Footer Placeholder 4">
            <a:extLst>
              <a:ext uri="{FF2B5EF4-FFF2-40B4-BE49-F238E27FC236}">
                <a16:creationId xmlns:a16="http://schemas.microsoft.com/office/drawing/2014/main" id="{46A71239-0D98-1C45-A71A-04B37124C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7DD59E-2BFF-EE4E-AE26-933508C07585}"/>
              </a:ext>
            </a:extLst>
          </p:cNvPr>
          <p:cNvSpPr>
            <a:spLocks noGrp="1"/>
          </p:cNvSpPr>
          <p:nvPr>
            <p:ph type="sldNum" sz="quarter" idx="12"/>
          </p:nvPr>
        </p:nvSpPr>
        <p:spPr/>
        <p:txBody>
          <a:bodyPr/>
          <a:lstStyle/>
          <a:p>
            <a:fld id="{DFBFA6BB-FBFE-5643-942F-63DCDF429FBD}" type="slidenum">
              <a:rPr lang="en-US" smtClean="0"/>
              <a:t>‹#›</a:t>
            </a:fld>
            <a:endParaRPr lang="en-US"/>
          </a:p>
        </p:txBody>
      </p:sp>
    </p:spTree>
    <p:extLst>
      <p:ext uri="{BB962C8B-B14F-4D97-AF65-F5344CB8AC3E}">
        <p14:creationId xmlns:p14="http://schemas.microsoft.com/office/powerpoint/2010/main" val="4238273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35880-5733-344C-8D21-473939F549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F43C15-D97B-1146-8F08-7C38141022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351D11-0351-4B45-89F6-D14ADBD91D3B}"/>
              </a:ext>
            </a:extLst>
          </p:cNvPr>
          <p:cNvSpPr>
            <a:spLocks noGrp="1"/>
          </p:cNvSpPr>
          <p:nvPr>
            <p:ph type="dt" sz="half" idx="10"/>
          </p:nvPr>
        </p:nvSpPr>
        <p:spPr/>
        <p:txBody>
          <a:bodyPr/>
          <a:lstStyle/>
          <a:p>
            <a:fld id="{0A787F2F-0394-B945-A16E-4F70902C3D79}" type="datetimeFigureOut">
              <a:rPr lang="en-US" smtClean="0"/>
              <a:t>2/9/21</a:t>
            </a:fld>
            <a:endParaRPr lang="en-US"/>
          </a:p>
        </p:txBody>
      </p:sp>
      <p:sp>
        <p:nvSpPr>
          <p:cNvPr id="5" name="Footer Placeholder 4">
            <a:extLst>
              <a:ext uri="{FF2B5EF4-FFF2-40B4-BE49-F238E27FC236}">
                <a16:creationId xmlns:a16="http://schemas.microsoft.com/office/drawing/2014/main" id="{FBFC3669-E31B-084E-A16A-21F7AA8B72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6F67DB-909B-E84D-B4A8-C52A83855E78}"/>
              </a:ext>
            </a:extLst>
          </p:cNvPr>
          <p:cNvSpPr>
            <a:spLocks noGrp="1"/>
          </p:cNvSpPr>
          <p:nvPr>
            <p:ph type="sldNum" sz="quarter" idx="12"/>
          </p:nvPr>
        </p:nvSpPr>
        <p:spPr/>
        <p:txBody>
          <a:bodyPr/>
          <a:lstStyle/>
          <a:p>
            <a:fld id="{DFBFA6BB-FBFE-5643-942F-63DCDF429FBD}" type="slidenum">
              <a:rPr lang="en-US" smtClean="0"/>
              <a:t>‹#›</a:t>
            </a:fld>
            <a:endParaRPr lang="en-US"/>
          </a:p>
        </p:txBody>
      </p:sp>
    </p:spTree>
    <p:extLst>
      <p:ext uri="{BB962C8B-B14F-4D97-AF65-F5344CB8AC3E}">
        <p14:creationId xmlns:p14="http://schemas.microsoft.com/office/powerpoint/2010/main" val="1941951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02ED6-6E3F-3C43-B076-4C5D42EB5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0833F9-9A8A-1E40-AB4A-B968997033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5A4C50-49D1-924B-BC52-707ED685BF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A2DA1-334C-4948-AD90-3213E9A51A0E}"/>
              </a:ext>
            </a:extLst>
          </p:cNvPr>
          <p:cNvSpPr>
            <a:spLocks noGrp="1"/>
          </p:cNvSpPr>
          <p:nvPr>
            <p:ph type="dt" sz="half" idx="10"/>
          </p:nvPr>
        </p:nvSpPr>
        <p:spPr/>
        <p:txBody>
          <a:bodyPr/>
          <a:lstStyle/>
          <a:p>
            <a:fld id="{0A787F2F-0394-B945-A16E-4F70902C3D79}" type="datetimeFigureOut">
              <a:rPr lang="en-US" smtClean="0"/>
              <a:t>2/9/21</a:t>
            </a:fld>
            <a:endParaRPr lang="en-US"/>
          </a:p>
        </p:txBody>
      </p:sp>
      <p:sp>
        <p:nvSpPr>
          <p:cNvPr id="6" name="Footer Placeholder 5">
            <a:extLst>
              <a:ext uri="{FF2B5EF4-FFF2-40B4-BE49-F238E27FC236}">
                <a16:creationId xmlns:a16="http://schemas.microsoft.com/office/drawing/2014/main" id="{FD302BC4-6547-1E41-BB5D-B149280DF5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DB425B-24A3-7A41-9A07-F40532C29509}"/>
              </a:ext>
            </a:extLst>
          </p:cNvPr>
          <p:cNvSpPr>
            <a:spLocks noGrp="1"/>
          </p:cNvSpPr>
          <p:nvPr>
            <p:ph type="sldNum" sz="quarter" idx="12"/>
          </p:nvPr>
        </p:nvSpPr>
        <p:spPr/>
        <p:txBody>
          <a:bodyPr/>
          <a:lstStyle/>
          <a:p>
            <a:fld id="{DFBFA6BB-FBFE-5643-942F-63DCDF429FBD}" type="slidenum">
              <a:rPr lang="en-US" smtClean="0"/>
              <a:t>‹#›</a:t>
            </a:fld>
            <a:endParaRPr lang="en-US"/>
          </a:p>
        </p:txBody>
      </p:sp>
    </p:spTree>
    <p:extLst>
      <p:ext uri="{BB962C8B-B14F-4D97-AF65-F5344CB8AC3E}">
        <p14:creationId xmlns:p14="http://schemas.microsoft.com/office/powerpoint/2010/main" val="1932588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AF7C3-856B-A54F-9D2F-2D0AE0B5BD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82A6B-6CB0-6340-A5D5-26E5A7D073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CFEDD-DE37-A94D-935A-D3652613D8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9E96D2-46EB-6346-BCAB-717EF2C825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B108EF-D9BD-4942-ABF4-AFEAB35F4A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80D79F-4D8B-5741-95E0-D579E8637CE0}"/>
              </a:ext>
            </a:extLst>
          </p:cNvPr>
          <p:cNvSpPr>
            <a:spLocks noGrp="1"/>
          </p:cNvSpPr>
          <p:nvPr>
            <p:ph type="dt" sz="half" idx="10"/>
          </p:nvPr>
        </p:nvSpPr>
        <p:spPr/>
        <p:txBody>
          <a:bodyPr/>
          <a:lstStyle/>
          <a:p>
            <a:fld id="{0A787F2F-0394-B945-A16E-4F70902C3D79}" type="datetimeFigureOut">
              <a:rPr lang="en-US" smtClean="0"/>
              <a:t>2/9/21</a:t>
            </a:fld>
            <a:endParaRPr lang="en-US"/>
          </a:p>
        </p:txBody>
      </p:sp>
      <p:sp>
        <p:nvSpPr>
          <p:cNvPr id="8" name="Footer Placeholder 7">
            <a:extLst>
              <a:ext uri="{FF2B5EF4-FFF2-40B4-BE49-F238E27FC236}">
                <a16:creationId xmlns:a16="http://schemas.microsoft.com/office/drawing/2014/main" id="{5E807096-3939-ED4B-8852-385D9A67B5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F77839-58BB-1749-B9E3-58453732D71E}"/>
              </a:ext>
            </a:extLst>
          </p:cNvPr>
          <p:cNvSpPr>
            <a:spLocks noGrp="1"/>
          </p:cNvSpPr>
          <p:nvPr>
            <p:ph type="sldNum" sz="quarter" idx="12"/>
          </p:nvPr>
        </p:nvSpPr>
        <p:spPr/>
        <p:txBody>
          <a:bodyPr/>
          <a:lstStyle/>
          <a:p>
            <a:fld id="{DFBFA6BB-FBFE-5643-942F-63DCDF429FBD}" type="slidenum">
              <a:rPr lang="en-US" smtClean="0"/>
              <a:t>‹#›</a:t>
            </a:fld>
            <a:endParaRPr lang="en-US"/>
          </a:p>
        </p:txBody>
      </p:sp>
    </p:spTree>
    <p:extLst>
      <p:ext uri="{BB962C8B-B14F-4D97-AF65-F5344CB8AC3E}">
        <p14:creationId xmlns:p14="http://schemas.microsoft.com/office/powerpoint/2010/main" val="1006768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E489-8D07-0E41-9435-A126F0C912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13AA87-3E8D-ED4D-ABDA-0E58280FE884}"/>
              </a:ext>
            </a:extLst>
          </p:cNvPr>
          <p:cNvSpPr>
            <a:spLocks noGrp="1"/>
          </p:cNvSpPr>
          <p:nvPr>
            <p:ph type="dt" sz="half" idx="10"/>
          </p:nvPr>
        </p:nvSpPr>
        <p:spPr/>
        <p:txBody>
          <a:bodyPr/>
          <a:lstStyle/>
          <a:p>
            <a:fld id="{0A787F2F-0394-B945-A16E-4F70902C3D79}" type="datetimeFigureOut">
              <a:rPr lang="en-US" smtClean="0"/>
              <a:t>2/9/21</a:t>
            </a:fld>
            <a:endParaRPr lang="en-US"/>
          </a:p>
        </p:txBody>
      </p:sp>
      <p:sp>
        <p:nvSpPr>
          <p:cNvPr id="4" name="Footer Placeholder 3">
            <a:extLst>
              <a:ext uri="{FF2B5EF4-FFF2-40B4-BE49-F238E27FC236}">
                <a16:creationId xmlns:a16="http://schemas.microsoft.com/office/drawing/2014/main" id="{6442F607-7F93-854F-BC23-DF4AF47A36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3E7206-843E-DA40-8302-9841A74D0D2F}"/>
              </a:ext>
            </a:extLst>
          </p:cNvPr>
          <p:cNvSpPr>
            <a:spLocks noGrp="1"/>
          </p:cNvSpPr>
          <p:nvPr>
            <p:ph type="sldNum" sz="quarter" idx="12"/>
          </p:nvPr>
        </p:nvSpPr>
        <p:spPr/>
        <p:txBody>
          <a:bodyPr/>
          <a:lstStyle/>
          <a:p>
            <a:fld id="{DFBFA6BB-FBFE-5643-942F-63DCDF429FBD}" type="slidenum">
              <a:rPr lang="en-US" smtClean="0"/>
              <a:t>‹#›</a:t>
            </a:fld>
            <a:endParaRPr lang="en-US"/>
          </a:p>
        </p:txBody>
      </p:sp>
    </p:spTree>
    <p:extLst>
      <p:ext uri="{BB962C8B-B14F-4D97-AF65-F5344CB8AC3E}">
        <p14:creationId xmlns:p14="http://schemas.microsoft.com/office/powerpoint/2010/main" val="3120378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78238-4C17-FD43-9007-A2F501A9760E}"/>
              </a:ext>
            </a:extLst>
          </p:cNvPr>
          <p:cNvSpPr>
            <a:spLocks noGrp="1"/>
          </p:cNvSpPr>
          <p:nvPr>
            <p:ph type="dt" sz="half" idx="10"/>
          </p:nvPr>
        </p:nvSpPr>
        <p:spPr/>
        <p:txBody>
          <a:bodyPr/>
          <a:lstStyle/>
          <a:p>
            <a:fld id="{0A787F2F-0394-B945-A16E-4F70902C3D79}" type="datetimeFigureOut">
              <a:rPr lang="en-US" smtClean="0"/>
              <a:t>2/9/21</a:t>
            </a:fld>
            <a:endParaRPr lang="en-US"/>
          </a:p>
        </p:txBody>
      </p:sp>
      <p:sp>
        <p:nvSpPr>
          <p:cNvPr id="3" name="Footer Placeholder 2">
            <a:extLst>
              <a:ext uri="{FF2B5EF4-FFF2-40B4-BE49-F238E27FC236}">
                <a16:creationId xmlns:a16="http://schemas.microsoft.com/office/drawing/2014/main" id="{381C6BDF-70F3-C14F-B8C0-C5F4EFC266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B77E13-43D2-2145-9F7A-A4E2BA23F3BB}"/>
              </a:ext>
            </a:extLst>
          </p:cNvPr>
          <p:cNvSpPr>
            <a:spLocks noGrp="1"/>
          </p:cNvSpPr>
          <p:nvPr>
            <p:ph type="sldNum" sz="quarter" idx="12"/>
          </p:nvPr>
        </p:nvSpPr>
        <p:spPr/>
        <p:txBody>
          <a:bodyPr/>
          <a:lstStyle/>
          <a:p>
            <a:fld id="{DFBFA6BB-FBFE-5643-942F-63DCDF429FBD}" type="slidenum">
              <a:rPr lang="en-US" smtClean="0"/>
              <a:t>‹#›</a:t>
            </a:fld>
            <a:endParaRPr lang="en-US"/>
          </a:p>
        </p:txBody>
      </p:sp>
    </p:spTree>
    <p:extLst>
      <p:ext uri="{BB962C8B-B14F-4D97-AF65-F5344CB8AC3E}">
        <p14:creationId xmlns:p14="http://schemas.microsoft.com/office/powerpoint/2010/main" val="931069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3DFED-5E37-0C44-B50B-AAD6CF0FF3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72CF4E-EF0B-1348-B6D3-CB9F4235AB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A22BC2-97DC-214B-A983-71167FC50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3F7646-F0FB-874C-86AA-3BBC6F18BF75}"/>
              </a:ext>
            </a:extLst>
          </p:cNvPr>
          <p:cNvSpPr>
            <a:spLocks noGrp="1"/>
          </p:cNvSpPr>
          <p:nvPr>
            <p:ph type="dt" sz="half" idx="10"/>
          </p:nvPr>
        </p:nvSpPr>
        <p:spPr/>
        <p:txBody>
          <a:bodyPr/>
          <a:lstStyle/>
          <a:p>
            <a:fld id="{0A787F2F-0394-B945-A16E-4F70902C3D79}" type="datetimeFigureOut">
              <a:rPr lang="en-US" smtClean="0"/>
              <a:t>2/9/21</a:t>
            </a:fld>
            <a:endParaRPr lang="en-US"/>
          </a:p>
        </p:txBody>
      </p:sp>
      <p:sp>
        <p:nvSpPr>
          <p:cNvPr id="6" name="Footer Placeholder 5">
            <a:extLst>
              <a:ext uri="{FF2B5EF4-FFF2-40B4-BE49-F238E27FC236}">
                <a16:creationId xmlns:a16="http://schemas.microsoft.com/office/drawing/2014/main" id="{715A6A41-207F-F74A-A046-ABDEAB60BB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7DA5AB-D78B-4441-898D-82C3FEDCFFB4}"/>
              </a:ext>
            </a:extLst>
          </p:cNvPr>
          <p:cNvSpPr>
            <a:spLocks noGrp="1"/>
          </p:cNvSpPr>
          <p:nvPr>
            <p:ph type="sldNum" sz="quarter" idx="12"/>
          </p:nvPr>
        </p:nvSpPr>
        <p:spPr/>
        <p:txBody>
          <a:bodyPr/>
          <a:lstStyle/>
          <a:p>
            <a:fld id="{DFBFA6BB-FBFE-5643-942F-63DCDF429FBD}" type="slidenum">
              <a:rPr lang="en-US" smtClean="0"/>
              <a:t>‹#›</a:t>
            </a:fld>
            <a:endParaRPr lang="en-US"/>
          </a:p>
        </p:txBody>
      </p:sp>
    </p:spTree>
    <p:extLst>
      <p:ext uri="{BB962C8B-B14F-4D97-AF65-F5344CB8AC3E}">
        <p14:creationId xmlns:p14="http://schemas.microsoft.com/office/powerpoint/2010/main" val="1227581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2E783-9454-BA45-963E-2C6080CB20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26D585-3BC6-FC44-993A-25F8877DE7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8ED255-DFDB-CA40-9887-5D5A2A50AE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A9E4CB-AE5A-7246-BABC-56BE958B4297}"/>
              </a:ext>
            </a:extLst>
          </p:cNvPr>
          <p:cNvSpPr>
            <a:spLocks noGrp="1"/>
          </p:cNvSpPr>
          <p:nvPr>
            <p:ph type="dt" sz="half" idx="10"/>
          </p:nvPr>
        </p:nvSpPr>
        <p:spPr/>
        <p:txBody>
          <a:bodyPr/>
          <a:lstStyle/>
          <a:p>
            <a:fld id="{0A787F2F-0394-B945-A16E-4F70902C3D79}" type="datetimeFigureOut">
              <a:rPr lang="en-US" smtClean="0"/>
              <a:t>2/9/21</a:t>
            </a:fld>
            <a:endParaRPr lang="en-US"/>
          </a:p>
        </p:txBody>
      </p:sp>
      <p:sp>
        <p:nvSpPr>
          <p:cNvPr id="6" name="Footer Placeholder 5">
            <a:extLst>
              <a:ext uri="{FF2B5EF4-FFF2-40B4-BE49-F238E27FC236}">
                <a16:creationId xmlns:a16="http://schemas.microsoft.com/office/drawing/2014/main" id="{FFC77FED-2D38-DF48-A846-FFDB600FC7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C7E0C8-2ABC-3844-B229-2E24B10D1353}"/>
              </a:ext>
            </a:extLst>
          </p:cNvPr>
          <p:cNvSpPr>
            <a:spLocks noGrp="1"/>
          </p:cNvSpPr>
          <p:nvPr>
            <p:ph type="sldNum" sz="quarter" idx="12"/>
          </p:nvPr>
        </p:nvSpPr>
        <p:spPr/>
        <p:txBody>
          <a:bodyPr/>
          <a:lstStyle/>
          <a:p>
            <a:fld id="{DFBFA6BB-FBFE-5643-942F-63DCDF429FBD}" type="slidenum">
              <a:rPr lang="en-US" smtClean="0"/>
              <a:t>‹#›</a:t>
            </a:fld>
            <a:endParaRPr lang="en-US"/>
          </a:p>
        </p:txBody>
      </p:sp>
    </p:spTree>
    <p:extLst>
      <p:ext uri="{BB962C8B-B14F-4D97-AF65-F5344CB8AC3E}">
        <p14:creationId xmlns:p14="http://schemas.microsoft.com/office/powerpoint/2010/main" val="361757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AE98F1-8D3F-CC4C-A6A2-6650510638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189D7B-0ACA-2947-A482-4B1EEF9670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258F3-1670-D244-B5D9-0ACE73A8A1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787F2F-0394-B945-A16E-4F70902C3D79}" type="datetimeFigureOut">
              <a:rPr lang="en-US" smtClean="0"/>
              <a:t>2/9/21</a:t>
            </a:fld>
            <a:endParaRPr lang="en-US"/>
          </a:p>
        </p:txBody>
      </p:sp>
      <p:sp>
        <p:nvSpPr>
          <p:cNvPr id="5" name="Footer Placeholder 4">
            <a:extLst>
              <a:ext uri="{FF2B5EF4-FFF2-40B4-BE49-F238E27FC236}">
                <a16:creationId xmlns:a16="http://schemas.microsoft.com/office/drawing/2014/main" id="{77F6885F-C387-6A47-8B35-3FA7D3963A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64AF05-7228-A143-ABF3-A412B23BC8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FA6BB-FBFE-5643-942F-63DCDF429FBD}" type="slidenum">
              <a:rPr lang="en-US" smtClean="0"/>
              <a:t>‹#›</a:t>
            </a:fld>
            <a:endParaRPr lang="en-US"/>
          </a:p>
        </p:txBody>
      </p:sp>
    </p:spTree>
    <p:extLst>
      <p:ext uri="{BB962C8B-B14F-4D97-AF65-F5344CB8AC3E}">
        <p14:creationId xmlns:p14="http://schemas.microsoft.com/office/powerpoint/2010/main" val="524958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gif"/><Relationship Id="rId7" Type="http://schemas.openxmlformats.org/officeDocument/2006/relationships/image" Target="../media/image37.gi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image" Target="../media/image34.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8.sv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7"/>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3D0464-7742-E441-9EB6-CEF0A294331E}"/>
              </a:ext>
            </a:extLst>
          </p:cNvPr>
          <p:cNvSpPr>
            <a:spLocks noGrp="1"/>
          </p:cNvSpPr>
          <p:nvPr>
            <p:ph type="ctrTitle"/>
          </p:nvPr>
        </p:nvSpPr>
        <p:spPr>
          <a:xfrm>
            <a:off x="795342" y="637953"/>
            <a:ext cx="8272458" cy="3189507"/>
          </a:xfrm>
        </p:spPr>
        <p:txBody>
          <a:bodyPr>
            <a:normAutofit/>
          </a:bodyPr>
          <a:lstStyle/>
          <a:p>
            <a:pPr algn="l"/>
            <a:r>
              <a:rPr lang="en-US" sz="8000">
                <a:solidFill>
                  <a:srgbClr val="FFFFFF"/>
                </a:solidFill>
              </a:rPr>
              <a:t>UNC Mini Medical School: Stroke</a:t>
            </a:r>
          </a:p>
        </p:txBody>
      </p:sp>
      <p:sp>
        <p:nvSpPr>
          <p:cNvPr id="12"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ubtitle 2">
            <a:extLst>
              <a:ext uri="{FF2B5EF4-FFF2-40B4-BE49-F238E27FC236}">
                <a16:creationId xmlns:a16="http://schemas.microsoft.com/office/drawing/2014/main" id="{4364757F-D933-7247-87B1-255E76B79B40}"/>
              </a:ext>
            </a:extLst>
          </p:cNvPr>
          <p:cNvSpPr>
            <a:spLocks noGrp="1"/>
          </p:cNvSpPr>
          <p:nvPr>
            <p:ph type="subTitle" idx="1"/>
          </p:nvPr>
        </p:nvSpPr>
        <p:spPr>
          <a:xfrm>
            <a:off x="795342" y="4377268"/>
            <a:ext cx="7970903" cy="1280582"/>
          </a:xfrm>
        </p:spPr>
        <p:txBody>
          <a:bodyPr anchor="t">
            <a:normAutofit/>
          </a:bodyPr>
          <a:lstStyle/>
          <a:p>
            <a:pPr algn="l"/>
            <a:r>
              <a:rPr lang="en-US" sz="2200">
                <a:solidFill>
                  <a:srgbClr val="FEFFFF"/>
                </a:solidFill>
              </a:rPr>
              <a:t>Sarah Glier</a:t>
            </a:r>
          </a:p>
          <a:p>
            <a:pPr algn="l"/>
            <a:r>
              <a:rPr lang="en-US" sz="2200">
                <a:solidFill>
                  <a:srgbClr val="FEFFFF"/>
                </a:solidFill>
              </a:rPr>
              <a:t>Dr. Ana Felix</a:t>
            </a:r>
          </a:p>
          <a:p>
            <a:pPr algn="l"/>
            <a:r>
              <a:rPr lang="en-US" sz="2200">
                <a:solidFill>
                  <a:srgbClr val="FEFFFF"/>
                </a:solidFill>
              </a:rPr>
              <a:t>February 9, 2021</a:t>
            </a:r>
          </a:p>
        </p:txBody>
      </p:sp>
      <p:sp>
        <p:nvSpPr>
          <p:cNvPr id="18"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6873" y="4377267"/>
            <a:ext cx="312207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4" name="Picture 6" descr="Image result for unc MD/PhD medicine icon">
            <a:extLst>
              <a:ext uri="{FF2B5EF4-FFF2-40B4-BE49-F238E27FC236}">
                <a16:creationId xmlns:a16="http://schemas.microsoft.com/office/drawing/2014/main" id="{E1AFBC7A-5B8D-3643-A59A-663469350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 y="5872270"/>
            <a:ext cx="1658471" cy="93427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unc MD/PhD medicine icon">
            <a:extLst>
              <a:ext uri="{FF2B5EF4-FFF2-40B4-BE49-F238E27FC236}">
                <a16:creationId xmlns:a16="http://schemas.microsoft.com/office/drawing/2014/main" id="{A687DC24-B4A6-F145-94DA-3BC76A286E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42" y="5936784"/>
            <a:ext cx="3463262" cy="825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522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83D5E-D445-CA40-9E0E-7B097EFF57B2}"/>
              </a:ext>
            </a:extLst>
          </p:cNvPr>
          <p:cNvSpPr>
            <a:spLocks noGrp="1"/>
          </p:cNvSpPr>
          <p:nvPr>
            <p:ph type="title"/>
          </p:nvPr>
        </p:nvSpPr>
        <p:spPr>
          <a:xfrm>
            <a:off x="103521" y="64479"/>
            <a:ext cx="10719377" cy="1325563"/>
          </a:xfrm>
        </p:spPr>
        <p:txBody>
          <a:bodyPr>
            <a:normAutofit fontScale="90000"/>
          </a:bodyPr>
          <a:lstStyle/>
          <a:p>
            <a:r>
              <a:rPr lang="en-US" sz="4000" dirty="0"/>
              <a:t>Representation of motor (frontal) and sensory (parietal) areas in cortex: the homunculus + lateralization</a:t>
            </a:r>
          </a:p>
        </p:txBody>
      </p:sp>
      <p:pic>
        <p:nvPicPr>
          <p:cNvPr id="26626" name="Picture 2" descr="Image result for homunculus brain">
            <a:extLst>
              <a:ext uri="{FF2B5EF4-FFF2-40B4-BE49-F238E27FC236}">
                <a16:creationId xmlns:a16="http://schemas.microsoft.com/office/drawing/2014/main" id="{97D65D2E-B779-5D4F-9EE1-7B999898F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0" y="2054039"/>
            <a:ext cx="10541000" cy="40767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02889A7F-4F9C-5343-83E0-24D2B36A9B90}"/>
              </a:ext>
            </a:extLst>
          </p:cNvPr>
          <p:cNvCxnSpPr>
            <a:cxnSpLocks/>
          </p:cNvCxnSpPr>
          <p:nvPr/>
        </p:nvCxnSpPr>
        <p:spPr>
          <a:xfrm>
            <a:off x="103521" y="1367595"/>
            <a:ext cx="10294159" cy="22447"/>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5E4324-195B-E24C-AB7D-4433766205ED}"/>
              </a:ext>
            </a:extLst>
          </p:cNvPr>
          <p:cNvSpPr txBox="1"/>
          <p:nvPr/>
        </p:nvSpPr>
        <p:spPr>
          <a:xfrm>
            <a:off x="10397680" y="6480082"/>
            <a:ext cx="1527469" cy="369332"/>
          </a:xfrm>
          <a:prstGeom prst="rect">
            <a:avLst/>
          </a:prstGeom>
          <a:noFill/>
        </p:spPr>
        <p:txBody>
          <a:bodyPr wrap="none" rtlCol="0">
            <a:spAutoFit/>
          </a:bodyPr>
          <a:lstStyle/>
          <a:p>
            <a:r>
              <a:rPr lang="en-US" dirty="0"/>
              <a:t>Waxman 2017</a:t>
            </a:r>
          </a:p>
        </p:txBody>
      </p:sp>
    </p:spTree>
    <p:extLst>
      <p:ext uri="{BB962C8B-B14F-4D97-AF65-F5344CB8AC3E}">
        <p14:creationId xmlns:p14="http://schemas.microsoft.com/office/powerpoint/2010/main" val="2914761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DBA2B-D30C-D44E-AD60-20C7CE39DC74}"/>
              </a:ext>
            </a:extLst>
          </p:cNvPr>
          <p:cNvPicPr>
            <a:picLocks noChangeAspect="1"/>
          </p:cNvPicPr>
          <p:nvPr/>
        </p:nvPicPr>
        <p:blipFill>
          <a:blip r:embed="rId3"/>
          <a:stretch>
            <a:fillRect/>
          </a:stretch>
        </p:blipFill>
        <p:spPr>
          <a:xfrm>
            <a:off x="9182099" y="4091359"/>
            <a:ext cx="2469777" cy="2090645"/>
          </a:xfrm>
          <a:prstGeom prst="rect">
            <a:avLst/>
          </a:prstGeom>
        </p:spPr>
      </p:pic>
      <p:pic>
        <p:nvPicPr>
          <p:cNvPr id="8" name="Picture 7" descr="A close - up of a brain&#10;&#10;Description automatically generated with medium confidence">
            <a:extLst>
              <a:ext uri="{FF2B5EF4-FFF2-40B4-BE49-F238E27FC236}">
                <a16:creationId xmlns:a16="http://schemas.microsoft.com/office/drawing/2014/main" id="{E83C87EC-D438-F746-AD61-2CF553CCD569}"/>
              </a:ext>
            </a:extLst>
          </p:cNvPr>
          <p:cNvPicPr>
            <a:picLocks noChangeAspect="1"/>
          </p:cNvPicPr>
          <p:nvPr/>
        </p:nvPicPr>
        <p:blipFill>
          <a:blip r:embed="rId4"/>
          <a:stretch>
            <a:fillRect/>
          </a:stretch>
        </p:blipFill>
        <p:spPr>
          <a:xfrm>
            <a:off x="9412941" y="1331741"/>
            <a:ext cx="2008094" cy="2468282"/>
          </a:xfrm>
          <a:prstGeom prst="rect">
            <a:avLst/>
          </a:prstGeom>
        </p:spPr>
      </p:pic>
      <p:sp>
        <p:nvSpPr>
          <p:cNvPr id="9" name="Title 1">
            <a:extLst>
              <a:ext uri="{FF2B5EF4-FFF2-40B4-BE49-F238E27FC236}">
                <a16:creationId xmlns:a16="http://schemas.microsoft.com/office/drawing/2014/main" id="{C397B1D9-0C66-FD48-9C77-7D783E8E26B4}"/>
              </a:ext>
            </a:extLst>
          </p:cNvPr>
          <p:cNvSpPr>
            <a:spLocks noGrp="1"/>
          </p:cNvSpPr>
          <p:nvPr>
            <p:ph type="title"/>
          </p:nvPr>
        </p:nvSpPr>
        <p:spPr>
          <a:xfrm>
            <a:off x="103520" y="0"/>
            <a:ext cx="8538455" cy="1134517"/>
          </a:xfrm>
        </p:spPr>
        <p:txBody>
          <a:bodyPr vert="horz" lIns="91440" tIns="45720" rIns="91440" bIns="45720" rtlCol="0">
            <a:normAutofit fontScale="90000"/>
          </a:bodyPr>
          <a:lstStyle/>
          <a:p>
            <a:r>
              <a:rPr lang="en-US" sz="5200" dirty="0"/>
              <a:t>Functional occipital lobe anatomy</a:t>
            </a:r>
          </a:p>
        </p:txBody>
      </p:sp>
      <p:cxnSp>
        <p:nvCxnSpPr>
          <p:cNvPr id="10" name="Straight Connector 9">
            <a:extLst>
              <a:ext uri="{FF2B5EF4-FFF2-40B4-BE49-F238E27FC236}">
                <a16:creationId xmlns:a16="http://schemas.microsoft.com/office/drawing/2014/main" id="{6A605853-B9F8-EF4B-A71A-988E6237172D}"/>
              </a:ext>
            </a:extLst>
          </p:cNvPr>
          <p:cNvCxnSpPr>
            <a:cxnSpLocks/>
          </p:cNvCxnSpPr>
          <p:nvPr/>
        </p:nvCxnSpPr>
        <p:spPr>
          <a:xfrm>
            <a:off x="103521" y="1134517"/>
            <a:ext cx="8144008"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3074" name="Picture 2" descr="Image result for occipital lobe anatomy">
            <a:extLst>
              <a:ext uri="{FF2B5EF4-FFF2-40B4-BE49-F238E27FC236}">
                <a16:creationId xmlns:a16="http://schemas.microsoft.com/office/drawing/2014/main" id="{E56DD55A-CF64-E245-A119-C5F4D01E4E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285" t="15756" r="18477"/>
          <a:stretch/>
        </p:blipFill>
        <p:spPr bwMode="auto">
          <a:xfrm>
            <a:off x="540124" y="2285518"/>
            <a:ext cx="5145742" cy="343796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45ECE52-3F45-3941-855E-EDE02F566EA1}"/>
              </a:ext>
            </a:extLst>
          </p:cNvPr>
          <p:cNvSpPr/>
          <p:nvPr/>
        </p:nvSpPr>
        <p:spPr>
          <a:xfrm>
            <a:off x="4522482" y="2122175"/>
            <a:ext cx="1398494" cy="537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A00AC5E-C1B1-F64C-9A9A-77B6D0C8E79C}"/>
              </a:ext>
            </a:extLst>
          </p:cNvPr>
          <p:cNvSpPr/>
          <p:nvPr/>
        </p:nvSpPr>
        <p:spPr>
          <a:xfrm>
            <a:off x="5374129" y="2660058"/>
            <a:ext cx="1398494" cy="537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72CC3E2-25D3-1B49-A692-0F67D85162F7}"/>
              </a:ext>
            </a:extLst>
          </p:cNvPr>
          <p:cNvSpPr/>
          <p:nvPr/>
        </p:nvSpPr>
        <p:spPr>
          <a:xfrm>
            <a:off x="271184" y="2126657"/>
            <a:ext cx="1398494" cy="537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92F4BAB-D946-B840-B86F-6D23A77719F1}"/>
              </a:ext>
            </a:extLst>
          </p:cNvPr>
          <p:cNvSpPr/>
          <p:nvPr/>
        </p:nvSpPr>
        <p:spPr>
          <a:xfrm>
            <a:off x="-1" y="2823401"/>
            <a:ext cx="851861" cy="537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D0FABB9-2EFE-544D-B924-1C3F3387E419}"/>
              </a:ext>
            </a:extLst>
          </p:cNvPr>
          <p:cNvSpPr/>
          <p:nvPr/>
        </p:nvSpPr>
        <p:spPr>
          <a:xfrm>
            <a:off x="152614" y="5174177"/>
            <a:ext cx="1398494" cy="537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1994712-78C7-BB4D-9F8E-832C02C12DD4}"/>
              </a:ext>
            </a:extLst>
          </p:cNvPr>
          <p:cNvSpPr/>
          <p:nvPr/>
        </p:nvSpPr>
        <p:spPr>
          <a:xfrm>
            <a:off x="4080381" y="5344461"/>
            <a:ext cx="1398494" cy="537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56E8CF-9196-1044-BC7E-546C18B96283}"/>
              </a:ext>
            </a:extLst>
          </p:cNvPr>
          <p:cNvSpPr/>
          <p:nvPr/>
        </p:nvSpPr>
        <p:spPr>
          <a:xfrm>
            <a:off x="4704442" y="4974517"/>
            <a:ext cx="1398494" cy="537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CFB7062-0D96-E146-B7CC-F9C84DD49E34}"/>
              </a:ext>
            </a:extLst>
          </p:cNvPr>
          <p:cNvSpPr/>
          <p:nvPr/>
        </p:nvSpPr>
        <p:spPr>
          <a:xfrm>
            <a:off x="5529998" y="4722565"/>
            <a:ext cx="390978" cy="537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8EE8F40D-8DE4-E64C-AFE8-65E7D31995E5}"/>
              </a:ext>
            </a:extLst>
          </p:cNvPr>
          <p:cNvCxnSpPr>
            <a:cxnSpLocks/>
          </p:cNvCxnSpPr>
          <p:nvPr/>
        </p:nvCxnSpPr>
        <p:spPr>
          <a:xfrm flipH="1">
            <a:off x="5247573" y="2660058"/>
            <a:ext cx="634693" cy="11140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8720527-04F5-7942-8AD1-7B6A7912562A}"/>
              </a:ext>
            </a:extLst>
          </p:cNvPr>
          <p:cNvSpPr txBox="1"/>
          <p:nvPr/>
        </p:nvSpPr>
        <p:spPr>
          <a:xfrm>
            <a:off x="4704442" y="2074890"/>
            <a:ext cx="3011850" cy="461665"/>
          </a:xfrm>
          <a:prstGeom prst="rect">
            <a:avLst/>
          </a:prstGeom>
          <a:noFill/>
        </p:spPr>
        <p:txBody>
          <a:bodyPr wrap="none" rtlCol="0">
            <a:spAutoFit/>
          </a:bodyPr>
          <a:lstStyle/>
          <a:p>
            <a:r>
              <a:rPr lang="en-US" sz="2400" dirty="0"/>
              <a:t>Visual association area</a:t>
            </a:r>
          </a:p>
        </p:txBody>
      </p:sp>
      <p:cxnSp>
        <p:nvCxnSpPr>
          <p:cNvPr id="26" name="Straight Arrow Connector 25">
            <a:extLst>
              <a:ext uri="{FF2B5EF4-FFF2-40B4-BE49-F238E27FC236}">
                <a16:creationId xmlns:a16="http://schemas.microsoft.com/office/drawing/2014/main" id="{199A3524-8347-4947-AFDC-301EA8BF3681}"/>
              </a:ext>
            </a:extLst>
          </p:cNvPr>
          <p:cNvCxnSpPr>
            <a:cxnSpLocks/>
          </p:cNvCxnSpPr>
          <p:nvPr/>
        </p:nvCxnSpPr>
        <p:spPr>
          <a:xfrm flipH="1" flipV="1">
            <a:off x="5507347" y="4403946"/>
            <a:ext cx="508050" cy="11084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2CDD49E-2B2B-4F4B-99AA-E13388D37FB7}"/>
              </a:ext>
            </a:extLst>
          </p:cNvPr>
          <p:cNvSpPr txBox="1"/>
          <p:nvPr/>
        </p:nvSpPr>
        <p:spPr>
          <a:xfrm>
            <a:off x="4792061" y="5556673"/>
            <a:ext cx="2788456" cy="461665"/>
          </a:xfrm>
          <a:prstGeom prst="rect">
            <a:avLst/>
          </a:prstGeom>
          <a:noFill/>
        </p:spPr>
        <p:txBody>
          <a:bodyPr wrap="none" rtlCol="0">
            <a:spAutoFit/>
          </a:bodyPr>
          <a:lstStyle/>
          <a:p>
            <a:r>
              <a:rPr lang="en-US" sz="2400" dirty="0"/>
              <a:t>Primary visual cortex</a:t>
            </a:r>
          </a:p>
        </p:txBody>
      </p:sp>
      <p:sp>
        <p:nvSpPr>
          <p:cNvPr id="30" name="TextBox 29">
            <a:extLst>
              <a:ext uri="{FF2B5EF4-FFF2-40B4-BE49-F238E27FC236}">
                <a16:creationId xmlns:a16="http://schemas.microsoft.com/office/drawing/2014/main" id="{A07AD74C-04F1-DF47-9EC8-D23060ABB5C2}"/>
              </a:ext>
            </a:extLst>
          </p:cNvPr>
          <p:cNvSpPr txBox="1"/>
          <p:nvPr/>
        </p:nvSpPr>
        <p:spPr>
          <a:xfrm>
            <a:off x="10397680" y="6480082"/>
            <a:ext cx="1253869" cy="369332"/>
          </a:xfrm>
          <a:prstGeom prst="rect">
            <a:avLst/>
          </a:prstGeom>
          <a:noFill/>
        </p:spPr>
        <p:txBody>
          <a:bodyPr wrap="none" rtlCol="0">
            <a:spAutoFit/>
          </a:bodyPr>
          <a:lstStyle/>
          <a:p>
            <a:r>
              <a:rPr lang="en-US" dirty="0" err="1"/>
              <a:t>Bussu</a:t>
            </a:r>
            <a:r>
              <a:rPr lang="en-US" dirty="0"/>
              <a:t> 2015</a:t>
            </a:r>
          </a:p>
        </p:txBody>
      </p:sp>
    </p:spTree>
    <p:extLst>
      <p:ext uri="{BB962C8B-B14F-4D97-AF65-F5344CB8AC3E}">
        <p14:creationId xmlns:p14="http://schemas.microsoft.com/office/powerpoint/2010/main" val="443355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29B467-914C-3840-AB4E-E7458C0BB4FE}"/>
              </a:ext>
            </a:extLst>
          </p:cNvPr>
          <p:cNvPicPr>
            <a:picLocks noChangeAspect="1"/>
          </p:cNvPicPr>
          <p:nvPr/>
        </p:nvPicPr>
        <p:blipFill>
          <a:blip r:embed="rId3"/>
          <a:stretch>
            <a:fillRect/>
          </a:stretch>
        </p:blipFill>
        <p:spPr>
          <a:xfrm>
            <a:off x="9077886" y="2235200"/>
            <a:ext cx="2857500" cy="2387600"/>
          </a:xfrm>
          <a:prstGeom prst="rect">
            <a:avLst/>
          </a:prstGeom>
        </p:spPr>
      </p:pic>
      <p:sp>
        <p:nvSpPr>
          <p:cNvPr id="5" name="Title 1">
            <a:extLst>
              <a:ext uri="{FF2B5EF4-FFF2-40B4-BE49-F238E27FC236}">
                <a16:creationId xmlns:a16="http://schemas.microsoft.com/office/drawing/2014/main" id="{68F75CBE-D6DB-A743-9164-EC9778B2BB72}"/>
              </a:ext>
            </a:extLst>
          </p:cNvPr>
          <p:cNvSpPr>
            <a:spLocks noGrp="1"/>
          </p:cNvSpPr>
          <p:nvPr>
            <p:ph type="title"/>
          </p:nvPr>
        </p:nvSpPr>
        <p:spPr>
          <a:xfrm>
            <a:off x="103520" y="0"/>
            <a:ext cx="8538455" cy="1134517"/>
          </a:xfrm>
        </p:spPr>
        <p:txBody>
          <a:bodyPr vert="horz" lIns="91440" tIns="45720" rIns="91440" bIns="45720" rtlCol="0">
            <a:normAutofit fontScale="90000"/>
          </a:bodyPr>
          <a:lstStyle/>
          <a:p>
            <a:r>
              <a:rPr lang="en-US" sz="5200" dirty="0"/>
              <a:t>Functional temporal lobe anatomy</a:t>
            </a:r>
          </a:p>
        </p:txBody>
      </p:sp>
      <p:cxnSp>
        <p:nvCxnSpPr>
          <p:cNvPr id="6" name="Straight Connector 5">
            <a:extLst>
              <a:ext uri="{FF2B5EF4-FFF2-40B4-BE49-F238E27FC236}">
                <a16:creationId xmlns:a16="http://schemas.microsoft.com/office/drawing/2014/main" id="{AD8BF797-2C24-5842-8B49-69F50AC3D999}"/>
              </a:ext>
            </a:extLst>
          </p:cNvPr>
          <p:cNvCxnSpPr>
            <a:cxnSpLocks/>
          </p:cNvCxnSpPr>
          <p:nvPr/>
        </p:nvCxnSpPr>
        <p:spPr>
          <a:xfrm>
            <a:off x="103521" y="1134517"/>
            <a:ext cx="8269514"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close - up of a brain&#10;&#10;Description automatically generated with medium confidence">
            <a:extLst>
              <a:ext uri="{FF2B5EF4-FFF2-40B4-BE49-F238E27FC236}">
                <a16:creationId xmlns:a16="http://schemas.microsoft.com/office/drawing/2014/main" id="{8ADA1E26-A896-F44A-B0B1-45BEBCA1C402}"/>
              </a:ext>
            </a:extLst>
          </p:cNvPr>
          <p:cNvPicPr>
            <a:picLocks noChangeAspect="1"/>
          </p:cNvPicPr>
          <p:nvPr/>
        </p:nvPicPr>
        <p:blipFill>
          <a:blip r:embed="rId4"/>
          <a:stretch>
            <a:fillRect/>
          </a:stretch>
        </p:blipFill>
        <p:spPr>
          <a:xfrm>
            <a:off x="837097" y="1501106"/>
            <a:ext cx="5258903" cy="4455459"/>
          </a:xfrm>
          <a:prstGeom prst="rect">
            <a:avLst/>
          </a:prstGeom>
        </p:spPr>
      </p:pic>
      <p:sp>
        <p:nvSpPr>
          <p:cNvPr id="10" name="TextBox 9">
            <a:extLst>
              <a:ext uri="{FF2B5EF4-FFF2-40B4-BE49-F238E27FC236}">
                <a16:creationId xmlns:a16="http://schemas.microsoft.com/office/drawing/2014/main" id="{0C2E3041-D0A9-5749-8E35-BAE1D210F1BC}"/>
              </a:ext>
            </a:extLst>
          </p:cNvPr>
          <p:cNvSpPr txBox="1"/>
          <p:nvPr/>
        </p:nvSpPr>
        <p:spPr>
          <a:xfrm>
            <a:off x="10397680" y="6480082"/>
            <a:ext cx="1604991" cy="369332"/>
          </a:xfrm>
          <a:prstGeom prst="rect">
            <a:avLst/>
          </a:prstGeom>
          <a:noFill/>
        </p:spPr>
        <p:txBody>
          <a:bodyPr wrap="none" rtlCol="0">
            <a:spAutoFit/>
          </a:bodyPr>
          <a:lstStyle/>
          <a:p>
            <a:r>
              <a:rPr lang="en-US" dirty="0" err="1"/>
              <a:t>Radiopedia.org</a:t>
            </a:r>
            <a:endParaRPr lang="en-US" dirty="0"/>
          </a:p>
        </p:txBody>
      </p:sp>
      <p:sp>
        <p:nvSpPr>
          <p:cNvPr id="11" name="Oval 10">
            <a:extLst>
              <a:ext uri="{FF2B5EF4-FFF2-40B4-BE49-F238E27FC236}">
                <a16:creationId xmlns:a16="http://schemas.microsoft.com/office/drawing/2014/main" id="{A1ABFFA8-5DD5-EE4D-97C5-83738468AF5B}"/>
              </a:ext>
            </a:extLst>
          </p:cNvPr>
          <p:cNvSpPr/>
          <p:nvPr/>
        </p:nvSpPr>
        <p:spPr>
          <a:xfrm>
            <a:off x="4238278" y="3728835"/>
            <a:ext cx="735106" cy="69625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14D1B99B-D938-A44F-BF5A-19C687E6902B}"/>
              </a:ext>
            </a:extLst>
          </p:cNvPr>
          <p:cNvCxnSpPr>
            <a:cxnSpLocks/>
          </p:cNvCxnSpPr>
          <p:nvPr/>
        </p:nvCxnSpPr>
        <p:spPr>
          <a:xfrm flipH="1">
            <a:off x="4823014" y="2510118"/>
            <a:ext cx="1272986" cy="12187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DFDC78A-EBB9-0640-BEAB-88A269DEE62C}"/>
              </a:ext>
            </a:extLst>
          </p:cNvPr>
          <p:cNvSpPr txBox="1"/>
          <p:nvPr/>
        </p:nvSpPr>
        <p:spPr>
          <a:xfrm>
            <a:off x="5019006" y="2038201"/>
            <a:ext cx="2153988" cy="461665"/>
          </a:xfrm>
          <a:prstGeom prst="rect">
            <a:avLst/>
          </a:prstGeom>
          <a:noFill/>
        </p:spPr>
        <p:txBody>
          <a:bodyPr wrap="none" rtlCol="0">
            <a:spAutoFit/>
          </a:bodyPr>
          <a:lstStyle/>
          <a:p>
            <a:r>
              <a:rPr lang="en-US" sz="2400" dirty="0"/>
              <a:t>Wernicke’s area</a:t>
            </a:r>
          </a:p>
        </p:txBody>
      </p:sp>
      <p:sp>
        <p:nvSpPr>
          <p:cNvPr id="18" name="Oval 17">
            <a:extLst>
              <a:ext uri="{FF2B5EF4-FFF2-40B4-BE49-F238E27FC236}">
                <a16:creationId xmlns:a16="http://schemas.microsoft.com/office/drawing/2014/main" id="{E0B263D8-87B8-9642-BAAF-1BBA07E66317}"/>
              </a:ext>
            </a:extLst>
          </p:cNvPr>
          <p:cNvSpPr/>
          <p:nvPr/>
        </p:nvSpPr>
        <p:spPr>
          <a:xfrm rot="20999548">
            <a:off x="3147139" y="4109247"/>
            <a:ext cx="1076994" cy="3386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453305A5-AE3C-4443-AB16-E4CA73D2D0B3}"/>
              </a:ext>
            </a:extLst>
          </p:cNvPr>
          <p:cNvCxnSpPr>
            <a:cxnSpLocks/>
          </p:cNvCxnSpPr>
          <p:nvPr/>
        </p:nvCxnSpPr>
        <p:spPr>
          <a:xfrm flipH="1" flipV="1">
            <a:off x="4148731" y="4419520"/>
            <a:ext cx="2215242" cy="9373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8584A38-7E07-354B-9BD3-9C058A3F465D}"/>
              </a:ext>
            </a:extLst>
          </p:cNvPr>
          <p:cNvSpPr txBox="1"/>
          <p:nvPr/>
        </p:nvSpPr>
        <p:spPr>
          <a:xfrm>
            <a:off x="6487987" y="5126061"/>
            <a:ext cx="3129959" cy="461665"/>
          </a:xfrm>
          <a:prstGeom prst="rect">
            <a:avLst/>
          </a:prstGeom>
          <a:noFill/>
        </p:spPr>
        <p:txBody>
          <a:bodyPr wrap="none" rtlCol="0">
            <a:spAutoFit/>
          </a:bodyPr>
          <a:lstStyle/>
          <a:p>
            <a:r>
              <a:rPr lang="en-US" sz="2400" dirty="0"/>
              <a:t>Primary auditory cortex</a:t>
            </a:r>
          </a:p>
        </p:txBody>
      </p:sp>
      <p:sp>
        <p:nvSpPr>
          <p:cNvPr id="23" name="Oval 22">
            <a:extLst>
              <a:ext uri="{FF2B5EF4-FFF2-40B4-BE49-F238E27FC236}">
                <a16:creationId xmlns:a16="http://schemas.microsoft.com/office/drawing/2014/main" id="{DB635F44-21A0-F84F-AC1D-0FAA6A79A25B}"/>
              </a:ext>
            </a:extLst>
          </p:cNvPr>
          <p:cNvSpPr/>
          <p:nvPr/>
        </p:nvSpPr>
        <p:spPr>
          <a:xfrm rot="15803319" flipV="1">
            <a:off x="2381303" y="4504382"/>
            <a:ext cx="781090" cy="74121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C49648C0-41DC-7E44-8836-51188C8683B9}"/>
              </a:ext>
            </a:extLst>
          </p:cNvPr>
          <p:cNvCxnSpPr>
            <a:cxnSpLocks/>
          </p:cNvCxnSpPr>
          <p:nvPr/>
        </p:nvCxnSpPr>
        <p:spPr>
          <a:xfrm flipH="1" flipV="1">
            <a:off x="2831805" y="5149887"/>
            <a:ext cx="508353" cy="10468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AE8334E-9A63-CE42-B5DD-8C4A4683B47C}"/>
              </a:ext>
            </a:extLst>
          </p:cNvPr>
          <p:cNvSpPr txBox="1"/>
          <p:nvPr/>
        </p:nvSpPr>
        <p:spPr>
          <a:xfrm>
            <a:off x="2550211" y="6174106"/>
            <a:ext cx="3074368" cy="461665"/>
          </a:xfrm>
          <a:prstGeom prst="rect">
            <a:avLst/>
          </a:prstGeom>
          <a:noFill/>
        </p:spPr>
        <p:txBody>
          <a:bodyPr wrap="none" rtlCol="0">
            <a:spAutoFit/>
          </a:bodyPr>
          <a:lstStyle/>
          <a:p>
            <a:r>
              <a:rPr lang="en-US" sz="2400" dirty="0"/>
              <a:t>Limbic association area</a:t>
            </a:r>
          </a:p>
        </p:txBody>
      </p:sp>
    </p:spTree>
    <p:extLst>
      <p:ext uri="{BB962C8B-B14F-4D97-AF65-F5344CB8AC3E}">
        <p14:creationId xmlns:p14="http://schemas.microsoft.com/office/powerpoint/2010/main" val="2402059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6">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BF6675F-7154-3847-AD10-646D377ACD72}"/>
              </a:ext>
            </a:extLst>
          </p:cNvPr>
          <p:cNvSpPr>
            <a:spLocks noGrp="1"/>
          </p:cNvSpPr>
          <p:nvPr>
            <p:ph type="title"/>
          </p:nvPr>
        </p:nvSpPr>
        <p:spPr>
          <a:xfrm>
            <a:off x="1870997" y="1607809"/>
            <a:ext cx="9236026" cy="2876680"/>
          </a:xfrm>
        </p:spPr>
        <p:txBody>
          <a:bodyPr vert="horz" lIns="91440" tIns="45720" rIns="91440" bIns="45720" rtlCol="0" anchor="b">
            <a:normAutofit/>
          </a:bodyPr>
          <a:lstStyle/>
          <a:p>
            <a:r>
              <a:rPr lang="en-US" sz="5600" kern="1200" dirty="0">
                <a:solidFill>
                  <a:srgbClr val="FFFFFF"/>
                </a:solidFill>
                <a:latin typeface="+mj-lt"/>
                <a:ea typeface="+mj-ea"/>
                <a:cs typeface="+mj-cs"/>
              </a:rPr>
              <a:t>How does our brain process, integrate and act on all this information?</a:t>
            </a:r>
          </a:p>
        </p:txBody>
      </p:sp>
    </p:spTree>
    <p:extLst>
      <p:ext uri="{BB962C8B-B14F-4D97-AF65-F5344CB8AC3E}">
        <p14:creationId xmlns:p14="http://schemas.microsoft.com/office/powerpoint/2010/main" val="2515178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A45C9-5254-784A-AEED-F561EAEACBBB}"/>
              </a:ext>
            </a:extLst>
          </p:cNvPr>
          <p:cNvSpPr>
            <a:spLocks noGrp="1"/>
          </p:cNvSpPr>
          <p:nvPr>
            <p:ph type="title"/>
          </p:nvPr>
        </p:nvSpPr>
        <p:spPr>
          <a:xfrm>
            <a:off x="103521" y="93540"/>
            <a:ext cx="10515600" cy="1325563"/>
          </a:xfrm>
        </p:spPr>
        <p:txBody>
          <a:bodyPr/>
          <a:lstStyle/>
          <a:p>
            <a:r>
              <a:rPr lang="en-US" dirty="0"/>
              <a:t>Neurons: the workhorse of our brain</a:t>
            </a:r>
          </a:p>
        </p:txBody>
      </p:sp>
      <p:pic>
        <p:nvPicPr>
          <p:cNvPr id="9" name="Picture 8">
            <a:extLst>
              <a:ext uri="{FF2B5EF4-FFF2-40B4-BE49-F238E27FC236}">
                <a16:creationId xmlns:a16="http://schemas.microsoft.com/office/drawing/2014/main" id="{BE5A3D5E-9118-B64E-B0F1-0816492B766F}"/>
              </a:ext>
            </a:extLst>
          </p:cNvPr>
          <p:cNvPicPr>
            <a:picLocks noChangeAspect="1"/>
          </p:cNvPicPr>
          <p:nvPr/>
        </p:nvPicPr>
        <p:blipFill>
          <a:blip r:embed="rId3"/>
          <a:stretch>
            <a:fillRect/>
          </a:stretch>
        </p:blipFill>
        <p:spPr>
          <a:xfrm>
            <a:off x="0" y="2231230"/>
            <a:ext cx="5498898" cy="4261645"/>
          </a:xfrm>
          <a:prstGeom prst="rect">
            <a:avLst/>
          </a:prstGeom>
        </p:spPr>
      </p:pic>
      <p:pic>
        <p:nvPicPr>
          <p:cNvPr id="11" name="Graphic 10" descr="Magnifying glass outline">
            <a:extLst>
              <a:ext uri="{FF2B5EF4-FFF2-40B4-BE49-F238E27FC236}">
                <a16:creationId xmlns:a16="http://schemas.microsoft.com/office/drawing/2014/main" id="{1C44CE0D-5230-3143-B43E-EAE2777F74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998354">
            <a:off x="4005500" y="2868653"/>
            <a:ext cx="1383517" cy="1383517"/>
          </a:xfrm>
          <a:prstGeom prst="rect">
            <a:avLst/>
          </a:prstGeom>
        </p:spPr>
      </p:pic>
      <p:cxnSp>
        <p:nvCxnSpPr>
          <p:cNvPr id="12" name="Straight Connector 11">
            <a:extLst>
              <a:ext uri="{FF2B5EF4-FFF2-40B4-BE49-F238E27FC236}">
                <a16:creationId xmlns:a16="http://schemas.microsoft.com/office/drawing/2014/main" id="{C2E5FD89-9049-624C-9AB9-8B6B3BD3F1AC}"/>
              </a:ext>
            </a:extLst>
          </p:cNvPr>
          <p:cNvCxnSpPr>
            <a:cxnSpLocks/>
          </p:cNvCxnSpPr>
          <p:nvPr/>
        </p:nvCxnSpPr>
        <p:spPr>
          <a:xfrm>
            <a:off x="103521" y="1134517"/>
            <a:ext cx="8341232"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Background pattern&#10;&#10;Description automatically generated">
            <a:extLst>
              <a:ext uri="{FF2B5EF4-FFF2-40B4-BE49-F238E27FC236}">
                <a16:creationId xmlns:a16="http://schemas.microsoft.com/office/drawing/2014/main" id="{A6E5334D-4E10-2746-9E52-D163C9A48DED}"/>
              </a:ext>
            </a:extLst>
          </p:cNvPr>
          <p:cNvPicPr>
            <a:picLocks noChangeAspect="1"/>
          </p:cNvPicPr>
          <p:nvPr/>
        </p:nvPicPr>
        <p:blipFill>
          <a:blip r:embed="rId6"/>
          <a:stretch>
            <a:fillRect/>
          </a:stretch>
        </p:blipFill>
        <p:spPr>
          <a:xfrm>
            <a:off x="5498898" y="1811460"/>
            <a:ext cx="6565900" cy="4953000"/>
          </a:xfrm>
          <a:prstGeom prst="rect">
            <a:avLst/>
          </a:prstGeom>
        </p:spPr>
      </p:pic>
      <p:cxnSp>
        <p:nvCxnSpPr>
          <p:cNvPr id="17" name="Straight Connector 16">
            <a:extLst>
              <a:ext uri="{FF2B5EF4-FFF2-40B4-BE49-F238E27FC236}">
                <a16:creationId xmlns:a16="http://schemas.microsoft.com/office/drawing/2014/main" id="{68BE7876-F272-8848-A310-48FA991D98D5}"/>
              </a:ext>
            </a:extLst>
          </p:cNvPr>
          <p:cNvCxnSpPr>
            <a:cxnSpLocks/>
          </p:cNvCxnSpPr>
          <p:nvPr/>
        </p:nvCxnSpPr>
        <p:spPr>
          <a:xfrm flipV="1">
            <a:off x="4432096" y="2211797"/>
            <a:ext cx="1129553" cy="83469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330771-94C0-3C4A-83B8-7B73ED6EC55B}"/>
              </a:ext>
            </a:extLst>
          </p:cNvPr>
          <p:cNvCxnSpPr>
            <a:cxnSpLocks/>
          </p:cNvCxnSpPr>
          <p:nvPr/>
        </p:nvCxnSpPr>
        <p:spPr>
          <a:xfrm>
            <a:off x="4697258" y="3836050"/>
            <a:ext cx="1617676" cy="862165"/>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0E5B56E-2A1A-8146-89AF-5A226624B23C}"/>
              </a:ext>
            </a:extLst>
          </p:cNvPr>
          <p:cNvSpPr txBox="1"/>
          <p:nvPr/>
        </p:nvSpPr>
        <p:spPr>
          <a:xfrm>
            <a:off x="9483117" y="1980964"/>
            <a:ext cx="2708883" cy="461665"/>
          </a:xfrm>
          <a:prstGeom prst="rect">
            <a:avLst/>
          </a:prstGeom>
          <a:noFill/>
        </p:spPr>
        <p:txBody>
          <a:bodyPr wrap="none" rtlCol="0">
            <a:spAutoFit/>
          </a:bodyPr>
          <a:lstStyle/>
          <a:p>
            <a:r>
              <a:rPr lang="en-US" sz="2400" dirty="0"/>
              <a:t>All shapes and sizes:</a:t>
            </a:r>
          </a:p>
        </p:txBody>
      </p:sp>
      <p:sp>
        <p:nvSpPr>
          <p:cNvPr id="22" name="TextBox 21">
            <a:extLst>
              <a:ext uri="{FF2B5EF4-FFF2-40B4-BE49-F238E27FC236}">
                <a16:creationId xmlns:a16="http://schemas.microsoft.com/office/drawing/2014/main" id="{3EFE214A-2B9C-9448-942A-5AF444E0C2DC}"/>
              </a:ext>
            </a:extLst>
          </p:cNvPr>
          <p:cNvSpPr txBox="1"/>
          <p:nvPr/>
        </p:nvSpPr>
        <p:spPr>
          <a:xfrm>
            <a:off x="6914879" y="3651384"/>
            <a:ext cx="1315232" cy="369332"/>
          </a:xfrm>
          <a:prstGeom prst="rect">
            <a:avLst/>
          </a:prstGeom>
          <a:noFill/>
        </p:spPr>
        <p:txBody>
          <a:bodyPr wrap="none" rtlCol="0">
            <a:spAutoFit/>
          </a:bodyPr>
          <a:lstStyle/>
          <a:p>
            <a:r>
              <a:rPr lang="en-US" dirty="0"/>
              <a:t>Grey matter</a:t>
            </a:r>
          </a:p>
        </p:txBody>
      </p:sp>
      <p:sp>
        <p:nvSpPr>
          <p:cNvPr id="23" name="TextBox 22">
            <a:extLst>
              <a:ext uri="{FF2B5EF4-FFF2-40B4-BE49-F238E27FC236}">
                <a16:creationId xmlns:a16="http://schemas.microsoft.com/office/drawing/2014/main" id="{45DBB79A-B4A7-0249-A079-54288C01E86C}"/>
              </a:ext>
            </a:extLst>
          </p:cNvPr>
          <p:cNvSpPr txBox="1"/>
          <p:nvPr/>
        </p:nvSpPr>
        <p:spPr>
          <a:xfrm>
            <a:off x="6809000" y="5491308"/>
            <a:ext cx="1443857" cy="369332"/>
          </a:xfrm>
          <a:prstGeom prst="rect">
            <a:avLst/>
          </a:prstGeom>
          <a:noFill/>
        </p:spPr>
        <p:txBody>
          <a:bodyPr wrap="none" rtlCol="0">
            <a:spAutoFit/>
          </a:bodyPr>
          <a:lstStyle/>
          <a:p>
            <a:r>
              <a:rPr lang="en-US" dirty="0"/>
              <a:t>White matter</a:t>
            </a:r>
          </a:p>
        </p:txBody>
      </p:sp>
      <p:sp>
        <p:nvSpPr>
          <p:cNvPr id="24" name="TextBox 23">
            <a:extLst>
              <a:ext uri="{FF2B5EF4-FFF2-40B4-BE49-F238E27FC236}">
                <a16:creationId xmlns:a16="http://schemas.microsoft.com/office/drawing/2014/main" id="{6934CB75-1CB9-AE41-84B0-1EECB9AAA301}"/>
              </a:ext>
            </a:extLst>
          </p:cNvPr>
          <p:cNvSpPr txBox="1"/>
          <p:nvPr/>
        </p:nvSpPr>
        <p:spPr>
          <a:xfrm rot="19925569">
            <a:off x="889563" y="2574105"/>
            <a:ext cx="1337739" cy="369332"/>
          </a:xfrm>
          <a:prstGeom prst="rect">
            <a:avLst/>
          </a:prstGeom>
          <a:noFill/>
        </p:spPr>
        <p:txBody>
          <a:bodyPr wrap="none" rtlCol="0">
            <a:spAutoFit/>
          </a:bodyPr>
          <a:lstStyle/>
          <a:p>
            <a:r>
              <a:rPr lang="en-US" b="1" dirty="0"/>
              <a:t>Grey matter</a:t>
            </a:r>
          </a:p>
        </p:txBody>
      </p:sp>
      <p:sp>
        <p:nvSpPr>
          <p:cNvPr id="25" name="TextBox 24">
            <a:extLst>
              <a:ext uri="{FF2B5EF4-FFF2-40B4-BE49-F238E27FC236}">
                <a16:creationId xmlns:a16="http://schemas.microsoft.com/office/drawing/2014/main" id="{43749743-271B-1B45-9F50-A65282233A78}"/>
              </a:ext>
            </a:extLst>
          </p:cNvPr>
          <p:cNvSpPr txBox="1"/>
          <p:nvPr/>
        </p:nvSpPr>
        <p:spPr>
          <a:xfrm rot="19925569">
            <a:off x="997518" y="3578287"/>
            <a:ext cx="1471044" cy="369332"/>
          </a:xfrm>
          <a:prstGeom prst="rect">
            <a:avLst/>
          </a:prstGeom>
          <a:noFill/>
        </p:spPr>
        <p:txBody>
          <a:bodyPr wrap="none" rtlCol="0">
            <a:spAutoFit/>
          </a:bodyPr>
          <a:lstStyle/>
          <a:p>
            <a:r>
              <a:rPr lang="en-US" b="1" dirty="0"/>
              <a:t>White matter</a:t>
            </a:r>
          </a:p>
        </p:txBody>
      </p:sp>
    </p:spTree>
    <p:extLst>
      <p:ext uri="{BB962C8B-B14F-4D97-AF65-F5344CB8AC3E}">
        <p14:creationId xmlns:p14="http://schemas.microsoft.com/office/powerpoint/2010/main" val="3722654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FC57B8-FA1D-7B4A-8AE1-768530D5E83C}"/>
              </a:ext>
            </a:extLst>
          </p:cNvPr>
          <p:cNvPicPr>
            <a:picLocks noChangeAspect="1"/>
          </p:cNvPicPr>
          <p:nvPr/>
        </p:nvPicPr>
        <p:blipFill>
          <a:blip r:embed="rId3"/>
          <a:stretch>
            <a:fillRect/>
          </a:stretch>
        </p:blipFill>
        <p:spPr>
          <a:xfrm>
            <a:off x="107071" y="2883837"/>
            <a:ext cx="1480407" cy="1200330"/>
          </a:xfrm>
          <a:prstGeom prst="rect">
            <a:avLst/>
          </a:prstGeom>
        </p:spPr>
      </p:pic>
      <p:pic>
        <p:nvPicPr>
          <p:cNvPr id="4" name="Picture 3">
            <a:extLst>
              <a:ext uri="{FF2B5EF4-FFF2-40B4-BE49-F238E27FC236}">
                <a16:creationId xmlns:a16="http://schemas.microsoft.com/office/drawing/2014/main" id="{40AC6B6F-B09E-BA40-885D-1E0817406DA9}"/>
              </a:ext>
            </a:extLst>
          </p:cNvPr>
          <p:cNvPicPr>
            <a:picLocks noChangeAspect="1"/>
          </p:cNvPicPr>
          <p:nvPr/>
        </p:nvPicPr>
        <p:blipFill>
          <a:blip r:embed="rId4"/>
          <a:stretch>
            <a:fillRect/>
          </a:stretch>
        </p:blipFill>
        <p:spPr>
          <a:xfrm>
            <a:off x="942517" y="2773832"/>
            <a:ext cx="1616080" cy="1310335"/>
          </a:xfrm>
          <a:prstGeom prst="rect">
            <a:avLst/>
          </a:prstGeom>
        </p:spPr>
      </p:pic>
      <p:pic>
        <p:nvPicPr>
          <p:cNvPr id="5" name="Picture 4">
            <a:extLst>
              <a:ext uri="{FF2B5EF4-FFF2-40B4-BE49-F238E27FC236}">
                <a16:creationId xmlns:a16="http://schemas.microsoft.com/office/drawing/2014/main" id="{150048B6-8EDB-DF43-8AC0-955791A5639C}"/>
              </a:ext>
            </a:extLst>
          </p:cNvPr>
          <p:cNvPicPr>
            <a:picLocks noChangeAspect="1"/>
          </p:cNvPicPr>
          <p:nvPr/>
        </p:nvPicPr>
        <p:blipFill>
          <a:blip r:embed="rId5"/>
          <a:stretch>
            <a:fillRect/>
          </a:stretch>
        </p:blipFill>
        <p:spPr>
          <a:xfrm>
            <a:off x="107071" y="3904869"/>
            <a:ext cx="1480407" cy="1200330"/>
          </a:xfrm>
          <a:prstGeom prst="rect">
            <a:avLst/>
          </a:prstGeom>
        </p:spPr>
      </p:pic>
      <p:pic>
        <p:nvPicPr>
          <p:cNvPr id="6" name="Picture 5">
            <a:extLst>
              <a:ext uri="{FF2B5EF4-FFF2-40B4-BE49-F238E27FC236}">
                <a16:creationId xmlns:a16="http://schemas.microsoft.com/office/drawing/2014/main" id="{7385C3FB-33E1-C04D-B4A2-A4074BFA8BA1}"/>
              </a:ext>
            </a:extLst>
          </p:cNvPr>
          <p:cNvPicPr>
            <a:picLocks noChangeAspect="1"/>
          </p:cNvPicPr>
          <p:nvPr/>
        </p:nvPicPr>
        <p:blipFill>
          <a:blip r:embed="rId6"/>
          <a:stretch>
            <a:fillRect/>
          </a:stretch>
        </p:blipFill>
        <p:spPr>
          <a:xfrm>
            <a:off x="1070778" y="3926479"/>
            <a:ext cx="1455878" cy="1180442"/>
          </a:xfrm>
          <a:prstGeom prst="rect">
            <a:avLst/>
          </a:prstGeom>
        </p:spPr>
      </p:pic>
      <p:cxnSp>
        <p:nvCxnSpPr>
          <p:cNvPr id="7" name="Straight Arrow Connector 6">
            <a:extLst>
              <a:ext uri="{FF2B5EF4-FFF2-40B4-BE49-F238E27FC236}">
                <a16:creationId xmlns:a16="http://schemas.microsoft.com/office/drawing/2014/main" id="{4C04CAA5-89F1-A542-996A-AAFC25BB6F80}"/>
              </a:ext>
            </a:extLst>
          </p:cNvPr>
          <p:cNvCxnSpPr>
            <a:cxnSpLocks/>
          </p:cNvCxnSpPr>
          <p:nvPr/>
        </p:nvCxnSpPr>
        <p:spPr>
          <a:xfrm>
            <a:off x="2400126" y="4084167"/>
            <a:ext cx="146290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44460E9-6645-DC4E-9DDE-3CCA0F30CBE2}"/>
              </a:ext>
            </a:extLst>
          </p:cNvPr>
          <p:cNvSpPr txBox="1"/>
          <p:nvPr/>
        </p:nvSpPr>
        <p:spPr>
          <a:xfrm>
            <a:off x="103521" y="5262887"/>
            <a:ext cx="3020379" cy="369332"/>
          </a:xfrm>
          <a:prstGeom prst="rect">
            <a:avLst/>
          </a:prstGeom>
          <a:noFill/>
        </p:spPr>
        <p:txBody>
          <a:bodyPr wrap="none" rtlCol="0">
            <a:spAutoFit/>
          </a:bodyPr>
          <a:lstStyle/>
          <a:p>
            <a:r>
              <a:rPr lang="en-US" dirty="0">
                <a:latin typeface="Georgia" panose="02040502050405020303" pitchFamily="18" charset="0"/>
              </a:rPr>
              <a:t>Individual neuronal activity</a:t>
            </a:r>
          </a:p>
        </p:txBody>
      </p:sp>
      <p:sp>
        <p:nvSpPr>
          <p:cNvPr id="9" name="Title 1">
            <a:extLst>
              <a:ext uri="{FF2B5EF4-FFF2-40B4-BE49-F238E27FC236}">
                <a16:creationId xmlns:a16="http://schemas.microsoft.com/office/drawing/2014/main" id="{F59BEA93-8B62-0743-988B-CF66CB8F383B}"/>
              </a:ext>
            </a:extLst>
          </p:cNvPr>
          <p:cNvSpPr>
            <a:spLocks noGrp="1"/>
          </p:cNvSpPr>
          <p:nvPr>
            <p:ph type="title"/>
          </p:nvPr>
        </p:nvSpPr>
        <p:spPr>
          <a:xfrm>
            <a:off x="103521" y="93540"/>
            <a:ext cx="10515600" cy="1325563"/>
          </a:xfrm>
        </p:spPr>
        <p:txBody>
          <a:bodyPr/>
          <a:lstStyle/>
          <a:p>
            <a:r>
              <a:rPr lang="en-US" dirty="0"/>
              <a:t>Neurons: coordinated control</a:t>
            </a:r>
          </a:p>
        </p:txBody>
      </p:sp>
      <p:cxnSp>
        <p:nvCxnSpPr>
          <p:cNvPr id="10" name="Straight Connector 9">
            <a:extLst>
              <a:ext uri="{FF2B5EF4-FFF2-40B4-BE49-F238E27FC236}">
                <a16:creationId xmlns:a16="http://schemas.microsoft.com/office/drawing/2014/main" id="{FA3625D2-6358-4E4C-941C-6758FB9F3C66}"/>
              </a:ext>
            </a:extLst>
          </p:cNvPr>
          <p:cNvCxnSpPr>
            <a:cxnSpLocks/>
          </p:cNvCxnSpPr>
          <p:nvPr/>
        </p:nvCxnSpPr>
        <p:spPr>
          <a:xfrm>
            <a:off x="103521" y="1134517"/>
            <a:ext cx="6709655"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DDA0A15-3456-904B-A0F0-171C792549E7}"/>
              </a:ext>
            </a:extLst>
          </p:cNvPr>
          <p:cNvPicPr>
            <a:picLocks noChangeAspect="1"/>
          </p:cNvPicPr>
          <p:nvPr/>
        </p:nvPicPr>
        <p:blipFill>
          <a:blip r:embed="rId7"/>
          <a:stretch>
            <a:fillRect/>
          </a:stretch>
        </p:blipFill>
        <p:spPr>
          <a:xfrm>
            <a:off x="2718102" y="2299817"/>
            <a:ext cx="6350000" cy="3568700"/>
          </a:xfrm>
          <a:prstGeom prst="rect">
            <a:avLst/>
          </a:prstGeom>
        </p:spPr>
      </p:pic>
      <p:sp>
        <p:nvSpPr>
          <p:cNvPr id="14" name="TextBox 13">
            <a:extLst>
              <a:ext uri="{FF2B5EF4-FFF2-40B4-BE49-F238E27FC236}">
                <a16:creationId xmlns:a16="http://schemas.microsoft.com/office/drawing/2014/main" id="{AD117659-FC72-5F41-BE0A-0BB24134C5AA}"/>
              </a:ext>
            </a:extLst>
          </p:cNvPr>
          <p:cNvSpPr txBox="1"/>
          <p:nvPr/>
        </p:nvSpPr>
        <p:spPr>
          <a:xfrm>
            <a:off x="4552542" y="5789043"/>
            <a:ext cx="3084499" cy="369332"/>
          </a:xfrm>
          <a:prstGeom prst="rect">
            <a:avLst/>
          </a:prstGeom>
          <a:noFill/>
        </p:spPr>
        <p:txBody>
          <a:bodyPr wrap="none" rtlCol="0">
            <a:spAutoFit/>
          </a:bodyPr>
          <a:lstStyle/>
          <a:p>
            <a:r>
              <a:rPr lang="en-US" dirty="0">
                <a:latin typeface="Georgia" panose="02040502050405020303" pitchFamily="18" charset="0"/>
              </a:rPr>
              <a:t>Population neuronal activity</a:t>
            </a:r>
          </a:p>
        </p:txBody>
      </p:sp>
      <p:pic>
        <p:nvPicPr>
          <p:cNvPr id="17" name="Picture 16">
            <a:extLst>
              <a:ext uri="{FF2B5EF4-FFF2-40B4-BE49-F238E27FC236}">
                <a16:creationId xmlns:a16="http://schemas.microsoft.com/office/drawing/2014/main" id="{D6E3A4A1-0252-284D-87AB-7D6B2BFC3EA4}"/>
              </a:ext>
            </a:extLst>
          </p:cNvPr>
          <p:cNvPicPr>
            <a:picLocks noChangeAspect="1"/>
          </p:cNvPicPr>
          <p:nvPr/>
        </p:nvPicPr>
        <p:blipFill>
          <a:blip r:embed="rId8"/>
          <a:stretch>
            <a:fillRect/>
          </a:stretch>
        </p:blipFill>
        <p:spPr>
          <a:xfrm>
            <a:off x="9303515" y="1025228"/>
            <a:ext cx="2767657" cy="4996896"/>
          </a:xfrm>
          <a:prstGeom prst="rect">
            <a:avLst/>
          </a:prstGeom>
        </p:spPr>
      </p:pic>
      <p:cxnSp>
        <p:nvCxnSpPr>
          <p:cNvPr id="18" name="Straight Arrow Connector 17">
            <a:extLst>
              <a:ext uri="{FF2B5EF4-FFF2-40B4-BE49-F238E27FC236}">
                <a16:creationId xmlns:a16="http://schemas.microsoft.com/office/drawing/2014/main" id="{4367B02D-462F-B742-8E12-A810ADF47875}"/>
              </a:ext>
            </a:extLst>
          </p:cNvPr>
          <p:cNvCxnSpPr>
            <a:cxnSpLocks/>
          </p:cNvCxnSpPr>
          <p:nvPr/>
        </p:nvCxnSpPr>
        <p:spPr>
          <a:xfrm>
            <a:off x="8146503" y="4084167"/>
            <a:ext cx="146290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695A80A-67E6-014F-ACDA-3BD75F0B5E65}"/>
              </a:ext>
            </a:extLst>
          </p:cNvPr>
          <p:cNvSpPr txBox="1"/>
          <p:nvPr/>
        </p:nvSpPr>
        <p:spPr>
          <a:xfrm>
            <a:off x="9391155" y="6065853"/>
            <a:ext cx="2592376" cy="369332"/>
          </a:xfrm>
          <a:prstGeom prst="rect">
            <a:avLst/>
          </a:prstGeom>
          <a:noFill/>
        </p:spPr>
        <p:txBody>
          <a:bodyPr wrap="none" rtlCol="0">
            <a:spAutoFit/>
          </a:bodyPr>
          <a:lstStyle/>
          <a:p>
            <a:r>
              <a:rPr lang="en-US" dirty="0">
                <a:latin typeface="Georgia" panose="02040502050405020303" pitchFamily="18" charset="0"/>
              </a:rPr>
              <a:t>Nervous system control</a:t>
            </a:r>
          </a:p>
        </p:txBody>
      </p:sp>
    </p:spTree>
    <p:extLst>
      <p:ext uri="{BB962C8B-B14F-4D97-AF65-F5344CB8AC3E}">
        <p14:creationId xmlns:p14="http://schemas.microsoft.com/office/powerpoint/2010/main" val="330992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6">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BF6675F-7154-3847-AD10-646D377ACD72}"/>
              </a:ext>
            </a:extLst>
          </p:cNvPr>
          <p:cNvSpPr>
            <a:spLocks noGrp="1"/>
          </p:cNvSpPr>
          <p:nvPr>
            <p:ph type="title"/>
          </p:nvPr>
        </p:nvSpPr>
        <p:spPr>
          <a:xfrm>
            <a:off x="1870997" y="1607809"/>
            <a:ext cx="9236026" cy="2876680"/>
          </a:xfrm>
        </p:spPr>
        <p:txBody>
          <a:bodyPr vert="horz" lIns="91440" tIns="45720" rIns="91440" bIns="45720" rtlCol="0" anchor="b">
            <a:normAutofit fontScale="90000"/>
          </a:bodyPr>
          <a:lstStyle/>
          <a:p>
            <a:r>
              <a:rPr lang="en-US" sz="5600" kern="1200" dirty="0">
                <a:solidFill>
                  <a:srgbClr val="FFFFFF"/>
                </a:solidFill>
                <a:latin typeface="+mj-lt"/>
                <a:ea typeface="+mj-ea"/>
                <a:cs typeface="+mj-cs"/>
              </a:rPr>
              <a:t>Neurons need a lot of energy and oxygen to function – our blood supplies </a:t>
            </a:r>
            <a:r>
              <a:rPr lang="en-US" sz="5600" dirty="0">
                <a:solidFill>
                  <a:srgbClr val="FFFFFF"/>
                </a:solidFill>
              </a:rPr>
              <a:t>this and is </a:t>
            </a:r>
            <a:r>
              <a:rPr lang="en-US" sz="5600" kern="1200" dirty="0">
                <a:solidFill>
                  <a:srgbClr val="FFFFFF"/>
                </a:solidFill>
                <a:latin typeface="+mj-lt"/>
                <a:ea typeface="+mj-ea"/>
                <a:cs typeface="+mj-cs"/>
              </a:rPr>
              <a:t>crucial to maintaining normal function </a:t>
            </a:r>
          </a:p>
        </p:txBody>
      </p:sp>
    </p:spTree>
    <p:extLst>
      <p:ext uri="{BB962C8B-B14F-4D97-AF65-F5344CB8AC3E}">
        <p14:creationId xmlns:p14="http://schemas.microsoft.com/office/powerpoint/2010/main" val="1813138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1CB20-B43F-CB47-85F8-4F66E4B03A59}"/>
              </a:ext>
            </a:extLst>
          </p:cNvPr>
          <p:cNvSpPr>
            <a:spLocks noGrp="1"/>
          </p:cNvSpPr>
          <p:nvPr>
            <p:ph type="title"/>
          </p:nvPr>
        </p:nvSpPr>
        <p:spPr>
          <a:xfrm>
            <a:off x="103521" y="156189"/>
            <a:ext cx="10515600" cy="1325563"/>
          </a:xfrm>
        </p:spPr>
        <p:txBody>
          <a:bodyPr/>
          <a:lstStyle/>
          <a:p>
            <a:r>
              <a:rPr lang="en-US" dirty="0"/>
              <a:t>Blood flow from heart to brain</a:t>
            </a:r>
          </a:p>
        </p:txBody>
      </p:sp>
      <p:pic>
        <p:nvPicPr>
          <p:cNvPr id="22530" name="Picture 2" descr="Image result for vascular anatomy heart to brain carotid vertebral">
            <a:extLst>
              <a:ext uri="{FF2B5EF4-FFF2-40B4-BE49-F238E27FC236}">
                <a16:creationId xmlns:a16="http://schemas.microsoft.com/office/drawing/2014/main" id="{63368D56-7094-7B4B-9702-333889021E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87" r="7027"/>
          <a:stretch/>
        </p:blipFill>
        <p:spPr bwMode="auto">
          <a:xfrm>
            <a:off x="0" y="1780283"/>
            <a:ext cx="3751303" cy="4496493"/>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Image result for vascular anatomy heart to brain carotid vertebral">
            <a:extLst>
              <a:ext uri="{FF2B5EF4-FFF2-40B4-BE49-F238E27FC236}">
                <a16:creationId xmlns:a16="http://schemas.microsoft.com/office/drawing/2014/main" id="{01C3414D-766B-7E49-958D-5AE7A008C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8879" y="2423083"/>
            <a:ext cx="4923367" cy="321089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6508BC00-BDD7-924F-BF25-2AEF47D8FADD}"/>
              </a:ext>
            </a:extLst>
          </p:cNvPr>
          <p:cNvCxnSpPr>
            <a:cxnSpLocks/>
          </p:cNvCxnSpPr>
          <p:nvPr/>
        </p:nvCxnSpPr>
        <p:spPr>
          <a:xfrm>
            <a:off x="103521" y="1134517"/>
            <a:ext cx="6978597"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2534" name="Picture 6" descr="Image result for vascular anatomy heart to brain carotid vertebral">
            <a:extLst>
              <a:ext uri="{FF2B5EF4-FFF2-40B4-BE49-F238E27FC236}">
                <a16:creationId xmlns:a16="http://schemas.microsoft.com/office/drawing/2014/main" id="{B0DF62CE-7641-0F49-BC8B-B82C24FD9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6553" y="1481752"/>
            <a:ext cx="3591926" cy="44964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EDE46A5-1CA0-3C44-810D-D9B9C174A953}"/>
              </a:ext>
            </a:extLst>
          </p:cNvPr>
          <p:cNvSpPr/>
          <p:nvPr/>
        </p:nvSpPr>
        <p:spPr>
          <a:xfrm>
            <a:off x="8496553" y="4141694"/>
            <a:ext cx="970176"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23D79BF3-592C-2440-AE45-42AF3E41729E}"/>
              </a:ext>
            </a:extLst>
          </p:cNvPr>
          <p:cNvCxnSpPr>
            <a:cxnSpLocks/>
          </p:cNvCxnSpPr>
          <p:nvPr/>
        </p:nvCxnSpPr>
        <p:spPr>
          <a:xfrm>
            <a:off x="8496553" y="4625788"/>
            <a:ext cx="808812" cy="4482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675D72A-3463-514A-9E3B-6DFA9F4FF214}"/>
              </a:ext>
            </a:extLst>
          </p:cNvPr>
          <p:cNvCxnSpPr>
            <a:cxnSpLocks/>
          </p:cNvCxnSpPr>
          <p:nvPr/>
        </p:nvCxnSpPr>
        <p:spPr>
          <a:xfrm>
            <a:off x="7911270" y="4057399"/>
            <a:ext cx="2119686" cy="6311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E3BD0CB-C883-EF4D-9BEA-FB8B04B1226B}"/>
              </a:ext>
            </a:extLst>
          </p:cNvPr>
          <p:cNvSpPr/>
          <p:nvPr/>
        </p:nvSpPr>
        <p:spPr>
          <a:xfrm>
            <a:off x="6436659" y="2941103"/>
            <a:ext cx="1952317"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A7EBC01-2B77-FF45-AFCE-29D81DCD70BB}"/>
              </a:ext>
            </a:extLst>
          </p:cNvPr>
          <p:cNvSpPr/>
          <p:nvPr/>
        </p:nvSpPr>
        <p:spPr>
          <a:xfrm flipV="1">
            <a:off x="8724583" y="3915896"/>
            <a:ext cx="493059" cy="365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7238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FA80-7703-5C49-90BA-46DCC45097B1}"/>
              </a:ext>
            </a:extLst>
          </p:cNvPr>
          <p:cNvSpPr>
            <a:spLocks noGrp="1"/>
          </p:cNvSpPr>
          <p:nvPr>
            <p:ph type="title"/>
          </p:nvPr>
        </p:nvSpPr>
        <p:spPr>
          <a:xfrm>
            <a:off x="103521" y="126626"/>
            <a:ext cx="10515600" cy="1325563"/>
          </a:xfrm>
        </p:spPr>
        <p:txBody>
          <a:bodyPr/>
          <a:lstStyle/>
          <a:p>
            <a:r>
              <a:rPr lang="en-US" dirty="0"/>
              <a:t>Arteries of the brain: Circle of Willis</a:t>
            </a:r>
          </a:p>
        </p:txBody>
      </p:sp>
      <p:pic>
        <p:nvPicPr>
          <p:cNvPr id="23554" name="Picture 2" descr="Image result for circle willis">
            <a:extLst>
              <a:ext uri="{FF2B5EF4-FFF2-40B4-BE49-F238E27FC236}">
                <a16:creationId xmlns:a16="http://schemas.microsoft.com/office/drawing/2014/main" id="{B8C69071-5ABB-5F45-8AB3-0EA2D5EB5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165" y="1690688"/>
            <a:ext cx="7100047" cy="49922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hape, arrow&#10;&#10;Description automatically generated">
            <a:extLst>
              <a:ext uri="{FF2B5EF4-FFF2-40B4-BE49-F238E27FC236}">
                <a16:creationId xmlns:a16="http://schemas.microsoft.com/office/drawing/2014/main" id="{213FB998-03C4-E240-9B31-D702FCBC2B96}"/>
              </a:ext>
            </a:extLst>
          </p:cNvPr>
          <p:cNvPicPr>
            <a:picLocks noChangeAspect="1"/>
          </p:cNvPicPr>
          <p:nvPr/>
        </p:nvPicPr>
        <p:blipFill>
          <a:blip r:embed="rId3"/>
          <a:stretch>
            <a:fillRect/>
          </a:stretch>
        </p:blipFill>
        <p:spPr>
          <a:xfrm>
            <a:off x="8552330" y="1690688"/>
            <a:ext cx="3299011" cy="5030992"/>
          </a:xfrm>
          <a:prstGeom prst="rect">
            <a:avLst/>
          </a:prstGeom>
        </p:spPr>
      </p:pic>
      <p:cxnSp>
        <p:nvCxnSpPr>
          <p:cNvPr id="6" name="Straight Connector 5">
            <a:extLst>
              <a:ext uri="{FF2B5EF4-FFF2-40B4-BE49-F238E27FC236}">
                <a16:creationId xmlns:a16="http://schemas.microsoft.com/office/drawing/2014/main" id="{8D0584AC-D9AC-1E45-9BCB-E59B6006A447}"/>
              </a:ext>
            </a:extLst>
          </p:cNvPr>
          <p:cNvCxnSpPr>
            <a:cxnSpLocks/>
          </p:cNvCxnSpPr>
          <p:nvPr/>
        </p:nvCxnSpPr>
        <p:spPr>
          <a:xfrm>
            <a:off x="103521" y="1134517"/>
            <a:ext cx="8018503"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0C92881-2A96-FE46-8C71-767DE5A730BA}"/>
              </a:ext>
            </a:extLst>
          </p:cNvPr>
          <p:cNvSpPr txBox="1"/>
          <p:nvPr/>
        </p:nvSpPr>
        <p:spPr>
          <a:xfrm>
            <a:off x="4661647" y="5400317"/>
            <a:ext cx="3478306" cy="646331"/>
          </a:xfrm>
          <a:prstGeom prst="rect">
            <a:avLst/>
          </a:prstGeom>
          <a:solidFill>
            <a:schemeClr val="accent5">
              <a:lumMod val="40000"/>
              <a:lumOff val="60000"/>
            </a:schemeClr>
          </a:solidFill>
          <a:ln>
            <a:solidFill>
              <a:schemeClr val="tx1"/>
            </a:solidFill>
          </a:ln>
        </p:spPr>
        <p:txBody>
          <a:bodyPr wrap="square" rtlCol="0">
            <a:spAutoFit/>
          </a:bodyPr>
          <a:lstStyle/>
          <a:p>
            <a:pPr algn="ctr"/>
            <a:r>
              <a:rPr lang="en-US" sz="3600" b="1" dirty="0"/>
              <a:t>Circle of Willis</a:t>
            </a:r>
          </a:p>
        </p:txBody>
      </p:sp>
      <p:cxnSp>
        <p:nvCxnSpPr>
          <p:cNvPr id="11" name="Straight Arrow Connector 10">
            <a:extLst>
              <a:ext uri="{FF2B5EF4-FFF2-40B4-BE49-F238E27FC236}">
                <a16:creationId xmlns:a16="http://schemas.microsoft.com/office/drawing/2014/main" id="{C70657BC-BBE1-1742-AD49-324344D68C24}"/>
              </a:ext>
            </a:extLst>
          </p:cNvPr>
          <p:cNvCxnSpPr>
            <a:stCxn id="10" idx="1"/>
          </p:cNvCxnSpPr>
          <p:nvPr/>
        </p:nvCxnSpPr>
        <p:spPr>
          <a:xfrm flipH="1" flipV="1">
            <a:off x="3281082" y="5723482"/>
            <a:ext cx="138056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D9352D5-0ABA-6D4E-BFDE-652515D902CB}"/>
              </a:ext>
            </a:extLst>
          </p:cNvPr>
          <p:cNvCxnSpPr>
            <a:cxnSpLocks/>
            <a:stCxn id="10" idx="3"/>
          </p:cNvCxnSpPr>
          <p:nvPr/>
        </p:nvCxnSpPr>
        <p:spPr>
          <a:xfrm flipV="1">
            <a:off x="8139953" y="4311759"/>
            <a:ext cx="1165413" cy="14117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226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FA80-7703-5C49-90BA-46DCC45097B1}"/>
              </a:ext>
            </a:extLst>
          </p:cNvPr>
          <p:cNvSpPr>
            <a:spLocks noGrp="1"/>
          </p:cNvSpPr>
          <p:nvPr>
            <p:ph type="title"/>
          </p:nvPr>
        </p:nvSpPr>
        <p:spPr>
          <a:xfrm>
            <a:off x="103521" y="126626"/>
            <a:ext cx="10515600" cy="1325563"/>
          </a:xfrm>
        </p:spPr>
        <p:txBody>
          <a:bodyPr/>
          <a:lstStyle/>
          <a:p>
            <a:r>
              <a:rPr lang="en-US" dirty="0"/>
              <a:t>Circle of Willis</a:t>
            </a:r>
          </a:p>
        </p:txBody>
      </p:sp>
      <p:pic>
        <p:nvPicPr>
          <p:cNvPr id="4" name="Picture 3" descr="Shape, arrow&#10;&#10;Description automatically generated">
            <a:extLst>
              <a:ext uri="{FF2B5EF4-FFF2-40B4-BE49-F238E27FC236}">
                <a16:creationId xmlns:a16="http://schemas.microsoft.com/office/drawing/2014/main" id="{213FB998-03C4-E240-9B31-D702FCBC2B96}"/>
              </a:ext>
            </a:extLst>
          </p:cNvPr>
          <p:cNvPicPr>
            <a:picLocks noChangeAspect="1"/>
          </p:cNvPicPr>
          <p:nvPr/>
        </p:nvPicPr>
        <p:blipFill>
          <a:blip r:embed="rId3"/>
          <a:stretch>
            <a:fillRect/>
          </a:stretch>
        </p:blipFill>
        <p:spPr>
          <a:xfrm>
            <a:off x="5181600" y="561133"/>
            <a:ext cx="3962399" cy="6042659"/>
          </a:xfrm>
          <a:prstGeom prst="rect">
            <a:avLst/>
          </a:prstGeom>
        </p:spPr>
      </p:pic>
      <p:cxnSp>
        <p:nvCxnSpPr>
          <p:cNvPr id="6" name="Straight Connector 5">
            <a:extLst>
              <a:ext uri="{FF2B5EF4-FFF2-40B4-BE49-F238E27FC236}">
                <a16:creationId xmlns:a16="http://schemas.microsoft.com/office/drawing/2014/main" id="{8D0584AC-D9AC-1E45-9BCB-E59B6006A447}"/>
              </a:ext>
            </a:extLst>
          </p:cNvPr>
          <p:cNvCxnSpPr>
            <a:cxnSpLocks/>
          </p:cNvCxnSpPr>
          <p:nvPr/>
        </p:nvCxnSpPr>
        <p:spPr>
          <a:xfrm>
            <a:off x="103521" y="1134517"/>
            <a:ext cx="3303067"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E669E84-BA4D-2742-B15F-809C3F7B78BB}"/>
              </a:ext>
            </a:extLst>
          </p:cNvPr>
          <p:cNvCxnSpPr>
            <a:cxnSpLocks/>
            <a:stCxn id="16" idx="1"/>
          </p:cNvCxnSpPr>
          <p:nvPr/>
        </p:nvCxnSpPr>
        <p:spPr>
          <a:xfrm flipH="1">
            <a:off x="7655859" y="1475618"/>
            <a:ext cx="775904" cy="640053"/>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1A3A71E-9411-6442-A4B6-FD9C8C29EA8E}"/>
              </a:ext>
            </a:extLst>
          </p:cNvPr>
          <p:cNvSpPr txBox="1"/>
          <p:nvPr/>
        </p:nvSpPr>
        <p:spPr>
          <a:xfrm>
            <a:off x="8431763" y="1244785"/>
            <a:ext cx="2140394" cy="461665"/>
          </a:xfrm>
          <a:prstGeom prst="rect">
            <a:avLst/>
          </a:prstGeom>
          <a:noFill/>
        </p:spPr>
        <p:txBody>
          <a:bodyPr wrap="none" rtlCol="0">
            <a:spAutoFit/>
          </a:bodyPr>
          <a:lstStyle/>
          <a:p>
            <a:r>
              <a:rPr lang="en-US" sz="2400" dirty="0"/>
              <a:t>Internal Carotid</a:t>
            </a:r>
          </a:p>
        </p:txBody>
      </p:sp>
      <p:sp>
        <p:nvSpPr>
          <p:cNvPr id="17" name="TextBox 16">
            <a:extLst>
              <a:ext uri="{FF2B5EF4-FFF2-40B4-BE49-F238E27FC236}">
                <a16:creationId xmlns:a16="http://schemas.microsoft.com/office/drawing/2014/main" id="{AB2DB92A-9A22-6C4D-BF2F-C0DF75AA9ECB}"/>
              </a:ext>
            </a:extLst>
          </p:cNvPr>
          <p:cNvSpPr txBox="1"/>
          <p:nvPr/>
        </p:nvSpPr>
        <p:spPr>
          <a:xfrm>
            <a:off x="9220858" y="2159269"/>
            <a:ext cx="3016467" cy="461665"/>
          </a:xfrm>
          <a:prstGeom prst="rect">
            <a:avLst/>
          </a:prstGeom>
          <a:noFill/>
        </p:spPr>
        <p:txBody>
          <a:bodyPr wrap="none" rtlCol="0">
            <a:spAutoFit/>
          </a:bodyPr>
          <a:lstStyle/>
          <a:p>
            <a:r>
              <a:rPr lang="en-US" sz="2400" dirty="0"/>
              <a:t>Middle cerebral (MCA)</a:t>
            </a:r>
          </a:p>
        </p:txBody>
      </p:sp>
      <p:cxnSp>
        <p:nvCxnSpPr>
          <p:cNvPr id="18" name="Straight Connector 17">
            <a:extLst>
              <a:ext uri="{FF2B5EF4-FFF2-40B4-BE49-F238E27FC236}">
                <a16:creationId xmlns:a16="http://schemas.microsoft.com/office/drawing/2014/main" id="{D588FB99-CB2D-4249-AE71-242ED4789378}"/>
              </a:ext>
            </a:extLst>
          </p:cNvPr>
          <p:cNvCxnSpPr>
            <a:cxnSpLocks/>
            <a:stCxn id="17" idx="1"/>
          </p:cNvCxnSpPr>
          <p:nvPr/>
        </p:nvCxnSpPr>
        <p:spPr>
          <a:xfrm flipH="1" flipV="1">
            <a:off x="8588188" y="2088312"/>
            <a:ext cx="632670" cy="301790"/>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F4426DA-361D-EC48-8043-FD72AF64447E}"/>
              </a:ext>
            </a:extLst>
          </p:cNvPr>
          <p:cNvSpPr txBox="1"/>
          <p:nvPr/>
        </p:nvSpPr>
        <p:spPr>
          <a:xfrm>
            <a:off x="9075113" y="3002796"/>
            <a:ext cx="3162212" cy="461665"/>
          </a:xfrm>
          <a:prstGeom prst="rect">
            <a:avLst/>
          </a:prstGeom>
          <a:noFill/>
        </p:spPr>
        <p:txBody>
          <a:bodyPr wrap="none" rtlCol="0">
            <a:spAutoFit/>
          </a:bodyPr>
          <a:lstStyle/>
          <a:p>
            <a:r>
              <a:rPr lang="en-US" sz="2400" dirty="0"/>
              <a:t>Posterior cerebral (PCA)</a:t>
            </a:r>
          </a:p>
        </p:txBody>
      </p:sp>
      <p:cxnSp>
        <p:nvCxnSpPr>
          <p:cNvPr id="21" name="Straight Connector 20">
            <a:extLst>
              <a:ext uri="{FF2B5EF4-FFF2-40B4-BE49-F238E27FC236}">
                <a16:creationId xmlns:a16="http://schemas.microsoft.com/office/drawing/2014/main" id="{0CC57B6F-CCE1-D247-A3E3-8C99F8C6BC5B}"/>
              </a:ext>
            </a:extLst>
          </p:cNvPr>
          <p:cNvCxnSpPr>
            <a:cxnSpLocks/>
            <a:stCxn id="20" idx="1"/>
          </p:cNvCxnSpPr>
          <p:nvPr/>
        </p:nvCxnSpPr>
        <p:spPr>
          <a:xfrm flipH="1" flipV="1">
            <a:off x="8197499" y="3163655"/>
            <a:ext cx="877614" cy="69974"/>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pic>
        <p:nvPicPr>
          <p:cNvPr id="25602" name="Picture 2" descr="Image result for circle willis inferior view no labels">
            <a:extLst>
              <a:ext uri="{FF2B5EF4-FFF2-40B4-BE49-F238E27FC236}">
                <a16:creationId xmlns:a16="http://schemas.microsoft.com/office/drawing/2014/main" id="{6C3732CB-B1D3-6F4E-81F0-BFA124F118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90101"/>
            <a:ext cx="4697029" cy="399275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2500BFB-5107-B347-84A7-ED89CE422043}"/>
              </a:ext>
            </a:extLst>
          </p:cNvPr>
          <p:cNvSpPr txBox="1"/>
          <p:nvPr/>
        </p:nvSpPr>
        <p:spPr>
          <a:xfrm>
            <a:off x="8079042" y="3782549"/>
            <a:ext cx="1909241" cy="461665"/>
          </a:xfrm>
          <a:prstGeom prst="rect">
            <a:avLst/>
          </a:prstGeom>
          <a:noFill/>
        </p:spPr>
        <p:txBody>
          <a:bodyPr wrap="none" rtlCol="0">
            <a:spAutoFit/>
          </a:bodyPr>
          <a:lstStyle/>
          <a:p>
            <a:r>
              <a:rPr lang="en-US" sz="2400" dirty="0"/>
              <a:t>Basilar artery </a:t>
            </a:r>
          </a:p>
        </p:txBody>
      </p:sp>
      <p:cxnSp>
        <p:nvCxnSpPr>
          <p:cNvPr id="30" name="Straight Connector 29">
            <a:extLst>
              <a:ext uri="{FF2B5EF4-FFF2-40B4-BE49-F238E27FC236}">
                <a16:creationId xmlns:a16="http://schemas.microsoft.com/office/drawing/2014/main" id="{94582E57-C64E-7140-B3F4-4C2AF59126A1}"/>
              </a:ext>
            </a:extLst>
          </p:cNvPr>
          <p:cNvCxnSpPr>
            <a:cxnSpLocks/>
            <a:stCxn id="29" idx="1"/>
          </p:cNvCxnSpPr>
          <p:nvPr/>
        </p:nvCxnSpPr>
        <p:spPr>
          <a:xfrm flipH="1" flipV="1">
            <a:off x="7166198" y="4003762"/>
            <a:ext cx="912844" cy="9620"/>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F60CF7C-04E5-2449-935D-EA2F33BA0D5C}"/>
              </a:ext>
            </a:extLst>
          </p:cNvPr>
          <p:cNvSpPr txBox="1"/>
          <p:nvPr/>
        </p:nvSpPr>
        <p:spPr>
          <a:xfrm>
            <a:off x="8431763" y="5492651"/>
            <a:ext cx="2233753" cy="461665"/>
          </a:xfrm>
          <a:prstGeom prst="rect">
            <a:avLst/>
          </a:prstGeom>
          <a:noFill/>
        </p:spPr>
        <p:txBody>
          <a:bodyPr wrap="none" rtlCol="0">
            <a:spAutoFit/>
          </a:bodyPr>
          <a:lstStyle/>
          <a:p>
            <a:r>
              <a:rPr lang="en-US" sz="2400" dirty="0"/>
              <a:t>Vertebral artery </a:t>
            </a:r>
          </a:p>
        </p:txBody>
      </p:sp>
      <p:cxnSp>
        <p:nvCxnSpPr>
          <p:cNvPr id="33" name="Straight Connector 32">
            <a:extLst>
              <a:ext uri="{FF2B5EF4-FFF2-40B4-BE49-F238E27FC236}">
                <a16:creationId xmlns:a16="http://schemas.microsoft.com/office/drawing/2014/main" id="{667332A1-A8FA-644E-9399-759A5C0783E9}"/>
              </a:ext>
            </a:extLst>
          </p:cNvPr>
          <p:cNvCxnSpPr>
            <a:cxnSpLocks/>
          </p:cNvCxnSpPr>
          <p:nvPr/>
        </p:nvCxnSpPr>
        <p:spPr>
          <a:xfrm flipH="1" flipV="1">
            <a:off x="7518919" y="5713863"/>
            <a:ext cx="912844" cy="9620"/>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592CFD8-D7D4-B14F-BA83-EC643D17B86E}"/>
              </a:ext>
            </a:extLst>
          </p:cNvPr>
          <p:cNvSpPr txBox="1"/>
          <p:nvPr/>
        </p:nvSpPr>
        <p:spPr>
          <a:xfrm>
            <a:off x="8220370" y="447403"/>
            <a:ext cx="3084947" cy="461665"/>
          </a:xfrm>
          <a:prstGeom prst="rect">
            <a:avLst/>
          </a:prstGeom>
          <a:noFill/>
        </p:spPr>
        <p:txBody>
          <a:bodyPr wrap="none" rtlCol="0">
            <a:spAutoFit/>
          </a:bodyPr>
          <a:lstStyle/>
          <a:p>
            <a:r>
              <a:rPr lang="en-US" sz="2400" dirty="0"/>
              <a:t>Anterior cerebral (ACA)</a:t>
            </a:r>
          </a:p>
        </p:txBody>
      </p:sp>
      <p:cxnSp>
        <p:nvCxnSpPr>
          <p:cNvPr id="35" name="Straight Connector 34">
            <a:extLst>
              <a:ext uri="{FF2B5EF4-FFF2-40B4-BE49-F238E27FC236}">
                <a16:creationId xmlns:a16="http://schemas.microsoft.com/office/drawing/2014/main" id="{58F79E39-077A-A04C-8B00-CB92AC166216}"/>
              </a:ext>
            </a:extLst>
          </p:cNvPr>
          <p:cNvCxnSpPr>
            <a:cxnSpLocks/>
            <a:stCxn id="34" idx="1"/>
          </p:cNvCxnSpPr>
          <p:nvPr/>
        </p:nvCxnSpPr>
        <p:spPr>
          <a:xfrm flipH="1">
            <a:off x="7315200" y="678236"/>
            <a:ext cx="905170" cy="319532"/>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EB74D65-851D-4747-BF03-1245E067F83A}"/>
              </a:ext>
            </a:extLst>
          </p:cNvPr>
          <p:cNvSpPr txBox="1"/>
          <p:nvPr/>
        </p:nvSpPr>
        <p:spPr>
          <a:xfrm>
            <a:off x="6259559" y="783120"/>
            <a:ext cx="701795" cy="461665"/>
          </a:xfrm>
          <a:prstGeom prst="rect">
            <a:avLst/>
          </a:prstGeom>
          <a:noFill/>
        </p:spPr>
        <p:txBody>
          <a:bodyPr wrap="none" rtlCol="0">
            <a:spAutoFit/>
          </a:bodyPr>
          <a:lstStyle/>
          <a:p>
            <a:r>
              <a:rPr lang="en-US" sz="2400" dirty="0"/>
              <a:t>ACA</a:t>
            </a:r>
          </a:p>
        </p:txBody>
      </p:sp>
      <p:sp>
        <p:nvSpPr>
          <p:cNvPr id="39" name="TextBox 38">
            <a:extLst>
              <a:ext uri="{FF2B5EF4-FFF2-40B4-BE49-F238E27FC236}">
                <a16:creationId xmlns:a16="http://schemas.microsoft.com/office/drawing/2014/main" id="{E0BA517F-6636-3C48-9A4E-5772D5F82892}"/>
              </a:ext>
            </a:extLst>
          </p:cNvPr>
          <p:cNvSpPr txBox="1"/>
          <p:nvPr/>
        </p:nvSpPr>
        <p:spPr>
          <a:xfrm>
            <a:off x="4695310" y="1857479"/>
            <a:ext cx="788999" cy="461665"/>
          </a:xfrm>
          <a:prstGeom prst="rect">
            <a:avLst/>
          </a:prstGeom>
          <a:noFill/>
        </p:spPr>
        <p:txBody>
          <a:bodyPr wrap="none" rtlCol="0">
            <a:spAutoFit/>
          </a:bodyPr>
          <a:lstStyle/>
          <a:p>
            <a:r>
              <a:rPr lang="en-US" sz="2400" dirty="0"/>
              <a:t>MCA</a:t>
            </a:r>
          </a:p>
        </p:txBody>
      </p:sp>
      <p:sp>
        <p:nvSpPr>
          <p:cNvPr id="40" name="TextBox 39">
            <a:extLst>
              <a:ext uri="{FF2B5EF4-FFF2-40B4-BE49-F238E27FC236}">
                <a16:creationId xmlns:a16="http://schemas.microsoft.com/office/drawing/2014/main" id="{231E8C63-A98E-E249-9E9A-FF64C1B3BDE6}"/>
              </a:ext>
            </a:extLst>
          </p:cNvPr>
          <p:cNvSpPr txBox="1"/>
          <p:nvPr/>
        </p:nvSpPr>
        <p:spPr>
          <a:xfrm>
            <a:off x="5181600" y="3002796"/>
            <a:ext cx="684803" cy="461665"/>
          </a:xfrm>
          <a:prstGeom prst="rect">
            <a:avLst/>
          </a:prstGeom>
          <a:noFill/>
        </p:spPr>
        <p:txBody>
          <a:bodyPr wrap="none" rtlCol="0">
            <a:spAutoFit/>
          </a:bodyPr>
          <a:lstStyle/>
          <a:p>
            <a:r>
              <a:rPr lang="en-US" sz="2400" dirty="0"/>
              <a:t>PCA</a:t>
            </a:r>
          </a:p>
        </p:txBody>
      </p:sp>
      <p:sp>
        <p:nvSpPr>
          <p:cNvPr id="36" name="TextBox 35">
            <a:extLst>
              <a:ext uri="{FF2B5EF4-FFF2-40B4-BE49-F238E27FC236}">
                <a16:creationId xmlns:a16="http://schemas.microsoft.com/office/drawing/2014/main" id="{E479716C-A0C8-AD42-90FC-5485BE884E09}"/>
              </a:ext>
            </a:extLst>
          </p:cNvPr>
          <p:cNvSpPr txBox="1"/>
          <p:nvPr/>
        </p:nvSpPr>
        <p:spPr>
          <a:xfrm>
            <a:off x="103521" y="6362042"/>
            <a:ext cx="1778051" cy="369332"/>
          </a:xfrm>
          <a:prstGeom prst="rect">
            <a:avLst/>
          </a:prstGeom>
          <a:noFill/>
        </p:spPr>
        <p:txBody>
          <a:bodyPr wrap="none" rtlCol="0">
            <a:spAutoFit/>
          </a:bodyPr>
          <a:lstStyle/>
          <a:p>
            <a:r>
              <a:rPr lang="en-US" dirty="0"/>
              <a:t>Kenhub anatomy</a:t>
            </a:r>
          </a:p>
        </p:txBody>
      </p:sp>
    </p:spTree>
    <p:extLst>
      <p:ext uri="{BB962C8B-B14F-4D97-AF65-F5344CB8AC3E}">
        <p14:creationId xmlns:p14="http://schemas.microsoft.com/office/powerpoint/2010/main" val="555950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23D350-42BF-3A42-BF5D-134C2DDF0F93}"/>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dirty="0"/>
              <a:t>Breakdown for the evening:</a:t>
            </a:r>
          </a:p>
        </p:txBody>
      </p:sp>
      <p:sp>
        <p:nvSpPr>
          <p:cNvPr id="73"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result for brain">
            <a:extLst>
              <a:ext uri="{FF2B5EF4-FFF2-40B4-BE49-F238E27FC236}">
                <a16:creationId xmlns:a16="http://schemas.microsoft.com/office/drawing/2014/main" id="{A65D45F8-C415-A248-8C50-A5CB43AF88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318" r="808" b="-2"/>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30BE1CFC-3060-6E4F-848C-979A6B5FBC77}"/>
              </a:ext>
            </a:extLst>
          </p:cNvPr>
          <p:cNvSpPr txBox="1">
            <a:spLocks/>
          </p:cNvSpPr>
          <p:nvPr/>
        </p:nvSpPr>
        <p:spPr>
          <a:xfrm>
            <a:off x="4905954" y="2264598"/>
            <a:ext cx="6713552" cy="41148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sz="2500" dirty="0"/>
              <a:t>15-20 minute introduction (Sarah)</a:t>
            </a:r>
          </a:p>
          <a:p>
            <a:pPr marL="514350"/>
            <a:r>
              <a:rPr lang="en-US" sz="2500" dirty="0"/>
              <a:t>What is a stroke? </a:t>
            </a:r>
          </a:p>
          <a:p>
            <a:pPr marL="514350"/>
            <a:r>
              <a:rPr lang="en-US" sz="2500" dirty="0"/>
              <a:t>Structure of the nervous system</a:t>
            </a:r>
          </a:p>
          <a:p>
            <a:pPr marL="514350"/>
            <a:r>
              <a:rPr lang="en-US" sz="2500" dirty="0"/>
              <a:t>Functional neuroanatomy (how does our brain work?)</a:t>
            </a:r>
          </a:p>
          <a:p>
            <a:pPr marL="514350"/>
            <a:r>
              <a:rPr lang="en-US" sz="2500" dirty="0"/>
              <a:t>Neurovascular supply</a:t>
            </a:r>
          </a:p>
          <a:p>
            <a:pPr marL="0"/>
            <a:r>
              <a:rPr lang="en-US" sz="2500" dirty="0"/>
              <a:t>10 minute break</a:t>
            </a:r>
          </a:p>
          <a:p>
            <a:pPr marL="0"/>
            <a:r>
              <a:rPr lang="en-US" sz="2500" dirty="0"/>
              <a:t>45 minute interactive talk (Dr. Felix)</a:t>
            </a:r>
          </a:p>
          <a:p>
            <a:pPr marL="0"/>
            <a:r>
              <a:rPr lang="en-US" sz="2500" dirty="0"/>
              <a:t>15-20 minutes for questions</a:t>
            </a:r>
          </a:p>
        </p:txBody>
      </p:sp>
    </p:spTree>
    <p:extLst>
      <p:ext uri="{BB962C8B-B14F-4D97-AF65-F5344CB8AC3E}">
        <p14:creationId xmlns:p14="http://schemas.microsoft.com/office/powerpoint/2010/main" val="3661651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36419-F8A5-7B4B-884D-08D76D3CB8BF}"/>
              </a:ext>
            </a:extLst>
          </p:cNvPr>
          <p:cNvSpPr>
            <a:spLocks noGrp="1"/>
          </p:cNvSpPr>
          <p:nvPr>
            <p:ph type="title"/>
          </p:nvPr>
        </p:nvSpPr>
        <p:spPr>
          <a:xfrm>
            <a:off x="103521" y="0"/>
            <a:ext cx="10515600" cy="1325563"/>
          </a:xfrm>
        </p:spPr>
        <p:txBody>
          <a:bodyPr/>
          <a:lstStyle/>
          <a:p>
            <a:r>
              <a:rPr lang="en-US" dirty="0"/>
              <a:t>Supply to the cortex: ACA, MCA, and PCA</a:t>
            </a:r>
          </a:p>
        </p:txBody>
      </p:sp>
      <p:cxnSp>
        <p:nvCxnSpPr>
          <p:cNvPr id="3" name="Straight Connector 2">
            <a:extLst>
              <a:ext uri="{FF2B5EF4-FFF2-40B4-BE49-F238E27FC236}">
                <a16:creationId xmlns:a16="http://schemas.microsoft.com/office/drawing/2014/main" id="{E806CA76-B09D-DF40-A398-0D9000A6BF6B}"/>
              </a:ext>
            </a:extLst>
          </p:cNvPr>
          <p:cNvCxnSpPr>
            <a:cxnSpLocks/>
          </p:cNvCxnSpPr>
          <p:nvPr/>
        </p:nvCxnSpPr>
        <p:spPr>
          <a:xfrm>
            <a:off x="193166" y="1009014"/>
            <a:ext cx="9345279"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7650" name="Picture 2" descr="Image result for vascular supply brain aca pca mca">
            <a:extLst>
              <a:ext uri="{FF2B5EF4-FFF2-40B4-BE49-F238E27FC236}">
                <a16:creationId xmlns:a16="http://schemas.microsoft.com/office/drawing/2014/main" id="{8A23C704-806D-3B4F-B48F-0DAB6840B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571" y="1324931"/>
            <a:ext cx="8967740" cy="506718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5F3517C-AE13-AF48-B934-20623A2A6F34}"/>
              </a:ext>
            </a:extLst>
          </p:cNvPr>
          <p:cNvSpPr/>
          <p:nvPr/>
        </p:nvSpPr>
        <p:spPr>
          <a:xfrm>
            <a:off x="1380571" y="3339355"/>
            <a:ext cx="1459217" cy="268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93AD523-F3B3-6942-A8DD-5919935C81BB}"/>
              </a:ext>
            </a:extLst>
          </p:cNvPr>
          <p:cNvSpPr/>
          <p:nvPr/>
        </p:nvSpPr>
        <p:spPr>
          <a:xfrm>
            <a:off x="2594274" y="3411071"/>
            <a:ext cx="453734" cy="71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37CE36F-0811-CC49-848D-96760E051FEE}"/>
              </a:ext>
            </a:extLst>
          </p:cNvPr>
          <p:cNvCxnSpPr>
            <a:cxnSpLocks/>
          </p:cNvCxnSpPr>
          <p:nvPr/>
        </p:nvCxnSpPr>
        <p:spPr>
          <a:xfrm flipH="1">
            <a:off x="9843217" y="2404786"/>
            <a:ext cx="932347" cy="409221"/>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BD8F13D-2D07-8E41-9D5A-5E054626E0B2}"/>
              </a:ext>
            </a:extLst>
          </p:cNvPr>
          <p:cNvSpPr txBox="1"/>
          <p:nvPr/>
        </p:nvSpPr>
        <p:spPr>
          <a:xfrm>
            <a:off x="10836454" y="2114117"/>
            <a:ext cx="1065933" cy="461665"/>
          </a:xfrm>
          <a:prstGeom prst="rect">
            <a:avLst/>
          </a:prstGeom>
          <a:noFill/>
        </p:spPr>
        <p:txBody>
          <a:bodyPr wrap="none" rtlCol="0">
            <a:spAutoFit/>
          </a:bodyPr>
          <a:lstStyle/>
          <a:p>
            <a:r>
              <a:rPr lang="en-US" sz="2400" dirty="0"/>
              <a:t>Frontal</a:t>
            </a:r>
          </a:p>
        </p:txBody>
      </p:sp>
      <p:sp>
        <p:nvSpPr>
          <p:cNvPr id="15" name="TextBox 14">
            <a:extLst>
              <a:ext uri="{FF2B5EF4-FFF2-40B4-BE49-F238E27FC236}">
                <a16:creationId xmlns:a16="http://schemas.microsoft.com/office/drawing/2014/main" id="{BDF5F2E9-7E5D-EA44-9697-A64C2E1385B4}"/>
              </a:ext>
            </a:extLst>
          </p:cNvPr>
          <p:cNvSpPr txBox="1"/>
          <p:nvPr/>
        </p:nvSpPr>
        <p:spPr>
          <a:xfrm>
            <a:off x="10654906" y="1246583"/>
            <a:ext cx="1131207" cy="461665"/>
          </a:xfrm>
          <a:prstGeom prst="rect">
            <a:avLst/>
          </a:prstGeom>
          <a:noFill/>
        </p:spPr>
        <p:txBody>
          <a:bodyPr wrap="none" rtlCol="0">
            <a:spAutoFit/>
          </a:bodyPr>
          <a:lstStyle/>
          <a:p>
            <a:r>
              <a:rPr lang="en-US" sz="2400" dirty="0"/>
              <a:t>Parietal</a:t>
            </a:r>
          </a:p>
        </p:txBody>
      </p:sp>
      <p:cxnSp>
        <p:nvCxnSpPr>
          <p:cNvPr id="16" name="Straight Connector 15">
            <a:extLst>
              <a:ext uri="{FF2B5EF4-FFF2-40B4-BE49-F238E27FC236}">
                <a16:creationId xmlns:a16="http://schemas.microsoft.com/office/drawing/2014/main" id="{CD7B66B7-671D-AF47-AD02-64283A09E241}"/>
              </a:ext>
            </a:extLst>
          </p:cNvPr>
          <p:cNvCxnSpPr>
            <a:cxnSpLocks/>
          </p:cNvCxnSpPr>
          <p:nvPr/>
        </p:nvCxnSpPr>
        <p:spPr>
          <a:xfrm flipH="1">
            <a:off x="7691718" y="1511488"/>
            <a:ext cx="2927403" cy="506541"/>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B834DE5-B651-7F4B-8B61-C175F6043BDF}"/>
              </a:ext>
            </a:extLst>
          </p:cNvPr>
          <p:cNvSpPr txBox="1"/>
          <p:nvPr/>
        </p:nvSpPr>
        <p:spPr>
          <a:xfrm>
            <a:off x="4828281" y="1083495"/>
            <a:ext cx="1267719" cy="461665"/>
          </a:xfrm>
          <a:prstGeom prst="rect">
            <a:avLst/>
          </a:prstGeom>
          <a:noFill/>
        </p:spPr>
        <p:txBody>
          <a:bodyPr wrap="none" rtlCol="0">
            <a:spAutoFit/>
          </a:bodyPr>
          <a:lstStyle/>
          <a:p>
            <a:r>
              <a:rPr lang="en-US" sz="2400" dirty="0"/>
              <a:t>Occipital</a:t>
            </a:r>
          </a:p>
        </p:txBody>
      </p:sp>
      <p:cxnSp>
        <p:nvCxnSpPr>
          <p:cNvPr id="20" name="Straight Connector 19">
            <a:extLst>
              <a:ext uri="{FF2B5EF4-FFF2-40B4-BE49-F238E27FC236}">
                <a16:creationId xmlns:a16="http://schemas.microsoft.com/office/drawing/2014/main" id="{AE81359E-BA4F-B34C-8767-25A3724BEFF8}"/>
              </a:ext>
            </a:extLst>
          </p:cNvPr>
          <p:cNvCxnSpPr>
            <a:cxnSpLocks/>
          </p:cNvCxnSpPr>
          <p:nvPr/>
        </p:nvCxnSpPr>
        <p:spPr>
          <a:xfrm>
            <a:off x="5665694" y="1611883"/>
            <a:ext cx="717177" cy="1470748"/>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39C629-26C5-C94C-B513-6DCE97518C56}"/>
              </a:ext>
            </a:extLst>
          </p:cNvPr>
          <p:cNvCxnSpPr>
            <a:cxnSpLocks/>
          </p:cNvCxnSpPr>
          <p:nvPr/>
        </p:nvCxnSpPr>
        <p:spPr>
          <a:xfrm flipH="1" flipV="1">
            <a:off x="8606099" y="3339355"/>
            <a:ext cx="1489665" cy="820269"/>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355AAF6-D93A-F542-941F-0EFF5ECBA93E}"/>
              </a:ext>
            </a:extLst>
          </p:cNvPr>
          <p:cNvSpPr txBox="1"/>
          <p:nvPr/>
        </p:nvSpPr>
        <p:spPr>
          <a:xfrm>
            <a:off x="10161429" y="3974240"/>
            <a:ext cx="1350050" cy="461665"/>
          </a:xfrm>
          <a:prstGeom prst="rect">
            <a:avLst/>
          </a:prstGeom>
          <a:noFill/>
        </p:spPr>
        <p:txBody>
          <a:bodyPr wrap="none" rtlCol="0">
            <a:spAutoFit/>
          </a:bodyPr>
          <a:lstStyle/>
          <a:p>
            <a:r>
              <a:rPr lang="en-US" sz="2400" dirty="0"/>
              <a:t>Temporal</a:t>
            </a:r>
          </a:p>
        </p:txBody>
      </p:sp>
      <p:sp>
        <p:nvSpPr>
          <p:cNvPr id="28" name="TextBox 27">
            <a:extLst>
              <a:ext uri="{FF2B5EF4-FFF2-40B4-BE49-F238E27FC236}">
                <a16:creationId xmlns:a16="http://schemas.microsoft.com/office/drawing/2014/main" id="{BA9D1F6E-DA3A-324D-AD85-B1F385ED6F5B}"/>
              </a:ext>
            </a:extLst>
          </p:cNvPr>
          <p:cNvSpPr txBox="1"/>
          <p:nvPr/>
        </p:nvSpPr>
        <p:spPr>
          <a:xfrm>
            <a:off x="10897543" y="6488668"/>
            <a:ext cx="1294457" cy="369332"/>
          </a:xfrm>
          <a:prstGeom prst="rect">
            <a:avLst/>
          </a:prstGeom>
          <a:noFill/>
        </p:spPr>
        <p:txBody>
          <a:bodyPr wrap="none" rtlCol="0">
            <a:spAutoFit/>
          </a:bodyPr>
          <a:lstStyle/>
          <a:p>
            <a:r>
              <a:rPr lang="en-US" dirty="0" err="1"/>
              <a:t>Gabay</a:t>
            </a:r>
            <a:r>
              <a:rPr lang="en-US" dirty="0"/>
              <a:t> 2017</a:t>
            </a:r>
          </a:p>
        </p:txBody>
      </p:sp>
    </p:spTree>
    <p:extLst>
      <p:ext uri="{BB962C8B-B14F-4D97-AF65-F5344CB8AC3E}">
        <p14:creationId xmlns:p14="http://schemas.microsoft.com/office/powerpoint/2010/main" val="36547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36419-F8A5-7B4B-884D-08D76D3CB8BF}"/>
              </a:ext>
            </a:extLst>
          </p:cNvPr>
          <p:cNvSpPr>
            <a:spLocks noGrp="1"/>
          </p:cNvSpPr>
          <p:nvPr>
            <p:ph type="title"/>
          </p:nvPr>
        </p:nvSpPr>
        <p:spPr>
          <a:xfrm>
            <a:off x="103521" y="0"/>
            <a:ext cx="10515600" cy="1325563"/>
          </a:xfrm>
        </p:spPr>
        <p:txBody>
          <a:bodyPr/>
          <a:lstStyle/>
          <a:p>
            <a:r>
              <a:rPr lang="en-US" dirty="0"/>
              <a:t>Supply to the cortex: ACA, MCA, and PCA</a:t>
            </a:r>
          </a:p>
        </p:txBody>
      </p:sp>
      <p:cxnSp>
        <p:nvCxnSpPr>
          <p:cNvPr id="3" name="Straight Connector 2">
            <a:extLst>
              <a:ext uri="{FF2B5EF4-FFF2-40B4-BE49-F238E27FC236}">
                <a16:creationId xmlns:a16="http://schemas.microsoft.com/office/drawing/2014/main" id="{E806CA76-B09D-DF40-A398-0D9000A6BF6B}"/>
              </a:ext>
            </a:extLst>
          </p:cNvPr>
          <p:cNvCxnSpPr>
            <a:cxnSpLocks/>
          </p:cNvCxnSpPr>
          <p:nvPr/>
        </p:nvCxnSpPr>
        <p:spPr>
          <a:xfrm>
            <a:off x="193166" y="1009014"/>
            <a:ext cx="9345279"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9698" name="Picture 2" descr="Image result for vascular supply brain aca pca mca homunculus">
            <a:extLst>
              <a:ext uri="{FF2B5EF4-FFF2-40B4-BE49-F238E27FC236}">
                <a16:creationId xmlns:a16="http://schemas.microsoft.com/office/drawing/2014/main" id="{67A56A84-20B9-7843-90FE-0E5EDD624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25563"/>
            <a:ext cx="8534400" cy="51181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Eye with solid fill">
            <a:extLst>
              <a:ext uri="{FF2B5EF4-FFF2-40B4-BE49-F238E27FC236}">
                <a16:creationId xmlns:a16="http://schemas.microsoft.com/office/drawing/2014/main" id="{D476C557-DAF2-3E4B-8B4F-C8502B7CC4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81245" y="5490880"/>
            <a:ext cx="672355" cy="672355"/>
          </a:xfrm>
          <a:prstGeom prst="rect">
            <a:avLst/>
          </a:prstGeom>
        </p:spPr>
      </p:pic>
      <p:pic>
        <p:nvPicPr>
          <p:cNvPr id="18" name="Graphic 17" descr="Eye with solid fill">
            <a:extLst>
              <a:ext uri="{FF2B5EF4-FFF2-40B4-BE49-F238E27FC236}">
                <a16:creationId xmlns:a16="http://schemas.microsoft.com/office/drawing/2014/main" id="{8978FBBF-CD71-9A4F-A4BA-F32C31E46E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94963" y="5490879"/>
            <a:ext cx="672355" cy="672355"/>
          </a:xfrm>
          <a:prstGeom prst="rect">
            <a:avLst/>
          </a:prstGeom>
        </p:spPr>
      </p:pic>
      <p:sp>
        <p:nvSpPr>
          <p:cNvPr id="21" name="TextBox 20">
            <a:extLst>
              <a:ext uri="{FF2B5EF4-FFF2-40B4-BE49-F238E27FC236}">
                <a16:creationId xmlns:a16="http://schemas.microsoft.com/office/drawing/2014/main" id="{7787FFA4-5B00-614F-B696-191A377CE696}"/>
              </a:ext>
            </a:extLst>
          </p:cNvPr>
          <p:cNvSpPr txBox="1"/>
          <p:nvPr/>
        </p:nvSpPr>
        <p:spPr>
          <a:xfrm>
            <a:off x="10897543" y="6488668"/>
            <a:ext cx="1294457" cy="369332"/>
          </a:xfrm>
          <a:prstGeom prst="rect">
            <a:avLst/>
          </a:prstGeom>
          <a:noFill/>
        </p:spPr>
        <p:txBody>
          <a:bodyPr wrap="none" rtlCol="0">
            <a:spAutoFit/>
          </a:bodyPr>
          <a:lstStyle/>
          <a:p>
            <a:r>
              <a:rPr lang="en-US" dirty="0" err="1"/>
              <a:t>Gabay</a:t>
            </a:r>
            <a:r>
              <a:rPr lang="en-US" dirty="0"/>
              <a:t> 2017</a:t>
            </a:r>
          </a:p>
        </p:txBody>
      </p:sp>
    </p:spTree>
    <p:extLst>
      <p:ext uri="{BB962C8B-B14F-4D97-AF65-F5344CB8AC3E}">
        <p14:creationId xmlns:p14="http://schemas.microsoft.com/office/powerpoint/2010/main" val="1774116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36419-F8A5-7B4B-884D-08D76D3CB8BF}"/>
              </a:ext>
            </a:extLst>
          </p:cNvPr>
          <p:cNvSpPr>
            <a:spLocks noGrp="1"/>
          </p:cNvSpPr>
          <p:nvPr>
            <p:ph type="title"/>
          </p:nvPr>
        </p:nvSpPr>
        <p:spPr>
          <a:xfrm>
            <a:off x="103521" y="0"/>
            <a:ext cx="10515600" cy="1325563"/>
          </a:xfrm>
        </p:spPr>
        <p:txBody>
          <a:bodyPr/>
          <a:lstStyle/>
          <a:p>
            <a:r>
              <a:rPr lang="en-US" dirty="0"/>
              <a:t>Supply to the cortex: recap</a:t>
            </a:r>
          </a:p>
        </p:txBody>
      </p:sp>
      <p:cxnSp>
        <p:nvCxnSpPr>
          <p:cNvPr id="3" name="Straight Connector 2">
            <a:extLst>
              <a:ext uri="{FF2B5EF4-FFF2-40B4-BE49-F238E27FC236}">
                <a16:creationId xmlns:a16="http://schemas.microsoft.com/office/drawing/2014/main" id="{E806CA76-B09D-DF40-A398-0D9000A6BF6B}"/>
              </a:ext>
            </a:extLst>
          </p:cNvPr>
          <p:cNvCxnSpPr>
            <a:cxnSpLocks/>
          </p:cNvCxnSpPr>
          <p:nvPr/>
        </p:nvCxnSpPr>
        <p:spPr>
          <a:xfrm>
            <a:off x="193166" y="1009014"/>
            <a:ext cx="9345279"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Table 6">
            <a:extLst>
              <a:ext uri="{FF2B5EF4-FFF2-40B4-BE49-F238E27FC236}">
                <a16:creationId xmlns:a16="http://schemas.microsoft.com/office/drawing/2014/main" id="{472AD9D6-E8B0-9342-B22F-6C4EFDFAAEC5}"/>
              </a:ext>
            </a:extLst>
          </p:cNvPr>
          <p:cNvGraphicFramePr>
            <a:graphicFrameLocks noGrp="1"/>
          </p:cNvGraphicFramePr>
          <p:nvPr>
            <p:extLst>
              <p:ext uri="{D42A27DB-BD31-4B8C-83A1-F6EECF244321}">
                <p14:modId xmlns:p14="http://schemas.microsoft.com/office/powerpoint/2010/main" val="3967389029"/>
              </p:ext>
            </p:extLst>
          </p:nvPr>
        </p:nvGraphicFramePr>
        <p:xfrm>
          <a:off x="193166" y="1325563"/>
          <a:ext cx="7767493" cy="5386174"/>
        </p:xfrm>
        <a:graphic>
          <a:graphicData uri="http://schemas.openxmlformats.org/drawingml/2006/table">
            <a:tbl>
              <a:tblPr firstRow="1" bandRow="1">
                <a:tableStyleId>{5C22544A-7EE6-4342-B048-85BDC9FD1C3A}</a:tableStyleId>
              </a:tblPr>
              <a:tblGrid>
                <a:gridCol w="1962905">
                  <a:extLst>
                    <a:ext uri="{9D8B030D-6E8A-4147-A177-3AD203B41FA5}">
                      <a16:colId xmlns:a16="http://schemas.microsoft.com/office/drawing/2014/main" val="3289581995"/>
                    </a:ext>
                  </a:extLst>
                </a:gridCol>
                <a:gridCol w="5804588">
                  <a:extLst>
                    <a:ext uri="{9D8B030D-6E8A-4147-A177-3AD203B41FA5}">
                      <a16:colId xmlns:a16="http://schemas.microsoft.com/office/drawing/2014/main" val="3576877480"/>
                    </a:ext>
                  </a:extLst>
                </a:gridCol>
              </a:tblGrid>
              <a:tr h="460465">
                <a:tc>
                  <a:txBody>
                    <a:bodyPr/>
                    <a:lstStyle/>
                    <a:p>
                      <a:pPr algn="ctr"/>
                      <a:r>
                        <a:rPr lang="en-US" sz="2000" b="1" dirty="0"/>
                        <a:t>Vessel</a:t>
                      </a:r>
                    </a:p>
                  </a:txBody>
                  <a:tcPr/>
                </a:tc>
                <a:tc>
                  <a:txBody>
                    <a:bodyPr/>
                    <a:lstStyle/>
                    <a:p>
                      <a:pPr algn="ctr"/>
                      <a:r>
                        <a:rPr lang="en-US" sz="2000" dirty="0"/>
                        <a:t>Function of areas supplied</a:t>
                      </a:r>
                    </a:p>
                  </a:txBody>
                  <a:tcPr/>
                </a:tc>
                <a:extLst>
                  <a:ext uri="{0D108BD9-81ED-4DB2-BD59-A6C34878D82A}">
                    <a16:rowId xmlns:a16="http://schemas.microsoft.com/office/drawing/2014/main" val="1554282011"/>
                  </a:ext>
                </a:extLst>
              </a:tr>
              <a:tr h="1201687">
                <a:tc>
                  <a:txBody>
                    <a:bodyPr/>
                    <a:lstStyle/>
                    <a:p>
                      <a:r>
                        <a:rPr lang="en-US" sz="2000" dirty="0"/>
                        <a:t>Anterior cerebral artery (ACA)</a:t>
                      </a:r>
                      <a:endParaRPr lang="en-US" sz="2000" i="1" dirty="0"/>
                    </a:p>
                    <a:p>
                      <a:r>
                        <a:rPr lang="en-US" sz="2000" i="1" dirty="0">
                          <a:highlight>
                            <a:srgbClr val="FFFF00"/>
                          </a:highlight>
                        </a:rPr>
                        <a:t>yellow</a:t>
                      </a:r>
                    </a:p>
                  </a:txBody>
                  <a:tcPr/>
                </a:tc>
                <a:tc>
                  <a:txBody>
                    <a:bodyPr/>
                    <a:lstStyle/>
                    <a:p>
                      <a:pPr marL="342900" indent="-342900">
                        <a:buAutoNum type="arabicPeriod"/>
                      </a:pPr>
                      <a:r>
                        <a:rPr lang="en-US" sz="2000" dirty="0"/>
                        <a:t>Motor function of lower body (frontal: motor cortex)</a:t>
                      </a:r>
                    </a:p>
                    <a:p>
                      <a:pPr marL="342900" indent="-342900">
                        <a:buAutoNum type="arabicPeriod"/>
                      </a:pPr>
                      <a:r>
                        <a:rPr lang="en-US" sz="2000" dirty="0"/>
                        <a:t>Sensations from lower body (parietal: somatosensory cortex)</a:t>
                      </a:r>
                    </a:p>
                  </a:txBody>
                  <a:tcPr/>
                </a:tc>
                <a:extLst>
                  <a:ext uri="{0D108BD9-81ED-4DB2-BD59-A6C34878D82A}">
                    <a16:rowId xmlns:a16="http://schemas.microsoft.com/office/drawing/2014/main" val="343393469"/>
                  </a:ext>
                </a:extLst>
              </a:tr>
              <a:tr h="2304429">
                <a:tc>
                  <a:txBody>
                    <a:bodyPr/>
                    <a:lstStyle/>
                    <a:p>
                      <a:r>
                        <a:rPr lang="en-US" sz="2000" dirty="0"/>
                        <a:t>Middle cerebral artery (MCA)</a:t>
                      </a:r>
                    </a:p>
                    <a:p>
                      <a:r>
                        <a:rPr lang="en-US" sz="2000" i="1" dirty="0">
                          <a:highlight>
                            <a:srgbClr val="00FF00"/>
                          </a:highlight>
                        </a:rPr>
                        <a:t>green</a:t>
                      </a:r>
                    </a:p>
                    <a:p>
                      <a:endParaRPr lang="en-US" sz="2000" dirty="0"/>
                    </a:p>
                  </a:txBody>
                  <a:tcPr/>
                </a:tc>
                <a:tc>
                  <a:txBody>
                    <a:bodyPr/>
                    <a:lstStyle/>
                    <a:p>
                      <a:pPr marL="342900" indent="-342900">
                        <a:buAutoNum type="arabicPeriod"/>
                      </a:pPr>
                      <a:r>
                        <a:rPr lang="en-US" sz="2000" dirty="0"/>
                        <a:t>Motor function of upper body (frontal: motor cortex)</a:t>
                      </a:r>
                    </a:p>
                    <a:p>
                      <a:pPr marL="342900" indent="-342900">
                        <a:buAutoNum type="arabicPeriod"/>
                      </a:pPr>
                      <a:r>
                        <a:rPr lang="en-US" sz="2000" dirty="0"/>
                        <a:t>Sensations from upper body (parietal: somatosensory cortex)</a:t>
                      </a:r>
                    </a:p>
                    <a:p>
                      <a:pPr marL="342900" indent="-342900">
                        <a:buAutoNum type="arabicPeriod"/>
                      </a:pPr>
                      <a:r>
                        <a:rPr lang="en-US" sz="2000" dirty="0"/>
                        <a:t>Production of speech (Frontal: Broca’s area)</a:t>
                      </a:r>
                    </a:p>
                    <a:p>
                      <a:pPr marL="342900" indent="-342900">
                        <a:buAutoNum type="arabicPeriod"/>
                      </a:pPr>
                      <a:r>
                        <a:rPr lang="en-US" sz="2000" dirty="0"/>
                        <a:t>Comprehension of speech (Temporal: Wernicke’s area)</a:t>
                      </a:r>
                    </a:p>
                  </a:txBody>
                  <a:tcPr/>
                </a:tc>
                <a:extLst>
                  <a:ext uri="{0D108BD9-81ED-4DB2-BD59-A6C34878D82A}">
                    <a16:rowId xmlns:a16="http://schemas.microsoft.com/office/drawing/2014/main" val="3568273648"/>
                  </a:ext>
                </a:extLst>
              </a:tr>
              <a:tr h="1198303">
                <a:tc>
                  <a:txBody>
                    <a:bodyPr/>
                    <a:lstStyle/>
                    <a:p>
                      <a:r>
                        <a:rPr lang="en-US" sz="2000" dirty="0"/>
                        <a:t>Posterior cerebral artery (PCA)</a:t>
                      </a:r>
                    </a:p>
                    <a:p>
                      <a:r>
                        <a:rPr lang="en-US" sz="2000" i="1" dirty="0">
                          <a:highlight>
                            <a:srgbClr val="00FFFF"/>
                          </a:highlight>
                        </a:rPr>
                        <a:t>blue</a:t>
                      </a:r>
                    </a:p>
                  </a:txBody>
                  <a:tcPr/>
                </a:tc>
                <a:tc>
                  <a:txBody>
                    <a:bodyPr/>
                    <a:lstStyle/>
                    <a:p>
                      <a:pPr marL="342900" indent="-342900">
                        <a:buAutoNum type="arabicPeriod"/>
                      </a:pPr>
                      <a:r>
                        <a:rPr lang="en-US" sz="2000" dirty="0"/>
                        <a:t>Vision (Occipital: primary visual cortex)</a:t>
                      </a:r>
                    </a:p>
                    <a:p>
                      <a:pPr marL="342900" indent="-342900">
                        <a:buAutoNum type="arabicPeriod"/>
                      </a:pPr>
                      <a:r>
                        <a:rPr lang="en-US" sz="2000" dirty="0"/>
                        <a:t>Ability to read (Occipital: visual association areas)</a:t>
                      </a:r>
                    </a:p>
                  </a:txBody>
                  <a:tcPr/>
                </a:tc>
                <a:extLst>
                  <a:ext uri="{0D108BD9-81ED-4DB2-BD59-A6C34878D82A}">
                    <a16:rowId xmlns:a16="http://schemas.microsoft.com/office/drawing/2014/main" val="2452347423"/>
                  </a:ext>
                </a:extLst>
              </a:tr>
            </a:tbl>
          </a:graphicData>
        </a:graphic>
      </p:graphicFrame>
      <p:pic>
        <p:nvPicPr>
          <p:cNvPr id="31746" name="Picture 2" descr="Image result for vascular supply brain aca pca mca homunculus">
            <a:extLst>
              <a:ext uri="{FF2B5EF4-FFF2-40B4-BE49-F238E27FC236}">
                <a16:creationId xmlns:a16="http://schemas.microsoft.com/office/drawing/2014/main" id="{E7EBEABD-5E30-C547-9C9B-046A50A55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304" y="1325563"/>
            <a:ext cx="4108649" cy="27651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10;&#10;Description automatically generated">
            <a:extLst>
              <a:ext uri="{FF2B5EF4-FFF2-40B4-BE49-F238E27FC236}">
                <a16:creationId xmlns:a16="http://schemas.microsoft.com/office/drawing/2014/main" id="{952D3635-6F20-CC41-89E7-C996C271D32D}"/>
              </a:ext>
            </a:extLst>
          </p:cNvPr>
          <p:cNvPicPr>
            <a:picLocks noChangeAspect="1"/>
          </p:cNvPicPr>
          <p:nvPr/>
        </p:nvPicPr>
        <p:blipFill>
          <a:blip r:embed="rId4"/>
          <a:stretch>
            <a:fillRect/>
          </a:stretch>
        </p:blipFill>
        <p:spPr>
          <a:xfrm>
            <a:off x="8830982" y="4477505"/>
            <a:ext cx="2921000" cy="2184400"/>
          </a:xfrm>
          <a:prstGeom prst="rect">
            <a:avLst/>
          </a:prstGeom>
        </p:spPr>
      </p:pic>
      <p:sp>
        <p:nvSpPr>
          <p:cNvPr id="9" name="Rectangle 8">
            <a:extLst>
              <a:ext uri="{FF2B5EF4-FFF2-40B4-BE49-F238E27FC236}">
                <a16:creationId xmlns:a16="http://schemas.microsoft.com/office/drawing/2014/main" id="{A55A943A-9F14-7345-A0B8-932CC884EA3E}"/>
              </a:ext>
            </a:extLst>
          </p:cNvPr>
          <p:cNvSpPr/>
          <p:nvPr/>
        </p:nvSpPr>
        <p:spPr>
          <a:xfrm>
            <a:off x="8641976" y="4679576"/>
            <a:ext cx="519953" cy="268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A3F2003-28E0-5E40-843C-8FEDEFC7F57E}"/>
              </a:ext>
            </a:extLst>
          </p:cNvPr>
          <p:cNvSpPr/>
          <p:nvPr/>
        </p:nvSpPr>
        <p:spPr>
          <a:xfrm>
            <a:off x="11421035" y="6375034"/>
            <a:ext cx="519953" cy="268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2515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0" name="Rectangle 191">
            <a:extLst>
              <a:ext uri="{FF2B5EF4-FFF2-40B4-BE49-F238E27FC236}">
                <a16:creationId xmlns:a16="http://schemas.microsoft.com/office/drawing/2014/main" id="{E6760941-EF99-4F61-A95D-3C3E7C08D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5">
            <a:extLst>
              <a:ext uri="{FF2B5EF4-FFF2-40B4-BE49-F238E27FC236}">
                <a16:creationId xmlns:a16="http://schemas.microsoft.com/office/drawing/2014/main" id="{44D9B9FF-D6DA-4F69-B4A0-BA1550D65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84269" y="1756600"/>
            <a:ext cx="1080325" cy="4736395"/>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6">
            <a:extLst>
              <a:ext uri="{FF2B5EF4-FFF2-40B4-BE49-F238E27FC236}">
                <a16:creationId xmlns:a16="http://schemas.microsoft.com/office/drawing/2014/main" id="{A7DC0AF9-0747-4070-A6D7-DF3681B9E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76839" y="1357766"/>
            <a:ext cx="687754" cy="430312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7">
            <a:extLst>
              <a:ext uri="{FF2B5EF4-FFF2-40B4-BE49-F238E27FC236}">
                <a16:creationId xmlns:a16="http://schemas.microsoft.com/office/drawing/2014/main" id="{74612EAD-0A8C-4C44-AFE1-3DF0669AC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78850" y="1135060"/>
            <a:ext cx="409371" cy="41692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6" name="Rectangle 8">
            <a:extLst>
              <a:ext uri="{FF2B5EF4-FFF2-40B4-BE49-F238E27FC236}">
                <a16:creationId xmlns:a16="http://schemas.microsoft.com/office/drawing/2014/main" id="{C2D46295-4D0D-487B-8972-141A047FB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24043"/>
            <a:ext cx="5288862" cy="397812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0A252C4-5EA5-A44E-AC84-D4FC5447F00E}"/>
              </a:ext>
            </a:extLst>
          </p:cNvPr>
          <p:cNvSpPr>
            <a:spLocks noGrp="1"/>
          </p:cNvSpPr>
          <p:nvPr>
            <p:ph type="title"/>
          </p:nvPr>
        </p:nvSpPr>
        <p:spPr>
          <a:xfrm>
            <a:off x="795342" y="1433872"/>
            <a:ext cx="4322204" cy="3142500"/>
          </a:xfrm>
        </p:spPr>
        <p:txBody>
          <a:bodyPr vert="horz" lIns="91440" tIns="45720" rIns="91440" bIns="45720" rtlCol="0" anchor="b">
            <a:normAutofit/>
          </a:bodyPr>
          <a:lstStyle/>
          <a:p>
            <a:r>
              <a:rPr lang="en-US" sz="3400" kern="1200" dirty="0">
                <a:solidFill>
                  <a:srgbClr val="FFFFFF"/>
                </a:solidFill>
                <a:latin typeface="+mj-lt"/>
                <a:ea typeface="+mj-ea"/>
                <a:cs typeface="+mj-cs"/>
              </a:rPr>
              <a:t>How can we use our knowledge of neuroanatomy, function, and blood supply to understand stroke?</a:t>
            </a:r>
          </a:p>
        </p:txBody>
      </p:sp>
      <p:pic>
        <p:nvPicPr>
          <p:cNvPr id="10248" name="Picture 8" descr="Image result for stroke cartoon">
            <a:extLst>
              <a:ext uri="{FF2B5EF4-FFF2-40B4-BE49-F238E27FC236}">
                <a16:creationId xmlns:a16="http://schemas.microsoft.com/office/drawing/2014/main" id="{433EC70A-B6CE-1940-9BD6-BA7F7196BB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89" r="-2" b="19617"/>
          <a:stretch/>
        </p:blipFill>
        <p:spPr bwMode="auto">
          <a:xfrm>
            <a:off x="5589596" y="1347925"/>
            <a:ext cx="6433753" cy="4312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004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AD45E-82FC-4542-B403-09DC7990EC30}"/>
              </a:ext>
            </a:extLst>
          </p:cNvPr>
          <p:cNvSpPr>
            <a:spLocks noGrp="1"/>
          </p:cNvSpPr>
          <p:nvPr>
            <p:ph type="title"/>
          </p:nvPr>
        </p:nvSpPr>
        <p:spPr>
          <a:xfrm>
            <a:off x="838199" y="365125"/>
            <a:ext cx="10515600" cy="1325563"/>
          </a:xfrm>
        </p:spPr>
        <p:txBody>
          <a:bodyPr>
            <a:normAutofit fontScale="90000"/>
          </a:bodyPr>
          <a:lstStyle/>
          <a:p>
            <a:pPr algn="ctr"/>
            <a:r>
              <a:rPr lang="en-US" dirty="0"/>
              <a:t>Depending on </a:t>
            </a:r>
            <a:r>
              <a:rPr lang="en-US" i="1" dirty="0"/>
              <a:t>where</a:t>
            </a:r>
            <a:r>
              <a:rPr lang="en-US" dirty="0"/>
              <a:t> the stroke occurs, we will see a corresponding </a:t>
            </a:r>
            <a:r>
              <a:rPr lang="en-US" i="1" dirty="0"/>
              <a:t>loss of normal function</a:t>
            </a:r>
            <a:r>
              <a:rPr lang="en-US" dirty="0"/>
              <a:t> in the regions without blood supply</a:t>
            </a:r>
            <a:endParaRPr lang="en-US" i="1" dirty="0"/>
          </a:p>
        </p:txBody>
      </p:sp>
      <p:pic>
        <p:nvPicPr>
          <p:cNvPr id="5122" name="Picture 2" descr="Image result for stroke gif imaging">
            <a:extLst>
              <a:ext uri="{FF2B5EF4-FFF2-40B4-BE49-F238E27FC236}">
                <a16:creationId xmlns:a16="http://schemas.microsoft.com/office/drawing/2014/main" id="{43652126-00E4-8D47-A027-E72266161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630" y="2075049"/>
            <a:ext cx="6626739" cy="44178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D0523F-E659-274C-874E-FA4A9AFDC959}"/>
              </a:ext>
            </a:extLst>
          </p:cNvPr>
          <p:cNvSpPr txBox="1"/>
          <p:nvPr/>
        </p:nvSpPr>
        <p:spPr>
          <a:xfrm>
            <a:off x="9298221" y="6492875"/>
            <a:ext cx="2844881" cy="369332"/>
          </a:xfrm>
          <a:prstGeom prst="rect">
            <a:avLst/>
          </a:prstGeom>
          <a:noFill/>
        </p:spPr>
        <p:txBody>
          <a:bodyPr wrap="none" rtlCol="0">
            <a:spAutoFit/>
          </a:bodyPr>
          <a:lstStyle/>
          <a:p>
            <a:r>
              <a:rPr lang="en-US" dirty="0"/>
              <a:t>American Stroke Association</a:t>
            </a:r>
          </a:p>
        </p:txBody>
      </p:sp>
    </p:spTree>
    <p:extLst>
      <p:ext uri="{BB962C8B-B14F-4D97-AF65-F5344CB8AC3E}">
        <p14:creationId xmlns:p14="http://schemas.microsoft.com/office/powerpoint/2010/main" val="1306196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5"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8B516A83-0357-BC48-B4CC-75B528FD2297}"/>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a:solidFill>
                  <a:srgbClr val="FFFFFF"/>
                </a:solidFill>
              </a:rPr>
              <a:t>What is a stroke?</a:t>
            </a:r>
          </a:p>
        </p:txBody>
      </p:sp>
      <p:pic>
        <p:nvPicPr>
          <p:cNvPr id="7" name="Picture 2" descr="Image result for stroke ischemic vs hemorrhagic">
            <a:extLst>
              <a:ext uri="{FF2B5EF4-FFF2-40B4-BE49-F238E27FC236}">
                <a16:creationId xmlns:a16="http://schemas.microsoft.com/office/drawing/2014/main" id="{82C728A1-88EF-0F4A-920E-087F61FB89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6"/>
          <a:stretch/>
        </p:blipFill>
        <p:spPr bwMode="auto">
          <a:xfrm>
            <a:off x="5784031" y="2513093"/>
            <a:ext cx="5413646" cy="4016912"/>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38CCA3EB-83F5-744E-B1CD-A0AE501DCDE7}"/>
              </a:ext>
            </a:extLst>
          </p:cNvPr>
          <p:cNvSpPr txBox="1">
            <a:spLocks/>
          </p:cNvSpPr>
          <p:nvPr/>
        </p:nvSpPr>
        <p:spPr>
          <a:xfrm>
            <a:off x="1524000" y="2177860"/>
            <a:ext cx="914400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graphicFrame>
        <p:nvGraphicFramePr>
          <p:cNvPr id="6" name="Diagram 5">
            <a:extLst>
              <a:ext uri="{FF2B5EF4-FFF2-40B4-BE49-F238E27FC236}">
                <a16:creationId xmlns:a16="http://schemas.microsoft.com/office/drawing/2014/main" id="{77121067-BF14-4C49-BDC7-2832106063EA}"/>
              </a:ext>
            </a:extLst>
          </p:cNvPr>
          <p:cNvGraphicFramePr/>
          <p:nvPr/>
        </p:nvGraphicFramePr>
        <p:xfrm>
          <a:off x="1388039" y="2354089"/>
          <a:ext cx="4545590" cy="4202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1282FFBE-616F-3341-AFC7-650523A29A2B}"/>
              </a:ext>
            </a:extLst>
          </p:cNvPr>
          <p:cNvSpPr/>
          <p:nvPr/>
        </p:nvSpPr>
        <p:spPr>
          <a:xfrm>
            <a:off x="9672034" y="6156101"/>
            <a:ext cx="1879781" cy="540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6019CA-B4FE-4246-8F97-27E030D2F8A3}"/>
              </a:ext>
            </a:extLst>
          </p:cNvPr>
          <p:cNvSpPr txBox="1"/>
          <p:nvPr/>
        </p:nvSpPr>
        <p:spPr>
          <a:xfrm>
            <a:off x="9344071" y="6465666"/>
            <a:ext cx="2844881" cy="369332"/>
          </a:xfrm>
          <a:prstGeom prst="rect">
            <a:avLst/>
          </a:prstGeom>
          <a:noFill/>
        </p:spPr>
        <p:txBody>
          <a:bodyPr wrap="none" rtlCol="0">
            <a:spAutoFit/>
          </a:bodyPr>
          <a:lstStyle/>
          <a:p>
            <a:r>
              <a:rPr lang="en-US" dirty="0"/>
              <a:t>American Stroke Association</a:t>
            </a:r>
          </a:p>
        </p:txBody>
      </p:sp>
    </p:spTree>
    <p:extLst>
      <p:ext uri="{BB962C8B-B14F-4D97-AF65-F5344CB8AC3E}">
        <p14:creationId xmlns:p14="http://schemas.microsoft.com/office/powerpoint/2010/main" val="2126150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13">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11" name="Subtitle 2">
            <a:extLst>
              <a:ext uri="{FF2B5EF4-FFF2-40B4-BE49-F238E27FC236}">
                <a16:creationId xmlns:a16="http://schemas.microsoft.com/office/drawing/2014/main" id="{6CA957D0-B69D-A14B-9E0C-33712908C4EE}"/>
              </a:ext>
            </a:extLst>
          </p:cNvPr>
          <p:cNvSpPr txBox="1">
            <a:spLocks/>
          </p:cNvSpPr>
          <p:nvPr/>
        </p:nvSpPr>
        <p:spPr>
          <a:xfrm>
            <a:off x="1013570" y="975808"/>
            <a:ext cx="4864563" cy="19488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t>What we learned:</a:t>
            </a:r>
          </a:p>
          <a:p>
            <a:pPr marL="0"/>
            <a:r>
              <a:rPr lang="en-US" sz="2500" dirty="0"/>
              <a:t>Stroke definition</a:t>
            </a:r>
          </a:p>
          <a:p>
            <a:pPr marL="0"/>
            <a:r>
              <a:rPr lang="en-US" sz="2500" dirty="0"/>
              <a:t>Views of the brain (axes)</a:t>
            </a:r>
          </a:p>
          <a:p>
            <a:pPr marL="0"/>
            <a:r>
              <a:rPr lang="en-US" sz="2500" dirty="0"/>
              <a:t>Functional neuroanatomy</a:t>
            </a:r>
          </a:p>
          <a:p>
            <a:pPr marL="0"/>
            <a:r>
              <a:rPr lang="en-US" sz="2500" dirty="0"/>
              <a:t>Neurovascular supply</a:t>
            </a:r>
          </a:p>
          <a:p>
            <a:pPr marL="0"/>
            <a:endParaRPr lang="en-US" sz="2500" dirty="0"/>
          </a:p>
          <a:p>
            <a:pPr marL="0"/>
            <a:endParaRPr lang="en-US" sz="2500" dirty="0"/>
          </a:p>
        </p:txBody>
      </p:sp>
      <p:sp>
        <p:nvSpPr>
          <p:cNvPr id="13" name="Subtitle 2">
            <a:extLst>
              <a:ext uri="{FF2B5EF4-FFF2-40B4-BE49-F238E27FC236}">
                <a16:creationId xmlns:a16="http://schemas.microsoft.com/office/drawing/2014/main" id="{A0231FCC-5A2C-EA48-962E-838E852C2794}"/>
              </a:ext>
            </a:extLst>
          </p:cNvPr>
          <p:cNvSpPr txBox="1">
            <a:spLocks/>
          </p:cNvSpPr>
          <p:nvPr/>
        </p:nvSpPr>
        <p:spPr>
          <a:xfrm>
            <a:off x="6845867" y="975808"/>
            <a:ext cx="4272012" cy="19488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t>Coming up:</a:t>
            </a:r>
          </a:p>
          <a:p>
            <a:pPr marL="0"/>
            <a:r>
              <a:rPr lang="en-US" sz="2500" dirty="0"/>
              <a:t>Clinical presentation of stroke</a:t>
            </a:r>
          </a:p>
          <a:p>
            <a:pPr marL="0"/>
            <a:r>
              <a:rPr lang="en-US" sz="2500" dirty="0"/>
              <a:t>Pathophysiology </a:t>
            </a:r>
          </a:p>
          <a:p>
            <a:pPr marL="0"/>
            <a:r>
              <a:rPr lang="en-US" sz="2500" dirty="0"/>
              <a:t>Risk factors</a:t>
            </a:r>
          </a:p>
          <a:p>
            <a:pPr marL="0"/>
            <a:r>
              <a:rPr lang="en-US" sz="2500" dirty="0"/>
              <a:t>Treatment and outcomes</a:t>
            </a:r>
          </a:p>
          <a:p>
            <a:pPr marL="0"/>
            <a:endParaRPr lang="en-US" sz="2500" dirty="0"/>
          </a:p>
        </p:txBody>
      </p:sp>
      <p:pic>
        <p:nvPicPr>
          <p:cNvPr id="34824" name="Picture 8" descr="Image result for lateralized human brain left right cartoon">
            <a:extLst>
              <a:ext uri="{FF2B5EF4-FFF2-40B4-BE49-F238E27FC236}">
                <a16:creationId xmlns:a16="http://schemas.microsoft.com/office/drawing/2014/main" id="{1947ACC5-A5EF-4249-A647-2CB46C8D75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29" t="7956" r="6382" b="16602"/>
          <a:stretch/>
        </p:blipFill>
        <p:spPr bwMode="auto">
          <a:xfrm>
            <a:off x="3517567" y="3689802"/>
            <a:ext cx="4552491" cy="227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702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5DE1437-E92A-5742-83AC-20A1BD3F51CC}"/>
              </a:ext>
            </a:extLst>
          </p:cNvPr>
          <p:cNvSpPr>
            <a:spLocks noGrp="1"/>
          </p:cNvSpPr>
          <p:nvPr>
            <p:ph type="title"/>
          </p:nvPr>
        </p:nvSpPr>
        <p:spPr>
          <a:xfrm>
            <a:off x="804672" y="1122363"/>
            <a:ext cx="3308130" cy="2387600"/>
          </a:xfrm>
        </p:spPr>
        <p:txBody>
          <a:bodyPr vert="horz" lIns="91440" tIns="45720" rIns="91440" bIns="45720" rtlCol="0" anchor="b">
            <a:normAutofit/>
          </a:bodyPr>
          <a:lstStyle/>
          <a:p>
            <a:r>
              <a:rPr lang="en-US" sz="5400" kern="1200" dirty="0">
                <a:solidFill>
                  <a:srgbClr val="FFFFFF"/>
                </a:solidFill>
                <a:latin typeface="+mj-lt"/>
                <a:ea typeface="+mj-ea"/>
                <a:cs typeface="+mj-cs"/>
              </a:rPr>
              <a:t>Thank you!</a:t>
            </a:r>
          </a:p>
        </p:txBody>
      </p:sp>
      <p:pic>
        <p:nvPicPr>
          <p:cNvPr id="1026" name="Picture 2" descr="Image result for awkward yeti stroke platelet party">
            <a:extLst>
              <a:ext uri="{FF2B5EF4-FFF2-40B4-BE49-F238E27FC236}">
                <a16:creationId xmlns:a16="http://schemas.microsoft.com/office/drawing/2014/main" id="{3696A9A1-B11A-654D-9FAC-E185B360B23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20996" y="762424"/>
            <a:ext cx="6274296" cy="5333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193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5"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8B516A83-0357-BC48-B4CC-75B528FD2297}"/>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a:solidFill>
                  <a:srgbClr val="FFFFFF"/>
                </a:solidFill>
              </a:rPr>
              <a:t>What is a stroke?</a:t>
            </a:r>
          </a:p>
        </p:txBody>
      </p:sp>
      <p:pic>
        <p:nvPicPr>
          <p:cNvPr id="7" name="Picture 2" descr="Image result for stroke ischemic vs hemorrhagic">
            <a:extLst>
              <a:ext uri="{FF2B5EF4-FFF2-40B4-BE49-F238E27FC236}">
                <a16:creationId xmlns:a16="http://schemas.microsoft.com/office/drawing/2014/main" id="{82C728A1-88EF-0F4A-920E-087F61FB89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6"/>
          <a:stretch/>
        </p:blipFill>
        <p:spPr bwMode="auto">
          <a:xfrm>
            <a:off x="5784031" y="2513093"/>
            <a:ext cx="5413646" cy="4016912"/>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38CCA3EB-83F5-744E-B1CD-A0AE501DCDE7}"/>
              </a:ext>
            </a:extLst>
          </p:cNvPr>
          <p:cNvSpPr txBox="1">
            <a:spLocks/>
          </p:cNvSpPr>
          <p:nvPr/>
        </p:nvSpPr>
        <p:spPr>
          <a:xfrm>
            <a:off x="1524000" y="2177860"/>
            <a:ext cx="914400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graphicFrame>
        <p:nvGraphicFramePr>
          <p:cNvPr id="6" name="Diagram 5">
            <a:extLst>
              <a:ext uri="{FF2B5EF4-FFF2-40B4-BE49-F238E27FC236}">
                <a16:creationId xmlns:a16="http://schemas.microsoft.com/office/drawing/2014/main" id="{77121067-BF14-4C49-BDC7-2832106063EA}"/>
              </a:ext>
            </a:extLst>
          </p:cNvPr>
          <p:cNvGraphicFramePr/>
          <p:nvPr>
            <p:extLst>
              <p:ext uri="{D42A27DB-BD31-4B8C-83A1-F6EECF244321}">
                <p14:modId xmlns:p14="http://schemas.microsoft.com/office/powerpoint/2010/main" val="3090619488"/>
              </p:ext>
            </p:extLst>
          </p:nvPr>
        </p:nvGraphicFramePr>
        <p:xfrm>
          <a:off x="1388039" y="2354089"/>
          <a:ext cx="4545590" cy="4202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1282FFBE-616F-3341-AFC7-650523A29A2B}"/>
              </a:ext>
            </a:extLst>
          </p:cNvPr>
          <p:cNvSpPr/>
          <p:nvPr/>
        </p:nvSpPr>
        <p:spPr>
          <a:xfrm>
            <a:off x="9672034" y="6156101"/>
            <a:ext cx="1879781" cy="540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6019CA-B4FE-4246-8F97-27E030D2F8A3}"/>
              </a:ext>
            </a:extLst>
          </p:cNvPr>
          <p:cNvSpPr txBox="1"/>
          <p:nvPr/>
        </p:nvSpPr>
        <p:spPr>
          <a:xfrm>
            <a:off x="9344071" y="6465666"/>
            <a:ext cx="2844881" cy="369332"/>
          </a:xfrm>
          <a:prstGeom prst="rect">
            <a:avLst/>
          </a:prstGeom>
          <a:noFill/>
        </p:spPr>
        <p:txBody>
          <a:bodyPr wrap="none" rtlCol="0">
            <a:spAutoFit/>
          </a:bodyPr>
          <a:lstStyle/>
          <a:p>
            <a:r>
              <a:rPr lang="en-US" dirty="0"/>
              <a:t>American Stroke Association</a:t>
            </a:r>
          </a:p>
        </p:txBody>
      </p:sp>
    </p:spTree>
    <p:extLst>
      <p:ext uri="{BB962C8B-B14F-4D97-AF65-F5344CB8AC3E}">
        <p14:creationId xmlns:p14="http://schemas.microsoft.com/office/powerpoint/2010/main" val="4071006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0" name="Rectangle 191">
            <a:extLst>
              <a:ext uri="{FF2B5EF4-FFF2-40B4-BE49-F238E27FC236}">
                <a16:creationId xmlns:a16="http://schemas.microsoft.com/office/drawing/2014/main" id="{E6760941-EF99-4F61-A95D-3C3E7C08D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5">
            <a:extLst>
              <a:ext uri="{FF2B5EF4-FFF2-40B4-BE49-F238E27FC236}">
                <a16:creationId xmlns:a16="http://schemas.microsoft.com/office/drawing/2014/main" id="{44D9B9FF-D6DA-4F69-B4A0-BA1550D65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84269" y="1756600"/>
            <a:ext cx="1080325" cy="4736395"/>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6">
            <a:extLst>
              <a:ext uri="{FF2B5EF4-FFF2-40B4-BE49-F238E27FC236}">
                <a16:creationId xmlns:a16="http://schemas.microsoft.com/office/drawing/2014/main" id="{A7DC0AF9-0747-4070-A6D7-DF3681B9E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76839" y="1357766"/>
            <a:ext cx="687754" cy="430312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7">
            <a:extLst>
              <a:ext uri="{FF2B5EF4-FFF2-40B4-BE49-F238E27FC236}">
                <a16:creationId xmlns:a16="http://schemas.microsoft.com/office/drawing/2014/main" id="{74612EAD-0A8C-4C44-AFE1-3DF0669AC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78850" y="1135060"/>
            <a:ext cx="409371" cy="41692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6" name="Rectangle 8">
            <a:extLst>
              <a:ext uri="{FF2B5EF4-FFF2-40B4-BE49-F238E27FC236}">
                <a16:creationId xmlns:a16="http://schemas.microsoft.com/office/drawing/2014/main" id="{C2D46295-4D0D-487B-8972-141A047FB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24043"/>
            <a:ext cx="5288862" cy="397812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0A252C4-5EA5-A44E-AC84-D4FC5447F00E}"/>
              </a:ext>
            </a:extLst>
          </p:cNvPr>
          <p:cNvSpPr>
            <a:spLocks noGrp="1"/>
          </p:cNvSpPr>
          <p:nvPr>
            <p:ph type="title"/>
          </p:nvPr>
        </p:nvSpPr>
        <p:spPr>
          <a:xfrm>
            <a:off x="795342" y="1433872"/>
            <a:ext cx="4322204" cy="3142500"/>
          </a:xfrm>
        </p:spPr>
        <p:txBody>
          <a:bodyPr vert="horz" lIns="91440" tIns="45720" rIns="91440" bIns="45720" rtlCol="0" anchor="b">
            <a:normAutofit/>
          </a:bodyPr>
          <a:lstStyle/>
          <a:p>
            <a:r>
              <a:rPr lang="en-US" sz="3400" kern="1200" dirty="0">
                <a:solidFill>
                  <a:srgbClr val="FFFFFF"/>
                </a:solidFill>
                <a:latin typeface="+mj-lt"/>
                <a:ea typeface="+mj-ea"/>
                <a:cs typeface="+mj-cs"/>
              </a:rPr>
              <a:t>In order to understand the clinical presentation of a stroke, we must first understand normal neuroanatomy</a:t>
            </a:r>
          </a:p>
        </p:txBody>
      </p:sp>
      <p:pic>
        <p:nvPicPr>
          <p:cNvPr id="10248" name="Picture 8" descr="Image result for stroke cartoon">
            <a:extLst>
              <a:ext uri="{FF2B5EF4-FFF2-40B4-BE49-F238E27FC236}">
                <a16:creationId xmlns:a16="http://schemas.microsoft.com/office/drawing/2014/main" id="{433EC70A-B6CE-1940-9BD6-BA7F7196BB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89" r="-2" b="19617"/>
          <a:stretch/>
        </p:blipFill>
        <p:spPr bwMode="auto">
          <a:xfrm>
            <a:off x="5589596" y="1347925"/>
            <a:ext cx="6433753" cy="4312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503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023F4-0E37-0743-A538-D285C013E897}"/>
              </a:ext>
            </a:extLst>
          </p:cNvPr>
          <p:cNvSpPr>
            <a:spLocks noGrp="1"/>
          </p:cNvSpPr>
          <p:nvPr>
            <p:ph type="title"/>
          </p:nvPr>
        </p:nvSpPr>
        <p:spPr>
          <a:xfrm>
            <a:off x="197943" y="164084"/>
            <a:ext cx="5144495" cy="877057"/>
          </a:xfrm>
          <a:ln w="38100">
            <a:noFill/>
          </a:ln>
        </p:spPr>
        <p:txBody>
          <a:bodyPr vert="horz" lIns="91440" tIns="45720" rIns="91440" bIns="45720" rtlCol="0" anchor="b">
            <a:normAutofit fontScale="90000"/>
          </a:bodyPr>
          <a:lstStyle/>
          <a:p>
            <a:pPr algn="ctr"/>
            <a:r>
              <a:rPr lang="en-US" sz="5400" kern="1200" dirty="0">
                <a:solidFill>
                  <a:schemeClr val="tx1"/>
                </a:solidFill>
                <a:latin typeface="+mj-lt"/>
                <a:ea typeface="+mj-ea"/>
                <a:cs typeface="+mj-cs"/>
              </a:rPr>
              <a:t>Viewing the brain:</a:t>
            </a:r>
          </a:p>
        </p:txBody>
      </p:sp>
      <p:pic>
        <p:nvPicPr>
          <p:cNvPr id="9" name="Picture 8" descr="A picture containing vector graphics&#10;&#10;Description automatically generated">
            <a:extLst>
              <a:ext uri="{FF2B5EF4-FFF2-40B4-BE49-F238E27FC236}">
                <a16:creationId xmlns:a16="http://schemas.microsoft.com/office/drawing/2014/main" id="{DB7AD2F1-4165-624C-B19F-A67085EE6603}"/>
              </a:ext>
            </a:extLst>
          </p:cNvPr>
          <p:cNvPicPr>
            <a:picLocks noChangeAspect="1"/>
          </p:cNvPicPr>
          <p:nvPr/>
        </p:nvPicPr>
        <p:blipFill>
          <a:blip r:embed="rId3"/>
          <a:stretch>
            <a:fillRect/>
          </a:stretch>
        </p:blipFill>
        <p:spPr>
          <a:xfrm>
            <a:off x="9516390" y="4900004"/>
            <a:ext cx="2016078" cy="1617903"/>
          </a:xfrm>
          <a:prstGeom prst="rect">
            <a:avLst/>
          </a:prstGeom>
        </p:spPr>
      </p:pic>
      <p:pic>
        <p:nvPicPr>
          <p:cNvPr id="13" name="Picture 12" descr="A picture containing ceramic ware&#10;&#10;Description automatically generated">
            <a:extLst>
              <a:ext uri="{FF2B5EF4-FFF2-40B4-BE49-F238E27FC236}">
                <a16:creationId xmlns:a16="http://schemas.microsoft.com/office/drawing/2014/main" id="{55714B1B-0D9F-5141-AF69-EF00009CA97E}"/>
              </a:ext>
            </a:extLst>
          </p:cNvPr>
          <p:cNvPicPr>
            <a:picLocks noChangeAspect="1"/>
          </p:cNvPicPr>
          <p:nvPr/>
        </p:nvPicPr>
        <p:blipFill>
          <a:blip r:embed="rId4"/>
          <a:stretch>
            <a:fillRect/>
          </a:stretch>
        </p:blipFill>
        <p:spPr>
          <a:xfrm>
            <a:off x="6647416" y="190074"/>
            <a:ext cx="1417027" cy="1702135"/>
          </a:xfrm>
          <a:prstGeom prst="rect">
            <a:avLst/>
          </a:prstGeom>
        </p:spPr>
      </p:pic>
      <p:pic>
        <p:nvPicPr>
          <p:cNvPr id="15" name="Picture 14" descr="A picture containing ceramic ware, porcelain&#10;&#10;Description automatically generated">
            <a:extLst>
              <a:ext uri="{FF2B5EF4-FFF2-40B4-BE49-F238E27FC236}">
                <a16:creationId xmlns:a16="http://schemas.microsoft.com/office/drawing/2014/main" id="{F14BA509-F489-1C4D-B5C7-B02A345C11B5}"/>
              </a:ext>
            </a:extLst>
          </p:cNvPr>
          <p:cNvPicPr>
            <a:picLocks noChangeAspect="1"/>
          </p:cNvPicPr>
          <p:nvPr/>
        </p:nvPicPr>
        <p:blipFill>
          <a:blip r:embed="rId5"/>
          <a:stretch>
            <a:fillRect/>
          </a:stretch>
        </p:blipFill>
        <p:spPr>
          <a:xfrm>
            <a:off x="9810143" y="190074"/>
            <a:ext cx="1428572" cy="1742162"/>
          </a:xfrm>
          <a:prstGeom prst="rect">
            <a:avLst/>
          </a:prstGeom>
        </p:spPr>
      </p:pic>
      <p:pic>
        <p:nvPicPr>
          <p:cNvPr id="5" name="Picture 4">
            <a:extLst>
              <a:ext uri="{FF2B5EF4-FFF2-40B4-BE49-F238E27FC236}">
                <a16:creationId xmlns:a16="http://schemas.microsoft.com/office/drawing/2014/main" id="{7A5775C5-2773-B046-A362-4C6690195B03}"/>
              </a:ext>
            </a:extLst>
          </p:cNvPr>
          <p:cNvPicPr>
            <a:picLocks noChangeAspect="1"/>
          </p:cNvPicPr>
          <p:nvPr/>
        </p:nvPicPr>
        <p:blipFill>
          <a:blip r:embed="rId6"/>
          <a:stretch>
            <a:fillRect/>
          </a:stretch>
        </p:blipFill>
        <p:spPr>
          <a:xfrm>
            <a:off x="9542728" y="2557915"/>
            <a:ext cx="2034239" cy="1576535"/>
          </a:xfrm>
          <a:prstGeom prst="rect">
            <a:avLst/>
          </a:prstGeom>
        </p:spPr>
      </p:pic>
      <p:cxnSp>
        <p:nvCxnSpPr>
          <p:cNvPr id="25" name="Straight Connector 24">
            <a:extLst>
              <a:ext uri="{FF2B5EF4-FFF2-40B4-BE49-F238E27FC236}">
                <a16:creationId xmlns:a16="http://schemas.microsoft.com/office/drawing/2014/main" id="{DC034BB4-8B50-4484-85C4-0CE4699284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56858" y="0"/>
            <a:ext cx="0" cy="6858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E32FFC9-8C27-174F-94EA-9CE6B32DC6DE}"/>
              </a:ext>
            </a:extLst>
          </p:cNvPr>
          <p:cNvPicPr>
            <a:picLocks noChangeAspect="1"/>
          </p:cNvPicPr>
          <p:nvPr/>
        </p:nvPicPr>
        <p:blipFill>
          <a:blip r:embed="rId7"/>
          <a:stretch>
            <a:fillRect/>
          </a:stretch>
        </p:blipFill>
        <p:spPr>
          <a:xfrm>
            <a:off x="6563157" y="2557915"/>
            <a:ext cx="1585548" cy="1617907"/>
          </a:xfrm>
          <a:prstGeom prst="rect">
            <a:avLst/>
          </a:prstGeom>
        </p:spPr>
      </p:pic>
      <p:cxnSp>
        <p:nvCxnSpPr>
          <p:cNvPr id="27" name="Straight Connector 26">
            <a:extLst>
              <a:ext uri="{FF2B5EF4-FFF2-40B4-BE49-F238E27FC236}">
                <a16:creationId xmlns:a16="http://schemas.microsoft.com/office/drawing/2014/main" id="{81B200F7-B57A-4824-BB91-B6624450A5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228770"/>
            <a:ext cx="609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A92245C-961F-47D5-9691-272D28692D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36750" y="4581803"/>
            <a:ext cx="60552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3C405E0-AC0E-DF46-9F44-F91223E276B1}"/>
              </a:ext>
            </a:extLst>
          </p:cNvPr>
          <p:cNvPicPr>
            <a:picLocks noChangeAspect="1"/>
          </p:cNvPicPr>
          <p:nvPr/>
        </p:nvPicPr>
        <p:blipFill>
          <a:blip r:embed="rId8"/>
          <a:stretch>
            <a:fillRect/>
          </a:stretch>
        </p:blipFill>
        <p:spPr>
          <a:xfrm>
            <a:off x="6433981" y="4918365"/>
            <a:ext cx="1843899" cy="1576534"/>
          </a:xfrm>
          <a:prstGeom prst="rect">
            <a:avLst/>
          </a:prstGeom>
        </p:spPr>
      </p:pic>
      <p:sp>
        <p:nvSpPr>
          <p:cNvPr id="16" name="TextBox 15">
            <a:extLst>
              <a:ext uri="{FF2B5EF4-FFF2-40B4-BE49-F238E27FC236}">
                <a16:creationId xmlns:a16="http://schemas.microsoft.com/office/drawing/2014/main" id="{EE521C51-C0FD-1149-AE17-09FA609E1C2C}"/>
              </a:ext>
            </a:extLst>
          </p:cNvPr>
          <p:cNvSpPr txBox="1"/>
          <p:nvPr/>
        </p:nvSpPr>
        <p:spPr>
          <a:xfrm>
            <a:off x="10103087" y="4212471"/>
            <a:ext cx="913520" cy="369332"/>
          </a:xfrm>
          <a:prstGeom prst="rect">
            <a:avLst/>
          </a:prstGeom>
          <a:noFill/>
        </p:spPr>
        <p:txBody>
          <a:bodyPr wrap="none" rtlCol="0">
            <a:spAutoFit/>
          </a:bodyPr>
          <a:lstStyle/>
          <a:p>
            <a:r>
              <a:rPr lang="en-US" dirty="0"/>
              <a:t>Coronal</a:t>
            </a:r>
          </a:p>
        </p:txBody>
      </p:sp>
      <p:sp>
        <p:nvSpPr>
          <p:cNvPr id="17" name="TextBox 16">
            <a:extLst>
              <a:ext uri="{FF2B5EF4-FFF2-40B4-BE49-F238E27FC236}">
                <a16:creationId xmlns:a16="http://schemas.microsoft.com/office/drawing/2014/main" id="{46D3824E-C2A0-2A4B-8AD6-F394426FF437}"/>
              </a:ext>
            </a:extLst>
          </p:cNvPr>
          <p:cNvSpPr txBox="1"/>
          <p:nvPr/>
        </p:nvSpPr>
        <p:spPr>
          <a:xfrm>
            <a:off x="10164460" y="6499900"/>
            <a:ext cx="874278" cy="369332"/>
          </a:xfrm>
          <a:prstGeom prst="rect">
            <a:avLst/>
          </a:prstGeom>
          <a:noFill/>
        </p:spPr>
        <p:txBody>
          <a:bodyPr wrap="none" rtlCol="0">
            <a:spAutoFit/>
          </a:bodyPr>
          <a:lstStyle/>
          <a:p>
            <a:r>
              <a:rPr lang="en-US" dirty="0"/>
              <a:t>Sagittal</a:t>
            </a:r>
          </a:p>
        </p:txBody>
      </p:sp>
      <p:sp>
        <p:nvSpPr>
          <p:cNvPr id="22" name="TextBox 21">
            <a:extLst>
              <a:ext uri="{FF2B5EF4-FFF2-40B4-BE49-F238E27FC236}">
                <a16:creationId xmlns:a16="http://schemas.microsoft.com/office/drawing/2014/main" id="{2269ED7A-EEB6-D040-A188-1D0B478B253D}"/>
              </a:ext>
            </a:extLst>
          </p:cNvPr>
          <p:cNvSpPr txBox="1"/>
          <p:nvPr/>
        </p:nvSpPr>
        <p:spPr>
          <a:xfrm>
            <a:off x="7029296" y="6488668"/>
            <a:ext cx="819712" cy="369332"/>
          </a:xfrm>
          <a:prstGeom prst="rect">
            <a:avLst/>
          </a:prstGeom>
          <a:noFill/>
        </p:spPr>
        <p:txBody>
          <a:bodyPr wrap="none" rtlCol="0">
            <a:spAutoFit/>
          </a:bodyPr>
          <a:lstStyle/>
          <a:p>
            <a:r>
              <a:rPr lang="en-US" dirty="0"/>
              <a:t>Lateral</a:t>
            </a:r>
          </a:p>
        </p:txBody>
      </p:sp>
      <p:sp>
        <p:nvSpPr>
          <p:cNvPr id="23" name="TextBox 22">
            <a:extLst>
              <a:ext uri="{FF2B5EF4-FFF2-40B4-BE49-F238E27FC236}">
                <a16:creationId xmlns:a16="http://schemas.microsoft.com/office/drawing/2014/main" id="{26C58A84-5EB5-A44E-A7BB-E56E8F9F8B24}"/>
              </a:ext>
            </a:extLst>
          </p:cNvPr>
          <p:cNvSpPr txBox="1"/>
          <p:nvPr/>
        </p:nvSpPr>
        <p:spPr>
          <a:xfrm>
            <a:off x="6863646" y="1889094"/>
            <a:ext cx="984565" cy="369332"/>
          </a:xfrm>
          <a:prstGeom prst="rect">
            <a:avLst/>
          </a:prstGeom>
          <a:noFill/>
        </p:spPr>
        <p:txBody>
          <a:bodyPr wrap="none" rtlCol="0">
            <a:spAutoFit/>
          </a:bodyPr>
          <a:lstStyle/>
          <a:p>
            <a:r>
              <a:rPr lang="en-US" dirty="0"/>
              <a:t>Superior</a:t>
            </a:r>
          </a:p>
        </p:txBody>
      </p:sp>
      <p:sp>
        <p:nvSpPr>
          <p:cNvPr id="24" name="TextBox 23">
            <a:extLst>
              <a:ext uri="{FF2B5EF4-FFF2-40B4-BE49-F238E27FC236}">
                <a16:creationId xmlns:a16="http://schemas.microsoft.com/office/drawing/2014/main" id="{604FB15A-0899-ED42-A038-8E5F90373921}"/>
              </a:ext>
            </a:extLst>
          </p:cNvPr>
          <p:cNvSpPr txBox="1"/>
          <p:nvPr/>
        </p:nvSpPr>
        <p:spPr>
          <a:xfrm>
            <a:off x="10032042" y="1881104"/>
            <a:ext cx="1149289" cy="369332"/>
          </a:xfrm>
          <a:prstGeom prst="rect">
            <a:avLst/>
          </a:prstGeom>
          <a:noFill/>
        </p:spPr>
        <p:txBody>
          <a:bodyPr wrap="none" rtlCol="0">
            <a:spAutoFit/>
          </a:bodyPr>
          <a:lstStyle/>
          <a:p>
            <a:r>
              <a:rPr lang="en-US" dirty="0"/>
              <a:t>Horizontal</a:t>
            </a:r>
          </a:p>
        </p:txBody>
      </p:sp>
      <p:sp>
        <p:nvSpPr>
          <p:cNvPr id="26" name="TextBox 25">
            <a:extLst>
              <a:ext uri="{FF2B5EF4-FFF2-40B4-BE49-F238E27FC236}">
                <a16:creationId xmlns:a16="http://schemas.microsoft.com/office/drawing/2014/main" id="{AAE2C719-298B-0B47-81C2-29275B5A78B6}"/>
              </a:ext>
            </a:extLst>
          </p:cNvPr>
          <p:cNvSpPr txBox="1"/>
          <p:nvPr/>
        </p:nvSpPr>
        <p:spPr>
          <a:xfrm>
            <a:off x="6927234" y="4212471"/>
            <a:ext cx="846065" cy="369332"/>
          </a:xfrm>
          <a:prstGeom prst="rect">
            <a:avLst/>
          </a:prstGeom>
          <a:noFill/>
        </p:spPr>
        <p:txBody>
          <a:bodyPr wrap="none" rtlCol="0">
            <a:spAutoFit/>
          </a:bodyPr>
          <a:lstStyle/>
          <a:p>
            <a:r>
              <a:rPr lang="en-US" dirty="0"/>
              <a:t>Frontal</a:t>
            </a:r>
          </a:p>
        </p:txBody>
      </p:sp>
      <p:cxnSp>
        <p:nvCxnSpPr>
          <p:cNvPr id="28" name="Straight Connector 27">
            <a:extLst>
              <a:ext uri="{FF2B5EF4-FFF2-40B4-BE49-F238E27FC236}">
                <a16:creationId xmlns:a16="http://schemas.microsoft.com/office/drawing/2014/main" id="{B99101AB-57B1-B049-A88B-C47F92191C9D}"/>
              </a:ext>
            </a:extLst>
          </p:cNvPr>
          <p:cNvCxnSpPr>
            <a:cxnSpLocks/>
          </p:cNvCxnSpPr>
          <p:nvPr/>
        </p:nvCxnSpPr>
        <p:spPr>
          <a:xfrm>
            <a:off x="480227" y="1061155"/>
            <a:ext cx="4540008"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4338" name="Picture 2" descr="Image result for axes of brain">
            <a:extLst>
              <a:ext uri="{FF2B5EF4-FFF2-40B4-BE49-F238E27FC236}">
                <a16:creationId xmlns:a16="http://schemas.microsoft.com/office/drawing/2014/main" id="{6352C719-CD85-3C45-B587-7E26B12C78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4923" y="1262653"/>
            <a:ext cx="4014226" cy="546359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073000F0-11BA-4449-83DE-D6741CB80E16}"/>
              </a:ext>
            </a:extLst>
          </p:cNvPr>
          <p:cNvSpPr txBox="1"/>
          <p:nvPr/>
        </p:nvSpPr>
        <p:spPr>
          <a:xfrm>
            <a:off x="1571168" y="6541584"/>
            <a:ext cx="2563715" cy="369332"/>
          </a:xfrm>
          <a:prstGeom prst="rect">
            <a:avLst/>
          </a:prstGeom>
          <a:noFill/>
        </p:spPr>
        <p:txBody>
          <a:bodyPr wrap="none" rtlCol="0">
            <a:spAutoFit/>
          </a:bodyPr>
          <a:lstStyle/>
          <a:p>
            <a:r>
              <a:rPr lang="en-US" dirty="0"/>
              <a:t>2002 Sinauer Illustrations</a:t>
            </a:r>
          </a:p>
        </p:txBody>
      </p:sp>
    </p:spTree>
    <p:extLst>
      <p:ext uri="{BB962C8B-B14F-4D97-AF65-F5344CB8AC3E}">
        <p14:creationId xmlns:p14="http://schemas.microsoft.com/office/powerpoint/2010/main" val="229583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p:bldP spid="23" grpId="0"/>
      <p:bldP spid="24"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292CA6FC-B3B5-B541-88D1-36628FDAF9B0}"/>
              </a:ext>
            </a:extLst>
          </p:cNvPr>
          <p:cNvPicPr>
            <a:picLocks noChangeAspect="1"/>
          </p:cNvPicPr>
          <p:nvPr/>
        </p:nvPicPr>
        <p:blipFill>
          <a:blip r:embed="rId2"/>
          <a:stretch>
            <a:fillRect/>
          </a:stretch>
        </p:blipFill>
        <p:spPr>
          <a:xfrm>
            <a:off x="7780025" y="1233486"/>
            <a:ext cx="4411975" cy="4815356"/>
          </a:xfrm>
          <a:prstGeom prst="rect">
            <a:avLst/>
          </a:prstGeom>
        </p:spPr>
      </p:pic>
      <p:pic>
        <p:nvPicPr>
          <p:cNvPr id="12290" name="Picture 2" descr="Image result for brain imaging gif">
            <a:extLst>
              <a:ext uri="{FF2B5EF4-FFF2-40B4-BE49-F238E27FC236}">
                <a16:creationId xmlns:a16="http://schemas.microsoft.com/office/drawing/2014/main" id="{8586B216-485C-C441-B0B8-423D8F495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49" y="2348758"/>
            <a:ext cx="7315197" cy="24383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AD78329-0244-BD4D-83F6-0DAC412A587C}"/>
              </a:ext>
            </a:extLst>
          </p:cNvPr>
          <p:cNvSpPr txBox="1"/>
          <p:nvPr/>
        </p:nvSpPr>
        <p:spPr>
          <a:xfrm>
            <a:off x="700214" y="4787157"/>
            <a:ext cx="874278" cy="369332"/>
          </a:xfrm>
          <a:prstGeom prst="rect">
            <a:avLst/>
          </a:prstGeom>
          <a:noFill/>
        </p:spPr>
        <p:txBody>
          <a:bodyPr wrap="none" rtlCol="0">
            <a:spAutoFit/>
          </a:bodyPr>
          <a:lstStyle/>
          <a:p>
            <a:r>
              <a:rPr lang="en-US" dirty="0"/>
              <a:t>Sagittal</a:t>
            </a:r>
          </a:p>
        </p:txBody>
      </p:sp>
      <p:sp>
        <p:nvSpPr>
          <p:cNvPr id="7" name="TextBox 6">
            <a:extLst>
              <a:ext uri="{FF2B5EF4-FFF2-40B4-BE49-F238E27FC236}">
                <a16:creationId xmlns:a16="http://schemas.microsoft.com/office/drawing/2014/main" id="{15604775-342D-4E4C-A191-906C0EDA3B4B}"/>
              </a:ext>
            </a:extLst>
          </p:cNvPr>
          <p:cNvSpPr txBox="1"/>
          <p:nvPr/>
        </p:nvSpPr>
        <p:spPr>
          <a:xfrm>
            <a:off x="3365841" y="4787157"/>
            <a:ext cx="913520" cy="369332"/>
          </a:xfrm>
          <a:prstGeom prst="rect">
            <a:avLst/>
          </a:prstGeom>
          <a:noFill/>
        </p:spPr>
        <p:txBody>
          <a:bodyPr wrap="none" rtlCol="0">
            <a:spAutoFit/>
          </a:bodyPr>
          <a:lstStyle/>
          <a:p>
            <a:r>
              <a:rPr lang="en-US" dirty="0"/>
              <a:t>Coronal</a:t>
            </a:r>
          </a:p>
        </p:txBody>
      </p:sp>
      <p:sp>
        <p:nvSpPr>
          <p:cNvPr id="8" name="TextBox 7">
            <a:extLst>
              <a:ext uri="{FF2B5EF4-FFF2-40B4-BE49-F238E27FC236}">
                <a16:creationId xmlns:a16="http://schemas.microsoft.com/office/drawing/2014/main" id="{258E3EAE-1FFA-0D4A-A4F1-A9A80DDBD224}"/>
              </a:ext>
            </a:extLst>
          </p:cNvPr>
          <p:cNvSpPr txBox="1"/>
          <p:nvPr/>
        </p:nvSpPr>
        <p:spPr>
          <a:xfrm>
            <a:off x="5705630" y="4787157"/>
            <a:ext cx="1149289" cy="369332"/>
          </a:xfrm>
          <a:prstGeom prst="rect">
            <a:avLst/>
          </a:prstGeom>
          <a:noFill/>
        </p:spPr>
        <p:txBody>
          <a:bodyPr wrap="none" rtlCol="0">
            <a:spAutoFit/>
          </a:bodyPr>
          <a:lstStyle/>
          <a:p>
            <a:r>
              <a:rPr lang="en-US" dirty="0"/>
              <a:t>Horizontal</a:t>
            </a:r>
          </a:p>
        </p:txBody>
      </p:sp>
      <p:sp>
        <p:nvSpPr>
          <p:cNvPr id="9" name="Title 1">
            <a:extLst>
              <a:ext uri="{FF2B5EF4-FFF2-40B4-BE49-F238E27FC236}">
                <a16:creationId xmlns:a16="http://schemas.microsoft.com/office/drawing/2014/main" id="{A1314CE2-6A17-4744-A16B-0E390562274D}"/>
              </a:ext>
            </a:extLst>
          </p:cNvPr>
          <p:cNvSpPr>
            <a:spLocks noGrp="1"/>
          </p:cNvSpPr>
          <p:nvPr>
            <p:ph type="title"/>
          </p:nvPr>
        </p:nvSpPr>
        <p:spPr>
          <a:xfrm>
            <a:off x="182123" y="212793"/>
            <a:ext cx="11047013" cy="916765"/>
          </a:xfrm>
        </p:spPr>
        <p:txBody>
          <a:bodyPr vert="horz" lIns="91440" tIns="45720" rIns="91440" bIns="45720" rtlCol="0" anchor="b">
            <a:normAutofit/>
          </a:bodyPr>
          <a:lstStyle/>
          <a:p>
            <a:r>
              <a:rPr lang="en-US" sz="5400" dirty="0"/>
              <a:t>Neuroimaging in 3 planes:</a:t>
            </a:r>
          </a:p>
        </p:txBody>
      </p:sp>
      <p:cxnSp>
        <p:nvCxnSpPr>
          <p:cNvPr id="10" name="Straight Connector 9">
            <a:extLst>
              <a:ext uri="{FF2B5EF4-FFF2-40B4-BE49-F238E27FC236}">
                <a16:creationId xmlns:a16="http://schemas.microsoft.com/office/drawing/2014/main" id="{C32E6FC8-A28D-8243-9F07-C94554C1B680}"/>
              </a:ext>
            </a:extLst>
          </p:cNvPr>
          <p:cNvCxnSpPr>
            <a:cxnSpLocks/>
          </p:cNvCxnSpPr>
          <p:nvPr/>
        </p:nvCxnSpPr>
        <p:spPr>
          <a:xfrm>
            <a:off x="278904" y="1172411"/>
            <a:ext cx="7089338"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4F4BFCF-C80B-3E45-B48C-368231CC5D1B}"/>
              </a:ext>
            </a:extLst>
          </p:cNvPr>
          <p:cNvSpPr txBox="1"/>
          <p:nvPr/>
        </p:nvSpPr>
        <p:spPr>
          <a:xfrm>
            <a:off x="10587009" y="6488668"/>
            <a:ext cx="1604991" cy="369332"/>
          </a:xfrm>
          <a:prstGeom prst="rect">
            <a:avLst/>
          </a:prstGeom>
          <a:noFill/>
        </p:spPr>
        <p:txBody>
          <a:bodyPr wrap="none" rtlCol="0">
            <a:spAutoFit/>
          </a:bodyPr>
          <a:lstStyle/>
          <a:p>
            <a:r>
              <a:rPr lang="en-US" dirty="0" err="1"/>
              <a:t>Radiopedia.org</a:t>
            </a:r>
            <a:endParaRPr lang="en-US" dirty="0"/>
          </a:p>
        </p:txBody>
      </p:sp>
    </p:spTree>
    <p:extLst>
      <p:ext uri="{BB962C8B-B14F-4D97-AF65-F5344CB8AC3E}">
        <p14:creationId xmlns:p14="http://schemas.microsoft.com/office/powerpoint/2010/main" val="2683544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9038CAF-BE8F-9548-9878-E7920386FD56}"/>
              </a:ext>
            </a:extLst>
          </p:cNvPr>
          <p:cNvSpPr>
            <a:spLocks noGrp="1"/>
          </p:cNvSpPr>
          <p:nvPr>
            <p:ph type="title"/>
          </p:nvPr>
        </p:nvSpPr>
        <p:spPr>
          <a:xfrm>
            <a:off x="103521" y="0"/>
            <a:ext cx="7089338" cy="1134517"/>
          </a:xfrm>
        </p:spPr>
        <p:txBody>
          <a:bodyPr vert="horz" lIns="91440" tIns="45720" rIns="91440" bIns="45720" rtlCol="0">
            <a:normAutofit/>
          </a:bodyPr>
          <a:lstStyle/>
          <a:p>
            <a:r>
              <a:rPr lang="en-US" sz="5200" dirty="0"/>
              <a:t>Cortical (brain) anatomy</a:t>
            </a:r>
          </a:p>
        </p:txBody>
      </p:sp>
      <p:pic>
        <p:nvPicPr>
          <p:cNvPr id="16" name="Picture 15">
            <a:extLst>
              <a:ext uri="{FF2B5EF4-FFF2-40B4-BE49-F238E27FC236}">
                <a16:creationId xmlns:a16="http://schemas.microsoft.com/office/drawing/2014/main" id="{F29664BE-77FA-4248-A8C1-308D161D0732}"/>
              </a:ext>
            </a:extLst>
          </p:cNvPr>
          <p:cNvPicPr>
            <a:picLocks noChangeAspect="1"/>
          </p:cNvPicPr>
          <p:nvPr/>
        </p:nvPicPr>
        <p:blipFill>
          <a:blip r:embed="rId2"/>
          <a:stretch>
            <a:fillRect/>
          </a:stretch>
        </p:blipFill>
        <p:spPr>
          <a:xfrm>
            <a:off x="474369" y="2785948"/>
            <a:ext cx="3110646" cy="3514855"/>
          </a:xfrm>
          <a:prstGeom prst="rect">
            <a:avLst/>
          </a:prstGeom>
        </p:spPr>
      </p:pic>
      <p:pic>
        <p:nvPicPr>
          <p:cNvPr id="14" name="Picture 13">
            <a:extLst>
              <a:ext uri="{FF2B5EF4-FFF2-40B4-BE49-F238E27FC236}">
                <a16:creationId xmlns:a16="http://schemas.microsoft.com/office/drawing/2014/main" id="{2702250F-E296-B949-B459-333AEA0980FF}"/>
              </a:ext>
            </a:extLst>
          </p:cNvPr>
          <p:cNvPicPr>
            <a:picLocks noChangeAspect="1"/>
          </p:cNvPicPr>
          <p:nvPr/>
        </p:nvPicPr>
        <p:blipFill>
          <a:blip r:embed="rId3"/>
          <a:stretch>
            <a:fillRect/>
          </a:stretch>
        </p:blipFill>
        <p:spPr>
          <a:xfrm>
            <a:off x="8124167" y="2905689"/>
            <a:ext cx="3797536" cy="3275374"/>
          </a:xfrm>
          <a:prstGeom prst="rect">
            <a:avLst/>
          </a:prstGeom>
        </p:spPr>
      </p:pic>
      <p:pic>
        <p:nvPicPr>
          <p:cNvPr id="12" name="Picture 11" descr="Diagram&#10;&#10;Description automatically generated">
            <a:extLst>
              <a:ext uri="{FF2B5EF4-FFF2-40B4-BE49-F238E27FC236}">
                <a16:creationId xmlns:a16="http://schemas.microsoft.com/office/drawing/2014/main" id="{4FE6922C-AA5A-E448-9464-67CA6BA2FA29}"/>
              </a:ext>
            </a:extLst>
          </p:cNvPr>
          <p:cNvPicPr>
            <a:picLocks noChangeAspect="1"/>
          </p:cNvPicPr>
          <p:nvPr/>
        </p:nvPicPr>
        <p:blipFill>
          <a:blip r:embed="rId4"/>
          <a:stretch>
            <a:fillRect/>
          </a:stretch>
        </p:blipFill>
        <p:spPr>
          <a:xfrm>
            <a:off x="4059384" y="3005375"/>
            <a:ext cx="3797536" cy="3076003"/>
          </a:xfrm>
          <a:prstGeom prst="rect">
            <a:avLst/>
          </a:prstGeom>
        </p:spPr>
      </p:pic>
      <p:cxnSp>
        <p:nvCxnSpPr>
          <p:cNvPr id="18" name="Straight Connector 17">
            <a:extLst>
              <a:ext uri="{FF2B5EF4-FFF2-40B4-BE49-F238E27FC236}">
                <a16:creationId xmlns:a16="http://schemas.microsoft.com/office/drawing/2014/main" id="{2DA5E584-BCD4-6E49-BEC6-DB7F7D2F1648}"/>
              </a:ext>
            </a:extLst>
          </p:cNvPr>
          <p:cNvCxnSpPr>
            <a:cxnSpLocks/>
          </p:cNvCxnSpPr>
          <p:nvPr/>
        </p:nvCxnSpPr>
        <p:spPr>
          <a:xfrm>
            <a:off x="103521" y="1134517"/>
            <a:ext cx="7089338"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D7DBCE8-91AF-9F4F-9829-2A70FF68062C}"/>
              </a:ext>
            </a:extLst>
          </p:cNvPr>
          <p:cNvCxnSpPr>
            <a:cxnSpLocks/>
            <a:stCxn id="23" idx="2"/>
          </p:cNvCxnSpPr>
          <p:nvPr/>
        </p:nvCxnSpPr>
        <p:spPr>
          <a:xfrm>
            <a:off x="3648190" y="2362410"/>
            <a:ext cx="1411348" cy="10889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69F1866-5235-A544-A902-D707210D7857}"/>
              </a:ext>
            </a:extLst>
          </p:cNvPr>
          <p:cNvSpPr txBox="1"/>
          <p:nvPr/>
        </p:nvSpPr>
        <p:spPr>
          <a:xfrm>
            <a:off x="2806645" y="1900745"/>
            <a:ext cx="1683089" cy="461665"/>
          </a:xfrm>
          <a:prstGeom prst="rect">
            <a:avLst/>
          </a:prstGeom>
          <a:noFill/>
        </p:spPr>
        <p:txBody>
          <a:bodyPr wrap="none" rtlCol="0">
            <a:spAutoFit/>
          </a:bodyPr>
          <a:lstStyle/>
          <a:p>
            <a:r>
              <a:rPr lang="en-US" sz="2400" dirty="0"/>
              <a:t>Frontal lobe</a:t>
            </a:r>
          </a:p>
        </p:txBody>
      </p:sp>
      <p:cxnSp>
        <p:nvCxnSpPr>
          <p:cNvPr id="25" name="Straight Arrow Connector 24">
            <a:extLst>
              <a:ext uri="{FF2B5EF4-FFF2-40B4-BE49-F238E27FC236}">
                <a16:creationId xmlns:a16="http://schemas.microsoft.com/office/drawing/2014/main" id="{B59F54F7-36AA-C64F-91C5-72CE1F88CC2B}"/>
              </a:ext>
            </a:extLst>
          </p:cNvPr>
          <p:cNvCxnSpPr>
            <a:cxnSpLocks/>
          </p:cNvCxnSpPr>
          <p:nvPr/>
        </p:nvCxnSpPr>
        <p:spPr>
          <a:xfrm flipH="1">
            <a:off x="6444047" y="2131577"/>
            <a:ext cx="789159" cy="13197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8735AE5-DE71-234E-8D70-9C091DD00990}"/>
              </a:ext>
            </a:extLst>
          </p:cNvPr>
          <p:cNvSpPr txBox="1"/>
          <p:nvPr/>
        </p:nvSpPr>
        <p:spPr>
          <a:xfrm>
            <a:off x="6590978" y="1644940"/>
            <a:ext cx="1748364" cy="461665"/>
          </a:xfrm>
          <a:prstGeom prst="rect">
            <a:avLst/>
          </a:prstGeom>
          <a:noFill/>
        </p:spPr>
        <p:txBody>
          <a:bodyPr wrap="none" rtlCol="0">
            <a:spAutoFit/>
          </a:bodyPr>
          <a:lstStyle/>
          <a:p>
            <a:r>
              <a:rPr lang="en-US" sz="2400" dirty="0"/>
              <a:t>Parietal lobe</a:t>
            </a:r>
          </a:p>
        </p:txBody>
      </p:sp>
      <p:sp>
        <p:nvSpPr>
          <p:cNvPr id="29" name="TextBox 28">
            <a:extLst>
              <a:ext uri="{FF2B5EF4-FFF2-40B4-BE49-F238E27FC236}">
                <a16:creationId xmlns:a16="http://schemas.microsoft.com/office/drawing/2014/main" id="{40D7233A-D9D7-8D48-B2B3-A766603BF6CC}"/>
              </a:ext>
            </a:extLst>
          </p:cNvPr>
          <p:cNvSpPr txBox="1"/>
          <p:nvPr/>
        </p:nvSpPr>
        <p:spPr>
          <a:xfrm>
            <a:off x="7592923" y="5543495"/>
            <a:ext cx="1884875" cy="461665"/>
          </a:xfrm>
          <a:prstGeom prst="rect">
            <a:avLst/>
          </a:prstGeom>
          <a:noFill/>
        </p:spPr>
        <p:txBody>
          <a:bodyPr wrap="none" rtlCol="0">
            <a:spAutoFit/>
          </a:bodyPr>
          <a:lstStyle/>
          <a:p>
            <a:r>
              <a:rPr lang="en-US" sz="2400" dirty="0"/>
              <a:t>Occipital lobe</a:t>
            </a:r>
          </a:p>
        </p:txBody>
      </p:sp>
      <p:cxnSp>
        <p:nvCxnSpPr>
          <p:cNvPr id="30" name="Straight Arrow Connector 29">
            <a:extLst>
              <a:ext uri="{FF2B5EF4-FFF2-40B4-BE49-F238E27FC236}">
                <a16:creationId xmlns:a16="http://schemas.microsoft.com/office/drawing/2014/main" id="{47CBD8CB-4562-3849-BA5E-17372A11E3BA}"/>
              </a:ext>
            </a:extLst>
          </p:cNvPr>
          <p:cNvCxnSpPr>
            <a:cxnSpLocks/>
          </p:cNvCxnSpPr>
          <p:nvPr/>
        </p:nvCxnSpPr>
        <p:spPr>
          <a:xfrm flipH="1" flipV="1">
            <a:off x="7453685" y="4704616"/>
            <a:ext cx="814429" cy="8355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6407777-2A0E-3348-96D7-2054735DAFEF}"/>
              </a:ext>
            </a:extLst>
          </p:cNvPr>
          <p:cNvCxnSpPr>
            <a:cxnSpLocks/>
          </p:cNvCxnSpPr>
          <p:nvPr/>
        </p:nvCxnSpPr>
        <p:spPr>
          <a:xfrm flipV="1">
            <a:off x="5009780" y="4704618"/>
            <a:ext cx="948372" cy="8355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89633D4-0DF4-9349-9CDF-FDED49B3C8B9}"/>
              </a:ext>
            </a:extLst>
          </p:cNvPr>
          <p:cNvSpPr txBox="1"/>
          <p:nvPr/>
        </p:nvSpPr>
        <p:spPr>
          <a:xfrm>
            <a:off x="3724253" y="5543495"/>
            <a:ext cx="1967205" cy="461665"/>
          </a:xfrm>
          <a:prstGeom prst="rect">
            <a:avLst/>
          </a:prstGeom>
          <a:noFill/>
        </p:spPr>
        <p:txBody>
          <a:bodyPr wrap="none" rtlCol="0">
            <a:spAutoFit/>
          </a:bodyPr>
          <a:lstStyle/>
          <a:p>
            <a:r>
              <a:rPr lang="en-US" sz="2400" dirty="0"/>
              <a:t>Temporal lobe</a:t>
            </a:r>
          </a:p>
        </p:txBody>
      </p:sp>
    </p:spTree>
    <p:extLst>
      <p:ext uri="{BB962C8B-B14F-4D97-AF65-F5344CB8AC3E}">
        <p14:creationId xmlns:p14="http://schemas.microsoft.com/office/powerpoint/2010/main" val="2116821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9038CAF-BE8F-9548-9878-E7920386FD56}"/>
              </a:ext>
            </a:extLst>
          </p:cNvPr>
          <p:cNvSpPr>
            <a:spLocks noGrp="1"/>
          </p:cNvSpPr>
          <p:nvPr>
            <p:ph type="title"/>
          </p:nvPr>
        </p:nvSpPr>
        <p:spPr>
          <a:xfrm>
            <a:off x="103520" y="0"/>
            <a:ext cx="8538455" cy="1134517"/>
          </a:xfrm>
        </p:spPr>
        <p:txBody>
          <a:bodyPr vert="horz" lIns="91440" tIns="45720" rIns="91440" bIns="45720" rtlCol="0">
            <a:normAutofit fontScale="90000"/>
          </a:bodyPr>
          <a:lstStyle/>
          <a:p>
            <a:r>
              <a:rPr lang="en-US" sz="5200" dirty="0"/>
              <a:t>Functional frontal lobe anatomy</a:t>
            </a:r>
          </a:p>
        </p:txBody>
      </p:sp>
      <p:cxnSp>
        <p:nvCxnSpPr>
          <p:cNvPr id="18" name="Straight Connector 17">
            <a:extLst>
              <a:ext uri="{FF2B5EF4-FFF2-40B4-BE49-F238E27FC236}">
                <a16:creationId xmlns:a16="http://schemas.microsoft.com/office/drawing/2014/main" id="{2DA5E584-BCD4-6E49-BEC6-DB7F7D2F1648}"/>
              </a:ext>
            </a:extLst>
          </p:cNvPr>
          <p:cNvCxnSpPr>
            <a:cxnSpLocks/>
          </p:cNvCxnSpPr>
          <p:nvPr/>
        </p:nvCxnSpPr>
        <p:spPr>
          <a:xfrm>
            <a:off x="103521" y="1134517"/>
            <a:ext cx="7767491"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close - up of a brain&#10;&#10;Description automatically generated with medium confidence">
            <a:extLst>
              <a:ext uri="{FF2B5EF4-FFF2-40B4-BE49-F238E27FC236}">
                <a16:creationId xmlns:a16="http://schemas.microsoft.com/office/drawing/2014/main" id="{88FAF145-20A5-E44D-B423-E66793FCAF11}"/>
              </a:ext>
            </a:extLst>
          </p:cNvPr>
          <p:cNvPicPr>
            <a:picLocks noChangeAspect="1"/>
          </p:cNvPicPr>
          <p:nvPr/>
        </p:nvPicPr>
        <p:blipFill>
          <a:blip r:embed="rId3"/>
          <a:stretch>
            <a:fillRect/>
          </a:stretch>
        </p:blipFill>
        <p:spPr>
          <a:xfrm>
            <a:off x="9064562" y="1573122"/>
            <a:ext cx="2307929" cy="1882287"/>
          </a:xfrm>
          <a:prstGeom prst="rect">
            <a:avLst/>
          </a:prstGeom>
        </p:spPr>
      </p:pic>
      <p:pic>
        <p:nvPicPr>
          <p:cNvPr id="5" name="Picture 4" descr="A picture containing ceramic ware&#10;&#10;Description automatically generated">
            <a:extLst>
              <a:ext uri="{FF2B5EF4-FFF2-40B4-BE49-F238E27FC236}">
                <a16:creationId xmlns:a16="http://schemas.microsoft.com/office/drawing/2014/main" id="{79FCBEAA-FE5E-1841-A3DF-FC03A6FBADED}"/>
              </a:ext>
            </a:extLst>
          </p:cNvPr>
          <p:cNvPicPr>
            <a:picLocks noChangeAspect="1"/>
          </p:cNvPicPr>
          <p:nvPr/>
        </p:nvPicPr>
        <p:blipFill>
          <a:blip r:embed="rId4"/>
          <a:stretch>
            <a:fillRect/>
          </a:stretch>
        </p:blipFill>
        <p:spPr>
          <a:xfrm>
            <a:off x="9599685" y="3841196"/>
            <a:ext cx="1604143" cy="1964257"/>
          </a:xfrm>
          <a:prstGeom prst="rect">
            <a:avLst/>
          </a:prstGeom>
        </p:spPr>
      </p:pic>
      <p:pic>
        <p:nvPicPr>
          <p:cNvPr id="16386" name="Picture 2" descr="Image result for frontal cortex function motor eye fields prefrontal">
            <a:extLst>
              <a:ext uri="{FF2B5EF4-FFF2-40B4-BE49-F238E27FC236}">
                <a16:creationId xmlns:a16="http://schemas.microsoft.com/office/drawing/2014/main" id="{2B338301-DA6D-0843-9345-983C5956102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40"/>
          <a:stretch/>
        </p:blipFill>
        <p:spPr bwMode="auto">
          <a:xfrm>
            <a:off x="819509" y="1352715"/>
            <a:ext cx="5762074" cy="53631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23E1CD2-0008-E24F-909E-539B61708891}"/>
              </a:ext>
            </a:extLst>
          </p:cNvPr>
          <p:cNvSpPr txBox="1"/>
          <p:nvPr/>
        </p:nvSpPr>
        <p:spPr>
          <a:xfrm>
            <a:off x="9584868" y="6461774"/>
            <a:ext cx="2563715" cy="369332"/>
          </a:xfrm>
          <a:prstGeom prst="rect">
            <a:avLst/>
          </a:prstGeom>
          <a:noFill/>
        </p:spPr>
        <p:txBody>
          <a:bodyPr wrap="none" rtlCol="0">
            <a:spAutoFit/>
          </a:bodyPr>
          <a:lstStyle/>
          <a:p>
            <a:r>
              <a:rPr lang="en-US" dirty="0"/>
              <a:t>2002 Sinauer Illustrations</a:t>
            </a:r>
          </a:p>
        </p:txBody>
      </p:sp>
      <p:sp>
        <p:nvSpPr>
          <p:cNvPr id="2" name="Rectangle 1">
            <a:extLst>
              <a:ext uri="{FF2B5EF4-FFF2-40B4-BE49-F238E27FC236}">
                <a16:creationId xmlns:a16="http://schemas.microsoft.com/office/drawing/2014/main" id="{37D4DD34-72FF-CE42-9366-C80808676494}"/>
              </a:ext>
            </a:extLst>
          </p:cNvPr>
          <p:cNvSpPr/>
          <p:nvPr/>
        </p:nvSpPr>
        <p:spPr>
          <a:xfrm>
            <a:off x="819509" y="2938071"/>
            <a:ext cx="934340" cy="5173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E9CB4B-C53D-7947-A2EA-ADD01246CD87}"/>
              </a:ext>
            </a:extLst>
          </p:cNvPr>
          <p:cNvSpPr/>
          <p:nvPr/>
        </p:nvSpPr>
        <p:spPr>
          <a:xfrm>
            <a:off x="2908092" y="1498172"/>
            <a:ext cx="3477718" cy="6959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F98E7E-827B-D647-AF38-7EA3B31A56C8}"/>
              </a:ext>
            </a:extLst>
          </p:cNvPr>
          <p:cNvSpPr/>
          <p:nvPr/>
        </p:nvSpPr>
        <p:spPr>
          <a:xfrm>
            <a:off x="819508" y="4823324"/>
            <a:ext cx="1161691" cy="6959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5700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9038CAF-BE8F-9548-9878-E7920386FD56}"/>
              </a:ext>
            </a:extLst>
          </p:cNvPr>
          <p:cNvSpPr>
            <a:spLocks noGrp="1"/>
          </p:cNvSpPr>
          <p:nvPr>
            <p:ph type="title"/>
          </p:nvPr>
        </p:nvSpPr>
        <p:spPr>
          <a:xfrm>
            <a:off x="103520" y="0"/>
            <a:ext cx="8538455" cy="1134517"/>
          </a:xfrm>
        </p:spPr>
        <p:txBody>
          <a:bodyPr vert="horz" lIns="91440" tIns="45720" rIns="91440" bIns="45720" rtlCol="0">
            <a:normAutofit fontScale="90000"/>
          </a:bodyPr>
          <a:lstStyle/>
          <a:p>
            <a:r>
              <a:rPr lang="en-US" sz="5200" dirty="0"/>
              <a:t>Functional parietal lobe anatomy</a:t>
            </a:r>
          </a:p>
        </p:txBody>
      </p:sp>
      <p:cxnSp>
        <p:nvCxnSpPr>
          <p:cNvPr id="18" name="Straight Connector 17">
            <a:extLst>
              <a:ext uri="{FF2B5EF4-FFF2-40B4-BE49-F238E27FC236}">
                <a16:creationId xmlns:a16="http://schemas.microsoft.com/office/drawing/2014/main" id="{2DA5E584-BCD4-6E49-BEC6-DB7F7D2F1648}"/>
              </a:ext>
            </a:extLst>
          </p:cNvPr>
          <p:cNvCxnSpPr>
            <a:cxnSpLocks/>
          </p:cNvCxnSpPr>
          <p:nvPr/>
        </p:nvCxnSpPr>
        <p:spPr>
          <a:xfrm>
            <a:off x="103521" y="1134517"/>
            <a:ext cx="7767491"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23E1CD2-0008-E24F-909E-539B61708891}"/>
              </a:ext>
            </a:extLst>
          </p:cNvPr>
          <p:cNvSpPr txBox="1"/>
          <p:nvPr/>
        </p:nvSpPr>
        <p:spPr>
          <a:xfrm>
            <a:off x="10397680" y="6480082"/>
            <a:ext cx="1527469" cy="369332"/>
          </a:xfrm>
          <a:prstGeom prst="rect">
            <a:avLst/>
          </a:prstGeom>
          <a:noFill/>
        </p:spPr>
        <p:txBody>
          <a:bodyPr wrap="none" rtlCol="0">
            <a:spAutoFit/>
          </a:bodyPr>
          <a:lstStyle/>
          <a:p>
            <a:r>
              <a:rPr lang="en-US" dirty="0"/>
              <a:t>Waxman 2017</a:t>
            </a:r>
          </a:p>
        </p:txBody>
      </p:sp>
      <p:pic>
        <p:nvPicPr>
          <p:cNvPr id="9" name="Picture 8" descr="A close - up of a brain&#10;&#10;Description automatically generated with low confidence">
            <a:extLst>
              <a:ext uri="{FF2B5EF4-FFF2-40B4-BE49-F238E27FC236}">
                <a16:creationId xmlns:a16="http://schemas.microsoft.com/office/drawing/2014/main" id="{123386CC-9FA9-6644-8154-3A2EC3AD3736}"/>
              </a:ext>
            </a:extLst>
          </p:cNvPr>
          <p:cNvPicPr>
            <a:picLocks noChangeAspect="1"/>
          </p:cNvPicPr>
          <p:nvPr/>
        </p:nvPicPr>
        <p:blipFill>
          <a:blip r:embed="rId3"/>
          <a:stretch>
            <a:fillRect/>
          </a:stretch>
        </p:blipFill>
        <p:spPr>
          <a:xfrm>
            <a:off x="9527150" y="1678832"/>
            <a:ext cx="2397999" cy="1961999"/>
          </a:xfrm>
          <a:prstGeom prst="rect">
            <a:avLst/>
          </a:prstGeom>
        </p:spPr>
      </p:pic>
      <p:pic>
        <p:nvPicPr>
          <p:cNvPr id="4" name="Picture 3">
            <a:extLst>
              <a:ext uri="{FF2B5EF4-FFF2-40B4-BE49-F238E27FC236}">
                <a16:creationId xmlns:a16="http://schemas.microsoft.com/office/drawing/2014/main" id="{AEDF1008-8085-744B-A6E1-AF5B73809C11}"/>
              </a:ext>
            </a:extLst>
          </p:cNvPr>
          <p:cNvPicPr>
            <a:picLocks noChangeAspect="1"/>
          </p:cNvPicPr>
          <p:nvPr/>
        </p:nvPicPr>
        <p:blipFill>
          <a:blip r:embed="rId4"/>
          <a:stretch>
            <a:fillRect/>
          </a:stretch>
        </p:blipFill>
        <p:spPr>
          <a:xfrm>
            <a:off x="9854255" y="4044487"/>
            <a:ext cx="2235314" cy="1962000"/>
          </a:xfrm>
          <a:prstGeom prst="rect">
            <a:avLst/>
          </a:prstGeom>
        </p:spPr>
      </p:pic>
      <p:pic>
        <p:nvPicPr>
          <p:cNvPr id="8" name="Picture 7" descr="Diagram&#10;&#10;Description automatically generated">
            <a:extLst>
              <a:ext uri="{FF2B5EF4-FFF2-40B4-BE49-F238E27FC236}">
                <a16:creationId xmlns:a16="http://schemas.microsoft.com/office/drawing/2014/main" id="{E8C2AD44-D980-1B41-9727-81B387887EC7}"/>
              </a:ext>
            </a:extLst>
          </p:cNvPr>
          <p:cNvPicPr>
            <a:picLocks noChangeAspect="1"/>
          </p:cNvPicPr>
          <p:nvPr/>
        </p:nvPicPr>
        <p:blipFill>
          <a:blip r:embed="rId5"/>
          <a:stretch>
            <a:fillRect/>
          </a:stretch>
        </p:blipFill>
        <p:spPr>
          <a:xfrm>
            <a:off x="291263" y="2820072"/>
            <a:ext cx="8471158" cy="3690041"/>
          </a:xfrm>
          <a:prstGeom prst="rect">
            <a:avLst/>
          </a:prstGeom>
        </p:spPr>
      </p:pic>
      <p:sp>
        <p:nvSpPr>
          <p:cNvPr id="10" name="Rectangle 9">
            <a:extLst>
              <a:ext uri="{FF2B5EF4-FFF2-40B4-BE49-F238E27FC236}">
                <a16:creationId xmlns:a16="http://schemas.microsoft.com/office/drawing/2014/main" id="{285017B4-C2EA-B74B-BE93-AB6FDE0A112D}"/>
              </a:ext>
            </a:extLst>
          </p:cNvPr>
          <p:cNvSpPr/>
          <p:nvPr/>
        </p:nvSpPr>
        <p:spPr>
          <a:xfrm>
            <a:off x="1212175" y="2820072"/>
            <a:ext cx="1075765" cy="261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B2C87AF-54EC-7F4E-BA48-3E741DCF238E}"/>
              </a:ext>
            </a:extLst>
          </p:cNvPr>
          <p:cNvSpPr/>
          <p:nvPr/>
        </p:nvSpPr>
        <p:spPr>
          <a:xfrm>
            <a:off x="136410" y="3227312"/>
            <a:ext cx="1075765" cy="215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B13AE7-A66D-BD44-849A-89AB83853790}"/>
              </a:ext>
            </a:extLst>
          </p:cNvPr>
          <p:cNvSpPr/>
          <p:nvPr/>
        </p:nvSpPr>
        <p:spPr>
          <a:xfrm>
            <a:off x="667014" y="5349666"/>
            <a:ext cx="1075765" cy="533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151F59A-D386-C44B-BFC3-B572F4ACB60C}"/>
              </a:ext>
            </a:extLst>
          </p:cNvPr>
          <p:cNvSpPr/>
          <p:nvPr/>
        </p:nvSpPr>
        <p:spPr>
          <a:xfrm>
            <a:off x="1464873" y="5950462"/>
            <a:ext cx="1075765" cy="533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6A10C3D-7AA2-1345-8785-A325AC62B3BC}"/>
              </a:ext>
            </a:extLst>
          </p:cNvPr>
          <p:cNvSpPr/>
          <p:nvPr/>
        </p:nvSpPr>
        <p:spPr>
          <a:xfrm>
            <a:off x="2287940" y="5883146"/>
            <a:ext cx="1075765" cy="880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94E4137-D6ED-F340-ACA0-AE5019D0991F}"/>
              </a:ext>
            </a:extLst>
          </p:cNvPr>
          <p:cNvSpPr/>
          <p:nvPr/>
        </p:nvSpPr>
        <p:spPr>
          <a:xfrm>
            <a:off x="3813627" y="5717218"/>
            <a:ext cx="4828348" cy="1014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D281DF4-0FDC-144A-8061-7841A30E9806}"/>
              </a:ext>
            </a:extLst>
          </p:cNvPr>
          <p:cNvSpPr/>
          <p:nvPr/>
        </p:nvSpPr>
        <p:spPr>
          <a:xfrm>
            <a:off x="4839253" y="5349666"/>
            <a:ext cx="1575120" cy="533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C7A5669-0A24-F947-BE8B-2639A361F71D}"/>
              </a:ext>
            </a:extLst>
          </p:cNvPr>
          <p:cNvSpPr/>
          <p:nvPr/>
        </p:nvSpPr>
        <p:spPr>
          <a:xfrm>
            <a:off x="5680603" y="5476493"/>
            <a:ext cx="872029" cy="533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1D4A20-0B00-FC48-BBE9-D178584C0B9D}"/>
              </a:ext>
            </a:extLst>
          </p:cNvPr>
          <p:cNvSpPr/>
          <p:nvPr/>
        </p:nvSpPr>
        <p:spPr>
          <a:xfrm>
            <a:off x="3921383" y="3203795"/>
            <a:ext cx="781101" cy="477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3D11C41-BB98-BE45-8039-2661E028BF16}"/>
              </a:ext>
            </a:extLst>
          </p:cNvPr>
          <p:cNvSpPr/>
          <p:nvPr/>
        </p:nvSpPr>
        <p:spPr>
          <a:xfrm>
            <a:off x="2818301" y="2604258"/>
            <a:ext cx="781101" cy="477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F0558C0C-5959-BA40-BDC5-B7E027B454DD}"/>
              </a:ext>
            </a:extLst>
          </p:cNvPr>
          <p:cNvCxnSpPr>
            <a:cxnSpLocks/>
          </p:cNvCxnSpPr>
          <p:nvPr/>
        </p:nvCxnSpPr>
        <p:spPr>
          <a:xfrm flipH="1">
            <a:off x="2818302" y="2725840"/>
            <a:ext cx="545403" cy="9480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63A4E68-0329-3242-8660-2A8CC0EBDB31}"/>
              </a:ext>
            </a:extLst>
          </p:cNvPr>
          <p:cNvSpPr txBox="1"/>
          <p:nvPr/>
        </p:nvSpPr>
        <p:spPr>
          <a:xfrm>
            <a:off x="1196364" y="2241352"/>
            <a:ext cx="3044808" cy="461665"/>
          </a:xfrm>
          <a:prstGeom prst="rect">
            <a:avLst/>
          </a:prstGeom>
          <a:noFill/>
        </p:spPr>
        <p:txBody>
          <a:bodyPr wrap="none" rtlCol="0">
            <a:spAutoFit/>
          </a:bodyPr>
          <a:lstStyle/>
          <a:p>
            <a:r>
              <a:rPr lang="en-US" sz="2400" dirty="0"/>
              <a:t>Primary sensory cortex</a:t>
            </a:r>
          </a:p>
        </p:txBody>
      </p:sp>
      <p:sp>
        <p:nvSpPr>
          <p:cNvPr id="29" name="TextBox 28">
            <a:extLst>
              <a:ext uri="{FF2B5EF4-FFF2-40B4-BE49-F238E27FC236}">
                <a16:creationId xmlns:a16="http://schemas.microsoft.com/office/drawing/2014/main" id="{C39F382E-3BE5-2644-89EB-C3926AEC1337}"/>
              </a:ext>
            </a:extLst>
          </p:cNvPr>
          <p:cNvSpPr txBox="1"/>
          <p:nvPr/>
        </p:nvSpPr>
        <p:spPr>
          <a:xfrm>
            <a:off x="4702484" y="1736772"/>
            <a:ext cx="4307461" cy="461665"/>
          </a:xfrm>
          <a:prstGeom prst="rect">
            <a:avLst/>
          </a:prstGeom>
          <a:noFill/>
        </p:spPr>
        <p:txBody>
          <a:bodyPr wrap="none" rtlCol="0">
            <a:spAutoFit/>
          </a:bodyPr>
          <a:lstStyle/>
          <a:p>
            <a:r>
              <a:rPr lang="en-US" sz="2400" dirty="0"/>
              <a:t>Somatosensory association areas</a:t>
            </a:r>
          </a:p>
        </p:txBody>
      </p:sp>
      <p:cxnSp>
        <p:nvCxnSpPr>
          <p:cNvPr id="30" name="Straight Arrow Connector 29">
            <a:extLst>
              <a:ext uri="{FF2B5EF4-FFF2-40B4-BE49-F238E27FC236}">
                <a16:creationId xmlns:a16="http://schemas.microsoft.com/office/drawing/2014/main" id="{4D3DC3D9-3E65-4248-ABAD-E91CA0DC8C47}"/>
              </a:ext>
            </a:extLst>
          </p:cNvPr>
          <p:cNvCxnSpPr>
            <a:cxnSpLocks/>
          </p:cNvCxnSpPr>
          <p:nvPr/>
        </p:nvCxnSpPr>
        <p:spPr>
          <a:xfrm flipH="1">
            <a:off x="3536216" y="2327622"/>
            <a:ext cx="2383122" cy="11604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522079C-4300-4149-B36B-265663FE12CD}"/>
              </a:ext>
            </a:extLst>
          </p:cNvPr>
          <p:cNvCxnSpPr>
            <a:cxnSpLocks/>
            <a:stCxn id="29" idx="2"/>
          </p:cNvCxnSpPr>
          <p:nvPr/>
        </p:nvCxnSpPr>
        <p:spPr>
          <a:xfrm>
            <a:off x="6856215" y="2198437"/>
            <a:ext cx="738831" cy="14016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6150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1066</TotalTime>
  <Words>1129</Words>
  <Application>Microsoft Macintosh PowerPoint</Application>
  <PresentationFormat>Widescreen</PresentationFormat>
  <Paragraphs>166</Paragraphs>
  <Slides>27</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Georgia</vt:lpstr>
      <vt:lpstr>Office Theme</vt:lpstr>
      <vt:lpstr>UNC Mini Medical School: Stroke</vt:lpstr>
      <vt:lpstr>Breakdown for the evening:</vt:lpstr>
      <vt:lpstr>What is a stroke?</vt:lpstr>
      <vt:lpstr>In order to understand the clinical presentation of a stroke, we must first understand normal neuroanatomy</vt:lpstr>
      <vt:lpstr>Viewing the brain:</vt:lpstr>
      <vt:lpstr>Neuroimaging in 3 planes:</vt:lpstr>
      <vt:lpstr>Cortical (brain) anatomy</vt:lpstr>
      <vt:lpstr>Functional frontal lobe anatomy</vt:lpstr>
      <vt:lpstr>Functional parietal lobe anatomy</vt:lpstr>
      <vt:lpstr>Representation of motor (frontal) and sensory (parietal) areas in cortex: the homunculus + lateralization</vt:lpstr>
      <vt:lpstr>Functional occipital lobe anatomy</vt:lpstr>
      <vt:lpstr>Functional temporal lobe anatomy</vt:lpstr>
      <vt:lpstr>How does our brain process, integrate and act on all this information?</vt:lpstr>
      <vt:lpstr>Neurons: the workhorse of our brain</vt:lpstr>
      <vt:lpstr>Neurons: coordinated control</vt:lpstr>
      <vt:lpstr>Neurons need a lot of energy and oxygen to function – our blood supplies this and is crucial to maintaining normal function </vt:lpstr>
      <vt:lpstr>Blood flow from heart to brain</vt:lpstr>
      <vt:lpstr>Arteries of the brain: Circle of Willis</vt:lpstr>
      <vt:lpstr>Circle of Willis</vt:lpstr>
      <vt:lpstr>Supply to the cortex: ACA, MCA, and PCA</vt:lpstr>
      <vt:lpstr>Supply to the cortex: ACA, MCA, and PCA</vt:lpstr>
      <vt:lpstr>Supply to the cortex: recap</vt:lpstr>
      <vt:lpstr>How can we use our knowledge of neuroanatomy, function, and blood supply to understand stroke?</vt:lpstr>
      <vt:lpstr>Depending on where the stroke occurs, we will see a corresponding loss of normal function in the regions without blood supply</vt:lpstr>
      <vt:lpstr>What is a stroke?</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UNC Mini Medical School: Stroke</dc:title>
  <dc:creator>Glier, Sarah Ashley Rose</dc:creator>
  <cp:lastModifiedBy>Glier, Sarah Ashley Rose</cp:lastModifiedBy>
  <cp:revision>12</cp:revision>
  <dcterms:created xsi:type="dcterms:W3CDTF">2021-02-07T17:09:46Z</dcterms:created>
  <dcterms:modified xsi:type="dcterms:W3CDTF">2021-02-10T15:33:27Z</dcterms:modified>
</cp:coreProperties>
</file>