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1.jpg" ContentType="image/pn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34"/>
  </p:notesMasterIdLst>
  <p:sldIdLst>
    <p:sldId id="256" r:id="rId2"/>
    <p:sldId id="257" r:id="rId3"/>
    <p:sldId id="258" r:id="rId4"/>
    <p:sldId id="267" r:id="rId5"/>
    <p:sldId id="260" r:id="rId6"/>
    <p:sldId id="259" r:id="rId7"/>
    <p:sldId id="261" r:id="rId8"/>
    <p:sldId id="271" r:id="rId9"/>
    <p:sldId id="262" r:id="rId10"/>
    <p:sldId id="263" r:id="rId11"/>
    <p:sldId id="266" r:id="rId12"/>
    <p:sldId id="268" r:id="rId13"/>
    <p:sldId id="269" r:id="rId14"/>
    <p:sldId id="277" r:id="rId15"/>
    <p:sldId id="278" r:id="rId16"/>
    <p:sldId id="279" r:id="rId17"/>
    <p:sldId id="272" r:id="rId18"/>
    <p:sldId id="270" r:id="rId19"/>
    <p:sldId id="276" r:id="rId20"/>
    <p:sldId id="274" r:id="rId21"/>
    <p:sldId id="275" r:id="rId22"/>
    <p:sldId id="280" r:id="rId23"/>
    <p:sldId id="281" r:id="rId24"/>
    <p:sldId id="282" r:id="rId25"/>
    <p:sldId id="283" r:id="rId26"/>
    <p:sldId id="265" r:id="rId27"/>
    <p:sldId id="273" r:id="rId28"/>
    <p:sldId id="286" r:id="rId29"/>
    <p:sldId id="285" r:id="rId30"/>
    <p:sldId id="287" r:id="rId31"/>
    <p:sldId id="284"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232" autoAdjust="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1ECFF-492C-461B-9A1E-75C7F3414919}"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FFBD0-A9C5-415E-B8CC-1ECBAE511874}" type="slidenum">
              <a:rPr lang="en-US" smtClean="0"/>
              <a:t>‹#›</a:t>
            </a:fld>
            <a:endParaRPr lang="en-US"/>
          </a:p>
        </p:txBody>
      </p:sp>
    </p:spTree>
    <p:extLst>
      <p:ext uri="{BB962C8B-B14F-4D97-AF65-F5344CB8AC3E}">
        <p14:creationId xmlns:p14="http://schemas.microsoft.com/office/powerpoint/2010/main" val="165200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https://www.cdc.gov/chronicdisease/healthequity/index.htm</a:t>
            </a:r>
          </a:p>
          <a:p>
            <a:r>
              <a:rPr lang="en-US" dirty="0" smtClean="0"/>
              <a:t>1.)</a:t>
            </a:r>
            <a:r>
              <a:rPr lang="en-US" baseline="0" dirty="0" smtClean="0"/>
              <a:t> Full health potential – is RELATIVE. This depends on the person. As much as we try to make universal standards, health needs vary from person to person. </a:t>
            </a:r>
          </a:p>
          <a:p>
            <a:r>
              <a:rPr lang="en-US" baseline="0" dirty="0" smtClean="0"/>
              <a:t>2.) Socially determined – there are social factors (social determinants of health) that influence health outcomes. </a:t>
            </a:r>
          </a:p>
          <a:p>
            <a:r>
              <a:rPr lang="en-US" baseline="0" dirty="0" smtClean="0"/>
              <a:t>3.) Outcomes – we generally measure inequity in terms of health outcomes and access. </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3</a:t>
            </a:fld>
            <a:endParaRPr lang="en-US"/>
          </a:p>
        </p:txBody>
      </p:sp>
    </p:spTree>
    <p:extLst>
      <p:ext uri="{BB962C8B-B14F-4D97-AF65-F5344CB8AC3E}">
        <p14:creationId xmlns:p14="http://schemas.microsoft.com/office/powerpoint/2010/main" val="2091801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Source: </a:t>
            </a:r>
            <a:r>
              <a:rPr lang="en-US" dirty="0" smtClean="0"/>
              <a:t>https://www.cdc.gov/reproductivehealth/maternal-mortality/disparities-pregnancy-related-deaths/infographic.html</a:t>
            </a:r>
          </a:p>
          <a:p>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15</a:t>
            </a:fld>
            <a:endParaRPr lang="en-US"/>
          </a:p>
        </p:txBody>
      </p:sp>
    </p:spTree>
    <p:extLst>
      <p:ext uri="{BB962C8B-B14F-4D97-AF65-F5344CB8AC3E}">
        <p14:creationId xmlns:p14="http://schemas.microsoft.com/office/powerpoint/2010/main" val="1560351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Source: </a:t>
            </a:r>
            <a:r>
              <a:rPr lang="en-US" dirty="0" smtClean="0"/>
              <a:t>https://www.cdc.gov/reproductivehealth/maternal-mortality/disparities-pregnancy-related-deaths/infographic.html</a:t>
            </a:r>
          </a:p>
          <a:p>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16</a:t>
            </a:fld>
            <a:endParaRPr lang="en-US"/>
          </a:p>
        </p:txBody>
      </p:sp>
    </p:spTree>
    <p:extLst>
      <p:ext uri="{BB962C8B-B14F-4D97-AF65-F5344CB8AC3E}">
        <p14:creationId xmlns:p14="http://schemas.microsoft.com/office/powerpoint/2010/main" val="3779506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https://www.kff.org/report-section/racial-disparities-in-maternal-and-infant-health-an-overview-issue-brief/</a:t>
            </a:r>
          </a:p>
          <a:p>
            <a:endParaRPr lang="en-US" dirty="0" smtClean="0"/>
          </a:p>
        </p:txBody>
      </p:sp>
      <p:sp>
        <p:nvSpPr>
          <p:cNvPr id="4" name="Slide Number Placeholder 3"/>
          <p:cNvSpPr>
            <a:spLocks noGrp="1"/>
          </p:cNvSpPr>
          <p:nvPr>
            <p:ph type="sldNum" sz="quarter" idx="10"/>
          </p:nvPr>
        </p:nvSpPr>
        <p:spPr/>
        <p:txBody>
          <a:bodyPr/>
          <a:lstStyle/>
          <a:p>
            <a:fld id="{8F7FFBD0-A9C5-415E-B8CC-1ECBAE511874}" type="slidenum">
              <a:rPr lang="en-US" smtClean="0"/>
              <a:t>17</a:t>
            </a:fld>
            <a:endParaRPr lang="en-US"/>
          </a:p>
        </p:txBody>
      </p:sp>
    </p:spTree>
    <p:extLst>
      <p:ext uri="{BB962C8B-B14F-4D97-AF65-F5344CB8AC3E}">
        <p14:creationId xmlns:p14="http://schemas.microsoft.com/office/powerpoint/2010/main" val="329559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https://www.cdc.gov/nchs/data/databriefs/db288.pdf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Native American/Tribal</a:t>
            </a:r>
            <a:r>
              <a:rPr lang="en-US" baseline="0" dirty="0" smtClean="0"/>
              <a:t> populations are left off of these measures</a:t>
            </a:r>
            <a:endParaRPr lang="en-US" dirty="0" smtClean="0"/>
          </a:p>
          <a:p>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18</a:t>
            </a:fld>
            <a:endParaRPr lang="en-US"/>
          </a:p>
        </p:txBody>
      </p:sp>
    </p:spTree>
    <p:extLst>
      <p:ext uri="{BB962C8B-B14F-4D97-AF65-F5344CB8AC3E}">
        <p14:creationId xmlns:p14="http://schemas.microsoft.com/office/powerpoint/2010/main" val="132239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https://www.cdc.gov/diabetes/library/reports/reportcard.html</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19</a:t>
            </a:fld>
            <a:endParaRPr lang="en-US"/>
          </a:p>
        </p:txBody>
      </p:sp>
    </p:spTree>
    <p:extLst>
      <p:ext uri="{BB962C8B-B14F-4D97-AF65-F5344CB8AC3E}">
        <p14:creationId xmlns:p14="http://schemas.microsoft.com/office/powerpoint/2010/main" val="44878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https://www.cdc.gov/diabetes/library/reports/reportcard.html</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20</a:t>
            </a:fld>
            <a:endParaRPr lang="en-US"/>
          </a:p>
        </p:txBody>
      </p:sp>
    </p:spTree>
    <p:extLst>
      <p:ext uri="{BB962C8B-B14F-4D97-AF65-F5344CB8AC3E}">
        <p14:creationId xmlns:p14="http://schemas.microsoft.com/office/powerpoint/2010/main" val="355707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https://www.cdc.gov/nchs/hus/spotlight/HeartDiseaseSpotlight_2019_0404.pdf</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21</a:t>
            </a:fld>
            <a:endParaRPr lang="en-US"/>
          </a:p>
        </p:txBody>
      </p:sp>
    </p:spTree>
    <p:extLst>
      <p:ext uri="{BB962C8B-B14F-4D97-AF65-F5344CB8AC3E}">
        <p14:creationId xmlns:p14="http://schemas.microsoft.com/office/powerpoint/2010/main" val="246576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https://www.cdc.gov/nchs/hus/spotlight/HeartDiseaseSpotlight_2019_0404.pdf</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22</a:t>
            </a:fld>
            <a:endParaRPr lang="en-US"/>
          </a:p>
        </p:txBody>
      </p:sp>
    </p:spTree>
    <p:extLst>
      <p:ext uri="{BB962C8B-B14F-4D97-AF65-F5344CB8AC3E}">
        <p14:creationId xmlns:p14="http://schemas.microsoft.com/office/powerpoint/2010/main" val="284843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https://www.cdc.gov/coronavirus/2019-ncov/community/health-equity/racial-ethnic-disparities/increased-risk-illness.html</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23</a:t>
            </a:fld>
            <a:endParaRPr lang="en-US"/>
          </a:p>
        </p:txBody>
      </p:sp>
    </p:spTree>
    <p:extLst>
      <p:ext uri="{BB962C8B-B14F-4D97-AF65-F5344CB8AC3E}">
        <p14:creationId xmlns:p14="http://schemas.microsoft.com/office/powerpoint/2010/main" val="521217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https://www.cdc.gov/coronavirus/2019-ncov/community/health-equity/racial-ethnic-disparities/disparities-hospitalization.html</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24</a:t>
            </a:fld>
            <a:endParaRPr lang="en-US"/>
          </a:p>
        </p:txBody>
      </p:sp>
    </p:spTree>
    <p:extLst>
      <p:ext uri="{BB962C8B-B14F-4D97-AF65-F5344CB8AC3E}">
        <p14:creationId xmlns:p14="http://schemas.microsoft.com/office/powerpoint/2010/main" val="8068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https://www.kff.org/racial-equity-and-health-policy/issue-brief/beyond-health-care-the-role-of-social-determinants-in-promoting-health-and-health-equity/</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5</a:t>
            </a:fld>
            <a:endParaRPr lang="en-US"/>
          </a:p>
        </p:txBody>
      </p:sp>
    </p:spTree>
    <p:extLst>
      <p:ext uri="{BB962C8B-B14F-4D97-AF65-F5344CB8AC3E}">
        <p14:creationId xmlns:p14="http://schemas.microsoft.com/office/powerpoint/2010/main" val="146728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Andrasfay</a:t>
            </a:r>
            <a:r>
              <a:rPr lang="en-US" dirty="0" smtClean="0"/>
              <a:t>, T., &amp; Goldman, N. (2021). Reductions in 2020 US life expectancy due to COVID-19 and the disproportionate impact on the Black and Latino populations. </a:t>
            </a:r>
            <a:r>
              <a:rPr lang="en-US" i="1" dirty="0" smtClean="0"/>
              <a:t>Proceedings of the National Academy of Sciences</a:t>
            </a:r>
            <a:r>
              <a:rPr lang="en-US" dirty="0" smtClean="0"/>
              <a:t>, </a:t>
            </a:r>
            <a:r>
              <a:rPr lang="en-US" i="1" dirty="0" smtClean="0"/>
              <a:t>118</a:t>
            </a:r>
            <a:r>
              <a:rPr lang="en-US" dirty="0" smtClean="0"/>
              <a:t>(5).</a:t>
            </a:r>
          </a:p>
          <a:p>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25</a:t>
            </a:fld>
            <a:endParaRPr lang="en-US"/>
          </a:p>
        </p:txBody>
      </p:sp>
    </p:spTree>
    <p:extLst>
      <p:ext uri="{BB962C8B-B14F-4D97-AF65-F5344CB8AC3E}">
        <p14:creationId xmlns:p14="http://schemas.microsoft.com/office/powerpoint/2010/main" val="157950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https://www.cdc.gov/minorityhealth/publications/health_equity/index.html</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27</a:t>
            </a:fld>
            <a:endParaRPr lang="en-US"/>
          </a:p>
        </p:txBody>
      </p:sp>
    </p:spTree>
    <p:extLst>
      <p:ext uri="{BB962C8B-B14F-4D97-AF65-F5344CB8AC3E}">
        <p14:creationId xmlns:p14="http://schemas.microsoft.com/office/powerpoint/2010/main" val="2709489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Serves approximately 400 women</a:t>
            </a:r>
            <a:r>
              <a:rPr lang="en-US" baseline="0" dirty="0" smtClean="0"/>
              <a:t> per year. </a:t>
            </a:r>
            <a:endParaRPr lang="en-US" dirty="0" smtClean="0"/>
          </a:p>
          <a:p>
            <a:r>
              <a:rPr lang="en-US" dirty="0" smtClean="0"/>
              <a:t>Built partnerships with Medicaid MCOs in the areas – patients</a:t>
            </a:r>
            <a:r>
              <a:rPr lang="en-US" baseline="0" dirty="0" smtClean="0"/>
              <a:t> can be referred here</a:t>
            </a:r>
          </a:p>
          <a:p>
            <a:r>
              <a:rPr lang="en-US" baseline="0" dirty="0" smtClean="0"/>
              <a:t>Determinants: access to medical care, community support, provider trust, social support network</a:t>
            </a:r>
          </a:p>
          <a:p>
            <a:r>
              <a:rPr lang="en-US" baseline="0" dirty="0" smtClean="0"/>
              <a:t>Outcomes: normal birth weight, breastfeeding, postnatal follow-up</a:t>
            </a:r>
          </a:p>
          <a:p>
            <a:endParaRPr lang="en-US" baseline="0" dirty="0" smtClean="0"/>
          </a:p>
          <a:p>
            <a:r>
              <a:rPr lang="en-US" baseline="0" dirty="0" smtClean="0"/>
              <a:t>https://www.nationalpartnership.org/our-work/resources/health-care/maternity/tackling-maternal-health-disparities-a-look-at-four-local-organizations-with-innovative-approaches.pdf</a:t>
            </a:r>
          </a:p>
          <a:p>
            <a:r>
              <a:rPr lang="en-US" baseline="0" dirty="0" smtClean="0"/>
              <a:t>https://www.commonwealthfund.org/publications/newsletter-article/2018/sep/community-based-approach-reducing-disparities-maternal</a:t>
            </a:r>
          </a:p>
          <a:p>
            <a:r>
              <a:rPr lang="en-US" baseline="0" dirty="0" smtClean="0"/>
              <a:t>https://www.mamatotovillage.org/</a:t>
            </a:r>
          </a:p>
          <a:p>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28</a:t>
            </a:fld>
            <a:endParaRPr lang="en-US"/>
          </a:p>
        </p:txBody>
      </p:sp>
    </p:spTree>
    <p:extLst>
      <p:ext uri="{BB962C8B-B14F-4D97-AF65-F5344CB8AC3E}">
        <p14:creationId xmlns:p14="http://schemas.microsoft.com/office/powerpoint/2010/main" val="3034904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a:t>
            </a:r>
            <a:r>
              <a:rPr lang="en-US" dirty="0" smtClean="0"/>
              <a:t>Sauder KA, </a:t>
            </a:r>
            <a:r>
              <a:rPr lang="en-US" dirty="0" err="1" smtClean="0"/>
              <a:t>Dabelea</a:t>
            </a:r>
            <a:r>
              <a:rPr lang="en-US" dirty="0" smtClean="0"/>
              <a:t> D, Bailey-Callahan R, et al. Targeting risk factors for type 2 diabetes in American Indian youth: the Tribal Turning Point pilot study. </a:t>
            </a:r>
            <a:r>
              <a:rPr lang="en-US" i="1" dirty="0" err="1" smtClean="0"/>
              <a:t>Pediatr</a:t>
            </a:r>
            <a:r>
              <a:rPr lang="en-US" i="1" dirty="0" smtClean="0"/>
              <a:t> </a:t>
            </a:r>
            <a:r>
              <a:rPr lang="en-US" i="1" dirty="0" err="1" smtClean="0"/>
              <a:t>Obes</a:t>
            </a:r>
            <a:r>
              <a:rPr lang="en-US" dirty="0" smtClean="0"/>
              <a:t>. 2018;13(5):321-329. doi:10.1111/ijpo.12223</a:t>
            </a:r>
          </a:p>
          <a:p>
            <a:endParaRPr lang="en-US" dirty="0" smtClean="0"/>
          </a:p>
          <a:p>
            <a:r>
              <a:rPr lang="en-US" dirty="0" smtClean="0"/>
              <a:t>Dr.</a:t>
            </a:r>
            <a:r>
              <a:rPr lang="en-US" baseline="0" dirty="0" smtClean="0"/>
              <a:t> Beth Mayer-Davis (UNC Nutrition – Chair)</a:t>
            </a:r>
            <a:endParaRPr lang="en-US" dirty="0" smtClean="0"/>
          </a:p>
          <a:p>
            <a:endParaRPr lang="en-US" dirty="0" smtClean="0"/>
          </a:p>
          <a:p>
            <a:r>
              <a:rPr lang="en-US" dirty="0" smtClean="0"/>
              <a:t>RCT, 8 mo. Pilot trial. Collaborative partnership between the Eastern Band of Cherokee Indians, Navajo Nation, the University of North Carolina at Chapel Hill (UNC), and the University of Colorado in Denver (UCD). Built off of existing federally funded Diabetes Prevention Program. </a:t>
            </a:r>
          </a:p>
          <a:p>
            <a:endParaRPr lang="en-US" baseline="0" dirty="0" smtClean="0"/>
          </a:p>
          <a:p>
            <a:r>
              <a:rPr lang="en-US" baseline="0" dirty="0" smtClean="0"/>
              <a:t>This program came together after YEARS of conducting focus groups and working with local stakeholders and CDC-funded programs to adapt existing interventions to youth needs. </a:t>
            </a:r>
          </a:p>
          <a:p>
            <a:endParaRPr lang="en-US" baseline="0" dirty="0" smtClean="0"/>
          </a:p>
          <a:p>
            <a:r>
              <a:rPr lang="en-US" baseline="0" dirty="0" smtClean="0"/>
              <a:t>MI – assess stages of change for parent and household. </a:t>
            </a:r>
          </a:p>
          <a:p>
            <a:endParaRPr lang="en-US" baseline="0" dirty="0" smtClean="0"/>
          </a:p>
          <a:p>
            <a:r>
              <a:rPr lang="en-US" baseline="0" dirty="0" smtClean="0"/>
              <a:t>Local health coaches were trained to administer the program. </a:t>
            </a:r>
          </a:p>
          <a:p>
            <a:endParaRPr lang="en-US" baseline="0" dirty="0" smtClean="0"/>
          </a:p>
          <a:p>
            <a:r>
              <a:rPr lang="en-US" b="1" baseline="0" dirty="0" smtClean="0"/>
              <a:t>What did they find? </a:t>
            </a:r>
            <a:r>
              <a:rPr lang="en-US" baseline="0" dirty="0" smtClean="0"/>
              <a:t>62 participants, 52 families (29 </a:t>
            </a:r>
            <a:r>
              <a:rPr lang="en-US" baseline="0" dirty="0" err="1" smtClean="0"/>
              <a:t>exp</a:t>
            </a:r>
            <a:r>
              <a:rPr lang="en-US" baseline="0" dirty="0" smtClean="0"/>
              <a:t>/33 control)</a:t>
            </a:r>
          </a:p>
          <a:p>
            <a:r>
              <a:rPr lang="en-US" baseline="0" dirty="0" smtClean="0"/>
              <a:t>BMI increased in control group but not treatment group</a:t>
            </a:r>
          </a:p>
          <a:p>
            <a:r>
              <a:rPr lang="en-US" baseline="0" dirty="0" smtClean="0"/>
              <a:t>BMI decreased in treatment group</a:t>
            </a:r>
          </a:p>
          <a:p>
            <a:r>
              <a:rPr lang="en-US" baseline="0" dirty="0" smtClean="0"/>
              <a:t>Treatment group was satisfied with the intervention. </a:t>
            </a:r>
          </a:p>
          <a:p>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29</a:t>
            </a:fld>
            <a:endParaRPr lang="en-US"/>
          </a:p>
        </p:txBody>
      </p:sp>
    </p:spTree>
    <p:extLst>
      <p:ext uri="{BB962C8B-B14F-4D97-AF65-F5344CB8AC3E}">
        <p14:creationId xmlns:p14="http://schemas.microsoft.com/office/powerpoint/2010/main" val="3737553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https://www.hvresearch.org/precision-home-visiting/participatory-approaches/</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30</a:t>
            </a:fld>
            <a:endParaRPr lang="en-US"/>
          </a:p>
        </p:txBody>
      </p:sp>
    </p:spTree>
    <p:extLst>
      <p:ext uri="{BB962C8B-B14F-4D97-AF65-F5344CB8AC3E}">
        <p14:creationId xmlns:p14="http://schemas.microsoft.com/office/powerpoint/2010/main" val="2721210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https://medium.com/@dviyer/mapping-our-social-change-roles-in-times-of-crisis-8bbe71a8ab01</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31</a:t>
            </a:fld>
            <a:endParaRPr lang="en-US"/>
          </a:p>
        </p:txBody>
      </p:sp>
    </p:spTree>
    <p:extLst>
      <p:ext uri="{BB962C8B-B14F-4D97-AF65-F5344CB8AC3E}">
        <p14:creationId xmlns:p14="http://schemas.microsoft.com/office/powerpoint/2010/main" val="199483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https://www.kff.org/racial-equity-and-health-policy/issue-brief/beyond-health-care-the-role-of-social-determinants-in-promoting-health-and-health-equity/</a:t>
            </a:r>
          </a:p>
          <a:p>
            <a:r>
              <a:rPr lang="en-US" dirty="0" smtClean="0"/>
              <a:t>Unfortunately,</a:t>
            </a:r>
            <a:r>
              <a:rPr lang="en-US" baseline="0" dirty="0" smtClean="0"/>
              <a:t> we cannot measure all of these! So instead, we measure the health outcomes that result. </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7</a:t>
            </a:fld>
            <a:endParaRPr lang="en-US"/>
          </a:p>
        </p:txBody>
      </p:sp>
    </p:spTree>
    <p:extLst>
      <p:ext uri="{BB962C8B-B14F-4D97-AF65-F5344CB8AC3E}">
        <p14:creationId xmlns:p14="http://schemas.microsoft.com/office/powerpoint/2010/main" val="97998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https://www.kff.org/racial-equity-and-health-policy/issue-brief/disparities-in-health-and-health-care-five-key-questions-and-answers/</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8</a:t>
            </a:fld>
            <a:endParaRPr lang="en-US"/>
          </a:p>
        </p:txBody>
      </p:sp>
    </p:spTree>
    <p:extLst>
      <p:ext uri="{BB962C8B-B14F-4D97-AF65-F5344CB8AC3E}">
        <p14:creationId xmlns:p14="http://schemas.microsoft.com/office/powerpoint/2010/main" val="7618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https://www.kff.org/racial-equity-and-health-policy/issue-brief/disparities-in-health-and-health-care-five-key-questions-and-answers/</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10</a:t>
            </a:fld>
            <a:endParaRPr lang="en-US"/>
          </a:p>
        </p:txBody>
      </p:sp>
    </p:spTree>
    <p:extLst>
      <p:ext uri="{BB962C8B-B14F-4D97-AF65-F5344CB8AC3E}">
        <p14:creationId xmlns:p14="http://schemas.microsoft.com/office/powerpoint/2010/main" val="186739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https://www.kff.org/racial-equity-and-health-policy/issue-brief/disparities-in-health-and-health-care-five-key-questions-and-answers/</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11</a:t>
            </a:fld>
            <a:endParaRPr lang="en-US"/>
          </a:p>
        </p:txBody>
      </p:sp>
    </p:spTree>
    <p:extLst>
      <p:ext uri="{BB962C8B-B14F-4D97-AF65-F5344CB8AC3E}">
        <p14:creationId xmlns:p14="http://schemas.microsoft.com/office/powerpoint/2010/main" val="186240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https://www.kff.org/racial-equity-and-health-policy/issue-brief/disparities-in-health-and-health-care-five-key-questions-and-answers/</a:t>
            </a:r>
          </a:p>
          <a:p>
            <a:endParaRPr lang="en-US" dirty="0" smtClean="0"/>
          </a:p>
          <a:p>
            <a:r>
              <a:rPr lang="en-US" dirty="0" smtClean="0"/>
              <a:t>When care is received, there is evidence supporting that the care received is of lower quality.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12</a:t>
            </a:fld>
            <a:endParaRPr lang="en-US"/>
          </a:p>
        </p:txBody>
      </p:sp>
    </p:spTree>
    <p:extLst>
      <p:ext uri="{BB962C8B-B14F-4D97-AF65-F5344CB8AC3E}">
        <p14:creationId xmlns:p14="http://schemas.microsoft.com/office/powerpoint/2010/main" val="162273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Source: </a:t>
            </a:r>
            <a:r>
              <a:rPr lang="en-US" dirty="0" smtClean="0"/>
              <a:t>https://www.cdc.gov/nchs/maternal-mortality/index.htm</a:t>
            </a:r>
          </a:p>
          <a:p>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13</a:t>
            </a:fld>
            <a:endParaRPr lang="en-US"/>
          </a:p>
        </p:txBody>
      </p:sp>
    </p:spTree>
    <p:extLst>
      <p:ext uri="{BB962C8B-B14F-4D97-AF65-F5344CB8AC3E}">
        <p14:creationId xmlns:p14="http://schemas.microsoft.com/office/powerpoint/2010/main" val="282332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Source: </a:t>
            </a:r>
            <a:r>
              <a:rPr lang="en-US" dirty="0" smtClean="0"/>
              <a:t>https://www.cdc.gov/reproductivehealth/maternal-mortality/disparities-pregnancy-related-deaths/infographic.html</a:t>
            </a:r>
          </a:p>
          <a:p>
            <a:endParaRPr lang="en-US" dirty="0"/>
          </a:p>
        </p:txBody>
      </p:sp>
      <p:sp>
        <p:nvSpPr>
          <p:cNvPr id="4" name="Slide Number Placeholder 3"/>
          <p:cNvSpPr>
            <a:spLocks noGrp="1"/>
          </p:cNvSpPr>
          <p:nvPr>
            <p:ph type="sldNum" sz="quarter" idx="10"/>
          </p:nvPr>
        </p:nvSpPr>
        <p:spPr/>
        <p:txBody>
          <a:bodyPr/>
          <a:lstStyle/>
          <a:p>
            <a:fld id="{8F7FFBD0-A9C5-415E-B8CC-1ECBAE511874}" type="slidenum">
              <a:rPr lang="en-US" smtClean="0"/>
              <a:t>14</a:t>
            </a:fld>
            <a:endParaRPr lang="en-US"/>
          </a:p>
        </p:txBody>
      </p:sp>
    </p:spTree>
    <p:extLst>
      <p:ext uri="{BB962C8B-B14F-4D97-AF65-F5344CB8AC3E}">
        <p14:creationId xmlns:p14="http://schemas.microsoft.com/office/powerpoint/2010/main" val="214599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1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12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312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7335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0745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67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68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959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906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2774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131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538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543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3/2/2021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891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3/2/2021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8145262"/>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Equity</a:t>
            </a:r>
            <a:endParaRPr lang="en-US" dirty="0"/>
          </a:p>
        </p:txBody>
      </p:sp>
      <p:sp>
        <p:nvSpPr>
          <p:cNvPr id="3" name="Subtitle 2"/>
          <p:cNvSpPr>
            <a:spLocks noGrp="1"/>
          </p:cNvSpPr>
          <p:nvPr>
            <p:ph type="subTitle" idx="1"/>
          </p:nvPr>
        </p:nvSpPr>
        <p:spPr/>
        <p:txBody>
          <a:bodyPr>
            <a:noAutofit/>
          </a:bodyPr>
          <a:lstStyle/>
          <a:p>
            <a:r>
              <a:rPr lang="en-US" dirty="0" smtClean="0"/>
              <a:t>UNC MD/PhD Mini Medical School Lecture</a:t>
            </a:r>
          </a:p>
          <a:p>
            <a:r>
              <a:rPr lang="en-US" dirty="0" smtClean="0"/>
              <a:t>Dani Brathwaite</a:t>
            </a:r>
          </a:p>
          <a:p>
            <a:r>
              <a:rPr lang="en-US" dirty="0" smtClean="0"/>
              <a:t>Tuesday, March 2, 2021</a:t>
            </a:r>
            <a:endParaRPr lang="en-US" dirty="0"/>
          </a:p>
        </p:txBody>
      </p:sp>
    </p:spTree>
    <p:extLst>
      <p:ext uri="{BB962C8B-B14F-4D97-AF65-F5344CB8AC3E}">
        <p14:creationId xmlns:p14="http://schemas.microsoft.com/office/powerpoint/2010/main" val="2872763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Coverage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7840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Coverage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938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517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076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95101"/>
            <a:ext cx="12192000" cy="5530127"/>
          </a:xfrm>
          <a:prstGeom prst="rect">
            <a:avLst/>
          </a:prstGeom>
        </p:spPr>
      </p:pic>
    </p:spTree>
    <p:extLst>
      <p:ext uri="{BB962C8B-B14F-4D97-AF65-F5344CB8AC3E}">
        <p14:creationId xmlns:p14="http://schemas.microsoft.com/office/powerpoint/2010/main" val="151475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70782"/>
            <a:ext cx="12192001" cy="6027698"/>
          </a:xfrm>
          <a:prstGeom prst="rect">
            <a:avLst/>
          </a:prstGeom>
        </p:spPr>
      </p:pic>
    </p:spTree>
    <p:extLst>
      <p:ext uri="{BB962C8B-B14F-4D97-AF65-F5344CB8AC3E}">
        <p14:creationId xmlns:p14="http://schemas.microsoft.com/office/powerpoint/2010/main" val="71561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53765"/>
            <a:ext cx="12192000" cy="5503572"/>
          </a:xfrm>
          <a:prstGeom prst="rect">
            <a:avLst/>
          </a:prstGeom>
        </p:spPr>
      </p:pic>
    </p:spTree>
    <p:extLst>
      <p:ext uri="{BB962C8B-B14F-4D97-AF65-F5344CB8AC3E}">
        <p14:creationId xmlns:p14="http://schemas.microsoft.com/office/powerpoint/2010/main" val="216523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664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68660" y="0"/>
            <a:ext cx="9093174" cy="6882321"/>
          </a:xfrm>
          <a:prstGeom prst="rect">
            <a:avLst/>
          </a:prstGeom>
        </p:spPr>
      </p:pic>
    </p:spTree>
    <p:extLst>
      <p:ext uri="{BB962C8B-B14F-4D97-AF65-F5344CB8AC3E}">
        <p14:creationId xmlns:p14="http://schemas.microsoft.com/office/powerpoint/2010/main" val="422024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65864" y="0"/>
            <a:ext cx="11308321" cy="6858005"/>
          </a:xfrm>
          <a:prstGeom prst="rect">
            <a:avLst/>
          </a:prstGeom>
        </p:spPr>
      </p:pic>
    </p:spTree>
    <p:extLst>
      <p:ext uri="{BB962C8B-B14F-4D97-AF65-F5344CB8AC3E}">
        <p14:creationId xmlns:p14="http://schemas.microsoft.com/office/powerpoint/2010/main" val="200595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sz="2400" dirty="0" smtClean="0"/>
              <a:t>To define health equity and how it is measured. </a:t>
            </a:r>
          </a:p>
          <a:p>
            <a:r>
              <a:rPr lang="en-US" sz="2400" dirty="0" smtClean="0"/>
              <a:t>To understand existing disparities in health and health care.</a:t>
            </a:r>
            <a:endParaRPr lang="en-US" sz="2400" dirty="0"/>
          </a:p>
          <a:p>
            <a:r>
              <a:rPr lang="en-US" sz="2400" dirty="0" smtClean="0"/>
              <a:t>To define factors that influence health access and outcomes. </a:t>
            </a:r>
          </a:p>
          <a:p>
            <a:r>
              <a:rPr lang="en-US" sz="2400" dirty="0" smtClean="0"/>
              <a:t>To consider how, we as a community, can work towards equity. </a:t>
            </a:r>
          </a:p>
        </p:txBody>
      </p:sp>
    </p:spTree>
    <p:extLst>
      <p:ext uri="{BB962C8B-B14F-4D97-AF65-F5344CB8AC3E}">
        <p14:creationId xmlns:p14="http://schemas.microsoft.com/office/powerpoint/2010/main" val="2075265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2649" y="0"/>
            <a:ext cx="11311360" cy="6858000"/>
          </a:xfrm>
          <a:prstGeom prst="rect">
            <a:avLst/>
          </a:prstGeom>
        </p:spPr>
      </p:pic>
    </p:spTree>
    <p:extLst>
      <p:ext uri="{BB962C8B-B14F-4D97-AF65-F5344CB8AC3E}">
        <p14:creationId xmlns:p14="http://schemas.microsoft.com/office/powerpoint/2010/main" val="402281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95208"/>
            <a:ext cx="12207805" cy="6349429"/>
          </a:xfrm>
          <a:prstGeom prst="rect">
            <a:avLst/>
          </a:prstGeom>
        </p:spPr>
      </p:pic>
    </p:spTree>
    <p:extLst>
      <p:ext uri="{BB962C8B-B14F-4D97-AF65-F5344CB8AC3E}">
        <p14:creationId xmlns:p14="http://schemas.microsoft.com/office/powerpoint/2010/main" val="3492981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73362"/>
            <a:ext cx="12192000" cy="6410227"/>
          </a:xfrm>
          <a:prstGeom prst="rect">
            <a:avLst/>
          </a:prstGeom>
        </p:spPr>
      </p:pic>
    </p:spTree>
    <p:extLst>
      <p:ext uri="{BB962C8B-B14F-4D97-AF65-F5344CB8AC3E}">
        <p14:creationId xmlns:p14="http://schemas.microsoft.com/office/powerpoint/2010/main" val="714598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02" y="0"/>
            <a:ext cx="10051195" cy="6858000"/>
          </a:xfrm>
          <a:prstGeom prst="rect">
            <a:avLst/>
          </a:prstGeom>
        </p:spPr>
      </p:pic>
    </p:spTree>
    <p:extLst>
      <p:ext uri="{BB962C8B-B14F-4D97-AF65-F5344CB8AC3E}">
        <p14:creationId xmlns:p14="http://schemas.microsoft.com/office/powerpoint/2010/main" val="688446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58930" y="0"/>
            <a:ext cx="9335783" cy="6864096"/>
          </a:xfrm>
          <a:prstGeom prst="rect">
            <a:avLst/>
          </a:prstGeom>
        </p:spPr>
      </p:pic>
    </p:spTree>
    <p:extLst>
      <p:ext uri="{BB962C8B-B14F-4D97-AF65-F5344CB8AC3E}">
        <p14:creationId xmlns:p14="http://schemas.microsoft.com/office/powerpoint/2010/main" val="3095666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146" y="0"/>
            <a:ext cx="9724832" cy="6875760"/>
          </a:xfrm>
          <a:prstGeom prst="rect">
            <a:avLst/>
          </a:prstGeom>
        </p:spPr>
      </p:pic>
    </p:spTree>
    <p:extLst>
      <p:ext uri="{BB962C8B-B14F-4D97-AF65-F5344CB8AC3E}">
        <p14:creationId xmlns:p14="http://schemas.microsoft.com/office/powerpoint/2010/main" val="3703342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a:bodyPr>
          <a:lstStyle/>
          <a:p>
            <a:r>
              <a:rPr lang="en-US" sz="2400" dirty="0" smtClean="0"/>
              <a:t>Disparities exist across race/ethnicity, income, education, age, and other social strata.</a:t>
            </a:r>
          </a:p>
          <a:p>
            <a:r>
              <a:rPr lang="en-US" sz="2400" dirty="0" smtClean="0"/>
              <a:t>Disparities exist across all types of diseases from infectious to chronic. </a:t>
            </a:r>
          </a:p>
          <a:p>
            <a:r>
              <a:rPr lang="en-US" sz="2400" dirty="0" smtClean="0"/>
              <a:t>Disparities exist across the life course and compound over time. </a:t>
            </a:r>
            <a:endParaRPr lang="en-US" sz="2400" dirty="0"/>
          </a:p>
        </p:txBody>
      </p:sp>
    </p:spTree>
    <p:extLst>
      <p:ext uri="{BB962C8B-B14F-4D97-AF65-F5344CB8AC3E}">
        <p14:creationId xmlns:p14="http://schemas.microsoft.com/office/powerpoint/2010/main" val="3904013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882" y="0"/>
            <a:ext cx="8068236" cy="6858000"/>
          </a:xfrm>
          <a:prstGeom prst="rect">
            <a:avLst/>
          </a:prstGeom>
        </p:spPr>
      </p:pic>
    </p:spTree>
    <p:extLst>
      <p:ext uri="{BB962C8B-B14F-4D97-AF65-F5344CB8AC3E}">
        <p14:creationId xmlns:p14="http://schemas.microsoft.com/office/powerpoint/2010/main" val="4220067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Community-Based Birth Centers</a:t>
            </a:r>
            <a:endParaRPr lang="en-US" dirty="0"/>
          </a:p>
        </p:txBody>
      </p:sp>
      <p:sp>
        <p:nvSpPr>
          <p:cNvPr id="3" name="Content Placeholder 2"/>
          <p:cNvSpPr>
            <a:spLocks noGrp="1"/>
          </p:cNvSpPr>
          <p:nvPr>
            <p:ph idx="1"/>
          </p:nvPr>
        </p:nvSpPr>
        <p:spPr>
          <a:xfrm>
            <a:off x="818712" y="2222287"/>
            <a:ext cx="10554574" cy="4414819"/>
          </a:xfrm>
        </p:spPr>
        <p:txBody>
          <a:bodyPr/>
          <a:lstStyle/>
          <a:p>
            <a:pPr marL="0" indent="0">
              <a:buNone/>
            </a:pPr>
            <a:r>
              <a:rPr lang="en-US" sz="2400" u="sng" dirty="0" err="1"/>
              <a:t>Mamatoto</a:t>
            </a:r>
            <a:r>
              <a:rPr lang="en-US" sz="2400" u="sng" dirty="0"/>
              <a:t> Village, Washington D.C.</a:t>
            </a:r>
          </a:p>
          <a:p>
            <a:pPr marL="457200" indent="-457200">
              <a:buFont typeface="Arial" panose="020B0604020202020204" pitchFamily="34" charset="0"/>
              <a:buChar char="•"/>
            </a:pPr>
            <a:r>
              <a:rPr lang="en-US" sz="2400" dirty="0"/>
              <a:t>Community-based non-profit</a:t>
            </a:r>
          </a:p>
          <a:p>
            <a:pPr marL="457200" indent="-457200">
              <a:buFont typeface="Arial" panose="020B0604020202020204" pitchFamily="34" charset="0"/>
              <a:buChar char="•"/>
            </a:pPr>
            <a:r>
              <a:rPr lang="en-US" sz="2400" dirty="0"/>
              <a:t>Perinatal Clinical Services (Pregnancy, Lactation)</a:t>
            </a:r>
          </a:p>
          <a:p>
            <a:pPr marL="457200" indent="-457200">
              <a:buFont typeface="Arial" panose="020B0604020202020204" pitchFamily="34" charset="0"/>
              <a:buChar char="•"/>
            </a:pPr>
            <a:r>
              <a:rPr lang="en-US" sz="2400" dirty="0"/>
              <a:t>Training – Community Health Workers</a:t>
            </a:r>
          </a:p>
          <a:p>
            <a:pPr marL="457200" indent="-457200">
              <a:buFont typeface="Arial" panose="020B0604020202020204" pitchFamily="34" charset="0"/>
              <a:buChar char="•"/>
            </a:pPr>
            <a:r>
              <a:rPr lang="en-US" sz="2400" dirty="0"/>
              <a:t>Home Visits &amp; Care Coordination</a:t>
            </a:r>
          </a:p>
          <a:p>
            <a:pPr marL="457200" indent="-457200">
              <a:buFont typeface="Arial" panose="020B0604020202020204" pitchFamily="34" charset="0"/>
              <a:buChar char="•"/>
            </a:pPr>
            <a:r>
              <a:rPr lang="en-US" sz="2400" dirty="0"/>
              <a:t>Social Needs </a:t>
            </a:r>
            <a:r>
              <a:rPr lang="en-US" sz="2400" dirty="0" smtClean="0"/>
              <a:t>Assessment</a:t>
            </a:r>
          </a:p>
          <a:p>
            <a:pPr marL="457200" indent="-457200">
              <a:buFont typeface="Arial" panose="020B0604020202020204" pitchFamily="34" charset="0"/>
              <a:buChar char="•"/>
            </a:pPr>
            <a:r>
              <a:rPr lang="en-US" sz="2400" dirty="0" smtClean="0"/>
              <a:t>Patient </a:t>
            </a:r>
            <a:r>
              <a:rPr lang="en-US" sz="2400" dirty="0"/>
              <a:t>Education</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908" y="4040542"/>
            <a:ext cx="4631932" cy="2315966"/>
          </a:xfrm>
          <a:prstGeom prst="rect">
            <a:avLst/>
          </a:prstGeom>
        </p:spPr>
      </p:pic>
    </p:spTree>
    <p:extLst>
      <p:ext uri="{BB962C8B-B14F-4D97-AF65-F5344CB8AC3E}">
        <p14:creationId xmlns:p14="http://schemas.microsoft.com/office/powerpoint/2010/main" val="308610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Turning Point</a:t>
            </a:r>
            <a:endParaRPr lang="en-US" dirty="0"/>
          </a:p>
        </p:txBody>
      </p:sp>
      <p:sp>
        <p:nvSpPr>
          <p:cNvPr id="3" name="Content Placeholder 2"/>
          <p:cNvSpPr>
            <a:spLocks noGrp="1"/>
          </p:cNvSpPr>
          <p:nvPr>
            <p:ph idx="1"/>
          </p:nvPr>
        </p:nvSpPr>
        <p:spPr>
          <a:xfrm>
            <a:off x="818712" y="2222287"/>
            <a:ext cx="10554574" cy="4219610"/>
          </a:xfrm>
        </p:spPr>
        <p:txBody>
          <a:bodyPr>
            <a:noAutofit/>
          </a:bodyPr>
          <a:lstStyle/>
          <a:p>
            <a:pPr marL="457200" indent="-457200">
              <a:buFont typeface="Arial" panose="020B0604020202020204" pitchFamily="34" charset="0"/>
              <a:buChar char="•"/>
            </a:pPr>
            <a:r>
              <a:rPr lang="en-US" sz="2400" dirty="0"/>
              <a:t>Primary school-aged </a:t>
            </a:r>
            <a:r>
              <a:rPr lang="en-US" sz="2400" dirty="0" smtClean="0"/>
              <a:t>youth</a:t>
            </a:r>
            <a:endParaRPr lang="en-US" sz="2400" dirty="0"/>
          </a:p>
          <a:p>
            <a:pPr marL="457200" indent="-457200">
              <a:buFont typeface="Arial" panose="020B0604020202020204" pitchFamily="34" charset="0"/>
              <a:buChar char="•"/>
            </a:pPr>
            <a:r>
              <a:rPr lang="en-US" sz="2400" dirty="0"/>
              <a:t>10-session group class</a:t>
            </a:r>
          </a:p>
          <a:p>
            <a:pPr marL="914400" lvl="1" indent="-457200">
              <a:buFont typeface="Arial" panose="020B0604020202020204" pitchFamily="34" charset="0"/>
              <a:buChar char="•"/>
            </a:pPr>
            <a:r>
              <a:rPr lang="en-US" sz="2400" dirty="0"/>
              <a:t>Physical activity</a:t>
            </a:r>
          </a:p>
          <a:p>
            <a:pPr marL="914400" lvl="1" indent="-457200">
              <a:buFont typeface="Arial" panose="020B0604020202020204" pitchFamily="34" charset="0"/>
              <a:buChar char="•"/>
            </a:pPr>
            <a:r>
              <a:rPr lang="en-US" sz="2400" dirty="0" smtClean="0"/>
              <a:t>Group </a:t>
            </a:r>
            <a:r>
              <a:rPr lang="en-US" sz="2400" dirty="0"/>
              <a:t>meal</a:t>
            </a:r>
          </a:p>
          <a:p>
            <a:pPr marL="914400" lvl="1" indent="-457200">
              <a:buFont typeface="Arial" panose="020B0604020202020204" pitchFamily="34" charset="0"/>
              <a:buChar char="•"/>
            </a:pPr>
            <a:r>
              <a:rPr lang="en-US" sz="2400" dirty="0"/>
              <a:t>“Wellness bucks”</a:t>
            </a:r>
          </a:p>
          <a:p>
            <a:pPr marL="457200" indent="-457200">
              <a:buFont typeface="Arial" panose="020B0604020202020204" pitchFamily="34" charset="0"/>
              <a:buChar char="•"/>
            </a:pPr>
            <a:r>
              <a:rPr lang="en-US" sz="2400" dirty="0"/>
              <a:t>Motivational interviewing session (Caregiver/Youth)</a:t>
            </a:r>
          </a:p>
          <a:p>
            <a:pPr marL="457200" indent="-457200">
              <a:buFont typeface="Arial" panose="020B0604020202020204" pitchFamily="34" charset="0"/>
              <a:buChar char="•"/>
            </a:pPr>
            <a:r>
              <a:rPr lang="en-US" sz="2400" dirty="0"/>
              <a:t>Resource Toolbox for coaches</a:t>
            </a:r>
          </a:p>
          <a:p>
            <a:pPr marL="457200" indent="-457200">
              <a:buFont typeface="Arial" panose="020B0604020202020204" pitchFamily="34" charset="0"/>
              <a:buChar char="•"/>
            </a:pPr>
            <a:r>
              <a:rPr lang="en-US" sz="2400" dirty="0"/>
              <a:t>Delivered by tribe-member </a:t>
            </a:r>
            <a:r>
              <a:rPr lang="en-US" sz="2400" dirty="0" smtClean="0"/>
              <a:t>coaches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917" y="2222287"/>
            <a:ext cx="2551303" cy="2468333"/>
          </a:xfrm>
          <a:prstGeom prst="rect">
            <a:avLst/>
          </a:prstGeom>
        </p:spPr>
      </p:pic>
    </p:spTree>
    <p:extLst>
      <p:ext uri="{BB962C8B-B14F-4D97-AF65-F5344CB8AC3E}">
        <p14:creationId xmlns:p14="http://schemas.microsoft.com/office/powerpoint/2010/main" val="3844682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Health Equity?</a:t>
            </a:r>
            <a:endParaRPr lang="en-US" dirty="0"/>
          </a:p>
        </p:txBody>
      </p:sp>
      <p:sp>
        <p:nvSpPr>
          <p:cNvPr id="3" name="Content Placeholder 2"/>
          <p:cNvSpPr>
            <a:spLocks noGrp="1"/>
          </p:cNvSpPr>
          <p:nvPr>
            <p:ph idx="1"/>
          </p:nvPr>
        </p:nvSpPr>
        <p:spPr>
          <a:xfrm>
            <a:off x="818712" y="2222287"/>
            <a:ext cx="10554574" cy="4238898"/>
          </a:xfrm>
        </p:spPr>
        <p:txBody>
          <a:bodyPr>
            <a:noAutofit/>
          </a:bodyPr>
          <a:lstStyle/>
          <a:p>
            <a:pPr marL="0" indent="0">
              <a:spcBef>
                <a:spcPts val="0"/>
              </a:spcBef>
              <a:spcAft>
                <a:spcPts val="0"/>
              </a:spcAft>
              <a:buNone/>
            </a:pPr>
            <a:r>
              <a:rPr lang="en-US" sz="2400" b="1" u="sng" dirty="0"/>
              <a:t>Health equity</a:t>
            </a:r>
            <a:r>
              <a:rPr lang="en-US" sz="2400" b="1" dirty="0"/>
              <a:t> </a:t>
            </a:r>
            <a:r>
              <a:rPr lang="en-US" sz="2400" dirty="0"/>
              <a:t>is achieved when every person has the opportunity to “attain his or her full health potential” and no one is “disadvantaged from achieving this potential because of social position or other </a:t>
            </a:r>
            <a:r>
              <a:rPr lang="en-US" sz="2400" b="1" u="sng" dirty="0"/>
              <a:t>socially determined</a:t>
            </a:r>
            <a:r>
              <a:rPr lang="en-US" sz="2400" dirty="0"/>
              <a:t> circumstances.” </a:t>
            </a:r>
            <a:endParaRPr lang="en-US" sz="2400" dirty="0" smtClean="0"/>
          </a:p>
          <a:p>
            <a:pPr marL="0" indent="0">
              <a:spcBef>
                <a:spcPts val="0"/>
              </a:spcBef>
              <a:spcAft>
                <a:spcPts val="0"/>
              </a:spcAft>
              <a:buNone/>
            </a:pPr>
            <a:endParaRPr lang="en-US" sz="2400" dirty="0" smtClean="0"/>
          </a:p>
          <a:p>
            <a:pPr marL="0" indent="0">
              <a:spcBef>
                <a:spcPts val="0"/>
              </a:spcBef>
              <a:spcAft>
                <a:spcPts val="0"/>
              </a:spcAft>
              <a:buNone/>
            </a:pPr>
            <a:r>
              <a:rPr lang="en-US" sz="2400" b="1" u="sng" dirty="0" smtClean="0"/>
              <a:t>Health </a:t>
            </a:r>
            <a:r>
              <a:rPr lang="en-US" sz="2400" b="1" u="sng" dirty="0"/>
              <a:t>inequities</a:t>
            </a:r>
            <a:r>
              <a:rPr lang="en-US" sz="2400" dirty="0"/>
              <a:t> are reflected in differences in length of life; quality of life; rates of disease, disability, and death; severity of disease; and access to treatment</a:t>
            </a:r>
            <a:r>
              <a:rPr lang="en-US" sz="2400" dirty="0" smtClean="0"/>
              <a:t>.</a:t>
            </a:r>
          </a:p>
          <a:p>
            <a:pPr marL="0" indent="0">
              <a:spcBef>
                <a:spcPts val="0"/>
              </a:spcBef>
              <a:spcAft>
                <a:spcPts val="0"/>
              </a:spcAft>
              <a:buNone/>
            </a:pPr>
            <a:endParaRPr lang="en-US" sz="2400" dirty="0" smtClean="0"/>
          </a:p>
          <a:p>
            <a:pPr marL="0" indent="0">
              <a:spcBef>
                <a:spcPts val="0"/>
              </a:spcBef>
              <a:spcAft>
                <a:spcPts val="0"/>
              </a:spcAft>
              <a:buNone/>
            </a:pPr>
            <a:r>
              <a:rPr lang="en-US" sz="2400" dirty="0" smtClean="0"/>
              <a:t>Centers for Disease Control and Prevention (CDC)</a:t>
            </a:r>
            <a:endParaRPr lang="en-US" sz="2400" dirty="0"/>
          </a:p>
        </p:txBody>
      </p:sp>
    </p:spTree>
    <p:extLst>
      <p:ext uri="{BB962C8B-B14F-4D97-AF65-F5344CB8AC3E}">
        <p14:creationId xmlns:p14="http://schemas.microsoft.com/office/powerpoint/2010/main" val="1673498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460538"/>
          </a:xfrm>
        </p:spPr>
        <p:txBody>
          <a:bodyPr/>
          <a:lstStyle/>
          <a:p>
            <a:r>
              <a:rPr lang="en-US" dirty="0" smtClean="0"/>
              <a:t>Community Based Participatory Research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201" y="907726"/>
            <a:ext cx="9423595" cy="5950274"/>
          </a:xfrm>
          <a:prstGeom prst="rect">
            <a:avLst/>
          </a:prstGeom>
        </p:spPr>
      </p:pic>
    </p:spTree>
    <p:extLst>
      <p:ext uri="{BB962C8B-B14F-4D97-AF65-F5344CB8AC3E}">
        <p14:creationId xmlns:p14="http://schemas.microsoft.com/office/powerpoint/2010/main" val="1949108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sz="2800" b="1" dirty="0" smtClean="0"/>
              <a:t>INFORM</a:t>
            </a:r>
          </a:p>
          <a:p>
            <a:r>
              <a:rPr lang="en-US" sz="2800" b="1" dirty="0" smtClean="0"/>
              <a:t>INVOLVE</a:t>
            </a:r>
          </a:p>
          <a:p>
            <a:r>
              <a:rPr lang="en-US" sz="2800" b="1" dirty="0" smtClean="0"/>
              <a:t>INFLUENCE</a:t>
            </a:r>
            <a:endParaRPr lang="en-US" sz="2800" b="1" dirty="0"/>
          </a:p>
        </p:txBody>
      </p:sp>
      <p:pic>
        <p:nvPicPr>
          <p:cNvPr id="1026" name="Picture 2" descr="https://lh3.googleusercontent.com/ofoEz5R7fPuODA2FCngUem8lNxhpqC65a3HLx0ng-EqQVpD_9dyu5pxKSjVJqfwCaQhILEo_UubgmljUpBQ0MtD1dyoeG2KDR2jq9phUBAMLSz4yhdfBo0iJ2G03Anq99Q5owm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237" y="349768"/>
            <a:ext cx="5756917" cy="594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882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danielle_brathwaite@med.unc.edu</a:t>
            </a:r>
            <a:endParaRPr lang="en-US" dirty="0"/>
          </a:p>
        </p:txBody>
      </p:sp>
    </p:spTree>
    <p:extLst>
      <p:ext uri="{BB962C8B-B14F-4D97-AF65-F5344CB8AC3E}">
        <p14:creationId xmlns:p14="http://schemas.microsoft.com/office/powerpoint/2010/main" val="245412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Equity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250" y="1569377"/>
            <a:ext cx="7051497" cy="5288623"/>
          </a:xfrm>
          <a:prstGeom prst="rect">
            <a:avLst/>
          </a:prstGeom>
        </p:spPr>
      </p:pic>
    </p:spTree>
    <p:extLst>
      <p:ext uri="{BB962C8B-B14F-4D97-AF65-F5344CB8AC3E}">
        <p14:creationId xmlns:p14="http://schemas.microsoft.com/office/powerpoint/2010/main" val="156174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Social Determinants of Health</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Social determinants of health are the conditions in which people are born, grow, live, work and </a:t>
            </a:r>
            <a:r>
              <a:rPr lang="en-US" sz="2400" b="1" dirty="0" smtClean="0"/>
              <a:t>age.</a:t>
            </a:r>
            <a:r>
              <a:rPr lang="en-US" sz="2400" baseline="30000" dirty="0"/>
              <a:t> </a:t>
            </a:r>
            <a:r>
              <a:rPr lang="en-US" sz="2400" dirty="0" smtClean="0"/>
              <a:t>They </a:t>
            </a:r>
            <a:r>
              <a:rPr lang="en-US" sz="2400" dirty="0"/>
              <a:t>include factors like socioeconomic status, education, neighborhood and physical environment, employment, and social support networks, as well as access to health </a:t>
            </a:r>
            <a:r>
              <a:rPr lang="en-US" sz="2400" dirty="0" smtClean="0"/>
              <a:t>care.</a:t>
            </a:r>
          </a:p>
          <a:p>
            <a:pPr marL="0" indent="0">
              <a:buNone/>
            </a:pPr>
            <a:endParaRPr lang="en-US" sz="2400" dirty="0"/>
          </a:p>
          <a:p>
            <a:pPr marL="0" indent="0">
              <a:buNone/>
            </a:pPr>
            <a:r>
              <a:rPr lang="en-US" sz="2400" dirty="0" smtClean="0"/>
              <a:t>Kaiser Family Foundation (KFF)</a:t>
            </a:r>
            <a:endParaRPr lang="en-US" sz="2400" dirty="0"/>
          </a:p>
        </p:txBody>
      </p:sp>
    </p:spTree>
    <p:extLst>
      <p:ext uri="{BB962C8B-B14F-4D97-AF65-F5344CB8AC3E}">
        <p14:creationId xmlns:p14="http://schemas.microsoft.com/office/powerpoint/2010/main" val="203800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73" y="0"/>
            <a:ext cx="11821443" cy="6875460"/>
          </a:xfrm>
          <a:prstGeom prst="rect">
            <a:avLst/>
          </a:prstGeom>
        </p:spPr>
      </p:pic>
    </p:spTree>
    <p:extLst>
      <p:ext uri="{BB962C8B-B14F-4D97-AF65-F5344CB8AC3E}">
        <p14:creationId xmlns:p14="http://schemas.microsoft.com/office/powerpoint/2010/main" val="245458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486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Disparities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t>Health and health care disparities refer to differences in health and health care between groups that are closely linked with social, economic, and/or environmental disadvantage.</a:t>
            </a:r>
            <a:r>
              <a:rPr lang="en-US" sz="2400" dirty="0"/>
              <a:t> Disparities occur across many dimensions, including race/ethnicity, socioeconomic status, age, location, gender, disability status, and sexual orientation</a:t>
            </a:r>
            <a:r>
              <a:rPr lang="en-US" sz="2400" dirty="0" smtClean="0"/>
              <a:t>.</a:t>
            </a:r>
          </a:p>
          <a:p>
            <a:pPr marL="0" indent="0">
              <a:buNone/>
            </a:pPr>
            <a:endParaRPr lang="en-US" sz="2400" dirty="0"/>
          </a:p>
          <a:p>
            <a:pPr marL="0" indent="0">
              <a:buNone/>
            </a:pPr>
            <a:r>
              <a:rPr lang="en-US" sz="2400" dirty="0" smtClean="0"/>
              <a:t>Kaiser Family Foundation</a:t>
            </a:r>
            <a:endParaRPr lang="en-US" sz="2400" dirty="0"/>
          </a:p>
        </p:txBody>
      </p:sp>
    </p:spTree>
    <p:extLst>
      <p:ext uri="{BB962C8B-B14F-4D97-AF65-F5344CB8AC3E}">
        <p14:creationId xmlns:p14="http://schemas.microsoft.com/office/powerpoint/2010/main" val="298216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Disparities</a:t>
            </a:r>
            <a:endParaRPr lang="en-US" dirty="0"/>
          </a:p>
        </p:txBody>
      </p:sp>
      <p:sp>
        <p:nvSpPr>
          <p:cNvPr id="3" name="Content Placeholder 2"/>
          <p:cNvSpPr>
            <a:spLocks noGrp="1"/>
          </p:cNvSpPr>
          <p:nvPr>
            <p:ph idx="1"/>
          </p:nvPr>
        </p:nvSpPr>
        <p:spPr/>
        <p:txBody>
          <a:bodyPr>
            <a:normAutofit/>
          </a:bodyPr>
          <a:lstStyle/>
          <a:p>
            <a:r>
              <a:rPr lang="en-US" sz="2400" dirty="0" smtClean="0"/>
              <a:t>Health Care </a:t>
            </a:r>
            <a:r>
              <a:rPr lang="en-US" sz="2400" dirty="0" smtClean="0"/>
              <a:t>Access</a:t>
            </a:r>
            <a:endParaRPr lang="en-US" sz="2400" dirty="0" smtClean="0"/>
          </a:p>
          <a:p>
            <a:r>
              <a:rPr lang="en-US" sz="2400" dirty="0" smtClean="0"/>
              <a:t>Maternal Mortality</a:t>
            </a:r>
          </a:p>
          <a:p>
            <a:r>
              <a:rPr lang="en-US" sz="2400" dirty="0" smtClean="0"/>
              <a:t>Childhood Obesity</a:t>
            </a:r>
          </a:p>
          <a:p>
            <a:r>
              <a:rPr lang="en-US" sz="2400" dirty="0" smtClean="0"/>
              <a:t>Cardiovascular Disease</a:t>
            </a:r>
          </a:p>
          <a:p>
            <a:r>
              <a:rPr lang="en-US" sz="2400" dirty="0" smtClean="0"/>
              <a:t>COVID19</a:t>
            </a:r>
            <a:endParaRPr lang="en-US" sz="2400" dirty="0"/>
          </a:p>
        </p:txBody>
      </p:sp>
    </p:spTree>
    <p:extLst>
      <p:ext uri="{BB962C8B-B14F-4D97-AF65-F5344CB8AC3E}">
        <p14:creationId xmlns:p14="http://schemas.microsoft.com/office/powerpoint/2010/main" val="547527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332</TotalTime>
  <Words>916</Words>
  <Application>Microsoft Office PowerPoint</Application>
  <PresentationFormat>Widescreen</PresentationFormat>
  <Paragraphs>140</Paragraphs>
  <Slides>32</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 2</vt:lpstr>
      <vt:lpstr>Quotable</vt:lpstr>
      <vt:lpstr>Health Equity</vt:lpstr>
      <vt:lpstr>Learning Objectives</vt:lpstr>
      <vt:lpstr>What is Health Equity?</vt:lpstr>
      <vt:lpstr>Health Equity</vt:lpstr>
      <vt:lpstr>The Social Determinants of Health</vt:lpstr>
      <vt:lpstr>PowerPoint Presentation</vt:lpstr>
      <vt:lpstr>PowerPoint Presentation</vt:lpstr>
      <vt:lpstr>Health Disparities</vt:lpstr>
      <vt:lpstr>Existing Disparities</vt:lpstr>
      <vt:lpstr>Insurance Coverage</vt:lpstr>
      <vt:lpstr>Insurance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Points</vt:lpstr>
      <vt:lpstr>PowerPoint Presentation</vt:lpstr>
      <vt:lpstr>Community-Based Birth Centers</vt:lpstr>
      <vt:lpstr>Tribal Turning Point</vt:lpstr>
      <vt:lpstr>Community Based Participatory Research </vt:lpstr>
      <vt:lpstr>Next Steps</vt:lpstr>
      <vt:lpstr>Questions?</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dc:title>
  <dc:creator>Dani Brathwaite</dc:creator>
  <cp:lastModifiedBy>Dani Brathwaite</cp:lastModifiedBy>
  <cp:revision>23</cp:revision>
  <dcterms:created xsi:type="dcterms:W3CDTF">2021-03-02T17:23:27Z</dcterms:created>
  <dcterms:modified xsi:type="dcterms:W3CDTF">2021-03-02T22:58:32Z</dcterms:modified>
</cp:coreProperties>
</file>