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1421" r:id="rId4"/>
    <p:sldId id="1422" r:id="rId5"/>
    <p:sldId id="1423" r:id="rId6"/>
    <p:sldId id="264" r:id="rId7"/>
    <p:sldId id="1419" r:id="rId8"/>
    <p:sldId id="1425" r:id="rId9"/>
    <p:sldId id="1424" r:id="rId10"/>
    <p:sldId id="1426" r:id="rId11"/>
    <p:sldId id="1427" r:id="rId12"/>
    <p:sldId id="14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/>
    <p:restoredTop sz="66735"/>
  </p:normalViewPr>
  <p:slideViewPr>
    <p:cSldViewPr snapToGrid="0" snapToObjects="1">
      <p:cViewPr varScale="1">
        <p:scale>
          <a:sx n="82" d="100"/>
          <a:sy n="82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A238-88AF-1746-8B5A-2F45AABD01B9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64F0-0C4F-DE45-A4D7-9E83A70BC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6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25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5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64F0-0C4F-DE45-A4D7-9E83A70BCC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7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EEB7-9BD8-1A4E-A60B-3B829F788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D0947-9F85-4E40-ACF2-400E7941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014C-AA1C-744B-89C5-1E39BEAD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DB7E7-20F0-EE48-AF98-C07D4C4E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EEB3-6034-404D-8733-CA1F506D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0DB3-EFC4-734A-A4B8-1C2F04F3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75BE9-6A5D-B541-ADCD-8608F8DA7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513EE-9DBA-9143-A400-AE85C142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E0462-CCEA-624D-8191-84669594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3397F-F326-BE41-BA6F-943FBB94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52E33-4DAC-3942-8521-2D2DD1B10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03A77-A2FF-ED42-BC07-1F0B15D30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01F38-835A-6B42-BFCD-589A018D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53401-8910-5547-9397-4FB32FAA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004E1-704E-3C4E-AB98-DF3A74BE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5A18-FC09-E04A-9541-6103C3FD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2CBF-99B3-D145-8C32-900094D2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3BD09-14BC-6C48-B5FB-63D491B4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09935-5D99-AC43-B0CD-DFC72204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C3239-9783-7C4A-AD07-75F1327E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1CBB-B515-B845-B6E0-33F4C37B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9B552-0B6C-624A-8FDF-8357E546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D1BCF-A2AE-D04B-BEE3-2FB2E70E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3481-A0E3-2943-8BC0-7021D304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2300-8018-1843-8DE4-0E57CEC3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7D1C-ED2C-6044-8244-C319D16D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EBC86-45D7-7C4D-BA02-11986E4F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62CEB-740E-3543-9975-77750B4F4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6F781-A85D-764C-8A87-A346168C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A4F0-71D9-674A-AD5B-E6281F9B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25636-C409-D14C-B91F-84FF2571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8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8DDA-6B00-3D47-B262-2C55B027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996FF-B122-DC47-9B92-8070A90AB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1B246-FA30-0B44-B49E-7038AC6FD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96529-144E-D743-ABFD-B40FA0101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4F8A2-6BB0-B64F-9BD9-6715449DD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9556D-4B0C-FC4A-A0D6-C99005C5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852C4-0C24-0B47-8748-EC88E40F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0F023-198A-4747-AFB0-77AB96C3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4DB0-A39D-1D47-95E8-DA2EA1C7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4D511-9847-5640-9B9A-17EBB64B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228E5-CB8B-024E-89E6-74528510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9351D-040A-F443-A2E8-C184450C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8D7CE-0605-5C4F-A007-361F764E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92E31-40DE-D94B-8D0D-3882313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3DC9-C2C7-1241-B923-CA8DFD8C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7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1B60-D355-9D4E-90B7-11F2F05C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685DC-44EC-5943-84B6-F64F8EEF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C59D0-C61A-E649-AD7A-39D56E076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9EFBB-A9BE-7B40-915F-782D408C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8DF8-5408-B04D-9B1A-D5EB71A9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22B8-8408-4F47-B6C8-306CA619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6290-449A-DB4F-B6D0-E4AF6D29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6146D-6ED4-3F48-BBFE-23EB89BB0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23EC8-1366-7D4D-BDFD-976A36B3A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65099-1974-254F-A719-2674932E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FED96-3D85-3A47-8F32-E599FCDC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5F3F5-2E6F-BB43-9152-DFC03415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61F7E-294F-A042-9541-603CD029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BAABE-E84B-F040-9AD8-F0B3508C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4022-8609-CB4D-869A-5BC4DA99C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A0BF-9F02-F345-83C3-9788C0112B0F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15FE-60C3-3E47-9A5C-EE70EDF6D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2C12-1B11-5343-813A-B36BE29E0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5445-62EE-8E44-9B4F-88E03511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6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12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7.wdp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D4DF3C-2485-DE4C-BF1B-38FE7A125AD2}"/>
              </a:ext>
            </a:extLst>
          </p:cNvPr>
          <p:cNvSpPr/>
          <p:nvPr/>
        </p:nvSpPr>
        <p:spPr bwMode="auto">
          <a:xfrm>
            <a:off x="-1" y="5834"/>
            <a:ext cx="12192001" cy="6852166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FCCA1-CF25-BA4F-AF9E-B148B569A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Introduction to Vaccines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838A5-8BC7-1548-86DB-817CB7331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Cameron Adams, PhD</a:t>
            </a:r>
          </a:p>
        </p:txBody>
      </p:sp>
    </p:spTree>
    <p:extLst>
      <p:ext uri="{BB962C8B-B14F-4D97-AF65-F5344CB8AC3E}">
        <p14:creationId xmlns:p14="http://schemas.microsoft.com/office/powerpoint/2010/main" val="323809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338245" y="260908"/>
            <a:ext cx="10219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chlamydia lifespan is in the cell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Core Concepts - Chlamydial Infections - Self-Study Lessons 2nd Edition -  National STD Curriculum">
            <a:extLst>
              <a:ext uri="{FF2B5EF4-FFF2-40B4-BE49-F238E27FC236}">
                <a16:creationId xmlns:a16="http://schemas.microsoft.com/office/drawing/2014/main" id="{6C6BDD41-C80B-554C-93F7-3A5867C7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75" y="1025352"/>
            <a:ext cx="10006847" cy="52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B18AB8-EA1F-114B-B68B-C9AF61EE9606}"/>
              </a:ext>
            </a:extLst>
          </p:cNvPr>
          <p:cNvSpPr txBox="1"/>
          <p:nvPr/>
        </p:nvSpPr>
        <p:spPr>
          <a:xfrm>
            <a:off x="9626222" y="6482834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65644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338245" y="260908"/>
            <a:ext cx="10219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Frontier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T-cell Vaccines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CFDEF4-4564-4242-8E0A-EBC5E1C4239C}"/>
              </a:ext>
            </a:extLst>
          </p:cNvPr>
          <p:cNvSpPr txBox="1"/>
          <p:nvPr/>
        </p:nvSpPr>
        <p:spPr>
          <a:xfrm>
            <a:off x="1210629" y="1859340"/>
            <a:ext cx="10474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do we make vaccines that produce a robust T-cell response to clear these intracellular organisms?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219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972491" y="260908"/>
            <a:ext cx="9585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Frontier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A3831-7699-A646-9973-BA2124A64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056" y="0"/>
            <a:ext cx="9839565" cy="6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0386006A-E5CA-5342-9EBA-25255B2A4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8283" r="27778"/>
          <a:stretch/>
        </p:blipFill>
        <p:spPr>
          <a:xfrm>
            <a:off x="3383325" y="1182053"/>
            <a:ext cx="2328199" cy="529866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338245" y="200797"/>
            <a:ext cx="1019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normally respond to infection?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irus">
            <a:extLst>
              <a:ext uri="{FF2B5EF4-FFF2-40B4-BE49-F238E27FC236}">
                <a16:creationId xmlns:a16="http://schemas.microsoft.com/office/drawing/2014/main" id="{324B1D9B-B706-D840-9A83-2E83D96F2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 t="61002" r="15793" b="13726"/>
          <a:stretch/>
        </p:blipFill>
        <p:spPr bwMode="auto">
          <a:xfrm>
            <a:off x="1805777" y="1735534"/>
            <a:ext cx="887693" cy="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rus">
            <a:extLst>
              <a:ext uri="{FF2B5EF4-FFF2-40B4-BE49-F238E27FC236}">
                <a16:creationId xmlns:a16="http://schemas.microsoft.com/office/drawing/2014/main" id="{1AF79934-D71E-344F-9637-BED086441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1" t="61002" r="14850" b="13726"/>
          <a:stretch/>
        </p:blipFill>
        <p:spPr bwMode="auto">
          <a:xfrm>
            <a:off x="256777" y="1964764"/>
            <a:ext cx="1377372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rus">
            <a:extLst>
              <a:ext uri="{FF2B5EF4-FFF2-40B4-BE49-F238E27FC236}">
                <a16:creationId xmlns:a16="http://schemas.microsoft.com/office/drawing/2014/main" id="{E4A319C2-1450-1A4D-98F2-ED630F6E2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61002" r="13573" b="13726"/>
          <a:stretch/>
        </p:blipFill>
        <p:spPr bwMode="auto">
          <a:xfrm>
            <a:off x="1389506" y="2796137"/>
            <a:ext cx="1887555" cy="17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rus">
            <a:extLst>
              <a:ext uri="{FF2B5EF4-FFF2-40B4-BE49-F238E27FC236}">
                <a16:creationId xmlns:a16="http://schemas.microsoft.com/office/drawing/2014/main" id="{29B67074-B918-A445-AA66-D8F188DD1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2" t="61002" r="16212" b="13726"/>
          <a:stretch/>
        </p:blipFill>
        <p:spPr bwMode="auto">
          <a:xfrm>
            <a:off x="212594" y="3251199"/>
            <a:ext cx="1228173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rus">
            <a:extLst>
              <a:ext uri="{FF2B5EF4-FFF2-40B4-BE49-F238E27FC236}">
                <a16:creationId xmlns:a16="http://schemas.microsoft.com/office/drawing/2014/main" id="{7452734F-68EB-9C43-94EF-3B44C9176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61002" r="14296" b="13726"/>
          <a:stretch/>
        </p:blipFill>
        <p:spPr bwMode="auto">
          <a:xfrm>
            <a:off x="790248" y="1162092"/>
            <a:ext cx="1024549" cy="9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rus">
            <a:extLst>
              <a:ext uri="{FF2B5EF4-FFF2-40B4-BE49-F238E27FC236}">
                <a16:creationId xmlns:a16="http://schemas.microsoft.com/office/drawing/2014/main" id="{F100670D-B491-7944-9261-C57F75F3C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39697" y="1029200"/>
            <a:ext cx="786984" cy="8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C6913-A461-1C42-BB4D-EC1DADA02AA9}"/>
              </a:ext>
            </a:extLst>
          </p:cNvPr>
          <p:cNvSpPr txBox="1"/>
          <p:nvPr/>
        </p:nvSpPr>
        <p:spPr>
          <a:xfrm>
            <a:off x="1338245" y="5648585"/>
            <a:ext cx="211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Infection</a:t>
            </a: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BF8AEFD-3973-A74C-86E9-A5D124BF0EFB}"/>
              </a:ext>
            </a:extLst>
          </p:cNvPr>
          <p:cNvSpPr/>
          <p:nvPr/>
        </p:nvSpPr>
        <p:spPr>
          <a:xfrm rot="1704385">
            <a:off x="1221046" y="4479459"/>
            <a:ext cx="2571750" cy="87032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DCE34-4F47-914A-8A6C-C1F95DC9A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96291" y="-522824"/>
            <a:ext cx="91558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915D6-82CE-EC4A-B1A3-C827BC2A47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944" r="3783"/>
          <a:stretch/>
        </p:blipFill>
        <p:spPr>
          <a:xfrm>
            <a:off x="6070050" y="2314574"/>
            <a:ext cx="5909356" cy="3096269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356485-21D8-0741-9134-B2836A99F78F}"/>
              </a:ext>
            </a:extLst>
          </p:cNvPr>
          <p:cNvCxnSpPr/>
          <p:nvPr/>
        </p:nvCxnSpPr>
        <p:spPr>
          <a:xfrm flipH="1">
            <a:off x="-1628775" y="7129463"/>
            <a:ext cx="528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>
            <a:extLst>
              <a:ext uri="{FF2B5EF4-FFF2-40B4-BE49-F238E27FC236}">
                <a16:creationId xmlns:a16="http://schemas.microsoft.com/office/drawing/2014/main" id="{72B84156-E449-FF41-8C82-6123A30F4568}"/>
              </a:ext>
            </a:extLst>
          </p:cNvPr>
          <p:cNvSpPr/>
          <p:nvPr/>
        </p:nvSpPr>
        <p:spPr>
          <a:xfrm rot="19895615" flipV="1">
            <a:off x="5248671" y="1338565"/>
            <a:ext cx="2984539" cy="1248333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9535B24-BE94-2049-B13A-2CF9B756F2C2}"/>
              </a:ext>
            </a:extLst>
          </p:cNvPr>
          <p:cNvSpPr txBox="1"/>
          <p:nvPr/>
        </p:nvSpPr>
        <p:spPr>
          <a:xfrm>
            <a:off x="6480478" y="1755245"/>
            <a:ext cx="5454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Innate response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6A80DD-BB2A-A040-9025-F17C89546368}"/>
              </a:ext>
            </a:extLst>
          </p:cNvPr>
          <p:cNvSpPr/>
          <p:nvPr/>
        </p:nvSpPr>
        <p:spPr>
          <a:xfrm>
            <a:off x="6049544" y="5140904"/>
            <a:ext cx="661499" cy="35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5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0386006A-E5CA-5342-9EBA-25255B2A4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8283" r="27778"/>
          <a:stretch/>
        </p:blipFill>
        <p:spPr>
          <a:xfrm>
            <a:off x="3383325" y="1182053"/>
            <a:ext cx="2328199" cy="529866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338245" y="200758"/>
            <a:ext cx="10219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branches of adaptive immune response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irus">
            <a:extLst>
              <a:ext uri="{FF2B5EF4-FFF2-40B4-BE49-F238E27FC236}">
                <a16:creationId xmlns:a16="http://schemas.microsoft.com/office/drawing/2014/main" id="{324B1D9B-B706-D840-9A83-2E83D96F2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 t="61002" r="15793" b="13726"/>
          <a:stretch/>
        </p:blipFill>
        <p:spPr bwMode="auto">
          <a:xfrm>
            <a:off x="1805777" y="1735534"/>
            <a:ext cx="887693" cy="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rus">
            <a:extLst>
              <a:ext uri="{FF2B5EF4-FFF2-40B4-BE49-F238E27FC236}">
                <a16:creationId xmlns:a16="http://schemas.microsoft.com/office/drawing/2014/main" id="{1AF79934-D71E-344F-9637-BED086441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1" t="61002" r="14850" b="13726"/>
          <a:stretch/>
        </p:blipFill>
        <p:spPr bwMode="auto">
          <a:xfrm>
            <a:off x="256777" y="1964764"/>
            <a:ext cx="1377372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rus">
            <a:extLst>
              <a:ext uri="{FF2B5EF4-FFF2-40B4-BE49-F238E27FC236}">
                <a16:creationId xmlns:a16="http://schemas.microsoft.com/office/drawing/2014/main" id="{E4A319C2-1450-1A4D-98F2-ED630F6E2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61002" r="13573" b="13726"/>
          <a:stretch/>
        </p:blipFill>
        <p:spPr bwMode="auto">
          <a:xfrm>
            <a:off x="1389506" y="2796137"/>
            <a:ext cx="1887555" cy="17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rus">
            <a:extLst>
              <a:ext uri="{FF2B5EF4-FFF2-40B4-BE49-F238E27FC236}">
                <a16:creationId xmlns:a16="http://schemas.microsoft.com/office/drawing/2014/main" id="{29B67074-B918-A445-AA66-D8F188DD1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2" t="61002" r="16212" b="13726"/>
          <a:stretch/>
        </p:blipFill>
        <p:spPr bwMode="auto">
          <a:xfrm>
            <a:off x="212594" y="3251199"/>
            <a:ext cx="1228173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rus">
            <a:extLst>
              <a:ext uri="{FF2B5EF4-FFF2-40B4-BE49-F238E27FC236}">
                <a16:creationId xmlns:a16="http://schemas.microsoft.com/office/drawing/2014/main" id="{7452734F-68EB-9C43-94EF-3B44C9176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61002" r="14296" b="13726"/>
          <a:stretch/>
        </p:blipFill>
        <p:spPr bwMode="auto">
          <a:xfrm>
            <a:off x="790248" y="1162092"/>
            <a:ext cx="1024549" cy="9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rus">
            <a:extLst>
              <a:ext uri="{FF2B5EF4-FFF2-40B4-BE49-F238E27FC236}">
                <a16:creationId xmlns:a16="http://schemas.microsoft.com/office/drawing/2014/main" id="{F100670D-B491-7944-9261-C57F75F3C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39697" y="1029200"/>
            <a:ext cx="786984" cy="8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C6913-A461-1C42-BB4D-EC1DADA02AA9}"/>
              </a:ext>
            </a:extLst>
          </p:cNvPr>
          <p:cNvSpPr txBox="1"/>
          <p:nvPr/>
        </p:nvSpPr>
        <p:spPr>
          <a:xfrm>
            <a:off x="1338245" y="5648585"/>
            <a:ext cx="211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Infection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3BFFD4-FA0D-5745-8741-48E5A221A5AD}"/>
              </a:ext>
            </a:extLst>
          </p:cNvPr>
          <p:cNvSpPr/>
          <p:nvPr/>
        </p:nvSpPr>
        <p:spPr>
          <a:xfrm>
            <a:off x="6263815" y="1735534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191CBD-4762-714A-9DC1-B35F369BA34F}"/>
              </a:ext>
            </a:extLst>
          </p:cNvPr>
          <p:cNvSpPr/>
          <p:nvPr/>
        </p:nvSpPr>
        <p:spPr>
          <a:xfrm>
            <a:off x="6363322" y="1834214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7C3E57-F438-1243-8228-EB6206C89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824" y="1394183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964E83D-2C43-1D4C-9E2B-E1EFB88DB891}"/>
              </a:ext>
            </a:extLst>
          </p:cNvPr>
          <p:cNvSpPr/>
          <p:nvPr/>
        </p:nvSpPr>
        <p:spPr>
          <a:xfrm>
            <a:off x="8054374" y="3152519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391987-AC6C-A94D-9725-FC8A2084D8B8}"/>
              </a:ext>
            </a:extLst>
          </p:cNvPr>
          <p:cNvSpPr/>
          <p:nvPr/>
        </p:nvSpPr>
        <p:spPr>
          <a:xfrm>
            <a:off x="8153881" y="3251199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784712-66CC-4141-9205-002904088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383" y="2811168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CF4AD3C-0CC1-2948-B2C1-A6B9743BCD0C}"/>
              </a:ext>
            </a:extLst>
          </p:cNvPr>
          <p:cNvSpPr/>
          <p:nvPr/>
        </p:nvSpPr>
        <p:spPr>
          <a:xfrm>
            <a:off x="7313929" y="2099611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F9CBD6-724A-D54F-964B-3851389F4EC0}"/>
              </a:ext>
            </a:extLst>
          </p:cNvPr>
          <p:cNvSpPr/>
          <p:nvPr/>
        </p:nvSpPr>
        <p:spPr>
          <a:xfrm>
            <a:off x="7413436" y="2198291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A5E7A8-877A-2D4C-AF7E-7EA9625CD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938" y="1758260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6B98F23-AE83-7A48-A6CE-A9591C8DE46D}"/>
              </a:ext>
            </a:extLst>
          </p:cNvPr>
          <p:cNvSpPr/>
          <p:nvPr/>
        </p:nvSpPr>
        <p:spPr>
          <a:xfrm>
            <a:off x="6206895" y="3206610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7BBE05-2A44-8C41-B9F4-D32F25ADFCF3}"/>
              </a:ext>
            </a:extLst>
          </p:cNvPr>
          <p:cNvSpPr/>
          <p:nvPr/>
        </p:nvSpPr>
        <p:spPr>
          <a:xfrm>
            <a:off x="6306402" y="3305290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E4ED44-07E6-3F4E-9727-FC97E602F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904" y="2865259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5BB8CA-79F3-184F-B51B-8267BCCEA40E}"/>
              </a:ext>
            </a:extLst>
          </p:cNvPr>
          <p:cNvSpPr txBox="1"/>
          <p:nvPr/>
        </p:nvSpPr>
        <p:spPr>
          <a:xfrm>
            <a:off x="7189811" y="4540503"/>
            <a:ext cx="147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B-Cell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ACE783-DFE0-EB45-8A80-577AF66027B6}"/>
              </a:ext>
            </a:extLst>
          </p:cNvPr>
          <p:cNvSpPr txBox="1"/>
          <p:nvPr/>
        </p:nvSpPr>
        <p:spPr>
          <a:xfrm>
            <a:off x="10062049" y="4633498"/>
            <a:ext cx="135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T-Cell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574A78-0351-CD4F-A287-BE98B731A62C}"/>
              </a:ext>
            </a:extLst>
          </p:cNvPr>
          <p:cNvSpPr/>
          <p:nvPr/>
        </p:nvSpPr>
        <p:spPr>
          <a:xfrm>
            <a:off x="9962542" y="3206610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B7E25E-8D7D-C743-9A17-C36CD69CB05E}"/>
              </a:ext>
            </a:extLst>
          </p:cNvPr>
          <p:cNvSpPr/>
          <p:nvPr/>
        </p:nvSpPr>
        <p:spPr>
          <a:xfrm>
            <a:off x="10062049" y="3305290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6600081-0999-B840-B946-F64ADF10AE46}"/>
              </a:ext>
            </a:extLst>
          </p:cNvPr>
          <p:cNvGrpSpPr/>
          <p:nvPr/>
        </p:nvGrpSpPr>
        <p:grpSpPr>
          <a:xfrm>
            <a:off x="10404583" y="2996817"/>
            <a:ext cx="125260" cy="251702"/>
            <a:chOff x="9286983" y="2654474"/>
            <a:chExt cx="125260" cy="25170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B87EE4A-3C58-4244-B3F5-58EFE6DD4805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A1DA83-1270-1B4B-89DE-40EBE480C909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A303B1-1864-134D-B548-0FCFC74E5D96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6385764-45F5-D64F-8BC5-69F7DFAC782C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3186BF2-345C-8E41-A184-FBBDB5DB4B80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CE0CA0-E5DC-0949-83F9-7B8BCE8CF609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35C3099-119B-A84C-A5DB-700C6CCB6AEA}"/>
              </a:ext>
            </a:extLst>
          </p:cNvPr>
          <p:cNvSpPr/>
          <p:nvPr/>
        </p:nvSpPr>
        <p:spPr>
          <a:xfrm>
            <a:off x="10934572" y="2216506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5E20A51-17C4-0445-9AA5-EEF677BB2CFC}"/>
              </a:ext>
            </a:extLst>
          </p:cNvPr>
          <p:cNvSpPr/>
          <p:nvPr/>
        </p:nvSpPr>
        <p:spPr>
          <a:xfrm>
            <a:off x="11034079" y="2315186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12FD2C-41AD-1844-BD5F-154B5E639670}"/>
              </a:ext>
            </a:extLst>
          </p:cNvPr>
          <p:cNvGrpSpPr/>
          <p:nvPr/>
        </p:nvGrpSpPr>
        <p:grpSpPr>
          <a:xfrm>
            <a:off x="11376613" y="2006713"/>
            <a:ext cx="125260" cy="251702"/>
            <a:chOff x="9286983" y="2654474"/>
            <a:chExt cx="125260" cy="25170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7FA25B-56AB-8844-9ED6-3A536ADA62F1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8B9B914-A0E9-B144-9C9F-4A9FD30FCA2D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6476FB2-3688-834D-B932-57D3B5F28F3E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797ADBF-0B25-0344-88F2-16EE6979A1AF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9BD7438-7530-A441-8D9B-57FC154376B0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CACE124-C6C5-8446-8655-98C0D91A6E82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3D5E8266-3B12-0346-BBCB-99DC35313C77}"/>
              </a:ext>
            </a:extLst>
          </p:cNvPr>
          <p:cNvSpPr/>
          <p:nvPr/>
        </p:nvSpPr>
        <p:spPr>
          <a:xfrm>
            <a:off x="9655631" y="1639281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AFFFA47-1086-054E-9AB4-55C312F31DFF}"/>
              </a:ext>
            </a:extLst>
          </p:cNvPr>
          <p:cNvSpPr/>
          <p:nvPr/>
        </p:nvSpPr>
        <p:spPr>
          <a:xfrm>
            <a:off x="9755138" y="1737961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6407FCC-66A9-5D48-BAE9-6D2BF4E03990}"/>
              </a:ext>
            </a:extLst>
          </p:cNvPr>
          <p:cNvGrpSpPr/>
          <p:nvPr/>
        </p:nvGrpSpPr>
        <p:grpSpPr>
          <a:xfrm>
            <a:off x="10097672" y="1429488"/>
            <a:ext cx="125260" cy="251702"/>
            <a:chOff x="9286983" y="2654474"/>
            <a:chExt cx="125260" cy="2517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725E972-163C-564B-AD13-285367FA388E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43A2C1D-7088-0742-A5D9-6195167E2F41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287A313-89EE-1D49-BF65-EC26DC49BD9C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2913CB-F0C9-F44C-A488-AC2B4A16FD2A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C4AA2BA-3450-304D-B861-AD80943EF557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F01493-04DF-FB40-A3A1-24DA021E4521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E94622E4-FA91-7F4F-BA5C-8DDAB5BE735D}"/>
              </a:ext>
            </a:extLst>
          </p:cNvPr>
          <p:cNvSpPr/>
          <p:nvPr/>
        </p:nvSpPr>
        <p:spPr>
          <a:xfrm>
            <a:off x="11122652" y="3658992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3843752-3B7A-494B-AAF1-595023B2BEB7}"/>
              </a:ext>
            </a:extLst>
          </p:cNvPr>
          <p:cNvSpPr/>
          <p:nvPr/>
        </p:nvSpPr>
        <p:spPr>
          <a:xfrm>
            <a:off x="11222159" y="3757672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A0918E-9786-1143-B75B-3C7012F3B636}"/>
              </a:ext>
            </a:extLst>
          </p:cNvPr>
          <p:cNvGrpSpPr/>
          <p:nvPr/>
        </p:nvGrpSpPr>
        <p:grpSpPr>
          <a:xfrm>
            <a:off x="11564693" y="3449199"/>
            <a:ext cx="125260" cy="251702"/>
            <a:chOff x="9286983" y="2654474"/>
            <a:chExt cx="125260" cy="251702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2F402B1-F7CA-F24F-AFF0-70372D56123F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AF56752-224C-4A4C-B161-7DAFD9E73F0D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7449F6-2B15-CF4A-A31F-7586A3816F28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9ADA41C-5191-7647-9413-5A908567FD09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EF7B273-D6C9-8240-84FE-A96B030A208A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B4BF55D-69A8-4F4F-98B4-06DF0890B21A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Freeform 84">
            <a:extLst>
              <a:ext uri="{FF2B5EF4-FFF2-40B4-BE49-F238E27FC236}">
                <a16:creationId xmlns:a16="http://schemas.microsoft.com/office/drawing/2014/main" id="{2BF8AEFD-3973-A74C-86E9-A5D124BF0EFB}"/>
              </a:ext>
            </a:extLst>
          </p:cNvPr>
          <p:cNvSpPr/>
          <p:nvPr/>
        </p:nvSpPr>
        <p:spPr>
          <a:xfrm rot="1704385">
            <a:off x="1221046" y="4479459"/>
            <a:ext cx="2571750" cy="87032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B2FEE6C-8997-C445-892D-1CCAF2F5C705}"/>
              </a:ext>
            </a:extLst>
          </p:cNvPr>
          <p:cNvCxnSpPr>
            <a:cxnSpLocks/>
          </p:cNvCxnSpPr>
          <p:nvPr/>
        </p:nvCxnSpPr>
        <p:spPr>
          <a:xfrm flipV="1">
            <a:off x="5357813" y="2626687"/>
            <a:ext cx="176856" cy="62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89A74B-4927-114A-921B-CED986831E48}"/>
              </a:ext>
            </a:extLst>
          </p:cNvPr>
          <p:cNvCxnSpPr>
            <a:cxnSpLocks/>
          </p:cNvCxnSpPr>
          <p:nvPr/>
        </p:nvCxnSpPr>
        <p:spPr>
          <a:xfrm flipV="1">
            <a:off x="5370460" y="3248519"/>
            <a:ext cx="139949" cy="29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03DA6195-8F7A-414B-9318-9113DC44CE77}"/>
              </a:ext>
            </a:extLst>
          </p:cNvPr>
          <p:cNvSpPr/>
          <p:nvPr/>
        </p:nvSpPr>
        <p:spPr>
          <a:xfrm>
            <a:off x="5510409" y="2626688"/>
            <a:ext cx="646383" cy="62183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899DAB8-FEBD-AF4A-A31E-CF4033583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94813">
            <a:off x="5961348" y="3010017"/>
            <a:ext cx="142964" cy="18837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3E031B7-A84A-6C4A-BF12-352DD4445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272004">
            <a:off x="5561421" y="2680452"/>
            <a:ext cx="137677" cy="163593"/>
          </a:xfrm>
          <a:prstGeom prst="rect">
            <a:avLst/>
          </a:prstGeom>
        </p:spPr>
      </p:pic>
      <p:pic>
        <p:nvPicPr>
          <p:cNvPr id="102" name="Picture 4" descr="Virus">
            <a:extLst>
              <a:ext uri="{FF2B5EF4-FFF2-40B4-BE49-F238E27FC236}">
                <a16:creationId xmlns:a16="http://schemas.microsoft.com/office/drawing/2014/main" id="{BFEC08C8-7DBD-9B4F-8ABA-873828D20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29232" y="271817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EF5577B-BF74-8241-8D1C-9B45B03FA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1021">
            <a:off x="5618831" y="2853510"/>
            <a:ext cx="142964" cy="188376"/>
          </a:xfrm>
          <a:prstGeom prst="rect">
            <a:avLst/>
          </a:prstGeom>
        </p:spPr>
      </p:pic>
      <p:pic>
        <p:nvPicPr>
          <p:cNvPr id="104" name="Picture 4" descr="Virus">
            <a:extLst>
              <a:ext uri="{FF2B5EF4-FFF2-40B4-BE49-F238E27FC236}">
                <a16:creationId xmlns:a16="http://schemas.microsoft.com/office/drawing/2014/main" id="{793FC354-36F5-FF44-B209-2F627946C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81390" y="304253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BA1C72D-C536-8D43-9976-D9BEFFF94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878064">
            <a:off x="5948106" y="2875886"/>
            <a:ext cx="137677" cy="16359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1DD0D85-5269-F34A-8FBB-0593E6BFBB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872589">
            <a:off x="5600584" y="3051354"/>
            <a:ext cx="137677" cy="16359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86173348-F9B8-8043-96D2-0B6C01482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507828">
            <a:off x="5939043" y="2658185"/>
            <a:ext cx="142964" cy="188376"/>
          </a:xfrm>
          <a:prstGeom prst="rect">
            <a:avLst/>
          </a:prstGeom>
        </p:spPr>
      </p:pic>
      <p:sp>
        <p:nvSpPr>
          <p:cNvPr id="108" name="Freeform 107">
            <a:extLst>
              <a:ext uri="{FF2B5EF4-FFF2-40B4-BE49-F238E27FC236}">
                <a16:creationId xmlns:a16="http://schemas.microsoft.com/office/drawing/2014/main" id="{4744B948-CD2B-2246-9ACE-5485B21566EE}"/>
              </a:ext>
            </a:extLst>
          </p:cNvPr>
          <p:cNvSpPr/>
          <p:nvPr/>
        </p:nvSpPr>
        <p:spPr>
          <a:xfrm rot="4648541">
            <a:off x="5689131" y="3513235"/>
            <a:ext cx="1655884" cy="1378004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039128F8-0891-9B41-891E-2971C6B1838E}"/>
              </a:ext>
            </a:extLst>
          </p:cNvPr>
          <p:cNvSpPr/>
          <p:nvPr/>
        </p:nvSpPr>
        <p:spPr>
          <a:xfrm rot="3900354">
            <a:off x="6029937" y="2266053"/>
            <a:ext cx="3095991" cy="428273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48FAD6C-ECAF-6344-9C47-C979CCCC927D}"/>
              </a:ext>
            </a:extLst>
          </p:cNvPr>
          <p:cNvSpPr txBox="1"/>
          <p:nvPr/>
        </p:nvSpPr>
        <p:spPr>
          <a:xfrm>
            <a:off x="5664923" y="6143653"/>
            <a:ext cx="645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Adaptive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49147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0386006A-E5CA-5342-9EBA-25255B2A4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8283" r="27778"/>
          <a:stretch/>
        </p:blipFill>
        <p:spPr>
          <a:xfrm>
            <a:off x="3383325" y="1182053"/>
            <a:ext cx="2328199" cy="529866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440767" y="201776"/>
            <a:ext cx="1002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B-cells produce antibodies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irus">
            <a:extLst>
              <a:ext uri="{FF2B5EF4-FFF2-40B4-BE49-F238E27FC236}">
                <a16:creationId xmlns:a16="http://schemas.microsoft.com/office/drawing/2014/main" id="{324B1D9B-B706-D840-9A83-2E83D96F2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 t="61002" r="15793" b="13726"/>
          <a:stretch/>
        </p:blipFill>
        <p:spPr bwMode="auto">
          <a:xfrm>
            <a:off x="1805777" y="1735534"/>
            <a:ext cx="887693" cy="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rus">
            <a:extLst>
              <a:ext uri="{FF2B5EF4-FFF2-40B4-BE49-F238E27FC236}">
                <a16:creationId xmlns:a16="http://schemas.microsoft.com/office/drawing/2014/main" id="{1AF79934-D71E-344F-9637-BED086441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1" t="61002" r="14850" b="13726"/>
          <a:stretch/>
        </p:blipFill>
        <p:spPr bwMode="auto">
          <a:xfrm>
            <a:off x="256777" y="1964764"/>
            <a:ext cx="1377372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rus">
            <a:extLst>
              <a:ext uri="{FF2B5EF4-FFF2-40B4-BE49-F238E27FC236}">
                <a16:creationId xmlns:a16="http://schemas.microsoft.com/office/drawing/2014/main" id="{E4A319C2-1450-1A4D-98F2-ED630F6E2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61002" r="13573" b="13726"/>
          <a:stretch/>
        </p:blipFill>
        <p:spPr bwMode="auto">
          <a:xfrm>
            <a:off x="1389506" y="2796137"/>
            <a:ext cx="1887555" cy="17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rus">
            <a:extLst>
              <a:ext uri="{FF2B5EF4-FFF2-40B4-BE49-F238E27FC236}">
                <a16:creationId xmlns:a16="http://schemas.microsoft.com/office/drawing/2014/main" id="{29B67074-B918-A445-AA66-D8F188DD1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2" t="61002" r="16212" b="13726"/>
          <a:stretch/>
        </p:blipFill>
        <p:spPr bwMode="auto">
          <a:xfrm>
            <a:off x="212594" y="3251199"/>
            <a:ext cx="1228173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rus">
            <a:extLst>
              <a:ext uri="{FF2B5EF4-FFF2-40B4-BE49-F238E27FC236}">
                <a16:creationId xmlns:a16="http://schemas.microsoft.com/office/drawing/2014/main" id="{7452734F-68EB-9C43-94EF-3B44C9176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61002" r="14296" b="13726"/>
          <a:stretch/>
        </p:blipFill>
        <p:spPr bwMode="auto">
          <a:xfrm>
            <a:off x="790248" y="1162092"/>
            <a:ext cx="1024549" cy="9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rus">
            <a:extLst>
              <a:ext uri="{FF2B5EF4-FFF2-40B4-BE49-F238E27FC236}">
                <a16:creationId xmlns:a16="http://schemas.microsoft.com/office/drawing/2014/main" id="{F100670D-B491-7944-9261-C57F75F3C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39697" y="1029200"/>
            <a:ext cx="786984" cy="8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C6913-A461-1C42-BB4D-EC1DADA02AA9}"/>
              </a:ext>
            </a:extLst>
          </p:cNvPr>
          <p:cNvSpPr txBox="1"/>
          <p:nvPr/>
        </p:nvSpPr>
        <p:spPr>
          <a:xfrm>
            <a:off x="1338245" y="5648585"/>
            <a:ext cx="211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Infection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3BFFD4-FA0D-5745-8741-48E5A221A5AD}"/>
              </a:ext>
            </a:extLst>
          </p:cNvPr>
          <p:cNvSpPr/>
          <p:nvPr/>
        </p:nvSpPr>
        <p:spPr>
          <a:xfrm>
            <a:off x="6263815" y="1735534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191CBD-4762-714A-9DC1-B35F369BA34F}"/>
              </a:ext>
            </a:extLst>
          </p:cNvPr>
          <p:cNvSpPr/>
          <p:nvPr/>
        </p:nvSpPr>
        <p:spPr>
          <a:xfrm>
            <a:off x="6363322" y="1834214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7C3E57-F438-1243-8228-EB6206C89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824" y="1394183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964E83D-2C43-1D4C-9E2B-E1EFB88DB891}"/>
              </a:ext>
            </a:extLst>
          </p:cNvPr>
          <p:cNvSpPr/>
          <p:nvPr/>
        </p:nvSpPr>
        <p:spPr>
          <a:xfrm>
            <a:off x="8054374" y="3152519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391987-AC6C-A94D-9725-FC8A2084D8B8}"/>
              </a:ext>
            </a:extLst>
          </p:cNvPr>
          <p:cNvSpPr/>
          <p:nvPr/>
        </p:nvSpPr>
        <p:spPr>
          <a:xfrm>
            <a:off x="8153881" y="3251199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784712-66CC-4141-9205-002904088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383" y="2811168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CF4AD3C-0CC1-2948-B2C1-A6B9743BCD0C}"/>
              </a:ext>
            </a:extLst>
          </p:cNvPr>
          <p:cNvSpPr/>
          <p:nvPr/>
        </p:nvSpPr>
        <p:spPr>
          <a:xfrm>
            <a:off x="7313929" y="2099611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F9CBD6-724A-D54F-964B-3851389F4EC0}"/>
              </a:ext>
            </a:extLst>
          </p:cNvPr>
          <p:cNvSpPr/>
          <p:nvPr/>
        </p:nvSpPr>
        <p:spPr>
          <a:xfrm>
            <a:off x="7413436" y="2198291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A5E7A8-877A-2D4C-AF7E-7EA9625CD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938" y="1758260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6B98F23-AE83-7A48-A6CE-A9591C8DE46D}"/>
              </a:ext>
            </a:extLst>
          </p:cNvPr>
          <p:cNvSpPr/>
          <p:nvPr/>
        </p:nvSpPr>
        <p:spPr>
          <a:xfrm>
            <a:off x="6206895" y="3206610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7BBE05-2A44-8C41-B9F4-D32F25ADFCF3}"/>
              </a:ext>
            </a:extLst>
          </p:cNvPr>
          <p:cNvSpPr/>
          <p:nvPr/>
        </p:nvSpPr>
        <p:spPr>
          <a:xfrm>
            <a:off x="6306402" y="3305290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E4ED44-07E6-3F4E-9727-FC97E602F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904" y="2865259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5BB8CA-79F3-184F-B51B-8267BCCEA40E}"/>
              </a:ext>
            </a:extLst>
          </p:cNvPr>
          <p:cNvSpPr txBox="1"/>
          <p:nvPr/>
        </p:nvSpPr>
        <p:spPr>
          <a:xfrm>
            <a:off x="7189811" y="4540503"/>
            <a:ext cx="147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B-Cell</a:t>
            </a: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BF8AEFD-3973-A74C-86E9-A5D124BF0EFB}"/>
              </a:ext>
            </a:extLst>
          </p:cNvPr>
          <p:cNvSpPr/>
          <p:nvPr/>
        </p:nvSpPr>
        <p:spPr>
          <a:xfrm rot="1704385">
            <a:off x="1221046" y="4479459"/>
            <a:ext cx="2571750" cy="87032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B2FEE6C-8997-C445-892D-1CCAF2F5C705}"/>
              </a:ext>
            </a:extLst>
          </p:cNvPr>
          <p:cNvCxnSpPr>
            <a:cxnSpLocks/>
          </p:cNvCxnSpPr>
          <p:nvPr/>
        </p:nvCxnSpPr>
        <p:spPr>
          <a:xfrm flipV="1">
            <a:off x="5357813" y="2626687"/>
            <a:ext cx="176856" cy="62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89A74B-4927-114A-921B-CED986831E48}"/>
              </a:ext>
            </a:extLst>
          </p:cNvPr>
          <p:cNvCxnSpPr>
            <a:cxnSpLocks/>
          </p:cNvCxnSpPr>
          <p:nvPr/>
        </p:nvCxnSpPr>
        <p:spPr>
          <a:xfrm flipV="1">
            <a:off x="5370460" y="3248519"/>
            <a:ext cx="139949" cy="29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03DA6195-8F7A-414B-9318-9113DC44CE77}"/>
              </a:ext>
            </a:extLst>
          </p:cNvPr>
          <p:cNvSpPr/>
          <p:nvPr/>
        </p:nvSpPr>
        <p:spPr>
          <a:xfrm>
            <a:off x="5510409" y="2626688"/>
            <a:ext cx="646383" cy="62183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899DAB8-FEBD-AF4A-A31E-CF4033583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94813">
            <a:off x="5961348" y="3010017"/>
            <a:ext cx="142964" cy="18837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3E031B7-A84A-6C4A-BF12-352DD4445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272004">
            <a:off x="5561421" y="2680452"/>
            <a:ext cx="137677" cy="163593"/>
          </a:xfrm>
          <a:prstGeom prst="rect">
            <a:avLst/>
          </a:prstGeom>
        </p:spPr>
      </p:pic>
      <p:pic>
        <p:nvPicPr>
          <p:cNvPr id="102" name="Picture 4" descr="Virus">
            <a:extLst>
              <a:ext uri="{FF2B5EF4-FFF2-40B4-BE49-F238E27FC236}">
                <a16:creationId xmlns:a16="http://schemas.microsoft.com/office/drawing/2014/main" id="{BFEC08C8-7DBD-9B4F-8ABA-873828D20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29232" y="271817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EF5577B-BF74-8241-8D1C-9B45B03FA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1021">
            <a:off x="5618831" y="2853510"/>
            <a:ext cx="142964" cy="188376"/>
          </a:xfrm>
          <a:prstGeom prst="rect">
            <a:avLst/>
          </a:prstGeom>
        </p:spPr>
      </p:pic>
      <p:pic>
        <p:nvPicPr>
          <p:cNvPr id="104" name="Picture 4" descr="Virus">
            <a:extLst>
              <a:ext uri="{FF2B5EF4-FFF2-40B4-BE49-F238E27FC236}">
                <a16:creationId xmlns:a16="http://schemas.microsoft.com/office/drawing/2014/main" id="{793FC354-36F5-FF44-B209-2F627946C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81390" y="304253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BA1C72D-C536-8D43-9976-D9BEFFF94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878064">
            <a:off x="5948106" y="2875886"/>
            <a:ext cx="137677" cy="16359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1DD0D85-5269-F34A-8FBB-0593E6BFBB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872589">
            <a:off x="5600584" y="3051354"/>
            <a:ext cx="137677" cy="16359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86173348-F9B8-8043-96D2-0B6C01482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507828">
            <a:off x="5939043" y="2658185"/>
            <a:ext cx="142964" cy="188376"/>
          </a:xfrm>
          <a:prstGeom prst="rect">
            <a:avLst/>
          </a:prstGeom>
        </p:spPr>
      </p:pic>
      <p:sp>
        <p:nvSpPr>
          <p:cNvPr id="108" name="Freeform 107">
            <a:extLst>
              <a:ext uri="{FF2B5EF4-FFF2-40B4-BE49-F238E27FC236}">
                <a16:creationId xmlns:a16="http://schemas.microsoft.com/office/drawing/2014/main" id="{4744B948-CD2B-2246-9ACE-5485B21566EE}"/>
              </a:ext>
            </a:extLst>
          </p:cNvPr>
          <p:cNvSpPr/>
          <p:nvPr/>
        </p:nvSpPr>
        <p:spPr>
          <a:xfrm rot="4648541">
            <a:off x="5689131" y="3513235"/>
            <a:ext cx="1655884" cy="1378004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48FAD6C-ECAF-6344-9C47-C979CCCC927D}"/>
              </a:ext>
            </a:extLst>
          </p:cNvPr>
          <p:cNvSpPr txBox="1"/>
          <p:nvPr/>
        </p:nvSpPr>
        <p:spPr>
          <a:xfrm>
            <a:off x="5664923" y="6143653"/>
            <a:ext cx="645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Adaptive immune response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C1D5886-E692-8D4C-BCA5-12712E205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237" y="3278495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713AC-3729-DB4E-BE57-AF2E98F05079}"/>
              </a:ext>
            </a:extLst>
          </p:cNvPr>
          <p:cNvSpPr txBox="1"/>
          <p:nvPr/>
        </p:nvSpPr>
        <p:spPr>
          <a:xfrm>
            <a:off x="10365168" y="3114119"/>
            <a:ext cx="13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IgG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1FF85C5-646C-3F46-BB4F-FA7D29AAA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082" y="2342589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00F3CC8-1A4D-9547-A2E8-D135DE9581B3}"/>
              </a:ext>
            </a:extLst>
          </p:cNvPr>
          <p:cNvSpPr txBox="1"/>
          <p:nvPr/>
        </p:nvSpPr>
        <p:spPr>
          <a:xfrm>
            <a:off x="10365168" y="2513265"/>
            <a:ext cx="13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IgM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8B8D00A4-25BF-9347-91AC-8612E3842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80000">
            <a:off x="9581998" y="2481461"/>
            <a:ext cx="292584" cy="3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4F689A5-5BC4-6F4B-ADC8-180AF4060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60000">
            <a:off x="9675484" y="2715955"/>
            <a:ext cx="292584" cy="3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B8890C2-82A8-6247-899F-A375398D6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40000">
            <a:off x="9912747" y="2715956"/>
            <a:ext cx="292584" cy="3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FE4D133-152D-834D-80BB-6F85F9219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20000">
            <a:off x="9992682" y="2478720"/>
            <a:ext cx="292584" cy="3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56AF83A-04AD-3548-84B7-405CCE7B5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7910" y="4324661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61DAA8BE-ED2C-F74B-B39D-5CB45A455557}"/>
              </a:ext>
            </a:extLst>
          </p:cNvPr>
          <p:cNvSpPr txBox="1"/>
          <p:nvPr/>
        </p:nvSpPr>
        <p:spPr>
          <a:xfrm>
            <a:off x="10350841" y="4160285"/>
            <a:ext cx="13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/>
              <a:t>IgE</a:t>
            </a:r>
            <a:endParaRPr lang="en-US" sz="320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ECCCA88D-A92C-994E-82DA-107C918B2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567102" y="3733742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21C0FD8C-2849-BD4E-982F-C88B0AE31E83}"/>
              </a:ext>
            </a:extLst>
          </p:cNvPr>
          <p:cNvSpPr txBox="1"/>
          <p:nvPr/>
        </p:nvSpPr>
        <p:spPr>
          <a:xfrm>
            <a:off x="10346503" y="3593704"/>
            <a:ext cx="13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IgA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F7254471-C4F3-604B-9989-5ED560DF2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912746" y="3735536"/>
            <a:ext cx="292584" cy="34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48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0386006A-E5CA-5342-9EBA-25255B2A4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28283" r="27778"/>
          <a:stretch/>
        </p:blipFill>
        <p:spPr>
          <a:xfrm>
            <a:off x="3383325" y="1182053"/>
            <a:ext cx="2328199" cy="529866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440767" y="155463"/>
            <a:ext cx="9979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T-cells fulfill two different functions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irus">
            <a:extLst>
              <a:ext uri="{FF2B5EF4-FFF2-40B4-BE49-F238E27FC236}">
                <a16:creationId xmlns:a16="http://schemas.microsoft.com/office/drawing/2014/main" id="{324B1D9B-B706-D840-9A83-2E83D96F2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 t="61002" r="15793" b="13726"/>
          <a:stretch/>
        </p:blipFill>
        <p:spPr bwMode="auto">
          <a:xfrm>
            <a:off x="1805777" y="1735534"/>
            <a:ext cx="887693" cy="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rus">
            <a:extLst>
              <a:ext uri="{FF2B5EF4-FFF2-40B4-BE49-F238E27FC236}">
                <a16:creationId xmlns:a16="http://schemas.microsoft.com/office/drawing/2014/main" id="{1AF79934-D71E-344F-9637-BED086441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1" t="61002" r="14850" b="13726"/>
          <a:stretch/>
        </p:blipFill>
        <p:spPr bwMode="auto">
          <a:xfrm>
            <a:off x="256777" y="1964764"/>
            <a:ext cx="1377372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rus">
            <a:extLst>
              <a:ext uri="{FF2B5EF4-FFF2-40B4-BE49-F238E27FC236}">
                <a16:creationId xmlns:a16="http://schemas.microsoft.com/office/drawing/2014/main" id="{E4A319C2-1450-1A4D-98F2-ED630F6E2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61002" r="13573" b="13726"/>
          <a:stretch/>
        </p:blipFill>
        <p:spPr bwMode="auto">
          <a:xfrm>
            <a:off x="1389506" y="2796137"/>
            <a:ext cx="1887555" cy="17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rus">
            <a:extLst>
              <a:ext uri="{FF2B5EF4-FFF2-40B4-BE49-F238E27FC236}">
                <a16:creationId xmlns:a16="http://schemas.microsoft.com/office/drawing/2014/main" id="{29B67074-B918-A445-AA66-D8F188DD1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2" t="61002" r="16212" b="13726"/>
          <a:stretch/>
        </p:blipFill>
        <p:spPr bwMode="auto">
          <a:xfrm>
            <a:off x="212594" y="3251199"/>
            <a:ext cx="1228173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rus">
            <a:extLst>
              <a:ext uri="{FF2B5EF4-FFF2-40B4-BE49-F238E27FC236}">
                <a16:creationId xmlns:a16="http://schemas.microsoft.com/office/drawing/2014/main" id="{7452734F-68EB-9C43-94EF-3B44C9176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61002" r="14296" b="13726"/>
          <a:stretch/>
        </p:blipFill>
        <p:spPr bwMode="auto">
          <a:xfrm>
            <a:off x="790248" y="1162092"/>
            <a:ext cx="1024549" cy="9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rus">
            <a:extLst>
              <a:ext uri="{FF2B5EF4-FFF2-40B4-BE49-F238E27FC236}">
                <a16:creationId xmlns:a16="http://schemas.microsoft.com/office/drawing/2014/main" id="{F100670D-B491-7944-9261-C57F75F3C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39697" y="1029200"/>
            <a:ext cx="786984" cy="8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C6913-A461-1C42-BB4D-EC1DADA02AA9}"/>
              </a:ext>
            </a:extLst>
          </p:cNvPr>
          <p:cNvSpPr txBox="1"/>
          <p:nvPr/>
        </p:nvSpPr>
        <p:spPr>
          <a:xfrm>
            <a:off x="1338245" y="5648585"/>
            <a:ext cx="211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Infection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ACE783-DFE0-EB45-8A80-577AF66027B6}"/>
              </a:ext>
            </a:extLst>
          </p:cNvPr>
          <p:cNvSpPr txBox="1"/>
          <p:nvPr/>
        </p:nvSpPr>
        <p:spPr>
          <a:xfrm>
            <a:off x="10062049" y="4633498"/>
            <a:ext cx="135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T-Cell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574A78-0351-CD4F-A287-BE98B731A62C}"/>
              </a:ext>
            </a:extLst>
          </p:cNvPr>
          <p:cNvSpPr/>
          <p:nvPr/>
        </p:nvSpPr>
        <p:spPr>
          <a:xfrm>
            <a:off x="9962542" y="3206610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B7E25E-8D7D-C743-9A17-C36CD69CB05E}"/>
              </a:ext>
            </a:extLst>
          </p:cNvPr>
          <p:cNvSpPr/>
          <p:nvPr/>
        </p:nvSpPr>
        <p:spPr>
          <a:xfrm>
            <a:off x="10062049" y="3305290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6600081-0999-B840-B946-F64ADF10AE46}"/>
              </a:ext>
            </a:extLst>
          </p:cNvPr>
          <p:cNvGrpSpPr/>
          <p:nvPr/>
        </p:nvGrpSpPr>
        <p:grpSpPr>
          <a:xfrm>
            <a:off x="10404583" y="2996817"/>
            <a:ext cx="125260" cy="251702"/>
            <a:chOff x="9286983" y="2654474"/>
            <a:chExt cx="125260" cy="25170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B87EE4A-3C58-4244-B3F5-58EFE6DD4805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A1DA83-1270-1B4B-89DE-40EBE480C909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A303B1-1864-134D-B548-0FCFC74E5D96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6385764-45F5-D64F-8BC5-69F7DFAC782C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3186BF2-345C-8E41-A184-FBBDB5DB4B80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CE0CA0-E5DC-0949-83F9-7B8BCE8CF609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35C3099-119B-A84C-A5DB-700C6CCB6AEA}"/>
              </a:ext>
            </a:extLst>
          </p:cNvPr>
          <p:cNvSpPr/>
          <p:nvPr/>
        </p:nvSpPr>
        <p:spPr>
          <a:xfrm>
            <a:off x="10934572" y="2216506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5E20A51-17C4-0445-9AA5-EEF677BB2CFC}"/>
              </a:ext>
            </a:extLst>
          </p:cNvPr>
          <p:cNvSpPr/>
          <p:nvPr/>
        </p:nvSpPr>
        <p:spPr>
          <a:xfrm>
            <a:off x="11034079" y="2315186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12FD2C-41AD-1844-BD5F-154B5E639670}"/>
              </a:ext>
            </a:extLst>
          </p:cNvPr>
          <p:cNvGrpSpPr/>
          <p:nvPr/>
        </p:nvGrpSpPr>
        <p:grpSpPr>
          <a:xfrm>
            <a:off x="11376613" y="2006713"/>
            <a:ext cx="125260" cy="251702"/>
            <a:chOff x="9286983" y="2654474"/>
            <a:chExt cx="125260" cy="25170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7FA25B-56AB-8844-9ED6-3A536ADA62F1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8B9B914-A0E9-B144-9C9F-4A9FD30FCA2D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6476FB2-3688-834D-B932-57D3B5F28F3E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797ADBF-0B25-0344-88F2-16EE6979A1AF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9BD7438-7530-A441-8D9B-57FC154376B0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CACE124-C6C5-8446-8655-98C0D91A6E82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3D5E8266-3B12-0346-BBCB-99DC35313C77}"/>
              </a:ext>
            </a:extLst>
          </p:cNvPr>
          <p:cNvSpPr/>
          <p:nvPr/>
        </p:nvSpPr>
        <p:spPr>
          <a:xfrm>
            <a:off x="9655631" y="1639281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AFFFA47-1086-054E-9AB4-55C312F31DFF}"/>
              </a:ext>
            </a:extLst>
          </p:cNvPr>
          <p:cNvSpPr/>
          <p:nvPr/>
        </p:nvSpPr>
        <p:spPr>
          <a:xfrm>
            <a:off x="9755138" y="1737961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6407FCC-66A9-5D48-BAE9-6D2BF4E03990}"/>
              </a:ext>
            </a:extLst>
          </p:cNvPr>
          <p:cNvGrpSpPr/>
          <p:nvPr/>
        </p:nvGrpSpPr>
        <p:grpSpPr>
          <a:xfrm>
            <a:off x="10097672" y="1429488"/>
            <a:ext cx="125260" cy="251702"/>
            <a:chOff x="9286983" y="2654474"/>
            <a:chExt cx="125260" cy="2517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725E972-163C-564B-AD13-285367FA388E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43A2C1D-7088-0742-A5D9-6195167E2F41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287A313-89EE-1D49-BF65-EC26DC49BD9C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2913CB-F0C9-F44C-A488-AC2B4A16FD2A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C4AA2BA-3450-304D-B861-AD80943EF557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F01493-04DF-FB40-A3A1-24DA021E4521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E94622E4-FA91-7F4F-BA5C-8DDAB5BE735D}"/>
              </a:ext>
            </a:extLst>
          </p:cNvPr>
          <p:cNvSpPr/>
          <p:nvPr/>
        </p:nvSpPr>
        <p:spPr>
          <a:xfrm>
            <a:off x="11122652" y="3658992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3843752-3B7A-494B-AAF1-595023B2BEB7}"/>
              </a:ext>
            </a:extLst>
          </p:cNvPr>
          <p:cNvSpPr/>
          <p:nvPr/>
        </p:nvSpPr>
        <p:spPr>
          <a:xfrm>
            <a:off x="11222159" y="3757672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A0918E-9786-1143-B75B-3C7012F3B636}"/>
              </a:ext>
            </a:extLst>
          </p:cNvPr>
          <p:cNvGrpSpPr/>
          <p:nvPr/>
        </p:nvGrpSpPr>
        <p:grpSpPr>
          <a:xfrm>
            <a:off x="11564693" y="3449199"/>
            <a:ext cx="125260" cy="251702"/>
            <a:chOff x="9286983" y="2654474"/>
            <a:chExt cx="125260" cy="251702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2F402B1-F7CA-F24F-AFF0-70372D56123F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AF56752-224C-4A4C-B161-7DAFD9E73F0D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7449F6-2B15-CF4A-A31F-7586A3816F28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9ADA41C-5191-7647-9413-5A908567FD09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EF7B273-D6C9-8240-84FE-A96B030A208A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B4BF55D-69A8-4F4F-98B4-06DF0890B21A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Freeform 84">
            <a:extLst>
              <a:ext uri="{FF2B5EF4-FFF2-40B4-BE49-F238E27FC236}">
                <a16:creationId xmlns:a16="http://schemas.microsoft.com/office/drawing/2014/main" id="{2BF8AEFD-3973-A74C-86E9-A5D124BF0EFB}"/>
              </a:ext>
            </a:extLst>
          </p:cNvPr>
          <p:cNvSpPr/>
          <p:nvPr/>
        </p:nvSpPr>
        <p:spPr>
          <a:xfrm rot="1704385">
            <a:off x="1221046" y="4479459"/>
            <a:ext cx="2571750" cy="87032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B2FEE6C-8997-C445-892D-1CCAF2F5C705}"/>
              </a:ext>
            </a:extLst>
          </p:cNvPr>
          <p:cNvCxnSpPr>
            <a:cxnSpLocks/>
          </p:cNvCxnSpPr>
          <p:nvPr/>
        </p:nvCxnSpPr>
        <p:spPr>
          <a:xfrm flipV="1">
            <a:off x="5357813" y="2626687"/>
            <a:ext cx="176856" cy="62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89A74B-4927-114A-921B-CED986831E48}"/>
              </a:ext>
            </a:extLst>
          </p:cNvPr>
          <p:cNvCxnSpPr>
            <a:cxnSpLocks/>
          </p:cNvCxnSpPr>
          <p:nvPr/>
        </p:nvCxnSpPr>
        <p:spPr>
          <a:xfrm flipV="1">
            <a:off x="5370460" y="3248519"/>
            <a:ext cx="139949" cy="29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03DA6195-8F7A-414B-9318-9113DC44CE77}"/>
              </a:ext>
            </a:extLst>
          </p:cNvPr>
          <p:cNvSpPr/>
          <p:nvPr/>
        </p:nvSpPr>
        <p:spPr>
          <a:xfrm>
            <a:off x="5510409" y="2626688"/>
            <a:ext cx="646383" cy="62183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899DAB8-FEBD-AF4A-A31E-CF4033583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94813">
            <a:off x="5961348" y="3010017"/>
            <a:ext cx="142964" cy="18837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3E031B7-A84A-6C4A-BF12-352DD4445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272004">
            <a:off x="5561421" y="2680452"/>
            <a:ext cx="137677" cy="163593"/>
          </a:xfrm>
          <a:prstGeom prst="rect">
            <a:avLst/>
          </a:prstGeom>
        </p:spPr>
      </p:pic>
      <p:pic>
        <p:nvPicPr>
          <p:cNvPr id="102" name="Picture 4" descr="Virus">
            <a:extLst>
              <a:ext uri="{FF2B5EF4-FFF2-40B4-BE49-F238E27FC236}">
                <a16:creationId xmlns:a16="http://schemas.microsoft.com/office/drawing/2014/main" id="{BFEC08C8-7DBD-9B4F-8ABA-873828D20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29232" y="271817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EF5577B-BF74-8241-8D1C-9B45B03FA5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1021">
            <a:off x="5618831" y="2853510"/>
            <a:ext cx="142964" cy="188376"/>
          </a:xfrm>
          <a:prstGeom prst="rect">
            <a:avLst/>
          </a:prstGeom>
        </p:spPr>
      </p:pic>
      <p:pic>
        <p:nvPicPr>
          <p:cNvPr id="104" name="Picture 4" descr="Virus">
            <a:extLst>
              <a:ext uri="{FF2B5EF4-FFF2-40B4-BE49-F238E27FC236}">
                <a16:creationId xmlns:a16="http://schemas.microsoft.com/office/drawing/2014/main" id="{793FC354-36F5-FF44-B209-2F627946C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81390" y="304253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BA1C72D-C536-8D43-9976-D9BEFFF94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878064">
            <a:off x="5948106" y="2875886"/>
            <a:ext cx="137677" cy="16359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1DD0D85-5269-F34A-8FBB-0593E6BFB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72589">
            <a:off x="5600584" y="3051354"/>
            <a:ext cx="137677" cy="16359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86173348-F9B8-8043-96D2-0B6C01482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507828">
            <a:off x="5939043" y="2658185"/>
            <a:ext cx="142964" cy="188376"/>
          </a:xfrm>
          <a:prstGeom prst="rect">
            <a:avLst/>
          </a:prstGeom>
        </p:spPr>
      </p:pic>
      <p:sp>
        <p:nvSpPr>
          <p:cNvPr id="109" name="Freeform 108">
            <a:extLst>
              <a:ext uri="{FF2B5EF4-FFF2-40B4-BE49-F238E27FC236}">
                <a16:creationId xmlns:a16="http://schemas.microsoft.com/office/drawing/2014/main" id="{039128F8-0891-9B41-891E-2971C6B1838E}"/>
              </a:ext>
            </a:extLst>
          </p:cNvPr>
          <p:cNvSpPr/>
          <p:nvPr/>
        </p:nvSpPr>
        <p:spPr>
          <a:xfrm rot="3900354">
            <a:off x="6029937" y="2266053"/>
            <a:ext cx="3095991" cy="428273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48FAD6C-ECAF-6344-9C47-C979CCCC927D}"/>
              </a:ext>
            </a:extLst>
          </p:cNvPr>
          <p:cNvSpPr txBox="1"/>
          <p:nvPr/>
        </p:nvSpPr>
        <p:spPr>
          <a:xfrm>
            <a:off x="5664923" y="6143653"/>
            <a:ext cx="645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Adaptive immune response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7670C7-145E-F947-BCA1-AD775D54E309}"/>
              </a:ext>
            </a:extLst>
          </p:cNvPr>
          <p:cNvCxnSpPr/>
          <p:nvPr/>
        </p:nvCxnSpPr>
        <p:spPr>
          <a:xfrm flipH="1" flipV="1">
            <a:off x="8583780" y="2571785"/>
            <a:ext cx="996696" cy="590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CF4DACA-3E5F-6E41-9719-262D51C6D424}"/>
              </a:ext>
            </a:extLst>
          </p:cNvPr>
          <p:cNvCxnSpPr>
            <a:cxnSpLocks/>
          </p:cNvCxnSpPr>
          <p:nvPr/>
        </p:nvCxnSpPr>
        <p:spPr>
          <a:xfrm flipH="1">
            <a:off x="8595144" y="3172368"/>
            <a:ext cx="996174" cy="486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C7988254-5995-4647-87D2-DB42A3B04995}"/>
              </a:ext>
            </a:extLst>
          </p:cNvPr>
          <p:cNvSpPr/>
          <p:nvPr/>
        </p:nvSpPr>
        <p:spPr>
          <a:xfrm>
            <a:off x="7324122" y="1903629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D33147F-080D-6244-909D-F82860CFF8E4}"/>
              </a:ext>
            </a:extLst>
          </p:cNvPr>
          <p:cNvSpPr/>
          <p:nvPr/>
        </p:nvSpPr>
        <p:spPr>
          <a:xfrm>
            <a:off x="7423629" y="2002309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BD7623D-B514-6F43-9528-29EF175D367B}"/>
              </a:ext>
            </a:extLst>
          </p:cNvPr>
          <p:cNvGrpSpPr/>
          <p:nvPr/>
        </p:nvGrpSpPr>
        <p:grpSpPr>
          <a:xfrm>
            <a:off x="7766163" y="1693836"/>
            <a:ext cx="125260" cy="251702"/>
            <a:chOff x="9286983" y="2654474"/>
            <a:chExt cx="125260" cy="2517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663C409-FD7C-5449-81E8-C6EF2B02E198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31DF38C-6E5C-224A-8C32-D230A05E2D36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D3363A5-C702-D64C-B8EC-922A61554276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870BD18-8729-B147-80CB-2340997F0971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805D60C-BEDE-4A4E-B5A9-84B529B31FB4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F215706-06DD-3C4D-A355-E1C44D339390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C1D059C8-9D0A-4B4E-8B96-6C0CD241E6AC}"/>
              </a:ext>
            </a:extLst>
          </p:cNvPr>
          <p:cNvSpPr/>
          <p:nvPr/>
        </p:nvSpPr>
        <p:spPr>
          <a:xfrm>
            <a:off x="7253624" y="3374284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3B9C326-79EF-EA4D-8CC8-4674476212A3}"/>
              </a:ext>
            </a:extLst>
          </p:cNvPr>
          <p:cNvSpPr/>
          <p:nvPr/>
        </p:nvSpPr>
        <p:spPr>
          <a:xfrm>
            <a:off x="7353131" y="3472964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B6C8B38-D73E-2942-AD16-AEA57F44064B}"/>
              </a:ext>
            </a:extLst>
          </p:cNvPr>
          <p:cNvGrpSpPr/>
          <p:nvPr/>
        </p:nvGrpSpPr>
        <p:grpSpPr>
          <a:xfrm>
            <a:off x="7695665" y="3164491"/>
            <a:ext cx="125260" cy="251702"/>
            <a:chOff x="9286983" y="2654474"/>
            <a:chExt cx="125260" cy="251702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3B4A278-0DC0-AB42-B619-C31FC4DD73A7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507629B-1B91-014B-8393-D13527E6534B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A04F33D-6C76-5443-A088-1DBB231C48DE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F8DB06F-314F-194D-8E32-95773677E3E2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5D515E6-35AC-6741-B4EC-8F2E56105849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6F42668-D753-854B-8F23-D603D882EF21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F1BA644-7716-F844-9C39-93CB823A76C3}"/>
              </a:ext>
            </a:extLst>
          </p:cNvPr>
          <p:cNvGrpSpPr/>
          <p:nvPr/>
        </p:nvGrpSpPr>
        <p:grpSpPr>
          <a:xfrm>
            <a:off x="7886697" y="3156859"/>
            <a:ext cx="125260" cy="251702"/>
            <a:chOff x="9286983" y="2654474"/>
            <a:chExt cx="125260" cy="251702"/>
          </a:xfrm>
          <a:solidFill>
            <a:srgbClr val="00B0F0"/>
          </a:solidFill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8BACF23-53DB-EC48-A7CC-B9EEA1F1E769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3BFCA3-3CAF-644F-B11B-EA25CFC51AA0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7CE59B2-E4A6-D244-ACF9-EB8D46FC6CA1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6936E2B-316D-AC42-8896-C324B5D4C052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C2DD7F4-B85D-2142-9577-234C0342595A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3648F73-6544-7F4F-91AB-FC96E2D53306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F89581B-F2ED-1C4D-8566-BC24F780249F}"/>
              </a:ext>
            </a:extLst>
          </p:cNvPr>
          <p:cNvGrpSpPr/>
          <p:nvPr/>
        </p:nvGrpSpPr>
        <p:grpSpPr>
          <a:xfrm>
            <a:off x="7933515" y="1704570"/>
            <a:ext cx="125260" cy="251702"/>
            <a:chOff x="9286983" y="2654474"/>
            <a:chExt cx="125260" cy="251702"/>
          </a:xfrm>
          <a:solidFill>
            <a:schemeClr val="accent4">
              <a:lumMod val="75000"/>
            </a:schemeClr>
          </a:solidFill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B2FFC54-7792-7443-952F-57B4EF2F0D55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B18B465-E5E2-F444-9645-038146BA1402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DD103FD-18E1-4343-AD2E-40AA616824DE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7057FAE-2B3D-5F41-AB01-48119F3C0C3D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33A0AA3-CA80-CF40-A28D-B0AA62D657E4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8204578-6688-174F-8600-B914C886BFDD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CAF4C2-028E-114C-8BCB-B3709F6551D9}"/>
              </a:ext>
            </a:extLst>
          </p:cNvPr>
          <p:cNvSpPr txBox="1"/>
          <p:nvPr/>
        </p:nvSpPr>
        <p:spPr>
          <a:xfrm>
            <a:off x="6012502" y="1061952"/>
            <a:ext cx="121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CD4+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5A5F95-E83E-BD4C-867A-C5A49FA80690}"/>
              </a:ext>
            </a:extLst>
          </p:cNvPr>
          <p:cNvSpPr txBox="1"/>
          <p:nvPr/>
        </p:nvSpPr>
        <p:spPr>
          <a:xfrm>
            <a:off x="6090760" y="3798791"/>
            <a:ext cx="125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CD8+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741688A-50B6-E74A-8C7C-F83ED28E67D2}"/>
              </a:ext>
            </a:extLst>
          </p:cNvPr>
          <p:cNvSpPr txBox="1"/>
          <p:nvPr/>
        </p:nvSpPr>
        <p:spPr>
          <a:xfrm>
            <a:off x="5345862" y="4282125"/>
            <a:ext cx="254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“Killer T-cells”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998D00B-4693-5B47-8F7B-2A0DDBAD129A}"/>
              </a:ext>
            </a:extLst>
          </p:cNvPr>
          <p:cNvSpPr txBox="1"/>
          <p:nvPr/>
        </p:nvSpPr>
        <p:spPr>
          <a:xfrm>
            <a:off x="5379507" y="1473379"/>
            <a:ext cx="254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“Helper T-cells”</a:t>
            </a:r>
          </a:p>
        </p:txBody>
      </p:sp>
    </p:spTree>
    <p:extLst>
      <p:ext uri="{BB962C8B-B14F-4D97-AF65-F5344CB8AC3E}">
        <p14:creationId xmlns:p14="http://schemas.microsoft.com/office/powerpoint/2010/main" val="306271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425222" y="171033"/>
            <a:ext cx="1013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vaccine?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DE289C-15C2-1C41-B74F-10B180C38662}"/>
              </a:ext>
            </a:extLst>
          </p:cNvPr>
          <p:cNvSpPr txBox="1"/>
          <p:nvPr/>
        </p:nvSpPr>
        <p:spPr>
          <a:xfrm>
            <a:off x="371060" y="1342966"/>
            <a:ext cx="57249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Goal of a vaccine: Elicit a protective immune response</a:t>
            </a:r>
          </a:p>
          <a:p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Different formats: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Live, attenuated (weakened) virus </a:t>
            </a:r>
            <a:r>
              <a:rPr lang="en-US" sz="3200" b="1">
                <a:solidFill>
                  <a:srgbClr val="FF0000"/>
                </a:solidFill>
              </a:rPr>
              <a:t>MMR</a:t>
            </a:r>
            <a:endParaRPr lang="en-US" sz="320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Killed virus </a:t>
            </a:r>
            <a:r>
              <a:rPr lang="en-US" sz="3200" b="1">
                <a:solidFill>
                  <a:srgbClr val="FF0000"/>
                </a:solidFill>
              </a:rPr>
              <a:t>Flu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Subunit (part of virus) </a:t>
            </a:r>
            <a:r>
              <a:rPr lang="en-US" sz="3200" b="1" err="1">
                <a:solidFill>
                  <a:srgbClr val="FF0000"/>
                </a:solidFill>
              </a:rPr>
              <a:t>HepB</a:t>
            </a:r>
            <a:endParaRPr lang="en-US" sz="3200" b="1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Toxoid </a:t>
            </a:r>
            <a:r>
              <a:rPr lang="en-US" sz="3200" b="1">
                <a:solidFill>
                  <a:srgbClr val="FF0000"/>
                </a:solidFill>
              </a:rPr>
              <a:t>Diphtheria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mRNA </a:t>
            </a:r>
            <a:r>
              <a:rPr lang="en-US" sz="3200" b="1">
                <a:solidFill>
                  <a:srgbClr val="FF0000"/>
                </a:solidFill>
              </a:rPr>
              <a:t>COVID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5602" name="Picture 2" descr="How Some Vaccines Protect Against More than Their Targets | The Scientist  Magazine®">
            <a:extLst>
              <a:ext uri="{FF2B5EF4-FFF2-40B4-BE49-F238E27FC236}">
                <a16:creationId xmlns:a16="http://schemas.microsoft.com/office/drawing/2014/main" id="{80B22564-C46B-BF44-A6E9-3201EF33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91" y="1596887"/>
            <a:ext cx="5234245" cy="36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7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425222" y="217836"/>
            <a:ext cx="1013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think vaccines work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358B0D-1F58-614E-8AFB-FB31AEF7C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</a:blip>
          <a:srcRect l="28283" r="27778"/>
          <a:stretch/>
        </p:blipFill>
        <p:spPr>
          <a:xfrm>
            <a:off x="3383325" y="1182053"/>
            <a:ext cx="2328199" cy="5298660"/>
          </a:xfrm>
          <a:prstGeom prst="rect">
            <a:avLst/>
          </a:prstGeom>
        </p:spPr>
      </p:pic>
      <p:pic>
        <p:nvPicPr>
          <p:cNvPr id="12" name="Picture 4" descr="Virus">
            <a:extLst>
              <a:ext uri="{FF2B5EF4-FFF2-40B4-BE49-F238E27FC236}">
                <a16:creationId xmlns:a16="http://schemas.microsoft.com/office/drawing/2014/main" id="{8351B366-DF02-9143-B926-2B888C4BF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 t="61002" r="15793" b="13726"/>
          <a:stretch/>
        </p:blipFill>
        <p:spPr bwMode="auto">
          <a:xfrm>
            <a:off x="1805777" y="1735534"/>
            <a:ext cx="887693" cy="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rus">
            <a:extLst>
              <a:ext uri="{FF2B5EF4-FFF2-40B4-BE49-F238E27FC236}">
                <a16:creationId xmlns:a16="http://schemas.microsoft.com/office/drawing/2014/main" id="{B12E2A4A-7EC8-0940-A291-9AB03F0F7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1" t="61002" r="14850" b="13726"/>
          <a:stretch/>
        </p:blipFill>
        <p:spPr bwMode="auto">
          <a:xfrm>
            <a:off x="256777" y="1964764"/>
            <a:ext cx="1377372" cy="12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rus">
            <a:extLst>
              <a:ext uri="{FF2B5EF4-FFF2-40B4-BE49-F238E27FC236}">
                <a16:creationId xmlns:a16="http://schemas.microsoft.com/office/drawing/2014/main" id="{D3DE02D3-4983-F54B-8EB2-0058D01B1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61002" r="13573" b="13726"/>
          <a:stretch/>
        </p:blipFill>
        <p:spPr bwMode="auto">
          <a:xfrm>
            <a:off x="1389506" y="2796137"/>
            <a:ext cx="1887555" cy="17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rus">
            <a:extLst>
              <a:ext uri="{FF2B5EF4-FFF2-40B4-BE49-F238E27FC236}">
                <a16:creationId xmlns:a16="http://schemas.microsoft.com/office/drawing/2014/main" id="{5F774BAE-60DF-7648-A67C-E3ADCA49C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2" t="61002" r="16212" b="13726"/>
          <a:stretch/>
        </p:blipFill>
        <p:spPr bwMode="auto">
          <a:xfrm>
            <a:off x="212594" y="3251199"/>
            <a:ext cx="1228173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rus">
            <a:extLst>
              <a:ext uri="{FF2B5EF4-FFF2-40B4-BE49-F238E27FC236}">
                <a16:creationId xmlns:a16="http://schemas.microsoft.com/office/drawing/2014/main" id="{99EC90AC-DCD4-5447-B562-F79518901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8" t="61002" r="14296" b="13726"/>
          <a:stretch/>
        </p:blipFill>
        <p:spPr bwMode="auto">
          <a:xfrm>
            <a:off x="790248" y="1162092"/>
            <a:ext cx="1024549" cy="9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rus">
            <a:extLst>
              <a:ext uri="{FF2B5EF4-FFF2-40B4-BE49-F238E27FC236}">
                <a16:creationId xmlns:a16="http://schemas.microsoft.com/office/drawing/2014/main" id="{B0D3D0D0-7E91-E140-BDA6-65A2072B5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39697" y="1029200"/>
            <a:ext cx="786984" cy="8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6C383D-19AD-1441-82A0-0F5B09F35127}"/>
              </a:ext>
            </a:extLst>
          </p:cNvPr>
          <p:cNvSpPr txBox="1"/>
          <p:nvPr/>
        </p:nvSpPr>
        <p:spPr>
          <a:xfrm>
            <a:off x="1338245" y="5648585"/>
            <a:ext cx="211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Infection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78BA85-9F4C-904F-B333-E572BCAD54F8}"/>
              </a:ext>
            </a:extLst>
          </p:cNvPr>
          <p:cNvSpPr/>
          <p:nvPr/>
        </p:nvSpPr>
        <p:spPr>
          <a:xfrm>
            <a:off x="6263815" y="1735534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28D373-3CA6-9442-A5B1-661A3C50040C}"/>
              </a:ext>
            </a:extLst>
          </p:cNvPr>
          <p:cNvSpPr/>
          <p:nvPr/>
        </p:nvSpPr>
        <p:spPr>
          <a:xfrm>
            <a:off x="6363322" y="1834214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2C7E21-45DA-D640-B224-5335B4E68D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824" y="1394183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AA147F9-FFB7-FA45-9F61-4B7FD3414E0D}"/>
              </a:ext>
            </a:extLst>
          </p:cNvPr>
          <p:cNvSpPr/>
          <p:nvPr/>
        </p:nvSpPr>
        <p:spPr>
          <a:xfrm>
            <a:off x="8054374" y="3152519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D2B3E-058A-CE44-B144-EB99C379B756}"/>
              </a:ext>
            </a:extLst>
          </p:cNvPr>
          <p:cNvSpPr/>
          <p:nvPr/>
        </p:nvSpPr>
        <p:spPr>
          <a:xfrm>
            <a:off x="8153881" y="3251199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997CD2-D41B-6249-A393-97CDBC674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8383" y="2811168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B3BD2C-EB6B-E448-9EBD-1B5BCCB95CB9}"/>
              </a:ext>
            </a:extLst>
          </p:cNvPr>
          <p:cNvSpPr/>
          <p:nvPr/>
        </p:nvSpPr>
        <p:spPr>
          <a:xfrm>
            <a:off x="7313929" y="2099611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D446D5-6CDE-3945-A379-9467EEE71357}"/>
              </a:ext>
            </a:extLst>
          </p:cNvPr>
          <p:cNvSpPr/>
          <p:nvPr/>
        </p:nvSpPr>
        <p:spPr>
          <a:xfrm>
            <a:off x="7413436" y="2198291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6C50D4A-951D-BD4C-A353-45AE52C7C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938" y="1758260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06458340-F444-6D4B-93B9-C887438F5E8F}"/>
              </a:ext>
            </a:extLst>
          </p:cNvPr>
          <p:cNvSpPr/>
          <p:nvPr/>
        </p:nvSpPr>
        <p:spPr>
          <a:xfrm>
            <a:off x="6206895" y="3206610"/>
            <a:ext cx="1060603" cy="1060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13692ED-DBB6-7142-9456-2B00EB5ECB0D}"/>
              </a:ext>
            </a:extLst>
          </p:cNvPr>
          <p:cNvSpPr/>
          <p:nvPr/>
        </p:nvSpPr>
        <p:spPr>
          <a:xfrm>
            <a:off x="6306402" y="3305290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25A1285-D67F-6249-9526-5FB518625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904" y="2865259"/>
            <a:ext cx="292584" cy="34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6003BA1-7946-184E-8368-0B1F1A754F45}"/>
              </a:ext>
            </a:extLst>
          </p:cNvPr>
          <p:cNvSpPr txBox="1"/>
          <p:nvPr/>
        </p:nvSpPr>
        <p:spPr>
          <a:xfrm>
            <a:off x="7189811" y="4540503"/>
            <a:ext cx="147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B-Cell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D18858-4761-E44F-90EC-039F8C91E628}"/>
              </a:ext>
            </a:extLst>
          </p:cNvPr>
          <p:cNvSpPr txBox="1"/>
          <p:nvPr/>
        </p:nvSpPr>
        <p:spPr>
          <a:xfrm>
            <a:off x="10062049" y="4633498"/>
            <a:ext cx="135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T-Cell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9EC4BC5-C0B2-1B4B-8B51-74166ADFADDB}"/>
              </a:ext>
            </a:extLst>
          </p:cNvPr>
          <p:cNvSpPr/>
          <p:nvPr/>
        </p:nvSpPr>
        <p:spPr>
          <a:xfrm>
            <a:off x="9962542" y="3206610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551CE1E-D9B9-8C47-9FA0-57234724A299}"/>
              </a:ext>
            </a:extLst>
          </p:cNvPr>
          <p:cNvSpPr/>
          <p:nvPr/>
        </p:nvSpPr>
        <p:spPr>
          <a:xfrm>
            <a:off x="10062049" y="3305290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5E4E68-011A-984E-85D0-EF43D0F150B2}"/>
              </a:ext>
            </a:extLst>
          </p:cNvPr>
          <p:cNvGrpSpPr/>
          <p:nvPr/>
        </p:nvGrpSpPr>
        <p:grpSpPr>
          <a:xfrm>
            <a:off x="10404583" y="2996817"/>
            <a:ext cx="125260" cy="251702"/>
            <a:chOff x="9286983" y="2654474"/>
            <a:chExt cx="125260" cy="25170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67C89C-FEA0-1F43-BE8B-0F6561740F0B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AA8097-FE8E-E343-AA44-8085FB4CB510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8BB49B-37E3-CC44-98A4-CA839CE94F3C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8889455-779E-494C-B95A-102F6F4CFDD5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FBB614-34BE-F84B-9C26-3435B44E1161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E8B0C59-1982-C440-81B2-457C09A0DBA0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BE04D53C-E4D7-6044-AD39-380CB6F5F912}"/>
              </a:ext>
            </a:extLst>
          </p:cNvPr>
          <p:cNvSpPr/>
          <p:nvPr/>
        </p:nvSpPr>
        <p:spPr>
          <a:xfrm>
            <a:off x="10934572" y="2216506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1642043-832D-FF43-9EFD-C8074D131039}"/>
              </a:ext>
            </a:extLst>
          </p:cNvPr>
          <p:cNvSpPr/>
          <p:nvPr/>
        </p:nvSpPr>
        <p:spPr>
          <a:xfrm>
            <a:off x="11034079" y="2315186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B312CE-1270-0A4F-8D8F-7AD22C5AE94E}"/>
              </a:ext>
            </a:extLst>
          </p:cNvPr>
          <p:cNvGrpSpPr/>
          <p:nvPr/>
        </p:nvGrpSpPr>
        <p:grpSpPr>
          <a:xfrm>
            <a:off x="11376613" y="2006713"/>
            <a:ext cx="125260" cy="251702"/>
            <a:chOff x="9286983" y="2654474"/>
            <a:chExt cx="125260" cy="25170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53CF92-813B-B344-8CAF-B81123E0533B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1DC0A0-2867-424D-84D9-BB09617C649E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CB6CC0-0E52-FF4E-979F-A2BA8DCA4141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9D68B0F-497D-C54F-B23F-88F85C4175B5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89A2DD-297C-1849-977A-ADB9D07167C6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4BEA02-A6E3-8540-8548-38616FC7C878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E92503DB-2B60-E14E-8FAE-A04E62AFF756}"/>
              </a:ext>
            </a:extLst>
          </p:cNvPr>
          <p:cNvSpPr/>
          <p:nvPr/>
        </p:nvSpPr>
        <p:spPr>
          <a:xfrm>
            <a:off x="9655631" y="1639281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8F5708F-0909-E444-B2E9-17EE1C6D32E5}"/>
              </a:ext>
            </a:extLst>
          </p:cNvPr>
          <p:cNvSpPr/>
          <p:nvPr/>
        </p:nvSpPr>
        <p:spPr>
          <a:xfrm>
            <a:off x="9755138" y="1737961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4C77D4-5D06-FE48-BED7-9CE3FC80C6FD}"/>
              </a:ext>
            </a:extLst>
          </p:cNvPr>
          <p:cNvGrpSpPr/>
          <p:nvPr/>
        </p:nvGrpSpPr>
        <p:grpSpPr>
          <a:xfrm>
            <a:off x="10097672" y="1429488"/>
            <a:ext cx="125260" cy="251702"/>
            <a:chOff x="9286983" y="2654474"/>
            <a:chExt cx="125260" cy="25170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E4FD146-D03F-3B4E-AD8D-EBE800A26607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610049-D573-9E4A-816E-8ED079DFE433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E3ECB06-A559-BF42-8E6F-FB75CCA04A2E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FB86A65-5A5A-1248-BB53-322C1FE217FE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54363EC-E233-EB4D-B573-8F9EA95271DB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09796A5-D6B8-5341-B187-F9985A7AFB6A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DE008BE2-B147-7945-BF6E-13364C799B64}"/>
              </a:ext>
            </a:extLst>
          </p:cNvPr>
          <p:cNvSpPr/>
          <p:nvPr/>
        </p:nvSpPr>
        <p:spPr>
          <a:xfrm>
            <a:off x="11122652" y="3658992"/>
            <a:ext cx="1060603" cy="10606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F2783E2-7558-EA4F-9659-D251BE9D9B5F}"/>
              </a:ext>
            </a:extLst>
          </p:cNvPr>
          <p:cNvSpPr/>
          <p:nvPr/>
        </p:nvSpPr>
        <p:spPr>
          <a:xfrm>
            <a:off x="11222159" y="3757672"/>
            <a:ext cx="740445" cy="70788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F18106-A96F-1549-B40D-48BAEB418048}"/>
              </a:ext>
            </a:extLst>
          </p:cNvPr>
          <p:cNvGrpSpPr/>
          <p:nvPr/>
        </p:nvGrpSpPr>
        <p:grpSpPr>
          <a:xfrm>
            <a:off x="11564693" y="3449199"/>
            <a:ext cx="125260" cy="251702"/>
            <a:chOff x="9286983" y="2654474"/>
            <a:chExt cx="125260" cy="25170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D6E1B88-7FE9-2245-A9B3-D486A14FBF69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35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F3C88E1-946D-3640-BA2D-F2171EC3FCE6}"/>
                </a:ext>
              </a:extLst>
            </p:cNvPr>
            <p:cNvSpPr/>
            <p:nvPr/>
          </p:nvSpPr>
          <p:spPr>
            <a:xfrm>
              <a:off x="9286983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51BF952-4450-B441-8B2C-6C3B224ED225}"/>
                </a:ext>
              </a:extLst>
            </p:cNvPr>
            <p:cNvSpPr/>
            <p:nvPr/>
          </p:nvSpPr>
          <p:spPr>
            <a:xfrm>
              <a:off x="9286983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99ED9FC-2B01-C141-A2C2-768E366B0B9E}"/>
                </a:ext>
              </a:extLst>
            </p:cNvPr>
            <p:cNvCxnSpPr>
              <a:cxnSpLocks/>
            </p:cNvCxnSpPr>
            <p:nvPr/>
          </p:nvCxnSpPr>
          <p:spPr>
            <a:xfrm>
              <a:off x="9387191" y="2667674"/>
              <a:ext cx="0" cy="2385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20317BD-CEBF-B74D-8B8C-1CAD3A316DCF}"/>
                </a:ext>
              </a:extLst>
            </p:cNvPr>
            <p:cNvSpPr/>
            <p:nvPr/>
          </p:nvSpPr>
          <p:spPr>
            <a:xfrm>
              <a:off x="9362139" y="27306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41C8EEC-EEFA-F646-BAFC-015A0344C1A6}"/>
                </a:ext>
              </a:extLst>
            </p:cNvPr>
            <p:cNvSpPr/>
            <p:nvPr/>
          </p:nvSpPr>
          <p:spPr>
            <a:xfrm>
              <a:off x="9362139" y="2654474"/>
              <a:ext cx="50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Freeform 68">
            <a:extLst>
              <a:ext uri="{FF2B5EF4-FFF2-40B4-BE49-F238E27FC236}">
                <a16:creationId xmlns:a16="http://schemas.microsoft.com/office/drawing/2014/main" id="{A5882C6F-0A02-2242-8517-145130D12C67}"/>
              </a:ext>
            </a:extLst>
          </p:cNvPr>
          <p:cNvSpPr/>
          <p:nvPr/>
        </p:nvSpPr>
        <p:spPr>
          <a:xfrm rot="1704385">
            <a:off x="1221046" y="4479459"/>
            <a:ext cx="2571750" cy="87032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846D09-2D42-8D4A-B416-BF39852605DA}"/>
              </a:ext>
            </a:extLst>
          </p:cNvPr>
          <p:cNvCxnSpPr>
            <a:cxnSpLocks/>
          </p:cNvCxnSpPr>
          <p:nvPr/>
        </p:nvCxnSpPr>
        <p:spPr>
          <a:xfrm flipV="1">
            <a:off x="5357813" y="2626687"/>
            <a:ext cx="176856" cy="62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614086-416D-7948-9295-22C1F2C07350}"/>
              </a:ext>
            </a:extLst>
          </p:cNvPr>
          <p:cNvCxnSpPr>
            <a:cxnSpLocks/>
          </p:cNvCxnSpPr>
          <p:nvPr/>
        </p:nvCxnSpPr>
        <p:spPr>
          <a:xfrm flipV="1">
            <a:off x="5370460" y="3248519"/>
            <a:ext cx="139949" cy="29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C392311-C099-4148-91BB-2FEE59892FF4}"/>
              </a:ext>
            </a:extLst>
          </p:cNvPr>
          <p:cNvSpPr/>
          <p:nvPr/>
        </p:nvSpPr>
        <p:spPr>
          <a:xfrm>
            <a:off x="5510409" y="2626688"/>
            <a:ext cx="646383" cy="62183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DE60F64-E5CB-424A-82A7-CBAD22485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94813">
            <a:off x="5961348" y="3010017"/>
            <a:ext cx="142964" cy="18837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23451EE-57D9-B144-8F4E-A440E33570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272004">
            <a:off x="5561421" y="2680452"/>
            <a:ext cx="137677" cy="163593"/>
          </a:xfrm>
          <a:prstGeom prst="rect">
            <a:avLst/>
          </a:prstGeom>
        </p:spPr>
      </p:pic>
      <p:pic>
        <p:nvPicPr>
          <p:cNvPr id="75" name="Picture 4" descr="Virus">
            <a:extLst>
              <a:ext uri="{FF2B5EF4-FFF2-40B4-BE49-F238E27FC236}">
                <a16:creationId xmlns:a16="http://schemas.microsoft.com/office/drawing/2014/main" id="{D85AEA11-4B19-4443-AFE3-06BF78604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29232" y="271817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689E80F-0473-3B4E-ABBB-F797A25323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1021">
            <a:off x="5618831" y="2853510"/>
            <a:ext cx="142964" cy="188376"/>
          </a:xfrm>
          <a:prstGeom prst="rect">
            <a:avLst/>
          </a:prstGeom>
        </p:spPr>
      </p:pic>
      <p:pic>
        <p:nvPicPr>
          <p:cNvPr id="77" name="Picture 4" descr="Virus">
            <a:extLst>
              <a:ext uri="{FF2B5EF4-FFF2-40B4-BE49-F238E27FC236}">
                <a16:creationId xmlns:a16="http://schemas.microsoft.com/office/drawing/2014/main" id="{80CAAF32-BD8B-104F-8A99-9D1A2DB3B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82" b="83653" l="65347" r="8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 t="60061" r="16205" b="13726"/>
          <a:stretch/>
        </p:blipFill>
        <p:spPr bwMode="auto">
          <a:xfrm>
            <a:off x="5781390" y="3042536"/>
            <a:ext cx="183314" cy="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CF486B0-6354-E640-A731-C4795E063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878064">
            <a:off x="5948106" y="2875886"/>
            <a:ext cx="137677" cy="16359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79A5E8D-A6BB-924B-875F-FEBB858C0C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872589">
            <a:off x="5600584" y="3051354"/>
            <a:ext cx="137677" cy="16359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93F9C5C-E028-BC48-97E8-753F7C7AE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507828">
            <a:off x="5939043" y="2658185"/>
            <a:ext cx="142964" cy="188376"/>
          </a:xfrm>
          <a:prstGeom prst="rect">
            <a:avLst/>
          </a:prstGeom>
        </p:spPr>
      </p:pic>
      <p:sp>
        <p:nvSpPr>
          <p:cNvPr id="81" name="Freeform 80">
            <a:extLst>
              <a:ext uri="{FF2B5EF4-FFF2-40B4-BE49-F238E27FC236}">
                <a16:creationId xmlns:a16="http://schemas.microsoft.com/office/drawing/2014/main" id="{EB34FBE8-70EC-5E4E-9470-FC948E24FC3C}"/>
              </a:ext>
            </a:extLst>
          </p:cNvPr>
          <p:cNvSpPr/>
          <p:nvPr/>
        </p:nvSpPr>
        <p:spPr>
          <a:xfrm rot="4648541">
            <a:off x="5689131" y="3513235"/>
            <a:ext cx="1655884" cy="1378004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7C8D5D3E-E518-304C-8E46-A18C27AA4A8D}"/>
              </a:ext>
            </a:extLst>
          </p:cNvPr>
          <p:cNvSpPr/>
          <p:nvPr/>
        </p:nvSpPr>
        <p:spPr>
          <a:xfrm rot="3900354">
            <a:off x="6029937" y="2266053"/>
            <a:ext cx="3095991" cy="4282732"/>
          </a:xfrm>
          <a:custGeom>
            <a:avLst/>
            <a:gdLst>
              <a:gd name="connsiteX0" fmla="*/ 0 w 2571750"/>
              <a:gd name="connsiteY0" fmla="*/ 671513 h 870322"/>
              <a:gd name="connsiteX1" fmla="*/ 2000250 w 2571750"/>
              <a:gd name="connsiteY1" fmla="*/ 828675 h 870322"/>
              <a:gd name="connsiteX2" fmla="*/ 2571750 w 2571750"/>
              <a:gd name="connsiteY2" fmla="*/ 0 h 870322"/>
              <a:gd name="connsiteX3" fmla="*/ 2571750 w 2571750"/>
              <a:gd name="connsiteY3" fmla="*/ 0 h 870322"/>
              <a:gd name="connsiteX4" fmla="*/ 2571750 w 2571750"/>
              <a:gd name="connsiteY4" fmla="*/ 0 h 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870322">
                <a:moveTo>
                  <a:pt x="0" y="671513"/>
                </a:moveTo>
                <a:cubicBezTo>
                  <a:pt x="785812" y="806053"/>
                  <a:pt x="1571625" y="940594"/>
                  <a:pt x="2000250" y="828675"/>
                </a:cubicBezTo>
                <a:cubicBezTo>
                  <a:pt x="2428875" y="716756"/>
                  <a:pt x="2571750" y="0"/>
                  <a:pt x="2571750" y="0"/>
                </a:cubicBezTo>
                <a:lnTo>
                  <a:pt x="2571750" y="0"/>
                </a:lnTo>
                <a:lnTo>
                  <a:pt x="257175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310D3E-51ED-BC4F-BE96-69812EEB31CE}"/>
              </a:ext>
            </a:extLst>
          </p:cNvPr>
          <p:cNvSpPr txBox="1"/>
          <p:nvPr/>
        </p:nvSpPr>
        <p:spPr>
          <a:xfrm>
            <a:off x="5800362" y="6233360"/>
            <a:ext cx="616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Adaptive immune response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70A3E6-F432-2347-A9AD-458D2F8124E8}"/>
              </a:ext>
            </a:extLst>
          </p:cNvPr>
          <p:cNvSpPr/>
          <p:nvPr/>
        </p:nvSpPr>
        <p:spPr>
          <a:xfrm>
            <a:off x="6174475" y="1162092"/>
            <a:ext cx="3037259" cy="40561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425222" y="193228"/>
            <a:ext cx="1013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Antibodies are identified as protective macromolecules  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4723E63-7808-9243-AAE5-A100B1C66C66}"/>
              </a:ext>
            </a:extLst>
          </p:cNvPr>
          <p:cNvSpPr txBox="1"/>
          <p:nvPr/>
        </p:nvSpPr>
        <p:spPr>
          <a:xfrm>
            <a:off x="16256" y="1031221"/>
            <a:ext cx="47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/>
              <a:t>Identified Ab as protective</a:t>
            </a:r>
          </a:p>
        </p:txBody>
      </p:sp>
      <p:pic>
        <p:nvPicPr>
          <p:cNvPr id="27650" name="Picture 2" descr="Hepatitis A | Disease or Condition of the Week | CDC">
            <a:extLst>
              <a:ext uri="{FF2B5EF4-FFF2-40B4-BE49-F238E27FC236}">
                <a16:creationId xmlns:a16="http://schemas.microsoft.com/office/drawing/2014/main" id="{F5673D6F-2650-3341-8C0B-AF92C0C96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55" b="76911" l="15302" r="47522">
                        <a14:foregroundMark x1="45043" y1="46815" x2="45043" y2="46815"/>
                        <a14:foregroundMark x1="46013" y1="45382" x2="46013" y2="45382"/>
                        <a14:foregroundMark x1="47198" y1="55255" x2="47198" y2="55255"/>
                        <a14:foregroundMark x1="30388" y1="31688" x2="30388" y2="31688"/>
                        <a14:foregroundMark x1="30603" y1="76911" x2="30603" y2="76911"/>
                        <a14:foregroundMark x1="30603" y1="30732" x2="30603" y2="30732"/>
                        <a14:foregroundMark x1="15302" y1="51274" x2="15302" y2="51274"/>
                        <a14:foregroundMark x1="47198" y1="53503" x2="47198" y2="53503"/>
                        <a14:foregroundMark x1="47522" y1="46815" x2="47522" y2="46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27892" r="50000" b="19365"/>
          <a:stretch/>
        </p:blipFill>
        <p:spPr bwMode="auto">
          <a:xfrm>
            <a:off x="562085" y="1732073"/>
            <a:ext cx="1259880" cy="12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98867-E192-CC4F-9A5C-935F865BA6D2}"/>
              </a:ext>
            </a:extLst>
          </p:cNvPr>
          <p:cNvSpPr txBox="1"/>
          <p:nvPr/>
        </p:nvSpPr>
        <p:spPr>
          <a:xfrm>
            <a:off x="288559" y="3072011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/>
              <a:t>HepA</a:t>
            </a:r>
            <a:endParaRPr lang="en-US" sz="3200"/>
          </a:p>
        </p:txBody>
      </p:sp>
      <p:pic>
        <p:nvPicPr>
          <p:cNvPr id="27652" name="Picture 4" descr="Hepatitis B - Wikipedia">
            <a:extLst>
              <a:ext uri="{FF2B5EF4-FFF2-40B4-BE49-F238E27FC236}">
                <a16:creationId xmlns:a16="http://schemas.microsoft.com/office/drawing/2014/main" id="{93A6F3A2-3D95-3347-BD6E-FA772F69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78" y="1639356"/>
            <a:ext cx="2794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B0232F3-0353-FB4D-ACB5-D25A705A4807}"/>
              </a:ext>
            </a:extLst>
          </p:cNvPr>
          <p:cNvSpPr txBox="1"/>
          <p:nvPr/>
        </p:nvSpPr>
        <p:spPr>
          <a:xfrm>
            <a:off x="2735978" y="3244684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/>
              <a:t>HepB</a:t>
            </a:r>
            <a:endParaRPr lang="en-US" sz="3200"/>
          </a:p>
        </p:txBody>
      </p:sp>
      <p:pic>
        <p:nvPicPr>
          <p:cNvPr id="27654" name="Picture 6" descr="Types of Influenza Viruses | CDC">
            <a:extLst>
              <a:ext uri="{FF2B5EF4-FFF2-40B4-BE49-F238E27FC236}">
                <a16:creationId xmlns:a16="http://schemas.microsoft.com/office/drawing/2014/main" id="{5F20AE0C-940E-A643-B69E-CD97FA974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9"/>
          <a:stretch/>
        </p:blipFill>
        <p:spPr bwMode="auto">
          <a:xfrm>
            <a:off x="2709094" y="3829459"/>
            <a:ext cx="1948051" cy="21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1AA72F5-6178-FA42-B5D4-6E1D15385624}"/>
              </a:ext>
            </a:extLst>
          </p:cNvPr>
          <p:cNvSpPr txBox="1"/>
          <p:nvPr/>
        </p:nvSpPr>
        <p:spPr>
          <a:xfrm>
            <a:off x="2712522" y="5764159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Influenza</a:t>
            </a:r>
          </a:p>
        </p:txBody>
      </p:sp>
      <p:pic>
        <p:nvPicPr>
          <p:cNvPr id="27656" name="Picture 8" descr="Rubella virus - Wikipedia">
            <a:extLst>
              <a:ext uri="{FF2B5EF4-FFF2-40B4-BE49-F238E27FC236}">
                <a16:creationId xmlns:a16="http://schemas.microsoft.com/office/drawing/2014/main" id="{3B3A546C-5C5F-6B4D-B021-E0325126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68" y="1187980"/>
            <a:ext cx="2090786" cy="1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8C3F6C39-3FD8-514E-ACD4-AB67C5B2C30F}"/>
              </a:ext>
            </a:extLst>
          </p:cNvPr>
          <p:cNvSpPr txBox="1"/>
          <p:nvPr/>
        </p:nvSpPr>
        <p:spPr>
          <a:xfrm>
            <a:off x="5208801" y="2800632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Rubella</a:t>
            </a:r>
          </a:p>
        </p:txBody>
      </p:sp>
      <p:pic>
        <p:nvPicPr>
          <p:cNvPr id="27658" name="Picture 10" descr="Photos of Rotavirus | CDC">
            <a:extLst>
              <a:ext uri="{FF2B5EF4-FFF2-40B4-BE49-F238E27FC236}">
                <a16:creationId xmlns:a16="http://schemas.microsoft.com/office/drawing/2014/main" id="{74CE0D2B-7E7B-344C-844E-C33E53583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r="4886" b="2497"/>
          <a:stretch/>
        </p:blipFill>
        <p:spPr bwMode="auto">
          <a:xfrm>
            <a:off x="7501140" y="1068397"/>
            <a:ext cx="1777619" cy="24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EAF4F4A7-9A72-6C46-8BDF-3905F4F54703}"/>
              </a:ext>
            </a:extLst>
          </p:cNvPr>
          <p:cNvSpPr txBox="1"/>
          <p:nvPr/>
        </p:nvSpPr>
        <p:spPr>
          <a:xfrm>
            <a:off x="7359239" y="3793310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Rotavirus</a:t>
            </a:r>
          </a:p>
        </p:txBody>
      </p:sp>
      <p:pic>
        <p:nvPicPr>
          <p:cNvPr id="27660" name="Picture 12" descr="Measles and Immune Amnesia">
            <a:extLst>
              <a:ext uri="{FF2B5EF4-FFF2-40B4-BE49-F238E27FC236}">
                <a16:creationId xmlns:a16="http://schemas.microsoft.com/office/drawing/2014/main" id="{48AD79CE-128F-4E44-9D65-888BD07D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13" y="3520061"/>
            <a:ext cx="2090786" cy="21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CF1A9F5-6FA3-0844-8001-51F1EB39E5F8}"/>
              </a:ext>
            </a:extLst>
          </p:cNvPr>
          <p:cNvSpPr txBox="1"/>
          <p:nvPr/>
        </p:nvSpPr>
        <p:spPr>
          <a:xfrm>
            <a:off x="4856683" y="5686150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Measles</a:t>
            </a:r>
          </a:p>
        </p:txBody>
      </p:sp>
      <p:pic>
        <p:nvPicPr>
          <p:cNvPr id="27662" name="Picture 14" descr="RCSB PDB - 5WSN: Structure of Japanese encephalitis virus">
            <a:extLst>
              <a:ext uri="{FF2B5EF4-FFF2-40B4-BE49-F238E27FC236}">
                <a16:creationId xmlns:a16="http://schemas.microsoft.com/office/drawing/2014/main" id="{DC4A3469-C34D-7D4A-8F87-D6F58554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56" y="4305856"/>
            <a:ext cx="2107373" cy="21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1993E62D-8E8A-9641-AFD5-95EA367D70E4}"/>
              </a:ext>
            </a:extLst>
          </p:cNvPr>
          <p:cNvSpPr txBox="1"/>
          <p:nvPr/>
        </p:nvSpPr>
        <p:spPr>
          <a:xfrm>
            <a:off x="7071482" y="6251047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JEV</a:t>
            </a:r>
          </a:p>
        </p:txBody>
      </p:sp>
      <p:pic>
        <p:nvPicPr>
          <p:cNvPr id="27664" name="Picture 16" descr="Rabies virus - Wikipedia">
            <a:extLst>
              <a:ext uri="{FF2B5EF4-FFF2-40B4-BE49-F238E27FC236}">
                <a16:creationId xmlns:a16="http://schemas.microsoft.com/office/drawing/2014/main" id="{D3E5E9C3-D652-774E-AE49-8B209B67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282" y="4424673"/>
            <a:ext cx="2133929" cy="12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B9432AE-9190-0D40-ABA9-AE58812336C3}"/>
              </a:ext>
            </a:extLst>
          </p:cNvPr>
          <p:cNvSpPr txBox="1"/>
          <p:nvPr/>
        </p:nvSpPr>
        <p:spPr>
          <a:xfrm>
            <a:off x="9414086" y="5666272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Rabies</a:t>
            </a:r>
          </a:p>
        </p:txBody>
      </p:sp>
      <p:pic>
        <p:nvPicPr>
          <p:cNvPr id="27666" name="Picture 18" descr="Smallpox | CDC">
            <a:extLst>
              <a:ext uri="{FF2B5EF4-FFF2-40B4-BE49-F238E27FC236}">
                <a16:creationId xmlns:a16="http://schemas.microsoft.com/office/drawing/2014/main" id="{E1DE3B8F-F515-D747-95A3-53A47C209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8"/>
          <a:stretch/>
        </p:blipFill>
        <p:spPr bwMode="auto">
          <a:xfrm>
            <a:off x="9379564" y="1557363"/>
            <a:ext cx="2763078" cy="16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9D159F5E-4EA1-FB4F-BA04-C8393705755C}"/>
              </a:ext>
            </a:extLst>
          </p:cNvPr>
          <p:cNvSpPr txBox="1"/>
          <p:nvPr/>
        </p:nvSpPr>
        <p:spPr>
          <a:xfrm>
            <a:off x="9796042" y="3196426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Smallpox</a:t>
            </a:r>
          </a:p>
        </p:txBody>
      </p:sp>
      <p:pic>
        <p:nvPicPr>
          <p:cNvPr id="32770" name="Picture 2" descr="Mumps Virus/Mumps | Concise Medical Knowledge">
            <a:extLst>
              <a:ext uri="{FF2B5EF4-FFF2-40B4-BE49-F238E27FC236}">
                <a16:creationId xmlns:a16="http://schemas.microsoft.com/office/drawing/2014/main" id="{E07DF6B7-CCF1-BE42-9D6B-FCBA536D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" y="3804466"/>
            <a:ext cx="2675335" cy="20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42C05F-5E3B-1549-95B6-0EB46DED53F9}"/>
              </a:ext>
            </a:extLst>
          </p:cNvPr>
          <p:cNvSpPr txBox="1"/>
          <p:nvPr/>
        </p:nvSpPr>
        <p:spPr>
          <a:xfrm>
            <a:off x="327544" y="6028794"/>
            <a:ext cx="17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Mumps</a:t>
            </a:r>
          </a:p>
        </p:txBody>
      </p:sp>
    </p:spTree>
    <p:extLst>
      <p:ext uri="{BB962C8B-B14F-4D97-AF65-F5344CB8AC3E}">
        <p14:creationId xmlns:p14="http://schemas.microsoft.com/office/powerpoint/2010/main" val="23185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6" grpId="0"/>
      <p:bldP spid="90" grpId="0"/>
      <p:bldP spid="92" grpId="0"/>
      <p:bldP spid="94" grpId="0"/>
      <p:bldP spid="96" grpId="0"/>
      <p:bldP spid="98" grpId="0"/>
      <p:bldP spid="100" grpId="0"/>
      <p:bldP spid="10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52C5D0-7EE0-9648-9EBB-7730A81AE839}"/>
              </a:ext>
            </a:extLst>
          </p:cNvPr>
          <p:cNvSpPr/>
          <p:nvPr/>
        </p:nvSpPr>
        <p:spPr bwMode="auto">
          <a:xfrm>
            <a:off x="-1" y="5834"/>
            <a:ext cx="12192001" cy="932139"/>
          </a:xfrm>
          <a:prstGeom prst="roundRect">
            <a:avLst>
              <a:gd name="adj" fmla="val 2874"/>
            </a:avLst>
          </a:prstGeom>
          <a:solidFill>
            <a:srgbClr val="4A9C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388" tIns="46693" rIns="93388" bIns="46693"/>
          <a:lstStyle/>
          <a:p>
            <a:pPr defTabSz="1465633" eaLnBrk="1" hangingPunct="1">
              <a:defRPr/>
            </a:pPr>
            <a:endParaRPr lang="en-US" sz="38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97F2-09F8-D149-B1D1-91918A246A0E}"/>
              </a:ext>
            </a:extLst>
          </p:cNvPr>
          <p:cNvSpPr/>
          <p:nvPr/>
        </p:nvSpPr>
        <p:spPr>
          <a:xfrm>
            <a:off x="1425222" y="260908"/>
            <a:ext cx="1013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pathogens require a good T-cell response </a:t>
            </a:r>
          </a:p>
        </p:txBody>
      </p:sp>
      <p:pic>
        <p:nvPicPr>
          <p:cNvPr id="8" name="Picture 328">
            <a:extLst>
              <a:ext uri="{FF2B5EF4-FFF2-40B4-BE49-F238E27FC236}">
                <a16:creationId xmlns:a16="http://schemas.microsoft.com/office/drawing/2014/main" id="{ABE79CA2-149A-274A-A7FD-2A500182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" y="93213"/>
            <a:ext cx="125126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6">
            <a:extLst>
              <a:ext uri="{FF2B5EF4-FFF2-40B4-BE49-F238E27FC236}">
                <a16:creationId xmlns:a16="http://schemas.microsoft.com/office/drawing/2014/main" id="{2451C4DC-E324-7C41-868B-BAA6D19A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376" y="6550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B6AB5FA6-49DD-174B-9569-6C14846D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756"/>
            <a:ext cx="121920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1ACDC-0863-6042-9852-BEC015AA9D61}"/>
              </a:ext>
            </a:extLst>
          </p:cNvPr>
          <p:cNvSpPr txBox="1"/>
          <p:nvPr/>
        </p:nvSpPr>
        <p:spPr>
          <a:xfrm>
            <a:off x="128034" y="1226826"/>
            <a:ext cx="1206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Tuberculosis requires a good T-cell response as TB hides intracellularly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8B52F-16BD-C346-B6C2-D8484B001437}"/>
              </a:ext>
            </a:extLst>
          </p:cNvPr>
          <p:cNvSpPr txBox="1"/>
          <p:nvPr/>
        </p:nvSpPr>
        <p:spPr>
          <a:xfrm>
            <a:off x="9830176" y="6482834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Koch/Mizrahi, Cell, 2018</a:t>
            </a:r>
          </a:p>
        </p:txBody>
      </p:sp>
    </p:spTree>
    <p:extLst>
      <p:ext uri="{BB962C8B-B14F-4D97-AF65-F5344CB8AC3E}">
        <p14:creationId xmlns:p14="http://schemas.microsoft.com/office/powerpoint/2010/main" val="326045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207</Words>
  <Application>Microsoft Macintosh PowerPoint</Application>
  <PresentationFormat>Widescreen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Introduction to Vaccines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Cameron</dc:creator>
  <cp:lastModifiedBy>Adams, Cameron</cp:lastModifiedBy>
  <cp:revision>29</cp:revision>
  <dcterms:created xsi:type="dcterms:W3CDTF">2022-01-27T00:12:15Z</dcterms:created>
  <dcterms:modified xsi:type="dcterms:W3CDTF">2022-02-02T12:46:49Z</dcterms:modified>
</cp:coreProperties>
</file>