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 id="2147483722" r:id="rId2"/>
    <p:sldMasterId id="2147483731" r:id="rId3"/>
    <p:sldMasterId id="2147483746" r:id="rId4"/>
  </p:sldMasterIdLst>
  <p:notesMasterIdLst>
    <p:notesMasterId r:id="rId52"/>
  </p:notesMasterIdLst>
  <p:handoutMasterIdLst>
    <p:handoutMasterId r:id="rId53"/>
  </p:handoutMasterIdLst>
  <p:sldIdLst>
    <p:sldId id="555" r:id="rId5"/>
    <p:sldId id="867" r:id="rId6"/>
    <p:sldId id="1027" r:id="rId7"/>
    <p:sldId id="521" r:id="rId8"/>
    <p:sldId id="1005" r:id="rId9"/>
    <p:sldId id="727" r:id="rId10"/>
    <p:sldId id="1031" r:id="rId11"/>
    <p:sldId id="1003" r:id="rId12"/>
    <p:sldId id="616" r:id="rId13"/>
    <p:sldId id="998" r:id="rId14"/>
    <p:sldId id="999" r:id="rId15"/>
    <p:sldId id="1000" r:id="rId16"/>
    <p:sldId id="1001" r:id="rId17"/>
    <p:sldId id="728" r:id="rId18"/>
    <p:sldId id="522" r:id="rId19"/>
    <p:sldId id="538" r:id="rId20"/>
    <p:sldId id="539" r:id="rId21"/>
    <p:sldId id="557" r:id="rId22"/>
    <p:sldId id="540" r:id="rId23"/>
    <p:sldId id="541" r:id="rId24"/>
    <p:sldId id="1006" r:id="rId25"/>
    <p:sldId id="1009" r:id="rId26"/>
    <p:sldId id="507" r:id="rId27"/>
    <p:sldId id="1011" r:id="rId28"/>
    <p:sldId id="1032" r:id="rId29"/>
    <p:sldId id="1013" r:id="rId30"/>
    <p:sldId id="1033" r:id="rId31"/>
    <p:sldId id="1014" r:id="rId32"/>
    <p:sldId id="1034" r:id="rId33"/>
    <p:sldId id="486" r:id="rId34"/>
    <p:sldId id="355" r:id="rId35"/>
    <p:sldId id="1015" r:id="rId36"/>
    <p:sldId id="1017" r:id="rId37"/>
    <p:sldId id="1018" r:id="rId38"/>
    <p:sldId id="1019" r:id="rId39"/>
    <p:sldId id="1020" r:id="rId40"/>
    <p:sldId id="1021" r:id="rId41"/>
    <p:sldId id="928" r:id="rId42"/>
    <p:sldId id="1022" r:id="rId43"/>
    <p:sldId id="846" r:id="rId44"/>
    <p:sldId id="1025" r:id="rId45"/>
    <p:sldId id="1028" r:id="rId46"/>
    <p:sldId id="1026" r:id="rId47"/>
    <p:sldId id="551" r:id="rId48"/>
    <p:sldId id="1029" r:id="rId49"/>
    <p:sldId id="734" r:id="rId50"/>
    <p:sldId id="723" r:id="rId51"/>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457200" rtl="0" eaLnBrk="1" latinLnBrk="0" hangingPunct="1">
      <a:defRPr sz="1400" kern="1200">
        <a:solidFill>
          <a:schemeClr val="tx1"/>
        </a:solidFill>
        <a:latin typeface="Arial" charset="0"/>
        <a:ea typeface="+mn-ea"/>
        <a:cs typeface="+mn-cs"/>
      </a:defRPr>
    </a:lvl6pPr>
    <a:lvl7pPr marL="2743200" algn="l" defTabSz="457200" rtl="0" eaLnBrk="1" latinLnBrk="0" hangingPunct="1">
      <a:defRPr sz="1400" kern="1200">
        <a:solidFill>
          <a:schemeClr val="tx1"/>
        </a:solidFill>
        <a:latin typeface="Arial" charset="0"/>
        <a:ea typeface="+mn-ea"/>
        <a:cs typeface="+mn-cs"/>
      </a:defRPr>
    </a:lvl7pPr>
    <a:lvl8pPr marL="3200400" algn="l" defTabSz="457200" rtl="0" eaLnBrk="1" latinLnBrk="0" hangingPunct="1">
      <a:defRPr sz="1400" kern="1200">
        <a:solidFill>
          <a:schemeClr val="tx1"/>
        </a:solidFill>
        <a:latin typeface="Arial" charset="0"/>
        <a:ea typeface="+mn-ea"/>
        <a:cs typeface="+mn-cs"/>
      </a:defRPr>
    </a:lvl8pPr>
    <a:lvl9pPr marL="3657600" algn="l" defTabSz="4572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7C3"/>
    <a:srgbClr val="FF8AD8"/>
    <a:srgbClr val="FF2F92"/>
    <a:srgbClr val="FF9300"/>
    <a:srgbClr val="FF0000"/>
    <a:srgbClr val="C8D4E9"/>
    <a:srgbClr val="FFC54A"/>
    <a:srgbClr val="CC9900"/>
    <a:srgbClr val="2B27FF"/>
    <a:srgbClr val="D44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804" autoAdjust="0"/>
    <p:restoredTop sz="78049" autoAdjust="0"/>
  </p:normalViewPr>
  <p:slideViewPr>
    <p:cSldViewPr snapToGrid="0">
      <p:cViewPr varScale="1">
        <p:scale>
          <a:sx n="105" d="100"/>
          <a:sy n="105" d="100"/>
        </p:scale>
        <p:origin x="9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7342643490318399E-2"/>
          <c:y val="3.8808757384892402E-2"/>
          <c:w val="0.95047194572376603"/>
          <c:h val="0.77976200865981404"/>
        </c:manualLayout>
      </c:layout>
      <c:pieChart>
        <c:varyColors val="1"/>
        <c:ser>
          <c:idx val="0"/>
          <c:order val="0"/>
          <c:tx>
            <c:strRef>
              <c:f>Sheet1!$A$2</c:f>
              <c:strCache>
                <c:ptCount val="1"/>
              </c:strCache>
            </c:strRef>
          </c:tx>
          <c:dPt>
            <c:idx val="0"/>
            <c:bubble3D val="0"/>
            <c:spPr>
              <a:solidFill>
                <a:schemeClr val="accent6"/>
              </a:solidFill>
              <a:ln w="19050">
                <a:solidFill>
                  <a:schemeClr val="lt1"/>
                </a:solidFill>
              </a:ln>
              <a:effectLst/>
              <a:sp3d contourW="25400">
                <a:contourClr>
                  <a:schemeClr val="accent1"/>
                </a:contourClr>
              </a:sp3d>
            </c:spPr>
            <c:extLst>
              <c:ext xmlns:c16="http://schemas.microsoft.com/office/drawing/2014/chart" uri="{C3380CC4-5D6E-409C-BE32-E72D297353CC}">
                <c16:uniqueId val="{00000001-5BC3-EE43-8952-666EEBD56401}"/>
              </c:ext>
            </c:extLst>
          </c:dPt>
          <c:dPt>
            <c:idx val="1"/>
            <c:bubble3D val="0"/>
            <c:spPr>
              <a:solidFill>
                <a:schemeClr val="accent5"/>
              </a:solidFill>
              <a:ln w="19050">
                <a:solidFill>
                  <a:schemeClr val="lt1"/>
                </a:solidFill>
              </a:ln>
              <a:effectLst/>
              <a:sp3d contourW="25400">
                <a:contourClr>
                  <a:schemeClr val="accent2"/>
                </a:contourClr>
              </a:sp3d>
            </c:spPr>
            <c:extLst>
              <c:ext xmlns:c16="http://schemas.microsoft.com/office/drawing/2014/chart" uri="{C3380CC4-5D6E-409C-BE32-E72D297353CC}">
                <c16:uniqueId val="{00000003-5BC3-EE43-8952-666EEBD56401}"/>
              </c:ext>
            </c:extLst>
          </c:dPt>
          <c:dPt>
            <c:idx val="2"/>
            <c:bubble3D val="0"/>
            <c:spPr>
              <a:solidFill>
                <a:schemeClr val="accent4"/>
              </a:solidFill>
              <a:ln w="19050">
                <a:solidFill>
                  <a:schemeClr val="lt1"/>
                </a:solidFill>
              </a:ln>
              <a:effectLst/>
              <a:sp3d contourW="25400">
                <a:contourClr>
                  <a:schemeClr val="accent3"/>
                </a:contourClr>
              </a:sp3d>
            </c:spPr>
            <c:extLst>
              <c:ext xmlns:c16="http://schemas.microsoft.com/office/drawing/2014/chart" uri="{C3380CC4-5D6E-409C-BE32-E72D297353CC}">
                <c16:uniqueId val="{00000005-5BC3-EE43-8952-666EEBD56401}"/>
              </c:ext>
            </c:extLst>
          </c:dPt>
          <c:dPt>
            <c:idx val="3"/>
            <c:bubble3D val="0"/>
            <c:spPr>
              <a:solidFill>
                <a:schemeClr val="accent6">
                  <a:lumMod val="60000"/>
                </a:schemeClr>
              </a:solidFill>
              <a:ln w="19050">
                <a:solidFill>
                  <a:schemeClr val="lt1"/>
                </a:solidFill>
              </a:ln>
              <a:effectLst/>
              <a:sp3d contourW="25400">
                <a:contourClr>
                  <a:schemeClr val="accent4"/>
                </a:contourClr>
              </a:sp3d>
            </c:spPr>
            <c:extLst>
              <c:ext xmlns:c16="http://schemas.microsoft.com/office/drawing/2014/chart" uri="{C3380CC4-5D6E-409C-BE32-E72D297353CC}">
                <c16:uniqueId val="{00000007-5BC3-EE43-8952-666EEBD56401}"/>
              </c:ext>
            </c:extLst>
          </c:dPt>
          <c:dLbls>
            <c:dLbl>
              <c:idx val="0"/>
              <c:layout>
                <c:manualLayout>
                  <c:x val="-0.16188707595389101"/>
                  <c:y val="-0.2007180284872470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BC3-EE43-8952-666EEBD56401}"/>
                </c:ext>
              </c:extLst>
            </c:dLbl>
            <c:dLbl>
              <c:idx val="1"/>
              <c:tx>
                <c:rich>
                  <a:bodyPr/>
                  <a:lstStyle/>
                  <a:p>
                    <a:r>
                      <a:rPr lang="en-US" dirty="0">
                        <a:solidFill>
                          <a:schemeClr val="bg1"/>
                        </a:solidFill>
                      </a:rPr>
                      <a:t>12%</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C3-EE43-8952-666EEBD56401}"/>
                </c:ext>
              </c:extLst>
            </c:dLbl>
            <c:dLbl>
              <c:idx val="3"/>
              <c:delete val="1"/>
              <c:extLst>
                <c:ext xmlns:c15="http://schemas.microsoft.com/office/drawing/2012/chart" uri="{CE6537A1-D6FC-4f65-9D91-7224C49458BB}"/>
                <c:ext xmlns:c16="http://schemas.microsoft.com/office/drawing/2014/chart" uri="{C3380CC4-5D6E-409C-BE32-E72D297353CC}">
                  <c16:uniqueId val="{00000007-5BC3-EE43-8952-666EEBD5640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Sheet1!$B$1:$E$1</c:f>
              <c:strCache>
                <c:ptCount val="4"/>
                <c:pt idx="0">
                  <c:v>Genotype 1</c:v>
                </c:pt>
                <c:pt idx="1">
                  <c:v>Genotype 3</c:v>
                </c:pt>
                <c:pt idx="2">
                  <c:v>Genotype 2</c:v>
                </c:pt>
                <c:pt idx="3">
                  <c:v>Other</c:v>
                </c:pt>
              </c:strCache>
            </c:strRef>
          </c:cat>
          <c:val>
            <c:numRef>
              <c:f>Sheet1!$B$2:$E$2</c:f>
              <c:numCache>
                <c:formatCode>0%</c:formatCode>
                <c:ptCount val="4"/>
                <c:pt idx="0">
                  <c:v>0.73</c:v>
                </c:pt>
                <c:pt idx="1">
                  <c:v>0.12</c:v>
                </c:pt>
                <c:pt idx="2">
                  <c:v>0.13</c:v>
                </c:pt>
                <c:pt idx="3">
                  <c:v>0.02</c:v>
                </c:pt>
              </c:numCache>
            </c:numRef>
          </c:val>
          <c:extLst>
            <c:ext xmlns:c16="http://schemas.microsoft.com/office/drawing/2014/chart" uri="{C3380CC4-5D6E-409C-BE32-E72D297353CC}">
              <c16:uniqueId val="{00000008-5BC3-EE43-8952-666EEBD56401}"/>
            </c:ext>
          </c:extLst>
        </c:ser>
        <c:ser>
          <c:idx val="1"/>
          <c:order val="1"/>
          <c:tx>
            <c:strRef>
              <c:f>Sheet1!$A$3</c:f>
              <c:strCache>
                <c:ptCount val="1"/>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A-5BC3-EE43-8952-666EEBD56401}"/>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C-5BC3-EE43-8952-666EEBD56401}"/>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E-5BC3-EE43-8952-666EEBD56401}"/>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0-5BC3-EE43-8952-666EEBD5640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Sheet1!$B$1:$E$1</c:f>
              <c:strCache>
                <c:ptCount val="4"/>
                <c:pt idx="0">
                  <c:v>Genotype 1</c:v>
                </c:pt>
                <c:pt idx="1">
                  <c:v>Genotype 3</c:v>
                </c:pt>
                <c:pt idx="2">
                  <c:v>Genotype 2</c:v>
                </c:pt>
                <c:pt idx="3">
                  <c:v>Other</c:v>
                </c:pt>
              </c:strCache>
            </c:strRef>
          </c:cat>
          <c:val>
            <c:numRef>
              <c:f>Sheet1!$B$3:$E$3</c:f>
              <c:numCache>
                <c:formatCode>General</c:formatCode>
                <c:ptCount val="4"/>
              </c:numCache>
            </c:numRef>
          </c:val>
          <c:extLst>
            <c:ext xmlns:c16="http://schemas.microsoft.com/office/drawing/2014/chart" uri="{C3380CC4-5D6E-409C-BE32-E72D297353CC}">
              <c16:uniqueId val="{00000011-5BC3-EE43-8952-666EEBD56401}"/>
            </c:ext>
          </c:extLst>
        </c:ser>
        <c:ser>
          <c:idx val="2"/>
          <c:order val="2"/>
          <c:tx>
            <c:strRef>
              <c:f>Sheet1!$A$4</c:f>
              <c:strCache>
                <c:ptCount val="1"/>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13-5BC3-EE43-8952-666EEBD56401}"/>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15-5BC3-EE43-8952-666EEBD56401}"/>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17-5BC3-EE43-8952-666EEBD56401}"/>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9-5BC3-EE43-8952-666EEBD5640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Sheet1!$B$1:$E$1</c:f>
              <c:strCache>
                <c:ptCount val="4"/>
                <c:pt idx="0">
                  <c:v>Genotype 1</c:v>
                </c:pt>
                <c:pt idx="1">
                  <c:v>Genotype 3</c:v>
                </c:pt>
                <c:pt idx="2">
                  <c:v>Genotype 2</c:v>
                </c:pt>
                <c:pt idx="3">
                  <c:v>Other</c:v>
                </c:pt>
              </c:strCache>
            </c:strRef>
          </c:cat>
          <c:val>
            <c:numRef>
              <c:f>Sheet1!$B$4:$E$4</c:f>
              <c:numCache>
                <c:formatCode>General</c:formatCode>
                <c:ptCount val="4"/>
              </c:numCache>
            </c:numRef>
          </c:val>
          <c:extLst>
            <c:ext xmlns:c16="http://schemas.microsoft.com/office/drawing/2014/chart" uri="{C3380CC4-5D6E-409C-BE32-E72D297353CC}">
              <c16:uniqueId val="{0000001A-5BC3-EE43-8952-666EEBD56401}"/>
            </c:ext>
          </c:extLst>
        </c:ser>
        <c:dLbls>
          <c:showLegendKey val="0"/>
          <c:showVal val="0"/>
          <c:showCatName val="0"/>
          <c:showSerName val="0"/>
          <c:showPercent val="1"/>
          <c:showBubbleSize val="0"/>
          <c:showLeaderLines val="0"/>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5.314465408805031E-2"/>
          <c:y val="0.85845743942958697"/>
          <c:w val="0.90768929827167832"/>
          <c:h val="0.1287756881795100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layout>
        <c:manualLayout>
          <c:xMode val="edge"/>
          <c:yMode val="edge"/>
          <c:x val="0.43222204537194631"/>
          <c:y val="5.9595594618564729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Sheet1!$B$1</c:f>
              <c:strCache>
                <c:ptCount val="1"/>
                <c:pt idx="0">
                  <c:v>Age</c:v>
                </c:pt>
              </c:strCache>
            </c:strRef>
          </c:tx>
          <c:dPt>
            <c:idx val="0"/>
            <c:bubble3D val="0"/>
            <c:spPr>
              <a:solidFill>
                <a:schemeClr val="accent5">
                  <a:shade val="53000"/>
                </a:schemeClr>
              </a:solidFill>
              <a:ln w="19050">
                <a:solidFill>
                  <a:schemeClr val="lt1"/>
                </a:solidFill>
              </a:ln>
              <a:effectLst/>
            </c:spPr>
            <c:extLst>
              <c:ext xmlns:c16="http://schemas.microsoft.com/office/drawing/2014/chart" uri="{C3380CC4-5D6E-409C-BE32-E72D297353CC}">
                <c16:uniqueId val="{00000001-D44F-3C42-A1F1-499F2ACB8405}"/>
              </c:ext>
            </c:extLst>
          </c:dPt>
          <c:dPt>
            <c:idx val="1"/>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3-D44F-3C42-A1F1-499F2ACB840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44F-3C42-A1F1-499F2ACB8405}"/>
              </c:ext>
            </c:extLst>
          </c:dPt>
          <c:dPt>
            <c:idx val="3"/>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7-D44F-3C42-A1F1-499F2ACB8405}"/>
              </c:ext>
            </c:extLst>
          </c:dPt>
          <c:dPt>
            <c:idx val="4"/>
            <c:bubble3D val="0"/>
            <c:spPr>
              <a:solidFill>
                <a:schemeClr val="accent5">
                  <a:tint val="54000"/>
                </a:schemeClr>
              </a:solidFill>
              <a:ln w="19050">
                <a:solidFill>
                  <a:schemeClr val="lt1"/>
                </a:solidFill>
              </a:ln>
              <a:effectLst/>
            </c:spPr>
            <c:extLst>
              <c:ext xmlns:c16="http://schemas.microsoft.com/office/drawing/2014/chart" uri="{C3380CC4-5D6E-409C-BE32-E72D297353CC}">
                <c16:uniqueId val="{00000009-D44F-3C42-A1F1-499F2ACB8405}"/>
              </c:ext>
            </c:extLst>
          </c:dPt>
          <c:dLbls>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5-D44F-3C42-A1F1-499F2ACB840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13-24</c:v>
                </c:pt>
                <c:pt idx="1">
                  <c:v>25-34</c:v>
                </c:pt>
                <c:pt idx="2">
                  <c:v>35-44</c:v>
                </c:pt>
                <c:pt idx="3">
                  <c:v>45-54</c:v>
                </c:pt>
                <c:pt idx="4">
                  <c:v>≥55</c:v>
                </c:pt>
              </c:strCache>
            </c:strRef>
          </c:cat>
          <c:val>
            <c:numRef>
              <c:f>Sheet1!$B$2:$B$6</c:f>
              <c:numCache>
                <c:formatCode>General</c:formatCode>
                <c:ptCount val="5"/>
                <c:pt idx="0">
                  <c:v>60300</c:v>
                </c:pt>
                <c:pt idx="1">
                  <c:v>194200</c:v>
                </c:pt>
                <c:pt idx="2">
                  <c:v>24700</c:v>
                </c:pt>
                <c:pt idx="3">
                  <c:v>345400</c:v>
                </c:pt>
                <c:pt idx="4">
                  <c:v>298200</c:v>
                </c:pt>
              </c:numCache>
            </c:numRef>
          </c:val>
          <c:extLst>
            <c:ext xmlns:c16="http://schemas.microsoft.com/office/drawing/2014/chart" uri="{C3380CC4-5D6E-409C-BE32-E72D297353CC}">
              <c16:uniqueId val="{0000000A-D44F-3C42-A1F1-499F2ACB8405}"/>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layout>
        <c:manualLayout>
          <c:xMode val="edge"/>
          <c:yMode val="edge"/>
          <c:x val="0.43222204537194631"/>
          <c:y val="5.9595594618564729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Sheet1!$B$1</c:f>
              <c:strCache>
                <c:ptCount val="1"/>
                <c:pt idx="0">
                  <c:v>Age</c:v>
                </c:pt>
              </c:strCache>
            </c:strRef>
          </c:tx>
          <c:dPt>
            <c:idx val="0"/>
            <c:bubble3D val="0"/>
            <c:spPr>
              <a:solidFill>
                <a:schemeClr val="accent5">
                  <a:shade val="53000"/>
                </a:schemeClr>
              </a:solidFill>
              <a:ln w="19050">
                <a:solidFill>
                  <a:schemeClr val="lt1"/>
                </a:solidFill>
              </a:ln>
              <a:effectLst/>
            </c:spPr>
            <c:extLst>
              <c:ext xmlns:c16="http://schemas.microsoft.com/office/drawing/2014/chart" uri="{C3380CC4-5D6E-409C-BE32-E72D297353CC}">
                <c16:uniqueId val="{00000001-D44F-3C42-A1F1-499F2ACB8405}"/>
              </c:ext>
            </c:extLst>
          </c:dPt>
          <c:dPt>
            <c:idx val="1"/>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3-D44F-3C42-A1F1-499F2ACB840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44F-3C42-A1F1-499F2ACB8405}"/>
              </c:ext>
            </c:extLst>
          </c:dPt>
          <c:dPt>
            <c:idx val="3"/>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7-D44F-3C42-A1F1-499F2ACB8405}"/>
              </c:ext>
            </c:extLst>
          </c:dPt>
          <c:dPt>
            <c:idx val="4"/>
            <c:bubble3D val="0"/>
            <c:spPr>
              <a:solidFill>
                <a:schemeClr val="accent5">
                  <a:tint val="54000"/>
                </a:schemeClr>
              </a:solidFill>
              <a:ln w="19050">
                <a:solidFill>
                  <a:schemeClr val="lt1"/>
                </a:solidFill>
              </a:ln>
              <a:effectLst/>
            </c:spPr>
            <c:extLst>
              <c:ext xmlns:c16="http://schemas.microsoft.com/office/drawing/2014/chart" uri="{C3380CC4-5D6E-409C-BE32-E72D297353CC}">
                <c16:uniqueId val="{00000009-D44F-3C42-A1F1-499F2ACB8405}"/>
              </c:ext>
            </c:extLst>
          </c:dPt>
          <c:dLbls>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5-D44F-3C42-A1F1-499F2ACB840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13-24</c:v>
                </c:pt>
                <c:pt idx="1">
                  <c:v>25-34</c:v>
                </c:pt>
                <c:pt idx="2">
                  <c:v>35-44</c:v>
                </c:pt>
                <c:pt idx="3">
                  <c:v>45-54</c:v>
                </c:pt>
                <c:pt idx="4">
                  <c:v>≥55</c:v>
                </c:pt>
              </c:strCache>
            </c:strRef>
          </c:cat>
          <c:val>
            <c:numRef>
              <c:f>Sheet1!$B$2:$B$6</c:f>
              <c:numCache>
                <c:formatCode>General</c:formatCode>
                <c:ptCount val="5"/>
                <c:pt idx="0">
                  <c:v>60300</c:v>
                </c:pt>
                <c:pt idx="1">
                  <c:v>194200</c:v>
                </c:pt>
                <c:pt idx="2">
                  <c:v>24700</c:v>
                </c:pt>
                <c:pt idx="3">
                  <c:v>345400</c:v>
                </c:pt>
                <c:pt idx="4">
                  <c:v>298200</c:v>
                </c:pt>
              </c:numCache>
            </c:numRef>
          </c:val>
          <c:extLst>
            <c:ext xmlns:c16="http://schemas.microsoft.com/office/drawing/2014/chart" uri="{C3380CC4-5D6E-409C-BE32-E72D297353CC}">
              <c16:uniqueId val="{0000000A-D44F-3C42-A1F1-499F2ACB8405}"/>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layout>
        <c:manualLayout>
          <c:xMode val="edge"/>
          <c:yMode val="edge"/>
          <c:x val="0.31486123191743665"/>
          <c:y val="5.9595549691228669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Sheet1!$B$1</c:f>
              <c:strCache>
                <c:ptCount val="1"/>
                <c:pt idx="0">
                  <c:v>Race/Ethnicity</c:v>
                </c:pt>
              </c:strCache>
            </c:strRef>
          </c:tx>
          <c:dPt>
            <c:idx val="0"/>
            <c:bubble3D val="0"/>
            <c:spPr>
              <a:solidFill>
                <a:schemeClr val="accent4">
                  <a:tint val="50000"/>
                </a:schemeClr>
              </a:solidFill>
              <a:ln w="19050">
                <a:solidFill>
                  <a:schemeClr val="lt1"/>
                </a:solidFill>
              </a:ln>
              <a:effectLst/>
            </c:spPr>
            <c:extLst>
              <c:ext xmlns:c16="http://schemas.microsoft.com/office/drawing/2014/chart" uri="{C3380CC4-5D6E-409C-BE32-E72D297353CC}">
                <c16:uniqueId val="{00000001-BED0-E64B-8235-52E73ABF1917}"/>
              </c:ext>
            </c:extLst>
          </c:dPt>
          <c:dPt>
            <c:idx val="1"/>
            <c:bubble3D val="0"/>
            <c:spPr>
              <a:solidFill>
                <a:schemeClr val="accent4">
                  <a:tint val="70000"/>
                </a:schemeClr>
              </a:solidFill>
              <a:ln w="19050">
                <a:solidFill>
                  <a:schemeClr val="lt1"/>
                </a:solidFill>
              </a:ln>
              <a:effectLst/>
            </c:spPr>
            <c:extLst>
              <c:ext xmlns:c16="http://schemas.microsoft.com/office/drawing/2014/chart" uri="{C3380CC4-5D6E-409C-BE32-E72D297353CC}">
                <c16:uniqueId val="{00000003-BED0-E64B-8235-52E73ABF1917}"/>
              </c:ext>
            </c:extLst>
          </c:dPt>
          <c:dPt>
            <c:idx val="2"/>
            <c:bubble3D val="0"/>
            <c:spPr>
              <a:solidFill>
                <a:schemeClr val="accent4">
                  <a:tint val="90000"/>
                </a:schemeClr>
              </a:solidFill>
              <a:ln w="19050">
                <a:solidFill>
                  <a:schemeClr val="lt1"/>
                </a:solidFill>
              </a:ln>
              <a:effectLst/>
            </c:spPr>
            <c:extLst>
              <c:ext xmlns:c16="http://schemas.microsoft.com/office/drawing/2014/chart" uri="{C3380CC4-5D6E-409C-BE32-E72D297353CC}">
                <c16:uniqueId val="{00000005-BED0-E64B-8235-52E73ABF1917}"/>
              </c:ext>
            </c:extLst>
          </c:dPt>
          <c:dPt>
            <c:idx val="3"/>
            <c:bubble3D val="0"/>
            <c:spPr>
              <a:solidFill>
                <a:schemeClr val="accent4">
                  <a:shade val="90000"/>
                </a:schemeClr>
              </a:solidFill>
              <a:ln w="19050">
                <a:solidFill>
                  <a:schemeClr val="lt1"/>
                </a:solidFill>
              </a:ln>
              <a:effectLst/>
            </c:spPr>
            <c:extLst>
              <c:ext xmlns:c16="http://schemas.microsoft.com/office/drawing/2014/chart" uri="{C3380CC4-5D6E-409C-BE32-E72D297353CC}">
                <c16:uniqueId val="{00000007-BED0-E64B-8235-52E73ABF1917}"/>
              </c:ext>
            </c:extLst>
          </c:dPt>
          <c:dPt>
            <c:idx val="4"/>
            <c:bubble3D val="0"/>
            <c:spPr>
              <a:solidFill>
                <a:schemeClr val="accent4">
                  <a:shade val="70000"/>
                </a:schemeClr>
              </a:solidFill>
              <a:ln w="19050">
                <a:solidFill>
                  <a:schemeClr val="lt1"/>
                </a:solidFill>
              </a:ln>
              <a:effectLst/>
            </c:spPr>
            <c:extLst>
              <c:ext xmlns:c16="http://schemas.microsoft.com/office/drawing/2014/chart" uri="{C3380CC4-5D6E-409C-BE32-E72D297353CC}">
                <c16:uniqueId val="{00000009-BED0-E64B-8235-52E73ABF1917}"/>
              </c:ext>
            </c:extLst>
          </c:dPt>
          <c:dPt>
            <c:idx val="5"/>
            <c:bubble3D val="0"/>
            <c:spPr>
              <a:solidFill>
                <a:schemeClr val="accent4">
                  <a:shade val="50000"/>
                </a:schemeClr>
              </a:solidFill>
              <a:ln w="19050">
                <a:solidFill>
                  <a:schemeClr val="lt1"/>
                </a:solidFill>
              </a:ln>
              <a:effectLst/>
            </c:spPr>
            <c:extLst>
              <c:ext xmlns:c16="http://schemas.microsoft.com/office/drawing/2014/chart" uri="{C3380CC4-5D6E-409C-BE32-E72D297353CC}">
                <c16:uniqueId val="{0000000B-BED0-E64B-8235-52E73ABF1917}"/>
              </c:ext>
            </c:extLst>
          </c:dPt>
          <c:dLbls>
            <c:dLbl>
              <c:idx val="3"/>
              <c:delete val="1"/>
              <c:extLst>
                <c:ext xmlns:c15="http://schemas.microsoft.com/office/drawing/2012/chart" uri="{CE6537A1-D6FC-4f65-9D91-7224C49458BB}"/>
                <c:ext xmlns:c16="http://schemas.microsoft.com/office/drawing/2014/chart" uri="{C3380CC4-5D6E-409C-BE32-E72D297353CC}">
                  <c16:uniqueId val="{00000007-BED0-E64B-8235-52E73ABF1917}"/>
                </c:ext>
              </c:extLst>
            </c:dLbl>
            <c:dLbl>
              <c:idx val="4"/>
              <c:delete val="1"/>
              <c:extLst>
                <c:ext xmlns:c15="http://schemas.microsoft.com/office/drawing/2012/chart" uri="{CE6537A1-D6FC-4f65-9D91-7224C49458BB}"/>
                <c:ext xmlns:c16="http://schemas.microsoft.com/office/drawing/2014/chart" uri="{C3380CC4-5D6E-409C-BE32-E72D297353CC}">
                  <c16:uniqueId val="{00000009-BED0-E64B-8235-52E73ABF1917}"/>
                </c:ext>
              </c:extLst>
            </c:dLbl>
            <c:dLbl>
              <c:idx val="5"/>
              <c:delete val="1"/>
              <c:extLst>
                <c:ext xmlns:c15="http://schemas.microsoft.com/office/drawing/2012/chart" uri="{CE6537A1-D6FC-4f65-9D91-7224C49458BB}"/>
                <c:ext xmlns:c16="http://schemas.microsoft.com/office/drawing/2014/chart" uri="{C3380CC4-5D6E-409C-BE32-E72D297353CC}">
                  <c16:uniqueId val="{0000000B-BED0-E64B-8235-52E73ABF191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Sheet1!$A$2:$A$7</c:f>
              <c:strCache>
                <c:ptCount val="6"/>
                <c:pt idx="0">
                  <c:v>Black</c:v>
                </c:pt>
                <c:pt idx="1">
                  <c:v>White</c:v>
                </c:pt>
                <c:pt idx="2">
                  <c:v>Hispanic</c:v>
                </c:pt>
                <c:pt idx="3">
                  <c:v>API (1.5%)</c:v>
                </c:pt>
                <c:pt idx="4">
                  <c:v>Native American (0.3%)</c:v>
                </c:pt>
                <c:pt idx="5">
                  <c:v>Multiple (4%)</c:v>
                </c:pt>
              </c:strCache>
            </c:strRef>
          </c:cat>
          <c:val>
            <c:numRef>
              <c:f>Sheet1!$B$2:$B$7</c:f>
              <c:numCache>
                <c:formatCode>General</c:formatCode>
                <c:ptCount val="6"/>
                <c:pt idx="0">
                  <c:v>468800</c:v>
                </c:pt>
                <c:pt idx="1">
                  <c:v>336800</c:v>
                </c:pt>
                <c:pt idx="2">
                  <c:v>252400</c:v>
                </c:pt>
                <c:pt idx="3">
                  <c:v>16900</c:v>
                </c:pt>
                <c:pt idx="4">
                  <c:v>3500</c:v>
                </c:pt>
                <c:pt idx="5">
                  <c:v>43500</c:v>
                </c:pt>
              </c:numCache>
            </c:numRef>
          </c:val>
          <c:extLst>
            <c:ext xmlns:c16="http://schemas.microsoft.com/office/drawing/2014/chart" uri="{C3380CC4-5D6E-409C-BE32-E72D297353CC}">
              <c16:uniqueId val="{0000000A-BED0-E64B-8235-52E73ABF1917}"/>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6906189361230467"/>
          <c:y val="0.79104899962444819"/>
          <c:w val="0.79831826200238498"/>
          <c:h val="0.178213035075568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ofPieChart>
        <c:ofPieType val="bar"/>
        <c:varyColors val="1"/>
        <c:ser>
          <c:idx val="0"/>
          <c:order val="0"/>
          <c:tx>
            <c:strRef>
              <c:f>Sheet1!$B$1</c:f>
              <c:strCache>
                <c:ptCount val="1"/>
                <c:pt idx="0">
                  <c:v>Sales</c:v>
                </c:pt>
              </c:strCache>
            </c:strRef>
          </c:tx>
          <c:dPt>
            <c:idx val="0"/>
            <c:bubble3D val="0"/>
            <c:spPr>
              <a:solidFill>
                <a:schemeClr val="accent6">
                  <a:tint val="65000"/>
                </a:schemeClr>
              </a:solidFill>
              <a:ln w="19050">
                <a:solidFill>
                  <a:schemeClr val="lt1"/>
                </a:solidFill>
              </a:ln>
              <a:effectLst/>
            </c:spPr>
            <c:extLst>
              <c:ext xmlns:c16="http://schemas.microsoft.com/office/drawing/2014/chart" uri="{C3380CC4-5D6E-409C-BE32-E72D297353CC}">
                <c16:uniqueId val="{00000002-7E7B-E94B-85F9-E39E0102BC2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FFD5-6845-B1A7-AB82DE622655}"/>
              </c:ext>
            </c:extLst>
          </c:dPt>
          <c:dPt>
            <c:idx val="2"/>
            <c:bubble3D val="0"/>
            <c:spPr>
              <a:solidFill>
                <a:schemeClr val="accent6">
                  <a:shade val="65000"/>
                </a:schemeClr>
              </a:solidFill>
              <a:ln w="19050">
                <a:solidFill>
                  <a:schemeClr val="lt1"/>
                </a:solidFill>
              </a:ln>
              <a:effectLst/>
            </c:spPr>
            <c:extLst>
              <c:ext xmlns:c16="http://schemas.microsoft.com/office/drawing/2014/chart" uri="{C3380CC4-5D6E-409C-BE32-E72D297353CC}">
                <c16:uniqueId val="{00000005-FFD5-6845-B1A7-AB82DE622655}"/>
              </c:ext>
            </c:extLst>
          </c:dPt>
          <c:dPt>
            <c:idx val="3"/>
            <c:bubble3D val="0"/>
            <c:spPr>
              <a:solidFill>
                <a:schemeClr val="accent6">
                  <a:shade val="65000"/>
                </a:schemeClr>
              </a:solidFill>
              <a:ln w="19050">
                <a:solidFill>
                  <a:schemeClr val="lt1"/>
                </a:solidFill>
              </a:ln>
              <a:effectLst/>
            </c:spPr>
            <c:extLst>
              <c:ext xmlns:c16="http://schemas.microsoft.com/office/drawing/2014/chart" uri="{C3380CC4-5D6E-409C-BE32-E72D297353CC}">
                <c16:uniqueId val="{00000001-7E7B-E94B-85F9-E39E0102BC24}"/>
              </c:ext>
            </c:extLst>
          </c:dPt>
          <c:cat>
            <c:strRef>
              <c:f>Sheet1!$A$2:$A$4</c:f>
              <c:strCache>
                <c:ptCount val="3"/>
                <c:pt idx="0">
                  <c:v>Seronegative</c:v>
                </c:pt>
                <c:pt idx="1">
                  <c:v>Cleared</c:v>
                </c:pt>
                <c:pt idx="2">
                  <c:v>Active</c:v>
                </c:pt>
              </c:strCache>
            </c:strRef>
          </c:cat>
          <c:val>
            <c:numRef>
              <c:f>Sheet1!$B$2:$B$4</c:f>
              <c:numCache>
                <c:formatCode>#,##0</c:formatCode>
                <c:ptCount val="3"/>
                <c:pt idx="0" formatCode="General">
                  <c:v>304700000</c:v>
                </c:pt>
                <c:pt idx="1">
                  <c:v>1100000</c:v>
                </c:pt>
                <c:pt idx="2">
                  <c:v>3500000</c:v>
                </c:pt>
              </c:numCache>
            </c:numRef>
          </c:val>
          <c:extLst>
            <c:ext xmlns:c16="http://schemas.microsoft.com/office/drawing/2014/chart" uri="{C3380CC4-5D6E-409C-BE32-E72D297353CC}">
              <c16:uniqueId val="{00000000-7E7B-E94B-85F9-E39E0102BC24}"/>
            </c:ext>
          </c:extLst>
        </c:ser>
        <c:dLbls>
          <c:showLegendKey val="0"/>
          <c:showVal val="0"/>
          <c:showCatName val="0"/>
          <c:showSerName val="0"/>
          <c:showPercent val="0"/>
          <c:showBubbleSize val="0"/>
          <c:showLeaderLines val="1"/>
        </c:dLbls>
        <c:gapWidth val="119"/>
        <c:splitType val="cust"/>
        <c:custSplit>
          <c:secondPiePt val="1"/>
          <c:secondPiePt val="2"/>
        </c:custSplit>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ofPieChart>
        <c:ofPieType val="bar"/>
        <c:varyColors val="1"/>
        <c:ser>
          <c:idx val="0"/>
          <c:order val="0"/>
          <c:tx>
            <c:strRef>
              <c:f>Sheet1!$B$1</c:f>
              <c:strCache>
                <c:ptCount val="1"/>
                <c:pt idx="0">
                  <c:v>Sales</c:v>
                </c:pt>
              </c:strCache>
            </c:strRef>
          </c:tx>
          <c:dPt>
            <c:idx val="0"/>
            <c:bubble3D val="0"/>
            <c:spPr>
              <a:solidFill>
                <a:schemeClr val="accent6">
                  <a:tint val="65000"/>
                </a:schemeClr>
              </a:solidFill>
              <a:ln w="19050">
                <a:solidFill>
                  <a:schemeClr val="lt1"/>
                </a:solidFill>
              </a:ln>
              <a:effectLst/>
            </c:spPr>
            <c:extLst>
              <c:ext xmlns:c16="http://schemas.microsoft.com/office/drawing/2014/chart" uri="{C3380CC4-5D6E-409C-BE32-E72D297353CC}">
                <c16:uniqueId val="{00000002-7E7B-E94B-85F9-E39E0102BC2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FFD5-6845-B1A7-AB82DE622655}"/>
              </c:ext>
            </c:extLst>
          </c:dPt>
          <c:dPt>
            <c:idx val="2"/>
            <c:bubble3D val="0"/>
            <c:spPr>
              <a:solidFill>
                <a:schemeClr val="accent6">
                  <a:shade val="65000"/>
                </a:schemeClr>
              </a:solidFill>
              <a:ln w="19050">
                <a:solidFill>
                  <a:schemeClr val="lt1"/>
                </a:solidFill>
              </a:ln>
              <a:effectLst/>
            </c:spPr>
            <c:extLst>
              <c:ext xmlns:c16="http://schemas.microsoft.com/office/drawing/2014/chart" uri="{C3380CC4-5D6E-409C-BE32-E72D297353CC}">
                <c16:uniqueId val="{00000005-FFD5-6845-B1A7-AB82DE622655}"/>
              </c:ext>
            </c:extLst>
          </c:dPt>
          <c:dPt>
            <c:idx val="3"/>
            <c:bubble3D val="0"/>
            <c:spPr>
              <a:solidFill>
                <a:schemeClr val="accent6">
                  <a:shade val="65000"/>
                </a:schemeClr>
              </a:solidFill>
              <a:ln w="19050">
                <a:solidFill>
                  <a:schemeClr val="lt1"/>
                </a:solidFill>
              </a:ln>
              <a:effectLst/>
            </c:spPr>
            <c:extLst>
              <c:ext xmlns:c16="http://schemas.microsoft.com/office/drawing/2014/chart" uri="{C3380CC4-5D6E-409C-BE32-E72D297353CC}">
                <c16:uniqueId val="{00000001-7E7B-E94B-85F9-E39E0102BC24}"/>
              </c:ext>
            </c:extLst>
          </c:dPt>
          <c:cat>
            <c:strRef>
              <c:f>Sheet1!$A$2:$A$4</c:f>
              <c:strCache>
                <c:ptCount val="3"/>
                <c:pt idx="0">
                  <c:v>Seronegative</c:v>
                </c:pt>
                <c:pt idx="1">
                  <c:v>Cleared</c:v>
                </c:pt>
                <c:pt idx="2">
                  <c:v>Active</c:v>
                </c:pt>
              </c:strCache>
            </c:strRef>
          </c:cat>
          <c:val>
            <c:numRef>
              <c:f>Sheet1!$B$2:$B$4</c:f>
              <c:numCache>
                <c:formatCode>#,##0</c:formatCode>
                <c:ptCount val="3"/>
                <c:pt idx="0" formatCode="General">
                  <c:v>304700000</c:v>
                </c:pt>
                <c:pt idx="1">
                  <c:v>1100000</c:v>
                </c:pt>
                <c:pt idx="2">
                  <c:v>3500000</c:v>
                </c:pt>
              </c:numCache>
            </c:numRef>
          </c:val>
          <c:extLst>
            <c:ext xmlns:c16="http://schemas.microsoft.com/office/drawing/2014/chart" uri="{C3380CC4-5D6E-409C-BE32-E72D297353CC}">
              <c16:uniqueId val="{00000000-7E7B-E94B-85F9-E39E0102BC24}"/>
            </c:ext>
          </c:extLst>
        </c:ser>
        <c:dLbls>
          <c:showLegendKey val="0"/>
          <c:showVal val="0"/>
          <c:showCatName val="0"/>
          <c:showSerName val="0"/>
          <c:showPercent val="0"/>
          <c:showBubbleSize val="0"/>
          <c:showLeaderLines val="1"/>
        </c:dLbls>
        <c:gapWidth val="119"/>
        <c:splitType val="cust"/>
        <c:custSplit>
          <c:secondPiePt val="1"/>
          <c:secondPiePt val="2"/>
        </c:custSplit>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ofPieChart>
        <c:ofPieType val="bar"/>
        <c:varyColors val="1"/>
        <c:ser>
          <c:idx val="0"/>
          <c:order val="0"/>
          <c:tx>
            <c:strRef>
              <c:f>Sheet1!$B$1</c:f>
              <c:strCache>
                <c:ptCount val="1"/>
                <c:pt idx="0">
                  <c:v>Sales</c:v>
                </c:pt>
              </c:strCache>
            </c:strRef>
          </c:tx>
          <c:dPt>
            <c:idx val="0"/>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2-7E7B-E94B-85F9-E39E0102BC2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FD5-6845-B1A7-AB82DE622655}"/>
              </c:ext>
            </c:extLst>
          </c:dPt>
          <c:dPt>
            <c:idx val="2"/>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5-FFD5-6845-B1A7-AB82DE622655}"/>
              </c:ext>
            </c:extLst>
          </c:dPt>
          <c:dPt>
            <c:idx val="3"/>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7E7B-E94B-85F9-E39E0102BC24}"/>
              </c:ext>
            </c:extLst>
          </c:dPt>
          <c:cat>
            <c:strRef>
              <c:f>Sheet1!$A$2:$A$4</c:f>
              <c:strCache>
                <c:ptCount val="3"/>
                <c:pt idx="0">
                  <c:v>Seronegative</c:v>
                </c:pt>
                <c:pt idx="1">
                  <c:v>Unaware</c:v>
                </c:pt>
                <c:pt idx="2">
                  <c:v>Aware</c:v>
                </c:pt>
              </c:strCache>
            </c:strRef>
          </c:cat>
          <c:val>
            <c:numRef>
              <c:f>Sheet1!$B$2:$B$4</c:f>
              <c:numCache>
                <c:formatCode>#,##0</c:formatCode>
                <c:ptCount val="3"/>
                <c:pt idx="0">
                  <c:v>308200000</c:v>
                </c:pt>
                <c:pt idx="1">
                  <c:v>162500</c:v>
                </c:pt>
                <c:pt idx="2">
                  <c:v>937500</c:v>
                </c:pt>
              </c:numCache>
            </c:numRef>
          </c:val>
          <c:extLst>
            <c:ext xmlns:c16="http://schemas.microsoft.com/office/drawing/2014/chart" uri="{C3380CC4-5D6E-409C-BE32-E72D297353CC}">
              <c16:uniqueId val="{00000000-7E7B-E94B-85F9-E39E0102BC24}"/>
            </c:ext>
          </c:extLst>
        </c:ser>
        <c:dLbls>
          <c:showLegendKey val="0"/>
          <c:showVal val="0"/>
          <c:showCatName val="0"/>
          <c:showSerName val="0"/>
          <c:showPercent val="0"/>
          <c:showBubbleSize val="0"/>
          <c:showLeaderLines val="1"/>
        </c:dLbls>
        <c:gapWidth val="119"/>
        <c:splitType val="cust"/>
        <c:custSplit>
          <c:secondPiePt val="1"/>
          <c:secondPiePt val="2"/>
        </c:custSplit>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ofPieChart>
        <c:ofPieType val="bar"/>
        <c:varyColors val="1"/>
        <c:ser>
          <c:idx val="0"/>
          <c:order val="0"/>
          <c:tx>
            <c:strRef>
              <c:f>Sheet1!$B$1</c:f>
              <c:strCache>
                <c:ptCount val="1"/>
                <c:pt idx="0">
                  <c:v>Sales</c:v>
                </c:pt>
              </c:strCache>
            </c:strRef>
          </c:tx>
          <c:dPt>
            <c:idx val="0"/>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2-7E7B-E94B-85F9-E39E0102BC2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FD5-6845-B1A7-AB82DE622655}"/>
              </c:ext>
            </c:extLst>
          </c:dPt>
          <c:dPt>
            <c:idx val="2"/>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5-FFD5-6845-B1A7-AB82DE622655}"/>
              </c:ext>
            </c:extLst>
          </c:dPt>
          <c:dPt>
            <c:idx val="3"/>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7E7B-E94B-85F9-E39E0102BC24}"/>
              </c:ext>
            </c:extLst>
          </c:dPt>
          <c:cat>
            <c:strRef>
              <c:f>Sheet1!$A$2:$A$4</c:f>
              <c:strCache>
                <c:ptCount val="3"/>
                <c:pt idx="0">
                  <c:v>Seronegative</c:v>
                </c:pt>
                <c:pt idx="1">
                  <c:v>Unaware</c:v>
                </c:pt>
                <c:pt idx="2">
                  <c:v>Aware</c:v>
                </c:pt>
              </c:strCache>
            </c:strRef>
          </c:cat>
          <c:val>
            <c:numRef>
              <c:f>Sheet1!$B$2:$B$4</c:f>
              <c:numCache>
                <c:formatCode>#,##0</c:formatCode>
                <c:ptCount val="3"/>
                <c:pt idx="0">
                  <c:v>308200000</c:v>
                </c:pt>
                <c:pt idx="1">
                  <c:v>162500</c:v>
                </c:pt>
                <c:pt idx="2">
                  <c:v>937500</c:v>
                </c:pt>
              </c:numCache>
            </c:numRef>
          </c:val>
          <c:extLst>
            <c:ext xmlns:c16="http://schemas.microsoft.com/office/drawing/2014/chart" uri="{C3380CC4-5D6E-409C-BE32-E72D297353CC}">
              <c16:uniqueId val="{00000000-7E7B-E94B-85F9-E39E0102BC24}"/>
            </c:ext>
          </c:extLst>
        </c:ser>
        <c:dLbls>
          <c:showLegendKey val="0"/>
          <c:showVal val="0"/>
          <c:showCatName val="0"/>
          <c:showSerName val="0"/>
          <c:showPercent val="0"/>
          <c:showBubbleSize val="0"/>
          <c:showLeaderLines val="1"/>
        </c:dLbls>
        <c:gapWidth val="119"/>
        <c:splitType val="cust"/>
        <c:custSplit>
          <c:secondPiePt val="1"/>
          <c:secondPiePt val="2"/>
        </c:custSplit>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2-BA2E-2C4D-B231-5F18A557BA6F}"/>
              </c:ext>
            </c:extLst>
          </c:dPt>
          <c:dPt>
            <c:idx val="1"/>
            <c:bubble3D val="0"/>
            <c:spPr>
              <a:solidFill>
                <a:srgbClr val="FF8AD8"/>
              </a:solidFill>
              <a:ln w="19050">
                <a:solidFill>
                  <a:schemeClr val="lt1"/>
                </a:solidFill>
              </a:ln>
              <a:effectLst/>
            </c:spPr>
            <c:extLst>
              <c:ext xmlns:c16="http://schemas.microsoft.com/office/drawing/2014/chart" uri="{C3380CC4-5D6E-409C-BE32-E72D297353CC}">
                <c16:uniqueId val="{00000001-BA2E-2C4D-B231-5F18A557BA6F}"/>
              </c:ext>
            </c:extLst>
          </c:dPt>
          <c:cat>
            <c:strRef>
              <c:f>Sheet1!$A$2:$A$3</c:f>
              <c:strCache>
                <c:ptCount val="2"/>
                <c:pt idx="0">
                  <c:v>Male</c:v>
                </c:pt>
                <c:pt idx="1">
                  <c:v>Female</c:v>
                </c:pt>
              </c:strCache>
            </c:strRef>
          </c:cat>
          <c:val>
            <c:numRef>
              <c:f>Sheet1!$B$2:$B$3</c:f>
              <c:numCache>
                <c:formatCode>General</c:formatCode>
                <c:ptCount val="2"/>
                <c:pt idx="0">
                  <c:v>866400</c:v>
                </c:pt>
                <c:pt idx="1">
                  <c:v>256500</c:v>
                </c:pt>
              </c:numCache>
            </c:numRef>
          </c:val>
          <c:extLst>
            <c:ext xmlns:c16="http://schemas.microsoft.com/office/drawing/2014/chart" uri="{C3380CC4-5D6E-409C-BE32-E72D297353CC}">
              <c16:uniqueId val="{00000000-BA2E-2C4D-B231-5F18A557BA6F}"/>
            </c:ext>
          </c:extLst>
        </c:ser>
        <c:dLbls>
          <c:showLegendKey val="0"/>
          <c:showVal val="0"/>
          <c:showCatName val="0"/>
          <c:showSerName val="0"/>
          <c:showPercent val="0"/>
          <c:showBubbleSize val="0"/>
          <c:showLeaderLines val="1"/>
        </c:dLbls>
        <c:firstSliceAng val="3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2-BA2E-2C4D-B231-5F18A557BA6F}"/>
              </c:ext>
            </c:extLst>
          </c:dPt>
          <c:dPt>
            <c:idx val="1"/>
            <c:bubble3D val="0"/>
            <c:spPr>
              <a:solidFill>
                <a:srgbClr val="FF8AD8"/>
              </a:solidFill>
              <a:ln w="19050">
                <a:solidFill>
                  <a:schemeClr val="lt1"/>
                </a:solidFill>
              </a:ln>
              <a:effectLst/>
            </c:spPr>
            <c:extLst>
              <c:ext xmlns:c16="http://schemas.microsoft.com/office/drawing/2014/chart" uri="{C3380CC4-5D6E-409C-BE32-E72D297353CC}">
                <c16:uniqueId val="{00000001-BA2E-2C4D-B231-5F18A557BA6F}"/>
              </c:ext>
            </c:extLst>
          </c:dPt>
          <c:cat>
            <c:strRef>
              <c:f>Sheet1!$A$2:$A$3</c:f>
              <c:strCache>
                <c:ptCount val="2"/>
                <c:pt idx="0">
                  <c:v>Male</c:v>
                </c:pt>
                <c:pt idx="1">
                  <c:v>Female</c:v>
                </c:pt>
              </c:strCache>
            </c:strRef>
          </c:cat>
          <c:val>
            <c:numRef>
              <c:f>Sheet1!$B$2:$B$3</c:f>
              <c:numCache>
                <c:formatCode>General</c:formatCode>
                <c:ptCount val="2"/>
                <c:pt idx="0">
                  <c:v>866400</c:v>
                </c:pt>
                <c:pt idx="1">
                  <c:v>256500</c:v>
                </c:pt>
              </c:numCache>
            </c:numRef>
          </c:val>
          <c:extLst>
            <c:ext xmlns:c16="http://schemas.microsoft.com/office/drawing/2014/chart" uri="{C3380CC4-5D6E-409C-BE32-E72D297353CC}">
              <c16:uniqueId val="{00000000-BA2E-2C4D-B231-5F18A557BA6F}"/>
            </c:ext>
          </c:extLst>
        </c:ser>
        <c:dLbls>
          <c:showLegendKey val="0"/>
          <c:showVal val="0"/>
          <c:showCatName val="0"/>
          <c:showSerName val="0"/>
          <c:showPercent val="0"/>
          <c:showBubbleSize val="0"/>
          <c:showLeaderLines val="1"/>
        </c:dLbls>
        <c:firstSliceAng val="3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Males</c:v>
                </c:pt>
              </c:strCache>
            </c:strRef>
          </c:tx>
          <c:spPr>
            <a:solidFill>
              <a:srgbClr val="00B0F0"/>
            </a:solidFill>
          </c:spPr>
          <c:dPt>
            <c:idx val="0"/>
            <c:bubble3D val="0"/>
            <c:spPr>
              <a:solidFill>
                <a:srgbClr val="00B0F0"/>
              </a:solidFill>
              <a:ln w="19050">
                <a:solidFill>
                  <a:schemeClr val="lt1"/>
                </a:solidFill>
              </a:ln>
              <a:effectLst/>
            </c:spPr>
            <c:extLst>
              <c:ext xmlns:c16="http://schemas.microsoft.com/office/drawing/2014/chart" uri="{C3380CC4-5D6E-409C-BE32-E72D297353CC}">
                <c16:uniqueId val="{00000001-4DA1-1E4B-98D4-7461703739A4}"/>
              </c:ext>
            </c:extLst>
          </c:dPt>
          <c:dPt>
            <c:idx val="1"/>
            <c:bubble3D val="0"/>
            <c:spPr>
              <a:pattFill prst="pct30">
                <a:fgClr>
                  <a:srgbClr val="00B0F0"/>
                </a:fgClr>
                <a:bgClr>
                  <a:schemeClr val="bg1"/>
                </a:bgClr>
              </a:pattFill>
              <a:ln w="19050">
                <a:solidFill>
                  <a:schemeClr val="lt1"/>
                </a:solidFill>
              </a:ln>
              <a:effectLst/>
            </c:spPr>
            <c:extLst>
              <c:ext xmlns:c16="http://schemas.microsoft.com/office/drawing/2014/chart" uri="{C3380CC4-5D6E-409C-BE32-E72D297353CC}">
                <c16:uniqueId val="{00000002-4DA1-1E4B-98D4-7461703739A4}"/>
              </c:ext>
            </c:extLst>
          </c:dPt>
          <c:dPt>
            <c:idx val="2"/>
            <c:bubble3D val="0"/>
            <c:spPr>
              <a:pattFill prst="wdDnDiag">
                <a:fgClr>
                  <a:srgbClr val="00B0F0"/>
                </a:fgClr>
                <a:bgClr>
                  <a:schemeClr val="bg1"/>
                </a:bgClr>
              </a:pattFill>
              <a:ln w="19050">
                <a:solidFill>
                  <a:schemeClr val="lt1"/>
                </a:solidFill>
              </a:ln>
              <a:effectLst/>
            </c:spPr>
            <c:extLst>
              <c:ext xmlns:c16="http://schemas.microsoft.com/office/drawing/2014/chart" uri="{C3380CC4-5D6E-409C-BE32-E72D297353CC}">
                <c16:uniqueId val="{00000003-4DA1-1E4B-98D4-7461703739A4}"/>
              </c:ext>
            </c:extLst>
          </c:dPt>
          <c:cat>
            <c:strRef>
              <c:f>Sheet1!$A$2:$A$4</c:f>
              <c:strCache>
                <c:ptCount val="3"/>
                <c:pt idx="0">
                  <c:v>Het - Male</c:v>
                </c:pt>
                <c:pt idx="1">
                  <c:v>MSM</c:v>
                </c:pt>
                <c:pt idx="2">
                  <c:v>IDU</c:v>
                </c:pt>
              </c:strCache>
            </c:strRef>
          </c:cat>
          <c:val>
            <c:numRef>
              <c:f>Sheet1!$B$2:$B$4</c:f>
              <c:numCache>
                <c:formatCode>General</c:formatCode>
                <c:ptCount val="3"/>
                <c:pt idx="0">
                  <c:v>93600</c:v>
                </c:pt>
                <c:pt idx="1">
                  <c:v>632300</c:v>
                </c:pt>
                <c:pt idx="2">
                  <c:v>138300</c:v>
                </c:pt>
              </c:numCache>
            </c:numRef>
          </c:val>
          <c:extLst>
            <c:ext xmlns:c16="http://schemas.microsoft.com/office/drawing/2014/chart" uri="{C3380CC4-5D6E-409C-BE32-E72D297353CC}">
              <c16:uniqueId val="{00000000-4DA1-1E4B-98D4-7461703739A4}"/>
            </c:ext>
          </c:extLst>
        </c:ser>
        <c:dLbls>
          <c:showLegendKey val="0"/>
          <c:showVal val="0"/>
          <c:showCatName val="0"/>
          <c:showSerName val="0"/>
          <c:showPercent val="0"/>
          <c:showBubbleSize val="0"/>
          <c:showLeaderLines val="1"/>
        </c:dLbls>
        <c:firstSliceAng val="5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Females</c:v>
                </c:pt>
              </c:strCache>
            </c:strRef>
          </c:tx>
          <c:spPr>
            <a:solidFill>
              <a:srgbClr val="FF8AD8"/>
            </a:solidFill>
          </c:spPr>
          <c:dPt>
            <c:idx val="0"/>
            <c:bubble3D val="0"/>
            <c:spPr>
              <a:pattFill prst="wdDnDiag">
                <a:fgClr>
                  <a:srgbClr val="FF8AD8"/>
                </a:fgClr>
                <a:bgClr>
                  <a:schemeClr val="bg1"/>
                </a:bgClr>
              </a:pattFill>
              <a:ln w="19050">
                <a:solidFill>
                  <a:schemeClr val="lt1"/>
                </a:solidFill>
              </a:ln>
              <a:effectLst/>
            </c:spPr>
            <c:extLst>
              <c:ext xmlns:c16="http://schemas.microsoft.com/office/drawing/2014/chart" uri="{C3380CC4-5D6E-409C-BE32-E72D297353CC}">
                <c16:uniqueId val="{00000001-EA19-8E40-804D-2947C36DCC48}"/>
              </c:ext>
            </c:extLst>
          </c:dPt>
          <c:dPt>
            <c:idx val="1"/>
            <c:bubble3D val="0"/>
            <c:spPr>
              <a:solidFill>
                <a:srgbClr val="FF8AD8"/>
              </a:solidFill>
              <a:ln w="19050">
                <a:solidFill>
                  <a:schemeClr val="lt1"/>
                </a:solidFill>
              </a:ln>
              <a:effectLst/>
            </c:spPr>
            <c:extLst>
              <c:ext xmlns:c16="http://schemas.microsoft.com/office/drawing/2014/chart" uri="{C3380CC4-5D6E-409C-BE32-E72D297353CC}">
                <c16:uniqueId val="{00000003-EA19-8E40-804D-2947C36DCC48}"/>
              </c:ext>
            </c:extLst>
          </c:dPt>
          <c:dPt>
            <c:idx val="2"/>
            <c:bubble3D val="0"/>
            <c:spPr>
              <a:solidFill>
                <a:srgbClr val="FF8AD8"/>
              </a:solidFill>
              <a:ln w="19050">
                <a:solidFill>
                  <a:schemeClr val="lt1"/>
                </a:solidFill>
              </a:ln>
              <a:effectLst/>
            </c:spPr>
            <c:extLst>
              <c:ext xmlns:c16="http://schemas.microsoft.com/office/drawing/2014/chart" uri="{C3380CC4-5D6E-409C-BE32-E72D297353CC}">
                <c16:uniqueId val="{00000005-EA19-8E40-804D-2947C36DCC48}"/>
              </c:ext>
            </c:extLst>
          </c:dPt>
          <c:dPt>
            <c:idx val="3"/>
            <c:bubble3D val="0"/>
            <c:spPr>
              <a:solidFill>
                <a:srgbClr val="FF8AD8"/>
              </a:solidFill>
              <a:ln w="19050">
                <a:solidFill>
                  <a:schemeClr val="lt1"/>
                </a:solidFill>
              </a:ln>
              <a:effectLst/>
            </c:spPr>
            <c:extLst>
              <c:ext xmlns:c16="http://schemas.microsoft.com/office/drawing/2014/chart" uri="{C3380CC4-5D6E-409C-BE32-E72D297353CC}">
                <c16:uniqueId val="{00000007-EA19-8E40-804D-2947C36DCC48}"/>
              </c:ext>
            </c:extLst>
          </c:dPt>
          <c:cat>
            <c:strRef>
              <c:f>Sheet1!$A$2:$A$3</c:f>
              <c:strCache>
                <c:ptCount val="2"/>
                <c:pt idx="0">
                  <c:v>IDU - Female</c:v>
                </c:pt>
                <c:pt idx="1">
                  <c:v>Het - Female</c:v>
                </c:pt>
              </c:strCache>
            </c:strRef>
          </c:cat>
          <c:val>
            <c:numRef>
              <c:f>Sheet1!$B$2:$B$3</c:f>
              <c:numCache>
                <c:formatCode>General</c:formatCode>
                <c:ptCount val="2"/>
                <c:pt idx="0">
                  <c:v>54100</c:v>
                </c:pt>
                <c:pt idx="1">
                  <c:v>201000</c:v>
                </c:pt>
              </c:numCache>
            </c:numRef>
          </c:val>
          <c:extLst>
            <c:ext xmlns:c16="http://schemas.microsoft.com/office/drawing/2014/chart" uri="{C3380CC4-5D6E-409C-BE32-E72D297353CC}">
              <c16:uniqueId val="{00000008-EA19-8E40-804D-2947C36DCC4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colors5.xml><?xml version="1.0" encoding="utf-8"?>
<cs:colorStyle xmlns:cs="http://schemas.microsoft.com/office/drawing/2012/chartStyle" xmlns:a="http://schemas.openxmlformats.org/drawingml/2006/main" meth="withinLinearReversed" id="22">
  <a:schemeClr val="accent2"/>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E0A7F3-B57A-6944-B044-8A5E033F03DF}" type="datetimeFigureOut">
              <a:rPr lang="en-US" smtClean="0"/>
              <a:pPr/>
              <a:t>5/29/19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BE4E5B-EBAC-4046-B13D-EFA26FB367F8}" type="slidenum">
              <a:rPr lang="en-US" smtClean="0"/>
              <a:pPr/>
              <a:t>‹#›</a:t>
            </a:fld>
            <a:endParaRPr lang="en-US"/>
          </a:p>
        </p:txBody>
      </p:sp>
    </p:spTree>
    <p:extLst>
      <p:ext uri="{BB962C8B-B14F-4D97-AF65-F5344CB8AC3E}">
        <p14:creationId xmlns:p14="http://schemas.microsoft.com/office/powerpoint/2010/main" val="5500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C8827C-E84D-7C47-AB8C-41F2B4E3FDC7}" type="slidenum">
              <a:rPr lang="en-US"/>
              <a:pPr/>
              <a:t>‹#›</a:t>
            </a:fld>
            <a:endParaRPr lang="en-US"/>
          </a:p>
        </p:txBody>
      </p:sp>
    </p:spTree>
    <p:extLst>
      <p:ext uri="{BB962C8B-B14F-4D97-AF65-F5344CB8AC3E}">
        <p14:creationId xmlns:p14="http://schemas.microsoft.com/office/powerpoint/2010/main" val="453175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t>2</a:t>
            </a:fld>
            <a:endParaRPr lang="en-US"/>
          </a:p>
        </p:txBody>
      </p:sp>
    </p:spTree>
    <p:extLst>
      <p:ext uri="{BB962C8B-B14F-4D97-AF65-F5344CB8AC3E}">
        <p14:creationId xmlns:p14="http://schemas.microsoft.com/office/powerpoint/2010/main" val="1934532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829648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1247820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4139081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1014578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HCC = Hepatocellular</a:t>
            </a:r>
            <a:r>
              <a:rPr lang="en-US" sz="1200" b="0" i="0" kern="1200" baseline="0" dirty="0">
                <a:solidFill>
                  <a:schemeClr val="tx1"/>
                </a:solidFill>
                <a:effectLst/>
                <a:latin typeface="+mn-lt"/>
                <a:ea typeface="+mn-ea"/>
                <a:cs typeface="+mn-cs"/>
              </a:rPr>
              <a:t> cancer</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dirty="0">
                <a:solidFill>
                  <a:schemeClr val="tx1"/>
                </a:solidFill>
                <a:sym typeface="Arial" pitchFamily="34" charset="0"/>
              </a:rPr>
              <a:t>Without treatment, decompensated cirrhosis and HCC would rise into the 2020s.</a:t>
            </a:r>
          </a:p>
          <a:p>
            <a:endParaRPr lang="en-US" sz="1200" dirty="0">
              <a:solidFill>
                <a:schemeClr val="tx1"/>
              </a:solidFill>
              <a:sym typeface="Arial" pitchFamily="34" charset="0"/>
            </a:endParaRPr>
          </a:p>
          <a:p>
            <a:r>
              <a:rPr lang="en-US" sz="1200" b="0" i="0" kern="1200" dirty="0">
                <a:solidFill>
                  <a:schemeClr val="tx1"/>
                </a:solidFill>
                <a:effectLst/>
                <a:latin typeface="+mn-lt"/>
                <a:ea typeface="+mn-ea"/>
                <a:cs typeface="+mn-cs"/>
              </a:rPr>
              <a:t>Projected number of cases by year of decompensated cirrhosis (</a:t>
            </a:r>
            <a:r>
              <a:rPr lang="en-US" sz="1200" b="0" i="1" kern="1200" dirty="0">
                <a:solidFill>
                  <a:schemeClr val="tx1"/>
                </a:solidFill>
                <a:effectLst/>
                <a:latin typeface="+mn-lt"/>
                <a:ea typeface="+mn-ea"/>
                <a:cs typeface="+mn-cs"/>
              </a:rPr>
              <a:t>purple</a:t>
            </a:r>
            <a:r>
              <a:rPr lang="en-US" sz="1200" b="0" i="0" kern="1200" dirty="0">
                <a:solidFill>
                  <a:schemeClr val="tx1"/>
                </a:solidFill>
                <a:effectLst/>
                <a:latin typeface="+mn-lt"/>
                <a:ea typeface="+mn-ea"/>
                <a:cs typeface="+mn-cs"/>
              </a:rPr>
              <a:t>) and hepatocellular carcinoma (</a:t>
            </a:r>
            <a:r>
              <a:rPr lang="en-US" sz="1200" b="0" i="1" kern="1200" dirty="0">
                <a:solidFill>
                  <a:schemeClr val="tx1"/>
                </a:solidFill>
                <a:effectLst/>
                <a:latin typeface="+mn-lt"/>
                <a:ea typeface="+mn-ea"/>
                <a:cs typeface="+mn-cs"/>
              </a:rPr>
              <a:t>green</a:t>
            </a:r>
            <a:r>
              <a:rPr lang="en-US" sz="1200" b="0" i="0" kern="1200" dirty="0">
                <a:solidFill>
                  <a:schemeClr val="tx1"/>
                </a:solidFill>
                <a:effectLst/>
                <a:latin typeface="+mn-lt"/>
                <a:ea typeface="+mn-ea"/>
                <a:cs typeface="+mn-cs"/>
              </a:rPr>
              <a:t>). The model assumes a first year mortality of 80% to 85%, so in contrast to the decompensated cirrhosis projection, the number of cases of hepatocellular carcinoma the prevalence demonstrated here closely resembles annual incidence of liver cancer.</a:t>
            </a:r>
            <a:endParaRPr lang="en-US" dirty="0"/>
          </a:p>
          <a:p>
            <a:endParaRPr lang="en-US" dirty="0"/>
          </a:p>
          <a:p>
            <a:pPr marL="171450" indent="-171450">
              <a:buFont typeface="Arial" panose="020B0604020202020204" pitchFamily="34" charset="0"/>
              <a:buChar char="•"/>
            </a:pPr>
            <a:r>
              <a:rPr lang="en-US" dirty="0"/>
              <a:t>Without</a:t>
            </a:r>
            <a:r>
              <a:rPr lang="en-US" baseline="0" dirty="0"/>
              <a:t> the advantage of effective new treatments, d</a:t>
            </a:r>
            <a:r>
              <a:rPr lang="en-US" dirty="0"/>
              <a:t>ecompensated cirrhosis cases will continue</a:t>
            </a:r>
            <a:r>
              <a:rPr lang="en-US" baseline="0" dirty="0"/>
              <a:t> to </a:t>
            </a:r>
            <a:r>
              <a:rPr lang="en-US" dirty="0"/>
              <a:t>increase through 2020-2030.</a:t>
            </a:r>
          </a:p>
          <a:p>
            <a:pPr marL="171450" indent="-171450">
              <a:buFont typeface="Arial" panose="020B0604020202020204" pitchFamily="34" charset="0"/>
              <a:buChar char="•"/>
            </a:pPr>
            <a:r>
              <a:rPr lang="en-US" dirty="0"/>
              <a:t>Without</a:t>
            </a:r>
            <a:r>
              <a:rPr lang="en-US" baseline="0" dirty="0"/>
              <a:t> the advantage of effective new treatments, hepatocellular carcinoma is expected to peak in 2019 at 14,000</a:t>
            </a:r>
            <a:r>
              <a:rPr lang="en-US" dirty="0"/>
              <a:t> cases.</a:t>
            </a:r>
            <a:endParaRPr lang="en-US" baseline="0" dirty="0"/>
          </a:p>
          <a:p>
            <a:pPr marL="171450" indent="-171450">
              <a:buFont typeface="Arial" panose="020B0604020202020204" pitchFamily="34" charset="0"/>
              <a:buChar char="•"/>
            </a:pPr>
            <a:r>
              <a:rPr lang="en-US" b="1" baseline="0" dirty="0"/>
              <a:t>This slide does not reflect the impact of direct-acting antivirals for HCV infection.</a:t>
            </a:r>
            <a:endParaRPr lang="en-US" baseline="0" dirty="0"/>
          </a:p>
          <a:p>
            <a:pPr marL="171450" indent="-171450">
              <a:buFont typeface="Arial" panose="020B0604020202020204" pitchFamily="34" charset="0"/>
              <a:buChar char="•"/>
            </a:pPr>
            <a:r>
              <a:rPr lang="en-US" dirty="0"/>
              <a:t>Morbidity and mortality due to HCV infection are projected to rise into the 2020s as illness and deaths from decompensated cirrhosis and HCC peak among baby boomers, the generation with the highest infection rates</a:t>
            </a:r>
          </a:p>
          <a:p>
            <a:pPr marL="171450" indent="-171450">
              <a:buFont typeface="Arial" panose="020B0604020202020204" pitchFamily="34" charset="0"/>
              <a:buChar char="•"/>
            </a:pPr>
            <a:r>
              <a:rPr lang="en-US" dirty="0"/>
              <a:t>The delayed effect of morbidity and mortality following initial HCV infection reflects the long time period that usually passes between initial infection and the onset of severe hepatic illness</a:t>
            </a:r>
          </a:p>
          <a:p>
            <a:pPr marL="171450" indent="-171450">
              <a:buFont typeface="Arial" panose="020B0604020202020204" pitchFamily="34" charset="0"/>
              <a:buChar char="•"/>
            </a:pPr>
            <a:r>
              <a:rPr lang="en-US" dirty="0"/>
              <a:t>Widespread treatment of HCV infection would diminish but not totally reverse this projected increase in mortality </a:t>
            </a:r>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21</a:t>
            </a:fld>
            <a:endParaRPr lang="en-US" dirty="0"/>
          </a:p>
        </p:txBody>
      </p:sp>
    </p:spTree>
    <p:extLst>
      <p:ext uri="{BB962C8B-B14F-4D97-AF65-F5344CB8AC3E}">
        <p14:creationId xmlns:p14="http://schemas.microsoft.com/office/powerpoint/2010/main" val="471956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HCC = Hepatocellular</a:t>
            </a:r>
            <a:r>
              <a:rPr lang="en-US" sz="1200" b="0" i="0" kern="1200" baseline="0" dirty="0">
                <a:solidFill>
                  <a:schemeClr val="tx1"/>
                </a:solidFill>
                <a:effectLst/>
                <a:latin typeface="+mn-lt"/>
                <a:ea typeface="+mn-ea"/>
                <a:cs typeface="+mn-cs"/>
              </a:rPr>
              <a:t> cancer</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dirty="0">
                <a:solidFill>
                  <a:schemeClr val="tx1"/>
                </a:solidFill>
                <a:sym typeface="Arial" pitchFamily="34" charset="0"/>
              </a:rPr>
              <a:t>Without treatment, decompensated cirrhosis and HCC would rise into the 2020s.</a:t>
            </a:r>
          </a:p>
          <a:p>
            <a:endParaRPr lang="en-US" sz="1200" dirty="0">
              <a:solidFill>
                <a:schemeClr val="tx1"/>
              </a:solidFill>
              <a:sym typeface="Arial" pitchFamily="34" charset="0"/>
            </a:endParaRPr>
          </a:p>
          <a:p>
            <a:r>
              <a:rPr lang="en-US" sz="1200" b="0" i="0" kern="1200" dirty="0">
                <a:solidFill>
                  <a:schemeClr val="tx1"/>
                </a:solidFill>
                <a:effectLst/>
                <a:latin typeface="+mn-lt"/>
                <a:ea typeface="+mn-ea"/>
                <a:cs typeface="+mn-cs"/>
              </a:rPr>
              <a:t>Projected number of cases by year of decompensated cirrhosis (</a:t>
            </a:r>
            <a:r>
              <a:rPr lang="en-US" sz="1200" b="0" i="1" kern="1200" dirty="0">
                <a:solidFill>
                  <a:schemeClr val="tx1"/>
                </a:solidFill>
                <a:effectLst/>
                <a:latin typeface="+mn-lt"/>
                <a:ea typeface="+mn-ea"/>
                <a:cs typeface="+mn-cs"/>
              </a:rPr>
              <a:t>purple</a:t>
            </a:r>
            <a:r>
              <a:rPr lang="en-US" sz="1200" b="0" i="0" kern="1200" dirty="0">
                <a:solidFill>
                  <a:schemeClr val="tx1"/>
                </a:solidFill>
                <a:effectLst/>
                <a:latin typeface="+mn-lt"/>
                <a:ea typeface="+mn-ea"/>
                <a:cs typeface="+mn-cs"/>
              </a:rPr>
              <a:t>) and hepatocellular carcinoma (</a:t>
            </a:r>
            <a:r>
              <a:rPr lang="en-US" sz="1200" b="0" i="1" kern="1200" dirty="0">
                <a:solidFill>
                  <a:schemeClr val="tx1"/>
                </a:solidFill>
                <a:effectLst/>
                <a:latin typeface="+mn-lt"/>
                <a:ea typeface="+mn-ea"/>
                <a:cs typeface="+mn-cs"/>
              </a:rPr>
              <a:t>green</a:t>
            </a:r>
            <a:r>
              <a:rPr lang="en-US" sz="1200" b="0" i="0" kern="1200" dirty="0">
                <a:solidFill>
                  <a:schemeClr val="tx1"/>
                </a:solidFill>
                <a:effectLst/>
                <a:latin typeface="+mn-lt"/>
                <a:ea typeface="+mn-ea"/>
                <a:cs typeface="+mn-cs"/>
              </a:rPr>
              <a:t>). The model assumes a first year mortality of 80% to 85%, so in contrast to the decompensated cirrhosis projection, the number of cases of hepatocellular carcinoma the prevalence demonstrated here closely resembles annual incidence of liver cancer.</a:t>
            </a:r>
            <a:endParaRPr lang="en-US" dirty="0"/>
          </a:p>
          <a:p>
            <a:endParaRPr lang="en-US" dirty="0"/>
          </a:p>
          <a:p>
            <a:pPr marL="171450" indent="-171450">
              <a:buFont typeface="Arial" panose="020B0604020202020204" pitchFamily="34" charset="0"/>
              <a:buChar char="•"/>
            </a:pPr>
            <a:r>
              <a:rPr lang="en-US" dirty="0"/>
              <a:t>Without</a:t>
            </a:r>
            <a:r>
              <a:rPr lang="en-US" baseline="0" dirty="0"/>
              <a:t> the advantage of effective new treatments, d</a:t>
            </a:r>
            <a:r>
              <a:rPr lang="en-US" dirty="0"/>
              <a:t>ecompensated cirrhosis cases will continue</a:t>
            </a:r>
            <a:r>
              <a:rPr lang="en-US" baseline="0" dirty="0"/>
              <a:t> to </a:t>
            </a:r>
            <a:r>
              <a:rPr lang="en-US" dirty="0"/>
              <a:t>increase through 2020-2030.</a:t>
            </a:r>
          </a:p>
          <a:p>
            <a:pPr marL="171450" indent="-171450">
              <a:buFont typeface="Arial" panose="020B0604020202020204" pitchFamily="34" charset="0"/>
              <a:buChar char="•"/>
            </a:pPr>
            <a:r>
              <a:rPr lang="en-US" dirty="0"/>
              <a:t>Without</a:t>
            </a:r>
            <a:r>
              <a:rPr lang="en-US" baseline="0" dirty="0"/>
              <a:t> the advantage of effective new treatments, hepatocellular carcinoma is expected to peak in 2019 at 14,000</a:t>
            </a:r>
            <a:r>
              <a:rPr lang="en-US" dirty="0"/>
              <a:t> cases.</a:t>
            </a:r>
            <a:endParaRPr lang="en-US" baseline="0" dirty="0"/>
          </a:p>
          <a:p>
            <a:pPr marL="171450" indent="-171450">
              <a:buFont typeface="Arial" panose="020B0604020202020204" pitchFamily="34" charset="0"/>
              <a:buChar char="•"/>
            </a:pPr>
            <a:r>
              <a:rPr lang="en-US" b="1" baseline="0" dirty="0"/>
              <a:t>This slide does not reflect the impact of direct-acting antivirals for HCV infection.</a:t>
            </a:r>
            <a:endParaRPr lang="en-US" baseline="0" dirty="0"/>
          </a:p>
          <a:p>
            <a:pPr marL="171450" indent="-171450">
              <a:buFont typeface="Arial" panose="020B0604020202020204" pitchFamily="34" charset="0"/>
              <a:buChar char="•"/>
            </a:pPr>
            <a:r>
              <a:rPr lang="en-US" dirty="0"/>
              <a:t>Morbidity and mortality due to HCV infection are projected to rise into the 2020s as illness and deaths from decompensated cirrhosis and HCC peak among baby boomers, the generation with the highest infection rates</a:t>
            </a:r>
          </a:p>
          <a:p>
            <a:pPr marL="171450" indent="-171450">
              <a:buFont typeface="Arial" panose="020B0604020202020204" pitchFamily="34" charset="0"/>
              <a:buChar char="•"/>
            </a:pPr>
            <a:r>
              <a:rPr lang="en-US" dirty="0"/>
              <a:t>The delayed effect of morbidity and mortality following initial HCV infection reflects the long time period that usually passes between initial infection and the onset of severe hepatic illness</a:t>
            </a:r>
          </a:p>
          <a:p>
            <a:pPr marL="171450" indent="-171450">
              <a:buFont typeface="Arial" panose="020B0604020202020204" pitchFamily="34" charset="0"/>
              <a:buChar char="•"/>
            </a:pPr>
            <a:r>
              <a:rPr lang="en-US" dirty="0"/>
              <a:t>Widespread treatment of HCV infection would diminish but not totally reverse this projected increase in mortality </a:t>
            </a:r>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22</a:t>
            </a:fld>
            <a:endParaRPr lang="en-US" dirty="0"/>
          </a:p>
        </p:txBody>
      </p:sp>
    </p:spTree>
    <p:extLst>
      <p:ext uri="{BB962C8B-B14F-4D97-AF65-F5344CB8AC3E}">
        <p14:creationId xmlns:p14="http://schemas.microsoft.com/office/powerpoint/2010/main" val="105047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Georgia" charset="0"/>
                <a:ea typeface="ＭＳ Ｐゴシック" charset="0"/>
                <a:cs typeface="ＭＳ Ｐゴシック" charset="0"/>
              </a:defRPr>
            </a:lvl1pPr>
            <a:lvl2pPr marL="742950" indent="-285750" eaLnBrk="0" hangingPunct="0">
              <a:defRPr sz="2400">
                <a:solidFill>
                  <a:schemeClr val="tx1"/>
                </a:solidFill>
                <a:latin typeface="Georgia" charset="0"/>
                <a:ea typeface="ＭＳ Ｐゴシック" charset="0"/>
              </a:defRPr>
            </a:lvl2pPr>
            <a:lvl3pPr marL="1143000" indent="-228600" eaLnBrk="0" hangingPunct="0">
              <a:defRPr sz="2400">
                <a:solidFill>
                  <a:schemeClr val="tx1"/>
                </a:solidFill>
                <a:latin typeface="Georgia" charset="0"/>
                <a:ea typeface="ＭＳ Ｐゴシック" charset="0"/>
              </a:defRPr>
            </a:lvl3pPr>
            <a:lvl4pPr marL="1600200" indent="-228600" eaLnBrk="0" hangingPunct="0">
              <a:defRPr sz="2400">
                <a:solidFill>
                  <a:schemeClr val="tx1"/>
                </a:solidFill>
                <a:latin typeface="Georgia" charset="0"/>
                <a:ea typeface="ＭＳ Ｐゴシック" charset="0"/>
              </a:defRPr>
            </a:lvl4pPr>
            <a:lvl5pPr marL="2057400" indent="-228600" eaLnBrk="0" hangingPunct="0">
              <a:defRPr sz="2400">
                <a:solidFill>
                  <a:schemeClr val="tx1"/>
                </a:solidFill>
                <a:latin typeface="Georgia" charset="0"/>
                <a:ea typeface="ＭＳ Ｐゴシック" charset="0"/>
              </a:defRPr>
            </a:lvl5pPr>
            <a:lvl6pPr marL="2514600" indent="-228600" eaLnBrk="0" fontAlgn="base" hangingPunct="0">
              <a:spcBef>
                <a:spcPct val="0"/>
              </a:spcBef>
              <a:spcAft>
                <a:spcPct val="0"/>
              </a:spcAft>
              <a:defRPr sz="2400">
                <a:solidFill>
                  <a:schemeClr val="tx1"/>
                </a:solidFill>
                <a:latin typeface="Georgia" charset="0"/>
                <a:ea typeface="ＭＳ Ｐゴシック" charset="0"/>
              </a:defRPr>
            </a:lvl6pPr>
            <a:lvl7pPr marL="2971800" indent="-228600" eaLnBrk="0" fontAlgn="base" hangingPunct="0">
              <a:spcBef>
                <a:spcPct val="0"/>
              </a:spcBef>
              <a:spcAft>
                <a:spcPct val="0"/>
              </a:spcAft>
              <a:defRPr sz="2400">
                <a:solidFill>
                  <a:schemeClr val="tx1"/>
                </a:solidFill>
                <a:latin typeface="Georgia" charset="0"/>
                <a:ea typeface="ＭＳ Ｐゴシック" charset="0"/>
              </a:defRPr>
            </a:lvl7pPr>
            <a:lvl8pPr marL="3429000" indent="-228600" eaLnBrk="0" fontAlgn="base" hangingPunct="0">
              <a:spcBef>
                <a:spcPct val="0"/>
              </a:spcBef>
              <a:spcAft>
                <a:spcPct val="0"/>
              </a:spcAft>
              <a:defRPr sz="2400">
                <a:solidFill>
                  <a:schemeClr val="tx1"/>
                </a:solidFill>
                <a:latin typeface="Georgia" charset="0"/>
                <a:ea typeface="ＭＳ Ｐゴシック" charset="0"/>
              </a:defRPr>
            </a:lvl8pPr>
            <a:lvl9pPr marL="3886200" indent="-228600" eaLnBrk="0" fontAlgn="base" hangingPunct="0">
              <a:spcBef>
                <a:spcPct val="0"/>
              </a:spcBef>
              <a:spcAft>
                <a:spcPct val="0"/>
              </a:spcAft>
              <a:defRPr sz="2400">
                <a:solidFill>
                  <a:schemeClr val="tx1"/>
                </a:solidFill>
                <a:latin typeface="Georgia" charset="0"/>
                <a:ea typeface="ＭＳ Ｐゴシック" charset="0"/>
              </a:defRPr>
            </a:lvl9pPr>
          </a:lstStyle>
          <a:p>
            <a:pPr eaLnBrk="1" hangingPunct="1"/>
            <a:fld id="{E70F7841-4605-2640-9664-2E2D0B67E781}" type="slidenum">
              <a:rPr lang="en-US" sz="1200"/>
              <a:pPr eaLnBrk="1" hangingPunct="1"/>
              <a:t>23</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Georgia" charset="0"/>
            </a:endParaRPr>
          </a:p>
        </p:txBody>
      </p:sp>
    </p:spTree>
    <p:extLst>
      <p:ext uri="{BB962C8B-B14F-4D97-AF65-F5344CB8AC3E}">
        <p14:creationId xmlns:p14="http://schemas.microsoft.com/office/powerpoint/2010/main" val="2039427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3878126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3178674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164850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229005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936594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3288250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977770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1,148,200 HIV+ estimated in 2010 (living with HIV, not just diagnosed)</a:t>
            </a:r>
          </a:p>
          <a:p>
            <a:r>
              <a:rPr lang="en-US" dirty="0"/>
              <a:t>US</a:t>
            </a:r>
            <a:r>
              <a:rPr lang="en-US" baseline="0" dirty="0"/>
              <a:t> pop in 2010 = 308,745,538 (according to Census)</a:t>
            </a:r>
          </a:p>
          <a:p>
            <a:endParaRPr lang="en-US" baseline="0" dirty="0"/>
          </a:p>
          <a:p>
            <a:r>
              <a:rPr lang="en-US" baseline="0" dirty="0"/>
              <a:t>Equates to 372 per 100,000 pop</a:t>
            </a:r>
            <a:endParaRPr lang="en-US" dirty="0"/>
          </a:p>
        </p:txBody>
      </p:sp>
      <p:sp>
        <p:nvSpPr>
          <p:cNvPr id="4" name="Slide Number Placeholder 3"/>
          <p:cNvSpPr>
            <a:spLocks noGrp="1"/>
          </p:cNvSpPr>
          <p:nvPr>
            <p:ph type="sldNum" sz="quarter" idx="10"/>
          </p:nvPr>
        </p:nvSpPr>
        <p:spPr/>
        <p:txBody>
          <a:bodyPr/>
          <a:lstStyle/>
          <a:p>
            <a:fld id="{CD019331-A1FD-F540-9B44-68EBF0083A7E}" type="slidenum">
              <a:rPr lang="en-US" smtClean="0"/>
              <a:t>30</a:t>
            </a:fld>
            <a:endParaRPr lang="en-US"/>
          </a:p>
        </p:txBody>
      </p:sp>
    </p:spTree>
    <p:extLst>
      <p:ext uri="{BB962C8B-B14F-4D97-AF65-F5344CB8AC3E}">
        <p14:creationId xmlns:p14="http://schemas.microsoft.com/office/powerpoint/2010/main" val="958351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209683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470441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773076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3772011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1492909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28873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945052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019331-A1FD-F540-9B44-68EBF0083A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0108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1817982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2089472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4154710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FC22CA-64B8-8A41-986F-6C66107F21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799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review by, Yehia et al, identifies large gaps between current practice and treatment goals for people with </a:t>
            </a:r>
            <a:r>
              <a:rPr lang="en-US" u="sng" dirty="0"/>
              <a:t>mono infected </a:t>
            </a:r>
            <a:r>
              <a:rPr lang="en-US" dirty="0"/>
              <a:t>chronic HCV infection. It also highlights multiple opportunities for improving engagement along the HCV treatment cascade, particularly in the diagnosis and awareness of infection, prescription of antiviral therapy, and achievement of SVR.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FC22CA-64B8-8A41-986F-6C66107F21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2717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0327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08495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022776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4216128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089831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96A4AA-4ECA-4F46-B5B3-BDF41D298BE4}"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39310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52965C-39E8-A944-A8FA-A0CC3243ABF2}" type="datetimeFigureOut">
              <a:rPr lang="en-US" smtClean="0">
                <a:solidFill>
                  <a:prstClr val="black">
                    <a:tint val="75000"/>
                  </a:prstClr>
                </a:solidFill>
                <a:latin typeface="Calibri"/>
              </a:rPr>
              <a:pPr/>
              <a:t>5/29/19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665EDC-1A0A-B449-8ED6-7435A21D4F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593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52965C-39E8-A944-A8FA-A0CC3243ABF2}" type="datetimeFigureOut">
              <a:rPr lang="en-US" smtClean="0">
                <a:solidFill>
                  <a:prstClr val="black">
                    <a:tint val="75000"/>
                  </a:prstClr>
                </a:solidFill>
                <a:latin typeface="Calibri"/>
              </a:rPr>
              <a:pPr/>
              <a:t>5/29/19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665EDC-1A0A-B449-8ED6-7435A21D4F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759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52965C-39E8-A944-A8FA-A0CC3243ABF2}" type="datetimeFigureOut">
              <a:rPr lang="en-US" smtClean="0">
                <a:solidFill>
                  <a:prstClr val="black">
                    <a:tint val="75000"/>
                  </a:prstClr>
                </a:solidFill>
                <a:latin typeface="Calibri"/>
              </a:rPr>
              <a:pPr/>
              <a:t>5/29/19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665EDC-1A0A-B449-8ED6-7435A21D4F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8268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6D53D9-E79F-411C-8D57-87759A7CC9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5100" y="3662363"/>
            <a:ext cx="4558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E74AFE9-CBBE-4B2F-B833-8D743F91FF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69619" y="3657600"/>
            <a:ext cx="456604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CO_HIV_rev_forPPT.gif">
            <a:extLst>
              <a:ext uri="{FF2B5EF4-FFF2-40B4-BE49-F238E27FC236}">
                <a16:creationId xmlns:a16="http://schemas.microsoft.com/office/drawing/2014/main" id="{4C2663EE-8CE0-49AC-8525-D37EEC1C0EF2}"/>
              </a:ext>
            </a:extLst>
          </p:cNvPr>
          <p:cNvPicPr>
            <a:picLocks noChangeAspect="1"/>
          </p:cNvPicPr>
          <p:nvPr userDrawn="1"/>
        </p:nvPicPr>
        <p:blipFill>
          <a:blip r:embed="rId4">
            <a:extLst>
              <a:ext uri="{28A0092B-C50C-407E-A947-70E740481C1C}">
                <a14:useLocalDpi xmlns:a14="http://schemas.microsoft.com/office/drawing/2010/main" val="0"/>
              </a:ext>
            </a:extLst>
          </a:blip>
          <a:srcRect t="584"/>
          <a:stretch>
            <a:fillRect/>
          </a:stretch>
        </p:blipFill>
        <p:spPr bwMode="auto">
          <a:xfrm>
            <a:off x="6785949" y="330200"/>
            <a:ext cx="200910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DCE9E4AA-6610-42E4-9DD8-6063038564BD}"/>
              </a:ext>
            </a:extLst>
          </p:cNvPr>
          <p:cNvCxnSpPr/>
          <p:nvPr userDrawn="1"/>
        </p:nvCxnSpPr>
        <p:spPr bwMode="auto">
          <a:xfrm>
            <a:off x="-10718" y="1620838"/>
            <a:ext cx="9160674" cy="0"/>
          </a:xfrm>
          <a:prstGeom prst="line">
            <a:avLst/>
          </a:prstGeom>
          <a:ln w="28575">
            <a:solidFill>
              <a:srgbClr val="00539B"/>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0447B551-F008-4838-8B7C-BC5F1132892E}"/>
              </a:ext>
            </a:extLst>
          </p:cNvPr>
          <p:cNvCxnSpPr/>
          <p:nvPr userDrawn="1"/>
        </p:nvCxnSpPr>
        <p:spPr bwMode="auto">
          <a:xfrm>
            <a:off x="-10718" y="3662363"/>
            <a:ext cx="9160674" cy="0"/>
          </a:xfrm>
          <a:prstGeom prst="line">
            <a:avLst/>
          </a:prstGeom>
          <a:ln w="28575">
            <a:solidFill>
              <a:srgbClr val="00539B"/>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Rectangle 54"/>
          <p:cNvSpPr>
            <a:spLocks noGrp="1" noChangeArrowheads="1"/>
          </p:cNvSpPr>
          <p:nvPr>
            <p:ph type="subTitle" idx="1"/>
          </p:nvPr>
        </p:nvSpPr>
        <p:spPr>
          <a:xfrm>
            <a:off x="457200" y="4041650"/>
            <a:ext cx="3886200" cy="1120775"/>
          </a:xfrm>
        </p:spPr>
        <p:txBody>
          <a:bodyPr/>
          <a:lstStyle>
            <a:lvl1pPr marL="0" indent="0">
              <a:lnSpc>
                <a:spcPct val="100000"/>
              </a:lnSpc>
              <a:buFont typeface="Wingdings" pitchFamily="2" charset="2"/>
              <a:buNone/>
              <a:defRPr sz="1500" b="1">
                <a:solidFill>
                  <a:schemeClr val="tx1"/>
                </a:solidFill>
              </a:defRPr>
            </a:lvl1pPr>
          </a:lstStyle>
          <a:p>
            <a:r>
              <a:rPr lang="en-US" dirty="0"/>
              <a:t>Click to edit Master subtitle style</a:t>
            </a:r>
          </a:p>
        </p:txBody>
      </p:sp>
      <p:sp>
        <p:nvSpPr>
          <p:cNvPr id="11" name="Rectangle 55"/>
          <p:cNvSpPr>
            <a:spLocks noGrp="1" noChangeArrowheads="1"/>
          </p:cNvSpPr>
          <p:nvPr>
            <p:ph type="ctrTitle"/>
          </p:nvPr>
        </p:nvSpPr>
        <p:spPr bwMode="invGray">
          <a:xfrm>
            <a:off x="447676" y="1600200"/>
            <a:ext cx="8458200" cy="2057400"/>
          </a:xfrm>
        </p:spPr>
        <p:txBody>
          <a:bodyPr/>
          <a:lstStyle>
            <a:lvl1pPr>
              <a:defRPr sz="2926">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81839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20" y="238127"/>
            <a:ext cx="8154333"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3506" y="1513047"/>
            <a:ext cx="8158147" cy="465068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690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2174FB1D-B307-414B-9FFA-5BABBE826F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4" y="330201"/>
            <a:ext cx="8433112" cy="5250792"/>
          </a:xfrm>
          <a:prstGeom prst="rect">
            <a:avLst/>
          </a:prstGeom>
        </p:spPr>
        <p:txBody>
          <a:bodyPr anchorCtr="1"/>
          <a:lstStyle>
            <a:lvl1pPr algn="ctr">
              <a:defRPr sz="3001" b="1"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057785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19" y="238127"/>
            <a:ext cx="8154334" cy="11033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1365" y="1510730"/>
            <a:ext cx="3981958" cy="4678738"/>
          </a:xfrm>
          <a:prstGeom prst="rect">
            <a:avLst/>
          </a:prstGeom>
        </p:spPr>
        <p:txBody>
          <a:bodyPr/>
          <a:lstStyle>
            <a:lvl1pPr>
              <a:defRPr sz="1951"/>
            </a:lvl1pPr>
            <a:lvl2pPr>
              <a:defRPr sz="1800"/>
            </a:lvl2pPr>
            <a:lvl3pPr>
              <a:defRPr sz="1650"/>
            </a:lvl3pPr>
            <a:lvl4pPr>
              <a:defRPr sz="150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9476" y="1510730"/>
            <a:ext cx="3922177" cy="4679462"/>
          </a:xfrm>
          <a:prstGeom prst="rect">
            <a:avLst/>
          </a:prstGeom>
        </p:spPr>
        <p:txBody>
          <a:bodyPr/>
          <a:lstStyle>
            <a:lvl1pPr>
              <a:defRPr sz="1951"/>
            </a:lvl1pPr>
            <a:lvl2pPr>
              <a:defRPr sz="1800"/>
            </a:lvl2pPr>
            <a:lvl3pPr>
              <a:defRPr sz="1650"/>
            </a:lvl3pPr>
            <a:lvl4pPr>
              <a:defRPr sz="150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2661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6" y="1510730"/>
            <a:ext cx="3922177" cy="4665746"/>
          </a:xfrm>
          <a:prstGeom prst="rect">
            <a:avLst/>
          </a:prstGeom>
        </p:spPr>
        <p:txBody>
          <a:bodyPr/>
          <a:lstStyle>
            <a:lvl1pPr>
              <a:defRPr sz="1951"/>
            </a:lvl1pPr>
            <a:lvl2pPr>
              <a:defRPr sz="1800"/>
            </a:lvl2pPr>
            <a:lvl3pPr>
              <a:defRPr sz="1650"/>
            </a:lvl3pPr>
            <a:lvl4pPr>
              <a:defRPr sz="1500"/>
            </a:lvl4pPr>
            <a:lvl5pP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10" name="Title 1"/>
          <p:cNvSpPr>
            <a:spLocks noGrp="1"/>
          </p:cNvSpPr>
          <p:nvPr>
            <p:ph type="title"/>
          </p:nvPr>
        </p:nvSpPr>
        <p:spPr>
          <a:xfrm>
            <a:off x="457320" y="238127"/>
            <a:ext cx="8154333"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451365" y="1510730"/>
            <a:ext cx="3981958" cy="4678738"/>
          </a:xfrm>
          <a:prstGeom prst="rect">
            <a:avLst/>
          </a:prstGeom>
        </p:spPr>
        <p:txBody>
          <a:bodyPr/>
          <a:lstStyle>
            <a:lvl1pPr>
              <a:defRPr sz="1951"/>
            </a:lvl1pPr>
            <a:lvl2pPr>
              <a:defRPr sz="1800"/>
            </a:lvl2pPr>
            <a:lvl3pPr>
              <a:defRPr sz="1650"/>
            </a:lvl3pPr>
            <a:lvl4pPr>
              <a:defRPr sz="150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012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319" y="238127"/>
            <a:ext cx="8355791" cy="110331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26236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128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9EBEFEF0-1528-4D55-94E6-0A93236368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7" y="-1588"/>
            <a:ext cx="9152337" cy="451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CO_HIV_RGB.jpg">
            <a:extLst>
              <a:ext uri="{FF2B5EF4-FFF2-40B4-BE49-F238E27FC236}">
                <a16:creationId xmlns:a16="http://schemas.microsoft.com/office/drawing/2014/main" id="{A5B7C286-6FC6-4B81-B1D6-7B9056B93FB4}"/>
              </a:ext>
            </a:extLst>
          </p:cNvPr>
          <p:cNvPicPr>
            <a:picLocks noChangeAspect="1"/>
          </p:cNvPicPr>
          <p:nvPr userDrawn="1"/>
        </p:nvPicPr>
        <p:blipFill>
          <a:blip r:embed="rId3">
            <a:extLst>
              <a:ext uri="{28A0092B-C50C-407E-A947-70E740481C1C}">
                <a14:useLocalDpi xmlns:a14="http://schemas.microsoft.com/office/drawing/2010/main" val="0"/>
              </a:ext>
            </a:extLst>
          </a:blip>
          <a:srcRect t="46054"/>
          <a:stretch>
            <a:fillRect/>
          </a:stretch>
        </p:blipFill>
        <p:spPr bwMode="auto">
          <a:xfrm>
            <a:off x="6113071" y="5891213"/>
            <a:ext cx="2754633"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2389726-2A09-419A-9B14-A05C6927B300}"/>
              </a:ext>
            </a:extLst>
          </p:cNvPr>
          <p:cNvCxnSpPr/>
          <p:nvPr userDrawn="1"/>
        </p:nvCxnSpPr>
        <p:spPr bwMode="auto">
          <a:xfrm>
            <a:off x="-10719" y="4519613"/>
            <a:ext cx="9154719" cy="0"/>
          </a:xfrm>
          <a:prstGeom prst="line">
            <a:avLst/>
          </a:prstGeom>
          <a:ln w="28575">
            <a:solidFill>
              <a:srgbClr val="00539B"/>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1"/>
          </p:nvPr>
        </p:nvSpPr>
        <p:spPr>
          <a:xfrm>
            <a:off x="385764" y="4856674"/>
            <a:ext cx="8462962" cy="1155939"/>
          </a:xfrm>
          <a:prstGeom prst="rect">
            <a:avLst/>
          </a:prstGeom>
        </p:spPr>
        <p:txBody>
          <a:bodyPr/>
          <a:lstStyle>
            <a:lvl1pPr>
              <a:buFontTx/>
              <a:buNone/>
              <a:defRPr sz="1800" b="1">
                <a:solidFill>
                  <a:srgbClr val="449DC7"/>
                </a:solidFill>
              </a:defRPr>
            </a:lvl1pPr>
            <a:lvl2pPr>
              <a:buFontTx/>
              <a:buNone/>
              <a:defRPr sz="1800"/>
            </a:lvl2pPr>
            <a:lvl3pPr>
              <a:buFontTx/>
              <a:buNone/>
              <a:defRPr sz="1800"/>
            </a:lvl3pPr>
            <a:lvl4pPr>
              <a:buFontTx/>
              <a:buNone/>
              <a:defRPr sz="1800"/>
            </a:lvl4pPr>
            <a:lvl5pPr>
              <a:buFontTx/>
              <a:buNone/>
              <a:defRPr sz="1800"/>
            </a:lvl5pPr>
          </a:lstStyle>
          <a:p>
            <a:pPr lvl="0"/>
            <a:r>
              <a:rPr lang="en-US" dirty="0"/>
              <a:t>Click to edit Master text styles</a:t>
            </a:r>
          </a:p>
        </p:txBody>
      </p:sp>
      <p:sp>
        <p:nvSpPr>
          <p:cNvPr id="8" name="Content Placeholder 7"/>
          <p:cNvSpPr>
            <a:spLocks noGrp="1"/>
          </p:cNvSpPr>
          <p:nvPr>
            <p:ph sz="quarter" idx="10"/>
          </p:nvPr>
        </p:nvSpPr>
        <p:spPr>
          <a:xfrm>
            <a:off x="457320" y="1895477"/>
            <a:ext cx="8154333" cy="2605717"/>
          </a:xfrm>
          <a:prstGeom prst="rect">
            <a:avLst/>
          </a:prstGeom>
        </p:spPr>
        <p:txBody>
          <a:bodyPr/>
          <a:lstStyle>
            <a:lvl1pPr marL="0" indent="0">
              <a:buFontTx/>
              <a:buNone/>
              <a:defRPr sz="15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2" name="Title 1"/>
          <p:cNvSpPr>
            <a:spLocks noGrp="1"/>
          </p:cNvSpPr>
          <p:nvPr>
            <p:ph type="title"/>
          </p:nvPr>
        </p:nvSpPr>
        <p:spPr>
          <a:xfrm>
            <a:off x="385863" y="239715"/>
            <a:ext cx="8433012" cy="1674813"/>
          </a:xfrm>
          <a:prstGeom prst="rect">
            <a:avLst/>
          </a:prstGeom>
        </p:spPr>
        <p:txBody>
          <a:bodyPr/>
          <a:lstStyle>
            <a:lvl1pPr algn="ctr">
              <a:defRPr sz="2926">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87503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52965C-39E8-A944-A8FA-A0CC3243ABF2}" type="datetimeFigureOut">
              <a:rPr lang="en-US" smtClean="0">
                <a:solidFill>
                  <a:prstClr val="black">
                    <a:tint val="75000"/>
                  </a:prstClr>
                </a:solidFill>
                <a:latin typeface="Calibri"/>
              </a:rPr>
              <a:pPr/>
              <a:t>5/29/19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665EDC-1A0A-B449-8ED6-7435A21D4F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45743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25522"/>
            <a:ext cx="7772399" cy="2546478"/>
          </a:xfrm>
        </p:spPr>
        <p:txBody>
          <a:bodyPr anchor="t"/>
          <a:lstStyle>
            <a:lvl1pPr>
              <a:defRPr sz="4200">
                <a:ln>
                  <a:noFill/>
                </a:ln>
                <a:solidFill>
                  <a:srgbClr val="0954A4"/>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4681684"/>
            <a:ext cx="7772398" cy="1066800"/>
          </a:xfrm>
        </p:spPr>
        <p:txBody>
          <a:bodyPr anchor="t">
            <a:normAutofit/>
          </a:bodyPr>
          <a:lstStyle>
            <a:lvl1pPr marL="0" indent="0" algn="l">
              <a:buNone/>
              <a:defRPr sz="28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12" name="Footer Placeholder 4"/>
          <p:cNvSpPr>
            <a:spLocks noGrp="1"/>
          </p:cNvSpPr>
          <p:nvPr>
            <p:ph type="ftr" sz="quarter" idx="11"/>
          </p:nvPr>
        </p:nvSpPr>
        <p:spPr>
          <a:xfrm>
            <a:off x="3352458" y="6352706"/>
            <a:ext cx="5105739" cy="365760"/>
          </a:xfrm>
          <a:prstGeom prst="rect">
            <a:avLst/>
          </a:prstGeom>
        </p:spPr>
        <p:txBody>
          <a:bodyPr anchor="ctr"/>
          <a:lstStyle>
            <a:lvl1pPr>
              <a:defRPr sz="1200" b="0" i="0">
                <a:solidFill>
                  <a:schemeClr val="tx2">
                    <a:lumMod val="40000"/>
                    <a:lumOff val="60000"/>
                  </a:schemeClr>
                </a:solidFill>
                <a:latin typeface="ITC Avant Garde Std Bk Cn"/>
                <a:cs typeface="ITC Avant Garde Std Bk Cn"/>
              </a:defRPr>
            </a:lvl1pPr>
          </a:lstStyle>
          <a:p>
            <a:pPr fontAlgn="base">
              <a:spcBef>
                <a:spcPct val="0"/>
              </a:spcBef>
              <a:spcAft>
                <a:spcPct val="0"/>
              </a:spcAft>
              <a:defRPr/>
            </a:pPr>
            <a:endParaRPr lang="en-US" altLang="en-US" dirty="0">
              <a:solidFill>
                <a:srgbClr val="FFFFFF"/>
              </a:solidFill>
            </a:endParaRPr>
          </a:p>
        </p:txBody>
      </p:sp>
      <p:pic>
        <p:nvPicPr>
          <p:cNvPr id="7" name="Picture 6" descr="Brand mark for curriculum" title="HIV/HCV Co-infection: An AETC National Curriculu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81000"/>
            <a:ext cx="5334000" cy="934043"/>
          </a:xfrm>
          <a:prstGeom prst="rect">
            <a:avLst/>
          </a:prstGeom>
        </p:spPr>
      </p:pic>
    </p:spTree>
    <p:extLst>
      <p:ext uri="{BB962C8B-B14F-4D97-AF65-F5344CB8AC3E}">
        <p14:creationId xmlns:p14="http://schemas.microsoft.com/office/powerpoint/2010/main" val="4278515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954A4"/>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a:buClr>
                <a:schemeClr val="accent4"/>
              </a:buClr>
              <a:defRPr sz="2400"/>
            </a:lvl2pPr>
            <a:lvl3pPr>
              <a:buClr>
                <a:schemeClr val="accent5"/>
              </a:buClr>
              <a:defRPr sz="2200"/>
            </a:lvl3pPr>
            <a:lvl4pPr>
              <a:buClr>
                <a:schemeClr val="accent3"/>
              </a:buClr>
              <a:defRPr sz="2000"/>
            </a:lvl4pPr>
            <a:lvl5pPr>
              <a:buClr>
                <a:schemeClr val="accent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10" name="Footer Placeholder 4"/>
          <p:cNvSpPr>
            <a:spLocks noGrp="1"/>
          </p:cNvSpPr>
          <p:nvPr>
            <p:ph type="ftr" sz="quarter" idx="3"/>
          </p:nvPr>
        </p:nvSpPr>
        <p:spPr>
          <a:xfrm>
            <a:off x="3352458" y="6352706"/>
            <a:ext cx="5179329" cy="365760"/>
          </a:xfrm>
          <a:prstGeom prst="rect">
            <a:avLst/>
          </a:prstGeom>
        </p:spPr>
        <p:txBody>
          <a:bodyPr anchor="ctr"/>
          <a:lstStyle>
            <a:lvl1pPr>
              <a:defRPr sz="1200">
                <a:solidFill>
                  <a:schemeClr val="tx2">
                    <a:lumMod val="40000"/>
                    <a:lumOff val="60000"/>
                  </a:schemeClr>
                </a:solidFill>
              </a:defRPr>
            </a:lvl1pPr>
          </a:lstStyle>
          <a:p>
            <a:endParaRPr lang="en-US"/>
          </a:p>
        </p:txBody>
      </p:sp>
    </p:spTree>
    <p:extLst>
      <p:ext uri="{BB962C8B-B14F-4D97-AF65-F5344CB8AC3E}">
        <p14:creationId xmlns:p14="http://schemas.microsoft.com/office/powerpoint/2010/main" val="1238130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2"/>
                </a:solidFill>
              </a:defRPr>
            </a:lvl1pPr>
          </a:lstStyle>
          <a:p>
            <a:pPr fontAlgn="base">
              <a:spcBef>
                <a:spcPct val="0"/>
              </a:spcBef>
              <a:spcAft>
                <a:spcPct val="0"/>
              </a:spcAft>
            </a:pPr>
            <a:fld id="{F7ACA5AA-DD8D-2B43-B4FE-0EDC6B4AB294}" type="slidenum">
              <a:rPr lang="en-US" smtClean="0">
                <a:ea typeface="ＭＳ Ｐゴシック" charset="0"/>
              </a:rPr>
              <a:pPr fontAlgn="base">
                <a:spcBef>
                  <a:spcPct val="0"/>
                </a:spcBef>
                <a:spcAft>
                  <a:spcPct val="0"/>
                </a:spcAft>
              </a:pPr>
              <a:t>‹#›</a:t>
            </a:fld>
            <a:endParaRPr lang="en-US" dirty="0">
              <a:ea typeface="ＭＳ Ｐゴシック" charset="0"/>
            </a:endParaRPr>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Content Placeholder 2"/>
          <p:cNvSpPr>
            <a:spLocks noGrp="1"/>
          </p:cNvSpPr>
          <p:nvPr>
            <p:ph idx="1"/>
          </p:nvPr>
        </p:nvSpPr>
        <p:spPr>
          <a:xfrm>
            <a:off x="457199" y="1600200"/>
            <a:ext cx="8315569" cy="4367299"/>
          </a:xfrm>
        </p:spPr>
        <p:txBody>
          <a:bodyPr/>
          <a:lstStyle>
            <a:lvl1pPr marL="114300" indent="0">
              <a:buNone/>
              <a:defRPr sz="2800"/>
            </a:lvl1pPr>
            <a:lvl2pPr marL="868680" indent="-457200">
              <a:buFont typeface="+mj-lt"/>
              <a:buAutoNum type="arabicPeriod"/>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55811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87170"/>
            <a:ext cx="7659687" cy="1168400"/>
          </a:xfrm>
        </p:spPr>
        <p:txBody>
          <a:bodyPr anchor="t"/>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1553633"/>
            <a:ext cx="6135687"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3D987DAA-A896-1841-BC8A-D645CCE33E3D}" type="slidenum">
              <a:rPr lang="en-US" smtClean="0"/>
              <a:pPr/>
              <a:t>‹#›</a:t>
            </a:fld>
            <a:endParaRPr lang="en-US" dirty="0"/>
          </a:p>
        </p:txBody>
      </p:sp>
      <p:sp>
        <p:nvSpPr>
          <p:cNvPr id="9" name="Footer Placeholder 4"/>
          <p:cNvSpPr>
            <a:spLocks noGrp="1"/>
          </p:cNvSpPr>
          <p:nvPr>
            <p:ph type="ftr" sz="quarter" idx="3"/>
          </p:nvPr>
        </p:nvSpPr>
        <p:spPr>
          <a:xfrm>
            <a:off x="3352458" y="6352706"/>
            <a:ext cx="5179329" cy="365760"/>
          </a:xfrm>
          <a:prstGeom prst="rect">
            <a:avLst/>
          </a:prstGeom>
        </p:spPr>
        <p:txBody>
          <a:bodyPr anchor="ctr"/>
          <a:lstStyle>
            <a:lvl1pPr>
              <a:defRPr sz="1200">
                <a:solidFill>
                  <a:schemeClr val="tx2"/>
                </a:solidFill>
              </a:defRPr>
            </a:lvl1pPr>
          </a:lstStyle>
          <a:p>
            <a:endParaRPr lang="en-US" dirty="0"/>
          </a:p>
        </p:txBody>
      </p:sp>
    </p:spTree>
    <p:extLst>
      <p:ext uri="{BB962C8B-B14F-4D97-AF65-F5344CB8AC3E}">
        <p14:creationId xmlns:p14="http://schemas.microsoft.com/office/powerpoint/2010/main" val="1036643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599" y="1536192"/>
            <a:ext cx="4038599"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E2D2B3B-882E-40F3-A32F-6DD516915044}" type="slidenum">
              <a:rPr lang="en-US" smtClean="0"/>
              <a:pPr/>
              <a:t>‹#›</a:t>
            </a:fld>
            <a:endParaRPr lang="en-US" dirty="0"/>
          </a:p>
        </p:txBody>
      </p:sp>
      <p:sp>
        <p:nvSpPr>
          <p:cNvPr id="10" name="Footer Placeholder 4"/>
          <p:cNvSpPr>
            <a:spLocks noGrp="1"/>
          </p:cNvSpPr>
          <p:nvPr>
            <p:ph type="ftr" sz="quarter" idx="3"/>
          </p:nvPr>
        </p:nvSpPr>
        <p:spPr>
          <a:xfrm>
            <a:off x="3352458" y="6352706"/>
            <a:ext cx="5105739" cy="365760"/>
          </a:xfrm>
          <a:prstGeom prst="rect">
            <a:avLst/>
          </a:prstGeom>
        </p:spPr>
        <p:txBody>
          <a:bodyPr anchor="ctr"/>
          <a:lstStyle>
            <a:lvl1pPr>
              <a:defRPr sz="1200">
                <a:solidFill>
                  <a:schemeClr val="tx2"/>
                </a:solidFill>
              </a:defRPr>
            </a:lvl1pPr>
          </a:lstStyle>
          <a:p>
            <a:endParaRPr lang="en-US" dirty="0"/>
          </a:p>
        </p:txBody>
      </p:sp>
    </p:spTree>
    <p:extLst>
      <p:ext uri="{BB962C8B-B14F-4D97-AF65-F5344CB8AC3E}">
        <p14:creationId xmlns:p14="http://schemas.microsoft.com/office/powerpoint/2010/main" val="3693725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3"/>
            <a:ext cx="3890108" cy="639762"/>
          </a:xfrm>
        </p:spPr>
        <p:txBody>
          <a:bodyPr anchor="b">
            <a:noAutofit/>
          </a:bodyPr>
          <a:lstStyle>
            <a:lvl1pPr marL="0" indent="0" algn="l">
              <a:buNone/>
              <a:defRPr sz="28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17"/>
            <a:ext cx="3890108"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7" y="1644603"/>
            <a:ext cx="4038599" cy="639762"/>
          </a:xfrm>
        </p:spPr>
        <p:txBody>
          <a:bodyPr anchor="b">
            <a:noAutofit/>
          </a:bodyPr>
          <a:lstStyle>
            <a:lvl1pPr marL="0" indent="0" algn="l">
              <a:buNone/>
              <a:defRPr sz="28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7" y="2408717"/>
            <a:ext cx="4038599"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9F49499B-0A11-F941-988B-5A98BBA90756}" type="slidenum">
              <a:rPr lang="en-US" smtClean="0"/>
              <a:pPr/>
              <a:t>‹#›</a:t>
            </a:fld>
            <a:endParaRPr lang="en-US" dirty="0"/>
          </a:p>
        </p:txBody>
      </p:sp>
      <p:sp>
        <p:nvSpPr>
          <p:cNvPr id="12" name="Footer Placeholder 4"/>
          <p:cNvSpPr>
            <a:spLocks noGrp="1"/>
          </p:cNvSpPr>
          <p:nvPr>
            <p:ph type="ftr" sz="quarter" idx="14"/>
          </p:nvPr>
        </p:nvSpPr>
        <p:spPr>
          <a:xfrm>
            <a:off x="3352458" y="6352706"/>
            <a:ext cx="5179329" cy="365760"/>
          </a:xfrm>
          <a:prstGeom prst="rect">
            <a:avLst/>
          </a:prstGeom>
        </p:spPr>
        <p:txBody>
          <a:bodyPr anchor="ctr"/>
          <a:lstStyle>
            <a:lvl1pPr>
              <a:defRPr sz="1200">
                <a:solidFill>
                  <a:schemeClr val="tx2"/>
                </a:solidFill>
              </a:defRPr>
            </a:lvl1pPr>
          </a:lstStyle>
          <a:p>
            <a:endParaRPr lang="en-US" dirty="0"/>
          </a:p>
        </p:txBody>
      </p:sp>
    </p:spTree>
    <p:extLst>
      <p:ext uri="{BB962C8B-B14F-4D97-AF65-F5344CB8AC3E}">
        <p14:creationId xmlns:p14="http://schemas.microsoft.com/office/powerpoint/2010/main" val="2230874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2"/>
                </a:solidFill>
              </a:defRPr>
            </a:lvl1pPr>
          </a:lstStyle>
          <a:p>
            <a:fld id="{7DD1BA20-3B1F-8544-ADC7-70EC2EFB7AE2}" type="slidenum">
              <a:rPr lang="en-US" smtClean="0"/>
              <a:pPr/>
              <a:t>‹#›</a:t>
            </a:fld>
            <a:endParaRPr lang="en-US" dirty="0"/>
          </a:p>
        </p:txBody>
      </p:sp>
      <p:sp>
        <p:nvSpPr>
          <p:cNvPr id="7" name="Footer Placeholder 4"/>
          <p:cNvSpPr>
            <a:spLocks noGrp="1"/>
          </p:cNvSpPr>
          <p:nvPr>
            <p:ph type="ftr" sz="quarter" idx="3"/>
          </p:nvPr>
        </p:nvSpPr>
        <p:spPr>
          <a:xfrm>
            <a:off x="3352458" y="6352706"/>
            <a:ext cx="5179329" cy="365760"/>
          </a:xfrm>
          <a:prstGeom prst="rect">
            <a:avLst/>
          </a:prstGeom>
        </p:spPr>
        <p:txBody>
          <a:bodyPr anchor="ctr"/>
          <a:lstStyle>
            <a:lvl1pPr>
              <a:defRPr sz="1200">
                <a:solidFill>
                  <a:schemeClr val="tx2"/>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Table Placeholder 4"/>
          <p:cNvSpPr>
            <a:spLocks noGrp="1"/>
          </p:cNvSpPr>
          <p:nvPr>
            <p:ph type="tbl" sz="quarter" idx="13"/>
          </p:nvPr>
        </p:nvSpPr>
        <p:spPr>
          <a:xfrm>
            <a:off x="457200" y="1524000"/>
            <a:ext cx="8305800" cy="4495800"/>
          </a:xfrm>
        </p:spPr>
        <p:txBody>
          <a:bodyPr/>
          <a:lstStyle/>
          <a:p>
            <a:r>
              <a:rPr lang="en-US"/>
              <a:t>Click icon to add table</a:t>
            </a:r>
          </a:p>
        </p:txBody>
      </p:sp>
    </p:spTree>
    <p:extLst>
      <p:ext uri="{BB962C8B-B14F-4D97-AF65-F5344CB8AC3E}">
        <p14:creationId xmlns:p14="http://schemas.microsoft.com/office/powerpoint/2010/main" val="1562008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fontAlgn="base">
              <a:spcBef>
                <a:spcPct val="0"/>
              </a:spcBef>
              <a:spcAft>
                <a:spcPct val="0"/>
              </a:spcAft>
            </a:pPr>
            <a:fld id="{F7ACA5AA-DD8D-2B43-B4FE-0EDC6B4AB294}" type="slidenum">
              <a:rPr lang="en-US" smtClean="0">
                <a:ea typeface="ＭＳ Ｐゴシック" charset="0"/>
              </a:rPr>
              <a:pPr fontAlgn="base">
                <a:spcBef>
                  <a:spcPct val="0"/>
                </a:spcBef>
                <a:spcAft>
                  <a:spcPct val="0"/>
                </a:spcAft>
              </a:pPr>
              <a:t>‹#›</a:t>
            </a:fld>
            <a:endParaRPr lang="en-US" dirty="0">
              <a:ea typeface="ＭＳ Ｐゴシック" charset="0"/>
            </a:endParaRPr>
          </a:p>
        </p:txBody>
      </p:sp>
      <p:sp>
        <p:nvSpPr>
          <p:cNvPr id="9" name="Content Placeholder 8"/>
          <p:cNvSpPr>
            <a:spLocks noGrp="1"/>
          </p:cNvSpPr>
          <p:nvPr>
            <p:ph sz="quarter" idx="13"/>
          </p:nvPr>
        </p:nvSpPr>
        <p:spPr>
          <a:xfrm>
            <a:off x="304799" y="381000"/>
            <a:ext cx="8516815"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3"/>
          </p:nvPr>
        </p:nvSpPr>
        <p:spPr>
          <a:xfrm>
            <a:off x="3352458" y="6352706"/>
            <a:ext cx="5179330" cy="365760"/>
          </a:xfrm>
          <a:prstGeom prst="rect">
            <a:avLst/>
          </a:prstGeom>
        </p:spPr>
        <p:txBody>
          <a:bodyPr anchor="ctr"/>
          <a:lstStyle>
            <a:lvl1pPr>
              <a:defRPr sz="1200">
                <a:solidFill>
                  <a:schemeClr val="tx2"/>
                </a:solidFill>
              </a:defRPr>
            </a:lvl1pPr>
          </a:lstStyle>
          <a:p>
            <a:endParaRPr lang="en-US" dirty="0"/>
          </a:p>
        </p:txBody>
      </p:sp>
    </p:spTree>
    <p:extLst>
      <p:ext uri="{BB962C8B-B14F-4D97-AF65-F5344CB8AC3E}">
        <p14:creationId xmlns:p14="http://schemas.microsoft.com/office/powerpoint/2010/main" val="954290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28"/>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4"/>
            <a:ext cx="9144000" cy="4913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0"/>
            <a:ext cx="8588248" cy="53839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lvl1pPr>
              <a:defRPr>
                <a:solidFill>
                  <a:schemeClr val="tx2"/>
                </a:solidFill>
              </a:defRPr>
            </a:lvl1pPr>
          </a:lstStyle>
          <a:p>
            <a:fld id="{AB159995-A1BE-BF4E-BC5F-5A773C9D0009}" type="slidenum">
              <a:rPr lang="en-US" smtClean="0"/>
              <a:pPr/>
              <a:t>‹#›</a:t>
            </a:fld>
            <a:endParaRPr lang="en-US" dirty="0"/>
          </a:p>
        </p:txBody>
      </p:sp>
      <p:sp>
        <p:nvSpPr>
          <p:cNvPr id="11" name="Footer Placeholder 4"/>
          <p:cNvSpPr>
            <a:spLocks noGrp="1"/>
          </p:cNvSpPr>
          <p:nvPr>
            <p:ph type="ftr" sz="quarter" idx="3"/>
          </p:nvPr>
        </p:nvSpPr>
        <p:spPr>
          <a:xfrm>
            <a:off x="3352458" y="6352706"/>
            <a:ext cx="5105741" cy="365760"/>
          </a:xfrm>
          <a:prstGeom prst="rect">
            <a:avLst/>
          </a:prstGeom>
        </p:spPr>
        <p:txBody>
          <a:bodyPr anchor="ctr"/>
          <a:lstStyle>
            <a:lvl1pPr>
              <a:defRPr sz="1200">
                <a:solidFill>
                  <a:schemeClr val="tx2"/>
                </a:solidFill>
              </a:defRPr>
            </a:lvl1pPr>
          </a:lstStyle>
          <a:p>
            <a:endParaRPr lang="en-US" dirty="0"/>
          </a:p>
        </p:txBody>
      </p:sp>
    </p:spTree>
    <p:extLst>
      <p:ext uri="{BB962C8B-B14F-4D97-AF65-F5344CB8AC3E}">
        <p14:creationId xmlns:p14="http://schemas.microsoft.com/office/powerpoint/2010/main" val="3455974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15CF69-E245-4659-A66F-56A897CD25D8}" type="slidenum">
              <a:rPr lang="en-US" smtClean="0"/>
              <a:t>‹#›</a:t>
            </a:fld>
            <a:endParaRPr lang="en-US"/>
          </a:p>
        </p:txBody>
      </p:sp>
    </p:spTree>
    <p:extLst>
      <p:ext uri="{BB962C8B-B14F-4D97-AF65-F5344CB8AC3E}">
        <p14:creationId xmlns:p14="http://schemas.microsoft.com/office/powerpoint/2010/main" val="763100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52965C-39E8-A944-A8FA-A0CC3243ABF2}" type="datetimeFigureOut">
              <a:rPr lang="en-US" smtClean="0">
                <a:solidFill>
                  <a:prstClr val="black">
                    <a:tint val="75000"/>
                  </a:prstClr>
                </a:solidFill>
                <a:latin typeface="Calibri"/>
              </a:rPr>
              <a:pPr/>
              <a:t>5/29/19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E665EDC-1A0A-B449-8ED6-7435A21D4F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4324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9144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1" y="6023492"/>
            <a:ext cx="890337" cy="689872"/>
          </a:xfrm>
          <a:prstGeom prst="rect">
            <a:avLst/>
          </a:prstGeom>
        </p:spPr>
      </p:pic>
    </p:spTree>
    <p:extLst>
      <p:ext uri="{BB962C8B-B14F-4D97-AF65-F5344CB8AC3E}">
        <p14:creationId xmlns:p14="http://schemas.microsoft.com/office/powerpoint/2010/main" val="377952934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52965C-39E8-A944-A8FA-A0CC3243ABF2}" type="datetimeFigureOut">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65EDC-1A0A-B449-8ED6-7435A21D4FCE}" type="slidenum">
              <a:rPr lang="en-US" smtClean="0"/>
              <a:t>‹#›</a:t>
            </a:fld>
            <a:endParaRPr lang="en-US"/>
          </a:p>
        </p:txBody>
      </p:sp>
    </p:spTree>
    <p:extLst>
      <p:ext uri="{BB962C8B-B14F-4D97-AF65-F5344CB8AC3E}">
        <p14:creationId xmlns:p14="http://schemas.microsoft.com/office/powerpoint/2010/main" val="3576734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52965C-39E8-A944-A8FA-A0CC3243ABF2}" type="datetimeFigureOut">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65EDC-1A0A-B449-8ED6-7435A21D4FCE}" type="slidenum">
              <a:rPr lang="en-US" smtClean="0"/>
              <a:t>‹#›</a:t>
            </a:fld>
            <a:endParaRPr lang="en-US"/>
          </a:p>
        </p:txBody>
      </p:sp>
    </p:spTree>
    <p:extLst>
      <p:ext uri="{BB962C8B-B14F-4D97-AF65-F5344CB8AC3E}">
        <p14:creationId xmlns:p14="http://schemas.microsoft.com/office/powerpoint/2010/main" val="3550504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52965C-39E8-A944-A8FA-A0CC3243ABF2}" type="datetimeFigureOut">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65EDC-1A0A-B449-8ED6-7435A21D4FCE}" type="slidenum">
              <a:rPr lang="en-US" smtClean="0"/>
              <a:t>‹#›</a:t>
            </a:fld>
            <a:endParaRPr lang="en-US"/>
          </a:p>
        </p:txBody>
      </p:sp>
    </p:spTree>
    <p:extLst>
      <p:ext uri="{BB962C8B-B14F-4D97-AF65-F5344CB8AC3E}">
        <p14:creationId xmlns:p14="http://schemas.microsoft.com/office/powerpoint/2010/main" val="1051408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52965C-39E8-A944-A8FA-A0CC3243ABF2}" type="datetimeFigureOut">
              <a:rPr lang="en-US" smtClean="0"/>
              <a:t>5/29/19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65EDC-1A0A-B449-8ED6-7435A21D4FCE}" type="slidenum">
              <a:rPr lang="en-US" smtClean="0"/>
              <a:t>‹#›</a:t>
            </a:fld>
            <a:endParaRPr lang="en-US"/>
          </a:p>
        </p:txBody>
      </p:sp>
    </p:spTree>
    <p:extLst>
      <p:ext uri="{BB962C8B-B14F-4D97-AF65-F5344CB8AC3E}">
        <p14:creationId xmlns:p14="http://schemas.microsoft.com/office/powerpoint/2010/main" val="1573947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52965C-39E8-A944-A8FA-A0CC3243ABF2}" type="datetimeFigureOut">
              <a:rPr lang="en-US" smtClean="0"/>
              <a:t>5/29/19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665EDC-1A0A-B449-8ED6-7435A21D4FCE}" type="slidenum">
              <a:rPr lang="en-US" smtClean="0"/>
              <a:t>‹#›</a:t>
            </a:fld>
            <a:endParaRPr lang="en-US"/>
          </a:p>
        </p:txBody>
      </p:sp>
    </p:spTree>
    <p:extLst>
      <p:ext uri="{BB962C8B-B14F-4D97-AF65-F5344CB8AC3E}">
        <p14:creationId xmlns:p14="http://schemas.microsoft.com/office/powerpoint/2010/main" val="424524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52965C-39E8-A944-A8FA-A0CC3243ABF2}" type="datetimeFigureOut">
              <a:rPr lang="en-US" smtClean="0"/>
              <a:t>5/29/19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665EDC-1A0A-B449-8ED6-7435A21D4FCE}" type="slidenum">
              <a:rPr lang="en-US" smtClean="0"/>
              <a:t>‹#›</a:t>
            </a:fld>
            <a:endParaRPr lang="en-US"/>
          </a:p>
        </p:txBody>
      </p:sp>
    </p:spTree>
    <p:extLst>
      <p:ext uri="{BB962C8B-B14F-4D97-AF65-F5344CB8AC3E}">
        <p14:creationId xmlns:p14="http://schemas.microsoft.com/office/powerpoint/2010/main" val="4081443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2965C-39E8-A944-A8FA-A0CC3243ABF2}" type="datetimeFigureOut">
              <a:rPr lang="en-US" smtClean="0"/>
              <a:t>5/29/19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665EDC-1A0A-B449-8ED6-7435A21D4FCE}" type="slidenum">
              <a:rPr lang="en-US" smtClean="0"/>
              <a:t>‹#›</a:t>
            </a:fld>
            <a:endParaRPr lang="en-US"/>
          </a:p>
        </p:txBody>
      </p:sp>
    </p:spTree>
    <p:extLst>
      <p:ext uri="{BB962C8B-B14F-4D97-AF65-F5344CB8AC3E}">
        <p14:creationId xmlns:p14="http://schemas.microsoft.com/office/powerpoint/2010/main" val="2551374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52965C-39E8-A944-A8FA-A0CC3243ABF2}" type="datetimeFigureOut">
              <a:rPr lang="en-US" smtClean="0"/>
              <a:t>5/29/19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65EDC-1A0A-B449-8ED6-7435A21D4FCE}" type="slidenum">
              <a:rPr lang="en-US" smtClean="0"/>
              <a:t>‹#›</a:t>
            </a:fld>
            <a:endParaRPr lang="en-US"/>
          </a:p>
        </p:txBody>
      </p:sp>
    </p:spTree>
    <p:extLst>
      <p:ext uri="{BB962C8B-B14F-4D97-AF65-F5344CB8AC3E}">
        <p14:creationId xmlns:p14="http://schemas.microsoft.com/office/powerpoint/2010/main" val="1324775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52965C-39E8-A944-A8FA-A0CC3243ABF2}" type="datetimeFigureOut">
              <a:rPr lang="en-US" smtClean="0"/>
              <a:t>5/29/19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65EDC-1A0A-B449-8ED6-7435A21D4FCE}" type="slidenum">
              <a:rPr lang="en-US" smtClean="0"/>
              <a:t>‹#›</a:t>
            </a:fld>
            <a:endParaRPr lang="en-US"/>
          </a:p>
        </p:txBody>
      </p:sp>
    </p:spTree>
    <p:extLst>
      <p:ext uri="{BB962C8B-B14F-4D97-AF65-F5344CB8AC3E}">
        <p14:creationId xmlns:p14="http://schemas.microsoft.com/office/powerpoint/2010/main" val="99849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52965C-39E8-A944-A8FA-A0CC3243ABF2}" type="datetimeFigureOut">
              <a:rPr lang="en-US" smtClean="0">
                <a:solidFill>
                  <a:prstClr val="black">
                    <a:tint val="75000"/>
                  </a:prstClr>
                </a:solidFill>
                <a:latin typeface="Calibri"/>
              </a:rPr>
              <a:pPr/>
              <a:t>5/29/19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E665EDC-1A0A-B449-8ED6-7435A21D4F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8914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52965C-39E8-A944-A8FA-A0CC3243ABF2}" type="datetimeFigureOut">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65EDC-1A0A-B449-8ED6-7435A21D4FCE}" type="slidenum">
              <a:rPr lang="en-US" smtClean="0"/>
              <a:t>‹#›</a:t>
            </a:fld>
            <a:endParaRPr lang="en-US"/>
          </a:p>
        </p:txBody>
      </p:sp>
    </p:spTree>
    <p:extLst>
      <p:ext uri="{BB962C8B-B14F-4D97-AF65-F5344CB8AC3E}">
        <p14:creationId xmlns:p14="http://schemas.microsoft.com/office/powerpoint/2010/main" val="2046437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52965C-39E8-A944-A8FA-A0CC3243ABF2}" type="datetimeFigureOut">
              <a:rPr lang="en-US" smtClean="0"/>
              <a:t>5/29/19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65EDC-1A0A-B449-8ED6-7435A21D4FCE}" type="slidenum">
              <a:rPr lang="en-US" smtClean="0"/>
              <a:t>‹#›</a:t>
            </a:fld>
            <a:endParaRPr lang="en-US"/>
          </a:p>
        </p:txBody>
      </p:sp>
    </p:spTree>
    <p:extLst>
      <p:ext uri="{BB962C8B-B14F-4D97-AF65-F5344CB8AC3E}">
        <p14:creationId xmlns:p14="http://schemas.microsoft.com/office/powerpoint/2010/main" val="810838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22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2225"/>
            <a:ext cx="8229600" cy="984250"/>
          </a:xfrm>
          <a:prstGeom prst="rect">
            <a:avLst/>
          </a:prstGeom>
          <a:noFill/>
          <a:ln w="9525">
            <a:noFill/>
            <a:miter lim="800000"/>
            <a:headEnd/>
            <a:tailEnd/>
          </a:ln>
        </p:spPr>
        <p:txBody>
          <a:bodyPr anchor="ctr"/>
          <a:lstStyle/>
          <a:p>
            <a:pPr algn="ctr" eaLnBrk="0" hangingPunct="0"/>
            <a:endParaRPr lang="en-US">
              <a:solidFill>
                <a:srgbClr val="5AAACE"/>
              </a:solidFill>
              <a:latin typeface="Arial" pitchFamily="34" charset="0"/>
            </a:endParaRPr>
          </a:p>
        </p:txBody>
      </p:sp>
      <p:sp>
        <p:nvSpPr>
          <p:cNvPr id="3" name="Rectangle 3"/>
          <p:cNvSpPr>
            <a:spLocks noGrp="1"/>
          </p:cNvSpPr>
          <p:nvPr/>
        </p:nvSpPr>
        <p:spPr bwMode="auto">
          <a:xfrm>
            <a:off x="457200" y="1143000"/>
            <a:ext cx="8229600" cy="4983163"/>
          </a:xfrm>
          <a:prstGeom prst="rect">
            <a:avLst/>
          </a:prstGeom>
          <a:noFill/>
          <a:ln w="9525">
            <a:noFill/>
            <a:miter lim="800000"/>
            <a:headEnd/>
            <a:tailEnd/>
          </a:ln>
        </p:spPr>
        <p:txBody>
          <a:bodyPr/>
          <a:lstStyle/>
          <a:p>
            <a:pPr marL="342900" indent="-342900" eaLnBrk="0" hangingPunct="0">
              <a:spcBef>
                <a:spcPct val="20000"/>
              </a:spcBef>
              <a:buFontTx/>
              <a:buChar char="•"/>
            </a:pPr>
            <a:endParaRPr lang="en-US" sz="3000">
              <a:solidFill>
                <a:srgbClr val="09003E"/>
              </a:solidFill>
              <a:latin typeface="Verdana" pitchFamily="34" charset="0"/>
            </a:endParaRPr>
          </a:p>
        </p:txBody>
      </p:sp>
    </p:spTree>
    <p:extLst>
      <p:ext uri="{BB962C8B-B14F-4D97-AF65-F5344CB8AC3E}">
        <p14:creationId xmlns:p14="http://schemas.microsoft.com/office/powerpoint/2010/main" val="52876051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52965C-39E8-A944-A8FA-A0CC3243ABF2}" type="datetimeFigureOut">
              <a:rPr lang="en-US" smtClean="0">
                <a:solidFill>
                  <a:prstClr val="black">
                    <a:tint val="75000"/>
                  </a:prstClr>
                </a:solidFill>
                <a:latin typeface="Calibri"/>
              </a:rPr>
              <a:pPr/>
              <a:t>5/29/19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E665EDC-1A0A-B449-8ED6-7435A21D4F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1906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52965C-39E8-A944-A8FA-A0CC3243ABF2}" type="datetimeFigureOut">
              <a:rPr lang="en-US" smtClean="0">
                <a:solidFill>
                  <a:prstClr val="black">
                    <a:tint val="75000"/>
                  </a:prstClr>
                </a:solidFill>
                <a:latin typeface="Calibri"/>
              </a:rPr>
              <a:pPr/>
              <a:t>5/29/19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E665EDC-1A0A-B449-8ED6-7435A21D4F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8035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2965C-39E8-A944-A8FA-A0CC3243ABF2}" type="datetimeFigureOut">
              <a:rPr lang="en-US" smtClean="0">
                <a:solidFill>
                  <a:prstClr val="black">
                    <a:tint val="75000"/>
                  </a:prstClr>
                </a:solidFill>
                <a:latin typeface="Calibri"/>
              </a:rPr>
              <a:pPr/>
              <a:t>5/29/19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E665EDC-1A0A-B449-8ED6-7435A21D4F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081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52965C-39E8-A944-A8FA-A0CC3243ABF2}" type="datetimeFigureOut">
              <a:rPr lang="en-US" smtClean="0">
                <a:solidFill>
                  <a:prstClr val="black">
                    <a:tint val="75000"/>
                  </a:prstClr>
                </a:solidFill>
                <a:latin typeface="Calibri"/>
              </a:rPr>
              <a:pPr/>
              <a:t>5/29/19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E665EDC-1A0A-B449-8ED6-7435A21D4F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0742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52965C-39E8-A944-A8FA-A0CC3243ABF2}" type="datetimeFigureOut">
              <a:rPr lang="en-US" smtClean="0">
                <a:solidFill>
                  <a:prstClr val="black">
                    <a:tint val="75000"/>
                  </a:prstClr>
                </a:solidFill>
                <a:latin typeface="Calibri"/>
              </a:rPr>
              <a:pPr/>
              <a:t>5/29/19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E665EDC-1A0A-B449-8ED6-7435A21D4F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2610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8.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8752965C-39E8-A944-A8FA-A0CC3243ABF2}" type="datetimeFigureOut">
              <a:rPr lang="en-US" smtClean="0">
                <a:solidFill>
                  <a:prstClr val="black">
                    <a:tint val="75000"/>
                  </a:prstClr>
                </a:solidFill>
                <a:latin typeface="Calibri"/>
              </a:rPr>
              <a:pPr defTabSz="457200" eaLnBrk="1" fontAlgn="auto" hangingPunct="1">
                <a:spcBef>
                  <a:spcPts val="0"/>
                </a:spcBef>
                <a:spcAft>
                  <a:spcPts val="0"/>
                </a:spcAft>
              </a:pPr>
              <a:t>5/29/19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BE665EDC-1A0A-B449-8ED6-7435A21D4FCE}"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3341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509AEF0D-07CC-42E8-A5B6-187AC444E4E3}"/>
              </a:ext>
            </a:extLst>
          </p:cNvPr>
          <p:cNvSpPr>
            <a:spLocks noGrp="1"/>
          </p:cNvSpPr>
          <p:nvPr>
            <p:ph type="title"/>
          </p:nvPr>
        </p:nvSpPr>
        <p:spPr bwMode="auto">
          <a:xfrm>
            <a:off x="457320" y="238125"/>
            <a:ext cx="815433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E6DAF1A7-09B2-4421-A149-748919E7BAA7}"/>
              </a:ext>
            </a:extLst>
          </p:cNvPr>
          <p:cNvSpPr>
            <a:spLocks noGrp="1"/>
          </p:cNvSpPr>
          <p:nvPr>
            <p:ph type="body" idx="1"/>
          </p:nvPr>
        </p:nvSpPr>
        <p:spPr bwMode="auto">
          <a:xfrm>
            <a:off x="450173" y="1517650"/>
            <a:ext cx="8161479"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27311676"/>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Lst>
  <p:txStyles>
    <p:titleStyle>
      <a:lvl1pPr algn="l" rtl="0" eaLnBrk="0" fontAlgn="base" hangingPunct="0">
        <a:spcBef>
          <a:spcPct val="0"/>
        </a:spcBef>
        <a:spcAft>
          <a:spcPct val="0"/>
        </a:spcAft>
        <a:defRPr sz="2701" b="1">
          <a:solidFill>
            <a:schemeClr val="tx2"/>
          </a:solidFill>
          <a:latin typeface="+mj-lt"/>
          <a:ea typeface="+mj-ea"/>
          <a:cs typeface="+mj-cs"/>
        </a:defRPr>
      </a:lvl1pPr>
      <a:lvl2pPr algn="l" rtl="0" eaLnBrk="0" fontAlgn="base" hangingPunct="0">
        <a:spcBef>
          <a:spcPct val="0"/>
        </a:spcBef>
        <a:spcAft>
          <a:spcPct val="0"/>
        </a:spcAft>
        <a:defRPr sz="2701" b="1">
          <a:solidFill>
            <a:schemeClr val="tx2"/>
          </a:solidFill>
          <a:latin typeface="Arial" charset="0"/>
        </a:defRPr>
      </a:lvl2pPr>
      <a:lvl3pPr algn="l" rtl="0" eaLnBrk="0" fontAlgn="base" hangingPunct="0">
        <a:spcBef>
          <a:spcPct val="0"/>
        </a:spcBef>
        <a:spcAft>
          <a:spcPct val="0"/>
        </a:spcAft>
        <a:defRPr sz="2701" b="1">
          <a:solidFill>
            <a:schemeClr val="tx2"/>
          </a:solidFill>
          <a:latin typeface="Arial" charset="0"/>
        </a:defRPr>
      </a:lvl3pPr>
      <a:lvl4pPr algn="l" rtl="0" eaLnBrk="0" fontAlgn="base" hangingPunct="0">
        <a:spcBef>
          <a:spcPct val="0"/>
        </a:spcBef>
        <a:spcAft>
          <a:spcPct val="0"/>
        </a:spcAft>
        <a:defRPr sz="2701" b="1">
          <a:solidFill>
            <a:schemeClr val="tx2"/>
          </a:solidFill>
          <a:latin typeface="Arial" charset="0"/>
        </a:defRPr>
      </a:lvl4pPr>
      <a:lvl5pPr algn="l" rtl="0" eaLnBrk="0" fontAlgn="base" hangingPunct="0">
        <a:spcBef>
          <a:spcPct val="0"/>
        </a:spcBef>
        <a:spcAft>
          <a:spcPct val="0"/>
        </a:spcAft>
        <a:defRPr sz="2701" b="1">
          <a:solidFill>
            <a:schemeClr val="tx2"/>
          </a:solidFill>
          <a:latin typeface="Arial" charset="0"/>
        </a:defRPr>
      </a:lvl5pPr>
      <a:lvl6pPr marL="342991" algn="l" rtl="0" fontAlgn="base">
        <a:spcBef>
          <a:spcPct val="0"/>
        </a:spcBef>
        <a:spcAft>
          <a:spcPct val="0"/>
        </a:spcAft>
        <a:defRPr sz="2626" b="1">
          <a:solidFill>
            <a:schemeClr val="tx2"/>
          </a:solidFill>
          <a:latin typeface="Arial" charset="0"/>
        </a:defRPr>
      </a:lvl6pPr>
      <a:lvl7pPr marL="685983" algn="l" rtl="0" fontAlgn="base">
        <a:spcBef>
          <a:spcPct val="0"/>
        </a:spcBef>
        <a:spcAft>
          <a:spcPct val="0"/>
        </a:spcAft>
        <a:defRPr sz="2626" b="1">
          <a:solidFill>
            <a:schemeClr val="tx2"/>
          </a:solidFill>
          <a:latin typeface="Arial" charset="0"/>
        </a:defRPr>
      </a:lvl7pPr>
      <a:lvl8pPr marL="1028974" algn="l" rtl="0" fontAlgn="base">
        <a:spcBef>
          <a:spcPct val="0"/>
        </a:spcBef>
        <a:spcAft>
          <a:spcPct val="0"/>
        </a:spcAft>
        <a:defRPr sz="2626" b="1">
          <a:solidFill>
            <a:schemeClr val="tx2"/>
          </a:solidFill>
          <a:latin typeface="Arial" charset="0"/>
        </a:defRPr>
      </a:lvl8pPr>
      <a:lvl9pPr marL="1371966" algn="l" rtl="0" fontAlgn="base">
        <a:spcBef>
          <a:spcPct val="0"/>
        </a:spcBef>
        <a:spcAft>
          <a:spcPct val="0"/>
        </a:spcAft>
        <a:defRPr sz="2626" b="1">
          <a:solidFill>
            <a:schemeClr val="tx2"/>
          </a:solidFill>
          <a:latin typeface="Arial" charset="0"/>
        </a:defRPr>
      </a:lvl9pPr>
    </p:titleStyle>
    <p:bodyStyle>
      <a:lvl1pPr marL="257244" indent="-257244" algn="l" rtl="0" eaLnBrk="0" fontAlgn="base" hangingPunct="0">
        <a:lnSpc>
          <a:spcPct val="90000"/>
        </a:lnSpc>
        <a:spcBef>
          <a:spcPts val="750"/>
        </a:spcBef>
        <a:spcAft>
          <a:spcPts val="525"/>
        </a:spcAft>
        <a:buClr>
          <a:srgbClr val="FEFDDE"/>
        </a:buClr>
        <a:buFont typeface="Wingdings" panose="05000000000000000000" pitchFamily="2" charset="2"/>
        <a:buChar char="§"/>
        <a:defRPr sz="1951">
          <a:solidFill>
            <a:srgbClr val="FEFDDE"/>
          </a:solidFill>
          <a:latin typeface="+mn-lt"/>
          <a:ea typeface="+mn-ea"/>
          <a:cs typeface="+mn-cs"/>
        </a:defRPr>
      </a:lvl1pPr>
      <a:lvl2pPr marL="557361" indent="-214370" algn="l" rtl="0" eaLnBrk="0" fontAlgn="base" hangingPunct="0">
        <a:lnSpc>
          <a:spcPct val="90000"/>
        </a:lnSpc>
        <a:spcBef>
          <a:spcPts val="750"/>
        </a:spcBef>
        <a:spcAft>
          <a:spcPts val="525"/>
        </a:spcAft>
        <a:buClr>
          <a:srgbClr val="FEFDDE"/>
        </a:buClr>
        <a:buFont typeface="Arial" panose="020B0604020202020204" pitchFamily="34" charset="0"/>
        <a:buChar char="–"/>
        <a:defRPr sz="1800">
          <a:solidFill>
            <a:srgbClr val="FEFDDE"/>
          </a:solidFill>
          <a:latin typeface="+mn-lt"/>
        </a:defRPr>
      </a:lvl2pPr>
      <a:lvl3pPr marL="857479" indent="-171496" algn="l" rtl="0" eaLnBrk="0" fontAlgn="base" hangingPunct="0">
        <a:lnSpc>
          <a:spcPct val="90000"/>
        </a:lnSpc>
        <a:spcBef>
          <a:spcPts val="750"/>
        </a:spcBef>
        <a:spcAft>
          <a:spcPts val="525"/>
        </a:spcAft>
        <a:buClr>
          <a:srgbClr val="FEFDDE"/>
        </a:buClr>
        <a:buFont typeface="Arial" panose="020B0604020202020204" pitchFamily="34" charset="0"/>
        <a:buChar char="–"/>
        <a:defRPr sz="1650">
          <a:solidFill>
            <a:srgbClr val="FEFDDE"/>
          </a:solidFill>
          <a:latin typeface="+mn-lt"/>
        </a:defRPr>
      </a:lvl3pPr>
      <a:lvl4pPr marL="1200470" indent="-171496" algn="l" rtl="0" eaLnBrk="0" fontAlgn="base" hangingPunct="0">
        <a:lnSpc>
          <a:spcPct val="90000"/>
        </a:lnSpc>
        <a:spcBef>
          <a:spcPts val="750"/>
        </a:spcBef>
        <a:spcAft>
          <a:spcPts val="525"/>
        </a:spcAft>
        <a:buClr>
          <a:srgbClr val="FEFDDE"/>
        </a:buClr>
        <a:buFont typeface="Arial" panose="020B0604020202020204" pitchFamily="34" charset="0"/>
        <a:buChar char="–"/>
        <a:defRPr sz="1500">
          <a:solidFill>
            <a:srgbClr val="FEFDDE"/>
          </a:solidFill>
          <a:latin typeface="+mn-lt"/>
        </a:defRPr>
      </a:lvl4pPr>
      <a:lvl5pPr marL="1543461" indent="-171496" algn="l" rtl="0" eaLnBrk="0" fontAlgn="base" hangingPunct="0">
        <a:lnSpc>
          <a:spcPct val="90000"/>
        </a:lnSpc>
        <a:spcBef>
          <a:spcPts val="750"/>
        </a:spcBef>
        <a:spcAft>
          <a:spcPts val="525"/>
        </a:spcAft>
        <a:buClr>
          <a:srgbClr val="FEFDDE"/>
        </a:buClr>
        <a:buFont typeface="Arial" panose="020B0604020202020204" pitchFamily="34" charset="0"/>
        <a:buChar char="–"/>
        <a:defRPr>
          <a:solidFill>
            <a:srgbClr val="FEFDDE"/>
          </a:solidFill>
          <a:latin typeface="+mn-lt"/>
        </a:defRPr>
      </a:lvl5pPr>
      <a:lvl6pPr marL="1886453" indent="-171496" algn="l" rtl="0" fontAlgn="base">
        <a:lnSpc>
          <a:spcPct val="90000"/>
        </a:lnSpc>
        <a:spcBef>
          <a:spcPct val="35000"/>
        </a:spcBef>
        <a:spcAft>
          <a:spcPct val="25000"/>
        </a:spcAft>
        <a:buClr>
          <a:schemeClr val="accent2"/>
        </a:buClr>
        <a:buFont typeface="Arial" charset="0"/>
        <a:buChar char="–"/>
        <a:defRPr sz="1050">
          <a:solidFill>
            <a:schemeClr val="tx1"/>
          </a:solidFill>
          <a:latin typeface="+mn-lt"/>
        </a:defRPr>
      </a:lvl6pPr>
      <a:lvl7pPr marL="2229444" indent="-171496" algn="l" rtl="0" fontAlgn="base">
        <a:lnSpc>
          <a:spcPct val="90000"/>
        </a:lnSpc>
        <a:spcBef>
          <a:spcPct val="35000"/>
        </a:spcBef>
        <a:spcAft>
          <a:spcPct val="25000"/>
        </a:spcAft>
        <a:buClr>
          <a:schemeClr val="accent2"/>
        </a:buClr>
        <a:buFont typeface="Arial" charset="0"/>
        <a:buChar char="–"/>
        <a:defRPr sz="1050">
          <a:solidFill>
            <a:schemeClr val="tx1"/>
          </a:solidFill>
          <a:latin typeface="+mn-lt"/>
        </a:defRPr>
      </a:lvl7pPr>
      <a:lvl8pPr marL="2572436" indent="-171496" algn="l" rtl="0" fontAlgn="base">
        <a:lnSpc>
          <a:spcPct val="90000"/>
        </a:lnSpc>
        <a:spcBef>
          <a:spcPct val="35000"/>
        </a:spcBef>
        <a:spcAft>
          <a:spcPct val="25000"/>
        </a:spcAft>
        <a:buClr>
          <a:schemeClr val="accent2"/>
        </a:buClr>
        <a:buFont typeface="Arial" charset="0"/>
        <a:buChar char="–"/>
        <a:defRPr sz="1050">
          <a:solidFill>
            <a:schemeClr val="tx1"/>
          </a:solidFill>
          <a:latin typeface="+mn-lt"/>
        </a:defRPr>
      </a:lvl8pPr>
      <a:lvl9pPr marL="2915427" indent="-171496" algn="l" rtl="0" fontAlgn="base">
        <a:lnSpc>
          <a:spcPct val="90000"/>
        </a:lnSpc>
        <a:spcBef>
          <a:spcPct val="35000"/>
        </a:spcBef>
        <a:spcAft>
          <a:spcPct val="25000"/>
        </a:spcAft>
        <a:buClr>
          <a:schemeClr val="accent2"/>
        </a:buClr>
        <a:buFont typeface="Arial" charset="0"/>
        <a:buChar char="–"/>
        <a:defRPr sz="1050">
          <a:solidFill>
            <a:schemeClr val="tx1"/>
          </a:solidFill>
          <a:latin typeface="+mn-lt"/>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274638"/>
            <a:ext cx="8315569"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199" y="1600200"/>
            <a:ext cx="8315569" cy="43672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31788" y="6305883"/>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tx2">
                    <a:lumMod val="60000"/>
                    <a:lumOff val="40000"/>
                  </a:schemeClr>
                </a:solidFill>
              </a:defRPr>
            </a:lvl1pPr>
          </a:lstStyle>
          <a:p>
            <a:pPr fontAlgn="base">
              <a:spcBef>
                <a:spcPct val="0"/>
              </a:spcBef>
              <a:spcAft>
                <a:spcPct val="0"/>
              </a:spcAft>
            </a:pPr>
            <a:fld id="{F7ACA5AA-DD8D-2B43-B4FE-0EDC6B4AB294}" type="slidenum">
              <a:rPr lang="en-US" smtClean="0">
                <a:ea typeface="ＭＳ Ｐゴシック" charset="0"/>
              </a:rPr>
              <a:pPr fontAlgn="base">
                <a:spcBef>
                  <a:spcPct val="0"/>
                </a:spcBef>
                <a:spcAft>
                  <a:spcPct val="0"/>
                </a:spcAft>
              </a:pPr>
              <a:t>‹#›</a:t>
            </a:fld>
            <a:endParaRPr lang="en-US" dirty="0">
              <a:ea typeface="ＭＳ Ｐゴシック" charset="0"/>
            </a:endParaRPr>
          </a:p>
        </p:txBody>
      </p:sp>
      <p:sp>
        <p:nvSpPr>
          <p:cNvPr id="16" name="Footer Placeholder 4"/>
          <p:cNvSpPr>
            <a:spLocks noGrp="1"/>
          </p:cNvSpPr>
          <p:nvPr>
            <p:ph type="ftr" sz="quarter" idx="3"/>
          </p:nvPr>
        </p:nvSpPr>
        <p:spPr>
          <a:xfrm>
            <a:off x="3429000" y="6352706"/>
            <a:ext cx="5102787" cy="365760"/>
          </a:xfrm>
          <a:prstGeom prst="rect">
            <a:avLst/>
          </a:prstGeom>
        </p:spPr>
        <p:txBody>
          <a:bodyPr anchor="ctr"/>
          <a:lstStyle>
            <a:lvl1pPr>
              <a:defRPr sz="1200">
                <a:solidFill>
                  <a:schemeClr val="tx2">
                    <a:lumMod val="60000"/>
                    <a:lumOff val="40000"/>
                  </a:schemeClr>
                </a:solidFill>
              </a:defRPr>
            </a:lvl1pPr>
          </a:lstStyle>
          <a:p>
            <a:endParaRPr lang="en-US" dirty="0"/>
          </a:p>
        </p:txBody>
      </p:sp>
      <p:pic>
        <p:nvPicPr>
          <p:cNvPr id="11" name="Picture 10" descr="Brand mark for curriculum" title="HIV/HCV Co-infection: An AETC National Curriculum"/>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7200" y="6223450"/>
            <a:ext cx="2857500" cy="500380"/>
          </a:xfrm>
          <a:prstGeom prst="rect">
            <a:avLst/>
          </a:prstGeom>
        </p:spPr>
      </p:pic>
    </p:spTree>
    <p:extLst>
      <p:ext uri="{BB962C8B-B14F-4D97-AF65-F5344CB8AC3E}">
        <p14:creationId xmlns:p14="http://schemas.microsoft.com/office/powerpoint/2010/main" val="359708593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l" defTabSz="914400" rtl="0" eaLnBrk="1" latinLnBrk="0" hangingPunct="1">
        <a:spcBef>
          <a:spcPct val="0"/>
        </a:spcBef>
        <a:buNone/>
        <a:defRPr sz="4000" b="0" i="0" kern="1200" cap="none" spc="-100" baseline="0">
          <a:ln>
            <a:noFill/>
          </a:ln>
          <a:solidFill>
            <a:srgbClr val="0954A4"/>
          </a:solidFill>
          <a:effectLst/>
          <a:latin typeface="+mj-lt"/>
          <a:ea typeface="Verdana" charset="0"/>
          <a:cs typeface="Verdana" charset="0"/>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2965C-39E8-A944-A8FA-A0CC3243ABF2}" type="datetimeFigureOut">
              <a:rPr lang="en-US" smtClean="0"/>
              <a:t>5/29/19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65EDC-1A0A-B449-8ED6-7435A21D4FCE}" type="slidenum">
              <a:rPr lang="en-US" smtClean="0"/>
              <a:t>‹#›</a:t>
            </a:fld>
            <a:endParaRPr lang="en-US"/>
          </a:p>
        </p:txBody>
      </p:sp>
    </p:spTree>
    <p:extLst>
      <p:ext uri="{BB962C8B-B14F-4D97-AF65-F5344CB8AC3E}">
        <p14:creationId xmlns:p14="http://schemas.microsoft.com/office/powerpoint/2010/main" val="284391085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9.jpg"/><Relationship Id="rId5" Type="http://schemas.openxmlformats.org/officeDocument/2006/relationships/chart" Target="../charts/chart9.xm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3.xml"/><Relationship Id="rId1" Type="http://schemas.openxmlformats.org/officeDocument/2006/relationships/slideLayout" Target="../slideLayouts/slideLayout34.xml"/><Relationship Id="rId6" Type="http://schemas.openxmlformats.org/officeDocument/2006/relationships/image" Target="../media/image47.jpg"/><Relationship Id="rId5" Type="http://schemas.openxmlformats.org/officeDocument/2006/relationships/image" Target="../media/image46.png"/><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158CCD-0D7A-1346-8A51-E009926AD68B}"/>
              </a:ext>
            </a:extLst>
          </p:cNvPr>
          <p:cNvSpPr txBox="1"/>
          <p:nvPr/>
        </p:nvSpPr>
        <p:spPr>
          <a:xfrm>
            <a:off x="3429000" y="2112264"/>
            <a:ext cx="44958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D6D6D6">
                    <a:lumMod val="25000"/>
                  </a:srgbClr>
                </a:solidFill>
                <a:effectLst/>
                <a:uLnTx/>
                <a:uFillTx/>
                <a:latin typeface="Arial"/>
                <a:ea typeface="+mn-ea"/>
                <a:cs typeface="+mn-cs"/>
              </a:rPr>
              <a:t>By the</a:t>
            </a:r>
          </a:p>
        </p:txBody>
      </p:sp>
      <p:sp>
        <p:nvSpPr>
          <p:cNvPr id="5" name="TextBox 4">
            <a:extLst>
              <a:ext uri="{FF2B5EF4-FFF2-40B4-BE49-F238E27FC236}">
                <a16:creationId xmlns:a16="http://schemas.microsoft.com/office/drawing/2014/main" id="{D5EA0CBD-9E71-B04A-B8F2-2EFF1996BE43}"/>
              </a:ext>
            </a:extLst>
          </p:cNvPr>
          <p:cNvSpPr txBox="1"/>
          <p:nvPr/>
        </p:nvSpPr>
        <p:spPr>
          <a:xfrm>
            <a:off x="4114800" y="2729824"/>
            <a:ext cx="48768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D6D6D6">
                    <a:lumMod val="25000"/>
                  </a:srgbClr>
                </a:solidFill>
                <a:effectLst/>
                <a:uLnTx/>
                <a:uFillTx/>
                <a:latin typeface="Arial"/>
                <a:ea typeface="+mn-ea"/>
                <a:cs typeface="+mn-cs"/>
              </a:rPr>
              <a:t>Numbers</a:t>
            </a:r>
            <a:endParaRPr kumimoji="0" lang="en-US" sz="8000" b="0" i="0" u="none" strike="noStrike" kern="1200" cap="none" spc="0" normalizeH="0" baseline="0" noProof="0" dirty="0">
              <a:ln>
                <a:noFill/>
              </a:ln>
              <a:solidFill>
                <a:srgbClr val="D6D6D6">
                  <a:lumMod val="25000"/>
                </a:srgbClr>
              </a:solidFill>
              <a:effectLst/>
              <a:uLnTx/>
              <a:uFillTx/>
              <a:latin typeface="Arial"/>
              <a:ea typeface="+mn-ea"/>
              <a:cs typeface="+mn-cs"/>
            </a:endParaRPr>
          </a:p>
        </p:txBody>
      </p:sp>
      <p:sp>
        <p:nvSpPr>
          <p:cNvPr id="6" name="TextBox 5">
            <a:extLst>
              <a:ext uri="{FF2B5EF4-FFF2-40B4-BE49-F238E27FC236}">
                <a16:creationId xmlns:a16="http://schemas.microsoft.com/office/drawing/2014/main" id="{597AD4DE-2927-5048-84E9-9C8955754B7B}"/>
              </a:ext>
            </a:extLst>
          </p:cNvPr>
          <p:cNvSpPr txBox="1"/>
          <p:nvPr/>
        </p:nvSpPr>
        <p:spPr>
          <a:xfrm>
            <a:off x="4191000" y="4176374"/>
            <a:ext cx="4800600"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D6D6D6">
                    <a:lumMod val="50000"/>
                  </a:srgbClr>
                </a:solidFill>
                <a:effectLst/>
                <a:uLnTx/>
                <a:uFillTx/>
                <a:latin typeface="Arial"/>
                <a:ea typeface="+mn-ea"/>
                <a:cs typeface="+mn-cs"/>
              </a:rPr>
              <a:t>HCV and HIV Epidemiology in the US</a:t>
            </a:r>
          </a:p>
        </p:txBody>
      </p:sp>
    </p:spTree>
    <p:extLst>
      <p:ext uri="{BB962C8B-B14F-4D97-AF65-F5344CB8AC3E}">
        <p14:creationId xmlns:p14="http://schemas.microsoft.com/office/powerpoint/2010/main" val="2368209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Estimated HCV incidence in US, 1982-2014 </a:t>
            </a:r>
          </a:p>
        </p:txBody>
      </p:sp>
      <p:sp>
        <p:nvSpPr>
          <p:cNvPr id="7" name="Text Box 6"/>
          <p:cNvSpPr txBox="1">
            <a:spLocks noChangeArrowheads="1"/>
          </p:cNvSpPr>
          <p:nvPr/>
        </p:nvSpPr>
        <p:spPr bwMode="auto">
          <a:xfrm>
            <a:off x="4972991" y="6474965"/>
            <a:ext cx="4025013" cy="258532"/>
          </a:xfrm>
          <a:prstGeom prst="rect">
            <a:avLst/>
          </a:prstGeom>
          <a:noFill/>
          <a:ln w="9525">
            <a:noFill/>
            <a:miter lim="800000"/>
            <a:headEnd/>
            <a:tailEnd/>
          </a:ln>
          <a:effectLst/>
        </p:spPr>
        <p:txBody>
          <a:bodyPr wrap="none">
            <a:spAutoFit/>
          </a:bodyPr>
          <a:lstStyle/>
          <a:p>
            <a:pPr algn="r" defTabSz="457200" eaLnBrk="1" fontAlgn="auto" hangingPunct="1">
              <a:lnSpc>
                <a:spcPct val="90000"/>
              </a:lnSpc>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https://</a:t>
            </a:r>
            <a:r>
              <a:rPr lang="en-US" sz="1200" dirty="0" err="1">
                <a:solidFill>
                  <a:schemeClr val="tx1">
                    <a:lumMod val="50000"/>
                    <a:lumOff val="50000"/>
                  </a:schemeClr>
                </a:solidFill>
              </a:rPr>
              <a:t>www.cdc.gov</a:t>
            </a:r>
            <a:r>
              <a:rPr lang="en-US" sz="1200" dirty="0">
                <a:solidFill>
                  <a:schemeClr val="tx1">
                    <a:lumMod val="50000"/>
                    <a:lumOff val="50000"/>
                  </a:schemeClr>
                </a:solidFill>
              </a:rPr>
              <a:t>/hepatitis/statistics/2016surveillance/</a:t>
            </a:r>
            <a:endParaRPr lang="en-US" sz="1200" dirty="0">
              <a:solidFill>
                <a:schemeClr val="tx1">
                  <a:lumMod val="50000"/>
                  <a:lumOff val="50000"/>
                </a:schemeClr>
              </a:solidFill>
              <a:latin typeface="Helvetica"/>
              <a:cs typeface="Helvetica"/>
            </a:endParaRPr>
          </a:p>
        </p:txBody>
      </p:sp>
      <p:pic>
        <p:nvPicPr>
          <p:cNvPr id="8" name="Content Placeholder 9" descr="NEED EXPLANATION HERE" title="Bar chart Estimated Cases of HCV Infection Over Time">
            <a:extLst>
              <a:ext uri="{FF2B5EF4-FFF2-40B4-BE49-F238E27FC236}">
                <a16:creationId xmlns:a16="http://schemas.microsoft.com/office/drawing/2014/main" id="{47F50004-720E-2B48-A5B3-4FA95C694FB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329862"/>
            <a:ext cx="8540804" cy="4654804"/>
          </a:xfrm>
        </p:spPr>
      </p:pic>
      <p:sp>
        <p:nvSpPr>
          <p:cNvPr id="6" name="Rectangle 5">
            <a:extLst>
              <a:ext uri="{FF2B5EF4-FFF2-40B4-BE49-F238E27FC236}">
                <a16:creationId xmlns:a16="http://schemas.microsoft.com/office/drawing/2014/main" id="{A23F97FB-AAF9-F84E-9135-C675DF2B143D}"/>
              </a:ext>
            </a:extLst>
          </p:cNvPr>
          <p:cNvSpPr/>
          <p:nvPr/>
        </p:nvSpPr>
        <p:spPr>
          <a:xfrm>
            <a:off x="5486400" y="1329862"/>
            <a:ext cx="3200400" cy="999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A8F8553-E356-EA48-B1F1-746C2607979B}"/>
              </a:ext>
            </a:extLst>
          </p:cNvPr>
          <p:cNvSpPr/>
          <p:nvPr/>
        </p:nvSpPr>
        <p:spPr>
          <a:xfrm>
            <a:off x="3365500" y="1317162"/>
            <a:ext cx="6121400" cy="4321638"/>
          </a:xfrm>
          <a:prstGeom prst="rect">
            <a:avLst/>
          </a:prstGeom>
          <a:solidFill>
            <a:schemeClr val="accent1">
              <a:lumMod val="20000"/>
              <a:lumOff val="80000"/>
              <a:alpha val="26000"/>
            </a:schemeClr>
          </a:solidFill>
          <a:ln w="635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9E4AAE1-79A1-744B-9747-983B7FA9C0AE}"/>
              </a:ext>
            </a:extLst>
          </p:cNvPr>
          <p:cNvSpPr txBox="1"/>
          <p:nvPr/>
        </p:nvSpPr>
        <p:spPr>
          <a:xfrm>
            <a:off x="3759200" y="1433244"/>
            <a:ext cx="4254500" cy="400110"/>
          </a:xfrm>
          <a:prstGeom prst="rect">
            <a:avLst/>
          </a:prstGeom>
          <a:noFill/>
        </p:spPr>
        <p:txBody>
          <a:bodyPr wrap="square" rtlCol="0">
            <a:spAutoFit/>
          </a:bodyPr>
          <a:lstStyle/>
          <a:p>
            <a:pPr algn="ctr"/>
            <a:r>
              <a:rPr lang="en-US" sz="2000" dirty="0">
                <a:solidFill>
                  <a:schemeClr val="accent1">
                    <a:lumMod val="75000"/>
                  </a:schemeClr>
                </a:solidFill>
              </a:rPr>
              <a:t>Routine screening of blood supply</a:t>
            </a:r>
          </a:p>
        </p:txBody>
      </p:sp>
      <p:sp>
        <p:nvSpPr>
          <p:cNvPr id="13" name="Down Arrow 12">
            <a:extLst>
              <a:ext uri="{FF2B5EF4-FFF2-40B4-BE49-F238E27FC236}">
                <a16:creationId xmlns:a16="http://schemas.microsoft.com/office/drawing/2014/main" id="{74635F01-BAEC-3541-92A5-5E713BADC138}"/>
              </a:ext>
            </a:extLst>
          </p:cNvPr>
          <p:cNvSpPr/>
          <p:nvPr/>
        </p:nvSpPr>
        <p:spPr>
          <a:xfrm rot="18677083">
            <a:off x="7289723" y="4160601"/>
            <a:ext cx="736600" cy="1244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0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616AF7-4B5A-7140-815C-473D9C3FC6F6}"/>
              </a:ext>
            </a:extLst>
          </p:cNvPr>
          <p:cNvPicPr>
            <a:picLocks noChangeAspect="1"/>
          </p:cNvPicPr>
          <p:nvPr/>
        </p:nvPicPr>
        <p:blipFill rotWithShape="1">
          <a:blip r:embed="rId3">
            <a:extLst>
              <a:ext uri="{28A0092B-C50C-407E-A947-70E740481C1C}">
                <a14:useLocalDpi xmlns:a14="http://schemas.microsoft.com/office/drawing/2010/main" val="0"/>
              </a:ext>
            </a:extLst>
          </a:blip>
          <a:srcRect b="12270"/>
          <a:stretch/>
        </p:blipFill>
        <p:spPr>
          <a:xfrm>
            <a:off x="457200" y="1371600"/>
            <a:ext cx="7150100" cy="4229100"/>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Incidence of acute HCV, 2001-2006</a:t>
            </a:r>
          </a:p>
        </p:txBody>
      </p:sp>
      <p:sp>
        <p:nvSpPr>
          <p:cNvPr id="7" name="Text Box 6"/>
          <p:cNvSpPr txBox="1">
            <a:spLocks noChangeArrowheads="1"/>
          </p:cNvSpPr>
          <p:nvPr/>
        </p:nvSpPr>
        <p:spPr bwMode="auto">
          <a:xfrm>
            <a:off x="4972991" y="6474965"/>
            <a:ext cx="4025013" cy="258532"/>
          </a:xfrm>
          <a:prstGeom prst="rect">
            <a:avLst/>
          </a:prstGeom>
          <a:noFill/>
          <a:ln w="9525">
            <a:noFill/>
            <a:miter lim="800000"/>
            <a:headEnd/>
            <a:tailEnd/>
          </a:ln>
          <a:effectLst/>
        </p:spPr>
        <p:txBody>
          <a:bodyPr wrap="none">
            <a:spAutoFit/>
          </a:bodyPr>
          <a:lstStyle/>
          <a:p>
            <a:pPr algn="r" defTabSz="457200" eaLnBrk="1" fontAlgn="auto" hangingPunct="1">
              <a:lnSpc>
                <a:spcPct val="90000"/>
              </a:lnSpc>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https://</a:t>
            </a:r>
            <a:r>
              <a:rPr lang="en-US" sz="1200" dirty="0" err="1">
                <a:solidFill>
                  <a:schemeClr val="tx1">
                    <a:lumMod val="50000"/>
                    <a:lumOff val="50000"/>
                  </a:schemeClr>
                </a:solidFill>
              </a:rPr>
              <a:t>www.cdc.gov</a:t>
            </a:r>
            <a:r>
              <a:rPr lang="en-US" sz="1200" dirty="0">
                <a:solidFill>
                  <a:schemeClr val="tx1">
                    <a:lumMod val="50000"/>
                    <a:lumOff val="50000"/>
                  </a:schemeClr>
                </a:solidFill>
              </a:rPr>
              <a:t>/hepatitis/statistics/2016surveillance/</a:t>
            </a:r>
            <a:endParaRPr lang="en-US" sz="1200" dirty="0">
              <a:solidFill>
                <a:schemeClr val="tx1">
                  <a:lumMod val="50000"/>
                  <a:lumOff val="50000"/>
                </a:schemeClr>
              </a:solidFill>
              <a:latin typeface="Helvetica"/>
              <a:cs typeface="Helvetica"/>
            </a:endParaRPr>
          </a:p>
        </p:txBody>
      </p:sp>
      <p:sp>
        <p:nvSpPr>
          <p:cNvPr id="10" name="TextBox 9">
            <a:extLst>
              <a:ext uri="{FF2B5EF4-FFF2-40B4-BE49-F238E27FC236}">
                <a16:creationId xmlns:a16="http://schemas.microsoft.com/office/drawing/2014/main" id="{CDCDDDC1-0AA5-9242-AD93-7E98FB2DDD94}"/>
              </a:ext>
            </a:extLst>
          </p:cNvPr>
          <p:cNvSpPr txBox="1"/>
          <p:nvPr/>
        </p:nvSpPr>
        <p:spPr>
          <a:xfrm>
            <a:off x="2171700" y="5231368"/>
            <a:ext cx="4216400" cy="369332"/>
          </a:xfrm>
          <a:prstGeom prst="rect">
            <a:avLst/>
          </a:prstGeom>
          <a:solidFill>
            <a:schemeClr val="bg1"/>
          </a:solidFill>
        </p:spPr>
        <p:txBody>
          <a:bodyPr wrap="square" rtlCol="0">
            <a:spAutoFit/>
          </a:bodyPr>
          <a:lstStyle/>
          <a:p>
            <a:pPr algn="ctr"/>
            <a:r>
              <a:rPr lang="en-US" sz="1800" b="1" dirty="0"/>
              <a:t>Year</a:t>
            </a:r>
          </a:p>
        </p:txBody>
      </p:sp>
      <p:sp>
        <p:nvSpPr>
          <p:cNvPr id="15" name="TextBox 14">
            <a:extLst>
              <a:ext uri="{FF2B5EF4-FFF2-40B4-BE49-F238E27FC236}">
                <a16:creationId xmlns:a16="http://schemas.microsoft.com/office/drawing/2014/main" id="{D874CD0E-EDCC-144F-84B8-52FBBE6E5B23}"/>
              </a:ext>
            </a:extLst>
          </p:cNvPr>
          <p:cNvSpPr txBox="1"/>
          <p:nvPr/>
        </p:nvSpPr>
        <p:spPr>
          <a:xfrm rot="16200000">
            <a:off x="-1542366" y="3028604"/>
            <a:ext cx="4216400" cy="646331"/>
          </a:xfrm>
          <a:prstGeom prst="rect">
            <a:avLst/>
          </a:prstGeom>
          <a:solidFill>
            <a:schemeClr val="bg1"/>
          </a:solidFill>
        </p:spPr>
        <p:txBody>
          <a:bodyPr wrap="square" rtlCol="0" anchor="b">
            <a:spAutoFit/>
          </a:bodyPr>
          <a:lstStyle/>
          <a:p>
            <a:pPr algn="ctr"/>
            <a:endParaRPr lang="en-US" sz="1800" b="1" dirty="0"/>
          </a:p>
          <a:p>
            <a:pPr algn="ctr"/>
            <a:r>
              <a:rPr lang="en-US" sz="1800" b="1" dirty="0"/>
              <a:t>Number of cases</a:t>
            </a:r>
          </a:p>
        </p:txBody>
      </p:sp>
    </p:spTree>
    <p:extLst>
      <p:ext uri="{BB962C8B-B14F-4D97-AF65-F5344CB8AC3E}">
        <p14:creationId xmlns:p14="http://schemas.microsoft.com/office/powerpoint/2010/main" val="587702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1F7A5D-72DC-8C49-A893-70ECD5D07362}"/>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54103" y="1342855"/>
            <a:ext cx="8151643" cy="4306824"/>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Incidence of acute HCV by age, 2001-2006</a:t>
            </a:r>
          </a:p>
        </p:txBody>
      </p:sp>
      <p:sp>
        <p:nvSpPr>
          <p:cNvPr id="7" name="Text Box 6"/>
          <p:cNvSpPr txBox="1">
            <a:spLocks noChangeArrowheads="1"/>
          </p:cNvSpPr>
          <p:nvPr/>
        </p:nvSpPr>
        <p:spPr bwMode="auto">
          <a:xfrm>
            <a:off x="4972991" y="6474965"/>
            <a:ext cx="4025013" cy="258532"/>
          </a:xfrm>
          <a:prstGeom prst="rect">
            <a:avLst/>
          </a:prstGeom>
          <a:noFill/>
          <a:ln w="9525">
            <a:noFill/>
            <a:miter lim="800000"/>
            <a:headEnd/>
            <a:tailEnd/>
          </a:ln>
          <a:effectLst/>
        </p:spPr>
        <p:txBody>
          <a:bodyPr wrap="none">
            <a:spAutoFit/>
          </a:bodyPr>
          <a:lstStyle/>
          <a:p>
            <a:pPr algn="r" defTabSz="457200" eaLnBrk="1" fontAlgn="auto" hangingPunct="1">
              <a:lnSpc>
                <a:spcPct val="90000"/>
              </a:lnSpc>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https://</a:t>
            </a:r>
            <a:r>
              <a:rPr lang="en-US" sz="1200" dirty="0" err="1">
                <a:solidFill>
                  <a:schemeClr val="tx1">
                    <a:lumMod val="50000"/>
                    <a:lumOff val="50000"/>
                  </a:schemeClr>
                </a:solidFill>
              </a:rPr>
              <a:t>www.cdc.gov</a:t>
            </a:r>
            <a:r>
              <a:rPr lang="en-US" sz="1200" dirty="0">
                <a:solidFill>
                  <a:schemeClr val="tx1">
                    <a:lumMod val="50000"/>
                    <a:lumOff val="50000"/>
                  </a:schemeClr>
                </a:solidFill>
              </a:rPr>
              <a:t>/hepatitis/statistics/2016surveillance/</a:t>
            </a:r>
            <a:endParaRPr lang="en-US" sz="1200" dirty="0">
              <a:solidFill>
                <a:schemeClr val="tx1">
                  <a:lumMod val="50000"/>
                  <a:lumOff val="50000"/>
                </a:schemeClr>
              </a:solidFill>
              <a:latin typeface="Helvetica"/>
              <a:cs typeface="Helvetica"/>
            </a:endParaRPr>
          </a:p>
        </p:txBody>
      </p:sp>
      <p:sp>
        <p:nvSpPr>
          <p:cNvPr id="8" name="TextBox 7">
            <a:extLst>
              <a:ext uri="{FF2B5EF4-FFF2-40B4-BE49-F238E27FC236}">
                <a16:creationId xmlns:a16="http://schemas.microsoft.com/office/drawing/2014/main" id="{6FF1D8E6-6A7F-234C-B013-EE26C1B43FBD}"/>
              </a:ext>
            </a:extLst>
          </p:cNvPr>
          <p:cNvSpPr txBox="1"/>
          <p:nvPr/>
        </p:nvSpPr>
        <p:spPr>
          <a:xfrm>
            <a:off x="2171700" y="5231368"/>
            <a:ext cx="4216400" cy="369332"/>
          </a:xfrm>
          <a:prstGeom prst="rect">
            <a:avLst/>
          </a:prstGeom>
          <a:solidFill>
            <a:schemeClr val="bg1"/>
          </a:solidFill>
        </p:spPr>
        <p:txBody>
          <a:bodyPr wrap="square" rtlCol="0">
            <a:spAutoFit/>
          </a:bodyPr>
          <a:lstStyle/>
          <a:p>
            <a:pPr algn="ctr"/>
            <a:r>
              <a:rPr lang="en-US" sz="1800" b="1" dirty="0"/>
              <a:t>Year</a:t>
            </a:r>
          </a:p>
        </p:txBody>
      </p:sp>
      <p:sp>
        <p:nvSpPr>
          <p:cNvPr id="11" name="TextBox 10">
            <a:extLst>
              <a:ext uri="{FF2B5EF4-FFF2-40B4-BE49-F238E27FC236}">
                <a16:creationId xmlns:a16="http://schemas.microsoft.com/office/drawing/2014/main" id="{C1509216-F586-B845-A513-D15CA45B1A8A}"/>
              </a:ext>
            </a:extLst>
          </p:cNvPr>
          <p:cNvSpPr txBox="1"/>
          <p:nvPr/>
        </p:nvSpPr>
        <p:spPr>
          <a:xfrm rot="16200000">
            <a:off x="-1530528" y="2890106"/>
            <a:ext cx="4216400" cy="923330"/>
          </a:xfrm>
          <a:prstGeom prst="rect">
            <a:avLst/>
          </a:prstGeom>
          <a:solidFill>
            <a:schemeClr val="bg1"/>
          </a:solidFill>
        </p:spPr>
        <p:txBody>
          <a:bodyPr wrap="square" rtlCol="0" anchor="b">
            <a:spAutoFit/>
          </a:bodyPr>
          <a:lstStyle/>
          <a:p>
            <a:pPr algn="ctr"/>
            <a:endParaRPr lang="en-US" sz="1800" b="1" dirty="0"/>
          </a:p>
          <a:p>
            <a:pPr algn="ctr"/>
            <a:r>
              <a:rPr lang="en-US" sz="1800" b="1" dirty="0"/>
              <a:t>Reported cases per </a:t>
            </a:r>
            <a:br>
              <a:rPr lang="en-US" sz="1800" b="1" dirty="0"/>
            </a:br>
            <a:r>
              <a:rPr lang="en-US" sz="1800" b="1" dirty="0"/>
              <a:t>100,000 population</a:t>
            </a:r>
          </a:p>
        </p:txBody>
      </p:sp>
    </p:spTree>
    <p:extLst>
      <p:ext uri="{BB962C8B-B14F-4D97-AF65-F5344CB8AC3E}">
        <p14:creationId xmlns:p14="http://schemas.microsoft.com/office/powerpoint/2010/main" val="444299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Who is at risk for HCV infection?</a:t>
            </a:r>
          </a:p>
        </p:txBody>
      </p:sp>
      <p:sp>
        <p:nvSpPr>
          <p:cNvPr id="7" name="Text Box 6"/>
          <p:cNvSpPr txBox="1">
            <a:spLocks noChangeArrowheads="1"/>
          </p:cNvSpPr>
          <p:nvPr/>
        </p:nvSpPr>
        <p:spPr bwMode="auto">
          <a:xfrm>
            <a:off x="4972991" y="6474965"/>
            <a:ext cx="4025013" cy="258532"/>
          </a:xfrm>
          <a:prstGeom prst="rect">
            <a:avLst/>
          </a:prstGeom>
          <a:noFill/>
          <a:ln w="9525">
            <a:noFill/>
            <a:miter lim="800000"/>
            <a:headEnd/>
            <a:tailEnd/>
          </a:ln>
          <a:effectLst/>
        </p:spPr>
        <p:txBody>
          <a:bodyPr wrap="none">
            <a:spAutoFit/>
          </a:bodyPr>
          <a:lstStyle/>
          <a:p>
            <a:pPr algn="r" defTabSz="457200" eaLnBrk="1" fontAlgn="auto" hangingPunct="1">
              <a:lnSpc>
                <a:spcPct val="90000"/>
              </a:lnSpc>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https://</a:t>
            </a:r>
            <a:r>
              <a:rPr lang="en-US" sz="1200" dirty="0" err="1">
                <a:solidFill>
                  <a:schemeClr val="tx1">
                    <a:lumMod val="50000"/>
                    <a:lumOff val="50000"/>
                  </a:schemeClr>
                </a:solidFill>
              </a:rPr>
              <a:t>www.cdc.gov</a:t>
            </a:r>
            <a:r>
              <a:rPr lang="en-US" sz="1200" dirty="0">
                <a:solidFill>
                  <a:schemeClr val="tx1">
                    <a:lumMod val="50000"/>
                    <a:lumOff val="50000"/>
                  </a:schemeClr>
                </a:solidFill>
              </a:rPr>
              <a:t>/hepatitis/statistics/2016surveillance/</a:t>
            </a:r>
            <a:endParaRPr lang="en-US" sz="1200" dirty="0">
              <a:solidFill>
                <a:schemeClr val="tx1">
                  <a:lumMod val="50000"/>
                  <a:lumOff val="50000"/>
                </a:schemeClr>
              </a:solidFill>
              <a:latin typeface="Helvetica"/>
              <a:cs typeface="Helvetica"/>
            </a:endParaRPr>
          </a:p>
        </p:txBody>
      </p:sp>
      <p:grpSp>
        <p:nvGrpSpPr>
          <p:cNvPr id="9" name="Group 8">
            <a:extLst>
              <a:ext uri="{FF2B5EF4-FFF2-40B4-BE49-F238E27FC236}">
                <a16:creationId xmlns:a16="http://schemas.microsoft.com/office/drawing/2014/main" id="{E02574E7-F8AD-D144-A8BE-5E0FF089F581}"/>
              </a:ext>
            </a:extLst>
          </p:cNvPr>
          <p:cNvGrpSpPr/>
          <p:nvPr/>
        </p:nvGrpSpPr>
        <p:grpSpPr>
          <a:xfrm>
            <a:off x="424041" y="1143000"/>
            <a:ext cx="2580640" cy="4877375"/>
            <a:chOff x="3163927" y="1244600"/>
            <a:chExt cx="2580640" cy="4877375"/>
          </a:xfrm>
        </p:grpSpPr>
        <p:pic>
          <p:nvPicPr>
            <p:cNvPr id="10" name="Picture 9">
              <a:extLst>
                <a:ext uri="{FF2B5EF4-FFF2-40B4-BE49-F238E27FC236}">
                  <a16:creationId xmlns:a16="http://schemas.microsoft.com/office/drawing/2014/main" id="{434B4FE0-CA8C-6D46-97AA-A80DF160D88C}"/>
                </a:ext>
              </a:extLst>
            </p:cNvPr>
            <p:cNvPicPr>
              <a:picLocks noChangeAspect="1"/>
            </p:cNvPicPr>
            <p:nvPr/>
          </p:nvPicPr>
          <p:blipFill rotWithShape="1">
            <a:blip r:embed="rId3">
              <a:extLst>
                <a:ext uri="{28A0092B-C50C-407E-A947-70E740481C1C}">
                  <a14:useLocalDpi xmlns:a14="http://schemas.microsoft.com/office/drawing/2010/main" val="0"/>
                </a:ext>
              </a:extLst>
            </a:blip>
            <a:srcRect t="50784" b="-1"/>
            <a:stretch/>
          </p:blipFill>
          <p:spPr>
            <a:xfrm>
              <a:off x="3286656" y="1244600"/>
              <a:ext cx="2457911" cy="1117600"/>
            </a:xfrm>
            <a:prstGeom prst="rect">
              <a:avLst/>
            </a:prstGeom>
          </p:spPr>
        </p:pic>
        <p:pic>
          <p:nvPicPr>
            <p:cNvPr id="12" name="Picture 11">
              <a:extLst>
                <a:ext uri="{FF2B5EF4-FFF2-40B4-BE49-F238E27FC236}">
                  <a16:creationId xmlns:a16="http://schemas.microsoft.com/office/drawing/2014/main" id="{CD6CAE96-5E49-7B4E-8C64-345F1B47B1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6342" b="7027"/>
            <a:stretch/>
          </p:blipFill>
          <p:spPr>
            <a:xfrm>
              <a:off x="3286657" y="3972560"/>
              <a:ext cx="2457910" cy="1391920"/>
            </a:xfrm>
            <a:prstGeom prst="rect">
              <a:avLst/>
            </a:prstGeom>
          </p:spPr>
        </p:pic>
        <p:sp>
          <p:nvSpPr>
            <p:cNvPr id="13" name="TextBox 12">
              <a:extLst>
                <a:ext uri="{FF2B5EF4-FFF2-40B4-BE49-F238E27FC236}">
                  <a16:creationId xmlns:a16="http://schemas.microsoft.com/office/drawing/2014/main" id="{9EA4584A-7A5F-754A-8070-028E00D08BEC}"/>
                </a:ext>
              </a:extLst>
            </p:cNvPr>
            <p:cNvSpPr txBox="1"/>
            <p:nvPr/>
          </p:nvSpPr>
          <p:spPr>
            <a:xfrm>
              <a:off x="3163927" y="5537200"/>
              <a:ext cx="2580640" cy="584775"/>
            </a:xfrm>
            <a:prstGeom prst="rect">
              <a:avLst/>
            </a:prstGeom>
            <a:noFill/>
          </p:spPr>
          <p:txBody>
            <a:bodyPr wrap="square" rtlCol="0">
              <a:spAutoFit/>
            </a:bodyPr>
            <a:lstStyle/>
            <a:p>
              <a:pPr algn="ctr"/>
              <a:r>
                <a:rPr lang="en-US" sz="1600" b="1" dirty="0"/>
                <a:t>Illicit drug users</a:t>
              </a:r>
            </a:p>
            <a:p>
              <a:pPr algn="ctr"/>
              <a:r>
                <a:rPr lang="en-US" sz="1600" dirty="0"/>
                <a:t>(IDU, crack, </a:t>
              </a:r>
              <a:r>
                <a:rPr lang="en-US" sz="1600" u="sng" dirty="0"/>
                <a:t>snorting</a:t>
              </a:r>
              <a:r>
                <a:rPr lang="en-US" sz="1600" dirty="0"/>
                <a:t>) </a:t>
              </a:r>
            </a:p>
          </p:txBody>
        </p:sp>
        <p:pic>
          <p:nvPicPr>
            <p:cNvPr id="14" name="Picture 13">
              <a:extLst>
                <a:ext uri="{FF2B5EF4-FFF2-40B4-BE49-F238E27FC236}">
                  <a16:creationId xmlns:a16="http://schemas.microsoft.com/office/drawing/2014/main" id="{1E32DD03-EF77-794D-85BB-CD0DAB9C8F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811" b="18948"/>
            <a:stretch/>
          </p:blipFill>
          <p:spPr>
            <a:xfrm>
              <a:off x="3286656" y="2463800"/>
              <a:ext cx="2452576" cy="1397000"/>
            </a:xfrm>
            <a:prstGeom prst="rect">
              <a:avLst/>
            </a:prstGeom>
          </p:spPr>
        </p:pic>
      </p:grpSp>
      <p:grpSp>
        <p:nvGrpSpPr>
          <p:cNvPr id="3" name="Group 2">
            <a:extLst>
              <a:ext uri="{FF2B5EF4-FFF2-40B4-BE49-F238E27FC236}">
                <a16:creationId xmlns:a16="http://schemas.microsoft.com/office/drawing/2014/main" id="{8B100534-B8AB-FC45-9E15-16D0EF516400}"/>
              </a:ext>
            </a:extLst>
          </p:cNvPr>
          <p:cNvGrpSpPr/>
          <p:nvPr/>
        </p:nvGrpSpPr>
        <p:grpSpPr>
          <a:xfrm>
            <a:off x="3004681" y="1143000"/>
            <a:ext cx="3023869" cy="5123596"/>
            <a:chOff x="3231516" y="1143000"/>
            <a:chExt cx="3023869" cy="5123596"/>
          </a:xfrm>
        </p:grpSpPr>
        <p:pic>
          <p:nvPicPr>
            <p:cNvPr id="1026" name="Picture 2" descr="Image result for blood transfusion">
              <a:extLst>
                <a:ext uri="{FF2B5EF4-FFF2-40B4-BE49-F238E27FC236}">
                  <a16:creationId xmlns:a16="http://schemas.microsoft.com/office/drawing/2014/main" id="{40E19E72-C1E7-D849-A7AC-B3E7F0220E4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393" r="38659"/>
            <a:stretch/>
          </p:blipFill>
          <p:spPr bwMode="auto">
            <a:xfrm>
              <a:off x="3683001" y="1143000"/>
              <a:ext cx="2120900" cy="411988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6355AB8F-E05F-C44E-BFE2-A0EDB88E78DC}"/>
                </a:ext>
              </a:extLst>
            </p:cNvPr>
            <p:cNvSpPr txBox="1"/>
            <p:nvPr/>
          </p:nvSpPr>
          <p:spPr>
            <a:xfrm>
              <a:off x="3231516" y="5435599"/>
              <a:ext cx="3023869" cy="830997"/>
            </a:xfrm>
            <a:prstGeom prst="rect">
              <a:avLst/>
            </a:prstGeom>
            <a:noFill/>
          </p:spPr>
          <p:txBody>
            <a:bodyPr wrap="square" rtlCol="0">
              <a:spAutoFit/>
            </a:bodyPr>
            <a:lstStyle/>
            <a:p>
              <a:pPr algn="ctr"/>
              <a:r>
                <a:rPr lang="en-US" sz="1600" b="1" dirty="0"/>
                <a:t>Blood before ~1990</a:t>
              </a:r>
            </a:p>
            <a:p>
              <a:pPr algn="ctr"/>
              <a:r>
                <a:rPr lang="en-US" sz="1600" dirty="0"/>
                <a:t>(1987 clotting factors; </a:t>
              </a:r>
              <a:br>
                <a:rPr lang="en-US" sz="1600" dirty="0"/>
              </a:br>
              <a:r>
                <a:rPr lang="en-US" sz="1600" dirty="0"/>
                <a:t>1992 blood or organs) </a:t>
              </a:r>
            </a:p>
          </p:txBody>
        </p:sp>
      </p:grpSp>
      <p:grpSp>
        <p:nvGrpSpPr>
          <p:cNvPr id="4" name="Group 3">
            <a:extLst>
              <a:ext uri="{FF2B5EF4-FFF2-40B4-BE49-F238E27FC236}">
                <a16:creationId xmlns:a16="http://schemas.microsoft.com/office/drawing/2014/main" id="{FED4538A-76EF-7A42-A936-903F7EAD947A}"/>
              </a:ext>
            </a:extLst>
          </p:cNvPr>
          <p:cNvGrpSpPr/>
          <p:nvPr/>
        </p:nvGrpSpPr>
        <p:grpSpPr>
          <a:xfrm>
            <a:off x="5879464" y="1143000"/>
            <a:ext cx="3023869" cy="4841724"/>
            <a:chOff x="5879464" y="1143000"/>
            <a:chExt cx="3023869" cy="4841724"/>
          </a:xfrm>
        </p:grpSpPr>
        <p:pic>
          <p:nvPicPr>
            <p:cNvPr id="1028" name="Picture 4" descr="Image result for hemodialysis">
              <a:extLst>
                <a:ext uri="{FF2B5EF4-FFF2-40B4-BE49-F238E27FC236}">
                  <a16:creationId xmlns:a16="http://schemas.microsoft.com/office/drawing/2014/main" id="{45130269-541D-8B45-A8A2-6554BF901B8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664" r="24047"/>
            <a:stretch/>
          </p:blipFill>
          <p:spPr bwMode="auto">
            <a:xfrm>
              <a:off x="6095999" y="1143000"/>
              <a:ext cx="2590801" cy="408423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2043FB07-4ABA-C241-A9DB-CD7FAC32C534}"/>
                </a:ext>
              </a:extLst>
            </p:cNvPr>
            <p:cNvSpPr txBox="1"/>
            <p:nvPr/>
          </p:nvSpPr>
          <p:spPr>
            <a:xfrm>
              <a:off x="5879464" y="5399949"/>
              <a:ext cx="3023869" cy="584775"/>
            </a:xfrm>
            <a:prstGeom prst="rect">
              <a:avLst/>
            </a:prstGeom>
            <a:noFill/>
          </p:spPr>
          <p:txBody>
            <a:bodyPr wrap="square" rtlCol="0">
              <a:spAutoFit/>
            </a:bodyPr>
            <a:lstStyle/>
            <a:p>
              <a:pPr algn="ctr"/>
              <a:r>
                <a:rPr lang="en-US" sz="1600" b="1" dirty="0"/>
                <a:t>Long-term </a:t>
              </a:r>
              <a:br>
                <a:rPr lang="en-US" sz="1600" b="1" dirty="0"/>
              </a:br>
              <a:r>
                <a:rPr lang="en-US" sz="1600" b="1" dirty="0"/>
                <a:t>hemodialysis</a:t>
              </a:r>
            </a:p>
          </p:txBody>
        </p:sp>
      </p:grpSp>
    </p:spTree>
    <p:extLst>
      <p:ext uri="{BB962C8B-B14F-4D97-AF65-F5344CB8AC3E}">
        <p14:creationId xmlns:p14="http://schemas.microsoft.com/office/powerpoint/2010/main" val="282043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What about sexual transmission of HCV?</a:t>
            </a:r>
          </a:p>
        </p:txBody>
      </p:sp>
      <p:grpSp>
        <p:nvGrpSpPr>
          <p:cNvPr id="10" name="Group 9">
            <a:extLst>
              <a:ext uri="{FF2B5EF4-FFF2-40B4-BE49-F238E27FC236}">
                <a16:creationId xmlns:a16="http://schemas.microsoft.com/office/drawing/2014/main" id="{9443E171-3283-BF44-8E8C-FD1833BD21C4}"/>
              </a:ext>
            </a:extLst>
          </p:cNvPr>
          <p:cNvGrpSpPr/>
          <p:nvPr/>
        </p:nvGrpSpPr>
        <p:grpSpPr>
          <a:xfrm>
            <a:off x="588483" y="1344974"/>
            <a:ext cx="3554406" cy="4358692"/>
            <a:chOff x="588483" y="1617681"/>
            <a:chExt cx="3554406" cy="4358692"/>
          </a:xfrm>
        </p:grpSpPr>
        <p:grpSp>
          <p:nvGrpSpPr>
            <p:cNvPr id="7" name="Group 6">
              <a:extLst>
                <a:ext uri="{FF2B5EF4-FFF2-40B4-BE49-F238E27FC236}">
                  <a16:creationId xmlns:a16="http://schemas.microsoft.com/office/drawing/2014/main" id="{DC84BB4B-38B9-EF4C-B2B0-B86C0BBCF250}"/>
                </a:ext>
              </a:extLst>
            </p:cNvPr>
            <p:cNvGrpSpPr/>
            <p:nvPr/>
          </p:nvGrpSpPr>
          <p:grpSpPr>
            <a:xfrm>
              <a:off x="684331" y="1617681"/>
              <a:ext cx="3362710" cy="1825802"/>
              <a:chOff x="963856" y="1304093"/>
              <a:chExt cx="3362710" cy="1825802"/>
            </a:xfrm>
          </p:grpSpPr>
          <p:pic>
            <p:nvPicPr>
              <p:cNvPr id="27" name="Picture 26">
                <a:extLst>
                  <a:ext uri="{FF2B5EF4-FFF2-40B4-BE49-F238E27FC236}">
                    <a16:creationId xmlns:a16="http://schemas.microsoft.com/office/drawing/2014/main" id="{51F5321B-4A8E-144F-BADF-F452C2C7D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646" y="1304093"/>
                <a:ext cx="1645920" cy="1645920"/>
              </a:xfrm>
              <a:prstGeom prst="rect">
                <a:avLst/>
              </a:prstGeom>
            </p:spPr>
          </p:pic>
          <p:pic>
            <p:nvPicPr>
              <p:cNvPr id="28" name="Picture 27">
                <a:extLst>
                  <a:ext uri="{FF2B5EF4-FFF2-40B4-BE49-F238E27FC236}">
                    <a16:creationId xmlns:a16="http://schemas.microsoft.com/office/drawing/2014/main" id="{A0E329AE-9F21-554B-95CD-016241FEA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856" y="1483975"/>
                <a:ext cx="1645920" cy="1645920"/>
              </a:xfrm>
              <a:prstGeom prst="rect">
                <a:avLst/>
              </a:prstGeom>
            </p:spPr>
          </p:pic>
        </p:grpSp>
        <p:sp>
          <p:nvSpPr>
            <p:cNvPr id="29" name="TextBox 28">
              <a:extLst>
                <a:ext uri="{FF2B5EF4-FFF2-40B4-BE49-F238E27FC236}">
                  <a16:creationId xmlns:a16="http://schemas.microsoft.com/office/drawing/2014/main" id="{A94C4779-6983-114B-9F26-EDB2BF3F1EEC}"/>
                </a:ext>
              </a:extLst>
            </p:cNvPr>
            <p:cNvSpPr txBox="1"/>
            <p:nvPr/>
          </p:nvSpPr>
          <p:spPr>
            <a:xfrm>
              <a:off x="588483" y="3945048"/>
              <a:ext cx="3554406" cy="2031325"/>
            </a:xfrm>
            <a:prstGeom prst="rect">
              <a:avLst/>
            </a:prstGeom>
            <a:noFill/>
          </p:spPr>
          <p:txBody>
            <a:bodyPr wrap="square" rtlCol="0">
              <a:spAutoFit/>
            </a:bodyPr>
            <a:lstStyle/>
            <a:p>
              <a:pPr algn="ctr"/>
              <a:r>
                <a:rPr lang="en-US" sz="1800" b="1" dirty="0"/>
                <a:t>“Vanilla” sex</a:t>
              </a:r>
              <a:br>
                <a:rPr lang="en-US" sz="1800" b="1" dirty="0"/>
              </a:br>
              <a:r>
                <a:rPr lang="en-US" dirty="0"/>
                <a:t>(MSM and heterosexual)</a:t>
              </a:r>
              <a:br>
                <a:rPr lang="en-US" sz="1800" b="1" dirty="0"/>
              </a:br>
              <a:endParaRPr lang="en-US" sz="1800" b="1" dirty="0"/>
            </a:p>
            <a:p>
              <a:pPr algn="ctr"/>
              <a:r>
                <a:rPr lang="en-US" sz="1800" i="1" dirty="0"/>
                <a:t>Very</a:t>
              </a:r>
              <a:r>
                <a:rPr lang="en-US" sz="1800" dirty="0"/>
                <a:t> </a:t>
              </a:r>
              <a:r>
                <a:rPr lang="en-US" sz="1800" i="1" dirty="0"/>
                <a:t>inefficient</a:t>
              </a:r>
              <a:r>
                <a:rPr lang="en-US" sz="1800" dirty="0"/>
                <a:t> at transmission</a:t>
              </a:r>
              <a:br>
                <a:rPr lang="en-US" sz="1800" dirty="0"/>
              </a:br>
              <a:endParaRPr lang="en-US" sz="1800" dirty="0"/>
            </a:p>
            <a:p>
              <a:pPr algn="ctr"/>
              <a:r>
                <a:rPr lang="en-US" sz="1800" dirty="0"/>
                <a:t>Condoms suggested </a:t>
              </a:r>
              <a:br>
                <a:rPr lang="en-US" sz="1800" dirty="0"/>
              </a:br>
              <a:r>
                <a:rPr lang="en-US" sz="1800" dirty="0"/>
                <a:t>(but not essential)</a:t>
              </a:r>
            </a:p>
          </p:txBody>
        </p:sp>
      </p:grpSp>
      <p:grpSp>
        <p:nvGrpSpPr>
          <p:cNvPr id="31" name="Group 30">
            <a:extLst>
              <a:ext uri="{FF2B5EF4-FFF2-40B4-BE49-F238E27FC236}">
                <a16:creationId xmlns:a16="http://schemas.microsoft.com/office/drawing/2014/main" id="{E1C54159-7874-9344-83A0-4FAEC858E0F2}"/>
              </a:ext>
            </a:extLst>
          </p:cNvPr>
          <p:cNvGrpSpPr/>
          <p:nvPr/>
        </p:nvGrpSpPr>
        <p:grpSpPr>
          <a:xfrm>
            <a:off x="4990154" y="1434915"/>
            <a:ext cx="3554406" cy="4463503"/>
            <a:chOff x="4990154" y="1707622"/>
            <a:chExt cx="3554406" cy="4463503"/>
          </a:xfrm>
        </p:grpSpPr>
        <p:grpSp>
          <p:nvGrpSpPr>
            <p:cNvPr id="9" name="Group 8">
              <a:extLst>
                <a:ext uri="{FF2B5EF4-FFF2-40B4-BE49-F238E27FC236}">
                  <a16:creationId xmlns:a16="http://schemas.microsoft.com/office/drawing/2014/main" id="{0D58C2EE-4DC7-EE4D-9C31-8A9E9E086056}"/>
                </a:ext>
              </a:extLst>
            </p:cNvPr>
            <p:cNvGrpSpPr/>
            <p:nvPr/>
          </p:nvGrpSpPr>
          <p:grpSpPr>
            <a:xfrm>
              <a:off x="5086002" y="1707622"/>
              <a:ext cx="3362710" cy="1645920"/>
              <a:chOff x="963856" y="3879352"/>
              <a:chExt cx="3362710" cy="1645920"/>
            </a:xfrm>
          </p:grpSpPr>
          <p:pic>
            <p:nvPicPr>
              <p:cNvPr id="5" name="Picture 4">
                <a:extLst>
                  <a:ext uri="{FF2B5EF4-FFF2-40B4-BE49-F238E27FC236}">
                    <a16:creationId xmlns:a16="http://schemas.microsoft.com/office/drawing/2014/main" id="{76BC88A0-504C-864F-B6AE-A809CB6EA4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856" y="4356130"/>
                <a:ext cx="1497439" cy="1023250"/>
              </a:xfrm>
              <a:prstGeom prst="rect">
                <a:avLst/>
              </a:prstGeom>
            </p:spPr>
          </p:pic>
          <p:pic>
            <p:nvPicPr>
              <p:cNvPr id="25" name="Picture 24">
                <a:extLst>
                  <a:ext uri="{FF2B5EF4-FFF2-40B4-BE49-F238E27FC236}">
                    <a16:creationId xmlns:a16="http://schemas.microsoft.com/office/drawing/2014/main" id="{5C075CC3-15E3-0240-ADEF-359848C9D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646" y="3879352"/>
                <a:ext cx="1645920" cy="1645920"/>
              </a:xfrm>
              <a:prstGeom prst="rect">
                <a:avLst/>
              </a:prstGeom>
            </p:spPr>
          </p:pic>
        </p:grpSp>
        <p:sp>
          <p:nvSpPr>
            <p:cNvPr id="30" name="TextBox 29">
              <a:extLst>
                <a:ext uri="{FF2B5EF4-FFF2-40B4-BE49-F238E27FC236}">
                  <a16:creationId xmlns:a16="http://schemas.microsoft.com/office/drawing/2014/main" id="{64AEFEFD-A6DB-A945-981E-E1108477E2D0}"/>
                </a:ext>
              </a:extLst>
            </p:cNvPr>
            <p:cNvSpPr txBox="1"/>
            <p:nvPr/>
          </p:nvSpPr>
          <p:spPr>
            <a:xfrm>
              <a:off x="4990154" y="3924356"/>
              <a:ext cx="3554406" cy="2246769"/>
            </a:xfrm>
            <a:prstGeom prst="rect">
              <a:avLst/>
            </a:prstGeom>
            <a:noFill/>
          </p:spPr>
          <p:txBody>
            <a:bodyPr wrap="square" rtlCol="0">
              <a:spAutoFit/>
            </a:bodyPr>
            <a:lstStyle/>
            <a:p>
              <a:pPr algn="ctr"/>
              <a:r>
                <a:rPr lang="en-US" sz="1800" b="1" dirty="0"/>
                <a:t>Sex that could cause bleeding</a:t>
              </a:r>
            </a:p>
            <a:p>
              <a:pPr algn="ctr"/>
              <a:r>
                <a:rPr lang="en-US" dirty="0"/>
                <a:t>(MSM more than hetero)</a:t>
              </a:r>
            </a:p>
            <a:p>
              <a:pPr algn="ctr"/>
              <a:endParaRPr lang="en-US" sz="1800" dirty="0"/>
            </a:p>
            <a:p>
              <a:pPr algn="ctr">
                <a:lnSpc>
                  <a:spcPct val="125000"/>
                </a:lnSpc>
              </a:pPr>
              <a:r>
                <a:rPr lang="en-US" sz="1800" dirty="0"/>
                <a:t>Shared sex toys</a:t>
              </a:r>
            </a:p>
            <a:p>
              <a:pPr algn="ctr">
                <a:lnSpc>
                  <a:spcPct val="125000"/>
                </a:lnSpc>
              </a:pPr>
              <a:r>
                <a:rPr lang="en-US" sz="1800" dirty="0"/>
                <a:t>Fisting</a:t>
              </a:r>
            </a:p>
            <a:p>
              <a:pPr algn="ctr">
                <a:lnSpc>
                  <a:spcPct val="125000"/>
                </a:lnSpc>
              </a:pPr>
              <a:r>
                <a:rPr lang="en-US" sz="1800" dirty="0"/>
                <a:t>Group sex </a:t>
              </a:r>
            </a:p>
            <a:p>
              <a:pPr algn="ctr">
                <a:lnSpc>
                  <a:spcPct val="125000"/>
                </a:lnSpc>
              </a:pPr>
              <a:r>
                <a:rPr lang="en-US" sz="1800" dirty="0"/>
                <a:t>Sex under influence</a:t>
              </a:r>
            </a:p>
          </p:txBody>
        </p:sp>
      </p:grpSp>
      <p:sp>
        <p:nvSpPr>
          <p:cNvPr id="13" name="Text Box 6">
            <a:extLst>
              <a:ext uri="{FF2B5EF4-FFF2-40B4-BE49-F238E27FC236}">
                <a16:creationId xmlns:a16="http://schemas.microsoft.com/office/drawing/2014/main" id="{21A3965A-62B0-6D44-B134-21A10860B620}"/>
              </a:ext>
            </a:extLst>
          </p:cNvPr>
          <p:cNvSpPr txBox="1">
            <a:spLocks noChangeArrowheads="1"/>
          </p:cNvSpPr>
          <p:nvPr/>
        </p:nvSpPr>
        <p:spPr bwMode="auto">
          <a:xfrm>
            <a:off x="4425304" y="6086033"/>
            <a:ext cx="4601323" cy="664797"/>
          </a:xfrm>
          <a:prstGeom prst="rect">
            <a:avLst/>
          </a:prstGeom>
          <a:noFill/>
          <a:ln w="9525">
            <a:noFill/>
            <a:miter lim="800000"/>
            <a:headEnd/>
            <a:tailEnd/>
          </a:ln>
          <a:effectLst/>
        </p:spPr>
        <p:txBody>
          <a:bodyPr wrap="none">
            <a:spAutoFit/>
          </a:bodyPr>
          <a:lstStyle/>
          <a:p>
            <a:pPr algn="r" defTabSz="457200" eaLnBrk="1" fontAlgn="auto" hangingPunct="1">
              <a:lnSpc>
                <a:spcPct val="90000"/>
              </a:lnSpc>
              <a:spcBef>
                <a:spcPct val="20000"/>
              </a:spcBef>
              <a:spcAft>
                <a:spcPts val="0"/>
              </a:spcAft>
              <a:buClr>
                <a:srgbClr val="EEECE1"/>
              </a:buClr>
              <a:buFont typeface="Times" pitchFamily="-106" charset="0"/>
              <a:buNone/>
              <a:defRPr/>
            </a:pPr>
            <a:r>
              <a:rPr lang="en-US" sz="1200" dirty="0" err="1">
                <a:solidFill>
                  <a:schemeClr val="tx1">
                    <a:lumMod val="50000"/>
                    <a:lumOff val="50000"/>
                  </a:schemeClr>
                </a:solidFill>
              </a:rPr>
              <a:t>Tohme</a:t>
            </a:r>
            <a:r>
              <a:rPr lang="en-US" sz="1200" dirty="0">
                <a:solidFill>
                  <a:schemeClr val="tx1">
                    <a:lumMod val="50000"/>
                    <a:lumOff val="50000"/>
                  </a:schemeClr>
                </a:solidFill>
              </a:rPr>
              <a:t> RA, Holmberg SD. Hepatology. 2010 Oct;52(4):1497-505.</a:t>
            </a:r>
          </a:p>
          <a:p>
            <a:pPr algn="r" defTabSz="457200" eaLnBrk="1" fontAlgn="auto" hangingPunct="1">
              <a:lnSpc>
                <a:spcPct val="90000"/>
              </a:lnSpc>
              <a:spcBef>
                <a:spcPct val="20000"/>
              </a:spcBef>
              <a:spcAft>
                <a:spcPts val="0"/>
              </a:spcAft>
              <a:buClr>
                <a:srgbClr val="EEECE1"/>
              </a:buClr>
              <a:buFont typeface="Times" pitchFamily="-106" charset="0"/>
              <a:buNone/>
              <a:defRPr/>
            </a:pPr>
            <a:r>
              <a:rPr lang="en-US" sz="1200" dirty="0" err="1">
                <a:solidFill>
                  <a:schemeClr val="tx1">
                    <a:lumMod val="50000"/>
                    <a:lumOff val="50000"/>
                  </a:schemeClr>
                </a:solidFill>
              </a:rPr>
              <a:t>Terrault</a:t>
            </a:r>
            <a:r>
              <a:rPr lang="en-US" sz="1200" dirty="0">
                <a:solidFill>
                  <a:schemeClr val="tx1">
                    <a:lumMod val="50000"/>
                    <a:lumOff val="50000"/>
                  </a:schemeClr>
                </a:solidFill>
              </a:rPr>
              <a:t> NA, et al. Hepatology. 2013 Mar;57(3):881-9.</a:t>
            </a:r>
          </a:p>
          <a:p>
            <a:pPr algn="r" defTabSz="457200" eaLnBrk="1" fontAlgn="auto" hangingPunct="1">
              <a:lnSpc>
                <a:spcPct val="90000"/>
              </a:lnSpc>
              <a:spcBef>
                <a:spcPct val="20000"/>
              </a:spcBef>
              <a:spcAft>
                <a:spcPts val="0"/>
              </a:spcAft>
              <a:buClr>
                <a:srgbClr val="EEECE1"/>
              </a:buClr>
              <a:defRPr/>
            </a:pPr>
            <a:r>
              <a:rPr lang="en-US" sz="1200" dirty="0">
                <a:solidFill>
                  <a:schemeClr val="tx1">
                    <a:lumMod val="50000"/>
                    <a:lumOff val="50000"/>
                  </a:schemeClr>
                </a:solidFill>
              </a:rPr>
              <a:t>McFaul K, et al. J Viral </a:t>
            </a:r>
            <a:r>
              <a:rPr lang="en-US" sz="1200" dirty="0" err="1">
                <a:solidFill>
                  <a:schemeClr val="tx1">
                    <a:lumMod val="50000"/>
                    <a:lumOff val="50000"/>
                  </a:schemeClr>
                </a:solidFill>
              </a:rPr>
              <a:t>Hepat</a:t>
            </a:r>
            <a:r>
              <a:rPr lang="en-US" sz="1200" dirty="0">
                <a:solidFill>
                  <a:schemeClr val="tx1">
                    <a:lumMod val="50000"/>
                    <a:lumOff val="50000"/>
                  </a:schemeClr>
                </a:solidFill>
              </a:rPr>
              <a:t>. 2015 Jun;22(6):535-8.</a:t>
            </a:r>
          </a:p>
        </p:txBody>
      </p:sp>
    </p:spTree>
    <p:extLst>
      <p:ext uri="{BB962C8B-B14F-4D97-AF65-F5344CB8AC3E}">
        <p14:creationId xmlns:p14="http://schemas.microsoft.com/office/powerpoint/2010/main" val="65905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Natural history of hepatitis C</a:t>
            </a:r>
          </a:p>
        </p:txBody>
      </p:sp>
      <p:grpSp>
        <p:nvGrpSpPr>
          <p:cNvPr id="384" name="Group 383"/>
          <p:cNvGrpSpPr/>
          <p:nvPr/>
        </p:nvGrpSpPr>
        <p:grpSpPr>
          <a:xfrm>
            <a:off x="2178634" y="1684432"/>
            <a:ext cx="4786733" cy="2774524"/>
            <a:chOff x="2178634" y="1457528"/>
            <a:chExt cx="4786733" cy="2774524"/>
          </a:xfrm>
        </p:grpSpPr>
        <p:grpSp>
          <p:nvGrpSpPr>
            <p:cNvPr id="102" name="Group 101"/>
            <p:cNvGrpSpPr/>
            <p:nvPr/>
          </p:nvGrpSpPr>
          <p:grpSpPr>
            <a:xfrm>
              <a:off x="2178634" y="1457528"/>
              <a:ext cx="2348333" cy="458044"/>
              <a:chOff x="913027" y="1550737"/>
              <a:chExt cx="3016422" cy="588355"/>
            </a:xfrm>
          </p:grpSpPr>
          <p:grpSp>
            <p:nvGrpSpPr>
              <p:cNvPr id="71" name="Group 70"/>
              <p:cNvGrpSpPr/>
              <p:nvPr/>
            </p:nvGrpSpPr>
            <p:grpSpPr>
              <a:xfrm>
                <a:off x="913027" y="1550737"/>
                <a:ext cx="205946" cy="584236"/>
                <a:chOff x="961081" y="1550737"/>
                <a:chExt cx="205946" cy="584236"/>
              </a:xfrm>
            </p:grpSpPr>
            <p:sp>
              <p:nvSpPr>
                <p:cNvPr id="69" name="Oval 6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Snip Same Side Corner Rectangle 6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1223319" y="1552110"/>
                <a:ext cx="205946" cy="584236"/>
                <a:chOff x="961081" y="1550737"/>
                <a:chExt cx="205946" cy="584236"/>
              </a:xfrm>
            </p:grpSpPr>
            <p:sp>
              <p:nvSpPr>
                <p:cNvPr id="73" name="Oval 72"/>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Snip Same Side Corner Rectangle 73"/>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1532238" y="1552110"/>
                <a:ext cx="205946" cy="584236"/>
                <a:chOff x="961081" y="1550737"/>
                <a:chExt cx="205946" cy="584236"/>
              </a:xfrm>
            </p:grpSpPr>
            <p:sp>
              <p:nvSpPr>
                <p:cNvPr id="76" name="Oval 7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Snip Same Side Corner Rectangle 7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1842530" y="1553483"/>
                <a:ext cx="205946" cy="584236"/>
                <a:chOff x="961081" y="1550737"/>
                <a:chExt cx="205946" cy="584236"/>
              </a:xfrm>
            </p:grpSpPr>
            <p:sp>
              <p:nvSpPr>
                <p:cNvPr id="79" name="Oval 7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Snip Same Side Corner Rectangle 7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2163805" y="1552109"/>
                <a:ext cx="205946" cy="584236"/>
                <a:chOff x="961081" y="1550737"/>
                <a:chExt cx="205946" cy="584236"/>
              </a:xfrm>
            </p:grpSpPr>
            <p:sp>
              <p:nvSpPr>
                <p:cNvPr id="82" name="Oval 8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Snip Same Side Corner Rectangle 8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2472725" y="1552110"/>
                <a:ext cx="205946" cy="584236"/>
                <a:chOff x="961081" y="1550737"/>
                <a:chExt cx="205946" cy="584236"/>
              </a:xfrm>
            </p:grpSpPr>
            <p:sp>
              <p:nvSpPr>
                <p:cNvPr id="88" name="Oval 8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Snip Same Side Corner Rectangle 8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2783017" y="1553483"/>
                <a:ext cx="205946" cy="584236"/>
                <a:chOff x="961081" y="1550737"/>
                <a:chExt cx="205946" cy="584236"/>
              </a:xfrm>
            </p:grpSpPr>
            <p:sp>
              <p:nvSpPr>
                <p:cNvPr id="91" name="Oval 90"/>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Snip Same Side Corner Rectangle 91"/>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091936" y="1553483"/>
                <a:ext cx="205946" cy="584236"/>
                <a:chOff x="961081" y="1550737"/>
                <a:chExt cx="205946" cy="584236"/>
              </a:xfrm>
            </p:grpSpPr>
            <p:sp>
              <p:nvSpPr>
                <p:cNvPr id="94" name="Oval 9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Snip Same Side Corner Rectangle 9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3402228" y="1554856"/>
                <a:ext cx="205946" cy="584236"/>
                <a:chOff x="961081" y="1550737"/>
                <a:chExt cx="205946" cy="584236"/>
              </a:xfrm>
            </p:grpSpPr>
            <p:sp>
              <p:nvSpPr>
                <p:cNvPr id="97" name="Oval 96"/>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Snip Same Side Corner Rectangle 97"/>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3723503" y="1553482"/>
                <a:ext cx="205946" cy="584236"/>
                <a:chOff x="961081" y="1550737"/>
                <a:chExt cx="205946" cy="584236"/>
              </a:xfrm>
            </p:grpSpPr>
            <p:sp>
              <p:nvSpPr>
                <p:cNvPr id="100" name="Oval 9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Snip Same Side Corner Rectangle 10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3" name="Group 102"/>
            <p:cNvGrpSpPr/>
            <p:nvPr/>
          </p:nvGrpSpPr>
          <p:grpSpPr>
            <a:xfrm>
              <a:off x="2178634" y="2036648"/>
              <a:ext cx="2348333" cy="458044"/>
              <a:chOff x="913027" y="1550737"/>
              <a:chExt cx="3016422" cy="588355"/>
            </a:xfrm>
          </p:grpSpPr>
          <p:grpSp>
            <p:nvGrpSpPr>
              <p:cNvPr id="104" name="Group 103"/>
              <p:cNvGrpSpPr/>
              <p:nvPr/>
            </p:nvGrpSpPr>
            <p:grpSpPr>
              <a:xfrm>
                <a:off x="913027" y="1550737"/>
                <a:ext cx="205946" cy="584236"/>
                <a:chOff x="961081" y="1550737"/>
                <a:chExt cx="205946" cy="584236"/>
              </a:xfrm>
            </p:grpSpPr>
            <p:sp>
              <p:nvSpPr>
                <p:cNvPr id="132" name="Oval 13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Snip Same Side Corner Rectangle 13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223319" y="1552110"/>
                <a:ext cx="205946" cy="584236"/>
                <a:chOff x="961081" y="1550737"/>
                <a:chExt cx="205946" cy="584236"/>
              </a:xfrm>
            </p:grpSpPr>
            <p:sp>
              <p:nvSpPr>
                <p:cNvPr id="130" name="Oval 12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Snip Same Side Corner Rectangle 13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1532238" y="1552110"/>
                <a:ext cx="205946" cy="584236"/>
                <a:chOff x="961081" y="1550737"/>
                <a:chExt cx="205946" cy="584236"/>
              </a:xfrm>
            </p:grpSpPr>
            <p:sp>
              <p:nvSpPr>
                <p:cNvPr id="128" name="Oval 12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Snip Same Side Corner Rectangle 12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1842530" y="1553483"/>
                <a:ext cx="205946" cy="584236"/>
                <a:chOff x="961081" y="1550737"/>
                <a:chExt cx="205946" cy="584236"/>
              </a:xfrm>
            </p:grpSpPr>
            <p:sp>
              <p:nvSpPr>
                <p:cNvPr id="126" name="Oval 12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Snip Same Side Corner Rectangle 12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2163805" y="1552109"/>
                <a:ext cx="205946" cy="584236"/>
                <a:chOff x="961081" y="1550737"/>
                <a:chExt cx="205946" cy="584236"/>
              </a:xfrm>
            </p:grpSpPr>
            <p:sp>
              <p:nvSpPr>
                <p:cNvPr id="124" name="Oval 12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Snip Same Side Corner Rectangle 12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2472725" y="1552110"/>
                <a:ext cx="205946" cy="584236"/>
                <a:chOff x="961081" y="1550737"/>
                <a:chExt cx="205946" cy="584236"/>
              </a:xfrm>
            </p:grpSpPr>
            <p:sp>
              <p:nvSpPr>
                <p:cNvPr id="122" name="Oval 12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Snip Same Side Corner Rectangle 12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2783017" y="1553483"/>
                <a:ext cx="205946" cy="584236"/>
                <a:chOff x="961081" y="1550737"/>
                <a:chExt cx="205946" cy="584236"/>
              </a:xfrm>
            </p:grpSpPr>
            <p:sp>
              <p:nvSpPr>
                <p:cNvPr id="120" name="Oval 11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Snip Same Side Corner Rectangle 12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3091936" y="1553483"/>
                <a:ext cx="205946" cy="584236"/>
                <a:chOff x="961081" y="1550737"/>
                <a:chExt cx="205946" cy="584236"/>
              </a:xfrm>
            </p:grpSpPr>
            <p:sp>
              <p:nvSpPr>
                <p:cNvPr id="118" name="Oval 11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Snip Same Side Corner Rectangle 11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3402228" y="1554856"/>
                <a:ext cx="205946" cy="584236"/>
                <a:chOff x="961081" y="1550737"/>
                <a:chExt cx="205946" cy="584236"/>
              </a:xfrm>
            </p:grpSpPr>
            <p:sp>
              <p:nvSpPr>
                <p:cNvPr id="116" name="Oval 11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Snip Same Side Corner Rectangle 11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3723503" y="1553482"/>
                <a:ext cx="205946" cy="584236"/>
                <a:chOff x="961081" y="1550737"/>
                <a:chExt cx="205946" cy="584236"/>
              </a:xfrm>
            </p:grpSpPr>
            <p:sp>
              <p:nvSpPr>
                <p:cNvPr id="114" name="Oval 11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Snip Same Side Corner Rectangle 11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34" name="Group 133"/>
            <p:cNvGrpSpPr/>
            <p:nvPr/>
          </p:nvGrpSpPr>
          <p:grpSpPr>
            <a:xfrm>
              <a:off x="2178634" y="2615768"/>
              <a:ext cx="2348333" cy="458044"/>
              <a:chOff x="913027" y="1550737"/>
              <a:chExt cx="3016422" cy="588355"/>
            </a:xfrm>
          </p:grpSpPr>
          <p:grpSp>
            <p:nvGrpSpPr>
              <p:cNvPr id="135" name="Group 134"/>
              <p:cNvGrpSpPr/>
              <p:nvPr/>
            </p:nvGrpSpPr>
            <p:grpSpPr>
              <a:xfrm>
                <a:off x="913027" y="1550737"/>
                <a:ext cx="205946" cy="584236"/>
                <a:chOff x="961081" y="1550737"/>
                <a:chExt cx="205946" cy="584236"/>
              </a:xfrm>
            </p:grpSpPr>
            <p:sp>
              <p:nvSpPr>
                <p:cNvPr id="163" name="Oval 162"/>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Snip Same Side Corner Rectangle 163"/>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1223319" y="1552110"/>
                <a:ext cx="205946" cy="584236"/>
                <a:chOff x="961081" y="1550737"/>
                <a:chExt cx="205946" cy="584236"/>
              </a:xfrm>
            </p:grpSpPr>
            <p:sp>
              <p:nvSpPr>
                <p:cNvPr id="161" name="Oval 160"/>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Snip Same Side Corner Rectangle 161"/>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1532238" y="1552110"/>
                <a:ext cx="205946" cy="584236"/>
                <a:chOff x="961081" y="1550737"/>
                <a:chExt cx="205946" cy="584236"/>
              </a:xfrm>
            </p:grpSpPr>
            <p:sp>
              <p:nvSpPr>
                <p:cNvPr id="159" name="Oval 15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Snip Same Side Corner Rectangle 15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1842530" y="1553483"/>
                <a:ext cx="205946" cy="584236"/>
                <a:chOff x="961081" y="1550737"/>
                <a:chExt cx="205946" cy="584236"/>
              </a:xfrm>
            </p:grpSpPr>
            <p:sp>
              <p:nvSpPr>
                <p:cNvPr id="157" name="Oval 156"/>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Snip Same Side Corner Rectangle 157"/>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2163805" y="1552109"/>
                <a:ext cx="205946" cy="584236"/>
                <a:chOff x="961081" y="1550737"/>
                <a:chExt cx="205946" cy="584236"/>
              </a:xfrm>
            </p:grpSpPr>
            <p:sp>
              <p:nvSpPr>
                <p:cNvPr id="155" name="Oval 154"/>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Snip Same Side Corner Rectangle 155"/>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2472725" y="1552110"/>
                <a:ext cx="205946" cy="584236"/>
                <a:chOff x="961081" y="1550737"/>
                <a:chExt cx="205946" cy="584236"/>
              </a:xfrm>
            </p:grpSpPr>
            <p:sp>
              <p:nvSpPr>
                <p:cNvPr id="153" name="Oval 152"/>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Snip Same Side Corner Rectangle 153"/>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2783017" y="1553483"/>
                <a:ext cx="205946" cy="584236"/>
                <a:chOff x="961081" y="1550737"/>
                <a:chExt cx="205946" cy="584236"/>
              </a:xfrm>
            </p:grpSpPr>
            <p:sp>
              <p:nvSpPr>
                <p:cNvPr id="151" name="Oval 150"/>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Snip Same Side Corner Rectangle 151"/>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3091936" y="1553483"/>
                <a:ext cx="205946" cy="584236"/>
                <a:chOff x="961081" y="1550737"/>
                <a:chExt cx="205946" cy="584236"/>
              </a:xfrm>
            </p:grpSpPr>
            <p:sp>
              <p:nvSpPr>
                <p:cNvPr id="149" name="Oval 14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Snip Same Side Corner Rectangle 14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3402228" y="1554856"/>
                <a:ext cx="205946" cy="584236"/>
                <a:chOff x="961081" y="1550737"/>
                <a:chExt cx="205946" cy="584236"/>
              </a:xfrm>
            </p:grpSpPr>
            <p:sp>
              <p:nvSpPr>
                <p:cNvPr id="147" name="Oval 146"/>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Snip Same Side Corner Rectangle 147"/>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3723503" y="1553482"/>
                <a:ext cx="205946" cy="584236"/>
                <a:chOff x="961081" y="1550737"/>
                <a:chExt cx="205946" cy="584236"/>
              </a:xfrm>
            </p:grpSpPr>
            <p:sp>
              <p:nvSpPr>
                <p:cNvPr id="145" name="Oval 144"/>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Snip Same Side Corner Rectangle 145"/>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65" name="Group 164"/>
            <p:cNvGrpSpPr/>
            <p:nvPr/>
          </p:nvGrpSpPr>
          <p:grpSpPr>
            <a:xfrm>
              <a:off x="2178634" y="3194888"/>
              <a:ext cx="2348333" cy="458044"/>
              <a:chOff x="913027" y="1550737"/>
              <a:chExt cx="3016422" cy="588355"/>
            </a:xfrm>
          </p:grpSpPr>
          <p:grpSp>
            <p:nvGrpSpPr>
              <p:cNvPr id="166" name="Group 165"/>
              <p:cNvGrpSpPr/>
              <p:nvPr/>
            </p:nvGrpSpPr>
            <p:grpSpPr>
              <a:xfrm>
                <a:off x="913027" y="1550737"/>
                <a:ext cx="205946" cy="584236"/>
                <a:chOff x="961081" y="1550737"/>
                <a:chExt cx="205946" cy="584236"/>
              </a:xfrm>
            </p:grpSpPr>
            <p:sp>
              <p:nvSpPr>
                <p:cNvPr id="194" name="Oval 19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Snip Same Side Corner Rectangle 19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7" name="Group 166"/>
              <p:cNvGrpSpPr/>
              <p:nvPr/>
            </p:nvGrpSpPr>
            <p:grpSpPr>
              <a:xfrm>
                <a:off x="1223319" y="1552110"/>
                <a:ext cx="205946" cy="584236"/>
                <a:chOff x="961081" y="1550737"/>
                <a:chExt cx="205946" cy="584236"/>
              </a:xfrm>
            </p:grpSpPr>
            <p:sp>
              <p:nvSpPr>
                <p:cNvPr id="192" name="Oval 19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Snip Same Side Corner Rectangle 19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1532238" y="1552110"/>
                <a:ext cx="205946" cy="584236"/>
                <a:chOff x="961081" y="1550737"/>
                <a:chExt cx="205946" cy="584236"/>
              </a:xfrm>
            </p:grpSpPr>
            <p:sp>
              <p:nvSpPr>
                <p:cNvPr id="190" name="Oval 18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Snip Same Side Corner Rectangle 19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1842530" y="1553483"/>
                <a:ext cx="205946" cy="584236"/>
                <a:chOff x="961081" y="1550737"/>
                <a:chExt cx="205946" cy="584236"/>
              </a:xfrm>
            </p:grpSpPr>
            <p:sp>
              <p:nvSpPr>
                <p:cNvPr id="188" name="Oval 18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Snip Same Side Corner Rectangle 18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2163805" y="1552109"/>
                <a:ext cx="205946" cy="584236"/>
                <a:chOff x="961081" y="1550737"/>
                <a:chExt cx="205946" cy="584236"/>
              </a:xfrm>
            </p:grpSpPr>
            <p:sp>
              <p:nvSpPr>
                <p:cNvPr id="186" name="Oval 18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Snip Same Side Corner Rectangle 18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1" name="Group 170"/>
              <p:cNvGrpSpPr/>
              <p:nvPr/>
            </p:nvGrpSpPr>
            <p:grpSpPr>
              <a:xfrm>
                <a:off x="2472725" y="1552110"/>
                <a:ext cx="205946" cy="584236"/>
                <a:chOff x="961081" y="1550737"/>
                <a:chExt cx="205946" cy="584236"/>
              </a:xfrm>
            </p:grpSpPr>
            <p:sp>
              <p:nvSpPr>
                <p:cNvPr id="184" name="Oval 18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Snip Same Side Corner Rectangle 18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2" name="Group 171"/>
              <p:cNvGrpSpPr/>
              <p:nvPr/>
            </p:nvGrpSpPr>
            <p:grpSpPr>
              <a:xfrm>
                <a:off x="2783017" y="1553483"/>
                <a:ext cx="205946" cy="584236"/>
                <a:chOff x="961081" y="1550737"/>
                <a:chExt cx="205946" cy="584236"/>
              </a:xfrm>
            </p:grpSpPr>
            <p:sp>
              <p:nvSpPr>
                <p:cNvPr id="182" name="Oval 18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Snip Same Side Corner Rectangle 18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3091936" y="1553483"/>
                <a:ext cx="205946" cy="584236"/>
                <a:chOff x="961081" y="1550737"/>
                <a:chExt cx="205946" cy="584236"/>
              </a:xfrm>
            </p:grpSpPr>
            <p:sp>
              <p:nvSpPr>
                <p:cNvPr id="180" name="Oval 17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Snip Same Side Corner Rectangle 18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4" name="Group 173"/>
              <p:cNvGrpSpPr/>
              <p:nvPr/>
            </p:nvGrpSpPr>
            <p:grpSpPr>
              <a:xfrm>
                <a:off x="3402228" y="1554856"/>
                <a:ext cx="205946" cy="584236"/>
                <a:chOff x="961081" y="1550737"/>
                <a:chExt cx="205946" cy="584236"/>
              </a:xfrm>
            </p:grpSpPr>
            <p:sp>
              <p:nvSpPr>
                <p:cNvPr id="178" name="Oval 17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Snip Same Side Corner Rectangle 17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3723503" y="1553482"/>
                <a:ext cx="205946" cy="584236"/>
                <a:chOff x="961081" y="1550737"/>
                <a:chExt cx="205946" cy="584236"/>
              </a:xfrm>
            </p:grpSpPr>
            <p:sp>
              <p:nvSpPr>
                <p:cNvPr id="176" name="Oval 17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Snip Same Side Corner Rectangle 17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96" name="Group 195"/>
            <p:cNvGrpSpPr/>
            <p:nvPr/>
          </p:nvGrpSpPr>
          <p:grpSpPr>
            <a:xfrm>
              <a:off x="2178634" y="3774008"/>
              <a:ext cx="2348333" cy="458044"/>
              <a:chOff x="913027" y="1550737"/>
              <a:chExt cx="3016422" cy="588355"/>
            </a:xfrm>
          </p:grpSpPr>
          <p:grpSp>
            <p:nvGrpSpPr>
              <p:cNvPr id="197" name="Group 196"/>
              <p:cNvGrpSpPr/>
              <p:nvPr/>
            </p:nvGrpSpPr>
            <p:grpSpPr>
              <a:xfrm>
                <a:off x="913027" y="1550737"/>
                <a:ext cx="205946" cy="584236"/>
                <a:chOff x="961081" y="1550737"/>
                <a:chExt cx="205946" cy="584236"/>
              </a:xfrm>
            </p:grpSpPr>
            <p:sp>
              <p:nvSpPr>
                <p:cNvPr id="225" name="Oval 224"/>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Snip Same Side Corner Rectangle 225"/>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8" name="Group 197"/>
              <p:cNvGrpSpPr/>
              <p:nvPr/>
            </p:nvGrpSpPr>
            <p:grpSpPr>
              <a:xfrm>
                <a:off x="1223319" y="1552110"/>
                <a:ext cx="205946" cy="584236"/>
                <a:chOff x="961081" y="1550737"/>
                <a:chExt cx="205946" cy="584236"/>
              </a:xfrm>
            </p:grpSpPr>
            <p:sp>
              <p:nvSpPr>
                <p:cNvPr id="223" name="Oval 222"/>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Snip Same Side Corner Rectangle 223"/>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1532238" y="1552110"/>
                <a:ext cx="205946" cy="584236"/>
                <a:chOff x="961081" y="1550737"/>
                <a:chExt cx="205946" cy="584236"/>
              </a:xfrm>
            </p:grpSpPr>
            <p:sp>
              <p:nvSpPr>
                <p:cNvPr id="221" name="Oval 220"/>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Snip Same Side Corner Rectangle 221"/>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0" name="Group 199"/>
              <p:cNvGrpSpPr/>
              <p:nvPr/>
            </p:nvGrpSpPr>
            <p:grpSpPr>
              <a:xfrm>
                <a:off x="1842530" y="1553483"/>
                <a:ext cx="205946" cy="584236"/>
                <a:chOff x="961081" y="1550737"/>
                <a:chExt cx="205946" cy="584236"/>
              </a:xfrm>
            </p:grpSpPr>
            <p:sp>
              <p:nvSpPr>
                <p:cNvPr id="219" name="Oval 21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Snip Same Side Corner Rectangle 21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1" name="Group 200"/>
              <p:cNvGrpSpPr/>
              <p:nvPr/>
            </p:nvGrpSpPr>
            <p:grpSpPr>
              <a:xfrm>
                <a:off x="2163805" y="1552109"/>
                <a:ext cx="205946" cy="584236"/>
                <a:chOff x="961081" y="1550737"/>
                <a:chExt cx="205946" cy="584236"/>
              </a:xfrm>
            </p:grpSpPr>
            <p:sp>
              <p:nvSpPr>
                <p:cNvPr id="217" name="Oval 216"/>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Snip Same Side Corner Rectangle 217"/>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2472725" y="1552110"/>
                <a:ext cx="205946" cy="584236"/>
                <a:chOff x="961081" y="1550737"/>
                <a:chExt cx="205946" cy="584236"/>
              </a:xfrm>
            </p:grpSpPr>
            <p:sp>
              <p:nvSpPr>
                <p:cNvPr id="215" name="Oval 214"/>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Snip Same Side Corner Rectangle 215"/>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2783017" y="1553483"/>
                <a:ext cx="205946" cy="584236"/>
                <a:chOff x="961081" y="1550737"/>
                <a:chExt cx="205946" cy="584236"/>
              </a:xfrm>
            </p:grpSpPr>
            <p:sp>
              <p:nvSpPr>
                <p:cNvPr id="213" name="Oval 212"/>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Snip Same Side Corner Rectangle 213"/>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3091936" y="1553483"/>
                <a:ext cx="205946" cy="584236"/>
                <a:chOff x="961081" y="1550737"/>
                <a:chExt cx="205946" cy="584236"/>
              </a:xfrm>
            </p:grpSpPr>
            <p:sp>
              <p:nvSpPr>
                <p:cNvPr id="211" name="Oval 210"/>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Snip Same Side Corner Rectangle 211"/>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3402228" y="1554856"/>
                <a:ext cx="205946" cy="584236"/>
                <a:chOff x="961081" y="1550737"/>
                <a:chExt cx="205946" cy="584236"/>
              </a:xfrm>
            </p:grpSpPr>
            <p:sp>
              <p:nvSpPr>
                <p:cNvPr id="209" name="Oval 20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Snip Same Side Corner Rectangle 20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3723503" y="1553482"/>
                <a:ext cx="205946" cy="584236"/>
                <a:chOff x="961081" y="1550737"/>
                <a:chExt cx="205946" cy="584236"/>
              </a:xfrm>
            </p:grpSpPr>
            <p:sp>
              <p:nvSpPr>
                <p:cNvPr id="207" name="Oval 206"/>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Snip Same Side Corner Rectangle 207"/>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27" name="Group 226"/>
            <p:cNvGrpSpPr/>
            <p:nvPr/>
          </p:nvGrpSpPr>
          <p:grpSpPr>
            <a:xfrm>
              <a:off x="4617034" y="1457528"/>
              <a:ext cx="2348333" cy="458044"/>
              <a:chOff x="913027" y="1550737"/>
              <a:chExt cx="3016422" cy="588355"/>
            </a:xfrm>
          </p:grpSpPr>
          <p:grpSp>
            <p:nvGrpSpPr>
              <p:cNvPr id="228" name="Group 227"/>
              <p:cNvGrpSpPr/>
              <p:nvPr/>
            </p:nvGrpSpPr>
            <p:grpSpPr>
              <a:xfrm>
                <a:off x="913027" y="1550737"/>
                <a:ext cx="205946" cy="584236"/>
                <a:chOff x="961081" y="1550737"/>
                <a:chExt cx="205946" cy="584236"/>
              </a:xfrm>
            </p:grpSpPr>
            <p:sp>
              <p:nvSpPr>
                <p:cNvPr id="256" name="Oval 25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Snip Same Side Corner Rectangle 25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9" name="Group 228"/>
              <p:cNvGrpSpPr/>
              <p:nvPr/>
            </p:nvGrpSpPr>
            <p:grpSpPr>
              <a:xfrm>
                <a:off x="1223319" y="1552110"/>
                <a:ext cx="205946" cy="584236"/>
                <a:chOff x="961081" y="1550737"/>
                <a:chExt cx="205946" cy="584236"/>
              </a:xfrm>
            </p:grpSpPr>
            <p:sp>
              <p:nvSpPr>
                <p:cNvPr id="254" name="Oval 25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Snip Same Side Corner Rectangle 25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0" name="Group 229"/>
              <p:cNvGrpSpPr/>
              <p:nvPr/>
            </p:nvGrpSpPr>
            <p:grpSpPr>
              <a:xfrm>
                <a:off x="1532238" y="1552110"/>
                <a:ext cx="205946" cy="584236"/>
                <a:chOff x="961081" y="1550737"/>
                <a:chExt cx="205946" cy="584236"/>
              </a:xfrm>
            </p:grpSpPr>
            <p:sp>
              <p:nvSpPr>
                <p:cNvPr id="252" name="Oval 25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Snip Same Side Corner Rectangle 25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1842530" y="1553483"/>
                <a:ext cx="205946" cy="584236"/>
                <a:chOff x="961081" y="1550737"/>
                <a:chExt cx="205946" cy="584236"/>
              </a:xfrm>
            </p:grpSpPr>
            <p:sp>
              <p:nvSpPr>
                <p:cNvPr id="250" name="Oval 24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Snip Same Side Corner Rectangle 25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2163805" y="1552109"/>
                <a:ext cx="205946" cy="584236"/>
                <a:chOff x="961081" y="1550737"/>
                <a:chExt cx="205946" cy="584236"/>
              </a:xfrm>
            </p:grpSpPr>
            <p:sp>
              <p:nvSpPr>
                <p:cNvPr id="248" name="Oval 24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Snip Same Side Corner Rectangle 24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2472725" y="1552110"/>
                <a:ext cx="205946" cy="584236"/>
                <a:chOff x="961081" y="1550737"/>
                <a:chExt cx="205946" cy="584236"/>
              </a:xfrm>
            </p:grpSpPr>
            <p:sp>
              <p:nvSpPr>
                <p:cNvPr id="246" name="Oval 24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Snip Same Side Corner Rectangle 24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4" name="Group 233"/>
              <p:cNvGrpSpPr/>
              <p:nvPr/>
            </p:nvGrpSpPr>
            <p:grpSpPr>
              <a:xfrm>
                <a:off x="2783017" y="1553483"/>
                <a:ext cx="205946" cy="584236"/>
                <a:chOff x="961081" y="1550737"/>
                <a:chExt cx="205946" cy="584236"/>
              </a:xfrm>
            </p:grpSpPr>
            <p:sp>
              <p:nvSpPr>
                <p:cNvPr id="244" name="Oval 24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Snip Same Side Corner Rectangle 24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3091936" y="1553483"/>
                <a:ext cx="205946" cy="584236"/>
                <a:chOff x="961081" y="1550737"/>
                <a:chExt cx="205946" cy="584236"/>
              </a:xfrm>
            </p:grpSpPr>
            <p:sp>
              <p:nvSpPr>
                <p:cNvPr id="242" name="Oval 24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Snip Same Side Corner Rectangle 24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3402228" y="1554856"/>
                <a:ext cx="205946" cy="584236"/>
                <a:chOff x="961081" y="1550737"/>
                <a:chExt cx="205946" cy="584236"/>
              </a:xfrm>
            </p:grpSpPr>
            <p:sp>
              <p:nvSpPr>
                <p:cNvPr id="240" name="Oval 23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Snip Same Side Corner Rectangle 24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3723503" y="1553482"/>
                <a:ext cx="205946" cy="584236"/>
                <a:chOff x="961081" y="1550737"/>
                <a:chExt cx="205946" cy="584236"/>
              </a:xfrm>
            </p:grpSpPr>
            <p:sp>
              <p:nvSpPr>
                <p:cNvPr id="238" name="Oval 23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Snip Same Side Corner Rectangle 23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58" name="Group 257"/>
            <p:cNvGrpSpPr/>
            <p:nvPr/>
          </p:nvGrpSpPr>
          <p:grpSpPr>
            <a:xfrm>
              <a:off x="4617034" y="2036648"/>
              <a:ext cx="2348333" cy="458044"/>
              <a:chOff x="913027" y="1550737"/>
              <a:chExt cx="3016422" cy="588355"/>
            </a:xfrm>
          </p:grpSpPr>
          <p:grpSp>
            <p:nvGrpSpPr>
              <p:cNvPr id="259" name="Group 258"/>
              <p:cNvGrpSpPr/>
              <p:nvPr/>
            </p:nvGrpSpPr>
            <p:grpSpPr>
              <a:xfrm>
                <a:off x="913027" y="1550737"/>
                <a:ext cx="205946" cy="584236"/>
                <a:chOff x="961081" y="1550737"/>
                <a:chExt cx="205946" cy="584236"/>
              </a:xfrm>
            </p:grpSpPr>
            <p:sp>
              <p:nvSpPr>
                <p:cNvPr id="287" name="Oval 286"/>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Snip Same Side Corner Rectangle 287"/>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0" name="Group 259"/>
              <p:cNvGrpSpPr/>
              <p:nvPr/>
            </p:nvGrpSpPr>
            <p:grpSpPr>
              <a:xfrm>
                <a:off x="1223319" y="1552110"/>
                <a:ext cx="205946" cy="584236"/>
                <a:chOff x="961081" y="1550737"/>
                <a:chExt cx="205946" cy="584236"/>
              </a:xfrm>
            </p:grpSpPr>
            <p:sp>
              <p:nvSpPr>
                <p:cNvPr id="285" name="Oval 284"/>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Snip Same Side Corner Rectangle 285"/>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1" name="Group 260"/>
              <p:cNvGrpSpPr/>
              <p:nvPr/>
            </p:nvGrpSpPr>
            <p:grpSpPr>
              <a:xfrm>
                <a:off x="1532238" y="1552110"/>
                <a:ext cx="205946" cy="584236"/>
                <a:chOff x="961081" y="1550737"/>
                <a:chExt cx="205946" cy="584236"/>
              </a:xfrm>
            </p:grpSpPr>
            <p:sp>
              <p:nvSpPr>
                <p:cNvPr id="283" name="Oval 282"/>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Snip Same Side Corner Rectangle 283"/>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2" name="Group 261"/>
              <p:cNvGrpSpPr/>
              <p:nvPr/>
            </p:nvGrpSpPr>
            <p:grpSpPr>
              <a:xfrm>
                <a:off x="1842530" y="1553483"/>
                <a:ext cx="205946" cy="584236"/>
                <a:chOff x="961081" y="1550737"/>
                <a:chExt cx="205946" cy="584236"/>
              </a:xfrm>
            </p:grpSpPr>
            <p:sp>
              <p:nvSpPr>
                <p:cNvPr id="281" name="Oval 280"/>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Snip Same Side Corner Rectangle 281"/>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3" name="Group 262"/>
              <p:cNvGrpSpPr/>
              <p:nvPr/>
            </p:nvGrpSpPr>
            <p:grpSpPr>
              <a:xfrm>
                <a:off x="2163805" y="1552109"/>
                <a:ext cx="205946" cy="584236"/>
                <a:chOff x="961081" y="1550737"/>
                <a:chExt cx="205946" cy="584236"/>
              </a:xfrm>
            </p:grpSpPr>
            <p:sp>
              <p:nvSpPr>
                <p:cNvPr id="279" name="Oval 27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Snip Same Side Corner Rectangle 27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4" name="Group 263"/>
              <p:cNvGrpSpPr/>
              <p:nvPr/>
            </p:nvGrpSpPr>
            <p:grpSpPr>
              <a:xfrm>
                <a:off x="2472725" y="1552110"/>
                <a:ext cx="205946" cy="584236"/>
                <a:chOff x="961081" y="1550737"/>
                <a:chExt cx="205946" cy="584236"/>
              </a:xfrm>
            </p:grpSpPr>
            <p:sp>
              <p:nvSpPr>
                <p:cNvPr id="277" name="Oval 276"/>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Snip Same Side Corner Rectangle 277"/>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5" name="Group 264"/>
              <p:cNvGrpSpPr/>
              <p:nvPr/>
            </p:nvGrpSpPr>
            <p:grpSpPr>
              <a:xfrm>
                <a:off x="2783017" y="1553483"/>
                <a:ext cx="205946" cy="584236"/>
                <a:chOff x="961081" y="1550737"/>
                <a:chExt cx="205946" cy="584236"/>
              </a:xfrm>
            </p:grpSpPr>
            <p:sp>
              <p:nvSpPr>
                <p:cNvPr id="275" name="Oval 274"/>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Snip Same Side Corner Rectangle 275"/>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6" name="Group 265"/>
              <p:cNvGrpSpPr/>
              <p:nvPr/>
            </p:nvGrpSpPr>
            <p:grpSpPr>
              <a:xfrm>
                <a:off x="3091936" y="1553483"/>
                <a:ext cx="205946" cy="584236"/>
                <a:chOff x="961081" y="1550737"/>
                <a:chExt cx="205946" cy="584236"/>
              </a:xfrm>
            </p:grpSpPr>
            <p:sp>
              <p:nvSpPr>
                <p:cNvPr id="273" name="Oval 272"/>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Snip Same Side Corner Rectangle 273"/>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7" name="Group 266"/>
              <p:cNvGrpSpPr/>
              <p:nvPr/>
            </p:nvGrpSpPr>
            <p:grpSpPr>
              <a:xfrm>
                <a:off x="3402228" y="1554856"/>
                <a:ext cx="205946" cy="584236"/>
                <a:chOff x="961081" y="1550737"/>
                <a:chExt cx="205946" cy="584236"/>
              </a:xfrm>
            </p:grpSpPr>
            <p:sp>
              <p:nvSpPr>
                <p:cNvPr id="271" name="Oval 270"/>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Snip Same Side Corner Rectangle 271"/>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8" name="Group 267"/>
              <p:cNvGrpSpPr/>
              <p:nvPr/>
            </p:nvGrpSpPr>
            <p:grpSpPr>
              <a:xfrm>
                <a:off x="3723503" y="1553482"/>
                <a:ext cx="205946" cy="584236"/>
                <a:chOff x="961081" y="1550737"/>
                <a:chExt cx="205946" cy="584236"/>
              </a:xfrm>
            </p:grpSpPr>
            <p:sp>
              <p:nvSpPr>
                <p:cNvPr id="269" name="Oval 26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Snip Same Side Corner Rectangle 26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89" name="Group 288"/>
            <p:cNvGrpSpPr/>
            <p:nvPr/>
          </p:nvGrpSpPr>
          <p:grpSpPr>
            <a:xfrm>
              <a:off x="4617034" y="2615768"/>
              <a:ext cx="2348333" cy="458044"/>
              <a:chOff x="913027" y="1550737"/>
              <a:chExt cx="3016422" cy="588355"/>
            </a:xfrm>
          </p:grpSpPr>
          <p:grpSp>
            <p:nvGrpSpPr>
              <p:cNvPr id="290" name="Group 289"/>
              <p:cNvGrpSpPr/>
              <p:nvPr/>
            </p:nvGrpSpPr>
            <p:grpSpPr>
              <a:xfrm>
                <a:off x="913027" y="1550737"/>
                <a:ext cx="205946" cy="584236"/>
                <a:chOff x="961081" y="1550737"/>
                <a:chExt cx="205946" cy="584236"/>
              </a:xfrm>
            </p:grpSpPr>
            <p:sp>
              <p:nvSpPr>
                <p:cNvPr id="318" name="Oval 31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Snip Same Side Corner Rectangle 31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1" name="Group 290"/>
              <p:cNvGrpSpPr/>
              <p:nvPr/>
            </p:nvGrpSpPr>
            <p:grpSpPr>
              <a:xfrm>
                <a:off x="1223319" y="1552110"/>
                <a:ext cx="205946" cy="584236"/>
                <a:chOff x="961081" y="1550737"/>
                <a:chExt cx="205946" cy="584236"/>
              </a:xfrm>
            </p:grpSpPr>
            <p:sp>
              <p:nvSpPr>
                <p:cNvPr id="316" name="Oval 31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Snip Same Side Corner Rectangle 31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2" name="Group 291"/>
              <p:cNvGrpSpPr/>
              <p:nvPr/>
            </p:nvGrpSpPr>
            <p:grpSpPr>
              <a:xfrm>
                <a:off x="1532238" y="1552110"/>
                <a:ext cx="205946" cy="584236"/>
                <a:chOff x="961081" y="1550737"/>
                <a:chExt cx="205946" cy="584236"/>
              </a:xfrm>
            </p:grpSpPr>
            <p:sp>
              <p:nvSpPr>
                <p:cNvPr id="314" name="Oval 31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Snip Same Side Corner Rectangle 31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3" name="Group 292"/>
              <p:cNvGrpSpPr/>
              <p:nvPr/>
            </p:nvGrpSpPr>
            <p:grpSpPr>
              <a:xfrm>
                <a:off x="1842530" y="1553483"/>
                <a:ext cx="205946" cy="584236"/>
                <a:chOff x="961081" y="1550737"/>
                <a:chExt cx="205946" cy="584236"/>
              </a:xfrm>
            </p:grpSpPr>
            <p:sp>
              <p:nvSpPr>
                <p:cNvPr id="312" name="Oval 31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Snip Same Side Corner Rectangle 31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4" name="Group 293"/>
              <p:cNvGrpSpPr/>
              <p:nvPr/>
            </p:nvGrpSpPr>
            <p:grpSpPr>
              <a:xfrm>
                <a:off x="2163805" y="1552109"/>
                <a:ext cx="205946" cy="584236"/>
                <a:chOff x="961081" y="1550737"/>
                <a:chExt cx="205946" cy="584236"/>
              </a:xfrm>
            </p:grpSpPr>
            <p:sp>
              <p:nvSpPr>
                <p:cNvPr id="310" name="Oval 30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Snip Same Side Corner Rectangle 31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5" name="Group 294"/>
              <p:cNvGrpSpPr/>
              <p:nvPr/>
            </p:nvGrpSpPr>
            <p:grpSpPr>
              <a:xfrm>
                <a:off x="2472725" y="1552110"/>
                <a:ext cx="205946" cy="584236"/>
                <a:chOff x="961081" y="1550737"/>
                <a:chExt cx="205946" cy="584236"/>
              </a:xfrm>
            </p:grpSpPr>
            <p:sp>
              <p:nvSpPr>
                <p:cNvPr id="308" name="Oval 30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Snip Same Side Corner Rectangle 30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6" name="Group 295"/>
              <p:cNvGrpSpPr/>
              <p:nvPr/>
            </p:nvGrpSpPr>
            <p:grpSpPr>
              <a:xfrm>
                <a:off x="2783017" y="1553483"/>
                <a:ext cx="205946" cy="584236"/>
                <a:chOff x="961081" y="1550737"/>
                <a:chExt cx="205946" cy="584236"/>
              </a:xfrm>
            </p:grpSpPr>
            <p:sp>
              <p:nvSpPr>
                <p:cNvPr id="306" name="Oval 30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Snip Same Side Corner Rectangle 30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7" name="Group 296"/>
              <p:cNvGrpSpPr/>
              <p:nvPr/>
            </p:nvGrpSpPr>
            <p:grpSpPr>
              <a:xfrm>
                <a:off x="3091936" y="1553483"/>
                <a:ext cx="205946" cy="584236"/>
                <a:chOff x="961081" y="1550737"/>
                <a:chExt cx="205946" cy="584236"/>
              </a:xfrm>
            </p:grpSpPr>
            <p:sp>
              <p:nvSpPr>
                <p:cNvPr id="304" name="Oval 30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Snip Same Side Corner Rectangle 30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8" name="Group 297"/>
              <p:cNvGrpSpPr/>
              <p:nvPr/>
            </p:nvGrpSpPr>
            <p:grpSpPr>
              <a:xfrm>
                <a:off x="3402228" y="1554856"/>
                <a:ext cx="205946" cy="584236"/>
                <a:chOff x="961081" y="1550737"/>
                <a:chExt cx="205946" cy="584236"/>
              </a:xfrm>
            </p:grpSpPr>
            <p:sp>
              <p:nvSpPr>
                <p:cNvPr id="302" name="Oval 30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Snip Same Side Corner Rectangle 30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9" name="Group 298"/>
              <p:cNvGrpSpPr/>
              <p:nvPr/>
            </p:nvGrpSpPr>
            <p:grpSpPr>
              <a:xfrm>
                <a:off x="3723503" y="1553482"/>
                <a:ext cx="205946" cy="584236"/>
                <a:chOff x="961081" y="1550737"/>
                <a:chExt cx="205946" cy="584236"/>
              </a:xfrm>
            </p:grpSpPr>
            <p:sp>
              <p:nvSpPr>
                <p:cNvPr id="300" name="Oval 29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Snip Same Side Corner Rectangle 30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20" name="Group 319"/>
            <p:cNvGrpSpPr/>
            <p:nvPr/>
          </p:nvGrpSpPr>
          <p:grpSpPr>
            <a:xfrm>
              <a:off x="4617034" y="3194888"/>
              <a:ext cx="2348333" cy="458044"/>
              <a:chOff x="913027" y="1550737"/>
              <a:chExt cx="3016422" cy="588355"/>
            </a:xfrm>
          </p:grpSpPr>
          <p:grpSp>
            <p:nvGrpSpPr>
              <p:cNvPr id="321" name="Group 320"/>
              <p:cNvGrpSpPr/>
              <p:nvPr/>
            </p:nvGrpSpPr>
            <p:grpSpPr>
              <a:xfrm>
                <a:off x="913027" y="1550737"/>
                <a:ext cx="205946" cy="584236"/>
                <a:chOff x="961081" y="1550737"/>
                <a:chExt cx="205946" cy="584236"/>
              </a:xfrm>
            </p:grpSpPr>
            <p:sp>
              <p:nvSpPr>
                <p:cNvPr id="349" name="Oval 34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Snip Same Side Corner Rectangle 34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2" name="Group 321"/>
              <p:cNvGrpSpPr/>
              <p:nvPr/>
            </p:nvGrpSpPr>
            <p:grpSpPr>
              <a:xfrm>
                <a:off x="1223319" y="1552110"/>
                <a:ext cx="205946" cy="584236"/>
                <a:chOff x="961081" y="1550737"/>
                <a:chExt cx="205946" cy="584236"/>
              </a:xfrm>
            </p:grpSpPr>
            <p:sp>
              <p:nvSpPr>
                <p:cNvPr id="347" name="Oval 346"/>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Snip Same Side Corner Rectangle 347"/>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3" name="Group 322"/>
              <p:cNvGrpSpPr/>
              <p:nvPr/>
            </p:nvGrpSpPr>
            <p:grpSpPr>
              <a:xfrm>
                <a:off x="1532238" y="1552110"/>
                <a:ext cx="205946" cy="584236"/>
                <a:chOff x="961081" y="1550737"/>
                <a:chExt cx="205946" cy="584236"/>
              </a:xfrm>
            </p:grpSpPr>
            <p:sp>
              <p:nvSpPr>
                <p:cNvPr id="345" name="Oval 344"/>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Snip Same Side Corner Rectangle 345"/>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4" name="Group 323"/>
              <p:cNvGrpSpPr/>
              <p:nvPr/>
            </p:nvGrpSpPr>
            <p:grpSpPr>
              <a:xfrm>
                <a:off x="1842530" y="1553483"/>
                <a:ext cx="205946" cy="584236"/>
                <a:chOff x="961081" y="1550737"/>
                <a:chExt cx="205946" cy="584236"/>
              </a:xfrm>
            </p:grpSpPr>
            <p:sp>
              <p:nvSpPr>
                <p:cNvPr id="343" name="Oval 342"/>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Snip Same Side Corner Rectangle 343"/>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5" name="Group 324"/>
              <p:cNvGrpSpPr/>
              <p:nvPr/>
            </p:nvGrpSpPr>
            <p:grpSpPr>
              <a:xfrm>
                <a:off x="2163805" y="1552109"/>
                <a:ext cx="205946" cy="584236"/>
                <a:chOff x="961081" y="1550737"/>
                <a:chExt cx="205946" cy="584236"/>
              </a:xfrm>
            </p:grpSpPr>
            <p:sp>
              <p:nvSpPr>
                <p:cNvPr id="341" name="Oval 340"/>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Snip Same Side Corner Rectangle 341"/>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6" name="Group 325"/>
              <p:cNvGrpSpPr/>
              <p:nvPr/>
            </p:nvGrpSpPr>
            <p:grpSpPr>
              <a:xfrm>
                <a:off x="2472725" y="1552110"/>
                <a:ext cx="205946" cy="584236"/>
                <a:chOff x="961081" y="1550737"/>
                <a:chExt cx="205946" cy="584236"/>
              </a:xfrm>
            </p:grpSpPr>
            <p:sp>
              <p:nvSpPr>
                <p:cNvPr id="339" name="Oval 33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Snip Same Side Corner Rectangle 33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7" name="Group 326"/>
              <p:cNvGrpSpPr/>
              <p:nvPr/>
            </p:nvGrpSpPr>
            <p:grpSpPr>
              <a:xfrm>
                <a:off x="2783017" y="1553483"/>
                <a:ext cx="205946" cy="584236"/>
                <a:chOff x="961081" y="1550737"/>
                <a:chExt cx="205946" cy="584236"/>
              </a:xfrm>
            </p:grpSpPr>
            <p:sp>
              <p:nvSpPr>
                <p:cNvPr id="337" name="Oval 336"/>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Snip Same Side Corner Rectangle 337"/>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8" name="Group 327"/>
              <p:cNvGrpSpPr/>
              <p:nvPr/>
            </p:nvGrpSpPr>
            <p:grpSpPr>
              <a:xfrm>
                <a:off x="3091936" y="1553483"/>
                <a:ext cx="205946" cy="584236"/>
                <a:chOff x="961081" y="1550737"/>
                <a:chExt cx="205946" cy="584236"/>
              </a:xfrm>
            </p:grpSpPr>
            <p:sp>
              <p:nvSpPr>
                <p:cNvPr id="335" name="Oval 334"/>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Snip Same Side Corner Rectangle 335"/>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9" name="Group 328"/>
              <p:cNvGrpSpPr/>
              <p:nvPr/>
            </p:nvGrpSpPr>
            <p:grpSpPr>
              <a:xfrm>
                <a:off x="3402228" y="1554856"/>
                <a:ext cx="205946" cy="584236"/>
                <a:chOff x="961081" y="1550737"/>
                <a:chExt cx="205946" cy="584236"/>
              </a:xfrm>
            </p:grpSpPr>
            <p:sp>
              <p:nvSpPr>
                <p:cNvPr id="333" name="Oval 332"/>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Snip Same Side Corner Rectangle 333"/>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0" name="Group 329"/>
              <p:cNvGrpSpPr/>
              <p:nvPr/>
            </p:nvGrpSpPr>
            <p:grpSpPr>
              <a:xfrm>
                <a:off x="3723503" y="1553482"/>
                <a:ext cx="205946" cy="584236"/>
                <a:chOff x="961081" y="1550737"/>
                <a:chExt cx="205946" cy="584236"/>
              </a:xfrm>
            </p:grpSpPr>
            <p:sp>
              <p:nvSpPr>
                <p:cNvPr id="331" name="Oval 330"/>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Snip Same Side Corner Rectangle 331"/>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51" name="Group 350"/>
            <p:cNvGrpSpPr/>
            <p:nvPr/>
          </p:nvGrpSpPr>
          <p:grpSpPr>
            <a:xfrm>
              <a:off x="4617034" y="3774008"/>
              <a:ext cx="2348333" cy="458044"/>
              <a:chOff x="913027" y="1550737"/>
              <a:chExt cx="3016422" cy="588355"/>
            </a:xfrm>
          </p:grpSpPr>
          <p:grpSp>
            <p:nvGrpSpPr>
              <p:cNvPr id="352" name="Group 351"/>
              <p:cNvGrpSpPr/>
              <p:nvPr/>
            </p:nvGrpSpPr>
            <p:grpSpPr>
              <a:xfrm>
                <a:off x="913027" y="1550737"/>
                <a:ext cx="205946" cy="584236"/>
                <a:chOff x="961081" y="1550737"/>
                <a:chExt cx="205946" cy="584236"/>
              </a:xfrm>
            </p:grpSpPr>
            <p:sp>
              <p:nvSpPr>
                <p:cNvPr id="380" name="Oval 37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Snip Same Side Corner Rectangle 38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3" name="Group 352"/>
              <p:cNvGrpSpPr/>
              <p:nvPr/>
            </p:nvGrpSpPr>
            <p:grpSpPr>
              <a:xfrm>
                <a:off x="1223319" y="1552110"/>
                <a:ext cx="205946" cy="584236"/>
                <a:chOff x="961081" y="1550737"/>
                <a:chExt cx="205946" cy="584236"/>
              </a:xfrm>
            </p:grpSpPr>
            <p:sp>
              <p:nvSpPr>
                <p:cNvPr id="378" name="Oval 37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Snip Same Side Corner Rectangle 37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4" name="Group 353"/>
              <p:cNvGrpSpPr/>
              <p:nvPr/>
            </p:nvGrpSpPr>
            <p:grpSpPr>
              <a:xfrm>
                <a:off x="1532238" y="1552110"/>
                <a:ext cx="205946" cy="584236"/>
                <a:chOff x="961081" y="1550737"/>
                <a:chExt cx="205946" cy="584236"/>
              </a:xfrm>
            </p:grpSpPr>
            <p:sp>
              <p:nvSpPr>
                <p:cNvPr id="376" name="Oval 37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Snip Same Side Corner Rectangle 37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5" name="Group 354"/>
              <p:cNvGrpSpPr/>
              <p:nvPr/>
            </p:nvGrpSpPr>
            <p:grpSpPr>
              <a:xfrm>
                <a:off x="1842530" y="1553483"/>
                <a:ext cx="205946" cy="584236"/>
                <a:chOff x="961081" y="1550737"/>
                <a:chExt cx="205946" cy="584236"/>
              </a:xfrm>
            </p:grpSpPr>
            <p:sp>
              <p:nvSpPr>
                <p:cNvPr id="374" name="Oval 37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Snip Same Side Corner Rectangle 37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6" name="Group 355"/>
              <p:cNvGrpSpPr/>
              <p:nvPr/>
            </p:nvGrpSpPr>
            <p:grpSpPr>
              <a:xfrm>
                <a:off x="2163805" y="1552109"/>
                <a:ext cx="205946" cy="584236"/>
                <a:chOff x="961081" y="1550737"/>
                <a:chExt cx="205946" cy="584236"/>
              </a:xfrm>
            </p:grpSpPr>
            <p:sp>
              <p:nvSpPr>
                <p:cNvPr id="372" name="Oval 37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Snip Same Side Corner Rectangle 37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7" name="Group 356"/>
              <p:cNvGrpSpPr/>
              <p:nvPr/>
            </p:nvGrpSpPr>
            <p:grpSpPr>
              <a:xfrm>
                <a:off x="2472725" y="1552110"/>
                <a:ext cx="205946" cy="584236"/>
                <a:chOff x="961081" y="1550737"/>
                <a:chExt cx="205946" cy="584236"/>
              </a:xfrm>
            </p:grpSpPr>
            <p:sp>
              <p:nvSpPr>
                <p:cNvPr id="370" name="Oval 36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Snip Same Side Corner Rectangle 37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8" name="Group 357"/>
              <p:cNvGrpSpPr/>
              <p:nvPr/>
            </p:nvGrpSpPr>
            <p:grpSpPr>
              <a:xfrm>
                <a:off x="2783017" y="1553483"/>
                <a:ext cx="205946" cy="584236"/>
                <a:chOff x="961081" y="1550737"/>
                <a:chExt cx="205946" cy="584236"/>
              </a:xfrm>
            </p:grpSpPr>
            <p:sp>
              <p:nvSpPr>
                <p:cNvPr id="368" name="Oval 36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Snip Same Side Corner Rectangle 36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9" name="Group 358"/>
              <p:cNvGrpSpPr/>
              <p:nvPr/>
            </p:nvGrpSpPr>
            <p:grpSpPr>
              <a:xfrm>
                <a:off x="3091936" y="1553483"/>
                <a:ext cx="205946" cy="584236"/>
                <a:chOff x="961081" y="1550737"/>
                <a:chExt cx="205946" cy="584236"/>
              </a:xfrm>
            </p:grpSpPr>
            <p:sp>
              <p:nvSpPr>
                <p:cNvPr id="366" name="Oval 36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Snip Same Side Corner Rectangle 36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0" name="Group 359"/>
              <p:cNvGrpSpPr/>
              <p:nvPr/>
            </p:nvGrpSpPr>
            <p:grpSpPr>
              <a:xfrm>
                <a:off x="3402228" y="1554856"/>
                <a:ext cx="205946" cy="584236"/>
                <a:chOff x="961081" y="1550737"/>
                <a:chExt cx="205946" cy="584236"/>
              </a:xfrm>
            </p:grpSpPr>
            <p:sp>
              <p:nvSpPr>
                <p:cNvPr id="364" name="Oval 36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Snip Same Side Corner Rectangle 36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1" name="Group 360"/>
              <p:cNvGrpSpPr/>
              <p:nvPr/>
            </p:nvGrpSpPr>
            <p:grpSpPr>
              <a:xfrm>
                <a:off x="3723503" y="1553482"/>
                <a:ext cx="205946" cy="584236"/>
                <a:chOff x="961081" y="1550737"/>
                <a:chExt cx="205946" cy="584236"/>
              </a:xfrm>
            </p:grpSpPr>
            <p:sp>
              <p:nvSpPr>
                <p:cNvPr id="362" name="Oval 36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Snip Same Side Corner Rectangle 36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385" name="TextBox 384"/>
          <p:cNvSpPr txBox="1">
            <a:spLocks noChangeArrowheads="1"/>
          </p:cNvSpPr>
          <p:nvPr/>
        </p:nvSpPr>
        <p:spPr bwMode="auto">
          <a:xfrm>
            <a:off x="2383559" y="5118799"/>
            <a:ext cx="4376883" cy="98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70000"/>
              </a:lnSpc>
            </a:pPr>
            <a:r>
              <a:rPr lang="en-US" sz="5400" b="1" dirty="0">
                <a:latin typeface="Helvetica" charset="0"/>
                <a:cs typeface="Helvetica" charset="0"/>
              </a:rPr>
              <a:t>100</a:t>
            </a:r>
            <a:endParaRPr lang="en-US" sz="4800" b="1" dirty="0">
              <a:latin typeface="Helvetica" charset="0"/>
              <a:cs typeface="Helvetica" charset="0"/>
            </a:endParaRPr>
          </a:p>
          <a:p>
            <a:pPr algn="ctr" eaLnBrk="1" hangingPunct="1"/>
            <a:r>
              <a:rPr lang="en-US" sz="2000" b="1" dirty="0">
                <a:latin typeface="Helvetica" charset="0"/>
                <a:cs typeface="Helvetica" charset="0"/>
              </a:rPr>
              <a:t>people infected with hepatitis C</a:t>
            </a:r>
            <a:endParaRPr lang="en-US" sz="1600" b="1" dirty="0">
              <a:latin typeface="Helvetica" charset="0"/>
              <a:cs typeface="Helvetica" charset="0"/>
            </a:endParaRPr>
          </a:p>
        </p:txBody>
      </p:sp>
      <p:sp>
        <p:nvSpPr>
          <p:cNvPr id="386" name="TextBox 385"/>
          <p:cNvSpPr txBox="1"/>
          <p:nvPr/>
        </p:nvSpPr>
        <p:spPr>
          <a:xfrm>
            <a:off x="3103669" y="4679274"/>
            <a:ext cx="2936663" cy="400110"/>
          </a:xfrm>
          <a:prstGeom prst="rect">
            <a:avLst/>
          </a:prstGeom>
          <a:noFill/>
        </p:spPr>
        <p:txBody>
          <a:bodyPr wrap="square" rtlCol="0">
            <a:spAutoFit/>
          </a:bodyPr>
          <a:lstStyle/>
          <a:p>
            <a:pPr algn="ctr"/>
            <a:r>
              <a:rPr lang="en-US" sz="2000" b="1" dirty="0">
                <a:latin typeface="Helvetica" charset="0"/>
                <a:cs typeface="Helvetica" charset="0"/>
              </a:rPr>
              <a:t>Out of</a:t>
            </a:r>
            <a:endParaRPr lang="en-US" sz="2000" dirty="0"/>
          </a:p>
        </p:txBody>
      </p:sp>
      <p:sp>
        <p:nvSpPr>
          <p:cNvPr id="382" name="Text Box 6"/>
          <p:cNvSpPr txBox="1">
            <a:spLocks noChangeArrowheads="1"/>
          </p:cNvSpPr>
          <p:nvPr/>
        </p:nvSpPr>
        <p:spPr bwMode="auto">
          <a:xfrm>
            <a:off x="5838597" y="6474965"/>
            <a:ext cx="3157916" cy="258532"/>
          </a:xfrm>
          <a:prstGeom prst="rect">
            <a:avLst/>
          </a:prstGeom>
          <a:noFill/>
          <a:ln w="9525">
            <a:noFill/>
            <a:miter lim="800000"/>
            <a:headEnd/>
            <a:tailEnd/>
          </a:ln>
          <a:effectLst/>
        </p:spPr>
        <p:txBody>
          <a:bodyPr wrap="none">
            <a:spAutoFit/>
          </a:bodyPr>
          <a:lstStyle/>
          <a:p>
            <a:pPr algn="ctr" defTabSz="457200" eaLnBrk="1" fontAlgn="auto" hangingPunct="1">
              <a:lnSpc>
                <a:spcPct val="90000"/>
              </a:lnSpc>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latin typeface="Helvetica"/>
                <a:cs typeface="Helvetica"/>
              </a:rPr>
              <a:t>http://</a:t>
            </a:r>
            <a:r>
              <a:rPr lang="en-US" sz="1200" dirty="0" err="1">
                <a:solidFill>
                  <a:schemeClr val="tx1">
                    <a:lumMod val="50000"/>
                    <a:lumOff val="50000"/>
                  </a:schemeClr>
                </a:solidFill>
                <a:latin typeface="Helvetica"/>
                <a:cs typeface="Helvetica"/>
              </a:rPr>
              <a:t>www.cdc.gov</a:t>
            </a:r>
            <a:r>
              <a:rPr lang="en-US" sz="1200" dirty="0">
                <a:solidFill>
                  <a:schemeClr val="tx1">
                    <a:lumMod val="50000"/>
                    <a:lumOff val="50000"/>
                  </a:schemeClr>
                </a:solidFill>
                <a:latin typeface="Helvetica"/>
                <a:cs typeface="Helvetica"/>
              </a:rPr>
              <a:t>/hepatitis/</a:t>
            </a:r>
            <a:r>
              <a:rPr lang="en-US" sz="1200" dirty="0" err="1">
                <a:solidFill>
                  <a:schemeClr val="tx1">
                    <a:lumMod val="50000"/>
                    <a:lumOff val="50000"/>
                  </a:schemeClr>
                </a:solidFill>
                <a:latin typeface="Helvetica"/>
                <a:cs typeface="Helvetica"/>
              </a:rPr>
              <a:t>hcv</a:t>
            </a:r>
            <a:r>
              <a:rPr lang="en-US" sz="1200" dirty="0">
                <a:solidFill>
                  <a:schemeClr val="tx1">
                    <a:lumMod val="50000"/>
                    <a:lumOff val="50000"/>
                  </a:schemeClr>
                </a:solidFill>
                <a:latin typeface="Helvetica"/>
                <a:cs typeface="Helvetica"/>
              </a:rPr>
              <a:t>/</a:t>
            </a:r>
            <a:r>
              <a:rPr lang="en-US" sz="1200" dirty="0" err="1">
                <a:solidFill>
                  <a:schemeClr val="tx1">
                    <a:lumMod val="50000"/>
                    <a:lumOff val="50000"/>
                  </a:schemeClr>
                </a:solidFill>
                <a:latin typeface="Helvetica"/>
                <a:cs typeface="Helvetica"/>
              </a:rPr>
              <a:t>hcvfaq.htm</a:t>
            </a:r>
            <a:endParaRPr lang="en-US" sz="1200" dirty="0">
              <a:solidFill>
                <a:schemeClr val="tx1">
                  <a:lumMod val="50000"/>
                  <a:lumOff val="50000"/>
                </a:schemeClr>
              </a:solidFill>
              <a:latin typeface="Helvetica"/>
              <a:cs typeface="Helvetica"/>
            </a:endParaRPr>
          </a:p>
        </p:txBody>
      </p:sp>
    </p:spTree>
    <p:extLst>
      <p:ext uri="{BB962C8B-B14F-4D97-AF65-F5344CB8AC3E}">
        <p14:creationId xmlns:p14="http://schemas.microsoft.com/office/powerpoint/2010/main" val="331077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Natural history of hepatitis C</a:t>
            </a:r>
          </a:p>
        </p:txBody>
      </p:sp>
      <p:grpSp>
        <p:nvGrpSpPr>
          <p:cNvPr id="2" name="Group 1"/>
          <p:cNvGrpSpPr/>
          <p:nvPr/>
        </p:nvGrpSpPr>
        <p:grpSpPr>
          <a:xfrm>
            <a:off x="2178634" y="1684432"/>
            <a:ext cx="4786733" cy="2774524"/>
            <a:chOff x="2178634" y="1457528"/>
            <a:chExt cx="4786733" cy="2774524"/>
          </a:xfrm>
        </p:grpSpPr>
        <p:grpSp>
          <p:nvGrpSpPr>
            <p:cNvPr id="102" name="Group 101"/>
            <p:cNvGrpSpPr/>
            <p:nvPr/>
          </p:nvGrpSpPr>
          <p:grpSpPr>
            <a:xfrm>
              <a:off x="2178634" y="1457528"/>
              <a:ext cx="2348333" cy="458044"/>
              <a:chOff x="913027" y="1550737"/>
              <a:chExt cx="3016422" cy="588355"/>
            </a:xfrm>
          </p:grpSpPr>
          <p:grpSp>
            <p:nvGrpSpPr>
              <p:cNvPr id="71" name="Group 70"/>
              <p:cNvGrpSpPr/>
              <p:nvPr/>
            </p:nvGrpSpPr>
            <p:grpSpPr>
              <a:xfrm>
                <a:off x="913027" y="1550737"/>
                <a:ext cx="205946" cy="584236"/>
                <a:chOff x="961081" y="1550737"/>
                <a:chExt cx="205946" cy="584236"/>
              </a:xfrm>
            </p:grpSpPr>
            <p:sp>
              <p:nvSpPr>
                <p:cNvPr id="69" name="Oval 6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Snip Same Side Corner Rectangle 6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1223319" y="1552110"/>
                <a:ext cx="205946" cy="584236"/>
                <a:chOff x="961081" y="1550737"/>
                <a:chExt cx="205946" cy="584236"/>
              </a:xfrm>
            </p:grpSpPr>
            <p:sp>
              <p:nvSpPr>
                <p:cNvPr id="73" name="Oval 72"/>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Snip Same Side Corner Rectangle 73"/>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1532238" y="1552110"/>
                <a:ext cx="205946" cy="584236"/>
                <a:chOff x="961081" y="1550737"/>
                <a:chExt cx="205946" cy="584236"/>
              </a:xfrm>
            </p:grpSpPr>
            <p:sp>
              <p:nvSpPr>
                <p:cNvPr id="76" name="Oval 7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Snip Same Side Corner Rectangle 7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1842530" y="1553483"/>
                <a:ext cx="205946" cy="584236"/>
                <a:chOff x="961081" y="1550737"/>
                <a:chExt cx="205946" cy="584236"/>
              </a:xfrm>
            </p:grpSpPr>
            <p:sp>
              <p:nvSpPr>
                <p:cNvPr id="79" name="Oval 7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Snip Same Side Corner Rectangle 7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2163805" y="1552109"/>
                <a:ext cx="205946" cy="584236"/>
                <a:chOff x="961081" y="1550737"/>
                <a:chExt cx="205946" cy="584236"/>
              </a:xfrm>
            </p:grpSpPr>
            <p:sp>
              <p:nvSpPr>
                <p:cNvPr id="82" name="Oval 8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Snip Same Side Corner Rectangle 8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2472725" y="1552110"/>
                <a:ext cx="205946" cy="584236"/>
                <a:chOff x="961081" y="1550737"/>
                <a:chExt cx="205946" cy="584236"/>
              </a:xfrm>
            </p:grpSpPr>
            <p:sp>
              <p:nvSpPr>
                <p:cNvPr id="88" name="Oval 8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Snip Same Side Corner Rectangle 8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2783017" y="1553483"/>
                <a:ext cx="205946" cy="584236"/>
                <a:chOff x="961081" y="1550737"/>
                <a:chExt cx="205946" cy="584236"/>
              </a:xfrm>
            </p:grpSpPr>
            <p:sp>
              <p:nvSpPr>
                <p:cNvPr id="91" name="Oval 90"/>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Snip Same Side Corner Rectangle 91"/>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091936" y="1553483"/>
                <a:ext cx="205946" cy="584236"/>
                <a:chOff x="961081" y="1550737"/>
                <a:chExt cx="205946" cy="584236"/>
              </a:xfrm>
            </p:grpSpPr>
            <p:sp>
              <p:nvSpPr>
                <p:cNvPr id="94" name="Oval 9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Snip Same Side Corner Rectangle 9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3402228" y="1554856"/>
                <a:ext cx="205946" cy="584236"/>
                <a:chOff x="961081" y="1550737"/>
                <a:chExt cx="205946" cy="584236"/>
              </a:xfrm>
            </p:grpSpPr>
            <p:sp>
              <p:nvSpPr>
                <p:cNvPr id="97" name="Oval 96"/>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Snip Same Side Corner Rectangle 97"/>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3723503" y="1553482"/>
                <a:ext cx="205946" cy="584236"/>
                <a:chOff x="961081" y="1550737"/>
                <a:chExt cx="205946" cy="584236"/>
              </a:xfrm>
            </p:grpSpPr>
            <p:sp>
              <p:nvSpPr>
                <p:cNvPr id="100" name="Oval 9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Snip Same Side Corner Rectangle 10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3" name="Group 102"/>
            <p:cNvGrpSpPr/>
            <p:nvPr/>
          </p:nvGrpSpPr>
          <p:grpSpPr>
            <a:xfrm>
              <a:off x="2178634" y="2036648"/>
              <a:ext cx="2348333" cy="458044"/>
              <a:chOff x="913027" y="1550737"/>
              <a:chExt cx="3016422" cy="588355"/>
            </a:xfrm>
          </p:grpSpPr>
          <p:grpSp>
            <p:nvGrpSpPr>
              <p:cNvPr id="104" name="Group 103"/>
              <p:cNvGrpSpPr/>
              <p:nvPr/>
            </p:nvGrpSpPr>
            <p:grpSpPr>
              <a:xfrm>
                <a:off x="913027" y="1550737"/>
                <a:ext cx="205946" cy="584236"/>
                <a:chOff x="961081" y="1550737"/>
                <a:chExt cx="205946" cy="584236"/>
              </a:xfrm>
            </p:grpSpPr>
            <p:sp>
              <p:nvSpPr>
                <p:cNvPr id="132" name="Oval 13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3" name="Snip Same Side Corner Rectangle 13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5" name="Group 104"/>
              <p:cNvGrpSpPr/>
              <p:nvPr/>
            </p:nvGrpSpPr>
            <p:grpSpPr>
              <a:xfrm>
                <a:off x="1223319" y="1552110"/>
                <a:ext cx="205946" cy="584236"/>
                <a:chOff x="961081" y="1550737"/>
                <a:chExt cx="205946" cy="584236"/>
              </a:xfrm>
            </p:grpSpPr>
            <p:sp>
              <p:nvSpPr>
                <p:cNvPr id="130" name="Oval 12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1" name="Snip Same Side Corner Rectangle 13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6" name="Group 105"/>
              <p:cNvGrpSpPr/>
              <p:nvPr/>
            </p:nvGrpSpPr>
            <p:grpSpPr>
              <a:xfrm>
                <a:off x="1532238" y="1552110"/>
                <a:ext cx="205946" cy="584236"/>
                <a:chOff x="961081" y="1550737"/>
                <a:chExt cx="205946" cy="584236"/>
              </a:xfrm>
            </p:grpSpPr>
            <p:sp>
              <p:nvSpPr>
                <p:cNvPr id="128" name="Oval 12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9" name="Snip Same Side Corner Rectangle 12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7" name="Group 106"/>
              <p:cNvGrpSpPr/>
              <p:nvPr/>
            </p:nvGrpSpPr>
            <p:grpSpPr>
              <a:xfrm>
                <a:off x="1842530" y="1553483"/>
                <a:ext cx="205946" cy="584236"/>
                <a:chOff x="961081" y="1550737"/>
                <a:chExt cx="205946" cy="584236"/>
              </a:xfrm>
            </p:grpSpPr>
            <p:sp>
              <p:nvSpPr>
                <p:cNvPr id="126" name="Oval 12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7" name="Snip Same Side Corner Rectangle 12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8" name="Group 107"/>
              <p:cNvGrpSpPr/>
              <p:nvPr/>
            </p:nvGrpSpPr>
            <p:grpSpPr>
              <a:xfrm>
                <a:off x="2163805" y="1552109"/>
                <a:ext cx="205946" cy="584236"/>
                <a:chOff x="961081" y="1550737"/>
                <a:chExt cx="205946" cy="584236"/>
              </a:xfrm>
            </p:grpSpPr>
            <p:sp>
              <p:nvSpPr>
                <p:cNvPr id="124" name="Oval 12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5" name="Snip Same Side Corner Rectangle 12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9" name="Group 108"/>
              <p:cNvGrpSpPr/>
              <p:nvPr/>
            </p:nvGrpSpPr>
            <p:grpSpPr>
              <a:xfrm>
                <a:off x="2472725" y="1552110"/>
                <a:ext cx="205946" cy="584236"/>
                <a:chOff x="961081" y="1550737"/>
                <a:chExt cx="205946" cy="584236"/>
              </a:xfrm>
            </p:grpSpPr>
            <p:sp>
              <p:nvSpPr>
                <p:cNvPr id="122" name="Oval 12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3" name="Snip Same Side Corner Rectangle 12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0" name="Group 109"/>
              <p:cNvGrpSpPr/>
              <p:nvPr/>
            </p:nvGrpSpPr>
            <p:grpSpPr>
              <a:xfrm>
                <a:off x="2783017" y="1553483"/>
                <a:ext cx="205946" cy="584236"/>
                <a:chOff x="961081" y="1550737"/>
                <a:chExt cx="205946" cy="584236"/>
              </a:xfrm>
            </p:grpSpPr>
            <p:sp>
              <p:nvSpPr>
                <p:cNvPr id="120" name="Oval 11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1" name="Snip Same Side Corner Rectangle 12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1" name="Group 110"/>
              <p:cNvGrpSpPr/>
              <p:nvPr/>
            </p:nvGrpSpPr>
            <p:grpSpPr>
              <a:xfrm>
                <a:off x="3091936" y="1553483"/>
                <a:ext cx="205946" cy="584236"/>
                <a:chOff x="961081" y="1550737"/>
                <a:chExt cx="205946" cy="584236"/>
              </a:xfrm>
            </p:grpSpPr>
            <p:sp>
              <p:nvSpPr>
                <p:cNvPr id="118" name="Oval 11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9" name="Snip Same Side Corner Rectangle 11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2" name="Group 111"/>
              <p:cNvGrpSpPr/>
              <p:nvPr/>
            </p:nvGrpSpPr>
            <p:grpSpPr>
              <a:xfrm>
                <a:off x="3402228" y="1554856"/>
                <a:ext cx="205946" cy="584236"/>
                <a:chOff x="961081" y="1550737"/>
                <a:chExt cx="205946" cy="584236"/>
              </a:xfrm>
            </p:grpSpPr>
            <p:sp>
              <p:nvSpPr>
                <p:cNvPr id="116" name="Oval 11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7" name="Snip Same Side Corner Rectangle 11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3" name="Group 112"/>
              <p:cNvGrpSpPr/>
              <p:nvPr/>
            </p:nvGrpSpPr>
            <p:grpSpPr>
              <a:xfrm>
                <a:off x="3723503" y="1553482"/>
                <a:ext cx="205946" cy="584236"/>
                <a:chOff x="961081" y="1550737"/>
                <a:chExt cx="205946" cy="584236"/>
              </a:xfrm>
            </p:grpSpPr>
            <p:sp>
              <p:nvSpPr>
                <p:cNvPr id="114" name="Oval 11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5" name="Snip Same Side Corner Rectangle 11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134" name="Group 133"/>
            <p:cNvGrpSpPr/>
            <p:nvPr/>
          </p:nvGrpSpPr>
          <p:grpSpPr>
            <a:xfrm>
              <a:off x="2178634" y="2615768"/>
              <a:ext cx="2348333" cy="458044"/>
              <a:chOff x="913027" y="1550737"/>
              <a:chExt cx="3016422" cy="588355"/>
            </a:xfrm>
          </p:grpSpPr>
          <p:grpSp>
            <p:nvGrpSpPr>
              <p:cNvPr id="135" name="Group 134"/>
              <p:cNvGrpSpPr/>
              <p:nvPr/>
            </p:nvGrpSpPr>
            <p:grpSpPr>
              <a:xfrm>
                <a:off x="913027" y="1550737"/>
                <a:ext cx="205946" cy="584236"/>
                <a:chOff x="961081" y="1550737"/>
                <a:chExt cx="205946" cy="584236"/>
              </a:xfrm>
            </p:grpSpPr>
            <p:sp>
              <p:nvSpPr>
                <p:cNvPr id="163" name="Oval 16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4" name="Snip Same Side Corner Rectangle 16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6" name="Group 135"/>
              <p:cNvGrpSpPr/>
              <p:nvPr/>
            </p:nvGrpSpPr>
            <p:grpSpPr>
              <a:xfrm>
                <a:off x="1223319" y="1552110"/>
                <a:ext cx="205946" cy="584236"/>
                <a:chOff x="961081" y="1550737"/>
                <a:chExt cx="205946" cy="584236"/>
              </a:xfrm>
            </p:grpSpPr>
            <p:sp>
              <p:nvSpPr>
                <p:cNvPr id="161" name="Oval 16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2" name="Snip Same Side Corner Rectangle 16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7" name="Group 136"/>
              <p:cNvGrpSpPr/>
              <p:nvPr/>
            </p:nvGrpSpPr>
            <p:grpSpPr>
              <a:xfrm>
                <a:off x="1532238" y="1552110"/>
                <a:ext cx="205946" cy="584236"/>
                <a:chOff x="961081" y="1550737"/>
                <a:chExt cx="205946" cy="584236"/>
              </a:xfrm>
            </p:grpSpPr>
            <p:sp>
              <p:nvSpPr>
                <p:cNvPr id="159" name="Oval 15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0" name="Snip Same Side Corner Rectangle 15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8" name="Group 137"/>
              <p:cNvGrpSpPr/>
              <p:nvPr/>
            </p:nvGrpSpPr>
            <p:grpSpPr>
              <a:xfrm>
                <a:off x="1842530" y="1553483"/>
                <a:ext cx="205946" cy="584236"/>
                <a:chOff x="961081" y="1550737"/>
                <a:chExt cx="205946" cy="584236"/>
              </a:xfrm>
            </p:grpSpPr>
            <p:sp>
              <p:nvSpPr>
                <p:cNvPr id="157" name="Oval 15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8" name="Snip Same Side Corner Rectangle 15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9" name="Group 138"/>
              <p:cNvGrpSpPr/>
              <p:nvPr/>
            </p:nvGrpSpPr>
            <p:grpSpPr>
              <a:xfrm>
                <a:off x="2163805" y="1552109"/>
                <a:ext cx="205946" cy="584236"/>
                <a:chOff x="961081" y="1550737"/>
                <a:chExt cx="205946" cy="584236"/>
              </a:xfrm>
            </p:grpSpPr>
            <p:sp>
              <p:nvSpPr>
                <p:cNvPr id="155" name="Oval 15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6" name="Snip Same Side Corner Rectangle 15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0" name="Group 139"/>
              <p:cNvGrpSpPr/>
              <p:nvPr/>
            </p:nvGrpSpPr>
            <p:grpSpPr>
              <a:xfrm>
                <a:off x="2472725" y="1552110"/>
                <a:ext cx="205946" cy="584236"/>
                <a:chOff x="961081" y="1550737"/>
                <a:chExt cx="205946" cy="584236"/>
              </a:xfrm>
            </p:grpSpPr>
            <p:sp>
              <p:nvSpPr>
                <p:cNvPr id="153" name="Oval 15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4" name="Snip Same Side Corner Rectangle 15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1" name="Group 140"/>
              <p:cNvGrpSpPr/>
              <p:nvPr/>
            </p:nvGrpSpPr>
            <p:grpSpPr>
              <a:xfrm>
                <a:off x="2783017" y="1553483"/>
                <a:ext cx="205946" cy="584236"/>
                <a:chOff x="961081" y="1550737"/>
                <a:chExt cx="205946" cy="584236"/>
              </a:xfrm>
            </p:grpSpPr>
            <p:sp>
              <p:nvSpPr>
                <p:cNvPr id="151" name="Oval 15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2" name="Snip Same Side Corner Rectangle 15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2" name="Group 141"/>
              <p:cNvGrpSpPr/>
              <p:nvPr/>
            </p:nvGrpSpPr>
            <p:grpSpPr>
              <a:xfrm>
                <a:off x="3091936" y="1553483"/>
                <a:ext cx="205946" cy="584236"/>
                <a:chOff x="961081" y="1550737"/>
                <a:chExt cx="205946" cy="584236"/>
              </a:xfrm>
            </p:grpSpPr>
            <p:sp>
              <p:nvSpPr>
                <p:cNvPr id="149" name="Oval 14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0" name="Snip Same Side Corner Rectangle 14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3" name="Group 142"/>
              <p:cNvGrpSpPr/>
              <p:nvPr/>
            </p:nvGrpSpPr>
            <p:grpSpPr>
              <a:xfrm>
                <a:off x="3402228" y="1554856"/>
                <a:ext cx="205946" cy="584236"/>
                <a:chOff x="961081" y="1550737"/>
                <a:chExt cx="205946" cy="584236"/>
              </a:xfrm>
            </p:grpSpPr>
            <p:sp>
              <p:nvSpPr>
                <p:cNvPr id="147" name="Oval 14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8" name="Snip Same Side Corner Rectangle 14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4" name="Group 143"/>
              <p:cNvGrpSpPr/>
              <p:nvPr/>
            </p:nvGrpSpPr>
            <p:grpSpPr>
              <a:xfrm>
                <a:off x="3723503" y="1553482"/>
                <a:ext cx="205946" cy="584236"/>
                <a:chOff x="961081" y="1550737"/>
                <a:chExt cx="205946" cy="584236"/>
              </a:xfrm>
            </p:grpSpPr>
            <p:sp>
              <p:nvSpPr>
                <p:cNvPr id="145" name="Oval 14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6" name="Snip Same Side Corner Rectangle 14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165" name="Group 164"/>
            <p:cNvGrpSpPr/>
            <p:nvPr/>
          </p:nvGrpSpPr>
          <p:grpSpPr>
            <a:xfrm>
              <a:off x="2178634" y="3194888"/>
              <a:ext cx="2348333" cy="458044"/>
              <a:chOff x="913027" y="1550737"/>
              <a:chExt cx="3016422" cy="588355"/>
            </a:xfrm>
          </p:grpSpPr>
          <p:grpSp>
            <p:nvGrpSpPr>
              <p:cNvPr id="166" name="Group 165"/>
              <p:cNvGrpSpPr/>
              <p:nvPr/>
            </p:nvGrpSpPr>
            <p:grpSpPr>
              <a:xfrm>
                <a:off x="913027" y="1550737"/>
                <a:ext cx="205946" cy="584236"/>
                <a:chOff x="961081" y="1550737"/>
                <a:chExt cx="205946" cy="584236"/>
              </a:xfrm>
            </p:grpSpPr>
            <p:sp>
              <p:nvSpPr>
                <p:cNvPr id="194" name="Oval 19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5" name="Snip Same Side Corner Rectangle 19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7" name="Group 166"/>
              <p:cNvGrpSpPr/>
              <p:nvPr/>
            </p:nvGrpSpPr>
            <p:grpSpPr>
              <a:xfrm>
                <a:off x="1223319" y="1552110"/>
                <a:ext cx="205946" cy="584236"/>
                <a:chOff x="961081" y="1550737"/>
                <a:chExt cx="205946" cy="584236"/>
              </a:xfrm>
            </p:grpSpPr>
            <p:sp>
              <p:nvSpPr>
                <p:cNvPr id="192" name="Oval 19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3" name="Snip Same Side Corner Rectangle 19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8" name="Group 167"/>
              <p:cNvGrpSpPr/>
              <p:nvPr/>
            </p:nvGrpSpPr>
            <p:grpSpPr>
              <a:xfrm>
                <a:off x="1532238" y="1552110"/>
                <a:ext cx="205946" cy="584236"/>
                <a:chOff x="961081" y="1550737"/>
                <a:chExt cx="205946" cy="584236"/>
              </a:xfrm>
            </p:grpSpPr>
            <p:sp>
              <p:nvSpPr>
                <p:cNvPr id="190" name="Oval 18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1" name="Snip Same Side Corner Rectangle 19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9" name="Group 168"/>
              <p:cNvGrpSpPr/>
              <p:nvPr/>
            </p:nvGrpSpPr>
            <p:grpSpPr>
              <a:xfrm>
                <a:off x="1842530" y="1553483"/>
                <a:ext cx="205946" cy="584236"/>
                <a:chOff x="961081" y="1550737"/>
                <a:chExt cx="205946" cy="584236"/>
              </a:xfrm>
            </p:grpSpPr>
            <p:sp>
              <p:nvSpPr>
                <p:cNvPr id="188" name="Oval 18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9" name="Snip Same Side Corner Rectangle 18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0" name="Group 169"/>
              <p:cNvGrpSpPr/>
              <p:nvPr/>
            </p:nvGrpSpPr>
            <p:grpSpPr>
              <a:xfrm>
                <a:off x="2163805" y="1552109"/>
                <a:ext cx="205946" cy="584236"/>
                <a:chOff x="961081" y="1550737"/>
                <a:chExt cx="205946" cy="584236"/>
              </a:xfrm>
            </p:grpSpPr>
            <p:sp>
              <p:nvSpPr>
                <p:cNvPr id="186" name="Oval 18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7" name="Snip Same Side Corner Rectangle 18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1" name="Group 170"/>
              <p:cNvGrpSpPr/>
              <p:nvPr/>
            </p:nvGrpSpPr>
            <p:grpSpPr>
              <a:xfrm>
                <a:off x="2472725" y="1552110"/>
                <a:ext cx="205946" cy="584236"/>
                <a:chOff x="961081" y="1550737"/>
                <a:chExt cx="205946" cy="584236"/>
              </a:xfrm>
            </p:grpSpPr>
            <p:sp>
              <p:nvSpPr>
                <p:cNvPr id="184" name="Oval 18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5" name="Snip Same Side Corner Rectangle 18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2" name="Group 171"/>
              <p:cNvGrpSpPr/>
              <p:nvPr/>
            </p:nvGrpSpPr>
            <p:grpSpPr>
              <a:xfrm>
                <a:off x="2783017" y="1553483"/>
                <a:ext cx="205946" cy="584236"/>
                <a:chOff x="961081" y="1550737"/>
                <a:chExt cx="205946" cy="584236"/>
              </a:xfrm>
            </p:grpSpPr>
            <p:sp>
              <p:nvSpPr>
                <p:cNvPr id="182" name="Oval 18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3" name="Snip Same Side Corner Rectangle 18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3" name="Group 172"/>
              <p:cNvGrpSpPr/>
              <p:nvPr/>
            </p:nvGrpSpPr>
            <p:grpSpPr>
              <a:xfrm>
                <a:off x="3091936" y="1553483"/>
                <a:ext cx="205946" cy="584236"/>
                <a:chOff x="961081" y="1550737"/>
                <a:chExt cx="205946" cy="584236"/>
              </a:xfrm>
            </p:grpSpPr>
            <p:sp>
              <p:nvSpPr>
                <p:cNvPr id="180" name="Oval 17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1" name="Snip Same Side Corner Rectangle 18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4" name="Group 173"/>
              <p:cNvGrpSpPr/>
              <p:nvPr/>
            </p:nvGrpSpPr>
            <p:grpSpPr>
              <a:xfrm>
                <a:off x="3402228" y="1554856"/>
                <a:ext cx="205946" cy="584236"/>
                <a:chOff x="961081" y="1550737"/>
                <a:chExt cx="205946" cy="584236"/>
              </a:xfrm>
            </p:grpSpPr>
            <p:sp>
              <p:nvSpPr>
                <p:cNvPr id="178" name="Oval 17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9" name="Snip Same Side Corner Rectangle 17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5" name="Group 174"/>
              <p:cNvGrpSpPr/>
              <p:nvPr/>
            </p:nvGrpSpPr>
            <p:grpSpPr>
              <a:xfrm>
                <a:off x="3723503" y="1553482"/>
                <a:ext cx="205946" cy="584236"/>
                <a:chOff x="961081" y="1550737"/>
                <a:chExt cx="205946" cy="584236"/>
              </a:xfrm>
            </p:grpSpPr>
            <p:sp>
              <p:nvSpPr>
                <p:cNvPr id="176" name="Oval 17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7" name="Snip Same Side Corner Rectangle 17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196" name="Group 195"/>
            <p:cNvGrpSpPr/>
            <p:nvPr/>
          </p:nvGrpSpPr>
          <p:grpSpPr>
            <a:xfrm>
              <a:off x="2178634" y="3774008"/>
              <a:ext cx="2348333" cy="458044"/>
              <a:chOff x="913027" y="1550737"/>
              <a:chExt cx="3016422" cy="588355"/>
            </a:xfrm>
          </p:grpSpPr>
          <p:grpSp>
            <p:nvGrpSpPr>
              <p:cNvPr id="197" name="Group 196"/>
              <p:cNvGrpSpPr/>
              <p:nvPr/>
            </p:nvGrpSpPr>
            <p:grpSpPr>
              <a:xfrm>
                <a:off x="913027" y="1550737"/>
                <a:ext cx="205946" cy="584236"/>
                <a:chOff x="961081" y="1550737"/>
                <a:chExt cx="205946" cy="584236"/>
              </a:xfrm>
            </p:grpSpPr>
            <p:sp>
              <p:nvSpPr>
                <p:cNvPr id="225" name="Oval 22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6" name="Snip Same Side Corner Rectangle 22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98" name="Group 197"/>
              <p:cNvGrpSpPr/>
              <p:nvPr/>
            </p:nvGrpSpPr>
            <p:grpSpPr>
              <a:xfrm>
                <a:off x="1223319" y="1552110"/>
                <a:ext cx="205946" cy="584236"/>
                <a:chOff x="961081" y="1550737"/>
                <a:chExt cx="205946" cy="584236"/>
              </a:xfrm>
            </p:grpSpPr>
            <p:sp>
              <p:nvSpPr>
                <p:cNvPr id="223" name="Oval 22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4" name="Snip Same Side Corner Rectangle 22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99" name="Group 198"/>
              <p:cNvGrpSpPr/>
              <p:nvPr/>
            </p:nvGrpSpPr>
            <p:grpSpPr>
              <a:xfrm>
                <a:off x="1532238" y="1552110"/>
                <a:ext cx="205946" cy="584236"/>
                <a:chOff x="961081" y="1550737"/>
                <a:chExt cx="205946" cy="584236"/>
              </a:xfrm>
            </p:grpSpPr>
            <p:sp>
              <p:nvSpPr>
                <p:cNvPr id="221" name="Oval 22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2" name="Snip Same Side Corner Rectangle 22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00" name="Group 199"/>
              <p:cNvGrpSpPr/>
              <p:nvPr/>
            </p:nvGrpSpPr>
            <p:grpSpPr>
              <a:xfrm>
                <a:off x="1842530" y="1553483"/>
                <a:ext cx="205946" cy="584236"/>
                <a:chOff x="961081" y="1550737"/>
                <a:chExt cx="205946" cy="584236"/>
              </a:xfrm>
            </p:grpSpPr>
            <p:sp>
              <p:nvSpPr>
                <p:cNvPr id="219" name="Oval 21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0" name="Snip Same Side Corner Rectangle 21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01" name="Group 200"/>
              <p:cNvGrpSpPr/>
              <p:nvPr/>
            </p:nvGrpSpPr>
            <p:grpSpPr>
              <a:xfrm>
                <a:off x="2163805" y="1552109"/>
                <a:ext cx="205946" cy="584236"/>
                <a:chOff x="961081" y="1550737"/>
                <a:chExt cx="205946" cy="584236"/>
              </a:xfrm>
            </p:grpSpPr>
            <p:sp>
              <p:nvSpPr>
                <p:cNvPr id="217" name="Oval 21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8" name="Snip Same Side Corner Rectangle 21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02" name="Group 201"/>
              <p:cNvGrpSpPr/>
              <p:nvPr/>
            </p:nvGrpSpPr>
            <p:grpSpPr>
              <a:xfrm>
                <a:off x="2472725" y="1552110"/>
                <a:ext cx="205946" cy="584236"/>
                <a:chOff x="961081" y="1550737"/>
                <a:chExt cx="205946" cy="584236"/>
              </a:xfrm>
            </p:grpSpPr>
            <p:sp>
              <p:nvSpPr>
                <p:cNvPr id="215" name="Oval 21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6" name="Snip Same Side Corner Rectangle 21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03" name="Group 202"/>
              <p:cNvGrpSpPr/>
              <p:nvPr/>
            </p:nvGrpSpPr>
            <p:grpSpPr>
              <a:xfrm>
                <a:off x="2783017" y="1553483"/>
                <a:ext cx="205946" cy="584236"/>
                <a:chOff x="961081" y="1550737"/>
                <a:chExt cx="205946" cy="584236"/>
              </a:xfrm>
            </p:grpSpPr>
            <p:sp>
              <p:nvSpPr>
                <p:cNvPr id="213" name="Oval 21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4" name="Snip Same Side Corner Rectangle 21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04" name="Group 203"/>
              <p:cNvGrpSpPr/>
              <p:nvPr/>
            </p:nvGrpSpPr>
            <p:grpSpPr>
              <a:xfrm>
                <a:off x="3091936" y="1553483"/>
                <a:ext cx="205946" cy="584236"/>
                <a:chOff x="961081" y="1550737"/>
                <a:chExt cx="205946" cy="584236"/>
              </a:xfrm>
            </p:grpSpPr>
            <p:sp>
              <p:nvSpPr>
                <p:cNvPr id="211" name="Oval 21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2" name="Snip Same Side Corner Rectangle 21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05" name="Group 204"/>
              <p:cNvGrpSpPr/>
              <p:nvPr/>
            </p:nvGrpSpPr>
            <p:grpSpPr>
              <a:xfrm>
                <a:off x="3402228" y="1554856"/>
                <a:ext cx="205946" cy="584236"/>
                <a:chOff x="961081" y="1550737"/>
                <a:chExt cx="205946" cy="584236"/>
              </a:xfrm>
            </p:grpSpPr>
            <p:sp>
              <p:nvSpPr>
                <p:cNvPr id="209" name="Oval 20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0" name="Snip Same Side Corner Rectangle 20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06" name="Group 205"/>
              <p:cNvGrpSpPr/>
              <p:nvPr/>
            </p:nvGrpSpPr>
            <p:grpSpPr>
              <a:xfrm>
                <a:off x="3723503" y="1553482"/>
                <a:ext cx="205946" cy="584236"/>
                <a:chOff x="961081" y="1550737"/>
                <a:chExt cx="205946" cy="584236"/>
              </a:xfrm>
            </p:grpSpPr>
            <p:sp>
              <p:nvSpPr>
                <p:cNvPr id="207" name="Oval 20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8" name="Snip Same Side Corner Rectangle 20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227" name="Group 226"/>
            <p:cNvGrpSpPr/>
            <p:nvPr/>
          </p:nvGrpSpPr>
          <p:grpSpPr>
            <a:xfrm>
              <a:off x="4617034" y="1457528"/>
              <a:ext cx="2348333" cy="458044"/>
              <a:chOff x="913027" y="1550737"/>
              <a:chExt cx="3016422" cy="588355"/>
            </a:xfrm>
          </p:grpSpPr>
          <p:grpSp>
            <p:nvGrpSpPr>
              <p:cNvPr id="228" name="Group 227"/>
              <p:cNvGrpSpPr/>
              <p:nvPr/>
            </p:nvGrpSpPr>
            <p:grpSpPr>
              <a:xfrm>
                <a:off x="913027" y="1550737"/>
                <a:ext cx="205946" cy="584236"/>
                <a:chOff x="961081" y="1550737"/>
                <a:chExt cx="205946" cy="584236"/>
              </a:xfrm>
            </p:grpSpPr>
            <p:sp>
              <p:nvSpPr>
                <p:cNvPr id="256" name="Oval 25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Snip Same Side Corner Rectangle 25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9" name="Group 228"/>
              <p:cNvGrpSpPr/>
              <p:nvPr/>
            </p:nvGrpSpPr>
            <p:grpSpPr>
              <a:xfrm>
                <a:off x="1223319" y="1552110"/>
                <a:ext cx="205946" cy="584236"/>
                <a:chOff x="961081" y="1550737"/>
                <a:chExt cx="205946" cy="584236"/>
              </a:xfrm>
            </p:grpSpPr>
            <p:sp>
              <p:nvSpPr>
                <p:cNvPr id="254" name="Oval 25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Snip Same Side Corner Rectangle 25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0" name="Group 229"/>
              <p:cNvGrpSpPr/>
              <p:nvPr/>
            </p:nvGrpSpPr>
            <p:grpSpPr>
              <a:xfrm>
                <a:off x="1532238" y="1552110"/>
                <a:ext cx="205946" cy="584236"/>
                <a:chOff x="961081" y="1550737"/>
                <a:chExt cx="205946" cy="584236"/>
              </a:xfrm>
            </p:grpSpPr>
            <p:sp>
              <p:nvSpPr>
                <p:cNvPr id="252" name="Oval 25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Snip Same Side Corner Rectangle 25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1842530" y="1553483"/>
                <a:ext cx="205946" cy="584236"/>
                <a:chOff x="961081" y="1550737"/>
                <a:chExt cx="205946" cy="584236"/>
              </a:xfrm>
            </p:grpSpPr>
            <p:sp>
              <p:nvSpPr>
                <p:cNvPr id="250" name="Oval 24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Snip Same Side Corner Rectangle 25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2163805" y="1552109"/>
                <a:ext cx="205946" cy="584236"/>
                <a:chOff x="961081" y="1550737"/>
                <a:chExt cx="205946" cy="584236"/>
              </a:xfrm>
            </p:grpSpPr>
            <p:sp>
              <p:nvSpPr>
                <p:cNvPr id="248" name="Oval 24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Snip Same Side Corner Rectangle 24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2472725" y="1552110"/>
                <a:ext cx="205946" cy="584236"/>
                <a:chOff x="961081" y="1550737"/>
                <a:chExt cx="205946" cy="584236"/>
              </a:xfrm>
            </p:grpSpPr>
            <p:sp>
              <p:nvSpPr>
                <p:cNvPr id="246" name="Oval 24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Snip Same Side Corner Rectangle 24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4" name="Group 233"/>
              <p:cNvGrpSpPr/>
              <p:nvPr/>
            </p:nvGrpSpPr>
            <p:grpSpPr>
              <a:xfrm>
                <a:off x="2783017" y="1553483"/>
                <a:ext cx="205946" cy="584236"/>
                <a:chOff x="961081" y="1550737"/>
                <a:chExt cx="205946" cy="584236"/>
              </a:xfrm>
            </p:grpSpPr>
            <p:sp>
              <p:nvSpPr>
                <p:cNvPr id="244" name="Oval 24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Snip Same Side Corner Rectangle 24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3091936" y="1553483"/>
                <a:ext cx="205946" cy="584236"/>
                <a:chOff x="961081" y="1550737"/>
                <a:chExt cx="205946" cy="584236"/>
              </a:xfrm>
            </p:grpSpPr>
            <p:sp>
              <p:nvSpPr>
                <p:cNvPr id="242" name="Oval 24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Snip Same Side Corner Rectangle 24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3402228" y="1554856"/>
                <a:ext cx="205946" cy="584236"/>
                <a:chOff x="961081" y="1550737"/>
                <a:chExt cx="205946" cy="584236"/>
              </a:xfrm>
            </p:grpSpPr>
            <p:sp>
              <p:nvSpPr>
                <p:cNvPr id="240" name="Oval 23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Snip Same Side Corner Rectangle 24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3723503" y="1553482"/>
                <a:ext cx="205946" cy="584236"/>
                <a:chOff x="961081" y="1550737"/>
                <a:chExt cx="205946" cy="584236"/>
              </a:xfrm>
            </p:grpSpPr>
            <p:sp>
              <p:nvSpPr>
                <p:cNvPr id="238" name="Oval 23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Snip Same Side Corner Rectangle 23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58" name="Group 257"/>
            <p:cNvGrpSpPr/>
            <p:nvPr/>
          </p:nvGrpSpPr>
          <p:grpSpPr>
            <a:xfrm>
              <a:off x="4617034" y="2036648"/>
              <a:ext cx="2348333" cy="458044"/>
              <a:chOff x="913027" y="1550737"/>
              <a:chExt cx="3016422" cy="588355"/>
            </a:xfrm>
          </p:grpSpPr>
          <p:grpSp>
            <p:nvGrpSpPr>
              <p:cNvPr id="259" name="Group 258"/>
              <p:cNvGrpSpPr/>
              <p:nvPr/>
            </p:nvGrpSpPr>
            <p:grpSpPr>
              <a:xfrm>
                <a:off x="913027" y="1550737"/>
                <a:ext cx="205946" cy="584236"/>
                <a:chOff x="961081" y="1550737"/>
                <a:chExt cx="205946" cy="584236"/>
              </a:xfrm>
            </p:grpSpPr>
            <p:sp>
              <p:nvSpPr>
                <p:cNvPr id="287" name="Oval 28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8" name="Snip Same Side Corner Rectangle 28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0" name="Group 259"/>
              <p:cNvGrpSpPr/>
              <p:nvPr/>
            </p:nvGrpSpPr>
            <p:grpSpPr>
              <a:xfrm>
                <a:off x="1223319" y="1552110"/>
                <a:ext cx="205946" cy="584236"/>
                <a:chOff x="961081" y="1550737"/>
                <a:chExt cx="205946" cy="584236"/>
              </a:xfrm>
            </p:grpSpPr>
            <p:sp>
              <p:nvSpPr>
                <p:cNvPr id="285" name="Oval 28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6" name="Snip Same Side Corner Rectangle 28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1" name="Group 260"/>
              <p:cNvGrpSpPr/>
              <p:nvPr/>
            </p:nvGrpSpPr>
            <p:grpSpPr>
              <a:xfrm>
                <a:off x="1532238" y="1552110"/>
                <a:ext cx="205946" cy="584236"/>
                <a:chOff x="961081" y="1550737"/>
                <a:chExt cx="205946" cy="584236"/>
              </a:xfrm>
            </p:grpSpPr>
            <p:sp>
              <p:nvSpPr>
                <p:cNvPr id="283" name="Oval 28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4" name="Snip Same Side Corner Rectangle 28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2" name="Group 261"/>
              <p:cNvGrpSpPr/>
              <p:nvPr/>
            </p:nvGrpSpPr>
            <p:grpSpPr>
              <a:xfrm>
                <a:off x="1842530" y="1553483"/>
                <a:ext cx="205946" cy="584236"/>
                <a:chOff x="961081" y="1550737"/>
                <a:chExt cx="205946" cy="584236"/>
              </a:xfrm>
            </p:grpSpPr>
            <p:sp>
              <p:nvSpPr>
                <p:cNvPr id="281" name="Oval 28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2" name="Snip Same Side Corner Rectangle 28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3" name="Group 262"/>
              <p:cNvGrpSpPr/>
              <p:nvPr/>
            </p:nvGrpSpPr>
            <p:grpSpPr>
              <a:xfrm>
                <a:off x="2163805" y="1552109"/>
                <a:ext cx="205946" cy="584236"/>
                <a:chOff x="961081" y="1550737"/>
                <a:chExt cx="205946" cy="584236"/>
              </a:xfrm>
            </p:grpSpPr>
            <p:sp>
              <p:nvSpPr>
                <p:cNvPr id="279" name="Oval 27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0" name="Snip Same Side Corner Rectangle 27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4" name="Group 263"/>
              <p:cNvGrpSpPr/>
              <p:nvPr/>
            </p:nvGrpSpPr>
            <p:grpSpPr>
              <a:xfrm>
                <a:off x="2472725" y="1552110"/>
                <a:ext cx="205946" cy="584236"/>
                <a:chOff x="961081" y="1550737"/>
                <a:chExt cx="205946" cy="584236"/>
              </a:xfrm>
            </p:grpSpPr>
            <p:sp>
              <p:nvSpPr>
                <p:cNvPr id="277" name="Oval 27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8" name="Snip Same Side Corner Rectangle 27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5" name="Group 264"/>
              <p:cNvGrpSpPr/>
              <p:nvPr/>
            </p:nvGrpSpPr>
            <p:grpSpPr>
              <a:xfrm>
                <a:off x="2783017" y="1553483"/>
                <a:ext cx="205946" cy="584236"/>
                <a:chOff x="961081" y="1550737"/>
                <a:chExt cx="205946" cy="584236"/>
              </a:xfrm>
            </p:grpSpPr>
            <p:sp>
              <p:nvSpPr>
                <p:cNvPr id="275" name="Oval 27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6" name="Snip Same Side Corner Rectangle 27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6" name="Group 265"/>
              <p:cNvGrpSpPr/>
              <p:nvPr/>
            </p:nvGrpSpPr>
            <p:grpSpPr>
              <a:xfrm>
                <a:off x="3091936" y="1553483"/>
                <a:ext cx="205946" cy="584236"/>
                <a:chOff x="961081" y="1550737"/>
                <a:chExt cx="205946" cy="584236"/>
              </a:xfrm>
            </p:grpSpPr>
            <p:sp>
              <p:nvSpPr>
                <p:cNvPr id="273" name="Oval 27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4" name="Snip Same Side Corner Rectangle 27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7" name="Group 266"/>
              <p:cNvGrpSpPr/>
              <p:nvPr/>
            </p:nvGrpSpPr>
            <p:grpSpPr>
              <a:xfrm>
                <a:off x="3402228" y="1554856"/>
                <a:ext cx="205946" cy="584236"/>
                <a:chOff x="961081" y="1550737"/>
                <a:chExt cx="205946" cy="584236"/>
              </a:xfrm>
            </p:grpSpPr>
            <p:sp>
              <p:nvSpPr>
                <p:cNvPr id="271" name="Oval 27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2" name="Snip Same Side Corner Rectangle 27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8" name="Group 267"/>
              <p:cNvGrpSpPr/>
              <p:nvPr/>
            </p:nvGrpSpPr>
            <p:grpSpPr>
              <a:xfrm>
                <a:off x="3723503" y="1553482"/>
                <a:ext cx="205946" cy="584236"/>
                <a:chOff x="961081" y="1550737"/>
                <a:chExt cx="205946" cy="584236"/>
              </a:xfrm>
            </p:grpSpPr>
            <p:sp>
              <p:nvSpPr>
                <p:cNvPr id="269" name="Oval 26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0" name="Snip Same Side Corner Rectangle 26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289" name="Group 288"/>
            <p:cNvGrpSpPr/>
            <p:nvPr/>
          </p:nvGrpSpPr>
          <p:grpSpPr>
            <a:xfrm>
              <a:off x="4617034" y="2615768"/>
              <a:ext cx="2348333" cy="458044"/>
              <a:chOff x="913027" y="1550737"/>
              <a:chExt cx="3016422" cy="588355"/>
            </a:xfrm>
          </p:grpSpPr>
          <p:grpSp>
            <p:nvGrpSpPr>
              <p:cNvPr id="290" name="Group 289"/>
              <p:cNvGrpSpPr/>
              <p:nvPr/>
            </p:nvGrpSpPr>
            <p:grpSpPr>
              <a:xfrm>
                <a:off x="913027" y="1550737"/>
                <a:ext cx="205946" cy="584236"/>
                <a:chOff x="961081" y="1550737"/>
                <a:chExt cx="205946" cy="584236"/>
              </a:xfrm>
            </p:grpSpPr>
            <p:sp>
              <p:nvSpPr>
                <p:cNvPr id="318" name="Oval 31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9" name="Snip Same Side Corner Rectangle 31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1" name="Group 290"/>
              <p:cNvGrpSpPr/>
              <p:nvPr/>
            </p:nvGrpSpPr>
            <p:grpSpPr>
              <a:xfrm>
                <a:off x="1223319" y="1552110"/>
                <a:ext cx="205946" cy="584236"/>
                <a:chOff x="961081" y="1550737"/>
                <a:chExt cx="205946" cy="584236"/>
              </a:xfrm>
            </p:grpSpPr>
            <p:sp>
              <p:nvSpPr>
                <p:cNvPr id="316" name="Oval 31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7" name="Snip Same Side Corner Rectangle 31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2" name="Group 291"/>
              <p:cNvGrpSpPr/>
              <p:nvPr/>
            </p:nvGrpSpPr>
            <p:grpSpPr>
              <a:xfrm>
                <a:off x="1532238" y="1552110"/>
                <a:ext cx="205946" cy="584236"/>
                <a:chOff x="961081" y="1550737"/>
                <a:chExt cx="205946" cy="584236"/>
              </a:xfrm>
            </p:grpSpPr>
            <p:sp>
              <p:nvSpPr>
                <p:cNvPr id="314" name="Oval 31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5" name="Snip Same Side Corner Rectangle 31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3" name="Group 292"/>
              <p:cNvGrpSpPr/>
              <p:nvPr/>
            </p:nvGrpSpPr>
            <p:grpSpPr>
              <a:xfrm>
                <a:off x="1842530" y="1553483"/>
                <a:ext cx="205946" cy="584236"/>
                <a:chOff x="961081" y="1550737"/>
                <a:chExt cx="205946" cy="584236"/>
              </a:xfrm>
            </p:grpSpPr>
            <p:sp>
              <p:nvSpPr>
                <p:cNvPr id="312" name="Oval 31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3" name="Snip Same Side Corner Rectangle 31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4" name="Group 293"/>
              <p:cNvGrpSpPr/>
              <p:nvPr/>
            </p:nvGrpSpPr>
            <p:grpSpPr>
              <a:xfrm>
                <a:off x="2163805" y="1552109"/>
                <a:ext cx="205946" cy="584236"/>
                <a:chOff x="961081" y="1550737"/>
                <a:chExt cx="205946" cy="584236"/>
              </a:xfrm>
            </p:grpSpPr>
            <p:sp>
              <p:nvSpPr>
                <p:cNvPr id="310" name="Oval 30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1" name="Snip Same Side Corner Rectangle 31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5" name="Group 294"/>
              <p:cNvGrpSpPr/>
              <p:nvPr/>
            </p:nvGrpSpPr>
            <p:grpSpPr>
              <a:xfrm>
                <a:off x="2472725" y="1552110"/>
                <a:ext cx="205946" cy="584236"/>
                <a:chOff x="961081" y="1550737"/>
                <a:chExt cx="205946" cy="584236"/>
              </a:xfrm>
            </p:grpSpPr>
            <p:sp>
              <p:nvSpPr>
                <p:cNvPr id="308" name="Oval 30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9" name="Snip Same Side Corner Rectangle 30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6" name="Group 295"/>
              <p:cNvGrpSpPr/>
              <p:nvPr/>
            </p:nvGrpSpPr>
            <p:grpSpPr>
              <a:xfrm>
                <a:off x="2783017" y="1553483"/>
                <a:ext cx="205946" cy="584236"/>
                <a:chOff x="961081" y="1550737"/>
                <a:chExt cx="205946" cy="584236"/>
              </a:xfrm>
            </p:grpSpPr>
            <p:sp>
              <p:nvSpPr>
                <p:cNvPr id="306" name="Oval 30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7" name="Snip Same Side Corner Rectangle 30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7" name="Group 296"/>
              <p:cNvGrpSpPr/>
              <p:nvPr/>
            </p:nvGrpSpPr>
            <p:grpSpPr>
              <a:xfrm>
                <a:off x="3091936" y="1553483"/>
                <a:ext cx="205946" cy="584236"/>
                <a:chOff x="961081" y="1550737"/>
                <a:chExt cx="205946" cy="584236"/>
              </a:xfrm>
            </p:grpSpPr>
            <p:sp>
              <p:nvSpPr>
                <p:cNvPr id="304" name="Oval 30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5" name="Snip Same Side Corner Rectangle 30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8" name="Group 297"/>
              <p:cNvGrpSpPr/>
              <p:nvPr/>
            </p:nvGrpSpPr>
            <p:grpSpPr>
              <a:xfrm>
                <a:off x="3402228" y="1554856"/>
                <a:ext cx="205946" cy="584236"/>
                <a:chOff x="961081" y="1550737"/>
                <a:chExt cx="205946" cy="584236"/>
              </a:xfrm>
            </p:grpSpPr>
            <p:sp>
              <p:nvSpPr>
                <p:cNvPr id="302" name="Oval 30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3" name="Snip Same Side Corner Rectangle 30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9" name="Group 298"/>
              <p:cNvGrpSpPr/>
              <p:nvPr/>
            </p:nvGrpSpPr>
            <p:grpSpPr>
              <a:xfrm>
                <a:off x="3723503" y="1553482"/>
                <a:ext cx="205946" cy="584236"/>
                <a:chOff x="961081" y="1550737"/>
                <a:chExt cx="205946" cy="584236"/>
              </a:xfrm>
            </p:grpSpPr>
            <p:sp>
              <p:nvSpPr>
                <p:cNvPr id="300" name="Oval 29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1" name="Snip Same Side Corner Rectangle 30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320" name="Group 319"/>
            <p:cNvGrpSpPr/>
            <p:nvPr/>
          </p:nvGrpSpPr>
          <p:grpSpPr>
            <a:xfrm>
              <a:off x="4617034" y="3194888"/>
              <a:ext cx="2348333" cy="458044"/>
              <a:chOff x="913027" y="1550737"/>
              <a:chExt cx="3016422" cy="588355"/>
            </a:xfrm>
          </p:grpSpPr>
          <p:grpSp>
            <p:nvGrpSpPr>
              <p:cNvPr id="321" name="Group 320"/>
              <p:cNvGrpSpPr/>
              <p:nvPr/>
            </p:nvGrpSpPr>
            <p:grpSpPr>
              <a:xfrm>
                <a:off x="913027" y="1550737"/>
                <a:ext cx="205946" cy="584236"/>
                <a:chOff x="961081" y="1550737"/>
                <a:chExt cx="205946" cy="584236"/>
              </a:xfrm>
            </p:grpSpPr>
            <p:sp>
              <p:nvSpPr>
                <p:cNvPr id="349" name="Oval 34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50" name="Snip Same Side Corner Rectangle 34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2" name="Group 321"/>
              <p:cNvGrpSpPr/>
              <p:nvPr/>
            </p:nvGrpSpPr>
            <p:grpSpPr>
              <a:xfrm>
                <a:off x="1223319" y="1552110"/>
                <a:ext cx="205946" cy="584236"/>
                <a:chOff x="961081" y="1550737"/>
                <a:chExt cx="205946" cy="584236"/>
              </a:xfrm>
            </p:grpSpPr>
            <p:sp>
              <p:nvSpPr>
                <p:cNvPr id="347" name="Oval 34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8" name="Snip Same Side Corner Rectangle 34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3" name="Group 322"/>
              <p:cNvGrpSpPr/>
              <p:nvPr/>
            </p:nvGrpSpPr>
            <p:grpSpPr>
              <a:xfrm>
                <a:off x="1532238" y="1552110"/>
                <a:ext cx="205946" cy="584236"/>
                <a:chOff x="961081" y="1550737"/>
                <a:chExt cx="205946" cy="584236"/>
              </a:xfrm>
            </p:grpSpPr>
            <p:sp>
              <p:nvSpPr>
                <p:cNvPr id="345" name="Oval 34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6" name="Snip Same Side Corner Rectangle 34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4" name="Group 323"/>
              <p:cNvGrpSpPr/>
              <p:nvPr/>
            </p:nvGrpSpPr>
            <p:grpSpPr>
              <a:xfrm>
                <a:off x="1842530" y="1553483"/>
                <a:ext cx="205946" cy="584236"/>
                <a:chOff x="961081" y="1550737"/>
                <a:chExt cx="205946" cy="584236"/>
              </a:xfrm>
            </p:grpSpPr>
            <p:sp>
              <p:nvSpPr>
                <p:cNvPr id="343" name="Oval 34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4" name="Snip Same Side Corner Rectangle 34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5" name="Group 324"/>
              <p:cNvGrpSpPr/>
              <p:nvPr/>
            </p:nvGrpSpPr>
            <p:grpSpPr>
              <a:xfrm>
                <a:off x="2163805" y="1552109"/>
                <a:ext cx="205946" cy="584236"/>
                <a:chOff x="961081" y="1550737"/>
                <a:chExt cx="205946" cy="584236"/>
              </a:xfrm>
            </p:grpSpPr>
            <p:sp>
              <p:nvSpPr>
                <p:cNvPr id="341" name="Oval 34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2" name="Snip Same Side Corner Rectangle 34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6" name="Group 325"/>
              <p:cNvGrpSpPr/>
              <p:nvPr/>
            </p:nvGrpSpPr>
            <p:grpSpPr>
              <a:xfrm>
                <a:off x="2472725" y="1552110"/>
                <a:ext cx="205946" cy="584236"/>
                <a:chOff x="961081" y="1550737"/>
                <a:chExt cx="205946" cy="584236"/>
              </a:xfrm>
            </p:grpSpPr>
            <p:sp>
              <p:nvSpPr>
                <p:cNvPr id="339" name="Oval 33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0" name="Snip Same Side Corner Rectangle 33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7" name="Group 326"/>
              <p:cNvGrpSpPr/>
              <p:nvPr/>
            </p:nvGrpSpPr>
            <p:grpSpPr>
              <a:xfrm>
                <a:off x="2783017" y="1553483"/>
                <a:ext cx="205946" cy="584236"/>
                <a:chOff x="961081" y="1550737"/>
                <a:chExt cx="205946" cy="584236"/>
              </a:xfrm>
            </p:grpSpPr>
            <p:sp>
              <p:nvSpPr>
                <p:cNvPr id="337" name="Oval 33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8" name="Snip Same Side Corner Rectangle 33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8" name="Group 327"/>
              <p:cNvGrpSpPr/>
              <p:nvPr/>
            </p:nvGrpSpPr>
            <p:grpSpPr>
              <a:xfrm>
                <a:off x="3091936" y="1553483"/>
                <a:ext cx="205946" cy="584236"/>
                <a:chOff x="961081" y="1550737"/>
                <a:chExt cx="205946" cy="584236"/>
              </a:xfrm>
            </p:grpSpPr>
            <p:sp>
              <p:nvSpPr>
                <p:cNvPr id="335" name="Oval 33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6" name="Snip Same Side Corner Rectangle 33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9" name="Group 328"/>
              <p:cNvGrpSpPr/>
              <p:nvPr/>
            </p:nvGrpSpPr>
            <p:grpSpPr>
              <a:xfrm>
                <a:off x="3402228" y="1554856"/>
                <a:ext cx="205946" cy="584236"/>
                <a:chOff x="961081" y="1550737"/>
                <a:chExt cx="205946" cy="584236"/>
              </a:xfrm>
            </p:grpSpPr>
            <p:sp>
              <p:nvSpPr>
                <p:cNvPr id="333" name="Oval 33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4" name="Snip Same Side Corner Rectangle 33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30" name="Group 329"/>
              <p:cNvGrpSpPr/>
              <p:nvPr/>
            </p:nvGrpSpPr>
            <p:grpSpPr>
              <a:xfrm>
                <a:off x="3723503" y="1553482"/>
                <a:ext cx="205946" cy="584236"/>
                <a:chOff x="961081" y="1550737"/>
                <a:chExt cx="205946" cy="584236"/>
              </a:xfrm>
            </p:grpSpPr>
            <p:sp>
              <p:nvSpPr>
                <p:cNvPr id="331" name="Oval 33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2" name="Snip Same Side Corner Rectangle 33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351" name="Group 350"/>
            <p:cNvGrpSpPr/>
            <p:nvPr/>
          </p:nvGrpSpPr>
          <p:grpSpPr>
            <a:xfrm>
              <a:off x="4617034" y="3774008"/>
              <a:ext cx="2348333" cy="458044"/>
              <a:chOff x="913027" y="1550737"/>
              <a:chExt cx="3016422" cy="588355"/>
            </a:xfrm>
          </p:grpSpPr>
          <p:grpSp>
            <p:nvGrpSpPr>
              <p:cNvPr id="352" name="Group 351"/>
              <p:cNvGrpSpPr/>
              <p:nvPr/>
            </p:nvGrpSpPr>
            <p:grpSpPr>
              <a:xfrm>
                <a:off x="913027" y="1550737"/>
                <a:ext cx="205946" cy="584236"/>
                <a:chOff x="961081" y="1550737"/>
                <a:chExt cx="205946" cy="584236"/>
              </a:xfrm>
            </p:grpSpPr>
            <p:sp>
              <p:nvSpPr>
                <p:cNvPr id="380" name="Oval 37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81" name="Snip Same Side Corner Rectangle 38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53" name="Group 352"/>
              <p:cNvGrpSpPr/>
              <p:nvPr/>
            </p:nvGrpSpPr>
            <p:grpSpPr>
              <a:xfrm>
                <a:off x="1223319" y="1552110"/>
                <a:ext cx="205946" cy="584236"/>
                <a:chOff x="961081" y="1550737"/>
                <a:chExt cx="205946" cy="584236"/>
              </a:xfrm>
            </p:grpSpPr>
            <p:sp>
              <p:nvSpPr>
                <p:cNvPr id="378" name="Oval 37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79" name="Snip Same Side Corner Rectangle 37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54" name="Group 353"/>
              <p:cNvGrpSpPr/>
              <p:nvPr/>
            </p:nvGrpSpPr>
            <p:grpSpPr>
              <a:xfrm>
                <a:off x="1532238" y="1552110"/>
                <a:ext cx="205946" cy="584236"/>
                <a:chOff x="961081" y="1550737"/>
                <a:chExt cx="205946" cy="584236"/>
              </a:xfrm>
            </p:grpSpPr>
            <p:sp>
              <p:nvSpPr>
                <p:cNvPr id="376" name="Oval 37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77" name="Snip Same Side Corner Rectangle 37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55" name="Group 354"/>
              <p:cNvGrpSpPr/>
              <p:nvPr/>
            </p:nvGrpSpPr>
            <p:grpSpPr>
              <a:xfrm>
                <a:off x="1842530" y="1553483"/>
                <a:ext cx="205946" cy="584236"/>
                <a:chOff x="961081" y="1550737"/>
                <a:chExt cx="205946" cy="584236"/>
              </a:xfrm>
            </p:grpSpPr>
            <p:sp>
              <p:nvSpPr>
                <p:cNvPr id="374" name="Oval 37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75" name="Snip Same Side Corner Rectangle 37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56" name="Group 355"/>
              <p:cNvGrpSpPr/>
              <p:nvPr/>
            </p:nvGrpSpPr>
            <p:grpSpPr>
              <a:xfrm>
                <a:off x="2163805" y="1552109"/>
                <a:ext cx="205946" cy="584236"/>
                <a:chOff x="961081" y="1550737"/>
                <a:chExt cx="205946" cy="584236"/>
              </a:xfrm>
            </p:grpSpPr>
            <p:sp>
              <p:nvSpPr>
                <p:cNvPr id="372" name="Oval 37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73" name="Snip Same Side Corner Rectangle 37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57" name="Group 356"/>
              <p:cNvGrpSpPr/>
              <p:nvPr/>
            </p:nvGrpSpPr>
            <p:grpSpPr>
              <a:xfrm>
                <a:off x="2472725" y="1552110"/>
                <a:ext cx="205946" cy="584236"/>
                <a:chOff x="961081" y="1550737"/>
                <a:chExt cx="205946" cy="584236"/>
              </a:xfrm>
            </p:grpSpPr>
            <p:sp>
              <p:nvSpPr>
                <p:cNvPr id="370" name="Oval 36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71" name="Snip Same Side Corner Rectangle 37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58" name="Group 357"/>
              <p:cNvGrpSpPr/>
              <p:nvPr/>
            </p:nvGrpSpPr>
            <p:grpSpPr>
              <a:xfrm>
                <a:off x="2783017" y="1553483"/>
                <a:ext cx="205946" cy="584236"/>
                <a:chOff x="961081" y="1550737"/>
                <a:chExt cx="205946" cy="584236"/>
              </a:xfrm>
            </p:grpSpPr>
            <p:sp>
              <p:nvSpPr>
                <p:cNvPr id="368" name="Oval 36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69" name="Snip Same Side Corner Rectangle 36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59" name="Group 358"/>
              <p:cNvGrpSpPr/>
              <p:nvPr/>
            </p:nvGrpSpPr>
            <p:grpSpPr>
              <a:xfrm>
                <a:off x="3091936" y="1553483"/>
                <a:ext cx="205946" cy="584236"/>
                <a:chOff x="961081" y="1550737"/>
                <a:chExt cx="205946" cy="584236"/>
              </a:xfrm>
            </p:grpSpPr>
            <p:sp>
              <p:nvSpPr>
                <p:cNvPr id="366" name="Oval 36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67" name="Snip Same Side Corner Rectangle 36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60" name="Group 359"/>
              <p:cNvGrpSpPr/>
              <p:nvPr/>
            </p:nvGrpSpPr>
            <p:grpSpPr>
              <a:xfrm>
                <a:off x="3402228" y="1554856"/>
                <a:ext cx="205946" cy="584236"/>
                <a:chOff x="961081" y="1550737"/>
                <a:chExt cx="205946" cy="584236"/>
              </a:xfrm>
            </p:grpSpPr>
            <p:sp>
              <p:nvSpPr>
                <p:cNvPr id="364" name="Oval 36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65" name="Snip Same Side Corner Rectangle 36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61" name="Group 360"/>
              <p:cNvGrpSpPr/>
              <p:nvPr/>
            </p:nvGrpSpPr>
            <p:grpSpPr>
              <a:xfrm>
                <a:off x="3723503" y="1553482"/>
                <a:ext cx="205946" cy="584236"/>
                <a:chOff x="961081" y="1550737"/>
                <a:chExt cx="205946" cy="584236"/>
              </a:xfrm>
            </p:grpSpPr>
            <p:sp>
              <p:nvSpPr>
                <p:cNvPr id="362" name="Oval 36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63" name="Snip Same Side Corner Rectangle 36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sp>
        <p:nvSpPr>
          <p:cNvPr id="382" name="TextBox 381"/>
          <p:cNvSpPr txBox="1">
            <a:spLocks noChangeArrowheads="1"/>
          </p:cNvSpPr>
          <p:nvPr/>
        </p:nvSpPr>
        <p:spPr bwMode="auto">
          <a:xfrm>
            <a:off x="3213100" y="5114293"/>
            <a:ext cx="2717800" cy="128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70000"/>
              </a:lnSpc>
            </a:pPr>
            <a:r>
              <a:rPr lang="en-US" sz="5400" b="1" dirty="0">
                <a:latin typeface="Helvetica" charset="0"/>
                <a:cs typeface="Helvetica" charset="0"/>
              </a:rPr>
              <a:t>80</a:t>
            </a:r>
            <a:endParaRPr lang="en-US" sz="4800" b="1" dirty="0">
              <a:latin typeface="Helvetica" charset="0"/>
              <a:cs typeface="Helvetica" charset="0"/>
            </a:endParaRPr>
          </a:p>
          <a:p>
            <a:pPr algn="ctr" eaLnBrk="1" hangingPunct="1"/>
            <a:r>
              <a:rPr lang="en-US" sz="2000" b="1" dirty="0">
                <a:latin typeface="Helvetica" charset="0"/>
                <a:cs typeface="Helvetica" charset="0"/>
              </a:rPr>
              <a:t>will develop </a:t>
            </a:r>
            <a:br>
              <a:rPr lang="en-US" sz="2000" b="1" dirty="0">
                <a:latin typeface="Helvetica" charset="0"/>
                <a:cs typeface="Helvetica" charset="0"/>
              </a:rPr>
            </a:br>
            <a:r>
              <a:rPr lang="en-US" sz="2000" b="1" dirty="0">
                <a:latin typeface="Helvetica" charset="0"/>
                <a:cs typeface="Helvetica" charset="0"/>
              </a:rPr>
              <a:t>chronic infection</a:t>
            </a:r>
            <a:endParaRPr lang="en-US" sz="1600" b="1" dirty="0">
              <a:latin typeface="Helvetica" charset="0"/>
              <a:cs typeface="Helvetica" charset="0"/>
            </a:endParaRPr>
          </a:p>
        </p:txBody>
      </p:sp>
      <p:sp>
        <p:nvSpPr>
          <p:cNvPr id="383" name="Text Box 6"/>
          <p:cNvSpPr txBox="1">
            <a:spLocks noChangeArrowheads="1"/>
          </p:cNvSpPr>
          <p:nvPr/>
        </p:nvSpPr>
        <p:spPr bwMode="auto">
          <a:xfrm>
            <a:off x="5838597" y="6474965"/>
            <a:ext cx="3157916" cy="258532"/>
          </a:xfrm>
          <a:prstGeom prst="rect">
            <a:avLst/>
          </a:prstGeom>
          <a:noFill/>
          <a:ln w="9525">
            <a:noFill/>
            <a:miter lim="800000"/>
            <a:headEnd/>
            <a:tailEnd/>
          </a:ln>
          <a:effectLst/>
        </p:spPr>
        <p:txBody>
          <a:bodyPr wrap="none">
            <a:spAutoFit/>
          </a:bodyPr>
          <a:lstStyle/>
          <a:p>
            <a:pPr algn="ctr" defTabSz="457200" eaLnBrk="1" fontAlgn="auto" hangingPunct="1">
              <a:lnSpc>
                <a:spcPct val="90000"/>
              </a:lnSpc>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latin typeface="Helvetica"/>
                <a:cs typeface="Helvetica"/>
              </a:rPr>
              <a:t>http://</a:t>
            </a:r>
            <a:r>
              <a:rPr lang="en-US" sz="1200" dirty="0" err="1">
                <a:solidFill>
                  <a:schemeClr val="tx1">
                    <a:lumMod val="50000"/>
                    <a:lumOff val="50000"/>
                  </a:schemeClr>
                </a:solidFill>
                <a:latin typeface="Helvetica"/>
                <a:cs typeface="Helvetica"/>
              </a:rPr>
              <a:t>www.cdc.gov</a:t>
            </a:r>
            <a:r>
              <a:rPr lang="en-US" sz="1200" dirty="0">
                <a:solidFill>
                  <a:schemeClr val="tx1">
                    <a:lumMod val="50000"/>
                    <a:lumOff val="50000"/>
                  </a:schemeClr>
                </a:solidFill>
                <a:latin typeface="Helvetica"/>
                <a:cs typeface="Helvetica"/>
              </a:rPr>
              <a:t>/hepatitis/</a:t>
            </a:r>
            <a:r>
              <a:rPr lang="en-US" sz="1200" dirty="0" err="1">
                <a:solidFill>
                  <a:schemeClr val="tx1">
                    <a:lumMod val="50000"/>
                    <a:lumOff val="50000"/>
                  </a:schemeClr>
                </a:solidFill>
                <a:latin typeface="Helvetica"/>
                <a:cs typeface="Helvetica"/>
              </a:rPr>
              <a:t>hcv</a:t>
            </a:r>
            <a:r>
              <a:rPr lang="en-US" sz="1200" dirty="0">
                <a:solidFill>
                  <a:schemeClr val="tx1">
                    <a:lumMod val="50000"/>
                    <a:lumOff val="50000"/>
                  </a:schemeClr>
                </a:solidFill>
                <a:latin typeface="Helvetica"/>
                <a:cs typeface="Helvetica"/>
              </a:rPr>
              <a:t>/</a:t>
            </a:r>
            <a:r>
              <a:rPr lang="en-US" sz="1200" dirty="0" err="1">
                <a:solidFill>
                  <a:schemeClr val="tx1">
                    <a:lumMod val="50000"/>
                    <a:lumOff val="50000"/>
                  </a:schemeClr>
                </a:solidFill>
                <a:latin typeface="Helvetica"/>
                <a:cs typeface="Helvetica"/>
              </a:rPr>
              <a:t>hcvfaq.htm</a:t>
            </a:r>
            <a:endParaRPr lang="en-US" sz="1200" dirty="0">
              <a:solidFill>
                <a:schemeClr val="tx1">
                  <a:lumMod val="50000"/>
                  <a:lumOff val="50000"/>
                </a:schemeClr>
              </a:solidFill>
              <a:latin typeface="Helvetica"/>
              <a:cs typeface="Helvetica"/>
            </a:endParaRPr>
          </a:p>
        </p:txBody>
      </p:sp>
    </p:spTree>
    <p:extLst>
      <p:ext uri="{BB962C8B-B14F-4D97-AF65-F5344CB8AC3E}">
        <p14:creationId xmlns:p14="http://schemas.microsoft.com/office/powerpoint/2010/main" val="872147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Natural history of hepatitis C</a:t>
            </a:r>
          </a:p>
        </p:txBody>
      </p:sp>
      <p:grpSp>
        <p:nvGrpSpPr>
          <p:cNvPr id="2" name="Group 1"/>
          <p:cNvGrpSpPr/>
          <p:nvPr/>
        </p:nvGrpSpPr>
        <p:grpSpPr>
          <a:xfrm>
            <a:off x="2178634" y="1684432"/>
            <a:ext cx="4786733" cy="2774524"/>
            <a:chOff x="2178634" y="1457528"/>
            <a:chExt cx="4786733" cy="2774524"/>
          </a:xfrm>
        </p:grpSpPr>
        <p:grpSp>
          <p:nvGrpSpPr>
            <p:cNvPr id="102" name="Group 101"/>
            <p:cNvGrpSpPr/>
            <p:nvPr/>
          </p:nvGrpSpPr>
          <p:grpSpPr>
            <a:xfrm>
              <a:off x="2178634" y="1457528"/>
              <a:ext cx="2348333" cy="458044"/>
              <a:chOff x="913027" y="1550737"/>
              <a:chExt cx="3016422" cy="588355"/>
            </a:xfrm>
          </p:grpSpPr>
          <p:grpSp>
            <p:nvGrpSpPr>
              <p:cNvPr id="71" name="Group 70"/>
              <p:cNvGrpSpPr/>
              <p:nvPr/>
            </p:nvGrpSpPr>
            <p:grpSpPr>
              <a:xfrm>
                <a:off x="913027" y="1550737"/>
                <a:ext cx="205946" cy="584236"/>
                <a:chOff x="961081" y="1550737"/>
                <a:chExt cx="205946" cy="584236"/>
              </a:xfrm>
            </p:grpSpPr>
            <p:sp>
              <p:nvSpPr>
                <p:cNvPr id="69" name="Oval 6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Snip Same Side Corner Rectangle 6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1223319" y="1552110"/>
                <a:ext cx="205946" cy="584236"/>
                <a:chOff x="961081" y="1550737"/>
                <a:chExt cx="205946" cy="584236"/>
              </a:xfrm>
            </p:grpSpPr>
            <p:sp>
              <p:nvSpPr>
                <p:cNvPr id="73" name="Oval 72"/>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Snip Same Side Corner Rectangle 73"/>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1532238" y="1552110"/>
                <a:ext cx="205946" cy="584236"/>
                <a:chOff x="961081" y="1550737"/>
                <a:chExt cx="205946" cy="584236"/>
              </a:xfrm>
            </p:grpSpPr>
            <p:sp>
              <p:nvSpPr>
                <p:cNvPr id="76" name="Oval 7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Snip Same Side Corner Rectangle 7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1842530" y="1553483"/>
                <a:ext cx="205946" cy="584236"/>
                <a:chOff x="961081" y="1550737"/>
                <a:chExt cx="205946" cy="584236"/>
              </a:xfrm>
            </p:grpSpPr>
            <p:sp>
              <p:nvSpPr>
                <p:cNvPr id="79" name="Oval 7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Snip Same Side Corner Rectangle 7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2163805" y="1552109"/>
                <a:ext cx="205946" cy="584236"/>
                <a:chOff x="961081" y="1550737"/>
                <a:chExt cx="205946" cy="584236"/>
              </a:xfrm>
            </p:grpSpPr>
            <p:sp>
              <p:nvSpPr>
                <p:cNvPr id="82" name="Oval 8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Snip Same Side Corner Rectangle 8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2472725" y="1552110"/>
                <a:ext cx="205946" cy="584236"/>
                <a:chOff x="961081" y="1550737"/>
                <a:chExt cx="205946" cy="584236"/>
              </a:xfrm>
            </p:grpSpPr>
            <p:sp>
              <p:nvSpPr>
                <p:cNvPr id="88" name="Oval 8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Snip Same Side Corner Rectangle 8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2783017" y="1553483"/>
                <a:ext cx="205946" cy="584236"/>
                <a:chOff x="961081" y="1550737"/>
                <a:chExt cx="205946" cy="584236"/>
              </a:xfrm>
            </p:grpSpPr>
            <p:sp>
              <p:nvSpPr>
                <p:cNvPr id="91" name="Oval 90"/>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Snip Same Side Corner Rectangle 91"/>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091936" y="1553483"/>
                <a:ext cx="205946" cy="584236"/>
                <a:chOff x="961081" y="1550737"/>
                <a:chExt cx="205946" cy="584236"/>
              </a:xfrm>
            </p:grpSpPr>
            <p:sp>
              <p:nvSpPr>
                <p:cNvPr id="94" name="Oval 9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Snip Same Side Corner Rectangle 9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3402228" y="1554856"/>
                <a:ext cx="205946" cy="584236"/>
                <a:chOff x="961081" y="1550737"/>
                <a:chExt cx="205946" cy="584236"/>
              </a:xfrm>
            </p:grpSpPr>
            <p:sp>
              <p:nvSpPr>
                <p:cNvPr id="97" name="Oval 96"/>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Snip Same Side Corner Rectangle 97"/>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3723503" y="1553482"/>
                <a:ext cx="205946" cy="584236"/>
                <a:chOff x="961081" y="1550737"/>
                <a:chExt cx="205946" cy="584236"/>
              </a:xfrm>
            </p:grpSpPr>
            <p:sp>
              <p:nvSpPr>
                <p:cNvPr id="100" name="Oval 9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Snip Same Side Corner Rectangle 10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3" name="Group 102"/>
            <p:cNvGrpSpPr/>
            <p:nvPr/>
          </p:nvGrpSpPr>
          <p:grpSpPr>
            <a:xfrm>
              <a:off x="2178634" y="2036648"/>
              <a:ext cx="2348333" cy="458044"/>
              <a:chOff x="913027" y="1550737"/>
              <a:chExt cx="3016422" cy="588355"/>
            </a:xfrm>
          </p:grpSpPr>
          <p:grpSp>
            <p:nvGrpSpPr>
              <p:cNvPr id="104" name="Group 103"/>
              <p:cNvGrpSpPr/>
              <p:nvPr/>
            </p:nvGrpSpPr>
            <p:grpSpPr>
              <a:xfrm>
                <a:off x="913027" y="1550737"/>
                <a:ext cx="205946" cy="584236"/>
                <a:chOff x="961081" y="1550737"/>
                <a:chExt cx="205946" cy="584236"/>
              </a:xfrm>
            </p:grpSpPr>
            <p:sp>
              <p:nvSpPr>
                <p:cNvPr id="132" name="Oval 13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3" name="Snip Same Side Corner Rectangle 13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5" name="Group 104"/>
              <p:cNvGrpSpPr/>
              <p:nvPr/>
            </p:nvGrpSpPr>
            <p:grpSpPr>
              <a:xfrm>
                <a:off x="1223319" y="1552110"/>
                <a:ext cx="205946" cy="584236"/>
                <a:chOff x="961081" y="1550737"/>
                <a:chExt cx="205946" cy="584236"/>
              </a:xfrm>
            </p:grpSpPr>
            <p:sp>
              <p:nvSpPr>
                <p:cNvPr id="130" name="Oval 12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1" name="Snip Same Side Corner Rectangle 13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6" name="Group 105"/>
              <p:cNvGrpSpPr/>
              <p:nvPr/>
            </p:nvGrpSpPr>
            <p:grpSpPr>
              <a:xfrm>
                <a:off x="1532238" y="1552110"/>
                <a:ext cx="205946" cy="584236"/>
                <a:chOff x="961081" y="1550737"/>
                <a:chExt cx="205946" cy="584236"/>
              </a:xfrm>
            </p:grpSpPr>
            <p:sp>
              <p:nvSpPr>
                <p:cNvPr id="128" name="Oval 12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9" name="Snip Same Side Corner Rectangle 12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7" name="Group 106"/>
              <p:cNvGrpSpPr/>
              <p:nvPr/>
            </p:nvGrpSpPr>
            <p:grpSpPr>
              <a:xfrm>
                <a:off x="1842530" y="1553483"/>
                <a:ext cx="205946" cy="584236"/>
                <a:chOff x="961081" y="1550737"/>
                <a:chExt cx="205946" cy="584236"/>
              </a:xfrm>
            </p:grpSpPr>
            <p:sp>
              <p:nvSpPr>
                <p:cNvPr id="126" name="Oval 12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7" name="Snip Same Side Corner Rectangle 12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8" name="Group 107"/>
              <p:cNvGrpSpPr/>
              <p:nvPr/>
            </p:nvGrpSpPr>
            <p:grpSpPr>
              <a:xfrm>
                <a:off x="2163805" y="1552109"/>
                <a:ext cx="205946" cy="584236"/>
                <a:chOff x="961081" y="1550737"/>
                <a:chExt cx="205946" cy="584236"/>
              </a:xfrm>
            </p:grpSpPr>
            <p:sp>
              <p:nvSpPr>
                <p:cNvPr id="124" name="Oval 12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5" name="Snip Same Side Corner Rectangle 12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9" name="Group 108"/>
              <p:cNvGrpSpPr/>
              <p:nvPr/>
            </p:nvGrpSpPr>
            <p:grpSpPr>
              <a:xfrm>
                <a:off x="2472725" y="1552110"/>
                <a:ext cx="205946" cy="584236"/>
                <a:chOff x="961081" y="1550737"/>
                <a:chExt cx="205946" cy="584236"/>
              </a:xfrm>
            </p:grpSpPr>
            <p:sp>
              <p:nvSpPr>
                <p:cNvPr id="122" name="Oval 12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3" name="Snip Same Side Corner Rectangle 12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0" name="Group 109"/>
              <p:cNvGrpSpPr/>
              <p:nvPr/>
            </p:nvGrpSpPr>
            <p:grpSpPr>
              <a:xfrm>
                <a:off x="2783017" y="1553483"/>
                <a:ext cx="205946" cy="584236"/>
                <a:chOff x="961081" y="1550737"/>
                <a:chExt cx="205946" cy="584236"/>
              </a:xfrm>
            </p:grpSpPr>
            <p:sp>
              <p:nvSpPr>
                <p:cNvPr id="120" name="Oval 11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1" name="Snip Same Side Corner Rectangle 12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1" name="Group 110"/>
              <p:cNvGrpSpPr/>
              <p:nvPr/>
            </p:nvGrpSpPr>
            <p:grpSpPr>
              <a:xfrm>
                <a:off x="3091936" y="1553483"/>
                <a:ext cx="205946" cy="584236"/>
                <a:chOff x="961081" y="1550737"/>
                <a:chExt cx="205946" cy="584236"/>
              </a:xfrm>
            </p:grpSpPr>
            <p:sp>
              <p:nvSpPr>
                <p:cNvPr id="118" name="Oval 11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9" name="Snip Same Side Corner Rectangle 11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2" name="Group 111"/>
              <p:cNvGrpSpPr/>
              <p:nvPr/>
            </p:nvGrpSpPr>
            <p:grpSpPr>
              <a:xfrm>
                <a:off x="3402228" y="1554856"/>
                <a:ext cx="205946" cy="584236"/>
                <a:chOff x="961081" y="1550737"/>
                <a:chExt cx="205946" cy="584236"/>
              </a:xfrm>
            </p:grpSpPr>
            <p:sp>
              <p:nvSpPr>
                <p:cNvPr id="116" name="Oval 11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7" name="Snip Same Side Corner Rectangle 11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3" name="Group 112"/>
              <p:cNvGrpSpPr/>
              <p:nvPr/>
            </p:nvGrpSpPr>
            <p:grpSpPr>
              <a:xfrm>
                <a:off x="3723503" y="1553482"/>
                <a:ext cx="205946" cy="584236"/>
                <a:chOff x="961081" y="1550737"/>
                <a:chExt cx="205946" cy="584236"/>
              </a:xfrm>
            </p:grpSpPr>
            <p:sp>
              <p:nvSpPr>
                <p:cNvPr id="114" name="Oval 11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5" name="Snip Same Side Corner Rectangle 11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134" name="Group 133"/>
            <p:cNvGrpSpPr/>
            <p:nvPr/>
          </p:nvGrpSpPr>
          <p:grpSpPr>
            <a:xfrm>
              <a:off x="2178634" y="2615768"/>
              <a:ext cx="2348333" cy="458044"/>
              <a:chOff x="913027" y="1550737"/>
              <a:chExt cx="3016422" cy="588355"/>
            </a:xfrm>
          </p:grpSpPr>
          <p:grpSp>
            <p:nvGrpSpPr>
              <p:cNvPr id="135" name="Group 134"/>
              <p:cNvGrpSpPr/>
              <p:nvPr/>
            </p:nvGrpSpPr>
            <p:grpSpPr>
              <a:xfrm>
                <a:off x="913027" y="1550737"/>
                <a:ext cx="205946" cy="584236"/>
                <a:chOff x="961081" y="1550737"/>
                <a:chExt cx="205946" cy="584236"/>
              </a:xfrm>
            </p:grpSpPr>
            <p:sp>
              <p:nvSpPr>
                <p:cNvPr id="163" name="Oval 16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4" name="Snip Same Side Corner Rectangle 16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6" name="Group 135"/>
              <p:cNvGrpSpPr/>
              <p:nvPr/>
            </p:nvGrpSpPr>
            <p:grpSpPr>
              <a:xfrm>
                <a:off x="1223319" y="1552110"/>
                <a:ext cx="205946" cy="584236"/>
                <a:chOff x="961081" y="1550737"/>
                <a:chExt cx="205946" cy="584236"/>
              </a:xfrm>
            </p:grpSpPr>
            <p:sp>
              <p:nvSpPr>
                <p:cNvPr id="161" name="Oval 16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2" name="Snip Same Side Corner Rectangle 16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7" name="Group 136"/>
              <p:cNvGrpSpPr/>
              <p:nvPr/>
            </p:nvGrpSpPr>
            <p:grpSpPr>
              <a:xfrm>
                <a:off x="1532238" y="1552110"/>
                <a:ext cx="205946" cy="584236"/>
                <a:chOff x="961081" y="1550737"/>
                <a:chExt cx="205946" cy="584236"/>
              </a:xfrm>
            </p:grpSpPr>
            <p:sp>
              <p:nvSpPr>
                <p:cNvPr id="159" name="Oval 15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0" name="Snip Same Side Corner Rectangle 15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8" name="Group 137"/>
              <p:cNvGrpSpPr/>
              <p:nvPr/>
            </p:nvGrpSpPr>
            <p:grpSpPr>
              <a:xfrm>
                <a:off x="1842530" y="1553483"/>
                <a:ext cx="205946" cy="584236"/>
                <a:chOff x="961081" y="1550737"/>
                <a:chExt cx="205946" cy="584236"/>
              </a:xfrm>
            </p:grpSpPr>
            <p:sp>
              <p:nvSpPr>
                <p:cNvPr id="157" name="Oval 15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8" name="Snip Same Side Corner Rectangle 15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9" name="Group 138"/>
              <p:cNvGrpSpPr/>
              <p:nvPr/>
            </p:nvGrpSpPr>
            <p:grpSpPr>
              <a:xfrm>
                <a:off x="2163805" y="1552109"/>
                <a:ext cx="205946" cy="584236"/>
                <a:chOff x="961081" y="1550737"/>
                <a:chExt cx="205946" cy="584236"/>
              </a:xfrm>
            </p:grpSpPr>
            <p:sp>
              <p:nvSpPr>
                <p:cNvPr id="155" name="Oval 15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6" name="Snip Same Side Corner Rectangle 15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0" name="Group 139"/>
              <p:cNvGrpSpPr/>
              <p:nvPr/>
            </p:nvGrpSpPr>
            <p:grpSpPr>
              <a:xfrm>
                <a:off x="2472725" y="1552110"/>
                <a:ext cx="205946" cy="584236"/>
                <a:chOff x="961081" y="1550737"/>
                <a:chExt cx="205946" cy="584236"/>
              </a:xfrm>
            </p:grpSpPr>
            <p:sp>
              <p:nvSpPr>
                <p:cNvPr id="153" name="Oval 15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4" name="Snip Same Side Corner Rectangle 15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1" name="Group 140"/>
              <p:cNvGrpSpPr/>
              <p:nvPr/>
            </p:nvGrpSpPr>
            <p:grpSpPr>
              <a:xfrm>
                <a:off x="2783017" y="1553483"/>
                <a:ext cx="205946" cy="584236"/>
                <a:chOff x="961081" y="1550737"/>
                <a:chExt cx="205946" cy="584236"/>
              </a:xfrm>
            </p:grpSpPr>
            <p:sp>
              <p:nvSpPr>
                <p:cNvPr id="151" name="Oval 15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2" name="Snip Same Side Corner Rectangle 15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2" name="Group 141"/>
              <p:cNvGrpSpPr/>
              <p:nvPr/>
            </p:nvGrpSpPr>
            <p:grpSpPr>
              <a:xfrm>
                <a:off x="3091936" y="1553483"/>
                <a:ext cx="205946" cy="584236"/>
                <a:chOff x="961081" y="1550737"/>
                <a:chExt cx="205946" cy="584236"/>
              </a:xfrm>
            </p:grpSpPr>
            <p:sp>
              <p:nvSpPr>
                <p:cNvPr id="149" name="Oval 14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0" name="Snip Same Side Corner Rectangle 14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3" name="Group 142"/>
              <p:cNvGrpSpPr/>
              <p:nvPr/>
            </p:nvGrpSpPr>
            <p:grpSpPr>
              <a:xfrm>
                <a:off x="3402228" y="1554856"/>
                <a:ext cx="205946" cy="584236"/>
                <a:chOff x="961081" y="1550737"/>
                <a:chExt cx="205946" cy="584236"/>
              </a:xfrm>
            </p:grpSpPr>
            <p:sp>
              <p:nvSpPr>
                <p:cNvPr id="147" name="Oval 14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8" name="Snip Same Side Corner Rectangle 14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4" name="Group 143"/>
              <p:cNvGrpSpPr/>
              <p:nvPr/>
            </p:nvGrpSpPr>
            <p:grpSpPr>
              <a:xfrm>
                <a:off x="3723503" y="1553482"/>
                <a:ext cx="205946" cy="584236"/>
                <a:chOff x="961081" y="1550737"/>
                <a:chExt cx="205946" cy="584236"/>
              </a:xfrm>
            </p:grpSpPr>
            <p:sp>
              <p:nvSpPr>
                <p:cNvPr id="145" name="Oval 14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6" name="Snip Same Side Corner Rectangle 14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165" name="Group 164"/>
            <p:cNvGrpSpPr/>
            <p:nvPr/>
          </p:nvGrpSpPr>
          <p:grpSpPr>
            <a:xfrm>
              <a:off x="2178634" y="3194888"/>
              <a:ext cx="2348333" cy="458044"/>
              <a:chOff x="913027" y="1550737"/>
              <a:chExt cx="3016422" cy="588355"/>
            </a:xfrm>
          </p:grpSpPr>
          <p:grpSp>
            <p:nvGrpSpPr>
              <p:cNvPr id="166" name="Group 165"/>
              <p:cNvGrpSpPr/>
              <p:nvPr/>
            </p:nvGrpSpPr>
            <p:grpSpPr>
              <a:xfrm>
                <a:off x="913027" y="1550737"/>
                <a:ext cx="205946" cy="584236"/>
                <a:chOff x="961081" y="1550737"/>
                <a:chExt cx="205946" cy="584236"/>
              </a:xfrm>
            </p:grpSpPr>
            <p:sp>
              <p:nvSpPr>
                <p:cNvPr id="194" name="Oval 19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5" name="Snip Same Side Corner Rectangle 19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7" name="Group 166"/>
              <p:cNvGrpSpPr/>
              <p:nvPr/>
            </p:nvGrpSpPr>
            <p:grpSpPr>
              <a:xfrm>
                <a:off x="1223319" y="1552110"/>
                <a:ext cx="205946" cy="584236"/>
                <a:chOff x="961081" y="1550737"/>
                <a:chExt cx="205946" cy="584236"/>
              </a:xfrm>
            </p:grpSpPr>
            <p:sp>
              <p:nvSpPr>
                <p:cNvPr id="192" name="Oval 19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3" name="Snip Same Side Corner Rectangle 19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8" name="Group 167"/>
              <p:cNvGrpSpPr/>
              <p:nvPr/>
            </p:nvGrpSpPr>
            <p:grpSpPr>
              <a:xfrm>
                <a:off x="1532238" y="1552110"/>
                <a:ext cx="205946" cy="584236"/>
                <a:chOff x="961081" y="1550737"/>
                <a:chExt cx="205946" cy="584236"/>
              </a:xfrm>
            </p:grpSpPr>
            <p:sp>
              <p:nvSpPr>
                <p:cNvPr id="190" name="Oval 18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1" name="Snip Same Side Corner Rectangle 19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9" name="Group 168"/>
              <p:cNvGrpSpPr/>
              <p:nvPr/>
            </p:nvGrpSpPr>
            <p:grpSpPr>
              <a:xfrm>
                <a:off x="1842530" y="1553483"/>
                <a:ext cx="205946" cy="584236"/>
                <a:chOff x="961081" y="1550737"/>
                <a:chExt cx="205946" cy="584236"/>
              </a:xfrm>
            </p:grpSpPr>
            <p:sp>
              <p:nvSpPr>
                <p:cNvPr id="188" name="Oval 18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9" name="Snip Same Side Corner Rectangle 18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0" name="Group 169"/>
              <p:cNvGrpSpPr/>
              <p:nvPr/>
            </p:nvGrpSpPr>
            <p:grpSpPr>
              <a:xfrm>
                <a:off x="2163805" y="1552109"/>
                <a:ext cx="205946" cy="584236"/>
                <a:chOff x="961081" y="1550737"/>
                <a:chExt cx="205946" cy="584236"/>
              </a:xfrm>
            </p:grpSpPr>
            <p:sp>
              <p:nvSpPr>
                <p:cNvPr id="186" name="Oval 18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7" name="Snip Same Side Corner Rectangle 18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1" name="Group 170"/>
              <p:cNvGrpSpPr/>
              <p:nvPr/>
            </p:nvGrpSpPr>
            <p:grpSpPr>
              <a:xfrm>
                <a:off x="2472725" y="1552110"/>
                <a:ext cx="205946" cy="584236"/>
                <a:chOff x="961081" y="1550737"/>
                <a:chExt cx="205946" cy="584236"/>
              </a:xfrm>
            </p:grpSpPr>
            <p:sp>
              <p:nvSpPr>
                <p:cNvPr id="184" name="Oval 18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5" name="Snip Same Side Corner Rectangle 18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2" name="Group 171"/>
              <p:cNvGrpSpPr/>
              <p:nvPr/>
            </p:nvGrpSpPr>
            <p:grpSpPr>
              <a:xfrm>
                <a:off x="2783017" y="1553483"/>
                <a:ext cx="205946" cy="584236"/>
                <a:chOff x="961081" y="1550737"/>
                <a:chExt cx="205946" cy="584236"/>
              </a:xfrm>
            </p:grpSpPr>
            <p:sp>
              <p:nvSpPr>
                <p:cNvPr id="182" name="Oval 18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3" name="Snip Same Side Corner Rectangle 18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3" name="Group 172"/>
              <p:cNvGrpSpPr/>
              <p:nvPr/>
            </p:nvGrpSpPr>
            <p:grpSpPr>
              <a:xfrm>
                <a:off x="3091936" y="1553483"/>
                <a:ext cx="205946" cy="584236"/>
                <a:chOff x="961081" y="1550737"/>
                <a:chExt cx="205946" cy="584236"/>
              </a:xfrm>
            </p:grpSpPr>
            <p:sp>
              <p:nvSpPr>
                <p:cNvPr id="180" name="Oval 17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1" name="Snip Same Side Corner Rectangle 18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4" name="Group 173"/>
              <p:cNvGrpSpPr/>
              <p:nvPr/>
            </p:nvGrpSpPr>
            <p:grpSpPr>
              <a:xfrm>
                <a:off x="3402228" y="1554856"/>
                <a:ext cx="205946" cy="584236"/>
                <a:chOff x="961081" y="1550737"/>
                <a:chExt cx="205946" cy="584236"/>
              </a:xfrm>
            </p:grpSpPr>
            <p:sp>
              <p:nvSpPr>
                <p:cNvPr id="178" name="Oval 17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9" name="Snip Same Side Corner Rectangle 17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5" name="Group 174"/>
              <p:cNvGrpSpPr/>
              <p:nvPr/>
            </p:nvGrpSpPr>
            <p:grpSpPr>
              <a:xfrm>
                <a:off x="3723503" y="1553482"/>
                <a:ext cx="205946" cy="584236"/>
                <a:chOff x="961081" y="1550737"/>
                <a:chExt cx="205946" cy="584236"/>
              </a:xfrm>
            </p:grpSpPr>
            <p:sp>
              <p:nvSpPr>
                <p:cNvPr id="176" name="Oval 17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7" name="Snip Same Side Corner Rectangle 17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196" name="Group 195"/>
            <p:cNvGrpSpPr/>
            <p:nvPr/>
          </p:nvGrpSpPr>
          <p:grpSpPr>
            <a:xfrm>
              <a:off x="2178634" y="3774008"/>
              <a:ext cx="2348333" cy="458044"/>
              <a:chOff x="913027" y="1550737"/>
              <a:chExt cx="3016422" cy="588355"/>
            </a:xfrm>
          </p:grpSpPr>
          <p:grpSp>
            <p:nvGrpSpPr>
              <p:cNvPr id="197" name="Group 196"/>
              <p:cNvGrpSpPr/>
              <p:nvPr/>
            </p:nvGrpSpPr>
            <p:grpSpPr>
              <a:xfrm>
                <a:off x="913027" y="1550737"/>
                <a:ext cx="205946" cy="584236"/>
                <a:chOff x="961081" y="1550737"/>
                <a:chExt cx="205946" cy="584236"/>
              </a:xfrm>
            </p:grpSpPr>
            <p:sp>
              <p:nvSpPr>
                <p:cNvPr id="225" name="Oval 224"/>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6" name="Snip Same Side Corner Rectangle 225"/>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198" name="Group 197"/>
              <p:cNvGrpSpPr/>
              <p:nvPr/>
            </p:nvGrpSpPr>
            <p:grpSpPr>
              <a:xfrm>
                <a:off x="1223319" y="1552110"/>
                <a:ext cx="205946" cy="584236"/>
                <a:chOff x="961081" y="1550737"/>
                <a:chExt cx="205946" cy="584236"/>
              </a:xfrm>
            </p:grpSpPr>
            <p:sp>
              <p:nvSpPr>
                <p:cNvPr id="223" name="Oval 222"/>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4" name="Snip Same Side Corner Rectangle 223"/>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199" name="Group 198"/>
              <p:cNvGrpSpPr/>
              <p:nvPr/>
            </p:nvGrpSpPr>
            <p:grpSpPr>
              <a:xfrm>
                <a:off x="1532238" y="1552110"/>
                <a:ext cx="205946" cy="584236"/>
                <a:chOff x="961081" y="1550737"/>
                <a:chExt cx="205946" cy="584236"/>
              </a:xfrm>
            </p:grpSpPr>
            <p:sp>
              <p:nvSpPr>
                <p:cNvPr id="221" name="Oval 220"/>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2" name="Snip Same Side Corner Rectangle 221"/>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200" name="Group 199"/>
              <p:cNvGrpSpPr/>
              <p:nvPr/>
            </p:nvGrpSpPr>
            <p:grpSpPr>
              <a:xfrm>
                <a:off x="1842530" y="1553483"/>
                <a:ext cx="205946" cy="584236"/>
                <a:chOff x="961081" y="1550737"/>
                <a:chExt cx="205946" cy="584236"/>
              </a:xfrm>
            </p:grpSpPr>
            <p:sp>
              <p:nvSpPr>
                <p:cNvPr id="219" name="Oval 218"/>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0" name="Snip Same Side Corner Rectangle 219"/>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201" name="Group 200"/>
              <p:cNvGrpSpPr/>
              <p:nvPr/>
            </p:nvGrpSpPr>
            <p:grpSpPr>
              <a:xfrm>
                <a:off x="2163805" y="1552109"/>
                <a:ext cx="205946" cy="584236"/>
                <a:chOff x="961081" y="1550737"/>
                <a:chExt cx="205946" cy="584236"/>
              </a:xfrm>
            </p:grpSpPr>
            <p:sp>
              <p:nvSpPr>
                <p:cNvPr id="217" name="Oval 216"/>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8" name="Snip Same Side Corner Rectangle 217"/>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202" name="Group 201"/>
              <p:cNvGrpSpPr/>
              <p:nvPr/>
            </p:nvGrpSpPr>
            <p:grpSpPr>
              <a:xfrm>
                <a:off x="2472725" y="1552110"/>
                <a:ext cx="205946" cy="584236"/>
                <a:chOff x="961081" y="1550737"/>
                <a:chExt cx="205946" cy="584236"/>
              </a:xfrm>
            </p:grpSpPr>
            <p:sp>
              <p:nvSpPr>
                <p:cNvPr id="215" name="Oval 214"/>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6" name="Snip Same Side Corner Rectangle 215"/>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203" name="Group 202"/>
              <p:cNvGrpSpPr/>
              <p:nvPr/>
            </p:nvGrpSpPr>
            <p:grpSpPr>
              <a:xfrm>
                <a:off x="2783017" y="1553483"/>
                <a:ext cx="205946" cy="584236"/>
                <a:chOff x="961081" y="1550737"/>
                <a:chExt cx="205946" cy="584236"/>
              </a:xfrm>
            </p:grpSpPr>
            <p:sp>
              <p:nvSpPr>
                <p:cNvPr id="213" name="Oval 212"/>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4" name="Snip Same Side Corner Rectangle 213"/>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204" name="Group 203"/>
              <p:cNvGrpSpPr/>
              <p:nvPr/>
            </p:nvGrpSpPr>
            <p:grpSpPr>
              <a:xfrm>
                <a:off x="3091936" y="1553483"/>
                <a:ext cx="205946" cy="584236"/>
                <a:chOff x="961081" y="1550737"/>
                <a:chExt cx="205946" cy="584236"/>
              </a:xfrm>
            </p:grpSpPr>
            <p:sp>
              <p:nvSpPr>
                <p:cNvPr id="211" name="Oval 210"/>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2" name="Snip Same Side Corner Rectangle 211"/>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205" name="Group 204"/>
              <p:cNvGrpSpPr/>
              <p:nvPr/>
            </p:nvGrpSpPr>
            <p:grpSpPr>
              <a:xfrm>
                <a:off x="3402228" y="1554856"/>
                <a:ext cx="205946" cy="584236"/>
                <a:chOff x="961081" y="1550737"/>
                <a:chExt cx="205946" cy="584236"/>
              </a:xfrm>
            </p:grpSpPr>
            <p:sp>
              <p:nvSpPr>
                <p:cNvPr id="209" name="Oval 208"/>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0" name="Snip Same Side Corner Rectangle 209"/>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206" name="Group 205"/>
              <p:cNvGrpSpPr/>
              <p:nvPr/>
            </p:nvGrpSpPr>
            <p:grpSpPr>
              <a:xfrm>
                <a:off x="3723503" y="1553482"/>
                <a:ext cx="205946" cy="584236"/>
                <a:chOff x="961081" y="1550737"/>
                <a:chExt cx="205946" cy="584236"/>
              </a:xfrm>
            </p:grpSpPr>
            <p:sp>
              <p:nvSpPr>
                <p:cNvPr id="207" name="Oval 206"/>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8" name="Snip Same Side Corner Rectangle 207"/>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grpSp>
          <p:nvGrpSpPr>
            <p:cNvPr id="227" name="Group 226"/>
            <p:cNvGrpSpPr/>
            <p:nvPr/>
          </p:nvGrpSpPr>
          <p:grpSpPr>
            <a:xfrm>
              <a:off x="4617034" y="1457528"/>
              <a:ext cx="2348333" cy="458044"/>
              <a:chOff x="913027" y="1550737"/>
              <a:chExt cx="3016422" cy="588355"/>
            </a:xfrm>
          </p:grpSpPr>
          <p:grpSp>
            <p:nvGrpSpPr>
              <p:cNvPr id="228" name="Group 227"/>
              <p:cNvGrpSpPr/>
              <p:nvPr/>
            </p:nvGrpSpPr>
            <p:grpSpPr>
              <a:xfrm>
                <a:off x="913027" y="1550737"/>
                <a:ext cx="205946" cy="584236"/>
                <a:chOff x="961081" y="1550737"/>
                <a:chExt cx="205946" cy="584236"/>
              </a:xfrm>
            </p:grpSpPr>
            <p:sp>
              <p:nvSpPr>
                <p:cNvPr id="256" name="Oval 25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Snip Same Side Corner Rectangle 25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9" name="Group 228"/>
              <p:cNvGrpSpPr/>
              <p:nvPr/>
            </p:nvGrpSpPr>
            <p:grpSpPr>
              <a:xfrm>
                <a:off x="1223319" y="1552110"/>
                <a:ext cx="205946" cy="584236"/>
                <a:chOff x="961081" y="1550737"/>
                <a:chExt cx="205946" cy="584236"/>
              </a:xfrm>
            </p:grpSpPr>
            <p:sp>
              <p:nvSpPr>
                <p:cNvPr id="254" name="Oval 25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Snip Same Side Corner Rectangle 25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0" name="Group 229"/>
              <p:cNvGrpSpPr/>
              <p:nvPr/>
            </p:nvGrpSpPr>
            <p:grpSpPr>
              <a:xfrm>
                <a:off x="1532238" y="1552110"/>
                <a:ext cx="205946" cy="584236"/>
                <a:chOff x="961081" y="1550737"/>
                <a:chExt cx="205946" cy="584236"/>
              </a:xfrm>
            </p:grpSpPr>
            <p:sp>
              <p:nvSpPr>
                <p:cNvPr id="252" name="Oval 25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Snip Same Side Corner Rectangle 25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1842530" y="1553483"/>
                <a:ext cx="205946" cy="584236"/>
                <a:chOff x="961081" y="1550737"/>
                <a:chExt cx="205946" cy="584236"/>
              </a:xfrm>
            </p:grpSpPr>
            <p:sp>
              <p:nvSpPr>
                <p:cNvPr id="250" name="Oval 24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Snip Same Side Corner Rectangle 25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2163805" y="1552109"/>
                <a:ext cx="205946" cy="584236"/>
                <a:chOff x="961081" y="1550737"/>
                <a:chExt cx="205946" cy="584236"/>
              </a:xfrm>
            </p:grpSpPr>
            <p:sp>
              <p:nvSpPr>
                <p:cNvPr id="248" name="Oval 24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Snip Same Side Corner Rectangle 24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2472725" y="1552110"/>
                <a:ext cx="205946" cy="584236"/>
                <a:chOff x="961081" y="1550737"/>
                <a:chExt cx="205946" cy="584236"/>
              </a:xfrm>
            </p:grpSpPr>
            <p:sp>
              <p:nvSpPr>
                <p:cNvPr id="246" name="Oval 24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Snip Same Side Corner Rectangle 24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4" name="Group 233"/>
              <p:cNvGrpSpPr/>
              <p:nvPr/>
            </p:nvGrpSpPr>
            <p:grpSpPr>
              <a:xfrm>
                <a:off x="2783017" y="1553483"/>
                <a:ext cx="205946" cy="584236"/>
                <a:chOff x="961081" y="1550737"/>
                <a:chExt cx="205946" cy="584236"/>
              </a:xfrm>
            </p:grpSpPr>
            <p:sp>
              <p:nvSpPr>
                <p:cNvPr id="244" name="Oval 24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Snip Same Side Corner Rectangle 24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3091936" y="1553483"/>
                <a:ext cx="205946" cy="584236"/>
                <a:chOff x="961081" y="1550737"/>
                <a:chExt cx="205946" cy="584236"/>
              </a:xfrm>
            </p:grpSpPr>
            <p:sp>
              <p:nvSpPr>
                <p:cNvPr id="242" name="Oval 24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Snip Same Side Corner Rectangle 24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3402228" y="1554856"/>
                <a:ext cx="205946" cy="584236"/>
                <a:chOff x="961081" y="1550737"/>
                <a:chExt cx="205946" cy="584236"/>
              </a:xfrm>
            </p:grpSpPr>
            <p:sp>
              <p:nvSpPr>
                <p:cNvPr id="240" name="Oval 23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Snip Same Side Corner Rectangle 24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3723503" y="1553482"/>
                <a:ext cx="205946" cy="584236"/>
                <a:chOff x="961081" y="1550737"/>
                <a:chExt cx="205946" cy="584236"/>
              </a:xfrm>
            </p:grpSpPr>
            <p:sp>
              <p:nvSpPr>
                <p:cNvPr id="238" name="Oval 23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Snip Same Side Corner Rectangle 23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58" name="Group 257"/>
            <p:cNvGrpSpPr/>
            <p:nvPr/>
          </p:nvGrpSpPr>
          <p:grpSpPr>
            <a:xfrm>
              <a:off x="4617034" y="2036648"/>
              <a:ext cx="2348333" cy="458044"/>
              <a:chOff x="913027" y="1550737"/>
              <a:chExt cx="3016422" cy="588355"/>
            </a:xfrm>
          </p:grpSpPr>
          <p:grpSp>
            <p:nvGrpSpPr>
              <p:cNvPr id="259" name="Group 258"/>
              <p:cNvGrpSpPr/>
              <p:nvPr/>
            </p:nvGrpSpPr>
            <p:grpSpPr>
              <a:xfrm>
                <a:off x="913027" y="1550737"/>
                <a:ext cx="205946" cy="584236"/>
                <a:chOff x="961081" y="1550737"/>
                <a:chExt cx="205946" cy="584236"/>
              </a:xfrm>
            </p:grpSpPr>
            <p:sp>
              <p:nvSpPr>
                <p:cNvPr id="287" name="Oval 28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8" name="Snip Same Side Corner Rectangle 28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0" name="Group 259"/>
              <p:cNvGrpSpPr/>
              <p:nvPr/>
            </p:nvGrpSpPr>
            <p:grpSpPr>
              <a:xfrm>
                <a:off x="1223319" y="1552110"/>
                <a:ext cx="205946" cy="584236"/>
                <a:chOff x="961081" y="1550737"/>
                <a:chExt cx="205946" cy="584236"/>
              </a:xfrm>
            </p:grpSpPr>
            <p:sp>
              <p:nvSpPr>
                <p:cNvPr id="285" name="Oval 28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6" name="Snip Same Side Corner Rectangle 28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1" name="Group 260"/>
              <p:cNvGrpSpPr/>
              <p:nvPr/>
            </p:nvGrpSpPr>
            <p:grpSpPr>
              <a:xfrm>
                <a:off x="1532238" y="1552110"/>
                <a:ext cx="205946" cy="584236"/>
                <a:chOff x="961081" y="1550737"/>
                <a:chExt cx="205946" cy="584236"/>
              </a:xfrm>
            </p:grpSpPr>
            <p:sp>
              <p:nvSpPr>
                <p:cNvPr id="283" name="Oval 28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4" name="Snip Same Side Corner Rectangle 28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2" name="Group 261"/>
              <p:cNvGrpSpPr/>
              <p:nvPr/>
            </p:nvGrpSpPr>
            <p:grpSpPr>
              <a:xfrm>
                <a:off x="1842530" y="1553483"/>
                <a:ext cx="205946" cy="584236"/>
                <a:chOff x="961081" y="1550737"/>
                <a:chExt cx="205946" cy="584236"/>
              </a:xfrm>
            </p:grpSpPr>
            <p:sp>
              <p:nvSpPr>
                <p:cNvPr id="281" name="Oval 28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2" name="Snip Same Side Corner Rectangle 28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3" name="Group 262"/>
              <p:cNvGrpSpPr/>
              <p:nvPr/>
            </p:nvGrpSpPr>
            <p:grpSpPr>
              <a:xfrm>
                <a:off x="2163805" y="1552109"/>
                <a:ext cx="205946" cy="584236"/>
                <a:chOff x="961081" y="1550737"/>
                <a:chExt cx="205946" cy="584236"/>
              </a:xfrm>
            </p:grpSpPr>
            <p:sp>
              <p:nvSpPr>
                <p:cNvPr id="279" name="Oval 27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0" name="Snip Same Side Corner Rectangle 27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4" name="Group 263"/>
              <p:cNvGrpSpPr/>
              <p:nvPr/>
            </p:nvGrpSpPr>
            <p:grpSpPr>
              <a:xfrm>
                <a:off x="2472725" y="1552110"/>
                <a:ext cx="205946" cy="584236"/>
                <a:chOff x="961081" y="1550737"/>
                <a:chExt cx="205946" cy="584236"/>
              </a:xfrm>
            </p:grpSpPr>
            <p:sp>
              <p:nvSpPr>
                <p:cNvPr id="277" name="Oval 27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8" name="Snip Same Side Corner Rectangle 27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5" name="Group 264"/>
              <p:cNvGrpSpPr/>
              <p:nvPr/>
            </p:nvGrpSpPr>
            <p:grpSpPr>
              <a:xfrm>
                <a:off x="2783017" y="1553483"/>
                <a:ext cx="205946" cy="584236"/>
                <a:chOff x="961081" y="1550737"/>
                <a:chExt cx="205946" cy="584236"/>
              </a:xfrm>
            </p:grpSpPr>
            <p:sp>
              <p:nvSpPr>
                <p:cNvPr id="275" name="Oval 27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6" name="Snip Same Side Corner Rectangle 27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6" name="Group 265"/>
              <p:cNvGrpSpPr/>
              <p:nvPr/>
            </p:nvGrpSpPr>
            <p:grpSpPr>
              <a:xfrm>
                <a:off x="3091936" y="1553483"/>
                <a:ext cx="205946" cy="584236"/>
                <a:chOff x="961081" y="1550737"/>
                <a:chExt cx="205946" cy="584236"/>
              </a:xfrm>
            </p:grpSpPr>
            <p:sp>
              <p:nvSpPr>
                <p:cNvPr id="273" name="Oval 27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4" name="Snip Same Side Corner Rectangle 27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7" name="Group 266"/>
              <p:cNvGrpSpPr/>
              <p:nvPr/>
            </p:nvGrpSpPr>
            <p:grpSpPr>
              <a:xfrm>
                <a:off x="3402228" y="1554856"/>
                <a:ext cx="205946" cy="584236"/>
                <a:chOff x="961081" y="1550737"/>
                <a:chExt cx="205946" cy="584236"/>
              </a:xfrm>
            </p:grpSpPr>
            <p:sp>
              <p:nvSpPr>
                <p:cNvPr id="271" name="Oval 27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2" name="Snip Same Side Corner Rectangle 27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8" name="Group 267"/>
              <p:cNvGrpSpPr/>
              <p:nvPr/>
            </p:nvGrpSpPr>
            <p:grpSpPr>
              <a:xfrm>
                <a:off x="3723503" y="1553482"/>
                <a:ext cx="205946" cy="584236"/>
                <a:chOff x="961081" y="1550737"/>
                <a:chExt cx="205946" cy="584236"/>
              </a:xfrm>
            </p:grpSpPr>
            <p:sp>
              <p:nvSpPr>
                <p:cNvPr id="269" name="Oval 26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0" name="Snip Same Side Corner Rectangle 26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289" name="Group 288"/>
            <p:cNvGrpSpPr/>
            <p:nvPr/>
          </p:nvGrpSpPr>
          <p:grpSpPr>
            <a:xfrm>
              <a:off x="4617034" y="2615768"/>
              <a:ext cx="2348333" cy="458044"/>
              <a:chOff x="913027" y="1550737"/>
              <a:chExt cx="3016422" cy="588355"/>
            </a:xfrm>
          </p:grpSpPr>
          <p:grpSp>
            <p:nvGrpSpPr>
              <p:cNvPr id="290" name="Group 289"/>
              <p:cNvGrpSpPr/>
              <p:nvPr/>
            </p:nvGrpSpPr>
            <p:grpSpPr>
              <a:xfrm>
                <a:off x="913027" y="1550737"/>
                <a:ext cx="205946" cy="584236"/>
                <a:chOff x="961081" y="1550737"/>
                <a:chExt cx="205946" cy="584236"/>
              </a:xfrm>
            </p:grpSpPr>
            <p:sp>
              <p:nvSpPr>
                <p:cNvPr id="318" name="Oval 31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9" name="Snip Same Side Corner Rectangle 31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1" name="Group 290"/>
              <p:cNvGrpSpPr/>
              <p:nvPr/>
            </p:nvGrpSpPr>
            <p:grpSpPr>
              <a:xfrm>
                <a:off x="1223319" y="1552110"/>
                <a:ext cx="205946" cy="584236"/>
                <a:chOff x="961081" y="1550737"/>
                <a:chExt cx="205946" cy="584236"/>
              </a:xfrm>
            </p:grpSpPr>
            <p:sp>
              <p:nvSpPr>
                <p:cNvPr id="316" name="Oval 31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7" name="Snip Same Side Corner Rectangle 31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2" name="Group 291"/>
              <p:cNvGrpSpPr/>
              <p:nvPr/>
            </p:nvGrpSpPr>
            <p:grpSpPr>
              <a:xfrm>
                <a:off x="1532238" y="1552110"/>
                <a:ext cx="205946" cy="584236"/>
                <a:chOff x="961081" y="1550737"/>
                <a:chExt cx="205946" cy="584236"/>
              </a:xfrm>
            </p:grpSpPr>
            <p:sp>
              <p:nvSpPr>
                <p:cNvPr id="314" name="Oval 31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5" name="Snip Same Side Corner Rectangle 31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3" name="Group 292"/>
              <p:cNvGrpSpPr/>
              <p:nvPr/>
            </p:nvGrpSpPr>
            <p:grpSpPr>
              <a:xfrm>
                <a:off x="1842530" y="1553483"/>
                <a:ext cx="205946" cy="584236"/>
                <a:chOff x="961081" y="1550737"/>
                <a:chExt cx="205946" cy="584236"/>
              </a:xfrm>
            </p:grpSpPr>
            <p:sp>
              <p:nvSpPr>
                <p:cNvPr id="312" name="Oval 31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3" name="Snip Same Side Corner Rectangle 31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4" name="Group 293"/>
              <p:cNvGrpSpPr/>
              <p:nvPr/>
            </p:nvGrpSpPr>
            <p:grpSpPr>
              <a:xfrm>
                <a:off x="2163805" y="1552109"/>
                <a:ext cx="205946" cy="584236"/>
                <a:chOff x="961081" y="1550737"/>
                <a:chExt cx="205946" cy="584236"/>
              </a:xfrm>
            </p:grpSpPr>
            <p:sp>
              <p:nvSpPr>
                <p:cNvPr id="310" name="Oval 30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1" name="Snip Same Side Corner Rectangle 31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5" name="Group 294"/>
              <p:cNvGrpSpPr/>
              <p:nvPr/>
            </p:nvGrpSpPr>
            <p:grpSpPr>
              <a:xfrm>
                <a:off x="2472725" y="1552110"/>
                <a:ext cx="205946" cy="584236"/>
                <a:chOff x="961081" y="1550737"/>
                <a:chExt cx="205946" cy="584236"/>
              </a:xfrm>
            </p:grpSpPr>
            <p:sp>
              <p:nvSpPr>
                <p:cNvPr id="308" name="Oval 30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9" name="Snip Same Side Corner Rectangle 30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6" name="Group 295"/>
              <p:cNvGrpSpPr/>
              <p:nvPr/>
            </p:nvGrpSpPr>
            <p:grpSpPr>
              <a:xfrm>
                <a:off x="2783017" y="1553483"/>
                <a:ext cx="205946" cy="584236"/>
                <a:chOff x="961081" y="1550737"/>
                <a:chExt cx="205946" cy="584236"/>
              </a:xfrm>
            </p:grpSpPr>
            <p:sp>
              <p:nvSpPr>
                <p:cNvPr id="306" name="Oval 30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7" name="Snip Same Side Corner Rectangle 30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7" name="Group 296"/>
              <p:cNvGrpSpPr/>
              <p:nvPr/>
            </p:nvGrpSpPr>
            <p:grpSpPr>
              <a:xfrm>
                <a:off x="3091936" y="1553483"/>
                <a:ext cx="205946" cy="584236"/>
                <a:chOff x="961081" y="1550737"/>
                <a:chExt cx="205946" cy="584236"/>
              </a:xfrm>
            </p:grpSpPr>
            <p:sp>
              <p:nvSpPr>
                <p:cNvPr id="304" name="Oval 30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5" name="Snip Same Side Corner Rectangle 30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8" name="Group 297"/>
              <p:cNvGrpSpPr/>
              <p:nvPr/>
            </p:nvGrpSpPr>
            <p:grpSpPr>
              <a:xfrm>
                <a:off x="3402228" y="1554856"/>
                <a:ext cx="205946" cy="584236"/>
                <a:chOff x="961081" y="1550737"/>
                <a:chExt cx="205946" cy="584236"/>
              </a:xfrm>
            </p:grpSpPr>
            <p:sp>
              <p:nvSpPr>
                <p:cNvPr id="302" name="Oval 30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3" name="Snip Same Side Corner Rectangle 30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9" name="Group 298"/>
              <p:cNvGrpSpPr/>
              <p:nvPr/>
            </p:nvGrpSpPr>
            <p:grpSpPr>
              <a:xfrm>
                <a:off x="3723503" y="1553482"/>
                <a:ext cx="205946" cy="584236"/>
                <a:chOff x="961081" y="1550737"/>
                <a:chExt cx="205946" cy="584236"/>
              </a:xfrm>
            </p:grpSpPr>
            <p:sp>
              <p:nvSpPr>
                <p:cNvPr id="300" name="Oval 29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1" name="Snip Same Side Corner Rectangle 30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320" name="Group 319"/>
            <p:cNvGrpSpPr/>
            <p:nvPr/>
          </p:nvGrpSpPr>
          <p:grpSpPr>
            <a:xfrm>
              <a:off x="4617034" y="3194888"/>
              <a:ext cx="2348333" cy="458044"/>
              <a:chOff x="913027" y="1550737"/>
              <a:chExt cx="3016422" cy="588355"/>
            </a:xfrm>
          </p:grpSpPr>
          <p:grpSp>
            <p:nvGrpSpPr>
              <p:cNvPr id="321" name="Group 320"/>
              <p:cNvGrpSpPr/>
              <p:nvPr/>
            </p:nvGrpSpPr>
            <p:grpSpPr>
              <a:xfrm>
                <a:off x="913027" y="1550737"/>
                <a:ext cx="205946" cy="584236"/>
                <a:chOff x="961081" y="1550737"/>
                <a:chExt cx="205946" cy="584236"/>
              </a:xfrm>
            </p:grpSpPr>
            <p:sp>
              <p:nvSpPr>
                <p:cNvPr id="349" name="Oval 34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50" name="Snip Same Side Corner Rectangle 34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2" name="Group 321"/>
              <p:cNvGrpSpPr/>
              <p:nvPr/>
            </p:nvGrpSpPr>
            <p:grpSpPr>
              <a:xfrm>
                <a:off x="1223319" y="1552110"/>
                <a:ext cx="205946" cy="584236"/>
                <a:chOff x="961081" y="1550737"/>
                <a:chExt cx="205946" cy="584236"/>
              </a:xfrm>
            </p:grpSpPr>
            <p:sp>
              <p:nvSpPr>
                <p:cNvPr id="347" name="Oval 34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8" name="Snip Same Side Corner Rectangle 34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3" name="Group 322"/>
              <p:cNvGrpSpPr/>
              <p:nvPr/>
            </p:nvGrpSpPr>
            <p:grpSpPr>
              <a:xfrm>
                <a:off x="1532238" y="1552110"/>
                <a:ext cx="205946" cy="584236"/>
                <a:chOff x="961081" y="1550737"/>
                <a:chExt cx="205946" cy="584236"/>
              </a:xfrm>
            </p:grpSpPr>
            <p:sp>
              <p:nvSpPr>
                <p:cNvPr id="345" name="Oval 34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6" name="Snip Same Side Corner Rectangle 34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4" name="Group 323"/>
              <p:cNvGrpSpPr/>
              <p:nvPr/>
            </p:nvGrpSpPr>
            <p:grpSpPr>
              <a:xfrm>
                <a:off x="1842530" y="1553483"/>
                <a:ext cx="205946" cy="584236"/>
                <a:chOff x="961081" y="1550737"/>
                <a:chExt cx="205946" cy="584236"/>
              </a:xfrm>
            </p:grpSpPr>
            <p:sp>
              <p:nvSpPr>
                <p:cNvPr id="343" name="Oval 34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4" name="Snip Same Side Corner Rectangle 34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5" name="Group 324"/>
              <p:cNvGrpSpPr/>
              <p:nvPr/>
            </p:nvGrpSpPr>
            <p:grpSpPr>
              <a:xfrm>
                <a:off x="2163805" y="1552109"/>
                <a:ext cx="205946" cy="584236"/>
                <a:chOff x="961081" y="1550737"/>
                <a:chExt cx="205946" cy="584236"/>
              </a:xfrm>
            </p:grpSpPr>
            <p:sp>
              <p:nvSpPr>
                <p:cNvPr id="341" name="Oval 34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2" name="Snip Same Side Corner Rectangle 34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6" name="Group 325"/>
              <p:cNvGrpSpPr/>
              <p:nvPr/>
            </p:nvGrpSpPr>
            <p:grpSpPr>
              <a:xfrm>
                <a:off x="2472725" y="1552110"/>
                <a:ext cx="205946" cy="584236"/>
                <a:chOff x="961081" y="1550737"/>
                <a:chExt cx="205946" cy="584236"/>
              </a:xfrm>
            </p:grpSpPr>
            <p:sp>
              <p:nvSpPr>
                <p:cNvPr id="339" name="Oval 33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0" name="Snip Same Side Corner Rectangle 33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7" name="Group 326"/>
              <p:cNvGrpSpPr/>
              <p:nvPr/>
            </p:nvGrpSpPr>
            <p:grpSpPr>
              <a:xfrm>
                <a:off x="2783017" y="1553483"/>
                <a:ext cx="205946" cy="584236"/>
                <a:chOff x="961081" y="1550737"/>
                <a:chExt cx="205946" cy="584236"/>
              </a:xfrm>
            </p:grpSpPr>
            <p:sp>
              <p:nvSpPr>
                <p:cNvPr id="337" name="Oval 33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8" name="Snip Same Side Corner Rectangle 33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8" name="Group 327"/>
              <p:cNvGrpSpPr/>
              <p:nvPr/>
            </p:nvGrpSpPr>
            <p:grpSpPr>
              <a:xfrm>
                <a:off x="3091936" y="1553483"/>
                <a:ext cx="205946" cy="584236"/>
                <a:chOff x="961081" y="1550737"/>
                <a:chExt cx="205946" cy="584236"/>
              </a:xfrm>
            </p:grpSpPr>
            <p:sp>
              <p:nvSpPr>
                <p:cNvPr id="335" name="Oval 33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6" name="Snip Same Side Corner Rectangle 33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9" name="Group 328"/>
              <p:cNvGrpSpPr/>
              <p:nvPr/>
            </p:nvGrpSpPr>
            <p:grpSpPr>
              <a:xfrm>
                <a:off x="3402228" y="1554856"/>
                <a:ext cx="205946" cy="584236"/>
                <a:chOff x="961081" y="1550737"/>
                <a:chExt cx="205946" cy="584236"/>
              </a:xfrm>
            </p:grpSpPr>
            <p:sp>
              <p:nvSpPr>
                <p:cNvPr id="333" name="Oval 33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4" name="Snip Same Side Corner Rectangle 33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30" name="Group 329"/>
              <p:cNvGrpSpPr/>
              <p:nvPr/>
            </p:nvGrpSpPr>
            <p:grpSpPr>
              <a:xfrm>
                <a:off x="3723503" y="1553482"/>
                <a:ext cx="205946" cy="584236"/>
                <a:chOff x="961081" y="1550737"/>
                <a:chExt cx="205946" cy="584236"/>
              </a:xfrm>
            </p:grpSpPr>
            <p:sp>
              <p:nvSpPr>
                <p:cNvPr id="331" name="Oval 33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2" name="Snip Same Side Corner Rectangle 33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352" name="Group 351"/>
            <p:cNvGrpSpPr/>
            <p:nvPr/>
          </p:nvGrpSpPr>
          <p:grpSpPr>
            <a:xfrm>
              <a:off x="4617034" y="3774008"/>
              <a:ext cx="160332" cy="454837"/>
              <a:chOff x="961081" y="1550737"/>
              <a:chExt cx="205946" cy="584236"/>
            </a:xfrm>
          </p:grpSpPr>
          <p:sp>
            <p:nvSpPr>
              <p:cNvPr id="380" name="Oval 379"/>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81" name="Snip Same Side Corner Rectangle 380"/>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3" name="Group 352"/>
            <p:cNvGrpSpPr/>
            <p:nvPr/>
          </p:nvGrpSpPr>
          <p:grpSpPr>
            <a:xfrm>
              <a:off x="4858601" y="3775077"/>
              <a:ext cx="160332" cy="454837"/>
              <a:chOff x="961081" y="1550737"/>
              <a:chExt cx="205946" cy="584236"/>
            </a:xfrm>
          </p:grpSpPr>
          <p:sp>
            <p:nvSpPr>
              <p:cNvPr id="378" name="Oval 377"/>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9" name="Snip Same Side Corner Rectangle 378"/>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4" name="Group 353"/>
            <p:cNvGrpSpPr/>
            <p:nvPr/>
          </p:nvGrpSpPr>
          <p:grpSpPr>
            <a:xfrm>
              <a:off x="5099100" y="3775077"/>
              <a:ext cx="160332" cy="454837"/>
              <a:chOff x="961081" y="1550737"/>
              <a:chExt cx="205946" cy="584236"/>
            </a:xfrm>
          </p:grpSpPr>
          <p:sp>
            <p:nvSpPr>
              <p:cNvPr id="376" name="Oval 375"/>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7" name="Snip Same Side Corner Rectangle 376"/>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5" name="Group 354"/>
            <p:cNvGrpSpPr/>
            <p:nvPr/>
          </p:nvGrpSpPr>
          <p:grpSpPr>
            <a:xfrm>
              <a:off x="5340667" y="3776146"/>
              <a:ext cx="160332" cy="454837"/>
              <a:chOff x="961081" y="1550737"/>
              <a:chExt cx="205946" cy="584236"/>
            </a:xfrm>
          </p:grpSpPr>
          <p:sp>
            <p:nvSpPr>
              <p:cNvPr id="374" name="Oval 373"/>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5" name="Snip Same Side Corner Rectangle 374"/>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6" name="Group 355"/>
            <p:cNvGrpSpPr/>
            <p:nvPr/>
          </p:nvGrpSpPr>
          <p:grpSpPr>
            <a:xfrm>
              <a:off x="5590785" y="3775076"/>
              <a:ext cx="160332" cy="454837"/>
              <a:chOff x="961081" y="1550737"/>
              <a:chExt cx="205946" cy="584236"/>
            </a:xfrm>
          </p:grpSpPr>
          <p:sp>
            <p:nvSpPr>
              <p:cNvPr id="372" name="Oval 371"/>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3" name="Snip Same Side Corner Rectangle 372"/>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7" name="Group 356"/>
            <p:cNvGrpSpPr/>
            <p:nvPr/>
          </p:nvGrpSpPr>
          <p:grpSpPr>
            <a:xfrm>
              <a:off x="5831284" y="3775077"/>
              <a:ext cx="160332" cy="454837"/>
              <a:chOff x="961081" y="1550737"/>
              <a:chExt cx="205946" cy="584236"/>
            </a:xfrm>
          </p:grpSpPr>
          <p:sp>
            <p:nvSpPr>
              <p:cNvPr id="370" name="Oval 369"/>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1" name="Snip Same Side Corner Rectangle 370"/>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8" name="Group 357"/>
            <p:cNvGrpSpPr/>
            <p:nvPr/>
          </p:nvGrpSpPr>
          <p:grpSpPr>
            <a:xfrm>
              <a:off x="6072851" y="3776146"/>
              <a:ext cx="160332" cy="454837"/>
              <a:chOff x="961081" y="1550737"/>
              <a:chExt cx="205946" cy="584236"/>
            </a:xfrm>
          </p:grpSpPr>
          <p:sp>
            <p:nvSpPr>
              <p:cNvPr id="368" name="Oval 367"/>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9" name="Snip Same Side Corner Rectangle 368"/>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9" name="Group 358"/>
            <p:cNvGrpSpPr/>
            <p:nvPr/>
          </p:nvGrpSpPr>
          <p:grpSpPr>
            <a:xfrm>
              <a:off x="6313350" y="3776146"/>
              <a:ext cx="160332" cy="454837"/>
              <a:chOff x="961081" y="1550737"/>
              <a:chExt cx="205946" cy="584236"/>
            </a:xfrm>
          </p:grpSpPr>
          <p:sp>
            <p:nvSpPr>
              <p:cNvPr id="366" name="Oval 365"/>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7" name="Snip Same Side Corner Rectangle 366"/>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60" name="Group 359"/>
            <p:cNvGrpSpPr/>
            <p:nvPr/>
          </p:nvGrpSpPr>
          <p:grpSpPr>
            <a:xfrm>
              <a:off x="6554917" y="3777215"/>
              <a:ext cx="160332" cy="454837"/>
              <a:chOff x="961081" y="1550737"/>
              <a:chExt cx="205946" cy="584236"/>
            </a:xfrm>
          </p:grpSpPr>
          <p:sp>
            <p:nvSpPr>
              <p:cNvPr id="364" name="Oval 363"/>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5" name="Snip Same Side Corner Rectangle 364"/>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61" name="Group 360"/>
            <p:cNvGrpSpPr/>
            <p:nvPr/>
          </p:nvGrpSpPr>
          <p:grpSpPr>
            <a:xfrm>
              <a:off x="6805035" y="3776145"/>
              <a:ext cx="160332" cy="454837"/>
              <a:chOff x="961081" y="1550737"/>
              <a:chExt cx="205946" cy="584236"/>
            </a:xfrm>
          </p:grpSpPr>
          <p:sp>
            <p:nvSpPr>
              <p:cNvPr id="362" name="Oval 361"/>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3" name="Snip Same Side Corner Rectangle 362"/>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sp>
        <p:nvSpPr>
          <p:cNvPr id="382" name="TextBox 381"/>
          <p:cNvSpPr txBox="1">
            <a:spLocks noChangeArrowheads="1"/>
          </p:cNvSpPr>
          <p:nvPr/>
        </p:nvSpPr>
        <p:spPr bwMode="auto">
          <a:xfrm>
            <a:off x="2792807" y="5114293"/>
            <a:ext cx="3558387" cy="128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70000"/>
              </a:lnSpc>
            </a:pPr>
            <a:r>
              <a:rPr lang="en-US" sz="5400" b="1" dirty="0">
                <a:latin typeface="Helvetica" charset="0"/>
                <a:cs typeface="Helvetica" charset="0"/>
              </a:rPr>
              <a:t>20</a:t>
            </a:r>
            <a:endParaRPr lang="en-US" sz="4800" b="1" dirty="0">
              <a:latin typeface="Helvetica" charset="0"/>
              <a:cs typeface="Helvetica" charset="0"/>
            </a:endParaRPr>
          </a:p>
          <a:p>
            <a:pPr algn="ctr" eaLnBrk="1" hangingPunct="1"/>
            <a:r>
              <a:rPr lang="en-US" sz="2000" b="1" dirty="0">
                <a:latin typeface="Helvetica" charset="0"/>
                <a:cs typeface="Helvetica" charset="0"/>
              </a:rPr>
              <a:t>will develop cirrhosis</a:t>
            </a:r>
            <a:br>
              <a:rPr lang="en-US" sz="2000" b="1" dirty="0">
                <a:latin typeface="Helvetica" charset="0"/>
                <a:cs typeface="Helvetica" charset="0"/>
              </a:rPr>
            </a:br>
            <a:r>
              <a:rPr lang="en-US" sz="2000" b="1" dirty="0">
                <a:latin typeface="Helvetica" charset="0"/>
                <a:cs typeface="Helvetica" charset="0"/>
              </a:rPr>
              <a:t>over a 20-30 year period</a:t>
            </a:r>
            <a:endParaRPr lang="en-US" sz="1600" b="1" dirty="0">
              <a:latin typeface="Helvetica" charset="0"/>
              <a:cs typeface="Helvetica" charset="0"/>
            </a:endParaRPr>
          </a:p>
        </p:txBody>
      </p:sp>
      <p:sp>
        <p:nvSpPr>
          <p:cNvPr id="383" name="Text Box 6"/>
          <p:cNvSpPr txBox="1">
            <a:spLocks noChangeArrowheads="1"/>
          </p:cNvSpPr>
          <p:nvPr/>
        </p:nvSpPr>
        <p:spPr bwMode="auto">
          <a:xfrm>
            <a:off x="5838597" y="6474965"/>
            <a:ext cx="3157916" cy="258532"/>
          </a:xfrm>
          <a:prstGeom prst="rect">
            <a:avLst/>
          </a:prstGeom>
          <a:noFill/>
          <a:ln w="9525">
            <a:noFill/>
            <a:miter lim="800000"/>
            <a:headEnd/>
            <a:tailEnd/>
          </a:ln>
          <a:effectLst/>
        </p:spPr>
        <p:txBody>
          <a:bodyPr wrap="none">
            <a:spAutoFit/>
          </a:bodyPr>
          <a:lstStyle/>
          <a:p>
            <a:pPr algn="ctr" defTabSz="457200" eaLnBrk="1" fontAlgn="auto" hangingPunct="1">
              <a:lnSpc>
                <a:spcPct val="90000"/>
              </a:lnSpc>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latin typeface="Helvetica"/>
                <a:cs typeface="Helvetica"/>
              </a:rPr>
              <a:t>http://</a:t>
            </a:r>
            <a:r>
              <a:rPr lang="en-US" sz="1200" dirty="0" err="1">
                <a:solidFill>
                  <a:schemeClr val="tx1">
                    <a:lumMod val="50000"/>
                    <a:lumOff val="50000"/>
                  </a:schemeClr>
                </a:solidFill>
                <a:latin typeface="Helvetica"/>
                <a:cs typeface="Helvetica"/>
              </a:rPr>
              <a:t>www.cdc.gov</a:t>
            </a:r>
            <a:r>
              <a:rPr lang="en-US" sz="1200" dirty="0">
                <a:solidFill>
                  <a:schemeClr val="tx1">
                    <a:lumMod val="50000"/>
                    <a:lumOff val="50000"/>
                  </a:schemeClr>
                </a:solidFill>
                <a:latin typeface="Helvetica"/>
                <a:cs typeface="Helvetica"/>
              </a:rPr>
              <a:t>/hepatitis/</a:t>
            </a:r>
            <a:r>
              <a:rPr lang="en-US" sz="1200" dirty="0" err="1">
                <a:solidFill>
                  <a:schemeClr val="tx1">
                    <a:lumMod val="50000"/>
                    <a:lumOff val="50000"/>
                  </a:schemeClr>
                </a:solidFill>
                <a:latin typeface="Helvetica"/>
                <a:cs typeface="Helvetica"/>
              </a:rPr>
              <a:t>hcv</a:t>
            </a:r>
            <a:r>
              <a:rPr lang="en-US" sz="1200" dirty="0">
                <a:solidFill>
                  <a:schemeClr val="tx1">
                    <a:lumMod val="50000"/>
                    <a:lumOff val="50000"/>
                  </a:schemeClr>
                </a:solidFill>
                <a:latin typeface="Helvetica"/>
                <a:cs typeface="Helvetica"/>
              </a:rPr>
              <a:t>/</a:t>
            </a:r>
            <a:r>
              <a:rPr lang="en-US" sz="1200" dirty="0" err="1">
                <a:solidFill>
                  <a:schemeClr val="tx1">
                    <a:lumMod val="50000"/>
                    <a:lumOff val="50000"/>
                  </a:schemeClr>
                </a:solidFill>
                <a:latin typeface="Helvetica"/>
                <a:cs typeface="Helvetica"/>
              </a:rPr>
              <a:t>hcvfaq.htm</a:t>
            </a:r>
            <a:endParaRPr lang="en-US" sz="1200" dirty="0">
              <a:solidFill>
                <a:schemeClr val="tx1">
                  <a:lumMod val="50000"/>
                  <a:lumOff val="50000"/>
                </a:schemeClr>
              </a:solidFill>
              <a:latin typeface="Helvetica"/>
              <a:cs typeface="Helvetica"/>
            </a:endParaRPr>
          </a:p>
        </p:txBody>
      </p:sp>
    </p:spTree>
    <p:extLst>
      <p:ext uri="{BB962C8B-B14F-4D97-AF65-F5344CB8AC3E}">
        <p14:creationId xmlns:p14="http://schemas.microsoft.com/office/powerpoint/2010/main" val="2382598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Natural history of hepatitis C</a:t>
            </a:r>
          </a:p>
        </p:txBody>
      </p:sp>
      <p:grpSp>
        <p:nvGrpSpPr>
          <p:cNvPr id="102" name="Group 101"/>
          <p:cNvGrpSpPr/>
          <p:nvPr/>
        </p:nvGrpSpPr>
        <p:grpSpPr>
          <a:xfrm>
            <a:off x="2178634" y="1684432"/>
            <a:ext cx="2348333" cy="458044"/>
            <a:chOff x="913027" y="1550737"/>
            <a:chExt cx="3016422" cy="588355"/>
          </a:xfrm>
        </p:grpSpPr>
        <p:grpSp>
          <p:nvGrpSpPr>
            <p:cNvPr id="71" name="Group 70"/>
            <p:cNvGrpSpPr/>
            <p:nvPr/>
          </p:nvGrpSpPr>
          <p:grpSpPr>
            <a:xfrm>
              <a:off x="913027" y="1550737"/>
              <a:ext cx="205946" cy="584236"/>
              <a:chOff x="961081" y="1550737"/>
              <a:chExt cx="205946" cy="584236"/>
            </a:xfrm>
          </p:grpSpPr>
          <p:sp>
            <p:nvSpPr>
              <p:cNvPr id="69" name="Oval 6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Snip Same Side Corner Rectangle 6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1223319" y="1552110"/>
              <a:ext cx="205946" cy="584236"/>
              <a:chOff x="961081" y="1550737"/>
              <a:chExt cx="205946" cy="584236"/>
            </a:xfrm>
          </p:grpSpPr>
          <p:sp>
            <p:nvSpPr>
              <p:cNvPr id="73" name="Oval 72"/>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Snip Same Side Corner Rectangle 73"/>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1532238" y="1552110"/>
              <a:ext cx="205946" cy="584236"/>
              <a:chOff x="961081" y="1550737"/>
              <a:chExt cx="205946" cy="584236"/>
            </a:xfrm>
          </p:grpSpPr>
          <p:sp>
            <p:nvSpPr>
              <p:cNvPr id="76" name="Oval 7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Snip Same Side Corner Rectangle 7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1842530" y="1553483"/>
              <a:ext cx="205946" cy="584236"/>
              <a:chOff x="961081" y="1550737"/>
              <a:chExt cx="205946" cy="584236"/>
            </a:xfrm>
          </p:grpSpPr>
          <p:sp>
            <p:nvSpPr>
              <p:cNvPr id="79" name="Oval 7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Snip Same Side Corner Rectangle 7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2163805" y="1552109"/>
              <a:ext cx="205946" cy="584236"/>
              <a:chOff x="961081" y="1550737"/>
              <a:chExt cx="205946" cy="584236"/>
            </a:xfrm>
          </p:grpSpPr>
          <p:sp>
            <p:nvSpPr>
              <p:cNvPr id="82" name="Oval 8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Snip Same Side Corner Rectangle 8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2472725" y="1552110"/>
              <a:ext cx="205946" cy="584236"/>
              <a:chOff x="961081" y="1550737"/>
              <a:chExt cx="205946" cy="584236"/>
            </a:xfrm>
          </p:grpSpPr>
          <p:sp>
            <p:nvSpPr>
              <p:cNvPr id="88" name="Oval 8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Snip Same Side Corner Rectangle 8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2783017" y="1553483"/>
              <a:ext cx="205946" cy="584236"/>
              <a:chOff x="961081" y="1550737"/>
              <a:chExt cx="205946" cy="584236"/>
            </a:xfrm>
          </p:grpSpPr>
          <p:sp>
            <p:nvSpPr>
              <p:cNvPr id="91" name="Oval 90"/>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Snip Same Side Corner Rectangle 91"/>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091936" y="1553483"/>
              <a:ext cx="205946" cy="584236"/>
              <a:chOff x="961081" y="1550737"/>
              <a:chExt cx="205946" cy="584236"/>
            </a:xfrm>
          </p:grpSpPr>
          <p:sp>
            <p:nvSpPr>
              <p:cNvPr id="94" name="Oval 9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Snip Same Side Corner Rectangle 9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3402228" y="1554856"/>
              <a:ext cx="205946" cy="584236"/>
              <a:chOff x="961081" y="1550737"/>
              <a:chExt cx="205946" cy="584236"/>
            </a:xfrm>
          </p:grpSpPr>
          <p:sp>
            <p:nvSpPr>
              <p:cNvPr id="97" name="Oval 96"/>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Snip Same Side Corner Rectangle 97"/>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3723503" y="1553482"/>
              <a:ext cx="205946" cy="584236"/>
              <a:chOff x="961081" y="1550737"/>
              <a:chExt cx="205946" cy="584236"/>
            </a:xfrm>
          </p:grpSpPr>
          <p:sp>
            <p:nvSpPr>
              <p:cNvPr id="100" name="Oval 9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Snip Same Side Corner Rectangle 10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3" name="Group 102"/>
          <p:cNvGrpSpPr/>
          <p:nvPr/>
        </p:nvGrpSpPr>
        <p:grpSpPr>
          <a:xfrm>
            <a:off x="2178634" y="2263552"/>
            <a:ext cx="2348333" cy="458044"/>
            <a:chOff x="913027" y="1550737"/>
            <a:chExt cx="3016422" cy="588355"/>
          </a:xfrm>
        </p:grpSpPr>
        <p:grpSp>
          <p:nvGrpSpPr>
            <p:cNvPr id="104" name="Group 103"/>
            <p:cNvGrpSpPr/>
            <p:nvPr/>
          </p:nvGrpSpPr>
          <p:grpSpPr>
            <a:xfrm>
              <a:off x="913027" y="1550737"/>
              <a:ext cx="205946" cy="584236"/>
              <a:chOff x="961081" y="1550737"/>
              <a:chExt cx="205946" cy="584236"/>
            </a:xfrm>
          </p:grpSpPr>
          <p:sp>
            <p:nvSpPr>
              <p:cNvPr id="132" name="Oval 13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3" name="Snip Same Side Corner Rectangle 13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5" name="Group 104"/>
            <p:cNvGrpSpPr/>
            <p:nvPr/>
          </p:nvGrpSpPr>
          <p:grpSpPr>
            <a:xfrm>
              <a:off x="1223319" y="1552110"/>
              <a:ext cx="205946" cy="584236"/>
              <a:chOff x="961081" y="1550737"/>
              <a:chExt cx="205946" cy="584236"/>
            </a:xfrm>
          </p:grpSpPr>
          <p:sp>
            <p:nvSpPr>
              <p:cNvPr id="130" name="Oval 12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1" name="Snip Same Side Corner Rectangle 13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6" name="Group 105"/>
            <p:cNvGrpSpPr/>
            <p:nvPr/>
          </p:nvGrpSpPr>
          <p:grpSpPr>
            <a:xfrm>
              <a:off x="1532238" y="1552110"/>
              <a:ext cx="205946" cy="584236"/>
              <a:chOff x="961081" y="1550737"/>
              <a:chExt cx="205946" cy="584236"/>
            </a:xfrm>
          </p:grpSpPr>
          <p:sp>
            <p:nvSpPr>
              <p:cNvPr id="128" name="Oval 12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9" name="Snip Same Side Corner Rectangle 12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7" name="Group 106"/>
            <p:cNvGrpSpPr/>
            <p:nvPr/>
          </p:nvGrpSpPr>
          <p:grpSpPr>
            <a:xfrm>
              <a:off x="1842530" y="1553483"/>
              <a:ext cx="205946" cy="584236"/>
              <a:chOff x="961081" y="1550737"/>
              <a:chExt cx="205946" cy="584236"/>
            </a:xfrm>
          </p:grpSpPr>
          <p:sp>
            <p:nvSpPr>
              <p:cNvPr id="126" name="Oval 12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7" name="Snip Same Side Corner Rectangle 12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8" name="Group 107"/>
            <p:cNvGrpSpPr/>
            <p:nvPr/>
          </p:nvGrpSpPr>
          <p:grpSpPr>
            <a:xfrm>
              <a:off x="2163805" y="1552109"/>
              <a:ext cx="205946" cy="584236"/>
              <a:chOff x="961081" y="1550737"/>
              <a:chExt cx="205946" cy="584236"/>
            </a:xfrm>
          </p:grpSpPr>
          <p:sp>
            <p:nvSpPr>
              <p:cNvPr id="124" name="Oval 12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5" name="Snip Same Side Corner Rectangle 12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9" name="Group 108"/>
            <p:cNvGrpSpPr/>
            <p:nvPr/>
          </p:nvGrpSpPr>
          <p:grpSpPr>
            <a:xfrm>
              <a:off x="2472725" y="1552110"/>
              <a:ext cx="205946" cy="584236"/>
              <a:chOff x="961081" y="1550737"/>
              <a:chExt cx="205946" cy="584236"/>
            </a:xfrm>
          </p:grpSpPr>
          <p:sp>
            <p:nvSpPr>
              <p:cNvPr id="122" name="Oval 12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3" name="Snip Same Side Corner Rectangle 12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0" name="Group 109"/>
            <p:cNvGrpSpPr/>
            <p:nvPr/>
          </p:nvGrpSpPr>
          <p:grpSpPr>
            <a:xfrm>
              <a:off x="2783017" y="1553483"/>
              <a:ext cx="205946" cy="584236"/>
              <a:chOff x="961081" y="1550737"/>
              <a:chExt cx="205946" cy="584236"/>
            </a:xfrm>
          </p:grpSpPr>
          <p:sp>
            <p:nvSpPr>
              <p:cNvPr id="120" name="Oval 11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1" name="Snip Same Side Corner Rectangle 12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1" name="Group 110"/>
            <p:cNvGrpSpPr/>
            <p:nvPr/>
          </p:nvGrpSpPr>
          <p:grpSpPr>
            <a:xfrm>
              <a:off x="3091936" y="1553483"/>
              <a:ext cx="205946" cy="584236"/>
              <a:chOff x="961081" y="1550737"/>
              <a:chExt cx="205946" cy="584236"/>
            </a:xfrm>
          </p:grpSpPr>
          <p:sp>
            <p:nvSpPr>
              <p:cNvPr id="118" name="Oval 11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9" name="Snip Same Side Corner Rectangle 11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2" name="Group 111"/>
            <p:cNvGrpSpPr/>
            <p:nvPr/>
          </p:nvGrpSpPr>
          <p:grpSpPr>
            <a:xfrm>
              <a:off x="3402228" y="1554856"/>
              <a:ext cx="205946" cy="584236"/>
              <a:chOff x="961081" y="1550737"/>
              <a:chExt cx="205946" cy="584236"/>
            </a:xfrm>
          </p:grpSpPr>
          <p:sp>
            <p:nvSpPr>
              <p:cNvPr id="116" name="Oval 11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7" name="Snip Same Side Corner Rectangle 11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3" name="Group 112"/>
            <p:cNvGrpSpPr/>
            <p:nvPr/>
          </p:nvGrpSpPr>
          <p:grpSpPr>
            <a:xfrm>
              <a:off x="3723503" y="1553482"/>
              <a:ext cx="205946" cy="584236"/>
              <a:chOff x="961081" y="1550737"/>
              <a:chExt cx="205946" cy="584236"/>
            </a:xfrm>
          </p:grpSpPr>
          <p:sp>
            <p:nvSpPr>
              <p:cNvPr id="114" name="Oval 11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5" name="Snip Same Side Corner Rectangle 11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134" name="Group 133"/>
          <p:cNvGrpSpPr/>
          <p:nvPr/>
        </p:nvGrpSpPr>
        <p:grpSpPr>
          <a:xfrm>
            <a:off x="2178634" y="2842672"/>
            <a:ext cx="2348333" cy="458044"/>
            <a:chOff x="913027" y="1550737"/>
            <a:chExt cx="3016422" cy="588355"/>
          </a:xfrm>
        </p:grpSpPr>
        <p:grpSp>
          <p:nvGrpSpPr>
            <p:cNvPr id="135" name="Group 134"/>
            <p:cNvGrpSpPr/>
            <p:nvPr/>
          </p:nvGrpSpPr>
          <p:grpSpPr>
            <a:xfrm>
              <a:off x="913027" y="1550737"/>
              <a:ext cx="205946" cy="584236"/>
              <a:chOff x="961081" y="1550737"/>
              <a:chExt cx="205946" cy="584236"/>
            </a:xfrm>
          </p:grpSpPr>
          <p:sp>
            <p:nvSpPr>
              <p:cNvPr id="163" name="Oval 16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4" name="Snip Same Side Corner Rectangle 16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6" name="Group 135"/>
            <p:cNvGrpSpPr/>
            <p:nvPr/>
          </p:nvGrpSpPr>
          <p:grpSpPr>
            <a:xfrm>
              <a:off x="1223319" y="1552110"/>
              <a:ext cx="205946" cy="584236"/>
              <a:chOff x="961081" y="1550737"/>
              <a:chExt cx="205946" cy="584236"/>
            </a:xfrm>
          </p:grpSpPr>
          <p:sp>
            <p:nvSpPr>
              <p:cNvPr id="161" name="Oval 16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2" name="Snip Same Side Corner Rectangle 16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7" name="Group 136"/>
            <p:cNvGrpSpPr/>
            <p:nvPr/>
          </p:nvGrpSpPr>
          <p:grpSpPr>
            <a:xfrm>
              <a:off x="1532238" y="1552110"/>
              <a:ext cx="205946" cy="584236"/>
              <a:chOff x="961081" y="1550737"/>
              <a:chExt cx="205946" cy="584236"/>
            </a:xfrm>
          </p:grpSpPr>
          <p:sp>
            <p:nvSpPr>
              <p:cNvPr id="159" name="Oval 15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0" name="Snip Same Side Corner Rectangle 15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8" name="Group 137"/>
            <p:cNvGrpSpPr/>
            <p:nvPr/>
          </p:nvGrpSpPr>
          <p:grpSpPr>
            <a:xfrm>
              <a:off x="1842530" y="1553483"/>
              <a:ext cx="205946" cy="584236"/>
              <a:chOff x="961081" y="1550737"/>
              <a:chExt cx="205946" cy="584236"/>
            </a:xfrm>
          </p:grpSpPr>
          <p:sp>
            <p:nvSpPr>
              <p:cNvPr id="157" name="Oval 15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8" name="Snip Same Side Corner Rectangle 15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9" name="Group 138"/>
            <p:cNvGrpSpPr/>
            <p:nvPr/>
          </p:nvGrpSpPr>
          <p:grpSpPr>
            <a:xfrm>
              <a:off x="2163805" y="1552109"/>
              <a:ext cx="205946" cy="584236"/>
              <a:chOff x="961081" y="1550737"/>
              <a:chExt cx="205946" cy="584236"/>
            </a:xfrm>
          </p:grpSpPr>
          <p:sp>
            <p:nvSpPr>
              <p:cNvPr id="155" name="Oval 15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6" name="Snip Same Side Corner Rectangle 15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0" name="Group 139"/>
            <p:cNvGrpSpPr/>
            <p:nvPr/>
          </p:nvGrpSpPr>
          <p:grpSpPr>
            <a:xfrm>
              <a:off x="2472725" y="1552110"/>
              <a:ext cx="205946" cy="584236"/>
              <a:chOff x="961081" y="1550737"/>
              <a:chExt cx="205946" cy="584236"/>
            </a:xfrm>
          </p:grpSpPr>
          <p:sp>
            <p:nvSpPr>
              <p:cNvPr id="153" name="Oval 15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4" name="Snip Same Side Corner Rectangle 15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1" name="Group 140"/>
            <p:cNvGrpSpPr/>
            <p:nvPr/>
          </p:nvGrpSpPr>
          <p:grpSpPr>
            <a:xfrm>
              <a:off x="2783017" y="1553483"/>
              <a:ext cx="205946" cy="584236"/>
              <a:chOff x="961081" y="1550737"/>
              <a:chExt cx="205946" cy="584236"/>
            </a:xfrm>
          </p:grpSpPr>
          <p:sp>
            <p:nvSpPr>
              <p:cNvPr id="151" name="Oval 15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2" name="Snip Same Side Corner Rectangle 15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2" name="Group 141"/>
            <p:cNvGrpSpPr/>
            <p:nvPr/>
          </p:nvGrpSpPr>
          <p:grpSpPr>
            <a:xfrm>
              <a:off x="3091936" y="1553483"/>
              <a:ext cx="205946" cy="584236"/>
              <a:chOff x="961081" y="1550737"/>
              <a:chExt cx="205946" cy="584236"/>
            </a:xfrm>
          </p:grpSpPr>
          <p:sp>
            <p:nvSpPr>
              <p:cNvPr id="149" name="Oval 14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0" name="Snip Same Side Corner Rectangle 14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3" name="Group 142"/>
            <p:cNvGrpSpPr/>
            <p:nvPr/>
          </p:nvGrpSpPr>
          <p:grpSpPr>
            <a:xfrm>
              <a:off x="3402228" y="1554856"/>
              <a:ext cx="205946" cy="584236"/>
              <a:chOff x="961081" y="1550737"/>
              <a:chExt cx="205946" cy="584236"/>
            </a:xfrm>
          </p:grpSpPr>
          <p:sp>
            <p:nvSpPr>
              <p:cNvPr id="147" name="Oval 14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8" name="Snip Same Side Corner Rectangle 14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4" name="Group 143"/>
            <p:cNvGrpSpPr/>
            <p:nvPr/>
          </p:nvGrpSpPr>
          <p:grpSpPr>
            <a:xfrm>
              <a:off x="3723503" y="1553482"/>
              <a:ext cx="205946" cy="584236"/>
              <a:chOff x="961081" y="1550737"/>
              <a:chExt cx="205946" cy="584236"/>
            </a:xfrm>
          </p:grpSpPr>
          <p:sp>
            <p:nvSpPr>
              <p:cNvPr id="145" name="Oval 14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6" name="Snip Same Side Corner Rectangle 14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165" name="Group 164"/>
          <p:cNvGrpSpPr/>
          <p:nvPr/>
        </p:nvGrpSpPr>
        <p:grpSpPr>
          <a:xfrm>
            <a:off x="2178634" y="3421792"/>
            <a:ext cx="2348333" cy="458044"/>
            <a:chOff x="913027" y="1550737"/>
            <a:chExt cx="3016422" cy="588355"/>
          </a:xfrm>
        </p:grpSpPr>
        <p:grpSp>
          <p:nvGrpSpPr>
            <p:cNvPr id="166" name="Group 165"/>
            <p:cNvGrpSpPr/>
            <p:nvPr/>
          </p:nvGrpSpPr>
          <p:grpSpPr>
            <a:xfrm>
              <a:off x="913027" y="1550737"/>
              <a:ext cx="205946" cy="584236"/>
              <a:chOff x="961081" y="1550737"/>
              <a:chExt cx="205946" cy="584236"/>
            </a:xfrm>
          </p:grpSpPr>
          <p:sp>
            <p:nvSpPr>
              <p:cNvPr id="194" name="Oval 19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5" name="Snip Same Side Corner Rectangle 19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7" name="Group 166"/>
            <p:cNvGrpSpPr/>
            <p:nvPr/>
          </p:nvGrpSpPr>
          <p:grpSpPr>
            <a:xfrm>
              <a:off x="1223319" y="1552110"/>
              <a:ext cx="205946" cy="584236"/>
              <a:chOff x="961081" y="1550737"/>
              <a:chExt cx="205946" cy="584236"/>
            </a:xfrm>
          </p:grpSpPr>
          <p:sp>
            <p:nvSpPr>
              <p:cNvPr id="192" name="Oval 19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3" name="Snip Same Side Corner Rectangle 19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8" name="Group 167"/>
            <p:cNvGrpSpPr/>
            <p:nvPr/>
          </p:nvGrpSpPr>
          <p:grpSpPr>
            <a:xfrm>
              <a:off x="1532238" y="1552110"/>
              <a:ext cx="205946" cy="584236"/>
              <a:chOff x="961081" y="1550737"/>
              <a:chExt cx="205946" cy="584236"/>
            </a:xfrm>
          </p:grpSpPr>
          <p:sp>
            <p:nvSpPr>
              <p:cNvPr id="190" name="Oval 18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1" name="Snip Same Side Corner Rectangle 19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9" name="Group 168"/>
            <p:cNvGrpSpPr/>
            <p:nvPr/>
          </p:nvGrpSpPr>
          <p:grpSpPr>
            <a:xfrm>
              <a:off x="1842530" y="1553483"/>
              <a:ext cx="205946" cy="584236"/>
              <a:chOff x="961081" y="1550737"/>
              <a:chExt cx="205946" cy="584236"/>
            </a:xfrm>
          </p:grpSpPr>
          <p:sp>
            <p:nvSpPr>
              <p:cNvPr id="188" name="Oval 18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9" name="Snip Same Side Corner Rectangle 18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0" name="Group 169"/>
            <p:cNvGrpSpPr/>
            <p:nvPr/>
          </p:nvGrpSpPr>
          <p:grpSpPr>
            <a:xfrm>
              <a:off x="2163805" y="1552109"/>
              <a:ext cx="205946" cy="584236"/>
              <a:chOff x="961081" y="1550737"/>
              <a:chExt cx="205946" cy="584236"/>
            </a:xfrm>
          </p:grpSpPr>
          <p:sp>
            <p:nvSpPr>
              <p:cNvPr id="186" name="Oval 18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7" name="Snip Same Side Corner Rectangle 18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1" name="Group 170"/>
            <p:cNvGrpSpPr/>
            <p:nvPr/>
          </p:nvGrpSpPr>
          <p:grpSpPr>
            <a:xfrm>
              <a:off x="2472725" y="1552110"/>
              <a:ext cx="205946" cy="584236"/>
              <a:chOff x="961081" y="1550737"/>
              <a:chExt cx="205946" cy="584236"/>
            </a:xfrm>
          </p:grpSpPr>
          <p:sp>
            <p:nvSpPr>
              <p:cNvPr id="184" name="Oval 18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5" name="Snip Same Side Corner Rectangle 18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2" name="Group 171"/>
            <p:cNvGrpSpPr/>
            <p:nvPr/>
          </p:nvGrpSpPr>
          <p:grpSpPr>
            <a:xfrm>
              <a:off x="2783017" y="1553483"/>
              <a:ext cx="205946" cy="584236"/>
              <a:chOff x="961081" y="1550737"/>
              <a:chExt cx="205946" cy="584236"/>
            </a:xfrm>
          </p:grpSpPr>
          <p:sp>
            <p:nvSpPr>
              <p:cNvPr id="182" name="Oval 18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3" name="Snip Same Side Corner Rectangle 18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3" name="Group 172"/>
            <p:cNvGrpSpPr/>
            <p:nvPr/>
          </p:nvGrpSpPr>
          <p:grpSpPr>
            <a:xfrm>
              <a:off x="3091936" y="1553483"/>
              <a:ext cx="205946" cy="584236"/>
              <a:chOff x="961081" y="1550737"/>
              <a:chExt cx="205946" cy="584236"/>
            </a:xfrm>
          </p:grpSpPr>
          <p:sp>
            <p:nvSpPr>
              <p:cNvPr id="180" name="Oval 17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1" name="Snip Same Side Corner Rectangle 18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4" name="Group 173"/>
            <p:cNvGrpSpPr/>
            <p:nvPr/>
          </p:nvGrpSpPr>
          <p:grpSpPr>
            <a:xfrm>
              <a:off x="3402228" y="1554856"/>
              <a:ext cx="205946" cy="584236"/>
              <a:chOff x="961081" y="1550737"/>
              <a:chExt cx="205946" cy="584236"/>
            </a:xfrm>
          </p:grpSpPr>
          <p:sp>
            <p:nvSpPr>
              <p:cNvPr id="178" name="Oval 17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9" name="Snip Same Side Corner Rectangle 17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5" name="Group 174"/>
            <p:cNvGrpSpPr/>
            <p:nvPr/>
          </p:nvGrpSpPr>
          <p:grpSpPr>
            <a:xfrm>
              <a:off x="3723503" y="1553482"/>
              <a:ext cx="205946" cy="584236"/>
              <a:chOff x="961081" y="1550737"/>
              <a:chExt cx="205946" cy="584236"/>
            </a:xfrm>
          </p:grpSpPr>
          <p:sp>
            <p:nvSpPr>
              <p:cNvPr id="176" name="Oval 17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7" name="Snip Same Side Corner Rectangle 17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3" name="Group 2"/>
          <p:cNvGrpSpPr/>
          <p:nvPr/>
        </p:nvGrpSpPr>
        <p:grpSpPr>
          <a:xfrm>
            <a:off x="2178634" y="4000912"/>
            <a:ext cx="1856647" cy="456975"/>
            <a:chOff x="2178634" y="4358218"/>
            <a:chExt cx="1856647" cy="456975"/>
          </a:xfrm>
        </p:grpSpPr>
        <p:grpSp>
          <p:nvGrpSpPr>
            <p:cNvPr id="197" name="Group 196"/>
            <p:cNvGrpSpPr/>
            <p:nvPr/>
          </p:nvGrpSpPr>
          <p:grpSpPr>
            <a:xfrm>
              <a:off x="2178634" y="4358218"/>
              <a:ext cx="160331" cy="454837"/>
              <a:chOff x="961082" y="1550737"/>
              <a:chExt cx="205944" cy="584236"/>
            </a:xfrm>
          </p:grpSpPr>
          <p:sp>
            <p:nvSpPr>
              <p:cNvPr id="225" name="Oval 224"/>
              <p:cNvSpPr/>
              <p:nvPr/>
            </p:nvSpPr>
            <p:spPr>
              <a:xfrm>
                <a:off x="970474" y="1550737"/>
                <a:ext cx="187160" cy="18715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6" name="Snip Same Side Corner Rectangle 225"/>
              <p:cNvSpPr/>
              <p:nvPr/>
            </p:nvSpPr>
            <p:spPr>
              <a:xfrm>
                <a:off x="961082" y="1743676"/>
                <a:ext cx="205944"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98" name="Group 197"/>
            <p:cNvGrpSpPr/>
            <p:nvPr/>
          </p:nvGrpSpPr>
          <p:grpSpPr>
            <a:xfrm>
              <a:off x="2420201" y="4359287"/>
              <a:ext cx="160332" cy="454837"/>
              <a:chOff x="961081" y="1550737"/>
              <a:chExt cx="205946" cy="584236"/>
            </a:xfrm>
          </p:grpSpPr>
          <p:sp>
            <p:nvSpPr>
              <p:cNvPr id="223" name="Oval 222"/>
              <p:cNvSpPr/>
              <p:nvPr/>
            </p:nvSpPr>
            <p:spPr>
              <a:xfrm>
                <a:off x="970475" y="1550737"/>
                <a:ext cx="187156" cy="18715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4" name="Snip Same Side Corner Rectangle 223"/>
              <p:cNvSpPr/>
              <p:nvPr/>
            </p:nvSpPr>
            <p:spPr>
              <a:xfrm>
                <a:off x="961081" y="1743676"/>
                <a:ext cx="205946"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99" name="Group 198"/>
            <p:cNvGrpSpPr/>
            <p:nvPr/>
          </p:nvGrpSpPr>
          <p:grpSpPr>
            <a:xfrm>
              <a:off x="2660700" y="4359287"/>
              <a:ext cx="160331" cy="454837"/>
              <a:chOff x="961082" y="1550737"/>
              <a:chExt cx="205945" cy="584236"/>
            </a:xfrm>
          </p:grpSpPr>
          <p:sp>
            <p:nvSpPr>
              <p:cNvPr id="221" name="Oval 220"/>
              <p:cNvSpPr/>
              <p:nvPr/>
            </p:nvSpPr>
            <p:spPr>
              <a:xfrm>
                <a:off x="970473" y="1550737"/>
                <a:ext cx="187160" cy="18715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2" name="Snip Same Side Corner Rectangle 221"/>
              <p:cNvSpPr/>
              <p:nvPr/>
            </p:nvSpPr>
            <p:spPr>
              <a:xfrm>
                <a:off x="961082" y="1743676"/>
                <a:ext cx="205945"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00" name="Group 199"/>
            <p:cNvGrpSpPr/>
            <p:nvPr/>
          </p:nvGrpSpPr>
          <p:grpSpPr>
            <a:xfrm>
              <a:off x="2902266" y="4360356"/>
              <a:ext cx="160332" cy="454837"/>
              <a:chOff x="961081" y="1550737"/>
              <a:chExt cx="205946" cy="584236"/>
            </a:xfrm>
          </p:grpSpPr>
          <p:sp>
            <p:nvSpPr>
              <p:cNvPr id="219" name="Oval 218"/>
              <p:cNvSpPr/>
              <p:nvPr/>
            </p:nvSpPr>
            <p:spPr>
              <a:xfrm>
                <a:off x="970475" y="1550737"/>
                <a:ext cx="187156" cy="18715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0" name="Snip Same Side Corner Rectangle 219"/>
              <p:cNvSpPr/>
              <p:nvPr/>
            </p:nvSpPr>
            <p:spPr>
              <a:xfrm>
                <a:off x="961081" y="1743676"/>
                <a:ext cx="205946"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01" name="Group 200"/>
            <p:cNvGrpSpPr/>
            <p:nvPr/>
          </p:nvGrpSpPr>
          <p:grpSpPr>
            <a:xfrm>
              <a:off x="3152384" y="4359286"/>
              <a:ext cx="160332" cy="454837"/>
              <a:chOff x="961081" y="1550737"/>
              <a:chExt cx="205946" cy="584236"/>
            </a:xfrm>
          </p:grpSpPr>
          <p:sp>
            <p:nvSpPr>
              <p:cNvPr id="217" name="Oval 216"/>
              <p:cNvSpPr/>
              <p:nvPr/>
            </p:nvSpPr>
            <p:spPr>
              <a:xfrm>
                <a:off x="970475" y="1550737"/>
                <a:ext cx="187157" cy="18715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8" name="Snip Same Side Corner Rectangle 217"/>
              <p:cNvSpPr/>
              <p:nvPr/>
            </p:nvSpPr>
            <p:spPr>
              <a:xfrm>
                <a:off x="961081" y="1743676"/>
                <a:ext cx="205946"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02" name="Group 201"/>
            <p:cNvGrpSpPr/>
            <p:nvPr/>
          </p:nvGrpSpPr>
          <p:grpSpPr>
            <a:xfrm>
              <a:off x="3392883" y="4359287"/>
              <a:ext cx="160332" cy="454837"/>
              <a:chOff x="961081" y="1550737"/>
              <a:chExt cx="205946" cy="584236"/>
            </a:xfrm>
          </p:grpSpPr>
          <p:sp>
            <p:nvSpPr>
              <p:cNvPr id="215" name="Oval 214"/>
              <p:cNvSpPr/>
              <p:nvPr/>
            </p:nvSpPr>
            <p:spPr>
              <a:xfrm>
                <a:off x="970475" y="1550737"/>
                <a:ext cx="187158" cy="1871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6" name="Snip Same Side Corner Rectangle 215"/>
              <p:cNvSpPr/>
              <p:nvPr/>
            </p:nvSpPr>
            <p:spPr>
              <a:xfrm>
                <a:off x="961081" y="1743676"/>
                <a:ext cx="205946"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03" name="Group 202"/>
            <p:cNvGrpSpPr/>
            <p:nvPr/>
          </p:nvGrpSpPr>
          <p:grpSpPr>
            <a:xfrm>
              <a:off x="3634450" y="4360356"/>
              <a:ext cx="160332" cy="454837"/>
              <a:chOff x="961081" y="1550737"/>
              <a:chExt cx="205946" cy="584236"/>
            </a:xfrm>
          </p:grpSpPr>
          <p:sp>
            <p:nvSpPr>
              <p:cNvPr id="213" name="Oval 212"/>
              <p:cNvSpPr/>
              <p:nvPr/>
            </p:nvSpPr>
            <p:spPr>
              <a:xfrm>
                <a:off x="970475" y="1550737"/>
                <a:ext cx="187158" cy="1871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4" name="Snip Same Side Corner Rectangle 213"/>
              <p:cNvSpPr/>
              <p:nvPr/>
            </p:nvSpPr>
            <p:spPr>
              <a:xfrm>
                <a:off x="961081" y="1743676"/>
                <a:ext cx="205946"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04" name="Group 203"/>
            <p:cNvGrpSpPr/>
            <p:nvPr/>
          </p:nvGrpSpPr>
          <p:grpSpPr>
            <a:xfrm>
              <a:off x="3874949" y="4360356"/>
              <a:ext cx="160332" cy="454837"/>
              <a:chOff x="961081" y="1550737"/>
              <a:chExt cx="205946" cy="584236"/>
            </a:xfrm>
          </p:grpSpPr>
          <p:sp>
            <p:nvSpPr>
              <p:cNvPr id="211" name="Oval 210"/>
              <p:cNvSpPr/>
              <p:nvPr/>
            </p:nvSpPr>
            <p:spPr>
              <a:xfrm>
                <a:off x="970475" y="1550737"/>
                <a:ext cx="187158" cy="1871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2" name="Snip Same Side Corner Rectangle 211"/>
              <p:cNvSpPr/>
              <p:nvPr/>
            </p:nvSpPr>
            <p:spPr>
              <a:xfrm>
                <a:off x="961081" y="1743676"/>
                <a:ext cx="205946"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grpSp>
        <p:nvGrpSpPr>
          <p:cNvPr id="205" name="Group 204"/>
          <p:cNvGrpSpPr/>
          <p:nvPr/>
        </p:nvGrpSpPr>
        <p:grpSpPr>
          <a:xfrm>
            <a:off x="4116516" y="4004119"/>
            <a:ext cx="160332" cy="454837"/>
            <a:chOff x="961081" y="1550737"/>
            <a:chExt cx="205946" cy="584236"/>
          </a:xfrm>
        </p:grpSpPr>
        <p:sp>
          <p:nvSpPr>
            <p:cNvPr id="209" name="Oval 208"/>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0" name="Snip Same Side Corner Rectangle 209"/>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206" name="Group 205"/>
          <p:cNvGrpSpPr/>
          <p:nvPr/>
        </p:nvGrpSpPr>
        <p:grpSpPr>
          <a:xfrm>
            <a:off x="4366634" y="4003049"/>
            <a:ext cx="160332" cy="454837"/>
            <a:chOff x="961081" y="1550737"/>
            <a:chExt cx="205946" cy="584236"/>
          </a:xfrm>
        </p:grpSpPr>
        <p:sp>
          <p:nvSpPr>
            <p:cNvPr id="207" name="Oval 206"/>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8" name="Snip Same Side Corner Rectangle 207"/>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227" name="Group 226"/>
          <p:cNvGrpSpPr/>
          <p:nvPr/>
        </p:nvGrpSpPr>
        <p:grpSpPr>
          <a:xfrm>
            <a:off x="4617034" y="1684432"/>
            <a:ext cx="2348333" cy="458044"/>
            <a:chOff x="913027" y="1550737"/>
            <a:chExt cx="3016422" cy="588355"/>
          </a:xfrm>
        </p:grpSpPr>
        <p:grpSp>
          <p:nvGrpSpPr>
            <p:cNvPr id="228" name="Group 227"/>
            <p:cNvGrpSpPr/>
            <p:nvPr/>
          </p:nvGrpSpPr>
          <p:grpSpPr>
            <a:xfrm>
              <a:off x="913027" y="1550737"/>
              <a:ext cx="205946" cy="584236"/>
              <a:chOff x="961081" y="1550737"/>
              <a:chExt cx="205946" cy="584236"/>
            </a:xfrm>
          </p:grpSpPr>
          <p:sp>
            <p:nvSpPr>
              <p:cNvPr id="256" name="Oval 25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Snip Same Side Corner Rectangle 25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9" name="Group 228"/>
            <p:cNvGrpSpPr/>
            <p:nvPr/>
          </p:nvGrpSpPr>
          <p:grpSpPr>
            <a:xfrm>
              <a:off x="1223319" y="1552110"/>
              <a:ext cx="205946" cy="584236"/>
              <a:chOff x="961081" y="1550737"/>
              <a:chExt cx="205946" cy="584236"/>
            </a:xfrm>
          </p:grpSpPr>
          <p:sp>
            <p:nvSpPr>
              <p:cNvPr id="254" name="Oval 25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Snip Same Side Corner Rectangle 25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0" name="Group 229"/>
            <p:cNvGrpSpPr/>
            <p:nvPr/>
          </p:nvGrpSpPr>
          <p:grpSpPr>
            <a:xfrm>
              <a:off x="1532238" y="1552110"/>
              <a:ext cx="205946" cy="584236"/>
              <a:chOff x="961081" y="1550737"/>
              <a:chExt cx="205946" cy="584236"/>
            </a:xfrm>
          </p:grpSpPr>
          <p:sp>
            <p:nvSpPr>
              <p:cNvPr id="252" name="Oval 25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Snip Same Side Corner Rectangle 25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1842530" y="1553483"/>
              <a:ext cx="205946" cy="584236"/>
              <a:chOff x="961081" y="1550737"/>
              <a:chExt cx="205946" cy="584236"/>
            </a:xfrm>
          </p:grpSpPr>
          <p:sp>
            <p:nvSpPr>
              <p:cNvPr id="250" name="Oval 24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Snip Same Side Corner Rectangle 25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2163805" y="1552109"/>
              <a:ext cx="205946" cy="584236"/>
              <a:chOff x="961081" y="1550737"/>
              <a:chExt cx="205946" cy="584236"/>
            </a:xfrm>
          </p:grpSpPr>
          <p:sp>
            <p:nvSpPr>
              <p:cNvPr id="248" name="Oval 24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Snip Same Side Corner Rectangle 24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2472725" y="1552110"/>
              <a:ext cx="205946" cy="584236"/>
              <a:chOff x="961081" y="1550737"/>
              <a:chExt cx="205946" cy="584236"/>
            </a:xfrm>
          </p:grpSpPr>
          <p:sp>
            <p:nvSpPr>
              <p:cNvPr id="246" name="Oval 24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Snip Same Side Corner Rectangle 24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4" name="Group 233"/>
            <p:cNvGrpSpPr/>
            <p:nvPr/>
          </p:nvGrpSpPr>
          <p:grpSpPr>
            <a:xfrm>
              <a:off x="2783017" y="1553483"/>
              <a:ext cx="205946" cy="584236"/>
              <a:chOff x="961081" y="1550737"/>
              <a:chExt cx="205946" cy="584236"/>
            </a:xfrm>
          </p:grpSpPr>
          <p:sp>
            <p:nvSpPr>
              <p:cNvPr id="244" name="Oval 24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Snip Same Side Corner Rectangle 24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3091936" y="1553483"/>
              <a:ext cx="205946" cy="584236"/>
              <a:chOff x="961081" y="1550737"/>
              <a:chExt cx="205946" cy="584236"/>
            </a:xfrm>
          </p:grpSpPr>
          <p:sp>
            <p:nvSpPr>
              <p:cNvPr id="242" name="Oval 24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Snip Same Side Corner Rectangle 24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3402228" y="1554856"/>
              <a:ext cx="205946" cy="584236"/>
              <a:chOff x="961081" y="1550737"/>
              <a:chExt cx="205946" cy="584236"/>
            </a:xfrm>
          </p:grpSpPr>
          <p:sp>
            <p:nvSpPr>
              <p:cNvPr id="240" name="Oval 23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Snip Same Side Corner Rectangle 24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3723503" y="1553482"/>
              <a:ext cx="205946" cy="584236"/>
              <a:chOff x="961081" y="1550737"/>
              <a:chExt cx="205946" cy="584236"/>
            </a:xfrm>
          </p:grpSpPr>
          <p:sp>
            <p:nvSpPr>
              <p:cNvPr id="238" name="Oval 23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Snip Same Side Corner Rectangle 23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58" name="Group 257"/>
          <p:cNvGrpSpPr/>
          <p:nvPr/>
        </p:nvGrpSpPr>
        <p:grpSpPr>
          <a:xfrm>
            <a:off x="4617034" y="2263552"/>
            <a:ext cx="2348333" cy="458044"/>
            <a:chOff x="913027" y="1550737"/>
            <a:chExt cx="3016422" cy="588355"/>
          </a:xfrm>
        </p:grpSpPr>
        <p:grpSp>
          <p:nvGrpSpPr>
            <p:cNvPr id="259" name="Group 258"/>
            <p:cNvGrpSpPr/>
            <p:nvPr/>
          </p:nvGrpSpPr>
          <p:grpSpPr>
            <a:xfrm>
              <a:off x="913027" y="1550737"/>
              <a:ext cx="205946" cy="584236"/>
              <a:chOff x="961081" y="1550737"/>
              <a:chExt cx="205946" cy="584236"/>
            </a:xfrm>
          </p:grpSpPr>
          <p:sp>
            <p:nvSpPr>
              <p:cNvPr id="287" name="Oval 28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8" name="Snip Same Side Corner Rectangle 28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0" name="Group 259"/>
            <p:cNvGrpSpPr/>
            <p:nvPr/>
          </p:nvGrpSpPr>
          <p:grpSpPr>
            <a:xfrm>
              <a:off x="1223319" y="1552110"/>
              <a:ext cx="205946" cy="584236"/>
              <a:chOff x="961081" y="1550737"/>
              <a:chExt cx="205946" cy="584236"/>
            </a:xfrm>
          </p:grpSpPr>
          <p:sp>
            <p:nvSpPr>
              <p:cNvPr id="285" name="Oval 28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6" name="Snip Same Side Corner Rectangle 28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1" name="Group 260"/>
            <p:cNvGrpSpPr/>
            <p:nvPr/>
          </p:nvGrpSpPr>
          <p:grpSpPr>
            <a:xfrm>
              <a:off x="1532238" y="1552110"/>
              <a:ext cx="205946" cy="584236"/>
              <a:chOff x="961081" y="1550737"/>
              <a:chExt cx="205946" cy="584236"/>
            </a:xfrm>
          </p:grpSpPr>
          <p:sp>
            <p:nvSpPr>
              <p:cNvPr id="283" name="Oval 28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4" name="Snip Same Side Corner Rectangle 28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2" name="Group 261"/>
            <p:cNvGrpSpPr/>
            <p:nvPr/>
          </p:nvGrpSpPr>
          <p:grpSpPr>
            <a:xfrm>
              <a:off x="1842530" y="1553483"/>
              <a:ext cx="205946" cy="584236"/>
              <a:chOff x="961081" y="1550737"/>
              <a:chExt cx="205946" cy="584236"/>
            </a:xfrm>
          </p:grpSpPr>
          <p:sp>
            <p:nvSpPr>
              <p:cNvPr id="281" name="Oval 28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2" name="Snip Same Side Corner Rectangle 28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3" name="Group 262"/>
            <p:cNvGrpSpPr/>
            <p:nvPr/>
          </p:nvGrpSpPr>
          <p:grpSpPr>
            <a:xfrm>
              <a:off x="2163805" y="1552109"/>
              <a:ext cx="205946" cy="584236"/>
              <a:chOff x="961081" y="1550737"/>
              <a:chExt cx="205946" cy="584236"/>
            </a:xfrm>
          </p:grpSpPr>
          <p:sp>
            <p:nvSpPr>
              <p:cNvPr id="279" name="Oval 27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0" name="Snip Same Side Corner Rectangle 27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4" name="Group 263"/>
            <p:cNvGrpSpPr/>
            <p:nvPr/>
          </p:nvGrpSpPr>
          <p:grpSpPr>
            <a:xfrm>
              <a:off x="2472725" y="1552110"/>
              <a:ext cx="205946" cy="584236"/>
              <a:chOff x="961081" y="1550737"/>
              <a:chExt cx="205946" cy="584236"/>
            </a:xfrm>
          </p:grpSpPr>
          <p:sp>
            <p:nvSpPr>
              <p:cNvPr id="277" name="Oval 27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8" name="Snip Same Side Corner Rectangle 27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5" name="Group 264"/>
            <p:cNvGrpSpPr/>
            <p:nvPr/>
          </p:nvGrpSpPr>
          <p:grpSpPr>
            <a:xfrm>
              <a:off x="2783017" y="1553483"/>
              <a:ext cx="205946" cy="584236"/>
              <a:chOff x="961081" y="1550737"/>
              <a:chExt cx="205946" cy="584236"/>
            </a:xfrm>
          </p:grpSpPr>
          <p:sp>
            <p:nvSpPr>
              <p:cNvPr id="275" name="Oval 27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6" name="Snip Same Side Corner Rectangle 27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6" name="Group 265"/>
            <p:cNvGrpSpPr/>
            <p:nvPr/>
          </p:nvGrpSpPr>
          <p:grpSpPr>
            <a:xfrm>
              <a:off x="3091936" y="1553483"/>
              <a:ext cx="205946" cy="584236"/>
              <a:chOff x="961081" y="1550737"/>
              <a:chExt cx="205946" cy="584236"/>
            </a:xfrm>
          </p:grpSpPr>
          <p:sp>
            <p:nvSpPr>
              <p:cNvPr id="273" name="Oval 27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4" name="Snip Same Side Corner Rectangle 27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7" name="Group 266"/>
            <p:cNvGrpSpPr/>
            <p:nvPr/>
          </p:nvGrpSpPr>
          <p:grpSpPr>
            <a:xfrm>
              <a:off x="3402228" y="1554856"/>
              <a:ext cx="205946" cy="584236"/>
              <a:chOff x="961081" y="1550737"/>
              <a:chExt cx="205946" cy="584236"/>
            </a:xfrm>
          </p:grpSpPr>
          <p:sp>
            <p:nvSpPr>
              <p:cNvPr id="271" name="Oval 27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2" name="Snip Same Side Corner Rectangle 27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8" name="Group 267"/>
            <p:cNvGrpSpPr/>
            <p:nvPr/>
          </p:nvGrpSpPr>
          <p:grpSpPr>
            <a:xfrm>
              <a:off x="3723503" y="1553482"/>
              <a:ext cx="205946" cy="584236"/>
              <a:chOff x="961081" y="1550737"/>
              <a:chExt cx="205946" cy="584236"/>
            </a:xfrm>
          </p:grpSpPr>
          <p:sp>
            <p:nvSpPr>
              <p:cNvPr id="269" name="Oval 26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0" name="Snip Same Side Corner Rectangle 26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289" name="Group 288"/>
          <p:cNvGrpSpPr/>
          <p:nvPr/>
        </p:nvGrpSpPr>
        <p:grpSpPr>
          <a:xfrm>
            <a:off x="4617034" y="2842672"/>
            <a:ext cx="2348333" cy="458044"/>
            <a:chOff x="913027" y="1550737"/>
            <a:chExt cx="3016422" cy="588355"/>
          </a:xfrm>
        </p:grpSpPr>
        <p:grpSp>
          <p:nvGrpSpPr>
            <p:cNvPr id="290" name="Group 289"/>
            <p:cNvGrpSpPr/>
            <p:nvPr/>
          </p:nvGrpSpPr>
          <p:grpSpPr>
            <a:xfrm>
              <a:off x="913027" y="1550737"/>
              <a:ext cx="205946" cy="584236"/>
              <a:chOff x="961081" y="1550737"/>
              <a:chExt cx="205946" cy="584236"/>
            </a:xfrm>
          </p:grpSpPr>
          <p:sp>
            <p:nvSpPr>
              <p:cNvPr id="318" name="Oval 31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9" name="Snip Same Side Corner Rectangle 31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1" name="Group 290"/>
            <p:cNvGrpSpPr/>
            <p:nvPr/>
          </p:nvGrpSpPr>
          <p:grpSpPr>
            <a:xfrm>
              <a:off x="1223319" y="1552110"/>
              <a:ext cx="205946" cy="584236"/>
              <a:chOff x="961081" y="1550737"/>
              <a:chExt cx="205946" cy="584236"/>
            </a:xfrm>
          </p:grpSpPr>
          <p:sp>
            <p:nvSpPr>
              <p:cNvPr id="316" name="Oval 31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7" name="Snip Same Side Corner Rectangle 31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2" name="Group 291"/>
            <p:cNvGrpSpPr/>
            <p:nvPr/>
          </p:nvGrpSpPr>
          <p:grpSpPr>
            <a:xfrm>
              <a:off x="1532238" y="1552110"/>
              <a:ext cx="205946" cy="584236"/>
              <a:chOff x="961081" y="1550737"/>
              <a:chExt cx="205946" cy="584236"/>
            </a:xfrm>
          </p:grpSpPr>
          <p:sp>
            <p:nvSpPr>
              <p:cNvPr id="314" name="Oval 31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5" name="Snip Same Side Corner Rectangle 31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3" name="Group 292"/>
            <p:cNvGrpSpPr/>
            <p:nvPr/>
          </p:nvGrpSpPr>
          <p:grpSpPr>
            <a:xfrm>
              <a:off x="1842530" y="1553483"/>
              <a:ext cx="205946" cy="584236"/>
              <a:chOff x="961081" y="1550737"/>
              <a:chExt cx="205946" cy="584236"/>
            </a:xfrm>
          </p:grpSpPr>
          <p:sp>
            <p:nvSpPr>
              <p:cNvPr id="312" name="Oval 31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3" name="Snip Same Side Corner Rectangle 31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4" name="Group 293"/>
            <p:cNvGrpSpPr/>
            <p:nvPr/>
          </p:nvGrpSpPr>
          <p:grpSpPr>
            <a:xfrm>
              <a:off x="2163805" y="1552109"/>
              <a:ext cx="205946" cy="584236"/>
              <a:chOff x="961081" y="1550737"/>
              <a:chExt cx="205946" cy="584236"/>
            </a:xfrm>
          </p:grpSpPr>
          <p:sp>
            <p:nvSpPr>
              <p:cNvPr id="310" name="Oval 30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1" name="Snip Same Side Corner Rectangle 31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5" name="Group 294"/>
            <p:cNvGrpSpPr/>
            <p:nvPr/>
          </p:nvGrpSpPr>
          <p:grpSpPr>
            <a:xfrm>
              <a:off x="2472725" y="1552110"/>
              <a:ext cx="205946" cy="584236"/>
              <a:chOff x="961081" y="1550737"/>
              <a:chExt cx="205946" cy="584236"/>
            </a:xfrm>
          </p:grpSpPr>
          <p:sp>
            <p:nvSpPr>
              <p:cNvPr id="308" name="Oval 30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9" name="Snip Same Side Corner Rectangle 30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6" name="Group 295"/>
            <p:cNvGrpSpPr/>
            <p:nvPr/>
          </p:nvGrpSpPr>
          <p:grpSpPr>
            <a:xfrm>
              <a:off x="2783017" y="1553483"/>
              <a:ext cx="205946" cy="584236"/>
              <a:chOff x="961081" y="1550737"/>
              <a:chExt cx="205946" cy="584236"/>
            </a:xfrm>
          </p:grpSpPr>
          <p:sp>
            <p:nvSpPr>
              <p:cNvPr id="306" name="Oval 30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7" name="Snip Same Side Corner Rectangle 30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7" name="Group 296"/>
            <p:cNvGrpSpPr/>
            <p:nvPr/>
          </p:nvGrpSpPr>
          <p:grpSpPr>
            <a:xfrm>
              <a:off x="3091936" y="1553483"/>
              <a:ext cx="205946" cy="584236"/>
              <a:chOff x="961081" y="1550737"/>
              <a:chExt cx="205946" cy="584236"/>
            </a:xfrm>
          </p:grpSpPr>
          <p:sp>
            <p:nvSpPr>
              <p:cNvPr id="304" name="Oval 30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5" name="Snip Same Side Corner Rectangle 30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8" name="Group 297"/>
            <p:cNvGrpSpPr/>
            <p:nvPr/>
          </p:nvGrpSpPr>
          <p:grpSpPr>
            <a:xfrm>
              <a:off x="3402228" y="1554856"/>
              <a:ext cx="205946" cy="584236"/>
              <a:chOff x="961081" y="1550737"/>
              <a:chExt cx="205946" cy="584236"/>
            </a:xfrm>
          </p:grpSpPr>
          <p:sp>
            <p:nvSpPr>
              <p:cNvPr id="302" name="Oval 30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3" name="Snip Same Side Corner Rectangle 30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9" name="Group 298"/>
            <p:cNvGrpSpPr/>
            <p:nvPr/>
          </p:nvGrpSpPr>
          <p:grpSpPr>
            <a:xfrm>
              <a:off x="3723503" y="1553482"/>
              <a:ext cx="205946" cy="584236"/>
              <a:chOff x="961081" y="1550737"/>
              <a:chExt cx="205946" cy="584236"/>
            </a:xfrm>
          </p:grpSpPr>
          <p:sp>
            <p:nvSpPr>
              <p:cNvPr id="300" name="Oval 29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1" name="Snip Same Side Corner Rectangle 30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320" name="Group 319"/>
          <p:cNvGrpSpPr/>
          <p:nvPr/>
        </p:nvGrpSpPr>
        <p:grpSpPr>
          <a:xfrm>
            <a:off x="4617034" y="3421792"/>
            <a:ext cx="2348333" cy="458044"/>
            <a:chOff x="913027" y="1550737"/>
            <a:chExt cx="3016422" cy="588355"/>
          </a:xfrm>
        </p:grpSpPr>
        <p:grpSp>
          <p:nvGrpSpPr>
            <p:cNvPr id="321" name="Group 320"/>
            <p:cNvGrpSpPr/>
            <p:nvPr/>
          </p:nvGrpSpPr>
          <p:grpSpPr>
            <a:xfrm>
              <a:off x="913027" y="1550737"/>
              <a:ext cx="205946" cy="584236"/>
              <a:chOff x="961081" y="1550737"/>
              <a:chExt cx="205946" cy="584236"/>
            </a:xfrm>
          </p:grpSpPr>
          <p:sp>
            <p:nvSpPr>
              <p:cNvPr id="349" name="Oval 34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50" name="Snip Same Side Corner Rectangle 34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2" name="Group 321"/>
            <p:cNvGrpSpPr/>
            <p:nvPr/>
          </p:nvGrpSpPr>
          <p:grpSpPr>
            <a:xfrm>
              <a:off x="1223319" y="1552110"/>
              <a:ext cx="205946" cy="584236"/>
              <a:chOff x="961081" y="1550737"/>
              <a:chExt cx="205946" cy="584236"/>
            </a:xfrm>
          </p:grpSpPr>
          <p:sp>
            <p:nvSpPr>
              <p:cNvPr id="347" name="Oval 34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8" name="Snip Same Side Corner Rectangle 34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3" name="Group 322"/>
            <p:cNvGrpSpPr/>
            <p:nvPr/>
          </p:nvGrpSpPr>
          <p:grpSpPr>
            <a:xfrm>
              <a:off x="1532238" y="1552110"/>
              <a:ext cx="205946" cy="584236"/>
              <a:chOff x="961081" y="1550737"/>
              <a:chExt cx="205946" cy="584236"/>
            </a:xfrm>
          </p:grpSpPr>
          <p:sp>
            <p:nvSpPr>
              <p:cNvPr id="345" name="Oval 34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6" name="Snip Same Side Corner Rectangle 34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4" name="Group 323"/>
            <p:cNvGrpSpPr/>
            <p:nvPr/>
          </p:nvGrpSpPr>
          <p:grpSpPr>
            <a:xfrm>
              <a:off x="1842530" y="1553483"/>
              <a:ext cx="205946" cy="584236"/>
              <a:chOff x="961081" y="1550737"/>
              <a:chExt cx="205946" cy="584236"/>
            </a:xfrm>
          </p:grpSpPr>
          <p:sp>
            <p:nvSpPr>
              <p:cNvPr id="343" name="Oval 34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4" name="Snip Same Side Corner Rectangle 34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5" name="Group 324"/>
            <p:cNvGrpSpPr/>
            <p:nvPr/>
          </p:nvGrpSpPr>
          <p:grpSpPr>
            <a:xfrm>
              <a:off x="2163805" y="1552109"/>
              <a:ext cx="205946" cy="584236"/>
              <a:chOff x="961081" y="1550737"/>
              <a:chExt cx="205946" cy="584236"/>
            </a:xfrm>
          </p:grpSpPr>
          <p:sp>
            <p:nvSpPr>
              <p:cNvPr id="341" name="Oval 34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2" name="Snip Same Side Corner Rectangle 34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6" name="Group 325"/>
            <p:cNvGrpSpPr/>
            <p:nvPr/>
          </p:nvGrpSpPr>
          <p:grpSpPr>
            <a:xfrm>
              <a:off x="2472725" y="1552110"/>
              <a:ext cx="205946" cy="584236"/>
              <a:chOff x="961081" y="1550737"/>
              <a:chExt cx="205946" cy="584236"/>
            </a:xfrm>
          </p:grpSpPr>
          <p:sp>
            <p:nvSpPr>
              <p:cNvPr id="339" name="Oval 33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0" name="Snip Same Side Corner Rectangle 33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7" name="Group 326"/>
            <p:cNvGrpSpPr/>
            <p:nvPr/>
          </p:nvGrpSpPr>
          <p:grpSpPr>
            <a:xfrm>
              <a:off x="2783017" y="1553483"/>
              <a:ext cx="205946" cy="584236"/>
              <a:chOff x="961081" y="1550737"/>
              <a:chExt cx="205946" cy="584236"/>
            </a:xfrm>
          </p:grpSpPr>
          <p:sp>
            <p:nvSpPr>
              <p:cNvPr id="337" name="Oval 33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8" name="Snip Same Side Corner Rectangle 33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8" name="Group 327"/>
            <p:cNvGrpSpPr/>
            <p:nvPr/>
          </p:nvGrpSpPr>
          <p:grpSpPr>
            <a:xfrm>
              <a:off x="3091936" y="1553483"/>
              <a:ext cx="205946" cy="584236"/>
              <a:chOff x="961081" y="1550737"/>
              <a:chExt cx="205946" cy="584236"/>
            </a:xfrm>
          </p:grpSpPr>
          <p:sp>
            <p:nvSpPr>
              <p:cNvPr id="335" name="Oval 33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6" name="Snip Same Side Corner Rectangle 33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9" name="Group 328"/>
            <p:cNvGrpSpPr/>
            <p:nvPr/>
          </p:nvGrpSpPr>
          <p:grpSpPr>
            <a:xfrm>
              <a:off x="3402228" y="1554856"/>
              <a:ext cx="205946" cy="584236"/>
              <a:chOff x="961081" y="1550737"/>
              <a:chExt cx="205946" cy="584236"/>
            </a:xfrm>
          </p:grpSpPr>
          <p:sp>
            <p:nvSpPr>
              <p:cNvPr id="333" name="Oval 33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4" name="Snip Same Side Corner Rectangle 33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30" name="Group 329"/>
            <p:cNvGrpSpPr/>
            <p:nvPr/>
          </p:nvGrpSpPr>
          <p:grpSpPr>
            <a:xfrm>
              <a:off x="3723503" y="1553482"/>
              <a:ext cx="205946" cy="584236"/>
              <a:chOff x="961081" y="1550737"/>
              <a:chExt cx="205946" cy="584236"/>
            </a:xfrm>
          </p:grpSpPr>
          <p:sp>
            <p:nvSpPr>
              <p:cNvPr id="331" name="Oval 33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2" name="Snip Same Side Corner Rectangle 33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352" name="Group 351"/>
          <p:cNvGrpSpPr/>
          <p:nvPr/>
        </p:nvGrpSpPr>
        <p:grpSpPr>
          <a:xfrm>
            <a:off x="4617034" y="4000912"/>
            <a:ext cx="160332" cy="454837"/>
            <a:chOff x="961081" y="1550737"/>
            <a:chExt cx="205946" cy="584236"/>
          </a:xfrm>
        </p:grpSpPr>
        <p:sp>
          <p:nvSpPr>
            <p:cNvPr id="380" name="Oval 379"/>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81" name="Snip Same Side Corner Rectangle 380"/>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3" name="Group 352"/>
          <p:cNvGrpSpPr/>
          <p:nvPr/>
        </p:nvGrpSpPr>
        <p:grpSpPr>
          <a:xfrm>
            <a:off x="4858601" y="4001981"/>
            <a:ext cx="160332" cy="454837"/>
            <a:chOff x="961081" y="1550737"/>
            <a:chExt cx="205946" cy="584236"/>
          </a:xfrm>
        </p:grpSpPr>
        <p:sp>
          <p:nvSpPr>
            <p:cNvPr id="378" name="Oval 377"/>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9" name="Snip Same Side Corner Rectangle 378"/>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4" name="Group 353"/>
          <p:cNvGrpSpPr/>
          <p:nvPr/>
        </p:nvGrpSpPr>
        <p:grpSpPr>
          <a:xfrm>
            <a:off x="5099100" y="4001981"/>
            <a:ext cx="160332" cy="454837"/>
            <a:chOff x="961081" y="1550737"/>
            <a:chExt cx="205946" cy="584236"/>
          </a:xfrm>
        </p:grpSpPr>
        <p:sp>
          <p:nvSpPr>
            <p:cNvPr id="376" name="Oval 375"/>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7" name="Snip Same Side Corner Rectangle 376"/>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5" name="Group 354"/>
          <p:cNvGrpSpPr/>
          <p:nvPr/>
        </p:nvGrpSpPr>
        <p:grpSpPr>
          <a:xfrm>
            <a:off x="5340667" y="4003050"/>
            <a:ext cx="160332" cy="454837"/>
            <a:chOff x="961081" y="1550737"/>
            <a:chExt cx="205946" cy="584236"/>
          </a:xfrm>
        </p:grpSpPr>
        <p:sp>
          <p:nvSpPr>
            <p:cNvPr id="374" name="Oval 373"/>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5" name="Snip Same Side Corner Rectangle 374"/>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6" name="Group 355"/>
          <p:cNvGrpSpPr/>
          <p:nvPr/>
        </p:nvGrpSpPr>
        <p:grpSpPr>
          <a:xfrm>
            <a:off x="5590785" y="4001980"/>
            <a:ext cx="160332" cy="454837"/>
            <a:chOff x="961081" y="1550737"/>
            <a:chExt cx="205946" cy="584236"/>
          </a:xfrm>
        </p:grpSpPr>
        <p:sp>
          <p:nvSpPr>
            <p:cNvPr id="372" name="Oval 371"/>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3" name="Snip Same Side Corner Rectangle 372"/>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7" name="Group 356"/>
          <p:cNvGrpSpPr/>
          <p:nvPr/>
        </p:nvGrpSpPr>
        <p:grpSpPr>
          <a:xfrm>
            <a:off x="5831284" y="4001981"/>
            <a:ext cx="160332" cy="454837"/>
            <a:chOff x="961081" y="1550737"/>
            <a:chExt cx="205946" cy="584236"/>
          </a:xfrm>
        </p:grpSpPr>
        <p:sp>
          <p:nvSpPr>
            <p:cNvPr id="370" name="Oval 369"/>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1" name="Snip Same Side Corner Rectangle 370"/>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8" name="Group 357"/>
          <p:cNvGrpSpPr/>
          <p:nvPr/>
        </p:nvGrpSpPr>
        <p:grpSpPr>
          <a:xfrm>
            <a:off x="6072851" y="4003050"/>
            <a:ext cx="160332" cy="454837"/>
            <a:chOff x="961081" y="1550737"/>
            <a:chExt cx="205946" cy="584236"/>
          </a:xfrm>
        </p:grpSpPr>
        <p:sp>
          <p:nvSpPr>
            <p:cNvPr id="368" name="Oval 367"/>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9" name="Snip Same Side Corner Rectangle 368"/>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9" name="Group 358"/>
          <p:cNvGrpSpPr/>
          <p:nvPr/>
        </p:nvGrpSpPr>
        <p:grpSpPr>
          <a:xfrm>
            <a:off x="6313350" y="4003050"/>
            <a:ext cx="160332" cy="454837"/>
            <a:chOff x="961081" y="1550737"/>
            <a:chExt cx="205946" cy="584236"/>
          </a:xfrm>
        </p:grpSpPr>
        <p:sp>
          <p:nvSpPr>
            <p:cNvPr id="366" name="Oval 365"/>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7" name="Snip Same Side Corner Rectangle 366"/>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60" name="Group 359"/>
          <p:cNvGrpSpPr/>
          <p:nvPr/>
        </p:nvGrpSpPr>
        <p:grpSpPr>
          <a:xfrm>
            <a:off x="6554917" y="4004119"/>
            <a:ext cx="160332" cy="454837"/>
            <a:chOff x="961081" y="1550737"/>
            <a:chExt cx="205946" cy="584236"/>
          </a:xfrm>
        </p:grpSpPr>
        <p:sp>
          <p:nvSpPr>
            <p:cNvPr id="364" name="Oval 363"/>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5" name="Snip Same Side Corner Rectangle 364"/>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61" name="Group 360"/>
          <p:cNvGrpSpPr/>
          <p:nvPr/>
        </p:nvGrpSpPr>
        <p:grpSpPr>
          <a:xfrm>
            <a:off x="6805035" y="4003049"/>
            <a:ext cx="160332" cy="454837"/>
            <a:chOff x="961081" y="1550737"/>
            <a:chExt cx="205946" cy="584236"/>
          </a:xfrm>
        </p:grpSpPr>
        <p:sp>
          <p:nvSpPr>
            <p:cNvPr id="362" name="Oval 361"/>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3" name="Snip Same Side Corner Rectangle 362"/>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sp>
        <p:nvSpPr>
          <p:cNvPr id="382" name="TextBox 381"/>
          <p:cNvSpPr txBox="1">
            <a:spLocks noChangeArrowheads="1"/>
          </p:cNvSpPr>
          <p:nvPr/>
        </p:nvSpPr>
        <p:spPr bwMode="auto">
          <a:xfrm>
            <a:off x="2553007" y="5114293"/>
            <a:ext cx="4143826" cy="128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70000"/>
              </a:lnSpc>
            </a:pPr>
            <a:r>
              <a:rPr lang="en-US" sz="5400" b="1" dirty="0">
                <a:latin typeface="Helvetica" charset="0"/>
                <a:cs typeface="Helvetica" charset="0"/>
              </a:rPr>
              <a:t>8</a:t>
            </a:r>
            <a:endParaRPr lang="en-US" sz="4800" b="1" dirty="0">
              <a:latin typeface="Helvetica" charset="0"/>
              <a:cs typeface="Helvetica" charset="0"/>
            </a:endParaRPr>
          </a:p>
          <a:p>
            <a:pPr algn="ctr" eaLnBrk="1" hangingPunct="1"/>
            <a:r>
              <a:rPr lang="en-US" sz="2000" b="1" dirty="0">
                <a:latin typeface="Helvetica" charset="0"/>
                <a:cs typeface="Helvetica" charset="0"/>
              </a:rPr>
              <a:t>persons with cirrhosis will have decompensated, after 10 years</a:t>
            </a:r>
            <a:endParaRPr lang="en-US" sz="1600" b="1" dirty="0">
              <a:latin typeface="Helvetica" charset="0"/>
              <a:cs typeface="Helvetica" charset="0"/>
            </a:endParaRPr>
          </a:p>
        </p:txBody>
      </p:sp>
      <p:sp>
        <p:nvSpPr>
          <p:cNvPr id="351" name="Text Box 6"/>
          <p:cNvSpPr txBox="1">
            <a:spLocks noChangeArrowheads="1"/>
          </p:cNvSpPr>
          <p:nvPr/>
        </p:nvSpPr>
        <p:spPr bwMode="auto">
          <a:xfrm>
            <a:off x="5838597" y="6474965"/>
            <a:ext cx="3157916" cy="258532"/>
          </a:xfrm>
          <a:prstGeom prst="rect">
            <a:avLst/>
          </a:prstGeom>
          <a:noFill/>
          <a:ln w="9525">
            <a:noFill/>
            <a:miter lim="800000"/>
            <a:headEnd/>
            <a:tailEnd/>
          </a:ln>
          <a:effectLst/>
        </p:spPr>
        <p:txBody>
          <a:bodyPr wrap="none">
            <a:spAutoFit/>
          </a:bodyPr>
          <a:lstStyle/>
          <a:p>
            <a:pPr algn="ctr" defTabSz="457200" eaLnBrk="1" fontAlgn="auto" hangingPunct="1">
              <a:lnSpc>
                <a:spcPct val="90000"/>
              </a:lnSpc>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latin typeface="Helvetica"/>
                <a:cs typeface="Helvetica"/>
              </a:rPr>
              <a:t>http://</a:t>
            </a:r>
            <a:r>
              <a:rPr lang="en-US" sz="1200" dirty="0" err="1">
                <a:solidFill>
                  <a:schemeClr val="tx1">
                    <a:lumMod val="50000"/>
                    <a:lumOff val="50000"/>
                  </a:schemeClr>
                </a:solidFill>
                <a:latin typeface="Helvetica"/>
                <a:cs typeface="Helvetica"/>
              </a:rPr>
              <a:t>www.cdc.gov</a:t>
            </a:r>
            <a:r>
              <a:rPr lang="en-US" sz="1200" dirty="0">
                <a:solidFill>
                  <a:schemeClr val="tx1">
                    <a:lumMod val="50000"/>
                    <a:lumOff val="50000"/>
                  </a:schemeClr>
                </a:solidFill>
                <a:latin typeface="Helvetica"/>
                <a:cs typeface="Helvetica"/>
              </a:rPr>
              <a:t>/hepatitis/</a:t>
            </a:r>
            <a:r>
              <a:rPr lang="en-US" sz="1200" dirty="0" err="1">
                <a:solidFill>
                  <a:schemeClr val="tx1">
                    <a:lumMod val="50000"/>
                    <a:lumOff val="50000"/>
                  </a:schemeClr>
                </a:solidFill>
                <a:latin typeface="Helvetica"/>
                <a:cs typeface="Helvetica"/>
              </a:rPr>
              <a:t>hcv</a:t>
            </a:r>
            <a:r>
              <a:rPr lang="en-US" sz="1200" dirty="0">
                <a:solidFill>
                  <a:schemeClr val="tx1">
                    <a:lumMod val="50000"/>
                    <a:lumOff val="50000"/>
                  </a:schemeClr>
                </a:solidFill>
                <a:latin typeface="Helvetica"/>
                <a:cs typeface="Helvetica"/>
              </a:rPr>
              <a:t>/</a:t>
            </a:r>
            <a:r>
              <a:rPr lang="en-US" sz="1200" dirty="0" err="1">
                <a:solidFill>
                  <a:schemeClr val="tx1">
                    <a:lumMod val="50000"/>
                    <a:lumOff val="50000"/>
                  </a:schemeClr>
                </a:solidFill>
                <a:latin typeface="Helvetica"/>
                <a:cs typeface="Helvetica"/>
              </a:rPr>
              <a:t>hcvfaq.htm</a:t>
            </a:r>
            <a:endParaRPr lang="en-US" sz="1200" dirty="0">
              <a:solidFill>
                <a:schemeClr val="tx1">
                  <a:lumMod val="50000"/>
                  <a:lumOff val="50000"/>
                </a:schemeClr>
              </a:solidFill>
              <a:latin typeface="Helvetica"/>
              <a:cs typeface="Helvetica"/>
            </a:endParaRPr>
          </a:p>
        </p:txBody>
      </p:sp>
    </p:spTree>
    <p:extLst>
      <p:ext uri="{BB962C8B-B14F-4D97-AF65-F5344CB8AC3E}">
        <p14:creationId xmlns:p14="http://schemas.microsoft.com/office/powerpoint/2010/main" val="194487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Natural history of hepatitis C</a:t>
            </a:r>
          </a:p>
        </p:txBody>
      </p:sp>
      <p:grpSp>
        <p:nvGrpSpPr>
          <p:cNvPr id="2" name="Group 1"/>
          <p:cNvGrpSpPr/>
          <p:nvPr/>
        </p:nvGrpSpPr>
        <p:grpSpPr>
          <a:xfrm>
            <a:off x="2178634" y="1684432"/>
            <a:ext cx="4786733" cy="2774524"/>
            <a:chOff x="2178634" y="1457528"/>
            <a:chExt cx="4786733" cy="2774524"/>
          </a:xfrm>
        </p:grpSpPr>
        <p:grpSp>
          <p:nvGrpSpPr>
            <p:cNvPr id="102" name="Group 101"/>
            <p:cNvGrpSpPr/>
            <p:nvPr/>
          </p:nvGrpSpPr>
          <p:grpSpPr>
            <a:xfrm>
              <a:off x="2178634" y="1457528"/>
              <a:ext cx="2348333" cy="458044"/>
              <a:chOff x="913027" y="1550737"/>
              <a:chExt cx="3016422" cy="588355"/>
            </a:xfrm>
          </p:grpSpPr>
          <p:grpSp>
            <p:nvGrpSpPr>
              <p:cNvPr id="71" name="Group 70"/>
              <p:cNvGrpSpPr/>
              <p:nvPr/>
            </p:nvGrpSpPr>
            <p:grpSpPr>
              <a:xfrm>
                <a:off x="913027" y="1550737"/>
                <a:ext cx="205946" cy="584236"/>
                <a:chOff x="961081" y="1550737"/>
                <a:chExt cx="205946" cy="584236"/>
              </a:xfrm>
            </p:grpSpPr>
            <p:sp>
              <p:nvSpPr>
                <p:cNvPr id="69" name="Oval 6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Snip Same Side Corner Rectangle 6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1223319" y="1552110"/>
                <a:ext cx="205946" cy="584236"/>
                <a:chOff x="961081" y="1550737"/>
                <a:chExt cx="205946" cy="584236"/>
              </a:xfrm>
            </p:grpSpPr>
            <p:sp>
              <p:nvSpPr>
                <p:cNvPr id="73" name="Oval 72"/>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Snip Same Side Corner Rectangle 73"/>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1532238" y="1552110"/>
                <a:ext cx="205946" cy="584236"/>
                <a:chOff x="961081" y="1550737"/>
                <a:chExt cx="205946" cy="584236"/>
              </a:xfrm>
            </p:grpSpPr>
            <p:sp>
              <p:nvSpPr>
                <p:cNvPr id="76" name="Oval 7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Snip Same Side Corner Rectangle 7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1842530" y="1553483"/>
                <a:ext cx="205946" cy="584236"/>
                <a:chOff x="961081" y="1550737"/>
                <a:chExt cx="205946" cy="584236"/>
              </a:xfrm>
            </p:grpSpPr>
            <p:sp>
              <p:nvSpPr>
                <p:cNvPr id="79" name="Oval 7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Snip Same Side Corner Rectangle 7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2163805" y="1552109"/>
                <a:ext cx="205946" cy="584236"/>
                <a:chOff x="961081" y="1550737"/>
                <a:chExt cx="205946" cy="584236"/>
              </a:xfrm>
            </p:grpSpPr>
            <p:sp>
              <p:nvSpPr>
                <p:cNvPr id="82" name="Oval 8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Snip Same Side Corner Rectangle 8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2472725" y="1552110"/>
                <a:ext cx="205946" cy="584236"/>
                <a:chOff x="961081" y="1550737"/>
                <a:chExt cx="205946" cy="584236"/>
              </a:xfrm>
            </p:grpSpPr>
            <p:sp>
              <p:nvSpPr>
                <p:cNvPr id="88" name="Oval 8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Snip Same Side Corner Rectangle 8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2783017" y="1553483"/>
                <a:ext cx="205946" cy="584236"/>
                <a:chOff x="961081" y="1550737"/>
                <a:chExt cx="205946" cy="584236"/>
              </a:xfrm>
            </p:grpSpPr>
            <p:sp>
              <p:nvSpPr>
                <p:cNvPr id="91" name="Oval 90"/>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Snip Same Side Corner Rectangle 91"/>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091936" y="1553483"/>
                <a:ext cx="205946" cy="584236"/>
                <a:chOff x="961081" y="1550737"/>
                <a:chExt cx="205946" cy="584236"/>
              </a:xfrm>
            </p:grpSpPr>
            <p:sp>
              <p:nvSpPr>
                <p:cNvPr id="94" name="Oval 9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Snip Same Side Corner Rectangle 9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3402228" y="1554856"/>
                <a:ext cx="205946" cy="584236"/>
                <a:chOff x="961081" y="1550737"/>
                <a:chExt cx="205946" cy="584236"/>
              </a:xfrm>
            </p:grpSpPr>
            <p:sp>
              <p:nvSpPr>
                <p:cNvPr id="97" name="Oval 96"/>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Snip Same Side Corner Rectangle 97"/>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3723503" y="1553482"/>
                <a:ext cx="205946" cy="584236"/>
                <a:chOff x="961081" y="1550737"/>
                <a:chExt cx="205946" cy="584236"/>
              </a:xfrm>
            </p:grpSpPr>
            <p:sp>
              <p:nvSpPr>
                <p:cNvPr id="100" name="Oval 9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Snip Same Side Corner Rectangle 10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3" name="Group 102"/>
            <p:cNvGrpSpPr/>
            <p:nvPr/>
          </p:nvGrpSpPr>
          <p:grpSpPr>
            <a:xfrm>
              <a:off x="2178634" y="2036648"/>
              <a:ext cx="2348333" cy="458044"/>
              <a:chOff x="913027" y="1550737"/>
              <a:chExt cx="3016422" cy="588355"/>
            </a:xfrm>
          </p:grpSpPr>
          <p:grpSp>
            <p:nvGrpSpPr>
              <p:cNvPr id="104" name="Group 103"/>
              <p:cNvGrpSpPr/>
              <p:nvPr/>
            </p:nvGrpSpPr>
            <p:grpSpPr>
              <a:xfrm>
                <a:off x="913027" y="1550737"/>
                <a:ext cx="205946" cy="584236"/>
                <a:chOff x="961081" y="1550737"/>
                <a:chExt cx="205946" cy="584236"/>
              </a:xfrm>
            </p:grpSpPr>
            <p:sp>
              <p:nvSpPr>
                <p:cNvPr id="132" name="Oval 13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3" name="Snip Same Side Corner Rectangle 13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5" name="Group 104"/>
              <p:cNvGrpSpPr/>
              <p:nvPr/>
            </p:nvGrpSpPr>
            <p:grpSpPr>
              <a:xfrm>
                <a:off x="1223319" y="1552110"/>
                <a:ext cx="205946" cy="584236"/>
                <a:chOff x="961081" y="1550737"/>
                <a:chExt cx="205946" cy="584236"/>
              </a:xfrm>
            </p:grpSpPr>
            <p:sp>
              <p:nvSpPr>
                <p:cNvPr id="130" name="Oval 12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1" name="Snip Same Side Corner Rectangle 13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6" name="Group 105"/>
              <p:cNvGrpSpPr/>
              <p:nvPr/>
            </p:nvGrpSpPr>
            <p:grpSpPr>
              <a:xfrm>
                <a:off x="1532238" y="1552110"/>
                <a:ext cx="205946" cy="584236"/>
                <a:chOff x="961081" y="1550737"/>
                <a:chExt cx="205946" cy="584236"/>
              </a:xfrm>
            </p:grpSpPr>
            <p:sp>
              <p:nvSpPr>
                <p:cNvPr id="128" name="Oval 12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9" name="Snip Same Side Corner Rectangle 12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7" name="Group 106"/>
              <p:cNvGrpSpPr/>
              <p:nvPr/>
            </p:nvGrpSpPr>
            <p:grpSpPr>
              <a:xfrm>
                <a:off x="1842530" y="1553483"/>
                <a:ext cx="205946" cy="584236"/>
                <a:chOff x="961081" y="1550737"/>
                <a:chExt cx="205946" cy="584236"/>
              </a:xfrm>
            </p:grpSpPr>
            <p:sp>
              <p:nvSpPr>
                <p:cNvPr id="126" name="Oval 12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7" name="Snip Same Side Corner Rectangle 12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8" name="Group 107"/>
              <p:cNvGrpSpPr/>
              <p:nvPr/>
            </p:nvGrpSpPr>
            <p:grpSpPr>
              <a:xfrm>
                <a:off x="2163805" y="1552109"/>
                <a:ext cx="205946" cy="584236"/>
                <a:chOff x="961081" y="1550737"/>
                <a:chExt cx="205946" cy="584236"/>
              </a:xfrm>
            </p:grpSpPr>
            <p:sp>
              <p:nvSpPr>
                <p:cNvPr id="124" name="Oval 12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5" name="Snip Same Side Corner Rectangle 12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9" name="Group 108"/>
              <p:cNvGrpSpPr/>
              <p:nvPr/>
            </p:nvGrpSpPr>
            <p:grpSpPr>
              <a:xfrm>
                <a:off x="2472725" y="1552110"/>
                <a:ext cx="205946" cy="584236"/>
                <a:chOff x="961081" y="1550737"/>
                <a:chExt cx="205946" cy="584236"/>
              </a:xfrm>
            </p:grpSpPr>
            <p:sp>
              <p:nvSpPr>
                <p:cNvPr id="122" name="Oval 12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3" name="Snip Same Side Corner Rectangle 12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0" name="Group 109"/>
              <p:cNvGrpSpPr/>
              <p:nvPr/>
            </p:nvGrpSpPr>
            <p:grpSpPr>
              <a:xfrm>
                <a:off x="2783017" y="1553483"/>
                <a:ext cx="205946" cy="584236"/>
                <a:chOff x="961081" y="1550737"/>
                <a:chExt cx="205946" cy="584236"/>
              </a:xfrm>
            </p:grpSpPr>
            <p:sp>
              <p:nvSpPr>
                <p:cNvPr id="120" name="Oval 11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1" name="Snip Same Side Corner Rectangle 12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1" name="Group 110"/>
              <p:cNvGrpSpPr/>
              <p:nvPr/>
            </p:nvGrpSpPr>
            <p:grpSpPr>
              <a:xfrm>
                <a:off x="3091936" y="1553483"/>
                <a:ext cx="205946" cy="584236"/>
                <a:chOff x="961081" y="1550737"/>
                <a:chExt cx="205946" cy="584236"/>
              </a:xfrm>
            </p:grpSpPr>
            <p:sp>
              <p:nvSpPr>
                <p:cNvPr id="118" name="Oval 11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9" name="Snip Same Side Corner Rectangle 11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2" name="Group 111"/>
              <p:cNvGrpSpPr/>
              <p:nvPr/>
            </p:nvGrpSpPr>
            <p:grpSpPr>
              <a:xfrm>
                <a:off x="3402228" y="1554856"/>
                <a:ext cx="205946" cy="584236"/>
                <a:chOff x="961081" y="1550737"/>
                <a:chExt cx="205946" cy="584236"/>
              </a:xfrm>
            </p:grpSpPr>
            <p:sp>
              <p:nvSpPr>
                <p:cNvPr id="116" name="Oval 11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7" name="Snip Same Side Corner Rectangle 11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3" name="Group 112"/>
              <p:cNvGrpSpPr/>
              <p:nvPr/>
            </p:nvGrpSpPr>
            <p:grpSpPr>
              <a:xfrm>
                <a:off x="3723503" y="1553482"/>
                <a:ext cx="205946" cy="584236"/>
                <a:chOff x="961081" y="1550737"/>
                <a:chExt cx="205946" cy="584236"/>
              </a:xfrm>
            </p:grpSpPr>
            <p:sp>
              <p:nvSpPr>
                <p:cNvPr id="114" name="Oval 11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5" name="Snip Same Side Corner Rectangle 11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134" name="Group 133"/>
            <p:cNvGrpSpPr/>
            <p:nvPr/>
          </p:nvGrpSpPr>
          <p:grpSpPr>
            <a:xfrm>
              <a:off x="2178634" y="2615768"/>
              <a:ext cx="2348333" cy="458044"/>
              <a:chOff x="913027" y="1550737"/>
              <a:chExt cx="3016422" cy="588355"/>
            </a:xfrm>
          </p:grpSpPr>
          <p:grpSp>
            <p:nvGrpSpPr>
              <p:cNvPr id="135" name="Group 134"/>
              <p:cNvGrpSpPr/>
              <p:nvPr/>
            </p:nvGrpSpPr>
            <p:grpSpPr>
              <a:xfrm>
                <a:off x="913027" y="1550737"/>
                <a:ext cx="205946" cy="584236"/>
                <a:chOff x="961081" y="1550737"/>
                <a:chExt cx="205946" cy="584236"/>
              </a:xfrm>
            </p:grpSpPr>
            <p:sp>
              <p:nvSpPr>
                <p:cNvPr id="163" name="Oval 16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4" name="Snip Same Side Corner Rectangle 16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6" name="Group 135"/>
              <p:cNvGrpSpPr/>
              <p:nvPr/>
            </p:nvGrpSpPr>
            <p:grpSpPr>
              <a:xfrm>
                <a:off x="1223319" y="1552110"/>
                <a:ext cx="205946" cy="584236"/>
                <a:chOff x="961081" y="1550737"/>
                <a:chExt cx="205946" cy="584236"/>
              </a:xfrm>
            </p:grpSpPr>
            <p:sp>
              <p:nvSpPr>
                <p:cNvPr id="161" name="Oval 16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2" name="Snip Same Side Corner Rectangle 16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7" name="Group 136"/>
              <p:cNvGrpSpPr/>
              <p:nvPr/>
            </p:nvGrpSpPr>
            <p:grpSpPr>
              <a:xfrm>
                <a:off x="1532238" y="1552110"/>
                <a:ext cx="205946" cy="584236"/>
                <a:chOff x="961081" y="1550737"/>
                <a:chExt cx="205946" cy="584236"/>
              </a:xfrm>
            </p:grpSpPr>
            <p:sp>
              <p:nvSpPr>
                <p:cNvPr id="159" name="Oval 15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0" name="Snip Same Side Corner Rectangle 15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8" name="Group 137"/>
              <p:cNvGrpSpPr/>
              <p:nvPr/>
            </p:nvGrpSpPr>
            <p:grpSpPr>
              <a:xfrm>
                <a:off x="1842530" y="1553483"/>
                <a:ext cx="205946" cy="584236"/>
                <a:chOff x="961081" y="1550737"/>
                <a:chExt cx="205946" cy="584236"/>
              </a:xfrm>
            </p:grpSpPr>
            <p:sp>
              <p:nvSpPr>
                <p:cNvPr id="157" name="Oval 15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8" name="Snip Same Side Corner Rectangle 15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9" name="Group 138"/>
              <p:cNvGrpSpPr/>
              <p:nvPr/>
            </p:nvGrpSpPr>
            <p:grpSpPr>
              <a:xfrm>
                <a:off x="2163805" y="1552109"/>
                <a:ext cx="205946" cy="584236"/>
                <a:chOff x="961081" y="1550737"/>
                <a:chExt cx="205946" cy="584236"/>
              </a:xfrm>
            </p:grpSpPr>
            <p:sp>
              <p:nvSpPr>
                <p:cNvPr id="155" name="Oval 15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6" name="Snip Same Side Corner Rectangle 15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0" name="Group 139"/>
              <p:cNvGrpSpPr/>
              <p:nvPr/>
            </p:nvGrpSpPr>
            <p:grpSpPr>
              <a:xfrm>
                <a:off x="2472725" y="1552110"/>
                <a:ext cx="205946" cy="584236"/>
                <a:chOff x="961081" y="1550737"/>
                <a:chExt cx="205946" cy="584236"/>
              </a:xfrm>
            </p:grpSpPr>
            <p:sp>
              <p:nvSpPr>
                <p:cNvPr id="153" name="Oval 15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4" name="Snip Same Side Corner Rectangle 15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1" name="Group 140"/>
              <p:cNvGrpSpPr/>
              <p:nvPr/>
            </p:nvGrpSpPr>
            <p:grpSpPr>
              <a:xfrm>
                <a:off x="2783017" y="1553483"/>
                <a:ext cx="205946" cy="584236"/>
                <a:chOff x="961081" y="1550737"/>
                <a:chExt cx="205946" cy="584236"/>
              </a:xfrm>
            </p:grpSpPr>
            <p:sp>
              <p:nvSpPr>
                <p:cNvPr id="151" name="Oval 15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2" name="Snip Same Side Corner Rectangle 15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2" name="Group 141"/>
              <p:cNvGrpSpPr/>
              <p:nvPr/>
            </p:nvGrpSpPr>
            <p:grpSpPr>
              <a:xfrm>
                <a:off x="3091936" y="1553483"/>
                <a:ext cx="205946" cy="584236"/>
                <a:chOff x="961081" y="1550737"/>
                <a:chExt cx="205946" cy="584236"/>
              </a:xfrm>
            </p:grpSpPr>
            <p:sp>
              <p:nvSpPr>
                <p:cNvPr id="149" name="Oval 14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0" name="Snip Same Side Corner Rectangle 14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3" name="Group 142"/>
              <p:cNvGrpSpPr/>
              <p:nvPr/>
            </p:nvGrpSpPr>
            <p:grpSpPr>
              <a:xfrm>
                <a:off x="3402228" y="1554856"/>
                <a:ext cx="205946" cy="584236"/>
                <a:chOff x="961081" y="1550737"/>
                <a:chExt cx="205946" cy="584236"/>
              </a:xfrm>
            </p:grpSpPr>
            <p:sp>
              <p:nvSpPr>
                <p:cNvPr id="147" name="Oval 14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8" name="Snip Same Side Corner Rectangle 14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4" name="Group 143"/>
              <p:cNvGrpSpPr/>
              <p:nvPr/>
            </p:nvGrpSpPr>
            <p:grpSpPr>
              <a:xfrm>
                <a:off x="3723503" y="1553482"/>
                <a:ext cx="205946" cy="584236"/>
                <a:chOff x="961081" y="1550737"/>
                <a:chExt cx="205946" cy="584236"/>
              </a:xfrm>
            </p:grpSpPr>
            <p:sp>
              <p:nvSpPr>
                <p:cNvPr id="145" name="Oval 14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6" name="Snip Same Side Corner Rectangle 14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165" name="Group 164"/>
            <p:cNvGrpSpPr/>
            <p:nvPr/>
          </p:nvGrpSpPr>
          <p:grpSpPr>
            <a:xfrm>
              <a:off x="2178634" y="3194888"/>
              <a:ext cx="2348333" cy="458044"/>
              <a:chOff x="913027" y="1550737"/>
              <a:chExt cx="3016422" cy="588355"/>
            </a:xfrm>
          </p:grpSpPr>
          <p:grpSp>
            <p:nvGrpSpPr>
              <p:cNvPr id="166" name="Group 165"/>
              <p:cNvGrpSpPr/>
              <p:nvPr/>
            </p:nvGrpSpPr>
            <p:grpSpPr>
              <a:xfrm>
                <a:off x="913027" y="1550737"/>
                <a:ext cx="205946" cy="584236"/>
                <a:chOff x="961081" y="1550737"/>
                <a:chExt cx="205946" cy="584236"/>
              </a:xfrm>
            </p:grpSpPr>
            <p:sp>
              <p:nvSpPr>
                <p:cNvPr id="194" name="Oval 19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5" name="Snip Same Side Corner Rectangle 19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7" name="Group 166"/>
              <p:cNvGrpSpPr/>
              <p:nvPr/>
            </p:nvGrpSpPr>
            <p:grpSpPr>
              <a:xfrm>
                <a:off x="1223319" y="1552110"/>
                <a:ext cx="205946" cy="584236"/>
                <a:chOff x="961081" y="1550737"/>
                <a:chExt cx="205946" cy="584236"/>
              </a:xfrm>
            </p:grpSpPr>
            <p:sp>
              <p:nvSpPr>
                <p:cNvPr id="192" name="Oval 19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3" name="Snip Same Side Corner Rectangle 19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8" name="Group 167"/>
              <p:cNvGrpSpPr/>
              <p:nvPr/>
            </p:nvGrpSpPr>
            <p:grpSpPr>
              <a:xfrm>
                <a:off x="1532238" y="1552110"/>
                <a:ext cx="205946" cy="584236"/>
                <a:chOff x="961081" y="1550737"/>
                <a:chExt cx="205946" cy="584236"/>
              </a:xfrm>
            </p:grpSpPr>
            <p:sp>
              <p:nvSpPr>
                <p:cNvPr id="190" name="Oval 18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1" name="Snip Same Side Corner Rectangle 19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9" name="Group 168"/>
              <p:cNvGrpSpPr/>
              <p:nvPr/>
            </p:nvGrpSpPr>
            <p:grpSpPr>
              <a:xfrm>
                <a:off x="1842530" y="1553483"/>
                <a:ext cx="205946" cy="584236"/>
                <a:chOff x="961081" y="1550737"/>
                <a:chExt cx="205946" cy="584236"/>
              </a:xfrm>
            </p:grpSpPr>
            <p:sp>
              <p:nvSpPr>
                <p:cNvPr id="188" name="Oval 18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9" name="Snip Same Side Corner Rectangle 18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0" name="Group 169"/>
              <p:cNvGrpSpPr/>
              <p:nvPr/>
            </p:nvGrpSpPr>
            <p:grpSpPr>
              <a:xfrm>
                <a:off x="2163805" y="1552109"/>
                <a:ext cx="205946" cy="584236"/>
                <a:chOff x="961081" y="1550737"/>
                <a:chExt cx="205946" cy="584236"/>
              </a:xfrm>
            </p:grpSpPr>
            <p:sp>
              <p:nvSpPr>
                <p:cNvPr id="186" name="Oval 18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7" name="Snip Same Side Corner Rectangle 18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1" name="Group 170"/>
              <p:cNvGrpSpPr/>
              <p:nvPr/>
            </p:nvGrpSpPr>
            <p:grpSpPr>
              <a:xfrm>
                <a:off x="2472725" y="1552110"/>
                <a:ext cx="205946" cy="584236"/>
                <a:chOff x="961081" y="1550737"/>
                <a:chExt cx="205946" cy="584236"/>
              </a:xfrm>
            </p:grpSpPr>
            <p:sp>
              <p:nvSpPr>
                <p:cNvPr id="184" name="Oval 18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5" name="Snip Same Side Corner Rectangle 18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2" name="Group 171"/>
              <p:cNvGrpSpPr/>
              <p:nvPr/>
            </p:nvGrpSpPr>
            <p:grpSpPr>
              <a:xfrm>
                <a:off x="2783017" y="1553483"/>
                <a:ext cx="205946" cy="584236"/>
                <a:chOff x="961081" y="1550737"/>
                <a:chExt cx="205946" cy="584236"/>
              </a:xfrm>
            </p:grpSpPr>
            <p:sp>
              <p:nvSpPr>
                <p:cNvPr id="182" name="Oval 18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3" name="Snip Same Side Corner Rectangle 18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3" name="Group 172"/>
              <p:cNvGrpSpPr/>
              <p:nvPr/>
            </p:nvGrpSpPr>
            <p:grpSpPr>
              <a:xfrm>
                <a:off x="3091936" y="1553483"/>
                <a:ext cx="205946" cy="584236"/>
                <a:chOff x="961081" y="1550737"/>
                <a:chExt cx="205946" cy="584236"/>
              </a:xfrm>
            </p:grpSpPr>
            <p:sp>
              <p:nvSpPr>
                <p:cNvPr id="180" name="Oval 17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1" name="Snip Same Side Corner Rectangle 18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4" name="Group 173"/>
              <p:cNvGrpSpPr/>
              <p:nvPr/>
            </p:nvGrpSpPr>
            <p:grpSpPr>
              <a:xfrm>
                <a:off x="3402228" y="1554856"/>
                <a:ext cx="205946" cy="584236"/>
                <a:chOff x="961081" y="1550737"/>
                <a:chExt cx="205946" cy="584236"/>
              </a:xfrm>
            </p:grpSpPr>
            <p:sp>
              <p:nvSpPr>
                <p:cNvPr id="178" name="Oval 17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9" name="Snip Same Side Corner Rectangle 17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5" name="Group 174"/>
              <p:cNvGrpSpPr/>
              <p:nvPr/>
            </p:nvGrpSpPr>
            <p:grpSpPr>
              <a:xfrm>
                <a:off x="3723503" y="1553482"/>
                <a:ext cx="205946" cy="584236"/>
                <a:chOff x="961081" y="1550737"/>
                <a:chExt cx="205946" cy="584236"/>
              </a:xfrm>
            </p:grpSpPr>
            <p:sp>
              <p:nvSpPr>
                <p:cNvPr id="176" name="Oval 17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7" name="Snip Same Side Corner Rectangle 17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197" name="Group 196"/>
            <p:cNvGrpSpPr/>
            <p:nvPr/>
          </p:nvGrpSpPr>
          <p:grpSpPr>
            <a:xfrm>
              <a:off x="2178634" y="3774008"/>
              <a:ext cx="160332" cy="454837"/>
              <a:chOff x="961081" y="1550737"/>
              <a:chExt cx="205946" cy="584236"/>
            </a:xfrm>
          </p:grpSpPr>
          <p:sp>
            <p:nvSpPr>
              <p:cNvPr id="225" name="Oval 224"/>
              <p:cNvSpPr/>
              <p:nvPr/>
            </p:nvSpPr>
            <p:spPr>
              <a:xfrm>
                <a:off x="970475" y="1550737"/>
                <a:ext cx="187158" cy="18715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6" name="Snip Same Side Corner Rectangle 225"/>
              <p:cNvSpPr/>
              <p:nvPr/>
            </p:nvSpPr>
            <p:spPr>
              <a:xfrm>
                <a:off x="961081" y="1743676"/>
                <a:ext cx="205946" cy="391297"/>
              </a:xfrm>
              <a:prstGeom prst="snip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98" name="Group 197"/>
            <p:cNvGrpSpPr/>
            <p:nvPr/>
          </p:nvGrpSpPr>
          <p:grpSpPr>
            <a:xfrm>
              <a:off x="2420201" y="3775077"/>
              <a:ext cx="160332" cy="454837"/>
              <a:chOff x="961081" y="1550737"/>
              <a:chExt cx="205946" cy="584236"/>
            </a:xfrm>
          </p:grpSpPr>
          <p:sp>
            <p:nvSpPr>
              <p:cNvPr id="223" name="Oval 222"/>
              <p:cNvSpPr/>
              <p:nvPr/>
            </p:nvSpPr>
            <p:spPr>
              <a:xfrm>
                <a:off x="970475" y="1550737"/>
                <a:ext cx="187158" cy="18715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4" name="Snip Same Side Corner Rectangle 223"/>
              <p:cNvSpPr/>
              <p:nvPr/>
            </p:nvSpPr>
            <p:spPr>
              <a:xfrm>
                <a:off x="961081" y="1743676"/>
                <a:ext cx="205946" cy="391297"/>
              </a:xfrm>
              <a:prstGeom prst="snip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99" name="Group 198"/>
            <p:cNvGrpSpPr/>
            <p:nvPr/>
          </p:nvGrpSpPr>
          <p:grpSpPr>
            <a:xfrm>
              <a:off x="2660700" y="3775077"/>
              <a:ext cx="160332" cy="454837"/>
              <a:chOff x="961081" y="1550737"/>
              <a:chExt cx="205946" cy="584236"/>
            </a:xfrm>
          </p:grpSpPr>
          <p:sp>
            <p:nvSpPr>
              <p:cNvPr id="221" name="Oval 220"/>
              <p:cNvSpPr/>
              <p:nvPr/>
            </p:nvSpPr>
            <p:spPr>
              <a:xfrm>
                <a:off x="970475" y="1550737"/>
                <a:ext cx="187158" cy="1871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2" name="Snip Same Side Corner Rectangle 221"/>
              <p:cNvSpPr/>
              <p:nvPr/>
            </p:nvSpPr>
            <p:spPr>
              <a:xfrm>
                <a:off x="961081" y="1743676"/>
                <a:ext cx="205946"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00" name="Group 199"/>
            <p:cNvGrpSpPr/>
            <p:nvPr/>
          </p:nvGrpSpPr>
          <p:grpSpPr>
            <a:xfrm>
              <a:off x="2902267" y="3776146"/>
              <a:ext cx="160332" cy="454837"/>
              <a:chOff x="961081" y="1550737"/>
              <a:chExt cx="205946" cy="584236"/>
            </a:xfrm>
          </p:grpSpPr>
          <p:sp>
            <p:nvSpPr>
              <p:cNvPr id="219" name="Oval 218"/>
              <p:cNvSpPr/>
              <p:nvPr/>
            </p:nvSpPr>
            <p:spPr>
              <a:xfrm>
                <a:off x="970475" y="1550737"/>
                <a:ext cx="187158" cy="1871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0" name="Snip Same Side Corner Rectangle 219"/>
              <p:cNvSpPr/>
              <p:nvPr/>
            </p:nvSpPr>
            <p:spPr>
              <a:xfrm>
                <a:off x="961081" y="1743676"/>
                <a:ext cx="205946"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01" name="Group 200"/>
            <p:cNvGrpSpPr/>
            <p:nvPr/>
          </p:nvGrpSpPr>
          <p:grpSpPr>
            <a:xfrm>
              <a:off x="3152385" y="3775076"/>
              <a:ext cx="160332" cy="454837"/>
              <a:chOff x="961081" y="1550737"/>
              <a:chExt cx="205946" cy="584236"/>
            </a:xfrm>
          </p:grpSpPr>
          <p:sp>
            <p:nvSpPr>
              <p:cNvPr id="217" name="Oval 216"/>
              <p:cNvSpPr/>
              <p:nvPr/>
            </p:nvSpPr>
            <p:spPr>
              <a:xfrm>
                <a:off x="970475" y="1550737"/>
                <a:ext cx="187158" cy="1871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8" name="Snip Same Side Corner Rectangle 217"/>
              <p:cNvSpPr/>
              <p:nvPr/>
            </p:nvSpPr>
            <p:spPr>
              <a:xfrm>
                <a:off x="961081" y="1743676"/>
                <a:ext cx="205946"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02" name="Group 201"/>
            <p:cNvGrpSpPr/>
            <p:nvPr/>
          </p:nvGrpSpPr>
          <p:grpSpPr>
            <a:xfrm>
              <a:off x="3392884" y="3775077"/>
              <a:ext cx="160332" cy="454837"/>
              <a:chOff x="961081" y="1550737"/>
              <a:chExt cx="205946" cy="584236"/>
            </a:xfrm>
          </p:grpSpPr>
          <p:sp>
            <p:nvSpPr>
              <p:cNvPr id="215" name="Oval 214"/>
              <p:cNvSpPr/>
              <p:nvPr/>
            </p:nvSpPr>
            <p:spPr>
              <a:xfrm>
                <a:off x="970475" y="1550737"/>
                <a:ext cx="187158" cy="1871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6" name="Snip Same Side Corner Rectangle 215"/>
              <p:cNvSpPr/>
              <p:nvPr/>
            </p:nvSpPr>
            <p:spPr>
              <a:xfrm>
                <a:off x="961081" y="1743676"/>
                <a:ext cx="205946"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03" name="Group 202"/>
            <p:cNvGrpSpPr/>
            <p:nvPr/>
          </p:nvGrpSpPr>
          <p:grpSpPr>
            <a:xfrm>
              <a:off x="3634451" y="3776146"/>
              <a:ext cx="160332" cy="454837"/>
              <a:chOff x="961081" y="1550737"/>
              <a:chExt cx="205946" cy="584236"/>
            </a:xfrm>
          </p:grpSpPr>
          <p:sp>
            <p:nvSpPr>
              <p:cNvPr id="213" name="Oval 212"/>
              <p:cNvSpPr/>
              <p:nvPr/>
            </p:nvSpPr>
            <p:spPr>
              <a:xfrm>
                <a:off x="970475" y="1550737"/>
                <a:ext cx="187158" cy="1871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4" name="Snip Same Side Corner Rectangle 213"/>
              <p:cNvSpPr/>
              <p:nvPr/>
            </p:nvSpPr>
            <p:spPr>
              <a:xfrm>
                <a:off x="961081" y="1743676"/>
                <a:ext cx="205946"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04" name="Group 203"/>
            <p:cNvGrpSpPr/>
            <p:nvPr/>
          </p:nvGrpSpPr>
          <p:grpSpPr>
            <a:xfrm>
              <a:off x="3874950" y="3776146"/>
              <a:ext cx="160332" cy="454837"/>
              <a:chOff x="961081" y="1550737"/>
              <a:chExt cx="205946" cy="584236"/>
            </a:xfrm>
          </p:grpSpPr>
          <p:sp>
            <p:nvSpPr>
              <p:cNvPr id="211" name="Oval 210"/>
              <p:cNvSpPr/>
              <p:nvPr/>
            </p:nvSpPr>
            <p:spPr>
              <a:xfrm>
                <a:off x="970475" y="1550737"/>
                <a:ext cx="187158" cy="1871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2" name="Snip Same Side Corner Rectangle 211"/>
              <p:cNvSpPr/>
              <p:nvPr/>
            </p:nvSpPr>
            <p:spPr>
              <a:xfrm>
                <a:off x="961081" y="1743676"/>
                <a:ext cx="205946"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05" name="Group 204"/>
            <p:cNvGrpSpPr/>
            <p:nvPr/>
          </p:nvGrpSpPr>
          <p:grpSpPr>
            <a:xfrm>
              <a:off x="4116517" y="3777215"/>
              <a:ext cx="160332" cy="454837"/>
              <a:chOff x="961081" y="1550737"/>
              <a:chExt cx="205946" cy="584236"/>
            </a:xfrm>
          </p:grpSpPr>
          <p:sp>
            <p:nvSpPr>
              <p:cNvPr id="209" name="Oval 208"/>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0" name="Snip Same Side Corner Rectangle 209"/>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206" name="Group 205"/>
            <p:cNvGrpSpPr/>
            <p:nvPr/>
          </p:nvGrpSpPr>
          <p:grpSpPr>
            <a:xfrm>
              <a:off x="4366635" y="3776145"/>
              <a:ext cx="160332" cy="454837"/>
              <a:chOff x="961081" y="1550737"/>
              <a:chExt cx="205946" cy="584236"/>
            </a:xfrm>
          </p:grpSpPr>
          <p:sp>
            <p:nvSpPr>
              <p:cNvPr id="207" name="Oval 206"/>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8" name="Snip Same Side Corner Rectangle 207"/>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227" name="Group 226"/>
            <p:cNvGrpSpPr/>
            <p:nvPr/>
          </p:nvGrpSpPr>
          <p:grpSpPr>
            <a:xfrm>
              <a:off x="4617034" y="1457528"/>
              <a:ext cx="2348333" cy="458044"/>
              <a:chOff x="913027" y="1550737"/>
              <a:chExt cx="3016422" cy="588355"/>
            </a:xfrm>
          </p:grpSpPr>
          <p:grpSp>
            <p:nvGrpSpPr>
              <p:cNvPr id="228" name="Group 227"/>
              <p:cNvGrpSpPr/>
              <p:nvPr/>
            </p:nvGrpSpPr>
            <p:grpSpPr>
              <a:xfrm>
                <a:off x="913027" y="1550737"/>
                <a:ext cx="205946" cy="584236"/>
                <a:chOff x="961081" y="1550737"/>
                <a:chExt cx="205946" cy="584236"/>
              </a:xfrm>
            </p:grpSpPr>
            <p:sp>
              <p:nvSpPr>
                <p:cNvPr id="256" name="Oval 25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Snip Same Side Corner Rectangle 25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9" name="Group 228"/>
              <p:cNvGrpSpPr/>
              <p:nvPr/>
            </p:nvGrpSpPr>
            <p:grpSpPr>
              <a:xfrm>
                <a:off x="1223319" y="1552110"/>
                <a:ext cx="205946" cy="584236"/>
                <a:chOff x="961081" y="1550737"/>
                <a:chExt cx="205946" cy="584236"/>
              </a:xfrm>
            </p:grpSpPr>
            <p:sp>
              <p:nvSpPr>
                <p:cNvPr id="254" name="Oval 25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Snip Same Side Corner Rectangle 25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0" name="Group 229"/>
              <p:cNvGrpSpPr/>
              <p:nvPr/>
            </p:nvGrpSpPr>
            <p:grpSpPr>
              <a:xfrm>
                <a:off x="1532238" y="1552110"/>
                <a:ext cx="205946" cy="584236"/>
                <a:chOff x="961081" y="1550737"/>
                <a:chExt cx="205946" cy="584236"/>
              </a:xfrm>
            </p:grpSpPr>
            <p:sp>
              <p:nvSpPr>
                <p:cNvPr id="252" name="Oval 25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Snip Same Side Corner Rectangle 25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1842530" y="1553483"/>
                <a:ext cx="205946" cy="584236"/>
                <a:chOff x="961081" y="1550737"/>
                <a:chExt cx="205946" cy="584236"/>
              </a:xfrm>
            </p:grpSpPr>
            <p:sp>
              <p:nvSpPr>
                <p:cNvPr id="250" name="Oval 24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Snip Same Side Corner Rectangle 25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2163805" y="1552109"/>
                <a:ext cx="205946" cy="584236"/>
                <a:chOff x="961081" y="1550737"/>
                <a:chExt cx="205946" cy="584236"/>
              </a:xfrm>
            </p:grpSpPr>
            <p:sp>
              <p:nvSpPr>
                <p:cNvPr id="248" name="Oval 24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Snip Same Side Corner Rectangle 24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2472725" y="1552110"/>
                <a:ext cx="205946" cy="584236"/>
                <a:chOff x="961081" y="1550737"/>
                <a:chExt cx="205946" cy="584236"/>
              </a:xfrm>
            </p:grpSpPr>
            <p:sp>
              <p:nvSpPr>
                <p:cNvPr id="246" name="Oval 24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Snip Same Side Corner Rectangle 24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4" name="Group 233"/>
              <p:cNvGrpSpPr/>
              <p:nvPr/>
            </p:nvGrpSpPr>
            <p:grpSpPr>
              <a:xfrm>
                <a:off x="2783017" y="1553483"/>
                <a:ext cx="205946" cy="584236"/>
                <a:chOff x="961081" y="1550737"/>
                <a:chExt cx="205946" cy="584236"/>
              </a:xfrm>
            </p:grpSpPr>
            <p:sp>
              <p:nvSpPr>
                <p:cNvPr id="244" name="Oval 24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Snip Same Side Corner Rectangle 24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3091936" y="1553483"/>
                <a:ext cx="205946" cy="584236"/>
                <a:chOff x="961081" y="1550737"/>
                <a:chExt cx="205946" cy="584236"/>
              </a:xfrm>
            </p:grpSpPr>
            <p:sp>
              <p:nvSpPr>
                <p:cNvPr id="242" name="Oval 24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Snip Same Side Corner Rectangle 24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3402228" y="1554856"/>
                <a:ext cx="205946" cy="584236"/>
                <a:chOff x="961081" y="1550737"/>
                <a:chExt cx="205946" cy="584236"/>
              </a:xfrm>
            </p:grpSpPr>
            <p:sp>
              <p:nvSpPr>
                <p:cNvPr id="240" name="Oval 23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Snip Same Side Corner Rectangle 24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3723503" y="1553482"/>
                <a:ext cx="205946" cy="584236"/>
                <a:chOff x="961081" y="1550737"/>
                <a:chExt cx="205946" cy="584236"/>
              </a:xfrm>
            </p:grpSpPr>
            <p:sp>
              <p:nvSpPr>
                <p:cNvPr id="238" name="Oval 23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Snip Same Side Corner Rectangle 23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58" name="Group 257"/>
            <p:cNvGrpSpPr/>
            <p:nvPr/>
          </p:nvGrpSpPr>
          <p:grpSpPr>
            <a:xfrm>
              <a:off x="4617034" y="2036648"/>
              <a:ext cx="2348333" cy="458044"/>
              <a:chOff x="913027" y="1550737"/>
              <a:chExt cx="3016422" cy="588355"/>
            </a:xfrm>
          </p:grpSpPr>
          <p:grpSp>
            <p:nvGrpSpPr>
              <p:cNvPr id="259" name="Group 258"/>
              <p:cNvGrpSpPr/>
              <p:nvPr/>
            </p:nvGrpSpPr>
            <p:grpSpPr>
              <a:xfrm>
                <a:off x="913027" y="1550737"/>
                <a:ext cx="205946" cy="584236"/>
                <a:chOff x="961081" y="1550737"/>
                <a:chExt cx="205946" cy="584236"/>
              </a:xfrm>
            </p:grpSpPr>
            <p:sp>
              <p:nvSpPr>
                <p:cNvPr id="287" name="Oval 28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8" name="Snip Same Side Corner Rectangle 28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0" name="Group 259"/>
              <p:cNvGrpSpPr/>
              <p:nvPr/>
            </p:nvGrpSpPr>
            <p:grpSpPr>
              <a:xfrm>
                <a:off x="1223319" y="1552110"/>
                <a:ext cx="205946" cy="584236"/>
                <a:chOff x="961081" y="1550737"/>
                <a:chExt cx="205946" cy="584236"/>
              </a:xfrm>
            </p:grpSpPr>
            <p:sp>
              <p:nvSpPr>
                <p:cNvPr id="285" name="Oval 28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6" name="Snip Same Side Corner Rectangle 28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1" name="Group 260"/>
              <p:cNvGrpSpPr/>
              <p:nvPr/>
            </p:nvGrpSpPr>
            <p:grpSpPr>
              <a:xfrm>
                <a:off x="1532238" y="1552110"/>
                <a:ext cx="205946" cy="584236"/>
                <a:chOff x="961081" y="1550737"/>
                <a:chExt cx="205946" cy="584236"/>
              </a:xfrm>
            </p:grpSpPr>
            <p:sp>
              <p:nvSpPr>
                <p:cNvPr id="283" name="Oval 28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4" name="Snip Same Side Corner Rectangle 28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2" name="Group 261"/>
              <p:cNvGrpSpPr/>
              <p:nvPr/>
            </p:nvGrpSpPr>
            <p:grpSpPr>
              <a:xfrm>
                <a:off x="1842530" y="1553483"/>
                <a:ext cx="205946" cy="584236"/>
                <a:chOff x="961081" y="1550737"/>
                <a:chExt cx="205946" cy="584236"/>
              </a:xfrm>
            </p:grpSpPr>
            <p:sp>
              <p:nvSpPr>
                <p:cNvPr id="281" name="Oval 28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2" name="Snip Same Side Corner Rectangle 28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3" name="Group 262"/>
              <p:cNvGrpSpPr/>
              <p:nvPr/>
            </p:nvGrpSpPr>
            <p:grpSpPr>
              <a:xfrm>
                <a:off x="2163805" y="1552109"/>
                <a:ext cx="205946" cy="584236"/>
                <a:chOff x="961081" y="1550737"/>
                <a:chExt cx="205946" cy="584236"/>
              </a:xfrm>
            </p:grpSpPr>
            <p:sp>
              <p:nvSpPr>
                <p:cNvPr id="279" name="Oval 27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0" name="Snip Same Side Corner Rectangle 27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4" name="Group 263"/>
              <p:cNvGrpSpPr/>
              <p:nvPr/>
            </p:nvGrpSpPr>
            <p:grpSpPr>
              <a:xfrm>
                <a:off x="2472725" y="1552110"/>
                <a:ext cx="205946" cy="584236"/>
                <a:chOff x="961081" y="1550737"/>
                <a:chExt cx="205946" cy="584236"/>
              </a:xfrm>
            </p:grpSpPr>
            <p:sp>
              <p:nvSpPr>
                <p:cNvPr id="277" name="Oval 27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8" name="Snip Same Side Corner Rectangle 27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5" name="Group 264"/>
              <p:cNvGrpSpPr/>
              <p:nvPr/>
            </p:nvGrpSpPr>
            <p:grpSpPr>
              <a:xfrm>
                <a:off x="2783017" y="1553483"/>
                <a:ext cx="205946" cy="584236"/>
                <a:chOff x="961081" y="1550737"/>
                <a:chExt cx="205946" cy="584236"/>
              </a:xfrm>
            </p:grpSpPr>
            <p:sp>
              <p:nvSpPr>
                <p:cNvPr id="275" name="Oval 27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6" name="Snip Same Side Corner Rectangle 27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6" name="Group 265"/>
              <p:cNvGrpSpPr/>
              <p:nvPr/>
            </p:nvGrpSpPr>
            <p:grpSpPr>
              <a:xfrm>
                <a:off x="3091936" y="1553483"/>
                <a:ext cx="205946" cy="584236"/>
                <a:chOff x="961081" y="1550737"/>
                <a:chExt cx="205946" cy="584236"/>
              </a:xfrm>
            </p:grpSpPr>
            <p:sp>
              <p:nvSpPr>
                <p:cNvPr id="273" name="Oval 27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4" name="Snip Same Side Corner Rectangle 27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7" name="Group 266"/>
              <p:cNvGrpSpPr/>
              <p:nvPr/>
            </p:nvGrpSpPr>
            <p:grpSpPr>
              <a:xfrm>
                <a:off x="3402228" y="1554856"/>
                <a:ext cx="205946" cy="584236"/>
                <a:chOff x="961081" y="1550737"/>
                <a:chExt cx="205946" cy="584236"/>
              </a:xfrm>
            </p:grpSpPr>
            <p:sp>
              <p:nvSpPr>
                <p:cNvPr id="271" name="Oval 27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2" name="Snip Same Side Corner Rectangle 27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8" name="Group 267"/>
              <p:cNvGrpSpPr/>
              <p:nvPr/>
            </p:nvGrpSpPr>
            <p:grpSpPr>
              <a:xfrm>
                <a:off x="3723503" y="1553482"/>
                <a:ext cx="205946" cy="584236"/>
                <a:chOff x="961081" y="1550737"/>
                <a:chExt cx="205946" cy="584236"/>
              </a:xfrm>
            </p:grpSpPr>
            <p:sp>
              <p:nvSpPr>
                <p:cNvPr id="269" name="Oval 26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0" name="Snip Same Side Corner Rectangle 26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289" name="Group 288"/>
            <p:cNvGrpSpPr/>
            <p:nvPr/>
          </p:nvGrpSpPr>
          <p:grpSpPr>
            <a:xfrm>
              <a:off x="4617034" y="2615768"/>
              <a:ext cx="2348333" cy="458044"/>
              <a:chOff x="913027" y="1550737"/>
              <a:chExt cx="3016422" cy="588355"/>
            </a:xfrm>
          </p:grpSpPr>
          <p:grpSp>
            <p:nvGrpSpPr>
              <p:cNvPr id="290" name="Group 289"/>
              <p:cNvGrpSpPr/>
              <p:nvPr/>
            </p:nvGrpSpPr>
            <p:grpSpPr>
              <a:xfrm>
                <a:off x="913027" y="1550737"/>
                <a:ext cx="205946" cy="584236"/>
                <a:chOff x="961081" y="1550737"/>
                <a:chExt cx="205946" cy="584236"/>
              </a:xfrm>
            </p:grpSpPr>
            <p:sp>
              <p:nvSpPr>
                <p:cNvPr id="318" name="Oval 31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9" name="Snip Same Side Corner Rectangle 31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1" name="Group 290"/>
              <p:cNvGrpSpPr/>
              <p:nvPr/>
            </p:nvGrpSpPr>
            <p:grpSpPr>
              <a:xfrm>
                <a:off x="1223319" y="1552110"/>
                <a:ext cx="205946" cy="584236"/>
                <a:chOff x="961081" y="1550737"/>
                <a:chExt cx="205946" cy="584236"/>
              </a:xfrm>
            </p:grpSpPr>
            <p:sp>
              <p:nvSpPr>
                <p:cNvPr id="316" name="Oval 31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7" name="Snip Same Side Corner Rectangle 31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2" name="Group 291"/>
              <p:cNvGrpSpPr/>
              <p:nvPr/>
            </p:nvGrpSpPr>
            <p:grpSpPr>
              <a:xfrm>
                <a:off x="1532238" y="1552110"/>
                <a:ext cx="205946" cy="584236"/>
                <a:chOff x="961081" y="1550737"/>
                <a:chExt cx="205946" cy="584236"/>
              </a:xfrm>
            </p:grpSpPr>
            <p:sp>
              <p:nvSpPr>
                <p:cNvPr id="314" name="Oval 31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5" name="Snip Same Side Corner Rectangle 31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3" name="Group 292"/>
              <p:cNvGrpSpPr/>
              <p:nvPr/>
            </p:nvGrpSpPr>
            <p:grpSpPr>
              <a:xfrm>
                <a:off x="1842530" y="1553483"/>
                <a:ext cx="205946" cy="584236"/>
                <a:chOff x="961081" y="1550737"/>
                <a:chExt cx="205946" cy="584236"/>
              </a:xfrm>
            </p:grpSpPr>
            <p:sp>
              <p:nvSpPr>
                <p:cNvPr id="312" name="Oval 31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3" name="Snip Same Side Corner Rectangle 31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4" name="Group 293"/>
              <p:cNvGrpSpPr/>
              <p:nvPr/>
            </p:nvGrpSpPr>
            <p:grpSpPr>
              <a:xfrm>
                <a:off x="2163805" y="1552109"/>
                <a:ext cx="205946" cy="584236"/>
                <a:chOff x="961081" y="1550737"/>
                <a:chExt cx="205946" cy="584236"/>
              </a:xfrm>
            </p:grpSpPr>
            <p:sp>
              <p:nvSpPr>
                <p:cNvPr id="310" name="Oval 30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1" name="Snip Same Side Corner Rectangle 31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5" name="Group 294"/>
              <p:cNvGrpSpPr/>
              <p:nvPr/>
            </p:nvGrpSpPr>
            <p:grpSpPr>
              <a:xfrm>
                <a:off x="2472725" y="1552110"/>
                <a:ext cx="205946" cy="584236"/>
                <a:chOff x="961081" y="1550737"/>
                <a:chExt cx="205946" cy="584236"/>
              </a:xfrm>
            </p:grpSpPr>
            <p:sp>
              <p:nvSpPr>
                <p:cNvPr id="308" name="Oval 30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9" name="Snip Same Side Corner Rectangle 30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6" name="Group 295"/>
              <p:cNvGrpSpPr/>
              <p:nvPr/>
            </p:nvGrpSpPr>
            <p:grpSpPr>
              <a:xfrm>
                <a:off x="2783017" y="1553483"/>
                <a:ext cx="205946" cy="584236"/>
                <a:chOff x="961081" y="1550737"/>
                <a:chExt cx="205946" cy="584236"/>
              </a:xfrm>
            </p:grpSpPr>
            <p:sp>
              <p:nvSpPr>
                <p:cNvPr id="306" name="Oval 30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7" name="Snip Same Side Corner Rectangle 30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7" name="Group 296"/>
              <p:cNvGrpSpPr/>
              <p:nvPr/>
            </p:nvGrpSpPr>
            <p:grpSpPr>
              <a:xfrm>
                <a:off x="3091936" y="1553483"/>
                <a:ext cx="205946" cy="584236"/>
                <a:chOff x="961081" y="1550737"/>
                <a:chExt cx="205946" cy="584236"/>
              </a:xfrm>
            </p:grpSpPr>
            <p:sp>
              <p:nvSpPr>
                <p:cNvPr id="304" name="Oval 30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5" name="Snip Same Side Corner Rectangle 30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8" name="Group 297"/>
              <p:cNvGrpSpPr/>
              <p:nvPr/>
            </p:nvGrpSpPr>
            <p:grpSpPr>
              <a:xfrm>
                <a:off x="3402228" y="1554856"/>
                <a:ext cx="205946" cy="584236"/>
                <a:chOff x="961081" y="1550737"/>
                <a:chExt cx="205946" cy="584236"/>
              </a:xfrm>
            </p:grpSpPr>
            <p:sp>
              <p:nvSpPr>
                <p:cNvPr id="302" name="Oval 30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3" name="Snip Same Side Corner Rectangle 30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9" name="Group 298"/>
              <p:cNvGrpSpPr/>
              <p:nvPr/>
            </p:nvGrpSpPr>
            <p:grpSpPr>
              <a:xfrm>
                <a:off x="3723503" y="1553482"/>
                <a:ext cx="205946" cy="584236"/>
                <a:chOff x="961081" y="1550737"/>
                <a:chExt cx="205946" cy="584236"/>
              </a:xfrm>
            </p:grpSpPr>
            <p:sp>
              <p:nvSpPr>
                <p:cNvPr id="300" name="Oval 29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1" name="Snip Same Side Corner Rectangle 30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320" name="Group 319"/>
            <p:cNvGrpSpPr/>
            <p:nvPr/>
          </p:nvGrpSpPr>
          <p:grpSpPr>
            <a:xfrm>
              <a:off x="4617034" y="3194888"/>
              <a:ext cx="2348333" cy="458044"/>
              <a:chOff x="913027" y="1550737"/>
              <a:chExt cx="3016422" cy="588355"/>
            </a:xfrm>
          </p:grpSpPr>
          <p:grpSp>
            <p:nvGrpSpPr>
              <p:cNvPr id="321" name="Group 320"/>
              <p:cNvGrpSpPr/>
              <p:nvPr/>
            </p:nvGrpSpPr>
            <p:grpSpPr>
              <a:xfrm>
                <a:off x="913027" y="1550737"/>
                <a:ext cx="205946" cy="584236"/>
                <a:chOff x="961081" y="1550737"/>
                <a:chExt cx="205946" cy="584236"/>
              </a:xfrm>
            </p:grpSpPr>
            <p:sp>
              <p:nvSpPr>
                <p:cNvPr id="349" name="Oval 34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50" name="Snip Same Side Corner Rectangle 34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2" name="Group 321"/>
              <p:cNvGrpSpPr/>
              <p:nvPr/>
            </p:nvGrpSpPr>
            <p:grpSpPr>
              <a:xfrm>
                <a:off x="1223319" y="1552110"/>
                <a:ext cx="205946" cy="584236"/>
                <a:chOff x="961081" y="1550737"/>
                <a:chExt cx="205946" cy="584236"/>
              </a:xfrm>
            </p:grpSpPr>
            <p:sp>
              <p:nvSpPr>
                <p:cNvPr id="347" name="Oval 34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8" name="Snip Same Side Corner Rectangle 34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3" name="Group 322"/>
              <p:cNvGrpSpPr/>
              <p:nvPr/>
            </p:nvGrpSpPr>
            <p:grpSpPr>
              <a:xfrm>
                <a:off x="1532238" y="1552110"/>
                <a:ext cx="205946" cy="584236"/>
                <a:chOff x="961081" y="1550737"/>
                <a:chExt cx="205946" cy="584236"/>
              </a:xfrm>
            </p:grpSpPr>
            <p:sp>
              <p:nvSpPr>
                <p:cNvPr id="345" name="Oval 34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6" name="Snip Same Side Corner Rectangle 34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4" name="Group 323"/>
              <p:cNvGrpSpPr/>
              <p:nvPr/>
            </p:nvGrpSpPr>
            <p:grpSpPr>
              <a:xfrm>
                <a:off x="1842530" y="1553483"/>
                <a:ext cx="205946" cy="584236"/>
                <a:chOff x="961081" y="1550737"/>
                <a:chExt cx="205946" cy="584236"/>
              </a:xfrm>
            </p:grpSpPr>
            <p:sp>
              <p:nvSpPr>
                <p:cNvPr id="343" name="Oval 34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4" name="Snip Same Side Corner Rectangle 34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5" name="Group 324"/>
              <p:cNvGrpSpPr/>
              <p:nvPr/>
            </p:nvGrpSpPr>
            <p:grpSpPr>
              <a:xfrm>
                <a:off x="2163805" y="1552109"/>
                <a:ext cx="205946" cy="584236"/>
                <a:chOff x="961081" y="1550737"/>
                <a:chExt cx="205946" cy="584236"/>
              </a:xfrm>
            </p:grpSpPr>
            <p:sp>
              <p:nvSpPr>
                <p:cNvPr id="341" name="Oval 34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2" name="Snip Same Side Corner Rectangle 34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6" name="Group 325"/>
              <p:cNvGrpSpPr/>
              <p:nvPr/>
            </p:nvGrpSpPr>
            <p:grpSpPr>
              <a:xfrm>
                <a:off x="2472725" y="1552110"/>
                <a:ext cx="205946" cy="584236"/>
                <a:chOff x="961081" y="1550737"/>
                <a:chExt cx="205946" cy="584236"/>
              </a:xfrm>
            </p:grpSpPr>
            <p:sp>
              <p:nvSpPr>
                <p:cNvPr id="339" name="Oval 33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0" name="Snip Same Side Corner Rectangle 33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7" name="Group 326"/>
              <p:cNvGrpSpPr/>
              <p:nvPr/>
            </p:nvGrpSpPr>
            <p:grpSpPr>
              <a:xfrm>
                <a:off x="2783017" y="1553483"/>
                <a:ext cx="205946" cy="584236"/>
                <a:chOff x="961081" y="1550737"/>
                <a:chExt cx="205946" cy="584236"/>
              </a:xfrm>
            </p:grpSpPr>
            <p:sp>
              <p:nvSpPr>
                <p:cNvPr id="337" name="Oval 33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8" name="Snip Same Side Corner Rectangle 33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8" name="Group 327"/>
              <p:cNvGrpSpPr/>
              <p:nvPr/>
            </p:nvGrpSpPr>
            <p:grpSpPr>
              <a:xfrm>
                <a:off x="3091936" y="1553483"/>
                <a:ext cx="205946" cy="584236"/>
                <a:chOff x="961081" y="1550737"/>
                <a:chExt cx="205946" cy="584236"/>
              </a:xfrm>
            </p:grpSpPr>
            <p:sp>
              <p:nvSpPr>
                <p:cNvPr id="335" name="Oval 33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6" name="Snip Same Side Corner Rectangle 33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9" name="Group 328"/>
              <p:cNvGrpSpPr/>
              <p:nvPr/>
            </p:nvGrpSpPr>
            <p:grpSpPr>
              <a:xfrm>
                <a:off x="3402228" y="1554856"/>
                <a:ext cx="205946" cy="584236"/>
                <a:chOff x="961081" y="1550737"/>
                <a:chExt cx="205946" cy="584236"/>
              </a:xfrm>
            </p:grpSpPr>
            <p:sp>
              <p:nvSpPr>
                <p:cNvPr id="333" name="Oval 33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4" name="Snip Same Side Corner Rectangle 33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30" name="Group 329"/>
              <p:cNvGrpSpPr/>
              <p:nvPr/>
            </p:nvGrpSpPr>
            <p:grpSpPr>
              <a:xfrm>
                <a:off x="3723503" y="1553482"/>
                <a:ext cx="205946" cy="584236"/>
                <a:chOff x="961081" y="1550737"/>
                <a:chExt cx="205946" cy="584236"/>
              </a:xfrm>
            </p:grpSpPr>
            <p:sp>
              <p:nvSpPr>
                <p:cNvPr id="331" name="Oval 33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2" name="Snip Same Side Corner Rectangle 33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352" name="Group 351"/>
            <p:cNvGrpSpPr/>
            <p:nvPr/>
          </p:nvGrpSpPr>
          <p:grpSpPr>
            <a:xfrm>
              <a:off x="4617034" y="3774008"/>
              <a:ext cx="160332" cy="454837"/>
              <a:chOff x="961081" y="1550737"/>
              <a:chExt cx="205946" cy="584236"/>
            </a:xfrm>
          </p:grpSpPr>
          <p:sp>
            <p:nvSpPr>
              <p:cNvPr id="380" name="Oval 379"/>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81" name="Snip Same Side Corner Rectangle 380"/>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3" name="Group 352"/>
            <p:cNvGrpSpPr/>
            <p:nvPr/>
          </p:nvGrpSpPr>
          <p:grpSpPr>
            <a:xfrm>
              <a:off x="4858601" y="3775077"/>
              <a:ext cx="160332" cy="454837"/>
              <a:chOff x="961081" y="1550737"/>
              <a:chExt cx="205946" cy="584236"/>
            </a:xfrm>
          </p:grpSpPr>
          <p:sp>
            <p:nvSpPr>
              <p:cNvPr id="378" name="Oval 377"/>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9" name="Snip Same Side Corner Rectangle 378"/>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4" name="Group 353"/>
            <p:cNvGrpSpPr/>
            <p:nvPr/>
          </p:nvGrpSpPr>
          <p:grpSpPr>
            <a:xfrm>
              <a:off x="5099100" y="3775077"/>
              <a:ext cx="160332" cy="454837"/>
              <a:chOff x="961081" y="1550737"/>
              <a:chExt cx="205946" cy="584236"/>
            </a:xfrm>
          </p:grpSpPr>
          <p:sp>
            <p:nvSpPr>
              <p:cNvPr id="376" name="Oval 375"/>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7" name="Snip Same Side Corner Rectangle 376"/>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5" name="Group 354"/>
            <p:cNvGrpSpPr/>
            <p:nvPr/>
          </p:nvGrpSpPr>
          <p:grpSpPr>
            <a:xfrm>
              <a:off x="5340667" y="3776146"/>
              <a:ext cx="160332" cy="454837"/>
              <a:chOff x="961081" y="1550737"/>
              <a:chExt cx="205946" cy="584236"/>
            </a:xfrm>
          </p:grpSpPr>
          <p:sp>
            <p:nvSpPr>
              <p:cNvPr id="374" name="Oval 373"/>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5" name="Snip Same Side Corner Rectangle 374"/>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6" name="Group 355"/>
            <p:cNvGrpSpPr/>
            <p:nvPr/>
          </p:nvGrpSpPr>
          <p:grpSpPr>
            <a:xfrm>
              <a:off x="5590785" y="3775076"/>
              <a:ext cx="160332" cy="454837"/>
              <a:chOff x="961081" y="1550737"/>
              <a:chExt cx="205946" cy="584236"/>
            </a:xfrm>
          </p:grpSpPr>
          <p:sp>
            <p:nvSpPr>
              <p:cNvPr id="372" name="Oval 371"/>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3" name="Snip Same Side Corner Rectangle 372"/>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7" name="Group 356"/>
            <p:cNvGrpSpPr/>
            <p:nvPr/>
          </p:nvGrpSpPr>
          <p:grpSpPr>
            <a:xfrm>
              <a:off x="5831284" y="3775077"/>
              <a:ext cx="160332" cy="454837"/>
              <a:chOff x="961081" y="1550737"/>
              <a:chExt cx="205946" cy="584236"/>
            </a:xfrm>
          </p:grpSpPr>
          <p:sp>
            <p:nvSpPr>
              <p:cNvPr id="370" name="Oval 369"/>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1" name="Snip Same Side Corner Rectangle 370"/>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8" name="Group 357"/>
            <p:cNvGrpSpPr/>
            <p:nvPr/>
          </p:nvGrpSpPr>
          <p:grpSpPr>
            <a:xfrm>
              <a:off x="6072851" y="3776146"/>
              <a:ext cx="160332" cy="454837"/>
              <a:chOff x="961081" y="1550737"/>
              <a:chExt cx="205946" cy="584236"/>
            </a:xfrm>
          </p:grpSpPr>
          <p:sp>
            <p:nvSpPr>
              <p:cNvPr id="368" name="Oval 367"/>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9" name="Snip Same Side Corner Rectangle 368"/>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9" name="Group 358"/>
            <p:cNvGrpSpPr/>
            <p:nvPr/>
          </p:nvGrpSpPr>
          <p:grpSpPr>
            <a:xfrm>
              <a:off x="6313350" y="3776146"/>
              <a:ext cx="160332" cy="454837"/>
              <a:chOff x="961081" y="1550737"/>
              <a:chExt cx="205946" cy="584236"/>
            </a:xfrm>
          </p:grpSpPr>
          <p:sp>
            <p:nvSpPr>
              <p:cNvPr id="366" name="Oval 365"/>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7" name="Snip Same Side Corner Rectangle 366"/>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60" name="Group 359"/>
            <p:cNvGrpSpPr/>
            <p:nvPr/>
          </p:nvGrpSpPr>
          <p:grpSpPr>
            <a:xfrm>
              <a:off x="6554917" y="3777215"/>
              <a:ext cx="160332" cy="454837"/>
              <a:chOff x="961081" y="1550737"/>
              <a:chExt cx="205946" cy="584236"/>
            </a:xfrm>
          </p:grpSpPr>
          <p:sp>
            <p:nvSpPr>
              <p:cNvPr id="364" name="Oval 363"/>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5" name="Snip Same Side Corner Rectangle 364"/>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61" name="Group 360"/>
            <p:cNvGrpSpPr/>
            <p:nvPr/>
          </p:nvGrpSpPr>
          <p:grpSpPr>
            <a:xfrm>
              <a:off x="6805035" y="3776145"/>
              <a:ext cx="160332" cy="454837"/>
              <a:chOff x="961081" y="1550737"/>
              <a:chExt cx="205946" cy="584236"/>
            </a:xfrm>
          </p:grpSpPr>
          <p:sp>
            <p:nvSpPr>
              <p:cNvPr id="362" name="Oval 361"/>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3" name="Snip Same Side Corner Rectangle 362"/>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sp>
        <p:nvSpPr>
          <p:cNvPr id="351" name="TextBox 350"/>
          <p:cNvSpPr txBox="1">
            <a:spLocks noChangeArrowheads="1"/>
          </p:cNvSpPr>
          <p:nvPr/>
        </p:nvSpPr>
        <p:spPr bwMode="auto">
          <a:xfrm>
            <a:off x="2383559" y="5114293"/>
            <a:ext cx="4376883" cy="128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70000"/>
              </a:lnSpc>
            </a:pPr>
            <a:r>
              <a:rPr lang="en-US" sz="5400" b="1" dirty="0">
                <a:latin typeface="Helvetica" charset="0"/>
                <a:cs typeface="Helvetica" charset="0"/>
              </a:rPr>
              <a:t>1-2</a:t>
            </a:r>
            <a:endParaRPr lang="en-US" sz="4800" b="1" dirty="0">
              <a:latin typeface="Helvetica" charset="0"/>
              <a:cs typeface="Helvetica" charset="0"/>
            </a:endParaRPr>
          </a:p>
          <a:p>
            <a:pPr algn="ctr" eaLnBrk="1" hangingPunct="1"/>
            <a:r>
              <a:rPr lang="en-US" sz="2000" b="1" dirty="0">
                <a:latin typeface="Helvetica" charset="0"/>
                <a:cs typeface="Helvetica" charset="0"/>
              </a:rPr>
              <a:t>persons with cirrhosis will develop HCC, per year</a:t>
            </a:r>
            <a:endParaRPr lang="en-US" sz="1600" b="1" dirty="0">
              <a:latin typeface="Helvetica" charset="0"/>
              <a:cs typeface="Helvetica" charset="0"/>
            </a:endParaRPr>
          </a:p>
        </p:txBody>
      </p:sp>
      <p:sp>
        <p:nvSpPr>
          <p:cNvPr id="382" name="Text Box 6"/>
          <p:cNvSpPr txBox="1">
            <a:spLocks noChangeArrowheads="1"/>
          </p:cNvSpPr>
          <p:nvPr/>
        </p:nvSpPr>
        <p:spPr bwMode="auto">
          <a:xfrm>
            <a:off x="5838597" y="6474965"/>
            <a:ext cx="3157916" cy="258532"/>
          </a:xfrm>
          <a:prstGeom prst="rect">
            <a:avLst/>
          </a:prstGeom>
          <a:noFill/>
          <a:ln w="9525">
            <a:noFill/>
            <a:miter lim="800000"/>
            <a:headEnd/>
            <a:tailEnd/>
          </a:ln>
          <a:effectLst/>
        </p:spPr>
        <p:txBody>
          <a:bodyPr wrap="none">
            <a:spAutoFit/>
          </a:bodyPr>
          <a:lstStyle/>
          <a:p>
            <a:pPr algn="ctr" defTabSz="457200" eaLnBrk="1" fontAlgn="auto" hangingPunct="1">
              <a:lnSpc>
                <a:spcPct val="90000"/>
              </a:lnSpc>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latin typeface="Helvetica"/>
                <a:cs typeface="Helvetica"/>
              </a:rPr>
              <a:t>http://</a:t>
            </a:r>
            <a:r>
              <a:rPr lang="en-US" sz="1200" dirty="0" err="1">
                <a:solidFill>
                  <a:schemeClr val="tx1">
                    <a:lumMod val="50000"/>
                    <a:lumOff val="50000"/>
                  </a:schemeClr>
                </a:solidFill>
                <a:latin typeface="Helvetica"/>
                <a:cs typeface="Helvetica"/>
              </a:rPr>
              <a:t>www.cdc.gov</a:t>
            </a:r>
            <a:r>
              <a:rPr lang="en-US" sz="1200" dirty="0">
                <a:solidFill>
                  <a:schemeClr val="tx1">
                    <a:lumMod val="50000"/>
                    <a:lumOff val="50000"/>
                  </a:schemeClr>
                </a:solidFill>
                <a:latin typeface="Helvetica"/>
                <a:cs typeface="Helvetica"/>
              </a:rPr>
              <a:t>/hepatitis/</a:t>
            </a:r>
            <a:r>
              <a:rPr lang="en-US" sz="1200" dirty="0" err="1">
                <a:solidFill>
                  <a:schemeClr val="tx1">
                    <a:lumMod val="50000"/>
                    <a:lumOff val="50000"/>
                  </a:schemeClr>
                </a:solidFill>
                <a:latin typeface="Helvetica"/>
                <a:cs typeface="Helvetica"/>
              </a:rPr>
              <a:t>hcv</a:t>
            </a:r>
            <a:r>
              <a:rPr lang="en-US" sz="1200" dirty="0">
                <a:solidFill>
                  <a:schemeClr val="tx1">
                    <a:lumMod val="50000"/>
                    <a:lumOff val="50000"/>
                  </a:schemeClr>
                </a:solidFill>
                <a:latin typeface="Helvetica"/>
                <a:cs typeface="Helvetica"/>
              </a:rPr>
              <a:t>/</a:t>
            </a:r>
            <a:r>
              <a:rPr lang="en-US" sz="1200" dirty="0" err="1">
                <a:solidFill>
                  <a:schemeClr val="tx1">
                    <a:lumMod val="50000"/>
                    <a:lumOff val="50000"/>
                  </a:schemeClr>
                </a:solidFill>
                <a:latin typeface="Helvetica"/>
                <a:cs typeface="Helvetica"/>
              </a:rPr>
              <a:t>hcvfaq.htm</a:t>
            </a:r>
            <a:endParaRPr lang="en-US" sz="1200" dirty="0">
              <a:solidFill>
                <a:schemeClr val="tx1">
                  <a:lumMod val="50000"/>
                  <a:lumOff val="50000"/>
                </a:schemeClr>
              </a:solidFill>
              <a:latin typeface="Helvetica"/>
              <a:cs typeface="Helvetica"/>
            </a:endParaRPr>
          </a:p>
        </p:txBody>
      </p:sp>
    </p:spTree>
    <p:extLst>
      <p:ext uri="{BB962C8B-B14F-4D97-AF65-F5344CB8AC3E}">
        <p14:creationId xmlns:p14="http://schemas.microsoft.com/office/powerpoint/2010/main" val="219256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0B6B02C-1F49-294D-A8C4-9B7A44FC07E4}"/>
              </a:ext>
            </a:extLst>
          </p:cNvPr>
          <p:cNvSpPr txBox="1"/>
          <p:nvPr/>
        </p:nvSpPr>
        <p:spPr>
          <a:xfrm>
            <a:off x="528251" y="3159650"/>
            <a:ext cx="8121477" cy="3325141"/>
          </a:xfrm>
          <a:prstGeom prst="rect">
            <a:avLst/>
          </a:prstGeom>
          <a:noFill/>
        </p:spPr>
        <p:txBody>
          <a:bodyPr wrap="square" rtlCol="0">
            <a:spAutoFit/>
          </a:bodyPr>
          <a:lstStyle/>
          <a:p>
            <a:pPr>
              <a:lnSpc>
                <a:spcPct val="120000"/>
              </a:lnSpc>
            </a:pPr>
            <a:r>
              <a:rPr lang="en-US" sz="1800" dirty="0">
                <a:latin typeface="Helvetica" pitchFamily="2" charset="0"/>
                <a:cs typeface="Arial" panose="020B0604020202020204" pitchFamily="34" charset="0"/>
              </a:rPr>
              <a:t>Dr. Hurt serves as UNC site PI for a study of </a:t>
            </a:r>
            <a:r>
              <a:rPr lang="en-US" sz="1800" dirty="0" err="1">
                <a:latin typeface="Helvetica" pitchFamily="2" charset="0"/>
                <a:cs typeface="Arial" panose="020B0604020202020204" pitchFamily="34" charset="0"/>
              </a:rPr>
              <a:t>PrEP</a:t>
            </a:r>
            <a:r>
              <a:rPr lang="en-US" sz="1800" dirty="0">
                <a:latin typeface="Helvetica" pitchFamily="2" charset="0"/>
                <a:cs typeface="Arial" panose="020B0604020202020204" pitchFamily="34" charset="0"/>
              </a:rPr>
              <a:t> funded by Gilead Sciences (DISCOVER) and previously oversaw a study of HCV therapy sponsored by AbbVie (EXPEDITION-2).</a:t>
            </a:r>
          </a:p>
          <a:p>
            <a:pPr>
              <a:lnSpc>
                <a:spcPct val="120000"/>
              </a:lnSpc>
            </a:pPr>
            <a:endParaRPr lang="en-US" sz="1200" dirty="0">
              <a:latin typeface="Helvetica" pitchFamily="2" charset="0"/>
              <a:cs typeface="Arial" panose="020B0604020202020204" pitchFamily="34" charset="0"/>
            </a:endParaRPr>
          </a:p>
          <a:p>
            <a:pPr>
              <a:lnSpc>
                <a:spcPct val="120000"/>
              </a:lnSpc>
            </a:pPr>
            <a:r>
              <a:rPr lang="en-US" sz="1600" dirty="0">
                <a:latin typeface="Helvetica" pitchFamily="2" charset="0"/>
                <a:cs typeface="Arial" panose="020B0604020202020204" pitchFamily="34" charset="0"/>
              </a:rPr>
              <a:t>Dr. Hurt is supported by the Centers for Disease Control and Prevention (ELC-2017-J3), Health Resources and Services Administration (U1OHA30535), Eunice Kennedy Shriver National Institute of Child Health &amp; Human Development (U19HD089881), the National Institute on Drug Abuse (UG3DA044823), and the National Institute of Allergy and Infectious Diseases (P30AI50410, UM1AI069423, UM1AI068619).  </a:t>
            </a:r>
          </a:p>
          <a:p>
            <a:pPr>
              <a:lnSpc>
                <a:spcPct val="120000"/>
              </a:lnSpc>
            </a:pPr>
            <a:br>
              <a:rPr lang="en-US" sz="1200" dirty="0">
                <a:latin typeface="Helvetica" pitchFamily="2" charset="0"/>
                <a:cs typeface="Arial" panose="020B0604020202020204" pitchFamily="34" charset="0"/>
              </a:rPr>
            </a:br>
            <a:r>
              <a:rPr lang="en-US" sz="1600" b="1" dirty="0">
                <a:latin typeface="Helvetica" pitchFamily="2" charset="0"/>
                <a:cs typeface="Arial" panose="020B0604020202020204" pitchFamily="34" charset="0"/>
              </a:rPr>
              <a:t>The views expressed are not necessarily those of CDC, HRSA, or the NIH.</a:t>
            </a:r>
          </a:p>
        </p:txBody>
      </p:sp>
      <p:grpSp>
        <p:nvGrpSpPr>
          <p:cNvPr id="8" name="Group 7">
            <a:extLst>
              <a:ext uri="{FF2B5EF4-FFF2-40B4-BE49-F238E27FC236}">
                <a16:creationId xmlns:a16="http://schemas.microsoft.com/office/drawing/2014/main" id="{E88A6DDF-D439-3B42-B2D9-154C212FF665}"/>
              </a:ext>
            </a:extLst>
          </p:cNvPr>
          <p:cNvGrpSpPr/>
          <p:nvPr/>
        </p:nvGrpSpPr>
        <p:grpSpPr>
          <a:xfrm>
            <a:off x="639462" y="619112"/>
            <a:ext cx="8010266" cy="2286000"/>
            <a:chOff x="920579" y="1497227"/>
            <a:chExt cx="8010266" cy="2286000"/>
          </a:xfrm>
        </p:grpSpPr>
        <p:pic>
          <p:nvPicPr>
            <p:cNvPr id="9" name="Picture 8">
              <a:extLst>
                <a:ext uri="{FF2B5EF4-FFF2-40B4-BE49-F238E27FC236}">
                  <a16:creationId xmlns:a16="http://schemas.microsoft.com/office/drawing/2014/main" id="{B240F7CF-096C-CF4E-836B-F52844AAD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579" y="1497227"/>
              <a:ext cx="2286000" cy="2286000"/>
            </a:xfrm>
            <a:prstGeom prst="rect">
              <a:avLst/>
            </a:prstGeom>
          </p:spPr>
        </p:pic>
        <p:sp>
          <p:nvSpPr>
            <p:cNvPr id="10" name="TextBox 9">
              <a:extLst>
                <a:ext uri="{FF2B5EF4-FFF2-40B4-BE49-F238E27FC236}">
                  <a16:creationId xmlns:a16="http://schemas.microsoft.com/office/drawing/2014/main" id="{89C88C11-CC44-7D4B-8F0A-72C748CBC08E}"/>
                </a:ext>
              </a:extLst>
            </p:cNvPr>
            <p:cNvSpPr txBox="1"/>
            <p:nvPr/>
          </p:nvSpPr>
          <p:spPr>
            <a:xfrm>
              <a:off x="3422820" y="1497227"/>
              <a:ext cx="5508025" cy="2031325"/>
            </a:xfrm>
            <a:prstGeom prst="rect">
              <a:avLst/>
            </a:prstGeom>
            <a:noFill/>
          </p:spPr>
          <p:txBody>
            <a:bodyPr wrap="square" rtlCol="0">
              <a:spAutoFit/>
            </a:bodyPr>
            <a:lstStyle/>
            <a:p>
              <a:r>
                <a:rPr lang="en-US" sz="2000" b="1" dirty="0">
                  <a:solidFill>
                    <a:srgbClr val="0070C0"/>
                  </a:solidFill>
                  <a:latin typeface="Helvetica" charset="0"/>
                  <a:ea typeface="Helvetica" charset="0"/>
                  <a:cs typeface="Helvetica" charset="0"/>
                </a:rPr>
                <a:t>Christopher B. Hurt, MD</a:t>
              </a:r>
            </a:p>
            <a:p>
              <a:r>
                <a:rPr lang="en-US" sz="1600" b="1" dirty="0">
                  <a:solidFill>
                    <a:schemeClr val="tx1">
                      <a:lumMod val="65000"/>
                      <a:lumOff val="35000"/>
                    </a:schemeClr>
                  </a:solidFill>
                  <a:latin typeface="Helvetica" charset="0"/>
                  <a:ea typeface="Helvetica" charset="0"/>
                  <a:cs typeface="Helvetica" charset="0"/>
                </a:rPr>
                <a:t>Associate Professor of Medicine</a:t>
              </a:r>
            </a:p>
            <a:p>
              <a:r>
                <a:rPr lang="en-US" sz="1500" dirty="0">
                  <a:solidFill>
                    <a:schemeClr val="tx1">
                      <a:lumMod val="65000"/>
                      <a:lumOff val="35000"/>
                    </a:schemeClr>
                  </a:solidFill>
                  <a:latin typeface="Helvetica" charset="0"/>
                  <a:ea typeface="Helvetica" charset="0"/>
                  <a:cs typeface="Helvetica" charset="0"/>
                </a:rPr>
                <a:t>Co-Director, North Carolina AIDS Training &amp; Education Center</a:t>
              </a:r>
            </a:p>
            <a:p>
              <a:r>
                <a:rPr lang="en-US" sz="1500" dirty="0">
                  <a:solidFill>
                    <a:schemeClr val="tx1">
                      <a:lumMod val="65000"/>
                      <a:lumOff val="35000"/>
                    </a:schemeClr>
                  </a:solidFill>
                  <a:latin typeface="Helvetica" charset="0"/>
                  <a:ea typeface="Helvetica" charset="0"/>
                  <a:cs typeface="Helvetica" charset="0"/>
                </a:rPr>
                <a:t>Director, HCV Treatment Services, UNC ID Clinic</a:t>
              </a:r>
            </a:p>
            <a:p>
              <a:endParaRPr lang="en-US" sz="1500" dirty="0">
                <a:solidFill>
                  <a:schemeClr val="tx1">
                    <a:lumMod val="65000"/>
                    <a:lumOff val="35000"/>
                  </a:schemeClr>
                </a:solidFill>
                <a:latin typeface="Helvetica" charset="0"/>
                <a:ea typeface="Helvetica" charset="0"/>
                <a:cs typeface="Helvetica" charset="0"/>
              </a:endParaRPr>
            </a:p>
            <a:p>
              <a:r>
                <a:rPr lang="en-US" sz="1500" dirty="0">
                  <a:solidFill>
                    <a:schemeClr val="tx1">
                      <a:lumMod val="65000"/>
                      <a:lumOff val="35000"/>
                    </a:schemeClr>
                  </a:solidFill>
                  <a:latin typeface="Helvetica" charset="0"/>
                  <a:ea typeface="Helvetica" charset="0"/>
                  <a:cs typeface="Helvetica" charset="0"/>
                </a:rPr>
                <a:t>Institute for Global Health &amp; Infectious Diseases</a:t>
              </a:r>
            </a:p>
            <a:p>
              <a:r>
                <a:rPr lang="en-US" sz="1500" dirty="0">
                  <a:solidFill>
                    <a:schemeClr val="tx1">
                      <a:lumMod val="65000"/>
                      <a:lumOff val="35000"/>
                    </a:schemeClr>
                  </a:solidFill>
                  <a:latin typeface="Helvetica" charset="0"/>
                  <a:ea typeface="Helvetica" charset="0"/>
                  <a:cs typeface="Helvetica" charset="0"/>
                </a:rPr>
                <a:t>University of North Carolina at Chapel Hill</a:t>
              </a:r>
            </a:p>
            <a:p>
              <a:r>
                <a:rPr lang="en-US" sz="1500" dirty="0">
                  <a:solidFill>
                    <a:schemeClr val="tx1">
                      <a:lumMod val="65000"/>
                      <a:lumOff val="35000"/>
                    </a:schemeClr>
                  </a:solidFill>
                  <a:latin typeface="Helvetica" charset="0"/>
                  <a:ea typeface="Helvetica" charset="0"/>
                  <a:cs typeface="Helvetica" charset="0"/>
                </a:rPr>
                <a:t>School of Medicine</a:t>
              </a:r>
            </a:p>
          </p:txBody>
        </p:sp>
      </p:grpSp>
    </p:spTree>
    <p:extLst>
      <p:ext uri="{BB962C8B-B14F-4D97-AF65-F5344CB8AC3E}">
        <p14:creationId xmlns:p14="http://schemas.microsoft.com/office/powerpoint/2010/main" val="2906048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Natural history of hepatitis C</a:t>
            </a:r>
          </a:p>
        </p:txBody>
      </p:sp>
      <p:grpSp>
        <p:nvGrpSpPr>
          <p:cNvPr id="2" name="Group 1"/>
          <p:cNvGrpSpPr/>
          <p:nvPr/>
        </p:nvGrpSpPr>
        <p:grpSpPr>
          <a:xfrm>
            <a:off x="2178634" y="1684432"/>
            <a:ext cx="4786733" cy="2774524"/>
            <a:chOff x="2178634" y="1457528"/>
            <a:chExt cx="4786733" cy="2774524"/>
          </a:xfrm>
        </p:grpSpPr>
        <p:grpSp>
          <p:nvGrpSpPr>
            <p:cNvPr id="102" name="Group 101"/>
            <p:cNvGrpSpPr/>
            <p:nvPr/>
          </p:nvGrpSpPr>
          <p:grpSpPr>
            <a:xfrm>
              <a:off x="2178634" y="1457528"/>
              <a:ext cx="2348333" cy="458044"/>
              <a:chOff x="913027" y="1550737"/>
              <a:chExt cx="3016422" cy="588355"/>
            </a:xfrm>
          </p:grpSpPr>
          <p:grpSp>
            <p:nvGrpSpPr>
              <p:cNvPr id="71" name="Group 70"/>
              <p:cNvGrpSpPr/>
              <p:nvPr/>
            </p:nvGrpSpPr>
            <p:grpSpPr>
              <a:xfrm>
                <a:off x="913027" y="1550737"/>
                <a:ext cx="205946" cy="584236"/>
                <a:chOff x="961081" y="1550737"/>
                <a:chExt cx="205946" cy="584236"/>
              </a:xfrm>
            </p:grpSpPr>
            <p:sp>
              <p:nvSpPr>
                <p:cNvPr id="69" name="Oval 6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Snip Same Side Corner Rectangle 6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1223319" y="1552110"/>
                <a:ext cx="205946" cy="584236"/>
                <a:chOff x="961081" y="1550737"/>
                <a:chExt cx="205946" cy="584236"/>
              </a:xfrm>
            </p:grpSpPr>
            <p:sp>
              <p:nvSpPr>
                <p:cNvPr id="73" name="Oval 72"/>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Snip Same Side Corner Rectangle 73"/>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1532238" y="1552110"/>
                <a:ext cx="205946" cy="584236"/>
                <a:chOff x="961081" y="1550737"/>
                <a:chExt cx="205946" cy="584236"/>
              </a:xfrm>
            </p:grpSpPr>
            <p:sp>
              <p:nvSpPr>
                <p:cNvPr id="76" name="Oval 7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Snip Same Side Corner Rectangle 7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1842530" y="1553483"/>
                <a:ext cx="205946" cy="584236"/>
                <a:chOff x="961081" y="1550737"/>
                <a:chExt cx="205946" cy="584236"/>
              </a:xfrm>
            </p:grpSpPr>
            <p:sp>
              <p:nvSpPr>
                <p:cNvPr id="79" name="Oval 78"/>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Snip Same Side Corner Rectangle 79"/>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2163805" y="1552109"/>
                <a:ext cx="205946" cy="584236"/>
                <a:chOff x="961081" y="1550737"/>
                <a:chExt cx="205946" cy="584236"/>
              </a:xfrm>
            </p:grpSpPr>
            <p:sp>
              <p:nvSpPr>
                <p:cNvPr id="82" name="Oval 8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Snip Same Side Corner Rectangle 8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2472725" y="1552110"/>
                <a:ext cx="205946" cy="584236"/>
                <a:chOff x="961081" y="1550737"/>
                <a:chExt cx="205946" cy="584236"/>
              </a:xfrm>
            </p:grpSpPr>
            <p:sp>
              <p:nvSpPr>
                <p:cNvPr id="88" name="Oval 8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Snip Same Side Corner Rectangle 8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2783017" y="1553483"/>
                <a:ext cx="205946" cy="584236"/>
                <a:chOff x="961081" y="1550737"/>
                <a:chExt cx="205946" cy="584236"/>
              </a:xfrm>
            </p:grpSpPr>
            <p:sp>
              <p:nvSpPr>
                <p:cNvPr id="91" name="Oval 90"/>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Snip Same Side Corner Rectangle 91"/>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091936" y="1553483"/>
                <a:ext cx="205946" cy="584236"/>
                <a:chOff x="961081" y="1550737"/>
                <a:chExt cx="205946" cy="584236"/>
              </a:xfrm>
            </p:grpSpPr>
            <p:sp>
              <p:nvSpPr>
                <p:cNvPr id="94" name="Oval 9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Snip Same Side Corner Rectangle 9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3402228" y="1554856"/>
                <a:ext cx="205946" cy="584236"/>
                <a:chOff x="961081" y="1550737"/>
                <a:chExt cx="205946" cy="584236"/>
              </a:xfrm>
            </p:grpSpPr>
            <p:sp>
              <p:nvSpPr>
                <p:cNvPr id="97" name="Oval 96"/>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Snip Same Side Corner Rectangle 97"/>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3723503" y="1553482"/>
                <a:ext cx="205946" cy="584236"/>
                <a:chOff x="961081" y="1550737"/>
                <a:chExt cx="205946" cy="584236"/>
              </a:xfrm>
            </p:grpSpPr>
            <p:sp>
              <p:nvSpPr>
                <p:cNvPr id="100" name="Oval 9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Snip Same Side Corner Rectangle 10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3" name="Group 102"/>
            <p:cNvGrpSpPr/>
            <p:nvPr/>
          </p:nvGrpSpPr>
          <p:grpSpPr>
            <a:xfrm>
              <a:off x="2178634" y="2036648"/>
              <a:ext cx="2348333" cy="458044"/>
              <a:chOff x="913027" y="1550737"/>
              <a:chExt cx="3016422" cy="588355"/>
            </a:xfrm>
          </p:grpSpPr>
          <p:grpSp>
            <p:nvGrpSpPr>
              <p:cNvPr id="104" name="Group 103"/>
              <p:cNvGrpSpPr/>
              <p:nvPr/>
            </p:nvGrpSpPr>
            <p:grpSpPr>
              <a:xfrm>
                <a:off x="913027" y="1550737"/>
                <a:ext cx="205946" cy="584236"/>
                <a:chOff x="961081" y="1550737"/>
                <a:chExt cx="205946" cy="584236"/>
              </a:xfrm>
            </p:grpSpPr>
            <p:sp>
              <p:nvSpPr>
                <p:cNvPr id="132" name="Oval 13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3" name="Snip Same Side Corner Rectangle 13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5" name="Group 104"/>
              <p:cNvGrpSpPr/>
              <p:nvPr/>
            </p:nvGrpSpPr>
            <p:grpSpPr>
              <a:xfrm>
                <a:off x="1223319" y="1552110"/>
                <a:ext cx="205946" cy="584236"/>
                <a:chOff x="961081" y="1550737"/>
                <a:chExt cx="205946" cy="584236"/>
              </a:xfrm>
            </p:grpSpPr>
            <p:sp>
              <p:nvSpPr>
                <p:cNvPr id="130" name="Oval 12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1" name="Snip Same Side Corner Rectangle 13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6" name="Group 105"/>
              <p:cNvGrpSpPr/>
              <p:nvPr/>
            </p:nvGrpSpPr>
            <p:grpSpPr>
              <a:xfrm>
                <a:off x="1532238" y="1552110"/>
                <a:ext cx="205946" cy="584236"/>
                <a:chOff x="961081" y="1550737"/>
                <a:chExt cx="205946" cy="584236"/>
              </a:xfrm>
            </p:grpSpPr>
            <p:sp>
              <p:nvSpPr>
                <p:cNvPr id="128" name="Oval 12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9" name="Snip Same Side Corner Rectangle 12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7" name="Group 106"/>
              <p:cNvGrpSpPr/>
              <p:nvPr/>
            </p:nvGrpSpPr>
            <p:grpSpPr>
              <a:xfrm>
                <a:off x="1842530" y="1553483"/>
                <a:ext cx="205946" cy="584236"/>
                <a:chOff x="961081" y="1550737"/>
                <a:chExt cx="205946" cy="584236"/>
              </a:xfrm>
            </p:grpSpPr>
            <p:sp>
              <p:nvSpPr>
                <p:cNvPr id="126" name="Oval 12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7" name="Snip Same Side Corner Rectangle 12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8" name="Group 107"/>
              <p:cNvGrpSpPr/>
              <p:nvPr/>
            </p:nvGrpSpPr>
            <p:grpSpPr>
              <a:xfrm>
                <a:off x="2163805" y="1552109"/>
                <a:ext cx="205946" cy="584236"/>
                <a:chOff x="961081" y="1550737"/>
                <a:chExt cx="205946" cy="584236"/>
              </a:xfrm>
            </p:grpSpPr>
            <p:sp>
              <p:nvSpPr>
                <p:cNvPr id="124" name="Oval 12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5" name="Snip Same Side Corner Rectangle 12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09" name="Group 108"/>
              <p:cNvGrpSpPr/>
              <p:nvPr/>
            </p:nvGrpSpPr>
            <p:grpSpPr>
              <a:xfrm>
                <a:off x="2472725" y="1552110"/>
                <a:ext cx="205946" cy="584236"/>
                <a:chOff x="961081" y="1550737"/>
                <a:chExt cx="205946" cy="584236"/>
              </a:xfrm>
            </p:grpSpPr>
            <p:sp>
              <p:nvSpPr>
                <p:cNvPr id="122" name="Oval 12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3" name="Snip Same Side Corner Rectangle 12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0" name="Group 109"/>
              <p:cNvGrpSpPr/>
              <p:nvPr/>
            </p:nvGrpSpPr>
            <p:grpSpPr>
              <a:xfrm>
                <a:off x="2783017" y="1553483"/>
                <a:ext cx="205946" cy="584236"/>
                <a:chOff x="961081" y="1550737"/>
                <a:chExt cx="205946" cy="584236"/>
              </a:xfrm>
            </p:grpSpPr>
            <p:sp>
              <p:nvSpPr>
                <p:cNvPr id="120" name="Oval 11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1" name="Snip Same Side Corner Rectangle 12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1" name="Group 110"/>
              <p:cNvGrpSpPr/>
              <p:nvPr/>
            </p:nvGrpSpPr>
            <p:grpSpPr>
              <a:xfrm>
                <a:off x="3091936" y="1553483"/>
                <a:ext cx="205946" cy="584236"/>
                <a:chOff x="961081" y="1550737"/>
                <a:chExt cx="205946" cy="584236"/>
              </a:xfrm>
            </p:grpSpPr>
            <p:sp>
              <p:nvSpPr>
                <p:cNvPr id="118" name="Oval 11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9" name="Snip Same Side Corner Rectangle 11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2" name="Group 111"/>
              <p:cNvGrpSpPr/>
              <p:nvPr/>
            </p:nvGrpSpPr>
            <p:grpSpPr>
              <a:xfrm>
                <a:off x="3402228" y="1554856"/>
                <a:ext cx="205946" cy="584236"/>
                <a:chOff x="961081" y="1550737"/>
                <a:chExt cx="205946" cy="584236"/>
              </a:xfrm>
            </p:grpSpPr>
            <p:sp>
              <p:nvSpPr>
                <p:cNvPr id="116" name="Oval 11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7" name="Snip Same Side Corner Rectangle 11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13" name="Group 112"/>
              <p:cNvGrpSpPr/>
              <p:nvPr/>
            </p:nvGrpSpPr>
            <p:grpSpPr>
              <a:xfrm>
                <a:off x="3723503" y="1553482"/>
                <a:ext cx="205946" cy="584236"/>
                <a:chOff x="961081" y="1550737"/>
                <a:chExt cx="205946" cy="584236"/>
              </a:xfrm>
            </p:grpSpPr>
            <p:sp>
              <p:nvSpPr>
                <p:cNvPr id="114" name="Oval 11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5" name="Snip Same Side Corner Rectangle 11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134" name="Group 133"/>
            <p:cNvGrpSpPr/>
            <p:nvPr/>
          </p:nvGrpSpPr>
          <p:grpSpPr>
            <a:xfrm>
              <a:off x="2178634" y="2615768"/>
              <a:ext cx="2348333" cy="458044"/>
              <a:chOff x="913027" y="1550737"/>
              <a:chExt cx="3016422" cy="588355"/>
            </a:xfrm>
          </p:grpSpPr>
          <p:grpSp>
            <p:nvGrpSpPr>
              <p:cNvPr id="135" name="Group 134"/>
              <p:cNvGrpSpPr/>
              <p:nvPr/>
            </p:nvGrpSpPr>
            <p:grpSpPr>
              <a:xfrm>
                <a:off x="913027" y="1550737"/>
                <a:ext cx="205946" cy="584236"/>
                <a:chOff x="961081" y="1550737"/>
                <a:chExt cx="205946" cy="584236"/>
              </a:xfrm>
            </p:grpSpPr>
            <p:sp>
              <p:nvSpPr>
                <p:cNvPr id="163" name="Oval 16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4" name="Snip Same Side Corner Rectangle 16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6" name="Group 135"/>
              <p:cNvGrpSpPr/>
              <p:nvPr/>
            </p:nvGrpSpPr>
            <p:grpSpPr>
              <a:xfrm>
                <a:off x="1223319" y="1552110"/>
                <a:ext cx="205946" cy="584236"/>
                <a:chOff x="961081" y="1550737"/>
                <a:chExt cx="205946" cy="584236"/>
              </a:xfrm>
            </p:grpSpPr>
            <p:sp>
              <p:nvSpPr>
                <p:cNvPr id="161" name="Oval 16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2" name="Snip Same Side Corner Rectangle 16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7" name="Group 136"/>
              <p:cNvGrpSpPr/>
              <p:nvPr/>
            </p:nvGrpSpPr>
            <p:grpSpPr>
              <a:xfrm>
                <a:off x="1532238" y="1552110"/>
                <a:ext cx="205946" cy="584236"/>
                <a:chOff x="961081" y="1550737"/>
                <a:chExt cx="205946" cy="584236"/>
              </a:xfrm>
            </p:grpSpPr>
            <p:sp>
              <p:nvSpPr>
                <p:cNvPr id="159" name="Oval 15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0" name="Snip Same Side Corner Rectangle 15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8" name="Group 137"/>
              <p:cNvGrpSpPr/>
              <p:nvPr/>
            </p:nvGrpSpPr>
            <p:grpSpPr>
              <a:xfrm>
                <a:off x="1842530" y="1553483"/>
                <a:ext cx="205946" cy="584236"/>
                <a:chOff x="961081" y="1550737"/>
                <a:chExt cx="205946" cy="584236"/>
              </a:xfrm>
            </p:grpSpPr>
            <p:sp>
              <p:nvSpPr>
                <p:cNvPr id="157" name="Oval 15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8" name="Snip Same Side Corner Rectangle 15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39" name="Group 138"/>
              <p:cNvGrpSpPr/>
              <p:nvPr/>
            </p:nvGrpSpPr>
            <p:grpSpPr>
              <a:xfrm>
                <a:off x="2163805" y="1552109"/>
                <a:ext cx="205946" cy="584236"/>
                <a:chOff x="961081" y="1550737"/>
                <a:chExt cx="205946" cy="584236"/>
              </a:xfrm>
            </p:grpSpPr>
            <p:sp>
              <p:nvSpPr>
                <p:cNvPr id="155" name="Oval 15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6" name="Snip Same Side Corner Rectangle 15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0" name="Group 139"/>
              <p:cNvGrpSpPr/>
              <p:nvPr/>
            </p:nvGrpSpPr>
            <p:grpSpPr>
              <a:xfrm>
                <a:off x="2472725" y="1552110"/>
                <a:ext cx="205946" cy="584236"/>
                <a:chOff x="961081" y="1550737"/>
                <a:chExt cx="205946" cy="584236"/>
              </a:xfrm>
            </p:grpSpPr>
            <p:sp>
              <p:nvSpPr>
                <p:cNvPr id="153" name="Oval 15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4" name="Snip Same Side Corner Rectangle 15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1" name="Group 140"/>
              <p:cNvGrpSpPr/>
              <p:nvPr/>
            </p:nvGrpSpPr>
            <p:grpSpPr>
              <a:xfrm>
                <a:off x="2783017" y="1553483"/>
                <a:ext cx="205946" cy="584236"/>
                <a:chOff x="961081" y="1550737"/>
                <a:chExt cx="205946" cy="584236"/>
              </a:xfrm>
            </p:grpSpPr>
            <p:sp>
              <p:nvSpPr>
                <p:cNvPr id="151" name="Oval 15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2" name="Snip Same Side Corner Rectangle 15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2" name="Group 141"/>
              <p:cNvGrpSpPr/>
              <p:nvPr/>
            </p:nvGrpSpPr>
            <p:grpSpPr>
              <a:xfrm>
                <a:off x="3091936" y="1553483"/>
                <a:ext cx="205946" cy="584236"/>
                <a:chOff x="961081" y="1550737"/>
                <a:chExt cx="205946" cy="584236"/>
              </a:xfrm>
            </p:grpSpPr>
            <p:sp>
              <p:nvSpPr>
                <p:cNvPr id="149" name="Oval 14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0" name="Snip Same Side Corner Rectangle 14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3" name="Group 142"/>
              <p:cNvGrpSpPr/>
              <p:nvPr/>
            </p:nvGrpSpPr>
            <p:grpSpPr>
              <a:xfrm>
                <a:off x="3402228" y="1554856"/>
                <a:ext cx="205946" cy="584236"/>
                <a:chOff x="961081" y="1550737"/>
                <a:chExt cx="205946" cy="584236"/>
              </a:xfrm>
            </p:grpSpPr>
            <p:sp>
              <p:nvSpPr>
                <p:cNvPr id="147" name="Oval 14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8" name="Snip Same Side Corner Rectangle 14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44" name="Group 143"/>
              <p:cNvGrpSpPr/>
              <p:nvPr/>
            </p:nvGrpSpPr>
            <p:grpSpPr>
              <a:xfrm>
                <a:off x="3723503" y="1553482"/>
                <a:ext cx="205946" cy="584236"/>
                <a:chOff x="961081" y="1550737"/>
                <a:chExt cx="205946" cy="584236"/>
              </a:xfrm>
            </p:grpSpPr>
            <p:sp>
              <p:nvSpPr>
                <p:cNvPr id="145" name="Oval 14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6" name="Snip Same Side Corner Rectangle 14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165" name="Group 164"/>
            <p:cNvGrpSpPr/>
            <p:nvPr/>
          </p:nvGrpSpPr>
          <p:grpSpPr>
            <a:xfrm>
              <a:off x="2178634" y="3194888"/>
              <a:ext cx="2348333" cy="458044"/>
              <a:chOff x="913027" y="1550737"/>
              <a:chExt cx="3016422" cy="588355"/>
            </a:xfrm>
          </p:grpSpPr>
          <p:grpSp>
            <p:nvGrpSpPr>
              <p:cNvPr id="166" name="Group 165"/>
              <p:cNvGrpSpPr/>
              <p:nvPr/>
            </p:nvGrpSpPr>
            <p:grpSpPr>
              <a:xfrm>
                <a:off x="913027" y="1550737"/>
                <a:ext cx="205946" cy="584236"/>
                <a:chOff x="961081" y="1550737"/>
                <a:chExt cx="205946" cy="584236"/>
              </a:xfrm>
            </p:grpSpPr>
            <p:sp>
              <p:nvSpPr>
                <p:cNvPr id="194" name="Oval 19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5" name="Snip Same Side Corner Rectangle 19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7" name="Group 166"/>
              <p:cNvGrpSpPr/>
              <p:nvPr/>
            </p:nvGrpSpPr>
            <p:grpSpPr>
              <a:xfrm>
                <a:off x="1223319" y="1552110"/>
                <a:ext cx="205946" cy="584236"/>
                <a:chOff x="961081" y="1550737"/>
                <a:chExt cx="205946" cy="584236"/>
              </a:xfrm>
            </p:grpSpPr>
            <p:sp>
              <p:nvSpPr>
                <p:cNvPr id="192" name="Oval 19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3" name="Snip Same Side Corner Rectangle 19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8" name="Group 167"/>
              <p:cNvGrpSpPr/>
              <p:nvPr/>
            </p:nvGrpSpPr>
            <p:grpSpPr>
              <a:xfrm>
                <a:off x="1532238" y="1552110"/>
                <a:ext cx="205946" cy="584236"/>
                <a:chOff x="961081" y="1550737"/>
                <a:chExt cx="205946" cy="584236"/>
              </a:xfrm>
            </p:grpSpPr>
            <p:sp>
              <p:nvSpPr>
                <p:cNvPr id="190" name="Oval 18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1" name="Snip Same Side Corner Rectangle 19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69" name="Group 168"/>
              <p:cNvGrpSpPr/>
              <p:nvPr/>
            </p:nvGrpSpPr>
            <p:grpSpPr>
              <a:xfrm>
                <a:off x="1842530" y="1553483"/>
                <a:ext cx="205946" cy="584236"/>
                <a:chOff x="961081" y="1550737"/>
                <a:chExt cx="205946" cy="584236"/>
              </a:xfrm>
            </p:grpSpPr>
            <p:sp>
              <p:nvSpPr>
                <p:cNvPr id="188" name="Oval 18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9" name="Snip Same Side Corner Rectangle 18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0" name="Group 169"/>
              <p:cNvGrpSpPr/>
              <p:nvPr/>
            </p:nvGrpSpPr>
            <p:grpSpPr>
              <a:xfrm>
                <a:off x="2163805" y="1552109"/>
                <a:ext cx="205946" cy="584236"/>
                <a:chOff x="961081" y="1550737"/>
                <a:chExt cx="205946" cy="584236"/>
              </a:xfrm>
            </p:grpSpPr>
            <p:sp>
              <p:nvSpPr>
                <p:cNvPr id="186" name="Oval 18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7" name="Snip Same Side Corner Rectangle 18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1" name="Group 170"/>
              <p:cNvGrpSpPr/>
              <p:nvPr/>
            </p:nvGrpSpPr>
            <p:grpSpPr>
              <a:xfrm>
                <a:off x="2472725" y="1552110"/>
                <a:ext cx="205946" cy="584236"/>
                <a:chOff x="961081" y="1550737"/>
                <a:chExt cx="205946" cy="584236"/>
              </a:xfrm>
            </p:grpSpPr>
            <p:sp>
              <p:nvSpPr>
                <p:cNvPr id="184" name="Oval 18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5" name="Snip Same Side Corner Rectangle 18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2" name="Group 171"/>
              <p:cNvGrpSpPr/>
              <p:nvPr/>
            </p:nvGrpSpPr>
            <p:grpSpPr>
              <a:xfrm>
                <a:off x="2783017" y="1553483"/>
                <a:ext cx="205946" cy="584236"/>
                <a:chOff x="961081" y="1550737"/>
                <a:chExt cx="205946" cy="584236"/>
              </a:xfrm>
            </p:grpSpPr>
            <p:sp>
              <p:nvSpPr>
                <p:cNvPr id="182" name="Oval 18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3" name="Snip Same Side Corner Rectangle 18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3" name="Group 172"/>
              <p:cNvGrpSpPr/>
              <p:nvPr/>
            </p:nvGrpSpPr>
            <p:grpSpPr>
              <a:xfrm>
                <a:off x="3091936" y="1553483"/>
                <a:ext cx="205946" cy="584236"/>
                <a:chOff x="961081" y="1550737"/>
                <a:chExt cx="205946" cy="584236"/>
              </a:xfrm>
            </p:grpSpPr>
            <p:sp>
              <p:nvSpPr>
                <p:cNvPr id="180" name="Oval 17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1" name="Snip Same Side Corner Rectangle 18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4" name="Group 173"/>
              <p:cNvGrpSpPr/>
              <p:nvPr/>
            </p:nvGrpSpPr>
            <p:grpSpPr>
              <a:xfrm>
                <a:off x="3402228" y="1554856"/>
                <a:ext cx="205946" cy="584236"/>
                <a:chOff x="961081" y="1550737"/>
                <a:chExt cx="205946" cy="584236"/>
              </a:xfrm>
            </p:grpSpPr>
            <p:sp>
              <p:nvSpPr>
                <p:cNvPr id="178" name="Oval 17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9" name="Snip Same Side Corner Rectangle 17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75" name="Group 174"/>
              <p:cNvGrpSpPr/>
              <p:nvPr/>
            </p:nvGrpSpPr>
            <p:grpSpPr>
              <a:xfrm>
                <a:off x="3723503" y="1553482"/>
                <a:ext cx="205946" cy="584236"/>
                <a:chOff x="961081" y="1550737"/>
                <a:chExt cx="205946" cy="584236"/>
              </a:xfrm>
            </p:grpSpPr>
            <p:sp>
              <p:nvSpPr>
                <p:cNvPr id="176" name="Oval 17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7" name="Snip Same Side Corner Rectangle 17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197" name="Group 196"/>
            <p:cNvGrpSpPr/>
            <p:nvPr/>
          </p:nvGrpSpPr>
          <p:grpSpPr>
            <a:xfrm>
              <a:off x="2178634" y="3774008"/>
              <a:ext cx="160332" cy="454837"/>
              <a:chOff x="961081" y="1550737"/>
              <a:chExt cx="205946" cy="584236"/>
            </a:xfrm>
          </p:grpSpPr>
          <p:sp>
            <p:nvSpPr>
              <p:cNvPr id="225" name="Oval 224"/>
              <p:cNvSpPr/>
              <p:nvPr/>
            </p:nvSpPr>
            <p:spPr>
              <a:xfrm>
                <a:off x="970475" y="1550737"/>
                <a:ext cx="187158" cy="18715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6" name="Snip Same Side Corner Rectangle 225"/>
              <p:cNvSpPr/>
              <p:nvPr/>
            </p:nvSpPr>
            <p:spPr>
              <a:xfrm>
                <a:off x="961081" y="1743676"/>
                <a:ext cx="205946" cy="391297"/>
              </a:xfrm>
              <a:prstGeom prst="snip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98" name="Group 197"/>
            <p:cNvGrpSpPr/>
            <p:nvPr/>
          </p:nvGrpSpPr>
          <p:grpSpPr>
            <a:xfrm>
              <a:off x="2420201" y="3775077"/>
              <a:ext cx="160332" cy="454837"/>
              <a:chOff x="961081" y="1550737"/>
              <a:chExt cx="205946" cy="584236"/>
            </a:xfrm>
          </p:grpSpPr>
          <p:sp>
            <p:nvSpPr>
              <p:cNvPr id="223" name="Oval 222"/>
              <p:cNvSpPr/>
              <p:nvPr/>
            </p:nvSpPr>
            <p:spPr>
              <a:xfrm>
                <a:off x="970475" y="1550737"/>
                <a:ext cx="187158" cy="18715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4" name="Snip Same Side Corner Rectangle 223"/>
              <p:cNvSpPr/>
              <p:nvPr/>
            </p:nvSpPr>
            <p:spPr>
              <a:xfrm>
                <a:off x="961081" y="1743676"/>
                <a:ext cx="205946" cy="391297"/>
              </a:xfrm>
              <a:prstGeom prst="snip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99" name="Group 198"/>
            <p:cNvGrpSpPr/>
            <p:nvPr/>
          </p:nvGrpSpPr>
          <p:grpSpPr>
            <a:xfrm>
              <a:off x="2660700" y="3775077"/>
              <a:ext cx="160332" cy="454837"/>
              <a:chOff x="961081" y="1550737"/>
              <a:chExt cx="205946" cy="584236"/>
            </a:xfrm>
          </p:grpSpPr>
          <p:sp>
            <p:nvSpPr>
              <p:cNvPr id="221" name="Oval 220"/>
              <p:cNvSpPr/>
              <p:nvPr/>
            </p:nvSpPr>
            <p:spPr>
              <a:xfrm>
                <a:off x="970475" y="1550737"/>
                <a:ext cx="187158" cy="1871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2" name="Snip Same Side Corner Rectangle 221"/>
              <p:cNvSpPr/>
              <p:nvPr/>
            </p:nvSpPr>
            <p:spPr>
              <a:xfrm>
                <a:off x="961081" y="1743676"/>
                <a:ext cx="205946"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00" name="Group 199"/>
            <p:cNvGrpSpPr/>
            <p:nvPr/>
          </p:nvGrpSpPr>
          <p:grpSpPr>
            <a:xfrm>
              <a:off x="2902267" y="3776146"/>
              <a:ext cx="160332" cy="454837"/>
              <a:chOff x="961081" y="1550737"/>
              <a:chExt cx="205946" cy="584236"/>
            </a:xfrm>
          </p:grpSpPr>
          <p:sp>
            <p:nvSpPr>
              <p:cNvPr id="219" name="Oval 218"/>
              <p:cNvSpPr/>
              <p:nvPr/>
            </p:nvSpPr>
            <p:spPr>
              <a:xfrm>
                <a:off x="970475" y="1550737"/>
                <a:ext cx="187158" cy="1871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0" name="Snip Same Side Corner Rectangle 219"/>
              <p:cNvSpPr/>
              <p:nvPr/>
            </p:nvSpPr>
            <p:spPr>
              <a:xfrm>
                <a:off x="961081" y="1743676"/>
                <a:ext cx="205946"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01" name="Group 200"/>
            <p:cNvGrpSpPr/>
            <p:nvPr/>
          </p:nvGrpSpPr>
          <p:grpSpPr>
            <a:xfrm>
              <a:off x="3152385" y="3775076"/>
              <a:ext cx="160332" cy="454837"/>
              <a:chOff x="961081" y="1550737"/>
              <a:chExt cx="205946" cy="584236"/>
            </a:xfrm>
          </p:grpSpPr>
          <p:sp>
            <p:nvSpPr>
              <p:cNvPr id="217" name="Oval 216"/>
              <p:cNvSpPr/>
              <p:nvPr/>
            </p:nvSpPr>
            <p:spPr>
              <a:xfrm>
                <a:off x="970475" y="1550737"/>
                <a:ext cx="187158" cy="1871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8" name="Snip Same Side Corner Rectangle 217"/>
              <p:cNvSpPr/>
              <p:nvPr/>
            </p:nvSpPr>
            <p:spPr>
              <a:xfrm>
                <a:off x="961081" y="1743676"/>
                <a:ext cx="205946"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02" name="Group 201"/>
            <p:cNvGrpSpPr/>
            <p:nvPr/>
          </p:nvGrpSpPr>
          <p:grpSpPr>
            <a:xfrm>
              <a:off x="3392884" y="3775077"/>
              <a:ext cx="160332" cy="454837"/>
              <a:chOff x="961081" y="1550737"/>
              <a:chExt cx="205946" cy="584236"/>
            </a:xfrm>
          </p:grpSpPr>
          <p:sp>
            <p:nvSpPr>
              <p:cNvPr id="215" name="Oval 214"/>
              <p:cNvSpPr/>
              <p:nvPr/>
            </p:nvSpPr>
            <p:spPr>
              <a:xfrm>
                <a:off x="970475" y="1550737"/>
                <a:ext cx="187158" cy="1871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6" name="Snip Same Side Corner Rectangle 215"/>
              <p:cNvSpPr/>
              <p:nvPr/>
            </p:nvSpPr>
            <p:spPr>
              <a:xfrm>
                <a:off x="961081" y="1743676"/>
                <a:ext cx="205946"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03" name="Group 202"/>
            <p:cNvGrpSpPr/>
            <p:nvPr/>
          </p:nvGrpSpPr>
          <p:grpSpPr>
            <a:xfrm>
              <a:off x="3634451" y="3776146"/>
              <a:ext cx="160332" cy="454837"/>
              <a:chOff x="961081" y="1550737"/>
              <a:chExt cx="205946" cy="584236"/>
            </a:xfrm>
          </p:grpSpPr>
          <p:sp>
            <p:nvSpPr>
              <p:cNvPr id="213" name="Oval 212"/>
              <p:cNvSpPr/>
              <p:nvPr/>
            </p:nvSpPr>
            <p:spPr>
              <a:xfrm>
                <a:off x="970475" y="1550737"/>
                <a:ext cx="187158" cy="1871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4" name="Snip Same Side Corner Rectangle 213"/>
              <p:cNvSpPr/>
              <p:nvPr/>
            </p:nvSpPr>
            <p:spPr>
              <a:xfrm>
                <a:off x="961081" y="1743676"/>
                <a:ext cx="205946"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04" name="Group 203"/>
            <p:cNvGrpSpPr/>
            <p:nvPr/>
          </p:nvGrpSpPr>
          <p:grpSpPr>
            <a:xfrm>
              <a:off x="3874950" y="3776146"/>
              <a:ext cx="160332" cy="454837"/>
              <a:chOff x="961081" y="1550737"/>
              <a:chExt cx="205946" cy="584236"/>
            </a:xfrm>
          </p:grpSpPr>
          <p:sp>
            <p:nvSpPr>
              <p:cNvPr id="211" name="Oval 210"/>
              <p:cNvSpPr/>
              <p:nvPr/>
            </p:nvSpPr>
            <p:spPr>
              <a:xfrm>
                <a:off x="970475" y="1550737"/>
                <a:ext cx="187158" cy="18715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2" name="Snip Same Side Corner Rectangle 211"/>
              <p:cNvSpPr/>
              <p:nvPr/>
            </p:nvSpPr>
            <p:spPr>
              <a:xfrm>
                <a:off x="961081" y="1743676"/>
                <a:ext cx="205946" cy="391297"/>
              </a:xfrm>
              <a:prstGeom prst="snip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05" name="Group 204"/>
            <p:cNvGrpSpPr/>
            <p:nvPr/>
          </p:nvGrpSpPr>
          <p:grpSpPr>
            <a:xfrm>
              <a:off x="4116517" y="3777215"/>
              <a:ext cx="160332" cy="454837"/>
              <a:chOff x="961081" y="1550737"/>
              <a:chExt cx="205946" cy="584236"/>
            </a:xfrm>
          </p:grpSpPr>
          <p:sp>
            <p:nvSpPr>
              <p:cNvPr id="209" name="Oval 208"/>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0" name="Snip Same Side Corner Rectangle 209"/>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206" name="Group 205"/>
            <p:cNvGrpSpPr/>
            <p:nvPr/>
          </p:nvGrpSpPr>
          <p:grpSpPr>
            <a:xfrm>
              <a:off x="4366635" y="3776145"/>
              <a:ext cx="160332" cy="454837"/>
              <a:chOff x="961081" y="1550737"/>
              <a:chExt cx="205946" cy="584236"/>
            </a:xfrm>
          </p:grpSpPr>
          <p:sp>
            <p:nvSpPr>
              <p:cNvPr id="207" name="Oval 206"/>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8" name="Snip Same Side Corner Rectangle 207"/>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227" name="Group 226"/>
            <p:cNvGrpSpPr/>
            <p:nvPr/>
          </p:nvGrpSpPr>
          <p:grpSpPr>
            <a:xfrm>
              <a:off x="4617034" y="1457528"/>
              <a:ext cx="2348333" cy="458044"/>
              <a:chOff x="913027" y="1550737"/>
              <a:chExt cx="3016422" cy="588355"/>
            </a:xfrm>
          </p:grpSpPr>
          <p:grpSp>
            <p:nvGrpSpPr>
              <p:cNvPr id="228" name="Group 227"/>
              <p:cNvGrpSpPr/>
              <p:nvPr/>
            </p:nvGrpSpPr>
            <p:grpSpPr>
              <a:xfrm>
                <a:off x="913027" y="1550737"/>
                <a:ext cx="205946" cy="584236"/>
                <a:chOff x="961081" y="1550737"/>
                <a:chExt cx="205946" cy="584236"/>
              </a:xfrm>
            </p:grpSpPr>
            <p:sp>
              <p:nvSpPr>
                <p:cNvPr id="256" name="Oval 25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Snip Same Side Corner Rectangle 25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9" name="Group 228"/>
              <p:cNvGrpSpPr/>
              <p:nvPr/>
            </p:nvGrpSpPr>
            <p:grpSpPr>
              <a:xfrm>
                <a:off x="1223319" y="1552110"/>
                <a:ext cx="205946" cy="584236"/>
                <a:chOff x="961081" y="1550737"/>
                <a:chExt cx="205946" cy="584236"/>
              </a:xfrm>
            </p:grpSpPr>
            <p:sp>
              <p:nvSpPr>
                <p:cNvPr id="254" name="Oval 25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Snip Same Side Corner Rectangle 25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0" name="Group 229"/>
              <p:cNvGrpSpPr/>
              <p:nvPr/>
            </p:nvGrpSpPr>
            <p:grpSpPr>
              <a:xfrm>
                <a:off x="1532238" y="1552110"/>
                <a:ext cx="205946" cy="584236"/>
                <a:chOff x="961081" y="1550737"/>
                <a:chExt cx="205946" cy="584236"/>
              </a:xfrm>
            </p:grpSpPr>
            <p:sp>
              <p:nvSpPr>
                <p:cNvPr id="252" name="Oval 25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Snip Same Side Corner Rectangle 25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1842530" y="1553483"/>
                <a:ext cx="205946" cy="584236"/>
                <a:chOff x="961081" y="1550737"/>
                <a:chExt cx="205946" cy="584236"/>
              </a:xfrm>
            </p:grpSpPr>
            <p:sp>
              <p:nvSpPr>
                <p:cNvPr id="250" name="Oval 24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Snip Same Side Corner Rectangle 25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2163805" y="1552109"/>
                <a:ext cx="205946" cy="584236"/>
                <a:chOff x="961081" y="1550737"/>
                <a:chExt cx="205946" cy="584236"/>
              </a:xfrm>
            </p:grpSpPr>
            <p:sp>
              <p:nvSpPr>
                <p:cNvPr id="248" name="Oval 24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Snip Same Side Corner Rectangle 24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2472725" y="1552110"/>
                <a:ext cx="205946" cy="584236"/>
                <a:chOff x="961081" y="1550737"/>
                <a:chExt cx="205946" cy="584236"/>
              </a:xfrm>
            </p:grpSpPr>
            <p:sp>
              <p:nvSpPr>
                <p:cNvPr id="246" name="Oval 245"/>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Snip Same Side Corner Rectangle 246"/>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4" name="Group 233"/>
              <p:cNvGrpSpPr/>
              <p:nvPr/>
            </p:nvGrpSpPr>
            <p:grpSpPr>
              <a:xfrm>
                <a:off x="2783017" y="1553483"/>
                <a:ext cx="205946" cy="584236"/>
                <a:chOff x="961081" y="1550737"/>
                <a:chExt cx="205946" cy="584236"/>
              </a:xfrm>
            </p:grpSpPr>
            <p:sp>
              <p:nvSpPr>
                <p:cNvPr id="244" name="Oval 243"/>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Snip Same Side Corner Rectangle 244"/>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5" name="Group 234"/>
              <p:cNvGrpSpPr/>
              <p:nvPr/>
            </p:nvGrpSpPr>
            <p:grpSpPr>
              <a:xfrm>
                <a:off x="3091936" y="1553483"/>
                <a:ext cx="205946" cy="584236"/>
                <a:chOff x="961081" y="1550737"/>
                <a:chExt cx="205946" cy="584236"/>
              </a:xfrm>
            </p:grpSpPr>
            <p:sp>
              <p:nvSpPr>
                <p:cNvPr id="242" name="Oval 241"/>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Snip Same Side Corner Rectangle 242"/>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3402228" y="1554856"/>
                <a:ext cx="205946" cy="584236"/>
                <a:chOff x="961081" y="1550737"/>
                <a:chExt cx="205946" cy="584236"/>
              </a:xfrm>
            </p:grpSpPr>
            <p:sp>
              <p:nvSpPr>
                <p:cNvPr id="240" name="Oval 239"/>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Snip Same Side Corner Rectangle 240"/>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3723503" y="1553482"/>
                <a:ext cx="205946" cy="584236"/>
                <a:chOff x="961081" y="1550737"/>
                <a:chExt cx="205946" cy="584236"/>
              </a:xfrm>
            </p:grpSpPr>
            <p:sp>
              <p:nvSpPr>
                <p:cNvPr id="238" name="Oval 237"/>
                <p:cNvSpPr/>
                <p:nvPr/>
              </p:nvSpPr>
              <p:spPr>
                <a:xfrm>
                  <a:off x="970475" y="1550737"/>
                  <a:ext cx="187158" cy="1871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Snip Same Side Corner Rectangle 238"/>
                <p:cNvSpPr/>
                <p:nvPr/>
              </p:nvSpPr>
              <p:spPr>
                <a:xfrm>
                  <a:off x="961081" y="1743676"/>
                  <a:ext cx="205946" cy="391297"/>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58" name="Group 257"/>
            <p:cNvGrpSpPr/>
            <p:nvPr/>
          </p:nvGrpSpPr>
          <p:grpSpPr>
            <a:xfrm>
              <a:off x="4617034" y="2036648"/>
              <a:ext cx="2348333" cy="458044"/>
              <a:chOff x="913027" y="1550737"/>
              <a:chExt cx="3016422" cy="588355"/>
            </a:xfrm>
          </p:grpSpPr>
          <p:grpSp>
            <p:nvGrpSpPr>
              <p:cNvPr id="259" name="Group 258"/>
              <p:cNvGrpSpPr/>
              <p:nvPr/>
            </p:nvGrpSpPr>
            <p:grpSpPr>
              <a:xfrm>
                <a:off x="913027" y="1550737"/>
                <a:ext cx="205946" cy="584236"/>
                <a:chOff x="961081" y="1550737"/>
                <a:chExt cx="205946" cy="584236"/>
              </a:xfrm>
            </p:grpSpPr>
            <p:sp>
              <p:nvSpPr>
                <p:cNvPr id="287" name="Oval 28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8" name="Snip Same Side Corner Rectangle 28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0" name="Group 259"/>
              <p:cNvGrpSpPr/>
              <p:nvPr/>
            </p:nvGrpSpPr>
            <p:grpSpPr>
              <a:xfrm>
                <a:off x="1223319" y="1552110"/>
                <a:ext cx="205946" cy="584236"/>
                <a:chOff x="961081" y="1550737"/>
                <a:chExt cx="205946" cy="584236"/>
              </a:xfrm>
            </p:grpSpPr>
            <p:sp>
              <p:nvSpPr>
                <p:cNvPr id="285" name="Oval 28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6" name="Snip Same Side Corner Rectangle 28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1" name="Group 260"/>
              <p:cNvGrpSpPr/>
              <p:nvPr/>
            </p:nvGrpSpPr>
            <p:grpSpPr>
              <a:xfrm>
                <a:off x="1532238" y="1552110"/>
                <a:ext cx="205946" cy="584236"/>
                <a:chOff x="961081" y="1550737"/>
                <a:chExt cx="205946" cy="584236"/>
              </a:xfrm>
            </p:grpSpPr>
            <p:sp>
              <p:nvSpPr>
                <p:cNvPr id="283" name="Oval 28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4" name="Snip Same Side Corner Rectangle 28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2" name="Group 261"/>
              <p:cNvGrpSpPr/>
              <p:nvPr/>
            </p:nvGrpSpPr>
            <p:grpSpPr>
              <a:xfrm>
                <a:off x="1842530" y="1553483"/>
                <a:ext cx="205946" cy="584236"/>
                <a:chOff x="961081" y="1550737"/>
                <a:chExt cx="205946" cy="584236"/>
              </a:xfrm>
            </p:grpSpPr>
            <p:sp>
              <p:nvSpPr>
                <p:cNvPr id="281" name="Oval 28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2" name="Snip Same Side Corner Rectangle 28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3" name="Group 262"/>
              <p:cNvGrpSpPr/>
              <p:nvPr/>
            </p:nvGrpSpPr>
            <p:grpSpPr>
              <a:xfrm>
                <a:off x="2163805" y="1552109"/>
                <a:ext cx="205946" cy="584236"/>
                <a:chOff x="961081" y="1550737"/>
                <a:chExt cx="205946" cy="584236"/>
              </a:xfrm>
            </p:grpSpPr>
            <p:sp>
              <p:nvSpPr>
                <p:cNvPr id="279" name="Oval 27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0" name="Snip Same Side Corner Rectangle 27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4" name="Group 263"/>
              <p:cNvGrpSpPr/>
              <p:nvPr/>
            </p:nvGrpSpPr>
            <p:grpSpPr>
              <a:xfrm>
                <a:off x="2472725" y="1552110"/>
                <a:ext cx="205946" cy="584236"/>
                <a:chOff x="961081" y="1550737"/>
                <a:chExt cx="205946" cy="584236"/>
              </a:xfrm>
            </p:grpSpPr>
            <p:sp>
              <p:nvSpPr>
                <p:cNvPr id="277" name="Oval 27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8" name="Snip Same Side Corner Rectangle 27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5" name="Group 264"/>
              <p:cNvGrpSpPr/>
              <p:nvPr/>
            </p:nvGrpSpPr>
            <p:grpSpPr>
              <a:xfrm>
                <a:off x="2783017" y="1553483"/>
                <a:ext cx="205946" cy="584236"/>
                <a:chOff x="961081" y="1550737"/>
                <a:chExt cx="205946" cy="584236"/>
              </a:xfrm>
            </p:grpSpPr>
            <p:sp>
              <p:nvSpPr>
                <p:cNvPr id="275" name="Oval 27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6" name="Snip Same Side Corner Rectangle 27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6" name="Group 265"/>
              <p:cNvGrpSpPr/>
              <p:nvPr/>
            </p:nvGrpSpPr>
            <p:grpSpPr>
              <a:xfrm>
                <a:off x="3091936" y="1553483"/>
                <a:ext cx="205946" cy="584236"/>
                <a:chOff x="961081" y="1550737"/>
                <a:chExt cx="205946" cy="584236"/>
              </a:xfrm>
            </p:grpSpPr>
            <p:sp>
              <p:nvSpPr>
                <p:cNvPr id="273" name="Oval 27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4" name="Snip Same Side Corner Rectangle 27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7" name="Group 266"/>
              <p:cNvGrpSpPr/>
              <p:nvPr/>
            </p:nvGrpSpPr>
            <p:grpSpPr>
              <a:xfrm>
                <a:off x="3402228" y="1554856"/>
                <a:ext cx="205946" cy="584236"/>
                <a:chOff x="961081" y="1550737"/>
                <a:chExt cx="205946" cy="584236"/>
              </a:xfrm>
            </p:grpSpPr>
            <p:sp>
              <p:nvSpPr>
                <p:cNvPr id="271" name="Oval 27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2" name="Snip Same Side Corner Rectangle 27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68" name="Group 267"/>
              <p:cNvGrpSpPr/>
              <p:nvPr/>
            </p:nvGrpSpPr>
            <p:grpSpPr>
              <a:xfrm>
                <a:off x="3723503" y="1553482"/>
                <a:ext cx="205946" cy="584236"/>
                <a:chOff x="961081" y="1550737"/>
                <a:chExt cx="205946" cy="584236"/>
              </a:xfrm>
            </p:grpSpPr>
            <p:sp>
              <p:nvSpPr>
                <p:cNvPr id="269" name="Oval 26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0" name="Snip Same Side Corner Rectangle 26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289" name="Group 288"/>
            <p:cNvGrpSpPr/>
            <p:nvPr/>
          </p:nvGrpSpPr>
          <p:grpSpPr>
            <a:xfrm>
              <a:off x="4617034" y="2615768"/>
              <a:ext cx="2348333" cy="458044"/>
              <a:chOff x="913027" y="1550737"/>
              <a:chExt cx="3016422" cy="588355"/>
            </a:xfrm>
          </p:grpSpPr>
          <p:grpSp>
            <p:nvGrpSpPr>
              <p:cNvPr id="290" name="Group 289"/>
              <p:cNvGrpSpPr/>
              <p:nvPr/>
            </p:nvGrpSpPr>
            <p:grpSpPr>
              <a:xfrm>
                <a:off x="913027" y="1550737"/>
                <a:ext cx="205946" cy="584236"/>
                <a:chOff x="961081" y="1550737"/>
                <a:chExt cx="205946" cy="584236"/>
              </a:xfrm>
            </p:grpSpPr>
            <p:sp>
              <p:nvSpPr>
                <p:cNvPr id="318" name="Oval 31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9" name="Snip Same Side Corner Rectangle 31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1" name="Group 290"/>
              <p:cNvGrpSpPr/>
              <p:nvPr/>
            </p:nvGrpSpPr>
            <p:grpSpPr>
              <a:xfrm>
                <a:off x="1223319" y="1552110"/>
                <a:ext cx="205946" cy="584236"/>
                <a:chOff x="961081" y="1550737"/>
                <a:chExt cx="205946" cy="584236"/>
              </a:xfrm>
            </p:grpSpPr>
            <p:sp>
              <p:nvSpPr>
                <p:cNvPr id="316" name="Oval 31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7" name="Snip Same Side Corner Rectangle 31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2" name="Group 291"/>
              <p:cNvGrpSpPr/>
              <p:nvPr/>
            </p:nvGrpSpPr>
            <p:grpSpPr>
              <a:xfrm>
                <a:off x="1532238" y="1552110"/>
                <a:ext cx="205946" cy="584236"/>
                <a:chOff x="961081" y="1550737"/>
                <a:chExt cx="205946" cy="584236"/>
              </a:xfrm>
            </p:grpSpPr>
            <p:sp>
              <p:nvSpPr>
                <p:cNvPr id="314" name="Oval 31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5" name="Snip Same Side Corner Rectangle 31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3" name="Group 292"/>
              <p:cNvGrpSpPr/>
              <p:nvPr/>
            </p:nvGrpSpPr>
            <p:grpSpPr>
              <a:xfrm>
                <a:off x="1842530" y="1553483"/>
                <a:ext cx="205946" cy="584236"/>
                <a:chOff x="961081" y="1550737"/>
                <a:chExt cx="205946" cy="584236"/>
              </a:xfrm>
            </p:grpSpPr>
            <p:sp>
              <p:nvSpPr>
                <p:cNvPr id="312" name="Oval 31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3" name="Snip Same Side Corner Rectangle 31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4" name="Group 293"/>
              <p:cNvGrpSpPr/>
              <p:nvPr/>
            </p:nvGrpSpPr>
            <p:grpSpPr>
              <a:xfrm>
                <a:off x="2163805" y="1552109"/>
                <a:ext cx="205946" cy="584236"/>
                <a:chOff x="961081" y="1550737"/>
                <a:chExt cx="205946" cy="584236"/>
              </a:xfrm>
            </p:grpSpPr>
            <p:sp>
              <p:nvSpPr>
                <p:cNvPr id="310" name="Oval 30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1" name="Snip Same Side Corner Rectangle 31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5" name="Group 294"/>
              <p:cNvGrpSpPr/>
              <p:nvPr/>
            </p:nvGrpSpPr>
            <p:grpSpPr>
              <a:xfrm>
                <a:off x="2472725" y="1552110"/>
                <a:ext cx="205946" cy="584236"/>
                <a:chOff x="961081" y="1550737"/>
                <a:chExt cx="205946" cy="584236"/>
              </a:xfrm>
            </p:grpSpPr>
            <p:sp>
              <p:nvSpPr>
                <p:cNvPr id="308" name="Oval 307"/>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9" name="Snip Same Side Corner Rectangle 308"/>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6" name="Group 295"/>
              <p:cNvGrpSpPr/>
              <p:nvPr/>
            </p:nvGrpSpPr>
            <p:grpSpPr>
              <a:xfrm>
                <a:off x="2783017" y="1553483"/>
                <a:ext cx="205946" cy="584236"/>
                <a:chOff x="961081" y="1550737"/>
                <a:chExt cx="205946" cy="584236"/>
              </a:xfrm>
            </p:grpSpPr>
            <p:sp>
              <p:nvSpPr>
                <p:cNvPr id="306" name="Oval 305"/>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7" name="Snip Same Side Corner Rectangle 306"/>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7" name="Group 296"/>
              <p:cNvGrpSpPr/>
              <p:nvPr/>
            </p:nvGrpSpPr>
            <p:grpSpPr>
              <a:xfrm>
                <a:off x="3091936" y="1553483"/>
                <a:ext cx="205946" cy="584236"/>
                <a:chOff x="961081" y="1550737"/>
                <a:chExt cx="205946" cy="584236"/>
              </a:xfrm>
            </p:grpSpPr>
            <p:sp>
              <p:nvSpPr>
                <p:cNvPr id="304" name="Oval 303"/>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5" name="Snip Same Side Corner Rectangle 304"/>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8" name="Group 297"/>
              <p:cNvGrpSpPr/>
              <p:nvPr/>
            </p:nvGrpSpPr>
            <p:grpSpPr>
              <a:xfrm>
                <a:off x="3402228" y="1554856"/>
                <a:ext cx="205946" cy="584236"/>
                <a:chOff x="961081" y="1550737"/>
                <a:chExt cx="205946" cy="584236"/>
              </a:xfrm>
            </p:grpSpPr>
            <p:sp>
              <p:nvSpPr>
                <p:cNvPr id="302" name="Oval 301"/>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3" name="Snip Same Side Corner Rectangle 302"/>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99" name="Group 298"/>
              <p:cNvGrpSpPr/>
              <p:nvPr/>
            </p:nvGrpSpPr>
            <p:grpSpPr>
              <a:xfrm>
                <a:off x="3723503" y="1553482"/>
                <a:ext cx="205946" cy="584236"/>
                <a:chOff x="961081" y="1550737"/>
                <a:chExt cx="205946" cy="584236"/>
              </a:xfrm>
            </p:grpSpPr>
            <p:sp>
              <p:nvSpPr>
                <p:cNvPr id="300" name="Oval 299"/>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1" name="Snip Same Side Corner Rectangle 300"/>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320" name="Group 319"/>
            <p:cNvGrpSpPr/>
            <p:nvPr/>
          </p:nvGrpSpPr>
          <p:grpSpPr>
            <a:xfrm>
              <a:off x="4617034" y="3194888"/>
              <a:ext cx="2348333" cy="458044"/>
              <a:chOff x="913027" y="1550737"/>
              <a:chExt cx="3016422" cy="588355"/>
            </a:xfrm>
          </p:grpSpPr>
          <p:grpSp>
            <p:nvGrpSpPr>
              <p:cNvPr id="321" name="Group 320"/>
              <p:cNvGrpSpPr/>
              <p:nvPr/>
            </p:nvGrpSpPr>
            <p:grpSpPr>
              <a:xfrm>
                <a:off x="913027" y="1550737"/>
                <a:ext cx="205946" cy="584236"/>
                <a:chOff x="961081" y="1550737"/>
                <a:chExt cx="205946" cy="584236"/>
              </a:xfrm>
            </p:grpSpPr>
            <p:sp>
              <p:nvSpPr>
                <p:cNvPr id="349" name="Oval 34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50" name="Snip Same Side Corner Rectangle 34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2" name="Group 321"/>
              <p:cNvGrpSpPr/>
              <p:nvPr/>
            </p:nvGrpSpPr>
            <p:grpSpPr>
              <a:xfrm>
                <a:off x="1223319" y="1552110"/>
                <a:ext cx="205946" cy="584236"/>
                <a:chOff x="961081" y="1550737"/>
                <a:chExt cx="205946" cy="584236"/>
              </a:xfrm>
            </p:grpSpPr>
            <p:sp>
              <p:nvSpPr>
                <p:cNvPr id="347" name="Oval 34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8" name="Snip Same Side Corner Rectangle 34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3" name="Group 322"/>
              <p:cNvGrpSpPr/>
              <p:nvPr/>
            </p:nvGrpSpPr>
            <p:grpSpPr>
              <a:xfrm>
                <a:off x="1532238" y="1552110"/>
                <a:ext cx="205946" cy="584236"/>
                <a:chOff x="961081" y="1550737"/>
                <a:chExt cx="205946" cy="584236"/>
              </a:xfrm>
            </p:grpSpPr>
            <p:sp>
              <p:nvSpPr>
                <p:cNvPr id="345" name="Oval 34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6" name="Snip Same Side Corner Rectangle 34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4" name="Group 323"/>
              <p:cNvGrpSpPr/>
              <p:nvPr/>
            </p:nvGrpSpPr>
            <p:grpSpPr>
              <a:xfrm>
                <a:off x="1842530" y="1553483"/>
                <a:ext cx="205946" cy="584236"/>
                <a:chOff x="961081" y="1550737"/>
                <a:chExt cx="205946" cy="584236"/>
              </a:xfrm>
            </p:grpSpPr>
            <p:sp>
              <p:nvSpPr>
                <p:cNvPr id="343" name="Oval 34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4" name="Snip Same Side Corner Rectangle 34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5" name="Group 324"/>
              <p:cNvGrpSpPr/>
              <p:nvPr/>
            </p:nvGrpSpPr>
            <p:grpSpPr>
              <a:xfrm>
                <a:off x="2163805" y="1552109"/>
                <a:ext cx="205946" cy="584236"/>
                <a:chOff x="961081" y="1550737"/>
                <a:chExt cx="205946" cy="584236"/>
              </a:xfrm>
            </p:grpSpPr>
            <p:sp>
              <p:nvSpPr>
                <p:cNvPr id="341" name="Oval 34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2" name="Snip Same Side Corner Rectangle 34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6" name="Group 325"/>
              <p:cNvGrpSpPr/>
              <p:nvPr/>
            </p:nvGrpSpPr>
            <p:grpSpPr>
              <a:xfrm>
                <a:off x="2472725" y="1552110"/>
                <a:ext cx="205946" cy="584236"/>
                <a:chOff x="961081" y="1550737"/>
                <a:chExt cx="205946" cy="584236"/>
              </a:xfrm>
            </p:grpSpPr>
            <p:sp>
              <p:nvSpPr>
                <p:cNvPr id="339" name="Oval 338"/>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0" name="Snip Same Side Corner Rectangle 339"/>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7" name="Group 326"/>
              <p:cNvGrpSpPr/>
              <p:nvPr/>
            </p:nvGrpSpPr>
            <p:grpSpPr>
              <a:xfrm>
                <a:off x="2783017" y="1553483"/>
                <a:ext cx="205946" cy="584236"/>
                <a:chOff x="961081" y="1550737"/>
                <a:chExt cx="205946" cy="584236"/>
              </a:xfrm>
            </p:grpSpPr>
            <p:sp>
              <p:nvSpPr>
                <p:cNvPr id="337" name="Oval 336"/>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8" name="Snip Same Side Corner Rectangle 337"/>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8" name="Group 327"/>
              <p:cNvGrpSpPr/>
              <p:nvPr/>
            </p:nvGrpSpPr>
            <p:grpSpPr>
              <a:xfrm>
                <a:off x="3091936" y="1553483"/>
                <a:ext cx="205946" cy="584236"/>
                <a:chOff x="961081" y="1550737"/>
                <a:chExt cx="205946" cy="584236"/>
              </a:xfrm>
            </p:grpSpPr>
            <p:sp>
              <p:nvSpPr>
                <p:cNvPr id="335" name="Oval 334"/>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6" name="Snip Same Side Corner Rectangle 335"/>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29" name="Group 328"/>
              <p:cNvGrpSpPr/>
              <p:nvPr/>
            </p:nvGrpSpPr>
            <p:grpSpPr>
              <a:xfrm>
                <a:off x="3402228" y="1554856"/>
                <a:ext cx="205946" cy="584236"/>
                <a:chOff x="961081" y="1550737"/>
                <a:chExt cx="205946" cy="584236"/>
              </a:xfrm>
            </p:grpSpPr>
            <p:sp>
              <p:nvSpPr>
                <p:cNvPr id="333" name="Oval 332"/>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4" name="Snip Same Side Corner Rectangle 333"/>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330" name="Group 329"/>
              <p:cNvGrpSpPr/>
              <p:nvPr/>
            </p:nvGrpSpPr>
            <p:grpSpPr>
              <a:xfrm>
                <a:off x="3723503" y="1553482"/>
                <a:ext cx="205946" cy="584236"/>
                <a:chOff x="961081" y="1550737"/>
                <a:chExt cx="205946" cy="584236"/>
              </a:xfrm>
            </p:grpSpPr>
            <p:sp>
              <p:nvSpPr>
                <p:cNvPr id="331" name="Oval 330"/>
                <p:cNvSpPr/>
                <p:nvPr/>
              </p:nvSpPr>
              <p:spPr>
                <a:xfrm>
                  <a:off x="970475" y="1550737"/>
                  <a:ext cx="187158" cy="18715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2" name="Snip Same Side Corner Rectangle 331"/>
                <p:cNvSpPr/>
                <p:nvPr/>
              </p:nvSpPr>
              <p:spPr>
                <a:xfrm>
                  <a:off x="961081" y="1743676"/>
                  <a:ext cx="205946" cy="391297"/>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grpSp>
          <p:nvGrpSpPr>
            <p:cNvPr id="352" name="Group 351"/>
            <p:cNvGrpSpPr/>
            <p:nvPr/>
          </p:nvGrpSpPr>
          <p:grpSpPr>
            <a:xfrm>
              <a:off x="4617034" y="3774008"/>
              <a:ext cx="160332" cy="454837"/>
              <a:chOff x="961081" y="1550737"/>
              <a:chExt cx="205946" cy="584236"/>
            </a:xfrm>
          </p:grpSpPr>
          <p:sp>
            <p:nvSpPr>
              <p:cNvPr id="380" name="Oval 379"/>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81" name="Snip Same Side Corner Rectangle 380"/>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3" name="Group 352"/>
            <p:cNvGrpSpPr/>
            <p:nvPr/>
          </p:nvGrpSpPr>
          <p:grpSpPr>
            <a:xfrm>
              <a:off x="4858601" y="3775077"/>
              <a:ext cx="160332" cy="454837"/>
              <a:chOff x="961081" y="1550737"/>
              <a:chExt cx="205946" cy="584236"/>
            </a:xfrm>
          </p:grpSpPr>
          <p:sp>
            <p:nvSpPr>
              <p:cNvPr id="378" name="Oval 377"/>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9" name="Snip Same Side Corner Rectangle 378"/>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4" name="Group 353"/>
            <p:cNvGrpSpPr/>
            <p:nvPr/>
          </p:nvGrpSpPr>
          <p:grpSpPr>
            <a:xfrm>
              <a:off x="5099100" y="3775077"/>
              <a:ext cx="160332" cy="454837"/>
              <a:chOff x="961081" y="1550737"/>
              <a:chExt cx="205946" cy="584236"/>
            </a:xfrm>
          </p:grpSpPr>
          <p:sp>
            <p:nvSpPr>
              <p:cNvPr id="376" name="Oval 375"/>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7" name="Snip Same Side Corner Rectangle 376"/>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5" name="Group 354"/>
            <p:cNvGrpSpPr/>
            <p:nvPr/>
          </p:nvGrpSpPr>
          <p:grpSpPr>
            <a:xfrm>
              <a:off x="5340667" y="3776146"/>
              <a:ext cx="160332" cy="454837"/>
              <a:chOff x="961081" y="1550737"/>
              <a:chExt cx="205946" cy="584236"/>
            </a:xfrm>
          </p:grpSpPr>
          <p:sp>
            <p:nvSpPr>
              <p:cNvPr id="374" name="Oval 373"/>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5" name="Snip Same Side Corner Rectangle 374"/>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6" name="Group 355"/>
            <p:cNvGrpSpPr/>
            <p:nvPr/>
          </p:nvGrpSpPr>
          <p:grpSpPr>
            <a:xfrm>
              <a:off x="5590785" y="3775076"/>
              <a:ext cx="160332" cy="454837"/>
              <a:chOff x="961081" y="1550737"/>
              <a:chExt cx="205946" cy="584236"/>
            </a:xfrm>
          </p:grpSpPr>
          <p:sp>
            <p:nvSpPr>
              <p:cNvPr id="372" name="Oval 371"/>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3" name="Snip Same Side Corner Rectangle 372"/>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7" name="Group 356"/>
            <p:cNvGrpSpPr/>
            <p:nvPr/>
          </p:nvGrpSpPr>
          <p:grpSpPr>
            <a:xfrm>
              <a:off x="5831284" y="3775077"/>
              <a:ext cx="160332" cy="454837"/>
              <a:chOff x="961081" y="1550737"/>
              <a:chExt cx="205946" cy="584236"/>
            </a:xfrm>
          </p:grpSpPr>
          <p:sp>
            <p:nvSpPr>
              <p:cNvPr id="370" name="Oval 369"/>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1" name="Snip Same Side Corner Rectangle 370"/>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8" name="Group 357"/>
            <p:cNvGrpSpPr/>
            <p:nvPr/>
          </p:nvGrpSpPr>
          <p:grpSpPr>
            <a:xfrm>
              <a:off x="6072851" y="3776146"/>
              <a:ext cx="160332" cy="454837"/>
              <a:chOff x="961081" y="1550737"/>
              <a:chExt cx="205946" cy="584236"/>
            </a:xfrm>
          </p:grpSpPr>
          <p:sp>
            <p:nvSpPr>
              <p:cNvPr id="368" name="Oval 367"/>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9" name="Snip Same Side Corner Rectangle 368"/>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59" name="Group 358"/>
            <p:cNvGrpSpPr/>
            <p:nvPr/>
          </p:nvGrpSpPr>
          <p:grpSpPr>
            <a:xfrm>
              <a:off x="6313350" y="3776146"/>
              <a:ext cx="160332" cy="454837"/>
              <a:chOff x="961081" y="1550737"/>
              <a:chExt cx="205946" cy="584236"/>
            </a:xfrm>
          </p:grpSpPr>
          <p:sp>
            <p:nvSpPr>
              <p:cNvPr id="366" name="Oval 365"/>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7" name="Snip Same Side Corner Rectangle 366"/>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60" name="Group 359"/>
            <p:cNvGrpSpPr/>
            <p:nvPr/>
          </p:nvGrpSpPr>
          <p:grpSpPr>
            <a:xfrm>
              <a:off x="6554917" y="3777215"/>
              <a:ext cx="160332" cy="454837"/>
              <a:chOff x="961081" y="1550737"/>
              <a:chExt cx="205946" cy="584236"/>
            </a:xfrm>
          </p:grpSpPr>
          <p:sp>
            <p:nvSpPr>
              <p:cNvPr id="364" name="Oval 363"/>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5" name="Snip Same Side Corner Rectangle 364"/>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nvGrpSpPr>
            <p:cNvPr id="361" name="Group 360"/>
            <p:cNvGrpSpPr/>
            <p:nvPr/>
          </p:nvGrpSpPr>
          <p:grpSpPr>
            <a:xfrm>
              <a:off x="6805035" y="3776145"/>
              <a:ext cx="160332" cy="454837"/>
              <a:chOff x="961081" y="1550737"/>
              <a:chExt cx="205946" cy="584236"/>
            </a:xfrm>
          </p:grpSpPr>
          <p:sp>
            <p:nvSpPr>
              <p:cNvPr id="362" name="Oval 361"/>
              <p:cNvSpPr/>
              <p:nvPr/>
            </p:nvSpPr>
            <p:spPr>
              <a:xfrm>
                <a:off x="970475" y="1550737"/>
                <a:ext cx="187158" cy="187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3" name="Snip Same Side Corner Rectangle 362"/>
              <p:cNvSpPr/>
              <p:nvPr/>
            </p:nvSpPr>
            <p:spPr>
              <a:xfrm>
                <a:off x="961081" y="1743676"/>
                <a:ext cx="205946" cy="391297"/>
              </a:xfrm>
              <a:prstGeom prst="snip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sp>
        <p:nvSpPr>
          <p:cNvPr id="351" name="TextBox 350"/>
          <p:cNvSpPr txBox="1">
            <a:spLocks noChangeArrowheads="1"/>
          </p:cNvSpPr>
          <p:nvPr/>
        </p:nvSpPr>
        <p:spPr bwMode="auto">
          <a:xfrm>
            <a:off x="2383559" y="5114293"/>
            <a:ext cx="4376883" cy="128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70000"/>
              </a:lnSpc>
            </a:pPr>
            <a:r>
              <a:rPr lang="en-US" sz="5400" b="1" dirty="0">
                <a:latin typeface="Helvetica" charset="0"/>
                <a:cs typeface="Helvetica" charset="0"/>
              </a:rPr>
              <a:t>60</a:t>
            </a:r>
            <a:endParaRPr lang="en-US" sz="4800" b="1" dirty="0">
              <a:latin typeface="Helvetica" charset="0"/>
              <a:cs typeface="Helvetica" charset="0"/>
            </a:endParaRPr>
          </a:p>
          <a:p>
            <a:pPr algn="ctr" eaLnBrk="1" hangingPunct="1"/>
            <a:r>
              <a:rPr lang="en-US" sz="2000" b="1" dirty="0">
                <a:latin typeface="Helvetica" charset="0"/>
                <a:cs typeface="Helvetica" charset="0"/>
              </a:rPr>
              <a:t>will die </a:t>
            </a:r>
            <a:r>
              <a:rPr lang="en-US" sz="2000" b="1" i="1" dirty="0">
                <a:latin typeface="Helvetica" charset="0"/>
                <a:cs typeface="Helvetica" charset="0"/>
              </a:rPr>
              <a:t>with</a:t>
            </a:r>
            <a:r>
              <a:rPr lang="en-US" sz="2000" b="1" dirty="0">
                <a:latin typeface="Helvetica" charset="0"/>
                <a:cs typeface="Helvetica" charset="0"/>
              </a:rPr>
              <a:t> HCV, </a:t>
            </a:r>
            <a:br>
              <a:rPr lang="en-US" sz="2000" b="1" dirty="0">
                <a:latin typeface="Helvetica" charset="0"/>
                <a:cs typeface="Helvetica" charset="0"/>
              </a:rPr>
            </a:br>
            <a:r>
              <a:rPr lang="en-US" sz="2000" b="1" dirty="0">
                <a:latin typeface="Helvetica" charset="0"/>
                <a:cs typeface="Helvetica" charset="0"/>
              </a:rPr>
              <a:t>not </a:t>
            </a:r>
            <a:r>
              <a:rPr lang="en-US" sz="2000" b="1" i="1" dirty="0">
                <a:latin typeface="Helvetica" charset="0"/>
                <a:cs typeface="Helvetica" charset="0"/>
              </a:rPr>
              <a:t>from</a:t>
            </a:r>
            <a:r>
              <a:rPr lang="en-US" sz="2000" b="1" dirty="0">
                <a:latin typeface="Helvetica" charset="0"/>
                <a:cs typeface="Helvetica" charset="0"/>
              </a:rPr>
              <a:t> HCV</a:t>
            </a:r>
            <a:endParaRPr lang="en-US" sz="1600" b="1" dirty="0">
              <a:latin typeface="Helvetica" charset="0"/>
              <a:cs typeface="Helvetica" charset="0"/>
            </a:endParaRPr>
          </a:p>
        </p:txBody>
      </p:sp>
      <p:sp>
        <p:nvSpPr>
          <p:cNvPr id="3" name="Right Brace 2"/>
          <p:cNvSpPr/>
          <p:nvPr/>
        </p:nvSpPr>
        <p:spPr>
          <a:xfrm>
            <a:off x="7191781" y="2290062"/>
            <a:ext cx="296445" cy="1627663"/>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382" name="Text Box 6"/>
          <p:cNvSpPr txBox="1">
            <a:spLocks noChangeArrowheads="1"/>
          </p:cNvSpPr>
          <p:nvPr/>
        </p:nvSpPr>
        <p:spPr bwMode="auto">
          <a:xfrm>
            <a:off x="5838597" y="6474965"/>
            <a:ext cx="3157916" cy="258532"/>
          </a:xfrm>
          <a:prstGeom prst="rect">
            <a:avLst/>
          </a:prstGeom>
          <a:noFill/>
          <a:ln w="9525">
            <a:noFill/>
            <a:miter lim="800000"/>
            <a:headEnd/>
            <a:tailEnd/>
          </a:ln>
          <a:effectLst/>
        </p:spPr>
        <p:txBody>
          <a:bodyPr wrap="none">
            <a:spAutoFit/>
          </a:bodyPr>
          <a:lstStyle/>
          <a:p>
            <a:pPr algn="ctr" defTabSz="457200" eaLnBrk="1" fontAlgn="auto" hangingPunct="1">
              <a:lnSpc>
                <a:spcPct val="90000"/>
              </a:lnSpc>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latin typeface="Helvetica"/>
                <a:cs typeface="Helvetica"/>
              </a:rPr>
              <a:t>http://</a:t>
            </a:r>
            <a:r>
              <a:rPr lang="en-US" sz="1200" dirty="0" err="1">
                <a:solidFill>
                  <a:schemeClr val="tx1">
                    <a:lumMod val="50000"/>
                    <a:lumOff val="50000"/>
                  </a:schemeClr>
                </a:solidFill>
                <a:latin typeface="Helvetica"/>
                <a:cs typeface="Helvetica"/>
              </a:rPr>
              <a:t>www.cdc.gov</a:t>
            </a:r>
            <a:r>
              <a:rPr lang="en-US" sz="1200" dirty="0">
                <a:solidFill>
                  <a:schemeClr val="tx1">
                    <a:lumMod val="50000"/>
                    <a:lumOff val="50000"/>
                  </a:schemeClr>
                </a:solidFill>
                <a:latin typeface="Helvetica"/>
                <a:cs typeface="Helvetica"/>
              </a:rPr>
              <a:t>/hepatitis/</a:t>
            </a:r>
            <a:r>
              <a:rPr lang="en-US" sz="1200" dirty="0" err="1">
                <a:solidFill>
                  <a:schemeClr val="tx1">
                    <a:lumMod val="50000"/>
                    <a:lumOff val="50000"/>
                  </a:schemeClr>
                </a:solidFill>
                <a:latin typeface="Helvetica"/>
                <a:cs typeface="Helvetica"/>
              </a:rPr>
              <a:t>hcv</a:t>
            </a:r>
            <a:r>
              <a:rPr lang="en-US" sz="1200" dirty="0">
                <a:solidFill>
                  <a:schemeClr val="tx1">
                    <a:lumMod val="50000"/>
                    <a:lumOff val="50000"/>
                  </a:schemeClr>
                </a:solidFill>
                <a:latin typeface="Helvetica"/>
                <a:cs typeface="Helvetica"/>
              </a:rPr>
              <a:t>/</a:t>
            </a:r>
            <a:r>
              <a:rPr lang="en-US" sz="1200" dirty="0" err="1">
                <a:solidFill>
                  <a:schemeClr val="tx1">
                    <a:lumMod val="50000"/>
                    <a:lumOff val="50000"/>
                  </a:schemeClr>
                </a:solidFill>
                <a:latin typeface="Helvetica"/>
                <a:cs typeface="Helvetica"/>
              </a:rPr>
              <a:t>hcvfaq.htm</a:t>
            </a:r>
            <a:endParaRPr lang="en-US" sz="1200" dirty="0">
              <a:solidFill>
                <a:schemeClr val="tx1">
                  <a:lumMod val="50000"/>
                  <a:lumOff val="50000"/>
                </a:schemeClr>
              </a:solidFill>
              <a:latin typeface="Helvetica"/>
              <a:cs typeface="Helvetica"/>
            </a:endParaRPr>
          </a:p>
        </p:txBody>
      </p:sp>
    </p:spTree>
    <p:extLst>
      <p:ext uri="{BB962C8B-B14F-4D97-AF65-F5344CB8AC3E}">
        <p14:creationId xmlns:p14="http://schemas.microsoft.com/office/powerpoint/2010/main" val="2132479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 4. Projected number of cases by year of decompensated cirrhosis (black) and hepatocellular carcinoma (gray). The model assumes a first year mortality of 80% to 85%, so in contrast to the decompensated cirrhosis projection, the number of cases of hepatocellular carcinoma the prevalence demonstrated here closely resembles annual incidence of liver cance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450" t="13959" r="4618" b="8823"/>
          <a:stretch/>
        </p:blipFill>
        <p:spPr>
          <a:xfrm>
            <a:off x="746118" y="1379095"/>
            <a:ext cx="7373019" cy="4691921"/>
          </a:xfrm>
        </p:spPr>
      </p:pic>
      <p:sp>
        <p:nvSpPr>
          <p:cNvPr id="10" name="Title 1">
            <a:extLst>
              <a:ext uri="{FF2B5EF4-FFF2-40B4-BE49-F238E27FC236}">
                <a16:creationId xmlns:a16="http://schemas.microsoft.com/office/drawing/2014/main" id="{8DED93BE-338C-8447-93F7-CCA79E4FCDB4}"/>
              </a:ext>
            </a:extLst>
          </p:cNvPr>
          <p:cNvSpPr txBox="1">
            <a:spLocks/>
          </p:cNvSpPr>
          <p:nvPr/>
        </p:nvSpPr>
        <p:spPr>
          <a:xfrm>
            <a:off x="457200" y="21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b="1" dirty="0">
                <a:latin typeface="Helvetica"/>
                <a:cs typeface="Helvetica"/>
              </a:rPr>
              <a:t>Projected outcomes without HCV treatment</a:t>
            </a:r>
          </a:p>
        </p:txBody>
      </p:sp>
      <p:sp>
        <p:nvSpPr>
          <p:cNvPr id="13" name="Text Box 6">
            <a:extLst>
              <a:ext uri="{FF2B5EF4-FFF2-40B4-BE49-F238E27FC236}">
                <a16:creationId xmlns:a16="http://schemas.microsoft.com/office/drawing/2014/main" id="{4A2CCD36-0FCF-8941-B389-9EDC87E4B257}"/>
              </a:ext>
            </a:extLst>
          </p:cNvPr>
          <p:cNvSpPr txBox="1">
            <a:spLocks noChangeArrowheads="1"/>
          </p:cNvSpPr>
          <p:nvPr/>
        </p:nvSpPr>
        <p:spPr bwMode="auto">
          <a:xfrm>
            <a:off x="4117314" y="6474965"/>
            <a:ext cx="4831644" cy="259366"/>
          </a:xfrm>
          <a:prstGeom prst="rect">
            <a:avLst/>
          </a:prstGeom>
          <a:noFill/>
          <a:ln w="9525">
            <a:noFill/>
            <a:miter lim="800000"/>
            <a:headEnd/>
            <a:tailEnd/>
          </a:ln>
          <a:effectLst/>
        </p:spPr>
        <p:txBody>
          <a:bodyPr wrap="none">
            <a:spAutoFit/>
          </a:bodyPr>
          <a:lstStyle/>
          <a:p>
            <a:pPr algn="ctr" defTabSz="457200" eaLnBrk="1" fontAlgn="auto" hangingPunct="1">
              <a:lnSpc>
                <a:spcPct val="90000"/>
              </a:lnSpc>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latin typeface="Helvetica"/>
                <a:cs typeface="Helvetica"/>
              </a:rPr>
              <a:t>Davis GL, et al. Gastroenterology. 2010 Feb;138(2):513-21, 521.e1-6</a:t>
            </a:r>
          </a:p>
        </p:txBody>
      </p:sp>
    </p:spTree>
    <p:extLst>
      <p:ext uri="{BB962C8B-B14F-4D97-AF65-F5344CB8AC3E}">
        <p14:creationId xmlns:p14="http://schemas.microsoft.com/office/powerpoint/2010/main" val="2350476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DED93BE-338C-8447-93F7-CCA79E4FCDB4}"/>
              </a:ext>
            </a:extLst>
          </p:cNvPr>
          <p:cNvSpPr txBox="1">
            <a:spLocks/>
          </p:cNvSpPr>
          <p:nvPr/>
        </p:nvSpPr>
        <p:spPr>
          <a:xfrm>
            <a:off x="457200" y="21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b="1" dirty="0">
                <a:latin typeface="Helvetica"/>
                <a:cs typeface="Helvetica"/>
              </a:rPr>
              <a:t>Deaths from HCV surpassed HIV in 2006-07</a:t>
            </a:r>
          </a:p>
        </p:txBody>
      </p:sp>
      <p:sp>
        <p:nvSpPr>
          <p:cNvPr id="13" name="Text Box 6">
            <a:extLst>
              <a:ext uri="{FF2B5EF4-FFF2-40B4-BE49-F238E27FC236}">
                <a16:creationId xmlns:a16="http://schemas.microsoft.com/office/drawing/2014/main" id="{4A2CCD36-0FCF-8941-B389-9EDC87E4B257}"/>
              </a:ext>
            </a:extLst>
          </p:cNvPr>
          <p:cNvSpPr txBox="1">
            <a:spLocks noChangeArrowheads="1"/>
          </p:cNvSpPr>
          <p:nvPr/>
        </p:nvSpPr>
        <p:spPr bwMode="auto">
          <a:xfrm>
            <a:off x="5457339" y="6459975"/>
            <a:ext cx="3560975" cy="259366"/>
          </a:xfrm>
          <a:prstGeom prst="rect">
            <a:avLst/>
          </a:prstGeom>
          <a:noFill/>
          <a:ln w="9525">
            <a:noFill/>
            <a:miter lim="800000"/>
            <a:headEnd/>
            <a:tailEnd/>
          </a:ln>
          <a:effectLst/>
        </p:spPr>
        <p:txBody>
          <a:bodyPr wrap="none">
            <a:spAutoFit/>
          </a:bodyPr>
          <a:lstStyle/>
          <a:p>
            <a:pPr algn="ctr" defTabSz="457200" eaLnBrk="1" fontAlgn="auto" hangingPunct="1">
              <a:lnSpc>
                <a:spcPct val="90000"/>
              </a:lnSpc>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latin typeface="Helvetica"/>
                <a:cs typeface="Helvetica"/>
              </a:rPr>
              <a:t>Ly KN, et al. Ann Intern Med. 2012; 156: 271-278.</a:t>
            </a:r>
          </a:p>
        </p:txBody>
      </p:sp>
      <p:pic>
        <p:nvPicPr>
          <p:cNvPr id="7" name="Content Placeholder 6">
            <a:extLst>
              <a:ext uri="{FF2B5EF4-FFF2-40B4-BE49-F238E27FC236}">
                <a16:creationId xmlns:a16="http://schemas.microsoft.com/office/drawing/2014/main" id="{8C6BE30B-0629-334B-9047-C1E33569AD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66" t="13808" r="4538" b="7524"/>
          <a:stretch/>
        </p:blipFill>
        <p:spPr>
          <a:xfrm>
            <a:off x="457200" y="1440778"/>
            <a:ext cx="7772400" cy="4522809"/>
          </a:xfrm>
          <a:prstGeom prst="rect">
            <a:avLst/>
          </a:prstGeom>
        </p:spPr>
      </p:pic>
      <p:sp>
        <p:nvSpPr>
          <p:cNvPr id="8" name="TextBox 2">
            <a:extLst>
              <a:ext uri="{FF2B5EF4-FFF2-40B4-BE49-F238E27FC236}">
                <a16:creationId xmlns:a16="http://schemas.microsoft.com/office/drawing/2014/main" id="{EA5F00DC-A452-8C4C-AC20-9CB4705F9962}"/>
              </a:ext>
            </a:extLst>
          </p:cNvPr>
          <p:cNvSpPr txBox="1">
            <a:spLocks noChangeArrowheads="1"/>
          </p:cNvSpPr>
          <p:nvPr/>
        </p:nvSpPr>
        <p:spPr bwMode="auto">
          <a:xfrm>
            <a:off x="8066087" y="3013189"/>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2800">
                <a:solidFill>
                  <a:schemeClr val="bg2"/>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400">
                <a:solidFill>
                  <a:schemeClr val="bg2"/>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buSzTx/>
              <a:buFontTx/>
              <a:buNone/>
            </a:pPr>
            <a:r>
              <a:rPr lang="en-US" altLang="en-US" sz="1800" dirty="0">
                <a:solidFill>
                  <a:srgbClr val="000000"/>
                </a:solidFill>
              </a:rPr>
              <a:t>12,734</a:t>
            </a:r>
          </a:p>
        </p:txBody>
      </p:sp>
      <p:sp>
        <p:nvSpPr>
          <p:cNvPr id="9" name="TextBox 1">
            <a:extLst>
              <a:ext uri="{FF2B5EF4-FFF2-40B4-BE49-F238E27FC236}">
                <a16:creationId xmlns:a16="http://schemas.microsoft.com/office/drawing/2014/main" id="{7E662E7C-DCF9-F543-9565-C14EA4DC0DD5}"/>
              </a:ext>
            </a:extLst>
          </p:cNvPr>
          <p:cNvSpPr txBox="1">
            <a:spLocks noChangeArrowheads="1"/>
          </p:cNvSpPr>
          <p:nvPr/>
        </p:nvSpPr>
        <p:spPr bwMode="auto">
          <a:xfrm>
            <a:off x="8077199" y="2543994"/>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2800">
                <a:solidFill>
                  <a:schemeClr val="bg2"/>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400">
                <a:solidFill>
                  <a:schemeClr val="bg2"/>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buSzTx/>
              <a:buFontTx/>
              <a:buNone/>
            </a:pPr>
            <a:r>
              <a:rPr lang="en-US" altLang="en-US" sz="1800" dirty="0">
                <a:solidFill>
                  <a:srgbClr val="000000"/>
                </a:solidFill>
              </a:rPr>
              <a:t>15,106</a:t>
            </a:r>
          </a:p>
        </p:txBody>
      </p:sp>
      <p:sp>
        <p:nvSpPr>
          <p:cNvPr id="5" name="TextBox 4">
            <a:extLst>
              <a:ext uri="{FF2B5EF4-FFF2-40B4-BE49-F238E27FC236}">
                <a16:creationId xmlns:a16="http://schemas.microsoft.com/office/drawing/2014/main" id="{FC1DDB36-B1AE-8040-A3B8-C1D924979F47}"/>
              </a:ext>
            </a:extLst>
          </p:cNvPr>
          <p:cNvSpPr txBox="1"/>
          <p:nvPr/>
        </p:nvSpPr>
        <p:spPr>
          <a:xfrm>
            <a:off x="1319135" y="1518534"/>
            <a:ext cx="1019331" cy="461665"/>
          </a:xfrm>
          <a:prstGeom prst="rect">
            <a:avLst/>
          </a:prstGeom>
          <a:solidFill>
            <a:schemeClr val="bg1"/>
          </a:solidFill>
        </p:spPr>
        <p:txBody>
          <a:bodyPr wrap="square" rtlCol="0">
            <a:spAutoFit/>
          </a:bodyPr>
          <a:lstStyle/>
          <a:p>
            <a:pPr algn="ctr"/>
            <a:r>
              <a:rPr lang="en-US" sz="2400" b="1" dirty="0"/>
              <a:t>HIV</a:t>
            </a:r>
          </a:p>
        </p:txBody>
      </p:sp>
      <p:sp>
        <p:nvSpPr>
          <p:cNvPr id="11" name="TextBox 10">
            <a:extLst>
              <a:ext uri="{FF2B5EF4-FFF2-40B4-BE49-F238E27FC236}">
                <a16:creationId xmlns:a16="http://schemas.microsoft.com/office/drawing/2014/main" id="{8BEA5321-6B34-1940-87F4-2B16E5196BA3}"/>
              </a:ext>
            </a:extLst>
          </p:cNvPr>
          <p:cNvSpPr txBox="1"/>
          <p:nvPr/>
        </p:nvSpPr>
        <p:spPr>
          <a:xfrm>
            <a:off x="2713218" y="3612242"/>
            <a:ext cx="1019331" cy="461665"/>
          </a:xfrm>
          <a:prstGeom prst="rect">
            <a:avLst/>
          </a:prstGeom>
          <a:solidFill>
            <a:schemeClr val="bg1"/>
          </a:solidFill>
        </p:spPr>
        <p:txBody>
          <a:bodyPr wrap="square" rtlCol="0">
            <a:spAutoFit/>
          </a:bodyPr>
          <a:lstStyle/>
          <a:p>
            <a:pPr algn="ctr"/>
            <a:r>
              <a:rPr lang="en-US" sz="2400" b="1" dirty="0"/>
              <a:t>HCV</a:t>
            </a:r>
          </a:p>
        </p:txBody>
      </p:sp>
      <p:sp>
        <p:nvSpPr>
          <p:cNvPr id="6" name="Rectangle 5">
            <a:extLst>
              <a:ext uri="{FF2B5EF4-FFF2-40B4-BE49-F238E27FC236}">
                <a16:creationId xmlns:a16="http://schemas.microsoft.com/office/drawing/2014/main" id="{C6D66B9B-7344-954A-9F40-ED008DEF57D6}"/>
              </a:ext>
            </a:extLst>
          </p:cNvPr>
          <p:cNvSpPr/>
          <p:nvPr/>
        </p:nvSpPr>
        <p:spPr>
          <a:xfrm>
            <a:off x="1319135" y="3352541"/>
            <a:ext cx="854439" cy="2297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D60A888-556A-CA48-96CE-D46BE756062E}"/>
              </a:ext>
            </a:extLst>
          </p:cNvPr>
          <p:cNvSpPr txBox="1"/>
          <p:nvPr/>
        </p:nvSpPr>
        <p:spPr>
          <a:xfrm>
            <a:off x="1374162" y="4416189"/>
            <a:ext cx="1019331" cy="461665"/>
          </a:xfrm>
          <a:prstGeom prst="rect">
            <a:avLst/>
          </a:prstGeom>
          <a:solidFill>
            <a:schemeClr val="bg1"/>
          </a:solidFill>
        </p:spPr>
        <p:txBody>
          <a:bodyPr wrap="square" rtlCol="0">
            <a:spAutoFit/>
          </a:bodyPr>
          <a:lstStyle/>
          <a:p>
            <a:pPr algn="ctr"/>
            <a:r>
              <a:rPr lang="en-US" sz="2400" b="1" dirty="0"/>
              <a:t>HBV</a:t>
            </a:r>
          </a:p>
        </p:txBody>
      </p:sp>
      <p:sp>
        <p:nvSpPr>
          <p:cNvPr id="15" name="TextBox 14">
            <a:extLst>
              <a:ext uri="{FF2B5EF4-FFF2-40B4-BE49-F238E27FC236}">
                <a16:creationId xmlns:a16="http://schemas.microsoft.com/office/drawing/2014/main" id="{E7055E96-6952-9340-A6E2-041D609D8765}"/>
              </a:ext>
            </a:extLst>
          </p:cNvPr>
          <p:cNvSpPr txBox="1"/>
          <p:nvPr/>
        </p:nvSpPr>
        <p:spPr>
          <a:xfrm>
            <a:off x="2574559" y="5665278"/>
            <a:ext cx="4216400" cy="369332"/>
          </a:xfrm>
          <a:prstGeom prst="rect">
            <a:avLst/>
          </a:prstGeom>
          <a:solidFill>
            <a:schemeClr val="bg1"/>
          </a:solidFill>
        </p:spPr>
        <p:txBody>
          <a:bodyPr wrap="square" rtlCol="0">
            <a:spAutoFit/>
          </a:bodyPr>
          <a:lstStyle/>
          <a:p>
            <a:pPr algn="ctr"/>
            <a:r>
              <a:rPr lang="en-US" sz="1800" b="1" dirty="0"/>
              <a:t>Year</a:t>
            </a:r>
          </a:p>
        </p:txBody>
      </p:sp>
      <p:sp>
        <p:nvSpPr>
          <p:cNvPr id="16" name="TextBox 15">
            <a:extLst>
              <a:ext uri="{FF2B5EF4-FFF2-40B4-BE49-F238E27FC236}">
                <a16:creationId xmlns:a16="http://schemas.microsoft.com/office/drawing/2014/main" id="{3C3CBCDF-72EA-B944-A76C-A01799F20B1A}"/>
              </a:ext>
            </a:extLst>
          </p:cNvPr>
          <p:cNvSpPr txBox="1"/>
          <p:nvPr/>
        </p:nvSpPr>
        <p:spPr>
          <a:xfrm rot="16200000">
            <a:off x="-1570711" y="3028606"/>
            <a:ext cx="4216400" cy="646331"/>
          </a:xfrm>
          <a:prstGeom prst="rect">
            <a:avLst/>
          </a:prstGeom>
          <a:solidFill>
            <a:schemeClr val="bg1"/>
          </a:solidFill>
        </p:spPr>
        <p:txBody>
          <a:bodyPr wrap="square" rtlCol="0" anchor="b">
            <a:spAutoFit/>
          </a:bodyPr>
          <a:lstStyle/>
          <a:p>
            <a:pPr algn="ctr"/>
            <a:endParaRPr lang="en-US" sz="1800" b="1" dirty="0"/>
          </a:p>
          <a:p>
            <a:pPr algn="ctr"/>
            <a:r>
              <a:rPr lang="en-US" sz="1800" b="1" dirty="0"/>
              <a:t>Rate per 100,000 Americans</a:t>
            </a:r>
          </a:p>
        </p:txBody>
      </p:sp>
    </p:spTree>
    <p:extLst>
      <p:ext uri="{BB962C8B-B14F-4D97-AF65-F5344CB8AC3E}">
        <p14:creationId xmlns:p14="http://schemas.microsoft.com/office/powerpoint/2010/main" val="2431858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2238" y="6351372"/>
            <a:ext cx="7432589" cy="276999"/>
          </a:xfrm>
          <a:prstGeom prst="rect">
            <a:avLst/>
          </a:prstGeom>
          <a:noFill/>
        </p:spPr>
        <p:txBody>
          <a:bodyPr wrap="square" rtlCol="0">
            <a:spAutoFit/>
          </a:bodyPr>
          <a:lstStyle/>
          <a:p>
            <a:pPr algn="r"/>
            <a:r>
              <a:rPr lang="en-US" sz="1200" dirty="0">
                <a:solidFill>
                  <a:schemeClr val="tx1">
                    <a:lumMod val="50000"/>
                    <a:lumOff val="50000"/>
                  </a:schemeClr>
                </a:solidFill>
                <a:latin typeface="Helvetica" charset="0"/>
                <a:ea typeface="Helvetica" charset="0"/>
                <a:cs typeface="Helvetica" charset="0"/>
              </a:rPr>
              <a:t>http://</a:t>
            </a:r>
            <a:r>
              <a:rPr lang="en-US" sz="1200" dirty="0" err="1">
                <a:solidFill>
                  <a:schemeClr val="tx1">
                    <a:lumMod val="50000"/>
                    <a:lumOff val="50000"/>
                  </a:schemeClr>
                </a:solidFill>
                <a:latin typeface="Helvetica" charset="0"/>
                <a:ea typeface="Helvetica" charset="0"/>
                <a:cs typeface="Helvetica" charset="0"/>
              </a:rPr>
              <a:t>www.drugabuse.gov</a:t>
            </a:r>
            <a:r>
              <a:rPr lang="en-US" sz="1200" dirty="0">
                <a:solidFill>
                  <a:schemeClr val="tx1">
                    <a:lumMod val="50000"/>
                    <a:lumOff val="50000"/>
                  </a:schemeClr>
                </a:solidFill>
                <a:latin typeface="Helvetica" charset="0"/>
                <a:ea typeface="Helvetica" charset="0"/>
                <a:cs typeface="Helvetica" charset="0"/>
              </a:rPr>
              <a:t>/publications/research-reports/</a:t>
            </a:r>
            <a:r>
              <a:rPr lang="en-US" sz="1200" dirty="0" err="1">
                <a:solidFill>
                  <a:schemeClr val="tx1">
                    <a:lumMod val="50000"/>
                    <a:lumOff val="50000"/>
                  </a:schemeClr>
                </a:solidFill>
                <a:latin typeface="Helvetica" charset="0"/>
                <a:ea typeface="Helvetica" charset="0"/>
                <a:cs typeface="Helvetica" charset="0"/>
              </a:rPr>
              <a:t>hivaids</a:t>
            </a:r>
            <a:r>
              <a:rPr lang="en-US" sz="1200" dirty="0">
                <a:solidFill>
                  <a:schemeClr val="tx1">
                    <a:lumMod val="50000"/>
                    <a:lumOff val="50000"/>
                  </a:schemeClr>
                </a:solidFill>
                <a:latin typeface="Helvetica" charset="0"/>
                <a:ea typeface="Helvetica" charset="0"/>
                <a:cs typeface="Helvetica" charset="0"/>
              </a:rPr>
              <a:t>/how-does-drug-abuse-affect-</a:t>
            </a:r>
            <a:r>
              <a:rPr lang="en-US" sz="1200" dirty="0" err="1">
                <a:solidFill>
                  <a:schemeClr val="tx1">
                    <a:lumMod val="50000"/>
                    <a:lumOff val="50000"/>
                  </a:schemeClr>
                </a:solidFill>
                <a:latin typeface="Helvetica" charset="0"/>
                <a:ea typeface="Helvetica" charset="0"/>
                <a:cs typeface="Helvetica" charset="0"/>
              </a:rPr>
              <a:t>hiv</a:t>
            </a:r>
            <a:r>
              <a:rPr lang="en-US" sz="1200" dirty="0">
                <a:solidFill>
                  <a:schemeClr val="tx1">
                    <a:lumMod val="50000"/>
                    <a:lumOff val="50000"/>
                  </a:schemeClr>
                </a:solidFill>
                <a:latin typeface="Helvetica" charset="0"/>
                <a:ea typeface="Helvetica" charset="0"/>
                <a:cs typeface="Helvetica" charset="0"/>
              </a:rPr>
              <a:t>-epidemic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12" y="1259914"/>
            <a:ext cx="8798176" cy="4609546"/>
          </a:xfrm>
          <a:prstGeom prst="rect">
            <a:avLst/>
          </a:prstGeom>
        </p:spPr>
      </p:pic>
      <p:sp>
        <p:nvSpPr>
          <p:cNvPr id="7" name="Title 1">
            <a:extLst>
              <a:ext uri="{FF2B5EF4-FFF2-40B4-BE49-F238E27FC236}">
                <a16:creationId xmlns:a16="http://schemas.microsoft.com/office/drawing/2014/main" id="{03841D49-C309-E54D-9C2D-C6A33C226A7E}"/>
              </a:ext>
            </a:extLst>
          </p:cNvPr>
          <p:cNvSpPr txBox="1">
            <a:spLocks/>
          </p:cNvSpPr>
          <p:nvPr/>
        </p:nvSpPr>
        <p:spPr>
          <a:xfrm>
            <a:off x="457200" y="21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b="1" dirty="0">
                <a:latin typeface="Helvetica"/>
                <a:cs typeface="Helvetica"/>
              </a:rPr>
              <a:t>HIV is no longer a death sentence</a:t>
            </a:r>
          </a:p>
        </p:txBody>
      </p:sp>
    </p:spTree>
    <p:extLst>
      <p:ext uri="{BB962C8B-B14F-4D97-AF65-F5344CB8AC3E}">
        <p14:creationId xmlns:p14="http://schemas.microsoft.com/office/powerpoint/2010/main" val="2570346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How many Americans have HIV?</a:t>
            </a:r>
          </a:p>
        </p:txBody>
      </p:sp>
      <p:graphicFrame>
        <p:nvGraphicFramePr>
          <p:cNvPr id="5" name="Chart 4">
            <a:extLst>
              <a:ext uri="{FF2B5EF4-FFF2-40B4-BE49-F238E27FC236}">
                <a16:creationId xmlns:a16="http://schemas.microsoft.com/office/drawing/2014/main" id="{AEF9E4CC-DD17-B64F-86C4-6B71EE58F096}"/>
              </a:ext>
            </a:extLst>
          </p:cNvPr>
          <p:cNvGraphicFramePr/>
          <p:nvPr>
            <p:extLst>
              <p:ext uri="{D42A27DB-BD31-4B8C-83A1-F6EECF244321}">
                <p14:modId xmlns:p14="http://schemas.microsoft.com/office/powerpoint/2010/main" val="1401307197"/>
              </p:ext>
            </p:extLst>
          </p:nvPr>
        </p:nvGraphicFramePr>
        <p:xfrm>
          <a:off x="457200" y="2323757"/>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1162DEC-0D6F-3A41-BA21-8A7A813D6176}"/>
              </a:ext>
            </a:extLst>
          </p:cNvPr>
          <p:cNvSpPr txBox="1"/>
          <p:nvPr/>
        </p:nvSpPr>
        <p:spPr>
          <a:xfrm>
            <a:off x="343929" y="1235271"/>
            <a:ext cx="1791730" cy="1446550"/>
          </a:xfrm>
          <a:prstGeom prst="rect">
            <a:avLst/>
          </a:prstGeom>
          <a:noFill/>
        </p:spPr>
        <p:txBody>
          <a:bodyPr wrap="square" rtlCol="0">
            <a:spAutoFit/>
          </a:bodyPr>
          <a:lstStyle/>
          <a:p>
            <a:pPr algn="ctr"/>
            <a:r>
              <a:rPr lang="en-US" sz="1800" dirty="0"/>
              <a:t>US Population</a:t>
            </a:r>
            <a:br>
              <a:rPr lang="en-US" dirty="0"/>
            </a:br>
            <a:r>
              <a:rPr lang="en-US" sz="3200" b="1" dirty="0">
                <a:solidFill>
                  <a:schemeClr val="tx2">
                    <a:lumMod val="60000"/>
                    <a:lumOff val="40000"/>
                  </a:schemeClr>
                </a:solidFill>
              </a:rPr>
              <a:t>309.3</a:t>
            </a:r>
            <a:endParaRPr lang="en-US" b="1" dirty="0">
              <a:solidFill>
                <a:schemeClr val="tx2">
                  <a:lumMod val="60000"/>
                  <a:lumOff val="40000"/>
                </a:schemeClr>
              </a:solidFill>
            </a:endParaRPr>
          </a:p>
          <a:p>
            <a:pPr algn="ctr"/>
            <a:r>
              <a:rPr lang="en-US" sz="2400" dirty="0"/>
              <a:t>million</a:t>
            </a:r>
            <a:br>
              <a:rPr lang="en-US" dirty="0"/>
            </a:br>
            <a:r>
              <a:rPr lang="en-US" dirty="0"/>
              <a:t>in 2010</a:t>
            </a:r>
          </a:p>
        </p:txBody>
      </p:sp>
      <p:sp>
        <p:nvSpPr>
          <p:cNvPr id="30" name="TextBox 29">
            <a:extLst>
              <a:ext uri="{FF2B5EF4-FFF2-40B4-BE49-F238E27FC236}">
                <a16:creationId xmlns:a16="http://schemas.microsoft.com/office/drawing/2014/main" id="{DF60407F-104A-2440-ADAB-32A462676013}"/>
              </a:ext>
            </a:extLst>
          </p:cNvPr>
          <p:cNvSpPr txBox="1"/>
          <p:nvPr/>
        </p:nvSpPr>
        <p:spPr>
          <a:xfrm>
            <a:off x="3064988" y="1234865"/>
            <a:ext cx="2363232" cy="1477328"/>
          </a:xfrm>
          <a:prstGeom prst="rect">
            <a:avLst/>
          </a:prstGeom>
          <a:noFill/>
        </p:spPr>
        <p:txBody>
          <a:bodyPr wrap="square" rtlCol="0">
            <a:spAutoFit/>
          </a:bodyPr>
          <a:lstStyle/>
          <a:p>
            <a:pPr algn="ctr"/>
            <a:r>
              <a:rPr lang="en-US" sz="1800" dirty="0"/>
              <a:t>Approximately </a:t>
            </a:r>
            <a:br>
              <a:rPr lang="en-US" dirty="0"/>
            </a:br>
            <a:r>
              <a:rPr lang="en-US" sz="3200" b="1" dirty="0">
                <a:solidFill>
                  <a:srgbClr val="FF0000"/>
                </a:solidFill>
              </a:rPr>
              <a:t>0.4%</a:t>
            </a:r>
            <a:endParaRPr lang="en-US" b="1" dirty="0">
              <a:solidFill>
                <a:srgbClr val="FF0000"/>
              </a:solidFill>
            </a:endParaRPr>
          </a:p>
          <a:p>
            <a:pPr algn="ctr"/>
            <a:r>
              <a:rPr lang="en-US" sz="2400" dirty="0"/>
              <a:t>infected</a:t>
            </a:r>
            <a:br>
              <a:rPr lang="en-US" sz="2400" dirty="0"/>
            </a:br>
            <a:r>
              <a:rPr lang="en-US" sz="1600" dirty="0"/>
              <a:t>(1.1 million in 2015)</a:t>
            </a:r>
            <a:endParaRPr lang="en-US" dirty="0"/>
          </a:p>
        </p:txBody>
      </p:sp>
      <p:sp>
        <p:nvSpPr>
          <p:cNvPr id="12" name="Right Arrow 11">
            <a:extLst>
              <a:ext uri="{FF2B5EF4-FFF2-40B4-BE49-F238E27FC236}">
                <a16:creationId xmlns:a16="http://schemas.microsoft.com/office/drawing/2014/main" id="{2BE16447-2CB5-9041-BD5F-0A8967E55B43}"/>
              </a:ext>
            </a:extLst>
          </p:cNvPr>
          <p:cNvSpPr/>
          <p:nvPr/>
        </p:nvSpPr>
        <p:spPr>
          <a:xfrm>
            <a:off x="2248930" y="1549150"/>
            <a:ext cx="929329" cy="4603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Box 6">
            <a:extLst>
              <a:ext uri="{FF2B5EF4-FFF2-40B4-BE49-F238E27FC236}">
                <a16:creationId xmlns:a16="http://schemas.microsoft.com/office/drawing/2014/main" id="{4F9CCEDB-D2A6-C64F-8DEC-BC2B57DF679D}"/>
              </a:ext>
            </a:extLst>
          </p:cNvPr>
          <p:cNvSpPr txBox="1">
            <a:spLocks noChangeArrowheads="1"/>
          </p:cNvSpPr>
          <p:nvPr/>
        </p:nvSpPr>
        <p:spPr bwMode="auto">
          <a:xfrm>
            <a:off x="3210286" y="6421355"/>
            <a:ext cx="5776774" cy="259366"/>
          </a:xfrm>
          <a:prstGeom prst="rect">
            <a:avLst/>
          </a:prstGeom>
          <a:noFill/>
          <a:ln w="9525">
            <a:noFill/>
            <a:miter lim="800000"/>
            <a:headEnd/>
            <a:tailEnd/>
          </a:ln>
          <a:effectLst/>
        </p:spPr>
        <p:txBody>
          <a:bodyPr wrap="none">
            <a:spAutoFit/>
          </a:bodyPr>
          <a:lstStyle/>
          <a:p>
            <a:pPr algn="r" defTabSz="457200" eaLnBrk="1" fontAlgn="auto" hangingPunct="1">
              <a:lnSpc>
                <a:spcPct val="90000"/>
              </a:lnSpc>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latin typeface="Helvetica"/>
                <a:cs typeface="Helvetica"/>
              </a:rPr>
              <a:t>https://</a:t>
            </a:r>
            <a:r>
              <a:rPr lang="en-US" sz="1200" dirty="0" err="1">
                <a:solidFill>
                  <a:schemeClr val="tx1">
                    <a:lumMod val="50000"/>
                    <a:lumOff val="50000"/>
                  </a:schemeClr>
                </a:solidFill>
                <a:latin typeface="Helvetica"/>
                <a:cs typeface="Helvetica"/>
              </a:rPr>
              <a:t>www.cdc.gov</a:t>
            </a:r>
            <a:r>
              <a:rPr lang="en-US" sz="1200" dirty="0">
                <a:solidFill>
                  <a:schemeClr val="tx1">
                    <a:lumMod val="50000"/>
                    <a:lumOff val="50000"/>
                  </a:schemeClr>
                </a:solidFill>
                <a:latin typeface="Helvetica"/>
                <a:cs typeface="Helvetica"/>
              </a:rPr>
              <a:t>/</a:t>
            </a:r>
            <a:r>
              <a:rPr lang="en-US" sz="1200" dirty="0" err="1">
                <a:solidFill>
                  <a:schemeClr val="tx1">
                    <a:lumMod val="50000"/>
                    <a:lumOff val="50000"/>
                  </a:schemeClr>
                </a:solidFill>
                <a:latin typeface="Helvetica"/>
                <a:cs typeface="Helvetica"/>
              </a:rPr>
              <a:t>hiv</a:t>
            </a:r>
            <a:r>
              <a:rPr lang="en-US" sz="1200" dirty="0">
                <a:solidFill>
                  <a:schemeClr val="tx1">
                    <a:lumMod val="50000"/>
                    <a:lumOff val="50000"/>
                  </a:schemeClr>
                </a:solidFill>
                <a:latin typeface="Helvetica"/>
                <a:cs typeface="Helvetica"/>
              </a:rPr>
              <a:t>/statistics/overview/</a:t>
            </a:r>
            <a:r>
              <a:rPr lang="en-US" sz="1200" dirty="0" err="1">
                <a:solidFill>
                  <a:schemeClr val="tx1">
                    <a:lumMod val="50000"/>
                    <a:lumOff val="50000"/>
                  </a:schemeClr>
                </a:solidFill>
                <a:latin typeface="Helvetica"/>
                <a:cs typeface="Helvetica"/>
              </a:rPr>
              <a:t>ataglance.html</a:t>
            </a:r>
            <a:r>
              <a:rPr lang="en-US" sz="1200" dirty="0">
                <a:solidFill>
                  <a:schemeClr val="tx1">
                    <a:lumMod val="50000"/>
                    <a:lumOff val="50000"/>
                  </a:schemeClr>
                </a:solidFill>
                <a:latin typeface="Helvetica"/>
                <a:cs typeface="Helvetica"/>
              </a:rPr>
              <a:t>.  Accessed 16 Jan 2019.</a:t>
            </a:r>
          </a:p>
        </p:txBody>
      </p:sp>
      <p:sp>
        <p:nvSpPr>
          <p:cNvPr id="10" name="Rectangle 9">
            <a:extLst>
              <a:ext uri="{FF2B5EF4-FFF2-40B4-BE49-F238E27FC236}">
                <a16:creationId xmlns:a16="http://schemas.microsoft.com/office/drawing/2014/main" id="{7F4D297B-24F9-C34E-9D31-3155FD56FDEA}"/>
              </a:ext>
            </a:extLst>
          </p:cNvPr>
          <p:cNvSpPr/>
          <p:nvPr/>
        </p:nvSpPr>
        <p:spPr>
          <a:xfrm>
            <a:off x="4086225" y="2828925"/>
            <a:ext cx="2466975" cy="3286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58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How many Americans have HIV?</a:t>
            </a:r>
          </a:p>
        </p:txBody>
      </p:sp>
      <p:graphicFrame>
        <p:nvGraphicFramePr>
          <p:cNvPr id="5" name="Chart 4">
            <a:extLst>
              <a:ext uri="{FF2B5EF4-FFF2-40B4-BE49-F238E27FC236}">
                <a16:creationId xmlns:a16="http://schemas.microsoft.com/office/drawing/2014/main" id="{AEF9E4CC-DD17-B64F-86C4-6B71EE58F096}"/>
              </a:ext>
            </a:extLst>
          </p:cNvPr>
          <p:cNvGraphicFramePr/>
          <p:nvPr>
            <p:extLst/>
          </p:nvPr>
        </p:nvGraphicFramePr>
        <p:xfrm>
          <a:off x="457200" y="2323757"/>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1162DEC-0D6F-3A41-BA21-8A7A813D6176}"/>
              </a:ext>
            </a:extLst>
          </p:cNvPr>
          <p:cNvSpPr txBox="1"/>
          <p:nvPr/>
        </p:nvSpPr>
        <p:spPr>
          <a:xfrm>
            <a:off x="343929" y="1235271"/>
            <a:ext cx="1791730" cy="1446550"/>
          </a:xfrm>
          <a:prstGeom prst="rect">
            <a:avLst/>
          </a:prstGeom>
          <a:noFill/>
        </p:spPr>
        <p:txBody>
          <a:bodyPr wrap="square" rtlCol="0">
            <a:spAutoFit/>
          </a:bodyPr>
          <a:lstStyle/>
          <a:p>
            <a:pPr algn="ctr"/>
            <a:r>
              <a:rPr lang="en-US" sz="1800" dirty="0"/>
              <a:t>US Population</a:t>
            </a:r>
            <a:br>
              <a:rPr lang="en-US" dirty="0"/>
            </a:br>
            <a:r>
              <a:rPr lang="en-US" sz="3200" b="1" dirty="0">
                <a:solidFill>
                  <a:schemeClr val="tx2">
                    <a:lumMod val="60000"/>
                    <a:lumOff val="40000"/>
                  </a:schemeClr>
                </a:solidFill>
              </a:rPr>
              <a:t>309.3</a:t>
            </a:r>
            <a:endParaRPr lang="en-US" b="1" dirty="0">
              <a:solidFill>
                <a:schemeClr val="tx2">
                  <a:lumMod val="60000"/>
                  <a:lumOff val="40000"/>
                </a:schemeClr>
              </a:solidFill>
            </a:endParaRPr>
          </a:p>
          <a:p>
            <a:pPr algn="ctr"/>
            <a:r>
              <a:rPr lang="en-US" sz="2400" dirty="0"/>
              <a:t>million</a:t>
            </a:r>
            <a:br>
              <a:rPr lang="en-US" dirty="0"/>
            </a:br>
            <a:r>
              <a:rPr lang="en-US" dirty="0"/>
              <a:t>in 2010</a:t>
            </a:r>
          </a:p>
        </p:txBody>
      </p:sp>
      <p:sp>
        <p:nvSpPr>
          <p:cNvPr id="30" name="TextBox 29">
            <a:extLst>
              <a:ext uri="{FF2B5EF4-FFF2-40B4-BE49-F238E27FC236}">
                <a16:creationId xmlns:a16="http://schemas.microsoft.com/office/drawing/2014/main" id="{DF60407F-104A-2440-ADAB-32A462676013}"/>
              </a:ext>
            </a:extLst>
          </p:cNvPr>
          <p:cNvSpPr txBox="1"/>
          <p:nvPr/>
        </p:nvSpPr>
        <p:spPr>
          <a:xfrm>
            <a:off x="3064988" y="1234865"/>
            <a:ext cx="2363232" cy="1477328"/>
          </a:xfrm>
          <a:prstGeom prst="rect">
            <a:avLst/>
          </a:prstGeom>
          <a:noFill/>
        </p:spPr>
        <p:txBody>
          <a:bodyPr wrap="square" rtlCol="0">
            <a:spAutoFit/>
          </a:bodyPr>
          <a:lstStyle/>
          <a:p>
            <a:pPr algn="ctr"/>
            <a:r>
              <a:rPr lang="en-US" sz="1800" dirty="0"/>
              <a:t>Approximately </a:t>
            </a:r>
            <a:br>
              <a:rPr lang="en-US" dirty="0"/>
            </a:br>
            <a:r>
              <a:rPr lang="en-US" sz="3200" b="1" dirty="0">
                <a:solidFill>
                  <a:srgbClr val="FF0000"/>
                </a:solidFill>
              </a:rPr>
              <a:t>0.4%</a:t>
            </a:r>
            <a:endParaRPr lang="en-US" b="1" dirty="0">
              <a:solidFill>
                <a:srgbClr val="FF0000"/>
              </a:solidFill>
            </a:endParaRPr>
          </a:p>
          <a:p>
            <a:pPr algn="ctr"/>
            <a:r>
              <a:rPr lang="en-US" sz="2400" dirty="0"/>
              <a:t>infected</a:t>
            </a:r>
            <a:br>
              <a:rPr lang="en-US" sz="2400" dirty="0"/>
            </a:br>
            <a:r>
              <a:rPr lang="en-US" sz="1600" dirty="0"/>
              <a:t>(1.1 million in 2015)</a:t>
            </a:r>
            <a:endParaRPr lang="en-US" dirty="0"/>
          </a:p>
        </p:txBody>
      </p:sp>
      <p:sp>
        <p:nvSpPr>
          <p:cNvPr id="31" name="TextBox 30">
            <a:extLst>
              <a:ext uri="{FF2B5EF4-FFF2-40B4-BE49-F238E27FC236}">
                <a16:creationId xmlns:a16="http://schemas.microsoft.com/office/drawing/2014/main" id="{BD7C3911-01B9-3942-9CAD-4CC35B68B32D}"/>
              </a:ext>
            </a:extLst>
          </p:cNvPr>
          <p:cNvSpPr txBox="1"/>
          <p:nvPr/>
        </p:nvSpPr>
        <p:spPr>
          <a:xfrm>
            <a:off x="6553200" y="4197645"/>
            <a:ext cx="2433859" cy="1785104"/>
          </a:xfrm>
          <a:prstGeom prst="rect">
            <a:avLst/>
          </a:prstGeom>
          <a:noFill/>
        </p:spPr>
        <p:txBody>
          <a:bodyPr wrap="square" rtlCol="0">
            <a:spAutoFit/>
          </a:bodyPr>
          <a:lstStyle/>
          <a:p>
            <a:pPr algn="ctr"/>
            <a:r>
              <a:rPr lang="en-US" sz="1800" b="1" dirty="0"/>
              <a:t> </a:t>
            </a:r>
            <a:r>
              <a:rPr lang="en-US" sz="4400" b="1" dirty="0">
                <a:solidFill>
                  <a:srgbClr val="FF0000"/>
                </a:solidFill>
              </a:rPr>
              <a:t>937,500</a:t>
            </a:r>
            <a:endParaRPr lang="en-US" b="1" dirty="0">
              <a:solidFill>
                <a:srgbClr val="FF0000"/>
              </a:solidFill>
            </a:endParaRPr>
          </a:p>
          <a:p>
            <a:pPr algn="ctr"/>
            <a:r>
              <a:rPr lang="en-US" sz="2400" b="1" dirty="0"/>
              <a:t>diagnosed </a:t>
            </a:r>
            <a:br>
              <a:rPr lang="en-US" sz="2400" b="1" dirty="0"/>
            </a:br>
            <a:r>
              <a:rPr lang="en-US" sz="2400" b="1" dirty="0"/>
              <a:t>with HIV</a:t>
            </a:r>
          </a:p>
          <a:p>
            <a:pPr algn="ctr"/>
            <a:r>
              <a:rPr lang="en-US" dirty="0"/>
              <a:t>(in 2015)</a:t>
            </a:r>
            <a:endParaRPr lang="en-US" sz="1000" dirty="0"/>
          </a:p>
        </p:txBody>
      </p:sp>
      <p:sp>
        <p:nvSpPr>
          <p:cNvPr id="32" name="TextBox 31">
            <a:extLst>
              <a:ext uri="{FF2B5EF4-FFF2-40B4-BE49-F238E27FC236}">
                <a16:creationId xmlns:a16="http://schemas.microsoft.com/office/drawing/2014/main" id="{E89E7429-029E-5147-99C4-28D34E4718CE}"/>
              </a:ext>
            </a:extLst>
          </p:cNvPr>
          <p:cNvSpPr txBox="1"/>
          <p:nvPr/>
        </p:nvSpPr>
        <p:spPr>
          <a:xfrm>
            <a:off x="6609835" y="1881602"/>
            <a:ext cx="2320589" cy="1877437"/>
          </a:xfrm>
          <a:prstGeom prst="rect">
            <a:avLst/>
          </a:prstGeom>
          <a:noFill/>
        </p:spPr>
        <p:txBody>
          <a:bodyPr wrap="square" rtlCol="0">
            <a:spAutoFit/>
          </a:bodyPr>
          <a:lstStyle/>
          <a:p>
            <a:pPr algn="ctr"/>
            <a:r>
              <a:rPr lang="en-US" sz="1800" dirty="0"/>
              <a:t>Approximately </a:t>
            </a:r>
            <a:br>
              <a:rPr lang="en-US" dirty="0"/>
            </a:br>
            <a:r>
              <a:rPr lang="en-US" sz="3200" dirty="0">
                <a:solidFill>
                  <a:srgbClr val="FF0000"/>
                </a:solidFill>
              </a:rPr>
              <a:t>162,500</a:t>
            </a:r>
            <a:endParaRPr lang="en-US" dirty="0">
              <a:solidFill>
                <a:srgbClr val="FF0000"/>
              </a:solidFill>
            </a:endParaRPr>
          </a:p>
          <a:p>
            <a:pPr algn="ctr"/>
            <a:r>
              <a:rPr lang="en-US" sz="2400" dirty="0"/>
              <a:t>unaware of</a:t>
            </a:r>
            <a:br>
              <a:rPr lang="en-US" sz="2400" dirty="0"/>
            </a:br>
            <a:r>
              <a:rPr lang="en-US" sz="2400" dirty="0"/>
              <a:t>their infection</a:t>
            </a:r>
            <a:br>
              <a:rPr lang="en-US" sz="2400" dirty="0"/>
            </a:br>
            <a:r>
              <a:rPr lang="en-US" dirty="0"/>
              <a:t>(in 2015)</a:t>
            </a:r>
            <a:endParaRPr lang="en-US" sz="1000" dirty="0"/>
          </a:p>
        </p:txBody>
      </p:sp>
      <p:sp>
        <p:nvSpPr>
          <p:cNvPr id="12" name="Right Arrow 11">
            <a:extLst>
              <a:ext uri="{FF2B5EF4-FFF2-40B4-BE49-F238E27FC236}">
                <a16:creationId xmlns:a16="http://schemas.microsoft.com/office/drawing/2014/main" id="{2BE16447-2CB5-9041-BD5F-0A8967E55B43}"/>
              </a:ext>
            </a:extLst>
          </p:cNvPr>
          <p:cNvSpPr/>
          <p:nvPr/>
        </p:nvSpPr>
        <p:spPr>
          <a:xfrm>
            <a:off x="2248930" y="1549150"/>
            <a:ext cx="929329" cy="4603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Box 6">
            <a:extLst>
              <a:ext uri="{FF2B5EF4-FFF2-40B4-BE49-F238E27FC236}">
                <a16:creationId xmlns:a16="http://schemas.microsoft.com/office/drawing/2014/main" id="{4F9CCEDB-D2A6-C64F-8DEC-BC2B57DF679D}"/>
              </a:ext>
            </a:extLst>
          </p:cNvPr>
          <p:cNvSpPr txBox="1">
            <a:spLocks noChangeArrowheads="1"/>
          </p:cNvSpPr>
          <p:nvPr/>
        </p:nvSpPr>
        <p:spPr bwMode="auto">
          <a:xfrm>
            <a:off x="3210286" y="6421355"/>
            <a:ext cx="5776774" cy="259366"/>
          </a:xfrm>
          <a:prstGeom prst="rect">
            <a:avLst/>
          </a:prstGeom>
          <a:noFill/>
          <a:ln w="9525">
            <a:noFill/>
            <a:miter lim="800000"/>
            <a:headEnd/>
            <a:tailEnd/>
          </a:ln>
          <a:effectLst/>
        </p:spPr>
        <p:txBody>
          <a:bodyPr wrap="none">
            <a:spAutoFit/>
          </a:bodyPr>
          <a:lstStyle/>
          <a:p>
            <a:pPr algn="r" defTabSz="457200" eaLnBrk="1" fontAlgn="auto" hangingPunct="1">
              <a:lnSpc>
                <a:spcPct val="90000"/>
              </a:lnSpc>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latin typeface="Helvetica"/>
                <a:cs typeface="Helvetica"/>
              </a:rPr>
              <a:t>https://</a:t>
            </a:r>
            <a:r>
              <a:rPr lang="en-US" sz="1200" dirty="0" err="1">
                <a:solidFill>
                  <a:schemeClr val="tx1">
                    <a:lumMod val="50000"/>
                    <a:lumOff val="50000"/>
                  </a:schemeClr>
                </a:solidFill>
                <a:latin typeface="Helvetica"/>
                <a:cs typeface="Helvetica"/>
              </a:rPr>
              <a:t>www.cdc.gov</a:t>
            </a:r>
            <a:r>
              <a:rPr lang="en-US" sz="1200" dirty="0">
                <a:solidFill>
                  <a:schemeClr val="tx1">
                    <a:lumMod val="50000"/>
                    <a:lumOff val="50000"/>
                  </a:schemeClr>
                </a:solidFill>
                <a:latin typeface="Helvetica"/>
                <a:cs typeface="Helvetica"/>
              </a:rPr>
              <a:t>/</a:t>
            </a:r>
            <a:r>
              <a:rPr lang="en-US" sz="1200" dirty="0" err="1">
                <a:solidFill>
                  <a:schemeClr val="tx1">
                    <a:lumMod val="50000"/>
                    <a:lumOff val="50000"/>
                  </a:schemeClr>
                </a:solidFill>
                <a:latin typeface="Helvetica"/>
                <a:cs typeface="Helvetica"/>
              </a:rPr>
              <a:t>hiv</a:t>
            </a:r>
            <a:r>
              <a:rPr lang="en-US" sz="1200" dirty="0">
                <a:solidFill>
                  <a:schemeClr val="tx1">
                    <a:lumMod val="50000"/>
                    <a:lumOff val="50000"/>
                  </a:schemeClr>
                </a:solidFill>
                <a:latin typeface="Helvetica"/>
                <a:cs typeface="Helvetica"/>
              </a:rPr>
              <a:t>/statistics/overview/</a:t>
            </a:r>
            <a:r>
              <a:rPr lang="en-US" sz="1200" dirty="0" err="1">
                <a:solidFill>
                  <a:schemeClr val="tx1">
                    <a:lumMod val="50000"/>
                    <a:lumOff val="50000"/>
                  </a:schemeClr>
                </a:solidFill>
                <a:latin typeface="Helvetica"/>
                <a:cs typeface="Helvetica"/>
              </a:rPr>
              <a:t>ataglance.html</a:t>
            </a:r>
            <a:r>
              <a:rPr lang="en-US" sz="1200" dirty="0">
                <a:solidFill>
                  <a:schemeClr val="tx1">
                    <a:lumMod val="50000"/>
                    <a:lumOff val="50000"/>
                  </a:schemeClr>
                </a:solidFill>
                <a:latin typeface="Helvetica"/>
                <a:cs typeface="Helvetica"/>
              </a:rPr>
              <a:t>.  Accessed 16 Jan 2019.</a:t>
            </a:r>
          </a:p>
        </p:txBody>
      </p:sp>
    </p:spTree>
    <p:extLst>
      <p:ext uri="{BB962C8B-B14F-4D97-AF65-F5344CB8AC3E}">
        <p14:creationId xmlns:p14="http://schemas.microsoft.com/office/powerpoint/2010/main" val="867831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Who are those persons living with HIV?</a:t>
            </a:r>
          </a:p>
        </p:txBody>
      </p:sp>
      <p:sp>
        <p:nvSpPr>
          <p:cNvPr id="17" name="Text Box 6">
            <a:extLst>
              <a:ext uri="{FF2B5EF4-FFF2-40B4-BE49-F238E27FC236}">
                <a16:creationId xmlns:a16="http://schemas.microsoft.com/office/drawing/2014/main" id="{39B1B027-F391-854C-BA5C-32A408071D8F}"/>
              </a:ext>
            </a:extLst>
          </p:cNvPr>
          <p:cNvSpPr txBox="1">
            <a:spLocks noChangeArrowheads="1"/>
          </p:cNvSpPr>
          <p:nvPr/>
        </p:nvSpPr>
        <p:spPr bwMode="auto">
          <a:xfrm>
            <a:off x="4178957" y="6403384"/>
            <a:ext cx="4671022" cy="276999"/>
          </a:xfrm>
          <a:prstGeom prst="rect">
            <a:avLst/>
          </a:prstGeom>
          <a:noFill/>
          <a:ln w="9525">
            <a:noFill/>
            <a:miter lim="800000"/>
            <a:headEnd/>
            <a:tailEnd/>
          </a:ln>
          <a:effectLst/>
        </p:spPr>
        <p:txBody>
          <a:bodyPr wrap="none" anchor="t">
            <a:spAutoFit/>
          </a:bodyPr>
          <a:lstStyle/>
          <a:p>
            <a:pPr algn="r" defTabSz="457200" eaLnBrk="1" fontAlgn="auto" hangingPunct="1">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CDC. HIV Surveillance Supplemental Report. Vol 23 (No. 1) 2018.</a:t>
            </a:r>
          </a:p>
        </p:txBody>
      </p:sp>
      <p:graphicFrame>
        <p:nvGraphicFramePr>
          <p:cNvPr id="4" name="Chart 3">
            <a:extLst>
              <a:ext uri="{FF2B5EF4-FFF2-40B4-BE49-F238E27FC236}">
                <a16:creationId xmlns:a16="http://schemas.microsoft.com/office/drawing/2014/main" id="{4A9C0786-77E7-3C40-BB81-3248416D838B}"/>
              </a:ext>
            </a:extLst>
          </p:cNvPr>
          <p:cNvGraphicFramePr/>
          <p:nvPr>
            <p:extLst>
              <p:ext uri="{D42A27DB-BD31-4B8C-83A1-F6EECF244321}">
                <p14:modId xmlns:p14="http://schemas.microsoft.com/office/powerpoint/2010/main" val="1445617853"/>
              </p:ext>
            </p:extLst>
          </p:nvPr>
        </p:nvGraphicFramePr>
        <p:xfrm>
          <a:off x="3429000" y="917735"/>
          <a:ext cx="2286000" cy="205958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9921C9D-BD17-E34F-8538-C05DB1175986}"/>
              </a:ext>
            </a:extLst>
          </p:cNvPr>
          <p:cNvSpPr txBox="1"/>
          <p:nvPr/>
        </p:nvSpPr>
        <p:spPr>
          <a:xfrm>
            <a:off x="5762846" y="1149021"/>
            <a:ext cx="2548270" cy="1138773"/>
          </a:xfrm>
          <a:prstGeom prst="rect">
            <a:avLst/>
          </a:prstGeom>
          <a:noFill/>
        </p:spPr>
        <p:txBody>
          <a:bodyPr wrap="square" rtlCol="0">
            <a:spAutoFit/>
          </a:bodyPr>
          <a:lstStyle/>
          <a:p>
            <a:r>
              <a:rPr lang="en-US" sz="2800" b="1" dirty="0"/>
              <a:t>77%</a:t>
            </a:r>
          </a:p>
          <a:p>
            <a:r>
              <a:rPr lang="en-US" sz="2000" dirty="0"/>
              <a:t>cisgender men</a:t>
            </a:r>
            <a:br>
              <a:rPr lang="en-US" sz="2000" dirty="0"/>
            </a:br>
            <a:r>
              <a:rPr lang="en-US" sz="2000" dirty="0"/>
              <a:t>(n=866,400)</a:t>
            </a:r>
          </a:p>
        </p:txBody>
      </p:sp>
      <p:sp>
        <p:nvSpPr>
          <p:cNvPr id="37" name="TextBox 36">
            <a:extLst>
              <a:ext uri="{FF2B5EF4-FFF2-40B4-BE49-F238E27FC236}">
                <a16:creationId xmlns:a16="http://schemas.microsoft.com/office/drawing/2014/main" id="{36B70406-311F-3E4E-BD3E-BBD7B0D14988}"/>
              </a:ext>
            </a:extLst>
          </p:cNvPr>
          <p:cNvSpPr txBox="1"/>
          <p:nvPr/>
        </p:nvSpPr>
        <p:spPr>
          <a:xfrm>
            <a:off x="880730" y="1143000"/>
            <a:ext cx="2548270" cy="1138773"/>
          </a:xfrm>
          <a:prstGeom prst="rect">
            <a:avLst/>
          </a:prstGeom>
          <a:noFill/>
        </p:spPr>
        <p:txBody>
          <a:bodyPr wrap="square" rtlCol="0">
            <a:spAutoFit/>
          </a:bodyPr>
          <a:lstStyle/>
          <a:p>
            <a:pPr algn="r"/>
            <a:r>
              <a:rPr lang="en-US" sz="2800" b="1" dirty="0"/>
              <a:t>23%</a:t>
            </a:r>
          </a:p>
          <a:p>
            <a:pPr algn="r"/>
            <a:r>
              <a:rPr lang="en-US" sz="2000" dirty="0"/>
              <a:t>cisgender women</a:t>
            </a:r>
            <a:br>
              <a:rPr lang="en-US" sz="2000" dirty="0"/>
            </a:br>
            <a:r>
              <a:rPr lang="en-US" sz="2000" dirty="0"/>
              <a:t>(n=256,500)</a:t>
            </a:r>
          </a:p>
        </p:txBody>
      </p:sp>
    </p:spTree>
    <p:extLst>
      <p:ext uri="{BB962C8B-B14F-4D97-AF65-F5344CB8AC3E}">
        <p14:creationId xmlns:p14="http://schemas.microsoft.com/office/powerpoint/2010/main" val="2964029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Who are those persons living with HIV?</a:t>
            </a:r>
          </a:p>
        </p:txBody>
      </p:sp>
      <p:sp>
        <p:nvSpPr>
          <p:cNvPr id="17" name="Text Box 6">
            <a:extLst>
              <a:ext uri="{FF2B5EF4-FFF2-40B4-BE49-F238E27FC236}">
                <a16:creationId xmlns:a16="http://schemas.microsoft.com/office/drawing/2014/main" id="{39B1B027-F391-854C-BA5C-32A408071D8F}"/>
              </a:ext>
            </a:extLst>
          </p:cNvPr>
          <p:cNvSpPr txBox="1">
            <a:spLocks noChangeArrowheads="1"/>
          </p:cNvSpPr>
          <p:nvPr/>
        </p:nvSpPr>
        <p:spPr bwMode="auto">
          <a:xfrm>
            <a:off x="4178957" y="6403384"/>
            <a:ext cx="4671022" cy="276999"/>
          </a:xfrm>
          <a:prstGeom prst="rect">
            <a:avLst/>
          </a:prstGeom>
          <a:noFill/>
          <a:ln w="9525">
            <a:noFill/>
            <a:miter lim="800000"/>
            <a:headEnd/>
            <a:tailEnd/>
          </a:ln>
          <a:effectLst/>
        </p:spPr>
        <p:txBody>
          <a:bodyPr wrap="none" anchor="t">
            <a:spAutoFit/>
          </a:bodyPr>
          <a:lstStyle/>
          <a:p>
            <a:pPr algn="r" defTabSz="457200" eaLnBrk="1" fontAlgn="auto" hangingPunct="1">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CDC. HIV Surveillance Supplemental Report. Vol 23 (No. 1) 2018.</a:t>
            </a:r>
          </a:p>
        </p:txBody>
      </p:sp>
      <p:graphicFrame>
        <p:nvGraphicFramePr>
          <p:cNvPr id="4" name="Chart 3">
            <a:extLst>
              <a:ext uri="{FF2B5EF4-FFF2-40B4-BE49-F238E27FC236}">
                <a16:creationId xmlns:a16="http://schemas.microsoft.com/office/drawing/2014/main" id="{4A9C0786-77E7-3C40-BB81-3248416D838B}"/>
              </a:ext>
            </a:extLst>
          </p:cNvPr>
          <p:cNvGraphicFramePr/>
          <p:nvPr/>
        </p:nvGraphicFramePr>
        <p:xfrm>
          <a:off x="3429000" y="917735"/>
          <a:ext cx="2286000" cy="20595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2EB55A26-21E2-B747-BD70-B519C2355CC8}"/>
              </a:ext>
            </a:extLst>
          </p:cNvPr>
          <p:cNvGraphicFramePr/>
          <p:nvPr/>
        </p:nvGraphicFramePr>
        <p:xfrm>
          <a:off x="6585246" y="2817037"/>
          <a:ext cx="2286000" cy="30905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a:extLst>
              <a:ext uri="{FF2B5EF4-FFF2-40B4-BE49-F238E27FC236}">
                <a16:creationId xmlns:a16="http://schemas.microsoft.com/office/drawing/2014/main" id="{D62678DA-2CCD-F14A-A979-86F76F02AEFD}"/>
              </a:ext>
            </a:extLst>
          </p:cNvPr>
          <p:cNvGraphicFramePr/>
          <p:nvPr/>
        </p:nvGraphicFramePr>
        <p:xfrm>
          <a:off x="293838" y="2817037"/>
          <a:ext cx="2286000" cy="309053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F9921C9D-BD17-E34F-8538-C05DB1175986}"/>
              </a:ext>
            </a:extLst>
          </p:cNvPr>
          <p:cNvSpPr txBox="1"/>
          <p:nvPr/>
        </p:nvSpPr>
        <p:spPr>
          <a:xfrm>
            <a:off x="5762846" y="1149021"/>
            <a:ext cx="2548270" cy="1138773"/>
          </a:xfrm>
          <a:prstGeom prst="rect">
            <a:avLst/>
          </a:prstGeom>
          <a:noFill/>
        </p:spPr>
        <p:txBody>
          <a:bodyPr wrap="square" rtlCol="0">
            <a:spAutoFit/>
          </a:bodyPr>
          <a:lstStyle/>
          <a:p>
            <a:r>
              <a:rPr lang="en-US" sz="2800" b="1" dirty="0"/>
              <a:t>77%</a:t>
            </a:r>
          </a:p>
          <a:p>
            <a:r>
              <a:rPr lang="en-US" sz="2000" dirty="0"/>
              <a:t>cisgender men</a:t>
            </a:r>
            <a:br>
              <a:rPr lang="en-US" sz="2000" dirty="0"/>
            </a:br>
            <a:r>
              <a:rPr lang="en-US" sz="2000" dirty="0"/>
              <a:t>(n=866,400)</a:t>
            </a:r>
          </a:p>
        </p:txBody>
      </p:sp>
      <p:sp>
        <p:nvSpPr>
          <p:cNvPr id="37" name="TextBox 36">
            <a:extLst>
              <a:ext uri="{FF2B5EF4-FFF2-40B4-BE49-F238E27FC236}">
                <a16:creationId xmlns:a16="http://schemas.microsoft.com/office/drawing/2014/main" id="{36B70406-311F-3E4E-BD3E-BBD7B0D14988}"/>
              </a:ext>
            </a:extLst>
          </p:cNvPr>
          <p:cNvSpPr txBox="1"/>
          <p:nvPr/>
        </p:nvSpPr>
        <p:spPr>
          <a:xfrm>
            <a:off x="880730" y="1143000"/>
            <a:ext cx="2548270" cy="1138773"/>
          </a:xfrm>
          <a:prstGeom prst="rect">
            <a:avLst/>
          </a:prstGeom>
          <a:noFill/>
        </p:spPr>
        <p:txBody>
          <a:bodyPr wrap="square" rtlCol="0">
            <a:spAutoFit/>
          </a:bodyPr>
          <a:lstStyle/>
          <a:p>
            <a:pPr algn="r"/>
            <a:r>
              <a:rPr lang="en-US" sz="2800" b="1" dirty="0"/>
              <a:t>23%</a:t>
            </a:r>
          </a:p>
          <a:p>
            <a:pPr algn="r"/>
            <a:r>
              <a:rPr lang="en-US" sz="2000" dirty="0"/>
              <a:t>cisgender women</a:t>
            </a:r>
            <a:br>
              <a:rPr lang="en-US" sz="2000" dirty="0"/>
            </a:br>
            <a:r>
              <a:rPr lang="en-US" sz="2000" dirty="0"/>
              <a:t>(n=256,500)</a:t>
            </a:r>
          </a:p>
        </p:txBody>
      </p:sp>
      <p:graphicFrame>
        <p:nvGraphicFramePr>
          <p:cNvPr id="8" name="Table 7">
            <a:extLst>
              <a:ext uri="{FF2B5EF4-FFF2-40B4-BE49-F238E27FC236}">
                <a16:creationId xmlns:a16="http://schemas.microsoft.com/office/drawing/2014/main" id="{3631B5E5-BC1E-1643-A40E-B54CF0E66832}"/>
              </a:ext>
            </a:extLst>
          </p:cNvPr>
          <p:cNvGraphicFramePr>
            <a:graphicFrameLocks noGrp="1"/>
          </p:cNvGraphicFramePr>
          <p:nvPr/>
        </p:nvGraphicFramePr>
        <p:xfrm>
          <a:off x="2972431" y="3249782"/>
          <a:ext cx="3199137" cy="2225040"/>
        </p:xfrm>
        <a:graphic>
          <a:graphicData uri="http://schemas.openxmlformats.org/drawingml/2006/table">
            <a:tbl>
              <a:tblPr>
                <a:tableStyleId>{16D9F66E-5EB9-4882-86FB-DCBF35E3C3E4}</a:tableStyleId>
              </a:tblPr>
              <a:tblGrid>
                <a:gridCol w="1066379">
                  <a:extLst>
                    <a:ext uri="{9D8B030D-6E8A-4147-A177-3AD203B41FA5}">
                      <a16:colId xmlns:a16="http://schemas.microsoft.com/office/drawing/2014/main" val="1526481197"/>
                    </a:ext>
                  </a:extLst>
                </a:gridCol>
                <a:gridCol w="1066379">
                  <a:extLst>
                    <a:ext uri="{9D8B030D-6E8A-4147-A177-3AD203B41FA5}">
                      <a16:colId xmlns:a16="http://schemas.microsoft.com/office/drawing/2014/main" val="3814528524"/>
                    </a:ext>
                  </a:extLst>
                </a:gridCol>
                <a:gridCol w="1066379">
                  <a:extLst>
                    <a:ext uri="{9D8B030D-6E8A-4147-A177-3AD203B41FA5}">
                      <a16:colId xmlns:a16="http://schemas.microsoft.com/office/drawing/2014/main" val="8277491"/>
                    </a:ext>
                  </a:extLst>
                </a:gridCol>
              </a:tblGrid>
              <a:tr h="370840">
                <a:tc>
                  <a:txBody>
                    <a:bodyPr/>
                    <a:lstStyle/>
                    <a:p>
                      <a:pPr algn="ctr"/>
                      <a:r>
                        <a:rPr lang="en-US" sz="2400" b="1" dirty="0">
                          <a:latin typeface="Arial" panose="020B0604020202020204" pitchFamily="34" charset="0"/>
                          <a:cs typeface="Arial" panose="020B0604020202020204" pitchFamily="34" charset="0"/>
                        </a:rPr>
                        <a:t>21%</a:t>
                      </a:r>
                      <a:br>
                        <a:rPr lang="en-US" sz="2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54,100</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b="1" dirty="0">
                          <a:latin typeface="Arial" panose="020B0604020202020204" pitchFamily="34" charset="0"/>
                          <a:cs typeface="Arial" panose="020B0604020202020204" pitchFamily="34" charset="0"/>
                        </a:rPr>
                        <a:t>IDU</a:t>
                      </a:r>
                    </a:p>
                  </a:txBody>
                  <a:tcPr anchor="ctr"/>
                </a:tc>
                <a:tc>
                  <a:txBody>
                    <a:bodyPr/>
                    <a:lstStyle/>
                    <a:p>
                      <a:pPr algn="ctr"/>
                      <a:r>
                        <a:rPr lang="en-US" sz="2400" b="1" dirty="0">
                          <a:latin typeface="Arial" panose="020B0604020202020204" pitchFamily="34" charset="0"/>
                          <a:cs typeface="Arial" panose="020B0604020202020204" pitchFamily="34" charset="0"/>
                        </a:rPr>
                        <a:t>16%*</a:t>
                      </a:r>
                      <a:br>
                        <a:rPr lang="en-US" sz="2400" b="0" dirty="0">
                          <a:latin typeface="Arial" panose="020B0604020202020204" pitchFamily="34" charset="0"/>
                          <a:cs typeface="Arial" panose="020B0604020202020204" pitchFamily="34" charset="0"/>
                        </a:rPr>
                      </a:br>
                      <a:r>
                        <a:rPr lang="en-US" sz="1400" b="0" dirty="0">
                          <a:latin typeface="Arial" panose="020B0604020202020204" pitchFamily="34" charset="0"/>
                          <a:cs typeface="Arial" panose="020B0604020202020204" pitchFamily="34" charset="0"/>
                        </a:rPr>
                        <a:t>57,300 +</a:t>
                      </a:r>
                      <a:br>
                        <a:rPr lang="en-US" sz="1400" b="1" dirty="0">
                          <a:latin typeface="Arial" panose="020B0604020202020204" pitchFamily="34" charset="0"/>
                          <a:cs typeface="Arial" panose="020B0604020202020204" pitchFamily="34" charset="0"/>
                        </a:rPr>
                      </a:br>
                      <a:r>
                        <a:rPr lang="en-US" sz="1400" b="0" dirty="0">
                          <a:latin typeface="Arial" panose="020B0604020202020204" pitchFamily="34" charset="0"/>
                          <a:cs typeface="Arial" panose="020B0604020202020204" pitchFamily="34" charset="0"/>
                        </a:rPr>
                        <a:t>81,000</a:t>
                      </a:r>
                    </a:p>
                  </a:txBody>
                  <a:tcPr anchor="ctr"/>
                </a:tc>
                <a:extLst>
                  <a:ext uri="{0D108BD9-81ED-4DB2-BD59-A6C34878D82A}">
                    <a16:rowId xmlns:a16="http://schemas.microsoft.com/office/drawing/2014/main" val="1275405578"/>
                  </a:ext>
                </a:extLst>
              </a:tr>
              <a:tr h="370840">
                <a:tc>
                  <a:txBody>
                    <a:bodyPr/>
                    <a:lstStyle/>
                    <a:p>
                      <a:pPr algn="ctr"/>
                      <a:r>
                        <a:rPr lang="en-US" sz="2400" b="1" dirty="0">
                          <a:latin typeface="Arial" panose="020B0604020202020204" pitchFamily="34" charset="0"/>
                          <a:cs typeface="Arial" panose="020B0604020202020204" pitchFamily="34" charset="0"/>
                        </a:rPr>
                        <a:t>78%</a:t>
                      </a:r>
                      <a:br>
                        <a:rPr lang="en-US" sz="2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201,000</a:t>
                      </a:r>
                    </a:p>
                  </a:txBody>
                  <a:tcPr anchor="ctr"/>
                </a:tc>
                <a:tc>
                  <a:txBody>
                    <a:bodyPr/>
                    <a:lstStyle/>
                    <a:p>
                      <a:pPr algn="ctr"/>
                      <a:r>
                        <a:rPr lang="en-US" sz="2400" b="1" dirty="0">
                          <a:latin typeface="Arial" panose="020B0604020202020204" pitchFamily="34" charset="0"/>
                          <a:cs typeface="Arial" panose="020B0604020202020204" pitchFamily="34" charset="0"/>
                        </a:rPr>
                        <a:t>Het</a:t>
                      </a:r>
                    </a:p>
                  </a:txBody>
                  <a:tcPr anchor="ctr"/>
                </a:tc>
                <a:tc>
                  <a:txBody>
                    <a:bodyPr/>
                    <a:lstStyle/>
                    <a:p>
                      <a:pPr algn="ctr"/>
                      <a:r>
                        <a:rPr lang="en-US" sz="2400" b="1" dirty="0">
                          <a:latin typeface="Arial" panose="020B0604020202020204" pitchFamily="34" charset="0"/>
                          <a:cs typeface="Arial" panose="020B0604020202020204" pitchFamily="34" charset="0"/>
                        </a:rPr>
                        <a:t>11%</a:t>
                      </a:r>
                      <a:br>
                        <a:rPr lang="en-US" sz="2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93,600</a:t>
                      </a:r>
                    </a:p>
                  </a:txBody>
                  <a:tcPr anchor="ctr"/>
                </a:tc>
                <a:extLst>
                  <a:ext uri="{0D108BD9-81ED-4DB2-BD59-A6C34878D82A}">
                    <a16:rowId xmlns:a16="http://schemas.microsoft.com/office/drawing/2014/main" val="4135285462"/>
                  </a:ext>
                </a:extLst>
              </a:tr>
              <a:tr h="370840">
                <a:tc>
                  <a:txBody>
                    <a:bodyPr/>
                    <a:lstStyle/>
                    <a:p>
                      <a:pPr algn="ctr"/>
                      <a:r>
                        <a:rPr lang="en-US" sz="2400" dirty="0">
                          <a:latin typeface="Arial" panose="020B0604020202020204" pitchFamily="34" charset="0"/>
                          <a:cs typeface="Arial" panose="020B0604020202020204" pitchFamily="34" charset="0"/>
                        </a:rPr>
                        <a:t>–</a:t>
                      </a:r>
                    </a:p>
                  </a:txBody>
                  <a:tcPr anchor="ctr"/>
                </a:tc>
                <a:tc>
                  <a:txBody>
                    <a:bodyPr/>
                    <a:lstStyle/>
                    <a:p>
                      <a:pPr algn="ctr"/>
                      <a:r>
                        <a:rPr lang="en-US" sz="2400" b="1" dirty="0">
                          <a:latin typeface="Arial" panose="020B0604020202020204" pitchFamily="34" charset="0"/>
                          <a:cs typeface="Arial" panose="020B0604020202020204" pitchFamily="34" charset="0"/>
                        </a:rPr>
                        <a:t>MSM</a:t>
                      </a:r>
                    </a:p>
                  </a:txBody>
                  <a:tcPr anchor="ctr"/>
                </a:tc>
                <a:tc>
                  <a:txBody>
                    <a:bodyPr/>
                    <a:lstStyle/>
                    <a:p>
                      <a:pPr algn="ctr"/>
                      <a:r>
                        <a:rPr lang="en-US" sz="2400" b="1" dirty="0">
                          <a:latin typeface="Arial" panose="020B0604020202020204" pitchFamily="34" charset="0"/>
                          <a:cs typeface="Arial" panose="020B0604020202020204" pitchFamily="34" charset="0"/>
                        </a:rPr>
                        <a:t>73%</a:t>
                      </a:r>
                      <a:br>
                        <a:rPr lang="en-US" sz="2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632,300</a:t>
                      </a:r>
                    </a:p>
                  </a:txBody>
                  <a:tcPr anchor="ctr"/>
                </a:tc>
                <a:extLst>
                  <a:ext uri="{0D108BD9-81ED-4DB2-BD59-A6C34878D82A}">
                    <a16:rowId xmlns:a16="http://schemas.microsoft.com/office/drawing/2014/main" val="2613743844"/>
                  </a:ext>
                </a:extLst>
              </a:tr>
            </a:tbl>
          </a:graphicData>
        </a:graphic>
      </p:graphicFrame>
      <p:sp>
        <p:nvSpPr>
          <p:cNvPr id="9" name="TextBox 8">
            <a:extLst>
              <a:ext uri="{FF2B5EF4-FFF2-40B4-BE49-F238E27FC236}">
                <a16:creationId xmlns:a16="http://schemas.microsoft.com/office/drawing/2014/main" id="{EAC8CCE2-E404-4B4B-904B-F1CDD29A399B}"/>
              </a:ext>
            </a:extLst>
          </p:cNvPr>
          <p:cNvSpPr txBox="1"/>
          <p:nvPr/>
        </p:nvSpPr>
        <p:spPr>
          <a:xfrm>
            <a:off x="239828" y="5907567"/>
            <a:ext cx="4671022" cy="738664"/>
          </a:xfrm>
          <a:prstGeom prst="rect">
            <a:avLst/>
          </a:prstGeom>
          <a:noFill/>
        </p:spPr>
        <p:txBody>
          <a:bodyPr wrap="square" rtlCol="0">
            <a:spAutoFit/>
          </a:bodyPr>
          <a:lstStyle/>
          <a:p>
            <a:r>
              <a:rPr lang="en-US" b="1" dirty="0"/>
              <a:t>* This chart is simplified from CDC data</a:t>
            </a:r>
          </a:p>
          <a:p>
            <a:r>
              <a:rPr lang="en-US" dirty="0"/>
              <a:t>MSM who also inject drugs = 6.6% of IDUs here; </a:t>
            </a:r>
            <a:br>
              <a:rPr lang="en-US" dirty="0"/>
            </a:br>
            <a:r>
              <a:rPr lang="en-US" dirty="0"/>
              <a:t>MSM-IDUs not included in </a:t>
            </a:r>
            <a:r>
              <a:rPr lang="en-US" u="sng" dirty="0"/>
              <a:t>this</a:t>
            </a:r>
            <a:r>
              <a:rPr lang="en-US" dirty="0"/>
              <a:t> MSM figure</a:t>
            </a:r>
          </a:p>
        </p:txBody>
      </p:sp>
      <p:cxnSp>
        <p:nvCxnSpPr>
          <p:cNvPr id="11" name="Elbow Connector 10">
            <a:extLst>
              <a:ext uri="{FF2B5EF4-FFF2-40B4-BE49-F238E27FC236}">
                <a16:creationId xmlns:a16="http://schemas.microsoft.com/office/drawing/2014/main" id="{B6A86189-C1A7-384C-B5E3-20143E30CF9C}"/>
              </a:ext>
            </a:extLst>
          </p:cNvPr>
          <p:cNvCxnSpPr>
            <a:cxnSpLocks/>
          </p:cNvCxnSpPr>
          <p:nvPr/>
        </p:nvCxnSpPr>
        <p:spPr>
          <a:xfrm rot="16200000" flipH="1">
            <a:off x="6992218" y="2513752"/>
            <a:ext cx="1178219" cy="293838"/>
          </a:xfrm>
          <a:prstGeom prst="bentConnector3">
            <a:avLst>
              <a:gd name="adj1" fmla="val -1000"/>
            </a:avLst>
          </a:prstGeom>
          <a:ln>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cxnSp>
        <p:nvCxnSpPr>
          <p:cNvPr id="38" name="Elbow Connector 37">
            <a:extLst>
              <a:ext uri="{FF2B5EF4-FFF2-40B4-BE49-F238E27FC236}">
                <a16:creationId xmlns:a16="http://schemas.microsoft.com/office/drawing/2014/main" id="{C9337ECC-EA29-334E-900F-0ED6403CA1DE}"/>
              </a:ext>
            </a:extLst>
          </p:cNvPr>
          <p:cNvCxnSpPr>
            <a:cxnSpLocks/>
          </p:cNvCxnSpPr>
          <p:nvPr/>
        </p:nvCxnSpPr>
        <p:spPr>
          <a:xfrm rot="5400000">
            <a:off x="976063" y="2513754"/>
            <a:ext cx="1178219" cy="293838"/>
          </a:xfrm>
          <a:prstGeom prst="bentConnector3">
            <a:avLst>
              <a:gd name="adj1" fmla="val -1000"/>
            </a:avLst>
          </a:prstGeom>
          <a:ln>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pic>
        <p:nvPicPr>
          <p:cNvPr id="39" name="Picture 38">
            <a:extLst>
              <a:ext uri="{FF2B5EF4-FFF2-40B4-BE49-F238E27FC236}">
                <a16:creationId xmlns:a16="http://schemas.microsoft.com/office/drawing/2014/main" id="{A0517CB3-1830-3741-B246-D1F2237B8D31}"/>
              </a:ext>
            </a:extLst>
          </p:cNvPr>
          <p:cNvPicPr>
            <a:picLocks noChangeAspect="1"/>
          </p:cNvPicPr>
          <p:nvPr/>
        </p:nvPicPr>
        <p:blipFill>
          <a:blip r:embed="rId6"/>
          <a:stretch>
            <a:fillRect/>
          </a:stretch>
        </p:blipFill>
        <p:spPr>
          <a:xfrm>
            <a:off x="5644553" y="5772036"/>
            <a:ext cx="454286" cy="529243"/>
          </a:xfrm>
          <a:prstGeom prst="rect">
            <a:avLst/>
          </a:prstGeom>
        </p:spPr>
      </p:pic>
      <p:sp>
        <p:nvSpPr>
          <p:cNvPr id="15" name="TextBox 14">
            <a:extLst>
              <a:ext uri="{FF2B5EF4-FFF2-40B4-BE49-F238E27FC236}">
                <a16:creationId xmlns:a16="http://schemas.microsoft.com/office/drawing/2014/main" id="{A111B10E-755F-7541-B8F2-BB41C5E79FB6}"/>
              </a:ext>
            </a:extLst>
          </p:cNvPr>
          <p:cNvSpPr txBox="1"/>
          <p:nvPr/>
        </p:nvSpPr>
        <p:spPr>
          <a:xfrm>
            <a:off x="6098839" y="5860621"/>
            <a:ext cx="3134979" cy="338554"/>
          </a:xfrm>
          <a:prstGeom prst="rect">
            <a:avLst/>
          </a:prstGeom>
          <a:noFill/>
        </p:spPr>
        <p:txBody>
          <a:bodyPr wrap="square" rtlCol="0">
            <a:spAutoFit/>
          </a:bodyPr>
          <a:lstStyle/>
          <a:p>
            <a:r>
              <a:rPr lang="en-US" sz="1600" b="1" dirty="0"/>
              <a:t>Who’s missing? </a:t>
            </a:r>
            <a:r>
              <a:rPr lang="en-US" sz="1600" dirty="0"/>
              <a:t>Trans folks</a:t>
            </a:r>
          </a:p>
        </p:txBody>
      </p:sp>
    </p:spTree>
    <p:extLst>
      <p:ext uri="{BB962C8B-B14F-4D97-AF65-F5344CB8AC3E}">
        <p14:creationId xmlns:p14="http://schemas.microsoft.com/office/powerpoint/2010/main" val="234872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Who are those persons living with HIV?</a:t>
            </a:r>
          </a:p>
        </p:txBody>
      </p:sp>
      <p:graphicFrame>
        <p:nvGraphicFramePr>
          <p:cNvPr id="5" name="Chart 4">
            <a:extLst>
              <a:ext uri="{FF2B5EF4-FFF2-40B4-BE49-F238E27FC236}">
                <a16:creationId xmlns:a16="http://schemas.microsoft.com/office/drawing/2014/main" id="{61C4FF06-917E-B84E-92FB-09E8695875F9}"/>
              </a:ext>
            </a:extLst>
          </p:cNvPr>
          <p:cNvGraphicFramePr/>
          <p:nvPr>
            <p:extLst>
              <p:ext uri="{D42A27DB-BD31-4B8C-83A1-F6EECF244321}">
                <p14:modId xmlns:p14="http://schemas.microsoft.com/office/powerpoint/2010/main" val="186290358"/>
              </p:ext>
            </p:extLst>
          </p:nvPr>
        </p:nvGraphicFramePr>
        <p:xfrm>
          <a:off x="278604" y="900112"/>
          <a:ext cx="3857626" cy="437197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a:extLst>
              <a:ext uri="{FF2B5EF4-FFF2-40B4-BE49-F238E27FC236}">
                <a16:creationId xmlns:a16="http://schemas.microsoft.com/office/drawing/2014/main" id="{C2C66ACB-C8D5-1F41-A2C1-5F935B811497}"/>
              </a:ext>
            </a:extLst>
          </p:cNvPr>
          <p:cNvSpPr txBox="1">
            <a:spLocks noChangeArrowheads="1"/>
          </p:cNvSpPr>
          <p:nvPr/>
        </p:nvSpPr>
        <p:spPr bwMode="auto">
          <a:xfrm>
            <a:off x="4178957" y="6403384"/>
            <a:ext cx="4671022" cy="276999"/>
          </a:xfrm>
          <a:prstGeom prst="rect">
            <a:avLst/>
          </a:prstGeom>
          <a:noFill/>
          <a:ln w="9525">
            <a:noFill/>
            <a:miter lim="800000"/>
            <a:headEnd/>
            <a:tailEnd/>
          </a:ln>
          <a:effectLst/>
        </p:spPr>
        <p:txBody>
          <a:bodyPr wrap="none" anchor="t">
            <a:spAutoFit/>
          </a:bodyPr>
          <a:lstStyle/>
          <a:p>
            <a:pPr algn="r" defTabSz="457200" eaLnBrk="1" fontAlgn="auto" hangingPunct="1">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CDC. HIV Surveillance Supplemental Report. Vol 23 (No. 1) 2018.</a:t>
            </a:r>
          </a:p>
        </p:txBody>
      </p:sp>
    </p:spTree>
    <p:extLst>
      <p:ext uri="{BB962C8B-B14F-4D97-AF65-F5344CB8AC3E}">
        <p14:creationId xmlns:p14="http://schemas.microsoft.com/office/powerpoint/2010/main" val="2263303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Who are those persons living with HIV?</a:t>
            </a:r>
          </a:p>
        </p:txBody>
      </p:sp>
      <p:graphicFrame>
        <p:nvGraphicFramePr>
          <p:cNvPr id="5" name="Chart 4">
            <a:extLst>
              <a:ext uri="{FF2B5EF4-FFF2-40B4-BE49-F238E27FC236}">
                <a16:creationId xmlns:a16="http://schemas.microsoft.com/office/drawing/2014/main" id="{61C4FF06-917E-B84E-92FB-09E8695875F9}"/>
              </a:ext>
            </a:extLst>
          </p:cNvPr>
          <p:cNvGraphicFramePr/>
          <p:nvPr/>
        </p:nvGraphicFramePr>
        <p:xfrm>
          <a:off x="278604" y="900112"/>
          <a:ext cx="3857626" cy="43719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F18DCAE-DB37-824D-91ED-C80CBF0064B8}"/>
              </a:ext>
            </a:extLst>
          </p:cNvPr>
          <p:cNvGraphicFramePr/>
          <p:nvPr/>
        </p:nvGraphicFramePr>
        <p:xfrm>
          <a:off x="4136230" y="900112"/>
          <a:ext cx="5218513" cy="495803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Box 6">
            <a:extLst>
              <a:ext uri="{FF2B5EF4-FFF2-40B4-BE49-F238E27FC236}">
                <a16:creationId xmlns:a16="http://schemas.microsoft.com/office/drawing/2014/main" id="{C2C66ACB-C8D5-1F41-A2C1-5F935B811497}"/>
              </a:ext>
            </a:extLst>
          </p:cNvPr>
          <p:cNvSpPr txBox="1">
            <a:spLocks noChangeArrowheads="1"/>
          </p:cNvSpPr>
          <p:nvPr/>
        </p:nvSpPr>
        <p:spPr bwMode="auto">
          <a:xfrm>
            <a:off x="4178957" y="6403384"/>
            <a:ext cx="4671022" cy="276999"/>
          </a:xfrm>
          <a:prstGeom prst="rect">
            <a:avLst/>
          </a:prstGeom>
          <a:noFill/>
          <a:ln w="9525">
            <a:noFill/>
            <a:miter lim="800000"/>
            <a:headEnd/>
            <a:tailEnd/>
          </a:ln>
          <a:effectLst/>
        </p:spPr>
        <p:txBody>
          <a:bodyPr wrap="none" anchor="t">
            <a:spAutoFit/>
          </a:bodyPr>
          <a:lstStyle/>
          <a:p>
            <a:pPr algn="r" defTabSz="457200" eaLnBrk="1" fontAlgn="auto" hangingPunct="1">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CDC. HIV Surveillance Supplemental Report. Vol 23 (No. 1) 2018.</a:t>
            </a:r>
          </a:p>
        </p:txBody>
      </p:sp>
    </p:spTree>
    <p:extLst>
      <p:ext uri="{BB962C8B-B14F-4D97-AF65-F5344CB8AC3E}">
        <p14:creationId xmlns:p14="http://schemas.microsoft.com/office/powerpoint/2010/main" val="200533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Acknowledgments</a:t>
            </a:r>
          </a:p>
        </p:txBody>
      </p:sp>
      <p:sp>
        <p:nvSpPr>
          <p:cNvPr id="3" name="TextBox 2">
            <a:extLst>
              <a:ext uri="{FF2B5EF4-FFF2-40B4-BE49-F238E27FC236}">
                <a16:creationId xmlns:a16="http://schemas.microsoft.com/office/drawing/2014/main" id="{C3E9FA03-D5B4-8549-9225-A33B8EB476A7}"/>
              </a:ext>
            </a:extLst>
          </p:cNvPr>
          <p:cNvSpPr txBox="1"/>
          <p:nvPr/>
        </p:nvSpPr>
        <p:spPr>
          <a:xfrm>
            <a:off x="457200" y="1271588"/>
            <a:ext cx="8229600" cy="5016758"/>
          </a:xfrm>
          <a:prstGeom prst="rect">
            <a:avLst/>
          </a:prstGeom>
          <a:noFill/>
        </p:spPr>
        <p:txBody>
          <a:bodyPr wrap="square" rtlCol="0">
            <a:spAutoFit/>
          </a:bodyPr>
          <a:lstStyle/>
          <a:p>
            <a:pPr algn="ctr"/>
            <a:r>
              <a:rPr lang="en-US" sz="2800" dirty="0"/>
              <a:t>This presentation is based on the </a:t>
            </a:r>
            <a:br>
              <a:rPr lang="en-US" sz="2800" dirty="0"/>
            </a:br>
            <a:r>
              <a:rPr lang="en-US" sz="2800" dirty="0"/>
              <a:t>first 3 core competencies of the </a:t>
            </a:r>
            <a:br>
              <a:rPr lang="en-US" sz="2800" dirty="0"/>
            </a:br>
            <a:r>
              <a:rPr lang="en-US" sz="2800" dirty="0"/>
              <a:t>Curriculum on HIV/HCV Coinfection, </a:t>
            </a:r>
            <a:br>
              <a:rPr lang="en-US" sz="2800" dirty="0"/>
            </a:br>
            <a:r>
              <a:rPr lang="en-US" sz="2800" dirty="0"/>
              <a:t>from the AETC National Coordinating Center:</a:t>
            </a:r>
            <a:br>
              <a:rPr lang="en-US" sz="2800" dirty="0"/>
            </a:br>
            <a:r>
              <a:rPr lang="en-US" sz="2800" dirty="0"/>
              <a:t> </a:t>
            </a:r>
            <a:br>
              <a:rPr lang="en-US" sz="2800" dirty="0"/>
            </a:br>
            <a:r>
              <a:rPr lang="en-US" sz="2800" b="1" dirty="0"/>
              <a:t>https://</a:t>
            </a:r>
            <a:r>
              <a:rPr lang="en-US" sz="2800" b="1" dirty="0" err="1"/>
              <a:t>aidsetc.org</a:t>
            </a:r>
            <a:r>
              <a:rPr lang="en-US" sz="2800" b="1" dirty="0"/>
              <a:t>/</a:t>
            </a:r>
            <a:r>
              <a:rPr lang="en-US" sz="2800" b="1" dirty="0" err="1"/>
              <a:t>hivhcv</a:t>
            </a:r>
            <a:r>
              <a:rPr lang="en-US" sz="2800" b="1" dirty="0"/>
              <a:t>/1/contents</a:t>
            </a:r>
          </a:p>
          <a:p>
            <a:pPr algn="ctr"/>
            <a:endParaRPr lang="en-US" sz="2800" dirty="0"/>
          </a:p>
          <a:p>
            <a:pPr algn="ctr"/>
            <a:r>
              <a:rPr lang="en-US" sz="2800" dirty="0"/>
              <a:t>Data have been updated where possible </a:t>
            </a:r>
            <a:br>
              <a:rPr lang="en-US" sz="2800" dirty="0"/>
            </a:br>
            <a:r>
              <a:rPr lang="en-US" sz="2800" dirty="0"/>
              <a:t>and augmented throughout. </a:t>
            </a:r>
            <a:br>
              <a:rPr lang="en-US" sz="2800" dirty="0"/>
            </a:br>
            <a:br>
              <a:rPr lang="en-US" sz="1200" dirty="0"/>
            </a:br>
            <a:r>
              <a:rPr lang="en-US" sz="2800" dirty="0"/>
              <a:t>Please see individual modules for additional details about the content.</a:t>
            </a:r>
          </a:p>
        </p:txBody>
      </p:sp>
    </p:spTree>
    <p:extLst>
      <p:ext uri="{BB962C8B-B14F-4D97-AF65-F5344CB8AC3E}">
        <p14:creationId xmlns:p14="http://schemas.microsoft.com/office/powerpoint/2010/main" val="2104146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alphaModFix/>
            <a:extLst>
              <a:ext uri="{28A0092B-C50C-407E-A947-70E740481C1C}">
                <a14:useLocalDpi xmlns:a14="http://schemas.microsoft.com/office/drawing/2010/main" val="0"/>
              </a:ext>
            </a:extLst>
          </a:blip>
          <a:srcRect t="14342" b="25641"/>
          <a:stretch/>
        </p:blipFill>
        <p:spPr>
          <a:xfrm>
            <a:off x="99490" y="950532"/>
            <a:ext cx="8915951" cy="4403522"/>
          </a:xfrm>
          <a:prstGeom prst="rect">
            <a:avLst/>
          </a:prstGeom>
        </p:spPr>
      </p:pic>
      <p:sp>
        <p:nvSpPr>
          <p:cNvPr id="10" name="TextBox 9"/>
          <p:cNvSpPr txBox="1"/>
          <p:nvPr/>
        </p:nvSpPr>
        <p:spPr>
          <a:xfrm>
            <a:off x="0" y="4492279"/>
            <a:ext cx="2543648" cy="1723549"/>
          </a:xfrm>
          <a:prstGeom prst="rect">
            <a:avLst/>
          </a:prstGeom>
          <a:noFill/>
        </p:spPr>
        <p:txBody>
          <a:bodyPr wrap="square" rtlCol="0">
            <a:spAutoFit/>
          </a:bodyPr>
          <a:lstStyle/>
          <a:p>
            <a:pPr algn="ctr"/>
            <a:r>
              <a:rPr lang="en-US" sz="4000" dirty="0">
                <a:latin typeface="Helvetica"/>
                <a:cs typeface="Helvetica"/>
              </a:rPr>
              <a:t>382</a:t>
            </a:r>
          </a:p>
          <a:p>
            <a:pPr algn="ctr"/>
            <a:r>
              <a:rPr lang="en-US" dirty="0">
                <a:latin typeface="Helvetica"/>
                <a:cs typeface="Helvetica"/>
              </a:rPr>
              <a:t>of every 100,000 </a:t>
            </a:r>
          </a:p>
          <a:p>
            <a:pPr algn="ctr"/>
            <a:r>
              <a:rPr lang="en-US" dirty="0">
                <a:latin typeface="Helvetica"/>
                <a:cs typeface="Helvetica"/>
              </a:rPr>
              <a:t>Americans</a:t>
            </a:r>
            <a:br>
              <a:rPr lang="en-US" dirty="0">
                <a:latin typeface="Helvetica"/>
                <a:cs typeface="Helvetica"/>
              </a:rPr>
            </a:br>
            <a:endParaRPr lang="en-US" dirty="0">
              <a:latin typeface="Helvetica"/>
              <a:cs typeface="Helvetica"/>
            </a:endParaRPr>
          </a:p>
          <a:p>
            <a:pPr algn="ctr"/>
            <a:r>
              <a:rPr lang="en-US" sz="1200" dirty="0">
                <a:latin typeface="Helvetica"/>
                <a:cs typeface="Helvetica"/>
              </a:rPr>
              <a:t>(1.2M HIV+ of 314.1M, in </a:t>
            </a:r>
            <a:r>
              <a:rPr lang="en-US" sz="1200" b="1" dirty="0">
                <a:latin typeface="Helvetica"/>
                <a:cs typeface="Helvetica"/>
              </a:rPr>
              <a:t>2012</a:t>
            </a:r>
            <a:r>
              <a:rPr lang="en-US" sz="1200" dirty="0">
                <a:latin typeface="Helvetica"/>
                <a:cs typeface="Helvetica"/>
              </a:rPr>
              <a:t>)</a:t>
            </a:r>
          </a:p>
        </p:txBody>
      </p:sp>
      <p:pic>
        <p:nvPicPr>
          <p:cNvPr id="16" name="Picture 15"/>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9306" t="82285" b="13288"/>
          <a:stretch/>
        </p:blipFill>
        <p:spPr>
          <a:xfrm>
            <a:off x="1339515" y="6424862"/>
            <a:ext cx="7194662" cy="32485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0657" y="5866657"/>
            <a:ext cx="1664368" cy="498050"/>
          </a:xfrm>
          <a:prstGeom prst="rect">
            <a:avLst/>
          </a:prstGeom>
        </p:spPr>
      </p:pic>
      <p:sp>
        <p:nvSpPr>
          <p:cNvPr id="7" name="Title 1">
            <a:extLst>
              <a:ext uri="{FF2B5EF4-FFF2-40B4-BE49-F238E27FC236}">
                <a16:creationId xmlns:a16="http://schemas.microsoft.com/office/drawing/2014/main" id="{1D811379-82F0-084B-BC71-48C532ABBECE}"/>
              </a:ext>
            </a:extLst>
          </p:cNvPr>
          <p:cNvSpPr txBox="1">
            <a:spLocks/>
          </p:cNvSpPr>
          <p:nvPr/>
        </p:nvSpPr>
        <p:spPr>
          <a:xfrm>
            <a:off x="457200" y="0"/>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b="1" dirty="0">
                <a:latin typeface="Helvetica"/>
                <a:cs typeface="Helvetica"/>
              </a:rPr>
              <a:t>Where are those persons living with HIV?</a:t>
            </a:r>
          </a:p>
        </p:txBody>
      </p:sp>
      <p:sp>
        <p:nvSpPr>
          <p:cNvPr id="2" name="TextBox 1">
            <a:extLst>
              <a:ext uri="{FF2B5EF4-FFF2-40B4-BE49-F238E27FC236}">
                <a16:creationId xmlns:a16="http://schemas.microsoft.com/office/drawing/2014/main" id="{44E1A906-97AF-614E-BE9C-22BE2D0328E5}"/>
              </a:ext>
            </a:extLst>
          </p:cNvPr>
          <p:cNvSpPr txBox="1"/>
          <p:nvPr/>
        </p:nvSpPr>
        <p:spPr>
          <a:xfrm>
            <a:off x="0" y="6304586"/>
            <a:ext cx="1290414" cy="369332"/>
          </a:xfrm>
          <a:prstGeom prst="rect">
            <a:avLst/>
          </a:prstGeom>
          <a:noFill/>
        </p:spPr>
        <p:txBody>
          <a:bodyPr wrap="square" rtlCol="0">
            <a:spAutoFit/>
          </a:bodyPr>
          <a:lstStyle/>
          <a:p>
            <a:pPr algn="ctr"/>
            <a:r>
              <a:rPr lang="en-US" sz="1800" b="1" dirty="0">
                <a:solidFill>
                  <a:srgbClr val="FF0000"/>
                </a:solidFill>
              </a:rPr>
              <a:t>2013</a:t>
            </a:r>
          </a:p>
        </p:txBody>
      </p:sp>
    </p:spTree>
    <p:extLst>
      <p:ext uri="{BB962C8B-B14F-4D97-AF65-F5344CB8AC3E}">
        <p14:creationId xmlns:p14="http://schemas.microsoft.com/office/powerpoint/2010/main" val="1947016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21767" y="3247901"/>
            <a:ext cx="5120640" cy="38404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0760" y="720168"/>
            <a:ext cx="5120640" cy="38404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64186" y="1557144"/>
            <a:ext cx="2835434" cy="400110"/>
          </a:xfrm>
          <a:prstGeom prst="rect">
            <a:avLst/>
          </a:prstGeom>
          <a:noFill/>
        </p:spPr>
        <p:txBody>
          <a:bodyPr wrap="square" rtlCol="0">
            <a:spAutoFit/>
          </a:bodyPr>
          <a:lstStyle/>
          <a:p>
            <a:r>
              <a:rPr lang="en-US" sz="2000" b="1" dirty="0">
                <a:latin typeface="Helvetica"/>
                <a:cs typeface="Helvetica"/>
              </a:rPr>
              <a:t>Hispanic/Latino</a:t>
            </a:r>
          </a:p>
        </p:txBody>
      </p:sp>
      <p:sp>
        <p:nvSpPr>
          <p:cNvPr id="17" name="TextBox 16"/>
          <p:cNvSpPr txBox="1"/>
          <p:nvPr/>
        </p:nvSpPr>
        <p:spPr>
          <a:xfrm>
            <a:off x="1541490" y="5512741"/>
            <a:ext cx="2835434" cy="400110"/>
          </a:xfrm>
          <a:prstGeom prst="rect">
            <a:avLst/>
          </a:prstGeom>
          <a:noFill/>
        </p:spPr>
        <p:txBody>
          <a:bodyPr wrap="square" rtlCol="0">
            <a:spAutoFit/>
          </a:bodyPr>
          <a:lstStyle/>
          <a:p>
            <a:pPr algn="ctr"/>
            <a:r>
              <a:rPr lang="en-US" sz="2000" b="1" dirty="0">
                <a:latin typeface="Helvetica"/>
                <a:cs typeface="Helvetica"/>
              </a:rPr>
              <a:t>White</a:t>
            </a:r>
            <a:endParaRPr lang="en-US" b="1" dirty="0">
              <a:latin typeface="Helvetica"/>
              <a:cs typeface="Helvetica"/>
            </a:endParaRPr>
          </a:p>
        </p:txBody>
      </p:sp>
      <p:sp>
        <p:nvSpPr>
          <p:cNvPr id="7" name="Title 1">
            <a:extLst>
              <a:ext uri="{FF2B5EF4-FFF2-40B4-BE49-F238E27FC236}">
                <a16:creationId xmlns:a16="http://schemas.microsoft.com/office/drawing/2014/main" id="{6E76AD7F-5640-4346-9D44-94F83B4ACF39}"/>
              </a:ext>
            </a:extLst>
          </p:cNvPr>
          <p:cNvSpPr txBox="1">
            <a:spLocks/>
          </p:cNvSpPr>
          <p:nvPr/>
        </p:nvSpPr>
        <p:spPr>
          <a:xfrm>
            <a:off x="457200" y="0"/>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b="1" dirty="0">
                <a:latin typeface="Helvetica"/>
                <a:cs typeface="Helvetica"/>
              </a:rPr>
              <a:t>Where are those persons living with HIV?</a:t>
            </a:r>
          </a:p>
        </p:txBody>
      </p:sp>
      <p:sp>
        <p:nvSpPr>
          <p:cNvPr id="8" name="TextBox 7">
            <a:extLst>
              <a:ext uri="{FF2B5EF4-FFF2-40B4-BE49-F238E27FC236}">
                <a16:creationId xmlns:a16="http://schemas.microsoft.com/office/drawing/2014/main" id="{624D2039-F457-4B41-8F00-7455C118C919}"/>
              </a:ext>
            </a:extLst>
          </p:cNvPr>
          <p:cNvSpPr txBox="1"/>
          <p:nvPr/>
        </p:nvSpPr>
        <p:spPr>
          <a:xfrm>
            <a:off x="0" y="6304586"/>
            <a:ext cx="1290414" cy="369332"/>
          </a:xfrm>
          <a:prstGeom prst="rect">
            <a:avLst/>
          </a:prstGeom>
          <a:noFill/>
        </p:spPr>
        <p:txBody>
          <a:bodyPr wrap="square" rtlCol="0">
            <a:spAutoFit/>
          </a:bodyPr>
          <a:lstStyle/>
          <a:p>
            <a:pPr algn="ctr"/>
            <a:r>
              <a:rPr lang="en-US" sz="1800" b="1" dirty="0">
                <a:solidFill>
                  <a:srgbClr val="FF0000"/>
                </a:solidFill>
              </a:rPr>
              <a:t>2012</a:t>
            </a:r>
          </a:p>
        </p:txBody>
      </p:sp>
    </p:spTree>
    <p:extLst>
      <p:ext uri="{BB962C8B-B14F-4D97-AF65-F5344CB8AC3E}">
        <p14:creationId xmlns:p14="http://schemas.microsoft.com/office/powerpoint/2010/main" val="3994558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21767" y="3247901"/>
            <a:ext cx="5120640" cy="38404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41490" y="5512741"/>
            <a:ext cx="2835434" cy="400110"/>
          </a:xfrm>
          <a:prstGeom prst="rect">
            <a:avLst/>
          </a:prstGeom>
          <a:noFill/>
        </p:spPr>
        <p:txBody>
          <a:bodyPr wrap="square" rtlCol="0">
            <a:spAutoFit/>
          </a:bodyPr>
          <a:lstStyle/>
          <a:p>
            <a:pPr algn="ctr"/>
            <a:r>
              <a:rPr lang="en-US" sz="2000" b="1" dirty="0">
                <a:latin typeface="Helvetica"/>
                <a:cs typeface="Helvetica"/>
              </a:rPr>
              <a:t>White</a:t>
            </a:r>
            <a:endParaRPr lang="en-US" b="1" dirty="0">
              <a:latin typeface="Helvetica"/>
              <a:cs typeface="Helvetica"/>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0760" y="720168"/>
            <a:ext cx="5120640" cy="38404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564186" y="1557144"/>
            <a:ext cx="2835434" cy="400110"/>
          </a:xfrm>
          <a:prstGeom prst="rect">
            <a:avLst/>
          </a:prstGeom>
          <a:noFill/>
        </p:spPr>
        <p:txBody>
          <a:bodyPr wrap="square" rtlCol="0">
            <a:spAutoFit/>
          </a:bodyPr>
          <a:lstStyle/>
          <a:p>
            <a:r>
              <a:rPr lang="en-US" sz="2000" b="1" dirty="0">
                <a:latin typeface="Helvetica"/>
                <a:cs typeface="Helvetica"/>
              </a:rPr>
              <a:t>Black</a:t>
            </a:r>
            <a:endParaRPr lang="en-US" b="1" dirty="0">
              <a:latin typeface="Helvetica"/>
              <a:cs typeface="Helvetica"/>
            </a:endParaRPr>
          </a:p>
        </p:txBody>
      </p:sp>
      <p:sp>
        <p:nvSpPr>
          <p:cNvPr id="7" name="TextBox 6">
            <a:extLst>
              <a:ext uri="{FF2B5EF4-FFF2-40B4-BE49-F238E27FC236}">
                <a16:creationId xmlns:a16="http://schemas.microsoft.com/office/drawing/2014/main" id="{7021E8A2-9A0A-DA4C-97EB-54184B04E296}"/>
              </a:ext>
            </a:extLst>
          </p:cNvPr>
          <p:cNvSpPr txBox="1"/>
          <p:nvPr/>
        </p:nvSpPr>
        <p:spPr>
          <a:xfrm>
            <a:off x="0" y="6304586"/>
            <a:ext cx="1290414" cy="369332"/>
          </a:xfrm>
          <a:prstGeom prst="rect">
            <a:avLst/>
          </a:prstGeom>
          <a:noFill/>
        </p:spPr>
        <p:txBody>
          <a:bodyPr wrap="square" rtlCol="0">
            <a:spAutoFit/>
          </a:bodyPr>
          <a:lstStyle/>
          <a:p>
            <a:pPr algn="ctr"/>
            <a:r>
              <a:rPr lang="en-US" sz="1800" b="1" dirty="0">
                <a:solidFill>
                  <a:srgbClr val="FF0000"/>
                </a:solidFill>
              </a:rPr>
              <a:t>2012</a:t>
            </a:r>
          </a:p>
        </p:txBody>
      </p:sp>
      <p:sp>
        <p:nvSpPr>
          <p:cNvPr id="8" name="Title 1">
            <a:extLst>
              <a:ext uri="{FF2B5EF4-FFF2-40B4-BE49-F238E27FC236}">
                <a16:creationId xmlns:a16="http://schemas.microsoft.com/office/drawing/2014/main" id="{CC5B6460-240F-B34D-B13A-77C6A8AA6826}"/>
              </a:ext>
            </a:extLst>
          </p:cNvPr>
          <p:cNvSpPr txBox="1">
            <a:spLocks/>
          </p:cNvSpPr>
          <p:nvPr/>
        </p:nvSpPr>
        <p:spPr>
          <a:xfrm>
            <a:off x="457200" y="0"/>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b="1" dirty="0">
                <a:latin typeface="Helvetica"/>
                <a:cs typeface="Helvetica"/>
              </a:rPr>
              <a:t>Where are those persons living with HIV?</a:t>
            </a:r>
          </a:p>
        </p:txBody>
      </p:sp>
    </p:spTree>
    <p:extLst>
      <p:ext uri="{BB962C8B-B14F-4D97-AF65-F5344CB8AC3E}">
        <p14:creationId xmlns:p14="http://schemas.microsoft.com/office/powerpoint/2010/main" val="1553608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Who is acquiring HIV in the US?</a:t>
            </a:r>
          </a:p>
        </p:txBody>
      </p:sp>
      <p:pic>
        <p:nvPicPr>
          <p:cNvPr id="9" name="Picture 8" descr="This slide presents the rates of diagnoses of HIV infection by age group among adults and adolescents in the United States from 2010 though 2016. &#10;&#10;Persons aged 25–34 years accounted for the highest rates of diagnoses of HIV infection each year; whereas, persons aged ≥55 years accounted for the lowest rates of diagnoses of HIV infection each year.&#10;&#10;From 2010 though 2016, rates of diagnoses of HIV infection increased among persons aged 25–34 years (+6%). Decreases were seen in rates among persons aged 13–24 years (-6%), 35–44 years (-26%), 45–54 years (-24%), and ≥55 years (-18%).&#10;">
            <a:extLst>
              <a:ext uri="{FF2B5EF4-FFF2-40B4-BE49-F238E27FC236}">
                <a16:creationId xmlns:a16="http://schemas.microsoft.com/office/drawing/2014/main" id="{9D135B29-A83E-6948-90D1-3E03E63E8DA3}"/>
              </a:ext>
            </a:extLst>
          </p:cNvPr>
          <p:cNvPicPr>
            <a:picLocks noChangeAspect="1"/>
          </p:cNvPicPr>
          <p:nvPr/>
        </p:nvPicPr>
        <p:blipFill>
          <a:blip r:embed="rId3"/>
          <a:stretch>
            <a:fillRect/>
          </a:stretch>
        </p:blipFill>
        <p:spPr>
          <a:xfrm>
            <a:off x="360504" y="1885950"/>
            <a:ext cx="8783496" cy="3947865"/>
          </a:xfrm>
          <a:prstGeom prst="rect">
            <a:avLst/>
          </a:prstGeom>
        </p:spPr>
      </p:pic>
      <p:sp>
        <p:nvSpPr>
          <p:cNvPr id="10" name="TextBox 9">
            <a:extLst>
              <a:ext uri="{FF2B5EF4-FFF2-40B4-BE49-F238E27FC236}">
                <a16:creationId xmlns:a16="http://schemas.microsoft.com/office/drawing/2014/main" id="{8A025927-86CF-A541-9522-45EFA3A89521}"/>
              </a:ext>
            </a:extLst>
          </p:cNvPr>
          <p:cNvSpPr txBox="1"/>
          <p:nvPr/>
        </p:nvSpPr>
        <p:spPr>
          <a:xfrm>
            <a:off x="2760297" y="5435907"/>
            <a:ext cx="4216400" cy="369332"/>
          </a:xfrm>
          <a:prstGeom prst="rect">
            <a:avLst/>
          </a:prstGeom>
          <a:solidFill>
            <a:schemeClr val="bg1"/>
          </a:solidFill>
        </p:spPr>
        <p:txBody>
          <a:bodyPr wrap="square" rtlCol="0">
            <a:spAutoFit/>
          </a:bodyPr>
          <a:lstStyle/>
          <a:p>
            <a:pPr algn="ctr"/>
            <a:r>
              <a:rPr lang="en-US" sz="1800" b="1" dirty="0"/>
              <a:t>Year of Diagnosis</a:t>
            </a:r>
          </a:p>
        </p:txBody>
      </p:sp>
      <p:sp>
        <p:nvSpPr>
          <p:cNvPr id="11" name="TextBox 10">
            <a:extLst>
              <a:ext uri="{FF2B5EF4-FFF2-40B4-BE49-F238E27FC236}">
                <a16:creationId xmlns:a16="http://schemas.microsoft.com/office/drawing/2014/main" id="{E2BBD1AF-8C44-4C46-9F93-CCDE9F7FA337}"/>
              </a:ext>
            </a:extLst>
          </p:cNvPr>
          <p:cNvSpPr txBox="1"/>
          <p:nvPr/>
        </p:nvSpPr>
        <p:spPr>
          <a:xfrm rot="16200000">
            <a:off x="-1515206" y="3201754"/>
            <a:ext cx="4216400" cy="646331"/>
          </a:xfrm>
          <a:prstGeom prst="rect">
            <a:avLst/>
          </a:prstGeom>
          <a:solidFill>
            <a:schemeClr val="bg1"/>
          </a:solidFill>
        </p:spPr>
        <p:txBody>
          <a:bodyPr wrap="square" rtlCol="0" anchor="b">
            <a:spAutoFit/>
          </a:bodyPr>
          <a:lstStyle/>
          <a:p>
            <a:pPr algn="ctr"/>
            <a:endParaRPr lang="en-US" sz="1800" b="1" dirty="0"/>
          </a:p>
          <a:p>
            <a:pPr algn="ctr"/>
            <a:r>
              <a:rPr lang="en-US" sz="1800" b="1" dirty="0"/>
              <a:t>Rate per 100,000 Americans</a:t>
            </a:r>
          </a:p>
        </p:txBody>
      </p:sp>
      <p:sp>
        <p:nvSpPr>
          <p:cNvPr id="13" name="Text Box 6">
            <a:extLst>
              <a:ext uri="{FF2B5EF4-FFF2-40B4-BE49-F238E27FC236}">
                <a16:creationId xmlns:a16="http://schemas.microsoft.com/office/drawing/2014/main" id="{66B1DD71-5A97-524A-9958-ECC2A9DA7C35}"/>
              </a:ext>
            </a:extLst>
          </p:cNvPr>
          <p:cNvSpPr txBox="1">
            <a:spLocks noChangeArrowheads="1"/>
          </p:cNvSpPr>
          <p:nvPr/>
        </p:nvSpPr>
        <p:spPr bwMode="auto">
          <a:xfrm>
            <a:off x="2760297" y="6403384"/>
            <a:ext cx="6203494" cy="276999"/>
          </a:xfrm>
          <a:prstGeom prst="rect">
            <a:avLst/>
          </a:prstGeom>
          <a:noFill/>
          <a:ln w="9525">
            <a:noFill/>
            <a:miter lim="800000"/>
            <a:headEnd/>
            <a:tailEnd/>
          </a:ln>
          <a:effectLst/>
        </p:spPr>
        <p:txBody>
          <a:bodyPr wrap="none" anchor="t">
            <a:spAutoFit/>
          </a:bodyPr>
          <a:lstStyle/>
          <a:p>
            <a:pPr algn="r" defTabSz="457200" eaLnBrk="1" fontAlgn="auto" hangingPunct="1">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https://</a:t>
            </a:r>
            <a:r>
              <a:rPr lang="en-US" sz="1200" dirty="0" err="1">
                <a:solidFill>
                  <a:schemeClr val="tx1">
                    <a:lumMod val="50000"/>
                    <a:lumOff val="50000"/>
                  </a:schemeClr>
                </a:solidFill>
              </a:rPr>
              <a:t>www.cdc.gov</a:t>
            </a:r>
            <a:r>
              <a:rPr lang="en-US" sz="1200" dirty="0">
                <a:solidFill>
                  <a:schemeClr val="tx1">
                    <a:lumMod val="50000"/>
                    <a:lumOff val="50000"/>
                  </a:schemeClr>
                </a:solidFill>
              </a:rPr>
              <a:t>/</a:t>
            </a:r>
            <a:r>
              <a:rPr lang="en-US" sz="1200" dirty="0" err="1">
                <a:solidFill>
                  <a:schemeClr val="tx1">
                    <a:lumMod val="50000"/>
                    <a:lumOff val="50000"/>
                  </a:schemeClr>
                </a:solidFill>
              </a:rPr>
              <a:t>hiv</a:t>
            </a:r>
            <a:r>
              <a:rPr lang="en-US" sz="1200" dirty="0">
                <a:solidFill>
                  <a:schemeClr val="tx1">
                    <a:lumMod val="50000"/>
                    <a:lumOff val="50000"/>
                  </a:schemeClr>
                </a:solidFill>
              </a:rPr>
              <a:t>/ppt/library/</a:t>
            </a:r>
            <a:r>
              <a:rPr lang="en-US" sz="1200" dirty="0" err="1">
                <a:solidFill>
                  <a:schemeClr val="tx1">
                    <a:lumMod val="50000"/>
                    <a:lumOff val="50000"/>
                  </a:schemeClr>
                </a:solidFill>
              </a:rPr>
              <a:t>slidesets</a:t>
            </a:r>
            <a:r>
              <a:rPr lang="en-US" sz="1200" dirty="0">
                <a:solidFill>
                  <a:schemeClr val="tx1">
                    <a:lumMod val="50000"/>
                    <a:lumOff val="50000"/>
                  </a:schemeClr>
                </a:solidFill>
              </a:rPr>
              <a:t>/cdc-hiv-surveillance-epidemiology-2017.pptx</a:t>
            </a:r>
          </a:p>
        </p:txBody>
      </p:sp>
      <p:sp>
        <p:nvSpPr>
          <p:cNvPr id="8" name="TextBox 7">
            <a:extLst>
              <a:ext uri="{FF2B5EF4-FFF2-40B4-BE49-F238E27FC236}">
                <a16:creationId xmlns:a16="http://schemas.microsoft.com/office/drawing/2014/main" id="{B7F732D2-F2CB-454F-9B36-1DCC99CE395F}"/>
              </a:ext>
            </a:extLst>
          </p:cNvPr>
          <p:cNvSpPr txBox="1"/>
          <p:nvPr/>
        </p:nvSpPr>
        <p:spPr>
          <a:xfrm>
            <a:off x="896245" y="1183684"/>
            <a:ext cx="7608686" cy="400110"/>
          </a:xfrm>
          <a:prstGeom prst="rect">
            <a:avLst/>
          </a:prstGeom>
          <a:noFill/>
        </p:spPr>
        <p:txBody>
          <a:bodyPr wrap="none" rtlCol="0">
            <a:spAutoFit/>
          </a:bodyPr>
          <a:lstStyle/>
          <a:p>
            <a:pPr algn="ctr"/>
            <a:r>
              <a:rPr lang="en-US" sz="2000" dirty="0">
                <a:solidFill>
                  <a:schemeClr val="tx1">
                    <a:lumMod val="75000"/>
                    <a:lumOff val="25000"/>
                  </a:schemeClr>
                </a:solidFill>
              </a:rPr>
              <a:t>Rates of HIV Diagnosis among Adolescents &amp; Adults, 2010-2016</a:t>
            </a:r>
          </a:p>
        </p:txBody>
      </p:sp>
    </p:spTree>
    <p:extLst>
      <p:ext uri="{BB962C8B-B14F-4D97-AF65-F5344CB8AC3E}">
        <p14:creationId xmlns:p14="http://schemas.microsoft.com/office/powerpoint/2010/main" val="2092746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s slide presents the percentage distribution of adults and adolescents with diagnosed HIV infection from 2010 through 2016, by transmission category, for the United States and 6 dependent areas.&#10; &#10;The percentage of adults and adolescents with diagnosed HIV infection attributed to male-to-male sexual contact increased from 60% in 2010 to 66% in 2016. The percentages of diagnosed HIV infections attributed to injection drug use, male-to-male sexual contact and injection drug use, and heterosexual contact decreased from 2010 through 2016. The “Other” transmission category is not displayed as it comprises less than 1% of cases. The category includes hemophilia, blood transfusion, perinatal exposure, and risk factor not reported or not identified.&#10; &#10;Data have been statistically adjusted to account for missing transmission category.&#10; &#10;Heterosexual contact is with a person known to have, or to be at high risk for, HIV infection.&#10;">
            <a:extLst>
              <a:ext uri="{FF2B5EF4-FFF2-40B4-BE49-F238E27FC236}">
                <a16:creationId xmlns:a16="http://schemas.microsoft.com/office/drawing/2014/main" id="{B241E3A9-9B97-AE45-9557-75ADDF761DE8}"/>
              </a:ext>
            </a:extLst>
          </p:cNvPr>
          <p:cNvPicPr>
            <a:picLocks noChangeAspect="1"/>
          </p:cNvPicPr>
          <p:nvPr/>
        </p:nvPicPr>
        <p:blipFill>
          <a:blip r:embed="rId3"/>
          <a:stretch>
            <a:fillRect/>
          </a:stretch>
        </p:blipFill>
        <p:spPr>
          <a:xfrm>
            <a:off x="369039" y="2194305"/>
            <a:ext cx="8456506" cy="3520440"/>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Who is acquiring HIV in the US?</a:t>
            </a:r>
          </a:p>
        </p:txBody>
      </p:sp>
      <p:sp>
        <p:nvSpPr>
          <p:cNvPr id="10" name="TextBox 9">
            <a:extLst>
              <a:ext uri="{FF2B5EF4-FFF2-40B4-BE49-F238E27FC236}">
                <a16:creationId xmlns:a16="http://schemas.microsoft.com/office/drawing/2014/main" id="{8A025927-86CF-A541-9522-45EFA3A89521}"/>
              </a:ext>
            </a:extLst>
          </p:cNvPr>
          <p:cNvSpPr txBox="1"/>
          <p:nvPr/>
        </p:nvSpPr>
        <p:spPr>
          <a:xfrm>
            <a:off x="2760297" y="5435907"/>
            <a:ext cx="4216400" cy="369332"/>
          </a:xfrm>
          <a:prstGeom prst="rect">
            <a:avLst/>
          </a:prstGeom>
          <a:solidFill>
            <a:schemeClr val="bg1"/>
          </a:solidFill>
        </p:spPr>
        <p:txBody>
          <a:bodyPr wrap="square" rtlCol="0">
            <a:spAutoFit/>
          </a:bodyPr>
          <a:lstStyle/>
          <a:p>
            <a:pPr algn="ctr"/>
            <a:r>
              <a:rPr lang="en-US" sz="1800" b="1" dirty="0"/>
              <a:t>Year of Diagnosis</a:t>
            </a:r>
          </a:p>
        </p:txBody>
      </p:sp>
      <p:sp>
        <p:nvSpPr>
          <p:cNvPr id="11" name="TextBox 10">
            <a:extLst>
              <a:ext uri="{FF2B5EF4-FFF2-40B4-BE49-F238E27FC236}">
                <a16:creationId xmlns:a16="http://schemas.microsoft.com/office/drawing/2014/main" id="{E2BBD1AF-8C44-4C46-9F93-CCDE9F7FA337}"/>
              </a:ext>
            </a:extLst>
          </p:cNvPr>
          <p:cNvSpPr txBox="1"/>
          <p:nvPr/>
        </p:nvSpPr>
        <p:spPr>
          <a:xfrm rot="16200000">
            <a:off x="-1515206" y="3402450"/>
            <a:ext cx="4216400" cy="646331"/>
          </a:xfrm>
          <a:prstGeom prst="rect">
            <a:avLst/>
          </a:prstGeom>
          <a:solidFill>
            <a:schemeClr val="bg1"/>
          </a:solidFill>
        </p:spPr>
        <p:txBody>
          <a:bodyPr wrap="square" rtlCol="0" anchor="b">
            <a:spAutoFit/>
          </a:bodyPr>
          <a:lstStyle/>
          <a:p>
            <a:pPr algn="ctr"/>
            <a:endParaRPr lang="en-US" sz="1800" b="1" dirty="0"/>
          </a:p>
          <a:p>
            <a:pPr algn="ctr"/>
            <a:r>
              <a:rPr lang="en-US" sz="1800" b="1" dirty="0"/>
              <a:t>Percentage of Diagnoses</a:t>
            </a:r>
          </a:p>
        </p:txBody>
      </p:sp>
      <p:sp>
        <p:nvSpPr>
          <p:cNvPr id="13" name="Text Box 6">
            <a:extLst>
              <a:ext uri="{FF2B5EF4-FFF2-40B4-BE49-F238E27FC236}">
                <a16:creationId xmlns:a16="http://schemas.microsoft.com/office/drawing/2014/main" id="{66B1DD71-5A97-524A-9958-ECC2A9DA7C35}"/>
              </a:ext>
            </a:extLst>
          </p:cNvPr>
          <p:cNvSpPr txBox="1">
            <a:spLocks noChangeArrowheads="1"/>
          </p:cNvSpPr>
          <p:nvPr/>
        </p:nvSpPr>
        <p:spPr bwMode="auto">
          <a:xfrm>
            <a:off x="2760297" y="6403384"/>
            <a:ext cx="6203494" cy="276999"/>
          </a:xfrm>
          <a:prstGeom prst="rect">
            <a:avLst/>
          </a:prstGeom>
          <a:noFill/>
          <a:ln w="9525">
            <a:noFill/>
            <a:miter lim="800000"/>
            <a:headEnd/>
            <a:tailEnd/>
          </a:ln>
          <a:effectLst/>
        </p:spPr>
        <p:txBody>
          <a:bodyPr wrap="none" anchor="t">
            <a:spAutoFit/>
          </a:bodyPr>
          <a:lstStyle/>
          <a:p>
            <a:pPr algn="r" defTabSz="457200" eaLnBrk="1" fontAlgn="auto" hangingPunct="1">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https://</a:t>
            </a:r>
            <a:r>
              <a:rPr lang="en-US" sz="1200" dirty="0" err="1">
                <a:solidFill>
                  <a:schemeClr val="tx1">
                    <a:lumMod val="50000"/>
                    <a:lumOff val="50000"/>
                  </a:schemeClr>
                </a:solidFill>
              </a:rPr>
              <a:t>www.cdc.gov</a:t>
            </a:r>
            <a:r>
              <a:rPr lang="en-US" sz="1200" dirty="0">
                <a:solidFill>
                  <a:schemeClr val="tx1">
                    <a:lumMod val="50000"/>
                    <a:lumOff val="50000"/>
                  </a:schemeClr>
                </a:solidFill>
              </a:rPr>
              <a:t>/</a:t>
            </a:r>
            <a:r>
              <a:rPr lang="en-US" sz="1200" dirty="0" err="1">
                <a:solidFill>
                  <a:schemeClr val="tx1">
                    <a:lumMod val="50000"/>
                    <a:lumOff val="50000"/>
                  </a:schemeClr>
                </a:solidFill>
              </a:rPr>
              <a:t>hiv</a:t>
            </a:r>
            <a:r>
              <a:rPr lang="en-US" sz="1200" dirty="0">
                <a:solidFill>
                  <a:schemeClr val="tx1">
                    <a:lumMod val="50000"/>
                    <a:lumOff val="50000"/>
                  </a:schemeClr>
                </a:solidFill>
              </a:rPr>
              <a:t>/ppt/library/</a:t>
            </a:r>
            <a:r>
              <a:rPr lang="en-US" sz="1200" dirty="0" err="1">
                <a:solidFill>
                  <a:schemeClr val="tx1">
                    <a:lumMod val="50000"/>
                    <a:lumOff val="50000"/>
                  </a:schemeClr>
                </a:solidFill>
              </a:rPr>
              <a:t>slidesets</a:t>
            </a:r>
            <a:r>
              <a:rPr lang="en-US" sz="1200" dirty="0">
                <a:solidFill>
                  <a:schemeClr val="tx1">
                    <a:lumMod val="50000"/>
                    <a:lumOff val="50000"/>
                  </a:schemeClr>
                </a:solidFill>
              </a:rPr>
              <a:t>/cdc-hiv-surveillance-epidemiology-2017.pptx</a:t>
            </a:r>
          </a:p>
        </p:txBody>
      </p:sp>
      <p:sp>
        <p:nvSpPr>
          <p:cNvPr id="12" name="TextBox 11">
            <a:extLst>
              <a:ext uri="{FF2B5EF4-FFF2-40B4-BE49-F238E27FC236}">
                <a16:creationId xmlns:a16="http://schemas.microsoft.com/office/drawing/2014/main" id="{A0D74AD6-E589-A24A-AB70-94FE2AF124E4}"/>
              </a:ext>
            </a:extLst>
          </p:cNvPr>
          <p:cNvSpPr txBox="1"/>
          <p:nvPr/>
        </p:nvSpPr>
        <p:spPr>
          <a:xfrm>
            <a:off x="1408403" y="1183684"/>
            <a:ext cx="6584368" cy="400110"/>
          </a:xfrm>
          <a:prstGeom prst="rect">
            <a:avLst/>
          </a:prstGeom>
          <a:noFill/>
        </p:spPr>
        <p:txBody>
          <a:bodyPr wrap="none" rtlCol="0">
            <a:spAutoFit/>
          </a:bodyPr>
          <a:lstStyle/>
          <a:p>
            <a:pPr algn="ctr"/>
            <a:r>
              <a:rPr lang="en-US" sz="2000" dirty="0">
                <a:solidFill>
                  <a:schemeClr val="tx1">
                    <a:lumMod val="75000"/>
                    <a:lumOff val="25000"/>
                  </a:schemeClr>
                </a:solidFill>
              </a:rPr>
              <a:t>HIV Diagnoses among Adolescents &amp; Adults, 2010-2016</a:t>
            </a:r>
          </a:p>
        </p:txBody>
      </p:sp>
      <p:sp>
        <p:nvSpPr>
          <p:cNvPr id="4" name="Down Arrow 3">
            <a:extLst>
              <a:ext uri="{FF2B5EF4-FFF2-40B4-BE49-F238E27FC236}">
                <a16:creationId xmlns:a16="http://schemas.microsoft.com/office/drawing/2014/main" id="{AFF7D0EE-F49D-1648-9027-44756B7231DE}"/>
              </a:ext>
            </a:extLst>
          </p:cNvPr>
          <p:cNvSpPr/>
          <p:nvPr/>
        </p:nvSpPr>
        <p:spPr>
          <a:xfrm rot="18930877">
            <a:off x="586577" y="1690501"/>
            <a:ext cx="400834" cy="53319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24249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rom 2010 through 2016, blacks/African Americans accounted for the largest percentage of diagnoses of HIV infections each year in the United States and 6 dependent areas. &#10;&#10;In 2016, 43% of diagnoses were among blacks/African Americans, 26% among Hispanics/Latinos, 25% among whites, 3% among persons of multiple races, 2% among Asians, and less than 1% each for American Indians/Alaska Natives and Native Hawaiians/other Pacific Islanders. For the first time in 2016, the proportion of diagnoses that were among Hispanics/Latinos was greater than the proportion of diagnoses that were among whites.&#10; &#10;Hispanics/Latinos can be of any race.&#10;">
            <a:extLst>
              <a:ext uri="{FF2B5EF4-FFF2-40B4-BE49-F238E27FC236}">
                <a16:creationId xmlns:a16="http://schemas.microsoft.com/office/drawing/2014/main" id="{D21BEE75-7EF9-9748-83C8-5EFA4C13FB4D}"/>
              </a:ext>
            </a:extLst>
          </p:cNvPr>
          <p:cNvPicPr>
            <a:picLocks noChangeAspect="1"/>
          </p:cNvPicPr>
          <p:nvPr/>
        </p:nvPicPr>
        <p:blipFill>
          <a:blip r:embed="rId3"/>
          <a:stretch>
            <a:fillRect/>
          </a:stretch>
        </p:blipFill>
        <p:spPr>
          <a:xfrm>
            <a:off x="428624" y="1625171"/>
            <a:ext cx="8740173" cy="4160520"/>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Who is acquiring HIV in the US?</a:t>
            </a:r>
          </a:p>
        </p:txBody>
      </p:sp>
      <p:sp>
        <p:nvSpPr>
          <p:cNvPr id="10" name="TextBox 9">
            <a:extLst>
              <a:ext uri="{FF2B5EF4-FFF2-40B4-BE49-F238E27FC236}">
                <a16:creationId xmlns:a16="http://schemas.microsoft.com/office/drawing/2014/main" id="{8A025927-86CF-A541-9522-45EFA3A89521}"/>
              </a:ext>
            </a:extLst>
          </p:cNvPr>
          <p:cNvSpPr txBox="1"/>
          <p:nvPr/>
        </p:nvSpPr>
        <p:spPr>
          <a:xfrm>
            <a:off x="2760297" y="5435907"/>
            <a:ext cx="4216400" cy="369332"/>
          </a:xfrm>
          <a:prstGeom prst="rect">
            <a:avLst/>
          </a:prstGeom>
          <a:solidFill>
            <a:schemeClr val="bg1"/>
          </a:solidFill>
        </p:spPr>
        <p:txBody>
          <a:bodyPr wrap="square" rtlCol="0">
            <a:spAutoFit/>
          </a:bodyPr>
          <a:lstStyle/>
          <a:p>
            <a:pPr algn="ctr"/>
            <a:r>
              <a:rPr lang="en-US" sz="1800" b="1" dirty="0"/>
              <a:t>Year of Diagnosis</a:t>
            </a:r>
          </a:p>
        </p:txBody>
      </p:sp>
      <p:sp>
        <p:nvSpPr>
          <p:cNvPr id="11" name="TextBox 10">
            <a:extLst>
              <a:ext uri="{FF2B5EF4-FFF2-40B4-BE49-F238E27FC236}">
                <a16:creationId xmlns:a16="http://schemas.microsoft.com/office/drawing/2014/main" id="{E2BBD1AF-8C44-4C46-9F93-CCDE9F7FA337}"/>
              </a:ext>
            </a:extLst>
          </p:cNvPr>
          <p:cNvSpPr txBox="1"/>
          <p:nvPr/>
        </p:nvSpPr>
        <p:spPr>
          <a:xfrm rot="16200000">
            <a:off x="-1515206" y="3402450"/>
            <a:ext cx="4216400" cy="646331"/>
          </a:xfrm>
          <a:prstGeom prst="rect">
            <a:avLst/>
          </a:prstGeom>
          <a:solidFill>
            <a:schemeClr val="bg1"/>
          </a:solidFill>
        </p:spPr>
        <p:txBody>
          <a:bodyPr wrap="square" rtlCol="0" anchor="b">
            <a:spAutoFit/>
          </a:bodyPr>
          <a:lstStyle/>
          <a:p>
            <a:pPr algn="ctr"/>
            <a:endParaRPr lang="en-US" sz="1800" b="1" dirty="0"/>
          </a:p>
          <a:p>
            <a:pPr algn="ctr"/>
            <a:r>
              <a:rPr lang="en-US" sz="1800" b="1" dirty="0"/>
              <a:t>Percentage of Diagnoses</a:t>
            </a:r>
          </a:p>
        </p:txBody>
      </p:sp>
      <p:sp>
        <p:nvSpPr>
          <p:cNvPr id="13" name="Text Box 6">
            <a:extLst>
              <a:ext uri="{FF2B5EF4-FFF2-40B4-BE49-F238E27FC236}">
                <a16:creationId xmlns:a16="http://schemas.microsoft.com/office/drawing/2014/main" id="{66B1DD71-5A97-524A-9958-ECC2A9DA7C35}"/>
              </a:ext>
            </a:extLst>
          </p:cNvPr>
          <p:cNvSpPr txBox="1">
            <a:spLocks noChangeArrowheads="1"/>
          </p:cNvSpPr>
          <p:nvPr/>
        </p:nvSpPr>
        <p:spPr bwMode="auto">
          <a:xfrm>
            <a:off x="2760297" y="6403384"/>
            <a:ext cx="6203494" cy="276999"/>
          </a:xfrm>
          <a:prstGeom prst="rect">
            <a:avLst/>
          </a:prstGeom>
          <a:noFill/>
          <a:ln w="9525">
            <a:noFill/>
            <a:miter lim="800000"/>
            <a:headEnd/>
            <a:tailEnd/>
          </a:ln>
          <a:effectLst/>
        </p:spPr>
        <p:txBody>
          <a:bodyPr wrap="none" anchor="t">
            <a:spAutoFit/>
          </a:bodyPr>
          <a:lstStyle/>
          <a:p>
            <a:pPr algn="r" defTabSz="457200" eaLnBrk="1" fontAlgn="auto" hangingPunct="1">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https://</a:t>
            </a:r>
            <a:r>
              <a:rPr lang="en-US" sz="1200" dirty="0" err="1">
                <a:solidFill>
                  <a:schemeClr val="tx1">
                    <a:lumMod val="50000"/>
                    <a:lumOff val="50000"/>
                  </a:schemeClr>
                </a:solidFill>
              </a:rPr>
              <a:t>www.cdc.gov</a:t>
            </a:r>
            <a:r>
              <a:rPr lang="en-US" sz="1200" dirty="0">
                <a:solidFill>
                  <a:schemeClr val="tx1">
                    <a:lumMod val="50000"/>
                    <a:lumOff val="50000"/>
                  </a:schemeClr>
                </a:solidFill>
              </a:rPr>
              <a:t>/</a:t>
            </a:r>
            <a:r>
              <a:rPr lang="en-US" sz="1200" dirty="0" err="1">
                <a:solidFill>
                  <a:schemeClr val="tx1">
                    <a:lumMod val="50000"/>
                    <a:lumOff val="50000"/>
                  </a:schemeClr>
                </a:solidFill>
              </a:rPr>
              <a:t>hiv</a:t>
            </a:r>
            <a:r>
              <a:rPr lang="en-US" sz="1200" dirty="0">
                <a:solidFill>
                  <a:schemeClr val="tx1">
                    <a:lumMod val="50000"/>
                    <a:lumOff val="50000"/>
                  </a:schemeClr>
                </a:solidFill>
              </a:rPr>
              <a:t>/ppt/library/</a:t>
            </a:r>
            <a:r>
              <a:rPr lang="en-US" sz="1200" dirty="0" err="1">
                <a:solidFill>
                  <a:schemeClr val="tx1">
                    <a:lumMod val="50000"/>
                    <a:lumOff val="50000"/>
                  </a:schemeClr>
                </a:solidFill>
              </a:rPr>
              <a:t>slidesets</a:t>
            </a:r>
            <a:r>
              <a:rPr lang="en-US" sz="1200" dirty="0">
                <a:solidFill>
                  <a:schemeClr val="tx1">
                    <a:lumMod val="50000"/>
                    <a:lumOff val="50000"/>
                  </a:schemeClr>
                </a:solidFill>
              </a:rPr>
              <a:t>/cdc-hiv-surveillance-epidemiology-2017.pptx</a:t>
            </a:r>
          </a:p>
        </p:txBody>
      </p:sp>
      <p:sp>
        <p:nvSpPr>
          <p:cNvPr id="3" name="TextBox 2">
            <a:extLst>
              <a:ext uri="{FF2B5EF4-FFF2-40B4-BE49-F238E27FC236}">
                <a16:creationId xmlns:a16="http://schemas.microsoft.com/office/drawing/2014/main" id="{66CCCB65-5B41-9144-A2C4-27A98E948812}"/>
              </a:ext>
            </a:extLst>
          </p:cNvPr>
          <p:cNvSpPr txBox="1"/>
          <p:nvPr/>
        </p:nvSpPr>
        <p:spPr>
          <a:xfrm>
            <a:off x="1408403" y="1183684"/>
            <a:ext cx="6584368" cy="400110"/>
          </a:xfrm>
          <a:prstGeom prst="rect">
            <a:avLst/>
          </a:prstGeom>
          <a:noFill/>
        </p:spPr>
        <p:txBody>
          <a:bodyPr wrap="none" rtlCol="0">
            <a:spAutoFit/>
          </a:bodyPr>
          <a:lstStyle/>
          <a:p>
            <a:pPr algn="ctr"/>
            <a:r>
              <a:rPr lang="en-US" sz="2000" dirty="0">
                <a:solidFill>
                  <a:schemeClr val="tx1">
                    <a:lumMod val="75000"/>
                    <a:lumOff val="25000"/>
                  </a:schemeClr>
                </a:solidFill>
              </a:rPr>
              <a:t>HIV Diagnoses among Adolescents &amp; Adults, 2010-2016</a:t>
            </a:r>
          </a:p>
        </p:txBody>
      </p:sp>
      <p:sp>
        <p:nvSpPr>
          <p:cNvPr id="4" name="Rectangle 3">
            <a:extLst>
              <a:ext uri="{FF2B5EF4-FFF2-40B4-BE49-F238E27FC236}">
                <a16:creationId xmlns:a16="http://schemas.microsoft.com/office/drawing/2014/main" id="{61CF8DF7-5082-CD49-8A3D-9FA8C1EED60E}"/>
              </a:ext>
            </a:extLst>
          </p:cNvPr>
          <p:cNvSpPr/>
          <p:nvPr/>
        </p:nvSpPr>
        <p:spPr>
          <a:xfrm>
            <a:off x="4229099" y="1583794"/>
            <a:ext cx="4911122" cy="21023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a:extLst>
              <a:ext uri="{FF2B5EF4-FFF2-40B4-BE49-F238E27FC236}">
                <a16:creationId xmlns:a16="http://schemas.microsoft.com/office/drawing/2014/main" id="{2E1EC598-ACBE-0248-A151-9CF23316941D}"/>
              </a:ext>
            </a:extLst>
          </p:cNvPr>
          <p:cNvSpPr/>
          <p:nvPr/>
        </p:nvSpPr>
        <p:spPr>
          <a:xfrm rot="18930877">
            <a:off x="586577" y="1690501"/>
            <a:ext cx="400834" cy="53319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07712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om 2010 through 2016, blacks/African Americans accounted for the largest percentage of diagnoses of HIV infections each year in the United States and 6 dependent areas. &#10;&#10;In 2016, 43% of diagnoses were among blacks/African Americans, 26% among Hispanics/Latinos, 25% among whites, 3% among persons of multiple races, 2% among Asians, and less than 1% each for American Indians/Alaska Natives and Native Hawaiians/other Pacific Islanders. For the first time in 2016, the proportion of diagnoses that were among Hispanics/Latinos was greater than the proportion of diagnoses that were among whites.&#10; &#10;Hispanics/Latinos can be of any race.&#10;">
            <a:extLst>
              <a:ext uri="{FF2B5EF4-FFF2-40B4-BE49-F238E27FC236}">
                <a16:creationId xmlns:a16="http://schemas.microsoft.com/office/drawing/2014/main" id="{DE3986FF-27D4-8F4A-88C6-48A162B715A1}"/>
              </a:ext>
            </a:extLst>
          </p:cNvPr>
          <p:cNvPicPr>
            <a:picLocks noChangeAspect="1"/>
          </p:cNvPicPr>
          <p:nvPr/>
        </p:nvPicPr>
        <p:blipFill rotWithShape="1">
          <a:blip r:embed="rId3"/>
          <a:srcRect l="49422" b="54169"/>
          <a:stretch/>
        </p:blipFill>
        <p:spPr>
          <a:xfrm>
            <a:off x="995328" y="2009332"/>
            <a:ext cx="7778095" cy="3355113"/>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Who is acquiring HIV in the US?</a:t>
            </a:r>
          </a:p>
        </p:txBody>
      </p:sp>
      <p:sp>
        <p:nvSpPr>
          <p:cNvPr id="10" name="TextBox 9">
            <a:extLst>
              <a:ext uri="{FF2B5EF4-FFF2-40B4-BE49-F238E27FC236}">
                <a16:creationId xmlns:a16="http://schemas.microsoft.com/office/drawing/2014/main" id="{8A025927-86CF-A541-9522-45EFA3A89521}"/>
              </a:ext>
            </a:extLst>
          </p:cNvPr>
          <p:cNvSpPr txBox="1"/>
          <p:nvPr/>
        </p:nvSpPr>
        <p:spPr>
          <a:xfrm>
            <a:off x="2760297" y="5435907"/>
            <a:ext cx="4216400" cy="369332"/>
          </a:xfrm>
          <a:prstGeom prst="rect">
            <a:avLst/>
          </a:prstGeom>
          <a:solidFill>
            <a:schemeClr val="bg1"/>
          </a:solidFill>
        </p:spPr>
        <p:txBody>
          <a:bodyPr wrap="square" rtlCol="0">
            <a:spAutoFit/>
          </a:bodyPr>
          <a:lstStyle/>
          <a:p>
            <a:pPr algn="ctr"/>
            <a:r>
              <a:rPr lang="en-US" sz="1800" b="1" dirty="0"/>
              <a:t>Year of Diagnosis</a:t>
            </a:r>
          </a:p>
        </p:txBody>
      </p:sp>
      <p:sp>
        <p:nvSpPr>
          <p:cNvPr id="11" name="TextBox 10">
            <a:extLst>
              <a:ext uri="{FF2B5EF4-FFF2-40B4-BE49-F238E27FC236}">
                <a16:creationId xmlns:a16="http://schemas.microsoft.com/office/drawing/2014/main" id="{E2BBD1AF-8C44-4C46-9F93-CCDE9F7FA337}"/>
              </a:ext>
            </a:extLst>
          </p:cNvPr>
          <p:cNvSpPr txBox="1"/>
          <p:nvPr/>
        </p:nvSpPr>
        <p:spPr>
          <a:xfrm rot="16200000">
            <a:off x="-1515206" y="3402450"/>
            <a:ext cx="4216400" cy="646331"/>
          </a:xfrm>
          <a:prstGeom prst="rect">
            <a:avLst/>
          </a:prstGeom>
          <a:solidFill>
            <a:schemeClr val="bg1"/>
          </a:solidFill>
        </p:spPr>
        <p:txBody>
          <a:bodyPr wrap="square" rtlCol="0" anchor="b">
            <a:spAutoFit/>
          </a:bodyPr>
          <a:lstStyle/>
          <a:p>
            <a:pPr algn="ctr"/>
            <a:endParaRPr lang="en-US" sz="1800" b="1" dirty="0"/>
          </a:p>
          <a:p>
            <a:pPr algn="ctr"/>
            <a:r>
              <a:rPr lang="en-US" sz="1800" b="1" dirty="0"/>
              <a:t>Percentage of Diagnoses</a:t>
            </a:r>
          </a:p>
        </p:txBody>
      </p:sp>
      <p:sp>
        <p:nvSpPr>
          <p:cNvPr id="13" name="Text Box 6">
            <a:extLst>
              <a:ext uri="{FF2B5EF4-FFF2-40B4-BE49-F238E27FC236}">
                <a16:creationId xmlns:a16="http://schemas.microsoft.com/office/drawing/2014/main" id="{66B1DD71-5A97-524A-9958-ECC2A9DA7C35}"/>
              </a:ext>
            </a:extLst>
          </p:cNvPr>
          <p:cNvSpPr txBox="1">
            <a:spLocks noChangeArrowheads="1"/>
          </p:cNvSpPr>
          <p:nvPr/>
        </p:nvSpPr>
        <p:spPr bwMode="auto">
          <a:xfrm>
            <a:off x="2760297" y="6403384"/>
            <a:ext cx="6203494" cy="276999"/>
          </a:xfrm>
          <a:prstGeom prst="rect">
            <a:avLst/>
          </a:prstGeom>
          <a:noFill/>
          <a:ln w="9525">
            <a:noFill/>
            <a:miter lim="800000"/>
            <a:headEnd/>
            <a:tailEnd/>
          </a:ln>
          <a:effectLst/>
        </p:spPr>
        <p:txBody>
          <a:bodyPr wrap="none" anchor="t">
            <a:spAutoFit/>
          </a:bodyPr>
          <a:lstStyle/>
          <a:p>
            <a:pPr algn="r" defTabSz="457200" eaLnBrk="1" fontAlgn="auto" hangingPunct="1">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https://</a:t>
            </a:r>
            <a:r>
              <a:rPr lang="en-US" sz="1200" dirty="0" err="1">
                <a:solidFill>
                  <a:schemeClr val="tx1">
                    <a:lumMod val="50000"/>
                    <a:lumOff val="50000"/>
                  </a:schemeClr>
                </a:solidFill>
              </a:rPr>
              <a:t>www.cdc.gov</a:t>
            </a:r>
            <a:r>
              <a:rPr lang="en-US" sz="1200" dirty="0">
                <a:solidFill>
                  <a:schemeClr val="tx1">
                    <a:lumMod val="50000"/>
                    <a:lumOff val="50000"/>
                  </a:schemeClr>
                </a:solidFill>
              </a:rPr>
              <a:t>/</a:t>
            </a:r>
            <a:r>
              <a:rPr lang="en-US" sz="1200" dirty="0" err="1">
                <a:solidFill>
                  <a:schemeClr val="tx1">
                    <a:lumMod val="50000"/>
                    <a:lumOff val="50000"/>
                  </a:schemeClr>
                </a:solidFill>
              </a:rPr>
              <a:t>hiv</a:t>
            </a:r>
            <a:r>
              <a:rPr lang="en-US" sz="1200" dirty="0">
                <a:solidFill>
                  <a:schemeClr val="tx1">
                    <a:lumMod val="50000"/>
                    <a:lumOff val="50000"/>
                  </a:schemeClr>
                </a:solidFill>
              </a:rPr>
              <a:t>/ppt/library/</a:t>
            </a:r>
            <a:r>
              <a:rPr lang="en-US" sz="1200" dirty="0" err="1">
                <a:solidFill>
                  <a:schemeClr val="tx1">
                    <a:lumMod val="50000"/>
                    <a:lumOff val="50000"/>
                  </a:schemeClr>
                </a:solidFill>
              </a:rPr>
              <a:t>slidesets</a:t>
            </a:r>
            <a:r>
              <a:rPr lang="en-US" sz="1200" dirty="0">
                <a:solidFill>
                  <a:schemeClr val="tx1">
                    <a:lumMod val="50000"/>
                    <a:lumOff val="50000"/>
                  </a:schemeClr>
                </a:solidFill>
              </a:rPr>
              <a:t>/cdc-hiv-surveillance-epidemiology-2017.pptx</a:t>
            </a:r>
          </a:p>
        </p:txBody>
      </p:sp>
      <p:sp>
        <p:nvSpPr>
          <p:cNvPr id="3" name="TextBox 2">
            <a:extLst>
              <a:ext uri="{FF2B5EF4-FFF2-40B4-BE49-F238E27FC236}">
                <a16:creationId xmlns:a16="http://schemas.microsoft.com/office/drawing/2014/main" id="{66CCCB65-5B41-9144-A2C4-27A98E948812}"/>
              </a:ext>
            </a:extLst>
          </p:cNvPr>
          <p:cNvSpPr txBox="1"/>
          <p:nvPr/>
        </p:nvSpPr>
        <p:spPr>
          <a:xfrm>
            <a:off x="1408403" y="1183684"/>
            <a:ext cx="6584368" cy="400110"/>
          </a:xfrm>
          <a:prstGeom prst="rect">
            <a:avLst/>
          </a:prstGeom>
          <a:noFill/>
        </p:spPr>
        <p:txBody>
          <a:bodyPr wrap="none" rtlCol="0">
            <a:spAutoFit/>
          </a:bodyPr>
          <a:lstStyle/>
          <a:p>
            <a:pPr algn="ctr"/>
            <a:r>
              <a:rPr lang="en-US" sz="2000" dirty="0">
                <a:solidFill>
                  <a:schemeClr val="tx1">
                    <a:lumMod val="75000"/>
                    <a:lumOff val="25000"/>
                  </a:schemeClr>
                </a:solidFill>
              </a:rPr>
              <a:t>HIV Diagnoses among Adolescents &amp; Adults, 2010-2016</a:t>
            </a:r>
          </a:p>
        </p:txBody>
      </p:sp>
      <p:sp>
        <p:nvSpPr>
          <p:cNvPr id="4" name="Rectangle 3">
            <a:extLst>
              <a:ext uri="{FF2B5EF4-FFF2-40B4-BE49-F238E27FC236}">
                <a16:creationId xmlns:a16="http://schemas.microsoft.com/office/drawing/2014/main" id="{61CF8DF7-5082-CD49-8A3D-9FA8C1EED60E}"/>
              </a:ext>
            </a:extLst>
          </p:cNvPr>
          <p:cNvSpPr/>
          <p:nvPr/>
        </p:nvSpPr>
        <p:spPr>
          <a:xfrm>
            <a:off x="1394115" y="1583794"/>
            <a:ext cx="7731818" cy="5981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030D615-47B6-DD4D-B325-608D7CC4E30C}"/>
              </a:ext>
            </a:extLst>
          </p:cNvPr>
          <p:cNvSpPr/>
          <p:nvPr/>
        </p:nvSpPr>
        <p:spPr>
          <a:xfrm>
            <a:off x="8543925" y="1736194"/>
            <a:ext cx="582008" cy="33215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5FF66B65-0ACC-CD4E-A708-CC18AF64086D}"/>
              </a:ext>
            </a:extLst>
          </p:cNvPr>
          <p:cNvSpPr/>
          <p:nvPr/>
        </p:nvSpPr>
        <p:spPr>
          <a:xfrm rot="18930877">
            <a:off x="586577" y="1690501"/>
            <a:ext cx="400834" cy="53319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48023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his slide presents the number of diagnoses of HIV infection in 2015 among men who have sex with men (MSM) by race/ethnicity and the region of the United States where they were living at the time of diagnosis.  Diagnoses of HIV infection among MSM in the 6 U.S. dependent areas are also shown by race/ethnicity.&#10; &#10;The South had more diagnoses of HIV infection among MSM — 13,303 diagnoses in 2015 — than any other region. The largest group of MSM with diagnosed HIV infection in the South were blacks/African Americans, followed by whites, Hispanics/Latinos, persons of multiple races, Asians, American Indians/Alaska Natives, and Native Hawaiians/other Pacific Islanders.&#10;&#10;In the West, the number of diagnoses of HIV infection among MSM was 5,628. The racial/ethnic group with the largest number of diagnoses were Hispanics/Latinos, followed by whites, blacks/African Americans, Asians, persons of multiple races, American Indians/Alaska Natives, and Native Hawaiians/other Pacific Islanders. &#10; &#10;In the Northeast the number of diagnoses of HIV infection among MSM was 3,927. The racial/ethnic group with the largest number of diagnoses were blacks/African Americans, followed by Hispanics/Latinos, whites, persons of multiple races, Asians, American Indians/Alaska Natives, and Native Hawaiians/other Pacific Islanders.  &#10; &#10;In the Midwest, the number of diagnoses of HIV infection among MSM was 3,516. The racial/ethnic group with the largest number of diagnoses were blacks/African Americans, followed by Hispanics/Latinos, whites, persons of multiple races, Asians, American Indians/Alaska Natives, and Native Hawaiians/other Pacific Islanders.&#10; &#10;In the dependent areas, 96% of diagnoses of HIV infection among MSM in 2015 were in Hispanics/Latinos.&#10;&#10;Inter-region comparisons of numbers of diagnosed HIV infections should be made cautiously because the four regions and the dependent areas vary by number of jurisdictions and by population size. &#10; &#10;Regions of residence are defined as follows: Northeast—Connecticut, Maine, Massachusetts, New Hampshire, New Jersey, New York, Pennsylvania, Rhode Island, and Vermont; Midwest—Illinois, Indiana, Iowa, Kansas, Michigan, Minnesota, Missouri, Nebraska, North Dakota, Ohio, South Dakota, and Wisconsin; South—Alabama, Arkansas, Delaware, District of Columbia, Florida, Georgia, Kentucky, Louisiana, Maryland, Mississippi, North Carolina, Oklahoma, South Carolina, Tennessee, Texas, Virginia, and West Virginia; West—Alaska, Arizona, California, Colorado, Hawaii, Idaho, Montana, Nevada, New Mexico, Oregon, Utah, Washington, and Wyoming. The 6 U.S. dependent areas include American Samoa, Guam, the Northern Mariana Islands, Puerto Rico, the Republic of Palau, and the U.S. Virgin Islands.&#10; &#10;Data include persons with a diagnosis of HIV infection regardless of stage of disease at diagnosis. Data for the year 2015 are preliminary and based on 6 months reporting delay.  Data have been statistically adjusted to account for missing transmission category. &#10;&#10;Data on men who have sex with men do not include men with HIV infection attributed to male-to-male sexual contact and injection drug use.&#10; &#10;Hispanics/Latinos can be of any race.&#10;">
            <a:extLst>
              <a:ext uri="{FF2B5EF4-FFF2-40B4-BE49-F238E27FC236}">
                <a16:creationId xmlns:a16="http://schemas.microsoft.com/office/drawing/2014/main" id="{7FEA73AF-6413-8247-BA17-87F653A05733}"/>
              </a:ext>
            </a:extLst>
          </p:cNvPr>
          <p:cNvPicPr>
            <a:picLocks noChangeAspect="1"/>
          </p:cNvPicPr>
          <p:nvPr/>
        </p:nvPicPr>
        <p:blipFill>
          <a:blip r:embed="rId3"/>
          <a:stretch>
            <a:fillRect/>
          </a:stretch>
        </p:blipFill>
        <p:spPr>
          <a:xfrm>
            <a:off x="119871" y="2309686"/>
            <a:ext cx="10011772" cy="3388600"/>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Who is acquiring HIV in the US?</a:t>
            </a:r>
          </a:p>
        </p:txBody>
      </p:sp>
      <p:sp>
        <p:nvSpPr>
          <p:cNvPr id="11" name="TextBox 10">
            <a:extLst>
              <a:ext uri="{FF2B5EF4-FFF2-40B4-BE49-F238E27FC236}">
                <a16:creationId xmlns:a16="http://schemas.microsoft.com/office/drawing/2014/main" id="{E2BBD1AF-8C44-4C46-9F93-CCDE9F7FA337}"/>
              </a:ext>
            </a:extLst>
          </p:cNvPr>
          <p:cNvSpPr txBox="1"/>
          <p:nvPr/>
        </p:nvSpPr>
        <p:spPr>
          <a:xfrm rot="16200000">
            <a:off x="-1515206" y="3263951"/>
            <a:ext cx="4216400" cy="923330"/>
          </a:xfrm>
          <a:prstGeom prst="rect">
            <a:avLst/>
          </a:prstGeom>
          <a:solidFill>
            <a:schemeClr val="bg1"/>
          </a:solidFill>
        </p:spPr>
        <p:txBody>
          <a:bodyPr wrap="square" rtlCol="0" anchor="b">
            <a:spAutoFit/>
          </a:bodyPr>
          <a:lstStyle/>
          <a:p>
            <a:pPr algn="ctr"/>
            <a:endParaRPr lang="en-US" sz="1800" b="1" dirty="0"/>
          </a:p>
          <a:p>
            <a:pPr algn="ctr"/>
            <a:r>
              <a:rPr lang="en-US" sz="1800" b="1" dirty="0"/>
              <a:t>Number of Diagnoses</a:t>
            </a:r>
            <a:br>
              <a:rPr lang="en-US" sz="1800" b="1" dirty="0"/>
            </a:br>
            <a:r>
              <a:rPr lang="en-US" sz="1800" b="1" dirty="0"/>
              <a:t>(in Thousands)</a:t>
            </a:r>
          </a:p>
        </p:txBody>
      </p:sp>
      <p:sp>
        <p:nvSpPr>
          <p:cNvPr id="13" name="Text Box 6">
            <a:extLst>
              <a:ext uri="{FF2B5EF4-FFF2-40B4-BE49-F238E27FC236}">
                <a16:creationId xmlns:a16="http://schemas.microsoft.com/office/drawing/2014/main" id="{66B1DD71-5A97-524A-9958-ECC2A9DA7C35}"/>
              </a:ext>
            </a:extLst>
          </p:cNvPr>
          <p:cNvSpPr txBox="1">
            <a:spLocks noChangeArrowheads="1"/>
          </p:cNvSpPr>
          <p:nvPr/>
        </p:nvSpPr>
        <p:spPr bwMode="auto">
          <a:xfrm>
            <a:off x="2760297" y="6403384"/>
            <a:ext cx="6203494" cy="276999"/>
          </a:xfrm>
          <a:prstGeom prst="rect">
            <a:avLst/>
          </a:prstGeom>
          <a:noFill/>
          <a:ln w="9525">
            <a:noFill/>
            <a:miter lim="800000"/>
            <a:headEnd/>
            <a:tailEnd/>
          </a:ln>
          <a:effectLst/>
        </p:spPr>
        <p:txBody>
          <a:bodyPr wrap="none" anchor="t">
            <a:spAutoFit/>
          </a:bodyPr>
          <a:lstStyle/>
          <a:p>
            <a:pPr algn="r" defTabSz="457200" eaLnBrk="1" fontAlgn="auto" hangingPunct="1">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https://</a:t>
            </a:r>
            <a:r>
              <a:rPr lang="en-US" sz="1200" dirty="0" err="1">
                <a:solidFill>
                  <a:schemeClr val="tx1">
                    <a:lumMod val="50000"/>
                    <a:lumOff val="50000"/>
                  </a:schemeClr>
                </a:solidFill>
              </a:rPr>
              <a:t>www.cdc.gov</a:t>
            </a:r>
            <a:r>
              <a:rPr lang="en-US" sz="1200" dirty="0">
                <a:solidFill>
                  <a:schemeClr val="tx1">
                    <a:lumMod val="50000"/>
                    <a:lumOff val="50000"/>
                  </a:schemeClr>
                </a:solidFill>
              </a:rPr>
              <a:t>/</a:t>
            </a:r>
            <a:r>
              <a:rPr lang="en-US" sz="1200" dirty="0" err="1">
                <a:solidFill>
                  <a:schemeClr val="tx1">
                    <a:lumMod val="50000"/>
                    <a:lumOff val="50000"/>
                  </a:schemeClr>
                </a:solidFill>
              </a:rPr>
              <a:t>hiv</a:t>
            </a:r>
            <a:r>
              <a:rPr lang="en-US" sz="1200" dirty="0">
                <a:solidFill>
                  <a:schemeClr val="tx1">
                    <a:lumMod val="50000"/>
                    <a:lumOff val="50000"/>
                  </a:schemeClr>
                </a:solidFill>
              </a:rPr>
              <a:t>/ppt/library/</a:t>
            </a:r>
            <a:r>
              <a:rPr lang="en-US" sz="1200" dirty="0" err="1">
                <a:solidFill>
                  <a:schemeClr val="tx1">
                    <a:lumMod val="50000"/>
                    <a:lumOff val="50000"/>
                  </a:schemeClr>
                </a:solidFill>
              </a:rPr>
              <a:t>slidesets</a:t>
            </a:r>
            <a:r>
              <a:rPr lang="en-US" sz="1200" dirty="0">
                <a:solidFill>
                  <a:schemeClr val="tx1">
                    <a:lumMod val="50000"/>
                    <a:lumOff val="50000"/>
                  </a:schemeClr>
                </a:solidFill>
              </a:rPr>
              <a:t>/cdc-hiv-surveillance-epidemiology-2017.pptx</a:t>
            </a:r>
          </a:p>
        </p:txBody>
      </p:sp>
      <p:sp>
        <p:nvSpPr>
          <p:cNvPr id="3" name="TextBox 2">
            <a:extLst>
              <a:ext uri="{FF2B5EF4-FFF2-40B4-BE49-F238E27FC236}">
                <a16:creationId xmlns:a16="http://schemas.microsoft.com/office/drawing/2014/main" id="{66CCCB65-5B41-9144-A2C4-27A98E948812}"/>
              </a:ext>
            </a:extLst>
          </p:cNvPr>
          <p:cNvSpPr txBox="1"/>
          <p:nvPr/>
        </p:nvSpPr>
        <p:spPr>
          <a:xfrm>
            <a:off x="989220" y="1183684"/>
            <a:ext cx="7422738" cy="400110"/>
          </a:xfrm>
          <a:prstGeom prst="rect">
            <a:avLst/>
          </a:prstGeom>
          <a:noFill/>
        </p:spPr>
        <p:txBody>
          <a:bodyPr wrap="none" rtlCol="0">
            <a:spAutoFit/>
          </a:bodyPr>
          <a:lstStyle/>
          <a:p>
            <a:pPr algn="ctr"/>
            <a:r>
              <a:rPr lang="en-US" sz="2000" dirty="0">
                <a:solidFill>
                  <a:schemeClr val="tx1">
                    <a:lumMod val="75000"/>
                    <a:lumOff val="25000"/>
                  </a:schemeClr>
                </a:solidFill>
              </a:rPr>
              <a:t>Number of Diagnoses among Adolescents &amp; Adults, 2010-2016</a:t>
            </a:r>
          </a:p>
        </p:txBody>
      </p:sp>
      <p:sp>
        <p:nvSpPr>
          <p:cNvPr id="4" name="Rectangle 3">
            <a:extLst>
              <a:ext uri="{FF2B5EF4-FFF2-40B4-BE49-F238E27FC236}">
                <a16:creationId xmlns:a16="http://schemas.microsoft.com/office/drawing/2014/main" id="{61CF8DF7-5082-CD49-8A3D-9FA8C1EED60E}"/>
              </a:ext>
            </a:extLst>
          </p:cNvPr>
          <p:cNvSpPr/>
          <p:nvPr/>
        </p:nvSpPr>
        <p:spPr>
          <a:xfrm>
            <a:off x="1394115" y="1583794"/>
            <a:ext cx="7731818" cy="5981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030D615-47B6-DD4D-B325-608D7CC4E30C}"/>
              </a:ext>
            </a:extLst>
          </p:cNvPr>
          <p:cNvSpPr/>
          <p:nvPr/>
        </p:nvSpPr>
        <p:spPr>
          <a:xfrm>
            <a:off x="8543925" y="1736194"/>
            <a:ext cx="582008" cy="33215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222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2CA4A6-93AF-CE4D-9447-4A07842B0012}"/>
              </a:ext>
            </a:extLst>
          </p:cNvPr>
          <p:cNvPicPr>
            <a:picLocks noChangeAspect="1"/>
          </p:cNvPicPr>
          <p:nvPr/>
        </p:nvPicPr>
        <p:blipFill>
          <a:blip r:embed="rId2"/>
          <a:stretch>
            <a:fillRect/>
          </a:stretch>
        </p:blipFill>
        <p:spPr>
          <a:xfrm>
            <a:off x="958807" y="1071838"/>
            <a:ext cx="6863938" cy="4924876"/>
          </a:xfrm>
          <a:prstGeom prst="rect">
            <a:avLst/>
          </a:prstGeom>
        </p:spPr>
      </p:pic>
      <p:sp>
        <p:nvSpPr>
          <p:cNvPr id="4" name="TextBox 3">
            <a:extLst>
              <a:ext uri="{FF2B5EF4-FFF2-40B4-BE49-F238E27FC236}">
                <a16:creationId xmlns:a16="http://schemas.microsoft.com/office/drawing/2014/main" id="{DECDD8D6-268D-BA49-AB00-A3EF51E61DEF}"/>
              </a:ext>
            </a:extLst>
          </p:cNvPr>
          <p:cNvSpPr txBox="1"/>
          <p:nvPr/>
        </p:nvSpPr>
        <p:spPr>
          <a:xfrm>
            <a:off x="3990575" y="6202246"/>
            <a:ext cx="4976042" cy="492443"/>
          </a:xfrm>
          <a:prstGeom prst="rect">
            <a:avLst/>
          </a:prstGeom>
          <a:noFill/>
        </p:spPr>
        <p:txBody>
          <a:bodyPr wrap="none" rtlCol="0">
            <a:spAutoFit/>
          </a:bodyPr>
          <a:lstStyle/>
          <a:p>
            <a:pPr algn="r"/>
            <a:r>
              <a:rPr lang="en-US" sz="1400" dirty="0">
                <a:solidFill>
                  <a:schemeClr val="bg1">
                    <a:lumMod val="50000"/>
                  </a:schemeClr>
                </a:solidFill>
                <a:latin typeface="Helvetica" pitchFamily="2" charset="0"/>
              </a:rPr>
              <a:t>“The Louisville Flood” by Margaret Bourke-White, 1937</a:t>
            </a:r>
          </a:p>
          <a:p>
            <a:pPr algn="r"/>
            <a:r>
              <a:rPr lang="en-US" sz="1200" dirty="0">
                <a:solidFill>
                  <a:schemeClr val="bg1">
                    <a:lumMod val="50000"/>
                  </a:schemeClr>
                </a:solidFill>
                <a:latin typeface="Helvetica" pitchFamily="2" charset="0"/>
              </a:rPr>
              <a:t>https://</a:t>
            </a:r>
            <a:r>
              <a:rPr lang="en-US" sz="1200" dirty="0" err="1">
                <a:solidFill>
                  <a:schemeClr val="bg1">
                    <a:lumMod val="50000"/>
                  </a:schemeClr>
                </a:solidFill>
                <a:latin typeface="Helvetica" pitchFamily="2" charset="0"/>
              </a:rPr>
              <a:t>rarehistoricalphotos.com</a:t>
            </a:r>
            <a:r>
              <a:rPr lang="en-US" sz="1200" dirty="0">
                <a:solidFill>
                  <a:schemeClr val="bg1">
                    <a:lumMod val="50000"/>
                  </a:schemeClr>
                </a:solidFill>
                <a:latin typeface="Helvetica" pitchFamily="2" charset="0"/>
              </a:rPr>
              <a:t>/there-no-way-like-american-way-1937/</a:t>
            </a:r>
          </a:p>
        </p:txBody>
      </p:sp>
      <p:sp>
        <p:nvSpPr>
          <p:cNvPr id="5" name="Title 1">
            <a:extLst>
              <a:ext uri="{FF2B5EF4-FFF2-40B4-BE49-F238E27FC236}">
                <a16:creationId xmlns:a16="http://schemas.microsoft.com/office/drawing/2014/main" id="{AD3F5923-23D5-5D47-A018-F308A9B399F7}"/>
              </a:ext>
            </a:extLst>
          </p:cNvPr>
          <p:cNvSpPr txBox="1">
            <a:spLocks/>
          </p:cNvSpPr>
          <p:nvPr/>
        </p:nvSpPr>
        <p:spPr>
          <a:xfrm>
            <a:off x="457200" y="0"/>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b="1" dirty="0">
                <a:latin typeface="Helvetica"/>
                <a:cs typeface="Helvetica"/>
              </a:rPr>
              <a:t>Why are there such disparities in HIV by race?</a:t>
            </a:r>
          </a:p>
        </p:txBody>
      </p:sp>
    </p:spTree>
    <p:extLst>
      <p:ext uri="{BB962C8B-B14F-4D97-AF65-F5344CB8AC3E}">
        <p14:creationId xmlns:p14="http://schemas.microsoft.com/office/powerpoint/2010/main" val="2142072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e age-adjusted rate of death due to HIV infection has been highest among blacks/African Americans and second highest among Hispanics/Latinos.  &#10;&#10;In every racial/ethnic group, the rate decreased greatly from 1995 through 1998. Among blacks/African Americans, however, the percentage decrease in the rate was smaller (58%) than in the other racial/ethnic groups. The percentage decrease in the other groups ranged from 67% among American Indians/Alaska Natives to 76% among whites.  &#10;Hispanics/Latinos can be of any race.&#10;&#10;For the calculation of national death rates by race and ethnicity, data for a few states were excluded for the years when death certificates for those states did not collect information on Hispanic/Latino ethnicity. The states for which data were omitted were: Connecticut and Louisiana in 1990, New Hampshire through 1992, and Oklahoma through 1996. &#10; &#10;The data for this slide come from death certificate data compiled by the National Center for Health Statistics.&#10;">
            <a:extLst>
              <a:ext uri="{FF2B5EF4-FFF2-40B4-BE49-F238E27FC236}">
                <a16:creationId xmlns:a16="http://schemas.microsoft.com/office/drawing/2014/main" id="{D64DDA88-EFBB-C440-9CC6-BE76265A09C0}"/>
              </a:ext>
            </a:extLst>
          </p:cNvPr>
          <p:cNvPicPr>
            <a:picLocks noChangeAspect="1"/>
          </p:cNvPicPr>
          <p:nvPr/>
        </p:nvPicPr>
        <p:blipFill>
          <a:blip r:embed="rId3"/>
          <a:stretch>
            <a:fillRect/>
          </a:stretch>
        </p:blipFill>
        <p:spPr>
          <a:xfrm>
            <a:off x="-23817" y="1301953"/>
            <a:ext cx="9251411" cy="4983162"/>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Who is dying from HIV in the US?</a:t>
            </a:r>
          </a:p>
        </p:txBody>
      </p:sp>
      <p:sp>
        <p:nvSpPr>
          <p:cNvPr id="11" name="TextBox 10">
            <a:extLst>
              <a:ext uri="{FF2B5EF4-FFF2-40B4-BE49-F238E27FC236}">
                <a16:creationId xmlns:a16="http://schemas.microsoft.com/office/drawing/2014/main" id="{E2BBD1AF-8C44-4C46-9F93-CCDE9F7FA337}"/>
              </a:ext>
            </a:extLst>
          </p:cNvPr>
          <p:cNvSpPr txBox="1"/>
          <p:nvPr/>
        </p:nvSpPr>
        <p:spPr>
          <a:xfrm rot="16200000">
            <a:off x="-1607717" y="3184803"/>
            <a:ext cx="4216400" cy="369332"/>
          </a:xfrm>
          <a:prstGeom prst="rect">
            <a:avLst/>
          </a:prstGeom>
          <a:solidFill>
            <a:schemeClr val="bg1"/>
          </a:solidFill>
        </p:spPr>
        <p:txBody>
          <a:bodyPr wrap="square" rtlCol="0" anchor="b">
            <a:spAutoFit/>
          </a:bodyPr>
          <a:lstStyle/>
          <a:p>
            <a:pPr algn="ctr"/>
            <a:r>
              <a:rPr lang="en-US" sz="1800" b="1" dirty="0"/>
              <a:t>Deaths per 100,000 Americans</a:t>
            </a:r>
          </a:p>
        </p:txBody>
      </p:sp>
      <p:sp>
        <p:nvSpPr>
          <p:cNvPr id="13" name="Text Box 6">
            <a:extLst>
              <a:ext uri="{FF2B5EF4-FFF2-40B4-BE49-F238E27FC236}">
                <a16:creationId xmlns:a16="http://schemas.microsoft.com/office/drawing/2014/main" id="{66B1DD71-5A97-524A-9958-ECC2A9DA7C35}"/>
              </a:ext>
            </a:extLst>
          </p:cNvPr>
          <p:cNvSpPr txBox="1">
            <a:spLocks noChangeArrowheads="1"/>
          </p:cNvSpPr>
          <p:nvPr/>
        </p:nvSpPr>
        <p:spPr bwMode="auto">
          <a:xfrm>
            <a:off x="2760297" y="6403384"/>
            <a:ext cx="6203494" cy="276999"/>
          </a:xfrm>
          <a:prstGeom prst="rect">
            <a:avLst/>
          </a:prstGeom>
          <a:noFill/>
          <a:ln w="9525">
            <a:noFill/>
            <a:miter lim="800000"/>
            <a:headEnd/>
            <a:tailEnd/>
          </a:ln>
          <a:effectLst/>
        </p:spPr>
        <p:txBody>
          <a:bodyPr wrap="none" anchor="t">
            <a:spAutoFit/>
          </a:bodyPr>
          <a:lstStyle/>
          <a:p>
            <a:pPr algn="r" defTabSz="457200" eaLnBrk="1" fontAlgn="auto" hangingPunct="1">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https://</a:t>
            </a:r>
            <a:r>
              <a:rPr lang="en-US" sz="1200" dirty="0" err="1">
                <a:solidFill>
                  <a:schemeClr val="tx1">
                    <a:lumMod val="50000"/>
                    <a:lumOff val="50000"/>
                  </a:schemeClr>
                </a:solidFill>
              </a:rPr>
              <a:t>www.cdc.gov</a:t>
            </a:r>
            <a:r>
              <a:rPr lang="en-US" sz="1200" dirty="0">
                <a:solidFill>
                  <a:schemeClr val="tx1">
                    <a:lumMod val="50000"/>
                    <a:lumOff val="50000"/>
                  </a:schemeClr>
                </a:solidFill>
              </a:rPr>
              <a:t>/</a:t>
            </a:r>
            <a:r>
              <a:rPr lang="en-US" sz="1200" dirty="0" err="1">
                <a:solidFill>
                  <a:schemeClr val="tx1">
                    <a:lumMod val="50000"/>
                    <a:lumOff val="50000"/>
                  </a:schemeClr>
                </a:solidFill>
              </a:rPr>
              <a:t>hiv</a:t>
            </a:r>
            <a:r>
              <a:rPr lang="en-US" sz="1200" dirty="0">
                <a:solidFill>
                  <a:schemeClr val="tx1">
                    <a:lumMod val="50000"/>
                    <a:lumOff val="50000"/>
                  </a:schemeClr>
                </a:solidFill>
              </a:rPr>
              <a:t>/ppt/library/</a:t>
            </a:r>
            <a:r>
              <a:rPr lang="en-US" sz="1200" dirty="0" err="1">
                <a:solidFill>
                  <a:schemeClr val="tx1">
                    <a:lumMod val="50000"/>
                    <a:lumOff val="50000"/>
                  </a:schemeClr>
                </a:solidFill>
              </a:rPr>
              <a:t>slidesets</a:t>
            </a:r>
            <a:r>
              <a:rPr lang="en-US" sz="1200" dirty="0">
                <a:solidFill>
                  <a:schemeClr val="tx1">
                    <a:lumMod val="50000"/>
                    <a:lumOff val="50000"/>
                  </a:schemeClr>
                </a:solidFill>
              </a:rPr>
              <a:t>/cdc-hiv-surveillance-epidemiology-2017.pptx</a:t>
            </a:r>
          </a:p>
        </p:txBody>
      </p:sp>
      <p:sp>
        <p:nvSpPr>
          <p:cNvPr id="14" name="Rectangle 13">
            <a:extLst>
              <a:ext uri="{FF2B5EF4-FFF2-40B4-BE49-F238E27FC236}">
                <a16:creationId xmlns:a16="http://schemas.microsoft.com/office/drawing/2014/main" id="{3030D615-47B6-DD4D-B325-608D7CC4E30C}"/>
              </a:ext>
            </a:extLst>
          </p:cNvPr>
          <p:cNvSpPr/>
          <p:nvPr/>
        </p:nvSpPr>
        <p:spPr>
          <a:xfrm>
            <a:off x="8543925" y="1736194"/>
            <a:ext cx="582008" cy="33215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352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199" y="1314153"/>
            <a:ext cx="8429625" cy="4525963"/>
          </a:xfrm>
        </p:spPr>
        <p:txBody>
          <a:bodyPr>
            <a:noAutofit/>
          </a:bodyPr>
          <a:lstStyle/>
          <a:p>
            <a:r>
              <a:rPr lang="en-US" sz="2600" dirty="0">
                <a:latin typeface="Helvetica"/>
                <a:cs typeface="Helvetica"/>
              </a:rPr>
              <a:t>Describe trends in HCV and HIV infection in the United States</a:t>
            </a:r>
            <a:br>
              <a:rPr lang="en-US" sz="2600" dirty="0">
                <a:latin typeface="Helvetica"/>
                <a:cs typeface="Helvetica"/>
              </a:rPr>
            </a:br>
            <a:endParaRPr lang="en-US" sz="2600" dirty="0">
              <a:latin typeface="Helvetica"/>
              <a:cs typeface="Helvetica"/>
            </a:endParaRPr>
          </a:p>
          <a:p>
            <a:r>
              <a:rPr lang="en-US" sz="2600" dirty="0">
                <a:latin typeface="Helvetica"/>
                <a:cs typeface="Helvetica"/>
              </a:rPr>
              <a:t>Identify which populations are at greatest risk for HIV and HCV infection</a:t>
            </a:r>
            <a:br>
              <a:rPr lang="en-US" sz="2600" dirty="0">
                <a:latin typeface="Helvetica"/>
                <a:cs typeface="Helvetica"/>
              </a:rPr>
            </a:br>
            <a:endParaRPr lang="en-US" sz="2600" dirty="0">
              <a:latin typeface="Helvetica"/>
              <a:cs typeface="Helvetica"/>
            </a:endParaRPr>
          </a:p>
          <a:p>
            <a:r>
              <a:rPr lang="en-US" sz="2600" dirty="0">
                <a:latin typeface="Helvetica"/>
                <a:cs typeface="Helvetica"/>
              </a:rPr>
              <a:t>Explain the natural history of HCV and how it impacts the wellness of people also living with HIV</a:t>
            </a:r>
            <a:br>
              <a:rPr lang="en-US" sz="2600" dirty="0">
                <a:latin typeface="Helvetica"/>
                <a:cs typeface="Helvetica"/>
              </a:rPr>
            </a:br>
            <a:endParaRPr lang="en-US" sz="2600" dirty="0">
              <a:latin typeface="Helvetica"/>
              <a:cs typeface="Helvetica"/>
            </a:endParaRPr>
          </a:p>
          <a:p>
            <a:r>
              <a:rPr lang="en-US" sz="2600" dirty="0">
                <a:latin typeface="Helvetica"/>
                <a:cs typeface="Helvetica"/>
              </a:rPr>
              <a:t>Characterize some of the barriers facing people living with HCV, HIV, and coinfection in receiving care</a:t>
            </a:r>
          </a:p>
        </p:txBody>
      </p:sp>
      <p:sp>
        <p:nvSpPr>
          <p:cNvPr id="7" name="Title 1">
            <a:extLst>
              <a:ext uri="{FF2B5EF4-FFF2-40B4-BE49-F238E27FC236}">
                <a16:creationId xmlns:a16="http://schemas.microsoft.com/office/drawing/2014/main" id="{8CE1B137-A487-2345-ACE7-2227B0AC04F9}"/>
              </a:ext>
            </a:extLst>
          </p:cNvPr>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b="1" dirty="0">
                <a:latin typeface="Helvetica"/>
                <a:cs typeface="Helvetica"/>
              </a:rPr>
              <a:t>Objectives</a:t>
            </a:r>
          </a:p>
        </p:txBody>
      </p:sp>
    </p:spTree>
    <p:extLst>
      <p:ext uri="{BB962C8B-B14F-4D97-AF65-F5344CB8AC3E}">
        <p14:creationId xmlns:p14="http://schemas.microsoft.com/office/powerpoint/2010/main" val="274804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a:extLst>
              <a:ext uri="{FF2B5EF4-FFF2-40B4-BE49-F238E27FC236}">
                <a16:creationId xmlns:a16="http://schemas.microsoft.com/office/drawing/2014/main" id="{F0D5E493-F0A5-F742-BCAA-8226F56466A9}"/>
              </a:ext>
            </a:extLst>
          </p:cNvPr>
          <p:cNvSpPr txBox="1"/>
          <p:nvPr/>
        </p:nvSpPr>
        <p:spPr>
          <a:xfrm>
            <a:off x="633367" y="6499946"/>
            <a:ext cx="8379079"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Helvetica"/>
                <a:ea typeface="+mn-ea"/>
                <a:cs typeface="Helvetica"/>
              </a:rPr>
              <a:t>El </a:t>
            </a:r>
            <a:r>
              <a:rPr kumimoji="0" lang="en-US" sz="1200" b="0" i="0" u="none" strike="noStrike" kern="1200" cap="none" spc="0" normalizeH="0" baseline="0" noProof="0" dirty="0" err="1">
                <a:ln>
                  <a:noFill/>
                </a:ln>
                <a:solidFill>
                  <a:prstClr val="white">
                    <a:lumMod val="50000"/>
                  </a:prstClr>
                </a:solidFill>
                <a:effectLst/>
                <a:uLnTx/>
                <a:uFillTx/>
                <a:latin typeface="Helvetica"/>
                <a:ea typeface="+mn-ea"/>
                <a:cs typeface="Helvetica"/>
              </a:rPr>
              <a:t>Bcheraoui</a:t>
            </a:r>
            <a:r>
              <a:rPr kumimoji="0" lang="en-US" sz="1200" b="0" i="0" u="none" strike="noStrike" kern="1200" cap="none" spc="0" normalizeH="0" baseline="0" noProof="0" dirty="0">
                <a:ln>
                  <a:noFill/>
                </a:ln>
                <a:solidFill>
                  <a:prstClr val="white">
                    <a:lumMod val="50000"/>
                  </a:prstClr>
                </a:solidFill>
                <a:effectLst/>
                <a:uLnTx/>
                <a:uFillTx/>
                <a:latin typeface="Helvetica"/>
                <a:ea typeface="+mn-ea"/>
                <a:cs typeface="Helvetica"/>
              </a:rPr>
              <a:t>, et al. JAMA 2018 Mar 27;319(12):1248-1260</a:t>
            </a:r>
            <a:endParaRPr kumimoji="0" lang="en-US" sz="1400" b="0" i="0" u="none" strike="noStrike" kern="1200" cap="none" spc="0" normalizeH="0" baseline="0" noProof="0" dirty="0">
              <a:ln>
                <a:noFill/>
              </a:ln>
              <a:solidFill>
                <a:prstClr val="white">
                  <a:lumMod val="50000"/>
                </a:prstClr>
              </a:solidFill>
              <a:effectLst/>
              <a:uLnTx/>
              <a:uFillTx/>
              <a:latin typeface="Helvetica"/>
              <a:ea typeface="+mn-ea"/>
              <a:cs typeface="Helvetica"/>
            </a:endParaRPr>
          </a:p>
        </p:txBody>
      </p:sp>
      <p:pic>
        <p:nvPicPr>
          <p:cNvPr id="3" name="Picture 2">
            <a:extLst>
              <a:ext uri="{FF2B5EF4-FFF2-40B4-BE49-F238E27FC236}">
                <a16:creationId xmlns:a16="http://schemas.microsoft.com/office/drawing/2014/main" id="{B15B4439-D903-AC41-A1DC-8E39BB6B15CC}"/>
              </a:ext>
            </a:extLst>
          </p:cNvPr>
          <p:cNvPicPr>
            <a:picLocks noChangeAspect="1"/>
          </p:cNvPicPr>
          <p:nvPr/>
        </p:nvPicPr>
        <p:blipFill rotWithShape="1">
          <a:blip r:embed="rId3"/>
          <a:srcRect t="5183"/>
          <a:stretch/>
        </p:blipFill>
        <p:spPr>
          <a:xfrm>
            <a:off x="1171122" y="1381213"/>
            <a:ext cx="6801757" cy="5037065"/>
          </a:xfrm>
          <a:prstGeom prst="rect">
            <a:avLst/>
          </a:prstGeom>
        </p:spPr>
      </p:pic>
      <p:sp>
        <p:nvSpPr>
          <p:cNvPr id="79" name="TextBox 78">
            <a:extLst>
              <a:ext uri="{FF2B5EF4-FFF2-40B4-BE49-F238E27FC236}">
                <a16:creationId xmlns:a16="http://schemas.microsoft.com/office/drawing/2014/main" id="{78DB723A-FE80-BF4A-B6E6-58167FE2AF02}"/>
              </a:ext>
            </a:extLst>
          </p:cNvPr>
          <p:cNvSpPr txBox="1"/>
          <p:nvPr/>
        </p:nvSpPr>
        <p:spPr>
          <a:xfrm>
            <a:off x="255461" y="981103"/>
            <a:ext cx="863307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Helvetica" pitchFamily="2" charset="0"/>
                <a:ea typeface="+mn-ea"/>
                <a:cs typeface="+mn-cs"/>
              </a:rPr>
              <a:t>Age-standardized HIV/AIDS mortality rate, men and women, 2014</a:t>
            </a:r>
          </a:p>
        </p:txBody>
      </p:sp>
      <p:sp>
        <p:nvSpPr>
          <p:cNvPr id="6" name="Title 1">
            <a:extLst>
              <a:ext uri="{FF2B5EF4-FFF2-40B4-BE49-F238E27FC236}">
                <a16:creationId xmlns:a16="http://schemas.microsoft.com/office/drawing/2014/main" id="{8185BA37-BE3F-A941-B895-A907807B58C2}"/>
              </a:ext>
            </a:extLst>
          </p:cNvPr>
          <p:cNvSpPr>
            <a:spLocks noGrp="1"/>
          </p:cNvSpPr>
          <p:nvPr>
            <p:ph type="title"/>
          </p:nvPr>
        </p:nvSpPr>
        <p:spPr>
          <a:xfrm>
            <a:off x="457200" y="0"/>
            <a:ext cx="8229600" cy="1143000"/>
          </a:xfrm>
        </p:spPr>
        <p:txBody>
          <a:bodyPr>
            <a:normAutofit/>
          </a:bodyPr>
          <a:lstStyle/>
          <a:p>
            <a:r>
              <a:rPr lang="en-US" sz="2800" b="1" dirty="0">
                <a:latin typeface="Helvetica"/>
                <a:cs typeface="Helvetica"/>
              </a:rPr>
              <a:t>Where are people dying from HIV in the US?</a:t>
            </a:r>
          </a:p>
        </p:txBody>
      </p:sp>
    </p:spTree>
    <p:extLst>
      <p:ext uri="{BB962C8B-B14F-4D97-AF65-F5344CB8AC3E}">
        <p14:creationId xmlns:p14="http://schemas.microsoft.com/office/powerpoint/2010/main" val="4264196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How does HCV contribute to HIV morbidity?</a:t>
            </a:r>
          </a:p>
        </p:txBody>
      </p:sp>
      <p:sp>
        <p:nvSpPr>
          <p:cNvPr id="13" name="Text Box 6">
            <a:extLst>
              <a:ext uri="{FF2B5EF4-FFF2-40B4-BE49-F238E27FC236}">
                <a16:creationId xmlns:a16="http://schemas.microsoft.com/office/drawing/2014/main" id="{66B1DD71-5A97-524A-9958-ECC2A9DA7C35}"/>
              </a:ext>
            </a:extLst>
          </p:cNvPr>
          <p:cNvSpPr txBox="1">
            <a:spLocks noChangeArrowheads="1"/>
          </p:cNvSpPr>
          <p:nvPr/>
        </p:nvSpPr>
        <p:spPr bwMode="auto">
          <a:xfrm>
            <a:off x="3155381" y="6374205"/>
            <a:ext cx="5775043" cy="276999"/>
          </a:xfrm>
          <a:prstGeom prst="rect">
            <a:avLst/>
          </a:prstGeom>
          <a:noFill/>
          <a:ln w="9525">
            <a:noFill/>
            <a:miter lim="800000"/>
            <a:headEnd/>
            <a:tailEnd/>
          </a:ln>
          <a:effectLst/>
        </p:spPr>
        <p:txBody>
          <a:bodyPr wrap="none" anchor="t">
            <a:spAutoFit/>
          </a:bodyPr>
          <a:lstStyle/>
          <a:p>
            <a:pPr algn="r" defTabSz="457200" eaLnBrk="1" fontAlgn="auto" hangingPunct="1">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https://</a:t>
            </a:r>
            <a:r>
              <a:rPr lang="en-US" sz="1200" dirty="0" err="1">
                <a:solidFill>
                  <a:schemeClr val="tx1">
                    <a:lumMod val="50000"/>
                    <a:lumOff val="50000"/>
                  </a:schemeClr>
                </a:solidFill>
              </a:rPr>
              <a:t>www.cdc.gov</a:t>
            </a:r>
            <a:r>
              <a:rPr lang="en-US" sz="1200" dirty="0">
                <a:solidFill>
                  <a:schemeClr val="tx1">
                    <a:lumMod val="50000"/>
                    <a:lumOff val="50000"/>
                  </a:schemeClr>
                </a:solidFill>
              </a:rPr>
              <a:t>/hepatitis/</a:t>
            </a:r>
            <a:r>
              <a:rPr lang="en-US" sz="1200" dirty="0" err="1">
                <a:solidFill>
                  <a:schemeClr val="tx1">
                    <a:lumMod val="50000"/>
                    <a:lumOff val="50000"/>
                  </a:schemeClr>
                </a:solidFill>
              </a:rPr>
              <a:t>hiv</a:t>
            </a:r>
            <a:r>
              <a:rPr lang="en-US" sz="1200" dirty="0">
                <a:solidFill>
                  <a:schemeClr val="tx1">
                    <a:lumMod val="50000"/>
                    <a:lumOff val="50000"/>
                  </a:schemeClr>
                </a:solidFill>
              </a:rPr>
              <a:t>-hepatitis-</a:t>
            </a:r>
            <a:r>
              <a:rPr lang="en-US" sz="1200" dirty="0" err="1">
                <a:solidFill>
                  <a:schemeClr val="tx1">
                    <a:lumMod val="50000"/>
                    <a:lumOff val="50000"/>
                  </a:schemeClr>
                </a:solidFill>
              </a:rPr>
              <a:t>coinfection.htm</a:t>
            </a:r>
            <a:r>
              <a:rPr lang="en-US" sz="1200" dirty="0">
                <a:solidFill>
                  <a:schemeClr val="tx1">
                    <a:lumMod val="50000"/>
                    <a:lumOff val="50000"/>
                  </a:schemeClr>
                </a:solidFill>
              </a:rPr>
              <a:t> . Accessed 16 Jan 2019.</a:t>
            </a:r>
          </a:p>
        </p:txBody>
      </p:sp>
      <p:pic>
        <p:nvPicPr>
          <p:cNvPr id="5" name="Picture 4">
            <a:extLst>
              <a:ext uri="{FF2B5EF4-FFF2-40B4-BE49-F238E27FC236}">
                <a16:creationId xmlns:a16="http://schemas.microsoft.com/office/drawing/2014/main" id="{D13EDA41-3D99-864D-81C5-46DD66973C93}"/>
              </a:ext>
            </a:extLst>
          </p:cNvPr>
          <p:cNvPicPr>
            <a:picLocks noChangeAspect="1"/>
          </p:cNvPicPr>
          <p:nvPr/>
        </p:nvPicPr>
        <p:blipFill rotWithShape="1">
          <a:blip r:embed="rId3">
            <a:extLst>
              <a:ext uri="{28A0092B-C50C-407E-A947-70E740481C1C}">
                <a14:useLocalDpi xmlns:a14="http://schemas.microsoft.com/office/drawing/2010/main" val="0"/>
              </a:ext>
            </a:extLst>
          </a:blip>
          <a:srcRect l="13016"/>
          <a:stretch/>
        </p:blipFill>
        <p:spPr>
          <a:xfrm>
            <a:off x="0" y="2086637"/>
            <a:ext cx="4608407" cy="3211921"/>
          </a:xfrm>
          <a:prstGeom prst="rect">
            <a:avLst/>
          </a:prstGeom>
        </p:spPr>
      </p:pic>
      <p:sp>
        <p:nvSpPr>
          <p:cNvPr id="15" name="TextBox 14">
            <a:extLst>
              <a:ext uri="{FF2B5EF4-FFF2-40B4-BE49-F238E27FC236}">
                <a16:creationId xmlns:a16="http://schemas.microsoft.com/office/drawing/2014/main" id="{EE570894-BF9E-B349-A25E-E3C8E31DE544}"/>
              </a:ext>
            </a:extLst>
          </p:cNvPr>
          <p:cNvSpPr txBox="1"/>
          <p:nvPr/>
        </p:nvSpPr>
        <p:spPr>
          <a:xfrm>
            <a:off x="4863997" y="1618484"/>
            <a:ext cx="4066427" cy="4154984"/>
          </a:xfrm>
          <a:prstGeom prst="rect">
            <a:avLst/>
          </a:prstGeom>
          <a:noFill/>
        </p:spPr>
        <p:txBody>
          <a:bodyPr wrap="square" rtlCol="0">
            <a:spAutoFit/>
          </a:bodyPr>
          <a:lstStyle/>
          <a:p>
            <a:pPr algn="ctr"/>
            <a:r>
              <a:rPr lang="en-US" sz="3600" dirty="0"/>
              <a:t>Approximately </a:t>
            </a:r>
            <a:br>
              <a:rPr lang="en-US" sz="2800" dirty="0"/>
            </a:br>
            <a:r>
              <a:rPr lang="en-US" sz="9600" b="1" dirty="0">
                <a:solidFill>
                  <a:srgbClr val="FF0000"/>
                </a:solidFill>
              </a:rPr>
              <a:t>25%</a:t>
            </a:r>
            <a:endParaRPr lang="en-US" sz="2800" b="1" dirty="0">
              <a:solidFill>
                <a:srgbClr val="FF0000"/>
              </a:solidFill>
            </a:endParaRPr>
          </a:p>
          <a:p>
            <a:pPr algn="ctr"/>
            <a:r>
              <a:rPr lang="en-US" sz="4400" dirty="0"/>
              <a:t>of PLWH are also living </a:t>
            </a:r>
            <a:br>
              <a:rPr lang="en-US" sz="4400" dirty="0"/>
            </a:br>
            <a:r>
              <a:rPr lang="en-US" sz="4400" dirty="0"/>
              <a:t>with HCV</a:t>
            </a:r>
            <a:endParaRPr lang="en-US" sz="1600" dirty="0"/>
          </a:p>
        </p:txBody>
      </p:sp>
    </p:spTree>
    <p:extLst>
      <p:ext uri="{BB962C8B-B14F-4D97-AF65-F5344CB8AC3E}">
        <p14:creationId xmlns:p14="http://schemas.microsoft.com/office/powerpoint/2010/main" val="597672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How does HCV contribute to HIV morbidity?</a:t>
            </a:r>
          </a:p>
        </p:txBody>
      </p:sp>
      <p:sp>
        <p:nvSpPr>
          <p:cNvPr id="13" name="Text Box 6">
            <a:extLst>
              <a:ext uri="{FF2B5EF4-FFF2-40B4-BE49-F238E27FC236}">
                <a16:creationId xmlns:a16="http://schemas.microsoft.com/office/drawing/2014/main" id="{66B1DD71-5A97-524A-9958-ECC2A9DA7C35}"/>
              </a:ext>
            </a:extLst>
          </p:cNvPr>
          <p:cNvSpPr txBox="1">
            <a:spLocks noChangeArrowheads="1"/>
          </p:cNvSpPr>
          <p:nvPr/>
        </p:nvSpPr>
        <p:spPr bwMode="auto">
          <a:xfrm>
            <a:off x="4863997" y="6002731"/>
            <a:ext cx="4261936" cy="941796"/>
          </a:xfrm>
          <a:prstGeom prst="rect">
            <a:avLst/>
          </a:prstGeom>
          <a:noFill/>
          <a:ln w="9525">
            <a:noFill/>
            <a:miter lim="800000"/>
            <a:headEnd/>
            <a:tailEnd/>
          </a:ln>
          <a:effectLst/>
        </p:spPr>
        <p:txBody>
          <a:bodyPr wrap="none" anchor="t">
            <a:spAutoFit/>
          </a:bodyPr>
          <a:lstStyle/>
          <a:p>
            <a:pPr algn="r" defTabSz="457200" eaLnBrk="1" fontAlgn="auto" hangingPunct="1">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de </a:t>
            </a:r>
            <a:r>
              <a:rPr lang="en-US" sz="1200" dirty="0" err="1">
                <a:solidFill>
                  <a:schemeClr val="tx1">
                    <a:lumMod val="50000"/>
                    <a:lumOff val="50000"/>
                  </a:schemeClr>
                </a:solidFill>
              </a:rPr>
              <a:t>Lédinghen</a:t>
            </a:r>
            <a:r>
              <a:rPr lang="en-US" sz="1200" dirty="0">
                <a:solidFill>
                  <a:schemeClr val="tx1">
                    <a:lumMod val="50000"/>
                    <a:lumOff val="50000"/>
                  </a:schemeClr>
                </a:solidFill>
              </a:rPr>
              <a:t> V, et al. J Viral </a:t>
            </a:r>
            <a:r>
              <a:rPr lang="en-US" sz="1200" dirty="0" err="1">
                <a:solidFill>
                  <a:schemeClr val="tx1">
                    <a:lumMod val="50000"/>
                    <a:lumOff val="50000"/>
                  </a:schemeClr>
                </a:solidFill>
              </a:rPr>
              <a:t>Hepat</a:t>
            </a:r>
            <a:r>
              <a:rPr lang="en-US" sz="1200" dirty="0">
                <a:solidFill>
                  <a:schemeClr val="tx1">
                    <a:lumMod val="50000"/>
                    <a:lumOff val="50000"/>
                  </a:schemeClr>
                </a:solidFill>
              </a:rPr>
              <a:t>. 2008 Jun;15(6):427-33.</a:t>
            </a:r>
          </a:p>
          <a:p>
            <a:pPr algn="r" defTabSz="457200" eaLnBrk="1" fontAlgn="auto" hangingPunct="1">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Kirk GD, et al. Ann Intern Med. 2013 May 7;158(9):658-66.</a:t>
            </a:r>
          </a:p>
          <a:p>
            <a:pPr algn="r" defTabSz="457200" eaLnBrk="1" fontAlgn="auto" hangingPunct="1">
              <a:spcBef>
                <a:spcPct val="20000"/>
              </a:spcBef>
              <a:spcAft>
                <a:spcPts val="0"/>
              </a:spcAft>
              <a:buClr>
                <a:srgbClr val="EEECE1"/>
              </a:buClr>
              <a:buFont typeface="Times" pitchFamily="-106" charset="0"/>
              <a:buNone/>
              <a:defRPr/>
            </a:pPr>
            <a:r>
              <a:rPr lang="en-US" sz="1200" dirty="0" err="1">
                <a:solidFill>
                  <a:schemeClr val="tx1">
                    <a:lumMod val="50000"/>
                    <a:lumOff val="50000"/>
                  </a:schemeClr>
                </a:solidFill>
              </a:rPr>
              <a:t>Fierer</a:t>
            </a:r>
            <a:r>
              <a:rPr lang="en-US" sz="1200" dirty="0">
                <a:solidFill>
                  <a:schemeClr val="tx1">
                    <a:lumMod val="50000"/>
                    <a:lumOff val="50000"/>
                  </a:schemeClr>
                </a:solidFill>
              </a:rPr>
              <a:t> DS, et al. </a:t>
            </a:r>
            <a:r>
              <a:rPr lang="en-US" sz="1200" dirty="0" err="1">
                <a:solidFill>
                  <a:schemeClr val="tx1">
                    <a:lumMod val="50000"/>
                    <a:lumOff val="50000"/>
                  </a:schemeClr>
                </a:solidFill>
              </a:rPr>
              <a:t>Clin</a:t>
            </a:r>
            <a:r>
              <a:rPr lang="en-US" sz="1200" dirty="0">
                <a:solidFill>
                  <a:schemeClr val="tx1">
                    <a:lumMod val="50000"/>
                    <a:lumOff val="50000"/>
                  </a:schemeClr>
                </a:solidFill>
              </a:rPr>
              <a:t> Infect Dis. 2013 Apr;56(7):1038-43.</a:t>
            </a:r>
          </a:p>
          <a:p>
            <a:pPr algn="r" defTabSz="457200" eaLnBrk="1" fontAlgn="auto" hangingPunct="1">
              <a:spcBef>
                <a:spcPct val="20000"/>
              </a:spcBef>
              <a:spcAft>
                <a:spcPts val="0"/>
              </a:spcAft>
              <a:buClr>
                <a:srgbClr val="EEECE1"/>
              </a:buClr>
              <a:buFont typeface="Times" pitchFamily="-106" charset="0"/>
              <a:buNone/>
              <a:defRPr/>
            </a:pPr>
            <a:endParaRPr lang="en-US" sz="1200" dirty="0">
              <a:solidFill>
                <a:schemeClr val="tx1">
                  <a:lumMod val="50000"/>
                  <a:lumOff val="50000"/>
                </a:schemeClr>
              </a:solidFill>
            </a:endParaRPr>
          </a:p>
        </p:txBody>
      </p:sp>
      <p:sp>
        <p:nvSpPr>
          <p:cNvPr id="14" name="Rectangle 13">
            <a:extLst>
              <a:ext uri="{FF2B5EF4-FFF2-40B4-BE49-F238E27FC236}">
                <a16:creationId xmlns:a16="http://schemas.microsoft.com/office/drawing/2014/main" id="{3030D615-47B6-DD4D-B325-608D7CC4E30C}"/>
              </a:ext>
            </a:extLst>
          </p:cNvPr>
          <p:cNvSpPr/>
          <p:nvPr/>
        </p:nvSpPr>
        <p:spPr>
          <a:xfrm>
            <a:off x="8543925" y="1736194"/>
            <a:ext cx="582008" cy="33215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ivers.jpg">
            <a:extLst>
              <a:ext uri="{FF2B5EF4-FFF2-40B4-BE49-F238E27FC236}">
                <a16:creationId xmlns:a16="http://schemas.microsoft.com/office/drawing/2014/main" id="{222706A1-798D-2D45-B278-2D0ED89CCDBB}"/>
              </a:ext>
            </a:extLst>
          </p:cNvPr>
          <p:cNvPicPr>
            <a:picLocks noChangeAspect="1"/>
          </p:cNvPicPr>
          <p:nvPr/>
        </p:nvPicPr>
        <p:blipFill rotWithShape="1">
          <a:blip r:embed="rId3">
            <a:extLst>
              <a:ext uri="{28A0092B-C50C-407E-A947-70E740481C1C}">
                <a14:useLocalDpi xmlns:a14="http://schemas.microsoft.com/office/drawing/2010/main" val="0"/>
              </a:ext>
            </a:extLst>
          </a:blip>
          <a:srcRect t="49122"/>
          <a:stretch/>
        </p:blipFill>
        <p:spPr>
          <a:xfrm>
            <a:off x="6000753" y="1014413"/>
            <a:ext cx="2156178" cy="1669631"/>
          </a:xfrm>
          <a:prstGeom prst="rect">
            <a:avLst/>
          </a:prstGeom>
        </p:spPr>
      </p:pic>
      <p:pic>
        <p:nvPicPr>
          <p:cNvPr id="8" name="Picture 7" descr="livers.jpg">
            <a:extLst>
              <a:ext uri="{FF2B5EF4-FFF2-40B4-BE49-F238E27FC236}">
                <a16:creationId xmlns:a16="http://schemas.microsoft.com/office/drawing/2014/main" id="{E7066F5A-21A5-DE40-A1B8-FA93218CF598}"/>
              </a:ext>
            </a:extLst>
          </p:cNvPr>
          <p:cNvPicPr>
            <a:picLocks noChangeAspect="1"/>
          </p:cNvPicPr>
          <p:nvPr/>
        </p:nvPicPr>
        <p:blipFill rotWithShape="1">
          <a:blip r:embed="rId3">
            <a:extLst>
              <a:ext uri="{28A0092B-C50C-407E-A947-70E740481C1C}">
                <a14:useLocalDpi xmlns:a14="http://schemas.microsoft.com/office/drawing/2010/main" val="0"/>
              </a:ext>
            </a:extLst>
          </a:blip>
          <a:srcRect b="50878"/>
          <a:stretch/>
        </p:blipFill>
        <p:spPr>
          <a:xfrm>
            <a:off x="842963" y="1184190"/>
            <a:ext cx="2300283" cy="1719760"/>
          </a:xfrm>
          <a:prstGeom prst="rect">
            <a:avLst/>
          </a:prstGeom>
        </p:spPr>
      </p:pic>
      <p:sp>
        <p:nvSpPr>
          <p:cNvPr id="10" name="Right Arrow 9">
            <a:extLst>
              <a:ext uri="{FF2B5EF4-FFF2-40B4-BE49-F238E27FC236}">
                <a16:creationId xmlns:a16="http://schemas.microsoft.com/office/drawing/2014/main" id="{144DD00E-6AE2-EB44-99C3-E6567047E492}"/>
              </a:ext>
            </a:extLst>
          </p:cNvPr>
          <p:cNvSpPr/>
          <p:nvPr/>
        </p:nvSpPr>
        <p:spPr>
          <a:xfrm>
            <a:off x="3543300" y="1439942"/>
            <a:ext cx="2057399" cy="116858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DF8CB543-5054-4645-88BB-8C16CD9D7B41}"/>
              </a:ext>
            </a:extLst>
          </p:cNvPr>
          <p:cNvSpPr txBox="1"/>
          <p:nvPr/>
        </p:nvSpPr>
        <p:spPr>
          <a:xfrm>
            <a:off x="571500" y="3002782"/>
            <a:ext cx="7972425" cy="3262432"/>
          </a:xfrm>
          <a:prstGeom prst="rect">
            <a:avLst/>
          </a:prstGeom>
          <a:noFill/>
        </p:spPr>
        <p:txBody>
          <a:bodyPr wrap="square" rtlCol="0">
            <a:spAutoFit/>
          </a:bodyPr>
          <a:lstStyle/>
          <a:p>
            <a:r>
              <a:rPr lang="en-US" sz="2400" b="1" dirty="0"/>
              <a:t>HIV and HCV are synergistically bad</a:t>
            </a:r>
            <a:r>
              <a:rPr lang="en-US" sz="2400" dirty="0"/>
              <a:t> </a:t>
            </a:r>
          </a:p>
          <a:p>
            <a:pPr marL="342900" indent="-342900">
              <a:buFont typeface="Arial" panose="020B0604020202020204" pitchFamily="34" charset="0"/>
              <a:buChar char="•"/>
            </a:pPr>
            <a:r>
              <a:rPr lang="en-US" sz="2400" dirty="0"/>
              <a:t>HIV increases pace of HCV liver scarring (fibrosis)</a:t>
            </a:r>
          </a:p>
          <a:p>
            <a:pPr marL="800100" lvl="1" indent="-342900">
              <a:buFont typeface="Courier New" panose="02070309020205020404" pitchFamily="49" charset="0"/>
              <a:buChar char="o"/>
            </a:pPr>
            <a:r>
              <a:rPr lang="en-US" sz="2400" dirty="0"/>
              <a:t>Specific risks:</a:t>
            </a:r>
          </a:p>
          <a:p>
            <a:pPr marL="1257300" lvl="2" indent="-342900">
              <a:buFont typeface="Wingdings" pitchFamily="2" charset="2"/>
              <a:buChar char="ü"/>
            </a:pPr>
            <a:r>
              <a:rPr lang="en-US" sz="2400" dirty="0"/>
              <a:t>Lower nadir CD4 and higher HIV RNA</a:t>
            </a:r>
          </a:p>
          <a:p>
            <a:pPr marL="1257300" lvl="2" indent="-342900">
              <a:buFont typeface="Wingdings" pitchFamily="2" charset="2"/>
              <a:buChar char="ü"/>
            </a:pPr>
            <a:r>
              <a:rPr lang="en-US" sz="2400" dirty="0"/>
              <a:t>Alcohol use</a:t>
            </a:r>
          </a:p>
          <a:p>
            <a:pPr marL="1257300" lvl="2" indent="-342900">
              <a:buFont typeface="Wingdings" pitchFamily="2" charset="2"/>
              <a:buChar char="ü"/>
            </a:pPr>
            <a:r>
              <a:rPr lang="en-US" sz="2400" dirty="0"/>
              <a:t>Older age and higher BMI</a:t>
            </a:r>
            <a:br>
              <a:rPr lang="en-US" sz="2400" dirty="0"/>
            </a:br>
            <a:endParaRPr lang="en-US" dirty="0"/>
          </a:p>
          <a:p>
            <a:pPr marL="342900" indent="-342900">
              <a:buFont typeface="Arial" panose="020B0604020202020204" pitchFamily="34" charset="0"/>
              <a:buChar char="•"/>
            </a:pPr>
            <a:r>
              <a:rPr lang="en-US" sz="2400" u="sng" dirty="0"/>
              <a:t>Some</a:t>
            </a:r>
            <a:r>
              <a:rPr lang="en-US" sz="2400" dirty="0"/>
              <a:t> PLWH who acquire new HCV progress rapidly</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97247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How does HCV contribute to HIV morbidity?</a:t>
            </a:r>
          </a:p>
        </p:txBody>
      </p:sp>
      <p:sp>
        <p:nvSpPr>
          <p:cNvPr id="13" name="Text Box 6">
            <a:extLst>
              <a:ext uri="{FF2B5EF4-FFF2-40B4-BE49-F238E27FC236}">
                <a16:creationId xmlns:a16="http://schemas.microsoft.com/office/drawing/2014/main" id="{66B1DD71-5A97-524A-9958-ECC2A9DA7C35}"/>
              </a:ext>
            </a:extLst>
          </p:cNvPr>
          <p:cNvSpPr txBox="1">
            <a:spLocks noChangeArrowheads="1"/>
          </p:cNvSpPr>
          <p:nvPr/>
        </p:nvSpPr>
        <p:spPr bwMode="auto">
          <a:xfrm>
            <a:off x="4245429" y="6359402"/>
            <a:ext cx="4751685" cy="498598"/>
          </a:xfrm>
          <a:prstGeom prst="rect">
            <a:avLst/>
          </a:prstGeom>
          <a:noFill/>
          <a:ln w="9525">
            <a:noFill/>
            <a:miter lim="800000"/>
            <a:headEnd/>
            <a:tailEnd/>
          </a:ln>
          <a:effectLst/>
        </p:spPr>
        <p:txBody>
          <a:bodyPr wrap="none" anchor="t">
            <a:spAutoFit/>
          </a:bodyPr>
          <a:lstStyle/>
          <a:p>
            <a:pPr algn="r" defTabSz="457200" eaLnBrk="1" fontAlgn="auto" hangingPunct="1">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Adapted from slide – https://</a:t>
            </a:r>
            <a:r>
              <a:rPr lang="en-US" sz="1200" dirty="0" err="1">
                <a:solidFill>
                  <a:schemeClr val="tx1">
                    <a:lumMod val="50000"/>
                    <a:lumOff val="50000"/>
                  </a:schemeClr>
                </a:solidFill>
              </a:rPr>
              <a:t>aidsetc.org</a:t>
            </a:r>
            <a:r>
              <a:rPr lang="en-US" sz="1200" dirty="0">
                <a:solidFill>
                  <a:schemeClr val="tx1">
                    <a:lumMod val="50000"/>
                    <a:lumOff val="50000"/>
                  </a:schemeClr>
                </a:solidFill>
              </a:rPr>
              <a:t>/</a:t>
            </a:r>
            <a:r>
              <a:rPr lang="en-US" sz="1200" dirty="0" err="1">
                <a:solidFill>
                  <a:schemeClr val="tx1">
                    <a:lumMod val="50000"/>
                    <a:lumOff val="50000"/>
                  </a:schemeClr>
                </a:solidFill>
              </a:rPr>
              <a:t>hivhcv</a:t>
            </a:r>
            <a:r>
              <a:rPr lang="en-US" sz="1200" dirty="0">
                <a:solidFill>
                  <a:schemeClr val="tx1">
                    <a:lumMod val="50000"/>
                    <a:lumOff val="50000"/>
                  </a:schemeClr>
                </a:solidFill>
              </a:rPr>
              <a:t>/1/morbidity-mortality</a:t>
            </a:r>
          </a:p>
          <a:p>
            <a:pPr algn="r" defTabSz="457200" eaLnBrk="1" fontAlgn="auto" hangingPunct="1">
              <a:spcBef>
                <a:spcPct val="20000"/>
              </a:spcBef>
              <a:spcAft>
                <a:spcPts val="0"/>
              </a:spcAft>
              <a:buClr>
                <a:srgbClr val="EEECE1"/>
              </a:buClr>
              <a:buFont typeface="Times" pitchFamily="-106" charset="0"/>
              <a:buNone/>
              <a:defRPr/>
            </a:pPr>
            <a:endParaRPr lang="en-US" sz="1200" dirty="0">
              <a:solidFill>
                <a:schemeClr val="tx1">
                  <a:lumMod val="50000"/>
                  <a:lumOff val="50000"/>
                </a:schemeClr>
              </a:solidFill>
            </a:endParaRPr>
          </a:p>
        </p:txBody>
      </p:sp>
      <p:sp>
        <p:nvSpPr>
          <p:cNvPr id="9" name="TextBox 8">
            <a:extLst>
              <a:ext uri="{FF2B5EF4-FFF2-40B4-BE49-F238E27FC236}">
                <a16:creationId xmlns:a16="http://schemas.microsoft.com/office/drawing/2014/main" id="{72948469-0E52-8049-A15F-1B7AE5FD67C7}"/>
              </a:ext>
            </a:extLst>
          </p:cNvPr>
          <p:cNvSpPr txBox="1"/>
          <p:nvPr/>
        </p:nvSpPr>
        <p:spPr>
          <a:xfrm>
            <a:off x="457200" y="1319492"/>
            <a:ext cx="4257675" cy="4739759"/>
          </a:xfrm>
          <a:prstGeom prst="rect">
            <a:avLst/>
          </a:prstGeom>
          <a:noFill/>
        </p:spPr>
        <p:txBody>
          <a:bodyPr wrap="square" rtlCol="0">
            <a:spAutoFit/>
          </a:bodyPr>
          <a:lstStyle/>
          <a:p>
            <a:r>
              <a:rPr lang="en-US" sz="2400" b="1" dirty="0"/>
              <a:t>Extrahepatic complications are increased – at least as long as HCV is untreated</a:t>
            </a:r>
            <a:br>
              <a:rPr lang="en-US" sz="2400" b="1" dirty="0"/>
            </a:br>
            <a:endParaRPr lang="en-US" dirty="0"/>
          </a:p>
          <a:p>
            <a:pPr marL="342900" indent="-342900">
              <a:lnSpc>
                <a:spcPct val="200000"/>
              </a:lnSpc>
              <a:buFont typeface="Arial" panose="020B0604020202020204" pitchFamily="34" charset="0"/>
              <a:buChar char="•"/>
            </a:pPr>
            <a:r>
              <a:rPr lang="en-US" sz="2400" dirty="0"/>
              <a:t>Cardiovascular risk</a:t>
            </a:r>
          </a:p>
          <a:p>
            <a:pPr marL="342900" indent="-342900">
              <a:lnSpc>
                <a:spcPct val="200000"/>
              </a:lnSpc>
              <a:buFont typeface="Arial" panose="020B0604020202020204" pitchFamily="34" charset="0"/>
              <a:buChar char="•"/>
            </a:pPr>
            <a:r>
              <a:rPr lang="en-US" sz="2400" dirty="0"/>
              <a:t>Stroke risk</a:t>
            </a:r>
          </a:p>
          <a:p>
            <a:pPr marL="342900" indent="-342900">
              <a:lnSpc>
                <a:spcPct val="200000"/>
              </a:lnSpc>
              <a:buFont typeface="Arial" panose="020B0604020202020204" pitchFamily="34" charset="0"/>
              <a:buChar char="•"/>
            </a:pPr>
            <a:r>
              <a:rPr lang="en-US" sz="2400" dirty="0"/>
              <a:t>Renal disease</a:t>
            </a:r>
          </a:p>
          <a:p>
            <a:pPr marL="342900" indent="-342900">
              <a:lnSpc>
                <a:spcPct val="200000"/>
              </a:lnSpc>
              <a:buFont typeface="Arial" panose="020B0604020202020204" pitchFamily="34" charset="0"/>
              <a:buChar char="•"/>
            </a:pPr>
            <a:r>
              <a:rPr lang="en-US" sz="2400" dirty="0"/>
              <a:t>Bone fractures</a:t>
            </a:r>
          </a:p>
          <a:p>
            <a:pPr marL="342900" indent="-342900">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287E2740-666B-EE4C-9A33-5166C3FEF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762" y="918553"/>
            <a:ext cx="1638047" cy="2427288"/>
          </a:xfrm>
          <a:prstGeom prst="rect">
            <a:avLst/>
          </a:prstGeom>
        </p:spPr>
      </p:pic>
      <p:pic>
        <p:nvPicPr>
          <p:cNvPr id="1026" name="Picture 2" descr="File:1602 The Hemorrhagic Stroke-02.jpg">
            <a:extLst>
              <a:ext uri="{FF2B5EF4-FFF2-40B4-BE49-F238E27FC236}">
                <a16:creationId xmlns:a16="http://schemas.microsoft.com/office/drawing/2014/main" id="{AE33C990-4CAB-BE45-ACAE-300BDC661E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6406" b="4567"/>
          <a:stretch/>
        </p:blipFill>
        <p:spPr bwMode="auto">
          <a:xfrm>
            <a:off x="6885722" y="1891706"/>
            <a:ext cx="1341016" cy="19081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idneys2.png">
            <a:extLst>
              <a:ext uri="{FF2B5EF4-FFF2-40B4-BE49-F238E27FC236}">
                <a16:creationId xmlns:a16="http://schemas.microsoft.com/office/drawing/2014/main" id="{BA5E252E-C8A8-8846-9746-3D2BB5E76994}"/>
              </a:ext>
            </a:extLst>
          </p:cNvPr>
          <p:cNvPicPr>
            <a:picLocks noChangeAspect="1"/>
          </p:cNvPicPr>
          <p:nvPr/>
        </p:nvPicPr>
        <p:blipFill rotWithShape="1">
          <a:blip r:embed="rId5">
            <a:extLst>
              <a:ext uri="{28A0092B-C50C-407E-A947-70E740481C1C}">
                <a14:useLocalDpi xmlns:a14="http://schemas.microsoft.com/office/drawing/2010/main" val="0"/>
              </a:ext>
            </a:extLst>
          </a:blip>
          <a:srcRect r="1555"/>
          <a:stretch/>
        </p:blipFill>
        <p:spPr>
          <a:xfrm>
            <a:off x="4984998" y="3581649"/>
            <a:ext cx="1755768" cy="1567668"/>
          </a:xfrm>
          <a:prstGeom prst="rect">
            <a:avLst/>
          </a:prstGeom>
        </p:spPr>
      </p:pic>
      <p:pic>
        <p:nvPicPr>
          <p:cNvPr id="16" name="Picture 15">
            <a:extLst>
              <a:ext uri="{FF2B5EF4-FFF2-40B4-BE49-F238E27FC236}">
                <a16:creationId xmlns:a16="http://schemas.microsoft.com/office/drawing/2014/main" id="{55F27842-6B75-5745-9048-96EAFDA5D5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71009" flipH="1">
            <a:off x="7300275" y="3397925"/>
            <a:ext cx="1018552" cy="2803755"/>
          </a:xfrm>
          <a:prstGeom prst="rect">
            <a:avLst/>
          </a:prstGeom>
        </p:spPr>
      </p:pic>
    </p:spTree>
    <p:extLst>
      <p:ext uri="{BB962C8B-B14F-4D97-AF65-F5344CB8AC3E}">
        <p14:creationId xmlns:p14="http://schemas.microsoft.com/office/powerpoint/2010/main" val="1615287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a:extLst>
              <a:ext uri="{FF2B5EF4-FFF2-40B4-BE49-F238E27FC236}">
                <a16:creationId xmlns:a16="http://schemas.microsoft.com/office/drawing/2014/main" id="{5FC7F409-0367-FE4C-9C69-19C684B0AFED}"/>
              </a:ext>
            </a:extLst>
          </p:cNvPr>
          <p:cNvSpPr txBox="1">
            <a:spLocks noChangeArrowheads="1"/>
          </p:cNvSpPr>
          <p:nvPr/>
        </p:nvSpPr>
        <p:spPr bwMode="auto">
          <a:xfrm>
            <a:off x="4548945" y="6356350"/>
            <a:ext cx="4422557" cy="276999"/>
          </a:xfrm>
          <a:prstGeom prst="rect">
            <a:avLst/>
          </a:prstGeom>
          <a:noFill/>
          <a:ln w="9525">
            <a:noFill/>
            <a:miter lim="800000"/>
            <a:headEnd/>
            <a:tailEnd/>
          </a:ln>
          <a:effectLst/>
        </p:spPr>
        <p:txBody>
          <a:bodyPr wrap="none" anchor="t">
            <a:spAutoFit/>
          </a:bodyPr>
          <a:lstStyle/>
          <a:p>
            <a:pPr marL="114300" algn="r"/>
            <a:r>
              <a:rPr lang="en-US" sz="1200" dirty="0">
                <a:solidFill>
                  <a:schemeClr val="tx1">
                    <a:lumMod val="50000"/>
                    <a:lumOff val="50000"/>
                  </a:schemeClr>
                </a:solidFill>
              </a:rPr>
              <a:t>van der Meer AJ, et al. JAMA. 2012 Dec 26;308(24):2584-93</a:t>
            </a:r>
          </a:p>
        </p:txBody>
      </p:sp>
      <p:sp>
        <p:nvSpPr>
          <p:cNvPr id="9" name="Title 1">
            <a:extLst>
              <a:ext uri="{FF2B5EF4-FFF2-40B4-BE49-F238E27FC236}">
                <a16:creationId xmlns:a16="http://schemas.microsoft.com/office/drawing/2014/main" id="{ED101881-D348-2546-8397-72FC7E652C2A}"/>
              </a:ext>
            </a:extLst>
          </p:cNvPr>
          <p:cNvSpPr>
            <a:spLocks noGrp="1"/>
          </p:cNvSpPr>
          <p:nvPr>
            <p:ph type="title"/>
          </p:nvPr>
        </p:nvSpPr>
        <p:spPr>
          <a:xfrm>
            <a:off x="145253" y="0"/>
            <a:ext cx="8826249" cy="1143000"/>
          </a:xfrm>
        </p:spPr>
        <p:txBody>
          <a:bodyPr>
            <a:normAutofit/>
          </a:bodyPr>
          <a:lstStyle/>
          <a:p>
            <a:r>
              <a:rPr lang="en-US" sz="2800" b="1" dirty="0">
                <a:latin typeface="Helvetica"/>
                <a:cs typeface="Helvetica"/>
              </a:rPr>
              <a:t>Access to HCV treatment reduces mortality*…</a:t>
            </a:r>
          </a:p>
        </p:txBody>
      </p:sp>
      <p:pic>
        <p:nvPicPr>
          <p:cNvPr id="10" name="Content Placeholder 4">
            <a:extLst>
              <a:ext uri="{FF2B5EF4-FFF2-40B4-BE49-F238E27FC236}">
                <a16:creationId xmlns:a16="http://schemas.microsoft.com/office/drawing/2014/main" id="{1DFE2A1A-8E6D-4446-B6AA-CE69D403D7C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591" t="5235" r="3938" b="5780"/>
          <a:stretch/>
        </p:blipFill>
        <p:spPr>
          <a:xfrm>
            <a:off x="809744" y="1225764"/>
            <a:ext cx="6781801" cy="4434254"/>
          </a:xfrm>
        </p:spPr>
      </p:pic>
      <p:sp>
        <p:nvSpPr>
          <p:cNvPr id="12" name="TextBox 11">
            <a:extLst>
              <a:ext uri="{FF2B5EF4-FFF2-40B4-BE49-F238E27FC236}">
                <a16:creationId xmlns:a16="http://schemas.microsoft.com/office/drawing/2014/main" id="{2A844F60-2F7A-7447-9A7E-1DCF8911F20C}"/>
              </a:ext>
            </a:extLst>
          </p:cNvPr>
          <p:cNvSpPr txBox="1"/>
          <p:nvPr/>
        </p:nvSpPr>
        <p:spPr>
          <a:xfrm>
            <a:off x="285750" y="6156295"/>
            <a:ext cx="4057650" cy="400110"/>
          </a:xfrm>
          <a:prstGeom prst="rect">
            <a:avLst/>
          </a:prstGeom>
          <a:noFill/>
        </p:spPr>
        <p:txBody>
          <a:bodyPr wrap="square" rtlCol="0">
            <a:spAutoFit/>
          </a:bodyPr>
          <a:lstStyle/>
          <a:p>
            <a:r>
              <a:rPr lang="en-US" sz="2000" b="1" dirty="0"/>
              <a:t>* </a:t>
            </a:r>
            <a:r>
              <a:rPr lang="en-US" sz="2000" b="1" dirty="0" err="1"/>
              <a:t>monoinfected</a:t>
            </a:r>
            <a:r>
              <a:rPr lang="en-US" sz="2000" b="1" dirty="0"/>
              <a:t> patients</a:t>
            </a:r>
          </a:p>
        </p:txBody>
      </p:sp>
    </p:spTree>
    <p:extLst>
      <p:ext uri="{BB962C8B-B14F-4D97-AF65-F5344CB8AC3E}">
        <p14:creationId xmlns:p14="http://schemas.microsoft.com/office/powerpoint/2010/main" val="1491876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Treatment Cascade for Chronic Hepatitis C Virus Infection in the United States" title="Chart"/>
          <p:cNvPicPr>
            <a:picLocks noChangeAspect="1"/>
          </p:cNvPicPr>
          <p:nvPr/>
        </p:nvPicPr>
        <p:blipFill rotWithShape="1">
          <a:blip r:embed="rId3" cstate="print"/>
          <a:srcRect b="19937"/>
          <a:stretch/>
        </p:blipFill>
        <p:spPr>
          <a:xfrm>
            <a:off x="571501" y="1375510"/>
            <a:ext cx="8000999" cy="4569440"/>
          </a:xfrm>
          <a:prstGeom prst="rect">
            <a:avLst/>
          </a:prstGeom>
        </p:spPr>
      </p:pic>
      <p:sp>
        <p:nvSpPr>
          <p:cNvPr id="8" name="Text Box 6">
            <a:extLst>
              <a:ext uri="{FF2B5EF4-FFF2-40B4-BE49-F238E27FC236}">
                <a16:creationId xmlns:a16="http://schemas.microsoft.com/office/drawing/2014/main" id="{5FC7F409-0367-FE4C-9C69-19C684B0AFED}"/>
              </a:ext>
            </a:extLst>
          </p:cNvPr>
          <p:cNvSpPr txBox="1">
            <a:spLocks noChangeArrowheads="1"/>
          </p:cNvSpPr>
          <p:nvPr/>
        </p:nvSpPr>
        <p:spPr bwMode="auto">
          <a:xfrm>
            <a:off x="4997017" y="6356350"/>
            <a:ext cx="3974486" cy="276999"/>
          </a:xfrm>
          <a:prstGeom prst="rect">
            <a:avLst/>
          </a:prstGeom>
          <a:noFill/>
          <a:ln w="9525">
            <a:noFill/>
            <a:miter lim="800000"/>
            <a:headEnd/>
            <a:tailEnd/>
          </a:ln>
          <a:effectLst/>
        </p:spPr>
        <p:txBody>
          <a:bodyPr wrap="none" anchor="t">
            <a:spAutoFit/>
          </a:bodyPr>
          <a:lstStyle/>
          <a:p>
            <a:pPr marL="114300" algn="r"/>
            <a:r>
              <a:rPr lang="en-US" sz="1200" dirty="0">
                <a:solidFill>
                  <a:schemeClr val="tx1">
                    <a:lumMod val="50000"/>
                    <a:lumOff val="50000"/>
                  </a:schemeClr>
                </a:solidFill>
              </a:rPr>
              <a:t>Yehia BR, et al. PLOS One. 2014 Jul 2;9(7):e101554.</a:t>
            </a:r>
          </a:p>
        </p:txBody>
      </p:sp>
      <p:sp>
        <p:nvSpPr>
          <p:cNvPr id="9" name="Title 1">
            <a:extLst>
              <a:ext uri="{FF2B5EF4-FFF2-40B4-BE49-F238E27FC236}">
                <a16:creationId xmlns:a16="http://schemas.microsoft.com/office/drawing/2014/main" id="{ED101881-D348-2546-8397-72FC7E652C2A}"/>
              </a:ext>
            </a:extLst>
          </p:cNvPr>
          <p:cNvSpPr>
            <a:spLocks noGrp="1"/>
          </p:cNvSpPr>
          <p:nvPr>
            <p:ph type="title"/>
          </p:nvPr>
        </p:nvSpPr>
        <p:spPr>
          <a:xfrm>
            <a:off x="145253" y="0"/>
            <a:ext cx="8826249" cy="1143000"/>
          </a:xfrm>
        </p:spPr>
        <p:txBody>
          <a:bodyPr>
            <a:normAutofit/>
          </a:bodyPr>
          <a:lstStyle/>
          <a:p>
            <a:r>
              <a:rPr lang="en-US" sz="2800" b="1" dirty="0">
                <a:latin typeface="Helvetica"/>
                <a:cs typeface="Helvetica"/>
              </a:rPr>
              <a:t>…but a care cascade exists for HCV, too</a:t>
            </a:r>
          </a:p>
        </p:txBody>
      </p:sp>
    </p:spTree>
    <p:extLst>
      <p:ext uri="{BB962C8B-B14F-4D97-AF65-F5344CB8AC3E}">
        <p14:creationId xmlns:p14="http://schemas.microsoft.com/office/powerpoint/2010/main" val="2150896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62400" y="751344"/>
            <a:ext cx="4876799" cy="53553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Helvetica"/>
                <a:ea typeface="+mn-ea"/>
                <a:cs typeface="Helvetica"/>
              </a:rPr>
              <a:t>Take-home messages</a:t>
            </a:r>
            <a:endParaRPr kumimoji="0" lang="en-US" sz="1600" b="1" i="0" u="none" strike="noStrike" kern="1200" cap="none" spc="0" normalizeH="0" baseline="0" noProof="0" dirty="0">
              <a:ln>
                <a:noFill/>
              </a:ln>
              <a:solidFill>
                <a:prstClr val="black"/>
              </a:solidFill>
              <a:effectLst/>
              <a:uLnTx/>
              <a:uFillTx/>
              <a:latin typeface="Helvetica"/>
              <a:ea typeface="+mn-ea"/>
              <a:cs typeface="Helvetica"/>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Helvetica"/>
              <a:ea typeface="+mn-ea"/>
              <a:cs typeface="Helvetica"/>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HCV and HIV disproportionately impact marginalized groups within our society</a:t>
            </a:r>
            <a:br>
              <a:rPr kumimoji="0" lang="en-US" sz="2400" b="0" i="0" u="none" strike="noStrike" kern="1200" cap="none" spc="0" normalizeH="0" baseline="0" noProof="0" dirty="0">
                <a:ln>
                  <a:noFill/>
                </a:ln>
                <a:solidFill>
                  <a:prstClr val="black"/>
                </a:solidFill>
                <a:effectLst/>
                <a:uLnTx/>
                <a:uFillTx/>
                <a:latin typeface="Helvetica"/>
                <a:ea typeface="+mn-ea"/>
                <a:cs typeface="Helvetica"/>
              </a:rPr>
            </a:br>
            <a:endParaRPr kumimoji="0" lang="en-US" sz="1400" b="0" i="0" u="none" strike="noStrike" kern="1200" cap="none" spc="0" normalizeH="0" baseline="0" noProof="0" dirty="0">
              <a:ln>
                <a:noFill/>
              </a:ln>
              <a:solidFill>
                <a:prstClr val="black"/>
              </a:solidFill>
              <a:effectLst/>
              <a:uLnTx/>
              <a:uFillTx/>
              <a:latin typeface="Helvetica"/>
              <a:ea typeface="+mn-ea"/>
              <a:cs typeface="Helvetica"/>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Individually, each infection can be life-threatening – but treatment can dramatically improve outcomes</a:t>
            </a:r>
            <a:br>
              <a:rPr kumimoji="0" lang="en-US" sz="2400" b="0" i="0" u="none" strike="noStrike" kern="1200" cap="none" spc="0" normalizeH="0" baseline="0" noProof="0" dirty="0">
                <a:ln>
                  <a:noFill/>
                </a:ln>
                <a:solidFill>
                  <a:prstClr val="black"/>
                </a:solidFill>
                <a:effectLst/>
                <a:uLnTx/>
                <a:uFillTx/>
                <a:latin typeface="Helvetica"/>
                <a:ea typeface="+mn-ea"/>
                <a:cs typeface="Helvetica"/>
              </a:rPr>
            </a:br>
            <a:endParaRPr kumimoji="0" lang="en-US" sz="1400" b="0" i="0" u="none" strike="noStrike" kern="1200" cap="none" spc="0" normalizeH="0" baseline="0" noProof="0" dirty="0">
              <a:ln>
                <a:noFill/>
              </a:ln>
              <a:solidFill>
                <a:prstClr val="black"/>
              </a:solidFill>
              <a:effectLst/>
              <a:uLnTx/>
              <a:uFillTx/>
              <a:latin typeface="Helvetica"/>
              <a:ea typeface="+mn-ea"/>
              <a:cs typeface="Helvetica"/>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Helvetica"/>
                <a:cs typeface="Helvetica"/>
              </a:rPr>
              <a:t>About ¼ of all PLWH also are living with HCV – so screening, diagnosis, and treatment are essential  (stay tuned!)</a:t>
            </a:r>
            <a:endParaRPr kumimoji="0" lang="en-US" sz="1400" b="0" i="0" u="none" strike="noStrike" kern="1200" cap="none" spc="0" normalizeH="0" baseline="0" noProof="0" dirty="0">
              <a:ln>
                <a:noFill/>
              </a:ln>
              <a:solidFill>
                <a:prstClr val="black"/>
              </a:solidFill>
              <a:effectLst/>
              <a:uLnTx/>
              <a:uFillTx/>
              <a:latin typeface="Helvetica"/>
              <a:ea typeface="+mn-ea"/>
              <a:cs typeface="Helvetica"/>
            </a:endParaRPr>
          </a:p>
        </p:txBody>
      </p:sp>
      <p:pic>
        <p:nvPicPr>
          <p:cNvPr id="4" name="Picture 3">
            <a:extLst>
              <a:ext uri="{FF2B5EF4-FFF2-40B4-BE49-F238E27FC236}">
                <a16:creationId xmlns:a16="http://schemas.microsoft.com/office/drawing/2014/main" id="{08209327-FEFC-4F4D-BFB1-777A986B5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1" y="1563893"/>
            <a:ext cx="2862056" cy="3730214"/>
          </a:xfrm>
          <a:prstGeom prst="rect">
            <a:avLst/>
          </a:prstGeom>
        </p:spPr>
      </p:pic>
    </p:spTree>
    <p:extLst>
      <p:ext uri="{BB962C8B-B14F-4D97-AF65-F5344CB8AC3E}">
        <p14:creationId xmlns:p14="http://schemas.microsoft.com/office/powerpoint/2010/main" val="195743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0429" y="1602661"/>
            <a:ext cx="4305782" cy="3108543"/>
          </a:xfrm>
          <a:prstGeom prst="rect">
            <a:avLst/>
          </a:prstGeom>
          <a:noFill/>
        </p:spPr>
        <p:txBody>
          <a:bodyPr wrap="square" rtlCol="0">
            <a:spAutoFit/>
          </a:bodyPr>
          <a:lstStyle/>
          <a:p>
            <a:pPr defTabSz="914400"/>
            <a:r>
              <a:rPr lang="en-US" sz="3600" b="1" dirty="0">
                <a:solidFill>
                  <a:prstClr val="black"/>
                </a:solidFill>
                <a:latin typeface="Helvetica" charset="0"/>
                <a:ea typeface="Helvetica" charset="0"/>
                <a:cs typeface="Helvetica" charset="0"/>
              </a:rPr>
              <a:t>Questions?</a:t>
            </a:r>
          </a:p>
          <a:p>
            <a:pPr defTabSz="914400"/>
            <a:endParaRPr lang="en-US" sz="2800" dirty="0">
              <a:solidFill>
                <a:prstClr val="black"/>
              </a:solidFill>
              <a:latin typeface="Helvetica" charset="0"/>
              <a:ea typeface="Helvetica" charset="0"/>
              <a:cs typeface="Helvetica" charset="0"/>
            </a:endParaRPr>
          </a:p>
          <a:p>
            <a:pPr defTabSz="914400"/>
            <a:r>
              <a:rPr lang="en-US" sz="2800" dirty="0">
                <a:solidFill>
                  <a:prstClr val="black"/>
                </a:solidFill>
                <a:latin typeface="Helvetica" charset="0"/>
                <a:ea typeface="Helvetica" charset="0"/>
                <a:cs typeface="Helvetica" charset="0"/>
              </a:rPr>
              <a:t>Please email me!</a:t>
            </a:r>
          </a:p>
          <a:p>
            <a:pPr defTabSz="914400"/>
            <a:endParaRPr lang="en-US" sz="2800" dirty="0">
              <a:solidFill>
                <a:prstClr val="black"/>
              </a:solidFill>
              <a:latin typeface="Helvetica" charset="0"/>
              <a:ea typeface="Helvetica" charset="0"/>
              <a:cs typeface="Helvetica" charset="0"/>
            </a:endParaRPr>
          </a:p>
          <a:p>
            <a:pPr defTabSz="914400"/>
            <a:endParaRPr lang="en-US" sz="1400" dirty="0">
              <a:solidFill>
                <a:prstClr val="black"/>
              </a:solidFill>
              <a:latin typeface="Helvetica" charset="0"/>
              <a:ea typeface="Helvetica" charset="0"/>
              <a:cs typeface="Helvetica" charset="0"/>
            </a:endParaRPr>
          </a:p>
          <a:p>
            <a:pPr defTabSz="914400"/>
            <a:r>
              <a:rPr lang="en-US" sz="2800" dirty="0">
                <a:solidFill>
                  <a:prstClr val="black"/>
                </a:solidFill>
                <a:latin typeface="Helvetica" charset="0"/>
                <a:ea typeface="Helvetica" charset="0"/>
                <a:cs typeface="Helvetica" charset="0"/>
              </a:rPr>
              <a:t>Christopher Hurt, MD</a:t>
            </a:r>
          </a:p>
          <a:p>
            <a:pPr defTabSz="914400"/>
            <a:endParaRPr lang="en-US" sz="600" dirty="0">
              <a:solidFill>
                <a:prstClr val="black"/>
              </a:solidFill>
              <a:latin typeface="Helvetica" charset="0"/>
              <a:ea typeface="Helvetica" charset="0"/>
              <a:cs typeface="Helvetica" charset="0"/>
            </a:endParaRPr>
          </a:p>
          <a:p>
            <a:pPr defTabSz="914400"/>
            <a:r>
              <a:rPr lang="en-US" sz="2800" b="1" dirty="0" err="1">
                <a:solidFill>
                  <a:prstClr val="black"/>
                </a:solidFill>
                <a:latin typeface="Helvetica" charset="0"/>
                <a:ea typeface="Helvetica" charset="0"/>
                <a:cs typeface="Helvetica" charset="0"/>
              </a:rPr>
              <a:t>churt@med.unc.edu</a:t>
            </a:r>
            <a:endParaRPr lang="en-US" sz="2800" b="1" dirty="0">
              <a:solidFill>
                <a:prstClr val="black"/>
              </a:solidFill>
              <a:latin typeface="Helvetica" charset="0"/>
              <a:ea typeface="Helvetica" charset="0"/>
              <a:cs typeface="Helvetica" charset="0"/>
            </a:endParaRPr>
          </a:p>
        </p:txBody>
      </p:sp>
      <p:pic>
        <p:nvPicPr>
          <p:cNvPr id="4" name="Picture 3" descr="happy liver.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33" y="1981984"/>
            <a:ext cx="3900565" cy="2530474"/>
          </a:xfrm>
          <a:prstGeom prst="rect">
            <a:avLst/>
          </a:prstGeom>
        </p:spPr>
      </p:pic>
      <p:pic>
        <p:nvPicPr>
          <p:cNvPr id="5" name="Picture 4">
            <a:extLst>
              <a:ext uri="{FF2B5EF4-FFF2-40B4-BE49-F238E27FC236}">
                <a16:creationId xmlns:a16="http://schemas.microsoft.com/office/drawing/2014/main" id="{9DE40A15-6408-EE4A-9FB2-BCFA4AEA4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388" y="5193099"/>
            <a:ext cx="3508375" cy="736213"/>
          </a:xfrm>
          <a:prstGeom prst="rect">
            <a:avLst/>
          </a:prstGeom>
        </p:spPr>
      </p:pic>
    </p:spTree>
    <p:extLst>
      <p:ext uri="{BB962C8B-B14F-4D97-AF65-F5344CB8AC3E}">
        <p14:creationId xmlns:p14="http://schemas.microsoft.com/office/powerpoint/2010/main" val="921542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Hepatitis C</a:t>
            </a:r>
          </a:p>
        </p:txBody>
      </p:sp>
      <p:sp>
        <p:nvSpPr>
          <p:cNvPr id="9" name="Text Box 6">
            <a:extLst>
              <a:ext uri="{FF2B5EF4-FFF2-40B4-BE49-F238E27FC236}">
                <a16:creationId xmlns:a16="http://schemas.microsoft.com/office/drawing/2014/main" id="{4F9CCEDB-D2A6-C64F-8DEC-BC2B57DF679D}"/>
              </a:ext>
            </a:extLst>
          </p:cNvPr>
          <p:cNvSpPr txBox="1">
            <a:spLocks noChangeArrowheads="1"/>
          </p:cNvSpPr>
          <p:nvPr/>
        </p:nvSpPr>
        <p:spPr bwMode="auto">
          <a:xfrm>
            <a:off x="4896388" y="6421355"/>
            <a:ext cx="4090672" cy="259366"/>
          </a:xfrm>
          <a:prstGeom prst="rect">
            <a:avLst/>
          </a:prstGeom>
          <a:noFill/>
          <a:ln w="9525">
            <a:noFill/>
            <a:miter lim="800000"/>
            <a:headEnd/>
            <a:tailEnd/>
          </a:ln>
          <a:effectLst/>
        </p:spPr>
        <p:txBody>
          <a:bodyPr wrap="none">
            <a:spAutoFit/>
          </a:bodyPr>
          <a:lstStyle/>
          <a:p>
            <a:pPr algn="r" defTabSz="457200" eaLnBrk="1" fontAlgn="auto" hangingPunct="1">
              <a:lnSpc>
                <a:spcPct val="90000"/>
              </a:lnSpc>
              <a:spcBef>
                <a:spcPct val="20000"/>
              </a:spcBef>
              <a:spcAft>
                <a:spcPts val="0"/>
              </a:spcAft>
              <a:buClr>
                <a:srgbClr val="EEECE1"/>
              </a:buClr>
              <a:buFont typeface="Times" pitchFamily="-106" charset="0"/>
              <a:buNone/>
              <a:defRPr/>
            </a:pPr>
            <a:r>
              <a:rPr lang="en-US" sz="1200" dirty="0" err="1">
                <a:solidFill>
                  <a:schemeClr val="tx1">
                    <a:lumMod val="50000"/>
                    <a:lumOff val="50000"/>
                  </a:schemeClr>
                </a:solidFill>
                <a:latin typeface="Helvetica"/>
                <a:cs typeface="Helvetica"/>
              </a:rPr>
              <a:t>Germer</a:t>
            </a:r>
            <a:r>
              <a:rPr lang="en-US" sz="1200" dirty="0">
                <a:solidFill>
                  <a:schemeClr val="tx1">
                    <a:lumMod val="50000"/>
                    <a:lumOff val="50000"/>
                  </a:schemeClr>
                </a:solidFill>
                <a:latin typeface="Helvetica"/>
                <a:cs typeface="Helvetica"/>
              </a:rPr>
              <a:t> JJ, et al. J </a:t>
            </a:r>
            <a:r>
              <a:rPr lang="en-US" sz="1200" dirty="0" err="1">
                <a:solidFill>
                  <a:schemeClr val="tx1">
                    <a:lumMod val="50000"/>
                    <a:lumOff val="50000"/>
                  </a:schemeClr>
                </a:solidFill>
                <a:latin typeface="Helvetica"/>
                <a:cs typeface="Helvetica"/>
              </a:rPr>
              <a:t>Clin</a:t>
            </a:r>
            <a:r>
              <a:rPr lang="en-US" sz="1200" dirty="0">
                <a:solidFill>
                  <a:schemeClr val="tx1">
                    <a:lumMod val="50000"/>
                    <a:lumOff val="50000"/>
                  </a:schemeClr>
                </a:solidFill>
                <a:latin typeface="Helvetica"/>
                <a:cs typeface="Helvetica"/>
              </a:rPr>
              <a:t> </a:t>
            </a:r>
            <a:r>
              <a:rPr lang="en-US" sz="1200" dirty="0" err="1">
                <a:solidFill>
                  <a:schemeClr val="tx1">
                    <a:lumMod val="50000"/>
                    <a:lumOff val="50000"/>
                  </a:schemeClr>
                </a:solidFill>
                <a:latin typeface="Helvetica"/>
                <a:cs typeface="Helvetica"/>
              </a:rPr>
              <a:t>Microbiol</a:t>
            </a:r>
            <a:r>
              <a:rPr lang="en-US" sz="1200" dirty="0">
                <a:solidFill>
                  <a:schemeClr val="tx1">
                    <a:lumMod val="50000"/>
                    <a:lumOff val="50000"/>
                  </a:schemeClr>
                </a:solidFill>
                <a:latin typeface="Helvetica"/>
                <a:cs typeface="Helvetica"/>
              </a:rPr>
              <a:t>. 2011 Aug;49(8):3040-3.</a:t>
            </a:r>
          </a:p>
        </p:txBody>
      </p:sp>
      <p:graphicFrame>
        <p:nvGraphicFramePr>
          <p:cNvPr id="10" name="Object 5">
            <a:extLst>
              <a:ext uri="{FF2B5EF4-FFF2-40B4-BE49-F238E27FC236}">
                <a16:creationId xmlns:a16="http://schemas.microsoft.com/office/drawing/2014/main" id="{7502F6DB-56AF-F445-B71D-3CBDE7B9B141}"/>
              </a:ext>
            </a:extLst>
          </p:cNvPr>
          <p:cNvGraphicFramePr>
            <a:graphicFrameLocks noChangeAspect="1"/>
          </p:cNvGraphicFramePr>
          <p:nvPr>
            <p:extLst>
              <p:ext uri="{D42A27DB-BD31-4B8C-83A1-F6EECF244321}">
                <p14:modId xmlns:p14="http://schemas.microsoft.com/office/powerpoint/2010/main" val="1961827530"/>
              </p:ext>
            </p:extLst>
          </p:nvPr>
        </p:nvGraphicFramePr>
        <p:xfrm>
          <a:off x="5283200" y="1166018"/>
          <a:ext cx="3556000" cy="503158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B14FCD4-3C8F-2248-A0EF-26730CC55DC5}"/>
              </a:ext>
            </a:extLst>
          </p:cNvPr>
          <p:cNvSpPr txBox="1"/>
          <p:nvPr/>
        </p:nvSpPr>
        <p:spPr>
          <a:xfrm>
            <a:off x="457199" y="1203860"/>
            <a:ext cx="4946073" cy="5262979"/>
          </a:xfrm>
          <a:prstGeom prst="rect">
            <a:avLst/>
          </a:prstGeom>
          <a:noFill/>
        </p:spPr>
        <p:txBody>
          <a:bodyPr wrap="square" rtlCol="0">
            <a:spAutoFit/>
          </a:bodyPr>
          <a:lstStyle/>
          <a:p>
            <a:pPr defTabSz="457200" eaLnBrk="1" fontAlgn="auto" hangingPunct="1">
              <a:spcBef>
                <a:spcPts val="0"/>
              </a:spcBef>
              <a:spcAft>
                <a:spcPts val="0"/>
              </a:spcAft>
            </a:pPr>
            <a:r>
              <a:rPr lang="en-US" sz="2200" b="1" dirty="0">
                <a:solidFill>
                  <a:prstClr val="black"/>
                </a:solidFill>
                <a:latin typeface="Helvetica"/>
                <a:cs typeface="Helvetica"/>
              </a:rPr>
              <a:t>Most common chronic blood-borne infection in the US</a:t>
            </a:r>
          </a:p>
          <a:p>
            <a:pPr defTabSz="457200" eaLnBrk="1" fontAlgn="auto" hangingPunct="1">
              <a:spcBef>
                <a:spcPts val="0"/>
              </a:spcBef>
              <a:spcAft>
                <a:spcPts val="0"/>
              </a:spcAft>
            </a:pPr>
            <a:endParaRPr lang="en-US" sz="2200" b="1" dirty="0">
              <a:solidFill>
                <a:prstClr val="black"/>
              </a:solidFill>
              <a:latin typeface="Helvetica"/>
              <a:cs typeface="Helvetica"/>
            </a:endParaRPr>
          </a:p>
          <a:p>
            <a:pPr defTabSz="457200" eaLnBrk="1" fontAlgn="auto" hangingPunct="1">
              <a:spcBef>
                <a:spcPts val="0"/>
              </a:spcBef>
              <a:spcAft>
                <a:spcPts val="0"/>
              </a:spcAft>
            </a:pPr>
            <a:r>
              <a:rPr lang="en-US" sz="2200" b="1" dirty="0">
                <a:solidFill>
                  <a:prstClr val="black"/>
                </a:solidFill>
                <a:latin typeface="Helvetica"/>
                <a:cs typeface="Helvetica"/>
              </a:rPr>
              <a:t>RNA-based flavivirus</a:t>
            </a:r>
          </a:p>
          <a:p>
            <a:pPr marL="342900" indent="-342900" defTabSz="457200" eaLnBrk="1" fontAlgn="auto" hangingPunct="1">
              <a:spcBef>
                <a:spcPts val="0"/>
              </a:spcBef>
              <a:spcAft>
                <a:spcPts val="0"/>
              </a:spcAft>
              <a:buFont typeface="Arial" panose="020B0604020202020204" pitchFamily="34" charset="0"/>
              <a:buChar char="•"/>
            </a:pPr>
            <a:r>
              <a:rPr lang="en-US" sz="2200" dirty="0">
                <a:solidFill>
                  <a:prstClr val="black"/>
                </a:solidFill>
                <a:latin typeface="Helvetica"/>
                <a:cs typeface="Helvetica"/>
              </a:rPr>
              <a:t>Distant relative of yellow fever, Zika, and West Nile viruses</a:t>
            </a:r>
          </a:p>
          <a:p>
            <a:pPr marL="342900" indent="-342900" defTabSz="457200" eaLnBrk="1" fontAlgn="auto" hangingPunct="1">
              <a:spcBef>
                <a:spcPts val="0"/>
              </a:spcBef>
              <a:spcAft>
                <a:spcPts val="0"/>
              </a:spcAft>
              <a:buFont typeface="Arial" panose="020B0604020202020204" pitchFamily="34" charset="0"/>
              <a:buChar char="•"/>
            </a:pPr>
            <a:r>
              <a:rPr lang="en-US" sz="2200" dirty="0">
                <a:solidFill>
                  <a:prstClr val="black"/>
                </a:solidFill>
                <a:latin typeface="Helvetica"/>
                <a:cs typeface="Helvetica"/>
              </a:rPr>
              <a:t>Remains separate from the host’s genetic material (unlike HIV)</a:t>
            </a:r>
          </a:p>
          <a:p>
            <a:pPr defTabSz="457200" eaLnBrk="1" fontAlgn="auto" hangingPunct="1">
              <a:spcBef>
                <a:spcPts val="0"/>
              </a:spcBef>
              <a:spcAft>
                <a:spcPts val="0"/>
              </a:spcAft>
            </a:pPr>
            <a:endParaRPr lang="en-US" dirty="0">
              <a:solidFill>
                <a:prstClr val="black"/>
              </a:solidFill>
              <a:latin typeface="Helvetica"/>
              <a:cs typeface="Helvetica"/>
            </a:endParaRPr>
          </a:p>
          <a:p>
            <a:pPr defTabSz="457200" eaLnBrk="1" fontAlgn="auto" hangingPunct="1">
              <a:spcBef>
                <a:spcPts val="0"/>
              </a:spcBef>
              <a:spcAft>
                <a:spcPts val="0"/>
              </a:spcAft>
            </a:pPr>
            <a:r>
              <a:rPr lang="en-US" sz="2200" b="1" dirty="0">
                <a:solidFill>
                  <a:prstClr val="black"/>
                </a:solidFill>
                <a:latin typeface="Helvetica"/>
                <a:cs typeface="Helvetica"/>
              </a:rPr>
              <a:t>Six different “genotypes”</a:t>
            </a:r>
          </a:p>
          <a:p>
            <a:pPr marL="342900" indent="-342900" defTabSz="457200" eaLnBrk="1" fontAlgn="auto" hangingPunct="1">
              <a:spcBef>
                <a:spcPts val="0"/>
              </a:spcBef>
              <a:spcAft>
                <a:spcPts val="0"/>
              </a:spcAft>
              <a:buFont typeface="Arial" panose="020B0604020202020204" pitchFamily="34" charset="0"/>
              <a:buChar char="•"/>
            </a:pPr>
            <a:r>
              <a:rPr lang="en-US" sz="2200" dirty="0">
                <a:solidFill>
                  <a:prstClr val="black"/>
                </a:solidFill>
                <a:latin typeface="Helvetica"/>
                <a:cs typeface="Helvetica"/>
              </a:rPr>
              <a:t>Closely related, yet each has </a:t>
            </a:r>
            <a:br>
              <a:rPr lang="en-US" sz="2200" dirty="0">
                <a:solidFill>
                  <a:prstClr val="black"/>
                </a:solidFill>
                <a:latin typeface="Helvetica"/>
                <a:cs typeface="Helvetica"/>
              </a:rPr>
            </a:br>
            <a:r>
              <a:rPr lang="en-US" sz="2200" dirty="0">
                <a:solidFill>
                  <a:prstClr val="black"/>
                </a:solidFill>
                <a:latin typeface="Helvetica"/>
                <a:cs typeface="Helvetica"/>
              </a:rPr>
              <a:t>unique characteristics</a:t>
            </a:r>
          </a:p>
          <a:p>
            <a:pPr marL="342900" indent="-342900" defTabSz="457200" eaLnBrk="1" fontAlgn="auto" hangingPunct="1">
              <a:spcBef>
                <a:spcPts val="0"/>
              </a:spcBef>
              <a:spcAft>
                <a:spcPts val="0"/>
              </a:spcAft>
              <a:buFont typeface="Arial" panose="020B0604020202020204" pitchFamily="34" charset="0"/>
              <a:buChar char="•"/>
            </a:pPr>
            <a:r>
              <a:rPr lang="en-US" sz="2200" u="sng" dirty="0">
                <a:solidFill>
                  <a:prstClr val="black"/>
                </a:solidFill>
                <a:latin typeface="Helvetica"/>
                <a:cs typeface="Helvetica"/>
              </a:rPr>
              <a:t>Genotype 1</a:t>
            </a:r>
            <a:r>
              <a:rPr lang="en-US" sz="2200" dirty="0">
                <a:solidFill>
                  <a:prstClr val="black"/>
                </a:solidFill>
                <a:latin typeface="Helvetica"/>
                <a:cs typeface="Helvetica"/>
              </a:rPr>
              <a:t> predominates in US </a:t>
            </a:r>
            <a:r>
              <a:rPr lang="en-US" sz="2200" dirty="0">
                <a:solidFill>
                  <a:prstClr val="black"/>
                </a:solidFill>
                <a:latin typeface="Helvetica"/>
                <a:cs typeface="Helvetica"/>
                <a:sym typeface="Wingdings" pitchFamily="2" charset="2"/>
              </a:rPr>
              <a:t></a:t>
            </a:r>
          </a:p>
          <a:p>
            <a:pPr marL="342900" indent="-342900" defTabSz="457200" eaLnBrk="1" fontAlgn="auto" hangingPunct="1">
              <a:spcBef>
                <a:spcPts val="0"/>
              </a:spcBef>
              <a:spcAft>
                <a:spcPts val="0"/>
              </a:spcAft>
              <a:buFont typeface="Arial" panose="020B0604020202020204" pitchFamily="34" charset="0"/>
              <a:buChar char="•"/>
            </a:pPr>
            <a:r>
              <a:rPr lang="en-US" sz="2200" dirty="0">
                <a:solidFill>
                  <a:prstClr val="black"/>
                </a:solidFill>
                <a:latin typeface="Helvetica"/>
                <a:cs typeface="Helvetica"/>
              </a:rPr>
              <a:t>No major differences in transmission or natural history</a:t>
            </a:r>
          </a:p>
          <a:p>
            <a:pPr defTabSz="457200" eaLnBrk="1" fontAlgn="auto" hangingPunct="1">
              <a:spcBef>
                <a:spcPts val="0"/>
              </a:spcBef>
              <a:spcAft>
                <a:spcPts val="0"/>
              </a:spcAft>
            </a:pPr>
            <a:endParaRPr lang="en-US" dirty="0">
              <a:solidFill>
                <a:prstClr val="black"/>
              </a:solidFill>
              <a:latin typeface="Helvetica"/>
              <a:cs typeface="Helvetica"/>
            </a:endParaRPr>
          </a:p>
        </p:txBody>
      </p:sp>
    </p:spTree>
    <p:extLst>
      <p:ext uri="{BB962C8B-B14F-4D97-AF65-F5344CB8AC3E}">
        <p14:creationId xmlns:p14="http://schemas.microsoft.com/office/powerpoint/2010/main" val="82747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How many Americans have HCV?</a:t>
            </a:r>
          </a:p>
        </p:txBody>
      </p:sp>
      <p:graphicFrame>
        <p:nvGraphicFramePr>
          <p:cNvPr id="5" name="Chart 4">
            <a:extLst>
              <a:ext uri="{FF2B5EF4-FFF2-40B4-BE49-F238E27FC236}">
                <a16:creationId xmlns:a16="http://schemas.microsoft.com/office/drawing/2014/main" id="{AEF9E4CC-DD17-B64F-86C4-6B71EE58F096}"/>
              </a:ext>
            </a:extLst>
          </p:cNvPr>
          <p:cNvGraphicFramePr/>
          <p:nvPr>
            <p:extLst>
              <p:ext uri="{D42A27DB-BD31-4B8C-83A1-F6EECF244321}">
                <p14:modId xmlns:p14="http://schemas.microsoft.com/office/powerpoint/2010/main" val="3572408036"/>
              </p:ext>
            </p:extLst>
          </p:nvPr>
        </p:nvGraphicFramePr>
        <p:xfrm>
          <a:off x="457200" y="2323757"/>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1162DEC-0D6F-3A41-BA21-8A7A813D6176}"/>
              </a:ext>
            </a:extLst>
          </p:cNvPr>
          <p:cNvSpPr txBox="1"/>
          <p:nvPr/>
        </p:nvSpPr>
        <p:spPr>
          <a:xfrm>
            <a:off x="343929" y="1235271"/>
            <a:ext cx="1791730" cy="1446550"/>
          </a:xfrm>
          <a:prstGeom prst="rect">
            <a:avLst/>
          </a:prstGeom>
          <a:noFill/>
        </p:spPr>
        <p:txBody>
          <a:bodyPr wrap="square" rtlCol="0">
            <a:spAutoFit/>
          </a:bodyPr>
          <a:lstStyle/>
          <a:p>
            <a:pPr algn="ctr"/>
            <a:r>
              <a:rPr lang="en-US" sz="1800" dirty="0"/>
              <a:t>US Population</a:t>
            </a:r>
            <a:br>
              <a:rPr lang="en-US" dirty="0"/>
            </a:br>
            <a:r>
              <a:rPr lang="en-US" sz="3200" b="1" dirty="0">
                <a:solidFill>
                  <a:schemeClr val="tx2">
                    <a:lumMod val="60000"/>
                    <a:lumOff val="40000"/>
                  </a:schemeClr>
                </a:solidFill>
              </a:rPr>
              <a:t>309.3</a:t>
            </a:r>
            <a:endParaRPr lang="en-US" b="1" dirty="0">
              <a:solidFill>
                <a:schemeClr val="tx2">
                  <a:lumMod val="60000"/>
                  <a:lumOff val="40000"/>
                </a:schemeClr>
              </a:solidFill>
            </a:endParaRPr>
          </a:p>
          <a:p>
            <a:pPr algn="ctr"/>
            <a:r>
              <a:rPr lang="en-US" sz="2400" dirty="0"/>
              <a:t>million</a:t>
            </a:r>
            <a:br>
              <a:rPr lang="en-US" dirty="0"/>
            </a:br>
            <a:r>
              <a:rPr lang="en-US" dirty="0"/>
              <a:t>in 2010</a:t>
            </a:r>
          </a:p>
        </p:txBody>
      </p:sp>
      <p:sp>
        <p:nvSpPr>
          <p:cNvPr id="30" name="TextBox 29">
            <a:extLst>
              <a:ext uri="{FF2B5EF4-FFF2-40B4-BE49-F238E27FC236}">
                <a16:creationId xmlns:a16="http://schemas.microsoft.com/office/drawing/2014/main" id="{DF60407F-104A-2440-ADAB-32A462676013}"/>
              </a:ext>
            </a:extLst>
          </p:cNvPr>
          <p:cNvSpPr txBox="1"/>
          <p:nvPr/>
        </p:nvSpPr>
        <p:spPr>
          <a:xfrm>
            <a:off x="3064988" y="1234865"/>
            <a:ext cx="2363232" cy="1477328"/>
          </a:xfrm>
          <a:prstGeom prst="rect">
            <a:avLst/>
          </a:prstGeom>
          <a:noFill/>
        </p:spPr>
        <p:txBody>
          <a:bodyPr wrap="square" rtlCol="0">
            <a:spAutoFit/>
          </a:bodyPr>
          <a:lstStyle/>
          <a:p>
            <a:pPr algn="ctr"/>
            <a:r>
              <a:rPr lang="en-US" sz="1800" dirty="0"/>
              <a:t>Approximately </a:t>
            </a:r>
            <a:br>
              <a:rPr lang="en-US" dirty="0"/>
            </a:br>
            <a:r>
              <a:rPr lang="en-US" sz="3200" dirty="0">
                <a:solidFill>
                  <a:schemeClr val="accent6">
                    <a:lumMod val="75000"/>
                  </a:schemeClr>
                </a:solidFill>
              </a:rPr>
              <a:t>1.5%</a:t>
            </a:r>
            <a:endParaRPr lang="en-US" dirty="0">
              <a:solidFill>
                <a:schemeClr val="accent6">
                  <a:lumMod val="75000"/>
                </a:schemeClr>
              </a:solidFill>
            </a:endParaRPr>
          </a:p>
          <a:p>
            <a:pPr algn="ctr"/>
            <a:r>
              <a:rPr lang="en-US" sz="2400" dirty="0"/>
              <a:t>ever infected</a:t>
            </a:r>
            <a:br>
              <a:rPr lang="en-US" sz="2400" dirty="0"/>
            </a:br>
            <a:r>
              <a:rPr lang="en-US" sz="1600" dirty="0"/>
              <a:t>(4.6 million)</a:t>
            </a:r>
            <a:endParaRPr lang="en-US" dirty="0"/>
          </a:p>
        </p:txBody>
      </p:sp>
      <p:sp>
        <p:nvSpPr>
          <p:cNvPr id="12" name="Right Arrow 11">
            <a:extLst>
              <a:ext uri="{FF2B5EF4-FFF2-40B4-BE49-F238E27FC236}">
                <a16:creationId xmlns:a16="http://schemas.microsoft.com/office/drawing/2014/main" id="{2BE16447-2CB5-9041-BD5F-0A8967E55B43}"/>
              </a:ext>
            </a:extLst>
          </p:cNvPr>
          <p:cNvSpPr/>
          <p:nvPr/>
        </p:nvSpPr>
        <p:spPr>
          <a:xfrm>
            <a:off x="2248930" y="1549150"/>
            <a:ext cx="929329" cy="4603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Box 6">
            <a:extLst>
              <a:ext uri="{FF2B5EF4-FFF2-40B4-BE49-F238E27FC236}">
                <a16:creationId xmlns:a16="http://schemas.microsoft.com/office/drawing/2014/main" id="{4F9CCEDB-D2A6-C64F-8DEC-BC2B57DF679D}"/>
              </a:ext>
            </a:extLst>
          </p:cNvPr>
          <p:cNvSpPr txBox="1">
            <a:spLocks noChangeArrowheads="1"/>
          </p:cNvSpPr>
          <p:nvPr/>
        </p:nvSpPr>
        <p:spPr bwMode="auto">
          <a:xfrm>
            <a:off x="5019435" y="6421355"/>
            <a:ext cx="3967625" cy="259366"/>
          </a:xfrm>
          <a:prstGeom prst="rect">
            <a:avLst/>
          </a:prstGeom>
          <a:noFill/>
          <a:ln w="9525">
            <a:noFill/>
            <a:miter lim="800000"/>
            <a:headEnd/>
            <a:tailEnd/>
          </a:ln>
          <a:effectLst/>
        </p:spPr>
        <p:txBody>
          <a:bodyPr wrap="none">
            <a:spAutoFit/>
          </a:bodyPr>
          <a:lstStyle/>
          <a:p>
            <a:pPr algn="r" defTabSz="457200" eaLnBrk="1" fontAlgn="auto" hangingPunct="1">
              <a:lnSpc>
                <a:spcPct val="90000"/>
              </a:lnSpc>
              <a:spcBef>
                <a:spcPct val="20000"/>
              </a:spcBef>
              <a:spcAft>
                <a:spcPts val="0"/>
              </a:spcAft>
              <a:buClr>
                <a:srgbClr val="EEECE1"/>
              </a:buClr>
              <a:buFont typeface="Times" pitchFamily="-106" charset="0"/>
              <a:buNone/>
              <a:defRPr/>
            </a:pPr>
            <a:r>
              <a:rPr lang="en-US" sz="1200" dirty="0" err="1">
                <a:solidFill>
                  <a:schemeClr val="tx1">
                    <a:lumMod val="50000"/>
                    <a:lumOff val="50000"/>
                  </a:schemeClr>
                </a:solidFill>
                <a:latin typeface="Helvetica"/>
                <a:cs typeface="Helvetica"/>
              </a:rPr>
              <a:t>Edlin</a:t>
            </a:r>
            <a:r>
              <a:rPr lang="en-US" sz="1200" dirty="0">
                <a:solidFill>
                  <a:schemeClr val="tx1">
                    <a:lumMod val="50000"/>
                    <a:lumOff val="50000"/>
                  </a:schemeClr>
                </a:solidFill>
                <a:latin typeface="Helvetica"/>
                <a:cs typeface="Helvetica"/>
              </a:rPr>
              <a:t> BR, et al. Hepatology. Nov 2015;62(5):1353-1363.</a:t>
            </a:r>
          </a:p>
        </p:txBody>
      </p:sp>
      <p:sp>
        <p:nvSpPr>
          <p:cNvPr id="3" name="Rectangle 2">
            <a:extLst>
              <a:ext uri="{FF2B5EF4-FFF2-40B4-BE49-F238E27FC236}">
                <a16:creationId xmlns:a16="http://schemas.microsoft.com/office/drawing/2014/main" id="{86817051-0D88-B54B-B7FD-8139E2725767}"/>
              </a:ext>
            </a:extLst>
          </p:cNvPr>
          <p:cNvSpPr/>
          <p:nvPr/>
        </p:nvSpPr>
        <p:spPr>
          <a:xfrm>
            <a:off x="4086225" y="2828925"/>
            <a:ext cx="2466975" cy="3286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02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How many Americans have HCV?</a:t>
            </a:r>
          </a:p>
        </p:txBody>
      </p:sp>
      <p:graphicFrame>
        <p:nvGraphicFramePr>
          <p:cNvPr id="5" name="Chart 4">
            <a:extLst>
              <a:ext uri="{FF2B5EF4-FFF2-40B4-BE49-F238E27FC236}">
                <a16:creationId xmlns:a16="http://schemas.microsoft.com/office/drawing/2014/main" id="{AEF9E4CC-DD17-B64F-86C4-6B71EE58F096}"/>
              </a:ext>
            </a:extLst>
          </p:cNvPr>
          <p:cNvGraphicFramePr/>
          <p:nvPr>
            <p:extLst/>
          </p:nvPr>
        </p:nvGraphicFramePr>
        <p:xfrm>
          <a:off x="457200" y="2323757"/>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1162DEC-0D6F-3A41-BA21-8A7A813D6176}"/>
              </a:ext>
            </a:extLst>
          </p:cNvPr>
          <p:cNvSpPr txBox="1"/>
          <p:nvPr/>
        </p:nvSpPr>
        <p:spPr>
          <a:xfrm>
            <a:off x="343929" y="1235271"/>
            <a:ext cx="1791730" cy="1446550"/>
          </a:xfrm>
          <a:prstGeom prst="rect">
            <a:avLst/>
          </a:prstGeom>
          <a:noFill/>
        </p:spPr>
        <p:txBody>
          <a:bodyPr wrap="square" rtlCol="0">
            <a:spAutoFit/>
          </a:bodyPr>
          <a:lstStyle/>
          <a:p>
            <a:pPr algn="ctr"/>
            <a:r>
              <a:rPr lang="en-US" sz="1800" dirty="0"/>
              <a:t>US Population</a:t>
            </a:r>
            <a:br>
              <a:rPr lang="en-US" dirty="0"/>
            </a:br>
            <a:r>
              <a:rPr lang="en-US" sz="3200" b="1" dirty="0">
                <a:solidFill>
                  <a:schemeClr val="tx2">
                    <a:lumMod val="60000"/>
                    <a:lumOff val="40000"/>
                  </a:schemeClr>
                </a:solidFill>
              </a:rPr>
              <a:t>309.3</a:t>
            </a:r>
            <a:endParaRPr lang="en-US" b="1" dirty="0">
              <a:solidFill>
                <a:schemeClr val="tx2">
                  <a:lumMod val="60000"/>
                  <a:lumOff val="40000"/>
                </a:schemeClr>
              </a:solidFill>
            </a:endParaRPr>
          </a:p>
          <a:p>
            <a:pPr algn="ctr"/>
            <a:r>
              <a:rPr lang="en-US" sz="2400" dirty="0"/>
              <a:t>million</a:t>
            </a:r>
            <a:br>
              <a:rPr lang="en-US" dirty="0"/>
            </a:br>
            <a:r>
              <a:rPr lang="en-US" dirty="0"/>
              <a:t>in 2010</a:t>
            </a:r>
          </a:p>
        </p:txBody>
      </p:sp>
      <p:sp>
        <p:nvSpPr>
          <p:cNvPr id="30" name="TextBox 29">
            <a:extLst>
              <a:ext uri="{FF2B5EF4-FFF2-40B4-BE49-F238E27FC236}">
                <a16:creationId xmlns:a16="http://schemas.microsoft.com/office/drawing/2014/main" id="{DF60407F-104A-2440-ADAB-32A462676013}"/>
              </a:ext>
            </a:extLst>
          </p:cNvPr>
          <p:cNvSpPr txBox="1"/>
          <p:nvPr/>
        </p:nvSpPr>
        <p:spPr>
          <a:xfrm>
            <a:off x="3064988" y="1234865"/>
            <a:ext cx="2363232" cy="1477328"/>
          </a:xfrm>
          <a:prstGeom prst="rect">
            <a:avLst/>
          </a:prstGeom>
          <a:noFill/>
        </p:spPr>
        <p:txBody>
          <a:bodyPr wrap="square" rtlCol="0">
            <a:spAutoFit/>
          </a:bodyPr>
          <a:lstStyle/>
          <a:p>
            <a:pPr algn="ctr"/>
            <a:r>
              <a:rPr lang="en-US" sz="1800" dirty="0"/>
              <a:t>Approximately </a:t>
            </a:r>
            <a:br>
              <a:rPr lang="en-US" dirty="0"/>
            </a:br>
            <a:r>
              <a:rPr lang="en-US" sz="3200" dirty="0">
                <a:solidFill>
                  <a:schemeClr val="accent6">
                    <a:lumMod val="75000"/>
                  </a:schemeClr>
                </a:solidFill>
              </a:rPr>
              <a:t>1.5%</a:t>
            </a:r>
            <a:endParaRPr lang="en-US" dirty="0">
              <a:solidFill>
                <a:schemeClr val="accent6">
                  <a:lumMod val="75000"/>
                </a:schemeClr>
              </a:solidFill>
            </a:endParaRPr>
          </a:p>
          <a:p>
            <a:pPr algn="ctr"/>
            <a:r>
              <a:rPr lang="en-US" sz="2400" dirty="0"/>
              <a:t>ever infected</a:t>
            </a:r>
            <a:br>
              <a:rPr lang="en-US" sz="2400" dirty="0"/>
            </a:br>
            <a:r>
              <a:rPr lang="en-US" sz="1600" dirty="0"/>
              <a:t>(4.6 million)</a:t>
            </a:r>
            <a:endParaRPr lang="en-US" dirty="0"/>
          </a:p>
        </p:txBody>
      </p:sp>
      <p:sp>
        <p:nvSpPr>
          <p:cNvPr id="31" name="TextBox 30">
            <a:extLst>
              <a:ext uri="{FF2B5EF4-FFF2-40B4-BE49-F238E27FC236}">
                <a16:creationId xmlns:a16="http://schemas.microsoft.com/office/drawing/2014/main" id="{BD7C3911-01B9-3942-9CAD-4CC35B68B32D}"/>
              </a:ext>
            </a:extLst>
          </p:cNvPr>
          <p:cNvSpPr txBox="1"/>
          <p:nvPr/>
        </p:nvSpPr>
        <p:spPr>
          <a:xfrm>
            <a:off x="6666471" y="3781343"/>
            <a:ext cx="1791730" cy="2400657"/>
          </a:xfrm>
          <a:prstGeom prst="rect">
            <a:avLst/>
          </a:prstGeom>
          <a:noFill/>
        </p:spPr>
        <p:txBody>
          <a:bodyPr wrap="square" rtlCol="0">
            <a:spAutoFit/>
          </a:bodyPr>
          <a:lstStyle/>
          <a:p>
            <a:pPr algn="ctr"/>
            <a:r>
              <a:rPr lang="en-US" sz="1800" b="1" dirty="0"/>
              <a:t> At least</a:t>
            </a:r>
            <a:br>
              <a:rPr lang="en-US" b="1" dirty="0"/>
            </a:br>
            <a:r>
              <a:rPr lang="en-US" sz="4400" b="1" dirty="0">
                <a:solidFill>
                  <a:srgbClr val="FF0000"/>
                </a:solidFill>
              </a:rPr>
              <a:t>3.5</a:t>
            </a:r>
            <a:endParaRPr lang="en-US" b="1" dirty="0">
              <a:solidFill>
                <a:srgbClr val="FF0000"/>
              </a:solidFill>
            </a:endParaRPr>
          </a:p>
          <a:p>
            <a:pPr algn="ctr"/>
            <a:r>
              <a:rPr lang="en-US" sz="2400" b="1" dirty="0"/>
              <a:t>million</a:t>
            </a:r>
          </a:p>
          <a:p>
            <a:pPr algn="ctr"/>
            <a:r>
              <a:rPr lang="en-US" sz="2400" b="1" dirty="0"/>
              <a:t>actively</a:t>
            </a:r>
            <a:br>
              <a:rPr lang="en-US" sz="2400" b="1" dirty="0"/>
            </a:br>
            <a:r>
              <a:rPr lang="en-US" sz="2400" b="1" dirty="0"/>
              <a:t>infected</a:t>
            </a:r>
            <a:br>
              <a:rPr lang="en-US" sz="2400" dirty="0"/>
            </a:br>
            <a:r>
              <a:rPr lang="en-US" sz="1600" dirty="0"/>
              <a:t>(Ab+ and RNA+)</a:t>
            </a:r>
            <a:endParaRPr lang="en-US" dirty="0"/>
          </a:p>
        </p:txBody>
      </p:sp>
      <p:sp>
        <p:nvSpPr>
          <p:cNvPr id="32" name="TextBox 31">
            <a:extLst>
              <a:ext uri="{FF2B5EF4-FFF2-40B4-BE49-F238E27FC236}">
                <a16:creationId xmlns:a16="http://schemas.microsoft.com/office/drawing/2014/main" id="{E89E7429-029E-5147-99C4-28D34E4718CE}"/>
              </a:ext>
            </a:extLst>
          </p:cNvPr>
          <p:cNvSpPr txBox="1"/>
          <p:nvPr/>
        </p:nvSpPr>
        <p:spPr>
          <a:xfrm>
            <a:off x="6666471" y="1641720"/>
            <a:ext cx="1791730" cy="1846659"/>
          </a:xfrm>
          <a:prstGeom prst="rect">
            <a:avLst/>
          </a:prstGeom>
          <a:noFill/>
        </p:spPr>
        <p:txBody>
          <a:bodyPr wrap="square" rtlCol="0">
            <a:spAutoFit/>
          </a:bodyPr>
          <a:lstStyle/>
          <a:p>
            <a:pPr algn="ctr"/>
            <a:r>
              <a:rPr lang="en-US" sz="1800" dirty="0"/>
              <a:t>Approximately </a:t>
            </a:r>
            <a:br>
              <a:rPr lang="en-US" dirty="0"/>
            </a:br>
            <a:r>
              <a:rPr lang="en-US" sz="3200" dirty="0">
                <a:solidFill>
                  <a:srgbClr val="FF0000"/>
                </a:solidFill>
              </a:rPr>
              <a:t>1.1</a:t>
            </a:r>
            <a:endParaRPr lang="en-US" dirty="0">
              <a:solidFill>
                <a:srgbClr val="FF0000"/>
              </a:solidFill>
            </a:endParaRPr>
          </a:p>
          <a:p>
            <a:pPr algn="ctr"/>
            <a:r>
              <a:rPr lang="en-US" sz="2400" dirty="0"/>
              <a:t>million</a:t>
            </a:r>
          </a:p>
          <a:p>
            <a:pPr algn="ctr"/>
            <a:r>
              <a:rPr lang="en-US" sz="2400" dirty="0"/>
              <a:t>cleared</a:t>
            </a:r>
            <a:br>
              <a:rPr lang="en-US" sz="2400" dirty="0"/>
            </a:br>
            <a:r>
              <a:rPr lang="en-US" sz="1600" dirty="0"/>
              <a:t>(Ab+ and RNA–)</a:t>
            </a:r>
            <a:endParaRPr lang="en-US" dirty="0"/>
          </a:p>
        </p:txBody>
      </p:sp>
      <p:sp>
        <p:nvSpPr>
          <p:cNvPr id="12" name="Right Arrow 11">
            <a:extLst>
              <a:ext uri="{FF2B5EF4-FFF2-40B4-BE49-F238E27FC236}">
                <a16:creationId xmlns:a16="http://schemas.microsoft.com/office/drawing/2014/main" id="{2BE16447-2CB5-9041-BD5F-0A8967E55B43}"/>
              </a:ext>
            </a:extLst>
          </p:cNvPr>
          <p:cNvSpPr/>
          <p:nvPr/>
        </p:nvSpPr>
        <p:spPr>
          <a:xfrm>
            <a:off x="2248930" y="1549150"/>
            <a:ext cx="929329" cy="4603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Box 6">
            <a:extLst>
              <a:ext uri="{FF2B5EF4-FFF2-40B4-BE49-F238E27FC236}">
                <a16:creationId xmlns:a16="http://schemas.microsoft.com/office/drawing/2014/main" id="{4F9CCEDB-D2A6-C64F-8DEC-BC2B57DF679D}"/>
              </a:ext>
            </a:extLst>
          </p:cNvPr>
          <p:cNvSpPr txBox="1">
            <a:spLocks noChangeArrowheads="1"/>
          </p:cNvSpPr>
          <p:nvPr/>
        </p:nvSpPr>
        <p:spPr bwMode="auto">
          <a:xfrm>
            <a:off x="5019435" y="6421355"/>
            <a:ext cx="3967625" cy="259366"/>
          </a:xfrm>
          <a:prstGeom prst="rect">
            <a:avLst/>
          </a:prstGeom>
          <a:noFill/>
          <a:ln w="9525">
            <a:noFill/>
            <a:miter lim="800000"/>
            <a:headEnd/>
            <a:tailEnd/>
          </a:ln>
          <a:effectLst/>
        </p:spPr>
        <p:txBody>
          <a:bodyPr wrap="none">
            <a:spAutoFit/>
          </a:bodyPr>
          <a:lstStyle/>
          <a:p>
            <a:pPr algn="r" defTabSz="457200" eaLnBrk="1" fontAlgn="auto" hangingPunct="1">
              <a:lnSpc>
                <a:spcPct val="90000"/>
              </a:lnSpc>
              <a:spcBef>
                <a:spcPct val="20000"/>
              </a:spcBef>
              <a:spcAft>
                <a:spcPts val="0"/>
              </a:spcAft>
              <a:buClr>
                <a:srgbClr val="EEECE1"/>
              </a:buClr>
              <a:buFont typeface="Times" pitchFamily="-106" charset="0"/>
              <a:buNone/>
              <a:defRPr/>
            </a:pPr>
            <a:r>
              <a:rPr lang="en-US" sz="1200" dirty="0" err="1">
                <a:solidFill>
                  <a:schemeClr val="tx1">
                    <a:lumMod val="50000"/>
                    <a:lumOff val="50000"/>
                  </a:schemeClr>
                </a:solidFill>
                <a:latin typeface="Helvetica"/>
                <a:cs typeface="Helvetica"/>
              </a:rPr>
              <a:t>Edlin</a:t>
            </a:r>
            <a:r>
              <a:rPr lang="en-US" sz="1200" dirty="0">
                <a:solidFill>
                  <a:schemeClr val="tx1">
                    <a:lumMod val="50000"/>
                    <a:lumOff val="50000"/>
                  </a:schemeClr>
                </a:solidFill>
                <a:latin typeface="Helvetica"/>
                <a:cs typeface="Helvetica"/>
              </a:rPr>
              <a:t> BR, et al. Hepatology. Nov 2015;62(5):1353-1363.</a:t>
            </a:r>
          </a:p>
        </p:txBody>
      </p:sp>
    </p:spTree>
    <p:extLst>
      <p:ext uri="{BB962C8B-B14F-4D97-AF65-F5344CB8AC3E}">
        <p14:creationId xmlns:p14="http://schemas.microsoft.com/office/powerpoint/2010/main" val="4002129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Who are those persons living with HCV?</a:t>
            </a:r>
          </a:p>
        </p:txBody>
      </p:sp>
      <p:sp>
        <p:nvSpPr>
          <p:cNvPr id="17" name="Text Box 6">
            <a:extLst>
              <a:ext uri="{FF2B5EF4-FFF2-40B4-BE49-F238E27FC236}">
                <a16:creationId xmlns:a16="http://schemas.microsoft.com/office/drawing/2014/main" id="{39B1B027-F391-854C-BA5C-32A408071D8F}"/>
              </a:ext>
            </a:extLst>
          </p:cNvPr>
          <p:cNvSpPr txBox="1">
            <a:spLocks noChangeArrowheads="1"/>
          </p:cNvSpPr>
          <p:nvPr/>
        </p:nvSpPr>
        <p:spPr bwMode="auto">
          <a:xfrm>
            <a:off x="677536" y="6101038"/>
            <a:ext cx="8313045" cy="720197"/>
          </a:xfrm>
          <a:prstGeom prst="rect">
            <a:avLst/>
          </a:prstGeom>
          <a:noFill/>
          <a:ln w="9525">
            <a:noFill/>
            <a:miter lim="800000"/>
            <a:headEnd/>
            <a:tailEnd/>
          </a:ln>
          <a:effectLst/>
        </p:spPr>
        <p:txBody>
          <a:bodyPr wrap="none" anchor="t">
            <a:spAutoFit/>
          </a:bodyPr>
          <a:lstStyle/>
          <a:p>
            <a:pPr algn="r" defTabSz="457200" eaLnBrk="1" fontAlgn="auto" hangingPunct="1">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National Health &amp; Nutrition Examination 2003-2010 – Denniston MM, et al. Ann Intern Med. Mar 4 2014;160(5):293-300.</a:t>
            </a:r>
          </a:p>
          <a:p>
            <a:pPr algn="r" defTabSz="457200" eaLnBrk="1" fontAlgn="auto" hangingPunct="1">
              <a:spcBef>
                <a:spcPct val="20000"/>
              </a:spcBef>
              <a:spcAft>
                <a:spcPts val="0"/>
              </a:spcAft>
              <a:buClr>
                <a:srgbClr val="EEECE1"/>
              </a:buClr>
              <a:defRPr/>
            </a:pPr>
            <a:r>
              <a:rPr lang="en-US" sz="1200" dirty="0">
                <a:solidFill>
                  <a:schemeClr val="tx1">
                    <a:lumMod val="50000"/>
                    <a:lumOff val="50000"/>
                  </a:schemeClr>
                </a:solidFill>
              </a:rPr>
              <a:t>Who’s Missing – </a:t>
            </a:r>
            <a:r>
              <a:rPr lang="en-US" sz="1200" dirty="0" err="1">
                <a:solidFill>
                  <a:schemeClr val="tx1">
                    <a:lumMod val="50000"/>
                    <a:lumOff val="50000"/>
                  </a:schemeClr>
                </a:solidFill>
                <a:latin typeface="Helvetica"/>
                <a:cs typeface="Helvetica"/>
              </a:rPr>
              <a:t>Edlin</a:t>
            </a:r>
            <a:r>
              <a:rPr lang="en-US" sz="1200" dirty="0">
                <a:solidFill>
                  <a:schemeClr val="tx1">
                    <a:lumMod val="50000"/>
                    <a:lumOff val="50000"/>
                  </a:schemeClr>
                </a:solidFill>
                <a:latin typeface="Helvetica"/>
                <a:cs typeface="Helvetica"/>
              </a:rPr>
              <a:t> BR, et al. Hepatology. Nov 2015;62(5):1353-1363.</a:t>
            </a:r>
          </a:p>
          <a:p>
            <a:pPr algn="r" defTabSz="457200" eaLnBrk="1" fontAlgn="auto" hangingPunct="1">
              <a:spcBef>
                <a:spcPct val="20000"/>
              </a:spcBef>
              <a:spcAft>
                <a:spcPts val="0"/>
              </a:spcAft>
              <a:buClr>
                <a:srgbClr val="EEECE1"/>
              </a:buClr>
              <a:defRPr/>
            </a:pPr>
            <a:r>
              <a:rPr lang="en-US" sz="1200" dirty="0">
                <a:solidFill>
                  <a:schemeClr val="tx1">
                    <a:lumMod val="50000"/>
                    <a:lumOff val="50000"/>
                  </a:schemeClr>
                </a:solidFill>
                <a:latin typeface="Helvetica"/>
                <a:cs typeface="Helvetica"/>
              </a:rPr>
              <a:t>Prevalence in incarcerated population – MMWR 1998;47(No. RR-19):[i1-54]</a:t>
            </a:r>
            <a:endParaRPr lang="en-US" sz="1200" dirty="0">
              <a:solidFill>
                <a:schemeClr val="tx1">
                  <a:lumMod val="50000"/>
                  <a:lumOff val="50000"/>
                </a:schemeClr>
              </a:solidFill>
            </a:endParaRPr>
          </a:p>
        </p:txBody>
      </p:sp>
      <p:sp>
        <p:nvSpPr>
          <p:cNvPr id="3" name="TextBox 2">
            <a:extLst>
              <a:ext uri="{FF2B5EF4-FFF2-40B4-BE49-F238E27FC236}">
                <a16:creationId xmlns:a16="http://schemas.microsoft.com/office/drawing/2014/main" id="{36185F0B-4642-9D40-A8C6-EB472FDEFD08}"/>
              </a:ext>
            </a:extLst>
          </p:cNvPr>
          <p:cNvSpPr txBox="1"/>
          <p:nvPr/>
        </p:nvSpPr>
        <p:spPr>
          <a:xfrm>
            <a:off x="457200" y="1143000"/>
            <a:ext cx="8229600" cy="461665"/>
          </a:xfrm>
          <a:prstGeom prst="rect">
            <a:avLst/>
          </a:prstGeom>
          <a:noFill/>
        </p:spPr>
        <p:txBody>
          <a:bodyPr wrap="square" rtlCol="0">
            <a:spAutoFit/>
          </a:bodyPr>
          <a:lstStyle/>
          <a:p>
            <a:r>
              <a:rPr lang="en-US" sz="2400" dirty="0"/>
              <a:t>Among </a:t>
            </a:r>
            <a:r>
              <a:rPr lang="en-US" sz="2400" b="1" dirty="0"/>
              <a:t>non-institutionalized</a:t>
            </a:r>
            <a:r>
              <a:rPr lang="en-US" sz="2400" dirty="0"/>
              <a:t> civilians with active HCV:</a:t>
            </a:r>
          </a:p>
        </p:txBody>
      </p:sp>
      <p:grpSp>
        <p:nvGrpSpPr>
          <p:cNvPr id="20" name="Group 19">
            <a:extLst>
              <a:ext uri="{FF2B5EF4-FFF2-40B4-BE49-F238E27FC236}">
                <a16:creationId xmlns:a16="http://schemas.microsoft.com/office/drawing/2014/main" id="{C4C1984E-1FF1-5843-9C3B-C9A9298B9AB8}"/>
              </a:ext>
            </a:extLst>
          </p:cNvPr>
          <p:cNvGrpSpPr/>
          <p:nvPr/>
        </p:nvGrpSpPr>
        <p:grpSpPr>
          <a:xfrm>
            <a:off x="-1" y="1795030"/>
            <a:ext cx="3235133" cy="1580619"/>
            <a:chOff x="2561947" y="4401769"/>
            <a:chExt cx="3396362" cy="1580619"/>
          </a:xfrm>
        </p:grpSpPr>
        <p:sp>
          <p:nvSpPr>
            <p:cNvPr id="23" name="TextBox 22">
              <a:extLst>
                <a:ext uri="{FF2B5EF4-FFF2-40B4-BE49-F238E27FC236}">
                  <a16:creationId xmlns:a16="http://schemas.microsoft.com/office/drawing/2014/main" id="{502B160D-99BF-1B4E-A4B2-33D8C943BDCB}"/>
                </a:ext>
              </a:extLst>
            </p:cNvPr>
            <p:cNvSpPr txBox="1"/>
            <p:nvPr/>
          </p:nvSpPr>
          <p:spPr>
            <a:xfrm>
              <a:off x="2876447" y="4401769"/>
              <a:ext cx="2767363" cy="1107996"/>
            </a:xfrm>
            <a:prstGeom prst="rect">
              <a:avLst/>
            </a:prstGeom>
            <a:noFill/>
          </p:spPr>
          <p:txBody>
            <a:bodyPr wrap="square" rtlCol="0">
              <a:spAutoFit/>
            </a:bodyPr>
            <a:lstStyle/>
            <a:p>
              <a:pPr algn="ctr"/>
              <a:r>
                <a:rPr lang="en-US" sz="6600" dirty="0">
                  <a:solidFill>
                    <a:schemeClr val="accent6">
                      <a:lumMod val="75000"/>
                    </a:schemeClr>
                  </a:solidFill>
                  <a:latin typeface="Helvetica"/>
                  <a:cs typeface="Helvetica"/>
                </a:rPr>
                <a:t>64%</a:t>
              </a:r>
            </a:p>
          </p:txBody>
        </p:sp>
        <p:sp>
          <p:nvSpPr>
            <p:cNvPr id="24" name="TextBox 23">
              <a:extLst>
                <a:ext uri="{FF2B5EF4-FFF2-40B4-BE49-F238E27FC236}">
                  <a16:creationId xmlns:a16="http://schemas.microsoft.com/office/drawing/2014/main" id="{DE4CC464-D543-2B45-9D54-325960E2B79D}"/>
                </a:ext>
              </a:extLst>
            </p:cNvPr>
            <p:cNvSpPr txBox="1"/>
            <p:nvPr/>
          </p:nvSpPr>
          <p:spPr>
            <a:xfrm>
              <a:off x="2561947" y="5397613"/>
              <a:ext cx="3396362" cy="584775"/>
            </a:xfrm>
            <a:prstGeom prst="rect">
              <a:avLst/>
            </a:prstGeom>
            <a:noFill/>
          </p:spPr>
          <p:txBody>
            <a:bodyPr wrap="square" rtlCol="0">
              <a:spAutoFit/>
            </a:bodyPr>
            <a:lstStyle/>
            <a:p>
              <a:pPr algn="ctr"/>
              <a:r>
                <a:rPr lang="en-US" sz="3200" dirty="0">
                  <a:latin typeface="Helvetica"/>
                  <a:cs typeface="Helvetica"/>
                </a:rPr>
                <a:t>male</a:t>
              </a:r>
              <a:endParaRPr lang="en-US" sz="2800" dirty="0">
                <a:latin typeface="Helvetica"/>
                <a:cs typeface="Helvetica"/>
              </a:endParaRPr>
            </a:p>
          </p:txBody>
        </p:sp>
      </p:grpSp>
      <p:grpSp>
        <p:nvGrpSpPr>
          <p:cNvPr id="25" name="Group 24">
            <a:extLst>
              <a:ext uri="{FF2B5EF4-FFF2-40B4-BE49-F238E27FC236}">
                <a16:creationId xmlns:a16="http://schemas.microsoft.com/office/drawing/2014/main" id="{C91C7FB7-C9CB-1149-A0AC-9707702C7331}"/>
              </a:ext>
            </a:extLst>
          </p:cNvPr>
          <p:cNvGrpSpPr/>
          <p:nvPr/>
        </p:nvGrpSpPr>
        <p:grpSpPr>
          <a:xfrm>
            <a:off x="-2" y="3608048"/>
            <a:ext cx="3235133" cy="2073062"/>
            <a:chOff x="2561947" y="4401769"/>
            <a:chExt cx="3396362" cy="2073062"/>
          </a:xfrm>
        </p:grpSpPr>
        <p:sp>
          <p:nvSpPr>
            <p:cNvPr id="26" name="TextBox 25">
              <a:extLst>
                <a:ext uri="{FF2B5EF4-FFF2-40B4-BE49-F238E27FC236}">
                  <a16:creationId xmlns:a16="http://schemas.microsoft.com/office/drawing/2014/main" id="{570AB8F1-135E-1744-BA3C-BB86D78DAE0D}"/>
                </a:ext>
              </a:extLst>
            </p:cNvPr>
            <p:cNvSpPr txBox="1"/>
            <p:nvPr/>
          </p:nvSpPr>
          <p:spPr>
            <a:xfrm>
              <a:off x="2876447" y="4401769"/>
              <a:ext cx="2767363" cy="1107996"/>
            </a:xfrm>
            <a:prstGeom prst="rect">
              <a:avLst/>
            </a:prstGeom>
            <a:noFill/>
          </p:spPr>
          <p:txBody>
            <a:bodyPr wrap="square" rtlCol="0">
              <a:spAutoFit/>
            </a:bodyPr>
            <a:lstStyle/>
            <a:p>
              <a:pPr algn="ctr"/>
              <a:r>
                <a:rPr lang="en-US" sz="6600" dirty="0">
                  <a:solidFill>
                    <a:schemeClr val="accent6">
                      <a:lumMod val="75000"/>
                    </a:schemeClr>
                  </a:solidFill>
                  <a:latin typeface="Helvetica"/>
                  <a:cs typeface="Helvetica"/>
                </a:rPr>
                <a:t>48%</a:t>
              </a:r>
            </a:p>
          </p:txBody>
        </p:sp>
        <p:sp>
          <p:nvSpPr>
            <p:cNvPr id="27" name="TextBox 26">
              <a:extLst>
                <a:ext uri="{FF2B5EF4-FFF2-40B4-BE49-F238E27FC236}">
                  <a16:creationId xmlns:a16="http://schemas.microsoft.com/office/drawing/2014/main" id="{23193A33-F80A-FA4F-BEF6-C6BD75D82352}"/>
                </a:ext>
              </a:extLst>
            </p:cNvPr>
            <p:cNvSpPr txBox="1"/>
            <p:nvPr/>
          </p:nvSpPr>
          <p:spPr>
            <a:xfrm>
              <a:off x="2561947" y="5397613"/>
              <a:ext cx="3396362" cy="1077218"/>
            </a:xfrm>
            <a:prstGeom prst="rect">
              <a:avLst/>
            </a:prstGeom>
            <a:noFill/>
          </p:spPr>
          <p:txBody>
            <a:bodyPr wrap="square" rtlCol="0">
              <a:spAutoFit/>
            </a:bodyPr>
            <a:lstStyle/>
            <a:p>
              <a:pPr algn="ctr"/>
              <a:r>
                <a:rPr lang="en-US" sz="3200" dirty="0">
                  <a:latin typeface="Helvetica"/>
                  <a:cs typeface="Helvetica"/>
                </a:rPr>
                <a:t>aged 50 </a:t>
              </a:r>
              <a:br>
                <a:rPr lang="en-US" sz="3200" dirty="0">
                  <a:latin typeface="Helvetica"/>
                  <a:cs typeface="Helvetica"/>
                </a:rPr>
              </a:br>
              <a:r>
                <a:rPr lang="en-US" sz="3200" dirty="0">
                  <a:latin typeface="Helvetica"/>
                  <a:cs typeface="Helvetica"/>
                </a:rPr>
                <a:t>or older</a:t>
              </a:r>
              <a:endParaRPr lang="en-US" sz="2800" dirty="0">
                <a:latin typeface="Helvetica"/>
                <a:cs typeface="Helvetica"/>
              </a:endParaRPr>
            </a:p>
          </p:txBody>
        </p:sp>
      </p:grpSp>
      <p:grpSp>
        <p:nvGrpSpPr>
          <p:cNvPr id="28" name="Group 27">
            <a:extLst>
              <a:ext uri="{FF2B5EF4-FFF2-40B4-BE49-F238E27FC236}">
                <a16:creationId xmlns:a16="http://schemas.microsoft.com/office/drawing/2014/main" id="{EF2D943C-F143-2146-A2FB-9586432B5429}"/>
              </a:ext>
            </a:extLst>
          </p:cNvPr>
          <p:cNvGrpSpPr/>
          <p:nvPr/>
        </p:nvGrpSpPr>
        <p:grpSpPr>
          <a:xfrm>
            <a:off x="2954433" y="1795030"/>
            <a:ext cx="3235133" cy="1580619"/>
            <a:chOff x="2561947" y="4401769"/>
            <a:chExt cx="3396362" cy="1580619"/>
          </a:xfrm>
        </p:grpSpPr>
        <p:sp>
          <p:nvSpPr>
            <p:cNvPr id="29" name="TextBox 28">
              <a:extLst>
                <a:ext uri="{FF2B5EF4-FFF2-40B4-BE49-F238E27FC236}">
                  <a16:creationId xmlns:a16="http://schemas.microsoft.com/office/drawing/2014/main" id="{98D0CF3D-AF01-674F-8DB8-2E0783498B33}"/>
                </a:ext>
              </a:extLst>
            </p:cNvPr>
            <p:cNvSpPr txBox="1"/>
            <p:nvPr/>
          </p:nvSpPr>
          <p:spPr>
            <a:xfrm>
              <a:off x="2876447" y="4401769"/>
              <a:ext cx="2767363" cy="1107996"/>
            </a:xfrm>
            <a:prstGeom prst="rect">
              <a:avLst/>
            </a:prstGeom>
            <a:noFill/>
          </p:spPr>
          <p:txBody>
            <a:bodyPr wrap="square" rtlCol="0">
              <a:spAutoFit/>
            </a:bodyPr>
            <a:lstStyle/>
            <a:p>
              <a:pPr algn="ctr"/>
              <a:r>
                <a:rPr lang="en-US" sz="6600" dirty="0">
                  <a:solidFill>
                    <a:schemeClr val="accent6">
                      <a:lumMod val="75000"/>
                    </a:schemeClr>
                  </a:solidFill>
                  <a:latin typeface="Helvetica"/>
                  <a:cs typeface="Helvetica"/>
                </a:rPr>
                <a:t>10%</a:t>
              </a:r>
            </a:p>
          </p:txBody>
        </p:sp>
        <p:sp>
          <p:nvSpPr>
            <p:cNvPr id="30" name="TextBox 29">
              <a:extLst>
                <a:ext uri="{FF2B5EF4-FFF2-40B4-BE49-F238E27FC236}">
                  <a16:creationId xmlns:a16="http://schemas.microsoft.com/office/drawing/2014/main" id="{6EE7153E-46B7-C845-8202-1C6E3845E096}"/>
                </a:ext>
              </a:extLst>
            </p:cNvPr>
            <p:cNvSpPr txBox="1"/>
            <p:nvPr/>
          </p:nvSpPr>
          <p:spPr>
            <a:xfrm>
              <a:off x="2561947" y="5397613"/>
              <a:ext cx="3396362" cy="584775"/>
            </a:xfrm>
            <a:prstGeom prst="rect">
              <a:avLst/>
            </a:prstGeom>
            <a:noFill/>
          </p:spPr>
          <p:txBody>
            <a:bodyPr wrap="square" rtlCol="0">
              <a:spAutoFit/>
            </a:bodyPr>
            <a:lstStyle/>
            <a:p>
              <a:pPr algn="ctr"/>
              <a:r>
                <a:rPr lang="en-US" sz="3200" dirty="0">
                  <a:latin typeface="Helvetica"/>
                  <a:cs typeface="Helvetica"/>
                </a:rPr>
                <a:t>Hispanic</a:t>
              </a:r>
              <a:endParaRPr lang="en-US" sz="2800" dirty="0">
                <a:latin typeface="Helvetica"/>
                <a:cs typeface="Helvetica"/>
              </a:endParaRPr>
            </a:p>
          </p:txBody>
        </p:sp>
      </p:grpSp>
      <p:grpSp>
        <p:nvGrpSpPr>
          <p:cNvPr id="34" name="Group 33">
            <a:extLst>
              <a:ext uri="{FF2B5EF4-FFF2-40B4-BE49-F238E27FC236}">
                <a16:creationId xmlns:a16="http://schemas.microsoft.com/office/drawing/2014/main" id="{A0DA7847-72A1-5C47-B687-B70B83C91F9E}"/>
              </a:ext>
            </a:extLst>
          </p:cNvPr>
          <p:cNvGrpSpPr/>
          <p:nvPr/>
        </p:nvGrpSpPr>
        <p:grpSpPr>
          <a:xfrm>
            <a:off x="5908867" y="1750429"/>
            <a:ext cx="3235133" cy="1580619"/>
            <a:chOff x="2561947" y="4401769"/>
            <a:chExt cx="3396362" cy="1580619"/>
          </a:xfrm>
        </p:grpSpPr>
        <p:sp>
          <p:nvSpPr>
            <p:cNvPr id="35" name="TextBox 34">
              <a:extLst>
                <a:ext uri="{FF2B5EF4-FFF2-40B4-BE49-F238E27FC236}">
                  <a16:creationId xmlns:a16="http://schemas.microsoft.com/office/drawing/2014/main" id="{029932CC-849C-B945-B232-B77C06F67C84}"/>
                </a:ext>
              </a:extLst>
            </p:cNvPr>
            <p:cNvSpPr txBox="1"/>
            <p:nvPr/>
          </p:nvSpPr>
          <p:spPr>
            <a:xfrm>
              <a:off x="2876447" y="4401769"/>
              <a:ext cx="2767363" cy="1107996"/>
            </a:xfrm>
            <a:prstGeom prst="rect">
              <a:avLst/>
            </a:prstGeom>
            <a:noFill/>
          </p:spPr>
          <p:txBody>
            <a:bodyPr wrap="square" rtlCol="0">
              <a:spAutoFit/>
            </a:bodyPr>
            <a:lstStyle/>
            <a:p>
              <a:pPr algn="ctr"/>
              <a:r>
                <a:rPr lang="en-US" sz="6600" dirty="0">
                  <a:solidFill>
                    <a:schemeClr val="accent6">
                      <a:lumMod val="75000"/>
                    </a:schemeClr>
                  </a:solidFill>
                  <a:latin typeface="Helvetica"/>
                  <a:cs typeface="Helvetica"/>
                </a:rPr>
                <a:t>25%</a:t>
              </a:r>
            </a:p>
          </p:txBody>
        </p:sp>
        <p:sp>
          <p:nvSpPr>
            <p:cNvPr id="36" name="TextBox 35">
              <a:extLst>
                <a:ext uri="{FF2B5EF4-FFF2-40B4-BE49-F238E27FC236}">
                  <a16:creationId xmlns:a16="http://schemas.microsoft.com/office/drawing/2014/main" id="{5845F808-AC6E-5F41-8273-A190EA56D9DD}"/>
                </a:ext>
              </a:extLst>
            </p:cNvPr>
            <p:cNvSpPr txBox="1"/>
            <p:nvPr/>
          </p:nvSpPr>
          <p:spPr>
            <a:xfrm>
              <a:off x="2561947" y="5397613"/>
              <a:ext cx="3396362" cy="584775"/>
            </a:xfrm>
            <a:prstGeom prst="rect">
              <a:avLst/>
            </a:prstGeom>
            <a:noFill/>
          </p:spPr>
          <p:txBody>
            <a:bodyPr wrap="square" rtlCol="0">
              <a:spAutoFit/>
            </a:bodyPr>
            <a:lstStyle/>
            <a:p>
              <a:pPr algn="ctr"/>
              <a:r>
                <a:rPr lang="en-US" sz="3200" dirty="0">
                  <a:latin typeface="Helvetica"/>
                  <a:cs typeface="Helvetica"/>
                </a:rPr>
                <a:t>Black</a:t>
              </a:r>
              <a:endParaRPr lang="en-US" sz="2800" dirty="0">
                <a:latin typeface="Helvetica"/>
                <a:cs typeface="Helvetica"/>
              </a:endParaRPr>
            </a:p>
          </p:txBody>
        </p:sp>
      </p:grpSp>
      <p:sp>
        <p:nvSpPr>
          <p:cNvPr id="5" name="TextBox 4">
            <a:extLst>
              <a:ext uri="{FF2B5EF4-FFF2-40B4-BE49-F238E27FC236}">
                <a16:creationId xmlns:a16="http://schemas.microsoft.com/office/drawing/2014/main" id="{C905FDB7-1F20-0649-BD4D-4A321A494E68}"/>
              </a:ext>
            </a:extLst>
          </p:cNvPr>
          <p:cNvSpPr txBox="1"/>
          <p:nvPr/>
        </p:nvSpPr>
        <p:spPr>
          <a:xfrm>
            <a:off x="3689321" y="3854269"/>
            <a:ext cx="5454679" cy="2246769"/>
          </a:xfrm>
          <a:prstGeom prst="rect">
            <a:avLst/>
          </a:prstGeom>
          <a:noFill/>
        </p:spPr>
        <p:txBody>
          <a:bodyPr wrap="square" rtlCol="0">
            <a:spAutoFit/>
          </a:bodyPr>
          <a:lstStyle/>
          <a:p>
            <a:r>
              <a:rPr lang="en-US" sz="2400" b="1" dirty="0"/>
              <a:t>Who’s missing?</a:t>
            </a:r>
          </a:p>
          <a:p>
            <a:pPr marL="285750" indent="-285750">
              <a:buFontTx/>
              <a:buChar char="-"/>
            </a:pPr>
            <a:r>
              <a:rPr lang="en-US" sz="2000" dirty="0"/>
              <a:t>Incarcerated persons </a:t>
            </a:r>
            <a:r>
              <a:rPr lang="en-US" b="1" dirty="0"/>
              <a:t>(~1 in 3 living with HCV)</a:t>
            </a:r>
            <a:endParaRPr lang="en-US" sz="2000" b="1" baseline="30000" dirty="0"/>
          </a:p>
          <a:p>
            <a:pPr marL="285750" indent="-285750">
              <a:buFontTx/>
              <a:buChar char="-"/>
            </a:pPr>
            <a:r>
              <a:rPr lang="en-US" sz="2000" dirty="0"/>
              <a:t>Homeless persons</a:t>
            </a:r>
          </a:p>
          <a:p>
            <a:pPr marL="285750" indent="-285750">
              <a:buFontTx/>
              <a:buChar char="-"/>
            </a:pPr>
            <a:r>
              <a:rPr lang="en-US" sz="2000" dirty="0"/>
              <a:t>Hospitalized or in nursing homes</a:t>
            </a:r>
          </a:p>
          <a:p>
            <a:pPr marL="285750" indent="-285750">
              <a:buFontTx/>
              <a:buChar char="-"/>
            </a:pPr>
            <a:r>
              <a:rPr lang="en-US" sz="2000" dirty="0"/>
              <a:t>Active-duty military personnel</a:t>
            </a:r>
          </a:p>
          <a:p>
            <a:pPr marL="285750" indent="-285750">
              <a:buFontTx/>
              <a:buChar char="-"/>
            </a:pPr>
            <a:r>
              <a:rPr lang="en-US" sz="2000" dirty="0"/>
              <a:t>Native Americans living on reservations</a:t>
            </a:r>
          </a:p>
          <a:p>
            <a:pPr marL="285750" indent="-285750">
              <a:buFontTx/>
              <a:buChar char="-"/>
            </a:pPr>
            <a:endParaRPr lang="en-US" sz="1600" dirty="0"/>
          </a:p>
        </p:txBody>
      </p:sp>
    </p:spTree>
    <p:extLst>
      <p:ext uri="{BB962C8B-B14F-4D97-AF65-F5344CB8AC3E}">
        <p14:creationId xmlns:p14="http://schemas.microsoft.com/office/powerpoint/2010/main" val="170173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latin typeface="Helvetica"/>
                <a:cs typeface="Helvetica"/>
              </a:rPr>
              <a:t>HCV </a:t>
            </a:r>
            <a:r>
              <a:rPr lang="en-US" sz="2800" b="1" dirty="0" err="1">
                <a:latin typeface="Helvetica"/>
                <a:cs typeface="Helvetica"/>
              </a:rPr>
              <a:t>seropositivity</a:t>
            </a:r>
            <a:r>
              <a:rPr lang="en-US" sz="2800" b="1" dirty="0">
                <a:latin typeface="Helvetica"/>
                <a:cs typeface="Helvetica"/>
              </a:rPr>
              <a:t> by birth year, NHANES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654" b="17492"/>
          <a:stretch/>
        </p:blipFill>
        <p:spPr>
          <a:xfrm>
            <a:off x="457200" y="1554978"/>
            <a:ext cx="8460465" cy="4582586"/>
          </a:xfrm>
          <a:prstGeom prst="rect">
            <a:avLst/>
          </a:prstGeom>
        </p:spPr>
      </p:pic>
      <p:sp>
        <p:nvSpPr>
          <p:cNvPr id="5" name="Rectangle 4"/>
          <p:cNvSpPr/>
          <p:nvPr/>
        </p:nvSpPr>
        <p:spPr>
          <a:xfrm>
            <a:off x="4614244" y="1745673"/>
            <a:ext cx="1776082" cy="3499314"/>
          </a:xfrm>
          <a:prstGeom prst="rect">
            <a:avLst/>
          </a:prstGeom>
          <a:solidFill>
            <a:schemeClr val="tx2">
              <a:lumMod val="20000"/>
              <a:lumOff val="80000"/>
              <a:alpha val="30000"/>
            </a:schemeClr>
          </a:solidFill>
          <a:ln w="63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5353397" y="6474965"/>
            <a:ext cx="3691587" cy="258532"/>
          </a:xfrm>
          <a:prstGeom prst="rect">
            <a:avLst/>
          </a:prstGeom>
          <a:noFill/>
          <a:ln w="9525">
            <a:noFill/>
            <a:miter lim="800000"/>
            <a:headEnd/>
            <a:tailEnd/>
          </a:ln>
          <a:effectLst/>
        </p:spPr>
        <p:txBody>
          <a:bodyPr wrap="none">
            <a:spAutoFit/>
          </a:bodyPr>
          <a:lstStyle/>
          <a:p>
            <a:pPr algn="ctr" defTabSz="457200" eaLnBrk="1" fontAlgn="auto" hangingPunct="1">
              <a:lnSpc>
                <a:spcPct val="90000"/>
              </a:lnSpc>
              <a:spcBef>
                <a:spcPct val="20000"/>
              </a:spcBef>
              <a:spcAft>
                <a:spcPts val="0"/>
              </a:spcAft>
              <a:buClr>
                <a:srgbClr val="EEECE1"/>
              </a:buClr>
              <a:buFont typeface="Times" pitchFamily="-106" charset="0"/>
              <a:buNone/>
              <a:defRPr/>
            </a:pPr>
            <a:r>
              <a:rPr lang="en-US" sz="1200" dirty="0">
                <a:solidFill>
                  <a:schemeClr val="tx1">
                    <a:lumMod val="50000"/>
                    <a:lumOff val="50000"/>
                  </a:schemeClr>
                </a:solidFill>
              </a:rPr>
              <a:t>MMWR </a:t>
            </a:r>
            <a:r>
              <a:rPr lang="en-US" sz="1200" dirty="0" err="1">
                <a:solidFill>
                  <a:schemeClr val="tx1">
                    <a:lumMod val="50000"/>
                    <a:lumOff val="50000"/>
                  </a:schemeClr>
                </a:solidFill>
              </a:rPr>
              <a:t>Recomm</a:t>
            </a:r>
            <a:r>
              <a:rPr lang="en-US" sz="1200" dirty="0">
                <a:solidFill>
                  <a:schemeClr val="tx1">
                    <a:lumMod val="50000"/>
                    <a:lumOff val="50000"/>
                  </a:schemeClr>
                </a:solidFill>
              </a:rPr>
              <a:t> Rep. 2012 Aug 17;61(RR-4):1-32.</a:t>
            </a:r>
            <a:endParaRPr lang="en-US" sz="1200" dirty="0">
              <a:solidFill>
                <a:schemeClr val="tx1">
                  <a:lumMod val="50000"/>
                  <a:lumOff val="50000"/>
                </a:schemeClr>
              </a:solidFill>
              <a:latin typeface="Helvetica"/>
              <a:cs typeface="Helvetica"/>
            </a:endParaRPr>
          </a:p>
        </p:txBody>
      </p:sp>
      <p:sp>
        <p:nvSpPr>
          <p:cNvPr id="3" name="Rectangle 2"/>
          <p:cNvSpPr/>
          <p:nvPr/>
        </p:nvSpPr>
        <p:spPr>
          <a:xfrm>
            <a:off x="6790078" y="1143000"/>
            <a:ext cx="2022395" cy="266129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b="1" dirty="0">
                <a:latin typeface="Helvetica" charset="0"/>
                <a:ea typeface="Helvetica" charset="0"/>
                <a:cs typeface="Helvetica" charset="0"/>
              </a:rPr>
              <a:t>Why the Boomers?</a:t>
            </a:r>
          </a:p>
          <a:p>
            <a:endParaRPr lang="en-US" sz="600" b="1" dirty="0">
              <a:latin typeface="Helvetica" charset="0"/>
              <a:ea typeface="Helvetica" charset="0"/>
              <a:cs typeface="Helvetica" charset="0"/>
            </a:endParaRPr>
          </a:p>
          <a:p>
            <a:pPr marL="102870" indent="-102870">
              <a:buFont typeface="Arial" charset="0"/>
              <a:buChar char="•"/>
            </a:pPr>
            <a:r>
              <a:rPr lang="en-US" dirty="0">
                <a:latin typeface="Helvetica" charset="0"/>
                <a:ea typeface="Helvetica" charset="0"/>
                <a:cs typeface="Helvetica" charset="0"/>
              </a:rPr>
              <a:t>Transfusions &amp; IDU originally proposed</a:t>
            </a:r>
            <a:br>
              <a:rPr lang="en-US" dirty="0">
                <a:latin typeface="Helvetica" charset="0"/>
                <a:ea typeface="Helvetica" charset="0"/>
                <a:cs typeface="Helvetica" charset="0"/>
              </a:rPr>
            </a:br>
            <a:endParaRPr lang="en-US" sz="600" dirty="0">
              <a:latin typeface="Helvetica" charset="0"/>
              <a:ea typeface="Helvetica" charset="0"/>
              <a:cs typeface="Helvetica" charset="0"/>
            </a:endParaRPr>
          </a:p>
          <a:p>
            <a:pPr marL="102870" indent="-102870">
              <a:buFont typeface="Arial" charset="0"/>
              <a:buChar char="•"/>
            </a:pPr>
            <a:r>
              <a:rPr lang="en-US" dirty="0">
                <a:latin typeface="Helvetica" charset="0"/>
                <a:ea typeface="Helvetica" charset="0"/>
                <a:cs typeface="Helvetica" charset="0"/>
              </a:rPr>
              <a:t>Increased medical procedures after World War II, </a:t>
            </a:r>
            <a:br>
              <a:rPr lang="en-US" dirty="0">
                <a:latin typeface="Helvetica" charset="0"/>
                <a:ea typeface="Helvetica" charset="0"/>
                <a:cs typeface="Helvetica" charset="0"/>
              </a:rPr>
            </a:br>
            <a:r>
              <a:rPr lang="en-US" dirty="0">
                <a:latin typeface="Helvetica" charset="0"/>
                <a:ea typeface="Helvetica" charset="0"/>
                <a:cs typeface="Helvetica" charset="0"/>
              </a:rPr>
              <a:t>with reusable glass </a:t>
            </a:r>
            <a:br>
              <a:rPr lang="en-US" dirty="0">
                <a:latin typeface="Helvetica" charset="0"/>
                <a:ea typeface="Helvetica" charset="0"/>
                <a:cs typeface="Helvetica" charset="0"/>
              </a:rPr>
            </a:br>
            <a:r>
              <a:rPr lang="en-US" dirty="0">
                <a:latin typeface="Helvetica" charset="0"/>
                <a:ea typeface="Helvetica" charset="0"/>
                <a:cs typeface="Helvetica" charset="0"/>
              </a:rPr>
              <a:t>&amp; metal syringes</a:t>
            </a:r>
          </a:p>
          <a:p>
            <a:pPr marL="285750" indent="-285750">
              <a:buFont typeface="Arial" charset="0"/>
              <a:buChar char="•"/>
            </a:pPr>
            <a:endParaRPr lang="en-US" sz="1000" dirty="0">
              <a:latin typeface="Helvetica" charset="0"/>
              <a:ea typeface="Helvetica" charset="0"/>
              <a:cs typeface="Helvetica" charset="0"/>
            </a:endParaRPr>
          </a:p>
          <a:p>
            <a:pPr algn="r"/>
            <a:r>
              <a:rPr lang="en-US" sz="1100" dirty="0">
                <a:solidFill>
                  <a:schemeClr val="tx1">
                    <a:lumMod val="50000"/>
                    <a:lumOff val="50000"/>
                  </a:schemeClr>
                </a:solidFill>
                <a:latin typeface="Helvetica" charset="0"/>
                <a:ea typeface="Helvetica" charset="0"/>
                <a:cs typeface="Helvetica" charset="0"/>
              </a:rPr>
              <a:t>Joy JB, </a:t>
            </a:r>
            <a:r>
              <a:rPr lang="en-US" sz="1100" i="1" dirty="0">
                <a:solidFill>
                  <a:schemeClr val="tx1">
                    <a:lumMod val="50000"/>
                    <a:lumOff val="50000"/>
                  </a:schemeClr>
                </a:solidFill>
                <a:latin typeface="Helvetica" charset="0"/>
                <a:ea typeface="Helvetica" charset="0"/>
                <a:cs typeface="Helvetica" charset="0"/>
              </a:rPr>
              <a:t>et al</a:t>
            </a:r>
            <a:r>
              <a:rPr lang="en-US" sz="1100" dirty="0">
                <a:solidFill>
                  <a:schemeClr val="tx1">
                    <a:lumMod val="50000"/>
                    <a:lumOff val="50000"/>
                  </a:schemeClr>
                </a:solidFill>
                <a:latin typeface="Helvetica" charset="0"/>
                <a:ea typeface="Helvetica" charset="0"/>
                <a:cs typeface="Helvetica" charset="0"/>
              </a:rPr>
              <a:t>. </a:t>
            </a:r>
            <a:r>
              <a:rPr lang="en-US" sz="1100" i="1" dirty="0">
                <a:solidFill>
                  <a:schemeClr val="tx1">
                    <a:lumMod val="50000"/>
                    <a:lumOff val="50000"/>
                  </a:schemeClr>
                </a:solidFill>
                <a:latin typeface="Helvetica" charset="0"/>
                <a:ea typeface="Helvetica" charset="0"/>
                <a:cs typeface="Helvetica" charset="0"/>
              </a:rPr>
              <a:t>Lancet </a:t>
            </a:r>
            <a:r>
              <a:rPr lang="en-US" sz="1100" i="1" dirty="0" err="1">
                <a:solidFill>
                  <a:schemeClr val="tx1">
                    <a:lumMod val="50000"/>
                    <a:lumOff val="50000"/>
                  </a:schemeClr>
                </a:solidFill>
                <a:latin typeface="Helvetica" charset="0"/>
                <a:ea typeface="Helvetica" charset="0"/>
                <a:cs typeface="Helvetica" charset="0"/>
              </a:rPr>
              <a:t>Inf</a:t>
            </a:r>
            <a:r>
              <a:rPr lang="en-US" sz="1100" i="1" dirty="0">
                <a:solidFill>
                  <a:schemeClr val="tx1">
                    <a:lumMod val="50000"/>
                    <a:lumOff val="50000"/>
                  </a:schemeClr>
                </a:solidFill>
                <a:latin typeface="Helvetica" charset="0"/>
                <a:ea typeface="Helvetica" charset="0"/>
                <a:cs typeface="Helvetica" charset="0"/>
              </a:rPr>
              <a:t> Dis</a:t>
            </a:r>
            <a:r>
              <a:rPr lang="en-US" sz="1100" dirty="0">
                <a:solidFill>
                  <a:schemeClr val="tx1">
                    <a:lumMod val="50000"/>
                    <a:lumOff val="50000"/>
                  </a:schemeClr>
                </a:solidFill>
                <a:latin typeface="Helvetica" charset="0"/>
                <a:ea typeface="Helvetica" charset="0"/>
                <a:cs typeface="Helvetica" charset="0"/>
              </a:rPr>
              <a:t> 2016;16:698-702</a:t>
            </a:r>
            <a:endParaRPr lang="en-US" dirty="0">
              <a:solidFill>
                <a:schemeClr val="tx1">
                  <a:lumMod val="50000"/>
                  <a:lumOff val="50000"/>
                </a:schemeClr>
              </a:solidFill>
              <a:latin typeface="Helvetica" charset="0"/>
              <a:ea typeface="Helvetica" charset="0"/>
              <a:cs typeface="Helvetica" charset="0"/>
            </a:endParaRPr>
          </a:p>
        </p:txBody>
      </p:sp>
    </p:spTree>
    <p:extLst>
      <p:ext uri="{BB962C8B-B14F-4D97-AF65-F5344CB8AC3E}">
        <p14:creationId xmlns:p14="http://schemas.microsoft.com/office/powerpoint/2010/main" val="188309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IV-HCVcurriculum-4x3-template (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HIV-HCVcurriculum-4x3-template" id="{307CCEEC-3AAF-F145-A604-EDBD39285CE0}" vid="{661AFBB7-D39C-9D47-8264-E2FA2F09A45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16149</TotalTime>
  <Words>2199</Words>
  <Application>Microsoft Macintosh PowerPoint</Application>
  <PresentationFormat>On-screen Show (4:3)</PresentationFormat>
  <Paragraphs>366</Paragraphs>
  <Slides>47</Slides>
  <Notes>35</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47</vt:i4>
      </vt:variant>
    </vt:vector>
  </HeadingPairs>
  <TitlesOfParts>
    <vt:vector size="65" baseType="lpstr">
      <vt:lpstr>ＭＳ Ｐゴシック</vt:lpstr>
      <vt:lpstr>ヒラギノ角ゴ ProN W3</vt:lpstr>
      <vt:lpstr>Arial</vt:lpstr>
      <vt:lpstr>Calibri</vt:lpstr>
      <vt:lpstr>Courier New</vt:lpstr>
      <vt:lpstr>Georgia</vt:lpstr>
      <vt:lpstr>Helvetica</vt:lpstr>
      <vt:lpstr>ITC Avant Garde Std Bk</vt:lpstr>
      <vt:lpstr>ITC Avant Garde Std Bk Cn</vt:lpstr>
      <vt:lpstr>ITC Avant Garde Std Md</vt:lpstr>
      <vt:lpstr>Times</vt:lpstr>
      <vt:lpstr>Times New Roman</vt:lpstr>
      <vt:lpstr>Verdana</vt:lpstr>
      <vt:lpstr>Wingdings</vt:lpstr>
      <vt:lpstr>5_Office Theme</vt:lpstr>
      <vt:lpstr>Custom Design</vt:lpstr>
      <vt:lpstr>HIV-HCVcurriculum-4x3-template (3)</vt:lpstr>
      <vt:lpstr>Office Theme</vt:lpstr>
      <vt:lpstr>PowerPoint Presentation</vt:lpstr>
      <vt:lpstr>PowerPoint Presentation</vt:lpstr>
      <vt:lpstr>Acknowledgments</vt:lpstr>
      <vt:lpstr>PowerPoint Presentation</vt:lpstr>
      <vt:lpstr>Hepatitis C</vt:lpstr>
      <vt:lpstr>How many Americans have HCV?</vt:lpstr>
      <vt:lpstr>How many Americans have HCV?</vt:lpstr>
      <vt:lpstr>Who are those persons living with HCV?</vt:lpstr>
      <vt:lpstr>HCV seropositivity by birth year, NHANES</vt:lpstr>
      <vt:lpstr>Estimated HCV incidence in US, 1982-2014 </vt:lpstr>
      <vt:lpstr>Incidence of acute HCV, 2001-2006</vt:lpstr>
      <vt:lpstr>Incidence of acute HCV by age, 2001-2006</vt:lpstr>
      <vt:lpstr>Who is at risk for HCV infection?</vt:lpstr>
      <vt:lpstr>What about sexual transmission of HCV?</vt:lpstr>
      <vt:lpstr>Natural history of hepatitis C</vt:lpstr>
      <vt:lpstr>Natural history of hepatitis C</vt:lpstr>
      <vt:lpstr>Natural history of hepatitis C</vt:lpstr>
      <vt:lpstr>Natural history of hepatitis C</vt:lpstr>
      <vt:lpstr>Natural history of hepatitis C</vt:lpstr>
      <vt:lpstr>Natural history of hepatitis C</vt:lpstr>
      <vt:lpstr>PowerPoint Presentation</vt:lpstr>
      <vt:lpstr>PowerPoint Presentation</vt:lpstr>
      <vt:lpstr>PowerPoint Presentation</vt:lpstr>
      <vt:lpstr>How many Americans have HIV?</vt:lpstr>
      <vt:lpstr>How many Americans have HIV?</vt:lpstr>
      <vt:lpstr>Who are those persons living with HIV?</vt:lpstr>
      <vt:lpstr>Who are those persons living with HIV?</vt:lpstr>
      <vt:lpstr>Who are those persons living with HIV?</vt:lpstr>
      <vt:lpstr>Who are those persons living with HIV?</vt:lpstr>
      <vt:lpstr>PowerPoint Presentation</vt:lpstr>
      <vt:lpstr>PowerPoint Presentation</vt:lpstr>
      <vt:lpstr>PowerPoint Presentation</vt:lpstr>
      <vt:lpstr>Who is acquiring HIV in the US?</vt:lpstr>
      <vt:lpstr>Who is acquiring HIV in the US?</vt:lpstr>
      <vt:lpstr>Who is acquiring HIV in the US?</vt:lpstr>
      <vt:lpstr>Who is acquiring HIV in the US?</vt:lpstr>
      <vt:lpstr>Who is acquiring HIV in the US?</vt:lpstr>
      <vt:lpstr>PowerPoint Presentation</vt:lpstr>
      <vt:lpstr>Who is dying from HIV in the US?</vt:lpstr>
      <vt:lpstr>Where are people dying from HIV in the US?</vt:lpstr>
      <vt:lpstr>How does HCV contribute to HIV morbidity?</vt:lpstr>
      <vt:lpstr>How does HCV contribute to HIV morbidity?</vt:lpstr>
      <vt:lpstr>How does HCV contribute to HIV morbidity?</vt:lpstr>
      <vt:lpstr>Access to HCV treatment reduces mortality*…</vt:lpstr>
      <vt:lpstr>…but a care cascade exists for HCV, too</vt:lpstr>
      <vt:lpstr>PowerPoint Presentation</vt:lpstr>
      <vt:lpstr>PowerPoint Presentation</vt:lpstr>
    </vt:vector>
  </TitlesOfParts>
  <Company>UTMB Galveston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Stanley Lemon</dc:creator>
  <cp:lastModifiedBy>Christopher Hurt</cp:lastModifiedBy>
  <cp:revision>818</cp:revision>
  <cp:lastPrinted>2016-05-19T16:35:13Z</cp:lastPrinted>
  <dcterms:created xsi:type="dcterms:W3CDTF">2012-07-17T10:08:32Z</dcterms:created>
  <dcterms:modified xsi:type="dcterms:W3CDTF">2019-05-29T15:22:06Z</dcterms:modified>
</cp:coreProperties>
</file>