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  <p:sldMasterId id="2147483694" r:id="rId4"/>
    <p:sldMasterId id="2147483707" r:id="rId5"/>
    <p:sldMasterId id="2147483714" r:id="rId6"/>
    <p:sldMasterId id="2147483731" r:id="rId7"/>
  </p:sldMasterIdLst>
  <p:notesMasterIdLst>
    <p:notesMasterId r:id="rId45"/>
  </p:notesMasterIdLst>
  <p:handoutMasterIdLst>
    <p:handoutMasterId r:id="rId46"/>
  </p:handoutMasterIdLst>
  <p:sldIdLst>
    <p:sldId id="327" r:id="rId8"/>
    <p:sldId id="732" r:id="rId9"/>
    <p:sldId id="328" r:id="rId10"/>
    <p:sldId id="277" r:id="rId11"/>
    <p:sldId id="338" r:id="rId12"/>
    <p:sldId id="374" r:id="rId13"/>
    <p:sldId id="313" r:id="rId14"/>
    <p:sldId id="314" r:id="rId15"/>
    <p:sldId id="319" r:id="rId16"/>
    <p:sldId id="284" r:id="rId17"/>
    <p:sldId id="305" r:id="rId18"/>
    <p:sldId id="317" r:id="rId19"/>
    <p:sldId id="304" r:id="rId20"/>
    <p:sldId id="296" r:id="rId21"/>
    <p:sldId id="329" r:id="rId22"/>
    <p:sldId id="326" r:id="rId23"/>
    <p:sldId id="358" r:id="rId24"/>
    <p:sldId id="731" r:id="rId25"/>
    <p:sldId id="335" r:id="rId26"/>
    <p:sldId id="281" r:id="rId27"/>
    <p:sldId id="330" r:id="rId28"/>
    <p:sldId id="331" r:id="rId29"/>
    <p:sldId id="714" r:id="rId30"/>
    <p:sldId id="711" r:id="rId31"/>
    <p:sldId id="729" r:id="rId32"/>
    <p:sldId id="332" r:id="rId33"/>
    <p:sldId id="333" r:id="rId34"/>
    <p:sldId id="730" r:id="rId35"/>
    <p:sldId id="552" r:id="rId36"/>
    <p:sldId id="582" r:id="rId37"/>
    <p:sldId id="478" r:id="rId38"/>
    <p:sldId id="524" r:id="rId39"/>
    <p:sldId id="523" r:id="rId40"/>
    <p:sldId id="334" r:id="rId41"/>
    <p:sldId id="336" r:id="rId42"/>
    <p:sldId id="323" r:id="rId43"/>
    <p:sldId id="293" r:id="rId4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BF86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5" autoAdjust="0"/>
    <p:restoredTop sz="94660"/>
  </p:normalViewPr>
  <p:slideViewPr>
    <p:cSldViewPr>
      <p:cViewPr varScale="1">
        <p:scale>
          <a:sx n="103" d="100"/>
          <a:sy n="103" d="100"/>
        </p:scale>
        <p:origin x="10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4710815167748"/>
          <c:y val="0.10263146029346037"/>
          <c:w val="0.88101382057433164"/>
          <c:h val="0.7172606162589076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NC Rate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8A-4C39-86A2-839EE87F8DA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08A-4C39-86A2-839EE87F8DA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08A-4C39-86A2-839EE87F8DA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08A-4C39-86A2-839EE87F8DA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08A-4C39-86A2-839EE87F8DA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08A-4C39-86A2-839EE87F8DA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08A-4C39-86A2-839EE87F8DA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08A-4C39-86A2-839EE87F8DA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08A-4C39-86A2-839EE87F8DA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08A-4C39-86A2-839EE87F8DA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08A-4C39-86A2-839EE87F8DAB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08A-4C39-86A2-839EE87F8DAB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408A-4C39-86A2-839EE87F8DAB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408A-4C39-86A2-839EE87F8DA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408A-4C39-86A2-839EE87F8DAB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408A-4C39-86A2-839EE87F8DAB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EA-4195-AC2D-254632EF7F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Sheet1!$A$2:$A$19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2016*</c:v>
                </c:pt>
                <c:pt idx="17">
                  <c:v>2017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0.2</c:v>
                </c:pt>
                <c:pt idx="1">
                  <c:v>0.3</c:v>
                </c:pt>
                <c:pt idx="2">
                  <c:v>0.3</c:v>
                </c:pt>
                <c:pt idx="3">
                  <c:v>0.2</c:v>
                </c:pt>
                <c:pt idx="4">
                  <c:v>0.2</c:v>
                </c:pt>
                <c:pt idx="5">
                  <c:v>0.2</c:v>
                </c:pt>
                <c:pt idx="6">
                  <c:v>0.3</c:v>
                </c:pt>
                <c:pt idx="7">
                  <c:v>0.2</c:v>
                </c:pt>
                <c:pt idx="8">
                  <c:v>0.4</c:v>
                </c:pt>
                <c:pt idx="9">
                  <c:v>0.4</c:v>
                </c:pt>
                <c:pt idx="10">
                  <c:v>0.4</c:v>
                </c:pt>
                <c:pt idx="11">
                  <c:v>0.6</c:v>
                </c:pt>
                <c:pt idx="12">
                  <c:v>0.7</c:v>
                </c:pt>
                <c:pt idx="13">
                  <c:v>0.9</c:v>
                </c:pt>
                <c:pt idx="14">
                  <c:v>1.3</c:v>
                </c:pt>
                <c:pt idx="15">
                  <c:v>1.2</c:v>
                </c:pt>
                <c:pt idx="16">
                  <c:v>2</c:v>
                </c:pt>
                <c:pt idx="17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8A-4C39-86A2-839EE87F8D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 rate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8A-4C39-86A2-839EE87F8DA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8A-4C39-86A2-839EE87F8DA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08A-4C39-86A2-839EE87F8DA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08A-4C39-86A2-839EE87F8DA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08A-4C39-86A2-839EE87F8DA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08A-4C39-86A2-839EE87F8DA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08A-4C39-86A2-839EE87F8DA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08A-4C39-86A2-839EE87F8DA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08A-4C39-86A2-839EE87F8DA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08A-4C39-86A2-839EE87F8DA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08A-4C39-86A2-839EE87F8DAB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08A-4C39-86A2-839EE87F8DAB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08A-4C39-86A2-839EE87F8DAB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08A-4C39-86A2-839EE87F8DA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408A-4C39-86A2-839EE87F8DAB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408A-4C39-86A2-839EE87F8DA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Sheet1!$A$2:$A$19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2016*</c:v>
                </c:pt>
                <c:pt idx="17">
                  <c:v>2017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1.1000000000000001</c:v>
                </c:pt>
                <c:pt idx="1">
                  <c:v>0.7</c:v>
                </c:pt>
                <c:pt idx="2">
                  <c:v>0.5</c:v>
                </c:pt>
                <c:pt idx="3">
                  <c:v>0.3</c:v>
                </c:pt>
                <c:pt idx="4">
                  <c:v>0.3</c:v>
                </c:pt>
                <c:pt idx="5">
                  <c:v>0.2</c:v>
                </c:pt>
                <c:pt idx="6">
                  <c:v>0.3</c:v>
                </c:pt>
                <c:pt idx="7">
                  <c:v>0.3</c:v>
                </c:pt>
                <c:pt idx="8">
                  <c:v>0.3</c:v>
                </c:pt>
                <c:pt idx="9">
                  <c:v>0.3</c:v>
                </c:pt>
                <c:pt idx="10">
                  <c:v>0.3</c:v>
                </c:pt>
                <c:pt idx="11">
                  <c:v>0.4</c:v>
                </c:pt>
                <c:pt idx="12">
                  <c:v>0.6</c:v>
                </c:pt>
                <c:pt idx="13">
                  <c:v>0.7</c:v>
                </c:pt>
                <c:pt idx="14">
                  <c:v>0.7</c:v>
                </c:pt>
                <c:pt idx="15">
                  <c:v>0.8</c:v>
                </c:pt>
                <c:pt idx="1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8A-4C39-86A2-839EE87F8DA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1727872"/>
        <c:axId val="81729792"/>
      </c:lineChart>
      <c:catAx>
        <c:axId val="817278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30"/>
                  <a:t>Year of Diagnosis</a:t>
                </a:r>
              </a:p>
            </c:rich>
          </c:tx>
          <c:layout>
            <c:manualLayout>
              <c:xMode val="edge"/>
              <c:yMode val="edge"/>
              <c:x val="0.42494846341557624"/>
              <c:y val="0.9218494152689505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29792"/>
        <c:crosses val="autoZero"/>
        <c:auto val="1"/>
        <c:lblAlgn val="ctr"/>
        <c:lblOffset val="100"/>
        <c:noMultiLvlLbl val="0"/>
      </c:catAx>
      <c:valAx>
        <c:axId val="8172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Rate per 100,000 population</a:t>
                </a:r>
              </a:p>
            </c:rich>
          </c:tx>
          <c:layout>
            <c:manualLayout>
              <c:xMode val="edge"/>
              <c:yMode val="edge"/>
              <c:x val="1.6839071273990855E-2"/>
              <c:y val="0.2102036117189788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27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849188120762802"/>
          <c:y val="0.27705151740243478"/>
          <c:w val="0.30111982069075927"/>
          <c:h val="7.68961940320485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DD276-FEDC-4B2C-8830-D06F5BA2ECDC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64ED1-E8DF-444B-BC8C-74320E7A8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39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72657-EE19-4D67-87B3-0F64DB906376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16510"/>
            <a:ext cx="5485158" cy="41832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0933B-0AFA-411A-995E-C9F9F16A6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91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D8134-633B-42A0-B05C-69EAFD684E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97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8CB2A-FE50-4F72-92C2-8D75B693D9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18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D8134-633B-42A0-B05C-69EAFD684E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20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</a:t>
            </a:r>
            <a:r>
              <a:rPr lang="en-US" baseline="0" dirty="0"/>
              <a:t> uninsured patients, Drug Assistance Programs through the drug companies have not been requiring an F score; use the APRI and FIB-4 to determine significant fibrosis/cirrhosis in order to make a decision about WHICH treatment to use. In other words, goal will be to treat regardless of F score in uninsured patients.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2ED8B-64BB-4E32-B2C3-1D7661AE310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83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A39F-A792-405A-BD33-813617D142C5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E340-77E5-48D7-9D52-0F911954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5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A39F-A792-405A-BD33-813617D142C5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E340-77E5-48D7-9D52-0F911954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52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A39F-A792-405A-BD33-813617D142C5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E340-77E5-48D7-9D52-0F911954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6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840" y="3235765"/>
            <a:ext cx="4398886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7869" y="2928375"/>
            <a:ext cx="3366857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Master subtitle style (date)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06306" y="2552700"/>
            <a:ext cx="2365494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01285"/>
            <a:ext cx="1529651" cy="170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52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3600" b="1" i="0" u="none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6348653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F497D"/>
                </a:solidFill>
              </a:rPr>
              <a:t>North Carolina DHHS						                                                                                              HIV/STD/Hepatitis Surveillance Unit</a:t>
            </a:r>
          </a:p>
        </p:txBody>
      </p:sp>
    </p:spTree>
    <p:extLst>
      <p:ext uri="{BB962C8B-B14F-4D97-AF65-F5344CB8AC3E}">
        <p14:creationId xmlns:p14="http://schemas.microsoft.com/office/powerpoint/2010/main" val="695078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6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7" y="70130"/>
            <a:ext cx="5529263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928687" y="400040"/>
            <a:ext cx="5529263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18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62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33377" y="70130"/>
            <a:ext cx="4326895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33377" y="400040"/>
            <a:ext cx="4326895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12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7563" y="70130"/>
            <a:ext cx="46287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937563" y="400040"/>
            <a:ext cx="46287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8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57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15623" y="70130"/>
            <a:ext cx="5605277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15623" y="400040"/>
            <a:ext cx="5605277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96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A39F-A792-405A-BD33-813617D142C5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E340-77E5-48D7-9D52-0F911954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31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52783" y="70130"/>
            <a:ext cx="488964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852783" y="400040"/>
            <a:ext cx="488964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62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00255" y="51842"/>
            <a:ext cx="530112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200255" y="381752"/>
            <a:ext cx="530112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72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85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02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34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5551"/>
            <a:ext cx="78867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756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8726"/>
            <a:ext cx="78867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281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499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94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64781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939" y="1266340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3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A39F-A792-405A-BD33-813617D142C5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E340-77E5-48D7-9D52-0F911954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718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7"/>
            <a:ext cx="78867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1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266932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076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1771" y="1321534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29270" y="1321534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293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8581" y="6650830"/>
            <a:ext cx="2057400" cy="1381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900" smtClean="0">
                <a:solidFill>
                  <a:srgbClr val="1F497D"/>
                </a:solidFill>
              </a:rPr>
              <a:pPr/>
              <a:t>‹#›</a:t>
            </a:fld>
            <a:endParaRPr lang="en-US" sz="900">
              <a:solidFill>
                <a:srgbClr val="1F497D"/>
              </a:solidFill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187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800" b="1" i="1" baseline="0">
                <a:solidFill>
                  <a:schemeClr val="bg1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0" y="6348653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F497D"/>
                </a:solidFill>
              </a:rPr>
              <a:t>North Carolina DHHS						               HIV/STD/Hepatitis Surveillance Unit</a:t>
            </a:r>
          </a:p>
        </p:txBody>
      </p:sp>
    </p:spTree>
    <p:extLst>
      <p:ext uri="{BB962C8B-B14F-4D97-AF65-F5344CB8AC3E}">
        <p14:creationId xmlns:p14="http://schemas.microsoft.com/office/powerpoint/2010/main" val="34720784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7"/>
            <a:ext cx="9144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3" y="5525060"/>
            <a:ext cx="699402" cy="7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041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>
            <a:lvl1pPr>
              <a:defR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230759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  <a:lvl2pPr>
              <a:defR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2pPr>
            <a:lvl3pPr>
              <a:defR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3pPr>
            <a:lvl4pPr>
              <a:defR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4pPr>
            <a:lvl5pPr>
              <a:defR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198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9166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  <a:lvl2pPr>
              <a:defRPr sz="200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2pPr>
            <a:lvl3pPr>
              <a:defRPr sz="200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3pPr>
            <a:lvl4pPr>
              <a:defRPr sz="200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4pPr>
            <a:lvl5pPr>
              <a:defRPr sz="200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  <a:lvl2pPr>
              <a:defRPr sz="200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2pPr>
            <a:lvl3pPr>
              <a:defRPr sz="200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3pPr>
            <a:lvl4pPr>
              <a:defRPr sz="200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4pPr>
            <a:lvl5pPr>
              <a:defRPr sz="200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198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982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198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6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A39F-A792-405A-BD33-813617D142C5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E340-77E5-48D7-9D52-0F911954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56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198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227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198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473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  <a:lvl2pPr>
              <a:defRPr sz="280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2pPr>
            <a:lvl3pPr>
              <a:defRPr sz="240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3pPr>
            <a:lvl4pPr>
              <a:defRPr sz="200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4pPr>
            <a:lvl5pPr>
              <a:defRPr sz="200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198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600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Content with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3185"/>
            <a:ext cx="8686800" cy="1143000"/>
          </a:xfrm>
          <a:prstGeom prst="rect">
            <a:avLst/>
          </a:prstGeom>
        </p:spPr>
        <p:txBody>
          <a:bodyPr/>
          <a:lstStyle>
            <a:lvl1pPr marL="342900" indent="0" algn="l">
              <a:defRPr sz="3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146" y="1458577"/>
            <a:ext cx="8361680" cy="4525963"/>
          </a:xfrm>
          <a:prstGeom prst="rect">
            <a:avLst/>
          </a:prstGeom>
        </p:spPr>
        <p:txBody>
          <a:bodyPr/>
          <a:lstStyle>
            <a:lvl1pPr marL="282575" indent="-282575">
              <a:spcBef>
                <a:spcPts val="0"/>
              </a:spcBef>
              <a:spcAft>
                <a:spcPts val="1200"/>
              </a:spcAft>
              <a:buSzPct val="60000"/>
              <a:buFontTx/>
              <a:buBlip>
                <a:blip r:embed="rId2"/>
              </a:buBlip>
              <a:defRPr sz="2400">
                <a:latin typeface="Arial" pitchFamily="34" charset="0"/>
                <a:cs typeface="Arial" pitchFamily="34" charset="0"/>
              </a:defRPr>
            </a:lvl1pPr>
            <a:lvl2pPr marL="571500" indent="-23018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-"/>
              <a:defRPr lang="en-US" sz="200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98513" indent="-22542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-"/>
              <a:defRPr sz="2000">
                <a:latin typeface="Arial" pitchFamily="34" charset="0"/>
                <a:cs typeface="Arial" pitchFamily="34" charset="0"/>
              </a:defRPr>
            </a:lvl3pPr>
            <a:lvl4pPr marL="742950" indent="-285750">
              <a:buFontTx/>
              <a:buBlip>
                <a:blip r:embed="rId2"/>
              </a:buBlip>
              <a:defRPr sz="1800">
                <a:latin typeface="Arial" pitchFamily="34" charset="0"/>
                <a:cs typeface="Arial" pitchFamily="34" charset="0"/>
              </a:defRPr>
            </a:lvl4pPr>
            <a:lvl5pPr marL="742950" indent="-285750">
              <a:buFontTx/>
              <a:buBlip>
                <a:blip r:embed="rId2"/>
              </a:buBlip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896197" y="6435669"/>
            <a:ext cx="4247804" cy="220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800" cap="all" baseline="0"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800" cap="all" baseline="0"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800" cap="all" baseline="0">
                <a:latin typeface="Arial" pitchFamily="34" charset="0"/>
                <a:cs typeface="Arial" pitchFamily="34" charset="0"/>
              </a:defRPr>
            </a:lvl4pPr>
            <a:lvl5pPr marL="1828800" indent="0">
              <a:buNone/>
              <a:defRPr sz="800" cap="all" baseline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insert slide reference</a:t>
            </a:r>
          </a:p>
        </p:txBody>
      </p:sp>
    </p:spTree>
    <p:extLst>
      <p:ext uri="{BB962C8B-B14F-4D97-AF65-F5344CB8AC3E}">
        <p14:creationId xmlns:p14="http://schemas.microsoft.com/office/powerpoint/2010/main" val="37553987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48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3CA2F4-AA2F-BE42-B628-6B97B46C2900}" type="datetimeFigureOut">
              <a:rPr lang="en-US">
                <a:solidFill>
                  <a:srgbClr val="000000"/>
                </a:solidFill>
              </a:rPr>
              <a:pPr/>
              <a:t>6/10/2019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D493B-B4F6-0F4B-8893-0A9A18080D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290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BF571-C501-D844-BD60-7A9893D7C56C}" type="datetimeFigureOut">
              <a:rPr lang="en-US">
                <a:solidFill>
                  <a:srgbClr val="000000"/>
                </a:solidFill>
              </a:rPr>
              <a:pPr/>
              <a:t>6/10/2019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5E33CA-B740-9A41-9D60-5067711106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687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489" y="440692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E41CE-7025-614A-B21B-C5D196B74B46}" type="datetimeFigureOut">
              <a:rPr lang="en-US">
                <a:solidFill>
                  <a:srgbClr val="000000"/>
                </a:solidFill>
              </a:rPr>
              <a:pPr/>
              <a:t>6/10/2019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CD3AC3-CABE-6249-8F66-CAFFC40C28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1583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19678" y="21590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73610" y="21590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398255-6CC4-8A4D-A7F3-9AF9ECCA57BD}" type="datetimeFigureOut">
              <a:rPr lang="en-US">
                <a:solidFill>
                  <a:srgbClr val="000000"/>
                </a:solidFill>
              </a:rPr>
              <a:pPr/>
              <a:t>6/10/2019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191F73-064C-6245-B263-3131A9F2FC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93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5338E8-FF6B-9343-BF70-D54177671CF8}" type="datetimeFigureOut">
              <a:rPr lang="en-US">
                <a:solidFill>
                  <a:srgbClr val="000000"/>
                </a:solidFill>
              </a:rPr>
              <a:pPr/>
              <a:t>6/10/2019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BDD811-1D93-9042-948C-FF874DCA88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494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A0AF8-7438-B844-B770-9478AA4AAB84}" type="datetimeFigureOut">
              <a:rPr lang="en-US">
                <a:solidFill>
                  <a:srgbClr val="000000"/>
                </a:solidFill>
              </a:rPr>
              <a:pPr/>
              <a:t>6/10/2019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DB3A3F-56CC-2B4C-9411-7379847817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9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A39F-A792-405A-BD33-813617D142C5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E340-77E5-48D7-9D52-0F911954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136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D356E-B15D-7044-B332-6208BB9BD95B}" type="datetimeFigureOut">
              <a:rPr lang="en-US">
                <a:solidFill>
                  <a:srgbClr val="000000"/>
                </a:solidFill>
              </a:rPr>
              <a:pPr/>
              <a:t>6/10/2019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76F81-DE3F-3243-B1FC-5F6F8CA916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046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757" y="27307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2E416-679A-DD40-A9B5-E2CFA3DD8F7F}" type="datetimeFigureOut">
              <a:rPr lang="en-US">
                <a:solidFill>
                  <a:srgbClr val="000000"/>
                </a:solidFill>
              </a:rPr>
              <a:pPr/>
              <a:t>6/10/2019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EE074A-C1C4-2C40-94D9-C80CBC18E6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3695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DFEA4-1F72-8E47-AB43-BFA538626462}" type="datetimeFigureOut">
              <a:rPr lang="en-US">
                <a:solidFill>
                  <a:srgbClr val="000000"/>
                </a:solidFill>
              </a:rPr>
              <a:pPr/>
              <a:t>6/10/2019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4E4420-F759-064A-AE20-8F66A24CCB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9412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7D026-2405-A244-B052-7D058A17E2E9}" type="datetimeFigureOut">
              <a:rPr lang="en-US">
                <a:solidFill>
                  <a:srgbClr val="000000"/>
                </a:solidFill>
              </a:rPr>
              <a:pPr/>
              <a:t>6/10/2019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772DF2-447D-044B-80ED-8CA23C6456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410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8967" y="107950"/>
            <a:ext cx="1981200" cy="61658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3956" y="107950"/>
            <a:ext cx="5809545" cy="616585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56654-629F-9940-BC7C-B6BC3B358E29}" type="datetimeFigureOut">
              <a:rPr lang="en-US">
                <a:solidFill>
                  <a:srgbClr val="000000"/>
                </a:solidFill>
              </a:rPr>
              <a:pPr/>
              <a:t>6/10/2019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3B68-35D6-774E-B42C-02409D5DFA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943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3956" y="107950"/>
            <a:ext cx="7926212" cy="88265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719667" y="2159000"/>
            <a:ext cx="77724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09762A-9F82-6341-8DE8-A570A89957A9}" type="datetimeFigureOut">
              <a:rPr lang="en-US">
                <a:solidFill>
                  <a:srgbClr val="000000"/>
                </a:solidFill>
              </a:rPr>
              <a:pPr/>
              <a:t>6/10/2019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63D3F-88C9-D04F-80BF-9886A65430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5532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asld_fold_ppt_title_final-01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t="4888" b="-1"/>
          <a:stretch/>
        </p:blipFill>
        <p:spPr>
          <a:xfrm>
            <a:off x="352425" y="335280"/>
            <a:ext cx="8792936" cy="6522720"/>
          </a:xfrm>
          <a:prstGeom prst="rect">
            <a:avLst/>
          </a:prstGeom>
        </p:spPr>
      </p:pic>
      <p:sp>
        <p:nvSpPr>
          <p:cNvPr id="4" name="Freeform 3"/>
          <p:cNvSpPr>
            <a:spLocks noChangeAspect="1"/>
          </p:cNvSpPr>
          <p:nvPr userDrawn="1"/>
        </p:nvSpPr>
        <p:spPr>
          <a:xfrm>
            <a:off x="252382" y="241774"/>
            <a:ext cx="8525857" cy="4778742"/>
          </a:xfrm>
          <a:custGeom>
            <a:avLst/>
            <a:gdLst>
              <a:gd name="connsiteX0" fmla="*/ 0 w 1066800"/>
              <a:gd name="connsiteY0" fmla="*/ 1028700 h 1028700"/>
              <a:gd name="connsiteX1" fmla="*/ 0 w 1066800"/>
              <a:gd name="connsiteY1" fmla="*/ 0 h 1028700"/>
              <a:gd name="connsiteX2" fmla="*/ 1066800 w 1066800"/>
              <a:gd name="connsiteY2" fmla="*/ 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6800" h="1028700">
                <a:moveTo>
                  <a:pt x="0" y="1028700"/>
                </a:moveTo>
                <a:lnTo>
                  <a:pt x="0" y="0"/>
                </a:lnTo>
                <a:lnTo>
                  <a:pt x="1066800" y="0"/>
                </a:lnTo>
              </a:path>
            </a:pathLst>
          </a:custGeom>
          <a:noFill/>
          <a:ln w="25400" cap="sq">
            <a:solidFill>
              <a:srgbClr val="A8A58B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194854"/>
            <a:ext cx="9143999" cy="246221"/>
          </a:xfrm>
          <a:prstGeom prst="rect">
            <a:avLst/>
          </a:prstGeom>
          <a:noFill/>
        </p:spPr>
        <p:txBody>
          <a:bodyPr wrap="square" lIns="1463040" rtlCol="0">
            <a:spAutoFit/>
          </a:bodyPr>
          <a:lstStyle/>
          <a:p>
            <a:r>
              <a:rPr lang="en-US" sz="1000" dirty="0">
                <a:solidFill>
                  <a:srgbClr val="055B3A"/>
                </a:solidFill>
                <a:latin typeface="Arial Narrow" panose="020B0606020202030204" pitchFamily="34" charset="0"/>
              </a:rPr>
              <a:t>© 2016 AASLD FOUNDATION | AASLDFND.ORG</a:t>
            </a:r>
          </a:p>
        </p:txBody>
      </p:sp>
    </p:spTree>
    <p:extLst>
      <p:ext uri="{BB962C8B-B14F-4D97-AF65-F5344CB8AC3E}">
        <p14:creationId xmlns:p14="http://schemas.microsoft.com/office/powerpoint/2010/main" val="15417225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Content with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3041"/>
            <a:ext cx="9144000" cy="1143000"/>
          </a:xfrm>
          <a:prstGeom prst="rect">
            <a:avLst/>
          </a:prstGeom>
        </p:spPr>
        <p:txBody>
          <a:bodyPr lIns="457200" rIns="228600"/>
          <a:lstStyle>
            <a:lvl1pPr marL="0" indent="0" algn="l">
              <a:defRPr sz="3200" b="1" spc="-2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9006"/>
            <a:ext cx="9144000" cy="4525963"/>
          </a:xfrm>
          <a:prstGeom prst="rect">
            <a:avLst/>
          </a:prstGeom>
        </p:spPr>
        <p:txBody>
          <a:bodyPr lIns="457200" rIns="228600"/>
          <a:lstStyle>
            <a:lvl1pPr marL="282575" indent="-282575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  <a:defRPr sz="2800" spc="-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28650" indent="-287338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lang="en-US" sz="2400" kern="1200" spc="-2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98513" indent="-225425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2000" spc="-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742950" indent="-285750">
              <a:buFontTx/>
              <a:buBlip>
                <a:blip r:embed="rId2"/>
              </a:buBlip>
              <a:defRPr sz="1800">
                <a:latin typeface="Arial" pitchFamily="34" charset="0"/>
                <a:cs typeface="Arial" pitchFamily="34" charset="0"/>
              </a:defRPr>
            </a:lvl4pPr>
            <a:lvl5pPr marL="742950" indent="-285750">
              <a:buFontTx/>
              <a:buBlip>
                <a:blip r:embed="rId2"/>
              </a:buBlip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650463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No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3039"/>
            <a:ext cx="9144000" cy="1143000"/>
          </a:xfrm>
          <a:prstGeom prst="rect">
            <a:avLst/>
          </a:prstGeom>
        </p:spPr>
        <p:txBody>
          <a:bodyPr lIns="457200" rIns="228600"/>
          <a:lstStyle>
            <a:lvl1pPr marL="0" indent="0" algn="l">
              <a:defRPr sz="3200" b="1" spc="-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8999"/>
            <a:ext cx="9143999" cy="4525963"/>
          </a:xfrm>
          <a:prstGeom prst="rect">
            <a:avLst/>
          </a:prstGeom>
        </p:spPr>
        <p:txBody>
          <a:bodyPr lIns="457200" rIns="228600"/>
          <a:lstStyle>
            <a:lvl1pPr marL="282575" indent="-282575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  <a:defRPr sz="2800" spc="-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28650" indent="-287338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lang="en-US" sz="2400" kern="1200" spc="-2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98513" indent="-217488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2000" spc="-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742950" indent="-285750">
              <a:buFontTx/>
              <a:buBlip>
                <a:blip r:embed="rId2"/>
              </a:buBlip>
              <a:defRPr sz="1800">
                <a:latin typeface="Arial" pitchFamily="34" charset="0"/>
                <a:cs typeface="Arial" pitchFamily="34" charset="0"/>
              </a:defRPr>
            </a:lvl4pPr>
            <a:lvl5pPr marL="742950" indent="-285750">
              <a:buFontTx/>
              <a:buBlip>
                <a:blip r:embed="rId2"/>
              </a:buBlip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054194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29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A39F-A792-405A-BD33-813617D142C5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E340-77E5-48D7-9D52-0F911954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533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23825" y="-85725"/>
            <a:ext cx="9372600" cy="7019925"/>
            <a:chOff x="-123825" y="-85725"/>
            <a:chExt cx="9372600" cy="701992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8905875" y="-85725"/>
              <a:ext cx="0" cy="7019925"/>
            </a:xfrm>
            <a:prstGeom prst="line">
              <a:avLst/>
            </a:prstGeom>
            <a:ln w="6350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69900" y="-85725"/>
              <a:ext cx="0" cy="7019925"/>
            </a:xfrm>
            <a:prstGeom prst="line">
              <a:avLst/>
            </a:prstGeom>
            <a:ln w="6350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123825" y="1100546"/>
              <a:ext cx="9372600" cy="0"/>
            </a:xfrm>
            <a:prstGeom prst="line">
              <a:avLst/>
            </a:prstGeom>
            <a:ln w="6350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123825" y="2063115"/>
              <a:ext cx="9372600" cy="0"/>
            </a:xfrm>
            <a:prstGeom prst="line">
              <a:avLst/>
            </a:prstGeom>
            <a:ln w="6350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123825" y="2247900"/>
              <a:ext cx="9372600" cy="0"/>
            </a:xfrm>
            <a:prstGeom prst="line">
              <a:avLst/>
            </a:prstGeom>
            <a:ln w="6350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-123825" y="6774815"/>
              <a:ext cx="9372600" cy="0"/>
            </a:xfrm>
            <a:prstGeom prst="line">
              <a:avLst/>
            </a:prstGeom>
            <a:ln w="6350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15416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052"/>
            <a:ext cx="8229600" cy="773112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19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416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4DA2-BC85-47CA-A4D7-A0E304808A3B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EEE5-1504-4F65-89A5-3C636B064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431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4DA2-BC85-47CA-A4D7-A0E304808A3B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EEE5-1504-4F65-89A5-3C636B064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197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4DA2-BC85-47CA-A4D7-A0E304808A3B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EEE5-1504-4F65-89A5-3C636B064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742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4DA2-BC85-47CA-A4D7-A0E304808A3B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EEE5-1504-4F65-89A5-3C636B064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457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4DA2-BC85-47CA-A4D7-A0E304808A3B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EEE5-1504-4F65-89A5-3C636B064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236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4DA2-BC85-47CA-A4D7-A0E304808A3B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EEE5-1504-4F65-89A5-3C636B064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09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4DA2-BC85-47CA-A4D7-A0E304808A3B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EEE5-1504-4F65-89A5-3C636B064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561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4DA2-BC85-47CA-A4D7-A0E304808A3B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EEE5-1504-4F65-89A5-3C636B064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3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A39F-A792-405A-BD33-813617D142C5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E340-77E5-48D7-9D52-0F911954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606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4DA2-BC85-47CA-A4D7-A0E304808A3B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EEE5-1504-4F65-89A5-3C636B064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657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4DA2-BC85-47CA-A4D7-A0E304808A3B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EEE5-1504-4F65-89A5-3C636B064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831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4DA2-BC85-47CA-A4D7-A0E304808A3B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EEE5-1504-4F65-89A5-3C636B06409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85890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4DA2-BC85-47CA-A4D7-A0E304808A3B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EEE5-1504-4F65-89A5-3C636B064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151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4DA2-BC85-47CA-A4D7-A0E304808A3B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EEE5-1504-4F65-89A5-3C636B06409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109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4DA2-BC85-47CA-A4D7-A0E304808A3B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EEE5-1504-4F65-89A5-3C636B064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05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4DA2-BC85-47CA-A4D7-A0E304808A3B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EEE5-1504-4F65-89A5-3C636B064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169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4DA2-BC85-47CA-A4D7-A0E304808A3B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EEE5-1504-4F65-89A5-3C636B064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586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D96-35E6-4532-8B4C-D4FB8DBB99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D526-5642-4193-90FD-A77055F967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781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D96-35E6-4532-8B4C-D4FB8DBB99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D526-5642-4193-90FD-A77055F967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1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A39F-A792-405A-BD33-813617D142C5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E340-77E5-48D7-9D52-0F911954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66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D96-35E6-4532-8B4C-D4FB8DBB99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D526-5642-4193-90FD-A77055F967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1401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D96-35E6-4532-8B4C-D4FB8DBB99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D526-5642-4193-90FD-A77055F967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175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D96-35E6-4532-8B4C-D4FB8DBB99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D526-5642-4193-90FD-A77055F967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940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D96-35E6-4532-8B4C-D4FB8DBB99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D526-5642-4193-90FD-A77055F967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021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D96-35E6-4532-8B4C-D4FB8DBB99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D526-5642-4193-90FD-A77055F967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876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D96-35E6-4532-8B4C-D4FB8DBB99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D526-5642-4193-90FD-A77055F967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533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D96-35E6-4532-8B4C-D4FB8DBB99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D526-5642-4193-90FD-A77055F967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405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D96-35E6-4532-8B4C-D4FB8DBB99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D526-5642-4193-90FD-A77055F967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7983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D96-35E6-4532-8B4C-D4FB8DBB99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D526-5642-4193-90FD-A77055F967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1131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Gold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1" y="2051009"/>
            <a:ext cx="2023349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050" dirty="0">
              <a:solidFill>
                <a:srgbClr val="7F8FA9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sz="1050" dirty="0">
              <a:solidFill>
                <a:srgbClr val="7F8FA9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7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2700" baseline="0">
                <a:latin typeface="Franklin Gothic Demi Cond" panose="020B0706030402020204" pitchFamily="34" charset="0"/>
              </a:defRPr>
            </a:lvl1pPr>
            <a:lvl2pPr marL="257175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50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25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700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7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7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18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98206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A39F-A792-405A-BD33-813617D142C5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E340-77E5-48D7-9D52-0F911954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6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5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9" Type="http://schemas.openxmlformats.org/officeDocument/2006/relationships/image" Target="../media/image1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CA39F-A792-405A-BD33-813617D142C5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E340-77E5-48D7-9D52-0F9119540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0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2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284" y="100293"/>
            <a:ext cx="8229600" cy="773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XXXX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0458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198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Arial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0D0D0D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1" kern="1200">
          <a:solidFill>
            <a:srgbClr val="0D0D0D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0D0D0D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1" kern="1200">
          <a:solidFill>
            <a:srgbClr val="0D0D0D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1" kern="1200">
          <a:solidFill>
            <a:srgbClr val="0D0D0D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3955" y="107950"/>
            <a:ext cx="792621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7" y="2159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9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FC1A1C2-F170-0548-AAF2-6A40AA33CF53}" type="datetimeFigureOut">
              <a:rPr lang="en-US" smtClean="0">
                <a:solidFill>
                  <a:srgbClr val="000000"/>
                </a:solidFill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6/10/2019</a:t>
            </a:fld>
            <a:endParaRPr lang="en-US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279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bg1"/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279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45CAD5B-675C-D849-94E3-1EFC6A862270}" type="slidenum">
              <a:rPr lang="en-US" smtClean="0">
                <a:solidFill>
                  <a:srgbClr val="000000"/>
                </a:solidFill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67079" y="1079500"/>
            <a:ext cx="8219722" cy="0"/>
          </a:xfrm>
          <a:prstGeom prst="line">
            <a:avLst/>
          </a:prstGeom>
          <a:noFill/>
          <a:ln w="31750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67079" y="6413500"/>
            <a:ext cx="8219722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37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pitchFamily="34" charset="0"/>
          <a:cs typeface="Arial" pitchFamily="34" charset="0"/>
        </a:defRPr>
      </a:lvl9pPr>
    </p:titleStyle>
    <p:bodyStyle>
      <a:lvl1pPr marL="190500" indent="-1905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71920"/>
        </a:buClr>
        <a:buFont typeface="Wingdings" charset="0"/>
        <a:buChar char="§"/>
        <a:defRPr>
          <a:solidFill>
            <a:schemeClr val="bg1"/>
          </a:solidFill>
          <a:latin typeface="+mn-lt"/>
          <a:ea typeface="ＭＳ Ｐゴシック" charset="0"/>
          <a:cs typeface="+mn-cs"/>
        </a:defRPr>
      </a:lvl1pPr>
      <a:lvl2pPr marL="571500" indent="-1905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002D62"/>
        </a:buClr>
        <a:buFont typeface="Wingdings" charset="0"/>
        <a:buChar char="§"/>
        <a:defRPr>
          <a:solidFill>
            <a:schemeClr val="bg1"/>
          </a:solidFill>
          <a:latin typeface="+mn-lt"/>
          <a:ea typeface="Arial" charset="0"/>
          <a:cs typeface="+mn-cs"/>
        </a:defRPr>
      </a:lvl2pPr>
      <a:lvl3pPr marL="952500" indent="-1905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002D62"/>
        </a:buClr>
        <a:buFont typeface="Wingdings" charset="0"/>
        <a:buChar char="§"/>
        <a:defRPr sz="1400">
          <a:solidFill>
            <a:schemeClr val="bg1"/>
          </a:solidFill>
          <a:latin typeface="+mn-lt"/>
          <a:ea typeface="Arial" charset="0"/>
          <a:cs typeface="+mn-cs"/>
        </a:defRPr>
      </a:lvl3pPr>
      <a:lvl4pPr marL="1333500" indent="-1905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charset="0"/>
        <a:buChar char="§"/>
        <a:defRPr sz="1400">
          <a:solidFill>
            <a:schemeClr val="bg1"/>
          </a:solidFill>
          <a:latin typeface="+mn-lt"/>
          <a:ea typeface="Arial" charset="0"/>
          <a:cs typeface="+mn-cs"/>
        </a:defRPr>
      </a:lvl4pPr>
      <a:lvl5pPr marL="1714500" indent="-1905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charset="0"/>
        <a:buChar char="§"/>
        <a:defRPr sz="1400">
          <a:solidFill>
            <a:schemeClr val="bg1"/>
          </a:solidFill>
          <a:latin typeface="+mn-lt"/>
          <a:ea typeface="Arial" charset="0"/>
          <a:cs typeface="+mn-cs"/>
        </a:defRPr>
      </a:lvl5pPr>
      <a:lvl6pPr marL="2171700" indent="-190500" algn="l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bg1"/>
          </a:solidFill>
          <a:latin typeface="+mn-lt"/>
          <a:cs typeface="+mn-cs"/>
        </a:defRPr>
      </a:lvl6pPr>
      <a:lvl7pPr marL="2628900" indent="-190500" algn="l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bg1"/>
          </a:solidFill>
          <a:latin typeface="+mn-lt"/>
          <a:cs typeface="+mn-cs"/>
        </a:defRPr>
      </a:lvl7pPr>
      <a:lvl8pPr marL="3086100" indent="-190500" algn="l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bg1"/>
          </a:solidFill>
          <a:latin typeface="+mn-lt"/>
          <a:cs typeface="+mn-cs"/>
        </a:defRPr>
      </a:lvl8pPr>
      <a:lvl9pPr marL="3543300" indent="-190500" algn="l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asld_fold_ppt_slide_final-01.png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5743575" y="6492875"/>
            <a:ext cx="3400426" cy="365125"/>
          </a:xfrm>
          <a:prstGeom prst="rect">
            <a:avLst/>
          </a:prstGeom>
        </p:spPr>
        <p:txBody>
          <a:bodyPr vert="horz" lIns="0" tIns="0" rIns="228600" bIns="54864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spc="-20" dirty="0">
                <a:solidFill>
                  <a:schemeClr val="tx1"/>
                </a:solidFill>
                <a:latin typeface="Arial Narrow" panose="020B0606020202030204" pitchFamily="34" charset="0"/>
              </a:rPr>
              <a:t>Antiviral Treatment for HCV Infection - </a:t>
            </a:r>
            <a:fld id="{CC25BF72-42BE-4411-A05C-077A8D2EC8C9}" type="slidenum">
              <a:rPr lang="en-US" sz="1000" spc="-20" smtClean="0">
                <a:solidFill>
                  <a:schemeClr val="tx1"/>
                </a:solidFill>
                <a:latin typeface="Arial Narrow" panose="020B0606020202030204" pitchFamily="34" charset="0"/>
              </a:rPr>
              <a:t>‹#›</a:t>
            </a:fld>
            <a:r>
              <a:rPr lang="en-US" sz="1000" spc="-2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en-US" sz="1000" b="1" spc="-2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50800" y="5021308"/>
            <a:ext cx="95250" cy="16684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50044" y="342900"/>
            <a:ext cx="2128837" cy="504823"/>
            <a:chOff x="350044" y="342900"/>
            <a:chExt cx="2128837" cy="504823"/>
          </a:xfrm>
        </p:grpSpPr>
        <p:sp>
          <p:nvSpPr>
            <p:cNvPr id="15" name="Rectangle 14"/>
            <p:cNvSpPr/>
            <p:nvPr userDrawn="1"/>
          </p:nvSpPr>
          <p:spPr>
            <a:xfrm>
              <a:off x="350044" y="342900"/>
              <a:ext cx="2128837" cy="473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aasld_fold_ppt_slide_final-01.png"/>
            <p:cNvPicPr>
              <a:picLocks noChangeAspect="1"/>
            </p:cNvPicPr>
            <p:nvPr userDrawn="1"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3" t="5180" r="77499" b="87705"/>
            <a:stretch/>
          </p:blipFill>
          <p:spPr>
            <a:xfrm>
              <a:off x="452441" y="357186"/>
              <a:ext cx="1697831" cy="490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22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54DA2-BC85-47CA-A4D7-A0E304808A3B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29BEEE5-1504-4F65-89A5-3C636B064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8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C524D96-35E6-4532-8B4C-D4FB8DBB99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546D526-5642-4193-90FD-A77055F967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78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s://www.google.com/url?sa=i&amp;rct=j&amp;q=&amp;esrc=s&amp;source=images&amp;cd=&amp;cad=rja&amp;uact=8&amp;ved=0ahUKEwjR2aba7NrSAhWCKyYKHWmZCh0QjRwIBw&amp;url=https://www.medicine.mcgill.ca/physio/vlab/immun/backg.htm&amp;psig=AFQjCNHbEhgUJOW36tYJ0lvUtU2xXg17oA&amp;ust=1489747662043626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ved=0ahUKEwiCr9PZg8nPAhWC5SYKHbeVBAMQjRwIBw&amp;url=http://www.medsci.org/v03p0047.htm&amp;psig=AFQjCNHZLhGPmGJvJc8P1ihBV3y07aJiWA&amp;ust=147594120538837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p-druginteractions.org/" TargetMode="External"/><Relationship Id="rId2" Type="http://schemas.openxmlformats.org/officeDocument/2006/relationships/hyperlink" Target="https://www.hcvguidelines.org/treatment-naive/gt1b/no-cirrhosi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hepatitis.uw.edu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abbviepaf.org/index.cfm" TargetMode="External"/><Relationship Id="rId2" Type="http://schemas.openxmlformats.org/officeDocument/2006/relationships/hyperlink" Target="http://hcvadvocate.org/hepatitis/factsheets_pdf/Patient_Assistanc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rckhelps.com/" TargetMode="External"/><Relationship Id="rId5" Type="http://schemas.openxmlformats.org/officeDocument/2006/relationships/hyperlink" Target="http://gilead.com/responsibility/us-patient-access" TargetMode="External"/><Relationship Id="rId4" Type="http://schemas.openxmlformats.org/officeDocument/2006/relationships/hyperlink" Target="http://www.bms.com/products/Pages/programs.asp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epatitis/statistics/index.htm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Hepatitis C in 30 minutes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Heidi Swygard, MD, MPH</a:t>
            </a:r>
          </a:p>
          <a:p>
            <a:r>
              <a:rPr lang="en-US" dirty="0"/>
              <a:t>NC DHHS – Viral hepatitis medical director</a:t>
            </a:r>
          </a:p>
          <a:p>
            <a:r>
              <a:rPr lang="en-US" dirty="0"/>
              <a:t>UNC – Medicine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319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3" b="5344"/>
          <a:stretch/>
        </p:blipFill>
        <p:spPr>
          <a:xfrm>
            <a:off x="5943600" y="1600200"/>
            <a:ext cx="2409787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should be tested for HCV?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43" y="14478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People who…</a:t>
            </a:r>
          </a:p>
          <a:p>
            <a:r>
              <a:rPr lang="en-US" dirty="0"/>
              <a:t>Were born 1945 – 1965</a:t>
            </a:r>
          </a:p>
          <a:p>
            <a:r>
              <a:rPr lang="en-US" dirty="0"/>
              <a:t>Have </a:t>
            </a:r>
            <a:r>
              <a:rPr lang="en-US" dirty="0">
                <a:ln>
                  <a:solidFill>
                    <a:srgbClr val="FF0000"/>
                  </a:solidFill>
                </a:ln>
              </a:rPr>
              <a:t>ever</a:t>
            </a:r>
            <a:r>
              <a:rPr lang="en-US" dirty="0"/>
              <a:t> injected drugs</a:t>
            </a:r>
          </a:p>
          <a:p>
            <a:r>
              <a:rPr lang="en-US" dirty="0"/>
              <a:t>Have certain medical conditions</a:t>
            </a:r>
          </a:p>
          <a:p>
            <a:pPr lvl="1"/>
            <a:r>
              <a:rPr lang="en-US" dirty="0"/>
              <a:t>HIV or AIDS</a:t>
            </a:r>
          </a:p>
          <a:p>
            <a:pPr lvl="1"/>
            <a:r>
              <a:rPr lang="en-US" dirty="0"/>
              <a:t>Abnormal liver function tests</a:t>
            </a:r>
          </a:p>
          <a:p>
            <a:pPr lvl="1"/>
            <a:r>
              <a:rPr lang="en-US" dirty="0"/>
              <a:t>Ever on long-term dialysis</a:t>
            </a:r>
          </a:p>
          <a:p>
            <a:r>
              <a:rPr lang="en-US" dirty="0"/>
              <a:t>Received </a:t>
            </a:r>
          </a:p>
          <a:p>
            <a:pPr lvl="1"/>
            <a:r>
              <a:rPr lang="en-US" dirty="0"/>
              <a:t>Donated blood, blood components, or organs before 1992</a:t>
            </a:r>
          </a:p>
          <a:p>
            <a:pPr lvl="1"/>
            <a:r>
              <a:rPr lang="en-US" dirty="0"/>
              <a:t>Clotting factor concentrated produced before 1987</a:t>
            </a:r>
          </a:p>
          <a:p>
            <a:r>
              <a:rPr lang="en-US" dirty="0"/>
              <a:t>Have exposure to blood of infected person</a:t>
            </a:r>
          </a:p>
          <a:p>
            <a:pPr lvl="1"/>
            <a:r>
              <a:rPr lang="en-US" dirty="0"/>
              <a:t>Healthcare, public safety workers</a:t>
            </a:r>
          </a:p>
          <a:p>
            <a:pPr lvl="1"/>
            <a:r>
              <a:rPr lang="en-US" dirty="0"/>
              <a:t>Infants born to infected mothers</a:t>
            </a:r>
          </a:p>
        </p:txBody>
      </p:sp>
    </p:spTree>
    <p:extLst>
      <p:ext uri="{BB962C8B-B14F-4D97-AF65-F5344CB8AC3E}">
        <p14:creationId xmlns:p14="http://schemas.microsoft.com/office/powerpoint/2010/main" val="697116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HCV antibody </a:t>
            </a:r>
          </a:p>
          <a:p>
            <a:pPr lvl="1"/>
            <a:r>
              <a:rPr lang="en-US" sz="1600" dirty="0"/>
              <a:t>May be negative in the first 6 weeks after exposure</a:t>
            </a:r>
          </a:p>
          <a:p>
            <a:pPr lvl="1"/>
            <a:r>
              <a:rPr lang="en-US" sz="1600" dirty="0"/>
              <a:t>May be delayed or absent when the individual is immunosuppressed</a:t>
            </a:r>
          </a:p>
          <a:p>
            <a:pPr lvl="1"/>
            <a:r>
              <a:rPr lang="en-US" sz="1600" b="1" dirty="0">
                <a:solidFill>
                  <a:srgbClr val="FF0000"/>
                </a:solidFill>
              </a:rPr>
              <a:t>Presence alone does not distinguish between acute and chronic infection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r>
              <a:rPr lang="en-US" sz="2000" dirty="0"/>
              <a:t>HCV RNA </a:t>
            </a:r>
          </a:p>
          <a:p>
            <a:pPr lvl="1"/>
            <a:r>
              <a:rPr lang="en-US" sz="1600" dirty="0"/>
              <a:t>Viral fluctuations greater than 1 log10 IU/mL may indicate acute HCV infection</a:t>
            </a:r>
          </a:p>
          <a:p>
            <a:pPr lvl="1"/>
            <a:r>
              <a:rPr lang="en-US" sz="1600" dirty="0"/>
              <a:t>May be transiently negative during acute HCV infection</a:t>
            </a:r>
          </a:p>
          <a:p>
            <a:pPr lvl="1"/>
            <a:r>
              <a:rPr lang="en-US" sz="1600" b="1" dirty="0">
                <a:solidFill>
                  <a:srgbClr val="FF0000"/>
                </a:solidFill>
              </a:rPr>
              <a:t>Presence alone does not distinguish between acute and chronic infection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r>
              <a:rPr lang="en-US" sz="2000" dirty="0"/>
              <a:t>Alanine aminotransferase (ALT)</a:t>
            </a:r>
          </a:p>
          <a:p>
            <a:pPr lvl="1"/>
            <a:r>
              <a:rPr lang="en-US" sz="1600" dirty="0"/>
              <a:t>May fluctuate peaks during acute HCV infection</a:t>
            </a:r>
          </a:p>
          <a:p>
            <a:pPr lvl="1"/>
            <a:r>
              <a:rPr lang="en-US" sz="1600" dirty="0"/>
              <a:t>May be normal during acute HCV infection</a:t>
            </a:r>
          </a:p>
          <a:p>
            <a:pPr lvl="1"/>
            <a:r>
              <a:rPr lang="en-US" sz="1600" dirty="0"/>
              <a:t>May be elevated due to other liver insults such as alcohol consumption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5302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available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897857"/>
              </p:ext>
            </p:extLst>
          </p:nvPr>
        </p:nvGraphicFramePr>
        <p:xfrm>
          <a:off x="1066800" y="1981200"/>
          <a:ext cx="73152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RNA+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RNA</a:t>
                      </a:r>
                      <a:r>
                        <a:rPr lang="en-US" baseline="0" dirty="0"/>
                        <a:t> 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/>
                        <a:t>Ab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Current infection (acute OR chronic)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Old infection, cleared; maybe acute?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/>
                        <a:t>Ab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Acute</a:t>
                      </a:r>
                      <a:r>
                        <a:rPr lang="en-US" baseline="0" dirty="0"/>
                        <a:t> infection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Susceptible,</a:t>
                      </a:r>
                      <a:r>
                        <a:rPr lang="en-US" baseline="0" dirty="0"/>
                        <a:t> never infected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5754469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commercially available IgM test for </a:t>
            </a:r>
            <a:r>
              <a:rPr lang="en-US" dirty="0" err="1"/>
              <a:t>hep</a:t>
            </a:r>
            <a:r>
              <a:rPr lang="en-US" dirty="0"/>
              <a:t> C</a:t>
            </a:r>
          </a:p>
        </p:txBody>
      </p:sp>
      <p:pic>
        <p:nvPicPr>
          <p:cNvPr id="4098" name="Picture 2" descr="Image result for IgM and IgG developmen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372" y="4695825"/>
            <a:ext cx="3405828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474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Monitoring acute HCV (q 2-4 weeks)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(Assuming infection at LAST exposure)</a:t>
            </a:r>
          </a:p>
          <a:p>
            <a:r>
              <a:rPr lang="en-US" dirty="0"/>
              <a:t>HCV infection clears spontaneously in 25-35% of patients </a:t>
            </a:r>
          </a:p>
          <a:p>
            <a:pPr lvl="1"/>
            <a:r>
              <a:rPr lang="en-US" dirty="0"/>
              <a:t>In at least two-thirds of patients, clearance occurs within 6 months of the estimated time of infection (median, 16.5 weeks) </a:t>
            </a:r>
          </a:p>
          <a:p>
            <a:r>
              <a:rPr lang="en-US" dirty="0"/>
              <a:t>Almost 90% of those who remain </a:t>
            </a:r>
            <a:r>
              <a:rPr lang="en-US" dirty="0" err="1"/>
              <a:t>viremic</a:t>
            </a:r>
            <a:r>
              <a:rPr lang="en-US" dirty="0"/>
              <a:t> at 6 months will develop chronic </a:t>
            </a:r>
            <a:r>
              <a:rPr lang="en-US" dirty="0" err="1"/>
              <a:t>Hep</a:t>
            </a:r>
            <a:r>
              <a:rPr lang="en-US" dirty="0"/>
              <a:t> C </a:t>
            </a:r>
          </a:p>
          <a:p>
            <a:r>
              <a:rPr lang="en-US" dirty="0"/>
              <a:t>Detectable HCV RNA 6 months after the time of infection will identify most persons who need HCV therapy</a:t>
            </a:r>
          </a:p>
          <a:p>
            <a:r>
              <a:rPr lang="en-US" b="1" dirty="0"/>
              <a:t>A single undetectable HCV NA is NOT sufficient to declare clearance</a:t>
            </a:r>
          </a:p>
          <a:p>
            <a:pPr lvl="1"/>
            <a:r>
              <a:rPr lang="en-US" dirty="0"/>
              <a:t>Monitor until ALT normalizes and HCV RNA repeatedly undetectable </a:t>
            </a:r>
          </a:p>
        </p:txBody>
      </p:sp>
    </p:spTree>
    <p:extLst>
      <p:ext uri="{BB962C8B-B14F-4D97-AF65-F5344CB8AC3E}">
        <p14:creationId xmlns:p14="http://schemas.microsoft.com/office/powerpoint/2010/main" val="3149086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Hepatitis C </a:t>
            </a:r>
          </a:p>
        </p:txBody>
      </p:sp>
      <p:pic>
        <p:nvPicPr>
          <p:cNvPr id="1026" name="Picture 2" descr="Image result for hepatitis c infection and disease cour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609724"/>
            <a:ext cx="43053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3400" y="3810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6200" y="3119734"/>
            <a:ext cx="19812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Renal disease, lymphoma, cardiovascular disease, DM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095500" y="3429000"/>
            <a:ext cx="3429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162800" y="1752600"/>
            <a:ext cx="0" cy="3276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5400000">
            <a:off x="6235244" y="3369803"/>
            <a:ext cx="13547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Time, 10-20 years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91400" y="1981200"/>
            <a:ext cx="1447800" cy="2785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HCV progression accelerators: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- Alcohol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- Obesity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- Older age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- Male gender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- Race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- HIV or HBV co-infection</a:t>
            </a:r>
          </a:p>
        </p:txBody>
      </p:sp>
    </p:spTree>
    <p:extLst>
      <p:ext uri="{BB962C8B-B14F-4D97-AF65-F5344CB8AC3E}">
        <p14:creationId xmlns:p14="http://schemas.microsoft.com/office/powerpoint/2010/main" val="2504322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My patient has chronic HCV. Now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Counseling</a:t>
            </a:r>
          </a:p>
          <a:p>
            <a:pPr lvl="1"/>
            <a:r>
              <a:rPr lang="en-US" dirty="0" err="1"/>
              <a:t>Hepatoprotection</a:t>
            </a:r>
            <a:endParaRPr lang="en-US" dirty="0"/>
          </a:p>
          <a:p>
            <a:pPr lvl="1"/>
            <a:r>
              <a:rPr lang="en-US" dirty="0"/>
              <a:t>Infection control measures</a:t>
            </a:r>
          </a:p>
          <a:p>
            <a:r>
              <a:rPr lang="en-US" dirty="0"/>
              <a:t>Lab testing</a:t>
            </a:r>
          </a:p>
          <a:p>
            <a:r>
              <a:rPr lang="en-US" dirty="0"/>
              <a:t>Treatment</a:t>
            </a:r>
          </a:p>
          <a:p>
            <a:pPr lvl="1"/>
            <a:r>
              <a:rPr lang="en-US" dirty="0"/>
              <a:t>Highly effective, available</a:t>
            </a:r>
          </a:p>
          <a:p>
            <a:pPr lvl="1"/>
            <a:r>
              <a:rPr lang="en-US" dirty="0"/>
              <a:t>More next section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48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Hep</a:t>
            </a:r>
            <a:r>
              <a:rPr lang="en-US" dirty="0"/>
              <a:t> C labs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Virus specific</a:t>
            </a:r>
          </a:p>
          <a:p>
            <a:pPr lvl="1"/>
            <a:r>
              <a:rPr lang="en-US" dirty="0"/>
              <a:t>Confirmatory</a:t>
            </a:r>
          </a:p>
          <a:p>
            <a:pPr lvl="2"/>
            <a:r>
              <a:rPr lang="en-US" dirty="0"/>
              <a:t>Ab AND RNA</a:t>
            </a:r>
          </a:p>
          <a:p>
            <a:pPr lvl="1"/>
            <a:r>
              <a:rPr lang="en-US" dirty="0"/>
              <a:t>Genotype</a:t>
            </a:r>
          </a:p>
          <a:p>
            <a:pPr lvl="2"/>
            <a:r>
              <a:rPr lang="en-US" dirty="0"/>
              <a:t>6 </a:t>
            </a:r>
          </a:p>
          <a:p>
            <a:pPr lvl="2"/>
            <a:r>
              <a:rPr lang="en-US" dirty="0"/>
              <a:t>(2 </a:t>
            </a:r>
            <a:r>
              <a:rPr lang="en-US" dirty="0" err="1"/>
              <a:t>pangenotypic</a:t>
            </a:r>
            <a:r>
              <a:rPr lang="en-US" dirty="0"/>
              <a:t> drugs)</a:t>
            </a:r>
          </a:p>
          <a:p>
            <a:pPr lvl="1"/>
            <a:r>
              <a:rPr lang="en-US" dirty="0"/>
              <a:t>Quantitative</a:t>
            </a:r>
          </a:p>
          <a:p>
            <a:pPr lvl="2"/>
            <a:r>
              <a:rPr lang="en-US" dirty="0"/>
              <a:t>Matters for insurers</a:t>
            </a:r>
          </a:p>
          <a:p>
            <a:pPr lvl="2"/>
            <a:r>
              <a:rPr lang="en-US" dirty="0"/>
              <a:t>Genotype 1 exception</a:t>
            </a:r>
          </a:p>
          <a:p>
            <a:pPr lvl="2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Patient specific </a:t>
            </a:r>
          </a:p>
          <a:p>
            <a:pPr lvl="1"/>
            <a:r>
              <a:rPr lang="en-US" dirty="0"/>
              <a:t>LIVER</a:t>
            </a:r>
          </a:p>
          <a:p>
            <a:pPr lvl="2"/>
            <a:r>
              <a:rPr lang="en-US" dirty="0"/>
              <a:t>Fibrosis score</a:t>
            </a:r>
          </a:p>
          <a:p>
            <a:pPr lvl="2"/>
            <a:r>
              <a:rPr lang="en-US" dirty="0"/>
              <a:t>LFTs (AST/ALT/</a:t>
            </a:r>
            <a:r>
              <a:rPr lang="en-US" dirty="0" err="1"/>
              <a:t>Tbili</a:t>
            </a:r>
            <a:r>
              <a:rPr lang="en-US" dirty="0"/>
              <a:t>/</a:t>
            </a:r>
            <a:r>
              <a:rPr lang="en-US" dirty="0" err="1"/>
              <a:t>ablumin</a:t>
            </a:r>
            <a:r>
              <a:rPr lang="en-US" dirty="0"/>
              <a:t>), INR</a:t>
            </a:r>
          </a:p>
          <a:p>
            <a:pPr lvl="2"/>
            <a:r>
              <a:rPr lang="en-US" dirty="0"/>
              <a:t>CBC with diff</a:t>
            </a:r>
          </a:p>
          <a:p>
            <a:pPr lvl="1"/>
            <a:r>
              <a:rPr lang="en-US" dirty="0"/>
              <a:t>Kidney</a:t>
            </a:r>
          </a:p>
          <a:p>
            <a:pPr lvl="1"/>
            <a:r>
              <a:rPr lang="en-US" dirty="0"/>
              <a:t>Pregnancy/potential</a:t>
            </a:r>
          </a:p>
          <a:p>
            <a:pPr lvl="1"/>
            <a:r>
              <a:rPr lang="en-US" dirty="0"/>
              <a:t>Comorbid illness</a:t>
            </a:r>
          </a:p>
          <a:p>
            <a:pPr lvl="2"/>
            <a:r>
              <a:rPr lang="en-US" dirty="0"/>
              <a:t>HIV, HBV, HAV</a:t>
            </a:r>
          </a:p>
          <a:p>
            <a:pPr lvl="2"/>
            <a:r>
              <a:rPr lang="en-US" dirty="0"/>
              <a:t>DM</a:t>
            </a:r>
          </a:p>
          <a:p>
            <a:pPr lvl="2"/>
            <a:r>
              <a:rPr lang="en-US" dirty="0"/>
              <a:t>&lt;6 month life? </a:t>
            </a:r>
          </a:p>
        </p:txBody>
      </p:sp>
    </p:spTree>
    <p:extLst>
      <p:ext uri="{BB962C8B-B14F-4D97-AF65-F5344CB8AC3E}">
        <p14:creationId xmlns:p14="http://schemas.microsoft.com/office/powerpoint/2010/main" val="3726089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1"/>
          <p:cNvSpPr>
            <a:spLocks noChangeArrowheads="1"/>
          </p:cNvSpPr>
          <p:nvPr/>
        </p:nvSpPr>
        <p:spPr bwMode="auto">
          <a:xfrm rot="21163818">
            <a:off x="4675188" y="2638425"/>
            <a:ext cx="941387" cy="612775"/>
          </a:xfrm>
          <a:custGeom>
            <a:avLst/>
            <a:gdLst>
              <a:gd name="T0" fmla="*/ 2147483647 w 9500"/>
              <a:gd name="T1" fmla="*/ 2147483647 h 6521"/>
              <a:gd name="T2" fmla="*/ 2147483647 w 9500"/>
              <a:gd name="T3" fmla="*/ 2147483647 h 6521"/>
              <a:gd name="T4" fmla="*/ 2147483647 w 9500"/>
              <a:gd name="T5" fmla="*/ 2147483647 h 6521"/>
              <a:gd name="T6" fmla="*/ 2147483647 w 9500"/>
              <a:gd name="T7" fmla="*/ 2147483647 h 6521"/>
              <a:gd name="T8" fmla="*/ 2147483647 w 9500"/>
              <a:gd name="T9" fmla="*/ 2147483647 h 6521"/>
              <a:gd name="T10" fmla="*/ 2147483647 w 9500"/>
              <a:gd name="T11" fmla="*/ 2147483647 h 6521"/>
              <a:gd name="T12" fmla="*/ 2147483647 w 9500"/>
              <a:gd name="T13" fmla="*/ 2147483647 h 6521"/>
              <a:gd name="T14" fmla="*/ 2147483647 w 9500"/>
              <a:gd name="T15" fmla="*/ 2147483647 h 6521"/>
              <a:gd name="T16" fmla="*/ 2147483647 w 9500"/>
              <a:gd name="T17" fmla="*/ 2147483647 h 6521"/>
              <a:gd name="T18" fmla="*/ 2147483647 w 9500"/>
              <a:gd name="T19" fmla="*/ 2147483647 h 6521"/>
              <a:gd name="T20" fmla="*/ 2147483647 w 9500"/>
              <a:gd name="T21" fmla="*/ 2147483647 h 6521"/>
              <a:gd name="T22" fmla="*/ 2147483647 w 9500"/>
              <a:gd name="T23" fmla="*/ 2147483647 h 6521"/>
              <a:gd name="T24" fmla="*/ 2147483647 w 9500"/>
              <a:gd name="T25" fmla="*/ 2147483647 h 6521"/>
              <a:gd name="T26" fmla="*/ 2147483647 w 9500"/>
              <a:gd name="T27" fmla="*/ 2147483647 h 6521"/>
              <a:gd name="T28" fmla="*/ 2147483647 w 9500"/>
              <a:gd name="T29" fmla="*/ 2147483647 h 6521"/>
              <a:gd name="T30" fmla="*/ 2147483647 w 9500"/>
              <a:gd name="T31" fmla="*/ 2147483647 h 6521"/>
              <a:gd name="T32" fmla="*/ 2147483647 w 9500"/>
              <a:gd name="T33" fmla="*/ 2147483647 h 6521"/>
              <a:gd name="T34" fmla="*/ 2147483647 w 9500"/>
              <a:gd name="T35" fmla="*/ 2147483647 h 6521"/>
              <a:gd name="T36" fmla="*/ 2147483647 w 9500"/>
              <a:gd name="T37" fmla="*/ 2147483647 h 6521"/>
              <a:gd name="T38" fmla="*/ 2147483647 w 9500"/>
              <a:gd name="T39" fmla="*/ 2147483647 h 6521"/>
              <a:gd name="T40" fmla="*/ 2147483647 w 9500"/>
              <a:gd name="T41" fmla="*/ 2147483647 h 6521"/>
              <a:gd name="T42" fmla="*/ 2147483647 w 9500"/>
              <a:gd name="T43" fmla="*/ 2147483647 h 6521"/>
              <a:gd name="T44" fmla="*/ 2147483647 w 9500"/>
              <a:gd name="T45" fmla="*/ 2147483647 h 6521"/>
              <a:gd name="T46" fmla="*/ 2147483647 w 9500"/>
              <a:gd name="T47" fmla="*/ 2147483647 h 6521"/>
              <a:gd name="T48" fmla="*/ 2147483647 w 9500"/>
              <a:gd name="T49" fmla="*/ 2147483647 h 6521"/>
              <a:gd name="T50" fmla="*/ 2147483647 w 9500"/>
              <a:gd name="T51" fmla="*/ 2147483647 h 6521"/>
              <a:gd name="T52" fmla="*/ 2147483647 w 9500"/>
              <a:gd name="T53" fmla="*/ 2147483647 h 6521"/>
              <a:gd name="T54" fmla="*/ 2147483647 w 9500"/>
              <a:gd name="T55" fmla="*/ 2147483647 h 6521"/>
              <a:gd name="T56" fmla="*/ 2147483647 w 9500"/>
              <a:gd name="T57" fmla="*/ 2147483647 h 6521"/>
              <a:gd name="T58" fmla="*/ 2147483647 w 9500"/>
              <a:gd name="T59" fmla="*/ 2147483647 h 6521"/>
              <a:gd name="T60" fmla="*/ 0 w 9500"/>
              <a:gd name="T61" fmla="*/ 2147483647 h 6521"/>
              <a:gd name="T62" fmla="*/ 2147483647 w 9500"/>
              <a:gd name="T63" fmla="*/ 2147483647 h 6521"/>
              <a:gd name="T64" fmla="*/ 2147483647 w 9500"/>
              <a:gd name="T65" fmla="*/ 2147483647 h 6521"/>
              <a:gd name="T66" fmla="*/ 2147483647 w 9500"/>
              <a:gd name="T67" fmla="*/ 2147483647 h 652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connsiteX0" fmla="*/ 257 w 9999"/>
              <a:gd name="connsiteY0" fmla="*/ 0 h 9998"/>
              <a:gd name="connsiteX1" fmla="*/ 8447 w 9999"/>
              <a:gd name="connsiteY1" fmla="*/ 90 h 9998"/>
              <a:gd name="connsiteX2" fmla="*/ 8352 w 9999"/>
              <a:gd name="connsiteY2" fmla="*/ 561 h 9998"/>
              <a:gd name="connsiteX3" fmla="*/ 8681 w 9999"/>
              <a:gd name="connsiteY3" fmla="*/ 969 h 9998"/>
              <a:gd name="connsiteX4" fmla="*/ 8425 w 9999"/>
              <a:gd name="connsiteY4" fmla="*/ 1225 h 9998"/>
              <a:gd name="connsiteX5" fmla="*/ 8425 w 9999"/>
              <a:gd name="connsiteY5" fmla="*/ 1938 h 9998"/>
              <a:gd name="connsiteX6" fmla="*/ 8536 w 9999"/>
              <a:gd name="connsiteY6" fmla="*/ 2194 h 9998"/>
              <a:gd name="connsiteX7" fmla="*/ 8571 w 9999"/>
              <a:gd name="connsiteY7" fmla="*/ 2501 h 9998"/>
              <a:gd name="connsiteX8" fmla="*/ 8975 w 9999"/>
              <a:gd name="connsiteY8" fmla="*/ 3010 h 9998"/>
              <a:gd name="connsiteX9" fmla="*/ 9232 w 9999"/>
              <a:gd name="connsiteY9" fmla="*/ 3519 h 9998"/>
              <a:gd name="connsiteX10" fmla="*/ 9560 w 9999"/>
              <a:gd name="connsiteY10" fmla="*/ 3929 h 9998"/>
              <a:gd name="connsiteX11" fmla="*/ 9742 w 9999"/>
              <a:gd name="connsiteY11" fmla="*/ 4285 h 9998"/>
              <a:gd name="connsiteX12" fmla="*/ 9889 w 9999"/>
              <a:gd name="connsiteY12" fmla="*/ 4541 h 9998"/>
              <a:gd name="connsiteX13" fmla="*/ 9999 w 9999"/>
              <a:gd name="connsiteY13" fmla="*/ 5306 h 9998"/>
              <a:gd name="connsiteX14" fmla="*/ 9780 w 9999"/>
              <a:gd name="connsiteY14" fmla="*/ 5764 h 9998"/>
              <a:gd name="connsiteX15" fmla="*/ 9669 w 9999"/>
              <a:gd name="connsiteY15" fmla="*/ 6021 h 9998"/>
              <a:gd name="connsiteX16" fmla="*/ 9669 w 9999"/>
              <a:gd name="connsiteY16" fmla="*/ 6479 h 9998"/>
              <a:gd name="connsiteX17" fmla="*/ 9232 w 9999"/>
              <a:gd name="connsiteY17" fmla="*/ 6427 h 9998"/>
              <a:gd name="connsiteX18" fmla="*/ 8901 w 9999"/>
              <a:gd name="connsiteY18" fmla="*/ 6683 h 9998"/>
              <a:gd name="connsiteX19" fmla="*/ 8755 w 9999"/>
              <a:gd name="connsiteY19" fmla="*/ 6887 h 9998"/>
              <a:gd name="connsiteX20" fmla="*/ 8571 w 9999"/>
              <a:gd name="connsiteY20" fmla="*/ 7295 h 9998"/>
              <a:gd name="connsiteX21" fmla="*/ 8608 w 9999"/>
              <a:gd name="connsiteY21" fmla="*/ 7654 h 9998"/>
              <a:gd name="connsiteX22" fmla="*/ 8792 w 9999"/>
              <a:gd name="connsiteY22" fmla="*/ 8264 h 9998"/>
              <a:gd name="connsiteX23" fmla="*/ 8536 w 9999"/>
              <a:gd name="connsiteY23" fmla="*/ 8623 h 9998"/>
              <a:gd name="connsiteX24" fmla="*/ 8536 w 9999"/>
              <a:gd name="connsiteY24" fmla="*/ 9031 h 9998"/>
              <a:gd name="connsiteX25" fmla="*/ 8536 w 9999"/>
              <a:gd name="connsiteY25" fmla="*/ 9285 h 9998"/>
              <a:gd name="connsiteX26" fmla="*/ 8169 w 9999"/>
              <a:gd name="connsiteY26" fmla="*/ 9437 h 9998"/>
              <a:gd name="connsiteX27" fmla="*/ 8096 w 9999"/>
              <a:gd name="connsiteY27" fmla="*/ 9692 h 9998"/>
              <a:gd name="connsiteX28" fmla="*/ 8133 w 9999"/>
              <a:gd name="connsiteY28" fmla="*/ 9948 h 9998"/>
              <a:gd name="connsiteX29" fmla="*/ 8022 w 9999"/>
              <a:gd name="connsiteY29" fmla="*/ 9998 h 9998"/>
              <a:gd name="connsiteX30" fmla="*/ 7765 w 9999"/>
              <a:gd name="connsiteY30" fmla="*/ 9641 h 9998"/>
              <a:gd name="connsiteX31" fmla="*/ 7545 w 9999"/>
              <a:gd name="connsiteY31" fmla="*/ 9540 h 9998"/>
              <a:gd name="connsiteX32" fmla="*/ 7399 w 9999"/>
              <a:gd name="connsiteY32" fmla="*/ 9437 h 9998"/>
              <a:gd name="connsiteX33" fmla="*/ 1502 w 9999"/>
              <a:gd name="connsiteY33" fmla="*/ 9641 h 9998"/>
              <a:gd name="connsiteX34" fmla="*/ 1428 w 9999"/>
              <a:gd name="connsiteY34" fmla="*/ 9183 h 9998"/>
              <a:gd name="connsiteX35" fmla="*/ 1428 w 9999"/>
              <a:gd name="connsiteY35" fmla="*/ 9083 h 9998"/>
              <a:gd name="connsiteX36" fmla="*/ 1428 w 9999"/>
              <a:gd name="connsiteY36" fmla="*/ 8724 h 9998"/>
              <a:gd name="connsiteX37" fmla="*/ 1466 w 9999"/>
              <a:gd name="connsiteY37" fmla="*/ 8419 h 9998"/>
              <a:gd name="connsiteX38" fmla="*/ 1392 w 9999"/>
              <a:gd name="connsiteY38" fmla="*/ 7959 h 9998"/>
              <a:gd name="connsiteX39" fmla="*/ 1246 w 9999"/>
              <a:gd name="connsiteY39" fmla="*/ 7396 h 9998"/>
              <a:gd name="connsiteX40" fmla="*/ 1173 w 9999"/>
              <a:gd name="connsiteY40" fmla="*/ 6990 h 9998"/>
              <a:gd name="connsiteX41" fmla="*/ 1356 w 9999"/>
              <a:gd name="connsiteY41" fmla="*/ 6683 h 9998"/>
              <a:gd name="connsiteX42" fmla="*/ 1062 w 9999"/>
              <a:gd name="connsiteY42" fmla="*/ 6225 h 9998"/>
              <a:gd name="connsiteX43" fmla="*/ 1062 w 9999"/>
              <a:gd name="connsiteY43" fmla="*/ 6123 h 9998"/>
              <a:gd name="connsiteX44" fmla="*/ 1100 w 9999"/>
              <a:gd name="connsiteY44" fmla="*/ 5613 h 9998"/>
              <a:gd name="connsiteX45" fmla="*/ 953 w 9999"/>
              <a:gd name="connsiteY45" fmla="*/ 5203 h 9998"/>
              <a:gd name="connsiteX46" fmla="*/ 696 w 9999"/>
              <a:gd name="connsiteY46" fmla="*/ 4387 h 9998"/>
              <a:gd name="connsiteX47" fmla="*/ 623 w 9999"/>
              <a:gd name="connsiteY47" fmla="*/ 3775 h 9998"/>
              <a:gd name="connsiteX48" fmla="*/ 623 w 9999"/>
              <a:gd name="connsiteY48" fmla="*/ 3366 h 9998"/>
              <a:gd name="connsiteX49" fmla="*/ 0 w 9999"/>
              <a:gd name="connsiteY49" fmla="*/ 2552 h 9998"/>
              <a:gd name="connsiteX50" fmla="*/ 477 w 9999"/>
              <a:gd name="connsiteY50" fmla="*/ 1990 h 9998"/>
              <a:gd name="connsiteX51" fmla="*/ 477 w 9999"/>
              <a:gd name="connsiteY51" fmla="*/ 1736 h 9998"/>
              <a:gd name="connsiteX52" fmla="*/ 477 w 9999"/>
              <a:gd name="connsiteY52" fmla="*/ 969 h 9998"/>
              <a:gd name="connsiteX53" fmla="*/ 147 w 9999"/>
              <a:gd name="connsiteY53" fmla="*/ 459 h 9998"/>
              <a:gd name="connsiteX54" fmla="*/ 257 w 9999"/>
              <a:gd name="connsiteY54" fmla="*/ 0 h 9998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233 w 10000"/>
              <a:gd name="connsiteY9" fmla="*/ 3520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170 w 10000"/>
              <a:gd name="connsiteY25" fmla="*/ 9439 h 10000"/>
              <a:gd name="connsiteX26" fmla="*/ 8097 w 10000"/>
              <a:gd name="connsiteY26" fmla="*/ 9694 h 10000"/>
              <a:gd name="connsiteX27" fmla="*/ 8134 w 10000"/>
              <a:gd name="connsiteY27" fmla="*/ 9950 h 10000"/>
              <a:gd name="connsiteX28" fmla="*/ 8023 w 10000"/>
              <a:gd name="connsiteY28" fmla="*/ 10000 h 10000"/>
              <a:gd name="connsiteX29" fmla="*/ 7766 w 10000"/>
              <a:gd name="connsiteY29" fmla="*/ 9643 h 10000"/>
              <a:gd name="connsiteX30" fmla="*/ 7546 w 10000"/>
              <a:gd name="connsiteY30" fmla="*/ 9542 h 10000"/>
              <a:gd name="connsiteX31" fmla="*/ 7400 w 10000"/>
              <a:gd name="connsiteY31" fmla="*/ 9439 h 10000"/>
              <a:gd name="connsiteX32" fmla="*/ 1502 w 10000"/>
              <a:gd name="connsiteY32" fmla="*/ 9643 h 10000"/>
              <a:gd name="connsiteX33" fmla="*/ 1428 w 10000"/>
              <a:gd name="connsiteY33" fmla="*/ 9185 h 10000"/>
              <a:gd name="connsiteX34" fmla="*/ 1428 w 10000"/>
              <a:gd name="connsiteY34" fmla="*/ 9085 h 10000"/>
              <a:gd name="connsiteX35" fmla="*/ 1428 w 10000"/>
              <a:gd name="connsiteY35" fmla="*/ 8726 h 10000"/>
              <a:gd name="connsiteX36" fmla="*/ 1466 w 10000"/>
              <a:gd name="connsiteY36" fmla="*/ 8421 h 10000"/>
              <a:gd name="connsiteX37" fmla="*/ 1392 w 10000"/>
              <a:gd name="connsiteY37" fmla="*/ 7961 h 10000"/>
              <a:gd name="connsiteX38" fmla="*/ 1246 w 10000"/>
              <a:gd name="connsiteY38" fmla="*/ 7397 h 10000"/>
              <a:gd name="connsiteX39" fmla="*/ 1173 w 10000"/>
              <a:gd name="connsiteY39" fmla="*/ 6991 h 10000"/>
              <a:gd name="connsiteX40" fmla="*/ 1356 w 10000"/>
              <a:gd name="connsiteY40" fmla="*/ 6684 h 10000"/>
              <a:gd name="connsiteX41" fmla="*/ 1062 w 10000"/>
              <a:gd name="connsiteY41" fmla="*/ 6226 h 10000"/>
              <a:gd name="connsiteX42" fmla="*/ 1062 w 10000"/>
              <a:gd name="connsiteY42" fmla="*/ 6124 h 10000"/>
              <a:gd name="connsiteX43" fmla="*/ 1100 w 10000"/>
              <a:gd name="connsiteY43" fmla="*/ 5614 h 10000"/>
              <a:gd name="connsiteX44" fmla="*/ 953 w 10000"/>
              <a:gd name="connsiteY44" fmla="*/ 5204 h 10000"/>
              <a:gd name="connsiteX45" fmla="*/ 696 w 10000"/>
              <a:gd name="connsiteY45" fmla="*/ 4388 h 10000"/>
              <a:gd name="connsiteX46" fmla="*/ 623 w 10000"/>
              <a:gd name="connsiteY46" fmla="*/ 3776 h 10000"/>
              <a:gd name="connsiteX47" fmla="*/ 623 w 10000"/>
              <a:gd name="connsiteY47" fmla="*/ 3367 h 10000"/>
              <a:gd name="connsiteX48" fmla="*/ 0 w 10000"/>
              <a:gd name="connsiteY48" fmla="*/ 2553 h 10000"/>
              <a:gd name="connsiteX49" fmla="*/ 477 w 10000"/>
              <a:gd name="connsiteY49" fmla="*/ 1990 h 10000"/>
              <a:gd name="connsiteX50" fmla="*/ 477 w 10000"/>
              <a:gd name="connsiteY50" fmla="*/ 1736 h 10000"/>
              <a:gd name="connsiteX51" fmla="*/ 477 w 10000"/>
              <a:gd name="connsiteY51" fmla="*/ 969 h 10000"/>
              <a:gd name="connsiteX52" fmla="*/ 147 w 10000"/>
              <a:gd name="connsiteY52" fmla="*/ 459 h 10000"/>
              <a:gd name="connsiteX53" fmla="*/ 257 w 10000"/>
              <a:gd name="connsiteY53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170 w 10000"/>
              <a:gd name="connsiteY24" fmla="*/ 9439 h 10000"/>
              <a:gd name="connsiteX25" fmla="*/ 8097 w 10000"/>
              <a:gd name="connsiteY25" fmla="*/ 9694 h 10000"/>
              <a:gd name="connsiteX26" fmla="*/ 8134 w 10000"/>
              <a:gd name="connsiteY26" fmla="*/ 9950 h 10000"/>
              <a:gd name="connsiteX27" fmla="*/ 8023 w 10000"/>
              <a:gd name="connsiteY27" fmla="*/ 10000 h 10000"/>
              <a:gd name="connsiteX28" fmla="*/ 7766 w 10000"/>
              <a:gd name="connsiteY28" fmla="*/ 9643 h 10000"/>
              <a:gd name="connsiteX29" fmla="*/ 7546 w 10000"/>
              <a:gd name="connsiteY29" fmla="*/ 9542 h 10000"/>
              <a:gd name="connsiteX30" fmla="*/ 7400 w 10000"/>
              <a:gd name="connsiteY30" fmla="*/ 9439 h 10000"/>
              <a:gd name="connsiteX31" fmla="*/ 1502 w 10000"/>
              <a:gd name="connsiteY31" fmla="*/ 9643 h 10000"/>
              <a:gd name="connsiteX32" fmla="*/ 1428 w 10000"/>
              <a:gd name="connsiteY32" fmla="*/ 9185 h 10000"/>
              <a:gd name="connsiteX33" fmla="*/ 1428 w 10000"/>
              <a:gd name="connsiteY33" fmla="*/ 9085 h 10000"/>
              <a:gd name="connsiteX34" fmla="*/ 1428 w 10000"/>
              <a:gd name="connsiteY34" fmla="*/ 8726 h 10000"/>
              <a:gd name="connsiteX35" fmla="*/ 1466 w 10000"/>
              <a:gd name="connsiteY35" fmla="*/ 8421 h 10000"/>
              <a:gd name="connsiteX36" fmla="*/ 1392 w 10000"/>
              <a:gd name="connsiteY36" fmla="*/ 7961 h 10000"/>
              <a:gd name="connsiteX37" fmla="*/ 1246 w 10000"/>
              <a:gd name="connsiteY37" fmla="*/ 7397 h 10000"/>
              <a:gd name="connsiteX38" fmla="*/ 1173 w 10000"/>
              <a:gd name="connsiteY38" fmla="*/ 6991 h 10000"/>
              <a:gd name="connsiteX39" fmla="*/ 1356 w 10000"/>
              <a:gd name="connsiteY39" fmla="*/ 6684 h 10000"/>
              <a:gd name="connsiteX40" fmla="*/ 1062 w 10000"/>
              <a:gd name="connsiteY40" fmla="*/ 6226 h 10000"/>
              <a:gd name="connsiteX41" fmla="*/ 1062 w 10000"/>
              <a:gd name="connsiteY41" fmla="*/ 6124 h 10000"/>
              <a:gd name="connsiteX42" fmla="*/ 1100 w 10000"/>
              <a:gd name="connsiteY42" fmla="*/ 5614 h 10000"/>
              <a:gd name="connsiteX43" fmla="*/ 953 w 10000"/>
              <a:gd name="connsiteY43" fmla="*/ 5204 h 10000"/>
              <a:gd name="connsiteX44" fmla="*/ 696 w 10000"/>
              <a:gd name="connsiteY44" fmla="*/ 4388 h 10000"/>
              <a:gd name="connsiteX45" fmla="*/ 623 w 10000"/>
              <a:gd name="connsiteY45" fmla="*/ 3776 h 10000"/>
              <a:gd name="connsiteX46" fmla="*/ 623 w 10000"/>
              <a:gd name="connsiteY46" fmla="*/ 3367 h 10000"/>
              <a:gd name="connsiteX47" fmla="*/ 0 w 10000"/>
              <a:gd name="connsiteY47" fmla="*/ 2553 h 10000"/>
              <a:gd name="connsiteX48" fmla="*/ 477 w 10000"/>
              <a:gd name="connsiteY48" fmla="*/ 1990 h 10000"/>
              <a:gd name="connsiteX49" fmla="*/ 477 w 10000"/>
              <a:gd name="connsiteY49" fmla="*/ 1736 h 10000"/>
              <a:gd name="connsiteX50" fmla="*/ 477 w 10000"/>
              <a:gd name="connsiteY50" fmla="*/ 969 h 10000"/>
              <a:gd name="connsiteX51" fmla="*/ 147 w 10000"/>
              <a:gd name="connsiteY51" fmla="*/ 459 h 10000"/>
              <a:gd name="connsiteX52" fmla="*/ 257 w 10000"/>
              <a:gd name="connsiteY52" fmla="*/ 0 h 10000"/>
              <a:gd name="connsiteX0" fmla="*/ 257 w 10000"/>
              <a:gd name="connsiteY0" fmla="*/ 0 h 9950"/>
              <a:gd name="connsiteX1" fmla="*/ 8448 w 10000"/>
              <a:gd name="connsiteY1" fmla="*/ 90 h 9950"/>
              <a:gd name="connsiteX2" fmla="*/ 8353 w 10000"/>
              <a:gd name="connsiteY2" fmla="*/ 561 h 9950"/>
              <a:gd name="connsiteX3" fmla="*/ 8682 w 10000"/>
              <a:gd name="connsiteY3" fmla="*/ 969 h 9950"/>
              <a:gd name="connsiteX4" fmla="*/ 8631 w 10000"/>
              <a:gd name="connsiteY4" fmla="*/ 1264 h 9950"/>
              <a:gd name="connsiteX5" fmla="*/ 8426 w 10000"/>
              <a:gd name="connsiteY5" fmla="*/ 1938 h 9950"/>
              <a:gd name="connsiteX6" fmla="*/ 8537 w 10000"/>
              <a:gd name="connsiteY6" fmla="*/ 2194 h 9950"/>
              <a:gd name="connsiteX7" fmla="*/ 8572 w 10000"/>
              <a:gd name="connsiteY7" fmla="*/ 2502 h 9950"/>
              <a:gd name="connsiteX8" fmla="*/ 8976 w 10000"/>
              <a:gd name="connsiteY8" fmla="*/ 3011 h 9950"/>
              <a:gd name="connsiteX9" fmla="*/ 9458 w 10000"/>
              <a:gd name="connsiteY9" fmla="*/ 3329 h 9950"/>
              <a:gd name="connsiteX10" fmla="*/ 9561 w 10000"/>
              <a:gd name="connsiteY10" fmla="*/ 3930 h 9950"/>
              <a:gd name="connsiteX11" fmla="*/ 9743 w 10000"/>
              <a:gd name="connsiteY11" fmla="*/ 4286 h 9950"/>
              <a:gd name="connsiteX12" fmla="*/ 9890 w 10000"/>
              <a:gd name="connsiteY12" fmla="*/ 4542 h 9950"/>
              <a:gd name="connsiteX13" fmla="*/ 10000 w 10000"/>
              <a:gd name="connsiteY13" fmla="*/ 5307 h 9950"/>
              <a:gd name="connsiteX14" fmla="*/ 9781 w 10000"/>
              <a:gd name="connsiteY14" fmla="*/ 5765 h 9950"/>
              <a:gd name="connsiteX15" fmla="*/ 9670 w 10000"/>
              <a:gd name="connsiteY15" fmla="*/ 6022 h 9950"/>
              <a:gd name="connsiteX16" fmla="*/ 9670 w 10000"/>
              <a:gd name="connsiteY16" fmla="*/ 6480 h 9950"/>
              <a:gd name="connsiteX17" fmla="*/ 9233 w 10000"/>
              <a:gd name="connsiteY17" fmla="*/ 6428 h 9950"/>
              <a:gd name="connsiteX18" fmla="*/ 8902 w 10000"/>
              <a:gd name="connsiteY18" fmla="*/ 6684 h 9950"/>
              <a:gd name="connsiteX19" fmla="*/ 8756 w 10000"/>
              <a:gd name="connsiteY19" fmla="*/ 6888 h 9950"/>
              <a:gd name="connsiteX20" fmla="*/ 8572 w 10000"/>
              <a:gd name="connsiteY20" fmla="*/ 7296 h 9950"/>
              <a:gd name="connsiteX21" fmla="*/ 8609 w 10000"/>
              <a:gd name="connsiteY21" fmla="*/ 7656 h 9950"/>
              <a:gd name="connsiteX22" fmla="*/ 8793 w 10000"/>
              <a:gd name="connsiteY22" fmla="*/ 8266 h 9950"/>
              <a:gd name="connsiteX23" fmla="*/ 8537 w 10000"/>
              <a:gd name="connsiteY23" fmla="*/ 8625 h 9950"/>
              <a:gd name="connsiteX24" fmla="*/ 8170 w 10000"/>
              <a:gd name="connsiteY24" fmla="*/ 9439 h 9950"/>
              <a:gd name="connsiteX25" fmla="*/ 8097 w 10000"/>
              <a:gd name="connsiteY25" fmla="*/ 9694 h 9950"/>
              <a:gd name="connsiteX26" fmla="*/ 8134 w 10000"/>
              <a:gd name="connsiteY26" fmla="*/ 9950 h 9950"/>
              <a:gd name="connsiteX27" fmla="*/ 7766 w 10000"/>
              <a:gd name="connsiteY27" fmla="*/ 9643 h 9950"/>
              <a:gd name="connsiteX28" fmla="*/ 7546 w 10000"/>
              <a:gd name="connsiteY28" fmla="*/ 9542 h 9950"/>
              <a:gd name="connsiteX29" fmla="*/ 7400 w 10000"/>
              <a:gd name="connsiteY29" fmla="*/ 9439 h 9950"/>
              <a:gd name="connsiteX30" fmla="*/ 1502 w 10000"/>
              <a:gd name="connsiteY30" fmla="*/ 9643 h 9950"/>
              <a:gd name="connsiteX31" fmla="*/ 1428 w 10000"/>
              <a:gd name="connsiteY31" fmla="*/ 9185 h 9950"/>
              <a:gd name="connsiteX32" fmla="*/ 1428 w 10000"/>
              <a:gd name="connsiteY32" fmla="*/ 9085 h 9950"/>
              <a:gd name="connsiteX33" fmla="*/ 1428 w 10000"/>
              <a:gd name="connsiteY33" fmla="*/ 8726 h 9950"/>
              <a:gd name="connsiteX34" fmla="*/ 1466 w 10000"/>
              <a:gd name="connsiteY34" fmla="*/ 8421 h 9950"/>
              <a:gd name="connsiteX35" fmla="*/ 1392 w 10000"/>
              <a:gd name="connsiteY35" fmla="*/ 7961 h 9950"/>
              <a:gd name="connsiteX36" fmla="*/ 1246 w 10000"/>
              <a:gd name="connsiteY36" fmla="*/ 7397 h 9950"/>
              <a:gd name="connsiteX37" fmla="*/ 1173 w 10000"/>
              <a:gd name="connsiteY37" fmla="*/ 6991 h 9950"/>
              <a:gd name="connsiteX38" fmla="*/ 1356 w 10000"/>
              <a:gd name="connsiteY38" fmla="*/ 6684 h 9950"/>
              <a:gd name="connsiteX39" fmla="*/ 1062 w 10000"/>
              <a:gd name="connsiteY39" fmla="*/ 6226 h 9950"/>
              <a:gd name="connsiteX40" fmla="*/ 1062 w 10000"/>
              <a:gd name="connsiteY40" fmla="*/ 6124 h 9950"/>
              <a:gd name="connsiteX41" fmla="*/ 1100 w 10000"/>
              <a:gd name="connsiteY41" fmla="*/ 5614 h 9950"/>
              <a:gd name="connsiteX42" fmla="*/ 953 w 10000"/>
              <a:gd name="connsiteY42" fmla="*/ 5204 h 9950"/>
              <a:gd name="connsiteX43" fmla="*/ 696 w 10000"/>
              <a:gd name="connsiteY43" fmla="*/ 4388 h 9950"/>
              <a:gd name="connsiteX44" fmla="*/ 623 w 10000"/>
              <a:gd name="connsiteY44" fmla="*/ 3776 h 9950"/>
              <a:gd name="connsiteX45" fmla="*/ 623 w 10000"/>
              <a:gd name="connsiteY45" fmla="*/ 3367 h 9950"/>
              <a:gd name="connsiteX46" fmla="*/ 0 w 10000"/>
              <a:gd name="connsiteY46" fmla="*/ 2553 h 9950"/>
              <a:gd name="connsiteX47" fmla="*/ 477 w 10000"/>
              <a:gd name="connsiteY47" fmla="*/ 1990 h 9950"/>
              <a:gd name="connsiteX48" fmla="*/ 477 w 10000"/>
              <a:gd name="connsiteY48" fmla="*/ 1736 h 9950"/>
              <a:gd name="connsiteX49" fmla="*/ 477 w 10000"/>
              <a:gd name="connsiteY49" fmla="*/ 969 h 9950"/>
              <a:gd name="connsiteX50" fmla="*/ 147 w 10000"/>
              <a:gd name="connsiteY50" fmla="*/ 459 h 9950"/>
              <a:gd name="connsiteX51" fmla="*/ 257 w 10000"/>
              <a:gd name="connsiteY51" fmla="*/ 0 h 9950"/>
              <a:gd name="connsiteX0" fmla="*/ 257 w 10000"/>
              <a:gd name="connsiteY0" fmla="*/ 0 h 9753"/>
              <a:gd name="connsiteX1" fmla="*/ 8448 w 10000"/>
              <a:gd name="connsiteY1" fmla="*/ 90 h 9753"/>
              <a:gd name="connsiteX2" fmla="*/ 8353 w 10000"/>
              <a:gd name="connsiteY2" fmla="*/ 564 h 9753"/>
              <a:gd name="connsiteX3" fmla="*/ 8682 w 10000"/>
              <a:gd name="connsiteY3" fmla="*/ 974 h 9753"/>
              <a:gd name="connsiteX4" fmla="*/ 8631 w 10000"/>
              <a:gd name="connsiteY4" fmla="*/ 1270 h 9753"/>
              <a:gd name="connsiteX5" fmla="*/ 8426 w 10000"/>
              <a:gd name="connsiteY5" fmla="*/ 1948 h 9753"/>
              <a:gd name="connsiteX6" fmla="*/ 8537 w 10000"/>
              <a:gd name="connsiteY6" fmla="*/ 2205 h 9753"/>
              <a:gd name="connsiteX7" fmla="*/ 8572 w 10000"/>
              <a:gd name="connsiteY7" fmla="*/ 2515 h 9753"/>
              <a:gd name="connsiteX8" fmla="*/ 8976 w 10000"/>
              <a:gd name="connsiteY8" fmla="*/ 3026 h 9753"/>
              <a:gd name="connsiteX9" fmla="*/ 9458 w 10000"/>
              <a:gd name="connsiteY9" fmla="*/ 3346 h 9753"/>
              <a:gd name="connsiteX10" fmla="*/ 9561 w 10000"/>
              <a:gd name="connsiteY10" fmla="*/ 3950 h 9753"/>
              <a:gd name="connsiteX11" fmla="*/ 9743 w 10000"/>
              <a:gd name="connsiteY11" fmla="*/ 4308 h 9753"/>
              <a:gd name="connsiteX12" fmla="*/ 9890 w 10000"/>
              <a:gd name="connsiteY12" fmla="*/ 4565 h 9753"/>
              <a:gd name="connsiteX13" fmla="*/ 10000 w 10000"/>
              <a:gd name="connsiteY13" fmla="*/ 5334 h 9753"/>
              <a:gd name="connsiteX14" fmla="*/ 9781 w 10000"/>
              <a:gd name="connsiteY14" fmla="*/ 5794 h 9753"/>
              <a:gd name="connsiteX15" fmla="*/ 9670 w 10000"/>
              <a:gd name="connsiteY15" fmla="*/ 6052 h 9753"/>
              <a:gd name="connsiteX16" fmla="*/ 9670 w 10000"/>
              <a:gd name="connsiteY16" fmla="*/ 6513 h 9753"/>
              <a:gd name="connsiteX17" fmla="*/ 9233 w 10000"/>
              <a:gd name="connsiteY17" fmla="*/ 6460 h 9753"/>
              <a:gd name="connsiteX18" fmla="*/ 8902 w 10000"/>
              <a:gd name="connsiteY18" fmla="*/ 6718 h 9753"/>
              <a:gd name="connsiteX19" fmla="*/ 8756 w 10000"/>
              <a:gd name="connsiteY19" fmla="*/ 6923 h 9753"/>
              <a:gd name="connsiteX20" fmla="*/ 8572 w 10000"/>
              <a:gd name="connsiteY20" fmla="*/ 7333 h 9753"/>
              <a:gd name="connsiteX21" fmla="*/ 8609 w 10000"/>
              <a:gd name="connsiteY21" fmla="*/ 7694 h 9753"/>
              <a:gd name="connsiteX22" fmla="*/ 8793 w 10000"/>
              <a:gd name="connsiteY22" fmla="*/ 8308 h 9753"/>
              <a:gd name="connsiteX23" fmla="*/ 8537 w 10000"/>
              <a:gd name="connsiteY23" fmla="*/ 8668 h 9753"/>
              <a:gd name="connsiteX24" fmla="*/ 8170 w 10000"/>
              <a:gd name="connsiteY24" fmla="*/ 9486 h 9753"/>
              <a:gd name="connsiteX25" fmla="*/ 8097 w 10000"/>
              <a:gd name="connsiteY25" fmla="*/ 9743 h 9753"/>
              <a:gd name="connsiteX26" fmla="*/ 7766 w 10000"/>
              <a:gd name="connsiteY26" fmla="*/ 9691 h 9753"/>
              <a:gd name="connsiteX27" fmla="*/ 7546 w 10000"/>
              <a:gd name="connsiteY27" fmla="*/ 9590 h 9753"/>
              <a:gd name="connsiteX28" fmla="*/ 7400 w 10000"/>
              <a:gd name="connsiteY28" fmla="*/ 9486 h 9753"/>
              <a:gd name="connsiteX29" fmla="*/ 1502 w 10000"/>
              <a:gd name="connsiteY29" fmla="*/ 9691 h 9753"/>
              <a:gd name="connsiteX30" fmla="*/ 1428 w 10000"/>
              <a:gd name="connsiteY30" fmla="*/ 9231 h 9753"/>
              <a:gd name="connsiteX31" fmla="*/ 1428 w 10000"/>
              <a:gd name="connsiteY31" fmla="*/ 9131 h 9753"/>
              <a:gd name="connsiteX32" fmla="*/ 1428 w 10000"/>
              <a:gd name="connsiteY32" fmla="*/ 8770 h 9753"/>
              <a:gd name="connsiteX33" fmla="*/ 1466 w 10000"/>
              <a:gd name="connsiteY33" fmla="*/ 8463 h 9753"/>
              <a:gd name="connsiteX34" fmla="*/ 1392 w 10000"/>
              <a:gd name="connsiteY34" fmla="*/ 8001 h 9753"/>
              <a:gd name="connsiteX35" fmla="*/ 1246 w 10000"/>
              <a:gd name="connsiteY35" fmla="*/ 7434 h 9753"/>
              <a:gd name="connsiteX36" fmla="*/ 1173 w 10000"/>
              <a:gd name="connsiteY36" fmla="*/ 7026 h 9753"/>
              <a:gd name="connsiteX37" fmla="*/ 1356 w 10000"/>
              <a:gd name="connsiteY37" fmla="*/ 6718 h 9753"/>
              <a:gd name="connsiteX38" fmla="*/ 1062 w 10000"/>
              <a:gd name="connsiteY38" fmla="*/ 6257 h 9753"/>
              <a:gd name="connsiteX39" fmla="*/ 1062 w 10000"/>
              <a:gd name="connsiteY39" fmla="*/ 6155 h 9753"/>
              <a:gd name="connsiteX40" fmla="*/ 1100 w 10000"/>
              <a:gd name="connsiteY40" fmla="*/ 5642 h 9753"/>
              <a:gd name="connsiteX41" fmla="*/ 953 w 10000"/>
              <a:gd name="connsiteY41" fmla="*/ 5230 h 9753"/>
              <a:gd name="connsiteX42" fmla="*/ 696 w 10000"/>
              <a:gd name="connsiteY42" fmla="*/ 4410 h 9753"/>
              <a:gd name="connsiteX43" fmla="*/ 623 w 10000"/>
              <a:gd name="connsiteY43" fmla="*/ 3795 h 9753"/>
              <a:gd name="connsiteX44" fmla="*/ 623 w 10000"/>
              <a:gd name="connsiteY44" fmla="*/ 3384 h 9753"/>
              <a:gd name="connsiteX45" fmla="*/ 0 w 10000"/>
              <a:gd name="connsiteY45" fmla="*/ 2566 h 9753"/>
              <a:gd name="connsiteX46" fmla="*/ 477 w 10000"/>
              <a:gd name="connsiteY46" fmla="*/ 2000 h 9753"/>
              <a:gd name="connsiteX47" fmla="*/ 477 w 10000"/>
              <a:gd name="connsiteY47" fmla="*/ 1745 h 9753"/>
              <a:gd name="connsiteX48" fmla="*/ 477 w 10000"/>
              <a:gd name="connsiteY48" fmla="*/ 974 h 9753"/>
              <a:gd name="connsiteX49" fmla="*/ 147 w 10000"/>
              <a:gd name="connsiteY49" fmla="*/ 461 h 9753"/>
              <a:gd name="connsiteX50" fmla="*/ 257 w 10000"/>
              <a:gd name="connsiteY50" fmla="*/ 0 h 9753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428 w 10000"/>
              <a:gd name="connsiteY30" fmla="*/ 936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4732 w 10000"/>
              <a:gd name="connsiteY49" fmla="*/ 478 h 10000"/>
              <a:gd name="connsiteX0" fmla="*/ 8448 w 10000"/>
              <a:gd name="connsiteY0" fmla="*/ 0 h 9908"/>
              <a:gd name="connsiteX1" fmla="*/ 8353 w 10000"/>
              <a:gd name="connsiteY1" fmla="*/ 486 h 9908"/>
              <a:gd name="connsiteX2" fmla="*/ 8682 w 10000"/>
              <a:gd name="connsiteY2" fmla="*/ 907 h 9908"/>
              <a:gd name="connsiteX3" fmla="*/ 8631 w 10000"/>
              <a:gd name="connsiteY3" fmla="*/ 1210 h 9908"/>
              <a:gd name="connsiteX4" fmla="*/ 8426 w 10000"/>
              <a:gd name="connsiteY4" fmla="*/ 1905 h 9908"/>
              <a:gd name="connsiteX5" fmla="*/ 8537 w 10000"/>
              <a:gd name="connsiteY5" fmla="*/ 2169 h 9908"/>
              <a:gd name="connsiteX6" fmla="*/ 8572 w 10000"/>
              <a:gd name="connsiteY6" fmla="*/ 2487 h 9908"/>
              <a:gd name="connsiteX7" fmla="*/ 8976 w 10000"/>
              <a:gd name="connsiteY7" fmla="*/ 3011 h 9908"/>
              <a:gd name="connsiteX8" fmla="*/ 9458 w 10000"/>
              <a:gd name="connsiteY8" fmla="*/ 3339 h 9908"/>
              <a:gd name="connsiteX9" fmla="*/ 9561 w 10000"/>
              <a:gd name="connsiteY9" fmla="*/ 3958 h 9908"/>
              <a:gd name="connsiteX10" fmla="*/ 9743 w 10000"/>
              <a:gd name="connsiteY10" fmla="*/ 4325 h 9908"/>
              <a:gd name="connsiteX11" fmla="*/ 9890 w 10000"/>
              <a:gd name="connsiteY11" fmla="*/ 4589 h 9908"/>
              <a:gd name="connsiteX12" fmla="*/ 10000 w 10000"/>
              <a:gd name="connsiteY12" fmla="*/ 5377 h 9908"/>
              <a:gd name="connsiteX13" fmla="*/ 9781 w 10000"/>
              <a:gd name="connsiteY13" fmla="*/ 5849 h 9908"/>
              <a:gd name="connsiteX14" fmla="*/ 9670 w 10000"/>
              <a:gd name="connsiteY14" fmla="*/ 6113 h 9908"/>
              <a:gd name="connsiteX15" fmla="*/ 9670 w 10000"/>
              <a:gd name="connsiteY15" fmla="*/ 6586 h 9908"/>
              <a:gd name="connsiteX16" fmla="*/ 9233 w 10000"/>
              <a:gd name="connsiteY16" fmla="*/ 6532 h 9908"/>
              <a:gd name="connsiteX17" fmla="*/ 8902 w 10000"/>
              <a:gd name="connsiteY17" fmla="*/ 6796 h 9908"/>
              <a:gd name="connsiteX18" fmla="*/ 8756 w 10000"/>
              <a:gd name="connsiteY18" fmla="*/ 7006 h 9908"/>
              <a:gd name="connsiteX19" fmla="*/ 8572 w 10000"/>
              <a:gd name="connsiteY19" fmla="*/ 7427 h 9908"/>
              <a:gd name="connsiteX20" fmla="*/ 8609 w 10000"/>
              <a:gd name="connsiteY20" fmla="*/ 7797 h 9908"/>
              <a:gd name="connsiteX21" fmla="*/ 8793 w 10000"/>
              <a:gd name="connsiteY21" fmla="*/ 8426 h 9908"/>
              <a:gd name="connsiteX22" fmla="*/ 8537 w 10000"/>
              <a:gd name="connsiteY22" fmla="*/ 8796 h 9908"/>
              <a:gd name="connsiteX23" fmla="*/ 8170 w 10000"/>
              <a:gd name="connsiteY23" fmla="*/ 9634 h 9908"/>
              <a:gd name="connsiteX24" fmla="*/ 8097 w 10000"/>
              <a:gd name="connsiteY24" fmla="*/ 9898 h 9908"/>
              <a:gd name="connsiteX25" fmla="*/ 7766 w 10000"/>
              <a:gd name="connsiteY25" fmla="*/ 9844 h 9908"/>
              <a:gd name="connsiteX26" fmla="*/ 7400 w 10000"/>
              <a:gd name="connsiteY26" fmla="*/ 9634 h 9908"/>
              <a:gd name="connsiteX27" fmla="*/ 1502 w 10000"/>
              <a:gd name="connsiteY27" fmla="*/ 9844 h 9908"/>
              <a:gd name="connsiteX28" fmla="*/ 1428 w 10000"/>
              <a:gd name="connsiteY28" fmla="*/ 9373 h 9908"/>
              <a:gd name="connsiteX29" fmla="*/ 1223 w 10000"/>
              <a:gd name="connsiteY29" fmla="*/ 9230 h 9908"/>
              <a:gd name="connsiteX30" fmla="*/ 1120 w 10000"/>
              <a:gd name="connsiteY30" fmla="*/ 8839 h 9908"/>
              <a:gd name="connsiteX31" fmla="*/ 1145 w 10000"/>
              <a:gd name="connsiteY31" fmla="*/ 8361 h 9908"/>
              <a:gd name="connsiteX32" fmla="*/ 1167 w 10000"/>
              <a:gd name="connsiteY32" fmla="*/ 7987 h 9908"/>
              <a:gd name="connsiteX33" fmla="*/ 1246 w 10000"/>
              <a:gd name="connsiteY33" fmla="*/ 7530 h 9908"/>
              <a:gd name="connsiteX34" fmla="*/ 1173 w 10000"/>
              <a:gd name="connsiteY34" fmla="*/ 7112 h 9908"/>
              <a:gd name="connsiteX35" fmla="*/ 1051 w 10000"/>
              <a:gd name="connsiteY35" fmla="*/ 6696 h 9908"/>
              <a:gd name="connsiteX36" fmla="*/ 1062 w 10000"/>
              <a:gd name="connsiteY36" fmla="*/ 6323 h 9908"/>
              <a:gd name="connsiteX37" fmla="*/ 1062 w 10000"/>
              <a:gd name="connsiteY37" fmla="*/ 6219 h 9908"/>
              <a:gd name="connsiteX38" fmla="*/ 1100 w 10000"/>
              <a:gd name="connsiteY38" fmla="*/ 5693 h 9908"/>
              <a:gd name="connsiteX39" fmla="*/ 953 w 10000"/>
              <a:gd name="connsiteY39" fmla="*/ 5270 h 9908"/>
              <a:gd name="connsiteX40" fmla="*/ 696 w 10000"/>
              <a:gd name="connsiteY40" fmla="*/ 4430 h 9908"/>
              <a:gd name="connsiteX41" fmla="*/ 623 w 10000"/>
              <a:gd name="connsiteY41" fmla="*/ 3799 h 9908"/>
              <a:gd name="connsiteX42" fmla="*/ 623 w 10000"/>
              <a:gd name="connsiteY42" fmla="*/ 3378 h 9908"/>
              <a:gd name="connsiteX43" fmla="*/ 0 w 10000"/>
              <a:gd name="connsiteY43" fmla="*/ 2539 h 9908"/>
              <a:gd name="connsiteX44" fmla="*/ 477 w 10000"/>
              <a:gd name="connsiteY44" fmla="*/ 1959 h 9908"/>
              <a:gd name="connsiteX45" fmla="*/ 477 w 10000"/>
              <a:gd name="connsiteY45" fmla="*/ 1697 h 9908"/>
              <a:gd name="connsiteX46" fmla="*/ 477 w 10000"/>
              <a:gd name="connsiteY46" fmla="*/ 907 h 9908"/>
              <a:gd name="connsiteX47" fmla="*/ 532 w 10000"/>
              <a:gd name="connsiteY47" fmla="*/ 457 h 9908"/>
              <a:gd name="connsiteX48" fmla="*/ 4732 w 10000"/>
              <a:gd name="connsiteY48" fmla="*/ 386 h 9908"/>
              <a:gd name="connsiteX0" fmla="*/ 8448 w 10000"/>
              <a:gd name="connsiteY0" fmla="*/ 79 h 10079"/>
              <a:gd name="connsiteX1" fmla="*/ 8353 w 10000"/>
              <a:gd name="connsiteY1" fmla="*/ 570 h 10079"/>
              <a:gd name="connsiteX2" fmla="*/ 8682 w 10000"/>
              <a:gd name="connsiteY2" fmla="*/ 994 h 10079"/>
              <a:gd name="connsiteX3" fmla="*/ 8631 w 10000"/>
              <a:gd name="connsiteY3" fmla="*/ 1300 h 10079"/>
              <a:gd name="connsiteX4" fmla="*/ 8426 w 10000"/>
              <a:gd name="connsiteY4" fmla="*/ 2002 h 10079"/>
              <a:gd name="connsiteX5" fmla="*/ 8537 w 10000"/>
              <a:gd name="connsiteY5" fmla="*/ 2268 h 10079"/>
              <a:gd name="connsiteX6" fmla="*/ 8572 w 10000"/>
              <a:gd name="connsiteY6" fmla="*/ 2589 h 10079"/>
              <a:gd name="connsiteX7" fmla="*/ 8976 w 10000"/>
              <a:gd name="connsiteY7" fmla="*/ 3118 h 10079"/>
              <a:gd name="connsiteX8" fmla="*/ 9458 w 10000"/>
              <a:gd name="connsiteY8" fmla="*/ 3449 h 10079"/>
              <a:gd name="connsiteX9" fmla="*/ 9561 w 10000"/>
              <a:gd name="connsiteY9" fmla="*/ 4074 h 10079"/>
              <a:gd name="connsiteX10" fmla="*/ 9743 w 10000"/>
              <a:gd name="connsiteY10" fmla="*/ 4444 h 10079"/>
              <a:gd name="connsiteX11" fmla="*/ 9890 w 10000"/>
              <a:gd name="connsiteY11" fmla="*/ 4711 h 10079"/>
              <a:gd name="connsiteX12" fmla="*/ 10000 w 10000"/>
              <a:gd name="connsiteY12" fmla="*/ 5506 h 10079"/>
              <a:gd name="connsiteX13" fmla="*/ 9781 w 10000"/>
              <a:gd name="connsiteY13" fmla="*/ 5982 h 10079"/>
              <a:gd name="connsiteX14" fmla="*/ 9670 w 10000"/>
              <a:gd name="connsiteY14" fmla="*/ 6249 h 10079"/>
              <a:gd name="connsiteX15" fmla="*/ 9670 w 10000"/>
              <a:gd name="connsiteY15" fmla="*/ 6726 h 10079"/>
              <a:gd name="connsiteX16" fmla="*/ 9233 w 10000"/>
              <a:gd name="connsiteY16" fmla="*/ 6672 h 10079"/>
              <a:gd name="connsiteX17" fmla="*/ 8902 w 10000"/>
              <a:gd name="connsiteY17" fmla="*/ 6938 h 10079"/>
              <a:gd name="connsiteX18" fmla="*/ 8756 w 10000"/>
              <a:gd name="connsiteY18" fmla="*/ 7150 h 10079"/>
              <a:gd name="connsiteX19" fmla="*/ 8572 w 10000"/>
              <a:gd name="connsiteY19" fmla="*/ 7575 h 10079"/>
              <a:gd name="connsiteX20" fmla="*/ 8609 w 10000"/>
              <a:gd name="connsiteY20" fmla="*/ 7948 h 10079"/>
              <a:gd name="connsiteX21" fmla="*/ 8793 w 10000"/>
              <a:gd name="connsiteY21" fmla="*/ 8583 h 10079"/>
              <a:gd name="connsiteX22" fmla="*/ 8537 w 10000"/>
              <a:gd name="connsiteY22" fmla="*/ 8957 h 10079"/>
              <a:gd name="connsiteX23" fmla="*/ 8170 w 10000"/>
              <a:gd name="connsiteY23" fmla="*/ 9802 h 10079"/>
              <a:gd name="connsiteX24" fmla="*/ 8097 w 10000"/>
              <a:gd name="connsiteY24" fmla="*/ 10069 h 10079"/>
              <a:gd name="connsiteX25" fmla="*/ 7766 w 10000"/>
              <a:gd name="connsiteY25" fmla="*/ 10014 h 10079"/>
              <a:gd name="connsiteX26" fmla="*/ 7400 w 10000"/>
              <a:gd name="connsiteY26" fmla="*/ 9802 h 10079"/>
              <a:gd name="connsiteX27" fmla="*/ 1502 w 10000"/>
              <a:gd name="connsiteY27" fmla="*/ 10014 h 10079"/>
              <a:gd name="connsiteX28" fmla="*/ 1428 w 10000"/>
              <a:gd name="connsiteY28" fmla="*/ 9539 h 10079"/>
              <a:gd name="connsiteX29" fmla="*/ 1223 w 10000"/>
              <a:gd name="connsiteY29" fmla="*/ 9395 h 10079"/>
              <a:gd name="connsiteX30" fmla="*/ 1120 w 10000"/>
              <a:gd name="connsiteY30" fmla="*/ 9000 h 10079"/>
              <a:gd name="connsiteX31" fmla="*/ 1145 w 10000"/>
              <a:gd name="connsiteY31" fmla="*/ 8518 h 10079"/>
              <a:gd name="connsiteX32" fmla="*/ 1167 w 10000"/>
              <a:gd name="connsiteY32" fmla="*/ 8140 h 10079"/>
              <a:gd name="connsiteX33" fmla="*/ 1246 w 10000"/>
              <a:gd name="connsiteY33" fmla="*/ 7679 h 10079"/>
              <a:gd name="connsiteX34" fmla="*/ 1173 w 10000"/>
              <a:gd name="connsiteY34" fmla="*/ 7257 h 10079"/>
              <a:gd name="connsiteX35" fmla="*/ 1051 w 10000"/>
              <a:gd name="connsiteY35" fmla="*/ 6837 h 10079"/>
              <a:gd name="connsiteX36" fmla="*/ 1062 w 10000"/>
              <a:gd name="connsiteY36" fmla="*/ 6461 h 10079"/>
              <a:gd name="connsiteX37" fmla="*/ 1062 w 10000"/>
              <a:gd name="connsiteY37" fmla="*/ 6356 h 10079"/>
              <a:gd name="connsiteX38" fmla="*/ 1100 w 10000"/>
              <a:gd name="connsiteY38" fmla="*/ 5825 h 10079"/>
              <a:gd name="connsiteX39" fmla="*/ 953 w 10000"/>
              <a:gd name="connsiteY39" fmla="*/ 5398 h 10079"/>
              <a:gd name="connsiteX40" fmla="*/ 696 w 10000"/>
              <a:gd name="connsiteY40" fmla="*/ 4550 h 10079"/>
              <a:gd name="connsiteX41" fmla="*/ 623 w 10000"/>
              <a:gd name="connsiteY41" fmla="*/ 3913 h 10079"/>
              <a:gd name="connsiteX42" fmla="*/ 623 w 10000"/>
              <a:gd name="connsiteY42" fmla="*/ 3488 h 10079"/>
              <a:gd name="connsiteX43" fmla="*/ 0 w 10000"/>
              <a:gd name="connsiteY43" fmla="*/ 2642 h 10079"/>
              <a:gd name="connsiteX44" fmla="*/ 477 w 10000"/>
              <a:gd name="connsiteY44" fmla="*/ 2056 h 10079"/>
              <a:gd name="connsiteX45" fmla="*/ 477 w 10000"/>
              <a:gd name="connsiteY45" fmla="*/ 1792 h 10079"/>
              <a:gd name="connsiteX46" fmla="*/ 477 w 10000"/>
              <a:gd name="connsiteY46" fmla="*/ 994 h 10079"/>
              <a:gd name="connsiteX47" fmla="*/ 575 w 10000"/>
              <a:gd name="connsiteY47" fmla="*/ 21 h 10079"/>
              <a:gd name="connsiteX48" fmla="*/ 4732 w 10000"/>
              <a:gd name="connsiteY48" fmla="*/ 469 h 10079"/>
              <a:gd name="connsiteX0" fmla="*/ 8448 w 10000"/>
              <a:gd name="connsiteY0" fmla="*/ 87 h 10087"/>
              <a:gd name="connsiteX1" fmla="*/ 8353 w 10000"/>
              <a:gd name="connsiteY1" fmla="*/ 578 h 10087"/>
              <a:gd name="connsiteX2" fmla="*/ 8682 w 10000"/>
              <a:gd name="connsiteY2" fmla="*/ 1002 h 10087"/>
              <a:gd name="connsiteX3" fmla="*/ 8631 w 10000"/>
              <a:gd name="connsiteY3" fmla="*/ 1308 h 10087"/>
              <a:gd name="connsiteX4" fmla="*/ 8426 w 10000"/>
              <a:gd name="connsiteY4" fmla="*/ 2010 h 10087"/>
              <a:gd name="connsiteX5" fmla="*/ 8537 w 10000"/>
              <a:gd name="connsiteY5" fmla="*/ 2276 h 10087"/>
              <a:gd name="connsiteX6" fmla="*/ 8572 w 10000"/>
              <a:gd name="connsiteY6" fmla="*/ 2597 h 10087"/>
              <a:gd name="connsiteX7" fmla="*/ 8976 w 10000"/>
              <a:gd name="connsiteY7" fmla="*/ 3126 h 10087"/>
              <a:gd name="connsiteX8" fmla="*/ 9458 w 10000"/>
              <a:gd name="connsiteY8" fmla="*/ 3457 h 10087"/>
              <a:gd name="connsiteX9" fmla="*/ 9561 w 10000"/>
              <a:gd name="connsiteY9" fmla="*/ 4082 h 10087"/>
              <a:gd name="connsiteX10" fmla="*/ 9743 w 10000"/>
              <a:gd name="connsiteY10" fmla="*/ 4452 h 10087"/>
              <a:gd name="connsiteX11" fmla="*/ 9890 w 10000"/>
              <a:gd name="connsiteY11" fmla="*/ 4719 h 10087"/>
              <a:gd name="connsiteX12" fmla="*/ 10000 w 10000"/>
              <a:gd name="connsiteY12" fmla="*/ 5514 h 10087"/>
              <a:gd name="connsiteX13" fmla="*/ 9781 w 10000"/>
              <a:gd name="connsiteY13" fmla="*/ 5990 h 10087"/>
              <a:gd name="connsiteX14" fmla="*/ 9670 w 10000"/>
              <a:gd name="connsiteY14" fmla="*/ 6257 h 10087"/>
              <a:gd name="connsiteX15" fmla="*/ 9670 w 10000"/>
              <a:gd name="connsiteY15" fmla="*/ 6734 h 10087"/>
              <a:gd name="connsiteX16" fmla="*/ 9233 w 10000"/>
              <a:gd name="connsiteY16" fmla="*/ 6680 h 10087"/>
              <a:gd name="connsiteX17" fmla="*/ 8902 w 10000"/>
              <a:gd name="connsiteY17" fmla="*/ 6946 h 10087"/>
              <a:gd name="connsiteX18" fmla="*/ 8756 w 10000"/>
              <a:gd name="connsiteY18" fmla="*/ 7158 h 10087"/>
              <a:gd name="connsiteX19" fmla="*/ 8572 w 10000"/>
              <a:gd name="connsiteY19" fmla="*/ 7583 h 10087"/>
              <a:gd name="connsiteX20" fmla="*/ 8609 w 10000"/>
              <a:gd name="connsiteY20" fmla="*/ 7956 h 10087"/>
              <a:gd name="connsiteX21" fmla="*/ 8793 w 10000"/>
              <a:gd name="connsiteY21" fmla="*/ 8591 h 10087"/>
              <a:gd name="connsiteX22" fmla="*/ 8537 w 10000"/>
              <a:gd name="connsiteY22" fmla="*/ 8965 h 10087"/>
              <a:gd name="connsiteX23" fmla="*/ 8170 w 10000"/>
              <a:gd name="connsiteY23" fmla="*/ 9810 h 10087"/>
              <a:gd name="connsiteX24" fmla="*/ 8097 w 10000"/>
              <a:gd name="connsiteY24" fmla="*/ 10077 h 10087"/>
              <a:gd name="connsiteX25" fmla="*/ 7766 w 10000"/>
              <a:gd name="connsiteY25" fmla="*/ 10022 h 10087"/>
              <a:gd name="connsiteX26" fmla="*/ 7400 w 10000"/>
              <a:gd name="connsiteY26" fmla="*/ 9810 h 10087"/>
              <a:gd name="connsiteX27" fmla="*/ 1502 w 10000"/>
              <a:gd name="connsiteY27" fmla="*/ 10022 h 10087"/>
              <a:gd name="connsiteX28" fmla="*/ 1428 w 10000"/>
              <a:gd name="connsiteY28" fmla="*/ 9547 h 10087"/>
              <a:gd name="connsiteX29" fmla="*/ 1223 w 10000"/>
              <a:gd name="connsiteY29" fmla="*/ 9403 h 10087"/>
              <a:gd name="connsiteX30" fmla="*/ 1120 w 10000"/>
              <a:gd name="connsiteY30" fmla="*/ 9008 h 10087"/>
              <a:gd name="connsiteX31" fmla="*/ 1145 w 10000"/>
              <a:gd name="connsiteY31" fmla="*/ 8526 h 10087"/>
              <a:gd name="connsiteX32" fmla="*/ 1167 w 10000"/>
              <a:gd name="connsiteY32" fmla="*/ 8148 h 10087"/>
              <a:gd name="connsiteX33" fmla="*/ 1246 w 10000"/>
              <a:gd name="connsiteY33" fmla="*/ 7687 h 10087"/>
              <a:gd name="connsiteX34" fmla="*/ 1173 w 10000"/>
              <a:gd name="connsiteY34" fmla="*/ 7265 h 10087"/>
              <a:gd name="connsiteX35" fmla="*/ 1051 w 10000"/>
              <a:gd name="connsiteY35" fmla="*/ 6845 h 10087"/>
              <a:gd name="connsiteX36" fmla="*/ 1062 w 10000"/>
              <a:gd name="connsiteY36" fmla="*/ 6469 h 10087"/>
              <a:gd name="connsiteX37" fmla="*/ 1062 w 10000"/>
              <a:gd name="connsiteY37" fmla="*/ 6364 h 10087"/>
              <a:gd name="connsiteX38" fmla="*/ 1100 w 10000"/>
              <a:gd name="connsiteY38" fmla="*/ 5833 h 10087"/>
              <a:gd name="connsiteX39" fmla="*/ 953 w 10000"/>
              <a:gd name="connsiteY39" fmla="*/ 5406 h 10087"/>
              <a:gd name="connsiteX40" fmla="*/ 696 w 10000"/>
              <a:gd name="connsiteY40" fmla="*/ 4558 h 10087"/>
              <a:gd name="connsiteX41" fmla="*/ 623 w 10000"/>
              <a:gd name="connsiteY41" fmla="*/ 3921 h 10087"/>
              <a:gd name="connsiteX42" fmla="*/ 623 w 10000"/>
              <a:gd name="connsiteY42" fmla="*/ 3496 h 10087"/>
              <a:gd name="connsiteX43" fmla="*/ 0 w 10000"/>
              <a:gd name="connsiteY43" fmla="*/ 2650 h 10087"/>
              <a:gd name="connsiteX44" fmla="*/ 477 w 10000"/>
              <a:gd name="connsiteY44" fmla="*/ 2064 h 10087"/>
              <a:gd name="connsiteX45" fmla="*/ 477 w 10000"/>
              <a:gd name="connsiteY45" fmla="*/ 1800 h 10087"/>
              <a:gd name="connsiteX46" fmla="*/ 477 w 10000"/>
              <a:gd name="connsiteY46" fmla="*/ 1002 h 10087"/>
              <a:gd name="connsiteX47" fmla="*/ 575 w 10000"/>
              <a:gd name="connsiteY47" fmla="*/ 29 h 10087"/>
              <a:gd name="connsiteX48" fmla="*/ 4777 w 10000"/>
              <a:gd name="connsiteY48" fmla="*/ 249 h 10087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623 w 10000"/>
              <a:gd name="connsiteY42" fmla="*/ 340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953 w 10000"/>
              <a:gd name="connsiteY38" fmla="*/ 5319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754 w 10000"/>
              <a:gd name="connsiteY20" fmla="*/ 7424 h 10000"/>
              <a:gd name="connsiteX21" fmla="*/ 8609 w 10000"/>
              <a:gd name="connsiteY21" fmla="*/ 7869 h 10000"/>
              <a:gd name="connsiteX22" fmla="*/ 8621 w 10000"/>
              <a:gd name="connsiteY22" fmla="*/ 8392 h 10000"/>
              <a:gd name="connsiteX23" fmla="*/ 8537 w 10000"/>
              <a:gd name="connsiteY23" fmla="*/ 8878 h 10000"/>
              <a:gd name="connsiteX24" fmla="*/ 8170 w 10000"/>
              <a:gd name="connsiteY24" fmla="*/ 9723 h 10000"/>
              <a:gd name="connsiteX25" fmla="*/ 8097 w 10000"/>
              <a:gd name="connsiteY25" fmla="*/ 9990 h 10000"/>
              <a:gd name="connsiteX26" fmla="*/ 7766 w 10000"/>
              <a:gd name="connsiteY26" fmla="*/ 9935 h 10000"/>
              <a:gd name="connsiteX27" fmla="*/ 7400 w 10000"/>
              <a:gd name="connsiteY27" fmla="*/ 9723 h 10000"/>
              <a:gd name="connsiteX28" fmla="*/ 1502 w 10000"/>
              <a:gd name="connsiteY28" fmla="*/ 9935 h 10000"/>
              <a:gd name="connsiteX29" fmla="*/ 1428 w 10000"/>
              <a:gd name="connsiteY29" fmla="*/ 9460 h 10000"/>
              <a:gd name="connsiteX30" fmla="*/ 1223 w 10000"/>
              <a:gd name="connsiteY30" fmla="*/ 9316 h 10000"/>
              <a:gd name="connsiteX31" fmla="*/ 1120 w 10000"/>
              <a:gd name="connsiteY31" fmla="*/ 8921 h 10000"/>
              <a:gd name="connsiteX32" fmla="*/ 1145 w 10000"/>
              <a:gd name="connsiteY32" fmla="*/ 8439 h 10000"/>
              <a:gd name="connsiteX33" fmla="*/ 1167 w 10000"/>
              <a:gd name="connsiteY33" fmla="*/ 8061 h 10000"/>
              <a:gd name="connsiteX34" fmla="*/ 1246 w 10000"/>
              <a:gd name="connsiteY34" fmla="*/ 7600 h 10000"/>
              <a:gd name="connsiteX35" fmla="*/ 1173 w 10000"/>
              <a:gd name="connsiteY35" fmla="*/ 7178 h 10000"/>
              <a:gd name="connsiteX36" fmla="*/ 1051 w 10000"/>
              <a:gd name="connsiteY36" fmla="*/ 6758 h 10000"/>
              <a:gd name="connsiteX37" fmla="*/ 1062 w 10000"/>
              <a:gd name="connsiteY37" fmla="*/ 6382 h 10000"/>
              <a:gd name="connsiteX38" fmla="*/ 1062 w 10000"/>
              <a:gd name="connsiteY38" fmla="*/ 6277 h 10000"/>
              <a:gd name="connsiteX39" fmla="*/ 838 w 10000"/>
              <a:gd name="connsiteY39" fmla="*/ 5455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49" fmla="*/ 8448 w 10000"/>
              <a:gd name="connsiteY49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609 w 10000"/>
              <a:gd name="connsiteY19" fmla="*/ 786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537 w 10000"/>
              <a:gd name="connsiteY20" fmla="*/ 8878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097 w 10000"/>
              <a:gd name="connsiteY21" fmla="*/ 9990 h 10000"/>
              <a:gd name="connsiteX22" fmla="*/ 7766 w 10000"/>
              <a:gd name="connsiteY22" fmla="*/ 9935 h 10000"/>
              <a:gd name="connsiteX23" fmla="*/ 7400 w 10000"/>
              <a:gd name="connsiteY23" fmla="*/ 9723 h 10000"/>
              <a:gd name="connsiteX24" fmla="*/ 1502 w 10000"/>
              <a:gd name="connsiteY24" fmla="*/ 9935 h 10000"/>
              <a:gd name="connsiteX25" fmla="*/ 1428 w 10000"/>
              <a:gd name="connsiteY25" fmla="*/ 9460 h 10000"/>
              <a:gd name="connsiteX26" fmla="*/ 1223 w 10000"/>
              <a:gd name="connsiteY26" fmla="*/ 9316 h 10000"/>
              <a:gd name="connsiteX27" fmla="*/ 1120 w 10000"/>
              <a:gd name="connsiteY27" fmla="*/ 8921 h 10000"/>
              <a:gd name="connsiteX28" fmla="*/ 1145 w 10000"/>
              <a:gd name="connsiteY28" fmla="*/ 8439 h 10000"/>
              <a:gd name="connsiteX29" fmla="*/ 1167 w 10000"/>
              <a:gd name="connsiteY29" fmla="*/ 8061 h 10000"/>
              <a:gd name="connsiteX30" fmla="*/ 1246 w 10000"/>
              <a:gd name="connsiteY30" fmla="*/ 7600 h 10000"/>
              <a:gd name="connsiteX31" fmla="*/ 1173 w 10000"/>
              <a:gd name="connsiteY31" fmla="*/ 7178 h 10000"/>
              <a:gd name="connsiteX32" fmla="*/ 1051 w 10000"/>
              <a:gd name="connsiteY32" fmla="*/ 6758 h 10000"/>
              <a:gd name="connsiteX33" fmla="*/ 1062 w 10000"/>
              <a:gd name="connsiteY33" fmla="*/ 6382 h 10000"/>
              <a:gd name="connsiteX34" fmla="*/ 1062 w 10000"/>
              <a:gd name="connsiteY34" fmla="*/ 6277 h 10000"/>
              <a:gd name="connsiteX35" fmla="*/ 838 w 10000"/>
              <a:gd name="connsiteY35" fmla="*/ 5455 h 10000"/>
              <a:gd name="connsiteX36" fmla="*/ 696 w 10000"/>
              <a:gd name="connsiteY36" fmla="*/ 4471 h 10000"/>
              <a:gd name="connsiteX37" fmla="*/ 543 w 10000"/>
              <a:gd name="connsiteY37" fmla="*/ 3858 h 10000"/>
              <a:gd name="connsiteX38" fmla="*/ 521 w 10000"/>
              <a:gd name="connsiteY38" fmla="*/ 3389 h 10000"/>
              <a:gd name="connsiteX39" fmla="*/ 0 w 10000"/>
              <a:gd name="connsiteY39" fmla="*/ 2563 h 10000"/>
              <a:gd name="connsiteX40" fmla="*/ 477 w 10000"/>
              <a:gd name="connsiteY40" fmla="*/ 1977 h 10000"/>
              <a:gd name="connsiteX41" fmla="*/ 477 w 10000"/>
              <a:gd name="connsiteY41" fmla="*/ 1713 h 10000"/>
              <a:gd name="connsiteX42" fmla="*/ 477 w 10000"/>
              <a:gd name="connsiteY42" fmla="*/ 915 h 10000"/>
              <a:gd name="connsiteX43" fmla="*/ 715 w 10000"/>
              <a:gd name="connsiteY43" fmla="*/ 127 h 10000"/>
              <a:gd name="connsiteX44" fmla="*/ 4777 w 10000"/>
              <a:gd name="connsiteY44" fmla="*/ 162 h 10000"/>
              <a:gd name="connsiteX45" fmla="*/ 8448 w 10000"/>
              <a:gd name="connsiteY45" fmla="*/ 0 h 10000"/>
              <a:gd name="connsiteX0" fmla="*/ 8448 w 10000"/>
              <a:gd name="connsiteY0" fmla="*/ 0 h 10015"/>
              <a:gd name="connsiteX1" fmla="*/ 8353 w 10000"/>
              <a:gd name="connsiteY1" fmla="*/ 491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354 w 10000"/>
              <a:gd name="connsiteY16" fmla="*/ 7012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1502 w 10000"/>
              <a:gd name="connsiteY23" fmla="*/ 9935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223 w 10000"/>
              <a:gd name="connsiteY24" fmla="*/ 9316 h 10007"/>
              <a:gd name="connsiteX25" fmla="*/ 1120 w 10000"/>
              <a:gd name="connsiteY25" fmla="*/ 8921 h 10007"/>
              <a:gd name="connsiteX26" fmla="*/ 1145 w 10000"/>
              <a:gd name="connsiteY26" fmla="*/ 8439 h 10007"/>
              <a:gd name="connsiteX27" fmla="*/ 1167 w 10000"/>
              <a:gd name="connsiteY27" fmla="*/ 8061 h 10007"/>
              <a:gd name="connsiteX28" fmla="*/ 1246 w 10000"/>
              <a:gd name="connsiteY28" fmla="*/ 7600 h 10007"/>
              <a:gd name="connsiteX29" fmla="*/ 1173 w 10000"/>
              <a:gd name="connsiteY29" fmla="*/ 7178 h 10007"/>
              <a:gd name="connsiteX30" fmla="*/ 1051 w 10000"/>
              <a:gd name="connsiteY30" fmla="*/ 6758 h 10007"/>
              <a:gd name="connsiteX31" fmla="*/ 1062 w 10000"/>
              <a:gd name="connsiteY31" fmla="*/ 6382 h 10007"/>
              <a:gd name="connsiteX32" fmla="*/ 1062 w 10000"/>
              <a:gd name="connsiteY32" fmla="*/ 6277 h 10007"/>
              <a:gd name="connsiteX33" fmla="*/ 838 w 10000"/>
              <a:gd name="connsiteY33" fmla="*/ 5455 h 10007"/>
              <a:gd name="connsiteX34" fmla="*/ 696 w 10000"/>
              <a:gd name="connsiteY34" fmla="*/ 4471 h 10007"/>
              <a:gd name="connsiteX35" fmla="*/ 543 w 10000"/>
              <a:gd name="connsiteY35" fmla="*/ 3858 h 10007"/>
              <a:gd name="connsiteX36" fmla="*/ 521 w 10000"/>
              <a:gd name="connsiteY36" fmla="*/ 3389 h 10007"/>
              <a:gd name="connsiteX37" fmla="*/ 0 w 10000"/>
              <a:gd name="connsiteY37" fmla="*/ 2563 h 10007"/>
              <a:gd name="connsiteX38" fmla="*/ 477 w 10000"/>
              <a:gd name="connsiteY38" fmla="*/ 1977 h 10007"/>
              <a:gd name="connsiteX39" fmla="*/ 477 w 10000"/>
              <a:gd name="connsiteY39" fmla="*/ 1713 h 10007"/>
              <a:gd name="connsiteX40" fmla="*/ 477 w 10000"/>
              <a:gd name="connsiteY40" fmla="*/ 915 h 10007"/>
              <a:gd name="connsiteX41" fmla="*/ 715 w 10000"/>
              <a:gd name="connsiteY41" fmla="*/ 127 h 10007"/>
              <a:gd name="connsiteX42" fmla="*/ 4777 w 10000"/>
              <a:gd name="connsiteY42" fmla="*/ 162 h 10007"/>
              <a:gd name="connsiteX43" fmla="*/ 8448 w 10000"/>
              <a:gd name="connsiteY43" fmla="*/ 0 h 10007"/>
              <a:gd name="connsiteX0" fmla="*/ 8448 w 10000"/>
              <a:gd name="connsiteY0" fmla="*/ 0 h 9505"/>
              <a:gd name="connsiteX1" fmla="*/ 8570 w 10000"/>
              <a:gd name="connsiteY1" fmla="*/ 375 h 9505"/>
              <a:gd name="connsiteX2" fmla="*/ 8682 w 10000"/>
              <a:gd name="connsiteY2" fmla="*/ 915 h 9505"/>
              <a:gd name="connsiteX3" fmla="*/ 8631 w 10000"/>
              <a:gd name="connsiteY3" fmla="*/ 1221 h 9505"/>
              <a:gd name="connsiteX4" fmla="*/ 8426 w 10000"/>
              <a:gd name="connsiteY4" fmla="*/ 1923 h 9505"/>
              <a:gd name="connsiteX5" fmla="*/ 8537 w 10000"/>
              <a:gd name="connsiteY5" fmla="*/ 2189 h 9505"/>
              <a:gd name="connsiteX6" fmla="*/ 8572 w 10000"/>
              <a:gd name="connsiteY6" fmla="*/ 2510 h 9505"/>
              <a:gd name="connsiteX7" fmla="*/ 8976 w 10000"/>
              <a:gd name="connsiteY7" fmla="*/ 3039 h 9505"/>
              <a:gd name="connsiteX8" fmla="*/ 9458 w 10000"/>
              <a:gd name="connsiteY8" fmla="*/ 3370 h 9505"/>
              <a:gd name="connsiteX9" fmla="*/ 9561 w 10000"/>
              <a:gd name="connsiteY9" fmla="*/ 3995 h 9505"/>
              <a:gd name="connsiteX10" fmla="*/ 9743 w 10000"/>
              <a:gd name="connsiteY10" fmla="*/ 4365 h 9505"/>
              <a:gd name="connsiteX11" fmla="*/ 9890 w 10000"/>
              <a:gd name="connsiteY11" fmla="*/ 4632 h 9505"/>
              <a:gd name="connsiteX12" fmla="*/ 10000 w 10000"/>
              <a:gd name="connsiteY12" fmla="*/ 5427 h 9505"/>
              <a:gd name="connsiteX13" fmla="*/ 9781 w 10000"/>
              <a:gd name="connsiteY13" fmla="*/ 5903 h 9505"/>
              <a:gd name="connsiteX14" fmla="*/ 9670 w 10000"/>
              <a:gd name="connsiteY14" fmla="*/ 6170 h 9505"/>
              <a:gd name="connsiteX15" fmla="*/ 9670 w 10000"/>
              <a:gd name="connsiteY15" fmla="*/ 6647 h 9505"/>
              <a:gd name="connsiteX16" fmla="*/ 9354 w 10000"/>
              <a:gd name="connsiteY16" fmla="*/ 7012 h 9505"/>
              <a:gd name="connsiteX17" fmla="*/ 8902 w 10000"/>
              <a:gd name="connsiteY17" fmla="*/ 6859 h 9505"/>
              <a:gd name="connsiteX18" fmla="*/ 8667 w 10000"/>
              <a:gd name="connsiteY18" fmla="*/ 6896 h 9505"/>
              <a:gd name="connsiteX19" fmla="*/ 8813 w 10000"/>
              <a:gd name="connsiteY19" fmla="*/ 7909 h 9505"/>
              <a:gd name="connsiteX20" fmla="*/ 8218 w 10000"/>
              <a:gd name="connsiteY20" fmla="*/ 8974 h 9505"/>
              <a:gd name="connsiteX21" fmla="*/ 7496 w 10000"/>
              <a:gd name="connsiteY21" fmla="*/ 9505 h 9505"/>
              <a:gd name="connsiteX22" fmla="*/ 3102 w 10000"/>
              <a:gd name="connsiteY22" fmla="*/ 9416 h 9505"/>
              <a:gd name="connsiteX23" fmla="*/ 1223 w 10000"/>
              <a:gd name="connsiteY23" fmla="*/ 9316 h 9505"/>
              <a:gd name="connsiteX24" fmla="*/ 1120 w 10000"/>
              <a:gd name="connsiteY24" fmla="*/ 8921 h 9505"/>
              <a:gd name="connsiteX25" fmla="*/ 1145 w 10000"/>
              <a:gd name="connsiteY25" fmla="*/ 8439 h 9505"/>
              <a:gd name="connsiteX26" fmla="*/ 1167 w 10000"/>
              <a:gd name="connsiteY26" fmla="*/ 8061 h 9505"/>
              <a:gd name="connsiteX27" fmla="*/ 1246 w 10000"/>
              <a:gd name="connsiteY27" fmla="*/ 7600 h 9505"/>
              <a:gd name="connsiteX28" fmla="*/ 1173 w 10000"/>
              <a:gd name="connsiteY28" fmla="*/ 7178 h 9505"/>
              <a:gd name="connsiteX29" fmla="*/ 1051 w 10000"/>
              <a:gd name="connsiteY29" fmla="*/ 6758 h 9505"/>
              <a:gd name="connsiteX30" fmla="*/ 1062 w 10000"/>
              <a:gd name="connsiteY30" fmla="*/ 6382 h 9505"/>
              <a:gd name="connsiteX31" fmla="*/ 1062 w 10000"/>
              <a:gd name="connsiteY31" fmla="*/ 6277 h 9505"/>
              <a:gd name="connsiteX32" fmla="*/ 838 w 10000"/>
              <a:gd name="connsiteY32" fmla="*/ 5455 h 9505"/>
              <a:gd name="connsiteX33" fmla="*/ 696 w 10000"/>
              <a:gd name="connsiteY33" fmla="*/ 4471 h 9505"/>
              <a:gd name="connsiteX34" fmla="*/ 543 w 10000"/>
              <a:gd name="connsiteY34" fmla="*/ 3858 h 9505"/>
              <a:gd name="connsiteX35" fmla="*/ 521 w 10000"/>
              <a:gd name="connsiteY35" fmla="*/ 3389 h 9505"/>
              <a:gd name="connsiteX36" fmla="*/ 0 w 10000"/>
              <a:gd name="connsiteY36" fmla="*/ 2563 h 9505"/>
              <a:gd name="connsiteX37" fmla="*/ 477 w 10000"/>
              <a:gd name="connsiteY37" fmla="*/ 1977 h 9505"/>
              <a:gd name="connsiteX38" fmla="*/ 477 w 10000"/>
              <a:gd name="connsiteY38" fmla="*/ 1713 h 9505"/>
              <a:gd name="connsiteX39" fmla="*/ 477 w 10000"/>
              <a:gd name="connsiteY39" fmla="*/ 915 h 9505"/>
              <a:gd name="connsiteX40" fmla="*/ 715 w 10000"/>
              <a:gd name="connsiteY40" fmla="*/ 127 h 9505"/>
              <a:gd name="connsiteX41" fmla="*/ 4777 w 10000"/>
              <a:gd name="connsiteY41" fmla="*/ 162 h 9505"/>
              <a:gd name="connsiteX42" fmla="*/ 8448 w 10000"/>
              <a:gd name="connsiteY42" fmla="*/ 0 h 9505"/>
              <a:gd name="connsiteX0" fmla="*/ 8448 w 10000"/>
              <a:gd name="connsiteY0" fmla="*/ 0 h 10000"/>
              <a:gd name="connsiteX1" fmla="*/ 8570 w 10000"/>
              <a:gd name="connsiteY1" fmla="*/ 395 h 10000"/>
              <a:gd name="connsiteX2" fmla="*/ 8682 w 10000"/>
              <a:gd name="connsiteY2" fmla="*/ 963 h 10000"/>
              <a:gd name="connsiteX3" fmla="*/ 8631 w 10000"/>
              <a:gd name="connsiteY3" fmla="*/ 1285 h 10000"/>
              <a:gd name="connsiteX4" fmla="*/ 8426 w 10000"/>
              <a:gd name="connsiteY4" fmla="*/ 2023 h 10000"/>
              <a:gd name="connsiteX5" fmla="*/ 8537 w 10000"/>
              <a:gd name="connsiteY5" fmla="*/ 2303 h 10000"/>
              <a:gd name="connsiteX6" fmla="*/ 8572 w 10000"/>
              <a:gd name="connsiteY6" fmla="*/ 2641 h 10000"/>
              <a:gd name="connsiteX7" fmla="*/ 8976 w 10000"/>
              <a:gd name="connsiteY7" fmla="*/ 3197 h 10000"/>
              <a:gd name="connsiteX8" fmla="*/ 9458 w 10000"/>
              <a:gd name="connsiteY8" fmla="*/ 3546 h 10000"/>
              <a:gd name="connsiteX9" fmla="*/ 9561 w 10000"/>
              <a:gd name="connsiteY9" fmla="*/ 4203 h 10000"/>
              <a:gd name="connsiteX10" fmla="*/ 9743 w 10000"/>
              <a:gd name="connsiteY10" fmla="*/ 4592 h 10000"/>
              <a:gd name="connsiteX11" fmla="*/ 9890 w 10000"/>
              <a:gd name="connsiteY11" fmla="*/ 4873 h 10000"/>
              <a:gd name="connsiteX12" fmla="*/ 10000 w 10000"/>
              <a:gd name="connsiteY12" fmla="*/ 5710 h 10000"/>
              <a:gd name="connsiteX13" fmla="*/ 9781 w 10000"/>
              <a:gd name="connsiteY13" fmla="*/ 6210 h 10000"/>
              <a:gd name="connsiteX14" fmla="*/ 9670 w 10000"/>
              <a:gd name="connsiteY14" fmla="*/ 6491 h 10000"/>
              <a:gd name="connsiteX15" fmla="*/ 9670 w 10000"/>
              <a:gd name="connsiteY15" fmla="*/ 6993 h 10000"/>
              <a:gd name="connsiteX16" fmla="*/ 9354 w 10000"/>
              <a:gd name="connsiteY16" fmla="*/ 7377 h 10000"/>
              <a:gd name="connsiteX17" fmla="*/ 8902 w 10000"/>
              <a:gd name="connsiteY17" fmla="*/ 7216 h 10000"/>
              <a:gd name="connsiteX18" fmla="*/ 8667 w 10000"/>
              <a:gd name="connsiteY18" fmla="*/ 7255 h 10000"/>
              <a:gd name="connsiteX19" fmla="*/ 8813 w 10000"/>
              <a:gd name="connsiteY19" fmla="*/ 8321 h 10000"/>
              <a:gd name="connsiteX20" fmla="*/ 8218 w 10000"/>
              <a:gd name="connsiteY20" fmla="*/ 9441 h 10000"/>
              <a:gd name="connsiteX21" fmla="*/ 7965 w 10000"/>
              <a:gd name="connsiteY21" fmla="*/ 9894 h 10000"/>
              <a:gd name="connsiteX22" fmla="*/ 7496 w 10000"/>
              <a:gd name="connsiteY22" fmla="*/ 10000 h 10000"/>
              <a:gd name="connsiteX23" fmla="*/ 3102 w 10000"/>
              <a:gd name="connsiteY23" fmla="*/ 9906 h 10000"/>
              <a:gd name="connsiteX24" fmla="*/ 1223 w 10000"/>
              <a:gd name="connsiteY24" fmla="*/ 9801 h 10000"/>
              <a:gd name="connsiteX25" fmla="*/ 1120 w 10000"/>
              <a:gd name="connsiteY25" fmla="*/ 9386 h 10000"/>
              <a:gd name="connsiteX26" fmla="*/ 1145 w 10000"/>
              <a:gd name="connsiteY26" fmla="*/ 8878 h 10000"/>
              <a:gd name="connsiteX27" fmla="*/ 1167 w 10000"/>
              <a:gd name="connsiteY27" fmla="*/ 8481 h 10000"/>
              <a:gd name="connsiteX28" fmla="*/ 1246 w 10000"/>
              <a:gd name="connsiteY28" fmla="*/ 7996 h 10000"/>
              <a:gd name="connsiteX29" fmla="*/ 1173 w 10000"/>
              <a:gd name="connsiteY29" fmla="*/ 7552 h 10000"/>
              <a:gd name="connsiteX30" fmla="*/ 1051 w 10000"/>
              <a:gd name="connsiteY30" fmla="*/ 7110 h 10000"/>
              <a:gd name="connsiteX31" fmla="*/ 1062 w 10000"/>
              <a:gd name="connsiteY31" fmla="*/ 6714 h 10000"/>
              <a:gd name="connsiteX32" fmla="*/ 1062 w 10000"/>
              <a:gd name="connsiteY32" fmla="*/ 6604 h 10000"/>
              <a:gd name="connsiteX33" fmla="*/ 838 w 10000"/>
              <a:gd name="connsiteY33" fmla="*/ 5739 h 10000"/>
              <a:gd name="connsiteX34" fmla="*/ 696 w 10000"/>
              <a:gd name="connsiteY34" fmla="*/ 4704 h 10000"/>
              <a:gd name="connsiteX35" fmla="*/ 543 w 10000"/>
              <a:gd name="connsiteY35" fmla="*/ 4059 h 10000"/>
              <a:gd name="connsiteX36" fmla="*/ 521 w 10000"/>
              <a:gd name="connsiteY36" fmla="*/ 3565 h 10000"/>
              <a:gd name="connsiteX37" fmla="*/ 0 w 10000"/>
              <a:gd name="connsiteY37" fmla="*/ 2696 h 10000"/>
              <a:gd name="connsiteX38" fmla="*/ 477 w 10000"/>
              <a:gd name="connsiteY38" fmla="*/ 2080 h 10000"/>
              <a:gd name="connsiteX39" fmla="*/ 477 w 10000"/>
              <a:gd name="connsiteY39" fmla="*/ 1802 h 10000"/>
              <a:gd name="connsiteX40" fmla="*/ 477 w 10000"/>
              <a:gd name="connsiteY40" fmla="*/ 963 h 10000"/>
              <a:gd name="connsiteX41" fmla="*/ 715 w 10000"/>
              <a:gd name="connsiteY41" fmla="*/ 134 h 10000"/>
              <a:gd name="connsiteX42" fmla="*/ 4777 w 10000"/>
              <a:gd name="connsiteY42" fmla="*/ 170 h 10000"/>
              <a:gd name="connsiteX43" fmla="*/ 8448 w 10000"/>
              <a:gd name="connsiteY43" fmla="*/ 0 h 10000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781 w 10179"/>
              <a:gd name="connsiteY13" fmla="*/ 6210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993 h 10614"/>
              <a:gd name="connsiteX15" fmla="*/ 9354 w 10179"/>
              <a:gd name="connsiteY15" fmla="*/ 7377 h 10614"/>
              <a:gd name="connsiteX16" fmla="*/ 8902 w 10179"/>
              <a:gd name="connsiteY16" fmla="*/ 7216 h 10614"/>
              <a:gd name="connsiteX17" fmla="*/ 8667 w 10179"/>
              <a:gd name="connsiteY17" fmla="*/ 7255 h 10614"/>
              <a:gd name="connsiteX18" fmla="*/ 8813 w 10179"/>
              <a:gd name="connsiteY18" fmla="*/ 8321 h 10614"/>
              <a:gd name="connsiteX19" fmla="*/ 8218 w 10179"/>
              <a:gd name="connsiteY19" fmla="*/ 9441 h 10614"/>
              <a:gd name="connsiteX20" fmla="*/ 8143 w 10179"/>
              <a:gd name="connsiteY20" fmla="*/ 10595 h 10614"/>
              <a:gd name="connsiteX21" fmla="*/ 7496 w 10179"/>
              <a:gd name="connsiteY21" fmla="*/ 10000 h 10614"/>
              <a:gd name="connsiteX22" fmla="*/ 3102 w 10179"/>
              <a:gd name="connsiteY22" fmla="*/ 9906 h 10614"/>
              <a:gd name="connsiteX23" fmla="*/ 1223 w 10179"/>
              <a:gd name="connsiteY23" fmla="*/ 9801 h 10614"/>
              <a:gd name="connsiteX24" fmla="*/ 1120 w 10179"/>
              <a:gd name="connsiteY24" fmla="*/ 9386 h 10614"/>
              <a:gd name="connsiteX25" fmla="*/ 1145 w 10179"/>
              <a:gd name="connsiteY25" fmla="*/ 8878 h 10614"/>
              <a:gd name="connsiteX26" fmla="*/ 1167 w 10179"/>
              <a:gd name="connsiteY26" fmla="*/ 8481 h 10614"/>
              <a:gd name="connsiteX27" fmla="*/ 1246 w 10179"/>
              <a:gd name="connsiteY27" fmla="*/ 7996 h 10614"/>
              <a:gd name="connsiteX28" fmla="*/ 1173 w 10179"/>
              <a:gd name="connsiteY28" fmla="*/ 7552 h 10614"/>
              <a:gd name="connsiteX29" fmla="*/ 1051 w 10179"/>
              <a:gd name="connsiteY29" fmla="*/ 7110 h 10614"/>
              <a:gd name="connsiteX30" fmla="*/ 1062 w 10179"/>
              <a:gd name="connsiteY30" fmla="*/ 6714 h 10614"/>
              <a:gd name="connsiteX31" fmla="*/ 1062 w 10179"/>
              <a:gd name="connsiteY31" fmla="*/ 6604 h 10614"/>
              <a:gd name="connsiteX32" fmla="*/ 838 w 10179"/>
              <a:gd name="connsiteY32" fmla="*/ 5739 h 10614"/>
              <a:gd name="connsiteX33" fmla="*/ 696 w 10179"/>
              <a:gd name="connsiteY33" fmla="*/ 4704 h 10614"/>
              <a:gd name="connsiteX34" fmla="*/ 543 w 10179"/>
              <a:gd name="connsiteY34" fmla="*/ 4059 h 10614"/>
              <a:gd name="connsiteX35" fmla="*/ 521 w 10179"/>
              <a:gd name="connsiteY35" fmla="*/ 3565 h 10614"/>
              <a:gd name="connsiteX36" fmla="*/ 0 w 10179"/>
              <a:gd name="connsiteY36" fmla="*/ 2696 h 10614"/>
              <a:gd name="connsiteX37" fmla="*/ 477 w 10179"/>
              <a:gd name="connsiteY37" fmla="*/ 2080 h 10614"/>
              <a:gd name="connsiteX38" fmla="*/ 477 w 10179"/>
              <a:gd name="connsiteY38" fmla="*/ 1802 h 10614"/>
              <a:gd name="connsiteX39" fmla="*/ 477 w 10179"/>
              <a:gd name="connsiteY39" fmla="*/ 963 h 10614"/>
              <a:gd name="connsiteX40" fmla="*/ 715 w 10179"/>
              <a:gd name="connsiteY40" fmla="*/ 134 h 10614"/>
              <a:gd name="connsiteX41" fmla="*/ 4777 w 10179"/>
              <a:gd name="connsiteY41" fmla="*/ 170 h 10614"/>
              <a:gd name="connsiteX42" fmla="*/ 8448 w 10179"/>
              <a:gd name="connsiteY42" fmla="*/ 0 h 1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179" h="10614">
                <a:moveTo>
                  <a:pt x="8448" y="0"/>
                </a:moveTo>
                <a:cubicBezTo>
                  <a:pt x="8416" y="173"/>
                  <a:pt x="8602" y="222"/>
                  <a:pt x="8570" y="395"/>
                </a:cubicBezTo>
                <a:cubicBezTo>
                  <a:pt x="8607" y="584"/>
                  <a:pt x="8645" y="773"/>
                  <a:pt x="8682" y="963"/>
                </a:cubicBezTo>
                <a:cubicBezTo>
                  <a:pt x="8665" y="1069"/>
                  <a:pt x="8648" y="1178"/>
                  <a:pt x="8631" y="1285"/>
                </a:cubicBezTo>
                <a:cubicBezTo>
                  <a:pt x="8563" y="1531"/>
                  <a:pt x="8494" y="1778"/>
                  <a:pt x="8426" y="2023"/>
                </a:cubicBezTo>
                <a:lnTo>
                  <a:pt x="8537" y="2303"/>
                </a:lnTo>
                <a:cubicBezTo>
                  <a:pt x="8549" y="2415"/>
                  <a:pt x="8560" y="2527"/>
                  <a:pt x="8572" y="2641"/>
                </a:cubicBezTo>
                <a:lnTo>
                  <a:pt x="8976" y="3197"/>
                </a:lnTo>
                <a:lnTo>
                  <a:pt x="9458" y="3546"/>
                </a:lnTo>
                <a:cubicBezTo>
                  <a:pt x="9492" y="3764"/>
                  <a:pt x="9527" y="3984"/>
                  <a:pt x="9561" y="4203"/>
                </a:cubicBezTo>
                <a:cubicBezTo>
                  <a:pt x="9622" y="4332"/>
                  <a:pt x="9682" y="4463"/>
                  <a:pt x="9743" y="4592"/>
                </a:cubicBezTo>
                <a:lnTo>
                  <a:pt x="9890" y="4873"/>
                </a:lnTo>
                <a:cubicBezTo>
                  <a:pt x="9927" y="5151"/>
                  <a:pt x="10142" y="5467"/>
                  <a:pt x="10179" y="5747"/>
                </a:cubicBezTo>
                <a:lnTo>
                  <a:pt x="9924" y="6364"/>
                </a:lnTo>
                <a:lnTo>
                  <a:pt x="9670" y="6993"/>
                </a:lnTo>
                <a:cubicBezTo>
                  <a:pt x="9670" y="6993"/>
                  <a:pt x="9499" y="7211"/>
                  <a:pt x="9354" y="7377"/>
                </a:cubicBezTo>
                <a:cubicBezTo>
                  <a:pt x="9206" y="7544"/>
                  <a:pt x="9017" y="7236"/>
                  <a:pt x="8902" y="7216"/>
                </a:cubicBezTo>
                <a:cubicBezTo>
                  <a:pt x="8788" y="7196"/>
                  <a:pt x="8682" y="7071"/>
                  <a:pt x="8667" y="7255"/>
                </a:cubicBezTo>
                <a:cubicBezTo>
                  <a:pt x="8652" y="7439"/>
                  <a:pt x="8888" y="7957"/>
                  <a:pt x="8813" y="8321"/>
                </a:cubicBezTo>
                <a:cubicBezTo>
                  <a:pt x="8738" y="8685"/>
                  <a:pt x="8359" y="9179"/>
                  <a:pt x="8218" y="9441"/>
                </a:cubicBezTo>
                <a:cubicBezTo>
                  <a:pt x="8077" y="9703"/>
                  <a:pt x="8263" y="10502"/>
                  <a:pt x="8143" y="10595"/>
                </a:cubicBezTo>
                <a:cubicBezTo>
                  <a:pt x="8023" y="10688"/>
                  <a:pt x="8324" y="10436"/>
                  <a:pt x="7496" y="10000"/>
                </a:cubicBezTo>
                <a:cubicBezTo>
                  <a:pt x="6303" y="9962"/>
                  <a:pt x="4567" y="9937"/>
                  <a:pt x="3102" y="9906"/>
                </a:cubicBezTo>
                <a:cubicBezTo>
                  <a:pt x="2057" y="9874"/>
                  <a:pt x="1553" y="9888"/>
                  <a:pt x="1223" y="9801"/>
                </a:cubicBezTo>
                <a:cubicBezTo>
                  <a:pt x="1189" y="9662"/>
                  <a:pt x="1154" y="9523"/>
                  <a:pt x="1120" y="9386"/>
                </a:cubicBezTo>
                <a:cubicBezTo>
                  <a:pt x="1133" y="9273"/>
                  <a:pt x="1132" y="8991"/>
                  <a:pt x="1145" y="8878"/>
                </a:cubicBezTo>
                <a:cubicBezTo>
                  <a:pt x="1120" y="8711"/>
                  <a:pt x="1192" y="8649"/>
                  <a:pt x="1167" y="8481"/>
                </a:cubicBezTo>
                <a:cubicBezTo>
                  <a:pt x="1118" y="8275"/>
                  <a:pt x="1295" y="8203"/>
                  <a:pt x="1246" y="7996"/>
                </a:cubicBezTo>
                <a:cubicBezTo>
                  <a:pt x="1222" y="7849"/>
                  <a:pt x="1197" y="7699"/>
                  <a:pt x="1173" y="7552"/>
                </a:cubicBezTo>
                <a:cubicBezTo>
                  <a:pt x="1173" y="7552"/>
                  <a:pt x="1197" y="7277"/>
                  <a:pt x="1051" y="7110"/>
                </a:cubicBezTo>
                <a:cubicBezTo>
                  <a:pt x="906" y="6943"/>
                  <a:pt x="1062" y="6714"/>
                  <a:pt x="1062" y="6714"/>
                </a:cubicBezTo>
                <a:lnTo>
                  <a:pt x="1062" y="6604"/>
                </a:lnTo>
                <a:cubicBezTo>
                  <a:pt x="1044" y="6418"/>
                  <a:pt x="899" y="6056"/>
                  <a:pt x="838" y="5739"/>
                </a:cubicBezTo>
                <a:cubicBezTo>
                  <a:pt x="691" y="5349"/>
                  <a:pt x="771" y="4984"/>
                  <a:pt x="696" y="4704"/>
                </a:cubicBezTo>
                <a:cubicBezTo>
                  <a:pt x="623" y="4426"/>
                  <a:pt x="543" y="4059"/>
                  <a:pt x="543" y="4059"/>
                </a:cubicBezTo>
                <a:cubicBezTo>
                  <a:pt x="536" y="3895"/>
                  <a:pt x="528" y="3730"/>
                  <a:pt x="521" y="3565"/>
                </a:cubicBezTo>
                <a:lnTo>
                  <a:pt x="0" y="2696"/>
                </a:lnTo>
                <a:lnTo>
                  <a:pt x="477" y="2080"/>
                </a:lnTo>
                <a:lnTo>
                  <a:pt x="477" y="1802"/>
                </a:lnTo>
                <a:lnTo>
                  <a:pt x="477" y="963"/>
                </a:lnTo>
                <a:cubicBezTo>
                  <a:pt x="495" y="804"/>
                  <a:pt x="697" y="294"/>
                  <a:pt x="715" y="134"/>
                </a:cubicBezTo>
                <a:cubicBezTo>
                  <a:pt x="752" y="-33"/>
                  <a:pt x="4740" y="338"/>
                  <a:pt x="4777" y="170"/>
                </a:cubicBezTo>
                <a:lnTo>
                  <a:pt x="8448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731963" y="1450975"/>
            <a:ext cx="915987" cy="1458913"/>
          </a:xfrm>
          <a:custGeom>
            <a:avLst/>
            <a:gdLst>
              <a:gd name="connsiteX0" fmla="*/ 238328 w 890081"/>
              <a:gd name="connsiteY0" fmla="*/ 0 h 1449421"/>
              <a:gd name="connsiteX1" fmla="*/ 141052 w 890081"/>
              <a:gd name="connsiteY1" fmla="*/ 549613 h 1449421"/>
              <a:gd name="connsiteX2" fmla="*/ 160507 w 890081"/>
              <a:gd name="connsiteY2" fmla="*/ 569068 h 1449421"/>
              <a:gd name="connsiteX3" fmla="*/ 175098 w 890081"/>
              <a:gd name="connsiteY3" fmla="*/ 593387 h 1449421"/>
              <a:gd name="connsiteX4" fmla="*/ 175098 w 890081"/>
              <a:gd name="connsiteY4" fmla="*/ 671208 h 1449421"/>
              <a:gd name="connsiteX5" fmla="*/ 126460 w 890081"/>
              <a:gd name="connsiteY5" fmla="*/ 700391 h 1449421"/>
              <a:gd name="connsiteX6" fmla="*/ 107005 w 890081"/>
              <a:gd name="connsiteY6" fmla="*/ 792804 h 1449421"/>
              <a:gd name="connsiteX7" fmla="*/ 58366 w 890081"/>
              <a:gd name="connsiteY7" fmla="*/ 817123 h 1449421"/>
              <a:gd name="connsiteX8" fmla="*/ 53503 w 890081"/>
              <a:gd name="connsiteY8" fmla="*/ 880353 h 1449421"/>
              <a:gd name="connsiteX9" fmla="*/ 58366 w 890081"/>
              <a:gd name="connsiteY9" fmla="*/ 899808 h 1449421"/>
              <a:gd name="connsiteX10" fmla="*/ 72958 w 890081"/>
              <a:gd name="connsiteY10" fmla="*/ 894944 h 1449421"/>
              <a:gd name="connsiteX11" fmla="*/ 82686 w 890081"/>
              <a:gd name="connsiteY11" fmla="*/ 919264 h 1449421"/>
              <a:gd name="connsiteX12" fmla="*/ 43775 w 890081"/>
              <a:gd name="connsiteY12" fmla="*/ 997085 h 1449421"/>
              <a:gd name="connsiteX13" fmla="*/ 0 w 890081"/>
              <a:gd name="connsiteY13" fmla="*/ 1293779 h 1449421"/>
              <a:gd name="connsiteX14" fmla="*/ 846307 w 890081"/>
              <a:gd name="connsiteY14" fmla="*/ 1449421 h 1449421"/>
              <a:gd name="connsiteX15" fmla="*/ 890081 w 890081"/>
              <a:gd name="connsiteY15" fmla="*/ 967902 h 1449421"/>
              <a:gd name="connsiteX16" fmla="*/ 851171 w 890081"/>
              <a:gd name="connsiteY16" fmla="*/ 933855 h 1449421"/>
              <a:gd name="connsiteX17" fmla="*/ 821988 w 890081"/>
              <a:gd name="connsiteY17" fmla="*/ 963038 h 1449421"/>
              <a:gd name="connsiteX18" fmla="*/ 783077 w 890081"/>
              <a:gd name="connsiteY18" fmla="*/ 972766 h 1449421"/>
              <a:gd name="connsiteX19" fmla="*/ 749030 w 890081"/>
              <a:gd name="connsiteY19" fmla="*/ 953310 h 1449421"/>
              <a:gd name="connsiteX20" fmla="*/ 666345 w 890081"/>
              <a:gd name="connsiteY20" fmla="*/ 967902 h 1449421"/>
              <a:gd name="connsiteX21" fmla="*/ 607979 w 890081"/>
              <a:gd name="connsiteY21" fmla="*/ 914400 h 1449421"/>
              <a:gd name="connsiteX22" fmla="*/ 583660 w 890081"/>
              <a:gd name="connsiteY22" fmla="*/ 890081 h 1449421"/>
              <a:gd name="connsiteX23" fmla="*/ 588524 w 890081"/>
              <a:gd name="connsiteY23" fmla="*/ 841442 h 1449421"/>
              <a:gd name="connsiteX24" fmla="*/ 564205 w 890081"/>
              <a:gd name="connsiteY24" fmla="*/ 792804 h 1449421"/>
              <a:gd name="connsiteX25" fmla="*/ 564205 w 890081"/>
              <a:gd name="connsiteY25" fmla="*/ 763621 h 1449421"/>
              <a:gd name="connsiteX26" fmla="*/ 544749 w 890081"/>
              <a:gd name="connsiteY26" fmla="*/ 700391 h 1449421"/>
              <a:gd name="connsiteX27" fmla="*/ 466928 w 890081"/>
              <a:gd name="connsiteY27" fmla="*/ 705255 h 1449421"/>
              <a:gd name="connsiteX28" fmla="*/ 462064 w 890081"/>
              <a:gd name="connsiteY28" fmla="*/ 661481 h 1449421"/>
              <a:gd name="connsiteX29" fmla="*/ 491247 w 890081"/>
              <a:gd name="connsiteY29" fmla="*/ 646889 h 1449421"/>
              <a:gd name="connsiteX30" fmla="*/ 481520 w 890081"/>
              <a:gd name="connsiteY30" fmla="*/ 588523 h 1449421"/>
              <a:gd name="connsiteX31" fmla="*/ 505839 w 890081"/>
              <a:gd name="connsiteY31" fmla="*/ 510702 h 1449421"/>
              <a:gd name="connsiteX32" fmla="*/ 428018 w 890081"/>
              <a:gd name="connsiteY32" fmla="*/ 432881 h 1449421"/>
              <a:gd name="connsiteX33" fmla="*/ 384243 w 890081"/>
              <a:gd name="connsiteY33" fmla="*/ 364787 h 1449421"/>
              <a:gd name="connsiteX34" fmla="*/ 355060 w 890081"/>
              <a:gd name="connsiteY34" fmla="*/ 325876 h 1449421"/>
              <a:gd name="connsiteX35" fmla="*/ 355060 w 890081"/>
              <a:gd name="connsiteY35" fmla="*/ 218872 h 1449421"/>
              <a:gd name="connsiteX36" fmla="*/ 350196 w 890081"/>
              <a:gd name="connsiteY36" fmla="*/ 179961 h 1449421"/>
              <a:gd name="connsiteX37" fmla="*/ 369652 w 890081"/>
              <a:gd name="connsiteY37" fmla="*/ 102140 h 1449421"/>
              <a:gd name="connsiteX38" fmla="*/ 364788 w 890081"/>
              <a:gd name="connsiteY38" fmla="*/ 34047 h 1449421"/>
              <a:gd name="connsiteX39" fmla="*/ 238328 w 890081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51171 w 915754"/>
              <a:gd name="connsiteY16" fmla="*/ 933855 h 1449421"/>
              <a:gd name="connsiteX17" fmla="*/ 821988 w 915754"/>
              <a:gd name="connsiteY17" fmla="*/ 963038 h 1449421"/>
              <a:gd name="connsiteX18" fmla="*/ 783077 w 915754"/>
              <a:gd name="connsiteY18" fmla="*/ 972766 h 1449421"/>
              <a:gd name="connsiteX19" fmla="*/ 749030 w 915754"/>
              <a:gd name="connsiteY19" fmla="*/ 953310 h 1449421"/>
              <a:gd name="connsiteX20" fmla="*/ 666345 w 915754"/>
              <a:gd name="connsiteY20" fmla="*/ 967902 h 1449421"/>
              <a:gd name="connsiteX21" fmla="*/ 607979 w 915754"/>
              <a:gd name="connsiteY21" fmla="*/ 914400 h 1449421"/>
              <a:gd name="connsiteX22" fmla="*/ 583660 w 915754"/>
              <a:gd name="connsiteY22" fmla="*/ 890081 h 1449421"/>
              <a:gd name="connsiteX23" fmla="*/ 588524 w 915754"/>
              <a:gd name="connsiteY23" fmla="*/ 841442 h 1449421"/>
              <a:gd name="connsiteX24" fmla="*/ 564205 w 915754"/>
              <a:gd name="connsiteY24" fmla="*/ 792804 h 1449421"/>
              <a:gd name="connsiteX25" fmla="*/ 564205 w 915754"/>
              <a:gd name="connsiteY25" fmla="*/ 763621 h 1449421"/>
              <a:gd name="connsiteX26" fmla="*/ 544749 w 915754"/>
              <a:gd name="connsiteY26" fmla="*/ 700391 h 1449421"/>
              <a:gd name="connsiteX27" fmla="*/ 466928 w 915754"/>
              <a:gd name="connsiteY27" fmla="*/ 705255 h 1449421"/>
              <a:gd name="connsiteX28" fmla="*/ 462064 w 915754"/>
              <a:gd name="connsiteY28" fmla="*/ 661481 h 1449421"/>
              <a:gd name="connsiteX29" fmla="*/ 491247 w 915754"/>
              <a:gd name="connsiteY29" fmla="*/ 646889 h 1449421"/>
              <a:gd name="connsiteX30" fmla="*/ 481520 w 915754"/>
              <a:gd name="connsiteY30" fmla="*/ 588523 h 1449421"/>
              <a:gd name="connsiteX31" fmla="*/ 505839 w 915754"/>
              <a:gd name="connsiteY31" fmla="*/ 510702 h 1449421"/>
              <a:gd name="connsiteX32" fmla="*/ 428018 w 915754"/>
              <a:gd name="connsiteY32" fmla="*/ 432881 h 1449421"/>
              <a:gd name="connsiteX33" fmla="*/ 384243 w 915754"/>
              <a:gd name="connsiteY33" fmla="*/ 364787 h 1449421"/>
              <a:gd name="connsiteX34" fmla="*/ 355060 w 915754"/>
              <a:gd name="connsiteY34" fmla="*/ 325876 h 1449421"/>
              <a:gd name="connsiteX35" fmla="*/ 355060 w 915754"/>
              <a:gd name="connsiteY35" fmla="*/ 218872 h 1449421"/>
              <a:gd name="connsiteX36" fmla="*/ 350196 w 915754"/>
              <a:gd name="connsiteY36" fmla="*/ 179961 h 1449421"/>
              <a:gd name="connsiteX37" fmla="*/ 369652 w 915754"/>
              <a:gd name="connsiteY37" fmla="*/ 102140 h 1449421"/>
              <a:gd name="connsiteX38" fmla="*/ 364788 w 915754"/>
              <a:gd name="connsiteY38" fmla="*/ 34047 h 1449421"/>
              <a:gd name="connsiteX39" fmla="*/ 238328 w 915754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75802 w 915754"/>
              <a:gd name="connsiteY16" fmla="*/ 924740 h 1449421"/>
              <a:gd name="connsiteX17" fmla="*/ 851171 w 915754"/>
              <a:gd name="connsiteY17" fmla="*/ 933855 h 1449421"/>
              <a:gd name="connsiteX18" fmla="*/ 821988 w 915754"/>
              <a:gd name="connsiteY18" fmla="*/ 963038 h 1449421"/>
              <a:gd name="connsiteX19" fmla="*/ 783077 w 915754"/>
              <a:gd name="connsiteY19" fmla="*/ 972766 h 1449421"/>
              <a:gd name="connsiteX20" fmla="*/ 749030 w 915754"/>
              <a:gd name="connsiteY20" fmla="*/ 953310 h 1449421"/>
              <a:gd name="connsiteX21" fmla="*/ 666345 w 915754"/>
              <a:gd name="connsiteY21" fmla="*/ 967902 h 1449421"/>
              <a:gd name="connsiteX22" fmla="*/ 607979 w 915754"/>
              <a:gd name="connsiteY22" fmla="*/ 914400 h 1449421"/>
              <a:gd name="connsiteX23" fmla="*/ 583660 w 915754"/>
              <a:gd name="connsiteY23" fmla="*/ 890081 h 1449421"/>
              <a:gd name="connsiteX24" fmla="*/ 588524 w 915754"/>
              <a:gd name="connsiteY24" fmla="*/ 841442 h 1449421"/>
              <a:gd name="connsiteX25" fmla="*/ 564205 w 915754"/>
              <a:gd name="connsiteY25" fmla="*/ 792804 h 1449421"/>
              <a:gd name="connsiteX26" fmla="*/ 564205 w 915754"/>
              <a:gd name="connsiteY26" fmla="*/ 763621 h 1449421"/>
              <a:gd name="connsiteX27" fmla="*/ 544749 w 915754"/>
              <a:gd name="connsiteY27" fmla="*/ 700391 h 1449421"/>
              <a:gd name="connsiteX28" fmla="*/ 466928 w 915754"/>
              <a:gd name="connsiteY28" fmla="*/ 705255 h 1449421"/>
              <a:gd name="connsiteX29" fmla="*/ 462064 w 915754"/>
              <a:gd name="connsiteY29" fmla="*/ 661481 h 1449421"/>
              <a:gd name="connsiteX30" fmla="*/ 491247 w 915754"/>
              <a:gd name="connsiteY30" fmla="*/ 646889 h 1449421"/>
              <a:gd name="connsiteX31" fmla="*/ 481520 w 915754"/>
              <a:gd name="connsiteY31" fmla="*/ 588523 h 1449421"/>
              <a:gd name="connsiteX32" fmla="*/ 505839 w 915754"/>
              <a:gd name="connsiteY32" fmla="*/ 510702 h 1449421"/>
              <a:gd name="connsiteX33" fmla="*/ 428018 w 915754"/>
              <a:gd name="connsiteY33" fmla="*/ 432881 h 1449421"/>
              <a:gd name="connsiteX34" fmla="*/ 384243 w 915754"/>
              <a:gd name="connsiteY34" fmla="*/ 364787 h 1449421"/>
              <a:gd name="connsiteX35" fmla="*/ 355060 w 915754"/>
              <a:gd name="connsiteY35" fmla="*/ 325876 h 1449421"/>
              <a:gd name="connsiteX36" fmla="*/ 355060 w 915754"/>
              <a:gd name="connsiteY36" fmla="*/ 218872 h 1449421"/>
              <a:gd name="connsiteX37" fmla="*/ 350196 w 915754"/>
              <a:gd name="connsiteY37" fmla="*/ 179961 h 1449421"/>
              <a:gd name="connsiteX38" fmla="*/ 369652 w 915754"/>
              <a:gd name="connsiteY38" fmla="*/ 102140 h 1449421"/>
              <a:gd name="connsiteX39" fmla="*/ 364788 w 915754"/>
              <a:gd name="connsiteY39" fmla="*/ 34047 h 1449421"/>
              <a:gd name="connsiteX40" fmla="*/ 238328 w 915754"/>
              <a:gd name="connsiteY40" fmla="*/ 0 h 1449421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64788 w 915754"/>
              <a:gd name="connsiteY39" fmla="*/ 34047 h 1458979"/>
              <a:gd name="connsiteX40" fmla="*/ 238328 w 915754"/>
              <a:gd name="connsiteY40" fmla="*/ 0 h 1458979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88379 w 915754"/>
              <a:gd name="connsiteY39" fmla="*/ 29286 h 1458979"/>
              <a:gd name="connsiteX40" fmla="*/ 238328 w 915754"/>
              <a:gd name="connsiteY40" fmla="*/ 0 h 145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15754" h="1458979">
                <a:moveTo>
                  <a:pt x="238328" y="0"/>
                </a:moveTo>
                <a:lnTo>
                  <a:pt x="141052" y="549613"/>
                </a:lnTo>
                <a:lnTo>
                  <a:pt x="160507" y="569068"/>
                </a:lnTo>
                <a:lnTo>
                  <a:pt x="175098" y="593387"/>
                </a:lnTo>
                <a:lnTo>
                  <a:pt x="175098" y="671208"/>
                </a:lnTo>
                <a:lnTo>
                  <a:pt x="126460" y="700391"/>
                </a:lnTo>
                <a:lnTo>
                  <a:pt x="107005" y="792804"/>
                </a:lnTo>
                <a:lnTo>
                  <a:pt x="58366" y="817123"/>
                </a:lnTo>
                <a:lnTo>
                  <a:pt x="53503" y="880353"/>
                </a:lnTo>
                <a:lnTo>
                  <a:pt x="58366" y="899808"/>
                </a:lnTo>
                <a:lnTo>
                  <a:pt x="72958" y="894944"/>
                </a:lnTo>
                <a:lnTo>
                  <a:pt x="82686" y="919264"/>
                </a:lnTo>
                <a:lnTo>
                  <a:pt x="43775" y="997085"/>
                </a:lnTo>
                <a:lnTo>
                  <a:pt x="0" y="1293779"/>
                </a:lnTo>
                <a:lnTo>
                  <a:pt x="852966" y="1458979"/>
                </a:lnTo>
                <a:lnTo>
                  <a:pt x="915754" y="970305"/>
                </a:lnTo>
                <a:cubicBezTo>
                  <a:pt x="897677" y="959085"/>
                  <a:pt x="893879" y="935960"/>
                  <a:pt x="875802" y="924740"/>
                </a:cubicBezTo>
                <a:lnTo>
                  <a:pt x="851171" y="933855"/>
                </a:lnTo>
                <a:lnTo>
                  <a:pt x="821988" y="963038"/>
                </a:lnTo>
                <a:lnTo>
                  <a:pt x="783077" y="972766"/>
                </a:lnTo>
                <a:lnTo>
                  <a:pt x="749030" y="953310"/>
                </a:lnTo>
                <a:lnTo>
                  <a:pt x="666345" y="967902"/>
                </a:lnTo>
                <a:lnTo>
                  <a:pt x="607979" y="914400"/>
                </a:lnTo>
                <a:lnTo>
                  <a:pt x="583660" y="890081"/>
                </a:lnTo>
                <a:lnTo>
                  <a:pt x="588524" y="841442"/>
                </a:lnTo>
                <a:lnTo>
                  <a:pt x="564205" y="792804"/>
                </a:lnTo>
                <a:lnTo>
                  <a:pt x="564205" y="763621"/>
                </a:lnTo>
                <a:lnTo>
                  <a:pt x="544749" y="700391"/>
                </a:lnTo>
                <a:lnTo>
                  <a:pt x="466928" y="705255"/>
                </a:lnTo>
                <a:lnTo>
                  <a:pt x="462064" y="661481"/>
                </a:lnTo>
                <a:lnTo>
                  <a:pt x="491247" y="646889"/>
                </a:lnTo>
                <a:lnTo>
                  <a:pt x="481520" y="588523"/>
                </a:lnTo>
                <a:lnTo>
                  <a:pt x="505839" y="510702"/>
                </a:lnTo>
                <a:lnTo>
                  <a:pt x="428018" y="432881"/>
                </a:lnTo>
                <a:lnTo>
                  <a:pt x="384243" y="364787"/>
                </a:lnTo>
                <a:lnTo>
                  <a:pt x="355060" y="325876"/>
                </a:lnTo>
                <a:lnTo>
                  <a:pt x="355060" y="218872"/>
                </a:lnTo>
                <a:lnTo>
                  <a:pt x="350196" y="179961"/>
                </a:lnTo>
                <a:lnTo>
                  <a:pt x="369652" y="102140"/>
                </a:lnTo>
                <a:lnTo>
                  <a:pt x="388379" y="29286"/>
                </a:lnTo>
                <a:lnTo>
                  <a:pt x="238328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968375" y="1270000"/>
            <a:ext cx="1006475" cy="749300"/>
          </a:xfrm>
          <a:custGeom>
            <a:avLst/>
            <a:gdLst>
              <a:gd name="connsiteX0" fmla="*/ 992221 w 992221"/>
              <a:gd name="connsiteY0" fmla="*/ 184826 h 749030"/>
              <a:gd name="connsiteX1" fmla="*/ 262647 w 992221"/>
              <a:gd name="connsiteY1" fmla="*/ 0 h 749030"/>
              <a:gd name="connsiteX2" fmla="*/ 291830 w 992221"/>
              <a:gd name="connsiteY2" fmla="*/ 24319 h 749030"/>
              <a:gd name="connsiteX3" fmla="*/ 325877 w 992221"/>
              <a:gd name="connsiteY3" fmla="*/ 63230 h 749030"/>
              <a:gd name="connsiteX4" fmla="*/ 296694 w 992221"/>
              <a:gd name="connsiteY4" fmla="*/ 102141 h 749030"/>
              <a:gd name="connsiteX5" fmla="*/ 316149 w 992221"/>
              <a:gd name="connsiteY5" fmla="*/ 136187 h 749030"/>
              <a:gd name="connsiteX6" fmla="*/ 296694 w 992221"/>
              <a:gd name="connsiteY6" fmla="*/ 160506 h 749030"/>
              <a:gd name="connsiteX7" fmla="*/ 321013 w 992221"/>
              <a:gd name="connsiteY7" fmla="*/ 189689 h 749030"/>
              <a:gd name="connsiteX8" fmla="*/ 321013 w 992221"/>
              <a:gd name="connsiteY8" fmla="*/ 233464 h 749030"/>
              <a:gd name="connsiteX9" fmla="*/ 282102 w 992221"/>
              <a:gd name="connsiteY9" fmla="*/ 243192 h 749030"/>
              <a:gd name="connsiteX10" fmla="*/ 277239 w 992221"/>
              <a:gd name="connsiteY10" fmla="*/ 291830 h 749030"/>
              <a:gd name="connsiteX11" fmla="*/ 218873 w 992221"/>
              <a:gd name="connsiteY11" fmla="*/ 350196 h 749030"/>
              <a:gd name="connsiteX12" fmla="*/ 189690 w 992221"/>
              <a:gd name="connsiteY12" fmla="*/ 335604 h 749030"/>
              <a:gd name="connsiteX13" fmla="*/ 189690 w 992221"/>
              <a:gd name="connsiteY13" fmla="*/ 335604 h 749030"/>
              <a:gd name="connsiteX14" fmla="*/ 238328 w 992221"/>
              <a:gd name="connsiteY14" fmla="*/ 291830 h 749030"/>
              <a:gd name="connsiteX15" fmla="*/ 248056 w 992221"/>
              <a:gd name="connsiteY15" fmla="*/ 262647 h 749030"/>
              <a:gd name="connsiteX16" fmla="*/ 218873 w 992221"/>
              <a:gd name="connsiteY16" fmla="*/ 233464 h 749030"/>
              <a:gd name="connsiteX17" fmla="*/ 252919 w 992221"/>
              <a:gd name="connsiteY17" fmla="*/ 204281 h 749030"/>
              <a:gd name="connsiteX18" fmla="*/ 238328 w 992221"/>
              <a:gd name="connsiteY18" fmla="*/ 175098 h 749030"/>
              <a:gd name="connsiteX19" fmla="*/ 199417 w 992221"/>
              <a:gd name="connsiteY19" fmla="*/ 145915 h 749030"/>
              <a:gd name="connsiteX20" fmla="*/ 34047 w 992221"/>
              <a:gd name="connsiteY20" fmla="*/ 63230 h 749030"/>
              <a:gd name="connsiteX21" fmla="*/ 0 w 992221"/>
              <a:gd name="connsiteY21" fmla="*/ 92413 h 749030"/>
              <a:gd name="connsiteX22" fmla="*/ 29183 w 992221"/>
              <a:gd name="connsiteY22" fmla="*/ 189689 h 749030"/>
              <a:gd name="connsiteX23" fmla="*/ 24319 w 992221"/>
              <a:gd name="connsiteY23" fmla="*/ 223736 h 749030"/>
              <a:gd name="connsiteX24" fmla="*/ 9728 w 992221"/>
              <a:gd name="connsiteY24" fmla="*/ 286966 h 749030"/>
              <a:gd name="connsiteX25" fmla="*/ 14592 w 992221"/>
              <a:gd name="connsiteY25" fmla="*/ 306421 h 749030"/>
              <a:gd name="connsiteX26" fmla="*/ 34047 w 992221"/>
              <a:gd name="connsiteY26" fmla="*/ 306421 h 749030"/>
              <a:gd name="connsiteX27" fmla="*/ 48639 w 992221"/>
              <a:gd name="connsiteY27" fmla="*/ 325877 h 749030"/>
              <a:gd name="connsiteX28" fmla="*/ 43775 w 992221"/>
              <a:gd name="connsiteY28" fmla="*/ 345332 h 749030"/>
              <a:gd name="connsiteX29" fmla="*/ 14592 w 992221"/>
              <a:gd name="connsiteY29" fmla="*/ 345332 h 749030"/>
              <a:gd name="connsiteX30" fmla="*/ 29183 w 992221"/>
              <a:gd name="connsiteY30" fmla="*/ 379379 h 749030"/>
              <a:gd name="connsiteX31" fmla="*/ 0 w 992221"/>
              <a:gd name="connsiteY31" fmla="*/ 413426 h 749030"/>
              <a:gd name="connsiteX32" fmla="*/ 4864 w 992221"/>
              <a:gd name="connsiteY32" fmla="*/ 452336 h 749030"/>
              <a:gd name="connsiteX33" fmla="*/ 43775 w 992221"/>
              <a:gd name="connsiteY33" fmla="*/ 457200 h 749030"/>
              <a:gd name="connsiteX34" fmla="*/ 58366 w 992221"/>
              <a:gd name="connsiteY34" fmla="*/ 476655 h 749030"/>
              <a:gd name="connsiteX35" fmla="*/ 136187 w 992221"/>
              <a:gd name="connsiteY35" fmla="*/ 515566 h 749030"/>
              <a:gd name="connsiteX36" fmla="*/ 145915 w 992221"/>
              <a:gd name="connsiteY36" fmla="*/ 627434 h 749030"/>
              <a:gd name="connsiteX37" fmla="*/ 145915 w 992221"/>
              <a:gd name="connsiteY37" fmla="*/ 627434 h 749030"/>
              <a:gd name="connsiteX38" fmla="*/ 199417 w 992221"/>
              <a:gd name="connsiteY38" fmla="*/ 622570 h 749030"/>
              <a:gd name="connsiteX39" fmla="*/ 223736 w 992221"/>
              <a:gd name="connsiteY39" fmla="*/ 617706 h 749030"/>
              <a:gd name="connsiteX40" fmla="*/ 248056 w 992221"/>
              <a:gd name="connsiteY40" fmla="*/ 617706 h 749030"/>
              <a:gd name="connsiteX41" fmla="*/ 272375 w 992221"/>
              <a:gd name="connsiteY41" fmla="*/ 603115 h 749030"/>
              <a:gd name="connsiteX42" fmla="*/ 330741 w 992221"/>
              <a:gd name="connsiteY42" fmla="*/ 661481 h 749030"/>
              <a:gd name="connsiteX43" fmla="*/ 389107 w 992221"/>
              <a:gd name="connsiteY43" fmla="*/ 637162 h 749030"/>
              <a:gd name="connsiteX44" fmla="*/ 452336 w 992221"/>
              <a:gd name="connsiteY44" fmla="*/ 680936 h 749030"/>
              <a:gd name="connsiteX45" fmla="*/ 515566 w 992221"/>
              <a:gd name="connsiteY45" fmla="*/ 676072 h 749030"/>
              <a:gd name="connsiteX46" fmla="*/ 569068 w 992221"/>
              <a:gd name="connsiteY46" fmla="*/ 680936 h 749030"/>
              <a:gd name="connsiteX47" fmla="*/ 598251 w 992221"/>
              <a:gd name="connsiteY47" fmla="*/ 690664 h 749030"/>
              <a:gd name="connsiteX48" fmla="*/ 642026 w 992221"/>
              <a:gd name="connsiteY48" fmla="*/ 676072 h 749030"/>
              <a:gd name="connsiteX49" fmla="*/ 710119 w 992221"/>
              <a:gd name="connsiteY49" fmla="*/ 700392 h 749030"/>
              <a:gd name="connsiteX50" fmla="*/ 749030 w 992221"/>
              <a:gd name="connsiteY50" fmla="*/ 695528 h 749030"/>
              <a:gd name="connsiteX51" fmla="*/ 797668 w 992221"/>
              <a:gd name="connsiteY51" fmla="*/ 719847 h 749030"/>
              <a:gd name="connsiteX52" fmla="*/ 846307 w 992221"/>
              <a:gd name="connsiteY52" fmla="*/ 729575 h 749030"/>
              <a:gd name="connsiteX53" fmla="*/ 870626 w 992221"/>
              <a:gd name="connsiteY53" fmla="*/ 724711 h 749030"/>
              <a:gd name="connsiteX54" fmla="*/ 894945 w 992221"/>
              <a:gd name="connsiteY54" fmla="*/ 739302 h 749030"/>
              <a:gd name="connsiteX55" fmla="*/ 919264 w 992221"/>
              <a:gd name="connsiteY55" fmla="*/ 749030 h 749030"/>
              <a:gd name="connsiteX56" fmla="*/ 992221 w 992221"/>
              <a:gd name="connsiteY56" fmla="*/ 184826 h 749030"/>
              <a:gd name="connsiteX0" fmla="*/ 1006541 w 1006541"/>
              <a:gd name="connsiteY0" fmla="*/ 182379 h 749030"/>
              <a:gd name="connsiteX1" fmla="*/ 262647 w 1006541"/>
              <a:gd name="connsiteY1" fmla="*/ 0 h 749030"/>
              <a:gd name="connsiteX2" fmla="*/ 291830 w 1006541"/>
              <a:gd name="connsiteY2" fmla="*/ 24319 h 749030"/>
              <a:gd name="connsiteX3" fmla="*/ 325877 w 1006541"/>
              <a:gd name="connsiteY3" fmla="*/ 63230 h 749030"/>
              <a:gd name="connsiteX4" fmla="*/ 296694 w 1006541"/>
              <a:gd name="connsiteY4" fmla="*/ 102141 h 749030"/>
              <a:gd name="connsiteX5" fmla="*/ 316149 w 1006541"/>
              <a:gd name="connsiteY5" fmla="*/ 136187 h 749030"/>
              <a:gd name="connsiteX6" fmla="*/ 296694 w 1006541"/>
              <a:gd name="connsiteY6" fmla="*/ 160506 h 749030"/>
              <a:gd name="connsiteX7" fmla="*/ 321013 w 1006541"/>
              <a:gd name="connsiteY7" fmla="*/ 189689 h 749030"/>
              <a:gd name="connsiteX8" fmla="*/ 321013 w 1006541"/>
              <a:gd name="connsiteY8" fmla="*/ 233464 h 749030"/>
              <a:gd name="connsiteX9" fmla="*/ 282102 w 1006541"/>
              <a:gd name="connsiteY9" fmla="*/ 243192 h 749030"/>
              <a:gd name="connsiteX10" fmla="*/ 277239 w 1006541"/>
              <a:gd name="connsiteY10" fmla="*/ 291830 h 749030"/>
              <a:gd name="connsiteX11" fmla="*/ 218873 w 1006541"/>
              <a:gd name="connsiteY11" fmla="*/ 350196 h 749030"/>
              <a:gd name="connsiteX12" fmla="*/ 189690 w 1006541"/>
              <a:gd name="connsiteY12" fmla="*/ 335604 h 749030"/>
              <a:gd name="connsiteX13" fmla="*/ 189690 w 1006541"/>
              <a:gd name="connsiteY13" fmla="*/ 335604 h 749030"/>
              <a:gd name="connsiteX14" fmla="*/ 238328 w 1006541"/>
              <a:gd name="connsiteY14" fmla="*/ 291830 h 749030"/>
              <a:gd name="connsiteX15" fmla="*/ 248056 w 1006541"/>
              <a:gd name="connsiteY15" fmla="*/ 262647 h 749030"/>
              <a:gd name="connsiteX16" fmla="*/ 218873 w 1006541"/>
              <a:gd name="connsiteY16" fmla="*/ 233464 h 749030"/>
              <a:gd name="connsiteX17" fmla="*/ 252919 w 1006541"/>
              <a:gd name="connsiteY17" fmla="*/ 204281 h 749030"/>
              <a:gd name="connsiteX18" fmla="*/ 238328 w 1006541"/>
              <a:gd name="connsiteY18" fmla="*/ 175098 h 749030"/>
              <a:gd name="connsiteX19" fmla="*/ 199417 w 1006541"/>
              <a:gd name="connsiteY19" fmla="*/ 145915 h 749030"/>
              <a:gd name="connsiteX20" fmla="*/ 34047 w 1006541"/>
              <a:gd name="connsiteY20" fmla="*/ 63230 h 749030"/>
              <a:gd name="connsiteX21" fmla="*/ 0 w 1006541"/>
              <a:gd name="connsiteY21" fmla="*/ 92413 h 749030"/>
              <a:gd name="connsiteX22" fmla="*/ 29183 w 1006541"/>
              <a:gd name="connsiteY22" fmla="*/ 189689 h 749030"/>
              <a:gd name="connsiteX23" fmla="*/ 24319 w 1006541"/>
              <a:gd name="connsiteY23" fmla="*/ 223736 h 749030"/>
              <a:gd name="connsiteX24" fmla="*/ 9728 w 1006541"/>
              <a:gd name="connsiteY24" fmla="*/ 286966 h 749030"/>
              <a:gd name="connsiteX25" fmla="*/ 14592 w 1006541"/>
              <a:gd name="connsiteY25" fmla="*/ 306421 h 749030"/>
              <a:gd name="connsiteX26" fmla="*/ 34047 w 1006541"/>
              <a:gd name="connsiteY26" fmla="*/ 306421 h 749030"/>
              <a:gd name="connsiteX27" fmla="*/ 48639 w 1006541"/>
              <a:gd name="connsiteY27" fmla="*/ 325877 h 749030"/>
              <a:gd name="connsiteX28" fmla="*/ 43775 w 1006541"/>
              <a:gd name="connsiteY28" fmla="*/ 345332 h 749030"/>
              <a:gd name="connsiteX29" fmla="*/ 14592 w 1006541"/>
              <a:gd name="connsiteY29" fmla="*/ 345332 h 749030"/>
              <a:gd name="connsiteX30" fmla="*/ 29183 w 1006541"/>
              <a:gd name="connsiteY30" fmla="*/ 379379 h 749030"/>
              <a:gd name="connsiteX31" fmla="*/ 0 w 1006541"/>
              <a:gd name="connsiteY31" fmla="*/ 413426 h 749030"/>
              <a:gd name="connsiteX32" fmla="*/ 4864 w 1006541"/>
              <a:gd name="connsiteY32" fmla="*/ 452336 h 749030"/>
              <a:gd name="connsiteX33" fmla="*/ 43775 w 1006541"/>
              <a:gd name="connsiteY33" fmla="*/ 457200 h 749030"/>
              <a:gd name="connsiteX34" fmla="*/ 58366 w 1006541"/>
              <a:gd name="connsiteY34" fmla="*/ 476655 h 749030"/>
              <a:gd name="connsiteX35" fmla="*/ 136187 w 1006541"/>
              <a:gd name="connsiteY35" fmla="*/ 515566 h 749030"/>
              <a:gd name="connsiteX36" fmla="*/ 145915 w 1006541"/>
              <a:gd name="connsiteY36" fmla="*/ 627434 h 749030"/>
              <a:gd name="connsiteX37" fmla="*/ 145915 w 1006541"/>
              <a:gd name="connsiteY37" fmla="*/ 627434 h 749030"/>
              <a:gd name="connsiteX38" fmla="*/ 199417 w 1006541"/>
              <a:gd name="connsiteY38" fmla="*/ 622570 h 749030"/>
              <a:gd name="connsiteX39" fmla="*/ 223736 w 1006541"/>
              <a:gd name="connsiteY39" fmla="*/ 617706 h 749030"/>
              <a:gd name="connsiteX40" fmla="*/ 248056 w 1006541"/>
              <a:gd name="connsiteY40" fmla="*/ 617706 h 749030"/>
              <a:gd name="connsiteX41" fmla="*/ 272375 w 1006541"/>
              <a:gd name="connsiteY41" fmla="*/ 603115 h 749030"/>
              <a:gd name="connsiteX42" fmla="*/ 330741 w 1006541"/>
              <a:gd name="connsiteY42" fmla="*/ 661481 h 749030"/>
              <a:gd name="connsiteX43" fmla="*/ 389107 w 1006541"/>
              <a:gd name="connsiteY43" fmla="*/ 637162 h 749030"/>
              <a:gd name="connsiteX44" fmla="*/ 452336 w 1006541"/>
              <a:gd name="connsiteY44" fmla="*/ 680936 h 749030"/>
              <a:gd name="connsiteX45" fmla="*/ 515566 w 1006541"/>
              <a:gd name="connsiteY45" fmla="*/ 676072 h 749030"/>
              <a:gd name="connsiteX46" fmla="*/ 569068 w 1006541"/>
              <a:gd name="connsiteY46" fmla="*/ 680936 h 749030"/>
              <a:gd name="connsiteX47" fmla="*/ 598251 w 1006541"/>
              <a:gd name="connsiteY47" fmla="*/ 690664 h 749030"/>
              <a:gd name="connsiteX48" fmla="*/ 642026 w 1006541"/>
              <a:gd name="connsiteY48" fmla="*/ 676072 h 749030"/>
              <a:gd name="connsiteX49" fmla="*/ 710119 w 1006541"/>
              <a:gd name="connsiteY49" fmla="*/ 700392 h 749030"/>
              <a:gd name="connsiteX50" fmla="*/ 749030 w 1006541"/>
              <a:gd name="connsiteY50" fmla="*/ 695528 h 749030"/>
              <a:gd name="connsiteX51" fmla="*/ 797668 w 1006541"/>
              <a:gd name="connsiteY51" fmla="*/ 719847 h 749030"/>
              <a:gd name="connsiteX52" fmla="*/ 846307 w 1006541"/>
              <a:gd name="connsiteY52" fmla="*/ 729575 h 749030"/>
              <a:gd name="connsiteX53" fmla="*/ 870626 w 1006541"/>
              <a:gd name="connsiteY53" fmla="*/ 724711 h 749030"/>
              <a:gd name="connsiteX54" fmla="*/ 894945 w 1006541"/>
              <a:gd name="connsiteY54" fmla="*/ 739302 h 749030"/>
              <a:gd name="connsiteX55" fmla="*/ 919264 w 1006541"/>
              <a:gd name="connsiteY55" fmla="*/ 749030 h 749030"/>
              <a:gd name="connsiteX56" fmla="*/ 1006541 w 1006541"/>
              <a:gd name="connsiteY56" fmla="*/ 182379 h 74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06541" h="749030">
                <a:moveTo>
                  <a:pt x="1006541" y="182379"/>
                </a:moveTo>
                <a:lnTo>
                  <a:pt x="262647" y="0"/>
                </a:lnTo>
                <a:lnTo>
                  <a:pt x="291830" y="24319"/>
                </a:lnTo>
                <a:lnTo>
                  <a:pt x="325877" y="63230"/>
                </a:lnTo>
                <a:lnTo>
                  <a:pt x="296694" y="102141"/>
                </a:lnTo>
                <a:lnTo>
                  <a:pt x="316149" y="136187"/>
                </a:lnTo>
                <a:lnTo>
                  <a:pt x="296694" y="160506"/>
                </a:lnTo>
                <a:lnTo>
                  <a:pt x="321013" y="189689"/>
                </a:lnTo>
                <a:lnTo>
                  <a:pt x="321013" y="233464"/>
                </a:lnTo>
                <a:lnTo>
                  <a:pt x="282102" y="243192"/>
                </a:lnTo>
                <a:lnTo>
                  <a:pt x="277239" y="291830"/>
                </a:lnTo>
                <a:lnTo>
                  <a:pt x="218873" y="350196"/>
                </a:lnTo>
                <a:lnTo>
                  <a:pt x="189690" y="335604"/>
                </a:lnTo>
                <a:lnTo>
                  <a:pt x="189690" y="335604"/>
                </a:lnTo>
                <a:lnTo>
                  <a:pt x="238328" y="291830"/>
                </a:lnTo>
                <a:lnTo>
                  <a:pt x="248056" y="262647"/>
                </a:lnTo>
                <a:lnTo>
                  <a:pt x="218873" y="233464"/>
                </a:lnTo>
                <a:lnTo>
                  <a:pt x="252919" y="204281"/>
                </a:lnTo>
                <a:lnTo>
                  <a:pt x="238328" y="175098"/>
                </a:lnTo>
                <a:lnTo>
                  <a:pt x="199417" y="145915"/>
                </a:lnTo>
                <a:lnTo>
                  <a:pt x="34047" y="63230"/>
                </a:lnTo>
                <a:lnTo>
                  <a:pt x="0" y="92413"/>
                </a:lnTo>
                <a:lnTo>
                  <a:pt x="29183" y="189689"/>
                </a:lnTo>
                <a:lnTo>
                  <a:pt x="24319" y="223736"/>
                </a:lnTo>
                <a:lnTo>
                  <a:pt x="9728" y="286966"/>
                </a:lnTo>
                <a:lnTo>
                  <a:pt x="14592" y="306421"/>
                </a:lnTo>
                <a:lnTo>
                  <a:pt x="34047" y="306421"/>
                </a:lnTo>
                <a:lnTo>
                  <a:pt x="48639" y="325877"/>
                </a:lnTo>
                <a:lnTo>
                  <a:pt x="43775" y="345332"/>
                </a:lnTo>
                <a:lnTo>
                  <a:pt x="14592" y="345332"/>
                </a:lnTo>
                <a:lnTo>
                  <a:pt x="29183" y="379379"/>
                </a:lnTo>
                <a:lnTo>
                  <a:pt x="0" y="413426"/>
                </a:lnTo>
                <a:lnTo>
                  <a:pt x="4864" y="452336"/>
                </a:lnTo>
                <a:lnTo>
                  <a:pt x="43775" y="457200"/>
                </a:lnTo>
                <a:lnTo>
                  <a:pt x="58366" y="476655"/>
                </a:lnTo>
                <a:lnTo>
                  <a:pt x="136187" y="515566"/>
                </a:lnTo>
                <a:lnTo>
                  <a:pt x="145915" y="627434"/>
                </a:lnTo>
                <a:lnTo>
                  <a:pt x="145915" y="627434"/>
                </a:lnTo>
                <a:lnTo>
                  <a:pt x="199417" y="622570"/>
                </a:lnTo>
                <a:lnTo>
                  <a:pt x="223736" y="617706"/>
                </a:lnTo>
                <a:lnTo>
                  <a:pt x="248056" y="617706"/>
                </a:lnTo>
                <a:lnTo>
                  <a:pt x="272375" y="603115"/>
                </a:lnTo>
                <a:lnTo>
                  <a:pt x="330741" y="661481"/>
                </a:lnTo>
                <a:lnTo>
                  <a:pt x="389107" y="637162"/>
                </a:lnTo>
                <a:lnTo>
                  <a:pt x="452336" y="680936"/>
                </a:lnTo>
                <a:lnTo>
                  <a:pt x="515566" y="676072"/>
                </a:lnTo>
                <a:lnTo>
                  <a:pt x="569068" y="680936"/>
                </a:lnTo>
                <a:lnTo>
                  <a:pt x="598251" y="690664"/>
                </a:lnTo>
                <a:lnTo>
                  <a:pt x="642026" y="676072"/>
                </a:lnTo>
                <a:lnTo>
                  <a:pt x="710119" y="700392"/>
                </a:lnTo>
                <a:lnTo>
                  <a:pt x="749030" y="695528"/>
                </a:lnTo>
                <a:lnTo>
                  <a:pt x="797668" y="719847"/>
                </a:lnTo>
                <a:lnTo>
                  <a:pt x="846307" y="729575"/>
                </a:lnTo>
                <a:lnTo>
                  <a:pt x="870626" y="724711"/>
                </a:lnTo>
                <a:lnTo>
                  <a:pt x="894945" y="739302"/>
                </a:lnTo>
                <a:lnTo>
                  <a:pt x="919264" y="749030"/>
                </a:lnTo>
                <a:lnTo>
                  <a:pt x="1006541" y="18237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09613" y="1709738"/>
            <a:ext cx="1206500" cy="1033462"/>
          </a:xfrm>
          <a:custGeom>
            <a:avLst/>
            <a:gdLst>
              <a:gd name="connsiteX0" fmla="*/ 265568 w 1195057"/>
              <a:gd name="connsiteY0" fmla="*/ 0 h 1013988"/>
              <a:gd name="connsiteX1" fmla="*/ 250479 w 1195057"/>
              <a:gd name="connsiteY1" fmla="*/ 72428 h 1013988"/>
              <a:gd name="connsiteX2" fmla="*/ 250479 w 1195057"/>
              <a:gd name="connsiteY2" fmla="*/ 114677 h 1013988"/>
              <a:gd name="connsiteX3" fmla="*/ 232372 w 1195057"/>
              <a:gd name="connsiteY3" fmla="*/ 132784 h 1013988"/>
              <a:gd name="connsiteX4" fmla="*/ 217283 w 1195057"/>
              <a:gd name="connsiteY4" fmla="*/ 193140 h 1013988"/>
              <a:gd name="connsiteX5" fmla="*/ 172016 w 1195057"/>
              <a:gd name="connsiteY5" fmla="*/ 238408 h 1013988"/>
              <a:gd name="connsiteX6" fmla="*/ 162962 w 1195057"/>
              <a:gd name="connsiteY6" fmla="*/ 325925 h 1013988"/>
              <a:gd name="connsiteX7" fmla="*/ 54321 w 1195057"/>
              <a:gd name="connsiteY7" fmla="*/ 476816 h 1013988"/>
              <a:gd name="connsiteX8" fmla="*/ 54321 w 1195057"/>
              <a:gd name="connsiteY8" fmla="*/ 519065 h 1013988"/>
              <a:gd name="connsiteX9" fmla="*/ 21125 w 1195057"/>
              <a:gd name="connsiteY9" fmla="*/ 558297 h 1013988"/>
              <a:gd name="connsiteX10" fmla="*/ 15089 w 1195057"/>
              <a:gd name="connsiteY10" fmla="*/ 615636 h 1013988"/>
              <a:gd name="connsiteX11" fmla="*/ 0 w 1195057"/>
              <a:gd name="connsiteY11" fmla="*/ 688063 h 1013988"/>
              <a:gd name="connsiteX12" fmla="*/ 6036 w 1195057"/>
              <a:gd name="connsiteY12" fmla="*/ 748420 h 1013988"/>
              <a:gd name="connsiteX13" fmla="*/ 591493 w 1195057"/>
              <a:gd name="connsiteY13" fmla="*/ 917418 h 1013988"/>
              <a:gd name="connsiteX14" fmla="*/ 1029077 w 1195057"/>
              <a:gd name="connsiteY14" fmla="*/ 1013988 h 1013988"/>
              <a:gd name="connsiteX15" fmla="*/ 1071327 w 1195057"/>
              <a:gd name="connsiteY15" fmla="*/ 712206 h 1013988"/>
              <a:gd name="connsiteX16" fmla="*/ 1107541 w 1195057"/>
              <a:gd name="connsiteY16" fmla="*/ 642796 h 1013988"/>
              <a:gd name="connsiteX17" fmla="*/ 1092452 w 1195057"/>
              <a:gd name="connsiteY17" fmla="*/ 612618 h 1013988"/>
              <a:gd name="connsiteX18" fmla="*/ 1083398 w 1195057"/>
              <a:gd name="connsiteY18" fmla="*/ 615636 h 1013988"/>
              <a:gd name="connsiteX19" fmla="*/ 1083398 w 1195057"/>
              <a:gd name="connsiteY19" fmla="*/ 543208 h 1013988"/>
              <a:gd name="connsiteX20" fmla="*/ 1134701 w 1195057"/>
              <a:gd name="connsiteY20" fmla="*/ 519065 h 1013988"/>
              <a:gd name="connsiteX21" fmla="*/ 1149790 w 1195057"/>
              <a:gd name="connsiteY21" fmla="*/ 419477 h 1013988"/>
              <a:gd name="connsiteX22" fmla="*/ 1195057 w 1195057"/>
              <a:gd name="connsiteY22" fmla="*/ 392317 h 1013988"/>
              <a:gd name="connsiteX23" fmla="*/ 1195057 w 1195057"/>
              <a:gd name="connsiteY23" fmla="*/ 322907 h 1013988"/>
              <a:gd name="connsiteX24" fmla="*/ 1182986 w 1195057"/>
              <a:gd name="connsiteY24" fmla="*/ 292729 h 1013988"/>
              <a:gd name="connsiteX25" fmla="*/ 1164879 w 1195057"/>
              <a:gd name="connsiteY25" fmla="*/ 292729 h 1013988"/>
              <a:gd name="connsiteX26" fmla="*/ 1131683 w 1195057"/>
              <a:gd name="connsiteY26" fmla="*/ 271604 h 1013988"/>
              <a:gd name="connsiteX27" fmla="*/ 1089434 w 1195057"/>
              <a:gd name="connsiteY27" fmla="*/ 271604 h 1013988"/>
              <a:gd name="connsiteX28" fmla="*/ 1059256 w 1195057"/>
              <a:gd name="connsiteY28" fmla="*/ 268586 h 1013988"/>
              <a:gd name="connsiteX29" fmla="*/ 998899 w 1195057"/>
              <a:gd name="connsiteY29" fmla="*/ 235390 h 1013988"/>
              <a:gd name="connsiteX30" fmla="*/ 968721 w 1195057"/>
              <a:gd name="connsiteY30" fmla="*/ 247461 h 1013988"/>
              <a:gd name="connsiteX31" fmla="*/ 908364 w 1195057"/>
              <a:gd name="connsiteY31" fmla="*/ 220301 h 1013988"/>
              <a:gd name="connsiteX32" fmla="*/ 854044 w 1195057"/>
              <a:gd name="connsiteY32" fmla="*/ 235390 h 1013988"/>
              <a:gd name="connsiteX33" fmla="*/ 832919 w 1195057"/>
              <a:gd name="connsiteY33" fmla="*/ 226336 h 1013988"/>
              <a:gd name="connsiteX34" fmla="*/ 715224 w 1195057"/>
              <a:gd name="connsiteY34" fmla="*/ 226336 h 1013988"/>
              <a:gd name="connsiteX35" fmla="*/ 648832 w 1195057"/>
              <a:gd name="connsiteY35" fmla="*/ 181069 h 1013988"/>
              <a:gd name="connsiteX36" fmla="*/ 588475 w 1195057"/>
              <a:gd name="connsiteY36" fmla="*/ 208230 h 1013988"/>
              <a:gd name="connsiteX37" fmla="*/ 531137 w 1195057"/>
              <a:gd name="connsiteY37" fmla="*/ 144855 h 1013988"/>
              <a:gd name="connsiteX38" fmla="*/ 407406 w 1195057"/>
              <a:gd name="connsiteY38" fmla="*/ 172016 h 1013988"/>
              <a:gd name="connsiteX39" fmla="*/ 392317 w 1195057"/>
              <a:gd name="connsiteY39" fmla="*/ 60356 h 1013988"/>
              <a:gd name="connsiteX40" fmla="*/ 265568 w 1195057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195057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23384 w 1206976"/>
              <a:gd name="connsiteY33" fmla="*/ 219195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88475 w 1206976"/>
              <a:gd name="connsiteY36" fmla="*/ 227272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7263 w 1206976"/>
              <a:gd name="connsiteY25" fmla="*/ 287969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06976" h="1033030">
                <a:moveTo>
                  <a:pt x="275103" y="0"/>
                </a:moveTo>
                <a:lnTo>
                  <a:pt x="250479" y="91470"/>
                </a:lnTo>
                <a:lnTo>
                  <a:pt x="250479" y="133719"/>
                </a:lnTo>
                <a:lnTo>
                  <a:pt x="232372" y="151826"/>
                </a:lnTo>
                <a:lnTo>
                  <a:pt x="217283" y="212182"/>
                </a:lnTo>
                <a:lnTo>
                  <a:pt x="172016" y="257450"/>
                </a:lnTo>
                <a:lnTo>
                  <a:pt x="162962" y="344967"/>
                </a:lnTo>
                <a:lnTo>
                  <a:pt x="54321" y="495858"/>
                </a:lnTo>
                <a:lnTo>
                  <a:pt x="54321" y="538107"/>
                </a:lnTo>
                <a:lnTo>
                  <a:pt x="21125" y="577339"/>
                </a:lnTo>
                <a:lnTo>
                  <a:pt x="15089" y="634678"/>
                </a:lnTo>
                <a:lnTo>
                  <a:pt x="0" y="707105"/>
                </a:lnTo>
                <a:lnTo>
                  <a:pt x="6036" y="767462"/>
                </a:lnTo>
                <a:lnTo>
                  <a:pt x="591493" y="936460"/>
                </a:lnTo>
                <a:lnTo>
                  <a:pt x="1029077" y="1033030"/>
                </a:lnTo>
                <a:lnTo>
                  <a:pt x="1071327" y="731248"/>
                </a:lnTo>
                <a:lnTo>
                  <a:pt x="1107541" y="661838"/>
                </a:lnTo>
                <a:lnTo>
                  <a:pt x="1092452" y="631660"/>
                </a:lnTo>
                <a:lnTo>
                  <a:pt x="1083398" y="634678"/>
                </a:lnTo>
                <a:lnTo>
                  <a:pt x="1083398" y="562250"/>
                </a:lnTo>
                <a:lnTo>
                  <a:pt x="1134701" y="538107"/>
                </a:lnTo>
                <a:lnTo>
                  <a:pt x="1149790" y="438519"/>
                </a:lnTo>
                <a:lnTo>
                  <a:pt x="1206976" y="411359"/>
                </a:lnTo>
                <a:cubicBezTo>
                  <a:pt x="1206181" y="388222"/>
                  <a:pt x="1205387" y="365086"/>
                  <a:pt x="1204592" y="341949"/>
                </a:cubicBezTo>
                <a:lnTo>
                  <a:pt x="1182986" y="311771"/>
                </a:lnTo>
                <a:lnTo>
                  <a:pt x="1167263" y="287969"/>
                </a:lnTo>
                <a:lnTo>
                  <a:pt x="1131683" y="290646"/>
                </a:lnTo>
                <a:lnTo>
                  <a:pt x="1089434" y="290646"/>
                </a:lnTo>
                <a:lnTo>
                  <a:pt x="1061640" y="275727"/>
                </a:lnTo>
                <a:lnTo>
                  <a:pt x="1006050" y="247291"/>
                </a:lnTo>
                <a:lnTo>
                  <a:pt x="968721" y="266503"/>
                </a:lnTo>
                <a:cubicBezTo>
                  <a:pt x="965502" y="266267"/>
                  <a:pt x="969436" y="261270"/>
                  <a:pt x="966217" y="261034"/>
                </a:cubicBezTo>
                <a:lnTo>
                  <a:pt x="908364" y="239343"/>
                </a:lnTo>
                <a:lnTo>
                  <a:pt x="854044" y="254432"/>
                </a:lnTo>
                <a:lnTo>
                  <a:pt x="823384" y="238237"/>
                </a:lnTo>
                <a:lnTo>
                  <a:pt x="717607" y="233477"/>
                </a:lnTo>
                <a:lnTo>
                  <a:pt x="648832" y="200111"/>
                </a:lnTo>
                <a:lnTo>
                  <a:pt x="593242" y="215370"/>
                </a:lnTo>
                <a:lnTo>
                  <a:pt x="531137" y="163897"/>
                </a:lnTo>
                <a:lnTo>
                  <a:pt x="407406" y="191058"/>
                </a:lnTo>
                <a:lnTo>
                  <a:pt x="392317" y="79398"/>
                </a:lnTo>
                <a:lnTo>
                  <a:pt x="275103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81100" y="2652713"/>
            <a:ext cx="979488" cy="1497012"/>
          </a:xfrm>
          <a:custGeom>
            <a:avLst/>
            <a:gdLst>
              <a:gd name="connsiteX0" fmla="*/ 111660 w 965703"/>
              <a:gd name="connsiteY0" fmla="*/ 0 h 1481751"/>
              <a:gd name="connsiteX1" fmla="*/ 0 w 965703"/>
              <a:gd name="connsiteY1" fmla="*/ 552262 h 1481751"/>
              <a:gd name="connsiteX2" fmla="*/ 669957 w 965703"/>
              <a:gd name="connsiteY2" fmla="*/ 1481751 h 1481751"/>
              <a:gd name="connsiteX3" fmla="*/ 700135 w 965703"/>
              <a:gd name="connsiteY3" fmla="*/ 1421394 h 1481751"/>
              <a:gd name="connsiteX4" fmla="*/ 688064 w 965703"/>
              <a:gd name="connsiteY4" fmla="*/ 1351984 h 1481751"/>
              <a:gd name="connsiteX5" fmla="*/ 712206 w 965703"/>
              <a:gd name="connsiteY5" fmla="*/ 1276539 h 1481751"/>
              <a:gd name="connsiteX6" fmla="*/ 808777 w 965703"/>
              <a:gd name="connsiteY6" fmla="*/ 1309735 h 1481751"/>
              <a:gd name="connsiteX7" fmla="*/ 965703 w 965703"/>
              <a:gd name="connsiteY7" fmla="*/ 178052 h 1481751"/>
              <a:gd name="connsiteX8" fmla="*/ 111660 w 965703"/>
              <a:gd name="connsiteY8" fmla="*/ 0 h 1481751"/>
              <a:gd name="connsiteX0" fmla="*/ 125955 w 979998"/>
              <a:gd name="connsiteY0" fmla="*/ 0 h 1481751"/>
              <a:gd name="connsiteX1" fmla="*/ 0 w 979998"/>
              <a:gd name="connsiteY1" fmla="*/ 552491 h 1481751"/>
              <a:gd name="connsiteX2" fmla="*/ 684252 w 979998"/>
              <a:gd name="connsiteY2" fmla="*/ 1481751 h 1481751"/>
              <a:gd name="connsiteX3" fmla="*/ 714430 w 979998"/>
              <a:gd name="connsiteY3" fmla="*/ 1421394 h 1481751"/>
              <a:gd name="connsiteX4" fmla="*/ 702359 w 979998"/>
              <a:gd name="connsiteY4" fmla="*/ 1351984 h 1481751"/>
              <a:gd name="connsiteX5" fmla="*/ 726501 w 979998"/>
              <a:gd name="connsiteY5" fmla="*/ 1276539 h 1481751"/>
              <a:gd name="connsiteX6" fmla="*/ 823072 w 979998"/>
              <a:gd name="connsiteY6" fmla="*/ 1309735 h 1481751"/>
              <a:gd name="connsiteX7" fmla="*/ 979998 w 979998"/>
              <a:gd name="connsiteY7" fmla="*/ 178052 h 1481751"/>
              <a:gd name="connsiteX8" fmla="*/ 125955 w 979998"/>
              <a:gd name="connsiteY8" fmla="*/ 0 h 1481751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02359 w 979998"/>
              <a:gd name="connsiteY4" fmla="*/ 1351984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43557 w 979998"/>
              <a:gd name="connsiteY5" fmla="*/ 128897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9998" h="1496659">
                <a:moveTo>
                  <a:pt x="125955" y="0"/>
                </a:moveTo>
                <a:lnTo>
                  <a:pt x="0" y="552491"/>
                </a:lnTo>
                <a:lnTo>
                  <a:pt x="684608" y="1496659"/>
                </a:lnTo>
                <a:lnTo>
                  <a:pt x="714430" y="1421394"/>
                </a:lnTo>
                <a:lnTo>
                  <a:pt x="712255" y="1359690"/>
                </a:lnTo>
                <a:lnTo>
                  <a:pt x="743557" y="1288979"/>
                </a:lnTo>
                <a:lnTo>
                  <a:pt x="823072" y="1309735"/>
                </a:lnTo>
                <a:lnTo>
                  <a:pt x="979998" y="178052"/>
                </a:lnTo>
                <a:lnTo>
                  <a:pt x="125955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027238" y="2830513"/>
            <a:ext cx="836612" cy="1076325"/>
          </a:xfrm>
          <a:custGeom>
            <a:avLst/>
            <a:gdLst>
              <a:gd name="connsiteX0" fmla="*/ 132784 w 835937"/>
              <a:gd name="connsiteY0" fmla="*/ 0 h 1059255"/>
              <a:gd name="connsiteX1" fmla="*/ 0 w 835937"/>
              <a:gd name="connsiteY1" fmla="*/ 956649 h 1059255"/>
              <a:gd name="connsiteX2" fmla="*/ 775580 w 835937"/>
              <a:gd name="connsiteY2" fmla="*/ 1059255 h 1059255"/>
              <a:gd name="connsiteX3" fmla="*/ 835937 w 835937"/>
              <a:gd name="connsiteY3" fmla="*/ 286693 h 1059255"/>
              <a:gd name="connsiteX4" fmla="*/ 540190 w 835937"/>
              <a:gd name="connsiteY4" fmla="*/ 250479 h 1059255"/>
              <a:gd name="connsiteX5" fmla="*/ 555279 w 835937"/>
              <a:gd name="connsiteY5" fmla="*/ 69410 h 1059255"/>
              <a:gd name="connsiteX6" fmla="*/ 132784 w 835937"/>
              <a:gd name="connsiteY6" fmla="*/ 0 h 1059255"/>
              <a:gd name="connsiteX0" fmla="*/ 132784 w 835937"/>
              <a:gd name="connsiteY0" fmla="*/ 0 h 1075929"/>
              <a:gd name="connsiteX1" fmla="*/ 0 w 835937"/>
              <a:gd name="connsiteY1" fmla="*/ 956649 h 1075929"/>
              <a:gd name="connsiteX2" fmla="*/ 763683 w 835937"/>
              <a:gd name="connsiteY2" fmla="*/ 1075929 h 1075929"/>
              <a:gd name="connsiteX3" fmla="*/ 835937 w 835937"/>
              <a:gd name="connsiteY3" fmla="*/ 286693 h 1075929"/>
              <a:gd name="connsiteX4" fmla="*/ 540190 w 835937"/>
              <a:gd name="connsiteY4" fmla="*/ 250479 h 1075929"/>
              <a:gd name="connsiteX5" fmla="*/ 555279 w 835937"/>
              <a:gd name="connsiteY5" fmla="*/ 69410 h 1075929"/>
              <a:gd name="connsiteX6" fmla="*/ 132784 w 835937"/>
              <a:gd name="connsiteY6" fmla="*/ 0 h 10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5937" h="1075929">
                <a:moveTo>
                  <a:pt x="132784" y="0"/>
                </a:moveTo>
                <a:lnTo>
                  <a:pt x="0" y="956649"/>
                </a:lnTo>
                <a:lnTo>
                  <a:pt x="763683" y="1075929"/>
                </a:lnTo>
                <a:lnTo>
                  <a:pt x="835937" y="286693"/>
                </a:lnTo>
                <a:lnTo>
                  <a:pt x="540190" y="250479"/>
                </a:lnTo>
                <a:lnTo>
                  <a:pt x="555279" y="69410"/>
                </a:lnTo>
                <a:lnTo>
                  <a:pt x="132784" y="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804988" y="3789363"/>
            <a:ext cx="992187" cy="1201737"/>
          </a:xfrm>
          <a:custGeom>
            <a:avLst/>
            <a:gdLst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45268 w 995882"/>
              <a:gd name="connsiteY12" fmla="*/ 802741 h 1201093"/>
              <a:gd name="connsiteX13" fmla="*/ 21125 w 995882"/>
              <a:gd name="connsiteY13" fmla="*/ 787652 h 1201093"/>
              <a:gd name="connsiteX14" fmla="*/ 0 w 995882"/>
              <a:gd name="connsiteY14" fmla="*/ 811794 h 1201093"/>
              <a:gd name="connsiteX15" fmla="*/ 0 w 995882"/>
              <a:gd name="connsiteY15" fmla="*/ 838955 h 1201093"/>
              <a:gd name="connsiteX16" fmla="*/ 576404 w 995882"/>
              <a:gd name="connsiteY16" fmla="*/ 1170915 h 1201093"/>
              <a:gd name="connsiteX17" fmla="*/ 908365 w 995882"/>
              <a:gd name="connsiteY17" fmla="*/ 1201093 h 1201093"/>
              <a:gd name="connsiteX18" fmla="*/ 995882 w 995882"/>
              <a:gd name="connsiteY18" fmla="*/ 102606 h 1201093"/>
              <a:gd name="connsiteX19" fmla="*/ 223319 w 995882"/>
              <a:gd name="connsiteY19" fmla="*/ 0 h 1201093"/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21125 w 995882"/>
              <a:gd name="connsiteY12" fmla="*/ 787652 h 1201093"/>
              <a:gd name="connsiteX13" fmla="*/ 0 w 995882"/>
              <a:gd name="connsiteY13" fmla="*/ 811794 h 1201093"/>
              <a:gd name="connsiteX14" fmla="*/ 0 w 995882"/>
              <a:gd name="connsiteY14" fmla="*/ 838955 h 1201093"/>
              <a:gd name="connsiteX15" fmla="*/ 576404 w 995882"/>
              <a:gd name="connsiteY15" fmla="*/ 1170915 h 1201093"/>
              <a:gd name="connsiteX16" fmla="*/ 908365 w 995882"/>
              <a:gd name="connsiteY16" fmla="*/ 1201093 h 1201093"/>
              <a:gd name="connsiteX17" fmla="*/ 995882 w 995882"/>
              <a:gd name="connsiteY17" fmla="*/ 102606 h 1201093"/>
              <a:gd name="connsiteX18" fmla="*/ 223319 w 995882"/>
              <a:gd name="connsiteY18" fmla="*/ 0 h 1201093"/>
              <a:gd name="connsiteX0" fmla="*/ 223319 w 991638"/>
              <a:gd name="connsiteY0" fmla="*/ 0 h 1201093"/>
              <a:gd name="connsiteX1" fmla="*/ 199177 w 991638"/>
              <a:gd name="connsiteY1" fmla="*/ 172016 h 1201093"/>
              <a:gd name="connsiteX2" fmla="*/ 108642 w 991638"/>
              <a:gd name="connsiteY2" fmla="*/ 147873 h 1201093"/>
              <a:gd name="connsiteX3" fmla="*/ 75446 w 991638"/>
              <a:gd name="connsiteY3" fmla="*/ 223319 h 1201093"/>
              <a:gd name="connsiteX4" fmla="*/ 84499 w 991638"/>
              <a:gd name="connsiteY4" fmla="*/ 286693 h 1201093"/>
              <a:gd name="connsiteX5" fmla="*/ 66392 w 991638"/>
              <a:gd name="connsiteY5" fmla="*/ 344032 h 1201093"/>
              <a:gd name="connsiteX6" fmla="*/ 78464 w 991638"/>
              <a:gd name="connsiteY6" fmla="*/ 383264 h 1201093"/>
              <a:gd name="connsiteX7" fmla="*/ 132785 w 991638"/>
              <a:gd name="connsiteY7" fmla="*/ 510012 h 1201093"/>
              <a:gd name="connsiteX8" fmla="*/ 132785 w 991638"/>
              <a:gd name="connsiteY8" fmla="*/ 528119 h 1201093"/>
              <a:gd name="connsiteX9" fmla="*/ 78464 w 991638"/>
              <a:gd name="connsiteY9" fmla="*/ 552262 h 1201093"/>
              <a:gd name="connsiteX10" fmla="*/ 66392 w 991638"/>
              <a:gd name="connsiteY10" fmla="*/ 633743 h 1201093"/>
              <a:gd name="connsiteX11" fmla="*/ 15089 w 991638"/>
              <a:gd name="connsiteY11" fmla="*/ 715224 h 1201093"/>
              <a:gd name="connsiteX12" fmla="*/ 21125 w 991638"/>
              <a:gd name="connsiteY12" fmla="*/ 787652 h 1201093"/>
              <a:gd name="connsiteX13" fmla="*/ 0 w 991638"/>
              <a:gd name="connsiteY13" fmla="*/ 811794 h 1201093"/>
              <a:gd name="connsiteX14" fmla="*/ 0 w 991638"/>
              <a:gd name="connsiteY14" fmla="*/ 838955 h 1201093"/>
              <a:gd name="connsiteX15" fmla="*/ 576404 w 991638"/>
              <a:gd name="connsiteY15" fmla="*/ 1170915 h 1201093"/>
              <a:gd name="connsiteX16" fmla="*/ 908365 w 991638"/>
              <a:gd name="connsiteY16" fmla="*/ 1201093 h 1201093"/>
              <a:gd name="connsiteX17" fmla="*/ 991638 w 991638"/>
              <a:gd name="connsiteY17" fmla="*/ 112071 h 1201093"/>
              <a:gd name="connsiteX18" fmla="*/ 223319 w 991638"/>
              <a:gd name="connsiteY18" fmla="*/ 0 h 120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91638" h="1201093">
                <a:moveTo>
                  <a:pt x="223319" y="0"/>
                </a:moveTo>
                <a:lnTo>
                  <a:pt x="199177" y="172016"/>
                </a:lnTo>
                <a:lnTo>
                  <a:pt x="108642" y="147873"/>
                </a:lnTo>
                <a:lnTo>
                  <a:pt x="75446" y="223319"/>
                </a:lnTo>
                <a:lnTo>
                  <a:pt x="84499" y="286693"/>
                </a:lnTo>
                <a:lnTo>
                  <a:pt x="66392" y="344032"/>
                </a:lnTo>
                <a:lnTo>
                  <a:pt x="78464" y="383264"/>
                </a:lnTo>
                <a:lnTo>
                  <a:pt x="132785" y="510012"/>
                </a:lnTo>
                <a:lnTo>
                  <a:pt x="132785" y="528119"/>
                </a:lnTo>
                <a:lnTo>
                  <a:pt x="78464" y="552262"/>
                </a:lnTo>
                <a:lnTo>
                  <a:pt x="66392" y="633743"/>
                </a:lnTo>
                <a:lnTo>
                  <a:pt x="15089" y="715224"/>
                </a:lnTo>
                <a:lnTo>
                  <a:pt x="21125" y="787652"/>
                </a:lnTo>
                <a:lnTo>
                  <a:pt x="0" y="811794"/>
                </a:lnTo>
                <a:lnTo>
                  <a:pt x="0" y="838955"/>
                </a:lnTo>
                <a:lnTo>
                  <a:pt x="576404" y="1170915"/>
                </a:lnTo>
                <a:lnTo>
                  <a:pt x="908365" y="1201093"/>
                </a:lnTo>
                <a:lnTo>
                  <a:pt x="991638" y="112071"/>
                </a:lnTo>
                <a:lnTo>
                  <a:pt x="223319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706688" y="3898900"/>
            <a:ext cx="1025525" cy="1106488"/>
          </a:xfrm>
          <a:custGeom>
            <a:avLst/>
            <a:gdLst>
              <a:gd name="connsiteX0" fmla="*/ 87517 w 1026059"/>
              <a:gd name="connsiteY0" fmla="*/ 0 h 1107540"/>
              <a:gd name="connsiteX1" fmla="*/ 0 w 1026059"/>
              <a:gd name="connsiteY1" fmla="*/ 1098487 h 1107540"/>
              <a:gd name="connsiteX2" fmla="*/ 165980 w 1026059"/>
              <a:gd name="connsiteY2" fmla="*/ 1107540 h 1107540"/>
              <a:gd name="connsiteX3" fmla="*/ 172016 w 1026059"/>
              <a:gd name="connsiteY3" fmla="*/ 1029077 h 1107540"/>
              <a:gd name="connsiteX4" fmla="*/ 416459 w 1026059"/>
              <a:gd name="connsiteY4" fmla="*/ 1032095 h 1107540"/>
              <a:gd name="connsiteX5" fmla="*/ 425513 w 1026059"/>
              <a:gd name="connsiteY5" fmla="*/ 992863 h 1107540"/>
              <a:gd name="connsiteX6" fmla="*/ 1010970 w 1026059"/>
              <a:gd name="connsiteY6" fmla="*/ 1020023 h 1107540"/>
              <a:gd name="connsiteX7" fmla="*/ 1026059 w 1026059"/>
              <a:gd name="connsiteY7" fmla="*/ 54321 h 1107540"/>
              <a:gd name="connsiteX8" fmla="*/ 377228 w 1026059"/>
              <a:gd name="connsiteY8" fmla="*/ 24142 h 1107540"/>
              <a:gd name="connsiteX9" fmla="*/ 238408 w 1026059"/>
              <a:gd name="connsiteY9" fmla="*/ 9053 h 1107540"/>
              <a:gd name="connsiteX10" fmla="*/ 87517 w 1026059"/>
              <a:gd name="connsiteY10" fmla="*/ 0 h 11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6059" h="1107540">
                <a:moveTo>
                  <a:pt x="87517" y="0"/>
                </a:moveTo>
                <a:lnTo>
                  <a:pt x="0" y="1098487"/>
                </a:lnTo>
                <a:lnTo>
                  <a:pt x="165980" y="1107540"/>
                </a:lnTo>
                <a:lnTo>
                  <a:pt x="172016" y="1029077"/>
                </a:lnTo>
                <a:lnTo>
                  <a:pt x="416459" y="1032095"/>
                </a:lnTo>
                <a:lnTo>
                  <a:pt x="425513" y="992863"/>
                </a:lnTo>
                <a:lnTo>
                  <a:pt x="1010970" y="1020023"/>
                </a:lnTo>
                <a:lnTo>
                  <a:pt x="1026059" y="54321"/>
                </a:lnTo>
                <a:lnTo>
                  <a:pt x="377228" y="24142"/>
                </a:lnTo>
                <a:lnTo>
                  <a:pt x="238408" y="9053"/>
                </a:lnTo>
                <a:lnTo>
                  <a:pt x="87517" y="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792413" y="3116263"/>
            <a:ext cx="1096962" cy="839787"/>
          </a:xfrm>
          <a:custGeom>
            <a:avLst/>
            <a:gdLst>
              <a:gd name="connsiteX0" fmla="*/ 54321 w 1083398"/>
              <a:gd name="connsiteY0" fmla="*/ 0 h 838954"/>
              <a:gd name="connsiteX1" fmla="*/ 0 w 1083398"/>
              <a:gd name="connsiteY1" fmla="*/ 778598 h 838954"/>
              <a:gd name="connsiteX2" fmla="*/ 359121 w 1083398"/>
              <a:gd name="connsiteY2" fmla="*/ 811794 h 838954"/>
              <a:gd name="connsiteX3" fmla="*/ 926471 w 1083398"/>
              <a:gd name="connsiteY3" fmla="*/ 838954 h 838954"/>
              <a:gd name="connsiteX4" fmla="*/ 1071327 w 1083398"/>
              <a:gd name="connsiteY4" fmla="*/ 832919 h 838954"/>
              <a:gd name="connsiteX5" fmla="*/ 1083398 w 1083398"/>
              <a:gd name="connsiteY5" fmla="*/ 69410 h 838954"/>
              <a:gd name="connsiteX6" fmla="*/ 639778 w 1083398"/>
              <a:gd name="connsiteY6" fmla="*/ 45267 h 838954"/>
              <a:gd name="connsiteX7" fmla="*/ 416460 w 1083398"/>
              <a:gd name="connsiteY7" fmla="*/ 27160 h 838954"/>
              <a:gd name="connsiteX8" fmla="*/ 54321 w 1083398"/>
              <a:gd name="connsiteY8" fmla="*/ 0 h 838954"/>
              <a:gd name="connsiteX0" fmla="*/ 68618 w 1097695"/>
              <a:gd name="connsiteY0" fmla="*/ 0 h 838954"/>
              <a:gd name="connsiteX1" fmla="*/ 0 w 1097695"/>
              <a:gd name="connsiteY1" fmla="*/ 780977 h 838954"/>
              <a:gd name="connsiteX2" fmla="*/ 373418 w 1097695"/>
              <a:gd name="connsiteY2" fmla="*/ 811794 h 838954"/>
              <a:gd name="connsiteX3" fmla="*/ 940768 w 1097695"/>
              <a:gd name="connsiteY3" fmla="*/ 838954 h 838954"/>
              <a:gd name="connsiteX4" fmla="*/ 1085624 w 1097695"/>
              <a:gd name="connsiteY4" fmla="*/ 832919 h 838954"/>
              <a:gd name="connsiteX5" fmla="*/ 1097695 w 1097695"/>
              <a:gd name="connsiteY5" fmla="*/ 69410 h 838954"/>
              <a:gd name="connsiteX6" fmla="*/ 654075 w 1097695"/>
              <a:gd name="connsiteY6" fmla="*/ 45267 h 838954"/>
              <a:gd name="connsiteX7" fmla="*/ 430757 w 1097695"/>
              <a:gd name="connsiteY7" fmla="*/ 27160 h 838954"/>
              <a:gd name="connsiteX8" fmla="*/ 68618 w 1097695"/>
              <a:gd name="connsiteY8" fmla="*/ 0 h 83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695" h="838954">
                <a:moveTo>
                  <a:pt x="68618" y="0"/>
                </a:moveTo>
                <a:lnTo>
                  <a:pt x="0" y="780977"/>
                </a:lnTo>
                <a:lnTo>
                  <a:pt x="373418" y="811794"/>
                </a:lnTo>
                <a:lnTo>
                  <a:pt x="940768" y="838954"/>
                </a:lnTo>
                <a:lnTo>
                  <a:pt x="1085624" y="832919"/>
                </a:lnTo>
                <a:lnTo>
                  <a:pt x="1097695" y="69410"/>
                </a:lnTo>
                <a:lnTo>
                  <a:pt x="654075" y="45267"/>
                </a:lnTo>
                <a:lnTo>
                  <a:pt x="430757" y="27160"/>
                </a:lnTo>
                <a:lnTo>
                  <a:pt x="68618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573338" y="2325688"/>
            <a:ext cx="1047750" cy="850900"/>
          </a:xfrm>
          <a:custGeom>
            <a:avLst/>
            <a:gdLst>
              <a:gd name="connsiteX0" fmla="*/ 81481 w 1047184"/>
              <a:gd name="connsiteY0" fmla="*/ 0 h 851025"/>
              <a:gd name="connsiteX1" fmla="*/ 12071 w 1047184"/>
              <a:gd name="connsiteY1" fmla="*/ 576404 h 851025"/>
              <a:gd name="connsiteX2" fmla="*/ 0 w 1047184"/>
              <a:gd name="connsiteY2" fmla="*/ 751437 h 851025"/>
              <a:gd name="connsiteX3" fmla="*/ 289711 w 1047184"/>
              <a:gd name="connsiteY3" fmla="*/ 796705 h 851025"/>
              <a:gd name="connsiteX4" fmla="*/ 1017006 w 1047184"/>
              <a:gd name="connsiteY4" fmla="*/ 851025 h 851025"/>
              <a:gd name="connsiteX5" fmla="*/ 1047184 w 1047184"/>
              <a:gd name="connsiteY5" fmla="*/ 78463 h 851025"/>
              <a:gd name="connsiteX6" fmla="*/ 81481 w 1047184"/>
              <a:gd name="connsiteY6" fmla="*/ 0 h 85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184" h="851025">
                <a:moveTo>
                  <a:pt x="81481" y="0"/>
                </a:moveTo>
                <a:lnTo>
                  <a:pt x="12071" y="576404"/>
                </a:lnTo>
                <a:lnTo>
                  <a:pt x="0" y="751437"/>
                </a:lnTo>
                <a:lnTo>
                  <a:pt x="289711" y="796705"/>
                </a:lnTo>
                <a:lnTo>
                  <a:pt x="1017006" y="851025"/>
                </a:lnTo>
                <a:lnTo>
                  <a:pt x="1047184" y="78463"/>
                </a:lnTo>
                <a:lnTo>
                  <a:pt x="81481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085975" y="1474788"/>
            <a:ext cx="1574800" cy="952500"/>
          </a:xfrm>
          <a:custGeom>
            <a:avLst/>
            <a:gdLst>
              <a:gd name="connsiteX0" fmla="*/ 27160 w 1572285"/>
              <a:gd name="connsiteY0" fmla="*/ 0 h 944578"/>
              <a:gd name="connsiteX1" fmla="*/ 24142 w 1572285"/>
              <a:gd name="connsiteY1" fmla="*/ 63374 h 944578"/>
              <a:gd name="connsiteX2" fmla="*/ 0 w 1572285"/>
              <a:gd name="connsiteY2" fmla="*/ 129766 h 944578"/>
              <a:gd name="connsiteX3" fmla="*/ 12071 w 1572285"/>
              <a:gd name="connsiteY3" fmla="*/ 301782 h 944578"/>
              <a:gd name="connsiteX4" fmla="*/ 69410 w 1572285"/>
              <a:gd name="connsiteY4" fmla="*/ 374210 h 944578"/>
              <a:gd name="connsiteX5" fmla="*/ 93552 w 1572285"/>
              <a:gd name="connsiteY5" fmla="*/ 422495 h 944578"/>
              <a:gd name="connsiteX6" fmla="*/ 132784 w 1572285"/>
              <a:gd name="connsiteY6" fmla="*/ 455691 h 944578"/>
              <a:gd name="connsiteX7" fmla="*/ 162962 w 1572285"/>
              <a:gd name="connsiteY7" fmla="*/ 485869 h 944578"/>
              <a:gd name="connsiteX8" fmla="*/ 135802 w 1572285"/>
              <a:gd name="connsiteY8" fmla="*/ 567350 h 944578"/>
              <a:gd name="connsiteX9" fmla="*/ 144855 w 1572285"/>
              <a:gd name="connsiteY9" fmla="*/ 618653 h 944578"/>
              <a:gd name="connsiteX10" fmla="*/ 111659 w 1572285"/>
              <a:gd name="connsiteY10" fmla="*/ 645814 h 944578"/>
              <a:gd name="connsiteX11" fmla="*/ 117695 w 1572285"/>
              <a:gd name="connsiteY11" fmla="*/ 679010 h 944578"/>
              <a:gd name="connsiteX12" fmla="*/ 190122 w 1572285"/>
              <a:gd name="connsiteY12" fmla="*/ 675992 h 944578"/>
              <a:gd name="connsiteX13" fmla="*/ 208229 w 1572285"/>
              <a:gd name="connsiteY13" fmla="*/ 739366 h 944578"/>
              <a:gd name="connsiteX14" fmla="*/ 214265 w 1572285"/>
              <a:gd name="connsiteY14" fmla="*/ 775580 h 944578"/>
              <a:gd name="connsiteX15" fmla="*/ 235390 w 1572285"/>
              <a:gd name="connsiteY15" fmla="*/ 817830 h 944578"/>
              <a:gd name="connsiteX16" fmla="*/ 235390 w 1572285"/>
              <a:gd name="connsiteY16" fmla="*/ 848008 h 944578"/>
              <a:gd name="connsiteX17" fmla="*/ 307817 w 1572285"/>
              <a:gd name="connsiteY17" fmla="*/ 935525 h 944578"/>
              <a:gd name="connsiteX18" fmla="*/ 404388 w 1572285"/>
              <a:gd name="connsiteY18" fmla="*/ 917418 h 944578"/>
              <a:gd name="connsiteX19" fmla="*/ 422495 w 1572285"/>
              <a:gd name="connsiteY19" fmla="*/ 938542 h 944578"/>
              <a:gd name="connsiteX20" fmla="*/ 506994 w 1572285"/>
              <a:gd name="connsiteY20" fmla="*/ 899311 h 944578"/>
              <a:gd name="connsiteX21" fmla="*/ 546225 w 1572285"/>
              <a:gd name="connsiteY21" fmla="*/ 944578 h 944578"/>
              <a:gd name="connsiteX22" fmla="*/ 564332 w 1572285"/>
              <a:gd name="connsiteY22" fmla="*/ 844990 h 944578"/>
              <a:gd name="connsiteX23" fmla="*/ 1530035 w 1572285"/>
              <a:gd name="connsiteY23" fmla="*/ 935525 h 944578"/>
              <a:gd name="connsiteX24" fmla="*/ 1572285 w 1572285"/>
              <a:gd name="connsiteY24" fmla="*/ 190123 h 944578"/>
              <a:gd name="connsiteX25" fmla="*/ 1189021 w 1572285"/>
              <a:gd name="connsiteY25" fmla="*/ 156927 h 944578"/>
              <a:gd name="connsiteX26" fmla="*/ 1007952 w 1572285"/>
              <a:gd name="connsiteY26" fmla="*/ 141837 h 944578"/>
              <a:gd name="connsiteX27" fmla="*/ 908364 w 1572285"/>
              <a:gd name="connsiteY27" fmla="*/ 138820 h 944578"/>
              <a:gd name="connsiteX28" fmla="*/ 742384 w 1572285"/>
              <a:gd name="connsiteY28" fmla="*/ 111659 h 944578"/>
              <a:gd name="connsiteX29" fmla="*/ 597528 w 1572285"/>
              <a:gd name="connsiteY29" fmla="*/ 93552 h 944578"/>
              <a:gd name="connsiteX30" fmla="*/ 27160 w 1572285"/>
              <a:gd name="connsiteY30" fmla="*/ 0 h 944578"/>
              <a:gd name="connsiteX0" fmla="*/ 27160 w 1572285"/>
              <a:gd name="connsiteY0" fmla="*/ 0 h 944594"/>
              <a:gd name="connsiteX1" fmla="*/ 24142 w 1572285"/>
              <a:gd name="connsiteY1" fmla="*/ 63374 h 944594"/>
              <a:gd name="connsiteX2" fmla="*/ 0 w 1572285"/>
              <a:gd name="connsiteY2" fmla="*/ 129766 h 944594"/>
              <a:gd name="connsiteX3" fmla="*/ 12071 w 1572285"/>
              <a:gd name="connsiteY3" fmla="*/ 301782 h 944594"/>
              <a:gd name="connsiteX4" fmla="*/ 69410 w 1572285"/>
              <a:gd name="connsiteY4" fmla="*/ 374210 h 944594"/>
              <a:gd name="connsiteX5" fmla="*/ 93552 w 1572285"/>
              <a:gd name="connsiteY5" fmla="*/ 422495 h 944594"/>
              <a:gd name="connsiteX6" fmla="*/ 132784 w 1572285"/>
              <a:gd name="connsiteY6" fmla="*/ 455691 h 944594"/>
              <a:gd name="connsiteX7" fmla="*/ 162962 w 1572285"/>
              <a:gd name="connsiteY7" fmla="*/ 485869 h 944594"/>
              <a:gd name="connsiteX8" fmla="*/ 135802 w 1572285"/>
              <a:gd name="connsiteY8" fmla="*/ 567350 h 944594"/>
              <a:gd name="connsiteX9" fmla="*/ 144855 w 1572285"/>
              <a:gd name="connsiteY9" fmla="*/ 618653 h 944594"/>
              <a:gd name="connsiteX10" fmla="*/ 111659 w 1572285"/>
              <a:gd name="connsiteY10" fmla="*/ 645814 h 944594"/>
              <a:gd name="connsiteX11" fmla="*/ 117695 w 1572285"/>
              <a:gd name="connsiteY11" fmla="*/ 679010 h 944594"/>
              <a:gd name="connsiteX12" fmla="*/ 190122 w 1572285"/>
              <a:gd name="connsiteY12" fmla="*/ 675992 h 944594"/>
              <a:gd name="connsiteX13" fmla="*/ 208229 w 1572285"/>
              <a:gd name="connsiteY13" fmla="*/ 739366 h 944594"/>
              <a:gd name="connsiteX14" fmla="*/ 214265 w 1572285"/>
              <a:gd name="connsiteY14" fmla="*/ 775580 h 944594"/>
              <a:gd name="connsiteX15" fmla="*/ 235390 w 1572285"/>
              <a:gd name="connsiteY15" fmla="*/ 817830 h 944594"/>
              <a:gd name="connsiteX16" fmla="*/ 235390 w 1572285"/>
              <a:gd name="connsiteY16" fmla="*/ 848008 h 944594"/>
              <a:gd name="connsiteX17" fmla="*/ 307817 w 1572285"/>
              <a:gd name="connsiteY17" fmla="*/ 935525 h 944594"/>
              <a:gd name="connsiteX18" fmla="*/ 404388 w 1572285"/>
              <a:gd name="connsiteY18" fmla="*/ 917418 h 944594"/>
              <a:gd name="connsiteX19" fmla="*/ 422495 w 1572285"/>
              <a:gd name="connsiteY19" fmla="*/ 938542 h 944594"/>
              <a:gd name="connsiteX20" fmla="*/ 506994 w 1572285"/>
              <a:gd name="connsiteY20" fmla="*/ 899311 h 944594"/>
              <a:gd name="connsiteX21" fmla="*/ 557802 w 1572285"/>
              <a:gd name="connsiteY21" fmla="*/ 944594 h 944594"/>
              <a:gd name="connsiteX22" fmla="*/ 564332 w 1572285"/>
              <a:gd name="connsiteY22" fmla="*/ 844990 h 944594"/>
              <a:gd name="connsiteX23" fmla="*/ 1530035 w 1572285"/>
              <a:gd name="connsiteY23" fmla="*/ 935525 h 944594"/>
              <a:gd name="connsiteX24" fmla="*/ 1572285 w 1572285"/>
              <a:gd name="connsiteY24" fmla="*/ 190123 h 944594"/>
              <a:gd name="connsiteX25" fmla="*/ 1189021 w 1572285"/>
              <a:gd name="connsiteY25" fmla="*/ 156927 h 944594"/>
              <a:gd name="connsiteX26" fmla="*/ 1007952 w 1572285"/>
              <a:gd name="connsiteY26" fmla="*/ 141837 h 944594"/>
              <a:gd name="connsiteX27" fmla="*/ 908364 w 1572285"/>
              <a:gd name="connsiteY27" fmla="*/ 138820 h 944594"/>
              <a:gd name="connsiteX28" fmla="*/ 742384 w 1572285"/>
              <a:gd name="connsiteY28" fmla="*/ 111659 h 944594"/>
              <a:gd name="connsiteX29" fmla="*/ 597528 w 1572285"/>
              <a:gd name="connsiteY29" fmla="*/ 93552 h 944594"/>
              <a:gd name="connsiteX30" fmla="*/ 27160 w 1572285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71625 w 1574500"/>
              <a:gd name="connsiteY4" fmla="*/ 374210 h 944594"/>
              <a:gd name="connsiteX5" fmla="*/ 95767 w 1574500"/>
              <a:gd name="connsiteY5" fmla="*/ 422495 h 944594"/>
              <a:gd name="connsiteX6" fmla="*/ 134999 w 1574500"/>
              <a:gd name="connsiteY6" fmla="*/ 455691 h 944594"/>
              <a:gd name="connsiteX7" fmla="*/ 165177 w 1574500"/>
              <a:gd name="connsiteY7" fmla="*/ 485869 h 944594"/>
              <a:gd name="connsiteX8" fmla="*/ 138017 w 1574500"/>
              <a:gd name="connsiteY8" fmla="*/ 567350 h 944594"/>
              <a:gd name="connsiteX9" fmla="*/ 147070 w 1574500"/>
              <a:gd name="connsiteY9" fmla="*/ 618653 h 944594"/>
              <a:gd name="connsiteX10" fmla="*/ 113874 w 1574500"/>
              <a:gd name="connsiteY10" fmla="*/ 645814 h 944594"/>
              <a:gd name="connsiteX11" fmla="*/ 119910 w 1574500"/>
              <a:gd name="connsiteY11" fmla="*/ 679010 h 944594"/>
              <a:gd name="connsiteX12" fmla="*/ 192337 w 1574500"/>
              <a:gd name="connsiteY12" fmla="*/ 675992 h 944594"/>
              <a:gd name="connsiteX13" fmla="*/ 210444 w 1574500"/>
              <a:gd name="connsiteY13" fmla="*/ 739366 h 944594"/>
              <a:gd name="connsiteX14" fmla="*/ 216480 w 1574500"/>
              <a:gd name="connsiteY14" fmla="*/ 775580 h 944594"/>
              <a:gd name="connsiteX15" fmla="*/ 237605 w 1574500"/>
              <a:gd name="connsiteY15" fmla="*/ 817830 h 944594"/>
              <a:gd name="connsiteX16" fmla="*/ 237605 w 1574500"/>
              <a:gd name="connsiteY16" fmla="*/ 848008 h 944594"/>
              <a:gd name="connsiteX17" fmla="*/ 310032 w 1574500"/>
              <a:gd name="connsiteY17" fmla="*/ 935525 h 944594"/>
              <a:gd name="connsiteX18" fmla="*/ 406603 w 1574500"/>
              <a:gd name="connsiteY18" fmla="*/ 917418 h 944594"/>
              <a:gd name="connsiteX19" fmla="*/ 424710 w 1574500"/>
              <a:gd name="connsiteY19" fmla="*/ 938542 h 944594"/>
              <a:gd name="connsiteX20" fmla="*/ 509209 w 1574500"/>
              <a:gd name="connsiteY20" fmla="*/ 899311 h 944594"/>
              <a:gd name="connsiteX21" fmla="*/ 560017 w 1574500"/>
              <a:gd name="connsiteY21" fmla="*/ 944594 h 944594"/>
              <a:gd name="connsiteX22" fmla="*/ 566547 w 1574500"/>
              <a:gd name="connsiteY22" fmla="*/ 844990 h 944594"/>
              <a:gd name="connsiteX23" fmla="*/ 1532250 w 1574500"/>
              <a:gd name="connsiteY23" fmla="*/ 935525 h 944594"/>
              <a:gd name="connsiteX24" fmla="*/ 1574500 w 1574500"/>
              <a:gd name="connsiteY24" fmla="*/ 190123 h 944594"/>
              <a:gd name="connsiteX25" fmla="*/ 1191236 w 1574500"/>
              <a:gd name="connsiteY25" fmla="*/ 156927 h 944594"/>
              <a:gd name="connsiteX26" fmla="*/ 1010167 w 1574500"/>
              <a:gd name="connsiteY26" fmla="*/ 141837 h 944594"/>
              <a:gd name="connsiteX27" fmla="*/ 910579 w 1574500"/>
              <a:gd name="connsiteY27" fmla="*/ 138820 h 944594"/>
              <a:gd name="connsiteX28" fmla="*/ 744599 w 1574500"/>
              <a:gd name="connsiteY28" fmla="*/ 111659 h 944594"/>
              <a:gd name="connsiteX29" fmla="*/ 599743 w 1574500"/>
              <a:gd name="connsiteY29" fmla="*/ 93552 h 944594"/>
              <a:gd name="connsiteX30" fmla="*/ 29375 w 1574500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34999 w 1574500"/>
              <a:gd name="connsiteY5" fmla="*/ 455691 h 944594"/>
              <a:gd name="connsiteX6" fmla="*/ 165177 w 1574500"/>
              <a:gd name="connsiteY6" fmla="*/ 485869 h 944594"/>
              <a:gd name="connsiteX7" fmla="*/ 138017 w 1574500"/>
              <a:gd name="connsiteY7" fmla="*/ 567350 h 944594"/>
              <a:gd name="connsiteX8" fmla="*/ 147070 w 1574500"/>
              <a:gd name="connsiteY8" fmla="*/ 618653 h 944594"/>
              <a:gd name="connsiteX9" fmla="*/ 113874 w 1574500"/>
              <a:gd name="connsiteY9" fmla="*/ 645814 h 944594"/>
              <a:gd name="connsiteX10" fmla="*/ 119910 w 1574500"/>
              <a:gd name="connsiteY10" fmla="*/ 679010 h 944594"/>
              <a:gd name="connsiteX11" fmla="*/ 192337 w 1574500"/>
              <a:gd name="connsiteY11" fmla="*/ 675992 h 944594"/>
              <a:gd name="connsiteX12" fmla="*/ 210444 w 1574500"/>
              <a:gd name="connsiteY12" fmla="*/ 739366 h 944594"/>
              <a:gd name="connsiteX13" fmla="*/ 216480 w 1574500"/>
              <a:gd name="connsiteY13" fmla="*/ 775580 h 944594"/>
              <a:gd name="connsiteX14" fmla="*/ 237605 w 1574500"/>
              <a:gd name="connsiteY14" fmla="*/ 817830 h 944594"/>
              <a:gd name="connsiteX15" fmla="*/ 237605 w 1574500"/>
              <a:gd name="connsiteY15" fmla="*/ 848008 h 944594"/>
              <a:gd name="connsiteX16" fmla="*/ 310032 w 1574500"/>
              <a:gd name="connsiteY16" fmla="*/ 935525 h 944594"/>
              <a:gd name="connsiteX17" fmla="*/ 406603 w 1574500"/>
              <a:gd name="connsiteY17" fmla="*/ 917418 h 944594"/>
              <a:gd name="connsiteX18" fmla="*/ 424710 w 1574500"/>
              <a:gd name="connsiteY18" fmla="*/ 938542 h 944594"/>
              <a:gd name="connsiteX19" fmla="*/ 509209 w 1574500"/>
              <a:gd name="connsiteY19" fmla="*/ 899311 h 944594"/>
              <a:gd name="connsiteX20" fmla="*/ 560017 w 1574500"/>
              <a:gd name="connsiteY20" fmla="*/ 944594 h 944594"/>
              <a:gd name="connsiteX21" fmla="*/ 566547 w 1574500"/>
              <a:gd name="connsiteY21" fmla="*/ 844990 h 944594"/>
              <a:gd name="connsiteX22" fmla="*/ 1532250 w 1574500"/>
              <a:gd name="connsiteY22" fmla="*/ 935525 h 944594"/>
              <a:gd name="connsiteX23" fmla="*/ 1574500 w 1574500"/>
              <a:gd name="connsiteY23" fmla="*/ 190123 h 944594"/>
              <a:gd name="connsiteX24" fmla="*/ 1191236 w 1574500"/>
              <a:gd name="connsiteY24" fmla="*/ 156927 h 944594"/>
              <a:gd name="connsiteX25" fmla="*/ 1010167 w 1574500"/>
              <a:gd name="connsiteY25" fmla="*/ 141837 h 944594"/>
              <a:gd name="connsiteX26" fmla="*/ 910579 w 1574500"/>
              <a:gd name="connsiteY26" fmla="*/ 138820 h 944594"/>
              <a:gd name="connsiteX27" fmla="*/ 744599 w 1574500"/>
              <a:gd name="connsiteY27" fmla="*/ 111659 h 944594"/>
              <a:gd name="connsiteX28" fmla="*/ 599743 w 1574500"/>
              <a:gd name="connsiteY28" fmla="*/ 93552 h 944594"/>
              <a:gd name="connsiteX29" fmla="*/ 29375 w 1574500"/>
              <a:gd name="connsiteY29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27946 w 1574500"/>
              <a:gd name="connsiteY14" fmla="*/ 874216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52209"/>
              <a:gd name="connsiteX1" fmla="*/ 26357 w 1574500"/>
              <a:gd name="connsiteY1" fmla="*/ 63374 h 952209"/>
              <a:gd name="connsiteX2" fmla="*/ 2215 w 1574500"/>
              <a:gd name="connsiteY2" fmla="*/ 129766 h 952209"/>
              <a:gd name="connsiteX3" fmla="*/ 0 w 1574500"/>
              <a:gd name="connsiteY3" fmla="*/ 308931 h 952209"/>
              <a:gd name="connsiteX4" fmla="*/ 86191 w 1574500"/>
              <a:gd name="connsiteY4" fmla="*/ 429646 h 952209"/>
              <a:gd name="connsiteX5" fmla="*/ 148421 w 1574500"/>
              <a:gd name="connsiteY5" fmla="*/ 485877 h 952209"/>
              <a:gd name="connsiteX6" fmla="*/ 123656 w 1574500"/>
              <a:gd name="connsiteY6" fmla="*/ 567360 h 952209"/>
              <a:gd name="connsiteX7" fmla="*/ 132705 w 1574500"/>
              <a:gd name="connsiteY7" fmla="*/ 618663 h 952209"/>
              <a:gd name="connsiteX8" fmla="*/ 113874 w 1574500"/>
              <a:gd name="connsiteY8" fmla="*/ 645814 h 952209"/>
              <a:gd name="connsiteX9" fmla="*/ 119910 w 1574500"/>
              <a:gd name="connsiteY9" fmla="*/ 679010 h 952209"/>
              <a:gd name="connsiteX10" fmla="*/ 192337 w 1574500"/>
              <a:gd name="connsiteY10" fmla="*/ 675992 h 952209"/>
              <a:gd name="connsiteX11" fmla="*/ 210444 w 1574500"/>
              <a:gd name="connsiteY11" fmla="*/ 739366 h 952209"/>
              <a:gd name="connsiteX12" fmla="*/ 216480 w 1574500"/>
              <a:gd name="connsiteY12" fmla="*/ 775580 h 952209"/>
              <a:gd name="connsiteX13" fmla="*/ 237605 w 1574500"/>
              <a:gd name="connsiteY13" fmla="*/ 817830 h 952209"/>
              <a:gd name="connsiteX14" fmla="*/ 227946 w 1574500"/>
              <a:gd name="connsiteY14" fmla="*/ 874216 h 952209"/>
              <a:gd name="connsiteX15" fmla="*/ 312230 w 1574500"/>
              <a:gd name="connsiteY15" fmla="*/ 952209 h 952209"/>
              <a:gd name="connsiteX16" fmla="*/ 406603 w 1574500"/>
              <a:gd name="connsiteY16" fmla="*/ 917418 h 952209"/>
              <a:gd name="connsiteX17" fmla="*/ 424710 w 1574500"/>
              <a:gd name="connsiteY17" fmla="*/ 938542 h 952209"/>
              <a:gd name="connsiteX18" fmla="*/ 509209 w 1574500"/>
              <a:gd name="connsiteY18" fmla="*/ 899311 h 952209"/>
              <a:gd name="connsiteX19" fmla="*/ 560017 w 1574500"/>
              <a:gd name="connsiteY19" fmla="*/ 944594 h 952209"/>
              <a:gd name="connsiteX20" fmla="*/ 566547 w 1574500"/>
              <a:gd name="connsiteY20" fmla="*/ 844990 h 952209"/>
              <a:gd name="connsiteX21" fmla="*/ 1532250 w 1574500"/>
              <a:gd name="connsiteY21" fmla="*/ 935525 h 952209"/>
              <a:gd name="connsiteX22" fmla="*/ 1574500 w 1574500"/>
              <a:gd name="connsiteY22" fmla="*/ 190123 h 952209"/>
              <a:gd name="connsiteX23" fmla="*/ 1191236 w 1574500"/>
              <a:gd name="connsiteY23" fmla="*/ 156927 h 952209"/>
              <a:gd name="connsiteX24" fmla="*/ 1010167 w 1574500"/>
              <a:gd name="connsiteY24" fmla="*/ 141837 h 952209"/>
              <a:gd name="connsiteX25" fmla="*/ 910579 w 1574500"/>
              <a:gd name="connsiteY25" fmla="*/ 138820 h 952209"/>
              <a:gd name="connsiteX26" fmla="*/ 744599 w 1574500"/>
              <a:gd name="connsiteY26" fmla="*/ 111659 h 952209"/>
              <a:gd name="connsiteX27" fmla="*/ 599743 w 1574500"/>
              <a:gd name="connsiteY27" fmla="*/ 93552 h 952209"/>
              <a:gd name="connsiteX28" fmla="*/ 29375 w 1574500"/>
              <a:gd name="connsiteY28" fmla="*/ 0 h 952209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406603 w 1574500"/>
              <a:gd name="connsiteY16" fmla="*/ 917418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13669 w 1574500"/>
              <a:gd name="connsiteY18" fmla="*/ 904089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74500" h="952845">
                <a:moveTo>
                  <a:pt x="29375" y="0"/>
                </a:moveTo>
                <a:lnTo>
                  <a:pt x="26357" y="63374"/>
                </a:lnTo>
                <a:lnTo>
                  <a:pt x="2215" y="129766"/>
                </a:lnTo>
                <a:cubicBezTo>
                  <a:pt x="1477" y="189488"/>
                  <a:pt x="738" y="249209"/>
                  <a:pt x="0" y="308931"/>
                </a:cubicBezTo>
                <a:lnTo>
                  <a:pt x="86191" y="429646"/>
                </a:lnTo>
                <a:lnTo>
                  <a:pt x="148421" y="485877"/>
                </a:lnTo>
                <a:lnTo>
                  <a:pt x="123656" y="567360"/>
                </a:lnTo>
                <a:lnTo>
                  <a:pt x="132705" y="618663"/>
                </a:lnTo>
                <a:lnTo>
                  <a:pt x="113874" y="645814"/>
                </a:lnTo>
                <a:lnTo>
                  <a:pt x="119910" y="679010"/>
                </a:lnTo>
                <a:lnTo>
                  <a:pt x="192337" y="675992"/>
                </a:lnTo>
                <a:lnTo>
                  <a:pt x="210444" y="739366"/>
                </a:lnTo>
                <a:lnTo>
                  <a:pt x="216480" y="775580"/>
                </a:lnTo>
                <a:lnTo>
                  <a:pt x="237605" y="817830"/>
                </a:lnTo>
                <a:lnTo>
                  <a:pt x="227946" y="874216"/>
                </a:lnTo>
                <a:lnTo>
                  <a:pt x="312230" y="952209"/>
                </a:lnTo>
                <a:lnTo>
                  <a:pt x="396844" y="938866"/>
                </a:lnTo>
                <a:lnTo>
                  <a:pt x="455399" y="952845"/>
                </a:lnTo>
                <a:lnTo>
                  <a:pt x="513669" y="904089"/>
                </a:lnTo>
                <a:lnTo>
                  <a:pt x="560017" y="944594"/>
                </a:lnTo>
                <a:lnTo>
                  <a:pt x="566547" y="844990"/>
                </a:lnTo>
                <a:lnTo>
                  <a:pt x="1532250" y="935525"/>
                </a:lnTo>
                <a:lnTo>
                  <a:pt x="1574500" y="190123"/>
                </a:lnTo>
                <a:lnTo>
                  <a:pt x="1191236" y="156927"/>
                </a:lnTo>
                <a:lnTo>
                  <a:pt x="1010167" y="141837"/>
                </a:lnTo>
                <a:lnTo>
                  <a:pt x="910579" y="138820"/>
                </a:lnTo>
                <a:lnTo>
                  <a:pt x="744599" y="111659"/>
                </a:lnTo>
                <a:lnTo>
                  <a:pt x="599743" y="93552"/>
                </a:lnTo>
                <a:lnTo>
                  <a:pt x="29375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630613" y="1641475"/>
            <a:ext cx="1001712" cy="596900"/>
          </a:xfrm>
          <a:custGeom>
            <a:avLst/>
            <a:gdLst>
              <a:gd name="connsiteX0" fmla="*/ 27160 w 1001916"/>
              <a:gd name="connsiteY0" fmla="*/ 18107 h 597529"/>
              <a:gd name="connsiteX1" fmla="*/ 0 w 1001916"/>
              <a:gd name="connsiteY1" fmla="*/ 597529 h 597529"/>
              <a:gd name="connsiteX2" fmla="*/ 998899 w 1001916"/>
              <a:gd name="connsiteY2" fmla="*/ 588475 h 597529"/>
              <a:gd name="connsiteX3" fmla="*/ 1001916 w 1001916"/>
              <a:gd name="connsiteY3" fmla="*/ 537172 h 597529"/>
              <a:gd name="connsiteX4" fmla="*/ 974756 w 1001916"/>
              <a:gd name="connsiteY4" fmla="*/ 416459 h 597529"/>
              <a:gd name="connsiteX5" fmla="*/ 971738 w 1001916"/>
              <a:gd name="connsiteY5" fmla="*/ 316871 h 597529"/>
              <a:gd name="connsiteX6" fmla="*/ 932506 w 1001916"/>
              <a:gd name="connsiteY6" fmla="*/ 223319 h 597529"/>
              <a:gd name="connsiteX7" fmla="*/ 905346 w 1001916"/>
              <a:gd name="connsiteY7" fmla="*/ 196158 h 597529"/>
              <a:gd name="connsiteX8" fmla="*/ 911382 w 1001916"/>
              <a:gd name="connsiteY8" fmla="*/ 78463 h 597529"/>
              <a:gd name="connsiteX9" fmla="*/ 878186 w 1001916"/>
              <a:gd name="connsiteY9" fmla="*/ 0 h 597529"/>
              <a:gd name="connsiteX10" fmla="*/ 485869 w 1001916"/>
              <a:gd name="connsiteY10" fmla="*/ 27160 h 597529"/>
              <a:gd name="connsiteX11" fmla="*/ 350067 w 1001916"/>
              <a:gd name="connsiteY11" fmla="*/ 30178 h 597529"/>
              <a:gd name="connsiteX12" fmla="*/ 27160 w 1001916"/>
              <a:gd name="connsiteY12" fmla="*/ 18107 h 59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1916" h="597529">
                <a:moveTo>
                  <a:pt x="27160" y="18107"/>
                </a:moveTo>
                <a:lnTo>
                  <a:pt x="0" y="597529"/>
                </a:lnTo>
                <a:lnTo>
                  <a:pt x="998899" y="588475"/>
                </a:lnTo>
                <a:lnTo>
                  <a:pt x="1001916" y="537172"/>
                </a:lnTo>
                <a:lnTo>
                  <a:pt x="974756" y="416459"/>
                </a:lnTo>
                <a:lnTo>
                  <a:pt x="971738" y="316871"/>
                </a:lnTo>
                <a:lnTo>
                  <a:pt x="932506" y="223319"/>
                </a:lnTo>
                <a:lnTo>
                  <a:pt x="905346" y="196158"/>
                </a:lnTo>
                <a:lnTo>
                  <a:pt x="911382" y="78463"/>
                </a:lnTo>
                <a:lnTo>
                  <a:pt x="878186" y="0"/>
                </a:lnTo>
                <a:lnTo>
                  <a:pt x="485869" y="27160"/>
                </a:lnTo>
                <a:lnTo>
                  <a:pt x="350067" y="30178"/>
                </a:lnTo>
                <a:lnTo>
                  <a:pt x="27160" y="1810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600450" y="2220913"/>
            <a:ext cx="1098550" cy="650875"/>
          </a:xfrm>
          <a:custGeom>
            <a:avLst/>
            <a:gdLst>
              <a:gd name="connsiteX0" fmla="*/ 36214 w 1095470"/>
              <a:gd name="connsiteY0" fmla="*/ 12071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36214 w 1095470"/>
              <a:gd name="connsiteY19" fmla="*/ 12071 h 636760"/>
              <a:gd name="connsiteX0" fmla="*/ 26691 w 1095470"/>
              <a:gd name="connsiteY0" fmla="*/ 4928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26691 w 1095470"/>
              <a:gd name="connsiteY19" fmla="*/ 4928 h 636760"/>
              <a:gd name="connsiteX0" fmla="*/ 26691 w 1095470"/>
              <a:gd name="connsiteY0" fmla="*/ 16837 h 648669"/>
              <a:gd name="connsiteX1" fmla="*/ 0 w 1095470"/>
              <a:gd name="connsiteY1" fmla="*/ 567188 h 648669"/>
              <a:gd name="connsiteX2" fmla="*/ 437584 w 1095470"/>
              <a:gd name="connsiteY2" fmla="*/ 582277 h 648669"/>
              <a:gd name="connsiteX3" fmla="*/ 642796 w 1095470"/>
              <a:gd name="connsiteY3" fmla="*/ 579259 h 648669"/>
              <a:gd name="connsiteX4" fmla="*/ 772563 w 1095470"/>
              <a:gd name="connsiteY4" fmla="*/ 576242 h 648669"/>
              <a:gd name="connsiteX5" fmla="*/ 811794 w 1095470"/>
              <a:gd name="connsiteY5" fmla="*/ 582277 h 648669"/>
              <a:gd name="connsiteX6" fmla="*/ 863097 w 1095470"/>
              <a:gd name="connsiteY6" fmla="*/ 600384 h 648669"/>
              <a:gd name="connsiteX7" fmla="*/ 923454 w 1095470"/>
              <a:gd name="connsiteY7" fmla="*/ 579259 h 648669"/>
              <a:gd name="connsiteX8" fmla="*/ 974757 w 1095470"/>
              <a:gd name="connsiteY8" fmla="*/ 600384 h 648669"/>
              <a:gd name="connsiteX9" fmla="*/ 989846 w 1095470"/>
              <a:gd name="connsiteY9" fmla="*/ 621509 h 648669"/>
              <a:gd name="connsiteX10" fmla="*/ 1035113 w 1095470"/>
              <a:gd name="connsiteY10" fmla="*/ 615473 h 648669"/>
              <a:gd name="connsiteX11" fmla="*/ 1095470 w 1095470"/>
              <a:gd name="connsiteY11" fmla="*/ 648669 h 648669"/>
              <a:gd name="connsiteX12" fmla="*/ 1086416 w 1095470"/>
              <a:gd name="connsiteY12" fmla="*/ 597366 h 648669"/>
              <a:gd name="connsiteX13" fmla="*/ 1095470 w 1095470"/>
              <a:gd name="connsiteY13" fmla="*/ 540028 h 648669"/>
              <a:gd name="connsiteX14" fmla="*/ 1077363 w 1095470"/>
              <a:gd name="connsiteY14" fmla="*/ 473636 h 648669"/>
              <a:gd name="connsiteX15" fmla="*/ 1065291 w 1095470"/>
              <a:gd name="connsiteY15" fmla="*/ 123568 h 648669"/>
              <a:gd name="connsiteX16" fmla="*/ 1020024 w 1095470"/>
              <a:gd name="connsiteY16" fmla="*/ 93390 h 648669"/>
              <a:gd name="connsiteX17" fmla="*/ 1023042 w 1095470"/>
              <a:gd name="connsiteY17" fmla="*/ 57176 h 648669"/>
              <a:gd name="connsiteX18" fmla="*/ 1034566 w 1095470"/>
              <a:gd name="connsiteY18" fmla="*/ 0 h 648669"/>
              <a:gd name="connsiteX19" fmla="*/ 26691 w 1095470"/>
              <a:gd name="connsiteY19" fmla="*/ 16837 h 648669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23042 w 1095470"/>
              <a:gd name="connsiteY17" fmla="*/ 59559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77291 w 1095470"/>
              <a:gd name="connsiteY15" fmla="*/ 125985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8889"/>
              <a:gd name="connsiteY0" fmla="*/ 19220 h 651052"/>
              <a:gd name="connsiteX1" fmla="*/ 0 w 1098889"/>
              <a:gd name="connsiteY1" fmla="*/ 569571 h 651052"/>
              <a:gd name="connsiteX2" fmla="*/ 437584 w 1098889"/>
              <a:gd name="connsiteY2" fmla="*/ 584660 h 651052"/>
              <a:gd name="connsiteX3" fmla="*/ 642796 w 1098889"/>
              <a:gd name="connsiteY3" fmla="*/ 581642 h 651052"/>
              <a:gd name="connsiteX4" fmla="*/ 772563 w 1098889"/>
              <a:gd name="connsiteY4" fmla="*/ 578625 h 651052"/>
              <a:gd name="connsiteX5" fmla="*/ 811794 w 1098889"/>
              <a:gd name="connsiteY5" fmla="*/ 584660 h 651052"/>
              <a:gd name="connsiteX6" fmla="*/ 863097 w 1098889"/>
              <a:gd name="connsiteY6" fmla="*/ 602767 h 651052"/>
              <a:gd name="connsiteX7" fmla="*/ 923454 w 1098889"/>
              <a:gd name="connsiteY7" fmla="*/ 581642 h 651052"/>
              <a:gd name="connsiteX8" fmla="*/ 974757 w 1098889"/>
              <a:gd name="connsiteY8" fmla="*/ 602767 h 651052"/>
              <a:gd name="connsiteX9" fmla="*/ 989846 w 1098889"/>
              <a:gd name="connsiteY9" fmla="*/ 623892 h 651052"/>
              <a:gd name="connsiteX10" fmla="*/ 1035113 w 1098889"/>
              <a:gd name="connsiteY10" fmla="*/ 617856 h 651052"/>
              <a:gd name="connsiteX11" fmla="*/ 1095470 w 1098889"/>
              <a:gd name="connsiteY11" fmla="*/ 651052 h 651052"/>
              <a:gd name="connsiteX12" fmla="*/ 1086416 w 1098889"/>
              <a:gd name="connsiteY12" fmla="*/ 599749 h 651052"/>
              <a:gd name="connsiteX13" fmla="*/ 1095470 w 1098889"/>
              <a:gd name="connsiteY13" fmla="*/ 542411 h 651052"/>
              <a:gd name="connsiteX14" fmla="*/ 1098889 w 1098889"/>
              <a:gd name="connsiteY14" fmla="*/ 476148 h 651052"/>
              <a:gd name="connsiteX15" fmla="*/ 1077291 w 1098889"/>
              <a:gd name="connsiteY15" fmla="*/ 125985 h 651052"/>
              <a:gd name="connsiteX16" fmla="*/ 1020024 w 1098889"/>
              <a:gd name="connsiteY16" fmla="*/ 95773 h 651052"/>
              <a:gd name="connsiteX17" fmla="*/ 1035038 w 1098889"/>
              <a:gd name="connsiteY17" fmla="*/ 59575 h 651052"/>
              <a:gd name="connsiteX18" fmla="*/ 1044182 w 1098889"/>
              <a:gd name="connsiteY18" fmla="*/ 0 h 651052"/>
              <a:gd name="connsiteX19" fmla="*/ 26691 w 1098889"/>
              <a:gd name="connsiteY19" fmla="*/ 19220 h 65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8889" h="651052">
                <a:moveTo>
                  <a:pt x="26691" y="19220"/>
                </a:moveTo>
                <a:lnTo>
                  <a:pt x="0" y="569571"/>
                </a:lnTo>
                <a:lnTo>
                  <a:pt x="437584" y="584660"/>
                </a:lnTo>
                <a:lnTo>
                  <a:pt x="642796" y="581642"/>
                </a:lnTo>
                <a:lnTo>
                  <a:pt x="772563" y="578625"/>
                </a:lnTo>
                <a:lnTo>
                  <a:pt x="811794" y="584660"/>
                </a:lnTo>
                <a:lnTo>
                  <a:pt x="863097" y="602767"/>
                </a:lnTo>
                <a:lnTo>
                  <a:pt x="923454" y="581642"/>
                </a:lnTo>
                <a:lnTo>
                  <a:pt x="974757" y="602767"/>
                </a:lnTo>
                <a:lnTo>
                  <a:pt x="989846" y="623892"/>
                </a:lnTo>
                <a:lnTo>
                  <a:pt x="1035113" y="617856"/>
                </a:lnTo>
                <a:lnTo>
                  <a:pt x="1095470" y="651052"/>
                </a:lnTo>
                <a:lnTo>
                  <a:pt x="1086416" y="599749"/>
                </a:lnTo>
                <a:lnTo>
                  <a:pt x="1095470" y="542411"/>
                </a:lnTo>
                <a:lnTo>
                  <a:pt x="1098889" y="476148"/>
                </a:lnTo>
                <a:lnTo>
                  <a:pt x="1077291" y="125985"/>
                </a:lnTo>
                <a:lnTo>
                  <a:pt x="1020024" y="95773"/>
                </a:lnTo>
                <a:lnTo>
                  <a:pt x="1035038" y="59575"/>
                </a:lnTo>
                <a:lnTo>
                  <a:pt x="1044182" y="0"/>
                </a:lnTo>
                <a:lnTo>
                  <a:pt x="26691" y="1922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587750" y="2787650"/>
            <a:ext cx="1298575" cy="576263"/>
          </a:xfrm>
          <a:custGeom>
            <a:avLst/>
            <a:gdLst>
              <a:gd name="connsiteX0" fmla="*/ 9054 w 1297663"/>
              <a:gd name="connsiteY0" fmla="*/ 0 h 567350"/>
              <a:gd name="connsiteX1" fmla="*/ 0 w 1297663"/>
              <a:gd name="connsiteY1" fmla="*/ 377227 h 567350"/>
              <a:gd name="connsiteX2" fmla="*/ 298764 w 1297663"/>
              <a:gd name="connsiteY2" fmla="*/ 404388 h 567350"/>
              <a:gd name="connsiteX3" fmla="*/ 301782 w 1297663"/>
              <a:gd name="connsiteY3" fmla="*/ 567350 h 567350"/>
              <a:gd name="connsiteX4" fmla="*/ 754455 w 1297663"/>
              <a:gd name="connsiteY4" fmla="*/ 555279 h 567350"/>
              <a:gd name="connsiteX5" fmla="*/ 838955 w 1297663"/>
              <a:gd name="connsiteY5" fmla="*/ 555279 h 567350"/>
              <a:gd name="connsiteX6" fmla="*/ 1219200 w 1297663"/>
              <a:gd name="connsiteY6" fmla="*/ 534154 h 567350"/>
              <a:gd name="connsiteX7" fmla="*/ 1282574 w 1297663"/>
              <a:gd name="connsiteY7" fmla="*/ 534154 h 567350"/>
              <a:gd name="connsiteX8" fmla="*/ 1297663 w 1297663"/>
              <a:gd name="connsiteY8" fmla="*/ 534154 h 567350"/>
              <a:gd name="connsiteX9" fmla="*/ 1249378 w 1297663"/>
              <a:gd name="connsiteY9" fmla="*/ 467762 h 567350"/>
              <a:gd name="connsiteX10" fmla="*/ 1222218 w 1297663"/>
              <a:gd name="connsiteY10" fmla="*/ 413441 h 567350"/>
              <a:gd name="connsiteX11" fmla="*/ 1222218 w 1297663"/>
              <a:gd name="connsiteY11" fmla="*/ 334978 h 567350"/>
              <a:gd name="connsiteX12" fmla="*/ 1201093 w 1297663"/>
              <a:gd name="connsiteY12" fmla="*/ 283675 h 567350"/>
              <a:gd name="connsiteX13" fmla="*/ 1201093 w 1297663"/>
              <a:gd name="connsiteY13" fmla="*/ 256515 h 567350"/>
              <a:gd name="connsiteX14" fmla="*/ 1173933 w 1297663"/>
              <a:gd name="connsiteY14" fmla="*/ 229354 h 567350"/>
              <a:gd name="connsiteX15" fmla="*/ 1170915 w 1297663"/>
              <a:gd name="connsiteY15" fmla="*/ 202194 h 567350"/>
              <a:gd name="connsiteX16" fmla="*/ 1134701 w 1297663"/>
              <a:gd name="connsiteY16" fmla="*/ 147873 h 567350"/>
              <a:gd name="connsiteX17" fmla="*/ 1113576 w 1297663"/>
              <a:gd name="connsiteY17" fmla="*/ 75445 h 567350"/>
              <a:gd name="connsiteX18" fmla="*/ 1056238 w 1297663"/>
              <a:gd name="connsiteY18" fmla="*/ 45267 h 567350"/>
              <a:gd name="connsiteX19" fmla="*/ 1001917 w 1297663"/>
              <a:gd name="connsiteY19" fmla="*/ 48285 h 567350"/>
              <a:gd name="connsiteX20" fmla="*/ 983810 w 1297663"/>
              <a:gd name="connsiteY20" fmla="*/ 27160 h 567350"/>
              <a:gd name="connsiteX21" fmla="*/ 935525 w 1297663"/>
              <a:gd name="connsiteY21" fmla="*/ 9053 h 567350"/>
              <a:gd name="connsiteX22" fmla="*/ 872151 w 1297663"/>
              <a:gd name="connsiteY22" fmla="*/ 33196 h 567350"/>
              <a:gd name="connsiteX23" fmla="*/ 802741 w 1297663"/>
              <a:gd name="connsiteY23" fmla="*/ 0 h 567350"/>
              <a:gd name="connsiteX24" fmla="*/ 9054 w 1297663"/>
              <a:gd name="connsiteY24" fmla="*/ 0 h 567350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2151 w 1297663"/>
              <a:gd name="connsiteY22" fmla="*/ 42731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4530 w 1297663"/>
              <a:gd name="connsiteY22" fmla="*/ 30812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97663" h="576885">
                <a:moveTo>
                  <a:pt x="13813" y="0"/>
                </a:moveTo>
                <a:lnTo>
                  <a:pt x="0" y="386762"/>
                </a:lnTo>
                <a:lnTo>
                  <a:pt x="298764" y="413923"/>
                </a:lnTo>
                <a:lnTo>
                  <a:pt x="301782" y="576885"/>
                </a:lnTo>
                <a:lnTo>
                  <a:pt x="754455" y="564814"/>
                </a:lnTo>
                <a:lnTo>
                  <a:pt x="838955" y="564814"/>
                </a:lnTo>
                <a:lnTo>
                  <a:pt x="1219200" y="543689"/>
                </a:lnTo>
                <a:lnTo>
                  <a:pt x="1282574" y="543689"/>
                </a:lnTo>
                <a:lnTo>
                  <a:pt x="1297663" y="543689"/>
                </a:lnTo>
                <a:lnTo>
                  <a:pt x="1249378" y="477297"/>
                </a:lnTo>
                <a:lnTo>
                  <a:pt x="1222218" y="422976"/>
                </a:lnTo>
                <a:lnTo>
                  <a:pt x="1222218" y="344513"/>
                </a:lnTo>
                <a:lnTo>
                  <a:pt x="1201093" y="293210"/>
                </a:lnTo>
                <a:lnTo>
                  <a:pt x="1201093" y="266050"/>
                </a:lnTo>
                <a:lnTo>
                  <a:pt x="1173933" y="238889"/>
                </a:lnTo>
                <a:lnTo>
                  <a:pt x="1170915" y="211729"/>
                </a:lnTo>
                <a:lnTo>
                  <a:pt x="1134701" y="157408"/>
                </a:lnTo>
                <a:lnTo>
                  <a:pt x="1113576" y="84980"/>
                </a:lnTo>
                <a:lnTo>
                  <a:pt x="1056238" y="54802"/>
                </a:lnTo>
                <a:lnTo>
                  <a:pt x="1001917" y="57820"/>
                </a:lnTo>
                <a:lnTo>
                  <a:pt x="983810" y="36695"/>
                </a:lnTo>
                <a:lnTo>
                  <a:pt x="935525" y="18588"/>
                </a:lnTo>
                <a:lnTo>
                  <a:pt x="874530" y="30812"/>
                </a:lnTo>
                <a:lnTo>
                  <a:pt x="802741" y="9535"/>
                </a:lnTo>
                <a:lnTo>
                  <a:pt x="13813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871913" y="3327400"/>
            <a:ext cx="1169987" cy="628650"/>
          </a:xfrm>
          <a:custGeom>
            <a:avLst/>
            <a:gdLst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43755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87505 w 1170915"/>
              <a:gd name="connsiteY7" fmla="*/ 98350 h 618653"/>
              <a:gd name="connsiteX8" fmla="*/ 1068309 w 1170915"/>
              <a:gd name="connsiteY8" fmla="*/ 93552 h 618653"/>
              <a:gd name="connsiteX9" fmla="*/ 1080380 w 1170915"/>
              <a:gd name="connsiteY9" fmla="*/ 45267 h 618653"/>
              <a:gd name="connsiteX10" fmla="*/ 1017006 w 1170915"/>
              <a:gd name="connsiteY10" fmla="*/ 0 h 618653"/>
              <a:gd name="connsiteX11" fmla="*/ 15089 w 1170915"/>
              <a:gd name="connsiteY11" fmla="*/ 21125 h 618653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68309 w 1170915"/>
              <a:gd name="connsiteY8" fmla="*/ 103070 h 628171"/>
              <a:gd name="connsiteX9" fmla="*/ 1080380 w 1170915"/>
              <a:gd name="connsiteY9" fmla="*/ 54785 h 628171"/>
              <a:gd name="connsiteX10" fmla="*/ 1021773 w 1170915"/>
              <a:gd name="connsiteY10" fmla="*/ 0 h 628171"/>
              <a:gd name="connsiteX11" fmla="*/ 15089 w 1170915"/>
              <a:gd name="connsiteY11" fmla="*/ 30643 h 628171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80380 w 1170915"/>
              <a:gd name="connsiteY8" fmla="*/ 54785 h 628171"/>
              <a:gd name="connsiteX9" fmla="*/ 1021773 w 1170915"/>
              <a:gd name="connsiteY9" fmla="*/ 0 h 628171"/>
              <a:gd name="connsiteX10" fmla="*/ 15089 w 1170915"/>
              <a:gd name="connsiteY10" fmla="*/ 30643 h 6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0915" h="628171">
                <a:moveTo>
                  <a:pt x="15089" y="30643"/>
                </a:moveTo>
                <a:lnTo>
                  <a:pt x="0" y="628171"/>
                </a:lnTo>
                <a:lnTo>
                  <a:pt x="467763" y="625154"/>
                </a:lnTo>
                <a:lnTo>
                  <a:pt x="636761" y="622136"/>
                </a:lnTo>
                <a:lnTo>
                  <a:pt x="887240" y="597993"/>
                </a:lnTo>
                <a:lnTo>
                  <a:pt x="1170915" y="570833"/>
                </a:lnTo>
                <a:lnTo>
                  <a:pt x="1153288" y="178516"/>
                </a:lnTo>
                <a:cubicBezTo>
                  <a:pt x="1128183" y="154967"/>
                  <a:pt x="1112610" y="131417"/>
                  <a:pt x="1087505" y="107868"/>
                </a:cubicBezTo>
                <a:lnTo>
                  <a:pt x="1080380" y="54785"/>
                </a:lnTo>
                <a:lnTo>
                  <a:pt x="1021773" y="0"/>
                </a:lnTo>
                <a:lnTo>
                  <a:pt x="15089" y="3064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729038" y="3902075"/>
            <a:ext cx="1390650" cy="677863"/>
          </a:xfrm>
          <a:custGeom>
            <a:avLst/>
            <a:gdLst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9600 w 1376126"/>
              <a:gd name="connsiteY8" fmla="*/ 540190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6187 w 1376126"/>
              <a:gd name="connsiteY10" fmla="*/ 589252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70091 w 1390176"/>
              <a:gd name="connsiteY26" fmla="*/ 353085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62384 w 1390176"/>
              <a:gd name="connsiteY27" fmla="*/ 196260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924"/>
              <a:gd name="connsiteX1" fmla="*/ 3017 w 1390176"/>
              <a:gd name="connsiteY1" fmla="*/ 147873 h 677924"/>
              <a:gd name="connsiteX2" fmla="*/ 464744 w 1390176"/>
              <a:gd name="connsiteY2" fmla="*/ 156926 h 677924"/>
              <a:gd name="connsiteX3" fmla="*/ 461726 w 1390176"/>
              <a:gd name="connsiteY3" fmla="*/ 513029 h 677924"/>
              <a:gd name="connsiteX4" fmla="*/ 482851 w 1390176"/>
              <a:gd name="connsiteY4" fmla="*/ 525101 h 677924"/>
              <a:gd name="connsiteX5" fmla="*/ 525101 w 1390176"/>
              <a:gd name="connsiteY5" fmla="*/ 528118 h 677924"/>
              <a:gd name="connsiteX6" fmla="*/ 549243 w 1390176"/>
              <a:gd name="connsiteY6" fmla="*/ 534154 h 677924"/>
              <a:gd name="connsiteX7" fmla="*/ 564332 w 1390176"/>
              <a:gd name="connsiteY7" fmla="*/ 546225 h 677924"/>
              <a:gd name="connsiteX8" fmla="*/ 607114 w 1390176"/>
              <a:gd name="connsiteY8" fmla="*/ 550001 h 677924"/>
              <a:gd name="connsiteX9" fmla="*/ 633742 w 1390176"/>
              <a:gd name="connsiteY9" fmla="*/ 585457 h 677924"/>
              <a:gd name="connsiteX10" fmla="*/ 666187 w 1390176"/>
              <a:gd name="connsiteY10" fmla="*/ 589252 h 677924"/>
              <a:gd name="connsiteX11" fmla="*/ 691081 w 1390176"/>
              <a:gd name="connsiteY11" fmla="*/ 597528 h 677924"/>
              <a:gd name="connsiteX12" fmla="*/ 757473 w 1390176"/>
              <a:gd name="connsiteY12" fmla="*/ 585457 h 677924"/>
              <a:gd name="connsiteX13" fmla="*/ 841972 w 1390176"/>
              <a:gd name="connsiteY13" fmla="*/ 630724 h 677924"/>
              <a:gd name="connsiteX14" fmla="*/ 884221 w 1390176"/>
              <a:gd name="connsiteY14" fmla="*/ 615635 h 677924"/>
              <a:gd name="connsiteX15" fmla="*/ 920435 w 1390176"/>
              <a:gd name="connsiteY15" fmla="*/ 642796 h 677924"/>
              <a:gd name="connsiteX16" fmla="*/ 962685 w 1390176"/>
              <a:gd name="connsiteY16" fmla="*/ 636760 h 677924"/>
              <a:gd name="connsiteX17" fmla="*/ 1001917 w 1390176"/>
              <a:gd name="connsiteY17" fmla="*/ 648831 h 677924"/>
              <a:gd name="connsiteX18" fmla="*/ 1038130 w 1390176"/>
              <a:gd name="connsiteY18" fmla="*/ 645813 h 677924"/>
              <a:gd name="connsiteX19" fmla="*/ 1074344 w 1390176"/>
              <a:gd name="connsiteY19" fmla="*/ 663920 h 677924"/>
              <a:gd name="connsiteX20" fmla="*/ 1100043 w 1390176"/>
              <a:gd name="connsiteY20" fmla="*/ 677924 h 677924"/>
              <a:gd name="connsiteX21" fmla="*/ 1146772 w 1390176"/>
              <a:gd name="connsiteY21" fmla="*/ 624689 h 677924"/>
              <a:gd name="connsiteX22" fmla="*/ 1186004 w 1390176"/>
              <a:gd name="connsiteY22" fmla="*/ 615635 h 677924"/>
              <a:gd name="connsiteX23" fmla="*/ 1237307 w 1390176"/>
              <a:gd name="connsiteY23" fmla="*/ 621671 h 677924"/>
              <a:gd name="connsiteX24" fmla="*/ 1270503 w 1390176"/>
              <a:gd name="connsiteY24" fmla="*/ 609600 h 677924"/>
              <a:gd name="connsiteX25" fmla="*/ 1390176 w 1390176"/>
              <a:gd name="connsiteY25" fmla="*/ 677287 h 677924"/>
              <a:gd name="connsiteX26" fmla="*/ 1381761 w 1390176"/>
              <a:gd name="connsiteY26" fmla="*/ 353269 h 677924"/>
              <a:gd name="connsiteX27" fmla="*/ 1362384 w 1390176"/>
              <a:gd name="connsiteY27" fmla="*/ 196260 h 677924"/>
              <a:gd name="connsiteX28" fmla="*/ 1333877 w 1390176"/>
              <a:gd name="connsiteY28" fmla="*/ 90534 h 677924"/>
              <a:gd name="connsiteX29" fmla="*/ 1312752 w 1390176"/>
              <a:gd name="connsiteY29" fmla="*/ 0 h 677924"/>
              <a:gd name="connsiteX30" fmla="*/ 742384 w 1390176"/>
              <a:gd name="connsiteY30" fmla="*/ 45267 h 677924"/>
              <a:gd name="connsiteX31" fmla="*/ 0 w 1390176"/>
              <a:gd name="connsiteY31" fmla="*/ 51303 h 67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90176" h="677924">
                <a:moveTo>
                  <a:pt x="0" y="51303"/>
                </a:moveTo>
                <a:cubicBezTo>
                  <a:pt x="1006" y="83493"/>
                  <a:pt x="2011" y="115683"/>
                  <a:pt x="3017" y="147873"/>
                </a:cubicBezTo>
                <a:lnTo>
                  <a:pt x="464744" y="156926"/>
                </a:lnTo>
                <a:lnTo>
                  <a:pt x="461726" y="513029"/>
                </a:lnTo>
                <a:lnTo>
                  <a:pt x="482851" y="525101"/>
                </a:lnTo>
                <a:lnTo>
                  <a:pt x="525101" y="528118"/>
                </a:lnTo>
                <a:lnTo>
                  <a:pt x="549243" y="534154"/>
                </a:lnTo>
                <a:lnTo>
                  <a:pt x="564332" y="546225"/>
                </a:lnTo>
                <a:lnTo>
                  <a:pt x="607114" y="550001"/>
                </a:lnTo>
                <a:lnTo>
                  <a:pt x="633742" y="585457"/>
                </a:lnTo>
                <a:lnTo>
                  <a:pt x="666187" y="589252"/>
                </a:lnTo>
                <a:lnTo>
                  <a:pt x="691081" y="597528"/>
                </a:lnTo>
                <a:lnTo>
                  <a:pt x="757473" y="585457"/>
                </a:lnTo>
                <a:lnTo>
                  <a:pt x="841972" y="630724"/>
                </a:lnTo>
                <a:lnTo>
                  <a:pt x="884221" y="615635"/>
                </a:lnTo>
                <a:lnTo>
                  <a:pt x="920435" y="642796"/>
                </a:lnTo>
                <a:lnTo>
                  <a:pt x="962685" y="636760"/>
                </a:lnTo>
                <a:lnTo>
                  <a:pt x="1001917" y="648831"/>
                </a:lnTo>
                <a:lnTo>
                  <a:pt x="1038130" y="645813"/>
                </a:lnTo>
                <a:lnTo>
                  <a:pt x="1074344" y="663920"/>
                </a:lnTo>
                <a:lnTo>
                  <a:pt x="1100043" y="677924"/>
                </a:lnTo>
                <a:lnTo>
                  <a:pt x="1146772" y="624689"/>
                </a:lnTo>
                <a:lnTo>
                  <a:pt x="1186004" y="615635"/>
                </a:lnTo>
                <a:lnTo>
                  <a:pt x="1237307" y="621671"/>
                </a:lnTo>
                <a:lnTo>
                  <a:pt x="1270503" y="609600"/>
                </a:lnTo>
                <a:lnTo>
                  <a:pt x="1390176" y="677287"/>
                </a:lnTo>
                <a:lnTo>
                  <a:pt x="1381761" y="353269"/>
                </a:lnTo>
                <a:lnTo>
                  <a:pt x="1362384" y="196260"/>
                </a:lnTo>
                <a:lnTo>
                  <a:pt x="1333877" y="90534"/>
                </a:lnTo>
                <a:lnTo>
                  <a:pt x="1312752" y="0"/>
                </a:lnTo>
                <a:lnTo>
                  <a:pt x="742384" y="45267"/>
                </a:lnTo>
                <a:lnTo>
                  <a:pt x="0" y="5130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070475" y="3932238"/>
            <a:ext cx="750888" cy="741362"/>
          </a:xfrm>
          <a:custGeom>
            <a:avLst/>
            <a:gdLst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96570 w 751437"/>
              <a:gd name="connsiteY3" fmla="*/ 618653 h 742384"/>
              <a:gd name="connsiteX4" fmla="*/ 114677 w 751437"/>
              <a:gd name="connsiteY4" fmla="*/ 636760 h 742384"/>
              <a:gd name="connsiteX5" fmla="*/ 123730 w 751437"/>
              <a:gd name="connsiteY5" fmla="*/ 742384 h 742384"/>
              <a:gd name="connsiteX6" fmla="*/ 407405 w 751437"/>
              <a:gd name="connsiteY6" fmla="*/ 712206 h 742384"/>
              <a:gd name="connsiteX7" fmla="*/ 579421 w 751437"/>
              <a:gd name="connsiteY7" fmla="*/ 685045 h 742384"/>
              <a:gd name="connsiteX8" fmla="*/ 588475 w 751437"/>
              <a:gd name="connsiteY8" fmla="*/ 700134 h 742384"/>
              <a:gd name="connsiteX9" fmla="*/ 597528 w 751437"/>
              <a:gd name="connsiteY9" fmla="*/ 597528 h 742384"/>
              <a:gd name="connsiteX10" fmla="*/ 573386 w 751437"/>
              <a:gd name="connsiteY10" fmla="*/ 537172 h 742384"/>
              <a:gd name="connsiteX11" fmla="*/ 594510 w 751437"/>
              <a:gd name="connsiteY11" fmla="*/ 473798 h 742384"/>
              <a:gd name="connsiteX12" fmla="*/ 642796 w 751437"/>
              <a:gd name="connsiteY12" fmla="*/ 395334 h 742384"/>
              <a:gd name="connsiteX13" fmla="*/ 651849 w 751437"/>
              <a:gd name="connsiteY13" fmla="*/ 365156 h 742384"/>
              <a:gd name="connsiteX14" fmla="*/ 648831 w 751437"/>
              <a:gd name="connsiteY14" fmla="*/ 341014 h 742384"/>
              <a:gd name="connsiteX15" fmla="*/ 691081 w 751437"/>
              <a:gd name="connsiteY15" fmla="*/ 274622 h 742384"/>
              <a:gd name="connsiteX16" fmla="*/ 700134 w 751437"/>
              <a:gd name="connsiteY16" fmla="*/ 223319 h 742384"/>
              <a:gd name="connsiteX17" fmla="*/ 694099 w 751437"/>
              <a:gd name="connsiteY17" fmla="*/ 205212 h 742384"/>
              <a:gd name="connsiteX18" fmla="*/ 727295 w 751437"/>
              <a:gd name="connsiteY18" fmla="*/ 172016 h 742384"/>
              <a:gd name="connsiteX19" fmla="*/ 718241 w 751437"/>
              <a:gd name="connsiteY19" fmla="*/ 141837 h 742384"/>
              <a:gd name="connsiteX20" fmla="*/ 751437 w 751437"/>
              <a:gd name="connsiteY20" fmla="*/ 72427 h 742384"/>
              <a:gd name="connsiteX21" fmla="*/ 685045 w 751437"/>
              <a:gd name="connsiteY21" fmla="*/ 72427 h 742384"/>
              <a:gd name="connsiteX22" fmla="*/ 660903 w 751437"/>
              <a:gd name="connsiteY22" fmla="*/ 57338 h 742384"/>
              <a:gd name="connsiteX23" fmla="*/ 669956 w 751437"/>
              <a:gd name="connsiteY23" fmla="*/ 0 h 742384"/>
              <a:gd name="connsiteX24" fmla="*/ 669956 w 751437"/>
              <a:gd name="connsiteY24" fmla="*/ 0 h 742384"/>
              <a:gd name="connsiteX25" fmla="*/ 322906 w 751437"/>
              <a:gd name="connsiteY25" fmla="*/ 30178 h 742384"/>
              <a:gd name="connsiteX26" fmla="*/ 162962 w 751437"/>
              <a:gd name="connsiteY26" fmla="*/ 48285 h 742384"/>
              <a:gd name="connsiteX27" fmla="*/ 0 w 751437"/>
              <a:gd name="connsiteY27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6570 w 751437"/>
              <a:gd name="connsiteY4" fmla="*/ 618653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1803 w 751437"/>
              <a:gd name="connsiteY4" fmla="*/ 628191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1437" h="742384">
                <a:moveTo>
                  <a:pt x="0" y="75445"/>
                </a:moveTo>
                <a:lnTo>
                  <a:pt x="36213" y="347049"/>
                </a:lnTo>
                <a:lnTo>
                  <a:pt x="42249" y="633742"/>
                </a:lnTo>
                <a:cubicBezTo>
                  <a:pt x="44847" y="632598"/>
                  <a:pt x="52211" y="645762"/>
                  <a:pt x="54809" y="644618"/>
                </a:cubicBezTo>
                <a:lnTo>
                  <a:pt x="91803" y="628191"/>
                </a:lnTo>
                <a:lnTo>
                  <a:pt x="114677" y="636760"/>
                </a:lnTo>
                <a:lnTo>
                  <a:pt x="123730" y="742384"/>
                </a:lnTo>
                <a:lnTo>
                  <a:pt x="407405" y="712206"/>
                </a:lnTo>
                <a:lnTo>
                  <a:pt x="579421" y="685045"/>
                </a:lnTo>
                <a:lnTo>
                  <a:pt x="588475" y="700134"/>
                </a:lnTo>
                <a:lnTo>
                  <a:pt x="597528" y="597528"/>
                </a:lnTo>
                <a:lnTo>
                  <a:pt x="573386" y="537172"/>
                </a:lnTo>
                <a:lnTo>
                  <a:pt x="594510" y="473798"/>
                </a:lnTo>
                <a:lnTo>
                  <a:pt x="642796" y="395334"/>
                </a:lnTo>
                <a:lnTo>
                  <a:pt x="651849" y="365156"/>
                </a:lnTo>
                <a:lnTo>
                  <a:pt x="648831" y="341014"/>
                </a:lnTo>
                <a:lnTo>
                  <a:pt x="691081" y="274622"/>
                </a:lnTo>
                <a:lnTo>
                  <a:pt x="700134" y="223319"/>
                </a:lnTo>
                <a:lnTo>
                  <a:pt x="694099" y="205212"/>
                </a:lnTo>
                <a:lnTo>
                  <a:pt x="727295" y="172016"/>
                </a:lnTo>
                <a:lnTo>
                  <a:pt x="718241" y="141837"/>
                </a:lnTo>
                <a:lnTo>
                  <a:pt x="751437" y="72427"/>
                </a:lnTo>
                <a:lnTo>
                  <a:pt x="685045" y="72427"/>
                </a:lnTo>
                <a:lnTo>
                  <a:pt x="660903" y="57338"/>
                </a:lnTo>
                <a:lnTo>
                  <a:pt x="669956" y="0"/>
                </a:lnTo>
                <a:lnTo>
                  <a:pt x="669956" y="0"/>
                </a:lnTo>
                <a:lnTo>
                  <a:pt x="322906" y="30178"/>
                </a:lnTo>
                <a:lnTo>
                  <a:pt x="162962" y="48285"/>
                </a:lnTo>
                <a:lnTo>
                  <a:pt x="0" y="75445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627688" y="4148138"/>
            <a:ext cx="528637" cy="969962"/>
          </a:xfrm>
          <a:custGeom>
            <a:avLst/>
            <a:gdLst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63374 w 528118"/>
              <a:gd name="connsiteY7" fmla="*/ 600546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49101 w 528118"/>
              <a:gd name="connsiteY7" fmla="*/ 593411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28118" h="968721">
                <a:moveTo>
                  <a:pt x="132784" y="54321"/>
                </a:moveTo>
                <a:lnTo>
                  <a:pt x="87516" y="126748"/>
                </a:lnTo>
                <a:lnTo>
                  <a:pt x="93552" y="162962"/>
                </a:lnTo>
                <a:lnTo>
                  <a:pt x="30178" y="265568"/>
                </a:lnTo>
                <a:lnTo>
                  <a:pt x="9053" y="322907"/>
                </a:lnTo>
                <a:lnTo>
                  <a:pt x="36213" y="392317"/>
                </a:lnTo>
                <a:lnTo>
                  <a:pt x="42249" y="494923"/>
                </a:lnTo>
                <a:lnTo>
                  <a:pt x="49101" y="593411"/>
                </a:lnTo>
                <a:lnTo>
                  <a:pt x="39231" y="621671"/>
                </a:lnTo>
                <a:lnTo>
                  <a:pt x="54320" y="669956"/>
                </a:lnTo>
                <a:lnTo>
                  <a:pt x="27160" y="703152"/>
                </a:lnTo>
                <a:lnTo>
                  <a:pt x="21124" y="718242"/>
                </a:lnTo>
                <a:lnTo>
                  <a:pt x="3017" y="742384"/>
                </a:lnTo>
                <a:cubicBezTo>
                  <a:pt x="2011" y="774574"/>
                  <a:pt x="1006" y="806764"/>
                  <a:pt x="0" y="838954"/>
                </a:cubicBezTo>
                <a:lnTo>
                  <a:pt x="3017" y="851026"/>
                </a:lnTo>
                <a:lnTo>
                  <a:pt x="238407" y="826883"/>
                </a:lnTo>
                <a:lnTo>
                  <a:pt x="280657" y="817830"/>
                </a:lnTo>
                <a:lnTo>
                  <a:pt x="298764" y="838954"/>
                </a:lnTo>
                <a:lnTo>
                  <a:pt x="301782" y="866115"/>
                </a:lnTo>
                <a:lnTo>
                  <a:pt x="298764" y="902329"/>
                </a:lnTo>
                <a:lnTo>
                  <a:pt x="325924" y="923453"/>
                </a:lnTo>
                <a:lnTo>
                  <a:pt x="334978" y="962685"/>
                </a:lnTo>
                <a:lnTo>
                  <a:pt x="347049" y="968721"/>
                </a:lnTo>
                <a:lnTo>
                  <a:pt x="425512" y="917418"/>
                </a:lnTo>
                <a:lnTo>
                  <a:pt x="446637" y="911382"/>
                </a:lnTo>
                <a:lnTo>
                  <a:pt x="476815" y="905346"/>
                </a:lnTo>
                <a:lnTo>
                  <a:pt x="506994" y="914400"/>
                </a:lnTo>
                <a:lnTo>
                  <a:pt x="528118" y="887240"/>
                </a:lnTo>
                <a:lnTo>
                  <a:pt x="494922" y="488887"/>
                </a:lnTo>
                <a:lnTo>
                  <a:pt x="485869" y="277640"/>
                </a:lnTo>
                <a:lnTo>
                  <a:pt x="455691" y="0"/>
                </a:lnTo>
                <a:lnTo>
                  <a:pt x="446637" y="15089"/>
                </a:lnTo>
                <a:lnTo>
                  <a:pt x="404388" y="12071"/>
                </a:lnTo>
                <a:lnTo>
                  <a:pt x="132784" y="5432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827588" y="3182938"/>
            <a:ext cx="1090612" cy="830262"/>
          </a:xfrm>
          <a:custGeom>
            <a:avLst/>
            <a:gdLst>
              <a:gd name="connsiteX0" fmla="*/ 0 w 1089433"/>
              <a:gd name="connsiteY0" fmla="*/ 63374 h 826883"/>
              <a:gd name="connsiteX1" fmla="*/ 57338 w 1089433"/>
              <a:gd name="connsiteY1" fmla="*/ 159945 h 826883"/>
              <a:gd name="connsiteX2" fmla="*/ 117695 w 1089433"/>
              <a:gd name="connsiteY2" fmla="*/ 202194 h 826883"/>
              <a:gd name="connsiteX3" fmla="*/ 120713 w 1089433"/>
              <a:gd name="connsiteY3" fmla="*/ 262550 h 826883"/>
              <a:gd name="connsiteX4" fmla="*/ 193140 w 1089433"/>
              <a:gd name="connsiteY4" fmla="*/ 331960 h 826883"/>
              <a:gd name="connsiteX5" fmla="*/ 214265 w 1089433"/>
              <a:gd name="connsiteY5" fmla="*/ 721259 h 826883"/>
              <a:gd name="connsiteX6" fmla="*/ 247461 w 1089433"/>
              <a:gd name="connsiteY6" fmla="*/ 826883 h 826883"/>
              <a:gd name="connsiteX7" fmla="*/ 905346 w 1089433"/>
              <a:gd name="connsiteY7" fmla="*/ 754455 h 826883"/>
              <a:gd name="connsiteX8" fmla="*/ 908364 w 1089433"/>
              <a:gd name="connsiteY8" fmla="*/ 805758 h 826883"/>
              <a:gd name="connsiteX9" fmla="*/ 932507 w 1089433"/>
              <a:gd name="connsiteY9" fmla="*/ 823865 h 826883"/>
              <a:gd name="connsiteX10" fmla="*/ 989845 w 1089433"/>
              <a:gd name="connsiteY10" fmla="*/ 823865 h 826883"/>
              <a:gd name="connsiteX11" fmla="*/ 998899 w 1089433"/>
              <a:gd name="connsiteY11" fmla="*/ 799723 h 826883"/>
              <a:gd name="connsiteX12" fmla="*/ 995881 w 1089433"/>
              <a:gd name="connsiteY12" fmla="*/ 772562 h 826883"/>
              <a:gd name="connsiteX13" fmla="*/ 1029077 w 1089433"/>
              <a:gd name="connsiteY13" fmla="*/ 700135 h 826883"/>
              <a:gd name="connsiteX14" fmla="*/ 1056237 w 1089433"/>
              <a:gd name="connsiteY14" fmla="*/ 675992 h 826883"/>
              <a:gd name="connsiteX15" fmla="*/ 1089433 w 1089433"/>
              <a:gd name="connsiteY15" fmla="*/ 682028 h 826883"/>
              <a:gd name="connsiteX16" fmla="*/ 1068309 w 1089433"/>
              <a:gd name="connsiteY16" fmla="*/ 648832 h 826883"/>
              <a:gd name="connsiteX17" fmla="*/ 1065291 w 1089433"/>
              <a:gd name="connsiteY17" fmla="*/ 597529 h 826883"/>
              <a:gd name="connsiteX18" fmla="*/ 1035113 w 1089433"/>
              <a:gd name="connsiteY18" fmla="*/ 588475 h 826883"/>
              <a:gd name="connsiteX19" fmla="*/ 1001917 w 1089433"/>
              <a:gd name="connsiteY19" fmla="*/ 576404 h 826883"/>
              <a:gd name="connsiteX20" fmla="*/ 977774 w 1089433"/>
              <a:gd name="connsiteY20" fmla="*/ 528119 h 826883"/>
              <a:gd name="connsiteX21" fmla="*/ 965703 w 1089433"/>
              <a:gd name="connsiteY21" fmla="*/ 479834 h 826883"/>
              <a:gd name="connsiteX22" fmla="*/ 935525 w 1089433"/>
              <a:gd name="connsiteY22" fmla="*/ 461727 h 826883"/>
              <a:gd name="connsiteX23" fmla="*/ 872150 w 1089433"/>
              <a:gd name="connsiteY23" fmla="*/ 422495 h 826883"/>
              <a:gd name="connsiteX24" fmla="*/ 829901 w 1089433"/>
              <a:gd name="connsiteY24" fmla="*/ 356103 h 826883"/>
              <a:gd name="connsiteX25" fmla="*/ 838954 w 1089433"/>
              <a:gd name="connsiteY25" fmla="*/ 328943 h 826883"/>
              <a:gd name="connsiteX26" fmla="*/ 866115 w 1089433"/>
              <a:gd name="connsiteY26" fmla="*/ 301782 h 826883"/>
              <a:gd name="connsiteX27" fmla="*/ 817830 w 1089433"/>
              <a:gd name="connsiteY27" fmla="*/ 256515 h 826883"/>
              <a:gd name="connsiteX28" fmla="*/ 805758 w 1089433"/>
              <a:gd name="connsiteY28" fmla="*/ 271604 h 826883"/>
              <a:gd name="connsiteX29" fmla="*/ 787651 w 1089433"/>
              <a:gd name="connsiteY29" fmla="*/ 277640 h 826883"/>
              <a:gd name="connsiteX30" fmla="*/ 766527 w 1089433"/>
              <a:gd name="connsiteY30" fmla="*/ 241426 h 826883"/>
              <a:gd name="connsiteX31" fmla="*/ 745402 w 1089433"/>
              <a:gd name="connsiteY31" fmla="*/ 181069 h 826883"/>
              <a:gd name="connsiteX32" fmla="*/ 712206 w 1089433"/>
              <a:gd name="connsiteY32" fmla="*/ 168998 h 826883"/>
              <a:gd name="connsiteX33" fmla="*/ 675992 w 1089433"/>
              <a:gd name="connsiteY33" fmla="*/ 156927 h 826883"/>
              <a:gd name="connsiteX34" fmla="*/ 657885 w 1089433"/>
              <a:gd name="connsiteY34" fmla="*/ 141838 h 826883"/>
              <a:gd name="connsiteX35" fmla="*/ 648831 w 1089433"/>
              <a:gd name="connsiteY35" fmla="*/ 90535 h 826883"/>
              <a:gd name="connsiteX36" fmla="*/ 639778 w 1089433"/>
              <a:gd name="connsiteY36" fmla="*/ 57339 h 826883"/>
              <a:gd name="connsiteX37" fmla="*/ 633742 w 1089433"/>
              <a:gd name="connsiteY37" fmla="*/ 24143 h 826883"/>
              <a:gd name="connsiteX38" fmla="*/ 576404 w 1089433"/>
              <a:gd name="connsiteY38" fmla="*/ 0 h 826883"/>
              <a:gd name="connsiteX39" fmla="*/ 0 w 1089433"/>
              <a:gd name="connsiteY39" fmla="*/ 63374 h 826883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56237 w 1089433"/>
              <a:gd name="connsiteY14" fmla="*/ 675992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60995 w 1089433"/>
              <a:gd name="connsiteY14" fmla="*/ 687895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9433" h="829264">
                <a:moveTo>
                  <a:pt x="0" y="63374"/>
                </a:moveTo>
                <a:lnTo>
                  <a:pt x="57338" y="159945"/>
                </a:lnTo>
                <a:lnTo>
                  <a:pt x="117695" y="202194"/>
                </a:lnTo>
                <a:lnTo>
                  <a:pt x="120713" y="262550"/>
                </a:lnTo>
                <a:lnTo>
                  <a:pt x="193140" y="331960"/>
                </a:lnTo>
                <a:lnTo>
                  <a:pt x="214265" y="721259"/>
                </a:lnTo>
                <a:lnTo>
                  <a:pt x="235568" y="829264"/>
                </a:lnTo>
                <a:lnTo>
                  <a:pt x="905346" y="754455"/>
                </a:lnTo>
                <a:lnTo>
                  <a:pt x="908364" y="805758"/>
                </a:lnTo>
                <a:lnTo>
                  <a:pt x="932507" y="823865"/>
                </a:lnTo>
                <a:lnTo>
                  <a:pt x="989845" y="823865"/>
                </a:lnTo>
                <a:lnTo>
                  <a:pt x="998899" y="799723"/>
                </a:lnTo>
                <a:lnTo>
                  <a:pt x="995881" y="772562"/>
                </a:lnTo>
                <a:lnTo>
                  <a:pt x="1029077" y="700135"/>
                </a:lnTo>
                <a:lnTo>
                  <a:pt x="1060995" y="687895"/>
                </a:lnTo>
                <a:lnTo>
                  <a:pt x="1089433" y="682028"/>
                </a:lnTo>
                <a:lnTo>
                  <a:pt x="1068309" y="648832"/>
                </a:lnTo>
                <a:lnTo>
                  <a:pt x="1065291" y="597529"/>
                </a:lnTo>
                <a:lnTo>
                  <a:pt x="1035113" y="588475"/>
                </a:lnTo>
                <a:lnTo>
                  <a:pt x="1001917" y="576404"/>
                </a:lnTo>
                <a:lnTo>
                  <a:pt x="977774" y="528119"/>
                </a:lnTo>
                <a:lnTo>
                  <a:pt x="965703" y="479834"/>
                </a:lnTo>
                <a:lnTo>
                  <a:pt x="935525" y="461727"/>
                </a:lnTo>
                <a:lnTo>
                  <a:pt x="872150" y="422495"/>
                </a:lnTo>
                <a:lnTo>
                  <a:pt x="829901" y="356103"/>
                </a:lnTo>
                <a:lnTo>
                  <a:pt x="838954" y="328943"/>
                </a:lnTo>
                <a:lnTo>
                  <a:pt x="866115" y="301782"/>
                </a:lnTo>
                <a:lnTo>
                  <a:pt x="817830" y="256515"/>
                </a:lnTo>
                <a:lnTo>
                  <a:pt x="805758" y="271604"/>
                </a:lnTo>
                <a:lnTo>
                  <a:pt x="787651" y="277640"/>
                </a:lnTo>
                <a:lnTo>
                  <a:pt x="766527" y="241426"/>
                </a:lnTo>
                <a:lnTo>
                  <a:pt x="745402" y="181069"/>
                </a:lnTo>
                <a:lnTo>
                  <a:pt x="712206" y="168998"/>
                </a:lnTo>
                <a:lnTo>
                  <a:pt x="675992" y="156927"/>
                </a:lnTo>
                <a:lnTo>
                  <a:pt x="657885" y="141838"/>
                </a:lnTo>
                <a:lnTo>
                  <a:pt x="648831" y="90535"/>
                </a:lnTo>
                <a:lnTo>
                  <a:pt x="639778" y="57339"/>
                </a:lnTo>
                <a:lnTo>
                  <a:pt x="633742" y="24143"/>
                </a:lnTo>
                <a:lnTo>
                  <a:pt x="576404" y="0"/>
                </a:lnTo>
                <a:lnTo>
                  <a:pt x="0" y="63374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5130800" y="1973263"/>
            <a:ext cx="828675" cy="823912"/>
          </a:xfrm>
          <a:custGeom>
            <a:avLst/>
            <a:gdLst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56515 w 829901"/>
              <a:gd name="connsiteY14" fmla="*/ 561315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0221 w 829901"/>
              <a:gd name="connsiteY10" fmla="*/ 468870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27160 w 829901"/>
              <a:gd name="connsiteY6" fmla="*/ 380246 h 823866"/>
              <a:gd name="connsiteX7" fmla="*/ 36214 w 829901"/>
              <a:gd name="connsiteY7" fmla="*/ 446638 h 823866"/>
              <a:gd name="connsiteX8" fmla="*/ 75446 w 829901"/>
              <a:gd name="connsiteY8" fmla="*/ 449656 h 823866"/>
              <a:gd name="connsiteX9" fmla="*/ 100221 w 829901"/>
              <a:gd name="connsiteY9" fmla="*/ 468870 h 823866"/>
              <a:gd name="connsiteX10" fmla="*/ 138967 w 829901"/>
              <a:gd name="connsiteY10" fmla="*/ 486341 h 823866"/>
              <a:gd name="connsiteX11" fmla="*/ 175815 w 829901"/>
              <a:gd name="connsiteY11" fmla="*/ 538280 h 823866"/>
              <a:gd name="connsiteX12" fmla="*/ 220301 w 829901"/>
              <a:gd name="connsiteY12" fmla="*/ 537173 h 823866"/>
              <a:gd name="connsiteX13" fmla="*/ 249361 w 829901"/>
              <a:gd name="connsiteY13" fmla="*/ 585126 h 823866"/>
              <a:gd name="connsiteX14" fmla="*/ 277640 w 829901"/>
              <a:gd name="connsiteY14" fmla="*/ 564333 h 823866"/>
              <a:gd name="connsiteX15" fmla="*/ 292729 w 829901"/>
              <a:gd name="connsiteY15" fmla="*/ 618654 h 823866"/>
              <a:gd name="connsiteX16" fmla="*/ 292729 w 829901"/>
              <a:gd name="connsiteY16" fmla="*/ 636761 h 823866"/>
              <a:gd name="connsiteX17" fmla="*/ 301782 w 829901"/>
              <a:gd name="connsiteY17" fmla="*/ 666939 h 823866"/>
              <a:gd name="connsiteX18" fmla="*/ 298764 w 829901"/>
              <a:gd name="connsiteY18" fmla="*/ 682028 h 823866"/>
              <a:gd name="connsiteX19" fmla="*/ 304800 w 829901"/>
              <a:gd name="connsiteY19" fmla="*/ 697117 h 823866"/>
              <a:gd name="connsiteX20" fmla="*/ 301782 w 829901"/>
              <a:gd name="connsiteY20" fmla="*/ 763509 h 823866"/>
              <a:gd name="connsiteX21" fmla="*/ 337996 w 829901"/>
              <a:gd name="connsiteY21" fmla="*/ 793688 h 823866"/>
              <a:gd name="connsiteX22" fmla="*/ 380246 w 829901"/>
              <a:gd name="connsiteY22" fmla="*/ 808777 h 823866"/>
              <a:gd name="connsiteX23" fmla="*/ 404388 w 829901"/>
              <a:gd name="connsiteY23" fmla="*/ 823866 h 823866"/>
              <a:gd name="connsiteX24" fmla="*/ 473798 w 829901"/>
              <a:gd name="connsiteY24" fmla="*/ 808777 h 823866"/>
              <a:gd name="connsiteX25" fmla="*/ 790669 w 829901"/>
              <a:gd name="connsiteY25" fmla="*/ 751438 h 823866"/>
              <a:gd name="connsiteX26" fmla="*/ 802741 w 829901"/>
              <a:gd name="connsiteY26" fmla="*/ 751438 h 823866"/>
              <a:gd name="connsiteX27" fmla="*/ 802741 w 829901"/>
              <a:gd name="connsiteY27" fmla="*/ 688064 h 823866"/>
              <a:gd name="connsiteX28" fmla="*/ 766527 w 829901"/>
              <a:gd name="connsiteY28" fmla="*/ 579422 h 823866"/>
              <a:gd name="connsiteX29" fmla="*/ 772562 w 829901"/>
              <a:gd name="connsiteY29" fmla="*/ 522084 h 823866"/>
              <a:gd name="connsiteX30" fmla="*/ 757473 w 829901"/>
              <a:gd name="connsiteY30" fmla="*/ 473798 h 823866"/>
              <a:gd name="connsiteX31" fmla="*/ 778598 w 829901"/>
              <a:gd name="connsiteY31" fmla="*/ 443620 h 823866"/>
              <a:gd name="connsiteX32" fmla="*/ 781616 w 829901"/>
              <a:gd name="connsiteY32" fmla="*/ 407406 h 823866"/>
              <a:gd name="connsiteX33" fmla="*/ 772562 w 829901"/>
              <a:gd name="connsiteY33" fmla="*/ 353086 h 823866"/>
              <a:gd name="connsiteX34" fmla="*/ 811794 w 829901"/>
              <a:gd name="connsiteY34" fmla="*/ 292729 h 823866"/>
              <a:gd name="connsiteX35" fmla="*/ 829901 w 829901"/>
              <a:gd name="connsiteY35" fmla="*/ 226337 h 823866"/>
              <a:gd name="connsiteX36" fmla="*/ 823865 w 829901"/>
              <a:gd name="connsiteY36" fmla="*/ 220301 h 823866"/>
              <a:gd name="connsiteX37" fmla="*/ 805758 w 829901"/>
              <a:gd name="connsiteY37" fmla="*/ 235391 h 823866"/>
              <a:gd name="connsiteX38" fmla="*/ 787651 w 829901"/>
              <a:gd name="connsiteY38" fmla="*/ 271604 h 823866"/>
              <a:gd name="connsiteX39" fmla="*/ 769545 w 829901"/>
              <a:gd name="connsiteY39" fmla="*/ 307818 h 823866"/>
              <a:gd name="connsiteX40" fmla="*/ 751438 w 829901"/>
              <a:gd name="connsiteY40" fmla="*/ 316872 h 823866"/>
              <a:gd name="connsiteX41" fmla="*/ 745402 w 829901"/>
              <a:gd name="connsiteY41" fmla="*/ 341014 h 823866"/>
              <a:gd name="connsiteX42" fmla="*/ 727295 w 829901"/>
              <a:gd name="connsiteY42" fmla="*/ 362139 h 823866"/>
              <a:gd name="connsiteX43" fmla="*/ 715224 w 829901"/>
              <a:gd name="connsiteY43" fmla="*/ 371193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21259 w 829901"/>
              <a:gd name="connsiteY46" fmla="*/ 316872 h 823866"/>
              <a:gd name="connsiteX47" fmla="*/ 718242 w 829901"/>
              <a:gd name="connsiteY47" fmla="*/ 301783 h 823866"/>
              <a:gd name="connsiteX48" fmla="*/ 730313 w 829901"/>
              <a:gd name="connsiteY48" fmla="*/ 265569 h 823866"/>
              <a:gd name="connsiteX49" fmla="*/ 727295 w 829901"/>
              <a:gd name="connsiteY49" fmla="*/ 226337 h 823866"/>
              <a:gd name="connsiteX50" fmla="*/ 703152 w 829901"/>
              <a:gd name="connsiteY50" fmla="*/ 193141 h 823866"/>
              <a:gd name="connsiteX51" fmla="*/ 697117 w 829901"/>
              <a:gd name="connsiteY51" fmla="*/ 178052 h 823866"/>
              <a:gd name="connsiteX52" fmla="*/ 706170 w 829901"/>
              <a:gd name="connsiteY52" fmla="*/ 162963 h 823866"/>
              <a:gd name="connsiteX53" fmla="*/ 709188 w 829901"/>
              <a:gd name="connsiteY53" fmla="*/ 147874 h 823866"/>
              <a:gd name="connsiteX54" fmla="*/ 691081 w 829901"/>
              <a:gd name="connsiteY54" fmla="*/ 147874 h 823866"/>
              <a:gd name="connsiteX55" fmla="*/ 672974 w 829901"/>
              <a:gd name="connsiteY55" fmla="*/ 147874 h 823866"/>
              <a:gd name="connsiteX56" fmla="*/ 654867 w 829901"/>
              <a:gd name="connsiteY56" fmla="*/ 117695 h 823866"/>
              <a:gd name="connsiteX57" fmla="*/ 615636 w 829901"/>
              <a:gd name="connsiteY57" fmla="*/ 117695 h 823866"/>
              <a:gd name="connsiteX58" fmla="*/ 564333 w 829901"/>
              <a:gd name="connsiteY58" fmla="*/ 111660 h 823866"/>
              <a:gd name="connsiteX59" fmla="*/ 497941 w 829901"/>
              <a:gd name="connsiteY59" fmla="*/ 99589 h 823866"/>
              <a:gd name="connsiteX60" fmla="*/ 443620 w 829901"/>
              <a:gd name="connsiteY60" fmla="*/ 99589 h 823866"/>
              <a:gd name="connsiteX61" fmla="*/ 401370 w 829901"/>
              <a:gd name="connsiteY61" fmla="*/ 93553 h 823866"/>
              <a:gd name="connsiteX62" fmla="*/ 347049 w 829901"/>
              <a:gd name="connsiteY62" fmla="*/ 72428 h 823866"/>
              <a:gd name="connsiteX63" fmla="*/ 328943 w 829901"/>
              <a:gd name="connsiteY63" fmla="*/ 48286 h 823866"/>
              <a:gd name="connsiteX64" fmla="*/ 250479 w 829901"/>
              <a:gd name="connsiteY64" fmla="*/ 51303 h 823866"/>
              <a:gd name="connsiteX65" fmla="*/ 235390 w 829901"/>
              <a:gd name="connsiteY65" fmla="*/ 0 h 823866"/>
              <a:gd name="connsiteX66" fmla="*/ 168998 w 829901"/>
              <a:gd name="connsiteY66" fmla="*/ 30179 h 823866"/>
              <a:gd name="connsiteX67" fmla="*/ 84499 w 829901"/>
              <a:gd name="connsiteY67" fmla="*/ 33196 h 82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29901" h="823866">
                <a:moveTo>
                  <a:pt x="84499" y="33196"/>
                </a:moveTo>
                <a:lnTo>
                  <a:pt x="57339" y="96571"/>
                </a:lnTo>
                <a:lnTo>
                  <a:pt x="66392" y="175034"/>
                </a:lnTo>
                <a:lnTo>
                  <a:pt x="0" y="259533"/>
                </a:lnTo>
                <a:lnTo>
                  <a:pt x="33196" y="301783"/>
                </a:lnTo>
                <a:lnTo>
                  <a:pt x="45267" y="331961"/>
                </a:lnTo>
                <a:lnTo>
                  <a:pt x="27160" y="380246"/>
                </a:lnTo>
                <a:lnTo>
                  <a:pt x="36214" y="446638"/>
                </a:lnTo>
                <a:lnTo>
                  <a:pt x="75446" y="449656"/>
                </a:lnTo>
                <a:lnTo>
                  <a:pt x="100221" y="468870"/>
                </a:lnTo>
                <a:lnTo>
                  <a:pt x="138967" y="486341"/>
                </a:lnTo>
                <a:lnTo>
                  <a:pt x="175815" y="538280"/>
                </a:lnTo>
                <a:lnTo>
                  <a:pt x="220301" y="537173"/>
                </a:lnTo>
                <a:lnTo>
                  <a:pt x="249361" y="585126"/>
                </a:lnTo>
                <a:lnTo>
                  <a:pt x="277640" y="564333"/>
                </a:lnTo>
                <a:lnTo>
                  <a:pt x="292729" y="618654"/>
                </a:lnTo>
                <a:lnTo>
                  <a:pt x="292729" y="636761"/>
                </a:lnTo>
                <a:lnTo>
                  <a:pt x="301782" y="666939"/>
                </a:lnTo>
                <a:lnTo>
                  <a:pt x="298764" y="682028"/>
                </a:lnTo>
                <a:lnTo>
                  <a:pt x="304800" y="697117"/>
                </a:lnTo>
                <a:lnTo>
                  <a:pt x="301782" y="763509"/>
                </a:lnTo>
                <a:lnTo>
                  <a:pt x="337996" y="793688"/>
                </a:lnTo>
                <a:lnTo>
                  <a:pt x="380246" y="808777"/>
                </a:lnTo>
                <a:lnTo>
                  <a:pt x="404388" y="823866"/>
                </a:lnTo>
                <a:lnTo>
                  <a:pt x="473798" y="808777"/>
                </a:lnTo>
                <a:lnTo>
                  <a:pt x="790669" y="751438"/>
                </a:lnTo>
                <a:lnTo>
                  <a:pt x="802741" y="751438"/>
                </a:lnTo>
                <a:lnTo>
                  <a:pt x="802741" y="688064"/>
                </a:lnTo>
                <a:lnTo>
                  <a:pt x="766527" y="579422"/>
                </a:lnTo>
                <a:lnTo>
                  <a:pt x="772562" y="522084"/>
                </a:lnTo>
                <a:lnTo>
                  <a:pt x="757473" y="473798"/>
                </a:lnTo>
                <a:lnTo>
                  <a:pt x="778598" y="443620"/>
                </a:lnTo>
                <a:lnTo>
                  <a:pt x="781616" y="407406"/>
                </a:lnTo>
                <a:lnTo>
                  <a:pt x="772562" y="353086"/>
                </a:lnTo>
                <a:lnTo>
                  <a:pt x="811794" y="292729"/>
                </a:lnTo>
                <a:lnTo>
                  <a:pt x="829901" y="226337"/>
                </a:lnTo>
                <a:lnTo>
                  <a:pt x="823865" y="220301"/>
                </a:lnTo>
                <a:lnTo>
                  <a:pt x="805758" y="235391"/>
                </a:lnTo>
                <a:lnTo>
                  <a:pt x="787651" y="271604"/>
                </a:lnTo>
                <a:lnTo>
                  <a:pt x="769545" y="307818"/>
                </a:lnTo>
                <a:lnTo>
                  <a:pt x="751438" y="316872"/>
                </a:lnTo>
                <a:lnTo>
                  <a:pt x="745402" y="341014"/>
                </a:lnTo>
                <a:lnTo>
                  <a:pt x="727295" y="362139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21259" y="316872"/>
                </a:lnTo>
                <a:lnTo>
                  <a:pt x="718242" y="301783"/>
                </a:lnTo>
                <a:lnTo>
                  <a:pt x="730313" y="265569"/>
                </a:lnTo>
                <a:lnTo>
                  <a:pt x="727295" y="226337"/>
                </a:lnTo>
                <a:lnTo>
                  <a:pt x="703152" y="193141"/>
                </a:lnTo>
                <a:lnTo>
                  <a:pt x="697117" y="178052"/>
                </a:lnTo>
                <a:lnTo>
                  <a:pt x="706170" y="162963"/>
                </a:lnTo>
                <a:lnTo>
                  <a:pt x="709188" y="147874"/>
                </a:lnTo>
                <a:lnTo>
                  <a:pt x="691081" y="147874"/>
                </a:lnTo>
                <a:lnTo>
                  <a:pt x="672974" y="147874"/>
                </a:lnTo>
                <a:lnTo>
                  <a:pt x="654867" y="117695"/>
                </a:lnTo>
                <a:lnTo>
                  <a:pt x="615636" y="117695"/>
                </a:lnTo>
                <a:lnTo>
                  <a:pt x="564333" y="111660"/>
                </a:lnTo>
                <a:lnTo>
                  <a:pt x="497941" y="99589"/>
                </a:lnTo>
                <a:lnTo>
                  <a:pt x="443620" y="99589"/>
                </a:lnTo>
                <a:lnTo>
                  <a:pt x="401370" y="93553"/>
                </a:lnTo>
                <a:lnTo>
                  <a:pt x="347049" y="72428"/>
                </a:lnTo>
                <a:lnTo>
                  <a:pt x="328943" y="48286"/>
                </a:lnTo>
                <a:lnTo>
                  <a:pt x="250479" y="51303"/>
                </a:lnTo>
                <a:lnTo>
                  <a:pt x="235390" y="0"/>
                </a:lnTo>
                <a:lnTo>
                  <a:pt x="168998" y="30179"/>
                </a:lnTo>
                <a:lnTo>
                  <a:pt x="84499" y="3319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456238" y="2720975"/>
            <a:ext cx="615950" cy="1057275"/>
          </a:xfrm>
          <a:custGeom>
            <a:avLst/>
            <a:gdLst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89711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09918 w 615635"/>
              <a:gd name="connsiteY8" fmla="*/ 648656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15635" h="1056238">
                <a:moveTo>
                  <a:pt x="78463" y="78464"/>
                </a:moveTo>
                <a:lnTo>
                  <a:pt x="147873" y="159945"/>
                </a:lnTo>
                <a:lnTo>
                  <a:pt x="150891" y="202194"/>
                </a:lnTo>
                <a:lnTo>
                  <a:pt x="93552" y="280658"/>
                </a:lnTo>
                <a:lnTo>
                  <a:pt x="27160" y="277816"/>
                </a:lnTo>
                <a:lnTo>
                  <a:pt x="54321" y="356103"/>
                </a:lnTo>
                <a:lnTo>
                  <a:pt x="0" y="431549"/>
                </a:lnTo>
                <a:lnTo>
                  <a:pt x="30178" y="620855"/>
                </a:lnTo>
                <a:lnTo>
                  <a:pt x="109918" y="648656"/>
                </a:lnTo>
                <a:lnTo>
                  <a:pt x="156926" y="739367"/>
                </a:lnTo>
                <a:lnTo>
                  <a:pt x="196158" y="727295"/>
                </a:lnTo>
                <a:lnTo>
                  <a:pt x="223319" y="760491"/>
                </a:lnTo>
                <a:lnTo>
                  <a:pt x="205212" y="793687"/>
                </a:lnTo>
                <a:lnTo>
                  <a:pt x="196330" y="814173"/>
                </a:lnTo>
                <a:lnTo>
                  <a:pt x="247461" y="902329"/>
                </a:lnTo>
                <a:lnTo>
                  <a:pt x="337996" y="944578"/>
                </a:lnTo>
                <a:lnTo>
                  <a:pt x="359292" y="1043351"/>
                </a:lnTo>
                <a:lnTo>
                  <a:pt x="431548" y="1056238"/>
                </a:lnTo>
                <a:lnTo>
                  <a:pt x="437584" y="1020024"/>
                </a:lnTo>
                <a:lnTo>
                  <a:pt x="478558" y="1036038"/>
                </a:lnTo>
                <a:lnTo>
                  <a:pt x="525101" y="1032095"/>
                </a:lnTo>
                <a:lnTo>
                  <a:pt x="534154" y="1017006"/>
                </a:lnTo>
                <a:lnTo>
                  <a:pt x="525101" y="983810"/>
                </a:lnTo>
                <a:lnTo>
                  <a:pt x="587665" y="967266"/>
                </a:lnTo>
                <a:lnTo>
                  <a:pt x="579422" y="920436"/>
                </a:lnTo>
                <a:lnTo>
                  <a:pt x="579422" y="893275"/>
                </a:lnTo>
                <a:lnTo>
                  <a:pt x="573386" y="866115"/>
                </a:lnTo>
                <a:lnTo>
                  <a:pt x="576404" y="826883"/>
                </a:lnTo>
                <a:lnTo>
                  <a:pt x="579422" y="802741"/>
                </a:lnTo>
                <a:lnTo>
                  <a:pt x="586390" y="787012"/>
                </a:lnTo>
                <a:lnTo>
                  <a:pt x="603564" y="748420"/>
                </a:lnTo>
                <a:lnTo>
                  <a:pt x="606582" y="715224"/>
                </a:lnTo>
                <a:lnTo>
                  <a:pt x="615635" y="703153"/>
                </a:lnTo>
                <a:lnTo>
                  <a:pt x="609600" y="672974"/>
                </a:lnTo>
                <a:lnTo>
                  <a:pt x="597528" y="624689"/>
                </a:lnTo>
                <a:lnTo>
                  <a:pt x="597528" y="582440"/>
                </a:lnTo>
                <a:lnTo>
                  <a:pt x="615635" y="519066"/>
                </a:lnTo>
                <a:lnTo>
                  <a:pt x="579422" y="334978"/>
                </a:lnTo>
                <a:lnTo>
                  <a:pt x="570368" y="307818"/>
                </a:lnTo>
                <a:lnTo>
                  <a:pt x="561315" y="250479"/>
                </a:lnTo>
                <a:lnTo>
                  <a:pt x="552261" y="202194"/>
                </a:lnTo>
                <a:lnTo>
                  <a:pt x="540190" y="141838"/>
                </a:lnTo>
                <a:lnTo>
                  <a:pt x="531136" y="126749"/>
                </a:lnTo>
                <a:lnTo>
                  <a:pt x="488887" y="63374"/>
                </a:lnTo>
                <a:lnTo>
                  <a:pt x="479833" y="21125"/>
                </a:lnTo>
                <a:lnTo>
                  <a:pt x="473798" y="0"/>
                </a:lnTo>
                <a:lnTo>
                  <a:pt x="78463" y="78464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6080125" y="4073525"/>
            <a:ext cx="595313" cy="974725"/>
          </a:xfrm>
          <a:custGeom>
            <a:avLst/>
            <a:gdLst>
              <a:gd name="connsiteX0" fmla="*/ 0 w 594511"/>
              <a:gd name="connsiteY0" fmla="*/ 84499 h 974757"/>
              <a:gd name="connsiteX1" fmla="*/ 69410 w 594511"/>
              <a:gd name="connsiteY1" fmla="*/ 962686 h 974757"/>
              <a:gd name="connsiteX2" fmla="*/ 87517 w 594511"/>
              <a:gd name="connsiteY2" fmla="*/ 962686 h 974757"/>
              <a:gd name="connsiteX3" fmla="*/ 111659 w 594511"/>
              <a:gd name="connsiteY3" fmla="*/ 962686 h 974757"/>
              <a:gd name="connsiteX4" fmla="*/ 132784 w 594511"/>
              <a:gd name="connsiteY4" fmla="*/ 941561 h 974757"/>
              <a:gd name="connsiteX5" fmla="*/ 129766 w 594511"/>
              <a:gd name="connsiteY5" fmla="*/ 902329 h 974757"/>
              <a:gd name="connsiteX6" fmla="*/ 184087 w 594511"/>
              <a:gd name="connsiteY6" fmla="*/ 974757 h 974757"/>
              <a:gd name="connsiteX7" fmla="*/ 220301 w 594511"/>
              <a:gd name="connsiteY7" fmla="*/ 959668 h 974757"/>
              <a:gd name="connsiteX8" fmla="*/ 217283 w 594511"/>
              <a:gd name="connsiteY8" fmla="*/ 908365 h 974757"/>
              <a:gd name="connsiteX9" fmla="*/ 214265 w 594511"/>
              <a:gd name="connsiteY9" fmla="*/ 878187 h 974757"/>
              <a:gd name="connsiteX10" fmla="*/ 193140 w 594511"/>
              <a:gd name="connsiteY10" fmla="*/ 851026 h 974757"/>
              <a:gd name="connsiteX11" fmla="*/ 588475 w 594511"/>
              <a:gd name="connsiteY11" fmla="*/ 751438 h 974757"/>
              <a:gd name="connsiteX12" fmla="*/ 591493 w 594511"/>
              <a:gd name="connsiteY12" fmla="*/ 685046 h 974757"/>
              <a:gd name="connsiteX13" fmla="*/ 582439 w 594511"/>
              <a:gd name="connsiteY13" fmla="*/ 633743 h 974757"/>
              <a:gd name="connsiteX14" fmla="*/ 588475 w 594511"/>
              <a:gd name="connsiteY14" fmla="*/ 585458 h 974757"/>
              <a:gd name="connsiteX15" fmla="*/ 570368 w 594511"/>
              <a:gd name="connsiteY15" fmla="*/ 528119 h 974757"/>
              <a:gd name="connsiteX16" fmla="*/ 576404 w 594511"/>
              <a:gd name="connsiteY16" fmla="*/ 510012 h 974757"/>
              <a:gd name="connsiteX17" fmla="*/ 594511 w 594511"/>
              <a:gd name="connsiteY17" fmla="*/ 488888 h 974757"/>
              <a:gd name="connsiteX18" fmla="*/ 588475 w 594511"/>
              <a:gd name="connsiteY18" fmla="*/ 467763 h 974757"/>
              <a:gd name="connsiteX19" fmla="*/ 543208 w 594511"/>
              <a:gd name="connsiteY19" fmla="*/ 425513 h 974757"/>
              <a:gd name="connsiteX20" fmla="*/ 470780 w 594511"/>
              <a:gd name="connsiteY20" fmla="*/ 162963 h 974757"/>
              <a:gd name="connsiteX21" fmla="*/ 449655 w 594511"/>
              <a:gd name="connsiteY21" fmla="*/ 111660 h 974757"/>
              <a:gd name="connsiteX22" fmla="*/ 410424 w 594511"/>
              <a:gd name="connsiteY22" fmla="*/ 0 h 974757"/>
              <a:gd name="connsiteX23" fmla="*/ 202194 w 594511"/>
              <a:gd name="connsiteY23" fmla="*/ 51303 h 974757"/>
              <a:gd name="connsiteX24" fmla="*/ 114677 w 594511"/>
              <a:gd name="connsiteY24" fmla="*/ 66392 h 974757"/>
              <a:gd name="connsiteX25" fmla="*/ 96570 w 594511"/>
              <a:gd name="connsiteY25" fmla="*/ 51303 h 974757"/>
              <a:gd name="connsiteX26" fmla="*/ 0 w 594511"/>
              <a:gd name="connsiteY26" fmla="*/ 84499 h 97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4511" h="974757">
                <a:moveTo>
                  <a:pt x="0" y="84499"/>
                </a:moveTo>
                <a:lnTo>
                  <a:pt x="69410" y="962686"/>
                </a:lnTo>
                <a:lnTo>
                  <a:pt x="87517" y="962686"/>
                </a:lnTo>
                <a:lnTo>
                  <a:pt x="111659" y="962686"/>
                </a:lnTo>
                <a:lnTo>
                  <a:pt x="132784" y="941561"/>
                </a:lnTo>
                <a:lnTo>
                  <a:pt x="129766" y="902329"/>
                </a:lnTo>
                <a:lnTo>
                  <a:pt x="184087" y="974757"/>
                </a:lnTo>
                <a:lnTo>
                  <a:pt x="220301" y="959668"/>
                </a:lnTo>
                <a:lnTo>
                  <a:pt x="217283" y="908365"/>
                </a:lnTo>
                <a:lnTo>
                  <a:pt x="214265" y="878187"/>
                </a:lnTo>
                <a:lnTo>
                  <a:pt x="193140" y="851026"/>
                </a:lnTo>
                <a:lnTo>
                  <a:pt x="588475" y="751438"/>
                </a:lnTo>
                <a:lnTo>
                  <a:pt x="591493" y="685046"/>
                </a:lnTo>
                <a:lnTo>
                  <a:pt x="582439" y="633743"/>
                </a:lnTo>
                <a:lnTo>
                  <a:pt x="588475" y="585458"/>
                </a:lnTo>
                <a:lnTo>
                  <a:pt x="570368" y="528119"/>
                </a:lnTo>
                <a:lnTo>
                  <a:pt x="576404" y="510012"/>
                </a:lnTo>
                <a:lnTo>
                  <a:pt x="594511" y="488888"/>
                </a:lnTo>
                <a:lnTo>
                  <a:pt x="588475" y="467763"/>
                </a:lnTo>
                <a:lnTo>
                  <a:pt x="543208" y="425513"/>
                </a:lnTo>
                <a:lnTo>
                  <a:pt x="470780" y="162963"/>
                </a:lnTo>
                <a:lnTo>
                  <a:pt x="449655" y="111660"/>
                </a:lnTo>
                <a:lnTo>
                  <a:pt x="410424" y="0"/>
                </a:lnTo>
                <a:lnTo>
                  <a:pt x="202194" y="51303"/>
                </a:lnTo>
                <a:lnTo>
                  <a:pt x="114677" y="66392"/>
                </a:lnTo>
                <a:lnTo>
                  <a:pt x="96570" y="51303"/>
                </a:lnTo>
                <a:lnTo>
                  <a:pt x="0" y="8449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6484938" y="3986213"/>
            <a:ext cx="827087" cy="871537"/>
          </a:xfrm>
          <a:custGeom>
            <a:avLst/>
            <a:gdLst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5034 w 832919"/>
              <a:gd name="connsiteY9" fmla="*/ 829901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64744 h 872150"/>
              <a:gd name="connsiteX23" fmla="*/ 805758 w 832919"/>
              <a:gd name="connsiteY23" fmla="*/ 461726 h 872150"/>
              <a:gd name="connsiteX24" fmla="*/ 793687 w 832919"/>
              <a:gd name="connsiteY24" fmla="*/ 431548 h 872150"/>
              <a:gd name="connsiteX25" fmla="*/ 724277 w 832919"/>
              <a:gd name="connsiteY25" fmla="*/ 359120 h 872150"/>
              <a:gd name="connsiteX26" fmla="*/ 712206 w 832919"/>
              <a:gd name="connsiteY26" fmla="*/ 307817 h 872150"/>
              <a:gd name="connsiteX27" fmla="*/ 636760 w 832919"/>
              <a:gd name="connsiteY27" fmla="*/ 271604 h 872150"/>
              <a:gd name="connsiteX28" fmla="*/ 564333 w 832919"/>
              <a:gd name="connsiteY28" fmla="*/ 196158 h 872150"/>
              <a:gd name="connsiteX29" fmla="*/ 531137 w 832919"/>
              <a:gd name="connsiteY29" fmla="*/ 175033 h 872150"/>
              <a:gd name="connsiteX30" fmla="*/ 488887 w 832919"/>
              <a:gd name="connsiteY30" fmla="*/ 156926 h 872150"/>
              <a:gd name="connsiteX31" fmla="*/ 470780 w 832919"/>
              <a:gd name="connsiteY31" fmla="*/ 150891 h 872150"/>
              <a:gd name="connsiteX32" fmla="*/ 434566 w 832919"/>
              <a:gd name="connsiteY32" fmla="*/ 99588 h 872150"/>
              <a:gd name="connsiteX33" fmla="*/ 377228 w 832919"/>
              <a:gd name="connsiteY33" fmla="*/ 63374 h 872150"/>
              <a:gd name="connsiteX34" fmla="*/ 371192 w 832919"/>
              <a:gd name="connsiteY34" fmla="*/ 36213 h 872150"/>
              <a:gd name="connsiteX35" fmla="*/ 371192 w 832919"/>
              <a:gd name="connsiteY35" fmla="*/ 0 h 872150"/>
              <a:gd name="connsiteX36" fmla="*/ 205212 w 832919"/>
              <a:gd name="connsiteY36" fmla="*/ 45267 h 872150"/>
              <a:gd name="connsiteX37" fmla="*/ 0 w 832919"/>
              <a:gd name="connsiteY37" fmla="*/ 87516 h 872150"/>
              <a:gd name="connsiteX0" fmla="*/ 0 w 825779"/>
              <a:gd name="connsiteY0" fmla="*/ 87516 h 872150"/>
              <a:gd name="connsiteX1" fmla="*/ 69410 w 825779"/>
              <a:gd name="connsiteY1" fmla="*/ 262550 h 872150"/>
              <a:gd name="connsiteX2" fmla="*/ 141838 w 825779"/>
              <a:gd name="connsiteY2" fmla="*/ 510011 h 872150"/>
              <a:gd name="connsiteX3" fmla="*/ 187105 w 825779"/>
              <a:gd name="connsiteY3" fmla="*/ 576404 h 872150"/>
              <a:gd name="connsiteX4" fmla="*/ 165980 w 825779"/>
              <a:gd name="connsiteY4" fmla="*/ 618653 h 872150"/>
              <a:gd name="connsiteX5" fmla="*/ 175034 w 825779"/>
              <a:gd name="connsiteY5" fmla="*/ 672974 h 872150"/>
              <a:gd name="connsiteX6" fmla="*/ 184087 w 825779"/>
              <a:gd name="connsiteY6" fmla="*/ 688063 h 872150"/>
              <a:gd name="connsiteX7" fmla="*/ 178051 w 825779"/>
              <a:gd name="connsiteY7" fmla="*/ 733330 h 872150"/>
              <a:gd name="connsiteX8" fmla="*/ 187105 w 825779"/>
              <a:gd name="connsiteY8" fmla="*/ 781615 h 872150"/>
              <a:gd name="connsiteX9" fmla="*/ 172655 w 825779"/>
              <a:gd name="connsiteY9" fmla="*/ 848965 h 872150"/>
              <a:gd name="connsiteX10" fmla="*/ 259533 w 825779"/>
              <a:gd name="connsiteY10" fmla="*/ 872150 h 872150"/>
              <a:gd name="connsiteX11" fmla="*/ 383263 w 825779"/>
              <a:gd name="connsiteY11" fmla="*/ 863097 h 872150"/>
              <a:gd name="connsiteX12" fmla="*/ 652953 w 825779"/>
              <a:gd name="connsiteY12" fmla="*/ 841180 h 872150"/>
              <a:gd name="connsiteX13" fmla="*/ 700135 w 825779"/>
              <a:gd name="connsiteY13" fmla="*/ 851025 h 872150"/>
              <a:gd name="connsiteX14" fmla="*/ 706170 w 825779"/>
              <a:gd name="connsiteY14" fmla="*/ 772562 h 872150"/>
              <a:gd name="connsiteX15" fmla="*/ 724277 w 825779"/>
              <a:gd name="connsiteY15" fmla="*/ 751437 h 872150"/>
              <a:gd name="connsiteX16" fmla="*/ 764958 w 825779"/>
              <a:gd name="connsiteY16" fmla="*/ 776057 h 872150"/>
              <a:gd name="connsiteX17" fmla="*/ 805758 w 825779"/>
              <a:gd name="connsiteY17" fmla="*/ 757473 h 872150"/>
              <a:gd name="connsiteX18" fmla="*/ 784634 w 825779"/>
              <a:gd name="connsiteY18" fmla="*/ 651849 h 872150"/>
              <a:gd name="connsiteX19" fmla="*/ 796705 w 825779"/>
              <a:gd name="connsiteY19" fmla="*/ 642796 h 872150"/>
              <a:gd name="connsiteX20" fmla="*/ 796705 w 825779"/>
              <a:gd name="connsiteY20" fmla="*/ 585457 h 872150"/>
              <a:gd name="connsiteX21" fmla="*/ 817830 w 825779"/>
              <a:gd name="connsiteY21" fmla="*/ 519065 h 872150"/>
              <a:gd name="connsiteX22" fmla="*/ 825779 w 825779"/>
              <a:gd name="connsiteY22" fmla="*/ 469510 h 872150"/>
              <a:gd name="connsiteX23" fmla="*/ 805758 w 825779"/>
              <a:gd name="connsiteY23" fmla="*/ 461726 h 872150"/>
              <a:gd name="connsiteX24" fmla="*/ 793687 w 825779"/>
              <a:gd name="connsiteY24" fmla="*/ 431548 h 872150"/>
              <a:gd name="connsiteX25" fmla="*/ 724277 w 825779"/>
              <a:gd name="connsiteY25" fmla="*/ 359120 h 872150"/>
              <a:gd name="connsiteX26" fmla="*/ 712206 w 825779"/>
              <a:gd name="connsiteY26" fmla="*/ 307817 h 872150"/>
              <a:gd name="connsiteX27" fmla="*/ 636760 w 825779"/>
              <a:gd name="connsiteY27" fmla="*/ 271604 h 872150"/>
              <a:gd name="connsiteX28" fmla="*/ 564333 w 825779"/>
              <a:gd name="connsiteY28" fmla="*/ 196158 h 872150"/>
              <a:gd name="connsiteX29" fmla="*/ 531137 w 825779"/>
              <a:gd name="connsiteY29" fmla="*/ 175033 h 872150"/>
              <a:gd name="connsiteX30" fmla="*/ 488887 w 825779"/>
              <a:gd name="connsiteY30" fmla="*/ 156926 h 872150"/>
              <a:gd name="connsiteX31" fmla="*/ 470780 w 825779"/>
              <a:gd name="connsiteY31" fmla="*/ 150891 h 872150"/>
              <a:gd name="connsiteX32" fmla="*/ 434566 w 825779"/>
              <a:gd name="connsiteY32" fmla="*/ 99588 h 872150"/>
              <a:gd name="connsiteX33" fmla="*/ 377228 w 825779"/>
              <a:gd name="connsiteY33" fmla="*/ 63374 h 872150"/>
              <a:gd name="connsiteX34" fmla="*/ 371192 w 825779"/>
              <a:gd name="connsiteY34" fmla="*/ 36213 h 872150"/>
              <a:gd name="connsiteX35" fmla="*/ 371192 w 825779"/>
              <a:gd name="connsiteY35" fmla="*/ 0 h 872150"/>
              <a:gd name="connsiteX36" fmla="*/ 205212 w 825779"/>
              <a:gd name="connsiteY36" fmla="*/ 45267 h 872150"/>
              <a:gd name="connsiteX37" fmla="*/ 0 w 825779"/>
              <a:gd name="connsiteY37" fmla="*/ 87516 h 87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25779" h="872150">
                <a:moveTo>
                  <a:pt x="0" y="87516"/>
                </a:moveTo>
                <a:lnTo>
                  <a:pt x="69410" y="262550"/>
                </a:lnTo>
                <a:lnTo>
                  <a:pt x="141838" y="510011"/>
                </a:lnTo>
                <a:lnTo>
                  <a:pt x="187105" y="576404"/>
                </a:lnTo>
                <a:lnTo>
                  <a:pt x="165980" y="618653"/>
                </a:lnTo>
                <a:lnTo>
                  <a:pt x="175034" y="672974"/>
                </a:lnTo>
                <a:lnTo>
                  <a:pt x="184087" y="688063"/>
                </a:lnTo>
                <a:lnTo>
                  <a:pt x="178051" y="733330"/>
                </a:lnTo>
                <a:lnTo>
                  <a:pt x="187105" y="781615"/>
                </a:lnTo>
                <a:lnTo>
                  <a:pt x="172655" y="848965"/>
                </a:lnTo>
                <a:lnTo>
                  <a:pt x="259533" y="872150"/>
                </a:lnTo>
                <a:lnTo>
                  <a:pt x="383263" y="863097"/>
                </a:lnTo>
                <a:lnTo>
                  <a:pt x="652953" y="841180"/>
                </a:lnTo>
                <a:lnTo>
                  <a:pt x="700135" y="851025"/>
                </a:lnTo>
                <a:lnTo>
                  <a:pt x="706170" y="772562"/>
                </a:lnTo>
                <a:lnTo>
                  <a:pt x="724277" y="751437"/>
                </a:lnTo>
                <a:lnTo>
                  <a:pt x="764958" y="776057"/>
                </a:lnTo>
                <a:lnTo>
                  <a:pt x="805758" y="757473"/>
                </a:lnTo>
                <a:lnTo>
                  <a:pt x="784634" y="651849"/>
                </a:lnTo>
                <a:lnTo>
                  <a:pt x="796705" y="642796"/>
                </a:lnTo>
                <a:lnTo>
                  <a:pt x="796705" y="585457"/>
                </a:lnTo>
                <a:lnTo>
                  <a:pt x="817830" y="519065"/>
                </a:lnTo>
                <a:lnTo>
                  <a:pt x="825779" y="469510"/>
                </a:lnTo>
                <a:lnTo>
                  <a:pt x="805758" y="461726"/>
                </a:lnTo>
                <a:lnTo>
                  <a:pt x="793687" y="431548"/>
                </a:lnTo>
                <a:lnTo>
                  <a:pt x="724277" y="359120"/>
                </a:lnTo>
                <a:lnTo>
                  <a:pt x="712206" y="307817"/>
                </a:lnTo>
                <a:lnTo>
                  <a:pt x="636760" y="271604"/>
                </a:lnTo>
                <a:lnTo>
                  <a:pt x="564333" y="196158"/>
                </a:lnTo>
                <a:lnTo>
                  <a:pt x="531137" y="175033"/>
                </a:lnTo>
                <a:lnTo>
                  <a:pt x="488887" y="156926"/>
                </a:lnTo>
                <a:lnTo>
                  <a:pt x="470780" y="150891"/>
                </a:lnTo>
                <a:lnTo>
                  <a:pt x="434566" y="99588"/>
                </a:lnTo>
                <a:lnTo>
                  <a:pt x="377228" y="63374"/>
                </a:lnTo>
                <a:lnTo>
                  <a:pt x="371192" y="36213"/>
                </a:lnTo>
                <a:lnTo>
                  <a:pt x="371192" y="0"/>
                </a:lnTo>
                <a:lnTo>
                  <a:pt x="205212" y="45267"/>
                </a:lnTo>
                <a:lnTo>
                  <a:pt x="0" y="87516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6856413" y="3868738"/>
            <a:ext cx="760412" cy="584200"/>
          </a:xfrm>
          <a:custGeom>
            <a:avLst/>
            <a:gdLst>
              <a:gd name="connsiteX0" fmla="*/ 0 w 760491"/>
              <a:gd name="connsiteY0" fmla="*/ 111659 h 585457"/>
              <a:gd name="connsiteX1" fmla="*/ 9054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  <a:gd name="connsiteX0" fmla="*/ 0 w 760491"/>
              <a:gd name="connsiteY0" fmla="*/ 111659 h 585457"/>
              <a:gd name="connsiteX1" fmla="*/ 1909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0491" h="585457">
                <a:moveTo>
                  <a:pt x="0" y="111659"/>
                </a:moveTo>
                <a:cubicBezTo>
                  <a:pt x="636" y="135802"/>
                  <a:pt x="1273" y="159944"/>
                  <a:pt x="1909" y="184087"/>
                </a:cubicBezTo>
                <a:lnTo>
                  <a:pt x="57339" y="217283"/>
                </a:lnTo>
                <a:lnTo>
                  <a:pt x="99588" y="277639"/>
                </a:lnTo>
                <a:lnTo>
                  <a:pt x="190123" y="307817"/>
                </a:lnTo>
                <a:lnTo>
                  <a:pt x="262551" y="395334"/>
                </a:lnTo>
                <a:lnTo>
                  <a:pt x="344032" y="422495"/>
                </a:lnTo>
                <a:lnTo>
                  <a:pt x="359121" y="491904"/>
                </a:lnTo>
                <a:lnTo>
                  <a:pt x="434566" y="576403"/>
                </a:lnTo>
                <a:lnTo>
                  <a:pt x="455691" y="585457"/>
                </a:lnTo>
                <a:lnTo>
                  <a:pt x="473798" y="540190"/>
                </a:lnTo>
                <a:lnTo>
                  <a:pt x="470780" y="500958"/>
                </a:lnTo>
                <a:lnTo>
                  <a:pt x="500958" y="513029"/>
                </a:lnTo>
                <a:lnTo>
                  <a:pt x="510012" y="473798"/>
                </a:lnTo>
                <a:lnTo>
                  <a:pt x="546226" y="470780"/>
                </a:lnTo>
                <a:lnTo>
                  <a:pt x="594511" y="425512"/>
                </a:lnTo>
                <a:lnTo>
                  <a:pt x="609600" y="374209"/>
                </a:lnTo>
                <a:lnTo>
                  <a:pt x="639778" y="362138"/>
                </a:lnTo>
                <a:lnTo>
                  <a:pt x="651850" y="331960"/>
                </a:lnTo>
                <a:lnTo>
                  <a:pt x="672974" y="271603"/>
                </a:lnTo>
                <a:lnTo>
                  <a:pt x="709188" y="256514"/>
                </a:lnTo>
                <a:lnTo>
                  <a:pt x="733331" y="193140"/>
                </a:lnTo>
                <a:lnTo>
                  <a:pt x="760491" y="135801"/>
                </a:lnTo>
                <a:lnTo>
                  <a:pt x="564333" y="0"/>
                </a:lnTo>
                <a:lnTo>
                  <a:pt x="416459" y="45267"/>
                </a:lnTo>
                <a:lnTo>
                  <a:pt x="386281" y="51302"/>
                </a:lnTo>
                <a:lnTo>
                  <a:pt x="377228" y="48285"/>
                </a:lnTo>
                <a:lnTo>
                  <a:pt x="347050" y="24142"/>
                </a:lnTo>
                <a:lnTo>
                  <a:pt x="322907" y="12071"/>
                </a:lnTo>
                <a:lnTo>
                  <a:pt x="280657" y="18106"/>
                </a:lnTo>
                <a:lnTo>
                  <a:pt x="229354" y="27160"/>
                </a:lnTo>
                <a:lnTo>
                  <a:pt x="187105" y="27160"/>
                </a:lnTo>
                <a:lnTo>
                  <a:pt x="147873" y="45267"/>
                </a:lnTo>
                <a:lnTo>
                  <a:pt x="0" y="11165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3072" name="Freeform 3071"/>
          <p:cNvSpPr/>
          <p:nvPr/>
        </p:nvSpPr>
        <p:spPr>
          <a:xfrm>
            <a:off x="5891213" y="3252788"/>
            <a:ext cx="1031875" cy="612775"/>
          </a:xfrm>
          <a:custGeom>
            <a:avLst/>
            <a:gdLst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881204 w 1023042"/>
              <a:gd name="connsiteY16" fmla="*/ 404388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64267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89846 w 1032573"/>
              <a:gd name="connsiteY19" fmla="*/ 274622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77639 h 612618"/>
              <a:gd name="connsiteX46" fmla="*/ 356103 w 1032573"/>
              <a:gd name="connsiteY46" fmla="*/ 298764 h 612618"/>
              <a:gd name="connsiteX47" fmla="*/ 334978 w 1032573"/>
              <a:gd name="connsiteY47" fmla="*/ 286693 h 612618"/>
              <a:gd name="connsiteX48" fmla="*/ 316871 w 1032573"/>
              <a:gd name="connsiteY48" fmla="*/ 283675 h 612618"/>
              <a:gd name="connsiteX49" fmla="*/ 277640 w 1032573"/>
              <a:gd name="connsiteY49" fmla="*/ 316871 h 612618"/>
              <a:gd name="connsiteX50" fmla="*/ 262551 w 1032573"/>
              <a:gd name="connsiteY50" fmla="*/ 328942 h 612618"/>
              <a:gd name="connsiteX51" fmla="*/ 229355 w 1032573"/>
              <a:gd name="connsiteY51" fmla="*/ 334978 h 612618"/>
              <a:gd name="connsiteX52" fmla="*/ 211248 w 1032573"/>
              <a:gd name="connsiteY52" fmla="*/ 316871 h 612618"/>
              <a:gd name="connsiteX53" fmla="*/ 196158 w 1032573"/>
              <a:gd name="connsiteY53" fmla="*/ 310836 h 612618"/>
              <a:gd name="connsiteX54" fmla="*/ 132784 w 1032573"/>
              <a:gd name="connsiteY54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02586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32573" h="612618">
                <a:moveTo>
                  <a:pt x="132784" y="350067"/>
                </a:moveTo>
                <a:lnTo>
                  <a:pt x="141838" y="425513"/>
                </a:lnTo>
                <a:lnTo>
                  <a:pt x="93553" y="452673"/>
                </a:lnTo>
                <a:lnTo>
                  <a:pt x="90535" y="488887"/>
                </a:lnTo>
                <a:lnTo>
                  <a:pt x="90535" y="503976"/>
                </a:lnTo>
                <a:lnTo>
                  <a:pt x="0" y="482851"/>
                </a:lnTo>
                <a:lnTo>
                  <a:pt x="0" y="570368"/>
                </a:lnTo>
                <a:lnTo>
                  <a:pt x="15089" y="612618"/>
                </a:lnTo>
                <a:lnTo>
                  <a:pt x="75446" y="609600"/>
                </a:lnTo>
                <a:lnTo>
                  <a:pt x="135802" y="597529"/>
                </a:lnTo>
                <a:lnTo>
                  <a:pt x="208230" y="564333"/>
                </a:lnTo>
                <a:lnTo>
                  <a:pt x="310836" y="549243"/>
                </a:lnTo>
                <a:lnTo>
                  <a:pt x="449656" y="522083"/>
                </a:lnTo>
                <a:lnTo>
                  <a:pt x="624689" y="488887"/>
                </a:lnTo>
                <a:lnTo>
                  <a:pt x="781616" y="464744"/>
                </a:lnTo>
                <a:lnTo>
                  <a:pt x="841972" y="446637"/>
                </a:lnTo>
                <a:lnTo>
                  <a:pt x="919330" y="406769"/>
                </a:lnTo>
                <a:lnTo>
                  <a:pt x="951092" y="356103"/>
                </a:lnTo>
                <a:lnTo>
                  <a:pt x="969834" y="308924"/>
                </a:lnTo>
                <a:lnTo>
                  <a:pt x="999378" y="281763"/>
                </a:lnTo>
                <a:lnTo>
                  <a:pt x="1032573" y="255709"/>
                </a:lnTo>
                <a:lnTo>
                  <a:pt x="1018118" y="180601"/>
                </a:lnTo>
                <a:lnTo>
                  <a:pt x="959667" y="156927"/>
                </a:lnTo>
                <a:lnTo>
                  <a:pt x="932507" y="57338"/>
                </a:lnTo>
                <a:lnTo>
                  <a:pt x="917418" y="54321"/>
                </a:lnTo>
                <a:lnTo>
                  <a:pt x="899311" y="33196"/>
                </a:lnTo>
                <a:lnTo>
                  <a:pt x="878186" y="27160"/>
                </a:lnTo>
                <a:lnTo>
                  <a:pt x="860079" y="0"/>
                </a:lnTo>
                <a:lnTo>
                  <a:pt x="817830" y="21125"/>
                </a:lnTo>
                <a:lnTo>
                  <a:pt x="754456" y="30178"/>
                </a:lnTo>
                <a:lnTo>
                  <a:pt x="715224" y="30178"/>
                </a:lnTo>
                <a:lnTo>
                  <a:pt x="654867" y="36214"/>
                </a:lnTo>
                <a:lnTo>
                  <a:pt x="618654" y="18107"/>
                </a:lnTo>
                <a:lnTo>
                  <a:pt x="582440" y="6036"/>
                </a:lnTo>
                <a:lnTo>
                  <a:pt x="561315" y="27160"/>
                </a:lnTo>
                <a:lnTo>
                  <a:pt x="576561" y="60356"/>
                </a:lnTo>
                <a:lnTo>
                  <a:pt x="579579" y="79738"/>
                </a:lnTo>
                <a:lnTo>
                  <a:pt x="546226" y="96570"/>
                </a:lnTo>
                <a:lnTo>
                  <a:pt x="513030" y="108641"/>
                </a:lnTo>
                <a:lnTo>
                  <a:pt x="459502" y="112933"/>
                </a:lnTo>
                <a:lnTo>
                  <a:pt x="464267" y="181069"/>
                </a:lnTo>
                <a:lnTo>
                  <a:pt x="437584" y="214265"/>
                </a:lnTo>
                <a:lnTo>
                  <a:pt x="416459" y="247461"/>
                </a:lnTo>
                <a:lnTo>
                  <a:pt x="392317" y="259533"/>
                </a:lnTo>
                <a:lnTo>
                  <a:pt x="353242" y="223486"/>
                </a:lnTo>
                <a:lnTo>
                  <a:pt x="356103" y="298764"/>
                </a:lnTo>
                <a:lnTo>
                  <a:pt x="334978" y="286693"/>
                </a:lnTo>
                <a:lnTo>
                  <a:pt x="316871" y="283675"/>
                </a:lnTo>
                <a:lnTo>
                  <a:pt x="277640" y="302586"/>
                </a:lnTo>
                <a:lnTo>
                  <a:pt x="262551" y="317039"/>
                </a:lnTo>
                <a:lnTo>
                  <a:pt x="229355" y="334978"/>
                </a:lnTo>
                <a:lnTo>
                  <a:pt x="211248" y="316871"/>
                </a:lnTo>
                <a:lnTo>
                  <a:pt x="196158" y="310836"/>
                </a:lnTo>
                <a:lnTo>
                  <a:pt x="132784" y="350067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3073" name="Freeform 3072"/>
          <p:cNvSpPr/>
          <p:nvPr/>
        </p:nvSpPr>
        <p:spPr>
          <a:xfrm>
            <a:off x="5756275" y="3594100"/>
            <a:ext cx="1308100" cy="612775"/>
          </a:xfrm>
          <a:custGeom>
            <a:avLst/>
            <a:gdLst>
              <a:gd name="connsiteX0" fmla="*/ 129766 w 1273521"/>
              <a:gd name="connsiteY0" fmla="*/ 238408 h 585458"/>
              <a:gd name="connsiteX1" fmla="*/ 63374 w 1273521"/>
              <a:gd name="connsiteY1" fmla="*/ 331961 h 585458"/>
              <a:gd name="connsiteX2" fmla="*/ 63374 w 1273521"/>
              <a:gd name="connsiteY2" fmla="*/ 368174 h 585458"/>
              <a:gd name="connsiteX3" fmla="*/ 33196 w 1273521"/>
              <a:gd name="connsiteY3" fmla="*/ 452673 h 585458"/>
              <a:gd name="connsiteX4" fmla="*/ 33196 w 1273521"/>
              <a:gd name="connsiteY4" fmla="*/ 488887 h 585458"/>
              <a:gd name="connsiteX5" fmla="*/ 6036 w 1273521"/>
              <a:gd name="connsiteY5" fmla="*/ 525101 h 585458"/>
              <a:gd name="connsiteX6" fmla="*/ 6036 w 1273521"/>
              <a:gd name="connsiteY6" fmla="*/ 555279 h 585458"/>
              <a:gd name="connsiteX7" fmla="*/ 0 w 1273521"/>
              <a:gd name="connsiteY7" fmla="*/ 585458 h 585458"/>
              <a:gd name="connsiteX8" fmla="*/ 283675 w 1273521"/>
              <a:gd name="connsiteY8" fmla="*/ 540190 h 585458"/>
              <a:gd name="connsiteX9" fmla="*/ 328942 w 1273521"/>
              <a:gd name="connsiteY9" fmla="*/ 549244 h 585458"/>
              <a:gd name="connsiteX10" fmla="*/ 334978 w 1273521"/>
              <a:gd name="connsiteY10" fmla="*/ 531137 h 585458"/>
              <a:gd name="connsiteX11" fmla="*/ 365156 w 1273521"/>
              <a:gd name="connsiteY11" fmla="*/ 525101 h 585458"/>
              <a:gd name="connsiteX12" fmla="*/ 419477 w 1273521"/>
              <a:gd name="connsiteY12" fmla="*/ 497941 h 585458"/>
              <a:gd name="connsiteX13" fmla="*/ 452673 w 1273521"/>
              <a:gd name="connsiteY13" fmla="*/ 516048 h 585458"/>
              <a:gd name="connsiteX14" fmla="*/ 932507 w 1273521"/>
              <a:gd name="connsiteY14" fmla="*/ 413442 h 585458"/>
              <a:gd name="connsiteX15" fmla="*/ 905346 w 1273521"/>
              <a:gd name="connsiteY15" fmla="*/ 371192 h 585458"/>
              <a:gd name="connsiteX16" fmla="*/ 941560 w 1273521"/>
              <a:gd name="connsiteY16" fmla="*/ 344032 h 585458"/>
              <a:gd name="connsiteX17" fmla="*/ 956649 w 1273521"/>
              <a:gd name="connsiteY17" fmla="*/ 307818 h 585458"/>
              <a:gd name="connsiteX18" fmla="*/ 1017006 w 1273521"/>
              <a:gd name="connsiteY18" fmla="*/ 250479 h 585458"/>
              <a:gd name="connsiteX19" fmla="*/ 1068309 w 1273521"/>
              <a:gd name="connsiteY19" fmla="*/ 220301 h 585458"/>
              <a:gd name="connsiteX20" fmla="*/ 1101505 w 1273521"/>
              <a:gd name="connsiteY20" fmla="*/ 187105 h 585458"/>
              <a:gd name="connsiteX21" fmla="*/ 1122630 w 1273521"/>
              <a:gd name="connsiteY21" fmla="*/ 144856 h 585458"/>
              <a:gd name="connsiteX22" fmla="*/ 1167897 w 1273521"/>
              <a:gd name="connsiteY22" fmla="*/ 141838 h 585458"/>
              <a:gd name="connsiteX23" fmla="*/ 1192040 w 1273521"/>
              <a:gd name="connsiteY23" fmla="*/ 108642 h 585458"/>
              <a:gd name="connsiteX24" fmla="*/ 1207129 w 1273521"/>
              <a:gd name="connsiteY24" fmla="*/ 90535 h 585458"/>
              <a:gd name="connsiteX25" fmla="*/ 1240325 w 1273521"/>
              <a:gd name="connsiteY25" fmla="*/ 96570 h 585458"/>
              <a:gd name="connsiteX26" fmla="*/ 1270503 w 1273521"/>
              <a:gd name="connsiteY26" fmla="*/ 57339 h 585458"/>
              <a:gd name="connsiteX27" fmla="*/ 1273521 w 1273521"/>
              <a:gd name="connsiteY27" fmla="*/ 0 h 585458"/>
              <a:gd name="connsiteX28" fmla="*/ 980792 w 1273521"/>
              <a:gd name="connsiteY28" fmla="*/ 78463 h 585458"/>
              <a:gd name="connsiteX29" fmla="*/ 334978 w 1273521"/>
              <a:gd name="connsiteY29" fmla="*/ 199176 h 585458"/>
              <a:gd name="connsiteX30" fmla="*/ 274622 w 1273521"/>
              <a:gd name="connsiteY30" fmla="*/ 235390 h 585458"/>
              <a:gd name="connsiteX31" fmla="*/ 235390 w 1273521"/>
              <a:gd name="connsiteY31" fmla="*/ 238408 h 585458"/>
              <a:gd name="connsiteX32" fmla="*/ 129766 w 1273521"/>
              <a:gd name="connsiteY32" fmla="*/ 238408 h 585458"/>
              <a:gd name="connsiteX0" fmla="*/ 129766 w 1278631"/>
              <a:gd name="connsiteY0" fmla="*/ 252687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129766 w 1278631"/>
              <a:gd name="connsiteY32" fmla="*/ 252687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2445 w 1278631"/>
              <a:gd name="connsiteY12" fmla="*/ 511932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77209 w 1278631"/>
              <a:gd name="connsiteY22" fmla="*/ 135183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78631" h="599737">
                <a:moveTo>
                  <a:pt x="98837" y="262065"/>
                </a:moveTo>
                <a:lnTo>
                  <a:pt x="63374" y="346240"/>
                </a:lnTo>
                <a:lnTo>
                  <a:pt x="63374" y="382453"/>
                </a:lnTo>
                <a:lnTo>
                  <a:pt x="33196" y="466952"/>
                </a:lnTo>
                <a:lnTo>
                  <a:pt x="33196" y="503166"/>
                </a:lnTo>
                <a:lnTo>
                  <a:pt x="6036" y="539380"/>
                </a:lnTo>
                <a:lnTo>
                  <a:pt x="6036" y="569558"/>
                </a:lnTo>
                <a:lnTo>
                  <a:pt x="0" y="599737"/>
                </a:lnTo>
                <a:lnTo>
                  <a:pt x="283675" y="554469"/>
                </a:lnTo>
                <a:lnTo>
                  <a:pt x="328942" y="563523"/>
                </a:lnTo>
                <a:lnTo>
                  <a:pt x="334978" y="545416"/>
                </a:lnTo>
                <a:lnTo>
                  <a:pt x="365156" y="539380"/>
                </a:lnTo>
                <a:lnTo>
                  <a:pt x="414939" y="521164"/>
                </a:lnTo>
                <a:lnTo>
                  <a:pt x="443268" y="539549"/>
                </a:lnTo>
                <a:lnTo>
                  <a:pt x="932507" y="427721"/>
                </a:lnTo>
                <a:lnTo>
                  <a:pt x="905346" y="385471"/>
                </a:lnTo>
                <a:lnTo>
                  <a:pt x="941560" y="358311"/>
                </a:lnTo>
                <a:lnTo>
                  <a:pt x="956649" y="322097"/>
                </a:lnTo>
                <a:lnTo>
                  <a:pt x="1017006" y="264758"/>
                </a:lnTo>
                <a:lnTo>
                  <a:pt x="1068309" y="234580"/>
                </a:lnTo>
                <a:lnTo>
                  <a:pt x="1099176" y="173472"/>
                </a:lnTo>
                <a:lnTo>
                  <a:pt x="1141254" y="170765"/>
                </a:lnTo>
                <a:lnTo>
                  <a:pt x="1177209" y="135183"/>
                </a:lnTo>
                <a:lnTo>
                  <a:pt x="1192040" y="122921"/>
                </a:lnTo>
                <a:lnTo>
                  <a:pt x="1211785" y="123423"/>
                </a:lnTo>
                <a:lnTo>
                  <a:pt x="1240325" y="110849"/>
                </a:lnTo>
                <a:lnTo>
                  <a:pt x="1270503" y="71618"/>
                </a:lnTo>
                <a:lnTo>
                  <a:pt x="1278631" y="0"/>
                </a:lnTo>
                <a:lnTo>
                  <a:pt x="980792" y="92742"/>
                </a:lnTo>
                <a:lnTo>
                  <a:pt x="334978" y="213455"/>
                </a:lnTo>
                <a:lnTo>
                  <a:pt x="274622" y="249669"/>
                </a:lnTo>
                <a:lnTo>
                  <a:pt x="235390" y="252687"/>
                </a:lnTo>
                <a:lnTo>
                  <a:pt x="98837" y="262065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3076" name="Freeform 3075"/>
          <p:cNvSpPr/>
          <p:nvPr/>
        </p:nvSpPr>
        <p:spPr>
          <a:xfrm>
            <a:off x="5984875" y="2760663"/>
            <a:ext cx="496888" cy="833437"/>
          </a:xfrm>
          <a:custGeom>
            <a:avLst/>
            <a:gdLst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48285 w 497940"/>
              <a:gd name="connsiteY10" fmla="*/ 832919 h 832919"/>
              <a:gd name="connsiteX11" fmla="*/ 108641 w 497940"/>
              <a:gd name="connsiteY11" fmla="*/ 808776 h 832919"/>
              <a:gd name="connsiteX12" fmla="*/ 135802 w 497940"/>
              <a:gd name="connsiteY12" fmla="*/ 826883 h 832919"/>
              <a:gd name="connsiteX13" fmla="*/ 214265 w 497940"/>
              <a:gd name="connsiteY13" fmla="*/ 790669 h 832919"/>
              <a:gd name="connsiteX14" fmla="*/ 229354 w 497940"/>
              <a:gd name="connsiteY14" fmla="*/ 772562 h 832919"/>
              <a:gd name="connsiteX15" fmla="*/ 262550 w 497940"/>
              <a:gd name="connsiteY15" fmla="*/ 790669 h 832919"/>
              <a:gd name="connsiteX16" fmla="*/ 262550 w 497940"/>
              <a:gd name="connsiteY16" fmla="*/ 736348 h 832919"/>
              <a:gd name="connsiteX17" fmla="*/ 265568 w 497940"/>
              <a:gd name="connsiteY17" fmla="*/ 727295 h 832919"/>
              <a:gd name="connsiteX18" fmla="*/ 298764 w 497940"/>
              <a:gd name="connsiteY18" fmla="*/ 748420 h 832919"/>
              <a:gd name="connsiteX19" fmla="*/ 310835 w 497940"/>
              <a:gd name="connsiteY19" fmla="*/ 748420 h 832919"/>
              <a:gd name="connsiteX20" fmla="*/ 322906 w 497940"/>
              <a:gd name="connsiteY20" fmla="*/ 736348 h 832919"/>
              <a:gd name="connsiteX21" fmla="*/ 368174 w 497940"/>
              <a:gd name="connsiteY21" fmla="*/ 679010 h 832919"/>
              <a:gd name="connsiteX22" fmla="*/ 377227 w 497940"/>
              <a:gd name="connsiteY22" fmla="*/ 603564 h 832919"/>
              <a:gd name="connsiteX23" fmla="*/ 393738 w 497940"/>
              <a:gd name="connsiteY23" fmla="*/ 619533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97940" h="832919">
                <a:moveTo>
                  <a:pt x="0" y="102606"/>
                </a:moveTo>
                <a:lnTo>
                  <a:pt x="84499" y="482851"/>
                </a:lnTo>
                <a:lnTo>
                  <a:pt x="78463" y="522083"/>
                </a:lnTo>
                <a:lnTo>
                  <a:pt x="66392" y="567350"/>
                </a:lnTo>
                <a:lnTo>
                  <a:pt x="77340" y="633742"/>
                </a:lnTo>
                <a:lnTo>
                  <a:pt x="87516" y="672974"/>
                </a:lnTo>
                <a:lnTo>
                  <a:pt x="80358" y="672974"/>
                </a:lnTo>
                <a:lnTo>
                  <a:pt x="63514" y="712845"/>
                </a:lnTo>
                <a:lnTo>
                  <a:pt x="42249" y="751438"/>
                </a:lnTo>
                <a:lnTo>
                  <a:pt x="46037" y="773028"/>
                </a:lnTo>
                <a:cubicBezTo>
                  <a:pt x="46786" y="792992"/>
                  <a:pt x="47536" y="812955"/>
                  <a:pt x="48285" y="832919"/>
                </a:cubicBezTo>
                <a:lnTo>
                  <a:pt x="108641" y="808776"/>
                </a:lnTo>
                <a:lnTo>
                  <a:pt x="135802" y="826883"/>
                </a:lnTo>
                <a:lnTo>
                  <a:pt x="214265" y="790669"/>
                </a:lnTo>
                <a:lnTo>
                  <a:pt x="229354" y="772562"/>
                </a:lnTo>
                <a:lnTo>
                  <a:pt x="262550" y="790669"/>
                </a:lnTo>
                <a:lnTo>
                  <a:pt x="262550" y="736348"/>
                </a:lnTo>
                <a:lnTo>
                  <a:pt x="265568" y="727295"/>
                </a:lnTo>
                <a:lnTo>
                  <a:pt x="298764" y="748420"/>
                </a:lnTo>
                <a:lnTo>
                  <a:pt x="310835" y="748420"/>
                </a:lnTo>
                <a:lnTo>
                  <a:pt x="322906" y="736348"/>
                </a:lnTo>
                <a:lnTo>
                  <a:pt x="368174" y="679010"/>
                </a:lnTo>
                <a:lnTo>
                  <a:pt x="377227" y="603564"/>
                </a:lnTo>
                <a:cubicBezTo>
                  <a:pt x="380345" y="603334"/>
                  <a:pt x="390620" y="619763"/>
                  <a:pt x="393738" y="619533"/>
                </a:cubicBezTo>
                <a:lnTo>
                  <a:pt x="497940" y="573386"/>
                </a:lnTo>
                <a:lnTo>
                  <a:pt x="476815" y="525101"/>
                </a:lnTo>
                <a:lnTo>
                  <a:pt x="494922" y="494923"/>
                </a:lnTo>
                <a:lnTo>
                  <a:pt x="380245" y="12071"/>
                </a:lnTo>
                <a:lnTo>
                  <a:pt x="368174" y="0"/>
                </a:lnTo>
                <a:lnTo>
                  <a:pt x="184087" y="45267"/>
                </a:lnTo>
                <a:lnTo>
                  <a:pt x="126748" y="54321"/>
                </a:lnTo>
                <a:lnTo>
                  <a:pt x="105623" y="51303"/>
                </a:lnTo>
                <a:lnTo>
                  <a:pt x="57338" y="87517"/>
                </a:lnTo>
                <a:lnTo>
                  <a:pt x="0" y="102606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3077" name="Freeform 3076"/>
          <p:cNvSpPr/>
          <p:nvPr/>
        </p:nvSpPr>
        <p:spPr>
          <a:xfrm>
            <a:off x="3122613" y="4049713"/>
            <a:ext cx="2178050" cy="2039937"/>
          </a:xfrm>
          <a:custGeom>
            <a:avLst/>
            <a:gdLst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56502 w 2168610"/>
              <a:gd name="connsiteY101" fmla="*/ 6179 h 2032687"/>
              <a:gd name="connsiteX102" fmla="*/ 586946 w 2168610"/>
              <a:gd name="connsiteY102" fmla="*/ 0 h 2032687"/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86946 w 2168610"/>
              <a:gd name="connsiteY102" fmla="*/ 0 h 2032687"/>
              <a:gd name="connsiteX0" fmla="*/ 598875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98875 w 2168610"/>
              <a:gd name="connsiteY102" fmla="*/ 0 h 203268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36821 w 2168610"/>
              <a:gd name="connsiteY96" fmla="*/ 402557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40486 w 2168610"/>
              <a:gd name="connsiteY94" fmla="*/ 432292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602245 w 2171957"/>
              <a:gd name="connsiteY0" fmla="*/ 0 h 2039827"/>
              <a:gd name="connsiteX1" fmla="*/ 584114 w 2171957"/>
              <a:gd name="connsiteY1" fmla="*/ 872113 h 2039827"/>
              <a:gd name="connsiteX2" fmla="*/ 0 w 2171957"/>
              <a:gd name="connsiteY2" fmla="*/ 841299 h 2039827"/>
              <a:gd name="connsiteX3" fmla="*/ 3347 w 2171957"/>
              <a:gd name="connsiteY3" fmla="*/ 890649 h 2039827"/>
              <a:gd name="connsiteX4" fmla="*/ 52774 w 2171957"/>
              <a:gd name="connsiteY4" fmla="*/ 921540 h 2039827"/>
              <a:gd name="connsiteX5" fmla="*/ 108379 w 2171957"/>
              <a:gd name="connsiteY5" fmla="*/ 989503 h 2039827"/>
              <a:gd name="connsiteX6" fmla="*/ 157806 w 2171957"/>
              <a:gd name="connsiteY6" fmla="*/ 1063643 h 2039827"/>
              <a:gd name="connsiteX7" fmla="*/ 207233 w 2171957"/>
              <a:gd name="connsiteY7" fmla="*/ 1076000 h 2039827"/>
              <a:gd name="connsiteX8" fmla="*/ 244303 w 2171957"/>
              <a:gd name="connsiteY8" fmla="*/ 1125427 h 2039827"/>
              <a:gd name="connsiteX9" fmla="*/ 275195 w 2171957"/>
              <a:gd name="connsiteY9" fmla="*/ 1174854 h 2039827"/>
              <a:gd name="connsiteX10" fmla="*/ 299909 w 2171957"/>
              <a:gd name="connsiteY10" fmla="*/ 1230459 h 2039827"/>
              <a:gd name="connsiteX11" fmla="*/ 312266 w 2171957"/>
              <a:gd name="connsiteY11" fmla="*/ 1304600 h 2039827"/>
              <a:gd name="connsiteX12" fmla="*/ 330801 w 2171957"/>
              <a:gd name="connsiteY12" fmla="*/ 1329313 h 2039827"/>
              <a:gd name="connsiteX13" fmla="*/ 435833 w 2171957"/>
              <a:gd name="connsiteY13" fmla="*/ 1409632 h 2039827"/>
              <a:gd name="connsiteX14" fmla="*/ 442012 w 2171957"/>
              <a:gd name="connsiteY14" fmla="*/ 1384919 h 2039827"/>
              <a:gd name="connsiteX15" fmla="*/ 577936 w 2171957"/>
              <a:gd name="connsiteY15" fmla="*/ 1452881 h 2039827"/>
              <a:gd name="connsiteX16" fmla="*/ 577936 w 2171957"/>
              <a:gd name="connsiteY16" fmla="*/ 1452881 h 2039827"/>
              <a:gd name="connsiteX17" fmla="*/ 608828 w 2171957"/>
              <a:gd name="connsiteY17" fmla="*/ 1397276 h 2039827"/>
              <a:gd name="connsiteX18" fmla="*/ 664433 w 2171957"/>
              <a:gd name="connsiteY18" fmla="*/ 1329313 h 2039827"/>
              <a:gd name="connsiteX19" fmla="*/ 732395 w 2171957"/>
              <a:gd name="connsiteY19" fmla="*/ 1310778 h 2039827"/>
              <a:gd name="connsiteX20" fmla="*/ 825071 w 2171957"/>
              <a:gd name="connsiteY20" fmla="*/ 1323135 h 2039827"/>
              <a:gd name="connsiteX21" fmla="*/ 905390 w 2171957"/>
              <a:gd name="connsiteY21" fmla="*/ 1384919 h 2039827"/>
              <a:gd name="connsiteX22" fmla="*/ 960995 w 2171957"/>
              <a:gd name="connsiteY22" fmla="*/ 1465238 h 2039827"/>
              <a:gd name="connsiteX23" fmla="*/ 1016601 w 2171957"/>
              <a:gd name="connsiteY23" fmla="*/ 1545557 h 2039827"/>
              <a:gd name="connsiteX24" fmla="*/ 1066028 w 2171957"/>
              <a:gd name="connsiteY24" fmla="*/ 1632054 h 2039827"/>
              <a:gd name="connsiteX25" fmla="*/ 1121633 w 2171957"/>
              <a:gd name="connsiteY25" fmla="*/ 1700016 h 2039827"/>
              <a:gd name="connsiteX26" fmla="*/ 1171060 w 2171957"/>
              <a:gd name="connsiteY26" fmla="*/ 1737086 h 2039827"/>
              <a:gd name="connsiteX27" fmla="*/ 1201952 w 2171957"/>
              <a:gd name="connsiteY27" fmla="*/ 1817405 h 2039827"/>
              <a:gd name="connsiteX28" fmla="*/ 1226666 w 2171957"/>
              <a:gd name="connsiteY28" fmla="*/ 1879189 h 2039827"/>
              <a:gd name="connsiteX29" fmla="*/ 1251379 w 2171957"/>
              <a:gd name="connsiteY29" fmla="*/ 1940973 h 2039827"/>
              <a:gd name="connsiteX30" fmla="*/ 1282271 w 2171957"/>
              <a:gd name="connsiteY30" fmla="*/ 1984222 h 2039827"/>
              <a:gd name="connsiteX31" fmla="*/ 1344055 w 2171957"/>
              <a:gd name="connsiteY31" fmla="*/ 2008935 h 2039827"/>
              <a:gd name="connsiteX32" fmla="*/ 1442909 w 2171957"/>
              <a:gd name="connsiteY32" fmla="*/ 2027470 h 2039827"/>
              <a:gd name="connsiteX33" fmla="*/ 1517049 w 2171957"/>
              <a:gd name="connsiteY33" fmla="*/ 2039827 h 2039827"/>
              <a:gd name="connsiteX34" fmla="*/ 1609725 w 2171957"/>
              <a:gd name="connsiteY34" fmla="*/ 2039827 h 2039827"/>
              <a:gd name="connsiteX35" fmla="*/ 1591190 w 2171957"/>
              <a:gd name="connsiteY35" fmla="*/ 2027470 h 2039827"/>
              <a:gd name="connsiteX36" fmla="*/ 1591190 w 2171957"/>
              <a:gd name="connsiteY36" fmla="*/ 2027470 h 2039827"/>
              <a:gd name="connsiteX37" fmla="*/ 1578833 w 2171957"/>
              <a:gd name="connsiteY37" fmla="*/ 1959508 h 2039827"/>
              <a:gd name="connsiteX38" fmla="*/ 1554120 w 2171957"/>
              <a:gd name="connsiteY38" fmla="*/ 1928616 h 2039827"/>
              <a:gd name="connsiteX39" fmla="*/ 1547941 w 2171957"/>
              <a:gd name="connsiteY39" fmla="*/ 1891546 h 2039827"/>
              <a:gd name="connsiteX40" fmla="*/ 1529406 w 2171957"/>
              <a:gd name="connsiteY40" fmla="*/ 1848297 h 2039827"/>
              <a:gd name="connsiteX41" fmla="*/ 1541763 w 2171957"/>
              <a:gd name="connsiteY41" fmla="*/ 1817405 h 2039827"/>
              <a:gd name="connsiteX42" fmla="*/ 1535584 w 2171957"/>
              <a:gd name="connsiteY42" fmla="*/ 1798870 h 2039827"/>
              <a:gd name="connsiteX43" fmla="*/ 1492336 w 2171957"/>
              <a:gd name="connsiteY43" fmla="*/ 1774157 h 2039827"/>
              <a:gd name="connsiteX44" fmla="*/ 1541763 w 2171957"/>
              <a:gd name="connsiteY44" fmla="*/ 1743265 h 2039827"/>
              <a:gd name="connsiteX45" fmla="*/ 1547941 w 2171957"/>
              <a:gd name="connsiteY45" fmla="*/ 1730908 h 2039827"/>
              <a:gd name="connsiteX46" fmla="*/ 1554120 w 2171957"/>
              <a:gd name="connsiteY46" fmla="*/ 1700016 h 2039827"/>
              <a:gd name="connsiteX47" fmla="*/ 1529406 w 2171957"/>
              <a:gd name="connsiteY47" fmla="*/ 1669124 h 2039827"/>
              <a:gd name="connsiteX48" fmla="*/ 1554120 w 2171957"/>
              <a:gd name="connsiteY48" fmla="*/ 1669124 h 2039827"/>
              <a:gd name="connsiteX49" fmla="*/ 1578833 w 2171957"/>
              <a:gd name="connsiteY49" fmla="*/ 1650589 h 2039827"/>
              <a:gd name="connsiteX50" fmla="*/ 1554120 w 2171957"/>
              <a:gd name="connsiteY50" fmla="*/ 1594984 h 2039827"/>
              <a:gd name="connsiteX51" fmla="*/ 1554120 w 2171957"/>
              <a:gd name="connsiteY51" fmla="*/ 1594984 h 2039827"/>
              <a:gd name="connsiteX52" fmla="*/ 1622082 w 2171957"/>
              <a:gd name="connsiteY52" fmla="*/ 1594984 h 2039827"/>
              <a:gd name="connsiteX53" fmla="*/ 1634439 w 2171957"/>
              <a:gd name="connsiteY53" fmla="*/ 1582627 h 2039827"/>
              <a:gd name="connsiteX54" fmla="*/ 1652974 w 2171957"/>
              <a:gd name="connsiteY54" fmla="*/ 1533200 h 2039827"/>
              <a:gd name="connsiteX55" fmla="*/ 1690044 w 2171957"/>
              <a:gd name="connsiteY55" fmla="*/ 1533200 h 2039827"/>
              <a:gd name="connsiteX56" fmla="*/ 1708579 w 2171957"/>
              <a:gd name="connsiteY56" fmla="*/ 1533200 h 2039827"/>
              <a:gd name="connsiteX57" fmla="*/ 1708579 w 2171957"/>
              <a:gd name="connsiteY57" fmla="*/ 1502308 h 2039827"/>
              <a:gd name="connsiteX58" fmla="*/ 1702401 w 2171957"/>
              <a:gd name="connsiteY58" fmla="*/ 1483773 h 2039827"/>
              <a:gd name="connsiteX59" fmla="*/ 1702401 w 2171957"/>
              <a:gd name="connsiteY59" fmla="*/ 1483773 h 2039827"/>
              <a:gd name="connsiteX60" fmla="*/ 1776541 w 2171957"/>
              <a:gd name="connsiteY60" fmla="*/ 1489951 h 2039827"/>
              <a:gd name="connsiteX61" fmla="*/ 1838325 w 2171957"/>
              <a:gd name="connsiteY61" fmla="*/ 1477595 h 2039827"/>
              <a:gd name="connsiteX62" fmla="*/ 1900109 w 2171957"/>
              <a:gd name="connsiteY62" fmla="*/ 1421989 h 2039827"/>
              <a:gd name="connsiteX63" fmla="*/ 1900109 w 2171957"/>
              <a:gd name="connsiteY63" fmla="*/ 1378740 h 2039827"/>
              <a:gd name="connsiteX64" fmla="*/ 1949536 w 2171957"/>
              <a:gd name="connsiteY64" fmla="*/ 1347849 h 2039827"/>
              <a:gd name="connsiteX65" fmla="*/ 1943357 w 2171957"/>
              <a:gd name="connsiteY65" fmla="*/ 1286065 h 2039827"/>
              <a:gd name="connsiteX66" fmla="*/ 1986606 w 2171957"/>
              <a:gd name="connsiteY66" fmla="*/ 1267530 h 2039827"/>
              <a:gd name="connsiteX67" fmla="*/ 2011320 w 2171957"/>
              <a:gd name="connsiteY67" fmla="*/ 1329313 h 2039827"/>
              <a:gd name="connsiteX68" fmla="*/ 2147244 w 2171957"/>
              <a:gd name="connsiteY68" fmla="*/ 1255173 h 2039827"/>
              <a:gd name="connsiteX69" fmla="*/ 2159601 w 2171957"/>
              <a:gd name="connsiteY69" fmla="*/ 1168676 h 2039827"/>
              <a:gd name="connsiteX70" fmla="*/ 2147244 w 2171957"/>
              <a:gd name="connsiteY70" fmla="*/ 1131605 h 2039827"/>
              <a:gd name="connsiteX71" fmla="*/ 2141066 w 2171957"/>
              <a:gd name="connsiteY71" fmla="*/ 1094535 h 2039827"/>
              <a:gd name="connsiteX72" fmla="*/ 2153422 w 2171957"/>
              <a:gd name="connsiteY72" fmla="*/ 1051286 h 2039827"/>
              <a:gd name="connsiteX73" fmla="*/ 2171957 w 2171957"/>
              <a:gd name="connsiteY73" fmla="*/ 1014216 h 2039827"/>
              <a:gd name="connsiteX74" fmla="*/ 2134887 w 2171957"/>
              <a:gd name="connsiteY74" fmla="*/ 903005 h 2039827"/>
              <a:gd name="connsiteX75" fmla="*/ 2103995 w 2171957"/>
              <a:gd name="connsiteY75" fmla="*/ 872113 h 2039827"/>
              <a:gd name="connsiteX76" fmla="*/ 2079282 w 2171957"/>
              <a:gd name="connsiteY76" fmla="*/ 791795 h 2039827"/>
              <a:gd name="connsiteX77" fmla="*/ 2066925 w 2171957"/>
              <a:gd name="connsiteY77" fmla="*/ 618800 h 2039827"/>
              <a:gd name="connsiteX78" fmla="*/ 2054568 w 2171957"/>
              <a:gd name="connsiteY78" fmla="*/ 519946 h 2039827"/>
              <a:gd name="connsiteX79" fmla="*/ 2036033 w 2171957"/>
              <a:gd name="connsiteY79" fmla="*/ 501411 h 2039827"/>
              <a:gd name="connsiteX80" fmla="*/ 1986606 w 2171957"/>
              <a:gd name="connsiteY80" fmla="*/ 526124 h 2039827"/>
              <a:gd name="connsiteX81" fmla="*/ 1875395 w 2171957"/>
              <a:gd name="connsiteY81" fmla="*/ 470519 h 2039827"/>
              <a:gd name="connsiteX82" fmla="*/ 1838325 w 2171957"/>
              <a:gd name="connsiteY82" fmla="*/ 470519 h 2039827"/>
              <a:gd name="connsiteX83" fmla="*/ 1770363 w 2171957"/>
              <a:gd name="connsiteY83" fmla="*/ 464340 h 2039827"/>
              <a:gd name="connsiteX84" fmla="*/ 1696222 w 2171957"/>
              <a:gd name="connsiteY84" fmla="*/ 519946 h 2039827"/>
              <a:gd name="connsiteX85" fmla="*/ 1634439 w 2171957"/>
              <a:gd name="connsiteY85" fmla="*/ 489054 h 2039827"/>
              <a:gd name="connsiteX86" fmla="*/ 1597368 w 2171957"/>
              <a:gd name="connsiteY86" fmla="*/ 501411 h 2039827"/>
              <a:gd name="connsiteX87" fmla="*/ 1597430 w 2171957"/>
              <a:gd name="connsiteY87" fmla="*/ 489288 h 2039827"/>
              <a:gd name="connsiteX88" fmla="*/ 1523228 w 2171957"/>
              <a:gd name="connsiteY88" fmla="*/ 495232 h 2039827"/>
              <a:gd name="connsiteX89" fmla="*/ 1492336 w 2171957"/>
              <a:gd name="connsiteY89" fmla="*/ 470519 h 2039827"/>
              <a:gd name="connsiteX90" fmla="*/ 1442909 w 2171957"/>
              <a:gd name="connsiteY90" fmla="*/ 489054 h 2039827"/>
              <a:gd name="connsiteX91" fmla="*/ 1365990 w 2171957"/>
              <a:gd name="connsiteY91" fmla="*/ 433707 h 2039827"/>
              <a:gd name="connsiteX92" fmla="*/ 1294628 w 2171957"/>
              <a:gd name="connsiteY92" fmla="*/ 451984 h 2039827"/>
              <a:gd name="connsiteX93" fmla="*/ 1263736 w 2171957"/>
              <a:gd name="connsiteY93" fmla="*/ 439627 h 2039827"/>
              <a:gd name="connsiteX94" fmla="*/ 1243833 w 2171957"/>
              <a:gd name="connsiteY94" fmla="*/ 432292 h 2039827"/>
              <a:gd name="connsiteX95" fmla="*/ 1214309 w 2171957"/>
              <a:gd name="connsiteY95" fmla="*/ 396378 h 2039827"/>
              <a:gd name="connsiteX96" fmla="*/ 1147357 w 2171957"/>
              <a:gd name="connsiteY96" fmla="*/ 390478 h 2039827"/>
              <a:gd name="connsiteX97" fmla="*/ 1109276 w 2171957"/>
              <a:gd name="connsiteY97" fmla="*/ 371665 h 2039827"/>
              <a:gd name="connsiteX98" fmla="*/ 1090741 w 2171957"/>
              <a:gd name="connsiteY98" fmla="*/ 371665 h 2039827"/>
              <a:gd name="connsiteX99" fmla="*/ 1078384 w 2171957"/>
              <a:gd name="connsiteY99" fmla="*/ 359308 h 2039827"/>
              <a:gd name="connsiteX100" fmla="*/ 1066028 w 2171957"/>
              <a:gd name="connsiteY100" fmla="*/ 353130 h 2039827"/>
              <a:gd name="connsiteX101" fmla="*/ 1071797 w 2171957"/>
              <a:gd name="connsiteY101" fmla="*/ 10936 h 2039827"/>
              <a:gd name="connsiteX102" fmla="*/ 602245 w 2171957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49087 w 2178135"/>
              <a:gd name="connsiteY90" fmla="*/ 489054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4028 w 2178135"/>
              <a:gd name="connsiteY81" fmla="*/ 45364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178135" h="2039827">
                <a:moveTo>
                  <a:pt x="608423" y="0"/>
                </a:moveTo>
                <a:cubicBezTo>
                  <a:pt x="606363" y="288324"/>
                  <a:pt x="592352" y="583789"/>
                  <a:pt x="590292" y="872113"/>
                </a:cubicBezTo>
                <a:lnTo>
                  <a:pt x="6178" y="841299"/>
                </a:lnTo>
                <a:lnTo>
                  <a:pt x="0" y="880734"/>
                </a:lnTo>
                <a:lnTo>
                  <a:pt x="58952" y="921540"/>
                </a:lnTo>
                <a:lnTo>
                  <a:pt x="114557" y="989503"/>
                </a:lnTo>
                <a:lnTo>
                  <a:pt x="163984" y="1063643"/>
                </a:lnTo>
                <a:lnTo>
                  <a:pt x="213411" y="1076000"/>
                </a:lnTo>
                <a:lnTo>
                  <a:pt x="250481" y="1125427"/>
                </a:lnTo>
                <a:lnTo>
                  <a:pt x="281373" y="1174854"/>
                </a:lnTo>
                <a:lnTo>
                  <a:pt x="306087" y="1230459"/>
                </a:lnTo>
                <a:lnTo>
                  <a:pt x="318444" y="1304600"/>
                </a:lnTo>
                <a:lnTo>
                  <a:pt x="336979" y="1329313"/>
                </a:lnTo>
                <a:lnTo>
                  <a:pt x="442011" y="1409632"/>
                </a:lnTo>
                <a:lnTo>
                  <a:pt x="448190" y="1384919"/>
                </a:lnTo>
                <a:lnTo>
                  <a:pt x="584114" y="1452881"/>
                </a:lnTo>
                <a:lnTo>
                  <a:pt x="584114" y="1452881"/>
                </a:lnTo>
                <a:lnTo>
                  <a:pt x="615006" y="1397276"/>
                </a:lnTo>
                <a:lnTo>
                  <a:pt x="670611" y="1329313"/>
                </a:lnTo>
                <a:lnTo>
                  <a:pt x="738573" y="1310778"/>
                </a:lnTo>
                <a:lnTo>
                  <a:pt x="831249" y="1323135"/>
                </a:lnTo>
                <a:lnTo>
                  <a:pt x="911568" y="1384919"/>
                </a:lnTo>
                <a:lnTo>
                  <a:pt x="967173" y="1465238"/>
                </a:lnTo>
                <a:lnTo>
                  <a:pt x="1022779" y="1545557"/>
                </a:lnTo>
                <a:lnTo>
                  <a:pt x="1072206" y="1632054"/>
                </a:lnTo>
                <a:lnTo>
                  <a:pt x="1127811" y="1700016"/>
                </a:lnTo>
                <a:lnTo>
                  <a:pt x="1177238" y="1737086"/>
                </a:lnTo>
                <a:lnTo>
                  <a:pt x="1208130" y="1817405"/>
                </a:lnTo>
                <a:lnTo>
                  <a:pt x="1232844" y="1879189"/>
                </a:lnTo>
                <a:lnTo>
                  <a:pt x="1257557" y="1940973"/>
                </a:lnTo>
                <a:lnTo>
                  <a:pt x="1288449" y="1984222"/>
                </a:lnTo>
                <a:lnTo>
                  <a:pt x="1350233" y="2008935"/>
                </a:lnTo>
                <a:lnTo>
                  <a:pt x="1449087" y="2027470"/>
                </a:lnTo>
                <a:lnTo>
                  <a:pt x="1523227" y="2039827"/>
                </a:lnTo>
                <a:lnTo>
                  <a:pt x="1615903" y="2039827"/>
                </a:lnTo>
                <a:lnTo>
                  <a:pt x="1597368" y="2027470"/>
                </a:lnTo>
                <a:lnTo>
                  <a:pt x="1597368" y="2027470"/>
                </a:lnTo>
                <a:lnTo>
                  <a:pt x="1585011" y="1959508"/>
                </a:lnTo>
                <a:lnTo>
                  <a:pt x="1560298" y="1928616"/>
                </a:lnTo>
                <a:lnTo>
                  <a:pt x="1554119" y="1891546"/>
                </a:lnTo>
                <a:lnTo>
                  <a:pt x="1535584" y="1848297"/>
                </a:lnTo>
                <a:lnTo>
                  <a:pt x="1547941" y="1817405"/>
                </a:lnTo>
                <a:lnTo>
                  <a:pt x="1541762" y="1798870"/>
                </a:lnTo>
                <a:lnTo>
                  <a:pt x="1498514" y="1774157"/>
                </a:lnTo>
                <a:lnTo>
                  <a:pt x="1547941" y="1743265"/>
                </a:lnTo>
                <a:lnTo>
                  <a:pt x="1554119" y="1730908"/>
                </a:lnTo>
                <a:lnTo>
                  <a:pt x="1560298" y="1700016"/>
                </a:lnTo>
                <a:lnTo>
                  <a:pt x="1535584" y="1669124"/>
                </a:lnTo>
                <a:lnTo>
                  <a:pt x="1560298" y="1669124"/>
                </a:lnTo>
                <a:lnTo>
                  <a:pt x="1585011" y="1650589"/>
                </a:lnTo>
                <a:lnTo>
                  <a:pt x="1560298" y="1594984"/>
                </a:lnTo>
                <a:lnTo>
                  <a:pt x="1560298" y="1594984"/>
                </a:lnTo>
                <a:lnTo>
                  <a:pt x="1628260" y="1594984"/>
                </a:lnTo>
                <a:lnTo>
                  <a:pt x="1640617" y="1582627"/>
                </a:lnTo>
                <a:lnTo>
                  <a:pt x="1659152" y="1533200"/>
                </a:lnTo>
                <a:lnTo>
                  <a:pt x="1696222" y="1533200"/>
                </a:lnTo>
                <a:lnTo>
                  <a:pt x="1714757" y="1533200"/>
                </a:lnTo>
                <a:lnTo>
                  <a:pt x="1714757" y="1502308"/>
                </a:lnTo>
                <a:lnTo>
                  <a:pt x="1708579" y="1483773"/>
                </a:lnTo>
                <a:lnTo>
                  <a:pt x="1708579" y="1483773"/>
                </a:lnTo>
                <a:lnTo>
                  <a:pt x="1782719" y="1489951"/>
                </a:lnTo>
                <a:lnTo>
                  <a:pt x="1844503" y="1477595"/>
                </a:lnTo>
                <a:lnTo>
                  <a:pt x="1906287" y="1421989"/>
                </a:lnTo>
                <a:lnTo>
                  <a:pt x="1906287" y="1378740"/>
                </a:lnTo>
                <a:lnTo>
                  <a:pt x="1955714" y="1347849"/>
                </a:lnTo>
                <a:lnTo>
                  <a:pt x="1949535" y="1286065"/>
                </a:lnTo>
                <a:lnTo>
                  <a:pt x="1992784" y="1267530"/>
                </a:lnTo>
                <a:lnTo>
                  <a:pt x="2017498" y="1329313"/>
                </a:lnTo>
                <a:lnTo>
                  <a:pt x="2153422" y="1255173"/>
                </a:lnTo>
                <a:lnTo>
                  <a:pt x="2165779" y="1168676"/>
                </a:lnTo>
                <a:lnTo>
                  <a:pt x="2153422" y="1131605"/>
                </a:lnTo>
                <a:lnTo>
                  <a:pt x="2147244" y="1094535"/>
                </a:lnTo>
                <a:lnTo>
                  <a:pt x="2159600" y="1051286"/>
                </a:lnTo>
                <a:lnTo>
                  <a:pt x="2178135" y="1014216"/>
                </a:lnTo>
                <a:lnTo>
                  <a:pt x="2141065" y="903005"/>
                </a:lnTo>
                <a:lnTo>
                  <a:pt x="2110173" y="872113"/>
                </a:lnTo>
                <a:lnTo>
                  <a:pt x="2085460" y="791795"/>
                </a:lnTo>
                <a:lnTo>
                  <a:pt x="2073103" y="618800"/>
                </a:lnTo>
                <a:lnTo>
                  <a:pt x="2060746" y="519946"/>
                </a:lnTo>
                <a:lnTo>
                  <a:pt x="2042211" y="501411"/>
                </a:lnTo>
                <a:lnTo>
                  <a:pt x="1992784" y="526124"/>
                </a:lnTo>
                <a:lnTo>
                  <a:pt x="1884028" y="453649"/>
                </a:lnTo>
                <a:lnTo>
                  <a:pt x="1844503" y="470519"/>
                </a:lnTo>
                <a:lnTo>
                  <a:pt x="1776541" y="464340"/>
                </a:lnTo>
                <a:lnTo>
                  <a:pt x="1702400" y="519946"/>
                </a:lnTo>
                <a:lnTo>
                  <a:pt x="1640617" y="489054"/>
                </a:lnTo>
                <a:lnTo>
                  <a:pt x="1603546" y="501411"/>
                </a:lnTo>
                <a:cubicBezTo>
                  <a:pt x="1603567" y="497370"/>
                  <a:pt x="1603587" y="493329"/>
                  <a:pt x="1603608" y="489288"/>
                </a:cubicBezTo>
                <a:lnTo>
                  <a:pt x="1529406" y="495232"/>
                </a:lnTo>
                <a:lnTo>
                  <a:pt x="1498514" y="470519"/>
                </a:lnTo>
                <a:lnTo>
                  <a:pt x="1451525" y="481697"/>
                </a:lnTo>
                <a:lnTo>
                  <a:pt x="1372168" y="433707"/>
                </a:lnTo>
                <a:lnTo>
                  <a:pt x="1300806" y="451984"/>
                </a:lnTo>
                <a:lnTo>
                  <a:pt x="1269914" y="439627"/>
                </a:lnTo>
                <a:lnTo>
                  <a:pt x="1250011" y="432292"/>
                </a:lnTo>
                <a:lnTo>
                  <a:pt x="1220487" y="396378"/>
                </a:lnTo>
                <a:lnTo>
                  <a:pt x="1153535" y="390478"/>
                </a:lnTo>
                <a:lnTo>
                  <a:pt x="1115454" y="371665"/>
                </a:lnTo>
                <a:lnTo>
                  <a:pt x="1096919" y="371665"/>
                </a:lnTo>
                <a:lnTo>
                  <a:pt x="1084562" y="359308"/>
                </a:lnTo>
                <a:lnTo>
                  <a:pt x="1072206" y="353130"/>
                </a:lnTo>
                <a:lnTo>
                  <a:pt x="1077975" y="10936"/>
                </a:lnTo>
                <a:lnTo>
                  <a:pt x="608423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3079" name="Freeform 3078"/>
          <p:cNvSpPr/>
          <p:nvPr/>
        </p:nvSpPr>
        <p:spPr>
          <a:xfrm>
            <a:off x="611188" y="2478088"/>
            <a:ext cx="1333500" cy="2124075"/>
          </a:xfrm>
          <a:custGeom>
            <a:avLst/>
            <a:gdLst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87185 w 1313411"/>
              <a:gd name="connsiteY59" fmla="*/ 177338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64016 w 1313411"/>
              <a:gd name="connsiteY60" fmla="*/ 45720 h 2116975"/>
              <a:gd name="connsiteX61" fmla="*/ 99753 w 1313411"/>
              <a:gd name="connsiteY61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56872 w 1313411"/>
              <a:gd name="connsiteY60" fmla="*/ 36195 h 2116975"/>
              <a:gd name="connsiteX61" fmla="*/ 99753 w 1313411"/>
              <a:gd name="connsiteY61" fmla="*/ 0 h 2116975"/>
              <a:gd name="connsiteX0" fmla="*/ 106896 w 1313411"/>
              <a:gd name="connsiteY0" fmla="*/ 0 h 2124119"/>
              <a:gd name="connsiteX1" fmla="*/ 99753 w 1313411"/>
              <a:gd name="connsiteY1" fmla="*/ 68104 h 2124119"/>
              <a:gd name="connsiteX2" fmla="*/ 94211 w 1313411"/>
              <a:gd name="connsiteY2" fmla="*/ 106897 h 2124119"/>
              <a:gd name="connsiteX3" fmla="*/ 72043 w 1313411"/>
              <a:gd name="connsiteY3" fmla="*/ 145689 h 2124119"/>
              <a:gd name="connsiteX4" fmla="*/ 83127 w 1313411"/>
              <a:gd name="connsiteY4" fmla="*/ 201108 h 2124119"/>
              <a:gd name="connsiteX5" fmla="*/ 0 w 1313411"/>
              <a:gd name="connsiteY5" fmla="*/ 262068 h 2124119"/>
              <a:gd name="connsiteX6" fmla="*/ 0 w 1313411"/>
              <a:gd name="connsiteY6" fmla="*/ 306402 h 2124119"/>
              <a:gd name="connsiteX7" fmla="*/ 38793 w 1313411"/>
              <a:gd name="connsiteY7" fmla="*/ 395071 h 2124119"/>
              <a:gd name="connsiteX8" fmla="*/ 38793 w 1313411"/>
              <a:gd name="connsiteY8" fmla="*/ 433864 h 2124119"/>
              <a:gd name="connsiteX9" fmla="*/ 22167 w 1313411"/>
              <a:gd name="connsiteY9" fmla="*/ 583493 h 2124119"/>
              <a:gd name="connsiteX10" fmla="*/ 49876 w 1313411"/>
              <a:gd name="connsiteY10" fmla="*/ 677704 h 2124119"/>
              <a:gd name="connsiteX11" fmla="*/ 77585 w 1313411"/>
              <a:gd name="connsiteY11" fmla="*/ 710955 h 2124119"/>
              <a:gd name="connsiteX12" fmla="*/ 83127 w 1313411"/>
              <a:gd name="connsiteY12" fmla="*/ 749748 h 2124119"/>
              <a:gd name="connsiteX13" fmla="*/ 72043 w 1313411"/>
              <a:gd name="connsiteY13" fmla="*/ 821791 h 2124119"/>
              <a:gd name="connsiteX14" fmla="*/ 121920 w 1313411"/>
              <a:gd name="connsiteY14" fmla="*/ 832875 h 2124119"/>
              <a:gd name="connsiteX15" fmla="*/ 144087 w 1313411"/>
              <a:gd name="connsiteY15" fmla="*/ 832875 h 2124119"/>
              <a:gd name="connsiteX16" fmla="*/ 166254 w 1313411"/>
              <a:gd name="connsiteY16" fmla="*/ 799624 h 2124119"/>
              <a:gd name="connsiteX17" fmla="*/ 182880 w 1313411"/>
              <a:gd name="connsiteY17" fmla="*/ 788540 h 2124119"/>
              <a:gd name="connsiteX18" fmla="*/ 193963 w 1313411"/>
              <a:gd name="connsiteY18" fmla="*/ 832875 h 2124119"/>
              <a:gd name="connsiteX19" fmla="*/ 188422 w 1313411"/>
              <a:gd name="connsiteY19" fmla="*/ 882751 h 2124119"/>
              <a:gd name="connsiteX20" fmla="*/ 182880 w 1313411"/>
              <a:gd name="connsiteY20" fmla="*/ 899377 h 2124119"/>
              <a:gd name="connsiteX21" fmla="*/ 149629 w 1313411"/>
              <a:gd name="connsiteY21" fmla="*/ 893835 h 2124119"/>
              <a:gd name="connsiteX22" fmla="*/ 133003 w 1313411"/>
              <a:gd name="connsiteY22" fmla="*/ 949253 h 2124119"/>
              <a:gd name="connsiteX23" fmla="*/ 144087 w 1313411"/>
              <a:gd name="connsiteY23" fmla="*/ 1004671 h 2124119"/>
              <a:gd name="connsiteX24" fmla="*/ 171796 w 1313411"/>
              <a:gd name="connsiteY24" fmla="*/ 1032380 h 2124119"/>
              <a:gd name="connsiteX25" fmla="*/ 205047 w 1313411"/>
              <a:gd name="connsiteY25" fmla="*/ 1071173 h 2124119"/>
              <a:gd name="connsiteX26" fmla="*/ 205047 w 1313411"/>
              <a:gd name="connsiteY26" fmla="*/ 1109966 h 2124119"/>
              <a:gd name="connsiteX27" fmla="*/ 182880 w 1313411"/>
              <a:gd name="connsiteY27" fmla="*/ 1126591 h 2124119"/>
              <a:gd name="connsiteX28" fmla="*/ 182880 w 1313411"/>
              <a:gd name="connsiteY28" fmla="*/ 1126591 h 2124119"/>
              <a:gd name="connsiteX29" fmla="*/ 238298 w 1313411"/>
              <a:gd name="connsiteY29" fmla="*/ 1237428 h 2124119"/>
              <a:gd name="connsiteX30" fmla="*/ 249382 w 1313411"/>
              <a:gd name="connsiteY30" fmla="*/ 1326097 h 2124119"/>
              <a:gd name="connsiteX31" fmla="*/ 282633 w 1313411"/>
              <a:gd name="connsiteY31" fmla="*/ 1348264 h 2124119"/>
              <a:gd name="connsiteX32" fmla="*/ 282633 w 1313411"/>
              <a:gd name="connsiteY32" fmla="*/ 1348264 h 2124119"/>
              <a:gd name="connsiteX33" fmla="*/ 304800 w 1313411"/>
              <a:gd name="connsiteY33" fmla="*/ 1398140 h 2124119"/>
              <a:gd name="connsiteX34" fmla="*/ 321425 w 1313411"/>
              <a:gd name="connsiteY34" fmla="*/ 1425849 h 2124119"/>
              <a:gd name="connsiteX35" fmla="*/ 326967 w 1313411"/>
              <a:gd name="connsiteY35" fmla="*/ 1470184 h 2124119"/>
              <a:gd name="connsiteX36" fmla="*/ 299258 w 1313411"/>
              <a:gd name="connsiteY36" fmla="*/ 1514519 h 2124119"/>
              <a:gd name="connsiteX37" fmla="*/ 315883 w 1313411"/>
              <a:gd name="connsiteY37" fmla="*/ 1553311 h 2124119"/>
              <a:gd name="connsiteX38" fmla="*/ 410094 w 1313411"/>
              <a:gd name="connsiteY38" fmla="*/ 1619813 h 2124119"/>
              <a:gd name="connsiteX39" fmla="*/ 459971 w 1313411"/>
              <a:gd name="connsiteY39" fmla="*/ 1630897 h 2124119"/>
              <a:gd name="connsiteX40" fmla="*/ 465513 w 1313411"/>
              <a:gd name="connsiteY40" fmla="*/ 1614271 h 2124119"/>
              <a:gd name="connsiteX41" fmla="*/ 465513 w 1313411"/>
              <a:gd name="connsiteY41" fmla="*/ 1614271 h 2124119"/>
              <a:gd name="connsiteX42" fmla="*/ 543098 w 1313411"/>
              <a:gd name="connsiteY42" fmla="*/ 1719566 h 2124119"/>
              <a:gd name="connsiteX43" fmla="*/ 604058 w 1313411"/>
              <a:gd name="connsiteY43" fmla="*/ 1741733 h 2124119"/>
              <a:gd name="connsiteX44" fmla="*/ 604058 w 1313411"/>
              <a:gd name="connsiteY44" fmla="*/ 1741733 h 2124119"/>
              <a:gd name="connsiteX45" fmla="*/ 642851 w 1313411"/>
              <a:gd name="connsiteY45" fmla="*/ 1802693 h 2124119"/>
              <a:gd name="connsiteX46" fmla="*/ 703811 w 1313411"/>
              <a:gd name="connsiteY46" fmla="*/ 1841486 h 2124119"/>
              <a:gd name="connsiteX47" fmla="*/ 775854 w 1313411"/>
              <a:gd name="connsiteY47" fmla="*/ 1930155 h 2124119"/>
              <a:gd name="connsiteX48" fmla="*/ 786938 w 1313411"/>
              <a:gd name="connsiteY48" fmla="*/ 2024366 h 2124119"/>
              <a:gd name="connsiteX49" fmla="*/ 803563 w 1313411"/>
              <a:gd name="connsiteY49" fmla="*/ 2057617 h 2124119"/>
              <a:gd name="connsiteX50" fmla="*/ 809105 w 1313411"/>
              <a:gd name="connsiteY50" fmla="*/ 2090868 h 2124119"/>
              <a:gd name="connsiteX51" fmla="*/ 1197033 w 1313411"/>
              <a:gd name="connsiteY51" fmla="*/ 2124119 h 2124119"/>
              <a:gd name="connsiteX52" fmla="*/ 1230283 w 1313411"/>
              <a:gd name="connsiteY52" fmla="*/ 2096409 h 2124119"/>
              <a:gd name="connsiteX53" fmla="*/ 1213658 w 1313411"/>
              <a:gd name="connsiteY53" fmla="*/ 2018824 h 2124119"/>
              <a:gd name="connsiteX54" fmla="*/ 1263534 w 1313411"/>
              <a:gd name="connsiteY54" fmla="*/ 1913529 h 2124119"/>
              <a:gd name="connsiteX55" fmla="*/ 1285702 w 1313411"/>
              <a:gd name="connsiteY55" fmla="*/ 1874737 h 2124119"/>
              <a:gd name="connsiteX56" fmla="*/ 1313411 w 1313411"/>
              <a:gd name="connsiteY56" fmla="*/ 1813777 h 2124119"/>
              <a:gd name="connsiteX57" fmla="*/ 1252451 w 1313411"/>
              <a:gd name="connsiteY57" fmla="*/ 1664148 h 2124119"/>
              <a:gd name="connsiteX58" fmla="*/ 576349 w 1313411"/>
              <a:gd name="connsiteY58" fmla="*/ 722039 h 2124119"/>
              <a:gd name="connsiteX59" fmla="*/ 696710 w 1313411"/>
              <a:gd name="connsiteY59" fmla="*/ 167813 h 2124119"/>
              <a:gd name="connsiteX60" fmla="*/ 256872 w 1313411"/>
              <a:gd name="connsiteY60" fmla="*/ 43339 h 2124119"/>
              <a:gd name="connsiteX61" fmla="*/ 106896 w 1313411"/>
              <a:gd name="connsiteY61" fmla="*/ 0 h 2124119"/>
              <a:gd name="connsiteX0" fmla="*/ 106896 w 1313411"/>
              <a:gd name="connsiteY0" fmla="*/ 0 h 2124119"/>
              <a:gd name="connsiteX1" fmla="*/ 102091 w 1313411"/>
              <a:gd name="connsiteY1" fmla="*/ 29052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13411"/>
              <a:gd name="connsiteY0" fmla="*/ 0 h 2124119"/>
              <a:gd name="connsiteX1" fmla="*/ 83041 w 1313411"/>
              <a:gd name="connsiteY1" fmla="*/ 21908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52451 w 1333018"/>
              <a:gd name="connsiteY58" fmla="*/ 1664148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4062 w 1333018"/>
              <a:gd name="connsiteY55" fmla="*/ 1946907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333018" h="2124119">
                <a:moveTo>
                  <a:pt x="106896" y="0"/>
                </a:moveTo>
                <a:lnTo>
                  <a:pt x="83041" y="21908"/>
                </a:lnTo>
                <a:lnTo>
                  <a:pt x="99753" y="68104"/>
                </a:lnTo>
                <a:lnTo>
                  <a:pt x="94211" y="106897"/>
                </a:lnTo>
                <a:lnTo>
                  <a:pt x="72043" y="145689"/>
                </a:lnTo>
                <a:lnTo>
                  <a:pt x="83127" y="201108"/>
                </a:lnTo>
                <a:lnTo>
                  <a:pt x="0" y="262068"/>
                </a:lnTo>
                <a:lnTo>
                  <a:pt x="0" y="306402"/>
                </a:lnTo>
                <a:lnTo>
                  <a:pt x="38793" y="395071"/>
                </a:lnTo>
                <a:lnTo>
                  <a:pt x="38793" y="433864"/>
                </a:lnTo>
                <a:lnTo>
                  <a:pt x="22167" y="583493"/>
                </a:lnTo>
                <a:lnTo>
                  <a:pt x="49876" y="677704"/>
                </a:lnTo>
                <a:lnTo>
                  <a:pt x="77585" y="710955"/>
                </a:lnTo>
                <a:lnTo>
                  <a:pt x="83127" y="749748"/>
                </a:lnTo>
                <a:lnTo>
                  <a:pt x="72043" y="821791"/>
                </a:lnTo>
                <a:lnTo>
                  <a:pt x="121920" y="832875"/>
                </a:lnTo>
                <a:lnTo>
                  <a:pt x="144087" y="832875"/>
                </a:lnTo>
                <a:lnTo>
                  <a:pt x="166254" y="799624"/>
                </a:lnTo>
                <a:lnTo>
                  <a:pt x="182880" y="788540"/>
                </a:lnTo>
                <a:lnTo>
                  <a:pt x="193963" y="832875"/>
                </a:lnTo>
                <a:lnTo>
                  <a:pt x="188422" y="882751"/>
                </a:lnTo>
                <a:lnTo>
                  <a:pt x="182880" y="899377"/>
                </a:lnTo>
                <a:lnTo>
                  <a:pt x="149629" y="893835"/>
                </a:lnTo>
                <a:lnTo>
                  <a:pt x="133003" y="949253"/>
                </a:lnTo>
                <a:lnTo>
                  <a:pt x="144087" y="1004671"/>
                </a:lnTo>
                <a:lnTo>
                  <a:pt x="171796" y="1032380"/>
                </a:lnTo>
                <a:lnTo>
                  <a:pt x="205047" y="1071173"/>
                </a:lnTo>
                <a:lnTo>
                  <a:pt x="205047" y="1109966"/>
                </a:lnTo>
                <a:lnTo>
                  <a:pt x="182880" y="1126591"/>
                </a:lnTo>
                <a:lnTo>
                  <a:pt x="182880" y="1126591"/>
                </a:lnTo>
                <a:lnTo>
                  <a:pt x="238298" y="1237428"/>
                </a:lnTo>
                <a:lnTo>
                  <a:pt x="249382" y="1326097"/>
                </a:lnTo>
                <a:lnTo>
                  <a:pt x="282633" y="1348264"/>
                </a:lnTo>
                <a:lnTo>
                  <a:pt x="282633" y="1348264"/>
                </a:lnTo>
                <a:lnTo>
                  <a:pt x="304800" y="1398140"/>
                </a:lnTo>
                <a:lnTo>
                  <a:pt x="321425" y="1425849"/>
                </a:lnTo>
                <a:lnTo>
                  <a:pt x="326967" y="1470184"/>
                </a:lnTo>
                <a:lnTo>
                  <a:pt x="299258" y="1514519"/>
                </a:lnTo>
                <a:lnTo>
                  <a:pt x="315883" y="1553311"/>
                </a:lnTo>
                <a:lnTo>
                  <a:pt x="410094" y="1619813"/>
                </a:lnTo>
                <a:lnTo>
                  <a:pt x="459971" y="1630897"/>
                </a:lnTo>
                <a:lnTo>
                  <a:pt x="465513" y="1614271"/>
                </a:lnTo>
                <a:lnTo>
                  <a:pt x="465513" y="1614271"/>
                </a:lnTo>
                <a:lnTo>
                  <a:pt x="543098" y="1719566"/>
                </a:lnTo>
                <a:lnTo>
                  <a:pt x="604058" y="1741733"/>
                </a:lnTo>
                <a:lnTo>
                  <a:pt x="604058" y="1741733"/>
                </a:lnTo>
                <a:lnTo>
                  <a:pt x="642851" y="1802693"/>
                </a:lnTo>
                <a:lnTo>
                  <a:pt x="703811" y="1841486"/>
                </a:lnTo>
                <a:lnTo>
                  <a:pt x="775854" y="1930155"/>
                </a:lnTo>
                <a:lnTo>
                  <a:pt x="786938" y="2024366"/>
                </a:lnTo>
                <a:lnTo>
                  <a:pt x="803563" y="2057617"/>
                </a:lnTo>
                <a:lnTo>
                  <a:pt x="809105" y="2090868"/>
                </a:lnTo>
                <a:lnTo>
                  <a:pt x="1197033" y="2124119"/>
                </a:lnTo>
                <a:lnTo>
                  <a:pt x="1230283" y="2096409"/>
                </a:lnTo>
                <a:lnTo>
                  <a:pt x="1213658" y="2018824"/>
                </a:lnTo>
                <a:lnTo>
                  <a:pt x="1264062" y="1946907"/>
                </a:lnTo>
                <a:lnTo>
                  <a:pt x="1285702" y="1874737"/>
                </a:lnTo>
                <a:lnTo>
                  <a:pt x="1333018" y="1835246"/>
                </a:lnTo>
                <a:lnTo>
                  <a:pt x="1262504" y="1661801"/>
                </a:lnTo>
                <a:lnTo>
                  <a:pt x="576349" y="722039"/>
                </a:lnTo>
                <a:lnTo>
                  <a:pt x="696710" y="167813"/>
                </a:lnTo>
                <a:lnTo>
                  <a:pt x="256872" y="43339"/>
                </a:lnTo>
                <a:lnTo>
                  <a:pt x="106896" y="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3080" name="Freeform 3079"/>
          <p:cNvSpPr/>
          <p:nvPr/>
        </p:nvSpPr>
        <p:spPr>
          <a:xfrm>
            <a:off x="5191125" y="4608513"/>
            <a:ext cx="882650" cy="776287"/>
          </a:xfrm>
          <a:custGeom>
            <a:avLst/>
            <a:gdLst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84178 w 883066"/>
              <a:gd name="connsiteY9" fmla="*/ 697179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83066" h="774819">
                <a:moveTo>
                  <a:pt x="0" y="62670"/>
                </a:moveTo>
                <a:lnTo>
                  <a:pt x="14243" y="188008"/>
                </a:lnTo>
                <a:lnTo>
                  <a:pt x="17092" y="253526"/>
                </a:lnTo>
                <a:lnTo>
                  <a:pt x="39881" y="313346"/>
                </a:lnTo>
                <a:lnTo>
                  <a:pt x="76912" y="361772"/>
                </a:lnTo>
                <a:lnTo>
                  <a:pt x="108247" y="450079"/>
                </a:lnTo>
                <a:lnTo>
                  <a:pt x="79761" y="526991"/>
                </a:lnTo>
                <a:lnTo>
                  <a:pt x="82610" y="561174"/>
                </a:lnTo>
                <a:cubicBezTo>
                  <a:pt x="82904" y="579215"/>
                  <a:pt x="83197" y="597257"/>
                  <a:pt x="83491" y="615298"/>
                </a:cubicBezTo>
                <a:lnTo>
                  <a:pt x="84178" y="697179"/>
                </a:lnTo>
                <a:lnTo>
                  <a:pt x="136733" y="686513"/>
                </a:lnTo>
                <a:lnTo>
                  <a:pt x="182311" y="669421"/>
                </a:lnTo>
                <a:lnTo>
                  <a:pt x="236434" y="677967"/>
                </a:lnTo>
                <a:lnTo>
                  <a:pt x="296254" y="703604"/>
                </a:lnTo>
                <a:lnTo>
                  <a:pt x="358924" y="703604"/>
                </a:lnTo>
                <a:lnTo>
                  <a:pt x="361772" y="660875"/>
                </a:lnTo>
                <a:lnTo>
                  <a:pt x="387410" y="646632"/>
                </a:lnTo>
                <a:lnTo>
                  <a:pt x="424441" y="649481"/>
                </a:lnTo>
                <a:lnTo>
                  <a:pt x="447230" y="658027"/>
                </a:lnTo>
                <a:lnTo>
                  <a:pt x="492808" y="692210"/>
                </a:lnTo>
                <a:lnTo>
                  <a:pt x="501354" y="649481"/>
                </a:lnTo>
                <a:lnTo>
                  <a:pt x="467170" y="612449"/>
                </a:lnTo>
                <a:lnTo>
                  <a:pt x="458625" y="595357"/>
                </a:lnTo>
                <a:lnTo>
                  <a:pt x="472868" y="589660"/>
                </a:lnTo>
                <a:lnTo>
                  <a:pt x="492808" y="592509"/>
                </a:lnTo>
                <a:lnTo>
                  <a:pt x="535537" y="643784"/>
                </a:lnTo>
                <a:lnTo>
                  <a:pt x="524142" y="675118"/>
                </a:lnTo>
                <a:lnTo>
                  <a:pt x="529840" y="746333"/>
                </a:lnTo>
                <a:lnTo>
                  <a:pt x="589660" y="774819"/>
                </a:lnTo>
                <a:lnTo>
                  <a:pt x="620995" y="732090"/>
                </a:lnTo>
                <a:lnTo>
                  <a:pt x="683664" y="746333"/>
                </a:lnTo>
                <a:lnTo>
                  <a:pt x="709301" y="717847"/>
                </a:lnTo>
                <a:lnTo>
                  <a:pt x="700755" y="663724"/>
                </a:lnTo>
                <a:lnTo>
                  <a:pt x="680815" y="640935"/>
                </a:lnTo>
                <a:lnTo>
                  <a:pt x="683664" y="618146"/>
                </a:lnTo>
                <a:lnTo>
                  <a:pt x="734939" y="646632"/>
                </a:lnTo>
                <a:lnTo>
                  <a:pt x="757727" y="683664"/>
                </a:lnTo>
                <a:lnTo>
                  <a:pt x="803305" y="695058"/>
                </a:lnTo>
                <a:lnTo>
                  <a:pt x="848883" y="734939"/>
                </a:lnTo>
                <a:lnTo>
                  <a:pt x="883066" y="714999"/>
                </a:lnTo>
                <a:lnTo>
                  <a:pt x="883066" y="689361"/>
                </a:lnTo>
                <a:lnTo>
                  <a:pt x="846034" y="646632"/>
                </a:lnTo>
                <a:lnTo>
                  <a:pt x="817548" y="632389"/>
                </a:lnTo>
                <a:lnTo>
                  <a:pt x="791911" y="609600"/>
                </a:lnTo>
                <a:lnTo>
                  <a:pt x="803305" y="586812"/>
                </a:lnTo>
                <a:lnTo>
                  <a:pt x="817548" y="583963"/>
                </a:lnTo>
                <a:lnTo>
                  <a:pt x="837488" y="583963"/>
                </a:lnTo>
                <a:lnTo>
                  <a:pt x="848883" y="555477"/>
                </a:lnTo>
                <a:lnTo>
                  <a:pt x="846034" y="541234"/>
                </a:lnTo>
                <a:lnTo>
                  <a:pt x="806154" y="529840"/>
                </a:lnTo>
                <a:lnTo>
                  <a:pt x="771970" y="555477"/>
                </a:lnTo>
                <a:lnTo>
                  <a:pt x="752030" y="544083"/>
                </a:lnTo>
                <a:lnTo>
                  <a:pt x="740636" y="515597"/>
                </a:lnTo>
                <a:lnTo>
                  <a:pt x="709301" y="518445"/>
                </a:lnTo>
                <a:lnTo>
                  <a:pt x="712150" y="546931"/>
                </a:lnTo>
                <a:lnTo>
                  <a:pt x="675118" y="566872"/>
                </a:lnTo>
                <a:lnTo>
                  <a:pt x="655178" y="566872"/>
                </a:lnTo>
                <a:lnTo>
                  <a:pt x="632389" y="558326"/>
                </a:lnTo>
                <a:lnTo>
                  <a:pt x="635238" y="529840"/>
                </a:lnTo>
                <a:lnTo>
                  <a:pt x="603903" y="498505"/>
                </a:lnTo>
                <a:lnTo>
                  <a:pt x="620995" y="487111"/>
                </a:lnTo>
                <a:lnTo>
                  <a:pt x="660875" y="492808"/>
                </a:lnTo>
                <a:lnTo>
                  <a:pt x="683664" y="472868"/>
                </a:lnTo>
                <a:lnTo>
                  <a:pt x="729241" y="487111"/>
                </a:lnTo>
                <a:lnTo>
                  <a:pt x="729241" y="487111"/>
                </a:lnTo>
                <a:lnTo>
                  <a:pt x="766273" y="495657"/>
                </a:lnTo>
                <a:lnTo>
                  <a:pt x="766273" y="455776"/>
                </a:lnTo>
                <a:lnTo>
                  <a:pt x="734939" y="444382"/>
                </a:lnTo>
                <a:lnTo>
                  <a:pt x="734939" y="378864"/>
                </a:lnTo>
                <a:lnTo>
                  <a:pt x="723544" y="356075"/>
                </a:lnTo>
                <a:lnTo>
                  <a:pt x="438684" y="381713"/>
                </a:lnTo>
                <a:lnTo>
                  <a:pt x="444382" y="273466"/>
                </a:lnTo>
                <a:lnTo>
                  <a:pt x="492808" y="202251"/>
                </a:lnTo>
                <a:lnTo>
                  <a:pt x="481413" y="150976"/>
                </a:lnTo>
                <a:lnTo>
                  <a:pt x="495656" y="119642"/>
                </a:lnTo>
                <a:lnTo>
                  <a:pt x="475716" y="0"/>
                </a:lnTo>
                <a:lnTo>
                  <a:pt x="0" y="6267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3081" name="Freeform 3080"/>
          <p:cNvSpPr/>
          <p:nvPr/>
        </p:nvSpPr>
        <p:spPr>
          <a:xfrm>
            <a:off x="6272213" y="4737100"/>
            <a:ext cx="1379537" cy="1073150"/>
          </a:xfrm>
          <a:custGeom>
            <a:avLst/>
            <a:gdLst>
              <a:gd name="connsiteX0" fmla="*/ 0 w 1379716"/>
              <a:gd name="connsiteY0" fmla="*/ 183962 h 1074014"/>
              <a:gd name="connsiteX1" fmla="*/ 27054 w 1379716"/>
              <a:gd name="connsiteY1" fmla="*/ 302996 h 1074014"/>
              <a:gd name="connsiteX2" fmla="*/ 48696 w 1379716"/>
              <a:gd name="connsiteY2" fmla="*/ 294880 h 1074014"/>
              <a:gd name="connsiteX3" fmla="*/ 64928 w 1379716"/>
              <a:gd name="connsiteY3" fmla="*/ 278648 h 1074014"/>
              <a:gd name="connsiteX4" fmla="*/ 70339 w 1379716"/>
              <a:gd name="connsiteY4" fmla="*/ 246185 h 1074014"/>
              <a:gd name="connsiteX5" fmla="*/ 105508 w 1379716"/>
              <a:gd name="connsiteY5" fmla="*/ 246185 h 1074014"/>
              <a:gd name="connsiteX6" fmla="*/ 135267 w 1379716"/>
              <a:gd name="connsiteY6" fmla="*/ 265122 h 1074014"/>
              <a:gd name="connsiteX7" fmla="*/ 208310 w 1379716"/>
              <a:gd name="connsiteY7" fmla="*/ 238069 h 1074014"/>
              <a:gd name="connsiteX8" fmla="*/ 257006 w 1379716"/>
              <a:gd name="connsiteY8" fmla="*/ 257006 h 1074014"/>
              <a:gd name="connsiteX9" fmla="*/ 281354 w 1379716"/>
              <a:gd name="connsiteY9" fmla="*/ 257006 h 1074014"/>
              <a:gd name="connsiteX10" fmla="*/ 327345 w 1379716"/>
              <a:gd name="connsiteY10" fmla="*/ 243479 h 1074014"/>
              <a:gd name="connsiteX11" fmla="*/ 348987 w 1379716"/>
              <a:gd name="connsiteY11" fmla="*/ 267827 h 1074014"/>
              <a:gd name="connsiteX12" fmla="*/ 351693 w 1379716"/>
              <a:gd name="connsiteY12" fmla="*/ 292175 h 1074014"/>
              <a:gd name="connsiteX13" fmla="*/ 373335 w 1379716"/>
              <a:gd name="connsiteY13" fmla="*/ 297586 h 1074014"/>
              <a:gd name="connsiteX14" fmla="*/ 416621 w 1379716"/>
              <a:gd name="connsiteY14" fmla="*/ 338166 h 1074014"/>
              <a:gd name="connsiteX15" fmla="*/ 435558 w 1379716"/>
              <a:gd name="connsiteY15" fmla="*/ 319228 h 1074014"/>
              <a:gd name="connsiteX16" fmla="*/ 478843 w 1379716"/>
              <a:gd name="connsiteY16" fmla="*/ 321934 h 1074014"/>
              <a:gd name="connsiteX17" fmla="*/ 541065 w 1379716"/>
              <a:gd name="connsiteY17" fmla="*/ 278648 h 1074014"/>
              <a:gd name="connsiteX18" fmla="*/ 554592 w 1379716"/>
              <a:gd name="connsiteY18" fmla="*/ 246185 h 1074014"/>
              <a:gd name="connsiteX19" fmla="*/ 578940 w 1379716"/>
              <a:gd name="connsiteY19" fmla="*/ 227247 h 1074014"/>
              <a:gd name="connsiteX20" fmla="*/ 646573 w 1379716"/>
              <a:gd name="connsiteY20" fmla="*/ 238069 h 1074014"/>
              <a:gd name="connsiteX21" fmla="*/ 692564 w 1379716"/>
              <a:gd name="connsiteY21" fmla="*/ 265122 h 1074014"/>
              <a:gd name="connsiteX22" fmla="*/ 711501 w 1379716"/>
              <a:gd name="connsiteY22" fmla="*/ 324639 h 1074014"/>
              <a:gd name="connsiteX23" fmla="*/ 825125 w 1379716"/>
              <a:gd name="connsiteY23" fmla="*/ 376040 h 1074014"/>
              <a:gd name="connsiteX24" fmla="*/ 854883 w 1379716"/>
              <a:gd name="connsiteY24" fmla="*/ 435557 h 1074014"/>
              <a:gd name="connsiteX25" fmla="*/ 862999 w 1379716"/>
              <a:gd name="connsiteY25" fmla="*/ 568118 h 1074014"/>
              <a:gd name="connsiteX26" fmla="*/ 887347 w 1379716"/>
              <a:gd name="connsiteY26" fmla="*/ 611403 h 1074014"/>
              <a:gd name="connsiteX27" fmla="*/ 906284 w 1379716"/>
              <a:gd name="connsiteY27" fmla="*/ 592466 h 1074014"/>
              <a:gd name="connsiteX28" fmla="*/ 933338 w 1379716"/>
              <a:gd name="connsiteY28" fmla="*/ 624930 h 1074014"/>
              <a:gd name="connsiteX29" fmla="*/ 919811 w 1379716"/>
              <a:gd name="connsiteY29" fmla="*/ 662805 h 1074014"/>
              <a:gd name="connsiteX30" fmla="*/ 919811 w 1379716"/>
              <a:gd name="connsiteY30" fmla="*/ 684447 h 1074014"/>
              <a:gd name="connsiteX31" fmla="*/ 1009087 w 1379716"/>
              <a:gd name="connsiteY31" fmla="*/ 773723 h 1074014"/>
              <a:gd name="connsiteX32" fmla="*/ 1022613 w 1379716"/>
              <a:gd name="connsiteY32" fmla="*/ 754786 h 1074014"/>
              <a:gd name="connsiteX33" fmla="*/ 1030729 w 1379716"/>
              <a:gd name="connsiteY33" fmla="*/ 754786 h 1074014"/>
              <a:gd name="connsiteX34" fmla="*/ 1038845 w 1379716"/>
              <a:gd name="connsiteY34" fmla="*/ 787250 h 1074014"/>
              <a:gd name="connsiteX35" fmla="*/ 1068604 w 1379716"/>
              <a:gd name="connsiteY35" fmla="*/ 819714 h 1074014"/>
              <a:gd name="connsiteX36" fmla="*/ 1068604 w 1379716"/>
              <a:gd name="connsiteY36" fmla="*/ 844061 h 1074014"/>
              <a:gd name="connsiteX37" fmla="*/ 1106478 w 1379716"/>
              <a:gd name="connsiteY37" fmla="*/ 881936 h 1074014"/>
              <a:gd name="connsiteX38" fmla="*/ 1120005 w 1379716"/>
              <a:gd name="connsiteY38" fmla="*/ 922516 h 1074014"/>
              <a:gd name="connsiteX39" fmla="*/ 1152469 w 1379716"/>
              <a:gd name="connsiteY39" fmla="*/ 944158 h 1074014"/>
              <a:gd name="connsiteX40" fmla="*/ 1176817 w 1379716"/>
              <a:gd name="connsiteY40" fmla="*/ 941453 h 1074014"/>
              <a:gd name="connsiteX41" fmla="*/ 1211986 w 1379716"/>
              <a:gd name="connsiteY41" fmla="*/ 998265 h 1074014"/>
              <a:gd name="connsiteX42" fmla="*/ 1241745 w 1379716"/>
              <a:gd name="connsiteY42" fmla="*/ 1014497 h 1074014"/>
              <a:gd name="connsiteX43" fmla="*/ 1260682 w 1379716"/>
              <a:gd name="connsiteY43" fmla="*/ 1030729 h 1074014"/>
              <a:gd name="connsiteX44" fmla="*/ 1266093 w 1379716"/>
              <a:gd name="connsiteY44" fmla="*/ 1038845 h 1074014"/>
              <a:gd name="connsiteX45" fmla="*/ 1252566 w 1379716"/>
              <a:gd name="connsiteY45" fmla="*/ 1046961 h 1074014"/>
              <a:gd name="connsiteX46" fmla="*/ 1247155 w 1379716"/>
              <a:gd name="connsiteY46" fmla="*/ 1055077 h 1074014"/>
              <a:gd name="connsiteX47" fmla="*/ 1268798 w 1379716"/>
              <a:gd name="connsiteY47" fmla="*/ 1074014 h 1074014"/>
              <a:gd name="connsiteX48" fmla="*/ 1282325 w 1379716"/>
              <a:gd name="connsiteY48" fmla="*/ 1068603 h 1074014"/>
              <a:gd name="connsiteX49" fmla="*/ 1298557 w 1379716"/>
              <a:gd name="connsiteY49" fmla="*/ 1052371 h 1074014"/>
              <a:gd name="connsiteX50" fmla="*/ 1314789 w 1379716"/>
              <a:gd name="connsiteY50" fmla="*/ 1033434 h 1074014"/>
              <a:gd name="connsiteX51" fmla="*/ 1341842 w 1379716"/>
              <a:gd name="connsiteY51" fmla="*/ 1038845 h 1074014"/>
              <a:gd name="connsiteX52" fmla="*/ 1349958 w 1379716"/>
              <a:gd name="connsiteY52" fmla="*/ 1014497 h 1074014"/>
              <a:gd name="connsiteX53" fmla="*/ 1363484 w 1379716"/>
              <a:gd name="connsiteY53" fmla="*/ 979328 h 1074014"/>
              <a:gd name="connsiteX54" fmla="*/ 1355368 w 1379716"/>
              <a:gd name="connsiteY54" fmla="*/ 949569 h 1074014"/>
              <a:gd name="connsiteX55" fmla="*/ 1360779 w 1379716"/>
              <a:gd name="connsiteY55" fmla="*/ 925221 h 1074014"/>
              <a:gd name="connsiteX56" fmla="*/ 1368895 w 1379716"/>
              <a:gd name="connsiteY56" fmla="*/ 890052 h 1074014"/>
              <a:gd name="connsiteX57" fmla="*/ 1379716 w 1379716"/>
              <a:gd name="connsiteY57" fmla="*/ 830535 h 1074014"/>
              <a:gd name="connsiteX58" fmla="*/ 1377011 w 1379716"/>
              <a:gd name="connsiteY58" fmla="*/ 752080 h 1074014"/>
              <a:gd name="connsiteX59" fmla="*/ 1352663 w 1379716"/>
              <a:gd name="connsiteY59" fmla="*/ 673626 h 1074014"/>
              <a:gd name="connsiteX60" fmla="*/ 1325610 w 1379716"/>
              <a:gd name="connsiteY60" fmla="*/ 614109 h 1074014"/>
              <a:gd name="connsiteX61" fmla="*/ 1328315 w 1379716"/>
              <a:gd name="connsiteY61" fmla="*/ 603287 h 1074014"/>
              <a:gd name="connsiteX62" fmla="*/ 1306673 w 1379716"/>
              <a:gd name="connsiteY62" fmla="*/ 560002 h 1074014"/>
              <a:gd name="connsiteX63" fmla="*/ 1266093 w 1379716"/>
              <a:gd name="connsiteY63" fmla="*/ 508601 h 1074014"/>
              <a:gd name="connsiteX64" fmla="*/ 1195754 w 1379716"/>
              <a:gd name="connsiteY64" fmla="*/ 403093 h 1074014"/>
              <a:gd name="connsiteX65" fmla="*/ 1184933 w 1379716"/>
              <a:gd name="connsiteY65" fmla="*/ 378745 h 1074014"/>
              <a:gd name="connsiteX66" fmla="*/ 1203870 w 1379716"/>
              <a:gd name="connsiteY66" fmla="*/ 373335 h 1074014"/>
              <a:gd name="connsiteX67" fmla="*/ 1230923 w 1379716"/>
              <a:gd name="connsiteY67" fmla="*/ 392272 h 1074014"/>
              <a:gd name="connsiteX68" fmla="*/ 1257977 w 1379716"/>
              <a:gd name="connsiteY68" fmla="*/ 470727 h 1074014"/>
              <a:gd name="connsiteX69" fmla="*/ 1217397 w 1379716"/>
              <a:gd name="connsiteY69" fmla="*/ 362514 h 1074014"/>
              <a:gd name="connsiteX70" fmla="*/ 1138942 w 1379716"/>
              <a:gd name="connsiteY70" fmla="*/ 286764 h 1074014"/>
              <a:gd name="connsiteX71" fmla="*/ 1117300 w 1379716"/>
              <a:gd name="connsiteY71" fmla="*/ 224542 h 1074014"/>
              <a:gd name="connsiteX72" fmla="*/ 1076720 w 1379716"/>
              <a:gd name="connsiteY72" fmla="*/ 175846 h 1074014"/>
              <a:gd name="connsiteX73" fmla="*/ 1057783 w 1379716"/>
              <a:gd name="connsiteY73" fmla="*/ 129856 h 1074014"/>
              <a:gd name="connsiteX74" fmla="*/ 1028024 w 1379716"/>
              <a:gd name="connsiteY74" fmla="*/ 67633 h 1074014"/>
              <a:gd name="connsiteX75" fmla="*/ 1011792 w 1379716"/>
              <a:gd name="connsiteY75" fmla="*/ 81160 h 1074014"/>
              <a:gd name="connsiteX76" fmla="*/ 1017203 w 1379716"/>
              <a:gd name="connsiteY76" fmla="*/ 119034 h 1074014"/>
              <a:gd name="connsiteX77" fmla="*/ 1025319 w 1379716"/>
              <a:gd name="connsiteY77" fmla="*/ 148793 h 1074014"/>
              <a:gd name="connsiteX78" fmla="*/ 1025319 w 1379716"/>
              <a:gd name="connsiteY78" fmla="*/ 165025 h 1074014"/>
              <a:gd name="connsiteX79" fmla="*/ 995560 w 1379716"/>
              <a:gd name="connsiteY79" fmla="*/ 143382 h 1074014"/>
              <a:gd name="connsiteX80" fmla="*/ 990149 w 1379716"/>
              <a:gd name="connsiteY80" fmla="*/ 110918 h 1074014"/>
              <a:gd name="connsiteX81" fmla="*/ 987444 w 1379716"/>
              <a:gd name="connsiteY81" fmla="*/ 83865 h 1074014"/>
              <a:gd name="connsiteX82" fmla="*/ 1006381 w 1379716"/>
              <a:gd name="connsiteY82" fmla="*/ 54106 h 1074014"/>
              <a:gd name="connsiteX83" fmla="*/ 1025319 w 1379716"/>
              <a:gd name="connsiteY83" fmla="*/ 13527 h 1074014"/>
              <a:gd name="connsiteX84" fmla="*/ 968507 w 1379716"/>
              <a:gd name="connsiteY84" fmla="*/ 13527 h 1074014"/>
              <a:gd name="connsiteX85" fmla="*/ 941454 w 1379716"/>
              <a:gd name="connsiteY85" fmla="*/ 0 h 1074014"/>
              <a:gd name="connsiteX86" fmla="*/ 917106 w 1379716"/>
              <a:gd name="connsiteY86" fmla="*/ 18937 h 1074014"/>
              <a:gd name="connsiteX87" fmla="*/ 911695 w 1379716"/>
              <a:gd name="connsiteY87" fmla="*/ 97392 h 1074014"/>
              <a:gd name="connsiteX88" fmla="*/ 862999 w 1379716"/>
              <a:gd name="connsiteY88" fmla="*/ 81160 h 1074014"/>
              <a:gd name="connsiteX89" fmla="*/ 465316 w 1379716"/>
              <a:gd name="connsiteY89" fmla="*/ 119034 h 1074014"/>
              <a:gd name="connsiteX90" fmla="*/ 392273 w 1379716"/>
              <a:gd name="connsiteY90" fmla="*/ 91981 h 1074014"/>
              <a:gd name="connsiteX91" fmla="*/ 0 w 1379716"/>
              <a:gd name="connsiteY91" fmla="*/ 183962 h 1074014"/>
              <a:gd name="connsiteX0" fmla="*/ 0 w 1379716"/>
              <a:gd name="connsiteY0" fmla="*/ 184734 h 1074786"/>
              <a:gd name="connsiteX1" fmla="*/ 27054 w 1379716"/>
              <a:gd name="connsiteY1" fmla="*/ 303768 h 1074786"/>
              <a:gd name="connsiteX2" fmla="*/ 48696 w 1379716"/>
              <a:gd name="connsiteY2" fmla="*/ 295652 h 1074786"/>
              <a:gd name="connsiteX3" fmla="*/ 64928 w 1379716"/>
              <a:gd name="connsiteY3" fmla="*/ 279420 h 1074786"/>
              <a:gd name="connsiteX4" fmla="*/ 70339 w 1379716"/>
              <a:gd name="connsiteY4" fmla="*/ 246957 h 1074786"/>
              <a:gd name="connsiteX5" fmla="*/ 105508 w 1379716"/>
              <a:gd name="connsiteY5" fmla="*/ 246957 h 1074786"/>
              <a:gd name="connsiteX6" fmla="*/ 135267 w 1379716"/>
              <a:gd name="connsiteY6" fmla="*/ 265894 h 1074786"/>
              <a:gd name="connsiteX7" fmla="*/ 208310 w 1379716"/>
              <a:gd name="connsiteY7" fmla="*/ 238841 h 1074786"/>
              <a:gd name="connsiteX8" fmla="*/ 257006 w 1379716"/>
              <a:gd name="connsiteY8" fmla="*/ 257778 h 1074786"/>
              <a:gd name="connsiteX9" fmla="*/ 281354 w 1379716"/>
              <a:gd name="connsiteY9" fmla="*/ 257778 h 1074786"/>
              <a:gd name="connsiteX10" fmla="*/ 327345 w 1379716"/>
              <a:gd name="connsiteY10" fmla="*/ 244251 h 1074786"/>
              <a:gd name="connsiteX11" fmla="*/ 348987 w 1379716"/>
              <a:gd name="connsiteY11" fmla="*/ 268599 h 1074786"/>
              <a:gd name="connsiteX12" fmla="*/ 351693 w 1379716"/>
              <a:gd name="connsiteY12" fmla="*/ 292947 h 1074786"/>
              <a:gd name="connsiteX13" fmla="*/ 373335 w 1379716"/>
              <a:gd name="connsiteY13" fmla="*/ 298358 h 1074786"/>
              <a:gd name="connsiteX14" fmla="*/ 416621 w 1379716"/>
              <a:gd name="connsiteY14" fmla="*/ 338938 h 1074786"/>
              <a:gd name="connsiteX15" fmla="*/ 435558 w 1379716"/>
              <a:gd name="connsiteY15" fmla="*/ 320000 h 1074786"/>
              <a:gd name="connsiteX16" fmla="*/ 478843 w 1379716"/>
              <a:gd name="connsiteY16" fmla="*/ 322706 h 1074786"/>
              <a:gd name="connsiteX17" fmla="*/ 541065 w 1379716"/>
              <a:gd name="connsiteY17" fmla="*/ 279420 h 1074786"/>
              <a:gd name="connsiteX18" fmla="*/ 554592 w 1379716"/>
              <a:gd name="connsiteY18" fmla="*/ 246957 h 1074786"/>
              <a:gd name="connsiteX19" fmla="*/ 578940 w 1379716"/>
              <a:gd name="connsiteY19" fmla="*/ 228019 h 1074786"/>
              <a:gd name="connsiteX20" fmla="*/ 646573 w 1379716"/>
              <a:gd name="connsiteY20" fmla="*/ 238841 h 1074786"/>
              <a:gd name="connsiteX21" fmla="*/ 692564 w 1379716"/>
              <a:gd name="connsiteY21" fmla="*/ 265894 h 1074786"/>
              <a:gd name="connsiteX22" fmla="*/ 711501 w 1379716"/>
              <a:gd name="connsiteY22" fmla="*/ 325411 h 1074786"/>
              <a:gd name="connsiteX23" fmla="*/ 825125 w 1379716"/>
              <a:gd name="connsiteY23" fmla="*/ 376812 h 1074786"/>
              <a:gd name="connsiteX24" fmla="*/ 854883 w 1379716"/>
              <a:gd name="connsiteY24" fmla="*/ 436329 h 1074786"/>
              <a:gd name="connsiteX25" fmla="*/ 862999 w 1379716"/>
              <a:gd name="connsiteY25" fmla="*/ 568890 h 1074786"/>
              <a:gd name="connsiteX26" fmla="*/ 887347 w 1379716"/>
              <a:gd name="connsiteY26" fmla="*/ 612175 h 1074786"/>
              <a:gd name="connsiteX27" fmla="*/ 906284 w 1379716"/>
              <a:gd name="connsiteY27" fmla="*/ 593238 h 1074786"/>
              <a:gd name="connsiteX28" fmla="*/ 933338 w 1379716"/>
              <a:gd name="connsiteY28" fmla="*/ 625702 h 1074786"/>
              <a:gd name="connsiteX29" fmla="*/ 919811 w 1379716"/>
              <a:gd name="connsiteY29" fmla="*/ 663577 h 1074786"/>
              <a:gd name="connsiteX30" fmla="*/ 919811 w 1379716"/>
              <a:gd name="connsiteY30" fmla="*/ 685219 h 1074786"/>
              <a:gd name="connsiteX31" fmla="*/ 1009087 w 1379716"/>
              <a:gd name="connsiteY31" fmla="*/ 774495 h 1074786"/>
              <a:gd name="connsiteX32" fmla="*/ 1022613 w 1379716"/>
              <a:gd name="connsiteY32" fmla="*/ 755558 h 1074786"/>
              <a:gd name="connsiteX33" fmla="*/ 1030729 w 1379716"/>
              <a:gd name="connsiteY33" fmla="*/ 755558 h 1074786"/>
              <a:gd name="connsiteX34" fmla="*/ 1038845 w 1379716"/>
              <a:gd name="connsiteY34" fmla="*/ 788022 h 1074786"/>
              <a:gd name="connsiteX35" fmla="*/ 1068604 w 1379716"/>
              <a:gd name="connsiteY35" fmla="*/ 820486 h 1074786"/>
              <a:gd name="connsiteX36" fmla="*/ 1068604 w 1379716"/>
              <a:gd name="connsiteY36" fmla="*/ 844833 h 1074786"/>
              <a:gd name="connsiteX37" fmla="*/ 1106478 w 1379716"/>
              <a:gd name="connsiteY37" fmla="*/ 882708 h 1074786"/>
              <a:gd name="connsiteX38" fmla="*/ 1120005 w 1379716"/>
              <a:gd name="connsiteY38" fmla="*/ 923288 h 1074786"/>
              <a:gd name="connsiteX39" fmla="*/ 1152469 w 1379716"/>
              <a:gd name="connsiteY39" fmla="*/ 944930 h 1074786"/>
              <a:gd name="connsiteX40" fmla="*/ 1176817 w 1379716"/>
              <a:gd name="connsiteY40" fmla="*/ 942225 h 1074786"/>
              <a:gd name="connsiteX41" fmla="*/ 1211986 w 1379716"/>
              <a:gd name="connsiteY41" fmla="*/ 999037 h 1074786"/>
              <a:gd name="connsiteX42" fmla="*/ 1241745 w 1379716"/>
              <a:gd name="connsiteY42" fmla="*/ 1015269 h 1074786"/>
              <a:gd name="connsiteX43" fmla="*/ 1260682 w 1379716"/>
              <a:gd name="connsiteY43" fmla="*/ 1031501 h 1074786"/>
              <a:gd name="connsiteX44" fmla="*/ 1266093 w 1379716"/>
              <a:gd name="connsiteY44" fmla="*/ 1039617 h 1074786"/>
              <a:gd name="connsiteX45" fmla="*/ 1252566 w 1379716"/>
              <a:gd name="connsiteY45" fmla="*/ 1047733 h 1074786"/>
              <a:gd name="connsiteX46" fmla="*/ 1247155 w 1379716"/>
              <a:gd name="connsiteY46" fmla="*/ 1055849 h 1074786"/>
              <a:gd name="connsiteX47" fmla="*/ 1268798 w 1379716"/>
              <a:gd name="connsiteY47" fmla="*/ 1074786 h 1074786"/>
              <a:gd name="connsiteX48" fmla="*/ 1282325 w 1379716"/>
              <a:gd name="connsiteY48" fmla="*/ 1069375 h 1074786"/>
              <a:gd name="connsiteX49" fmla="*/ 1298557 w 1379716"/>
              <a:gd name="connsiteY49" fmla="*/ 1053143 h 1074786"/>
              <a:gd name="connsiteX50" fmla="*/ 1314789 w 1379716"/>
              <a:gd name="connsiteY50" fmla="*/ 1034206 h 1074786"/>
              <a:gd name="connsiteX51" fmla="*/ 1341842 w 1379716"/>
              <a:gd name="connsiteY51" fmla="*/ 1039617 h 1074786"/>
              <a:gd name="connsiteX52" fmla="*/ 1349958 w 1379716"/>
              <a:gd name="connsiteY52" fmla="*/ 1015269 h 1074786"/>
              <a:gd name="connsiteX53" fmla="*/ 1363484 w 1379716"/>
              <a:gd name="connsiteY53" fmla="*/ 980100 h 1074786"/>
              <a:gd name="connsiteX54" fmla="*/ 1355368 w 1379716"/>
              <a:gd name="connsiteY54" fmla="*/ 950341 h 1074786"/>
              <a:gd name="connsiteX55" fmla="*/ 1360779 w 1379716"/>
              <a:gd name="connsiteY55" fmla="*/ 925993 h 1074786"/>
              <a:gd name="connsiteX56" fmla="*/ 1368895 w 1379716"/>
              <a:gd name="connsiteY56" fmla="*/ 890824 h 1074786"/>
              <a:gd name="connsiteX57" fmla="*/ 1379716 w 1379716"/>
              <a:gd name="connsiteY57" fmla="*/ 831307 h 1074786"/>
              <a:gd name="connsiteX58" fmla="*/ 1377011 w 1379716"/>
              <a:gd name="connsiteY58" fmla="*/ 752852 h 1074786"/>
              <a:gd name="connsiteX59" fmla="*/ 1352663 w 1379716"/>
              <a:gd name="connsiteY59" fmla="*/ 674398 h 1074786"/>
              <a:gd name="connsiteX60" fmla="*/ 1325610 w 1379716"/>
              <a:gd name="connsiteY60" fmla="*/ 614881 h 1074786"/>
              <a:gd name="connsiteX61" fmla="*/ 1328315 w 1379716"/>
              <a:gd name="connsiteY61" fmla="*/ 604059 h 1074786"/>
              <a:gd name="connsiteX62" fmla="*/ 1306673 w 1379716"/>
              <a:gd name="connsiteY62" fmla="*/ 560774 h 1074786"/>
              <a:gd name="connsiteX63" fmla="*/ 1266093 w 1379716"/>
              <a:gd name="connsiteY63" fmla="*/ 509373 h 1074786"/>
              <a:gd name="connsiteX64" fmla="*/ 1195754 w 1379716"/>
              <a:gd name="connsiteY64" fmla="*/ 403865 h 1074786"/>
              <a:gd name="connsiteX65" fmla="*/ 1184933 w 1379716"/>
              <a:gd name="connsiteY65" fmla="*/ 379517 h 1074786"/>
              <a:gd name="connsiteX66" fmla="*/ 1203870 w 1379716"/>
              <a:gd name="connsiteY66" fmla="*/ 374107 h 1074786"/>
              <a:gd name="connsiteX67" fmla="*/ 1230923 w 1379716"/>
              <a:gd name="connsiteY67" fmla="*/ 393044 h 1074786"/>
              <a:gd name="connsiteX68" fmla="*/ 1257977 w 1379716"/>
              <a:gd name="connsiteY68" fmla="*/ 471499 h 1074786"/>
              <a:gd name="connsiteX69" fmla="*/ 1217397 w 1379716"/>
              <a:gd name="connsiteY69" fmla="*/ 363286 h 1074786"/>
              <a:gd name="connsiteX70" fmla="*/ 1138942 w 1379716"/>
              <a:gd name="connsiteY70" fmla="*/ 287536 h 1074786"/>
              <a:gd name="connsiteX71" fmla="*/ 1117300 w 1379716"/>
              <a:gd name="connsiteY71" fmla="*/ 225314 h 1074786"/>
              <a:gd name="connsiteX72" fmla="*/ 1076720 w 1379716"/>
              <a:gd name="connsiteY72" fmla="*/ 176618 h 1074786"/>
              <a:gd name="connsiteX73" fmla="*/ 1057783 w 1379716"/>
              <a:gd name="connsiteY73" fmla="*/ 130628 h 1074786"/>
              <a:gd name="connsiteX74" fmla="*/ 1028024 w 1379716"/>
              <a:gd name="connsiteY74" fmla="*/ 68405 h 1074786"/>
              <a:gd name="connsiteX75" fmla="*/ 1011792 w 1379716"/>
              <a:gd name="connsiteY75" fmla="*/ 81932 h 1074786"/>
              <a:gd name="connsiteX76" fmla="*/ 1017203 w 1379716"/>
              <a:gd name="connsiteY76" fmla="*/ 119806 h 1074786"/>
              <a:gd name="connsiteX77" fmla="*/ 1025319 w 1379716"/>
              <a:gd name="connsiteY77" fmla="*/ 149565 h 1074786"/>
              <a:gd name="connsiteX78" fmla="*/ 1025319 w 1379716"/>
              <a:gd name="connsiteY78" fmla="*/ 165797 h 1074786"/>
              <a:gd name="connsiteX79" fmla="*/ 995560 w 1379716"/>
              <a:gd name="connsiteY79" fmla="*/ 144154 h 1074786"/>
              <a:gd name="connsiteX80" fmla="*/ 990149 w 1379716"/>
              <a:gd name="connsiteY80" fmla="*/ 111690 h 1074786"/>
              <a:gd name="connsiteX81" fmla="*/ 987444 w 1379716"/>
              <a:gd name="connsiteY81" fmla="*/ 84637 h 1074786"/>
              <a:gd name="connsiteX82" fmla="*/ 1006381 w 1379716"/>
              <a:gd name="connsiteY82" fmla="*/ 54878 h 1074786"/>
              <a:gd name="connsiteX83" fmla="*/ 1022938 w 1379716"/>
              <a:gd name="connsiteY83" fmla="*/ 0 h 1074786"/>
              <a:gd name="connsiteX84" fmla="*/ 968507 w 1379716"/>
              <a:gd name="connsiteY84" fmla="*/ 14299 h 1074786"/>
              <a:gd name="connsiteX85" fmla="*/ 941454 w 1379716"/>
              <a:gd name="connsiteY85" fmla="*/ 772 h 1074786"/>
              <a:gd name="connsiteX86" fmla="*/ 917106 w 1379716"/>
              <a:gd name="connsiteY86" fmla="*/ 19709 h 1074786"/>
              <a:gd name="connsiteX87" fmla="*/ 911695 w 1379716"/>
              <a:gd name="connsiteY87" fmla="*/ 98164 h 1074786"/>
              <a:gd name="connsiteX88" fmla="*/ 862999 w 1379716"/>
              <a:gd name="connsiteY88" fmla="*/ 81932 h 1074786"/>
              <a:gd name="connsiteX89" fmla="*/ 465316 w 1379716"/>
              <a:gd name="connsiteY89" fmla="*/ 119806 h 1074786"/>
              <a:gd name="connsiteX90" fmla="*/ 392273 w 1379716"/>
              <a:gd name="connsiteY90" fmla="*/ 92753 h 1074786"/>
              <a:gd name="connsiteX91" fmla="*/ 0 w 1379716"/>
              <a:gd name="connsiteY91" fmla="*/ 184734 h 107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379716" h="1074786">
                <a:moveTo>
                  <a:pt x="0" y="184734"/>
                </a:moveTo>
                <a:lnTo>
                  <a:pt x="27054" y="303768"/>
                </a:lnTo>
                <a:lnTo>
                  <a:pt x="48696" y="295652"/>
                </a:lnTo>
                <a:lnTo>
                  <a:pt x="64928" y="279420"/>
                </a:lnTo>
                <a:lnTo>
                  <a:pt x="70339" y="246957"/>
                </a:lnTo>
                <a:lnTo>
                  <a:pt x="105508" y="246957"/>
                </a:lnTo>
                <a:lnTo>
                  <a:pt x="135267" y="265894"/>
                </a:lnTo>
                <a:lnTo>
                  <a:pt x="208310" y="238841"/>
                </a:lnTo>
                <a:lnTo>
                  <a:pt x="257006" y="257778"/>
                </a:lnTo>
                <a:lnTo>
                  <a:pt x="281354" y="257778"/>
                </a:lnTo>
                <a:lnTo>
                  <a:pt x="327345" y="244251"/>
                </a:lnTo>
                <a:lnTo>
                  <a:pt x="348987" y="268599"/>
                </a:lnTo>
                <a:lnTo>
                  <a:pt x="351693" y="292947"/>
                </a:lnTo>
                <a:lnTo>
                  <a:pt x="373335" y="298358"/>
                </a:lnTo>
                <a:lnTo>
                  <a:pt x="416621" y="338938"/>
                </a:lnTo>
                <a:lnTo>
                  <a:pt x="435558" y="320000"/>
                </a:lnTo>
                <a:lnTo>
                  <a:pt x="478843" y="322706"/>
                </a:lnTo>
                <a:lnTo>
                  <a:pt x="541065" y="279420"/>
                </a:lnTo>
                <a:lnTo>
                  <a:pt x="554592" y="246957"/>
                </a:lnTo>
                <a:lnTo>
                  <a:pt x="578940" y="228019"/>
                </a:lnTo>
                <a:lnTo>
                  <a:pt x="646573" y="238841"/>
                </a:lnTo>
                <a:lnTo>
                  <a:pt x="692564" y="265894"/>
                </a:lnTo>
                <a:lnTo>
                  <a:pt x="711501" y="325411"/>
                </a:lnTo>
                <a:lnTo>
                  <a:pt x="825125" y="376812"/>
                </a:lnTo>
                <a:lnTo>
                  <a:pt x="854883" y="436329"/>
                </a:lnTo>
                <a:lnTo>
                  <a:pt x="862999" y="568890"/>
                </a:lnTo>
                <a:lnTo>
                  <a:pt x="887347" y="612175"/>
                </a:lnTo>
                <a:lnTo>
                  <a:pt x="906284" y="593238"/>
                </a:lnTo>
                <a:lnTo>
                  <a:pt x="933338" y="625702"/>
                </a:lnTo>
                <a:lnTo>
                  <a:pt x="919811" y="663577"/>
                </a:lnTo>
                <a:lnTo>
                  <a:pt x="919811" y="685219"/>
                </a:lnTo>
                <a:lnTo>
                  <a:pt x="1009087" y="774495"/>
                </a:lnTo>
                <a:lnTo>
                  <a:pt x="1022613" y="755558"/>
                </a:lnTo>
                <a:lnTo>
                  <a:pt x="1030729" y="755558"/>
                </a:lnTo>
                <a:lnTo>
                  <a:pt x="1038845" y="788022"/>
                </a:lnTo>
                <a:lnTo>
                  <a:pt x="1068604" y="820486"/>
                </a:lnTo>
                <a:lnTo>
                  <a:pt x="1068604" y="844833"/>
                </a:lnTo>
                <a:lnTo>
                  <a:pt x="1106478" y="882708"/>
                </a:lnTo>
                <a:lnTo>
                  <a:pt x="1120005" y="923288"/>
                </a:lnTo>
                <a:lnTo>
                  <a:pt x="1152469" y="944930"/>
                </a:lnTo>
                <a:lnTo>
                  <a:pt x="1176817" y="942225"/>
                </a:lnTo>
                <a:lnTo>
                  <a:pt x="1211986" y="999037"/>
                </a:lnTo>
                <a:lnTo>
                  <a:pt x="1241745" y="1015269"/>
                </a:lnTo>
                <a:lnTo>
                  <a:pt x="1260682" y="1031501"/>
                </a:lnTo>
                <a:lnTo>
                  <a:pt x="1266093" y="1039617"/>
                </a:lnTo>
                <a:lnTo>
                  <a:pt x="1252566" y="1047733"/>
                </a:lnTo>
                <a:lnTo>
                  <a:pt x="1247155" y="1055849"/>
                </a:lnTo>
                <a:lnTo>
                  <a:pt x="1268798" y="1074786"/>
                </a:lnTo>
                <a:lnTo>
                  <a:pt x="1282325" y="1069375"/>
                </a:lnTo>
                <a:lnTo>
                  <a:pt x="1298557" y="1053143"/>
                </a:lnTo>
                <a:lnTo>
                  <a:pt x="1314789" y="1034206"/>
                </a:lnTo>
                <a:lnTo>
                  <a:pt x="1341842" y="1039617"/>
                </a:lnTo>
                <a:lnTo>
                  <a:pt x="1349958" y="1015269"/>
                </a:lnTo>
                <a:lnTo>
                  <a:pt x="1363484" y="980100"/>
                </a:lnTo>
                <a:lnTo>
                  <a:pt x="1355368" y="950341"/>
                </a:lnTo>
                <a:lnTo>
                  <a:pt x="1360779" y="925993"/>
                </a:lnTo>
                <a:lnTo>
                  <a:pt x="1368895" y="890824"/>
                </a:lnTo>
                <a:lnTo>
                  <a:pt x="1379716" y="831307"/>
                </a:lnTo>
                <a:cubicBezTo>
                  <a:pt x="1378814" y="805155"/>
                  <a:pt x="1377913" y="779004"/>
                  <a:pt x="1377011" y="752852"/>
                </a:cubicBezTo>
                <a:lnTo>
                  <a:pt x="1352663" y="674398"/>
                </a:lnTo>
                <a:lnTo>
                  <a:pt x="1325610" y="614881"/>
                </a:lnTo>
                <a:lnTo>
                  <a:pt x="1328315" y="604059"/>
                </a:lnTo>
                <a:lnTo>
                  <a:pt x="1306673" y="560774"/>
                </a:lnTo>
                <a:lnTo>
                  <a:pt x="1266093" y="509373"/>
                </a:lnTo>
                <a:lnTo>
                  <a:pt x="1195754" y="403865"/>
                </a:lnTo>
                <a:lnTo>
                  <a:pt x="1184933" y="379517"/>
                </a:lnTo>
                <a:lnTo>
                  <a:pt x="1203870" y="374107"/>
                </a:lnTo>
                <a:lnTo>
                  <a:pt x="1230923" y="393044"/>
                </a:lnTo>
                <a:lnTo>
                  <a:pt x="1257977" y="471499"/>
                </a:lnTo>
                <a:lnTo>
                  <a:pt x="1217397" y="363286"/>
                </a:lnTo>
                <a:lnTo>
                  <a:pt x="1138942" y="287536"/>
                </a:lnTo>
                <a:lnTo>
                  <a:pt x="1117300" y="225314"/>
                </a:lnTo>
                <a:lnTo>
                  <a:pt x="1076720" y="176618"/>
                </a:lnTo>
                <a:lnTo>
                  <a:pt x="1057783" y="130628"/>
                </a:lnTo>
                <a:lnTo>
                  <a:pt x="1028024" y="68405"/>
                </a:lnTo>
                <a:lnTo>
                  <a:pt x="1011792" y="81932"/>
                </a:lnTo>
                <a:lnTo>
                  <a:pt x="1017203" y="119806"/>
                </a:lnTo>
                <a:lnTo>
                  <a:pt x="1025319" y="149565"/>
                </a:lnTo>
                <a:lnTo>
                  <a:pt x="1025319" y="165797"/>
                </a:lnTo>
                <a:lnTo>
                  <a:pt x="995560" y="144154"/>
                </a:lnTo>
                <a:lnTo>
                  <a:pt x="990149" y="111690"/>
                </a:lnTo>
                <a:lnTo>
                  <a:pt x="987444" y="84637"/>
                </a:lnTo>
                <a:lnTo>
                  <a:pt x="1006381" y="54878"/>
                </a:lnTo>
                <a:lnTo>
                  <a:pt x="1022938" y="0"/>
                </a:lnTo>
                <a:lnTo>
                  <a:pt x="968507" y="14299"/>
                </a:lnTo>
                <a:lnTo>
                  <a:pt x="941454" y="772"/>
                </a:lnTo>
                <a:lnTo>
                  <a:pt x="917106" y="19709"/>
                </a:lnTo>
                <a:lnTo>
                  <a:pt x="911695" y="98164"/>
                </a:lnTo>
                <a:lnTo>
                  <a:pt x="862999" y="81932"/>
                </a:lnTo>
                <a:lnTo>
                  <a:pt x="465316" y="119806"/>
                </a:lnTo>
                <a:lnTo>
                  <a:pt x="392273" y="92753"/>
                </a:lnTo>
                <a:lnTo>
                  <a:pt x="0" y="184734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3082" name="Freeform 3081"/>
          <p:cNvSpPr/>
          <p:nvPr/>
        </p:nvSpPr>
        <p:spPr>
          <a:xfrm>
            <a:off x="6659563" y="3328988"/>
            <a:ext cx="1322387" cy="698500"/>
          </a:xfrm>
          <a:custGeom>
            <a:avLst/>
            <a:gdLst>
              <a:gd name="connsiteX0" fmla="*/ 360608 w 1311069"/>
              <a:gd name="connsiteY0" fmla="*/ 293638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93638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1761 w 1311069"/>
              <a:gd name="connsiteY71" fmla="*/ 26346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935101 w 1311069"/>
              <a:gd name="connsiteY71" fmla="*/ 88218 h 698035"/>
              <a:gd name="connsiteX72" fmla="*/ 360608 w 1311069"/>
              <a:gd name="connsiteY72" fmla="*/ 279360 h 698035"/>
              <a:gd name="connsiteX0" fmla="*/ 372512 w 1322973"/>
              <a:gd name="connsiteY0" fmla="*/ 279360 h 698035"/>
              <a:gd name="connsiteX1" fmla="*/ 372512 w 1322973"/>
              <a:gd name="connsiteY1" fmla="*/ 355457 h 698035"/>
              <a:gd name="connsiteX2" fmla="*/ 336451 w 1322973"/>
              <a:gd name="connsiteY2" fmla="*/ 381215 h 698035"/>
              <a:gd name="connsiteX3" fmla="*/ 297815 w 1322973"/>
              <a:gd name="connsiteY3" fmla="*/ 381215 h 698035"/>
              <a:gd name="connsiteX4" fmla="*/ 269481 w 1322973"/>
              <a:gd name="connsiteY4" fmla="*/ 435306 h 698035"/>
              <a:gd name="connsiteX5" fmla="*/ 210238 w 1322973"/>
              <a:gd name="connsiteY5" fmla="*/ 435306 h 698035"/>
              <a:gd name="connsiteX6" fmla="*/ 194784 w 1322973"/>
              <a:gd name="connsiteY6" fmla="*/ 489397 h 698035"/>
              <a:gd name="connsiteX7" fmla="*/ 166450 w 1322973"/>
              <a:gd name="connsiteY7" fmla="*/ 515155 h 698035"/>
              <a:gd name="connsiteX8" fmla="*/ 114935 w 1322973"/>
              <a:gd name="connsiteY8" fmla="*/ 543489 h 698035"/>
              <a:gd name="connsiteX9" fmla="*/ 55692 w 1322973"/>
              <a:gd name="connsiteY9" fmla="*/ 592428 h 698035"/>
              <a:gd name="connsiteX10" fmla="*/ 42813 w 1322973"/>
              <a:gd name="connsiteY10" fmla="*/ 638792 h 698035"/>
              <a:gd name="connsiteX11" fmla="*/ 0 w 1322973"/>
              <a:gd name="connsiteY11" fmla="*/ 664550 h 698035"/>
              <a:gd name="connsiteX12" fmla="*/ 27358 w 1322973"/>
              <a:gd name="connsiteY12" fmla="*/ 698035 h 698035"/>
              <a:gd name="connsiteX13" fmla="*/ 197359 w 1322973"/>
              <a:gd name="connsiteY13" fmla="*/ 664550 h 698035"/>
              <a:gd name="connsiteX14" fmla="*/ 382815 w 1322973"/>
              <a:gd name="connsiteY14" fmla="*/ 569246 h 698035"/>
              <a:gd name="connsiteX15" fmla="*/ 516756 w 1322973"/>
              <a:gd name="connsiteY15" fmla="*/ 558943 h 698035"/>
              <a:gd name="connsiteX16" fmla="*/ 601756 w 1322973"/>
              <a:gd name="connsiteY16" fmla="*/ 600156 h 698035"/>
              <a:gd name="connsiteX17" fmla="*/ 761454 w 1322973"/>
              <a:gd name="connsiteY17" fmla="*/ 546064 h 698035"/>
              <a:gd name="connsiteX18" fmla="*/ 957213 w 1322973"/>
              <a:gd name="connsiteY18" fmla="*/ 677429 h 698035"/>
              <a:gd name="connsiteX19" fmla="*/ 988122 w 1322973"/>
              <a:gd name="connsiteY19" fmla="*/ 651671 h 698035"/>
              <a:gd name="connsiteX20" fmla="*/ 1021607 w 1322973"/>
              <a:gd name="connsiteY20" fmla="*/ 631065 h 698035"/>
              <a:gd name="connsiteX21" fmla="*/ 1062820 w 1322973"/>
              <a:gd name="connsiteY21" fmla="*/ 582125 h 698035"/>
              <a:gd name="connsiteX22" fmla="*/ 1083426 w 1322973"/>
              <a:gd name="connsiteY22" fmla="*/ 530610 h 698035"/>
              <a:gd name="connsiteX23" fmla="*/ 1127214 w 1322973"/>
              <a:gd name="connsiteY23" fmla="*/ 463640 h 698035"/>
              <a:gd name="connsiteX24" fmla="*/ 1163275 w 1322973"/>
              <a:gd name="connsiteY24" fmla="*/ 422427 h 698035"/>
              <a:gd name="connsiteX25" fmla="*/ 1201912 w 1322973"/>
              <a:gd name="connsiteY25" fmla="*/ 412124 h 698035"/>
              <a:gd name="connsiteX26" fmla="*/ 1243124 w 1322973"/>
              <a:gd name="connsiteY26" fmla="*/ 381215 h 698035"/>
              <a:gd name="connsiteX27" fmla="*/ 1250851 w 1322973"/>
              <a:gd name="connsiteY27" fmla="*/ 340002 h 698035"/>
              <a:gd name="connsiteX28" fmla="*/ 1235397 w 1322973"/>
              <a:gd name="connsiteY28" fmla="*/ 337427 h 698035"/>
              <a:gd name="connsiteX29" fmla="*/ 1209639 w 1322973"/>
              <a:gd name="connsiteY29" fmla="*/ 352881 h 698035"/>
              <a:gd name="connsiteX30" fmla="*/ 1196760 w 1322973"/>
              <a:gd name="connsiteY30" fmla="*/ 370912 h 698035"/>
              <a:gd name="connsiteX31" fmla="*/ 1171002 w 1322973"/>
              <a:gd name="connsiteY31" fmla="*/ 378639 h 698035"/>
              <a:gd name="connsiteX32" fmla="*/ 1150396 w 1322973"/>
              <a:gd name="connsiteY32" fmla="*/ 370912 h 698035"/>
              <a:gd name="connsiteX33" fmla="*/ 1145245 w 1322973"/>
              <a:gd name="connsiteY33" fmla="*/ 358033 h 698035"/>
              <a:gd name="connsiteX34" fmla="*/ 1158123 w 1322973"/>
              <a:gd name="connsiteY34" fmla="*/ 350305 h 698035"/>
              <a:gd name="connsiteX35" fmla="*/ 1176154 w 1322973"/>
              <a:gd name="connsiteY35" fmla="*/ 352881 h 698035"/>
              <a:gd name="connsiteX36" fmla="*/ 1189033 w 1322973"/>
              <a:gd name="connsiteY36" fmla="*/ 352881 h 698035"/>
              <a:gd name="connsiteX37" fmla="*/ 1196760 w 1322973"/>
              <a:gd name="connsiteY37" fmla="*/ 332275 h 698035"/>
              <a:gd name="connsiteX38" fmla="*/ 1199336 w 1322973"/>
              <a:gd name="connsiteY38" fmla="*/ 306517 h 698035"/>
              <a:gd name="connsiteX39" fmla="*/ 1181305 w 1322973"/>
              <a:gd name="connsiteY39" fmla="*/ 303941 h 698035"/>
              <a:gd name="connsiteX40" fmla="*/ 1150396 w 1322973"/>
              <a:gd name="connsiteY40" fmla="*/ 301366 h 698035"/>
              <a:gd name="connsiteX41" fmla="*/ 1134941 w 1322973"/>
              <a:gd name="connsiteY41" fmla="*/ 293638 h 698035"/>
              <a:gd name="connsiteX42" fmla="*/ 1147820 w 1322973"/>
              <a:gd name="connsiteY42" fmla="*/ 273032 h 698035"/>
              <a:gd name="connsiteX43" fmla="*/ 1168427 w 1322973"/>
              <a:gd name="connsiteY43" fmla="*/ 273032 h 698035"/>
              <a:gd name="connsiteX44" fmla="*/ 1183881 w 1322973"/>
              <a:gd name="connsiteY44" fmla="*/ 260153 h 698035"/>
              <a:gd name="connsiteX45" fmla="*/ 1207063 w 1322973"/>
              <a:gd name="connsiteY45" fmla="*/ 244699 h 698035"/>
              <a:gd name="connsiteX46" fmla="*/ 1232821 w 1322973"/>
              <a:gd name="connsiteY46" fmla="*/ 262729 h 698035"/>
              <a:gd name="connsiteX47" fmla="*/ 1263730 w 1322973"/>
              <a:gd name="connsiteY47" fmla="*/ 252426 h 698035"/>
              <a:gd name="connsiteX48" fmla="*/ 1281761 w 1322973"/>
              <a:gd name="connsiteY48" fmla="*/ 226668 h 698035"/>
              <a:gd name="connsiteX49" fmla="*/ 1304943 w 1322973"/>
              <a:gd name="connsiteY49" fmla="*/ 190607 h 698035"/>
              <a:gd name="connsiteX50" fmla="*/ 1292064 w 1322973"/>
              <a:gd name="connsiteY50" fmla="*/ 136516 h 698035"/>
              <a:gd name="connsiteX51" fmla="*/ 1268882 w 1322973"/>
              <a:gd name="connsiteY51" fmla="*/ 123637 h 698035"/>
              <a:gd name="connsiteX52" fmla="*/ 1258579 w 1322973"/>
              <a:gd name="connsiteY52" fmla="*/ 149395 h 698035"/>
              <a:gd name="connsiteX53" fmla="*/ 1253427 w 1322973"/>
              <a:gd name="connsiteY53" fmla="*/ 167425 h 698035"/>
              <a:gd name="connsiteX54" fmla="*/ 1212215 w 1322973"/>
              <a:gd name="connsiteY54" fmla="*/ 154547 h 698035"/>
              <a:gd name="connsiteX55" fmla="*/ 1173578 w 1322973"/>
              <a:gd name="connsiteY55" fmla="*/ 162274 h 698035"/>
              <a:gd name="connsiteX56" fmla="*/ 1150396 w 1322973"/>
              <a:gd name="connsiteY56" fmla="*/ 177729 h 698035"/>
              <a:gd name="connsiteX57" fmla="*/ 1140093 w 1322973"/>
              <a:gd name="connsiteY57" fmla="*/ 151971 h 698035"/>
              <a:gd name="connsiteX58" fmla="*/ 1122063 w 1322973"/>
              <a:gd name="connsiteY58" fmla="*/ 123637 h 698035"/>
              <a:gd name="connsiteX59" fmla="*/ 1142669 w 1322973"/>
              <a:gd name="connsiteY59" fmla="*/ 110758 h 698035"/>
              <a:gd name="connsiteX60" fmla="*/ 1171002 w 1322973"/>
              <a:gd name="connsiteY60" fmla="*/ 131365 h 698035"/>
              <a:gd name="connsiteX61" fmla="*/ 1191608 w 1322973"/>
              <a:gd name="connsiteY61" fmla="*/ 121061 h 698035"/>
              <a:gd name="connsiteX62" fmla="*/ 1207063 w 1322973"/>
              <a:gd name="connsiteY62" fmla="*/ 118486 h 698035"/>
              <a:gd name="connsiteX63" fmla="*/ 1232821 w 1322973"/>
              <a:gd name="connsiteY63" fmla="*/ 95304 h 698035"/>
              <a:gd name="connsiteX64" fmla="*/ 1245700 w 1322973"/>
              <a:gd name="connsiteY64" fmla="*/ 95304 h 698035"/>
              <a:gd name="connsiteX65" fmla="*/ 1243124 w 1322973"/>
              <a:gd name="connsiteY65" fmla="*/ 74698 h 698035"/>
              <a:gd name="connsiteX66" fmla="*/ 1227669 w 1322973"/>
              <a:gd name="connsiteY66" fmla="*/ 28334 h 698035"/>
              <a:gd name="connsiteX67" fmla="*/ 1235397 w 1322973"/>
              <a:gd name="connsiteY67" fmla="*/ 25758 h 698035"/>
              <a:gd name="connsiteX68" fmla="*/ 1315246 w 1322973"/>
              <a:gd name="connsiteY68" fmla="*/ 121061 h 698035"/>
              <a:gd name="connsiteX69" fmla="*/ 1322973 w 1322973"/>
              <a:gd name="connsiteY69" fmla="*/ 115910 h 698035"/>
              <a:gd name="connsiteX70" fmla="*/ 1222518 w 1322973"/>
              <a:gd name="connsiteY70" fmla="*/ 0 h 698035"/>
              <a:gd name="connsiteX71" fmla="*/ 947005 w 1322973"/>
              <a:gd name="connsiteY71" fmla="*/ 88218 h 698035"/>
              <a:gd name="connsiteX72" fmla="*/ 372512 w 1322973"/>
              <a:gd name="connsiteY72" fmla="*/ 279360 h 69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322973" h="698035">
                <a:moveTo>
                  <a:pt x="372512" y="279360"/>
                </a:moveTo>
                <a:lnTo>
                  <a:pt x="372512" y="355457"/>
                </a:lnTo>
                <a:lnTo>
                  <a:pt x="336451" y="381215"/>
                </a:lnTo>
                <a:lnTo>
                  <a:pt x="297815" y="381215"/>
                </a:lnTo>
                <a:lnTo>
                  <a:pt x="269481" y="435306"/>
                </a:lnTo>
                <a:lnTo>
                  <a:pt x="210238" y="435306"/>
                </a:lnTo>
                <a:lnTo>
                  <a:pt x="194784" y="489397"/>
                </a:lnTo>
                <a:lnTo>
                  <a:pt x="166450" y="515155"/>
                </a:lnTo>
                <a:lnTo>
                  <a:pt x="114935" y="543489"/>
                </a:lnTo>
                <a:lnTo>
                  <a:pt x="55692" y="592428"/>
                </a:lnTo>
                <a:lnTo>
                  <a:pt x="42813" y="638792"/>
                </a:lnTo>
                <a:lnTo>
                  <a:pt x="0" y="664550"/>
                </a:lnTo>
                <a:lnTo>
                  <a:pt x="27358" y="698035"/>
                </a:lnTo>
                <a:lnTo>
                  <a:pt x="197359" y="664550"/>
                </a:lnTo>
                <a:lnTo>
                  <a:pt x="382815" y="569246"/>
                </a:lnTo>
                <a:lnTo>
                  <a:pt x="516756" y="558943"/>
                </a:lnTo>
                <a:lnTo>
                  <a:pt x="601756" y="600156"/>
                </a:lnTo>
                <a:lnTo>
                  <a:pt x="761454" y="546064"/>
                </a:lnTo>
                <a:lnTo>
                  <a:pt x="957213" y="677429"/>
                </a:lnTo>
                <a:lnTo>
                  <a:pt x="988122" y="651671"/>
                </a:lnTo>
                <a:lnTo>
                  <a:pt x="1021607" y="631065"/>
                </a:lnTo>
                <a:lnTo>
                  <a:pt x="1062820" y="582125"/>
                </a:lnTo>
                <a:lnTo>
                  <a:pt x="1083426" y="530610"/>
                </a:lnTo>
                <a:lnTo>
                  <a:pt x="1127214" y="463640"/>
                </a:lnTo>
                <a:lnTo>
                  <a:pt x="1163275" y="422427"/>
                </a:lnTo>
                <a:lnTo>
                  <a:pt x="1201912" y="412124"/>
                </a:lnTo>
                <a:lnTo>
                  <a:pt x="1243124" y="381215"/>
                </a:lnTo>
                <a:lnTo>
                  <a:pt x="1250851" y="340002"/>
                </a:lnTo>
                <a:lnTo>
                  <a:pt x="1235397" y="337427"/>
                </a:lnTo>
                <a:lnTo>
                  <a:pt x="1209639" y="352881"/>
                </a:lnTo>
                <a:lnTo>
                  <a:pt x="1196760" y="370912"/>
                </a:lnTo>
                <a:lnTo>
                  <a:pt x="1171002" y="378639"/>
                </a:lnTo>
                <a:lnTo>
                  <a:pt x="1150396" y="370912"/>
                </a:lnTo>
                <a:lnTo>
                  <a:pt x="1145245" y="358033"/>
                </a:lnTo>
                <a:lnTo>
                  <a:pt x="1158123" y="350305"/>
                </a:lnTo>
                <a:lnTo>
                  <a:pt x="1176154" y="352881"/>
                </a:lnTo>
                <a:lnTo>
                  <a:pt x="1189033" y="352881"/>
                </a:lnTo>
                <a:lnTo>
                  <a:pt x="1196760" y="332275"/>
                </a:lnTo>
                <a:lnTo>
                  <a:pt x="1199336" y="306517"/>
                </a:lnTo>
                <a:lnTo>
                  <a:pt x="1181305" y="303941"/>
                </a:lnTo>
                <a:lnTo>
                  <a:pt x="1150396" y="301366"/>
                </a:lnTo>
                <a:lnTo>
                  <a:pt x="1134941" y="293638"/>
                </a:lnTo>
                <a:lnTo>
                  <a:pt x="1147820" y="273032"/>
                </a:lnTo>
                <a:lnTo>
                  <a:pt x="1168427" y="273032"/>
                </a:lnTo>
                <a:lnTo>
                  <a:pt x="1183881" y="260153"/>
                </a:lnTo>
                <a:lnTo>
                  <a:pt x="1207063" y="244699"/>
                </a:lnTo>
                <a:lnTo>
                  <a:pt x="1232821" y="262729"/>
                </a:lnTo>
                <a:lnTo>
                  <a:pt x="1263730" y="252426"/>
                </a:lnTo>
                <a:lnTo>
                  <a:pt x="1281761" y="226668"/>
                </a:lnTo>
                <a:lnTo>
                  <a:pt x="1304943" y="190607"/>
                </a:lnTo>
                <a:lnTo>
                  <a:pt x="1292064" y="136516"/>
                </a:lnTo>
                <a:lnTo>
                  <a:pt x="1268882" y="123637"/>
                </a:lnTo>
                <a:lnTo>
                  <a:pt x="1258579" y="149395"/>
                </a:lnTo>
                <a:lnTo>
                  <a:pt x="1253427" y="167425"/>
                </a:lnTo>
                <a:lnTo>
                  <a:pt x="1212215" y="154547"/>
                </a:lnTo>
                <a:lnTo>
                  <a:pt x="1173578" y="162274"/>
                </a:lnTo>
                <a:lnTo>
                  <a:pt x="1150396" y="177729"/>
                </a:lnTo>
                <a:lnTo>
                  <a:pt x="1140093" y="151971"/>
                </a:lnTo>
                <a:lnTo>
                  <a:pt x="1122063" y="123637"/>
                </a:lnTo>
                <a:lnTo>
                  <a:pt x="1142669" y="110758"/>
                </a:lnTo>
                <a:lnTo>
                  <a:pt x="1171002" y="131365"/>
                </a:lnTo>
                <a:lnTo>
                  <a:pt x="1191608" y="121061"/>
                </a:lnTo>
                <a:lnTo>
                  <a:pt x="1207063" y="118486"/>
                </a:lnTo>
                <a:lnTo>
                  <a:pt x="1232821" y="95304"/>
                </a:lnTo>
                <a:lnTo>
                  <a:pt x="1245700" y="95304"/>
                </a:lnTo>
                <a:lnTo>
                  <a:pt x="1243124" y="74698"/>
                </a:lnTo>
                <a:lnTo>
                  <a:pt x="1227669" y="28334"/>
                </a:lnTo>
                <a:lnTo>
                  <a:pt x="1235397" y="25758"/>
                </a:lnTo>
                <a:lnTo>
                  <a:pt x="1315246" y="121061"/>
                </a:lnTo>
                <a:lnTo>
                  <a:pt x="1322973" y="115910"/>
                </a:lnTo>
                <a:lnTo>
                  <a:pt x="1222518" y="0"/>
                </a:lnTo>
                <a:lnTo>
                  <a:pt x="947005" y="88218"/>
                </a:lnTo>
                <a:lnTo>
                  <a:pt x="372512" y="27936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3085" name="Freeform 3084"/>
          <p:cNvSpPr/>
          <p:nvPr/>
        </p:nvSpPr>
        <p:spPr>
          <a:xfrm>
            <a:off x="7959725" y="1560513"/>
            <a:ext cx="247650" cy="512762"/>
          </a:xfrm>
          <a:custGeom>
            <a:avLst/>
            <a:gdLst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5073 w 240499"/>
              <a:gd name="connsiteY14" fmla="*/ 438411 h 498536"/>
              <a:gd name="connsiteX15" fmla="*/ 30062 w 240499"/>
              <a:gd name="connsiteY15" fmla="*/ 470979 h 498536"/>
              <a:gd name="connsiteX16" fmla="*/ 47599 w 240499"/>
              <a:gd name="connsiteY16" fmla="*/ 498536 h 498536"/>
              <a:gd name="connsiteX17" fmla="*/ 175364 w 240499"/>
              <a:gd name="connsiteY17" fmla="*/ 453442 h 498536"/>
              <a:gd name="connsiteX18" fmla="*/ 210437 w 240499"/>
              <a:gd name="connsiteY18" fmla="*/ 433401 h 498536"/>
              <a:gd name="connsiteX19" fmla="*/ 240499 w 240499"/>
              <a:gd name="connsiteY19" fmla="*/ 388307 h 498536"/>
              <a:gd name="connsiteX20" fmla="*/ 232984 w 240499"/>
              <a:gd name="connsiteY20" fmla="*/ 348224 h 498536"/>
              <a:gd name="connsiteX21" fmla="*/ 197911 w 240499"/>
              <a:gd name="connsiteY21" fmla="*/ 310646 h 498536"/>
              <a:gd name="connsiteX22" fmla="*/ 187890 w 240499"/>
              <a:gd name="connsiteY22" fmla="*/ 280583 h 498536"/>
              <a:gd name="connsiteX23" fmla="*/ 45093 w 240499"/>
              <a:gd name="connsiteY23" fmla="*/ 0 h 498536"/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0062 w 240499"/>
              <a:gd name="connsiteY14" fmla="*/ 470979 h 498536"/>
              <a:gd name="connsiteX15" fmla="*/ 47599 w 240499"/>
              <a:gd name="connsiteY15" fmla="*/ 498536 h 498536"/>
              <a:gd name="connsiteX16" fmla="*/ 175364 w 240499"/>
              <a:gd name="connsiteY16" fmla="*/ 453442 h 498536"/>
              <a:gd name="connsiteX17" fmla="*/ 210437 w 240499"/>
              <a:gd name="connsiteY17" fmla="*/ 433401 h 498536"/>
              <a:gd name="connsiteX18" fmla="*/ 240499 w 240499"/>
              <a:gd name="connsiteY18" fmla="*/ 388307 h 498536"/>
              <a:gd name="connsiteX19" fmla="*/ 232984 w 240499"/>
              <a:gd name="connsiteY19" fmla="*/ 348224 h 498536"/>
              <a:gd name="connsiteX20" fmla="*/ 197911 w 240499"/>
              <a:gd name="connsiteY20" fmla="*/ 310646 h 498536"/>
              <a:gd name="connsiteX21" fmla="*/ 187890 w 240499"/>
              <a:gd name="connsiteY21" fmla="*/ 280583 h 498536"/>
              <a:gd name="connsiteX22" fmla="*/ 45093 w 24049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32172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25053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512826"/>
              <a:gd name="connsiteX1" fmla="*/ 24656 w 247619"/>
              <a:gd name="connsiteY1" fmla="*/ 25052 h 512826"/>
              <a:gd name="connsiteX2" fmla="*/ 34677 w 247619"/>
              <a:gd name="connsiteY2" fmla="*/ 95198 h 512826"/>
              <a:gd name="connsiteX3" fmla="*/ 52213 w 247619"/>
              <a:gd name="connsiteY3" fmla="*/ 120250 h 512826"/>
              <a:gd name="connsiteX4" fmla="*/ 54719 w 247619"/>
              <a:gd name="connsiteY4" fmla="*/ 130271 h 512826"/>
              <a:gd name="connsiteX5" fmla="*/ 54719 w 247619"/>
              <a:gd name="connsiteY5" fmla="*/ 142797 h 512826"/>
              <a:gd name="connsiteX6" fmla="*/ 24656 w 247619"/>
              <a:gd name="connsiteY6" fmla="*/ 187891 h 512826"/>
              <a:gd name="connsiteX7" fmla="*/ 24656 w 247619"/>
              <a:gd name="connsiteY7" fmla="*/ 200417 h 512826"/>
              <a:gd name="connsiteX8" fmla="*/ 27161 w 247619"/>
              <a:gd name="connsiteY8" fmla="*/ 217953 h 512826"/>
              <a:gd name="connsiteX9" fmla="*/ 12130 w 247619"/>
              <a:gd name="connsiteY9" fmla="*/ 255531 h 512826"/>
              <a:gd name="connsiteX10" fmla="*/ 27161 w 247619"/>
              <a:gd name="connsiteY10" fmla="*/ 280583 h 512826"/>
              <a:gd name="connsiteX11" fmla="*/ 12130 w 247619"/>
              <a:gd name="connsiteY11" fmla="*/ 308140 h 512826"/>
              <a:gd name="connsiteX12" fmla="*/ 0 w 247619"/>
              <a:gd name="connsiteY12" fmla="*/ 340585 h 512826"/>
              <a:gd name="connsiteX13" fmla="*/ 25053 w 247619"/>
              <a:gd name="connsiteY13" fmla="*/ 413359 h 512826"/>
              <a:gd name="connsiteX14" fmla="*/ 37182 w 247619"/>
              <a:gd name="connsiteY14" fmla="*/ 470979 h 512826"/>
              <a:gd name="connsiteX15" fmla="*/ 54719 w 247619"/>
              <a:gd name="connsiteY15" fmla="*/ 512826 h 512826"/>
              <a:gd name="connsiteX16" fmla="*/ 182484 w 247619"/>
              <a:gd name="connsiteY16" fmla="*/ 453442 h 512826"/>
              <a:gd name="connsiteX17" fmla="*/ 217557 w 247619"/>
              <a:gd name="connsiteY17" fmla="*/ 433401 h 512826"/>
              <a:gd name="connsiteX18" fmla="*/ 247619 w 247619"/>
              <a:gd name="connsiteY18" fmla="*/ 388307 h 512826"/>
              <a:gd name="connsiteX19" fmla="*/ 240104 w 247619"/>
              <a:gd name="connsiteY19" fmla="*/ 348224 h 512826"/>
              <a:gd name="connsiteX20" fmla="*/ 205031 w 247619"/>
              <a:gd name="connsiteY20" fmla="*/ 310646 h 512826"/>
              <a:gd name="connsiteX21" fmla="*/ 195010 w 247619"/>
              <a:gd name="connsiteY21" fmla="*/ 280583 h 512826"/>
              <a:gd name="connsiteX22" fmla="*/ 52213 w 247619"/>
              <a:gd name="connsiteY22" fmla="*/ 0 h 5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7619" h="512826">
                <a:moveTo>
                  <a:pt x="52213" y="0"/>
                </a:moveTo>
                <a:lnTo>
                  <a:pt x="24656" y="25052"/>
                </a:lnTo>
                <a:lnTo>
                  <a:pt x="34677" y="95198"/>
                </a:lnTo>
                <a:lnTo>
                  <a:pt x="52213" y="120250"/>
                </a:lnTo>
                <a:lnTo>
                  <a:pt x="54719" y="130271"/>
                </a:lnTo>
                <a:lnTo>
                  <a:pt x="54719" y="142797"/>
                </a:lnTo>
                <a:lnTo>
                  <a:pt x="24656" y="187891"/>
                </a:lnTo>
                <a:lnTo>
                  <a:pt x="24656" y="200417"/>
                </a:lnTo>
                <a:lnTo>
                  <a:pt x="27161" y="217953"/>
                </a:lnTo>
                <a:lnTo>
                  <a:pt x="12130" y="255531"/>
                </a:lnTo>
                <a:lnTo>
                  <a:pt x="27161" y="280583"/>
                </a:lnTo>
                <a:lnTo>
                  <a:pt x="12130" y="308140"/>
                </a:lnTo>
                <a:lnTo>
                  <a:pt x="0" y="340585"/>
                </a:lnTo>
                <a:lnTo>
                  <a:pt x="25053" y="413359"/>
                </a:lnTo>
                <a:lnTo>
                  <a:pt x="37182" y="470979"/>
                </a:lnTo>
                <a:lnTo>
                  <a:pt x="54719" y="512826"/>
                </a:lnTo>
                <a:lnTo>
                  <a:pt x="182484" y="453442"/>
                </a:lnTo>
                <a:lnTo>
                  <a:pt x="217557" y="433401"/>
                </a:lnTo>
                <a:lnTo>
                  <a:pt x="247619" y="388307"/>
                </a:lnTo>
                <a:lnTo>
                  <a:pt x="240104" y="348224"/>
                </a:lnTo>
                <a:lnTo>
                  <a:pt x="205031" y="310646"/>
                </a:lnTo>
                <a:lnTo>
                  <a:pt x="195010" y="280583"/>
                </a:lnTo>
                <a:lnTo>
                  <a:pt x="52213" y="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3086" name="Freeform 3085"/>
          <p:cNvSpPr/>
          <p:nvPr/>
        </p:nvSpPr>
        <p:spPr>
          <a:xfrm>
            <a:off x="7743825" y="1603375"/>
            <a:ext cx="273050" cy="490538"/>
          </a:xfrm>
          <a:custGeom>
            <a:avLst/>
            <a:gdLst>
              <a:gd name="connsiteX0" fmla="*/ 0 w 273068"/>
              <a:gd name="connsiteY0" fmla="*/ 92692 h 491020"/>
              <a:gd name="connsiteX1" fmla="*/ 32568 w 273068"/>
              <a:gd name="connsiteY1" fmla="*/ 147807 h 491020"/>
              <a:gd name="connsiteX2" fmla="*/ 50105 w 273068"/>
              <a:gd name="connsiteY2" fmla="*/ 215447 h 491020"/>
              <a:gd name="connsiteX3" fmla="*/ 75157 w 273068"/>
              <a:gd name="connsiteY3" fmla="*/ 270562 h 491020"/>
              <a:gd name="connsiteX4" fmla="*/ 102714 w 273068"/>
              <a:gd name="connsiteY4" fmla="*/ 303130 h 491020"/>
              <a:gd name="connsiteX5" fmla="*/ 127766 w 273068"/>
              <a:gd name="connsiteY5" fmla="*/ 373275 h 491020"/>
              <a:gd name="connsiteX6" fmla="*/ 157828 w 273068"/>
              <a:gd name="connsiteY6" fmla="*/ 491020 h 491020"/>
              <a:gd name="connsiteX7" fmla="*/ 270563 w 273068"/>
              <a:gd name="connsiteY7" fmla="*/ 465968 h 491020"/>
              <a:gd name="connsiteX8" fmla="*/ 255531 w 273068"/>
              <a:gd name="connsiteY8" fmla="*/ 428390 h 491020"/>
              <a:gd name="connsiteX9" fmla="*/ 248016 w 273068"/>
              <a:gd name="connsiteY9" fmla="*/ 390812 h 491020"/>
              <a:gd name="connsiteX10" fmla="*/ 217953 w 273068"/>
              <a:gd name="connsiteY10" fmla="*/ 293109 h 491020"/>
              <a:gd name="connsiteX11" fmla="*/ 245511 w 273068"/>
              <a:gd name="connsiteY11" fmla="*/ 232984 h 491020"/>
              <a:gd name="connsiteX12" fmla="*/ 230479 w 273068"/>
              <a:gd name="connsiteY12" fmla="*/ 215447 h 491020"/>
              <a:gd name="connsiteX13" fmla="*/ 245511 w 273068"/>
              <a:gd name="connsiteY13" fmla="*/ 182880 h 491020"/>
              <a:gd name="connsiteX14" fmla="*/ 245511 w 273068"/>
              <a:gd name="connsiteY14" fmla="*/ 137786 h 491020"/>
              <a:gd name="connsiteX15" fmla="*/ 273068 w 273068"/>
              <a:gd name="connsiteY15" fmla="*/ 97703 h 491020"/>
              <a:gd name="connsiteX16" fmla="*/ 255531 w 273068"/>
              <a:gd name="connsiteY16" fmla="*/ 60125 h 491020"/>
              <a:gd name="connsiteX17" fmla="*/ 245511 w 273068"/>
              <a:gd name="connsiteY17" fmla="*/ 0 h 491020"/>
              <a:gd name="connsiteX18" fmla="*/ 205427 w 273068"/>
              <a:gd name="connsiteY18" fmla="*/ 17536 h 491020"/>
              <a:gd name="connsiteX19" fmla="*/ 0 w 273068"/>
              <a:gd name="connsiteY19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75157 w 273068"/>
              <a:gd name="connsiteY2" fmla="*/ 270562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65631 w 273068"/>
              <a:gd name="connsiteY2" fmla="*/ 268177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068" h="491020">
                <a:moveTo>
                  <a:pt x="0" y="92692"/>
                </a:moveTo>
                <a:lnTo>
                  <a:pt x="50105" y="215447"/>
                </a:lnTo>
                <a:lnTo>
                  <a:pt x="65631" y="268177"/>
                </a:lnTo>
                <a:lnTo>
                  <a:pt x="102714" y="303130"/>
                </a:lnTo>
                <a:lnTo>
                  <a:pt x="127766" y="373275"/>
                </a:lnTo>
                <a:lnTo>
                  <a:pt x="157828" y="491020"/>
                </a:lnTo>
                <a:lnTo>
                  <a:pt x="270563" y="465968"/>
                </a:lnTo>
                <a:lnTo>
                  <a:pt x="255531" y="428390"/>
                </a:lnTo>
                <a:lnTo>
                  <a:pt x="248016" y="390812"/>
                </a:lnTo>
                <a:lnTo>
                  <a:pt x="217953" y="293109"/>
                </a:lnTo>
                <a:lnTo>
                  <a:pt x="245511" y="232984"/>
                </a:lnTo>
                <a:lnTo>
                  <a:pt x="230479" y="215447"/>
                </a:lnTo>
                <a:lnTo>
                  <a:pt x="245511" y="182880"/>
                </a:lnTo>
                <a:lnTo>
                  <a:pt x="245511" y="137786"/>
                </a:lnTo>
                <a:lnTo>
                  <a:pt x="273068" y="97703"/>
                </a:lnTo>
                <a:lnTo>
                  <a:pt x="255531" y="60125"/>
                </a:lnTo>
                <a:lnTo>
                  <a:pt x="245511" y="0"/>
                </a:lnTo>
                <a:lnTo>
                  <a:pt x="205427" y="17536"/>
                </a:lnTo>
                <a:lnTo>
                  <a:pt x="0" y="9269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3087" name="Freeform 3086"/>
          <p:cNvSpPr/>
          <p:nvPr/>
        </p:nvSpPr>
        <p:spPr>
          <a:xfrm>
            <a:off x="7904163" y="1951038"/>
            <a:ext cx="522287" cy="290512"/>
          </a:xfrm>
          <a:custGeom>
            <a:avLst/>
            <a:gdLst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250520 w 523588"/>
              <a:gd name="connsiteY32" fmla="*/ 62630 h 290604"/>
              <a:gd name="connsiteX33" fmla="*/ 115239 w 523588"/>
              <a:gd name="connsiteY33" fmla="*/ 110229 h 290604"/>
              <a:gd name="connsiteX34" fmla="*/ 115239 w 523588"/>
              <a:gd name="connsiteY34" fmla="*/ 122755 h 290604"/>
              <a:gd name="connsiteX35" fmla="*/ 0 w 523588"/>
              <a:gd name="connsiteY35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115239 w 523588"/>
              <a:gd name="connsiteY33" fmla="*/ 122755 h 290604"/>
              <a:gd name="connsiteX34" fmla="*/ 0 w 523588"/>
              <a:gd name="connsiteY34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98529 w 523588"/>
              <a:gd name="connsiteY33" fmla="*/ 117990 h 290604"/>
              <a:gd name="connsiteX34" fmla="*/ 0 w 523588"/>
              <a:gd name="connsiteY34" fmla="*/ 137787 h 29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3588" h="290604">
                <a:moveTo>
                  <a:pt x="0" y="137787"/>
                </a:moveTo>
                <a:lnTo>
                  <a:pt x="5010" y="217953"/>
                </a:lnTo>
                <a:lnTo>
                  <a:pt x="17536" y="250521"/>
                </a:lnTo>
                <a:lnTo>
                  <a:pt x="20041" y="290604"/>
                </a:lnTo>
                <a:lnTo>
                  <a:pt x="303129" y="170354"/>
                </a:lnTo>
                <a:lnTo>
                  <a:pt x="360749" y="237995"/>
                </a:lnTo>
                <a:lnTo>
                  <a:pt x="383296" y="253026"/>
                </a:lnTo>
                <a:lnTo>
                  <a:pt x="383296" y="253026"/>
                </a:lnTo>
                <a:lnTo>
                  <a:pt x="403338" y="210437"/>
                </a:lnTo>
                <a:lnTo>
                  <a:pt x="408348" y="190396"/>
                </a:lnTo>
                <a:lnTo>
                  <a:pt x="428390" y="195406"/>
                </a:lnTo>
                <a:lnTo>
                  <a:pt x="455947" y="202922"/>
                </a:lnTo>
                <a:lnTo>
                  <a:pt x="470978" y="190396"/>
                </a:lnTo>
                <a:lnTo>
                  <a:pt x="478494" y="177870"/>
                </a:lnTo>
                <a:lnTo>
                  <a:pt x="523588" y="140292"/>
                </a:lnTo>
                <a:lnTo>
                  <a:pt x="523588" y="115240"/>
                </a:lnTo>
                <a:lnTo>
                  <a:pt x="503546" y="97703"/>
                </a:lnTo>
                <a:lnTo>
                  <a:pt x="478494" y="87682"/>
                </a:lnTo>
                <a:lnTo>
                  <a:pt x="455947" y="87682"/>
                </a:lnTo>
                <a:lnTo>
                  <a:pt x="465968" y="102714"/>
                </a:lnTo>
                <a:lnTo>
                  <a:pt x="480999" y="120250"/>
                </a:lnTo>
                <a:lnTo>
                  <a:pt x="488515" y="130271"/>
                </a:lnTo>
                <a:lnTo>
                  <a:pt x="478494" y="162839"/>
                </a:lnTo>
                <a:lnTo>
                  <a:pt x="445926" y="170354"/>
                </a:lnTo>
                <a:lnTo>
                  <a:pt x="425885" y="160333"/>
                </a:lnTo>
                <a:lnTo>
                  <a:pt x="408348" y="137787"/>
                </a:lnTo>
                <a:lnTo>
                  <a:pt x="395822" y="117745"/>
                </a:lnTo>
                <a:lnTo>
                  <a:pt x="340708" y="75156"/>
                </a:lnTo>
                <a:lnTo>
                  <a:pt x="343213" y="45094"/>
                </a:lnTo>
                <a:lnTo>
                  <a:pt x="335697" y="22547"/>
                </a:lnTo>
                <a:lnTo>
                  <a:pt x="303129" y="0"/>
                </a:lnTo>
                <a:lnTo>
                  <a:pt x="270562" y="37578"/>
                </a:lnTo>
                <a:lnTo>
                  <a:pt x="115239" y="110229"/>
                </a:lnTo>
                <a:lnTo>
                  <a:pt x="98529" y="117990"/>
                </a:lnTo>
                <a:lnTo>
                  <a:pt x="0" y="137787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3088" name="Freeform 3087"/>
          <p:cNvSpPr/>
          <p:nvPr/>
        </p:nvSpPr>
        <p:spPr>
          <a:xfrm>
            <a:off x="8153400" y="2120900"/>
            <a:ext cx="80963" cy="131763"/>
          </a:xfrm>
          <a:custGeom>
            <a:avLst/>
            <a:gdLst>
              <a:gd name="connsiteX0" fmla="*/ 0 w 71437"/>
              <a:gd name="connsiteY0" fmla="*/ 21431 h 123825"/>
              <a:gd name="connsiteX1" fmla="*/ 26193 w 71437"/>
              <a:gd name="connsiteY1" fmla="*/ 69056 h 123825"/>
              <a:gd name="connsiteX2" fmla="*/ 23812 w 71437"/>
              <a:gd name="connsiteY2" fmla="*/ 95250 h 123825"/>
              <a:gd name="connsiteX3" fmla="*/ 42862 w 71437"/>
              <a:gd name="connsiteY3" fmla="*/ 123825 h 123825"/>
              <a:gd name="connsiteX4" fmla="*/ 66675 w 71437"/>
              <a:gd name="connsiteY4" fmla="*/ 100013 h 123825"/>
              <a:gd name="connsiteX5" fmla="*/ 71437 w 71437"/>
              <a:gd name="connsiteY5" fmla="*/ 76200 h 123825"/>
              <a:gd name="connsiteX6" fmla="*/ 66675 w 71437"/>
              <a:gd name="connsiteY6" fmla="*/ 57150 h 123825"/>
              <a:gd name="connsiteX7" fmla="*/ 71437 w 71437"/>
              <a:gd name="connsiteY7" fmla="*/ 38100 h 123825"/>
              <a:gd name="connsiteX8" fmla="*/ 50006 w 71437"/>
              <a:gd name="connsiteY8" fmla="*/ 0 h 123825"/>
              <a:gd name="connsiteX9" fmla="*/ 0 w 71437"/>
              <a:gd name="connsiteY9" fmla="*/ 21431 h 123825"/>
              <a:gd name="connsiteX0" fmla="*/ 0 w 71437"/>
              <a:gd name="connsiteY0" fmla="*/ 28575 h 130969"/>
              <a:gd name="connsiteX1" fmla="*/ 26193 w 71437"/>
              <a:gd name="connsiteY1" fmla="*/ 76200 h 130969"/>
              <a:gd name="connsiteX2" fmla="*/ 23812 w 71437"/>
              <a:gd name="connsiteY2" fmla="*/ 102394 h 130969"/>
              <a:gd name="connsiteX3" fmla="*/ 42862 w 71437"/>
              <a:gd name="connsiteY3" fmla="*/ 130969 h 130969"/>
              <a:gd name="connsiteX4" fmla="*/ 66675 w 71437"/>
              <a:gd name="connsiteY4" fmla="*/ 107157 h 130969"/>
              <a:gd name="connsiteX5" fmla="*/ 71437 w 71437"/>
              <a:gd name="connsiteY5" fmla="*/ 83344 h 130969"/>
              <a:gd name="connsiteX6" fmla="*/ 66675 w 71437"/>
              <a:gd name="connsiteY6" fmla="*/ 64294 h 130969"/>
              <a:gd name="connsiteX7" fmla="*/ 71437 w 71437"/>
              <a:gd name="connsiteY7" fmla="*/ 45244 h 130969"/>
              <a:gd name="connsiteX8" fmla="*/ 42862 w 71437"/>
              <a:gd name="connsiteY8" fmla="*/ 0 h 130969"/>
              <a:gd name="connsiteX9" fmla="*/ 0 w 71437"/>
              <a:gd name="connsiteY9" fmla="*/ 28575 h 130969"/>
              <a:gd name="connsiteX0" fmla="*/ 0 w 80962"/>
              <a:gd name="connsiteY0" fmla="*/ 26194 h 130969"/>
              <a:gd name="connsiteX1" fmla="*/ 35718 w 80962"/>
              <a:gd name="connsiteY1" fmla="*/ 76200 h 130969"/>
              <a:gd name="connsiteX2" fmla="*/ 33337 w 80962"/>
              <a:gd name="connsiteY2" fmla="*/ 102394 h 130969"/>
              <a:gd name="connsiteX3" fmla="*/ 52387 w 80962"/>
              <a:gd name="connsiteY3" fmla="*/ 130969 h 130969"/>
              <a:gd name="connsiteX4" fmla="*/ 76200 w 80962"/>
              <a:gd name="connsiteY4" fmla="*/ 107157 h 130969"/>
              <a:gd name="connsiteX5" fmla="*/ 80962 w 80962"/>
              <a:gd name="connsiteY5" fmla="*/ 83344 h 130969"/>
              <a:gd name="connsiteX6" fmla="*/ 76200 w 80962"/>
              <a:gd name="connsiteY6" fmla="*/ 64294 h 130969"/>
              <a:gd name="connsiteX7" fmla="*/ 80962 w 80962"/>
              <a:gd name="connsiteY7" fmla="*/ 45244 h 130969"/>
              <a:gd name="connsiteX8" fmla="*/ 52387 w 80962"/>
              <a:gd name="connsiteY8" fmla="*/ 0 h 130969"/>
              <a:gd name="connsiteX9" fmla="*/ 0 w 80962"/>
              <a:gd name="connsiteY9" fmla="*/ 26194 h 13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" h="130969">
                <a:moveTo>
                  <a:pt x="0" y="26194"/>
                </a:moveTo>
                <a:lnTo>
                  <a:pt x="35718" y="76200"/>
                </a:lnTo>
                <a:lnTo>
                  <a:pt x="33337" y="102394"/>
                </a:lnTo>
                <a:lnTo>
                  <a:pt x="52387" y="130969"/>
                </a:lnTo>
                <a:lnTo>
                  <a:pt x="76200" y="107157"/>
                </a:lnTo>
                <a:lnTo>
                  <a:pt x="80962" y="83344"/>
                </a:lnTo>
                <a:lnTo>
                  <a:pt x="76200" y="64294"/>
                </a:lnTo>
                <a:lnTo>
                  <a:pt x="80962" y="45244"/>
                </a:lnTo>
                <a:lnTo>
                  <a:pt x="52387" y="0"/>
                </a:lnTo>
                <a:lnTo>
                  <a:pt x="0" y="26194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3089" name="Freeform 3088"/>
          <p:cNvSpPr/>
          <p:nvPr/>
        </p:nvSpPr>
        <p:spPr>
          <a:xfrm>
            <a:off x="7927975" y="2147888"/>
            <a:ext cx="274638" cy="241300"/>
          </a:xfrm>
          <a:custGeom>
            <a:avLst/>
            <a:gdLst>
              <a:gd name="connsiteX0" fmla="*/ 0 w 273844"/>
              <a:gd name="connsiteY0" fmla="*/ 85725 h 235743"/>
              <a:gd name="connsiteX1" fmla="*/ 11906 w 273844"/>
              <a:gd name="connsiteY1" fmla="*/ 142875 h 235743"/>
              <a:gd name="connsiteX2" fmla="*/ 64294 w 273844"/>
              <a:gd name="connsiteY2" fmla="*/ 235743 h 235743"/>
              <a:gd name="connsiteX3" fmla="*/ 109538 w 273844"/>
              <a:gd name="connsiteY3" fmla="*/ 214312 h 235743"/>
              <a:gd name="connsiteX4" fmla="*/ 121444 w 273844"/>
              <a:gd name="connsiteY4" fmla="*/ 192881 h 235743"/>
              <a:gd name="connsiteX5" fmla="*/ 145256 w 273844"/>
              <a:gd name="connsiteY5" fmla="*/ 164306 h 235743"/>
              <a:gd name="connsiteX6" fmla="*/ 188119 w 273844"/>
              <a:gd name="connsiteY6" fmla="*/ 161925 h 235743"/>
              <a:gd name="connsiteX7" fmla="*/ 207169 w 273844"/>
              <a:gd name="connsiteY7" fmla="*/ 152400 h 235743"/>
              <a:gd name="connsiteX8" fmla="*/ 216694 w 273844"/>
              <a:gd name="connsiteY8" fmla="*/ 126206 h 235743"/>
              <a:gd name="connsiteX9" fmla="*/ 269081 w 273844"/>
              <a:gd name="connsiteY9" fmla="*/ 111918 h 235743"/>
              <a:gd name="connsiteX10" fmla="*/ 273844 w 273844"/>
              <a:gd name="connsiteY10" fmla="*/ 102393 h 235743"/>
              <a:gd name="connsiteX11" fmla="*/ 259556 w 273844"/>
              <a:gd name="connsiteY11" fmla="*/ 69056 h 235743"/>
              <a:gd name="connsiteX12" fmla="*/ 259556 w 273844"/>
              <a:gd name="connsiteY12" fmla="*/ 30956 h 235743"/>
              <a:gd name="connsiteX13" fmla="*/ 223838 w 273844"/>
              <a:gd name="connsiteY13" fmla="*/ 0 h 235743"/>
              <a:gd name="connsiteX14" fmla="*/ 0 w 273844"/>
              <a:gd name="connsiteY14" fmla="*/ 85725 h 235743"/>
              <a:gd name="connsiteX0" fmla="*/ 0 w 273844"/>
              <a:gd name="connsiteY0" fmla="*/ 92893 h 242911"/>
              <a:gd name="connsiteX1" fmla="*/ 11906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  <a:gd name="connsiteX0" fmla="*/ 0 w 273844"/>
              <a:gd name="connsiteY0" fmla="*/ 92893 h 242911"/>
              <a:gd name="connsiteX1" fmla="*/ 2409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3844" h="242911">
                <a:moveTo>
                  <a:pt x="0" y="92893"/>
                </a:moveTo>
                <a:lnTo>
                  <a:pt x="2409" y="150043"/>
                </a:lnTo>
                <a:lnTo>
                  <a:pt x="64294" y="242911"/>
                </a:lnTo>
                <a:lnTo>
                  <a:pt x="109538" y="221480"/>
                </a:lnTo>
                <a:lnTo>
                  <a:pt x="121444" y="200049"/>
                </a:lnTo>
                <a:lnTo>
                  <a:pt x="145256" y="171474"/>
                </a:lnTo>
                <a:lnTo>
                  <a:pt x="188119" y="169093"/>
                </a:lnTo>
                <a:lnTo>
                  <a:pt x="207169" y="159568"/>
                </a:lnTo>
                <a:lnTo>
                  <a:pt x="216694" y="133374"/>
                </a:lnTo>
                <a:lnTo>
                  <a:pt x="269081" y="119086"/>
                </a:lnTo>
                <a:lnTo>
                  <a:pt x="273844" y="109561"/>
                </a:lnTo>
                <a:lnTo>
                  <a:pt x="259556" y="76224"/>
                </a:lnTo>
                <a:lnTo>
                  <a:pt x="259556" y="38124"/>
                </a:lnTo>
                <a:lnTo>
                  <a:pt x="219089" y="0"/>
                </a:lnTo>
                <a:lnTo>
                  <a:pt x="0" y="9289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3090" name="Freeform 3089"/>
          <p:cNvSpPr/>
          <p:nvPr/>
        </p:nvSpPr>
        <p:spPr>
          <a:xfrm>
            <a:off x="7756525" y="2416175"/>
            <a:ext cx="219075" cy="457200"/>
          </a:xfrm>
          <a:custGeom>
            <a:avLst/>
            <a:gdLst>
              <a:gd name="connsiteX0" fmla="*/ 21431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21431 w 219075"/>
              <a:gd name="connsiteY32" fmla="*/ 0 h 457200"/>
              <a:gd name="connsiteX0" fmla="*/ 11906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11906 w 219075"/>
              <a:gd name="connsiteY32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9075" h="457200">
                <a:moveTo>
                  <a:pt x="11906" y="0"/>
                </a:moveTo>
                <a:lnTo>
                  <a:pt x="7144" y="64294"/>
                </a:lnTo>
                <a:lnTo>
                  <a:pt x="0" y="97631"/>
                </a:lnTo>
                <a:lnTo>
                  <a:pt x="14288" y="138113"/>
                </a:lnTo>
                <a:lnTo>
                  <a:pt x="16669" y="176213"/>
                </a:lnTo>
                <a:lnTo>
                  <a:pt x="45244" y="185738"/>
                </a:lnTo>
                <a:lnTo>
                  <a:pt x="88106" y="200025"/>
                </a:lnTo>
                <a:lnTo>
                  <a:pt x="90488" y="242888"/>
                </a:lnTo>
                <a:lnTo>
                  <a:pt x="52388" y="302419"/>
                </a:lnTo>
                <a:lnTo>
                  <a:pt x="30956" y="350044"/>
                </a:lnTo>
                <a:lnTo>
                  <a:pt x="42863" y="383381"/>
                </a:lnTo>
                <a:lnTo>
                  <a:pt x="83344" y="400050"/>
                </a:lnTo>
                <a:lnTo>
                  <a:pt x="126206" y="407194"/>
                </a:lnTo>
                <a:lnTo>
                  <a:pt x="130969" y="435769"/>
                </a:lnTo>
                <a:lnTo>
                  <a:pt x="150019" y="457200"/>
                </a:lnTo>
                <a:lnTo>
                  <a:pt x="161925" y="438150"/>
                </a:lnTo>
                <a:lnTo>
                  <a:pt x="166688" y="397669"/>
                </a:lnTo>
                <a:lnTo>
                  <a:pt x="171450" y="383381"/>
                </a:lnTo>
                <a:lnTo>
                  <a:pt x="183356" y="354806"/>
                </a:lnTo>
                <a:lnTo>
                  <a:pt x="185738" y="311944"/>
                </a:lnTo>
                <a:lnTo>
                  <a:pt x="202406" y="283369"/>
                </a:lnTo>
                <a:lnTo>
                  <a:pt x="200025" y="264319"/>
                </a:lnTo>
                <a:lnTo>
                  <a:pt x="216694" y="207169"/>
                </a:lnTo>
                <a:lnTo>
                  <a:pt x="219075" y="169069"/>
                </a:lnTo>
                <a:lnTo>
                  <a:pt x="192881" y="145256"/>
                </a:lnTo>
                <a:lnTo>
                  <a:pt x="171450" y="147638"/>
                </a:lnTo>
                <a:lnTo>
                  <a:pt x="166688" y="138113"/>
                </a:lnTo>
                <a:lnTo>
                  <a:pt x="159544" y="119063"/>
                </a:lnTo>
                <a:lnTo>
                  <a:pt x="171450" y="73819"/>
                </a:lnTo>
                <a:lnTo>
                  <a:pt x="192881" y="38100"/>
                </a:lnTo>
                <a:lnTo>
                  <a:pt x="164306" y="16669"/>
                </a:lnTo>
                <a:lnTo>
                  <a:pt x="111919" y="21431"/>
                </a:lnTo>
                <a:lnTo>
                  <a:pt x="11906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3091" name="Freeform 3090"/>
          <p:cNvSpPr/>
          <p:nvPr/>
        </p:nvSpPr>
        <p:spPr>
          <a:xfrm>
            <a:off x="7745413" y="2760663"/>
            <a:ext cx="153987" cy="250825"/>
          </a:xfrm>
          <a:custGeom>
            <a:avLst/>
            <a:gdLst>
              <a:gd name="connsiteX0" fmla="*/ 0 w 154781"/>
              <a:gd name="connsiteY0" fmla="*/ 0 h 235744"/>
              <a:gd name="connsiteX1" fmla="*/ 30956 w 154781"/>
              <a:gd name="connsiteY1" fmla="*/ 66675 h 235744"/>
              <a:gd name="connsiteX2" fmla="*/ 28575 w 154781"/>
              <a:gd name="connsiteY2" fmla="*/ 85725 h 235744"/>
              <a:gd name="connsiteX3" fmla="*/ 52387 w 154781"/>
              <a:gd name="connsiteY3" fmla="*/ 126206 h 235744"/>
              <a:gd name="connsiteX4" fmla="*/ 47625 w 154781"/>
              <a:gd name="connsiteY4" fmla="*/ 142875 h 235744"/>
              <a:gd name="connsiteX5" fmla="*/ 66675 w 154781"/>
              <a:gd name="connsiteY5" fmla="*/ 183356 h 235744"/>
              <a:gd name="connsiteX6" fmla="*/ 69056 w 154781"/>
              <a:gd name="connsiteY6" fmla="*/ 207169 h 235744"/>
              <a:gd name="connsiteX7" fmla="*/ 78581 w 154781"/>
              <a:gd name="connsiteY7" fmla="*/ 235744 h 235744"/>
              <a:gd name="connsiteX8" fmla="*/ 92869 w 154781"/>
              <a:gd name="connsiteY8" fmla="*/ 221456 h 235744"/>
              <a:gd name="connsiteX9" fmla="*/ 114300 w 154781"/>
              <a:gd name="connsiteY9" fmla="*/ 214312 h 235744"/>
              <a:gd name="connsiteX10" fmla="*/ 114300 w 154781"/>
              <a:gd name="connsiteY10" fmla="*/ 214312 h 235744"/>
              <a:gd name="connsiteX11" fmla="*/ 152400 w 154781"/>
              <a:gd name="connsiteY11" fmla="*/ 195262 h 235744"/>
              <a:gd name="connsiteX12" fmla="*/ 154781 w 154781"/>
              <a:gd name="connsiteY12" fmla="*/ 159544 h 235744"/>
              <a:gd name="connsiteX13" fmla="*/ 147637 w 154781"/>
              <a:gd name="connsiteY13" fmla="*/ 135731 h 235744"/>
              <a:gd name="connsiteX14" fmla="*/ 128587 w 154781"/>
              <a:gd name="connsiteY14" fmla="*/ 119062 h 235744"/>
              <a:gd name="connsiteX15" fmla="*/ 121444 w 154781"/>
              <a:gd name="connsiteY15" fmla="*/ 126206 h 235744"/>
              <a:gd name="connsiteX16" fmla="*/ 102394 w 154781"/>
              <a:gd name="connsiteY16" fmla="*/ 116681 h 235744"/>
              <a:gd name="connsiteX17" fmla="*/ 83344 w 154781"/>
              <a:gd name="connsiteY17" fmla="*/ 95250 h 235744"/>
              <a:gd name="connsiteX18" fmla="*/ 71437 w 154781"/>
              <a:gd name="connsiteY18" fmla="*/ 76200 h 235744"/>
              <a:gd name="connsiteX19" fmla="*/ 45244 w 154781"/>
              <a:gd name="connsiteY19" fmla="*/ 33337 h 235744"/>
              <a:gd name="connsiteX20" fmla="*/ 0 w 154781"/>
              <a:gd name="connsiteY20" fmla="*/ 0 h 235744"/>
              <a:gd name="connsiteX0" fmla="*/ 0 w 154781"/>
              <a:gd name="connsiteY0" fmla="*/ 14288 h 250032"/>
              <a:gd name="connsiteX1" fmla="*/ 30956 w 154781"/>
              <a:gd name="connsiteY1" fmla="*/ 80963 h 250032"/>
              <a:gd name="connsiteX2" fmla="*/ 28575 w 154781"/>
              <a:gd name="connsiteY2" fmla="*/ 100013 h 250032"/>
              <a:gd name="connsiteX3" fmla="*/ 52387 w 154781"/>
              <a:gd name="connsiteY3" fmla="*/ 140494 h 250032"/>
              <a:gd name="connsiteX4" fmla="*/ 47625 w 154781"/>
              <a:gd name="connsiteY4" fmla="*/ 157163 h 250032"/>
              <a:gd name="connsiteX5" fmla="*/ 66675 w 154781"/>
              <a:gd name="connsiteY5" fmla="*/ 197644 h 250032"/>
              <a:gd name="connsiteX6" fmla="*/ 69056 w 154781"/>
              <a:gd name="connsiteY6" fmla="*/ 221457 h 250032"/>
              <a:gd name="connsiteX7" fmla="*/ 78581 w 154781"/>
              <a:gd name="connsiteY7" fmla="*/ 250032 h 250032"/>
              <a:gd name="connsiteX8" fmla="*/ 92869 w 154781"/>
              <a:gd name="connsiteY8" fmla="*/ 235744 h 250032"/>
              <a:gd name="connsiteX9" fmla="*/ 114300 w 154781"/>
              <a:gd name="connsiteY9" fmla="*/ 228600 h 250032"/>
              <a:gd name="connsiteX10" fmla="*/ 114300 w 154781"/>
              <a:gd name="connsiteY10" fmla="*/ 228600 h 250032"/>
              <a:gd name="connsiteX11" fmla="*/ 152400 w 154781"/>
              <a:gd name="connsiteY11" fmla="*/ 209550 h 250032"/>
              <a:gd name="connsiteX12" fmla="*/ 154781 w 154781"/>
              <a:gd name="connsiteY12" fmla="*/ 173832 h 250032"/>
              <a:gd name="connsiteX13" fmla="*/ 147637 w 154781"/>
              <a:gd name="connsiteY13" fmla="*/ 150019 h 250032"/>
              <a:gd name="connsiteX14" fmla="*/ 128587 w 154781"/>
              <a:gd name="connsiteY14" fmla="*/ 133350 h 250032"/>
              <a:gd name="connsiteX15" fmla="*/ 121444 w 154781"/>
              <a:gd name="connsiteY15" fmla="*/ 140494 h 250032"/>
              <a:gd name="connsiteX16" fmla="*/ 102394 w 154781"/>
              <a:gd name="connsiteY16" fmla="*/ 130969 h 250032"/>
              <a:gd name="connsiteX17" fmla="*/ 83344 w 154781"/>
              <a:gd name="connsiteY17" fmla="*/ 109538 h 250032"/>
              <a:gd name="connsiteX18" fmla="*/ 71437 w 154781"/>
              <a:gd name="connsiteY18" fmla="*/ 90488 h 250032"/>
              <a:gd name="connsiteX19" fmla="*/ 30957 w 154781"/>
              <a:gd name="connsiteY19" fmla="*/ 0 h 250032"/>
              <a:gd name="connsiteX20" fmla="*/ 0 w 154781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4300 w 154793"/>
              <a:gd name="connsiteY10" fmla="*/ 228600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6694 w 154793"/>
              <a:gd name="connsiteY10" fmla="*/ 242843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4793" h="250032">
                <a:moveTo>
                  <a:pt x="0" y="14288"/>
                </a:moveTo>
                <a:lnTo>
                  <a:pt x="30956" y="80963"/>
                </a:lnTo>
                <a:lnTo>
                  <a:pt x="28575" y="100013"/>
                </a:lnTo>
                <a:lnTo>
                  <a:pt x="52387" y="140494"/>
                </a:lnTo>
                <a:lnTo>
                  <a:pt x="47625" y="157163"/>
                </a:lnTo>
                <a:lnTo>
                  <a:pt x="66675" y="197644"/>
                </a:lnTo>
                <a:lnTo>
                  <a:pt x="69056" y="221457"/>
                </a:lnTo>
                <a:lnTo>
                  <a:pt x="78581" y="250032"/>
                </a:lnTo>
                <a:lnTo>
                  <a:pt x="92869" y="235744"/>
                </a:lnTo>
                <a:lnTo>
                  <a:pt x="114300" y="228600"/>
                </a:lnTo>
                <a:lnTo>
                  <a:pt x="116694" y="242843"/>
                </a:lnTo>
                <a:lnTo>
                  <a:pt x="154793" y="230914"/>
                </a:lnTo>
                <a:cubicBezTo>
                  <a:pt x="154789" y="211887"/>
                  <a:pt x="154785" y="192859"/>
                  <a:pt x="154781" y="173832"/>
                </a:cubicBezTo>
                <a:lnTo>
                  <a:pt x="147637" y="150019"/>
                </a:lnTo>
                <a:lnTo>
                  <a:pt x="128587" y="133350"/>
                </a:lnTo>
                <a:lnTo>
                  <a:pt x="121444" y="140494"/>
                </a:lnTo>
                <a:lnTo>
                  <a:pt x="102394" y="130969"/>
                </a:lnTo>
                <a:lnTo>
                  <a:pt x="83344" y="109538"/>
                </a:lnTo>
                <a:lnTo>
                  <a:pt x="71437" y="90488"/>
                </a:lnTo>
                <a:lnTo>
                  <a:pt x="30957" y="0"/>
                </a:lnTo>
                <a:lnTo>
                  <a:pt x="0" y="14288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3092" name="Freeform 3091"/>
          <p:cNvSpPr/>
          <p:nvPr/>
        </p:nvSpPr>
        <p:spPr>
          <a:xfrm>
            <a:off x="6823075" y="2805113"/>
            <a:ext cx="665163" cy="727075"/>
          </a:xfrm>
          <a:custGeom>
            <a:avLst/>
            <a:gdLst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190500 w 664369"/>
              <a:gd name="connsiteY68" fmla="*/ 0 h 704850"/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204788 w 664369"/>
              <a:gd name="connsiteY68" fmla="*/ 54769 h 704850"/>
              <a:gd name="connsiteX69" fmla="*/ 190500 w 664369"/>
              <a:gd name="connsiteY69" fmla="*/ 0 h 704850"/>
              <a:gd name="connsiteX0" fmla="*/ 190500 w 664369"/>
              <a:gd name="connsiteY0" fmla="*/ 4762 h 709612"/>
              <a:gd name="connsiteX1" fmla="*/ 195263 w 664369"/>
              <a:gd name="connsiteY1" fmla="*/ 78581 h 709612"/>
              <a:gd name="connsiteX2" fmla="*/ 195263 w 664369"/>
              <a:gd name="connsiteY2" fmla="*/ 183356 h 709612"/>
              <a:gd name="connsiteX3" fmla="*/ 147638 w 664369"/>
              <a:gd name="connsiteY3" fmla="*/ 269081 h 709612"/>
              <a:gd name="connsiteX4" fmla="*/ 111919 w 664369"/>
              <a:gd name="connsiteY4" fmla="*/ 290512 h 709612"/>
              <a:gd name="connsiteX5" fmla="*/ 92869 w 664369"/>
              <a:gd name="connsiteY5" fmla="*/ 302419 h 709612"/>
              <a:gd name="connsiteX6" fmla="*/ 90488 w 664369"/>
              <a:gd name="connsiteY6" fmla="*/ 330994 h 709612"/>
              <a:gd name="connsiteX7" fmla="*/ 102394 w 664369"/>
              <a:gd name="connsiteY7" fmla="*/ 335756 h 709612"/>
              <a:gd name="connsiteX8" fmla="*/ 100013 w 664369"/>
              <a:gd name="connsiteY8" fmla="*/ 359569 h 709612"/>
              <a:gd name="connsiteX9" fmla="*/ 104775 w 664369"/>
              <a:gd name="connsiteY9" fmla="*/ 373856 h 709612"/>
              <a:gd name="connsiteX10" fmla="*/ 83344 w 664369"/>
              <a:gd name="connsiteY10" fmla="*/ 392906 h 709612"/>
              <a:gd name="connsiteX11" fmla="*/ 80963 w 664369"/>
              <a:gd name="connsiteY11" fmla="*/ 397669 h 709612"/>
              <a:gd name="connsiteX12" fmla="*/ 69056 w 664369"/>
              <a:gd name="connsiteY12" fmla="*/ 373856 h 709612"/>
              <a:gd name="connsiteX13" fmla="*/ 45244 w 664369"/>
              <a:gd name="connsiteY13" fmla="*/ 385762 h 709612"/>
              <a:gd name="connsiteX14" fmla="*/ 45244 w 664369"/>
              <a:gd name="connsiteY14" fmla="*/ 426244 h 709612"/>
              <a:gd name="connsiteX15" fmla="*/ 52388 w 664369"/>
              <a:gd name="connsiteY15" fmla="*/ 442912 h 709612"/>
              <a:gd name="connsiteX16" fmla="*/ 0 w 664369"/>
              <a:gd name="connsiteY16" fmla="*/ 507206 h 709612"/>
              <a:gd name="connsiteX17" fmla="*/ 33338 w 664369"/>
              <a:gd name="connsiteY17" fmla="*/ 611981 h 709612"/>
              <a:gd name="connsiteX18" fmla="*/ 88106 w 664369"/>
              <a:gd name="connsiteY18" fmla="*/ 647700 h 709612"/>
              <a:gd name="connsiteX19" fmla="*/ 104775 w 664369"/>
              <a:gd name="connsiteY19" fmla="*/ 642937 h 709612"/>
              <a:gd name="connsiteX20" fmla="*/ 152400 w 664369"/>
              <a:gd name="connsiteY20" fmla="*/ 690562 h 709612"/>
              <a:gd name="connsiteX21" fmla="*/ 169069 w 664369"/>
              <a:gd name="connsiteY21" fmla="*/ 690562 h 709612"/>
              <a:gd name="connsiteX22" fmla="*/ 214313 w 664369"/>
              <a:gd name="connsiteY22" fmla="*/ 709612 h 709612"/>
              <a:gd name="connsiteX23" fmla="*/ 230981 w 664369"/>
              <a:gd name="connsiteY23" fmla="*/ 671512 h 709612"/>
              <a:gd name="connsiteX24" fmla="*/ 264319 w 664369"/>
              <a:gd name="connsiteY24" fmla="*/ 652462 h 709612"/>
              <a:gd name="connsiteX25" fmla="*/ 285750 w 664369"/>
              <a:gd name="connsiteY25" fmla="*/ 650081 h 709612"/>
              <a:gd name="connsiteX26" fmla="*/ 352425 w 664369"/>
              <a:gd name="connsiteY26" fmla="*/ 609600 h 709612"/>
              <a:gd name="connsiteX27" fmla="*/ 369094 w 664369"/>
              <a:gd name="connsiteY27" fmla="*/ 602456 h 709612"/>
              <a:gd name="connsiteX28" fmla="*/ 366713 w 664369"/>
              <a:gd name="connsiteY28" fmla="*/ 564356 h 709612"/>
              <a:gd name="connsiteX29" fmla="*/ 369094 w 664369"/>
              <a:gd name="connsiteY29" fmla="*/ 533400 h 709612"/>
              <a:gd name="connsiteX30" fmla="*/ 373856 w 664369"/>
              <a:gd name="connsiteY30" fmla="*/ 502444 h 709612"/>
              <a:gd name="connsiteX31" fmla="*/ 381000 w 664369"/>
              <a:gd name="connsiteY31" fmla="*/ 478631 h 709612"/>
              <a:gd name="connsiteX32" fmla="*/ 407194 w 664369"/>
              <a:gd name="connsiteY32" fmla="*/ 440531 h 709612"/>
              <a:gd name="connsiteX33" fmla="*/ 428625 w 664369"/>
              <a:gd name="connsiteY33" fmla="*/ 390525 h 709612"/>
              <a:gd name="connsiteX34" fmla="*/ 428625 w 664369"/>
              <a:gd name="connsiteY34" fmla="*/ 390525 h 709612"/>
              <a:gd name="connsiteX35" fmla="*/ 476250 w 664369"/>
              <a:gd name="connsiteY35" fmla="*/ 359569 h 709612"/>
              <a:gd name="connsiteX36" fmla="*/ 502444 w 664369"/>
              <a:gd name="connsiteY36" fmla="*/ 335756 h 709612"/>
              <a:gd name="connsiteX37" fmla="*/ 507206 w 664369"/>
              <a:gd name="connsiteY37" fmla="*/ 297656 h 709612"/>
              <a:gd name="connsiteX38" fmla="*/ 573881 w 664369"/>
              <a:gd name="connsiteY38" fmla="*/ 192881 h 709612"/>
              <a:gd name="connsiteX39" fmla="*/ 571500 w 664369"/>
              <a:gd name="connsiteY39" fmla="*/ 173831 h 709612"/>
              <a:gd name="connsiteX40" fmla="*/ 573881 w 664369"/>
              <a:gd name="connsiteY40" fmla="*/ 164306 h 709612"/>
              <a:gd name="connsiteX41" fmla="*/ 614363 w 664369"/>
              <a:gd name="connsiteY41" fmla="*/ 154781 h 709612"/>
              <a:gd name="connsiteX42" fmla="*/ 628650 w 664369"/>
              <a:gd name="connsiteY42" fmla="*/ 164306 h 709612"/>
              <a:gd name="connsiteX43" fmla="*/ 647700 w 664369"/>
              <a:gd name="connsiteY43" fmla="*/ 166687 h 709612"/>
              <a:gd name="connsiteX44" fmla="*/ 659606 w 664369"/>
              <a:gd name="connsiteY44" fmla="*/ 138112 h 709612"/>
              <a:gd name="connsiteX45" fmla="*/ 664369 w 664369"/>
              <a:gd name="connsiteY45" fmla="*/ 123825 h 709612"/>
              <a:gd name="connsiteX46" fmla="*/ 645319 w 664369"/>
              <a:gd name="connsiteY46" fmla="*/ 109537 h 709612"/>
              <a:gd name="connsiteX47" fmla="*/ 642938 w 664369"/>
              <a:gd name="connsiteY47" fmla="*/ 97631 h 709612"/>
              <a:gd name="connsiteX48" fmla="*/ 621506 w 664369"/>
              <a:gd name="connsiteY48" fmla="*/ 88106 h 709612"/>
              <a:gd name="connsiteX49" fmla="*/ 590550 w 664369"/>
              <a:gd name="connsiteY49" fmla="*/ 92869 h 709612"/>
              <a:gd name="connsiteX50" fmla="*/ 573881 w 664369"/>
              <a:gd name="connsiteY50" fmla="*/ 109537 h 709612"/>
              <a:gd name="connsiteX51" fmla="*/ 564356 w 664369"/>
              <a:gd name="connsiteY51" fmla="*/ 121444 h 709612"/>
              <a:gd name="connsiteX52" fmla="*/ 547688 w 664369"/>
              <a:gd name="connsiteY52" fmla="*/ 130969 h 709612"/>
              <a:gd name="connsiteX53" fmla="*/ 528638 w 664369"/>
              <a:gd name="connsiteY53" fmla="*/ 138112 h 709612"/>
              <a:gd name="connsiteX54" fmla="*/ 516731 w 664369"/>
              <a:gd name="connsiteY54" fmla="*/ 133350 h 709612"/>
              <a:gd name="connsiteX55" fmla="*/ 502444 w 664369"/>
              <a:gd name="connsiteY55" fmla="*/ 133350 h 709612"/>
              <a:gd name="connsiteX56" fmla="*/ 495300 w 664369"/>
              <a:gd name="connsiteY56" fmla="*/ 126206 h 709612"/>
              <a:gd name="connsiteX57" fmla="*/ 478631 w 664369"/>
              <a:gd name="connsiteY57" fmla="*/ 169069 h 709612"/>
              <a:gd name="connsiteX58" fmla="*/ 469106 w 664369"/>
              <a:gd name="connsiteY58" fmla="*/ 178594 h 709612"/>
              <a:gd name="connsiteX59" fmla="*/ 459581 w 664369"/>
              <a:gd name="connsiteY59" fmla="*/ 178594 h 709612"/>
              <a:gd name="connsiteX60" fmla="*/ 459581 w 664369"/>
              <a:gd name="connsiteY60" fmla="*/ 178594 h 709612"/>
              <a:gd name="connsiteX61" fmla="*/ 445294 w 664369"/>
              <a:gd name="connsiteY61" fmla="*/ 192881 h 709612"/>
              <a:gd name="connsiteX62" fmla="*/ 431006 w 664369"/>
              <a:gd name="connsiteY62" fmla="*/ 204787 h 709612"/>
              <a:gd name="connsiteX63" fmla="*/ 421481 w 664369"/>
              <a:gd name="connsiteY63" fmla="*/ 211931 h 709612"/>
              <a:gd name="connsiteX64" fmla="*/ 411956 w 664369"/>
              <a:gd name="connsiteY64" fmla="*/ 190500 h 709612"/>
              <a:gd name="connsiteX65" fmla="*/ 397669 w 664369"/>
              <a:gd name="connsiteY65" fmla="*/ 169069 h 709612"/>
              <a:gd name="connsiteX66" fmla="*/ 385763 w 664369"/>
              <a:gd name="connsiteY66" fmla="*/ 150019 h 709612"/>
              <a:gd name="connsiteX67" fmla="*/ 247650 w 664369"/>
              <a:gd name="connsiteY67" fmla="*/ 185737 h 709612"/>
              <a:gd name="connsiteX68" fmla="*/ 202406 w 664369"/>
              <a:gd name="connsiteY68" fmla="*/ 0 h 709612"/>
              <a:gd name="connsiteX69" fmla="*/ 190500 w 664369"/>
              <a:gd name="connsiteY69" fmla="*/ 4762 h 709612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2425 w 664369"/>
              <a:gd name="connsiteY26" fmla="*/ 609600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4803 w 664369"/>
              <a:gd name="connsiteY26" fmla="*/ 628692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85750 w 664369"/>
              <a:gd name="connsiteY24" fmla="*/ 650081 h 728705"/>
              <a:gd name="connsiteX25" fmla="*/ 354803 w 664369"/>
              <a:gd name="connsiteY25" fmla="*/ 628692 h 728705"/>
              <a:gd name="connsiteX26" fmla="*/ 369094 w 664369"/>
              <a:gd name="connsiteY26" fmla="*/ 602456 h 728705"/>
              <a:gd name="connsiteX27" fmla="*/ 366713 w 664369"/>
              <a:gd name="connsiteY27" fmla="*/ 564356 h 728705"/>
              <a:gd name="connsiteX28" fmla="*/ 369094 w 664369"/>
              <a:gd name="connsiteY28" fmla="*/ 533400 h 728705"/>
              <a:gd name="connsiteX29" fmla="*/ 373856 w 664369"/>
              <a:gd name="connsiteY29" fmla="*/ 502444 h 728705"/>
              <a:gd name="connsiteX30" fmla="*/ 381000 w 664369"/>
              <a:gd name="connsiteY30" fmla="*/ 478631 h 728705"/>
              <a:gd name="connsiteX31" fmla="*/ 407194 w 664369"/>
              <a:gd name="connsiteY31" fmla="*/ 440531 h 728705"/>
              <a:gd name="connsiteX32" fmla="*/ 428625 w 664369"/>
              <a:gd name="connsiteY32" fmla="*/ 390525 h 728705"/>
              <a:gd name="connsiteX33" fmla="*/ 428625 w 664369"/>
              <a:gd name="connsiteY33" fmla="*/ 390525 h 728705"/>
              <a:gd name="connsiteX34" fmla="*/ 476250 w 664369"/>
              <a:gd name="connsiteY34" fmla="*/ 359569 h 728705"/>
              <a:gd name="connsiteX35" fmla="*/ 502444 w 664369"/>
              <a:gd name="connsiteY35" fmla="*/ 335756 h 728705"/>
              <a:gd name="connsiteX36" fmla="*/ 507206 w 664369"/>
              <a:gd name="connsiteY36" fmla="*/ 297656 h 728705"/>
              <a:gd name="connsiteX37" fmla="*/ 573881 w 664369"/>
              <a:gd name="connsiteY37" fmla="*/ 192881 h 728705"/>
              <a:gd name="connsiteX38" fmla="*/ 571500 w 664369"/>
              <a:gd name="connsiteY38" fmla="*/ 173831 h 728705"/>
              <a:gd name="connsiteX39" fmla="*/ 573881 w 664369"/>
              <a:gd name="connsiteY39" fmla="*/ 164306 h 728705"/>
              <a:gd name="connsiteX40" fmla="*/ 614363 w 664369"/>
              <a:gd name="connsiteY40" fmla="*/ 154781 h 728705"/>
              <a:gd name="connsiteX41" fmla="*/ 628650 w 664369"/>
              <a:gd name="connsiteY41" fmla="*/ 164306 h 728705"/>
              <a:gd name="connsiteX42" fmla="*/ 647700 w 664369"/>
              <a:gd name="connsiteY42" fmla="*/ 166687 h 728705"/>
              <a:gd name="connsiteX43" fmla="*/ 659606 w 664369"/>
              <a:gd name="connsiteY43" fmla="*/ 138112 h 728705"/>
              <a:gd name="connsiteX44" fmla="*/ 664369 w 664369"/>
              <a:gd name="connsiteY44" fmla="*/ 123825 h 728705"/>
              <a:gd name="connsiteX45" fmla="*/ 645319 w 664369"/>
              <a:gd name="connsiteY45" fmla="*/ 109537 h 728705"/>
              <a:gd name="connsiteX46" fmla="*/ 642938 w 664369"/>
              <a:gd name="connsiteY46" fmla="*/ 97631 h 728705"/>
              <a:gd name="connsiteX47" fmla="*/ 621506 w 664369"/>
              <a:gd name="connsiteY47" fmla="*/ 88106 h 728705"/>
              <a:gd name="connsiteX48" fmla="*/ 590550 w 664369"/>
              <a:gd name="connsiteY48" fmla="*/ 92869 h 728705"/>
              <a:gd name="connsiteX49" fmla="*/ 573881 w 664369"/>
              <a:gd name="connsiteY49" fmla="*/ 109537 h 728705"/>
              <a:gd name="connsiteX50" fmla="*/ 564356 w 664369"/>
              <a:gd name="connsiteY50" fmla="*/ 121444 h 728705"/>
              <a:gd name="connsiteX51" fmla="*/ 547688 w 664369"/>
              <a:gd name="connsiteY51" fmla="*/ 130969 h 728705"/>
              <a:gd name="connsiteX52" fmla="*/ 528638 w 664369"/>
              <a:gd name="connsiteY52" fmla="*/ 138112 h 728705"/>
              <a:gd name="connsiteX53" fmla="*/ 516731 w 664369"/>
              <a:gd name="connsiteY53" fmla="*/ 133350 h 728705"/>
              <a:gd name="connsiteX54" fmla="*/ 502444 w 664369"/>
              <a:gd name="connsiteY54" fmla="*/ 133350 h 728705"/>
              <a:gd name="connsiteX55" fmla="*/ 495300 w 664369"/>
              <a:gd name="connsiteY55" fmla="*/ 126206 h 728705"/>
              <a:gd name="connsiteX56" fmla="*/ 478631 w 664369"/>
              <a:gd name="connsiteY56" fmla="*/ 169069 h 728705"/>
              <a:gd name="connsiteX57" fmla="*/ 469106 w 664369"/>
              <a:gd name="connsiteY57" fmla="*/ 178594 h 728705"/>
              <a:gd name="connsiteX58" fmla="*/ 459581 w 664369"/>
              <a:gd name="connsiteY58" fmla="*/ 178594 h 728705"/>
              <a:gd name="connsiteX59" fmla="*/ 459581 w 664369"/>
              <a:gd name="connsiteY59" fmla="*/ 178594 h 728705"/>
              <a:gd name="connsiteX60" fmla="*/ 445294 w 664369"/>
              <a:gd name="connsiteY60" fmla="*/ 192881 h 728705"/>
              <a:gd name="connsiteX61" fmla="*/ 431006 w 664369"/>
              <a:gd name="connsiteY61" fmla="*/ 204787 h 728705"/>
              <a:gd name="connsiteX62" fmla="*/ 421481 w 664369"/>
              <a:gd name="connsiteY62" fmla="*/ 211931 h 728705"/>
              <a:gd name="connsiteX63" fmla="*/ 411956 w 664369"/>
              <a:gd name="connsiteY63" fmla="*/ 190500 h 728705"/>
              <a:gd name="connsiteX64" fmla="*/ 397669 w 664369"/>
              <a:gd name="connsiteY64" fmla="*/ 169069 h 728705"/>
              <a:gd name="connsiteX65" fmla="*/ 385763 w 664369"/>
              <a:gd name="connsiteY65" fmla="*/ 150019 h 728705"/>
              <a:gd name="connsiteX66" fmla="*/ 247650 w 664369"/>
              <a:gd name="connsiteY66" fmla="*/ 185737 h 728705"/>
              <a:gd name="connsiteX67" fmla="*/ 202406 w 664369"/>
              <a:gd name="connsiteY67" fmla="*/ 0 h 728705"/>
              <a:gd name="connsiteX68" fmla="*/ 190500 w 664369"/>
              <a:gd name="connsiteY68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133288 w 664369"/>
              <a:gd name="connsiteY11" fmla="*/ 443014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76191 w 664369"/>
              <a:gd name="connsiteY11" fmla="*/ 366696 h 728705"/>
              <a:gd name="connsiteX12" fmla="*/ 45244 w 664369"/>
              <a:gd name="connsiteY12" fmla="*/ 385762 h 728705"/>
              <a:gd name="connsiteX13" fmla="*/ 45244 w 664369"/>
              <a:gd name="connsiteY13" fmla="*/ 426244 h 728705"/>
              <a:gd name="connsiteX14" fmla="*/ 52388 w 664369"/>
              <a:gd name="connsiteY14" fmla="*/ 442912 h 728705"/>
              <a:gd name="connsiteX15" fmla="*/ 0 w 664369"/>
              <a:gd name="connsiteY15" fmla="*/ 507206 h 728705"/>
              <a:gd name="connsiteX16" fmla="*/ 33338 w 664369"/>
              <a:gd name="connsiteY16" fmla="*/ 611981 h 728705"/>
              <a:gd name="connsiteX17" fmla="*/ 88106 w 664369"/>
              <a:gd name="connsiteY17" fmla="*/ 647700 h 728705"/>
              <a:gd name="connsiteX18" fmla="*/ 104775 w 664369"/>
              <a:gd name="connsiteY18" fmla="*/ 642937 h 728705"/>
              <a:gd name="connsiteX19" fmla="*/ 152400 w 664369"/>
              <a:gd name="connsiteY19" fmla="*/ 690562 h 728705"/>
              <a:gd name="connsiteX20" fmla="*/ 214313 w 664369"/>
              <a:gd name="connsiteY20" fmla="*/ 728705 h 728705"/>
              <a:gd name="connsiteX21" fmla="*/ 230981 w 664369"/>
              <a:gd name="connsiteY21" fmla="*/ 671512 h 728705"/>
              <a:gd name="connsiteX22" fmla="*/ 285750 w 664369"/>
              <a:gd name="connsiteY22" fmla="*/ 650081 h 728705"/>
              <a:gd name="connsiteX23" fmla="*/ 354803 w 664369"/>
              <a:gd name="connsiteY23" fmla="*/ 628692 h 728705"/>
              <a:gd name="connsiteX24" fmla="*/ 369094 w 664369"/>
              <a:gd name="connsiteY24" fmla="*/ 602456 h 728705"/>
              <a:gd name="connsiteX25" fmla="*/ 366713 w 664369"/>
              <a:gd name="connsiteY25" fmla="*/ 564356 h 728705"/>
              <a:gd name="connsiteX26" fmla="*/ 369094 w 664369"/>
              <a:gd name="connsiteY26" fmla="*/ 533400 h 728705"/>
              <a:gd name="connsiteX27" fmla="*/ 373856 w 664369"/>
              <a:gd name="connsiteY27" fmla="*/ 502444 h 728705"/>
              <a:gd name="connsiteX28" fmla="*/ 381000 w 664369"/>
              <a:gd name="connsiteY28" fmla="*/ 478631 h 728705"/>
              <a:gd name="connsiteX29" fmla="*/ 407194 w 664369"/>
              <a:gd name="connsiteY29" fmla="*/ 440531 h 728705"/>
              <a:gd name="connsiteX30" fmla="*/ 428625 w 664369"/>
              <a:gd name="connsiteY30" fmla="*/ 390525 h 728705"/>
              <a:gd name="connsiteX31" fmla="*/ 428625 w 664369"/>
              <a:gd name="connsiteY31" fmla="*/ 390525 h 728705"/>
              <a:gd name="connsiteX32" fmla="*/ 476250 w 664369"/>
              <a:gd name="connsiteY32" fmla="*/ 359569 h 728705"/>
              <a:gd name="connsiteX33" fmla="*/ 502444 w 664369"/>
              <a:gd name="connsiteY33" fmla="*/ 335756 h 728705"/>
              <a:gd name="connsiteX34" fmla="*/ 507206 w 664369"/>
              <a:gd name="connsiteY34" fmla="*/ 297656 h 728705"/>
              <a:gd name="connsiteX35" fmla="*/ 573881 w 664369"/>
              <a:gd name="connsiteY35" fmla="*/ 192881 h 728705"/>
              <a:gd name="connsiteX36" fmla="*/ 571500 w 664369"/>
              <a:gd name="connsiteY36" fmla="*/ 173831 h 728705"/>
              <a:gd name="connsiteX37" fmla="*/ 573881 w 664369"/>
              <a:gd name="connsiteY37" fmla="*/ 164306 h 728705"/>
              <a:gd name="connsiteX38" fmla="*/ 614363 w 664369"/>
              <a:gd name="connsiteY38" fmla="*/ 154781 h 728705"/>
              <a:gd name="connsiteX39" fmla="*/ 628650 w 664369"/>
              <a:gd name="connsiteY39" fmla="*/ 164306 h 728705"/>
              <a:gd name="connsiteX40" fmla="*/ 647700 w 664369"/>
              <a:gd name="connsiteY40" fmla="*/ 166687 h 728705"/>
              <a:gd name="connsiteX41" fmla="*/ 659606 w 664369"/>
              <a:gd name="connsiteY41" fmla="*/ 138112 h 728705"/>
              <a:gd name="connsiteX42" fmla="*/ 664369 w 664369"/>
              <a:gd name="connsiteY42" fmla="*/ 123825 h 728705"/>
              <a:gd name="connsiteX43" fmla="*/ 645319 w 664369"/>
              <a:gd name="connsiteY43" fmla="*/ 109537 h 728705"/>
              <a:gd name="connsiteX44" fmla="*/ 642938 w 664369"/>
              <a:gd name="connsiteY44" fmla="*/ 97631 h 728705"/>
              <a:gd name="connsiteX45" fmla="*/ 621506 w 664369"/>
              <a:gd name="connsiteY45" fmla="*/ 88106 h 728705"/>
              <a:gd name="connsiteX46" fmla="*/ 590550 w 664369"/>
              <a:gd name="connsiteY46" fmla="*/ 92869 h 728705"/>
              <a:gd name="connsiteX47" fmla="*/ 573881 w 664369"/>
              <a:gd name="connsiteY47" fmla="*/ 109537 h 728705"/>
              <a:gd name="connsiteX48" fmla="*/ 564356 w 664369"/>
              <a:gd name="connsiteY48" fmla="*/ 121444 h 728705"/>
              <a:gd name="connsiteX49" fmla="*/ 547688 w 664369"/>
              <a:gd name="connsiteY49" fmla="*/ 130969 h 728705"/>
              <a:gd name="connsiteX50" fmla="*/ 528638 w 664369"/>
              <a:gd name="connsiteY50" fmla="*/ 138112 h 728705"/>
              <a:gd name="connsiteX51" fmla="*/ 516731 w 664369"/>
              <a:gd name="connsiteY51" fmla="*/ 133350 h 728705"/>
              <a:gd name="connsiteX52" fmla="*/ 502444 w 664369"/>
              <a:gd name="connsiteY52" fmla="*/ 133350 h 728705"/>
              <a:gd name="connsiteX53" fmla="*/ 495300 w 664369"/>
              <a:gd name="connsiteY53" fmla="*/ 126206 h 728705"/>
              <a:gd name="connsiteX54" fmla="*/ 478631 w 664369"/>
              <a:gd name="connsiteY54" fmla="*/ 169069 h 728705"/>
              <a:gd name="connsiteX55" fmla="*/ 469106 w 664369"/>
              <a:gd name="connsiteY55" fmla="*/ 178594 h 728705"/>
              <a:gd name="connsiteX56" fmla="*/ 459581 w 664369"/>
              <a:gd name="connsiteY56" fmla="*/ 178594 h 728705"/>
              <a:gd name="connsiteX57" fmla="*/ 459581 w 664369"/>
              <a:gd name="connsiteY57" fmla="*/ 178594 h 728705"/>
              <a:gd name="connsiteX58" fmla="*/ 445294 w 664369"/>
              <a:gd name="connsiteY58" fmla="*/ 192881 h 728705"/>
              <a:gd name="connsiteX59" fmla="*/ 431006 w 664369"/>
              <a:gd name="connsiteY59" fmla="*/ 204787 h 728705"/>
              <a:gd name="connsiteX60" fmla="*/ 421481 w 664369"/>
              <a:gd name="connsiteY60" fmla="*/ 211931 h 728705"/>
              <a:gd name="connsiteX61" fmla="*/ 411956 w 664369"/>
              <a:gd name="connsiteY61" fmla="*/ 190500 h 728705"/>
              <a:gd name="connsiteX62" fmla="*/ 397669 w 664369"/>
              <a:gd name="connsiteY62" fmla="*/ 169069 h 728705"/>
              <a:gd name="connsiteX63" fmla="*/ 385763 w 664369"/>
              <a:gd name="connsiteY63" fmla="*/ 150019 h 728705"/>
              <a:gd name="connsiteX64" fmla="*/ 247650 w 664369"/>
              <a:gd name="connsiteY64" fmla="*/ 185737 h 728705"/>
              <a:gd name="connsiteX65" fmla="*/ 202406 w 664369"/>
              <a:gd name="connsiteY65" fmla="*/ 0 h 728705"/>
              <a:gd name="connsiteX66" fmla="*/ 190500 w 664369"/>
              <a:gd name="connsiteY66" fmla="*/ 4762 h 72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64369" h="728705">
                <a:moveTo>
                  <a:pt x="190500" y="4762"/>
                </a:moveTo>
                <a:lnTo>
                  <a:pt x="195263" y="78581"/>
                </a:lnTo>
                <a:lnTo>
                  <a:pt x="195263" y="183356"/>
                </a:lnTo>
                <a:lnTo>
                  <a:pt x="147638" y="269081"/>
                </a:lnTo>
                <a:lnTo>
                  <a:pt x="111919" y="290512"/>
                </a:lnTo>
                <a:lnTo>
                  <a:pt x="92869" y="302419"/>
                </a:lnTo>
                <a:lnTo>
                  <a:pt x="90488" y="330994"/>
                </a:lnTo>
                <a:lnTo>
                  <a:pt x="102394" y="335756"/>
                </a:lnTo>
                <a:lnTo>
                  <a:pt x="100013" y="359569"/>
                </a:lnTo>
                <a:lnTo>
                  <a:pt x="104775" y="373856"/>
                </a:lnTo>
                <a:lnTo>
                  <a:pt x="83344" y="392906"/>
                </a:lnTo>
                <a:lnTo>
                  <a:pt x="76191" y="366696"/>
                </a:lnTo>
                <a:lnTo>
                  <a:pt x="45244" y="385762"/>
                </a:lnTo>
                <a:lnTo>
                  <a:pt x="45244" y="426244"/>
                </a:lnTo>
                <a:lnTo>
                  <a:pt x="52388" y="442912"/>
                </a:lnTo>
                <a:lnTo>
                  <a:pt x="0" y="507206"/>
                </a:lnTo>
                <a:lnTo>
                  <a:pt x="33338" y="611981"/>
                </a:lnTo>
                <a:lnTo>
                  <a:pt x="88106" y="647700"/>
                </a:lnTo>
                <a:lnTo>
                  <a:pt x="104775" y="642937"/>
                </a:lnTo>
                <a:lnTo>
                  <a:pt x="152400" y="690562"/>
                </a:lnTo>
                <a:lnTo>
                  <a:pt x="214313" y="728705"/>
                </a:lnTo>
                <a:lnTo>
                  <a:pt x="230981" y="671512"/>
                </a:lnTo>
                <a:lnTo>
                  <a:pt x="285750" y="650081"/>
                </a:lnTo>
                <a:lnTo>
                  <a:pt x="354803" y="628692"/>
                </a:lnTo>
                <a:lnTo>
                  <a:pt x="369094" y="602456"/>
                </a:lnTo>
                <a:lnTo>
                  <a:pt x="366713" y="564356"/>
                </a:lnTo>
                <a:lnTo>
                  <a:pt x="369094" y="533400"/>
                </a:lnTo>
                <a:lnTo>
                  <a:pt x="373856" y="502444"/>
                </a:lnTo>
                <a:lnTo>
                  <a:pt x="381000" y="478631"/>
                </a:lnTo>
                <a:lnTo>
                  <a:pt x="407194" y="440531"/>
                </a:lnTo>
                <a:lnTo>
                  <a:pt x="428625" y="390525"/>
                </a:lnTo>
                <a:lnTo>
                  <a:pt x="428625" y="390525"/>
                </a:lnTo>
                <a:lnTo>
                  <a:pt x="476250" y="359569"/>
                </a:lnTo>
                <a:lnTo>
                  <a:pt x="502444" y="335756"/>
                </a:lnTo>
                <a:lnTo>
                  <a:pt x="507206" y="297656"/>
                </a:lnTo>
                <a:lnTo>
                  <a:pt x="573881" y="192881"/>
                </a:lnTo>
                <a:lnTo>
                  <a:pt x="571500" y="173831"/>
                </a:lnTo>
                <a:lnTo>
                  <a:pt x="573881" y="164306"/>
                </a:lnTo>
                <a:lnTo>
                  <a:pt x="614363" y="154781"/>
                </a:lnTo>
                <a:lnTo>
                  <a:pt x="628650" y="164306"/>
                </a:lnTo>
                <a:lnTo>
                  <a:pt x="647700" y="166687"/>
                </a:lnTo>
                <a:lnTo>
                  <a:pt x="659606" y="138112"/>
                </a:lnTo>
                <a:lnTo>
                  <a:pt x="664369" y="123825"/>
                </a:lnTo>
                <a:lnTo>
                  <a:pt x="645319" y="109537"/>
                </a:lnTo>
                <a:lnTo>
                  <a:pt x="642938" y="97631"/>
                </a:lnTo>
                <a:lnTo>
                  <a:pt x="621506" y="88106"/>
                </a:lnTo>
                <a:lnTo>
                  <a:pt x="590550" y="92869"/>
                </a:lnTo>
                <a:lnTo>
                  <a:pt x="573881" y="109537"/>
                </a:lnTo>
                <a:lnTo>
                  <a:pt x="564356" y="121444"/>
                </a:lnTo>
                <a:lnTo>
                  <a:pt x="547688" y="130969"/>
                </a:lnTo>
                <a:lnTo>
                  <a:pt x="528638" y="138112"/>
                </a:lnTo>
                <a:lnTo>
                  <a:pt x="516731" y="133350"/>
                </a:lnTo>
                <a:lnTo>
                  <a:pt x="502444" y="133350"/>
                </a:lnTo>
                <a:lnTo>
                  <a:pt x="495300" y="126206"/>
                </a:lnTo>
                <a:lnTo>
                  <a:pt x="478631" y="169069"/>
                </a:lnTo>
                <a:lnTo>
                  <a:pt x="469106" y="178594"/>
                </a:lnTo>
                <a:lnTo>
                  <a:pt x="459581" y="178594"/>
                </a:lnTo>
                <a:lnTo>
                  <a:pt x="459581" y="178594"/>
                </a:lnTo>
                <a:lnTo>
                  <a:pt x="445294" y="192881"/>
                </a:lnTo>
                <a:lnTo>
                  <a:pt x="431006" y="204787"/>
                </a:lnTo>
                <a:lnTo>
                  <a:pt x="421481" y="211931"/>
                </a:lnTo>
                <a:lnTo>
                  <a:pt x="411956" y="190500"/>
                </a:lnTo>
                <a:lnTo>
                  <a:pt x="397669" y="169069"/>
                </a:lnTo>
                <a:lnTo>
                  <a:pt x="385763" y="150019"/>
                </a:lnTo>
                <a:lnTo>
                  <a:pt x="247650" y="185737"/>
                </a:lnTo>
                <a:lnTo>
                  <a:pt x="202406" y="0"/>
                </a:lnTo>
                <a:lnTo>
                  <a:pt x="190500" y="4762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3093" name="Freeform 3092"/>
          <p:cNvSpPr/>
          <p:nvPr/>
        </p:nvSpPr>
        <p:spPr>
          <a:xfrm>
            <a:off x="7208838" y="2776538"/>
            <a:ext cx="690562" cy="331787"/>
          </a:xfrm>
          <a:custGeom>
            <a:avLst/>
            <a:gdLst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50043 w 690562"/>
              <a:gd name="connsiteY15" fmla="*/ 171450 h 319087"/>
              <a:gd name="connsiteX16" fmla="*/ 369093 w 690562"/>
              <a:gd name="connsiteY16" fmla="*/ 188119 h 319087"/>
              <a:gd name="connsiteX17" fmla="*/ 397668 w 690562"/>
              <a:gd name="connsiteY17" fmla="*/ 214312 h 319087"/>
              <a:gd name="connsiteX18" fmla="*/ 402431 w 690562"/>
              <a:gd name="connsiteY18" fmla="*/ 235744 h 319087"/>
              <a:gd name="connsiteX19" fmla="*/ 400050 w 690562"/>
              <a:gd name="connsiteY19" fmla="*/ 264319 h 319087"/>
              <a:gd name="connsiteX20" fmla="*/ 388143 w 690562"/>
              <a:gd name="connsiteY20" fmla="*/ 290512 h 319087"/>
              <a:gd name="connsiteX21" fmla="*/ 409575 w 690562"/>
              <a:gd name="connsiteY21" fmla="*/ 302419 h 319087"/>
              <a:gd name="connsiteX22" fmla="*/ 419100 w 690562"/>
              <a:gd name="connsiteY22" fmla="*/ 302419 h 319087"/>
              <a:gd name="connsiteX23" fmla="*/ 438150 w 690562"/>
              <a:gd name="connsiteY23" fmla="*/ 290512 h 319087"/>
              <a:gd name="connsiteX24" fmla="*/ 454818 w 690562"/>
              <a:gd name="connsiteY24" fmla="*/ 295275 h 319087"/>
              <a:gd name="connsiteX25" fmla="*/ 473868 w 690562"/>
              <a:gd name="connsiteY25" fmla="*/ 309562 h 319087"/>
              <a:gd name="connsiteX26" fmla="*/ 507206 w 690562"/>
              <a:gd name="connsiteY26" fmla="*/ 314325 h 319087"/>
              <a:gd name="connsiteX27" fmla="*/ 523875 w 690562"/>
              <a:gd name="connsiteY27" fmla="*/ 319087 h 319087"/>
              <a:gd name="connsiteX28" fmla="*/ 526256 w 690562"/>
              <a:gd name="connsiteY28" fmla="*/ 302419 h 319087"/>
              <a:gd name="connsiteX29" fmla="*/ 535781 w 690562"/>
              <a:gd name="connsiteY29" fmla="*/ 290512 h 319087"/>
              <a:gd name="connsiteX30" fmla="*/ 528637 w 690562"/>
              <a:gd name="connsiteY30" fmla="*/ 261937 h 319087"/>
              <a:gd name="connsiteX31" fmla="*/ 509587 w 690562"/>
              <a:gd name="connsiteY31" fmla="*/ 257175 h 319087"/>
              <a:gd name="connsiteX32" fmla="*/ 490537 w 690562"/>
              <a:gd name="connsiteY32" fmla="*/ 235744 h 319087"/>
              <a:gd name="connsiteX33" fmla="*/ 481012 w 690562"/>
              <a:gd name="connsiteY33" fmla="*/ 202406 h 319087"/>
              <a:gd name="connsiteX34" fmla="*/ 461962 w 690562"/>
              <a:gd name="connsiteY34" fmla="*/ 154781 h 319087"/>
              <a:gd name="connsiteX35" fmla="*/ 457200 w 690562"/>
              <a:gd name="connsiteY35" fmla="*/ 126206 h 319087"/>
              <a:gd name="connsiteX36" fmla="*/ 457200 w 690562"/>
              <a:gd name="connsiteY36" fmla="*/ 111919 h 319087"/>
              <a:gd name="connsiteX37" fmla="*/ 469106 w 690562"/>
              <a:gd name="connsiteY37" fmla="*/ 100012 h 319087"/>
              <a:gd name="connsiteX38" fmla="*/ 476250 w 690562"/>
              <a:gd name="connsiteY38" fmla="*/ 78581 h 319087"/>
              <a:gd name="connsiteX39" fmla="*/ 497681 w 690562"/>
              <a:gd name="connsiteY39" fmla="*/ 73819 h 319087"/>
              <a:gd name="connsiteX40" fmla="*/ 500062 w 690562"/>
              <a:gd name="connsiteY40" fmla="*/ 92869 h 319087"/>
              <a:gd name="connsiteX41" fmla="*/ 495300 w 690562"/>
              <a:gd name="connsiteY41" fmla="*/ 107156 h 319087"/>
              <a:gd name="connsiteX42" fmla="*/ 509587 w 690562"/>
              <a:gd name="connsiteY42" fmla="*/ 116681 h 319087"/>
              <a:gd name="connsiteX43" fmla="*/ 509587 w 690562"/>
              <a:gd name="connsiteY43" fmla="*/ 126206 h 319087"/>
              <a:gd name="connsiteX44" fmla="*/ 504825 w 690562"/>
              <a:gd name="connsiteY44" fmla="*/ 147637 h 319087"/>
              <a:gd name="connsiteX45" fmla="*/ 502443 w 690562"/>
              <a:gd name="connsiteY45" fmla="*/ 154781 h 319087"/>
              <a:gd name="connsiteX46" fmla="*/ 523875 w 690562"/>
              <a:gd name="connsiteY46" fmla="*/ 171450 h 319087"/>
              <a:gd name="connsiteX47" fmla="*/ 531018 w 690562"/>
              <a:gd name="connsiteY47" fmla="*/ 185737 h 319087"/>
              <a:gd name="connsiteX48" fmla="*/ 545306 w 690562"/>
              <a:gd name="connsiteY48" fmla="*/ 190500 h 319087"/>
              <a:gd name="connsiteX49" fmla="*/ 531018 w 690562"/>
              <a:gd name="connsiteY49" fmla="*/ 204787 h 319087"/>
              <a:gd name="connsiteX50" fmla="*/ 528637 w 690562"/>
              <a:gd name="connsiteY50" fmla="*/ 216694 h 319087"/>
              <a:gd name="connsiteX51" fmla="*/ 547687 w 690562"/>
              <a:gd name="connsiteY51" fmla="*/ 235744 h 319087"/>
              <a:gd name="connsiteX52" fmla="*/ 547687 w 690562"/>
              <a:gd name="connsiteY52" fmla="*/ 235744 h 319087"/>
              <a:gd name="connsiteX53" fmla="*/ 581025 w 690562"/>
              <a:gd name="connsiteY53" fmla="*/ 247650 h 319087"/>
              <a:gd name="connsiteX54" fmla="*/ 595312 w 690562"/>
              <a:gd name="connsiteY54" fmla="*/ 242887 h 319087"/>
              <a:gd name="connsiteX55" fmla="*/ 602456 w 690562"/>
              <a:gd name="connsiteY55" fmla="*/ 264319 h 319087"/>
              <a:gd name="connsiteX56" fmla="*/ 602456 w 690562"/>
              <a:gd name="connsiteY56" fmla="*/ 292894 h 319087"/>
              <a:gd name="connsiteX57" fmla="*/ 611981 w 690562"/>
              <a:gd name="connsiteY57" fmla="*/ 297656 h 319087"/>
              <a:gd name="connsiteX58" fmla="*/ 631031 w 690562"/>
              <a:gd name="connsiteY58" fmla="*/ 297656 h 319087"/>
              <a:gd name="connsiteX59" fmla="*/ 650081 w 690562"/>
              <a:gd name="connsiteY59" fmla="*/ 285750 h 319087"/>
              <a:gd name="connsiteX60" fmla="*/ 669131 w 690562"/>
              <a:gd name="connsiteY60" fmla="*/ 278606 h 319087"/>
              <a:gd name="connsiteX61" fmla="*/ 681037 w 690562"/>
              <a:gd name="connsiteY61" fmla="*/ 278606 h 319087"/>
              <a:gd name="connsiteX62" fmla="*/ 690562 w 690562"/>
              <a:gd name="connsiteY62" fmla="*/ 204787 h 319087"/>
              <a:gd name="connsiteX63" fmla="*/ 614362 w 690562"/>
              <a:gd name="connsiteY63" fmla="*/ 228600 h 319087"/>
              <a:gd name="connsiteX64" fmla="*/ 600075 w 690562"/>
              <a:gd name="connsiteY64" fmla="*/ 173831 h 319087"/>
              <a:gd name="connsiteX65" fmla="*/ 583406 w 690562"/>
              <a:gd name="connsiteY65" fmla="*/ 145256 h 319087"/>
              <a:gd name="connsiteX66" fmla="*/ 585787 w 690562"/>
              <a:gd name="connsiteY66" fmla="*/ 121444 h 319087"/>
              <a:gd name="connsiteX67" fmla="*/ 566737 w 690562"/>
              <a:gd name="connsiteY67" fmla="*/ 83344 h 319087"/>
              <a:gd name="connsiteX68" fmla="*/ 561975 w 690562"/>
              <a:gd name="connsiteY68" fmla="*/ 50006 h 319087"/>
              <a:gd name="connsiteX69" fmla="*/ 533400 w 690562"/>
              <a:gd name="connsiteY69" fmla="*/ 0 h 319087"/>
              <a:gd name="connsiteX70" fmla="*/ 411956 w 690562"/>
              <a:gd name="connsiteY70" fmla="*/ 42862 h 319087"/>
              <a:gd name="connsiteX71" fmla="*/ 319087 w 690562"/>
              <a:gd name="connsiteY71" fmla="*/ 71437 h 319087"/>
              <a:gd name="connsiteX72" fmla="*/ 257175 w 690562"/>
              <a:gd name="connsiteY72" fmla="*/ 92869 h 319087"/>
              <a:gd name="connsiteX73" fmla="*/ 147637 w 690562"/>
              <a:gd name="connsiteY73" fmla="*/ 126206 h 319087"/>
              <a:gd name="connsiteX74" fmla="*/ 64293 w 690562"/>
              <a:gd name="connsiteY74" fmla="*/ 157162 h 319087"/>
              <a:gd name="connsiteX75" fmla="*/ 0 w 690562"/>
              <a:gd name="connsiteY75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69093 w 690562"/>
              <a:gd name="connsiteY15" fmla="*/ 188119 h 319087"/>
              <a:gd name="connsiteX16" fmla="*/ 397668 w 690562"/>
              <a:gd name="connsiteY16" fmla="*/ 214312 h 319087"/>
              <a:gd name="connsiteX17" fmla="*/ 402431 w 690562"/>
              <a:gd name="connsiteY17" fmla="*/ 235744 h 319087"/>
              <a:gd name="connsiteX18" fmla="*/ 400050 w 690562"/>
              <a:gd name="connsiteY18" fmla="*/ 264319 h 319087"/>
              <a:gd name="connsiteX19" fmla="*/ 388143 w 690562"/>
              <a:gd name="connsiteY19" fmla="*/ 290512 h 319087"/>
              <a:gd name="connsiteX20" fmla="*/ 409575 w 690562"/>
              <a:gd name="connsiteY20" fmla="*/ 302419 h 319087"/>
              <a:gd name="connsiteX21" fmla="*/ 419100 w 690562"/>
              <a:gd name="connsiteY21" fmla="*/ 302419 h 319087"/>
              <a:gd name="connsiteX22" fmla="*/ 438150 w 690562"/>
              <a:gd name="connsiteY22" fmla="*/ 290512 h 319087"/>
              <a:gd name="connsiteX23" fmla="*/ 454818 w 690562"/>
              <a:gd name="connsiteY23" fmla="*/ 295275 h 319087"/>
              <a:gd name="connsiteX24" fmla="*/ 473868 w 690562"/>
              <a:gd name="connsiteY24" fmla="*/ 309562 h 319087"/>
              <a:gd name="connsiteX25" fmla="*/ 507206 w 690562"/>
              <a:gd name="connsiteY25" fmla="*/ 314325 h 319087"/>
              <a:gd name="connsiteX26" fmla="*/ 523875 w 690562"/>
              <a:gd name="connsiteY26" fmla="*/ 319087 h 319087"/>
              <a:gd name="connsiteX27" fmla="*/ 526256 w 690562"/>
              <a:gd name="connsiteY27" fmla="*/ 302419 h 319087"/>
              <a:gd name="connsiteX28" fmla="*/ 535781 w 690562"/>
              <a:gd name="connsiteY28" fmla="*/ 290512 h 319087"/>
              <a:gd name="connsiteX29" fmla="*/ 528637 w 690562"/>
              <a:gd name="connsiteY29" fmla="*/ 261937 h 319087"/>
              <a:gd name="connsiteX30" fmla="*/ 509587 w 690562"/>
              <a:gd name="connsiteY30" fmla="*/ 257175 h 319087"/>
              <a:gd name="connsiteX31" fmla="*/ 490537 w 690562"/>
              <a:gd name="connsiteY31" fmla="*/ 235744 h 319087"/>
              <a:gd name="connsiteX32" fmla="*/ 481012 w 690562"/>
              <a:gd name="connsiteY32" fmla="*/ 202406 h 319087"/>
              <a:gd name="connsiteX33" fmla="*/ 461962 w 690562"/>
              <a:gd name="connsiteY33" fmla="*/ 154781 h 319087"/>
              <a:gd name="connsiteX34" fmla="*/ 457200 w 690562"/>
              <a:gd name="connsiteY34" fmla="*/ 126206 h 319087"/>
              <a:gd name="connsiteX35" fmla="*/ 457200 w 690562"/>
              <a:gd name="connsiteY35" fmla="*/ 111919 h 319087"/>
              <a:gd name="connsiteX36" fmla="*/ 469106 w 690562"/>
              <a:gd name="connsiteY36" fmla="*/ 100012 h 319087"/>
              <a:gd name="connsiteX37" fmla="*/ 476250 w 690562"/>
              <a:gd name="connsiteY37" fmla="*/ 78581 h 319087"/>
              <a:gd name="connsiteX38" fmla="*/ 497681 w 690562"/>
              <a:gd name="connsiteY38" fmla="*/ 73819 h 319087"/>
              <a:gd name="connsiteX39" fmla="*/ 500062 w 690562"/>
              <a:gd name="connsiteY39" fmla="*/ 92869 h 319087"/>
              <a:gd name="connsiteX40" fmla="*/ 495300 w 690562"/>
              <a:gd name="connsiteY40" fmla="*/ 107156 h 319087"/>
              <a:gd name="connsiteX41" fmla="*/ 509587 w 690562"/>
              <a:gd name="connsiteY41" fmla="*/ 116681 h 319087"/>
              <a:gd name="connsiteX42" fmla="*/ 509587 w 690562"/>
              <a:gd name="connsiteY42" fmla="*/ 126206 h 319087"/>
              <a:gd name="connsiteX43" fmla="*/ 504825 w 690562"/>
              <a:gd name="connsiteY43" fmla="*/ 147637 h 319087"/>
              <a:gd name="connsiteX44" fmla="*/ 502443 w 690562"/>
              <a:gd name="connsiteY44" fmla="*/ 154781 h 319087"/>
              <a:gd name="connsiteX45" fmla="*/ 523875 w 690562"/>
              <a:gd name="connsiteY45" fmla="*/ 171450 h 319087"/>
              <a:gd name="connsiteX46" fmla="*/ 531018 w 690562"/>
              <a:gd name="connsiteY46" fmla="*/ 185737 h 319087"/>
              <a:gd name="connsiteX47" fmla="*/ 545306 w 690562"/>
              <a:gd name="connsiteY47" fmla="*/ 190500 h 319087"/>
              <a:gd name="connsiteX48" fmla="*/ 531018 w 690562"/>
              <a:gd name="connsiteY48" fmla="*/ 204787 h 319087"/>
              <a:gd name="connsiteX49" fmla="*/ 528637 w 690562"/>
              <a:gd name="connsiteY49" fmla="*/ 216694 h 319087"/>
              <a:gd name="connsiteX50" fmla="*/ 547687 w 690562"/>
              <a:gd name="connsiteY50" fmla="*/ 235744 h 319087"/>
              <a:gd name="connsiteX51" fmla="*/ 547687 w 690562"/>
              <a:gd name="connsiteY51" fmla="*/ 235744 h 319087"/>
              <a:gd name="connsiteX52" fmla="*/ 581025 w 690562"/>
              <a:gd name="connsiteY52" fmla="*/ 247650 h 319087"/>
              <a:gd name="connsiteX53" fmla="*/ 595312 w 690562"/>
              <a:gd name="connsiteY53" fmla="*/ 242887 h 319087"/>
              <a:gd name="connsiteX54" fmla="*/ 602456 w 690562"/>
              <a:gd name="connsiteY54" fmla="*/ 264319 h 319087"/>
              <a:gd name="connsiteX55" fmla="*/ 602456 w 690562"/>
              <a:gd name="connsiteY55" fmla="*/ 292894 h 319087"/>
              <a:gd name="connsiteX56" fmla="*/ 611981 w 690562"/>
              <a:gd name="connsiteY56" fmla="*/ 297656 h 319087"/>
              <a:gd name="connsiteX57" fmla="*/ 631031 w 690562"/>
              <a:gd name="connsiteY57" fmla="*/ 297656 h 319087"/>
              <a:gd name="connsiteX58" fmla="*/ 650081 w 690562"/>
              <a:gd name="connsiteY58" fmla="*/ 285750 h 319087"/>
              <a:gd name="connsiteX59" fmla="*/ 669131 w 690562"/>
              <a:gd name="connsiteY59" fmla="*/ 278606 h 319087"/>
              <a:gd name="connsiteX60" fmla="*/ 681037 w 690562"/>
              <a:gd name="connsiteY60" fmla="*/ 278606 h 319087"/>
              <a:gd name="connsiteX61" fmla="*/ 690562 w 690562"/>
              <a:gd name="connsiteY61" fmla="*/ 204787 h 319087"/>
              <a:gd name="connsiteX62" fmla="*/ 614362 w 690562"/>
              <a:gd name="connsiteY62" fmla="*/ 228600 h 319087"/>
              <a:gd name="connsiteX63" fmla="*/ 600075 w 690562"/>
              <a:gd name="connsiteY63" fmla="*/ 173831 h 319087"/>
              <a:gd name="connsiteX64" fmla="*/ 583406 w 690562"/>
              <a:gd name="connsiteY64" fmla="*/ 145256 h 319087"/>
              <a:gd name="connsiteX65" fmla="*/ 585787 w 690562"/>
              <a:gd name="connsiteY65" fmla="*/ 121444 h 319087"/>
              <a:gd name="connsiteX66" fmla="*/ 566737 w 690562"/>
              <a:gd name="connsiteY66" fmla="*/ 83344 h 319087"/>
              <a:gd name="connsiteX67" fmla="*/ 561975 w 690562"/>
              <a:gd name="connsiteY67" fmla="*/ 50006 h 319087"/>
              <a:gd name="connsiteX68" fmla="*/ 533400 w 690562"/>
              <a:gd name="connsiteY68" fmla="*/ 0 h 319087"/>
              <a:gd name="connsiteX69" fmla="*/ 411956 w 690562"/>
              <a:gd name="connsiteY69" fmla="*/ 42862 h 319087"/>
              <a:gd name="connsiteX70" fmla="*/ 319087 w 690562"/>
              <a:gd name="connsiteY70" fmla="*/ 71437 h 319087"/>
              <a:gd name="connsiteX71" fmla="*/ 257175 w 690562"/>
              <a:gd name="connsiteY71" fmla="*/ 92869 h 319087"/>
              <a:gd name="connsiteX72" fmla="*/ 147637 w 690562"/>
              <a:gd name="connsiteY72" fmla="*/ 126206 h 319087"/>
              <a:gd name="connsiteX73" fmla="*/ 64293 w 690562"/>
              <a:gd name="connsiteY73" fmla="*/ 157162 h 319087"/>
              <a:gd name="connsiteX74" fmla="*/ 0 w 690562"/>
              <a:gd name="connsiteY74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9093 w 690562"/>
              <a:gd name="connsiteY14" fmla="*/ 188119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07206 w 690562"/>
              <a:gd name="connsiteY23" fmla="*/ 314325 h 319087"/>
              <a:gd name="connsiteX24" fmla="*/ 523875 w 690562"/>
              <a:gd name="connsiteY24" fmla="*/ 319087 h 319087"/>
              <a:gd name="connsiteX25" fmla="*/ 526256 w 690562"/>
              <a:gd name="connsiteY25" fmla="*/ 302419 h 319087"/>
              <a:gd name="connsiteX26" fmla="*/ 535781 w 690562"/>
              <a:gd name="connsiteY26" fmla="*/ 290512 h 319087"/>
              <a:gd name="connsiteX27" fmla="*/ 528637 w 690562"/>
              <a:gd name="connsiteY27" fmla="*/ 261937 h 319087"/>
              <a:gd name="connsiteX28" fmla="*/ 509587 w 690562"/>
              <a:gd name="connsiteY28" fmla="*/ 257175 h 319087"/>
              <a:gd name="connsiteX29" fmla="*/ 490537 w 690562"/>
              <a:gd name="connsiteY29" fmla="*/ 235744 h 319087"/>
              <a:gd name="connsiteX30" fmla="*/ 481012 w 690562"/>
              <a:gd name="connsiteY30" fmla="*/ 202406 h 319087"/>
              <a:gd name="connsiteX31" fmla="*/ 461962 w 690562"/>
              <a:gd name="connsiteY31" fmla="*/ 154781 h 319087"/>
              <a:gd name="connsiteX32" fmla="*/ 457200 w 690562"/>
              <a:gd name="connsiteY32" fmla="*/ 126206 h 319087"/>
              <a:gd name="connsiteX33" fmla="*/ 457200 w 690562"/>
              <a:gd name="connsiteY33" fmla="*/ 111919 h 319087"/>
              <a:gd name="connsiteX34" fmla="*/ 469106 w 690562"/>
              <a:gd name="connsiteY34" fmla="*/ 100012 h 319087"/>
              <a:gd name="connsiteX35" fmla="*/ 476250 w 690562"/>
              <a:gd name="connsiteY35" fmla="*/ 78581 h 319087"/>
              <a:gd name="connsiteX36" fmla="*/ 497681 w 690562"/>
              <a:gd name="connsiteY36" fmla="*/ 73819 h 319087"/>
              <a:gd name="connsiteX37" fmla="*/ 500062 w 690562"/>
              <a:gd name="connsiteY37" fmla="*/ 92869 h 319087"/>
              <a:gd name="connsiteX38" fmla="*/ 495300 w 690562"/>
              <a:gd name="connsiteY38" fmla="*/ 107156 h 319087"/>
              <a:gd name="connsiteX39" fmla="*/ 509587 w 690562"/>
              <a:gd name="connsiteY39" fmla="*/ 116681 h 319087"/>
              <a:gd name="connsiteX40" fmla="*/ 509587 w 690562"/>
              <a:gd name="connsiteY40" fmla="*/ 126206 h 319087"/>
              <a:gd name="connsiteX41" fmla="*/ 504825 w 690562"/>
              <a:gd name="connsiteY41" fmla="*/ 147637 h 319087"/>
              <a:gd name="connsiteX42" fmla="*/ 502443 w 690562"/>
              <a:gd name="connsiteY42" fmla="*/ 154781 h 319087"/>
              <a:gd name="connsiteX43" fmla="*/ 523875 w 690562"/>
              <a:gd name="connsiteY43" fmla="*/ 171450 h 319087"/>
              <a:gd name="connsiteX44" fmla="*/ 531018 w 690562"/>
              <a:gd name="connsiteY44" fmla="*/ 185737 h 319087"/>
              <a:gd name="connsiteX45" fmla="*/ 545306 w 690562"/>
              <a:gd name="connsiteY45" fmla="*/ 190500 h 319087"/>
              <a:gd name="connsiteX46" fmla="*/ 531018 w 690562"/>
              <a:gd name="connsiteY46" fmla="*/ 204787 h 319087"/>
              <a:gd name="connsiteX47" fmla="*/ 528637 w 690562"/>
              <a:gd name="connsiteY47" fmla="*/ 216694 h 319087"/>
              <a:gd name="connsiteX48" fmla="*/ 547687 w 690562"/>
              <a:gd name="connsiteY48" fmla="*/ 235744 h 319087"/>
              <a:gd name="connsiteX49" fmla="*/ 547687 w 690562"/>
              <a:gd name="connsiteY49" fmla="*/ 235744 h 319087"/>
              <a:gd name="connsiteX50" fmla="*/ 581025 w 690562"/>
              <a:gd name="connsiteY50" fmla="*/ 247650 h 319087"/>
              <a:gd name="connsiteX51" fmla="*/ 595312 w 690562"/>
              <a:gd name="connsiteY51" fmla="*/ 242887 h 319087"/>
              <a:gd name="connsiteX52" fmla="*/ 602456 w 690562"/>
              <a:gd name="connsiteY52" fmla="*/ 264319 h 319087"/>
              <a:gd name="connsiteX53" fmla="*/ 602456 w 690562"/>
              <a:gd name="connsiteY53" fmla="*/ 292894 h 319087"/>
              <a:gd name="connsiteX54" fmla="*/ 611981 w 690562"/>
              <a:gd name="connsiteY54" fmla="*/ 297656 h 319087"/>
              <a:gd name="connsiteX55" fmla="*/ 631031 w 690562"/>
              <a:gd name="connsiteY55" fmla="*/ 297656 h 319087"/>
              <a:gd name="connsiteX56" fmla="*/ 650081 w 690562"/>
              <a:gd name="connsiteY56" fmla="*/ 285750 h 319087"/>
              <a:gd name="connsiteX57" fmla="*/ 669131 w 690562"/>
              <a:gd name="connsiteY57" fmla="*/ 278606 h 319087"/>
              <a:gd name="connsiteX58" fmla="*/ 681037 w 690562"/>
              <a:gd name="connsiteY58" fmla="*/ 278606 h 319087"/>
              <a:gd name="connsiteX59" fmla="*/ 690562 w 690562"/>
              <a:gd name="connsiteY59" fmla="*/ 204787 h 319087"/>
              <a:gd name="connsiteX60" fmla="*/ 614362 w 690562"/>
              <a:gd name="connsiteY60" fmla="*/ 228600 h 319087"/>
              <a:gd name="connsiteX61" fmla="*/ 600075 w 690562"/>
              <a:gd name="connsiteY61" fmla="*/ 173831 h 319087"/>
              <a:gd name="connsiteX62" fmla="*/ 583406 w 690562"/>
              <a:gd name="connsiteY62" fmla="*/ 145256 h 319087"/>
              <a:gd name="connsiteX63" fmla="*/ 585787 w 690562"/>
              <a:gd name="connsiteY63" fmla="*/ 121444 h 319087"/>
              <a:gd name="connsiteX64" fmla="*/ 566737 w 690562"/>
              <a:gd name="connsiteY64" fmla="*/ 83344 h 319087"/>
              <a:gd name="connsiteX65" fmla="*/ 561975 w 690562"/>
              <a:gd name="connsiteY65" fmla="*/ 50006 h 319087"/>
              <a:gd name="connsiteX66" fmla="*/ 533400 w 690562"/>
              <a:gd name="connsiteY66" fmla="*/ 0 h 319087"/>
              <a:gd name="connsiteX67" fmla="*/ 411956 w 690562"/>
              <a:gd name="connsiteY67" fmla="*/ 42862 h 319087"/>
              <a:gd name="connsiteX68" fmla="*/ 319087 w 690562"/>
              <a:gd name="connsiteY68" fmla="*/ 71437 h 319087"/>
              <a:gd name="connsiteX69" fmla="*/ 257175 w 690562"/>
              <a:gd name="connsiteY69" fmla="*/ 92869 h 319087"/>
              <a:gd name="connsiteX70" fmla="*/ 147637 w 690562"/>
              <a:gd name="connsiteY70" fmla="*/ 126206 h 319087"/>
              <a:gd name="connsiteX71" fmla="*/ 64293 w 690562"/>
              <a:gd name="connsiteY71" fmla="*/ 157162 h 319087"/>
              <a:gd name="connsiteX72" fmla="*/ 0 w 690562"/>
              <a:gd name="connsiteY72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23875 w 690562"/>
              <a:gd name="connsiteY23" fmla="*/ 319087 h 319087"/>
              <a:gd name="connsiteX24" fmla="*/ 526256 w 690562"/>
              <a:gd name="connsiteY24" fmla="*/ 302419 h 319087"/>
              <a:gd name="connsiteX25" fmla="*/ 535781 w 690562"/>
              <a:gd name="connsiteY25" fmla="*/ 290512 h 319087"/>
              <a:gd name="connsiteX26" fmla="*/ 528637 w 690562"/>
              <a:gd name="connsiteY26" fmla="*/ 261937 h 319087"/>
              <a:gd name="connsiteX27" fmla="*/ 509587 w 690562"/>
              <a:gd name="connsiteY27" fmla="*/ 257175 h 319087"/>
              <a:gd name="connsiteX28" fmla="*/ 490537 w 690562"/>
              <a:gd name="connsiteY28" fmla="*/ 235744 h 319087"/>
              <a:gd name="connsiteX29" fmla="*/ 481012 w 690562"/>
              <a:gd name="connsiteY29" fmla="*/ 202406 h 319087"/>
              <a:gd name="connsiteX30" fmla="*/ 461962 w 690562"/>
              <a:gd name="connsiteY30" fmla="*/ 154781 h 319087"/>
              <a:gd name="connsiteX31" fmla="*/ 457200 w 690562"/>
              <a:gd name="connsiteY31" fmla="*/ 126206 h 319087"/>
              <a:gd name="connsiteX32" fmla="*/ 457200 w 690562"/>
              <a:gd name="connsiteY32" fmla="*/ 111919 h 319087"/>
              <a:gd name="connsiteX33" fmla="*/ 469106 w 690562"/>
              <a:gd name="connsiteY33" fmla="*/ 100012 h 319087"/>
              <a:gd name="connsiteX34" fmla="*/ 476250 w 690562"/>
              <a:gd name="connsiteY34" fmla="*/ 78581 h 319087"/>
              <a:gd name="connsiteX35" fmla="*/ 497681 w 690562"/>
              <a:gd name="connsiteY35" fmla="*/ 73819 h 319087"/>
              <a:gd name="connsiteX36" fmla="*/ 500062 w 690562"/>
              <a:gd name="connsiteY36" fmla="*/ 92869 h 319087"/>
              <a:gd name="connsiteX37" fmla="*/ 495300 w 690562"/>
              <a:gd name="connsiteY37" fmla="*/ 107156 h 319087"/>
              <a:gd name="connsiteX38" fmla="*/ 509587 w 690562"/>
              <a:gd name="connsiteY38" fmla="*/ 116681 h 319087"/>
              <a:gd name="connsiteX39" fmla="*/ 509587 w 690562"/>
              <a:gd name="connsiteY39" fmla="*/ 126206 h 319087"/>
              <a:gd name="connsiteX40" fmla="*/ 504825 w 690562"/>
              <a:gd name="connsiteY40" fmla="*/ 147637 h 319087"/>
              <a:gd name="connsiteX41" fmla="*/ 502443 w 690562"/>
              <a:gd name="connsiteY41" fmla="*/ 154781 h 319087"/>
              <a:gd name="connsiteX42" fmla="*/ 523875 w 690562"/>
              <a:gd name="connsiteY42" fmla="*/ 171450 h 319087"/>
              <a:gd name="connsiteX43" fmla="*/ 531018 w 690562"/>
              <a:gd name="connsiteY43" fmla="*/ 185737 h 319087"/>
              <a:gd name="connsiteX44" fmla="*/ 545306 w 690562"/>
              <a:gd name="connsiteY44" fmla="*/ 190500 h 319087"/>
              <a:gd name="connsiteX45" fmla="*/ 531018 w 690562"/>
              <a:gd name="connsiteY45" fmla="*/ 204787 h 319087"/>
              <a:gd name="connsiteX46" fmla="*/ 528637 w 690562"/>
              <a:gd name="connsiteY46" fmla="*/ 216694 h 319087"/>
              <a:gd name="connsiteX47" fmla="*/ 547687 w 690562"/>
              <a:gd name="connsiteY47" fmla="*/ 235744 h 319087"/>
              <a:gd name="connsiteX48" fmla="*/ 547687 w 690562"/>
              <a:gd name="connsiteY48" fmla="*/ 235744 h 319087"/>
              <a:gd name="connsiteX49" fmla="*/ 581025 w 690562"/>
              <a:gd name="connsiteY49" fmla="*/ 247650 h 319087"/>
              <a:gd name="connsiteX50" fmla="*/ 595312 w 690562"/>
              <a:gd name="connsiteY50" fmla="*/ 242887 h 319087"/>
              <a:gd name="connsiteX51" fmla="*/ 602456 w 690562"/>
              <a:gd name="connsiteY51" fmla="*/ 264319 h 319087"/>
              <a:gd name="connsiteX52" fmla="*/ 602456 w 690562"/>
              <a:gd name="connsiteY52" fmla="*/ 292894 h 319087"/>
              <a:gd name="connsiteX53" fmla="*/ 611981 w 690562"/>
              <a:gd name="connsiteY53" fmla="*/ 297656 h 319087"/>
              <a:gd name="connsiteX54" fmla="*/ 631031 w 690562"/>
              <a:gd name="connsiteY54" fmla="*/ 297656 h 319087"/>
              <a:gd name="connsiteX55" fmla="*/ 650081 w 690562"/>
              <a:gd name="connsiteY55" fmla="*/ 285750 h 319087"/>
              <a:gd name="connsiteX56" fmla="*/ 669131 w 690562"/>
              <a:gd name="connsiteY56" fmla="*/ 278606 h 319087"/>
              <a:gd name="connsiteX57" fmla="*/ 681037 w 690562"/>
              <a:gd name="connsiteY57" fmla="*/ 278606 h 319087"/>
              <a:gd name="connsiteX58" fmla="*/ 690562 w 690562"/>
              <a:gd name="connsiteY58" fmla="*/ 204787 h 319087"/>
              <a:gd name="connsiteX59" fmla="*/ 614362 w 690562"/>
              <a:gd name="connsiteY59" fmla="*/ 228600 h 319087"/>
              <a:gd name="connsiteX60" fmla="*/ 600075 w 690562"/>
              <a:gd name="connsiteY60" fmla="*/ 173831 h 319087"/>
              <a:gd name="connsiteX61" fmla="*/ 583406 w 690562"/>
              <a:gd name="connsiteY61" fmla="*/ 145256 h 319087"/>
              <a:gd name="connsiteX62" fmla="*/ 585787 w 690562"/>
              <a:gd name="connsiteY62" fmla="*/ 121444 h 319087"/>
              <a:gd name="connsiteX63" fmla="*/ 566737 w 690562"/>
              <a:gd name="connsiteY63" fmla="*/ 83344 h 319087"/>
              <a:gd name="connsiteX64" fmla="*/ 561975 w 690562"/>
              <a:gd name="connsiteY64" fmla="*/ 50006 h 319087"/>
              <a:gd name="connsiteX65" fmla="*/ 533400 w 690562"/>
              <a:gd name="connsiteY65" fmla="*/ 0 h 319087"/>
              <a:gd name="connsiteX66" fmla="*/ 411956 w 690562"/>
              <a:gd name="connsiteY66" fmla="*/ 42862 h 319087"/>
              <a:gd name="connsiteX67" fmla="*/ 319087 w 690562"/>
              <a:gd name="connsiteY67" fmla="*/ 71437 h 319087"/>
              <a:gd name="connsiteX68" fmla="*/ 257175 w 690562"/>
              <a:gd name="connsiteY68" fmla="*/ 92869 h 319087"/>
              <a:gd name="connsiteX69" fmla="*/ 147637 w 690562"/>
              <a:gd name="connsiteY69" fmla="*/ 126206 h 319087"/>
              <a:gd name="connsiteX70" fmla="*/ 64293 w 690562"/>
              <a:gd name="connsiteY70" fmla="*/ 157162 h 319087"/>
              <a:gd name="connsiteX71" fmla="*/ 0 w 690562"/>
              <a:gd name="connsiteY71" fmla="*/ 180975 h 319087"/>
              <a:gd name="connsiteX0" fmla="*/ 0 w 690562"/>
              <a:gd name="connsiteY0" fmla="*/ 180975 h 333493"/>
              <a:gd name="connsiteX1" fmla="*/ 40481 w 690562"/>
              <a:gd name="connsiteY1" fmla="*/ 238125 h 333493"/>
              <a:gd name="connsiteX2" fmla="*/ 76200 w 690562"/>
              <a:gd name="connsiteY2" fmla="*/ 207169 h 333493"/>
              <a:gd name="connsiteX3" fmla="*/ 92868 w 690562"/>
              <a:gd name="connsiteY3" fmla="*/ 209550 h 333493"/>
              <a:gd name="connsiteX4" fmla="*/ 104775 w 690562"/>
              <a:gd name="connsiteY4" fmla="*/ 161925 h 333493"/>
              <a:gd name="connsiteX5" fmla="*/ 145256 w 690562"/>
              <a:gd name="connsiteY5" fmla="*/ 169069 h 333493"/>
              <a:gd name="connsiteX6" fmla="*/ 171450 w 690562"/>
              <a:gd name="connsiteY6" fmla="*/ 161925 h 333493"/>
              <a:gd name="connsiteX7" fmla="*/ 192881 w 690562"/>
              <a:gd name="connsiteY7" fmla="*/ 140494 h 333493"/>
              <a:gd name="connsiteX8" fmla="*/ 216693 w 690562"/>
              <a:gd name="connsiteY8" fmla="*/ 119062 h 333493"/>
              <a:gd name="connsiteX9" fmla="*/ 238125 w 690562"/>
              <a:gd name="connsiteY9" fmla="*/ 119062 h 333493"/>
              <a:gd name="connsiteX10" fmla="*/ 259556 w 690562"/>
              <a:gd name="connsiteY10" fmla="*/ 130969 h 333493"/>
              <a:gd name="connsiteX11" fmla="*/ 264318 w 690562"/>
              <a:gd name="connsiteY11" fmla="*/ 145256 h 333493"/>
              <a:gd name="connsiteX12" fmla="*/ 283368 w 690562"/>
              <a:gd name="connsiteY12" fmla="*/ 157162 h 333493"/>
              <a:gd name="connsiteX13" fmla="*/ 304800 w 690562"/>
              <a:gd name="connsiteY13" fmla="*/ 154817 h 333493"/>
              <a:gd name="connsiteX14" fmla="*/ 361950 w 690562"/>
              <a:gd name="connsiteY14" fmla="*/ 195297 h 333493"/>
              <a:gd name="connsiteX15" fmla="*/ 397668 w 690562"/>
              <a:gd name="connsiteY15" fmla="*/ 214312 h 333493"/>
              <a:gd name="connsiteX16" fmla="*/ 402431 w 690562"/>
              <a:gd name="connsiteY16" fmla="*/ 235744 h 333493"/>
              <a:gd name="connsiteX17" fmla="*/ 400050 w 690562"/>
              <a:gd name="connsiteY17" fmla="*/ 264319 h 333493"/>
              <a:gd name="connsiteX18" fmla="*/ 388143 w 690562"/>
              <a:gd name="connsiteY18" fmla="*/ 290512 h 333493"/>
              <a:gd name="connsiteX19" fmla="*/ 409575 w 690562"/>
              <a:gd name="connsiteY19" fmla="*/ 302419 h 333493"/>
              <a:gd name="connsiteX20" fmla="*/ 419100 w 690562"/>
              <a:gd name="connsiteY20" fmla="*/ 302419 h 333493"/>
              <a:gd name="connsiteX21" fmla="*/ 438150 w 690562"/>
              <a:gd name="connsiteY21" fmla="*/ 290512 h 333493"/>
              <a:gd name="connsiteX22" fmla="*/ 473868 w 690562"/>
              <a:gd name="connsiteY22" fmla="*/ 333493 h 333493"/>
              <a:gd name="connsiteX23" fmla="*/ 523875 w 690562"/>
              <a:gd name="connsiteY23" fmla="*/ 319087 h 333493"/>
              <a:gd name="connsiteX24" fmla="*/ 526256 w 690562"/>
              <a:gd name="connsiteY24" fmla="*/ 302419 h 333493"/>
              <a:gd name="connsiteX25" fmla="*/ 535781 w 690562"/>
              <a:gd name="connsiteY25" fmla="*/ 290512 h 333493"/>
              <a:gd name="connsiteX26" fmla="*/ 528637 w 690562"/>
              <a:gd name="connsiteY26" fmla="*/ 261937 h 333493"/>
              <a:gd name="connsiteX27" fmla="*/ 509587 w 690562"/>
              <a:gd name="connsiteY27" fmla="*/ 257175 h 333493"/>
              <a:gd name="connsiteX28" fmla="*/ 490537 w 690562"/>
              <a:gd name="connsiteY28" fmla="*/ 235744 h 333493"/>
              <a:gd name="connsiteX29" fmla="*/ 481012 w 690562"/>
              <a:gd name="connsiteY29" fmla="*/ 202406 h 333493"/>
              <a:gd name="connsiteX30" fmla="*/ 461962 w 690562"/>
              <a:gd name="connsiteY30" fmla="*/ 154781 h 333493"/>
              <a:gd name="connsiteX31" fmla="*/ 457200 w 690562"/>
              <a:gd name="connsiteY31" fmla="*/ 126206 h 333493"/>
              <a:gd name="connsiteX32" fmla="*/ 457200 w 690562"/>
              <a:gd name="connsiteY32" fmla="*/ 111919 h 333493"/>
              <a:gd name="connsiteX33" fmla="*/ 469106 w 690562"/>
              <a:gd name="connsiteY33" fmla="*/ 100012 h 333493"/>
              <a:gd name="connsiteX34" fmla="*/ 476250 w 690562"/>
              <a:gd name="connsiteY34" fmla="*/ 78581 h 333493"/>
              <a:gd name="connsiteX35" fmla="*/ 497681 w 690562"/>
              <a:gd name="connsiteY35" fmla="*/ 73819 h 333493"/>
              <a:gd name="connsiteX36" fmla="*/ 500062 w 690562"/>
              <a:gd name="connsiteY36" fmla="*/ 92869 h 333493"/>
              <a:gd name="connsiteX37" fmla="*/ 495300 w 690562"/>
              <a:gd name="connsiteY37" fmla="*/ 107156 h 333493"/>
              <a:gd name="connsiteX38" fmla="*/ 509587 w 690562"/>
              <a:gd name="connsiteY38" fmla="*/ 116681 h 333493"/>
              <a:gd name="connsiteX39" fmla="*/ 509587 w 690562"/>
              <a:gd name="connsiteY39" fmla="*/ 126206 h 333493"/>
              <a:gd name="connsiteX40" fmla="*/ 504825 w 690562"/>
              <a:gd name="connsiteY40" fmla="*/ 147637 h 333493"/>
              <a:gd name="connsiteX41" fmla="*/ 502443 w 690562"/>
              <a:gd name="connsiteY41" fmla="*/ 154781 h 333493"/>
              <a:gd name="connsiteX42" fmla="*/ 523875 w 690562"/>
              <a:gd name="connsiteY42" fmla="*/ 171450 h 333493"/>
              <a:gd name="connsiteX43" fmla="*/ 531018 w 690562"/>
              <a:gd name="connsiteY43" fmla="*/ 185737 h 333493"/>
              <a:gd name="connsiteX44" fmla="*/ 545306 w 690562"/>
              <a:gd name="connsiteY44" fmla="*/ 190500 h 333493"/>
              <a:gd name="connsiteX45" fmla="*/ 531018 w 690562"/>
              <a:gd name="connsiteY45" fmla="*/ 204787 h 333493"/>
              <a:gd name="connsiteX46" fmla="*/ 528637 w 690562"/>
              <a:gd name="connsiteY46" fmla="*/ 216694 h 333493"/>
              <a:gd name="connsiteX47" fmla="*/ 547687 w 690562"/>
              <a:gd name="connsiteY47" fmla="*/ 235744 h 333493"/>
              <a:gd name="connsiteX48" fmla="*/ 547687 w 690562"/>
              <a:gd name="connsiteY48" fmla="*/ 235744 h 333493"/>
              <a:gd name="connsiteX49" fmla="*/ 581025 w 690562"/>
              <a:gd name="connsiteY49" fmla="*/ 247650 h 333493"/>
              <a:gd name="connsiteX50" fmla="*/ 595312 w 690562"/>
              <a:gd name="connsiteY50" fmla="*/ 242887 h 333493"/>
              <a:gd name="connsiteX51" fmla="*/ 602456 w 690562"/>
              <a:gd name="connsiteY51" fmla="*/ 264319 h 333493"/>
              <a:gd name="connsiteX52" fmla="*/ 602456 w 690562"/>
              <a:gd name="connsiteY52" fmla="*/ 292894 h 333493"/>
              <a:gd name="connsiteX53" fmla="*/ 611981 w 690562"/>
              <a:gd name="connsiteY53" fmla="*/ 297656 h 333493"/>
              <a:gd name="connsiteX54" fmla="*/ 631031 w 690562"/>
              <a:gd name="connsiteY54" fmla="*/ 297656 h 333493"/>
              <a:gd name="connsiteX55" fmla="*/ 650081 w 690562"/>
              <a:gd name="connsiteY55" fmla="*/ 285750 h 333493"/>
              <a:gd name="connsiteX56" fmla="*/ 669131 w 690562"/>
              <a:gd name="connsiteY56" fmla="*/ 278606 h 333493"/>
              <a:gd name="connsiteX57" fmla="*/ 681037 w 690562"/>
              <a:gd name="connsiteY57" fmla="*/ 278606 h 333493"/>
              <a:gd name="connsiteX58" fmla="*/ 690562 w 690562"/>
              <a:gd name="connsiteY58" fmla="*/ 204787 h 333493"/>
              <a:gd name="connsiteX59" fmla="*/ 614362 w 690562"/>
              <a:gd name="connsiteY59" fmla="*/ 228600 h 333493"/>
              <a:gd name="connsiteX60" fmla="*/ 600075 w 690562"/>
              <a:gd name="connsiteY60" fmla="*/ 173831 h 333493"/>
              <a:gd name="connsiteX61" fmla="*/ 583406 w 690562"/>
              <a:gd name="connsiteY61" fmla="*/ 145256 h 333493"/>
              <a:gd name="connsiteX62" fmla="*/ 585787 w 690562"/>
              <a:gd name="connsiteY62" fmla="*/ 121444 h 333493"/>
              <a:gd name="connsiteX63" fmla="*/ 566737 w 690562"/>
              <a:gd name="connsiteY63" fmla="*/ 83344 h 333493"/>
              <a:gd name="connsiteX64" fmla="*/ 561975 w 690562"/>
              <a:gd name="connsiteY64" fmla="*/ 50006 h 333493"/>
              <a:gd name="connsiteX65" fmla="*/ 533400 w 690562"/>
              <a:gd name="connsiteY65" fmla="*/ 0 h 333493"/>
              <a:gd name="connsiteX66" fmla="*/ 411956 w 690562"/>
              <a:gd name="connsiteY66" fmla="*/ 42862 h 333493"/>
              <a:gd name="connsiteX67" fmla="*/ 319087 w 690562"/>
              <a:gd name="connsiteY67" fmla="*/ 71437 h 333493"/>
              <a:gd name="connsiteX68" fmla="*/ 257175 w 690562"/>
              <a:gd name="connsiteY68" fmla="*/ 92869 h 333493"/>
              <a:gd name="connsiteX69" fmla="*/ 147637 w 690562"/>
              <a:gd name="connsiteY69" fmla="*/ 126206 h 333493"/>
              <a:gd name="connsiteX70" fmla="*/ 64293 w 690562"/>
              <a:gd name="connsiteY70" fmla="*/ 157162 h 333493"/>
              <a:gd name="connsiteX71" fmla="*/ 0 w 690562"/>
              <a:gd name="connsiteY71" fmla="*/ 180975 h 33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90562" h="333493">
                <a:moveTo>
                  <a:pt x="0" y="180975"/>
                </a:moveTo>
                <a:lnTo>
                  <a:pt x="40481" y="238125"/>
                </a:lnTo>
                <a:lnTo>
                  <a:pt x="76200" y="207169"/>
                </a:lnTo>
                <a:lnTo>
                  <a:pt x="92868" y="209550"/>
                </a:lnTo>
                <a:lnTo>
                  <a:pt x="104775" y="161925"/>
                </a:lnTo>
                <a:lnTo>
                  <a:pt x="145256" y="169069"/>
                </a:lnTo>
                <a:lnTo>
                  <a:pt x="171450" y="161925"/>
                </a:lnTo>
                <a:lnTo>
                  <a:pt x="192881" y="140494"/>
                </a:lnTo>
                <a:lnTo>
                  <a:pt x="216693" y="119062"/>
                </a:lnTo>
                <a:lnTo>
                  <a:pt x="238125" y="119062"/>
                </a:lnTo>
                <a:lnTo>
                  <a:pt x="259556" y="130969"/>
                </a:lnTo>
                <a:lnTo>
                  <a:pt x="264318" y="145256"/>
                </a:lnTo>
                <a:lnTo>
                  <a:pt x="283368" y="157162"/>
                </a:lnTo>
                <a:lnTo>
                  <a:pt x="304800" y="154817"/>
                </a:lnTo>
                <a:lnTo>
                  <a:pt x="361950" y="195297"/>
                </a:lnTo>
                <a:lnTo>
                  <a:pt x="397668" y="214312"/>
                </a:lnTo>
                <a:lnTo>
                  <a:pt x="402431" y="235744"/>
                </a:lnTo>
                <a:lnTo>
                  <a:pt x="400050" y="264319"/>
                </a:lnTo>
                <a:lnTo>
                  <a:pt x="388143" y="290512"/>
                </a:lnTo>
                <a:lnTo>
                  <a:pt x="409575" y="302419"/>
                </a:lnTo>
                <a:lnTo>
                  <a:pt x="419100" y="302419"/>
                </a:lnTo>
                <a:lnTo>
                  <a:pt x="438150" y="290512"/>
                </a:lnTo>
                <a:lnTo>
                  <a:pt x="473868" y="333493"/>
                </a:lnTo>
                <a:lnTo>
                  <a:pt x="523875" y="319087"/>
                </a:lnTo>
                <a:lnTo>
                  <a:pt x="526256" y="302419"/>
                </a:lnTo>
                <a:lnTo>
                  <a:pt x="535781" y="290512"/>
                </a:lnTo>
                <a:lnTo>
                  <a:pt x="528637" y="261937"/>
                </a:lnTo>
                <a:lnTo>
                  <a:pt x="509587" y="257175"/>
                </a:lnTo>
                <a:lnTo>
                  <a:pt x="490537" y="235744"/>
                </a:lnTo>
                <a:lnTo>
                  <a:pt x="481012" y="202406"/>
                </a:lnTo>
                <a:lnTo>
                  <a:pt x="461962" y="154781"/>
                </a:lnTo>
                <a:lnTo>
                  <a:pt x="457200" y="126206"/>
                </a:lnTo>
                <a:lnTo>
                  <a:pt x="457200" y="111919"/>
                </a:lnTo>
                <a:lnTo>
                  <a:pt x="469106" y="100012"/>
                </a:lnTo>
                <a:lnTo>
                  <a:pt x="476250" y="78581"/>
                </a:lnTo>
                <a:lnTo>
                  <a:pt x="497681" y="73819"/>
                </a:lnTo>
                <a:lnTo>
                  <a:pt x="500062" y="92869"/>
                </a:lnTo>
                <a:lnTo>
                  <a:pt x="495300" y="107156"/>
                </a:lnTo>
                <a:lnTo>
                  <a:pt x="509587" y="116681"/>
                </a:lnTo>
                <a:lnTo>
                  <a:pt x="509587" y="126206"/>
                </a:lnTo>
                <a:lnTo>
                  <a:pt x="504825" y="147637"/>
                </a:lnTo>
                <a:lnTo>
                  <a:pt x="502443" y="154781"/>
                </a:lnTo>
                <a:lnTo>
                  <a:pt x="523875" y="171450"/>
                </a:lnTo>
                <a:lnTo>
                  <a:pt x="531018" y="185737"/>
                </a:lnTo>
                <a:lnTo>
                  <a:pt x="545306" y="190500"/>
                </a:lnTo>
                <a:lnTo>
                  <a:pt x="531018" y="204787"/>
                </a:lnTo>
                <a:lnTo>
                  <a:pt x="528637" y="216694"/>
                </a:lnTo>
                <a:lnTo>
                  <a:pt x="547687" y="235744"/>
                </a:lnTo>
                <a:lnTo>
                  <a:pt x="547687" y="235744"/>
                </a:lnTo>
                <a:lnTo>
                  <a:pt x="581025" y="247650"/>
                </a:lnTo>
                <a:lnTo>
                  <a:pt x="595312" y="242887"/>
                </a:lnTo>
                <a:lnTo>
                  <a:pt x="602456" y="264319"/>
                </a:lnTo>
                <a:lnTo>
                  <a:pt x="602456" y="292894"/>
                </a:lnTo>
                <a:lnTo>
                  <a:pt x="611981" y="297656"/>
                </a:lnTo>
                <a:lnTo>
                  <a:pt x="631031" y="297656"/>
                </a:lnTo>
                <a:lnTo>
                  <a:pt x="650081" y="285750"/>
                </a:lnTo>
                <a:lnTo>
                  <a:pt x="669131" y="278606"/>
                </a:lnTo>
                <a:lnTo>
                  <a:pt x="681037" y="278606"/>
                </a:lnTo>
                <a:lnTo>
                  <a:pt x="690562" y="204787"/>
                </a:lnTo>
                <a:lnTo>
                  <a:pt x="614362" y="228600"/>
                </a:lnTo>
                <a:lnTo>
                  <a:pt x="600075" y="173831"/>
                </a:lnTo>
                <a:lnTo>
                  <a:pt x="583406" y="145256"/>
                </a:lnTo>
                <a:lnTo>
                  <a:pt x="585787" y="121444"/>
                </a:lnTo>
                <a:lnTo>
                  <a:pt x="566737" y="83344"/>
                </a:lnTo>
                <a:lnTo>
                  <a:pt x="561975" y="50006"/>
                </a:lnTo>
                <a:lnTo>
                  <a:pt x="533400" y="0"/>
                </a:lnTo>
                <a:lnTo>
                  <a:pt x="411956" y="42862"/>
                </a:lnTo>
                <a:lnTo>
                  <a:pt x="319087" y="71437"/>
                </a:lnTo>
                <a:lnTo>
                  <a:pt x="257175" y="92869"/>
                </a:lnTo>
                <a:lnTo>
                  <a:pt x="147637" y="126206"/>
                </a:lnTo>
                <a:lnTo>
                  <a:pt x="64293" y="157162"/>
                </a:lnTo>
                <a:lnTo>
                  <a:pt x="0" y="18097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3094" name="Freeform 3093"/>
          <p:cNvSpPr/>
          <p:nvPr/>
        </p:nvSpPr>
        <p:spPr>
          <a:xfrm>
            <a:off x="6948488" y="2338388"/>
            <a:ext cx="901700" cy="657225"/>
          </a:xfrm>
          <a:custGeom>
            <a:avLst/>
            <a:gdLst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50006 w 895350"/>
              <a:gd name="connsiteY16" fmla="*/ 200025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64293 w 895350"/>
              <a:gd name="connsiteY16" fmla="*/ 188118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902493"/>
              <a:gd name="connsiteY0" fmla="*/ 245268 h 647700"/>
              <a:gd name="connsiteX1" fmla="*/ 76199 w 902493"/>
              <a:gd name="connsiteY1" fmla="*/ 461962 h 647700"/>
              <a:gd name="connsiteX2" fmla="*/ 135730 w 902493"/>
              <a:gd name="connsiteY2" fmla="*/ 647700 h 647700"/>
              <a:gd name="connsiteX3" fmla="*/ 469105 w 902493"/>
              <a:gd name="connsiteY3" fmla="*/ 554831 h 647700"/>
              <a:gd name="connsiteX4" fmla="*/ 847724 w 902493"/>
              <a:gd name="connsiteY4" fmla="*/ 426244 h 647700"/>
              <a:gd name="connsiteX5" fmla="*/ 866774 w 902493"/>
              <a:gd name="connsiteY5" fmla="*/ 354806 h 647700"/>
              <a:gd name="connsiteX6" fmla="*/ 902493 w 902493"/>
              <a:gd name="connsiteY6" fmla="*/ 321469 h 647700"/>
              <a:gd name="connsiteX7" fmla="*/ 892968 w 902493"/>
              <a:gd name="connsiteY7" fmla="*/ 273844 h 647700"/>
              <a:gd name="connsiteX8" fmla="*/ 826293 w 902493"/>
              <a:gd name="connsiteY8" fmla="*/ 257175 h 647700"/>
              <a:gd name="connsiteX9" fmla="*/ 826293 w 902493"/>
              <a:gd name="connsiteY9" fmla="*/ 223837 h 647700"/>
              <a:gd name="connsiteX10" fmla="*/ 812005 w 902493"/>
              <a:gd name="connsiteY10" fmla="*/ 188119 h 647700"/>
              <a:gd name="connsiteX11" fmla="*/ 823912 w 902493"/>
              <a:gd name="connsiteY11" fmla="*/ 80962 h 647700"/>
              <a:gd name="connsiteX12" fmla="*/ 788193 w 902493"/>
              <a:gd name="connsiteY12" fmla="*/ 40481 h 647700"/>
              <a:gd name="connsiteX13" fmla="*/ 740568 w 902493"/>
              <a:gd name="connsiteY13" fmla="*/ 9525 h 647700"/>
              <a:gd name="connsiteX14" fmla="*/ 709612 w 902493"/>
              <a:gd name="connsiteY14" fmla="*/ 0 h 647700"/>
              <a:gd name="connsiteX15" fmla="*/ 404812 w 902493"/>
              <a:gd name="connsiteY15" fmla="*/ 95250 h 647700"/>
              <a:gd name="connsiteX16" fmla="*/ 71436 w 902493"/>
              <a:gd name="connsiteY16" fmla="*/ 188118 h 647700"/>
              <a:gd name="connsiteX17" fmla="*/ 47624 w 902493"/>
              <a:gd name="connsiteY17" fmla="*/ 195262 h 647700"/>
              <a:gd name="connsiteX18" fmla="*/ 0 w 902493"/>
              <a:gd name="connsiteY18" fmla="*/ 245268 h 647700"/>
              <a:gd name="connsiteX0" fmla="*/ 0 w 902493"/>
              <a:gd name="connsiteY0" fmla="*/ 245268 h 647700"/>
              <a:gd name="connsiteX1" fmla="*/ 135730 w 902493"/>
              <a:gd name="connsiteY1" fmla="*/ 647700 h 647700"/>
              <a:gd name="connsiteX2" fmla="*/ 469105 w 902493"/>
              <a:gd name="connsiteY2" fmla="*/ 554831 h 647700"/>
              <a:gd name="connsiteX3" fmla="*/ 847724 w 902493"/>
              <a:gd name="connsiteY3" fmla="*/ 426244 h 647700"/>
              <a:gd name="connsiteX4" fmla="*/ 866774 w 902493"/>
              <a:gd name="connsiteY4" fmla="*/ 354806 h 647700"/>
              <a:gd name="connsiteX5" fmla="*/ 902493 w 902493"/>
              <a:gd name="connsiteY5" fmla="*/ 321469 h 647700"/>
              <a:gd name="connsiteX6" fmla="*/ 892968 w 902493"/>
              <a:gd name="connsiteY6" fmla="*/ 273844 h 647700"/>
              <a:gd name="connsiteX7" fmla="*/ 826293 w 902493"/>
              <a:gd name="connsiteY7" fmla="*/ 257175 h 647700"/>
              <a:gd name="connsiteX8" fmla="*/ 826293 w 902493"/>
              <a:gd name="connsiteY8" fmla="*/ 223837 h 647700"/>
              <a:gd name="connsiteX9" fmla="*/ 812005 w 902493"/>
              <a:gd name="connsiteY9" fmla="*/ 188119 h 647700"/>
              <a:gd name="connsiteX10" fmla="*/ 823912 w 902493"/>
              <a:gd name="connsiteY10" fmla="*/ 80962 h 647700"/>
              <a:gd name="connsiteX11" fmla="*/ 788193 w 902493"/>
              <a:gd name="connsiteY11" fmla="*/ 40481 h 647700"/>
              <a:gd name="connsiteX12" fmla="*/ 740568 w 902493"/>
              <a:gd name="connsiteY12" fmla="*/ 9525 h 647700"/>
              <a:gd name="connsiteX13" fmla="*/ 709612 w 902493"/>
              <a:gd name="connsiteY13" fmla="*/ 0 h 647700"/>
              <a:gd name="connsiteX14" fmla="*/ 404812 w 902493"/>
              <a:gd name="connsiteY14" fmla="*/ 95250 h 647700"/>
              <a:gd name="connsiteX15" fmla="*/ 71436 w 902493"/>
              <a:gd name="connsiteY15" fmla="*/ 188118 h 647700"/>
              <a:gd name="connsiteX16" fmla="*/ 47624 w 902493"/>
              <a:gd name="connsiteY16" fmla="*/ 195262 h 647700"/>
              <a:gd name="connsiteX17" fmla="*/ 0 w 902493"/>
              <a:gd name="connsiteY17" fmla="*/ 245268 h 647700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66774 w 902493"/>
              <a:gd name="connsiteY4" fmla="*/ 354806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73918 w 902493"/>
              <a:gd name="connsiteY4" fmla="*/ 366712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2493" h="657225">
                <a:moveTo>
                  <a:pt x="0" y="245268"/>
                </a:moveTo>
                <a:lnTo>
                  <a:pt x="128586" y="657225"/>
                </a:lnTo>
                <a:lnTo>
                  <a:pt x="469105" y="554831"/>
                </a:lnTo>
                <a:lnTo>
                  <a:pt x="847724" y="426244"/>
                </a:lnTo>
                <a:lnTo>
                  <a:pt x="873918" y="366712"/>
                </a:lnTo>
                <a:lnTo>
                  <a:pt x="902493" y="321469"/>
                </a:lnTo>
                <a:lnTo>
                  <a:pt x="892968" y="273844"/>
                </a:lnTo>
                <a:lnTo>
                  <a:pt x="826293" y="257175"/>
                </a:lnTo>
                <a:lnTo>
                  <a:pt x="826293" y="223837"/>
                </a:lnTo>
                <a:lnTo>
                  <a:pt x="812005" y="188119"/>
                </a:lnTo>
                <a:lnTo>
                  <a:pt x="823912" y="80962"/>
                </a:lnTo>
                <a:lnTo>
                  <a:pt x="788193" y="40481"/>
                </a:lnTo>
                <a:lnTo>
                  <a:pt x="740568" y="9525"/>
                </a:lnTo>
                <a:lnTo>
                  <a:pt x="709612" y="0"/>
                </a:lnTo>
                <a:lnTo>
                  <a:pt x="404812" y="95250"/>
                </a:lnTo>
                <a:lnTo>
                  <a:pt x="71436" y="188118"/>
                </a:lnTo>
                <a:lnTo>
                  <a:pt x="47624" y="195262"/>
                </a:lnTo>
                <a:lnTo>
                  <a:pt x="0" y="245268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3095" name="Freeform 3094"/>
          <p:cNvSpPr/>
          <p:nvPr/>
        </p:nvSpPr>
        <p:spPr>
          <a:xfrm>
            <a:off x="4511253" y="1640111"/>
            <a:ext cx="997744" cy="1057275"/>
          </a:xfrm>
          <a:custGeom>
            <a:avLst/>
            <a:gdLst>
              <a:gd name="connsiteX0" fmla="*/ 0 w 997744"/>
              <a:gd name="connsiteY0" fmla="*/ 11906 h 1057275"/>
              <a:gd name="connsiteX1" fmla="*/ 26194 w 997744"/>
              <a:gd name="connsiteY1" fmla="*/ 83343 h 1057275"/>
              <a:gd name="connsiteX2" fmla="*/ 26194 w 997744"/>
              <a:gd name="connsiteY2" fmla="*/ 200025 h 1057275"/>
              <a:gd name="connsiteX3" fmla="*/ 54769 w 997744"/>
              <a:gd name="connsiteY3" fmla="*/ 230981 h 1057275"/>
              <a:gd name="connsiteX4" fmla="*/ 92869 w 997744"/>
              <a:gd name="connsiteY4" fmla="*/ 316706 h 1057275"/>
              <a:gd name="connsiteX5" fmla="*/ 92869 w 997744"/>
              <a:gd name="connsiteY5" fmla="*/ 426243 h 1057275"/>
              <a:gd name="connsiteX6" fmla="*/ 126207 w 997744"/>
              <a:gd name="connsiteY6" fmla="*/ 538162 h 1057275"/>
              <a:gd name="connsiteX7" fmla="*/ 116682 w 997744"/>
              <a:gd name="connsiteY7" fmla="*/ 590550 h 1057275"/>
              <a:gd name="connsiteX8" fmla="*/ 126207 w 997744"/>
              <a:gd name="connsiteY8" fmla="*/ 602456 h 1057275"/>
              <a:gd name="connsiteX9" fmla="*/ 114300 w 997744"/>
              <a:gd name="connsiteY9" fmla="*/ 678656 h 1057275"/>
              <a:gd name="connsiteX10" fmla="*/ 161925 w 997744"/>
              <a:gd name="connsiteY10" fmla="*/ 709612 h 1057275"/>
              <a:gd name="connsiteX11" fmla="*/ 178594 w 997744"/>
              <a:gd name="connsiteY11" fmla="*/ 1057275 h 1057275"/>
              <a:gd name="connsiteX12" fmla="*/ 547688 w 997744"/>
              <a:gd name="connsiteY12" fmla="*/ 1026318 h 1057275"/>
              <a:gd name="connsiteX13" fmla="*/ 916782 w 997744"/>
              <a:gd name="connsiteY13" fmla="*/ 962025 h 1057275"/>
              <a:gd name="connsiteX14" fmla="*/ 890588 w 997744"/>
              <a:gd name="connsiteY14" fmla="*/ 897731 h 1057275"/>
              <a:gd name="connsiteX15" fmla="*/ 869157 w 997744"/>
              <a:gd name="connsiteY15" fmla="*/ 907256 h 1057275"/>
              <a:gd name="connsiteX16" fmla="*/ 838200 w 997744"/>
              <a:gd name="connsiteY16" fmla="*/ 871537 h 1057275"/>
              <a:gd name="connsiteX17" fmla="*/ 804863 w 997744"/>
              <a:gd name="connsiteY17" fmla="*/ 871537 h 1057275"/>
              <a:gd name="connsiteX18" fmla="*/ 766763 w 997744"/>
              <a:gd name="connsiteY18" fmla="*/ 814387 h 1057275"/>
              <a:gd name="connsiteX19" fmla="*/ 709613 w 997744"/>
              <a:gd name="connsiteY19" fmla="*/ 792956 h 1057275"/>
              <a:gd name="connsiteX20" fmla="*/ 673894 w 997744"/>
              <a:gd name="connsiteY20" fmla="*/ 783431 h 1057275"/>
              <a:gd name="connsiteX21" fmla="*/ 673894 w 997744"/>
              <a:gd name="connsiteY21" fmla="*/ 783431 h 1057275"/>
              <a:gd name="connsiteX22" fmla="*/ 645319 w 997744"/>
              <a:gd name="connsiteY22" fmla="*/ 716756 h 1057275"/>
              <a:gd name="connsiteX23" fmla="*/ 666750 w 997744"/>
              <a:gd name="connsiteY23" fmla="*/ 669131 h 1057275"/>
              <a:gd name="connsiteX24" fmla="*/ 623888 w 997744"/>
              <a:gd name="connsiteY24" fmla="*/ 588168 h 1057275"/>
              <a:gd name="connsiteX25" fmla="*/ 683419 w 997744"/>
              <a:gd name="connsiteY25" fmla="*/ 519112 h 1057275"/>
              <a:gd name="connsiteX26" fmla="*/ 681038 w 997744"/>
              <a:gd name="connsiteY26" fmla="*/ 435768 h 1057275"/>
              <a:gd name="connsiteX27" fmla="*/ 704850 w 997744"/>
              <a:gd name="connsiteY27" fmla="*/ 371475 h 1057275"/>
              <a:gd name="connsiteX28" fmla="*/ 731044 w 997744"/>
              <a:gd name="connsiteY28" fmla="*/ 345281 h 1057275"/>
              <a:gd name="connsiteX29" fmla="*/ 788194 w 997744"/>
              <a:gd name="connsiteY29" fmla="*/ 292893 h 1057275"/>
              <a:gd name="connsiteX30" fmla="*/ 819150 w 997744"/>
              <a:gd name="connsiteY30" fmla="*/ 238125 h 1057275"/>
              <a:gd name="connsiteX31" fmla="*/ 912019 w 997744"/>
              <a:gd name="connsiteY31" fmla="*/ 171450 h 1057275"/>
              <a:gd name="connsiteX32" fmla="*/ 997744 w 997744"/>
              <a:gd name="connsiteY32" fmla="*/ 107156 h 1057275"/>
              <a:gd name="connsiteX33" fmla="*/ 945357 w 997744"/>
              <a:gd name="connsiteY33" fmla="*/ 97631 h 1057275"/>
              <a:gd name="connsiteX34" fmla="*/ 869157 w 997744"/>
              <a:gd name="connsiteY34" fmla="*/ 107156 h 1057275"/>
              <a:gd name="connsiteX35" fmla="*/ 823913 w 997744"/>
              <a:gd name="connsiteY35" fmla="*/ 104775 h 1057275"/>
              <a:gd name="connsiteX36" fmla="*/ 807244 w 997744"/>
              <a:gd name="connsiteY36" fmla="*/ 92868 h 1057275"/>
              <a:gd name="connsiteX37" fmla="*/ 766763 w 997744"/>
              <a:gd name="connsiteY37" fmla="*/ 111918 h 1057275"/>
              <a:gd name="connsiteX38" fmla="*/ 738188 w 997744"/>
              <a:gd name="connsiteY38" fmla="*/ 104775 h 1057275"/>
              <a:gd name="connsiteX39" fmla="*/ 700088 w 997744"/>
              <a:gd name="connsiteY39" fmla="*/ 88106 h 1057275"/>
              <a:gd name="connsiteX40" fmla="*/ 676275 w 997744"/>
              <a:gd name="connsiteY40" fmla="*/ 71437 h 1057275"/>
              <a:gd name="connsiteX41" fmla="*/ 638175 w 997744"/>
              <a:gd name="connsiteY41" fmla="*/ 78581 h 1057275"/>
              <a:gd name="connsiteX42" fmla="*/ 588169 w 997744"/>
              <a:gd name="connsiteY42" fmla="*/ 50006 h 1057275"/>
              <a:gd name="connsiteX43" fmla="*/ 561975 w 997744"/>
              <a:gd name="connsiteY43" fmla="*/ 52387 h 1057275"/>
              <a:gd name="connsiteX44" fmla="*/ 504825 w 997744"/>
              <a:gd name="connsiteY44" fmla="*/ 57150 h 1057275"/>
              <a:gd name="connsiteX45" fmla="*/ 459582 w 997744"/>
              <a:gd name="connsiteY45" fmla="*/ 57150 h 1057275"/>
              <a:gd name="connsiteX46" fmla="*/ 438150 w 997744"/>
              <a:gd name="connsiteY46" fmla="*/ 42862 h 1057275"/>
              <a:gd name="connsiteX47" fmla="*/ 381000 w 997744"/>
              <a:gd name="connsiteY47" fmla="*/ 33337 h 1057275"/>
              <a:gd name="connsiteX48" fmla="*/ 328613 w 997744"/>
              <a:gd name="connsiteY48" fmla="*/ 16668 h 1057275"/>
              <a:gd name="connsiteX49" fmla="*/ 295275 w 997744"/>
              <a:gd name="connsiteY49" fmla="*/ 16668 h 1057275"/>
              <a:gd name="connsiteX50" fmla="*/ 264319 w 997744"/>
              <a:gd name="connsiteY50" fmla="*/ 16668 h 1057275"/>
              <a:gd name="connsiteX51" fmla="*/ 238125 w 997744"/>
              <a:gd name="connsiteY51" fmla="*/ 9525 h 1057275"/>
              <a:gd name="connsiteX52" fmla="*/ 230982 w 997744"/>
              <a:gd name="connsiteY52" fmla="*/ 0 h 1057275"/>
              <a:gd name="connsiteX53" fmla="*/ 147638 w 997744"/>
              <a:gd name="connsiteY53" fmla="*/ 9525 h 1057275"/>
              <a:gd name="connsiteX54" fmla="*/ 83344 w 997744"/>
              <a:gd name="connsiteY54" fmla="*/ 7143 h 1057275"/>
              <a:gd name="connsiteX55" fmla="*/ 0 w 997744"/>
              <a:gd name="connsiteY55" fmla="*/ 11906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997744" h="1057275">
                <a:moveTo>
                  <a:pt x="0" y="11906"/>
                </a:moveTo>
                <a:lnTo>
                  <a:pt x="26194" y="83343"/>
                </a:lnTo>
                <a:lnTo>
                  <a:pt x="26194" y="200025"/>
                </a:lnTo>
                <a:lnTo>
                  <a:pt x="54769" y="230981"/>
                </a:lnTo>
                <a:lnTo>
                  <a:pt x="92869" y="316706"/>
                </a:lnTo>
                <a:lnTo>
                  <a:pt x="92869" y="426243"/>
                </a:lnTo>
                <a:lnTo>
                  <a:pt x="126207" y="538162"/>
                </a:lnTo>
                <a:lnTo>
                  <a:pt x="116682" y="590550"/>
                </a:lnTo>
                <a:lnTo>
                  <a:pt x="126207" y="602456"/>
                </a:lnTo>
                <a:lnTo>
                  <a:pt x="114300" y="678656"/>
                </a:lnTo>
                <a:lnTo>
                  <a:pt x="161925" y="709612"/>
                </a:lnTo>
                <a:lnTo>
                  <a:pt x="178594" y="1057275"/>
                </a:lnTo>
                <a:lnTo>
                  <a:pt x="547688" y="1026318"/>
                </a:lnTo>
                <a:lnTo>
                  <a:pt x="916782" y="962025"/>
                </a:lnTo>
                <a:lnTo>
                  <a:pt x="890588" y="897731"/>
                </a:lnTo>
                <a:lnTo>
                  <a:pt x="869157" y="907256"/>
                </a:lnTo>
                <a:lnTo>
                  <a:pt x="838200" y="871537"/>
                </a:lnTo>
                <a:lnTo>
                  <a:pt x="804863" y="871537"/>
                </a:lnTo>
                <a:lnTo>
                  <a:pt x="766763" y="814387"/>
                </a:lnTo>
                <a:lnTo>
                  <a:pt x="709613" y="792956"/>
                </a:lnTo>
                <a:lnTo>
                  <a:pt x="673894" y="783431"/>
                </a:lnTo>
                <a:lnTo>
                  <a:pt x="673894" y="783431"/>
                </a:lnTo>
                <a:lnTo>
                  <a:pt x="645319" y="716756"/>
                </a:lnTo>
                <a:lnTo>
                  <a:pt x="666750" y="669131"/>
                </a:lnTo>
                <a:lnTo>
                  <a:pt x="623888" y="588168"/>
                </a:lnTo>
                <a:lnTo>
                  <a:pt x="683419" y="519112"/>
                </a:lnTo>
                <a:cubicBezTo>
                  <a:pt x="682625" y="491331"/>
                  <a:pt x="681832" y="463549"/>
                  <a:pt x="681038" y="435768"/>
                </a:cubicBezTo>
                <a:lnTo>
                  <a:pt x="704850" y="371475"/>
                </a:lnTo>
                <a:lnTo>
                  <a:pt x="731044" y="345281"/>
                </a:lnTo>
                <a:lnTo>
                  <a:pt x="788194" y="292893"/>
                </a:lnTo>
                <a:lnTo>
                  <a:pt x="819150" y="238125"/>
                </a:lnTo>
                <a:lnTo>
                  <a:pt x="912019" y="171450"/>
                </a:lnTo>
                <a:lnTo>
                  <a:pt x="997744" y="107156"/>
                </a:lnTo>
                <a:lnTo>
                  <a:pt x="945357" y="97631"/>
                </a:lnTo>
                <a:lnTo>
                  <a:pt x="869157" y="107156"/>
                </a:lnTo>
                <a:lnTo>
                  <a:pt x="823913" y="104775"/>
                </a:lnTo>
                <a:lnTo>
                  <a:pt x="807244" y="92868"/>
                </a:lnTo>
                <a:lnTo>
                  <a:pt x="766763" y="111918"/>
                </a:lnTo>
                <a:lnTo>
                  <a:pt x="738188" y="104775"/>
                </a:lnTo>
                <a:lnTo>
                  <a:pt x="700088" y="88106"/>
                </a:lnTo>
                <a:lnTo>
                  <a:pt x="676275" y="71437"/>
                </a:lnTo>
                <a:lnTo>
                  <a:pt x="638175" y="78581"/>
                </a:lnTo>
                <a:lnTo>
                  <a:pt x="588169" y="50006"/>
                </a:lnTo>
                <a:lnTo>
                  <a:pt x="561975" y="52387"/>
                </a:lnTo>
                <a:lnTo>
                  <a:pt x="504825" y="57150"/>
                </a:lnTo>
                <a:lnTo>
                  <a:pt x="459582" y="57150"/>
                </a:lnTo>
                <a:lnTo>
                  <a:pt x="438150" y="42862"/>
                </a:lnTo>
                <a:lnTo>
                  <a:pt x="381000" y="33337"/>
                </a:lnTo>
                <a:lnTo>
                  <a:pt x="328613" y="16668"/>
                </a:lnTo>
                <a:lnTo>
                  <a:pt x="295275" y="16668"/>
                </a:lnTo>
                <a:lnTo>
                  <a:pt x="264319" y="16668"/>
                </a:lnTo>
                <a:lnTo>
                  <a:pt x="238125" y="9525"/>
                </a:lnTo>
                <a:lnTo>
                  <a:pt x="230982" y="0"/>
                </a:lnTo>
                <a:lnTo>
                  <a:pt x="147638" y="9525"/>
                </a:lnTo>
                <a:lnTo>
                  <a:pt x="83344" y="7143"/>
                </a:lnTo>
                <a:lnTo>
                  <a:pt x="0" y="1190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grpSp>
        <p:nvGrpSpPr>
          <p:cNvPr id="3104" name="Group 3103"/>
          <p:cNvGrpSpPr/>
          <p:nvPr/>
        </p:nvGrpSpPr>
        <p:grpSpPr>
          <a:xfrm>
            <a:off x="5473278" y="1804417"/>
            <a:ext cx="1176338" cy="1012031"/>
            <a:chOff x="5355431" y="1331119"/>
            <a:chExt cx="1176338" cy="1012031"/>
          </a:xfrm>
          <a:solidFill>
            <a:srgbClr val="FF0000"/>
          </a:solidFill>
        </p:grpSpPr>
        <p:sp>
          <p:nvSpPr>
            <p:cNvPr id="3100" name="Freeform 3099"/>
            <p:cNvSpPr/>
            <p:nvPr/>
          </p:nvSpPr>
          <p:spPr>
            <a:xfrm>
              <a:off x="5355431" y="1331119"/>
              <a:ext cx="833438" cy="397669"/>
            </a:xfrm>
            <a:custGeom>
              <a:avLst/>
              <a:gdLst>
                <a:gd name="connsiteX0" fmla="*/ 0 w 833438"/>
                <a:gd name="connsiteY0" fmla="*/ 223837 h 397669"/>
                <a:gd name="connsiteX1" fmla="*/ 90488 w 833438"/>
                <a:gd name="connsiteY1" fmla="*/ 276225 h 397669"/>
                <a:gd name="connsiteX2" fmla="*/ 154782 w 833438"/>
                <a:gd name="connsiteY2" fmla="*/ 271462 h 397669"/>
                <a:gd name="connsiteX3" fmla="*/ 290513 w 833438"/>
                <a:gd name="connsiteY3" fmla="*/ 292894 h 397669"/>
                <a:gd name="connsiteX4" fmla="*/ 309563 w 833438"/>
                <a:gd name="connsiteY4" fmla="*/ 288131 h 397669"/>
                <a:gd name="connsiteX5" fmla="*/ 335757 w 833438"/>
                <a:gd name="connsiteY5" fmla="*/ 328612 h 397669"/>
                <a:gd name="connsiteX6" fmla="*/ 369094 w 833438"/>
                <a:gd name="connsiteY6" fmla="*/ 321469 h 397669"/>
                <a:gd name="connsiteX7" fmla="*/ 352425 w 833438"/>
                <a:gd name="connsiteY7" fmla="*/ 354806 h 397669"/>
                <a:gd name="connsiteX8" fmla="*/ 381000 w 833438"/>
                <a:gd name="connsiteY8" fmla="*/ 397669 h 397669"/>
                <a:gd name="connsiteX9" fmla="*/ 402432 w 833438"/>
                <a:gd name="connsiteY9" fmla="*/ 376237 h 397669"/>
                <a:gd name="connsiteX10" fmla="*/ 423863 w 833438"/>
                <a:gd name="connsiteY10" fmla="*/ 342900 h 397669"/>
                <a:gd name="connsiteX11" fmla="*/ 447675 w 833438"/>
                <a:gd name="connsiteY11" fmla="*/ 304800 h 397669"/>
                <a:gd name="connsiteX12" fmla="*/ 452438 w 833438"/>
                <a:gd name="connsiteY12" fmla="*/ 273844 h 397669"/>
                <a:gd name="connsiteX13" fmla="*/ 452438 w 833438"/>
                <a:gd name="connsiteY13" fmla="*/ 273844 h 397669"/>
                <a:gd name="connsiteX14" fmla="*/ 469107 w 833438"/>
                <a:gd name="connsiteY14" fmla="*/ 278606 h 397669"/>
                <a:gd name="connsiteX15" fmla="*/ 471488 w 833438"/>
                <a:gd name="connsiteY15" fmla="*/ 290512 h 397669"/>
                <a:gd name="connsiteX16" fmla="*/ 476250 w 833438"/>
                <a:gd name="connsiteY16" fmla="*/ 297656 h 397669"/>
                <a:gd name="connsiteX17" fmla="*/ 490538 w 833438"/>
                <a:gd name="connsiteY17" fmla="*/ 269081 h 397669"/>
                <a:gd name="connsiteX18" fmla="*/ 514350 w 833438"/>
                <a:gd name="connsiteY18" fmla="*/ 264319 h 397669"/>
                <a:gd name="connsiteX19" fmla="*/ 507207 w 833438"/>
                <a:gd name="connsiteY19" fmla="*/ 280987 h 397669"/>
                <a:gd name="connsiteX20" fmla="*/ 502444 w 833438"/>
                <a:gd name="connsiteY20" fmla="*/ 297656 h 397669"/>
                <a:gd name="connsiteX21" fmla="*/ 514350 w 833438"/>
                <a:gd name="connsiteY21" fmla="*/ 307181 h 397669"/>
                <a:gd name="connsiteX22" fmla="*/ 547688 w 833438"/>
                <a:gd name="connsiteY22" fmla="*/ 264319 h 397669"/>
                <a:gd name="connsiteX23" fmla="*/ 554832 w 833438"/>
                <a:gd name="connsiteY23" fmla="*/ 245269 h 397669"/>
                <a:gd name="connsiteX24" fmla="*/ 566738 w 833438"/>
                <a:gd name="connsiteY24" fmla="*/ 238125 h 397669"/>
                <a:gd name="connsiteX25" fmla="*/ 592932 w 833438"/>
                <a:gd name="connsiteY25" fmla="*/ 230981 h 397669"/>
                <a:gd name="connsiteX26" fmla="*/ 626269 w 833438"/>
                <a:gd name="connsiteY26" fmla="*/ 192881 h 397669"/>
                <a:gd name="connsiteX27" fmla="*/ 671513 w 833438"/>
                <a:gd name="connsiteY27" fmla="*/ 183356 h 397669"/>
                <a:gd name="connsiteX28" fmla="*/ 716757 w 833438"/>
                <a:gd name="connsiteY28" fmla="*/ 185737 h 397669"/>
                <a:gd name="connsiteX29" fmla="*/ 738188 w 833438"/>
                <a:gd name="connsiteY29" fmla="*/ 204787 h 397669"/>
                <a:gd name="connsiteX30" fmla="*/ 762000 w 833438"/>
                <a:gd name="connsiteY30" fmla="*/ 204787 h 397669"/>
                <a:gd name="connsiteX31" fmla="*/ 762000 w 833438"/>
                <a:gd name="connsiteY31" fmla="*/ 176212 h 397669"/>
                <a:gd name="connsiteX32" fmla="*/ 781050 w 833438"/>
                <a:gd name="connsiteY32" fmla="*/ 169069 h 397669"/>
                <a:gd name="connsiteX33" fmla="*/ 823913 w 833438"/>
                <a:gd name="connsiteY33" fmla="*/ 183356 h 397669"/>
                <a:gd name="connsiteX34" fmla="*/ 833438 w 833438"/>
                <a:gd name="connsiteY34" fmla="*/ 161925 h 397669"/>
                <a:gd name="connsiteX35" fmla="*/ 828675 w 833438"/>
                <a:gd name="connsiteY35" fmla="*/ 138112 h 397669"/>
                <a:gd name="connsiteX36" fmla="*/ 807244 w 833438"/>
                <a:gd name="connsiteY36" fmla="*/ 138112 h 397669"/>
                <a:gd name="connsiteX37" fmla="*/ 802482 w 833438"/>
                <a:gd name="connsiteY37" fmla="*/ 130969 h 397669"/>
                <a:gd name="connsiteX38" fmla="*/ 795338 w 833438"/>
                <a:gd name="connsiteY38" fmla="*/ 109537 h 397669"/>
                <a:gd name="connsiteX39" fmla="*/ 764382 w 833438"/>
                <a:gd name="connsiteY39" fmla="*/ 102394 h 397669"/>
                <a:gd name="connsiteX40" fmla="*/ 745332 w 833438"/>
                <a:gd name="connsiteY40" fmla="*/ 119062 h 397669"/>
                <a:gd name="connsiteX41" fmla="*/ 723900 w 833438"/>
                <a:gd name="connsiteY41" fmla="*/ 126206 h 397669"/>
                <a:gd name="connsiteX42" fmla="*/ 695325 w 833438"/>
                <a:gd name="connsiteY42" fmla="*/ 128587 h 397669"/>
                <a:gd name="connsiteX43" fmla="*/ 666750 w 833438"/>
                <a:gd name="connsiteY43" fmla="*/ 116681 h 397669"/>
                <a:gd name="connsiteX44" fmla="*/ 681038 w 833438"/>
                <a:gd name="connsiteY44" fmla="*/ 80962 h 397669"/>
                <a:gd name="connsiteX45" fmla="*/ 683419 w 833438"/>
                <a:gd name="connsiteY45" fmla="*/ 59531 h 397669"/>
                <a:gd name="connsiteX46" fmla="*/ 671513 w 833438"/>
                <a:gd name="connsiteY46" fmla="*/ 57150 h 397669"/>
                <a:gd name="connsiteX47" fmla="*/ 647700 w 833438"/>
                <a:gd name="connsiteY47" fmla="*/ 69056 h 397669"/>
                <a:gd name="connsiteX48" fmla="*/ 628650 w 833438"/>
                <a:gd name="connsiteY48" fmla="*/ 95250 h 397669"/>
                <a:gd name="connsiteX49" fmla="*/ 581025 w 833438"/>
                <a:gd name="connsiteY49" fmla="*/ 102394 h 397669"/>
                <a:gd name="connsiteX50" fmla="*/ 533400 w 833438"/>
                <a:gd name="connsiteY50" fmla="*/ 119062 h 397669"/>
                <a:gd name="connsiteX51" fmla="*/ 502444 w 833438"/>
                <a:gd name="connsiteY51" fmla="*/ 140494 h 397669"/>
                <a:gd name="connsiteX52" fmla="*/ 492919 w 833438"/>
                <a:gd name="connsiteY52" fmla="*/ 164306 h 397669"/>
                <a:gd name="connsiteX53" fmla="*/ 478632 w 833438"/>
                <a:gd name="connsiteY53" fmla="*/ 166687 h 397669"/>
                <a:gd name="connsiteX54" fmla="*/ 442913 w 833438"/>
                <a:gd name="connsiteY54" fmla="*/ 159544 h 397669"/>
                <a:gd name="connsiteX55" fmla="*/ 388144 w 833438"/>
                <a:gd name="connsiteY55" fmla="*/ 159544 h 397669"/>
                <a:gd name="connsiteX56" fmla="*/ 350044 w 833438"/>
                <a:gd name="connsiteY56" fmla="*/ 119062 h 397669"/>
                <a:gd name="connsiteX57" fmla="*/ 326232 w 833438"/>
                <a:gd name="connsiteY57" fmla="*/ 111919 h 397669"/>
                <a:gd name="connsiteX58" fmla="*/ 288132 w 833438"/>
                <a:gd name="connsiteY58" fmla="*/ 114300 h 397669"/>
                <a:gd name="connsiteX59" fmla="*/ 259557 w 833438"/>
                <a:gd name="connsiteY59" fmla="*/ 116681 h 397669"/>
                <a:gd name="connsiteX60" fmla="*/ 250032 w 833438"/>
                <a:gd name="connsiteY60" fmla="*/ 128587 h 397669"/>
                <a:gd name="connsiteX61" fmla="*/ 238125 w 833438"/>
                <a:gd name="connsiteY61" fmla="*/ 121444 h 397669"/>
                <a:gd name="connsiteX62" fmla="*/ 235744 w 833438"/>
                <a:gd name="connsiteY62" fmla="*/ 76200 h 397669"/>
                <a:gd name="connsiteX63" fmla="*/ 252413 w 833438"/>
                <a:gd name="connsiteY63" fmla="*/ 47625 h 397669"/>
                <a:gd name="connsiteX64" fmla="*/ 285750 w 833438"/>
                <a:gd name="connsiteY64" fmla="*/ 40481 h 397669"/>
                <a:gd name="connsiteX65" fmla="*/ 280988 w 833438"/>
                <a:gd name="connsiteY65" fmla="*/ 21431 h 397669"/>
                <a:gd name="connsiteX66" fmla="*/ 304800 w 833438"/>
                <a:gd name="connsiteY66" fmla="*/ 2381 h 397669"/>
                <a:gd name="connsiteX67" fmla="*/ 273844 w 833438"/>
                <a:gd name="connsiteY67" fmla="*/ 0 h 397669"/>
                <a:gd name="connsiteX68" fmla="*/ 254794 w 833438"/>
                <a:gd name="connsiteY68" fmla="*/ 21431 h 397669"/>
                <a:gd name="connsiteX69" fmla="*/ 207169 w 833438"/>
                <a:gd name="connsiteY69" fmla="*/ 26194 h 397669"/>
                <a:gd name="connsiteX70" fmla="*/ 176213 w 833438"/>
                <a:gd name="connsiteY70" fmla="*/ 54769 h 397669"/>
                <a:gd name="connsiteX71" fmla="*/ 166688 w 833438"/>
                <a:gd name="connsiteY71" fmla="*/ 88106 h 397669"/>
                <a:gd name="connsiteX72" fmla="*/ 147638 w 833438"/>
                <a:gd name="connsiteY72" fmla="*/ 109537 h 397669"/>
                <a:gd name="connsiteX73" fmla="*/ 121444 w 833438"/>
                <a:gd name="connsiteY73" fmla="*/ 116681 h 397669"/>
                <a:gd name="connsiteX74" fmla="*/ 71438 w 833438"/>
                <a:gd name="connsiteY74" fmla="*/ 159544 h 397669"/>
                <a:gd name="connsiteX75" fmla="*/ 47625 w 833438"/>
                <a:gd name="connsiteY75" fmla="*/ 161925 h 397669"/>
                <a:gd name="connsiteX76" fmla="*/ 0 w 833438"/>
                <a:gd name="connsiteY76" fmla="*/ 223837 h 39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33438" h="397669">
                  <a:moveTo>
                    <a:pt x="0" y="223837"/>
                  </a:moveTo>
                  <a:lnTo>
                    <a:pt x="90488" y="276225"/>
                  </a:lnTo>
                  <a:lnTo>
                    <a:pt x="154782" y="271462"/>
                  </a:lnTo>
                  <a:lnTo>
                    <a:pt x="290513" y="292894"/>
                  </a:lnTo>
                  <a:lnTo>
                    <a:pt x="309563" y="288131"/>
                  </a:lnTo>
                  <a:lnTo>
                    <a:pt x="335757" y="328612"/>
                  </a:lnTo>
                  <a:lnTo>
                    <a:pt x="369094" y="321469"/>
                  </a:lnTo>
                  <a:lnTo>
                    <a:pt x="352425" y="354806"/>
                  </a:lnTo>
                  <a:lnTo>
                    <a:pt x="381000" y="397669"/>
                  </a:lnTo>
                  <a:lnTo>
                    <a:pt x="402432" y="376237"/>
                  </a:lnTo>
                  <a:lnTo>
                    <a:pt x="423863" y="342900"/>
                  </a:lnTo>
                  <a:lnTo>
                    <a:pt x="447675" y="304800"/>
                  </a:lnTo>
                  <a:lnTo>
                    <a:pt x="452438" y="273844"/>
                  </a:lnTo>
                  <a:lnTo>
                    <a:pt x="452438" y="273844"/>
                  </a:lnTo>
                  <a:lnTo>
                    <a:pt x="469107" y="278606"/>
                  </a:lnTo>
                  <a:lnTo>
                    <a:pt x="471488" y="290512"/>
                  </a:lnTo>
                  <a:lnTo>
                    <a:pt x="476250" y="297656"/>
                  </a:lnTo>
                  <a:lnTo>
                    <a:pt x="490538" y="269081"/>
                  </a:lnTo>
                  <a:lnTo>
                    <a:pt x="514350" y="264319"/>
                  </a:lnTo>
                  <a:lnTo>
                    <a:pt x="507207" y="280987"/>
                  </a:lnTo>
                  <a:lnTo>
                    <a:pt x="502444" y="297656"/>
                  </a:lnTo>
                  <a:lnTo>
                    <a:pt x="514350" y="307181"/>
                  </a:lnTo>
                  <a:lnTo>
                    <a:pt x="547688" y="264319"/>
                  </a:lnTo>
                  <a:lnTo>
                    <a:pt x="554832" y="245269"/>
                  </a:lnTo>
                  <a:lnTo>
                    <a:pt x="566738" y="238125"/>
                  </a:lnTo>
                  <a:lnTo>
                    <a:pt x="592932" y="230981"/>
                  </a:lnTo>
                  <a:lnTo>
                    <a:pt x="626269" y="192881"/>
                  </a:lnTo>
                  <a:lnTo>
                    <a:pt x="671513" y="183356"/>
                  </a:lnTo>
                  <a:lnTo>
                    <a:pt x="716757" y="185737"/>
                  </a:lnTo>
                  <a:lnTo>
                    <a:pt x="738188" y="204787"/>
                  </a:lnTo>
                  <a:lnTo>
                    <a:pt x="762000" y="204787"/>
                  </a:lnTo>
                  <a:lnTo>
                    <a:pt x="762000" y="176212"/>
                  </a:lnTo>
                  <a:lnTo>
                    <a:pt x="781050" y="169069"/>
                  </a:lnTo>
                  <a:lnTo>
                    <a:pt x="823913" y="183356"/>
                  </a:lnTo>
                  <a:lnTo>
                    <a:pt x="833438" y="161925"/>
                  </a:lnTo>
                  <a:lnTo>
                    <a:pt x="828675" y="138112"/>
                  </a:lnTo>
                  <a:lnTo>
                    <a:pt x="807244" y="138112"/>
                  </a:lnTo>
                  <a:lnTo>
                    <a:pt x="802482" y="130969"/>
                  </a:lnTo>
                  <a:lnTo>
                    <a:pt x="795338" y="109537"/>
                  </a:lnTo>
                  <a:lnTo>
                    <a:pt x="764382" y="102394"/>
                  </a:lnTo>
                  <a:lnTo>
                    <a:pt x="745332" y="119062"/>
                  </a:lnTo>
                  <a:lnTo>
                    <a:pt x="723900" y="126206"/>
                  </a:lnTo>
                  <a:lnTo>
                    <a:pt x="695325" y="128587"/>
                  </a:lnTo>
                  <a:lnTo>
                    <a:pt x="666750" y="116681"/>
                  </a:lnTo>
                  <a:lnTo>
                    <a:pt x="681038" y="80962"/>
                  </a:lnTo>
                  <a:lnTo>
                    <a:pt x="683419" y="59531"/>
                  </a:lnTo>
                  <a:lnTo>
                    <a:pt x="671513" y="57150"/>
                  </a:lnTo>
                  <a:lnTo>
                    <a:pt x="647700" y="69056"/>
                  </a:lnTo>
                  <a:lnTo>
                    <a:pt x="628650" y="95250"/>
                  </a:lnTo>
                  <a:lnTo>
                    <a:pt x="581025" y="102394"/>
                  </a:lnTo>
                  <a:lnTo>
                    <a:pt x="533400" y="119062"/>
                  </a:lnTo>
                  <a:lnTo>
                    <a:pt x="502444" y="140494"/>
                  </a:lnTo>
                  <a:lnTo>
                    <a:pt x="492919" y="164306"/>
                  </a:lnTo>
                  <a:lnTo>
                    <a:pt x="478632" y="166687"/>
                  </a:lnTo>
                  <a:lnTo>
                    <a:pt x="442913" y="159544"/>
                  </a:lnTo>
                  <a:lnTo>
                    <a:pt x="388144" y="159544"/>
                  </a:lnTo>
                  <a:lnTo>
                    <a:pt x="350044" y="119062"/>
                  </a:lnTo>
                  <a:lnTo>
                    <a:pt x="326232" y="111919"/>
                  </a:lnTo>
                  <a:lnTo>
                    <a:pt x="288132" y="114300"/>
                  </a:lnTo>
                  <a:lnTo>
                    <a:pt x="259557" y="116681"/>
                  </a:lnTo>
                  <a:lnTo>
                    <a:pt x="250032" y="128587"/>
                  </a:lnTo>
                  <a:lnTo>
                    <a:pt x="238125" y="121444"/>
                  </a:lnTo>
                  <a:lnTo>
                    <a:pt x="235744" y="76200"/>
                  </a:lnTo>
                  <a:lnTo>
                    <a:pt x="252413" y="47625"/>
                  </a:lnTo>
                  <a:lnTo>
                    <a:pt x="285750" y="40481"/>
                  </a:lnTo>
                  <a:lnTo>
                    <a:pt x="280988" y="21431"/>
                  </a:lnTo>
                  <a:lnTo>
                    <a:pt x="304800" y="2381"/>
                  </a:lnTo>
                  <a:lnTo>
                    <a:pt x="273844" y="0"/>
                  </a:lnTo>
                  <a:lnTo>
                    <a:pt x="254794" y="21431"/>
                  </a:lnTo>
                  <a:lnTo>
                    <a:pt x="207169" y="26194"/>
                  </a:lnTo>
                  <a:lnTo>
                    <a:pt x="176213" y="54769"/>
                  </a:lnTo>
                  <a:lnTo>
                    <a:pt x="166688" y="88106"/>
                  </a:lnTo>
                  <a:lnTo>
                    <a:pt x="147638" y="109537"/>
                  </a:lnTo>
                  <a:lnTo>
                    <a:pt x="121444" y="116681"/>
                  </a:lnTo>
                  <a:lnTo>
                    <a:pt x="71438" y="159544"/>
                  </a:lnTo>
                  <a:lnTo>
                    <a:pt x="47625" y="161925"/>
                  </a:lnTo>
                  <a:lnTo>
                    <a:pt x="0" y="223837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  <p:sp>
          <p:nvSpPr>
            <p:cNvPr id="3103" name="Freeform 3102"/>
            <p:cNvSpPr/>
            <p:nvPr/>
          </p:nvSpPr>
          <p:spPr>
            <a:xfrm>
              <a:off x="5938838" y="1557338"/>
              <a:ext cx="592931" cy="785812"/>
            </a:xfrm>
            <a:custGeom>
              <a:avLst/>
              <a:gdLst>
                <a:gd name="connsiteX0" fmla="*/ 78581 w 592931"/>
                <a:gd name="connsiteY0" fmla="*/ 130968 h 785812"/>
                <a:gd name="connsiteX1" fmla="*/ 30956 w 592931"/>
                <a:gd name="connsiteY1" fmla="*/ 190500 h 785812"/>
                <a:gd name="connsiteX2" fmla="*/ 21431 w 592931"/>
                <a:gd name="connsiteY2" fmla="*/ 219075 h 785812"/>
                <a:gd name="connsiteX3" fmla="*/ 9525 w 592931"/>
                <a:gd name="connsiteY3" fmla="*/ 261937 h 785812"/>
                <a:gd name="connsiteX4" fmla="*/ 16668 w 592931"/>
                <a:gd name="connsiteY4" fmla="*/ 292893 h 785812"/>
                <a:gd name="connsiteX5" fmla="*/ 0 w 592931"/>
                <a:gd name="connsiteY5" fmla="*/ 342900 h 785812"/>
                <a:gd name="connsiteX6" fmla="*/ 0 w 592931"/>
                <a:gd name="connsiteY6" fmla="*/ 359568 h 785812"/>
                <a:gd name="connsiteX7" fmla="*/ 16668 w 592931"/>
                <a:gd name="connsiteY7" fmla="*/ 390525 h 785812"/>
                <a:gd name="connsiteX8" fmla="*/ 7143 w 592931"/>
                <a:gd name="connsiteY8" fmla="*/ 431006 h 785812"/>
                <a:gd name="connsiteX9" fmla="*/ 33337 w 592931"/>
                <a:gd name="connsiteY9" fmla="*/ 459581 h 785812"/>
                <a:gd name="connsiteX10" fmla="*/ 52387 w 592931"/>
                <a:gd name="connsiteY10" fmla="*/ 488156 h 785812"/>
                <a:gd name="connsiteX11" fmla="*/ 66675 w 592931"/>
                <a:gd name="connsiteY11" fmla="*/ 521493 h 785812"/>
                <a:gd name="connsiteX12" fmla="*/ 71437 w 592931"/>
                <a:gd name="connsiteY12" fmla="*/ 561975 h 785812"/>
                <a:gd name="connsiteX13" fmla="*/ 78581 w 592931"/>
                <a:gd name="connsiteY13" fmla="*/ 628650 h 785812"/>
                <a:gd name="connsiteX14" fmla="*/ 38100 w 592931"/>
                <a:gd name="connsiteY14" fmla="*/ 785812 h 785812"/>
                <a:gd name="connsiteX15" fmla="*/ 61912 w 592931"/>
                <a:gd name="connsiteY15" fmla="*/ 785812 h 785812"/>
                <a:gd name="connsiteX16" fmla="*/ 304800 w 592931"/>
                <a:gd name="connsiteY16" fmla="*/ 731043 h 785812"/>
                <a:gd name="connsiteX17" fmla="*/ 311943 w 592931"/>
                <a:gd name="connsiteY17" fmla="*/ 752475 h 785812"/>
                <a:gd name="connsiteX18" fmla="*/ 504825 w 592931"/>
                <a:gd name="connsiteY18" fmla="*/ 697706 h 785812"/>
                <a:gd name="connsiteX19" fmla="*/ 523875 w 592931"/>
                <a:gd name="connsiteY19" fmla="*/ 673893 h 785812"/>
                <a:gd name="connsiteX20" fmla="*/ 535781 w 592931"/>
                <a:gd name="connsiteY20" fmla="*/ 635793 h 785812"/>
                <a:gd name="connsiteX21" fmla="*/ 519112 w 592931"/>
                <a:gd name="connsiteY21" fmla="*/ 611981 h 785812"/>
                <a:gd name="connsiteX22" fmla="*/ 535781 w 592931"/>
                <a:gd name="connsiteY22" fmla="*/ 583406 h 785812"/>
                <a:gd name="connsiteX23" fmla="*/ 578643 w 592931"/>
                <a:gd name="connsiteY23" fmla="*/ 540543 h 785812"/>
                <a:gd name="connsiteX24" fmla="*/ 592931 w 592931"/>
                <a:gd name="connsiteY24" fmla="*/ 495300 h 785812"/>
                <a:gd name="connsiteX25" fmla="*/ 585787 w 592931"/>
                <a:gd name="connsiteY25" fmla="*/ 423862 h 785812"/>
                <a:gd name="connsiteX26" fmla="*/ 554831 w 592931"/>
                <a:gd name="connsiteY26" fmla="*/ 357187 h 785812"/>
                <a:gd name="connsiteX27" fmla="*/ 531018 w 592931"/>
                <a:gd name="connsiteY27" fmla="*/ 292893 h 785812"/>
                <a:gd name="connsiteX28" fmla="*/ 500062 w 592931"/>
                <a:gd name="connsiteY28" fmla="*/ 271462 h 785812"/>
                <a:gd name="connsiteX29" fmla="*/ 452437 w 592931"/>
                <a:gd name="connsiteY29" fmla="*/ 271462 h 785812"/>
                <a:gd name="connsiteX30" fmla="*/ 416718 w 592931"/>
                <a:gd name="connsiteY30" fmla="*/ 330993 h 785812"/>
                <a:gd name="connsiteX31" fmla="*/ 404812 w 592931"/>
                <a:gd name="connsiteY31" fmla="*/ 350043 h 785812"/>
                <a:gd name="connsiteX32" fmla="*/ 404812 w 592931"/>
                <a:gd name="connsiteY32" fmla="*/ 350043 h 785812"/>
                <a:gd name="connsiteX33" fmla="*/ 364331 w 592931"/>
                <a:gd name="connsiteY33" fmla="*/ 342900 h 785812"/>
                <a:gd name="connsiteX34" fmla="*/ 366712 w 592931"/>
                <a:gd name="connsiteY34" fmla="*/ 311943 h 785812"/>
                <a:gd name="connsiteX35" fmla="*/ 376237 w 592931"/>
                <a:gd name="connsiteY35" fmla="*/ 290512 h 785812"/>
                <a:gd name="connsiteX36" fmla="*/ 388143 w 592931"/>
                <a:gd name="connsiteY36" fmla="*/ 269081 h 785812"/>
                <a:gd name="connsiteX37" fmla="*/ 395287 w 592931"/>
                <a:gd name="connsiteY37" fmla="*/ 252412 h 785812"/>
                <a:gd name="connsiteX38" fmla="*/ 411956 w 592931"/>
                <a:gd name="connsiteY38" fmla="*/ 202406 h 785812"/>
                <a:gd name="connsiteX39" fmla="*/ 400050 w 592931"/>
                <a:gd name="connsiteY39" fmla="*/ 123825 h 785812"/>
                <a:gd name="connsiteX40" fmla="*/ 371475 w 592931"/>
                <a:gd name="connsiteY40" fmla="*/ 100012 h 785812"/>
                <a:gd name="connsiteX41" fmla="*/ 373856 w 592931"/>
                <a:gd name="connsiteY41" fmla="*/ 88106 h 785812"/>
                <a:gd name="connsiteX42" fmla="*/ 381000 w 592931"/>
                <a:gd name="connsiteY42" fmla="*/ 71437 h 785812"/>
                <a:gd name="connsiteX43" fmla="*/ 376237 w 592931"/>
                <a:gd name="connsiteY43" fmla="*/ 59531 h 785812"/>
                <a:gd name="connsiteX44" fmla="*/ 340518 w 592931"/>
                <a:gd name="connsiteY44" fmla="*/ 52387 h 785812"/>
                <a:gd name="connsiteX45" fmla="*/ 321468 w 592931"/>
                <a:gd name="connsiteY45" fmla="*/ 42862 h 785812"/>
                <a:gd name="connsiteX46" fmla="*/ 311943 w 592931"/>
                <a:gd name="connsiteY46" fmla="*/ 30956 h 785812"/>
                <a:gd name="connsiteX47" fmla="*/ 283368 w 592931"/>
                <a:gd name="connsiteY47" fmla="*/ 35718 h 785812"/>
                <a:gd name="connsiteX48" fmla="*/ 261937 w 592931"/>
                <a:gd name="connsiteY48" fmla="*/ 28575 h 785812"/>
                <a:gd name="connsiteX49" fmla="*/ 238125 w 592931"/>
                <a:gd name="connsiteY49" fmla="*/ 14287 h 785812"/>
                <a:gd name="connsiteX50" fmla="*/ 211931 w 592931"/>
                <a:gd name="connsiteY50" fmla="*/ 21431 h 785812"/>
                <a:gd name="connsiteX51" fmla="*/ 197643 w 592931"/>
                <a:gd name="connsiteY51" fmla="*/ 19050 h 785812"/>
                <a:gd name="connsiteX52" fmla="*/ 169068 w 592931"/>
                <a:gd name="connsiteY52" fmla="*/ 0 h 785812"/>
                <a:gd name="connsiteX53" fmla="*/ 142875 w 592931"/>
                <a:gd name="connsiteY53" fmla="*/ 30956 h 785812"/>
                <a:gd name="connsiteX54" fmla="*/ 135731 w 592931"/>
                <a:gd name="connsiteY54" fmla="*/ 66675 h 785812"/>
                <a:gd name="connsiteX55" fmla="*/ 135731 w 592931"/>
                <a:gd name="connsiteY55" fmla="*/ 71437 h 785812"/>
                <a:gd name="connsiteX56" fmla="*/ 154781 w 592931"/>
                <a:gd name="connsiteY56" fmla="*/ 76200 h 785812"/>
                <a:gd name="connsiteX57" fmla="*/ 133350 w 592931"/>
                <a:gd name="connsiteY57" fmla="*/ 90487 h 785812"/>
                <a:gd name="connsiteX58" fmla="*/ 78581 w 592931"/>
                <a:gd name="connsiteY58" fmla="*/ 130968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92931" h="785812">
                  <a:moveTo>
                    <a:pt x="78581" y="130968"/>
                  </a:moveTo>
                  <a:lnTo>
                    <a:pt x="30956" y="190500"/>
                  </a:lnTo>
                  <a:lnTo>
                    <a:pt x="21431" y="219075"/>
                  </a:lnTo>
                  <a:lnTo>
                    <a:pt x="9525" y="261937"/>
                  </a:lnTo>
                  <a:lnTo>
                    <a:pt x="16668" y="292893"/>
                  </a:lnTo>
                  <a:lnTo>
                    <a:pt x="0" y="342900"/>
                  </a:lnTo>
                  <a:lnTo>
                    <a:pt x="0" y="359568"/>
                  </a:lnTo>
                  <a:lnTo>
                    <a:pt x="16668" y="390525"/>
                  </a:lnTo>
                  <a:lnTo>
                    <a:pt x="7143" y="431006"/>
                  </a:lnTo>
                  <a:lnTo>
                    <a:pt x="33337" y="459581"/>
                  </a:lnTo>
                  <a:lnTo>
                    <a:pt x="52387" y="488156"/>
                  </a:lnTo>
                  <a:lnTo>
                    <a:pt x="66675" y="521493"/>
                  </a:lnTo>
                  <a:lnTo>
                    <a:pt x="71437" y="561975"/>
                  </a:lnTo>
                  <a:lnTo>
                    <a:pt x="78581" y="628650"/>
                  </a:lnTo>
                  <a:lnTo>
                    <a:pt x="38100" y="785812"/>
                  </a:lnTo>
                  <a:lnTo>
                    <a:pt x="61912" y="785812"/>
                  </a:lnTo>
                  <a:lnTo>
                    <a:pt x="304800" y="731043"/>
                  </a:lnTo>
                  <a:lnTo>
                    <a:pt x="311943" y="752475"/>
                  </a:lnTo>
                  <a:lnTo>
                    <a:pt x="504825" y="697706"/>
                  </a:lnTo>
                  <a:lnTo>
                    <a:pt x="523875" y="673893"/>
                  </a:lnTo>
                  <a:lnTo>
                    <a:pt x="535781" y="635793"/>
                  </a:lnTo>
                  <a:lnTo>
                    <a:pt x="519112" y="611981"/>
                  </a:lnTo>
                  <a:lnTo>
                    <a:pt x="535781" y="583406"/>
                  </a:lnTo>
                  <a:lnTo>
                    <a:pt x="578643" y="540543"/>
                  </a:lnTo>
                  <a:lnTo>
                    <a:pt x="592931" y="495300"/>
                  </a:lnTo>
                  <a:lnTo>
                    <a:pt x="585787" y="423862"/>
                  </a:lnTo>
                  <a:lnTo>
                    <a:pt x="554831" y="357187"/>
                  </a:lnTo>
                  <a:lnTo>
                    <a:pt x="531018" y="292893"/>
                  </a:lnTo>
                  <a:lnTo>
                    <a:pt x="500062" y="271462"/>
                  </a:lnTo>
                  <a:lnTo>
                    <a:pt x="452437" y="271462"/>
                  </a:lnTo>
                  <a:lnTo>
                    <a:pt x="416718" y="330993"/>
                  </a:lnTo>
                  <a:lnTo>
                    <a:pt x="404812" y="350043"/>
                  </a:lnTo>
                  <a:lnTo>
                    <a:pt x="404812" y="350043"/>
                  </a:lnTo>
                  <a:lnTo>
                    <a:pt x="364331" y="342900"/>
                  </a:lnTo>
                  <a:lnTo>
                    <a:pt x="366712" y="311943"/>
                  </a:lnTo>
                  <a:lnTo>
                    <a:pt x="376237" y="290512"/>
                  </a:lnTo>
                  <a:lnTo>
                    <a:pt x="388143" y="269081"/>
                  </a:lnTo>
                  <a:lnTo>
                    <a:pt x="395287" y="252412"/>
                  </a:lnTo>
                  <a:lnTo>
                    <a:pt x="411956" y="202406"/>
                  </a:lnTo>
                  <a:lnTo>
                    <a:pt x="400050" y="123825"/>
                  </a:lnTo>
                  <a:lnTo>
                    <a:pt x="371475" y="100012"/>
                  </a:lnTo>
                  <a:lnTo>
                    <a:pt x="373856" y="88106"/>
                  </a:lnTo>
                  <a:lnTo>
                    <a:pt x="381000" y="71437"/>
                  </a:lnTo>
                  <a:lnTo>
                    <a:pt x="376237" y="59531"/>
                  </a:lnTo>
                  <a:lnTo>
                    <a:pt x="340518" y="52387"/>
                  </a:lnTo>
                  <a:lnTo>
                    <a:pt x="321468" y="42862"/>
                  </a:lnTo>
                  <a:lnTo>
                    <a:pt x="311943" y="30956"/>
                  </a:lnTo>
                  <a:lnTo>
                    <a:pt x="283368" y="35718"/>
                  </a:lnTo>
                  <a:lnTo>
                    <a:pt x="261937" y="28575"/>
                  </a:lnTo>
                  <a:lnTo>
                    <a:pt x="238125" y="14287"/>
                  </a:lnTo>
                  <a:lnTo>
                    <a:pt x="211931" y="21431"/>
                  </a:lnTo>
                  <a:lnTo>
                    <a:pt x="197643" y="19050"/>
                  </a:lnTo>
                  <a:lnTo>
                    <a:pt x="169068" y="0"/>
                  </a:lnTo>
                  <a:lnTo>
                    <a:pt x="142875" y="30956"/>
                  </a:lnTo>
                  <a:lnTo>
                    <a:pt x="135731" y="66675"/>
                  </a:lnTo>
                  <a:lnTo>
                    <a:pt x="135731" y="71437"/>
                  </a:lnTo>
                  <a:lnTo>
                    <a:pt x="154781" y="76200"/>
                  </a:lnTo>
                  <a:lnTo>
                    <a:pt x="133350" y="90487"/>
                  </a:lnTo>
                  <a:lnTo>
                    <a:pt x="78581" y="130968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3107" name="Group 3106"/>
          <p:cNvGrpSpPr/>
          <p:nvPr/>
        </p:nvGrpSpPr>
        <p:grpSpPr>
          <a:xfrm>
            <a:off x="7011566" y="1694879"/>
            <a:ext cx="1193006" cy="831057"/>
            <a:chOff x="6893719" y="1221581"/>
            <a:chExt cx="1193006" cy="831057"/>
          </a:xfrm>
          <a:solidFill>
            <a:schemeClr val="bg1"/>
          </a:solidFill>
        </p:grpSpPr>
        <p:sp>
          <p:nvSpPr>
            <p:cNvPr id="3105" name="Freeform 3104"/>
            <p:cNvSpPr/>
            <p:nvPr/>
          </p:nvSpPr>
          <p:spPr>
            <a:xfrm>
              <a:off x="6893719" y="1221581"/>
              <a:ext cx="978694" cy="831057"/>
            </a:xfrm>
            <a:custGeom>
              <a:avLst/>
              <a:gdLst>
                <a:gd name="connsiteX0" fmla="*/ 0 w 978694"/>
                <a:gd name="connsiteY0" fmla="*/ 831057 h 831057"/>
                <a:gd name="connsiteX1" fmla="*/ 657225 w 978694"/>
                <a:gd name="connsiteY1" fmla="*/ 647700 h 831057"/>
                <a:gd name="connsiteX2" fmla="*/ 709612 w 978694"/>
                <a:gd name="connsiteY2" fmla="*/ 673894 h 831057"/>
                <a:gd name="connsiteX3" fmla="*/ 769144 w 978694"/>
                <a:gd name="connsiteY3" fmla="*/ 733425 h 831057"/>
                <a:gd name="connsiteX4" fmla="*/ 821531 w 978694"/>
                <a:gd name="connsiteY4" fmla="*/ 733425 h 831057"/>
                <a:gd name="connsiteX5" fmla="*/ 866775 w 978694"/>
                <a:gd name="connsiteY5" fmla="*/ 747713 h 831057"/>
                <a:gd name="connsiteX6" fmla="*/ 909637 w 978694"/>
                <a:gd name="connsiteY6" fmla="*/ 745332 h 831057"/>
                <a:gd name="connsiteX7" fmla="*/ 942975 w 978694"/>
                <a:gd name="connsiteY7" fmla="*/ 757238 h 831057"/>
                <a:gd name="connsiteX8" fmla="*/ 962025 w 978694"/>
                <a:gd name="connsiteY8" fmla="*/ 747713 h 831057"/>
                <a:gd name="connsiteX9" fmla="*/ 978694 w 978694"/>
                <a:gd name="connsiteY9" fmla="*/ 690563 h 831057"/>
                <a:gd name="connsiteX10" fmla="*/ 919162 w 978694"/>
                <a:gd name="connsiteY10" fmla="*/ 581025 h 831057"/>
                <a:gd name="connsiteX11" fmla="*/ 912019 w 978694"/>
                <a:gd name="connsiteY11" fmla="*/ 507207 h 831057"/>
                <a:gd name="connsiteX12" fmla="*/ 895350 w 978694"/>
                <a:gd name="connsiteY12" fmla="*/ 471488 h 831057"/>
                <a:gd name="connsiteX13" fmla="*/ 890587 w 978694"/>
                <a:gd name="connsiteY13" fmla="*/ 383382 h 831057"/>
                <a:gd name="connsiteX14" fmla="*/ 833437 w 978694"/>
                <a:gd name="connsiteY14" fmla="*/ 204788 h 831057"/>
                <a:gd name="connsiteX15" fmla="*/ 800100 w 978694"/>
                <a:gd name="connsiteY15" fmla="*/ 176213 h 831057"/>
                <a:gd name="connsiteX16" fmla="*/ 769144 w 978694"/>
                <a:gd name="connsiteY16" fmla="*/ 85725 h 831057"/>
                <a:gd name="connsiteX17" fmla="*/ 757237 w 978694"/>
                <a:gd name="connsiteY17" fmla="*/ 50007 h 831057"/>
                <a:gd name="connsiteX18" fmla="*/ 740569 w 978694"/>
                <a:gd name="connsiteY18" fmla="*/ 0 h 831057"/>
                <a:gd name="connsiteX19" fmla="*/ 528637 w 978694"/>
                <a:gd name="connsiteY19" fmla="*/ 83344 h 831057"/>
                <a:gd name="connsiteX20" fmla="*/ 485775 w 978694"/>
                <a:gd name="connsiteY20" fmla="*/ 123825 h 831057"/>
                <a:gd name="connsiteX21" fmla="*/ 471487 w 978694"/>
                <a:gd name="connsiteY21" fmla="*/ 178594 h 831057"/>
                <a:gd name="connsiteX22" fmla="*/ 471487 w 978694"/>
                <a:gd name="connsiteY22" fmla="*/ 221457 h 831057"/>
                <a:gd name="connsiteX23" fmla="*/ 461962 w 978694"/>
                <a:gd name="connsiteY23" fmla="*/ 242888 h 831057"/>
                <a:gd name="connsiteX24" fmla="*/ 421481 w 978694"/>
                <a:gd name="connsiteY24" fmla="*/ 278607 h 831057"/>
                <a:gd name="connsiteX25" fmla="*/ 411956 w 978694"/>
                <a:gd name="connsiteY25" fmla="*/ 302419 h 831057"/>
                <a:gd name="connsiteX26" fmla="*/ 411956 w 978694"/>
                <a:gd name="connsiteY26" fmla="*/ 302419 h 831057"/>
                <a:gd name="connsiteX27" fmla="*/ 435769 w 978694"/>
                <a:gd name="connsiteY27" fmla="*/ 307182 h 831057"/>
                <a:gd name="connsiteX28" fmla="*/ 457200 w 978694"/>
                <a:gd name="connsiteY28" fmla="*/ 326232 h 831057"/>
                <a:gd name="connsiteX29" fmla="*/ 435769 w 978694"/>
                <a:gd name="connsiteY29" fmla="*/ 369094 h 831057"/>
                <a:gd name="connsiteX30" fmla="*/ 466725 w 978694"/>
                <a:gd name="connsiteY30" fmla="*/ 400050 h 831057"/>
                <a:gd name="connsiteX31" fmla="*/ 461962 w 978694"/>
                <a:gd name="connsiteY31" fmla="*/ 431007 h 831057"/>
                <a:gd name="connsiteX32" fmla="*/ 426244 w 978694"/>
                <a:gd name="connsiteY32" fmla="*/ 433388 h 831057"/>
                <a:gd name="connsiteX33" fmla="*/ 373856 w 978694"/>
                <a:gd name="connsiteY33" fmla="*/ 483394 h 831057"/>
                <a:gd name="connsiteX34" fmla="*/ 330994 w 978694"/>
                <a:gd name="connsiteY34" fmla="*/ 507207 h 831057"/>
                <a:gd name="connsiteX35" fmla="*/ 309562 w 978694"/>
                <a:gd name="connsiteY35" fmla="*/ 526257 h 831057"/>
                <a:gd name="connsiteX36" fmla="*/ 283369 w 978694"/>
                <a:gd name="connsiteY36" fmla="*/ 526257 h 831057"/>
                <a:gd name="connsiteX37" fmla="*/ 235744 w 978694"/>
                <a:gd name="connsiteY37" fmla="*/ 523875 h 831057"/>
                <a:gd name="connsiteX38" fmla="*/ 178594 w 978694"/>
                <a:gd name="connsiteY38" fmla="*/ 547688 h 831057"/>
                <a:gd name="connsiteX39" fmla="*/ 123825 w 978694"/>
                <a:gd name="connsiteY39" fmla="*/ 569119 h 831057"/>
                <a:gd name="connsiteX40" fmla="*/ 123825 w 978694"/>
                <a:gd name="connsiteY40" fmla="*/ 569119 h 831057"/>
                <a:gd name="connsiteX41" fmla="*/ 109537 w 978694"/>
                <a:gd name="connsiteY41" fmla="*/ 633413 h 831057"/>
                <a:gd name="connsiteX42" fmla="*/ 109537 w 978694"/>
                <a:gd name="connsiteY42" fmla="*/ 633413 h 831057"/>
                <a:gd name="connsiteX43" fmla="*/ 140494 w 978694"/>
                <a:gd name="connsiteY43" fmla="*/ 640557 h 831057"/>
                <a:gd name="connsiteX44" fmla="*/ 147637 w 978694"/>
                <a:gd name="connsiteY44" fmla="*/ 671513 h 831057"/>
                <a:gd name="connsiteX45" fmla="*/ 138112 w 978694"/>
                <a:gd name="connsiteY45" fmla="*/ 702469 h 831057"/>
                <a:gd name="connsiteX46" fmla="*/ 0 w 978694"/>
                <a:gd name="connsiteY46" fmla="*/ 831057 h 83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78694" h="831057">
                  <a:moveTo>
                    <a:pt x="0" y="831057"/>
                  </a:moveTo>
                  <a:lnTo>
                    <a:pt x="657225" y="647700"/>
                  </a:lnTo>
                  <a:lnTo>
                    <a:pt x="709612" y="673894"/>
                  </a:lnTo>
                  <a:lnTo>
                    <a:pt x="769144" y="733425"/>
                  </a:lnTo>
                  <a:lnTo>
                    <a:pt x="821531" y="733425"/>
                  </a:lnTo>
                  <a:lnTo>
                    <a:pt x="866775" y="747713"/>
                  </a:lnTo>
                  <a:lnTo>
                    <a:pt x="909637" y="745332"/>
                  </a:lnTo>
                  <a:lnTo>
                    <a:pt x="942975" y="757238"/>
                  </a:lnTo>
                  <a:lnTo>
                    <a:pt x="962025" y="747713"/>
                  </a:lnTo>
                  <a:lnTo>
                    <a:pt x="978694" y="690563"/>
                  </a:lnTo>
                  <a:lnTo>
                    <a:pt x="919162" y="581025"/>
                  </a:lnTo>
                  <a:lnTo>
                    <a:pt x="912019" y="507207"/>
                  </a:lnTo>
                  <a:lnTo>
                    <a:pt x="895350" y="471488"/>
                  </a:lnTo>
                  <a:lnTo>
                    <a:pt x="890587" y="383382"/>
                  </a:lnTo>
                  <a:lnTo>
                    <a:pt x="833437" y="204788"/>
                  </a:lnTo>
                  <a:lnTo>
                    <a:pt x="800100" y="176213"/>
                  </a:lnTo>
                  <a:lnTo>
                    <a:pt x="769144" y="85725"/>
                  </a:lnTo>
                  <a:lnTo>
                    <a:pt x="757237" y="50007"/>
                  </a:lnTo>
                  <a:lnTo>
                    <a:pt x="740569" y="0"/>
                  </a:lnTo>
                  <a:lnTo>
                    <a:pt x="528637" y="83344"/>
                  </a:lnTo>
                  <a:lnTo>
                    <a:pt x="485775" y="123825"/>
                  </a:lnTo>
                  <a:lnTo>
                    <a:pt x="471487" y="178594"/>
                  </a:lnTo>
                  <a:lnTo>
                    <a:pt x="471487" y="221457"/>
                  </a:lnTo>
                  <a:lnTo>
                    <a:pt x="461962" y="242888"/>
                  </a:lnTo>
                  <a:lnTo>
                    <a:pt x="421481" y="278607"/>
                  </a:lnTo>
                  <a:lnTo>
                    <a:pt x="411956" y="302419"/>
                  </a:lnTo>
                  <a:lnTo>
                    <a:pt x="411956" y="302419"/>
                  </a:lnTo>
                  <a:lnTo>
                    <a:pt x="435769" y="307182"/>
                  </a:lnTo>
                  <a:lnTo>
                    <a:pt x="457200" y="326232"/>
                  </a:lnTo>
                  <a:lnTo>
                    <a:pt x="435769" y="369094"/>
                  </a:lnTo>
                  <a:lnTo>
                    <a:pt x="466725" y="400050"/>
                  </a:lnTo>
                  <a:lnTo>
                    <a:pt x="461962" y="431007"/>
                  </a:lnTo>
                  <a:lnTo>
                    <a:pt x="426244" y="433388"/>
                  </a:lnTo>
                  <a:lnTo>
                    <a:pt x="373856" y="483394"/>
                  </a:lnTo>
                  <a:lnTo>
                    <a:pt x="330994" y="507207"/>
                  </a:lnTo>
                  <a:lnTo>
                    <a:pt x="309562" y="526257"/>
                  </a:lnTo>
                  <a:lnTo>
                    <a:pt x="283369" y="526257"/>
                  </a:lnTo>
                  <a:lnTo>
                    <a:pt x="235744" y="523875"/>
                  </a:lnTo>
                  <a:lnTo>
                    <a:pt x="178594" y="547688"/>
                  </a:lnTo>
                  <a:lnTo>
                    <a:pt x="123825" y="569119"/>
                  </a:lnTo>
                  <a:lnTo>
                    <a:pt x="123825" y="569119"/>
                  </a:lnTo>
                  <a:lnTo>
                    <a:pt x="109537" y="633413"/>
                  </a:lnTo>
                  <a:lnTo>
                    <a:pt x="109537" y="633413"/>
                  </a:lnTo>
                  <a:lnTo>
                    <a:pt x="140494" y="640557"/>
                  </a:lnTo>
                  <a:lnTo>
                    <a:pt x="147637" y="671513"/>
                  </a:lnTo>
                  <a:lnTo>
                    <a:pt x="138112" y="702469"/>
                  </a:lnTo>
                  <a:lnTo>
                    <a:pt x="0" y="831057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  <p:sp>
          <p:nvSpPr>
            <p:cNvPr id="3106" name="Freeform 3105"/>
            <p:cNvSpPr/>
            <p:nvPr/>
          </p:nvSpPr>
          <p:spPr>
            <a:xfrm>
              <a:off x="7831932" y="1854994"/>
              <a:ext cx="254793" cy="192881"/>
            </a:xfrm>
            <a:custGeom>
              <a:avLst/>
              <a:gdLst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0 w 245269"/>
                <a:gd name="connsiteY12" fmla="*/ 192881 h 192881"/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14288 w 245269"/>
                <a:gd name="connsiteY12" fmla="*/ 152400 h 192881"/>
                <a:gd name="connsiteX13" fmla="*/ 0 w 245269"/>
                <a:gd name="connsiteY13" fmla="*/ 192881 h 192881"/>
                <a:gd name="connsiteX0" fmla="*/ 9524 w 254793"/>
                <a:gd name="connsiteY0" fmla="*/ 192881 h 192881"/>
                <a:gd name="connsiteX1" fmla="*/ 107156 w 254793"/>
                <a:gd name="connsiteY1" fmla="*/ 130969 h 192881"/>
                <a:gd name="connsiteX2" fmla="*/ 152399 w 254793"/>
                <a:gd name="connsiteY2" fmla="*/ 92869 h 192881"/>
                <a:gd name="connsiteX3" fmla="*/ 254793 w 254793"/>
                <a:gd name="connsiteY3" fmla="*/ 0 h 192881"/>
                <a:gd name="connsiteX4" fmla="*/ 235743 w 254793"/>
                <a:gd name="connsiteY4" fmla="*/ 2381 h 192881"/>
                <a:gd name="connsiteX5" fmla="*/ 207168 w 254793"/>
                <a:gd name="connsiteY5" fmla="*/ 28575 h 192881"/>
                <a:gd name="connsiteX6" fmla="*/ 176212 w 254793"/>
                <a:gd name="connsiteY6" fmla="*/ 28575 h 192881"/>
                <a:gd name="connsiteX7" fmla="*/ 159543 w 254793"/>
                <a:gd name="connsiteY7" fmla="*/ 47625 h 192881"/>
                <a:gd name="connsiteX8" fmla="*/ 135731 w 254793"/>
                <a:gd name="connsiteY8" fmla="*/ 50006 h 192881"/>
                <a:gd name="connsiteX9" fmla="*/ 92868 w 254793"/>
                <a:gd name="connsiteY9" fmla="*/ 78581 h 192881"/>
                <a:gd name="connsiteX10" fmla="*/ 64293 w 254793"/>
                <a:gd name="connsiteY10" fmla="*/ 92869 h 192881"/>
                <a:gd name="connsiteX11" fmla="*/ 40481 w 254793"/>
                <a:gd name="connsiteY11" fmla="*/ 119062 h 192881"/>
                <a:gd name="connsiteX12" fmla="*/ 0 w 254793"/>
                <a:gd name="connsiteY12" fmla="*/ 159544 h 192881"/>
                <a:gd name="connsiteX13" fmla="*/ 9524 w 254793"/>
                <a:gd name="connsiteY13" fmla="*/ 192881 h 19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4793" h="192881">
                  <a:moveTo>
                    <a:pt x="9524" y="192881"/>
                  </a:moveTo>
                  <a:lnTo>
                    <a:pt x="107156" y="130969"/>
                  </a:lnTo>
                  <a:lnTo>
                    <a:pt x="152399" y="92869"/>
                  </a:lnTo>
                  <a:lnTo>
                    <a:pt x="254793" y="0"/>
                  </a:lnTo>
                  <a:lnTo>
                    <a:pt x="235743" y="2381"/>
                  </a:lnTo>
                  <a:lnTo>
                    <a:pt x="207168" y="28575"/>
                  </a:lnTo>
                  <a:lnTo>
                    <a:pt x="176212" y="28575"/>
                  </a:lnTo>
                  <a:lnTo>
                    <a:pt x="159543" y="47625"/>
                  </a:lnTo>
                  <a:lnTo>
                    <a:pt x="135731" y="50006"/>
                  </a:lnTo>
                  <a:lnTo>
                    <a:pt x="92868" y="78581"/>
                  </a:lnTo>
                  <a:lnTo>
                    <a:pt x="64293" y="92869"/>
                  </a:lnTo>
                  <a:lnTo>
                    <a:pt x="40481" y="119062"/>
                  </a:lnTo>
                  <a:lnTo>
                    <a:pt x="0" y="159544"/>
                  </a:lnTo>
                  <a:lnTo>
                    <a:pt x="9524" y="192881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3110" name="Group 3109"/>
          <p:cNvGrpSpPr/>
          <p:nvPr/>
        </p:nvGrpSpPr>
        <p:grpSpPr>
          <a:xfrm>
            <a:off x="6752010" y="2925986"/>
            <a:ext cx="1140619" cy="764381"/>
            <a:chOff x="6634163" y="2452688"/>
            <a:chExt cx="1140619" cy="764381"/>
          </a:xfrm>
          <a:solidFill>
            <a:schemeClr val="bg1"/>
          </a:solidFill>
        </p:grpSpPr>
        <p:sp>
          <p:nvSpPr>
            <p:cNvPr id="3108" name="Freeform 3107"/>
            <p:cNvSpPr/>
            <p:nvPr/>
          </p:nvSpPr>
          <p:spPr>
            <a:xfrm>
              <a:off x="6634163" y="2452688"/>
              <a:ext cx="1131093" cy="764381"/>
            </a:xfrm>
            <a:custGeom>
              <a:avLst/>
              <a:gdLst>
                <a:gd name="connsiteX0" fmla="*/ 0 w 1131093"/>
                <a:gd name="connsiteY0" fmla="*/ 764381 h 764381"/>
                <a:gd name="connsiteX1" fmla="*/ 57150 w 1131093"/>
                <a:gd name="connsiteY1" fmla="*/ 754856 h 764381"/>
                <a:gd name="connsiteX2" fmla="*/ 1131093 w 1131093"/>
                <a:gd name="connsiteY2" fmla="*/ 404812 h 764381"/>
                <a:gd name="connsiteX3" fmla="*/ 1100137 w 1131093"/>
                <a:gd name="connsiteY3" fmla="*/ 373856 h 764381"/>
                <a:gd name="connsiteX4" fmla="*/ 1078706 w 1131093"/>
                <a:gd name="connsiteY4" fmla="*/ 388143 h 764381"/>
                <a:gd name="connsiteX5" fmla="*/ 1050131 w 1131093"/>
                <a:gd name="connsiteY5" fmla="*/ 388143 h 764381"/>
                <a:gd name="connsiteX6" fmla="*/ 1023937 w 1131093"/>
                <a:gd name="connsiteY6" fmla="*/ 369093 h 764381"/>
                <a:gd name="connsiteX7" fmla="*/ 985837 w 1131093"/>
                <a:gd name="connsiteY7" fmla="*/ 371475 h 764381"/>
                <a:gd name="connsiteX8" fmla="*/ 985837 w 1131093"/>
                <a:gd name="connsiteY8" fmla="*/ 371475 h 764381"/>
                <a:gd name="connsiteX9" fmla="*/ 1012031 w 1131093"/>
                <a:gd name="connsiteY9" fmla="*/ 345281 h 764381"/>
                <a:gd name="connsiteX10" fmla="*/ 1038225 w 1131093"/>
                <a:gd name="connsiteY10" fmla="*/ 354806 h 764381"/>
                <a:gd name="connsiteX11" fmla="*/ 1062037 w 1131093"/>
                <a:gd name="connsiteY11" fmla="*/ 366712 h 764381"/>
                <a:gd name="connsiteX12" fmla="*/ 1057275 w 1131093"/>
                <a:gd name="connsiteY12" fmla="*/ 345281 h 764381"/>
                <a:gd name="connsiteX13" fmla="*/ 1040606 w 1131093"/>
                <a:gd name="connsiteY13" fmla="*/ 330993 h 764381"/>
                <a:gd name="connsiteX14" fmla="*/ 1016793 w 1131093"/>
                <a:gd name="connsiteY14" fmla="*/ 330993 h 764381"/>
                <a:gd name="connsiteX15" fmla="*/ 997743 w 1131093"/>
                <a:gd name="connsiteY15" fmla="*/ 300037 h 764381"/>
                <a:gd name="connsiteX16" fmla="*/ 1026318 w 1131093"/>
                <a:gd name="connsiteY16" fmla="*/ 300037 h 764381"/>
                <a:gd name="connsiteX17" fmla="*/ 1028700 w 1131093"/>
                <a:gd name="connsiteY17" fmla="*/ 280987 h 764381"/>
                <a:gd name="connsiteX18" fmla="*/ 957262 w 1131093"/>
                <a:gd name="connsiteY18" fmla="*/ 233362 h 764381"/>
                <a:gd name="connsiteX19" fmla="*/ 976312 w 1131093"/>
                <a:gd name="connsiteY19" fmla="*/ 216693 h 764381"/>
                <a:gd name="connsiteX20" fmla="*/ 1016793 w 1131093"/>
                <a:gd name="connsiteY20" fmla="*/ 238125 h 764381"/>
                <a:gd name="connsiteX21" fmla="*/ 1019175 w 1131093"/>
                <a:gd name="connsiteY21" fmla="*/ 207168 h 764381"/>
                <a:gd name="connsiteX22" fmla="*/ 983456 w 1131093"/>
                <a:gd name="connsiteY22" fmla="*/ 169068 h 764381"/>
                <a:gd name="connsiteX23" fmla="*/ 926306 w 1131093"/>
                <a:gd name="connsiteY23" fmla="*/ 171450 h 764381"/>
                <a:gd name="connsiteX24" fmla="*/ 897731 w 1131093"/>
                <a:gd name="connsiteY24" fmla="*/ 147637 h 764381"/>
                <a:gd name="connsiteX25" fmla="*/ 873918 w 1131093"/>
                <a:gd name="connsiteY25" fmla="*/ 150018 h 764381"/>
                <a:gd name="connsiteX26" fmla="*/ 850106 w 1131093"/>
                <a:gd name="connsiteY26" fmla="*/ 138112 h 764381"/>
                <a:gd name="connsiteX27" fmla="*/ 859631 w 1131093"/>
                <a:gd name="connsiteY27" fmla="*/ 73818 h 764381"/>
                <a:gd name="connsiteX28" fmla="*/ 826293 w 1131093"/>
                <a:gd name="connsiteY28" fmla="*/ 42862 h 764381"/>
                <a:gd name="connsiteX29" fmla="*/ 754856 w 1131093"/>
                <a:gd name="connsiteY29" fmla="*/ 0 h 764381"/>
                <a:gd name="connsiteX30" fmla="*/ 728662 w 1131093"/>
                <a:gd name="connsiteY30" fmla="*/ 14287 h 764381"/>
                <a:gd name="connsiteX31" fmla="*/ 721518 w 1131093"/>
                <a:gd name="connsiteY31" fmla="*/ 42862 h 764381"/>
                <a:gd name="connsiteX32" fmla="*/ 714375 w 1131093"/>
                <a:gd name="connsiteY32" fmla="*/ 50006 h 764381"/>
                <a:gd name="connsiteX33" fmla="*/ 666750 w 1131093"/>
                <a:gd name="connsiteY33" fmla="*/ 35718 h 764381"/>
                <a:gd name="connsiteX34" fmla="*/ 645318 w 1131093"/>
                <a:gd name="connsiteY34" fmla="*/ 42862 h 764381"/>
                <a:gd name="connsiteX35" fmla="*/ 647700 w 1131093"/>
                <a:gd name="connsiteY35" fmla="*/ 73818 h 764381"/>
                <a:gd name="connsiteX36" fmla="*/ 566737 w 1131093"/>
                <a:gd name="connsiteY36" fmla="*/ 180975 h 764381"/>
                <a:gd name="connsiteX37" fmla="*/ 559593 w 1131093"/>
                <a:gd name="connsiteY37" fmla="*/ 226218 h 764381"/>
                <a:gd name="connsiteX38" fmla="*/ 500062 w 1131093"/>
                <a:gd name="connsiteY38" fmla="*/ 261937 h 764381"/>
                <a:gd name="connsiteX39" fmla="*/ 466725 w 1131093"/>
                <a:gd name="connsiteY39" fmla="*/ 328612 h 764381"/>
                <a:gd name="connsiteX40" fmla="*/ 450056 w 1131093"/>
                <a:gd name="connsiteY40" fmla="*/ 364331 h 764381"/>
                <a:gd name="connsiteX41" fmla="*/ 435768 w 1131093"/>
                <a:gd name="connsiteY41" fmla="*/ 476250 h 764381"/>
                <a:gd name="connsiteX42" fmla="*/ 433387 w 1131093"/>
                <a:gd name="connsiteY42" fmla="*/ 490537 h 764381"/>
                <a:gd name="connsiteX43" fmla="*/ 381000 w 1131093"/>
                <a:gd name="connsiteY43" fmla="*/ 516731 h 764381"/>
                <a:gd name="connsiteX44" fmla="*/ 326231 w 1131093"/>
                <a:gd name="connsiteY44" fmla="*/ 540543 h 764381"/>
                <a:gd name="connsiteX45" fmla="*/ 297656 w 1131093"/>
                <a:gd name="connsiteY45" fmla="*/ 554831 h 764381"/>
                <a:gd name="connsiteX46" fmla="*/ 285750 w 1131093"/>
                <a:gd name="connsiteY46" fmla="*/ 597693 h 764381"/>
                <a:gd name="connsiteX47" fmla="*/ 242887 w 1131093"/>
                <a:gd name="connsiteY47" fmla="*/ 576262 h 764381"/>
                <a:gd name="connsiteX48" fmla="*/ 226218 w 1131093"/>
                <a:gd name="connsiteY48" fmla="*/ 573881 h 764381"/>
                <a:gd name="connsiteX49" fmla="*/ 176212 w 1131093"/>
                <a:gd name="connsiteY49" fmla="*/ 521493 h 764381"/>
                <a:gd name="connsiteX50" fmla="*/ 159543 w 1131093"/>
                <a:gd name="connsiteY50" fmla="*/ 531018 h 764381"/>
                <a:gd name="connsiteX51" fmla="*/ 157162 w 1131093"/>
                <a:gd name="connsiteY51" fmla="*/ 581025 h 764381"/>
                <a:gd name="connsiteX52" fmla="*/ 100012 w 1131093"/>
                <a:gd name="connsiteY52" fmla="*/ 626268 h 764381"/>
                <a:gd name="connsiteX53" fmla="*/ 85725 w 1131093"/>
                <a:gd name="connsiteY53" fmla="*/ 683418 h 764381"/>
                <a:gd name="connsiteX54" fmla="*/ 0 w 1131093"/>
                <a:gd name="connsiteY54" fmla="*/ 764381 h 76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131093" h="764381">
                  <a:moveTo>
                    <a:pt x="0" y="764381"/>
                  </a:moveTo>
                  <a:lnTo>
                    <a:pt x="57150" y="754856"/>
                  </a:lnTo>
                  <a:lnTo>
                    <a:pt x="1131093" y="404812"/>
                  </a:lnTo>
                  <a:lnTo>
                    <a:pt x="1100137" y="373856"/>
                  </a:lnTo>
                  <a:lnTo>
                    <a:pt x="1078706" y="388143"/>
                  </a:lnTo>
                  <a:lnTo>
                    <a:pt x="1050131" y="388143"/>
                  </a:lnTo>
                  <a:lnTo>
                    <a:pt x="1023937" y="369093"/>
                  </a:lnTo>
                  <a:lnTo>
                    <a:pt x="985837" y="371475"/>
                  </a:lnTo>
                  <a:lnTo>
                    <a:pt x="985837" y="371475"/>
                  </a:lnTo>
                  <a:lnTo>
                    <a:pt x="1012031" y="345281"/>
                  </a:lnTo>
                  <a:lnTo>
                    <a:pt x="1038225" y="354806"/>
                  </a:lnTo>
                  <a:lnTo>
                    <a:pt x="1062037" y="366712"/>
                  </a:lnTo>
                  <a:lnTo>
                    <a:pt x="1057275" y="345281"/>
                  </a:lnTo>
                  <a:lnTo>
                    <a:pt x="1040606" y="330993"/>
                  </a:lnTo>
                  <a:lnTo>
                    <a:pt x="1016793" y="330993"/>
                  </a:lnTo>
                  <a:lnTo>
                    <a:pt x="997743" y="300037"/>
                  </a:lnTo>
                  <a:lnTo>
                    <a:pt x="1026318" y="300037"/>
                  </a:lnTo>
                  <a:lnTo>
                    <a:pt x="1028700" y="280987"/>
                  </a:lnTo>
                  <a:lnTo>
                    <a:pt x="957262" y="233362"/>
                  </a:lnTo>
                  <a:lnTo>
                    <a:pt x="976312" y="216693"/>
                  </a:lnTo>
                  <a:lnTo>
                    <a:pt x="1016793" y="238125"/>
                  </a:lnTo>
                  <a:lnTo>
                    <a:pt x="1019175" y="207168"/>
                  </a:lnTo>
                  <a:lnTo>
                    <a:pt x="983456" y="169068"/>
                  </a:lnTo>
                  <a:lnTo>
                    <a:pt x="926306" y="171450"/>
                  </a:lnTo>
                  <a:lnTo>
                    <a:pt x="897731" y="147637"/>
                  </a:lnTo>
                  <a:lnTo>
                    <a:pt x="873918" y="150018"/>
                  </a:lnTo>
                  <a:lnTo>
                    <a:pt x="850106" y="138112"/>
                  </a:lnTo>
                  <a:lnTo>
                    <a:pt x="859631" y="73818"/>
                  </a:lnTo>
                  <a:lnTo>
                    <a:pt x="826293" y="42862"/>
                  </a:lnTo>
                  <a:lnTo>
                    <a:pt x="754856" y="0"/>
                  </a:lnTo>
                  <a:lnTo>
                    <a:pt x="728662" y="14287"/>
                  </a:lnTo>
                  <a:lnTo>
                    <a:pt x="721518" y="42862"/>
                  </a:lnTo>
                  <a:lnTo>
                    <a:pt x="714375" y="50006"/>
                  </a:lnTo>
                  <a:lnTo>
                    <a:pt x="666750" y="35718"/>
                  </a:lnTo>
                  <a:lnTo>
                    <a:pt x="645318" y="42862"/>
                  </a:lnTo>
                  <a:lnTo>
                    <a:pt x="647700" y="73818"/>
                  </a:lnTo>
                  <a:lnTo>
                    <a:pt x="566737" y="180975"/>
                  </a:lnTo>
                  <a:lnTo>
                    <a:pt x="559593" y="226218"/>
                  </a:lnTo>
                  <a:lnTo>
                    <a:pt x="500062" y="261937"/>
                  </a:lnTo>
                  <a:lnTo>
                    <a:pt x="466725" y="328612"/>
                  </a:lnTo>
                  <a:lnTo>
                    <a:pt x="450056" y="364331"/>
                  </a:lnTo>
                  <a:lnTo>
                    <a:pt x="435768" y="476250"/>
                  </a:lnTo>
                  <a:lnTo>
                    <a:pt x="433387" y="490537"/>
                  </a:lnTo>
                  <a:lnTo>
                    <a:pt x="381000" y="516731"/>
                  </a:lnTo>
                  <a:lnTo>
                    <a:pt x="326231" y="540543"/>
                  </a:lnTo>
                  <a:lnTo>
                    <a:pt x="297656" y="554831"/>
                  </a:lnTo>
                  <a:lnTo>
                    <a:pt x="285750" y="597693"/>
                  </a:lnTo>
                  <a:lnTo>
                    <a:pt x="242887" y="576262"/>
                  </a:lnTo>
                  <a:lnTo>
                    <a:pt x="226218" y="573881"/>
                  </a:lnTo>
                  <a:lnTo>
                    <a:pt x="176212" y="521493"/>
                  </a:lnTo>
                  <a:lnTo>
                    <a:pt x="159543" y="531018"/>
                  </a:lnTo>
                  <a:lnTo>
                    <a:pt x="157162" y="581025"/>
                  </a:lnTo>
                  <a:lnTo>
                    <a:pt x="100012" y="626268"/>
                  </a:lnTo>
                  <a:lnTo>
                    <a:pt x="85725" y="683418"/>
                  </a:lnTo>
                  <a:lnTo>
                    <a:pt x="0" y="764381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  <p:sp>
          <p:nvSpPr>
            <p:cNvPr id="3109" name="Freeform 3108"/>
            <p:cNvSpPr/>
            <p:nvPr/>
          </p:nvSpPr>
          <p:spPr>
            <a:xfrm>
              <a:off x="7724776" y="2605088"/>
              <a:ext cx="50006" cy="109537"/>
            </a:xfrm>
            <a:custGeom>
              <a:avLst/>
              <a:gdLst>
                <a:gd name="connsiteX0" fmla="*/ 14288 w 40481"/>
                <a:gd name="connsiteY0" fmla="*/ 0 h 109537"/>
                <a:gd name="connsiteX1" fmla="*/ 4763 w 40481"/>
                <a:gd name="connsiteY1" fmla="*/ 57150 h 109537"/>
                <a:gd name="connsiteX2" fmla="*/ 0 w 40481"/>
                <a:gd name="connsiteY2" fmla="*/ 95250 h 109537"/>
                <a:gd name="connsiteX3" fmla="*/ 9525 w 40481"/>
                <a:gd name="connsiteY3" fmla="*/ 109537 h 109537"/>
                <a:gd name="connsiteX4" fmla="*/ 30956 w 40481"/>
                <a:gd name="connsiteY4" fmla="*/ 90487 h 109537"/>
                <a:gd name="connsiteX5" fmla="*/ 40481 w 40481"/>
                <a:gd name="connsiteY5" fmla="*/ 52387 h 109537"/>
                <a:gd name="connsiteX6" fmla="*/ 14288 w 40481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14288 w 50006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26193 w 50006"/>
                <a:gd name="connsiteY6" fmla="*/ 11906 h 109537"/>
                <a:gd name="connsiteX7" fmla="*/ 14288 w 50006"/>
                <a:gd name="connsiteY7" fmla="*/ 0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006" h="109537">
                  <a:moveTo>
                    <a:pt x="14288" y="0"/>
                  </a:moveTo>
                  <a:lnTo>
                    <a:pt x="4763" y="57150"/>
                  </a:lnTo>
                  <a:lnTo>
                    <a:pt x="0" y="95250"/>
                  </a:lnTo>
                  <a:lnTo>
                    <a:pt x="9525" y="109537"/>
                  </a:lnTo>
                  <a:lnTo>
                    <a:pt x="30956" y="90487"/>
                  </a:lnTo>
                  <a:lnTo>
                    <a:pt x="50006" y="33337"/>
                  </a:lnTo>
                  <a:lnTo>
                    <a:pt x="26193" y="11906"/>
                  </a:lnTo>
                  <a:lnTo>
                    <a:pt x="14288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</p:grpSp>
      <p:sp>
        <p:nvSpPr>
          <p:cNvPr id="3111" name="Freeform 3110"/>
          <p:cNvSpPr/>
          <p:nvPr/>
        </p:nvSpPr>
        <p:spPr>
          <a:xfrm>
            <a:off x="6367463" y="2576513"/>
            <a:ext cx="654050" cy="735012"/>
          </a:xfrm>
          <a:custGeom>
            <a:avLst/>
            <a:gdLst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1507 w 652463"/>
              <a:gd name="connsiteY19" fmla="*/ 464344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8633 w 652463"/>
              <a:gd name="connsiteY19" fmla="*/ 492950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52463" h="735806">
                <a:moveTo>
                  <a:pt x="0" y="202406"/>
                </a:moveTo>
                <a:lnTo>
                  <a:pt x="114300" y="683419"/>
                </a:lnTo>
                <a:lnTo>
                  <a:pt x="176213" y="711994"/>
                </a:lnTo>
                <a:lnTo>
                  <a:pt x="228600" y="711994"/>
                </a:lnTo>
                <a:lnTo>
                  <a:pt x="340519" y="700087"/>
                </a:lnTo>
                <a:lnTo>
                  <a:pt x="383382" y="681037"/>
                </a:lnTo>
                <a:lnTo>
                  <a:pt x="397669" y="702469"/>
                </a:lnTo>
                <a:lnTo>
                  <a:pt x="419100" y="704850"/>
                </a:lnTo>
                <a:lnTo>
                  <a:pt x="435769" y="731044"/>
                </a:lnTo>
                <a:lnTo>
                  <a:pt x="454819" y="735806"/>
                </a:lnTo>
                <a:lnTo>
                  <a:pt x="509588" y="669131"/>
                </a:lnTo>
                <a:lnTo>
                  <a:pt x="495300" y="650081"/>
                </a:lnTo>
                <a:lnTo>
                  <a:pt x="502444" y="611981"/>
                </a:lnTo>
                <a:lnTo>
                  <a:pt x="535782" y="600075"/>
                </a:lnTo>
                <a:lnTo>
                  <a:pt x="542925" y="623887"/>
                </a:lnTo>
                <a:lnTo>
                  <a:pt x="564357" y="597694"/>
                </a:lnTo>
                <a:lnTo>
                  <a:pt x="552450" y="566737"/>
                </a:lnTo>
                <a:lnTo>
                  <a:pt x="538163" y="545306"/>
                </a:lnTo>
                <a:lnTo>
                  <a:pt x="564357" y="526256"/>
                </a:lnTo>
                <a:lnTo>
                  <a:pt x="628633" y="492950"/>
                </a:lnTo>
                <a:cubicBezTo>
                  <a:pt x="638952" y="473106"/>
                  <a:pt x="642144" y="424656"/>
                  <a:pt x="652463" y="404812"/>
                </a:cubicBezTo>
                <a:cubicBezTo>
                  <a:pt x="651669" y="346075"/>
                  <a:pt x="650876" y="287337"/>
                  <a:pt x="650082" y="228600"/>
                </a:cubicBezTo>
                <a:lnTo>
                  <a:pt x="581025" y="0"/>
                </a:lnTo>
                <a:lnTo>
                  <a:pt x="385763" y="159544"/>
                </a:lnTo>
                <a:lnTo>
                  <a:pt x="330994" y="178594"/>
                </a:lnTo>
                <a:lnTo>
                  <a:pt x="304800" y="197644"/>
                </a:lnTo>
                <a:lnTo>
                  <a:pt x="278607" y="169069"/>
                </a:lnTo>
                <a:lnTo>
                  <a:pt x="245269" y="176212"/>
                </a:lnTo>
                <a:lnTo>
                  <a:pt x="192882" y="152400"/>
                </a:lnTo>
                <a:lnTo>
                  <a:pt x="0" y="202406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755650" y="115888"/>
            <a:ext cx="7772400" cy="1152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+mj-cs"/>
              </a:rPr>
              <a:t>Hepatitis A Outbreaks, 2016–19</a:t>
            </a:r>
            <a:endParaRPr kumimoji="0" lang="en-GB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j-ea"/>
              <a:cs typeface="+mj-cs"/>
            </a:endParaRPr>
          </a:p>
        </p:txBody>
      </p:sp>
      <p:sp>
        <p:nvSpPr>
          <p:cNvPr id="3083" name="Freeform 3082"/>
          <p:cNvSpPr/>
          <p:nvPr/>
        </p:nvSpPr>
        <p:spPr>
          <a:xfrm>
            <a:off x="8013700" y="1052513"/>
            <a:ext cx="550863" cy="855662"/>
          </a:xfrm>
          <a:custGeom>
            <a:avLst/>
            <a:gdLst>
              <a:gd name="connsiteX0" fmla="*/ 57620 w 541125"/>
              <a:gd name="connsiteY0" fmla="*/ 40084 h 856781"/>
              <a:gd name="connsiteX1" fmla="*/ 45094 w 541125"/>
              <a:gd name="connsiteY1" fmla="*/ 125261 h 856781"/>
              <a:gd name="connsiteX2" fmla="*/ 25053 w 541125"/>
              <a:gd name="connsiteY2" fmla="*/ 195406 h 856781"/>
              <a:gd name="connsiteX3" fmla="*/ 32568 w 541125"/>
              <a:gd name="connsiteY3" fmla="*/ 255531 h 856781"/>
              <a:gd name="connsiteX4" fmla="*/ 35073 w 541125"/>
              <a:gd name="connsiteY4" fmla="*/ 333193 h 856781"/>
              <a:gd name="connsiteX5" fmla="*/ 37579 w 541125"/>
              <a:gd name="connsiteY5" fmla="*/ 393318 h 856781"/>
              <a:gd name="connsiteX6" fmla="*/ 15032 w 541125"/>
              <a:gd name="connsiteY6" fmla="*/ 428391 h 856781"/>
              <a:gd name="connsiteX7" fmla="*/ 27558 w 541125"/>
              <a:gd name="connsiteY7" fmla="*/ 460958 h 856781"/>
              <a:gd name="connsiteX8" fmla="*/ 0 w 541125"/>
              <a:gd name="connsiteY8" fmla="*/ 506052 h 856781"/>
              <a:gd name="connsiteX9" fmla="*/ 135282 w 541125"/>
              <a:gd name="connsiteY9" fmla="*/ 809182 h 856781"/>
              <a:gd name="connsiteX10" fmla="*/ 160334 w 541125"/>
              <a:gd name="connsiteY10" fmla="*/ 844255 h 856781"/>
              <a:gd name="connsiteX11" fmla="*/ 182880 w 541125"/>
              <a:gd name="connsiteY11" fmla="*/ 856781 h 856781"/>
              <a:gd name="connsiteX12" fmla="*/ 202922 w 541125"/>
              <a:gd name="connsiteY12" fmla="*/ 794151 h 856781"/>
              <a:gd name="connsiteX13" fmla="*/ 207933 w 541125"/>
              <a:gd name="connsiteY13" fmla="*/ 761583 h 856781"/>
              <a:gd name="connsiteX14" fmla="*/ 237995 w 541125"/>
              <a:gd name="connsiteY14" fmla="*/ 721500 h 856781"/>
              <a:gd name="connsiteX15" fmla="*/ 225469 w 541125"/>
              <a:gd name="connsiteY15" fmla="*/ 701458 h 856781"/>
              <a:gd name="connsiteX16" fmla="*/ 258037 w 541125"/>
              <a:gd name="connsiteY16" fmla="*/ 673901 h 856781"/>
              <a:gd name="connsiteX17" fmla="*/ 288099 w 541125"/>
              <a:gd name="connsiteY17" fmla="*/ 666385 h 856781"/>
              <a:gd name="connsiteX18" fmla="*/ 293110 w 541125"/>
              <a:gd name="connsiteY18" fmla="*/ 628807 h 856781"/>
              <a:gd name="connsiteX19" fmla="*/ 323172 w 541125"/>
              <a:gd name="connsiteY19" fmla="*/ 606260 h 856781"/>
              <a:gd name="connsiteX20" fmla="*/ 338203 w 541125"/>
              <a:gd name="connsiteY20" fmla="*/ 563672 h 856781"/>
              <a:gd name="connsiteX21" fmla="*/ 328182 w 541125"/>
              <a:gd name="connsiteY21" fmla="*/ 513568 h 856781"/>
              <a:gd name="connsiteX22" fmla="*/ 343214 w 541125"/>
              <a:gd name="connsiteY22" fmla="*/ 498536 h 856781"/>
              <a:gd name="connsiteX23" fmla="*/ 365760 w 541125"/>
              <a:gd name="connsiteY23" fmla="*/ 528599 h 856781"/>
              <a:gd name="connsiteX24" fmla="*/ 385802 w 541125"/>
              <a:gd name="connsiteY24" fmla="*/ 543630 h 856781"/>
              <a:gd name="connsiteX25" fmla="*/ 388307 w 541125"/>
              <a:gd name="connsiteY25" fmla="*/ 493526 h 856781"/>
              <a:gd name="connsiteX26" fmla="*/ 420875 w 541125"/>
              <a:gd name="connsiteY26" fmla="*/ 468474 h 856781"/>
              <a:gd name="connsiteX27" fmla="*/ 430896 w 541125"/>
              <a:gd name="connsiteY27" fmla="*/ 465969 h 856781"/>
              <a:gd name="connsiteX28" fmla="*/ 523588 w 541125"/>
              <a:gd name="connsiteY28" fmla="*/ 368266 h 856781"/>
              <a:gd name="connsiteX29" fmla="*/ 526094 w 541125"/>
              <a:gd name="connsiteY29" fmla="*/ 348224 h 856781"/>
              <a:gd name="connsiteX30" fmla="*/ 541125 w 541125"/>
              <a:gd name="connsiteY30" fmla="*/ 330688 h 856781"/>
              <a:gd name="connsiteX31" fmla="*/ 493526 w 541125"/>
              <a:gd name="connsiteY31" fmla="*/ 285594 h 856781"/>
              <a:gd name="connsiteX32" fmla="*/ 460958 w 541125"/>
              <a:gd name="connsiteY32" fmla="*/ 278078 h 856781"/>
              <a:gd name="connsiteX33" fmla="*/ 443422 w 541125"/>
              <a:gd name="connsiteY33" fmla="*/ 275573 h 856781"/>
              <a:gd name="connsiteX34" fmla="*/ 420875 w 541125"/>
              <a:gd name="connsiteY34" fmla="*/ 265552 h 856781"/>
              <a:gd name="connsiteX35" fmla="*/ 405844 w 541125"/>
              <a:gd name="connsiteY35" fmla="*/ 237995 h 856781"/>
              <a:gd name="connsiteX36" fmla="*/ 393318 w 541125"/>
              <a:gd name="connsiteY36" fmla="*/ 230479 h 856781"/>
              <a:gd name="connsiteX37" fmla="*/ 365760 w 541125"/>
              <a:gd name="connsiteY37" fmla="*/ 237995 h 856781"/>
              <a:gd name="connsiteX38" fmla="*/ 353234 w 541125"/>
              <a:gd name="connsiteY38" fmla="*/ 222964 h 856781"/>
              <a:gd name="connsiteX39" fmla="*/ 315656 w 541125"/>
              <a:gd name="connsiteY39" fmla="*/ 117745 h 856781"/>
              <a:gd name="connsiteX40" fmla="*/ 293110 w 541125"/>
              <a:gd name="connsiteY40" fmla="*/ 87683 h 856781"/>
              <a:gd name="connsiteX41" fmla="*/ 268057 w 541125"/>
              <a:gd name="connsiteY41" fmla="*/ 35073 h 856781"/>
              <a:gd name="connsiteX42" fmla="*/ 248016 w 541125"/>
              <a:gd name="connsiteY42" fmla="*/ 2506 h 856781"/>
              <a:gd name="connsiteX43" fmla="*/ 195407 w 541125"/>
              <a:gd name="connsiteY43" fmla="*/ 0 h 856781"/>
              <a:gd name="connsiteX44" fmla="*/ 165344 w 541125"/>
              <a:gd name="connsiteY44" fmla="*/ 20042 h 856781"/>
              <a:gd name="connsiteX45" fmla="*/ 147808 w 541125"/>
              <a:gd name="connsiteY45" fmla="*/ 42589 h 856781"/>
              <a:gd name="connsiteX46" fmla="*/ 120250 w 541125"/>
              <a:gd name="connsiteY46" fmla="*/ 62631 h 856781"/>
              <a:gd name="connsiteX47" fmla="*/ 107724 w 541125"/>
              <a:gd name="connsiteY47" fmla="*/ 70146 h 856781"/>
              <a:gd name="connsiteX48" fmla="*/ 57620 w 541125"/>
              <a:gd name="connsiteY48" fmla="*/ 40084 h 856781"/>
              <a:gd name="connsiteX0" fmla="*/ 67141 w 550646"/>
              <a:gd name="connsiteY0" fmla="*/ 40084 h 856781"/>
              <a:gd name="connsiteX1" fmla="*/ 54615 w 550646"/>
              <a:gd name="connsiteY1" fmla="*/ 125261 h 856781"/>
              <a:gd name="connsiteX2" fmla="*/ 34574 w 550646"/>
              <a:gd name="connsiteY2" fmla="*/ 195406 h 856781"/>
              <a:gd name="connsiteX3" fmla="*/ 42089 w 550646"/>
              <a:gd name="connsiteY3" fmla="*/ 255531 h 856781"/>
              <a:gd name="connsiteX4" fmla="*/ 44594 w 550646"/>
              <a:gd name="connsiteY4" fmla="*/ 333193 h 856781"/>
              <a:gd name="connsiteX5" fmla="*/ 47100 w 550646"/>
              <a:gd name="connsiteY5" fmla="*/ 393318 h 856781"/>
              <a:gd name="connsiteX6" fmla="*/ 24553 w 550646"/>
              <a:gd name="connsiteY6" fmla="*/ 428391 h 856781"/>
              <a:gd name="connsiteX7" fmla="*/ 37079 w 550646"/>
              <a:gd name="connsiteY7" fmla="*/ 460958 h 856781"/>
              <a:gd name="connsiteX8" fmla="*/ 0 w 550646"/>
              <a:gd name="connsiteY8" fmla="*/ 510821 h 856781"/>
              <a:gd name="connsiteX9" fmla="*/ 144803 w 550646"/>
              <a:gd name="connsiteY9" fmla="*/ 809182 h 856781"/>
              <a:gd name="connsiteX10" fmla="*/ 169855 w 550646"/>
              <a:gd name="connsiteY10" fmla="*/ 844255 h 856781"/>
              <a:gd name="connsiteX11" fmla="*/ 192401 w 550646"/>
              <a:gd name="connsiteY11" fmla="*/ 856781 h 856781"/>
              <a:gd name="connsiteX12" fmla="*/ 212443 w 550646"/>
              <a:gd name="connsiteY12" fmla="*/ 794151 h 856781"/>
              <a:gd name="connsiteX13" fmla="*/ 217454 w 550646"/>
              <a:gd name="connsiteY13" fmla="*/ 761583 h 856781"/>
              <a:gd name="connsiteX14" fmla="*/ 247516 w 550646"/>
              <a:gd name="connsiteY14" fmla="*/ 721500 h 856781"/>
              <a:gd name="connsiteX15" fmla="*/ 234990 w 550646"/>
              <a:gd name="connsiteY15" fmla="*/ 701458 h 856781"/>
              <a:gd name="connsiteX16" fmla="*/ 267558 w 550646"/>
              <a:gd name="connsiteY16" fmla="*/ 673901 h 856781"/>
              <a:gd name="connsiteX17" fmla="*/ 297620 w 550646"/>
              <a:gd name="connsiteY17" fmla="*/ 666385 h 856781"/>
              <a:gd name="connsiteX18" fmla="*/ 302631 w 550646"/>
              <a:gd name="connsiteY18" fmla="*/ 628807 h 856781"/>
              <a:gd name="connsiteX19" fmla="*/ 332693 w 550646"/>
              <a:gd name="connsiteY19" fmla="*/ 606260 h 856781"/>
              <a:gd name="connsiteX20" fmla="*/ 347724 w 550646"/>
              <a:gd name="connsiteY20" fmla="*/ 563672 h 856781"/>
              <a:gd name="connsiteX21" fmla="*/ 337703 w 550646"/>
              <a:gd name="connsiteY21" fmla="*/ 513568 h 856781"/>
              <a:gd name="connsiteX22" fmla="*/ 352735 w 550646"/>
              <a:gd name="connsiteY22" fmla="*/ 498536 h 856781"/>
              <a:gd name="connsiteX23" fmla="*/ 375281 w 550646"/>
              <a:gd name="connsiteY23" fmla="*/ 528599 h 856781"/>
              <a:gd name="connsiteX24" fmla="*/ 395323 w 550646"/>
              <a:gd name="connsiteY24" fmla="*/ 543630 h 856781"/>
              <a:gd name="connsiteX25" fmla="*/ 397828 w 550646"/>
              <a:gd name="connsiteY25" fmla="*/ 493526 h 856781"/>
              <a:gd name="connsiteX26" fmla="*/ 430396 w 550646"/>
              <a:gd name="connsiteY26" fmla="*/ 468474 h 856781"/>
              <a:gd name="connsiteX27" fmla="*/ 440417 w 550646"/>
              <a:gd name="connsiteY27" fmla="*/ 465969 h 856781"/>
              <a:gd name="connsiteX28" fmla="*/ 533109 w 550646"/>
              <a:gd name="connsiteY28" fmla="*/ 368266 h 856781"/>
              <a:gd name="connsiteX29" fmla="*/ 535615 w 550646"/>
              <a:gd name="connsiteY29" fmla="*/ 348224 h 856781"/>
              <a:gd name="connsiteX30" fmla="*/ 550646 w 550646"/>
              <a:gd name="connsiteY30" fmla="*/ 330688 h 856781"/>
              <a:gd name="connsiteX31" fmla="*/ 503047 w 550646"/>
              <a:gd name="connsiteY31" fmla="*/ 285594 h 856781"/>
              <a:gd name="connsiteX32" fmla="*/ 470479 w 550646"/>
              <a:gd name="connsiteY32" fmla="*/ 278078 h 856781"/>
              <a:gd name="connsiteX33" fmla="*/ 452943 w 550646"/>
              <a:gd name="connsiteY33" fmla="*/ 275573 h 856781"/>
              <a:gd name="connsiteX34" fmla="*/ 430396 w 550646"/>
              <a:gd name="connsiteY34" fmla="*/ 265552 h 856781"/>
              <a:gd name="connsiteX35" fmla="*/ 415365 w 550646"/>
              <a:gd name="connsiteY35" fmla="*/ 237995 h 856781"/>
              <a:gd name="connsiteX36" fmla="*/ 402839 w 550646"/>
              <a:gd name="connsiteY36" fmla="*/ 230479 h 856781"/>
              <a:gd name="connsiteX37" fmla="*/ 375281 w 550646"/>
              <a:gd name="connsiteY37" fmla="*/ 237995 h 856781"/>
              <a:gd name="connsiteX38" fmla="*/ 362755 w 550646"/>
              <a:gd name="connsiteY38" fmla="*/ 222964 h 856781"/>
              <a:gd name="connsiteX39" fmla="*/ 325177 w 550646"/>
              <a:gd name="connsiteY39" fmla="*/ 117745 h 856781"/>
              <a:gd name="connsiteX40" fmla="*/ 302631 w 550646"/>
              <a:gd name="connsiteY40" fmla="*/ 87683 h 856781"/>
              <a:gd name="connsiteX41" fmla="*/ 277578 w 550646"/>
              <a:gd name="connsiteY41" fmla="*/ 35073 h 856781"/>
              <a:gd name="connsiteX42" fmla="*/ 257537 w 550646"/>
              <a:gd name="connsiteY42" fmla="*/ 2506 h 856781"/>
              <a:gd name="connsiteX43" fmla="*/ 204928 w 550646"/>
              <a:gd name="connsiteY43" fmla="*/ 0 h 856781"/>
              <a:gd name="connsiteX44" fmla="*/ 174865 w 550646"/>
              <a:gd name="connsiteY44" fmla="*/ 20042 h 856781"/>
              <a:gd name="connsiteX45" fmla="*/ 157329 w 550646"/>
              <a:gd name="connsiteY45" fmla="*/ 42589 h 856781"/>
              <a:gd name="connsiteX46" fmla="*/ 129771 w 550646"/>
              <a:gd name="connsiteY46" fmla="*/ 62631 h 856781"/>
              <a:gd name="connsiteX47" fmla="*/ 117245 w 550646"/>
              <a:gd name="connsiteY47" fmla="*/ 70146 h 856781"/>
              <a:gd name="connsiteX48" fmla="*/ 67141 w 550646"/>
              <a:gd name="connsiteY48" fmla="*/ 40084 h 85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50646" h="856781">
                <a:moveTo>
                  <a:pt x="67141" y="40084"/>
                </a:moveTo>
                <a:lnTo>
                  <a:pt x="54615" y="125261"/>
                </a:lnTo>
                <a:lnTo>
                  <a:pt x="34574" y="195406"/>
                </a:lnTo>
                <a:lnTo>
                  <a:pt x="42089" y="255531"/>
                </a:lnTo>
                <a:lnTo>
                  <a:pt x="44594" y="333193"/>
                </a:lnTo>
                <a:lnTo>
                  <a:pt x="47100" y="393318"/>
                </a:lnTo>
                <a:lnTo>
                  <a:pt x="24553" y="428391"/>
                </a:lnTo>
                <a:lnTo>
                  <a:pt x="37079" y="460958"/>
                </a:lnTo>
                <a:lnTo>
                  <a:pt x="0" y="510821"/>
                </a:lnTo>
                <a:lnTo>
                  <a:pt x="144803" y="809182"/>
                </a:lnTo>
                <a:lnTo>
                  <a:pt x="169855" y="844255"/>
                </a:lnTo>
                <a:lnTo>
                  <a:pt x="192401" y="856781"/>
                </a:lnTo>
                <a:lnTo>
                  <a:pt x="212443" y="794151"/>
                </a:lnTo>
                <a:lnTo>
                  <a:pt x="217454" y="761583"/>
                </a:lnTo>
                <a:lnTo>
                  <a:pt x="247516" y="721500"/>
                </a:lnTo>
                <a:lnTo>
                  <a:pt x="234990" y="701458"/>
                </a:lnTo>
                <a:lnTo>
                  <a:pt x="267558" y="673901"/>
                </a:lnTo>
                <a:lnTo>
                  <a:pt x="297620" y="666385"/>
                </a:lnTo>
                <a:lnTo>
                  <a:pt x="302631" y="628807"/>
                </a:lnTo>
                <a:lnTo>
                  <a:pt x="332693" y="606260"/>
                </a:lnTo>
                <a:lnTo>
                  <a:pt x="347724" y="563672"/>
                </a:lnTo>
                <a:lnTo>
                  <a:pt x="337703" y="513568"/>
                </a:lnTo>
                <a:lnTo>
                  <a:pt x="352735" y="498536"/>
                </a:lnTo>
                <a:lnTo>
                  <a:pt x="375281" y="528599"/>
                </a:lnTo>
                <a:lnTo>
                  <a:pt x="395323" y="543630"/>
                </a:lnTo>
                <a:lnTo>
                  <a:pt x="397828" y="493526"/>
                </a:lnTo>
                <a:lnTo>
                  <a:pt x="430396" y="468474"/>
                </a:lnTo>
                <a:lnTo>
                  <a:pt x="440417" y="465969"/>
                </a:lnTo>
                <a:lnTo>
                  <a:pt x="533109" y="368266"/>
                </a:lnTo>
                <a:lnTo>
                  <a:pt x="535615" y="348224"/>
                </a:lnTo>
                <a:lnTo>
                  <a:pt x="550646" y="330688"/>
                </a:lnTo>
                <a:lnTo>
                  <a:pt x="503047" y="285594"/>
                </a:lnTo>
                <a:lnTo>
                  <a:pt x="470479" y="278078"/>
                </a:lnTo>
                <a:lnTo>
                  <a:pt x="452943" y="275573"/>
                </a:lnTo>
                <a:lnTo>
                  <a:pt x="430396" y="265552"/>
                </a:lnTo>
                <a:lnTo>
                  <a:pt x="415365" y="237995"/>
                </a:lnTo>
                <a:lnTo>
                  <a:pt x="402839" y="230479"/>
                </a:lnTo>
                <a:lnTo>
                  <a:pt x="375281" y="237995"/>
                </a:lnTo>
                <a:lnTo>
                  <a:pt x="362755" y="222964"/>
                </a:lnTo>
                <a:lnTo>
                  <a:pt x="325177" y="117745"/>
                </a:lnTo>
                <a:lnTo>
                  <a:pt x="302631" y="87683"/>
                </a:lnTo>
                <a:lnTo>
                  <a:pt x="277578" y="35073"/>
                </a:lnTo>
                <a:lnTo>
                  <a:pt x="257537" y="2506"/>
                </a:lnTo>
                <a:lnTo>
                  <a:pt x="204928" y="0"/>
                </a:lnTo>
                <a:lnTo>
                  <a:pt x="174865" y="20042"/>
                </a:lnTo>
                <a:lnTo>
                  <a:pt x="157329" y="42589"/>
                </a:lnTo>
                <a:lnTo>
                  <a:pt x="129771" y="62631"/>
                </a:lnTo>
                <a:lnTo>
                  <a:pt x="117245" y="70146"/>
                </a:lnTo>
                <a:lnTo>
                  <a:pt x="67141" y="40084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647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513114"/>
            <a:ext cx="7728857" cy="3668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Hepatitis A Outbreak in North Carolina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4876800"/>
            <a:ext cx="3983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As of April 26, 2019: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76 cases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55 hospitalizations (72%)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 death, 1 transplant</a:t>
            </a:r>
          </a:p>
        </p:txBody>
      </p:sp>
    </p:spTree>
    <p:extLst>
      <p:ext uri="{BB962C8B-B14F-4D97-AF65-F5344CB8AC3E}">
        <p14:creationId xmlns:p14="http://schemas.microsoft.com/office/powerpoint/2010/main" val="204862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Hepatitis B </a:t>
            </a:r>
            <a:r>
              <a:rPr lang="en-US" dirty="0" err="1"/>
              <a:t>blackbox</a:t>
            </a:r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Hep</a:t>
            </a:r>
            <a:r>
              <a:rPr lang="en-US" dirty="0"/>
              <a:t> B s Ag negative, core Ab + and core Ab NEG</a:t>
            </a:r>
          </a:p>
          <a:p>
            <a:pPr lvl="1"/>
            <a:r>
              <a:rPr lang="en-US" dirty="0"/>
              <a:t>Risk of HBV flare</a:t>
            </a:r>
          </a:p>
          <a:p>
            <a:pPr lvl="1"/>
            <a:r>
              <a:rPr lang="en-US" dirty="0"/>
              <a:t>27 deaths </a:t>
            </a:r>
          </a:p>
          <a:p>
            <a:pPr lvl="1"/>
            <a:r>
              <a:rPr lang="en-US" dirty="0"/>
              <a:t>Black box warning</a:t>
            </a:r>
          </a:p>
          <a:p>
            <a:pPr lvl="1"/>
            <a:r>
              <a:rPr lang="en-US" sz="3200" b="1" dirty="0"/>
              <a:t>CHECK HBV DNA</a:t>
            </a:r>
          </a:p>
          <a:p>
            <a:pPr lvl="2"/>
            <a:r>
              <a:rPr lang="en-US" b="1" dirty="0"/>
              <a:t>Negative</a:t>
            </a:r>
            <a:r>
              <a:rPr lang="en-US" b="1" dirty="0">
                <a:sym typeface="Wingdings" panose="05000000000000000000" pitchFamily="2" charset="2"/>
              </a:rPr>
              <a:t> vaccinate</a:t>
            </a:r>
          </a:p>
          <a:p>
            <a:pPr lvl="2"/>
            <a:r>
              <a:rPr lang="en-US" b="1" dirty="0">
                <a:sym typeface="Wingdings" panose="05000000000000000000" pitchFamily="2" charset="2"/>
              </a:rPr>
              <a:t>Positive monitor closely, ?treat HBV</a:t>
            </a:r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89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E5F84-9879-479E-AF2C-F5AA2A6E2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69A1A-9B92-4A46-81A5-DE3ACB952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None HCV related</a:t>
            </a:r>
          </a:p>
          <a:p>
            <a:endParaRPr lang="en-US" dirty="0"/>
          </a:p>
          <a:p>
            <a:r>
              <a:rPr lang="en-US" dirty="0"/>
              <a:t>Grant support </a:t>
            </a:r>
            <a:r>
              <a:rPr lang="en-US" dirty="0" err="1"/>
              <a:t>Viiv</a:t>
            </a:r>
            <a:r>
              <a:rPr lang="en-US" dirty="0"/>
              <a:t> and Gilead for HIV projects</a:t>
            </a:r>
          </a:p>
        </p:txBody>
      </p:sp>
    </p:spTree>
    <p:extLst>
      <p:ext uri="{BB962C8B-B14F-4D97-AF65-F5344CB8AC3E}">
        <p14:creationId xmlns:p14="http://schemas.microsoft.com/office/powerpoint/2010/main" val="675608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Progression of HCV infection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9" r="80050" b="16278"/>
          <a:stretch/>
        </p:blipFill>
        <p:spPr>
          <a:xfrm>
            <a:off x="3277755" y="1295400"/>
            <a:ext cx="2209800" cy="4736616"/>
          </a:xfrm>
        </p:spPr>
      </p:pic>
      <p:sp>
        <p:nvSpPr>
          <p:cNvPr id="5" name="TextBox 4"/>
          <p:cNvSpPr txBox="1"/>
          <p:nvPr/>
        </p:nvSpPr>
        <p:spPr>
          <a:xfrm>
            <a:off x="4922982" y="6081232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CDC, 2010</a:t>
            </a:r>
          </a:p>
        </p:txBody>
      </p:sp>
    </p:spTree>
    <p:extLst>
      <p:ext uri="{BB962C8B-B14F-4D97-AF65-F5344CB8AC3E}">
        <p14:creationId xmlns:p14="http://schemas.microsoft.com/office/powerpoint/2010/main" val="1853217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Does my patient have cirrhosis?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Treatment specific decision</a:t>
            </a:r>
          </a:p>
          <a:p>
            <a:pPr lvl="1"/>
            <a:r>
              <a:rPr lang="en-US" dirty="0"/>
              <a:t>Check guidelines</a:t>
            </a:r>
          </a:p>
          <a:p>
            <a:pPr lvl="1"/>
            <a:r>
              <a:rPr lang="en-US" dirty="0"/>
              <a:t>More later</a:t>
            </a:r>
          </a:p>
          <a:p>
            <a:r>
              <a:rPr lang="en-US" dirty="0"/>
              <a:t>Clinical care </a:t>
            </a:r>
          </a:p>
          <a:p>
            <a:r>
              <a:rPr lang="en-US" dirty="0"/>
              <a:t>Long term </a:t>
            </a:r>
            <a:r>
              <a:rPr lang="en-US" dirty="0" err="1"/>
              <a:t>followup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Cirrhosis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/>
              <a:t>Clinical signs/symptoms</a:t>
            </a:r>
          </a:p>
          <a:p>
            <a:r>
              <a:rPr lang="en-US" sz="2800" dirty="0"/>
              <a:t>Complications</a:t>
            </a:r>
          </a:p>
          <a:p>
            <a:pPr lvl="1"/>
            <a:r>
              <a:rPr lang="en-US" dirty="0"/>
              <a:t>Liver cancer (imaging and </a:t>
            </a:r>
            <a:r>
              <a:rPr lang="en-US" dirty="0" err="1"/>
              <a:t>aFP</a:t>
            </a:r>
            <a:r>
              <a:rPr lang="en-US" dirty="0"/>
              <a:t>)</a:t>
            </a:r>
          </a:p>
          <a:p>
            <a:r>
              <a:rPr lang="en-US" sz="2800" dirty="0"/>
              <a:t>Portal hypertension</a:t>
            </a:r>
          </a:p>
          <a:p>
            <a:pPr lvl="1"/>
            <a:r>
              <a:rPr lang="en-US" dirty="0"/>
              <a:t>Varices and EGD screening (</a:t>
            </a:r>
            <a:r>
              <a:rPr lang="en-US" dirty="0" err="1"/>
              <a:t>plt</a:t>
            </a:r>
            <a:r>
              <a:rPr lang="en-US" dirty="0"/>
              <a:t> &lt;150K)</a:t>
            </a:r>
          </a:p>
          <a:p>
            <a:r>
              <a:rPr lang="en-US" sz="2800" dirty="0"/>
              <a:t>Compensated</a:t>
            </a:r>
          </a:p>
          <a:p>
            <a:pPr lvl="1"/>
            <a:r>
              <a:rPr lang="en-US" dirty="0"/>
              <a:t>Childs Pugh score A</a:t>
            </a:r>
          </a:p>
          <a:p>
            <a:pPr lvl="1"/>
            <a:r>
              <a:rPr lang="en-US" dirty="0"/>
              <a:t>Vaccinate, check HAV, HBV </a:t>
            </a:r>
          </a:p>
          <a:p>
            <a:r>
              <a:rPr lang="en-US" sz="2800" dirty="0"/>
              <a:t>Refer to GI</a:t>
            </a:r>
          </a:p>
          <a:p>
            <a:pPr lvl="1"/>
            <a:r>
              <a:rPr lang="en-US" dirty="0"/>
              <a:t>Decompensated</a:t>
            </a:r>
          </a:p>
          <a:p>
            <a:pPr lvl="1"/>
            <a:r>
              <a:rPr lang="en-US" dirty="0"/>
              <a:t>Liver cancer</a:t>
            </a:r>
          </a:p>
          <a:p>
            <a:pPr lvl="1"/>
            <a:endParaRPr lang="en-US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3200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2"/>
          <p:cNvSpPr>
            <a:spLocks noGrp="1"/>
          </p:cNvSpPr>
          <p:nvPr>
            <p:ph type="title"/>
          </p:nvPr>
        </p:nvSpPr>
        <p:spPr>
          <a:xfrm>
            <a:off x="258801" y="251621"/>
            <a:ext cx="8504209" cy="6096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effectLst/>
                <a:latin typeface="+mn-lt"/>
                <a:ea typeface="MS PGothic" charset="0"/>
                <a:cs typeface="MS PGothic" charset="0"/>
              </a:rPr>
              <a:t>Mortality and Morbidity Reduced with HCV Cure</a:t>
            </a:r>
            <a:endParaRPr lang="de-DE" sz="3200" b="1" dirty="0">
              <a:effectLst/>
              <a:latin typeface="+mn-lt"/>
              <a:ea typeface="MS PGothic" charset="0"/>
              <a:cs typeface="MS PGothic" charset="0"/>
            </a:endParaRPr>
          </a:p>
        </p:txBody>
      </p:sp>
      <p:sp>
        <p:nvSpPr>
          <p:cNvPr id="26627" name="Line 27"/>
          <p:cNvSpPr>
            <a:spLocks noChangeShapeType="1"/>
          </p:cNvSpPr>
          <p:nvPr/>
        </p:nvSpPr>
        <p:spPr bwMode="auto">
          <a:xfrm>
            <a:off x="5134585" y="1763248"/>
            <a:ext cx="0" cy="2043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28" name="Line 38"/>
          <p:cNvSpPr>
            <a:spLocks noChangeShapeType="1"/>
          </p:cNvSpPr>
          <p:nvPr/>
        </p:nvSpPr>
        <p:spPr bwMode="auto">
          <a:xfrm>
            <a:off x="5075319" y="1766402"/>
            <a:ext cx="56444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29" name="Rectangle 63"/>
          <p:cNvSpPr>
            <a:spLocks noChangeArrowheads="1"/>
          </p:cNvSpPr>
          <p:nvPr/>
        </p:nvSpPr>
        <p:spPr bwMode="auto">
          <a:xfrm>
            <a:off x="4886872" y="1671152"/>
            <a:ext cx="15599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charset="0"/>
                <a:cs typeface="MS PGothic" charset="0"/>
              </a:rPr>
              <a:t>30</a:t>
            </a:r>
          </a:p>
        </p:txBody>
      </p:sp>
      <p:sp>
        <p:nvSpPr>
          <p:cNvPr id="26630" name="Rectangle 89"/>
          <p:cNvSpPr>
            <a:spLocks noChangeArrowheads="1"/>
          </p:cNvSpPr>
          <p:nvPr/>
        </p:nvSpPr>
        <p:spPr bwMode="auto">
          <a:xfrm rot="-5400000">
            <a:off x="4222540" y="2693246"/>
            <a:ext cx="10169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charset="0"/>
                <a:cs typeface="MS PGothic" charset="0"/>
              </a:rPr>
              <a:t>LR-Mortality (%)</a:t>
            </a:r>
          </a:p>
        </p:txBody>
      </p:sp>
      <p:sp>
        <p:nvSpPr>
          <p:cNvPr id="26631" name="Line 38"/>
          <p:cNvSpPr>
            <a:spLocks noChangeShapeType="1"/>
          </p:cNvSpPr>
          <p:nvPr/>
        </p:nvSpPr>
        <p:spPr bwMode="auto">
          <a:xfrm>
            <a:off x="5078141" y="2426802"/>
            <a:ext cx="56444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32" name="Rectangle 63"/>
          <p:cNvSpPr>
            <a:spLocks noChangeArrowheads="1"/>
          </p:cNvSpPr>
          <p:nvPr/>
        </p:nvSpPr>
        <p:spPr bwMode="auto">
          <a:xfrm>
            <a:off x="4889694" y="2331552"/>
            <a:ext cx="15599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charset="0"/>
                <a:cs typeface="MS PGothic" charset="0"/>
              </a:rPr>
              <a:t>20</a:t>
            </a:r>
          </a:p>
        </p:txBody>
      </p:sp>
      <p:sp>
        <p:nvSpPr>
          <p:cNvPr id="26633" name="Line 38"/>
          <p:cNvSpPr>
            <a:spLocks noChangeShapeType="1"/>
          </p:cNvSpPr>
          <p:nvPr/>
        </p:nvSpPr>
        <p:spPr bwMode="auto">
          <a:xfrm>
            <a:off x="5075319" y="3096727"/>
            <a:ext cx="56444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34" name="Rectangle 63"/>
          <p:cNvSpPr>
            <a:spLocks noChangeArrowheads="1"/>
          </p:cNvSpPr>
          <p:nvPr/>
        </p:nvSpPr>
        <p:spPr bwMode="auto">
          <a:xfrm>
            <a:off x="4886871" y="3003065"/>
            <a:ext cx="15599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charset="0"/>
                <a:cs typeface="MS PGothic" charset="0"/>
              </a:rPr>
              <a:t>10</a:t>
            </a:r>
          </a:p>
        </p:txBody>
      </p:sp>
      <p:sp>
        <p:nvSpPr>
          <p:cNvPr id="26635" name="Line 38"/>
          <p:cNvSpPr>
            <a:spLocks noChangeShapeType="1"/>
          </p:cNvSpPr>
          <p:nvPr/>
        </p:nvSpPr>
        <p:spPr bwMode="auto">
          <a:xfrm>
            <a:off x="5072498" y="3757127"/>
            <a:ext cx="273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36" name="Rectangle 63"/>
          <p:cNvSpPr>
            <a:spLocks noChangeArrowheads="1"/>
          </p:cNvSpPr>
          <p:nvPr/>
        </p:nvSpPr>
        <p:spPr bwMode="auto">
          <a:xfrm>
            <a:off x="4962046" y="3663465"/>
            <a:ext cx="779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charset="0"/>
                <a:cs typeface="MS PGothic" charset="0"/>
              </a:rPr>
              <a:t>0</a:t>
            </a:r>
          </a:p>
        </p:txBody>
      </p:sp>
      <p:sp>
        <p:nvSpPr>
          <p:cNvPr id="26637" name="Line 38"/>
          <p:cNvSpPr>
            <a:spLocks noChangeShapeType="1"/>
          </p:cNvSpPr>
          <p:nvPr/>
        </p:nvSpPr>
        <p:spPr bwMode="auto">
          <a:xfrm rot="5400000">
            <a:off x="5375180" y="3792052"/>
            <a:ext cx="635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38" name="Rectangle 63"/>
          <p:cNvSpPr>
            <a:spLocks noChangeArrowheads="1"/>
          </p:cNvSpPr>
          <p:nvPr/>
        </p:nvSpPr>
        <p:spPr bwMode="auto">
          <a:xfrm>
            <a:off x="5362288" y="3853966"/>
            <a:ext cx="779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charset="0"/>
                <a:cs typeface="MS PGothic" charset="0"/>
              </a:rPr>
              <a:t>1</a:t>
            </a:r>
          </a:p>
        </p:txBody>
      </p:sp>
      <p:sp>
        <p:nvSpPr>
          <p:cNvPr id="26639" name="Line 38"/>
          <p:cNvSpPr>
            <a:spLocks noChangeShapeType="1"/>
          </p:cNvSpPr>
          <p:nvPr/>
        </p:nvSpPr>
        <p:spPr bwMode="auto">
          <a:xfrm rot="5400000">
            <a:off x="5639057" y="3793640"/>
            <a:ext cx="635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40" name="Rectangle 63"/>
          <p:cNvSpPr>
            <a:spLocks noChangeArrowheads="1"/>
          </p:cNvSpPr>
          <p:nvPr/>
        </p:nvSpPr>
        <p:spPr bwMode="auto">
          <a:xfrm>
            <a:off x="5626166" y="3857140"/>
            <a:ext cx="779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charset="0"/>
                <a:cs typeface="MS PGothic" charset="0"/>
              </a:rPr>
              <a:t>2</a:t>
            </a:r>
          </a:p>
        </p:txBody>
      </p:sp>
      <p:sp>
        <p:nvSpPr>
          <p:cNvPr id="26641" name="Line 38"/>
          <p:cNvSpPr>
            <a:spLocks noChangeShapeType="1"/>
          </p:cNvSpPr>
          <p:nvPr/>
        </p:nvSpPr>
        <p:spPr bwMode="auto">
          <a:xfrm rot="5400000">
            <a:off x="5904346" y="3790465"/>
            <a:ext cx="635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42" name="Rectangle 63"/>
          <p:cNvSpPr>
            <a:spLocks noChangeArrowheads="1"/>
          </p:cNvSpPr>
          <p:nvPr/>
        </p:nvSpPr>
        <p:spPr bwMode="auto">
          <a:xfrm>
            <a:off x="5891455" y="3853965"/>
            <a:ext cx="779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charset="0"/>
                <a:cs typeface="MS PGothic" charset="0"/>
              </a:rPr>
              <a:t>3</a:t>
            </a:r>
          </a:p>
        </p:txBody>
      </p:sp>
      <p:sp>
        <p:nvSpPr>
          <p:cNvPr id="26643" name="Line 38"/>
          <p:cNvSpPr>
            <a:spLocks noChangeShapeType="1"/>
          </p:cNvSpPr>
          <p:nvPr/>
        </p:nvSpPr>
        <p:spPr bwMode="auto">
          <a:xfrm rot="5400000">
            <a:off x="6168224" y="3793640"/>
            <a:ext cx="635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44" name="Rectangle 63"/>
          <p:cNvSpPr>
            <a:spLocks noChangeArrowheads="1"/>
          </p:cNvSpPr>
          <p:nvPr/>
        </p:nvSpPr>
        <p:spPr bwMode="auto">
          <a:xfrm>
            <a:off x="6155332" y="3855552"/>
            <a:ext cx="779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charset="0"/>
                <a:cs typeface="MS PGothic" charset="0"/>
              </a:rPr>
              <a:t>4</a:t>
            </a:r>
          </a:p>
        </p:txBody>
      </p:sp>
      <p:sp>
        <p:nvSpPr>
          <p:cNvPr id="26645" name="Line 38"/>
          <p:cNvSpPr>
            <a:spLocks noChangeShapeType="1"/>
          </p:cNvSpPr>
          <p:nvPr/>
        </p:nvSpPr>
        <p:spPr bwMode="auto">
          <a:xfrm rot="5400000">
            <a:off x="6437746" y="3790465"/>
            <a:ext cx="635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46" name="Rectangle 63"/>
          <p:cNvSpPr>
            <a:spLocks noChangeArrowheads="1"/>
          </p:cNvSpPr>
          <p:nvPr/>
        </p:nvSpPr>
        <p:spPr bwMode="auto">
          <a:xfrm>
            <a:off x="6424855" y="3852377"/>
            <a:ext cx="779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charset="0"/>
                <a:cs typeface="MS PGothic" charset="0"/>
              </a:rPr>
              <a:t>5</a:t>
            </a:r>
          </a:p>
        </p:txBody>
      </p:sp>
      <p:sp>
        <p:nvSpPr>
          <p:cNvPr id="26647" name="Line 38"/>
          <p:cNvSpPr>
            <a:spLocks noChangeShapeType="1"/>
          </p:cNvSpPr>
          <p:nvPr/>
        </p:nvSpPr>
        <p:spPr bwMode="auto">
          <a:xfrm rot="5400000">
            <a:off x="6711502" y="3792052"/>
            <a:ext cx="635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48" name="Rectangle 63"/>
          <p:cNvSpPr>
            <a:spLocks noChangeArrowheads="1"/>
          </p:cNvSpPr>
          <p:nvPr/>
        </p:nvSpPr>
        <p:spPr bwMode="auto">
          <a:xfrm>
            <a:off x="6698610" y="3853966"/>
            <a:ext cx="779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charset="0"/>
                <a:cs typeface="MS PGothic" charset="0"/>
              </a:rPr>
              <a:t>6</a:t>
            </a:r>
          </a:p>
        </p:txBody>
      </p:sp>
      <p:sp>
        <p:nvSpPr>
          <p:cNvPr id="26649" name="Line 38"/>
          <p:cNvSpPr>
            <a:spLocks noChangeShapeType="1"/>
          </p:cNvSpPr>
          <p:nvPr/>
        </p:nvSpPr>
        <p:spPr bwMode="auto">
          <a:xfrm rot="5400000">
            <a:off x="6971146" y="3793640"/>
            <a:ext cx="635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50" name="Rectangle 63"/>
          <p:cNvSpPr>
            <a:spLocks noChangeArrowheads="1"/>
          </p:cNvSpPr>
          <p:nvPr/>
        </p:nvSpPr>
        <p:spPr bwMode="auto">
          <a:xfrm>
            <a:off x="6958255" y="3857140"/>
            <a:ext cx="779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charset="0"/>
                <a:cs typeface="MS PGothic" charset="0"/>
              </a:rPr>
              <a:t>7</a:t>
            </a:r>
          </a:p>
        </p:txBody>
      </p:sp>
      <p:sp>
        <p:nvSpPr>
          <p:cNvPr id="26651" name="Line 38"/>
          <p:cNvSpPr>
            <a:spLocks noChangeShapeType="1"/>
          </p:cNvSpPr>
          <p:nvPr/>
        </p:nvSpPr>
        <p:spPr bwMode="auto">
          <a:xfrm rot="5400000">
            <a:off x="7239257" y="3790465"/>
            <a:ext cx="635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52" name="Rectangle 63"/>
          <p:cNvSpPr>
            <a:spLocks noChangeArrowheads="1"/>
          </p:cNvSpPr>
          <p:nvPr/>
        </p:nvSpPr>
        <p:spPr bwMode="auto">
          <a:xfrm>
            <a:off x="7226366" y="3853965"/>
            <a:ext cx="779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charset="0"/>
                <a:cs typeface="MS PGothic" charset="0"/>
              </a:rPr>
              <a:t>8</a:t>
            </a:r>
          </a:p>
        </p:txBody>
      </p:sp>
      <p:sp>
        <p:nvSpPr>
          <p:cNvPr id="26653" name="Line 38"/>
          <p:cNvSpPr>
            <a:spLocks noChangeShapeType="1"/>
          </p:cNvSpPr>
          <p:nvPr/>
        </p:nvSpPr>
        <p:spPr bwMode="auto">
          <a:xfrm rot="5400000">
            <a:off x="7508780" y="3793640"/>
            <a:ext cx="635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54" name="Rectangle 63"/>
          <p:cNvSpPr>
            <a:spLocks noChangeArrowheads="1"/>
          </p:cNvSpPr>
          <p:nvPr/>
        </p:nvSpPr>
        <p:spPr bwMode="auto">
          <a:xfrm>
            <a:off x="7495888" y="3855552"/>
            <a:ext cx="779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charset="0"/>
                <a:cs typeface="MS PGothic" charset="0"/>
              </a:rPr>
              <a:t>9</a:t>
            </a:r>
          </a:p>
        </p:txBody>
      </p:sp>
      <p:sp>
        <p:nvSpPr>
          <p:cNvPr id="26655" name="Line 38"/>
          <p:cNvSpPr>
            <a:spLocks noChangeShapeType="1"/>
          </p:cNvSpPr>
          <p:nvPr/>
        </p:nvSpPr>
        <p:spPr bwMode="auto">
          <a:xfrm rot="5400000">
            <a:off x="7768424" y="3784115"/>
            <a:ext cx="635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56" name="Rectangle 63"/>
          <p:cNvSpPr>
            <a:spLocks noChangeArrowheads="1"/>
          </p:cNvSpPr>
          <p:nvPr/>
        </p:nvSpPr>
        <p:spPr bwMode="auto">
          <a:xfrm>
            <a:off x="7716534" y="3847615"/>
            <a:ext cx="15599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charset="0"/>
                <a:cs typeface="MS PGothic" charset="0"/>
              </a:rPr>
              <a:t>10</a:t>
            </a:r>
          </a:p>
        </p:txBody>
      </p:sp>
      <p:sp>
        <p:nvSpPr>
          <p:cNvPr id="26657" name="Rectangle 63"/>
          <p:cNvSpPr>
            <a:spLocks noChangeArrowheads="1"/>
          </p:cNvSpPr>
          <p:nvPr/>
        </p:nvSpPr>
        <p:spPr bwMode="auto">
          <a:xfrm>
            <a:off x="5092766" y="3846027"/>
            <a:ext cx="779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charset="0"/>
                <a:cs typeface="MS PGothic" charset="0"/>
              </a:rPr>
              <a:t>0</a:t>
            </a:r>
          </a:p>
        </p:txBody>
      </p:sp>
      <p:sp>
        <p:nvSpPr>
          <p:cNvPr id="26658" name="Rectangle 89"/>
          <p:cNvSpPr>
            <a:spLocks noChangeArrowheads="1"/>
          </p:cNvSpPr>
          <p:nvPr/>
        </p:nvSpPr>
        <p:spPr bwMode="auto">
          <a:xfrm>
            <a:off x="5981602" y="4065102"/>
            <a:ext cx="9489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charset="0"/>
                <a:cs typeface="MS PGothic" charset="0"/>
              </a:rPr>
              <a:t>Time – in years</a:t>
            </a:r>
          </a:p>
        </p:txBody>
      </p:sp>
      <p:grpSp>
        <p:nvGrpSpPr>
          <p:cNvPr id="26659" name="Group 1"/>
          <p:cNvGrpSpPr>
            <a:grpSpLocks/>
          </p:cNvGrpSpPr>
          <p:nvPr/>
        </p:nvGrpSpPr>
        <p:grpSpPr bwMode="auto">
          <a:xfrm>
            <a:off x="371891" y="1610827"/>
            <a:ext cx="3377584" cy="2578616"/>
            <a:chOff x="935937" y="4008438"/>
            <a:chExt cx="3799782" cy="2578616"/>
          </a:xfrm>
        </p:grpSpPr>
        <p:sp>
          <p:nvSpPr>
            <p:cNvPr id="26706" name="Line 27"/>
            <p:cNvSpPr>
              <a:spLocks noChangeShapeType="1"/>
            </p:cNvSpPr>
            <p:nvPr/>
          </p:nvSpPr>
          <p:spPr bwMode="auto">
            <a:xfrm>
              <a:off x="1493838" y="4100513"/>
              <a:ext cx="0" cy="2043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07" name="Line 38"/>
            <p:cNvSpPr>
              <a:spLocks noChangeShapeType="1"/>
            </p:cNvSpPr>
            <p:nvPr/>
          </p:nvSpPr>
          <p:spPr bwMode="auto">
            <a:xfrm>
              <a:off x="1427163" y="4103688"/>
              <a:ext cx="635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08" name="Rectangle 63"/>
            <p:cNvSpPr>
              <a:spLocks noChangeArrowheads="1"/>
            </p:cNvSpPr>
            <p:nvPr/>
          </p:nvSpPr>
          <p:spPr bwMode="auto">
            <a:xfrm>
              <a:off x="1215158" y="4008438"/>
              <a:ext cx="17549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 charset="0"/>
                  <a:cs typeface="MS PGothic" charset="0"/>
                </a:rPr>
                <a:t>30</a:t>
              </a:r>
            </a:p>
          </p:txBody>
        </p:sp>
        <p:sp>
          <p:nvSpPr>
            <p:cNvPr id="26709" name="Rectangle 89"/>
            <p:cNvSpPr>
              <a:spLocks noChangeArrowheads="1"/>
            </p:cNvSpPr>
            <p:nvPr/>
          </p:nvSpPr>
          <p:spPr bwMode="auto">
            <a:xfrm rot="16200000">
              <a:off x="540426" y="5019773"/>
              <a:ext cx="998771" cy="207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 charset="0"/>
                  <a:cs typeface="MS PGothic" charset="0"/>
                </a:rPr>
                <a:t>Liver Failure (%)</a:t>
              </a:r>
            </a:p>
          </p:txBody>
        </p:sp>
        <p:sp>
          <p:nvSpPr>
            <p:cNvPr id="26710" name="Line 38"/>
            <p:cNvSpPr>
              <a:spLocks noChangeShapeType="1"/>
            </p:cNvSpPr>
            <p:nvPr/>
          </p:nvSpPr>
          <p:spPr bwMode="auto">
            <a:xfrm>
              <a:off x="1430338" y="4764088"/>
              <a:ext cx="635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11" name="Rectangle 63"/>
            <p:cNvSpPr>
              <a:spLocks noChangeArrowheads="1"/>
            </p:cNvSpPr>
            <p:nvPr/>
          </p:nvSpPr>
          <p:spPr bwMode="auto">
            <a:xfrm>
              <a:off x="1218339" y="4668838"/>
              <a:ext cx="17549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 charset="0"/>
                  <a:cs typeface="MS PGothic" charset="0"/>
                </a:rPr>
                <a:t>20</a:t>
              </a:r>
            </a:p>
          </p:txBody>
        </p:sp>
        <p:sp>
          <p:nvSpPr>
            <p:cNvPr id="26712" name="Line 38"/>
            <p:cNvSpPr>
              <a:spLocks noChangeShapeType="1"/>
            </p:cNvSpPr>
            <p:nvPr/>
          </p:nvSpPr>
          <p:spPr bwMode="auto">
            <a:xfrm>
              <a:off x="1427163" y="5434013"/>
              <a:ext cx="635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13" name="Rectangle 63"/>
            <p:cNvSpPr>
              <a:spLocks noChangeArrowheads="1"/>
            </p:cNvSpPr>
            <p:nvPr/>
          </p:nvSpPr>
          <p:spPr bwMode="auto">
            <a:xfrm>
              <a:off x="1215162" y="5340350"/>
              <a:ext cx="17549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 charset="0"/>
                  <a:cs typeface="MS PGothic" charset="0"/>
                </a:rPr>
                <a:t>10</a:t>
              </a:r>
            </a:p>
          </p:txBody>
        </p:sp>
        <p:sp>
          <p:nvSpPr>
            <p:cNvPr id="26714" name="Line 38"/>
            <p:cNvSpPr>
              <a:spLocks noChangeShapeType="1"/>
            </p:cNvSpPr>
            <p:nvPr/>
          </p:nvSpPr>
          <p:spPr bwMode="auto">
            <a:xfrm>
              <a:off x="1423988" y="6094413"/>
              <a:ext cx="30718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15" name="Rectangle 63"/>
            <p:cNvSpPr>
              <a:spLocks noChangeArrowheads="1"/>
            </p:cNvSpPr>
            <p:nvPr/>
          </p:nvSpPr>
          <p:spPr bwMode="auto">
            <a:xfrm>
              <a:off x="1299728" y="6000750"/>
              <a:ext cx="8774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 charset="0"/>
                  <a:cs typeface="MS PGothic" charset="0"/>
                </a:rPr>
                <a:t>0</a:t>
              </a:r>
            </a:p>
          </p:txBody>
        </p:sp>
        <p:sp>
          <p:nvSpPr>
            <p:cNvPr id="26716" name="Line 38"/>
            <p:cNvSpPr>
              <a:spLocks noChangeShapeType="1"/>
            </p:cNvSpPr>
            <p:nvPr/>
          </p:nvSpPr>
          <p:spPr bwMode="auto">
            <a:xfrm rot="5400000">
              <a:off x="1768475" y="6129338"/>
              <a:ext cx="635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17" name="Rectangle 63"/>
            <p:cNvSpPr>
              <a:spLocks noChangeArrowheads="1"/>
            </p:cNvSpPr>
            <p:nvPr/>
          </p:nvSpPr>
          <p:spPr bwMode="auto">
            <a:xfrm>
              <a:off x="1750004" y="6191250"/>
              <a:ext cx="8774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 charset="0"/>
                  <a:cs typeface="MS PGothic" charset="0"/>
                </a:rPr>
                <a:t>1</a:t>
              </a:r>
            </a:p>
          </p:txBody>
        </p:sp>
        <p:sp>
          <p:nvSpPr>
            <p:cNvPr id="26718" name="Line 38"/>
            <p:cNvSpPr>
              <a:spLocks noChangeShapeType="1"/>
            </p:cNvSpPr>
            <p:nvPr/>
          </p:nvSpPr>
          <p:spPr bwMode="auto">
            <a:xfrm rot="5400000">
              <a:off x="2065338" y="6130925"/>
              <a:ext cx="635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19" name="Rectangle 63"/>
            <p:cNvSpPr>
              <a:spLocks noChangeArrowheads="1"/>
            </p:cNvSpPr>
            <p:nvPr/>
          </p:nvSpPr>
          <p:spPr bwMode="auto">
            <a:xfrm>
              <a:off x="2046863" y="6194425"/>
              <a:ext cx="8774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 charset="0"/>
                  <a:cs typeface="MS PGothic" charset="0"/>
                </a:rPr>
                <a:t>2</a:t>
              </a:r>
            </a:p>
          </p:txBody>
        </p:sp>
        <p:sp>
          <p:nvSpPr>
            <p:cNvPr id="26720" name="Line 38"/>
            <p:cNvSpPr>
              <a:spLocks noChangeShapeType="1"/>
            </p:cNvSpPr>
            <p:nvPr/>
          </p:nvSpPr>
          <p:spPr bwMode="auto">
            <a:xfrm rot="5400000">
              <a:off x="2363788" y="6127750"/>
              <a:ext cx="635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21" name="Rectangle 63"/>
            <p:cNvSpPr>
              <a:spLocks noChangeArrowheads="1"/>
            </p:cNvSpPr>
            <p:nvPr/>
          </p:nvSpPr>
          <p:spPr bwMode="auto">
            <a:xfrm>
              <a:off x="2345313" y="6191250"/>
              <a:ext cx="8774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 charset="0"/>
                  <a:cs typeface="MS PGothic" charset="0"/>
                </a:rPr>
                <a:t>3</a:t>
              </a:r>
            </a:p>
          </p:txBody>
        </p:sp>
        <p:sp>
          <p:nvSpPr>
            <p:cNvPr id="26722" name="Line 38"/>
            <p:cNvSpPr>
              <a:spLocks noChangeShapeType="1"/>
            </p:cNvSpPr>
            <p:nvPr/>
          </p:nvSpPr>
          <p:spPr bwMode="auto">
            <a:xfrm rot="5400000">
              <a:off x="2660650" y="6130925"/>
              <a:ext cx="635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23" name="Rectangle 63"/>
            <p:cNvSpPr>
              <a:spLocks noChangeArrowheads="1"/>
            </p:cNvSpPr>
            <p:nvPr/>
          </p:nvSpPr>
          <p:spPr bwMode="auto">
            <a:xfrm>
              <a:off x="2642177" y="6192838"/>
              <a:ext cx="8774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 charset="0"/>
                  <a:cs typeface="MS PGothic" charset="0"/>
                </a:rPr>
                <a:t>4</a:t>
              </a:r>
            </a:p>
          </p:txBody>
        </p:sp>
        <p:sp>
          <p:nvSpPr>
            <p:cNvPr id="26724" name="Line 38"/>
            <p:cNvSpPr>
              <a:spLocks noChangeShapeType="1"/>
            </p:cNvSpPr>
            <p:nvPr/>
          </p:nvSpPr>
          <p:spPr bwMode="auto">
            <a:xfrm rot="5400000">
              <a:off x="2963863" y="6127750"/>
              <a:ext cx="635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25" name="Rectangle 63"/>
            <p:cNvSpPr>
              <a:spLocks noChangeArrowheads="1"/>
            </p:cNvSpPr>
            <p:nvPr/>
          </p:nvSpPr>
          <p:spPr bwMode="auto">
            <a:xfrm>
              <a:off x="2945388" y="6189663"/>
              <a:ext cx="8774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 charset="0"/>
                  <a:cs typeface="MS PGothic" charset="0"/>
                </a:rPr>
                <a:t>5</a:t>
              </a:r>
            </a:p>
          </p:txBody>
        </p:sp>
        <p:sp>
          <p:nvSpPr>
            <p:cNvPr id="26726" name="Line 38"/>
            <p:cNvSpPr>
              <a:spLocks noChangeShapeType="1"/>
            </p:cNvSpPr>
            <p:nvPr/>
          </p:nvSpPr>
          <p:spPr bwMode="auto">
            <a:xfrm rot="5400000">
              <a:off x="3271838" y="6129338"/>
              <a:ext cx="635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27" name="Rectangle 63"/>
            <p:cNvSpPr>
              <a:spLocks noChangeArrowheads="1"/>
            </p:cNvSpPr>
            <p:nvPr/>
          </p:nvSpPr>
          <p:spPr bwMode="auto">
            <a:xfrm>
              <a:off x="3253364" y="6191250"/>
              <a:ext cx="8774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 charset="0"/>
                  <a:cs typeface="MS PGothic" charset="0"/>
                </a:rPr>
                <a:t>6</a:t>
              </a:r>
            </a:p>
          </p:txBody>
        </p:sp>
        <p:sp>
          <p:nvSpPr>
            <p:cNvPr id="26728" name="Line 38"/>
            <p:cNvSpPr>
              <a:spLocks noChangeShapeType="1"/>
            </p:cNvSpPr>
            <p:nvPr/>
          </p:nvSpPr>
          <p:spPr bwMode="auto">
            <a:xfrm rot="5400000">
              <a:off x="3563938" y="6130925"/>
              <a:ext cx="635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29" name="Rectangle 63"/>
            <p:cNvSpPr>
              <a:spLocks noChangeArrowheads="1"/>
            </p:cNvSpPr>
            <p:nvPr/>
          </p:nvSpPr>
          <p:spPr bwMode="auto">
            <a:xfrm>
              <a:off x="3545463" y="6194425"/>
              <a:ext cx="8774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 charset="0"/>
                  <a:cs typeface="MS PGothic" charset="0"/>
                </a:rPr>
                <a:t>7</a:t>
              </a:r>
            </a:p>
          </p:txBody>
        </p:sp>
        <p:sp>
          <p:nvSpPr>
            <p:cNvPr id="26730" name="Line 38"/>
            <p:cNvSpPr>
              <a:spLocks noChangeShapeType="1"/>
            </p:cNvSpPr>
            <p:nvPr/>
          </p:nvSpPr>
          <p:spPr bwMode="auto">
            <a:xfrm rot="5400000">
              <a:off x="3865563" y="6127750"/>
              <a:ext cx="635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31" name="Rectangle 63"/>
            <p:cNvSpPr>
              <a:spLocks noChangeArrowheads="1"/>
            </p:cNvSpPr>
            <p:nvPr/>
          </p:nvSpPr>
          <p:spPr bwMode="auto">
            <a:xfrm>
              <a:off x="3847089" y="6191250"/>
              <a:ext cx="8774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 charset="0"/>
                  <a:cs typeface="MS PGothic" charset="0"/>
                </a:rPr>
                <a:t>8</a:t>
              </a:r>
            </a:p>
          </p:txBody>
        </p:sp>
        <p:sp>
          <p:nvSpPr>
            <p:cNvPr id="26732" name="Line 38"/>
            <p:cNvSpPr>
              <a:spLocks noChangeShapeType="1"/>
            </p:cNvSpPr>
            <p:nvPr/>
          </p:nvSpPr>
          <p:spPr bwMode="auto">
            <a:xfrm rot="5400000">
              <a:off x="4168775" y="6130925"/>
              <a:ext cx="635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33" name="Rectangle 63"/>
            <p:cNvSpPr>
              <a:spLocks noChangeArrowheads="1"/>
            </p:cNvSpPr>
            <p:nvPr/>
          </p:nvSpPr>
          <p:spPr bwMode="auto">
            <a:xfrm>
              <a:off x="4150304" y="6192838"/>
              <a:ext cx="8774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 charset="0"/>
                  <a:cs typeface="MS PGothic" charset="0"/>
                </a:rPr>
                <a:t>9</a:t>
              </a:r>
            </a:p>
          </p:txBody>
        </p:sp>
        <p:sp>
          <p:nvSpPr>
            <p:cNvPr id="26734" name="Line 38"/>
            <p:cNvSpPr>
              <a:spLocks noChangeShapeType="1"/>
            </p:cNvSpPr>
            <p:nvPr/>
          </p:nvSpPr>
          <p:spPr bwMode="auto">
            <a:xfrm rot="5400000">
              <a:off x="4460875" y="6121400"/>
              <a:ext cx="635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35" name="Rectangle 63"/>
            <p:cNvSpPr>
              <a:spLocks noChangeArrowheads="1"/>
            </p:cNvSpPr>
            <p:nvPr/>
          </p:nvSpPr>
          <p:spPr bwMode="auto">
            <a:xfrm>
              <a:off x="4398527" y="6184900"/>
              <a:ext cx="17549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 charset="0"/>
                  <a:cs typeface="MS PGothic" charset="0"/>
                </a:rPr>
                <a:t>10</a:t>
              </a:r>
            </a:p>
          </p:txBody>
        </p:sp>
        <p:sp>
          <p:nvSpPr>
            <p:cNvPr id="26736" name="Rectangle 63"/>
            <p:cNvSpPr>
              <a:spLocks noChangeArrowheads="1"/>
            </p:cNvSpPr>
            <p:nvPr/>
          </p:nvSpPr>
          <p:spPr bwMode="auto">
            <a:xfrm>
              <a:off x="1446788" y="6183313"/>
              <a:ext cx="8774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 charset="0"/>
                  <a:cs typeface="MS PGothic" charset="0"/>
                </a:rPr>
                <a:t>0</a:t>
              </a:r>
            </a:p>
          </p:txBody>
        </p:sp>
        <p:sp>
          <p:nvSpPr>
            <p:cNvPr id="26737" name="Rectangle 89"/>
            <p:cNvSpPr>
              <a:spLocks noChangeArrowheads="1"/>
            </p:cNvSpPr>
            <p:nvPr/>
          </p:nvSpPr>
          <p:spPr bwMode="auto">
            <a:xfrm>
              <a:off x="2446731" y="6402388"/>
              <a:ext cx="10676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 charset="0"/>
                  <a:cs typeface="MS PGothic" charset="0"/>
                </a:rPr>
                <a:t>Time – in years</a:t>
              </a:r>
            </a:p>
          </p:txBody>
        </p:sp>
        <p:pic>
          <p:nvPicPr>
            <p:cNvPr id="26738" name="Bild 105" descr="Untitled-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538" y="4114800"/>
              <a:ext cx="2986087" cy="198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739" name="Text Box 14"/>
            <p:cNvSpPr txBox="1">
              <a:spLocks noChangeArrowheads="1"/>
            </p:cNvSpPr>
            <p:nvPr/>
          </p:nvSpPr>
          <p:spPr bwMode="auto">
            <a:xfrm>
              <a:off x="1447409" y="4094163"/>
              <a:ext cx="20073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>
                <a:buClr>
                  <a:srgbClr val="8FD2ED"/>
                </a:buClr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>
                <a:buClr>
                  <a:srgbClr val="8FD2ED"/>
                </a:buClr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>
                <a:buClr>
                  <a:srgbClr val="8FD2ED"/>
                </a:buClr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>
                <a:buClr>
                  <a:srgbClr val="8FD2ED"/>
                </a:buClr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rPr>
                <a:t>Adjusted HR of SVR:</a:t>
              </a:r>
            </a:p>
            <a:p>
              <a:pPr marL="0" marR="0" lvl="0" indent="0" algn="ctr" defTabSz="457200" rtl="0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rPr>
                <a:t>0.07 (95%CI 0.03-0.20)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rPr>
                <a:t>p 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rPr>
                <a:t>&lt;</a:t>
              </a:r>
              <a:r>
                <a:rPr kumimoji="0" lang="en-US" sz="12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rPr>
                <a:t> 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rPr>
                <a:t>0.001</a:t>
              </a:r>
              <a:endPara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6740" name="Text Box 14"/>
            <p:cNvSpPr txBox="1">
              <a:spLocks noChangeArrowheads="1"/>
            </p:cNvSpPr>
            <p:nvPr/>
          </p:nvSpPr>
          <p:spPr bwMode="auto">
            <a:xfrm>
              <a:off x="3693755" y="5133975"/>
              <a:ext cx="9532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>
                <a:buClr>
                  <a:srgbClr val="8FD2ED"/>
                </a:buClr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>
                <a:buClr>
                  <a:srgbClr val="8FD2ED"/>
                </a:buClr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>
                <a:buClr>
                  <a:srgbClr val="8FD2ED"/>
                </a:buClr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>
                <a:buClr>
                  <a:srgbClr val="8FD2ED"/>
                </a:buClr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rPr>
                <a:t>p 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rPr>
                <a:t>&lt; 0.001</a:t>
              </a:r>
              <a:endPara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6741" name="Text Box 14"/>
            <p:cNvSpPr txBox="1">
              <a:spLocks noChangeArrowheads="1"/>
            </p:cNvSpPr>
            <p:nvPr/>
          </p:nvSpPr>
          <p:spPr bwMode="auto">
            <a:xfrm>
              <a:off x="3872627" y="5611813"/>
              <a:ext cx="5637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>
                <a:buClr>
                  <a:srgbClr val="8FD2ED"/>
                </a:buClr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>
                <a:buClr>
                  <a:srgbClr val="8FD2ED"/>
                </a:buClr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>
                <a:buClr>
                  <a:srgbClr val="8FD2ED"/>
                </a:buClr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>
                <a:buClr>
                  <a:srgbClr val="8FD2ED"/>
                </a:buClr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rPr>
                <a:t>SVR</a:t>
              </a:r>
              <a:endPara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6742" name="Text Box 14"/>
            <p:cNvSpPr txBox="1">
              <a:spLocks noChangeArrowheads="1"/>
            </p:cNvSpPr>
            <p:nvPr/>
          </p:nvSpPr>
          <p:spPr bwMode="auto">
            <a:xfrm>
              <a:off x="3797094" y="4587875"/>
              <a:ext cx="938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>
                <a:buClr>
                  <a:srgbClr val="8FD2ED"/>
                </a:buClr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>
                <a:buClr>
                  <a:srgbClr val="8FD2ED"/>
                </a:buClr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>
                <a:buClr>
                  <a:srgbClr val="8FD2ED"/>
                </a:buClr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>
                <a:buClr>
                  <a:srgbClr val="8FD2ED"/>
                </a:buClr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rPr>
                <a:t>non-SVR</a:t>
              </a:r>
              <a:endPara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0"/>
                <a:cs typeface="MS PGothic" charset="0"/>
              </a:endParaRPr>
            </a:p>
          </p:txBody>
        </p:sp>
      </p:grpSp>
      <p:pic>
        <p:nvPicPr>
          <p:cNvPr id="26660" name="Bild 112" descr="Untitled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99" y="1915648"/>
            <a:ext cx="268252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61" name="Text Box 14"/>
          <p:cNvSpPr txBox="1">
            <a:spLocks noChangeArrowheads="1"/>
          </p:cNvSpPr>
          <p:nvPr/>
        </p:nvSpPr>
        <p:spPr bwMode="auto">
          <a:xfrm>
            <a:off x="5176572" y="1775948"/>
            <a:ext cx="1784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>
              <a:buClr>
                <a:srgbClr val="8FD2ED"/>
              </a:buClr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>
              <a:buClr>
                <a:srgbClr val="8FD2ED"/>
              </a:buClr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>
              <a:buClr>
                <a:srgbClr val="8FD2ED"/>
              </a:buClr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>
              <a:buClr>
                <a:srgbClr val="8FD2ED"/>
              </a:buClr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0"/>
                <a:cs typeface="MS PGothic" charset="0"/>
              </a:rPr>
              <a:t>Adjusted HR of SVR:</a:t>
            </a:r>
          </a:p>
          <a:p>
            <a:pPr marL="0" marR="0" lvl="0" indent="0" algn="ctr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0"/>
                <a:cs typeface="MS PGothic" charset="0"/>
              </a:rPr>
              <a:t>0.06 (95%CI 0.02-0.19)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0"/>
                <a:cs typeface="MS PGothic" charset="0"/>
              </a:rPr>
              <a:t>p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0"/>
                <a:cs typeface="MS PGothic" charset="0"/>
              </a:rPr>
              <a:t>&lt; 0.001</a:t>
            </a:r>
            <a:endParaRPr kumimoji="0" lang="nl-NL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6662" name="Text Box 14"/>
          <p:cNvSpPr txBox="1">
            <a:spLocks noChangeArrowheads="1"/>
          </p:cNvSpPr>
          <p:nvPr/>
        </p:nvSpPr>
        <p:spPr bwMode="auto">
          <a:xfrm>
            <a:off x="7173333" y="2815761"/>
            <a:ext cx="8473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>
              <a:buClr>
                <a:srgbClr val="8FD2ED"/>
              </a:buClr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>
              <a:buClr>
                <a:srgbClr val="8FD2ED"/>
              </a:buClr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>
              <a:buClr>
                <a:srgbClr val="8FD2ED"/>
              </a:buClr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>
              <a:buClr>
                <a:srgbClr val="8FD2ED"/>
              </a:buClr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0"/>
                <a:cs typeface="MS PGothic" charset="0"/>
              </a:rPr>
              <a:t>p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0"/>
                <a:cs typeface="MS PGothic" charset="0"/>
              </a:rPr>
              <a:t>&lt; 0.001</a:t>
            </a:r>
            <a:endParaRPr kumimoji="0" lang="nl-NL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6663" name="Text Box 14"/>
          <p:cNvSpPr txBox="1">
            <a:spLocks noChangeArrowheads="1"/>
          </p:cNvSpPr>
          <p:nvPr/>
        </p:nvSpPr>
        <p:spPr bwMode="auto">
          <a:xfrm>
            <a:off x="7332322" y="3293583"/>
            <a:ext cx="5010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>
              <a:buClr>
                <a:srgbClr val="8FD2ED"/>
              </a:buClr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>
              <a:buClr>
                <a:srgbClr val="8FD2ED"/>
              </a:buClr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>
              <a:buClr>
                <a:srgbClr val="8FD2ED"/>
              </a:buClr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>
              <a:buClr>
                <a:srgbClr val="8FD2ED"/>
              </a:buClr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0"/>
                <a:cs typeface="MS PGothic" charset="0"/>
              </a:rPr>
              <a:t>SVR</a:t>
            </a:r>
            <a:endParaRPr kumimoji="0" lang="nl-NL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6664" name="Text Box 14"/>
          <p:cNvSpPr txBox="1">
            <a:spLocks noChangeArrowheads="1"/>
          </p:cNvSpPr>
          <p:nvPr/>
        </p:nvSpPr>
        <p:spPr bwMode="auto">
          <a:xfrm>
            <a:off x="7265190" y="2269660"/>
            <a:ext cx="8343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>
              <a:buClr>
                <a:srgbClr val="8FD2ED"/>
              </a:buClr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>
              <a:buClr>
                <a:srgbClr val="8FD2ED"/>
              </a:buClr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>
              <a:buClr>
                <a:srgbClr val="8FD2ED"/>
              </a:buClr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>
              <a:buClr>
                <a:srgbClr val="8FD2ED"/>
              </a:buClr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0"/>
                <a:cs typeface="MS PGothic" charset="0"/>
              </a:rPr>
              <a:t>non-SVR</a:t>
            </a:r>
            <a:endParaRPr kumimoji="0" lang="nl-NL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charset="0"/>
              <a:cs typeface="MS PGothic" charset="0"/>
            </a:endParaRPr>
          </a:p>
        </p:txBody>
      </p:sp>
      <p:grpSp>
        <p:nvGrpSpPr>
          <p:cNvPr id="26665" name="Group 2"/>
          <p:cNvGrpSpPr>
            <a:grpSpLocks/>
          </p:cNvGrpSpPr>
          <p:nvPr/>
        </p:nvGrpSpPr>
        <p:grpSpPr bwMode="auto">
          <a:xfrm>
            <a:off x="391235" y="4262357"/>
            <a:ext cx="3477776" cy="2578616"/>
            <a:chOff x="5563500" y="4032250"/>
            <a:chExt cx="3912494" cy="2578616"/>
          </a:xfrm>
        </p:grpSpPr>
        <p:sp>
          <p:nvSpPr>
            <p:cNvPr id="26669" name="Line 27"/>
            <p:cNvSpPr>
              <a:spLocks noChangeShapeType="1"/>
            </p:cNvSpPr>
            <p:nvPr/>
          </p:nvSpPr>
          <p:spPr bwMode="auto">
            <a:xfrm>
              <a:off x="6121400" y="4124325"/>
              <a:ext cx="0" cy="2043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70" name="Line 38"/>
            <p:cNvSpPr>
              <a:spLocks noChangeShapeType="1"/>
            </p:cNvSpPr>
            <p:nvPr/>
          </p:nvSpPr>
          <p:spPr bwMode="auto">
            <a:xfrm>
              <a:off x="6054725" y="4127500"/>
              <a:ext cx="635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71" name="Rectangle 63"/>
            <p:cNvSpPr>
              <a:spLocks noChangeArrowheads="1"/>
            </p:cNvSpPr>
            <p:nvPr/>
          </p:nvSpPr>
          <p:spPr bwMode="auto">
            <a:xfrm>
              <a:off x="5842722" y="4032250"/>
              <a:ext cx="17549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 charset="0"/>
                  <a:cs typeface="MS PGothic" charset="0"/>
                </a:rPr>
                <a:t>30</a:t>
              </a:r>
            </a:p>
          </p:txBody>
        </p:sp>
        <p:sp>
          <p:nvSpPr>
            <p:cNvPr id="26672" name="Rectangle 89"/>
            <p:cNvSpPr>
              <a:spLocks noChangeArrowheads="1"/>
            </p:cNvSpPr>
            <p:nvPr/>
          </p:nvSpPr>
          <p:spPr bwMode="auto">
            <a:xfrm rot="16200000">
              <a:off x="5418321" y="5043585"/>
              <a:ext cx="498108" cy="207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 charset="0"/>
                  <a:cs typeface="MS PGothic" charset="0"/>
                </a:rPr>
                <a:t>HCC (%)</a:t>
              </a:r>
            </a:p>
          </p:txBody>
        </p:sp>
        <p:sp>
          <p:nvSpPr>
            <p:cNvPr id="26673" name="Line 38"/>
            <p:cNvSpPr>
              <a:spLocks noChangeShapeType="1"/>
            </p:cNvSpPr>
            <p:nvPr/>
          </p:nvSpPr>
          <p:spPr bwMode="auto">
            <a:xfrm>
              <a:off x="6057900" y="4787900"/>
              <a:ext cx="635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74" name="Rectangle 63"/>
            <p:cNvSpPr>
              <a:spLocks noChangeArrowheads="1"/>
            </p:cNvSpPr>
            <p:nvPr/>
          </p:nvSpPr>
          <p:spPr bwMode="auto">
            <a:xfrm>
              <a:off x="5845905" y="4692650"/>
              <a:ext cx="17549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 charset="0"/>
                  <a:cs typeface="MS PGothic" charset="0"/>
                </a:rPr>
                <a:t>20</a:t>
              </a:r>
            </a:p>
          </p:txBody>
        </p:sp>
        <p:sp>
          <p:nvSpPr>
            <p:cNvPr id="26675" name="Line 38"/>
            <p:cNvSpPr>
              <a:spLocks noChangeShapeType="1"/>
            </p:cNvSpPr>
            <p:nvPr/>
          </p:nvSpPr>
          <p:spPr bwMode="auto">
            <a:xfrm>
              <a:off x="6054725" y="5457825"/>
              <a:ext cx="635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76" name="Rectangle 63"/>
            <p:cNvSpPr>
              <a:spLocks noChangeArrowheads="1"/>
            </p:cNvSpPr>
            <p:nvPr/>
          </p:nvSpPr>
          <p:spPr bwMode="auto">
            <a:xfrm>
              <a:off x="5842727" y="5364163"/>
              <a:ext cx="17549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 charset="0"/>
                  <a:cs typeface="MS PGothic" charset="0"/>
                </a:rPr>
                <a:t>10</a:t>
              </a:r>
            </a:p>
          </p:txBody>
        </p:sp>
        <p:sp>
          <p:nvSpPr>
            <p:cNvPr id="26677" name="Line 38"/>
            <p:cNvSpPr>
              <a:spLocks noChangeShapeType="1"/>
            </p:cNvSpPr>
            <p:nvPr/>
          </p:nvSpPr>
          <p:spPr bwMode="auto">
            <a:xfrm>
              <a:off x="6051550" y="6118225"/>
              <a:ext cx="307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78" name="Rectangle 63"/>
            <p:cNvSpPr>
              <a:spLocks noChangeArrowheads="1"/>
            </p:cNvSpPr>
            <p:nvPr/>
          </p:nvSpPr>
          <p:spPr bwMode="auto">
            <a:xfrm>
              <a:off x="5927292" y="6024563"/>
              <a:ext cx="8774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 charset="0"/>
                  <a:cs typeface="MS PGothic" charset="0"/>
                </a:rPr>
                <a:t>0</a:t>
              </a:r>
            </a:p>
          </p:txBody>
        </p:sp>
        <p:sp>
          <p:nvSpPr>
            <p:cNvPr id="26679" name="Line 38"/>
            <p:cNvSpPr>
              <a:spLocks noChangeShapeType="1"/>
            </p:cNvSpPr>
            <p:nvPr/>
          </p:nvSpPr>
          <p:spPr bwMode="auto">
            <a:xfrm rot="5400000">
              <a:off x="6396038" y="6153150"/>
              <a:ext cx="635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80" name="Rectangle 63"/>
            <p:cNvSpPr>
              <a:spLocks noChangeArrowheads="1"/>
            </p:cNvSpPr>
            <p:nvPr/>
          </p:nvSpPr>
          <p:spPr bwMode="auto">
            <a:xfrm>
              <a:off x="6377564" y="6215063"/>
              <a:ext cx="8774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 charset="0"/>
                  <a:cs typeface="MS PGothic" charset="0"/>
                </a:rPr>
                <a:t>1</a:t>
              </a:r>
            </a:p>
          </p:txBody>
        </p:sp>
        <p:sp>
          <p:nvSpPr>
            <p:cNvPr id="26681" name="Line 38"/>
            <p:cNvSpPr>
              <a:spLocks noChangeShapeType="1"/>
            </p:cNvSpPr>
            <p:nvPr/>
          </p:nvSpPr>
          <p:spPr bwMode="auto">
            <a:xfrm rot="5400000">
              <a:off x="6694488" y="6154738"/>
              <a:ext cx="635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82" name="Rectangle 63"/>
            <p:cNvSpPr>
              <a:spLocks noChangeArrowheads="1"/>
            </p:cNvSpPr>
            <p:nvPr/>
          </p:nvSpPr>
          <p:spPr bwMode="auto">
            <a:xfrm>
              <a:off x="6676014" y="6218238"/>
              <a:ext cx="8774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 charset="0"/>
                  <a:cs typeface="MS PGothic" charset="0"/>
                </a:rPr>
                <a:t>2</a:t>
              </a:r>
            </a:p>
          </p:txBody>
        </p:sp>
        <p:sp>
          <p:nvSpPr>
            <p:cNvPr id="26683" name="Line 38"/>
            <p:cNvSpPr>
              <a:spLocks noChangeShapeType="1"/>
            </p:cNvSpPr>
            <p:nvPr/>
          </p:nvSpPr>
          <p:spPr bwMode="auto">
            <a:xfrm rot="5400000">
              <a:off x="6991350" y="6151563"/>
              <a:ext cx="635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84" name="Rectangle 63"/>
            <p:cNvSpPr>
              <a:spLocks noChangeArrowheads="1"/>
            </p:cNvSpPr>
            <p:nvPr/>
          </p:nvSpPr>
          <p:spPr bwMode="auto">
            <a:xfrm>
              <a:off x="6972875" y="6215063"/>
              <a:ext cx="8774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 charset="0"/>
                  <a:cs typeface="MS PGothic" charset="0"/>
                </a:rPr>
                <a:t>3</a:t>
              </a:r>
            </a:p>
          </p:txBody>
        </p:sp>
        <p:sp>
          <p:nvSpPr>
            <p:cNvPr id="26685" name="Line 38"/>
            <p:cNvSpPr>
              <a:spLocks noChangeShapeType="1"/>
            </p:cNvSpPr>
            <p:nvPr/>
          </p:nvSpPr>
          <p:spPr bwMode="auto">
            <a:xfrm rot="5400000">
              <a:off x="7289800" y="6154738"/>
              <a:ext cx="635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86" name="Rectangle 63"/>
            <p:cNvSpPr>
              <a:spLocks noChangeArrowheads="1"/>
            </p:cNvSpPr>
            <p:nvPr/>
          </p:nvSpPr>
          <p:spPr bwMode="auto">
            <a:xfrm>
              <a:off x="7271326" y="6216650"/>
              <a:ext cx="8774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 charset="0"/>
                  <a:cs typeface="MS PGothic" charset="0"/>
                </a:rPr>
                <a:t>4</a:t>
              </a:r>
            </a:p>
          </p:txBody>
        </p:sp>
        <p:sp>
          <p:nvSpPr>
            <p:cNvPr id="26687" name="Line 38"/>
            <p:cNvSpPr>
              <a:spLocks noChangeShapeType="1"/>
            </p:cNvSpPr>
            <p:nvPr/>
          </p:nvSpPr>
          <p:spPr bwMode="auto">
            <a:xfrm rot="5400000">
              <a:off x="7591425" y="6151563"/>
              <a:ext cx="635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88" name="Rectangle 63"/>
            <p:cNvSpPr>
              <a:spLocks noChangeArrowheads="1"/>
            </p:cNvSpPr>
            <p:nvPr/>
          </p:nvSpPr>
          <p:spPr bwMode="auto">
            <a:xfrm>
              <a:off x="7572952" y="6213475"/>
              <a:ext cx="8774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 charset="0"/>
                  <a:cs typeface="MS PGothic" charset="0"/>
                </a:rPr>
                <a:t>5</a:t>
              </a:r>
            </a:p>
          </p:txBody>
        </p:sp>
        <p:sp>
          <p:nvSpPr>
            <p:cNvPr id="26689" name="Line 38"/>
            <p:cNvSpPr>
              <a:spLocks noChangeShapeType="1"/>
            </p:cNvSpPr>
            <p:nvPr/>
          </p:nvSpPr>
          <p:spPr bwMode="auto">
            <a:xfrm rot="5400000">
              <a:off x="7899400" y="6153150"/>
              <a:ext cx="635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90" name="Rectangle 63"/>
            <p:cNvSpPr>
              <a:spLocks noChangeArrowheads="1"/>
            </p:cNvSpPr>
            <p:nvPr/>
          </p:nvSpPr>
          <p:spPr bwMode="auto">
            <a:xfrm>
              <a:off x="7880927" y="6215063"/>
              <a:ext cx="8774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 charset="0"/>
                  <a:cs typeface="MS PGothic" charset="0"/>
                </a:rPr>
                <a:t>6</a:t>
              </a:r>
            </a:p>
          </p:txBody>
        </p:sp>
        <p:sp>
          <p:nvSpPr>
            <p:cNvPr id="26691" name="Line 38"/>
            <p:cNvSpPr>
              <a:spLocks noChangeShapeType="1"/>
            </p:cNvSpPr>
            <p:nvPr/>
          </p:nvSpPr>
          <p:spPr bwMode="auto">
            <a:xfrm rot="5400000">
              <a:off x="8193088" y="6154738"/>
              <a:ext cx="635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92" name="Rectangle 63"/>
            <p:cNvSpPr>
              <a:spLocks noChangeArrowheads="1"/>
            </p:cNvSpPr>
            <p:nvPr/>
          </p:nvSpPr>
          <p:spPr bwMode="auto">
            <a:xfrm>
              <a:off x="8173026" y="6218238"/>
              <a:ext cx="8774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 charset="0"/>
                  <a:cs typeface="MS PGothic" charset="0"/>
                </a:rPr>
                <a:t>7</a:t>
              </a:r>
            </a:p>
          </p:txBody>
        </p:sp>
        <p:sp>
          <p:nvSpPr>
            <p:cNvPr id="26693" name="Line 38"/>
            <p:cNvSpPr>
              <a:spLocks noChangeShapeType="1"/>
            </p:cNvSpPr>
            <p:nvPr/>
          </p:nvSpPr>
          <p:spPr bwMode="auto">
            <a:xfrm rot="5400000">
              <a:off x="8494713" y="6151563"/>
              <a:ext cx="635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94" name="Rectangle 63"/>
            <p:cNvSpPr>
              <a:spLocks noChangeArrowheads="1"/>
            </p:cNvSpPr>
            <p:nvPr/>
          </p:nvSpPr>
          <p:spPr bwMode="auto">
            <a:xfrm>
              <a:off x="8476238" y="6215063"/>
              <a:ext cx="8774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 charset="0"/>
                  <a:cs typeface="MS PGothic" charset="0"/>
                </a:rPr>
                <a:t>8</a:t>
              </a:r>
            </a:p>
          </p:txBody>
        </p:sp>
        <p:sp>
          <p:nvSpPr>
            <p:cNvPr id="26695" name="Line 38"/>
            <p:cNvSpPr>
              <a:spLocks noChangeShapeType="1"/>
            </p:cNvSpPr>
            <p:nvPr/>
          </p:nvSpPr>
          <p:spPr bwMode="auto">
            <a:xfrm rot="5400000">
              <a:off x="8797925" y="6154738"/>
              <a:ext cx="635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96" name="Rectangle 63"/>
            <p:cNvSpPr>
              <a:spLocks noChangeArrowheads="1"/>
            </p:cNvSpPr>
            <p:nvPr/>
          </p:nvSpPr>
          <p:spPr bwMode="auto">
            <a:xfrm>
              <a:off x="8779451" y="6216650"/>
              <a:ext cx="8774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 charset="0"/>
                  <a:cs typeface="MS PGothic" charset="0"/>
                </a:rPr>
                <a:t>9</a:t>
              </a:r>
            </a:p>
          </p:txBody>
        </p:sp>
        <p:sp>
          <p:nvSpPr>
            <p:cNvPr id="26697" name="Line 38"/>
            <p:cNvSpPr>
              <a:spLocks noChangeShapeType="1"/>
            </p:cNvSpPr>
            <p:nvPr/>
          </p:nvSpPr>
          <p:spPr bwMode="auto">
            <a:xfrm rot="5400000">
              <a:off x="9090025" y="6145213"/>
              <a:ext cx="635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98" name="Rectangle 63"/>
            <p:cNvSpPr>
              <a:spLocks noChangeArrowheads="1"/>
            </p:cNvSpPr>
            <p:nvPr/>
          </p:nvSpPr>
          <p:spPr bwMode="auto">
            <a:xfrm>
              <a:off x="9027676" y="6208713"/>
              <a:ext cx="17549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 charset="0"/>
                  <a:cs typeface="MS PGothic" charset="0"/>
                </a:rPr>
                <a:t>10</a:t>
              </a:r>
            </a:p>
          </p:txBody>
        </p:sp>
        <p:sp>
          <p:nvSpPr>
            <p:cNvPr id="26699" name="Rectangle 63"/>
            <p:cNvSpPr>
              <a:spLocks noChangeArrowheads="1"/>
            </p:cNvSpPr>
            <p:nvPr/>
          </p:nvSpPr>
          <p:spPr bwMode="auto">
            <a:xfrm>
              <a:off x="6074351" y="6207125"/>
              <a:ext cx="8774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 charset="0"/>
                  <a:cs typeface="MS PGothic" charset="0"/>
                </a:rPr>
                <a:t>0</a:t>
              </a:r>
            </a:p>
          </p:txBody>
        </p:sp>
        <p:sp>
          <p:nvSpPr>
            <p:cNvPr id="26700" name="Rectangle 89"/>
            <p:cNvSpPr>
              <a:spLocks noChangeArrowheads="1"/>
            </p:cNvSpPr>
            <p:nvPr/>
          </p:nvSpPr>
          <p:spPr bwMode="auto">
            <a:xfrm>
              <a:off x="7074295" y="6426200"/>
              <a:ext cx="106759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MS PGothic" charset="0"/>
                  <a:cs typeface="MS PGothic" charset="0"/>
                </a:rPr>
                <a:t>Time – in years</a:t>
              </a:r>
            </a:p>
          </p:txBody>
        </p:sp>
        <p:pic>
          <p:nvPicPr>
            <p:cNvPr id="26701" name="Bild 118" descr="Untitled-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8225" y="4652963"/>
              <a:ext cx="3035300" cy="1477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702" name="Text Box 14"/>
            <p:cNvSpPr txBox="1">
              <a:spLocks noChangeArrowheads="1"/>
            </p:cNvSpPr>
            <p:nvPr/>
          </p:nvSpPr>
          <p:spPr bwMode="auto">
            <a:xfrm>
              <a:off x="6123394" y="4183063"/>
              <a:ext cx="200737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>
                <a:buClr>
                  <a:srgbClr val="8FD2ED"/>
                </a:buClr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>
                <a:buClr>
                  <a:srgbClr val="8FD2ED"/>
                </a:buClr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>
                <a:buClr>
                  <a:srgbClr val="8FD2ED"/>
                </a:buClr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>
                <a:buClr>
                  <a:srgbClr val="8FD2ED"/>
                </a:buClr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rPr>
                <a:t>Adjusted HR of SVR:</a:t>
              </a:r>
            </a:p>
            <a:p>
              <a:pPr marL="0" marR="0" lvl="0" indent="0" algn="ctr" defTabSz="457200" rtl="0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rPr>
                <a:t>0.19 (95%CI 0.08-0.44)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rPr>
                <a:t>p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rPr>
                <a:t>&lt; 0.001</a:t>
              </a:r>
              <a:endPara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6703" name="Text Box 14"/>
            <p:cNvSpPr txBox="1">
              <a:spLocks noChangeArrowheads="1"/>
            </p:cNvSpPr>
            <p:nvPr/>
          </p:nvSpPr>
          <p:spPr bwMode="auto">
            <a:xfrm>
              <a:off x="8378468" y="5222875"/>
              <a:ext cx="9532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>
                <a:buClr>
                  <a:srgbClr val="8FD2ED"/>
                </a:buClr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>
                <a:buClr>
                  <a:srgbClr val="8FD2ED"/>
                </a:buClr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>
                <a:buClr>
                  <a:srgbClr val="8FD2ED"/>
                </a:buClr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>
                <a:buClr>
                  <a:srgbClr val="8FD2ED"/>
                </a:buClr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rPr>
                <a:t>p 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rPr>
                <a:t>&lt; 0.001</a:t>
              </a:r>
              <a:endPara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6704" name="Text Box 14"/>
            <p:cNvSpPr txBox="1">
              <a:spLocks noChangeArrowheads="1"/>
            </p:cNvSpPr>
            <p:nvPr/>
          </p:nvSpPr>
          <p:spPr bwMode="auto">
            <a:xfrm>
              <a:off x="8557339" y="5795963"/>
              <a:ext cx="5637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>
                <a:buClr>
                  <a:srgbClr val="8FD2ED"/>
                </a:buClr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>
                <a:buClr>
                  <a:srgbClr val="8FD2ED"/>
                </a:buClr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>
                <a:buClr>
                  <a:srgbClr val="8FD2ED"/>
                </a:buClr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>
                <a:buClr>
                  <a:srgbClr val="8FD2ED"/>
                </a:buClr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rPr>
                <a:t>SVR</a:t>
              </a:r>
              <a:endPara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6705" name="Text Box 14"/>
            <p:cNvSpPr txBox="1">
              <a:spLocks noChangeArrowheads="1"/>
            </p:cNvSpPr>
            <p:nvPr/>
          </p:nvSpPr>
          <p:spPr bwMode="auto">
            <a:xfrm>
              <a:off x="8537370" y="4930775"/>
              <a:ext cx="9386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>
                <a:buClr>
                  <a:srgbClr val="8FD2ED"/>
                </a:buClr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>
                <a:buClr>
                  <a:srgbClr val="8FD2ED"/>
                </a:buClr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>
                <a:buClr>
                  <a:srgbClr val="8FD2ED"/>
                </a:buClr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>
                <a:buClr>
                  <a:srgbClr val="8FD2ED"/>
                </a:buClr>
                <a:defRPr sz="20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MS PGothic" charset="0"/>
                </a:rPr>
                <a:t>non-SVR</a:t>
              </a:r>
              <a:endPara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0"/>
                <a:cs typeface="MS PGothic" charset="0"/>
              </a:endParaRPr>
            </a:p>
          </p:txBody>
        </p:sp>
      </p:grpSp>
      <p:sp>
        <p:nvSpPr>
          <p:cNvPr id="26666" name="Rectangle 2"/>
          <p:cNvSpPr>
            <a:spLocks noChangeArrowheads="1"/>
          </p:cNvSpPr>
          <p:nvPr/>
        </p:nvSpPr>
        <p:spPr bwMode="auto">
          <a:xfrm>
            <a:off x="3125163" y="1814027"/>
            <a:ext cx="158044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charset="0"/>
              <a:cs typeface="MS PGothic" charset="0"/>
            </a:endParaRPr>
          </a:p>
        </p:txBody>
      </p:sp>
      <p:sp>
        <p:nvSpPr>
          <p:cNvPr id="26667" name="Text Box 7"/>
          <p:cNvSpPr txBox="1">
            <a:spLocks noChangeArrowheads="1"/>
          </p:cNvSpPr>
          <p:nvPr/>
        </p:nvSpPr>
        <p:spPr bwMode="auto">
          <a:xfrm>
            <a:off x="6155333" y="6552330"/>
            <a:ext cx="2997863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36000" rIns="18000" bIns="36000" anchor="b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>
              <a:buClr>
                <a:srgbClr val="8FD2ED"/>
              </a:buClr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>
              <a:buClr>
                <a:srgbClr val="8FD2ED"/>
              </a:buClr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>
              <a:buClr>
                <a:srgbClr val="8FD2ED"/>
              </a:buClr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>
              <a:buClr>
                <a:srgbClr val="8FD2ED"/>
              </a:buClr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0"/>
                <a:cs typeface="MS PGothic" charset="0"/>
              </a:rPr>
              <a:t>Van der Meer JAMA 2012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4130" y="4262357"/>
            <a:ext cx="3768979" cy="24577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28935" y="4482192"/>
            <a:ext cx="14476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Cumulative Mortality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224573" y="2643724"/>
            <a:ext cx="13256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Liver Failure</a:t>
            </a:r>
          </a:p>
        </p:txBody>
      </p:sp>
      <p:sp>
        <p:nvSpPr>
          <p:cNvPr id="123" name="TextBox 122"/>
          <p:cNvSpPr txBox="1"/>
          <p:nvPr/>
        </p:nvSpPr>
        <p:spPr>
          <a:xfrm rot="16200000">
            <a:off x="166490" y="5155715"/>
            <a:ext cx="5822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HCC</a:t>
            </a:r>
          </a:p>
        </p:txBody>
      </p:sp>
      <p:sp>
        <p:nvSpPr>
          <p:cNvPr id="124" name="TextBox 123"/>
          <p:cNvSpPr txBox="1"/>
          <p:nvPr/>
        </p:nvSpPr>
        <p:spPr>
          <a:xfrm rot="16200000">
            <a:off x="4081282" y="2684720"/>
            <a:ext cx="13529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LR-Mortality</a:t>
            </a:r>
          </a:p>
        </p:txBody>
      </p:sp>
      <p:sp>
        <p:nvSpPr>
          <p:cNvPr id="125" name="Content Placeholder 3"/>
          <p:cNvSpPr>
            <a:spLocks noGrp="1"/>
          </p:cNvSpPr>
          <p:nvPr>
            <p:ph idx="1"/>
          </p:nvPr>
        </p:nvSpPr>
        <p:spPr>
          <a:xfrm>
            <a:off x="670658" y="972594"/>
            <a:ext cx="7772500" cy="67003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1600" dirty="0">
                <a:latin typeface="+mn-lt"/>
              </a:rPr>
              <a:t>530 adults in Europe prospectively followed for median 8.4 years after HCV treatment   </a:t>
            </a:r>
          </a:p>
          <a:p>
            <a:r>
              <a:rPr lang="en-US" sz="1600" dirty="0">
                <a:latin typeface="+mn-lt"/>
              </a:rPr>
              <a:t>192 (36%) achieved SVR</a:t>
            </a:r>
          </a:p>
        </p:txBody>
      </p:sp>
    </p:spTree>
    <p:extLst>
      <p:ext uri="{BB962C8B-B14F-4D97-AF65-F5344CB8AC3E}">
        <p14:creationId xmlns:p14="http://schemas.microsoft.com/office/powerpoint/2010/main" val="2682901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293" y="100293"/>
            <a:ext cx="8797363" cy="773112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  <a:latin typeface="+mn-lt"/>
              </a:rPr>
              <a:t>Decreased Five-year Mortality Rates in Multiple Populations Associated with SVR (Meta-analysis)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68103" y="6472209"/>
            <a:ext cx="26759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Clr>
                <a:srgbClr val="3366FF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Clr>
                <a:srgbClr val="3366FF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Clr>
                <a:srgbClr val="3366FF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Clr>
                <a:srgbClr val="3366FF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F265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Simmons B et al, 2015 (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F265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epub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F265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985" y="6264116"/>
            <a:ext cx="531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General= Studies that include all stages of liver disease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70451" y="1289308"/>
            <a:ext cx="176292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HIV/HCV: 5 studies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n=2,560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Avg. FU = 5.1 years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21918" y="1289308"/>
            <a:ext cx="176292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Cirrhosis: 9 studies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n=2,734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Avg. FU = 6.6 years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98721" y="1289308"/>
            <a:ext cx="179267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General: 18 studies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n=29,269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Avg. FU = 4.6 years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68565" y="3541065"/>
            <a:ext cx="130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Mortality %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65" y="2015698"/>
            <a:ext cx="7406640" cy="408051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2256128" y="5005294"/>
            <a:ext cx="1" cy="433294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808941" y="3720353"/>
            <a:ext cx="0" cy="971176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141694" y="4380601"/>
            <a:ext cx="0" cy="796516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742330" y="2120285"/>
            <a:ext cx="0" cy="1600068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069117" y="5127812"/>
            <a:ext cx="1" cy="433294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642848" y="2435418"/>
            <a:ext cx="0" cy="1993153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643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441678" y="106386"/>
            <a:ext cx="8235244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Rates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of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Cirrhosis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Regression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According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to the METAVIR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Scoring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System</a:t>
            </a:r>
          </a:p>
        </p:txBody>
      </p:sp>
      <p:cxnSp>
        <p:nvCxnSpPr>
          <p:cNvPr id="23555" name="Connecteur droit 3"/>
          <p:cNvCxnSpPr>
            <a:cxnSpLocks noChangeShapeType="1"/>
            <a:stCxn id="23556" idx="3"/>
          </p:cNvCxnSpPr>
          <p:nvPr/>
        </p:nvCxnSpPr>
        <p:spPr bwMode="auto">
          <a:xfrm>
            <a:off x="1072456" y="1692794"/>
            <a:ext cx="8467" cy="422064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556" name="ZoneTexte 26"/>
          <p:cNvSpPr txBox="1">
            <a:spLocks noChangeArrowheads="1"/>
          </p:cNvSpPr>
          <p:nvPr/>
        </p:nvSpPr>
        <p:spPr bwMode="auto">
          <a:xfrm>
            <a:off x="426167" y="1508126"/>
            <a:ext cx="6462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100</a:t>
            </a:r>
          </a:p>
        </p:txBody>
      </p:sp>
      <p:cxnSp>
        <p:nvCxnSpPr>
          <p:cNvPr id="23557" name="Connecteur droit 30"/>
          <p:cNvCxnSpPr>
            <a:cxnSpLocks noChangeShapeType="1"/>
          </p:cNvCxnSpPr>
          <p:nvPr/>
        </p:nvCxnSpPr>
        <p:spPr bwMode="auto">
          <a:xfrm>
            <a:off x="990600" y="4181475"/>
            <a:ext cx="7761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558" name="ZoneTexte 31"/>
          <p:cNvSpPr txBox="1">
            <a:spLocks noChangeArrowheads="1"/>
          </p:cNvSpPr>
          <p:nvPr/>
        </p:nvSpPr>
        <p:spPr bwMode="auto">
          <a:xfrm>
            <a:off x="658993" y="3157544"/>
            <a:ext cx="4021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60</a:t>
            </a:r>
          </a:p>
        </p:txBody>
      </p:sp>
      <p:cxnSp>
        <p:nvCxnSpPr>
          <p:cNvPr id="23559" name="Connecteur droit 32"/>
          <p:cNvCxnSpPr>
            <a:cxnSpLocks noChangeShapeType="1"/>
          </p:cNvCxnSpPr>
          <p:nvPr/>
        </p:nvCxnSpPr>
        <p:spPr bwMode="auto">
          <a:xfrm>
            <a:off x="993422" y="5018088"/>
            <a:ext cx="7761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560" name="ZoneTexte 33"/>
          <p:cNvSpPr txBox="1">
            <a:spLocks noChangeArrowheads="1"/>
          </p:cNvSpPr>
          <p:nvPr/>
        </p:nvSpPr>
        <p:spPr bwMode="auto">
          <a:xfrm>
            <a:off x="670281" y="4016387"/>
            <a:ext cx="4021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40</a:t>
            </a:r>
          </a:p>
        </p:txBody>
      </p:sp>
      <p:cxnSp>
        <p:nvCxnSpPr>
          <p:cNvPr id="23561" name="Connecteur droit 34"/>
          <p:cNvCxnSpPr>
            <a:cxnSpLocks noChangeShapeType="1"/>
          </p:cNvCxnSpPr>
          <p:nvPr/>
        </p:nvCxnSpPr>
        <p:spPr bwMode="auto">
          <a:xfrm>
            <a:off x="1003300" y="3322638"/>
            <a:ext cx="77611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562" name="ZoneTexte 35"/>
          <p:cNvSpPr txBox="1">
            <a:spLocks noChangeArrowheads="1"/>
          </p:cNvSpPr>
          <p:nvPr/>
        </p:nvSpPr>
        <p:spPr bwMode="auto">
          <a:xfrm>
            <a:off x="670281" y="2330462"/>
            <a:ext cx="4021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80</a:t>
            </a:r>
          </a:p>
        </p:txBody>
      </p:sp>
      <p:cxnSp>
        <p:nvCxnSpPr>
          <p:cNvPr id="23563" name="Connecteur droit 41"/>
          <p:cNvCxnSpPr>
            <a:cxnSpLocks noChangeShapeType="1"/>
          </p:cNvCxnSpPr>
          <p:nvPr/>
        </p:nvCxnSpPr>
        <p:spPr bwMode="auto">
          <a:xfrm>
            <a:off x="987778" y="5999163"/>
            <a:ext cx="7761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564" name="ZoneTexte 42"/>
          <p:cNvSpPr txBox="1">
            <a:spLocks noChangeArrowheads="1"/>
          </p:cNvSpPr>
          <p:nvPr/>
        </p:nvSpPr>
        <p:spPr bwMode="auto">
          <a:xfrm>
            <a:off x="675923" y="5791223"/>
            <a:ext cx="402166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0</a:t>
            </a:r>
          </a:p>
        </p:txBody>
      </p:sp>
      <p:sp>
        <p:nvSpPr>
          <p:cNvPr id="23565" name="ZoneTexte 28"/>
          <p:cNvSpPr txBox="1">
            <a:spLocks noChangeArrowheads="1"/>
          </p:cNvSpPr>
          <p:nvPr/>
        </p:nvSpPr>
        <p:spPr bwMode="auto">
          <a:xfrm>
            <a:off x="1487311" y="6107136"/>
            <a:ext cx="1536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PRE-TREATMENT</a:t>
            </a:r>
          </a:p>
        </p:txBody>
      </p:sp>
      <p:sp>
        <p:nvSpPr>
          <p:cNvPr id="23566" name="ZoneTexte 44"/>
          <p:cNvSpPr txBox="1">
            <a:spLocks noChangeArrowheads="1"/>
          </p:cNvSpPr>
          <p:nvPr/>
        </p:nvSpPr>
        <p:spPr bwMode="auto">
          <a:xfrm>
            <a:off x="3299178" y="6110311"/>
            <a:ext cx="1454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POST-TREATMENT</a:t>
            </a:r>
          </a:p>
        </p:txBody>
      </p:sp>
      <p:sp>
        <p:nvSpPr>
          <p:cNvPr id="49" name="ZoneTexte 28"/>
          <p:cNvSpPr txBox="1">
            <a:spLocks noChangeArrowheads="1"/>
          </p:cNvSpPr>
          <p:nvPr/>
        </p:nvSpPr>
        <p:spPr bwMode="auto">
          <a:xfrm rot="16200000">
            <a:off x="-909372" y="3528264"/>
            <a:ext cx="299561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Helvetica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Helvetica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Helvetica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Helvetica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Helvetic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 pitchFamily="34" charset="0"/>
              </a:rPr>
              <a:t>NUMBER OF PATIENTS (</a:t>
            </a: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Helvetica"/>
              </a:rPr>
              <a:t>%)</a:t>
            </a:r>
            <a:endParaRPr kumimoji="0" lang="fr-FR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 pitchFamily="34" charset="0"/>
            </a:endParaRPr>
          </a:p>
        </p:txBody>
      </p:sp>
      <p:cxnSp>
        <p:nvCxnSpPr>
          <p:cNvPr id="50" name="Connecteur droit 49"/>
          <p:cNvCxnSpPr/>
          <p:nvPr/>
        </p:nvCxnSpPr>
        <p:spPr>
          <a:xfrm flipV="1">
            <a:off x="1092200" y="5988073"/>
            <a:ext cx="4346222" cy="1111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9" name="Rectangle 6"/>
          <p:cNvSpPr>
            <a:spLocks noChangeArrowheads="1"/>
          </p:cNvSpPr>
          <p:nvPr/>
        </p:nvSpPr>
        <p:spPr bwMode="auto">
          <a:xfrm>
            <a:off x="3460044" y="1843088"/>
            <a:ext cx="936978" cy="1655762"/>
          </a:xfrm>
          <a:prstGeom prst="rect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3570" name="Rectangle 9"/>
          <p:cNvSpPr>
            <a:spLocks noChangeArrowheads="1"/>
          </p:cNvSpPr>
          <p:nvPr/>
        </p:nvSpPr>
        <p:spPr bwMode="auto">
          <a:xfrm>
            <a:off x="3460044" y="3498873"/>
            <a:ext cx="936978" cy="1547813"/>
          </a:xfrm>
          <a:prstGeom prst="rect">
            <a:avLst/>
          </a:prstGeom>
          <a:gradFill rotWithShape="1">
            <a:gsLst>
              <a:gs pos="0">
                <a:srgbClr val="A05900"/>
              </a:gs>
              <a:gs pos="50000">
                <a:srgbClr val="E68300"/>
              </a:gs>
              <a:gs pos="100000">
                <a:srgbClr val="FF9D00"/>
              </a:gs>
            </a:gsLst>
            <a:lin ang="162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3571" name="Rectangle 10"/>
          <p:cNvSpPr>
            <a:spLocks noChangeArrowheads="1"/>
          </p:cNvSpPr>
          <p:nvPr/>
        </p:nvSpPr>
        <p:spPr bwMode="auto">
          <a:xfrm>
            <a:off x="3460044" y="5046663"/>
            <a:ext cx="936978" cy="671512"/>
          </a:xfrm>
          <a:prstGeom prst="rect">
            <a:avLst/>
          </a:prstGeo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162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3572" name="Rectangle 11"/>
          <p:cNvSpPr>
            <a:spLocks noChangeArrowheads="1"/>
          </p:cNvSpPr>
          <p:nvPr/>
        </p:nvSpPr>
        <p:spPr bwMode="auto">
          <a:xfrm>
            <a:off x="3460044" y="5718175"/>
            <a:ext cx="936978" cy="249238"/>
          </a:xfrm>
          <a:prstGeom prst="rect">
            <a:avLst/>
          </a:prstGeom>
          <a:gradFill rotWithShape="1">
            <a:gsLst>
              <a:gs pos="0">
                <a:srgbClr val="00A000"/>
              </a:gs>
              <a:gs pos="50000">
                <a:srgbClr val="00E600"/>
              </a:gs>
              <a:gs pos="100000">
                <a:srgbClr val="00FF00"/>
              </a:gs>
            </a:gsLst>
            <a:lin ang="162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cxnSp>
        <p:nvCxnSpPr>
          <p:cNvPr id="23573" name="Connecteur droit 34"/>
          <p:cNvCxnSpPr>
            <a:cxnSpLocks noChangeShapeType="1"/>
          </p:cNvCxnSpPr>
          <p:nvPr/>
        </p:nvCxnSpPr>
        <p:spPr bwMode="auto">
          <a:xfrm>
            <a:off x="975083" y="2495550"/>
            <a:ext cx="77611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574" name="Rectangle 37"/>
          <p:cNvSpPr>
            <a:spLocks noChangeArrowheads="1"/>
          </p:cNvSpPr>
          <p:nvPr/>
        </p:nvSpPr>
        <p:spPr bwMode="auto">
          <a:xfrm>
            <a:off x="1792111" y="1843091"/>
            <a:ext cx="936978" cy="41306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3575" name="ZoneTexte 1"/>
          <p:cNvSpPr txBox="1">
            <a:spLocks noChangeArrowheads="1"/>
          </p:cNvSpPr>
          <p:nvPr/>
        </p:nvSpPr>
        <p:spPr bwMode="auto">
          <a:xfrm>
            <a:off x="1995311" y="5688014"/>
            <a:ext cx="5559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38</a:t>
            </a:r>
          </a:p>
        </p:txBody>
      </p:sp>
      <p:sp>
        <p:nvSpPr>
          <p:cNvPr id="23576" name="ZoneTexte 30"/>
          <p:cNvSpPr txBox="1">
            <a:spLocks noChangeArrowheads="1"/>
          </p:cNvSpPr>
          <p:nvPr/>
        </p:nvSpPr>
        <p:spPr bwMode="auto">
          <a:xfrm>
            <a:off x="3575757" y="5724526"/>
            <a:ext cx="7069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</a:t>
            </a:r>
          </a:p>
        </p:txBody>
      </p:sp>
      <p:sp>
        <p:nvSpPr>
          <p:cNvPr id="23577" name="ZoneTexte 31"/>
          <p:cNvSpPr txBox="1">
            <a:spLocks noChangeArrowheads="1"/>
          </p:cNvSpPr>
          <p:nvPr/>
        </p:nvSpPr>
        <p:spPr bwMode="auto">
          <a:xfrm>
            <a:off x="3482622" y="5422901"/>
            <a:ext cx="8988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7</a:t>
            </a:r>
          </a:p>
        </p:txBody>
      </p:sp>
      <p:sp>
        <p:nvSpPr>
          <p:cNvPr id="23578" name="ZoneTexte 31"/>
          <p:cNvSpPr txBox="1">
            <a:spLocks noChangeArrowheads="1"/>
          </p:cNvSpPr>
          <p:nvPr/>
        </p:nvSpPr>
        <p:spPr bwMode="auto">
          <a:xfrm>
            <a:off x="3482622" y="3244851"/>
            <a:ext cx="8988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15</a:t>
            </a:r>
          </a:p>
        </p:txBody>
      </p:sp>
      <p:sp>
        <p:nvSpPr>
          <p:cNvPr id="23579" name="ZoneTexte 31"/>
          <p:cNvSpPr txBox="1">
            <a:spLocks noChangeArrowheads="1"/>
          </p:cNvSpPr>
          <p:nvPr/>
        </p:nvSpPr>
        <p:spPr bwMode="auto">
          <a:xfrm>
            <a:off x="3484045" y="4768851"/>
            <a:ext cx="9002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14</a:t>
            </a:r>
          </a:p>
        </p:txBody>
      </p:sp>
      <p:sp>
        <p:nvSpPr>
          <p:cNvPr id="23580" name="ZoneTexte 33"/>
          <p:cNvSpPr txBox="1">
            <a:spLocks noChangeArrowheads="1"/>
          </p:cNvSpPr>
          <p:nvPr/>
        </p:nvSpPr>
        <p:spPr bwMode="auto">
          <a:xfrm>
            <a:off x="674511" y="4859350"/>
            <a:ext cx="4021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20</a:t>
            </a:r>
          </a:p>
        </p:txBody>
      </p:sp>
      <p:sp>
        <p:nvSpPr>
          <p:cNvPr id="11293" name="ZoneTexte 3"/>
          <p:cNvSpPr txBox="1">
            <a:spLocks noChangeArrowheads="1"/>
          </p:cNvSpPr>
          <p:nvPr/>
        </p:nvSpPr>
        <p:spPr bwMode="auto">
          <a:xfrm>
            <a:off x="5555545" y="5283223"/>
            <a:ext cx="3198988" cy="7080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Cirrhosis Regression in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23 (61</a:t>
            </a: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Helvetica" charset="0"/>
              </a:rPr>
              <a:t>%) Patients</a:t>
            </a:r>
            <a:endParaRPr kumimoji="0" lang="fr-FR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3582" name="ZoneTexte 4"/>
          <p:cNvSpPr txBox="1">
            <a:spLocks noChangeArrowheads="1"/>
          </p:cNvSpPr>
          <p:nvPr/>
        </p:nvSpPr>
        <p:spPr bwMode="auto">
          <a:xfrm>
            <a:off x="6547555" y="2363789"/>
            <a:ext cx="428978" cy="369332"/>
          </a:xfrm>
          <a:prstGeom prst="rect">
            <a:avLst/>
          </a:prstGeom>
          <a:solidFill>
            <a:srgbClr val="BFBFB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3583" name="ZoneTexte 13"/>
          <p:cNvSpPr txBox="1">
            <a:spLocks noChangeArrowheads="1"/>
          </p:cNvSpPr>
          <p:nvPr/>
        </p:nvSpPr>
        <p:spPr bwMode="auto">
          <a:xfrm>
            <a:off x="6547555" y="3243264"/>
            <a:ext cx="428978" cy="369332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3584" name="ZoneTexte 14"/>
          <p:cNvSpPr txBox="1">
            <a:spLocks noChangeArrowheads="1"/>
          </p:cNvSpPr>
          <p:nvPr/>
        </p:nvSpPr>
        <p:spPr bwMode="auto">
          <a:xfrm>
            <a:off x="6547555" y="2800351"/>
            <a:ext cx="428978" cy="369332"/>
          </a:xfrm>
          <a:prstGeom prst="rect">
            <a:avLst/>
          </a:prstGeom>
          <a:solidFill>
            <a:srgbClr val="FF99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3585" name="ZoneTexte 7"/>
          <p:cNvSpPr txBox="1">
            <a:spLocks noChangeArrowheads="1"/>
          </p:cNvSpPr>
          <p:nvPr/>
        </p:nvSpPr>
        <p:spPr bwMode="auto">
          <a:xfrm>
            <a:off x="6886222" y="2363789"/>
            <a:ext cx="71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F4</a:t>
            </a:r>
          </a:p>
        </p:txBody>
      </p:sp>
      <p:sp>
        <p:nvSpPr>
          <p:cNvPr id="23586" name="ZoneTexte 17"/>
          <p:cNvSpPr txBox="1">
            <a:spLocks noChangeArrowheads="1"/>
          </p:cNvSpPr>
          <p:nvPr/>
        </p:nvSpPr>
        <p:spPr bwMode="auto">
          <a:xfrm>
            <a:off x="6886222" y="2800351"/>
            <a:ext cx="71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F3</a:t>
            </a:r>
          </a:p>
        </p:txBody>
      </p:sp>
      <p:sp>
        <p:nvSpPr>
          <p:cNvPr id="23587" name="ZoneTexte 19"/>
          <p:cNvSpPr txBox="1">
            <a:spLocks noChangeArrowheads="1"/>
          </p:cNvSpPr>
          <p:nvPr/>
        </p:nvSpPr>
        <p:spPr bwMode="auto">
          <a:xfrm>
            <a:off x="6886222" y="3268664"/>
            <a:ext cx="71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F2</a:t>
            </a:r>
          </a:p>
        </p:txBody>
      </p:sp>
      <p:sp>
        <p:nvSpPr>
          <p:cNvPr id="23588" name="ZoneTexte 13"/>
          <p:cNvSpPr txBox="1">
            <a:spLocks noChangeArrowheads="1"/>
          </p:cNvSpPr>
          <p:nvPr/>
        </p:nvSpPr>
        <p:spPr bwMode="auto">
          <a:xfrm>
            <a:off x="6557434" y="3668714"/>
            <a:ext cx="428978" cy="369332"/>
          </a:xfrm>
          <a:prstGeom prst="rect">
            <a:avLst/>
          </a:prstGeom>
          <a:solidFill>
            <a:srgbClr val="00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3589" name="ZoneTexte 19"/>
          <p:cNvSpPr txBox="1">
            <a:spLocks noChangeArrowheads="1"/>
          </p:cNvSpPr>
          <p:nvPr/>
        </p:nvSpPr>
        <p:spPr bwMode="auto">
          <a:xfrm>
            <a:off x="6896100" y="3694114"/>
            <a:ext cx="71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F1</a:t>
            </a:r>
          </a:p>
        </p:txBody>
      </p:sp>
      <p:sp>
        <p:nvSpPr>
          <p:cNvPr id="23590" name="ZoneTexte 13"/>
          <p:cNvSpPr txBox="1">
            <a:spLocks noChangeArrowheads="1"/>
          </p:cNvSpPr>
          <p:nvPr/>
        </p:nvSpPr>
        <p:spPr bwMode="auto">
          <a:xfrm>
            <a:off x="6560256" y="4094164"/>
            <a:ext cx="428978" cy="369332"/>
          </a:xfrm>
          <a:prstGeom prst="rect">
            <a:avLst/>
          </a:prstGeom>
          <a:solidFill>
            <a:srgbClr val="33C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3591" name="ZoneTexte 19"/>
          <p:cNvSpPr txBox="1">
            <a:spLocks noChangeArrowheads="1"/>
          </p:cNvSpPr>
          <p:nvPr/>
        </p:nvSpPr>
        <p:spPr bwMode="auto">
          <a:xfrm>
            <a:off x="6910212" y="4119564"/>
            <a:ext cx="71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F0</a:t>
            </a:r>
          </a:p>
        </p:txBody>
      </p:sp>
      <p:sp>
        <p:nvSpPr>
          <p:cNvPr id="23592" name="Text Box 65"/>
          <p:cNvSpPr txBox="1">
            <a:spLocks noChangeArrowheads="1"/>
          </p:cNvSpPr>
          <p:nvPr/>
        </p:nvSpPr>
        <p:spPr bwMode="auto">
          <a:xfrm>
            <a:off x="426169" y="6437336"/>
            <a:ext cx="42600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D’Ambrosio R et al Hepatology 2012, 56(2):532-43</a:t>
            </a:r>
          </a:p>
        </p:txBody>
      </p:sp>
      <p:sp>
        <p:nvSpPr>
          <p:cNvPr id="23593" name="CasellaDiTesto 1"/>
          <p:cNvSpPr txBox="1">
            <a:spLocks noChangeArrowheads="1"/>
          </p:cNvSpPr>
          <p:nvPr/>
        </p:nvSpPr>
        <p:spPr bwMode="auto">
          <a:xfrm>
            <a:off x="6373905" y="1763714"/>
            <a:ext cx="9414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buFont typeface="Wingdings" charset="0"/>
              <a:defRPr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Metavir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Long-term care </a:t>
            </a:r>
            <a:r>
              <a:rPr lang="en-US" sz="2400" dirty="0"/>
              <a:t>(compensated)</a:t>
            </a:r>
            <a:r>
              <a:rPr lang="en-US" dirty="0"/>
              <a:t> cirrhosis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Regular HCCA screening</a:t>
            </a:r>
          </a:p>
          <a:p>
            <a:pPr lvl="1"/>
            <a:endParaRPr lang="en-US" dirty="0"/>
          </a:p>
          <a:p>
            <a:r>
              <a:rPr lang="en-US" dirty="0"/>
              <a:t>Pneumovax</a:t>
            </a:r>
          </a:p>
          <a:p>
            <a:r>
              <a:rPr lang="en-US" dirty="0"/>
              <a:t>EGD/colonoscopy</a:t>
            </a:r>
          </a:p>
          <a:p>
            <a:r>
              <a:rPr lang="en-US" dirty="0"/>
              <a:t>Hepatoprotective behaviors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76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BOOKMARK these on lap top	</a:t>
            </a:r>
          </a:p>
          <a:p>
            <a:pPr lvl="1"/>
            <a:r>
              <a:rPr lang="en-US" dirty="0">
                <a:hlinkClick r:id="rId2"/>
              </a:rPr>
              <a:t>https://www.hcvguidelines.org/treatment-naive/gt1b/no-cirrhosis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https://www.hep-druginteractions.org/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82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978010"/>
            <a:ext cx="9144000" cy="1143000"/>
          </a:xfrm>
        </p:spPr>
        <p:txBody>
          <a:bodyPr/>
          <a:lstStyle/>
          <a:p>
            <a:r>
              <a:rPr lang="en-US" dirty="0"/>
              <a:t>Hepatitis C Infection Can Be Cured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98792"/>
            <a:ext cx="9144000" cy="4525963"/>
          </a:xfrm>
        </p:spPr>
        <p:txBody>
          <a:bodyPr/>
          <a:lstStyle/>
          <a:p>
            <a:pPr marL="288925" indent="-288925">
              <a:spcAft>
                <a:spcPts val="1000"/>
              </a:spcAft>
            </a:pPr>
            <a:r>
              <a:rPr lang="en-US" sz="2600" b="1" dirty="0">
                <a:solidFill>
                  <a:srgbClr val="1E5A7D"/>
                </a:solidFill>
              </a:rPr>
              <a:t>The main goal of therapy is sustained virological response (SVR)</a:t>
            </a:r>
          </a:p>
          <a:p>
            <a:pPr>
              <a:spcAft>
                <a:spcPts val="1000"/>
              </a:spcAft>
            </a:pPr>
            <a:r>
              <a:rPr lang="en-US" sz="2600" dirty="0"/>
              <a:t>SVR = Cure from HCV</a:t>
            </a:r>
          </a:p>
          <a:p>
            <a:pPr marL="571500" lvl="1" indent="-285750">
              <a:spcAft>
                <a:spcPts val="1000"/>
              </a:spcAft>
            </a:pPr>
            <a:r>
              <a:rPr lang="en-US" dirty="0"/>
              <a:t>Defined as undetectable HCV RNA in sera at least </a:t>
            </a:r>
            <a:br>
              <a:rPr lang="en-US" dirty="0"/>
            </a:br>
            <a:r>
              <a:rPr lang="en-US" dirty="0"/>
              <a:t>3 months AFTER stopping antiviral therapy</a:t>
            </a:r>
          </a:p>
          <a:p>
            <a:pPr marL="571500" lvl="1" indent="-285750">
              <a:spcAft>
                <a:spcPts val="200"/>
              </a:spcAft>
            </a:pPr>
            <a:r>
              <a:rPr lang="en-US" dirty="0"/>
              <a:t>SVR is associated with:</a:t>
            </a:r>
          </a:p>
          <a:p>
            <a:pPr lvl="2" indent="-227013">
              <a:spcAft>
                <a:spcPts val="200"/>
              </a:spcAft>
            </a:pPr>
            <a:r>
              <a:rPr lang="en-US" dirty="0"/>
              <a:t>Normalization of ALT</a:t>
            </a:r>
          </a:p>
          <a:p>
            <a:pPr lvl="2" indent="-227013">
              <a:spcAft>
                <a:spcPts val="200"/>
              </a:spcAft>
            </a:pPr>
            <a:r>
              <a:rPr lang="en-US" dirty="0"/>
              <a:t>Improved hepatic histology</a:t>
            </a:r>
          </a:p>
          <a:p>
            <a:pPr lvl="2" indent="-227013">
              <a:spcAft>
                <a:spcPts val="200"/>
              </a:spcAft>
            </a:pPr>
            <a:r>
              <a:rPr lang="en-US" dirty="0"/>
              <a:t>Decreased disease progression</a:t>
            </a:r>
          </a:p>
          <a:p>
            <a:pPr lvl="2" indent="-227013">
              <a:spcAft>
                <a:spcPts val="200"/>
              </a:spcAft>
            </a:pPr>
            <a:r>
              <a:rPr lang="en-US" dirty="0"/>
              <a:t>Lower rates of liver cancer</a:t>
            </a:r>
          </a:p>
          <a:p>
            <a:pPr lvl="2" indent="-227013">
              <a:spcAft>
                <a:spcPts val="200"/>
              </a:spcAft>
            </a:pPr>
            <a:r>
              <a:rPr lang="en-US" dirty="0"/>
              <a:t>Lower rates of hepatic decompensation</a:t>
            </a:r>
          </a:p>
          <a:p>
            <a:pPr lvl="2" indent="-227013">
              <a:spcAft>
                <a:spcPts val="200"/>
              </a:spcAft>
            </a:pPr>
            <a:r>
              <a:rPr lang="en-US" dirty="0"/>
              <a:t>Improvement in all-cause mortality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887" y="6591300"/>
            <a:ext cx="2562225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63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009650"/>
            <a:ext cx="9144000" cy="11033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4488" algn="l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Approved Direct-Acting Antiviral Agents from Multiple Classes: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Combination Regimens for HCV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34098" y="2061771"/>
            <a:ext cx="8255141" cy="2671121"/>
            <a:chOff x="434098" y="1814121"/>
            <a:chExt cx="8255141" cy="2671121"/>
          </a:xfrm>
        </p:grpSpPr>
        <p:sp>
          <p:nvSpPr>
            <p:cNvPr id="40" name="Line 32"/>
            <p:cNvSpPr>
              <a:spLocks noChangeShapeType="1"/>
            </p:cNvSpPr>
            <p:nvPr/>
          </p:nvSpPr>
          <p:spPr bwMode="auto">
            <a:xfrm flipH="1">
              <a:off x="1072872" y="2040521"/>
              <a:ext cx="725961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Text Box 70"/>
            <p:cNvSpPr txBox="1">
              <a:spLocks noChangeArrowheads="1"/>
            </p:cNvSpPr>
            <p:nvPr/>
          </p:nvSpPr>
          <p:spPr bwMode="auto">
            <a:xfrm>
              <a:off x="7929498" y="1814121"/>
              <a:ext cx="677275" cy="4114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none" lIns="0" tIns="0" rIns="0" bIns="0" anchor="ctr">
              <a:noAutofit/>
            </a:bodyPr>
            <a:lstStyle>
              <a:lvl1pPr eaLnBrk="0" hangingPunct="0">
                <a:defRPr sz="3600" b="1" baseline="-25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600" b="1" baseline="-25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600" b="1" baseline="-25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600" b="1" baseline="-25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600" b="1" baseline="-25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25000"/>
                </a:spcAft>
                <a:buChar char="•"/>
                <a:defRPr sz="3600" b="1" baseline="-25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25000"/>
                </a:spcAft>
                <a:buChar char="•"/>
                <a:defRPr sz="3600" b="1" baseline="-25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25000"/>
                </a:spcAft>
                <a:buChar char="•"/>
                <a:defRPr sz="3600" b="1" baseline="-25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25000"/>
                </a:spcAft>
                <a:buChar char="•"/>
                <a:defRPr sz="3600" b="1" baseline="-25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ＭＳ Ｐゴシック" pitchFamily="-84" charset="-128"/>
                  <a:cs typeface="Arial" panose="020B0604020202020204" pitchFamily="34" charset="0"/>
                </a:rPr>
                <a:t>3’UTR</a:t>
              </a:r>
            </a:p>
          </p:txBody>
        </p:sp>
        <p:sp>
          <p:nvSpPr>
            <p:cNvPr id="42" name="Text Box 69"/>
            <p:cNvSpPr txBox="1">
              <a:spLocks noChangeArrowheads="1"/>
            </p:cNvSpPr>
            <p:nvPr/>
          </p:nvSpPr>
          <p:spPr bwMode="auto">
            <a:xfrm>
              <a:off x="452587" y="1814121"/>
              <a:ext cx="648867" cy="4114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none" lIns="0" tIns="0" rIns="0" bIns="0" anchor="ctr">
              <a:noAutofit/>
            </a:bodyPr>
            <a:lstStyle>
              <a:defPPr>
                <a:defRPr lang="en-US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sz="1600" b="1" baseline="0">
                  <a:solidFill>
                    <a:schemeClr val="bg1"/>
                  </a:solidFill>
                  <a:latin typeface="Arial" pitchFamily="34" charset="0"/>
                  <a:ea typeface="ＭＳ Ｐゴシック" pitchFamily="-84" charset="-128"/>
                  <a:cs typeface="Arial" panose="020B0604020202020204" pitchFamily="34" charset="0"/>
                </a:defRPr>
              </a:lvl1pPr>
              <a:lvl2pPr marL="742950" indent="-285750" eaLnBrk="0" hangingPunct="0">
                <a:defRPr sz="3600" b="1" baseline="-25000">
                  <a:latin typeface="Arial" pitchFamily="34" charset="0"/>
                </a:defRPr>
              </a:lvl2pPr>
              <a:lvl3pPr marL="1143000" indent="-228600" eaLnBrk="0" hangingPunct="0">
                <a:defRPr sz="3600" b="1" baseline="-25000">
                  <a:latin typeface="Arial" pitchFamily="34" charset="0"/>
                </a:defRPr>
              </a:lvl3pPr>
              <a:lvl4pPr marL="1600200" indent="-228600" eaLnBrk="0" hangingPunct="0">
                <a:defRPr sz="3600" b="1" baseline="-25000">
                  <a:latin typeface="Arial" pitchFamily="34" charset="0"/>
                </a:defRPr>
              </a:lvl4pPr>
              <a:lvl5pPr marL="2057400" indent="-228600" eaLnBrk="0" hangingPunct="0">
                <a:defRPr sz="3600" b="1" baseline="-25000"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25000"/>
                </a:spcAft>
                <a:buChar char="•"/>
                <a:defRPr sz="3600" b="1" baseline="-25000"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25000"/>
                </a:spcAft>
                <a:buChar char="•"/>
                <a:defRPr sz="3600" b="1" baseline="-25000"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25000"/>
                </a:spcAft>
                <a:buChar char="•"/>
                <a:defRPr sz="3600" b="1" baseline="-25000"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25000"/>
                </a:spcAft>
                <a:buChar char="•"/>
                <a:defRPr sz="3600" b="1" baseline="-25000"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ＭＳ Ｐゴシック" pitchFamily="-84" charset="-128"/>
                  <a:cs typeface="Arial" panose="020B0604020202020204" pitchFamily="34" charset="0"/>
                </a:rPr>
                <a:t>5’UTR</a:t>
              </a:r>
            </a:p>
          </p:txBody>
        </p:sp>
        <p:sp>
          <p:nvSpPr>
            <p:cNvPr id="48" name="Rectangle 39"/>
            <p:cNvSpPr>
              <a:spLocks noChangeArrowheads="1"/>
            </p:cNvSpPr>
            <p:nvPr/>
          </p:nvSpPr>
          <p:spPr bwMode="auto">
            <a:xfrm>
              <a:off x="1230721" y="1814121"/>
              <a:ext cx="566899" cy="4114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ＭＳ Ｐゴシック" pitchFamily="-84" charset="-128"/>
                  <a:cs typeface="Arial" panose="020B0604020202020204" pitchFamily="34" charset="0"/>
                </a:rPr>
                <a:t>Core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Arial" panose="020B0604020202020204" pitchFamily="34" charset="0"/>
              </a:endParaRPr>
            </a:p>
          </p:txBody>
        </p:sp>
        <p:sp>
          <p:nvSpPr>
            <p:cNvPr id="49" name="Rectangle 40"/>
            <p:cNvSpPr>
              <a:spLocks noChangeArrowheads="1"/>
            </p:cNvSpPr>
            <p:nvPr/>
          </p:nvSpPr>
          <p:spPr bwMode="auto">
            <a:xfrm>
              <a:off x="1799848" y="1814121"/>
              <a:ext cx="475488" cy="4114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ＭＳ Ｐゴシック" pitchFamily="-84" charset="-128"/>
                  <a:cs typeface="Arial" panose="020B0604020202020204" pitchFamily="34" charset="0"/>
                </a:rPr>
                <a:t>E1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Arial" panose="020B0604020202020204" pitchFamily="34" charset="0"/>
              </a:endParaRPr>
            </a:p>
          </p:txBody>
        </p:sp>
        <p:sp>
          <p:nvSpPr>
            <p:cNvPr id="51" name="Rectangle 41"/>
            <p:cNvSpPr>
              <a:spLocks noChangeArrowheads="1"/>
            </p:cNvSpPr>
            <p:nvPr/>
          </p:nvSpPr>
          <p:spPr bwMode="auto">
            <a:xfrm>
              <a:off x="2280724" y="1814121"/>
              <a:ext cx="474511" cy="4114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ＭＳ Ｐゴシック" pitchFamily="-84" charset="-128"/>
                  <a:cs typeface="Arial" panose="020B0604020202020204" pitchFamily="34" charset="0"/>
                </a:rPr>
                <a:t>E2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Arial" panose="020B0604020202020204" pitchFamily="34" charset="0"/>
              </a:endParaRPr>
            </a:p>
          </p:txBody>
        </p:sp>
        <p:sp>
          <p:nvSpPr>
            <p:cNvPr id="53" name="Rectangle 43"/>
            <p:cNvSpPr>
              <a:spLocks noChangeArrowheads="1"/>
            </p:cNvSpPr>
            <p:nvPr/>
          </p:nvSpPr>
          <p:spPr bwMode="auto">
            <a:xfrm>
              <a:off x="3130254" y="1814121"/>
              <a:ext cx="713977" cy="4114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ＭＳ Ｐゴシック" pitchFamily="-84" charset="-128"/>
                  <a:cs typeface="Arial" panose="020B0604020202020204" pitchFamily="34" charset="0"/>
                </a:rPr>
                <a:t>NS2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Arial" panose="020B0604020202020204" pitchFamily="34" charset="0"/>
              </a:endParaRPr>
            </a:p>
          </p:txBody>
        </p:sp>
        <p:sp>
          <p:nvSpPr>
            <p:cNvPr id="55" name="Rectangle 44"/>
            <p:cNvSpPr>
              <a:spLocks noChangeArrowheads="1"/>
            </p:cNvSpPr>
            <p:nvPr/>
          </p:nvSpPr>
          <p:spPr bwMode="auto">
            <a:xfrm>
              <a:off x="5171783" y="1814121"/>
              <a:ext cx="585153" cy="4114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ＭＳ Ｐゴシック" pitchFamily="-84" charset="-128"/>
                  <a:cs typeface="Arial" panose="020B0604020202020204" pitchFamily="34" charset="0"/>
                </a:rPr>
                <a:t>NS4B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Arial" panose="020B0604020202020204" pitchFamily="34" charset="0"/>
              </a:endParaRPr>
            </a:p>
          </p:txBody>
        </p:sp>
        <p:sp>
          <p:nvSpPr>
            <p:cNvPr id="59" name="Rectangle 45"/>
            <p:cNvSpPr>
              <a:spLocks noChangeArrowheads="1"/>
            </p:cNvSpPr>
            <p:nvPr/>
          </p:nvSpPr>
          <p:spPr bwMode="auto">
            <a:xfrm>
              <a:off x="3844231" y="1814121"/>
              <a:ext cx="981809" cy="411480"/>
            </a:xfrm>
            <a:prstGeom prst="rect">
              <a:avLst/>
            </a:prstGeom>
            <a:solidFill>
              <a:srgbClr val="1E5A7D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NS3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" name="Rectangle 47"/>
            <p:cNvSpPr>
              <a:spLocks noChangeArrowheads="1"/>
            </p:cNvSpPr>
            <p:nvPr/>
          </p:nvSpPr>
          <p:spPr bwMode="auto">
            <a:xfrm>
              <a:off x="5762348" y="1814121"/>
              <a:ext cx="895350" cy="411480"/>
            </a:xfrm>
            <a:prstGeom prst="rect">
              <a:avLst/>
            </a:prstGeom>
            <a:solidFill>
              <a:srgbClr val="1E5A7D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NS5A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Rectangle 48"/>
            <p:cNvSpPr>
              <a:spLocks noChangeArrowheads="1"/>
            </p:cNvSpPr>
            <p:nvPr/>
          </p:nvSpPr>
          <p:spPr bwMode="auto">
            <a:xfrm>
              <a:off x="6665533" y="1814121"/>
              <a:ext cx="1146175" cy="411480"/>
            </a:xfrm>
            <a:prstGeom prst="rect">
              <a:avLst/>
            </a:prstGeom>
            <a:solidFill>
              <a:srgbClr val="6BA2B9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NS5B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Text Box 53"/>
            <p:cNvSpPr txBox="1">
              <a:spLocks noChangeArrowheads="1"/>
            </p:cNvSpPr>
            <p:nvPr/>
          </p:nvSpPr>
          <p:spPr bwMode="auto">
            <a:xfrm>
              <a:off x="2757796" y="1814121"/>
              <a:ext cx="386808" cy="4114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none" lIns="0" tIns="0" rIns="0" bIns="0" anchor="ctr">
              <a:noAutofit/>
            </a:bodyPr>
            <a:lstStyle>
              <a:defPPr>
                <a:defRPr lang="en-US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sz="1600" b="1" baseline="0">
                  <a:solidFill>
                    <a:schemeClr val="bg1"/>
                  </a:solidFill>
                  <a:latin typeface="Arial" pitchFamily="34" charset="0"/>
                  <a:ea typeface="ＭＳ Ｐゴシック" pitchFamily="-84" charset="-128"/>
                  <a:cs typeface="Arial" panose="020B0604020202020204" pitchFamily="34" charset="0"/>
                </a:defRPr>
              </a:lvl1pPr>
              <a:lvl2pPr marL="742950" indent="-285750" eaLnBrk="0" hangingPunct="0">
                <a:defRPr sz="3600" b="1" baseline="-25000">
                  <a:latin typeface="Arial" pitchFamily="34" charset="0"/>
                </a:defRPr>
              </a:lvl2pPr>
              <a:lvl3pPr marL="1143000" indent="-228600" eaLnBrk="0" hangingPunct="0">
                <a:defRPr sz="3600" b="1" baseline="-25000">
                  <a:latin typeface="Arial" pitchFamily="34" charset="0"/>
                </a:defRPr>
              </a:lvl3pPr>
              <a:lvl4pPr marL="1600200" indent="-228600" eaLnBrk="0" hangingPunct="0">
                <a:defRPr sz="3600" b="1" baseline="-25000">
                  <a:latin typeface="Arial" pitchFamily="34" charset="0"/>
                </a:defRPr>
              </a:lvl4pPr>
              <a:lvl5pPr marL="2057400" indent="-228600" eaLnBrk="0" hangingPunct="0">
                <a:defRPr sz="3600" b="1" baseline="-25000"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25000"/>
                </a:spcAft>
                <a:buChar char="•"/>
                <a:defRPr sz="3600" b="1" baseline="-25000"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25000"/>
                </a:spcAft>
                <a:buChar char="•"/>
                <a:defRPr sz="3600" b="1" baseline="-25000"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25000"/>
                </a:spcAft>
                <a:buChar char="•"/>
                <a:defRPr sz="3600" b="1" baseline="-25000"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25000"/>
                </a:spcAft>
                <a:buChar char="•"/>
                <a:defRPr sz="3600" b="1" baseline="-25000"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ＭＳ Ｐゴシック" pitchFamily="-84" charset="-128"/>
                  <a:cs typeface="Arial" panose="020B0604020202020204" pitchFamily="34" charset="0"/>
                </a:rPr>
                <a:t>p7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Arial" panose="020B0604020202020204" pitchFamily="34" charset="0"/>
              </a:endParaRPr>
            </a:p>
          </p:txBody>
        </p:sp>
        <p:cxnSp>
          <p:nvCxnSpPr>
            <p:cNvPr id="63" name="AutoShape 110"/>
            <p:cNvCxnSpPr>
              <a:cxnSpLocks noChangeShapeType="1"/>
            </p:cNvCxnSpPr>
            <p:nvPr/>
          </p:nvCxnSpPr>
          <p:spPr bwMode="auto">
            <a:xfrm rot="5400000">
              <a:off x="2546707" y="874429"/>
              <a:ext cx="812800" cy="3638550"/>
            </a:xfrm>
            <a:prstGeom prst="bentConnector3">
              <a:avLst>
                <a:gd name="adj1" fmla="val 39403"/>
              </a:avLst>
            </a:prstGeom>
            <a:noFill/>
            <a:ln w="38100">
              <a:solidFill>
                <a:srgbClr val="FFFF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AutoShape 110"/>
            <p:cNvCxnSpPr>
              <a:cxnSpLocks noChangeShapeType="1"/>
            </p:cNvCxnSpPr>
            <p:nvPr/>
          </p:nvCxnSpPr>
          <p:spPr bwMode="auto">
            <a:xfrm rot="5400000">
              <a:off x="4467880" y="1133768"/>
              <a:ext cx="906463" cy="3240088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FFFF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TextBox 64"/>
            <p:cNvSpPr txBox="1"/>
            <p:nvPr/>
          </p:nvSpPr>
          <p:spPr>
            <a:xfrm>
              <a:off x="434098" y="3342242"/>
              <a:ext cx="1440000" cy="1143000"/>
            </a:xfrm>
            <a:prstGeom prst="rect">
              <a:avLst/>
            </a:prstGeom>
            <a:solidFill>
              <a:srgbClr val="6BA2B9"/>
            </a:solidFill>
          </p:spPr>
          <p:txBody>
            <a:bodyPr wrap="square" lIns="36000" tIns="90000" rIns="3600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Ribavirin</a:t>
              </a:r>
            </a:p>
          </p:txBody>
        </p:sp>
        <p:cxnSp>
          <p:nvCxnSpPr>
            <p:cNvPr id="66" name="AutoShape 110"/>
            <p:cNvCxnSpPr>
              <a:cxnSpLocks noChangeShapeType="1"/>
            </p:cNvCxnSpPr>
            <p:nvPr/>
          </p:nvCxnSpPr>
          <p:spPr bwMode="auto">
            <a:xfrm rot="5400000">
              <a:off x="6752948" y="2193641"/>
              <a:ext cx="906462" cy="1109663"/>
            </a:xfrm>
            <a:prstGeom prst="bentConnector3">
              <a:avLst>
                <a:gd name="adj1" fmla="val 60509"/>
              </a:avLst>
            </a:prstGeom>
            <a:noFill/>
            <a:ln w="38100">
              <a:solidFill>
                <a:srgbClr val="FFFF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AutoShape 110"/>
            <p:cNvCxnSpPr>
              <a:cxnSpLocks noChangeShapeType="1"/>
            </p:cNvCxnSpPr>
            <p:nvPr/>
          </p:nvCxnSpPr>
          <p:spPr bwMode="auto">
            <a:xfrm rot="16200000" flipH="1">
              <a:off x="7392710" y="3002914"/>
              <a:ext cx="982662" cy="246062"/>
            </a:xfrm>
            <a:prstGeom prst="bentConnector3">
              <a:avLst>
                <a:gd name="adj1" fmla="val 55815"/>
              </a:avLst>
            </a:prstGeom>
            <a:noFill/>
            <a:ln w="38100">
              <a:solidFill>
                <a:srgbClr val="FFFF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8" name="Text Box 92"/>
            <p:cNvSpPr txBox="1">
              <a:spLocks noChangeArrowheads="1"/>
            </p:cNvSpPr>
            <p:nvPr/>
          </p:nvSpPr>
          <p:spPr bwMode="auto">
            <a:xfrm>
              <a:off x="6429096" y="2837661"/>
              <a:ext cx="1496641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 b="1" baseline="-25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600" b="1" baseline="-25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600" b="1" baseline="-25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600" b="1" baseline="-25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600" b="1" baseline="-25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25000"/>
                </a:spcAft>
                <a:buChar char="•"/>
                <a:defRPr sz="3600" b="1" baseline="-25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25000"/>
                </a:spcAft>
                <a:buChar char="•"/>
                <a:defRPr sz="3600" b="1" baseline="-25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25000"/>
                </a:spcAft>
                <a:buChar char="•"/>
                <a:defRPr sz="3600" b="1" baseline="-25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25000"/>
                </a:spcAft>
                <a:buChar char="•"/>
                <a:defRPr sz="3600" b="1" baseline="-25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Polymerase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709097" y="3342242"/>
              <a:ext cx="1440000" cy="1143000"/>
            </a:xfrm>
            <a:prstGeom prst="rect">
              <a:avLst/>
            </a:prstGeom>
            <a:solidFill>
              <a:srgbClr val="6BA2B9"/>
            </a:solidFill>
          </p:spPr>
          <p:txBody>
            <a:bodyPr wrap="square" lIns="36000" tIns="90000" rIns="36000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latin typeface="+mn-lt"/>
                  <a:cs typeface="Arial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NS5B</a:t>
              </a:r>
              <a:b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</a:b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NUC Inhibitors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991030" y="3342242"/>
              <a:ext cx="1440000" cy="1143000"/>
            </a:xfrm>
            <a:prstGeom prst="rect">
              <a:avLst/>
            </a:prstGeom>
            <a:solidFill>
              <a:srgbClr val="1E5A7D"/>
            </a:solidFill>
          </p:spPr>
          <p:txBody>
            <a:bodyPr wrap="square" lIns="36000" tIns="90000" rIns="3600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NS5A</a:t>
              </a:r>
              <a:b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Replication Complex Inhibitors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249239" y="3342242"/>
              <a:ext cx="1440000" cy="1143000"/>
            </a:xfrm>
            <a:prstGeom prst="rect">
              <a:avLst/>
            </a:prstGeom>
            <a:solidFill>
              <a:srgbClr val="6BA2B9"/>
            </a:solidFill>
          </p:spPr>
          <p:txBody>
            <a:bodyPr wrap="square" lIns="36000" tIns="90000" rIns="36000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latin typeface="+mn-lt"/>
                  <a:cs typeface="Arial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NS5B</a:t>
              </a:r>
              <a:b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</a:b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Non-NUC Inhibitors (NNI)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027490" y="3342242"/>
              <a:ext cx="1440000" cy="1143000"/>
            </a:xfrm>
            <a:prstGeom prst="rect">
              <a:avLst/>
            </a:prstGeom>
            <a:solidFill>
              <a:srgbClr val="6BA2B9"/>
            </a:solidFill>
          </p:spPr>
          <p:txBody>
            <a:bodyPr wrap="square" lIns="36000" tIns="90000" rIns="36000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latin typeface="+mn-lt"/>
                  <a:cs typeface="Arial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NS3</a:t>
              </a:r>
              <a:b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</a:b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Protease Inhibitors</a:t>
              </a:r>
            </a:p>
          </p:txBody>
        </p:sp>
        <p:cxnSp>
          <p:nvCxnSpPr>
            <p:cNvPr id="77" name="Elbow Connector 76"/>
            <p:cNvCxnSpPr>
              <a:stCxn id="59" idx="2"/>
              <a:endCxn id="76" idx="0"/>
            </p:cNvCxnSpPr>
            <p:nvPr/>
          </p:nvCxnSpPr>
          <p:spPr>
            <a:xfrm rot="5400000">
              <a:off x="2982993" y="1990098"/>
              <a:ext cx="1116641" cy="1587646"/>
            </a:xfrm>
            <a:prstGeom prst="bentConnector3">
              <a:avLst/>
            </a:prstGeom>
            <a:ln w="28575">
              <a:solidFill>
                <a:srgbClr val="6BA2B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 Box 92"/>
            <p:cNvSpPr txBox="1">
              <a:spLocks noChangeArrowheads="1"/>
            </p:cNvSpPr>
            <p:nvPr/>
          </p:nvSpPr>
          <p:spPr bwMode="auto">
            <a:xfrm>
              <a:off x="2892147" y="2836659"/>
              <a:ext cx="10502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 b="1" baseline="-25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600" b="1" baseline="-25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600" b="1" baseline="-25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600" b="1" baseline="-25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600" b="1" baseline="-25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25000"/>
                </a:spcAft>
                <a:buChar char="•"/>
                <a:defRPr sz="3600" b="1" baseline="-25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25000"/>
                </a:spcAft>
                <a:buChar char="•"/>
                <a:defRPr sz="3600" b="1" baseline="-25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25000"/>
                </a:spcAft>
                <a:buChar char="•"/>
                <a:defRPr sz="3600" b="1" baseline="-25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25000"/>
                </a:spcAft>
                <a:buChar char="•"/>
                <a:defRPr sz="3600" b="1" baseline="-25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</a:rPr>
                <a:t>Protease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" name="Text Box 53"/>
            <p:cNvSpPr txBox="1">
              <a:spLocks noChangeArrowheads="1"/>
            </p:cNvSpPr>
            <p:nvPr/>
          </p:nvSpPr>
          <p:spPr bwMode="auto">
            <a:xfrm>
              <a:off x="4775417" y="1814121"/>
              <a:ext cx="400110" cy="4114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anchor="ctr">
              <a:noAutofit/>
            </a:bodyPr>
            <a:lstStyle>
              <a:defPPr>
                <a:defRPr lang="en-US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sz="1600" b="1" baseline="0">
                  <a:solidFill>
                    <a:schemeClr val="bg1"/>
                  </a:solidFill>
                  <a:latin typeface="Arial" pitchFamily="34" charset="0"/>
                  <a:ea typeface="ＭＳ Ｐゴシック" pitchFamily="-84" charset="-128"/>
                  <a:cs typeface="Arial" panose="020B0604020202020204" pitchFamily="34" charset="0"/>
                </a:defRPr>
              </a:lvl1pPr>
              <a:lvl2pPr marL="742950" indent="-285750" eaLnBrk="0" hangingPunct="0">
                <a:defRPr sz="3600" b="1" baseline="-25000">
                  <a:latin typeface="Arial" pitchFamily="34" charset="0"/>
                </a:defRPr>
              </a:lvl2pPr>
              <a:lvl3pPr marL="1143000" indent="-228600" eaLnBrk="0" hangingPunct="0">
                <a:defRPr sz="3600" b="1" baseline="-25000">
                  <a:latin typeface="Arial" pitchFamily="34" charset="0"/>
                </a:defRPr>
              </a:lvl3pPr>
              <a:lvl4pPr marL="1600200" indent="-228600" eaLnBrk="0" hangingPunct="0">
                <a:defRPr sz="3600" b="1" baseline="-25000">
                  <a:latin typeface="Arial" pitchFamily="34" charset="0"/>
                </a:defRPr>
              </a:lvl4pPr>
              <a:lvl5pPr marL="2057400" indent="-228600" eaLnBrk="0" hangingPunct="0">
                <a:defRPr sz="3600" b="1" baseline="-25000"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25000"/>
                </a:spcAft>
                <a:buChar char="•"/>
                <a:defRPr sz="3600" b="1" baseline="-25000"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25000"/>
                </a:spcAft>
                <a:buChar char="•"/>
                <a:defRPr sz="3600" b="1" baseline="-25000"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25000"/>
                </a:spcAft>
                <a:buChar char="•"/>
                <a:defRPr sz="3600" b="1" baseline="-25000"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25000"/>
                </a:spcAft>
                <a:buChar char="•"/>
                <a:defRPr sz="3600" b="1" baseline="-25000"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-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ＭＳ Ｐゴシック" pitchFamily="-84" charset="-128"/>
                  <a:cs typeface="Arial" panose="020B0604020202020204" pitchFamily="34" charset="0"/>
                </a:rPr>
                <a:t>4A</a:t>
              </a:r>
            </a:p>
          </p:txBody>
        </p:sp>
        <p:cxnSp>
          <p:nvCxnSpPr>
            <p:cNvPr id="81" name="Elbow Connector 80"/>
            <p:cNvCxnSpPr/>
            <p:nvPr/>
          </p:nvCxnSpPr>
          <p:spPr>
            <a:xfrm rot="5400000">
              <a:off x="4969777" y="2098123"/>
              <a:ext cx="1116641" cy="1371600"/>
            </a:xfrm>
            <a:prstGeom prst="bentConnector3">
              <a:avLst/>
            </a:prstGeom>
            <a:ln w="28575">
              <a:solidFill>
                <a:srgbClr val="1E5A7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Elbow Connector 81"/>
            <p:cNvCxnSpPr>
              <a:stCxn id="61" idx="2"/>
              <a:endCxn id="72" idx="0"/>
            </p:cNvCxnSpPr>
            <p:nvPr/>
          </p:nvCxnSpPr>
          <p:spPr>
            <a:xfrm rot="5400000">
              <a:off x="6275539" y="2379159"/>
              <a:ext cx="1116641" cy="809524"/>
            </a:xfrm>
            <a:prstGeom prst="bentConnector3">
              <a:avLst/>
            </a:prstGeom>
            <a:ln w="28575">
              <a:solidFill>
                <a:srgbClr val="6BA2B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Elbow Connector 82"/>
            <p:cNvCxnSpPr>
              <a:stCxn id="61" idx="2"/>
              <a:endCxn id="74" idx="0"/>
            </p:cNvCxnSpPr>
            <p:nvPr/>
          </p:nvCxnSpPr>
          <p:spPr>
            <a:xfrm rot="16200000" flipH="1">
              <a:off x="7045610" y="2418612"/>
              <a:ext cx="1116641" cy="730618"/>
            </a:xfrm>
            <a:prstGeom prst="bentConnector3">
              <a:avLst/>
            </a:prstGeom>
            <a:ln w="28575">
              <a:solidFill>
                <a:srgbClr val="6BA2B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0"/>
          <p:cNvSpPr txBox="1"/>
          <p:nvPr/>
        </p:nvSpPr>
        <p:spPr>
          <a:xfrm>
            <a:off x="1946464" y="4772840"/>
            <a:ext cx="23076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581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previr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Parita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581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previr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Grazo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581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previr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131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Voxila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581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previr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131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Gleca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581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previr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5812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Box 31"/>
          <p:cNvSpPr txBox="1"/>
          <p:nvPr/>
        </p:nvSpPr>
        <p:spPr>
          <a:xfrm>
            <a:off x="3959212" y="4772840"/>
            <a:ext cx="15183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Daclat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581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asvir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131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Elb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581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asvir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Ledip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581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asvir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Ombit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581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asvir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131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Velpat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581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asvir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131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Pibrent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581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asvir</a:t>
            </a:r>
          </a:p>
        </p:txBody>
      </p:sp>
      <p:sp>
        <p:nvSpPr>
          <p:cNvPr id="39" name="Text Box 91"/>
          <p:cNvSpPr txBox="1">
            <a:spLocks noChangeArrowheads="1"/>
          </p:cNvSpPr>
          <p:nvPr/>
        </p:nvSpPr>
        <p:spPr bwMode="auto">
          <a:xfrm>
            <a:off x="5728934" y="4772840"/>
            <a:ext cx="139012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Sofos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581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buvir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 Box 91"/>
          <p:cNvSpPr txBox="1">
            <a:spLocks noChangeArrowheads="1"/>
          </p:cNvSpPr>
          <p:nvPr/>
        </p:nvSpPr>
        <p:spPr bwMode="auto">
          <a:xfrm>
            <a:off x="7338600" y="4772840"/>
            <a:ext cx="130035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Dasa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581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buvir</a:t>
            </a:r>
          </a:p>
        </p:txBody>
      </p:sp>
      <p:sp>
        <p:nvSpPr>
          <p:cNvPr id="44" name="TextBox 2"/>
          <p:cNvSpPr txBox="1"/>
          <p:nvPr/>
        </p:nvSpPr>
        <p:spPr>
          <a:xfrm>
            <a:off x="5709097" y="5605605"/>
            <a:ext cx="2929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131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the common root name for each drug class.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887" y="6591300"/>
            <a:ext cx="2562225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76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my patient have </a:t>
            </a:r>
            <a:r>
              <a:rPr lang="en-US" dirty="0" err="1"/>
              <a:t>Hep</a:t>
            </a:r>
            <a:r>
              <a:rPr lang="en-US" dirty="0"/>
              <a:t> 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Epidemiology</a:t>
            </a:r>
          </a:p>
          <a:p>
            <a:r>
              <a:rPr lang="en-US" dirty="0"/>
              <a:t>Clinical presentation</a:t>
            </a:r>
          </a:p>
          <a:p>
            <a:r>
              <a:rPr lang="en-US" dirty="0"/>
              <a:t>Screening</a:t>
            </a:r>
          </a:p>
          <a:p>
            <a:r>
              <a:rPr lang="en-US" dirty="0"/>
              <a:t>Testing and interpretation</a:t>
            </a:r>
          </a:p>
          <a:p>
            <a:r>
              <a:rPr lang="en-US" dirty="0"/>
              <a:t>Next steps….</a:t>
            </a:r>
          </a:p>
        </p:txBody>
      </p:sp>
    </p:spTree>
    <p:extLst>
      <p:ext uri="{BB962C8B-B14F-4D97-AF65-F5344CB8AC3E}">
        <p14:creationId xmlns:p14="http://schemas.microsoft.com/office/powerpoint/2010/main" val="4222694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Names of Commonly Used DAA Combinations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22515" y="2554787"/>
          <a:ext cx="808590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1736">
                  <a:extLst>
                    <a:ext uri="{9D8B030D-6E8A-4147-A177-3AD203B41FA5}">
                      <a16:colId xmlns:a16="http://schemas.microsoft.com/office/drawing/2014/main" val="2805362789"/>
                    </a:ext>
                  </a:extLst>
                </a:gridCol>
                <a:gridCol w="2076995">
                  <a:extLst>
                    <a:ext uri="{9D8B030D-6E8A-4147-A177-3AD203B41FA5}">
                      <a16:colId xmlns:a16="http://schemas.microsoft.com/office/drawing/2014/main" val="498753103"/>
                    </a:ext>
                  </a:extLst>
                </a:gridCol>
                <a:gridCol w="1907177">
                  <a:extLst>
                    <a:ext uri="{9D8B030D-6E8A-4147-A177-3AD203B41FA5}">
                      <a16:colId xmlns:a16="http://schemas.microsoft.com/office/drawing/2014/main" val="1860754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Class of inhibitor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Brand 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002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Ledipasvir + Sofosbuvir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NS5A + NS5B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HARVONI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060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Velpatasvir + Sofosbuvir**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NS5A + NS5B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EPCLUSA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565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Velpatasvir + Sofosbuvir + </a:t>
                      </a:r>
                      <a:r>
                        <a:rPr lang="en-US" dirty="0" err="1"/>
                        <a:t>Voxilaprevir</a:t>
                      </a:r>
                      <a:r>
                        <a:rPr lang="en-US" dirty="0"/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NS5A + NS5B + 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VOSEVI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43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Elbasvir + Grazoprevir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 + NS5A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ZEPATIER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211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Glecaprevir + </a:t>
                      </a:r>
                      <a:r>
                        <a:rPr lang="en-US" dirty="0" err="1"/>
                        <a:t>Pibrentasvir</a:t>
                      </a:r>
                      <a:r>
                        <a:rPr lang="en-US" dirty="0"/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 + NS5A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MAVYRET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78496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8065" y="5538651"/>
            <a:ext cx="30652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131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PI= Protease inhibitor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131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NS5A= NS5A inhibitor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131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NS5B= Nucleoside NS5B inhibitor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131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**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131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Pangenotypic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131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regimens</a:t>
            </a:r>
          </a:p>
        </p:txBody>
      </p:sp>
    </p:spTree>
    <p:extLst>
      <p:ext uri="{BB962C8B-B14F-4D97-AF65-F5344CB8AC3E}">
        <p14:creationId xmlns:p14="http://schemas.microsoft.com/office/powerpoint/2010/main" val="1693798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8010"/>
            <a:ext cx="9144000" cy="1143000"/>
          </a:xfrm>
        </p:spPr>
        <p:txBody>
          <a:bodyPr rIns="91440"/>
          <a:lstStyle/>
          <a:p>
            <a:r>
              <a:rPr lang="en-US" dirty="0"/>
              <a:t>General Concepts About Selecting</a:t>
            </a:r>
            <a:br>
              <a:rPr lang="en-US" dirty="0"/>
            </a:br>
            <a:r>
              <a:rPr lang="en-US" dirty="0"/>
              <a:t>HCV Regimens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2136199"/>
            <a:ext cx="9143999" cy="4525963"/>
          </a:xfrm>
        </p:spPr>
        <p:txBody>
          <a:bodyPr>
            <a:noAutofit/>
          </a:bodyPr>
          <a:lstStyle/>
          <a:p>
            <a:pPr marL="0" indent="0">
              <a:spcAft>
                <a:spcPts val="500"/>
              </a:spcAft>
              <a:buNone/>
            </a:pPr>
            <a:r>
              <a:rPr lang="en-US" sz="2400" dirty="0"/>
              <a:t>Choice of regimen, treatment duration, and use of ribavirin depends on: </a:t>
            </a:r>
          </a:p>
          <a:p>
            <a:pPr marL="228600" indent="-228600">
              <a:spcAft>
                <a:spcPts val="1000"/>
              </a:spcAft>
            </a:pPr>
            <a:r>
              <a:rPr lang="en-US" sz="2000" dirty="0"/>
              <a:t>Genotype: Genotype 1a vs 1b or Genotypes 2-6 </a:t>
            </a:r>
          </a:p>
          <a:p>
            <a:pPr marL="228600" indent="-228600">
              <a:spcAft>
                <a:spcPts val="100"/>
              </a:spcAft>
            </a:pPr>
            <a:r>
              <a:rPr lang="en-US" sz="2000" dirty="0"/>
              <a:t>Prior treatment experience (Naïve vs Experienced)</a:t>
            </a:r>
          </a:p>
          <a:p>
            <a:pPr marL="457200" lvl="1" indent="-228600">
              <a:spcAft>
                <a:spcPts val="100"/>
              </a:spcAft>
            </a:pPr>
            <a:r>
              <a:rPr lang="en-US" sz="1800" dirty="0"/>
              <a:t>PEG-RBV failure</a:t>
            </a:r>
          </a:p>
          <a:p>
            <a:pPr marL="457200" lvl="1" indent="-228600">
              <a:spcAft>
                <a:spcPts val="100"/>
              </a:spcAft>
            </a:pPr>
            <a:r>
              <a:rPr lang="en-US" sz="1800" dirty="0"/>
              <a:t>Prior protease inhibitor failure</a:t>
            </a:r>
          </a:p>
          <a:p>
            <a:pPr marL="457200" lvl="1" indent="-228600">
              <a:spcAft>
                <a:spcPts val="100"/>
              </a:spcAft>
            </a:pPr>
            <a:r>
              <a:rPr lang="en-US" sz="1800" dirty="0"/>
              <a:t>Prior NS5A inhibitor failure</a:t>
            </a:r>
          </a:p>
          <a:p>
            <a:pPr marL="457200" lvl="1" indent="-228600">
              <a:spcAft>
                <a:spcPts val="1000"/>
              </a:spcAft>
            </a:pPr>
            <a:r>
              <a:rPr lang="en-US" sz="1800" dirty="0"/>
              <a:t>Prior sofosbuvir failure</a:t>
            </a:r>
          </a:p>
          <a:p>
            <a:pPr marL="228600" indent="-228600">
              <a:spcAft>
                <a:spcPts val="200"/>
              </a:spcAft>
            </a:pPr>
            <a:r>
              <a:rPr lang="en-US" sz="2000" dirty="0"/>
              <a:t>Presence of cirrhosis</a:t>
            </a:r>
          </a:p>
          <a:p>
            <a:pPr marL="457200" lvl="1" indent="-228600">
              <a:spcAft>
                <a:spcPts val="1000"/>
              </a:spcAft>
            </a:pPr>
            <a:r>
              <a:rPr lang="en-US" sz="1800" dirty="0"/>
              <a:t>Compensated (CP-A) vs Decompensated (CP-B, CP-C)</a:t>
            </a:r>
          </a:p>
          <a:p>
            <a:pPr marL="228600" indent="-228600">
              <a:spcAft>
                <a:spcPts val="1000"/>
              </a:spcAft>
            </a:pPr>
            <a:r>
              <a:rPr lang="en-US" sz="2000" dirty="0"/>
              <a:t>Presence of baseline resistance-associated variants (NS5A)</a:t>
            </a:r>
          </a:p>
          <a:p>
            <a:pPr marL="228600" indent="-228600">
              <a:spcAft>
                <a:spcPts val="200"/>
              </a:spcAft>
            </a:pPr>
            <a:r>
              <a:rPr lang="en-US" sz="2000" dirty="0"/>
              <a:t>Potential for drug-drug interactions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48325" y="4105275"/>
            <a:ext cx="2971800" cy="762000"/>
          </a:xfrm>
          <a:prstGeom prst="rect">
            <a:avLst/>
          </a:prstGeom>
          <a:solidFill>
            <a:srgbClr val="F5BD7A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131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HCVguidelines.org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0" y="6126162"/>
            <a:ext cx="3257550" cy="731838"/>
          </a:xfrm>
          <a:prstGeom prst="rect">
            <a:avLst/>
          </a:prstGeom>
        </p:spPr>
        <p:txBody>
          <a:bodyPr vert="horz" lIns="457200" tIns="0" rIns="0" bIns="54864" rtlCol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SzPct val="100000"/>
              <a:buFont typeface="Courier New"/>
              <a:buNone/>
              <a:defRPr lang="en-US" sz="1000" kern="120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b="0" i="0" u="non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Courier New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1313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HCVguidelines.org.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887" y="6591300"/>
            <a:ext cx="2562225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3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973442"/>
            <a:ext cx="9144000" cy="1143000"/>
          </a:xfrm>
        </p:spPr>
        <p:txBody>
          <a:bodyPr/>
          <a:lstStyle/>
          <a:p>
            <a:r>
              <a:rPr lang="en-US" dirty="0"/>
              <a:t>New Therapies Are Very Well Tolerated:</a:t>
            </a:r>
            <a:br>
              <a:rPr lang="en-US" dirty="0"/>
            </a:br>
            <a:r>
              <a:rPr lang="en-US" dirty="0"/>
              <a:t>Selected Side Effects of New Therapies*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669" y="2090891"/>
            <a:ext cx="9144000" cy="3826584"/>
          </a:xfrm>
        </p:spPr>
        <p:txBody>
          <a:bodyPr>
            <a:noAutofit/>
          </a:bodyPr>
          <a:lstStyle/>
          <a:p>
            <a:pPr marL="228600" indent="-228600">
              <a:spcAft>
                <a:spcPts val="300"/>
              </a:spcAft>
            </a:pP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Ledipasvir/sofosbuvir</a:t>
            </a:r>
          </a:p>
          <a:p>
            <a:pPr marL="457200" lvl="1" indent="-228600">
              <a:spcAft>
                <a:spcPts val="30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Nausea, fatigue, headache</a:t>
            </a:r>
          </a:p>
          <a:p>
            <a:pPr marL="457200" lvl="1" indent="-228600"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Side effects mild, rarely associated with treatment discontinuation</a:t>
            </a:r>
          </a:p>
          <a:p>
            <a:pPr marL="228600" indent="-228600">
              <a:spcAft>
                <a:spcPts val="300"/>
              </a:spcAft>
            </a:pP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Elbasvir/grazoprevir</a:t>
            </a:r>
          </a:p>
          <a:p>
            <a:pPr marL="457200" lvl="1" indent="-228600">
              <a:spcAft>
                <a:spcPts val="30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Nausea, fatigue, headache</a:t>
            </a:r>
          </a:p>
          <a:p>
            <a:pPr marL="457200" lvl="1" indent="-228600">
              <a:spcAft>
                <a:spcPts val="30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ALT elevation in ~1% (&gt;5x ULN at or after week 8)</a:t>
            </a:r>
          </a:p>
          <a:p>
            <a:pPr marL="457200" lvl="1" indent="-228600"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Side effects mild, rarely associated with treatment discontinuation</a:t>
            </a:r>
          </a:p>
          <a:p>
            <a:pPr marL="228600" indent="-228600">
              <a:spcAft>
                <a:spcPts val="300"/>
              </a:spcAft>
            </a:pP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Sofosbuvir/velpatasvir</a:t>
            </a:r>
          </a:p>
          <a:p>
            <a:pPr marL="457200" lvl="1" indent="-228600">
              <a:spcAft>
                <a:spcPts val="30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Fatigue, headache</a:t>
            </a:r>
          </a:p>
          <a:p>
            <a:pPr marL="457200" lvl="1" indent="-228600">
              <a:spcAft>
                <a:spcPts val="30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Side effects mild, rarely associated with treatment discontinuation</a:t>
            </a:r>
          </a:p>
          <a:p>
            <a:pPr marL="111125" indent="-228600">
              <a:spcAft>
                <a:spcPts val="300"/>
              </a:spcAft>
            </a:pP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Glecaprevir/Pibrentasvir</a:t>
            </a:r>
          </a:p>
          <a:p>
            <a:pPr marL="457200" lvl="1" indent="-228600">
              <a:spcAft>
                <a:spcPts val="30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Fatigue, headache</a:t>
            </a:r>
          </a:p>
          <a:p>
            <a:pPr marL="457200" lvl="1" indent="-228600">
              <a:spcAft>
                <a:spcPts val="30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Side effects mild, rarely associated with treatment discontinuation</a:t>
            </a:r>
          </a:p>
          <a:p>
            <a:pPr marL="111125" indent="-228600"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Ribavirin-containing regimens</a:t>
            </a:r>
          </a:p>
          <a:p>
            <a:pPr marL="457200" lvl="1" indent="-228600">
              <a:spcAft>
                <a:spcPts val="30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Hemolytic anemia</a:t>
            </a:r>
          </a:p>
          <a:p>
            <a:pPr marL="228600" lvl="1" indent="0">
              <a:spcAft>
                <a:spcPts val="300"/>
              </a:spcAft>
              <a:buNone/>
            </a:pP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0" y="6126162"/>
            <a:ext cx="3257550" cy="731838"/>
          </a:xfrm>
          <a:prstGeom prst="rect">
            <a:avLst/>
          </a:prstGeom>
        </p:spPr>
        <p:txBody>
          <a:bodyPr vert="horz" lIns="457200" tIns="0" rIns="0" bIns="54864" rtlCol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SzPct val="100000"/>
              <a:buFont typeface="Courier New"/>
              <a:buNone/>
              <a:defRPr lang="en-US" sz="1000" kern="120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b="0" i="0" u="non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Courier New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13132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Courier New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1313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*See package Inserts for additional details.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1313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1313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RTV, ritonavir; RBV, ribavirin.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Courier New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1313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Adapted from package inserts of respective drug regimens.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887" y="6591300"/>
            <a:ext cx="2562225" cy="266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53337" y="3093628"/>
            <a:ext cx="2851981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131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Treatment with all DAAs carries some risk of HBV Reactivation</a:t>
            </a:r>
          </a:p>
        </p:txBody>
      </p:sp>
    </p:spTree>
    <p:extLst>
      <p:ext uri="{BB962C8B-B14F-4D97-AF65-F5344CB8AC3E}">
        <p14:creationId xmlns:p14="http://schemas.microsoft.com/office/powerpoint/2010/main" val="10514764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Selected Drug Interactions with DAAs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477" y="5925829"/>
            <a:ext cx="4796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131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interactions with antiretrovirals: See hcvguidelines.org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131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Additional resources to evaluate DDI: Hep-druginteractions.org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0" y="6126162"/>
            <a:ext cx="3257550" cy="731838"/>
          </a:xfrm>
          <a:prstGeom prst="rect">
            <a:avLst/>
          </a:prstGeom>
        </p:spPr>
        <p:txBody>
          <a:bodyPr vert="horz" lIns="457200" tIns="0" rIns="0" bIns="54864" rtlCol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SzPct val="100000"/>
              <a:buFont typeface="Courier New"/>
              <a:buNone/>
              <a:defRPr lang="en-US" sz="1000" kern="120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b="0" i="0" u="non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Courier New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1313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Adapted from hcvguidelines.org.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887" y="6591300"/>
            <a:ext cx="2562225" cy="2667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352549" y="1696026"/>
          <a:ext cx="6438900" cy="4035743"/>
        </p:xfrm>
        <a:graphic>
          <a:graphicData uri="http://schemas.openxmlformats.org/drawingml/2006/table">
            <a:tbl>
              <a:tblPr firstRow="1" bandRow="1"/>
              <a:tblGrid>
                <a:gridCol w="1993900">
                  <a:extLst>
                    <a:ext uri="{9D8B030D-6E8A-4147-A177-3AD203B41FA5}">
                      <a16:colId xmlns:a16="http://schemas.microsoft.com/office/drawing/2014/main" val="255053162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761587478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121283759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91270015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718342950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Concurrent Med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D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Sofosbuvir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D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Ledipasvir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D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Velpatasvir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D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Elbasvir/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Grazoprevir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D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972616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Acid reducers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104652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Alfuzosin/tamsulosin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12521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Amiodarone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603665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Anticonvulsants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493652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Buprenorphine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752771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Calcineurin inhibitors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524723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Calcium channel blockers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01278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Ethinyl estradiol products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90942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St. John’s Wort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812524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Milk thistle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238923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Statins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5720" marR="45720" marT="18415" marB="18415" anchor="ctr">
                    <a:lnL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53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7422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during/after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Hep</a:t>
            </a:r>
            <a:r>
              <a:rPr lang="en-US" dirty="0"/>
              <a:t> B </a:t>
            </a:r>
          </a:p>
          <a:p>
            <a:pPr lvl="1"/>
            <a:r>
              <a:rPr lang="en-US" dirty="0" err="1"/>
              <a:t>Hep</a:t>
            </a:r>
            <a:r>
              <a:rPr lang="en-US" dirty="0"/>
              <a:t> </a:t>
            </a:r>
            <a:r>
              <a:rPr lang="en-US" dirty="0" err="1"/>
              <a:t>BsAb</a:t>
            </a:r>
            <a:r>
              <a:rPr lang="en-US" dirty="0"/>
              <a:t> -; core Ab +; </a:t>
            </a:r>
            <a:r>
              <a:rPr lang="en-US" dirty="0" err="1"/>
              <a:t>sAg</a:t>
            </a:r>
            <a:r>
              <a:rPr lang="en-US" dirty="0"/>
              <a:t> negative</a:t>
            </a:r>
          </a:p>
          <a:p>
            <a:r>
              <a:rPr lang="en-US" dirty="0"/>
              <a:t>Week 4 labs</a:t>
            </a:r>
          </a:p>
          <a:p>
            <a:r>
              <a:rPr lang="en-US" dirty="0"/>
              <a:t>SVR 12</a:t>
            </a:r>
          </a:p>
        </p:txBody>
      </p:sp>
    </p:spTree>
    <p:extLst>
      <p:ext uri="{BB962C8B-B14F-4D97-AF65-F5344CB8AC3E}">
        <p14:creationId xmlns:p14="http://schemas.microsoft.com/office/powerpoint/2010/main" val="32882083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Re-infection?</a:t>
            </a:r>
          </a:p>
          <a:p>
            <a:pPr lvl="1"/>
            <a:r>
              <a:rPr lang="en-US" dirty="0"/>
              <a:t>Happens</a:t>
            </a:r>
          </a:p>
          <a:p>
            <a:pPr lvl="1"/>
            <a:r>
              <a:rPr lang="en-US" dirty="0"/>
              <a:t>Referral for addiction help</a:t>
            </a:r>
          </a:p>
          <a:p>
            <a:r>
              <a:rPr lang="en-US" dirty="0"/>
              <a:t>Failure?</a:t>
            </a:r>
          </a:p>
          <a:p>
            <a:pPr lvl="1"/>
            <a:r>
              <a:rPr lang="en-US" dirty="0"/>
              <a:t>Happens</a:t>
            </a:r>
          </a:p>
          <a:p>
            <a:pPr lvl="1"/>
            <a:r>
              <a:rPr lang="en-US" dirty="0"/>
              <a:t>4 week labs helpful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263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ounded Rectangle 1035"/>
          <p:cNvSpPr/>
          <p:nvPr/>
        </p:nvSpPr>
        <p:spPr>
          <a:xfrm>
            <a:off x="76200" y="5029200"/>
            <a:ext cx="3962400" cy="1752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ounded Rectangle 1034"/>
          <p:cNvSpPr/>
          <p:nvPr/>
        </p:nvSpPr>
        <p:spPr>
          <a:xfrm>
            <a:off x="76200" y="2057400"/>
            <a:ext cx="8991600" cy="29072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Rounded Rectangle 1033"/>
          <p:cNvSpPr/>
          <p:nvPr/>
        </p:nvSpPr>
        <p:spPr>
          <a:xfrm>
            <a:off x="152400" y="304800"/>
            <a:ext cx="8839201" cy="1676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33800" y="0"/>
            <a:ext cx="236220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Hepatitis C management resource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85800"/>
            <a:ext cx="3048001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/>
              <a:t>Hep</a:t>
            </a:r>
            <a:r>
              <a:rPr lang="en-US" sz="1050" dirty="0"/>
              <a:t> C Ab POSITIVE (reflex quant/</a:t>
            </a:r>
            <a:r>
              <a:rPr lang="en-US" sz="1050" dirty="0" err="1"/>
              <a:t>qual</a:t>
            </a:r>
            <a:r>
              <a:rPr lang="en-US" sz="1050" dirty="0"/>
              <a:t> HCV RNA [</a:t>
            </a:r>
            <a:r>
              <a:rPr lang="en-US" sz="1050" dirty="0" err="1"/>
              <a:t>qRNA</a:t>
            </a:r>
            <a:r>
              <a:rPr lang="en-US" sz="1050" dirty="0"/>
              <a:t>])*     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219200"/>
            <a:ext cx="304800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qRNA</a:t>
            </a:r>
            <a:r>
              <a:rPr lang="en-US" sz="1000" dirty="0"/>
              <a:t> POSITIVE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9401" y="1143000"/>
            <a:ext cx="22860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If there is concern for acute </a:t>
            </a:r>
            <a:r>
              <a:rPr lang="en-US" sz="1000" dirty="0" err="1"/>
              <a:t>Hep</a:t>
            </a:r>
            <a:r>
              <a:rPr lang="en-US" sz="1000" dirty="0"/>
              <a:t> C, </a:t>
            </a:r>
            <a:r>
              <a:rPr lang="en-US" sz="1000" b="1" dirty="0"/>
              <a:t>consider </a:t>
            </a:r>
            <a:r>
              <a:rPr lang="en-US" sz="1000" dirty="0"/>
              <a:t>further testing and routine screening based on ongoing risk behaviors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685800"/>
            <a:ext cx="228600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Hep</a:t>
            </a:r>
            <a:r>
              <a:rPr lang="en-US" sz="1000" dirty="0"/>
              <a:t> C Ab NEGATIVE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676400"/>
            <a:ext cx="304800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Order HCV genotype (quant reflex to genotype)*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" y="2494002"/>
            <a:ext cx="304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Order </a:t>
            </a:r>
            <a:r>
              <a:rPr lang="en-US" sz="1000" dirty="0" err="1"/>
              <a:t>sCr</a:t>
            </a:r>
            <a:r>
              <a:rPr lang="en-US" sz="1000" dirty="0"/>
              <a:t>, LFTs, PT/INR, CBC with diff, HIV, </a:t>
            </a:r>
            <a:r>
              <a:rPr lang="en-US" sz="1000" dirty="0" err="1"/>
              <a:t>Hep</a:t>
            </a:r>
            <a:r>
              <a:rPr lang="en-US" sz="1000" dirty="0"/>
              <a:t> B surf antigen, </a:t>
            </a:r>
            <a:r>
              <a:rPr lang="en-US" sz="1000" dirty="0" err="1"/>
              <a:t>Hep</a:t>
            </a:r>
            <a:r>
              <a:rPr lang="en-US" sz="1000" dirty="0"/>
              <a:t> B core antibody; NS5A resistance testing (if genotype 1a and </a:t>
            </a:r>
            <a:r>
              <a:rPr lang="en-US" sz="1000" dirty="0" err="1"/>
              <a:t>elbasvir</a:t>
            </a:r>
            <a:r>
              <a:rPr lang="en-US" sz="1000" dirty="0"/>
              <a:t>/</a:t>
            </a:r>
            <a:r>
              <a:rPr lang="en-US" sz="1000" dirty="0" err="1"/>
              <a:t>grazeprevir</a:t>
            </a:r>
            <a:r>
              <a:rPr lang="en-US" sz="1000" dirty="0"/>
              <a:t> under consideration†)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400" y="3662571"/>
            <a:ext cx="3045699" cy="10618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/>
              <a:t>Results suggest cirrhosis (F4)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/>
              <a:t>Child-Pugh score is B or C**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/>
              <a:t>Transplant (pre/post) for kidney/liver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/>
              <a:t>History </a:t>
            </a:r>
            <a:r>
              <a:rPr lang="en-US" sz="900" b="1" dirty="0" err="1"/>
              <a:t>Hep</a:t>
            </a:r>
            <a:r>
              <a:rPr lang="en-US" sz="900" b="1" dirty="0"/>
              <a:t> C treatment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/>
              <a:t>Kidney disease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/>
              <a:t>Evidence current or past Hepatitis B infection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/>
              <a:t>HIV+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2400" y="5300246"/>
            <a:ext cx="373379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Determine treatment regimen based on clinical data and </a:t>
            </a:r>
            <a:r>
              <a:rPr lang="en-US" sz="800" dirty="0">
                <a:solidFill>
                  <a:srgbClr val="FF0000"/>
                </a:solidFill>
              </a:rPr>
              <a:t>use of appropriate</a:t>
            </a:r>
            <a:r>
              <a:rPr lang="en-US" sz="800" dirty="0"/>
              <a:t> guidelines†; checking for drug-drug interactions is important††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2400" y="5715000"/>
            <a:ext cx="373379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Repeat </a:t>
            </a:r>
            <a:r>
              <a:rPr lang="en-US" sz="800" dirty="0" err="1"/>
              <a:t>qRNA</a:t>
            </a:r>
            <a:r>
              <a:rPr lang="en-US" sz="800" dirty="0"/>
              <a:t> 4 weeks into therapy, other labs  as indicated†; repeat </a:t>
            </a:r>
            <a:r>
              <a:rPr lang="en-US" sz="800" dirty="0" err="1"/>
              <a:t>qRNA</a:t>
            </a:r>
            <a:r>
              <a:rPr lang="en-US" sz="800" dirty="0"/>
              <a:t> 12 weeks following END of treatment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76600" y="2489537"/>
            <a:ext cx="3048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Order </a:t>
            </a:r>
            <a:r>
              <a:rPr lang="en-US" sz="1000" dirty="0" err="1"/>
              <a:t>Fibrosure</a:t>
            </a:r>
            <a:r>
              <a:rPr lang="en-US" sz="1000" dirty="0"/>
              <a:t> OR </a:t>
            </a:r>
            <a:r>
              <a:rPr lang="en-US" sz="1000" dirty="0" err="1"/>
              <a:t>Fibroscan</a:t>
            </a:r>
            <a:r>
              <a:rPr lang="en-US" sz="1000" dirty="0"/>
              <a:t>  (check  </a:t>
            </a:r>
            <a:r>
              <a:rPr lang="en-US" sz="1000" dirty="0" err="1"/>
              <a:t>payor</a:t>
            </a:r>
            <a:r>
              <a:rPr lang="en-US" sz="1000" dirty="0"/>
              <a:t> requirements) </a:t>
            </a:r>
          </a:p>
          <a:p>
            <a:r>
              <a:rPr lang="en-US" sz="1000" dirty="0"/>
              <a:t>OR</a:t>
            </a:r>
          </a:p>
          <a:p>
            <a:r>
              <a:rPr lang="en-US" sz="1000" dirty="0"/>
              <a:t>Calculate APRI  (AST/Platelet ratio Index) and FIB 4 score**</a:t>
            </a:r>
          </a:p>
          <a:p>
            <a:r>
              <a:rPr lang="en-US" sz="1000" dirty="0"/>
              <a:t>Calculate Childs –Pugh score**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09596" y="1222785"/>
            <a:ext cx="236220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qRNA</a:t>
            </a:r>
            <a:r>
              <a:rPr lang="en-US" sz="1000" dirty="0"/>
              <a:t> NEGATIVE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381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ESTABLISH DIAGNOSIS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0" y="2133600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FIBROSIS ASSESSMENT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3276600" y="3581400"/>
          <a:ext cx="3048000" cy="1039661"/>
        </p:xfrm>
        <a:graphic>
          <a:graphicData uri="http://schemas.openxmlformats.org/drawingml/2006/table">
            <a:tbl>
              <a:tblPr firstRow="1" firstCol="1" bandRow="1"/>
              <a:tblGrid>
                <a:gridCol w="50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06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Helvetica"/>
                          <a:ea typeface="Calibri"/>
                          <a:cs typeface="Times New Roman"/>
                        </a:rPr>
                        <a:t> 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Helvetica"/>
                          <a:ea typeface="Calibri"/>
                          <a:cs typeface="Times New Roman"/>
                        </a:rPr>
                        <a:t>FIB-4 &lt; 1.45</a:t>
                      </a:r>
                      <a:endParaRPr lang="en-US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Helvetica"/>
                          <a:ea typeface="Calibri"/>
                          <a:cs typeface="Times New Roman"/>
                        </a:rPr>
                        <a:t>FIB-4 &gt;3.25</a:t>
                      </a:r>
                      <a:endParaRPr lang="en-US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79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Helvetica"/>
                          <a:ea typeface="Calibri"/>
                          <a:cs typeface="Times New Roman"/>
                        </a:rPr>
                        <a:t>APRI &lt;0.5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Significant</a:t>
                      </a:r>
                      <a:r>
                        <a:rPr lang="en-US" sz="800" b="1" baseline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fibrosis unlikely</a:t>
                      </a:r>
                      <a:endParaRPr lang="en-US" sz="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Advanced fibrosis likely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79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Helvetica"/>
                          <a:ea typeface="Calibri"/>
                          <a:cs typeface="Times New Roman"/>
                        </a:rPr>
                        <a:t>APR &gt;1.0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Advanced fibrosis likely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Cirrhosis highly likely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200400" y="45720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Additional testing with </a:t>
            </a:r>
            <a:r>
              <a:rPr lang="en-US" sz="700" dirty="0" err="1"/>
              <a:t>fibrosure</a:t>
            </a:r>
            <a:r>
              <a:rPr lang="en-US" sz="700" dirty="0"/>
              <a:t> or </a:t>
            </a:r>
            <a:r>
              <a:rPr lang="en-US" sz="700" dirty="0" err="1"/>
              <a:t>fibroscan</a:t>
            </a:r>
            <a:r>
              <a:rPr lang="en-US" sz="700" dirty="0"/>
              <a:t> recommended for discordant APRI and FIB4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00800" y="2514600"/>
            <a:ext cx="2590800" cy="13388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b="1" dirty="0"/>
              <a:t>If cirrhosis diagnosed (</a:t>
            </a:r>
            <a:r>
              <a:rPr lang="en-US" sz="900" b="1" dirty="0" err="1"/>
              <a:t>Fibroscan</a:t>
            </a:r>
            <a:r>
              <a:rPr lang="en-US" sz="900" b="1" dirty="0"/>
              <a:t>, </a:t>
            </a:r>
            <a:r>
              <a:rPr lang="en-US" sz="900" b="1" dirty="0" err="1"/>
              <a:t>Fibrosure</a:t>
            </a:r>
            <a:r>
              <a:rPr lang="en-US" sz="900" b="1" dirty="0"/>
              <a:t>) or likely (APRI &gt;1.0 &amp; FIB-4 &gt;3.25): schedule abdominal ultrasound to screen for hepatocellular carcinoma (HCCA) and to evaluate for ascites; if </a:t>
            </a:r>
            <a:r>
              <a:rPr lang="en-US" sz="900" b="1" dirty="0" err="1"/>
              <a:t>plt</a:t>
            </a:r>
            <a:r>
              <a:rPr lang="en-US" sz="900" b="1" dirty="0"/>
              <a:t> &lt;150K, </a:t>
            </a:r>
            <a:r>
              <a:rPr lang="en-US" sz="900" b="1" dirty="0" err="1"/>
              <a:t>pt</a:t>
            </a:r>
            <a:r>
              <a:rPr lang="en-US" sz="900" b="1" dirty="0"/>
              <a:t> needs EGD to evaluate for variceal screen</a:t>
            </a:r>
          </a:p>
          <a:p>
            <a:endParaRPr lang="en-US" sz="900" b="1" dirty="0"/>
          </a:p>
          <a:p>
            <a:r>
              <a:rPr lang="en-US" sz="900" b="1" dirty="0"/>
              <a:t>All </a:t>
            </a:r>
            <a:r>
              <a:rPr lang="en-US" sz="900" b="1" dirty="0" err="1"/>
              <a:t>Hep</a:t>
            </a:r>
            <a:r>
              <a:rPr lang="en-US" sz="900" b="1" dirty="0"/>
              <a:t> C cirrhosis patients require HCCA evaluation every 6 months LIFELONG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4799" y="4953000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TREATMENT </a:t>
            </a:r>
          </a:p>
        </p:txBody>
      </p:sp>
      <p:cxnSp>
        <p:nvCxnSpPr>
          <p:cNvPr id="58" name="Straight Arrow Connector 57"/>
          <p:cNvCxnSpPr>
            <a:stCxn id="10" idx="2"/>
            <a:endCxn id="9" idx="0"/>
          </p:cNvCxnSpPr>
          <p:nvPr/>
        </p:nvCxnSpPr>
        <p:spPr>
          <a:xfrm>
            <a:off x="7772400" y="932021"/>
            <a:ext cx="1" cy="2109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3352801" y="947410"/>
            <a:ext cx="380999" cy="2717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8" idx="3"/>
            <a:endCxn id="9" idx="1"/>
          </p:cNvCxnSpPr>
          <p:nvPr/>
        </p:nvCxnSpPr>
        <p:spPr>
          <a:xfrm>
            <a:off x="6071796" y="1345896"/>
            <a:ext cx="557605" cy="151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Arrow Connector 1024"/>
          <p:cNvCxnSpPr>
            <a:stCxn id="5" idx="2"/>
            <a:endCxn id="6" idx="0"/>
          </p:cNvCxnSpPr>
          <p:nvPr/>
        </p:nvCxnSpPr>
        <p:spPr>
          <a:xfrm flipH="1">
            <a:off x="1828800" y="1101298"/>
            <a:ext cx="1" cy="1179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Arrow Connector 1030"/>
          <p:cNvCxnSpPr>
            <a:stCxn id="6" idx="2"/>
          </p:cNvCxnSpPr>
          <p:nvPr/>
        </p:nvCxnSpPr>
        <p:spPr>
          <a:xfrm flipH="1">
            <a:off x="1828799" y="1465421"/>
            <a:ext cx="1" cy="2109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5867400"/>
            <a:ext cx="8588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28600" y="2145268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BEGIN EVALUATION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114800" y="5029200"/>
            <a:ext cx="4038600" cy="1752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495799" y="4964668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COUNSELING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91000" y="5257800"/>
            <a:ext cx="380999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-Strict avoidance of alcohol with referral to treatment, other services as available</a:t>
            </a:r>
          </a:p>
          <a:p>
            <a:r>
              <a:rPr lang="en-US" sz="800" dirty="0"/>
              <a:t>-Update vaccinations (pneumonia, influenza, </a:t>
            </a:r>
            <a:r>
              <a:rPr lang="en-US" sz="800" dirty="0" err="1"/>
              <a:t>Hep</a:t>
            </a:r>
            <a:r>
              <a:rPr lang="en-US" sz="800" dirty="0"/>
              <a:t> A/B)</a:t>
            </a:r>
          </a:p>
          <a:p>
            <a:r>
              <a:rPr lang="en-US" sz="800" dirty="0"/>
              <a:t>-</a:t>
            </a:r>
            <a:r>
              <a:rPr lang="en-US" sz="800" b="1" dirty="0"/>
              <a:t>Reinfection can occur</a:t>
            </a:r>
            <a:r>
              <a:rPr lang="en-US" sz="800" dirty="0"/>
              <a:t>; refer to substance abuse  treatment centers where available</a:t>
            </a:r>
          </a:p>
          <a:p>
            <a:r>
              <a:rPr lang="en-US" sz="800" dirty="0"/>
              <a:t>-Drink 1-2 cups of coffee daily</a:t>
            </a:r>
          </a:p>
          <a:p>
            <a:r>
              <a:rPr lang="en-US" sz="800" dirty="0"/>
              <a:t>-If patient has cirrhosis, they must be screened for liver cancer every 6 months LIFELONG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191000" y="6167735"/>
            <a:ext cx="38099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Preventing  transmission:</a:t>
            </a:r>
          </a:p>
          <a:p>
            <a:r>
              <a:rPr lang="en-US" sz="800" dirty="0"/>
              <a:t>-Do not share drug use “works,” refer to syringe exchange program where available</a:t>
            </a:r>
          </a:p>
          <a:p>
            <a:r>
              <a:rPr lang="en-US" sz="800" dirty="0"/>
              <a:t> -Use 1:10 bleach solution for cleaning surfaces contaminated with blood 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00800" y="3954214"/>
            <a:ext cx="266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* Check with your laboratory</a:t>
            </a:r>
          </a:p>
          <a:p>
            <a:r>
              <a:rPr lang="en-US" sz="700" dirty="0"/>
              <a:t>**Calculator for Fib-4,APRI, Child-Pugh: </a:t>
            </a:r>
            <a:r>
              <a:rPr lang="en-US" sz="700" dirty="0">
                <a:hlinkClick r:id="rId4"/>
              </a:rPr>
              <a:t>www.hepatitis.uw.edu</a:t>
            </a:r>
            <a:r>
              <a:rPr lang="en-US" sz="700" dirty="0"/>
              <a:t> </a:t>
            </a:r>
          </a:p>
          <a:p>
            <a:r>
              <a:rPr lang="en-US" sz="700" dirty="0"/>
              <a:t>†http://www.hcvguidelines.org/full-report-view </a:t>
            </a:r>
          </a:p>
          <a:p>
            <a:r>
              <a:rPr lang="en-US" sz="700" dirty="0"/>
              <a:t>††http://hep-druginteractions.org/checker</a:t>
            </a:r>
          </a:p>
          <a:p>
            <a:endParaRPr lang="en-US" sz="700" dirty="0"/>
          </a:p>
          <a:p>
            <a:endParaRPr lang="en-US" sz="700" dirty="0"/>
          </a:p>
        </p:txBody>
      </p:sp>
      <p:sp>
        <p:nvSpPr>
          <p:cNvPr id="2" name="TextBox 1"/>
          <p:cNvSpPr txBox="1"/>
          <p:nvPr/>
        </p:nvSpPr>
        <p:spPr>
          <a:xfrm>
            <a:off x="152401" y="3288268"/>
            <a:ext cx="304569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REFER TO GI</a:t>
            </a:r>
          </a:p>
        </p:txBody>
      </p:sp>
    </p:spTree>
    <p:extLst>
      <p:ext uri="{BB962C8B-B14F-4D97-AF65-F5344CB8AC3E}">
        <p14:creationId xmlns:p14="http://schemas.microsoft.com/office/powerpoint/2010/main" val="24602391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Assistance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HCV Advocate: Patient Assistant Programs</a:t>
            </a:r>
            <a:endParaRPr lang="en-US" sz="2800" dirty="0"/>
          </a:p>
          <a:p>
            <a:pPr lvl="1"/>
            <a:r>
              <a:rPr lang="en-US" u="sng" dirty="0">
                <a:hlinkClick r:id="rId2"/>
              </a:rPr>
              <a:t>http://hcvadvocate.org/hepatitis/factsheets_pdf/Patient_Assistance.pdf</a:t>
            </a:r>
            <a:endParaRPr lang="en-US" sz="2400" dirty="0"/>
          </a:p>
          <a:p>
            <a:pPr lvl="0"/>
            <a:r>
              <a:rPr lang="en-US" u="sng" dirty="0" err="1"/>
              <a:t>Abbvie</a:t>
            </a:r>
            <a:endParaRPr lang="en-US" sz="2800" dirty="0"/>
          </a:p>
          <a:p>
            <a:pPr lvl="1"/>
            <a:r>
              <a:rPr lang="en-US" u="sng" dirty="0">
                <a:hlinkClick r:id="rId3"/>
              </a:rPr>
              <a:t>http://abbviepaf.org/index.cfm</a:t>
            </a:r>
            <a:endParaRPr lang="en-US" sz="2400" dirty="0"/>
          </a:p>
          <a:p>
            <a:pPr lvl="0"/>
            <a:r>
              <a:rPr lang="en-US" u="sng" dirty="0"/>
              <a:t>Bristol Meyers Squibb</a:t>
            </a:r>
            <a:endParaRPr lang="en-US" sz="2800" dirty="0"/>
          </a:p>
          <a:p>
            <a:pPr lvl="1"/>
            <a:r>
              <a:rPr lang="en-US" u="sng" dirty="0">
                <a:hlinkClick r:id="rId4"/>
              </a:rPr>
              <a:t>http://www.bms.com/products/Pages/programs.aspx</a:t>
            </a:r>
            <a:endParaRPr lang="en-US" sz="2400" dirty="0"/>
          </a:p>
          <a:p>
            <a:pPr lvl="0"/>
            <a:r>
              <a:rPr lang="en-US" u="sng" dirty="0"/>
              <a:t>Gilead</a:t>
            </a:r>
            <a:endParaRPr lang="en-US" sz="2800" dirty="0"/>
          </a:p>
          <a:p>
            <a:pPr lvl="1"/>
            <a:r>
              <a:rPr lang="en-US" u="sng" dirty="0">
                <a:hlinkClick r:id="rId5"/>
              </a:rPr>
              <a:t>http://gilead.com/responsibility/us-patient-access</a:t>
            </a:r>
            <a:endParaRPr lang="en-US" sz="2400" dirty="0"/>
          </a:p>
          <a:p>
            <a:pPr lvl="0"/>
            <a:r>
              <a:rPr lang="en-US" u="sng" dirty="0"/>
              <a:t>Merck</a:t>
            </a:r>
            <a:endParaRPr lang="en-US" sz="2800" u="sng" dirty="0"/>
          </a:p>
          <a:p>
            <a:pPr lvl="1"/>
            <a:r>
              <a:rPr lang="en-US" u="sng" dirty="0">
                <a:hlinkClick r:id="rId6"/>
              </a:rPr>
              <a:t>http://www.merckhelps.com/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8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Epidemics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en-US" sz="3200" i="1" dirty="0"/>
              <a:t>Historic Epidemic</a:t>
            </a:r>
          </a:p>
          <a:p>
            <a:pPr marL="0" indent="0">
              <a:buNone/>
            </a:pPr>
            <a:endParaRPr lang="en-US" sz="1000" i="1" dirty="0"/>
          </a:p>
          <a:p>
            <a:r>
              <a:rPr lang="en-US" dirty="0"/>
              <a:t>Chronic HCV</a:t>
            </a:r>
          </a:p>
          <a:p>
            <a:r>
              <a:rPr lang="en-US" dirty="0"/>
              <a:t>150,000+</a:t>
            </a:r>
          </a:p>
          <a:p>
            <a:r>
              <a:rPr lang="en-US" dirty="0"/>
              <a:t>Baby boomers born b/w 1945 – 1965 are 5X more likely to have HCV</a:t>
            </a:r>
          </a:p>
          <a:p>
            <a:r>
              <a:rPr lang="en-US" dirty="0"/>
              <a:t>Doubling of liver cancer rates during past 10 years in NC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547" y="1524000"/>
            <a:ext cx="4298053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03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Acute HCV Rates in North Carolina and United States, 2000</a:t>
            </a:r>
            <a:r>
              <a:rPr lang="en-US" sz="3200" dirty="0">
                <a:solidFill>
                  <a:prstClr val="black"/>
                </a:solidFill>
              </a:rPr>
              <a:t>–</a:t>
            </a:r>
            <a:r>
              <a:rPr lang="en-US" sz="3200" dirty="0"/>
              <a:t>2017</a:t>
            </a:r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310718" y="1313895"/>
          <a:ext cx="8120050" cy="4583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5819935"/>
            <a:ext cx="69436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*Case definition for HCV changed in 2016.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Data Source: North Carolina Electronic Disease Surveillance System (NC EDSS) (data as of June 3, 2018) and Surveillance for Viral Hepatitis, United States, 2009-2015 CDC reports (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  <a:hlinkClick r:id="rId3"/>
              </a:rPr>
              <a:t>https://www.cdc.gov/hepatitis/statistics/index.htm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).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D408AA-BE1F-4F28-B1D9-357CBF3EDD75}"/>
              </a:ext>
            </a:extLst>
          </p:cNvPr>
          <p:cNvSpPr txBox="1"/>
          <p:nvPr/>
        </p:nvSpPr>
        <p:spPr>
          <a:xfrm>
            <a:off x="6204263" y="1447577"/>
            <a:ext cx="1406212" cy="600164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*HCV case definition changed in 2016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9D9CA110-51A3-462E-9817-281201B59930}"/>
              </a:ext>
            </a:extLst>
          </p:cNvPr>
          <p:cNvSpPr/>
          <p:nvPr/>
        </p:nvSpPr>
        <p:spPr>
          <a:xfrm>
            <a:off x="7656335" y="2047741"/>
            <a:ext cx="82156" cy="360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51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6083" y="6627079"/>
            <a:ext cx="2057400" cy="138112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3349" y="134586"/>
            <a:ext cx="6347713" cy="1320800"/>
          </a:xfrm>
        </p:spPr>
        <p:txBody>
          <a:bodyPr/>
          <a:lstStyle/>
          <a:p>
            <a:pPr algn="l"/>
            <a:r>
              <a:rPr lang="en-US" dirty="0"/>
              <a:t>NC epidemiology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47205" y="1400294"/>
          <a:ext cx="7558646" cy="3478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7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3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3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1906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</a:rPr>
                        <a:t>Newly Diagnosed Acute Hepatitis B, Acute Hepatitis C, and HIV by year of diagnosis, 2013-2017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sng" strike="noStrike" dirty="0">
                          <a:effectLst/>
                          <a:latin typeface="Calibri" panose="020F0502020204030204" pitchFamily="34" charset="0"/>
                        </a:rPr>
                        <a:t>Disease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sng" strike="noStrike" dirty="0"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sng" strike="noStrike" dirty="0"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sng" strike="noStrike" dirty="0"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sng" strike="noStrike" dirty="0"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857" marR="7857" marT="7857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Acute </a:t>
                      </a:r>
                      <a:r>
                        <a:rPr lang="en-US" sz="1400" u="none" strike="noStrike" dirty="0" err="1">
                          <a:effectLst/>
                          <a:latin typeface="Calibri" panose="020F0502020204030204" pitchFamily="34" charset="0"/>
                        </a:rPr>
                        <a:t>Hep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 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114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169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7857" marR="7857" marT="7857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</a:rPr>
                        <a:t>Chronic Hep B (newly diagnosed)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906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966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1,101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1,381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1,147</a:t>
                      </a:r>
                    </a:p>
                  </a:txBody>
                  <a:tcPr marL="7857" marR="7857" marT="7857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Acute </a:t>
                      </a:r>
                      <a:r>
                        <a:rPr lang="en-US" sz="1400" u="none" strike="noStrike" dirty="0" err="1">
                          <a:effectLst/>
                          <a:latin typeface="Calibri" panose="020F0502020204030204" pitchFamily="34" charset="0"/>
                        </a:rPr>
                        <a:t>Hep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 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87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128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121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201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857" marR="7857" marT="7857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HIV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1,306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1,319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1,333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1,392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7" marR="7857" marT="78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1,310</a:t>
                      </a:r>
                    </a:p>
                  </a:txBody>
                  <a:tcPr marL="7857" marR="7857" marT="7857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675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Viral hepatitis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Case definition (public health) </a:t>
            </a:r>
          </a:p>
          <a:p>
            <a:endParaRPr lang="en-US" dirty="0"/>
          </a:p>
          <a:p>
            <a:pPr lvl="1"/>
            <a:r>
              <a:rPr lang="en-US" dirty="0"/>
              <a:t>Fever, headache, myalgia, GI </a:t>
            </a:r>
            <a:r>
              <a:rPr lang="en-US" dirty="0" err="1"/>
              <a:t>Sx</a:t>
            </a:r>
            <a:r>
              <a:rPr lang="en-US" dirty="0"/>
              <a:t> (nausea, anorexia, V/D, abdominal pain) JAUNDICE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And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Labs (serology, </a:t>
            </a:r>
            <a:r>
              <a:rPr lang="en-US" dirty="0" err="1"/>
              <a:t>transaminitis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4454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76200"/>
            <a:ext cx="4133850" cy="550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"/>
            <a:ext cx="31527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28479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04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</a:t>
            </a:r>
            <a:r>
              <a:rPr lang="en-US" dirty="0" err="1"/>
              <a:t>Hep</a:t>
            </a:r>
            <a:r>
              <a:rPr lang="en-US" dirty="0"/>
              <a:t> 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3-4 month incubation</a:t>
            </a:r>
          </a:p>
          <a:p>
            <a:r>
              <a:rPr lang="en-US" dirty="0"/>
              <a:t>Fatigue, anorexia, mild or moderate abdominal pain, low-grade fever, nausea, vomiting</a:t>
            </a:r>
          </a:p>
          <a:p>
            <a:r>
              <a:rPr lang="en-US" dirty="0"/>
              <a:t>&lt;25% will develop jaundice (predicts clearance) </a:t>
            </a:r>
          </a:p>
          <a:p>
            <a:pPr lvl="1"/>
            <a:r>
              <a:rPr lang="en-US" dirty="0"/>
              <a:t>Female sex, younger age</a:t>
            </a:r>
          </a:p>
          <a:p>
            <a:pPr lvl="1"/>
            <a:r>
              <a:rPr lang="en-US" dirty="0"/>
              <a:t>Elevated ALT level, hepatitis B virus surface Ag (</a:t>
            </a:r>
            <a:r>
              <a:rPr lang="en-US" dirty="0" err="1"/>
              <a:t>HBsAg</a:t>
            </a:r>
            <a:r>
              <a:rPr lang="en-US" dirty="0"/>
              <a:t>) positivity </a:t>
            </a:r>
          </a:p>
          <a:p>
            <a:pPr lvl="1"/>
            <a:r>
              <a:rPr lang="en-US" dirty="0"/>
              <a:t>HCV genotype 1</a:t>
            </a:r>
          </a:p>
        </p:txBody>
      </p:sp>
    </p:spTree>
    <p:extLst>
      <p:ext uri="{BB962C8B-B14F-4D97-AF65-F5344CB8AC3E}">
        <p14:creationId xmlns:p14="http://schemas.microsoft.com/office/powerpoint/2010/main" val="3257113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79_Blank Presentation">
  <a:themeElements>
    <a:clrScheme name="79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9_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79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9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9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9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9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9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9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9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9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9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9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9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AASLD Custom">
      <a:dk1>
        <a:srgbClr val="313132"/>
      </a:dk1>
      <a:lt1>
        <a:sysClr val="window" lastClr="FFFFFF"/>
      </a:lt1>
      <a:dk2>
        <a:srgbClr val="0A5131"/>
      </a:dk2>
      <a:lt2>
        <a:srgbClr val="FFFFFF"/>
      </a:lt2>
      <a:accent1>
        <a:srgbClr val="FD6E08"/>
      </a:accent1>
      <a:accent2>
        <a:srgbClr val="F8B008"/>
      </a:accent2>
      <a:accent3>
        <a:srgbClr val="78DEC8"/>
      </a:accent3>
      <a:accent4>
        <a:srgbClr val="70B130"/>
      </a:accent4>
      <a:accent5>
        <a:srgbClr val="197765"/>
      </a:accent5>
      <a:accent6>
        <a:srgbClr val="93D07C"/>
      </a:accent6>
      <a:hlink>
        <a:srgbClr val="FD6E08"/>
      </a:hlink>
      <a:folHlink>
        <a:srgbClr val="1E5A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b="1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7.xml><?xml version="1.0" encoding="utf-8"?>
<a:theme xmlns:a="http://schemas.openxmlformats.org/drawingml/2006/main" name="3_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3097</TotalTime>
  <Words>2261</Words>
  <Application>Microsoft Office PowerPoint</Application>
  <PresentationFormat>On-screen Show (4:3)</PresentationFormat>
  <Paragraphs>571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37</vt:i4>
      </vt:variant>
    </vt:vector>
  </HeadingPairs>
  <TitlesOfParts>
    <vt:vector size="58" baseType="lpstr">
      <vt:lpstr>ＭＳ Ｐゴシック</vt:lpstr>
      <vt:lpstr>ＭＳ Ｐゴシック</vt:lpstr>
      <vt:lpstr>Arial</vt:lpstr>
      <vt:lpstr>Arial Narrow</vt:lpstr>
      <vt:lpstr>Calibri</vt:lpstr>
      <vt:lpstr>Candara</vt:lpstr>
      <vt:lpstr>Courier New</vt:lpstr>
      <vt:lpstr>Franklin Gothic Demi Cond</vt:lpstr>
      <vt:lpstr>Helvetica</vt:lpstr>
      <vt:lpstr>Times</vt:lpstr>
      <vt:lpstr>Times New Roman</vt:lpstr>
      <vt:lpstr>Trebuchet MS</vt:lpstr>
      <vt:lpstr>Wingdings</vt:lpstr>
      <vt:lpstr>Wingdings 3</vt:lpstr>
      <vt:lpstr>Office Theme</vt:lpstr>
      <vt:lpstr>2_Office Theme</vt:lpstr>
      <vt:lpstr>5_Office Theme</vt:lpstr>
      <vt:lpstr>79_Blank Presentation</vt:lpstr>
      <vt:lpstr>1_Office Theme</vt:lpstr>
      <vt:lpstr>Facet</vt:lpstr>
      <vt:lpstr>3_Office Theme</vt:lpstr>
      <vt:lpstr>Hepatitis C in 30 minutes</vt:lpstr>
      <vt:lpstr>Disclosures</vt:lpstr>
      <vt:lpstr>Does my patient have Hep C?</vt:lpstr>
      <vt:lpstr>Two Epidemics</vt:lpstr>
      <vt:lpstr>Acute HCV Rates in North Carolina and United States, 2000–2017</vt:lpstr>
      <vt:lpstr>NC epidemiology</vt:lpstr>
      <vt:lpstr>Viral hepatitis</vt:lpstr>
      <vt:lpstr>PowerPoint Presentation</vt:lpstr>
      <vt:lpstr>Acute Hep C</vt:lpstr>
      <vt:lpstr>Who should be tested for HCV?</vt:lpstr>
      <vt:lpstr>Test interpretation</vt:lpstr>
      <vt:lpstr>Testing available</vt:lpstr>
      <vt:lpstr>Monitoring acute HCV (q 2-4 weeks)</vt:lpstr>
      <vt:lpstr>Hepatitis C </vt:lpstr>
      <vt:lpstr>My patient has chronic HCV. Now what?</vt:lpstr>
      <vt:lpstr>Hep C labs</vt:lpstr>
      <vt:lpstr>PowerPoint Presentation</vt:lpstr>
      <vt:lpstr>Hepatitis A Outbreak in North Carolina</vt:lpstr>
      <vt:lpstr>Hepatitis B blackbox </vt:lpstr>
      <vt:lpstr>Progression of HCV infection</vt:lpstr>
      <vt:lpstr>Does my patient have cirrhosis?</vt:lpstr>
      <vt:lpstr>Cirrhosis</vt:lpstr>
      <vt:lpstr>Mortality and Morbidity Reduced with HCV Cure</vt:lpstr>
      <vt:lpstr>Decreased Five-year Mortality Rates in Multiple Populations Associated with SVR (Meta-analysis)</vt:lpstr>
      <vt:lpstr>PowerPoint Presentation</vt:lpstr>
      <vt:lpstr>Long-term care (compensated) cirrhosis</vt:lpstr>
      <vt:lpstr>Treatment</vt:lpstr>
      <vt:lpstr>Hepatitis C Infection Can Be Cured</vt:lpstr>
      <vt:lpstr>Approved Direct-Acting Antiviral Agents from Multiple Classes: Combination Regimens for HCV</vt:lpstr>
      <vt:lpstr>Brand Names of Commonly Used DAA Combinations</vt:lpstr>
      <vt:lpstr>General Concepts About Selecting HCV Regimens</vt:lpstr>
      <vt:lpstr>New Therapies Are Very Well Tolerated: Selected Side Effects of New Therapies*</vt:lpstr>
      <vt:lpstr>Selected Drug Interactions with DAAs</vt:lpstr>
      <vt:lpstr>Monitoring during/after treatment</vt:lpstr>
      <vt:lpstr>Failure</vt:lpstr>
      <vt:lpstr>PowerPoint Presentation</vt:lpstr>
      <vt:lpstr>Patient Assistance Programs</vt:lpstr>
    </vt:vector>
  </TitlesOfParts>
  <Company>NC Communicable Disease Branch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Fleischauer</dc:creator>
  <cp:lastModifiedBy>Swygard, Heidi</cp:lastModifiedBy>
  <cp:revision>48</cp:revision>
  <cp:lastPrinted>2016-10-10T19:11:28Z</cp:lastPrinted>
  <dcterms:created xsi:type="dcterms:W3CDTF">2015-09-15T14:36:05Z</dcterms:created>
  <dcterms:modified xsi:type="dcterms:W3CDTF">2019-06-10T14:31:50Z</dcterms:modified>
</cp:coreProperties>
</file>