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9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127" autoAdjust="0"/>
  </p:normalViewPr>
  <p:slideViewPr>
    <p:cSldViewPr snapToGrid="0">
      <p:cViewPr varScale="1">
        <p:scale>
          <a:sx n="70" d="100"/>
          <a:sy n="70" d="100"/>
        </p:scale>
        <p:origin x="17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2A647-98F4-40E8-9C38-34CCD0EF099B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8D2330-BF63-4696-A3DC-5674D3020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4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0858-BFEE-4BC7-B4CC-32DA4AE1F5A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8608-DC26-4E80-AA0E-329A3C718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02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0858-BFEE-4BC7-B4CC-32DA4AE1F5A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8608-DC26-4E80-AA0E-329A3C718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77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0858-BFEE-4BC7-B4CC-32DA4AE1F5A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8608-DC26-4E80-AA0E-329A3C718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9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0858-BFEE-4BC7-B4CC-32DA4AE1F5A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8608-DC26-4E80-AA0E-329A3C718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90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0858-BFEE-4BC7-B4CC-32DA4AE1F5A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8608-DC26-4E80-AA0E-329A3C718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867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0858-BFEE-4BC7-B4CC-32DA4AE1F5A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8608-DC26-4E80-AA0E-329A3C718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25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0858-BFEE-4BC7-B4CC-32DA4AE1F5A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8608-DC26-4E80-AA0E-329A3C718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494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0858-BFEE-4BC7-B4CC-32DA4AE1F5A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8608-DC26-4E80-AA0E-329A3C718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84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0858-BFEE-4BC7-B4CC-32DA4AE1F5A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8608-DC26-4E80-AA0E-329A3C718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24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0858-BFEE-4BC7-B4CC-32DA4AE1F5A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8608-DC26-4E80-AA0E-329A3C718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16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0858-BFEE-4BC7-B4CC-32DA4AE1F5A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8608-DC26-4E80-AA0E-329A3C718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84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F0858-BFEE-4BC7-B4CC-32DA4AE1F5A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A8608-DC26-4E80-AA0E-329A3C718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2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3965" y="1870053"/>
            <a:ext cx="6420507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400" b="1" u="sng" dirty="0" smtClean="0"/>
              <a:t>Administering the Mini-Cog</a:t>
            </a:r>
            <a:endParaRPr lang="en-US" sz="1400" dirty="0" smtClean="0"/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1540700" y="8815361"/>
            <a:ext cx="3743325" cy="173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4" tIns="34287" rIns="68574" bIns="34287" anchor="ctr"/>
          <a:lstStyle>
            <a:lvl1pPr eaLnBrk="0" hangingPunct="0"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900" dirty="0" smtClean="0">
                <a:latin typeface="Arial" charset="0"/>
                <a:ea typeface="ヒラギノ角ゴ Pro W3" pitchFamily="-110" charset="-128"/>
              </a:rPr>
              <a:t>Source:  </a:t>
            </a:r>
            <a:r>
              <a:rPr lang="en-US" sz="900" dirty="0" err="1" smtClean="0">
                <a:latin typeface="Arial" charset="0"/>
                <a:ea typeface="ヒラギノ角ゴ Pro W3" pitchFamily="-110" charset="-128"/>
              </a:rPr>
              <a:t>Borson</a:t>
            </a:r>
            <a:r>
              <a:rPr lang="en-US" sz="900" dirty="0" smtClean="0">
                <a:latin typeface="Arial" charset="0"/>
                <a:ea typeface="ヒラギノ角ゴ Pro W3" pitchFamily="-110" charset="-128"/>
              </a:rPr>
              <a:t> </a:t>
            </a:r>
            <a:r>
              <a:rPr lang="en-US" sz="900" dirty="0">
                <a:latin typeface="Arial" charset="0"/>
                <a:ea typeface="ヒラギノ角ゴ Pro W3" pitchFamily="-110" charset="-128"/>
              </a:rPr>
              <a:t>S, et al. </a:t>
            </a:r>
            <a:r>
              <a:rPr lang="en-US" sz="900" i="1" dirty="0" err="1">
                <a:latin typeface="Arial" charset="0"/>
                <a:ea typeface="ヒラギノ角ゴ Pro W3" pitchFamily="-110" charset="-128"/>
              </a:rPr>
              <a:t>Int</a:t>
            </a:r>
            <a:r>
              <a:rPr lang="en-US" sz="900" i="1" dirty="0">
                <a:latin typeface="Arial" charset="0"/>
                <a:ea typeface="ヒラギノ角ゴ Pro W3" pitchFamily="-110" charset="-128"/>
              </a:rPr>
              <a:t> J </a:t>
            </a:r>
            <a:r>
              <a:rPr lang="en-US" sz="900" i="1" dirty="0" err="1">
                <a:latin typeface="Arial" charset="0"/>
                <a:ea typeface="ヒラギノ角ゴ Pro W3" pitchFamily="-110" charset="-128"/>
              </a:rPr>
              <a:t>Geriatr</a:t>
            </a:r>
            <a:r>
              <a:rPr lang="en-US" sz="900" i="1" dirty="0">
                <a:latin typeface="Arial" charset="0"/>
                <a:ea typeface="ヒラギノ角ゴ Pro W3" pitchFamily="-110" charset="-128"/>
              </a:rPr>
              <a:t> Psychiatry</a:t>
            </a:r>
            <a:r>
              <a:rPr lang="en-US" sz="900" dirty="0">
                <a:latin typeface="Arial" charset="0"/>
                <a:ea typeface="ヒラギノ角ゴ Pro W3" pitchFamily="-110" charset="-128"/>
              </a:rPr>
              <a:t>. 2000;15:1021-1027.</a:t>
            </a: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209727" y="6169936"/>
            <a:ext cx="936784" cy="27699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8574" tIns="34287" rIns="68574" bIns="34287" anchor="ctr">
            <a:spAutoFit/>
          </a:bodyPr>
          <a:lstStyle/>
          <a:p>
            <a:pPr marL="257175" indent="-257175" algn="ctr">
              <a:spcBef>
                <a:spcPct val="20000"/>
              </a:spcBef>
            </a:pPr>
            <a:r>
              <a:rPr lang="en-US" sz="1350" b="1" dirty="0" smtClean="0">
                <a:latin typeface="Arial" charset="0"/>
                <a:ea typeface="ヒラギノ角ゴ Pro W3" pitchFamily="-110" charset="-128"/>
              </a:rPr>
              <a:t>Recalls  </a:t>
            </a:r>
            <a:r>
              <a:rPr lang="en-US" sz="1350" b="1" dirty="0">
                <a:latin typeface="Arial" charset="0"/>
                <a:ea typeface="ヒラギノ角ゴ Pro W3" pitchFamily="-110" charset="-128"/>
              </a:rPr>
              <a:t>0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2783653" y="6196621"/>
            <a:ext cx="1090672" cy="27699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8574" tIns="34287" rIns="68574" bIns="34287" anchor="ctr">
            <a:spAutoFit/>
          </a:bodyPr>
          <a:lstStyle/>
          <a:p>
            <a:pPr marL="257175" indent="-257175" algn="ctr">
              <a:spcBef>
                <a:spcPct val="20000"/>
              </a:spcBef>
            </a:pPr>
            <a:r>
              <a:rPr lang="en-US" sz="1350" b="1" dirty="0" smtClean="0">
                <a:latin typeface="Arial" charset="0"/>
                <a:ea typeface="ヒラギノ角ゴ Pro W3" pitchFamily="-110" charset="-128"/>
              </a:rPr>
              <a:t>Recalls  </a:t>
            </a:r>
            <a:r>
              <a:rPr lang="en-US" sz="1350" b="1" dirty="0">
                <a:latin typeface="Arial" charset="0"/>
                <a:ea typeface="ヒラギノ角ゴ Pro W3" pitchFamily="-110" charset="-128"/>
              </a:rPr>
              <a:t>1-2</a:t>
            </a: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4460796" y="6196621"/>
            <a:ext cx="936784" cy="27699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8574" tIns="34287" rIns="68574" bIns="34287" anchor="ctr">
            <a:spAutoFit/>
          </a:bodyPr>
          <a:lstStyle/>
          <a:p>
            <a:pPr marL="257175" indent="-257175" algn="ctr">
              <a:spcBef>
                <a:spcPct val="20000"/>
              </a:spcBef>
            </a:pPr>
            <a:r>
              <a:rPr lang="en-US" sz="1350" b="1" dirty="0" smtClean="0">
                <a:latin typeface="Arial" charset="0"/>
                <a:ea typeface="ヒラギノ角ゴ Pro W3" pitchFamily="-110" charset="-128"/>
              </a:rPr>
              <a:t>Recalls  </a:t>
            </a:r>
            <a:r>
              <a:rPr lang="en-US" sz="1350" b="1" dirty="0">
                <a:latin typeface="Arial" charset="0"/>
                <a:ea typeface="ヒラギノ角ゴ Pro W3" pitchFamily="-110" charset="-128"/>
              </a:rPr>
              <a:t>3</a:t>
            </a:r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945232" y="7742032"/>
            <a:ext cx="1465774" cy="27699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8574" tIns="34287" rIns="68574" bIns="34287" anchor="ctr">
            <a:spAutoFit/>
          </a:bodyPr>
          <a:lstStyle/>
          <a:p>
            <a:pPr marL="257175" indent="-257175" algn="ctr">
              <a:spcBef>
                <a:spcPct val="20000"/>
              </a:spcBef>
            </a:pPr>
            <a:r>
              <a:rPr lang="en-US" sz="1350" b="1" dirty="0">
                <a:latin typeface="Arial" charset="0"/>
                <a:ea typeface="ヒラギノ角ゴ Pro W3" pitchFamily="-110" charset="-128"/>
              </a:rPr>
              <a:t>Abnormal Clock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4331550" y="7742032"/>
            <a:ext cx="1254177" cy="27699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8574" tIns="34287" rIns="68574" bIns="34287" anchor="ctr">
            <a:spAutoFit/>
          </a:bodyPr>
          <a:lstStyle/>
          <a:p>
            <a:pPr marL="257175" indent="-257175" algn="ctr">
              <a:spcBef>
                <a:spcPct val="20000"/>
              </a:spcBef>
            </a:pPr>
            <a:r>
              <a:rPr lang="en-US" sz="1350" b="1">
                <a:latin typeface="Arial" charset="0"/>
                <a:ea typeface="ヒラギノ角ゴ Pro W3" pitchFamily="-110" charset="-128"/>
              </a:rPr>
              <a:t>Normal Clock</a:t>
            </a: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1172092" y="6477498"/>
            <a:ext cx="1153624" cy="526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4" tIns="34287" rIns="68574" bIns="34287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350" b="1" dirty="0" smtClean="0">
                <a:latin typeface="Arial" charset="0"/>
                <a:ea typeface="ヒラギノ角ゴ Pro W3" pitchFamily="-110" charset="-128"/>
              </a:rPr>
              <a:t>cognitively</a:t>
            </a:r>
          </a:p>
          <a:p>
            <a:pPr eaLnBrk="1" hangingPunct="1">
              <a:spcBef>
                <a:spcPct val="20000"/>
              </a:spcBef>
            </a:pPr>
            <a:r>
              <a:rPr lang="en-US" sz="1350" b="1" dirty="0" smtClean="0">
                <a:latin typeface="Arial" charset="0"/>
                <a:ea typeface="ヒラギノ角ゴ Pro W3" pitchFamily="-110" charset="-128"/>
              </a:rPr>
              <a:t> impaired</a:t>
            </a:r>
            <a:endParaRPr lang="en-US" sz="1350" b="1" dirty="0">
              <a:latin typeface="Arial" charset="0"/>
              <a:ea typeface="ヒラギノ角ゴ Pro W3" pitchFamily="-110" charset="-128"/>
            </a:endParaRP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2564740" y="6848464"/>
            <a:ext cx="1544586" cy="931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4" tIns="34287" rIns="68574" bIns="34287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1400" u="sng" dirty="0" smtClean="0">
                <a:latin typeface="+mn-lt"/>
                <a:ea typeface="ヒラギノ角ゴ Pro W3" pitchFamily="-110" charset="-128"/>
              </a:rPr>
              <a:t>Scoring the clock:</a:t>
            </a:r>
            <a:endParaRPr lang="en-US" sz="1400" dirty="0" smtClean="0">
              <a:latin typeface="+mn-lt"/>
              <a:ea typeface="ヒラギノ角ゴ Pro W3" pitchFamily="-110" charset="-128"/>
            </a:endParaRPr>
          </a:p>
          <a:p>
            <a:pPr eaLnBrk="1" hangingPunct="1"/>
            <a:r>
              <a:rPr lang="en-US" sz="1400" dirty="0" smtClean="0">
                <a:latin typeface="+mn-lt"/>
                <a:ea typeface="ヒラギノ角ゴ Pro W3" pitchFamily="-110" charset="-128"/>
              </a:rPr>
              <a:t>Are the placement</a:t>
            </a:r>
          </a:p>
          <a:p>
            <a:pPr eaLnBrk="1" hangingPunct="1"/>
            <a:r>
              <a:rPr lang="en-US" sz="1400" dirty="0" smtClean="0">
                <a:latin typeface="+mn-lt"/>
                <a:ea typeface="ヒラギノ角ゴ Pro W3" pitchFamily="-110" charset="-128"/>
              </a:rPr>
              <a:t>of the numbers </a:t>
            </a:r>
          </a:p>
          <a:p>
            <a:pPr eaLnBrk="1" hangingPunct="1"/>
            <a:r>
              <a:rPr lang="en-US" sz="1400" dirty="0" smtClean="0">
                <a:latin typeface="+mn-lt"/>
                <a:ea typeface="ヒラギノ角ゴ Pro W3" pitchFamily="-110" charset="-128"/>
              </a:rPr>
              <a:t>and hands OK?</a:t>
            </a:r>
            <a:endParaRPr lang="en-US" sz="1400" dirty="0">
              <a:latin typeface="+mn-lt"/>
              <a:ea typeface="ヒラギノ角ゴ Pro W3" pitchFamily="-110" charset="-128"/>
            </a:endParaRPr>
          </a:p>
        </p:txBody>
      </p:sp>
      <p:sp>
        <p:nvSpPr>
          <p:cNvPr id="29" name="Line 18"/>
          <p:cNvSpPr>
            <a:spLocks noChangeShapeType="1"/>
          </p:cNvSpPr>
          <p:nvPr/>
        </p:nvSpPr>
        <p:spPr bwMode="auto">
          <a:xfrm flipH="1">
            <a:off x="1619250" y="6494729"/>
            <a:ext cx="1322969" cy="1122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0" name="Line 19"/>
          <p:cNvSpPr>
            <a:spLocks noChangeShapeType="1"/>
          </p:cNvSpPr>
          <p:nvPr/>
        </p:nvSpPr>
        <p:spPr bwMode="auto">
          <a:xfrm>
            <a:off x="3760680" y="6496722"/>
            <a:ext cx="1069927" cy="11936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 bwMode="auto">
          <a:xfrm>
            <a:off x="390525" y="4852511"/>
            <a:ext cx="6192441" cy="3278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pitchFamily="34" charset="-128"/>
                <a:cs typeface="MS PGothic" pitchFamily="34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MS PGothic" pitchFamily="34" charset="-128"/>
                <a:cs typeface="MS PGothic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MS PGothic" pitchFamily="34" charset="-128"/>
                <a:cs typeface="MS PGothic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MS PGothic" pitchFamily="34" charset="-128"/>
                <a:cs typeface="MS PGothic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MS PGothic" pitchFamily="34" charset="-128"/>
                <a:cs typeface="MS PGothic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1400" kern="0" dirty="0">
                <a:solidFill>
                  <a:schemeClr val="tx1"/>
                </a:solidFill>
                <a:effectLst/>
                <a:latin typeface="+mn-lt"/>
              </a:rPr>
              <a:t>Scoring the Mini-Cog</a:t>
            </a:r>
            <a:endParaRPr lang="en-US" sz="1400" kern="0" baseline="3000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390525" y="5404643"/>
            <a:ext cx="6127776" cy="666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pitchFamily="34" charset="-128"/>
                <a:cs typeface="MS PGothic" pitchFamily="34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MS PGothic" pitchFamily="34" charset="-128"/>
                <a:cs typeface="MS PGothic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MS PGothic" pitchFamily="34" charset="-128"/>
                <a:cs typeface="MS PGothic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MS PGothic" pitchFamily="34" charset="-128"/>
                <a:cs typeface="MS PGothic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MS PGothic" pitchFamily="34" charset="-128"/>
                <a:cs typeface="MS PGothic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 kern="0" dirty="0" smtClean="0">
                <a:solidFill>
                  <a:schemeClr val="tx1"/>
                </a:solidFill>
                <a:effectLst/>
                <a:latin typeface="+mn-lt"/>
              </a:rPr>
              <a:t>First look at the 3-word recall  If the person remembered all three, they pass; if they miss all 3, they fail.  If they remember 1 or 2, look at the clock and score it.</a:t>
            </a:r>
          </a:p>
          <a:p>
            <a:pPr eaLnBrk="1" hangingPunct="1"/>
            <a:endParaRPr lang="en-US" sz="600" b="0" kern="0" dirty="0">
              <a:solidFill>
                <a:schemeClr val="tx1"/>
              </a:solidFill>
              <a:effectLst/>
              <a:latin typeface="+mn-lt"/>
            </a:endParaRPr>
          </a:p>
          <a:p>
            <a:pPr eaLnBrk="1" hangingPunct="1"/>
            <a:r>
              <a:rPr lang="en-US" sz="1400" b="0" u="sng" kern="0" dirty="0" smtClean="0">
                <a:solidFill>
                  <a:schemeClr val="tx1"/>
                </a:solidFill>
                <a:effectLst/>
                <a:latin typeface="+mn-lt"/>
              </a:rPr>
              <a:t>Scoring 3-word recall</a:t>
            </a:r>
            <a:r>
              <a:rPr lang="en-US" sz="1400" b="0" kern="0" dirty="0" smtClean="0">
                <a:solidFill>
                  <a:schemeClr val="tx1"/>
                </a:solidFill>
                <a:effectLst/>
                <a:latin typeface="+mn-lt"/>
              </a:rPr>
              <a:t>:</a:t>
            </a:r>
            <a:endParaRPr lang="en-US" sz="1400" b="0" kern="0" baseline="3000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4430071" y="6494729"/>
            <a:ext cx="1153624" cy="526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4" tIns="34287" rIns="68574" bIns="34287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350" b="1" dirty="0" smtClean="0">
                <a:latin typeface="Arial" charset="0"/>
                <a:ea typeface="ヒラギノ角ゴ Pro W3" pitchFamily="-110" charset="-128"/>
              </a:rPr>
              <a:t>cognitively</a:t>
            </a:r>
          </a:p>
          <a:p>
            <a:pPr eaLnBrk="1" hangingPunct="1">
              <a:spcBef>
                <a:spcPct val="20000"/>
              </a:spcBef>
            </a:pPr>
            <a:r>
              <a:rPr lang="en-US" sz="1350" b="1" dirty="0" smtClean="0">
                <a:latin typeface="Arial" charset="0"/>
                <a:ea typeface="ヒラギノ角ゴ Pro W3" pitchFamily="-110" charset="-128"/>
              </a:rPr>
              <a:t>   intact</a:t>
            </a:r>
            <a:endParaRPr lang="en-US" sz="1350" b="1" dirty="0">
              <a:latin typeface="Arial" charset="0"/>
              <a:ea typeface="ヒラギノ角ゴ Pro W3" pitchFamily="-110" charset="-128"/>
            </a:endParaRPr>
          </a:p>
        </p:txBody>
      </p:sp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4306035" y="8095625"/>
            <a:ext cx="1153624" cy="526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4" tIns="34287" rIns="68574" bIns="34287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350" b="1" dirty="0" smtClean="0">
                <a:latin typeface="Arial" charset="0"/>
                <a:ea typeface="ヒラギノ角ゴ Pro W3" pitchFamily="-110" charset="-128"/>
              </a:rPr>
              <a:t>cognitively</a:t>
            </a:r>
          </a:p>
          <a:p>
            <a:pPr eaLnBrk="1" hangingPunct="1">
              <a:spcBef>
                <a:spcPct val="20000"/>
              </a:spcBef>
            </a:pPr>
            <a:r>
              <a:rPr lang="en-US" sz="1350" b="1" dirty="0" smtClean="0">
                <a:latin typeface="Arial" charset="0"/>
                <a:ea typeface="ヒラギノ角ゴ Pro W3" pitchFamily="-110" charset="-128"/>
              </a:rPr>
              <a:t>   intact</a:t>
            </a:r>
            <a:endParaRPr lang="en-US" sz="1350" b="1" dirty="0">
              <a:latin typeface="Arial" charset="0"/>
              <a:ea typeface="ヒラギノ角ゴ Pro W3" pitchFamily="-110" charset="-128"/>
            </a:endParaRP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1172092" y="8038000"/>
            <a:ext cx="1153624" cy="526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4" tIns="34287" rIns="68574" bIns="34287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-110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350" b="1" dirty="0" smtClean="0">
                <a:latin typeface="Arial" charset="0"/>
                <a:ea typeface="ヒラギノ角ゴ Pro W3" pitchFamily="-110" charset="-128"/>
              </a:rPr>
              <a:t>cognitively</a:t>
            </a:r>
          </a:p>
          <a:p>
            <a:pPr eaLnBrk="1" hangingPunct="1">
              <a:spcBef>
                <a:spcPct val="20000"/>
              </a:spcBef>
            </a:pPr>
            <a:r>
              <a:rPr lang="en-US" sz="1350" b="1" dirty="0" smtClean="0">
                <a:latin typeface="Arial" charset="0"/>
                <a:ea typeface="ヒラギノ角ゴ Pro W3" pitchFamily="-110" charset="-128"/>
              </a:rPr>
              <a:t> impaired</a:t>
            </a:r>
            <a:endParaRPr lang="en-US" sz="1350" b="1" dirty="0">
              <a:latin typeface="Arial" charset="0"/>
              <a:ea typeface="ヒラギノ角ゴ Pro W3" pitchFamily="-110" charset="-128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03965" y="2089128"/>
            <a:ext cx="6420507" cy="2662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 smtClean="0"/>
          </a:p>
          <a:p>
            <a:r>
              <a:rPr lang="en-US" sz="1400" dirty="0" smtClean="0"/>
              <a:t>1.  Say “I will give you three words that I’d like you to try to remember.  </a:t>
            </a:r>
          </a:p>
          <a:p>
            <a:r>
              <a:rPr lang="en-US" sz="1400" dirty="0" smtClean="0"/>
              <a:t>      I’ll ask them later and see if you remember.  Here are the three words:   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apple, table, dollar.”   [you can use any 3 words]</a:t>
            </a:r>
          </a:p>
          <a:p>
            <a:r>
              <a:rPr lang="en-US" sz="1400" dirty="0" smtClean="0"/>
              <a:t>     Have the person repeat the three words to be sure they have heard and 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understand them.</a:t>
            </a:r>
          </a:p>
          <a:p>
            <a:endParaRPr lang="en-US" sz="600" dirty="0" smtClean="0"/>
          </a:p>
          <a:p>
            <a:r>
              <a:rPr lang="en-US" sz="1400" dirty="0" smtClean="0"/>
              <a:t>2.  Give the person a sheet of blank paper with a circle drawn on it.  </a:t>
            </a:r>
          </a:p>
          <a:p>
            <a:r>
              <a:rPr lang="en-US" sz="1400" dirty="0" smtClean="0"/>
              <a:t>     Say:  “Now I’d like to ask you to draw a clock in this circle.  Put in all the numbers.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Then draw the hands so they say 10 after 11.”</a:t>
            </a:r>
          </a:p>
          <a:p>
            <a:endParaRPr lang="en-US" sz="600" dirty="0"/>
          </a:p>
          <a:p>
            <a:r>
              <a:rPr lang="en-US" sz="1400" dirty="0" smtClean="0"/>
              <a:t>3.  After they have drawn the clock, ask them what the 3 words were that you’d asked</a:t>
            </a:r>
          </a:p>
          <a:p>
            <a:r>
              <a:rPr lang="en-US" sz="1400" dirty="0" smtClean="0"/>
              <a:t>      them to remember.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90525" y="701040"/>
            <a:ext cx="6127776" cy="10368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Quick,</a:t>
            </a:r>
            <a:r>
              <a:rPr lang="en-US" sz="1400" baseline="0" dirty="0" smtClean="0">
                <a:solidFill>
                  <a:schemeClr val="tx1"/>
                </a:solidFill>
              </a:rPr>
              <a:t> easy to administer.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aseline="0" dirty="0" smtClean="0">
                <a:solidFill>
                  <a:schemeClr val="tx1"/>
                </a:solidFill>
              </a:rPr>
              <a:t>Sensitive (99%) and specific (93%) for cognitive impairment</a:t>
            </a:r>
            <a:r>
              <a:rPr lang="en-US" sz="1400" dirty="0" smtClean="0">
                <a:solidFill>
                  <a:schemeClr val="tx1"/>
                </a:solidFill>
              </a:rPr>
              <a:t> / dementia.</a:t>
            </a:r>
            <a:endParaRPr lang="en-US" sz="1400" baseline="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aseline="0" dirty="0" smtClean="0">
                <a:solidFill>
                  <a:schemeClr val="tx1"/>
                </a:solidFill>
              </a:rPr>
              <a:t>Does not quantify impairment </a:t>
            </a:r>
            <a:r>
              <a:rPr lang="en-US" sz="1400" baseline="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abnormal</a:t>
            </a:r>
            <a:r>
              <a:rPr lang="en-US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 screening should be followed up with a more detailed cognitive evaluation, such as the St. Louis University Mental Status Examination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56365" y="86973"/>
            <a:ext cx="64205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The Mini-Cog:  A Quick Screening Test for Cognitive Impairment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3021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307</Words>
  <Application>Microsoft Office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MS PGothic</vt:lpstr>
      <vt:lpstr>Arial</vt:lpstr>
      <vt:lpstr>Calibri</vt:lpstr>
      <vt:lpstr>Calibri Light</vt:lpstr>
      <vt:lpstr>Wingdings</vt:lpstr>
      <vt:lpstr>ヒラギノ角ゴ Pro W3</vt:lpstr>
      <vt:lpstr>Office Theme</vt:lpstr>
      <vt:lpstr>PowerPoint Presentation</vt:lpstr>
    </vt:vector>
  </TitlesOfParts>
  <Company>The 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Sloane, Philip</dc:creator>
  <cp:lastModifiedBy>Silbersack, Johanna</cp:lastModifiedBy>
  <cp:revision>6</cp:revision>
  <dcterms:created xsi:type="dcterms:W3CDTF">2014-09-23T01:29:18Z</dcterms:created>
  <dcterms:modified xsi:type="dcterms:W3CDTF">2019-09-19T17:18:37Z</dcterms:modified>
</cp:coreProperties>
</file>