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27"/>
  </p:notesMasterIdLst>
  <p:sldIdLst>
    <p:sldId id="261" r:id="rId4"/>
    <p:sldId id="257" r:id="rId5"/>
    <p:sldId id="262" r:id="rId6"/>
    <p:sldId id="279" r:id="rId7"/>
    <p:sldId id="280" r:id="rId8"/>
    <p:sldId id="263" r:id="rId9"/>
    <p:sldId id="278" r:id="rId10"/>
    <p:sldId id="264" r:id="rId11"/>
    <p:sldId id="265" r:id="rId12"/>
    <p:sldId id="266" r:id="rId13"/>
    <p:sldId id="267" r:id="rId14"/>
    <p:sldId id="272" r:id="rId15"/>
    <p:sldId id="281" r:id="rId16"/>
    <p:sldId id="283" r:id="rId17"/>
    <p:sldId id="277" r:id="rId18"/>
    <p:sldId id="268" r:id="rId19"/>
    <p:sldId id="269" r:id="rId20"/>
    <p:sldId id="271" r:id="rId21"/>
    <p:sldId id="270" r:id="rId22"/>
    <p:sldId id="258" r:id="rId23"/>
    <p:sldId id="276" r:id="rId24"/>
    <p:sldId id="284" r:id="rId25"/>
    <p:sldId id="2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35" autoAdjust="0"/>
  </p:normalViewPr>
  <p:slideViewPr>
    <p:cSldViewPr>
      <p:cViewPr varScale="1">
        <p:scale>
          <a:sx n="93" d="100"/>
          <a:sy n="93" d="100"/>
        </p:scale>
        <p:origin x="15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CAC7E-5B6E-4428-BE6C-F7D957333D72}" type="doc">
      <dgm:prSet loTypeId="urn:microsoft.com/office/officeart/2005/8/layout/target1" loCatId="relationship" qsTypeId="urn:microsoft.com/office/officeart/2005/8/quickstyle/3d4" qsCatId="3D" csTypeId="urn:microsoft.com/office/officeart/2005/8/colors/accent1_2" csCatId="accent1" phldr="1"/>
      <dgm:spPr/>
    </dgm:pt>
    <dgm:pt modelId="{90E21668-6D14-4C09-BD40-4F10F8D06974}">
      <dgm:prSet phldrT="[Text]"/>
      <dgm:spPr/>
      <dgm:t>
        <a:bodyPr/>
        <a:lstStyle/>
        <a:p>
          <a:r>
            <a:rPr lang="en-US" dirty="0"/>
            <a:t>UNC Trips</a:t>
          </a:r>
        </a:p>
      </dgm:t>
    </dgm:pt>
    <dgm:pt modelId="{698EC38D-E78D-411F-8790-2D414C0FA801}" type="parTrans" cxnId="{DF2A55D3-F8FA-4609-A3B4-8A934FF6023F}">
      <dgm:prSet/>
      <dgm:spPr/>
      <dgm:t>
        <a:bodyPr/>
        <a:lstStyle/>
        <a:p>
          <a:endParaRPr lang="en-US"/>
        </a:p>
      </dgm:t>
    </dgm:pt>
    <dgm:pt modelId="{99FE0D07-170F-4CC0-A2F5-B4D09538F304}" type="sibTrans" cxnId="{DF2A55D3-F8FA-4609-A3B4-8A934FF6023F}">
      <dgm:prSet/>
      <dgm:spPr/>
      <dgm:t>
        <a:bodyPr/>
        <a:lstStyle/>
        <a:p>
          <a:endParaRPr lang="en-US"/>
        </a:p>
      </dgm:t>
    </dgm:pt>
    <dgm:pt modelId="{4747051D-CE96-4849-9B03-C02B970BE341}">
      <dgm:prSet phldrT="[Text]"/>
      <dgm:spPr/>
      <dgm:t>
        <a:bodyPr/>
        <a:lstStyle/>
        <a:p>
          <a:r>
            <a:rPr lang="en-US"/>
            <a:t>Independent Organizations familiar with UNC</a:t>
          </a:r>
        </a:p>
      </dgm:t>
    </dgm:pt>
    <dgm:pt modelId="{424BE6A3-96E9-499E-8501-C40615DAF5FD}" type="parTrans" cxnId="{F341FDAE-1538-4C4C-AD18-33A7DE33CFB8}">
      <dgm:prSet/>
      <dgm:spPr/>
      <dgm:t>
        <a:bodyPr/>
        <a:lstStyle/>
        <a:p>
          <a:endParaRPr lang="en-US"/>
        </a:p>
      </dgm:t>
    </dgm:pt>
    <dgm:pt modelId="{83C42A87-9BB0-4E76-87DF-82A974D3921C}" type="sibTrans" cxnId="{F341FDAE-1538-4C4C-AD18-33A7DE33CFB8}">
      <dgm:prSet/>
      <dgm:spPr/>
      <dgm:t>
        <a:bodyPr/>
        <a:lstStyle/>
        <a:p>
          <a:endParaRPr lang="en-US"/>
        </a:p>
      </dgm:t>
    </dgm:pt>
    <dgm:pt modelId="{6CE29998-1C16-4992-9E06-30068AD1B063}">
      <dgm:prSet phldrT="[Text]"/>
      <dgm:spPr/>
      <dgm:t>
        <a:bodyPr/>
        <a:lstStyle/>
        <a:p>
          <a:r>
            <a:rPr lang="en-US"/>
            <a:t>Independent Organizations</a:t>
          </a:r>
        </a:p>
      </dgm:t>
    </dgm:pt>
    <dgm:pt modelId="{51ADEAAA-3236-4F04-AE4D-C326E2C90069}" type="parTrans" cxnId="{3B2ECA4B-DC6B-4700-8FFC-E84452EB4388}">
      <dgm:prSet/>
      <dgm:spPr/>
      <dgm:t>
        <a:bodyPr/>
        <a:lstStyle/>
        <a:p>
          <a:endParaRPr lang="en-US"/>
        </a:p>
      </dgm:t>
    </dgm:pt>
    <dgm:pt modelId="{BB630C84-45C8-4C14-BD0A-4F735E52964E}" type="sibTrans" cxnId="{3B2ECA4B-DC6B-4700-8FFC-E84452EB4388}">
      <dgm:prSet/>
      <dgm:spPr/>
      <dgm:t>
        <a:bodyPr/>
        <a:lstStyle/>
        <a:p>
          <a:endParaRPr lang="en-US"/>
        </a:p>
      </dgm:t>
    </dgm:pt>
    <dgm:pt modelId="{F82F92DD-A9E3-4725-A39C-4ADB97B0C814}" type="pres">
      <dgm:prSet presAssocID="{A81CAC7E-5B6E-4428-BE6C-F7D957333D72}" presName="composite" presStyleCnt="0">
        <dgm:presLayoutVars>
          <dgm:chMax val="5"/>
          <dgm:dir/>
          <dgm:resizeHandles val="exact"/>
        </dgm:presLayoutVars>
      </dgm:prSet>
      <dgm:spPr/>
    </dgm:pt>
    <dgm:pt modelId="{AE82623B-4268-4840-8BB2-DE073F1B558B}" type="pres">
      <dgm:prSet presAssocID="{90E21668-6D14-4C09-BD40-4F10F8D06974}" presName="circle1" presStyleLbl="lnNode1" presStyleIdx="0" presStyleCnt="3"/>
      <dgm:spPr/>
    </dgm:pt>
    <dgm:pt modelId="{2574CBC1-5FD2-4830-B2AA-83E14BFB181E}" type="pres">
      <dgm:prSet presAssocID="{90E21668-6D14-4C09-BD40-4F10F8D06974}" presName="text1" presStyleLbl="revTx" presStyleIdx="0" presStyleCnt="3">
        <dgm:presLayoutVars>
          <dgm:bulletEnabled val="1"/>
        </dgm:presLayoutVars>
      </dgm:prSet>
      <dgm:spPr/>
      <dgm:t>
        <a:bodyPr/>
        <a:lstStyle/>
        <a:p>
          <a:endParaRPr lang="en-US"/>
        </a:p>
      </dgm:t>
    </dgm:pt>
    <dgm:pt modelId="{A49B2DB6-9E7F-489C-8A43-642296BD9289}" type="pres">
      <dgm:prSet presAssocID="{90E21668-6D14-4C09-BD40-4F10F8D06974}" presName="line1" presStyleLbl="callout" presStyleIdx="0" presStyleCnt="6"/>
      <dgm:spPr/>
    </dgm:pt>
    <dgm:pt modelId="{E7D7E49C-3864-4308-9B45-2BBFC11CAB9E}" type="pres">
      <dgm:prSet presAssocID="{90E21668-6D14-4C09-BD40-4F10F8D06974}" presName="d1" presStyleLbl="callout" presStyleIdx="1" presStyleCnt="6"/>
      <dgm:spPr/>
    </dgm:pt>
    <dgm:pt modelId="{30388F6D-E428-498A-9D94-752547C28752}" type="pres">
      <dgm:prSet presAssocID="{4747051D-CE96-4849-9B03-C02B970BE341}" presName="circle2" presStyleLbl="lnNode1" presStyleIdx="1" presStyleCnt="3"/>
      <dgm:spPr/>
    </dgm:pt>
    <dgm:pt modelId="{61A59F6C-9282-4002-AE71-B16D5C0B9107}" type="pres">
      <dgm:prSet presAssocID="{4747051D-CE96-4849-9B03-C02B970BE341}" presName="text2" presStyleLbl="revTx" presStyleIdx="1" presStyleCnt="3">
        <dgm:presLayoutVars>
          <dgm:bulletEnabled val="1"/>
        </dgm:presLayoutVars>
      </dgm:prSet>
      <dgm:spPr/>
      <dgm:t>
        <a:bodyPr/>
        <a:lstStyle/>
        <a:p>
          <a:endParaRPr lang="en-US"/>
        </a:p>
      </dgm:t>
    </dgm:pt>
    <dgm:pt modelId="{6FFFCED2-D0FD-43F6-886D-C20B0154069A}" type="pres">
      <dgm:prSet presAssocID="{4747051D-CE96-4849-9B03-C02B970BE341}" presName="line2" presStyleLbl="callout" presStyleIdx="2" presStyleCnt="6"/>
      <dgm:spPr/>
    </dgm:pt>
    <dgm:pt modelId="{90929E51-16F4-41FF-A754-0CE86AEE41B9}" type="pres">
      <dgm:prSet presAssocID="{4747051D-CE96-4849-9B03-C02B970BE341}" presName="d2" presStyleLbl="callout" presStyleIdx="3" presStyleCnt="6"/>
      <dgm:spPr/>
    </dgm:pt>
    <dgm:pt modelId="{9B106254-C357-4C41-8EF2-E147434A979B}" type="pres">
      <dgm:prSet presAssocID="{6CE29998-1C16-4992-9E06-30068AD1B063}" presName="circle3" presStyleLbl="lnNode1" presStyleIdx="2" presStyleCnt="3"/>
      <dgm:spPr/>
    </dgm:pt>
    <dgm:pt modelId="{58B669BF-D53B-4716-A409-7456829C8F70}" type="pres">
      <dgm:prSet presAssocID="{6CE29998-1C16-4992-9E06-30068AD1B063}" presName="text3" presStyleLbl="revTx" presStyleIdx="2" presStyleCnt="3">
        <dgm:presLayoutVars>
          <dgm:bulletEnabled val="1"/>
        </dgm:presLayoutVars>
      </dgm:prSet>
      <dgm:spPr/>
      <dgm:t>
        <a:bodyPr/>
        <a:lstStyle/>
        <a:p>
          <a:endParaRPr lang="en-US"/>
        </a:p>
      </dgm:t>
    </dgm:pt>
    <dgm:pt modelId="{D1A025EF-F373-4B9E-B3D3-92CFA21F68D6}" type="pres">
      <dgm:prSet presAssocID="{6CE29998-1C16-4992-9E06-30068AD1B063}" presName="line3" presStyleLbl="callout" presStyleIdx="4" presStyleCnt="6"/>
      <dgm:spPr/>
    </dgm:pt>
    <dgm:pt modelId="{F82EE233-B579-438A-84D8-A5631683CB00}" type="pres">
      <dgm:prSet presAssocID="{6CE29998-1C16-4992-9E06-30068AD1B063}" presName="d3" presStyleLbl="callout" presStyleIdx="5" presStyleCnt="6"/>
      <dgm:spPr/>
    </dgm:pt>
  </dgm:ptLst>
  <dgm:cxnLst>
    <dgm:cxn modelId="{F341FDAE-1538-4C4C-AD18-33A7DE33CFB8}" srcId="{A81CAC7E-5B6E-4428-BE6C-F7D957333D72}" destId="{4747051D-CE96-4849-9B03-C02B970BE341}" srcOrd="1" destOrd="0" parTransId="{424BE6A3-96E9-499E-8501-C40615DAF5FD}" sibTransId="{83C42A87-9BB0-4E76-87DF-82A974D3921C}"/>
    <dgm:cxn modelId="{3B2ECA4B-DC6B-4700-8FFC-E84452EB4388}" srcId="{A81CAC7E-5B6E-4428-BE6C-F7D957333D72}" destId="{6CE29998-1C16-4992-9E06-30068AD1B063}" srcOrd="2" destOrd="0" parTransId="{51ADEAAA-3236-4F04-AE4D-C326E2C90069}" sibTransId="{BB630C84-45C8-4C14-BD0A-4F735E52964E}"/>
    <dgm:cxn modelId="{EB3BABE5-1662-4853-8370-5F7E33E17861}" type="presOf" srcId="{4747051D-CE96-4849-9B03-C02B970BE341}" destId="{61A59F6C-9282-4002-AE71-B16D5C0B9107}" srcOrd="0" destOrd="0" presId="urn:microsoft.com/office/officeart/2005/8/layout/target1"/>
    <dgm:cxn modelId="{944B0A0A-045B-471D-9164-FD26204FEA1B}" type="presOf" srcId="{90E21668-6D14-4C09-BD40-4F10F8D06974}" destId="{2574CBC1-5FD2-4830-B2AA-83E14BFB181E}" srcOrd="0" destOrd="0" presId="urn:microsoft.com/office/officeart/2005/8/layout/target1"/>
    <dgm:cxn modelId="{1C303E69-19E6-46BA-8D35-237ED633D61B}" type="presOf" srcId="{6CE29998-1C16-4992-9E06-30068AD1B063}" destId="{58B669BF-D53B-4716-A409-7456829C8F70}" srcOrd="0" destOrd="0" presId="urn:microsoft.com/office/officeart/2005/8/layout/target1"/>
    <dgm:cxn modelId="{DF2A55D3-F8FA-4609-A3B4-8A934FF6023F}" srcId="{A81CAC7E-5B6E-4428-BE6C-F7D957333D72}" destId="{90E21668-6D14-4C09-BD40-4F10F8D06974}" srcOrd="0" destOrd="0" parTransId="{698EC38D-E78D-411F-8790-2D414C0FA801}" sibTransId="{99FE0D07-170F-4CC0-A2F5-B4D09538F304}"/>
    <dgm:cxn modelId="{1012B1A6-B385-4A89-A303-857B8CF6EFFC}" type="presOf" srcId="{A81CAC7E-5B6E-4428-BE6C-F7D957333D72}" destId="{F82F92DD-A9E3-4725-A39C-4ADB97B0C814}" srcOrd="0" destOrd="0" presId="urn:microsoft.com/office/officeart/2005/8/layout/target1"/>
    <dgm:cxn modelId="{DC607C04-F4A7-4046-9996-CB03BF2288C5}" type="presParOf" srcId="{F82F92DD-A9E3-4725-A39C-4ADB97B0C814}" destId="{AE82623B-4268-4840-8BB2-DE073F1B558B}" srcOrd="0" destOrd="0" presId="urn:microsoft.com/office/officeart/2005/8/layout/target1"/>
    <dgm:cxn modelId="{98A1D419-43AB-4EAC-A6AD-91C6E87CB3D2}" type="presParOf" srcId="{F82F92DD-A9E3-4725-A39C-4ADB97B0C814}" destId="{2574CBC1-5FD2-4830-B2AA-83E14BFB181E}" srcOrd="1" destOrd="0" presId="urn:microsoft.com/office/officeart/2005/8/layout/target1"/>
    <dgm:cxn modelId="{14272FCC-56E8-47C4-AB06-7F5D2C67B9AA}" type="presParOf" srcId="{F82F92DD-A9E3-4725-A39C-4ADB97B0C814}" destId="{A49B2DB6-9E7F-489C-8A43-642296BD9289}" srcOrd="2" destOrd="0" presId="urn:microsoft.com/office/officeart/2005/8/layout/target1"/>
    <dgm:cxn modelId="{5182ABDF-AC06-421F-B201-E859C785B80A}" type="presParOf" srcId="{F82F92DD-A9E3-4725-A39C-4ADB97B0C814}" destId="{E7D7E49C-3864-4308-9B45-2BBFC11CAB9E}" srcOrd="3" destOrd="0" presId="urn:microsoft.com/office/officeart/2005/8/layout/target1"/>
    <dgm:cxn modelId="{344CCAEB-05C5-4D5E-84F0-EBD3CA61D7B9}" type="presParOf" srcId="{F82F92DD-A9E3-4725-A39C-4ADB97B0C814}" destId="{30388F6D-E428-498A-9D94-752547C28752}" srcOrd="4" destOrd="0" presId="urn:microsoft.com/office/officeart/2005/8/layout/target1"/>
    <dgm:cxn modelId="{A43DB9A3-9925-44FE-9911-713DB2DDBBEA}" type="presParOf" srcId="{F82F92DD-A9E3-4725-A39C-4ADB97B0C814}" destId="{61A59F6C-9282-4002-AE71-B16D5C0B9107}" srcOrd="5" destOrd="0" presId="urn:microsoft.com/office/officeart/2005/8/layout/target1"/>
    <dgm:cxn modelId="{98A3F019-F699-4D17-AD63-3137C563A9E9}" type="presParOf" srcId="{F82F92DD-A9E3-4725-A39C-4ADB97B0C814}" destId="{6FFFCED2-D0FD-43F6-886D-C20B0154069A}" srcOrd="6" destOrd="0" presId="urn:microsoft.com/office/officeart/2005/8/layout/target1"/>
    <dgm:cxn modelId="{CB83F73A-EB6C-4FE5-83D4-DACC224FCAC3}" type="presParOf" srcId="{F82F92DD-A9E3-4725-A39C-4ADB97B0C814}" destId="{90929E51-16F4-41FF-A754-0CE86AEE41B9}" srcOrd="7" destOrd="0" presId="urn:microsoft.com/office/officeart/2005/8/layout/target1"/>
    <dgm:cxn modelId="{08559C8F-CD3E-47FC-A05D-87A601615D97}" type="presParOf" srcId="{F82F92DD-A9E3-4725-A39C-4ADB97B0C814}" destId="{9B106254-C357-4C41-8EF2-E147434A979B}" srcOrd="8" destOrd="0" presId="urn:microsoft.com/office/officeart/2005/8/layout/target1"/>
    <dgm:cxn modelId="{8AEF808C-B2F1-446E-A619-DCFDC01B8816}" type="presParOf" srcId="{F82F92DD-A9E3-4725-A39C-4ADB97B0C814}" destId="{58B669BF-D53B-4716-A409-7456829C8F70}" srcOrd="9" destOrd="0" presId="urn:microsoft.com/office/officeart/2005/8/layout/target1"/>
    <dgm:cxn modelId="{6107F7F3-F122-423C-9EB6-DC229967A5CA}" type="presParOf" srcId="{F82F92DD-A9E3-4725-A39C-4ADB97B0C814}" destId="{D1A025EF-F373-4B9E-B3D3-92CFA21F68D6}" srcOrd="10" destOrd="0" presId="urn:microsoft.com/office/officeart/2005/8/layout/target1"/>
    <dgm:cxn modelId="{45CE57D0-F7B8-4C2B-AFA1-1E3498E3B059}" type="presParOf" srcId="{F82F92DD-A9E3-4725-A39C-4ADB97B0C814}" destId="{F82EE233-B579-438A-84D8-A5631683CB00}"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6254-C357-4C41-8EF2-E147434A979B}">
      <dsp:nvSpPr>
        <dsp:cNvPr id="0" name=""/>
        <dsp:cNvSpPr/>
      </dsp:nvSpPr>
      <dsp:spPr>
        <a:xfrm>
          <a:off x="1286073" y="1131490"/>
          <a:ext cx="3394472" cy="339447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0388F6D-E428-498A-9D94-752547C28752}">
      <dsp:nvSpPr>
        <dsp:cNvPr id="0" name=""/>
        <dsp:cNvSpPr/>
      </dsp:nvSpPr>
      <dsp:spPr>
        <a:xfrm>
          <a:off x="1964967" y="1810385"/>
          <a:ext cx="2036683" cy="203668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E82623B-4268-4840-8BB2-DE073F1B558B}">
      <dsp:nvSpPr>
        <dsp:cNvPr id="0" name=""/>
        <dsp:cNvSpPr/>
      </dsp:nvSpPr>
      <dsp:spPr>
        <a:xfrm>
          <a:off x="2643862" y="2489279"/>
          <a:ext cx="678894" cy="67889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74CBC1-5FD2-4830-B2AA-83E14BFB181E}">
      <dsp:nvSpPr>
        <dsp:cNvPr id="0" name=""/>
        <dsp:cNvSpPr/>
      </dsp:nvSpPr>
      <dsp:spPr>
        <a:xfrm>
          <a:off x="5246290" y="0"/>
          <a:ext cx="1697236" cy="99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lvl="0" algn="l" defTabSz="666750">
            <a:lnSpc>
              <a:spcPct val="90000"/>
            </a:lnSpc>
            <a:spcBef>
              <a:spcPct val="0"/>
            </a:spcBef>
            <a:spcAft>
              <a:spcPct val="35000"/>
            </a:spcAft>
          </a:pPr>
          <a:r>
            <a:rPr lang="en-US" sz="1500" kern="1200" dirty="0"/>
            <a:t>UNC Trips</a:t>
          </a:r>
        </a:p>
      </dsp:txBody>
      <dsp:txXfrm>
        <a:off x="5246290" y="0"/>
        <a:ext cx="1697236" cy="990054"/>
      </dsp:txXfrm>
    </dsp:sp>
    <dsp:sp modelId="{A49B2DB6-9E7F-489C-8A43-642296BD9289}">
      <dsp:nvSpPr>
        <dsp:cNvPr id="0" name=""/>
        <dsp:cNvSpPr/>
      </dsp:nvSpPr>
      <dsp:spPr>
        <a:xfrm>
          <a:off x="4821981" y="495027"/>
          <a:ext cx="424309"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E7D7E49C-3864-4308-9B45-2BBFC11CAB9E}">
      <dsp:nvSpPr>
        <dsp:cNvPr id="0" name=""/>
        <dsp:cNvSpPr/>
      </dsp:nvSpPr>
      <dsp:spPr>
        <a:xfrm rot="5400000">
          <a:off x="2735229" y="743672"/>
          <a:ext cx="2333133" cy="1836975"/>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61A59F6C-9282-4002-AE71-B16D5C0B9107}">
      <dsp:nvSpPr>
        <dsp:cNvPr id="0" name=""/>
        <dsp:cNvSpPr/>
      </dsp:nvSpPr>
      <dsp:spPr>
        <a:xfrm>
          <a:off x="5246290" y="990054"/>
          <a:ext cx="1697236" cy="99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lvl="0" algn="l" defTabSz="666750">
            <a:lnSpc>
              <a:spcPct val="90000"/>
            </a:lnSpc>
            <a:spcBef>
              <a:spcPct val="0"/>
            </a:spcBef>
            <a:spcAft>
              <a:spcPct val="35000"/>
            </a:spcAft>
          </a:pPr>
          <a:r>
            <a:rPr lang="en-US" sz="1500" kern="1200"/>
            <a:t>Independent Organizations familiar with UNC</a:t>
          </a:r>
        </a:p>
      </dsp:txBody>
      <dsp:txXfrm>
        <a:off x="5246290" y="990054"/>
        <a:ext cx="1697236" cy="990054"/>
      </dsp:txXfrm>
    </dsp:sp>
    <dsp:sp modelId="{6FFFCED2-D0FD-43F6-886D-C20B0154069A}">
      <dsp:nvSpPr>
        <dsp:cNvPr id="0" name=""/>
        <dsp:cNvSpPr/>
      </dsp:nvSpPr>
      <dsp:spPr>
        <a:xfrm>
          <a:off x="4821981" y="1485081"/>
          <a:ext cx="424309"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90929E51-16F4-41FF-A754-0CE86AEE41B9}">
      <dsp:nvSpPr>
        <dsp:cNvPr id="0" name=""/>
        <dsp:cNvSpPr/>
      </dsp:nvSpPr>
      <dsp:spPr>
        <a:xfrm rot="5400000">
          <a:off x="3236027" y="1718281"/>
          <a:ext cx="1818079" cy="1350434"/>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8B669BF-D53B-4716-A409-7456829C8F70}">
      <dsp:nvSpPr>
        <dsp:cNvPr id="0" name=""/>
        <dsp:cNvSpPr/>
      </dsp:nvSpPr>
      <dsp:spPr>
        <a:xfrm>
          <a:off x="5246290" y="1980108"/>
          <a:ext cx="1697236" cy="99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lvl="0" algn="l" defTabSz="666750">
            <a:lnSpc>
              <a:spcPct val="90000"/>
            </a:lnSpc>
            <a:spcBef>
              <a:spcPct val="0"/>
            </a:spcBef>
            <a:spcAft>
              <a:spcPct val="35000"/>
            </a:spcAft>
          </a:pPr>
          <a:r>
            <a:rPr lang="en-US" sz="1500" kern="1200"/>
            <a:t>Independent Organizations</a:t>
          </a:r>
        </a:p>
      </dsp:txBody>
      <dsp:txXfrm>
        <a:off x="5246290" y="1980108"/>
        <a:ext cx="1697236" cy="990054"/>
      </dsp:txXfrm>
    </dsp:sp>
    <dsp:sp modelId="{D1A025EF-F373-4B9E-B3D3-92CFA21F68D6}">
      <dsp:nvSpPr>
        <dsp:cNvPr id="0" name=""/>
        <dsp:cNvSpPr/>
      </dsp:nvSpPr>
      <dsp:spPr>
        <a:xfrm>
          <a:off x="4821981" y="2475136"/>
          <a:ext cx="424309"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F82EE233-B579-438A-84D8-A5631683CB00}">
      <dsp:nvSpPr>
        <dsp:cNvPr id="0" name=""/>
        <dsp:cNvSpPr/>
      </dsp:nvSpPr>
      <dsp:spPr>
        <a:xfrm rot="5400000">
          <a:off x="3737447" y="2692099"/>
          <a:ext cx="1298951" cy="863893"/>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6D2A9-1FDB-438B-BE77-9E4A8B380B39}"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2FCCC-B674-413C-8869-A816806EAE24}" type="slidenum">
              <a:rPr lang="en-US" smtClean="0"/>
              <a:t>‹#›</a:t>
            </a:fld>
            <a:endParaRPr lang="en-US"/>
          </a:p>
        </p:txBody>
      </p:sp>
    </p:spTree>
    <p:extLst>
      <p:ext uri="{BB962C8B-B14F-4D97-AF65-F5344CB8AC3E}">
        <p14:creationId xmlns:p14="http://schemas.microsoft.com/office/powerpoint/2010/main" val="378871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55BA310B-FBA5-4B94-BDB1-CFE21F60C847}" type="slidenum">
              <a:rPr lang="en-US" sz="1200">
                <a:solidFill>
                  <a:prstClr val="black"/>
                </a:solidFill>
              </a:rPr>
              <a:pPr eaLnBrk="1" hangingPunct="1"/>
              <a:t>1</a:t>
            </a:fld>
            <a:endParaRPr lang="en-US" sz="1200" dirty="0">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ea typeface="ヒラギノ角ゴ Pro W3" charset="-128"/>
              </a:rPr>
              <a:t>Open with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12</a:t>
            </a:fld>
            <a:endParaRPr lang="en-US"/>
          </a:p>
        </p:txBody>
      </p:sp>
    </p:spTree>
    <p:extLst>
      <p:ext uri="{BB962C8B-B14F-4D97-AF65-F5344CB8AC3E}">
        <p14:creationId xmlns:p14="http://schemas.microsoft.com/office/powerpoint/2010/main" val="46191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13</a:t>
            </a:fld>
            <a:endParaRPr lang="en-US"/>
          </a:p>
        </p:txBody>
      </p:sp>
    </p:spTree>
    <p:extLst>
      <p:ext uri="{BB962C8B-B14F-4D97-AF65-F5344CB8AC3E}">
        <p14:creationId xmlns:p14="http://schemas.microsoft.com/office/powerpoint/2010/main" val="278425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14</a:t>
            </a:fld>
            <a:endParaRPr lang="en-US"/>
          </a:p>
        </p:txBody>
      </p:sp>
    </p:spTree>
    <p:extLst>
      <p:ext uri="{BB962C8B-B14F-4D97-AF65-F5344CB8AC3E}">
        <p14:creationId xmlns:p14="http://schemas.microsoft.com/office/powerpoint/2010/main" val="3570105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fld id="{8162D1B8-8216-4BC2-906C-D35E277CA7B3}" type="slidenum">
              <a:rPr lang="en-US" smtClean="0">
                <a:solidFill>
                  <a:prstClr val="black"/>
                </a:solidFill>
              </a:rPr>
              <a:pPr/>
              <a:t>15</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ヒラギノ角ゴ Pro W3" charset="-128"/>
              </a:rPr>
              <a:t>Some organizations have program fees that cover everything – may be worth it</a:t>
            </a:r>
          </a:p>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16</a:t>
            </a:fld>
            <a:endParaRPr lang="en-US"/>
          </a:p>
        </p:txBody>
      </p:sp>
    </p:spTree>
    <p:extLst>
      <p:ext uri="{BB962C8B-B14F-4D97-AF65-F5344CB8AC3E}">
        <p14:creationId xmlns:p14="http://schemas.microsoft.com/office/powerpoint/2010/main" val="149426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17</a:t>
            </a:fld>
            <a:endParaRPr lang="en-US"/>
          </a:p>
        </p:txBody>
      </p:sp>
    </p:spTree>
    <p:extLst>
      <p:ext uri="{BB962C8B-B14F-4D97-AF65-F5344CB8AC3E}">
        <p14:creationId xmlns:p14="http://schemas.microsoft.com/office/powerpoint/2010/main" val="428898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She had hoped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in the hospital where she could see the diseases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never sees in the US and help patients, but because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needs funding she is willing to do some kind of study. Rose is referred to a </a:t>
            </a:r>
            <a:r>
              <a:rPr lang="en-US" sz="1200" kern="1200" dirty="0" err="1" smtClean="0">
                <a:solidFill>
                  <a:schemeClr val="tx1"/>
                </a:solidFill>
                <a:effectLst/>
                <a:latin typeface="+mn-lt"/>
                <a:ea typeface="+mn-ea"/>
                <a:cs typeface="+mn-cs"/>
              </a:rPr>
              <a:t>Midatlantic</a:t>
            </a:r>
            <a:r>
              <a:rPr lang="en-US" sz="1200" kern="1200" dirty="0" smtClean="0">
                <a:solidFill>
                  <a:schemeClr val="tx1"/>
                </a:solidFill>
                <a:effectLst/>
                <a:latin typeface="+mn-lt"/>
                <a:ea typeface="+mn-ea"/>
                <a:cs typeface="+mn-cs"/>
              </a:rPr>
              <a:t> faculty member, Dr.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Steve Landers, who is responsible for the new partnership. Dr. Landers suggests she design a project involving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local village health workers. Because Rose is interested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pediatrics, she proposes to investigate the village health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workers’ care of pediatric patients and do a needs assessment of their deficiencies in this area. With Dr. Landers’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support, Rose gets a partial scholarship and raises 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 $1500 through family and friends to finance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 trip.</a:t>
            </a:r>
          </a:p>
          <a:p>
            <a:r>
              <a:rPr lang="en-US" sz="1200" kern="1200" dirty="0" smtClean="0">
                <a:solidFill>
                  <a:schemeClr val="tx1"/>
                </a:solidFill>
                <a:effectLst/>
                <a:latin typeface="+mn-lt"/>
                <a:ea typeface="+mn-ea"/>
                <a:cs typeface="+mn-cs"/>
              </a:rPr>
              <a:t>Upon arriving in Kenya, Rose is immediately presented with several challenges. She learns that the village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 workers speak two quite different languages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scattered throughout a large geographic area only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accessible by car. Moreover, most of them are subsistence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farmers, busy planting this season’s crops and unavailable for interviews this time of year. Unsure of how to</a:t>
            </a:r>
          </a:p>
          <a:p>
            <a:r>
              <a:rPr lang="en-US" sz="1200" kern="1200" dirty="0" smtClean="0">
                <a:solidFill>
                  <a:schemeClr val="tx1"/>
                </a:solidFill>
                <a:effectLst/>
                <a:latin typeface="+mn-lt"/>
                <a:ea typeface="+mn-ea"/>
                <a:cs typeface="+mn-cs"/>
              </a:rPr>
              <a:t>proceed with her research, Rose spends her first week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accompanying Dr. Landers in the hospital. She is very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glad he is there, as even when they speak English she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rarely understands what the local doctors and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are saying. Often she cannot hear them at all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speak very quietly, she assumes in order to protect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 privacy in the large open wards. When there is</a:t>
            </a:r>
          </a:p>
          <a:p>
            <a:r>
              <a:rPr lang="en-US" sz="1200" kern="1200" dirty="0" smtClean="0">
                <a:solidFill>
                  <a:schemeClr val="tx1"/>
                </a:solidFill>
                <a:effectLst/>
                <a:latin typeface="+mn-lt"/>
                <a:ea typeface="+mn-ea"/>
                <a:cs typeface="+mn-cs"/>
              </a:rPr>
              <a:t>time, Rose asks Dr. Landers what is going on, but sometimes he doesn’t know either.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During this week, Rose meets a nurse at the hospital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one of the outlying villages who speaks English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willing to translate for her. The nurse helps Rose find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driver and borrows the ambulance van from the hospital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 day. The road to their chosen village is impassable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due to flooding, so they go to a nearby village where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same language is spoken. There Rose meets two village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 workers who seem rather shy. Rose tries to ask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them questions about their pediatric patients but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prefer to talk about the weather, offer Rose tea,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lunch for their extended family. She understands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they may be more willing to talk after lunch, but then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lead Rose to another house where she meets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someone she is told is a ‘village elder.’ Rose isn’t sure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to do but introduces herself and her project and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elder seems satisfied.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After her visit with the elder, Rose meets again with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village health workers. They are still friendly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willing to talk to her, but it is hard for Rose to get clear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answers to her questions. The village health workers 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don’t care for children, but visit families. Sometimes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only visit elder villagers. They sometimes talk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parents and caregivers about the children in the family,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they do not read or write and use water bottles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measure the height of children. Unsure of what she can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with this information, Rose decides to focus instead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their training. She asks them what kind of training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would like. The village health workers seem confused by this question, saying they would like to become a ‘cluster’ that is recognized by microfinance bank in the</a:t>
            </a:r>
          </a:p>
          <a:p>
            <a:r>
              <a:rPr lang="en-US" sz="1200" kern="1200" dirty="0" smtClean="0">
                <a:solidFill>
                  <a:schemeClr val="tx1"/>
                </a:solidFill>
                <a:effectLst/>
                <a:latin typeface="+mn-lt"/>
                <a:ea typeface="+mn-ea"/>
                <a:cs typeface="+mn-cs"/>
              </a:rPr>
              <a:t>nearby town. When Rose asks what a cluster is, they 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another group of women is a cluster which allows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them to buy a cow and borrow money to start a small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store. By now Rose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overwhelmed. She knows nothing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about microfinance and only has three weeks left to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 research project. She begins to wonder if she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just donated her $1500 to the community health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workers rather than coming to Kenya herself. Rose heads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back to the hospital to offer to help care for patients until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she can figure out what to do next.</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What did Rose expect to gain from her experience in Kenya? What did she not know about her host community when she planned her research project? What knowledge and preparation would have helped her to be more successful?</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18</a:t>
            </a:fld>
            <a:endParaRPr lang="en-US"/>
          </a:p>
        </p:txBody>
      </p:sp>
    </p:spTree>
    <p:extLst>
      <p:ext uri="{BB962C8B-B14F-4D97-AF65-F5344CB8AC3E}">
        <p14:creationId xmlns:p14="http://schemas.microsoft.com/office/powerpoint/2010/main" val="47010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a:rPr>
              <a:t>It seemed the student wanted to do some kind</a:t>
            </a:r>
            <a:r>
              <a:rPr lang="en-US" baseline="0" dirty="0" smtClean="0">
                <a:effectLst/>
                <a:latin typeface="Arial"/>
              </a:rPr>
              <a:t> </a:t>
            </a:r>
            <a:r>
              <a:rPr lang="en-US" dirty="0" smtClean="0">
                <a:effectLst/>
                <a:latin typeface="Arial"/>
              </a:rPr>
              <a:t>of research project out of town. Nilly was instructed to</a:t>
            </a:r>
            <a:r>
              <a:rPr lang="en-US" baseline="0" dirty="0" smtClean="0">
                <a:effectLst/>
                <a:latin typeface="Arial"/>
              </a:rPr>
              <a:t> </a:t>
            </a:r>
            <a:r>
              <a:rPr lang="en-US" dirty="0" smtClean="0">
                <a:effectLst/>
                <a:latin typeface="Arial"/>
              </a:rPr>
              <a:t>accompany the visiting American, Rose, to her home</a:t>
            </a:r>
            <a:r>
              <a:rPr lang="en-US" baseline="0" dirty="0" smtClean="0">
                <a:effectLst/>
                <a:latin typeface="Arial"/>
              </a:rPr>
              <a:t> </a:t>
            </a:r>
            <a:r>
              <a:rPr lang="en-US" dirty="0" smtClean="0">
                <a:effectLst/>
                <a:latin typeface="Arial"/>
              </a:rPr>
              <a:t>village to interview some village health workers there.</a:t>
            </a:r>
            <a:r>
              <a:rPr lang="en-US" baseline="0" dirty="0" smtClean="0">
                <a:effectLst/>
                <a:latin typeface="Arial"/>
              </a:rPr>
              <a:t> </a:t>
            </a:r>
            <a:r>
              <a:rPr lang="en-US" dirty="0" smtClean="0">
                <a:effectLst/>
                <a:latin typeface="Arial"/>
              </a:rPr>
              <a:t>Nilly had not been back to her village for several months</a:t>
            </a:r>
            <a:r>
              <a:rPr lang="en-US" baseline="0" dirty="0" smtClean="0">
                <a:effectLst/>
                <a:latin typeface="Arial"/>
              </a:rPr>
              <a:t> </a:t>
            </a:r>
            <a:r>
              <a:rPr lang="en-US" dirty="0" smtClean="0">
                <a:effectLst/>
                <a:latin typeface="Arial"/>
              </a:rPr>
              <a:t>and was excited at the opportunity to see her family. She</a:t>
            </a:r>
            <a:r>
              <a:rPr lang="en-US" baseline="0" dirty="0" smtClean="0">
                <a:effectLst/>
                <a:latin typeface="Arial"/>
              </a:rPr>
              <a:t> </a:t>
            </a:r>
            <a:r>
              <a:rPr lang="en-US" dirty="0" smtClean="0">
                <a:effectLst/>
                <a:latin typeface="Arial"/>
              </a:rPr>
              <a:t>also hoped that by doing this work she might be paid an</a:t>
            </a:r>
          </a:p>
          <a:p>
            <a:r>
              <a:rPr lang="en-US" dirty="0" smtClean="0">
                <a:effectLst/>
                <a:latin typeface="Arial"/>
              </a:rPr>
              <a:t>extra stipend or that the American could be a helpful</a:t>
            </a:r>
            <a:r>
              <a:rPr lang="en-US" baseline="0" dirty="0" smtClean="0">
                <a:effectLst/>
                <a:latin typeface="Arial"/>
              </a:rPr>
              <a:t> </a:t>
            </a:r>
            <a:r>
              <a:rPr lang="en-US" dirty="0" smtClean="0">
                <a:effectLst/>
                <a:latin typeface="Arial"/>
              </a:rPr>
              <a:t>contact in the future. At the same time, Nilly saw the</a:t>
            </a:r>
            <a:r>
              <a:rPr lang="en-US" baseline="0" dirty="0" smtClean="0">
                <a:effectLst/>
                <a:latin typeface="Arial"/>
              </a:rPr>
              <a:t> </a:t>
            </a:r>
            <a:r>
              <a:rPr lang="en-US" dirty="0" smtClean="0">
                <a:effectLst/>
                <a:latin typeface="Arial"/>
              </a:rPr>
              <a:t>lines of mothers, babies, and elders waiting to be seen</a:t>
            </a:r>
          </a:p>
          <a:p>
            <a:r>
              <a:rPr lang="en-US" dirty="0" smtClean="0">
                <a:effectLst/>
                <a:latin typeface="Arial"/>
              </a:rPr>
              <a:t>and felt badly about leaving all the work to one other</a:t>
            </a:r>
            <a:r>
              <a:rPr lang="en-US" baseline="0" dirty="0" smtClean="0">
                <a:effectLst/>
                <a:latin typeface="Arial"/>
              </a:rPr>
              <a:t> </a:t>
            </a:r>
            <a:r>
              <a:rPr lang="en-US" dirty="0" smtClean="0">
                <a:effectLst/>
                <a:latin typeface="Arial"/>
              </a:rPr>
              <a:t>nurse.</a:t>
            </a:r>
            <a:r>
              <a:rPr lang="en-US" baseline="0" dirty="0" smtClean="0">
                <a:effectLst/>
                <a:latin typeface="Arial"/>
              </a:rPr>
              <a:t> </a:t>
            </a:r>
            <a:r>
              <a:rPr lang="en-US" dirty="0" err="1" smtClean="0">
                <a:effectLst/>
                <a:latin typeface="Arial"/>
              </a:rPr>
              <a:t>Nilly’s</a:t>
            </a:r>
            <a:r>
              <a:rPr lang="en-US" dirty="0" smtClean="0">
                <a:effectLst/>
                <a:latin typeface="Arial"/>
              </a:rPr>
              <a:t> first impression of Rose was that she was very</a:t>
            </a:r>
            <a:r>
              <a:rPr lang="en-US" baseline="0" dirty="0" smtClean="0">
                <a:effectLst/>
                <a:latin typeface="Arial"/>
              </a:rPr>
              <a:t> </a:t>
            </a:r>
            <a:r>
              <a:rPr lang="en-US" dirty="0" smtClean="0">
                <a:effectLst/>
                <a:latin typeface="Arial"/>
              </a:rPr>
              <a:t>nice but very young and anxious. She was clearly eager to</a:t>
            </a:r>
          </a:p>
          <a:p>
            <a:r>
              <a:rPr lang="en-US" dirty="0" smtClean="0">
                <a:effectLst/>
                <a:latin typeface="Arial"/>
              </a:rPr>
              <a:t>get started on her project and did not want to take time</a:t>
            </a:r>
            <a:r>
              <a:rPr lang="en-US" baseline="0" dirty="0" smtClean="0">
                <a:effectLst/>
                <a:latin typeface="Arial"/>
              </a:rPr>
              <a:t> </a:t>
            </a:r>
            <a:r>
              <a:rPr lang="en-US" dirty="0" smtClean="0">
                <a:effectLst/>
                <a:latin typeface="Arial"/>
              </a:rPr>
              <a:t>for tea with the driver, which Nilly felt was common</a:t>
            </a:r>
            <a:r>
              <a:rPr lang="en-US" baseline="0" dirty="0" smtClean="0">
                <a:effectLst/>
                <a:latin typeface="Arial"/>
              </a:rPr>
              <a:t> </a:t>
            </a:r>
            <a:r>
              <a:rPr lang="en-US" dirty="0" smtClean="0">
                <a:effectLst/>
                <a:latin typeface="Arial"/>
              </a:rPr>
              <a:t>courtesy before embarking on a journey. When they got</a:t>
            </a:r>
          </a:p>
          <a:p>
            <a:r>
              <a:rPr lang="en-US" dirty="0" smtClean="0">
                <a:effectLst/>
                <a:latin typeface="Arial"/>
              </a:rPr>
              <a:t>in the car, Rose also seemed stressed. She was upset that</a:t>
            </a:r>
            <a:r>
              <a:rPr lang="en-US" baseline="0" dirty="0" smtClean="0">
                <a:effectLst/>
                <a:latin typeface="Arial"/>
              </a:rPr>
              <a:t> </a:t>
            </a:r>
            <a:r>
              <a:rPr lang="en-US" dirty="0" smtClean="0">
                <a:effectLst/>
                <a:latin typeface="Arial"/>
              </a:rPr>
              <a:t>the seatbelts were not working and seemed uneasy when</a:t>
            </a:r>
            <a:r>
              <a:rPr lang="en-US" baseline="0" dirty="0" smtClean="0">
                <a:effectLst/>
                <a:latin typeface="Arial"/>
              </a:rPr>
              <a:t> </a:t>
            </a:r>
            <a:r>
              <a:rPr lang="en-US" dirty="0" smtClean="0">
                <a:effectLst/>
                <a:latin typeface="Arial"/>
              </a:rPr>
              <a:t>the driver picked up and dropped off other passengers</a:t>
            </a:r>
            <a:r>
              <a:rPr lang="en-US" baseline="0" dirty="0" smtClean="0">
                <a:effectLst/>
                <a:latin typeface="Arial"/>
              </a:rPr>
              <a:t> </a:t>
            </a:r>
            <a:r>
              <a:rPr lang="en-US" dirty="0" smtClean="0">
                <a:effectLst/>
                <a:latin typeface="Arial"/>
              </a:rPr>
              <a:t>along the way. Sadly, the road to </a:t>
            </a:r>
            <a:r>
              <a:rPr lang="en-US" dirty="0" err="1" smtClean="0">
                <a:effectLst/>
                <a:latin typeface="Arial"/>
              </a:rPr>
              <a:t>Nilly’s</a:t>
            </a:r>
            <a:r>
              <a:rPr lang="en-US" dirty="0" smtClean="0">
                <a:effectLst/>
                <a:latin typeface="Arial"/>
              </a:rPr>
              <a:t> village was</a:t>
            </a:r>
            <a:r>
              <a:rPr lang="en-US" baseline="0" dirty="0" smtClean="0">
                <a:effectLst/>
                <a:latin typeface="Arial"/>
              </a:rPr>
              <a:t> </a:t>
            </a:r>
            <a:r>
              <a:rPr lang="en-US" dirty="0" smtClean="0">
                <a:effectLst/>
                <a:latin typeface="Arial"/>
              </a:rPr>
              <a:t>blocked by flooding so Nilly would not get to see her</a:t>
            </a:r>
            <a:r>
              <a:rPr lang="en-US" baseline="0" dirty="0" smtClean="0">
                <a:effectLst/>
                <a:latin typeface="Arial"/>
              </a:rPr>
              <a:t> </a:t>
            </a:r>
            <a:r>
              <a:rPr lang="en-US" dirty="0" smtClean="0">
                <a:effectLst/>
                <a:latin typeface="Arial"/>
              </a:rPr>
              <a:t>mother and sisters, but when she saw the disappointment</a:t>
            </a:r>
          </a:p>
          <a:p>
            <a:r>
              <a:rPr lang="en-US" dirty="0" smtClean="0">
                <a:effectLst/>
                <a:latin typeface="Arial"/>
              </a:rPr>
              <a:t>on Rose’s face, she suggested they visit a neighboring</a:t>
            </a:r>
            <a:r>
              <a:rPr lang="en-US" baseline="0" dirty="0" smtClean="0">
                <a:effectLst/>
                <a:latin typeface="Arial"/>
              </a:rPr>
              <a:t> </a:t>
            </a:r>
            <a:r>
              <a:rPr lang="en-US" dirty="0" smtClean="0">
                <a:effectLst/>
                <a:latin typeface="Arial"/>
              </a:rPr>
              <a:t>village that used the same language. Within an hour, they</a:t>
            </a:r>
            <a:r>
              <a:rPr lang="en-US" baseline="0" dirty="0" smtClean="0">
                <a:effectLst/>
                <a:latin typeface="Arial"/>
              </a:rPr>
              <a:t> </a:t>
            </a:r>
            <a:r>
              <a:rPr lang="en-US" dirty="0" smtClean="0">
                <a:effectLst/>
                <a:latin typeface="Arial"/>
              </a:rPr>
              <a:t>arrived.</a:t>
            </a:r>
          </a:p>
          <a:p>
            <a:r>
              <a:rPr lang="en-US" dirty="0" smtClean="0">
                <a:effectLst/>
                <a:latin typeface="Arial"/>
              </a:rPr>
              <a:t>Rose’s research project included interviewing village</a:t>
            </a:r>
            <a:r>
              <a:rPr lang="en-US" baseline="0" dirty="0" smtClean="0">
                <a:effectLst/>
                <a:latin typeface="Arial"/>
              </a:rPr>
              <a:t> </a:t>
            </a:r>
            <a:r>
              <a:rPr lang="en-US" dirty="0" smtClean="0">
                <a:effectLst/>
                <a:latin typeface="Arial"/>
              </a:rPr>
              <a:t>health workers about their care of pediatric patients and</a:t>
            </a:r>
            <a:r>
              <a:rPr lang="en-US" baseline="0" dirty="0" smtClean="0">
                <a:effectLst/>
                <a:latin typeface="Arial"/>
              </a:rPr>
              <a:t> </a:t>
            </a:r>
            <a:r>
              <a:rPr lang="en-US" dirty="0" smtClean="0">
                <a:effectLst/>
                <a:latin typeface="Arial"/>
              </a:rPr>
              <a:t>the training they wished for. Nilly thought Rose asked</a:t>
            </a:r>
            <a:r>
              <a:rPr lang="en-US" baseline="0" dirty="0" smtClean="0">
                <a:effectLst/>
                <a:latin typeface="Arial"/>
              </a:rPr>
              <a:t> </a:t>
            </a:r>
            <a:r>
              <a:rPr lang="en-US" dirty="0" smtClean="0">
                <a:effectLst/>
                <a:latin typeface="Arial"/>
              </a:rPr>
              <a:t>good questions, but she wanted to know about children,</a:t>
            </a:r>
            <a:r>
              <a:rPr lang="en-US" baseline="0" dirty="0" smtClean="0">
                <a:effectLst/>
                <a:latin typeface="Arial"/>
              </a:rPr>
              <a:t> </a:t>
            </a:r>
            <a:r>
              <a:rPr lang="en-US" dirty="0" smtClean="0">
                <a:effectLst/>
                <a:latin typeface="Arial"/>
              </a:rPr>
              <a:t>not knowing that the village health workers were usually</a:t>
            </a:r>
            <a:r>
              <a:rPr lang="en-US" baseline="0" dirty="0" smtClean="0">
                <a:effectLst/>
                <a:latin typeface="Arial"/>
              </a:rPr>
              <a:t> </a:t>
            </a:r>
            <a:r>
              <a:rPr lang="en-US" dirty="0" smtClean="0">
                <a:effectLst/>
                <a:latin typeface="Arial"/>
              </a:rPr>
              <a:t>only concerned with the health of adults. Furthermore,</a:t>
            </a:r>
          </a:p>
          <a:p>
            <a:r>
              <a:rPr lang="en-US" dirty="0" smtClean="0">
                <a:effectLst/>
                <a:latin typeface="Arial"/>
              </a:rPr>
              <a:t>the village health workers measured children’s heights in</a:t>
            </a:r>
            <a:r>
              <a:rPr lang="en-US" baseline="0" dirty="0" smtClean="0">
                <a:effectLst/>
                <a:latin typeface="Arial"/>
              </a:rPr>
              <a:t> </a:t>
            </a:r>
            <a:r>
              <a:rPr lang="en-US" dirty="0" smtClean="0">
                <a:effectLst/>
                <a:latin typeface="Arial"/>
              </a:rPr>
              <a:t>lengths of water bottles, which seemed to bother Rose.</a:t>
            </a:r>
            <a:r>
              <a:rPr lang="en-US" baseline="0" dirty="0" smtClean="0">
                <a:effectLst/>
                <a:latin typeface="Arial"/>
              </a:rPr>
              <a:t> </a:t>
            </a:r>
            <a:r>
              <a:rPr lang="en-US" dirty="0" smtClean="0">
                <a:effectLst/>
                <a:latin typeface="Arial"/>
              </a:rPr>
              <a:t>Worst of all, it was planting time and the village health</a:t>
            </a:r>
            <a:r>
              <a:rPr lang="en-US" baseline="0" dirty="0" smtClean="0">
                <a:effectLst/>
                <a:latin typeface="Arial"/>
              </a:rPr>
              <a:t> </a:t>
            </a:r>
            <a:r>
              <a:rPr lang="en-US" dirty="0" smtClean="0">
                <a:effectLst/>
                <a:latin typeface="Arial"/>
              </a:rPr>
              <a:t>workers wanted to be working their fields, not answering</a:t>
            </a:r>
            <a:r>
              <a:rPr lang="en-US" baseline="0" dirty="0" smtClean="0">
                <a:effectLst/>
                <a:latin typeface="Arial"/>
              </a:rPr>
              <a:t> </a:t>
            </a:r>
            <a:r>
              <a:rPr lang="en-US" dirty="0" smtClean="0">
                <a:effectLst/>
                <a:latin typeface="Arial"/>
              </a:rPr>
              <a:t>strange questions from a young foreigner. But some did</a:t>
            </a:r>
            <a:r>
              <a:rPr lang="en-US" baseline="0" dirty="0" smtClean="0">
                <a:effectLst/>
                <a:latin typeface="Arial"/>
              </a:rPr>
              <a:t> </a:t>
            </a:r>
            <a:r>
              <a:rPr lang="en-US" dirty="0" smtClean="0">
                <a:effectLst/>
                <a:latin typeface="Arial"/>
              </a:rPr>
              <a:t>stay. Nilly tried her best to translate, but Rose seemed</a:t>
            </a:r>
            <a:r>
              <a:rPr lang="en-US" baseline="0" dirty="0" smtClean="0">
                <a:effectLst/>
                <a:latin typeface="Arial"/>
              </a:rPr>
              <a:t> </a:t>
            </a:r>
            <a:r>
              <a:rPr lang="en-US" dirty="0" smtClean="0">
                <a:effectLst/>
                <a:latin typeface="Arial"/>
              </a:rPr>
              <a:t>frustrated that her questions were not easily answered. In</a:t>
            </a:r>
            <a:r>
              <a:rPr lang="en-US" baseline="0" dirty="0" smtClean="0">
                <a:effectLst/>
                <a:latin typeface="Arial"/>
              </a:rPr>
              <a:t> </a:t>
            </a:r>
            <a:r>
              <a:rPr lang="en-US" dirty="0" smtClean="0">
                <a:effectLst/>
                <a:latin typeface="Arial"/>
              </a:rPr>
              <a:t>addition, it seemed that Rose and the village health</a:t>
            </a:r>
            <a:r>
              <a:rPr lang="en-US" baseline="0" dirty="0" smtClean="0">
                <a:effectLst/>
                <a:latin typeface="Arial"/>
              </a:rPr>
              <a:t> </a:t>
            </a:r>
            <a:r>
              <a:rPr lang="en-US" dirty="0" smtClean="0">
                <a:effectLst/>
                <a:latin typeface="Arial"/>
              </a:rPr>
              <a:t>workers had different ideas about what counted as training. When Rose asked them what training they wanted,</a:t>
            </a:r>
            <a:r>
              <a:rPr lang="en-US" baseline="0" dirty="0" smtClean="0">
                <a:effectLst/>
                <a:latin typeface="Arial"/>
              </a:rPr>
              <a:t> </a:t>
            </a:r>
            <a:r>
              <a:rPr lang="en-US" dirty="0" smtClean="0">
                <a:effectLst/>
                <a:latin typeface="Arial"/>
              </a:rPr>
              <a:t>they said they wanted to become a cluster that could be</a:t>
            </a:r>
            <a:r>
              <a:rPr lang="en-US" baseline="0" dirty="0" smtClean="0">
                <a:effectLst/>
                <a:latin typeface="Arial"/>
              </a:rPr>
              <a:t> </a:t>
            </a:r>
            <a:r>
              <a:rPr lang="en-US" dirty="0" smtClean="0">
                <a:effectLst/>
                <a:latin typeface="Arial"/>
              </a:rPr>
              <a:t>recognized by a microfinance bank. The village health</a:t>
            </a:r>
            <a:r>
              <a:rPr lang="en-US" baseline="0" dirty="0" smtClean="0">
                <a:effectLst/>
                <a:latin typeface="Arial"/>
              </a:rPr>
              <a:t> </a:t>
            </a:r>
            <a:r>
              <a:rPr lang="en-US" dirty="0" smtClean="0">
                <a:effectLst/>
                <a:latin typeface="Arial"/>
              </a:rPr>
              <a:t>workers thought this was why Rose had come, and was</a:t>
            </a:r>
          </a:p>
          <a:p>
            <a:r>
              <a:rPr lang="en-US" dirty="0" smtClean="0">
                <a:effectLst/>
                <a:latin typeface="Arial"/>
              </a:rPr>
              <a:t>why they gave up their time in the fields to meet with her.</a:t>
            </a:r>
            <a:r>
              <a:rPr lang="en-US" baseline="0" dirty="0" smtClean="0">
                <a:effectLst/>
                <a:latin typeface="Arial"/>
              </a:rPr>
              <a:t> </a:t>
            </a:r>
            <a:r>
              <a:rPr lang="en-US" dirty="0" smtClean="0">
                <a:effectLst/>
                <a:latin typeface="Arial"/>
              </a:rPr>
              <a:t>This misunderstanding was awkward for Nilly because it</a:t>
            </a:r>
            <a:r>
              <a:rPr lang="en-US" baseline="0" dirty="0" smtClean="0">
                <a:effectLst/>
                <a:latin typeface="Arial"/>
              </a:rPr>
              <a:t> </a:t>
            </a:r>
            <a:r>
              <a:rPr lang="en-US" dirty="0" smtClean="0">
                <a:effectLst/>
                <a:latin typeface="Arial"/>
              </a:rPr>
              <a:t>was clear to her that Rose could not provide this kind of</a:t>
            </a:r>
          </a:p>
          <a:p>
            <a:r>
              <a:rPr lang="en-US" dirty="0" smtClean="0">
                <a:effectLst/>
                <a:latin typeface="Arial"/>
              </a:rPr>
              <a:t>assistance.</a:t>
            </a:r>
            <a:r>
              <a:rPr lang="en-US" baseline="0" dirty="0" smtClean="0">
                <a:effectLst/>
                <a:latin typeface="Arial"/>
              </a:rPr>
              <a:t> </a:t>
            </a:r>
            <a:r>
              <a:rPr lang="en-US" dirty="0" smtClean="0">
                <a:effectLst/>
                <a:latin typeface="Arial"/>
              </a:rPr>
              <a:t>It was a long day and Nilly and Rose returned to town</a:t>
            </a:r>
            <a:r>
              <a:rPr lang="en-US" baseline="0" dirty="0" smtClean="0">
                <a:effectLst/>
                <a:latin typeface="Arial"/>
              </a:rPr>
              <a:t> </a:t>
            </a:r>
            <a:r>
              <a:rPr lang="en-US" dirty="0" smtClean="0">
                <a:effectLst/>
                <a:latin typeface="Arial"/>
              </a:rPr>
              <a:t>after dinner. Nilly did not get to eat because the student</a:t>
            </a:r>
            <a:r>
              <a:rPr lang="en-US" baseline="0" dirty="0" smtClean="0">
                <a:effectLst/>
                <a:latin typeface="Arial"/>
              </a:rPr>
              <a:t> </a:t>
            </a:r>
            <a:r>
              <a:rPr lang="en-US" dirty="0" smtClean="0">
                <a:effectLst/>
                <a:latin typeface="Arial"/>
              </a:rPr>
              <a:t>cafeteria was closed. Nor did she get the stipend that she</a:t>
            </a:r>
            <a:r>
              <a:rPr lang="en-US" baseline="0" dirty="0" smtClean="0">
                <a:effectLst/>
                <a:latin typeface="Arial"/>
              </a:rPr>
              <a:t> </a:t>
            </a:r>
            <a:r>
              <a:rPr lang="en-US" dirty="0" smtClean="0">
                <a:effectLst/>
                <a:latin typeface="Arial"/>
              </a:rPr>
              <a:t>hoped for, although Rose did ask her to help translate</a:t>
            </a:r>
            <a:r>
              <a:rPr lang="en-US" baseline="0" dirty="0" smtClean="0">
                <a:effectLst/>
                <a:latin typeface="Arial"/>
              </a:rPr>
              <a:t> </a:t>
            </a:r>
            <a:r>
              <a:rPr lang="en-US" dirty="0" smtClean="0">
                <a:effectLst/>
                <a:latin typeface="Arial"/>
              </a:rPr>
              <a:t>again the next day. This would again pull Nilly away</a:t>
            </a:r>
            <a:r>
              <a:rPr lang="en-US" baseline="0" dirty="0" smtClean="0">
                <a:effectLst/>
                <a:latin typeface="Arial"/>
              </a:rPr>
              <a:t> </a:t>
            </a:r>
            <a:r>
              <a:rPr lang="en-US" dirty="0" smtClean="0">
                <a:effectLst/>
                <a:latin typeface="Arial"/>
              </a:rPr>
              <a:t>from her clinical duties and study time, but she still hoped</a:t>
            </a:r>
            <a:r>
              <a:rPr lang="en-US" baseline="0" dirty="0" smtClean="0">
                <a:effectLst/>
                <a:latin typeface="Arial"/>
              </a:rPr>
              <a:t> </a:t>
            </a:r>
            <a:r>
              <a:rPr lang="en-US" dirty="0" smtClean="0">
                <a:effectLst/>
                <a:latin typeface="Arial"/>
              </a:rPr>
              <a:t>that Rose might give her something to compensate for</a:t>
            </a:r>
            <a:r>
              <a:rPr lang="en-US" baseline="0" dirty="0" smtClean="0">
                <a:effectLst/>
                <a:latin typeface="Arial"/>
              </a:rPr>
              <a:t> </a:t>
            </a:r>
            <a:r>
              <a:rPr lang="en-US" dirty="0" smtClean="0">
                <a:effectLst/>
                <a:latin typeface="Arial"/>
              </a:rPr>
              <a:t>her time.</a:t>
            </a:r>
          </a:p>
          <a:p>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How did Rose’s presence impact the clinical and support staff at Kenyan Hospital? How might western medical trainees minimize the disruption they impose on the under-resourced institutions and communities they visit?</a:t>
            </a:r>
          </a:p>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19</a:t>
            </a:fld>
            <a:endParaRPr lang="en-US"/>
          </a:p>
        </p:txBody>
      </p:sp>
    </p:spTree>
    <p:extLst>
      <p:ext uri="{BB962C8B-B14F-4D97-AF65-F5344CB8AC3E}">
        <p14:creationId xmlns:p14="http://schemas.microsoft.com/office/powerpoint/2010/main" val="427688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20</a:t>
            </a:fld>
            <a:endParaRPr lang="en-US"/>
          </a:p>
        </p:txBody>
      </p:sp>
    </p:spTree>
    <p:extLst>
      <p:ext uri="{BB962C8B-B14F-4D97-AF65-F5344CB8AC3E}">
        <p14:creationId xmlns:p14="http://schemas.microsoft.com/office/powerpoint/2010/main" val="361413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cs typeface="ヒラギノ角ゴ Pro W3" charset="0"/>
              </a:rPr>
              <a:t>So, quality improvement activities used only within a project are not </a:t>
            </a:r>
            <a:r>
              <a:rPr lang="ja-JP" altLang="en-US" dirty="0">
                <a:ea typeface="ヒラギノ角ゴ Pro W3" charset="0"/>
                <a:cs typeface="ヒラギノ角ゴ Pro W3" charset="0"/>
              </a:rPr>
              <a:t>“</a:t>
            </a:r>
            <a:r>
              <a:rPr lang="en-US" dirty="0">
                <a:ea typeface="ヒラギノ角ゴ Pro W3" charset="0"/>
                <a:cs typeface="ヒラギノ角ゴ Pro W3" charset="0"/>
              </a:rPr>
              <a:t>research</a:t>
            </a:r>
            <a:r>
              <a:rPr lang="ja-JP" altLang="en-US" dirty="0">
                <a:ea typeface="ヒラギノ角ゴ Pro W3" charset="0"/>
                <a:cs typeface="ヒラギノ角ゴ Pro W3" charset="0"/>
              </a:rPr>
              <a:t>”</a:t>
            </a:r>
            <a:r>
              <a:rPr lang="en-US" dirty="0">
                <a:ea typeface="ヒラギノ角ゴ Pro W3" charset="0"/>
                <a:cs typeface="ヒラギノ角ゴ Pro W3" charset="0"/>
              </a:rPr>
              <a:t> but if this information is printed/published more broadly it IS.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30171" indent="-280835" eaLnBrk="0" hangingPunct="0">
              <a:defRPr sz="2400">
                <a:solidFill>
                  <a:schemeClr val="tx1"/>
                </a:solidFill>
                <a:latin typeface="Arial" charset="0"/>
                <a:ea typeface="ヒラギノ角ゴ Pro W3" charset="0"/>
                <a:cs typeface="ヒラギノ角ゴ Pro W3" charset="0"/>
              </a:defRPr>
            </a:lvl2pPr>
            <a:lvl3pPr marL="1123340" indent="-224668" eaLnBrk="0" hangingPunct="0">
              <a:defRPr sz="2400">
                <a:solidFill>
                  <a:schemeClr val="tx1"/>
                </a:solidFill>
                <a:latin typeface="Arial" charset="0"/>
                <a:ea typeface="ヒラギノ角ゴ Pro W3" charset="0"/>
                <a:cs typeface="ヒラギノ角ゴ Pro W3" charset="0"/>
              </a:defRPr>
            </a:lvl3pPr>
            <a:lvl4pPr marL="1572677" indent="-224668" eaLnBrk="0" hangingPunct="0">
              <a:defRPr sz="2400">
                <a:solidFill>
                  <a:schemeClr val="tx1"/>
                </a:solidFill>
                <a:latin typeface="Arial" charset="0"/>
                <a:ea typeface="ヒラギノ角ゴ Pro W3" charset="0"/>
                <a:cs typeface="ヒラギノ角ゴ Pro W3" charset="0"/>
              </a:defRPr>
            </a:lvl4pPr>
            <a:lvl5pPr marL="2022013" indent="-224668" eaLnBrk="0" hangingPunct="0">
              <a:defRPr sz="2400">
                <a:solidFill>
                  <a:schemeClr val="tx1"/>
                </a:solidFill>
                <a:latin typeface="Arial" charset="0"/>
                <a:ea typeface="ヒラギノ角ゴ Pro W3" charset="0"/>
                <a:cs typeface="ヒラギノ角ゴ Pro W3" charset="0"/>
              </a:defRPr>
            </a:lvl5pPr>
            <a:lvl6pPr marL="2471349" indent="-2246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20685" indent="-2246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70021" indent="-2246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9357" indent="-2246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CBE447F-A096-5A41-A48E-C9CDE9A0200E}" type="slidenum">
              <a:rPr lang="en-US" sz="1200">
                <a:cs typeface="Arial" charset="0"/>
              </a:rPr>
              <a:pPr eaLnBrk="1" hangingPunct="1"/>
              <a:t>21</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160AD66-DA17-9440-AFDE-C4D1BC5CD4F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709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23</a:t>
            </a:fld>
            <a:endParaRPr lang="en-US"/>
          </a:p>
        </p:txBody>
      </p:sp>
    </p:spTree>
    <p:extLst>
      <p:ext uri="{BB962C8B-B14F-4D97-AF65-F5344CB8AC3E}">
        <p14:creationId xmlns:p14="http://schemas.microsoft.com/office/powerpoint/2010/main" val="307520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3</a:t>
            </a:fld>
            <a:endParaRPr lang="en-US"/>
          </a:p>
        </p:txBody>
      </p:sp>
    </p:spTree>
    <p:extLst>
      <p:ext uri="{BB962C8B-B14F-4D97-AF65-F5344CB8AC3E}">
        <p14:creationId xmlns:p14="http://schemas.microsoft.com/office/powerpoint/2010/main" val="277177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6</a:t>
            </a:fld>
            <a:endParaRPr lang="en-US"/>
          </a:p>
        </p:txBody>
      </p:sp>
    </p:spTree>
    <p:extLst>
      <p:ext uri="{BB962C8B-B14F-4D97-AF65-F5344CB8AC3E}">
        <p14:creationId xmlns:p14="http://schemas.microsoft.com/office/powerpoint/2010/main" val="52387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academic credit:</a:t>
            </a:r>
          </a:p>
          <a:p>
            <a:endParaRPr lang="en-US" dirty="0" smtClean="0"/>
          </a:p>
          <a:p>
            <a:r>
              <a:rPr lang="en-US" dirty="0" smtClean="0"/>
              <a:t>Steps:</a:t>
            </a:r>
          </a:p>
          <a:p>
            <a:endParaRPr lang="en-US" dirty="0" smtClean="0"/>
          </a:p>
          <a:p>
            <a:r>
              <a:rPr lang="en-US" dirty="0" smtClean="0"/>
              <a:t>Establish</a:t>
            </a:r>
            <a:r>
              <a:rPr lang="en-US" baseline="0" dirty="0" smtClean="0"/>
              <a:t> host-site</a:t>
            </a:r>
          </a:p>
          <a:p>
            <a:r>
              <a:rPr lang="en-US" baseline="0" dirty="0" smtClean="0"/>
              <a:t>UNC course advisor</a:t>
            </a:r>
          </a:p>
          <a:p>
            <a:endParaRPr lang="en-US" dirty="0" smtClean="0"/>
          </a:p>
          <a:p>
            <a:r>
              <a:rPr lang="en-US" dirty="0" smtClean="0"/>
              <a:t>Contact Leanne Shook</a:t>
            </a:r>
          </a:p>
          <a:p>
            <a:endParaRPr lang="en-US" dirty="0" smtClean="0"/>
          </a:p>
          <a:p>
            <a:r>
              <a:rPr lang="en-US" dirty="0" smtClean="0"/>
              <a:t>OPTION</a:t>
            </a:r>
            <a:r>
              <a:rPr lang="en-US" baseline="0" dirty="0" smtClean="0"/>
              <a:t> 1: Independent elective?  </a:t>
            </a:r>
            <a:r>
              <a:rPr lang="en-US" dirty="0" smtClean="0"/>
              <a:t>Pickup</a:t>
            </a:r>
            <a:r>
              <a:rPr lang="en-US" baseline="0" dirty="0" smtClean="0"/>
              <a:t> Elective Request Form </a:t>
            </a:r>
          </a:p>
          <a:p>
            <a:r>
              <a:rPr lang="en-US" baseline="0" dirty="0" smtClean="0"/>
              <a:t>OPTION 2: UNC GH Elective Course: Elective request form</a:t>
            </a:r>
          </a:p>
          <a:p>
            <a:endParaRPr lang="en-US" dirty="0" smtClean="0"/>
          </a:p>
          <a:p>
            <a:r>
              <a:rPr lang="en-US" dirty="0" smtClean="0"/>
              <a:t>I’m doing ERMD415</a:t>
            </a:r>
          </a:p>
          <a:p>
            <a:r>
              <a:rPr lang="en-US" dirty="0" smtClean="0"/>
              <a:t>I want</a:t>
            </a:r>
            <a:r>
              <a:rPr lang="en-US" baseline="0" dirty="0" smtClean="0"/>
              <a:t> academic credit and I </a:t>
            </a:r>
            <a:r>
              <a:rPr lang="en-US" dirty="0" smtClean="0"/>
              <a:t>need financial aid for the</a:t>
            </a:r>
            <a:r>
              <a:rPr lang="en-US" baseline="0" dirty="0" smtClean="0"/>
              <a:t> summer course =Then course elective form ends in July and they register with Leanne</a:t>
            </a:r>
          </a:p>
          <a:p>
            <a:r>
              <a:rPr lang="en-US" baseline="0" dirty="0" smtClean="0"/>
              <a:t>I want aca credit and I want it to apply to 2nd year</a:t>
            </a:r>
          </a:p>
          <a:p>
            <a:endParaRPr lang="en-US" baseline="0" dirty="0" smtClean="0"/>
          </a:p>
          <a:p>
            <a:r>
              <a:rPr lang="en-US" baseline="0" dirty="0" smtClean="0"/>
              <a:t>I’m doing an independent elective </a:t>
            </a:r>
          </a:p>
          <a:p>
            <a:endParaRPr lang="en-US" baseline="0" dirty="0" smtClean="0"/>
          </a:p>
          <a:p>
            <a:r>
              <a:rPr lang="en-US" baseline="0" dirty="0" smtClean="0"/>
              <a:t>I don’t need financial aid or credit</a:t>
            </a:r>
          </a:p>
          <a:p>
            <a:r>
              <a:rPr lang="en-US" baseline="0" dirty="0" smtClean="0"/>
              <a:t>End date on elective form on Aug 15</a:t>
            </a:r>
          </a:p>
          <a:p>
            <a:endParaRPr lang="en-US" baseline="0" dirty="0" smtClean="0"/>
          </a:p>
          <a:p>
            <a:r>
              <a:rPr lang="en-US" baseline="0" dirty="0" smtClean="0"/>
              <a:t>By what date do I need to submit the completed elective form and course description to Leanne Shook: by May 1</a:t>
            </a:r>
            <a:r>
              <a:rPr lang="en-US" baseline="30000" dirty="0" smtClean="0"/>
              <a:t>st</a:t>
            </a:r>
            <a:r>
              <a:rPr lang="en-US" baseline="0" dirty="0" smtClean="0"/>
              <a:t> </a:t>
            </a:r>
          </a:p>
          <a:p>
            <a:endParaRPr lang="en-US" baseline="0" dirty="0" smtClean="0"/>
          </a:p>
          <a:p>
            <a:r>
              <a:rPr lang="en-US" dirty="0" smtClean="0"/>
              <a:t>160 hours=</a:t>
            </a:r>
            <a:r>
              <a:rPr lang="en-US" baseline="0" dirty="0" smtClean="0"/>
              <a:t> 6 elective credit hours</a:t>
            </a:r>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7</a:t>
            </a:fld>
            <a:endParaRPr lang="en-US"/>
          </a:p>
        </p:txBody>
      </p:sp>
    </p:spTree>
    <p:extLst>
      <p:ext uri="{BB962C8B-B14F-4D97-AF65-F5344CB8AC3E}">
        <p14:creationId xmlns:p14="http://schemas.microsoft.com/office/powerpoint/2010/main" val="93835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8</a:t>
            </a:fld>
            <a:endParaRPr lang="en-US"/>
          </a:p>
        </p:txBody>
      </p:sp>
    </p:spTree>
    <p:extLst>
      <p:ext uri="{BB962C8B-B14F-4D97-AF65-F5344CB8AC3E}">
        <p14:creationId xmlns:p14="http://schemas.microsoft.com/office/powerpoint/2010/main" val="150686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9</a:t>
            </a:fld>
            <a:endParaRPr lang="en-US"/>
          </a:p>
        </p:txBody>
      </p:sp>
    </p:spTree>
    <p:extLst>
      <p:ext uri="{BB962C8B-B14F-4D97-AF65-F5344CB8AC3E}">
        <p14:creationId xmlns:p14="http://schemas.microsoft.com/office/powerpoint/2010/main" val="365397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10</a:t>
            </a:fld>
            <a:endParaRPr lang="en-US"/>
          </a:p>
        </p:txBody>
      </p:sp>
    </p:spTree>
    <p:extLst>
      <p:ext uri="{BB962C8B-B14F-4D97-AF65-F5344CB8AC3E}">
        <p14:creationId xmlns:p14="http://schemas.microsoft.com/office/powerpoint/2010/main" val="166423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International trips fall into three categories: UNC-related experiences, Independent Organizations that UNC is very familiar with or have standardized opportunities for medical students, and Independent Organizations or individual experiences that do not have any affiliation with the university.  Associated fees are the responsibility of the students, however some funding is available through the OIA.</a:t>
            </a:r>
          </a:p>
          <a:p>
            <a:endParaRPr lang="en-US" dirty="0"/>
          </a:p>
        </p:txBody>
      </p:sp>
      <p:sp>
        <p:nvSpPr>
          <p:cNvPr id="4" name="Slide Number Placeholder 3"/>
          <p:cNvSpPr>
            <a:spLocks noGrp="1"/>
          </p:cNvSpPr>
          <p:nvPr>
            <p:ph type="sldNum" sz="quarter" idx="10"/>
          </p:nvPr>
        </p:nvSpPr>
        <p:spPr/>
        <p:txBody>
          <a:bodyPr/>
          <a:lstStyle/>
          <a:p>
            <a:fld id="{16C2FCCC-B674-413C-8869-A816806EAE24}" type="slidenum">
              <a:rPr lang="en-US" smtClean="0"/>
              <a:t>11</a:t>
            </a:fld>
            <a:endParaRPr lang="en-US"/>
          </a:p>
        </p:txBody>
      </p:sp>
    </p:spTree>
    <p:extLst>
      <p:ext uri="{BB962C8B-B14F-4D97-AF65-F5344CB8AC3E}">
        <p14:creationId xmlns:p14="http://schemas.microsoft.com/office/powerpoint/2010/main" val="404728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80213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2149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907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1" descr="its_bkgd_bwtitle"/>
          <p:cNvPicPr>
            <a:picLocks noChangeAspect="1" noChangeArrowheads="1"/>
          </p:cNvPicPr>
          <p:nvPr/>
        </p:nvPicPr>
        <p:blipFill>
          <a:blip r:embed="rId2">
            <a:extLst>
              <a:ext uri="{28A0092B-C50C-407E-A947-70E740481C1C}">
                <a14:useLocalDpi xmlns:a14="http://schemas.microsoft.com/office/drawing/2010/main" val="0"/>
              </a:ext>
            </a:extLst>
          </a:blip>
          <a:srcRect t="33701"/>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ts_bkgd_khaki_tit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4" descr="large_white_tran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6400" y="641350"/>
            <a:ext cx="325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smtClean="0"/>
              <a:t>Click to edit Master title style</a:t>
            </a:r>
            <a:endParaRPr lang="en-US"/>
          </a:p>
        </p:txBody>
      </p:sp>
      <p:sp>
        <p:nvSpPr>
          <p:cNvPr id="32771" name="Rectangle 3"/>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smtClean="0"/>
              <a:t>Click to edit Master subtitle style</a:t>
            </a:r>
            <a:endParaRPr lang="en-US"/>
          </a:p>
        </p:txBody>
      </p:sp>
    </p:spTree>
    <p:extLst>
      <p:ext uri="{BB962C8B-B14F-4D97-AF65-F5344CB8AC3E}">
        <p14:creationId xmlns:p14="http://schemas.microsoft.com/office/powerpoint/2010/main" val="281812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55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ヒラギノ角ゴ Pro W3" pitchFamily="-112" charset="-128"/>
                <a:cs typeface="+mn-cs"/>
              </a:defRPr>
            </a:lvl1pPr>
          </a:lstStyle>
          <a:p>
            <a:pPr fontAlgn="base">
              <a:spcBef>
                <a:spcPct val="0"/>
              </a:spcBef>
              <a:spcAft>
                <a:spcPct val="0"/>
              </a:spcAft>
              <a:defRPr/>
            </a:pPr>
            <a:endParaRPr lang="en-US" sz="2400" dirty="0">
              <a:solidFill>
                <a:srgbClr val="5F5F5F"/>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ヒラギノ角ゴ Pro W3" pitchFamily="-112" charset="-128"/>
                <a:cs typeface="+mn-cs"/>
              </a:defRPr>
            </a:lvl1pPr>
          </a:lstStyle>
          <a:p>
            <a:pPr fontAlgn="base">
              <a:spcBef>
                <a:spcPct val="0"/>
              </a:spcBef>
              <a:spcAft>
                <a:spcPct val="0"/>
              </a:spcAft>
              <a:defRPr/>
            </a:pPr>
            <a:endParaRPr lang="en-US" sz="2400" dirty="0">
              <a:solidFill>
                <a:srgbClr val="5F5F5F"/>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AF26030-9F14-4EA9-9B3D-768B72906E76}" type="slidenum">
              <a:rPr lang="en-US" sz="2400">
                <a:solidFill>
                  <a:srgbClr val="5F5F5F"/>
                </a:solidFill>
                <a:latin typeface="Arial" pitchFamily="34" charset="0"/>
                <a:ea typeface="ヒラギノ角ゴ Pro W3" charset="-128"/>
              </a:rPr>
              <a:pPr fontAlgn="base">
                <a:spcBef>
                  <a:spcPct val="0"/>
                </a:spcBef>
                <a:spcAft>
                  <a:spcPct val="0"/>
                </a:spcAft>
              </a:pPr>
              <a:t>‹#›</a:t>
            </a:fld>
            <a:endParaRPr lang="en-US" sz="2400" dirty="0">
              <a:solidFill>
                <a:srgbClr val="5F5F5F"/>
              </a:solidFill>
              <a:latin typeface="Arial" pitchFamily="34" charset="0"/>
              <a:ea typeface="ヒラギノ角ゴ Pro W3" charset="-128"/>
            </a:endParaRPr>
          </a:p>
        </p:txBody>
      </p:sp>
    </p:spTree>
    <p:extLst>
      <p:ext uri="{BB962C8B-B14F-4D97-AF65-F5344CB8AC3E}">
        <p14:creationId xmlns:p14="http://schemas.microsoft.com/office/powerpoint/2010/main" val="1532973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US" sz="2400">
              <a:solidFill>
                <a:srgbClr val="5F5F5F"/>
              </a:solidFill>
              <a:latin typeface="Arial" pitchFamily="34" charset="0"/>
              <a:ea typeface="ヒラギノ角ゴ Pro W3" charset="-128"/>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base">
              <a:spcBef>
                <a:spcPct val="0"/>
              </a:spcBef>
              <a:spcAft>
                <a:spcPct val="0"/>
              </a:spcAft>
              <a:defRPr/>
            </a:pPr>
            <a:endParaRPr lang="en-US" sz="2400">
              <a:solidFill>
                <a:srgbClr val="5F5F5F"/>
              </a:solidFill>
              <a:latin typeface="Arial" pitchFamily="34" charset="0"/>
              <a:ea typeface="ヒラギノ角ゴ Pro W3" charset="-128"/>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base">
              <a:spcBef>
                <a:spcPct val="0"/>
              </a:spcBef>
              <a:spcAft>
                <a:spcPct val="0"/>
              </a:spcAft>
              <a:defRPr/>
            </a:pPr>
            <a:fld id="{B40E5972-F475-4285-9A58-84894BE0AAAA}" type="slidenum">
              <a:rPr lang="en-US" sz="2400">
                <a:solidFill>
                  <a:srgbClr val="5F5F5F"/>
                </a:solidFill>
                <a:latin typeface="Arial" pitchFamily="34" charset="0"/>
                <a:ea typeface="ヒラギノ角ゴ Pro W3" charset="-128"/>
              </a:rPr>
              <a:pPr fontAlgn="base">
                <a:spcBef>
                  <a:spcPct val="0"/>
                </a:spcBef>
                <a:spcAft>
                  <a:spcPct val="0"/>
                </a:spcAft>
                <a:defRPr/>
              </a:pPr>
              <a:t>‹#›</a:t>
            </a:fld>
            <a:endParaRPr lang="en-US" sz="2400">
              <a:solidFill>
                <a:srgbClr val="5F5F5F"/>
              </a:solidFill>
              <a:latin typeface="Arial" pitchFamily="34" charset="0"/>
              <a:ea typeface="ヒラギノ角ゴ Pro W3" charset="-128"/>
            </a:endParaRPr>
          </a:p>
        </p:txBody>
      </p:sp>
    </p:spTree>
    <p:extLst>
      <p:ext uri="{BB962C8B-B14F-4D97-AF65-F5344CB8AC3E}">
        <p14:creationId xmlns:p14="http://schemas.microsoft.com/office/powerpoint/2010/main" val="2896704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1" descr="its_bkgd_bwtitle"/>
          <p:cNvPicPr>
            <a:picLocks noChangeAspect="1" noChangeArrowheads="1"/>
          </p:cNvPicPr>
          <p:nvPr/>
        </p:nvPicPr>
        <p:blipFill>
          <a:blip r:embed="rId2" cstate="print"/>
          <a:srcRect t="33701"/>
          <a:stretch>
            <a:fillRect/>
          </a:stretch>
        </p:blipFill>
        <p:spPr bwMode="auto">
          <a:xfrm>
            <a:off x="0" y="0"/>
            <a:ext cx="9144000" cy="2960688"/>
          </a:xfrm>
          <a:prstGeom prst="rect">
            <a:avLst/>
          </a:prstGeom>
          <a:noFill/>
          <a:ln w="9525">
            <a:noFill/>
            <a:miter lim="800000"/>
            <a:headEnd/>
            <a:tailEnd/>
          </a:ln>
        </p:spPr>
      </p:pic>
      <p:pic>
        <p:nvPicPr>
          <p:cNvPr id="5" name="Picture 8" descr="its_bkgd_khaki_title2"/>
          <p:cNvPicPr>
            <a:picLocks noChangeAspect="1" noChangeArrowheads="1"/>
          </p:cNvPicPr>
          <p:nvPr/>
        </p:nvPicPr>
        <p:blipFill>
          <a:blip r:embed="rId3" cstate="print"/>
          <a:srcRect/>
          <a:stretch>
            <a:fillRect/>
          </a:stretch>
        </p:blipFill>
        <p:spPr bwMode="hidden">
          <a:xfrm>
            <a:off x="0" y="0"/>
            <a:ext cx="9144000" cy="6858000"/>
          </a:xfrm>
          <a:prstGeom prst="rect">
            <a:avLst/>
          </a:prstGeom>
          <a:noFill/>
          <a:ln w="9525">
            <a:noFill/>
            <a:miter lim="800000"/>
            <a:headEnd/>
            <a:tailEnd/>
          </a:ln>
        </p:spPr>
      </p:pic>
      <p:pic>
        <p:nvPicPr>
          <p:cNvPr id="6" name="Picture 54" descr="large_white_trans"/>
          <p:cNvPicPr>
            <a:picLocks noChangeAspect="1" noChangeArrowheads="1"/>
          </p:cNvPicPr>
          <p:nvPr userDrawn="1"/>
        </p:nvPicPr>
        <p:blipFill>
          <a:blip r:embed="rId4" cstate="print"/>
          <a:srcRect/>
          <a:stretch>
            <a:fillRect/>
          </a:stretch>
        </p:blipFill>
        <p:spPr bwMode="auto">
          <a:xfrm>
            <a:off x="2946400" y="641350"/>
            <a:ext cx="3259138" cy="898525"/>
          </a:xfrm>
          <a:prstGeom prst="rect">
            <a:avLst/>
          </a:prstGeom>
          <a:noFill/>
          <a:ln w="9525">
            <a:noFill/>
            <a:miter lim="800000"/>
            <a:headEnd/>
            <a:tailEnd/>
          </a:ln>
        </p:spPr>
      </p:pic>
      <p:sp>
        <p:nvSpPr>
          <p:cNvPr id="32770" name="Rectangle 2"/>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smtClean="0"/>
              <a:t>Click to edit Master title style</a:t>
            </a:r>
            <a:endParaRPr lang="en-US"/>
          </a:p>
        </p:txBody>
      </p:sp>
      <p:sp>
        <p:nvSpPr>
          <p:cNvPr id="32771" name="Rectangle 3"/>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smtClean="0"/>
              <a:t>Click to edit Master subtitle style</a:t>
            </a:r>
            <a:endParaRPr lang="en-US"/>
          </a:p>
        </p:txBody>
      </p:sp>
    </p:spTree>
    <p:extLst>
      <p:ext uri="{BB962C8B-B14F-4D97-AF65-F5344CB8AC3E}">
        <p14:creationId xmlns:p14="http://schemas.microsoft.com/office/powerpoint/2010/main" val="319719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893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37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271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37906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87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58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4615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7227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2378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FAC-50B4-3646-9C7C-9BDADD1CB2C3}" type="datetimeFigureOut">
              <a:rPr lang="en-US" smtClean="0">
                <a:solidFill>
                  <a:prstClr val="black">
                    <a:lumMod val="65000"/>
                    <a:lumOff val="35000"/>
                  </a:prstClr>
                </a:solidFill>
              </a:rPr>
              <a:pPr/>
              <a:t>11/1/2017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82A3510-8913-2140-9E6D-97D152A9241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716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a:fld id="{518EBFAC-50B4-3646-9C7C-9BDADD1CB2C3}" type="datetimeFigureOut">
              <a:rPr lang="en-US" smtClean="0">
                <a:solidFill>
                  <a:prstClr val="black">
                    <a:lumMod val="65000"/>
                    <a:lumOff val="35000"/>
                  </a:prstClr>
                </a:solidFill>
              </a:rPr>
              <a:pPr defTabSz="457200"/>
              <a:t>11/1/2017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a:fld id="{E82A3510-8913-2140-9E6D-97D152A9241B}"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21933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FEFE7"/>
        </a:solidFill>
        <a:effectLst/>
      </p:bgPr>
    </p:bg>
    <p:spTree>
      <p:nvGrpSpPr>
        <p:cNvPr id="1" name=""/>
        <p:cNvGrpSpPr/>
        <p:nvPr/>
      </p:nvGrpSpPr>
      <p:grpSpPr>
        <a:xfrm>
          <a:off x="0" y="0"/>
          <a:ext cx="0" cy="0"/>
          <a:chOff x="0" y="0"/>
          <a:chExt cx="0" cy="0"/>
        </a:xfrm>
      </p:grpSpPr>
      <p:sp>
        <p:nvSpPr>
          <p:cNvPr id="1026" name="Line 64"/>
          <p:cNvSpPr>
            <a:spLocks noChangeShapeType="1"/>
          </p:cNvSpPr>
          <p:nvPr/>
        </p:nvSpPr>
        <p:spPr bwMode="gray">
          <a:xfrm>
            <a:off x="0" y="6483350"/>
            <a:ext cx="91440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5F5F5F"/>
              </a:solidFill>
              <a:latin typeface="Arial" pitchFamily="34" charset="0"/>
              <a:ea typeface="ヒラギノ角ゴ Pro W3" charset="-128"/>
            </a:endParaRPr>
          </a:p>
        </p:txBody>
      </p:sp>
      <p:pic>
        <p:nvPicPr>
          <p:cNvPr id="1027" name="Picture 63" descr="its_bkgd_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descr="its_bkgd_khaki"/>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hidden">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white">
          <a:xfrm>
            <a:off x="2249488" y="47625"/>
            <a:ext cx="6551612" cy="1143000"/>
          </a:xfrm>
          <a:prstGeom prst="rect">
            <a:avLst/>
          </a:prstGeom>
          <a:noFill/>
          <a:ln>
            <a:noFill/>
          </a:ln>
          <a:effectLst>
            <a:outerShdw dist="35921" dir="2700000" algn="ctr" rotWithShape="0">
              <a:srgbClr val="3366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 Box 10"/>
          <p:cNvSpPr txBox="1">
            <a:spLocks noChangeArrowheads="1"/>
          </p:cNvSpPr>
          <p:nvPr/>
        </p:nvSpPr>
        <p:spPr bwMode="auto">
          <a:xfrm>
            <a:off x="36513" y="6564313"/>
            <a:ext cx="96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fontAlgn="base" hangingPunct="1">
              <a:spcBef>
                <a:spcPct val="0"/>
              </a:spcBef>
              <a:spcAft>
                <a:spcPct val="0"/>
              </a:spcAft>
              <a:defRPr/>
            </a:pPr>
            <a:r>
              <a:rPr lang="en-US" sz="1000" b="1" dirty="0" smtClean="0">
                <a:solidFill>
                  <a:srgbClr val="666666"/>
                </a:solidFill>
                <a:latin typeface="Verdana" charset="0"/>
                <a:cs typeface="Arial" charset="0"/>
              </a:rPr>
              <a:t>UNC.edu</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fontAlgn="base" hangingPunct="1">
              <a:spcBef>
                <a:spcPct val="0"/>
              </a:spcBef>
              <a:spcAft>
                <a:spcPct val="0"/>
              </a:spcAft>
            </a:pPr>
            <a:fld id="{FCB52167-8C0B-41A0-A3D7-AE9230079C3F}" type="slidenum">
              <a:rPr lang="en-US" sz="1000" b="1">
                <a:solidFill>
                  <a:srgbClr val="666666"/>
                </a:solidFill>
                <a:latin typeface="Verdana" pitchFamily="34" charset="0"/>
              </a:rPr>
              <a:pPr eaLnBrk="1" fontAlgn="base" hangingPunct="1">
                <a:spcBef>
                  <a:spcPct val="0"/>
                </a:spcBef>
                <a:spcAft>
                  <a:spcPct val="0"/>
                </a:spcAft>
              </a:pPr>
              <a:t>‹#›</a:t>
            </a:fld>
            <a:endParaRPr lang="en-US" sz="1000" b="1" dirty="0">
              <a:solidFill>
                <a:srgbClr val="666666"/>
              </a:solidFill>
              <a:latin typeface="Verdana" pitchFamily="34" charset="0"/>
            </a:endParaRPr>
          </a:p>
        </p:txBody>
      </p:sp>
      <p:pic>
        <p:nvPicPr>
          <p:cNvPr id="1033" name="Picture 58" descr="large_white_trans"/>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98438" y="301625"/>
            <a:ext cx="1871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28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r" rtl="0" eaLnBrk="0" fontAlgn="base" hangingPunct="0">
        <a:lnSpc>
          <a:spcPct val="85000"/>
        </a:lnSpc>
        <a:spcBef>
          <a:spcPct val="0"/>
        </a:spcBef>
        <a:spcAft>
          <a:spcPct val="0"/>
        </a:spcAft>
        <a:defRPr sz="4000" b="1">
          <a:solidFill>
            <a:schemeClr val="bg1"/>
          </a:solidFill>
          <a:latin typeface="+mj-lt"/>
          <a:ea typeface="ヒラギノ角ゴ Pro W3" pitchFamily="-112" charset="-128"/>
          <a:cs typeface="ヒラギノ角ゴ Pro W3" pitchFamily="-112" charset="-128"/>
        </a:defRPr>
      </a:lvl1pPr>
      <a:lvl2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2pPr>
      <a:lvl3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3pPr>
      <a:lvl4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4pPr>
      <a:lvl5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5pPr>
      <a:lvl6pPr marL="4572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6pPr>
      <a:lvl7pPr marL="9144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7pPr>
      <a:lvl8pPr marL="13716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8pPr>
      <a:lvl9pPr marL="18288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0" fontAlgn="base"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mn-lt"/>
          <a:ea typeface="ヒラギノ角ゴ Pro W3" pitchFamily="-112" charset="-128"/>
          <a:cs typeface="ヒラギノ角ゴ Pro W3" pitchFamily="-112" charset="-128"/>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ea typeface="ヒラギノ角ゴ Pro W3" pitchFamily="-112" charset="-128"/>
          <a:cs typeface="ヒラギノ角ゴ Pro W3" pitchFamily="-112" charset="-128"/>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mn-lt"/>
          <a:ea typeface="ヒラギノ角ゴ Pro W3" pitchFamily="-112" charset="-128"/>
          <a:cs typeface="ヒラギノ角ゴ Pro W3" pitchFamily="-112" charset="-128"/>
        </a:defRPr>
      </a:lvl3pPr>
      <a:lvl4pPr marL="1600200" indent="-228600" algn="l" rtl="0" eaLnBrk="0" fontAlgn="base" hangingPunct="0">
        <a:spcBef>
          <a:spcPct val="20000"/>
        </a:spcBef>
        <a:spcAft>
          <a:spcPct val="0"/>
        </a:spcAft>
        <a:buSzPct val="75000"/>
        <a:buFont typeface="Wingdings" pitchFamily="2" charset="2"/>
        <a:buChar char="v"/>
        <a:defRPr sz="2000">
          <a:solidFill>
            <a:srgbClr val="808080"/>
          </a:solidFill>
          <a:latin typeface="+mn-lt"/>
          <a:ea typeface="ヒラギノ角ゴ Pro W3" pitchFamily="-112" charset="-128"/>
          <a:cs typeface="ヒラギノ角ゴ Pro W3" pitchFamily="-112" charset="-128"/>
        </a:defRPr>
      </a:lvl4pPr>
      <a:lvl5pPr marL="2057400" indent="-228600" algn="l" rtl="0" eaLnBrk="0" fontAlgn="base" hangingPunct="0">
        <a:spcBef>
          <a:spcPct val="20000"/>
        </a:spcBef>
        <a:spcAft>
          <a:spcPct val="0"/>
        </a:spcAft>
        <a:buSzPct val="80000"/>
        <a:buChar char="o"/>
        <a:defRPr sz="2000">
          <a:solidFill>
            <a:srgbClr val="969696"/>
          </a:solidFill>
          <a:latin typeface="+mn-lt"/>
          <a:ea typeface="ヒラギノ角ゴ Pro W3" pitchFamily="-112" charset="-128"/>
          <a:cs typeface="ヒラギノ角ゴ Pro W3" pitchFamily="-112" charset="-128"/>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EFE7"/>
        </a:solidFill>
        <a:effectLst/>
      </p:bgPr>
    </p:bg>
    <p:spTree>
      <p:nvGrpSpPr>
        <p:cNvPr id="1" name=""/>
        <p:cNvGrpSpPr/>
        <p:nvPr/>
      </p:nvGrpSpPr>
      <p:grpSpPr>
        <a:xfrm>
          <a:off x="0" y="0"/>
          <a:ext cx="0" cy="0"/>
          <a:chOff x="0" y="0"/>
          <a:chExt cx="0" cy="0"/>
        </a:xfrm>
      </p:grpSpPr>
      <p:sp>
        <p:nvSpPr>
          <p:cNvPr id="1088" name="Line 64"/>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fontAlgn="base">
              <a:spcBef>
                <a:spcPct val="0"/>
              </a:spcBef>
              <a:spcAft>
                <a:spcPct val="0"/>
              </a:spcAft>
              <a:defRPr/>
            </a:pPr>
            <a:endParaRPr lang="en-US">
              <a:solidFill>
                <a:srgbClr val="5F5F5F"/>
              </a:solidFill>
              <a:latin typeface="Arial" charset="0"/>
            </a:endParaRPr>
          </a:p>
        </p:txBody>
      </p:sp>
      <p:pic>
        <p:nvPicPr>
          <p:cNvPr id="1027" name="Picture 63" descr="its_bkgd_bw"/>
          <p:cNvPicPr>
            <a:picLocks noChangeAspect="1" noChangeArrowheads="1"/>
          </p:cNvPicPr>
          <p:nvPr/>
        </p:nvPicPr>
        <p:blipFill>
          <a:blip r:embed="rId5" cstate="print"/>
          <a:srcRect/>
          <a:stretch>
            <a:fillRect/>
          </a:stretch>
        </p:blipFill>
        <p:spPr bwMode="auto">
          <a:xfrm>
            <a:off x="0" y="0"/>
            <a:ext cx="9144000" cy="1606550"/>
          </a:xfrm>
          <a:prstGeom prst="rect">
            <a:avLst/>
          </a:prstGeom>
          <a:noFill/>
          <a:ln w="9525">
            <a:noFill/>
            <a:miter lim="800000"/>
            <a:headEnd/>
            <a:tailEnd/>
          </a:ln>
        </p:spPr>
      </p:pic>
      <p:pic>
        <p:nvPicPr>
          <p:cNvPr id="1028" name="Picture 8" descr="its_bkgd_khaki"/>
          <p:cNvPicPr>
            <a:picLocks noChangeAspect="1" noChangeArrowheads="1"/>
          </p:cNvPicPr>
          <p:nvPr/>
        </p:nvPicPr>
        <p:blipFill>
          <a:blip r:embed="rId6" cstate="print"/>
          <a:srcRect/>
          <a:stretch>
            <a:fillRect/>
          </a:stretch>
        </p:blipFill>
        <p:spPr bwMode="hidden">
          <a:xfrm>
            <a:off x="-9525"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white">
          <a:xfrm>
            <a:off x="2249488" y="47625"/>
            <a:ext cx="6551612"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pPr fontAlgn="base">
              <a:spcBef>
                <a:spcPct val="0"/>
              </a:spcBef>
              <a:spcAft>
                <a:spcPct val="0"/>
              </a:spcAft>
              <a:defRPr/>
            </a:pPr>
            <a:r>
              <a:rPr lang="en-US" sz="1000" b="1">
                <a:solidFill>
                  <a:srgbClr val="666666"/>
                </a:solidFill>
                <a:latin typeface="Verdana" pitchFamily="-112" charset="0"/>
                <a:ea typeface="ヒラギノ角ゴ Pro W3" pitchFamily="-112" charset="-128"/>
              </a:rPr>
              <a:t>UNC.edu</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p>
            <a:pPr fontAlgn="base">
              <a:spcBef>
                <a:spcPct val="0"/>
              </a:spcBef>
              <a:spcAft>
                <a:spcPct val="0"/>
              </a:spcAft>
              <a:defRPr/>
            </a:pPr>
            <a:fld id="{44F31FD1-83C0-4A51-A6C6-A36A1F42A336}" type="slidenum">
              <a:rPr lang="en-US" sz="1000" b="1">
                <a:solidFill>
                  <a:srgbClr val="666666"/>
                </a:solidFill>
                <a:latin typeface="Verdana" pitchFamily="34" charset="0"/>
              </a:rPr>
              <a:pPr fontAlgn="base">
                <a:spcBef>
                  <a:spcPct val="0"/>
                </a:spcBef>
                <a:spcAft>
                  <a:spcPct val="0"/>
                </a:spcAft>
                <a:defRPr/>
              </a:pPr>
              <a:t>‹#›</a:t>
            </a:fld>
            <a:endParaRPr lang="en-US" sz="1000" b="1">
              <a:solidFill>
                <a:srgbClr val="666666"/>
              </a:solidFill>
              <a:latin typeface="Verdana" pitchFamily="34" charset="0"/>
            </a:endParaRPr>
          </a:p>
        </p:txBody>
      </p:sp>
      <p:pic>
        <p:nvPicPr>
          <p:cNvPr id="1033" name="Picture 58" descr="large_white_trans"/>
          <p:cNvPicPr>
            <a:picLocks noChangeAspect="1" noChangeArrowheads="1"/>
          </p:cNvPicPr>
          <p:nvPr/>
        </p:nvPicPr>
        <p:blipFill>
          <a:blip r:embed="rId7" cstate="print"/>
          <a:srcRect/>
          <a:stretch>
            <a:fillRect/>
          </a:stretch>
        </p:blipFill>
        <p:spPr bwMode="auto">
          <a:xfrm>
            <a:off x="198438" y="301625"/>
            <a:ext cx="1871662" cy="515938"/>
          </a:xfrm>
          <a:prstGeom prst="rect">
            <a:avLst/>
          </a:prstGeom>
          <a:noFill/>
          <a:ln w="9525">
            <a:noFill/>
            <a:miter lim="800000"/>
            <a:headEnd/>
            <a:tailEnd/>
          </a:ln>
        </p:spPr>
      </p:pic>
    </p:spTree>
    <p:extLst>
      <p:ext uri="{BB962C8B-B14F-4D97-AF65-F5344CB8AC3E}">
        <p14:creationId xmlns:p14="http://schemas.microsoft.com/office/powerpoint/2010/main" val="13598383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r" rtl="0" eaLnBrk="0" fontAlgn="base" hangingPunct="0">
        <a:lnSpc>
          <a:spcPct val="85000"/>
        </a:lnSpc>
        <a:spcBef>
          <a:spcPct val="0"/>
        </a:spcBef>
        <a:spcAft>
          <a:spcPct val="0"/>
        </a:spcAft>
        <a:defRPr sz="4000" b="1">
          <a:solidFill>
            <a:schemeClr val="bg1"/>
          </a:solidFill>
          <a:latin typeface="+mj-lt"/>
          <a:ea typeface="ヒラギノ角ゴ Pro W3" pitchFamily="-112" charset="-128"/>
          <a:cs typeface="ヒラギノ角ゴ Pro W3" pitchFamily="-112" charset="-128"/>
        </a:defRPr>
      </a:lvl1pPr>
      <a:lvl2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2pPr>
      <a:lvl3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3pPr>
      <a:lvl4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4pPr>
      <a:lvl5pPr algn="r" rtl="0" eaLnBrk="0" fontAlgn="base" hangingPunct="0">
        <a:lnSpc>
          <a:spcPct val="85000"/>
        </a:lnSpc>
        <a:spcBef>
          <a:spcPct val="0"/>
        </a:spcBef>
        <a:spcAft>
          <a:spcPct val="0"/>
        </a:spcAft>
        <a:defRPr sz="4000" b="1">
          <a:solidFill>
            <a:schemeClr val="bg1"/>
          </a:solidFill>
          <a:latin typeface="Trebuchet MS" pitchFamily="34" charset="0"/>
          <a:ea typeface="ヒラギノ角ゴ Pro W3" pitchFamily="-112" charset="-128"/>
          <a:cs typeface="ヒラギノ角ゴ Pro W3" pitchFamily="-112" charset="-128"/>
        </a:defRPr>
      </a:lvl5pPr>
      <a:lvl6pPr marL="4572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6pPr>
      <a:lvl7pPr marL="9144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7pPr>
      <a:lvl8pPr marL="13716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8pPr>
      <a:lvl9pPr marL="18288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0" fontAlgn="base"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mn-lt"/>
          <a:ea typeface="ヒラギノ角ゴ Pro W3" pitchFamily="-112" charset="-128"/>
          <a:cs typeface="ヒラギノ角ゴ Pro W3" pitchFamily="-112" charset="-128"/>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ea typeface="ヒラギノ角ゴ Pro W3" pitchFamily="-112" charset="-128"/>
          <a:cs typeface="ヒラギノ角ゴ Pro W3" pitchFamily="-112" charset="-128"/>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mn-lt"/>
          <a:ea typeface="ヒラギノ角ゴ Pro W3" pitchFamily="-112" charset="-128"/>
          <a:cs typeface="ヒラギノ角ゴ Pro W3" pitchFamily="-112" charset="-128"/>
        </a:defRPr>
      </a:lvl3pPr>
      <a:lvl4pPr marL="1600200" indent="-228600" algn="l" rtl="0" eaLnBrk="0" fontAlgn="base" hangingPunct="0">
        <a:spcBef>
          <a:spcPct val="20000"/>
        </a:spcBef>
        <a:spcAft>
          <a:spcPct val="0"/>
        </a:spcAft>
        <a:buSzPct val="75000"/>
        <a:buFont typeface="Wingdings" pitchFamily="2" charset="2"/>
        <a:buChar char="v"/>
        <a:defRPr sz="2000">
          <a:solidFill>
            <a:srgbClr val="808080"/>
          </a:solidFill>
          <a:latin typeface="+mn-lt"/>
          <a:ea typeface="ヒラギノ角ゴ Pro W3" pitchFamily="-112" charset="-128"/>
          <a:cs typeface="ヒラギノ角ゴ Pro W3" pitchFamily="-112" charset="-128"/>
        </a:defRPr>
      </a:lvl4pPr>
      <a:lvl5pPr marL="2057400" indent="-228600" algn="l" rtl="0" eaLnBrk="0" fontAlgn="base" hangingPunct="0">
        <a:spcBef>
          <a:spcPct val="20000"/>
        </a:spcBef>
        <a:spcAft>
          <a:spcPct val="0"/>
        </a:spcAft>
        <a:buSzPct val="80000"/>
        <a:buChar char="o"/>
        <a:defRPr sz="2000">
          <a:solidFill>
            <a:srgbClr val="969696"/>
          </a:solidFill>
          <a:latin typeface="+mn-lt"/>
          <a:ea typeface="ヒラギノ角ゴ Pro W3" pitchFamily="-112" charset="-128"/>
          <a:cs typeface="ヒラギノ角ゴ Pro W3" pitchFamily="-112" charset="-128"/>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med.unc.edu/oia/medical-students/glocal-opportunit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gi.unc.edu/funding-opp/c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iyman.gaspard@unc.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gi.unc.edu/funding-opp/carolina-glob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hyperlink" Target="http://research.unc.edu/offices/human-research-ethics/training-and-education-resources/irb-guidance-documen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unc.edu/oia/files/medical-student-forms/copy_of_pre-clinical-elective-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unc.edu/o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0772"/>
            <a:ext cx="9144000" cy="1470025"/>
          </a:xfrm>
        </p:spPr>
        <p:txBody>
          <a:bodyPr/>
          <a:lstStyle/>
          <a:p>
            <a:pPr>
              <a:lnSpc>
                <a:spcPct val="150000"/>
              </a:lnSpc>
            </a:pPr>
            <a:r>
              <a:rPr lang="en-US" sz="2800" dirty="0">
                <a:latin typeface="Century Gothic (Headings)"/>
                <a:ea typeface="ヒラギノ角ゴ Pro W3" charset="-128"/>
              </a:rPr>
              <a:t>Getting the M</a:t>
            </a:r>
            <a:r>
              <a:rPr lang="en-US" sz="2800" dirty="0" smtClean="0">
                <a:latin typeface="Century Gothic (Headings)"/>
                <a:ea typeface="ヒラギノ角ゴ Pro W3" charset="-128"/>
              </a:rPr>
              <a:t>ost </a:t>
            </a:r>
            <a:r>
              <a:rPr lang="en-US" sz="2800" dirty="0">
                <a:latin typeface="Century Gothic (Headings)"/>
                <a:ea typeface="ヒラギノ角ゴ Pro W3" charset="-128"/>
              </a:rPr>
              <a:t>O</a:t>
            </a:r>
            <a:r>
              <a:rPr lang="en-US" sz="2800" dirty="0" smtClean="0">
                <a:latin typeface="Century Gothic (Headings)"/>
                <a:ea typeface="ヒラギノ角ゴ Pro W3" charset="-128"/>
              </a:rPr>
              <a:t>ut of Your </a:t>
            </a:r>
            <a:r>
              <a:rPr lang="en-US" sz="2800" dirty="0">
                <a:latin typeface="Century Gothic (Headings)"/>
                <a:ea typeface="ヒラギノ角ゴ Pro W3" charset="-128"/>
              </a:rPr>
              <a:t>G</a:t>
            </a:r>
            <a:r>
              <a:rPr lang="en-US" sz="2800" dirty="0" smtClean="0">
                <a:latin typeface="Century Gothic (Headings)"/>
                <a:ea typeface="ヒラギノ角ゴ Pro W3" charset="-128"/>
              </a:rPr>
              <a:t>lobal </a:t>
            </a:r>
            <a:r>
              <a:rPr lang="en-US" sz="2800" dirty="0">
                <a:latin typeface="Century Gothic (Headings)"/>
                <a:ea typeface="ヒラギノ角ゴ Pro W3" charset="-128"/>
              </a:rPr>
              <a:t>H</a:t>
            </a:r>
            <a:r>
              <a:rPr lang="en-US" sz="2800" dirty="0" smtClean="0">
                <a:latin typeface="Century Gothic (Headings)"/>
                <a:ea typeface="ヒラギノ角ゴ Pro W3" charset="-128"/>
              </a:rPr>
              <a:t>ealth Elective</a:t>
            </a:r>
            <a:r>
              <a:rPr lang="en-US" sz="3600" dirty="0" smtClean="0">
                <a:latin typeface="Century Gothic (Headings)"/>
                <a:ea typeface="ヒラギノ角ゴ Pro W3" charset="-128"/>
              </a:rPr>
              <a:t/>
            </a:r>
            <a:br>
              <a:rPr lang="en-US" sz="3600" dirty="0" smtClean="0">
                <a:latin typeface="Century Gothic (Headings)"/>
                <a:ea typeface="ヒラギノ角ゴ Pro W3" charset="-128"/>
              </a:rPr>
            </a:br>
            <a:r>
              <a:rPr lang="en-US" sz="2000" dirty="0" smtClean="0">
                <a:latin typeface="Century Gothic (Headings)"/>
                <a:ea typeface="ヒラギノ角ゴ Pro W3" charset="-128"/>
              </a:rPr>
              <a:t>Office of International Activities</a:t>
            </a:r>
            <a:r>
              <a:rPr lang="en-US" sz="2000" dirty="0">
                <a:ea typeface="ヒラギノ角ゴ Pro W3" charset="-128"/>
              </a:rPr>
              <a:t/>
            </a:r>
            <a:br>
              <a:rPr lang="en-US" sz="2000" dirty="0">
                <a:ea typeface="ヒラギノ角ゴ Pro W3" charset="-128"/>
              </a:rPr>
            </a:br>
            <a:endParaRPr lang="en-US" sz="2000" dirty="0"/>
          </a:p>
        </p:txBody>
      </p:sp>
      <p:sp>
        <p:nvSpPr>
          <p:cNvPr id="4" name="TextBox 3"/>
          <p:cNvSpPr txBox="1"/>
          <p:nvPr/>
        </p:nvSpPr>
        <p:spPr>
          <a:xfrm>
            <a:off x="914400" y="4300639"/>
            <a:ext cx="1236236" cy="369332"/>
          </a:xfrm>
          <a:prstGeom prst="rect">
            <a:avLst/>
          </a:prstGeom>
          <a:noFill/>
        </p:spPr>
        <p:txBody>
          <a:bodyPr wrap="none" rtlCol="0">
            <a:spAutoFit/>
          </a:bodyPr>
          <a:lstStyle/>
          <a:p>
            <a:r>
              <a:rPr lang="en-US" dirty="0" smtClean="0">
                <a:latin typeface="Palatino Linotype (Body)"/>
              </a:rPr>
              <a:t>Research </a:t>
            </a:r>
            <a:endParaRPr lang="en-US" dirty="0">
              <a:latin typeface="Palatino Linotype (Body)"/>
            </a:endParaRPr>
          </a:p>
        </p:txBody>
      </p:sp>
      <p:sp>
        <p:nvSpPr>
          <p:cNvPr id="5" name="TextBox 4"/>
          <p:cNvSpPr txBox="1"/>
          <p:nvPr/>
        </p:nvSpPr>
        <p:spPr>
          <a:xfrm>
            <a:off x="3657600" y="4267200"/>
            <a:ext cx="1942734" cy="369332"/>
          </a:xfrm>
          <a:prstGeom prst="rect">
            <a:avLst/>
          </a:prstGeom>
          <a:noFill/>
        </p:spPr>
        <p:txBody>
          <a:bodyPr wrap="none" rtlCol="0">
            <a:spAutoFit/>
          </a:bodyPr>
          <a:lstStyle/>
          <a:p>
            <a:r>
              <a:rPr lang="en-US" dirty="0" smtClean="0">
                <a:latin typeface="Palatino Linotype (Body)"/>
              </a:rPr>
              <a:t>Health Education</a:t>
            </a:r>
            <a:endParaRPr lang="en-US" dirty="0">
              <a:latin typeface="Palatino Linotype (Body)"/>
            </a:endParaRPr>
          </a:p>
        </p:txBody>
      </p:sp>
      <p:sp>
        <p:nvSpPr>
          <p:cNvPr id="8" name="TextBox 7"/>
          <p:cNvSpPr txBox="1"/>
          <p:nvPr/>
        </p:nvSpPr>
        <p:spPr>
          <a:xfrm>
            <a:off x="6324600" y="4278868"/>
            <a:ext cx="1941557" cy="369332"/>
          </a:xfrm>
          <a:prstGeom prst="rect">
            <a:avLst/>
          </a:prstGeom>
          <a:noFill/>
        </p:spPr>
        <p:txBody>
          <a:bodyPr wrap="none" rtlCol="0">
            <a:spAutoFit/>
          </a:bodyPr>
          <a:lstStyle/>
          <a:p>
            <a:r>
              <a:rPr lang="en-US" dirty="0" smtClean="0">
                <a:latin typeface="Palatino Linotype (Body)"/>
              </a:rPr>
              <a:t>Clinical Observer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793971"/>
            <a:ext cx="2431162" cy="182337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91" y="4853842"/>
            <a:ext cx="2844800" cy="1600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1753" y="4722489"/>
            <a:ext cx="2621778" cy="1966334"/>
          </a:xfrm>
          <a:prstGeom prst="rect">
            <a:avLst/>
          </a:prstGeom>
        </p:spPr>
      </p:pic>
    </p:spTree>
    <p:extLst>
      <p:ext uri="{BB962C8B-B14F-4D97-AF65-F5344CB8AC3E}">
        <p14:creationId xmlns:p14="http://schemas.microsoft.com/office/powerpoint/2010/main" val="405554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sz="4400" dirty="0"/>
              <a:t>Global Health Experiences</a:t>
            </a:r>
            <a:br>
              <a:rPr lang="en-US" sz="4400" dirty="0"/>
            </a:br>
            <a:r>
              <a:rPr lang="en-US" sz="3200" dirty="0" smtClean="0">
                <a:ea typeface="ヒラギノ角ゴ Pro W3" charset="-128"/>
              </a:rPr>
              <a:t>How do I begin the process?</a:t>
            </a:r>
            <a:endParaRPr lang="en-US" sz="3200" dirty="0"/>
          </a:p>
        </p:txBody>
      </p:sp>
      <p:sp>
        <p:nvSpPr>
          <p:cNvPr id="3" name="Content Placeholder 2"/>
          <p:cNvSpPr>
            <a:spLocks noGrp="1"/>
          </p:cNvSpPr>
          <p:nvPr>
            <p:ph idx="1"/>
          </p:nvPr>
        </p:nvSpPr>
        <p:spPr>
          <a:xfrm>
            <a:off x="152400" y="1752600"/>
            <a:ext cx="8839200" cy="4525963"/>
          </a:xfrm>
        </p:spPr>
        <p:txBody>
          <a:bodyPr>
            <a:noAutofit/>
          </a:bodyPr>
          <a:lstStyle/>
          <a:p>
            <a:r>
              <a:rPr lang="en-US" dirty="0" smtClean="0"/>
              <a:t>October</a:t>
            </a:r>
            <a:endParaRPr lang="en-US" sz="2800" dirty="0" smtClean="0"/>
          </a:p>
          <a:p>
            <a:pPr lvl="1"/>
            <a:r>
              <a:rPr lang="en-US" sz="1800" dirty="0" smtClean="0"/>
              <a:t> </a:t>
            </a:r>
            <a:r>
              <a:rPr lang="en-US" sz="1800" dirty="0"/>
              <a:t>Get a clear understanding of what your options are for electives during medical school at </a:t>
            </a:r>
            <a:r>
              <a:rPr lang="en-US" sz="1800" dirty="0" smtClean="0"/>
              <a:t>UNC (OIA website + meet with OIA Program Manager)</a:t>
            </a:r>
          </a:p>
          <a:p>
            <a:r>
              <a:rPr lang="en-US" dirty="0" smtClean="0"/>
              <a:t>November–December</a:t>
            </a:r>
            <a:endParaRPr lang="en-US" dirty="0"/>
          </a:p>
          <a:p>
            <a:pPr lvl="1"/>
            <a:r>
              <a:rPr lang="en-US" sz="1800" dirty="0" smtClean="0"/>
              <a:t> </a:t>
            </a:r>
            <a:r>
              <a:rPr lang="en-US" sz="1800" dirty="0"/>
              <a:t>Find a UNC faculty preceptor and an international </a:t>
            </a:r>
            <a:r>
              <a:rPr lang="en-US" sz="1800" dirty="0" smtClean="0"/>
              <a:t>preceptor/mentor</a:t>
            </a:r>
          </a:p>
          <a:p>
            <a:pPr lvl="1"/>
            <a:r>
              <a:rPr lang="en-US" sz="1800" dirty="0"/>
              <a:t>To register for a global health elective </a:t>
            </a:r>
            <a:r>
              <a:rPr lang="en-US" sz="1800" dirty="0" smtClean="0"/>
              <a:t>and </a:t>
            </a:r>
            <a:r>
              <a:rPr lang="en-US" sz="1800" b="1" dirty="0"/>
              <a:t>receive credit, you MUST have a UNC </a:t>
            </a:r>
            <a:r>
              <a:rPr lang="en-US" sz="1800" dirty="0"/>
              <a:t>medical school faculty advisor who registers you for a specific elective course in their </a:t>
            </a:r>
            <a:r>
              <a:rPr lang="en-US" sz="1800" dirty="0" smtClean="0"/>
              <a:t>department.</a:t>
            </a:r>
          </a:p>
          <a:p>
            <a:pPr marL="457200" lvl="1" indent="0">
              <a:buNone/>
            </a:pPr>
            <a:r>
              <a:rPr lang="en-US" sz="2400" dirty="0" smtClean="0"/>
              <a:t>January – February</a:t>
            </a:r>
          </a:p>
          <a:p>
            <a:pPr lvl="1"/>
            <a:r>
              <a:rPr lang="en-US" sz="1800" dirty="0" smtClean="0"/>
              <a:t>Make </a:t>
            </a:r>
            <a:r>
              <a:rPr lang="en-US" sz="1800" dirty="0"/>
              <a:t>a schedule of deadlines - for a project proposal (if needed), </a:t>
            </a:r>
            <a:r>
              <a:rPr lang="en-US" sz="1800" dirty="0" smtClean="0"/>
              <a:t>scholarship applications </a:t>
            </a:r>
            <a:r>
              <a:rPr lang="en-US" sz="1800" dirty="0"/>
              <a:t>and applications to overseas placements, applications, letters of recommendation, and getting ready to go</a:t>
            </a:r>
            <a:r>
              <a:rPr lang="en-US" sz="1800" dirty="0" smtClean="0"/>
              <a:t>!</a:t>
            </a:r>
          </a:p>
          <a:p>
            <a:pPr lvl="1"/>
            <a:r>
              <a:rPr lang="en-US" sz="1800" dirty="0">
                <a:hlinkClick r:id="rId3"/>
              </a:rPr>
              <a:t>http://</a:t>
            </a:r>
            <a:r>
              <a:rPr lang="en-US" sz="1800" dirty="0" smtClean="0">
                <a:hlinkClick r:id="rId3"/>
              </a:rPr>
              <a:t>www.med.unc.edu/oia/medical-students/glocal-opportunities</a:t>
            </a:r>
            <a:r>
              <a:rPr lang="en-US" sz="1800" dirty="0" smtClean="0"/>
              <a:t> </a:t>
            </a:r>
            <a:endParaRPr lang="en-US" sz="1800" dirty="0"/>
          </a:p>
        </p:txBody>
      </p:sp>
    </p:spTree>
    <p:extLst>
      <p:ext uri="{BB962C8B-B14F-4D97-AF65-F5344CB8AC3E}">
        <p14:creationId xmlns:p14="http://schemas.microsoft.com/office/powerpoint/2010/main" val="99759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International experiences fall into 3 categories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167809"/>
              </p:ext>
            </p:extLst>
          </p:nvPr>
        </p:nvGraphicFramePr>
        <p:xfrm>
          <a:off x="3810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59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800" dirty="0" smtClean="0"/>
              <a:t>What have other MS1s done?</a:t>
            </a:r>
            <a:endParaRPr lang="en-US" sz="4800" dirty="0"/>
          </a:p>
        </p:txBody>
      </p:sp>
      <p:sp>
        <p:nvSpPr>
          <p:cNvPr id="3" name="Content Placeholder 2"/>
          <p:cNvSpPr>
            <a:spLocks noGrp="1"/>
          </p:cNvSpPr>
          <p:nvPr>
            <p:ph idx="1"/>
          </p:nvPr>
        </p:nvSpPr>
        <p:spPr>
          <a:xfrm>
            <a:off x="76200" y="1600200"/>
            <a:ext cx="8991600" cy="4525963"/>
          </a:xfrm>
        </p:spPr>
        <p:txBody>
          <a:bodyPr>
            <a:normAutofit/>
          </a:bodyPr>
          <a:lstStyle/>
          <a:p>
            <a:r>
              <a:rPr lang="en-US" sz="2800" dirty="0" smtClean="0"/>
              <a:t>UNC Sites</a:t>
            </a:r>
            <a:endParaRPr lang="en-US" sz="2800" dirty="0" smtClean="0"/>
          </a:p>
          <a:p>
            <a:pPr lvl="1"/>
            <a:r>
              <a:rPr lang="en-US" sz="1800" dirty="0" smtClean="0"/>
              <a:t>MS18-week summer </a:t>
            </a:r>
            <a:r>
              <a:rPr lang="en-US" sz="1800" dirty="0" smtClean="0"/>
              <a:t>Infectious </a:t>
            </a:r>
            <a:r>
              <a:rPr lang="en-US" sz="1800" dirty="0" smtClean="0"/>
              <a:t>Disease </a:t>
            </a:r>
            <a:r>
              <a:rPr lang="en-US" sz="1800" dirty="0" smtClean="0"/>
              <a:t>research elective </a:t>
            </a:r>
            <a:r>
              <a:rPr lang="en-US" sz="1800" dirty="0" smtClean="0"/>
              <a:t>with </a:t>
            </a:r>
            <a:r>
              <a:rPr lang="en-US" sz="1800" dirty="0" smtClean="0"/>
              <a:t>UNC/Malawi, Vietnam</a:t>
            </a:r>
            <a:r>
              <a:rPr lang="en-US" sz="1800" dirty="0" smtClean="0"/>
              <a:t>, </a:t>
            </a:r>
            <a:r>
              <a:rPr lang="en-US" sz="1800" dirty="0" smtClean="0"/>
              <a:t>Zambia, South Africa, China research teams</a:t>
            </a:r>
          </a:p>
          <a:p>
            <a:pPr lvl="1"/>
            <a:r>
              <a:rPr lang="en-US" sz="1800" dirty="0" smtClean="0"/>
              <a:t>Carolina for Kibera, Kenya (Peacock Fellowship funding)</a:t>
            </a:r>
          </a:p>
          <a:p>
            <a:pPr lvl="1"/>
            <a:endParaRPr lang="en-US" sz="1800" dirty="0" smtClean="0"/>
          </a:p>
          <a:p>
            <a:r>
              <a:rPr lang="en-US" sz="2800" dirty="0" smtClean="0"/>
              <a:t>Unaffiliated Independent Organizations</a:t>
            </a:r>
          </a:p>
          <a:p>
            <a:pPr lvl="1"/>
            <a:r>
              <a:rPr lang="en-US" sz="2000" dirty="0" smtClean="0"/>
              <a:t>Still an option…requires student </a:t>
            </a:r>
            <a:r>
              <a:rPr lang="en-US" sz="2000" dirty="0" err="1" smtClean="0"/>
              <a:t>inititiave</a:t>
            </a:r>
            <a:r>
              <a:rPr lang="en-US" sz="2000" dirty="0" smtClean="0"/>
              <a:t> to organize and ask questions of the organization to plan approved experience:</a:t>
            </a:r>
            <a:endParaRPr lang="en-US" sz="2000" dirty="0" smtClean="0"/>
          </a:p>
          <a:p>
            <a:pPr lvl="2"/>
            <a:r>
              <a:rPr lang="en-US" sz="1800" dirty="0" smtClean="0"/>
              <a:t>Himalayan Health Exchange (India)</a:t>
            </a:r>
          </a:p>
          <a:p>
            <a:pPr lvl="2"/>
            <a:r>
              <a:rPr lang="en-US" sz="1800" dirty="0" smtClean="0"/>
              <a:t>Child Family Health International </a:t>
            </a:r>
            <a:r>
              <a:rPr lang="en-US" sz="1800" dirty="0" smtClean="0"/>
              <a:t>(Global Sites)</a:t>
            </a:r>
            <a:endParaRPr lang="en-US" sz="1800" dirty="0" smtClean="0"/>
          </a:p>
          <a:p>
            <a:pPr lvl="2"/>
            <a:r>
              <a:rPr lang="en-US" sz="1800" dirty="0" smtClean="0"/>
              <a:t>AMOS (Nicaragua</a:t>
            </a:r>
            <a:r>
              <a:rPr lang="en-US" sz="1800" dirty="0" smtClean="0"/>
              <a:t>)</a:t>
            </a:r>
          </a:p>
        </p:txBody>
      </p:sp>
    </p:spTree>
    <p:extLst>
      <p:ext uri="{BB962C8B-B14F-4D97-AF65-F5344CB8AC3E}">
        <p14:creationId xmlns:p14="http://schemas.microsoft.com/office/powerpoint/2010/main" val="133844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Language Immersion</a:t>
            </a:r>
            <a:endParaRPr lang="en-US" dirty="0"/>
          </a:p>
        </p:txBody>
      </p:sp>
      <p:sp>
        <p:nvSpPr>
          <p:cNvPr id="3" name="Content Placeholder 2"/>
          <p:cNvSpPr>
            <a:spLocks noGrp="1"/>
          </p:cNvSpPr>
          <p:nvPr>
            <p:ph idx="1"/>
          </p:nvPr>
        </p:nvSpPr>
        <p:spPr/>
        <p:txBody>
          <a:bodyPr>
            <a:normAutofit/>
          </a:bodyPr>
          <a:lstStyle/>
          <a:p>
            <a:r>
              <a:rPr lang="en-US" sz="2000" dirty="0" smtClean="0"/>
              <a:t>If </a:t>
            </a:r>
            <a:r>
              <a:rPr lang="en-US" sz="2000" dirty="0"/>
              <a:t>you’re looking for a longer experience with a greater focus on language skill development, consider applying for the </a:t>
            </a:r>
            <a:r>
              <a:rPr lang="en-US" sz="2000" dirty="0">
                <a:hlinkClick r:id="rId3"/>
              </a:rPr>
              <a:t>Critical Language Scholarship (CLS) Program</a:t>
            </a:r>
            <a:r>
              <a:rPr lang="en-US" sz="2000" dirty="0"/>
              <a:t>. </a:t>
            </a:r>
            <a:endParaRPr lang="en-US" sz="2000" dirty="0" smtClean="0"/>
          </a:p>
          <a:p>
            <a:pPr lvl="1"/>
            <a:endParaRPr lang="en-US" sz="1200" dirty="0"/>
          </a:p>
          <a:p>
            <a:pPr marL="457200" lvl="1" indent="0">
              <a:buNone/>
            </a:pPr>
            <a:r>
              <a:rPr lang="en-US" dirty="0" smtClean="0"/>
              <a:t>This </a:t>
            </a:r>
            <a:r>
              <a:rPr lang="en-US" dirty="0"/>
              <a:t>program offers a summer language immersion experience for fourteen different languages in locations around the globe. CGI houses an on-campus CLS advisor for this federally managed immersion program, so please reach out if you’re interested in learning more or would like support with your application strategy</a:t>
            </a:r>
            <a:r>
              <a:rPr lang="en-US" dirty="0" smtClean="0"/>
              <a:t>.</a:t>
            </a:r>
          </a:p>
          <a:p>
            <a:pPr lvl="1"/>
            <a:endParaRPr lang="en-US" sz="1200" dirty="0" smtClean="0"/>
          </a:p>
          <a:p>
            <a:r>
              <a:rPr lang="en-US" sz="2000" dirty="0" smtClean="0"/>
              <a:t>Deadline: Nov 15, 2017</a:t>
            </a:r>
          </a:p>
          <a:p>
            <a:r>
              <a:rPr lang="en-US" sz="2000" dirty="0" smtClean="0"/>
              <a:t>Eligibility: enrolled graduate students</a:t>
            </a:r>
          </a:p>
          <a:p>
            <a:r>
              <a:rPr lang="en-US" sz="2000" dirty="0" smtClean="0"/>
              <a:t>Fully funded, intensive language study during the summer</a:t>
            </a:r>
          </a:p>
          <a:p>
            <a:r>
              <a:rPr lang="en-US" sz="2000" dirty="0" smtClean="0"/>
              <a:t>Contact: </a:t>
            </a:r>
            <a:r>
              <a:rPr lang="en-US" sz="2000" dirty="0" smtClean="0">
                <a:hlinkClick r:id="rId4"/>
              </a:rPr>
              <a:t>Iyman Gaspard </a:t>
            </a:r>
            <a:r>
              <a:rPr lang="en-US" sz="2000" dirty="0" smtClean="0"/>
              <a:t> (919) 843-6842</a:t>
            </a:r>
            <a:endParaRPr lang="en-US" sz="2000" dirty="0"/>
          </a:p>
        </p:txBody>
      </p:sp>
    </p:spTree>
    <p:extLst>
      <p:ext uri="{BB962C8B-B14F-4D97-AF65-F5344CB8AC3E}">
        <p14:creationId xmlns:p14="http://schemas.microsoft.com/office/powerpoint/2010/main" val="331220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dirty="0" smtClean="0"/>
              <a:t>Language Immersion</a:t>
            </a:r>
            <a:endParaRPr lang="en-US" dirty="0"/>
          </a:p>
        </p:txBody>
      </p:sp>
      <p:sp>
        <p:nvSpPr>
          <p:cNvPr id="3" name="Content Placeholder 2"/>
          <p:cNvSpPr>
            <a:spLocks noGrp="1"/>
          </p:cNvSpPr>
          <p:nvPr>
            <p:ph idx="1"/>
          </p:nvPr>
        </p:nvSpPr>
        <p:spPr/>
        <p:txBody>
          <a:bodyPr>
            <a:normAutofit/>
          </a:bodyPr>
          <a:lstStyle/>
          <a:p>
            <a:r>
              <a:rPr lang="en-US" sz="2000" dirty="0" smtClean="0"/>
              <a:t>Celas Maya, Guatemala</a:t>
            </a:r>
          </a:p>
          <a:p>
            <a:pPr lvl="1"/>
            <a:r>
              <a:rPr lang="en-US" sz="1200" dirty="0" smtClean="0"/>
              <a:t>One-on-one language classes learning conversational Spanish</a:t>
            </a:r>
          </a:p>
          <a:p>
            <a:pPr lvl="1"/>
            <a:r>
              <a:rPr lang="en-US" sz="1200" dirty="0" smtClean="0"/>
              <a:t>Medical Spanish learning in clinical observership </a:t>
            </a:r>
          </a:p>
          <a:p>
            <a:pPr lvl="1"/>
            <a:r>
              <a:rPr lang="en-US" sz="1200" dirty="0" smtClean="0"/>
              <a:t>No funding from OIA for language study only</a:t>
            </a:r>
          </a:p>
          <a:p>
            <a:pPr lvl="1"/>
            <a:endParaRPr lang="en-US" sz="1200" dirty="0"/>
          </a:p>
        </p:txBody>
      </p:sp>
    </p:spTree>
    <p:extLst>
      <p:ext uri="{BB962C8B-B14F-4D97-AF65-F5344CB8AC3E}">
        <p14:creationId xmlns:p14="http://schemas.microsoft.com/office/powerpoint/2010/main" val="55843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id 3"/>
          <p:cNvPicPr>
            <a:picLocks noChangeAspect="1" noChangeArrowheads="1"/>
          </p:cNvPicPr>
          <p:nvPr/>
        </p:nvPicPr>
        <p:blipFill>
          <a:blip r:embed="rId4" cstate="print"/>
          <a:srcRect/>
          <a:stretch>
            <a:fillRect/>
          </a:stretch>
        </p:blipFill>
        <p:spPr bwMode="auto">
          <a:xfrm>
            <a:off x="4883675" y="2250546"/>
            <a:ext cx="4167790" cy="3131457"/>
          </a:xfrm>
          <a:prstGeom prst="rect">
            <a:avLst/>
          </a:prstGeom>
          <a:noFill/>
          <a:ln w="9525">
            <a:noFill/>
            <a:miter lim="800000"/>
            <a:headEnd/>
            <a:tailEnd/>
          </a:ln>
        </p:spPr>
      </p:pic>
      <p:sp>
        <p:nvSpPr>
          <p:cNvPr id="4098" name="Rectangle 2"/>
          <p:cNvSpPr>
            <a:spLocks noGrp="1" noChangeArrowheads="1"/>
          </p:cNvSpPr>
          <p:nvPr>
            <p:ph type="title"/>
          </p:nvPr>
        </p:nvSpPr>
        <p:spPr>
          <a:xfrm>
            <a:off x="1383211" y="0"/>
            <a:ext cx="7407729" cy="1556656"/>
          </a:xfrm>
        </p:spPr>
        <p:txBody>
          <a:bodyPr/>
          <a:lstStyle/>
          <a:p>
            <a:pPr algn="ctr" eaLnBrk="1" hangingPunct="1">
              <a:defRPr/>
            </a:pPr>
            <a:r>
              <a:rPr lang="en-US" sz="2000" dirty="0" smtClean="0"/>
              <a:t>	IGHID </a:t>
            </a:r>
            <a:r>
              <a:rPr lang="en-US" sz="2000" dirty="0"/>
              <a:t>Global Research in Malawi, Zambia, Nicaragua, China and Vietnam</a:t>
            </a:r>
            <a:r>
              <a:rPr lang="en-US" sz="2000" dirty="0" smtClean="0"/>
              <a:t>: 8 week summer scholarship for MS1s</a:t>
            </a:r>
            <a:r>
              <a:rPr lang="en-US" sz="2000" dirty="0"/>
              <a:t/>
            </a:r>
            <a:br>
              <a:rPr lang="en-US" sz="2000" dirty="0"/>
            </a:br>
            <a:endParaRPr lang="en-US" sz="2000" dirty="0" smtClean="0"/>
          </a:p>
        </p:txBody>
      </p:sp>
      <p:sp>
        <p:nvSpPr>
          <p:cNvPr id="7" name="Rectangle 6"/>
          <p:cNvSpPr/>
          <p:nvPr/>
        </p:nvSpPr>
        <p:spPr>
          <a:xfrm>
            <a:off x="0" y="1516304"/>
            <a:ext cx="5009606" cy="4955203"/>
          </a:xfrm>
          <a:prstGeom prst="rect">
            <a:avLst/>
          </a:prstGeom>
        </p:spPr>
        <p:txBody>
          <a:bodyPr wrap="square">
            <a:spAutoFit/>
          </a:bodyPr>
          <a:lstStyle/>
          <a:p>
            <a:pPr fontAlgn="base">
              <a:spcBef>
                <a:spcPct val="0"/>
              </a:spcBef>
              <a:spcAft>
                <a:spcPct val="0"/>
              </a:spcAft>
            </a:pPr>
            <a:r>
              <a:rPr lang="en-US" i="1" dirty="0" smtClean="0">
                <a:solidFill>
                  <a:srgbClr val="336699"/>
                </a:solidFill>
                <a:latin typeface="Times New Roman" pitchFamily="18" charset="0"/>
                <a:cs typeface="Times New Roman" pitchFamily="18" charset="0"/>
              </a:rPr>
              <a:t>For </a:t>
            </a:r>
            <a:r>
              <a:rPr lang="en-US" i="1" dirty="0">
                <a:solidFill>
                  <a:srgbClr val="336699"/>
                </a:solidFill>
                <a:latin typeface="Times New Roman" pitchFamily="18" charset="0"/>
                <a:cs typeface="Times New Roman" pitchFamily="18" charset="0"/>
              </a:rPr>
              <a:t>the past 10+ years, the UNC </a:t>
            </a:r>
            <a:r>
              <a:rPr lang="en-US" b="1" i="1" dirty="0">
                <a:solidFill>
                  <a:srgbClr val="336699"/>
                </a:solidFill>
                <a:latin typeface="Times New Roman" pitchFamily="18" charset="0"/>
                <a:cs typeface="Times New Roman" pitchFamily="18" charset="0"/>
              </a:rPr>
              <a:t>Institute for Global Health &amp; Infectious Diseases </a:t>
            </a:r>
            <a:r>
              <a:rPr lang="en-US" i="1" dirty="0">
                <a:solidFill>
                  <a:srgbClr val="336699"/>
                </a:solidFill>
                <a:latin typeface="Times New Roman" pitchFamily="18" charset="0"/>
                <a:cs typeface="Times New Roman" pitchFamily="18" charset="0"/>
              </a:rPr>
              <a:t>has </a:t>
            </a:r>
            <a:r>
              <a:rPr lang="en-US" i="1" dirty="0" smtClean="0">
                <a:solidFill>
                  <a:srgbClr val="336699"/>
                </a:solidFill>
                <a:latin typeface="Times New Roman" pitchFamily="18" charset="0"/>
                <a:cs typeface="Times New Roman" pitchFamily="18" charset="0"/>
              </a:rPr>
              <a:t>sponsored 7 </a:t>
            </a:r>
            <a:r>
              <a:rPr lang="en-US" i="1" dirty="0">
                <a:solidFill>
                  <a:srgbClr val="336699"/>
                </a:solidFill>
                <a:latin typeface="Times New Roman" pitchFamily="18" charset="0"/>
                <a:cs typeface="Times New Roman" pitchFamily="18" charset="0"/>
              </a:rPr>
              <a:t>first-year UNC medical students to conduct summer research at the UNC Project in Lilongwe, Malawi or the University of Zambia, Lusaka, Zambia.  We are now extending this program to include our research sites </a:t>
            </a:r>
            <a:r>
              <a:rPr lang="en-US" i="1" dirty="0" smtClean="0">
                <a:solidFill>
                  <a:srgbClr val="336699"/>
                </a:solidFill>
                <a:latin typeface="Times New Roman" pitchFamily="18" charset="0"/>
                <a:cs typeface="Times New Roman" pitchFamily="18" charset="0"/>
              </a:rPr>
              <a:t>in Vietnam</a:t>
            </a:r>
            <a:r>
              <a:rPr lang="en-US" i="1" dirty="0">
                <a:solidFill>
                  <a:srgbClr val="336699"/>
                </a:solidFill>
                <a:latin typeface="Times New Roman" pitchFamily="18" charset="0"/>
                <a:cs typeface="Times New Roman" pitchFamily="18" charset="0"/>
              </a:rPr>
              <a:t>; </a:t>
            </a:r>
            <a:r>
              <a:rPr lang="en-US" i="1" dirty="0" smtClean="0">
                <a:solidFill>
                  <a:srgbClr val="336699"/>
                </a:solidFill>
                <a:latin typeface="Times New Roman" pitchFamily="18" charset="0"/>
                <a:cs typeface="Times New Roman" pitchFamily="18" charset="0"/>
              </a:rPr>
              <a:t>Nicaragua</a:t>
            </a:r>
            <a:r>
              <a:rPr lang="en-US" i="1" dirty="0">
                <a:solidFill>
                  <a:srgbClr val="336699"/>
                </a:solidFill>
                <a:latin typeface="Times New Roman" pitchFamily="18" charset="0"/>
                <a:cs typeface="Times New Roman" pitchFamily="18" charset="0"/>
              </a:rPr>
              <a:t>; </a:t>
            </a:r>
            <a:r>
              <a:rPr lang="en-US" i="1" dirty="0" smtClean="0">
                <a:solidFill>
                  <a:srgbClr val="336699"/>
                </a:solidFill>
                <a:latin typeface="Times New Roman" pitchFamily="18" charset="0"/>
                <a:cs typeface="Times New Roman" pitchFamily="18" charset="0"/>
              </a:rPr>
              <a:t>South Africa, and China</a:t>
            </a:r>
            <a:r>
              <a:rPr lang="en-US" i="1" dirty="0">
                <a:solidFill>
                  <a:srgbClr val="336699"/>
                </a:solidFill>
                <a:latin typeface="Times New Roman" pitchFamily="18" charset="0"/>
                <a:cs typeface="Times New Roman" pitchFamily="18" charset="0"/>
              </a:rPr>
              <a:t>. If chosen, </a:t>
            </a:r>
            <a:endParaRPr lang="en-US" i="1" dirty="0" smtClean="0">
              <a:solidFill>
                <a:srgbClr val="336699"/>
              </a:solidFill>
              <a:latin typeface="Times New Roman" pitchFamily="18" charset="0"/>
              <a:cs typeface="Times New Roman" pitchFamily="18" charset="0"/>
            </a:endParaRPr>
          </a:p>
          <a:p>
            <a:pPr fontAlgn="base">
              <a:spcBef>
                <a:spcPct val="0"/>
              </a:spcBef>
              <a:spcAft>
                <a:spcPct val="0"/>
              </a:spcAft>
            </a:pPr>
            <a:r>
              <a:rPr lang="en-US" i="1" dirty="0" smtClean="0">
                <a:solidFill>
                  <a:srgbClr val="336699"/>
                </a:solidFill>
                <a:latin typeface="Times New Roman" pitchFamily="18" charset="0"/>
                <a:cs typeface="Times New Roman" pitchFamily="18" charset="0"/>
              </a:rPr>
              <a:t>UNC </a:t>
            </a:r>
            <a:r>
              <a:rPr lang="en-US" i="1" dirty="0">
                <a:solidFill>
                  <a:srgbClr val="336699"/>
                </a:solidFill>
                <a:latin typeface="Times New Roman" pitchFamily="18" charset="0"/>
                <a:cs typeface="Times New Roman" pitchFamily="18" charset="0"/>
              </a:rPr>
              <a:t>faculty </a:t>
            </a:r>
            <a:r>
              <a:rPr lang="en-US" i="1" dirty="0" smtClean="0">
                <a:solidFill>
                  <a:srgbClr val="336699"/>
                </a:solidFill>
                <a:latin typeface="Times New Roman" pitchFamily="18" charset="0"/>
                <a:cs typeface="Times New Roman" pitchFamily="18" charset="0"/>
              </a:rPr>
              <a:t>will </a:t>
            </a:r>
            <a:r>
              <a:rPr lang="en-US" i="1" dirty="0">
                <a:solidFill>
                  <a:srgbClr val="336699"/>
                </a:solidFill>
                <a:latin typeface="Times New Roman" pitchFamily="18" charset="0"/>
                <a:cs typeface="Times New Roman" pitchFamily="18" charset="0"/>
              </a:rPr>
              <a:t>mentor students to apply for scholarships and grants’, however </a:t>
            </a:r>
            <a:r>
              <a:rPr lang="en-US" i="1" dirty="0" smtClean="0">
                <a:solidFill>
                  <a:srgbClr val="336699"/>
                </a:solidFill>
                <a:latin typeface="Times New Roman" pitchFamily="18" charset="0"/>
                <a:cs typeface="Times New Roman" pitchFamily="18" charset="0"/>
              </a:rPr>
              <a:t>students</a:t>
            </a:r>
          </a:p>
          <a:p>
            <a:pPr fontAlgn="base">
              <a:spcBef>
                <a:spcPct val="0"/>
              </a:spcBef>
              <a:spcAft>
                <a:spcPct val="0"/>
              </a:spcAft>
            </a:pPr>
            <a:r>
              <a:rPr lang="en-US" i="1" dirty="0" smtClean="0">
                <a:solidFill>
                  <a:srgbClr val="336699"/>
                </a:solidFill>
                <a:latin typeface="Times New Roman" pitchFamily="18" charset="0"/>
                <a:cs typeface="Times New Roman" pitchFamily="18" charset="0"/>
              </a:rPr>
              <a:t> </a:t>
            </a:r>
            <a:r>
              <a:rPr lang="en-US" i="1" dirty="0">
                <a:solidFill>
                  <a:srgbClr val="336699"/>
                </a:solidFill>
                <a:latin typeface="Times New Roman" pitchFamily="18" charset="0"/>
                <a:cs typeface="Times New Roman" pitchFamily="18" charset="0"/>
              </a:rPr>
              <a:t>must procure their own funding</a:t>
            </a:r>
            <a:r>
              <a:rPr lang="en-US" i="1" dirty="0" smtClean="0">
                <a:solidFill>
                  <a:srgbClr val="336699"/>
                </a:solidFill>
                <a:latin typeface="Times New Roman" pitchFamily="18" charset="0"/>
                <a:cs typeface="Times New Roman" pitchFamily="18" charset="0"/>
              </a:rPr>
              <a:t>.</a:t>
            </a:r>
          </a:p>
          <a:p>
            <a:pPr fontAlgn="base">
              <a:spcBef>
                <a:spcPct val="0"/>
              </a:spcBef>
              <a:spcAft>
                <a:spcPct val="0"/>
              </a:spcAft>
            </a:pPr>
            <a:endParaRPr lang="en-US" i="1" dirty="0">
              <a:solidFill>
                <a:srgbClr val="336699"/>
              </a:solidFill>
              <a:latin typeface="Times New Roman" pitchFamily="18" charset="0"/>
              <a:cs typeface="Times New Roman" pitchFamily="18" charset="0"/>
            </a:endParaRPr>
          </a:p>
          <a:p>
            <a:pPr fontAlgn="base">
              <a:spcBef>
                <a:spcPct val="0"/>
              </a:spcBef>
              <a:spcAft>
                <a:spcPct val="0"/>
              </a:spcAft>
            </a:pPr>
            <a:r>
              <a:rPr lang="en-US" i="1" dirty="0" smtClean="0">
                <a:solidFill>
                  <a:srgbClr val="336699"/>
                </a:solidFill>
                <a:latin typeface="Times New Roman" pitchFamily="18" charset="0"/>
                <a:cs typeface="Times New Roman" pitchFamily="18" charset="0"/>
              </a:rPr>
              <a:t>Students typically receive funding from OIA</a:t>
            </a:r>
          </a:p>
          <a:p>
            <a:pPr fontAlgn="base">
              <a:spcBef>
                <a:spcPct val="0"/>
              </a:spcBef>
              <a:spcAft>
                <a:spcPct val="0"/>
              </a:spcAft>
            </a:pPr>
            <a:endParaRPr lang="en-US" i="1" dirty="0">
              <a:solidFill>
                <a:srgbClr val="336699"/>
              </a:solidFill>
              <a:latin typeface="Times New Roman" pitchFamily="18" charset="0"/>
              <a:cs typeface="Times New Roman" pitchFamily="18" charset="0"/>
            </a:endParaRPr>
          </a:p>
          <a:p>
            <a:pPr fontAlgn="base">
              <a:spcBef>
                <a:spcPct val="0"/>
              </a:spcBef>
              <a:spcAft>
                <a:spcPct val="0"/>
              </a:spcAft>
            </a:pPr>
            <a:r>
              <a:rPr lang="en-US" sz="1600" b="1" dirty="0">
                <a:solidFill>
                  <a:srgbClr val="336699"/>
                </a:solidFill>
                <a:latin typeface="Arial" pitchFamily="34" charset="0"/>
              </a:rPr>
              <a:t>Eligibility</a:t>
            </a:r>
            <a:r>
              <a:rPr lang="en-US" sz="1600" dirty="0">
                <a:solidFill>
                  <a:srgbClr val="336699"/>
                </a:solidFill>
                <a:latin typeface="Arial" pitchFamily="34" charset="0"/>
              </a:rPr>
              <a:t>:  ­First-year medical students who are available for </a:t>
            </a:r>
            <a:r>
              <a:rPr lang="en-US" sz="1600" u="sng" dirty="0">
                <a:solidFill>
                  <a:srgbClr val="336699"/>
                </a:solidFill>
                <a:latin typeface="Arial" pitchFamily="34" charset="0"/>
              </a:rPr>
              <a:t>eight weeks</a:t>
            </a:r>
            <a:r>
              <a:rPr lang="en-US" sz="1600" dirty="0">
                <a:solidFill>
                  <a:srgbClr val="336699"/>
                </a:solidFill>
                <a:latin typeface="Arial" pitchFamily="34" charset="0"/>
              </a:rPr>
              <a:t> during the </a:t>
            </a:r>
            <a:r>
              <a:rPr lang="en-US" sz="1600" dirty="0" smtClean="0">
                <a:solidFill>
                  <a:srgbClr val="336699"/>
                </a:solidFill>
                <a:latin typeface="Arial" pitchFamily="34" charset="0"/>
              </a:rPr>
              <a:t>summer. They </a:t>
            </a:r>
            <a:r>
              <a:rPr lang="en-US" sz="1600" dirty="0">
                <a:solidFill>
                  <a:srgbClr val="336699"/>
                </a:solidFill>
                <a:latin typeface="Arial" pitchFamily="34" charset="0"/>
              </a:rPr>
              <a:t>are looking for students with either a demonstrated or strong career interest in (global) research. </a:t>
            </a:r>
            <a:r>
              <a:rPr lang="en-US" sz="1600" i="1" dirty="0" smtClean="0">
                <a:solidFill>
                  <a:srgbClr val="336699"/>
                </a:solidFill>
                <a:latin typeface="Times New Roman" pitchFamily="18" charset="0"/>
                <a:cs typeface="Times New Roman" pitchFamily="18" charset="0"/>
              </a:rPr>
              <a:t> </a:t>
            </a:r>
            <a:endParaRPr lang="en-US" sz="1600" i="1" dirty="0">
              <a:solidFill>
                <a:srgbClr val="336699"/>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09948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sz="4800" dirty="0" smtClean="0"/>
              <a:t>How much will this cost you?</a:t>
            </a:r>
            <a:endParaRPr lang="en-US" sz="4800" dirty="0"/>
          </a:p>
        </p:txBody>
      </p:sp>
      <p:sp>
        <p:nvSpPr>
          <p:cNvPr id="3" name="Content Placeholder 2"/>
          <p:cNvSpPr>
            <a:spLocks noGrp="1"/>
          </p:cNvSpPr>
          <p:nvPr>
            <p:ph idx="1"/>
          </p:nvPr>
        </p:nvSpPr>
        <p:spPr>
          <a:xfrm>
            <a:off x="457200" y="1676400"/>
            <a:ext cx="8229600" cy="4800600"/>
          </a:xfrm>
        </p:spPr>
        <p:txBody>
          <a:bodyPr/>
          <a:lstStyle/>
          <a:p>
            <a:r>
              <a:rPr lang="en-US" dirty="0" smtClean="0">
                <a:solidFill>
                  <a:schemeClr val="bg1">
                    <a:lumMod val="50000"/>
                  </a:schemeClr>
                </a:solidFill>
              </a:rPr>
              <a:t>Students spend an average of $2,000 on a 6 week international elective (likely more for travel to Africa and Asia)</a:t>
            </a:r>
          </a:p>
          <a:p>
            <a:r>
              <a:rPr lang="en-US" dirty="0" smtClean="0">
                <a:solidFill>
                  <a:schemeClr val="bg1">
                    <a:lumMod val="50000"/>
                  </a:schemeClr>
                </a:solidFill>
              </a:rPr>
              <a:t>Immunizations = Approximately $200-400</a:t>
            </a:r>
          </a:p>
          <a:p>
            <a:r>
              <a:rPr lang="en-US" dirty="0" smtClean="0">
                <a:solidFill>
                  <a:schemeClr val="bg1">
                    <a:lumMod val="50000"/>
                  </a:schemeClr>
                </a:solidFill>
              </a:rPr>
              <a:t>Roundtrip Airfare= $850-1600</a:t>
            </a:r>
          </a:p>
          <a:p>
            <a:r>
              <a:rPr lang="en-US" dirty="0" smtClean="0">
                <a:solidFill>
                  <a:schemeClr val="bg1">
                    <a:lumMod val="50000"/>
                  </a:schemeClr>
                </a:solidFill>
              </a:rPr>
              <a:t>Visas/Work permit = $300 </a:t>
            </a:r>
          </a:p>
          <a:p>
            <a:r>
              <a:rPr lang="en-US" dirty="0" smtClean="0">
                <a:solidFill>
                  <a:schemeClr val="bg1">
                    <a:lumMod val="50000"/>
                  </a:schemeClr>
                </a:solidFill>
              </a:rPr>
              <a:t>Housing = $450</a:t>
            </a:r>
          </a:p>
          <a:p>
            <a:r>
              <a:rPr lang="en-US" dirty="0" smtClean="0">
                <a:solidFill>
                  <a:schemeClr val="bg1">
                    <a:lumMod val="50000"/>
                  </a:schemeClr>
                </a:solidFill>
              </a:rPr>
              <a:t>Food = $300 </a:t>
            </a:r>
          </a:p>
          <a:p>
            <a:r>
              <a:rPr lang="en-US" dirty="0" smtClean="0">
                <a:solidFill>
                  <a:schemeClr val="bg1">
                    <a:lumMod val="50000"/>
                  </a:schemeClr>
                </a:solidFill>
              </a:rPr>
              <a:t>Required UNC-sanctioned emergency health insurance= $1.42/day</a:t>
            </a:r>
          </a:p>
        </p:txBody>
      </p:sp>
    </p:spTree>
    <p:extLst>
      <p:ext uri="{BB962C8B-B14F-4D97-AF65-F5344CB8AC3E}">
        <p14:creationId xmlns:p14="http://schemas.microsoft.com/office/powerpoint/2010/main" val="3996285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600200"/>
          </a:xfrm>
        </p:spPr>
        <p:txBody>
          <a:bodyPr/>
          <a:lstStyle/>
          <a:p>
            <a:r>
              <a:rPr lang="en-US" dirty="0"/>
              <a:t>How </a:t>
            </a:r>
            <a:r>
              <a:rPr lang="en-US" dirty="0" smtClean="0"/>
              <a:t>will I pay for thi$?</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endParaRPr lang="en-US" dirty="0" smtClean="0"/>
          </a:p>
          <a:p>
            <a:r>
              <a:rPr lang="en-US" dirty="0" smtClean="0"/>
              <a:t>SOM/OIA Scholarship- Feb. 15</a:t>
            </a:r>
            <a:r>
              <a:rPr lang="en-US" baseline="30000" dirty="0" smtClean="0"/>
              <a:t>th</a:t>
            </a:r>
            <a:r>
              <a:rPr lang="en-US" dirty="0" smtClean="0"/>
              <a:t> deadline</a:t>
            </a:r>
          </a:p>
          <a:p>
            <a:pPr lvl="1"/>
            <a:r>
              <a:rPr lang="en-US" dirty="0" smtClean="0"/>
              <a:t>Awards ranking from $1,000-$2,000</a:t>
            </a:r>
          </a:p>
          <a:p>
            <a:pPr lvl="1"/>
            <a:r>
              <a:rPr lang="en-US" dirty="0" smtClean="0"/>
              <a:t>Applications found on OIA website “funding”</a:t>
            </a:r>
            <a:endParaRPr lang="en-US" dirty="0" smtClean="0"/>
          </a:p>
          <a:p>
            <a:endParaRPr lang="en-US" dirty="0" smtClean="0"/>
          </a:p>
          <a:p>
            <a:r>
              <a:rPr lang="en-US" dirty="0" smtClean="0"/>
              <a:t>Carolina </a:t>
            </a:r>
            <a:r>
              <a:rPr lang="en-US" dirty="0"/>
              <a:t>Global Initiative </a:t>
            </a:r>
            <a:r>
              <a:rPr lang="en-US" dirty="0" smtClean="0"/>
              <a:t>Internship Award</a:t>
            </a:r>
          </a:p>
          <a:p>
            <a:pPr lvl="1"/>
            <a:r>
              <a:rPr lang="en-US" dirty="0" smtClean="0"/>
              <a:t>Funding </a:t>
            </a:r>
            <a:r>
              <a:rPr lang="en-US" dirty="0"/>
              <a:t>to students $1,500-$6,000 for selected students with limited to no international </a:t>
            </a:r>
            <a:r>
              <a:rPr lang="en-US" dirty="0" smtClean="0"/>
              <a:t>travel</a:t>
            </a:r>
          </a:p>
          <a:p>
            <a:pPr lvl="1"/>
            <a:r>
              <a:rPr lang="en-US" dirty="0">
                <a:hlinkClick r:id="rId3"/>
              </a:rPr>
              <a:t>http://</a:t>
            </a:r>
            <a:r>
              <a:rPr lang="en-US" dirty="0" smtClean="0">
                <a:hlinkClick r:id="rId3"/>
              </a:rPr>
              <a:t>cgi.unc.edu/funding-opp/carolina-global</a:t>
            </a:r>
            <a:r>
              <a:rPr lang="en-US" dirty="0" smtClean="0"/>
              <a:t> </a:t>
            </a:r>
            <a:endParaRPr lang="en-US" dirty="0"/>
          </a:p>
          <a:p>
            <a:pPr marL="0" indent="0">
              <a:buNone/>
            </a:pPr>
            <a:endParaRPr lang="en-US" dirty="0"/>
          </a:p>
          <a:p>
            <a:r>
              <a:rPr lang="en-US" dirty="0" smtClean="0"/>
              <a:t>Other UNC-based scholarships- deadlines vary- see OIA </a:t>
            </a:r>
            <a:r>
              <a:rPr lang="en-US" dirty="0" smtClean="0"/>
              <a:t>website under “Other funding options”</a:t>
            </a:r>
          </a:p>
          <a:p>
            <a:endParaRPr lang="en-US" dirty="0" smtClean="0"/>
          </a:p>
          <a:p>
            <a:r>
              <a:rPr lang="en-US" dirty="0"/>
              <a:t>Fundraising from family/friends/community organizations …church, rotary…</a:t>
            </a:r>
          </a:p>
          <a:p>
            <a:pPr marL="0" indent="0">
              <a:buNone/>
            </a:pPr>
            <a:endParaRPr lang="en-US" dirty="0" smtClean="0"/>
          </a:p>
          <a:p>
            <a:pPr marL="457200" lvl="1" indent="0">
              <a:buNone/>
            </a:pPr>
            <a:endParaRPr lang="en-US" sz="1400" dirty="0" smtClean="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631964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r>
              <a:rPr lang="en-US" sz="3600" dirty="0"/>
              <a:t/>
            </a:r>
            <a:br>
              <a:rPr lang="en-US" sz="3600" dirty="0"/>
            </a:br>
            <a:r>
              <a:rPr lang="en-US" sz="4000" dirty="0"/>
              <a:t>Developing ethical awareness</a:t>
            </a:r>
          </a:p>
        </p:txBody>
      </p:sp>
      <p:sp>
        <p:nvSpPr>
          <p:cNvPr id="3" name="Content Placeholder 2"/>
          <p:cNvSpPr>
            <a:spLocks noGrp="1"/>
          </p:cNvSpPr>
          <p:nvPr>
            <p:ph idx="1"/>
          </p:nvPr>
        </p:nvSpPr>
        <p:spPr/>
        <p:txBody>
          <a:bodyPr>
            <a:normAutofit/>
          </a:bodyPr>
          <a:lstStyle/>
          <a:p>
            <a:r>
              <a:rPr lang="en-US" dirty="0"/>
              <a:t>Rose is a first-year medical student at </a:t>
            </a:r>
            <a:r>
              <a:rPr lang="en-US" dirty="0" smtClean="0"/>
              <a:t>Chapel Hill Medical School in </a:t>
            </a:r>
            <a:r>
              <a:rPr lang="en-US" dirty="0"/>
              <a:t>the USA. She hopes to spend a </a:t>
            </a:r>
            <a:r>
              <a:rPr lang="en-US" dirty="0" smtClean="0"/>
              <a:t>month during </a:t>
            </a:r>
            <a:r>
              <a:rPr lang="en-US" dirty="0"/>
              <a:t>the summer in Africa as she has long had </a:t>
            </a:r>
            <a:r>
              <a:rPr lang="en-US" dirty="0" smtClean="0"/>
              <a:t>an interest </a:t>
            </a:r>
            <a:r>
              <a:rPr lang="en-US" dirty="0"/>
              <a:t>in global health. She has never been to Africa, </a:t>
            </a:r>
            <a:r>
              <a:rPr lang="en-US" dirty="0" smtClean="0"/>
              <a:t>but Chapel Hill has a </a:t>
            </a:r>
            <a:r>
              <a:rPr lang="en-US" dirty="0"/>
              <a:t>new relationship with </a:t>
            </a:r>
            <a:r>
              <a:rPr lang="en-US" dirty="0" err="1" smtClean="0"/>
              <a:t>Proye</a:t>
            </a:r>
            <a:r>
              <a:rPr lang="en-US" dirty="0" smtClean="0"/>
              <a:t> Hospital </a:t>
            </a:r>
            <a:r>
              <a:rPr lang="en-US" dirty="0"/>
              <a:t>in Kenya and she would like to go </a:t>
            </a:r>
            <a:r>
              <a:rPr lang="en-US" dirty="0" smtClean="0"/>
              <a:t>there….</a:t>
            </a:r>
          </a:p>
          <a:p>
            <a:pPr marL="0" indent="0">
              <a:buNone/>
            </a:pPr>
            <a:endParaRPr lang="en-US" dirty="0" smtClean="0"/>
          </a:p>
          <a:p>
            <a:pPr lvl="1"/>
            <a:r>
              <a:rPr lang="en-US" dirty="0" smtClean="0"/>
              <a:t>What </a:t>
            </a:r>
            <a:r>
              <a:rPr lang="en-US" dirty="0"/>
              <a:t>did Rose expect to gain from her experience </a:t>
            </a:r>
            <a:r>
              <a:rPr lang="en-US" dirty="0" smtClean="0"/>
              <a:t>in Kenya</a:t>
            </a:r>
            <a:r>
              <a:rPr lang="en-US" dirty="0"/>
              <a:t>? What did she not know about her host </a:t>
            </a:r>
            <a:r>
              <a:rPr lang="en-US" dirty="0" smtClean="0"/>
              <a:t>community </a:t>
            </a:r>
            <a:r>
              <a:rPr lang="en-US" dirty="0"/>
              <a:t>when she planned her research project? </a:t>
            </a:r>
            <a:r>
              <a:rPr lang="en-US" dirty="0" smtClean="0"/>
              <a:t>What knowledge </a:t>
            </a:r>
            <a:r>
              <a:rPr lang="en-US" dirty="0"/>
              <a:t>and preparation would have helped her </a:t>
            </a:r>
            <a:r>
              <a:rPr lang="en-US" dirty="0" smtClean="0"/>
              <a:t>to be </a:t>
            </a:r>
            <a:r>
              <a:rPr lang="en-US" dirty="0"/>
              <a:t>more successful?</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3199482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752600"/>
          </a:xfrm>
        </p:spPr>
        <p:txBody>
          <a:bodyPr/>
          <a:lstStyle/>
          <a:p>
            <a:pPr>
              <a:lnSpc>
                <a:spcPct val="150000"/>
              </a:lnSpc>
            </a:pPr>
            <a:r>
              <a:rPr lang="en-US" sz="4800" dirty="0" smtClean="0"/>
              <a:t>Expectations</a:t>
            </a:r>
            <a:r>
              <a:rPr lang="en-US" sz="3200" dirty="0" smtClean="0"/>
              <a:t/>
            </a:r>
            <a:br>
              <a:rPr lang="en-US" sz="3200" dirty="0" smtClean="0"/>
            </a:br>
            <a:r>
              <a:rPr lang="en-US" sz="3600" dirty="0" smtClean="0"/>
              <a:t>Developing ethical awareness</a:t>
            </a:r>
            <a:endParaRPr lang="en-US" sz="3600" dirty="0"/>
          </a:p>
        </p:txBody>
      </p:sp>
      <p:sp>
        <p:nvSpPr>
          <p:cNvPr id="3" name="Content Placeholder 2"/>
          <p:cNvSpPr>
            <a:spLocks noGrp="1"/>
          </p:cNvSpPr>
          <p:nvPr>
            <p:ph idx="1"/>
          </p:nvPr>
        </p:nvSpPr>
        <p:spPr>
          <a:xfrm>
            <a:off x="457200" y="2133600"/>
            <a:ext cx="8229600" cy="4525963"/>
          </a:xfrm>
        </p:spPr>
        <p:txBody>
          <a:bodyPr/>
          <a:lstStyle/>
          <a:p>
            <a:r>
              <a:rPr lang="en-US" dirty="0" smtClean="0"/>
              <a:t>Nilly </a:t>
            </a:r>
            <a:r>
              <a:rPr lang="en-US" dirty="0"/>
              <a:t>is a nursing student at </a:t>
            </a:r>
            <a:r>
              <a:rPr lang="en-US" dirty="0" err="1" smtClean="0"/>
              <a:t>Proye</a:t>
            </a:r>
            <a:r>
              <a:rPr lang="en-US" dirty="0" smtClean="0"/>
              <a:t> Hospital in Nkoli</a:t>
            </a:r>
            <a:r>
              <a:rPr lang="en-US" dirty="0"/>
              <a:t>, Kenya. One day, one of her instructors told </a:t>
            </a:r>
            <a:r>
              <a:rPr lang="en-US" dirty="0" smtClean="0"/>
              <a:t>her she </a:t>
            </a:r>
            <a:r>
              <a:rPr lang="en-US" dirty="0"/>
              <a:t>would need to leave her post in the consultation </a:t>
            </a:r>
            <a:r>
              <a:rPr lang="en-US" dirty="0" smtClean="0"/>
              <a:t>area in </a:t>
            </a:r>
            <a:r>
              <a:rPr lang="en-US" dirty="0"/>
              <a:t>order to translate for a visiting American </a:t>
            </a:r>
            <a:r>
              <a:rPr lang="en-US" dirty="0" smtClean="0"/>
              <a:t>medical student, Rose…</a:t>
            </a:r>
          </a:p>
          <a:p>
            <a:pPr marL="0"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187346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Office of International </a:t>
            </a:r>
            <a:r>
              <a:rPr lang="en-US" sz="4400" dirty="0" smtClean="0"/>
              <a:t>Activities (OIA)  </a:t>
            </a:r>
            <a:r>
              <a:rPr lang="en-US" sz="4400" dirty="0" smtClean="0"/>
              <a:t>Leadership</a:t>
            </a:r>
            <a:endParaRPr lang="en-US" sz="4400" dirty="0"/>
          </a:p>
        </p:txBody>
      </p:sp>
      <p:sp>
        <p:nvSpPr>
          <p:cNvPr id="3" name="Content Placeholder 2"/>
          <p:cNvSpPr>
            <a:spLocks noGrp="1"/>
          </p:cNvSpPr>
          <p:nvPr>
            <p:ph idx="1"/>
          </p:nvPr>
        </p:nvSpPr>
        <p:spPr>
          <a:xfrm>
            <a:off x="457200" y="1752600"/>
            <a:ext cx="8229600" cy="4525963"/>
          </a:xfrm>
        </p:spPr>
        <p:txBody>
          <a:bodyPr>
            <a:normAutofit/>
          </a:bodyPr>
          <a:lstStyle/>
          <a:p>
            <a:r>
              <a:rPr lang="en-US" dirty="0" smtClean="0"/>
              <a:t>Martha Carlough, MD, MPH</a:t>
            </a:r>
            <a:r>
              <a:rPr lang="en-US" dirty="0"/>
              <a:t> </a:t>
            </a:r>
            <a:r>
              <a:rPr lang="en-US" dirty="0" smtClean="0"/>
              <a:t>- OIA Director</a:t>
            </a:r>
          </a:p>
          <a:p>
            <a:r>
              <a:rPr lang="en-US" dirty="0" smtClean="0"/>
              <a:t>Shay Slifko, </a:t>
            </a:r>
            <a:r>
              <a:rPr lang="en-US" dirty="0" smtClean="0"/>
              <a:t>MA </a:t>
            </a:r>
            <a:r>
              <a:rPr lang="en-US" dirty="0" smtClean="0"/>
              <a:t>- OIA Program Manager</a:t>
            </a:r>
          </a:p>
          <a:p>
            <a:r>
              <a:rPr lang="en-US" dirty="0" smtClean="0"/>
              <a:t>Justin Myers, DO, MPH - OIA Assoc. Director</a:t>
            </a:r>
          </a:p>
          <a:p>
            <a:pPr lvl="1"/>
            <a:r>
              <a:rPr lang="en-US" dirty="0" smtClean="0"/>
              <a:t>Africa focus</a:t>
            </a:r>
          </a:p>
          <a:p>
            <a:pPr lvl="1"/>
            <a:r>
              <a:rPr lang="en-US" dirty="0" smtClean="0"/>
              <a:t>ERMD 409; ERMD 414 (Tanzania)</a:t>
            </a:r>
          </a:p>
          <a:p>
            <a:r>
              <a:rPr lang="en-US" dirty="0" smtClean="0"/>
              <a:t>Sylvia Becker-Dreps, MD, MPH - OIA Assoc. Director</a:t>
            </a:r>
          </a:p>
          <a:p>
            <a:pPr lvl="1"/>
            <a:r>
              <a:rPr lang="en-US" dirty="0" smtClean="0"/>
              <a:t>Latin America focus </a:t>
            </a:r>
          </a:p>
          <a:p>
            <a:pPr lvl="1"/>
            <a:r>
              <a:rPr lang="en-US" dirty="0" smtClean="0"/>
              <a:t>GLBE 204/404 (Nicaragua)</a:t>
            </a:r>
            <a:endParaRPr lang="en-US" dirty="0"/>
          </a:p>
        </p:txBody>
      </p:sp>
      <p:pic>
        <p:nvPicPr>
          <p:cNvPr id="6" name="Picture 1" descr="Sylvia picture.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764900"/>
            <a:ext cx="2208313" cy="165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756919"/>
            <a:ext cx="969870" cy="16930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032" y="4736525"/>
            <a:ext cx="1197936" cy="171344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0" y="4766081"/>
            <a:ext cx="1143000" cy="1637140"/>
          </a:xfrm>
          <a:prstGeom prst="rect">
            <a:avLst/>
          </a:prstGeom>
        </p:spPr>
      </p:pic>
    </p:spTree>
    <p:extLst>
      <p:ext uri="{BB962C8B-B14F-4D97-AF65-F5344CB8AC3E}">
        <p14:creationId xmlns:p14="http://schemas.microsoft.com/office/powerpoint/2010/main" val="3849156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sz="4000" dirty="0"/>
              <a:t>Institutional Review Board (IRB) </a:t>
            </a:r>
            <a:r>
              <a:rPr lang="en-US" sz="4000" dirty="0" smtClean="0"/>
              <a:t>Tips </a:t>
            </a:r>
            <a:r>
              <a:rPr lang="en-US" sz="4000" dirty="0"/>
              <a:t>for conducting research </a:t>
            </a:r>
            <a:br>
              <a:rPr lang="en-US" sz="4000" dirty="0"/>
            </a:br>
            <a:endParaRPr lang="en-US" sz="4000" dirty="0"/>
          </a:p>
        </p:txBody>
      </p:sp>
      <p:sp>
        <p:nvSpPr>
          <p:cNvPr id="3" name="Content Placeholder 2"/>
          <p:cNvSpPr>
            <a:spLocks noGrp="1"/>
          </p:cNvSpPr>
          <p:nvPr>
            <p:ph idx="1"/>
          </p:nvPr>
        </p:nvSpPr>
        <p:spPr>
          <a:xfrm>
            <a:off x="152400" y="1828800"/>
            <a:ext cx="8991600" cy="5029200"/>
          </a:xfrm>
        </p:spPr>
        <p:txBody>
          <a:bodyPr>
            <a:normAutofit/>
          </a:bodyPr>
          <a:lstStyle/>
          <a:p>
            <a:pPr marL="0" indent="0" algn="ctr">
              <a:buNone/>
            </a:pPr>
            <a:r>
              <a:rPr lang="en-US" dirty="0" smtClean="0"/>
              <a:t>Last year, over one million people took part in research studies at UNC CH. </a:t>
            </a:r>
            <a:endParaRPr lang="en-US" dirty="0"/>
          </a:p>
          <a:p>
            <a:pPr marL="0" indent="0">
              <a:buNone/>
            </a:pPr>
            <a:r>
              <a:rPr lang="en-US" dirty="0" smtClean="0"/>
              <a:t>     IRB Guidance for Student Research</a:t>
            </a:r>
          </a:p>
          <a:p>
            <a:pPr marL="457200" lvl="1" indent="0">
              <a:buNone/>
            </a:pPr>
            <a:r>
              <a:rPr lang="en-US" dirty="0"/>
              <a:t>Federal regulations and university policies </a:t>
            </a:r>
            <a:r>
              <a:rPr lang="en-US" dirty="0" smtClean="0"/>
              <a:t>require Institutional </a:t>
            </a:r>
            <a:r>
              <a:rPr lang="en-US" dirty="0"/>
              <a:t>Review Board (IRB) approval for </a:t>
            </a:r>
            <a:r>
              <a:rPr lang="en-US" dirty="0" smtClean="0"/>
              <a:t>research </a:t>
            </a:r>
            <a:r>
              <a:rPr lang="en-US" dirty="0"/>
              <a:t>with human </a:t>
            </a:r>
            <a:r>
              <a:rPr lang="en-US" dirty="0" smtClean="0"/>
              <a:t>subjects</a:t>
            </a:r>
            <a:r>
              <a:rPr lang="en-US" dirty="0"/>
              <a:t>.  This applies whether the research is </a:t>
            </a:r>
            <a:r>
              <a:rPr lang="en-US" dirty="0" smtClean="0"/>
              <a:t>   conducted </a:t>
            </a:r>
            <a:r>
              <a:rPr lang="en-US" dirty="0"/>
              <a:t>by faculty or students, by individuals or a </a:t>
            </a:r>
            <a:r>
              <a:rPr lang="en-US" dirty="0" smtClean="0"/>
              <a:t>group</a:t>
            </a:r>
            <a:r>
              <a:rPr lang="en-US" dirty="0"/>
              <a:t>. </a:t>
            </a:r>
            <a:endParaRPr lang="en-US" dirty="0" smtClean="0"/>
          </a:p>
          <a:p>
            <a:pPr marL="457200" lvl="1" indent="0">
              <a:buNone/>
            </a:pPr>
            <a:endParaRPr lang="en-US" dirty="0"/>
          </a:p>
          <a:p>
            <a:pPr marL="457200" lvl="1" indent="0">
              <a:buNone/>
            </a:pPr>
            <a:r>
              <a:rPr lang="en-US" dirty="0"/>
              <a:t>Failure to </a:t>
            </a:r>
            <a:r>
              <a:rPr lang="en-US" dirty="0" smtClean="0"/>
              <a:t>obtain </a:t>
            </a:r>
            <a:r>
              <a:rPr lang="en-US" dirty="0"/>
              <a:t>proper approval in advance may jeopardize </a:t>
            </a:r>
            <a:r>
              <a:rPr lang="en-US" dirty="0" smtClean="0"/>
              <a:t>your </a:t>
            </a:r>
            <a:r>
              <a:rPr lang="en-US" dirty="0"/>
              <a:t>data, prevent you from publishing the results, </a:t>
            </a:r>
            <a:r>
              <a:rPr lang="en-US" dirty="0" smtClean="0"/>
              <a:t>and </a:t>
            </a:r>
            <a:r>
              <a:rPr lang="en-US" dirty="0"/>
              <a:t>place you </a:t>
            </a:r>
            <a:r>
              <a:rPr lang="en-US" dirty="0" smtClean="0"/>
              <a:t>and </a:t>
            </a:r>
            <a:r>
              <a:rPr lang="en-US" dirty="0"/>
              <a:t>the university in violation of federal </a:t>
            </a:r>
            <a:r>
              <a:rPr lang="en-US" dirty="0" smtClean="0"/>
              <a:t>regulations. At </a:t>
            </a:r>
            <a:r>
              <a:rPr lang="en-US" dirty="0"/>
              <a:t>the same time, many class projects are </a:t>
            </a:r>
            <a:r>
              <a:rPr lang="en-US" dirty="0" smtClean="0"/>
              <a:t>conducted </a:t>
            </a:r>
            <a:r>
              <a:rPr lang="en-US" dirty="0"/>
              <a:t>for </a:t>
            </a:r>
            <a:r>
              <a:rPr lang="en-US" dirty="0" smtClean="0"/>
              <a:t>educational </a:t>
            </a:r>
            <a:r>
              <a:rPr lang="en-US" dirty="0"/>
              <a:t>purposes and not as research, and will </a:t>
            </a:r>
          </a:p>
          <a:p>
            <a:pPr marL="457200" lvl="1" indent="0">
              <a:buNone/>
            </a:pPr>
            <a:r>
              <a:rPr lang="en-US" dirty="0"/>
              <a:t>not require IRB approval. </a:t>
            </a:r>
            <a:endParaRPr lang="en-US" dirty="0" smtClean="0"/>
          </a:p>
          <a:p>
            <a:pPr marL="457200" lvl="1" indent="0">
              <a:buNone/>
            </a:pPr>
            <a:endParaRPr lang="en-US" dirty="0"/>
          </a:p>
          <a:p>
            <a:pPr marL="457200" lvl="1" indent="0">
              <a:buNone/>
            </a:pPr>
            <a:r>
              <a:rPr lang="en-US" dirty="0" smtClean="0">
                <a:hlinkClick r:id="rId3"/>
              </a:rPr>
              <a:t>Visit the UNC IRB and Office of Human Research Ethics</a:t>
            </a:r>
            <a:endParaRPr lang="en-US" dirty="0"/>
          </a:p>
        </p:txBody>
      </p:sp>
    </p:spTree>
    <p:extLst>
      <p:ext uri="{BB962C8B-B14F-4D97-AF65-F5344CB8AC3E}">
        <p14:creationId xmlns:p14="http://schemas.microsoft.com/office/powerpoint/2010/main" val="3058853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research? </a:t>
            </a:r>
            <a:endParaRPr lang="en-US" dirty="0"/>
          </a:p>
        </p:txBody>
      </p:sp>
      <p:sp>
        <p:nvSpPr>
          <p:cNvPr id="51203" name="Content Placeholder 2"/>
          <p:cNvSpPr>
            <a:spLocks noGrp="1"/>
          </p:cNvSpPr>
          <p:nvPr>
            <p:ph idx="1"/>
          </p:nvPr>
        </p:nvSpPr>
        <p:spPr>
          <a:xfrm>
            <a:off x="258763" y="1600200"/>
            <a:ext cx="8626475" cy="4525963"/>
          </a:xfrm>
        </p:spPr>
        <p:txBody>
          <a:bodyPr>
            <a:normAutofit/>
          </a:bodyPr>
          <a:lstStyle/>
          <a:p>
            <a:r>
              <a:rPr lang="en-US" sz="2800" b="1" dirty="0">
                <a:latin typeface="Trebuchet MS" charset="0"/>
                <a:ea typeface="ヒラギノ角ゴ Pro W3" charset="0"/>
                <a:cs typeface="ヒラギノ角ゴ Pro W3" charset="0"/>
              </a:rPr>
              <a:t>A systematic investigation, designed to develop or contribute to generalizable knowledge (i.e. beyond the particular setting) </a:t>
            </a:r>
          </a:p>
          <a:p>
            <a:r>
              <a:rPr lang="en-US" sz="2800" b="1" dirty="0">
                <a:latin typeface="Trebuchet MS" charset="0"/>
                <a:ea typeface="ヒラギノ角ゴ Pro W3" charset="0"/>
                <a:cs typeface="ヒラギノ角ゴ Pro W3" charset="0"/>
              </a:rPr>
              <a:t>Examples of research often undertaken by students:</a:t>
            </a:r>
          </a:p>
          <a:p>
            <a:pPr lvl="1"/>
            <a:r>
              <a:rPr lang="en-US" sz="1800" b="1" dirty="0">
                <a:latin typeface="Trebuchet MS" charset="0"/>
                <a:ea typeface="ヒラギノ角ゴ Pro W3" charset="0"/>
                <a:cs typeface="ヒラギノ角ゴ Pro W3" charset="0"/>
              </a:rPr>
              <a:t>Informal and formal questionnaires </a:t>
            </a:r>
          </a:p>
          <a:p>
            <a:pPr lvl="1"/>
            <a:r>
              <a:rPr lang="en-US" sz="1800" b="1" dirty="0">
                <a:latin typeface="Trebuchet MS" charset="0"/>
                <a:ea typeface="ヒラギノ角ゴ Pro W3" charset="0"/>
                <a:cs typeface="ヒラギノ角ゴ Pro W3" charset="0"/>
              </a:rPr>
              <a:t>Data collection for local clinicians </a:t>
            </a:r>
          </a:p>
          <a:p>
            <a:pPr lvl="1"/>
            <a:r>
              <a:rPr lang="en-US" sz="1800" b="1" dirty="0">
                <a:latin typeface="Trebuchet MS" charset="0"/>
                <a:ea typeface="ヒラギノ角ゴ Pro W3" charset="0"/>
                <a:cs typeface="ヒラギノ角ゴ Pro W3" charset="0"/>
              </a:rPr>
              <a:t>Interviews with key personnel that include patient information</a:t>
            </a:r>
          </a:p>
          <a:p>
            <a:pPr lvl="1"/>
            <a:endParaRPr lang="en-US" sz="1800" dirty="0">
              <a:latin typeface="Trebuchet MS" charset="0"/>
              <a:ea typeface="ヒラギノ角ゴ Pro W3" charset="0"/>
              <a:cs typeface="ヒラギノ角ゴ Pro W3"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smtClean="0"/>
              <a:t>Timeline</a:t>
            </a:r>
            <a:endParaRPr lang="en-US" dirty="0"/>
          </a:p>
        </p:txBody>
      </p:sp>
      <p:sp>
        <p:nvSpPr>
          <p:cNvPr id="3" name="Content Placeholder 2"/>
          <p:cNvSpPr>
            <a:spLocks noGrp="1"/>
          </p:cNvSpPr>
          <p:nvPr>
            <p:ph idx="1"/>
          </p:nvPr>
        </p:nvSpPr>
        <p:spPr>
          <a:xfrm>
            <a:off x="457200" y="1066800"/>
            <a:ext cx="8229600" cy="5059363"/>
          </a:xfrm>
        </p:spPr>
        <p:txBody>
          <a:bodyPr>
            <a:noAutofit/>
          </a:bodyPr>
          <a:lstStyle/>
          <a:p>
            <a:r>
              <a:rPr lang="en-US" sz="1000" b="1" dirty="0" smtClean="0"/>
              <a:t>November </a:t>
            </a:r>
            <a:r>
              <a:rPr lang="en-US" sz="1000" b="1" dirty="0"/>
              <a:t>- December</a:t>
            </a:r>
          </a:p>
          <a:p>
            <a:r>
              <a:rPr lang="en-US" sz="1000" dirty="0"/>
              <a:t>(Step 3) Find a UNC faculty preceptor and an international preceptor/mentor</a:t>
            </a:r>
          </a:p>
          <a:p>
            <a:r>
              <a:rPr lang="en-US" sz="1000" dirty="0"/>
              <a:t>In order to register for global health elective or selective and receive credit, you MUST have a UNC faculty advisor who registers you</a:t>
            </a:r>
          </a:p>
          <a:p>
            <a:r>
              <a:rPr lang="en-US" sz="1000" dirty="0"/>
              <a:t>for a specific elective course in their department. Any UNC medical school faculty CAN be your faculty advisor if they are able to</a:t>
            </a:r>
          </a:p>
          <a:p>
            <a:r>
              <a:rPr lang="en-US" sz="1000" dirty="0"/>
              <a:t>sign off on your elective request, approve registration for you in an elective course in their department, and take responsibility for</a:t>
            </a:r>
          </a:p>
          <a:p>
            <a:r>
              <a:rPr lang="en-US" sz="1000" dirty="0"/>
              <a:t>working with you to plan an appropriate learning experience, completing your evaluation and grade submission.</a:t>
            </a:r>
          </a:p>
          <a:p>
            <a:r>
              <a:rPr lang="en-US" sz="1000" b="1" dirty="0"/>
              <a:t>January - February</a:t>
            </a:r>
          </a:p>
          <a:p>
            <a:r>
              <a:rPr lang="en-US" sz="1000" dirty="0"/>
              <a:t>(Step 4) Make a schedule of deadlines</a:t>
            </a:r>
          </a:p>
          <a:p>
            <a:r>
              <a:rPr lang="en-US" sz="1000" dirty="0"/>
              <a:t>It may be helpful to set deadlines for a project proposal (if needed), scholarship/grant applications and applications to overseas</a:t>
            </a:r>
          </a:p>
          <a:p>
            <a:r>
              <a:rPr lang="en-US" sz="1000" dirty="0"/>
              <a:t>placements, applications, letters of recommendation, and getting ready to go (immunizations, travel insurance, visa, </a:t>
            </a:r>
            <a:r>
              <a:rPr lang="en-US" sz="1000" dirty="0" err="1"/>
              <a:t>etc</a:t>
            </a:r>
            <a:r>
              <a:rPr lang="en-US" sz="1000" dirty="0"/>
              <a:t>).</a:t>
            </a:r>
          </a:p>
          <a:p>
            <a:r>
              <a:rPr lang="en-US" sz="1000" dirty="0"/>
              <a:t>(Step 5) Find and apply for funding</a:t>
            </a:r>
          </a:p>
          <a:p>
            <a:r>
              <a:rPr lang="en-US" sz="1000" dirty="0"/>
              <a:t>Funding generally comes from one of three sources: yourself, loans, or scholarships and grants. If you are getting credit for your</a:t>
            </a:r>
          </a:p>
          <a:p>
            <a:r>
              <a:rPr lang="en-US" sz="1000" dirty="0"/>
              <a:t>project abroad, you are eligible to receive financial aid. In order to receive financial aid before your trip, you need to apply for it at</a:t>
            </a:r>
          </a:p>
          <a:p>
            <a:r>
              <a:rPr lang="en-US" sz="1000" dirty="0"/>
              <a:t>least 6 weeks prior to departure (and your elective request/credit application MUST be submitted before you apply</a:t>
            </a:r>
            <a:r>
              <a:rPr lang="en-US" sz="1000" dirty="0" smtClean="0"/>
              <a:t>).</a:t>
            </a:r>
            <a:r>
              <a:rPr lang="en-US" sz="1000" b="1" dirty="0"/>
              <a:t> March – April</a:t>
            </a:r>
          </a:p>
          <a:p>
            <a:r>
              <a:rPr lang="en-US" sz="1000" dirty="0"/>
              <a:t>(Step 6) Get ready to travel safely and be prepared for emergencies</a:t>
            </a:r>
          </a:p>
          <a:p>
            <a:r>
              <a:rPr lang="en-US" sz="1000" dirty="0"/>
              <a:t>Travel insurance including evacuation is required for all UNC students and faculty traveling outside of the US as part of school or</a:t>
            </a:r>
          </a:p>
          <a:p>
            <a:r>
              <a:rPr lang="en-US" sz="1000" dirty="0"/>
              <a:t>work experience. You MUST obtain insurance and complete two online modules: “Travel Health and Safety” and “Cross-cultural</a:t>
            </a:r>
          </a:p>
          <a:p>
            <a:r>
              <a:rPr lang="en-US" sz="1000" dirty="0"/>
              <a:t>Issues, Ethics and Professionalism for global health electives.” UNC Student Health Services has an International Travel Clinic which</a:t>
            </a:r>
          </a:p>
          <a:p>
            <a:r>
              <a:rPr lang="en-US" sz="1000" dirty="0"/>
              <a:t>can help to get all your immunizations and meds up to par for travel. Call for an appointment 3-6 months prior to travel. UNC SOM</a:t>
            </a:r>
          </a:p>
          <a:p>
            <a:r>
              <a:rPr lang="en-US" sz="1000" dirty="0"/>
              <a:t>students and faculty must abide by UNC travel policies and emergency procedures. See UNC SOM Emergency Plan for important</a:t>
            </a:r>
          </a:p>
          <a:p>
            <a:r>
              <a:rPr lang="en-US" sz="1000" dirty="0"/>
              <a:t>emergency planning information.</a:t>
            </a:r>
          </a:p>
          <a:p>
            <a:r>
              <a:rPr lang="en-US" sz="1000" b="1" dirty="0"/>
              <a:t>August</a:t>
            </a:r>
          </a:p>
          <a:p>
            <a:r>
              <a:rPr lang="en-US" sz="1000" dirty="0"/>
              <a:t>(Step 7) Remember to leave some time and energy to re-enter gently and wrap things up when you return</a:t>
            </a:r>
          </a:p>
          <a:p>
            <a:r>
              <a:rPr lang="en-US" sz="1000" dirty="0"/>
              <a:t>If you have applied for elective credit, you will need to submit an evaluation of your elective, a preceptor’s evaluation of your</a:t>
            </a:r>
          </a:p>
          <a:p>
            <a:r>
              <a:rPr lang="en-US" sz="1000" dirty="0"/>
              <a:t>performance and experience, and whatever project or paper is required by your faculty advisor for the specific class you registered for.</a:t>
            </a:r>
          </a:p>
          <a:p>
            <a:r>
              <a:rPr lang="en-US" sz="1000" dirty="0"/>
              <a:t>The elective evaluation and the preceptor evaluation should be submitted electronically to the Office of International Activities.</a:t>
            </a:r>
            <a:endParaRPr lang="en-US" sz="1000" dirty="0"/>
          </a:p>
        </p:txBody>
      </p:sp>
    </p:spTree>
    <p:extLst>
      <p:ext uri="{BB962C8B-B14F-4D97-AF65-F5344CB8AC3E}">
        <p14:creationId xmlns:p14="http://schemas.microsoft.com/office/powerpoint/2010/main" val="79983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8730615" cy="6558208"/>
          </a:xfrm>
          <a:prstGeom prst="rect">
            <a:avLst/>
          </a:prstGeom>
        </p:spPr>
      </p:pic>
      <p:sp>
        <p:nvSpPr>
          <p:cNvPr id="2" name="Title 1"/>
          <p:cNvSpPr>
            <a:spLocks noGrp="1"/>
          </p:cNvSpPr>
          <p:nvPr>
            <p:ph type="title"/>
          </p:nvPr>
        </p:nvSpPr>
        <p:spPr>
          <a:xfrm>
            <a:off x="-2438400" y="-304800"/>
            <a:ext cx="8229600" cy="1600200"/>
          </a:xfrm>
        </p:spPr>
        <p:txBody>
          <a:bodyPr/>
          <a:lstStyle/>
          <a:p>
            <a:pPr algn="l"/>
            <a:r>
              <a:rPr lang="en-US" sz="4800" b="1" dirty="0" smtClean="0">
                <a:solidFill>
                  <a:schemeClr val="bg1"/>
                </a:solidFill>
              </a:rPr>
              <a:t>			  Questions?</a:t>
            </a:r>
            <a:endParaRPr lang="en-US" sz="4800" b="1" dirty="0">
              <a:solidFill>
                <a:schemeClr val="bg1"/>
              </a:solidFill>
            </a:endParaRPr>
          </a:p>
        </p:txBody>
      </p:sp>
      <p:sp>
        <p:nvSpPr>
          <p:cNvPr id="4" name="Title 1"/>
          <p:cNvSpPr txBox="1">
            <a:spLocks/>
          </p:cNvSpPr>
          <p:nvPr/>
        </p:nvSpPr>
        <p:spPr>
          <a:xfrm>
            <a:off x="2710815" y="2209800"/>
            <a:ext cx="6248400" cy="9448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200" b="1" dirty="0" smtClean="0">
                <a:solidFill>
                  <a:schemeClr val="bg1"/>
                </a:solidFill>
              </a:rPr>
              <a:t>Review today’s session on the OIA website</a:t>
            </a:r>
            <a:endParaRPr lang="en-US" sz="3200" b="1"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734550" y="1009650"/>
            <a:ext cx="6858000" cy="5143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679" y="-274320"/>
            <a:ext cx="5143500" cy="6858000"/>
          </a:xfrm>
          <a:prstGeom prst="rect">
            <a:avLst/>
          </a:prstGeom>
        </p:spPr>
      </p:pic>
    </p:spTree>
    <p:extLst>
      <p:ext uri="{BB962C8B-B14F-4D97-AF65-F5344CB8AC3E}">
        <p14:creationId xmlns:p14="http://schemas.microsoft.com/office/powerpoint/2010/main" val="333933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sz="4000" dirty="0" smtClean="0"/>
              <a:t>You will leave today knowing:</a:t>
            </a:r>
            <a:endParaRPr lang="en-US" sz="4000" dirty="0"/>
          </a:p>
        </p:txBody>
      </p:sp>
      <p:sp>
        <p:nvSpPr>
          <p:cNvPr id="3" name="Content Placeholder 2"/>
          <p:cNvSpPr>
            <a:spLocks noGrp="1"/>
          </p:cNvSpPr>
          <p:nvPr>
            <p:ph idx="1"/>
          </p:nvPr>
        </p:nvSpPr>
        <p:spPr>
          <a:xfrm>
            <a:off x="304800" y="1066800"/>
            <a:ext cx="8839200" cy="4525963"/>
          </a:xfrm>
        </p:spPr>
        <p:txBody>
          <a:bodyPr>
            <a:noAutofit/>
          </a:bodyPr>
          <a:lstStyle/>
          <a:p>
            <a:pPr marL="457200" indent="-457200">
              <a:lnSpc>
                <a:spcPct val="150000"/>
              </a:lnSpc>
              <a:buFont typeface="+mj-lt"/>
              <a:buAutoNum type="arabicPeriod"/>
            </a:pPr>
            <a:r>
              <a:rPr lang="en-US" dirty="0" smtClean="0"/>
              <a:t>What is an “elective” and why you should know that</a:t>
            </a:r>
          </a:p>
          <a:p>
            <a:pPr marL="457200" indent="-457200">
              <a:lnSpc>
                <a:spcPct val="150000"/>
              </a:lnSpc>
              <a:buFont typeface="+mj-lt"/>
              <a:buAutoNum type="arabicPeriod"/>
            </a:pPr>
            <a:r>
              <a:rPr lang="en-US" dirty="0" smtClean="0"/>
              <a:t>Possibilities </a:t>
            </a:r>
            <a:r>
              <a:rPr lang="en-US" dirty="0" smtClean="0"/>
              <a:t>for  </a:t>
            </a:r>
            <a:r>
              <a:rPr lang="en-US" dirty="0" smtClean="0"/>
              <a:t>international student experiences</a:t>
            </a:r>
            <a:endParaRPr lang="en-US" dirty="0" smtClean="0"/>
          </a:p>
          <a:p>
            <a:pPr marL="457200" indent="-457200">
              <a:lnSpc>
                <a:spcPct val="150000"/>
              </a:lnSpc>
              <a:buFont typeface="+mj-lt"/>
              <a:buAutoNum type="arabicPeriod"/>
            </a:pPr>
            <a:r>
              <a:rPr lang="en-US" dirty="0" smtClean="0"/>
              <a:t>What </a:t>
            </a:r>
            <a:r>
              <a:rPr lang="en-US" dirty="0"/>
              <a:t>type of experiences are supported </a:t>
            </a:r>
            <a:r>
              <a:rPr lang="en-US" sz="1200" dirty="0"/>
              <a:t>(and some that are discouraged</a:t>
            </a:r>
            <a:r>
              <a:rPr lang="en-US" sz="1200" dirty="0" smtClean="0"/>
              <a:t>)</a:t>
            </a:r>
          </a:p>
          <a:p>
            <a:pPr marL="457200" indent="-457200">
              <a:lnSpc>
                <a:spcPct val="150000"/>
              </a:lnSpc>
              <a:buFont typeface="+mj-lt"/>
              <a:buAutoNum type="arabicPeriod"/>
            </a:pPr>
            <a:r>
              <a:rPr lang="en-US" dirty="0" smtClean="0"/>
              <a:t>YOUR steps to be approved for academic credit</a:t>
            </a:r>
          </a:p>
          <a:p>
            <a:pPr marL="457200" indent="-457200">
              <a:lnSpc>
                <a:spcPct val="150000"/>
              </a:lnSpc>
              <a:buFont typeface="+mj-lt"/>
              <a:buAutoNum type="arabicPeriod"/>
            </a:pPr>
            <a:r>
              <a:rPr lang="en-US" dirty="0"/>
              <a:t>Expectations and Ethical </a:t>
            </a:r>
            <a:r>
              <a:rPr lang="en-US" dirty="0" smtClean="0"/>
              <a:t>Considerations</a:t>
            </a:r>
          </a:p>
          <a:p>
            <a:pPr marL="457200" indent="-457200">
              <a:lnSpc>
                <a:spcPct val="150000"/>
              </a:lnSpc>
              <a:buFont typeface="+mj-lt"/>
              <a:buAutoNum type="arabicPeriod"/>
            </a:pPr>
            <a:r>
              <a:rPr lang="en-US" dirty="0" smtClean="0"/>
              <a:t>Institutional Review Board (IRB) tips for conducting research </a:t>
            </a:r>
            <a:endParaRPr lang="en-US" dirty="0" smtClean="0"/>
          </a:p>
          <a:p>
            <a:pPr marL="457200" indent="-457200">
              <a:lnSpc>
                <a:spcPct val="150000"/>
              </a:lnSpc>
              <a:buFont typeface="+mj-lt"/>
              <a:buAutoNum type="arabicPeriod"/>
            </a:pPr>
            <a:r>
              <a:rPr lang="en-US" dirty="0"/>
              <a:t>Funding: How have students funded their experience?</a:t>
            </a:r>
          </a:p>
          <a:p>
            <a:pPr marL="457200" indent="-457200">
              <a:lnSpc>
                <a:spcPct val="150000"/>
              </a:lnSpc>
              <a:buFont typeface="+mj-lt"/>
              <a:buAutoNum type="arabicPeriod"/>
            </a:pPr>
            <a:endParaRPr lang="en-US" dirty="0" smtClean="0"/>
          </a:p>
        </p:txBody>
      </p:sp>
    </p:spTree>
    <p:extLst>
      <p:ext uri="{BB962C8B-B14F-4D97-AF65-F5344CB8AC3E}">
        <p14:creationId xmlns:p14="http://schemas.microsoft.com/office/powerpoint/2010/main" val="59189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304800" y="-533400"/>
            <a:ext cx="8229600" cy="1600200"/>
          </a:xfrm>
        </p:spPr>
        <p:txBody>
          <a:bodyPr/>
          <a:lstStyle/>
          <a:p>
            <a:r>
              <a:rPr lang="en-US" sz="4000" dirty="0" smtClean="0"/>
              <a:t>What is Global Health</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324975" y="1647825"/>
            <a:ext cx="4648200" cy="3486150"/>
          </a:xfrm>
          <a:prstGeom prst="rect">
            <a:avLst/>
          </a:prstGeom>
        </p:spPr>
      </p:pic>
    </p:spTree>
    <p:extLst>
      <p:ext uri="{BB962C8B-B14F-4D97-AF65-F5344CB8AC3E}">
        <p14:creationId xmlns:p14="http://schemas.microsoft.com/office/powerpoint/2010/main" val="236517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28600"/>
            <a:ext cx="8229600" cy="1600200"/>
          </a:xfrm>
        </p:spPr>
        <p:txBody>
          <a:bodyPr/>
          <a:lstStyle/>
          <a:p>
            <a:r>
              <a:rPr lang="en-US" sz="3200" dirty="0" smtClean="0"/>
              <a:t>How can a Global Health elective inform your competencies as a medical student?</a:t>
            </a:r>
            <a:endParaRPr lang="en-US" sz="3200" dirty="0"/>
          </a:p>
        </p:txBody>
      </p:sp>
    </p:spTree>
    <p:extLst>
      <p:ext uri="{BB962C8B-B14F-4D97-AF65-F5344CB8AC3E}">
        <p14:creationId xmlns:p14="http://schemas.microsoft.com/office/powerpoint/2010/main" val="101251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000" dirty="0" smtClean="0"/>
              <a:t>Types of Global Experiences</a:t>
            </a:r>
            <a:r>
              <a:rPr lang="en-US" sz="4000" dirty="0"/>
              <a:t/>
            </a:r>
            <a:br>
              <a:rPr lang="en-US" sz="4000" dirty="0"/>
            </a:br>
            <a:endParaRPr lang="en-US" sz="4000" dirty="0"/>
          </a:p>
        </p:txBody>
      </p:sp>
      <p:sp>
        <p:nvSpPr>
          <p:cNvPr id="3" name="Content Placeholder 2"/>
          <p:cNvSpPr>
            <a:spLocks noGrp="1"/>
          </p:cNvSpPr>
          <p:nvPr>
            <p:ph idx="1"/>
          </p:nvPr>
        </p:nvSpPr>
        <p:spPr>
          <a:xfrm>
            <a:off x="457200" y="1447800"/>
            <a:ext cx="8534400" cy="4525963"/>
          </a:xfrm>
        </p:spPr>
        <p:txBody>
          <a:bodyPr>
            <a:noAutofit/>
          </a:bodyPr>
          <a:lstStyle/>
          <a:p>
            <a:pPr>
              <a:lnSpc>
                <a:spcPct val="150000"/>
              </a:lnSpc>
              <a:buFont typeface="Courier New" panose="02070309020205020404" pitchFamily="49" charset="0"/>
              <a:buChar char="o"/>
            </a:pPr>
            <a:r>
              <a:rPr lang="en-US" sz="2000" dirty="0" smtClean="0">
                <a:latin typeface="Century Gothic (Headings)"/>
                <a:ea typeface="ヒラギノ角ゴ Pro W3" charset="-128"/>
              </a:rPr>
              <a:t>4-6 </a:t>
            </a:r>
            <a:r>
              <a:rPr lang="en-US" sz="2000" dirty="0">
                <a:latin typeface="Century Gothic (Headings)"/>
                <a:ea typeface="ヒラギノ角ゴ Pro W3" charset="-128"/>
              </a:rPr>
              <a:t>week pre-clinical community health oriented experience</a:t>
            </a:r>
          </a:p>
          <a:p>
            <a:pPr>
              <a:lnSpc>
                <a:spcPct val="150000"/>
              </a:lnSpc>
              <a:buFont typeface="Courier New" panose="02070309020205020404" pitchFamily="49" charset="0"/>
              <a:buChar char="o"/>
            </a:pPr>
            <a:r>
              <a:rPr lang="en-US" sz="2000" dirty="0">
                <a:latin typeface="Century Gothic (Headings)"/>
                <a:ea typeface="ヒラギノ角ゴ Pro W3" charset="-128"/>
              </a:rPr>
              <a:t>A rotation in an established </a:t>
            </a:r>
            <a:r>
              <a:rPr lang="en-US" sz="2000" dirty="0" smtClean="0">
                <a:latin typeface="Century Gothic (Headings)"/>
                <a:ea typeface="ヒラギノ角ゴ Pro W3" charset="-128"/>
              </a:rPr>
              <a:t>hospital/clinic functioning as a clinical observer</a:t>
            </a:r>
            <a:endParaRPr lang="en-US" sz="2000" dirty="0">
              <a:latin typeface="Century Gothic (Headings)"/>
              <a:ea typeface="ヒラギノ角ゴ Pro W3" charset="-128"/>
            </a:endParaRPr>
          </a:p>
          <a:p>
            <a:pPr>
              <a:lnSpc>
                <a:spcPct val="150000"/>
              </a:lnSpc>
              <a:buFont typeface="Courier New" panose="02070309020205020404" pitchFamily="49" charset="0"/>
              <a:buChar char="o"/>
            </a:pPr>
            <a:r>
              <a:rPr lang="en-US" sz="2000" dirty="0">
                <a:latin typeface="Century Gothic (Headings)"/>
                <a:ea typeface="ヒラギノ角ゴ Pro W3" charset="-128"/>
              </a:rPr>
              <a:t>A research opportunity with UNC faculty or outside faculty </a:t>
            </a:r>
          </a:p>
          <a:p>
            <a:pPr>
              <a:lnSpc>
                <a:spcPct val="150000"/>
              </a:lnSpc>
              <a:buFont typeface="Courier New" panose="02070309020205020404" pitchFamily="49" charset="0"/>
              <a:buChar char="o"/>
            </a:pPr>
            <a:r>
              <a:rPr lang="en-US" sz="2000" dirty="0">
                <a:latin typeface="Century Gothic (Headings)"/>
                <a:ea typeface="ヒラギノ角ゴ Pro W3" charset="-128"/>
              </a:rPr>
              <a:t>A combo – </a:t>
            </a:r>
            <a:r>
              <a:rPr lang="en-US" sz="2000" dirty="0" smtClean="0">
                <a:latin typeface="Century Gothic (Headings)"/>
                <a:ea typeface="ヒラギノ角ゴ Pro W3" charset="-128"/>
              </a:rPr>
              <a:t>language study </a:t>
            </a:r>
            <a:r>
              <a:rPr lang="en-US" sz="2000" dirty="0">
                <a:latin typeface="Century Gothic (Headings)"/>
                <a:ea typeface="ヒラギノ角ゴ Pro W3" charset="-128"/>
              </a:rPr>
              <a:t>and medical learning</a:t>
            </a:r>
          </a:p>
          <a:p>
            <a:pPr>
              <a:lnSpc>
                <a:spcPct val="150000"/>
              </a:lnSpc>
              <a:buFont typeface="Courier New" panose="02070309020205020404" pitchFamily="49" charset="0"/>
              <a:buChar char="o"/>
            </a:pPr>
            <a:r>
              <a:rPr lang="en-US" sz="2000" dirty="0">
                <a:latin typeface="Century Gothic (Headings)"/>
                <a:ea typeface="ヒラギノ角ゴ Pro W3" charset="-128"/>
              </a:rPr>
              <a:t>An extended experience – a year away from traditional medical school for a fellowship or MPH including an international practicum </a:t>
            </a:r>
            <a:endParaRPr lang="en-US" sz="2000" dirty="0" smtClean="0">
              <a:latin typeface="Century Gothic (Headings)"/>
              <a:ea typeface="ヒラギノ角ゴ Pro W3" charset="-128"/>
            </a:endParaRPr>
          </a:p>
          <a:p>
            <a:pPr>
              <a:lnSpc>
                <a:spcPct val="150000"/>
              </a:lnSpc>
              <a:buFont typeface="Courier New" panose="02070309020205020404" pitchFamily="49" charset="0"/>
              <a:buChar char="o"/>
            </a:pPr>
            <a:r>
              <a:rPr lang="en-US" sz="2000" dirty="0" smtClean="0">
                <a:latin typeface="Century Gothic (Headings)"/>
                <a:ea typeface="ヒラギノ角ゴ Pro W3" charset="-128"/>
              </a:rPr>
              <a:t>Language Immersion: While not eligible for credit, this is still a useful way to spend your summer</a:t>
            </a:r>
            <a:endParaRPr lang="en-US" sz="2000" dirty="0">
              <a:latin typeface="Century Gothic (Headings)"/>
              <a:ea typeface="ヒラギノ角ゴ Pro W3" charset="-128"/>
            </a:endParaRPr>
          </a:p>
          <a:p>
            <a:pPr>
              <a:buFont typeface="Wingdings" panose="05000000000000000000" pitchFamily="2" charset="2"/>
              <a:buChar char="q"/>
            </a:pPr>
            <a:endParaRPr lang="en-US" dirty="0">
              <a:latin typeface="Century Gothic (Heading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679" y="-274320"/>
            <a:ext cx="5143500" cy="6858000"/>
          </a:xfrm>
          <a:prstGeom prst="rect">
            <a:avLst/>
          </a:prstGeom>
        </p:spPr>
      </p:pic>
    </p:spTree>
    <p:extLst>
      <p:ext uri="{BB962C8B-B14F-4D97-AF65-F5344CB8AC3E}">
        <p14:creationId xmlns:p14="http://schemas.microsoft.com/office/powerpoint/2010/main" val="393496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Credit</a:t>
            </a:r>
            <a:endParaRPr lang="en-US" dirty="0"/>
          </a:p>
        </p:txBody>
      </p:sp>
      <p:sp>
        <p:nvSpPr>
          <p:cNvPr id="3" name="Content Placeholder 2"/>
          <p:cNvSpPr>
            <a:spLocks noGrp="1"/>
          </p:cNvSpPr>
          <p:nvPr>
            <p:ph idx="1"/>
          </p:nvPr>
        </p:nvSpPr>
        <p:spPr/>
        <p:txBody>
          <a:bodyPr>
            <a:normAutofit/>
          </a:bodyPr>
          <a:lstStyle/>
          <a:p>
            <a:r>
              <a:rPr lang="en-US" sz="1100" dirty="0">
                <a:hlinkClick r:id="rId3"/>
              </a:rPr>
              <a:t>Pre-Clinical Elective Request Form</a:t>
            </a:r>
            <a:r>
              <a:rPr lang="en-US" sz="1100" dirty="0"/>
              <a:t> </a:t>
            </a:r>
            <a:r>
              <a:rPr lang="en-US" sz="1100" dirty="0" smtClean="0"/>
              <a:t>This </a:t>
            </a:r>
            <a:r>
              <a:rPr lang="en-US" sz="1100" dirty="0"/>
              <a:t>form is required for medical students who are completing a credit-bearing global health elective in addition to international global health work. After you have met with the OIA Program Manager and clarified the UNC Faculty Advisor for your international elective, submit the form to Leanne Shook in </a:t>
            </a:r>
            <a:r>
              <a:rPr lang="en-US" sz="1100" dirty="0" smtClean="0"/>
              <a:t>the </a:t>
            </a:r>
            <a:r>
              <a:rPr lang="en-US" sz="1100" dirty="0"/>
              <a:t>Office of Student Affairs</a:t>
            </a:r>
            <a:r>
              <a:rPr lang="en-US" sz="1100" dirty="0" smtClean="0"/>
              <a:t>.</a:t>
            </a:r>
          </a:p>
          <a:p>
            <a:pPr marL="0" indent="0">
              <a:buNone/>
            </a:pPr>
            <a:r>
              <a:rPr lang="en-US" sz="1100" dirty="0" smtClean="0"/>
              <a:t>Scenario 1: UNC site with </a:t>
            </a:r>
            <a:r>
              <a:rPr lang="en-US" sz="1100" dirty="0" err="1" smtClean="0"/>
              <a:t>ecxisting</a:t>
            </a:r>
            <a:r>
              <a:rPr lang="en-US" sz="1100" dirty="0" smtClean="0"/>
              <a:t> course number and faculty advisor</a:t>
            </a:r>
          </a:p>
          <a:p>
            <a:pPr marL="0" indent="0">
              <a:buNone/>
            </a:pPr>
            <a:r>
              <a:rPr lang="en-US" sz="1100" dirty="0" smtClean="0"/>
              <a:t>Scenario 2: </a:t>
            </a:r>
            <a:r>
              <a:rPr lang="en-US" sz="1100" dirty="0" err="1" smtClean="0"/>
              <a:t>independing</a:t>
            </a:r>
            <a:r>
              <a:rPr lang="en-US" sz="1100" dirty="0" smtClean="0"/>
              <a:t>/unaffiliated site but I do want </a:t>
            </a:r>
            <a:r>
              <a:rPr lang="en-US" sz="1100" smtClean="0"/>
              <a:t>academic credit</a:t>
            </a:r>
            <a:endParaRPr lang="en-US" sz="1100" dirty="0"/>
          </a:p>
          <a:p>
            <a:r>
              <a:rPr lang="en-US" sz="1100" dirty="0" smtClean="0"/>
              <a:t>You have done your research and preparation and determined you are going to go to apply to </a:t>
            </a:r>
            <a:endParaRPr lang="en-US" sz="1100" dirty="0"/>
          </a:p>
        </p:txBody>
      </p:sp>
    </p:spTree>
    <p:extLst>
      <p:ext uri="{BB962C8B-B14F-4D97-AF65-F5344CB8AC3E}">
        <p14:creationId xmlns:p14="http://schemas.microsoft.com/office/powerpoint/2010/main" val="457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715000"/>
          </a:xfrm>
        </p:spPr>
        <p:txBody>
          <a:bodyPr>
            <a:normAutofit fontScale="85000" lnSpcReduction="20000"/>
          </a:bodyPr>
          <a:lstStyle/>
          <a:p>
            <a:pPr>
              <a:lnSpc>
                <a:spcPct val="150000"/>
              </a:lnSpc>
            </a:pPr>
            <a:endParaRPr lang="en-US" dirty="0" smtClean="0">
              <a:ea typeface="ヒラギノ角ゴ Pro W3" charset="-128"/>
            </a:endParaRPr>
          </a:p>
          <a:p>
            <a:pPr>
              <a:lnSpc>
                <a:spcPct val="150000"/>
              </a:lnSpc>
            </a:pPr>
            <a:r>
              <a:rPr lang="en-US" dirty="0" smtClean="0">
                <a:ea typeface="ヒラギノ角ゴ Pro W3" charset="-128"/>
              </a:rPr>
              <a:t>Review OIA website:  </a:t>
            </a:r>
            <a:r>
              <a:rPr lang="en-US" dirty="0">
                <a:ea typeface="ヒラギノ角ゴ Pro W3" charset="-128"/>
                <a:hlinkClick r:id="rId3"/>
              </a:rPr>
              <a:t>www.med.unc.edu/oia</a:t>
            </a:r>
            <a:r>
              <a:rPr lang="en-US" dirty="0">
                <a:ea typeface="ヒラギノ角ゴ Pro W3" charset="-128"/>
              </a:rPr>
              <a:t>  </a:t>
            </a:r>
            <a:endParaRPr lang="en-US" sz="1050" dirty="0" smtClean="0">
              <a:ea typeface="ヒラギノ角ゴ Pro W3" charset="-128"/>
            </a:endParaRPr>
          </a:p>
          <a:p>
            <a:pPr>
              <a:lnSpc>
                <a:spcPct val="150000"/>
              </a:lnSpc>
            </a:pPr>
            <a:r>
              <a:rPr lang="en-US" dirty="0" smtClean="0"/>
              <a:t>Questions to consider</a:t>
            </a:r>
          </a:p>
          <a:p>
            <a:pPr lvl="2">
              <a:lnSpc>
                <a:spcPct val="150000"/>
              </a:lnSpc>
              <a:buFont typeface="+mj-lt"/>
              <a:buAutoNum type="arabicPeriod"/>
            </a:pPr>
            <a:r>
              <a:rPr lang="en-US" sz="1400" dirty="0"/>
              <a:t>Why do you want to do a global health </a:t>
            </a:r>
            <a:r>
              <a:rPr lang="en-US" sz="1400" dirty="0" smtClean="0"/>
              <a:t>experience?</a:t>
            </a:r>
          </a:p>
          <a:p>
            <a:pPr lvl="2">
              <a:lnSpc>
                <a:spcPct val="150000"/>
              </a:lnSpc>
              <a:buFont typeface="+mj-lt"/>
              <a:buAutoNum type="arabicPeriod"/>
            </a:pPr>
            <a:r>
              <a:rPr lang="en-US" sz="1400" dirty="0" smtClean="0"/>
              <a:t>Are there types of experiences that are not supported (OIA award money)? YES.</a:t>
            </a:r>
            <a:endParaRPr lang="en-US" sz="1400" dirty="0"/>
          </a:p>
          <a:p>
            <a:pPr lvl="2">
              <a:lnSpc>
                <a:spcPct val="150000"/>
              </a:lnSpc>
              <a:buFont typeface="+mj-lt"/>
              <a:buAutoNum type="arabicPeriod"/>
            </a:pPr>
            <a:r>
              <a:rPr lang="en-US" sz="1400" dirty="0"/>
              <a:t>Clinical, public-health related, or research? </a:t>
            </a:r>
            <a:endParaRPr lang="en-US" sz="1400" dirty="0" smtClean="0"/>
          </a:p>
          <a:p>
            <a:pPr lvl="2">
              <a:lnSpc>
                <a:spcPct val="150000"/>
              </a:lnSpc>
              <a:buFont typeface="+mj-lt"/>
              <a:buAutoNum type="arabicPeriod"/>
            </a:pPr>
            <a:r>
              <a:rPr lang="en-US" sz="1400" dirty="0" smtClean="0"/>
              <a:t>For </a:t>
            </a:r>
            <a:r>
              <a:rPr lang="en-US" sz="1400" dirty="0"/>
              <a:t>you? For those you serve? For your CV? For your faith? Because everyone else is</a:t>
            </a:r>
            <a:r>
              <a:rPr lang="en-US" sz="1400" dirty="0" smtClean="0"/>
              <a:t>?</a:t>
            </a:r>
            <a:endParaRPr lang="en-US" sz="3600" dirty="0" smtClean="0"/>
          </a:p>
          <a:p>
            <a:pPr>
              <a:lnSpc>
                <a:spcPct val="150000"/>
              </a:lnSpc>
            </a:pPr>
            <a:r>
              <a:rPr lang="en-US" dirty="0" smtClean="0"/>
              <a:t>Potential Outcomes</a:t>
            </a:r>
          </a:p>
          <a:p>
            <a:pPr lvl="2">
              <a:lnSpc>
                <a:spcPct val="150000"/>
              </a:lnSpc>
              <a:buFont typeface="+mj-lt"/>
              <a:buAutoNum type="arabicPeriod"/>
            </a:pPr>
            <a:r>
              <a:rPr lang="en-US" sz="1200" dirty="0"/>
              <a:t>Skills in problem solving and clinical examination</a:t>
            </a:r>
          </a:p>
          <a:p>
            <a:pPr lvl="2">
              <a:lnSpc>
                <a:spcPct val="150000"/>
              </a:lnSpc>
              <a:buFont typeface="+mj-lt"/>
              <a:buAutoNum type="arabicPeriod"/>
            </a:pPr>
            <a:r>
              <a:rPr lang="en-US" sz="1200" dirty="0"/>
              <a:t>Interest in primary care</a:t>
            </a:r>
          </a:p>
          <a:p>
            <a:pPr lvl="2">
              <a:lnSpc>
                <a:spcPct val="150000"/>
              </a:lnSpc>
              <a:buFont typeface="+mj-lt"/>
              <a:buAutoNum type="arabicPeriod"/>
            </a:pPr>
            <a:r>
              <a:rPr lang="en-US" sz="1200" dirty="0"/>
              <a:t>Ignited interest in community service or rural </a:t>
            </a:r>
            <a:r>
              <a:rPr lang="en-US" sz="1200" dirty="0" smtClean="0"/>
              <a:t>health</a:t>
            </a:r>
            <a:endParaRPr lang="en-US" sz="1400" dirty="0"/>
          </a:p>
          <a:p>
            <a:r>
              <a:rPr lang="en-US" dirty="0"/>
              <a:t>Limitations:</a:t>
            </a:r>
          </a:p>
          <a:p>
            <a:pPr lvl="1"/>
            <a:r>
              <a:rPr lang="en-US" dirty="0"/>
              <a:t>Lack of clinical experience</a:t>
            </a:r>
          </a:p>
          <a:p>
            <a:pPr lvl="1"/>
            <a:r>
              <a:rPr lang="en-US" dirty="0"/>
              <a:t>Short duration</a:t>
            </a:r>
          </a:p>
          <a:p>
            <a:pPr lvl="1"/>
            <a:r>
              <a:rPr lang="en-US" dirty="0"/>
              <a:t>Varying levels of supervision</a:t>
            </a:r>
          </a:p>
          <a:p>
            <a:pPr marL="457200" lvl="3" indent="0">
              <a:lnSpc>
                <a:spcPct val="150000"/>
              </a:lnSpc>
              <a:buNone/>
            </a:pPr>
            <a:endParaRPr lang="en-US" sz="1800" dirty="0" smtClean="0">
              <a:ea typeface="ヒラギノ角ゴ Pro W3" charset="-128"/>
            </a:endParaRPr>
          </a:p>
          <a:p>
            <a:pPr marL="457200" lvl="3" indent="0">
              <a:lnSpc>
                <a:spcPct val="150000"/>
              </a:lnSpc>
              <a:buNone/>
            </a:pPr>
            <a:r>
              <a:rPr lang="en-US" sz="1800" dirty="0" smtClean="0">
                <a:ea typeface="ヒラギノ角ゴ Pro W3" charset="-128"/>
              </a:rPr>
              <a:t>Once </a:t>
            </a:r>
            <a:r>
              <a:rPr lang="en-US" sz="1800" dirty="0">
                <a:ea typeface="ヒラギノ角ゴ Pro W3" charset="-128"/>
              </a:rPr>
              <a:t>you’ve </a:t>
            </a:r>
            <a:r>
              <a:rPr lang="en-US" sz="1800" dirty="0" smtClean="0">
                <a:ea typeface="ヒラギノ角ゴ Pro W3" charset="-128"/>
              </a:rPr>
              <a:t>carefully reviewed </a:t>
            </a:r>
            <a:r>
              <a:rPr lang="en-US" sz="1800" dirty="0">
                <a:ea typeface="ヒラギノ角ゴ Pro W3" charset="-128"/>
              </a:rPr>
              <a:t>the  OIA website, and considered </a:t>
            </a:r>
            <a:r>
              <a:rPr lang="en-US" sz="1800" dirty="0" smtClean="0">
                <a:ea typeface="ヒラギノ角ゴ Pro W3" charset="-128"/>
              </a:rPr>
              <a:t>your options</a:t>
            </a:r>
            <a:r>
              <a:rPr lang="en-US" sz="1800" dirty="0">
                <a:ea typeface="ヒラギノ角ゴ Pro W3" charset="-128"/>
              </a:rPr>
              <a:t>,  schedule an appointment to meet with OIA Program Manager</a:t>
            </a:r>
          </a:p>
          <a:p>
            <a:pPr>
              <a:lnSpc>
                <a:spcPct val="150000"/>
              </a:lnSpc>
            </a:pPr>
            <a:endParaRPr lang="en-US" sz="2000" dirty="0" smtClean="0"/>
          </a:p>
          <a:p>
            <a:pPr lvl="1">
              <a:lnSpc>
                <a:spcPct val="150000"/>
              </a:lnSpc>
            </a:pPr>
            <a:endParaRPr lang="en-US" sz="100" dirty="0"/>
          </a:p>
          <a:p>
            <a:pPr lvl="2">
              <a:lnSpc>
                <a:spcPct val="150000"/>
              </a:lnSpc>
              <a:buFont typeface="+mj-lt"/>
              <a:buAutoNum type="arabicPeriod"/>
            </a:pPr>
            <a:endParaRPr lang="en-US" sz="600" dirty="0" smtClean="0"/>
          </a:p>
        </p:txBody>
      </p:sp>
      <p:sp>
        <p:nvSpPr>
          <p:cNvPr id="4" name="Title 1"/>
          <p:cNvSpPr>
            <a:spLocks noGrp="1"/>
          </p:cNvSpPr>
          <p:nvPr>
            <p:ph type="title"/>
          </p:nvPr>
        </p:nvSpPr>
        <p:spPr>
          <a:xfrm>
            <a:off x="457200" y="685800"/>
            <a:ext cx="8229600" cy="1600200"/>
          </a:xfrm>
        </p:spPr>
        <p:txBody>
          <a:bodyPr/>
          <a:lstStyle/>
          <a:p>
            <a:r>
              <a:rPr lang="en-US" sz="4000" dirty="0"/>
              <a:t>Global </a:t>
            </a:r>
            <a:r>
              <a:rPr lang="en-US" sz="4000" dirty="0" smtClean="0"/>
              <a:t>Health Experiences</a:t>
            </a:r>
            <a:br>
              <a:rPr lang="en-US" sz="4000" dirty="0" smtClean="0"/>
            </a:br>
            <a:r>
              <a:rPr lang="en-US" sz="3200" dirty="0" smtClean="0"/>
              <a:t>How do I begin the search?</a:t>
            </a:r>
            <a:r>
              <a:rPr lang="en-US" sz="4000" dirty="0"/>
              <a:t/>
            </a:r>
            <a:br>
              <a:rPr lang="en-US" sz="4000" dirty="0"/>
            </a:br>
            <a:endParaRPr lang="en-US" sz="4000" dirty="0"/>
          </a:p>
        </p:txBody>
      </p:sp>
    </p:spTree>
    <p:extLst>
      <p:ext uri="{BB962C8B-B14F-4D97-AF65-F5344CB8AC3E}">
        <p14:creationId xmlns:p14="http://schemas.microsoft.com/office/powerpoint/2010/main" val="62817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90600"/>
          </a:xfrm>
        </p:spPr>
        <p:txBody>
          <a:bodyPr/>
          <a:lstStyle/>
          <a:p>
            <a:r>
              <a:rPr lang="en-US" sz="4400" dirty="0"/>
              <a:t>Global Health </a:t>
            </a:r>
            <a:r>
              <a:rPr lang="en-US" sz="4400" dirty="0" smtClean="0"/>
              <a:t>Experiences</a:t>
            </a:r>
            <a:br>
              <a:rPr lang="en-US" sz="4400" dirty="0" smtClean="0"/>
            </a:br>
            <a:r>
              <a:rPr lang="en-US" sz="3200" dirty="0">
                <a:ea typeface="ヒラギノ角ゴ Pro W3" charset="-128"/>
              </a:rPr>
              <a:t>When is the best time to go?</a:t>
            </a:r>
            <a:r>
              <a:rPr lang="en-US" sz="4400" dirty="0"/>
              <a:t/>
            </a:r>
            <a:br>
              <a:rPr lang="en-US" sz="4400" dirty="0"/>
            </a:br>
            <a:endParaRPr lang="en-US" sz="4400" dirty="0"/>
          </a:p>
        </p:txBody>
      </p:sp>
      <p:sp>
        <p:nvSpPr>
          <p:cNvPr id="3" name="Content Placeholder 2"/>
          <p:cNvSpPr>
            <a:spLocks noGrp="1"/>
          </p:cNvSpPr>
          <p:nvPr>
            <p:ph idx="1"/>
          </p:nvPr>
        </p:nvSpPr>
        <p:spPr>
          <a:xfrm>
            <a:off x="457200" y="1905000"/>
            <a:ext cx="8229600" cy="4525963"/>
          </a:xfrm>
        </p:spPr>
        <p:txBody>
          <a:bodyPr>
            <a:normAutofit lnSpcReduction="10000"/>
          </a:bodyPr>
          <a:lstStyle/>
          <a:p>
            <a:pPr>
              <a:lnSpc>
                <a:spcPct val="150000"/>
              </a:lnSpc>
            </a:pPr>
            <a:r>
              <a:rPr lang="en-US" dirty="0">
                <a:ea typeface="ヒラギノ角ゴ Pro W3" charset="-128"/>
              </a:rPr>
              <a:t>Summer after </a:t>
            </a:r>
            <a:r>
              <a:rPr lang="en-US" dirty="0" smtClean="0">
                <a:ea typeface="ヒラギノ角ゴ Pro W3" charset="-128"/>
              </a:rPr>
              <a:t>MS1/Foundation phase(4-8 </a:t>
            </a:r>
            <a:r>
              <a:rPr lang="en-US" dirty="0">
                <a:ea typeface="ヒラギノ角ゴ Pro W3" charset="-128"/>
              </a:rPr>
              <a:t>weeks)</a:t>
            </a:r>
          </a:p>
          <a:p>
            <a:pPr lvl="1">
              <a:lnSpc>
                <a:spcPct val="150000"/>
              </a:lnSpc>
            </a:pPr>
            <a:r>
              <a:rPr lang="en-US" sz="1800" dirty="0">
                <a:ea typeface="ヒラギノ角ゴ Pro W3" charset="-128"/>
              </a:rPr>
              <a:t>You can only apply 6 elective credits from MS1 &amp; MS2 year towards the 18 elective credits necessary for graduation</a:t>
            </a:r>
          </a:p>
          <a:p>
            <a:pPr>
              <a:lnSpc>
                <a:spcPct val="150000"/>
              </a:lnSpc>
            </a:pPr>
            <a:r>
              <a:rPr lang="en-US" dirty="0" smtClean="0">
                <a:ea typeface="ヒラギノ角ゴ Pro W3" charset="-128"/>
              </a:rPr>
              <a:t>During MS4/Individualization phase (4-8 </a:t>
            </a:r>
            <a:r>
              <a:rPr lang="en-US" dirty="0">
                <a:ea typeface="ヒラギノ角ゴ Pro W3" charset="-128"/>
              </a:rPr>
              <a:t>weeks) </a:t>
            </a:r>
          </a:p>
          <a:p>
            <a:pPr lvl="1">
              <a:lnSpc>
                <a:spcPct val="150000"/>
              </a:lnSpc>
            </a:pPr>
            <a:r>
              <a:rPr lang="en-US" sz="1800" dirty="0">
                <a:ea typeface="ヒラギノ角ゴ Pro W3" charset="-128"/>
              </a:rPr>
              <a:t>At least two clinical blocks of 4 weeks each (usually for two separate elective courses unless this is an ongoing research project)</a:t>
            </a:r>
            <a:endParaRPr lang="en-US" sz="2000" dirty="0">
              <a:ea typeface="ヒラギノ角ゴ Pro W3" charset="-128"/>
            </a:endParaRPr>
          </a:p>
          <a:p>
            <a:pPr>
              <a:lnSpc>
                <a:spcPct val="150000"/>
              </a:lnSpc>
            </a:pPr>
            <a:r>
              <a:rPr lang="en-US" dirty="0">
                <a:ea typeface="ヒラギノ角ゴ Pro W3" charset="-128"/>
              </a:rPr>
              <a:t>Longer electives/fellowships if you are considering an MPH year or a break in your med school years </a:t>
            </a:r>
          </a:p>
          <a:p>
            <a:pPr>
              <a:lnSpc>
                <a:spcPct val="150000"/>
              </a:lnSpc>
            </a:pPr>
            <a:endParaRPr lang="en-US" sz="2000" dirty="0"/>
          </a:p>
        </p:txBody>
      </p:sp>
    </p:spTree>
    <p:extLst>
      <p:ext uri="{BB962C8B-B14F-4D97-AF65-F5344CB8AC3E}">
        <p14:creationId xmlns:p14="http://schemas.microsoft.com/office/powerpoint/2010/main" val="107492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ITS_powerpoint_template[1]">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ITS">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S_powerpoint_template[1]">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ITS">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TotalTime>
  <Words>3540</Words>
  <Application>Microsoft Office PowerPoint</Application>
  <PresentationFormat>On-screen Show (4:3)</PresentationFormat>
  <Paragraphs>250</Paragraphs>
  <Slides>23</Slides>
  <Notes>20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Arial</vt:lpstr>
      <vt:lpstr>Calibri</vt:lpstr>
      <vt:lpstr>Century Gothic</vt:lpstr>
      <vt:lpstr>Century Gothic (Headings)</vt:lpstr>
      <vt:lpstr>Courier New</vt:lpstr>
      <vt:lpstr>Palatino Linotype</vt:lpstr>
      <vt:lpstr>Palatino Linotype (Body)</vt:lpstr>
      <vt:lpstr>Times New Roman</vt:lpstr>
      <vt:lpstr>Trebuchet MS</vt:lpstr>
      <vt:lpstr>Verdana</vt:lpstr>
      <vt:lpstr>Wingdings</vt:lpstr>
      <vt:lpstr>ヒラギノ角ゴ Pro W3</vt:lpstr>
      <vt:lpstr>Executive</vt:lpstr>
      <vt:lpstr>ITS_powerpoint_template[1]</vt:lpstr>
      <vt:lpstr>1_ITS_powerpoint_template[1]</vt:lpstr>
      <vt:lpstr>Getting the Most Out of Your Global Health Elective Office of International Activities </vt:lpstr>
      <vt:lpstr>Office of International Activities (OIA)  Leadership</vt:lpstr>
      <vt:lpstr>You will leave today knowing:</vt:lpstr>
      <vt:lpstr>What is Global Health</vt:lpstr>
      <vt:lpstr>How can a Global Health elective inform your competencies as a medical student?</vt:lpstr>
      <vt:lpstr>Types of Global Experiences </vt:lpstr>
      <vt:lpstr>Academic Credit</vt:lpstr>
      <vt:lpstr>Global Health Experiences How do I begin the search? </vt:lpstr>
      <vt:lpstr>Global Health Experiences When is the best time to go? </vt:lpstr>
      <vt:lpstr>Global Health Experiences How do I begin the process?</vt:lpstr>
      <vt:lpstr>International experiences fall into 3 categories</vt:lpstr>
      <vt:lpstr>What have other MS1s done?</vt:lpstr>
      <vt:lpstr>Language Immersion</vt:lpstr>
      <vt:lpstr>Language Immersion</vt:lpstr>
      <vt:lpstr> IGHID Global Research in Malawi, Zambia, Nicaragua, China and Vietnam: 8 week summer scholarship for MS1s </vt:lpstr>
      <vt:lpstr>How much will this cost you?</vt:lpstr>
      <vt:lpstr>How will I pay for thi$?</vt:lpstr>
      <vt:lpstr>Expectations Developing ethical awareness</vt:lpstr>
      <vt:lpstr>Expectations Developing ethical awareness</vt:lpstr>
      <vt:lpstr>Institutional Review Board (IRB) Tips for conducting research  </vt:lpstr>
      <vt:lpstr>What is research? </vt:lpstr>
      <vt:lpstr>Timeline</vt:lpstr>
      <vt:lpstr>     Questions?</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the Most Out of Your Global Health Elective Office of International Activities</dc:title>
  <dc:creator>Slifko, Shay Elizabeth</dc:creator>
  <cp:lastModifiedBy>Slifko, Shay E</cp:lastModifiedBy>
  <cp:revision>44</cp:revision>
  <dcterms:created xsi:type="dcterms:W3CDTF">2016-10-26T15:44:23Z</dcterms:created>
  <dcterms:modified xsi:type="dcterms:W3CDTF">2017-11-01T20:31:25Z</dcterms:modified>
</cp:coreProperties>
</file>