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7" r:id="rId2"/>
    <p:sldMasterId id="2147483699" r:id="rId3"/>
    <p:sldMasterId id="2147483711" r:id="rId4"/>
    <p:sldMasterId id="2147483723" r:id="rId5"/>
    <p:sldMasterId id="2147483735" r:id="rId6"/>
    <p:sldMasterId id="2147483747" r:id="rId7"/>
    <p:sldMasterId id="2147483759" r:id="rId8"/>
    <p:sldMasterId id="2147483771" r:id="rId9"/>
    <p:sldMasterId id="2147483902" r:id="rId10"/>
    <p:sldMasterId id="2147483914" r:id="rId11"/>
    <p:sldMasterId id="2147483977" r:id="rId12"/>
  </p:sldMasterIdLst>
  <p:notesMasterIdLst>
    <p:notesMasterId r:id="rId90"/>
  </p:notesMasterIdLst>
  <p:handoutMasterIdLst>
    <p:handoutMasterId r:id="rId91"/>
  </p:handoutMasterIdLst>
  <p:sldIdLst>
    <p:sldId id="638" r:id="rId13"/>
    <p:sldId id="713" r:id="rId14"/>
    <p:sldId id="463" r:id="rId15"/>
    <p:sldId id="465" r:id="rId16"/>
    <p:sldId id="492" r:id="rId17"/>
    <p:sldId id="684" r:id="rId18"/>
    <p:sldId id="538" r:id="rId19"/>
    <p:sldId id="466" r:id="rId20"/>
    <p:sldId id="468" r:id="rId21"/>
    <p:sldId id="509" r:id="rId22"/>
    <p:sldId id="628" r:id="rId23"/>
    <p:sldId id="629" r:id="rId24"/>
    <p:sldId id="630" r:id="rId25"/>
    <p:sldId id="631" r:id="rId26"/>
    <p:sldId id="632" r:id="rId27"/>
    <p:sldId id="470" r:id="rId28"/>
    <p:sldId id="458" r:id="rId29"/>
    <p:sldId id="459" r:id="rId30"/>
    <p:sldId id="460" r:id="rId31"/>
    <p:sldId id="462" r:id="rId32"/>
    <p:sldId id="556" r:id="rId33"/>
    <p:sldId id="489" r:id="rId34"/>
    <p:sldId id="490" r:id="rId35"/>
    <p:sldId id="491" r:id="rId36"/>
    <p:sldId id="539" r:id="rId37"/>
    <p:sldId id="551" r:id="rId38"/>
    <p:sldId id="635" r:id="rId39"/>
    <p:sldId id="636" r:id="rId40"/>
    <p:sldId id="637" r:id="rId41"/>
    <p:sldId id="685" r:id="rId42"/>
    <p:sldId id="583" r:id="rId43"/>
    <p:sldId id="582" r:id="rId44"/>
    <p:sldId id="614" r:id="rId45"/>
    <p:sldId id="676" r:id="rId46"/>
    <p:sldId id="627" r:id="rId47"/>
    <p:sldId id="672" r:id="rId48"/>
    <p:sldId id="499" r:id="rId49"/>
    <p:sldId id="673" r:id="rId50"/>
    <p:sldId id="686" r:id="rId51"/>
    <p:sldId id="587" r:id="rId52"/>
    <p:sldId id="681" r:id="rId53"/>
    <p:sldId id="592" r:id="rId54"/>
    <p:sldId id="594" r:id="rId55"/>
    <p:sldId id="612" r:id="rId56"/>
    <p:sldId id="624" r:id="rId57"/>
    <p:sldId id="679" r:id="rId58"/>
    <p:sldId id="588" r:id="rId59"/>
    <p:sldId id="625" r:id="rId60"/>
    <p:sldId id="644" r:id="rId61"/>
    <p:sldId id="670" r:id="rId62"/>
    <p:sldId id="651" r:id="rId63"/>
    <p:sldId id="652" r:id="rId64"/>
    <p:sldId id="680" r:id="rId65"/>
    <p:sldId id="687" r:id="rId66"/>
    <p:sldId id="714" r:id="rId67"/>
    <p:sldId id="688" r:id="rId68"/>
    <p:sldId id="689" r:id="rId69"/>
    <p:sldId id="690" r:id="rId70"/>
    <p:sldId id="691" r:id="rId71"/>
    <p:sldId id="692" r:id="rId72"/>
    <p:sldId id="693" r:id="rId73"/>
    <p:sldId id="694" r:id="rId74"/>
    <p:sldId id="695" r:id="rId75"/>
    <p:sldId id="711" r:id="rId76"/>
    <p:sldId id="704" r:id="rId77"/>
    <p:sldId id="715" r:id="rId78"/>
    <p:sldId id="716" r:id="rId79"/>
    <p:sldId id="717" r:id="rId80"/>
    <p:sldId id="698" r:id="rId81"/>
    <p:sldId id="699" r:id="rId82"/>
    <p:sldId id="700" r:id="rId83"/>
    <p:sldId id="701" r:id="rId84"/>
    <p:sldId id="702" r:id="rId85"/>
    <p:sldId id="708" r:id="rId86"/>
    <p:sldId id="709" r:id="rId87"/>
    <p:sldId id="710" r:id="rId88"/>
    <p:sldId id="570" r:id="rId89"/>
  </p:sldIdLst>
  <p:sldSz cx="9144000" cy="6858000" type="screen4x3"/>
  <p:notesSz cx="7004050" cy="9290050"/>
  <p:defaultTextStyle>
    <a:defPPr>
      <a:defRPr lang="en-US"/>
    </a:defPPr>
    <a:lvl1pPr algn="l" rtl="0" fontAlgn="base">
      <a:lnSpc>
        <a:spcPct val="150000"/>
      </a:lnSpc>
      <a:spcBef>
        <a:spcPct val="50000"/>
      </a:spcBef>
      <a:spcAft>
        <a:spcPct val="0"/>
      </a:spcAft>
      <a:buClr>
        <a:schemeClr val="accent1"/>
      </a:buClr>
      <a:buSzPct val="65000"/>
      <a:buFont typeface="Wingdings" pitchFamily="2" charset="2"/>
      <a:defRPr sz="2400" kern="1200">
        <a:solidFill>
          <a:schemeClr val="tx1"/>
        </a:solidFill>
        <a:latin typeface="Arial" pitchFamily="34" charset="0"/>
        <a:ea typeface="+mn-ea"/>
        <a:cs typeface="+mn-cs"/>
      </a:defRPr>
    </a:lvl1pPr>
    <a:lvl2pPr marL="457200" algn="l" rtl="0" fontAlgn="base">
      <a:lnSpc>
        <a:spcPct val="150000"/>
      </a:lnSpc>
      <a:spcBef>
        <a:spcPct val="50000"/>
      </a:spcBef>
      <a:spcAft>
        <a:spcPct val="0"/>
      </a:spcAft>
      <a:buClr>
        <a:schemeClr val="accent1"/>
      </a:buClr>
      <a:buSzPct val="65000"/>
      <a:buFont typeface="Wingdings" pitchFamily="2" charset="2"/>
      <a:defRPr sz="2400" kern="1200">
        <a:solidFill>
          <a:schemeClr val="tx1"/>
        </a:solidFill>
        <a:latin typeface="Arial" pitchFamily="34" charset="0"/>
        <a:ea typeface="+mn-ea"/>
        <a:cs typeface="+mn-cs"/>
      </a:defRPr>
    </a:lvl2pPr>
    <a:lvl3pPr marL="914400" algn="l" rtl="0" fontAlgn="base">
      <a:lnSpc>
        <a:spcPct val="150000"/>
      </a:lnSpc>
      <a:spcBef>
        <a:spcPct val="50000"/>
      </a:spcBef>
      <a:spcAft>
        <a:spcPct val="0"/>
      </a:spcAft>
      <a:buClr>
        <a:schemeClr val="accent1"/>
      </a:buClr>
      <a:buSzPct val="65000"/>
      <a:buFont typeface="Wingdings" pitchFamily="2" charset="2"/>
      <a:defRPr sz="2400" kern="1200">
        <a:solidFill>
          <a:schemeClr val="tx1"/>
        </a:solidFill>
        <a:latin typeface="Arial" pitchFamily="34" charset="0"/>
        <a:ea typeface="+mn-ea"/>
        <a:cs typeface="+mn-cs"/>
      </a:defRPr>
    </a:lvl3pPr>
    <a:lvl4pPr marL="1371600" algn="l" rtl="0" fontAlgn="base">
      <a:lnSpc>
        <a:spcPct val="150000"/>
      </a:lnSpc>
      <a:spcBef>
        <a:spcPct val="50000"/>
      </a:spcBef>
      <a:spcAft>
        <a:spcPct val="0"/>
      </a:spcAft>
      <a:buClr>
        <a:schemeClr val="accent1"/>
      </a:buClr>
      <a:buSzPct val="65000"/>
      <a:buFont typeface="Wingdings" pitchFamily="2" charset="2"/>
      <a:defRPr sz="2400" kern="1200">
        <a:solidFill>
          <a:schemeClr val="tx1"/>
        </a:solidFill>
        <a:latin typeface="Arial" pitchFamily="34" charset="0"/>
        <a:ea typeface="+mn-ea"/>
        <a:cs typeface="+mn-cs"/>
      </a:defRPr>
    </a:lvl4pPr>
    <a:lvl5pPr marL="1828800" algn="l" rtl="0" fontAlgn="base">
      <a:lnSpc>
        <a:spcPct val="150000"/>
      </a:lnSpc>
      <a:spcBef>
        <a:spcPct val="50000"/>
      </a:spcBef>
      <a:spcAft>
        <a:spcPct val="0"/>
      </a:spcAft>
      <a:buClr>
        <a:schemeClr val="accent1"/>
      </a:buClr>
      <a:buSzPct val="65000"/>
      <a:buFont typeface="Wingdings" pitchFamily="2" charset="2"/>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5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bwMode="auto">
          <a:xfrm>
            <a:off x="1" y="0"/>
            <a:ext cx="3034876" cy="463867"/>
          </a:xfrm>
          <a:prstGeom prst="rect">
            <a:avLst/>
          </a:prstGeom>
          <a:noFill/>
          <a:ln w="9525">
            <a:noFill/>
            <a:miter lim="800000"/>
            <a:headEnd/>
            <a:tailEnd/>
          </a:ln>
          <a:effectLst/>
        </p:spPr>
        <p:txBody>
          <a:bodyPr vert="horz" wrap="square" lIns="93096" tIns="46549" rIns="93096" bIns="46549" numCol="1" anchor="t" anchorCtr="0" compatLnSpc="1">
            <a:prstTxWarp prst="textNoShape">
              <a:avLst/>
            </a:prstTxWarp>
          </a:bodyPr>
          <a:lstStyle>
            <a:lvl1pPr defTabSz="930926">
              <a:lnSpc>
                <a:spcPct val="100000"/>
              </a:lnSpc>
              <a:spcBef>
                <a:spcPct val="0"/>
              </a:spcBef>
              <a:buClrTx/>
              <a:buSzTx/>
              <a:buFontTx/>
              <a:buNone/>
              <a:defRPr sz="1200"/>
            </a:lvl1pPr>
          </a:lstStyle>
          <a:p>
            <a:endParaRPr lang="en-US"/>
          </a:p>
        </p:txBody>
      </p:sp>
      <p:sp>
        <p:nvSpPr>
          <p:cNvPr id="179203" name="Rectangle 3"/>
          <p:cNvSpPr>
            <a:spLocks noGrp="1" noChangeArrowheads="1"/>
          </p:cNvSpPr>
          <p:nvPr>
            <p:ph type="dt" sz="quarter" idx="1"/>
          </p:nvPr>
        </p:nvSpPr>
        <p:spPr bwMode="auto">
          <a:xfrm>
            <a:off x="3967586" y="0"/>
            <a:ext cx="3034876" cy="463867"/>
          </a:xfrm>
          <a:prstGeom prst="rect">
            <a:avLst/>
          </a:prstGeom>
          <a:noFill/>
          <a:ln w="9525">
            <a:noFill/>
            <a:miter lim="800000"/>
            <a:headEnd/>
            <a:tailEnd/>
          </a:ln>
          <a:effectLst/>
        </p:spPr>
        <p:txBody>
          <a:bodyPr vert="horz" wrap="square" lIns="93096" tIns="46549" rIns="93096" bIns="46549" numCol="1" anchor="t" anchorCtr="0" compatLnSpc="1">
            <a:prstTxWarp prst="textNoShape">
              <a:avLst/>
            </a:prstTxWarp>
          </a:bodyPr>
          <a:lstStyle>
            <a:lvl1pPr algn="r" defTabSz="930926">
              <a:lnSpc>
                <a:spcPct val="100000"/>
              </a:lnSpc>
              <a:spcBef>
                <a:spcPct val="0"/>
              </a:spcBef>
              <a:buClrTx/>
              <a:buSzTx/>
              <a:buFontTx/>
              <a:buNone/>
              <a:defRPr sz="1200"/>
            </a:lvl1pPr>
          </a:lstStyle>
          <a:p>
            <a:endParaRPr lang="en-US"/>
          </a:p>
        </p:txBody>
      </p:sp>
      <p:sp>
        <p:nvSpPr>
          <p:cNvPr id="179204" name="Rectangle 4"/>
          <p:cNvSpPr>
            <a:spLocks noGrp="1" noChangeArrowheads="1"/>
          </p:cNvSpPr>
          <p:nvPr>
            <p:ph type="ftr" sz="quarter" idx="2"/>
          </p:nvPr>
        </p:nvSpPr>
        <p:spPr bwMode="auto">
          <a:xfrm>
            <a:off x="1" y="8824595"/>
            <a:ext cx="3034876" cy="463867"/>
          </a:xfrm>
          <a:prstGeom prst="rect">
            <a:avLst/>
          </a:prstGeom>
          <a:noFill/>
          <a:ln w="9525">
            <a:noFill/>
            <a:miter lim="800000"/>
            <a:headEnd/>
            <a:tailEnd/>
          </a:ln>
          <a:effectLst/>
        </p:spPr>
        <p:txBody>
          <a:bodyPr vert="horz" wrap="square" lIns="93096" tIns="46549" rIns="93096" bIns="46549" numCol="1" anchor="b" anchorCtr="0" compatLnSpc="1">
            <a:prstTxWarp prst="textNoShape">
              <a:avLst/>
            </a:prstTxWarp>
          </a:bodyPr>
          <a:lstStyle>
            <a:lvl1pPr defTabSz="930926">
              <a:lnSpc>
                <a:spcPct val="100000"/>
              </a:lnSpc>
              <a:spcBef>
                <a:spcPct val="0"/>
              </a:spcBef>
              <a:buClrTx/>
              <a:buSzTx/>
              <a:buFontTx/>
              <a:buNone/>
              <a:defRPr sz="1200"/>
            </a:lvl1pPr>
          </a:lstStyle>
          <a:p>
            <a:endParaRPr lang="en-US"/>
          </a:p>
        </p:txBody>
      </p:sp>
      <p:sp>
        <p:nvSpPr>
          <p:cNvPr id="179205" name="Rectangle 5"/>
          <p:cNvSpPr>
            <a:spLocks noGrp="1" noChangeArrowheads="1"/>
          </p:cNvSpPr>
          <p:nvPr>
            <p:ph type="sldNum" sz="quarter" idx="3"/>
          </p:nvPr>
        </p:nvSpPr>
        <p:spPr bwMode="auto">
          <a:xfrm>
            <a:off x="3967586" y="8824595"/>
            <a:ext cx="3034876" cy="463867"/>
          </a:xfrm>
          <a:prstGeom prst="rect">
            <a:avLst/>
          </a:prstGeom>
          <a:noFill/>
          <a:ln w="9525">
            <a:noFill/>
            <a:miter lim="800000"/>
            <a:headEnd/>
            <a:tailEnd/>
          </a:ln>
          <a:effectLst/>
        </p:spPr>
        <p:txBody>
          <a:bodyPr vert="horz" wrap="square" lIns="93096" tIns="46549" rIns="93096" bIns="46549" numCol="1" anchor="b" anchorCtr="0" compatLnSpc="1">
            <a:prstTxWarp prst="textNoShape">
              <a:avLst/>
            </a:prstTxWarp>
          </a:bodyPr>
          <a:lstStyle>
            <a:lvl1pPr algn="r" defTabSz="930926">
              <a:lnSpc>
                <a:spcPct val="100000"/>
              </a:lnSpc>
              <a:spcBef>
                <a:spcPct val="0"/>
              </a:spcBef>
              <a:buClrTx/>
              <a:buSzTx/>
              <a:buFontTx/>
              <a:buNone/>
              <a:defRPr sz="1200"/>
            </a:lvl1pPr>
          </a:lstStyle>
          <a:p>
            <a:fld id="{3CEB8375-58E6-4719-9ABB-22ECF18A8D04}" type="slidenum">
              <a:rPr lang="en-US"/>
              <a:pPr/>
              <a:t>‹#›</a:t>
            </a:fld>
            <a:endParaRPr lang="en-US"/>
          </a:p>
        </p:txBody>
      </p:sp>
    </p:spTree>
    <p:extLst>
      <p:ext uri="{BB962C8B-B14F-4D97-AF65-F5344CB8AC3E}">
        <p14:creationId xmlns:p14="http://schemas.microsoft.com/office/powerpoint/2010/main" val="2354055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4876" cy="463867"/>
          </a:xfrm>
          <a:prstGeom prst="rect">
            <a:avLst/>
          </a:prstGeom>
        </p:spPr>
        <p:txBody>
          <a:bodyPr vert="horz" lIns="91504" tIns="45752" rIns="91504" bIns="45752" rtlCol="0"/>
          <a:lstStyle>
            <a:lvl1pPr algn="l">
              <a:defRPr sz="1200"/>
            </a:lvl1pPr>
          </a:lstStyle>
          <a:p>
            <a:endParaRPr lang="en-US"/>
          </a:p>
        </p:txBody>
      </p:sp>
      <p:sp>
        <p:nvSpPr>
          <p:cNvPr id="3" name="Date Placeholder 2"/>
          <p:cNvSpPr>
            <a:spLocks noGrp="1"/>
          </p:cNvSpPr>
          <p:nvPr>
            <p:ph type="dt" idx="1"/>
          </p:nvPr>
        </p:nvSpPr>
        <p:spPr>
          <a:xfrm>
            <a:off x="3967586" y="0"/>
            <a:ext cx="3034876" cy="463867"/>
          </a:xfrm>
          <a:prstGeom prst="rect">
            <a:avLst/>
          </a:prstGeom>
        </p:spPr>
        <p:txBody>
          <a:bodyPr vert="horz" lIns="91504" tIns="45752" rIns="91504" bIns="45752" rtlCol="0"/>
          <a:lstStyle>
            <a:lvl1pPr algn="r">
              <a:defRPr sz="1200"/>
            </a:lvl1pPr>
          </a:lstStyle>
          <a:p>
            <a:fld id="{F2629ABE-E8FE-4354-9BE8-6B7F212A232F}" type="datetimeFigureOut">
              <a:rPr lang="en-US" smtClean="0"/>
              <a:pPr/>
              <a:t>4/19/2017</a:t>
            </a:fld>
            <a:endParaRPr lang="en-US"/>
          </a:p>
        </p:txBody>
      </p:sp>
      <p:sp>
        <p:nvSpPr>
          <p:cNvPr id="4" name="Slide Image Placeholder 3"/>
          <p:cNvSpPr>
            <a:spLocks noGrp="1" noRot="1" noChangeAspect="1"/>
          </p:cNvSpPr>
          <p:nvPr>
            <p:ph type="sldImg" idx="2"/>
          </p:nvPr>
        </p:nvSpPr>
        <p:spPr>
          <a:xfrm>
            <a:off x="1179513" y="696913"/>
            <a:ext cx="4645025" cy="3484562"/>
          </a:xfrm>
          <a:prstGeom prst="rect">
            <a:avLst/>
          </a:prstGeom>
          <a:noFill/>
          <a:ln w="12700">
            <a:solidFill>
              <a:prstClr val="black"/>
            </a:solidFill>
          </a:ln>
        </p:spPr>
        <p:txBody>
          <a:bodyPr vert="horz" lIns="91504" tIns="45752" rIns="91504" bIns="45752" rtlCol="0" anchor="ctr"/>
          <a:lstStyle/>
          <a:p>
            <a:endParaRPr lang="en-US"/>
          </a:p>
        </p:txBody>
      </p:sp>
      <p:sp>
        <p:nvSpPr>
          <p:cNvPr id="5" name="Notes Placeholder 4"/>
          <p:cNvSpPr>
            <a:spLocks noGrp="1"/>
          </p:cNvSpPr>
          <p:nvPr>
            <p:ph type="body" sz="quarter" idx="3"/>
          </p:nvPr>
        </p:nvSpPr>
        <p:spPr>
          <a:xfrm>
            <a:off x="700724" y="4413092"/>
            <a:ext cx="5602604" cy="4179570"/>
          </a:xfrm>
          <a:prstGeom prst="rect">
            <a:avLst/>
          </a:prstGeom>
        </p:spPr>
        <p:txBody>
          <a:bodyPr vert="horz" lIns="91504" tIns="45752" rIns="91504" bIns="457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4595"/>
            <a:ext cx="3034876" cy="463867"/>
          </a:xfrm>
          <a:prstGeom prst="rect">
            <a:avLst/>
          </a:prstGeom>
        </p:spPr>
        <p:txBody>
          <a:bodyPr vert="horz" lIns="91504" tIns="45752" rIns="91504" bIns="45752" rtlCol="0" anchor="b"/>
          <a:lstStyle>
            <a:lvl1pPr algn="l">
              <a:defRPr sz="1200"/>
            </a:lvl1pPr>
          </a:lstStyle>
          <a:p>
            <a:endParaRPr lang="en-US"/>
          </a:p>
        </p:txBody>
      </p:sp>
      <p:sp>
        <p:nvSpPr>
          <p:cNvPr id="7" name="Slide Number Placeholder 6"/>
          <p:cNvSpPr>
            <a:spLocks noGrp="1"/>
          </p:cNvSpPr>
          <p:nvPr>
            <p:ph type="sldNum" sz="quarter" idx="5"/>
          </p:nvPr>
        </p:nvSpPr>
        <p:spPr>
          <a:xfrm>
            <a:off x="3967586" y="8824595"/>
            <a:ext cx="3034876" cy="463867"/>
          </a:xfrm>
          <a:prstGeom prst="rect">
            <a:avLst/>
          </a:prstGeom>
        </p:spPr>
        <p:txBody>
          <a:bodyPr vert="horz" lIns="91504" tIns="45752" rIns="91504" bIns="45752" rtlCol="0" anchor="b"/>
          <a:lstStyle>
            <a:lvl1pPr algn="r">
              <a:defRPr sz="1200"/>
            </a:lvl1pPr>
          </a:lstStyle>
          <a:p>
            <a:fld id="{B251FB46-B88A-4B70-A476-67D5EDE7132A}" type="slidenum">
              <a:rPr lang="en-US" smtClean="0"/>
              <a:pPr/>
              <a:t>‹#›</a:t>
            </a:fld>
            <a:endParaRPr lang="en-US"/>
          </a:p>
        </p:txBody>
      </p:sp>
    </p:spTree>
    <p:extLst>
      <p:ext uri="{BB962C8B-B14F-4D97-AF65-F5344CB8AC3E}">
        <p14:creationId xmlns:p14="http://schemas.microsoft.com/office/powerpoint/2010/main" val="3830274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D7A92-2089-407E-92D2-950B96AD0081}" type="slidenum">
              <a:rPr lang="en-US"/>
              <a:pPr/>
              <a:t>3</a:t>
            </a:fld>
            <a:endParaRPr lang="en-US" dirty="0"/>
          </a:p>
        </p:txBody>
      </p:sp>
      <p:sp>
        <p:nvSpPr>
          <p:cNvPr id="5122" name="Rectangle 2"/>
          <p:cNvSpPr>
            <a:spLocks noGrp="1" noRot="1" noChangeAspect="1" noChangeArrowheads="1" noTextEdit="1"/>
          </p:cNvSpPr>
          <p:nvPr>
            <p:ph type="sldImg"/>
          </p:nvPr>
        </p:nvSpPr>
        <p:spPr>
          <a:xfrm>
            <a:off x="1181100" y="696913"/>
            <a:ext cx="4643438" cy="3482975"/>
          </a:xfrm>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29235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0566" y="929591"/>
            <a:ext cx="4141489" cy="3184657"/>
          </a:xfrm>
          <a:prstGeom prst="rect">
            <a:avLst/>
          </a:prstGeom>
          <a:solidFill>
            <a:srgbClr val="FFFFFF"/>
          </a:solidFill>
          <a:ln w="9525">
            <a:solidFill>
              <a:srgbClr val="000000"/>
            </a:solidFill>
            <a:miter lim="800000"/>
            <a:headEnd/>
            <a:tailEnd/>
          </a:ln>
          <a:effectLst/>
        </p:spPr>
        <p:txBody>
          <a:bodyPr wrap="none" lIns="83552" tIns="41776" rIns="83552" bIns="41776" anchor="ctr"/>
          <a:lstStyle/>
          <a:p>
            <a:endParaRPr lang="en-US"/>
          </a:p>
        </p:txBody>
      </p:sp>
      <p:sp>
        <p:nvSpPr>
          <p:cNvPr id="4098" name="Text Box 2"/>
          <p:cNvSpPr txBox="1">
            <a:spLocks noGrp="1" noChangeArrowheads="1"/>
          </p:cNvSpPr>
          <p:nvPr>
            <p:ph type="body"/>
          </p:nvPr>
        </p:nvSpPr>
        <p:spPr bwMode="auto">
          <a:xfrm>
            <a:off x="1068633" y="4422159"/>
            <a:ext cx="4872508" cy="3533620"/>
          </a:xfrm>
          <a:prstGeom prst="rect">
            <a:avLst/>
          </a:prstGeom>
          <a:noFill/>
          <a:ln>
            <a:round/>
            <a:headEnd/>
            <a:tailEnd/>
          </a:ln>
        </p:spPr>
        <p:txBody>
          <a:bodyPr lIns="0" tIns="0" rIns="0" bIns="0"/>
          <a:lstStyle/>
          <a:p>
            <a:pPr marL="78330" indent="-78330">
              <a:lnSpc>
                <a:spcPct val="93000"/>
              </a:lnSpc>
              <a:spcBef>
                <a:spcPct val="0"/>
              </a:spcBef>
              <a:buSzPct val="45000"/>
              <a:tabLst>
                <a:tab pos="661456" algn="l"/>
                <a:tab pos="1322911" algn="l"/>
                <a:tab pos="1984367" algn="l"/>
                <a:tab pos="2645823" algn="l"/>
                <a:tab pos="3307278" algn="l"/>
                <a:tab pos="3968735" algn="l"/>
                <a:tab pos="4630191" algn="l"/>
              </a:tabLst>
            </a:pPr>
            <a:r>
              <a:rPr lang="en-GB" dirty="0">
                <a:latin typeface="Arial" pitchFamily="34" charset="0"/>
                <a:ea typeface="msgothic" charset="0"/>
                <a:cs typeface="msgothic" charset="0"/>
              </a:rPr>
              <a:t>Summary of priority </a:t>
            </a:r>
            <a:r>
              <a:rPr lang="en-GB" dirty="0" err="1">
                <a:latin typeface="Arial" pitchFamily="34" charset="0"/>
                <a:ea typeface="msgothic" charset="0"/>
                <a:cs typeface="msgothic" charset="0"/>
              </a:rPr>
              <a:t>antepartum</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intrapartum</a:t>
            </a:r>
            <a:r>
              <a:rPr lang="en-GB" dirty="0">
                <a:latin typeface="Arial" pitchFamily="34" charset="0"/>
                <a:ea typeface="msgothic" charset="0"/>
                <a:cs typeface="msgothic" charset="0"/>
              </a:rPr>
              <a:t>, and postnatal interventions for inclusion in programs of maternal and neonatal health care, based on assessment of available evidence for impact on </a:t>
            </a:r>
            <a:r>
              <a:rPr lang="en-GB" dirty="0" err="1">
                <a:latin typeface="Arial" pitchFamily="34" charset="0"/>
                <a:ea typeface="msgothic" charset="0"/>
                <a:cs typeface="msgothic" charset="0"/>
              </a:rPr>
              <a:t>perinatal</a:t>
            </a:r>
            <a:r>
              <a:rPr lang="en-GB" dirty="0">
                <a:latin typeface="Arial" pitchFamily="34" charset="0"/>
                <a:ea typeface="msgothic" charset="0"/>
                <a:cs typeface="msgothic" charset="0"/>
              </a:rPr>
              <a:t> and neonatal health status. * indicates essential elements of the Saving Newborn Lives conceptual framework for advancing newborn health and survival, which either were not reviewed in this report or for which evidence is lacking (see “Methods”).</a:t>
            </a:r>
          </a:p>
        </p:txBody>
      </p:sp>
    </p:spTree>
    <p:extLst>
      <p:ext uri="{BB962C8B-B14F-4D97-AF65-F5344CB8AC3E}">
        <p14:creationId xmlns:p14="http://schemas.microsoft.com/office/powerpoint/2010/main" val="297214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risk of death during first month of life based on analysis of 47 DHS datasets (1995-2003) with 10,048 neonatal deaths. Lawn et al</a:t>
            </a:r>
            <a:endParaRPr lang="en-US" dirty="0"/>
          </a:p>
        </p:txBody>
      </p:sp>
      <p:sp>
        <p:nvSpPr>
          <p:cNvPr id="4" name="Slide Number Placeholder 3"/>
          <p:cNvSpPr>
            <a:spLocks noGrp="1"/>
          </p:cNvSpPr>
          <p:nvPr>
            <p:ph type="sldNum" sz="quarter" idx="10"/>
          </p:nvPr>
        </p:nvSpPr>
        <p:spPr/>
        <p:txBody>
          <a:bodyPr/>
          <a:lstStyle/>
          <a:p>
            <a:pPr>
              <a:defRPr/>
            </a:pPr>
            <a:fld id="{DD1957F9-1058-4ED1-B240-FF9E4ADF9EC2}" type="slidenum">
              <a:rPr lang="en-US" smtClean="0"/>
              <a:pPr>
                <a:defRPr/>
              </a:pPr>
              <a:t>46</a:t>
            </a:fld>
            <a:endParaRPr lang="en-US"/>
          </a:p>
        </p:txBody>
      </p:sp>
    </p:spTree>
    <p:extLst>
      <p:ext uri="{BB962C8B-B14F-4D97-AF65-F5344CB8AC3E}">
        <p14:creationId xmlns:p14="http://schemas.microsoft.com/office/powerpoint/2010/main" val="3456257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p:spPr>
      </p:sp>
      <p:sp>
        <p:nvSpPr>
          <p:cNvPr id="378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can be done in the face of such a large burden of mortality and limitations of workforce?  The answer lies in an understanding of the science of resuscitation.   For 99% of babies simple interventions can be lifesaving.  All babies need assessment and routine care at birth, and for most, such simple care is enough.  For babies who do not breathe at birth, many will respond to the basic steps of drying and warmth, plus clearing the airway and specific stimulation to breathe.  Only a small percentage of babies will require bag and mask ventilation, and less than 1% of babies require advanced methods of resuscitation, such as chest compressions and medications.  By focusing on the timely delivery of the essential interventions of drying, warmth, clearing the airway, stimulation to breathe, and bag and mask ventilation, many babies can be saved.</a:t>
            </a:r>
          </a:p>
        </p:txBody>
      </p:sp>
    </p:spTree>
    <p:extLst>
      <p:ext uri="{BB962C8B-B14F-4D97-AF65-F5344CB8AC3E}">
        <p14:creationId xmlns:p14="http://schemas.microsoft.com/office/powerpoint/2010/main" val="2186077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baby’s first cry is one of the most anticipated and welcome sounds in all the world.  But in much of the world, when there is no cry –  hopes are dashed.  Too many times there is no one with the knowledge or the skills or the equipment to help…and a baby dies.  This baby in Lesotho was born in a such a center and did not survive.   </a:t>
            </a:r>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3A2B35-D343-4CD3-9C05-B4775582A829}" type="slidenum">
              <a:rPr lang="en-US" smtClean="0">
                <a:latin typeface="Arial" pitchFamily="34" charset="0"/>
              </a:rPr>
              <a:pPr/>
              <a:t>50</a:t>
            </a:fld>
            <a:endParaRPr lang="en-US" smtClean="0">
              <a:latin typeface="Arial" pitchFamily="34" charset="0"/>
            </a:endParaRPr>
          </a:p>
        </p:txBody>
      </p:sp>
    </p:spTree>
    <p:extLst>
      <p:ext uri="{BB962C8B-B14F-4D97-AF65-F5344CB8AC3E}">
        <p14:creationId xmlns:p14="http://schemas.microsoft.com/office/powerpoint/2010/main" val="2192991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316F408-04CE-4FC6-BCDB-93B453DD1BAA}" type="slidenum">
              <a:rPr lang="en-US" smtClean="0">
                <a:latin typeface="Arial" pitchFamily="34" charset="0"/>
              </a:rPr>
              <a:pPr/>
              <a:t>51</a:t>
            </a:fld>
            <a:endParaRPr lang="en-US" smtClean="0">
              <a:latin typeface="Arial"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new neonatal simulator is purpose-built with crying, breathing, and heart rate (umbilical cord pulse).  The mannequin ships flat, but when filled with 2 liters of warm water, it has the weight, the warmth, and the tone of baby who needs help to breathe.  </a:t>
            </a:r>
          </a:p>
        </p:txBody>
      </p:sp>
    </p:spTree>
    <p:extLst>
      <p:ext uri="{BB962C8B-B14F-4D97-AF65-F5344CB8AC3E}">
        <p14:creationId xmlns:p14="http://schemas.microsoft.com/office/powerpoint/2010/main" val="446941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baby is the focus for learning in pairs, with an educational methodology that emphasizes facilitation of learning.  Participants work together to help one another learn skills  -  recognizing that we all learn best when we are teaching.</a:t>
            </a:r>
          </a:p>
          <a:p>
            <a:pPr eaLnBrk="1" hangingPunct="1">
              <a:spcBef>
                <a:spcPct val="0"/>
              </a:spcBef>
            </a:pPr>
            <a:endParaRPr lang="en-US" smtClean="0"/>
          </a:p>
          <a:p>
            <a:pPr eaLnBrk="1" hangingPunct="1">
              <a:spcBef>
                <a:spcPct val="0"/>
              </a:spcBef>
            </a:pPr>
            <a:r>
              <a:rPr lang="en-US" smtClean="0"/>
              <a:t>These participants in a workshop in Tanzania are providing feedback to one another on techniques for bag and mask ventilation.  As one learner is providing ventilation, the other learner not only offers suggestions, but provides the response of the baby by squeezing the pneumatic bulbs of the simulator to create a cry, spontaneous breathing, or umbilical pulse.</a:t>
            </a: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7C265D-6EB9-4984-927E-31D2A3A71EE4}" type="slidenum">
              <a:rPr lang="en-US" smtClean="0">
                <a:latin typeface="Arial" pitchFamily="34" charset="0"/>
              </a:rPr>
              <a:pPr/>
              <a:t>52</a:t>
            </a:fld>
            <a:endParaRPr lang="en-US" smtClean="0">
              <a:latin typeface="Arial" pitchFamily="34" charset="0"/>
            </a:endParaRPr>
          </a:p>
        </p:txBody>
      </p:sp>
    </p:spTree>
    <p:extLst>
      <p:ext uri="{BB962C8B-B14F-4D97-AF65-F5344CB8AC3E}">
        <p14:creationId xmlns:p14="http://schemas.microsoft.com/office/powerpoint/2010/main" val="145899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risk of death during first month of life based on analysis of 47 DHS datasets (1995-2003) with 10,048 neonatal deaths. Lawn et al</a:t>
            </a:r>
            <a:endParaRPr lang="en-US" dirty="0"/>
          </a:p>
        </p:txBody>
      </p:sp>
      <p:sp>
        <p:nvSpPr>
          <p:cNvPr id="4" name="Slide Number Placeholder 3"/>
          <p:cNvSpPr>
            <a:spLocks noGrp="1"/>
          </p:cNvSpPr>
          <p:nvPr>
            <p:ph type="sldNum" sz="quarter" idx="10"/>
          </p:nvPr>
        </p:nvSpPr>
        <p:spPr/>
        <p:txBody>
          <a:bodyPr/>
          <a:lstStyle/>
          <a:p>
            <a:pPr>
              <a:defRPr/>
            </a:pPr>
            <a:fld id="{DD1957F9-1058-4ED1-B240-FF9E4ADF9EC2}" type="slidenum">
              <a:rPr lang="en-US" smtClean="0"/>
              <a:pPr>
                <a:defRPr/>
              </a:pPr>
              <a:t>53</a:t>
            </a:fld>
            <a:endParaRPr lang="en-US"/>
          </a:p>
        </p:txBody>
      </p:sp>
    </p:spTree>
    <p:extLst>
      <p:ext uri="{BB962C8B-B14F-4D97-AF65-F5344CB8AC3E}">
        <p14:creationId xmlns:p14="http://schemas.microsoft.com/office/powerpoint/2010/main" val="1626127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54</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2561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56</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36830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57</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9411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risk of death during first month of life based on analysis of 47 DHS datasets (1995-2003) with 10,048 neonatal deaths. Lawn et al</a:t>
            </a:r>
            <a:endParaRPr lang="en-US" dirty="0"/>
          </a:p>
        </p:txBody>
      </p:sp>
      <p:sp>
        <p:nvSpPr>
          <p:cNvPr id="4" name="Slide Number Placeholder 3"/>
          <p:cNvSpPr>
            <a:spLocks noGrp="1"/>
          </p:cNvSpPr>
          <p:nvPr>
            <p:ph type="sldNum" sz="quarter" idx="10"/>
          </p:nvPr>
        </p:nvSpPr>
        <p:spPr/>
        <p:txBody>
          <a:bodyPr/>
          <a:lstStyle/>
          <a:p>
            <a:pPr>
              <a:defRPr/>
            </a:pPr>
            <a:fld id="{DD1957F9-1058-4ED1-B240-FF9E4ADF9EC2}" type="slidenum">
              <a:rPr lang="en-US" smtClean="0"/>
              <a:pPr>
                <a:defRPr/>
              </a:pPr>
              <a:t>27</a:t>
            </a:fld>
            <a:endParaRPr lang="en-US" dirty="0"/>
          </a:p>
        </p:txBody>
      </p:sp>
    </p:spTree>
    <p:extLst>
      <p:ext uri="{BB962C8B-B14F-4D97-AF65-F5344CB8AC3E}">
        <p14:creationId xmlns:p14="http://schemas.microsoft.com/office/powerpoint/2010/main" val="3657181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58</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7550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59</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59535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60</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0725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61</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40942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62</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56368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63</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57507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64</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172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74</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3806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75</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5004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30624-1529-44CD-B2E2-EB924F68F4C7}" type="slidenum">
              <a:rPr lang="en-US">
                <a:solidFill>
                  <a:srgbClr val="000000"/>
                </a:solidFill>
              </a:rPr>
              <a:pPr/>
              <a:t>76</a:t>
            </a:fld>
            <a:endParaRPr 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81332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risk of death during first month of life based on analysis of 47 DHS datasets (1995-2003) with 10,048 neonatal deaths. Lawn et al</a:t>
            </a:r>
            <a:endParaRPr lang="en-US" dirty="0"/>
          </a:p>
        </p:txBody>
      </p:sp>
      <p:sp>
        <p:nvSpPr>
          <p:cNvPr id="4" name="Slide Number Placeholder 3"/>
          <p:cNvSpPr>
            <a:spLocks noGrp="1"/>
          </p:cNvSpPr>
          <p:nvPr>
            <p:ph type="sldNum" sz="quarter" idx="10"/>
          </p:nvPr>
        </p:nvSpPr>
        <p:spPr/>
        <p:txBody>
          <a:bodyPr/>
          <a:lstStyle/>
          <a:p>
            <a:pPr>
              <a:defRPr/>
            </a:pPr>
            <a:fld id="{DD1957F9-1058-4ED1-B240-FF9E4ADF9EC2}" type="slidenum">
              <a:rPr lang="en-US" smtClean="0"/>
              <a:pPr>
                <a:defRPr/>
              </a:pPr>
              <a:t>28</a:t>
            </a:fld>
            <a:endParaRPr lang="en-US" dirty="0"/>
          </a:p>
        </p:txBody>
      </p:sp>
    </p:spTree>
    <p:extLst>
      <p:ext uri="{BB962C8B-B14F-4D97-AF65-F5344CB8AC3E}">
        <p14:creationId xmlns:p14="http://schemas.microsoft.com/office/powerpoint/2010/main" val="154305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risk of death during first month of life based on analysis of 47 DHS datasets (1995-2003) with 10,048 neonatal deaths. Lawn et al</a:t>
            </a:r>
            <a:endParaRPr lang="en-US" dirty="0"/>
          </a:p>
        </p:txBody>
      </p:sp>
      <p:sp>
        <p:nvSpPr>
          <p:cNvPr id="4" name="Slide Number Placeholder 3"/>
          <p:cNvSpPr>
            <a:spLocks noGrp="1"/>
          </p:cNvSpPr>
          <p:nvPr>
            <p:ph type="sldNum" sz="quarter" idx="10"/>
          </p:nvPr>
        </p:nvSpPr>
        <p:spPr/>
        <p:txBody>
          <a:bodyPr/>
          <a:lstStyle/>
          <a:p>
            <a:pPr>
              <a:defRPr/>
            </a:pPr>
            <a:fld id="{DD1957F9-1058-4ED1-B240-FF9E4ADF9EC2}" type="slidenum">
              <a:rPr lang="en-US" smtClean="0"/>
              <a:pPr>
                <a:defRPr/>
              </a:pPr>
              <a:t>29</a:t>
            </a:fld>
            <a:endParaRPr lang="en-US" dirty="0"/>
          </a:p>
        </p:txBody>
      </p:sp>
    </p:spTree>
    <p:extLst>
      <p:ext uri="{BB962C8B-B14F-4D97-AF65-F5344CB8AC3E}">
        <p14:creationId xmlns:p14="http://schemas.microsoft.com/office/powerpoint/2010/main" val="148600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risk of death during first month of life based on analysis of 47 DHS datasets (1995-2003) with 10,048 neonatal deaths. Lawn et al</a:t>
            </a:r>
            <a:endParaRPr lang="en-US" dirty="0"/>
          </a:p>
        </p:txBody>
      </p:sp>
      <p:sp>
        <p:nvSpPr>
          <p:cNvPr id="4" name="Slide Number Placeholder 3"/>
          <p:cNvSpPr>
            <a:spLocks noGrp="1"/>
          </p:cNvSpPr>
          <p:nvPr>
            <p:ph type="sldNum" sz="quarter" idx="10"/>
          </p:nvPr>
        </p:nvSpPr>
        <p:spPr/>
        <p:txBody>
          <a:bodyPr/>
          <a:lstStyle/>
          <a:p>
            <a:pPr>
              <a:defRPr/>
            </a:pPr>
            <a:fld id="{DD1957F9-1058-4ED1-B240-FF9E4ADF9EC2}" type="slidenum">
              <a:rPr lang="en-US" smtClean="0"/>
              <a:pPr>
                <a:defRPr/>
              </a:pPr>
              <a:t>35</a:t>
            </a:fld>
            <a:endParaRPr lang="en-US"/>
          </a:p>
        </p:txBody>
      </p:sp>
    </p:spTree>
    <p:extLst>
      <p:ext uri="{BB962C8B-B14F-4D97-AF65-F5344CB8AC3E}">
        <p14:creationId xmlns:p14="http://schemas.microsoft.com/office/powerpoint/2010/main" val="169045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risk of death during first month of life based on analysis of 47 DHS datasets (1995-2003) with 10,048 neonatal deaths. Lawn et al</a:t>
            </a:r>
            <a:endParaRPr lang="en-US" dirty="0"/>
          </a:p>
        </p:txBody>
      </p:sp>
      <p:sp>
        <p:nvSpPr>
          <p:cNvPr id="4" name="Slide Number Placeholder 3"/>
          <p:cNvSpPr>
            <a:spLocks noGrp="1"/>
          </p:cNvSpPr>
          <p:nvPr>
            <p:ph type="sldNum" sz="quarter" idx="10"/>
          </p:nvPr>
        </p:nvSpPr>
        <p:spPr/>
        <p:txBody>
          <a:bodyPr/>
          <a:lstStyle/>
          <a:p>
            <a:pPr>
              <a:defRPr/>
            </a:pPr>
            <a:fld id="{DD1957F9-1058-4ED1-B240-FF9E4ADF9EC2}" type="slidenum">
              <a:rPr lang="en-US" smtClean="0"/>
              <a:pPr>
                <a:defRPr/>
              </a:pPr>
              <a:t>37</a:t>
            </a:fld>
            <a:endParaRPr lang="en-US"/>
          </a:p>
        </p:txBody>
      </p:sp>
    </p:spTree>
    <p:extLst>
      <p:ext uri="{BB962C8B-B14F-4D97-AF65-F5344CB8AC3E}">
        <p14:creationId xmlns:p14="http://schemas.microsoft.com/office/powerpoint/2010/main" val="95126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DC55AAFF-D45C-4F61-8A2A-59B52F22D10B}" type="slidenum">
              <a:rPr lang="en-US"/>
              <a:pPr/>
              <a:t>42</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xfrm>
            <a:off x="933874" y="4412775"/>
            <a:ext cx="5136304" cy="4180523"/>
          </a:xfrm>
          <a:noFill/>
          <a:ln/>
        </p:spPr>
        <p:txBody>
          <a:bodyPr/>
          <a:lstStyle/>
          <a:p>
            <a:pPr eaLnBrk="1" hangingPunct="1"/>
            <a:r>
              <a:rPr lang="en-US" smtClean="0"/>
              <a:t>Vietnam  GDP $2700  Honduras GDP $2800  Nicaragua GDP$2300   Moldova GDP $1900    Ghana GDP 2300</a:t>
            </a:r>
          </a:p>
        </p:txBody>
      </p:sp>
    </p:spTree>
    <p:extLst>
      <p:ext uri="{BB962C8B-B14F-4D97-AF65-F5344CB8AC3E}">
        <p14:creationId xmlns:p14="http://schemas.microsoft.com/office/powerpoint/2010/main" val="166014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DC55AAFF-D45C-4F61-8A2A-59B52F22D10B}" type="slidenum">
              <a:rPr lang="en-US"/>
              <a:pPr/>
              <a:t>43</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xfrm>
            <a:off x="933874" y="4412775"/>
            <a:ext cx="5136304" cy="4180523"/>
          </a:xfrm>
          <a:noFill/>
          <a:ln/>
        </p:spPr>
        <p:txBody>
          <a:bodyPr/>
          <a:lstStyle/>
          <a:p>
            <a:pPr eaLnBrk="1" hangingPunct="1"/>
            <a:r>
              <a:rPr lang="en-US" smtClean="0"/>
              <a:t>Vietnam  GDP $2700  Honduras GDP $2800  Nicaragua GDP$2300   Moldova GDP $1900    Ghana GDP 2300</a:t>
            </a:r>
          </a:p>
        </p:txBody>
      </p:sp>
    </p:spTree>
    <p:extLst>
      <p:ext uri="{BB962C8B-B14F-4D97-AF65-F5344CB8AC3E}">
        <p14:creationId xmlns:p14="http://schemas.microsoft.com/office/powerpoint/2010/main" val="2983274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0566" y="929591"/>
            <a:ext cx="4141489" cy="3184657"/>
          </a:xfrm>
          <a:prstGeom prst="rect">
            <a:avLst/>
          </a:prstGeom>
          <a:solidFill>
            <a:srgbClr val="FFFFFF"/>
          </a:solidFill>
          <a:ln w="9525">
            <a:solidFill>
              <a:srgbClr val="000000"/>
            </a:solidFill>
            <a:miter lim="800000"/>
            <a:headEnd/>
            <a:tailEnd/>
          </a:ln>
          <a:effectLst/>
        </p:spPr>
        <p:txBody>
          <a:bodyPr wrap="none" lIns="83552" tIns="41776" rIns="83552" bIns="41776" anchor="ctr"/>
          <a:lstStyle/>
          <a:p>
            <a:endParaRPr lang="en-US"/>
          </a:p>
        </p:txBody>
      </p:sp>
      <p:sp>
        <p:nvSpPr>
          <p:cNvPr id="4098" name="Text Box 2"/>
          <p:cNvSpPr txBox="1">
            <a:spLocks noGrp="1" noChangeArrowheads="1"/>
          </p:cNvSpPr>
          <p:nvPr>
            <p:ph type="body"/>
          </p:nvPr>
        </p:nvSpPr>
        <p:spPr bwMode="auto">
          <a:xfrm>
            <a:off x="1068633" y="4422159"/>
            <a:ext cx="4872508" cy="3533620"/>
          </a:xfrm>
          <a:prstGeom prst="rect">
            <a:avLst/>
          </a:prstGeom>
          <a:noFill/>
          <a:ln>
            <a:round/>
            <a:headEnd/>
            <a:tailEnd/>
          </a:ln>
        </p:spPr>
        <p:txBody>
          <a:bodyPr lIns="0" tIns="0" rIns="0" bIns="0"/>
          <a:lstStyle/>
          <a:p>
            <a:pPr marL="78330" indent="-78330">
              <a:lnSpc>
                <a:spcPct val="93000"/>
              </a:lnSpc>
              <a:spcBef>
                <a:spcPct val="0"/>
              </a:spcBef>
              <a:buSzPct val="45000"/>
              <a:tabLst>
                <a:tab pos="661456" algn="l"/>
                <a:tab pos="1322911" algn="l"/>
                <a:tab pos="1984367" algn="l"/>
                <a:tab pos="2645823" algn="l"/>
                <a:tab pos="3307278" algn="l"/>
                <a:tab pos="3968735" algn="l"/>
                <a:tab pos="4630191" algn="l"/>
              </a:tabLst>
            </a:pPr>
            <a:r>
              <a:rPr lang="en-GB" dirty="0">
                <a:latin typeface="Arial" pitchFamily="34" charset="0"/>
                <a:ea typeface="msgothic" charset="0"/>
                <a:cs typeface="msgothic" charset="0"/>
              </a:rPr>
              <a:t>Summary of priority </a:t>
            </a:r>
            <a:r>
              <a:rPr lang="en-GB" dirty="0" err="1">
                <a:latin typeface="Arial" pitchFamily="34" charset="0"/>
                <a:ea typeface="msgothic" charset="0"/>
                <a:cs typeface="msgothic" charset="0"/>
              </a:rPr>
              <a:t>antepartum</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intrapartum</a:t>
            </a:r>
            <a:r>
              <a:rPr lang="en-GB" dirty="0">
                <a:latin typeface="Arial" pitchFamily="34" charset="0"/>
                <a:ea typeface="msgothic" charset="0"/>
                <a:cs typeface="msgothic" charset="0"/>
              </a:rPr>
              <a:t>, and postnatal interventions for inclusion in programs of maternal and neonatal health care, based on assessment of available evidence for impact on </a:t>
            </a:r>
            <a:r>
              <a:rPr lang="en-GB" dirty="0" err="1">
                <a:latin typeface="Arial" pitchFamily="34" charset="0"/>
                <a:ea typeface="msgothic" charset="0"/>
                <a:cs typeface="msgothic" charset="0"/>
              </a:rPr>
              <a:t>perinatal</a:t>
            </a:r>
            <a:r>
              <a:rPr lang="en-GB" dirty="0">
                <a:latin typeface="Arial" pitchFamily="34" charset="0"/>
                <a:ea typeface="msgothic" charset="0"/>
                <a:cs typeface="msgothic" charset="0"/>
              </a:rPr>
              <a:t> and neonatal health status. * indicates essential elements of the Saving Newborn Lives conceptual framework for advancing newborn health and survival, which either were not reviewed in this report or for which evidence is lacking (see “Methods”).</a:t>
            </a:r>
          </a:p>
        </p:txBody>
      </p:sp>
    </p:spTree>
    <p:extLst>
      <p:ext uri="{BB962C8B-B14F-4D97-AF65-F5344CB8AC3E}">
        <p14:creationId xmlns:p14="http://schemas.microsoft.com/office/powerpoint/2010/main" val="3268818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11035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4875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71746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89405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4165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13037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7493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03257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08829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48514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1102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fontAlgn="auto">
              <a:lnSpc>
                <a:spcPct val="100000"/>
              </a:lnSpc>
              <a:spcBef>
                <a:spcPts val="2000"/>
              </a:spcBef>
              <a:spcAft>
                <a:spcPts val="0"/>
              </a:spcAft>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221091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727786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7100709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139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B35F36C-5891-45EE-973C-F75D487C5FF9}"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74199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613595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86569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95079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238686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6801003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230104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DF4C6AB-990B-420E-9AFC-377002F289A8}" type="datetimeFigureOut">
              <a:rPr lang="en-US" smtClean="0">
                <a:solidFill>
                  <a:prstClr val="white"/>
                </a:solidFill>
              </a:rPr>
              <a:pPr/>
              <a:t>4/19/2017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17B9A49-49E9-4016-AA2F-210CE67EE0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13176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US">
              <a:solidFill>
                <a:prstClr val="white"/>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prstClr val="white"/>
              </a:solidFill>
            </a:endParaRPr>
          </a:p>
        </p:txBody>
      </p:sp>
      <p:sp>
        <p:nvSpPr>
          <p:cNvPr id="7" name="Slide Number Placeholder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18B915D8-EB06-4E86-901C-69862EB403C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420011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B35F36C-5891-45EE-973C-F75D487C5FF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a:prstGeom prst="rect">
            <a:avLst/>
          </a:prstGeo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3638"/>
            <a:ext cx="2133600" cy="457200"/>
          </a:xfrm>
          <a:prstGeom prst="rect">
            <a:avLst/>
          </a:prstGeom>
        </p:spPr>
        <p:txBody>
          <a:bodyPr/>
          <a:lstStyle>
            <a:lvl1pPr>
              <a:defRPr/>
            </a:lvl1pPr>
          </a:lstStyle>
          <a:p>
            <a:fld id="{B0DC221E-4E81-416D-8A8B-1F439185F8D4}" type="slidenum">
              <a:rPr lang="en-US" altLang="en-US"/>
              <a:pPr/>
              <a:t>‹#›</a:t>
            </a:fld>
            <a:endParaRPr lang="en-US"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B0DC221E-4E81-416D-8A8B-1F439185F8D4}" type="slidenum">
              <a:rPr lang="en-US" altLang="en-US" smtClean="0"/>
              <a:pPr/>
              <a:t>‹#›</a:t>
            </a:fld>
            <a:endParaRPr lang="en-US"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Smart Ar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29768" y="1618488"/>
            <a:ext cx="8229600" cy="4875618"/>
          </a:xfrm>
        </p:spPr>
        <p:txBody>
          <a:bodyPr/>
          <a:lstStyle>
            <a:lvl1pPr>
              <a:buFont typeface="Arial" pitchFamily="34" charset="0"/>
              <a:buChar char="•"/>
              <a:defRPr sz="3200">
                <a:latin typeface="Segoe UI" pitchFamily="34" charset="0"/>
                <a:cs typeface="Segoe UI" pitchFamily="34" charset="0"/>
              </a:defRPr>
            </a:lvl1pPr>
          </a:lstStyle>
          <a:p>
            <a:pPr lvl="0"/>
            <a:endParaRPr lang="en-US" dirty="0" smtClean="0"/>
          </a:p>
        </p:txBody>
      </p:sp>
      <p:sp>
        <p:nvSpPr>
          <p:cNvPr id="13" name="Title 12"/>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Smart Ar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29768" y="1618488"/>
            <a:ext cx="8229600" cy="4875618"/>
          </a:xfrm>
        </p:spPr>
        <p:txBody>
          <a:bodyPr/>
          <a:lstStyle>
            <a:lvl1pPr>
              <a:buFont typeface="Arial" pitchFamily="34" charset="0"/>
              <a:buChar char="•"/>
              <a:defRPr sz="3200">
                <a:latin typeface="Segoe UI" pitchFamily="34" charset="0"/>
                <a:cs typeface="Segoe UI" pitchFamily="34" charset="0"/>
              </a:defRPr>
            </a:lvl1pPr>
          </a:lstStyle>
          <a:p>
            <a:pPr lvl="0"/>
            <a:endParaRPr lang="en-US" dirty="0" smtClean="0"/>
          </a:p>
        </p:txBody>
      </p:sp>
      <p:sp>
        <p:nvSpPr>
          <p:cNvPr id="13" name="Title 1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901000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Smart Ar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29768" y="1618488"/>
            <a:ext cx="8229600" cy="4875618"/>
          </a:xfrm>
        </p:spPr>
        <p:txBody>
          <a:bodyPr/>
          <a:lstStyle>
            <a:lvl1pPr>
              <a:buFont typeface="Arial" pitchFamily="34" charset="0"/>
              <a:buChar char="•"/>
              <a:defRPr sz="3200">
                <a:latin typeface="Segoe UI" pitchFamily="34" charset="0"/>
                <a:cs typeface="Segoe UI" pitchFamily="34" charset="0"/>
              </a:defRPr>
            </a:lvl1pPr>
          </a:lstStyle>
          <a:p>
            <a:pPr lvl="0"/>
            <a:endParaRPr lang="en-US" dirty="0" smtClean="0"/>
          </a:p>
        </p:txBody>
      </p:sp>
      <p:sp>
        <p:nvSpPr>
          <p:cNvPr id="13" name="Title 1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812747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_Smart Ar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29768" y="1618488"/>
            <a:ext cx="8229600" cy="4875618"/>
          </a:xfrm>
        </p:spPr>
        <p:txBody>
          <a:bodyPr/>
          <a:lstStyle>
            <a:lvl1pPr>
              <a:buFont typeface="Arial" pitchFamily="34" charset="0"/>
              <a:buChar char="•"/>
              <a:defRPr sz="3200">
                <a:latin typeface="Segoe UI" pitchFamily="34" charset="0"/>
                <a:cs typeface="Segoe UI" pitchFamily="34" charset="0"/>
              </a:defRPr>
            </a:lvl1pPr>
          </a:lstStyle>
          <a:p>
            <a:pPr lvl="0"/>
            <a:endParaRPr lang="en-US" dirty="0" smtClean="0"/>
          </a:p>
        </p:txBody>
      </p:sp>
      <p:sp>
        <p:nvSpPr>
          <p:cNvPr id="13" name="Title 1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499844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1AA1BDC1-E56C-442B-812C-F6F212F10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88889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426688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65457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2089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031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F52E53F7-61D9-43AB-9300-2577D539E38F}"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8756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3452711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1795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05484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60634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06627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828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18B915D8-EB06-4E86-901C-69862EB403C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1AA1BDC1-E56C-442B-812C-F6F212F1082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20574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67000" y="1600200"/>
            <a:ext cx="20574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11049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714500" y="1600200"/>
            <a:ext cx="11049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2.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11.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2.jpe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5.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18" Type="http://schemas.openxmlformats.org/officeDocument/2006/relationships/image" Target="../media/image9.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17" Type="http://schemas.openxmlformats.org/officeDocument/2006/relationships/image" Target="../media/image8.png"/><Relationship Id="rId2" Type="http://schemas.openxmlformats.org/officeDocument/2006/relationships/slideLayout" Target="../slideLayouts/slideLayout51.xml"/><Relationship Id="rId16" Type="http://schemas.openxmlformats.org/officeDocument/2006/relationships/image" Target="../media/image7.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6.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image" Target="../media/image11.wm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0.wmf"/><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2.wmf"/><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17" Type="http://schemas.openxmlformats.org/officeDocument/2006/relationships/image" Target="../media/image15.jpeg"/><Relationship Id="rId2" Type="http://schemas.openxmlformats.org/officeDocument/2006/relationships/slideLayout" Target="../slideLayouts/slideLayout84.xml"/><Relationship Id="rId16" Type="http://schemas.openxmlformats.org/officeDocument/2006/relationships/image" Target="../media/image14.jpe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13.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6" Type="http://schemas.openxmlformats.org/officeDocument/2006/relationships/image" Target="../media/image17.wmf"/><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16.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02"/>
          <p:cNvGrpSpPr>
            <a:grpSpLocks/>
          </p:cNvGrpSpPr>
          <p:nvPr/>
        </p:nvGrpSpPr>
        <p:grpSpPr bwMode="auto">
          <a:xfrm>
            <a:off x="0" y="0"/>
            <a:ext cx="9144000" cy="6419850"/>
            <a:chOff x="0" y="-12"/>
            <a:chExt cx="5760" cy="4332"/>
          </a:xfrm>
        </p:grpSpPr>
        <p:sp>
          <p:nvSpPr>
            <p:cNvPr id="41063" name="Rectangle 103"/>
            <p:cNvSpPr>
              <a:spLocks noChangeArrowheads="1"/>
            </p:cNvSpPr>
            <p:nvPr userDrawn="1"/>
          </p:nvSpPr>
          <p:spPr bwMode="hidden">
            <a:xfrm>
              <a:off x="1104" y="1008"/>
              <a:ext cx="4656" cy="3312"/>
            </a:xfrm>
            <a:prstGeom prst="rect">
              <a:avLst/>
            </a:prstGeom>
            <a:gradFill rotWithShape="0">
              <a:gsLst>
                <a:gs pos="0">
                  <a:srgbClr val="FFFFFF"/>
                </a:gs>
                <a:gs pos="50000">
                  <a:srgbClr val="FFFFFF"/>
                </a:gs>
                <a:gs pos="100000">
                  <a:srgbClr val="FFFFFF"/>
                </a:gs>
              </a:gsLst>
              <a:lin ang="2700000" scaled="1"/>
            </a:gra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grpSp>
          <p:nvGrpSpPr>
            <p:cNvPr id="3" name="Group 104"/>
            <p:cNvGrpSpPr>
              <a:grpSpLocks/>
            </p:cNvGrpSpPr>
            <p:nvPr userDrawn="1"/>
          </p:nvGrpSpPr>
          <p:grpSpPr bwMode="auto">
            <a:xfrm>
              <a:off x="0" y="-12"/>
              <a:ext cx="5760" cy="1045"/>
              <a:chOff x="0" y="-9"/>
              <a:chExt cx="5760" cy="1045"/>
            </a:xfrm>
          </p:grpSpPr>
          <p:sp>
            <p:nvSpPr>
              <p:cNvPr id="41065" name="Freeform 105"/>
              <p:cNvSpPr>
                <a:spLocks/>
              </p:cNvSpPr>
              <p:nvPr userDrawn="1"/>
            </p:nvSpPr>
            <p:spPr bwMode="ltGray">
              <a:xfrm>
                <a:off x="0" y="4"/>
                <a:ext cx="5760" cy="1036"/>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rgbClr val="E5D093"/>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106"/>
              <p:cNvGrpSpPr>
                <a:grpSpLocks/>
              </p:cNvGrpSpPr>
              <p:nvPr userDrawn="1"/>
            </p:nvGrpSpPr>
            <p:grpSpPr bwMode="auto">
              <a:xfrm>
                <a:off x="333" y="-9"/>
                <a:ext cx="5176" cy="1044"/>
                <a:chOff x="333" y="-9"/>
                <a:chExt cx="5176" cy="1044"/>
              </a:xfrm>
            </p:grpSpPr>
            <p:sp>
              <p:nvSpPr>
                <p:cNvPr id="41067" name="Freeform 107"/>
                <p:cNvSpPr>
                  <a:spLocks/>
                </p:cNvSpPr>
                <p:nvPr userDrawn="1"/>
              </p:nvSpPr>
              <p:spPr bwMode="ltGray">
                <a:xfrm>
                  <a:off x="3230" y="952"/>
                  <a:ext cx="17" cy="17"/>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68" name="Freeform 10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69" name="Freeform 10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0" name="Freeform 1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1" name="Freeform 111"/>
                <p:cNvSpPr>
                  <a:spLocks/>
                </p:cNvSpPr>
                <p:nvPr userDrawn="1"/>
              </p:nvSpPr>
              <p:spPr bwMode="ltGray">
                <a:xfrm>
                  <a:off x="2443" y="954"/>
                  <a:ext cx="65" cy="43"/>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2" name="Freeform 112"/>
                <p:cNvSpPr>
                  <a:spLocks/>
                </p:cNvSpPr>
                <p:nvPr userDrawn="1"/>
              </p:nvSpPr>
              <p:spPr bwMode="ltGray">
                <a:xfrm>
                  <a:off x="2375" y="952"/>
                  <a:ext cx="68" cy="43"/>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3" name="Freeform 113"/>
                <p:cNvSpPr>
                  <a:spLocks/>
                </p:cNvSpPr>
                <p:nvPr userDrawn="1"/>
              </p:nvSpPr>
              <p:spPr bwMode="ltGray">
                <a:xfrm>
                  <a:off x="2007" y="740"/>
                  <a:ext cx="354" cy="227"/>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4" name="Freeform 114"/>
                <p:cNvSpPr>
                  <a:spLocks/>
                </p:cNvSpPr>
                <p:nvPr userDrawn="1"/>
              </p:nvSpPr>
              <p:spPr bwMode="ltGray">
                <a:xfrm>
                  <a:off x="2222" y="725"/>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5" name="Freeform 115"/>
                <p:cNvSpPr>
                  <a:spLocks/>
                </p:cNvSpPr>
                <p:nvPr userDrawn="1"/>
              </p:nvSpPr>
              <p:spPr bwMode="ltGray">
                <a:xfrm>
                  <a:off x="2375" y="801"/>
                  <a:ext cx="110" cy="31"/>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6" name="Freeform 1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7" name="Freeform 1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8" name="Freeform 1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79" name="Freeform 119"/>
                <p:cNvSpPr>
                  <a:spLocks/>
                </p:cNvSpPr>
                <p:nvPr userDrawn="1"/>
              </p:nvSpPr>
              <p:spPr bwMode="ltGray">
                <a:xfrm>
                  <a:off x="2555" y="832"/>
                  <a:ext cx="61" cy="45"/>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0" name="Freeform 1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1" name="Freeform 1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2" name="Freeform 1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3" name="Freeform 123"/>
                <p:cNvSpPr>
                  <a:spLocks/>
                </p:cNvSpPr>
                <p:nvPr userDrawn="1"/>
              </p:nvSpPr>
              <p:spPr bwMode="ltGray">
                <a:xfrm>
                  <a:off x="3083" y="831"/>
                  <a:ext cx="26" cy="1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4" name="Freeform 1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5" name="Freeform 125"/>
                <p:cNvSpPr>
                  <a:spLocks/>
                </p:cNvSpPr>
                <p:nvPr userDrawn="1"/>
              </p:nvSpPr>
              <p:spPr bwMode="ltGray">
                <a:xfrm>
                  <a:off x="2600" y="712"/>
                  <a:ext cx="19" cy="13"/>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6" name="Freeform 1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7" name="Freeform 127"/>
                <p:cNvSpPr>
                  <a:spLocks/>
                </p:cNvSpPr>
                <p:nvPr userDrawn="1"/>
              </p:nvSpPr>
              <p:spPr bwMode="ltGray">
                <a:xfrm>
                  <a:off x="2391" y="544"/>
                  <a:ext cx="94" cy="139"/>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8" name="Freeform 1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89" name="Freeform 1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0" name="Freeform 1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1" name="Freeform 1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2" name="Freeform 1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3" name="Freeform 1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4" name="Freeform 1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5" name="Freeform 1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6" name="Freeform 136"/>
                <p:cNvSpPr>
                  <a:spLocks/>
                </p:cNvSpPr>
                <p:nvPr userDrawn="1"/>
              </p:nvSpPr>
              <p:spPr bwMode="ltGray">
                <a:xfrm>
                  <a:off x="4794" y="483"/>
                  <a:ext cx="56" cy="31"/>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7" name="Freeform 137"/>
                <p:cNvSpPr>
                  <a:spLocks/>
                </p:cNvSpPr>
                <p:nvPr userDrawn="1"/>
              </p:nvSpPr>
              <p:spPr bwMode="ltGray">
                <a:xfrm>
                  <a:off x="4757" y="377"/>
                  <a:ext cx="37" cy="46"/>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8" name="Freeform 1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099" name="Freeform 1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0" name="Freeform 1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1" name="Freeform 141"/>
                <p:cNvSpPr>
                  <a:spLocks/>
                </p:cNvSpPr>
                <p:nvPr userDrawn="1"/>
              </p:nvSpPr>
              <p:spPr bwMode="ltGray">
                <a:xfrm>
                  <a:off x="2853" y="75"/>
                  <a:ext cx="42" cy="28"/>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2" name="Freeform 142"/>
                <p:cNvSpPr>
                  <a:spLocks/>
                </p:cNvSpPr>
                <p:nvPr userDrawn="1"/>
              </p:nvSpPr>
              <p:spPr bwMode="ltGray">
                <a:xfrm>
                  <a:off x="1704" y="3"/>
                  <a:ext cx="1022" cy="374"/>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3" name="Freeform 1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4" name="Freeform 1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5" name="Freeform 145"/>
                <p:cNvSpPr>
                  <a:spLocks/>
                </p:cNvSpPr>
                <p:nvPr userDrawn="1"/>
              </p:nvSpPr>
              <p:spPr bwMode="ltGray">
                <a:xfrm>
                  <a:off x="2553" y="182"/>
                  <a:ext cx="187" cy="180"/>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6" name="Freeform 1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7" name="Freeform 147"/>
                <p:cNvSpPr>
                  <a:spLocks/>
                </p:cNvSpPr>
                <p:nvPr userDrawn="1"/>
              </p:nvSpPr>
              <p:spPr bwMode="ltGray">
                <a:xfrm>
                  <a:off x="1627" y="353"/>
                  <a:ext cx="813" cy="463"/>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8" name="Freeform 1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09" name="Freeform 1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0" name="Freeform 1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1" name="Freeform 151"/>
                <p:cNvSpPr>
                  <a:spLocks/>
                </p:cNvSpPr>
                <p:nvPr userDrawn="1"/>
              </p:nvSpPr>
              <p:spPr bwMode="ltGray">
                <a:xfrm>
                  <a:off x="333" y="169"/>
                  <a:ext cx="1015" cy="870"/>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2" name="Freeform 152"/>
                <p:cNvSpPr>
                  <a:spLocks/>
                </p:cNvSpPr>
                <p:nvPr userDrawn="1"/>
              </p:nvSpPr>
              <p:spPr bwMode="ltGray">
                <a:xfrm>
                  <a:off x="727" y="498"/>
                  <a:ext cx="382" cy="54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3" name="Freeform 1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4" name="Freeform 154"/>
                <p:cNvSpPr>
                  <a:spLocks/>
                </p:cNvSpPr>
                <p:nvPr userDrawn="1"/>
              </p:nvSpPr>
              <p:spPr bwMode="ltGray">
                <a:xfrm>
                  <a:off x="1379" y="619"/>
                  <a:ext cx="21" cy="16"/>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5" name="Freeform 155"/>
                <p:cNvSpPr>
                  <a:spLocks/>
                </p:cNvSpPr>
                <p:nvPr userDrawn="1"/>
              </p:nvSpPr>
              <p:spPr bwMode="ltGray">
                <a:xfrm>
                  <a:off x="453" y="275"/>
                  <a:ext cx="58" cy="27"/>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6" name="Freeform 1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7" name="Freeform 1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8" name="Freeform 158"/>
                <p:cNvSpPr>
                  <a:spLocks/>
                </p:cNvSpPr>
                <p:nvPr userDrawn="1"/>
              </p:nvSpPr>
              <p:spPr bwMode="ltGray">
                <a:xfrm>
                  <a:off x="971" y="91"/>
                  <a:ext cx="30" cy="29"/>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19" name="Freeform 1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20" name="Freeform 160"/>
                <p:cNvSpPr>
                  <a:spLocks/>
                </p:cNvSpPr>
                <p:nvPr userDrawn="1"/>
              </p:nvSpPr>
              <p:spPr bwMode="ltGray">
                <a:xfrm>
                  <a:off x="1081" y="226"/>
                  <a:ext cx="75" cy="15"/>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21" name="Freeform 161"/>
                <p:cNvSpPr>
                  <a:spLocks/>
                </p:cNvSpPr>
                <p:nvPr userDrawn="1"/>
              </p:nvSpPr>
              <p:spPr bwMode="ltGray">
                <a:xfrm>
                  <a:off x="1210" y="223"/>
                  <a:ext cx="42" cy="33"/>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22" name="Freeform 162"/>
                <p:cNvSpPr>
                  <a:spLocks/>
                </p:cNvSpPr>
                <p:nvPr userDrawn="1"/>
              </p:nvSpPr>
              <p:spPr bwMode="ltGray">
                <a:xfrm>
                  <a:off x="865" y="123"/>
                  <a:ext cx="33" cy="27"/>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5" name="Group 163"/>
              <p:cNvGrpSpPr>
                <a:grpSpLocks/>
              </p:cNvGrpSpPr>
              <p:nvPr userDrawn="1"/>
            </p:nvGrpSpPr>
            <p:grpSpPr bwMode="auto">
              <a:xfrm>
                <a:off x="7" y="6"/>
                <a:ext cx="5739" cy="1022"/>
                <a:chOff x="1056" y="111"/>
                <a:chExt cx="2448" cy="418"/>
              </a:xfrm>
            </p:grpSpPr>
            <p:sp>
              <p:nvSpPr>
                <p:cNvPr id="41124" name="Line 164"/>
                <p:cNvSpPr>
                  <a:spLocks noChangeShapeType="1"/>
                </p:cNvSpPr>
                <p:nvPr userDrawn="1"/>
              </p:nvSpPr>
              <p:spPr bwMode="white">
                <a:xfrm>
                  <a:off x="1056" y="332"/>
                  <a:ext cx="2448"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25" name="Line 165"/>
                <p:cNvSpPr>
                  <a:spLocks noChangeShapeType="1"/>
                </p:cNvSpPr>
                <p:nvPr userDrawn="1"/>
              </p:nvSpPr>
              <p:spPr bwMode="white">
                <a:xfrm>
                  <a:off x="1254"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26" name="Line 166"/>
                <p:cNvSpPr>
                  <a:spLocks noChangeShapeType="1"/>
                </p:cNvSpPr>
                <p:nvPr userDrawn="1"/>
              </p:nvSpPr>
              <p:spPr bwMode="white">
                <a:xfrm>
                  <a:off x="1482"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27" name="Line 167"/>
                <p:cNvSpPr>
                  <a:spLocks noChangeShapeType="1"/>
                </p:cNvSpPr>
                <p:nvPr userDrawn="1"/>
              </p:nvSpPr>
              <p:spPr bwMode="white">
                <a:xfrm>
                  <a:off x="1710"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28" name="Line 168"/>
                <p:cNvSpPr>
                  <a:spLocks noChangeShapeType="1"/>
                </p:cNvSpPr>
                <p:nvPr userDrawn="1"/>
              </p:nvSpPr>
              <p:spPr bwMode="white">
                <a:xfrm>
                  <a:off x="1938"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29" name="Line 169"/>
                <p:cNvSpPr>
                  <a:spLocks noChangeShapeType="1"/>
                </p:cNvSpPr>
                <p:nvPr userDrawn="1"/>
              </p:nvSpPr>
              <p:spPr bwMode="white">
                <a:xfrm>
                  <a:off x="2166"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30" name="Line 170"/>
                <p:cNvSpPr>
                  <a:spLocks noChangeShapeType="1"/>
                </p:cNvSpPr>
                <p:nvPr userDrawn="1"/>
              </p:nvSpPr>
              <p:spPr bwMode="white">
                <a:xfrm>
                  <a:off x="2394"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31" name="Line 171"/>
                <p:cNvSpPr>
                  <a:spLocks noChangeShapeType="1"/>
                </p:cNvSpPr>
                <p:nvPr userDrawn="1"/>
              </p:nvSpPr>
              <p:spPr bwMode="white">
                <a:xfrm>
                  <a:off x="2622"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32" name="Line 172"/>
                <p:cNvSpPr>
                  <a:spLocks noChangeShapeType="1"/>
                </p:cNvSpPr>
                <p:nvPr userDrawn="1"/>
              </p:nvSpPr>
              <p:spPr bwMode="white">
                <a:xfrm>
                  <a:off x="2850"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33" name="Line 173"/>
                <p:cNvSpPr>
                  <a:spLocks noChangeShapeType="1"/>
                </p:cNvSpPr>
                <p:nvPr userDrawn="1"/>
              </p:nvSpPr>
              <p:spPr bwMode="white">
                <a:xfrm>
                  <a:off x="3078"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34" name="Line 174"/>
                <p:cNvSpPr>
                  <a:spLocks noChangeShapeType="1"/>
                </p:cNvSpPr>
                <p:nvPr userDrawn="1"/>
              </p:nvSpPr>
              <p:spPr bwMode="white">
                <a:xfrm>
                  <a:off x="3306"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175"/>
              <p:cNvGrpSpPr>
                <a:grpSpLocks/>
              </p:cNvGrpSpPr>
              <p:nvPr userDrawn="1"/>
            </p:nvGrpSpPr>
            <p:grpSpPr bwMode="auto">
              <a:xfrm>
                <a:off x="363" y="1"/>
                <a:ext cx="4919" cy="1034"/>
                <a:chOff x="1208" y="109"/>
                <a:chExt cx="2098" cy="423"/>
              </a:xfrm>
            </p:grpSpPr>
            <p:sp>
              <p:nvSpPr>
                <p:cNvPr id="41136" name="Line 176"/>
                <p:cNvSpPr>
                  <a:spLocks noChangeShapeType="1"/>
                </p:cNvSpPr>
                <p:nvPr userDrawn="1"/>
              </p:nvSpPr>
              <p:spPr bwMode="ltGray">
                <a:xfrm>
                  <a:off x="2850" y="110"/>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37" name="Line 177"/>
                <p:cNvSpPr>
                  <a:spLocks noChangeShapeType="1"/>
                </p:cNvSpPr>
                <p:nvPr userDrawn="1"/>
              </p:nvSpPr>
              <p:spPr bwMode="ltGray">
                <a:xfrm>
                  <a:off x="2972" y="332"/>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38" name="Line 178"/>
                <p:cNvSpPr>
                  <a:spLocks noChangeShapeType="1"/>
                </p:cNvSpPr>
                <p:nvPr userDrawn="1"/>
              </p:nvSpPr>
              <p:spPr bwMode="ltGray">
                <a:xfrm>
                  <a:off x="3078" y="350"/>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39" name="Line 179"/>
                <p:cNvSpPr>
                  <a:spLocks noChangeShapeType="1"/>
                </p:cNvSpPr>
                <p:nvPr userDrawn="1"/>
              </p:nvSpPr>
              <p:spPr bwMode="ltGray">
                <a:xfrm>
                  <a:off x="3306" y="450"/>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0" name="Line 180"/>
                <p:cNvSpPr>
                  <a:spLocks noChangeShapeType="1"/>
                </p:cNvSpPr>
                <p:nvPr userDrawn="1"/>
              </p:nvSpPr>
              <p:spPr bwMode="ltGray">
                <a:xfrm>
                  <a:off x="2166" y="114"/>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1" name="Line 181"/>
                <p:cNvSpPr>
                  <a:spLocks noChangeShapeType="1"/>
                </p:cNvSpPr>
                <p:nvPr userDrawn="1"/>
              </p:nvSpPr>
              <p:spPr bwMode="ltGray">
                <a:xfrm>
                  <a:off x="1938" y="111"/>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2" name="Line 182"/>
                <p:cNvSpPr>
                  <a:spLocks noChangeShapeType="1"/>
                </p:cNvSpPr>
                <p:nvPr userDrawn="1"/>
              </p:nvSpPr>
              <p:spPr bwMode="ltGray">
                <a:xfrm flipH="1">
                  <a:off x="1912" y="332"/>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3" name="Line 183"/>
                <p:cNvSpPr>
                  <a:spLocks noChangeShapeType="1"/>
                </p:cNvSpPr>
                <p:nvPr userDrawn="1"/>
              </p:nvSpPr>
              <p:spPr bwMode="ltGray">
                <a:xfrm>
                  <a:off x="1778" y="332"/>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4" name="Line 184"/>
                <p:cNvSpPr>
                  <a:spLocks noChangeShapeType="1"/>
                </p:cNvSpPr>
                <p:nvPr userDrawn="1"/>
              </p:nvSpPr>
              <p:spPr bwMode="ltGray">
                <a:xfrm flipH="1">
                  <a:off x="1578" y="332"/>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5" name="Line 185"/>
                <p:cNvSpPr>
                  <a:spLocks noChangeShapeType="1"/>
                </p:cNvSpPr>
                <p:nvPr userDrawn="1"/>
              </p:nvSpPr>
              <p:spPr bwMode="ltGray">
                <a:xfrm>
                  <a:off x="1208" y="332"/>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6" name="Line 186"/>
                <p:cNvSpPr>
                  <a:spLocks noChangeShapeType="1"/>
                </p:cNvSpPr>
                <p:nvPr userDrawn="1"/>
              </p:nvSpPr>
              <p:spPr bwMode="ltGray">
                <a:xfrm>
                  <a:off x="1480" y="234"/>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7" name="Line 187"/>
                <p:cNvSpPr>
                  <a:spLocks noChangeShapeType="1"/>
                </p:cNvSpPr>
                <p:nvPr userDrawn="1"/>
              </p:nvSpPr>
              <p:spPr bwMode="ltGray">
                <a:xfrm>
                  <a:off x="1254" y="252"/>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8" name="Line 188"/>
                <p:cNvSpPr>
                  <a:spLocks noChangeShapeType="1"/>
                </p:cNvSpPr>
                <p:nvPr userDrawn="1"/>
              </p:nvSpPr>
              <p:spPr bwMode="ltGray">
                <a:xfrm flipH="1" flipV="1">
                  <a:off x="1482" y="109"/>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49" name="Line 189"/>
                <p:cNvSpPr>
                  <a:spLocks noChangeShapeType="1"/>
                </p:cNvSpPr>
                <p:nvPr userDrawn="1"/>
              </p:nvSpPr>
              <p:spPr bwMode="ltGray">
                <a:xfrm>
                  <a:off x="1710" y="180"/>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41150" name="Line 190"/>
                <p:cNvSpPr>
                  <a:spLocks noChangeShapeType="1"/>
                </p:cNvSpPr>
                <p:nvPr userDrawn="1"/>
              </p:nvSpPr>
              <p:spPr bwMode="ltGray">
                <a:xfrm flipV="1">
                  <a:off x="1710" y="111"/>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1031" name="Picture 191" descr="earth"/>
            <p:cNvPicPr>
              <a:picLocks noChangeAspect="1" noChangeArrowheads="1"/>
            </p:cNvPicPr>
            <p:nvPr userDrawn="1"/>
          </p:nvPicPr>
          <p:blipFill>
            <a:blip r:embed="rId18" cstate="print">
              <a:clrChange>
                <a:clrFrom>
                  <a:srgbClr val="000000"/>
                </a:clrFrom>
                <a:clrTo>
                  <a:srgbClr val="000000">
                    <a:alpha val="0"/>
                  </a:srgbClr>
                </a:clrTo>
              </a:clrChange>
            </a:blip>
            <a:srcRect/>
            <a:stretch>
              <a:fillRect/>
            </a:stretch>
          </p:blipFill>
          <p:spPr bwMode="gray">
            <a:xfrm>
              <a:off x="336" y="1566"/>
              <a:ext cx="690" cy="642"/>
            </a:xfrm>
            <a:prstGeom prst="rect">
              <a:avLst/>
            </a:prstGeom>
            <a:noFill/>
            <a:ln w="9525">
              <a:noFill/>
              <a:miter lim="800000"/>
              <a:headEnd/>
              <a:tailEnd/>
            </a:ln>
          </p:spPr>
        </p:pic>
      </p:grpSp>
      <p:pic>
        <p:nvPicPr>
          <p:cNvPr id="1027" name="Picture 197" descr="HBB logo and AAP logo blue"/>
          <p:cNvPicPr>
            <a:picLocks noChangeAspect="1" noChangeArrowheads="1"/>
          </p:cNvPicPr>
          <p:nvPr/>
        </p:nvPicPr>
        <p:blipFill>
          <a:blip r:embed="rId19" cstate="print"/>
          <a:srcRect t="26172" b="26627"/>
          <a:stretch>
            <a:fillRect/>
          </a:stretch>
        </p:blipFill>
        <p:spPr bwMode="auto">
          <a:xfrm>
            <a:off x="1219200" y="1905000"/>
            <a:ext cx="6648450" cy="4451350"/>
          </a:xfrm>
          <a:prstGeom prst="rect">
            <a:avLst/>
          </a:prstGeom>
          <a:noFill/>
          <a:ln w="9525">
            <a:noFill/>
            <a:miter lim="800000"/>
            <a:headEnd/>
            <a:tailEnd/>
          </a:ln>
        </p:spPr>
      </p:pic>
      <p:sp>
        <p:nvSpPr>
          <p:cNvPr id="41159" name="Rectangle 199"/>
          <p:cNvSpPr>
            <a:spLocks noChangeArrowheads="1"/>
          </p:cNvSpPr>
          <p:nvPr/>
        </p:nvSpPr>
        <p:spPr bwMode="auto">
          <a:xfrm>
            <a:off x="304800" y="2133600"/>
            <a:ext cx="1752600" cy="1981200"/>
          </a:xfrm>
          <a:prstGeom prst="rect">
            <a:avLst/>
          </a:prstGeom>
          <a:solidFill>
            <a:schemeClr val="bg1"/>
          </a:soli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419850"/>
            <a:chOff x="0" y="-12"/>
            <a:chExt cx="5760" cy="4332"/>
          </a:xfrm>
        </p:grpSpPr>
        <p:sp>
          <p:nvSpPr>
            <p:cNvPr id="57347" name="Rectangle 3"/>
            <p:cNvSpPr>
              <a:spLocks noChangeArrowheads="1"/>
            </p:cNvSpPr>
            <p:nvPr userDrawn="1"/>
          </p:nvSpPr>
          <p:spPr bwMode="hidden">
            <a:xfrm>
              <a:off x="1104" y="1008"/>
              <a:ext cx="4656" cy="3312"/>
            </a:xfrm>
            <a:prstGeom prst="rect">
              <a:avLst/>
            </a:prstGeom>
            <a:gradFill rotWithShape="0">
              <a:gsLst>
                <a:gs pos="0">
                  <a:srgbClr val="FFFFFF"/>
                </a:gs>
                <a:gs pos="50000">
                  <a:srgbClr val="FFFFFF"/>
                </a:gs>
                <a:gs pos="100000">
                  <a:srgbClr val="FFFFFF"/>
                </a:gs>
              </a:gsLst>
              <a:lin ang="2700000" scaled="1"/>
            </a:gradFill>
            <a:ln w="9525">
              <a:noFill/>
              <a:miter lim="800000"/>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nvGrpSpPr>
            <p:cNvPr id="3" name="Group 4"/>
            <p:cNvGrpSpPr>
              <a:grpSpLocks/>
            </p:cNvGrpSpPr>
            <p:nvPr userDrawn="1"/>
          </p:nvGrpSpPr>
          <p:grpSpPr bwMode="auto">
            <a:xfrm>
              <a:off x="0" y="-12"/>
              <a:ext cx="5760" cy="1045"/>
              <a:chOff x="0" y="-9"/>
              <a:chExt cx="5760" cy="1045"/>
            </a:xfrm>
          </p:grpSpPr>
          <p:sp>
            <p:nvSpPr>
              <p:cNvPr id="57349" name="Freeform 5"/>
              <p:cNvSpPr>
                <a:spLocks/>
              </p:cNvSpPr>
              <p:nvPr userDrawn="1"/>
            </p:nvSpPr>
            <p:spPr bwMode="ltGray">
              <a:xfrm>
                <a:off x="0" y="4"/>
                <a:ext cx="5760" cy="1036"/>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rgbClr val="E5D093"/>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nvGrpSpPr>
              <p:cNvPr id="4" name="Group 6"/>
              <p:cNvGrpSpPr>
                <a:grpSpLocks/>
              </p:cNvGrpSpPr>
              <p:nvPr userDrawn="1"/>
            </p:nvGrpSpPr>
            <p:grpSpPr bwMode="auto">
              <a:xfrm>
                <a:off x="333" y="-9"/>
                <a:ext cx="5176" cy="1044"/>
                <a:chOff x="333" y="-9"/>
                <a:chExt cx="5176" cy="1044"/>
              </a:xfrm>
            </p:grpSpPr>
            <p:sp>
              <p:nvSpPr>
                <p:cNvPr id="57351" name="Freeform 7"/>
                <p:cNvSpPr>
                  <a:spLocks/>
                </p:cNvSpPr>
                <p:nvPr userDrawn="1"/>
              </p:nvSpPr>
              <p:spPr bwMode="ltGray">
                <a:xfrm>
                  <a:off x="3230" y="952"/>
                  <a:ext cx="17" cy="17"/>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2"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3"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4"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5" name="Freeform 11"/>
                <p:cNvSpPr>
                  <a:spLocks/>
                </p:cNvSpPr>
                <p:nvPr userDrawn="1"/>
              </p:nvSpPr>
              <p:spPr bwMode="ltGray">
                <a:xfrm>
                  <a:off x="2443" y="954"/>
                  <a:ext cx="65" cy="43"/>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6" name="Freeform 12"/>
                <p:cNvSpPr>
                  <a:spLocks/>
                </p:cNvSpPr>
                <p:nvPr userDrawn="1"/>
              </p:nvSpPr>
              <p:spPr bwMode="ltGray">
                <a:xfrm>
                  <a:off x="2375" y="952"/>
                  <a:ext cx="68" cy="43"/>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7" name="Freeform 13"/>
                <p:cNvSpPr>
                  <a:spLocks/>
                </p:cNvSpPr>
                <p:nvPr userDrawn="1"/>
              </p:nvSpPr>
              <p:spPr bwMode="ltGray">
                <a:xfrm>
                  <a:off x="2007" y="740"/>
                  <a:ext cx="354" cy="227"/>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8" name="Freeform 14"/>
                <p:cNvSpPr>
                  <a:spLocks/>
                </p:cNvSpPr>
                <p:nvPr userDrawn="1"/>
              </p:nvSpPr>
              <p:spPr bwMode="ltGray">
                <a:xfrm>
                  <a:off x="2222" y="725"/>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9" name="Freeform 15"/>
                <p:cNvSpPr>
                  <a:spLocks/>
                </p:cNvSpPr>
                <p:nvPr userDrawn="1"/>
              </p:nvSpPr>
              <p:spPr bwMode="ltGray">
                <a:xfrm>
                  <a:off x="2375" y="801"/>
                  <a:ext cx="110" cy="31"/>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0"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1"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2"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3" name="Freeform 19"/>
                <p:cNvSpPr>
                  <a:spLocks/>
                </p:cNvSpPr>
                <p:nvPr userDrawn="1"/>
              </p:nvSpPr>
              <p:spPr bwMode="ltGray">
                <a:xfrm>
                  <a:off x="2555" y="832"/>
                  <a:ext cx="61" cy="45"/>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4"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5"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6"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7" name="Freeform 23"/>
                <p:cNvSpPr>
                  <a:spLocks/>
                </p:cNvSpPr>
                <p:nvPr userDrawn="1"/>
              </p:nvSpPr>
              <p:spPr bwMode="ltGray">
                <a:xfrm>
                  <a:off x="3083" y="831"/>
                  <a:ext cx="26" cy="1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8"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9" name="Freeform 25"/>
                <p:cNvSpPr>
                  <a:spLocks/>
                </p:cNvSpPr>
                <p:nvPr userDrawn="1"/>
              </p:nvSpPr>
              <p:spPr bwMode="ltGray">
                <a:xfrm>
                  <a:off x="2600" y="712"/>
                  <a:ext cx="19" cy="13"/>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0"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1" name="Freeform 27"/>
                <p:cNvSpPr>
                  <a:spLocks/>
                </p:cNvSpPr>
                <p:nvPr userDrawn="1"/>
              </p:nvSpPr>
              <p:spPr bwMode="ltGray">
                <a:xfrm>
                  <a:off x="2391" y="544"/>
                  <a:ext cx="94" cy="139"/>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2"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3"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4"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5"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6"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7"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8"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9"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0" name="Freeform 36"/>
                <p:cNvSpPr>
                  <a:spLocks/>
                </p:cNvSpPr>
                <p:nvPr userDrawn="1"/>
              </p:nvSpPr>
              <p:spPr bwMode="ltGray">
                <a:xfrm>
                  <a:off x="4794" y="483"/>
                  <a:ext cx="56" cy="31"/>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1" name="Freeform 37"/>
                <p:cNvSpPr>
                  <a:spLocks/>
                </p:cNvSpPr>
                <p:nvPr userDrawn="1"/>
              </p:nvSpPr>
              <p:spPr bwMode="ltGray">
                <a:xfrm>
                  <a:off x="4757" y="377"/>
                  <a:ext cx="37" cy="46"/>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2"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3"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4"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5" name="Freeform 41"/>
                <p:cNvSpPr>
                  <a:spLocks/>
                </p:cNvSpPr>
                <p:nvPr userDrawn="1"/>
              </p:nvSpPr>
              <p:spPr bwMode="ltGray">
                <a:xfrm>
                  <a:off x="2853" y="75"/>
                  <a:ext cx="42" cy="28"/>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6" name="Freeform 42"/>
                <p:cNvSpPr>
                  <a:spLocks/>
                </p:cNvSpPr>
                <p:nvPr userDrawn="1"/>
              </p:nvSpPr>
              <p:spPr bwMode="ltGray">
                <a:xfrm>
                  <a:off x="1704" y="3"/>
                  <a:ext cx="1022" cy="374"/>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7"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8"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9" name="Freeform 45"/>
                <p:cNvSpPr>
                  <a:spLocks/>
                </p:cNvSpPr>
                <p:nvPr userDrawn="1"/>
              </p:nvSpPr>
              <p:spPr bwMode="ltGray">
                <a:xfrm>
                  <a:off x="2553" y="182"/>
                  <a:ext cx="187" cy="180"/>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0"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1" name="Freeform 47"/>
                <p:cNvSpPr>
                  <a:spLocks/>
                </p:cNvSpPr>
                <p:nvPr userDrawn="1"/>
              </p:nvSpPr>
              <p:spPr bwMode="ltGray">
                <a:xfrm>
                  <a:off x="1627" y="353"/>
                  <a:ext cx="813" cy="463"/>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2"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3"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4"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5" name="Freeform 51"/>
                <p:cNvSpPr>
                  <a:spLocks/>
                </p:cNvSpPr>
                <p:nvPr userDrawn="1"/>
              </p:nvSpPr>
              <p:spPr bwMode="ltGray">
                <a:xfrm>
                  <a:off x="333" y="169"/>
                  <a:ext cx="1015" cy="870"/>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6" name="Freeform 52"/>
                <p:cNvSpPr>
                  <a:spLocks/>
                </p:cNvSpPr>
                <p:nvPr userDrawn="1"/>
              </p:nvSpPr>
              <p:spPr bwMode="ltGray">
                <a:xfrm>
                  <a:off x="727" y="498"/>
                  <a:ext cx="382" cy="54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7"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8" name="Freeform 54"/>
                <p:cNvSpPr>
                  <a:spLocks/>
                </p:cNvSpPr>
                <p:nvPr userDrawn="1"/>
              </p:nvSpPr>
              <p:spPr bwMode="ltGray">
                <a:xfrm>
                  <a:off x="1379" y="619"/>
                  <a:ext cx="21" cy="16"/>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9" name="Freeform 55"/>
                <p:cNvSpPr>
                  <a:spLocks/>
                </p:cNvSpPr>
                <p:nvPr userDrawn="1"/>
              </p:nvSpPr>
              <p:spPr bwMode="ltGray">
                <a:xfrm>
                  <a:off x="453" y="275"/>
                  <a:ext cx="58" cy="27"/>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0"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1"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2" name="Freeform 58"/>
                <p:cNvSpPr>
                  <a:spLocks/>
                </p:cNvSpPr>
                <p:nvPr userDrawn="1"/>
              </p:nvSpPr>
              <p:spPr bwMode="ltGray">
                <a:xfrm>
                  <a:off x="971" y="91"/>
                  <a:ext cx="30" cy="29"/>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3"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4" name="Freeform 60"/>
                <p:cNvSpPr>
                  <a:spLocks/>
                </p:cNvSpPr>
                <p:nvPr userDrawn="1"/>
              </p:nvSpPr>
              <p:spPr bwMode="ltGray">
                <a:xfrm>
                  <a:off x="1081" y="226"/>
                  <a:ext cx="75" cy="15"/>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5" name="Freeform 61"/>
                <p:cNvSpPr>
                  <a:spLocks/>
                </p:cNvSpPr>
                <p:nvPr userDrawn="1"/>
              </p:nvSpPr>
              <p:spPr bwMode="ltGray">
                <a:xfrm>
                  <a:off x="1210" y="223"/>
                  <a:ext cx="42" cy="33"/>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6" name="Freeform 62"/>
                <p:cNvSpPr>
                  <a:spLocks/>
                </p:cNvSpPr>
                <p:nvPr userDrawn="1"/>
              </p:nvSpPr>
              <p:spPr bwMode="ltGray">
                <a:xfrm>
                  <a:off x="865" y="123"/>
                  <a:ext cx="33" cy="27"/>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grpSp>
            <p:nvGrpSpPr>
              <p:cNvPr id="5" name="Group 63"/>
              <p:cNvGrpSpPr>
                <a:grpSpLocks/>
              </p:cNvGrpSpPr>
              <p:nvPr userDrawn="1"/>
            </p:nvGrpSpPr>
            <p:grpSpPr bwMode="auto">
              <a:xfrm>
                <a:off x="7" y="6"/>
                <a:ext cx="5739" cy="1022"/>
                <a:chOff x="1056" y="111"/>
                <a:chExt cx="2448" cy="418"/>
              </a:xfrm>
            </p:grpSpPr>
            <p:sp>
              <p:nvSpPr>
                <p:cNvPr id="57408" name="Line 64"/>
                <p:cNvSpPr>
                  <a:spLocks noChangeShapeType="1"/>
                </p:cNvSpPr>
                <p:nvPr userDrawn="1"/>
              </p:nvSpPr>
              <p:spPr bwMode="white">
                <a:xfrm>
                  <a:off x="1056" y="332"/>
                  <a:ext cx="2448" cy="0"/>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9" name="Line 65"/>
                <p:cNvSpPr>
                  <a:spLocks noChangeShapeType="1"/>
                </p:cNvSpPr>
                <p:nvPr userDrawn="1"/>
              </p:nvSpPr>
              <p:spPr bwMode="white">
                <a:xfrm>
                  <a:off x="1254"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0" name="Line 66"/>
                <p:cNvSpPr>
                  <a:spLocks noChangeShapeType="1"/>
                </p:cNvSpPr>
                <p:nvPr userDrawn="1"/>
              </p:nvSpPr>
              <p:spPr bwMode="white">
                <a:xfrm>
                  <a:off x="1482"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1" name="Line 67"/>
                <p:cNvSpPr>
                  <a:spLocks noChangeShapeType="1"/>
                </p:cNvSpPr>
                <p:nvPr userDrawn="1"/>
              </p:nvSpPr>
              <p:spPr bwMode="white">
                <a:xfrm>
                  <a:off x="1710"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2" name="Line 68"/>
                <p:cNvSpPr>
                  <a:spLocks noChangeShapeType="1"/>
                </p:cNvSpPr>
                <p:nvPr userDrawn="1"/>
              </p:nvSpPr>
              <p:spPr bwMode="white">
                <a:xfrm>
                  <a:off x="1938"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3" name="Line 69"/>
                <p:cNvSpPr>
                  <a:spLocks noChangeShapeType="1"/>
                </p:cNvSpPr>
                <p:nvPr userDrawn="1"/>
              </p:nvSpPr>
              <p:spPr bwMode="white">
                <a:xfrm>
                  <a:off x="2166"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4" name="Line 70"/>
                <p:cNvSpPr>
                  <a:spLocks noChangeShapeType="1"/>
                </p:cNvSpPr>
                <p:nvPr userDrawn="1"/>
              </p:nvSpPr>
              <p:spPr bwMode="white">
                <a:xfrm>
                  <a:off x="2394"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5" name="Line 71"/>
                <p:cNvSpPr>
                  <a:spLocks noChangeShapeType="1"/>
                </p:cNvSpPr>
                <p:nvPr userDrawn="1"/>
              </p:nvSpPr>
              <p:spPr bwMode="white">
                <a:xfrm>
                  <a:off x="2622"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6" name="Line 72"/>
                <p:cNvSpPr>
                  <a:spLocks noChangeShapeType="1"/>
                </p:cNvSpPr>
                <p:nvPr userDrawn="1"/>
              </p:nvSpPr>
              <p:spPr bwMode="white">
                <a:xfrm>
                  <a:off x="2850"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7" name="Line 73"/>
                <p:cNvSpPr>
                  <a:spLocks noChangeShapeType="1"/>
                </p:cNvSpPr>
                <p:nvPr userDrawn="1"/>
              </p:nvSpPr>
              <p:spPr bwMode="white">
                <a:xfrm>
                  <a:off x="3078"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8" name="Line 74"/>
                <p:cNvSpPr>
                  <a:spLocks noChangeShapeType="1"/>
                </p:cNvSpPr>
                <p:nvPr userDrawn="1"/>
              </p:nvSpPr>
              <p:spPr bwMode="white">
                <a:xfrm>
                  <a:off x="3306"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grpSp>
            <p:nvGrpSpPr>
              <p:cNvPr id="6" name="Group 75"/>
              <p:cNvGrpSpPr>
                <a:grpSpLocks/>
              </p:cNvGrpSpPr>
              <p:nvPr userDrawn="1"/>
            </p:nvGrpSpPr>
            <p:grpSpPr bwMode="auto">
              <a:xfrm>
                <a:off x="363" y="1"/>
                <a:ext cx="4919" cy="1034"/>
                <a:chOff x="1208" y="109"/>
                <a:chExt cx="2098" cy="423"/>
              </a:xfrm>
            </p:grpSpPr>
            <p:sp>
              <p:nvSpPr>
                <p:cNvPr id="57420" name="Line 76"/>
                <p:cNvSpPr>
                  <a:spLocks noChangeShapeType="1"/>
                </p:cNvSpPr>
                <p:nvPr userDrawn="1"/>
              </p:nvSpPr>
              <p:spPr bwMode="ltGray">
                <a:xfrm>
                  <a:off x="2850" y="110"/>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1" name="Line 77"/>
                <p:cNvSpPr>
                  <a:spLocks noChangeShapeType="1"/>
                </p:cNvSpPr>
                <p:nvPr userDrawn="1"/>
              </p:nvSpPr>
              <p:spPr bwMode="ltGray">
                <a:xfrm>
                  <a:off x="2972" y="332"/>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2" name="Line 78"/>
                <p:cNvSpPr>
                  <a:spLocks noChangeShapeType="1"/>
                </p:cNvSpPr>
                <p:nvPr userDrawn="1"/>
              </p:nvSpPr>
              <p:spPr bwMode="ltGray">
                <a:xfrm>
                  <a:off x="3078" y="350"/>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3" name="Line 79"/>
                <p:cNvSpPr>
                  <a:spLocks noChangeShapeType="1"/>
                </p:cNvSpPr>
                <p:nvPr userDrawn="1"/>
              </p:nvSpPr>
              <p:spPr bwMode="ltGray">
                <a:xfrm>
                  <a:off x="3306" y="450"/>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4" name="Line 80"/>
                <p:cNvSpPr>
                  <a:spLocks noChangeShapeType="1"/>
                </p:cNvSpPr>
                <p:nvPr userDrawn="1"/>
              </p:nvSpPr>
              <p:spPr bwMode="ltGray">
                <a:xfrm>
                  <a:off x="2166" y="114"/>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5" name="Line 81"/>
                <p:cNvSpPr>
                  <a:spLocks noChangeShapeType="1"/>
                </p:cNvSpPr>
                <p:nvPr userDrawn="1"/>
              </p:nvSpPr>
              <p:spPr bwMode="ltGray">
                <a:xfrm>
                  <a:off x="1938" y="111"/>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6" name="Line 82"/>
                <p:cNvSpPr>
                  <a:spLocks noChangeShapeType="1"/>
                </p:cNvSpPr>
                <p:nvPr userDrawn="1"/>
              </p:nvSpPr>
              <p:spPr bwMode="ltGray">
                <a:xfrm flipH="1">
                  <a:off x="1912" y="332"/>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7" name="Line 83"/>
                <p:cNvSpPr>
                  <a:spLocks noChangeShapeType="1"/>
                </p:cNvSpPr>
                <p:nvPr userDrawn="1"/>
              </p:nvSpPr>
              <p:spPr bwMode="ltGray">
                <a:xfrm>
                  <a:off x="1778" y="332"/>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8" name="Line 84"/>
                <p:cNvSpPr>
                  <a:spLocks noChangeShapeType="1"/>
                </p:cNvSpPr>
                <p:nvPr userDrawn="1"/>
              </p:nvSpPr>
              <p:spPr bwMode="ltGray">
                <a:xfrm flipH="1">
                  <a:off x="1578" y="332"/>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9" name="Line 85"/>
                <p:cNvSpPr>
                  <a:spLocks noChangeShapeType="1"/>
                </p:cNvSpPr>
                <p:nvPr userDrawn="1"/>
              </p:nvSpPr>
              <p:spPr bwMode="ltGray">
                <a:xfrm>
                  <a:off x="1208" y="332"/>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0" name="Line 86"/>
                <p:cNvSpPr>
                  <a:spLocks noChangeShapeType="1"/>
                </p:cNvSpPr>
                <p:nvPr userDrawn="1"/>
              </p:nvSpPr>
              <p:spPr bwMode="ltGray">
                <a:xfrm>
                  <a:off x="1480" y="234"/>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1" name="Line 87"/>
                <p:cNvSpPr>
                  <a:spLocks noChangeShapeType="1"/>
                </p:cNvSpPr>
                <p:nvPr userDrawn="1"/>
              </p:nvSpPr>
              <p:spPr bwMode="ltGray">
                <a:xfrm>
                  <a:off x="1254" y="252"/>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2" name="Line 88"/>
                <p:cNvSpPr>
                  <a:spLocks noChangeShapeType="1"/>
                </p:cNvSpPr>
                <p:nvPr userDrawn="1"/>
              </p:nvSpPr>
              <p:spPr bwMode="ltGray">
                <a:xfrm flipH="1" flipV="1">
                  <a:off x="1482" y="109"/>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3" name="Line 89"/>
                <p:cNvSpPr>
                  <a:spLocks noChangeShapeType="1"/>
                </p:cNvSpPr>
                <p:nvPr userDrawn="1"/>
              </p:nvSpPr>
              <p:spPr bwMode="ltGray">
                <a:xfrm>
                  <a:off x="1710" y="180"/>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4" name="Line 90"/>
                <p:cNvSpPr>
                  <a:spLocks noChangeShapeType="1"/>
                </p:cNvSpPr>
                <p:nvPr userDrawn="1"/>
              </p:nvSpPr>
              <p:spPr bwMode="ltGray">
                <a:xfrm flipV="1">
                  <a:off x="1710" y="111"/>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grpSp>
        <p:pic>
          <p:nvPicPr>
            <p:cNvPr id="3080" name="Picture 91"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gray">
            <a:xfrm>
              <a:off x="336" y="1566"/>
              <a:ext cx="690" cy="642"/>
            </a:xfrm>
            <a:prstGeom prst="rect">
              <a:avLst/>
            </a:prstGeom>
            <a:noFill/>
            <a:ln w="9525">
              <a:noFill/>
              <a:miter lim="800000"/>
              <a:headEnd/>
              <a:tailEnd/>
            </a:ln>
          </p:spPr>
        </p:pic>
      </p:grpSp>
      <p:sp>
        <p:nvSpPr>
          <p:cNvPr id="57437" name="Rectangle 93"/>
          <p:cNvSpPr>
            <a:spLocks noChangeArrowheads="1"/>
          </p:cNvSpPr>
          <p:nvPr/>
        </p:nvSpPr>
        <p:spPr bwMode="auto">
          <a:xfrm>
            <a:off x="304800" y="2133600"/>
            <a:ext cx="1752600" cy="1981200"/>
          </a:xfrm>
          <a:prstGeom prst="rect">
            <a:avLst/>
          </a:prstGeom>
          <a:solidFill>
            <a:schemeClr val="bg1"/>
          </a:solidFill>
          <a:ln w="9525">
            <a:noFill/>
            <a:miter lim="800000"/>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pic>
        <p:nvPicPr>
          <p:cNvPr id="3076" name="Picture 95" descr="HBB logo"/>
          <p:cNvPicPr>
            <a:picLocks noChangeAspect="1" noChangeArrowheads="1"/>
          </p:cNvPicPr>
          <p:nvPr/>
        </p:nvPicPr>
        <p:blipFill>
          <a:blip r:embed="rId14" cstate="print"/>
          <a:srcRect/>
          <a:stretch>
            <a:fillRect/>
          </a:stretch>
        </p:blipFill>
        <p:spPr bwMode="auto">
          <a:xfrm>
            <a:off x="1600200" y="1752600"/>
            <a:ext cx="1447800" cy="1412875"/>
          </a:xfrm>
          <a:prstGeom prst="rect">
            <a:avLst/>
          </a:prstGeom>
          <a:noFill/>
          <a:ln w="9525">
            <a:noFill/>
            <a:miter lim="800000"/>
            <a:headEnd/>
            <a:tailEnd/>
          </a:ln>
        </p:spPr>
      </p:pic>
      <p:pic>
        <p:nvPicPr>
          <p:cNvPr id="3077" name="Picture 96" descr="HBB logo and AAP logo blue"/>
          <p:cNvPicPr>
            <a:picLocks noChangeAspect="1" noChangeArrowheads="1"/>
          </p:cNvPicPr>
          <p:nvPr/>
        </p:nvPicPr>
        <p:blipFill>
          <a:blip r:embed="rId15" cstate="print"/>
          <a:srcRect l="8577" t="60454" r="7088" b="27834"/>
          <a:stretch>
            <a:fillRect/>
          </a:stretch>
        </p:blipFill>
        <p:spPr bwMode="auto">
          <a:xfrm>
            <a:off x="3276600" y="1981200"/>
            <a:ext cx="4495800" cy="885825"/>
          </a:xfrm>
          <a:prstGeom prst="rect">
            <a:avLst/>
          </a:prstGeom>
          <a:noFill/>
          <a:ln w="9525">
            <a:noFill/>
            <a:miter lim="800000"/>
            <a:headEnd/>
            <a:tailEnd/>
          </a:ln>
        </p:spPr>
      </p:pic>
    </p:spTree>
    <p:extLst>
      <p:ext uri="{BB962C8B-B14F-4D97-AF65-F5344CB8AC3E}">
        <p14:creationId xmlns:p14="http://schemas.microsoft.com/office/powerpoint/2010/main" val="386037852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fontAlgn="auto">
              <a:lnSpc>
                <a:spcPct val="100000"/>
              </a:lnSpc>
              <a:spcBef>
                <a:spcPts val="0"/>
              </a:spcBef>
              <a:spcAft>
                <a:spcPts val="0"/>
              </a:spcAft>
              <a:buClrTx/>
              <a:buSzTx/>
              <a:buFontTx/>
              <a:buNone/>
            </a:pPr>
            <a:fld id="{9DF4C6AB-990B-420E-9AFC-377002F289A8}" type="datetimeFigureOut">
              <a:rPr lang="en-US" smtClean="0">
                <a:solidFill>
                  <a:prstClr val="white"/>
                </a:solidFill>
                <a:latin typeface="News Gothic MT"/>
              </a:rPr>
              <a:pPr fontAlgn="auto">
                <a:lnSpc>
                  <a:spcPct val="100000"/>
                </a:lnSpc>
                <a:spcBef>
                  <a:spcPts val="0"/>
                </a:spcBef>
                <a:spcAft>
                  <a:spcPts val="0"/>
                </a:spcAft>
                <a:buClrTx/>
                <a:buSzTx/>
                <a:buFontTx/>
                <a:buNone/>
              </a:pPr>
              <a:t>4/19/2017</a:t>
            </a:fld>
            <a:endParaRPr lang="en-US">
              <a:solidFill>
                <a:prstClr val="white"/>
              </a:solidFill>
              <a:latin typeface="News Gothic MT"/>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fontAlgn="auto">
              <a:lnSpc>
                <a:spcPct val="100000"/>
              </a:lnSpc>
              <a:spcBef>
                <a:spcPts val="0"/>
              </a:spcBef>
              <a:spcAft>
                <a:spcPts val="0"/>
              </a:spcAft>
              <a:buClrTx/>
              <a:buSzTx/>
              <a:buFontTx/>
              <a:buNone/>
            </a:pPr>
            <a:endParaRPr lang="en-US">
              <a:solidFill>
                <a:prstClr val="white"/>
              </a:solidFill>
              <a:latin typeface="News Gothic MT"/>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fontAlgn="auto">
              <a:lnSpc>
                <a:spcPct val="100000"/>
              </a:lnSpc>
              <a:spcBef>
                <a:spcPts val="0"/>
              </a:spcBef>
              <a:spcAft>
                <a:spcPts val="0"/>
              </a:spcAft>
              <a:buClrTx/>
              <a:buSzTx/>
              <a:buFontTx/>
              <a:buNone/>
            </a:pPr>
            <a:fld id="{617B9A49-49E9-4016-AA2F-210CE67EE0F0}" type="slidenum">
              <a:rPr lang="en-US" smtClean="0">
                <a:solidFill>
                  <a:prstClr val="white"/>
                </a:solidFill>
                <a:latin typeface="News Gothic MT"/>
              </a:rPr>
              <a:pPr fontAlgn="auto">
                <a:lnSpc>
                  <a:spcPct val="100000"/>
                </a:lnSpc>
                <a:spcBef>
                  <a:spcPts val="0"/>
                </a:spcBef>
                <a:spcAft>
                  <a:spcPts val="0"/>
                </a:spcAft>
                <a:buClrTx/>
                <a:buSzTx/>
                <a:buFontTx/>
                <a:buNone/>
              </a:pPr>
              <a:t>‹#›</a:t>
            </a:fld>
            <a:endParaRPr lang="en-US">
              <a:solidFill>
                <a:prstClr val="white"/>
              </a:solidFill>
              <a:latin typeface="News Gothic MT"/>
            </a:endParaRPr>
          </a:p>
        </p:txBody>
      </p:sp>
    </p:spTree>
    <p:extLst>
      <p:ext uri="{BB962C8B-B14F-4D97-AF65-F5344CB8AC3E}">
        <p14:creationId xmlns:p14="http://schemas.microsoft.com/office/powerpoint/2010/main" val="341670203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74" r:id="rId14"/>
    <p:sldLayoutId id="2147483975" r:id="rId15"/>
    <p:sldLayoutId id="2147483901" r:id="rId16"/>
    <p:sldLayoutId id="2147483943" r:id="rId17"/>
    <p:sldLayoutId id="2147483958" r:id="rId18"/>
    <p:sldLayoutId id="2147483973" r:id="rId19"/>
    <p:sldLayoutId id="2147483989" r:id="rId20"/>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419850"/>
            <a:chOff x="0" y="-12"/>
            <a:chExt cx="5760" cy="4332"/>
          </a:xfrm>
        </p:grpSpPr>
        <p:sp>
          <p:nvSpPr>
            <p:cNvPr id="57347" name="Rectangle 3"/>
            <p:cNvSpPr>
              <a:spLocks noChangeArrowheads="1"/>
            </p:cNvSpPr>
            <p:nvPr userDrawn="1"/>
          </p:nvSpPr>
          <p:spPr bwMode="hidden">
            <a:xfrm>
              <a:off x="1104" y="1008"/>
              <a:ext cx="4656" cy="3312"/>
            </a:xfrm>
            <a:prstGeom prst="rect">
              <a:avLst/>
            </a:prstGeom>
            <a:gradFill rotWithShape="0">
              <a:gsLst>
                <a:gs pos="0">
                  <a:srgbClr val="FFFFFF"/>
                </a:gs>
                <a:gs pos="50000">
                  <a:srgbClr val="FFFFFF"/>
                </a:gs>
                <a:gs pos="100000">
                  <a:srgbClr val="FFFFFF"/>
                </a:gs>
              </a:gsLst>
              <a:lin ang="2700000" scaled="1"/>
            </a:gradFill>
            <a:ln w="9525">
              <a:noFill/>
              <a:miter lim="800000"/>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nvGrpSpPr>
            <p:cNvPr id="3" name="Group 4"/>
            <p:cNvGrpSpPr>
              <a:grpSpLocks/>
            </p:cNvGrpSpPr>
            <p:nvPr userDrawn="1"/>
          </p:nvGrpSpPr>
          <p:grpSpPr bwMode="auto">
            <a:xfrm>
              <a:off x="0" y="-12"/>
              <a:ext cx="5760" cy="1045"/>
              <a:chOff x="0" y="-9"/>
              <a:chExt cx="5760" cy="1045"/>
            </a:xfrm>
          </p:grpSpPr>
          <p:sp>
            <p:nvSpPr>
              <p:cNvPr id="57349" name="Freeform 5"/>
              <p:cNvSpPr>
                <a:spLocks/>
              </p:cNvSpPr>
              <p:nvPr userDrawn="1"/>
            </p:nvSpPr>
            <p:spPr bwMode="ltGray">
              <a:xfrm>
                <a:off x="0" y="4"/>
                <a:ext cx="5760" cy="1036"/>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rgbClr val="E5D093"/>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nvGrpSpPr>
              <p:cNvPr id="4" name="Group 6"/>
              <p:cNvGrpSpPr>
                <a:grpSpLocks/>
              </p:cNvGrpSpPr>
              <p:nvPr userDrawn="1"/>
            </p:nvGrpSpPr>
            <p:grpSpPr bwMode="auto">
              <a:xfrm>
                <a:off x="333" y="-9"/>
                <a:ext cx="5176" cy="1044"/>
                <a:chOff x="333" y="-9"/>
                <a:chExt cx="5176" cy="1044"/>
              </a:xfrm>
            </p:grpSpPr>
            <p:sp>
              <p:nvSpPr>
                <p:cNvPr id="57351" name="Freeform 7"/>
                <p:cNvSpPr>
                  <a:spLocks/>
                </p:cNvSpPr>
                <p:nvPr userDrawn="1"/>
              </p:nvSpPr>
              <p:spPr bwMode="ltGray">
                <a:xfrm>
                  <a:off x="3230" y="952"/>
                  <a:ext cx="17" cy="17"/>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2"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3"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4"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5" name="Freeform 11"/>
                <p:cNvSpPr>
                  <a:spLocks/>
                </p:cNvSpPr>
                <p:nvPr userDrawn="1"/>
              </p:nvSpPr>
              <p:spPr bwMode="ltGray">
                <a:xfrm>
                  <a:off x="2443" y="954"/>
                  <a:ext cx="65" cy="43"/>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6" name="Freeform 12"/>
                <p:cNvSpPr>
                  <a:spLocks/>
                </p:cNvSpPr>
                <p:nvPr userDrawn="1"/>
              </p:nvSpPr>
              <p:spPr bwMode="ltGray">
                <a:xfrm>
                  <a:off x="2375" y="952"/>
                  <a:ext cx="68" cy="43"/>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7" name="Freeform 13"/>
                <p:cNvSpPr>
                  <a:spLocks/>
                </p:cNvSpPr>
                <p:nvPr userDrawn="1"/>
              </p:nvSpPr>
              <p:spPr bwMode="ltGray">
                <a:xfrm>
                  <a:off x="2007" y="740"/>
                  <a:ext cx="354" cy="227"/>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8" name="Freeform 14"/>
                <p:cNvSpPr>
                  <a:spLocks/>
                </p:cNvSpPr>
                <p:nvPr userDrawn="1"/>
              </p:nvSpPr>
              <p:spPr bwMode="ltGray">
                <a:xfrm>
                  <a:off x="2222" y="725"/>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59" name="Freeform 15"/>
                <p:cNvSpPr>
                  <a:spLocks/>
                </p:cNvSpPr>
                <p:nvPr userDrawn="1"/>
              </p:nvSpPr>
              <p:spPr bwMode="ltGray">
                <a:xfrm>
                  <a:off x="2375" y="801"/>
                  <a:ext cx="110" cy="31"/>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0"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1"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2"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3" name="Freeform 19"/>
                <p:cNvSpPr>
                  <a:spLocks/>
                </p:cNvSpPr>
                <p:nvPr userDrawn="1"/>
              </p:nvSpPr>
              <p:spPr bwMode="ltGray">
                <a:xfrm>
                  <a:off x="2555" y="832"/>
                  <a:ext cx="61" cy="45"/>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4"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5"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6"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7" name="Freeform 23"/>
                <p:cNvSpPr>
                  <a:spLocks/>
                </p:cNvSpPr>
                <p:nvPr userDrawn="1"/>
              </p:nvSpPr>
              <p:spPr bwMode="ltGray">
                <a:xfrm>
                  <a:off x="3083" y="831"/>
                  <a:ext cx="26" cy="1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8"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69" name="Freeform 25"/>
                <p:cNvSpPr>
                  <a:spLocks/>
                </p:cNvSpPr>
                <p:nvPr userDrawn="1"/>
              </p:nvSpPr>
              <p:spPr bwMode="ltGray">
                <a:xfrm>
                  <a:off x="2600" y="712"/>
                  <a:ext cx="19" cy="13"/>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0"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1" name="Freeform 27"/>
                <p:cNvSpPr>
                  <a:spLocks/>
                </p:cNvSpPr>
                <p:nvPr userDrawn="1"/>
              </p:nvSpPr>
              <p:spPr bwMode="ltGray">
                <a:xfrm>
                  <a:off x="2391" y="544"/>
                  <a:ext cx="94" cy="139"/>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2"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3"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4"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5"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6"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7"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8"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79"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0" name="Freeform 36"/>
                <p:cNvSpPr>
                  <a:spLocks/>
                </p:cNvSpPr>
                <p:nvPr userDrawn="1"/>
              </p:nvSpPr>
              <p:spPr bwMode="ltGray">
                <a:xfrm>
                  <a:off x="4794" y="483"/>
                  <a:ext cx="56" cy="31"/>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1" name="Freeform 37"/>
                <p:cNvSpPr>
                  <a:spLocks/>
                </p:cNvSpPr>
                <p:nvPr userDrawn="1"/>
              </p:nvSpPr>
              <p:spPr bwMode="ltGray">
                <a:xfrm>
                  <a:off x="4757" y="377"/>
                  <a:ext cx="37" cy="46"/>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2"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3"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4"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5" name="Freeform 41"/>
                <p:cNvSpPr>
                  <a:spLocks/>
                </p:cNvSpPr>
                <p:nvPr userDrawn="1"/>
              </p:nvSpPr>
              <p:spPr bwMode="ltGray">
                <a:xfrm>
                  <a:off x="2853" y="75"/>
                  <a:ext cx="42" cy="28"/>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6" name="Freeform 42"/>
                <p:cNvSpPr>
                  <a:spLocks/>
                </p:cNvSpPr>
                <p:nvPr userDrawn="1"/>
              </p:nvSpPr>
              <p:spPr bwMode="ltGray">
                <a:xfrm>
                  <a:off x="1704" y="3"/>
                  <a:ext cx="1022" cy="374"/>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7"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8"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89" name="Freeform 45"/>
                <p:cNvSpPr>
                  <a:spLocks/>
                </p:cNvSpPr>
                <p:nvPr userDrawn="1"/>
              </p:nvSpPr>
              <p:spPr bwMode="ltGray">
                <a:xfrm>
                  <a:off x="2553" y="182"/>
                  <a:ext cx="187" cy="180"/>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0"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1" name="Freeform 47"/>
                <p:cNvSpPr>
                  <a:spLocks/>
                </p:cNvSpPr>
                <p:nvPr userDrawn="1"/>
              </p:nvSpPr>
              <p:spPr bwMode="ltGray">
                <a:xfrm>
                  <a:off x="1627" y="353"/>
                  <a:ext cx="813" cy="463"/>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2"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3"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4"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5" name="Freeform 51"/>
                <p:cNvSpPr>
                  <a:spLocks/>
                </p:cNvSpPr>
                <p:nvPr userDrawn="1"/>
              </p:nvSpPr>
              <p:spPr bwMode="ltGray">
                <a:xfrm>
                  <a:off x="333" y="169"/>
                  <a:ext cx="1015" cy="870"/>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6" name="Freeform 52"/>
                <p:cNvSpPr>
                  <a:spLocks/>
                </p:cNvSpPr>
                <p:nvPr userDrawn="1"/>
              </p:nvSpPr>
              <p:spPr bwMode="ltGray">
                <a:xfrm>
                  <a:off x="727" y="498"/>
                  <a:ext cx="382" cy="54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7"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8" name="Freeform 54"/>
                <p:cNvSpPr>
                  <a:spLocks/>
                </p:cNvSpPr>
                <p:nvPr userDrawn="1"/>
              </p:nvSpPr>
              <p:spPr bwMode="ltGray">
                <a:xfrm>
                  <a:off x="1379" y="619"/>
                  <a:ext cx="21" cy="16"/>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399" name="Freeform 55"/>
                <p:cNvSpPr>
                  <a:spLocks/>
                </p:cNvSpPr>
                <p:nvPr userDrawn="1"/>
              </p:nvSpPr>
              <p:spPr bwMode="ltGray">
                <a:xfrm>
                  <a:off x="453" y="275"/>
                  <a:ext cx="58" cy="27"/>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0"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1"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2" name="Freeform 58"/>
                <p:cNvSpPr>
                  <a:spLocks/>
                </p:cNvSpPr>
                <p:nvPr userDrawn="1"/>
              </p:nvSpPr>
              <p:spPr bwMode="ltGray">
                <a:xfrm>
                  <a:off x="971" y="91"/>
                  <a:ext cx="30" cy="29"/>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3"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4" name="Freeform 60"/>
                <p:cNvSpPr>
                  <a:spLocks/>
                </p:cNvSpPr>
                <p:nvPr userDrawn="1"/>
              </p:nvSpPr>
              <p:spPr bwMode="ltGray">
                <a:xfrm>
                  <a:off x="1081" y="226"/>
                  <a:ext cx="75" cy="15"/>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5" name="Freeform 61"/>
                <p:cNvSpPr>
                  <a:spLocks/>
                </p:cNvSpPr>
                <p:nvPr userDrawn="1"/>
              </p:nvSpPr>
              <p:spPr bwMode="ltGray">
                <a:xfrm>
                  <a:off x="1210" y="223"/>
                  <a:ext cx="42" cy="33"/>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6" name="Freeform 62"/>
                <p:cNvSpPr>
                  <a:spLocks/>
                </p:cNvSpPr>
                <p:nvPr userDrawn="1"/>
              </p:nvSpPr>
              <p:spPr bwMode="ltGray">
                <a:xfrm>
                  <a:off x="865" y="123"/>
                  <a:ext cx="33" cy="27"/>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grpSp>
            <p:nvGrpSpPr>
              <p:cNvPr id="5" name="Group 63"/>
              <p:cNvGrpSpPr>
                <a:grpSpLocks/>
              </p:cNvGrpSpPr>
              <p:nvPr userDrawn="1"/>
            </p:nvGrpSpPr>
            <p:grpSpPr bwMode="auto">
              <a:xfrm>
                <a:off x="7" y="6"/>
                <a:ext cx="5739" cy="1022"/>
                <a:chOff x="1056" y="111"/>
                <a:chExt cx="2448" cy="418"/>
              </a:xfrm>
            </p:grpSpPr>
            <p:sp>
              <p:nvSpPr>
                <p:cNvPr id="57408" name="Line 64"/>
                <p:cNvSpPr>
                  <a:spLocks noChangeShapeType="1"/>
                </p:cNvSpPr>
                <p:nvPr userDrawn="1"/>
              </p:nvSpPr>
              <p:spPr bwMode="white">
                <a:xfrm>
                  <a:off x="1056" y="332"/>
                  <a:ext cx="2448" cy="0"/>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09" name="Line 65"/>
                <p:cNvSpPr>
                  <a:spLocks noChangeShapeType="1"/>
                </p:cNvSpPr>
                <p:nvPr userDrawn="1"/>
              </p:nvSpPr>
              <p:spPr bwMode="white">
                <a:xfrm>
                  <a:off x="1254"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0" name="Line 66"/>
                <p:cNvSpPr>
                  <a:spLocks noChangeShapeType="1"/>
                </p:cNvSpPr>
                <p:nvPr userDrawn="1"/>
              </p:nvSpPr>
              <p:spPr bwMode="white">
                <a:xfrm>
                  <a:off x="1482"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1" name="Line 67"/>
                <p:cNvSpPr>
                  <a:spLocks noChangeShapeType="1"/>
                </p:cNvSpPr>
                <p:nvPr userDrawn="1"/>
              </p:nvSpPr>
              <p:spPr bwMode="white">
                <a:xfrm>
                  <a:off x="1710"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2" name="Line 68"/>
                <p:cNvSpPr>
                  <a:spLocks noChangeShapeType="1"/>
                </p:cNvSpPr>
                <p:nvPr userDrawn="1"/>
              </p:nvSpPr>
              <p:spPr bwMode="white">
                <a:xfrm>
                  <a:off x="1938"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3" name="Line 69"/>
                <p:cNvSpPr>
                  <a:spLocks noChangeShapeType="1"/>
                </p:cNvSpPr>
                <p:nvPr userDrawn="1"/>
              </p:nvSpPr>
              <p:spPr bwMode="white">
                <a:xfrm>
                  <a:off x="2166"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4" name="Line 70"/>
                <p:cNvSpPr>
                  <a:spLocks noChangeShapeType="1"/>
                </p:cNvSpPr>
                <p:nvPr userDrawn="1"/>
              </p:nvSpPr>
              <p:spPr bwMode="white">
                <a:xfrm>
                  <a:off x="2394"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5" name="Line 71"/>
                <p:cNvSpPr>
                  <a:spLocks noChangeShapeType="1"/>
                </p:cNvSpPr>
                <p:nvPr userDrawn="1"/>
              </p:nvSpPr>
              <p:spPr bwMode="white">
                <a:xfrm>
                  <a:off x="2622"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6" name="Line 72"/>
                <p:cNvSpPr>
                  <a:spLocks noChangeShapeType="1"/>
                </p:cNvSpPr>
                <p:nvPr userDrawn="1"/>
              </p:nvSpPr>
              <p:spPr bwMode="white">
                <a:xfrm>
                  <a:off x="2850"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7" name="Line 73"/>
                <p:cNvSpPr>
                  <a:spLocks noChangeShapeType="1"/>
                </p:cNvSpPr>
                <p:nvPr userDrawn="1"/>
              </p:nvSpPr>
              <p:spPr bwMode="white">
                <a:xfrm>
                  <a:off x="3078"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18" name="Line 74"/>
                <p:cNvSpPr>
                  <a:spLocks noChangeShapeType="1"/>
                </p:cNvSpPr>
                <p:nvPr userDrawn="1"/>
              </p:nvSpPr>
              <p:spPr bwMode="white">
                <a:xfrm>
                  <a:off x="3306"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grpSp>
            <p:nvGrpSpPr>
              <p:cNvPr id="6" name="Group 75"/>
              <p:cNvGrpSpPr>
                <a:grpSpLocks/>
              </p:cNvGrpSpPr>
              <p:nvPr userDrawn="1"/>
            </p:nvGrpSpPr>
            <p:grpSpPr bwMode="auto">
              <a:xfrm>
                <a:off x="363" y="1"/>
                <a:ext cx="4919" cy="1034"/>
                <a:chOff x="1208" y="109"/>
                <a:chExt cx="2098" cy="423"/>
              </a:xfrm>
            </p:grpSpPr>
            <p:sp>
              <p:nvSpPr>
                <p:cNvPr id="57420" name="Line 76"/>
                <p:cNvSpPr>
                  <a:spLocks noChangeShapeType="1"/>
                </p:cNvSpPr>
                <p:nvPr userDrawn="1"/>
              </p:nvSpPr>
              <p:spPr bwMode="ltGray">
                <a:xfrm>
                  <a:off x="2850" y="110"/>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1" name="Line 77"/>
                <p:cNvSpPr>
                  <a:spLocks noChangeShapeType="1"/>
                </p:cNvSpPr>
                <p:nvPr userDrawn="1"/>
              </p:nvSpPr>
              <p:spPr bwMode="ltGray">
                <a:xfrm>
                  <a:off x="2972" y="332"/>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2" name="Line 78"/>
                <p:cNvSpPr>
                  <a:spLocks noChangeShapeType="1"/>
                </p:cNvSpPr>
                <p:nvPr userDrawn="1"/>
              </p:nvSpPr>
              <p:spPr bwMode="ltGray">
                <a:xfrm>
                  <a:off x="3078" y="350"/>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3" name="Line 79"/>
                <p:cNvSpPr>
                  <a:spLocks noChangeShapeType="1"/>
                </p:cNvSpPr>
                <p:nvPr userDrawn="1"/>
              </p:nvSpPr>
              <p:spPr bwMode="ltGray">
                <a:xfrm>
                  <a:off x="3306" y="450"/>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4" name="Line 80"/>
                <p:cNvSpPr>
                  <a:spLocks noChangeShapeType="1"/>
                </p:cNvSpPr>
                <p:nvPr userDrawn="1"/>
              </p:nvSpPr>
              <p:spPr bwMode="ltGray">
                <a:xfrm>
                  <a:off x="2166" y="114"/>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5" name="Line 81"/>
                <p:cNvSpPr>
                  <a:spLocks noChangeShapeType="1"/>
                </p:cNvSpPr>
                <p:nvPr userDrawn="1"/>
              </p:nvSpPr>
              <p:spPr bwMode="ltGray">
                <a:xfrm>
                  <a:off x="1938" y="111"/>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6" name="Line 82"/>
                <p:cNvSpPr>
                  <a:spLocks noChangeShapeType="1"/>
                </p:cNvSpPr>
                <p:nvPr userDrawn="1"/>
              </p:nvSpPr>
              <p:spPr bwMode="ltGray">
                <a:xfrm flipH="1">
                  <a:off x="1912" y="332"/>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7" name="Line 83"/>
                <p:cNvSpPr>
                  <a:spLocks noChangeShapeType="1"/>
                </p:cNvSpPr>
                <p:nvPr userDrawn="1"/>
              </p:nvSpPr>
              <p:spPr bwMode="ltGray">
                <a:xfrm>
                  <a:off x="1778" y="332"/>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8" name="Line 84"/>
                <p:cNvSpPr>
                  <a:spLocks noChangeShapeType="1"/>
                </p:cNvSpPr>
                <p:nvPr userDrawn="1"/>
              </p:nvSpPr>
              <p:spPr bwMode="ltGray">
                <a:xfrm flipH="1">
                  <a:off x="1578" y="332"/>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29" name="Line 85"/>
                <p:cNvSpPr>
                  <a:spLocks noChangeShapeType="1"/>
                </p:cNvSpPr>
                <p:nvPr userDrawn="1"/>
              </p:nvSpPr>
              <p:spPr bwMode="ltGray">
                <a:xfrm>
                  <a:off x="1208" y="332"/>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0" name="Line 86"/>
                <p:cNvSpPr>
                  <a:spLocks noChangeShapeType="1"/>
                </p:cNvSpPr>
                <p:nvPr userDrawn="1"/>
              </p:nvSpPr>
              <p:spPr bwMode="ltGray">
                <a:xfrm>
                  <a:off x="1480" y="234"/>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1" name="Line 87"/>
                <p:cNvSpPr>
                  <a:spLocks noChangeShapeType="1"/>
                </p:cNvSpPr>
                <p:nvPr userDrawn="1"/>
              </p:nvSpPr>
              <p:spPr bwMode="ltGray">
                <a:xfrm>
                  <a:off x="1254" y="252"/>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2" name="Line 88"/>
                <p:cNvSpPr>
                  <a:spLocks noChangeShapeType="1"/>
                </p:cNvSpPr>
                <p:nvPr userDrawn="1"/>
              </p:nvSpPr>
              <p:spPr bwMode="ltGray">
                <a:xfrm flipH="1" flipV="1">
                  <a:off x="1482" y="109"/>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3" name="Line 89"/>
                <p:cNvSpPr>
                  <a:spLocks noChangeShapeType="1"/>
                </p:cNvSpPr>
                <p:nvPr userDrawn="1"/>
              </p:nvSpPr>
              <p:spPr bwMode="ltGray">
                <a:xfrm>
                  <a:off x="1710" y="180"/>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sp>
              <p:nvSpPr>
                <p:cNvPr id="57434" name="Line 90"/>
                <p:cNvSpPr>
                  <a:spLocks noChangeShapeType="1"/>
                </p:cNvSpPr>
                <p:nvPr userDrawn="1"/>
              </p:nvSpPr>
              <p:spPr bwMode="ltGray">
                <a:xfrm flipV="1">
                  <a:off x="1710" y="111"/>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grpSp>
        </p:grpSp>
        <p:pic>
          <p:nvPicPr>
            <p:cNvPr id="3080" name="Picture 91"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gray">
            <a:xfrm>
              <a:off x="336" y="1566"/>
              <a:ext cx="690" cy="642"/>
            </a:xfrm>
            <a:prstGeom prst="rect">
              <a:avLst/>
            </a:prstGeom>
            <a:noFill/>
            <a:ln w="9525">
              <a:noFill/>
              <a:miter lim="800000"/>
              <a:headEnd/>
              <a:tailEnd/>
            </a:ln>
          </p:spPr>
        </p:pic>
      </p:grpSp>
      <p:sp>
        <p:nvSpPr>
          <p:cNvPr id="57437" name="Rectangle 93"/>
          <p:cNvSpPr>
            <a:spLocks noChangeArrowheads="1"/>
          </p:cNvSpPr>
          <p:nvPr/>
        </p:nvSpPr>
        <p:spPr bwMode="auto">
          <a:xfrm>
            <a:off x="304800" y="2133600"/>
            <a:ext cx="1752600" cy="1981200"/>
          </a:xfrm>
          <a:prstGeom prst="rect">
            <a:avLst/>
          </a:prstGeom>
          <a:solidFill>
            <a:schemeClr val="bg1"/>
          </a:solidFill>
          <a:ln w="9525">
            <a:noFill/>
            <a:miter lim="800000"/>
            <a:headEnd/>
            <a:tailEnd/>
          </a:ln>
          <a:effectLst/>
        </p:spPr>
        <p:txBody>
          <a:bodyPr wrap="none" anchor="ctr"/>
          <a:lstStyle/>
          <a:p>
            <a:pPr fontAlgn="auto">
              <a:spcBef>
                <a:spcPts val="0"/>
              </a:spcBef>
              <a:spcAft>
                <a:spcPts val="0"/>
              </a:spcAft>
              <a:buClr>
                <a:srgbClr val="BBE0E3"/>
              </a:buClr>
              <a:defRPr/>
            </a:pPr>
            <a:endParaRPr lang="en-US">
              <a:solidFill>
                <a:srgbClr val="000000"/>
              </a:solidFill>
              <a:latin typeface="Arial"/>
            </a:endParaRPr>
          </a:p>
        </p:txBody>
      </p:sp>
      <p:pic>
        <p:nvPicPr>
          <p:cNvPr id="3076" name="Picture 95" descr="HBB logo"/>
          <p:cNvPicPr>
            <a:picLocks noChangeAspect="1" noChangeArrowheads="1"/>
          </p:cNvPicPr>
          <p:nvPr/>
        </p:nvPicPr>
        <p:blipFill>
          <a:blip r:embed="rId14" cstate="print"/>
          <a:srcRect/>
          <a:stretch>
            <a:fillRect/>
          </a:stretch>
        </p:blipFill>
        <p:spPr bwMode="auto">
          <a:xfrm>
            <a:off x="1600200" y="1752600"/>
            <a:ext cx="1447800" cy="1412875"/>
          </a:xfrm>
          <a:prstGeom prst="rect">
            <a:avLst/>
          </a:prstGeom>
          <a:noFill/>
          <a:ln w="9525">
            <a:noFill/>
            <a:miter lim="800000"/>
            <a:headEnd/>
            <a:tailEnd/>
          </a:ln>
        </p:spPr>
      </p:pic>
      <p:pic>
        <p:nvPicPr>
          <p:cNvPr id="3077" name="Picture 96" descr="HBB logo and AAP logo blue"/>
          <p:cNvPicPr>
            <a:picLocks noChangeAspect="1" noChangeArrowheads="1"/>
          </p:cNvPicPr>
          <p:nvPr/>
        </p:nvPicPr>
        <p:blipFill>
          <a:blip r:embed="rId15" cstate="print"/>
          <a:srcRect l="8577" t="60454" r="7088" b="27834"/>
          <a:stretch>
            <a:fillRect/>
          </a:stretch>
        </p:blipFill>
        <p:spPr bwMode="auto">
          <a:xfrm>
            <a:off x="3276600" y="1981200"/>
            <a:ext cx="4495800" cy="885825"/>
          </a:xfrm>
          <a:prstGeom prst="rect">
            <a:avLst/>
          </a:prstGeom>
          <a:noFill/>
          <a:ln w="9525">
            <a:noFill/>
            <a:miter lim="800000"/>
            <a:headEnd/>
            <a:tailEnd/>
          </a:ln>
        </p:spPr>
      </p:pic>
    </p:spTree>
    <p:extLst>
      <p:ext uri="{BB962C8B-B14F-4D97-AF65-F5344CB8AC3E}">
        <p14:creationId xmlns:p14="http://schemas.microsoft.com/office/powerpoint/2010/main" val="363135279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Level 1</a:t>
            </a:r>
          </a:p>
          <a:p>
            <a:pPr lvl="1"/>
            <a:r>
              <a:rPr lang="en-US" smtClean="0"/>
              <a:t>Level 2</a:t>
            </a:r>
          </a:p>
          <a:p>
            <a:pPr lvl="2"/>
            <a:r>
              <a:rPr lang="en-US" smtClean="0"/>
              <a:t>Level 3</a:t>
            </a:r>
          </a:p>
          <a:p>
            <a:pPr lvl="3"/>
            <a:r>
              <a:rPr lang="en-US" smtClean="0"/>
              <a:t>Level 4</a:t>
            </a:r>
          </a:p>
          <a:p>
            <a:pPr lvl="4"/>
            <a:r>
              <a:rPr lang="en-US" smtClean="0"/>
              <a:t>Level 5</a:t>
            </a:r>
          </a:p>
        </p:txBody>
      </p:sp>
      <p:grpSp>
        <p:nvGrpSpPr>
          <p:cNvPr id="2" name="Group 313"/>
          <p:cNvGrpSpPr>
            <a:grpSpLocks/>
          </p:cNvGrpSpPr>
          <p:nvPr/>
        </p:nvGrpSpPr>
        <p:grpSpPr bwMode="auto">
          <a:xfrm>
            <a:off x="228600" y="152400"/>
            <a:ext cx="8488363" cy="831850"/>
            <a:chOff x="165" y="55"/>
            <a:chExt cx="5347" cy="524"/>
          </a:xfrm>
        </p:grpSpPr>
        <p:grpSp>
          <p:nvGrpSpPr>
            <p:cNvPr id="3" name="Group 314"/>
            <p:cNvGrpSpPr>
              <a:grpSpLocks/>
            </p:cNvGrpSpPr>
            <p:nvPr userDrawn="1"/>
          </p:nvGrpSpPr>
          <p:grpSpPr bwMode="auto">
            <a:xfrm>
              <a:off x="664" y="104"/>
              <a:ext cx="4848" cy="432"/>
              <a:chOff x="664" y="104"/>
              <a:chExt cx="4848" cy="432"/>
            </a:xfrm>
          </p:grpSpPr>
          <p:sp>
            <p:nvSpPr>
              <p:cNvPr id="9531" name="Freeform 315"/>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rgbClr val="E5D093"/>
              </a:solidFill>
              <a:ln w="9525">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316"/>
              <p:cNvGrpSpPr>
                <a:grpSpLocks/>
              </p:cNvGrpSpPr>
              <p:nvPr/>
            </p:nvGrpSpPr>
            <p:grpSpPr bwMode="auto">
              <a:xfrm>
                <a:off x="1195" y="104"/>
                <a:ext cx="3827" cy="429"/>
                <a:chOff x="1021" y="240"/>
                <a:chExt cx="3827" cy="429"/>
              </a:xfrm>
            </p:grpSpPr>
            <p:grpSp>
              <p:nvGrpSpPr>
                <p:cNvPr id="5" name="Group 317"/>
                <p:cNvGrpSpPr>
                  <a:grpSpLocks/>
                </p:cNvGrpSpPr>
                <p:nvPr/>
              </p:nvGrpSpPr>
              <p:grpSpPr bwMode="auto">
                <a:xfrm>
                  <a:off x="1021" y="241"/>
                  <a:ext cx="2208" cy="427"/>
                  <a:chOff x="1021" y="241"/>
                  <a:chExt cx="2208" cy="427"/>
                </a:xfrm>
              </p:grpSpPr>
              <p:sp>
                <p:nvSpPr>
                  <p:cNvPr id="9534" name="Freeform 318"/>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35" name="Freeform 319"/>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36" name="Freeform 320"/>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37" name="Freeform 321"/>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38" name="Freeform 322"/>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39" name="Freeform 323"/>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0" name="Freeform 324"/>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1" name="Freeform 325"/>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2" name="Freeform 326"/>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3" name="Freeform 327"/>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4" name="Freeform 328"/>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5" name="Freeform 329"/>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6" name="Freeform 330"/>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7" name="Freeform 331"/>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8" name="Freeform 332"/>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49" name="Freeform 333"/>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0" name="Freeform 334"/>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1" name="Freeform 335"/>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2" name="Freeform 336"/>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3" name="Freeform 337"/>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4" name="Freeform 338"/>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5" name="Freeform 339"/>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6" name="Freeform 340"/>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7" name="Freeform 341"/>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8" name="Freeform 342"/>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59" name="Freeform 343"/>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0" name="Freeform 344"/>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1" name="Freeform 345"/>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2" name="Freeform 346"/>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3" name="Freeform 347"/>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4" name="Freeform 348"/>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5" name="Freeform 349"/>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6" name="Freeform 350"/>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7" name="Freeform 351"/>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8" name="Freeform 352"/>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69" name="Freeform 353"/>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0" name="Freeform 354"/>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1" name="Freeform 355"/>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2" name="Freeform 356"/>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3" name="Freeform 357"/>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4" name="Freeform 358"/>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5" name="Freeform 359"/>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6" name="Freeform 360"/>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7" name="Freeform 361"/>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8" name="Freeform 362"/>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79" name="Freeform 363"/>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0" name="Freeform 364"/>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1" name="Freeform 365"/>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2" name="Freeform 366"/>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3" name="Freeform 367"/>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4" name="Freeform 368"/>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5" name="Freeform 369"/>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6" name="Freeform 370"/>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7" name="Freeform 371"/>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8" name="Freeform 372"/>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89" name="Freeform 373"/>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374"/>
                <p:cNvGrpSpPr>
                  <a:grpSpLocks/>
                </p:cNvGrpSpPr>
                <p:nvPr/>
              </p:nvGrpSpPr>
              <p:grpSpPr bwMode="auto">
                <a:xfrm>
                  <a:off x="3709" y="240"/>
                  <a:ext cx="1139" cy="429"/>
                  <a:chOff x="3709" y="240"/>
                  <a:chExt cx="1139" cy="429"/>
                </a:xfrm>
              </p:grpSpPr>
              <p:sp>
                <p:nvSpPr>
                  <p:cNvPr id="9591" name="Freeform 375"/>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92" name="Freeform 376"/>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93" name="Freeform 377"/>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94" name="Freeform 378"/>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95" name="Freeform 379"/>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96" name="Freeform 380"/>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97" name="Freeform 381"/>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98" name="Freeform 382"/>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599" name="Freeform 383"/>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0" name="Freeform 384"/>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1" name="Freeform 385"/>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2" name="Freeform 386"/>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3" name="Freeform 387"/>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4" name="Freeform 388"/>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5" name="Freeform 389"/>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6" name="Freeform 390"/>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7" name="Freeform 391"/>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8" name="Freeform 392"/>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09" name="Freeform 393"/>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0" name="Freeform 394"/>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1" name="Freeform 395"/>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2" name="Freeform 396"/>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3" name="Freeform 397"/>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4" name="Freeform 398"/>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5" name="Freeform 399"/>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6" name="Freeform 400"/>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7" name="Freeform 401"/>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8" name="Freeform 402"/>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19" name="Freeform 403"/>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0" name="Freeform 404"/>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1" name="Freeform 405"/>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2" name="Freeform 406"/>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3" name="Freeform 407"/>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4" name="Freeform 408"/>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5" name="Freeform 409"/>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6" name="Freeform 410"/>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7" name="Freeform 411"/>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8" name="Freeform 412"/>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29" name="Freeform 413"/>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30" name="Freeform 414"/>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31" name="Freeform 415"/>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9632" name="Freeform 416"/>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grpSp>
            <p:nvGrpSpPr>
              <p:cNvPr id="7" name="Group 417"/>
              <p:cNvGrpSpPr>
                <a:grpSpLocks/>
              </p:cNvGrpSpPr>
              <p:nvPr/>
            </p:nvGrpSpPr>
            <p:grpSpPr bwMode="auto">
              <a:xfrm>
                <a:off x="798" y="111"/>
                <a:ext cx="4702" cy="418"/>
                <a:chOff x="798" y="255"/>
                <a:chExt cx="4702" cy="418"/>
              </a:xfrm>
            </p:grpSpPr>
            <p:sp>
              <p:nvSpPr>
                <p:cNvPr id="9634" name="Line 418"/>
                <p:cNvSpPr>
                  <a:spLocks noChangeShapeType="1"/>
                </p:cNvSpPr>
                <p:nvPr/>
              </p:nvSpPr>
              <p:spPr bwMode="white">
                <a:xfrm>
                  <a:off x="798" y="476"/>
                  <a:ext cx="4702"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35" name="Line 419"/>
                <p:cNvSpPr>
                  <a:spLocks noChangeShapeType="1"/>
                </p:cNvSpPr>
                <p:nvPr/>
              </p:nvSpPr>
              <p:spPr bwMode="white">
                <a:xfrm>
                  <a:off x="102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36" name="Line 420"/>
                <p:cNvSpPr>
                  <a:spLocks noChangeShapeType="1"/>
                </p:cNvSpPr>
                <p:nvPr/>
              </p:nvSpPr>
              <p:spPr bwMode="white">
                <a:xfrm>
                  <a:off x="125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37" name="Line 421"/>
                <p:cNvSpPr>
                  <a:spLocks noChangeShapeType="1"/>
                </p:cNvSpPr>
                <p:nvPr/>
              </p:nvSpPr>
              <p:spPr bwMode="white">
                <a:xfrm>
                  <a:off x="148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38" name="Line 422"/>
                <p:cNvSpPr>
                  <a:spLocks noChangeShapeType="1"/>
                </p:cNvSpPr>
                <p:nvPr/>
              </p:nvSpPr>
              <p:spPr bwMode="white">
                <a:xfrm>
                  <a:off x="171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39" name="Line 423"/>
                <p:cNvSpPr>
                  <a:spLocks noChangeShapeType="1"/>
                </p:cNvSpPr>
                <p:nvPr/>
              </p:nvSpPr>
              <p:spPr bwMode="white">
                <a:xfrm>
                  <a:off x="193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0" name="Line 424"/>
                <p:cNvSpPr>
                  <a:spLocks noChangeShapeType="1"/>
                </p:cNvSpPr>
                <p:nvPr/>
              </p:nvSpPr>
              <p:spPr bwMode="white">
                <a:xfrm>
                  <a:off x="216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1" name="Line 425"/>
                <p:cNvSpPr>
                  <a:spLocks noChangeShapeType="1"/>
                </p:cNvSpPr>
                <p:nvPr/>
              </p:nvSpPr>
              <p:spPr bwMode="white">
                <a:xfrm>
                  <a:off x="239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2" name="Line 426"/>
                <p:cNvSpPr>
                  <a:spLocks noChangeShapeType="1"/>
                </p:cNvSpPr>
                <p:nvPr/>
              </p:nvSpPr>
              <p:spPr bwMode="white">
                <a:xfrm>
                  <a:off x="262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3" name="Line 427"/>
                <p:cNvSpPr>
                  <a:spLocks noChangeShapeType="1"/>
                </p:cNvSpPr>
                <p:nvPr/>
              </p:nvSpPr>
              <p:spPr bwMode="white">
                <a:xfrm>
                  <a:off x="285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4" name="Line 428"/>
                <p:cNvSpPr>
                  <a:spLocks noChangeShapeType="1"/>
                </p:cNvSpPr>
                <p:nvPr/>
              </p:nvSpPr>
              <p:spPr bwMode="white">
                <a:xfrm>
                  <a:off x="307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5" name="Line 429"/>
                <p:cNvSpPr>
                  <a:spLocks noChangeShapeType="1"/>
                </p:cNvSpPr>
                <p:nvPr/>
              </p:nvSpPr>
              <p:spPr bwMode="white">
                <a:xfrm>
                  <a:off x="330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6" name="Line 430"/>
                <p:cNvSpPr>
                  <a:spLocks noChangeShapeType="1"/>
                </p:cNvSpPr>
                <p:nvPr/>
              </p:nvSpPr>
              <p:spPr bwMode="white">
                <a:xfrm>
                  <a:off x="353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7" name="Line 431"/>
                <p:cNvSpPr>
                  <a:spLocks noChangeShapeType="1"/>
                </p:cNvSpPr>
                <p:nvPr/>
              </p:nvSpPr>
              <p:spPr bwMode="white">
                <a:xfrm>
                  <a:off x="376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8" name="Line 432"/>
                <p:cNvSpPr>
                  <a:spLocks noChangeShapeType="1"/>
                </p:cNvSpPr>
                <p:nvPr/>
              </p:nvSpPr>
              <p:spPr bwMode="white">
                <a:xfrm>
                  <a:off x="399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49" name="Line 433"/>
                <p:cNvSpPr>
                  <a:spLocks noChangeShapeType="1"/>
                </p:cNvSpPr>
                <p:nvPr/>
              </p:nvSpPr>
              <p:spPr bwMode="white">
                <a:xfrm>
                  <a:off x="421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50" name="Line 434"/>
                <p:cNvSpPr>
                  <a:spLocks noChangeShapeType="1"/>
                </p:cNvSpPr>
                <p:nvPr/>
              </p:nvSpPr>
              <p:spPr bwMode="white">
                <a:xfrm>
                  <a:off x="444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51" name="Line 435"/>
                <p:cNvSpPr>
                  <a:spLocks noChangeShapeType="1"/>
                </p:cNvSpPr>
                <p:nvPr/>
              </p:nvSpPr>
              <p:spPr bwMode="white">
                <a:xfrm>
                  <a:off x="467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52" name="Line 436"/>
                <p:cNvSpPr>
                  <a:spLocks noChangeShapeType="1"/>
                </p:cNvSpPr>
                <p:nvPr/>
              </p:nvSpPr>
              <p:spPr bwMode="white">
                <a:xfrm>
                  <a:off x="490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53" name="Line 437"/>
                <p:cNvSpPr>
                  <a:spLocks noChangeShapeType="1"/>
                </p:cNvSpPr>
                <p:nvPr/>
              </p:nvSpPr>
              <p:spPr bwMode="white">
                <a:xfrm>
                  <a:off x="513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54" name="Line 438"/>
                <p:cNvSpPr>
                  <a:spLocks noChangeShapeType="1"/>
                </p:cNvSpPr>
                <p:nvPr/>
              </p:nvSpPr>
              <p:spPr bwMode="white">
                <a:xfrm>
                  <a:off x="535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8" name="Group 439"/>
              <p:cNvGrpSpPr>
                <a:grpSpLocks/>
              </p:cNvGrpSpPr>
              <p:nvPr/>
            </p:nvGrpSpPr>
            <p:grpSpPr bwMode="auto">
              <a:xfrm>
                <a:off x="1208" y="109"/>
                <a:ext cx="3694" cy="423"/>
                <a:chOff x="1034" y="245"/>
                <a:chExt cx="3694" cy="423"/>
              </a:xfrm>
            </p:grpSpPr>
            <p:sp>
              <p:nvSpPr>
                <p:cNvPr id="9656" name="Line 440"/>
                <p:cNvSpPr>
                  <a:spLocks noChangeShapeType="1"/>
                </p:cNvSpPr>
                <p:nvPr/>
              </p:nvSpPr>
              <p:spPr bwMode="ltGray">
                <a:xfrm>
                  <a:off x="2676" y="246"/>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57" name="Line 441"/>
                <p:cNvSpPr>
                  <a:spLocks noChangeShapeType="1"/>
                </p:cNvSpPr>
                <p:nvPr/>
              </p:nvSpPr>
              <p:spPr bwMode="ltGray">
                <a:xfrm>
                  <a:off x="2798" y="468"/>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58" name="Line 442"/>
                <p:cNvSpPr>
                  <a:spLocks noChangeShapeType="1"/>
                </p:cNvSpPr>
                <p:nvPr/>
              </p:nvSpPr>
              <p:spPr bwMode="ltGray">
                <a:xfrm>
                  <a:off x="2904" y="486"/>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59" name="Line 443"/>
                <p:cNvSpPr>
                  <a:spLocks noChangeShapeType="1"/>
                </p:cNvSpPr>
                <p:nvPr/>
              </p:nvSpPr>
              <p:spPr bwMode="ltGray">
                <a:xfrm>
                  <a:off x="3132" y="586"/>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0" name="Line 444"/>
                <p:cNvSpPr>
                  <a:spLocks noChangeShapeType="1"/>
                </p:cNvSpPr>
                <p:nvPr/>
              </p:nvSpPr>
              <p:spPr bwMode="ltGray">
                <a:xfrm>
                  <a:off x="3816" y="358"/>
                  <a:ext cx="0" cy="18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1" name="Line 445"/>
                <p:cNvSpPr>
                  <a:spLocks noChangeShapeType="1"/>
                </p:cNvSpPr>
                <p:nvPr/>
              </p:nvSpPr>
              <p:spPr bwMode="ltGray">
                <a:xfrm>
                  <a:off x="3722"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2" name="Line 446"/>
                <p:cNvSpPr>
                  <a:spLocks noChangeShapeType="1"/>
                </p:cNvSpPr>
                <p:nvPr/>
              </p:nvSpPr>
              <p:spPr bwMode="ltGray">
                <a:xfrm>
                  <a:off x="4044" y="372"/>
                  <a:ext cx="0" cy="29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3" name="Line 447"/>
                <p:cNvSpPr>
                  <a:spLocks noChangeShapeType="1"/>
                </p:cNvSpPr>
                <p:nvPr/>
              </p:nvSpPr>
              <p:spPr bwMode="ltGray">
                <a:xfrm flipV="1">
                  <a:off x="4046" y="248"/>
                  <a:ext cx="0" cy="5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4" name="Line 448"/>
                <p:cNvSpPr>
                  <a:spLocks noChangeShapeType="1"/>
                </p:cNvSpPr>
                <p:nvPr/>
              </p:nvSpPr>
              <p:spPr bwMode="ltGray">
                <a:xfrm flipV="1">
                  <a:off x="4272" y="246"/>
                  <a:ext cx="0" cy="18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5" name="Line 449"/>
                <p:cNvSpPr>
                  <a:spLocks noChangeShapeType="1"/>
                </p:cNvSpPr>
                <p:nvPr/>
              </p:nvSpPr>
              <p:spPr bwMode="ltGray">
                <a:xfrm flipH="1">
                  <a:off x="4422" y="468"/>
                  <a:ext cx="7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6" name="Line 450"/>
                <p:cNvSpPr>
                  <a:spLocks noChangeShapeType="1"/>
                </p:cNvSpPr>
                <p:nvPr/>
              </p:nvSpPr>
              <p:spPr bwMode="ltGray">
                <a:xfrm flipH="1">
                  <a:off x="4290" y="468"/>
                  <a:ext cx="6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7" name="Line 451"/>
                <p:cNvSpPr>
                  <a:spLocks noChangeShapeType="1"/>
                </p:cNvSpPr>
                <p:nvPr/>
              </p:nvSpPr>
              <p:spPr bwMode="ltGray">
                <a:xfrm flipV="1">
                  <a:off x="4500" y="246"/>
                  <a:ext cx="0" cy="27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8" name="Line 452"/>
                <p:cNvSpPr>
                  <a:spLocks noChangeShapeType="1"/>
                </p:cNvSpPr>
                <p:nvPr/>
              </p:nvSpPr>
              <p:spPr bwMode="ltGray">
                <a:xfrm>
                  <a:off x="4728" y="606"/>
                  <a:ext cx="0" cy="3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69" name="Line 453"/>
                <p:cNvSpPr>
                  <a:spLocks noChangeShapeType="1"/>
                </p:cNvSpPr>
                <p:nvPr/>
              </p:nvSpPr>
              <p:spPr bwMode="ltGray">
                <a:xfrm>
                  <a:off x="1992" y="250"/>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0" name="Line 454"/>
                <p:cNvSpPr>
                  <a:spLocks noChangeShapeType="1"/>
                </p:cNvSpPr>
                <p:nvPr/>
              </p:nvSpPr>
              <p:spPr bwMode="ltGray">
                <a:xfrm>
                  <a:off x="1764" y="247"/>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1" name="Line 455"/>
                <p:cNvSpPr>
                  <a:spLocks noChangeShapeType="1"/>
                </p:cNvSpPr>
                <p:nvPr/>
              </p:nvSpPr>
              <p:spPr bwMode="ltGray">
                <a:xfrm flipH="1">
                  <a:off x="1738" y="468"/>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2" name="Line 456"/>
                <p:cNvSpPr>
                  <a:spLocks noChangeShapeType="1"/>
                </p:cNvSpPr>
                <p:nvPr/>
              </p:nvSpPr>
              <p:spPr bwMode="ltGray">
                <a:xfrm>
                  <a:off x="1604" y="468"/>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3" name="Line 457"/>
                <p:cNvSpPr>
                  <a:spLocks noChangeShapeType="1"/>
                </p:cNvSpPr>
                <p:nvPr/>
              </p:nvSpPr>
              <p:spPr bwMode="ltGray">
                <a:xfrm flipH="1">
                  <a:off x="1404" y="468"/>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4" name="Line 458"/>
                <p:cNvSpPr>
                  <a:spLocks noChangeShapeType="1"/>
                </p:cNvSpPr>
                <p:nvPr/>
              </p:nvSpPr>
              <p:spPr bwMode="ltGray">
                <a:xfrm>
                  <a:off x="1034"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5" name="Line 459"/>
                <p:cNvSpPr>
                  <a:spLocks noChangeShapeType="1"/>
                </p:cNvSpPr>
                <p:nvPr/>
              </p:nvSpPr>
              <p:spPr bwMode="ltGray">
                <a:xfrm>
                  <a:off x="1306" y="370"/>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6" name="Line 460"/>
                <p:cNvSpPr>
                  <a:spLocks noChangeShapeType="1"/>
                </p:cNvSpPr>
                <p:nvPr/>
              </p:nvSpPr>
              <p:spPr bwMode="ltGray">
                <a:xfrm>
                  <a:off x="1080" y="388"/>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7" name="Line 461"/>
                <p:cNvSpPr>
                  <a:spLocks noChangeShapeType="1"/>
                </p:cNvSpPr>
                <p:nvPr/>
              </p:nvSpPr>
              <p:spPr bwMode="ltGray">
                <a:xfrm flipH="1" flipV="1">
                  <a:off x="1308" y="245"/>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8" name="Line 462"/>
                <p:cNvSpPr>
                  <a:spLocks noChangeShapeType="1"/>
                </p:cNvSpPr>
                <p:nvPr/>
              </p:nvSpPr>
              <p:spPr bwMode="ltGray">
                <a:xfrm>
                  <a:off x="1536" y="316"/>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79" name="Line 463"/>
                <p:cNvSpPr>
                  <a:spLocks noChangeShapeType="1"/>
                </p:cNvSpPr>
                <p:nvPr/>
              </p:nvSpPr>
              <p:spPr bwMode="ltGray">
                <a:xfrm flipV="1">
                  <a:off x="1536" y="247"/>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9680" name="Line 464"/>
                <p:cNvSpPr>
                  <a:spLocks noChangeShapeType="1"/>
                </p:cNvSpPr>
                <p:nvPr/>
              </p:nvSpPr>
              <p:spPr bwMode="ltGray">
                <a:xfrm>
                  <a:off x="4095" y="467"/>
                  <a:ext cx="8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2054" name="Picture 465"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pic>
        <p:nvPicPr>
          <p:cNvPr id="2052" name="Picture 466" descr="HBB logo-small"/>
          <p:cNvPicPr preferRelativeResize="0">
            <a:picLocks noChangeAspect="1" noChangeArrowheads="1"/>
          </p:cNvPicPr>
          <p:nvPr/>
        </p:nvPicPr>
        <p:blipFill>
          <a:blip r:embed="rId14" cstate="print"/>
          <a:srcRect/>
          <a:stretch>
            <a:fillRect/>
          </a:stretch>
        </p:blipFill>
        <p:spPr bwMode="auto">
          <a:xfrm>
            <a:off x="228600" y="152400"/>
            <a:ext cx="831850" cy="838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419850"/>
            <a:chOff x="0" y="-12"/>
            <a:chExt cx="5760" cy="4332"/>
          </a:xfrm>
        </p:grpSpPr>
        <p:sp>
          <p:nvSpPr>
            <p:cNvPr id="57347" name="Rectangle 3"/>
            <p:cNvSpPr>
              <a:spLocks noChangeArrowheads="1"/>
            </p:cNvSpPr>
            <p:nvPr userDrawn="1"/>
          </p:nvSpPr>
          <p:spPr bwMode="hidden">
            <a:xfrm>
              <a:off x="1104" y="1008"/>
              <a:ext cx="4656" cy="3312"/>
            </a:xfrm>
            <a:prstGeom prst="rect">
              <a:avLst/>
            </a:prstGeom>
            <a:gradFill rotWithShape="0">
              <a:gsLst>
                <a:gs pos="0">
                  <a:srgbClr val="FFFFFF"/>
                </a:gs>
                <a:gs pos="50000">
                  <a:srgbClr val="FFFFFF"/>
                </a:gs>
                <a:gs pos="100000">
                  <a:srgbClr val="FFFFFF"/>
                </a:gs>
              </a:gsLst>
              <a:lin ang="2700000" scaled="1"/>
            </a:gra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grpSp>
          <p:nvGrpSpPr>
            <p:cNvPr id="3" name="Group 4"/>
            <p:cNvGrpSpPr>
              <a:grpSpLocks/>
            </p:cNvGrpSpPr>
            <p:nvPr userDrawn="1"/>
          </p:nvGrpSpPr>
          <p:grpSpPr bwMode="auto">
            <a:xfrm>
              <a:off x="0" y="-12"/>
              <a:ext cx="5760" cy="1045"/>
              <a:chOff x="0" y="-9"/>
              <a:chExt cx="5760" cy="1045"/>
            </a:xfrm>
          </p:grpSpPr>
          <p:sp>
            <p:nvSpPr>
              <p:cNvPr id="57349" name="Freeform 5"/>
              <p:cNvSpPr>
                <a:spLocks/>
              </p:cNvSpPr>
              <p:nvPr userDrawn="1"/>
            </p:nvSpPr>
            <p:spPr bwMode="ltGray">
              <a:xfrm>
                <a:off x="0" y="4"/>
                <a:ext cx="5760" cy="1036"/>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rgbClr val="E5D093"/>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6"/>
              <p:cNvGrpSpPr>
                <a:grpSpLocks/>
              </p:cNvGrpSpPr>
              <p:nvPr userDrawn="1"/>
            </p:nvGrpSpPr>
            <p:grpSpPr bwMode="auto">
              <a:xfrm>
                <a:off x="333" y="-9"/>
                <a:ext cx="5176" cy="1044"/>
                <a:chOff x="333" y="-9"/>
                <a:chExt cx="5176" cy="1044"/>
              </a:xfrm>
            </p:grpSpPr>
            <p:sp>
              <p:nvSpPr>
                <p:cNvPr id="57351" name="Freeform 7"/>
                <p:cNvSpPr>
                  <a:spLocks/>
                </p:cNvSpPr>
                <p:nvPr userDrawn="1"/>
              </p:nvSpPr>
              <p:spPr bwMode="ltGray">
                <a:xfrm>
                  <a:off x="3230" y="952"/>
                  <a:ext cx="17" cy="17"/>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52"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53"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54"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55" name="Freeform 11"/>
                <p:cNvSpPr>
                  <a:spLocks/>
                </p:cNvSpPr>
                <p:nvPr userDrawn="1"/>
              </p:nvSpPr>
              <p:spPr bwMode="ltGray">
                <a:xfrm>
                  <a:off x="2443" y="954"/>
                  <a:ext cx="65" cy="43"/>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56" name="Freeform 12"/>
                <p:cNvSpPr>
                  <a:spLocks/>
                </p:cNvSpPr>
                <p:nvPr userDrawn="1"/>
              </p:nvSpPr>
              <p:spPr bwMode="ltGray">
                <a:xfrm>
                  <a:off x="2375" y="952"/>
                  <a:ext cx="68" cy="43"/>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57" name="Freeform 13"/>
                <p:cNvSpPr>
                  <a:spLocks/>
                </p:cNvSpPr>
                <p:nvPr userDrawn="1"/>
              </p:nvSpPr>
              <p:spPr bwMode="ltGray">
                <a:xfrm>
                  <a:off x="2007" y="740"/>
                  <a:ext cx="354" cy="227"/>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58" name="Freeform 14"/>
                <p:cNvSpPr>
                  <a:spLocks/>
                </p:cNvSpPr>
                <p:nvPr userDrawn="1"/>
              </p:nvSpPr>
              <p:spPr bwMode="ltGray">
                <a:xfrm>
                  <a:off x="2222" y="725"/>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59" name="Freeform 15"/>
                <p:cNvSpPr>
                  <a:spLocks/>
                </p:cNvSpPr>
                <p:nvPr userDrawn="1"/>
              </p:nvSpPr>
              <p:spPr bwMode="ltGray">
                <a:xfrm>
                  <a:off x="2375" y="801"/>
                  <a:ext cx="110" cy="31"/>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0"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1"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2"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3" name="Freeform 19"/>
                <p:cNvSpPr>
                  <a:spLocks/>
                </p:cNvSpPr>
                <p:nvPr userDrawn="1"/>
              </p:nvSpPr>
              <p:spPr bwMode="ltGray">
                <a:xfrm>
                  <a:off x="2555" y="832"/>
                  <a:ext cx="61" cy="45"/>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4"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5"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6"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7" name="Freeform 23"/>
                <p:cNvSpPr>
                  <a:spLocks/>
                </p:cNvSpPr>
                <p:nvPr userDrawn="1"/>
              </p:nvSpPr>
              <p:spPr bwMode="ltGray">
                <a:xfrm>
                  <a:off x="3083" y="831"/>
                  <a:ext cx="26" cy="1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8"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69" name="Freeform 25"/>
                <p:cNvSpPr>
                  <a:spLocks/>
                </p:cNvSpPr>
                <p:nvPr userDrawn="1"/>
              </p:nvSpPr>
              <p:spPr bwMode="ltGray">
                <a:xfrm>
                  <a:off x="2600" y="712"/>
                  <a:ext cx="19" cy="13"/>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0"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1" name="Freeform 27"/>
                <p:cNvSpPr>
                  <a:spLocks/>
                </p:cNvSpPr>
                <p:nvPr userDrawn="1"/>
              </p:nvSpPr>
              <p:spPr bwMode="ltGray">
                <a:xfrm>
                  <a:off x="2391" y="544"/>
                  <a:ext cx="94" cy="139"/>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2"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3"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4"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5"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6"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7"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8"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79"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0" name="Freeform 36"/>
                <p:cNvSpPr>
                  <a:spLocks/>
                </p:cNvSpPr>
                <p:nvPr userDrawn="1"/>
              </p:nvSpPr>
              <p:spPr bwMode="ltGray">
                <a:xfrm>
                  <a:off x="4794" y="483"/>
                  <a:ext cx="56" cy="31"/>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1" name="Freeform 37"/>
                <p:cNvSpPr>
                  <a:spLocks/>
                </p:cNvSpPr>
                <p:nvPr userDrawn="1"/>
              </p:nvSpPr>
              <p:spPr bwMode="ltGray">
                <a:xfrm>
                  <a:off x="4757" y="377"/>
                  <a:ext cx="37" cy="46"/>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2"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3"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4"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5" name="Freeform 41"/>
                <p:cNvSpPr>
                  <a:spLocks/>
                </p:cNvSpPr>
                <p:nvPr userDrawn="1"/>
              </p:nvSpPr>
              <p:spPr bwMode="ltGray">
                <a:xfrm>
                  <a:off x="2853" y="75"/>
                  <a:ext cx="42" cy="28"/>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6" name="Freeform 42"/>
                <p:cNvSpPr>
                  <a:spLocks/>
                </p:cNvSpPr>
                <p:nvPr userDrawn="1"/>
              </p:nvSpPr>
              <p:spPr bwMode="ltGray">
                <a:xfrm>
                  <a:off x="1704" y="3"/>
                  <a:ext cx="1022" cy="374"/>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7"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8"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89" name="Freeform 45"/>
                <p:cNvSpPr>
                  <a:spLocks/>
                </p:cNvSpPr>
                <p:nvPr userDrawn="1"/>
              </p:nvSpPr>
              <p:spPr bwMode="ltGray">
                <a:xfrm>
                  <a:off x="2553" y="182"/>
                  <a:ext cx="187" cy="180"/>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0"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1" name="Freeform 47"/>
                <p:cNvSpPr>
                  <a:spLocks/>
                </p:cNvSpPr>
                <p:nvPr userDrawn="1"/>
              </p:nvSpPr>
              <p:spPr bwMode="ltGray">
                <a:xfrm>
                  <a:off x="1627" y="353"/>
                  <a:ext cx="813" cy="463"/>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2"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3"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4"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5" name="Freeform 51"/>
                <p:cNvSpPr>
                  <a:spLocks/>
                </p:cNvSpPr>
                <p:nvPr userDrawn="1"/>
              </p:nvSpPr>
              <p:spPr bwMode="ltGray">
                <a:xfrm>
                  <a:off x="333" y="169"/>
                  <a:ext cx="1015" cy="870"/>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6" name="Freeform 52"/>
                <p:cNvSpPr>
                  <a:spLocks/>
                </p:cNvSpPr>
                <p:nvPr userDrawn="1"/>
              </p:nvSpPr>
              <p:spPr bwMode="ltGray">
                <a:xfrm>
                  <a:off x="727" y="498"/>
                  <a:ext cx="382" cy="54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7"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8" name="Freeform 54"/>
                <p:cNvSpPr>
                  <a:spLocks/>
                </p:cNvSpPr>
                <p:nvPr userDrawn="1"/>
              </p:nvSpPr>
              <p:spPr bwMode="ltGray">
                <a:xfrm>
                  <a:off x="1379" y="619"/>
                  <a:ext cx="21" cy="16"/>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399" name="Freeform 55"/>
                <p:cNvSpPr>
                  <a:spLocks/>
                </p:cNvSpPr>
                <p:nvPr userDrawn="1"/>
              </p:nvSpPr>
              <p:spPr bwMode="ltGray">
                <a:xfrm>
                  <a:off x="453" y="275"/>
                  <a:ext cx="58" cy="27"/>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00"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01"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02" name="Freeform 58"/>
                <p:cNvSpPr>
                  <a:spLocks/>
                </p:cNvSpPr>
                <p:nvPr userDrawn="1"/>
              </p:nvSpPr>
              <p:spPr bwMode="ltGray">
                <a:xfrm>
                  <a:off x="971" y="91"/>
                  <a:ext cx="30" cy="29"/>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03"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04" name="Freeform 60"/>
                <p:cNvSpPr>
                  <a:spLocks/>
                </p:cNvSpPr>
                <p:nvPr userDrawn="1"/>
              </p:nvSpPr>
              <p:spPr bwMode="ltGray">
                <a:xfrm>
                  <a:off x="1081" y="226"/>
                  <a:ext cx="75" cy="15"/>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05" name="Freeform 61"/>
                <p:cNvSpPr>
                  <a:spLocks/>
                </p:cNvSpPr>
                <p:nvPr userDrawn="1"/>
              </p:nvSpPr>
              <p:spPr bwMode="ltGray">
                <a:xfrm>
                  <a:off x="1210" y="223"/>
                  <a:ext cx="42" cy="33"/>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06" name="Freeform 62"/>
                <p:cNvSpPr>
                  <a:spLocks/>
                </p:cNvSpPr>
                <p:nvPr userDrawn="1"/>
              </p:nvSpPr>
              <p:spPr bwMode="ltGray">
                <a:xfrm>
                  <a:off x="865" y="123"/>
                  <a:ext cx="33" cy="27"/>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5" name="Group 63"/>
              <p:cNvGrpSpPr>
                <a:grpSpLocks/>
              </p:cNvGrpSpPr>
              <p:nvPr userDrawn="1"/>
            </p:nvGrpSpPr>
            <p:grpSpPr bwMode="auto">
              <a:xfrm>
                <a:off x="7" y="6"/>
                <a:ext cx="5739" cy="1022"/>
                <a:chOff x="1056" y="111"/>
                <a:chExt cx="2448" cy="418"/>
              </a:xfrm>
            </p:grpSpPr>
            <p:sp>
              <p:nvSpPr>
                <p:cNvPr id="57408" name="Line 64"/>
                <p:cNvSpPr>
                  <a:spLocks noChangeShapeType="1"/>
                </p:cNvSpPr>
                <p:nvPr userDrawn="1"/>
              </p:nvSpPr>
              <p:spPr bwMode="white">
                <a:xfrm>
                  <a:off x="1056" y="332"/>
                  <a:ext cx="2448"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09" name="Line 65"/>
                <p:cNvSpPr>
                  <a:spLocks noChangeShapeType="1"/>
                </p:cNvSpPr>
                <p:nvPr userDrawn="1"/>
              </p:nvSpPr>
              <p:spPr bwMode="white">
                <a:xfrm>
                  <a:off x="1254"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0" name="Line 66"/>
                <p:cNvSpPr>
                  <a:spLocks noChangeShapeType="1"/>
                </p:cNvSpPr>
                <p:nvPr userDrawn="1"/>
              </p:nvSpPr>
              <p:spPr bwMode="white">
                <a:xfrm>
                  <a:off x="1482"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1" name="Line 67"/>
                <p:cNvSpPr>
                  <a:spLocks noChangeShapeType="1"/>
                </p:cNvSpPr>
                <p:nvPr userDrawn="1"/>
              </p:nvSpPr>
              <p:spPr bwMode="white">
                <a:xfrm>
                  <a:off x="1710"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2" name="Line 68"/>
                <p:cNvSpPr>
                  <a:spLocks noChangeShapeType="1"/>
                </p:cNvSpPr>
                <p:nvPr userDrawn="1"/>
              </p:nvSpPr>
              <p:spPr bwMode="white">
                <a:xfrm>
                  <a:off x="1938"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3" name="Line 69"/>
                <p:cNvSpPr>
                  <a:spLocks noChangeShapeType="1"/>
                </p:cNvSpPr>
                <p:nvPr userDrawn="1"/>
              </p:nvSpPr>
              <p:spPr bwMode="white">
                <a:xfrm>
                  <a:off x="2166"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4" name="Line 70"/>
                <p:cNvSpPr>
                  <a:spLocks noChangeShapeType="1"/>
                </p:cNvSpPr>
                <p:nvPr userDrawn="1"/>
              </p:nvSpPr>
              <p:spPr bwMode="white">
                <a:xfrm>
                  <a:off x="2394"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5" name="Line 71"/>
                <p:cNvSpPr>
                  <a:spLocks noChangeShapeType="1"/>
                </p:cNvSpPr>
                <p:nvPr userDrawn="1"/>
              </p:nvSpPr>
              <p:spPr bwMode="white">
                <a:xfrm>
                  <a:off x="2622"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6" name="Line 72"/>
                <p:cNvSpPr>
                  <a:spLocks noChangeShapeType="1"/>
                </p:cNvSpPr>
                <p:nvPr userDrawn="1"/>
              </p:nvSpPr>
              <p:spPr bwMode="white">
                <a:xfrm>
                  <a:off x="2850"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7" name="Line 73"/>
                <p:cNvSpPr>
                  <a:spLocks noChangeShapeType="1"/>
                </p:cNvSpPr>
                <p:nvPr userDrawn="1"/>
              </p:nvSpPr>
              <p:spPr bwMode="white">
                <a:xfrm>
                  <a:off x="3078"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18" name="Line 74"/>
                <p:cNvSpPr>
                  <a:spLocks noChangeShapeType="1"/>
                </p:cNvSpPr>
                <p:nvPr userDrawn="1"/>
              </p:nvSpPr>
              <p:spPr bwMode="white">
                <a:xfrm>
                  <a:off x="3306" y="111"/>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75"/>
              <p:cNvGrpSpPr>
                <a:grpSpLocks/>
              </p:cNvGrpSpPr>
              <p:nvPr userDrawn="1"/>
            </p:nvGrpSpPr>
            <p:grpSpPr bwMode="auto">
              <a:xfrm>
                <a:off x="363" y="1"/>
                <a:ext cx="4919" cy="1034"/>
                <a:chOff x="1208" y="109"/>
                <a:chExt cx="2098" cy="423"/>
              </a:xfrm>
            </p:grpSpPr>
            <p:sp>
              <p:nvSpPr>
                <p:cNvPr id="57420" name="Line 76"/>
                <p:cNvSpPr>
                  <a:spLocks noChangeShapeType="1"/>
                </p:cNvSpPr>
                <p:nvPr userDrawn="1"/>
              </p:nvSpPr>
              <p:spPr bwMode="ltGray">
                <a:xfrm>
                  <a:off x="2850" y="110"/>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1" name="Line 77"/>
                <p:cNvSpPr>
                  <a:spLocks noChangeShapeType="1"/>
                </p:cNvSpPr>
                <p:nvPr userDrawn="1"/>
              </p:nvSpPr>
              <p:spPr bwMode="ltGray">
                <a:xfrm>
                  <a:off x="2972" y="332"/>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2" name="Line 78"/>
                <p:cNvSpPr>
                  <a:spLocks noChangeShapeType="1"/>
                </p:cNvSpPr>
                <p:nvPr userDrawn="1"/>
              </p:nvSpPr>
              <p:spPr bwMode="ltGray">
                <a:xfrm>
                  <a:off x="3078" y="350"/>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3" name="Line 79"/>
                <p:cNvSpPr>
                  <a:spLocks noChangeShapeType="1"/>
                </p:cNvSpPr>
                <p:nvPr userDrawn="1"/>
              </p:nvSpPr>
              <p:spPr bwMode="ltGray">
                <a:xfrm>
                  <a:off x="3306" y="450"/>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4" name="Line 80"/>
                <p:cNvSpPr>
                  <a:spLocks noChangeShapeType="1"/>
                </p:cNvSpPr>
                <p:nvPr userDrawn="1"/>
              </p:nvSpPr>
              <p:spPr bwMode="ltGray">
                <a:xfrm>
                  <a:off x="2166" y="114"/>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5" name="Line 81"/>
                <p:cNvSpPr>
                  <a:spLocks noChangeShapeType="1"/>
                </p:cNvSpPr>
                <p:nvPr userDrawn="1"/>
              </p:nvSpPr>
              <p:spPr bwMode="ltGray">
                <a:xfrm>
                  <a:off x="1938" y="111"/>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6" name="Line 82"/>
                <p:cNvSpPr>
                  <a:spLocks noChangeShapeType="1"/>
                </p:cNvSpPr>
                <p:nvPr userDrawn="1"/>
              </p:nvSpPr>
              <p:spPr bwMode="ltGray">
                <a:xfrm flipH="1">
                  <a:off x="1912" y="332"/>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7" name="Line 83"/>
                <p:cNvSpPr>
                  <a:spLocks noChangeShapeType="1"/>
                </p:cNvSpPr>
                <p:nvPr userDrawn="1"/>
              </p:nvSpPr>
              <p:spPr bwMode="ltGray">
                <a:xfrm>
                  <a:off x="1778" y="332"/>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8" name="Line 84"/>
                <p:cNvSpPr>
                  <a:spLocks noChangeShapeType="1"/>
                </p:cNvSpPr>
                <p:nvPr userDrawn="1"/>
              </p:nvSpPr>
              <p:spPr bwMode="ltGray">
                <a:xfrm flipH="1">
                  <a:off x="1578" y="332"/>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29" name="Line 85"/>
                <p:cNvSpPr>
                  <a:spLocks noChangeShapeType="1"/>
                </p:cNvSpPr>
                <p:nvPr userDrawn="1"/>
              </p:nvSpPr>
              <p:spPr bwMode="ltGray">
                <a:xfrm>
                  <a:off x="1208" y="332"/>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30" name="Line 86"/>
                <p:cNvSpPr>
                  <a:spLocks noChangeShapeType="1"/>
                </p:cNvSpPr>
                <p:nvPr userDrawn="1"/>
              </p:nvSpPr>
              <p:spPr bwMode="ltGray">
                <a:xfrm>
                  <a:off x="1480" y="234"/>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31" name="Line 87"/>
                <p:cNvSpPr>
                  <a:spLocks noChangeShapeType="1"/>
                </p:cNvSpPr>
                <p:nvPr userDrawn="1"/>
              </p:nvSpPr>
              <p:spPr bwMode="ltGray">
                <a:xfrm>
                  <a:off x="1254" y="252"/>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32" name="Line 88"/>
                <p:cNvSpPr>
                  <a:spLocks noChangeShapeType="1"/>
                </p:cNvSpPr>
                <p:nvPr userDrawn="1"/>
              </p:nvSpPr>
              <p:spPr bwMode="ltGray">
                <a:xfrm flipH="1" flipV="1">
                  <a:off x="1482" y="109"/>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33" name="Line 89"/>
                <p:cNvSpPr>
                  <a:spLocks noChangeShapeType="1"/>
                </p:cNvSpPr>
                <p:nvPr userDrawn="1"/>
              </p:nvSpPr>
              <p:spPr bwMode="ltGray">
                <a:xfrm>
                  <a:off x="1710" y="180"/>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57434" name="Line 90"/>
                <p:cNvSpPr>
                  <a:spLocks noChangeShapeType="1"/>
                </p:cNvSpPr>
                <p:nvPr userDrawn="1"/>
              </p:nvSpPr>
              <p:spPr bwMode="ltGray">
                <a:xfrm flipV="1">
                  <a:off x="1710" y="111"/>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3080" name="Picture 91"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gray">
            <a:xfrm>
              <a:off x="336" y="1566"/>
              <a:ext cx="690" cy="642"/>
            </a:xfrm>
            <a:prstGeom prst="rect">
              <a:avLst/>
            </a:prstGeom>
            <a:noFill/>
            <a:ln w="9525">
              <a:noFill/>
              <a:miter lim="800000"/>
              <a:headEnd/>
              <a:tailEnd/>
            </a:ln>
          </p:spPr>
        </p:pic>
      </p:grpSp>
      <p:sp>
        <p:nvSpPr>
          <p:cNvPr id="57437" name="Rectangle 93"/>
          <p:cNvSpPr>
            <a:spLocks noChangeArrowheads="1"/>
          </p:cNvSpPr>
          <p:nvPr/>
        </p:nvSpPr>
        <p:spPr bwMode="auto">
          <a:xfrm>
            <a:off x="304800" y="2133600"/>
            <a:ext cx="1752600" cy="1981200"/>
          </a:xfrm>
          <a:prstGeom prst="rect">
            <a:avLst/>
          </a:prstGeom>
          <a:solidFill>
            <a:schemeClr val="bg1"/>
          </a:soli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pic>
        <p:nvPicPr>
          <p:cNvPr id="3076" name="Picture 95" descr="HBB logo"/>
          <p:cNvPicPr>
            <a:picLocks noChangeAspect="1" noChangeArrowheads="1"/>
          </p:cNvPicPr>
          <p:nvPr/>
        </p:nvPicPr>
        <p:blipFill>
          <a:blip r:embed="rId14" cstate="print"/>
          <a:srcRect/>
          <a:stretch>
            <a:fillRect/>
          </a:stretch>
        </p:blipFill>
        <p:spPr bwMode="auto">
          <a:xfrm>
            <a:off x="1600200" y="1752600"/>
            <a:ext cx="1447800" cy="1412875"/>
          </a:xfrm>
          <a:prstGeom prst="rect">
            <a:avLst/>
          </a:prstGeom>
          <a:noFill/>
          <a:ln w="9525">
            <a:noFill/>
            <a:miter lim="800000"/>
            <a:headEnd/>
            <a:tailEnd/>
          </a:ln>
        </p:spPr>
      </p:pic>
      <p:pic>
        <p:nvPicPr>
          <p:cNvPr id="3077" name="Picture 96" descr="HBB logo and AAP logo blue"/>
          <p:cNvPicPr>
            <a:picLocks noChangeAspect="1" noChangeArrowheads="1"/>
          </p:cNvPicPr>
          <p:nvPr/>
        </p:nvPicPr>
        <p:blipFill>
          <a:blip r:embed="rId15" cstate="print"/>
          <a:srcRect l="8577" t="60454" r="7088" b="27834"/>
          <a:stretch>
            <a:fillRect/>
          </a:stretch>
        </p:blipFill>
        <p:spPr bwMode="auto">
          <a:xfrm>
            <a:off x="3276600" y="1981200"/>
            <a:ext cx="4495800" cy="885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600200"/>
            <a:ext cx="42672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Level 1</a:t>
            </a:r>
          </a:p>
          <a:p>
            <a:pPr lvl="1"/>
            <a:r>
              <a:rPr lang="en-US" smtClean="0"/>
              <a:t>Level 2</a:t>
            </a:r>
          </a:p>
          <a:p>
            <a:pPr lvl="2"/>
            <a:r>
              <a:rPr lang="en-US" smtClean="0"/>
              <a:t>Level 3</a:t>
            </a:r>
          </a:p>
          <a:p>
            <a:pPr lvl="3"/>
            <a:r>
              <a:rPr lang="en-US" smtClean="0"/>
              <a:t>Level 4</a:t>
            </a:r>
          </a:p>
          <a:p>
            <a:pPr lvl="4"/>
            <a:r>
              <a:rPr lang="en-US" smtClean="0"/>
              <a:t>Level 5</a:t>
            </a:r>
          </a:p>
        </p:txBody>
      </p:sp>
      <p:grpSp>
        <p:nvGrpSpPr>
          <p:cNvPr id="2" name="Group 4"/>
          <p:cNvGrpSpPr>
            <a:grpSpLocks/>
          </p:cNvGrpSpPr>
          <p:nvPr/>
        </p:nvGrpSpPr>
        <p:grpSpPr bwMode="auto">
          <a:xfrm>
            <a:off x="381000" y="304800"/>
            <a:ext cx="8488363" cy="831850"/>
            <a:chOff x="165" y="55"/>
            <a:chExt cx="5347" cy="524"/>
          </a:xfrm>
        </p:grpSpPr>
        <p:grpSp>
          <p:nvGrpSpPr>
            <p:cNvPr id="3" name="Group 5"/>
            <p:cNvGrpSpPr>
              <a:grpSpLocks/>
            </p:cNvGrpSpPr>
            <p:nvPr userDrawn="1"/>
          </p:nvGrpSpPr>
          <p:grpSpPr bwMode="auto">
            <a:xfrm>
              <a:off x="664" y="104"/>
              <a:ext cx="4848" cy="432"/>
              <a:chOff x="664" y="104"/>
              <a:chExt cx="4848" cy="432"/>
            </a:xfrm>
          </p:grpSpPr>
          <p:sp>
            <p:nvSpPr>
              <p:cNvPr id="12294" name="Freeform 6"/>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rgbClr val="E5D093"/>
              </a:solidFill>
              <a:ln w="9525">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7"/>
              <p:cNvGrpSpPr>
                <a:grpSpLocks/>
              </p:cNvGrpSpPr>
              <p:nvPr/>
            </p:nvGrpSpPr>
            <p:grpSpPr bwMode="auto">
              <a:xfrm>
                <a:off x="1195" y="104"/>
                <a:ext cx="3827" cy="429"/>
                <a:chOff x="1021" y="240"/>
                <a:chExt cx="3827" cy="429"/>
              </a:xfrm>
            </p:grpSpPr>
            <p:grpSp>
              <p:nvGrpSpPr>
                <p:cNvPr id="5" name="Group 8"/>
                <p:cNvGrpSpPr>
                  <a:grpSpLocks/>
                </p:cNvGrpSpPr>
                <p:nvPr/>
              </p:nvGrpSpPr>
              <p:grpSpPr bwMode="auto">
                <a:xfrm>
                  <a:off x="1021" y="241"/>
                  <a:ext cx="2208" cy="427"/>
                  <a:chOff x="1021" y="241"/>
                  <a:chExt cx="2208" cy="427"/>
                </a:xfrm>
              </p:grpSpPr>
              <p:sp>
                <p:nvSpPr>
                  <p:cNvPr id="12297" name="Freeform 9"/>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298" name="Freeform 10"/>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299" name="Freeform 11"/>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0" name="Freeform 12"/>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1" name="Freeform 13"/>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2" name="Freeform 14"/>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3" name="Freeform 15"/>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4" name="Freeform 16"/>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5" name="Freeform 17"/>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6" name="Freeform 18"/>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7" name="Freeform 19"/>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8" name="Freeform 20"/>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09" name="Freeform 21"/>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0" name="Freeform 22"/>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1" name="Freeform 23"/>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2" name="Freeform 24"/>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3" name="Freeform 25"/>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4" name="Freeform 26"/>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5" name="Freeform 27"/>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6" name="Freeform 28"/>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7" name="Freeform 29"/>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8" name="Freeform 30"/>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19" name="Freeform 31"/>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0" name="Freeform 32"/>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1" name="Freeform 33"/>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2" name="Freeform 34"/>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3" name="Freeform 35"/>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4" name="Freeform 36"/>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5" name="Freeform 37"/>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6" name="Freeform 38"/>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7" name="Freeform 39"/>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8" name="Freeform 40"/>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29" name="Freeform 41"/>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0" name="Freeform 42"/>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1" name="Freeform 43"/>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2" name="Freeform 44"/>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3" name="Freeform 45"/>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4" name="Freeform 46"/>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5" name="Freeform 47"/>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6" name="Freeform 48"/>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7" name="Freeform 49"/>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8" name="Freeform 50"/>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39" name="Freeform 51"/>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0" name="Freeform 52"/>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1" name="Freeform 53"/>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2" name="Freeform 54"/>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3" name="Freeform 55"/>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4" name="Freeform 56"/>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5" name="Freeform 57"/>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6" name="Freeform 58"/>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7" name="Freeform 59"/>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8" name="Freeform 60"/>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49" name="Freeform 61"/>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50" name="Freeform 62"/>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51" name="Freeform 63"/>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52" name="Freeform 64"/>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65"/>
                <p:cNvGrpSpPr>
                  <a:grpSpLocks/>
                </p:cNvGrpSpPr>
                <p:nvPr/>
              </p:nvGrpSpPr>
              <p:grpSpPr bwMode="auto">
                <a:xfrm>
                  <a:off x="3709" y="240"/>
                  <a:ext cx="1139" cy="429"/>
                  <a:chOff x="3709" y="240"/>
                  <a:chExt cx="1139" cy="429"/>
                </a:xfrm>
              </p:grpSpPr>
              <p:sp>
                <p:nvSpPr>
                  <p:cNvPr id="12354" name="Freeform 66"/>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55" name="Freeform 67"/>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56" name="Freeform 68"/>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57" name="Freeform 69"/>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58" name="Freeform 70"/>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59" name="Freeform 71"/>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0" name="Freeform 72"/>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1" name="Freeform 73"/>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2" name="Freeform 74"/>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3" name="Freeform 75"/>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4" name="Freeform 76"/>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5" name="Freeform 77"/>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6" name="Freeform 78"/>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7" name="Freeform 79"/>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8" name="Freeform 80"/>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69" name="Freeform 81"/>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0" name="Freeform 82"/>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1" name="Freeform 83"/>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2" name="Freeform 84"/>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3" name="Freeform 85"/>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4" name="Freeform 86"/>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5" name="Freeform 87"/>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6" name="Freeform 88"/>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7" name="Freeform 89"/>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8" name="Freeform 90"/>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79" name="Freeform 91"/>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0" name="Freeform 92"/>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1" name="Freeform 93"/>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2" name="Freeform 94"/>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3" name="Freeform 95"/>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4" name="Freeform 96"/>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5" name="Freeform 97"/>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6" name="Freeform 98"/>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7" name="Freeform 99"/>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8" name="Freeform 100"/>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89" name="Freeform 101"/>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90" name="Freeform 102"/>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91" name="Freeform 103"/>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92" name="Freeform 104"/>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93" name="Freeform 105"/>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94" name="Freeform 106"/>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95" name="Freeform 107"/>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grpSp>
            <p:nvGrpSpPr>
              <p:cNvPr id="7" name="Group 108"/>
              <p:cNvGrpSpPr>
                <a:grpSpLocks/>
              </p:cNvGrpSpPr>
              <p:nvPr/>
            </p:nvGrpSpPr>
            <p:grpSpPr bwMode="auto">
              <a:xfrm>
                <a:off x="798" y="111"/>
                <a:ext cx="4702" cy="418"/>
                <a:chOff x="798" y="255"/>
                <a:chExt cx="4702" cy="418"/>
              </a:xfrm>
            </p:grpSpPr>
            <p:sp>
              <p:nvSpPr>
                <p:cNvPr id="12397" name="Line 109"/>
                <p:cNvSpPr>
                  <a:spLocks noChangeShapeType="1"/>
                </p:cNvSpPr>
                <p:nvPr/>
              </p:nvSpPr>
              <p:spPr bwMode="white">
                <a:xfrm>
                  <a:off x="798" y="476"/>
                  <a:ext cx="4702"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98" name="Line 110"/>
                <p:cNvSpPr>
                  <a:spLocks noChangeShapeType="1"/>
                </p:cNvSpPr>
                <p:nvPr/>
              </p:nvSpPr>
              <p:spPr bwMode="white">
                <a:xfrm>
                  <a:off x="102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399" name="Line 111"/>
                <p:cNvSpPr>
                  <a:spLocks noChangeShapeType="1"/>
                </p:cNvSpPr>
                <p:nvPr/>
              </p:nvSpPr>
              <p:spPr bwMode="white">
                <a:xfrm>
                  <a:off x="125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0" name="Line 112"/>
                <p:cNvSpPr>
                  <a:spLocks noChangeShapeType="1"/>
                </p:cNvSpPr>
                <p:nvPr/>
              </p:nvSpPr>
              <p:spPr bwMode="white">
                <a:xfrm>
                  <a:off x="148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1" name="Line 113"/>
                <p:cNvSpPr>
                  <a:spLocks noChangeShapeType="1"/>
                </p:cNvSpPr>
                <p:nvPr/>
              </p:nvSpPr>
              <p:spPr bwMode="white">
                <a:xfrm>
                  <a:off x="171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2" name="Line 114"/>
                <p:cNvSpPr>
                  <a:spLocks noChangeShapeType="1"/>
                </p:cNvSpPr>
                <p:nvPr/>
              </p:nvSpPr>
              <p:spPr bwMode="white">
                <a:xfrm>
                  <a:off x="193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3" name="Line 115"/>
                <p:cNvSpPr>
                  <a:spLocks noChangeShapeType="1"/>
                </p:cNvSpPr>
                <p:nvPr/>
              </p:nvSpPr>
              <p:spPr bwMode="white">
                <a:xfrm>
                  <a:off x="216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4" name="Line 116"/>
                <p:cNvSpPr>
                  <a:spLocks noChangeShapeType="1"/>
                </p:cNvSpPr>
                <p:nvPr/>
              </p:nvSpPr>
              <p:spPr bwMode="white">
                <a:xfrm>
                  <a:off x="239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5" name="Line 117"/>
                <p:cNvSpPr>
                  <a:spLocks noChangeShapeType="1"/>
                </p:cNvSpPr>
                <p:nvPr/>
              </p:nvSpPr>
              <p:spPr bwMode="white">
                <a:xfrm>
                  <a:off x="262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6" name="Line 118"/>
                <p:cNvSpPr>
                  <a:spLocks noChangeShapeType="1"/>
                </p:cNvSpPr>
                <p:nvPr/>
              </p:nvSpPr>
              <p:spPr bwMode="white">
                <a:xfrm>
                  <a:off x="285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7" name="Line 119"/>
                <p:cNvSpPr>
                  <a:spLocks noChangeShapeType="1"/>
                </p:cNvSpPr>
                <p:nvPr/>
              </p:nvSpPr>
              <p:spPr bwMode="white">
                <a:xfrm>
                  <a:off x="307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8" name="Line 120"/>
                <p:cNvSpPr>
                  <a:spLocks noChangeShapeType="1"/>
                </p:cNvSpPr>
                <p:nvPr/>
              </p:nvSpPr>
              <p:spPr bwMode="white">
                <a:xfrm>
                  <a:off x="330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09" name="Line 121"/>
                <p:cNvSpPr>
                  <a:spLocks noChangeShapeType="1"/>
                </p:cNvSpPr>
                <p:nvPr/>
              </p:nvSpPr>
              <p:spPr bwMode="white">
                <a:xfrm>
                  <a:off x="353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10" name="Line 122"/>
                <p:cNvSpPr>
                  <a:spLocks noChangeShapeType="1"/>
                </p:cNvSpPr>
                <p:nvPr/>
              </p:nvSpPr>
              <p:spPr bwMode="white">
                <a:xfrm>
                  <a:off x="376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11" name="Line 123"/>
                <p:cNvSpPr>
                  <a:spLocks noChangeShapeType="1"/>
                </p:cNvSpPr>
                <p:nvPr/>
              </p:nvSpPr>
              <p:spPr bwMode="white">
                <a:xfrm>
                  <a:off x="399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12" name="Line 124"/>
                <p:cNvSpPr>
                  <a:spLocks noChangeShapeType="1"/>
                </p:cNvSpPr>
                <p:nvPr/>
              </p:nvSpPr>
              <p:spPr bwMode="white">
                <a:xfrm>
                  <a:off x="421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13" name="Line 125"/>
                <p:cNvSpPr>
                  <a:spLocks noChangeShapeType="1"/>
                </p:cNvSpPr>
                <p:nvPr/>
              </p:nvSpPr>
              <p:spPr bwMode="white">
                <a:xfrm>
                  <a:off x="444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14" name="Line 126"/>
                <p:cNvSpPr>
                  <a:spLocks noChangeShapeType="1"/>
                </p:cNvSpPr>
                <p:nvPr/>
              </p:nvSpPr>
              <p:spPr bwMode="white">
                <a:xfrm>
                  <a:off x="467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15" name="Line 127"/>
                <p:cNvSpPr>
                  <a:spLocks noChangeShapeType="1"/>
                </p:cNvSpPr>
                <p:nvPr/>
              </p:nvSpPr>
              <p:spPr bwMode="white">
                <a:xfrm>
                  <a:off x="490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16" name="Line 128"/>
                <p:cNvSpPr>
                  <a:spLocks noChangeShapeType="1"/>
                </p:cNvSpPr>
                <p:nvPr/>
              </p:nvSpPr>
              <p:spPr bwMode="white">
                <a:xfrm>
                  <a:off x="513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17" name="Line 129"/>
                <p:cNvSpPr>
                  <a:spLocks noChangeShapeType="1"/>
                </p:cNvSpPr>
                <p:nvPr/>
              </p:nvSpPr>
              <p:spPr bwMode="white">
                <a:xfrm>
                  <a:off x="535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8" name="Group 130"/>
              <p:cNvGrpSpPr>
                <a:grpSpLocks/>
              </p:cNvGrpSpPr>
              <p:nvPr/>
            </p:nvGrpSpPr>
            <p:grpSpPr bwMode="auto">
              <a:xfrm>
                <a:off x="1208" y="109"/>
                <a:ext cx="3694" cy="423"/>
                <a:chOff x="1034" y="245"/>
                <a:chExt cx="3694" cy="423"/>
              </a:xfrm>
            </p:grpSpPr>
            <p:sp>
              <p:nvSpPr>
                <p:cNvPr id="12419" name="Line 131"/>
                <p:cNvSpPr>
                  <a:spLocks noChangeShapeType="1"/>
                </p:cNvSpPr>
                <p:nvPr/>
              </p:nvSpPr>
              <p:spPr bwMode="ltGray">
                <a:xfrm>
                  <a:off x="2676" y="246"/>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0" name="Line 132"/>
                <p:cNvSpPr>
                  <a:spLocks noChangeShapeType="1"/>
                </p:cNvSpPr>
                <p:nvPr/>
              </p:nvSpPr>
              <p:spPr bwMode="ltGray">
                <a:xfrm>
                  <a:off x="2798" y="468"/>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1" name="Line 133"/>
                <p:cNvSpPr>
                  <a:spLocks noChangeShapeType="1"/>
                </p:cNvSpPr>
                <p:nvPr/>
              </p:nvSpPr>
              <p:spPr bwMode="ltGray">
                <a:xfrm>
                  <a:off x="2904" y="486"/>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2" name="Line 134"/>
                <p:cNvSpPr>
                  <a:spLocks noChangeShapeType="1"/>
                </p:cNvSpPr>
                <p:nvPr/>
              </p:nvSpPr>
              <p:spPr bwMode="ltGray">
                <a:xfrm>
                  <a:off x="3132" y="586"/>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3" name="Line 135"/>
                <p:cNvSpPr>
                  <a:spLocks noChangeShapeType="1"/>
                </p:cNvSpPr>
                <p:nvPr/>
              </p:nvSpPr>
              <p:spPr bwMode="ltGray">
                <a:xfrm>
                  <a:off x="3816" y="358"/>
                  <a:ext cx="0" cy="18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4" name="Line 136"/>
                <p:cNvSpPr>
                  <a:spLocks noChangeShapeType="1"/>
                </p:cNvSpPr>
                <p:nvPr/>
              </p:nvSpPr>
              <p:spPr bwMode="ltGray">
                <a:xfrm>
                  <a:off x="3722"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5" name="Line 137"/>
                <p:cNvSpPr>
                  <a:spLocks noChangeShapeType="1"/>
                </p:cNvSpPr>
                <p:nvPr/>
              </p:nvSpPr>
              <p:spPr bwMode="ltGray">
                <a:xfrm>
                  <a:off x="4044" y="372"/>
                  <a:ext cx="0" cy="29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6" name="Line 138"/>
                <p:cNvSpPr>
                  <a:spLocks noChangeShapeType="1"/>
                </p:cNvSpPr>
                <p:nvPr/>
              </p:nvSpPr>
              <p:spPr bwMode="ltGray">
                <a:xfrm flipV="1">
                  <a:off x="4046" y="248"/>
                  <a:ext cx="0" cy="5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7" name="Line 139"/>
                <p:cNvSpPr>
                  <a:spLocks noChangeShapeType="1"/>
                </p:cNvSpPr>
                <p:nvPr/>
              </p:nvSpPr>
              <p:spPr bwMode="ltGray">
                <a:xfrm flipV="1">
                  <a:off x="4272" y="246"/>
                  <a:ext cx="0" cy="18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8" name="Line 140"/>
                <p:cNvSpPr>
                  <a:spLocks noChangeShapeType="1"/>
                </p:cNvSpPr>
                <p:nvPr/>
              </p:nvSpPr>
              <p:spPr bwMode="ltGray">
                <a:xfrm flipH="1">
                  <a:off x="4422" y="468"/>
                  <a:ext cx="7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29" name="Line 141"/>
                <p:cNvSpPr>
                  <a:spLocks noChangeShapeType="1"/>
                </p:cNvSpPr>
                <p:nvPr/>
              </p:nvSpPr>
              <p:spPr bwMode="ltGray">
                <a:xfrm flipH="1">
                  <a:off x="4290" y="468"/>
                  <a:ext cx="6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0" name="Line 142"/>
                <p:cNvSpPr>
                  <a:spLocks noChangeShapeType="1"/>
                </p:cNvSpPr>
                <p:nvPr/>
              </p:nvSpPr>
              <p:spPr bwMode="ltGray">
                <a:xfrm flipV="1">
                  <a:off x="4500" y="246"/>
                  <a:ext cx="0" cy="27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1" name="Line 143"/>
                <p:cNvSpPr>
                  <a:spLocks noChangeShapeType="1"/>
                </p:cNvSpPr>
                <p:nvPr/>
              </p:nvSpPr>
              <p:spPr bwMode="ltGray">
                <a:xfrm>
                  <a:off x="4728" y="606"/>
                  <a:ext cx="0" cy="3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2" name="Line 144"/>
                <p:cNvSpPr>
                  <a:spLocks noChangeShapeType="1"/>
                </p:cNvSpPr>
                <p:nvPr/>
              </p:nvSpPr>
              <p:spPr bwMode="ltGray">
                <a:xfrm>
                  <a:off x="1992" y="250"/>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3" name="Line 145"/>
                <p:cNvSpPr>
                  <a:spLocks noChangeShapeType="1"/>
                </p:cNvSpPr>
                <p:nvPr/>
              </p:nvSpPr>
              <p:spPr bwMode="ltGray">
                <a:xfrm>
                  <a:off x="1764" y="247"/>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4" name="Line 146"/>
                <p:cNvSpPr>
                  <a:spLocks noChangeShapeType="1"/>
                </p:cNvSpPr>
                <p:nvPr/>
              </p:nvSpPr>
              <p:spPr bwMode="ltGray">
                <a:xfrm flipH="1">
                  <a:off x="1738" y="468"/>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5" name="Line 147"/>
                <p:cNvSpPr>
                  <a:spLocks noChangeShapeType="1"/>
                </p:cNvSpPr>
                <p:nvPr/>
              </p:nvSpPr>
              <p:spPr bwMode="ltGray">
                <a:xfrm>
                  <a:off x="1604" y="468"/>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6" name="Line 148"/>
                <p:cNvSpPr>
                  <a:spLocks noChangeShapeType="1"/>
                </p:cNvSpPr>
                <p:nvPr/>
              </p:nvSpPr>
              <p:spPr bwMode="ltGray">
                <a:xfrm flipH="1">
                  <a:off x="1404" y="468"/>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7" name="Line 149"/>
                <p:cNvSpPr>
                  <a:spLocks noChangeShapeType="1"/>
                </p:cNvSpPr>
                <p:nvPr/>
              </p:nvSpPr>
              <p:spPr bwMode="ltGray">
                <a:xfrm>
                  <a:off x="1034"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8" name="Line 150"/>
                <p:cNvSpPr>
                  <a:spLocks noChangeShapeType="1"/>
                </p:cNvSpPr>
                <p:nvPr/>
              </p:nvSpPr>
              <p:spPr bwMode="ltGray">
                <a:xfrm>
                  <a:off x="1306" y="370"/>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39" name="Line 151"/>
                <p:cNvSpPr>
                  <a:spLocks noChangeShapeType="1"/>
                </p:cNvSpPr>
                <p:nvPr/>
              </p:nvSpPr>
              <p:spPr bwMode="ltGray">
                <a:xfrm>
                  <a:off x="1080" y="388"/>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40" name="Line 152"/>
                <p:cNvSpPr>
                  <a:spLocks noChangeShapeType="1"/>
                </p:cNvSpPr>
                <p:nvPr/>
              </p:nvSpPr>
              <p:spPr bwMode="ltGray">
                <a:xfrm flipH="1" flipV="1">
                  <a:off x="1308" y="245"/>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41" name="Line 153"/>
                <p:cNvSpPr>
                  <a:spLocks noChangeShapeType="1"/>
                </p:cNvSpPr>
                <p:nvPr/>
              </p:nvSpPr>
              <p:spPr bwMode="ltGray">
                <a:xfrm>
                  <a:off x="1536" y="316"/>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42" name="Line 154"/>
                <p:cNvSpPr>
                  <a:spLocks noChangeShapeType="1"/>
                </p:cNvSpPr>
                <p:nvPr/>
              </p:nvSpPr>
              <p:spPr bwMode="ltGray">
                <a:xfrm flipV="1">
                  <a:off x="1536" y="247"/>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2443" name="Line 155"/>
                <p:cNvSpPr>
                  <a:spLocks noChangeShapeType="1"/>
                </p:cNvSpPr>
                <p:nvPr/>
              </p:nvSpPr>
              <p:spPr bwMode="ltGray">
                <a:xfrm>
                  <a:off x="4095" y="467"/>
                  <a:ext cx="8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4103" name="Picture 156"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pic>
        <p:nvPicPr>
          <p:cNvPr id="4100" name="Picture 157" descr="HBB logo-small"/>
          <p:cNvPicPr preferRelativeResize="0">
            <a:picLocks noChangeAspect="1" noChangeArrowheads="1"/>
          </p:cNvPicPr>
          <p:nvPr/>
        </p:nvPicPr>
        <p:blipFill>
          <a:blip r:embed="rId14" cstate="print"/>
          <a:srcRect/>
          <a:stretch>
            <a:fillRect/>
          </a:stretch>
        </p:blipFill>
        <p:spPr bwMode="auto">
          <a:xfrm>
            <a:off x="381000" y="304800"/>
            <a:ext cx="831850" cy="838200"/>
          </a:xfrm>
          <a:prstGeom prst="rect">
            <a:avLst/>
          </a:prstGeom>
          <a:noFill/>
          <a:ln w="9525">
            <a:noFill/>
            <a:miter lim="800000"/>
            <a:headEnd/>
            <a:tailEnd/>
          </a:ln>
        </p:spPr>
      </p:pic>
      <p:pic>
        <p:nvPicPr>
          <p:cNvPr id="4101" name="Picture 158"/>
          <p:cNvPicPr>
            <a:picLocks noChangeAspect="1" noChangeArrowheads="1"/>
          </p:cNvPicPr>
          <p:nvPr/>
        </p:nvPicPr>
        <p:blipFill>
          <a:blip r:embed="rId15" cstate="print"/>
          <a:srcRect/>
          <a:stretch>
            <a:fillRect/>
          </a:stretch>
        </p:blipFill>
        <p:spPr bwMode="auto">
          <a:xfrm>
            <a:off x="5181600" y="1676400"/>
            <a:ext cx="2667000" cy="44307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1" fontAlgn="base" hangingPunct="1">
        <a:spcBef>
          <a:spcPct val="0"/>
        </a:spcBef>
        <a:spcAft>
          <a:spcPct val="0"/>
        </a:spcAft>
        <a:defRPr sz="4400">
          <a:solidFill>
            <a:srgbClr val="000099"/>
          </a:solidFill>
          <a:latin typeface="+mj-lt"/>
          <a:ea typeface="+mj-ea"/>
          <a:cs typeface="+mj-cs"/>
        </a:defRPr>
      </a:lvl1pPr>
      <a:lvl2pPr algn="ctr" rtl="0" eaLnBrk="1" fontAlgn="base" hangingPunct="1">
        <a:spcBef>
          <a:spcPct val="0"/>
        </a:spcBef>
        <a:spcAft>
          <a:spcPct val="0"/>
        </a:spcAft>
        <a:defRPr sz="4400">
          <a:solidFill>
            <a:srgbClr val="000099"/>
          </a:solidFill>
          <a:latin typeface="Times New Roman" pitchFamily="18" charset="0"/>
        </a:defRPr>
      </a:lvl2pPr>
      <a:lvl3pPr algn="ctr" rtl="0" eaLnBrk="1" fontAlgn="base" hangingPunct="1">
        <a:spcBef>
          <a:spcPct val="0"/>
        </a:spcBef>
        <a:spcAft>
          <a:spcPct val="0"/>
        </a:spcAft>
        <a:defRPr sz="4400">
          <a:solidFill>
            <a:srgbClr val="000099"/>
          </a:solidFill>
          <a:latin typeface="Times New Roman" pitchFamily="18" charset="0"/>
        </a:defRPr>
      </a:lvl3pPr>
      <a:lvl4pPr algn="ctr" rtl="0" eaLnBrk="1" fontAlgn="base" hangingPunct="1">
        <a:spcBef>
          <a:spcPct val="0"/>
        </a:spcBef>
        <a:spcAft>
          <a:spcPct val="0"/>
        </a:spcAft>
        <a:defRPr sz="4400">
          <a:solidFill>
            <a:srgbClr val="000099"/>
          </a:solidFill>
          <a:latin typeface="Times New Roman" pitchFamily="18" charset="0"/>
        </a:defRPr>
      </a:lvl4pPr>
      <a:lvl5pPr algn="ctr" rtl="0" eaLnBrk="1" fontAlgn="base" hangingPunct="1">
        <a:spcBef>
          <a:spcPct val="0"/>
        </a:spcBef>
        <a:spcAft>
          <a:spcPct val="0"/>
        </a:spcAft>
        <a:defRPr sz="4400">
          <a:solidFill>
            <a:srgbClr val="000099"/>
          </a:solidFill>
          <a:latin typeface="Times New Roman" pitchFamily="18" charset="0"/>
        </a:defRPr>
      </a:lvl5pPr>
      <a:lvl6pPr marL="457200" algn="ctr" rtl="0" eaLnBrk="1" fontAlgn="base" hangingPunct="1">
        <a:spcBef>
          <a:spcPct val="0"/>
        </a:spcBef>
        <a:spcAft>
          <a:spcPct val="0"/>
        </a:spcAft>
        <a:defRPr sz="4400">
          <a:solidFill>
            <a:srgbClr val="000099"/>
          </a:solidFill>
          <a:latin typeface="Times New Roman" pitchFamily="18" charset="0"/>
        </a:defRPr>
      </a:lvl6pPr>
      <a:lvl7pPr marL="914400" algn="ctr" rtl="0" eaLnBrk="1" fontAlgn="base" hangingPunct="1">
        <a:spcBef>
          <a:spcPct val="0"/>
        </a:spcBef>
        <a:spcAft>
          <a:spcPct val="0"/>
        </a:spcAft>
        <a:defRPr sz="4400">
          <a:solidFill>
            <a:srgbClr val="000099"/>
          </a:solidFill>
          <a:latin typeface="Times New Roman" pitchFamily="18" charset="0"/>
        </a:defRPr>
      </a:lvl7pPr>
      <a:lvl8pPr marL="1371600" algn="ctr" rtl="0" eaLnBrk="1" fontAlgn="base" hangingPunct="1">
        <a:spcBef>
          <a:spcPct val="0"/>
        </a:spcBef>
        <a:spcAft>
          <a:spcPct val="0"/>
        </a:spcAft>
        <a:defRPr sz="4400">
          <a:solidFill>
            <a:srgbClr val="000099"/>
          </a:solidFill>
          <a:latin typeface="Times New Roman" pitchFamily="18" charset="0"/>
        </a:defRPr>
      </a:lvl8pPr>
      <a:lvl9pPr marL="1828800" algn="ctr" rtl="0" eaLnBrk="1" fontAlgn="base" hangingPunct="1">
        <a:spcBef>
          <a:spcPct val="0"/>
        </a:spcBef>
        <a:spcAft>
          <a:spcPct val="0"/>
        </a:spcAft>
        <a:defRPr sz="4400">
          <a:solidFill>
            <a:srgbClr val="000099"/>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1127125" y="1941513"/>
            <a:ext cx="2530475" cy="366712"/>
          </a:xfrm>
          <a:prstGeom prst="rect">
            <a:avLst/>
          </a:prstGeom>
          <a:noFill/>
          <a:ln w="9525">
            <a:noFill/>
            <a:miter lim="800000"/>
            <a:headEnd/>
            <a:tailEnd/>
          </a:ln>
          <a:effectLst/>
        </p:spPr>
        <p:txBody>
          <a:bodyPr>
            <a:spAutoFit/>
          </a:bodyPr>
          <a:lstStyle/>
          <a:p>
            <a:pPr fontAlgn="auto">
              <a:spcBef>
                <a:spcPts val="0"/>
              </a:spcBef>
              <a:spcAft>
                <a:spcPts val="0"/>
              </a:spcAft>
              <a:defRPr/>
            </a:pPr>
            <a:endParaRPr lang="en-US">
              <a:latin typeface="+mn-lt"/>
            </a:endParaRPr>
          </a:p>
        </p:txBody>
      </p:sp>
      <p:sp>
        <p:nvSpPr>
          <p:cNvPr id="8200" name="Text Box 8"/>
          <p:cNvSpPr txBox="1">
            <a:spLocks noChangeArrowheads="1"/>
          </p:cNvSpPr>
          <p:nvPr/>
        </p:nvSpPr>
        <p:spPr bwMode="auto">
          <a:xfrm>
            <a:off x="4937125" y="4379913"/>
            <a:ext cx="184150" cy="366712"/>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en-US">
              <a:latin typeface="+mn-lt"/>
            </a:endParaRPr>
          </a:p>
        </p:txBody>
      </p:sp>
      <p:grpSp>
        <p:nvGrpSpPr>
          <p:cNvPr id="2" name="Group 9"/>
          <p:cNvGrpSpPr>
            <a:grpSpLocks/>
          </p:cNvGrpSpPr>
          <p:nvPr/>
        </p:nvGrpSpPr>
        <p:grpSpPr bwMode="auto">
          <a:xfrm>
            <a:off x="381000" y="304800"/>
            <a:ext cx="8488363" cy="831850"/>
            <a:chOff x="165" y="55"/>
            <a:chExt cx="5347" cy="524"/>
          </a:xfrm>
        </p:grpSpPr>
        <p:grpSp>
          <p:nvGrpSpPr>
            <p:cNvPr id="3" name="Group 10"/>
            <p:cNvGrpSpPr>
              <a:grpSpLocks/>
            </p:cNvGrpSpPr>
            <p:nvPr userDrawn="1"/>
          </p:nvGrpSpPr>
          <p:grpSpPr bwMode="auto">
            <a:xfrm>
              <a:off x="664" y="104"/>
              <a:ext cx="4848" cy="432"/>
              <a:chOff x="664" y="104"/>
              <a:chExt cx="4848" cy="432"/>
            </a:xfrm>
          </p:grpSpPr>
          <p:sp>
            <p:nvSpPr>
              <p:cNvPr id="8203" name="Freeform 11"/>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rgbClr val="E5D093"/>
              </a:solidFill>
              <a:ln w="9525">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12"/>
              <p:cNvGrpSpPr>
                <a:grpSpLocks/>
              </p:cNvGrpSpPr>
              <p:nvPr/>
            </p:nvGrpSpPr>
            <p:grpSpPr bwMode="auto">
              <a:xfrm>
                <a:off x="1195" y="104"/>
                <a:ext cx="3827" cy="429"/>
                <a:chOff x="1021" y="240"/>
                <a:chExt cx="3827" cy="429"/>
              </a:xfrm>
            </p:grpSpPr>
            <p:grpSp>
              <p:nvGrpSpPr>
                <p:cNvPr id="5" name="Group 13"/>
                <p:cNvGrpSpPr>
                  <a:grpSpLocks/>
                </p:cNvGrpSpPr>
                <p:nvPr/>
              </p:nvGrpSpPr>
              <p:grpSpPr bwMode="auto">
                <a:xfrm>
                  <a:off x="1021" y="241"/>
                  <a:ext cx="2208" cy="427"/>
                  <a:chOff x="1021" y="241"/>
                  <a:chExt cx="2208" cy="427"/>
                </a:xfrm>
              </p:grpSpPr>
              <p:sp>
                <p:nvSpPr>
                  <p:cNvPr id="8206" name="Freeform 14"/>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07" name="Freeform 15"/>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08" name="Freeform 16"/>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09" name="Freeform 17"/>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0" name="Freeform 18"/>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1" name="Freeform 19"/>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2" name="Freeform 20"/>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3" name="Freeform 21"/>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4" name="Freeform 22"/>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5" name="Freeform 23"/>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6" name="Freeform 24"/>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7" name="Freeform 25"/>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8" name="Freeform 26"/>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19" name="Freeform 27"/>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0" name="Freeform 28"/>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1" name="Freeform 29"/>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2" name="Freeform 30"/>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3" name="Freeform 31"/>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4" name="Freeform 32"/>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5" name="Freeform 33"/>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6" name="Freeform 34"/>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7" name="Freeform 35"/>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8" name="Freeform 36"/>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29" name="Freeform 37"/>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0" name="Freeform 38"/>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1" name="Freeform 39"/>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2" name="Freeform 40"/>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3" name="Freeform 41"/>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4" name="Freeform 42"/>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5" name="Freeform 43"/>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6" name="Freeform 44"/>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7" name="Freeform 45"/>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8" name="Freeform 46"/>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39" name="Freeform 47"/>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0" name="Freeform 48"/>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1" name="Freeform 49"/>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2" name="Freeform 50"/>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3" name="Freeform 51"/>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4" name="Freeform 52"/>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5" name="Freeform 53"/>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6" name="Freeform 54"/>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7" name="Freeform 55"/>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8" name="Freeform 56"/>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49" name="Freeform 57"/>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0" name="Freeform 58"/>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1" name="Freeform 59"/>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2" name="Freeform 60"/>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3" name="Freeform 61"/>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4" name="Freeform 62"/>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5" name="Freeform 63"/>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6" name="Freeform 64"/>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7" name="Freeform 65"/>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8" name="Freeform 66"/>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59" name="Freeform 67"/>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60" name="Freeform 68"/>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61" name="Freeform 69"/>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70"/>
                <p:cNvGrpSpPr>
                  <a:grpSpLocks/>
                </p:cNvGrpSpPr>
                <p:nvPr/>
              </p:nvGrpSpPr>
              <p:grpSpPr bwMode="auto">
                <a:xfrm>
                  <a:off x="3709" y="240"/>
                  <a:ext cx="1139" cy="429"/>
                  <a:chOff x="3709" y="240"/>
                  <a:chExt cx="1139" cy="429"/>
                </a:xfrm>
              </p:grpSpPr>
              <p:sp>
                <p:nvSpPr>
                  <p:cNvPr id="8263" name="Freeform 71"/>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64" name="Freeform 72"/>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65" name="Freeform 73"/>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66" name="Freeform 74"/>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67" name="Freeform 75"/>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68" name="Freeform 76"/>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69" name="Freeform 77"/>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0" name="Freeform 78"/>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1" name="Freeform 79"/>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2" name="Freeform 80"/>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3" name="Freeform 81"/>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4" name="Freeform 82"/>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5" name="Freeform 83"/>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6" name="Freeform 84"/>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7" name="Freeform 85"/>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8" name="Freeform 86"/>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79" name="Freeform 87"/>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0" name="Freeform 88"/>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1" name="Freeform 89"/>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2" name="Freeform 90"/>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3" name="Freeform 91"/>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4" name="Freeform 92"/>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5" name="Freeform 93"/>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6" name="Freeform 94"/>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7" name="Freeform 95"/>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8" name="Freeform 96"/>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89" name="Freeform 97"/>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0" name="Freeform 98"/>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1" name="Freeform 99"/>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2" name="Freeform 100"/>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3" name="Freeform 101"/>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4" name="Freeform 102"/>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5" name="Freeform 103"/>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6" name="Freeform 104"/>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7" name="Freeform 105"/>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8" name="Freeform 106"/>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299" name="Freeform 107"/>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300" name="Freeform 108"/>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301" name="Freeform 109"/>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302" name="Freeform 110"/>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303" name="Freeform 111"/>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8304" name="Freeform 112"/>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grpSp>
            <p:nvGrpSpPr>
              <p:cNvPr id="7" name="Group 113"/>
              <p:cNvGrpSpPr>
                <a:grpSpLocks/>
              </p:cNvGrpSpPr>
              <p:nvPr/>
            </p:nvGrpSpPr>
            <p:grpSpPr bwMode="auto">
              <a:xfrm>
                <a:off x="798" y="111"/>
                <a:ext cx="4702" cy="418"/>
                <a:chOff x="798" y="255"/>
                <a:chExt cx="4702" cy="418"/>
              </a:xfrm>
            </p:grpSpPr>
            <p:sp>
              <p:nvSpPr>
                <p:cNvPr id="8306" name="Line 114"/>
                <p:cNvSpPr>
                  <a:spLocks noChangeShapeType="1"/>
                </p:cNvSpPr>
                <p:nvPr/>
              </p:nvSpPr>
              <p:spPr bwMode="white">
                <a:xfrm>
                  <a:off x="798" y="476"/>
                  <a:ext cx="4702"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07" name="Line 115"/>
                <p:cNvSpPr>
                  <a:spLocks noChangeShapeType="1"/>
                </p:cNvSpPr>
                <p:nvPr/>
              </p:nvSpPr>
              <p:spPr bwMode="white">
                <a:xfrm>
                  <a:off x="102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08" name="Line 116"/>
                <p:cNvSpPr>
                  <a:spLocks noChangeShapeType="1"/>
                </p:cNvSpPr>
                <p:nvPr/>
              </p:nvSpPr>
              <p:spPr bwMode="white">
                <a:xfrm>
                  <a:off x="125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09" name="Line 117"/>
                <p:cNvSpPr>
                  <a:spLocks noChangeShapeType="1"/>
                </p:cNvSpPr>
                <p:nvPr/>
              </p:nvSpPr>
              <p:spPr bwMode="white">
                <a:xfrm>
                  <a:off x="148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0" name="Line 118"/>
                <p:cNvSpPr>
                  <a:spLocks noChangeShapeType="1"/>
                </p:cNvSpPr>
                <p:nvPr/>
              </p:nvSpPr>
              <p:spPr bwMode="white">
                <a:xfrm>
                  <a:off x="171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1" name="Line 119"/>
                <p:cNvSpPr>
                  <a:spLocks noChangeShapeType="1"/>
                </p:cNvSpPr>
                <p:nvPr/>
              </p:nvSpPr>
              <p:spPr bwMode="white">
                <a:xfrm>
                  <a:off x="193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2" name="Line 120"/>
                <p:cNvSpPr>
                  <a:spLocks noChangeShapeType="1"/>
                </p:cNvSpPr>
                <p:nvPr/>
              </p:nvSpPr>
              <p:spPr bwMode="white">
                <a:xfrm>
                  <a:off x="216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3" name="Line 121"/>
                <p:cNvSpPr>
                  <a:spLocks noChangeShapeType="1"/>
                </p:cNvSpPr>
                <p:nvPr/>
              </p:nvSpPr>
              <p:spPr bwMode="white">
                <a:xfrm>
                  <a:off x="239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4" name="Line 122"/>
                <p:cNvSpPr>
                  <a:spLocks noChangeShapeType="1"/>
                </p:cNvSpPr>
                <p:nvPr/>
              </p:nvSpPr>
              <p:spPr bwMode="white">
                <a:xfrm>
                  <a:off x="262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5" name="Line 123"/>
                <p:cNvSpPr>
                  <a:spLocks noChangeShapeType="1"/>
                </p:cNvSpPr>
                <p:nvPr/>
              </p:nvSpPr>
              <p:spPr bwMode="white">
                <a:xfrm>
                  <a:off x="285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6" name="Line 124"/>
                <p:cNvSpPr>
                  <a:spLocks noChangeShapeType="1"/>
                </p:cNvSpPr>
                <p:nvPr/>
              </p:nvSpPr>
              <p:spPr bwMode="white">
                <a:xfrm>
                  <a:off x="307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7" name="Line 125"/>
                <p:cNvSpPr>
                  <a:spLocks noChangeShapeType="1"/>
                </p:cNvSpPr>
                <p:nvPr/>
              </p:nvSpPr>
              <p:spPr bwMode="white">
                <a:xfrm>
                  <a:off x="330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8" name="Line 126"/>
                <p:cNvSpPr>
                  <a:spLocks noChangeShapeType="1"/>
                </p:cNvSpPr>
                <p:nvPr/>
              </p:nvSpPr>
              <p:spPr bwMode="white">
                <a:xfrm>
                  <a:off x="353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19" name="Line 127"/>
                <p:cNvSpPr>
                  <a:spLocks noChangeShapeType="1"/>
                </p:cNvSpPr>
                <p:nvPr/>
              </p:nvSpPr>
              <p:spPr bwMode="white">
                <a:xfrm>
                  <a:off x="376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20" name="Line 128"/>
                <p:cNvSpPr>
                  <a:spLocks noChangeShapeType="1"/>
                </p:cNvSpPr>
                <p:nvPr/>
              </p:nvSpPr>
              <p:spPr bwMode="white">
                <a:xfrm>
                  <a:off x="399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21" name="Line 129"/>
                <p:cNvSpPr>
                  <a:spLocks noChangeShapeType="1"/>
                </p:cNvSpPr>
                <p:nvPr/>
              </p:nvSpPr>
              <p:spPr bwMode="white">
                <a:xfrm>
                  <a:off x="421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22" name="Line 130"/>
                <p:cNvSpPr>
                  <a:spLocks noChangeShapeType="1"/>
                </p:cNvSpPr>
                <p:nvPr/>
              </p:nvSpPr>
              <p:spPr bwMode="white">
                <a:xfrm>
                  <a:off x="444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23" name="Line 131"/>
                <p:cNvSpPr>
                  <a:spLocks noChangeShapeType="1"/>
                </p:cNvSpPr>
                <p:nvPr/>
              </p:nvSpPr>
              <p:spPr bwMode="white">
                <a:xfrm>
                  <a:off x="467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24" name="Line 132"/>
                <p:cNvSpPr>
                  <a:spLocks noChangeShapeType="1"/>
                </p:cNvSpPr>
                <p:nvPr/>
              </p:nvSpPr>
              <p:spPr bwMode="white">
                <a:xfrm>
                  <a:off x="490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25" name="Line 133"/>
                <p:cNvSpPr>
                  <a:spLocks noChangeShapeType="1"/>
                </p:cNvSpPr>
                <p:nvPr/>
              </p:nvSpPr>
              <p:spPr bwMode="white">
                <a:xfrm>
                  <a:off x="513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26" name="Line 134"/>
                <p:cNvSpPr>
                  <a:spLocks noChangeShapeType="1"/>
                </p:cNvSpPr>
                <p:nvPr/>
              </p:nvSpPr>
              <p:spPr bwMode="white">
                <a:xfrm>
                  <a:off x="535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8" name="Group 135"/>
              <p:cNvGrpSpPr>
                <a:grpSpLocks/>
              </p:cNvGrpSpPr>
              <p:nvPr/>
            </p:nvGrpSpPr>
            <p:grpSpPr bwMode="auto">
              <a:xfrm>
                <a:off x="1208" y="109"/>
                <a:ext cx="3694" cy="423"/>
                <a:chOff x="1034" y="245"/>
                <a:chExt cx="3694" cy="423"/>
              </a:xfrm>
            </p:grpSpPr>
            <p:sp>
              <p:nvSpPr>
                <p:cNvPr id="8328" name="Line 136"/>
                <p:cNvSpPr>
                  <a:spLocks noChangeShapeType="1"/>
                </p:cNvSpPr>
                <p:nvPr/>
              </p:nvSpPr>
              <p:spPr bwMode="ltGray">
                <a:xfrm>
                  <a:off x="2676" y="246"/>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29" name="Line 137"/>
                <p:cNvSpPr>
                  <a:spLocks noChangeShapeType="1"/>
                </p:cNvSpPr>
                <p:nvPr/>
              </p:nvSpPr>
              <p:spPr bwMode="ltGray">
                <a:xfrm>
                  <a:off x="2798" y="468"/>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0" name="Line 138"/>
                <p:cNvSpPr>
                  <a:spLocks noChangeShapeType="1"/>
                </p:cNvSpPr>
                <p:nvPr/>
              </p:nvSpPr>
              <p:spPr bwMode="ltGray">
                <a:xfrm>
                  <a:off x="2904" y="486"/>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1" name="Line 139"/>
                <p:cNvSpPr>
                  <a:spLocks noChangeShapeType="1"/>
                </p:cNvSpPr>
                <p:nvPr/>
              </p:nvSpPr>
              <p:spPr bwMode="ltGray">
                <a:xfrm>
                  <a:off x="3132" y="586"/>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2" name="Line 140"/>
                <p:cNvSpPr>
                  <a:spLocks noChangeShapeType="1"/>
                </p:cNvSpPr>
                <p:nvPr/>
              </p:nvSpPr>
              <p:spPr bwMode="ltGray">
                <a:xfrm>
                  <a:off x="3816" y="358"/>
                  <a:ext cx="0" cy="18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3" name="Line 141"/>
                <p:cNvSpPr>
                  <a:spLocks noChangeShapeType="1"/>
                </p:cNvSpPr>
                <p:nvPr/>
              </p:nvSpPr>
              <p:spPr bwMode="ltGray">
                <a:xfrm>
                  <a:off x="3722"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4" name="Line 142"/>
                <p:cNvSpPr>
                  <a:spLocks noChangeShapeType="1"/>
                </p:cNvSpPr>
                <p:nvPr/>
              </p:nvSpPr>
              <p:spPr bwMode="ltGray">
                <a:xfrm>
                  <a:off x="4044" y="372"/>
                  <a:ext cx="0" cy="29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5" name="Line 143"/>
                <p:cNvSpPr>
                  <a:spLocks noChangeShapeType="1"/>
                </p:cNvSpPr>
                <p:nvPr/>
              </p:nvSpPr>
              <p:spPr bwMode="ltGray">
                <a:xfrm flipV="1">
                  <a:off x="4046" y="248"/>
                  <a:ext cx="0" cy="5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6" name="Line 144"/>
                <p:cNvSpPr>
                  <a:spLocks noChangeShapeType="1"/>
                </p:cNvSpPr>
                <p:nvPr/>
              </p:nvSpPr>
              <p:spPr bwMode="ltGray">
                <a:xfrm flipV="1">
                  <a:off x="4272" y="246"/>
                  <a:ext cx="0" cy="18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7" name="Line 145"/>
                <p:cNvSpPr>
                  <a:spLocks noChangeShapeType="1"/>
                </p:cNvSpPr>
                <p:nvPr/>
              </p:nvSpPr>
              <p:spPr bwMode="ltGray">
                <a:xfrm flipH="1">
                  <a:off x="4422" y="468"/>
                  <a:ext cx="7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8" name="Line 146"/>
                <p:cNvSpPr>
                  <a:spLocks noChangeShapeType="1"/>
                </p:cNvSpPr>
                <p:nvPr/>
              </p:nvSpPr>
              <p:spPr bwMode="ltGray">
                <a:xfrm flipH="1">
                  <a:off x="4290" y="468"/>
                  <a:ext cx="6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39" name="Line 147"/>
                <p:cNvSpPr>
                  <a:spLocks noChangeShapeType="1"/>
                </p:cNvSpPr>
                <p:nvPr/>
              </p:nvSpPr>
              <p:spPr bwMode="ltGray">
                <a:xfrm flipV="1">
                  <a:off x="4500" y="246"/>
                  <a:ext cx="0" cy="27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0" name="Line 148"/>
                <p:cNvSpPr>
                  <a:spLocks noChangeShapeType="1"/>
                </p:cNvSpPr>
                <p:nvPr/>
              </p:nvSpPr>
              <p:spPr bwMode="ltGray">
                <a:xfrm>
                  <a:off x="4728" y="606"/>
                  <a:ext cx="0" cy="3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1" name="Line 149"/>
                <p:cNvSpPr>
                  <a:spLocks noChangeShapeType="1"/>
                </p:cNvSpPr>
                <p:nvPr/>
              </p:nvSpPr>
              <p:spPr bwMode="ltGray">
                <a:xfrm>
                  <a:off x="1992" y="250"/>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2" name="Line 150"/>
                <p:cNvSpPr>
                  <a:spLocks noChangeShapeType="1"/>
                </p:cNvSpPr>
                <p:nvPr/>
              </p:nvSpPr>
              <p:spPr bwMode="ltGray">
                <a:xfrm>
                  <a:off x="1764" y="247"/>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3" name="Line 151"/>
                <p:cNvSpPr>
                  <a:spLocks noChangeShapeType="1"/>
                </p:cNvSpPr>
                <p:nvPr/>
              </p:nvSpPr>
              <p:spPr bwMode="ltGray">
                <a:xfrm flipH="1">
                  <a:off x="1738" y="468"/>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4" name="Line 152"/>
                <p:cNvSpPr>
                  <a:spLocks noChangeShapeType="1"/>
                </p:cNvSpPr>
                <p:nvPr/>
              </p:nvSpPr>
              <p:spPr bwMode="ltGray">
                <a:xfrm>
                  <a:off x="1604" y="468"/>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5" name="Line 153"/>
                <p:cNvSpPr>
                  <a:spLocks noChangeShapeType="1"/>
                </p:cNvSpPr>
                <p:nvPr/>
              </p:nvSpPr>
              <p:spPr bwMode="ltGray">
                <a:xfrm flipH="1">
                  <a:off x="1404" y="468"/>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6" name="Line 154"/>
                <p:cNvSpPr>
                  <a:spLocks noChangeShapeType="1"/>
                </p:cNvSpPr>
                <p:nvPr/>
              </p:nvSpPr>
              <p:spPr bwMode="ltGray">
                <a:xfrm>
                  <a:off x="1034"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7" name="Line 155"/>
                <p:cNvSpPr>
                  <a:spLocks noChangeShapeType="1"/>
                </p:cNvSpPr>
                <p:nvPr/>
              </p:nvSpPr>
              <p:spPr bwMode="ltGray">
                <a:xfrm>
                  <a:off x="1306" y="370"/>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8" name="Line 156"/>
                <p:cNvSpPr>
                  <a:spLocks noChangeShapeType="1"/>
                </p:cNvSpPr>
                <p:nvPr/>
              </p:nvSpPr>
              <p:spPr bwMode="ltGray">
                <a:xfrm>
                  <a:off x="1080" y="388"/>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49" name="Line 157"/>
                <p:cNvSpPr>
                  <a:spLocks noChangeShapeType="1"/>
                </p:cNvSpPr>
                <p:nvPr/>
              </p:nvSpPr>
              <p:spPr bwMode="ltGray">
                <a:xfrm flipH="1" flipV="1">
                  <a:off x="1308" y="245"/>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50" name="Line 158"/>
                <p:cNvSpPr>
                  <a:spLocks noChangeShapeType="1"/>
                </p:cNvSpPr>
                <p:nvPr/>
              </p:nvSpPr>
              <p:spPr bwMode="ltGray">
                <a:xfrm>
                  <a:off x="1536" y="316"/>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51" name="Line 159"/>
                <p:cNvSpPr>
                  <a:spLocks noChangeShapeType="1"/>
                </p:cNvSpPr>
                <p:nvPr/>
              </p:nvSpPr>
              <p:spPr bwMode="ltGray">
                <a:xfrm flipV="1">
                  <a:off x="1536" y="247"/>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8352" name="Line 160"/>
                <p:cNvSpPr>
                  <a:spLocks noChangeShapeType="1"/>
                </p:cNvSpPr>
                <p:nvPr/>
              </p:nvSpPr>
              <p:spPr bwMode="ltGray">
                <a:xfrm>
                  <a:off x="4095" y="467"/>
                  <a:ext cx="8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5131" name="Picture 161"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pic>
        <p:nvPicPr>
          <p:cNvPr id="5125" name="Picture 162" descr="HBB logo-small"/>
          <p:cNvPicPr preferRelativeResize="0">
            <a:picLocks noChangeAspect="1" noChangeArrowheads="1"/>
          </p:cNvPicPr>
          <p:nvPr/>
        </p:nvPicPr>
        <p:blipFill>
          <a:blip r:embed="rId14" cstate="print"/>
          <a:srcRect/>
          <a:stretch>
            <a:fillRect/>
          </a:stretch>
        </p:blipFill>
        <p:spPr bwMode="auto">
          <a:xfrm>
            <a:off x="381000" y="304800"/>
            <a:ext cx="831850" cy="838200"/>
          </a:xfrm>
          <a:prstGeom prst="rect">
            <a:avLst/>
          </a:prstGeom>
          <a:noFill/>
          <a:ln w="9525">
            <a:noFill/>
            <a:miter lim="800000"/>
            <a:headEnd/>
            <a:tailEnd/>
          </a:ln>
        </p:spPr>
      </p:pic>
      <p:pic>
        <p:nvPicPr>
          <p:cNvPr id="5126" name="Picture 163"/>
          <p:cNvPicPr preferRelativeResize="0">
            <a:picLocks noChangeArrowheads="1"/>
          </p:cNvPicPr>
          <p:nvPr/>
        </p:nvPicPr>
        <p:blipFill>
          <a:blip r:embed="rId15" cstate="print"/>
          <a:srcRect/>
          <a:stretch>
            <a:fillRect/>
          </a:stretch>
        </p:blipFill>
        <p:spPr bwMode="auto">
          <a:xfrm>
            <a:off x="457200" y="1371600"/>
            <a:ext cx="2895600" cy="3429000"/>
          </a:xfrm>
          <a:prstGeom prst="rect">
            <a:avLst/>
          </a:prstGeom>
          <a:noFill/>
          <a:ln w="9525">
            <a:noFill/>
            <a:miter lim="800000"/>
            <a:headEnd/>
            <a:tailEnd/>
          </a:ln>
        </p:spPr>
      </p:pic>
      <p:pic>
        <p:nvPicPr>
          <p:cNvPr id="5127" name="Picture 164"/>
          <p:cNvPicPr preferRelativeResize="0">
            <a:picLocks noChangeArrowheads="1"/>
          </p:cNvPicPr>
          <p:nvPr/>
        </p:nvPicPr>
        <p:blipFill>
          <a:blip r:embed="rId16" cstate="print"/>
          <a:srcRect/>
          <a:stretch>
            <a:fillRect/>
          </a:stretch>
        </p:blipFill>
        <p:spPr bwMode="auto">
          <a:xfrm>
            <a:off x="2133600" y="2971800"/>
            <a:ext cx="2743200" cy="3505200"/>
          </a:xfrm>
          <a:prstGeom prst="rect">
            <a:avLst/>
          </a:prstGeom>
          <a:noFill/>
          <a:ln w="9525">
            <a:noFill/>
            <a:miter lim="800000"/>
            <a:headEnd/>
            <a:tailEnd/>
          </a:ln>
        </p:spPr>
      </p:pic>
      <p:pic>
        <p:nvPicPr>
          <p:cNvPr id="5128" name="Picture 165"/>
          <p:cNvPicPr preferRelativeResize="0">
            <a:picLocks noChangeArrowheads="1"/>
          </p:cNvPicPr>
          <p:nvPr/>
        </p:nvPicPr>
        <p:blipFill>
          <a:blip r:embed="rId17" cstate="print"/>
          <a:srcRect/>
          <a:stretch>
            <a:fillRect/>
          </a:stretch>
        </p:blipFill>
        <p:spPr bwMode="auto">
          <a:xfrm>
            <a:off x="5105400" y="1600200"/>
            <a:ext cx="3571875" cy="4252913"/>
          </a:xfrm>
          <a:prstGeom prst="rect">
            <a:avLst/>
          </a:prstGeom>
          <a:noFill/>
          <a:ln w="9525">
            <a:noFill/>
            <a:miter lim="800000"/>
            <a:headEnd/>
            <a:tailEnd/>
          </a:ln>
        </p:spPr>
      </p:pic>
      <p:pic>
        <p:nvPicPr>
          <p:cNvPr id="5129" name="Picture 166"/>
          <p:cNvPicPr preferRelativeResize="0">
            <a:picLocks noChangeArrowheads="1"/>
          </p:cNvPicPr>
          <p:nvPr/>
        </p:nvPicPr>
        <p:blipFill>
          <a:blip r:embed="rId18" cstate="print"/>
          <a:srcRect/>
          <a:stretch>
            <a:fillRect/>
          </a:stretch>
        </p:blipFill>
        <p:spPr bwMode="auto">
          <a:xfrm>
            <a:off x="3200400" y="1524000"/>
            <a:ext cx="3038475" cy="33385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1" fontAlgn="base" hangingPunct="1">
        <a:spcBef>
          <a:spcPct val="0"/>
        </a:spcBef>
        <a:spcAft>
          <a:spcPct val="0"/>
        </a:spcAft>
        <a:defRPr sz="4400">
          <a:solidFill>
            <a:srgbClr val="0000CC"/>
          </a:solidFill>
          <a:latin typeface="+mj-lt"/>
          <a:ea typeface="+mj-ea"/>
          <a:cs typeface="+mj-cs"/>
        </a:defRPr>
      </a:lvl1pPr>
      <a:lvl2pPr algn="ctr" rtl="0" eaLnBrk="1" fontAlgn="base" hangingPunct="1">
        <a:spcBef>
          <a:spcPct val="0"/>
        </a:spcBef>
        <a:spcAft>
          <a:spcPct val="0"/>
        </a:spcAft>
        <a:defRPr sz="4400">
          <a:solidFill>
            <a:srgbClr val="0000CC"/>
          </a:solidFill>
          <a:latin typeface="Times New Roman" pitchFamily="18" charset="0"/>
        </a:defRPr>
      </a:lvl2pPr>
      <a:lvl3pPr algn="ctr" rtl="0" eaLnBrk="1" fontAlgn="base" hangingPunct="1">
        <a:spcBef>
          <a:spcPct val="0"/>
        </a:spcBef>
        <a:spcAft>
          <a:spcPct val="0"/>
        </a:spcAft>
        <a:defRPr sz="4400">
          <a:solidFill>
            <a:srgbClr val="0000CC"/>
          </a:solidFill>
          <a:latin typeface="Times New Roman" pitchFamily="18" charset="0"/>
        </a:defRPr>
      </a:lvl3pPr>
      <a:lvl4pPr algn="ctr" rtl="0" eaLnBrk="1" fontAlgn="base" hangingPunct="1">
        <a:spcBef>
          <a:spcPct val="0"/>
        </a:spcBef>
        <a:spcAft>
          <a:spcPct val="0"/>
        </a:spcAft>
        <a:defRPr sz="4400">
          <a:solidFill>
            <a:srgbClr val="0000CC"/>
          </a:solidFill>
          <a:latin typeface="Times New Roman" pitchFamily="18" charset="0"/>
        </a:defRPr>
      </a:lvl4pPr>
      <a:lvl5pPr algn="ctr" rtl="0" eaLnBrk="1" fontAlgn="base" hangingPunct="1">
        <a:spcBef>
          <a:spcPct val="0"/>
        </a:spcBef>
        <a:spcAft>
          <a:spcPct val="0"/>
        </a:spcAft>
        <a:defRPr sz="4400">
          <a:solidFill>
            <a:srgbClr val="0000CC"/>
          </a:solidFill>
          <a:latin typeface="Times New Roman" pitchFamily="18" charset="0"/>
        </a:defRPr>
      </a:lvl5pPr>
      <a:lvl6pPr marL="457200" algn="ctr" rtl="0" eaLnBrk="1" fontAlgn="base" hangingPunct="1">
        <a:spcBef>
          <a:spcPct val="0"/>
        </a:spcBef>
        <a:spcAft>
          <a:spcPct val="0"/>
        </a:spcAft>
        <a:defRPr sz="4400">
          <a:solidFill>
            <a:srgbClr val="0000CC"/>
          </a:solidFill>
          <a:latin typeface="Times New Roman" pitchFamily="18" charset="0"/>
        </a:defRPr>
      </a:lvl6pPr>
      <a:lvl7pPr marL="914400" algn="ctr" rtl="0" eaLnBrk="1" fontAlgn="base" hangingPunct="1">
        <a:spcBef>
          <a:spcPct val="0"/>
        </a:spcBef>
        <a:spcAft>
          <a:spcPct val="0"/>
        </a:spcAft>
        <a:defRPr sz="4400">
          <a:solidFill>
            <a:srgbClr val="0000CC"/>
          </a:solidFill>
          <a:latin typeface="Times New Roman" pitchFamily="18" charset="0"/>
        </a:defRPr>
      </a:lvl7pPr>
      <a:lvl8pPr marL="1371600" algn="ctr" rtl="0" eaLnBrk="1" fontAlgn="base" hangingPunct="1">
        <a:spcBef>
          <a:spcPct val="0"/>
        </a:spcBef>
        <a:spcAft>
          <a:spcPct val="0"/>
        </a:spcAft>
        <a:defRPr sz="4400">
          <a:solidFill>
            <a:srgbClr val="0000CC"/>
          </a:solidFill>
          <a:latin typeface="Times New Roman" pitchFamily="18" charset="0"/>
        </a:defRPr>
      </a:lvl8pPr>
      <a:lvl9pPr marL="1828800" algn="ctr" rtl="0" eaLnBrk="1" fontAlgn="base" hangingPunct="1">
        <a:spcBef>
          <a:spcPct val="0"/>
        </a:spcBef>
        <a:spcAft>
          <a:spcPct val="0"/>
        </a:spcAft>
        <a:defRPr sz="4400">
          <a:solidFill>
            <a:srgbClr val="0000CC"/>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rgbClr val="0000CC"/>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CC"/>
          </a:solidFill>
          <a:latin typeface="+mn-lt"/>
        </a:defRPr>
      </a:lvl2pPr>
      <a:lvl3pPr marL="1143000" indent="-228600" algn="l" rtl="0" eaLnBrk="1" fontAlgn="base" hangingPunct="1">
        <a:spcBef>
          <a:spcPct val="20000"/>
        </a:spcBef>
        <a:spcAft>
          <a:spcPct val="0"/>
        </a:spcAft>
        <a:buChar char="•"/>
        <a:defRPr sz="2400">
          <a:solidFill>
            <a:srgbClr val="0000CC"/>
          </a:solidFill>
          <a:latin typeface="+mn-lt"/>
        </a:defRPr>
      </a:lvl3pPr>
      <a:lvl4pPr marL="1600200" indent="-228600" algn="l" rtl="0" eaLnBrk="1" fontAlgn="base" hangingPunct="1">
        <a:spcBef>
          <a:spcPct val="20000"/>
        </a:spcBef>
        <a:spcAft>
          <a:spcPct val="0"/>
        </a:spcAft>
        <a:buChar char="–"/>
        <a:defRPr sz="2000">
          <a:solidFill>
            <a:srgbClr val="0000CC"/>
          </a:solidFill>
          <a:latin typeface="+mn-lt"/>
        </a:defRPr>
      </a:lvl4pPr>
      <a:lvl5pPr marL="2057400" indent="-228600" algn="l" rtl="0" eaLnBrk="1" fontAlgn="base" hangingPunct="1">
        <a:spcBef>
          <a:spcPct val="20000"/>
        </a:spcBef>
        <a:spcAft>
          <a:spcPct val="0"/>
        </a:spcAft>
        <a:buChar char="»"/>
        <a:defRPr sz="2000">
          <a:solidFill>
            <a:srgbClr val="0000CC"/>
          </a:solidFill>
          <a:latin typeface="+mn-lt"/>
        </a:defRPr>
      </a:lvl5pPr>
      <a:lvl6pPr marL="2514600" indent="-228600" algn="l" rtl="0" eaLnBrk="1" fontAlgn="base" hangingPunct="1">
        <a:spcBef>
          <a:spcPct val="20000"/>
        </a:spcBef>
        <a:spcAft>
          <a:spcPct val="0"/>
        </a:spcAft>
        <a:buChar char="»"/>
        <a:defRPr sz="2000">
          <a:solidFill>
            <a:srgbClr val="0000CC"/>
          </a:solidFill>
          <a:latin typeface="+mn-lt"/>
        </a:defRPr>
      </a:lvl6pPr>
      <a:lvl7pPr marL="2971800" indent="-228600" algn="l" rtl="0" eaLnBrk="1" fontAlgn="base" hangingPunct="1">
        <a:spcBef>
          <a:spcPct val="20000"/>
        </a:spcBef>
        <a:spcAft>
          <a:spcPct val="0"/>
        </a:spcAft>
        <a:buChar char="»"/>
        <a:defRPr sz="2000">
          <a:solidFill>
            <a:srgbClr val="0000CC"/>
          </a:solidFill>
          <a:latin typeface="+mn-lt"/>
        </a:defRPr>
      </a:lvl7pPr>
      <a:lvl8pPr marL="3429000" indent="-228600" algn="l" rtl="0" eaLnBrk="1" fontAlgn="base" hangingPunct="1">
        <a:spcBef>
          <a:spcPct val="20000"/>
        </a:spcBef>
        <a:spcAft>
          <a:spcPct val="0"/>
        </a:spcAft>
        <a:buChar char="»"/>
        <a:defRPr sz="2000">
          <a:solidFill>
            <a:srgbClr val="0000CC"/>
          </a:solidFill>
          <a:latin typeface="+mn-lt"/>
        </a:defRPr>
      </a:lvl8pPr>
      <a:lvl9pPr marL="3886200" indent="-228600" algn="l" rtl="0" eaLnBrk="1" fontAlgn="base" hangingPunct="1">
        <a:spcBef>
          <a:spcPct val="20000"/>
        </a:spcBef>
        <a:spcAft>
          <a:spcPct val="0"/>
        </a:spcAft>
        <a:buChar char="»"/>
        <a:defRPr sz="20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381000" y="304800"/>
            <a:ext cx="8488363" cy="831850"/>
            <a:chOff x="165" y="55"/>
            <a:chExt cx="5347" cy="524"/>
          </a:xfrm>
        </p:grpSpPr>
        <p:grpSp>
          <p:nvGrpSpPr>
            <p:cNvPr id="3" name="Group 4"/>
            <p:cNvGrpSpPr>
              <a:grpSpLocks/>
            </p:cNvGrpSpPr>
            <p:nvPr userDrawn="1"/>
          </p:nvGrpSpPr>
          <p:grpSpPr bwMode="auto">
            <a:xfrm>
              <a:off x="664" y="104"/>
              <a:ext cx="4848" cy="432"/>
              <a:chOff x="664" y="104"/>
              <a:chExt cx="4848" cy="432"/>
            </a:xfrm>
          </p:grpSpPr>
          <p:sp>
            <p:nvSpPr>
              <p:cNvPr id="14341" name="Freeform 5"/>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rgbClr val="E5D093"/>
              </a:solidFill>
              <a:ln w="9525">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6"/>
              <p:cNvGrpSpPr>
                <a:grpSpLocks/>
              </p:cNvGrpSpPr>
              <p:nvPr/>
            </p:nvGrpSpPr>
            <p:grpSpPr bwMode="auto">
              <a:xfrm>
                <a:off x="1195" y="104"/>
                <a:ext cx="3827" cy="429"/>
                <a:chOff x="1021" y="240"/>
                <a:chExt cx="3827" cy="429"/>
              </a:xfrm>
            </p:grpSpPr>
            <p:grpSp>
              <p:nvGrpSpPr>
                <p:cNvPr id="5" name="Group 7"/>
                <p:cNvGrpSpPr>
                  <a:grpSpLocks/>
                </p:cNvGrpSpPr>
                <p:nvPr/>
              </p:nvGrpSpPr>
              <p:grpSpPr bwMode="auto">
                <a:xfrm>
                  <a:off x="1021" y="241"/>
                  <a:ext cx="2208" cy="427"/>
                  <a:chOff x="1021" y="241"/>
                  <a:chExt cx="2208" cy="427"/>
                </a:xfrm>
              </p:grpSpPr>
              <p:sp>
                <p:nvSpPr>
                  <p:cNvPr id="14344" name="Freeform 8"/>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45" name="Freeform 9"/>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46" name="Freeform 10"/>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47" name="Freeform 11"/>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48" name="Freeform 12"/>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49" name="Freeform 13"/>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0" name="Freeform 14"/>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1" name="Freeform 15"/>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2" name="Freeform 16"/>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3" name="Freeform 17"/>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4" name="Freeform 18"/>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5" name="Freeform 19"/>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6" name="Freeform 20"/>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7" name="Freeform 21"/>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8" name="Freeform 22"/>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59" name="Freeform 23"/>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0" name="Freeform 24"/>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1" name="Freeform 25"/>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2" name="Freeform 26"/>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3" name="Freeform 27"/>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4" name="Freeform 28"/>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5" name="Freeform 29"/>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6" name="Freeform 30"/>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7" name="Freeform 31"/>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8" name="Freeform 32"/>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69" name="Freeform 33"/>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0" name="Freeform 34"/>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1" name="Freeform 35"/>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2" name="Freeform 36"/>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3" name="Freeform 37"/>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4" name="Freeform 38"/>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5" name="Freeform 39"/>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6" name="Freeform 40"/>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7" name="Freeform 41"/>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8" name="Freeform 42"/>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79" name="Freeform 43"/>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0" name="Freeform 44"/>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1" name="Freeform 45"/>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2" name="Freeform 46"/>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3" name="Freeform 47"/>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4" name="Freeform 48"/>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5" name="Freeform 49"/>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6" name="Freeform 50"/>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7" name="Freeform 51"/>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8" name="Freeform 52"/>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89" name="Freeform 53"/>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0" name="Freeform 54"/>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1" name="Freeform 55"/>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2" name="Freeform 56"/>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3" name="Freeform 57"/>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4" name="Freeform 58"/>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5" name="Freeform 59"/>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6" name="Freeform 60"/>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7" name="Freeform 61"/>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8" name="Freeform 62"/>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399" name="Freeform 63"/>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64"/>
                <p:cNvGrpSpPr>
                  <a:grpSpLocks/>
                </p:cNvGrpSpPr>
                <p:nvPr/>
              </p:nvGrpSpPr>
              <p:grpSpPr bwMode="auto">
                <a:xfrm>
                  <a:off x="3709" y="240"/>
                  <a:ext cx="1139" cy="429"/>
                  <a:chOff x="3709" y="240"/>
                  <a:chExt cx="1139" cy="429"/>
                </a:xfrm>
              </p:grpSpPr>
              <p:sp>
                <p:nvSpPr>
                  <p:cNvPr id="14401" name="Freeform 65"/>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02" name="Freeform 66"/>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03" name="Freeform 67"/>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04" name="Freeform 68"/>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05" name="Freeform 69"/>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06" name="Freeform 70"/>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07" name="Freeform 71"/>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08" name="Freeform 72"/>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09" name="Freeform 73"/>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0" name="Freeform 74"/>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1" name="Freeform 75"/>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2" name="Freeform 76"/>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3" name="Freeform 77"/>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4" name="Freeform 78"/>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5" name="Freeform 79"/>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6" name="Freeform 80"/>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7" name="Freeform 81"/>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8" name="Freeform 82"/>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19" name="Freeform 83"/>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0" name="Freeform 84"/>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1" name="Freeform 85"/>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2" name="Freeform 86"/>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3" name="Freeform 87"/>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4" name="Freeform 88"/>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5" name="Freeform 89"/>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6" name="Freeform 90"/>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7" name="Freeform 91"/>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8" name="Freeform 92"/>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29" name="Freeform 93"/>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0" name="Freeform 94"/>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1" name="Freeform 95"/>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2" name="Freeform 96"/>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3" name="Freeform 97"/>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4" name="Freeform 98"/>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5" name="Freeform 99"/>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6" name="Freeform 100"/>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7" name="Freeform 101"/>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8" name="Freeform 102"/>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39" name="Freeform 103"/>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40" name="Freeform 104"/>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41" name="Freeform 105"/>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42" name="Freeform 106"/>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grpSp>
            <p:nvGrpSpPr>
              <p:cNvPr id="7" name="Group 107"/>
              <p:cNvGrpSpPr>
                <a:grpSpLocks/>
              </p:cNvGrpSpPr>
              <p:nvPr/>
            </p:nvGrpSpPr>
            <p:grpSpPr bwMode="auto">
              <a:xfrm>
                <a:off x="798" y="111"/>
                <a:ext cx="4702" cy="418"/>
                <a:chOff x="798" y="255"/>
                <a:chExt cx="4702" cy="418"/>
              </a:xfrm>
            </p:grpSpPr>
            <p:sp>
              <p:nvSpPr>
                <p:cNvPr id="14444" name="Line 108"/>
                <p:cNvSpPr>
                  <a:spLocks noChangeShapeType="1"/>
                </p:cNvSpPr>
                <p:nvPr/>
              </p:nvSpPr>
              <p:spPr bwMode="white">
                <a:xfrm>
                  <a:off x="798" y="476"/>
                  <a:ext cx="4702"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45" name="Line 109"/>
                <p:cNvSpPr>
                  <a:spLocks noChangeShapeType="1"/>
                </p:cNvSpPr>
                <p:nvPr/>
              </p:nvSpPr>
              <p:spPr bwMode="white">
                <a:xfrm>
                  <a:off x="102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46" name="Line 110"/>
                <p:cNvSpPr>
                  <a:spLocks noChangeShapeType="1"/>
                </p:cNvSpPr>
                <p:nvPr/>
              </p:nvSpPr>
              <p:spPr bwMode="white">
                <a:xfrm>
                  <a:off x="125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47" name="Line 111"/>
                <p:cNvSpPr>
                  <a:spLocks noChangeShapeType="1"/>
                </p:cNvSpPr>
                <p:nvPr/>
              </p:nvSpPr>
              <p:spPr bwMode="white">
                <a:xfrm>
                  <a:off x="148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48" name="Line 112"/>
                <p:cNvSpPr>
                  <a:spLocks noChangeShapeType="1"/>
                </p:cNvSpPr>
                <p:nvPr/>
              </p:nvSpPr>
              <p:spPr bwMode="white">
                <a:xfrm>
                  <a:off x="171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49" name="Line 113"/>
                <p:cNvSpPr>
                  <a:spLocks noChangeShapeType="1"/>
                </p:cNvSpPr>
                <p:nvPr/>
              </p:nvSpPr>
              <p:spPr bwMode="white">
                <a:xfrm>
                  <a:off x="193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0" name="Line 114"/>
                <p:cNvSpPr>
                  <a:spLocks noChangeShapeType="1"/>
                </p:cNvSpPr>
                <p:nvPr/>
              </p:nvSpPr>
              <p:spPr bwMode="white">
                <a:xfrm>
                  <a:off x="216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1" name="Line 115"/>
                <p:cNvSpPr>
                  <a:spLocks noChangeShapeType="1"/>
                </p:cNvSpPr>
                <p:nvPr/>
              </p:nvSpPr>
              <p:spPr bwMode="white">
                <a:xfrm>
                  <a:off x="239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2" name="Line 116"/>
                <p:cNvSpPr>
                  <a:spLocks noChangeShapeType="1"/>
                </p:cNvSpPr>
                <p:nvPr/>
              </p:nvSpPr>
              <p:spPr bwMode="white">
                <a:xfrm>
                  <a:off x="262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3" name="Line 117"/>
                <p:cNvSpPr>
                  <a:spLocks noChangeShapeType="1"/>
                </p:cNvSpPr>
                <p:nvPr/>
              </p:nvSpPr>
              <p:spPr bwMode="white">
                <a:xfrm>
                  <a:off x="285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4" name="Line 118"/>
                <p:cNvSpPr>
                  <a:spLocks noChangeShapeType="1"/>
                </p:cNvSpPr>
                <p:nvPr/>
              </p:nvSpPr>
              <p:spPr bwMode="white">
                <a:xfrm>
                  <a:off x="307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5" name="Line 119"/>
                <p:cNvSpPr>
                  <a:spLocks noChangeShapeType="1"/>
                </p:cNvSpPr>
                <p:nvPr/>
              </p:nvSpPr>
              <p:spPr bwMode="white">
                <a:xfrm>
                  <a:off x="330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6" name="Line 120"/>
                <p:cNvSpPr>
                  <a:spLocks noChangeShapeType="1"/>
                </p:cNvSpPr>
                <p:nvPr/>
              </p:nvSpPr>
              <p:spPr bwMode="white">
                <a:xfrm>
                  <a:off x="353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7" name="Line 121"/>
                <p:cNvSpPr>
                  <a:spLocks noChangeShapeType="1"/>
                </p:cNvSpPr>
                <p:nvPr/>
              </p:nvSpPr>
              <p:spPr bwMode="white">
                <a:xfrm>
                  <a:off x="376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8" name="Line 122"/>
                <p:cNvSpPr>
                  <a:spLocks noChangeShapeType="1"/>
                </p:cNvSpPr>
                <p:nvPr/>
              </p:nvSpPr>
              <p:spPr bwMode="white">
                <a:xfrm>
                  <a:off x="399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59" name="Line 123"/>
                <p:cNvSpPr>
                  <a:spLocks noChangeShapeType="1"/>
                </p:cNvSpPr>
                <p:nvPr/>
              </p:nvSpPr>
              <p:spPr bwMode="white">
                <a:xfrm>
                  <a:off x="421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60" name="Line 124"/>
                <p:cNvSpPr>
                  <a:spLocks noChangeShapeType="1"/>
                </p:cNvSpPr>
                <p:nvPr/>
              </p:nvSpPr>
              <p:spPr bwMode="white">
                <a:xfrm>
                  <a:off x="444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61" name="Line 125"/>
                <p:cNvSpPr>
                  <a:spLocks noChangeShapeType="1"/>
                </p:cNvSpPr>
                <p:nvPr/>
              </p:nvSpPr>
              <p:spPr bwMode="white">
                <a:xfrm>
                  <a:off x="467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62" name="Line 126"/>
                <p:cNvSpPr>
                  <a:spLocks noChangeShapeType="1"/>
                </p:cNvSpPr>
                <p:nvPr/>
              </p:nvSpPr>
              <p:spPr bwMode="white">
                <a:xfrm>
                  <a:off x="490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63" name="Line 127"/>
                <p:cNvSpPr>
                  <a:spLocks noChangeShapeType="1"/>
                </p:cNvSpPr>
                <p:nvPr/>
              </p:nvSpPr>
              <p:spPr bwMode="white">
                <a:xfrm>
                  <a:off x="513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64" name="Line 128"/>
                <p:cNvSpPr>
                  <a:spLocks noChangeShapeType="1"/>
                </p:cNvSpPr>
                <p:nvPr/>
              </p:nvSpPr>
              <p:spPr bwMode="white">
                <a:xfrm>
                  <a:off x="535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8" name="Group 129"/>
              <p:cNvGrpSpPr>
                <a:grpSpLocks/>
              </p:cNvGrpSpPr>
              <p:nvPr/>
            </p:nvGrpSpPr>
            <p:grpSpPr bwMode="auto">
              <a:xfrm>
                <a:off x="1208" y="109"/>
                <a:ext cx="3694" cy="423"/>
                <a:chOff x="1034" y="245"/>
                <a:chExt cx="3694" cy="423"/>
              </a:xfrm>
            </p:grpSpPr>
            <p:sp>
              <p:nvSpPr>
                <p:cNvPr id="14466" name="Line 130"/>
                <p:cNvSpPr>
                  <a:spLocks noChangeShapeType="1"/>
                </p:cNvSpPr>
                <p:nvPr/>
              </p:nvSpPr>
              <p:spPr bwMode="ltGray">
                <a:xfrm>
                  <a:off x="2676" y="246"/>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67" name="Line 131"/>
                <p:cNvSpPr>
                  <a:spLocks noChangeShapeType="1"/>
                </p:cNvSpPr>
                <p:nvPr/>
              </p:nvSpPr>
              <p:spPr bwMode="ltGray">
                <a:xfrm>
                  <a:off x="2798" y="468"/>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68" name="Line 132"/>
                <p:cNvSpPr>
                  <a:spLocks noChangeShapeType="1"/>
                </p:cNvSpPr>
                <p:nvPr/>
              </p:nvSpPr>
              <p:spPr bwMode="ltGray">
                <a:xfrm>
                  <a:off x="2904" y="486"/>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69" name="Line 133"/>
                <p:cNvSpPr>
                  <a:spLocks noChangeShapeType="1"/>
                </p:cNvSpPr>
                <p:nvPr/>
              </p:nvSpPr>
              <p:spPr bwMode="ltGray">
                <a:xfrm>
                  <a:off x="3132" y="586"/>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0" name="Line 134"/>
                <p:cNvSpPr>
                  <a:spLocks noChangeShapeType="1"/>
                </p:cNvSpPr>
                <p:nvPr/>
              </p:nvSpPr>
              <p:spPr bwMode="ltGray">
                <a:xfrm>
                  <a:off x="3816" y="358"/>
                  <a:ext cx="0" cy="18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1" name="Line 135"/>
                <p:cNvSpPr>
                  <a:spLocks noChangeShapeType="1"/>
                </p:cNvSpPr>
                <p:nvPr/>
              </p:nvSpPr>
              <p:spPr bwMode="ltGray">
                <a:xfrm>
                  <a:off x="3722"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2" name="Line 136"/>
                <p:cNvSpPr>
                  <a:spLocks noChangeShapeType="1"/>
                </p:cNvSpPr>
                <p:nvPr/>
              </p:nvSpPr>
              <p:spPr bwMode="ltGray">
                <a:xfrm>
                  <a:off x="4044" y="372"/>
                  <a:ext cx="0" cy="29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3" name="Line 137"/>
                <p:cNvSpPr>
                  <a:spLocks noChangeShapeType="1"/>
                </p:cNvSpPr>
                <p:nvPr/>
              </p:nvSpPr>
              <p:spPr bwMode="ltGray">
                <a:xfrm flipV="1">
                  <a:off x="4046" y="248"/>
                  <a:ext cx="0" cy="5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4" name="Line 138"/>
                <p:cNvSpPr>
                  <a:spLocks noChangeShapeType="1"/>
                </p:cNvSpPr>
                <p:nvPr/>
              </p:nvSpPr>
              <p:spPr bwMode="ltGray">
                <a:xfrm flipV="1">
                  <a:off x="4272" y="246"/>
                  <a:ext cx="0" cy="18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5" name="Line 139"/>
                <p:cNvSpPr>
                  <a:spLocks noChangeShapeType="1"/>
                </p:cNvSpPr>
                <p:nvPr/>
              </p:nvSpPr>
              <p:spPr bwMode="ltGray">
                <a:xfrm flipH="1">
                  <a:off x="4422" y="468"/>
                  <a:ext cx="7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6" name="Line 140"/>
                <p:cNvSpPr>
                  <a:spLocks noChangeShapeType="1"/>
                </p:cNvSpPr>
                <p:nvPr/>
              </p:nvSpPr>
              <p:spPr bwMode="ltGray">
                <a:xfrm flipH="1">
                  <a:off x="4290" y="468"/>
                  <a:ext cx="6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7" name="Line 141"/>
                <p:cNvSpPr>
                  <a:spLocks noChangeShapeType="1"/>
                </p:cNvSpPr>
                <p:nvPr/>
              </p:nvSpPr>
              <p:spPr bwMode="ltGray">
                <a:xfrm flipV="1">
                  <a:off x="4500" y="246"/>
                  <a:ext cx="0" cy="27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8" name="Line 142"/>
                <p:cNvSpPr>
                  <a:spLocks noChangeShapeType="1"/>
                </p:cNvSpPr>
                <p:nvPr/>
              </p:nvSpPr>
              <p:spPr bwMode="ltGray">
                <a:xfrm>
                  <a:off x="4728" y="606"/>
                  <a:ext cx="0" cy="3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79" name="Line 143"/>
                <p:cNvSpPr>
                  <a:spLocks noChangeShapeType="1"/>
                </p:cNvSpPr>
                <p:nvPr/>
              </p:nvSpPr>
              <p:spPr bwMode="ltGray">
                <a:xfrm>
                  <a:off x="1992" y="250"/>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0" name="Line 144"/>
                <p:cNvSpPr>
                  <a:spLocks noChangeShapeType="1"/>
                </p:cNvSpPr>
                <p:nvPr/>
              </p:nvSpPr>
              <p:spPr bwMode="ltGray">
                <a:xfrm>
                  <a:off x="1764" y="247"/>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1" name="Line 145"/>
                <p:cNvSpPr>
                  <a:spLocks noChangeShapeType="1"/>
                </p:cNvSpPr>
                <p:nvPr/>
              </p:nvSpPr>
              <p:spPr bwMode="ltGray">
                <a:xfrm flipH="1">
                  <a:off x="1738" y="468"/>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2" name="Line 146"/>
                <p:cNvSpPr>
                  <a:spLocks noChangeShapeType="1"/>
                </p:cNvSpPr>
                <p:nvPr/>
              </p:nvSpPr>
              <p:spPr bwMode="ltGray">
                <a:xfrm>
                  <a:off x="1604" y="468"/>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3" name="Line 147"/>
                <p:cNvSpPr>
                  <a:spLocks noChangeShapeType="1"/>
                </p:cNvSpPr>
                <p:nvPr/>
              </p:nvSpPr>
              <p:spPr bwMode="ltGray">
                <a:xfrm flipH="1">
                  <a:off x="1404" y="468"/>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4" name="Line 148"/>
                <p:cNvSpPr>
                  <a:spLocks noChangeShapeType="1"/>
                </p:cNvSpPr>
                <p:nvPr/>
              </p:nvSpPr>
              <p:spPr bwMode="ltGray">
                <a:xfrm>
                  <a:off x="1034"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5" name="Line 149"/>
                <p:cNvSpPr>
                  <a:spLocks noChangeShapeType="1"/>
                </p:cNvSpPr>
                <p:nvPr/>
              </p:nvSpPr>
              <p:spPr bwMode="ltGray">
                <a:xfrm>
                  <a:off x="1306" y="370"/>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6" name="Line 150"/>
                <p:cNvSpPr>
                  <a:spLocks noChangeShapeType="1"/>
                </p:cNvSpPr>
                <p:nvPr/>
              </p:nvSpPr>
              <p:spPr bwMode="ltGray">
                <a:xfrm>
                  <a:off x="1080" y="388"/>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7" name="Line 151"/>
                <p:cNvSpPr>
                  <a:spLocks noChangeShapeType="1"/>
                </p:cNvSpPr>
                <p:nvPr/>
              </p:nvSpPr>
              <p:spPr bwMode="ltGray">
                <a:xfrm flipH="1" flipV="1">
                  <a:off x="1308" y="245"/>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8" name="Line 152"/>
                <p:cNvSpPr>
                  <a:spLocks noChangeShapeType="1"/>
                </p:cNvSpPr>
                <p:nvPr/>
              </p:nvSpPr>
              <p:spPr bwMode="ltGray">
                <a:xfrm>
                  <a:off x="1536" y="316"/>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89" name="Line 153"/>
                <p:cNvSpPr>
                  <a:spLocks noChangeShapeType="1"/>
                </p:cNvSpPr>
                <p:nvPr/>
              </p:nvSpPr>
              <p:spPr bwMode="ltGray">
                <a:xfrm flipV="1">
                  <a:off x="1536" y="247"/>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4490" name="Line 154"/>
                <p:cNvSpPr>
                  <a:spLocks noChangeShapeType="1"/>
                </p:cNvSpPr>
                <p:nvPr/>
              </p:nvSpPr>
              <p:spPr bwMode="ltGray">
                <a:xfrm>
                  <a:off x="4095" y="467"/>
                  <a:ext cx="8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6151" name="Picture 155"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pic>
        <p:nvPicPr>
          <p:cNvPr id="6147" name="Picture 156" descr="HBB logo-small"/>
          <p:cNvPicPr preferRelativeResize="0">
            <a:picLocks noChangeAspect="1" noChangeArrowheads="1"/>
          </p:cNvPicPr>
          <p:nvPr/>
        </p:nvPicPr>
        <p:blipFill>
          <a:blip r:embed="rId14" cstate="print"/>
          <a:srcRect/>
          <a:stretch>
            <a:fillRect/>
          </a:stretch>
        </p:blipFill>
        <p:spPr bwMode="auto">
          <a:xfrm>
            <a:off x="381000" y="304800"/>
            <a:ext cx="831850" cy="838200"/>
          </a:xfrm>
          <a:prstGeom prst="rect">
            <a:avLst/>
          </a:prstGeom>
          <a:noFill/>
          <a:ln w="9525">
            <a:noFill/>
            <a:miter lim="800000"/>
            <a:headEnd/>
            <a:tailEnd/>
          </a:ln>
        </p:spPr>
      </p:pic>
      <p:pic>
        <p:nvPicPr>
          <p:cNvPr id="6148" name="Picture 158"/>
          <p:cNvPicPr>
            <a:picLocks noChangeAspect="1" noChangeArrowheads="1"/>
          </p:cNvPicPr>
          <p:nvPr/>
        </p:nvPicPr>
        <p:blipFill>
          <a:blip r:embed="rId15" cstate="print"/>
          <a:srcRect/>
          <a:stretch>
            <a:fillRect/>
          </a:stretch>
        </p:blipFill>
        <p:spPr bwMode="auto">
          <a:xfrm>
            <a:off x="2895600" y="1676400"/>
            <a:ext cx="2927350" cy="4114800"/>
          </a:xfrm>
          <a:prstGeom prst="rect">
            <a:avLst/>
          </a:prstGeom>
          <a:noFill/>
          <a:ln w="9525">
            <a:noFill/>
            <a:miter lim="800000"/>
            <a:headEnd/>
            <a:tailEnd/>
          </a:ln>
        </p:spPr>
      </p:pic>
      <p:pic>
        <p:nvPicPr>
          <p:cNvPr id="6149" name="Picture 159"/>
          <p:cNvPicPr>
            <a:picLocks noChangeAspect="1" noChangeArrowheads="1"/>
          </p:cNvPicPr>
          <p:nvPr/>
        </p:nvPicPr>
        <p:blipFill>
          <a:blip r:embed="rId16" cstate="print"/>
          <a:srcRect/>
          <a:stretch>
            <a:fillRect/>
          </a:stretch>
        </p:blipFill>
        <p:spPr bwMode="auto">
          <a:xfrm>
            <a:off x="5562600" y="1676400"/>
            <a:ext cx="2932113" cy="4114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1" fontAlgn="base" hangingPunct="1">
        <a:spcBef>
          <a:spcPct val="0"/>
        </a:spcBef>
        <a:spcAft>
          <a:spcPct val="0"/>
        </a:spcAft>
        <a:defRPr sz="4400">
          <a:solidFill>
            <a:srgbClr val="000099"/>
          </a:solidFill>
          <a:latin typeface="+mj-lt"/>
          <a:ea typeface="+mj-ea"/>
          <a:cs typeface="+mj-cs"/>
        </a:defRPr>
      </a:lvl1pPr>
      <a:lvl2pPr algn="ctr" rtl="0" eaLnBrk="1" fontAlgn="base" hangingPunct="1">
        <a:spcBef>
          <a:spcPct val="0"/>
        </a:spcBef>
        <a:spcAft>
          <a:spcPct val="0"/>
        </a:spcAft>
        <a:defRPr sz="4400">
          <a:solidFill>
            <a:srgbClr val="000099"/>
          </a:solidFill>
          <a:latin typeface="Times New Roman" pitchFamily="18" charset="0"/>
        </a:defRPr>
      </a:lvl2pPr>
      <a:lvl3pPr algn="ctr" rtl="0" eaLnBrk="1" fontAlgn="base" hangingPunct="1">
        <a:spcBef>
          <a:spcPct val="0"/>
        </a:spcBef>
        <a:spcAft>
          <a:spcPct val="0"/>
        </a:spcAft>
        <a:defRPr sz="4400">
          <a:solidFill>
            <a:srgbClr val="000099"/>
          </a:solidFill>
          <a:latin typeface="Times New Roman" pitchFamily="18" charset="0"/>
        </a:defRPr>
      </a:lvl3pPr>
      <a:lvl4pPr algn="ctr" rtl="0" eaLnBrk="1" fontAlgn="base" hangingPunct="1">
        <a:spcBef>
          <a:spcPct val="0"/>
        </a:spcBef>
        <a:spcAft>
          <a:spcPct val="0"/>
        </a:spcAft>
        <a:defRPr sz="4400">
          <a:solidFill>
            <a:srgbClr val="000099"/>
          </a:solidFill>
          <a:latin typeface="Times New Roman" pitchFamily="18" charset="0"/>
        </a:defRPr>
      </a:lvl4pPr>
      <a:lvl5pPr algn="ctr" rtl="0" eaLnBrk="1" fontAlgn="base" hangingPunct="1">
        <a:spcBef>
          <a:spcPct val="0"/>
        </a:spcBef>
        <a:spcAft>
          <a:spcPct val="0"/>
        </a:spcAft>
        <a:defRPr sz="4400">
          <a:solidFill>
            <a:srgbClr val="000099"/>
          </a:solidFill>
          <a:latin typeface="Times New Roman" pitchFamily="18" charset="0"/>
        </a:defRPr>
      </a:lvl5pPr>
      <a:lvl6pPr marL="457200" algn="ctr" rtl="0" eaLnBrk="1" fontAlgn="base" hangingPunct="1">
        <a:spcBef>
          <a:spcPct val="0"/>
        </a:spcBef>
        <a:spcAft>
          <a:spcPct val="0"/>
        </a:spcAft>
        <a:defRPr sz="4400">
          <a:solidFill>
            <a:srgbClr val="000099"/>
          </a:solidFill>
          <a:latin typeface="Times New Roman" pitchFamily="18" charset="0"/>
        </a:defRPr>
      </a:lvl6pPr>
      <a:lvl7pPr marL="914400" algn="ctr" rtl="0" eaLnBrk="1" fontAlgn="base" hangingPunct="1">
        <a:spcBef>
          <a:spcPct val="0"/>
        </a:spcBef>
        <a:spcAft>
          <a:spcPct val="0"/>
        </a:spcAft>
        <a:defRPr sz="4400">
          <a:solidFill>
            <a:srgbClr val="000099"/>
          </a:solidFill>
          <a:latin typeface="Times New Roman" pitchFamily="18" charset="0"/>
        </a:defRPr>
      </a:lvl7pPr>
      <a:lvl8pPr marL="1371600" algn="ctr" rtl="0" eaLnBrk="1" fontAlgn="base" hangingPunct="1">
        <a:spcBef>
          <a:spcPct val="0"/>
        </a:spcBef>
        <a:spcAft>
          <a:spcPct val="0"/>
        </a:spcAft>
        <a:defRPr sz="4400">
          <a:solidFill>
            <a:srgbClr val="000099"/>
          </a:solidFill>
          <a:latin typeface="Times New Roman" pitchFamily="18" charset="0"/>
        </a:defRPr>
      </a:lvl8pPr>
      <a:lvl9pPr marL="1828800" algn="ctr" rtl="0" eaLnBrk="1" fontAlgn="base" hangingPunct="1">
        <a:spcBef>
          <a:spcPct val="0"/>
        </a:spcBef>
        <a:spcAft>
          <a:spcPct val="0"/>
        </a:spcAft>
        <a:defRPr sz="4400">
          <a:solidFill>
            <a:srgbClr val="000099"/>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457200" y="1600200"/>
            <a:ext cx="23622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Level 1</a:t>
            </a:r>
          </a:p>
          <a:p>
            <a:pPr lvl="1"/>
            <a:r>
              <a:rPr lang="en-US" smtClean="0"/>
              <a:t>Level 2</a:t>
            </a:r>
          </a:p>
        </p:txBody>
      </p:sp>
      <p:grpSp>
        <p:nvGrpSpPr>
          <p:cNvPr id="2" name="Group 3"/>
          <p:cNvGrpSpPr>
            <a:grpSpLocks/>
          </p:cNvGrpSpPr>
          <p:nvPr/>
        </p:nvGrpSpPr>
        <p:grpSpPr bwMode="auto">
          <a:xfrm>
            <a:off x="381000" y="304800"/>
            <a:ext cx="8488363" cy="831850"/>
            <a:chOff x="165" y="55"/>
            <a:chExt cx="5347" cy="524"/>
          </a:xfrm>
        </p:grpSpPr>
        <p:grpSp>
          <p:nvGrpSpPr>
            <p:cNvPr id="3" name="Group 4"/>
            <p:cNvGrpSpPr>
              <a:grpSpLocks/>
            </p:cNvGrpSpPr>
            <p:nvPr userDrawn="1"/>
          </p:nvGrpSpPr>
          <p:grpSpPr bwMode="auto">
            <a:xfrm>
              <a:off x="664" y="104"/>
              <a:ext cx="4848" cy="432"/>
              <a:chOff x="664" y="104"/>
              <a:chExt cx="4848" cy="432"/>
            </a:xfrm>
          </p:grpSpPr>
          <p:sp>
            <p:nvSpPr>
              <p:cNvPr id="13317" name="Freeform 5"/>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rgbClr val="E5D093"/>
              </a:solidFill>
              <a:ln w="9525">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6"/>
              <p:cNvGrpSpPr>
                <a:grpSpLocks/>
              </p:cNvGrpSpPr>
              <p:nvPr/>
            </p:nvGrpSpPr>
            <p:grpSpPr bwMode="auto">
              <a:xfrm>
                <a:off x="1195" y="104"/>
                <a:ext cx="3827" cy="429"/>
                <a:chOff x="1021" y="240"/>
                <a:chExt cx="3827" cy="429"/>
              </a:xfrm>
            </p:grpSpPr>
            <p:grpSp>
              <p:nvGrpSpPr>
                <p:cNvPr id="5" name="Group 7"/>
                <p:cNvGrpSpPr>
                  <a:grpSpLocks/>
                </p:cNvGrpSpPr>
                <p:nvPr/>
              </p:nvGrpSpPr>
              <p:grpSpPr bwMode="auto">
                <a:xfrm>
                  <a:off x="1021" y="241"/>
                  <a:ext cx="2208" cy="427"/>
                  <a:chOff x="1021" y="241"/>
                  <a:chExt cx="2208" cy="427"/>
                </a:xfrm>
              </p:grpSpPr>
              <p:sp>
                <p:nvSpPr>
                  <p:cNvPr id="13320" name="Freeform 8"/>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1" name="Freeform 9"/>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2" name="Freeform 10"/>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3" name="Freeform 11"/>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4" name="Freeform 12"/>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5" name="Freeform 13"/>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6" name="Freeform 14"/>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7" name="Freeform 15"/>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8" name="Freeform 16"/>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29" name="Freeform 17"/>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0" name="Freeform 18"/>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1" name="Freeform 19"/>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2" name="Freeform 20"/>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3" name="Freeform 21"/>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4" name="Freeform 22"/>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5" name="Freeform 23"/>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6" name="Freeform 24"/>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7" name="Freeform 25"/>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8" name="Freeform 26"/>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39" name="Freeform 27"/>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0" name="Freeform 28"/>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1" name="Freeform 29"/>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2" name="Freeform 30"/>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3" name="Freeform 31"/>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4" name="Freeform 32"/>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5" name="Freeform 33"/>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6" name="Freeform 34"/>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7" name="Freeform 35"/>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8" name="Freeform 36"/>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49" name="Freeform 37"/>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0" name="Freeform 38"/>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1" name="Freeform 39"/>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2" name="Freeform 40"/>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3" name="Freeform 41"/>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4" name="Freeform 42"/>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5" name="Freeform 43"/>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6" name="Freeform 44"/>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7" name="Freeform 45"/>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8" name="Freeform 46"/>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59" name="Freeform 47"/>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0" name="Freeform 48"/>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1" name="Freeform 49"/>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2" name="Freeform 50"/>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3" name="Freeform 51"/>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4" name="Freeform 52"/>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5" name="Freeform 53"/>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6" name="Freeform 54"/>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7" name="Freeform 55"/>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8" name="Freeform 56"/>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69" name="Freeform 57"/>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70" name="Freeform 58"/>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71" name="Freeform 59"/>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72" name="Freeform 60"/>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73" name="Freeform 61"/>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74" name="Freeform 62"/>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75" name="Freeform 63"/>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64"/>
                <p:cNvGrpSpPr>
                  <a:grpSpLocks/>
                </p:cNvGrpSpPr>
                <p:nvPr/>
              </p:nvGrpSpPr>
              <p:grpSpPr bwMode="auto">
                <a:xfrm>
                  <a:off x="3709" y="240"/>
                  <a:ext cx="1139" cy="429"/>
                  <a:chOff x="3709" y="240"/>
                  <a:chExt cx="1139" cy="429"/>
                </a:xfrm>
              </p:grpSpPr>
              <p:sp>
                <p:nvSpPr>
                  <p:cNvPr id="13377" name="Freeform 65"/>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78" name="Freeform 66"/>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79" name="Freeform 67"/>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0" name="Freeform 68"/>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1" name="Freeform 69"/>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2" name="Freeform 70"/>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3" name="Freeform 71"/>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4" name="Freeform 72"/>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5" name="Freeform 73"/>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6" name="Freeform 74"/>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7" name="Freeform 75"/>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8" name="Freeform 76"/>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89" name="Freeform 77"/>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0" name="Freeform 78"/>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1" name="Freeform 79"/>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2" name="Freeform 80"/>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3" name="Freeform 81"/>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4" name="Freeform 82"/>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5" name="Freeform 83"/>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6" name="Freeform 84"/>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7" name="Freeform 85"/>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8" name="Freeform 86"/>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399" name="Freeform 87"/>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0" name="Freeform 88"/>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1" name="Freeform 89"/>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2" name="Freeform 90"/>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3" name="Freeform 91"/>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4" name="Freeform 92"/>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5" name="Freeform 93"/>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6" name="Freeform 94"/>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7" name="Freeform 95"/>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8" name="Freeform 96"/>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09" name="Freeform 97"/>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0" name="Freeform 98"/>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1" name="Freeform 99"/>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2" name="Freeform 100"/>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3" name="Freeform 101"/>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4" name="Freeform 102"/>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5" name="Freeform 103"/>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6" name="Freeform 104"/>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7" name="Freeform 105"/>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18" name="Freeform 106"/>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grpSp>
            <p:nvGrpSpPr>
              <p:cNvPr id="7" name="Group 107"/>
              <p:cNvGrpSpPr>
                <a:grpSpLocks/>
              </p:cNvGrpSpPr>
              <p:nvPr/>
            </p:nvGrpSpPr>
            <p:grpSpPr bwMode="auto">
              <a:xfrm>
                <a:off x="798" y="111"/>
                <a:ext cx="4702" cy="418"/>
                <a:chOff x="798" y="255"/>
                <a:chExt cx="4702" cy="418"/>
              </a:xfrm>
            </p:grpSpPr>
            <p:sp>
              <p:nvSpPr>
                <p:cNvPr id="13420" name="Line 108"/>
                <p:cNvSpPr>
                  <a:spLocks noChangeShapeType="1"/>
                </p:cNvSpPr>
                <p:nvPr/>
              </p:nvSpPr>
              <p:spPr bwMode="white">
                <a:xfrm>
                  <a:off x="798" y="476"/>
                  <a:ext cx="4702"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1" name="Line 109"/>
                <p:cNvSpPr>
                  <a:spLocks noChangeShapeType="1"/>
                </p:cNvSpPr>
                <p:nvPr/>
              </p:nvSpPr>
              <p:spPr bwMode="white">
                <a:xfrm>
                  <a:off x="102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2" name="Line 110"/>
                <p:cNvSpPr>
                  <a:spLocks noChangeShapeType="1"/>
                </p:cNvSpPr>
                <p:nvPr/>
              </p:nvSpPr>
              <p:spPr bwMode="white">
                <a:xfrm>
                  <a:off x="125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3" name="Line 111"/>
                <p:cNvSpPr>
                  <a:spLocks noChangeShapeType="1"/>
                </p:cNvSpPr>
                <p:nvPr/>
              </p:nvSpPr>
              <p:spPr bwMode="white">
                <a:xfrm>
                  <a:off x="148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4" name="Line 112"/>
                <p:cNvSpPr>
                  <a:spLocks noChangeShapeType="1"/>
                </p:cNvSpPr>
                <p:nvPr/>
              </p:nvSpPr>
              <p:spPr bwMode="white">
                <a:xfrm>
                  <a:off x="171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5" name="Line 113"/>
                <p:cNvSpPr>
                  <a:spLocks noChangeShapeType="1"/>
                </p:cNvSpPr>
                <p:nvPr/>
              </p:nvSpPr>
              <p:spPr bwMode="white">
                <a:xfrm>
                  <a:off x="193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6" name="Line 114"/>
                <p:cNvSpPr>
                  <a:spLocks noChangeShapeType="1"/>
                </p:cNvSpPr>
                <p:nvPr/>
              </p:nvSpPr>
              <p:spPr bwMode="white">
                <a:xfrm>
                  <a:off x="216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7" name="Line 115"/>
                <p:cNvSpPr>
                  <a:spLocks noChangeShapeType="1"/>
                </p:cNvSpPr>
                <p:nvPr/>
              </p:nvSpPr>
              <p:spPr bwMode="white">
                <a:xfrm>
                  <a:off x="239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8" name="Line 116"/>
                <p:cNvSpPr>
                  <a:spLocks noChangeShapeType="1"/>
                </p:cNvSpPr>
                <p:nvPr/>
              </p:nvSpPr>
              <p:spPr bwMode="white">
                <a:xfrm>
                  <a:off x="262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29" name="Line 117"/>
                <p:cNvSpPr>
                  <a:spLocks noChangeShapeType="1"/>
                </p:cNvSpPr>
                <p:nvPr/>
              </p:nvSpPr>
              <p:spPr bwMode="white">
                <a:xfrm>
                  <a:off x="285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0" name="Line 118"/>
                <p:cNvSpPr>
                  <a:spLocks noChangeShapeType="1"/>
                </p:cNvSpPr>
                <p:nvPr/>
              </p:nvSpPr>
              <p:spPr bwMode="white">
                <a:xfrm>
                  <a:off x="307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1" name="Line 119"/>
                <p:cNvSpPr>
                  <a:spLocks noChangeShapeType="1"/>
                </p:cNvSpPr>
                <p:nvPr/>
              </p:nvSpPr>
              <p:spPr bwMode="white">
                <a:xfrm>
                  <a:off x="330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2" name="Line 120"/>
                <p:cNvSpPr>
                  <a:spLocks noChangeShapeType="1"/>
                </p:cNvSpPr>
                <p:nvPr/>
              </p:nvSpPr>
              <p:spPr bwMode="white">
                <a:xfrm>
                  <a:off x="353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3" name="Line 121"/>
                <p:cNvSpPr>
                  <a:spLocks noChangeShapeType="1"/>
                </p:cNvSpPr>
                <p:nvPr/>
              </p:nvSpPr>
              <p:spPr bwMode="white">
                <a:xfrm>
                  <a:off x="376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4" name="Line 122"/>
                <p:cNvSpPr>
                  <a:spLocks noChangeShapeType="1"/>
                </p:cNvSpPr>
                <p:nvPr/>
              </p:nvSpPr>
              <p:spPr bwMode="white">
                <a:xfrm>
                  <a:off x="399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5" name="Line 123"/>
                <p:cNvSpPr>
                  <a:spLocks noChangeShapeType="1"/>
                </p:cNvSpPr>
                <p:nvPr/>
              </p:nvSpPr>
              <p:spPr bwMode="white">
                <a:xfrm>
                  <a:off x="421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6" name="Line 124"/>
                <p:cNvSpPr>
                  <a:spLocks noChangeShapeType="1"/>
                </p:cNvSpPr>
                <p:nvPr/>
              </p:nvSpPr>
              <p:spPr bwMode="white">
                <a:xfrm>
                  <a:off x="444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7" name="Line 125"/>
                <p:cNvSpPr>
                  <a:spLocks noChangeShapeType="1"/>
                </p:cNvSpPr>
                <p:nvPr/>
              </p:nvSpPr>
              <p:spPr bwMode="white">
                <a:xfrm>
                  <a:off x="467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8" name="Line 126"/>
                <p:cNvSpPr>
                  <a:spLocks noChangeShapeType="1"/>
                </p:cNvSpPr>
                <p:nvPr/>
              </p:nvSpPr>
              <p:spPr bwMode="white">
                <a:xfrm>
                  <a:off x="490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39" name="Line 127"/>
                <p:cNvSpPr>
                  <a:spLocks noChangeShapeType="1"/>
                </p:cNvSpPr>
                <p:nvPr/>
              </p:nvSpPr>
              <p:spPr bwMode="white">
                <a:xfrm>
                  <a:off x="513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40" name="Line 128"/>
                <p:cNvSpPr>
                  <a:spLocks noChangeShapeType="1"/>
                </p:cNvSpPr>
                <p:nvPr/>
              </p:nvSpPr>
              <p:spPr bwMode="white">
                <a:xfrm>
                  <a:off x="535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8" name="Group 129"/>
              <p:cNvGrpSpPr>
                <a:grpSpLocks/>
              </p:cNvGrpSpPr>
              <p:nvPr/>
            </p:nvGrpSpPr>
            <p:grpSpPr bwMode="auto">
              <a:xfrm>
                <a:off x="1208" y="109"/>
                <a:ext cx="3694" cy="423"/>
                <a:chOff x="1034" y="245"/>
                <a:chExt cx="3694" cy="423"/>
              </a:xfrm>
            </p:grpSpPr>
            <p:sp>
              <p:nvSpPr>
                <p:cNvPr id="13442" name="Line 130"/>
                <p:cNvSpPr>
                  <a:spLocks noChangeShapeType="1"/>
                </p:cNvSpPr>
                <p:nvPr/>
              </p:nvSpPr>
              <p:spPr bwMode="ltGray">
                <a:xfrm>
                  <a:off x="2676" y="246"/>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43" name="Line 131"/>
                <p:cNvSpPr>
                  <a:spLocks noChangeShapeType="1"/>
                </p:cNvSpPr>
                <p:nvPr/>
              </p:nvSpPr>
              <p:spPr bwMode="ltGray">
                <a:xfrm>
                  <a:off x="2798" y="468"/>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44" name="Line 132"/>
                <p:cNvSpPr>
                  <a:spLocks noChangeShapeType="1"/>
                </p:cNvSpPr>
                <p:nvPr/>
              </p:nvSpPr>
              <p:spPr bwMode="ltGray">
                <a:xfrm>
                  <a:off x="2904" y="486"/>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45" name="Line 133"/>
                <p:cNvSpPr>
                  <a:spLocks noChangeShapeType="1"/>
                </p:cNvSpPr>
                <p:nvPr/>
              </p:nvSpPr>
              <p:spPr bwMode="ltGray">
                <a:xfrm>
                  <a:off x="3132" y="586"/>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46" name="Line 134"/>
                <p:cNvSpPr>
                  <a:spLocks noChangeShapeType="1"/>
                </p:cNvSpPr>
                <p:nvPr/>
              </p:nvSpPr>
              <p:spPr bwMode="ltGray">
                <a:xfrm>
                  <a:off x="3816" y="358"/>
                  <a:ext cx="0" cy="18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47" name="Line 135"/>
                <p:cNvSpPr>
                  <a:spLocks noChangeShapeType="1"/>
                </p:cNvSpPr>
                <p:nvPr/>
              </p:nvSpPr>
              <p:spPr bwMode="ltGray">
                <a:xfrm>
                  <a:off x="3722"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48" name="Line 136"/>
                <p:cNvSpPr>
                  <a:spLocks noChangeShapeType="1"/>
                </p:cNvSpPr>
                <p:nvPr/>
              </p:nvSpPr>
              <p:spPr bwMode="ltGray">
                <a:xfrm>
                  <a:off x="4044" y="372"/>
                  <a:ext cx="0" cy="29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49" name="Line 137"/>
                <p:cNvSpPr>
                  <a:spLocks noChangeShapeType="1"/>
                </p:cNvSpPr>
                <p:nvPr/>
              </p:nvSpPr>
              <p:spPr bwMode="ltGray">
                <a:xfrm flipV="1">
                  <a:off x="4046" y="248"/>
                  <a:ext cx="0" cy="5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0" name="Line 138"/>
                <p:cNvSpPr>
                  <a:spLocks noChangeShapeType="1"/>
                </p:cNvSpPr>
                <p:nvPr/>
              </p:nvSpPr>
              <p:spPr bwMode="ltGray">
                <a:xfrm flipV="1">
                  <a:off x="4272" y="246"/>
                  <a:ext cx="0" cy="18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1" name="Line 139"/>
                <p:cNvSpPr>
                  <a:spLocks noChangeShapeType="1"/>
                </p:cNvSpPr>
                <p:nvPr/>
              </p:nvSpPr>
              <p:spPr bwMode="ltGray">
                <a:xfrm flipH="1">
                  <a:off x="4422" y="468"/>
                  <a:ext cx="7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2" name="Line 140"/>
                <p:cNvSpPr>
                  <a:spLocks noChangeShapeType="1"/>
                </p:cNvSpPr>
                <p:nvPr/>
              </p:nvSpPr>
              <p:spPr bwMode="ltGray">
                <a:xfrm flipH="1">
                  <a:off x="4290" y="468"/>
                  <a:ext cx="6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3" name="Line 141"/>
                <p:cNvSpPr>
                  <a:spLocks noChangeShapeType="1"/>
                </p:cNvSpPr>
                <p:nvPr/>
              </p:nvSpPr>
              <p:spPr bwMode="ltGray">
                <a:xfrm flipV="1">
                  <a:off x="4500" y="246"/>
                  <a:ext cx="0" cy="27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4" name="Line 142"/>
                <p:cNvSpPr>
                  <a:spLocks noChangeShapeType="1"/>
                </p:cNvSpPr>
                <p:nvPr/>
              </p:nvSpPr>
              <p:spPr bwMode="ltGray">
                <a:xfrm>
                  <a:off x="4728" y="606"/>
                  <a:ext cx="0" cy="3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5" name="Line 143"/>
                <p:cNvSpPr>
                  <a:spLocks noChangeShapeType="1"/>
                </p:cNvSpPr>
                <p:nvPr/>
              </p:nvSpPr>
              <p:spPr bwMode="ltGray">
                <a:xfrm>
                  <a:off x="1992" y="250"/>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6" name="Line 144"/>
                <p:cNvSpPr>
                  <a:spLocks noChangeShapeType="1"/>
                </p:cNvSpPr>
                <p:nvPr/>
              </p:nvSpPr>
              <p:spPr bwMode="ltGray">
                <a:xfrm>
                  <a:off x="1764" y="247"/>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7" name="Line 145"/>
                <p:cNvSpPr>
                  <a:spLocks noChangeShapeType="1"/>
                </p:cNvSpPr>
                <p:nvPr/>
              </p:nvSpPr>
              <p:spPr bwMode="ltGray">
                <a:xfrm flipH="1">
                  <a:off x="1738" y="468"/>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8" name="Line 146"/>
                <p:cNvSpPr>
                  <a:spLocks noChangeShapeType="1"/>
                </p:cNvSpPr>
                <p:nvPr/>
              </p:nvSpPr>
              <p:spPr bwMode="ltGray">
                <a:xfrm>
                  <a:off x="1604" y="468"/>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59" name="Line 147"/>
                <p:cNvSpPr>
                  <a:spLocks noChangeShapeType="1"/>
                </p:cNvSpPr>
                <p:nvPr/>
              </p:nvSpPr>
              <p:spPr bwMode="ltGray">
                <a:xfrm flipH="1">
                  <a:off x="1404" y="468"/>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60" name="Line 148"/>
                <p:cNvSpPr>
                  <a:spLocks noChangeShapeType="1"/>
                </p:cNvSpPr>
                <p:nvPr/>
              </p:nvSpPr>
              <p:spPr bwMode="ltGray">
                <a:xfrm>
                  <a:off x="1034"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61" name="Line 149"/>
                <p:cNvSpPr>
                  <a:spLocks noChangeShapeType="1"/>
                </p:cNvSpPr>
                <p:nvPr/>
              </p:nvSpPr>
              <p:spPr bwMode="ltGray">
                <a:xfrm>
                  <a:off x="1306" y="370"/>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62" name="Line 150"/>
                <p:cNvSpPr>
                  <a:spLocks noChangeShapeType="1"/>
                </p:cNvSpPr>
                <p:nvPr/>
              </p:nvSpPr>
              <p:spPr bwMode="ltGray">
                <a:xfrm>
                  <a:off x="1080" y="388"/>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63" name="Line 151"/>
                <p:cNvSpPr>
                  <a:spLocks noChangeShapeType="1"/>
                </p:cNvSpPr>
                <p:nvPr/>
              </p:nvSpPr>
              <p:spPr bwMode="ltGray">
                <a:xfrm flipH="1" flipV="1">
                  <a:off x="1308" y="245"/>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64" name="Line 152"/>
                <p:cNvSpPr>
                  <a:spLocks noChangeShapeType="1"/>
                </p:cNvSpPr>
                <p:nvPr/>
              </p:nvSpPr>
              <p:spPr bwMode="ltGray">
                <a:xfrm>
                  <a:off x="1536" y="316"/>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65" name="Line 153"/>
                <p:cNvSpPr>
                  <a:spLocks noChangeShapeType="1"/>
                </p:cNvSpPr>
                <p:nvPr/>
              </p:nvSpPr>
              <p:spPr bwMode="ltGray">
                <a:xfrm flipV="1">
                  <a:off x="1536" y="247"/>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3466" name="Line 154"/>
                <p:cNvSpPr>
                  <a:spLocks noChangeShapeType="1"/>
                </p:cNvSpPr>
                <p:nvPr/>
              </p:nvSpPr>
              <p:spPr bwMode="ltGray">
                <a:xfrm>
                  <a:off x="4095" y="467"/>
                  <a:ext cx="8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7175" name="Picture 155"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pic>
        <p:nvPicPr>
          <p:cNvPr id="7172" name="Picture 156" descr="HBB logo-small"/>
          <p:cNvPicPr preferRelativeResize="0">
            <a:picLocks noChangeAspect="1" noChangeArrowheads="1"/>
          </p:cNvPicPr>
          <p:nvPr/>
        </p:nvPicPr>
        <p:blipFill>
          <a:blip r:embed="rId14" cstate="print"/>
          <a:srcRect/>
          <a:stretch>
            <a:fillRect/>
          </a:stretch>
        </p:blipFill>
        <p:spPr bwMode="auto">
          <a:xfrm>
            <a:off x="381000" y="304800"/>
            <a:ext cx="831850" cy="838200"/>
          </a:xfrm>
          <a:prstGeom prst="rect">
            <a:avLst/>
          </a:prstGeom>
          <a:noFill/>
          <a:ln w="9525">
            <a:noFill/>
            <a:miter lim="800000"/>
            <a:headEnd/>
            <a:tailEnd/>
          </a:ln>
        </p:spPr>
      </p:pic>
      <p:pic>
        <p:nvPicPr>
          <p:cNvPr id="7173" name="Picture 158"/>
          <p:cNvPicPr>
            <a:picLocks noChangeAspect="1" noChangeArrowheads="1"/>
          </p:cNvPicPr>
          <p:nvPr/>
        </p:nvPicPr>
        <p:blipFill>
          <a:blip r:embed="rId15" cstate="print"/>
          <a:srcRect/>
          <a:stretch>
            <a:fillRect/>
          </a:stretch>
        </p:blipFill>
        <p:spPr bwMode="auto">
          <a:xfrm>
            <a:off x="2819400" y="1752600"/>
            <a:ext cx="5975350" cy="4114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1" fontAlgn="base" hangingPunct="1">
        <a:spcBef>
          <a:spcPct val="0"/>
        </a:spcBef>
        <a:spcAft>
          <a:spcPct val="0"/>
        </a:spcAft>
        <a:defRPr sz="4400">
          <a:solidFill>
            <a:srgbClr val="000099"/>
          </a:solidFill>
          <a:latin typeface="+mj-lt"/>
          <a:ea typeface="+mj-ea"/>
          <a:cs typeface="+mj-cs"/>
        </a:defRPr>
      </a:lvl1pPr>
      <a:lvl2pPr algn="ctr" rtl="0" eaLnBrk="1" fontAlgn="base" hangingPunct="1">
        <a:spcBef>
          <a:spcPct val="0"/>
        </a:spcBef>
        <a:spcAft>
          <a:spcPct val="0"/>
        </a:spcAft>
        <a:defRPr sz="4400">
          <a:solidFill>
            <a:srgbClr val="000099"/>
          </a:solidFill>
          <a:latin typeface="Times New Roman" pitchFamily="18" charset="0"/>
        </a:defRPr>
      </a:lvl2pPr>
      <a:lvl3pPr algn="ctr" rtl="0" eaLnBrk="1" fontAlgn="base" hangingPunct="1">
        <a:spcBef>
          <a:spcPct val="0"/>
        </a:spcBef>
        <a:spcAft>
          <a:spcPct val="0"/>
        </a:spcAft>
        <a:defRPr sz="4400">
          <a:solidFill>
            <a:srgbClr val="000099"/>
          </a:solidFill>
          <a:latin typeface="Times New Roman" pitchFamily="18" charset="0"/>
        </a:defRPr>
      </a:lvl3pPr>
      <a:lvl4pPr algn="ctr" rtl="0" eaLnBrk="1" fontAlgn="base" hangingPunct="1">
        <a:spcBef>
          <a:spcPct val="0"/>
        </a:spcBef>
        <a:spcAft>
          <a:spcPct val="0"/>
        </a:spcAft>
        <a:defRPr sz="4400">
          <a:solidFill>
            <a:srgbClr val="000099"/>
          </a:solidFill>
          <a:latin typeface="Times New Roman" pitchFamily="18" charset="0"/>
        </a:defRPr>
      </a:lvl4pPr>
      <a:lvl5pPr algn="ctr" rtl="0" eaLnBrk="1" fontAlgn="base" hangingPunct="1">
        <a:spcBef>
          <a:spcPct val="0"/>
        </a:spcBef>
        <a:spcAft>
          <a:spcPct val="0"/>
        </a:spcAft>
        <a:defRPr sz="4400">
          <a:solidFill>
            <a:srgbClr val="000099"/>
          </a:solidFill>
          <a:latin typeface="Times New Roman" pitchFamily="18" charset="0"/>
        </a:defRPr>
      </a:lvl5pPr>
      <a:lvl6pPr marL="457200" algn="ctr" rtl="0" eaLnBrk="1" fontAlgn="base" hangingPunct="1">
        <a:spcBef>
          <a:spcPct val="0"/>
        </a:spcBef>
        <a:spcAft>
          <a:spcPct val="0"/>
        </a:spcAft>
        <a:defRPr sz="4400">
          <a:solidFill>
            <a:srgbClr val="000099"/>
          </a:solidFill>
          <a:latin typeface="Times New Roman" pitchFamily="18" charset="0"/>
        </a:defRPr>
      </a:lvl6pPr>
      <a:lvl7pPr marL="914400" algn="ctr" rtl="0" eaLnBrk="1" fontAlgn="base" hangingPunct="1">
        <a:spcBef>
          <a:spcPct val="0"/>
        </a:spcBef>
        <a:spcAft>
          <a:spcPct val="0"/>
        </a:spcAft>
        <a:defRPr sz="4400">
          <a:solidFill>
            <a:srgbClr val="000099"/>
          </a:solidFill>
          <a:latin typeface="Times New Roman" pitchFamily="18" charset="0"/>
        </a:defRPr>
      </a:lvl7pPr>
      <a:lvl8pPr marL="1371600" algn="ctr" rtl="0" eaLnBrk="1" fontAlgn="base" hangingPunct="1">
        <a:spcBef>
          <a:spcPct val="0"/>
        </a:spcBef>
        <a:spcAft>
          <a:spcPct val="0"/>
        </a:spcAft>
        <a:defRPr sz="4400">
          <a:solidFill>
            <a:srgbClr val="000099"/>
          </a:solidFill>
          <a:latin typeface="Times New Roman" pitchFamily="18" charset="0"/>
        </a:defRPr>
      </a:lvl8pPr>
      <a:lvl9pPr marL="1828800" algn="ctr" rtl="0" eaLnBrk="1" fontAlgn="base" hangingPunct="1">
        <a:spcBef>
          <a:spcPct val="0"/>
        </a:spcBef>
        <a:spcAft>
          <a:spcPct val="0"/>
        </a:spcAft>
        <a:defRPr sz="4400">
          <a:solidFill>
            <a:srgbClr val="000099"/>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381000" y="304800"/>
            <a:ext cx="8488363" cy="831850"/>
            <a:chOff x="165" y="55"/>
            <a:chExt cx="5347" cy="524"/>
          </a:xfrm>
        </p:grpSpPr>
        <p:grpSp>
          <p:nvGrpSpPr>
            <p:cNvPr id="3" name="Group 4"/>
            <p:cNvGrpSpPr>
              <a:grpSpLocks/>
            </p:cNvGrpSpPr>
            <p:nvPr userDrawn="1"/>
          </p:nvGrpSpPr>
          <p:grpSpPr bwMode="auto">
            <a:xfrm>
              <a:off x="664" y="104"/>
              <a:ext cx="4848" cy="432"/>
              <a:chOff x="664" y="104"/>
              <a:chExt cx="4848" cy="432"/>
            </a:xfrm>
          </p:grpSpPr>
          <p:sp>
            <p:nvSpPr>
              <p:cNvPr id="15365" name="Freeform 5"/>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rgbClr val="E5D093"/>
              </a:solidFill>
              <a:ln w="9525">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6"/>
              <p:cNvGrpSpPr>
                <a:grpSpLocks/>
              </p:cNvGrpSpPr>
              <p:nvPr/>
            </p:nvGrpSpPr>
            <p:grpSpPr bwMode="auto">
              <a:xfrm>
                <a:off x="1195" y="104"/>
                <a:ext cx="3827" cy="429"/>
                <a:chOff x="1021" y="240"/>
                <a:chExt cx="3827" cy="429"/>
              </a:xfrm>
            </p:grpSpPr>
            <p:grpSp>
              <p:nvGrpSpPr>
                <p:cNvPr id="5" name="Group 7"/>
                <p:cNvGrpSpPr>
                  <a:grpSpLocks/>
                </p:cNvGrpSpPr>
                <p:nvPr/>
              </p:nvGrpSpPr>
              <p:grpSpPr bwMode="auto">
                <a:xfrm>
                  <a:off x="1021" y="241"/>
                  <a:ext cx="2208" cy="427"/>
                  <a:chOff x="1021" y="241"/>
                  <a:chExt cx="2208" cy="427"/>
                </a:xfrm>
              </p:grpSpPr>
              <p:sp>
                <p:nvSpPr>
                  <p:cNvPr id="15368" name="Freeform 8"/>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69" name="Freeform 9"/>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0" name="Freeform 10"/>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1" name="Freeform 11"/>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2" name="Freeform 12"/>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3" name="Freeform 13"/>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4" name="Freeform 14"/>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5" name="Freeform 15"/>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6" name="Freeform 16"/>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7" name="Freeform 17"/>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8" name="Freeform 18"/>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79" name="Freeform 19"/>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0" name="Freeform 20"/>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1" name="Freeform 21"/>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2" name="Freeform 22"/>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3" name="Freeform 23"/>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4" name="Freeform 24"/>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5" name="Freeform 25"/>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6" name="Freeform 26"/>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7" name="Freeform 27"/>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8" name="Freeform 28"/>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89" name="Freeform 29"/>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0" name="Freeform 30"/>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1" name="Freeform 31"/>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2" name="Freeform 32"/>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3" name="Freeform 33"/>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4" name="Freeform 34"/>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5" name="Freeform 35"/>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6" name="Freeform 36"/>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7" name="Freeform 37"/>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8" name="Freeform 38"/>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399" name="Freeform 39"/>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0" name="Freeform 40"/>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1" name="Freeform 41"/>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2" name="Freeform 42"/>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3" name="Freeform 43"/>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4" name="Freeform 44"/>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5" name="Freeform 45"/>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6" name="Freeform 46"/>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7" name="Freeform 47"/>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8" name="Freeform 48"/>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09" name="Freeform 49"/>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0" name="Freeform 50"/>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1" name="Freeform 51"/>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2" name="Freeform 52"/>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3" name="Freeform 53"/>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4" name="Freeform 54"/>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5" name="Freeform 55"/>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6" name="Freeform 56"/>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7" name="Freeform 57"/>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8" name="Freeform 58"/>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19" name="Freeform 59"/>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20" name="Freeform 60"/>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21" name="Freeform 61"/>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22" name="Freeform 62"/>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23" name="Freeform 63"/>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64"/>
                <p:cNvGrpSpPr>
                  <a:grpSpLocks/>
                </p:cNvGrpSpPr>
                <p:nvPr/>
              </p:nvGrpSpPr>
              <p:grpSpPr bwMode="auto">
                <a:xfrm>
                  <a:off x="3709" y="240"/>
                  <a:ext cx="1139" cy="429"/>
                  <a:chOff x="3709" y="240"/>
                  <a:chExt cx="1139" cy="429"/>
                </a:xfrm>
              </p:grpSpPr>
              <p:sp>
                <p:nvSpPr>
                  <p:cNvPr id="15425" name="Freeform 65"/>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26" name="Freeform 66"/>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27" name="Freeform 67"/>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28" name="Freeform 68"/>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29" name="Freeform 69"/>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0" name="Freeform 70"/>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1" name="Freeform 71"/>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2" name="Freeform 72"/>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3" name="Freeform 73"/>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4" name="Freeform 74"/>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5" name="Freeform 75"/>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6" name="Freeform 76"/>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7" name="Freeform 77"/>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8" name="Freeform 78"/>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39" name="Freeform 79"/>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0" name="Freeform 80"/>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1" name="Freeform 81"/>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2" name="Freeform 82"/>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3" name="Freeform 83"/>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4" name="Freeform 84"/>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5" name="Freeform 85"/>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6" name="Freeform 86"/>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7" name="Freeform 87"/>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8" name="Freeform 88"/>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49" name="Freeform 89"/>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0" name="Freeform 90"/>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1" name="Freeform 91"/>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2" name="Freeform 92"/>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3" name="Freeform 93"/>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4" name="Freeform 94"/>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5" name="Freeform 95"/>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6" name="Freeform 96"/>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7" name="Freeform 97"/>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8" name="Freeform 98"/>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59" name="Freeform 99"/>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60" name="Freeform 100"/>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61" name="Freeform 101"/>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62" name="Freeform 102"/>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63" name="Freeform 103"/>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64" name="Freeform 104"/>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65" name="Freeform 105"/>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66" name="Freeform 106"/>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grpSp>
            <p:nvGrpSpPr>
              <p:cNvPr id="7" name="Group 107"/>
              <p:cNvGrpSpPr>
                <a:grpSpLocks/>
              </p:cNvGrpSpPr>
              <p:nvPr/>
            </p:nvGrpSpPr>
            <p:grpSpPr bwMode="auto">
              <a:xfrm>
                <a:off x="798" y="111"/>
                <a:ext cx="4702" cy="418"/>
                <a:chOff x="798" y="255"/>
                <a:chExt cx="4702" cy="418"/>
              </a:xfrm>
            </p:grpSpPr>
            <p:sp>
              <p:nvSpPr>
                <p:cNvPr id="15468" name="Line 108"/>
                <p:cNvSpPr>
                  <a:spLocks noChangeShapeType="1"/>
                </p:cNvSpPr>
                <p:nvPr/>
              </p:nvSpPr>
              <p:spPr bwMode="white">
                <a:xfrm>
                  <a:off x="798" y="476"/>
                  <a:ext cx="4702"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69" name="Line 109"/>
                <p:cNvSpPr>
                  <a:spLocks noChangeShapeType="1"/>
                </p:cNvSpPr>
                <p:nvPr/>
              </p:nvSpPr>
              <p:spPr bwMode="white">
                <a:xfrm>
                  <a:off x="102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0" name="Line 110"/>
                <p:cNvSpPr>
                  <a:spLocks noChangeShapeType="1"/>
                </p:cNvSpPr>
                <p:nvPr/>
              </p:nvSpPr>
              <p:spPr bwMode="white">
                <a:xfrm>
                  <a:off x="125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1" name="Line 111"/>
                <p:cNvSpPr>
                  <a:spLocks noChangeShapeType="1"/>
                </p:cNvSpPr>
                <p:nvPr/>
              </p:nvSpPr>
              <p:spPr bwMode="white">
                <a:xfrm>
                  <a:off x="148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2" name="Line 112"/>
                <p:cNvSpPr>
                  <a:spLocks noChangeShapeType="1"/>
                </p:cNvSpPr>
                <p:nvPr/>
              </p:nvSpPr>
              <p:spPr bwMode="white">
                <a:xfrm>
                  <a:off x="171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3" name="Line 113"/>
                <p:cNvSpPr>
                  <a:spLocks noChangeShapeType="1"/>
                </p:cNvSpPr>
                <p:nvPr/>
              </p:nvSpPr>
              <p:spPr bwMode="white">
                <a:xfrm>
                  <a:off x="193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4" name="Line 114"/>
                <p:cNvSpPr>
                  <a:spLocks noChangeShapeType="1"/>
                </p:cNvSpPr>
                <p:nvPr/>
              </p:nvSpPr>
              <p:spPr bwMode="white">
                <a:xfrm>
                  <a:off x="216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5" name="Line 115"/>
                <p:cNvSpPr>
                  <a:spLocks noChangeShapeType="1"/>
                </p:cNvSpPr>
                <p:nvPr/>
              </p:nvSpPr>
              <p:spPr bwMode="white">
                <a:xfrm>
                  <a:off x="239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6" name="Line 116"/>
                <p:cNvSpPr>
                  <a:spLocks noChangeShapeType="1"/>
                </p:cNvSpPr>
                <p:nvPr/>
              </p:nvSpPr>
              <p:spPr bwMode="white">
                <a:xfrm>
                  <a:off x="262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7" name="Line 117"/>
                <p:cNvSpPr>
                  <a:spLocks noChangeShapeType="1"/>
                </p:cNvSpPr>
                <p:nvPr/>
              </p:nvSpPr>
              <p:spPr bwMode="white">
                <a:xfrm>
                  <a:off x="285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8" name="Line 118"/>
                <p:cNvSpPr>
                  <a:spLocks noChangeShapeType="1"/>
                </p:cNvSpPr>
                <p:nvPr/>
              </p:nvSpPr>
              <p:spPr bwMode="white">
                <a:xfrm>
                  <a:off x="307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79" name="Line 119"/>
                <p:cNvSpPr>
                  <a:spLocks noChangeShapeType="1"/>
                </p:cNvSpPr>
                <p:nvPr/>
              </p:nvSpPr>
              <p:spPr bwMode="white">
                <a:xfrm>
                  <a:off x="330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0" name="Line 120"/>
                <p:cNvSpPr>
                  <a:spLocks noChangeShapeType="1"/>
                </p:cNvSpPr>
                <p:nvPr/>
              </p:nvSpPr>
              <p:spPr bwMode="white">
                <a:xfrm>
                  <a:off x="353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1" name="Line 121"/>
                <p:cNvSpPr>
                  <a:spLocks noChangeShapeType="1"/>
                </p:cNvSpPr>
                <p:nvPr/>
              </p:nvSpPr>
              <p:spPr bwMode="white">
                <a:xfrm>
                  <a:off x="376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2" name="Line 122"/>
                <p:cNvSpPr>
                  <a:spLocks noChangeShapeType="1"/>
                </p:cNvSpPr>
                <p:nvPr/>
              </p:nvSpPr>
              <p:spPr bwMode="white">
                <a:xfrm>
                  <a:off x="399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3" name="Line 123"/>
                <p:cNvSpPr>
                  <a:spLocks noChangeShapeType="1"/>
                </p:cNvSpPr>
                <p:nvPr/>
              </p:nvSpPr>
              <p:spPr bwMode="white">
                <a:xfrm>
                  <a:off x="421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4" name="Line 124"/>
                <p:cNvSpPr>
                  <a:spLocks noChangeShapeType="1"/>
                </p:cNvSpPr>
                <p:nvPr/>
              </p:nvSpPr>
              <p:spPr bwMode="white">
                <a:xfrm>
                  <a:off x="444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5" name="Line 125"/>
                <p:cNvSpPr>
                  <a:spLocks noChangeShapeType="1"/>
                </p:cNvSpPr>
                <p:nvPr/>
              </p:nvSpPr>
              <p:spPr bwMode="white">
                <a:xfrm>
                  <a:off x="467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6" name="Line 126"/>
                <p:cNvSpPr>
                  <a:spLocks noChangeShapeType="1"/>
                </p:cNvSpPr>
                <p:nvPr/>
              </p:nvSpPr>
              <p:spPr bwMode="white">
                <a:xfrm>
                  <a:off x="490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7" name="Line 127"/>
                <p:cNvSpPr>
                  <a:spLocks noChangeShapeType="1"/>
                </p:cNvSpPr>
                <p:nvPr/>
              </p:nvSpPr>
              <p:spPr bwMode="white">
                <a:xfrm>
                  <a:off x="513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88" name="Line 128"/>
                <p:cNvSpPr>
                  <a:spLocks noChangeShapeType="1"/>
                </p:cNvSpPr>
                <p:nvPr/>
              </p:nvSpPr>
              <p:spPr bwMode="white">
                <a:xfrm>
                  <a:off x="535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8" name="Group 129"/>
              <p:cNvGrpSpPr>
                <a:grpSpLocks/>
              </p:cNvGrpSpPr>
              <p:nvPr/>
            </p:nvGrpSpPr>
            <p:grpSpPr bwMode="auto">
              <a:xfrm>
                <a:off x="1208" y="109"/>
                <a:ext cx="3694" cy="423"/>
                <a:chOff x="1034" y="245"/>
                <a:chExt cx="3694" cy="423"/>
              </a:xfrm>
            </p:grpSpPr>
            <p:sp>
              <p:nvSpPr>
                <p:cNvPr id="15490" name="Line 130"/>
                <p:cNvSpPr>
                  <a:spLocks noChangeShapeType="1"/>
                </p:cNvSpPr>
                <p:nvPr/>
              </p:nvSpPr>
              <p:spPr bwMode="ltGray">
                <a:xfrm>
                  <a:off x="2676" y="246"/>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1" name="Line 131"/>
                <p:cNvSpPr>
                  <a:spLocks noChangeShapeType="1"/>
                </p:cNvSpPr>
                <p:nvPr/>
              </p:nvSpPr>
              <p:spPr bwMode="ltGray">
                <a:xfrm>
                  <a:off x="2798" y="468"/>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2" name="Line 132"/>
                <p:cNvSpPr>
                  <a:spLocks noChangeShapeType="1"/>
                </p:cNvSpPr>
                <p:nvPr/>
              </p:nvSpPr>
              <p:spPr bwMode="ltGray">
                <a:xfrm>
                  <a:off x="2904" y="486"/>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3" name="Line 133"/>
                <p:cNvSpPr>
                  <a:spLocks noChangeShapeType="1"/>
                </p:cNvSpPr>
                <p:nvPr/>
              </p:nvSpPr>
              <p:spPr bwMode="ltGray">
                <a:xfrm>
                  <a:off x="3132" y="586"/>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4" name="Line 134"/>
                <p:cNvSpPr>
                  <a:spLocks noChangeShapeType="1"/>
                </p:cNvSpPr>
                <p:nvPr/>
              </p:nvSpPr>
              <p:spPr bwMode="ltGray">
                <a:xfrm>
                  <a:off x="3816" y="358"/>
                  <a:ext cx="0" cy="18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5" name="Line 135"/>
                <p:cNvSpPr>
                  <a:spLocks noChangeShapeType="1"/>
                </p:cNvSpPr>
                <p:nvPr/>
              </p:nvSpPr>
              <p:spPr bwMode="ltGray">
                <a:xfrm>
                  <a:off x="3722"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6" name="Line 136"/>
                <p:cNvSpPr>
                  <a:spLocks noChangeShapeType="1"/>
                </p:cNvSpPr>
                <p:nvPr/>
              </p:nvSpPr>
              <p:spPr bwMode="ltGray">
                <a:xfrm>
                  <a:off x="4044" y="372"/>
                  <a:ext cx="0" cy="29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7" name="Line 137"/>
                <p:cNvSpPr>
                  <a:spLocks noChangeShapeType="1"/>
                </p:cNvSpPr>
                <p:nvPr/>
              </p:nvSpPr>
              <p:spPr bwMode="ltGray">
                <a:xfrm flipV="1">
                  <a:off x="4046" y="248"/>
                  <a:ext cx="0" cy="5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8" name="Line 138"/>
                <p:cNvSpPr>
                  <a:spLocks noChangeShapeType="1"/>
                </p:cNvSpPr>
                <p:nvPr/>
              </p:nvSpPr>
              <p:spPr bwMode="ltGray">
                <a:xfrm flipV="1">
                  <a:off x="4272" y="246"/>
                  <a:ext cx="0" cy="18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499" name="Line 139"/>
                <p:cNvSpPr>
                  <a:spLocks noChangeShapeType="1"/>
                </p:cNvSpPr>
                <p:nvPr/>
              </p:nvSpPr>
              <p:spPr bwMode="ltGray">
                <a:xfrm flipH="1">
                  <a:off x="4422" y="468"/>
                  <a:ext cx="7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0" name="Line 140"/>
                <p:cNvSpPr>
                  <a:spLocks noChangeShapeType="1"/>
                </p:cNvSpPr>
                <p:nvPr/>
              </p:nvSpPr>
              <p:spPr bwMode="ltGray">
                <a:xfrm flipH="1">
                  <a:off x="4290" y="468"/>
                  <a:ext cx="6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1" name="Line 141"/>
                <p:cNvSpPr>
                  <a:spLocks noChangeShapeType="1"/>
                </p:cNvSpPr>
                <p:nvPr/>
              </p:nvSpPr>
              <p:spPr bwMode="ltGray">
                <a:xfrm flipV="1">
                  <a:off x="4500" y="246"/>
                  <a:ext cx="0" cy="27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2" name="Line 142"/>
                <p:cNvSpPr>
                  <a:spLocks noChangeShapeType="1"/>
                </p:cNvSpPr>
                <p:nvPr/>
              </p:nvSpPr>
              <p:spPr bwMode="ltGray">
                <a:xfrm>
                  <a:off x="4728" y="606"/>
                  <a:ext cx="0" cy="3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3" name="Line 143"/>
                <p:cNvSpPr>
                  <a:spLocks noChangeShapeType="1"/>
                </p:cNvSpPr>
                <p:nvPr/>
              </p:nvSpPr>
              <p:spPr bwMode="ltGray">
                <a:xfrm>
                  <a:off x="1992" y="250"/>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4" name="Line 144"/>
                <p:cNvSpPr>
                  <a:spLocks noChangeShapeType="1"/>
                </p:cNvSpPr>
                <p:nvPr/>
              </p:nvSpPr>
              <p:spPr bwMode="ltGray">
                <a:xfrm>
                  <a:off x="1764" y="247"/>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5" name="Line 145"/>
                <p:cNvSpPr>
                  <a:spLocks noChangeShapeType="1"/>
                </p:cNvSpPr>
                <p:nvPr/>
              </p:nvSpPr>
              <p:spPr bwMode="ltGray">
                <a:xfrm flipH="1">
                  <a:off x="1738" y="468"/>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6" name="Line 146"/>
                <p:cNvSpPr>
                  <a:spLocks noChangeShapeType="1"/>
                </p:cNvSpPr>
                <p:nvPr/>
              </p:nvSpPr>
              <p:spPr bwMode="ltGray">
                <a:xfrm>
                  <a:off x="1604" y="468"/>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7" name="Line 147"/>
                <p:cNvSpPr>
                  <a:spLocks noChangeShapeType="1"/>
                </p:cNvSpPr>
                <p:nvPr/>
              </p:nvSpPr>
              <p:spPr bwMode="ltGray">
                <a:xfrm flipH="1">
                  <a:off x="1404" y="468"/>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8" name="Line 148"/>
                <p:cNvSpPr>
                  <a:spLocks noChangeShapeType="1"/>
                </p:cNvSpPr>
                <p:nvPr/>
              </p:nvSpPr>
              <p:spPr bwMode="ltGray">
                <a:xfrm>
                  <a:off x="1034"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09" name="Line 149"/>
                <p:cNvSpPr>
                  <a:spLocks noChangeShapeType="1"/>
                </p:cNvSpPr>
                <p:nvPr/>
              </p:nvSpPr>
              <p:spPr bwMode="ltGray">
                <a:xfrm>
                  <a:off x="1306" y="370"/>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10" name="Line 150"/>
                <p:cNvSpPr>
                  <a:spLocks noChangeShapeType="1"/>
                </p:cNvSpPr>
                <p:nvPr/>
              </p:nvSpPr>
              <p:spPr bwMode="ltGray">
                <a:xfrm>
                  <a:off x="1080" y="388"/>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11" name="Line 151"/>
                <p:cNvSpPr>
                  <a:spLocks noChangeShapeType="1"/>
                </p:cNvSpPr>
                <p:nvPr/>
              </p:nvSpPr>
              <p:spPr bwMode="ltGray">
                <a:xfrm flipH="1" flipV="1">
                  <a:off x="1308" y="245"/>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12" name="Line 152"/>
                <p:cNvSpPr>
                  <a:spLocks noChangeShapeType="1"/>
                </p:cNvSpPr>
                <p:nvPr/>
              </p:nvSpPr>
              <p:spPr bwMode="ltGray">
                <a:xfrm>
                  <a:off x="1536" y="316"/>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13" name="Line 153"/>
                <p:cNvSpPr>
                  <a:spLocks noChangeShapeType="1"/>
                </p:cNvSpPr>
                <p:nvPr/>
              </p:nvSpPr>
              <p:spPr bwMode="ltGray">
                <a:xfrm flipV="1">
                  <a:off x="1536" y="247"/>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5514" name="Line 154"/>
                <p:cNvSpPr>
                  <a:spLocks noChangeShapeType="1"/>
                </p:cNvSpPr>
                <p:nvPr/>
              </p:nvSpPr>
              <p:spPr bwMode="ltGray">
                <a:xfrm>
                  <a:off x="4095" y="467"/>
                  <a:ext cx="8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8200" name="Picture 155"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pic>
        <p:nvPicPr>
          <p:cNvPr id="8195" name="Picture 156" descr="HBB logo-small"/>
          <p:cNvPicPr preferRelativeResize="0">
            <a:picLocks noChangeAspect="1" noChangeArrowheads="1"/>
          </p:cNvPicPr>
          <p:nvPr/>
        </p:nvPicPr>
        <p:blipFill>
          <a:blip r:embed="rId14" cstate="print"/>
          <a:srcRect/>
          <a:stretch>
            <a:fillRect/>
          </a:stretch>
        </p:blipFill>
        <p:spPr bwMode="auto">
          <a:xfrm>
            <a:off x="381000" y="304800"/>
            <a:ext cx="831850" cy="838200"/>
          </a:xfrm>
          <a:prstGeom prst="rect">
            <a:avLst/>
          </a:prstGeom>
          <a:noFill/>
          <a:ln w="9525">
            <a:noFill/>
            <a:miter lim="800000"/>
            <a:headEnd/>
            <a:tailEnd/>
          </a:ln>
        </p:spPr>
      </p:pic>
      <p:pic>
        <p:nvPicPr>
          <p:cNvPr id="8196" name="Picture 158" descr="in charge &amp; baby"/>
          <p:cNvPicPr>
            <a:picLocks noChangeAspect="1" noChangeArrowheads="1"/>
          </p:cNvPicPr>
          <p:nvPr/>
        </p:nvPicPr>
        <p:blipFill>
          <a:blip r:embed="rId15" cstate="print"/>
          <a:srcRect/>
          <a:stretch>
            <a:fillRect/>
          </a:stretch>
        </p:blipFill>
        <p:spPr bwMode="auto">
          <a:xfrm>
            <a:off x="3810000" y="1524000"/>
            <a:ext cx="2076450" cy="2971800"/>
          </a:xfrm>
          <a:prstGeom prst="rect">
            <a:avLst/>
          </a:prstGeom>
          <a:noFill/>
          <a:ln w="9525">
            <a:noFill/>
            <a:miter lim="800000"/>
            <a:headEnd/>
            <a:tailEnd/>
          </a:ln>
        </p:spPr>
      </p:pic>
      <p:pic>
        <p:nvPicPr>
          <p:cNvPr id="8197" name="Picture 159" descr="Teachback, lge grp"/>
          <p:cNvPicPr>
            <a:picLocks noChangeAspect="1" noChangeArrowheads="1"/>
          </p:cNvPicPr>
          <p:nvPr/>
        </p:nvPicPr>
        <p:blipFill>
          <a:blip r:embed="rId16" cstate="print"/>
          <a:srcRect/>
          <a:stretch>
            <a:fillRect/>
          </a:stretch>
        </p:blipFill>
        <p:spPr bwMode="auto">
          <a:xfrm>
            <a:off x="381000" y="1676400"/>
            <a:ext cx="2895600" cy="2846388"/>
          </a:xfrm>
          <a:prstGeom prst="rect">
            <a:avLst/>
          </a:prstGeom>
          <a:noFill/>
          <a:ln w="9525">
            <a:noFill/>
            <a:miter lim="800000"/>
            <a:headEnd/>
            <a:tailEnd/>
          </a:ln>
        </p:spPr>
      </p:pic>
      <p:pic>
        <p:nvPicPr>
          <p:cNvPr id="8198" name="Picture 160" descr="Baby%26EducationalMatls"/>
          <p:cNvPicPr>
            <a:picLocks noChangeAspect="1" noChangeArrowheads="1"/>
          </p:cNvPicPr>
          <p:nvPr/>
        </p:nvPicPr>
        <p:blipFill>
          <a:blip r:embed="rId17" cstate="print"/>
          <a:srcRect/>
          <a:stretch>
            <a:fillRect/>
          </a:stretch>
        </p:blipFill>
        <p:spPr bwMode="auto">
          <a:xfrm>
            <a:off x="4267200" y="2514600"/>
            <a:ext cx="3995738" cy="2328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1" fontAlgn="base" hangingPunct="1">
        <a:spcBef>
          <a:spcPct val="0"/>
        </a:spcBef>
        <a:spcAft>
          <a:spcPct val="0"/>
        </a:spcAft>
        <a:defRPr sz="4400">
          <a:solidFill>
            <a:srgbClr val="000099"/>
          </a:solidFill>
          <a:latin typeface="+mj-lt"/>
          <a:ea typeface="+mj-ea"/>
          <a:cs typeface="+mj-cs"/>
        </a:defRPr>
      </a:lvl1pPr>
      <a:lvl2pPr algn="ctr" rtl="0" eaLnBrk="1" fontAlgn="base" hangingPunct="1">
        <a:spcBef>
          <a:spcPct val="0"/>
        </a:spcBef>
        <a:spcAft>
          <a:spcPct val="0"/>
        </a:spcAft>
        <a:defRPr sz="4400">
          <a:solidFill>
            <a:srgbClr val="000099"/>
          </a:solidFill>
          <a:latin typeface="Times New Roman" pitchFamily="18" charset="0"/>
        </a:defRPr>
      </a:lvl2pPr>
      <a:lvl3pPr algn="ctr" rtl="0" eaLnBrk="1" fontAlgn="base" hangingPunct="1">
        <a:spcBef>
          <a:spcPct val="0"/>
        </a:spcBef>
        <a:spcAft>
          <a:spcPct val="0"/>
        </a:spcAft>
        <a:defRPr sz="4400">
          <a:solidFill>
            <a:srgbClr val="000099"/>
          </a:solidFill>
          <a:latin typeface="Times New Roman" pitchFamily="18" charset="0"/>
        </a:defRPr>
      </a:lvl3pPr>
      <a:lvl4pPr algn="ctr" rtl="0" eaLnBrk="1" fontAlgn="base" hangingPunct="1">
        <a:spcBef>
          <a:spcPct val="0"/>
        </a:spcBef>
        <a:spcAft>
          <a:spcPct val="0"/>
        </a:spcAft>
        <a:defRPr sz="4400">
          <a:solidFill>
            <a:srgbClr val="000099"/>
          </a:solidFill>
          <a:latin typeface="Times New Roman" pitchFamily="18" charset="0"/>
        </a:defRPr>
      </a:lvl4pPr>
      <a:lvl5pPr algn="ctr" rtl="0" eaLnBrk="1" fontAlgn="base" hangingPunct="1">
        <a:spcBef>
          <a:spcPct val="0"/>
        </a:spcBef>
        <a:spcAft>
          <a:spcPct val="0"/>
        </a:spcAft>
        <a:defRPr sz="4400">
          <a:solidFill>
            <a:srgbClr val="000099"/>
          </a:solidFill>
          <a:latin typeface="Times New Roman" pitchFamily="18" charset="0"/>
        </a:defRPr>
      </a:lvl5pPr>
      <a:lvl6pPr marL="457200" algn="ctr" rtl="0" eaLnBrk="1" fontAlgn="base" hangingPunct="1">
        <a:spcBef>
          <a:spcPct val="0"/>
        </a:spcBef>
        <a:spcAft>
          <a:spcPct val="0"/>
        </a:spcAft>
        <a:defRPr sz="4400">
          <a:solidFill>
            <a:srgbClr val="000099"/>
          </a:solidFill>
          <a:latin typeface="Times New Roman" pitchFamily="18" charset="0"/>
        </a:defRPr>
      </a:lvl6pPr>
      <a:lvl7pPr marL="914400" algn="ctr" rtl="0" eaLnBrk="1" fontAlgn="base" hangingPunct="1">
        <a:spcBef>
          <a:spcPct val="0"/>
        </a:spcBef>
        <a:spcAft>
          <a:spcPct val="0"/>
        </a:spcAft>
        <a:defRPr sz="4400">
          <a:solidFill>
            <a:srgbClr val="000099"/>
          </a:solidFill>
          <a:latin typeface="Times New Roman" pitchFamily="18" charset="0"/>
        </a:defRPr>
      </a:lvl7pPr>
      <a:lvl8pPr marL="1371600" algn="ctr" rtl="0" eaLnBrk="1" fontAlgn="base" hangingPunct="1">
        <a:spcBef>
          <a:spcPct val="0"/>
        </a:spcBef>
        <a:spcAft>
          <a:spcPct val="0"/>
        </a:spcAft>
        <a:defRPr sz="4400">
          <a:solidFill>
            <a:srgbClr val="000099"/>
          </a:solidFill>
          <a:latin typeface="Times New Roman" pitchFamily="18" charset="0"/>
        </a:defRPr>
      </a:lvl8pPr>
      <a:lvl9pPr marL="1828800" algn="ctr" rtl="0" eaLnBrk="1" fontAlgn="base" hangingPunct="1">
        <a:spcBef>
          <a:spcPct val="0"/>
        </a:spcBef>
        <a:spcAft>
          <a:spcPct val="0"/>
        </a:spcAft>
        <a:defRPr sz="4400">
          <a:solidFill>
            <a:srgbClr val="000099"/>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304800"/>
            <a:ext cx="8488363" cy="831850"/>
            <a:chOff x="165" y="55"/>
            <a:chExt cx="5347" cy="524"/>
          </a:xfrm>
        </p:grpSpPr>
        <p:grpSp>
          <p:nvGrpSpPr>
            <p:cNvPr id="3" name="Group 3"/>
            <p:cNvGrpSpPr>
              <a:grpSpLocks/>
            </p:cNvGrpSpPr>
            <p:nvPr userDrawn="1"/>
          </p:nvGrpSpPr>
          <p:grpSpPr bwMode="auto">
            <a:xfrm>
              <a:off x="664" y="104"/>
              <a:ext cx="4848" cy="432"/>
              <a:chOff x="664" y="104"/>
              <a:chExt cx="4848" cy="432"/>
            </a:xfrm>
          </p:grpSpPr>
          <p:sp>
            <p:nvSpPr>
              <p:cNvPr id="16388" name="Freeform 4"/>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rgbClr val="E5D093"/>
              </a:solidFill>
              <a:ln w="9525">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 name="Group 5"/>
              <p:cNvGrpSpPr>
                <a:grpSpLocks/>
              </p:cNvGrpSpPr>
              <p:nvPr/>
            </p:nvGrpSpPr>
            <p:grpSpPr bwMode="auto">
              <a:xfrm>
                <a:off x="1195" y="104"/>
                <a:ext cx="3827" cy="429"/>
                <a:chOff x="1021" y="240"/>
                <a:chExt cx="3827" cy="429"/>
              </a:xfrm>
            </p:grpSpPr>
            <p:grpSp>
              <p:nvGrpSpPr>
                <p:cNvPr id="5" name="Group 6"/>
                <p:cNvGrpSpPr>
                  <a:grpSpLocks/>
                </p:cNvGrpSpPr>
                <p:nvPr/>
              </p:nvGrpSpPr>
              <p:grpSpPr bwMode="auto">
                <a:xfrm>
                  <a:off x="1021" y="241"/>
                  <a:ext cx="2208" cy="427"/>
                  <a:chOff x="1021" y="241"/>
                  <a:chExt cx="2208" cy="427"/>
                </a:xfrm>
              </p:grpSpPr>
              <p:sp>
                <p:nvSpPr>
                  <p:cNvPr id="16391" name="Freeform 7"/>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392" name="Freeform 8"/>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393" name="Freeform 9"/>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394" name="Freeform 10"/>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395" name="Freeform 11"/>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396" name="Freeform 12"/>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397" name="Freeform 13"/>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398" name="Freeform 14"/>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399" name="Freeform 15"/>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0" name="Freeform 16"/>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1" name="Freeform 17"/>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2" name="Freeform 18"/>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3" name="Freeform 19"/>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4" name="Freeform 20"/>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5" name="Freeform 21"/>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6" name="Freeform 22"/>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7" name="Freeform 23"/>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8" name="Freeform 24"/>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09" name="Freeform 25"/>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0" name="Freeform 26"/>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1" name="Freeform 27"/>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2" name="Freeform 28"/>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3" name="Freeform 29"/>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4" name="Freeform 30"/>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5" name="Freeform 31"/>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6" name="Freeform 32"/>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7" name="Freeform 33"/>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8" name="Freeform 34"/>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19" name="Freeform 35"/>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0" name="Freeform 36"/>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1" name="Freeform 37"/>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2" name="Freeform 38"/>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3" name="Freeform 39"/>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4" name="Freeform 40"/>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5" name="Freeform 41"/>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6" name="Freeform 42"/>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7" name="Freeform 43"/>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8" name="Freeform 44"/>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29" name="Freeform 45"/>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0" name="Freeform 46"/>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1" name="Freeform 47"/>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2" name="Freeform 48"/>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3" name="Freeform 49"/>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4" name="Freeform 50"/>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5" name="Freeform 51"/>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6" name="Freeform 52"/>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7" name="Freeform 53"/>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8" name="Freeform 54"/>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39" name="Freeform 55"/>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40" name="Freeform 56"/>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41" name="Freeform 57"/>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42" name="Freeform 58"/>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43" name="Freeform 59"/>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44" name="Freeform 60"/>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45" name="Freeform 61"/>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46" name="Freeform 62"/>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6" name="Group 63"/>
                <p:cNvGrpSpPr>
                  <a:grpSpLocks/>
                </p:cNvGrpSpPr>
                <p:nvPr/>
              </p:nvGrpSpPr>
              <p:grpSpPr bwMode="auto">
                <a:xfrm>
                  <a:off x="3709" y="240"/>
                  <a:ext cx="1139" cy="429"/>
                  <a:chOff x="3709" y="240"/>
                  <a:chExt cx="1139" cy="429"/>
                </a:xfrm>
              </p:grpSpPr>
              <p:sp>
                <p:nvSpPr>
                  <p:cNvPr id="16448" name="Freeform 64"/>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49" name="Freeform 65"/>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0" name="Freeform 66"/>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1" name="Freeform 67"/>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2" name="Freeform 68"/>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3" name="Freeform 69"/>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4" name="Freeform 70"/>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5" name="Freeform 71"/>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6" name="Freeform 72"/>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7" name="Freeform 73"/>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8" name="Freeform 74"/>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59" name="Freeform 75"/>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0" name="Freeform 76"/>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1" name="Freeform 77"/>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2" name="Freeform 78"/>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3" name="Freeform 79"/>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4" name="Freeform 80"/>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5" name="Freeform 81"/>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6" name="Freeform 82"/>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7" name="Freeform 83"/>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8" name="Freeform 84"/>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69" name="Freeform 85"/>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0" name="Freeform 86"/>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1" name="Freeform 87"/>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2" name="Freeform 88"/>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3" name="Freeform 89"/>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4" name="Freeform 90"/>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5" name="Freeform 91"/>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6" name="Freeform 92"/>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7" name="Freeform 93"/>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8" name="Freeform 94"/>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79" name="Freeform 95"/>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0" name="Freeform 96"/>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1" name="Freeform 97"/>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2" name="Freeform 98"/>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3" name="Freeform 99"/>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4" name="Freeform 100"/>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5" name="Freeform 101"/>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6" name="Freeform 102"/>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7" name="Freeform 103"/>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8" name="Freeform 104"/>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89" name="Freeform 105"/>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rgbClr val="CCB374"/>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grpSp>
          <p:grpSp>
            <p:nvGrpSpPr>
              <p:cNvPr id="7" name="Group 106"/>
              <p:cNvGrpSpPr>
                <a:grpSpLocks/>
              </p:cNvGrpSpPr>
              <p:nvPr/>
            </p:nvGrpSpPr>
            <p:grpSpPr bwMode="auto">
              <a:xfrm>
                <a:off x="798" y="111"/>
                <a:ext cx="4702" cy="418"/>
                <a:chOff x="798" y="255"/>
                <a:chExt cx="4702" cy="418"/>
              </a:xfrm>
            </p:grpSpPr>
            <p:sp>
              <p:nvSpPr>
                <p:cNvPr id="16491" name="Line 107"/>
                <p:cNvSpPr>
                  <a:spLocks noChangeShapeType="1"/>
                </p:cNvSpPr>
                <p:nvPr/>
              </p:nvSpPr>
              <p:spPr bwMode="white">
                <a:xfrm>
                  <a:off x="798" y="476"/>
                  <a:ext cx="4702" cy="0"/>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92" name="Line 108"/>
                <p:cNvSpPr>
                  <a:spLocks noChangeShapeType="1"/>
                </p:cNvSpPr>
                <p:nvPr/>
              </p:nvSpPr>
              <p:spPr bwMode="white">
                <a:xfrm>
                  <a:off x="102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93" name="Line 109"/>
                <p:cNvSpPr>
                  <a:spLocks noChangeShapeType="1"/>
                </p:cNvSpPr>
                <p:nvPr/>
              </p:nvSpPr>
              <p:spPr bwMode="white">
                <a:xfrm>
                  <a:off x="125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94" name="Line 110"/>
                <p:cNvSpPr>
                  <a:spLocks noChangeShapeType="1"/>
                </p:cNvSpPr>
                <p:nvPr/>
              </p:nvSpPr>
              <p:spPr bwMode="white">
                <a:xfrm>
                  <a:off x="148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95" name="Line 111"/>
                <p:cNvSpPr>
                  <a:spLocks noChangeShapeType="1"/>
                </p:cNvSpPr>
                <p:nvPr/>
              </p:nvSpPr>
              <p:spPr bwMode="white">
                <a:xfrm>
                  <a:off x="171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96" name="Line 112"/>
                <p:cNvSpPr>
                  <a:spLocks noChangeShapeType="1"/>
                </p:cNvSpPr>
                <p:nvPr/>
              </p:nvSpPr>
              <p:spPr bwMode="white">
                <a:xfrm>
                  <a:off x="193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97" name="Line 113"/>
                <p:cNvSpPr>
                  <a:spLocks noChangeShapeType="1"/>
                </p:cNvSpPr>
                <p:nvPr/>
              </p:nvSpPr>
              <p:spPr bwMode="white">
                <a:xfrm>
                  <a:off x="216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98" name="Line 114"/>
                <p:cNvSpPr>
                  <a:spLocks noChangeShapeType="1"/>
                </p:cNvSpPr>
                <p:nvPr/>
              </p:nvSpPr>
              <p:spPr bwMode="white">
                <a:xfrm>
                  <a:off x="239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499" name="Line 115"/>
                <p:cNvSpPr>
                  <a:spLocks noChangeShapeType="1"/>
                </p:cNvSpPr>
                <p:nvPr/>
              </p:nvSpPr>
              <p:spPr bwMode="white">
                <a:xfrm>
                  <a:off x="262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0" name="Line 116"/>
                <p:cNvSpPr>
                  <a:spLocks noChangeShapeType="1"/>
                </p:cNvSpPr>
                <p:nvPr/>
              </p:nvSpPr>
              <p:spPr bwMode="white">
                <a:xfrm>
                  <a:off x="285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1" name="Line 117"/>
                <p:cNvSpPr>
                  <a:spLocks noChangeShapeType="1"/>
                </p:cNvSpPr>
                <p:nvPr/>
              </p:nvSpPr>
              <p:spPr bwMode="white">
                <a:xfrm>
                  <a:off x="307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2" name="Line 118"/>
                <p:cNvSpPr>
                  <a:spLocks noChangeShapeType="1"/>
                </p:cNvSpPr>
                <p:nvPr/>
              </p:nvSpPr>
              <p:spPr bwMode="white">
                <a:xfrm>
                  <a:off x="330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3" name="Line 119"/>
                <p:cNvSpPr>
                  <a:spLocks noChangeShapeType="1"/>
                </p:cNvSpPr>
                <p:nvPr/>
              </p:nvSpPr>
              <p:spPr bwMode="white">
                <a:xfrm>
                  <a:off x="353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4" name="Line 120"/>
                <p:cNvSpPr>
                  <a:spLocks noChangeShapeType="1"/>
                </p:cNvSpPr>
                <p:nvPr/>
              </p:nvSpPr>
              <p:spPr bwMode="white">
                <a:xfrm>
                  <a:off x="376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5" name="Line 121"/>
                <p:cNvSpPr>
                  <a:spLocks noChangeShapeType="1"/>
                </p:cNvSpPr>
                <p:nvPr/>
              </p:nvSpPr>
              <p:spPr bwMode="white">
                <a:xfrm>
                  <a:off x="399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6" name="Line 122"/>
                <p:cNvSpPr>
                  <a:spLocks noChangeShapeType="1"/>
                </p:cNvSpPr>
                <p:nvPr/>
              </p:nvSpPr>
              <p:spPr bwMode="white">
                <a:xfrm>
                  <a:off x="421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7" name="Line 123"/>
                <p:cNvSpPr>
                  <a:spLocks noChangeShapeType="1"/>
                </p:cNvSpPr>
                <p:nvPr/>
              </p:nvSpPr>
              <p:spPr bwMode="white">
                <a:xfrm>
                  <a:off x="4446"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8" name="Line 124"/>
                <p:cNvSpPr>
                  <a:spLocks noChangeShapeType="1"/>
                </p:cNvSpPr>
                <p:nvPr/>
              </p:nvSpPr>
              <p:spPr bwMode="white">
                <a:xfrm>
                  <a:off x="4674"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09" name="Line 125"/>
                <p:cNvSpPr>
                  <a:spLocks noChangeShapeType="1"/>
                </p:cNvSpPr>
                <p:nvPr/>
              </p:nvSpPr>
              <p:spPr bwMode="white">
                <a:xfrm>
                  <a:off x="4902"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10" name="Line 126"/>
                <p:cNvSpPr>
                  <a:spLocks noChangeShapeType="1"/>
                </p:cNvSpPr>
                <p:nvPr/>
              </p:nvSpPr>
              <p:spPr bwMode="white">
                <a:xfrm>
                  <a:off x="5130"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11" name="Line 127"/>
                <p:cNvSpPr>
                  <a:spLocks noChangeShapeType="1"/>
                </p:cNvSpPr>
                <p:nvPr/>
              </p:nvSpPr>
              <p:spPr bwMode="white">
                <a:xfrm>
                  <a:off x="5358" y="255"/>
                  <a:ext cx="0" cy="418"/>
                </a:xfrm>
                <a:prstGeom prst="line">
                  <a:avLst/>
                </a:prstGeom>
                <a:noFill/>
                <a:ln w="9525">
                  <a:solidFill>
                    <a:srgbClr val="CCB374"/>
                  </a:solidFill>
                  <a:round/>
                  <a:headEnd/>
                  <a:tailEnd/>
                </a:ln>
                <a:effectLst/>
              </p:spPr>
              <p:txBody>
                <a:bodyPr wrap="none" anchor="ctr"/>
                <a:lstStyle/>
                <a:p>
                  <a:pPr fontAlgn="auto">
                    <a:spcBef>
                      <a:spcPts val="0"/>
                    </a:spcBef>
                    <a:spcAft>
                      <a:spcPts val="0"/>
                    </a:spcAft>
                    <a:defRPr/>
                  </a:pPr>
                  <a:endParaRPr lang="en-US">
                    <a:latin typeface="+mn-lt"/>
                  </a:endParaRPr>
                </a:p>
              </p:txBody>
            </p:sp>
          </p:grpSp>
          <p:grpSp>
            <p:nvGrpSpPr>
              <p:cNvPr id="8" name="Group 128"/>
              <p:cNvGrpSpPr>
                <a:grpSpLocks/>
              </p:cNvGrpSpPr>
              <p:nvPr/>
            </p:nvGrpSpPr>
            <p:grpSpPr bwMode="auto">
              <a:xfrm>
                <a:off x="1208" y="109"/>
                <a:ext cx="3694" cy="423"/>
                <a:chOff x="1034" y="245"/>
                <a:chExt cx="3694" cy="423"/>
              </a:xfrm>
            </p:grpSpPr>
            <p:sp>
              <p:nvSpPr>
                <p:cNvPr id="16513" name="Line 129"/>
                <p:cNvSpPr>
                  <a:spLocks noChangeShapeType="1"/>
                </p:cNvSpPr>
                <p:nvPr/>
              </p:nvSpPr>
              <p:spPr bwMode="ltGray">
                <a:xfrm>
                  <a:off x="2676" y="246"/>
                  <a:ext cx="0" cy="14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14" name="Line 130"/>
                <p:cNvSpPr>
                  <a:spLocks noChangeShapeType="1"/>
                </p:cNvSpPr>
                <p:nvPr/>
              </p:nvSpPr>
              <p:spPr bwMode="ltGray">
                <a:xfrm>
                  <a:off x="2798" y="468"/>
                  <a:ext cx="7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15" name="Line 131"/>
                <p:cNvSpPr>
                  <a:spLocks noChangeShapeType="1"/>
                </p:cNvSpPr>
                <p:nvPr/>
              </p:nvSpPr>
              <p:spPr bwMode="ltGray">
                <a:xfrm>
                  <a:off x="2904" y="486"/>
                  <a:ext cx="0" cy="2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16" name="Line 132"/>
                <p:cNvSpPr>
                  <a:spLocks noChangeShapeType="1"/>
                </p:cNvSpPr>
                <p:nvPr/>
              </p:nvSpPr>
              <p:spPr bwMode="ltGray">
                <a:xfrm>
                  <a:off x="3132" y="586"/>
                  <a:ext cx="0" cy="79"/>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17" name="Line 133"/>
                <p:cNvSpPr>
                  <a:spLocks noChangeShapeType="1"/>
                </p:cNvSpPr>
                <p:nvPr/>
              </p:nvSpPr>
              <p:spPr bwMode="ltGray">
                <a:xfrm>
                  <a:off x="3816" y="358"/>
                  <a:ext cx="0" cy="18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18" name="Line 134"/>
                <p:cNvSpPr>
                  <a:spLocks noChangeShapeType="1"/>
                </p:cNvSpPr>
                <p:nvPr/>
              </p:nvSpPr>
              <p:spPr bwMode="ltGray">
                <a:xfrm>
                  <a:off x="3722"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19" name="Line 135"/>
                <p:cNvSpPr>
                  <a:spLocks noChangeShapeType="1"/>
                </p:cNvSpPr>
                <p:nvPr/>
              </p:nvSpPr>
              <p:spPr bwMode="ltGray">
                <a:xfrm>
                  <a:off x="4044" y="372"/>
                  <a:ext cx="0" cy="29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0" name="Line 136"/>
                <p:cNvSpPr>
                  <a:spLocks noChangeShapeType="1"/>
                </p:cNvSpPr>
                <p:nvPr/>
              </p:nvSpPr>
              <p:spPr bwMode="ltGray">
                <a:xfrm flipV="1">
                  <a:off x="4046" y="248"/>
                  <a:ext cx="0" cy="5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1" name="Line 137"/>
                <p:cNvSpPr>
                  <a:spLocks noChangeShapeType="1"/>
                </p:cNvSpPr>
                <p:nvPr/>
              </p:nvSpPr>
              <p:spPr bwMode="ltGray">
                <a:xfrm flipV="1">
                  <a:off x="4272" y="246"/>
                  <a:ext cx="0" cy="18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2" name="Line 138"/>
                <p:cNvSpPr>
                  <a:spLocks noChangeShapeType="1"/>
                </p:cNvSpPr>
                <p:nvPr/>
              </p:nvSpPr>
              <p:spPr bwMode="ltGray">
                <a:xfrm flipH="1">
                  <a:off x="4422" y="468"/>
                  <a:ext cx="7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3" name="Line 139"/>
                <p:cNvSpPr>
                  <a:spLocks noChangeShapeType="1"/>
                </p:cNvSpPr>
                <p:nvPr/>
              </p:nvSpPr>
              <p:spPr bwMode="ltGray">
                <a:xfrm flipH="1">
                  <a:off x="4290" y="468"/>
                  <a:ext cx="6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4" name="Line 140"/>
                <p:cNvSpPr>
                  <a:spLocks noChangeShapeType="1"/>
                </p:cNvSpPr>
                <p:nvPr/>
              </p:nvSpPr>
              <p:spPr bwMode="ltGray">
                <a:xfrm flipV="1">
                  <a:off x="4500" y="246"/>
                  <a:ext cx="0" cy="27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5" name="Line 141"/>
                <p:cNvSpPr>
                  <a:spLocks noChangeShapeType="1"/>
                </p:cNvSpPr>
                <p:nvPr/>
              </p:nvSpPr>
              <p:spPr bwMode="ltGray">
                <a:xfrm>
                  <a:off x="4728" y="606"/>
                  <a:ext cx="0" cy="34"/>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6" name="Line 142"/>
                <p:cNvSpPr>
                  <a:spLocks noChangeShapeType="1"/>
                </p:cNvSpPr>
                <p:nvPr/>
              </p:nvSpPr>
              <p:spPr bwMode="ltGray">
                <a:xfrm>
                  <a:off x="1992" y="250"/>
                  <a:ext cx="0" cy="6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7" name="Line 143"/>
                <p:cNvSpPr>
                  <a:spLocks noChangeShapeType="1"/>
                </p:cNvSpPr>
                <p:nvPr/>
              </p:nvSpPr>
              <p:spPr bwMode="ltGray">
                <a:xfrm>
                  <a:off x="1764" y="247"/>
                  <a:ext cx="0" cy="33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8" name="Line 144"/>
                <p:cNvSpPr>
                  <a:spLocks noChangeShapeType="1"/>
                </p:cNvSpPr>
                <p:nvPr/>
              </p:nvSpPr>
              <p:spPr bwMode="ltGray">
                <a:xfrm flipH="1">
                  <a:off x="1738" y="468"/>
                  <a:ext cx="6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29" name="Line 145"/>
                <p:cNvSpPr>
                  <a:spLocks noChangeShapeType="1"/>
                </p:cNvSpPr>
                <p:nvPr/>
              </p:nvSpPr>
              <p:spPr bwMode="ltGray">
                <a:xfrm>
                  <a:off x="1604" y="468"/>
                  <a:ext cx="6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30" name="Line 146"/>
                <p:cNvSpPr>
                  <a:spLocks noChangeShapeType="1"/>
                </p:cNvSpPr>
                <p:nvPr/>
              </p:nvSpPr>
              <p:spPr bwMode="ltGray">
                <a:xfrm flipH="1">
                  <a:off x="1404" y="468"/>
                  <a:ext cx="82"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31" name="Line 147"/>
                <p:cNvSpPr>
                  <a:spLocks noChangeShapeType="1"/>
                </p:cNvSpPr>
                <p:nvPr/>
              </p:nvSpPr>
              <p:spPr bwMode="ltGray">
                <a:xfrm>
                  <a:off x="1034" y="468"/>
                  <a:ext cx="348"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32" name="Line 148"/>
                <p:cNvSpPr>
                  <a:spLocks noChangeShapeType="1"/>
                </p:cNvSpPr>
                <p:nvPr/>
              </p:nvSpPr>
              <p:spPr bwMode="ltGray">
                <a:xfrm>
                  <a:off x="1306" y="370"/>
                  <a:ext cx="0" cy="298"/>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33" name="Line 149"/>
                <p:cNvSpPr>
                  <a:spLocks noChangeShapeType="1"/>
                </p:cNvSpPr>
                <p:nvPr/>
              </p:nvSpPr>
              <p:spPr bwMode="ltGray">
                <a:xfrm>
                  <a:off x="1080" y="388"/>
                  <a:ext cx="0" cy="15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34" name="Line 150"/>
                <p:cNvSpPr>
                  <a:spLocks noChangeShapeType="1"/>
                </p:cNvSpPr>
                <p:nvPr/>
              </p:nvSpPr>
              <p:spPr bwMode="ltGray">
                <a:xfrm flipH="1" flipV="1">
                  <a:off x="1308" y="245"/>
                  <a:ext cx="0" cy="27"/>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35" name="Line 151"/>
                <p:cNvSpPr>
                  <a:spLocks noChangeShapeType="1"/>
                </p:cNvSpPr>
                <p:nvPr/>
              </p:nvSpPr>
              <p:spPr bwMode="ltGray">
                <a:xfrm>
                  <a:off x="1536" y="316"/>
                  <a:ext cx="0" cy="96"/>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36" name="Line 152"/>
                <p:cNvSpPr>
                  <a:spLocks noChangeShapeType="1"/>
                </p:cNvSpPr>
                <p:nvPr/>
              </p:nvSpPr>
              <p:spPr bwMode="ltGray">
                <a:xfrm flipV="1">
                  <a:off x="1536" y="247"/>
                  <a:ext cx="0" cy="22"/>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537" name="Line 153"/>
                <p:cNvSpPr>
                  <a:spLocks noChangeShapeType="1"/>
                </p:cNvSpPr>
                <p:nvPr/>
              </p:nvSpPr>
              <p:spPr bwMode="ltGray">
                <a:xfrm>
                  <a:off x="4095" y="467"/>
                  <a:ext cx="80" cy="0"/>
                </a:xfrm>
                <a:prstGeom prst="line">
                  <a:avLst/>
                </a:prstGeom>
                <a:noFill/>
                <a:ln w="9525">
                  <a:solidFill>
                    <a:srgbClr val="E5D093"/>
                  </a:solidFill>
                  <a:round/>
                  <a:headEnd/>
                  <a:tailEnd/>
                </a:ln>
                <a:effectLst/>
              </p:spPr>
              <p:txBody>
                <a:bodyPr wrap="none" anchor="ctr"/>
                <a:lstStyle/>
                <a:p>
                  <a:pPr fontAlgn="auto">
                    <a:spcBef>
                      <a:spcPts val="0"/>
                    </a:spcBef>
                    <a:spcAft>
                      <a:spcPts val="0"/>
                    </a:spcAft>
                    <a:defRPr/>
                  </a:pPr>
                  <a:endParaRPr lang="en-US">
                    <a:latin typeface="+mn-lt"/>
                  </a:endParaRPr>
                </a:p>
              </p:txBody>
            </p:sp>
          </p:grpSp>
        </p:grpSp>
        <p:pic>
          <p:nvPicPr>
            <p:cNvPr id="9223" name="Picture 154" descr="earth"/>
            <p:cNvPicPr>
              <a:picLocks noChangeAspect="1" noChangeArrowheads="1"/>
            </p:cNvPicPr>
            <p:nvPr userDrawn="1"/>
          </p:nvPicPr>
          <p:blipFill>
            <a:blip r:embed="rId13" cstate="print">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pic>
        <p:nvPicPr>
          <p:cNvPr id="9219" name="Picture 155" descr="HBB logo-small"/>
          <p:cNvPicPr preferRelativeResize="0">
            <a:picLocks noChangeAspect="1" noChangeArrowheads="1"/>
          </p:cNvPicPr>
          <p:nvPr/>
        </p:nvPicPr>
        <p:blipFill>
          <a:blip r:embed="rId14" cstate="print"/>
          <a:srcRect/>
          <a:stretch>
            <a:fillRect/>
          </a:stretch>
        </p:blipFill>
        <p:spPr bwMode="auto">
          <a:xfrm>
            <a:off x="381000" y="304800"/>
            <a:ext cx="831850" cy="838200"/>
          </a:xfrm>
          <a:prstGeom prst="rect">
            <a:avLst/>
          </a:prstGeom>
          <a:noFill/>
          <a:ln w="9525">
            <a:noFill/>
            <a:miter lim="800000"/>
            <a:headEnd/>
            <a:tailEnd/>
          </a:ln>
        </p:spPr>
      </p:pic>
      <p:pic>
        <p:nvPicPr>
          <p:cNvPr id="9220" name="Picture 158"/>
          <p:cNvPicPr>
            <a:picLocks noChangeAspect="1" noChangeArrowheads="1"/>
          </p:cNvPicPr>
          <p:nvPr/>
        </p:nvPicPr>
        <p:blipFill>
          <a:blip r:embed="rId15" cstate="print"/>
          <a:srcRect/>
          <a:stretch>
            <a:fillRect/>
          </a:stretch>
        </p:blipFill>
        <p:spPr bwMode="auto">
          <a:xfrm>
            <a:off x="1219200" y="2362200"/>
            <a:ext cx="2419350" cy="3124200"/>
          </a:xfrm>
          <a:prstGeom prst="rect">
            <a:avLst/>
          </a:prstGeom>
          <a:noFill/>
          <a:ln w="9525">
            <a:noFill/>
            <a:miter lim="800000"/>
            <a:headEnd/>
            <a:tailEnd/>
          </a:ln>
        </p:spPr>
      </p:pic>
      <p:pic>
        <p:nvPicPr>
          <p:cNvPr id="9221" name="Picture 159"/>
          <p:cNvPicPr>
            <a:picLocks noChangeAspect="1" noChangeArrowheads="1"/>
          </p:cNvPicPr>
          <p:nvPr/>
        </p:nvPicPr>
        <p:blipFill>
          <a:blip r:embed="rId16" cstate="print"/>
          <a:srcRect/>
          <a:stretch>
            <a:fillRect/>
          </a:stretch>
        </p:blipFill>
        <p:spPr bwMode="auto">
          <a:xfrm>
            <a:off x="3962400" y="1828800"/>
            <a:ext cx="4476750" cy="449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1" fontAlgn="base" hangingPunct="1">
        <a:spcBef>
          <a:spcPct val="0"/>
        </a:spcBef>
        <a:spcAft>
          <a:spcPct val="0"/>
        </a:spcAft>
        <a:defRPr sz="4400">
          <a:solidFill>
            <a:srgbClr val="000099"/>
          </a:solidFill>
          <a:latin typeface="+mj-lt"/>
          <a:ea typeface="+mj-ea"/>
          <a:cs typeface="+mj-cs"/>
        </a:defRPr>
      </a:lvl1pPr>
      <a:lvl2pPr algn="ctr" rtl="0" eaLnBrk="1" fontAlgn="base" hangingPunct="1">
        <a:spcBef>
          <a:spcPct val="0"/>
        </a:spcBef>
        <a:spcAft>
          <a:spcPct val="0"/>
        </a:spcAft>
        <a:defRPr sz="4400">
          <a:solidFill>
            <a:srgbClr val="000099"/>
          </a:solidFill>
          <a:latin typeface="Times New Roman" pitchFamily="18" charset="0"/>
        </a:defRPr>
      </a:lvl2pPr>
      <a:lvl3pPr algn="ctr" rtl="0" eaLnBrk="1" fontAlgn="base" hangingPunct="1">
        <a:spcBef>
          <a:spcPct val="0"/>
        </a:spcBef>
        <a:spcAft>
          <a:spcPct val="0"/>
        </a:spcAft>
        <a:defRPr sz="4400">
          <a:solidFill>
            <a:srgbClr val="000099"/>
          </a:solidFill>
          <a:latin typeface="Times New Roman" pitchFamily="18" charset="0"/>
        </a:defRPr>
      </a:lvl3pPr>
      <a:lvl4pPr algn="ctr" rtl="0" eaLnBrk="1" fontAlgn="base" hangingPunct="1">
        <a:spcBef>
          <a:spcPct val="0"/>
        </a:spcBef>
        <a:spcAft>
          <a:spcPct val="0"/>
        </a:spcAft>
        <a:defRPr sz="4400">
          <a:solidFill>
            <a:srgbClr val="000099"/>
          </a:solidFill>
          <a:latin typeface="Times New Roman" pitchFamily="18" charset="0"/>
        </a:defRPr>
      </a:lvl4pPr>
      <a:lvl5pPr algn="ctr" rtl="0" eaLnBrk="1" fontAlgn="base" hangingPunct="1">
        <a:spcBef>
          <a:spcPct val="0"/>
        </a:spcBef>
        <a:spcAft>
          <a:spcPct val="0"/>
        </a:spcAft>
        <a:defRPr sz="4400">
          <a:solidFill>
            <a:srgbClr val="000099"/>
          </a:solidFill>
          <a:latin typeface="Times New Roman" pitchFamily="18" charset="0"/>
        </a:defRPr>
      </a:lvl5pPr>
      <a:lvl6pPr marL="457200" algn="ctr" rtl="0" eaLnBrk="1" fontAlgn="base" hangingPunct="1">
        <a:spcBef>
          <a:spcPct val="0"/>
        </a:spcBef>
        <a:spcAft>
          <a:spcPct val="0"/>
        </a:spcAft>
        <a:defRPr sz="4400">
          <a:solidFill>
            <a:srgbClr val="000099"/>
          </a:solidFill>
          <a:latin typeface="Times New Roman" pitchFamily="18" charset="0"/>
        </a:defRPr>
      </a:lvl6pPr>
      <a:lvl7pPr marL="914400" algn="ctr" rtl="0" eaLnBrk="1" fontAlgn="base" hangingPunct="1">
        <a:spcBef>
          <a:spcPct val="0"/>
        </a:spcBef>
        <a:spcAft>
          <a:spcPct val="0"/>
        </a:spcAft>
        <a:defRPr sz="4400">
          <a:solidFill>
            <a:srgbClr val="000099"/>
          </a:solidFill>
          <a:latin typeface="Times New Roman" pitchFamily="18" charset="0"/>
        </a:defRPr>
      </a:lvl7pPr>
      <a:lvl8pPr marL="1371600" algn="ctr" rtl="0" eaLnBrk="1" fontAlgn="base" hangingPunct="1">
        <a:spcBef>
          <a:spcPct val="0"/>
        </a:spcBef>
        <a:spcAft>
          <a:spcPct val="0"/>
        </a:spcAft>
        <a:defRPr sz="4400">
          <a:solidFill>
            <a:srgbClr val="000099"/>
          </a:solidFill>
          <a:latin typeface="Times New Roman" pitchFamily="18" charset="0"/>
        </a:defRPr>
      </a:lvl8pPr>
      <a:lvl9pPr marL="1828800" algn="ctr" rtl="0" eaLnBrk="1" fontAlgn="base" hangingPunct="1">
        <a:spcBef>
          <a:spcPct val="0"/>
        </a:spcBef>
        <a:spcAft>
          <a:spcPct val="0"/>
        </a:spcAft>
        <a:defRPr sz="4400">
          <a:solidFill>
            <a:srgbClr val="000099"/>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6.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12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23.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8.xml"/><Relationship Id="rId5" Type="http://schemas.openxmlformats.org/officeDocument/2006/relationships/image" Target="../media/image56.png"/><Relationship Id="rId4" Type="http://schemas.openxmlformats.org/officeDocument/2006/relationships/image" Target="../media/image5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8.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28.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11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17.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4.png"/><Relationship Id="rId1" Type="http://schemas.openxmlformats.org/officeDocument/2006/relationships/slideLayout" Target="../slideLayouts/slideLayout122.xml"/></Relationships>
</file>

<file path=ppt/slides/_rels/slide6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1.jpeg"/><Relationship Id="rId1" Type="http://schemas.openxmlformats.org/officeDocument/2006/relationships/slideLayout" Target="../slideLayouts/slideLayout117.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1.jpeg"/><Relationship Id="rId1" Type="http://schemas.openxmlformats.org/officeDocument/2006/relationships/slideLayout" Target="../slideLayouts/slideLayout11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7.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1.jpeg"/><Relationship Id="rId1" Type="http://schemas.openxmlformats.org/officeDocument/2006/relationships/slideLayout" Target="../slideLayouts/slideLayout117.xml"/></Relationships>
</file>

<file path=ppt/slides/_rels/slide7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1.jpeg"/><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1371600" y="1447800"/>
            <a:ext cx="6324600" cy="2286000"/>
          </a:xfrm>
        </p:spPr>
        <p:txBody>
          <a:bodyPr>
            <a:noAutofit/>
          </a:bodyPr>
          <a:lstStyle/>
          <a:p>
            <a:r>
              <a:rPr lang="en-US" sz="3600" b="1" dirty="0">
                <a:effectLst>
                  <a:outerShdw blurRad="38100" dist="38100" dir="2700000" algn="tl">
                    <a:srgbClr val="000000">
                      <a:alpha val="43137"/>
                    </a:srgbClr>
                  </a:outerShdw>
                </a:effectLst>
              </a:rPr>
              <a:t>The Challenges of Conducting Clinical Research in Low Resource Settings</a:t>
            </a:r>
            <a:endParaRPr lang="en-US" sz="3600" b="1" i="1" dirty="0">
              <a:effectLst>
                <a:outerShdw blurRad="38100" dist="38100" dir="2700000" algn="tl">
                  <a:srgbClr val="000000">
                    <a:alpha val="43137"/>
                  </a:srgbClr>
                </a:outerShdw>
              </a:effectLst>
              <a:latin typeface="+mn-lt"/>
            </a:endParaRPr>
          </a:p>
        </p:txBody>
      </p:sp>
      <p:sp>
        <p:nvSpPr>
          <p:cNvPr id="225283" name="Rectangle 3"/>
          <p:cNvSpPr>
            <a:spLocks noGrp="1" noChangeArrowheads="1"/>
          </p:cNvSpPr>
          <p:nvPr>
            <p:ph type="subTitle" idx="1"/>
          </p:nvPr>
        </p:nvSpPr>
        <p:spPr>
          <a:xfrm>
            <a:off x="1219200" y="4572000"/>
            <a:ext cx="7010400" cy="1981200"/>
          </a:xfrm>
        </p:spPr>
        <p:txBody>
          <a:bodyPr>
            <a:normAutofit/>
          </a:bodyPr>
          <a:lstStyle/>
          <a:p>
            <a:pPr algn="ctr"/>
            <a:r>
              <a:rPr lang="en-US" sz="2400" dirty="0">
                <a:solidFill>
                  <a:schemeClr val="tx1"/>
                </a:solidFill>
                <a:effectLst>
                  <a:outerShdw blurRad="38100" dist="38100" dir="2700000" algn="tl">
                    <a:srgbClr val="000000">
                      <a:alpha val="43137"/>
                    </a:srgbClr>
                  </a:outerShdw>
                </a:effectLst>
              </a:rPr>
              <a:t>Carl Bose, MD</a:t>
            </a:r>
          </a:p>
          <a:p>
            <a:pPr algn="ctr"/>
            <a:r>
              <a:rPr lang="en-US" sz="2400" dirty="0">
                <a:solidFill>
                  <a:schemeClr val="tx1"/>
                </a:solidFill>
                <a:effectLst>
                  <a:outerShdw blurRad="38100" dist="38100" dir="2700000" algn="tl">
                    <a:srgbClr val="000000">
                      <a:alpha val="43137"/>
                    </a:srgbClr>
                  </a:outerShdw>
                </a:effectLst>
              </a:rPr>
              <a:t>Division of Neonatal-</a:t>
            </a:r>
            <a:r>
              <a:rPr lang="en-US" sz="2400" dirty="0" err="1">
                <a:solidFill>
                  <a:schemeClr val="tx1"/>
                </a:solidFill>
                <a:effectLst>
                  <a:outerShdw blurRad="38100" dist="38100" dir="2700000" algn="tl">
                    <a:srgbClr val="000000">
                      <a:alpha val="43137"/>
                    </a:srgbClr>
                  </a:outerShdw>
                </a:effectLst>
              </a:rPr>
              <a:t>Perinatal</a:t>
            </a:r>
            <a:r>
              <a:rPr lang="en-US" sz="2400" dirty="0">
                <a:solidFill>
                  <a:schemeClr val="tx1"/>
                </a:solidFill>
                <a:effectLst>
                  <a:outerShdw blurRad="38100" dist="38100" dir="2700000" algn="tl">
                    <a:srgbClr val="000000">
                      <a:alpha val="43137"/>
                    </a:srgbClr>
                  </a:outerShdw>
                </a:effectLst>
              </a:rPr>
              <a:t> Medicine</a:t>
            </a:r>
          </a:p>
          <a:p>
            <a:pPr algn="ctr"/>
            <a:r>
              <a:rPr lang="en-US" sz="2400" dirty="0">
                <a:solidFill>
                  <a:schemeClr val="tx1"/>
                </a:solidFill>
                <a:effectLst>
                  <a:outerShdw blurRad="38100" dist="38100" dir="2700000" algn="tl">
                    <a:srgbClr val="000000">
                      <a:alpha val="43137"/>
                    </a:srgbClr>
                  </a:outerShdw>
                </a:effectLst>
              </a:rPr>
              <a:t>The University of North Carolina </a:t>
            </a:r>
          </a:p>
        </p:txBody>
      </p:sp>
    </p:spTree>
    <p:extLst>
      <p:ext uri="{BB962C8B-B14F-4D97-AF65-F5344CB8AC3E}">
        <p14:creationId xmlns:p14="http://schemas.microsoft.com/office/powerpoint/2010/main" val="2236921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1524000" y="228600"/>
            <a:ext cx="5717113" cy="6126480"/>
          </a:xfrm>
          <a:prstGeom prst="rect">
            <a:avLst/>
          </a:prstGeom>
          <a:noFill/>
          <a:ln w="9525">
            <a:noFill/>
            <a:miter lim="800000"/>
            <a:headEnd/>
            <a:tailEnd/>
          </a:ln>
        </p:spPr>
      </p:pic>
      <p:sp>
        <p:nvSpPr>
          <p:cNvPr id="6" name="Oval 5"/>
          <p:cNvSpPr/>
          <p:nvPr/>
        </p:nvSpPr>
        <p:spPr bwMode="auto">
          <a:xfrm>
            <a:off x="7772400" y="1676400"/>
            <a:ext cx="762000" cy="90886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dirty="0" smtClean="0">
              <a:ln>
                <a:noFill/>
              </a:ln>
              <a:solidFill>
                <a:schemeClr val="tx1"/>
              </a:solidFill>
              <a:effectLst/>
              <a:latin typeface="Arial" pitchFamily="34" charset="0"/>
            </a:endParaRPr>
          </a:p>
        </p:txBody>
      </p:sp>
      <p:sp>
        <p:nvSpPr>
          <p:cNvPr id="7" name="Oval 3"/>
          <p:cNvSpPr>
            <a:spLocks noChangeArrowheads="1"/>
          </p:cNvSpPr>
          <p:nvPr/>
        </p:nvSpPr>
        <p:spPr bwMode="auto">
          <a:xfrm>
            <a:off x="3429000" y="914400"/>
            <a:ext cx="1645920" cy="1371600"/>
          </a:xfrm>
          <a:prstGeom prst="ellipse">
            <a:avLst/>
          </a:prstGeom>
          <a:noFill/>
          <a:ln w="25400">
            <a:solidFill>
              <a:schemeClr val="tx1"/>
            </a:solidFill>
            <a:round/>
            <a:headEnd/>
            <a:tailEnd/>
          </a:ln>
          <a:effectLst/>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CompFeed Pictures\Car visit #1\Equateur\DSC_1060.JPG"/>
          <p:cNvPicPr>
            <a:picLocks noChangeAspect="1" noChangeArrowheads="1"/>
          </p:cNvPicPr>
          <p:nvPr/>
        </p:nvPicPr>
        <p:blipFill>
          <a:blip r:embed="rId2" cstate="print"/>
          <a:srcRect/>
          <a:stretch>
            <a:fillRect/>
          </a:stretch>
        </p:blipFill>
        <p:spPr bwMode="auto">
          <a:xfrm>
            <a:off x="533400" y="1193469"/>
            <a:ext cx="8027545" cy="5369116"/>
          </a:xfrm>
          <a:prstGeom prst="rect">
            <a:avLst/>
          </a:prstGeom>
          <a:noFill/>
        </p:spPr>
      </p:pic>
      <p:sp>
        <p:nvSpPr>
          <p:cNvPr id="4" name="TextBox 3"/>
          <p:cNvSpPr txBox="1"/>
          <p:nvPr/>
        </p:nvSpPr>
        <p:spPr>
          <a:xfrm>
            <a:off x="685800" y="401234"/>
            <a:ext cx="7543800" cy="577850"/>
          </a:xfrm>
          <a:prstGeom prst="rect">
            <a:avLst/>
          </a:prstGeom>
          <a:noFill/>
        </p:spPr>
        <p:txBody>
          <a:bodyPr wrap="square" rtlCol="0">
            <a:spAutoFit/>
          </a:bodyPr>
          <a:lstStyle/>
          <a:p>
            <a:pPr algn="ctr"/>
            <a:r>
              <a:rPr lang="en-US" dirty="0" smtClean="0">
                <a:solidFill>
                  <a:schemeClr val="tx1">
                    <a:lumMod val="50000"/>
                    <a:lumOff val="50000"/>
                  </a:schemeClr>
                </a:solidFill>
              </a:rPr>
              <a:t>Landscape: sparsely populated forest and savannah</a:t>
            </a:r>
            <a:endParaRPr lang="en-US" dirty="0">
              <a:solidFill>
                <a:schemeClr val="tx1">
                  <a:lumMod val="50000"/>
                  <a:lumOff val="50000"/>
                </a:schemeClr>
              </a:solidFill>
            </a:endParaRPr>
          </a:p>
        </p:txBody>
      </p:sp>
    </p:spTree>
    <p:extLst>
      <p:ext uri="{BB962C8B-B14F-4D97-AF65-F5344CB8AC3E}">
        <p14:creationId xmlns:p14="http://schemas.microsoft.com/office/powerpoint/2010/main" val="31300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CompFeed Pictures\Car visit #1\Equateur\DSC_0131.JPG"/>
          <p:cNvPicPr>
            <a:picLocks noChangeAspect="1" noChangeArrowheads="1"/>
          </p:cNvPicPr>
          <p:nvPr/>
        </p:nvPicPr>
        <p:blipFill>
          <a:blip r:embed="rId2" cstate="print"/>
          <a:srcRect/>
          <a:stretch>
            <a:fillRect/>
          </a:stretch>
        </p:blipFill>
        <p:spPr bwMode="auto">
          <a:xfrm>
            <a:off x="690979" y="1047564"/>
            <a:ext cx="7995970" cy="5353235"/>
          </a:xfrm>
          <a:prstGeom prst="rect">
            <a:avLst/>
          </a:prstGeom>
          <a:noFill/>
        </p:spPr>
      </p:pic>
      <p:sp>
        <p:nvSpPr>
          <p:cNvPr id="3" name="TextBox 2"/>
          <p:cNvSpPr txBox="1"/>
          <p:nvPr/>
        </p:nvSpPr>
        <p:spPr>
          <a:xfrm>
            <a:off x="457200" y="295564"/>
            <a:ext cx="7891396" cy="496996"/>
          </a:xfrm>
          <a:prstGeom prst="rect">
            <a:avLst/>
          </a:prstGeom>
          <a:noFill/>
        </p:spPr>
        <p:txBody>
          <a:bodyPr wrap="square" rtlCol="0">
            <a:spAutoFit/>
          </a:bodyPr>
          <a:lstStyle/>
          <a:p>
            <a:pPr algn="ctr"/>
            <a:r>
              <a:rPr lang="en-US" sz="2000" dirty="0" smtClean="0">
                <a:solidFill>
                  <a:schemeClr val="tx1">
                    <a:lumMod val="50000"/>
                    <a:lumOff val="50000"/>
                  </a:schemeClr>
                </a:solidFill>
              </a:rPr>
              <a:t>Small villages: single-family dwellings, no electricity or safe water</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1393885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DSC_0127"/>
          <p:cNvPicPr>
            <a:picLocks noChangeAspect="1" noChangeArrowheads="1"/>
          </p:cNvPicPr>
          <p:nvPr/>
        </p:nvPicPr>
        <p:blipFill>
          <a:blip r:embed="rId2" cstate="print"/>
          <a:srcRect/>
          <a:stretch>
            <a:fillRect/>
          </a:stretch>
        </p:blipFill>
        <p:spPr bwMode="auto">
          <a:xfrm>
            <a:off x="3595688" y="2774950"/>
            <a:ext cx="1951037" cy="1308100"/>
          </a:xfrm>
          <a:prstGeom prst="rect">
            <a:avLst/>
          </a:prstGeom>
          <a:noFill/>
        </p:spPr>
      </p:pic>
      <p:pic>
        <p:nvPicPr>
          <p:cNvPr id="138243" name="Picture 3" descr="DSC_0131"/>
          <p:cNvPicPr>
            <a:picLocks noChangeAspect="1" noChangeArrowheads="1"/>
          </p:cNvPicPr>
          <p:nvPr/>
        </p:nvPicPr>
        <p:blipFill>
          <a:blip r:embed="rId3" cstate="print"/>
          <a:srcRect/>
          <a:stretch>
            <a:fillRect/>
          </a:stretch>
        </p:blipFill>
        <p:spPr bwMode="auto">
          <a:xfrm>
            <a:off x="3595688" y="2774950"/>
            <a:ext cx="1951037" cy="1308100"/>
          </a:xfrm>
          <a:prstGeom prst="rect">
            <a:avLst/>
          </a:prstGeom>
          <a:noFill/>
        </p:spPr>
      </p:pic>
      <p:pic>
        <p:nvPicPr>
          <p:cNvPr id="138244" name="Picture 4" descr="DSC_0142"/>
          <p:cNvPicPr>
            <a:picLocks noChangeAspect="1" noChangeArrowheads="1"/>
          </p:cNvPicPr>
          <p:nvPr/>
        </p:nvPicPr>
        <p:blipFill>
          <a:blip r:embed="rId4" cstate="print"/>
          <a:srcRect/>
          <a:stretch>
            <a:fillRect/>
          </a:stretch>
        </p:blipFill>
        <p:spPr bwMode="auto">
          <a:xfrm>
            <a:off x="3595688" y="2774950"/>
            <a:ext cx="1951037" cy="1308100"/>
          </a:xfrm>
          <a:prstGeom prst="rect">
            <a:avLst/>
          </a:prstGeom>
          <a:noFill/>
        </p:spPr>
      </p:pic>
      <p:pic>
        <p:nvPicPr>
          <p:cNvPr id="138245" name="Picture 5" descr="DSC_0149"/>
          <p:cNvPicPr>
            <a:picLocks noChangeAspect="1" noChangeArrowheads="1"/>
          </p:cNvPicPr>
          <p:nvPr/>
        </p:nvPicPr>
        <p:blipFill>
          <a:blip r:embed="rId5" cstate="print"/>
          <a:srcRect/>
          <a:stretch>
            <a:fillRect/>
          </a:stretch>
        </p:blipFill>
        <p:spPr bwMode="auto">
          <a:xfrm>
            <a:off x="248473" y="798731"/>
            <a:ext cx="8697285" cy="5830669"/>
          </a:xfrm>
          <a:prstGeom prst="rect">
            <a:avLst/>
          </a:prstGeom>
          <a:noFill/>
        </p:spPr>
      </p:pic>
      <p:sp>
        <p:nvSpPr>
          <p:cNvPr id="6" name="TextBox 5"/>
          <p:cNvSpPr txBox="1"/>
          <p:nvPr/>
        </p:nvSpPr>
        <p:spPr>
          <a:xfrm>
            <a:off x="713509" y="152400"/>
            <a:ext cx="7543800" cy="577146"/>
          </a:xfrm>
          <a:prstGeom prst="rect">
            <a:avLst/>
          </a:prstGeom>
          <a:noFill/>
        </p:spPr>
        <p:txBody>
          <a:bodyPr wrap="square" rtlCol="0">
            <a:spAutoFit/>
          </a:bodyPr>
          <a:lstStyle/>
          <a:p>
            <a:pPr algn="ctr"/>
            <a:r>
              <a:rPr lang="en-US" dirty="0" smtClean="0">
                <a:solidFill>
                  <a:schemeClr val="tx1">
                    <a:lumMod val="50000"/>
                    <a:lumOff val="50000"/>
                  </a:schemeClr>
                </a:solidFill>
              </a:rPr>
              <a:t>Large families: </a:t>
            </a:r>
            <a:r>
              <a:rPr lang="en-US" dirty="0" smtClean="0">
                <a:solidFill>
                  <a:schemeClr val="tx1">
                    <a:lumMod val="50000"/>
                    <a:lumOff val="50000"/>
                  </a:schemeClr>
                </a:solidFill>
                <a:sym typeface="Symbol"/>
              </a:rPr>
              <a:t></a:t>
            </a:r>
            <a:r>
              <a:rPr lang="en-US" dirty="0" smtClean="0">
                <a:solidFill>
                  <a:schemeClr val="tx1">
                    <a:lumMod val="50000"/>
                    <a:lumOff val="50000"/>
                  </a:schemeClr>
                </a:solidFill>
              </a:rPr>
              <a:t>6.0 pregnancies/woman</a:t>
            </a:r>
            <a:endParaRPr lang="en-US" dirty="0">
              <a:solidFill>
                <a:schemeClr val="tx1">
                  <a:lumMod val="50000"/>
                  <a:lumOff val="50000"/>
                </a:schemeClr>
              </a:solidFill>
            </a:endParaRPr>
          </a:p>
        </p:txBody>
      </p:sp>
    </p:spTree>
    <p:extLst>
      <p:ext uri="{BB962C8B-B14F-4D97-AF65-F5344CB8AC3E}">
        <p14:creationId xmlns:p14="http://schemas.microsoft.com/office/powerpoint/2010/main" val="559370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DSC_0098"/>
          <p:cNvPicPr>
            <a:picLocks noGrp="1" noChangeAspect="1" noChangeArrowheads="1"/>
          </p:cNvPicPr>
          <p:nvPr>
            <p:ph/>
          </p:nvPr>
        </p:nvPicPr>
        <p:blipFill>
          <a:blip r:embed="rId2" cstate="print"/>
          <a:stretch>
            <a:fillRect/>
          </a:stretch>
        </p:blipFill>
        <p:spPr>
          <a:xfrm>
            <a:off x="3886200" y="228600"/>
            <a:ext cx="4191000" cy="6261007"/>
          </a:xfrm>
          <a:noFill/>
          <a:ln/>
        </p:spPr>
      </p:pic>
      <p:sp>
        <p:nvSpPr>
          <p:cNvPr id="2" name="TextBox 1"/>
          <p:cNvSpPr txBox="1"/>
          <p:nvPr/>
        </p:nvSpPr>
        <p:spPr>
          <a:xfrm>
            <a:off x="762000" y="1447800"/>
            <a:ext cx="2286000" cy="3416320"/>
          </a:xfrm>
          <a:prstGeom prst="rect">
            <a:avLst/>
          </a:prstGeom>
          <a:noFill/>
        </p:spPr>
        <p:txBody>
          <a:bodyPr wrap="square" rtlCol="0">
            <a:spAutoFit/>
          </a:bodyPr>
          <a:lstStyle/>
          <a:p>
            <a:r>
              <a:rPr lang="en-US" dirty="0" smtClean="0">
                <a:solidFill>
                  <a:schemeClr val="tx1">
                    <a:lumMod val="50000"/>
                    <a:lumOff val="50000"/>
                  </a:schemeClr>
                </a:solidFill>
              </a:rPr>
              <a:t>Transportation infrastructure: few paved roads, no public transportation</a:t>
            </a:r>
            <a:endParaRPr lang="en-US" dirty="0">
              <a:solidFill>
                <a:schemeClr val="tx1">
                  <a:lumMod val="50000"/>
                  <a:lumOff val="50000"/>
                </a:schemeClr>
              </a:solidFill>
            </a:endParaRPr>
          </a:p>
        </p:txBody>
      </p:sp>
    </p:spTree>
    <p:extLst>
      <p:ext uri="{BB962C8B-B14F-4D97-AF65-F5344CB8AC3E}">
        <p14:creationId xmlns:p14="http://schemas.microsoft.com/office/powerpoint/2010/main" val="1479058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758"/>
          <p:cNvPicPr>
            <a:picLocks noChangeAspect="1" noChangeArrowheads="1"/>
          </p:cNvPicPr>
          <p:nvPr/>
        </p:nvPicPr>
        <p:blipFill>
          <a:blip r:embed="rId2" cstate="print"/>
          <a:srcRect/>
          <a:stretch>
            <a:fillRect/>
          </a:stretch>
        </p:blipFill>
        <p:spPr bwMode="auto">
          <a:xfrm>
            <a:off x="609600" y="762000"/>
            <a:ext cx="8008458" cy="5862860"/>
          </a:xfrm>
          <a:prstGeom prst="rect">
            <a:avLst/>
          </a:prstGeom>
          <a:noFill/>
          <a:ln w="9525">
            <a:noFill/>
            <a:miter lim="800000"/>
            <a:headEnd/>
            <a:tailEnd/>
          </a:ln>
          <a:effectLst/>
        </p:spPr>
      </p:pic>
      <p:sp>
        <p:nvSpPr>
          <p:cNvPr id="4" name="TextBox 3"/>
          <p:cNvSpPr txBox="1"/>
          <p:nvPr/>
        </p:nvSpPr>
        <p:spPr>
          <a:xfrm>
            <a:off x="547255" y="228600"/>
            <a:ext cx="8153400" cy="456535"/>
          </a:xfrm>
          <a:prstGeom prst="rect">
            <a:avLst/>
          </a:prstGeom>
          <a:noFill/>
        </p:spPr>
        <p:txBody>
          <a:bodyPr wrap="square" rtlCol="0">
            <a:spAutoFit/>
          </a:bodyPr>
          <a:lstStyle/>
          <a:p>
            <a:pPr algn="ctr"/>
            <a:r>
              <a:rPr lang="en-US" sz="1800" dirty="0" smtClean="0">
                <a:solidFill>
                  <a:schemeClr val="tx1">
                    <a:lumMod val="50000"/>
                    <a:lumOff val="50000"/>
                  </a:schemeClr>
                </a:solidFill>
              </a:rPr>
              <a:t>Transportation infrastructure: few bridges, many regions virtually inaccessible</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3956656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pic>
        <p:nvPicPr>
          <p:cNvPr id="266242" name="Picture 2"/>
          <p:cNvPicPr>
            <a:picLocks noChangeAspect="1" noChangeArrowheads="1"/>
          </p:cNvPicPr>
          <p:nvPr/>
        </p:nvPicPr>
        <p:blipFill>
          <a:blip r:embed="rId2" cstate="print"/>
          <a:srcRect/>
          <a:stretch>
            <a:fillRect/>
          </a:stretch>
        </p:blipFill>
        <p:spPr bwMode="auto">
          <a:xfrm>
            <a:off x="609600" y="1143000"/>
            <a:ext cx="8170649" cy="4086225"/>
          </a:xfrm>
          <a:prstGeom prst="rect">
            <a:avLst/>
          </a:prstGeom>
          <a:noFill/>
          <a:ln w="9525" cap="flat" cmpd="sng" algn="ctr">
            <a:noFill/>
            <a:prstDash val="solid"/>
            <a:miter lim="800000"/>
            <a:headEnd/>
            <a:tailEnd/>
          </a:ln>
        </p:spPr>
      </p:pic>
      <p:sp>
        <p:nvSpPr>
          <p:cNvPr id="5" name="TextBox 4"/>
          <p:cNvSpPr txBox="1"/>
          <p:nvPr/>
        </p:nvSpPr>
        <p:spPr>
          <a:xfrm>
            <a:off x="1447800" y="381000"/>
            <a:ext cx="5791200" cy="658835"/>
          </a:xfrm>
          <a:prstGeom prst="rect">
            <a:avLst/>
          </a:prstGeom>
          <a:noFill/>
        </p:spPr>
        <p:txBody>
          <a:bodyPr wrap="square" rtlCol="0">
            <a:spAutoFit/>
          </a:bodyPr>
          <a:lstStyle/>
          <a:p>
            <a:pPr algn="ctr"/>
            <a:r>
              <a:rPr lang="en-US" sz="2800" b="1" dirty="0" smtClean="0">
                <a:solidFill>
                  <a:schemeClr val="accent2"/>
                </a:solidFill>
              </a:rPr>
              <a:t>Land Area</a:t>
            </a:r>
            <a:endParaRPr lang="en-US" sz="2800" b="1" dirty="0">
              <a:solidFill>
                <a:schemeClr val="accent2"/>
              </a:solidFill>
            </a:endParaRPr>
          </a:p>
        </p:txBody>
      </p:sp>
      <p:sp>
        <p:nvSpPr>
          <p:cNvPr id="6" name="TextBox 5"/>
          <p:cNvSpPr txBox="1"/>
          <p:nvPr/>
        </p:nvSpPr>
        <p:spPr>
          <a:xfrm>
            <a:off x="990600" y="5562600"/>
            <a:ext cx="7162800" cy="416011"/>
          </a:xfrm>
          <a:prstGeom prst="rect">
            <a:avLst/>
          </a:prstGeom>
          <a:noFill/>
        </p:spPr>
        <p:txBody>
          <a:bodyPr wrap="square" rtlCol="0">
            <a:spAutoFit/>
          </a:bodyPr>
          <a:lstStyle/>
          <a:p>
            <a:r>
              <a:rPr lang="en-US" sz="1600" dirty="0" smtClean="0"/>
              <a:t>Each territory's size on the map is drawn according to its land area.</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pic>
        <p:nvPicPr>
          <p:cNvPr id="267266" name="Picture 2"/>
          <p:cNvPicPr>
            <a:picLocks noChangeAspect="1" noChangeArrowheads="1"/>
          </p:cNvPicPr>
          <p:nvPr/>
        </p:nvPicPr>
        <p:blipFill>
          <a:blip r:embed="rId2" cstate="print"/>
          <a:srcRect/>
          <a:stretch>
            <a:fillRect/>
          </a:stretch>
        </p:blipFill>
        <p:spPr bwMode="auto">
          <a:xfrm>
            <a:off x="533400" y="1219200"/>
            <a:ext cx="8170716" cy="4086259"/>
          </a:xfrm>
          <a:prstGeom prst="rect">
            <a:avLst/>
          </a:prstGeom>
          <a:noFill/>
          <a:ln w="9525" cap="flat" cmpd="sng" algn="ctr">
            <a:noFill/>
            <a:prstDash val="solid"/>
            <a:miter lim="800000"/>
            <a:headEnd/>
            <a:tailEnd/>
          </a:ln>
        </p:spPr>
      </p:pic>
      <p:sp>
        <p:nvSpPr>
          <p:cNvPr id="5" name="TextBox 4"/>
          <p:cNvSpPr txBox="1"/>
          <p:nvPr/>
        </p:nvSpPr>
        <p:spPr>
          <a:xfrm>
            <a:off x="1447800" y="381000"/>
            <a:ext cx="5791200" cy="658835"/>
          </a:xfrm>
          <a:prstGeom prst="rect">
            <a:avLst/>
          </a:prstGeom>
          <a:noFill/>
        </p:spPr>
        <p:txBody>
          <a:bodyPr wrap="square" rtlCol="0">
            <a:spAutoFit/>
          </a:bodyPr>
          <a:lstStyle/>
          <a:p>
            <a:pPr algn="ctr"/>
            <a:r>
              <a:rPr lang="en-US" sz="2800" b="1" dirty="0" smtClean="0">
                <a:solidFill>
                  <a:schemeClr val="accent2"/>
                </a:solidFill>
              </a:rPr>
              <a:t>Population</a:t>
            </a:r>
            <a:endParaRPr lang="en-US" sz="2800" b="1" dirty="0">
              <a:solidFill>
                <a:schemeClr val="accent2"/>
              </a:solidFill>
            </a:endParaRPr>
          </a:p>
        </p:txBody>
      </p:sp>
      <p:sp>
        <p:nvSpPr>
          <p:cNvPr id="6" name="TextBox 5"/>
          <p:cNvSpPr txBox="1"/>
          <p:nvPr/>
        </p:nvSpPr>
        <p:spPr>
          <a:xfrm>
            <a:off x="990600" y="5562600"/>
            <a:ext cx="6629400" cy="646331"/>
          </a:xfrm>
          <a:prstGeom prst="rect">
            <a:avLst/>
          </a:prstGeom>
          <a:solidFill>
            <a:schemeClr val="bg1"/>
          </a:solidFill>
        </p:spPr>
        <p:txBody>
          <a:bodyPr wrap="square" rtlCol="0">
            <a:spAutoFit/>
          </a:bodyPr>
          <a:lstStyle/>
          <a:p>
            <a:pPr>
              <a:lnSpc>
                <a:spcPct val="100000"/>
              </a:lnSpc>
            </a:pPr>
            <a:r>
              <a:rPr lang="en-US" sz="1800" dirty="0" smtClean="0"/>
              <a:t>The size of each territory shows the relative proportion of the world's population living there. </a:t>
            </a:r>
            <a:endParaRPr lang="en-US"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pic>
        <p:nvPicPr>
          <p:cNvPr id="268290" name="Picture 2"/>
          <p:cNvPicPr>
            <a:picLocks noChangeAspect="1" noChangeArrowheads="1"/>
          </p:cNvPicPr>
          <p:nvPr/>
        </p:nvPicPr>
        <p:blipFill>
          <a:blip r:embed="rId2" cstate="print"/>
          <a:srcRect/>
          <a:stretch>
            <a:fillRect/>
          </a:stretch>
        </p:blipFill>
        <p:spPr bwMode="auto">
          <a:xfrm>
            <a:off x="457200" y="1295400"/>
            <a:ext cx="8094516" cy="4048150"/>
          </a:xfrm>
          <a:prstGeom prst="rect">
            <a:avLst/>
          </a:prstGeom>
          <a:noFill/>
          <a:ln w="9525" cap="flat" cmpd="sng" algn="ctr">
            <a:noFill/>
            <a:prstDash val="solid"/>
            <a:miter lim="800000"/>
            <a:headEnd/>
            <a:tailEnd/>
          </a:ln>
        </p:spPr>
      </p:pic>
      <p:sp>
        <p:nvSpPr>
          <p:cNvPr id="4" name="TextBox 3"/>
          <p:cNvSpPr txBox="1"/>
          <p:nvPr/>
        </p:nvSpPr>
        <p:spPr>
          <a:xfrm>
            <a:off x="1447800" y="457200"/>
            <a:ext cx="5791200" cy="658835"/>
          </a:xfrm>
          <a:prstGeom prst="rect">
            <a:avLst/>
          </a:prstGeom>
          <a:noFill/>
        </p:spPr>
        <p:txBody>
          <a:bodyPr wrap="square" rtlCol="0">
            <a:spAutoFit/>
          </a:bodyPr>
          <a:lstStyle/>
          <a:p>
            <a:pPr algn="ctr"/>
            <a:r>
              <a:rPr lang="en-US" sz="2800" b="1" dirty="0" smtClean="0">
                <a:solidFill>
                  <a:schemeClr val="accent2"/>
                </a:solidFill>
              </a:rPr>
              <a:t>Poverty</a:t>
            </a:r>
            <a:endParaRPr lang="en-US" sz="2800" b="1" dirty="0">
              <a:solidFill>
                <a:schemeClr val="accent2"/>
              </a:solidFill>
            </a:endParaRPr>
          </a:p>
        </p:txBody>
      </p:sp>
      <p:sp>
        <p:nvSpPr>
          <p:cNvPr id="5" name="TextBox 4"/>
          <p:cNvSpPr txBox="1"/>
          <p:nvPr/>
        </p:nvSpPr>
        <p:spPr>
          <a:xfrm>
            <a:off x="990600" y="5562600"/>
            <a:ext cx="6629400" cy="646331"/>
          </a:xfrm>
          <a:prstGeom prst="rect">
            <a:avLst/>
          </a:prstGeom>
          <a:solidFill>
            <a:schemeClr val="bg1"/>
          </a:solidFill>
        </p:spPr>
        <p:txBody>
          <a:bodyPr wrap="square" rtlCol="0">
            <a:spAutoFit/>
          </a:bodyPr>
          <a:lstStyle/>
          <a:p>
            <a:pPr>
              <a:lnSpc>
                <a:spcPct val="100000"/>
              </a:lnSpc>
            </a:pPr>
            <a:r>
              <a:rPr lang="en-US" sz="1800" dirty="0" smtClean="0"/>
              <a:t>Territory size shows the proportion of all people living on less than or equal to US$2 in purchasing power parity a day.</a:t>
            </a:r>
            <a:endParaRPr lang="en-US" sz="1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pic>
        <p:nvPicPr>
          <p:cNvPr id="269314" name="Picture 2"/>
          <p:cNvPicPr>
            <a:picLocks noChangeAspect="1" noChangeArrowheads="1"/>
          </p:cNvPicPr>
          <p:nvPr/>
        </p:nvPicPr>
        <p:blipFill>
          <a:blip r:embed="rId2" cstate="print"/>
          <a:srcRect/>
          <a:stretch>
            <a:fillRect/>
          </a:stretch>
        </p:blipFill>
        <p:spPr bwMode="auto">
          <a:xfrm>
            <a:off x="914400" y="1371600"/>
            <a:ext cx="7199313" cy="3600450"/>
          </a:xfrm>
          <a:prstGeom prst="rect">
            <a:avLst/>
          </a:prstGeom>
          <a:noFill/>
          <a:ln w="9525" cap="flat" cmpd="sng" algn="ctr">
            <a:noFill/>
            <a:prstDash val="solid"/>
            <a:miter lim="800000"/>
            <a:headEnd/>
            <a:tailEnd/>
          </a:ln>
        </p:spPr>
      </p:pic>
      <p:sp>
        <p:nvSpPr>
          <p:cNvPr id="4" name="TextBox 3"/>
          <p:cNvSpPr txBox="1"/>
          <p:nvPr/>
        </p:nvSpPr>
        <p:spPr>
          <a:xfrm>
            <a:off x="1447800" y="457200"/>
            <a:ext cx="5791200" cy="658835"/>
          </a:xfrm>
          <a:prstGeom prst="rect">
            <a:avLst/>
          </a:prstGeom>
          <a:noFill/>
        </p:spPr>
        <p:txBody>
          <a:bodyPr wrap="square" rtlCol="0">
            <a:spAutoFit/>
          </a:bodyPr>
          <a:lstStyle/>
          <a:p>
            <a:pPr algn="ctr"/>
            <a:r>
              <a:rPr lang="en-US" sz="2800" b="1" dirty="0" smtClean="0">
                <a:solidFill>
                  <a:schemeClr val="accent2"/>
                </a:solidFill>
              </a:rPr>
              <a:t>Public Health Spending</a:t>
            </a:r>
            <a:endParaRPr lang="en-US" sz="2800" b="1" dirty="0">
              <a:solidFill>
                <a:schemeClr val="accent2"/>
              </a:solidFill>
            </a:endParaRPr>
          </a:p>
        </p:txBody>
      </p:sp>
      <p:pic>
        <p:nvPicPr>
          <p:cNvPr id="6" name="Picture 2"/>
          <p:cNvPicPr>
            <a:picLocks noChangeAspect="1" noChangeArrowheads="1"/>
          </p:cNvPicPr>
          <p:nvPr/>
        </p:nvPicPr>
        <p:blipFill>
          <a:blip r:embed="rId3" cstate="print"/>
          <a:srcRect/>
          <a:stretch>
            <a:fillRect/>
          </a:stretch>
        </p:blipFill>
        <p:spPr bwMode="auto">
          <a:xfrm>
            <a:off x="5562600" y="4648200"/>
            <a:ext cx="3446450" cy="1723605"/>
          </a:xfrm>
          <a:prstGeom prst="rect">
            <a:avLst/>
          </a:prstGeom>
          <a:noFill/>
          <a:ln w="9525" cap="flat" cmpd="sng" algn="ctr">
            <a:noFill/>
            <a:prstDash val="solid"/>
            <a:miter lim="800000"/>
            <a:headEnd/>
            <a:tailEnd/>
          </a:ln>
        </p:spPr>
      </p:pic>
      <p:sp>
        <p:nvSpPr>
          <p:cNvPr id="7" name="TextBox 6"/>
          <p:cNvSpPr txBox="1"/>
          <p:nvPr/>
        </p:nvSpPr>
        <p:spPr>
          <a:xfrm>
            <a:off x="5562600" y="5486400"/>
            <a:ext cx="990600" cy="507831"/>
          </a:xfrm>
          <a:prstGeom prst="rect">
            <a:avLst/>
          </a:prstGeom>
          <a:noFill/>
        </p:spPr>
        <p:txBody>
          <a:bodyPr wrap="square" rtlCol="0">
            <a:spAutoFit/>
          </a:bodyPr>
          <a:lstStyle/>
          <a:p>
            <a:r>
              <a:rPr lang="en-US" sz="1800" dirty="0" smtClean="0"/>
              <a:t>Poverty</a:t>
            </a:r>
            <a:endParaRPr lang="en-US" sz="1800" dirty="0"/>
          </a:p>
        </p:txBody>
      </p:sp>
      <p:sp>
        <p:nvSpPr>
          <p:cNvPr id="8" name="TextBox 7"/>
          <p:cNvSpPr txBox="1"/>
          <p:nvPr/>
        </p:nvSpPr>
        <p:spPr>
          <a:xfrm>
            <a:off x="762000" y="5257800"/>
            <a:ext cx="4495800" cy="1200329"/>
          </a:xfrm>
          <a:prstGeom prst="rect">
            <a:avLst/>
          </a:prstGeom>
          <a:solidFill>
            <a:schemeClr val="bg1"/>
          </a:solidFill>
        </p:spPr>
        <p:txBody>
          <a:bodyPr wrap="square" rtlCol="0">
            <a:spAutoFit/>
          </a:bodyPr>
          <a:lstStyle/>
          <a:p>
            <a:pPr>
              <a:lnSpc>
                <a:spcPct val="100000"/>
              </a:lnSpc>
            </a:pPr>
            <a:r>
              <a:rPr lang="en-US" sz="1800" dirty="0" smtClean="0"/>
              <a:t>Territory size shows the proportion of worldwide spending on public health services that is spent there. This spending is measured in purchasing power parity.</a:t>
            </a:r>
            <a:endParaRPr lang="en-US" sz="1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1371600" y="1447800"/>
            <a:ext cx="6324600" cy="2286000"/>
          </a:xfrm>
        </p:spPr>
        <p:txBody>
          <a:bodyPr>
            <a:noAutofit/>
          </a:bodyPr>
          <a:lstStyle/>
          <a:p>
            <a:r>
              <a:rPr lang="en-US" sz="3600" b="1" dirty="0" smtClean="0">
                <a:effectLst>
                  <a:outerShdw blurRad="38100" dist="38100" dir="2700000" algn="tl">
                    <a:srgbClr val="000000">
                      <a:alpha val="43137"/>
                    </a:srgbClr>
                  </a:outerShdw>
                </a:effectLst>
              </a:rPr>
              <a:t>Improving Neonatal Outcomes in </a:t>
            </a:r>
            <a:r>
              <a:rPr lang="en-US" sz="3600" b="1" dirty="0">
                <a:effectLst>
                  <a:outerShdw blurRad="38100" dist="38100" dir="2700000" algn="tl">
                    <a:srgbClr val="000000">
                      <a:alpha val="43137"/>
                    </a:srgbClr>
                  </a:outerShdw>
                </a:effectLst>
              </a:rPr>
              <a:t>Low Resource </a:t>
            </a:r>
            <a:r>
              <a:rPr lang="en-US" sz="3600" b="1" dirty="0" smtClean="0">
                <a:effectLst>
                  <a:outerShdw blurRad="38100" dist="38100" dir="2700000" algn="tl">
                    <a:srgbClr val="000000">
                      <a:alpha val="43137"/>
                    </a:srgbClr>
                  </a:outerShdw>
                </a:effectLst>
              </a:rPr>
              <a:t>Settings Through Education and Research</a:t>
            </a:r>
            <a:endParaRPr lang="en-US" sz="3600" b="1" i="1" dirty="0">
              <a:effectLst>
                <a:outerShdw blurRad="38100" dist="38100" dir="2700000" algn="tl">
                  <a:srgbClr val="000000">
                    <a:alpha val="43137"/>
                  </a:srgbClr>
                </a:outerShdw>
              </a:effectLst>
              <a:latin typeface="+mn-lt"/>
            </a:endParaRPr>
          </a:p>
        </p:txBody>
      </p:sp>
      <p:sp>
        <p:nvSpPr>
          <p:cNvPr id="225283" name="Rectangle 3"/>
          <p:cNvSpPr>
            <a:spLocks noGrp="1" noChangeArrowheads="1"/>
          </p:cNvSpPr>
          <p:nvPr>
            <p:ph type="subTitle" idx="1"/>
          </p:nvPr>
        </p:nvSpPr>
        <p:spPr>
          <a:xfrm>
            <a:off x="1219200" y="4572000"/>
            <a:ext cx="7010400" cy="1981200"/>
          </a:xfrm>
        </p:spPr>
        <p:txBody>
          <a:bodyPr>
            <a:normAutofit/>
          </a:bodyPr>
          <a:lstStyle/>
          <a:p>
            <a:pPr algn="ctr"/>
            <a:r>
              <a:rPr lang="en-US" sz="2400" dirty="0">
                <a:solidFill>
                  <a:schemeClr val="tx1"/>
                </a:solidFill>
                <a:effectLst>
                  <a:outerShdw blurRad="38100" dist="38100" dir="2700000" algn="tl">
                    <a:srgbClr val="000000">
                      <a:alpha val="43137"/>
                    </a:srgbClr>
                  </a:outerShdw>
                </a:effectLst>
              </a:rPr>
              <a:t>Carl Bose, MD</a:t>
            </a:r>
          </a:p>
          <a:p>
            <a:pPr algn="ctr"/>
            <a:r>
              <a:rPr lang="en-US" sz="2400" dirty="0">
                <a:solidFill>
                  <a:schemeClr val="tx1"/>
                </a:solidFill>
                <a:effectLst>
                  <a:outerShdw blurRad="38100" dist="38100" dir="2700000" algn="tl">
                    <a:srgbClr val="000000">
                      <a:alpha val="43137"/>
                    </a:srgbClr>
                  </a:outerShdw>
                </a:effectLst>
              </a:rPr>
              <a:t>Division of Neonatal-</a:t>
            </a:r>
            <a:r>
              <a:rPr lang="en-US" sz="2400" dirty="0" err="1">
                <a:solidFill>
                  <a:schemeClr val="tx1"/>
                </a:solidFill>
                <a:effectLst>
                  <a:outerShdw blurRad="38100" dist="38100" dir="2700000" algn="tl">
                    <a:srgbClr val="000000">
                      <a:alpha val="43137"/>
                    </a:srgbClr>
                  </a:outerShdw>
                </a:effectLst>
              </a:rPr>
              <a:t>Perinatal</a:t>
            </a:r>
            <a:r>
              <a:rPr lang="en-US" sz="2400" dirty="0">
                <a:solidFill>
                  <a:schemeClr val="tx1"/>
                </a:solidFill>
                <a:effectLst>
                  <a:outerShdw blurRad="38100" dist="38100" dir="2700000" algn="tl">
                    <a:srgbClr val="000000">
                      <a:alpha val="43137"/>
                    </a:srgbClr>
                  </a:outerShdw>
                </a:effectLst>
              </a:rPr>
              <a:t> Medicine</a:t>
            </a:r>
          </a:p>
          <a:p>
            <a:pPr algn="ctr"/>
            <a:r>
              <a:rPr lang="en-US" sz="2400" dirty="0">
                <a:solidFill>
                  <a:schemeClr val="tx1"/>
                </a:solidFill>
                <a:effectLst>
                  <a:outerShdw blurRad="38100" dist="38100" dir="2700000" algn="tl">
                    <a:srgbClr val="000000">
                      <a:alpha val="43137"/>
                    </a:srgbClr>
                  </a:outerShdw>
                </a:effectLst>
              </a:rPr>
              <a:t>The University of North Carolina </a:t>
            </a:r>
          </a:p>
        </p:txBody>
      </p:sp>
    </p:spTree>
    <p:extLst>
      <p:ext uri="{BB962C8B-B14F-4D97-AF65-F5344CB8AC3E}">
        <p14:creationId xmlns:p14="http://schemas.microsoft.com/office/powerpoint/2010/main" val="1486247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pic>
        <p:nvPicPr>
          <p:cNvPr id="271362" name="Picture 2"/>
          <p:cNvPicPr>
            <a:picLocks noChangeAspect="1" noChangeArrowheads="1"/>
          </p:cNvPicPr>
          <p:nvPr/>
        </p:nvPicPr>
        <p:blipFill>
          <a:blip r:embed="rId2" cstate="print"/>
          <a:srcRect/>
          <a:stretch>
            <a:fillRect/>
          </a:stretch>
        </p:blipFill>
        <p:spPr bwMode="auto">
          <a:xfrm>
            <a:off x="990600" y="1447800"/>
            <a:ext cx="7199313" cy="3600450"/>
          </a:xfrm>
          <a:prstGeom prst="rect">
            <a:avLst/>
          </a:prstGeom>
          <a:noFill/>
          <a:ln w="9525" cap="flat" cmpd="sng" algn="ctr">
            <a:noFill/>
            <a:prstDash val="solid"/>
            <a:miter lim="800000"/>
            <a:headEnd/>
            <a:tailEnd/>
          </a:ln>
        </p:spPr>
      </p:pic>
      <p:sp>
        <p:nvSpPr>
          <p:cNvPr id="6" name="TextBox 5"/>
          <p:cNvSpPr txBox="1"/>
          <p:nvPr/>
        </p:nvSpPr>
        <p:spPr>
          <a:xfrm>
            <a:off x="1447800" y="457200"/>
            <a:ext cx="5791200" cy="658835"/>
          </a:xfrm>
          <a:prstGeom prst="rect">
            <a:avLst/>
          </a:prstGeom>
          <a:noFill/>
        </p:spPr>
        <p:txBody>
          <a:bodyPr wrap="square" rtlCol="0">
            <a:spAutoFit/>
          </a:bodyPr>
          <a:lstStyle/>
          <a:p>
            <a:pPr algn="ctr"/>
            <a:r>
              <a:rPr lang="en-US" sz="2800" b="1" dirty="0" smtClean="0">
                <a:solidFill>
                  <a:schemeClr val="accent2"/>
                </a:solidFill>
              </a:rPr>
              <a:t>Physician Workforce</a:t>
            </a:r>
            <a:endParaRPr lang="en-US" sz="2800" b="1" dirty="0">
              <a:solidFill>
                <a:schemeClr val="accent2"/>
              </a:solidFill>
            </a:endParaRPr>
          </a:p>
        </p:txBody>
      </p:sp>
      <p:sp>
        <p:nvSpPr>
          <p:cNvPr id="9" name="TextBox 8"/>
          <p:cNvSpPr txBox="1"/>
          <p:nvPr/>
        </p:nvSpPr>
        <p:spPr>
          <a:xfrm>
            <a:off x="685800" y="5334000"/>
            <a:ext cx="3810000" cy="923330"/>
          </a:xfrm>
          <a:prstGeom prst="rect">
            <a:avLst/>
          </a:prstGeom>
          <a:solidFill>
            <a:schemeClr val="bg1"/>
          </a:solidFill>
        </p:spPr>
        <p:txBody>
          <a:bodyPr wrap="square" rtlCol="0">
            <a:spAutoFit/>
          </a:bodyPr>
          <a:lstStyle/>
          <a:p>
            <a:pPr>
              <a:lnSpc>
                <a:spcPct val="100000"/>
              </a:lnSpc>
            </a:pPr>
            <a:r>
              <a:rPr lang="en-US" sz="1800" dirty="0" smtClean="0"/>
              <a:t>Territory size shows the proportion of all physicians (doctors) that work in that territory.</a:t>
            </a:r>
            <a:endParaRPr lang="en-US" sz="1800" dirty="0"/>
          </a:p>
        </p:txBody>
      </p:sp>
      <p:pic>
        <p:nvPicPr>
          <p:cNvPr id="10" name="Picture 2"/>
          <p:cNvPicPr>
            <a:picLocks noChangeAspect="1" noChangeArrowheads="1"/>
          </p:cNvPicPr>
          <p:nvPr/>
        </p:nvPicPr>
        <p:blipFill>
          <a:blip r:embed="rId3" cstate="print"/>
          <a:srcRect/>
          <a:stretch>
            <a:fillRect/>
          </a:stretch>
        </p:blipFill>
        <p:spPr bwMode="auto">
          <a:xfrm>
            <a:off x="4876800" y="4800600"/>
            <a:ext cx="3694113" cy="1847464"/>
          </a:xfrm>
          <a:prstGeom prst="rect">
            <a:avLst/>
          </a:prstGeom>
          <a:noFill/>
          <a:ln w="9525" cap="flat" cmpd="sng" algn="ctr">
            <a:noFill/>
            <a:prstDash val="solid"/>
            <a:miter lim="800000"/>
            <a:headEnd/>
            <a:tailEnd/>
          </a:ln>
        </p:spPr>
      </p:pic>
      <p:sp>
        <p:nvSpPr>
          <p:cNvPr id="8" name="TextBox 7"/>
          <p:cNvSpPr txBox="1"/>
          <p:nvPr/>
        </p:nvSpPr>
        <p:spPr>
          <a:xfrm>
            <a:off x="4191000" y="6096000"/>
            <a:ext cx="2438400" cy="461665"/>
          </a:xfrm>
          <a:prstGeom prst="rect">
            <a:avLst/>
          </a:prstGeom>
          <a:noFill/>
        </p:spPr>
        <p:txBody>
          <a:bodyPr wrap="square" rtlCol="0">
            <a:spAutoFit/>
          </a:bodyPr>
          <a:lstStyle/>
          <a:p>
            <a:r>
              <a:rPr lang="en-US" sz="1600" dirty="0" smtClean="0"/>
              <a:t>Public health spending</a:t>
            </a:r>
            <a:endParaRPr lang="en-US"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tretch>
            <a:fillRect/>
          </a:stretch>
        </p:blipFill>
        <p:spPr bwMode="auto">
          <a:xfrm>
            <a:off x="452582" y="838200"/>
            <a:ext cx="8321121" cy="5569604"/>
          </a:xfrm>
          <a:prstGeom prst="rect">
            <a:avLst/>
          </a:prstGeom>
          <a:noFill/>
          <a:ln w="9525">
            <a:noFill/>
            <a:miter lim="800000"/>
            <a:headEnd/>
            <a:tailEnd/>
          </a:ln>
          <a:effectLst/>
        </p:spPr>
      </p:pic>
      <p:sp>
        <p:nvSpPr>
          <p:cNvPr id="4" name="TextBox 3"/>
          <p:cNvSpPr txBox="1"/>
          <p:nvPr/>
        </p:nvSpPr>
        <p:spPr>
          <a:xfrm>
            <a:off x="547255" y="228600"/>
            <a:ext cx="8153400" cy="577850"/>
          </a:xfrm>
          <a:prstGeom prst="rect">
            <a:avLst/>
          </a:prstGeom>
          <a:noFill/>
        </p:spPr>
        <p:txBody>
          <a:bodyPr wrap="square" rtlCol="0">
            <a:spAutoFit/>
          </a:bodyPr>
          <a:lstStyle/>
          <a:p>
            <a:pPr algn="ctr"/>
            <a:r>
              <a:rPr lang="en-US" dirty="0" smtClean="0">
                <a:solidFill>
                  <a:schemeClr val="tx1">
                    <a:lumMod val="50000"/>
                    <a:lumOff val="50000"/>
                  </a:schemeClr>
                </a:solidFill>
              </a:rPr>
              <a:t>Health center: main site of care</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DSC_0105"/>
          <p:cNvPicPr>
            <a:picLocks noChangeAspect="1" noChangeArrowheads="1"/>
          </p:cNvPicPr>
          <p:nvPr/>
        </p:nvPicPr>
        <p:blipFill>
          <a:blip r:embed="rId2" cstate="print"/>
          <a:srcRect/>
          <a:stretch>
            <a:fillRect/>
          </a:stretch>
        </p:blipFill>
        <p:spPr bwMode="auto">
          <a:xfrm>
            <a:off x="406353" y="990600"/>
            <a:ext cx="8435204" cy="5654675"/>
          </a:xfrm>
          <a:prstGeom prst="rect">
            <a:avLst/>
          </a:prstGeom>
          <a:noFill/>
        </p:spPr>
      </p:pic>
      <p:sp>
        <p:nvSpPr>
          <p:cNvPr id="3" name="TextBox 2"/>
          <p:cNvSpPr txBox="1"/>
          <p:nvPr/>
        </p:nvSpPr>
        <p:spPr>
          <a:xfrm>
            <a:off x="547255" y="228600"/>
            <a:ext cx="8153400" cy="646331"/>
          </a:xfrm>
          <a:prstGeom prst="rect">
            <a:avLst/>
          </a:prstGeom>
          <a:noFill/>
        </p:spPr>
        <p:txBody>
          <a:bodyPr wrap="square" rtlCol="0">
            <a:spAutoFit/>
          </a:bodyPr>
          <a:lstStyle/>
          <a:p>
            <a:pPr algn="ctr"/>
            <a:r>
              <a:rPr lang="en-US" dirty="0" smtClean="0">
                <a:solidFill>
                  <a:schemeClr val="tx1">
                    <a:lumMod val="50000"/>
                    <a:lumOff val="50000"/>
                  </a:schemeClr>
                </a:solidFill>
              </a:rPr>
              <a:t>Health center: no water or electricity</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DSC_0104"/>
          <p:cNvPicPr>
            <a:picLocks noChangeAspect="1" noChangeArrowheads="1"/>
          </p:cNvPicPr>
          <p:nvPr/>
        </p:nvPicPr>
        <p:blipFill>
          <a:blip r:embed="rId2" cstate="print"/>
          <a:srcRect/>
          <a:stretch>
            <a:fillRect/>
          </a:stretch>
        </p:blipFill>
        <p:spPr bwMode="auto">
          <a:xfrm>
            <a:off x="533400" y="914400"/>
            <a:ext cx="8229600" cy="5516563"/>
          </a:xfrm>
          <a:prstGeom prst="rect">
            <a:avLst/>
          </a:prstGeom>
          <a:noFill/>
        </p:spPr>
      </p:pic>
      <p:sp>
        <p:nvSpPr>
          <p:cNvPr id="3" name="TextBox 2"/>
          <p:cNvSpPr txBox="1"/>
          <p:nvPr/>
        </p:nvSpPr>
        <p:spPr>
          <a:xfrm>
            <a:off x="547255" y="228600"/>
            <a:ext cx="8153400" cy="646331"/>
          </a:xfrm>
          <a:prstGeom prst="rect">
            <a:avLst/>
          </a:prstGeom>
          <a:noFill/>
        </p:spPr>
        <p:txBody>
          <a:bodyPr wrap="square" rtlCol="0">
            <a:spAutoFit/>
          </a:bodyPr>
          <a:lstStyle/>
          <a:p>
            <a:pPr algn="ctr"/>
            <a:r>
              <a:rPr lang="en-US" dirty="0" smtClean="0">
                <a:solidFill>
                  <a:schemeClr val="tx1">
                    <a:lumMod val="50000"/>
                    <a:lumOff val="50000"/>
                  </a:schemeClr>
                </a:solidFill>
              </a:rPr>
              <a:t>Health center: very limited laboratory services</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DSC_0101"/>
          <p:cNvPicPr>
            <a:picLocks noChangeAspect="1" noChangeArrowheads="1"/>
          </p:cNvPicPr>
          <p:nvPr/>
        </p:nvPicPr>
        <p:blipFill>
          <a:blip r:embed="rId2" cstate="print"/>
          <a:srcRect/>
          <a:stretch>
            <a:fillRect/>
          </a:stretch>
        </p:blipFill>
        <p:spPr bwMode="auto">
          <a:xfrm>
            <a:off x="614218" y="990600"/>
            <a:ext cx="8077200" cy="5414963"/>
          </a:xfrm>
          <a:prstGeom prst="rect">
            <a:avLst/>
          </a:prstGeom>
          <a:noFill/>
        </p:spPr>
      </p:pic>
      <p:sp>
        <p:nvSpPr>
          <p:cNvPr id="3" name="TextBox 2"/>
          <p:cNvSpPr txBox="1"/>
          <p:nvPr/>
        </p:nvSpPr>
        <p:spPr>
          <a:xfrm>
            <a:off x="547255" y="228600"/>
            <a:ext cx="8153400" cy="646331"/>
          </a:xfrm>
          <a:prstGeom prst="rect">
            <a:avLst/>
          </a:prstGeom>
          <a:noFill/>
        </p:spPr>
        <p:txBody>
          <a:bodyPr wrap="square" rtlCol="0">
            <a:spAutoFit/>
          </a:bodyPr>
          <a:lstStyle/>
          <a:p>
            <a:pPr algn="ctr"/>
            <a:r>
              <a:rPr lang="en-US" dirty="0" smtClean="0">
                <a:solidFill>
                  <a:schemeClr val="tx1">
                    <a:lumMod val="50000"/>
                    <a:lumOff val="50000"/>
                  </a:schemeClr>
                </a:solidFill>
              </a:rPr>
              <a:t>Health center: limited pharmaceuticals</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CompFeed Pictures\Car visit #1\Equateur\DSC_0102.JPG"/>
          <p:cNvPicPr>
            <a:picLocks noChangeAspect="1" noChangeArrowheads="1"/>
          </p:cNvPicPr>
          <p:nvPr/>
        </p:nvPicPr>
        <p:blipFill>
          <a:blip r:embed="rId2" cstate="print"/>
          <a:srcRect/>
          <a:stretch>
            <a:fillRect/>
          </a:stretch>
        </p:blipFill>
        <p:spPr bwMode="auto">
          <a:xfrm>
            <a:off x="397163" y="990600"/>
            <a:ext cx="8457235" cy="5662048"/>
          </a:xfrm>
          <a:prstGeom prst="rect">
            <a:avLst/>
          </a:prstGeom>
          <a:noFill/>
        </p:spPr>
      </p:pic>
      <p:sp>
        <p:nvSpPr>
          <p:cNvPr id="3" name="TextBox 2"/>
          <p:cNvSpPr txBox="1"/>
          <p:nvPr/>
        </p:nvSpPr>
        <p:spPr>
          <a:xfrm>
            <a:off x="547255" y="228600"/>
            <a:ext cx="8153400" cy="577850"/>
          </a:xfrm>
          <a:prstGeom prst="rect">
            <a:avLst/>
          </a:prstGeom>
          <a:noFill/>
        </p:spPr>
        <p:txBody>
          <a:bodyPr wrap="square" rtlCol="0">
            <a:spAutoFit/>
          </a:bodyPr>
          <a:lstStyle/>
          <a:p>
            <a:pPr algn="ctr"/>
            <a:r>
              <a:rPr lang="en-US" dirty="0" smtClean="0">
                <a:solidFill>
                  <a:schemeClr val="tx1">
                    <a:lumMod val="50000"/>
                    <a:lumOff val="50000"/>
                  </a:schemeClr>
                </a:solidFill>
              </a:rPr>
              <a:t>Health center: limited obstetrical care</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DRC 2009\Carl Visit Pictures\SDC10403.JPG"/>
          <p:cNvPicPr>
            <a:picLocks noChangeAspect="1" noChangeArrowheads="1"/>
          </p:cNvPicPr>
          <p:nvPr/>
        </p:nvPicPr>
        <p:blipFill>
          <a:blip r:embed="rId2" cstate="print"/>
          <a:srcRect/>
          <a:stretch>
            <a:fillRect/>
          </a:stretch>
        </p:blipFill>
        <p:spPr bwMode="auto">
          <a:xfrm>
            <a:off x="685800" y="685800"/>
            <a:ext cx="7924800" cy="5943600"/>
          </a:xfrm>
          <a:prstGeom prst="rect">
            <a:avLst/>
          </a:prstGeom>
          <a:noFill/>
        </p:spPr>
      </p:pic>
      <p:sp>
        <p:nvSpPr>
          <p:cNvPr id="3" name="TextBox 2"/>
          <p:cNvSpPr txBox="1"/>
          <p:nvPr/>
        </p:nvSpPr>
        <p:spPr>
          <a:xfrm>
            <a:off x="547255" y="57727"/>
            <a:ext cx="8153400" cy="577850"/>
          </a:xfrm>
          <a:prstGeom prst="rect">
            <a:avLst/>
          </a:prstGeom>
          <a:noFill/>
        </p:spPr>
        <p:txBody>
          <a:bodyPr wrap="square" rtlCol="0">
            <a:spAutoFit/>
          </a:bodyPr>
          <a:lstStyle/>
          <a:p>
            <a:pPr algn="ctr"/>
            <a:r>
              <a:rPr lang="en-US" dirty="0" smtClean="0">
                <a:solidFill>
                  <a:schemeClr val="tx1">
                    <a:lumMod val="50000"/>
                    <a:lumOff val="50000"/>
                  </a:schemeClr>
                </a:solidFill>
              </a:rPr>
              <a:t>Many (most) deliveries at home</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29241" y="304800"/>
            <a:ext cx="7714117" cy="838200"/>
          </a:xfrm>
        </p:spPr>
        <p:txBody>
          <a:bodyPr/>
          <a:lstStyle/>
          <a:p>
            <a:pPr algn="l"/>
            <a:r>
              <a:rPr lang="en-US" sz="2400" b="1" dirty="0">
                <a:solidFill>
                  <a:schemeClr val="tx1"/>
                </a:solidFill>
              </a:rPr>
              <a:t>Percentage of births attended by skilled health personnel (doctor, nurse or midwife), 2007–2012</a:t>
            </a:r>
            <a:endParaRPr lang="en-US" sz="2400" b="1" dirty="0" smtClean="0">
              <a:solidFill>
                <a:schemeClr val="tx1"/>
              </a:solidFill>
              <a:latin typeface="+mn-lt"/>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83" y="1568364"/>
            <a:ext cx="6875917" cy="415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6096000"/>
            <a:ext cx="8458200" cy="646331"/>
          </a:xfrm>
          <a:prstGeom prst="rect">
            <a:avLst/>
          </a:prstGeom>
          <a:noFill/>
        </p:spPr>
        <p:txBody>
          <a:bodyPr wrap="square" rtlCol="0">
            <a:spAutoFit/>
          </a:bodyPr>
          <a:lstStyle/>
          <a:p>
            <a:r>
              <a:rPr lang="en-US" sz="1200" dirty="0" smtClean="0"/>
              <a:t>SOWC </a:t>
            </a:r>
            <a:r>
              <a:rPr lang="en-US" sz="1200" dirty="0"/>
              <a:t>2013, UNICEF global databases 2012, from Multiple Indicator Cluster Surveys (MICS), Demographic and Health Surveys (DHS), and other nationally representative sources. </a:t>
            </a:r>
          </a:p>
        </p:txBody>
      </p:sp>
    </p:spTree>
    <p:extLst>
      <p:ext uri="{BB962C8B-B14F-4D97-AF65-F5344CB8AC3E}">
        <p14:creationId xmlns:p14="http://schemas.microsoft.com/office/powerpoint/2010/main" val="3420801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919883" y="457200"/>
            <a:ext cx="7532834" cy="838200"/>
          </a:xfrm>
        </p:spPr>
        <p:txBody>
          <a:bodyPr/>
          <a:lstStyle/>
          <a:p>
            <a:pPr algn="l"/>
            <a:r>
              <a:rPr lang="en-US" sz="2400" b="1" dirty="0">
                <a:solidFill>
                  <a:schemeClr val="tx1"/>
                </a:solidFill>
              </a:rPr>
              <a:t>Percentage of births delivered in a health facility, 2007–2012 </a:t>
            </a:r>
            <a:endParaRPr lang="en-US" sz="2400" b="1" dirty="0" smtClean="0">
              <a:solidFill>
                <a:schemeClr val="tx1"/>
              </a:solidFill>
              <a:latin typeface="+mn-lt"/>
            </a:endParaRPr>
          </a:p>
        </p:txBody>
      </p:sp>
      <p:sp>
        <p:nvSpPr>
          <p:cNvPr id="2" name="TextBox 1"/>
          <p:cNvSpPr txBox="1"/>
          <p:nvPr/>
        </p:nvSpPr>
        <p:spPr>
          <a:xfrm>
            <a:off x="457200" y="6096000"/>
            <a:ext cx="8458200" cy="335156"/>
          </a:xfrm>
          <a:prstGeom prst="rect">
            <a:avLst/>
          </a:prstGeom>
          <a:noFill/>
        </p:spPr>
        <p:txBody>
          <a:bodyPr wrap="square" rtlCol="0">
            <a:spAutoFit/>
          </a:bodyPr>
          <a:lstStyle/>
          <a:p>
            <a:r>
              <a:rPr lang="en-US" sz="1200" dirty="0"/>
              <a:t>SOWC 2013, UNICEF global databases 2012, from MICS, DHS and other nationally representative sources. . </a:t>
            </a:r>
          </a:p>
        </p:txBody>
      </p:sp>
      <p:pic>
        <p:nvPicPr>
          <p:cNvPr id="2050" name="Picture 2" descr="http://www.childinfo.org/images/deliverycare_challenge_2012_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722803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483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44949" y="304800"/>
            <a:ext cx="8305799" cy="533400"/>
          </a:xfrm>
        </p:spPr>
        <p:txBody>
          <a:bodyPr/>
          <a:lstStyle/>
          <a:p>
            <a:pPr algn="l"/>
            <a:r>
              <a:rPr lang="en-US" sz="2400" b="1" dirty="0">
                <a:solidFill>
                  <a:schemeClr val="tx1"/>
                </a:solidFill>
              </a:rPr>
              <a:t>Percentage of births delivered via C-section, 2007-2012</a:t>
            </a:r>
            <a:endParaRPr lang="en-US" sz="2400" b="1" dirty="0" smtClean="0">
              <a:solidFill>
                <a:schemeClr val="tx1"/>
              </a:solidFill>
              <a:latin typeface="+mn-lt"/>
            </a:endParaRPr>
          </a:p>
        </p:txBody>
      </p:sp>
      <p:pic>
        <p:nvPicPr>
          <p:cNvPr id="1026" name="Picture 2" descr="http://www.childinfo.org/images/deliverycare_challenge_2012_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26" y="1600200"/>
            <a:ext cx="7513774" cy="43001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172200"/>
            <a:ext cx="84613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483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76300" y="1600200"/>
            <a:ext cx="7391400" cy="1828800"/>
          </a:xfrm>
        </p:spPr>
        <p:txBody>
          <a:bodyPr/>
          <a:lstStyle/>
          <a:p>
            <a:r>
              <a:rPr lang="en-US" sz="2800" b="1" dirty="0" smtClean="0">
                <a:latin typeface="+mn-lt"/>
              </a:rPr>
              <a:t>I have no conflicts of interest to disclose</a:t>
            </a:r>
            <a:r>
              <a:rPr lang="en-US" sz="2800" b="1" dirty="0">
                <a:latin typeface="+mn-lt"/>
              </a:rPr>
              <a:t>.</a:t>
            </a:r>
            <a:endParaRPr lang="en-US" sz="2800" dirty="0">
              <a:latin typeface="+mn-lt"/>
            </a:endParaRPr>
          </a:p>
        </p:txBody>
      </p:sp>
      <p:sp>
        <p:nvSpPr>
          <p:cNvPr id="3097" name="Rectangle 25"/>
          <p:cNvSpPr>
            <a:spLocks noChangeArrowheads="1"/>
          </p:cNvSpPr>
          <p:nvPr/>
        </p:nvSpPr>
        <p:spPr bwMode="auto">
          <a:xfrm>
            <a:off x="0" y="2971800"/>
            <a:ext cx="9144000" cy="0"/>
          </a:xfrm>
          <a:prstGeom prst="rect">
            <a:avLst/>
          </a:prstGeom>
          <a:noFill/>
          <a:ln w="9525">
            <a:noFill/>
            <a:miter lim="800000"/>
            <a:headEnd/>
            <a:tailEnd/>
          </a:ln>
          <a:effectLst/>
        </p:spPr>
        <p:txBody>
          <a:bodyPr>
            <a:spAutoFit/>
          </a:bodyPr>
          <a:lstStyle/>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sp>
        <p:nvSpPr>
          <p:cNvPr id="5" name="TextBox 4"/>
          <p:cNvSpPr txBox="1"/>
          <p:nvPr/>
        </p:nvSpPr>
        <p:spPr>
          <a:xfrm>
            <a:off x="2209800" y="2057400"/>
            <a:ext cx="4800600" cy="2554545"/>
          </a:xfrm>
          <a:prstGeom prst="rect">
            <a:avLst/>
          </a:prstGeom>
          <a:noFill/>
        </p:spPr>
        <p:txBody>
          <a:bodyPr wrap="square" rtlCol="0">
            <a:spAutoFit/>
          </a:bodyPr>
          <a:lstStyle/>
          <a:p>
            <a:pPr>
              <a:buClr>
                <a:schemeClr val="accent2"/>
              </a:buClr>
              <a:buSzPct val="100000"/>
              <a:buFont typeface="Wingdings" pitchFamily="2" charset="2"/>
              <a:buChar char="§"/>
            </a:pPr>
            <a:r>
              <a:rPr lang="en-US" sz="3200" dirty="0" smtClean="0"/>
              <a:t> </a:t>
            </a:r>
            <a:r>
              <a:rPr lang="en-US" sz="2800" dirty="0" smtClean="0">
                <a:solidFill>
                  <a:schemeClr val="bg1">
                    <a:lumMod val="75000"/>
                  </a:schemeClr>
                </a:solidFill>
              </a:rPr>
              <a:t>Define the setting</a:t>
            </a:r>
          </a:p>
          <a:p>
            <a:pPr>
              <a:buClr>
                <a:schemeClr val="accent2"/>
              </a:buClr>
              <a:buSzPct val="100000"/>
              <a:buFont typeface="Wingdings" pitchFamily="2" charset="2"/>
              <a:buChar char="§"/>
            </a:pPr>
            <a:r>
              <a:rPr lang="en-US" sz="2800" dirty="0" smtClean="0"/>
              <a:t> </a:t>
            </a:r>
            <a:r>
              <a:rPr lang="en-US" sz="2800" b="1" dirty="0" smtClean="0"/>
              <a:t>Define the problem</a:t>
            </a:r>
          </a:p>
          <a:p>
            <a:pPr>
              <a:buClr>
                <a:schemeClr val="accent2"/>
              </a:buClr>
              <a:buSzPct val="100000"/>
              <a:buFont typeface="Wingdings" pitchFamily="2" charset="2"/>
              <a:buChar char="§"/>
            </a:pPr>
            <a:r>
              <a:rPr lang="en-US" sz="2800" dirty="0" smtClean="0">
                <a:solidFill>
                  <a:schemeClr val="bg1">
                    <a:lumMod val="75000"/>
                  </a:schemeClr>
                </a:solidFill>
              </a:rPr>
              <a:t> Discovering solutions</a:t>
            </a:r>
            <a:endParaRPr lang="en-US" sz="2800" dirty="0">
              <a:solidFill>
                <a:schemeClr val="bg1">
                  <a:lumMod val="75000"/>
                </a:schemeClr>
              </a:solidFill>
            </a:endParaRPr>
          </a:p>
        </p:txBody>
      </p:sp>
      <p:sp>
        <p:nvSpPr>
          <p:cNvPr id="4" name="TextBox 3"/>
          <p:cNvSpPr txBox="1"/>
          <p:nvPr/>
        </p:nvSpPr>
        <p:spPr>
          <a:xfrm>
            <a:off x="533400" y="928892"/>
            <a:ext cx="8458200" cy="577850"/>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Improving Neonatal Outcomes in Low Resource Settings</a:t>
            </a:r>
            <a:endParaRPr lang="en-US" dirty="0">
              <a:solidFill>
                <a:schemeClr val="accent2"/>
              </a:solidFill>
            </a:endParaRPr>
          </a:p>
        </p:txBody>
      </p:sp>
    </p:spTree>
    <p:extLst>
      <p:ext uri="{BB962C8B-B14F-4D97-AF65-F5344CB8AC3E}">
        <p14:creationId xmlns:p14="http://schemas.microsoft.com/office/powerpoint/2010/main" val="37451249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sp>
        <p:nvSpPr>
          <p:cNvPr id="6" name="TextBox 5"/>
          <p:cNvSpPr txBox="1"/>
          <p:nvPr/>
        </p:nvSpPr>
        <p:spPr>
          <a:xfrm>
            <a:off x="1358295" y="284593"/>
            <a:ext cx="6705600" cy="738664"/>
          </a:xfrm>
          <a:prstGeom prst="rect">
            <a:avLst/>
          </a:prstGeom>
          <a:noFill/>
        </p:spPr>
        <p:txBody>
          <a:bodyPr wrap="square" rtlCol="0">
            <a:spAutoFit/>
          </a:bodyPr>
          <a:lstStyle/>
          <a:p>
            <a:pPr algn="ctr"/>
            <a:r>
              <a:rPr lang="en-US" sz="2800" b="1" dirty="0" smtClean="0">
                <a:solidFill>
                  <a:schemeClr val="accent2"/>
                </a:solidFill>
              </a:rPr>
              <a:t>Health Outcome: Neonatal Mortality</a:t>
            </a:r>
            <a:endParaRPr lang="en-US" sz="2800" b="1" dirty="0">
              <a:solidFill>
                <a:schemeClr val="accent2"/>
              </a:solidFill>
            </a:endParaRPr>
          </a:p>
        </p:txBody>
      </p:sp>
      <p:pic>
        <p:nvPicPr>
          <p:cNvPr id="9" name="Picture 2"/>
          <p:cNvPicPr>
            <a:picLocks noChangeAspect="1" noChangeArrowheads="1"/>
          </p:cNvPicPr>
          <p:nvPr/>
        </p:nvPicPr>
        <p:blipFill>
          <a:blip r:embed="rId2" cstate="print"/>
          <a:srcRect/>
          <a:stretch>
            <a:fillRect/>
          </a:stretch>
        </p:blipFill>
        <p:spPr bwMode="auto">
          <a:xfrm>
            <a:off x="685800" y="1295400"/>
            <a:ext cx="8050590" cy="3962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257666" y="4876800"/>
            <a:ext cx="3446450" cy="1723605"/>
          </a:xfrm>
          <a:prstGeom prst="rect">
            <a:avLst/>
          </a:prstGeom>
          <a:noFill/>
          <a:ln w="9525" cap="flat" cmpd="sng" algn="ctr">
            <a:noFill/>
            <a:prstDash val="solid"/>
            <a:miter lim="800000"/>
            <a:headEnd/>
            <a:tailEnd/>
          </a:ln>
        </p:spPr>
      </p:pic>
      <p:sp>
        <p:nvSpPr>
          <p:cNvPr id="7" name="TextBox 6"/>
          <p:cNvSpPr txBox="1"/>
          <p:nvPr/>
        </p:nvSpPr>
        <p:spPr>
          <a:xfrm>
            <a:off x="4572000" y="5562600"/>
            <a:ext cx="1295400" cy="496996"/>
          </a:xfrm>
          <a:prstGeom prst="rect">
            <a:avLst/>
          </a:prstGeom>
          <a:noFill/>
        </p:spPr>
        <p:txBody>
          <a:bodyPr wrap="square" rtlCol="0">
            <a:spAutoFit/>
          </a:bodyPr>
          <a:lstStyle/>
          <a:p>
            <a:r>
              <a:rPr lang="en-US" sz="2000" dirty="0" smtClean="0"/>
              <a:t>Poverty</a:t>
            </a:r>
            <a:endParaRPr lang="en-US" sz="2000" dirty="0"/>
          </a:p>
        </p:txBody>
      </p:sp>
      <p:sp>
        <p:nvSpPr>
          <p:cNvPr id="8" name="TextBox 7"/>
          <p:cNvSpPr txBox="1"/>
          <p:nvPr/>
        </p:nvSpPr>
        <p:spPr>
          <a:xfrm>
            <a:off x="609600" y="5105400"/>
            <a:ext cx="3124200" cy="1200329"/>
          </a:xfrm>
          <a:prstGeom prst="rect">
            <a:avLst/>
          </a:prstGeom>
          <a:solidFill>
            <a:schemeClr val="bg1"/>
          </a:solidFill>
        </p:spPr>
        <p:txBody>
          <a:bodyPr wrap="square" rtlCol="0">
            <a:spAutoFit/>
          </a:bodyPr>
          <a:lstStyle/>
          <a:p>
            <a:pPr>
              <a:lnSpc>
                <a:spcPct val="100000"/>
              </a:lnSpc>
            </a:pPr>
            <a:r>
              <a:rPr lang="en-US" sz="1800" b="1" dirty="0" smtClean="0"/>
              <a:t>Territory size shows the proportion of all neonatal deaths that occurred there in 2000.</a:t>
            </a:r>
            <a:endParaRPr lang="en-US" sz="1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09600" y="381000"/>
            <a:ext cx="7086600" cy="609600"/>
          </a:xfrm>
        </p:spPr>
        <p:txBody>
          <a:bodyPr>
            <a:normAutofit/>
          </a:bodyPr>
          <a:lstStyle/>
          <a:p>
            <a:pPr eaLnBrk="1" hangingPunct="1"/>
            <a:r>
              <a:rPr lang="en-US" sz="2800" b="1" dirty="0" smtClean="0">
                <a:solidFill>
                  <a:schemeClr val="accent2"/>
                </a:solidFill>
                <a:latin typeface="+mn-lt"/>
              </a:rPr>
              <a:t>Where do most neonatal deaths occur?</a:t>
            </a:r>
          </a:p>
        </p:txBody>
      </p:sp>
      <p:sp>
        <p:nvSpPr>
          <p:cNvPr id="4" name="TextBox 3"/>
          <p:cNvSpPr txBox="1"/>
          <p:nvPr/>
        </p:nvSpPr>
        <p:spPr>
          <a:xfrm>
            <a:off x="5105400" y="6096000"/>
            <a:ext cx="4038600" cy="456535"/>
          </a:xfrm>
          <a:prstGeom prst="rect">
            <a:avLst/>
          </a:prstGeom>
          <a:noFill/>
        </p:spPr>
        <p:txBody>
          <a:bodyPr wrap="square" rtlCol="0">
            <a:spAutoFit/>
          </a:bodyPr>
          <a:lstStyle/>
          <a:p>
            <a:r>
              <a:rPr lang="en-US" sz="1800" dirty="0" err="1" smtClean="0"/>
              <a:t>Oestergaard</a:t>
            </a:r>
            <a:r>
              <a:rPr lang="en-US" sz="1800" dirty="0" smtClean="0"/>
              <a:t> et al. </a:t>
            </a:r>
            <a:r>
              <a:rPr lang="en-US" sz="1800" dirty="0" err="1" smtClean="0"/>
              <a:t>PLoS</a:t>
            </a:r>
            <a:r>
              <a:rPr lang="en-US" sz="1800" dirty="0" smtClean="0"/>
              <a:t> Med 2011</a:t>
            </a:r>
            <a:endParaRPr lang="en-US" sz="1800" dirty="0"/>
          </a:p>
        </p:txBody>
      </p:sp>
      <p:pic>
        <p:nvPicPr>
          <p:cNvPr id="215042" name="Picture 2"/>
          <p:cNvPicPr>
            <a:picLocks noChangeAspect="1" noChangeArrowheads="1"/>
          </p:cNvPicPr>
          <p:nvPr/>
        </p:nvPicPr>
        <p:blipFill>
          <a:blip r:embed="rId2" cstate="print"/>
          <a:srcRect/>
          <a:stretch>
            <a:fillRect/>
          </a:stretch>
        </p:blipFill>
        <p:spPr bwMode="auto">
          <a:xfrm>
            <a:off x="1035169" y="1066800"/>
            <a:ext cx="719155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12094"/>
            <a:ext cx="6553200" cy="430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1104900" y="152400"/>
            <a:ext cx="7086600" cy="609600"/>
          </a:xfrm>
          <a:prstGeom prst="rect">
            <a:avLst/>
          </a:prstGeom>
        </p:spPr>
        <p:txBody>
          <a:bodyPr vert="horz" lIns="91440" tIns="45720" rIns="91440" bIns="45720" rtlCol="0" anchor="b" anchorCtr="0">
            <a:norm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pPr fontAlgn="auto">
              <a:lnSpc>
                <a:spcPct val="100000"/>
              </a:lnSpc>
              <a:spcAft>
                <a:spcPts val="0"/>
              </a:spcAft>
            </a:pPr>
            <a:r>
              <a:rPr lang="en-US" sz="2800" b="1" dirty="0" smtClean="0">
                <a:solidFill>
                  <a:schemeClr val="accent2"/>
                </a:solidFill>
                <a:latin typeface="+mn-lt"/>
              </a:rPr>
              <a:t>Where do most neonatal deaths occur?</a:t>
            </a:r>
          </a:p>
        </p:txBody>
      </p:sp>
      <p:sp>
        <p:nvSpPr>
          <p:cNvPr id="5" name="Rectangle 3"/>
          <p:cNvSpPr txBox="1">
            <a:spLocks noChangeArrowheads="1"/>
          </p:cNvSpPr>
          <p:nvPr/>
        </p:nvSpPr>
        <p:spPr>
          <a:xfrm>
            <a:off x="2133600" y="5257800"/>
            <a:ext cx="5715000" cy="1524000"/>
          </a:xfrm>
          <a:prstGeom prst="rect">
            <a:avLst/>
          </a:prstGeom>
        </p:spPr>
        <p:txBody>
          <a:bodyPr vert="horz" lIns="91440" tIns="45720" rIns="91440" bIns="45720" rtlCol="0">
            <a:no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pPr marL="182880" indent="-182880" algn="l" fontAlgn="auto">
              <a:lnSpc>
                <a:spcPct val="100000"/>
              </a:lnSpc>
              <a:spcBef>
                <a:spcPts val="0"/>
              </a:spcBef>
              <a:spcAft>
                <a:spcPts val="0"/>
              </a:spcAft>
              <a:buClr>
                <a:schemeClr val="accent2"/>
              </a:buClr>
              <a:buSzPct val="100000"/>
              <a:buFont typeface="Arial" panose="020B0604020202020204" pitchFamily="34" charset="0"/>
              <a:buChar char="•"/>
            </a:pPr>
            <a:r>
              <a:rPr lang="en-US" sz="1600" b="1" dirty="0" smtClean="0">
                <a:solidFill>
                  <a:schemeClr val="tx1"/>
                </a:solidFill>
              </a:rPr>
              <a:t>3.8 neonatal deaths (3.2 million stillbirths)</a:t>
            </a:r>
          </a:p>
          <a:p>
            <a:pPr marL="182880" indent="-182880" algn="l" fontAlgn="auto">
              <a:lnSpc>
                <a:spcPct val="100000"/>
              </a:lnSpc>
              <a:spcBef>
                <a:spcPts val="0"/>
              </a:spcBef>
              <a:spcAft>
                <a:spcPts val="0"/>
              </a:spcAft>
              <a:buClr>
                <a:schemeClr val="accent2"/>
              </a:buClr>
              <a:buSzPct val="100000"/>
              <a:buFont typeface="Arial" panose="020B0604020202020204" pitchFamily="34" charset="0"/>
              <a:buChar char="•"/>
            </a:pPr>
            <a:endParaRPr lang="en-US" sz="1600" b="1" dirty="0" smtClean="0">
              <a:solidFill>
                <a:schemeClr val="tx1"/>
              </a:solidFill>
            </a:endParaRPr>
          </a:p>
          <a:p>
            <a:pPr marL="182880" indent="-182880" algn="l" fontAlgn="auto">
              <a:lnSpc>
                <a:spcPct val="100000"/>
              </a:lnSpc>
              <a:spcBef>
                <a:spcPts val="0"/>
              </a:spcBef>
              <a:spcAft>
                <a:spcPts val="0"/>
              </a:spcAft>
              <a:buClr>
                <a:schemeClr val="accent2"/>
              </a:buClr>
              <a:buSzPct val="100000"/>
              <a:buFont typeface="Arial" panose="020B0604020202020204" pitchFamily="34" charset="0"/>
              <a:buChar char="•"/>
            </a:pPr>
            <a:r>
              <a:rPr lang="en-US" sz="1600" b="1" dirty="0" smtClean="0">
                <a:solidFill>
                  <a:schemeClr val="tx1"/>
                </a:solidFill>
              </a:rPr>
              <a:t>~ 3x deaths due to HIV/AID’s and malaria combined</a:t>
            </a:r>
          </a:p>
          <a:p>
            <a:pPr marL="182880" indent="-182880" algn="l" fontAlgn="auto">
              <a:lnSpc>
                <a:spcPct val="100000"/>
              </a:lnSpc>
              <a:spcBef>
                <a:spcPts val="0"/>
              </a:spcBef>
              <a:spcAft>
                <a:spcPts val="0"/>
              </a:spcAft>
              <a:buClr>
                <a:schemeClr val="accent2"/>
              </a:buClr>
              <a:buSzPct val="100000"/>
              <a:buFont typeface="Arial" panose="020B0604020202020204" pitchFamily="34" charset="0"/>
              <a:buChar char="•"/>
            </a:pPr>
            <a:endParaRPr lang="en-US" sz="1600" b="1" dirty="0" smtClean="0">
              <a:solidFill>
                <a:schemeClr val="tx1"/>
              </a:solidFill>
            </a:endParaRPr>
          </a:p>
          <a:p>
            <a:pPr marL="182880" indent="-182880" algn="l" fontAlgn="auto">
              <a:lnSpc>
                <a:spcPct val="100000"/>
              </a:lnSpc>
              <a:spcBef>
                <a:spcPts val="0"/>
              </a:spcBef>
              <a:spcAft>
                <a:spcPts val="0"/>
              </a:spcAft>
              <a:buClr>
                <a:schemeClr val="accent2"/>
              </a:buClr>
              <a:buSzPct val="100000"/>
              <a:buFont typeface="Arial" panose="020B0604020202020204" pitchFamily="34" charset="0"/>
              <a:buChar char="•"/>
            </a:pPr>
            <a:r>
              <a:rPr lang="en-US" sz="1600" b="1" dirty="0" smtClean="0">
                <a:solidFill>
                  <a:schemeClr val="tx1"/>
                </a:solidFill>
              </a:rPr>
              <a:t>&gt; 400 neonatal deaths each hour</a:t>
            </a:r>
          </a:p>
        </p:txBody>
      </p:sp>
    </p:spTree>
    <p:extLst>
      <p:ext uri="{BB962C8B-B14F-4D97-AF65-F5344CB8AC3E}">
        <p14:creationId xmlns:p14="http://schemas.microsoft.com/office/powerpoint/2010/main" val="18710274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49283" y="857251"/>
            <a:ext cx="6172200" cy="506384"/>
          </a:xfrm>
        </p:spPr>
        <p:txBody>
          <a:bodyPr>
            <a:normAutofit/>
          </a:bodyPr>
          <a:lstStyle/>
          <a:p>
            <a:pPr eaLnBrk="1" hangingPunct="1"/>
            <a:r>
              <a:rPr lang="en-US" sz="2100" b="1" dirty="0">
                <a:solidFill>
                  <a:schemeClr val="accent2"/>
                </a:solidFill>
                <a:latin typeface="+mn-lt"/>
              </a:rPr>
              <a:t>Intra-country Disparities in Child Survival</a:t>
            </a:r>
          </a:p>
        </p:txBody>
      </p:sp>
      <p:sp>
        <p:nvSpPr>
          <p:cNvPr id="3" name="Rectangle 2"/>
          <p:cNvSpPr/>
          <p:nvPr/>
        </p:nvSpPr>
        <p:spPr>
          <a:xfrm>
            <a:off x="3771900" y="2171701"/>
            <a:ext cx="971550" cy="3182438"/>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p:cNvSpPr txBox="1"/>
          <p:nvPr/>
        </p:nvSpPr>
        <p:spPr>
          <a:xfrm>
            <a:off x="2171700" y="5570444"/>
            <a:ext cx="5314950" cy="369332"/>
          </a:xfrm>
          <a:prstGeom prst="rect">
            <a:avLst/>
          </a:prstGeom>
          <a:noFill/>
        </p:spPr>
        <p:txBody>
          <a:bodyPr wrap="square" rtlCol="0">
            <a:spAutoFit/>
          </a:bodyPr>
          <a:lstStyle/>
          <a:p>
            <a:r>
              <a:rPr lang="en-US" sz="1200" dirty="0"/>
              <a:t>From: </a:t>
            </a:r>
            <a:r>
              <a:rPr lang="en-US" sz="1200" i="1" dirty="0"/>
              <a:t>State of Latin American and Caribbean Children</a:t>
            </a:r>
            <a:r>
              <a:rPr lang="en-US" sz="1200" dirty="0"/>
              <a:t>, UNICEF 2008</a:t>
            </a:r>
          </a:p>
        </p:txBody>
      </p:sp>
      <p:pic>
        <p:nvPicPr>
          <p:cNvPr id="5" name="Picture 4"/>
          <p:cNvPicPr>
            <a:picLocks noChangeAspect="1"/>
          </p:cNvPicPr>
          <p:nvPr/>
        </p:nvPicPr>
        <p:blipFill>
          <a:blip r:embed="rId2"/>
          <a:stretch>
            <a:fillRect/>
          </a:stretch>
        </p:blipFill>
        <p:spPr>
          <a:xfrm>
            <a:off x="2127016" y="1427141"/>
            <a:ext cx="5016734" cy="4143303"/>
          </a:xfrm>
          <a:prstGeom prst="rect">
            <a:avLst/>
          </a:prstGeom>
        </p:spPr>
      </p:pic>
    </p:spTree>
    <p:extLst>
      <p:ext uri="{BB962C8B-B14F-4D97-AF65-F5344CB8AC3E}">
        <p14:creationId xmlns:p14="http://schemas.microsoft.com/office/powerpoint/2010/main" val="157676991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71537" y="152400"/>
            <a:ext cx="7086600" cy="609600"/>
          </a:xfrm>
        </p:spPr>
        <p:txBody>
          <a:bodyPr/>
          <a:lstStyle/>
          <a:p>
            <a:pPr algn="l" eaLnBrk="1" hangingPunct="1"/>
            <a:r>
              <a:rPr lang="en-US" sz="2800" b="1" dirty="0" smtClean="0">
                <a:solidFill>
                  <a:schemeClr val="accent2"/>
                </a:solidFill>
                <a:latin typeface="+mn-lt"/>
              </a:rPr>
              <a:t>What causes neonatal death?</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0"/>
            <a:ext cx="547687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0373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990600"/>
            <a:ext cx="7918952" cy="5586625"/>
          </a:xfrm>
          <a:prstGeom prst="rect">
            <a:avLst/>
          </a:prstGeom>
        </p:spPr>
      </p:pic>
      <p:sp>
        <p:nvSpPr>
          <p:cNvPr id="2" name="Right Brace 1"/>
          <p:cNvSpPr/>
          <p:nvPr/>
        </p:nvSpPr>
        <p:spPr>
          <a:xfrm>
            <a:off x="8001000" y="2133600"/>
            <a:ext cx="76200" cy="1143000"/>
          </a:xfrm>
          <a:prstGeom prst="rightBrace">
            <a:avLst/>
          </a:prstGeom>
          <a:noFill/>
          <a:ln w="22225">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ight Brace 3"/>
          <p:cNvSpPr/>
          <p:nvPr/>
        </p:nvSpPr>
        <p:spPr>
          <a:xfrm>
            <a:off x="8031481" y="3276600"/>
            <a:ext cx="45719" cy="1676400"/>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e 4"/>
          <p:cNvSpPr/>
          <p:nvPr/>
        </p:nvSpPr>
        <p:spPr>
          <a:xfrm>
            <a:off x="8031481" y="4953000"/>
            <a:ext cx="45719" cy="990600"/>
          </a:xfrm>
          <a:prstGeom prst="rightBrace">
            <a:avLst/>
          </a:prstGeom>
          <a:ln>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8085909" y="2537522"/>
            <a:ext cx="764953" cy="276999"/>
          </a:xfrm>
          <a:prstGeom prst="rect">
            <a:avLst/>
          </a:prstGeom>
          <a:noFill/>
        </p:spPr>
        <p:txBody>
          <a:bodyPr wrap="none" rtlCol="0">
            <a:spAutoFit/>
          </a:bodyPr>
          <a:lstStyle/>
          <a:p>
            <a:pPr>
              <a:lnSpc>
                <a:spcPct val="100000"/>
              </a:lnSpc>
              <a:spcBef>
                <a:spcPts val="0"/>
              </a:spcBef>
            </a:pPr>
            <a:r>
              <a:rPr lang="en-US" sz="1200" dirty="0" smtClean="0"/>
              <a:t>Infection</a:t>
            </a:r>
            <a:endParaRPr lang="en-US" sz="1200" dirty="0"/>
          </a:p>
        </p:txBody>
      </p:sp>
      <p:sp>
        <p:nvSpPr>
          <p:cNvPr id="7" name="TextBox 6"/>
          <p:cNvSpPr txBox="1"/>
          <p:nvPr/>
        </p:nvSpPr>
        <p:spPr>
          <a:xfrm>
            <a:off x="8107681" y="3976300"/>
            <a:ext cx="970137" cy="276999"/>
          </a:xfrm>
          <a:prstGeom prst="rect">
            <a:avLst/>
          </a:prstGeom>
          <a:noFill/>
        </p:spPr>
        <p:txBody>
          <a:bodyPr wrap="none" rtlCol="0">
            <a:spAutoFit/>
          </a:bodyPr>
          <a:lstStyle/>
          <a:p>
            <a:pPr>
              <a:lnSpc>
                <a:spcPct val="100000"/>
              </a:lnSpc>
              <a:spcBef>
                <a:spcPts val="0"/>
              </a:spcBef>
            </a:pPr>
            <a:r>
              <a:rPr lang="en-US" sz="1200" dirty="0"/>
              <a:t>P</a:t>
            </a:r>
            <a:r>
              <a:rPr lang="en-US" sz="1200" dirty="0" smtClean="0"/>
              <a:t>rematurity</a:t>
            </a:r>
            <a:endParaRPr lang="en-US" sz="1200" dirty="0"/>
          </a:p>
        </p:txBody>
      </p:sp>
      <p:sp>
        <p:nvSpPr>
          <p:cNvPr id="8" name="TextBox 7"/>
          <p:cNvSpPr txBox="1"/>
          <p:nvPr/>
        </p:nvSpPr>
        <p:spPr>
          <a:xfrm>
            <a:off x="8076499" y="5309800"/>
            <a:ext cx="806631" cy="276999"/>
          </a:xfrm>
          <a:prstGeom prst="rect">
            <a:avLst/>
          </a:prstGeom>
          <a:noFill/>
        </p:spPr>
        <p:txBody>
          <a:bodyPr wrap="none" rtlCol="0">
            <a:spAutoFit/>
          </a:bodyPr>
          <a:lstStyle/>
          <a:p>
            <a:pPr>
              <a:lnSpc>
                <a:spcPct val="100000"/>
              </a:lnSpc>
              <a:spcBef>
                <a:spcPts val="0"/>
              </a:spcBef>
            </a:pPr>
            <a:r>
              <a:rPr lang="en-US" sz="1200" dirty="0" smtClean="0"/>
              <a:t>Asphyxia</a:t>
            </a:r>
            <a:endParaRPr lang="en-US" sz="1200" dirty="0"/>
          </a:p>
        </p:txBody>
      </p:sp>
      <p:sp>
        <p:nvSpPr>
          <p:cNvPr id="10" name="TextBox 9"/>
          <p:cNvSpPr txBox="1"/>
          <p:nvPr/>
        </p:nvSpPr>
        <p:spPr>
          <a:xfrm>
            <a:off x="1157855" y="5202078"/>
            <a:ext cx="838691" cy="246221"/>
          </a:xfrm>
          <a:prstGeom prst="rect">
            <a:avLst/>
          </a:prstGeom>
          <a:noFill/>
        </p:spPr>
        <p:txBody>
          <a:bodyPr wrap="none" rtlCol="0">
            <a:spAutoFit/>
          </a:bodyPr>
          <a:lstStyle/>
          <a:p>
            <a:pPr>
              <a:lnSpc>
                <a:spcPct val="100000"/>
              </a:lnSpc>
              <a:spcBef>
                <a:spcPts val="0"/>
              </a:spcBef>
            </a:pPr>
            <a:r>
              <a:rPr lang="en-US" sz="1000" dirty="0"/>
              <a:t>P</a:t>
            </a:r>
            <a:r>
              <a:rPr lang="en-US" sz="1000" dirty="0" smtClean="0"/>
              <a:t>rematurity</a:t>
            </a:r>
            <a:endParaRPr lang="en-US" sz="1000" dirty="0"/>
          </a:p>
        </p:txBody>
      </p:sp>
      <p:sp>
        <p:nvSpPr>
          <p:cNvPr id="11" name="TextBox 10"/>
          <p:cNvSpPr txBox="1"/>
          <p:nvPr/>
        </p:nvSpPr>
        <p:spPr>
          <a:xfrm>
            <a:off x="2041564" y="5125133"/>
            <a:ext cx="987771" cy="400110"/>
          </a:xfrm>
          <a:prstGeom prst="rect">
            <a:avLst/>
          </a:prstGeom>
          <a:noFill/>
        </p:spPr>
        <p:txBody>
          <a:bodyPr wrap="none" rtlCol="0">
            <a:spAutoFit/>
          </a:bodyPr>
          <a:lstStyle/>
          <a:p>
            <a:pPr>
              <a:lnSpc>
                <a:spcPct val="100000"/>
              </a:lnSpc>
              <a:spcBef>
                <a:spcPts val="0"/>
              </a:spcBef>
            </a:pPr>
            <a:r>
              <a:rPr lang="en-US" sz="1000" dirty="0" smtClean="0"/>
              <a:t>Congenital</a:t>
            </a:r>
          </a:p>
          <a:p>
            <a:pPr>
              <a:lnSpc>
                <a:spcPct val="100000"/>
              </a:lnSpc>
              <a:spcBef>
                <a:spcPts val="0"/>
              </a:spcBef>
            </a:pPr>
            <a:r>
              <a:rPr lang="en-US" sz="1000" dirty="0" smtClean="0"/>
              <a:t>malformations</a:t>
            </a:r>
            <a:endParaRPr lang="en-US" sz="1000" dirty="0"/>
          </a:p>
        </p:txBody>
      </p:sp>
      <p:sp>
        <p:nvSpPr>
          <p:cNvPr id="15" name="Freeform 14"/>
          <p:cNvSpPr/>
          <p:nvPr/>
        </p:nvSpPr>
        <p:spPr>
          <a:xfrm>
            <a:off x="1219200" y="5410201"/>
            <a:ext cx="235131" cy="415834"/>
          </a:xfrm>
          <a:custGeom>
            <a:avLst/>
            <a:gdLst>
              <a:gd name="connsiteX0" fmla="*/ 34834 w 191588"/>
              <a:gd name="connsiteY0" fmla="*/ 0 h 330925"/>
              <a:gd name="connsiteX1" fmla="*/ 26126 w 191588"/>
              <a:gd name="connsiteY1" fmla="*/ 95794 h 330925"/>
              <a:gd name="connsiteX2" fmla="*/ 17417 w 191588"/>
              <a:gd name="connsiteY2" fmla="*/ 121920 h 330925"/>
              <a:gd name="connsiteX3" fmla="*/ 8708 w 191588"/>
              <a:gd name="connsiteY3" fmla="*/ 174171 h 330925"/>
              <a:gd name="connsiteX4" fmla="*/ 0 w 191588"/>
              <a:gd name="connsiteY4" fmla="*/ 217714 h 330925"/>
              <a:gd name="connsiteX5" fmla="*/ 8708 w 191588"/>
              <a:gd name="connsiteY5" fmla="*/ 278674 h 330925"/>
              <a:gd name="connsiteX6" fmla="*/ 34834 w 191588"/>
              <a:gd name="connsiteY6" fmla="*/ 296091 h 330925"/>
              <a:gd name="connsiteX7" fmla="*/ 113211 w 191588"/>
              <a:gd name="connsiteY7" fmla="*/ 313508 h 330925"/>
              <a:gd name="connsiteX8" fmla="*/ 165463 w 191588"/>
              <a:gd name="connsiteY8" fmla="*/ 322217 h 330925"/>
              <a:gd name="connsiteX9" fmla="*/ 191588 w 191588"/>
              <a:gd name="connsiteY9" fmla="*/ 330925 h 33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588" h="330925">
                <a:moveTo>
                  <a:pt x="34834" y="0"/>
                </a:moveTo>
                <a:cubicBezTo>
                  <a:pt x="31931" y="31931"/>
                  <a:pt x="30660" y="64053"/>
                  <a:pt x="26126" y="95794"/>
                </a:cubicBezTo>
                <a:cubicBezTo>
                  <a:pt x="24828" y="104882"/>
                  <a:pt x="19408" y="112959"/>
                  <a:pt x="17417" y="121920"/>
                </a:cubicBezTo>
                <a:cubicBezTo>
                  <a:pt x="13586" y="139157"/>
                  <a:pt x="11867" y="156799"/>
                  <a:pt x="8708" y="174171"/>
                </a:cubicBezTo>
                <a:cubicBezTo>
                  <a:pt x="6060" y="188734"/>
                  <a:pt x="2903" y="203200"/>
                  <a:pt x="0" y="217714"/>
                </a:cubicBezTo>
                <a:cubicBezTo>
                  <a:pt x="2903" y="238034"/>
                  <a:pt x="372" y="259917"/>
                  <a:pt x="8708" y="278674"/>
                </a:cubicBezTo>
                <a:cubicBezTo>
                  <a:pt x="12959" y="288238"/>
                  <a:pt x="25214" y="291968"/>
                  <a:pt x="34834" y="296091"/>
                </a:cubicBezTo>
                <a:cubicBezTo>
                  <a:pt x="45138" y="300507"/>
                  <a:pt x="106026" y="312202"/>
                  <a:pt x="113211" y="313508"/>
                </a:cubicBezTo>
                <a:cubicBezTo>
                  <a:pt x="130584" y="316667"/>
                  <a:pt x="148226" y="318387"/>
                  <a:pt x="165463" y="322217"/>
                </a:cubicBezTo>
                <a:cubicBezTo>
                  <a:pt x="174424" y="324208"/>
                  <a:pt x="191588" y="330925"/>
                  <a:pt x="191588" y="330925"/>
                </a:cubicBezTo>
              </a:path>
            </a:pathLst>
          </a:custGeom>
          <a:noFill/>
          <a:ln w="25400">
            <a:solidFill>
              <a:srgbClr val="7030A0"/>
            </a:solidFill>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2629989" y="5512526"/>
            <a:ext cx="182880" cy="192577"/>
          </a:xfrm>
          <a:custGeom>
            <a:avLst/>
            <a:gdLst>
              <a:gd name="connsiteX0" fmla="*/ 182880 w 182880"/>
              <a:gd name="connsiteY0" fmla="*/ 0 h 192577"/>
              <a:gd name="connsiteX1" fmla="*/ 174171 w 182880"/>
              <a:gd name="connsiteY1" fmla="*/ 113211 h 192577"/>
              <a:gd name="connsiteX2" fmla="*/ 113211 w 182880"/>
              <a:gd name="connsiteY2" fmla="*/ 182880 h 192577"/>
              <a:gd name="connsiteX3" fmla="*/ 87085 w 182880"/>
              <a:gd name="connsiteY3" fmla="*/ 191588 h 192577"/>
              <a:gd name="connsiteX4" fmla="*/ 0 w 182880"/>
              <a:gd name="connsiteY4" fmla="*/ 191588 h 19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92577">
                <a:moveTo>
                  <a:pt x="182880" y="0"/>
                </a:moveTo>
                <a:cubicBezTo>
                  <a:pt x="179977" y="37737"/>
                  <a:pt x="183803" y="76609"/>
                  <a:pt x="174171" y="113211"/>
                </a:cubicBezTo>
                <a:cubicBezTo>
                  <a:pt x="166254" y="143296"/>
                  <a:pt x="140393" y="169289"/>
                  <a:pt x="113211" y="182880"/>
                </a:cubicBezTo>
                <a:cubicBezTo>
                  <a:pt x="105000" y="186985"/>
                  <a:pt x="96238" y="190884"/>
                  <a:pt x="87085" y="191588"/>
                </a:cubicBezTo>
                <a:cubicBezTo>
                  <a:pt x="58142" y="193814"/>
                  <a:pt x="29028" y="191588"/>
                  <a:pt x="0" y="191588"/>
                </a:cubicBezTo>
              </a:path>
            </a:pathLst>
          </a:custGeom>
          <a:noFill/>
          <a:ln w="25400">
            <a:solidFill>
              <a:schemeClr val="accent3"/>
            </a:solidFill>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7895359" y="1783313"/>
            <a:ext cx="987771" cy="400110"/>
          </a:xfrm>
          <a:prstGeom prst="rect">
            <a:avLst/>
          </a:prstGeom>
          <a:noFill/>
        </p:spPr>
        <p:txBody>
          <a:bodyPr wrap="none" rtlCol="0">
            <a:spAutoFit/>
          </a:bodyPr>
          <a:lstStyle/>
          <a:p>
            <a:pPr>
              <a:lnSpc>
                <a:spcPct val="100000"/>
              </a:lnSpc>
              <a:spcBef>
                <a:spcPts val="0"/>
              </a:spcBef>
            </a:pPr>
            <a:r>
              <a:rPr lang="en-US" sz="1000" dirty="0" smtClean="0"/>
              <a:t>Congenital</a:t>
            </a:r>
          </a:p>
          <a:p>
            <a:pPr>
              <a:lnSpc>
                <a:spcPct val="100000"/>
              </a:lnSpc>
              <a:spcBef>
                <a:spcPts val="0"/>
              </a:spcBef>
            </a:pPr>
            <a:r>
              <a:rPr lang="en-US" sz="1000" dirty="0" smtClean="0"/>
              <a:t>malformations</a:t>
            </a:r>
            <a:endParaRPr lang="en-US" sz="1000" dirty="0"/>
          </a:p>
        </p:txBody>
      </p:sp>
      <p:sp>
        <p:nvSpPr>
          <p:cNvPr id="9" name="TextBox 8"/>
          <p:cNvSpPr txBox="1"/>
          <p:nvPr/>
        </p:nvSpPr>
        <p:spPr>
          <a:xfrm>
            <a:off x="5578466" y="6481459"/>
            <a:ext cx="3499352" cy="416011"/>
          </a:xfrm>
          <a:prstGeom prst="rect">
            <a:avLst/>
          </a:prstGeom>
          <a:noFill/>
        </p:spPr>
        <p:txBody>
          <a:bodyPr wrap="square" rtlCol="0">
            <a:spAutoFit/>
          </a:bodyPr>
          <a:lstStyle/>
          <a:p>
            <a:r>
              <a:rPr lang="en-US" sz="1600" dirty="0" smtClean="0"/>
              <a:t>Lawn J, et al. Lancet 384:196, 2014</a:t>
            </a:r>
            <a:endParaRPr lang="en-US" sz="1600" dirty="0"/>
          </a:p>
        </p:txBody>
      </p:sp>
    </p:spTree>
    <p:extLst>
      <p:ext uri="{BB962C8B-B14F-4D97-AF65-F5344CB8AC3E}">
        <p14:creationId xmlns:p14="http://schemas.microsoft.com/office/powerpoint/2010/main" val="2597001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09600" y="381000"/>
            <a:ext cx="7086600" cy="609600"/>
          </a:xfrm>
        </p:spPr>
        <p:txBody>
          <a:bodyPr/>
          <a:lstStyle/>
          <a:p>
            <a:pPr eaLnBrk="1" hangingPunct="1"/>
            <a:r>
              <a:rPr lang="en-US" sz="2800" b="1" dirty="0" smtClean="0">
                <a:solidFill>
                  <a:schemeClr val="accent2"/>
                </a:solidFill>
                <a:latin typeface="+mn-lt"/>
              </a:rPr>
              <a:t>When do most neonatal deaths occur?</a:t>
            </a:r>
          </a:p>
        </p:txBody>
      </p:sp>
      <p:pic>
        <p:nvPicPr>
          <p:cNvPr id="40963" name="Picture 4" descr="0"/>
          <p:cNvPicPr>
            <a:picLocks noGrp="1" noChangeAspect="1" noChangeArrowheads="1"/>
          </p:cNvPicPr>
          <p:nvPr>
            <p:ph sz="half" idx="1"/>
          </p:nvPr>
        </p:nvPicPr>
        <p:blipFill>
          <a:blip r:embed="rId3" cstate="print"/>
          <a:stretch>
            <a:fillRect/>
          </a:stretch>
        </p:blipFill>
        <p:spPr>
          <a:xfrm>
            <a:off x="1371600" y="1295400"/>
            <a:ext cx="5755600" cy="4759959"/>
          </a:xfrm>
          <a:noFill/>
        </p:spPr>
      </p:pic>
      <p:sp>
        <p:nvSpPr>
          <p:cNvPr id="7" name="Rectangle 6"/>
          <p:cNvSpPr/>
          <p:nvPr/>
        </p:nvSpPr>
        <p:spPr>
          <a:xfrm>
            <a:off x="228600" y="6248400"/>
            <a:ext cx="8610600" cy="461665"/>
          </a:xfrm>
          <a:prstGeom prst="rect">
            <a:avLst/>
          </a:prstGeom>
        </p:spPr>
        <p:txBody>
          <a:bodyPr wrap="square">
            <a:spAutoFit/>
          </a:bodyPr>
          <a:lstStyle/>
          <a:p>
            <a:r>
              <a:rPr lang="en-US" sz="1600" dirty="0" smtClean="0"/>
              <a:t>Daily risk of neonatal death based on 47 DHS datasets (1995-2003). Lawn et al, </a:t>
            </a:r>
            <a:r>
              <a:rPr lang="en-US" sz="1600" i="1" dirty="0" smtClean="0"/>
              <a:t>Lance</a:t>
            </a:r>
            <a:r>
              <a:rPr lang="en-US" sz="1600" dirty="0" smtClean="0"/>
              <a:t>t 2005</a:t>
            </a:r>
            <a:endParaRPr lang="en-US" sz="1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329120"/>
            <a:ext cx="6781800" cy="6071680"/>
          </a:xfrm>
          <a:prstGeom prst="rect">
            <a:avLst/>
          </a:prstGeom>
        </p:spPr>
      </p:pic>
      <p:sp>
        <p:nvSpPr>
          <p:cNvPr id="3" name="Rectangle 2"/>
          <p:cNvSpPr/>
          <p:nvPr/>
        </p:nvSpPr>
        <p:spPr>
          <a:xfrm>
            <a:off x="4953000" y="6325265"/>
            <a:ext cx="4572000" cy="456535"/>
          </a:xfrm>
          <a:prstGeom prst="rect">
            <a:avLst/>
          </a:prstGeom>
        </p:spPr>
        <p:txBody>
          <a:bodyPr>
            <a:spAutoFit/>
          </a:bodyPr>
          <a:lstStyle/>
          <a:p>
            <a:r>
              <a:rPr lang="en-US" sz="1800" dirty="0"/>
              <a:t>Lawn J, et al. Lancet 384:196, 2014</a:t>
            </a:r>
          </a:p>
        </p:txBody>
      </p:sp>
    </p:spTree>
    <p:extLst>
      <p:ext uri="{BB962C8B-B14F-4D97-AF65-F5344CB8AC3E}">
        <p14:creationId xmlns:p14="http://schemas.microsoft.com/office/powerpoint/2010/main" val="37514559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sp>
        <p:nvSpPr>
          <p:cNvPr id="5" name="TextBox 4"/>
          <p:cNvSpPr txBox="1"/>
          <p:nvPr/>
        </p:nvSpPr>
        <p:spPr>
          <a:xfrm>
            <a:off x="2209800" y="2057400"/>
            <a:ext cx="4800600" cy="2554545"/>
          </a:xfrm>
          <a:prstGeom prst="rect">
            <a:avLst/>
          </a:prstGeom>
          <a:noFill/>
        </p:spPr>
        <p:txBody>
          <a:bodyPr wrap="square" rtlCol="0">
            <a:spAutoFit/>
          </a:bodyPr>
          <a:lstStyle/>
          <a:p>
            <a:pPr>
              <a:buClr>
                <a:schemeClr val="accent2"/>
              </a:buClr>
              <a:buSzPct val="100000"/>
              <a:buFont typeface="Wingdings" pitchFamily="2" charset="2"/>
              <a:buChar char="§"/>
            </a:pPr>
            <a:r>
              <a:rPr lang="en-US" sz="3200" dirty="0" smtClean="0"/>
              <a:t> </a:t>
            </a:r>
            <a:r>
              <a:rPr lang="en-US" sz="2800" dirty="0" smtClean="0">
                <a:solidFill>
                  <a:schemeClr val="bg1">
                    <a:lumMod val="75000"/>
                  </a:schemeClr>
                </a:solidFill>
              </a:rPr>
              <a:t>Define the setting</a:t>
            </a:r>
          </a:p>
          <a:p>
            <a:pPr>
              <a:buClr>
                <a:schemeClr val="accent2"/>
              </a:buClr>
              <a:buSzPct val="100000"/>
              <a:buFont typeface="Wingdings" pitchFamily="2" charset="2"/>
              <a:buChar char="§"/>
            </a:pPr>
            <a:r>
              <a:rPr lang="en-US" sz="2800" dirty="0" smtClean="0"/>
              <a:t> </a:t>
            </a:r>
            <a:r>
              <a:rPr lang="en-US" sz="2800" dirty="0" smtClean="0">
                <a:solidFill>
                  <a:schemeClr val="bg1">
                    <a:lumMod val="75000"/>
                  </a:schemeClr>
                </a:solidFill>
              </a:rPr>
              <a:t>Define the problem</a:t>
            </a:r>
          </a:p>
          <a:p>
            <a:pPr>
              <a:buClr>
                <a:schemeClr val="accent2"/>
              </a:buClr>
              <a:buSzPct val="100000"/>
              <a:buFont typeface="Wingdings" pitchFamily="2" charset="2"/>
              <a:buChar char="§"/>
            </a:pPr>
            <a:r>
              <a:rPr lang="en-US" sz="2800" dirty="0" smtClean="0">
                <a:solidFill>
                  <a:schemeClr val="bg1">
                    <a:lumMod val="75000"/>
                  </a:schemeClr>
                </a:solidFill>
              </a:rPr>
              <a:t> </a:t>
            </a:r>
            <a:r>
              <a:rPr lang="en-US" sz="2800" b="1" dirty="0" smtClean="0"/>
              <a:t>Discovering solutions</a:t>
            </a:r>
            <a:endParaRPr lang="en-US" sz="2800" b="1" dirty="0"/>
          </a:p>
        </p:txBody>
      </p:sp>
      <p:sp>
        <p:nvSpPr>
          <p:cNvPr id="4" name="TextBox 3"/>
          <p:cNvSpPr txBox="1"/>
          <p:nvPr/>
        </p:nvSpPr>
        <p:spPr>
          <a:xfrm>
            <a:off x="533400" y="928892"/>
            <a:ext cx="8458200" cy="577850"/>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Improving Neonatal Outcomes in Low Resource Settings</a:t>
            </a:r>
            <a:endParaRPr lang="en-US" dirty="0">
              <a:solidFill>
                <a:schemeClr val="accent2"/>
              </a:solidFill>
            </a:endParaRPr>
          </a:p>
        </p:txBody>
      </p:sp>
    </p:spTree>
    <p:extLst>
      <p:ext uri="{BB962C8B-B14F-4D97-AF65-F5344CB8AC3E}">
        <p14:creationId xmlns:p14="http://schemas.microsoft.com/office/powerpoint/2010/main" val="3423271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sp>
        <p:nvSpPr>
          <p:cNvPr id="5" name="TextBox 4"/>
          <p:cNvSpPr txBox="1"/>
          <p:nvPr/>
        </p:nvSpPr>
        <p:spPr>
          <a:xfrm>
            <a:off x="838200" y="1676400"/>
            <a:ext cx="7772400" cy="5109091"/>
          </a:xfrm>
          <a:prstGeom prst="rect">
            <a:avLst/>
          </a:prstGeom>
          <a:noFill/>
        </p:spPr>
        <p:txBody>
          <a:bodyPr wrap="square" rtlCol="0">
            <a:spAutoFit/>
          </a:bodyPr>
          <a:lstStyle/>
          <a:p>
            <a:pPr>
              <a:lnSpc>
                <a:spcPct val="100000"/>
              </a:lnSpc>
              <a:spcBef>
                <a:spcPts val="1800"/>
              </a:spcBef>
              <a:buClr>
                <a:schemeClr val="accent2"/>
              </a:buClr>
              <a:buSzPct val="100000"/>
              <a:buFont typeface="Wingdings" pitchFamily="2" charset="2"/>
              <a:buChar char="§"/>
            </a:pPr>
            <a:r>
              <a:rPr lang="en-US" sz="3200" dirty="0" smtClean="0"/>
              <a:t> </a:t>
            </a:r>
            <a:r>
              <a:rPr lang="en-US" b="1" dirty="0" smtClean="0">
                <a:effectLst>
                  <a:outerShdw blurRad="38100" dist="38100" dir="2700000" algn="tl">
                    <a:srgbClr val="000000">
                      <a:alpha val="43137"/>
                    </a:srgbClr>
                  </a:outerShdw>
                </a:effectLst>
              </a:rPr>
              <a:t>Define the setting</a:t>
            </a:r>
          </a:p>
          <a:p>
            <a:pPr lvl="1">
              <a:lnSpc>
                <a:spcPct val="100000"/>
              </a:lnSpc>
              <a:spcBef>
                <a:spcPts val="600"/>
              </a:spcBef>
              <a:buClr>
                <a:schemeClr val="accent2"/>
              </a:buClr>
              <a:buSzPct val="100000"/>
            </a:pPr>
            <a:r>
              <a:rPr lang="en-US" dirty="0" smtClean="0"/>
              <a:t>What is a “low resource setting”? What is the quality of life there?</a:t>
            </a:r>
          </a:p>
          <a:p>
            <a:pPr>
              <a:spcBef>
                <a:spcPts val="600"/>
              </a:spcBef>
              <a:buClr>
                <a:schemeClr val="accent2"/>
              </a:buClr>
              <a:buSzPct val="100000"/>
              <a:buFont typeface="Wingdings" pitchFamily="2" charset="2"/>
              <a:buChar char="§"/>
            </a:pPr>
            <a:r>
              <a:rPr lang="en-US" sz="3200" dirty="0" smtClean="0"/>
              <a:t> </a:t>
            </a:r>
            <a:r>
              <a:rPr lang="en-US" b="1" dirty="0" smtClean="0">
                <a:effectLst>
                  <a:outerShdw blurRad="38100" dist="38100" dir="2700000" algn="tl">
                    <a:srgbClr val="000000">
                      <a:alpha val="43137"/>
                    </a:srgbClr>
                  </a:outerShdw>
                </a:effectLst>
              </a:rPr>
              <a:t>Define the problem</a:t>
            </a:r>
          </a:p>
          <a:p>
            <a:pPr lvl="1">
              <a:lnSpc>
                <a:spcPct val="100000"/>
              </a:lnSpc>
              <a:spcBef>
                <a:spcPts val="600"/>
              </a:spcBef>
              <a:buClr>
                <a:schemeClr val="accent2"/>
              </a:buClr>
              <a:buSzPct val="100000"/>
            </a:pPr>
            <a:r>
              <a:rPr lang="en-US" dirty="0" smtClean="0"/>
              <a:t>What is the impact of poverty on neonatal health? On research?</a:t>
            </a:r>
          </a:p>
          <a:p>
            <a:pPr>
              <a:spcBef>
                <a:spcPts val="600"/>
              </a:spcBef>
              <a:buClr>
                <a:schemeClr val="accent2"/>
              </a:buClr>
              <a:buSzPct val="100000"/>
              <a:buFont typeface="Wingdings" pitchFamily="2" charset="2"/>
              <a:buChar char="§"/>
            </a:pPr>
            <a:r>
              <a:rPr lang="en-US" sz="3200" dirty="0" smtClean="0"/>
              <a:t> </a:t>
            </a:r>
            <a:r>
              <a:rPr lang="en-US" b="1" dirty="0" smtClean="0">
                <a:effectLst>
                  <a:outerShdw blurRad="38100" dist="38100" dir="2700000" algn="tl">
                    <a:srgbClr val="000000">
                      <a:alpha val="43137"/>
                    </a:srgbClr>
                  </a:outerShdw>
                </a:effectLst>
              </a:rPr>
              <a:t>Discovering solutions</a:t>
            </a:r>
          </a:p>
          <a:p>
            <a:pPr lvl="1">
              <a:lnSpc>
                <a:spcPct val="100000"/>
              </a:lnSpc>
              <a:spcBef>
                <a:spcPts val="600"/>
              </a:spcBef>
              <a:buClr>
                <a:schemeClr val="accent2"/>
              </a:buClr>
              <a:buSzPct val="100000"/>
            </a:pPr>
            <a:r>
              <a:rPr lang="en-US" dirty="0" smtClean="0"/>
              <a:t>Are there effective and sustainable interventions? How do you overcome the challenges of discovery?</a:t>
            </a:r>
          </a:p>
          <a:p>
            <a:pPr lvl="1">
              <a:lnSpc>
                <a:spcPct val="100000"/>
              </a:lnSpc>
              <a:spcBef>
                <a:spcPts val="600"/>
              </a:spcBef>
              <a:buClr>
                <a:schemeClr val="accent2"/>
              </a:buClr>
              <a:buSzPct val="100000"/>
            </a:pPr>
            <a:endParaRPr lang="en-US" dirty="0"/>
          </a:p>
        </p:txBody>
      </p:sp>
      <p:sp>
        <p:nvSpPr>
          <p:cNvPr id="4" name="TextBox 3"/>
          <p:cNvSpPr txBox="1"/>
          <p:nvPr/>
        </p:nvSpPr>
        <p:spPr>
          <a:xfrm>
            <a:off x="685800" y="304800"/>
            <a:ext cx="7924800" cy="1200329"/>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Improving Neonatal Outcomes </a:t>
            </a:r>
            <a:r>
              <a:rPr lang="en-US" b="1" dirty="0" smtClean="0">
                <a:effectLst>
                  <a:outerShdw blurRad="38100" dist="38100" dir="2700000" algn="tl">
                    <a:srgbClr val="000000">
                      <a:alpha val="43137"/>
                    </a:srgbClr>
                  </a:outerShdw>
                </a:effectLst>
              </a:rPr>
              <a:t>in </a:t>
            </a:r>
            <a:r>
              <a:rPr lang="en-US" b="1" dirty="0">
                <a:effectLst>
                  <a:outerShdw blurRad="38100" dist="38100" dir="2700000" algn="tl">
                    <a:srgbClr val="000000">
                      <a:alpha val="43137"/>
                    </a:srgbClr>
                  </a:outerShdw>
                </a:effectLst>
              </a:rPr>
              <a:t>Low Resource Settings</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7813"/>
            <a:ext cx="8229600" cy="712787"/>
          </a:xfrm>
        </p:spPr>
        <p:txBody>
          <a:bodyPr/>
          <a:lstStyle/>
          <a:p>
            <a:pPr eaLnBrk="1" hangingPunct="1"/>
            <a:r>
              <a:rPr lang="en-US" sz="3200" b="1" dirty="0" smtClean="0">
                <a:solidFill>
                  <a:schemeClr val="accent2"/>
                </a:solidFill>
                <a:latin typeface="+mn-lt"/>
              </a:rPr>
              <a:t>Myths and Misconceptions</a:t>
            </a:r>
          </a:p>
        </p:txBody>
      </p:sp>
      <p:sp>
        <p:nvSpPr>
          <p:cNvPr id="45059" name="Rectangle 3"/>
          <p:cNvSpPr>
            <a:spLocks noGrp="1" noChangeArrowheads="1"/>
          </p:cNvSpPr>
          <p:nvPr>
            <p:ph idx="1"/>
          </p:nvPr>
        </p:nvSpPr>
        <p:spPr>
          <a:xfrm>
            <a:off x="457200" y="2057400"/>
            <a:ext cx="8229600" cy="3048000"/>
          </a:xfrm>
        </p:spPr>
        <p:txBody>
          <a:bodyPr/>
          <a:lstStyle/>
          <a:p>
            <a:pPr eaLnBrk="1" hangingPunct="1">
              <a:lnSpc>
                <a:spcPct val="80000"/>
              </a:lnSpc>
            </a:pPr>
            <a:endParaRPr lang="en-US" sz="800" dirty="0" smtClean="0"/>
          </a:p>
          <a:p>
            <a:pPr eaLnBrk="1" hangingPunct="1">
              <a:lnSpc>
                <a:spcPct val="80000"/>
              </a:lnSpc>
              <a:buFontTx/>
              <a:buNone/>
            </a:pPr>
            <a:r>
              <a:rPr lang="en-US" dirty="0" smtClean="0"/>
              <a:t>  </a:t>
            </a:r>
            <a:r>
              <a:rPr lang="en-US" i="1" dirty="0" smtClean="0"/>
              <a:t>Myth: </a:t>
            </a:r>
            <a:r>
              <a:rPr lang="en-US" sz="2800" i="1" dirty="0" smtClean="0"/>
              <a:t>The problem is poverty; neonatal mortality will not decline until poverty is reduced.</a:t>
            </a:r>
            <a:endParaRPr lang="en-US" sz="2800" dirty="0" smtClean="0"/>
          </a:p>
          <a:p>
            <a:pPr eaLnBrk="1" hangingPunct="1">
              <a:lnSpc>
                <a:spcPct val="80000"/>
              </a:lnSpc>
              <a:buFontTx/>
              <a:buNone/>
            </a:pPr>
            <a:endParaRPr lang="en-US" sz="2800" dirty="0" smtClean="0"/>
          </a:p>
          <a:p>
            <a:pPr eaLnBrk="1" hangingPunct="1">
              <a:lnSpc>
                <a:spcPct val="80000"/>
              </a:lnSpc>
              <a:buFontTx/>
              <a:buNone/>
            </a:pPr>
            <a:r>
              <a:rPr lang="en-US" sz="2800" dirty="0" smtClean="0"/>
              <a:t>   </a:t>
            </a:r>
            <a:r>
              <a:rPr lang="en-US" sz="2800" b="1" i="1" dirty="0" smtClean="0"/>
              <a:t>Fact: Although there is a strong correlation between poverty and high neonatal mortality, some L-MIC achieve good outcomes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7813"/>
            <a:ext cx="8229600" cy="712787"/>
          </a:xfrm>
        </p:spPr>
        <p:txBody>
          <a:bodyPr/>
          <a:lstStyle/>
          <a:p>
            <a:pPr eaLnBrk="1" hangingPunct="1"/>
            <a:r>
              <a:rPr lang="en-US" sz="3200" b="1" dirty="0" smtClean="0">
                <a:solidFill>
                  <a:schemeClr val="accent2"/>
                </a:solidFill>
                <a:latin typeface="+mn-lt"/>
              </a:rPr>
              <a:t>Myths and Misconceptions</a:t>
            </a:r>
          </a:p>
        </p:txBody>
      </p:sp>
      <p:sp>
        <p:nvSpPr>
          <p:cNvPr id="45059" name="Rectangle 3"/>
          <p:cNvSpPr>
            <a:spLocks noGrp="1" noChangeArrowheads="1"/>
          </p:cNvSpPr>
          <p:nvPr>
            <p:ph idx="1"/>
          </p:nvPr>
        </p:nvSpPr>
        <p:spPr/>
        <p:txBody>
          <a:bodyPr/>
          <a:lstStyle/>
          <a:p>
            <a:pPr eaLnBrk="1" hangingPunct="1">
              <a:lnSpc>
                <a:spcPct val="80000"/>
              </a:lnSpc>
            </a:pPr>
            <a:endParaRPr lang="en-US" sz="800" dirty="0" smtClean="0"/>
          </a:p>
          <a:p>
            <a:pPr eaLnBrk="1" hangingPunct="1">
              <a:lnSpc>
                <a:spcPct val="80000"/>
              </a:lnSpc>
              <a:buFontTx/>
              <a:buNone/>
            </a:pPr>
            <a:r>
              <a:rPr lang="en-US" dirty="0" smtClean="0"/>
              <a:t>  </a:t>
            </a:r>
            <a:r>
              <a:rPr lang="en-US" i="1" dirty="0" smtClean="0"/>
              <a:t>Myth: </a:t>
            </a:r>
            <a:r>
              <a:rPr lang="en-US" sz="2800" i="1" dirty="0" smtClean="0"/>
              <a:t>Facility-based, high-tech interventions, such as neonatal intensive care units, are needed to reduce neonatal mortality.</a:t>
            </a:r>
            <a:endParaRPr lang="en-US" sz="2800" dirty="0" smtClean="0"/>
          </a:p>
          <a:p>
            <a:pPr eaLnBrk="1" hangingPunct="1">
              <a:lnSpc>
                <a:spcPct val="80000"/>
              </a:lnSpc>
              <a:buFontTx/>
              <a:buNone/>
            </a:pPr>
            <a:endParaRPr lang="en-US" sz="2800" dirty="0" smtClean="0"/>
          </a:p>
          <a:p>
            <a:pPr eaLnBrk="1" hangingPunct="1">
              <a:lnSpc>
                <a:spcPct val="80000"/>
              </a:lnSpc>
              <a:buFontTx/>
              <a:buNone/>
            </a:pPr>
            <a:r>
              <a:rPr lang="en-US" sz="2800" dirty="0" smtClean="0"/>
              <a:t>   </a:t>
            </a:r>
            <a:r>
              <a:rPr lang="en-US" sz="2800" b="1" i="1" dirty="0" smtClean="0"/>
              <a:t>Fact: Most countries with a low NMR achieved substantial reductions in neonatal mortality (to an NMR of 15 per 1000) before neonatal intensive care became widely available</a:t>
            </a:r>
            <a:r>
              <a:rPr lang="en-US" sz="2800" dirty="0"/>
              <a:t>.</a:t>
            </a:r>
            <a:endParaRPr lang="en-US" sz="2800" b="1" i="1" dirty="0" smtClean="0"/>
          </a:p>
        </p:txBody>
      </p:sp>
      <p:sp>
        <p:nvSpPr>
          <p:cNvPr id="5" name="TextBox 4"/>
          <p:cNvSpPr txBox="1"/>
          <p:nvPr/>
        </p:nvSpPr>
        <p:spPr>
          <a:xfrm>
            <a:off x="4648200" y="6172200"/>
            <a:ext cx="3429000" cy="507831"/>
          </a:xfrm>
          <a:prstGeom prst="rect">
            <a:avLst/>
          </a:prstGeom>
          <a:noFill/>
        </p:spPr>
        <p:txBody>
          <a:bodyPr wrap="square" rtlCol="0">
            <a:spAutoFit/>
          </a:bodyPr>
          <a:lstStyle/>
          <a:p>
            <a:r>
              <a:rPr lang="en-US" sz="1800" dirty="0" smtClean="0"/>
              <a:t>Lancet 2005; 365:1189, 2006</a:t>
            </a:r>
            <a:endParaRPr lang="en-US" sz="1800" dirty="0"/>
          </a:p>
        </p:txBody>
      </p:sp>
    </p:spTree>
    <p:extLst>
      <p:ext uri="{BB962C8B-B14F-4D97-AF65-F5344CB8AC3E}">
        <p14:creationId xmlns:p14="http://schemas.microsoft.com/office/powerpoint/2010/main" val="10329785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Grp="1" noChangeAspect="1" noChangeArrowheads="1"/>
          </p:cNvPicPr>
          <p:nvPr>
            <p:ph idx="1"/>
          </p:nvPr>
        </p:nvPicPr>
        <p:blipFill>
          <a:blip r:embed="rId3" cstate="print"/>
          <a:srcRect/>
          <a:stretch>
            <a:fillRect/>
          </a:stretch>
        </p:blipFill>
        <p:spPr>
          <a:xfrm>
            <a:off x="515155" y="1219200"/>
            <a:ext cx="8242479" cy="4876800"/>
          </a:xfrm>
        </p:spPr>
      </p:pic>
      <p:sp>
        <p:nvSpPr>
          <p:cNvPr id="4" name="Rounded Rectangle 3"/>
          <p:cNvSpPr/>
          <p:nvPr/>
        </p:nvSpPr>
        <p:spPr bwMode="auto">
          <a:xfrm>
            <a:off x="1828800" y="1828797"/>
            <a:ext cx="2667000" cy="1005840"/>
          </a:xfrm>
          <a:prstGeom prst="roundRect">
            <a:avLst/>
          </a:prstGeom>
          <a:solidFill>
            <a:schemeClr val="accent2">
              <a:lumMod val="40000"/>
              <a:lumOff val="60000"/>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457200" y="381000"/>
            <a:ext cx="7924800" cy="738664"/>
          </a:xfrm>
          <a:prstGeom prst="rect">
            <a:avLst/>
          </a:prstGeom>
          <a:noFill/>
        </p:spPr>
        <p:txBody>
          <a:bodyPr wrap="square" rtlCol="0">
            <a:spAutoFit/>
          </a:bodyPr>
          <a:lstStyle/>
          <a:p>
            <a:r>
              <a:rPr lang="en-US" sz="2800" b="1" dirty="0" smtClean="0">
                <a:solidFill>
                  <a:schemeClr val="accent2"/>
                </a:solidFill>
              </a:rPr>
              <a:t>Neonatal Mortality Rates and Country Wealth</a:t>
            </a:r>
            <a:endParaRPr lang="en-US" sz="2800" b="1" dirty="0">
              <a:solidFill>
                <a:schemeClr val="accent2"/>
              </a:solidFill>
            </a:endParaRPr>
          </a:p>
        </p:txBody>
      </p:sp>
      <p:sp>
        <p:nvSpPr>
          <p:cNvPr id="7" name="Right Arrow 6"/>
          <p:cNvSpPr/>
          <p:nvPr/>
        </p:nvSpPr>
        <p:spPr bwMode="auto">
          <a:xfrm rot="5400000">
            <a:off x="2889854" y="2748946"/>
            <a:ext cx="457200" cy="445709"/>
          </a:xfrm>
          <a:prstGeom prst="rightArrow">
            <a:avLst/>
          </a:prstGeom>
          <a:solidFill>
            <a:schemeClr val="tx2"/>
          </a:solidFill>
          <a:ln w="9525" cap="flat" cmpd="sng" algn="ctr">
            <a:no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Grp="1" noChangeAspect="1" noChangeArrowheads="1"/>
          </p:cNvPicPr>
          <p:nvPr>
            <p:ph idx="1"/>
          </p:nvPr>
        </p:nvPicPr>
        <p:blipFill>
          <a:blip r:embed="rId3" cstate="print"/>
          <a:srcRect/>
          <a:stretch>
            <a:fillRect/>
          </a:stretch>
        </p:blipFill>
        <p:spPr>
          <a:xfrm>
            <a:off x="515155" y="1219200"/>
            <a:ext cx="8242479" cy="4876800"/>
          </a:xfrm>
        </p:spPr>
      </p:pic>
      <p:sp>
        <p:nvSpPr>
          <p:cNvPr id="4" name="Rounded Rectangle 3"/>
          <p:cNvSpPr/>
          <p:nvPr/>
        </p:nvSpPr>
        <p:spPr bwMode="auto">
          <a:xfrm>
            <a:off x="1828800" y="2895600"/>
            <a:ext cx="2667000" cy="1005840"/>
          </a:xfrm>
          <a:prstGeom prst="roundRect">
            <a:avLst/>
          </a:prstGeom>
          <a:solidFill>
            <a:schemeClr val="accent2">
              <a:lumMod val="40000"/>
              <a:lumOff val="60000"/>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457200" y="381000"/>
            <a:ext cx="7924800" cy="738664"/>
          </a:xfrm>
          <a:prstGeom prst="rect">
            <a:avLst/>
          </a:prstGeom>
          <a:noFill/>
        </p:spPr>
        <p:txBody>
          <a:bodyPr wrap="square" rtlCol="0">
            <a:spAutoFit/>
          </a:bodyPr>
          <a:lstStyle/>
          <a:p>
            <a:r>
              <a:rPr lang="en-US" sz="2800" b="1" dirty="0" smtClean="0">
                <a:solidFill>
                  <a:schemeClr val="accent2"/>
                </a:solidFill>
              </a:rPr>
              <a:t>Neonatal Mortality Rates and Country Wealth</a:t>
            </a:r>
            <a:endParaRPr lang="en-US" sz="2800" b="1" dirty="0">
              <a:solidFill>
                <a:schemeClr val="accent2"/>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800" b="1" dirty="0" smtClean="0">
                <a:solidFill>
                  <a:schemeClr val="accent2"/>
                </a:solidFill>
                <a:ea typeface="msgothic" charset="0"/>
                <a:cs typeface="msgothic" charset="0"/>
              </a:rPr>
              <a:t>Priority interventions </a:t>
            </a:r>
            <a:r>
              <a:rPr lang="en-GB" sz="1800" b="1" dirty="0">
                <a:solidFill>
                  <a:schemeClr val="accent2"/>
                </a:solidFill>
                <a:ea typeface="msgothic" charset="0"/>
                <a:cs typeface="msgothic" charset="0"/>
              </a:rPr>
              <a:t>for </a:t>
            </a:r>
            <a:r>
              <a:rPr lang="en-GB" sz="1800" b="1" dirty="0" smtClean="0">
                <a:solidFill>
                  <a:schemeClr val="accent2"/>
                </a:solidFill>
                <a:ea typeface="msgothic" charset="0"/>
                <a:cs typeface="msgothic" charset="0"/>
              </a:rPr>
              <a:t>programs </a:t>
            </a:r>
            <a:r>
              <a:rPr lang="en-GB" sz="1800" b="1" dirty="0">
                <a:solidFill>
                  <a:schemeClr val="accent2"/>
                </a:solidFill>
                <a:ea typeface="msgothic" charset="0"/>
                <a:cs typeface="msgothic" charset="0"/>
              </a:rPr>
              <a:t>of maternal and neonatal health </a:t>
            </a:r>
            <a:r>
              <a:rPr lang="en-GB" sz="1800" b="1" dirty="0" smtClean="0">
                <a:solidFill>
                  <a:schemeClr val="accent2"/>
                </a:solidFill>
                <a:ea typeface="msgothic" charset="0"/>
                <a:cs typeface="msgothic" charset="0"/>
              </a:rPr>
              <a:t>care</a:t>
            </a:r>
            <a:endParaRPr lang="en-GB" sz="1800" b="1" dirty="0">
              <a:solidFill>
                <a:schemeClr val="accent2"/>
              </a:solidFill>
              <a:ea typeface="msgothic" charset="0"/>
              <a:cs typeface="msgothic" charset="0"/>
            </a:endParaRPr>
          </a:p>
        </p:txBody>
      </p:sp>
      <p:pic>
        <p:nvPicPr>
          <p:cNvPr id="3075" name="Picture 3"/>
          <p:cNvPicPr>
            <a:picLocks noChangeAspect="1" noChangeArrowheads="1"/>
          </p:cNvPicPr>
          <p:nvPr/>
        </p:nvPicPr>
        <p:blipFill>
          <a:blip r:embed="rId3" cstate="print"/>
          <a:srcRect/>
          <a:stretch>
            <a:fillRect/>
          </a:stretch>
        </p:blipFill>
        <p:spPr bwMode="auto">
          <a:xfrm>
            <a:off x="1371600" y="914400"/>
            <a:ext cx="6414720" cy="4664992"/>
          </a:xfrm>
          <a:prstGeom prst="rect">
            <a:avLst/>
          </a:prstGeom>
          <a:noFill/>
          <a:ln w="9525">
            <a:noFill/>
            <a:round/>
            <a:headEnd/>
            <a:tailEnd/>
          </a:ln>
          <a:effectLst/>
        </p:spPr>
      </p:pic>
      <p:sp>
        <p:nvSpPr>
          <p:cNvPr id="3077" name="Text Box 5"/>
          <p:cNvSpPr txBox="1">
            <a:spLocks noChangeArrowheads="1"/>
          </p:cNvSpPr>
          <p:nvPr/>
        </p:nvSpPr>
        <p:spPr bwMode="auto">
          <a:xfrm>
            <a:off x="457200" y="6248400"/>
            <a:ext cx="2743200" cy="304800"/>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ea typeface="msgothic" charset="0"/>
                <a:cs typeface="msgothic" charset="0"/>
              </a:rPr>
              <a:t>©2005 by American Academy of Pediatrics</a:t>
            </a:r>
          </a:p>
        </p:txBody>
      </p:sp>
      <p:sp>
        <p:nvSpPr>
          <p:cNvPr id="7" name="TextBox 6"/>
          <p:cNvSpPr txBox="1"/>
          <p:nvPr/>
        </p:nvSpPr>
        <p:spPr>
          <a:xfrm>
            <a:off x="381000" y="5715000"/>
            <a:ext cx="8305800" cy="307777"/>
          </a:xfrm>
          <a:prstGeom prst="rect">
            <a:avLst/>
          </a:prstGeom>
          <a:noFill/>
        </p:spPr>
        <p:txBody>
          <a:bodyPr wrap="square" rtlCol="0">
            <a:spAutoFit/>
          </a:bodyPr>
          <a:lstStyle/>
          <a:p>
            <a:pPr>
              <a:lnSpc>
                <a:spcPct val="100000"/>
              </a:lnSpc>
            </a:pPr>
            <a:r>
              <a:rPr lang="en-GB" sz="1400" dirty="0" smtClean="0">
                <a:ea typeface="msgothic" charset="0"/>
                <a:cs typeface="msgothic" charset="0"/>
              </a:rPr>
              <a:t>* Indicates elements that were either not reviewed in this report or for which evidence is lacking</a:t>
            </a:r>
            <a:endParaRPr lang="en-US" sz="1400" dirty="0"/>
          </a:p>
        </p:txBody>
      </p:sp>
      <p:sp>
        <p:nvSpPr>
          <p:cNvPr id="9" name="Rounded Rectangle 8"/>
          <p:cNvSpPr/>
          <p:nvPr/>
        </p:nvSpPr>
        <p:spPr bwMode="auto">
          <a:xfrm>
            <a:off x="7848600" y="1752601"/>
            <a:ext cx="838200" cy="715089"/>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0" name="Rounded Rectangle 9"/>
          <p:cNvSpPr/>
          <p:nvPr/>
        </p:nvSpPr>
        <p:spPr bwMode="auto">
          <a:xfrm>
            <a:off x="4267200" y="2819400"/>
            <a:ext cx="2971800" cy="715089"/>
          </a:xfrm>
          <a:prstGeom prst="roundRect">
            <a:avLst/>
          </a:prstGeom>
          <a:solidFill>
            <a:schemeClr val="accent2">
              <a:lumMod val="60000"/>
              <a:lumOff val="40000"/>
              <a:alpha val="3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1" name="Text Box 4"/>
          <p:cNvSpPr txBox="1">
            <a:spLocks noChangeArrowheads="1"/>
          </p:cNvSpPr>
          <p:nvPr/>
        </p:nvSpPr>
        <p:spPr bwMode="auto">
          <a:xfrm>
            <a:off x="4191000" y="6248400"/>
            <a:ext cx="4495800" cy="304800"/>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600" dirty="0" err="1">
                <a:solidFill>
                  <a:srgbClr val="000000"/>
                </a:solidFill>
                <a:ea typeface="msgothic" charset="0"/>
                <a:cs typeface="msgothic" charset="0"/>
              </a:rPr>
              <a:t>Bhutta</a:t>
            </a:r>
            <a:r>
              <a:rPr lang="en-GB" sz="1600" dirty="0">
                <a:solidFill>
                  <a:srgbClr val="000000"/>
                </a:solidFill>
                <a:ea typeface="msgothic" charset="0"/>
                <a:cs typeface="msgothic" charset="0"/>
              </a:rPr>
              <a:t> Z A et al. Pediatrics 2005;115:519-617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800" b="1" dirty="0" smtClean="0">
                <a:solidFill>
                  <a:schemeClr val="accent2"/>
                </a:solidFill>
                <a:ea typeface="msgothic" charset="0"/>
                <a:cs typeface="msgothic" charset="0"/>
              </a:rPr>
              <a:t>Priority interventions </a:t>
            </a:r>
            <a:r>
              <a:rPr lang="en-GB" sz="1800" b="1" dirty="0">
                <a:solidFill>
                  <a:schemeClr val="accent2"/>
                </a:solidFill>
                <a:ea typeface="msgothic" charset="0"/>
                <a:cs typeface="msgothic" charset="0"/>
              </a:rPr>
              <a:t>for </a:t>
            </a:r>
            <a:r>
              <a:rPr lang="en-GB" sz="1800" b="1" dirty="0" smtClean="0">
                <a:solidFill>
                  <a:schemeClr val="accent2"/>
                </a:solidFill>
                <a:ea typeface="msgothic" charset="0"/>
                <a:cs typeface="msgothic" charset="0"/>
              </a:rPr>
              <a:t>programs </a:t>
            </a:r>
            <a:r>
              <a:rPr lang="en-GB" sz="1800" b="1" dirty="0">
                <a:solidFill>
                  <a:schemeClr val="accent2"/>
                </a:solidFill>
                <a:ea typeface="msgothic" charset="0"/>
                <a:cs typeface="msgothic" charset="0"/>
              </a:rPr>
              <a:t>of maternal and neonatal health </a:t>
            </a:r>
            <a:r>
              <a:rPr lang="en-GB" sz="1800" b="1" dirty="0" smtClean="0">
                <a:solidFill>
                  <a:schemeClr val="accent2"/>
                </a:solidFill>
                <a:ea typeface="msgothic" charset="0"/>
                <a:cs typeface="msgothic" charset="0"/>
              </a:rPr>
              <a:t>care</a:t>
            </a:r>
            <a:endParaRPr lang="en-GB" sz="1800" b="1" dirty="0">
              <a:solidFill>
                <a:schemeClr val="accent2"/>
              </a:solidFill>
              <a:ea typeface="msgothic" charset="0"/>
              <a:cs typeface="msgothic" charset="0"/>
            </a:endParaRPr>
          </a:p>
        </p:txBody>
      </p:sp>
      <p:pic>
        <p:nvPicPr>
          <p:cNvPr id="3075" name="Picture 3"/>
          <p:cNvPicPr>
            <a:picLocks noChangeAspect="1" noChangeArrowheads="1"/>
          </p:cNvPicPr>
          <p:nvPr/>
        </p:nvPicPr>
        <p:blipFill>
          <a:blip r:embed="rId3" cstate="print"/>
          <a:srcRect/>
          <a:stretch>
            <a:fillRect/>
          </a:stretch>
        </p:blipFill>
        <p:spPr bwMode="auto">
          <a:xfrm>
            <a:off x="1371600" y="914400"/>
            <a:ext cx="6414720" cy="4664992"/>
          </a:xfrm>
          <a:prstGeom prst="rect">
            <a:avLst/>
          </a:prstGeom>
          <a:noFill/>
          <a:ln w="9525">
            <a:noFill/>
            <a:round/>
            <a:headEnd/>
            <a:tailEnd/>
          </a:ln>
          <a:effectLst/>
        </p:spPr>
      </p:pic>
      <p:sp>
        <p:nvSpPr>
          <p:cNvPr id="3077" name="Text Box 5"/>
          <p:cNvSpPr txBox="1">
            <a:spLocks noChangeArrowheads="1"/>
          </p:cNvSpPr>
          <p:nvPr/>
        </p:nvSpPr>
        <p:spPr bwMode="auto">
          <a:xfrm>
            <a:off x="457200" y="6248400"/>
            <a:ext cx="2743200" cy="304800"/>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ea typeface="msgothic" charset="0"/>
                <a:cs typeface="msgothic" charset="0"/>
              </a:rPr>
              <a:t>©2005 by American Academy of Pediatrics</a:t>
            </a:r>
          </a:p>
        </p:txBody>
      </p:sp>
      <p:sp>
        <p:nvSpPr>
          <p:cNvPr id="7" name="TextBox 6"/>
          <p:cNvSpPr txBox="1"/>
          <p:nvPr/>
        </p:nvSpPr>
        <p:spPr>
          <a:xfrm>
            <a:off x="381000" y="5715000"/>
            <a:ext cx="8305800" cy="307777"/>
          </a:xfrm>
          <a:prstGeom prst="rect">
            <a:avLst/>
          </a:prstGeom>
          <a:noFill/>
        </p:spPr>
        <p:txBody>
          <a:bodyPr wrap="square" rtlCol="0">
            <a:spAutoFit/>
          </a:bodyPr>
          <a:lstStyle/>
          <a:p>
            <a:pPr>
              <a:lnSpc>
                <a:spcPct val="100000"/>
              </a:lnSpc>
            </a:pPr>
            <a:r>
              <a:rPr lang="en-GB" sz="1400" dirty="0" smtClean="0">
                <a:ea typeface="msgothic" charset="0"/>
                <a:cs typeface="msgothic" charset="0"/>
              </a:rPr>
              <a:t>* Indicates elements that were either not reviewed in this report or for which evidence is lacking</a:t>
            </a:r>
            <a:endParaRPr lang="en-US" sz="1400" dirty="0"/>
          </a:p>
        </p:txBody>
      </p:sp>
      <p:sp>
        <p:nvSpPr>
          <p:cNvPr id="9" name="Rounded Rectangle 8"/>
          <p:cNvSpPr/>
          <p:nvPr/>
        </p:nvSpPr>
        <p:spPr bwMode="auto">
          <a:xfrm>
            <a:off x="7848600" y="1752601"/>
            <a:ext cx="838200" cy="715089"/>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0" name="Rounded Rectangle 9"/>
          <p:cNvSpPr/>
          <p:nvPr/>
        </p:nvSpPr>
        <p:spPr bwMode="auto">
          <a:xfrm>
            <a:off x="4648200" y="1828800"/>
            <a:ext cx="2362200" cy="609600"/>
          </a:xfrm>
          <a:prstGeom prst="roundRect">
            <a:avLst/>
          </a:prstGeom>
          <a:solidFill>
            <a:schemeClr val="accent2">
              <a:lumMod val="60000"/>
              <a:lumOff val="40000"/>
              <a:alpha val="3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1" name="Text Box 4"/>
          <p:cNvSpPr txBox="1">
            <a:spLocks noChangeArrowheads="1"/>
          </p:cNvSpPr>
          <p:nvPr/>
        </p:nvSpPr>
        <p:spPr bwMode="auto">
          <a:xfrm>
            <a:off x="4191000" y="6248400"/>
            <a:ext cx="4495800" cy="304800"/>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600" dirty="0" err="1">
                <a:solidFill>
                  <a:srgbClr val="000000"/>
                </a:solidFill>
                <a:ea typeface="msgothic" charset="0"/>
                <a:cs typeface="msgothic" charset="0"/>
              </a:rPr>
              <a:t>Bhutta</a:t>
            </a:r>
            <a:r>
              <a:rPr lang="en-GB" sz="1600" dirty="0">
                <a:solidFill>
                  <a:srgbClr val="000000"/>
                </a:solidFill>
                <a:ea typeface="msgothic" charset="0"/>
                <a:cs typeface="msgothic" charset="0"/>
              </a:rPr>
              <a:t> Z A et al. Pediatrics 2005;115:519-617</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114801"/>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444621"/>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1" y="1828800"/>
            <a:ext cx="4107656"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39510" y="2907982"/>
            <a:ext cx="1543050" cy="523220"/>
          </a:xfrm>
          <a:prstGeom prst="rect">
            <a:avLst/>
          </a:prstGeom>
          <a:solidFill>
            <a:schemeClr val="accent2">
              <a:lumMod val="60000"/>
              <a:lumOff val="40000"/>
            </a:schemeClr>
          </a:solidFill>
        </p:spPr>
        <p:txBody>
          <a:bodyPr wrap="square" rtlCol="0">
            <a:spAutoFit/>
          </a:bodyPr>
          <a:lstStyle/>
          <a:p>
            <a:pPr algn="ctr">
              <a:lnSpc>
                <a:spcPct val="100000"/>
              </a:lnSpc>
            </a:pPr>
            <a:r>
              <a:rPr lang="en-US" sz="1400" b="1" dirty="0" smtClean="0">
                <a:solidFill>
                  <a:schemeClr val="bg1"/>
                </a:solidFill>
                <a:latin typeface="Calibri" panose="020F0502020204030204" pitchFamily="34" charset="0"/>
              </a:rPr>
              <a:t>Improved resuscitation</a:t>
            </a:r>
            <a:endParaRPr lang="en-US" sz="1400" b="1" dirty="0">
              <a:solidFill>
                <a:schemeClr val="bg1"/>
              </a:solidFill>
              <a:latin typeface="Calibri" panose="020F0502020204030204" pitchFamily="34" charset="0"/>
            </a:endParaRPr>
          </a:p>
        </p:txBody>
      </p:sp>
      <p:sp>
        <p:nvSpPr>
          <p:cNvPr id="9" name="TextBox 8"/>
          <p:cNvSpPr txBox="1"/>
          <p:nvPr/>
        </p:nvSpPr>
        <p:spPr>
          <a:xfrm>
            <a:off x="5563654" y="3371850"/>
            <a:ext cx="2094446" cy="1169551"/>
          </a:xfrm>
          <a:prstGeom prst="rect">
            <a:avLst/>
          </a:prstGeom>
          <a:solidFill>
            <a:schemeClr val="accent2">
              <a:lumMod val="60000"/>
              <a:lumOff val="40000"/>
            </a:schemeClr>
          </a:solidFill>
        </p:spPr>
        <p:txBody>
          <a:bodyPr wrap="square" rtlCol="0">
            <a:spAutoFit/>
          </a:bodyPr>
          <a:lstStyle/>
          <a:p>
            <a:pPr marL="214313" indent="-214313">
              <a:lnSpc>
                <a:spcPct val="100000"/>
              </a:lnSpc>
              <a:buClr>
                <a:schemeClr val="bg1"/>
              </a:buClr>
              <a:buFont typeface="Arial" panose="020B0604020202020204" pitchFamily="34" charset="0"/>
              <a:buChar char="•"/>
            </a:pPr>
            <a:r>
              <a:rPr lang="en-US" sz="1400" b="1" dirty="0" smtClean="0">
                <a:solidFill>
                  <a:schemeClr val="bg1"/>
                </a:solidFill>
                <a:latin typeface="Calibri" panose="020F0502020204030204" pitchFamily="34" charset="0"/>
              </a:rPr>
              <a:t>Cord </a:t>
            </a:r>
            <a:r>
              <a:rPr lang="en-US" sz="1400" b="1" dirty="0">
                <a:solidFill>
                  <a:schemeClr val="bg1"/>
                </a:solidFill>
                <a:latin typeface="Calibri" panose="020F0502020204030204" pitchFamily="34" charset="0"/>
              </a:rPr>
              <a:t>care</a:t>
            </a:r>
          </a:p>
          <a:p>
            <a:pPr marL="214313" indent="-214313">
              <a:lnSpc>
                <a:spcPct val="100000"/>
              </a:lnSpc>
              <a:buClr>
                <a:schemeClr val="bg1"/>
              </a:buClr>
              <a:buFont typeface="Arial" panose="020B0604020202020204" pitchFamily="34" charset="0"/>
              <a:buChar char="•"/>
            </a:pPr>
            <a:r>
              <a:rPr lang="en-US" sz="1400" b="1" dirty="0">
                <a:solidFill>
                  <a:schemeClr val="bg1"/>
                </a:solidFill>
                <a:latin typeface="Calibri" panose="020F0502020204030204" pitchFamily="34" charset="0"/>
              </a:rPr>
              <a:t>Improved hygiene</a:t>
            </a:r>
          </a:p>
          <a:p>
            <a:pPr marL="214313" indent="-214313">
              <a:lnSpc>
                <a:spcPct val="100000"/>
              </a:lnSpc>
              <a:buClr>
                <a:schemeClr val="bg1"/>
              </a:buClr>
              <a:buFont typeface="Arial" panose="020B0604020202020204" pitchFamily="34" charset="0"/>
              <a:buChar char="•"/>
            </a:pPr>
            <a:r>
              <a:rPr lang="en-US" sz="1400" b="1" dirty="0">
                <a:solidFill>
                  <a:schemeClr val="bg1"/>
                </a:solidFill>
                <a:latin typeface="Calibri" panose="020F0502020204030204" pitchFamily="34" charset="0"/>
              </a:rPr>
              <a:t>Exclusive </a:t>
            </a:r>
            <a:r>
              <a:rPr lang="en-US" sz="1400" b="1" dirty="0" smtClean="0">
                <a:solidFill>
                  <a:schemeClr val="bg1"/>
                </a:solidFill>
                <a:latin typeface="Calibri" panose="020F0502020204030204" pitchFamily="34" charset="0"/>
              </a:rPr>
              <a:t>breastfeeding</a:t>
            </a:r>
            <a:endParaRPr lang="en-US" sz="1400" b="1" dirty="0">
              <a:solidFill>
                <a:schemeClr val="bg1"/>
              </a:solidFill>
              <a:latin typeface="Calibri" panose="020F0502020204030204" pitchFamily="34" charset="0"/>
            </a:endParaRPr>
          </a:p>
        </p:txBody>
      </p:sp>
      <p:pic>
        <p:nvPicPr>
          <p:cNvPr id="10" name="Picture 9"/>
          <p:cNvPicPr>
            <a:picLocks noChangeAspect="1"/>
          </p:cNvPicPr>
          <p:nvPr/>
        </p:nvPicPr>
        <p:blipFill>
          <a:blip r:embed="rId4"/>
          <a:stretch>
            <a:fillRect/>
          </a:stretch>
        </p:blipFill>
        <p:spPr>
          <a:xfrm>
            <a:off x="9544050" y="-3543300"/>
            <a:ext cx="16565347" cy="27593928"/>
          </a:xfrm>
          <a:prstGeom prst="rect">
            <a:avLst/>
          </a:prstGeom>
        </p:spPr>
      </p:pic>
      <p:sp>
        <p:nvSpPr>
          <p:cNvPr id="13" name="Rectangle 2"/>
          <p:cNvSpPr>
            <a:spLocks noGrp="1" noChangeArrowheads="1"/>
          </p:cNvSpPr>
          <p:nvPr>
            <p:ph type="title"/>
          </p:nvPr>
        </p:nvSpPr>
        <p:spPr>
          <a:xfrm>
            <a:off x="193018" y="994626"/>
            <a:ext cx="8229600" cy="462699"/>
          </a:xfrm>
        </p:spPr>
        <p:txBody>
          <a:bodyPr>
            <a:normAutofit/>
          </a:bodyPr>
          <a:lstStyle/>
          <a:p>
            <a:pPr algn="l" eaLnBrk="1" hangingPunct="1"/>
            <a:r>
              <a:rPr lang="en-US" sz="2400" b="1" dirty="0">
                <a:solidFill>
                  <a:schemeClr val="accent2"/>
                </a:solidFill>
                <a:latin typeface="+mn-lt"/>
              </a:rPr>
              <a:t>The AAP Helping Babies Survive Programs</a:t>
            </a:r>
          </a:p>
        </p:txBody>
      </p:sp>
      <p:pic>
        <p:nvPicPr>
          <p:cNvPr id="14" name="Picture 13"/>
          <p:cNvPicPr>
            <a:picLocks noChangeAspect="1"/>
          </p:cNvPicPr>
          <p:nvPr/>
        </p:nvPicPr>
        <p:blipFill>
          <a:blip r:embed="rId5"/>
          <a:stretch>
            <a:fillRect/>
          </a:stretch>
        </p:blipFill>
        <p:spPr>
          <a:xfrm>
            <a:off x="4857750" y="1789870"/>
            <a:ext cx="2546825" cy="781880"/>
          </a:xfrm>
          <a:prstGeom prst="rect">
            <a:avLst/>
          </a:prstGeom>
        </p:spPr>
      </p:pic>
    </p:spTree>
    <p:extLst>
      <p:ext uri="{BB962C8B-B14F-4D97-AF65-F5344CB8AC3E}">
        <p14:creationId xmlns:p14="http://schemas.microsoft.com/office/powerpoint/2010/main" val="18538501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00200"/>
            <a:ext cx="7391400" cy="3939540"/>
          </a:xfrm>
          <a:prstGeom prst="rect">
            <a:avLst/>
          </a:prstGeom>
          <a:noFill/>
        </p:spPr>
        <p:txBody>
          <a:bodyPr wrap="square" rtlCol="0">
            <a:spAutoFit/>
          </a:bodyPr>
          <a:lstStyle/>
          <a:p>
            <a:r>
              <a:rPr lang="en-US" sz="3600" b="1" dirty="0" smtClean="0">
                <a:solidFill>
                  <a:schemeClr val="accent2"/>
                </a:solidFill>
              </a:rPr>
              <a:t>The need</a:t>
            </a:r>
            <a:r>
              <a:rPr lang="en-US" sz="3600" dirty="0" smtClean="0">
                <a:solidFill>
                  <a:schemeClr val="accent2"/>
                </a:solidFill>
              </a:rPr>
              <a:t>:</a:t>
            </a:r>
          </a:p>
          <a:p>
            <a:pPr marL="274320" indent="-274320">
              <a:lnSpc>
                <a:spcPct val="100000"/>
              </a:lnSpc>
              <a:buClr>
                <a:schemeClr val="tx2"/>
              </a:buClr>
              <a:buSzPct val="100000"/>
              <a:buFont typeface="Wingdings" pitchFamily="2" charset="2"/>
              <a:buChar char="§"/>
            </a:pPr>
            <a:r>
              <a:rPr lang="en-US" sz="2800" dirty="0" smtClean="0"/>
              <a:t>Simple and effective training programs </a:t>
            </a:r>
          </a:p>
          <a:p>
            <a:pPr marL="274320" indent="-274320">
              <a:lnSpc>
                <a:spcPct val="100000"/>
              </a:lnSpc>
              <a:buClr>
                <a:schemeClr val="tx2"/>
              </a:buClr>
              <a:buSzPct val="100000"/>
              <a:buFont typeface="Wingdings" pitchFamily="2" charset="2"/>
              <a:buChar char="§"/>
            </a:pPr>
            <a:r>
              <a:rPr lang="en-US" sz="2800" dirty="0" smtClean="0"/>
              <a:t>Training for all types of birth attendants and neonatal providers (e.g. TBAs)</a:t>
            </a:r>
          </a:p>
          <a:p>
            <a:pPr marL="274320" indent="-274320">
              <a:lnSpc>
                <a:spcPct val="100000"/>
              </a:lnSpc>
              <a:buClr>
                <a:schemeClr val="tx2"/>
              </a:buClr>
              <a:buSzPct val="100000"/>
              <a:buFont typeface="Wingdings" pitchFamily="2" charset="2"/>
              <a:buChar char="§"/>
            </a:pPr>
            <a:r>
              <a:rPr lang="en-US" sz="2800" dirty="0" smtClean="0"/>
              <a:t>Supplies/equipment for sustenance</a:t>
            </a:r>
          </a:p>
          <a:p>
            <a:pPr marL="274320" indent="-274320">
              <a:lnSpc>
                <a:spcPct val="100000"/>
              </a:lnSpc>
              <a:buClr>
                <a:schemeClr val="tx2"/>
              </a:buClr>
              <a:buSzPct val="100000"/>
              <a:buFont typeface="Wingdings" pitchFamily="2" charset="2"/>
              <a:buChar char="§"/>
            </a:pPr>
            <a:r>
              <a:rPr lang="en-US" sz="2800" dirty="0" smtClean="0"/>
              <a:t>Supportive environment</a:t>
            </a:r>
            <a:endParaRPr lang="en-US" sz="2800" dirty="0"/>
          </a:p>
        </p:txBody>
      </p:sp>
      <p:sp>
        <p:nvSpPr>
          <p:cNvPr id="3" name="Rectangle 2"/>
          <p:cNvSpPr/>
          <p:nvPr/>
        </p:nvSpPr>
        <p:spPr>
          <a:xfrm>
            <a:off x="685800" y="304800"/>
            <a:ext cx="6553200" cy="738664"/>
          </a:xfrm>
          <a:prstGeom prst="rect">
            <a:avLst/>
          </a:prstGeom>
        </p:spPr>
        <p:txBody>
          <a:bodyPr wrap="square">
            <a:spAutoFit/>
          </a:bodyPr>
          <a:lstStyle/>
          <a:p>
            <a:r>
              <a:rPr lang="en-US" sz="2800" b="1" i="1" dirty="0" smtClean="0">
                <a:solidFill>
                  <a:schemeClr val="accent2"/>
                </a:solidFill>
              </a:rPr>
              <a:t>How Can We Make a Difference?</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p:nvPr>
        </p:nvSpPr>
        <p:spPr bwMode="auto">
          <a:xfrm>
            <a:off x="685800" y="3276600"/>
            <a:ext cx="77724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1200"/>
              </a:spcBef>
            </a:pPr>
            <a:r>
              <a:rPr lang="en-US" sz="3200" b="1" dirty="0" smtClean="0">
                <a:solidFill>
                  <a:srgbClr val="003399"/>
                </a:solidFill>
                <a:latin typeface="+mn-lt"/>
              </a:rPr>
              <a:t>Helping Babies Breathe</a:t>
            </a:r>
            <a:r>
              <a:rPr lang="en-US" b="1" dirty="0" smtClean="0">
                <a:solidFill>
                  <a:srgbClr val="003399"/>
                </a:solidFill>
              </a:rPr>
              <a:t/>
            </a:r>
            <a:br>
              <a:rPr lang="en-US" b="1" dirty="0" smtClean="0">
                <a:solidFill>
                  <a:srgbClr val="003399"/>
                </a:solidFill>
              </a:rPr>
            </a:br>
            <a:endParaRPr lang="en-US" sz="2800" b="1" i="1" dirty="0" smtClean="0">
              <a:solidFill>
                <a:srgbClr val="003399"/>
              </a:solidFill>
            </a:endParaRPr>
          </a:p>
        </p:txBody>
      </p:sp>
      <p:sp>
        <p:nvSpPr>
          <p:cNvPr id="10243" name="TextBox 5"/>
          <p:cNvSpPr txBox="1">
            <a:spLocks noChangeArrowheads="1"/>
          </p:cNvSpPr>
          <p:nvPr/>
        </p:nvSpPr>
        <p:spPr bwMode="auto">
          <a:xfrm>
            <a:off x="609600" y="4114800"/>
            <a:ext cx="7772400" cy="1384995"/>
          </a:xfrm>
          <a:prstGeom prst="rect">
            <a:avLst/>
          </a:prstGeom>
          <a:noFill/>
          <a:ln w="9525">
            <a:noFill/>
            <a:miter lim="800000"/>
            <a:headEnd/>
            <a:tailEnd/>
          </a:ln>
        </p:spPr>
        <p:txBody>
          <a:bodyPr>
            <a:spAutoFit/>
          </a:bodyPr>
          <a:lstStyle/>
          <a:p>
            <a:pPr algn="ctr">
              <a:buClr>
                <a:srgbClr val="BBE0E3"/>
              </a:buClr>
            </a:pPr>
            <a:r>
              <a:rPr lang="en-US" sz="2800" b="1" i="1" dirty="0">
                <a:solidFill>
                  <a:srgbClr val="003399"/>
                </a:solidFill>
              </a:rPr>
              <a:t>a global educational program in neonatal resuscitation for </a:t>
            </a:r>
            <a:r>
              <a:rPr lang="en-US" sz="2800" b="1" i="1" dirty="0" smtClean="0">
                <a:solidFill>
                  <a:srgbClr val="003399"/>
                </a:solidFill>
              </a:rPr>
              <a:t>birth </a:t>
            </a:r>
            <a:r>
              <a:rPr lang="en-US" sz="2800" b="1" i="1" dirty="0">
                <a:solidFill>
                  <a:srgbClr val="003399"/>
                </a:solidFill>
              </a:rPr>
              <a:t>attendants</a:t>
            </a:r>
            <a:endParaRPr lang="en-US" sz="2800" dirty="0">
              <a:solidFill>
                <a:srgbClr val="000000"/>
              </a:solidFill>
            </a:endParaRPr>
          </a:p>
        </p:txBody>
      </p:sp>
      <p:sp>
        <p:nvSpPr>
          <p:cNvPr id="4" name="TextBox 3"/>
          <p:cNvSpPr txBox="1"/>
          <p:nvPr/>
        </p:nvSpPr>
        <p:spPr>
          <a:xfrm>
            <a:off x="914400" y="5715000"/>
            <a:ext cx="7162800" cy="707886"/>
          </a:xfrm>
          <a:prstGeom prst="rect">
            <a:avLst/>
          </a:prstGeom>
          <a:noFill/>
        </p:spPr>
        <p:txBody>
          <a:bodyPr wrap="square" rtlCol="0">
            <a:spAutoFit/>
          </a:bodyPr>
          <a:lstStyle/>
          <a:p>
            <a:pPr algn="ctr">
              <a:lnSpc>
                <a:spcPct val="100000"/>
              </a:lnSpc>
              <a:buClr>
                <a:srgbClr val="BBE0E3"/>
              </a:buClr>
            </a:pPr>
            <a:r>
              <a:rPr lang="en-US" sz="2000" dirty="0" smtClean="0">
                <a:solidFill>
                  <a:srgbClr val="000000"/>
                </a:solidFill>
              </a:rPr>
              <a:t>developed in collaboration with </a:t>
            </a:r>
            <a:r>
              <a:rPr lang="en-US" sz="2000" i="1" dirty="0" smtClean="0">
                <a:solidFill>
                  <a:srgbClr val="000000"/>
                </a:solidFill>
              </a:rPr>
              <a:t>USAID, NICHD, Saving Newborn Lives/Save the Children, </a:t>
            </a:r>
            <a:r>
              <a:rPr lang="en-US" sz="2000" i="1" dirty="0" err="1" smtClean="0">
                <a:solidFill>
                  <a:srgbClr val="000000"/>
                </a:solidFill>
              </a:rPr>
              <a:t>Laerdal</a:t>
            </a:r>
            <a:r>
              <a:rPr lang="en-US" sz="2000" i="1" dirty="0" smtClean="0">
                <a:solidFill>
                  <a:srgbClr val="000000"/>
                </a:solidFill>
              </a:rPr>
              <a:t> Foundation, WHO</a:t>
            </a:r>
            <a:endParaRPr lang="en-US" sz="2000" dirty="0">
              <a:solidFill>
                <a:srgbClr val="000000"/>
              </a:solidFill>
            </a:endParaRPr>
          </a:p>
        </p:txBody>
      </p:sp>
    </p:spTree>
    <p:extLst>
      <p:ext uri="{BB962C8B-B14F-4D97-AF65-F5344CB8AC3E}">
        <p14:creationId xmlns:p14="http://schemas.microsoft.com/office/powerpoint/2010/main" val="30177782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533400" y="30480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chemeClr val="accent2"/>
                </a:solidFill>
                <a:effectLst>
                  <a:outerShdw blurRad="38100" dist="38100" dir="2700000" algn="tl">
                    <a:srgbClr val="000000">
                      <a:alpha val="43137"/>
                    </a:srgbClr>
                  </a:outerShdw>
                </a:effectLst>
                <a:latin typeface="+mn-lt"/>
              </a:rPr>
              <a:t>Need for Intervention at Birth</a:t>
            </a:r>
            <a:endParaRPr lang="en-US" sz="2800" dirty="0" smtClean="0">
              <a:solidFill>
                <a:schemeClr val="accent2"/>
              </a:solidFill>
              <a:effectLst>
                <a:outerShdw blurRad="38100" dist="38100" dir="2700000" algn="tl">
                  <a:srgbClr val="000000">
                    <a:alpha val="43137"/>
                  </a:srgbClr>
                </a:outerShdw>
              </a:effectLst>
              <a:latin typeface="+mn-lt"/>
            </a:endParaRPr>
          </a:p>
        </p:txBody>
      </p:sp>
      <p:grpSp>
        <p:nvGrpSpPr>
          <p:cNvPr id="2" name="Group 8"/>
          <p:cNvGrpSpPr>
            <a:grpSpLocks/>
          </p:cNvGrpSpPr>
          <p:nvPr/>
        </p:nvGrpSpPr>
        <p:grpSpPr bwMode="auto">
          <a:xfrm>
            <a:off x="3048000" y="838200"/>
            <a:ext cx="2815123" cy="5294324"/>
            <a:chOff x="385" y="482"/>
            <a:chExt cx="2228" cy="3713"/>
          </a:xfrm>
        </p:grpSpPr>
        <p:sp>
          <p:nvSpPr>
            <p:cNvPr id="18441" name="AutoShape 9"/>
            <p:cNvSpPr>
              <a:spLocks noChangeArrowheads="1"/>
            </p:cNvSpPr>
            <p:nvPr/>
          </p:nvSpPr>
          <p:spPr bwMode="auto">
            <a:xfrm rot="10800000">
              <a:off x="392" y="787"/>
              <a:ext cx="2126" cy="3266"/>
            </a:xfrm>
            <a:prstGeom prst="triangle">
              <a:avLst>
                <a:gd name="adj" fmla="val 50000"/>
              </a:avLst>
            </a:prstGeom>
            <a:solidFill>
              <a:srgbClr val="CCFF99"/>
            </a:solidFill>
            <a:ln w="9525">
              <a:solidFill>
                <a:schemeClr val="tx1"/>
              </a:solidFill>
              <a:miter lim="800000"/>
              <a:headEnd/>
              <a:tailEnd/>
            </a:ln>
          </p:spPr>
          <p:txBody>
            <a:bodyPr rot="10800000" wrap="none" anchor="ctr"/>
            <a:lstStyle/>
            <a:p>
              <a:pPr algn="ctr"/>
              <a:endParaRPr lang="nb-NO"/>
            </a:p>
          </p:txBody>
        </p:sp>
        <p:sp>
          <p:nvSpPr>
            <p:cNvPr id="18442" name="AutoShape 10"/>
            <p:cNvSpPr>
              <a:spLocks noChangeArrowheads="1"/>
            </p:cNvSpPr>
            <p:nvPr/>
          </p:nvSpPr>
          <p:spPr bwMode="auto">
            <a:xfrm rot="10800000">
              <a:off x="1129" y="3067"/>
              <a:ext cx="655" cy="986"/>
            </a:xfrm>
            <a:prstGeom prst="triangle">
              <a:avLst>
                <a:gd name="adj" fmla="val 50000"/>
              </a:avLst>
            </a:prstGeom>
            <a:solidFill>
              <a:srgbClr val="FFFF99"/>
            </a:solidFill>
            <a:ln w="9525">
              <a:solidFill>
                <a:schemeClr val="tx1"/>
              </a:solidFill>
              <a:miter lim="800000"/>
              <a:headEnd/>
              <a:tailEnd/>
            </a:ln>
          </p:spPr>
          <p:txBody>
            <a:bodyPr rot="10800000" wrap="none" anchor="ctr"/>
            <a:lstStyle/>
            <a:p>
              <a:pPr algn="ctr"/>
              <a:endParaRPr lang="nb-NO" sz="2000">
                <a:solidFill>
                  <a:srgbClr val="FF3300"/>
                </a:solidFill>
              </a:endParaRPr>
            </a:p>
          </p:txBody>
        </p:sp>
        <p:sp>
          <p:nvSpPr>
            <p:cNvPr id="18443" name="AutoShape 11"/>
            <p:cNvSpPr>
              <a:spLocks noChangeArrowheads="1"/>
            </p:cNvSpPr>
            <p:nvPr/>
          </p:nvSpPr>
          <p:spPr bwMode="auto">
            <a:xfrm rot="10800000">
              <a:off x="1256" y="3457"/>
              <a:ext cx="391" cy="618"/>
            </a:xfrm>
            <a:prstGeom prst="triangle">
              <a:avLst>
                <a:gd name="adj" fmla="val 50000"/>
              </a:avLst>
            </a:prstGeom>
            <a:solidFill>
              <a:srgbClr val="FFFF66">
                <a:alpha val="50195"/>
              </a:srgbClr>
            </a:solidFill>
            <a:ln w="9525">
              <a:solidFill>
                <a:schemeClr val="tx1"/>
              </a:solidFill>
              <a:miter lim="800000"/>
              <a:headEnd/>
              <a:tailEnd/>
            </a:ln>
          </p:spPr>
          <p:txBody>
            <a:bodyPr wrap="none" anchor="ctr"/>
            <a:lstStyle/>
            <a:p>
              <a:endParaRPr lang="en-US"/>
            </a:p>
          </p:txBody>
        </p:sp>
        <p:sp>
          <p:nvSpPr>
            <p:cNvPr id="18444" name="AutoShape 12"/>
            <p:cNvSpPr>
              <a:spLocks noChangeArrowheads="1"/>
            </p:cNvSpPr>
            <p:nvPr/>
          </p:nvSpPr>
          <p:spPr bwMode="auto">
            <a:xfrm rot="10800000">
              <a:off x="1399" y="3925"/>
              <a:ext cx="103" cy="136"/>
            </a:xfrm>
            <a:prstGeom prst="triangle">
              <a:avLst>
                <a:gd name="adj" fmla="val 50000"/>
              </a:avLst>
            </a:prstGeom>
            <a:solidFill>
              <a:srgbClr val="FF7C80"/>
            </a:solidFill>
            <a:ln w="9525">
              <a:solidFill>
                <a:schemeClr val="tx1"/>
              </a:solidFill>
              <a:miter lim="800000"/>
              <a:headEnd/>
              <a:tailEnd/>
            </a:ln>
          </p:spPr>
          <p:txBody>
            <a:bodyPr wrap="none" anchor="ctr"/>
            <a:lstStyle/>
            <a:p>
              <a:endParaRPr lang="en-US"/>
            </a:p>
          </p:txBody>
        </p:sp>
        <p:sp>
          <p:nvSpPr>
            <p:cNvPr id="18445" name="Text Box 13"/>
            <p:cNvSpPr txBox="1">
              <a:spLocks noChangeArrowheads="1"/>
            </p:cNvSpPr>
            <p:nvPr/>
          </p:nvSpPr>
          <p:spPr bwMode="auto">
            <a:xfrm>
              <a:off x="1893" y="3047"/>
              <a:ext cx="720" cy="405"/>
            </a:xfrm>
            <a:prstGeom prst="rect">
              <a:avLst/>
            </a:prstGeom>
            <a:noFill/>
            <a:ln w="9525">
              <a:noFill/>
              <a:miter lim="800000"/>
              <a:headEnd/>
              <a:tailEnd/>
            </a:ln>
          </p:spPr>
          <p:txBody>
            <a:bodyPr wrap="square">
              <a:spAutoFit/>
            </a:bodyPr>
            <a:lstStyle/>
            <a:p>
              <a:r>
                <a:rPr lang="nb-NO" dirty="0"/>
                <a:t> </a:t>
              </a:r>
              <a:r>
                <a:rPr lang="nb-NO" sz="1600" dirty="0" smtClean="0"/>
                <a:t>8-10</a:t>
              </a:r>
              <a:r>
                <a:rPr lang="nb-NO" sz="1800" dirty="0" smtClean="0"/>
                <a:t>%</a:t>
              </a:r>
              <a:endParaRPr lang="nb-NO" sz="1800" dirty="0"/>
            </a:p>
          </p:txBody>
        </p:sp>
        <p:sp>
          <p:nvSpPr>
            <p:cNvPr id="18446" name="Text Box 17"/>
            <p:cNvSpPr txBox="1">
              <a:spLocks noChangeArrowheads="1"/>
            </p:cNvSpPr>
            <p:nvPr/>
          </p:nvSpPr>
          <p:spPr bwMode="auto">
            <a:xfrm>
              <a:off x="1772" y="3421"/>
              <a:ext cx="672" cy="453"/>
            </a:xfrm>
            <a:prstGeom prst="rect">
              <a:avLst/>
            </a:prstGeom>
            <a:noFill/>
            <a:ln w="9525">
              <a:noFill/>
              <a:miter lim="800000"/>
              <a:headEnd/>
              <a:tailEnd/>
            </a:ln>
          </p:spPr>
          <p:txBody>
            <a:bodyPr>
              <a:spAutoFit/>
            </a:bodyPr>
            <a:lstStyle/>
            <a:p>
              <a:r>
                <a:rPr lang="nb-NO" dirty="0"/>
                <a:t> </a:t>
              </a:r>
              <a:r>
                <a:rPr lang="nb-NO" sz="1600" dirty="0"/>
                <a:t>3-6%</a:t>
              </a:r>
              <a:r>
                <a:rPr lang="nb-NO" dirty="0"/>
                <a:t> </a:t>
              </a:r>
            </a:p>
          </p:txBody>
        </p:sp>
        <p:sp>
          <p:nvSpPr>
            <p:cNvPr id="18447" name="Text Box 20"/>
            <p:cNvSpPr txBox="1">
              <a:spLocks noChangeArrowheads="1"/>
            </p:cNvSpPr>
            <p:nvPr/>
          </p:nvSpPr>
          <p:spPr bwMode="auto">
            <a:xfrm>
              <a:off x="1651" y="3742"/>
              <a:ext cx="724" cy="453"/>
            </a:xfrm>
            <a:prstGeom prst="rect">
              <a:avLst/>
            </a:prstGeom>
            <a:noFill/>
            <a:ln w="9525">
              <a:noFill/>
              <a:miter lim="800000"/>
              <a:headEnd/>
              <a:tailEnd/>
            </a:ln>
          </p:spPr>
          <p:txBody>
            <a:bodyPr wrap="square">
              <a:spAutoFit/>
            </a:bodyPr>
            <a:lstStyle/>
            <a:p>
              <a:r>
                <a:rPr lang="nb-NO" dirty="0"/>
                <a:t> </a:t>
              </a:r>
              <a:r>
                <a:rPr lang="nb-NO" sz="1600" dirty="0"/>
                <a:t>&lt; 1%</a:t>
              </a:r>
            </a:p>
          </p:txBody>
        </p:sp>
        <p:sp>
          <p:nvSpPr>
            <p:cNvPr id="18448" name="Text Box 24"/>
            <p:cNvSpPr txBox="1">
              <a:spLocks noChangeArrowheads="1"/>
            </p:cNvSpPr>
            <p:nvPr/>
          </p:nvSpPr>
          <p:spPr bwMode="auto">
            <a:xfrm>
              <a:off x="385" y="482"/>
              <a:ext cx="356" cy="231"/>
            </a:xfrm>
            <a:prstGeom prst="rect">
              <a:avLst/>
            </a:prstGeom>
            <a:noFill/>
            <a:ln w="9525">
              <a:noFill/>
              <a:miter lim="800000"/>
              <a:headEnd/>
              <a:tailEnd/>
            </a:ln>
          </p:spPr>
          <p:txBody>
            <a:bodyPr wrap="none">
              <a:spAutoFit/>
            </a:bodyPr>
            <a:lstStyle/>
            <a:p>
              <a:r>
                <a:rPr lang="nb-NO"/>
                <a:t>      </a:t>
              </a:r>
              <a:endParaRPr lang="nb-NO">
                <a:solidFill>
                  <a:schemeClr val="accent2"/>
                </a:solidFill>
              </a:endParaRPr>
            </a:p>
          </p:txBody>
        </p:sp>
      </p:grpSp>
      <p:sp>
        <p:nvSpPr>
          <p:cNvPr id="18436" name="TextBox 20"/>
          <p:cNvSpPr txBox="1">
            <a:spLocks noChangeArrowheads="1"/>
          </p:cNvSpPr>
          <p:nvPr/>
        </p:nvSpPr>
        <p:spPr bwMode="auto">
          <a:xfrm>
            <a:off x="609600" y="2133600"/>
            <a:ext cx="2438400" cy="785343"/>
          </a:xfrm>
          <a:prstGeom prst="rect">
            <a:avLst/>
          </a:prstGeom>
          <a:noFill/>
          <a:ln w="9525">
            <a:noFill/>
            <a:miter lim="800000"/>
            <a:headEnd/>
            <a:tailEnd/>
          </a:ln>
        </p:spPr>
        <p:txBody>
          <a:bodyPr>
            <a:spAutoFit/>
          </a:bodyPr>
          <a:lstStyle/>
          <a:p>
            <a:pPr algn="ctr"/>
            <a:r>
              <a:rPr lang="en-US" sz="1600" b="1" dirty="0"/>
              <a:t>Assessment at birth and routine care</a:t>
            </a:r>
          </a:p>
        </p:txBody>
      </p:sp>
      <p:sp>
        <p:nvSpPr>
          <p:cNvPr id="18437" name="TextBox 21"/>
          <p:cNvSpPr txBox="1">
            <a:spLocks noChangeArrowheads="1"/>
          </p:cNvSpPr>
          <p:nvPr/>
        </p:nvSpPr>
        <p:spPr bwMode="auto">
          <a:xfrm>
            <a:off x="381000" y="4343400"/>
            <a:ext cx="3276600" cy="830997"/>
          </a:xfrm>
          <a:prstGeom prst="rect">
            <a:avLst/>
          </a:prstGeom>
          <a:noFill/>
          <a:ln w="9525">
            <a:noFill/>
            <a:miter lim="800000"/>
            <a:headEnd/>
            <a:tailEnd/>
          </a:ln>
        </p:spPr>
        <p:txBody>
          <a:bodyPr wrap="square">
            <a:spAutoFit/>
          </a:bodyPr>
          <a:lstStyle/>
          <a:p>
            <a:pPr algn="ctr">
              <a:spcBef>
                <a:spcPct val="50000"/>
              </a:spcBef>
            </a:pPr>
            <a:r>
              <a:rPr lang="en-US" sz="1600" b="1" dirty="0"/>
              <a:t>Drying, warmth, clearing the airway, stimulation</a:t>
            </a:r>
          </a:p>
        </p:txBody>
      </p:sp>
      <p:sp>
        <p:nvSpPr>
          <p:cNvPr id="18438" name="TextBox 22"/>
          <p:cNvSpPr txBox="1">
            <a:spLocks noChangeArrowheads="1"/>
          </p:cNvSpPr>
          <p:nvPr/>
        </p:nvSpPr>
        <p:spPr bwMode="auto">
          <a:xfrm>
            <a:off x="381000" y="5253335"/>
            <a:ext cx="3352800" cy="461665"/>
          </a:xfrm>
          <a:prstGeom prst="rect">
            <a:avLst/>
          </a:prstGeom>
          <a:noFill/>
          <a:ln w="9525">
            <a:noFill/>
            <a:miter lim="800000"/>
            <a:headEnd/>
            <a:tailEnd/>
          </a:ln>
        </p:spPr>
        <p:txBody>
          <a:bodyPr anchor="ctr">
            <a:spAutoFit/>
          </a:bodyPr>
          <a:lstStyle/>
          <a:p>
            <a:pPr algn="r"/>
            <a:r>
              <a:rPr lang="en-US" sz="1600" b="1" dirty="0"/>
              <a:t>Bag and mask ventilation</a:t>
            </a:r>
          </a:p>
        </p:txBody>
      </p:sp>
      <p:sp>
        <p:nvSpPr>
          <p:cNvPr id="18439" name="TextBox 23"/>
          <p:cNvSpPr txBox="1">
            <a:spLocks noChangeArrowheads="1"/>
          </p:cNvSpPr>
          <p:nvPr/>
        </p:nvSpPr>
        <p:spPr bwMode="auto">
          <a:xfrm>
            <a:off x="-152400" y="5638800"/>
            <a:ext cx="4038600" cy="461665"/>
          </a:xfrm>
          <a:prstGeom prst="rect">
            <a:avLst/>
          </a:prstGeom>
          <a:noFill/>
          <a:ln w="9525">
            <a:noFill/>
            <a:miter lim="800000"/>
            <a:headEnd/>
            <a:tailEnd/>
          </a:ln>
        </p:spPr>
        <p:txBody>
          <a:bodyPr anchor="ctr">
            <a:spAutoFit/>
          </a:bodyPr>
          <a:lstStyle/>
          <a:p>
            <a:pPr algn="r">
              <a:spcBef>
                <a:spcPts val="0"/>
              </a:spcBef>
            </a:pPr>
            <a:r>
              <a:rPr lang="en-US" sz="1600" b="1" dirty="0"/>
              <a:t>Chest compressions, medications</a:t>
            </a:r>
          </a:p>
        </p:txBody>
      </p:sp>
      <p:sp>
        <p:nvSpPr>
          <p:cNvPr id="18440" name="TextBox 24"/>
          <p:cNvSpPr txBox="1">
            <a:spLocks noChangeArrowheads="1"/>
          </p:cNvSpPr>
          <p:nvPr/>
        </p:nvSpPr>
        <p:spPr bwMode="auto">
          <a:xfrm>
            <a:off x="6324600" y="2209800"/>
            <a:ext cx="1066800" cy="456535"/>
          </a:xfrm>
          <a:prstGeom prst="rect">
            <a:avLst/>
          </a:prstGeom>
          <a:noFill/>
          <a:ln w="9525">
            <a:noFill/>
            <a:miter lim="800000"/>
            <a:headEnd/>
            <a:tailEnd/>
          </a:ln>
        </p:spPr>
        <p:txBody>
          <a:bodyPr>
            <a:spAutoFit/>
          </a:bodyPr>
          <a:lstStyle/>
          <a:p>
            <a:r>
              <a:rPr lang="en-US" sz="1800" dirty="0"/>
              <a:t>80-90%</a:t>
            </a:r>
          </a:p>
        </p:txBody>
      </p:sp>
      <p:cxnSp>
        <p:nvCxnSpPr>
          <p:cNvPr id="21" name="Straight Arrow Connector 20"/>
          <p:cNvCxnSpPr/>
          <p:nvPr/>
        </p:nvCxnSpPr>
        <p:spPr bwMode="auto">
          <a:xfrm>
            <a:off x="2895600" y="2590800"/>
            <a:ext cx="381000" cy="0"/>
          </a:xfrm>
          <a:prstGeom prst="straightConnector1">
            <a:avLst/>
          </a:prstGeom>
          <a:noFill/>
          <a:ln w="9525" cap="flat" cmpd="sng" algn="ctr">
            <a:noFill/>
            <a:prstDash val="solid"/>
            <a:round/>
            <a:headEnd type="none" w="med" len="med"/>
            <a:tailEnd type="arrow"/>
          </a:ln>
          <a:effectLst/>
        </p:spPr>
      </p:cxnSp>
      <p:cxnSp>
        <p:nvCxnSpPr>
          <p:cNvPr id="23" name="Straight Arrow Connector 22"/>
          <p:cNvCxnSpPr/>
          <p:nvPr/>
        </p:nvCxnSpPr>
        <p:spPr bwMode="auto">
          <a:xfrm>
            <a:off x="2819400" y="2590800"/>
            <a:ext cx="457200" cy="0"/>
          </a:xfrm>
          <a:prstGeom prst="straightConnector1">
            <a:avLst/>
          </a:prstGeom>
          <a:noFill/>
          <a:ln w="50800" cap="flat" cmpd="sng" algn="ctr">
            <a:solidFill>
              <a:srgbClr val="00B050"/>
            </a:solidFill>
            <a:prstDash val="solid"/>
            <a:round/>
            <a:headEnd type="none" w="med" len="med"/>
            <a:tailEnd type="arrow"/>
          </a:ln>
          <a:effectLst/>
        </p:spPr>
      </p:cxnSp>
      <p:cxnSp>
        <p:nvCxnSpPr>
          <p:cNvPr id="26" name="Straight Arrow Connector 25"/>
          <p:cNvCxnSpPr/>
          <p:nvPr/>
        </p:nvCxnSpPr>
        <p:spPr bwMode="auto">
          <a:xfrm>
            <a:off x="3429000" y="4876800"/>
            <a:ext cx="457200" cy="0"/>
          </a:xfrm>
          <a:prstGeom prst="straightConnector1">
            <a:avLst/>
          </a:prstGeom>
          <a:noFill/>
          <a:ln w="38100" cap="flat" cmpd="sng" algn="ctr">
            <a:solidFill>
              <a:srgbClr val="00B050"/>
            </a:solidFill>
            <a:prstDash val="solid"/>
            <a:round/>
            <a:headEnd type="none" w="med" len="med"/>
            <a:tailEnd type="arrow"/>
          </a:ln>
          <a:effectLst/>
        </p:spPr>
      </p:cxnSp>
      <p:cxnSp>
        <p:nvCxnSpPr>
          <p:cNvPr id="27" name="Straight Arrow Connector 26"/>
          <p:cNvCxnSpPr/>
          <p:nvPr/>
        </p:nvCxnSpPr>
        <p:spPr bwMode="auto">
          <a:xfrm>
            <a:off x="3733800" y="5486400"/>
            <a:ext cx="457200" cy="0"/>
          </a:xfrm>
          <a:prstGeom prst="straightConnector1">
            <a:avLst/>
          </a:prstGeom>
          <a:noFill/>
          <a:ln w="25400" cap="flat" cmpd="sng" algn="ctr">
            <a:solidFill>
              <a:srgbClr val="00B050"/>
            </a:solidFill>
            <a:prstDash val="solid"/>
            <a:round/>
            <a:headEnd type="none" w="med" len="med"/>
            <a:tailEnd type="arrow"/>
          </a:ln>
          <a:effectLst/>
        </p:spPr>
      </p:cxnSp>
      <p:cxnSp>
        <p:nvCxnSpPr>
          <p:cNvPr id="28" name="Straight Arrow Connector 27"/>
          <p:cNvCxnSpPr>
            <a:stCxn id="18439" idx="3"/>
          </p:cNvCxnSpPr>
          <p:nvPr/>
        </p:nvCxnSpPr>
        <p:spPr bwMode="auto">
          <a:xfrm flipV="1">
            <a:off x="3886200" y="5867400"/>
            <a:ext cx="381000" cy="2233"/>
          </a:xfrm>
          <a:prstGeom prst="straightConnector1">
            <a:avLst/>
          </a:prstGeom>
          <a:noFill/>
          <a:ln w="25400" cap="flat" cmpd="sng" algn="ctr">
            <a:solidFill>
              <a:srgbClr val="00B050"/>
            </a:solidFill>
            <a:prstDash val="solid"/>
            <a:round/>
            <a:headEnd type="none" w="med" len="med"/>
            <a:tailEnd type="arrow"/>
          </a:ln>
          <a:effectLst/>
        </p:spPr>
      </p:cxnSp>
      <p:cxnSp>
        <p:nvCxnSpPr>
          <p:cNvPr id="32" name="Elbow Connector 31"/>
          <p:cNvCxnSpPr/>
          <p:nvPr/>
        </p:nvCxnSpPr>
        <p:spPr bwMode="auto">
          <a:xfrm flipV="1">
            <a:off x="6019800" y="4495800"/>
            <a:ext cx="381000" cy="76200"/>
          </a:xfrm>
          <a:prstGeom prst="bentConnector3">
            <a:avLst>
              <a:gd name="adj1" fmla="val 50000"/>
            </a:avLst>
          </a:prstGeom>
          <a:noFill/>
          <a:ln w="9525" cap="flat" cmpd="sng" algn="ctr">
            <a:noFill/>
            <a:prstDash val="solid"/>
            <a:round/>
            <a:headEnd type="arrow"/>
            <a:tailEnd type="arrow"/>
          </a:ln>
          <a:effectLst/>
        </p:spPr>
      </p:cxnSp>
      <p:cxnSp>
        <p:nvCxnSpPr>
          <p:cNvPr id="36" name="Elbow Connector 35"/>
          <p:cNvCxnSpPr/>
          <p:nvPr/>
        </p:nvCxnSpPr>
        <p:spPr bwMode="auto">
          <a:xfrm>
            <a:off x="6248400" y="4572000"/>
            <a:ext cx="914400" cy="914400"/>
          </a:xfrm>
          <a:prstGeom prst="bentConnector3">
            <a:avLst/>
          </a:prstGeom>
          <a:noFill/>
          <a:ln w="9525" cap="flat" cmpd="sng" algn="ctr">
            <a:noFill/>
            <a:prstDash val="solid"/>
            <a:round/>
            <a:headEnd type="none" w="med" len="med"/>
            <a:tailEnd type="none" w="med" len="med"/>
          </a:ln>
          <a:effectLst/>
        </p:spPr>
      </p:cxnSp>
      <p:cxnSp>
        <p:nvCxnSpPr>
          <p:cNvPr id="38" name="Elbow Connector 37"/>
          <p:cNvCxnSpPr/>
          <p:nvPr/>
        </p:nvCxnSpPr>
        <p:spPr bwMode="auto">
          <a:xfrm flipV="1">
            <a:off x="6477000" y="4038600"/>
            <a:ext cx="685800" cy="76200"/>
          </a:xfrm>
          <a:prstGeom prst="bentConnector3">
            <a:avLst>
              <a:gd name="adj1" fmla="val 50000"/>
            </a:avLst>
          </a:prstGeom>
          <a:noFill/>
          <a:ln w="9525" cap="flat" cmpd="sng" algn="ctr">
            <a:noFill/>
            <a:prstDash val="solid"/>
            <a:round/>
            <a:headEnd type="none" w="med" len="med"/>
            <a:tailEnd type="none" w="med" len="med"/>
          </a:ln>
          <a:effectLst/>
        </p:spPr>
      </p:cxnSp>
      <p:cxnSp>
        <p:nvCxnSpPr>
          <p:cNvPr id="55" name="Straight Connector 54"/>
          <p:cNvCxnSpPr/>
          <p:nvPr/>
        </p:nvCxnSpPr>
        <p:spPr bwMode="auto">
          <a:xfrm>
            <a:off x="6553200" y="4724400"/>
            <a:ext cx="0" cy="1219200"/>
          </a:xfrm>
          <a:prstGeom prst="line">
            <a:avLst/>
          </a:prstGeom>
          <a:noFill/>
          <a:ln w="9525" cap="flat" cmpd="sng" algn="ctr">
            <a:noFill/>
            <a:prstDash val="solid"/>
            <a:round/>
            <a:headEnd type="none" w="med" len="med"/>
            <a:tailEnd type="none" w="med" len="med"/>
          </a:ln>
          <a:effectLst/>
        </p:spPr>
      </p:cxnSp>
      <p:sp>
        <p:nvSpPr>
          <p:cNvPr id="59" name="Right Brace 58"/>
          <p:cNvSpPr/>
          <p:nvPr/>
        </p:nvSpPr>
        <p:spPr bwMode="auto">
          <a:xfrm>
            <a:off x="5867400" y="4648200"/>
            <a:ext cx="457200" cy="914400"/>
          </a:xfrm>
          <a:prstGeom prst="rightBrac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60" name="TextBox 59"/>
          <p:cNvSpPr txBox="1"/>
          <p:nvPr/>
        </p:nvSpPr>
        <p:spPr>
          <a:xfrm>
            <a:off x="6553200" y="4561582"/>
            <a:ext cx="2057400" cy="1077218"/>
          </a:xfrm>
          <a:prstGeom prst="rect">
            <a:avLst/>
          </a:prstGeom>
          <a:noFill/>
        </p:spPr>
        <p:txBody>
          <a:bodyPr wrap="square" rtlCol="0">
            <a:spAutoFit/>
          </a:bodyPr>
          <a:lstStyle/>
          <a:p>
            <a:pPr>
              <a:lnSpc>
                <a:spcPct val="100000"/>
              </a:lnSpc>
            </a:pPr>
            <a:r>
              <a:rPr lang="en-US" sz="1600" b="1" i="1" dirty="0" smtClean="0">
                <a:solidFill>
                  <a:schemeClr val="accent2"/>
                </a:solidFill>
              </a:rPr>
              <a:t>Potential population for impact of simple interventions</a:t>
            </a:r>
            <a:endParaRPr lang="en-US" sz="1600" b="1" i="1" dirty="0">
              <a:solidFill>
                <a:schemeClr val="accent2"/>
              </a:solidFill>
            </a:endParaRPr>
          </a:p>
        </p:txBody>
      </p:sp>
    </p:spTree>
    <p:extLst>
      <p:ext uri="{BB962C8B-B14F-4D97-AF65-F5344CB8AC3E}">
        <p14:creationId xmlns:p14="http://schemas.microsoft.com/office/powerpoint/2010/main" val="312808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sp>
        <p:nvSpPr>
          <p:cNvPr id="5" name="TextBox 4"/>
          <p:cNvSpPr txBox="1"/>
          <p:nvPr/>
        </p:nvSpPr>
        <p:spPr>
          <a:xfrm>
            <a:off x="2209800" y="2057400"/>
            <a:ext cx="4800600" cy="2554545"/>
          </a:xfrm>
          <a:prstGeom prst="rect">
            <a:avLst/>
          </a:prstGeom>
          <a:noFill/>
        </p:spPr>
        <p:txBody>
          <a:bodyPr wrap="square" rtlCol="0">
            <a:spAutoFit/>
          </a:bodyPr>
          <a:lstStyle/>
          <a:p>
            <a:pPr>
              <a:buClr>
                <a:schemeClr val="accent2"/>
              </a:buClr>
              <a:buSzPct val="100000"/>
              <a:buFont typeface="Wingdings" pitchFamily="2" charset="2"/>
              <a:buChar char="§"/>
            </a:pPr>
            <a:r>
              <a:rPr lang="en-US" sz="3200" dirty="0" smtClean="0"/>
              <a:t> </a:t>
            </a:r>
            <a:r>
              <a:rPr lang="en-US" sz="2800" b="1" dirty="0" smtClean="0"/>
              <a:t>Define the setting</a:t>
            </a:r>
          </a:p>
          <a:p>
            <a:pPr>
              <a:buClr>
                <a:schemeClr val="accent2"/>
              </a:buClr>
              <a:buSzPct val="100000"/>
              <a:buFont typeface="Wingdings" pitchFamily="2" charset="2"/>
              <a:buChar char="§"/>
            </a:pPr>
            <a:r>
              <a:rPr lang="en-US" sz="2800" dirty="0" smtClean="0"/>
              <a:t> </a:t>
            </a:r>
            <a:r>
              <a:rPr lang="en-US" sz="2800" dirty="0" smtClean="0">
                <a:solidFill>
                  <a:schemeClr val="bg1">
                    <a:lumMod val="75000"/>
                  </a:schemeClr>
                </a:solidFill>
              </a:rPr>
              <a:t>Define the problem</a:t>
            </a:r>
          </a:p>
          <a:p>
            <a:pPr>
              <a:buClr>
                <a:schemeClr val="accent2"/>
              </a:buClr>
              <a:buSzPct val="100000"/>
              <a:buFont typeface="Wingdings" pitchFamily="2" charset="2"/>
              <a:buChar char="§"/>
            </a:pPr>
            <a:r>
              <a:rPr lang="en-US" sz="2800" dirty="0" smtClean="0">
                <a:solidFill>
                  <a:schemeClr val="bg1">
                    <a:lumMod val="75000"/>
                  </a:schemeClr>
                </a:solidFill>
              </a:rPr>
              <a:t> Discovering solutions</a:t>
            </a:r>
            <a:endParaRPr lang="en-US" sz="2800" dirty="0">
              <a:solidFill>
                <a:schemeClr val="bg1">
                  <a:lumMod val="75000"/>
                </a:schemeClr>
              </a:solidFill>
            </a:endParaRPr>
          </a:p>
        </p:txBody>
      </p:sp>
      <p:sp>
        <p:nvSpPr>
          <p:cNvPr id="4" name="TextBox 3"/>
          <p:cNvSpPr txBox="1"/>
          <p:nvPr/>
        </p:nvSpPr>
        <p:spPr>
          <a:xfrm>
            <a:off x="533400" y="928892"/>
            <a:ext cx="8458200" cy="577850"/>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Improving Neonatal Outcomes in Low Resource Settings</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533400" y="457200"/>
            <a:ext cx="8042276" cy="88302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solidFill>
                  <a:schemeClr val="tx2">
                    <a:lumMod val="75000"/>
                    <a:lumOff val="25000"/>
                  </a:schemeClr>
                </a:solidFill>
                <a:effectLst>
                  <a:outerShdw blurRad="38100" dist="38100" dir="2700000" algn="tl">
                    <a:srgbClr val="000000">
                      <a:alpha val="43137"/>
                    </a:srgbClr>
                  </a:outerShdw>
                </a:effectLst>
              </a:rPr>
              <a:t>Helping Babies Breathe</a:t>
            </a:r>
            <a:endParaRPr lang="en-US" sz="3200" dirty="0" smtClean="0">
              <a:solidFill>
                <a:schemeClr val="tx2">
                  <a:lumMod val="75000"/>
                  <a:lumOff val="25000"/>
                </a:schemeClr>
              </a:solidFill>
              <a:effectLst>
                <a:outerShdw blurRad="38100" dist="38100" dir="2700000" algn="tl">
                  <a:srgbClr val="000000">
                    <a:alpha val="43137"/>
                  </a:srgbClr>
                </a:outerShdw>
              </a:effectLst>
            </a:endParaRPr>
          </a:p>
        </p:txBody>
      </p:sp>
      <p:pic>
        <p:nvPicPr>
          <p:cNvPr id="11267" name="Content Placeholder 3" descr="struggle-to-survive .jpg"/>
          <p:cNvPicPr>
            <a:picLocks noGrp="1" noChangeAspect="1"/>
          </p:cNvPicPr>
          <p:nvPr>
            <p:ph idx="4294967295"/>
          </p:nvPr>
        </p:nvPicPr>
        <p:blipFill>
          <a:blip r:embed="rId3" cstate="print"/>
          <a:srcRect/>
          <a:stretch>
            <a:fillRect/>
          </a:stretch>
        </p:blipFill>
        <p:spPr>
          <a:xfrm>
            <a:off x="1447800" y="1600200"/>
            <a:ext cx="6019800" cy="4525963"/>
          </a:xfrm>
        </p:spPr>
      </p:pic>
    </p:spTree>
    <p:extLst>
      <p:ext uri="{BB962C8B-B14F-4D97-AF65-F5344CB8AC3E}">
        <p14:creationId xmlns:p14="http://schemas.microsoft.com/office/powerpoint/2010/main" val="12326042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mannequin &amp; materials"/>
          <p:cNvPicPr>
            <a:picLocks noChangeAspect="1" noChangeArrowheads="1"/>
          </p:cNvPicPr>
          <p:nvPr/>
        </p:nvPicPr>
        <p:blipFill>
          <a:blip r:embed="rId3" cstate="print"/>
          <a:srcRect/>
          <a:stretch>
            <a:fillRect/>
          </a:stretch>
        </p:blipFill>
        <p:spPr bwMode="auto">
          <a:xfrm>
            <a:off x="1128713" y="1676400"/>
            <a:ext cx="6796087" cy="4773613"/>
          </a:xfrm>
          <a:prstGeom prst="rect">
            <a:avLst/>
          </a:prstGeom>
          <a:noFill/>
          <a:ln w="9525">
            <a:noFill/>
            <a:miter lim="800000"/>
            <a:headEnd/>
            <a:tailEnd/>
          </a:ln>
        </p:spPr>
      </p:pic>
      <p:sp>
        <p:nvSpPr>
          <p:cNvPr id="4" name="TextBox 3"/>
          <p:cNvSpPr txBox="1"/>
          <p:nvPr/>
        </p:nvSpPr>
        <p:spPr>
          <a:xfrm>
            <a:off x="914400" y="228600"/>
            <a:ext cx="7467600" cy="658835"/>
          </a:xfrm>
          <a:prstGeom prst="rect">
            <a:avLst/>
          </a:prstGeom>
          <a:noFill/>
        </p:spPr>
        <p:txBody>
          <a:bodyPr wrap="square" rtlCol="0">
            <a:spAutoFit/>
          </a:bodyPr>
          <a:lstStyle/>
          <a:p>
            <a:pPr algn="ctr"/>
            <a:r>
              <a:rPr lang="en-US" sz="2800" b="1" dirty="0" smtClean="0">
                <a:solidFill>
                  <a:schemeClr val="accent2"/>
                </a:solidFill>
                <a:effectLst>
                  <a:outerShdw blurRad="38100" dist="38100" dir="2700000" algn="tl">
                    <a:srgbClr val="000000">
                      <a:alpha val="43137"/>
                    </a:srgbClr>
                  </a:outerShdw>
                </a:effectLst>
              </a:rPr>
              <a:t>Flip Chart/Simulator/Learner Workbook</a:t>
            </a:r>
            <a:endParaRPr lang="en-US" sz="28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73236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p:cNvPicPr>
            <a:picLocks noGrp="1" noChangeAspect="1" noChangeArrowheads="1"/>
          </p:cNvPicPr>
          <p:nvPr>
            <p:ph idx="4294967295"/>
          </p:nvPr>
        </p:nvPicPr>
        <p:blipFill>
          <a:blip r:embed="rId3" cstate="print">
            <a:lum bright="6000"/>
          </a:blip>
          <a:srcRect/>
          <a:stretch>
            <a:fillRect/>
          </a:stretch>
        </p:blipFill>
        <p:spPr>
          <a:xfrm>
            <a:off x="1371600" y="1447800"/>
            <a:ext cx="6118225" cy="4525963"/>
          </a:xfrm>
          <a:noFill/>
        </p:spPr>
      </p:pic>
      <p:sp>
        <p:nvSpPr>
          <p:cNvPr id="4" name="TextBox 3"/>
          <p:cNvSpPr txBox="1"/>
          <p:nvPr/>
        </p:nvSpPr>
        <p:spPr>
          <a:xfrm>
            <a:off x="1905000" y="250846"/>
            <a:ext cx="4876800" cy="739754"/>
          </a:xfrm>
          <a:prstGeom prst="rect">
            <a:avLst/>
          </a:prstGeom>
          <a:noFill/>
        </p:spPr>
        <p:txBody>
          <a:bodyPr wrap="square" rtlCol="0">
            <a:spAutoFit/>
          </a:bodyPr>
          <a:lstStyle/>
          <a:p>
            <a:pPr algn="ctr"/>
            <a:r>
              <a:rPr lang="en-US" sz="3200" b="1" dirty="0" smtClean="0">
                <a:solidFill>
                  <a:schemeClr val="accent2"/>
                </a:solidFill>
                <a:effectLst>
                  <a:outerShdw blurRad="38100" dist="38100" dir="2700000" algn="tl">
                    <a:srgbClr val="000000">
                      <a:alpha val="43137"/>
                    </a:srgbClr>
                  </a:outerShdw>
                </a:effectLst>
              </a:rPr>
              <a:t>Pair Learning/Teaching</a:t>
            </a:r>
            <a:endParaRPr lang="en-US" sz="32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9578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1" y="1828800"/>
            <a:ext cx="4107656"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39510" y="2907982"/>
            <a:ext cx="1543050" cy="523220"/>
          </a:xfrm>
          <a:prstGeom prst="rect">
            <a:avLst/>
          </a:prstGeom>
          <a:solidFill>
            <a:schemeClr val="accent2">
              <a:lumMod val="60000"/>
              <a:lumOff val="40000"/>
            </a:schemeClr>
          </a:solidFill>
        </p:spPr>
        <p:txBody>
          <a:bodyPr wrap="square" rtlCol="0">
            <a:spAutoFit/>
          </a:bodyPr>
          <a:lstStyle/>
          <a:p>
            <a:pPr algn="ctr">
              <a:lnSpc>
                <a:spcPct val="100000"/>
              </a:lnSpc>
            </a:pPr>
            <a:r>
              <a:rPr lang="en-US" sz="1400" b="1" dirty="0" smtClean="0">
                <a:solidFill>
                  <a:schemeClr val="bg1"/>
                </a:solidFill>
                <a:latin typeface="Calibri" panose="020F0502020204030204" pitchFamily="34" charset="0"/>
              </a:rPr>
              <a:t>Improved resuscitation</a:t>
            </a:r>
            <a:endParaRPr lang="en-US" sz="1400" b="1" dirty="0">
              <a:solidFill>
                <a:schemeClr val="bg1"/>
              </a:solidFill>
              <a:latin typeface="Calibri" panose="020F0502020204030204" pitchFamily="34" charset="0"/>
            </a:endParaRPr>
          </a:p>
        </p:txBody>
      </p:sp>
      <p:sp>
        <p:nvSpPr>
          <p:cNvPr id="9" name="TextBox 8"/>
          <p:cNvSpPr txBox="1"/>
          <p:nvPr/>
        </p:nvSpPr>
        <p:spPr>
          <a:xfrm>
            <a:off x="5563654" y="3371850"/>
            <a:ext cx="2094446" cy="954107"/>
          </a:xfrm>
          <a:prstGeom prst="rect">
            <a:avLst/>
          </a:prstGeom>
          <a:solidFill>
            <a:schemeClr val="accent2">
              <a:lumMod val="60000"/>
              <a:lumOff val="40000"/>
            </a:schemeClr>
          </a:solidFill>
        </p:spPr>
        <p:txBody>
          <a:bodyPr wrap="square" rtlCol="0">
            <a:spAutoFit/>
          </a:bodyPr>
          <a:lstStyle/>
          <a:p>
            <a:pPr marL="214313" indent="-214313">
              <a:lnSpc>
                <a:spcPct val="100000"/>
              </a:lnSpc>
              <a:spcBef>
                <a:spcPts val="0"/>
              </a:spcBef>
              <a:buClr>
                <a:schemeClr val="bg1"/>
              </a:buClr>
              <a:buFont typeface="Arial" panose="020B0604020202020204" pitchFamily="34" charset="0"/>
              <a:buChar char="•"/>
            </a:pPr>
            <a:r>
              <a:rPr lang="en-US" sz="1400" b="1" dirty="0" smtClean="0">
                <a:solidFill>
                  <a:schemeClr val="bg1"/>
                </a:solidFill>
                <a:latin typeface="Calibri" panose="020F0502020204030204" pitchFamily="34" charset="0"/>
              </a:rPr>
              <a:t>Cord </a:t>
            </a:r>
            <a:r>
              <a:rPr lang="en-US" sz="1400" b="1" dirty="0">
                <a:solidFill>
                  <a:schemeClr val="bg1"/>
                </a:solidFill>
                <a:latin typeface="Calibri" panose="020F0502020204030204" pitchFamily="34" charset="0"/>
              </a:rPr>
              <a:t>care</a:t>
            </a:r>
          </a:p>
          <a:p>
            <a:pPr marL="214313" indent="-214313">
              <a:lnSpc>
                <a:spcPct val="100000"/>
              </a:lnSpc>
              <a:spcBef>
                <a:spcPts val="0"/>
              </a:spcBef>
              <a:buClr>
                <a:schemeClr val="bg1"/>
              </a:buClr>
              <a:buFont typeface="Arial" panose="020B0604020202020204" pitchFamily="34" charset="0"/>
              <a:buChar char="•"/>
            </a:pPr>
            <a:r>
              <a:rPr lang="en-US" sz="1400" b="1" dirty="0">
                <a:solidFill>
                  <a:schemeClr val="bg1"/>
                </a:solidFill>
                <a:latin typeface="Calibri" panose="020F0502020204030204" pitchFamily="34" charset="0"/>
              </a:rPr>
              <a:t>Improved hygiene</a:t>
            </a:r>
          </a:p>
          <a:p>
            <a:pPr marL="214313" indent="-214313">
              <a:lnSpc>
                <a:spcPct val="100000"/>
              </a:lnSpc>
              <a:spcBef>
                <a:spcPts val="0"/>
              </a:spcBef>
              <a:buClr>
                <a:schemeClr val="bg1"/>
              </a:buClr>
              <a:buFont typeface="Arial" panose="020B0604020202020204" pitchFamily="34" charset="0"/>
              <a:buChar char="•"/>
            </a:pPr>
            <a:r>
              <a:rPr lang="en-US" sz="1400" b="1" dirty="0">
                <a:solidFill>
                  <a:schemeClr val="bg1"/>
                </a:solidFill>
                <a:latin typeface="Calibri" panose="020F0502020204030204" pitchFamily="34" charset="0"/>
              </a:rPr>
              <a:t>Exclusive </a:t>
            </a:r>
            <a:r>
              <a:rPr lang="en-US" sz="1400" b="1" dirty="0" smtClean="0">
                <a:solidFill>
                  <a:schemeClr val="bg1"/>
                </a:solidFill>
                <a:latin typeface="Calibri" panose="020F0502020204030204" pitchFamily="34" charset="0"/>
              </a:rPr>
              <a:t>breastfeeding</a:t>
            </a:r>
            <a:endParaRPr lang="en-US" sz="1400" b="1" dirty="0">
              <a:solidFill>
                <a:schemeClr val="bg1"/>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615505" y="3371850"/>
            <a:ext cx="1956246" cy="3311575"/>
          </a:xfrm>
          <a:prstGeom prst="rect">
            <a:avLst/>
          </a:prstGeom>
        </p:spPr>
      </p:pic>
      <p:pic>
        <p:nvPicPr>
          <p:cNvPr id="10" name="Picture 9"/>
          <p:cNvPicPr>
            <a:picLocks noChangeAspect="1"/>
          </p:cNvPicPr>
          <p:nvPr/>
        </p:nvPicPr>
        <p:blipFill>
          <a:blip r:embed="rId5"/>
          <a:stretch>
            <a:fillRect/>
          </a:stretch>
        </p:blipFill>
        <p:spPr>
          <a:xfrm>
            <a:off x="9544050" y="-3543300"/>
            <a:ext cx="16565347" cy="27593928"/>
          </a:xfrm>
          <a:prstGeom prst="rect">
            <a:avLst/>
          </a:prstGeom>
        </p:spPr>
      </p:pic>
      <p:sp>
        <p:nvSpPr>
          <p:cNvPr id="13" name="Rectangle 2"/>
          <p:cNvSpPr>
            <a:spLocks noGrp="1" noChangeArrowheads="1"/>
          </p:cNvSpPr>
          <p:nvPr>
            <p:ph type="title"/>
          </p:nvPr>
        </p:nvSpPr>
        <p:spPr>
          <a:xfrm>
            <a:off x="193018" y="994626"/>
            <a:ext cx="8229600" cy="462699"/>
          </a:xfrm>
        </p:spPr>
        <p:txBody>
          <a:bodyPr>
            <a:normAutofit/>
          </a:bodyPr>
          <a:lstStyle/>
          <a:p>
            <a:pPr algn="l" eaLnBrk="1" hangingPunct="1"/>
            <a:r>
              <a:rPr lang="en-US" sz="2400" b="1" dirty="0">
                <a:solidFill>
                  <a:schemeClr val="accent2"/>
                </a:solidFill>
                <a:latin typeface="+mn-lt"/>
              </a:rPr>
              <a:t>The AAP Helping Babies Survive Programs</a:t>
            </a:r>
          </a:p>
        </p:txBody>
      </p:sp>
      <p:pic>
        <p:nvPicPr>
          <p:cNvPr id="14" name="Picture 13"/>
          <p:cNvPicPr>
            <a:picLocks noChangeAspect="1"/>
          </p:cNvPicPr>
          <p:nvPr/>
        </p:nvPicPr>
        <p:blipFill>
          <a:blip r:embed="rId6"/>
          <a:stretch>
            <a:fillRect/>
          </a:stretch>
        </p:blipFill>
        <p:spPr>
          <a:xfrm>
            <a:off x="4857750" y="1789870"/>
            <a:ext cx="2546825" cy="781880"/>
          </a:xfrm>
          <a:prstGeom prst="rect">
            <a:avLst/>
          </a:prstGeom>
        </p:spPr>
      </p:pic>
      <p:pic>
        <p:nvPicPr>
          <p:cNvPr id="3" name="Picture 2"/>
          <p:cNvPicPr>
            <a:picLocks noChangeAspect="1"/>
          </p:cNvPicPr>
          <p:nvPr/>
        </p:nvPicPr>
        <p:blipFill>
          <a:blip r:embed="rId7"/>
          <a:stretch>
            <a:fillRect/>
          </a:stretch>
        </p:blipFill>
        <p:spPr>
          <a:xfrm>
            <a:off x="7162801" y="839024"/>
            <a:ext cx="1656082" cy="2406495"/>
          </a:xfrm>
          <a:prstGeom prst="rect">
            <a:avLst/>
          </a:prstGeom>
        </p:spPr>
      </p:pic>
      <p:pic>
        <p:nvPicPr>
          <p:cNvPr id="5" name="Picture 4"/>
          <p:cNvPicPr>
            <a:picLocks noChangeAspect="1"/>
          </p:cNvPicPr>
          <p:nvPr/>
        </p:nvPicPr>
        <p:blipFill>
          <a:blip r:embed="rId8"/>
          <a:stretch>
            <a:fillRect/>
          </a:stretch>
        </p:blipFill>
        <p:spPr>
          <a:xfrm>
            <a:off x="6996280" y="4005490"/>
            <a:ext cx="1835180" cy="2672022"/>
          </a:xfrm>
          <a:prstGeom prst="rect">
            <a:avLst/>
          </a:prstGeom>
        </p:spPr>
      </p:pic>
    </p:spTree>
    <p:extLst>
      <p:ext uri="{BB962C8B-B14F-4D97-AF65-F5344CB8AC3E}">
        <p14:creationId xmlns:p14="http://schemas.microsoft.com/office/powerpoint/2010/main" val="33611040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54</a:t>
            </a:fld>
            <a:endParaRPr lang="en-US">
              <a:solidFill>
                <a:srgbClr val="909090"/>
              </a:solidFill>
            </a:endParaRPr>
          </a:p>
        </p:txBody>
      </p:sp>
      <p:sp>
        <p:nvSpPr>
          <p:cNvPr id="25604" name="Rectangle 4"/>
          <p:cNvSpPr>
            <a:spLocks noGrp="1" noChangeArrowheads="1"/>
          </p:cNvSpPr>
          <p:nvPr>
            <p:ph type="title"/>
          </p:nvPr>
        </p:nvSpPr>
        <p:spPr>
          <a:xfrm>
            <a:off x="609600" y="2362200"/>
            <a:ext cx="8042276" cy="1794156"/>
          </a:xfrm>
        </p:spPr>
        <p:txBody>
          <a:bodyPr/>
          <a:lstStyle/>
          <a:p>
            <a:r>
              <a:rPr lang="en-US" sz="3600" b="1" dirty="0" smtClean="0">
                <a:effectLst>
                  <a:outerShdw blurRad="38100" dist="38100" dir="2700000" algn="tl">
                    <a:srgbClr val="000000">
                      <a:alpha val="43137"/>
                    </a:srgbClr>
                  </a:outerShdw>
                </a:effectLst>
              </a:rPr>
              <a:t>Challenges of Research in</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 </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Low Resource Settings</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88165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1524000" y="228600"/>
            <a:ext cx="5717113" cy="6126480"/>
          </a:xfrm>
          <a:prstGeom prst="rect">
            <a:avLst/>
          </a:prstGeom>
          <a:noFill/>
          <a:ln w="9525">
            <a:noFill/>
            <a:miter lim="800000"/>
            <a:headEnd/>
            <a:tailEnd/>
          </a:ln>
        </p:spPr>
      </p:pic>
      <p:sp>
        <p:nvSpPr>
          <p:cNvPr id="6" name="Oval 5"/>
          <p:cNvSpPr/>
          <p:nvPr/>
        </p:nvSpPr>
        <p:spPr bwMode="auto">
          <a:xfrm>
            <a:off x="7772400" y="1676400"/>
            <a:ext cx="762000" cy="90886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dirty="0" smtClean="0">
              <a:ln>
                <a:noFill/>
              </a:ln>
              <a:solidFill>
                <a:schemeClr val="tx1"/>
              </a:solidFill>
              <a:effectLst/>
              <a:latin typeface="Arial" pitchFamily="34" charset="0"/>
            </a:endParaRPr>
          </a:p>
        </p:txBody>
      </p:sp>
      <p:sp>
        <p:nvSpPr>
          <p:cNvPr id="7" name="Oval 3"/>
          <p:cNvSpPr>
            <a:spLocks noChangeArrowheads="1"/>
          </p:cNvSpPr>
          <p:nvPr/>
        </p:nvSpPr>
        <p:spPr bwMode="auto">
          <a:xfrm>
            <a:off x="3429000" y="914400"/>
            <a:ext cx="1645920" cy="1371600"/>
          </a:xfrm>
          <a:prstGeom prst="ellipse">
            <a:avLst/>
          </a:prstGeom>
          <a:noFill/>
          <a:ln w="25400">
            <a:solidFill>
              <a:schemeClr val="tx1"/>
            </a:solidFill>
            <a:round/>
            <a:headEnd/>
            <a:tailEnd/>
          </a:ln>
          <a:effectLst/>
        </p:spPr>
        <p:txBody>
          <a:bodyPr wrap="none" anchor="ctr"/>
          <a:lstStyle/>
          <a:p>
            <a:endParaRPr lang="en-US" dirty="0"/>
          </a:p>
        </p:txBody>
      </p:sp>
      <p:sp>
        <p:nvSpPr>
          <p:cNvPr id="2" name="Oval 1"/>
          <p:cNvSpPr/>
          <p:nvPr/>
        </p:nvSpPr>
        <p:spPr>
          <a:xfrm>
            <a:off x="2590800" y="3048000"/>
            <a:ext cx="533400" cy="304800"/>
          </a:xfrm>
          <a:prstGeom prst="ellipse">
            <a:avLst/>
          </a:prstGeom>
          <a:noFill/>
          <a:ln w="19050">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647406" y="1200966"/>
            <a:ext cx="1105988" cy="1829617"/>
          </a:xfrm>
          <a:custGeom>
            <a:avLst/>
            <a:gdLst>
              <a:gd name="connsiteX0" fmla="*/ 60960 w 1105988"/>
              <a:gd name="connsiteY0" fmla="*/ 1829617 h 1829617"/>
              <a:gd name="connsiteX1" fmla="*/ 26125 w 1105988"/>
              <a:gd name="connsiteY1" fmla="*/ 1777365 h 1829617"/>
              <a:gd name="connsiteX2" fmla="*/ 0 w 1105988"/>
              <a:gd name="connsiteY2" fmla="*/ 1655445 h 1829617"/>
              <a:gd name="connsiteX3" fmla="*/ 26125 w 1105988"/>
              <a:gd name="connsiteY3" fmla="*/ 1350645 h 1829617"/>
              <a:gd name="connsiteX4" fmla="*/ 26125 w 1105988"/>
              <a:gd name="connsiteY4" fmla="*/ 1350645 h 1829617"/>
              <a:gd name="connsiteX5" fmla="*/ 43543 w 1105988"/>
              <a:gd name="connsiteY5" fmla="*/ 1289685 h 1829617"/>
              <a:gd name="connsiteX6" fmla="*/ 78377 w 1105988"/>
              <a:gd name="connsiteY6" fmla="*/ 1220017 h 1829617"/>
              <a:gd name="connsiteX7" fmla="*/ 95794 w 1105988"/>
              <a:gd name="connsiteY7" fmla="*/ 1185183 h 1829617"/>
              <a:gd name="connsiteX8" fmla="*/ 113211 w 1105988"/>
              <a:gd name="connsiteY8" fmla="*/ 1098097 h 1829617"/>
              <a:gd name="connsiteX9" fmla="*/ 130628 w 1105988"/>
              <a:gd name="connsiteY9" fmla="*/ 1045845 h 1829617"/>
              <a:gd name="connsiteX10" fmla="*/ 139337 w 1105988"/>
              <a:gd name="connsiteY10" fmla="*/ 1019720 h 1829617"/>
              <a:gd name="connsiteX11" fmla="*/ 148045 w 1105988"/>
              <a:gd name="connsiteY11" fmla="*/ 984885 h 1829617"/>
              <a:gd name="connsiteX12" fmla="*/ 156754 w 1105988"/>
              <a:gd name="connsiteY12" fmla="*/ 941343 h 1829617"/>
              <a:gd name="connsiteX13" fmla="*/ 174171 w 1105988"/>
              <a:gd name="connsiteY13" fmla="*/ 915217 h 1829617"/>
              <a:gd name="connsiteX14" fmla="*/ 191588 w 1105988"/>
              <a:gd name="connsiteY14" fmla="*/ 880383 h 1829617"/>
              <a:gd name="connsiteX15" fmla="*/ 209005 w 1105988"/>
              <a:gd name="connsiteY15" fmla="*/ 819423 h 1829617"/>
              <a:gd name="connsiteX16" fmla="*/ 226423 w 1105988"/>
              <a:gd name="connsiteY16" fmla="*/ 784588 h 1829617"/>
              <a:gd name="connsiteX17" fmla="*/ 243840 w 1105988"/>
              <a:gd name="connsiteY17" fmla="*/ 732337 h 1829617"/>
              <a:gd name="connsiteX18" fmla="*/ 278674 w 1105988"/>
              <a:gd name="connsiteY18" fmla="*/ 671377 h 1829617"/>
              <a:gd name="connsiteX19" fmla="*/ 304800 w 1105988"/>
              <a:gd name="connsiteY19" fmla="*/ 601708 h 1829617"/>
              <a:gd name="connsiteX20" fmla="*/ 322217 w 1105988"/>
              <a:gd name="connsiteY20" fmla="*/ 575583 h 1829617"/>
              <a:gd name="connsiteX21" fmla="*/ 357051 w 1105988"/>
              <a:gd name="connsiteY21" fmla="*/ 523331 h 1829617"/>
              <a:gd name="connsiteX22" fmla="*/ 365760 w 1105988"/>
              <a:gd name="connsiteY22" fmla="*/ 497205 h 1829617"/>
              <a:gd name="connsiteX23" fmla="*/ 383177 w 1105988"/>
              <a:gd name="connsiteY23" fmla="*/ 462371 h 1829617"/>
              <a:gd name="connsiteX24" fmla="*/ 418011 w 1105988"/>
              <a:gd name="connsiteY24" fmla="*/ 410120 h 1829617"/>
              <a:gd name="connsiteX25" fmla="*/ 435428 w 1105988"/>
              <a:gd name="connsiteY25" fmla="*/ 383994 h 1829617"/>
              <a:gd name="connsiteX26" fmla="*/ 452845 w 1105988"/>
              <a:gd name="connsiteY26" fmla="*/ 357868 h 1829617"/>
              <a:gd name="connsiteX27" fmla="*/ 496388 w 1105988"/>
              <a:gd name="connsiteY27" fmla="*/ 314325 h 1829617"/>
              <a:gd name="connsiteX28" fmla="*/ 513805 w 1105988"/>
              <a:gd name="connsiteY28" fmla="*/ 279491 h 1829617"/>
              <a:gd name="connsiteX29" fmla="*/ 548640 w 1105988"/>
              <a:gd name="connsiteY29" fmla="*/ 262074 h 1829617"/>
              <a:gd name="connsiteX30" fmla="*/ 600891 w 1105988"/>
              <a:gd name="connsiteY30" fmla="*/ 227240 h 1829617"/>
              <a:gd name="connsiteX31" fmla="*/ 661851 w 1105988"/>
              <a:gd name="connsiteY31" fmla="*/ 183697 h 1829617"/>
              <a:gd name="connsiteX32" fmla="*/ 696685 w 1105988"/>
              <a:gd name="connsiteY32" fmla="*/ 157571 h 1829617"/>
              <a:gd name="connsiteX33" fmla="*/ 731520 w 1105988"/>
              <a:gd name="connsiteY33" fmla="*/ 140154 h 1829617"/>
              <a:gd name="connsiteX34" fmla="*/ 783771 w 1105988"/>
              <a:gd name="connsiteY34" fmla="*/ 105320 h 1829617"/>
              <a:gd name="connsiteX35" fmla="*/ 809897 w 1105988"/>
              <a:gd name="connsiteY35" fmla="*/ 96611 h 1829617"/>
              <a:gd name="connsiteX36" fmla="*/ 836023 w 1105988"/>
              <a:gd name="connsiteY36" fmla="*/ 79194 h 1829617"/>
              <a:gd name="connsiteX37" fmla="*/ 862148 w 1105988"/>
              <a:gd name="connsiteY37" fmla="*/ 70485 h 1829617"/>
              <a:gd name="connsiteX38" fmla="*/ 914400 w 1105988"/>
              <a:gd name="connsiteY38" fmla="*/ 35651 h 1829617"/>
              <a:gd name="connsiteX39" fmla="*/ 1010194 w 1105988"/>
              <a:gd name="connsiteY39" fmla="*/ 9525 h 1829617"/>
              <a:gd name="connsiteX40" fmla="*/ 1045028 w 1105988"/>
              <a:gd name="connsiteY40" fmla="*/ 817 h 1829617"/>
              <a:gd name="connsiteX41" fmla="*/ 1105988 w 1105988"/>
              <a:gd name="connsiteY41" fmla="*/ 817 h 182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05988" h="1829617">
                <a:moveTo>
                  <a:pt x="60960" y="1829617"/>
                </a:moveTo>
                <a:cubicBezTo>
                  <a:pt x="49348" y="1812200"/>
                  <a:pt x="35487" y="1796088"/>
                  <a:pt x="26125" y="1777365"/>
                </a:cubicBezTo>
                <a:cubicBezTo>
                  <a:pt x="5443" y="1736002"/>
                  <a:pt x="5713" y="1701149"/>
                  <a:pt x="0" y="1655445"/>
                </a:cubicBezTo>
                <a:cubicBezTo>
                  <a:pt x="9341" y="1384548"/>
                  <a:pt x="-17928" y="1482807"/>
                  <a:pt x="26125" y="1350645"/>
                </a:cubicBezTo>
                <a:lnTo>
                  <a:pt x="26125" y="1350645"/>
                </a:lnTo>
                <a:cubicBezTo>
                  <a:pt x="29821" y="1335863"/>
                  <a:pt x="36602" y="1304955"/>
                  <a:pt x="43543" y="1289685"/>
                </a:cubicBezTo>
                <a:cubicBezTo>
                  <a:pt x="54287" y="1266049"/>
                  <a:pt x="66766" y="1243240"/>
                  <a:pt x="78377" y="1220017"/>
                </a:cubicBezTo>
                <a:lnTo>
                  <a:pt x="95794" y="1185183"/>
                </a:lnTo>
                <a:cubicBezTo>
                  <a:pt x="101678" y="1149881"/>
                  <a:pt x="103469" y="1130570"/>
                  <a:pt x="113211" y="1098097"/>
                </a:cubicBezTo>
                <a:cubicBezTo>
                  <a:pt x="118486" y="1080512"/>
                  <a:pt x="124822" y="1063262"/>
                  <a:pt x="130628" y="1045845"/>
                </a:cubicBezTo>
                <a:cubicBezTo>
                  <a:pt x="133531" y="1037137"/>
                  <a:pt x="137111" y="1028625"/>
                  <a:pt x="139337" y="1019720"/>
                </a:cubicBezTo>
                <a:cubicBezTo>
                  <a:pt x="142240" y="1008108"/>
                  <a:pt x="145449" y="996569"/>
                  <a:pt x="148045" y="984885"/>
                </a:cubicBezTo>
                <a:cubicBezTo>
                  <a:pt x="151256" y="970436"/>
                  <a:pt x="151557" y="955202"/>
                  <a:pt x="156754" y="941343"/>
                </a:cubicBezTo>
                <a:cubicBezTo>
                  <a:pt x="160429" y="931543"/>
                  <a:pt x="168978" y="924304"/>
                  <a:pt x="174171" y="915217"/>
                </a:cubicBezTo>
                <a:cubicBezTo>
                  <a:pt x="180612" y="903946"/>
                  <a:pt x="186474" y="892315"/>
                  <a:pt x="191588" y="880383"/>
                </a:cubicBezTo>
                <a:cubicBezTo>
                  <a:pt x="212649" y="831241"/>
                  <a:pt x="186901" y="878367"/>
                  <a:pt x="209005" y="819423"/>
                </a:cubicBezTo>
                <a:cubicBezTo>
                  <a:pt x="213563" y="807267"/>
                  <a:pt x="221601" y="796642"/>
                  <a:pt x="226423" y="784588"/>
                </a:cubicBezTo>
                <a:cubicBezTo>
                  <a:pt x="233242" y="767542"/>
                  <a:pt x="233656" y="747613"/>
                  <a:pt x="243840" y="732337"/>
                </a:cubicBezTo>
                <a:cubicBezTo>
                  <a:pt x="261332" y="706099"/>
                  <a:pt x="265415" y="702314"/>
                  <a:pt x="278674" y="671377"/>
                </a:cubicBezTo>
                <a:cubicBezTo>
                  <a:pt x="301283" y="618623"/>
                  <a:pt x="268722" y="673865"/>
                  <a:pt x="304800" y="601708"/>
                </a:cubicBezTo>
                <a:cubicBezTo>
                  <a:pt x="309481" y="592347"/>
                  <a:pt x="316411" y="584291"/>
                  <a:pt x="322217" y="575583"/>
                </a:cubicBezTo>
                <a:cubicBezTo>
                  <a:pt x="342922" y="513465"/>
                  <a:pt x="313564" y="588561"/>
                  <a:pt x="357051" y="523331"/>
                </a:cubicBezTo>
                <a:cubicBezTo>
                  <a:pt x="362143" y="515693"/>
                  <a:pt x="362144" y="505643"/>
                  <a:pt x="365760" y="497205"/>
                </a:cubicBezTo>
                <a:cubicBezTo>
                  <a:pt x="370874" y="485273"/>
                  <a:pt x="376498" y="473503"/>
                  <a:pt x="383177" y="462371"/>
                </a:cubicBezTo>
                <a:cubicBezTo>
                  <a:pt x="393947" y="444421"/>
                  <a:pt x="406400" y="427537"/>
                  <a:pt x="418011" y="410120"/>
                </a:cubicBezTo>
                <a:lnTo>
                  <a:pt x="435428" y="383994"/>
                </a:lnTo>
                <a:cubicBezTo>
                  <a:pt x="441234" y="375285"/>
                  <a:pt x="445444" y="365269"/>
                  <a:pt x="452845" y="357868"/>
                </a:cubicBezTo>
                <a:cubicBezTo>
                  <a:pt x="467359" y="343354"/>
                  <a:pt x="487208" y="332684"/>
                  <a:pt x="496388" y="314325"/>
                </a:cubicBezTo>
                <a:cubicBezTo>
                  <a:pt x="502194" y="302714"/>
                  <a:pt x="504625" y="288670"/>
                  <a:pt x="513805" y="279491"/>
                </a:cubicBezTo>
                <a:cubicBezTo>
                  <a:pt x="522985" y="270311"/>
                  <a:pt x="537508" y="268753"/>
                  <a:pt x="548640" y="262074"/>
                </a:cubicBezTo>
                <a:cubicBezTo>
                  <a:pt x="566590" y="251304"/>
                  <a:pt x="584145" y="239800"/>
                  <a:pt x="600891" y="227240"/>
                </a:cubicBezTo>
                <a:cubicBezTo>
                  <a:pt x="714733" y="141857"/>
                  <a:pt x="572712" y="247368"/>
                  <a:pt x="661851" y="183697"/>
                </a:cubicBezTo>
                <a:cubicBezTo>
                  <a:pt x="673662" y="175261"/>
                  <a:pt x="684377" y="165264"/>
                  <a:pt x="696685" y="157571"/>
                </a:cubicBezTo>
                <a:cubicBezTo>
                  <a:pt x="707694" y="150690"/>
                  <a:pt x="720388" y="146833"/>
                  <a:pt x="731520" y="140154"/>
                </a:cubicBezTo>
                <a:cubicBezTo>
                  <a:pt x="749470" y="129384"/>
                  <a:pt x="763913" y="111940"/>
                  <a:pt x="783771" y="105320"/>
                </a:cubicBezTo>
                <a:cubicBezTo>
                  <a:pt x="792480" y="102417"/>
                  <a:pt x="801686" y="100716"/>
                  <a:pt x="809897" y="96611"/>
                </a:cubicBezTo>
                <a:cubicBezTo>
                  <a:pt x="819258" y="91930"/>
                  <a:pt x="826662" y="83875"/>
                  <a:pt x="836023" y="79194"/>
                </a:cubicBezTo>
                <a:cubicBezTo>
                  <a:pt x="844233" y="75089"/>
                  <a:pt x="854124" y="74943"/>
                  <a:pt x="862148" y="70485"/>
                </a:cubicBezTo>
                <a:cubicBezTo>
                  <a:pt x="880447" y="60319"/>
                  <a:pt x="894541" y="42271"/>
                  <a:pt x="914400" y="35651"/>
                </a:cubicBezTo>
                <a:cubicBezTo>
                  <a:pt x="995953" y="8467"/>
                  <a:pt x="936345" y="25936"/>
                  <a:pt x="1010194" y="9525"/>
                </a:cubicBezTo>
                <a:cubicBezTo>
                  <a:pt x="1021878" y="6929"/>
                  <a:pt x="1033108" y="1901"/>
                  <a:pt x="1045028" y="817"/>
                </a:cubicBezTo>
                <a:cubicBezTo>
                  <a:pt x="1065265" y="-1023"/>
                  <a:pt x="1085668" y="817"/>
                  <a:pt x="1105988" y="817"/>
                </a:cubicBezTo>
              </a:path>
            </a:pathLst>
          </a:custGeom>
          <a:noFill/>
          <a:ln w="31750">
            <a:solidFill>
              <a:schemeClr val="tx2">
                <a:lumMod val="50000"/>
                <a:lumOff val="50000"/>
              </a:schemeClr>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4573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56</a:t>
            </a:fld>
            <a:endParaRPr lang="en-US">
              <a:solidFill>
                <a:srgbClr val="90909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813010"/>
            <a:ext cx="8458200" cy="5662101"/>
          </a:xfrm>
          <a:prstGeom prst="rect">
            <a:avLst/>
          </a:prstGeom>
        </p:spPr>
      </p:pic>
      <p:sp>
        <p:nvSpPr>
          <p:cNvPr id="6" name="TextBox 5"/>
          <p:cNvSpPr txBox="1"/>
          <p:nvPr/>
        </p:nvSpPr>
        <p:spPr>
          <a:xfrm>
            <a:off x="762000" y="124108"/>
            <a:ext cx="5257800" cy="523220"/>
          </a:xfrm>
          <a:prstGeom prst="rect">
            <a:avLst/>
          </a:prstGeom>
          <a:noFill/>
        </p:spPr>
        <p:txBody>
          <a:bodyPr wrap="square" rtlCol="0">
            <a:spAutoFit/>
          </a:bodyPr>
          <a:lstStyle/>
          <a:p>
            <a:r>
              <a:rPr lang="en-US" sz="2800" dirty="0" smtClean="0"/>
              <a:t>Getting there…………………</a:t>
            </a:r>
            <a:endParaRPr lang="en-US" sz="2800" dirty="0"/>
          </a:p>
        </p:txBody>
      </p:sp>
    </p:spTree>
    <p:extLst>
      <p:ext uri="{BB962C8B-B14F-4D97-AF65-F5344CB8AC3E}">
        <p14:creationId xmlns:p14="http://schemas.microsoft.com/office/powerpoint/2010/main" val="25170339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57</a:t>
            </a:fld>
            <a:endParaRPr lang="en-US">
              <a:solidFill>
                <a:srgbClr val="90909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868617"/>
            <a:ext cx="8077200" cy="5407051"/>
          </a:xfrm>
          <a:prstGeom prst="rect">
            <a:avLst/>
          </a:prstGeom>
        </p:spPr>
      </p:pic>
      <p:sp>
        <p:nvSpPr>
          <p:cNvPr id="3" name="TextBox 2"/>
          <p:cNvSpPr txBox="1"/>
          <p:nvPr/>
        </p:nvSpPr>
        <p:spPr>
          <a:xfrm>
            <a:off x="933738" y="241882"/>
            <a:ext cx="4724400" cy="523220"/>
          </a:xfrm>
          <a:prstGeom prst="rect">
            <a:avLst/>
          </a:prstGeom>
          <a:noFill/>
        </p:spPr>
        <p:txBody>
          <a:bodyPr wrap="square" rtlCol="0">
            <a:spAutoFit/>
          </a:bodyPr>
          <a:lstStyle/>
          <a:p>
            <a:r>
              <a:rPr lang="en-US" sz="2800" dirty="0" smtClean="0"/>
              <a:t>Infrastructure</a:t>
            </a:r>
            <a:endParaRPr lang="en-US" sz="2800" dirty="0"/>
          </a:p>
        </p:txBody>
      </p:sp>
    </p:spTree>
    <p:extLst>
      <p:ext uri="{BB962C8B-B14F-4D97-AF65-F5344CB8AC3E}">
        <p14:creationId xmlns:p14="http://schemas.microsoft.com/office/powerpoint/2010/main" val="18920898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58</a:t>
            </a:fld>
            <a:endParaRPr lang="en-US">
              <a:solidFill>
                <a:srgbClr val="90909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066800"/>
            <a:ext cx="7645400" cy="5117995"/>
          </a:xfrm>
          <a:prstGeom prst="rect">
            <a:avLst/>
          </a:prstGeom>
        </p:spPr>
      </p:pic>
      <p:sp>
        <p:nvSpPr>
          <p:cNvPr id="6" name="TextBox 5"/>
          <p:cNvSpPr txBox="1"/>
          <p:nvPr/>
        </p:nvSpPr>
        <p:spPr>
          <a:xfrm>
            <a:off x="914400" y="228600"/>
            <a:ext cx="5105400" cy="523220"/>
          </a:xfrm>
          <a:prstGeom prst="rect">
            <a:avLst/>
          </a:prstGeom>
          <a:noFill/>
        </p:spPr>
        <p:txBody>
          <a:bodyPr wrap="square" rtlCol="0">
            <a:spAutoFit/>
          </a:bodyPr>
          <a:lstStyle/>
          <a:p>
            <a:r>
              <a:rPr lang="en-US" sz="2800" dirty="0" smtClean="0"/>
              <a:t>Data collection</a:t>
            </a:r>
            <a:endParaRPr lang="en-US" sz="2800" dirty="0"/>
          </a:p>
        </p:txBody>
      </p:sp>
    </p:spTree>
    <p:extLst>
      <p:ext uri="{BB962C8B-B14F-4D97-AF65-F5344CB8AC3E}">
        <p14:creationId xmlns:p14="http://schemas.microsoft.com/office/powerpoint/2010/main" val="31621154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59</a:t>
            </a:fld>
            <a:endParaRPr lang="en-US">
              <a:solidFill>
                <a:srgbClr val="90909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111" y="990600"/>
            <a:ext cx="8037689" cy="5380602"/>
          </a:xfrm>
          <a:prstGeom prst="rect">
            <a:avLst/>
          </a:prstGeom>
        </p:spPr>
      </p:pic>
      <p:sp>
        <p:nvSpPr>
          <p:cNvPr id="3" name="TextBox 2"/>
          <p:cNvSpPr txBox="1"/>
          <p:nvPr/>
        </p:nvSpPr>
        <p:spPr>
          <a:xfrm>
            <a:off x="914400" y="228600"/>
            <a:ext cx="5105400" cy="523220"/>
          </a:xfrm>
          <a:prstGeom prst="rect">
            <a:avLst/>
          </a:prstGeom>
          <a:noFill/>
        </p:spPr>
        <p:txBody>
          <a:bodyPr wrap="square" rtlCol="0">
            <a:spAutoFit/>
          </a:bodyPr>
          <a:lstStyle/>
          <a:p>
            <a:r>
              <a:rPr lang="en-US" sz="2800" dirty="0" smtClean="0"/>
              <a:t>Data collection</a:t>
            </a:r>
            <a:endParaRPr lang="en-US" sz="2800" dirty="0"/>
          </a:p>
        </p:txBody>
      </p:sp>
    </p:spTree>
    <p:extLst>
      <p:ext uri="{BB962C8B-B14F-4D97-AF65-F5344CB8AC3E}">
        <p14:creationId xmlns:p14="http://schemas.microsoft.com/office/powerpoint/2010/main" val="2551198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sp>
        <p:nvSpPr>
          <p:cNvPr id="8" name="TextBox 7"/>
          <p:cNvSpPr txBox="1"/>
          <p:nvPr/>
        </p:nvSpPr>
        <p:spPr>
          <a:xfrm>
            <a:off x="762000" y="304800"/>
            <a:ext cx="7391400" cy="739754"/>
          </a:xfrm>
          <a:prstGeom prst="rect">
            <a:avLst/>
          </a:prstGeom>
          <a:noFill/>
        </p:spPr>
        <p:txBody>
          <a:bodyPr wrap="square" rtlCol="0">
            <a:spAutoFit/>
          </a:bodyPr>
          <a:lstStyle/>
          <a:p>
            <a:r>
              <a:rPr lang="en-US" sz="3200" b="1" dirty="0" smtClean="0">
                <a:solidFill>
                  <a:schemeClr val="accent2"/>
                </a:solidFill>
              </a:rPr>
              <a:t>What is a “low resource setting”?</a:t>
            </a:r>
            <a:endParaRPr lang="en-US" sz="3200" b="1" dirty="0">
              <a:solidFill>
                <a:schemeClr val="accent2"/>
              </a:solidFill>
            </a:endParaRPr>
          </a:p>
        </p:txBody>
      </p:sp>
      <p:sp>
        <p:nvSpPr>
          <p:cNvPr id="9" name="Content Placeholder 2"/>
          <p:cNvSpPr txBox="1">
            <a:spLocks/>
          </p:cNvSpPr>
          <p:nvPr/>
        </p:nvSpPr>
        <p:spPr>
          <a:xfrm>
            <a:off x="960120" y="1295400"/>
            <a:ext cx="7315200" cy="4666081"/>
          </a:xfrm>
          <a:prstGeom prst="rect">
            <a:avLst/>
          </a:prstGeom>
        </p:spPr>
        <p:txBody>
          <a:bodyPr>
            <a:normAutofit fontScale="925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fontAlgn="auto">
              <a:lnSpc>
                <a:spcPct val="100000"/>
              </a:lnSpc>
              <a:spcAft>
                <a:spcPts val="0"/>
              </a:spcAft>
            </a:pPr>
            <a:r>
              <a:rPr lang="en-US" b="1" i="1" dirty="0" smtClean="0"/>
              <a:t>Developing Countries</a:t>
            </a:r>
          </a:p>
          <a:p>
            <a:pPr marL="349250" lvl="1" indent="0" fontAlgn="auto">
              <a:lnSpc>
                <a:spcPct val="100000"/>
              </a:lnSpc>
              <a:spcAft>
                <a:spcPts val="0"/>
              </a:spcAft>
              <a:buNone/>
            </a:pPr>
            <a:r>
              <a:rPr lang="en-US" sz="1900" dirty="0" smtClean="0"/>
              <a:t>US President Harry Truman, inaugural address 1949</a:t>
            </a:r>
          </a:p>
          <a:p>
            <a:pPr fontAlgn="auto">
              <a:lnSpc>
                <a:spcPct val="100000"/>
              </a:lnSpc>
              <a:spcAft>
                <a:spcPts val="0"/>
              </a:spcAft>
            </a:pPr>
            <a:r>
              <a:rPr lang="en-US" b="1" i="1" dirty="0" smtClean="0"/>
              <a:t>Third World</a:t>
            </a:r>
          </a:p>
          <a:p>
            <a:pPr marL="349250" lvl="1" indent="0" fontAlgn="auto">
              <a:lnSpc>
                <a:spcPct val="100000"/>
              </a:lnSpc>
              <a:spcAft>
                <a:spcPts val="0"/>
              </a:spcAft>
              <a:buNone/>
            </a:pPr>
            <a:r>
              <a:rPr lang="en-US" sz="1900" dirty="0" smtClean="0"/>
              <a:t>Alfred </a:t>
            </a:r>
            <a:r>
              <a:rPr lang="en-US" sz="1900" dirty="0" err="1" smtClean="0"/>
              <a:t>Sauvy</a:t>
            </a:r>
            <a:r>
              <a:rPr lang="en-US" sz="1900" dirty="0" smtClean="0"/>
              <a:t>, </a:t>
            </a:r>
            <a:r>
              <a:rPr lang="en-US" sz="1900" dirty="0" err="1" smtClean="0"/>
              <a:t>L’Observateur</a:t>
            </a:r>
            <a:r>
              <a:rPr lang="en-US" sz="1900" dirty="0" smtClean="0"/>
              <a:t> 1952, Three Worlds One Planet</a:t>
            </a:r>
          </a:p>
          <a:p>
            <a:pPr fontAlgn="auto">
              <a:lnSpc>
                <a:spcPct val="100000"/>
              </a:lnSpc>
              <a:spcAft>
                <a:spcPts val="0"/>
              </a:spcAft>
            </a:pPr>
            <a:r>
              <a:rPr lang="en-US" b="1" i="1" dirty="0" smtClean="0"/>
              <a:t>Global South</a:t>
            </a:r>
          </a:p>
          <a:p>
            <a:pPr marL="349250" lvl="1" indent="0" fontAlgn="auto">
              <a:lnSpc>
                <a:spcPct val="100000"/>
              </a:lnSpc>
              <a:spcAft>
                <a:spcPts val="0"/>
              </a:spcAft>
              <a:buNone/>
            </a:pPr>
            <a:r>
              <a:rPr lang="en-US" sz="1900" dirty="0" smtClean="0"/>
              <a:t>West German Chancellor Willy Brandt, North-South: A </a:t>
            </a:r>
            <a:r>
              <a:rPr lang="en-US" sz="1900" dirty="0" err="1" smtClean="0"/>
              <a:t>Programme</a:t>
            </a:r>
            <a:r>
              <a:rPr lang="en-US" sz="1900" dirty="0" smtClean="0"/>
              <a:t> for Survival 1980</a:t>
            </a:r>
          </a:p>
          <a:p>
            <a:pPr fontAlgn="auto">
              <a:lnSpc>
                <a:spcPct val="100000"/>
              </a:lnSpc>
              <a:spcAft>
                <a:spcPts val="0"/>
              </a:spcAft>
            </a:pPr>
            <a:r>
              <a:rPr lang="en-US" b="1" i="1" dirty="0" smtClean="0"/>
              <a:t>Low- and lower-middle-income countries (LMICs)</a:t>
            </a:r>
          </a:p>
          <a:p>
            <a:pPr marL="349250" lvl="1" indent="0" fontAlgn="auto">
              <a:lnSpc>
                <a:spcPct val="100000"/>
              </a:lnSpc>
              <a:spcAft>
                <a:spcPts val="0"/>
              </a:spcAft>
              <a:buNone/>
            </a:pPr>
            <a:r>
              <a:rPr lang="en-US" sz="1900" dirty="0" smtClean="0"/>
              <a:t>World Bank income categories established in 1989</a:t>
            </a:r>
          </a:p>
          <a:p>
            <a:pPr fontAlgn="auto">
              <a:lnSpc>
                <a:spcPct val="100000"/>
              </a:lnSpc>
              <a:spcAft>
                <a:spcPts val="0"/>
              </a:spcAft>
            </a:pPr>
            <a:r>
              <a:rPr lang="en-US" b="1" i="1" dirty="0" smtClean="0"/>
              <a:t>Majority World</a:t>
            </a:r>
          </a:p>
          <a:p>
            <a:pPr marL="349250" lvl="1" indent="0" fontAlgn="auto">
              <a:lnSpc>
                <a:spcPct val="100000"/>
              </a:lnSpc>
              <a:spcAft>
                <a:spcPts val="0"/>
              </a:spcAft>
              <a:buNone/>
            </a:pPr>
            <a:r>
              <a:rPr lang="en-US" sz="1900" dirty="0" smtClean="0"/>
              <a:t>Writer and photographer </a:t>
            </a:r>
            <a:r>
              <a:rPr lang="en-US" sz="1900" dirty="0" err="1" smtClean="0"/>
              <a:t>Shahidul</a:t>
            </a:r>
            <a:r>
              <a:rPr lang="en-US" sz="1900" dirty="0" smtClean="0"/>
              <a:t> </a:t>
            </a:r>
            <a:r>
              <a:rPr lang="en-US" sz="1900" dirty="0" err="1" smtClean="0"/>
              <a:t>Allam</a:t>
            </a:r>
            <a:r>
              <a:rPr lang="en-US" sz="1900" dirty="0" smtClean="0"/>
              <a:t>, early 90s</a:t>
            </a:r>
          </a:p>
          <a:p>
            <a:pPr lvl="1" fontAlgn="auto">
              <a:lnSpc>
                <a:spcPct val="100000"/>
              </a:lnSpc>
              <a:spcAft>
                <a:spcPts val="0"/>
              </a:spcAft>
            </a:pPr>
            <a:endParaRPr lang="en-US" dirty="0" smtClean="0"/>
          </a:p>
          <a:p>
            <a:pPr fontAlgn="auto">
              <a:lnSpc>
                <a:spcPct val="100000"/>
              </a:lnSpc>
              <a:spcAft>
                <a:spcPts val="0"/>
              </a:spcAft>
            </a:pPr>
            <a:endParaRPr lang="en-US" dirty="0"/>
          </a:p>
        </p:txBody>
      </p:sp>
    </p:spTree>
    <p:extLst>
      <p:ext uri="{BB962C8B-B14F-4D97-AF65-F5344CB8AC3E}">
        <p14:creationId xmlns:p14="http://schemas.microsoft.com/office/powerpoint/2010/main" val="6700522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60</a:t>
            </a:fld>
            <a:endParaRPr lang="en-US">
              <a:solidFill>
                <a:srgbClr val="90909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919627"/>
            <a:ext cx="8001000" cy="5356041"/>
          </a:xfrm>
          <a:prstGeom prst="rect">
            <a:avLst/>
          </a:prstGeom>
        </p:spPr>
      </p:pic>
      <p:sp>
        <p:nvSpPr>
          <p:cNvPr id="6" name="TextBox 5"/>
          <p:cNvSpPr txBox="1"/>
          <p:nvPr/>
        </p:nvSpPr>
        <p:spPr>
          <a:xfrm>
            <a:off x="914400" y="228600"/>
            <a:ext cx="5105400" cy="523220"/>
          </a:xfrm>
          <a:prstGeom prst="rect">
            <a:avLst/>
          </a:prstGeom>
          <a:noFill/>
        </p:spPr>
        <p:txBody>
          <a:bodyPr wrap="square" rtlCol="0">
            <a:spAutoFit/>
          </a:bodyPr>
          <a:lstStyle/>
          <a:p>
            <a:r>
              <a:rPr lang="en-US" sz="2800" dirty="0" smtClean="0"/>
              <a:t>Diagnostics</a:t>
            </a:r>
            <a:endParaRPr lang="en-US" sz="2800" dirty="0"/>
          </a:p>
        </p:txBody>
      </p:sp>
    </p:spTree>
    <p:extLst>
      <p:ext uri="{BB962C8B-B14F-4D97-AF65-F5344CB8AC3E}">
        <p14:creationId xmlns:p14="http://schemas.microsoft.com/office/powerpoint/2010/main" val="3033742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61</a:t>
            </a:fld>
            <a:endParaRPr lang="en-US">
              <a:solidFill>
                <a:srgbClr val="90909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765649"/>
            <a:ext cx="8458200" cy="5662101"/>
          </a:xfrm>
          <a:prstGeom prst="rect">
            <a:avLst/>
          </a:prstGeom>
        </p:spPr>
      </p:pic>
      <p:sp>
        <p:nvSpPr>
          <p:cNvPr id="7" name="TextBox 6"/>
          <p:cNvSpPr txBox="1"/>
          <p:nvPr/>
        </p:nvSpPr>
        <p:spPr>
          <a:xfrm>
            <a:off x="914400" y="228600"/>
            <a:ext cx="5105400" cy="523220"/>
          </a:xfrm>
          <a:prstGeom prst="rect">
            <a:avLst/>
          </a:prstGeom>
          <a:noFill/>
        </p:spPr>
        <p:txBody>
          <a:bodyPr wrap="square" rtlCol="0">
            <a:spAutoFit/>
          </a:bodyPr>
          <a:lstStyle/>
          <a:p>
            <a:r>
              <a:rPr lang="en-US" sz="2800" dirty="0" smtClean="0"/>
              <a:t>Diagnostics</a:t>
            </a:r>
            <a:endParaRPr lang="en-US" sz="2800" dirty="0"/>
          </a:p>
        </p:txBody>
      </p:sp>
    </p:spTree>
    <p:extLst>
      <p:ext uri="{BB962C8B-B14F-4D97-AF65-F5344CB8AC3E}">
        <p14:creationId xmlns:p14="http://schemas.microsoft.com/office/powerpoint/2010/main" val="25333131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62</a:t>
            </a:fld>
            <a:endParaRPr lang="en-US">
              <a:solidFill>
                <a:srgbClr val="90909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38394"/>
            <a:ext cx="4352846" cy="6502399"/>
          </a:xfrm>
          <a:prstGeom prst="rect">
            <a:avLst/>
          </a:prstGeom>
        </p:spPr>
      </p:pic>
    </p:spTree>
    <p:extLst>
      <p:ext uri="{BB962C8B-B14F-4D97-AF65-F5344CB8AC3E}">
        <p14:creationId xmlns:p14="http://schemas.microsoft.com/office/powerpoint/2010/main" val="8242163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63</a:t>
            </a:fld>
            <a:endParaRPr lang="en-US">
              <a:solidFill>
                <a:srgbClr val="909090"/>
              </a:solidFill>
            </a:endParaRPr>
          </a:p>
        </p:txBody>
      </p:sp>
      <p:sp>
        <p:nvSpPr>
          <p:cNvPr id="7" name="TextBox 6"/>
          <p:cNvSpPr txBox="1"/>
          <p:nvPr/>
        </p:nvSpPr>
        <p:spPr>
          <a:xfrm>
            <a:off x="990600" y="762000"/>
            <a:ext cx="7239000" cy="5755422"/>
          </a:xfrm>
          <a:prstGeom prst="rect">
            <a:avLst/>
          </a:prstGeom>
          <a:noFill/>
        </p:spPr>
        <p:txBody>
          <a:bodyPr wrap="square" rtlCol="0">
            <a:spAutoFit/>
          </a:bodyPr>
          <a:lstStyle/>
          <a:p>
            <a:pPr algn="ctr"/>
            <a:r>
              <a:rPr lang="en-US" sz="3200" dirty="0" smtClean="0"/>
              <a:t>Asking the Right Questions</a:t>
            </a:r>
          </a:p>
          <a:p>
            <a:pPr marL="285750" lvl="0" indent="-285750">
              <a:lnSpc>
                <a:spcPct val="100000"/>
              </a:lnSpc>
              <a:spcBef>
                <a:spcPts val="2400"/>
              </a:spcBef>
              <a:buFont typeface="Arial" panose="020B0604020202020204" pitchFamily="34" charset="0"/>
              <a:buChar char="•"/>
            </a:pPr>
            <a:r>
              <a:rPr lang="en-US" dirty="0"/>
              <a:t>Testing effectiveness of therapies that are efficacious in HICs</a:t>
            </a:r>
          </a:p>
          <a:p>
            <a:pPr marL="285750" lvl="0" indent="-285750">
              <a:lnSpc>
                <a:spcPct val="100000"/>
              </a:lnSpc>
              <a:spcBef>
                <a:spcPts val="2400"/>
              </a:spcBef>
              <a:buFont typeface="Arial" panose="020B0604020202020204" pitchFamily="34" charset="0"/>
              <a:buChar char="•"/>
            </a:pPr>
            <a:r>
              <a:rPr lang="en-US" dirty="0"/>
              <a:t>Testing therapies for which there is adequate infrastructure for improvement of public health</a:t>
            </a:r>
          </a:p>
          <a:p>
            <a:pPr marL="285750" lvl="0" indent="-285750">
              <a:lnSpc>
                <a:spcPct val="100000"/>
              </a:lnSpc>
              <a:spcBef>
                <a:spcPts val="2400"/>
              </a:spcBef>
              <a:buFont typeface="Arial" panose="020B0604020202020204" pitchFamily="34" charset="0"/>
              <a:buChar char="•"/>
            </a:pPr>
            <a:r>
              <a:rPr lang="en-US" dirty="0"/>
              <a:t>Testing strategies that will change international guidelines</a:t>
            </a:r>
          </a:p>
          <a:p>
            <a:pPr marL="285750" lvl="0" indent="-285750">
              <a:lnSpc>
                <a:spcPct val="100000"/>
              </a:lnSpc>
              <a:spcBef>
                <a:spcPts val="2400"/>
              </a:spcBef>
              <a:buFont typeface="Arial" panose="020B0604020202020204" pitchFamily="34" charset="0"/>
              <a:buChar char="•"/>
            </a:pPr>
            <a:r>
              <a:rPr lang="en-US" dirty="0" smtClean="0"/>
              <a:t>Testing implementation strategies of effective therapies</a:t>
            </a:r>
            <a:endParaRPr lang="en-US" dirty="0"/>
          </a:p>
          <a:p>
            <a:endParaRPr lang="en-US" dirty="0"/>
          </a:p>
        </p:txBody>
      </p:sp>
    </p:spTree>
    <p:extLst>
      <p:ext uri="{BB962C8B-B14F-4D97-AF65-F5344CB8AC3E}">
        <p14:creationId xmlns:p14="http://schemas.microsoft.com/office/powerpoint/2010/main" val="21928212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64</a:t>
            </a:fld>
            <a:endParaRPr lang="en-US">
              <a:solidFill>
                <a:srgbClr val="909090"/>
              </a:solidFill>
            </a:endParaRPr>
          </a:p>
        </p:txBody>
      </p:sp>
      <p:sp>
        <p:nvSpPr>
          <p:cNvPr id="7" name="TextBox 6"/>
          <p:cNvSpPr txBox="1"/>
          <p:nvPr/>
        </p:nvSpPr>
        <p:spPr>
          <a:xfrm>
            <a:off x="990600" y="762000"/>
            <a:ext cx="7239000" cy="5755422"/>
          </a:xfrm>
          <a:prstGeom prst="rect">
            <a:avLst/>
          </a:prstGeom>
          <a:noFill/>
        </p:spPr>
        <p:txBody>
          <a:bodyPr wrap="square" rtlCol="0">
            <a:spAutoFit/>
          </a:bodyPr>
          <a:lstStyle/>
          <a:p>
            <a:pPr algn="ctr"/>
            <a:r>
              <a:rPr lang="en-US" sz="3200" dirty="0" smtClean="0"/>
              <a:t>Asking the Right Questions</a:t>
            </a:r>
          </a:p>
          <a:p>
            <a:pPr marL="285750" lvl="0" indent="-285750">
              <a:lnSpc>
                <a:spcPct val="100000"/>
              </a:lnSpc>
              <a:spcBef>
                <a:spcPts val="2400"/>
              </a:spcBef>
              <a:buFont typeface="Arial" panose="020B0604020202020204" pitchFamily="34" charset="0"/>
              <a:buChar char="•"/>
            </a:pPr>
            <a:r>
              <a:rPr lang="en-US" dirty="0"/>
              <a:t>Testing effectiveness of therapies that are efficacious in HICs</a:t>
            </a:r>
          </a:p>
          <a:p>
            <a:pPr marL="285750" lvl="0" indent="-285750">
              <a:lnSpc>
                <a:spcPct val="100000"/>
              </a:lnSpc>
              <a:spcBef>
                <a:spcPts val="2400"/>
              </a:spcBef>
              <a:buFont typeface="Arial" panose="020B0604020202020204" pitchFamily="34" charset="0"/>
              <a:buChar char="•"/>
            </a:pPr>
            <a:r>
              <a:rPr lang="en-US" dirty="0">
                <a:solidFill>
                  <a:schemeClr val="bg1">
                    <a:lumMod val="75000"/>
                  </a:schemeClr>
                </a:solidFill>
              </a:rPr>
              <a:t>Testing therapies for which there is adequate infrastructure for improvement of public health</a:t>
            </a:r>
          </a:p>
          <a:p>
            <a:pPr marL="285750" lvl="0" indent="-285750">
              <a:lnSpc>
                <a:spcPct val="100000"/>
              </a:lnSpc>
              <a:spcBef>
                <a:spcPts val="2400"/>
              </a:spcBef>
              <a:buFont typeface="Arial" panose="020B0604020202020204" pitchFamily="34" charset="0"/>
              <a:buChar char="•"/>
            </a:pPr>
            <a:r>
              <a:rPr lang="en-US" dirty="0">
                <a:solidFill>
                  <a:schemeClr val="bg1">
                    <a:lumMod val="75000"/>
                  </a:schemeClr>
                </a:solidFill>
              </a:rPr>
              <a:t>Testing strategies that will change international guidelines</a:t>
            </a:r>
          </a:p>
          <a:p>
            <a:pPr marL="285750" lvl="0" indent="-285750">
              <a:lnSpc>
                <a:spcPct val="100000"/>
              </a:lnSpc>
              <a:spcBef>
                <a:spcPts val="2400"/>
              </a:spcBef>
              <a:buFont typeface="Arial" panose="020B0604020202020204" pitchFamily="34" charset="0"/>
              <a:buChar char="•"/>
            </a:pPr>
            <a:r>
              <a:rPr lang="en-US" dirty="0" smtClean="0">
                <a:solidFill>
                  <a:schemeClr val="bg1">
                    <a:lumMod val="75000"/>
                  </a:schemeClr>
                </a:solidFill>
              </a:rPr>
              <a:t>Testing implementation strategies of effective therapies</a:t>
            </a:r>
            <a:endParaRPr lang="en-US" dirty="0">
              <a:solidFill>
                <a:schemeClr val="bg1">
                  <a:lumMod val="75000"/>
                </a:schemeClr>
              </a:solidFill>
            </a:endParaRPr>
          </a:p>
          <a:p>
            <a:endParaRPr lang="en-US" dirty="0"/>
          </a:p>
        </p:txBody>
      </p:sp>
    </p:spTree>
    <p:extLst>
      <p:ext uri="{BB962C8B-B14F-4D97-AF65-F5344CB8AC3E}">
        <p14:creationId xmlns:p14="http://schemas.microsoft.com/office/powerpoint/2010/main" val="31694363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8" name="Picture 8" descr="scan0022"/>
          <p:cNvPicPr>
            <a:picLocks noChangeAspect="1" noChangeArrowheads="1"/>
          </p:cNvPicPr>
          <p:nvPr/>
        </p:nvPicPr>
        <p:blipFill>
          <a:blip r:embed="rId2" cstate="print"/>
          <a:srcRect/>
          <a:stretch>
            <a:fillRect/>
          </a:stretch>
        </p:blipFill>
        <p:spPr bwMode="auto">
          <a:xfrm>
            <a:off x="990600" y="1143000"/>
            <a:ext cx="7467600" cy="4858307"/>
          </a:xfrm>
          <a:prstGeom prst="rect">
            <a:avLst/>
          </a:prstGeom>
          <a:noFill/>
        </p:spPr>
      </p:pic>
      <p:pic>
        <p:nvPicPr>
          <p:cNvPr id="3" name="Picture 4" descr="Header"/>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Tree>
    <p:extLst>
      <p:ext uri="{BB962C8B-B14F-4D97-AF65-F5344CB8AC3E}">
        <p14:creationId xmlns:p14="http://schemas.microsoft.com/office/powerpoint/2010/main" val="28599844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Photo-0077"/>
          <p:cNvPicPr>
            <a:picLocks noGrp="1" noChangeAspect="1" noChangeArrowheads="1"/>
          </p:cNvPicPr>
          <p:nvPr>
            <p:ph sz="quarter" idx="2"/>
          </p:nvPr>
        </p:nvPicPr>
        <p:blipFill>
          <a:blip r:embed="rId2" cstate="print"/>
          <a:stretch>
            <a:fillRect/>
          </a:stretch>
        </p:blipFill>
        <p:spPr>
          <a:xfrm>
            <a:off x="838200" y="1588044"/>
            <a:ext cx="3238500" cy="4318000"/>
          </a:xfrm>
        </p:spPr>
      </p:pic>
      <p:sp>
        <p:nvSpPr>
          <p:cNvPr id="49156" name="Text Box 4"/>
          <p:cNvSpPr txBox="1">
            <a:spLocks noChangeArrowheads="1"/>
          </p:cNvSpPr>
          <p:nvPr/>
        </p:nvSpPr>
        <p:spPr bwMode="auto">
          <a:xfrm>
            <a:off x="997131" y="838200"/>
            <a:ext cx="3352800" cy="577850"/>
          </a:xfrm>
          <a:prstGeom prst="rect">
            <a:avLst/>
          </a:prstGeom>
          <a:noFill/>
          <a:ln w="9525">
            <a:noFill/>
            <a:miter lim="800000"/>
            <a:headEnd/>
            <a:tailEnd/>
          </a:ln>
          <a:effectLst/>
        </p:spPr>
        <p:txBody>
          <a:bodyPr>
            <a:spAutoFit/>
          </a:bodyPr>
          <a:lstStyle/>
          <a:p>
            <a:pPr eaLnBrk="1" hangingPunct="1">
              <a:spcBef>
                <a:spcPct val="50000"/>
              </a:spcBef>
            </a:pPr>
            <a:r>
              <a:rPr lang="en-US" b="1" dirty="0">
                <a:latin typeface="Arial" charset="0"/>
                <a:cs typeface="Arial" charset="0"/>
              </a:rPr>
              <a:t>TBAs holding B&amp;Ms</a:t>
            </a:r>
          </a:p>
        </p:txBody>
      </p:sp>
      <p:pic>
        <p:nvPicPr>
          <p:cNvPr id="7" name="Picture 3" descr="Photo-0086"/>
          <p:cNvPicPr>
            <a:picLocks noGrp="1" noChangeAspect="1" noChangeArrowheads="1"/>
          </p:cNvPicPr>
          <p:nvPr>
            <p:ph sz="quarter" idx="2"/>
          </p:nvPr>
        </p:nvPicPr>
        <p:blipFill>
          <a:blip r:embed="rId3" cstate="print"/>
          <a:stretch>
            <a:fillRect/>
          </a:stretch>
        </p:blipFill>
        <p:spPr>
          <a:xfrm>
            <a:off x="4343400" y="2762794"/>
            <a:ext cx="4191000" cy="3143250"/>
          </a:xfrm>
          <a:noFill/>
          <a:ln/>
        </p:spPr>
      </p:pic>
      <p:sp>
        <p:nvSpPr>
          <p:cNvPr id="8" name="Text Box 6"/>
          <p:cNvSpPr txBox="1">
            <a:spLocks noChangeArrowheads="1"/>
          </p:cNvSpPr>
          <p:nvPr/>
        </p:nvSpPr>
        <p:spPr bwMode="auto">
          <a:xfrm>
            <a:off x="4648200" y="1523498"/>
            <a:ext cx="4267200" cy="1131848"/>
          </a:xfrm>
          <a:prstGeom prst="rect">
            <a:avLst/>
          </a:prstGeom>
          <a:noFill/>
          <a:ln w="9525">
            <a:noFill/>
            <a:miter lim="800000"/>
            <a:headEnd/>
            <a:tailEnd/>
          </a:ln>
          <a:effectLst/>
        </p:spPr>
        <p:txBody>
          <a:bodyPr wrap="square">
            <a:spAutoFit/>
          </a:bodyPr>
          <a:lstStyle/>
          <a:p>
            <a:pPr eaLnBrk="1" hangingPunct="1">
              <a:spcBef>
                <a:spcPct val="50000"/>
              </a:spcBef>
            </a:pPr>
            <a:r>
              <a:rPr lang="en-US" b="1" dirty="0" smtClean="0">
                <a:solidFill>
                  <a:srgbClr val="182F48"/>
                </a:solidFill>
                <a:latin typeface="Arial" charset="0"/>
                <a:cs typeface="Arial" charset="0"/>
              </a:rPr>
              <a:t>practices </a:t>
            </a:r>
            <a:r>
              <a:rPr lang="en-US" b="1" dirty="0">
                <a:solidFill>
                  <a:srgbClr val="182F48"/>
                </a:solidFill>
                <a:latin typeface="Arial" charset="0"/>
                <a:cs typeface="Arial" charset="0"/>
              </a:rPr>
              <a:t>during the NRP training</a:t>
            </a:r>
          </a:p>
        </p:txBody>
      </p:sp>
    </p:spTree>
    <p:extLst>
      <p:ext uri="{BB962C8B-B14F-4D97-AF65-F5344CB8AC3E}">
        <p14:creationId xmlns:p14="http://schemas.microsoft.com/office/powerpoint/2010/main" val="415711236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609600" y="914400"/>
            <a:ext cx="7924800" cy="762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r>
              <a:rPr lang="en-US" sz="2800" b="1" dirty="0" smtClean="0">
                <a:latin typeface="+mn-lt"/>
              </a:rPr>
              <a:t>Results: Mortality following training</a:t>
            </a:r>
          </a:p>
        </p:txBody>
      </p:sp>
      <p:pic>
        <p:nvPicPr>
          <p:cNvPr id="12291" name="Picture 2"/>
          <p:cNvPicPr>
            <a:picLocks noChangeAspect="1" noChangeArrowheads="1"/>
          </p:cNvPicPr>
          <p:nvPr/>
        </p:nvPicPr>
        <p:blipFill>
          <a:blip r:embed="rId2" cstate="print"/>
          <a:srcRect l="2325" r="2325" b="2069"/>
          <a:stretch>
            <a:fillRect/>
          </a:stretch>
        </p:blipFill>
        <p:spPr bwMode="auto">
          <a:xfrm>
            <a:off x="1447800" y="1676400"/>
            <a:ext cx="5218611" cy="4454912"/>
          </a:xfrm>
          <a:prstGeom prst="rect">
            <a:avLst/>
          </a:prstGeom>
          <a:noFill/>
          <a:ln w="9525">
            <a:noFill/>
            <a:miter lim="800000"/>
            <a:headEnd/>
            <a:tailEnd/>
          </a:ln>
        </p:spPr>
      </p:pic>
      <p:sp>
        <p:nvSpPr>
          <p:cNvPr id="5" name="Rectangle 17"/>
          <p:cNvSpPr>
            <a:spLocks noChangeArrowheads="1"/>
          </p:cNvSpPr>
          <p:nvPr/>
        </p:nvSpPr>
        <p:spPr bwMode="auto">
          <a:xfrm>
            <a:off x="3505200" y="6248400"/>
            <a:ext cx="4878259" cy="456535"/>
          </a:xfrm>
          <a:prstGeom prst="rect">
            <a:avLst/>
          </a:prstGeom>
          <a:noFill/>
          <a:ln w="9525">
            <a:noFill/>
            <a:miter lim="800000"/>
            <a:headEnd/>
            <a:tailEnd/>
          </a:ln>
          <a:effectLst/>
        </p:spPr>
        <p:txBody>
          <a:bodyPr wrap="none">
            <a:spAutoFit/>
          </a:bodyPr>
          <a:lstStyle/>
          <a:p>
            <a:pPr>
              <a:lnSpc>
                <a:spcPct val="150000"/>
              </a:lnSpc>
              <a:spcBef>
                <a:spcPct val="50000"/>
              </a:spcBef>
              <a:buClr>
                <a:srgbClr val="000066"/>
              </a:buClr>
              <a:buSzPct val="65000"/>
              <a:buFont typeface="Wingdings" pitchFamily="2" charset="2"/>
              <a:buNone/>
              <a:defRPr/>
            </a:pPr>
            <a:r>
              <a:rPr lang="en-US" altLang="ja-JP" sz="1800" dirty="0">
                <a:solidFill>
                  <a:srgbClr val="000000"/>
                </a:solidFill>
                <a:latin typeface="Arial" pitchFamily="34" charset="0"/>
                <a:ea typeface="ＭＳ Ｐゴシック" charset="-128"/>
                <a:cs typeface="+mn-cs"/>
              </a:rPr>
              <a:t>Carlo et al.  N </a:t>
            </a:r>
            <a:r>
              <a:rPr lang="en-US" altLang="ja-JP" sz="1800" dirty="0" err="1">
                <a:solidFill>
                  <a:srgbClr val="000000"/>
                </a:solidFill>
                <a:latin typeface="Arial" pitchFamily="34" charset="0"/>
                <a:ea typeface="ＭＳ Ｐゴシック" charset="-128"/>
                <a:cs typeface="+mn-cs"/>
              </a:rPr>
              <a:t>Engl</a:t>
            </a:r>
            <a:r>
              <a:rPr lang="en-US" altLang="ja-JP" sz="1800" dirty="0">
                <a:solidFill>
                  <a:srgbClr val="000000"/>
                </a:solidFill>
                <a:latin typeface="Arial" pitchFamily="34" charset="0"/>
                <a:ea typeface="ＭＳ Ｐゴシック" charset="-128"/>
                <a:cs typeface="+mn-cs"/>
              </a:rPr>
              <a:t> J Med. 362:614-23, 2010. </a:t>
            </a:r>
          </a:p>
        </p:txBody>
      </p:sp>
      <p:pic>
        <p:nvPicPr>
          <p:cNvPr id="6" name="Picture 4" descr="Header"/>
          <p:cNvPicPr>
            <a:picLocks noChangeAspect="1" noChangeArrowheads="1"/>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Tree>
    <p:extLst>
      <p:ext uri="{BB962C8B-B14F-4D97-AF65-F5344CB8AC3E}">
        <p14:creationId xmlns:p14="http://schemas.microsoft.com/office/powerpoint/2010/main" val="27565232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der"/>
          <p:cNvPicPr>
            <a:picLocks noChangeAspect="1" noChangeArrowheads="1"/>
          </p:cNvPicPr>
          <p:nvPr/>
        </p:nvPicPr>
        <p:blipFill>
          <a:blip r:embed="rId2" cstate="print"/>
          <a:srcRect/>
          <a:stretch>
            <a:fillRect/>
          </a:stretch>
        </p:blipFill>
        <p:spPr bwMode="auto">
          <a:xfrm>
            <a:off x="0" y="0"/>
            <a:ext cx="9144000" cy="9144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836023" y="2743200"/>
            <a:ext cx="8077201" cy="2401264"/>
          </a:xfrm>
          <a:prstGeom prst="rect">
            <a:avLst/>
          </a:prstGeom>
        </p:spPr>
      </p:pic>
      <p:sp>
        <p:nvSpPr>
          <p:cNvPr id="4" name="TextBox 3"/>
          <p:cNvSpPr txBox="1"/>
          <p:nvPr/>
        </p:nvSpPr>
        <p:spPr>
          <a:xfrm>
            <a:off x="836023" y="1539875"/>
            <a:ext cx="6324600" cy="577850"/>
          </a:xfrm>
          <a:prstGeom prst="rect">
            <a:avLst/>
          </a:prstGeom>
          <a:noFill/>
        </p:spPr>
        <p:txBody>
          <a:bodyPr wrap="square" rtlCol="0">
            <a:spAutoFit/>
          </a:bodyPr>
          <a:lstStyle/>
          <a:p>
            <a:pPr algn="ctr"/>
            <a:r>
              <a:rPr lang="en-US" dirty="0" smtClean="0"/>
              <a:t>The Global Network ACT Trial</a:t>
            </a:r>
            <a:endParaRPr lang="en-US" dirty="0"/>
          </a:p>
        </p:txBody>
      </p:sp>
    </p:spTree>
    <p:extLst>
      <p:ext uri="{BB962C8B-B14F-4D97-AF65-F5344CB8AC3E}">
        <p14:creationId xmlns:p14="http://schemas.microsoft.com/office/powerpoint/2010/main" val="32731821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der"/>
          <p:cNvPicPr>
            <a:picLocks noChangeAspect="1" noChangeArrowheads="1"/>
          </p:cNvPicPr>
          <p:nvPr/>
        </p:nvPicPr>
        <p:blipFill>
          <a:blip r:embed="rId2" cstate="print"/>
          <a:srcRect/>
          <a:stretch>
            <a:fillRect/>
          </a:stretch>
        </p:blipFill>
        <p:spPr bwMode="auto">
          <a:xfrm>
            <a:off x="0" y="0"/>
            <a:ext cx="9144000" cy="914400"/>
          </a:xfrm>
          <a:prstGeom prst="rect">
            <a:avLst/>
          </a:prstGeom>
          <a:noFill/>
          <a:ln w="9525">
            <a:noFill/>
            <a:miter lim="800000"/>
            <a:headEnd/>
            <a:tailEnd/>
          </a:ln>
        </p:spPr>
      </p:pic>
      <p:sp>
        <p:nvSpPr>
          <p:cNvPr id="6" name="Rectangle 17"/>
          <p:cNvSpPr>
            <a:spLocks noChangeArrowheads="1"/>
          </p:cNvSpPr>
          <p:nvPr/>
        </p:nvSpPr>
        <p:spPr bwMode="auto">
          <a:xfrm>
            <a:off x="3505200" y="6248400"/>
            <a:ext cx="4262770" cy="456535"/>
          </a:xfrm>
          <a:prstGeom prst="rect">
            <a:avLst/>
          </a:prstGeom>
          <a:noFill/>
          <a:ln w="9525">
            <a:noFill/>
            <a:miter lim="800000"/>
            <a:headEnd/>
            <a:tailEnd/>
          </a:ln>
          <a:effectLst/>
        </p:spPr>
        <p:txBody>
          <a:bodyPr wrap="none">
            <a:spAutoFit/>
          </a:bodyPr>
          <a:lstStyle/>
          <a:p>
            <a:pPr>
              <a:lnSpc>
                <a:spcPct val="150000"/>
              </a:lnSpc>
              <a:spcBef>
                <a:spcPct val="50000"/>
              </a:spcBef>
              <a:buClr>
                <a:srgbClr val="000066"/>
              </a:buClr>
              <a:buSzPct val="65000"/>
              <a:buFont typeface="Wingdings" pitchFamily="2" charset="2"/>
              <a:buNone/>
              <a:defRPr/>
            </a:pPr>
            <a:r>
              <a:rPr lang="en-US" altLang="ja-JP" sz="1800" dirty="0" err="1" smtClean="0">
                <a:solidFill>
                  <a:srgbClr val="000000"/>
                </a:solidFill>
                <a:latin typeface="Arial" pitchFamily="34" charset="0"/>
                <a:ea typeface="ＭＳ Ｐゴシック" charset="-128"/>
                <a:cs typeface="+mn-cs"/>
              </a:rPr>
              <a:t>Althabe</a:t>
            </a:r>
            <a:r>
              <a:rPr lang="en-US" altLang="ja-JP" sz="1800" dirty="0" smtClean="0">
                <a:solidFill>
                  <a:srgbClr val="000000"/>
                </a:solidFill>
                <a:latin typeface="Arial" pitchFamily="34" charset="0"/>
                <a:ea typeface="ＭＳ Ｐゴシック" charset="-128"/>
                <a:cs typeface="+mn-cs"/>
              </a:rPr>
              <a:t> F, </a:t>
            </a:r>
            <a:r>
              <a:rPr lang="en-US" altLang="ja-JP" sz="1800" dirty="0">
                <a:solidFill>
                  <a:srgbClr val="000000"/>
                </a:solidFill>
                <a:latin typeface="Arial" pitchFamily="34" charset="0"/>
                <a:ea typeface="ＭＳ Ｐゴシック" charset="-128"/>
                <a:cs typeface="+mn-cs"/>
              </a:rPr>
              <a:t>et al.  </a:t>
            </a:r>
            <a:r>
              <a:rPr lang="en-US" altLang="ja-JP" sz="1800" dirty="0" smtClean="0">
                <a:solidFill>
                  <a:srgbClr val="000000"/>
                </a:solidFill>
                <a:latin typeface="Arial" pitchFamily="34" charset="0"/>
                <a:ea typeface="ＭＳ Ｐゴシック" charset="-128"/>
                <a:cs typeface="+mn-cs"/>
              </a:rPr>
              <a:t>Lancet 385:629, 2015. </a:t>
            </a:r>
            <a:endParaRPr lang="en-US" altLang="ja-JP" sz="1800" dirty="0">
              <a:solidFill>
                <a:srgbClr val="000000"/>
              </a:solidFill>
              <a:latin typeface="Arial" pitchFamily="34" charset="0"/>
              <a:ea typeface="ＭＳ Ｐゴシック" charset="-128"/>
              <a:cs typeface="+mn-cs"/>
            </a:endParaRPr>
          </a:p>
        </p:txBody>
      </p:sp>
      <p:sp>
        <p:nvSpPr>
          <p:cNvPr id="4" name="TextBox 3"/>
          <p:cNvSpPr txBox="1"/>
          <p:nvPr/>
        </p:nvSpPr>
        <p:spPr>
          <a:xfrm>
            <a:off x="1981200" y="1216253"/>
            <a:ext cx="5867400" cy="4785926"/>
          </a:xfrm>
          <a:prstGeom prst="rect">
            <a:avLst/>
          </a:prstGeom>
          <a:noFill/>
        </p:spPr>
        <p:txBody>
          <a:bodyPr wrap="square" rtlCol="0">
            <a:spAutoFit/>
          </a:bodyPr>
          <a:lstStyle/>
          <a:p>
            <a:pPr>
              <a:lnSpc>
                <a:spcPct val="100000"/>
              </a:lnSpc>
            </a:pPr>
            <a:r>
              <a:rPr lang="en-US" sz="2000" b="1" dirty="0" smtClean="0"/>
              <a:t>Intervention group</a:t>
            </a:r>
          </a:p>
          <a:p>
            <a:pPr marL="285750" indent="-285750">
              <a:lnSpc>
                <a:spcPct val="100000"/>
              </a:lnSpc>
              <a:spcBef>
                <a:spcPts val="600"/>
              </a:spcBef>
              <a:buFont typeface="Arial" panose="020B0604020202020204" pitchFamily="34" charset="0"/>
              <a:buChar char="•"/>
            </a:pPr>
            <a:r>
              <a:rPr lang="en-US" sz="2000" dirty="0" smtClean="0"/>
              <a:t>&lt;36 </a:t>
            </a:r>
            <a:r>
              <a:rPr lang="en-US" sz="2000" dirty="0" err="1" smtClean="0"/>
              <a:t>wk</a:t>
            </a:r>
            <a:r>
              <a:rPr lang="en-US" sz="2000" dirty="0" smtClean="0"/>
              <a:t> at high risk for preterm birth</a:t>
            </a:r>
          </a:p>
          <a:p>
            <a:pPr marL="285750" indent="-285750">
              <a:lnSpc>
                <a:spcPct val="100000"/>
              </a:lnSpc>
              <a:spcBef>
                <a:spcPts val="600"/>
              </a:spcBef>
              <a:buFont typeface="Arial" panose="020B0604020202020204" pitchFamily="34" charset="0"/>
              <a:buChar char="•"/>
            </a:pPr>
            <a:r>
              <a:rPr lang="en-US" sz="2000" dirty="0"/>
              <a:t>o</a:t>
            </a:r>
            <a:r>
              <a:rPr lang="en-US" sz="2000" dirty="0" smtClean="0"/>
              <a:t>ne course of betamethasone</a:t>
            </a:r>
          </a:p>
          <a:p>
            <a:pPr marL="285750" indent="-285750">
              <a:lnSpc>
                <a:spcPct val="100000"/>
              </a:lnSpc>
              <a:spcBef>
                <a:spcPts val="600"/>
              </a:spcBef>
              <a:buFont typeface="Arial" panose="020B0604020202020204" pitchFamily="34" charset="0"/>
              <a:buChar char="•"/>
            </a:pPr>
            <a:r>
              <a:rPr lang="en-US" sz="2000" dirty="0"/>
              <a:t>r</a:t>
            </a:r>
            <a:r>
              <a:rPr lang="en-US" sz="2000" dirty="0" smtClean="0"/>
              <a:t>eferral recommended</a:t>
            </a:r>
          </a:p>
          <a:p>
            <a:pPr>
              <a:lnSpc>
                <a:spcPct val="100000"/>
              </a:lnSpc>
              <a:spcBef>
                <a:spcPts val="600"/>
              </a:spcBef>
            </a:pPr>
            <a:r>
              <a:rPr lang="en-US" sz="2000" b="1" dirty="0" smtClean="0"/>
              <a:t>Control group</a:t>
            </a:r>
          </a:p>
          <a:p>
            <a:pPr marL="285750" indent="-285750">
              <a:lnSpc>
                <a:spcPct val="100000"/>
              </a:lnSpc>
              <a:spcBef>
                <a:spcPts val="600"/>
              </a:spcBef>
              <a:buFont typeface="Arial" panose="020B0604020202020204" pitchFamily="34" charset="0"/>
              <a:buChar char="•"/>
            </a:pPr>
            <a:r>
              <a:rPr lang="en-US" sz="2000" dirty="0" smtClean="0"/>
              <a:t>no additions to maternal care</a:t>
            </a:r>
          </a:p>
          <a:p>
            <a:pPr>
              <a:lnSpc>
                <a:spcPct val="100000"/>
              </a:lnSpc>
            </a:pPr>
            <a:endParaRPr lang="en-US" sz="2000" dirty="0"/>
          </a:p>
          <a:p>
            <a:pPr>
              <a:lnSpc>
                <a:spcPct val="100000"/>
              </a:lnSpc>
            </a:pPr>
            <a:r>
              <a:rPr lang="en-US" sz="2000" b="1" dirty="0" smtClean="0"/>
              <a:t>Primary outcome: </a:t>
            </a:r>
          </a:p>
          <a:p>
            <a:pPr marL="342900" indent="-342900">
              <a:lnSpc>
                <a:spcPct val="100000"/>
              </a:lnSpc>
              <a:spcBef>
                <a:spcPts val="600"/>
              </a:spcBef>
              <a:buFont typeface="Arial" panose="020B0604020202020204" pitchFamily="34" charset="0"/>
              <a:buChar char="•"/>
            </a:pPr>
            <a:r>
              <a:rPr lang="en-US" sz="2000" dirty="0" smtClean="0"/>
              <a:t>neonatal mortality among infants &lt; 5</a:t>
            </a:r>
            <a:r>
              <a:rPr lang="en-US" sz="2000" baseline="30000" dirty="0" smtClean="0"/>
              <a:t>th</a:t>
            </a:r>
            <a:r>
              <a:rPr lang="en-US" sz="2000" dirty="0" smtClean="0"/>
              <a:t> % (LBW)</a:t>
            </a:r>
          </a:p>
          <a:p>
            <a:pPr>
              <a:lnSpc>
                <a:spcPct val="100000"/>
              </a:lnSpc>
              <a:spcBef>
                <a:spcPts val="600"/>
              </a:spcBef>
            </a:pPr>
            <a:r>
              <a:rPr lang="en-US" sz="2000" b="1" dirty="0" smtClean="0"/>
              <a:t>Secondary outcomes:</a:t>
            </a:r>
          </a:p>
          <a:p>
            <a:pPr marL="342900" indent="-342900">
              <a:lnSpc>
                <a:spcPct val="100000"/>
              </a:lnSpc>
              <a:spcBef>
                <a:spcPts val="600"/>
              </a:spcBef>
              <a:buFont typeface="Arial" panose="020B0604020202020204" pitchFamily="34" charset="0"/>
              <a:buChar char="•"/>
            </a:pPr>
            <a:r>
              <a:rPr lang="en-US" sz="2000" dirty="0" smtClean="0"/>
              <a:t>all neonatal mortality</a:t>
            </a:r>
          </a:p>
          <a:p>
            <a:pPr marL="342900" indent="-342900">
              <a:lnSpc>
                <a:spcPct val="100000"/>
              </a:lnSpc>
              <a:spcBef>
                <a:spcPts val="600"/>
              </a:spcBef>
              <a:buFont typeface="Arial" panose="020B0604020202020204" pitchFamily="34" charset="0"/>
              <a:buChar char="•"/>
            </a:pPr>
            <a:r>
              <a:rPr lang="en-US" sz="2000" dirty="0" smtClean="0"/>
              <a:t>maternal infections</a:t>
            </a:r>
            <a:endParaRPr lang="en-US" sz="2000" dirty="0"/>
          </a:p>
        </p:txBody>
      </p:sp>
    </p:spTree>
    <p:extLst>
      <p:ext uri="{BB962C8B-B14F-4D97-AF65-F5344CB8AC3E}">
        <p14:creationId xmlns:p14="http://schemas.microsoft.com/office/powerpoint/2010/main" val="110024324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sp>
        <p:nvSpPr>
          <p:cNvPr id="5" name="TextBox 4"/>
          <p:cNvSpPr txBox="1"/>
          <p:nvPr/>
        </p:nvSpPr>
        <p:spPr>
          <a:xfrm>
            <a:off x="762000" y="1524000"/>
            <a:ext cx="6858000" cy="658835"/>
          </a:xfrm>
          <a:prstGeom prst="rect">
            <a:avLst/>
          </a:prstGeom>
          <a:noFill/>
        </p:spPr>
        <p:txBody>
          <a:bodyPr wrap="square" rtlCol="0">
            <a:spAutoFit/>
          </a:bodyPr>
          <a:lstStyle/>
          <a:p>
            <a:pPr algn="ctr"/>
            <a:r>
              <a:rPr lang="en-US" sz="2800" u="sng" dirty="0" smtClean="0"/>
              <a:t>World Bank Country Classification</a:t>
            </a:r>
            <a:endParaRPr lang="en-US" sz="2800" u="sng" dirty="0"/>
          </a:p>
        </p:txBody>
      </p:sp>
      <p:sp>
        <p:nvSpPr>
          <p:cNvPr id="6" name="TextBox 5"/>
          <p:cNvSpPr txBox="1"/>
          <p:nvPr/>
        </p:nvSpPr>
        <p:spPr>
          <a:xfrm>
            <a:off x="2743200" y="6248400"/>
            <a:ext cx="5715000" cy="507831"/>
          </a:xfrm>
          <a:prstGeom prst="rect">
            <a:avLst/>
          </a:prstGeom>
          <a:noFill/>
        </p:spPr>
        <p:txBody>
          <a:bodyPr wrap="square" rtlCol="0">
            <a:spAutoFit/>
          </a:bodyPr>
          <a:lstStyle/>
          <a:p>
            <a:r>
              <a:rPr lang="en-US" sz="1800" dirty="0" smtClean="0"/>
              <a:t>http://data.worldbank.org/about/country-classifications</a:t>
            </a:r>
            <a:endParaRPr lang="en-US" sz="1800" dirty="0"/>
          </a:p>
        </p:txBody>
      </p:sp>
      <p:sp>
        <p:nvSpPr>
          <p:cNvPr id="11" name="TextBox 10"/>
          <p:cNvSpPr txBox="1"/>
          <p:nvPr/>
        </p:nvSpPr>
        <p:spPr>
          <a:xfrm>
            <a:off x="1524000" y="2286000"/>
            <a:ext cx="5791200" cy="2970044"/>
          </a:xfrm>
          <a:prstGeom prst="rect">
            <a:avLst/>
          </a:prstGeom>
          <a:noFill/>
        </p:spPr>
        <p:txBody>
          <a:bodyPr wrap="square" rtlCol="0">
            <a:spAutoFit/>
          </a:bodyPr>
          <a:lstStyle/>
          <a:p>
            <a:r>
              <a:rPr lang="en-US" b="1" dirty="0" smtClean="0"/>
              <a:t>Classification</a:t>
            </a:r>
            <a:r>
              <a:rPr lang="en-US" dirty="0" smtClean="0"/>
              <a:t>	</a:t>
            </a:r>
            <a:r>
              <a:rPr lang="en-US" b="1" dirty="0" smtClean="0"/>
              <a:t>GNI per capita ($)</a:t>
            </a:r>
          </a:p>
          <a:p>
            <a:pPr>
              <a:lnSpc>
                <a:spcPct val="100000"/>
              </a:lnSpc>
              <a:spcBef>
                <a:spcPts val="1200"/>
              </a:spcBef>
              <a:spcAft>
                <a:spcPts val="600"/>
              </a:spcAft>
            </a:pPr>
            <a:r>
              <a:rPr lang="en-US" dirty="0" smtClean="0"/>
              <a:t>Low			</a:t>
            </a:r>
            <a:r>
              <a:rPr lang="en-US" u="sng" dirty="0" smtClean="0"/>
              <a:t>&lt;</a:t>
            </a:r>
            <a:r>
              <a:rPr lang="en-US" dirty="0" smtClean="0"/>
              <a:t> 1035</a:t>
            </a:r>
          </a:p>
          <a:p>
            <a:pPr>
              <a:lnSpc>
                <a:spcPct val="100000"/>
              </a:lnSpc>
              <a:spcBef>
                <a:spcPts val="1200"/>
              </a:spcBef>
              <a:spcAft>
                <a:spcPts val="600"/>
              </a:spcAft>
            </a:pPr>
            <a:r>
              <a:rPr lang="en-US" dirty="0" smtClean="0"/>
              <a:t>Low-Middle		1036 - 4085</a:t>
            </a:r>
          </a:p>
          <a:p>
            <a:pPr>
              <a:lnSpc>
                <a:spcPct val="100000"/>
              </a:lnSpc>
              <a:spcBef>
                <a:spcPts val="1200"/>
              </a:spcBef>
              <a:spcAft>
                <a:spcPts val="600"/>
              </a:spcAft>
            </a:pPr>
            <a:r>
              <a:rPr lang="en-US" dirty="0" smtClean="0"/>
              <a:t>Upper-Middle	4086 – 12,615</a:t>
            </a:r>
          </a:p>
          <a:p>
            <a:pPr>
              <a:lnSpc>
                <a:spcPct val="100000"/>
              </a:lnSpc>
              <a:spcBef>
                <a:spcPts val="1200"/>
              </a:spcBef>
              <a:spcAft>
                <a:spcPts val="600"/>
              </a:spcAft>
            </a:pPr>
            <a:r>
              <a:rPr lang="en-US" dirty="0" smtClean="0"/>
              <a:t>High			</a:t>
            </a:r>
            <a:r>
              <a:rPr lang="en-US" u="sng" dirty="0" smtClean="0"/>
              <a:t>&gt;</a:t>
            </a:r>
            <a:r>
              <a:rPr lang="en-US" dirty="0" smtClean="0"/>
              <a:t> 12,616</a:t>
            </a:r>
            <a:endParaRPr lang="en-US" dirty="0"/>
          </a:p>
        </p:txBody>
      </p:sp>
      <p:sp>
        <p:nvSpPr>
          <p:cNvPr id="13" name="TextBox 12"/>
          <p:cNvSpPr txBox="1"/>
          <p:nvPr/>
        </p:nvSpPr>
        <p:spPr>
          <a:xfrm>
            <a:off x="6248400" y="3200400"/>
            <a:ext cx="2743200" cy="553998"/>
          </a:xfrm>
          <a:prstGeom prst="rect">
            <a:avLst/>
          </a:prstGeom>
          <a:noFill/>
        </p:spPr>
        <p:txBody>
          <a:bodyPr wrap="square" rtlCol="0">
            <a:spAutoFit/>
          </a:bodyPr>
          <a:lstStyle/>
          <a:p>
            <a:r>
              <a:rPr lang="en-US" sz="2000" dirty="0" smtClean="0"/>
              <a:t>Developing Countries</a:t>
            </a:r>
            <a:endParaRPr lang="en-US" sz="2000" dirty="0"/>
          </a:p>
        </p:txBody>
      </p:sp>
      <p:sp>
        <p:nvSpPr>
          <p:cNvPr id="7" name="Rounded Rectangle 6"/>
          <p:cNvSpPr/>
          <p:nvPr/>
        </p:nvSpPr>
        <p:spPr bwMode="auto">
          <a:xfrm>
            <a:off x="1524000" y="3048000"/>
            <a:ext cx="4724400" cy="914400"/>
          </a:xfrm>
          <a:prstGeom prst="roundRect">
            <a:avLst/>
          </a:prstGeom>
          <a:solidFill>
            <a:schemeClr val="accent6">
              <a:lumMod val="20000"/>
              <a:lumOff val="80000"/>
              <a:alpha val="4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dirty="0" smtClean="0">
              <a:ln>
                <a:noFill/>
              </a:ln>
              <a:solidFill>
                <a:schemeClr val="tx1"/>
              </a:solidFill>
              <a:effectLst/>
              <a:latin typeface="Arial" pitchFamily="34" charset="0"/>
            </a:endParaRPr>
          </a:p>
        </p:txBody>
      </p:sp>
      <p:sp>
        <p:nvSpPr>
          <p:cNvPr id="8" name="TextBox 7"/>
          <p:cNvSpPr txBox="1"/>
          <p:nvPr/>
        </p:nvSpPr>
        <p:spPr>
          <a:xfrm>
            <a:off x="762000" y="304800"/>
            <a:ext cx="7391400" cy="739754"/>
          </a:xfrm>
          <a:prstGeom prst="rect">
            <a:avLst/>
          </a:prstGeom>
          <a:noFill/>
        </p:spPr>
        <p:txBody>
          <a:bodyPr wrap="square" rtlCol="0">
            <a:spAutoFit/>
          </a:bodyPr>
          <a:lstStyle/>
          <a:p>
            <a:r>
              <a:rPr lang="en-US" sz="3200" b="1" dirty="0" smtClean="0">
                <a:solidFill>
                  <a:schemeClr val="accent2"/>
                </a:solidFill>
              </a:rPr>
              <a:t>What is a developing country?</a:t>
            </a:r>
            <a:endParaRPr lang="en-US" sz="3200"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3505200" y="6248400"/>
            <a:ext cx="4262770" cy="507831"/>
          </a:xfrm>
          <a:prstGeom prst="rect">
            <a:avLst/>
          </a:prstGeom>
          <a:noFill/>
          <a:ln w="9525">
            <a:noFill/>
            <a:miter lim="800000"/>
            <a:headEnd/>
            <a:tailEnd/>
          </a:ln>
          <a:effectLst/>
        </p:spPr>
        <p:txBody>
          <a:bodyPr wrap="none">
            <a:spAutoFit/>
          </a:bodyPr>
          <a:lstStyle/>
          <a:p>
            <a:pPr>
              <a:lnSpc>
                <a:spcPct val="150000"/>
              </a:lnSpc>
              <a:spcBef>
                <a:spcPct val="50000"/>
              </a:spcBef>
              <a:buClr>
                <a:srgbClr val="000066"/>
              </a:buClr>
              <a:buSzPct val="65000"/>
              <a:buFont typeface="Wingdings" pitchFamily="2" charset="2"/>
              <a:buNone/>
              <a:defRPr/>
            </a:pPr>
            <a:r>
              <a:rPr lang="en-US" altLang="ja-JP" dirty="0" err="1" smtClean="0">
                <a:solidFill>
                  <a:srgbClr val="000000"/>
                </a:solidFill>
                <a:latin typeface="Arial" pitchFamily="34" charset="0"/>
                <a:ea typeface="ＭＳ Ｐゴシック" charset="-128"/>
                <a:cs typeface="+mn-cs"/>
              </a:rPr>
              <a:t>Althabe</a:t>
            </a:r>
            <a:r>
              <a:rPr lang="en-US" altLang="ja-JP" dirty="0" smtClean="0">
                <a:solidFill>
                  <a:srgbClr val="000000"/>
                </a:solidFill>
                <a:latin typeface="Arial" pitchFamily="34" charset="0"/>
                <a:ea typeface="ＭＳ Ｐゴシック" charset="-128"/>
                <a:cs typeface="+mn-cs"/>
              </a:rPr>
              <a:t> F, </a:t>
            </a:r>
            <a:r>
              <a:rPr lang="en-US" altLang="ja-JP" dirty="0">
                <a:solidFill>
                  <a:srgbClr val="000000"/>
                </a:solidFill>
                <a:latin typeface="Arial" pitchFamily="34" charset="0"/>
                <a:ea typeface="ＭＳ Ｐゴシック" charset="-128"/>
                <a:cs typeface="+mn-cs"/>
              </a:rPr>
              <a:t>et al.  </a:t>
            </a:r>
            <a:r>
              <a:rPr lang="en-US" altLang="ja-JP" dirty="0" smtClean="0">
                <a:solidFill>
                  <a:srgbClr val="000000"/>
                </a:solidFill>
                <a:latin typeface="Arial" pitchFamily="34" charset="0"/>
                <a:ea typeface="ＭＳ Ｐゴシック" charset="-128"/>
                <a:cs typeface="+mn-cs"/>
              </a:rPr>
              <a:t>Lancet 385:629, 2015. </a:t>
            </a:r>
            <a:endParaRPr lang="en-US" altLang="ja-JP" dirty="0">
              <a:solidFill>
                <a:srgbClr val="000000"/>
              </a:solidFill>
              <a:latin typeface="Arial" pitchFamily="34" charset="0"/>
              <a:ea typeface="ＭＳ Ｐゴシック" charset="-128"/>
              <a:cs typeface="+mn-cs"/>
            </a:endParaRPr>
          </a:p>
        </p:txBody>
      </p:sp>
      <p:pic>
        <p:nvPicPr>
          <p:cNvPr id="5" name="Picture 4" descr="Header"/>
          <p:cNvPicPr>
            <a:picLocks noChangeAspect="1" noChangeArrowheads="1"/>
          </p:cNvPicPr>
          <p:nvPr/>
        </p:nvPicPr>
        <p:blipFill>
          <a:blip r:embed="rId2" cstate="print"/>
          <a:srcRect/>
          <a:stretch>
            <a:fillRect/>
          </a:stretch>
        </p:blipFill>
        <p:spPr bwMode="auto">
          <a:xfrm>
            <a:off x="0" y="0"/>
            <a:ext cx="9144000" cy="914400"/>
          </a:xfrm>
          <a:prstGeom prst="rect">
            <a:avLst/>
          </a:prstGeom>
          <a:noFill/>
          <a:ln w="9525">
            <a:noFill/>
            <a:miter lim="800000"/>
            <a:headEnd/>
            <a:tailEnd/>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857" y="1295400"/>
            <a:ext cx="5987143" cy="4191000"/>
          </a:xfrm>
          <a:prstGeom prst="rect">
            <a:avLst/>
          </a:prstGeom>
        </p:spPr>
      </p:pic>
    </p:spTree>
    <p:extLst>
      <p:ext uri="{BB962C8B-B14F-4D97-AF65-F5344CB8AC3E}">
        <p14:creationId xmlns:p14="http://schemas.microsoft.com/office/powerpoint/2010/main" val="217535085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der"/>
          <p:cNvPicPr>
            <a:picLocks noChangeAspect="1" noChangeArrowheads="1"/>
          </p:cNvPicPr>
          <p:nvPr/>
        </p:nvPicPr>
        <p:blipFill>
          <a:blip r:embed="rId2" cstate="print"/>
          <a:srcRect/>
          <a:stretch>
            <a:fillRect/>
          </a:stretch>
        </p:blipFill>
        <p:spPr bwMode="auto">
          <a:xfrm>
            <a:off x="0" y="0"/>
            <a:ext cx="9144000" cy="914400"/>
          </a:xfrm>
          <a:prstGeom prst="rect">
            <a:avLst/>
          </a:prstGeom>
          <a:noFill/>
          <a:ln w="9525">
            <a:noFill/>
            <a:miter lim="800000"/>
            <a:headEnd/>
            <a:tailEnd/>
          </a:ln>
        </p:spPr>
      </p:pic>
      <p:sp>
        <p:nvSpPr>
          <p:cNvPr id="6" name="Rectangle 17"/>
          <p:cNvSpPr>
            <a:spLocks noChangeArrowheads="1"/>
          </p:cNvSpPr>
          <p:nvPr/>
        </p:nvSpPr>
        <p:spPr bwMode="auto">
          <a:xfrm>
            <a:off x="3505200" y="6248400"/>
            <a:ext cx="4262770" cy="507831"/>
          </a:xfrm>
          <a:prstGeom prst="rect">
            <a:avLst/>
          </a:prstGeom>
          <a:noFill/>
          <a:ln w="9525">
            <a:noFill/>
            <a:miter lim="800000"/>
            <a:headEnd/>
            <a:tailEnd/>
          </a:ln>
          <a:effectLst/>
        </p:spPr>
        <p:txBody>
          <a:bodyPr wrap="none">
            <a:spAutoFit/>
          </a:bodyPr>
          <a:lstStyle/>
          <a:p>
            <a:pPr>
              <a:lnSpc>
                <a:spcPct val="150000"/>
              </a:lnSpc>
              <a:spcBef>
                <a:spcPct val="50000"/>
              </a:spcBef>
              <a:buClr>
                <a:srgbClr val="000066"/>
              </a:buClr>
              <a:buSzPct val="65000"/>
              <a:buFont typeface="Wingdings" pitchFamily="2" charset="2"/>
              <a:buNone/>
              <a:defRPr/>
            </a:pPr>
            <a:r>
              <a:rPr lang="en-US" altLang="ja-JP" sz="1800" dirty="0" err="1" smtClean="0">
                <a:solidFill>
                  <a:srgbClr val="000000"/>
                </a:solidFill>
                <a:latin typeface="Arial" pitchFamily="34" charset="0"/>
                <a:ea typeface="ＭＳ Ｐゴシック" charset="-128"/>
                <a:cs typeface="+mn-cs"/>
              </a:rPr>
              <a:t>Althabe</a:t>
            </a:r>
            <a:r>
              <a:rPr lang="en-US" altLang="ja-JP" sz="1800" dirty="0" smtClean="0">
                <a:solidFill>
                  <a:srgbClr val="000000"/>
                </a:solidFill>
                <a:latin typeface="Arial" pitchFamily="34" charset="0"/>
                <a:ea typeface="ＭＳ Ｐゴシック" charset="-128"/>
                <a:cs typeface="+mn-cs"/>
              </a:rPr>
              <a:t> F, </a:t>
            </a:r>
            <a:r>
              <a:rPr lang="en-US" altLang="ja-JP" sz="1800" dirty="0">
                <a:solidFill>
                  <a:srgbClr val="000000"/>
                </a:solidFill>
                <a:latin typeface="Arial" pitchFamily="34" charset="0"/>
                <a:ea typeface="ＭＳ Ｐゴシック" charset="-128"/>
                <a:cs typeface="+mn-cs"/>
              </a:rPr>
              <a:t>et al.  </a:t>
            </a:r>
            <a:r>
              <a:rPr lang="en-US" altLang="ja-JP" sz="1800" dirty="0" smtClean="0">
                <a:solidFill>
                  <a:srgbClr val="000000"/>
                </a:solidFill>
                <a:latin typeface="Arial" pitchFamily="34" charset="0"/>
                <a:ea typeface="ＭＳ Ｐゴシック" charset="-128"/>
                <a:cs typeface="+mn-cs"/>
              </a:rPr>
              <a:t>Lancet 385:629, 2015. </a:t>
            </a:r>
            <a:endParaRPr lang="en-US" altLang="ja-JP" sz="1800" dirty="0">
              <a:solidFill>
                <a:srgbClr val="000000"/>
              </a:solidFill>
              <a:latin typeface="Arial" pitchFamily="34" charset="0"/>
              <a:ea typeface="ＭＳ Ｐゴシック" charset="-128"/>
              <a:cs typeface="+mn-cs"/>
            </a:endParaRPr>
          </a:p>
        </p:txBody>
      </p:sp>
      <p:sp>
        <p:nvSpPr>
          <p:cNvPr id="2" name="TextBox 1"/>
          <p:cNvSpPr txBox="1"/>
          <p:nvPr/>
        </p:nvSpPr>
        <p:spPr>
          <a:xfrm>
            <a:off x="1905000" y="1828800"/>
            <a:ext cx="4267200" cy="5139869"/>
          </a:xfrm>
          <a:prstGeom prst="rect">
            <a:avLst/>
          </a:prstGeom>
          <a:noFill/>
        </p:spPr>
        <p:txBody>
          <a:bodyPr wrap="square" rtlCol="0">
            <a:spAutoFit/>
          </a:bodyPr>
          <a:lstStyle/>
          <a:p>
            <a:pPr>
              <a:lnSpc>
                <a:spcPct val="100000"/>
              </a:lnSpc>
            </a:pPr>
            <a:r>
              <a:rPr lang="en-US" sz="2000" b="1" dirty="0"/>
              <a:t>Intervention group</a:t>
            </a:r>
          </a:p>
          <a:p>
            <a:pPr marL="285750" indent="-285750">
              <a:lnSpc>
                <a:spcPct val="100000"/>
              </a:lnSpc>
              <a:spcBef>
                <a:spcPts val="600"/>
              </a:spcBef>
              <a:buFont typeface="Arial" panose="020B0604020202020204" pitchFamily="34" charset="0"/>
              <a:buChar char="•"/>
            </a:pPr>
            <a:r>
              <a:rPr lang="en-US" sz="2000" dirty="0" smtClean="0"/>
              <a:t>5% LBW</a:t>
            </a:r>
          </a:p>
          <a:p>
            <a:pPr marL="285750" indent="-285750">
              <a:lnSpc>
                <a:spcPct val="100000"/>
              </a:lnSpc>
              <a:spcBef>
                <a:spcPts val="600"/>
              </a:spcBef>
              <a:buFont typeface="Arial" panose="020B0604020202020204" pitchFamily="34" charset="0"/>
              <a:buChar char="•"/>
            </a:pPr>
            <a:r>
              <a:rPr lang="en-US" sz="2000" dirty="0" smtClean="0"/>
              <a:t>45% of LBW infants exposed to ANC</a:t>
            </a:r>
          </a:p>
          <a:p>
            <a:pPr marL="285750" indent="-285750">
              <a:lnSpc>
                <a:spcPct val="100000"/>
              </a:lnSpc>
              <a:spcBef>
                <a:spcPts val="600"/>
              </a:spcBef>
              <a:buFont typeface="Arial" panose="020B0604020202020204" pitchFamily="34" charset="0"/>
              <a:buChar char="•"/>
            </a:pPr>
            <a:r>
              <a:rPr lang="en-US" sz="2000" dirty="0" smtClean="0"/>
              <a:t>12% of all infants exposed to ANC</a:t>
            </a:r>
          </a:p>
          <a:p>
            <a:pPr marL="285750" indent="-285750">
              <a:lnSpc>
                <a:spcPct val="100000"/>
              </a:lnSpc>
              <a:spcBef>
                <a:spcPts val="600"/>
              </a:spcBef>
              <a:buFont typeface="Arial" panose="020B0604020202020204" pitchFamily="34" charset="0"/>
              <a:buChar char="•"/>
            </a:pPr>
            <a:endParaRPr lang="en-US" sz="2000" dirty="0"/>
          </a:p>
          <a:p>
            <a:pPr>
              <a:lnSpc>
                <a:spcPct val="100000"/>
              </a:lnSpc>
              <a:spcBef>
                <a:spcPts val="600"/>
              </a:spcBef>
            </a:pPr>
            <a:r>
              <a:rPr lang="en-US" sz="2000" b="1" dirty="0"/>
              <a:t>Control group</a:t>
            </a:r>
          </a:p>
          <a:p>
            <a:pPr marL="285750" indent="-285750">
              <a:lnSpc>
                <a:spcPct val="100000"/>
              </a:lnSpc>
              <a:spcBef>
                <a:spcPts val="600"/>
              </a:spcBef>
              <a:buFont typeface="Arial" panose="020B0604020202020204" pitchFamily="34" charset="0"/>
              <a:buChar char="•"/>
            </a:pPr>
            <a:r>
              <a:rPr lang="en-US" sz="2000" dirty="0" smtClean="0"/>
              <a:t>4% LBW</a:t>
            </a:r>
          </a:p>
          <a:p>
            <a:pPr marL="285750" indent="-285750">
              <a:lnSpc>
                <a:spcPct val="100000"/>
              </a:lnSpc>
              <a:spcBef>
                <a:spcPts val="600"/>
              </a:spcBef>
              <a:buFont typeface="Arial" panose="020B0604020202020204" pitchFamily="34" charset="0"/>
              <a:buChar char="•"/>
            </a:pPr>
            <a:r>
              <a:rPr lang="en-US" sz="2000" dirty="0" smtClean="0"/>
              <a:t>10% of LBW infants exposed to ANC</a:t>
            </a:r>
          </a:p>
          <a:p>
            <a:pPr marL="285750" indent="-285750">
              <a:lnSpc>
                <a:spcPct val="100000"/>
              </a:lnSpc>
              <a:spcBef>
                <a:spcPts val="600"/>
              </a:spcBef>
              <a:buFont typeface="Arial" panose="020B0604020202020204" pitchFamily="34" charset="0"/>
              <a:buChar char="•"/>
            </a:pPr>
            <a:r>
              <a:rPr lang="en-US" sz="2000" dirty="0" smtClean="0"/>
              <a:t>2% of all infants exposed to ANC</a:t>
            </a:r>
            <a:endParaRPr lang="en-US" sz="2000" dirty="0"/>
          </a:p>
          <a:p>
            <a:endParaRPr lang="en-US" dirty="0"/>
          </a:p>
        </p:txBody>
      </p:sp>
      <p:sp>
        <p:nvSpPr>
          <p:cNvPr id="3" name="TextBox 2"/>
          <p:cNvSpPr txBox="1"/>
          <p:nvPr/>
        </p:nvSpPr>
        <p:spPr>
          <a:xfrm>
            <a:off x="1371600" y="1031587"/>
            <a:ext cx="358140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Results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218125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3505200" y="6248400"/>
            <a:ext cx="4262770" cy="507831"/>
          </a:xfrm>
          <a:prstGeom prst="rect">
            <a:avLst/>
          </a:prstGeom>
          <a:noFill/>
          <a:ln w="9525">
            <a:noFill/>
            <a:miter lim="800000"/>
            <a:headEnd/>
            <a:tailEnd/>
          </a:ln>
          <a:effectLst/>
        </p:spPr>
        <p:txBody>
          <a:bodyPr wrap="none">
            <a:spAutoFit/>
          </a:bodyPr>
          <a:lstStyle/>
          <a:p>
            <a:pPr>
              <a:lnSpc>
                <a:spcPct val="150000"/>
              </a:lnSpc>
              <a:spcBef>
                <a:spcPct val="50000"/>
              </a:spcBef>
              <a:buClr>
                <a:srgbClr val="000066"/>
              </a:buClr>
              <a:buSzPct val="65000"/>
              <a:buFont typeface="Wingdings" pitchFamily="2" charset="2"/>
              <a:buNone/>
              <a:defRPr/>
            </a:pPr>
            <a:r>
              <a:rPr lang="en-US" altLang="ja-JP" dirty="0" err="1" smtClean="0">
                <a:solidFill>
                  <a:srgbClr val="000000"/>
                </a:solidFill>
                <a:latin typeface="Arial" pitchFamily="34" charset="0"/>
                <a:ea typeface="ＭＳ Ｐゴシック" charset="-128"/>
                <a:cs typeface="+mn-cs"/>
              </a:rPr>
              <a:t>Althabe</a:t>
            </a:r>
            <a:r>
              <a:rPr lang="en-US" altLang="ja-JP" dirty="0" smtClean="0">
                <a:solidFill>
                  <a:srgbClr val="000000"/>
                </a:solidFill>
                <a:latin typeface="Arial" pitchFamily="34" charset="0"/>
                <a:ea typeface="ＭＳ Ｐゴシック" charset="-128"/>
                <a:cs typeface="+mn-cs"/>
              </a:rPr>
              <a:t> F, </a:t>
            </a:r>
            <a:r>
              <a:rPr lang="en-US" altLang="ja-JP" dirty="0">
                <a:solidFill>
                  <a:srgbClr val="000000"/>
                </a:solidFill>
                <a:latin typeface="Arial" pitchFamily="34" charset="0"/>
                <a:ea typeface="ＭＳ Ｐゴシック" charset="-128"/>
                <a:cs typeface="+mn-cs"/>
              </a:rPr>
              <a:t>et al.  </a:t>
            </a:r>
            <a:r>
              <a:rPr lang="en-US" altLang="ja-JP" dirty="0" smtClean="0">
                <a:solidFill>
                  <a:srgbClr val="000000"/>
                </a:solidFill>
                <a:latin typeface="Arial" pitchFamily="34" charset="0"/>
                <a:ea typeface="ＭＳ Ｐゴシック" charset="-128"/>
                <a:cs typeface="+mn-cs"/>
              </a:rPr>
              <a:t>Lancet 385:629, 2015. </a:t>
            </a:r>
            <a:endParaRPr lang="en-US" altLang="ja-JP" dirty="0">
              <a:solidFill>
                <a:srgbClr val="000000"/>
              </a:solidFill>
              <a:latin typeface="Arial" pitchFamily="34" charset="0"/>
              <a:ea typeface="ＭＳ Ｐゴシック" charset="-128"/>
              <a:cs typeface="+mn-cs"/>
            </a:endParaRPr>
          </a:p>
        </p:txBody>
      </p:sp>
      <p:pic>
        <p:nvPicPr>
          <p:cNvPr id="5" name="Picture 4" descr="Header"/>
          <p:cNvPicPr>
            <a:picLocks noChangeAspect="1" noChangeArrowheads="1"/>
          </p:cNvPicPr>
          <p:nvPr/>
        </p:nvPicPr>
        <p:blipFill>
          <a:blip r:embed="rId2" cstate="print"/>
          <a:srcRect/>
          <a:stretch>
            <a:fillRect/>
          </a:stretch>
        </p:blipFill>
        <p:spPr bwMode="auto">
          <a:xfrm>
            <a:off x="0" y="0"/>
            <a:ext cx="9144000" cy="914400"/>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154535"/>
            <a:ext cx="6320170" cy="4497854"/>
          </a:xfrm>
          <a:prstGeom prst="rect">
            <a:avLst/>
          </a:prstGeom>
        </p:spPr>
      </p:pic>
    </p:spTree>
    <p:extLst>
      <p:ext uri="{BB962C8B-B14F-4D97-AF65-F5344CB8AC3E}">
        <p14:creationId xmlns:p14="http://schemas.microsoft.com/office/powerpoint/2010/main" val="51491222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der"/>
          <p:cNvPicPr>
            <a:picLocks noChangeAspect="1" noChangeArrowheads="1"/>
          </p:cNvPicPr>
          <p:nvPr/>
        </p:nvPicPr>
        <p:blipFill>
          <a:blip r:embed="rId2" cstate="print"/>
          <a:srcRect/>
          <a:stretch>
            <a:fillRect/>
          </a:stretch>
        </p:blipFill>
        <p:spPr bwMode="auto">
          <a:xfrm>
            <a:off x="0" y="0"/>
            <a:ext cx="9144000" cy="914400"/>
          </a:xfrm>
          <a:prstGeom prst="rect">
            <a:avLst/>
          </a:prstGeom>
          <a:noFill/>
          <a:ln w="9525">
            <a:noFill/>
            <a:miter lim="800000"/>
            <a:headEnd/>
            <a:tailEnd/>
          </a:ln>
        </p:spPr>
      </p:pic>
      <p:sp>
        <p:nvSpPr>
          <p:cNvPr id="7" name="Rectangle 17"/>
          <p:cNvSpPr>
            <a:spLocks noChangeArrowheads="1"/>
          </p:cNvSpPr>
          <p:nvPr/>
        </p:nvSpPr>
        <p:spPr bwMode="auto">
          <a:xfrm>
            <a:off x="3505200" y="6248400"/>
            <a:ext cx="4304448" cy="646331"/>
          </a:xfrm>
          <a:prstGeom prst="rect">
            <a:avLst/>
          </a:prstGeom>
          <a:noFill/>
          <a:ln w="9525">
            <a:noFill/>
            <a:miter lim="800000"/>
            <a:headEnd/>
            <a:tailEnd/>
          </a:ln>
          <a:effectLst/>
        </p:spPr>
        <p:txBody>
          <a:bodyPr wrap="none">
            <a:spAutoFit/>
          </a:bodyPr>
          <a:lstStyle/>
          <a:p>
            <a:pPr>
              <a:lnSpc>
                <a:spcPct val="150000"/>
              </a:lnSpc>
              <a:spcBef>
                <a:spcPct val="50000"/>
              </a:spcBef>
              <a:buClr>
                <a:srgbClr val="000066"/>
              </a:buClr>
              <a:buSzPct val="65000"/>
              <a:buFont typeface="Wingdings" pitchFamily="2" charset="2"/>
              <a:buNone/>
              <a:defRPr/>
            </a:pPr>
            <a:r>
              <a:rPr lang="en-US" altLang="ja-JP" sz="1800" dirty="0" err="1" smtClean="0">
                <a:solidFill>
                  <a:srgbClr val="000000"/>
                </a:solidFill>
                <a:latin typeface="Arial" pitchFamily="34" charset="0"/>
                <a:ea typeface="ＭＳ Ｐゴシック" charset="-128"/>
                <a:cs typeface="+mn-cs"/>
              </a:rPr>
              <a:t>Althabe</a:t>
            </a:r>
            <a:r>
              <a:rPr lang="en-US" altLang="ja-JP" sz="1800" dirty="0" smtClean="0">
                <a:solidFill>
                  <a:srgbClr val="000000"/>
                </a:solidFill>
                <a:latin typeface="Arial" pitchFamily="34" charset="0"/>
                <a:ea typeface="ＭＳ Ｐゴシック" charset="-128"/>
                <a:cs typeface="+mn-cs"/>
              </a:rPr>
              <a:t> F, </a:t>
            </a:r>
            <a:r>
              <a:rPr lang="en-US" altLang="ja-JP" sz="1800" dirty="0">
                <a:solidFill>
                  <a:srgbClr val="000000"/>
                </a:solidFill>
                <a:latin typeface="Arial" pitchFamily="34" charset="0"/>
                <a:ea typeface="ＭＳ Ｐゴシック" charset="-128"/>
                <a:cs typeface="+mn-cs"/>
              </a:rPr>
              <a:t>et al.  </a:t>
            </a:r>
            <a:r>
              <a:rPr lang="en-US" altLang="ja-JP" sz="1800" dirty="0" smtClean="0">
                <a:solidFill>
                  <a:srgbClr val="000000"/>
                </a:solidFill>
                <a:latin typeface="Arial" pitchFamily="34" charset="0"/>
                <a:ea typeface="ＭＳ Ｐゴシック" charset="-128"/>
                <a:cs typeface="+mn-cs"/>
              </a:rPr>
              <a:t>Lancet 385:629, 2015</a:t>
            </a:r>
            <a:r>
              <a:rPr lang="en-US" altLang="ja-JP" dirty="0" smtClean="0">
                <a:solidFill>
                  <a:srgbClr val="000000"/>
                </a:solidFill>
                <a:latin typeface="Arial" pitchFamily="34" charset="0"/>
                <a:ea typeface="ＭＳ Ｐゴシック" charset="-128"/>
                <a:cs typeface="+mn-cs"/>
              </a:rPr>
              <a:t>. </a:t>
            </a:r>
            <a:endParaRPr lang="en-US" altLang="ja-JP" dirty="0">
              <a:solidFill>
                <a:srgbClr val="000000"/>
              </a:solidFill>
              <a:latin typeface="Arial" pitchFamily="34" charset="0"/>
              <a:ea typeface="ＭＳ Ｐゴシック" charset="-128"/>
              <a:cs typeface="+mn-cs"/>
            </a:endParaRPr>
          </a:p>
        </p:txBody>
      </p:sp>
      <p:pic>
        <p:nvPicPr>
          <p:cNvPr id="3" name="Picture 2"/>
          <p:cNvPicPr>
            <a:picLocks noChangeAspect="1"/>
          </p:cNvPicPr>
          <p:nvPr/>
        </p:nvPicPr>
        <p:blipFill>
          <a:blip r:embed="rId3"/>
          <a:stretch>
            <a:fillRect/>
          </a:stretch>
        </p:blipFill>
        <p:spPr>
          <a:xfrm>
            <a:off x="535387" y="2882900"/>
            <a:ext cx="8073226" cy="1092200"/>
          </a:xfrm>
          <a:prstGeom prst="rect">
            <a:avLst/>
          </a:prstGeom>
        </p:spPr>
      </p:pic>
    </p:spTree>
    <p:extLst>
      <p:ext uri="{BB962C8B-B14F-4D97-AF65-F5344CB8AC3E}">
        <p14:creationId xmlns:p14="http://schemas.microsoft.com/office/powerpoint/2010/main" val="20150649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74</a:t>
            </a:fld>
            <a:endParaRPr lang="en-US">
              <a:solidFill>
                <a:srgbClr val="909090"/>
              </a:solidFill>
            </a:endParaRPr>
          </a:p>
        </p:txBody>
      </p:sp>
      <p:sp>
        <p:nvSpPr>
          <p:cNvPr id="7" name="TextBox 6"/>
          <p:cNvSpPr txBox="1"/>
          <p:nvPr/>
        </p:nvSpPr>
        <p:spPr>
          <a:xfrm>
            <a:off x="950323" y="501373"/>
            <a:ext cx="7239000" cy="5016758"/>
          </a:xfrm>
          <a:prstGeom prst="rect">
            <a:avLst/>
          </a:prstGeom>
          <a:noFill/>
        </p:spPr>
        <p:txBody>
          <a:bodyPr wrap="square" rtlCol="0">
            <a:spAutoFit/>
          </a:bodyPr>
          <a:lstStyle/>
          <a:p>
            <a:pPr algn="ctr"/>
            <a:r>
              <a:rPr lang="en-US" sz="3200" dirty="0" smtClean="0"/>
              <a:t>Asking the Right Questions</a:t>
            </a:r>
          </a:p>
          <a:p>
            <a:pPr marL="285750" lvl="0" indent="-285750">
              <a:lnSpc>
                <a:spcPct val="100000"/>
              </a:lnSpc>
              <a:spcBef>
                <a:spcPts val="2400"/>
              </a:spcBef>
              <a:buFont typeface="Arial" panose="020B0604020202020204" pitchFamily="34" charset="0"/>
              <a:buChar char="•"/>
            </a:pPr>
            <a:r>
              <a:rPr lang="en-US" dirty="0">
                <a:solidFill>
                  <a:schemeClr val="bg1">
                    <a:lumMod val="75000"/>
                  </a:schemeClr>
                </a:solidFill>
              </a:rPr>
              <a:t>Testing effectiveness of therapies that are efficacious in HICs</a:t>
            </a:r>
          </a:p>
          <a:p>
            <a:pPr marL="285750" lvl="0" indent="-285750">
              <a:lnSpc>
                <a:spcPct val="100000"/>
              </a:lnSpc>
              <a:spcBef>
                <a:spcPts val="2400"/>
              </a:spcBef>
              <a:buFont typeface="Arial" panose="020B0604020202020204" pitchFamily="34" charset="0"/>
              <a:buChar char="•"/>
            </a:pPr>
            <a:r>
              <a:rPr lang="en-US" dirty="0"/>
              <a:t>Testing therapies for which there is adequate infrastructure for improvement of public health</a:t>
            </a:r>
          </a:p>
          <a:p>
            <a:pPr marL="285750" lvl="0" indent="-285750">
              <a:lnSpc>
                <a:spcPct val="100000"/>
              </a:lnSpc>
              <a:spcBef>
                <a:spcPts val="2400"/>
              </a:spcBef>
              <a:buFont typeface="Arial" panose="020B0604020202020204" pitchFamily="34" charset="0"/>
              <a:buChar char="•"/>
            </a:pPr>
            <a:r>
              <a:rPr lang="en-US" dirty="0"/>
              <a:t>Testing strategies that will change international guidelines</a:t>
            </a:r>
          </a:p>
          <a:p>
            <a:pPr marL="285750" lvl="0" indent="-285750">
              <a:lnSpc>
                <a:spcPct val="100000"/>
              </a:lnSpc>
              <a:spcBef>
                <a:spcPts val="2400"/>
              </a:spcBef>
              <a:buFont typeface="Arial" panose="020B0604020202020204" pitchFamily="34" charset="0"/>
              <a:buChar char="•"/>
            </a:pPr>
            <a:r>
              <a:rPr lang="en-US" dirty="0"/>
              <a:t>Testing implementation strategies of effective </a:t>
            </a:r>
            <a:r>
              <a:rPr lang="en-US" dirty="0" smtClean="0"/>
              <a:t>therapies</a:t>
            </a:r>
            <a:endParaRPr lang="en-US" dirty="0"/>
          </a:p>
        </p:txBody>
      </p:sp>
    </p:spTree>
    <p:extLst>
      <p:ext uri="{BB962C8B-B14F-4D97-AF65-F5344CB8AC3E}">
        <p14:creationId xmlns:p14="http://schemas.microsoft.com/office/powerpoint/2010/main" val="9668286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75</a:t>
            </a:fld>
            <a:endParaRPr lang="en-US">
              <a:solidFill>
                <a:srgbClr val="909090"/>
              </a:solidFill>
            </a:endParaRPr>
          </a:p>
        </p:txBody>
      </p:sp>
      <p:sp>
        <p:nvSpPr>
          <p:cNvPr id="25604" name="Rectangle 4"/>
          <p:cNvSpPr>
            <a:spLocks noGrp="1" noChangeArrowheads="1"/>
          </p:cNvSpPr>
          <p:nvPr>
            <p:ph type="title"/>
          </p:nvPr>
        </p:nvSpPr>
        <p:spPr/>
        <p:txBody>
          <a:bodyPr/>
          <a:lstStyle/>
          <a:p>
            <a:r>
              <a:rPr lang="en-US" sz="3200" dirty="0" smtClean="0"/>
              <a:t>Other Issues</a:t>
            </a:r>
            <a:endParaRPr lang="en-US" sz="3200" dirty="0"/>
          </a:p>
        </p:txBody>
      </p:sp>
      <p:sp>
        <p:nvSpPr>
          <p:cNvPr id="2" name="TextBox 1"/>
          <p:cNvSpPr txBox="1"/>
          <p:nvPr/>
        </p:nvSpPr>
        <p:spPr>
          <a:xfrm>
            <a:off x="1143000" y="1905000"/>
            <a:ext cx="7086600" cy="3293209"/>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en-US" sz="2800" dirty="0" smtClean="0"/>
              <a:t>Ethics of research</a:t>
            </a:r>
          </a:p>
          <a:p>
            <a:pPr marL="285750" indent="-285750">
              <a:spcBef>
                <a:spcPts val="2400"/>
              </a:spcBef>
              <a:buFont typeface="Arial" panose="020B0604020202020204" pitchFamily="34" charset="0"/>
              <a:buChar char="•"/>
            </a:pPr>
            <a:r>
              <a:rPr lang="en-US" sz="2800" dirty="0" smtClean="0"/>
              <a:t>Governmental support</a:t>
            </a:r>
          </a:p>
          <a:p>
            <a:pPr marL="285750" indent="-285750">
              <a:spcBef>
                <a:spcPts val="2400"/>
              </a:spcBef>
              <a:buFont typeface="Arial" panose="020B0604020202020204" pitchFamily="34" charset="0"/>
              <a:buChar char="•"/>
            </a:pPr>
            <a:r>
              <a:rPr lang="en-US" sz="2800" dirty="0" smtClean="0"/>
              <a:t>Well-intentioned but nefarious influence of outsiders</a:t>
            </a:r>
          </a:p>
        </p:txBody>
      </p:sp>
    </p:spTree>
    <p:extLst>
      <p:ext uri="{BB962C8B-B14F-4D97-AF65-F5344CB8AC3E}">
        <p14:creationId xmlns:p14="http://schemas.microsoft.com/office/powerpoint/2010/main" val="41436481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FFD8B0-E0DA-4705-83EF-899D176ADE10}" type="datetime1">
              <a:rPr lang="en-US">
                <a:solidFill>
                  <a:srgbClr val="909090"/>
                </a:solidFill>
              </a:rPr>
              <a:pPr/>
              <a:t>4/19/2017</a:t>
            </a:fld>
            <a:endParaRPr lang="en-US">
              <a:solidFill>
                <a:srgbClr val="909090"/>
              </a:solidFill>
            </a:endParaRPr>
          </a:p>
        </p:txBody>
      </p:sp>
      <p:sp>
        <p:nvSpPr>
          <p:cNvPr id="5" name="Slide Number Placeholder 5"/>
          <p:cNvSpPr>
            <a:spLocks noGrp="1"/>
          </p:cNvSpPr>
          <p:nvPr>
            <p:ph type="sldNum" sz="quarter" idx="12"/>
          </p:nvPr>
        </p:nvSpPr>
        <p:spPr/>
        <p:txBody>
          <a:bodyPr/>
          <a:lstStyle/>
          <a:p>
            <a:fld id="{C72B62CB-A98D-42EA-8202-C229037A2D90}" type="slidenum">
              <a:rPr lang="en-US">
                <a:solidFill>
                  <a:srgbClr val="909090"/>
                </a:solidFill>
              </a:rPr>
              <a:pPr/>
              <a:t>76</a:t>
            </a:fld>
            <a:endParaRPr lang="en-US">
              <a:solidFill>
                <a:srgbClr val="909090"/>
              </a:solidFill>
            </a:endParaRPr>
          </a:p>
        </p:txBody>
      </p:sp>
      <p:sp>
        <p:nvSpPr>
          <p:cNvPr id="3" name="TextBox 2"/>
          <p:cNvSpPr txBox="1"/>
          <p:nvPr/>
        </p:nvSpPr>
        <p:spPr>
          <a:xfrm>
            <a:off x="2553532" y="1676400"/>
            <a:ext cx="4114800" cy="2677656"/>
          </a:xfrm>
          <a:prstGeom prst="rect">
            <a:avLst/>
          </a:prstGeom>
          <a:noFill/>
        </p:spPr>
        <p:txBody>
          <a:bodyPr wrap="square" rtlCol="0">
            <a:spAutoFit/>
          </a:bodyPr>
          <a:lstStyle/>
          <a:p>
            <a:pPr algn="ctr"/>
            <a:r>
              <a:rPr lang="en-US" sz="4800" dirty="0" smtClean="0">
                <a:effectLst>
                  <a:outerShdw blurRad="38100" dist="38100" dir="2700000" algn="tl">
                    <a:srgbClr val="000000">
                      <a:alpha val="43137"/>
                    </a:srgbClr>
                  </a:outerShdw>
                </a:effectLst>
              </a:rPr>
              <a:t>Questions?</a:t>
            </a:r>
          </a:p>
          <a:p>
            <a:pPr algn="ctr"/>
            <a:r>
              <a:rPr lang="en-US" sz="4800" dirty="0" smtClean="0">
                <a:effectLst>
                  <a:outerShdw blurRad="38100" dist="38100" dir="2700000" algn="tl">
                    <a:srgbClr val="000000">
                      <a:alpha val="43137"/>
                    </a:srgbClr>
                  </a:outerShdw>
                </a:effectLst>
              </a:rPr>
              <a:t>Comments</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47486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body" idx="4294967295"/>
          </p:nvPr>
        </p:nvSpPr>
        <p:spPr>
          <a:xfrm>
            <a:off x="914400" y="914400"/>
            <a:ext cx="7620000" cy="4525963"/>
          </a:xfrm>
          <a:prstGeom prst="rect">
            <a:avLst/>
          </a:prstGeom>
        </p:spPr>
        <p:txBody>
          <a:bodyPr>
            <a:normAutofit fontScale="62500" lnSpcReduction="20000"/>
          </a:bodyPr>
          <a:lstStyle/>
          <a:p>
            <a:pPr marL="0" indent="0">
              <a:lnSpc>
                <a:spcPct val="150000"/>
              </a:lnSpc>
              <a:buNone/>
            </a:pPr>
            <a:r>
              <a:rPr lang="en-US" sz="5100" dirty="0"/>
              <a:t>“Women </a:t>
            </a:r>
            <a:r>
              <a:rPr lang="en-US" sz="5100" dirty="0" smtClean="0"/>
              <a:t>(</a:t>
            </a:r>
            <a:r>
              <a:rPr lang="en-US" sz="5100" i="1" dirty="0" smtClean="0"/>
              <a:t>and children*) </a:t>
            </a:r>
            <a:r>
              <a:rPr lang="en-US" sz="5100" dirty="0" smtClean="0"/>
              <a:t>in </a:t>
            </a:r>
            <a:r>
              <a:rPr lang="en-US" sz="5100" dirty="0"/>
              <a:t>some parts of the world are not dying because of diseases we cannot </a:t>
            </a:r>
            <a:r>
              <a:rPr lang="en-US" sz="5100" dirty="0" smtClean="0"/>
              <a:t>treat; </a:t>
            </a:r>
            <a:r>
              <a:rPr lang="en-US" sz="5100" dirty="0"/>
              <a:t>they are dying because </a:t>
            </a:r>
            <a:r>
              <a:rPr lang="en-US" sz="5100" dirty="0" smtClean="0"/>
              <a:t>societies have </a:t>
            </a:r>
            <a:r>
              <a:rPr lang="en-US" sz="5100" dirty="0"/>
              <a:t>yet to make decisions that their lives are worth </a:t>
            </a:r>
            <a:r>
              <a:rPr lang="en-US" sz="5100" dirty="0" smtClean="0"/>
              <a:t>saving.”   </a:t>
            </a:r>
          </a:p>
          <a:p>
            <a:pPr marL="182880" indent="-182880" algn="r">
              <a:buFontTx/>
              <a:buNone/>
            </a:pPr>
            <a:r>
              <a:rPr lang="en-US" dirty="0">
                <a:solidFill>
                  <a:srgbClr val="FFFF00"/>
                </a:solidFill>
              </a:rPr>
              <a:t>	</a:t>
            </a:r>
            <a:r>
              <a:rPr lang="en-US" sz="2300" dirty="0" smtClean="0"/>
              <a:t>Professor Mahmoud </a:t>
            </a:r>
            <a:r>
              <a:rPr lang="en-US" sz="2300" dirty="0" err="1" smtClean="0"/>
              <a:t>Fathalla</a:t>
            </a:r>
            <a:r>
              <a:rPr lang="en-US" sz="2300" dirty="0" smtClean="0"/>
              <a:t>, recipient of the 2009 United Nations Population Award</a:t>
            </a:r>
            <a:endParaRPr lang="en-US" sz="2300" i="1" dirty="0"/>
          </a:p>
          <a:p>
            <a:endParaRPr lang="en-US" dirty="0"/>
          </a:p>
        </p:txBody>
      </p:sp>
      <p:sp>
        <p:nvSpPr>
          <p:cNvPr id="3" name="TextBox 2"/>
          <p:cNvSpPr txBox="1"/>
          <p:nvPr/>
        </p:nvSpPr>
        <p:spPr>
          <a:xfrm>
            <a:off x="5562600" y="5562600"/>
            <a:ext cx="2438400" cy="507831"/>
          </a:xfrm>
          <a:prstGeom prst="rect">
            <a:avLst/>
          </a:prstGeom>
          <a:noFill/>
        </p:spPr>
        <p:txBody>
          <a:bodyPr wrap="square" rtlCol="0">
            <a:spAutoFit/>
          </a:bodyPr>
          <a:lstStyle/>
          <a:p>
            <a:pPr algn="r"/>
            <a:r>
              <a:rPr lang="en-US" sz="1800" dirty="0" smtClean="0"/>
              <a:t>* added by speaker</a:t>
            </a:r>
            <a:endParaRPr lang="en-US"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cstate="print"/>
          <a:srcRect/>
          <a:stretch>
            <a:fillRect/>
          </a:stretch>
        </p:blipFill>
        <p:spPr bwMode="auto">
          <a:xfrm>
            <a:off x="1371600" y="533400"/>
            <a:ext cx="6762750" cy="5410200"/>
          </a:xfrm>
          <a:prstGeom prst="rect">
            <a:avLst/>
          </a:prstGeom>
          <a:noFill/>
          <a:ln w="9525">
            <a:noFill/>
            <a:miter lim="800000"/>
            <a:headEnd/>
            <a:tailEnd/>
          </a:ln>
        </p:spPr>
      </p:pic>
      <p:sp>
        <p:nvSpPr>
          <p:cNvPr id="6" name="Rectangle 5"/>
          <p:cNvSpPr/>
          <p:nvPr/>
        </p:nvSpPr>
        <p:spPr bwMode="auto">
          <a:xfrm>
            <a:off x="1219200" y="4953000"/>
            <a:ext cx="44196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dirty="0" smtClean="0">
              <a:ln>
                <a:noFill/>
              </a:ln>
              <a:solidFill>
                <a:schemeClr val="tx1"/>
              </a:solidFill>
              <a:effectLst/>
              <a:latin typeface="Arial" pitchFamily="34" charset="0"/>
            </a:endParaRPr>
          </a:p>
        </p:txBody>
      </p:sp>
      <p:sp>
        <p:nvSpPr>
          <p:cNvPr id="12" name="Rectangle 11"/>
          <p:cNvSpPr/>
          <p:nvPr/>
        </p:nvSpPr>
        <p:spPr bwMode="auto">
          <a:xfrm>
            <a:off x="1371600" y="457200"/>
            <a:ext cx="71628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dirty="0" smtClean="0">
              <a:ln>
                <a:noFill/>
              </a:ln>
              <a:solidFill>
                <a:schemeClr val="tx1"/>
              </a:solidFill>
              <a:effectLst/>
              <a:latin typeface="Arial" pitchFamily="34" charset="0"/>
            </a:endParaRPr>
          </a:p>
        </p:txBody>
      </p:sp>
      <p:sp>
        <p:nvSpPr>
          <p:cNvPr id="7" name="Rectangle 6"/>
          <p:cNvSpPr/>
          <p:nvPr/>
        </p:nvSpPr>
        <p:spPr bwMode="auto">
          <a:xfrm>
            <a:off x="1219200" y="5486400"/>
            <a:ext cx="7010400" cy="6463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dirty="0" smtClean="0">
              <a:ln>
                <a:noFill/>
              </a:ln>
              <a:solidFill>
                <a:schemeClr val="tx1"/>
              </a:solidFill>
              <a:effectLst/>
              <a:latin typeface="Arial" pitchFamily="34" charset="0"/>
            </a:endParaRPr>
          </a:p>
        </p:txBody>
      </p:sp>
      <p:sp>
        <p:nvSpPr>
          <p:cNvPr id="259074" name="Text Box 2"/>
          <p:cNvSpPr txBox="1">
            <a:spLocks noChangeArrowheads="1"/>
          </p:cNvSpPr>
          <p:nvPr/>
        </p:nvSpPr>
        <p:spPr bwMode="auto">
          <a:xfrm>
            <a:off x="914400" y="685800"/>
            <a:ext cx="7391400" cy="366713"/>
          </a:xfrm>
          <a:prstGeom prst="rect">
            <a:avLst/>
          </a:prstGeom>
          <a:solidFill>
            <a:schemeClr val="bg1"/>
          </a:solidFill>
          <a:ln w="9525">
            <a:noFill/>
            <a:miter lim="800000"/>
            <a:headEnd/>
            <a:tailEnd/>
          </a:ln>
          <a:effectLst/>
        </p:spPr>
        <p:txBody>
          <a:bodyPr>
            <a:spAutoFit/>
          </a:bodyPr>
          <a:lstStyle/>
          <a:p>
            <a:pPr>
              <a:lnSpc>
                <a:spcPct val="100000"/>
              </a:lnSpc>
              <a:buClrTx/>
              <a:buSzTx/>
              <a:buFontTx/>
              <a:buNone/>
            </a:pPr>
            <a:endParaRPr lang="en-US" sz="1800" dirty="0"/>
          </a:p>
        </p:txBody>
      </p:sp>
      <p:sp>
        <p:nvSpPr>
          <p:cNvPr id="13" name="TextBox 12"/>
          <p:cNvSpPr txBox="1"/>
          <p:nvPr/>
        </p:nvSpPr>
        <p:spPr>
          <a:xfrm>
            <a:off x="533400" y="5105400"/>
            <a:ext cx="8153400" cy="553998"/>
          </a:xfrm>
          <a:prstGeom prst="rect">
            <a:avLst/>
          </a:prstGeom>
          <a:noFill/>
        </p:spPr>
        <p:txBody>
          <a:bodyPr wrap="square" rtlCol="0">
            <a:spAutoFit/>
          </a:bodyPr>
          <a:lstStyle/>
          <a:p>
            <a:r>
              <a:rPr lang="en-US" sz="2000" b="1" dirty="0" smtClean="0"/>
              <a:t>Most developing countries in Sub-Saharan Africa and South Asia</a:t>
            </a:r>
            <a:endParaRPr lang="en-US" sz="2000" b="1" dirty="0"/>
          </a:p>
        </p:txBody>
      </p:sp>
      <p:sp>
        <p:nvSpPr>
          <p:cNvPr id="14" name="TextBox 13"/>
          <p:cNvSpPr txBox="1"/>
          <p:nvPr/>
        </p:nvSpPr>
        <p:spPr>
          <a:xfrm>
            <a:off x="1219200" y="457200"/>
            <a:ext cx="6172200" cy="658835"/>
          </a:xfrm>
          <a:prstGeom prst="rect">
            <a:avLst/>
          </a:prstGeom>
          <a:noFill/>
        </p:spPr>
        <p:txBody>
          <a:bodyPr wrap="square" rtlCol="0">
            <a:spAutoFit/>
          </a:bodyPr>
          <a:lstStyle/>
          <a:p>
            <a:pPr algn="ctr"/>
            <a:r>
              <a:rPr lang="en-US" sz="2800" b="1" dirty="0" smtClean="0">
                <a:solidFill>
                  <a:schemeClr val="accent2"/>
                </a:solidFill>
              </a:rPr>
              <a:t>Gross National Income per Capita</a:t>
            </a:r>
            <a:endParaRPr lang="en-US" sz="2800" b="1" dirty="0">
              <a:solidFill>
                <a:schemeClr val="accent2"/>
              </a:solidFill>
            </a:endParaRPr>
          </a:p>
        </p:txBody>
      </p:sp>
      <p:sp>
        <p:nvSpPr>
          <p:cNvPr id="9" name="Oval 8"/>
          <p:cNvSpPr/>
          <p:nvPr/>
        </p:nvSpPr>
        <p:spPr bwMode="auto">
          <a:xfrm>
            <a:off x="4724400" y="2971800"/>
            <a:ext cx="548640" cy="4572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50000"/>
              </a:lnSpc>
              <a:spcBef>
                <a:spcPct val="50000"/>
              </a:spcBef>
              <a:spcAft>
                <a:spcPct val="0"/>
              </a:spcAft>
              <a:buClr>
                <a:schemeClr val="accent1"/>
              </a:buClr>
              <a:buSzPct val="65000"/>
              <a:buFont typeface="Wingdings" pitchFamily="2" charset="2"/>
              <a:buNone/>
              <a:tabLst/>
            </a:pPr>
            <a:endParaRPr kumimoji="0" lang="en-US" sz="2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914400" y="685800"/>
            <a:ext cx="7391400" cy="366713"/>
          </a:xfrm>
          <a:prstGeom prst="rect">
            <a:avLst/>
          </a:prstGeom>
          <a:noFill/>
          <a:ln w="9525">
            <a:noFill/>
            <a:miter lim="800000"/>
            <a:headEnd/>
            <a:tailEnd/>
          </a:ln>
          <a:effectLst/>
        </p:spPr>
        <p:txBody>
          <a:bodyPr>
            <a:spAutoFit/>
          </a:bodyPr>
          <a:lstStyle/>
          <a:p>
            <a:pPr>
              <a:lnSpc>
                <a:spcPct val="100000"/>
              </a:lnSpc>
              <a:buClrTx/>
              <a:buSzTx/>
              <a:buFontTx/>
              <a:buNone/>
            </a:pPr>
            <a:endParaRPr lang="en-US" sz="1800" dirty="0"/>
          </a:p>
        </p:txBody>
      </p:sp>
      <p:sp>
        <p:nvSpPr>
          <p:cNvPr id="5" name="TextBox 4"/>
          <p:cNvSpPr txBox="1"/>
          <p:nvPr/>
        </p:nvSpPr>
        <p:spPr>
          <a:xfrm>
            <a:off x="1447800" y="533400"/>
            <a:ext cx="5791200" cy="658835"/>
          </a:xfrm>
          <a:prstGeom prst="rect">
            <a:avLst/>
          </a:prstGeom>
          <a:noFill/>
        </p:spPr>
        <p:txBody>
          <a:bodyPr wrap="square" rtlCol="0">
            <a:spAutoFit/>
          </a:bodyPr>
          <a:lstStyle/>
          <a:p>
            <a:pPr algn="ctr"/>
            <a:r>
              <a:rPr lang="en-US" sz="2800" b="1" dirty="0" smtClean="0">
                <a:solidFill>
                  <a:schemeClr val="accent2"/>
                </a:solidFill>
              </a:rPr>
              <a:t>Democratic Republic of Congo</a:t>
            </a:r>
            <a:endParaRPr lang="en-US" sz="2800" b="1" dirty="0">
              <a:solidFill>
                <a:schemeClr val="accent2"/>
              </a:solidFill>
            </a:endParaRPr>
          </a:p>
        </p:txBody>
      </p:sp>
      <p:sp>
        <p:nvSpPr>
          <p:cNvPr id="6" name="TextBox 5"/>
          <p:cNvSpPr txBox="1"/>
          <p:nvPr/>
        </p:nvSpPr>
        <p:spPr>
          <a:xfrm>
            <a:off x="1371600" y="1676400"/>
            <a:ext cx="7086600" cy="4154984"/>
          </a:xfrm>
          <a:prstGeom prst="rect">
            <a:avLst/>
          </a:prstGeom>
          <a:noFill/>
        </p:spPr>
        <p:txBody>
          <a:bodyPr wrap="square" rtlCol="0">
            <a:spAutoFit/>
          </a:bodyPr>
          <a:lstStyle/>
          <a:p>
            <a:pPr>
              <a:buClr>
                <a:schemeClr val="accent2"/>
              </a:buClr>
              <a:buSzPct val="100000"/>
              <a:buFont typeface="Wingdings" pitchFamily="2" charset="2"/>
              <a:buChar char="§"/>
            </a:pPr>
            <a:r>
              <a:rPr lang="en-US" dirty="0" smtClean="0"/>
              <a:t> Land area = 900,000 sq. mi. (US = 3.7 million)</a:t>
            </a:r>
          </a:p>
          <a:p>
            <a:pPr>
              <a:buClr>
                <a:schemeClr val="accent2"/>
              </a:buClr>
              <a:buSzPct val="100000"/>
              <a:buFont typeface="Wingdings" pitchFamily="2" charset="2"/>
              <a:buChar char="§"/>
            </a:pPr>
            <a:r>
              <a:rPr lang="en-US" dirty="0" smtClean="0"/>
              <a:t> Population ≈ 66 million</a:t>
            </a:r>
          </a:p>
          <a:p>
            <a:pPr>
              <a:buClr>
                <a:schemeClr val="accent2"/>
              </a:buClr>
              <a:buSzPct val="100000"/>
              <a:buFont typeface="Wingdings" pitchFamily="2" charset="2"/>
              <a:buChar char="§"/>
            </a:pPr>
            <a:r>
              <a:rPr lang="en-US" dirty="0" smtClean="0"/>
              <a:t> Classification = Low income</a:t>
            </a:r>
          </a:p>
          <a:p>
            <a:pPr>
              <a:buClr>
                <a:schemeClr val="accent2"/>
              </a:buClr>
              <a:buSzPct val="100000"/>
              <a:buFont typeface="Wingdings" pitchFamily="2" charset="2"/>
              <a:buChar char="§"/>
            </a:pPr>
            <a:r>
              <a:rPr lang="en-US" dirty="0" smtClean="0"/>
              <a:t> GNI per capita = $340</a:t>
            </a:r>
          </a:p>
          <a:p>
            <a:pPr>
              <a:buClr>
                <a:schemeClr val="accent2"/>
              </a:buClr>
              <a:buSzPct val="100000"/>
              <a:buFont typeface="Wingdings" pitchFamily="2" charset="2"/>
              <a:buChar char="§"/>
            </a:pPr>
            <a:r>
              <a:rPr lang="en-US" dirty="0" smtClean="0"/>
              <a:t> Poverty* ratio = 71% (higher in rural areas)</a:t>
            </a:r>
          </a:p>
          <a:p>
            <a:pPr>
              <a:lnSpc>
                <a:spcPct val="100000"/>
              </a:lnSpc>
              <a:buClr>
                <a:schemeClr val="accent2"/>
              </a:buClr>
              <a:buSzPct val="100000"/>
            </a:pPr>
            <a:r>
              <a:rPr lang="en-US" dirty="0" smtClean="0"/>
              <a:t>	</a:t>
            </a:r>
            <a:r>
              <a:rPr lang="en-US" sz="2000" dirty="0" smtClean="0"/>
              <a:t>* poverty = &lt; $ 2/day</a:t>
            </a:r>
          </a:p>
        </p:txBody>
      </p:sp>
    </p:spTree>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BB w Header">
  <a:themeElements>
    <a:clrScheme name="HBB w Hea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BB w Head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BB w Hea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BB w Hea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BB w Hea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BB w Hea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BB w Hea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BB w Hea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BB w Hea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BB w Hea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BB w Hea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BB w Hea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BB w Hea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BB w Hea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BB w chart">
  <a:themeElements>
    <a:clrScheme name="HBB w 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BB w char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BB w 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BB w ch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BB w ch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BB w ch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BB w ch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BB w ch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BB w ch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BB w ch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BB w ch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BB w ch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BB w ch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BB w ch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bb with color boxes">
  <a:themeElements>
    <a:clrScheme name="hbb with color box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bb with color box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bb with color box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bb with color box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bb with color box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bb with color box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bb with color box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bb with color box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bb with color box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bb with color box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bb with color box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bb with color box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bb with color box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bb with color box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HBB w flipbook">
  <a:themeElements>
    <a:clrScheme name="HBB w flipboo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BB w flipbook">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BB w flipboo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BB w flipboo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BB w flipboo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BB w flipboo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BB w flipboo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BB w flipboo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BB w flipboo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BB w flipboo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BB w flipboo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BB w flipboo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BB w flipboo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BB w flipboo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hbb w poster 2">
  <a:themeElements>
    <a:clrScheme name="hbb w po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bb w poster 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bb w po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bb w poster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bb w poster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bb w poster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bb w poster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bb w poster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bb w poster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bb w poster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bb w poster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bb w poster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bb w poster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bb w poster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hbb w assorted pics">
  <a:themeElements>
    <a:clrScheme name="hbb w assorted p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bb w assorted pic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bb w assorted p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bb w assorted p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bb w assorted p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bb w assorted p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bb w assorted p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bb w assorted p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bb w assorted p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bb w assorted p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bb w assorted p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bb w assorted p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bb w assorted p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bb w assorted p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hbb with cascade">
  <a:themeElements>
    <a:clrScheme name="hbb with casca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bb with cascad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bb with casca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bb with casca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bb with casca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bb with casca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bb with casca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bb with casca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bb with casca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bb with casca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bb with casca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bb with casca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bb with casca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bb with casca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HBB Presentation for MCH Professionals-2</Template>
  <TotalTime>30589</TotalTime>
  <Words>2263</Words>
  <Application>Microsoft Office PowerPoint</Application>
  <PresentationFormat>On-screen Show (4:3)</PresentationFormat>
  <Paragraphs>297</Paragraphs>
  <Slides>77</Slides>
  <Notes>29</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77</vt:i4>
      </vt:variant>
    </vt:vector>
  </HeadingPairs>
  <TitlesOfParts>
    <vt:vector size="99" baseType="lpstr">
      <vt:lpstr>ＭＳ Ｐゴシック</vt:lpstr>
      <vt:lpstr>Arial</vt:lpstr>
      <vt:lpstr>Calibri</vt:lpstr>
      <vt:lpstr>msgothic</vt:lpstr>
      <vt:lpstr>News Gothic MT</vt:lpstr>
      <vt:lpstr>Segoe UI</vt:lpstr>
      <vt:lpstr>Symbol</vt:lpstr>
      <vt:lpstr>Times New Roman</vt:lpstr>
      <vt:lpstr>Wingdings</vt:lpstr>
      <vt:lpstr>Wingdings 2</vt:lpstr>
      <vt:lpstr>Custom Design</vt:lpstr>
      <vt:lpstr>HBB w Header</vt:lpstr>
      <vt:lpstr>1_Custom Design</vt:lpstr>
      <vt:lpstr>HBB w chart</vt:lpstr>
      <vt:lpstr>hbb with color boxes</vt:lpstr>
      <vt:lpstr>HBB w flipbook</vt:lpstr>
      <vt:lpstr>hbb w poster 2</vt:lpstr>
      <vt:lpstr>hbb w assorted pics</vt:lpstr>
      <vt:lpstr>hbb with cascade</vt:lpstr>
      <vt:lpstr>2_Custom Design</vt:lpstr>
      <vt:lpstr>Breeze</vt:lpstr>
      <vt:lpstr>3_Custom Design</vt:lpstr>
      <vt:lpstr>The Challenges of Conducting Clinical Research in Low Resource Settings</vt:lpstr>
      <vt:lpstr>Improving Neonatal Outcomes in Low Resource Settings Through Education and Research</vt:lpstr>
      <vt:lpstr>I have no conflicts of interest to disclose.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Percentage of births attended by skilled health personnel (doctor, nurse or midwife), 2007–2012</vt:lpstr>
      <vt:lpstr>Percentage of births delivered in a health facility, 2007–2012 </vt:lpstr>
      <vt:lpstr>Percentage of births delivered via C-section, 2007-2012</vt:lpstr>
      <vt:lpstr>PowerPoint Presentation</vt:lpstr>
      <vt:lpstr>PowerPoint Presentation</vt:lpstr>
      <vt:lpstr>Where do most neonatal deaths occur?</vt:lpstr>
      <vt:lpstr>PowerPoint Presentation</vt:lpstr>
      <vt:lpstr>Intra-country Disparities in Child Survival</vt:lpstr>
      <vt:lpstr>What causes neonatal death?</vt:lpstr>
      <vt:lpstr>PowerPoint Presentation</vt:lpstr>
      <vt:lpstr>When do most neonatal deaths occur?</vt:lpstr>
      <vt:lpstr>PowerPoint Presentation</vt:lpstr>
      <vt:lpstr>PowerPoint Presentation</vt:lpstr>
      <vt:lpstr>Myths and Misconceptions</vt:lpstr>
      <vt:lpstr>Myths and Misconceptions</vt:lpstr>
      <vt:lpstr>PowerPoint Presentation</vt:lpstr>
      <vt:lpstr>PowerPoint Presentation</vt:lpstr>
      <vt:lpstr>PowerPoint Presentation</vt:lpstr>
      <vt:lpstr>PowerPoint Presentation</vt:lpstr>
      <vt:lpstr>The AAP Helping Babies Survive Programs</vt:lpstr>
      <vt:lpstr>PowerPoint Presentation</vt:lpstr>
      <vt:lpstr>Helping Babies Breathe </vt:lpstr>
      <vt:lpstr>Need for Intervention at Birth</vt:lpstr>
      <vt:lpstr>Helping Babies Breathe</vt:lpstr>
      <vt:lpstr>PowerPoint Presentation</vt:lpstr>
      <vt:lpstr>PowerPoint Presentation</vt:lpstr>
      <vt:lpstr>The AAP Helping Babies Survive Programs</vt:lpstr>
      <vt:lpstr>Challenges of Research in   Low Resource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Mortality following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Issues</vt:lpstr>
      <vt:lpstr>PowerPoint Presentation</vt:lpstr>
      <vt:lpstr>PowerPoint Presentation</vt:lpstr>
    </vt:vector>
  </TitlesOfParts>
  <Company>peds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peds</dc:creator>
  <cp:lastModifiedBy>Alston, Neka</cp:lastModifiedBy>
  <cp:revision>595</cp:revision>
  <dcterms:created xsi:type="dcterms:W3CDTF">2011-10-12T18:15:41Z</dcterms:created>
  <dcterms:modified xsi:type="dcterms:W3CDTF">2017-04-19T17:32:49Z</dcterms:modified>
</cp:coreProperties>
</file>