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Ex1.xml" ContentType="application/vnd.ms-office.chartex+xml"/>
  <Override PartName="/ppt/charts/style1.xml" ContentType="application/vnd.ms-office.chartstyle+xml"/>
  <Override PartName="/ppt/charts/colors1.xml" ContentType="application/vnd.ms-office.chartcolorstyl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1"/>
  </p:notesMasterIdLst>
  <p:sldIdLst>
    <p:sldId id="256" r:id="rId2"/>
    <p:sldId id="314" r:id="rId3"/>
    <p:sldId id="298" r:id="rId4"/>
    <p:sldId id="313" r:id="rId5"/>
    <p:sldId id="305" r:id="rId6"/>
    <p:sldId id="306" r:id="rId7"/>
    <p:sldId id="300" r:id="rId8"/>
    <p:sldId id="303" r:id="rId9"/>
    <p:sldId id="304" r:id="rId10"/>
    <p:sldId id="308" r:id="rId11"/>
    <p:sldId id="268" r:id="rId12"/>
    <p:sldId id="309" r:id="rId13"/>
    <p:sldId id="269" r:id="rId14"/>
    <p:sldId id="261" r:id="rId15"/>
    <p:sldId id="270" r:id="rId16"/>
    <p:sldId id="31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311" r:id="rId40"/>
    <p:sldId id="293" r:id="rId41"/>
    <p:sldId id="294" r:id="rId42"/>
    <p:sldId id="295" r:id="rId43"/>
    <p:sldId id="296" r:id="rId44"/>
    <p:sldId id="297" r:id="rId45"/>
    <p:sldId id="312" r:id="rId46"/>
    <p:sldId id="299" r:id="rId47"/>
    <p:sldId id="266" r:id="rId48"/>
    <p:sldId id="302" r:id="rId49"/>
    <p:sldId id="307" r:id="rId50"/>
  </p:sldIdLst>
  <p:sldSz cx="9144000" cy="6858000" type="screen4x3"/>
  <p:notesSz cx="6858000" cy="9144000"/>
  <p:defaultTextStyle>
    <a:defPPr>
      <a:defRPr lang="en-US"/>
    </a:defPPr>
    <a:lvl1pPr algn="l" defTabSz="457200" rtl="0" fontAlgn="base">
      <a:spcBef>
        <a:spcPct val="0"/>
      </a:spcBef>
      <a:spcAft>
        <a:spcPct val="0"/>
      </a:spcAft>
      <a:defRPr sz="2400" kern="1200">
        <a:solidFill>
          <a:schemeClr val="tx1"/>
        </a:solidFill>
        <a:latin typeface="Calibri" charset="0"/>
        <a:ea typeface="ヒラギノ角ゴ Pro W3" charset="0"/>
        <a:cs typeface="ヒラギノ角ゴ Pro W3" charset="0"/>
      </a:defRPr>
    </a:lvl1pPr>
    <a:lvl2pPr marL="457200" algn="l" defTabSz="457200" rtl="0" fontAlgn="base">
      <a:spcBef>
        <a:spcPct val="0"/>
      </a:spcBef>
      <a:spcAft>
        <a:spcPct val="0"/>
      </a:spcAft>
      <a:defRPr sz="2400" kern="1200">
        <a:solidFill>
          <a:schemeClr val="tx1"/>
        </a:solidFill>
        <a:latin typeface="Calibri" charset="0"/>
        <a:ea typeface="ヒラギノ角ゴ Pro W3" charset="0"/>
        <a:cs typeface="ヒラギノ角ゴ Pro W3" charset="0"/>
      </a:defRPr>
    </a:lvl2pPr>
    <a:lvl3pPr marL="914400" algn="l" defTabSz="457200" rtl="0" fontAlgn="base">
      <a:spcBef>
        <a:spcPct val="0"/>
      </a:spcBef>
      <a:spcAft>
        <a:spcPct val="0"/>
      </a:spcAft>
      <a:defRPr sz="2400" kern="1200">
        <a:solidFill>
          <a:schemeClr val="tx1"/>
        </a:solidFill>
        <a:latin typeface="Calibri" charset="0"/>
        <a:ea typeface="ヒラギノ角ゴ Pro W3" charset="0"/>
        <a:cs typeface="ヒラギノ角ゴ Pro W3" charset="0"/>
      </a:defRPr>
    </a:lvl3pPr>
    <a:lvl4pPr marL="1371600" algn="l" defTabSz="457200" rtl="0" fontAlgn="base">
      <a:spcBef>
        <a:spcPct val="0"/>
      </a:spcBef>
      <a:spcAft>
        <a:spcPct val="0"/>
      </a:spcAft>
      <a:defRPr sz="2400" kern="1200">
        <a:solidFill>
          <a:schemeClr val="tx1"/>
        </a:solidFill>
        <a:latin typeface="Calibri" charset="0"/>
        <a:ea typeface="ヒラギノ角ゴ Pro W3" charset="0"/>
        <a:cs typeface="ヒラギノ角ゴ Pro W3" charset="0"/>
      </a:defRPr>
    </a:lvl4pPr>
    <a:lvl5pPr marL="1828800" algn="l" defTabSz="457200" rtl="0" fontAlgn="base">
      <a:spcBef>
        <a:spcPct val="0"/>
      </a:spcBef>
      <a:spcAft>
        <a:spcPct val="0"/>
      </a:spcAft>
      <a:defRPr sz="2400" kern="1200">
        <a:solidFill>
          <a:schemeClr val="tx1"/>
        </a:solidFill>
        <a:latin typeface="Calibri" charset="0"/>
        <a:ea typeface="ヒラギノ角ゴ Pro W3" charset="0"/>
        <a:cs typeface="ヒラギノ角ゴ Pro W3" charset="0"/>
      </a:defRPr>
    </a:lvl5pPr>
    <a:lvl6pPr marL="2286000" algn="l" defTabSz="457200" rtl="0" eaLnBrk="1" latinLnBrk="0" hangingPunct="1">
      <a:defRPr sz="2400" kern="1200">
        <a:solidFill>
          <a:schemeClr val="tx1"/>
        </a:solidFill>
        <a:latin typeface="Calibri" charset="0"/>
        <a:ea typeface="ヒラギノ角ゴ Pro W3" charset="0"/>
        <a:cs typeface="ヒラギノ角ゴ Pro W3" charset="0"/>
      </a:defRPr>
    </a:lvl6pPr>
    <a:lvl7pPr marL="2743200" algn="l" defTabSz="457200" rtl="0" eaLnBrk="1" latinLnBrk="0" hangingPunct="1">
      <a:defRPr sz="2400" kern="1200">
        <a:solidFill>
          <a:schemeClr val="tx1"/>
        </a:solidFill>
        <a:latin typeface="Calibri" charset="0"/>
        <a:ea typeface="ヒラギノ角ゴ Pro W3" charset="0"/>
        <a:cs typeface="ヒラギノ角ゴ Pro W3" charset="0"/>
      </a:defRPr>
    </a:lvl7pPr>
    <a:lvl8pPr marL="3200400" algn="l" defTabSz="457200" rtl="0" eaLnBrk="1" latinLnBrk="0" hangingPunct="1">
      <a:defRPr sz="2400" kern="1200">
        <a:solidFill>
          <a:schemeClr val="tx1"/>
        </a:solidFill>
        <a:latin typeface="Calibri" charset="0"/>
        <a:ea typeface="ヒラギノ角ゴ Pro W3" charset="0"/>
        <a:cs typeface="ヒラギノ角ゴ Pro W3" charset="0"/>
      </a:defRPr>
    </a:lvl8pPr>
    <a:lvl9pPr marL="3657600" algn="l" defTabSz="457200" rtl="0" eaLnBrk="1" latinLnBrk="0" hangingPunct="1">
      <a:defRPr sz="2400" kern="1200">
        <a:solidFill>
          <a:schemeClr val="tx1"/>
        </a:solidFill>
        <a:latin typeface="Calibri" charset="0"/>
        <a:ea typeface="ヒラギノ角ゴ Pro W3" charset="0"/>
        <a:cs typeface="ヒラギノ角ゴ Pro W3" charset="0"/>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39EC8"/>
    <a:srgbClr val="6BABD8"/>
    <a:srgbClr val="7AC3F6"/>
    <a:srgbClr val="6CADDA"/>
    <a:srgbClr val="75BBE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339" autoAdjust="0"/>
    <p:restoredTop sz="86383" autoAdjust="0"/>
  </p:normalViewPr>
  <p:slideViewPr>
    <p:cSldViewPr snapToGrid="0" snapToObjects="1">
      <p:cViewPr varScale="1">
        <p:scale>
          <a:sx n="99" d="100"/>
          <a:sy n="99" d="100"/>
        </p:scale>
        <p:origin x="1788"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s>
</file>

<file path=ppt/charts/_rels/chartEx1.xml.rels><?xml version="1.0" encoding="UTF-8" standalone="yes"?>
<Relationships xmlns="http://schemas.openxmlformats.org/package/2006/relationships"><Relationship Id="rId3" Type="http://schemas.microsoft.com/office/2011/relationships/chartColorStyle" Target="colors1.xml"/><Relationship Id="rId2" Type="http://schemas.microsoft.com/office/2011/relationships/chartStyle" Target="style1.xml"/><Relationship Id="rId1" Type="http://schemas.openxmlformats.org/officeDocument/2006/relationships/oleObject" Target="file:///C:\Users\Mary\Dropbox\Articles\Asthma%20Nejapa%20Project\Data%201.xlsx" TargetMode="External"/></Relationships>
</file>

<file path=ppt/charts/chartEx1.xml><?xml version="1.0" encoding="utf-8"?>
<cx:chartSpace xmlns:a="http://schemas.openxmlformats.org/drawingml/2006/main" xmlns:r="http://schemas.openxmlformats.org/officeDocument/2006/relationships" xmlns:cx="http://schemas.microsoft.com/office/drawing/2014/chartex">
  <cx:chartData>
    <cx:externalData r:id="rId1" cx:autoUpdate="0"/>
    <cx:data id="0">
      <cx:numDim type="val">
        <cx:f>'Scores by Diagnosis 1'!$A$2:$A$150</cx:f>
        <cx:lvl ptCount="149" formatCode="0">
          <cx:pt idx="0">2</cx:pt>
          <cx:pt idx="1">2</cx:pt>
          <cx:pt idx="2">2</cx:pt>
          <cx:pt idx="3">2</cx:pt>
          <cx:pt idx="4">2</cx:pt>
          <cx:pt idx="5">2</cx:pt>
          <cx:pt idx="6">2</cx:pt>
          <cx:pt idx="7">2</cx:pt>
          <cx:pt idx="8">2</cx:pt>
          <cx:pt idx="9">1</cx:pt>
          <cx:pt idx="10">9</cx:pt>
          <cx:pt idx="11">13</cx:pt>
          <cx:pt idx="12">2</cx:pt>
          <cx:pt idx="13">11</cx:pt>
          <cx:pt idx="14">4</cx:pt>
          <cx:pt idx="15">0</cx:pt>
          <cx:pt idx="16">5</cx:pt>
          <cx:pt idx="17">3</cx:pt>
          <cx:pt idx="18">0</cx:pt>
          <cx:pt idx="19">1</cx:pt>
          <cx:pt idx="20">0</cx:pt>
          <cx:pt idx="21">1</cx:pt>
          <cx:pt idx="22">2</cx:pt>
          <cx:pt idx="23">0</cx:pt>
          <cx:pt idx="24">4</cx:pt>
          <cx:pt idx="25">2</cx:pt>
          <cx:pt idx="26">3</cx:pt>
          <cx:pt idx="27">6</cx:pt>
          <cx:pt idx="28">0</cx:pt>
          <cx:pt idx="29">0</cx:pt>
          <cx:pt idx="30">12</cx:pt>
          <cx:pt idx="31">2</cx:pt>
          <cx:pt idx="32">0</cx:pt>
          <cx:pt idx="33">0</cx:pt>
          <cx:pt idx="34">0</cx:pt>
          <cx:pt idx="35">3</cx:pt>
          <cx:pt idx="36">0</cx:pt>
          <cx:pt idx="37">0</cx:pt>
          <cx:pt idx="38">0</cx:pt>
          <cx:pt idx="39">5</cx:pt>
          <cx:pt idx="40">4</cx:pt>
          <cx:pt idx="41">0</cx:pt>
          <cx:pt idx="42">0</cx:pt>
          <cx:pt idx="43">0</cx:pt>
          <cx:pt idx="44">4</cx:pt>
          <cx:pt idx="45">1</cx:pt>
          <cx:pt idx="46">2</cx:pt>
          <cx:pt idx="47">2</cx:pt>
          <cx:pt idx="48">2</cx:pt>
          <cx:pt idx="49">0</cx:pt>
          <cx:pt idx="50">1</cx:pt>
          <cx:pt idx="51">1</cx:pt>
          <cx:pt idx="52">6</cx:pt>
          <cx:pt idx="53">0</cx:pt>
          <cx:pt idx="54">1</cx:pt>
          <cx:pt idx="55">1</cx:pt>
          <cx:pt idx="56">0</cx:pt>
          <cx:pt idx="57">0</cx:pt>
          <cx:pt idx="58">0</cx:pt>
          <cx:pt idx="59">3</cx:pt>
          <cx:pt idx="60">0</cx:pt>
          <cx:pt idx="61">0</cx:pt>
          <cx:pt idx="62">1</cx:pt>
          <cx:pt idx="63">5</cx:pt>
          <cx:pt idx="64">0</cx:pt>
          <cx:pt idx="65">0</cx:pt>
          <cx:pt idx="66">2</cx:pt>
          <cx:pt idx="67">0</cx:pt>
          <cx:pt idx="68">2</cx:pt>
          <cx:pt idx="69">0</cx:pt>
          <cx:pt idx="70">1</cx:pt>
          <cx:pt idx="71">13</cx:pt>
          <cx:pt idx="72">2</cx:pt>
          <cx:pt idx="73">0</cx:pt>
          <cx:pt idx="74">2</cx:pt>
          <cx:pt idx="75">10</cx:pt>
          <cx:pt idx="76">9</cx:pt>
          <cx:pt idx="77">8</cx:pt>
          <cx:pt idx="78">4</cx:pt>
          <cx:pt idx="79">3</cx:pt>
          <cx:pt idx="80">6</cx:pt>
          <cx:pt idx="81">3</cx:pt>
          <cx:pt idx="82">2</cx:pt>
          <cx:pt idx="83">1</cx:pt>
          <cx:pt idx="84">0</cx:pt>
          <cx:pt idx="85">0</cx:pt>
          <cx:pt idx="86">0</cx:pt>
          <cx:pt idx="87">0</cx:pt>
          <cx:pt idx="88">0</cx:pt>
          <cx:pt idx="89">1</cx:pt>
          <cx:pt idx="90">0</cx:pt>
          <cx:pt idx="91">3</cx:pt>
          <cx:pt idx="92">9</cx:pt>
          <cx:pt idx="93">0</cx:pt>
          <cx:pt idx="94">2</cx:pt>
          <cx:pt idx="95">1</cx:pt>
          <cx:pt idx="96">0</cx:pt>
          <cx:pt idx="97">3</cx:pt>
          <cx:pt idx="98">6</cx:pt>
          <cx:pt idx="99">1</cx:pt>
          <cx:pt idx="100">0</cx:pt>
          <cx:pt idx="101">15</cx:pt>
          <cx:pt idx="102">3</cx:pt>
          <cx:pt idx="103">3</cx:pt>
          <cx:pt idx="104">3</cx:pt>
          <cx:pt idx="105">5</cx:pt>
          <cx:pt idx="106">12</cx:pt>
          <cx:pt idx="107">2</cx:pt>
          <cx:pt idx="108">1</cx:pt>
          <cx:pt idx="109">1</cx:pt>
          <cx:pt idx="110">0</cx:pt>
          <cx:pt idx="111">5</cx:pt>
          <cx:pt idx="112">10</cx:pt>
          <cx:pt idx="113">0</cx:pt>
          <cx:pt idx="114">2</cx:pt>
          <cx:pt idx="115">8</cx:pt>
          <cx:pt idx="116">5</cx:pt>
          <cx:pt idx="117">9</cx:pt>
          <cx:pt idx="118">4</cx:pt>
          <cx:pt idx="119">5</cx:pt>
          <cx:pt idx="120">10</cx:pt>
          <cx:pt idx="121">10</cx:pt>
          <cx:pt idx="122">4</cx:pt>
          <cx:pt idx="123">20</cx:pt>
          <cx:pt idx="124">17</cx:pt>
          <cx:pt idx="125">3</cx:pt>
          <cx:pt idx="126">15</cx:pt>
          <cx:pt idx="127">14</cx:pt>
          <cx:pt idx="128">7</cx:pt>
          <cx:pt idx="129">8</cx:pt>
          <cx:pt idx="130">7</cx:pt>
          <cx:pt idx="131">8</cx:pt>
        </cx:lvl>
      </cx:numDim>
    </cx:data>
    <cx:data id="1">
      <cx:numDim type="val">
        <cx:f>'Scores by Diagnosis 1'!$B$2:$B$150</cx:f>
        <cx:lvl ptCount="149" formatCode="0">
          <cx:pt idx="0">8</cx:pt>
          <cx:pt idx="1">11</cx:pt>
          <cx:pt idx="2">10</cx:pt>
          <cx:pt idx="3">8</cx:pt>
          <cx:pt idx="4">15</cx:pt>
          <cx:pt idx="5">16</cx:pt>
          <cx:pt idx="6">5</cx:pt>
          <cx:pt idx="7">13</cx:pt>
          <cx:pt idx="8">6</cx:pt>
          <cx:pt idx="9">3</cx:pt>
          <cx:pt idx="10">14</cx:pt>
          <cx:pt idx="11">17</cx:pt>
          <cx:pt idx="12">15</cx:pt>
          <cx:pt idx="13">9</cx:pt>
          <cx:pt idx="14">6</cx:pt>
          <cx:pt idx="15">7</cx:pt>
          <cx:pt idx="16">9</cx:pt>
          <cx:pt idx="17">11</cx:pt>
          <cx:pt idx="18">12</cx:pt>
          <cx:pt idx="19">13</cx:pt>
          <cx:pt idx="20">9</cx:pt>
          <cx:pt idx="21">19</cx:pt>
          <cx:pt idx="22">18</cx:pt>
          <cx:pt idx="23">13</cx:pt>
          <cx:pt idx="24">22</cx:pt>
          <cx:pt idx="25">15</cx:pt>
          <cx:pt idx="26">11</cx:pt>
          <cx:pt idx="27">13</cx:pt>
          <cx:pt idx="28">6</cx:pt>
          <cx:pt idx="29">14</cx:pt>
          <cx:pt idx="30">10</cx:pt>
          <cx:pt idx="31">20</cx:pt>
          <cx:pt idx="32">9</cx:pt>
          <cx:pt idx="33">8</cx:pt>
          <cx:pt idx="34">18</cx:pt>
          <cx:pt idx="35">9</cx:pt>
          <cx:pt idx="36">20</cx:pt>
          <cx:pt idx="37">8</cx:pt>
          <cx:pt idx="38">2</cx:pt>
          <cx:pt idx="39">6</cx:pt>
          <cx:pt idx="40">13</cx:pt>
          <cx:pt idx="41">6</cx:pt>
          <cx:pt idx="42">11</cx:pt>
          <cx:pt idx="43">8</cx:pt>
          <cx:pt idx="44">17</cx:pt>
          <cx:pt idx="45">9</cx:pt>
          <cx:pt idx="46">9</cx:pt>
          <cx:pt idx="47">9</cx:pt>
          <cx:pt idx="48">22</cx:pt>
          <cx:pt idx="49">18</cx:pt>
          <cx:pt idx="50">20</cx:pt>
          <cx:pt idx="51">8</cx:pt>
          <cx:pt idx="52">8</cx:pt>
          <cx:pt idx="53">14</cx:pt>
          <cx:pt idx="54">14</cx:pt>
          <cx:pt idx="55">19</cx:pt>
          <cx:pt idx="56">2</cx:pt>
          <cx:pt idx="57">7</cx:pt>
          <cx:pt idx="58">10</cx:pt>
          <cx:pt idx="59">4</cx:pt>
        </cx:lvl>
      </cx:numDim>
    </cx:data>
  </cx:chartData>
  <cx:chart>
    <cx:title pos="t" align="ctr" overlay="0">
      <cx:tx>
        <cx:txData>
          <cx:v>CHW Questionnaire Score by Asthma Status</cx:v>
        </cx:txData>
      </cx:tx>
      <cx:txPr>
        <a:bodyPr spcFirstLastPara="1" vertOverflow="ellipsis" wrap="square" lIns="0" tIns="0" rIns="0" bIns="0" anchor="ctr" anchorCtr="1"/>
        <a:lstStyle/>
        <a:p>
          <a:pPr algn="ctr">
            <a:defRPr/>
          </a:pPr>
          <a:r>
            <a:rPr lang="en-US" sz="2400" dirty="0"/>
            <a:t>CHW Questionnaire Score by Asthma Status</a:t>
          </a:r>
        </a:p>
      </cx:txPr>
    </cx:title>
    <cx:plotArea>
      <cx:plotAreaRegion>
        <cx:series layoutId="boxWhisker" uniqueId="{688EF337-2342-4BDF-BC98-97062518F2FE}" formatIdx="0">
          <cx:tx>
            <cx:txData>
              <cx:f>'Scores by Diagnosis 1'!$A$1</cx:f>
              <cx:v>No Asthma</cx:v>
            </cx:txData>
          </cx:tx>
          <cx:spPr>
            <a:solidFill>
              <a:schemeClr val="accent1">
                <a:lumMod val="60000"/>
                <a:lumOff val="40000"/>
              </a:schemeClr>
            </a:solidFill>
            <a:ln>
              <a:solidFill>
                <a:schemeClr val="tx1"/>
              </a:solidFill>
            </a:ln>
          </cx:spPr>
          <cx:dataLabels>
            <cx:txPr>
              <a:bodyPr spcFirstLastPara="1" vertOverflow="ellipsis" wrap="square" lIns="0" tIns="0" rIns="0" bIns="0" anchor="ctr" anchorCtr="1"/>
              <a:lstStyle/>
              <a:p>
                <a:pPr>
                  <a:defRPr sz="1400" baseline="0">
                    <a:solidFill>
                      <a:schemeClr val="tx1"/>
                    </a:solidFill>
                  </a:defRPr>
                </a:pPr>
                <a:endParaRPr lang="en-US" sz="1400" baseline="0">
                  <a:solidFill>
                    <a:schemeClr val="tx1"/>
                  </a:solidFill>
                </a:endParaRPr>
              </a:p>
            </cx:txPr>
            <cx:visibility seriesName="0" categoryName="0" value="1"/>
            <cx:separator>, </cx:separator>
            <cx:dataLabel idx="152">
              <cx:numFmt formatCode="#,##0.0" sourceLinked="0"/>
              <cx:txPr>
                <a:bodyPr spcFirstLastPara="1" vertOverflow="ellipsis" wrap="square" lIns="0" tIns="0" rIns="0" bIns="0" anchor="ctr" anchorCtr="1"/>
                <a:lstStyle/>
                <a:p>
                  <a:pPr>
                    <a:defRPr/>
                  </a:pPr>
                  <a:r>
                    <a:rPr lang="en-US" sz="1400"/>
                    <a:t>3.4</a:t>
                  </a:r>
                </a:p>
              </cx:txPr>
              <cx:visibility seriesName="0" categoryName="0" value="1"/>
              <cx:separator>, </cx:separator>
            </cx:dataLabel>
            <cx:dataLabelHidden idx="0"/>
            <cx:dataLabelHidden idx="125"/>
            <cx:dataLabelHidden idx="127"/>
            <cx:dataLabelHidden idx="128"/>
            <cx:dataLabelHidden idx="130"/>
            <cx:dataLabelHidden idx="131"/>
          </cx:dataLabels>
          <cx:dataId val="0"/>
          <cx:layoutPr>
            <cx:visibility meanLine="0" meanMarker="1" nonoutliers="0" outliers="1"/>
            <cx:statistics quartileMethod="exclusive"/>
          </cx:layoutPr>
        </cx:series>
        <cx:series layoutId="boxWhisker" uniqueId="{A8FAE93A-508D-44E3-805A-734AB21F55B5}" formatIdx="1">
          <cx:tx>
            <cx:txData>
              <cx:f>'Scores by Diagnosis 1'!$B$1</cx:f>
              <cx:v>Asthma/RAD</cx:v>
            </cx:txData>
          </cx:tx>
          <cx:spPr>
            <a:solidFill>
              <a:schemeClr val="accent6">
                <a:lumMod val="60000"/>
                <a:lumOff val="40000"/>
              </a:schemeClr>
            </a:solidFill>
            <a:ln>
              <a:solidFill>
                <a:schemeClr val="tx1"/>
              </a:solidFill>
            </a:ln>
          </cx:spPr>
          <cx:dataLabels>
            <cx:txPr>
              <a:bodyPr spcFirstLastPara="1" vertOverflow="ellipsis" wrap="square" lIns="0" tIns="0" rIns="0" bIns="0" anchor="ctr" anchorCtr="1"/>
              <a:lstStyle/>
              <a:p>
                <a:pPr>
                  <a:defRPr sz="1400" baseline="0">
                    <a:solidFill>
                      <a:schemeClr val="tx1"/>
                    </a:solidFill>
                  </a:defRPr>
                </a:pPr>
                <a:endParaRPr lang="en-US" sz="1400" baseline="0">
                  <a:solidFill>
                    <a:schemeClr val="tx1"/>
                  </a:solidFill>
                </a:endParaRPr>
              </a:p>
            </cx:txPr>
            <cx:visibility seriesName="0" categoryName="0" value="1"/>
            <cx:separator>, </cx:separator>
            <cx:dataLabel idx="152">
              <cx:numFmt formatCode="#,##0.0" sourceLinked="0"/>
              <cx:visibility seriesName="0" categoryName="0" value="1"/>
              <cx:separator>, </cx:separator>
            </cx:dataLabel>
          </cx:dataLabels>
          <cx:dataId val="1"/>
          <cx:layoutPr>
            <cx:visibility meanLine="0" meanMarker="1" nonoutliers="0" outliers="1"/>
            <cx:statistics quartileMethod="exclusive"/>
          </cx:layoutPr>
        </cx:series>
      </cx:plotAreaRegion>
      <cx:axis id="0" hidden="1">
        <cx:catScaling gapWidth="1"/>
        <cx:tickLabels/>
      </cx:axis>
      <cx:axis id="1">
        <cx:valScaling max="22"/>
        <cx:majorGridlines>
          <cx:spPr>
            <a:ln>
              <a:solidFill>
                <a:schemeClr val="bg1">
                  <a:lumMod val="75000"/>
                </a:schemeClr>
              </a:solidFill>
            </a:ln>
          </cx:spPr>
        </cx:majorGridlines>
        <cx:tickLabels/>
        <cx:txPr>
          <a:bodyPr spcFirstLastPara="1" vertOverflow="ellipsis" wrap="square" lIns="0" tIns="0" rIns="0" bIns="0" anchor="ctr" anchorCtr="1"/>
          <a:lstStyle/>
          <a:p>
            <a:pPr>
              <a:defRPr sz="1400"/>
            </a:pPr>
            <a:endParaRPr lang="en-US" sz="1400"/>
          </a:p>
        </cx:txPr>
      </cx:axis>
    </cx:plotArea>
    <cx:legend pos="t" align="ctr" overlay="0">
      <cx:txPr>
        <a:bodyPr spcFirstLastPara="1" vertOverflow="ellipsis" wrap="square" lIns="0" tIns="0" rIns="0" bIns="0" anchor="ctr" anchorCtr="1"/>
        <a:lstStyle/>
        <a:p>
          <a:pPr>
            <a:defRPr sz="1600"/>
          </a:pPr>
          <a:endParaRPr lang="en-US" sz="1600"/>
        </a:p>
      </cx:txPr>
    </cx:legend>
  </cx:chart>
</cx: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406">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tx1">
        <a:lumMod val="65000"/>
        <a:lumOff val="35000"/>
      </a:schemeClr>
    </cs:fontRef>
    <cs:defRPr sz="9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tx1"/>
    </cs:fontRef>
    <cs:spPr>
      <a:solidFill>
        <a:schemeClr val="phClr"/>
      </a:solidFill>
      <a:ln>
        <a:solidFill>
          <a:schemeClr val="phClr"/>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7B6E08-9EAC-4F3E-BBE3-06FC40423034}" type="datetimeFigureOut">
              <a:rPr lang="en-US" smtClean="0"/>
              <a:t>3/16/2017</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E48B981-0D37-4F8F-8378-9FE79C277B2A}" type="slidenum">
              <a:rPr lang="en-US" smtClean="0"/>
              <a:t>‹#›</a:t>
            </a:fld>
            <a:endParaRPr lang="en-US"/>
          </a:p>
        </p:txBody>
      </p:sp>
    </p:spTree>
    <p:extLst>
      <p:ext uri="{BB962C8B-B14F-4D97-AF65-F5344CB8AC3E}">
        <p14:creationId xmlns:p14="http://schemas.microsoft.com/office/powerpoint/2010/main" val="38629813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48B981-0D37-4F8F-8378-9FE79C277B2A}" type="slidenum">
              <a:rPr lang="en-US" smtClean="0"/>
              <a:t>3</a:t>
            </a:fld>
            <a:endParaRPr lang="en-US"/>
          </a:p>
        </p:txBody>
      </p:sp>
    </p:spTree>
    <p:extLst>
      <p:ext uri="{BB962C8B-B14F-4D97-AF65-F5344CB8AC3E}">
        <p14:creationId xmlns:p14="http://schemas.microsoft.com/office/powerpoint/2010/main" val="9410745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34" rtl="0" eaLnBrk="1" fontAlgn="auto" latinLnBrk="0" hangingPunct="1">
              <a:lnSpc>
                <a:spcPct val="100000"/>
              </a:lnSpc>
              <a:spcBef>
                <a:spcPts val="0"/>
              </a:spcBef>
              <a:spcAft>
                <a:spcPts val="0"/>
              </a:spcAft>
              <a:buClrTx/>
              <a:buSzTx/>
              <a:buFontTx/>
              <a:buNone/>
              <a:tabLst/>
              <a:defRPr/>
            </a:pPr>
            <a:r>
              <a:rPr lang="en-US" dirty="0"/>
              <a:t>When I</a:t>
            </a:r>
            <a:r>
              <a:rPr lang="en-US" baseline="0" dirty="0"/>
              <a:t> first started thinking about doing research in Nicaragua, I got connected with an organization called AMOS H&amp;H, whose mission is to improve health in poor communities of Nicaragua, primarily by training lay community health workers.  When I asked what they felt was a need that I could help with in their community, their health workers, who have no formal medical training, said that they were worried about asthma.  They said there seemed to be a lot of kids in their community with wheezing that wasn’t being adequately treated.  And they wanted to know what they, as health workers, could do to help those children.  And that was how this project was born.</a:t>
            </a:r>
            <a:endParaRPr lang="en-US" dirty="0"/>
          </a:p>
          <a:p>
            <a:endParaRPr lang="en-US" dirty="0"/>
          </a:p>
        </p:txBody>
      </p:sp>
      <p:sp>
        <p:nvSpPr>
          <p:cNvPr id="4" name="Slide Number Placeholder 3"/>
          <p:cNvSpPr>
            <a:spLocks noGrp="1"/>
          </p:cNvSpPr>
          <p:nvPr>
            <p:ph type="sldNum" sz="quarter" idx="10"/>
          </p:nvPr>
        </p:nvSpPr>
        <p:spPr/>
        <p:txBody>
          <a:bodyPr/>
          <a:lstStyle/>
          <a:p>
            <a:fld id="{F794270D-C779-4794-91D3-B4A1346E3A1D}" type="slidenum">
              <a:rPr lang="en-US" smtClean="0"/>
              <a:pPr/>
              <a:t>17</a:t>
            </a:fld>
            <a:endParaRPr lang="en-US"/>
          </a:p>
        </p:txBody>
      </p:sp>
    </p:spTree>
    <p:extLst>
      <p:ext uri="{BB962C8B-B14F-4D97-AF65-F5344CB8AC3E}">
        <p14:creationId xmlns:p14="http://schemas.microsoft.com/office/powerpoint/2010/main" val="5225956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I partnered with AMOS and their community health workers to develop these goals.  (read slide)</a:t>
            </a:r>
          </a:p>
        </p:txBody>
      </p:sp>
      <p:sp>
        <p:nvSpPr>
          <p:cNvPr id="4" name="Slide Number Placeholder 3"/>
          <p:cNvSpPr>
            <a:spLocks noGrp="1"/>
          </p:cNvSpPr>
          <p:nvPr>
            <p:ph type="sldNum" sz="quarter" idx="10"/>
          </p:nvPr>
        </p:nvSpPr>
        <p:spPr/>
        <p:txBody>
          <a:bodyPr/>
          <a:lstStyle/>
          <a:p>
            <a:fld id="{F794270D-C779-4794-91D3-B4A1346E3A1D}" type="slidenum">
              <a:rPr lang="en-US" smtClean="0"/>
              <a:pPr/>
              <a:t>18</a:t>
            </a:fld>
            <a:endParaRPr lang="en-US"/>
          </a:p>
        </p:txBody>
      </p:sp>
    </p:spTree>
    <p:extLst>
      <p:ext uri="{BB962C8B-B14F-4D97-AF65-F5344CB8AC3E}">
        <p14:creationId xmlns:p14="http://schemas.microsoft.com/office/powerpoint/2010/main" val="30312068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34"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fld id="{F794270D-C779-4794-91D3-B4A1346E3A1D}" type="slidenum">
              <a:rPr lang="en-US" smtClean="0"/>
              <a:pPr/>
              <a:t>19</a:t>
            </a:fld>
            <a:endParaRPr lang="en-US"/>
          </a:p>
        </p:txBody>
      </p:sp>
    </p:spTree>
    <p:extLst>
      <p:ext uri="{BB962C8B-B14F-4D97-AF65-F5344CB8AC3E}">
        <p14:creationId xmlns:p14="http://schemas.microsoft.com/office/powerpoint/2010/main" val="14508742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34" rtl="0" eaLnBrk="1" fontAlgn="auto" latinLnBrk="0" hangingPunct="1">
              <a:lnSpc>
                <a:spcPct val="100000"/>
              </a:lnSpc>
              <a:spcBef>
                <a:spcPts val="0"/>
              </a:spcBef>
              <a:spcAft>
                <a:spcPts val="0"/>
              </a:spcAft>
              <a:buClrTx/>
              <a:buSzTx/>
              <a:buFontTx/>
              <a:buNone/>
              <a:tabLst/>
              <a:defRPr/>
            </a:pPr>
            <a:r>
              <a:rPr lang="en-US" baseline="0" dirty="0"/>
              <a:t>So the first objective was to develop a tool for the health workers to use to identify children at risk for asthma.  Many tools exist to screen for asthma, but none of them are developed or validated for use in a developing country, or Latin America specifically.  Because there was nothing exactly like what we needed, we decided to adapt another questionnaire to fit our purposes.</a:t>
            </a:r>
          </a:p>
          <a:p>
            <a:pPr marL="0" marR="0" lvl="0" indent="0" algn="l" defTabSz="914334" rtl="0" eaLnBrk="1" fontAlgn="auto" latinLnBrk="0" hangingPunct="1">
              <a:lnSpc>
                <a:spcPct val="100000"/>
              </a:lnSpc>
              <a:spcBef>
                <a:spcPts val="0"/>
              </a:spcBef>
              <a:spcAft>
                <a:spcPts val="0"/>
              </a:spcAft>
              <a:buClrTx/>
              <a:buSzTx/>
              <a:buFontTx/>
              <a:buNone/>
              <a:tabLst/>
              <a:defRPr/>
            </a:pPr>
            <a:r>
              <a:rPr lang="en-US" baseline="0" dirty="0"/>
              <a:t>After a literature search, we selected a school-based questionnaire developed in Argentina, and then reviewed this with the CHWs to ensure that the language was correct and relevant.</a:t>
            </a:r>
          </a:p>
          <a:p>
            <a:endParaRPr lang="en-US" dirty="0"/>
          </a:p>
        </p:txBody>
      </p:sp>
      <p:sp>
        <p:nvSpPr>
          <p:cNvPr id="4" name="Slide Number Placeholder 3"/>
          <p:cNvSpPr>
            <a:spLocks noGrp="1"/>
          </p:cNvSpPr>
          <p:nvPr>
            <p:ph type="sldNum" sz="quarter" idx="10"/>
          </p:nvPr>
        </p:nvSpPr>
        <p:spPr/>
        <p:txBody>
          <a:bodyPr/>
          <a:lstStyle/>
          <a:p>
            <a:fld id="{F794270D-C779-4794-91D3-B4A1346E3A1D}" type="slidenum">
              <a:rPr lang="en-US" smtClean="0"/>
              <a:pPr/>
              <a:t>20</a:t>
            </a:fld>
            <a:endParaRPr lang="en-US"/>
          </a:p>
        </p:txBody>
      </p:sp>
    </p:spTree>
    <p:extLst>
      <p:ext uri="{BB962C8B-B14F-4D97-AF65-F5344CB8AC3E}">
        <p14:creationId xmlns:p14="http://schemas.microsoft.com/office/powerpoint/2010/main" val="31621381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questionnaire.  It’s</a:t>
            </a:r>
            <a:r>
              <a:rPr lang="en-US" baseline="0" dirty="0"/>
              <a:t> only 11 questions long, and as you can see, many of the questions resemble those that we’re very used to using when we as physicians evaluate a child for asthma.  The CHW directs the questions to the parent, but the child is present and invited to provide input. Scoring: 0 for never or I don’t know, 1 for sometimes, and 2 for frequently. (The authors of the original study validating this questionnaire don’t recommend a particular cut off to be used to designate a positive test, so in our analysis we tested various cut-offs to see which was the most appropriate for this specific application.)</a:t>
            </a:r>
            <a:endParaRPr lang="en-US" dirty="0"/>
          </a:p>
        </p:txBody>
      </p:sp>
      <p:sp>
        <p:nvSpPr>
          <p:cNvPr id="4" name="Slide Number Placeholder 3"/>
          <p:cNvSpPr>
            <a:spLocks noGrp="1"/>
          </p:cNvSpPr>
          <p:nvPr>
            <p:ph type="sldNum" sz="quarter" idx="10"/>
          </p:nvPr>
        </p:nvSpPr>
        <p:spPr/>
        <p:txBody>
          <a:bodyPr/>
          <a:lstStyle/>
          <a:p>
            <a:fld id="{F794270D-C779-4794-91D3-B4A1346E3A1D}" type="slidenum">
              <a:rPr lang="en-US" smtClean="0"/>
              <a:pPr/>
              <a:t>21</a:t>
            </a:fld>
            <a:endParaRPr lang="en-US"/>
          </a:p>
        </p:txBody>
      </p:sp>
    </p:spTree>
    <p:extLst>
      <p:ext uri="{BB962C8B-B14F-4D97-AF65-F5344CB8AC3E}">
        <p14:creationId xmlns:p14="http://schemas.microsoft.com/office/powerpoint/2010/main" val="611733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94270D-C779-4794-91D3-B4A1346E3A1D}" type="slidenum">
              <a:rPr lang="en-US" smtClean="0"/>
              <a:pPr/>
              <a:t>22</a:t>
            </a:fld>
            <a:endParaRPr lang="en-US"/>
          </a:p>
        </p:txBody>
      </p:sp>
    </p:spTree>
    <p:extLst>
      <p:ext uri="{BB962C8B-B14F-4D97-AF65-F5344CB8AC3E}">
        <p14:creationId xmlns:p14="http://schemas.microsoft.com/office/powerpoint/2010/main" val="8555364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Just to give you an idea of what this looks like, the physician evaluation involved… read slide… Decision on diagnosis was made at the conclusion of the physician evaluation, BEFORE community health worker administered screening questionnaire, but was withheld from the family until the end of the visit</a:t>
            </a:r>
          </a:p>
        </p:txBody>
      </p:sp>
      <p:sp>
        <p:nvSpPr>
          <p:cNvPr id="4" name="Slide Number Placeholder 3"/>
          <p:cNvSpPr>
            <a:spLocks noGrp="1"/>
          </p:cNvSpPr>
          <p:nvPr>
            <p:ph type="sldNum" sz="quarter" idx="10"/>
          </p:nvPr>
        </p:nvSpPr>
        <p:spPr/>
        <p:txBody>
          <a:bodyPr/>
          <a:lstStyle/>
          <a:p>
            <a:fld id="{F794270D-C779-4794-91D3-B4A1346E3A1D}" type="slidenum">
              <a:rPr lang="en-US" smtClean="0"/>
              <a:pPr/>
              <a:t>23</a:t>
            </a:fld>
            <a:endParaRPr lang="en-US"/>
          </a:p>
        </p:txBody>
      </p:sp>
    </p:spTree>
    <p:extLst>
      <p:ext uri="{BB962C8B-B14F-4D97-AF65-F5344CB8AC3E}">
        <p14:creationId xmlns:p14="http://schemas.microsoft.com/office/powerpoint/2010/main" val="30775747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Based</a:t>
            </a:r>
            <a:r>
              <a:rPr lang="en-US" baseline="0" dirty="0"/>
              <a:t> on NHLBI guidelines.  </a:t>
            </a:r>
            <a:r>
              <a:rPr lang="en-US" dirty="0"/>
              <a:t>The &gt;2 episodes wheezing criterion</a:t>
            </a:r>
            <a:r>
              <a:rPr lang="en-US" baseline="0" dirty="0"/>
              <a:t> was used to help exclude those who wheezed only once or twice during viral illnesses</a:t>
            </a:r>
          </a:p>
          <a:p>
            <a:pPr marL="0" marR="0" lvl="0" indent="0" algn="l" defTabSz="914334" rtl="0" eaLnBrk="1" fontAlgn="auto" latinLnBrk="0" hangingPunct="1">
              <a:lnSpc>
                <a:spcPct val="100000"/>
              </a:lnSpc>
              <a:spcBef>
                <a:spcPts val="0"/>
              </a:spcBef>
              <a:spcAft>
                <a:spcPts val="0"/>
              </a:spcAft>
              <a:buClrTx/>
              <a:buSzTx/>
              <a:buFontTx/>
              <a:buNone/>
              <a:tabLst/>
              <a:defRPr/>
            </a:pPr>
            <a:r>
              <a:rPr lang="en-US" dirty="0"/>
              <a:t>Consideration of differential diagnosis: recurrent tonsillitis, chronic bronchitis, recurrent pneumonia, anemia, depression, cardiac</a:t>
            </a:r>
          </a:p>
          <a:p>
            <a:endParaRPr lang="en-US" dirty="0"/>
          </a:p>
        </p:txBody>
      </p:sp>
      <p:sp>
        <p:nvSpPr>
          <p:cNvPr id="4" name="Slide Number Placeholder 3"/>
          <p:cNvSpPr>
            <a:spLocks noGrp="1"/>
          </p:cNvSpPr>
          <p:nvPr>
            <p:ph type="sldNum" sz="quarter" idx="10"/>
          </p:nvPr>
        </p:nvSpPr>
        <p:spPr/>
        <p:txBody>
          <a:bodyPr/>
          <a:lstStyle/>
          <a:p>
            <a:fld id="{F794270D-C779-4794-91D3-B4A1346E3A1D}" type="slidenum">
              <a:rPr lang="en-US" smtClean="0"/>
              <a:pPr/>
              <a:t>24</a:t>
            </a:fld>
            <a:endParaRPr lang="en-US"/>
          </a:p>
        </p:txBody>
      </p:sp>
    </p:spTree>
    <p:extLst>
      <p:ext uri="{BB962C8B-B14F-4D97-AF65-F5344CB8AC3E}">
        <p14:creationId xmlns:p14="http://schemas.microsoft.com/office/powerpoint/2010/main" val="4104256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moving on to our results, wanted to give you a sense of some of the challenges that we faced.</a:t>
            </a:r>
          </a:p>
        </p:txBody>
      </p:sp>
      <p:sp>
        <p:nvSpPr>
          <p:cNvPr id="4" name="Slide Number Placeholder 3"/>
          <p:cNvSpPr>
            <a:spLocks noGrp="1"/>
          </p:cNvSpPr>
          <p:nvPr>
            <p:ph type="sldNum" sz="quarter" idx="10"/>
          </p:nvPr>
        </p:nvSpPr>
        <p:spPr/>
        <p:txBody>
          <a:bodyPr/>
          <a:lstStyle/>
          <a:p>
            <a:fld id="{7E48B981-0D37-4F8F-8378-9FE79C277B2A}" type="slidenum">
              <a:rPr lang="en-US" smtClean="0"/>
              <a:t>26</a:t>
            </a:fld>
            <a:endParaRPr lang="en-US"/>
          </a:p>
        </p:txBody>
      </p:sp>
    </p:spTree>
    <p:extLst>
      <p:ext uri="{BB962C8B-B14F-4D97-AF65-F5344CB8AC3E}">
        <p14:creationId xmlns:p14="http://schemas.microsoft.com/office/powerpoint/2010/main" val="26896129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34" rtl="0" eaLnBrk="1" fontAlgn="auto" latinLnBrk="0" hangingPunct="1">
              <a:lnSpc>
                <a:spcPct val="100000"/>
              </a:lnSpc>
              <a:spcBef>
                <a:spcPts val="0"/>
              </a:spcBef>
              <a:spcAft>
                <a:spcPts val="0"/>
              </a:spcAft>
              <a:buClrTx/>
              <a:buSzTx/>
              <a:buFontTx/>
              <a:buNone/>
              <a:tabLst/>
              <a:defRPr/>
            </a:pPr>
            <a:r>
              <a:rPr lang="en-US" dirty="0"/>
              <a:t>Next we looked at the results of the community health worker questionnaire.  So remember, the scoring was from 0 to 22, with a higher score indicating more symptoms of asthma.  Here I’ve plotted</a:t>
            </a:r>
            <a:r>
              <a:rPr lang="en-US" baseline="0" dirty="0"/>
              <a:t> those scores in a box and whisker plot, categorized by whether or not the child was determined to have asthma.  You can see there’s some overlap in terms of the ranges of scores, but the means here are significantly different, with p&lt;0.0001. You’ll notice the total adds up to 192, this is because 7 were excluded due to inability to make a clear diagnosis at the time of the evaluation, for example if the child needed further workup to rule out another chronic respiratory illness</a:t>
            </a:r>
            <a:endParaRPr lang="en-US" dirty="0"/>
          </a:p>
          <a:p>
            <a:r>
              <a:rPr lang="en-US" dirty="0"/>
              <a:t>Outliers are &gt;</a:t>
            </a:r>
            <a:r>
              <a:rPr lang="en-US" baseline="0" dirty="0"/>
              <a:t> 1.5 the interquartile range.  End of the whisker is the minimum/maximum excluding outliers. X shows the mean</a:t>
            </a:r>
          </a:p>
        </p:txBody>
      </p:sp>
      <p:sp>
        <p:nvSpPr>
          <p:cNvPr id="4" name="Slide Number Placeholder 3"/>
          <p:cNvSpPr>
            <a:spLocks noGrp="1"/>
          </p:cNvSpPr>
          <p:nvPr>
            <p:ph type="sldNum" sz="quarter" idx="10"/>
          </p:nvPr>
        </p:nvSpPr>
        <p:spPr/>
        <p:txBody>
          <a:bodyPr/>
          <a:lstStyle/>
          <a:p>
            <a:fld id="{F794270D-C779-4794-91D3-B4A1346E3A1D}" type="slidenum">
              <a:rPr lang="en-US" smtClean="0"/>
              <a:pPr/>
              <a:t>32</a:t>
            </a:fld>
            <a:endParaRPr lang="en-US"/>
          </a:p>
        </p:txBody>
      </p:sp>
    </p:spTree>
    <p:extLst>
      <p:ext uri="{BB962C8B-B14F-4D97-AF65-F5344CB8AC3E}">
        <p14:creationId xmlns:p14="http://schemas.microsoft.com/office/powerpoint/2010/main" val="16203967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start out with this question because if you were anything like I was a few years ago, you may have the impression that asthma is much more common in more affluent, so-called “western” nations.</a:t>
            </a:r>
          </a:p>
          <a:p>
            <a:r>
              <a:rPr lang="en-US" dirty="0"/>
              <a:t>Probably where this comes from is the idea of the hygiene hypothesis, which even if you haven’t heard the name, you have likely come across the concept either in medical school or in the newspaper or on television.</a:t>
            </a:r>
          </a:p>
        </p:txBody>
      </p:sp>
      <p:sp>
        <p:nvSpPr>
          <p:cNvPr id="4" name="Slide Number Placeholder 3"/>
          <p:cNvSpPr>
            <a:spLocks noGrp="1"/>
          </p:cNvSpPr>
          <p:nvPr>
            <p:ph type="sldNum" sz="quarter" idx="10"/>
          </p:nvPr>
        </p:nvSpPr>
        <p:spPr/>
        <p:txBody>
          <a:bodyPr/>
          <a:lstStyle/>
          <a:p>
            <a:fld id="{7E48B981-0D37-4F8F-8378-9FE79C277B2A}" type="slidenum">
              <a:rPr lang="en-US" smtClean="0"/>
              <a:t>5</a:t>
            </a:fld>
            <a:endParaRPr lang="en-US"/>
          </a:p>
        </p:txBody>
      </p:sp>
    </p:spTree>
    <p:extLst>
      <p:ext uri="{BB962C8B-B14F-4D97-AF65-F5344CB8AC3E}">
        <p14:creationId xmlns:p14="http://schemas.microsoft.com/office/powerpoint/2010/main" val="8138165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evaluating a screening test, though, it’s more illustrative to look at these measures</a:t>
            </a:r>
            <a:r>
              <a:rPr lang="en-US" baseline="0" dirty="0"/>
              <a:t> (</a:t>
            </a:r>
            <a:r>
              <a:rPr lang="en-US" baseline="0" dirty="0" err="1"/>
              <a:t>sens</a:t>
            </a:r>
            <a:r>
              <a:rPr lang="en-US" baseline="0" dirty="0"/>
              <a:t>, spec, PPV, NPV).  These are the parameters that help you understand the usefulness of the test and what the test means, and are determined by comparing the results of the test to the results of some gold standard.  As a reminder from epidemiology, I’m going to go through what each of these mean.</a:t>
            </a:r>
            <a:endParaRPr lang="en-US" dirty="0"/>
          </a:p>
        </p:txBody>
      </p:sp>
      <p:sp>
        <p:nvSpPr>
          <p:cNvPr id="4" name="Slide Number Placeholder 3"/>
          <p:cNvSpPr>
            <a:spLocks noGrp="1"/>
          </p:cNvSpPr>
          <p:nvPr>
            <p:ph type="sldNum" sz="quarter" idx="10"/>
          </p:nvPr>
        </p:nvSpPr>
        <p:spPr/>
        <p:txBody>
          <a:bodyPr/>
          <a:lstStyle/>
          <a:p>
            <a:fld id="{F794270D-C779-4794-91D3-B4A1346E3A1D}" type="slidenum">
              <a:rPr lang="en-US" smtClean="0"/>
              <a:pPr/>
              <a:t>33</a:t>
            </a:fld>
            <a:endParaRPr lang="en-US"/>
          </a:p>
        </p:txBody>
      </p:sp>
    </p:spTree>
    <p:extLst>
      <p:ext uri="{BB962C8B-B14F-4D97-AF65-F5344CB8AC3E}">
        <p14:creationId xmlns:p14="http://schemas.microsoft.com/office/powerpoint/2010/main" val="10943100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of these characteristics depend on how you</a:t>
            </a:r>
            <a:r>
              <a:rPr lang="en-US" baseline="0" dirty="0"/>
              <a:t> score the test (i.e. what you consider to be a test positive).  For the screening questionnaire we chose, the authors did not recommend a specific cut off, so we tested various cutoff points to see what yielded the best results.  </a:t>
            </a:r>
            <a:r>
              <a:rPr lang="en-US" dirty="0"/>
              <a:t>You’ll notice that as you increase the</a:t>
            </a:r>
            <a:r>
              <a:rPr lang="en-US" baseline="0" dirty="0"/>
              <a:t> cutoff for a positive test, your sensitivity goes down because you’re restricting your diagnosis to more and more stringent criteria.  However, at the same time, your specificity goes up, and you are less likely to be picking up red herrings.  Same is true for PPV and NPV.  These are often a trade-off– as one improves, the other worsens.  In light of that, we need to choose a cutoff that’s most appropriate for the values of the community and what we’re trying to accomplish.  This is another point at which it becomes vital to involve the community in the decision-making process.</a:t>
            </a:r>
            <a:endParaRPr lang="en-US" dirty="0"/>
          </a:p>
        </p:txBody>
      </p:sp>
      <p:sp>
        <p:nvSpPr>
          <p:cNvPr id="4" name="Slide Number Placeholder 3"/>
          <p:cNvSpPr>
            <a:spLocks noGrp="1"/>
          </p:cNvSpPr>
          <p:nvPr>
            <p:ph type="sldNum" sz="quarter" idx="10"/>
          </p:nvPr>
        </p:nvSpPr>
        <p:spPr/>
        <p:txBody>
          <a:bodyPr/>
          <a:lstStyle/>
          <a:p>
            <a:fld id="{F794270D-C779-4794-91D3-B4A1346E3A1D}" type="slidenum">
              <a:rPr lang="en-US" smtClean="0"/>
              <a:pPr/>
              <a:t>36</a:t>
            </a:fld>
            <a:endParaRPr lang="en-US"/>
          </a:p>
        </p:txBody>
      </p:sp>
    </p:spTree>
    <p:extLst>
      <p:ext uri="{BB962C8B-B14F-4D97-AF65-F5344CB8AC3E}">
        <p14:creationId xmlns:p14="http://schemas.microsoft.com/office/powerpoint/2010/main" val="27083298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They</a:t>
            </a:r>
            <a:r>
              <a:rPr lang="en-US" baseline="0" dirty="0"/>
              <a:t> felt that being incorrectly told the child had asthma was forgivable, but they wanted at all cost to avoid missing an asthma diagnosis</a:t>
            </a:r>
            <a:endParaRPr lang="en-US" dirty="0"/>
          </a:p>
        </p:txBody>
      </p:sp>
      <p:sp>
        <p:nvSpPr>
          <p:cNvPr id="4" name="Slide Number Placeholder 3"/>
          <p:cNvSpPr>
            <a:spLocks noGrp="1"/>
          </p:cNvSpPr>
          <p:nvPr>
            <p:ph type="sldNum" sz="quarter" idx="10"/>
          </p:nvPr>
        </p:nvSpPr>
        <p:spPr/>
        <p:txBody>
          <a:bodyPr/>
          <a:lstStyle/>
          <a:p>
            <a:fld id="{F794270D-C779-4794-91D3-B4A1346E3A1D}" type="slidenum">
              <a:rPr lang="en-US" smtClean="0"/>
              <a:pPr/>
              <a:t>37</a:t>
            </a:fld>
            <a:endParaRPr lang="en-US"/>
          </a:p>
        </p:txBody>
      </p:sp>
    </p:spTree>
    <p:extLst>
      <p:ext uri="{BB962C8B-B14F-4D97-AF65-F5344CB8AC3E}">
        <p14:creationId xmlns:p14="http://schemas.microsoft.com/office/powerpoint/2010/main" val="10625902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led us to choose a</a:t>
            </a:r>
            <a:r>
              <a:rPr lang="en-US" baseline="0" dirty="0"/>
              <a:t> cutoff with a highest sensitivity, at the cost of specificity, where 6 or higher indicates a positive test and need for further evaluation of asthma.  As a bonus, the NPV here is quite high, which can also be a source of reassurance for the family– if the child scores negative, there is a 95% chance that they do not have asthma.</a:t>
            </a:r>
            <a:endParaRPr lang="en-US" dirty="0"/>
          </a:p>
        </p:txBody>
      </p:sp>
      <p:sp>
        <p:nvSpPr>
          <p:cNvPr id="4" name="Slide Number Placeholder 3"/>
          <p:cNvSpPr>
            <a:spLocks noGrp="1"/>
          </p:cNvSpPr>
          <p:nvPr>
            <p:ph type="sldNum" sz="quarter" idx="10"/>
          </p:nvPr>
        </p:nvSpPr>
        <p:spPr/>
        <p:txBody>
          <a:bodyPr/>
          <a:lstStyle/>
          <a:p>
            <a:fld id="{F794270D-C779-4794-91D3-B4A1346E3A1D}" type="slidenum">
              <a:rPr lang="en-US" smtClean="0"/>
              <a:pPr/>
              <a:t>38</a:t>
            </a:fld>
            <a:endParaRPr lang="en-US"/>
          </a:p>
        </p:txBody>
      </p:sp>
    </p:spTree>
    <p:extLst>
      <p:ext uri="{BB962C8B-B14F-4D97-AF65-F5344CB8AC3E}">
        <p14:creationId xmlns:p14="http://schemas.microsoft.com/office/powerpoint/2010/main" val="348106134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48B981-0D37-4F8F-8378-9FE79C277B2A}" type="slidenum">
              <a:rPr lang="en-US" smtClean="0"/>
              <a:t>48</a:t>
            </a:fld>
            <a:endParaRPr lang="en-US"/>
          </a:p>
        </p:txBody>
      </p:sp>
    </p:spTree>
    <p:extLst>
      <p:ext uri="{BB962C8B-B14F-4D97-AF65-F5344CB8AC3E}">
        <p14:creationId xmlns:p14="http://schemas.microsoft.com/office/powerpoint/2010/main" val="38496650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Here is a diagram that illustrates this concept. The hygiene hypothesis </a:t>
            </a:r>
            <a:r>
              <a:rPr lang="en-US" baseline="0" dirty="0"/>
              <a:t>suggests that children who brought up in ultra-clean environments, whose immune systems are not challenged as young children, are more likely to go on to develop allergy and asthma than those who have more exposure to germs.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idea dates back to 1989 and explains many of the differences we see in asthma prevalence in the United States.  It has also been extrapolated to try and explain what appeared to be higher prevalence of asthma in more affluent, “Westernized” nations, and the apparent lower prevalence in developing countries.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However, in the late 1990s and early 2000s we started to get back the first solid data on the worldwide prevalence of asthma, and there were some pretty surprising results.</a:t>
            </a:r>
          </a:p>
        </p:txBody>
      </p:sp>
      <p:sp>
        <p:nvSpPr>
          <p:cNvPr id="4" name="Slide Number Placeholder 3"/>
          <p:cNvSpPr>
            <a:spLocks noGrp="1"/>
          </p:cNvSpPr>
          <p:nvPr>
            <p:ph type="sldNum" sz="quarter" idx="10"/>
          </p:nvPr>
        </p:nvSpPr>
        <p:spPr/>
        <p:txBody>
          <a:bodyPr/>
          <a:lstStyle/>
          <a:p>
            <a:fld id="{7E48B981-0D37-4F8F-8378-9FE79C277B2A}" type="slidenum">
              <a:rPr lang="en-US" smtClean="0"/>
              <a:t>6</a:t>
            </a:fld>
            <a:endParaRPr lang="en-US"/>
          </a:p>
        </p:txBody>
      </p:sp>
    </p:spTree>
    <p:extLst>
      <p:ext uri="{BB962C8B-B14F-4D97-AF65-F5344CB8AC3E}">
        <p14:creationId xmlns:p14="http://schemas.microsoft.com/office/powerpoint/2010/main" val="4170149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map is based on the results of the ISAAC study, which stands for the International Study of Asthma and Allergies in Childhood. It was the largest worldwide effort to measure asthma prevalence in a standardized way.</a:t>
            </a:r>
          </a:p>
          <a:p>
            <a:r>
              <a:rPr lang="en-US" dirty="0"/>
              <a:t>The first phase of the ISAAC study was conducted from 1994 to 1995, with these results. As expected, there were high prevalence of asthma in the United States, Canada, the UK, and Australia/New Zealand. But surprisingly, several countries in Latin America also showed high prevalence.</a:t>
            </a:r>
          </a:p>
        </p:txBody>
      </p:sp>
      <p:sp>
        <p:nvSpPr>
          <p:cNvPr id="4" name="Slide Number Placeholder 3"/>
          <p:cNvSpPr>
            <a:spLocks noGrp="1"/>
          </p:cNvSpPr>
          <p:nvPr>
            <p:ph type="sldNum" sz="quarter" idx="10"/>
          </p:nvPr>
        </p:nvSpPr>
        <p:spPr/>
        <p:txBody>
          <a:bodyPr/>
          <a:lstStyle/>
          <a:p>
            <a:fld id="{7E48B981-0D37-4F8F-8378-9FE79C277B2A}" type="slidenum">
              <a:rPr lang="en-US" smtClean="0"/>
              <a:t>7</a:t>
            </a:fld>
            <a:endParaRPr lang="en-US"/>
          </a:p>
        </p:txBody>
      </p:sp>
    </p:spTree>
    <p:extLst>
      <p:ext uri="{BB962C8B-B14F-4D97-AF65-F5344CB8AC3E}">
        <p14:creationId xmlns:p14="http://schemas.microsoft.com/office/powerpoint/2010/main" val="19677421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DALYs on a par with diabetes, cirrhosis of the liver, schizophrenia</a:t>
            </a:r>
          </a:p>
        </p:txBody>
      </p:sp>
      <p:sp>
        <p:nvSpPr>
          <p:cNvPr id="4" name="Slide Number Placeholder 3"/>
          <p:cNvSpPr>
            <a:spLocks noGrp="1"/>
          </p:cNvSpPr>
          <p:nvPr>
            <p:ph type="sldNum" sz="quarter" idx="10"/>
          </p:nvPr>
        </p:nvSpPr>
        <p:spPr/>
        <p:txBody>
          <a:bodyPr/>
          <a:lstStyle/>
          <a:p>
            <a:fld id="{7E48B981-0D37-4F8F-8378-9FE79C277B2A}" type="slidenum">
              <a:rPr lang="en-US" smtClean="0"/>
              <a:t>8</a:t>
            </a:fld>
            <a:endParaRPr lang="en-US"/>
          </a:p>
        </p:txBody>
      </p:sp>
    </p:spTree>
    <p:extLst>
      <p:ext uri="{BB962C8B-B14F-4D97-AF65-F5344CB8AC3E}">
        <p14:creationId xmlns:p14="http://schemas.microsoft.com/office/powerpoint/2010/main" val="35816149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0" kern="1200" dirty="0">
                <a:solidFill>
                  <a:schemeClr val="tx1"/>
                </a:solidFill>
                <a:effectLst/>
                <a:latin typeface="+mn-lt"/>
                <a:ea typeface="+mn-ea"/>
                <a:cs typeface="+mn-cs"/>
              </a:rPr>
              <a:t>And the prevalence in Latin America is increasing. This data was updated during ISAAC phase 3 in 2001-2003. Notice here that the color scale is different. Some of these numbers are startling– for example the prevalence in Peru is about 33%. Also interesting is the wide variability in prevalence between nations that have fairly comparable standards of living. Also, what you don’t see on this map is there is also a considerable amount of variability </a:t>
            </a:r>
            <a:r>
              <a:rPr lang="en-US" sz="1200" i="1" kern="1200" dirty="0">
                <a:solidFill>
                  <a:schemeClr val="tx1"/>
                </a:solidFill>
                <a:effectLst/>
                <a:latin typeface="+mn-lt"/>
                <a:ea typeface="+mn-ea"/>
                <a:cs typeface="+mn-cs"/>
              </a:rPr>
              <a:t>within</a:t>
            </a:r>
            <a:r>
              <a:rPr lang="en-US" sz="1200" i="0" kern="1200" dirty="0">
                <a:solidFill>
                  <a:schemeClr val="tx1"/>
                </a:solidFill>
                <a:effectLst/>
                <a:latin typeface="+mn-lt"/>
                <a:ea typeface="+mn-ea"/>
                <a:cs typeface="+mn-cs"/>
              </a:rPr>
              <a:t> countries, with asthma concentrated in more urban areas, which again contrasts with the hygiene hypothesis.</a:t>
            </a:r>
          </a:p>
          <a:p>
            <a:r>
              <a:rPr lang="en-US" sz="1200" i="0" kern="1200" dirty="0">
                <a:solidFill>
                  <a:schemeClr val="tx1"/>
                </a:solidFill>
                <a:effectLst/>
                <a:latin typeface="+mn-lt"/>
                <a:ea typeface="+mn-ea"/>
                <a:cs typeface="+mn-cs"/>
              </a:rPr>
              <a:t>This suggests that there are factors at play here beyond what is included in the Hygiene hypothesis.</a:t>
            </a:r>
          </a:p>
          <a:p>
            <a:r>
              <a:rPr lang="en-US" sz="1200" i="0" kern="1200" dirty="0">
                <a:solidFill>
                  <a:schemeClr val="tx1"/>
                </a:solidFill>
                <a:effectLst/>
                <a:latin typeface="+mn-lt"/>
                <a:ea typeface="+mn-ea"/>
                <a:cs typeface="+mn-cs"/>
              </a:rPr>
              <a:t>So the next question is: what can explain all these differences?</a:t>
            </a:r>
            <a:br>
              <a:rPr lang="en-US" sz="1200" i="0" kern="1200" dirty="0">
                <a:solidFill>
                  <a:schemeClr val="tx1"/>
                </a:solidFill>
                <a:effectLst/>
                <a:latin typeface="+mn-lt"/>
                <a:ea typeface="+mn-ea"/>
                <a:cs typeface="+mn-cs"/>
              </a:rPr>
            </a:br>
            <a:endParaRPr lang="en-US" dirty="0"/>
          </a:p>
        </p:txBody>
      </p:sp>
      <p:sp>
        <p:nvSpPr>
          <p:cNvPr id="4" name="Slide Number Placeholder 3"/>
          <p:cNvSpPr>
            <a:spLocks noGrp="1"/>
          </p:cNvSpPr>
          <p:nvPr>
            <p:ph type="sldNum" sz="quarter" idx="10"/>
          </p:nvPr>
        </p:nvSpPr>
        <p:spPr/>
        <p:txBody>
          <a:bodyPr/>
          <a:lstStyle/>
          <a:p>
            <a:fld id="{7E48B981-0D37-4F8F-8378-9FE79C277B2A}" type="slidenum">
              <a:rPr lang="en-US" smtClean="0"/>
              <a:t>9</a:t>
            </a:fld>
            <a:endParaRPr lang="en-US"/>
          </a:p>
        </p:txBody>
      </p:sp>
    </p:spTree>
    <p:extLst>
      <p:ext uri="{BB962C8B-B14F-4D97-AF65-F5344CB8AC3E}">
        <p14:creationId xmlns:p14="http://schemas.microsoft.com/office/powerpoint/2010/main" val="355298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shows all the various phenotypes that have emerged as distinct, separate entities.</a:t>
            </a:r>
          </a:p>
        </p:txBody>
      </p:sp>
      <p:sp>
        <p:nvSpPr>
          <p:cNvPr id="4" name="Slide Number Placeholder 3"/>
          <p:cNvSpPr>
            <a:spLocks noGrp="1"/>
          </p:cNvSpPr>
          <p:nvPr>
            <p:ph type="sldNum" sz="quarter" idx="10"/>
          </p:nvPr>
        </p:nvSpPr>
        <p:spPr/>
        <p:txBody>
          <a:bodyPr/>
          <a:lstStyle/>
          <a:p>
            <a:fld id="{7E48B981-0D37-4F8F-8378-9FE79C277B2A}" type="slidenum">
              <a:rPr lang="en-US" smtClean="0"/>
              <a:t>11</a:t>
            </a:fld>
            <a:endParaRPr lang="en-US"/>
          </a:p>
        </p:txBody>
      </p:sp>
    </p:spTree>
    <p:extLst>
      <p:ext uri="{BB962C8B-B14F-4D97-AF65-F5344CB8AC3E}">
        <p14:creationId xmlns:p14="http://schemas.microsoft.com/office/powerpoint/2010/main" val="5338265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0" kern="1200" dirty="0">
                <a:solidFill>
                  <a:schemeClr val="tx1"/>
                </a:solidFill>
                <a:effectLst/>
                <a:latin typeface="+mn-lt"/>
                <a:ea typeface="+mn-ea"/>
                <a:cs typeface="+mn-cs"/>
              </a:rPr>
              <a:t>Conceptual framework for environmental and host factors affecting the development of atopic and nonatopic asthma in Latin America. The figure illustrates how different environmental exposures and genetic susceptibilities may lead to the development of bronchial hyper-reactivity and asthma symptoms that are associated with or not associated with atopy. The effects of intestinal infections (such as helminths), crowding, and older siblings may modify the development of asthma through effects on the development of allergic inflammation, while other distinct (environmental irritants and respiratory tract infections) or similar (crowding) exposures may effect the development of asthma through distinct biological mechanisms and genetic factors. Many social and environmental factors may be involved in determining asthma severity. Risk (+) and protective ()) effects are shown. Arrows pointing at arrows represent interactions. Urban residence would be expected to increase both atopic and nonatopic asthma through effects on important environmental exposures (e.g. decreasing helminth infection prevalence, increasing exposure to pollutants, urban diet and physical inactivity, increased allergen exposure, etc.).</a:t>
            </a:r>
            <a:br>
              <a:rPr lang="en-US" sz="1200" i="0" kern="1200" dirty="0">
                <a:solidFill>
                  <a:schemeClr val="tx1"/>
                </a:solidFill>
                <a:effectLst/>
                <a:latin typeface="+mn-lt"/>
                <a:ea typeface="+mn-ea"/>
                <a:cs typeface="+mn-cs"/>
              </a:rPr>
            </a:br>
            <a:br>
              <a:rPr lang="en-US" sz="1200" i="0" kern="1200" dirty="0">
                <a:solidFill>
                  <a:schemeClr val="tx1"/>
                </a:solidFill>
                <a:effectLst/>
                <a:latin typeface="+mn-lt"/>
                <a:ea typeface="+mn-ea"/>
                <a:cs typeface="+mn-cs"/>
              </a:rPr>
            </a:br>
            <a:endParaRPr lang="en-US" dirty="0"/>
          </a:p>
        </p:txBody>
      </p:sp>
      <p:sp>
        <p:nvSpPr>
          <p:cNvPr id="4" name="Slide Number Placeholder 3"/>
          <p:cNvSpPr>
            <a:spLocks noGrp="1"/>
          </p:cNvSpPr>
          <p:nvPr>
            <p:ph type="sldNum" sz="quarter" idx="10"/>
          </p:nvPr>
        </p:nvSpPr>
        <p:spPr/>
        <p:txBody>
          <a:bodyPr/>
          <a:lstStyle/>
          <a:p>
            <a:fld id="{7E48B981-0D37-4F8F-8378-9FE79C277B2A}" type="slidenum">
              <a:rPr lang="en-US" smtClean="0"/>
              <a:t>13</a:t>
            </a:fld>
            <a:endParaRPr lang="en-US"/>
          </a:p>
        </p:txBody>
      </p:sp>
    </p:spTree>
    <p:extLst>
      <p:ext uri="{BB962C8B-B14F-4D97-AF65-F5344CB8AC3E}">
        <p14:creationId xmlns:p14="http://schemas.microsoft.com/office/powerpoint/2010/main" val="12884027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of these factors are associated with </a:t>
            </a:r>
            <a:r>
              <a:rPr lang="en-US" dirty="0" err="1"/>
              <a:t>ubanization</a:t>
            </a:r>
            <a:endParaRPr lang="en-US" dirty="0"/>
          </a:p>
          <a:p>
            <a:r>
              <a:rPr lang="en-US" dirty="0"/>
              <a:t>Not unique to Latin America</a:t>
            </a:r>
          </a:p>
          <a:p>
            <a:pPr lvl="1"/>
            <a:r>
              <a:rPr lang="en-US" dirty="0"/>
              <a:t>Early URI</a:t>
            </a:r>
          </a:p>
          <a:p>
            <a:pPr lvl="1"/>
            <a:r>
              <a:rPr lang="en-US" dirty="0"/>
              <a:t>Smoking/SHS</a:t>
            </a:r>
          </a:p>
          <a:p>
            <a:pPr lvl="1"/>
            <a:r>
              <a:rPr lang="en-US" dirty="0"/>
              <a:t>Maternal smoking during pregnancy</a:t>
            </a:r>
          </a:p>
          <a:p>
            <a:endParaRPr lang="en-US" dirty="0"/>
          </a:p>
        </p:txBody>
      </p:sp>
      <p:sp>
        <p:nvSpPr>
          <p:cNvPr id="4" name="Slide Number Placeholder 3"/>
          <p:cNvSpPr>
            <a:spLocks noGrp="1"/>
          </p:cNvSpPr>
          <p:nvPr>
            <p:ph type="sldNum" sz="quarter" idx="10"/>
          </p:nvPr>
        </p:nvSpPr>
        <p:spPr/>
        <p:txBody>
          <a:bodyPr/>
          <a:lstStyle/>
          <a:p>
            <a:fld id="{7E48B981-0D37-4F8F-8378-9FE79C277B2A}" type="slidenum">
              <a:rPr lang="en-US" smtClean="0"/>
              <a:t>14</a:t>
            </a:fld>
            <a:endParaRPr lang="en-US"/>
          </a:p>
        </p:txBody>
      </p:sp>
    </p:spTree>
    <p:extLst>
      <p:ext uri="{BB962C8B-B14F-4D97-AF65-F5344CB8AC3E}">
        <p14:creationId xmlns:p14="http://schemas.microsoft.com/office/powerpoint/2010/main" val="48671503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3" descr="fall_unc_ch_scenes_10_002-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4763"/>
            <a:ext cx="9144000" cy="6862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461264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72766"/>
          </a:xfrm>
          <a:prstGeom prst="rect">
            <a:avLst/>
          </a:prstGeom>
        </p:spPr>
        <p:txBody>
          <a:bodyPr/>
          <a:lstStyle>
            <a:lvl1pPr algn="l">
              <a:defRPr sz="3200" cap="none" baseline="0">
                <a:solidFill>
                  <a:schemeClr val="tx1">
                    <a:lumMod val="65000"/>
                    <a:lumOff val="35000"/>
                  </a:schemeClr>
                </a:solidFill>
                <a:latin typeface="Calibri Light" panose="020F0302020204030204" pitchFamily="34" charset="0"/>
                <a:cs typeface="Calibri Light" panose="020F0302020204030204" pitchFamily="34" charset="0"/>
              </a:defRPr>
            </a:lvl1pPr>
          </a:lstStyle>
          <a:p>
            <a:r>
              <a:rPr lang="en-US" dirty="0"/>
              <a:t>Click to edit Master title style</a:t>
            </a:r>
          </a:p>
        </p:txBody>
      </p:sp>
      <p:sp>
        <p:nvSpPr>
          <p:cNvPr id="3" name="Content Placeholder 2"/>
          <p:cNvSpPr>
            <a:spLocks noGrp="1"/>
          </p:cNvSpPr>
          <p:nvPr>
            <p:ph idx="1"/>
          </p:nvPr>
        </p:nvSpPr>
        <p:spPr>
          <a:xfrm>
            <a:off x="457200" y="1051561"/>
            <a:ext cx="8229600" cy="4717472"/>
          </a:xfrm>
          <a:prstGeom prst="rect">
            <a:avLst/>
          </a:prstGeom>
        </p:spPr>
        <p:txBody>
          <a:bodyPr/>
          <a:lstStyle>
            <a:lvl1pPr>
              <a:defRPr sz="2000">
                <a:solidFill>
                  <a:schemeClr val="tx1">
                    <a:lumMod val="65000"/>
                    <a:lumOff val="35000"/>
                  </a:schemeClr>
                </a:solidFill>
              </a:defRPr>
            </a:lvl1pPr>
            <a:lvl2pPr>
              <a:defRPr sz="2000">
                <a:solidFill>
                  <a:schemeClr val="tx1">
                    <a:lumMod val="65000"/>
                    <a:lumOff val="35000"/>
                  </a:schemeClr>
                </a:solidFill>
              </a:defRPr>
            </a:lvl2pPr>
            <a:lvl3pPr>
              <a:defRPr sz="1600">
                <a:solidFill>
                  <a:schemeClr val="tx1">
                    <a:lumMod val="65000"/>
                    <a:lumOff val="35000"/>
                  </a:schemeClr>
                </a:solidFill>
              </a:defRPr>
            </a:lvl3pPr>
            <a:lvl4pPr>
              <a:defRPr sz="1400">
                <a:solidFill>
                  <a:schemeClr val="tx1">
                    <a:lumMod val="65000"/>
                    <a:lumOff val="35000"/>
                  </a:schemeClr>
                </a:solidFill>
              </a:defRPr>
            </a:lvl4pPr>
            <a:lvl5pPr>
              <a:defRPr sz="1400">
                <a:solidFill>
                  <a:schemeClr val="tx1">
                    <a:lumMod val="65000"/>
                    <a:lumOff val="3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4" name="Picture 9" descr="UNC_logo_white"/>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628015" y="5964353"/>
            <a:ext cx="2381250" cy="819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4565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2F7E22C-72C6-4359-93F7-8DA22E47361D}" type="datetimeFigureOut">
              <a:rPr lang="en-US" smtClean="0"/>
              <a:t>3/16/2017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CCDCFE1-E94D-4162-BC2D-A3C68B85CF08}" type="slidenum">
              <a:rPr lang="en-US" smtClean="0"/>
              <a:t>‹#›</a:t>
            </a:fld>
            <a:endParaRPr lang="en-US"/>
          </a:p>
        </p:txBody>
      </p:sp>
    </p:spTree>
    <p:extLst>
      <p:ext uri="{BB962C8B-B14F-4D97-AF65-F5344CB8AC3E}">
        <p14:creationId xmlns:p14="http://schemas.microsoft.com/office/powerpoint/2010/main" val="335113961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Rectangle 1"/>
          <p:cNvSpPr/>
          <p:nvPr/>
        </p:nvSpPr>
        <p:spPr>
          <a:xfrm>
            <a:off x="0" y="5892800"/>
            <a:ext cx="9144000" cy="965200"/>
          </a:xfrm>
          <a:prstGeom prst="rect">
            <a:avLst/>
          </a:prstGeom>
          <a:gradFill>
            <a:gsLst>
              <a:gs pos="0">
                <a:srgbClr val="639EC8"/>
              </a:gs>
              <a:gs pos="100000">
                <a:srgbClr val="6BABD8"/>
              </a:gs>
            </a:gsLst>
          </a:gradFill>
          <a:ln>
            <a:noFill/>
          </a:ln>
          <a:effectLst>
            <a:outerShdw blurRad="136525" dist="88900" dir="11820000" sx="61000" sy="61000" algn="tl" rotWithShape="0">
              <a:schemeClr val="bg1">
                <a:lumMod val="75000"/>
                <a:alpha val="43000"/>
              </a:scheme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a:p>
        </p:txBody>
      </p:sp>
      <p:pic>
        <p:nvPicPr>
          <p:cNvPr id="1027" name="Picture 3" descr="small_white_trans.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33375" y="6065838"/>
            <a:ext cx="2260600" cy="622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 name="Picture 9" descr="UNC_logo_white"/>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6628015" y="5964353"/>
            <a:ext cx="2381250" cy="819150"/>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659" r:id="rId1"/>
    <p:sldLayoutId id="2147483658" r:id="rId2"/>
    <p:sldLayoutId id="2147483660" r:id="rId3"/>
  </p:sldLayoutIdLst>
  <p:txStyles>
    <p:titleStyle>
      <a:lvl1pPr algn="ctr" defTabSz="342900" rtl="0" eaLnBrk="1" fontAlgn="base" hangingPunct="1">
        <a:spcBef>
          <a:spcPct val="0"/>
        </a:spcBef>
        <a:spcAft>
          <a:spcPct val="0"/>
        </a:spcAft>
        <a:defRPr sz="3300" kern="1200">
          <a:solidFill>
            <a:schemeClr val="tx1"/>
          </a:solidFill>
          <a:latin typeface="+mj-lt"/>
          <a:ea typeface="ヒラギノ角ゴ Pro W3" charset="0"/>
          <a:cs typeface="ヒラギノ角ゴ Pro W3" charset="0"/>
        </a:defRPr>
      </a:lvl1pPr>
      <a:lvl2pPr algn="ctr" defTabSz="342900" rtl="0" eaLnBrk="1" fontAlgn="base" hangingPunct="1">
        <a:spcBef>
          <a:spcPct val="0"/>
        </a:spcBef>
        <a:spcAft>
          <a:spcPct val="0"/>
        </a:spcAft>
        <a:defRPr sz="3300">
          <a:solidFill>
            <a:schemeClr val="tx1"/>
          </a:solidFill>
          <a:latin typeface="Calibri" charset="0"/>
          <a:ea typeface="ヒラギノ角ゴ Pro W3" charset="0"/>
          <a:cs typeface="ヒラギノ角ゴ Pro W3" charset="0"/>
        </a:defRPr>
      </a:lvl2pPr>
      <a:lvl3pPr algn="ctr" defTabSz="342900" rtl="0" eaLnBrk="1" fontAlgn="base" hangingPunct="1">
        <a:spcBef>
          <a:spcPct val="0"/>
        </a:spcBef>
        <a:spcAft>
          <a:spcPct val="0"/>
        </a:spcAft>
        <a:defRPr sz="3300">
          <a:solidFill>
            <a:schemeClr val="tx1"/>
          </a:solidFill>
          <a:latin typeface="Calibri" charset="0"/>
          <a:ea typeface="ヒラギノ角ゴ Pro W3" charset="0"/>
          <a:cs typeface="ヒラギノ角ゴ Pro W3" charset="0"/>
        </a:defRPr>
      </a:lvl3pPr>
      <a:lvl4pPr algn="ctr" defTabSz="342900" rtl="0" eaLnBrk="1" fontAlgn="base" hangingPunct="1">
        <a:spcBef>
          <a:spcPct val="0"/>
        </a:spcBef>
        <a:spcAft>
          <a:spcPct val="0"/>
        </a:spcAft>
        <a:defRPr sz="3300">
          <a:solidFill>
            <a:schemeClr val="tx1"/>
          </a:solidFill>
          <a:latin typeface="Calibri" charset="0"/>
          <a:ea typeface="ヒラギノ角ゴ Pro W3" charset="0"/>
          <a:cs typeface="ヒラギノ角ゴ Pro W3" charset="0"/>
        </a:defRPr>
      </a:lvl4pPr>
      <a:lvl5pPr algn="ctr" defTabSz="342900" rtl="0" eaLnBrk="1" fontAlgn="base" hangingPunct="1">
        <a:spcBef>
          <a:spcPct val="0"/>
        </a:spcBef>
        <a:spcAft>
          <a:spcPct val="0"/>
        </a:spcAft>
        <a:defRPr sz="3300">
          <a:solidFill>
            <a:schemeClr val="tx1"/>
          </a:solidFill>
          <a:latin typeface="Calibri" charset="0"/>
          <a:ea typeface="ヒラギノ角ゴ Pro W3" charset="0"/>
          <a:cs typeface="ヒラギノ角ゴ Pro W3" charset="0"/>
        </a:defRPr>
      </a:lvl5pPr>
      <a:lvl6pPr marL="342900" algn="ctr" defTabSz="342900" rtl="0" eaLnBrk="1" fontAlgn="base" hangingPunct="1">
        <a:spcBef>
          <a:spcPct val="0"/>
        </a:spcBef>
        <a:spcAft>
          <a:spcPct val="0"/>
        </a:spcAft>
        <a:defRPr sz="3300">
          <a:solidFill>
            <a:schemeClr val="tx1"/>
          </a:solidFill>
          <a:latin typeface="Calibri" charset="0"/>
          <a:ea typeface="ヒラギノ角ゴ Pro W3" charset="0"/>
          <a:cs typeface="ヒラギノ角ゴ Pro W3" charset="0"/>
        </a:defRPr>
      </a:lvl6pPr>
      <a:lvl7pPr marL="685800" algn="ctr" defTabSz="342900" rtl="0" eaLnBrk="1" fontAlgn="base" hangingPunct="1">
        <a:spcBef>
          <a:spcPct val="0"/>
        </a:spcBef>
        <a:spcAft>
          <a:spcPct val="0"/>
        </a:spcAft>
        <a:defRPr sz="3300">
          <a:solidFill>
            <a:schemeClr val="tx1"/>
          </a:solidFill>
          <a:latin typeface="Calibri" charset="0"/>
          <a:ea typeface="ヒラギノ角ゴ Pro W3" charset="0"/>
          <a:cs typeface="ヒラギノ角ゴ Pro W3" charset="0"/>
        </a:defRPr>
      </a:lvl7pPr>
      <a:lvl8pPr marL="1028700" algn="ctr" defTabSz="342900" rtl="0" eaLnBrk="1" fontAlgn="base" hangingPunct="1">
        <a:spcBef>
          <a:spcPct val="0"/>
        </a:spcBef>
        <a:spcAft>
          <a:spcPct val="0"/>
        </a:spcAft>
        <a:defRPr sz="3300">
          <a:solidFill>
            <a:schemeClr val="tx1"/>
          </a:solidFill>
          <a:latin typeface="Calibri" charset="0"/>
          <a:ea typeface="ヒラギノ角ゴ Pro W3" charset="0"/>
          <a:cs typeface="ヒラギノ角ゴ Pro W3" charset="0"/>
        </a:defRPr>
      </a:lvl8pPr>
      <a:lvl9pPr marL="1371600" algn="ctr" defTabSz="342900" rtl="0" eaLnBrk="1" fontAlgn="base" hangingPunct="1">
        <a:spcBef>
          <a:spcPct val="0"/>
        </a:spcBef>
        <a:spcAft>
          <a:spcPct val="0"/>
        </a:spcAft>
        <a:defRPr sz="3300">
          <a:solidFill>
            <a:schemeClr val="tx1"/>
          </a:solidFill>
          <a:latin typeface="Calibri" charset="0"/>
          <a:ea typeface="ヒラギノ角ゴ Pro W3" charset="0"/>
          <a:cs typeface="ヒラギノ角ゴ Pro W3" charset="0"/>
        </a:defRPr>
      </a:lvl9pPr>
    </p:titleStyle>
    <p:bodyStyle>
      <a:lvl1pPr marL="257175" indent="-257175" algn="l" defTabSz="342900" rtl="0" eaLnBrk="1" fontAlgn="base" hangingPunct="1">
        <a:spcBef>
          <a:spcPct val="20000"/>
        </a:spcBef>
        <a:spcAft>
          <a:spcPct val="0"/>
        </a:spcAft>
        <a:buFont typeface="Arial" charset="0"/>
        <a:buChar char="•"/>
        <a:defRPr sz="2400" kern="1200">
          <a:solidFill>
            <a:schemeClr val="tx1"/>
          </a:solidFill>
          <a:latin typeface="+mn-lt"/>
          <a:ea typeface="ヒラギノ角ゴ Pro W3" charset="0"/>
          <a:cs typeface="ヒラギノ角ゴ Pro W3" charset="0"/>
        </a:defRPr>
      </a:lvl1pPr>
      <a:lvl2pPr marL="557213" indent="-214313" algn="l" defTabSz="342900" rtl="0" eaLnBrk="1" fontAlgn="base" hangingPunct="1">
        <a:spcBef>
          <a:spcPct val="20000"/>
        </a:spcBef>
        <a:spcAft>
          <a:spcPct val="0"/>
        </a:spcAft>
        <a:buFont typeface="Arial" charset="0"/>
        <a:buChar char="–"/>
        <a:defRPr sz="2100" kern="1200">
          <a:solidFill>
            <a:schemeClr val="tx1"/>
          </a:solidFill>
          <a:latin typeface="+mn-lt"/>
          <a:ea typeface="ヒラギノ角ゴ Pro W3" charset="0"/>
          <a:cs typeface="+mn-cs"/>
        </a:defRPr>
      </a:lvl2pPr>
      <a:lvl3pPr marL="857250" indent="-171450" algn="l" defTabSz="342900" rtl="0" eaLnBrk="1" fontAlgn="base" hangingPunct="1">
        <a:spcBef>
          <a:spcPct val="20000"/>
        </a:spcBef>
        <a:spcAft>
          <a:spcPct val="0"/>
        </a:spcAft>
        <a:buFont typeface="Arial" charset="0"/>
        <a:buChar char="•"/>
        <a:defRPr sz="1800" kern="1200">
          <a:solidFill>
            <a:schemeClr val="tx1"/>
          </a:solidFill>
          <a:latin typeface="+mn-lt"/>
          <a:ea typeface="ヒラギノ角ゴ Pro W3" charset="0"/>
          <a:cs typeface="+mn-cs"/>
        </a:defRPr>
      </a:lvl3pPr>
      <a:lvl4pPr marL="1200150" indent="-171450" algn="l" defTabSz="342900" rtl="0" eaLnBrk="1" fontAlgn="base" hangingPunct="1">
        <a:spcBef>
          <a:spcPct val="20000"/>
        </a:spcBef>
        <a:spcAft>
          <a:spcPct val="0"/>
        </a:spcAft>
        <a:buFont typeface="Arial" charset="0"/>
        <a:buChar char="–"/>
        <a:defRPr sz="1500" kern="1200">
          <a:solidFill>
            <a:schemeClr val="tx1"/>
          </a:solidFill>
          <a:latin typeface="+mn-lt"/>
          <a:ea typeface="ヒラギノ角ゴ Pro W3" charset="0"/>
          <a:cs typeface="+mn-cs"/>
        </a:defRPr>
      </a:lvl4pPr>
      <a:lvl5pPr marL="1543050" indent="-171450" algn="l" defTabSz="342900" rtl="0" eaLnBrk="1" fontAlgn="base" hangingPunct="1">
        <a:spcBef>
          <a:spcPct val="20000"/>
        </a:spcBef>
        <a:spcAft>
          <a:spcPct val="0"/>
        </a:spcAft>
        <a:buFont typeface="Arial" charset="0"/>
        <a:buChar char="»"/>
        <a:defRPr sz="1500" kern="1200">
          <a:solidFill>
            <a:schemeClr val="tx1"/>
          </a:solidFill>
          <a:latin typeface="+mn-lt"/>
          <a:ea typeface="ヒラギノ角ゴ Pro W3" charset="0"/>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microsoft.com/office/2014/relationships/chartEx" Target="../charts/chartEx1.xml"/><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Rectangle 3"/>
          <p:cNvSpPr>
            <a:spLocks noChangeArrowheads="1"/>
          </p:cNvSpPr>
          <p:nvPr/>
        </p:nvSpPr>
        <p:spPr bwMode="auto">
          <a:xfrm>
            <a:off x="4818463" y="2406328"/>
            <a:ext cx="2688621"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en-US" sz="2000" dirty="0">
                <a:solidFill>
                  <a:schemeClr val="bg1"/>
                </a:solidFill>
              </a:rPr>
              <a:t>Mary Crocker, MD, MPH</a:t>
            </a:r>
          </a:p>
          <a:p>
            <a:r>
              <a:rPr lang="en-US" sz="1600" dirty="0">
                <a:solidFill>
                  <a:schemeClr val="bg1"/>
                </a:solidFill>
              </a:rPr>
              <a:t>March 16, 2017</a:t>
            </a:r>
          </a:p>
        </p:txBody>
      </p:sp>
      <p:sp>
        <p:nvSpPr>
          <p:cNvPr id="3075" name="Title 1"/>
          <p:cNvSpPr txBox="1">
            <a:spLocks/>
          </p:cNvSpPr>
          <p:nvPr/>
        </p:nvSpPr>
        <p:spPr bwMode="auto">
          <a:xfrm>
            <a:off x="4818463" y="780009"/>
            <a:ext cx="4234097" cy="504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eaLnBrk="1" hangingPunct="1"/>
            <a:r>
              <a:rPr lang="en-US" sz="2800" b="1" dirty="0">
                <a:solidFill>
                  <a:schemeClr val="bg1"/>
                </a:solidFill>
              </a:rPr>
              <a:t>Asthma in Latin America</a:t>
            </a:r>
            <a:r>
              <a:rPr lang="en-US" sz="2200" b="1" dirty="0">
                <a:solidFill>
                  <a:schemeClr val="bg1"/>
                </a:solidFill>
              </a:rPr>
              <a:t> &amp;</a:t>
            </a:r>
          </a:p>
          <a:p>
            <a:pPr eaLnBrk="1" hangingPunct="1"/>
            <a:r>
              <a:rPr lang="en-US" sz="2200" b="1" dirty="0">
                <a:solidFill>
                  <a:schemeClr val="bg1"/>
                </a:solidFill>
              </a:rPr>
              <a:t>Community Health Worker Screening for Asthma in Nicaragua</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complicated than we thought…</a:t>
            </a:r>
          </a:p>
        </p:txBody>
      </p:sp>
      <p:sp>
        <p:nvSpPr>
          <p:cNvPr id="3" name="Content Placeholder 2"/>
          <p:cNvSpPr>
            <a:spLocks noGrp="1"/>
          </p:cNvSpPr>
          <p:nvPr>
            <p:ph idx="1"/>
          </p:nvPr>
        </p:nvSpPr>
        <p:spPr/>
        <p:txBody>
          <a:bodyPr/>
          <a:lstStyle/>
          <a:p>
            <a:r>
              <a:rPr lang="en-US" dirty="0"/>
              <a:t>The hygiene hypothesis took the simplistic view that all asthma is created equal (i.e. classic allergic asthma)</a:t>
            </a:r>
          </a:p>
          <a:p>
            <a:r>
              <a:rPr lang="en-US" dirty="0"/>
              <a:t>In fact there are multiple </a:t>
            </a:r>
            <a:r>
              <a:rPr lang="en-US" b="1" i="1" dirty="0"/>
              <a:t>asthma phenotypes</a:t>
            </a:r>
          </a:p>
          <a:p>
            <a:pPr lvl="1"/>
            <a:r>
              <a:rPr lang="en-US" dirty="0"/>
              <a:t>Different clinical patterns</a:t>
            </a:r>
          </a:p>
          <a:p>
            <a:pPr lvl="1"/>
            <a:r>
              <a:rPr lang="en-US" dirty="0"/>
              <a:t>Different pathogenesis</a:t>
            </a:r>
          </a:p>
          <a:p>
            <a:pPr lvl="1"/>
            <a:r>
              <a:rPr lang="en-US" dirty="0"/>
              <a:t>Different responses to treatment</a:t>
            </a:r>
          </a:p>
          <a:p>
            <a:endParaRPr lang="en-US" dirty="0"/>
          </a:p>
        </p:txBody>
      </p:sp>
    </p:spTree>
    <p:extLst>
      <p:ext uri="{BB962C8B-B14F-4D97-AF65-F5344CB8AC3E}">
        <p14:creationId xmlns:p14="http://schemas.microsoft.com/office/powerpoint/2010/main" val="18764253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891700" y="428885"/>
            <a:ext cx="6795100" cy="6083166"/>
          </a:xfrm>
          <a:prstGeom prst="rect">
            <a:avLst/>
          </a:prstGeom>
        </p:spPr>
      </p:pic>
      <p:sp>
        <p:nvSpPr>
          <p:cNvPr id="6" name="Rectangle 5"/>
          <p:cNvSpPr/>
          <p:nvPr/>
        </p:nvSpPr>
        <p:spPr>
          <a:xfrm>
            <a:off x="0" y="6601762"/>
            <a:ext cx="4208203" cy="261610"/>
          </a:xfrm>
          <a:prstGeom prst="rect">
            <a:avLst/>
          </a:prstGeom>
        </p:spPr>
        <p:txBody>
          <a:bodyPr wrap="none">
            <a:spAutoFit/>
          </a:bodyPr>
          <a:lstStyle/>
          <a:p>
            <a:r>
              <a:rPr lang="en-US" sz="1100" dirty="0"/>
              <a:t>Hekking PPW, Bel EH. </a:t>
            </a:r>
            <a:r>
              <a:rPr lang="en-US" sz="1100" i="1" dirty="0"/>
              <a:t>J Allergy </a:t>
            </a:r>
            <a:r>
              <a:rPr lang="en-US" sz="1100" i="1" dirty="0" err="1"/>
              <a:t>Clin</a:t>
            </a:r>
            <a:r>
              <a:rPr lang="en-US" sz="1100" i="1" dirty="0"/>
              <a:t> </a:t>
            </a:r>
            <a:r>
              <a:rPr lang="en-US" sz="1100" i="1" dirty="0" err="1"/>
              <a:t>Immunol</a:t>
            </a:r>
            <a:r>
              <a:rPr lang="en-US" sz="1100" i="1" dirty="0"/>
              <a:t> </a:t>
            </a:r>
            <a:r>
              <a:rPr lang="en-US" sz="1100" i="1" dirty="0" err="1"/>
              <a:t>Pract</a:t>
            </a:r>
            <a:r>
              <a:rPr lang="en-US" sz="1100" i="1" dirty="0"/>
              <a:t>.</a:t>
            </a:r>
            <a:r>
              <a:rPr lang="en-US" sz="1100" dirty="0"/>
              <a:t> 2014;2(6):671-680.</a:t>
            </a:r>
          </a:p>
        </p:txBody>
      </p:sp>
      <p:sp>
        <p:nvSpPr>
          <p:cNvPr id="2" name="Title 1"/>
          <p:cNvSpPr>
            <a:spLocks noGrp="1"/>
          </p:cNvSpPr>
          <p:nvPr>
            <p:ph type="title"/>
          </p:nvPr>
        </p:nvSpPr>
        <p:spPr>
          <a:xfrm>
            <a:off x="457200" y="303478"/>
            <a:ext cx="8229600" cy="1143000"/>
          </a:xfrm>
        </p:spPr>
        <p:txBody>
          <a:bodyPr/>
          <a:lstStyle/>
          <a:p>
            <a:r>
              <a:rPr lang="en-US" dirty="0"/>
              <a:t>Asthma Phenotypes</a:t>
            </a:r>
          </a:p>
        </p:txBody>
      </p:sp>
    </p:spTree>
    <p:extLst>
      <p:ext uri="{BB962C8B-B14F-4D97-AF65-F5344CB8AC3E}">
        <p14:creationId xmlns:p14="http://schemas.microsoft.com/office/powerpoint/2010/main" val="16159812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5583309"/>
            <a:ext cx="2509020" cy="261610"/>
          </a:xfrm>
          <a:prstGeom prst="rect">
            <a:avLst/>
          </a:prstGeom>
        </p:spPr>
        <p:txBody>
          <a:bodyPr wrap="none">
            <a:spAutoFit/>
          </a:bodyPr>
          <a:lstStyle/>
          <a:p>
            <a:r>
              <a:rPr lang="en-US" sz="1100" dirty="0"/>
              <a:t>Forno et al. </a:t>
            </a:r>
            <a:r>
              <a:rPr lang="en-US" sz="1100" i="1" dirty="0"/>
              <a:t>Thorax</a:t>
            </a:r>
            <a:r>
              <a:rPr lang="en-US" sz="1100" dirty="0"/>
              <a:t>. 2015;70(9):898-905.</a:t>
            </a:r>
          </a:p>
        </p:txBody>
      </p:sp>
      <p:sp>
        <p:nvSpPr>
          <p:cNvPr id="6" name="Title 1"/>
          <p:cNvSpPr txBox="1">
            <a:spLocks/>
          </p:cNvSpPr>
          <p:nvPr/>
        </p:nvSpPr>
        <p:spPr>
          <a:xfrm>
            <a:off x="457200" y="303478"/>
            <a:ext cx="8229600" cy="1143000"/>
          </a:xfrm>
          <a:prstGeom prst="rect">
            <a:avLst/>
          </a:prstGeom>
        </p:spPr>
        <p:txBody>
          <a:bodyPr/>
          <a:lstStyle>
            <a:lvl1pPr algn="l" defTabSz="342900" rtl="0" eaLnBrk="1" fontAlgn="base" hangingPunct="1">
              <a:spcBef>
                <a:spcPct val="0"/>
              </a:spcBef>
              <a:spcAft>
                <a:spcPct val="0"/>
              </a:spcAft>
              <a:defRPr sz="3200" kern="1200" cap="none" baseline="0">
                <a:solidFill>
                  <a:schemeClr val="tx1">
                    <a:lumMod val="65000"/>
                    <a:lumOff val="35000"/>
                  </a:schemeClr>
                </a:solidFill>
                <a:latin typeface="Calibri Light" panose="020F0302020204030204" pitchFamily="34" charset="0"/>
                <a:ea typeface="ヒラギノ角ゴ Pro W3" charset="0"/>
                <a:cs typeface="Calibri Light" panose="020F0302020204030204" pitchFamily="34" charset="0"/>
              </a:defRPr>
            </a:lvl1pPr>
            <a:lvl2pPr algn="ctr" defTabSz="342900" rtl="0" eaLnBrk="1" fontAlgn="base" hangingPunct="1">
              <a:spcBef>
                <a:spcPct val="0"/>
              </a:spcBef>
              <a:spcAft>
                <a:spcPct val="0"/>
              </a:spcAft>
              <a:defRPr sz="3300">
                <a:solidFill>
                  <a:schemeClr val="tx1"/>
                </a:solidFill>
                <a:latin typeface="Calibri" charset="0"/>
                <a:ea typeface="ヒラギノ角ゴ Pro W3" charset="0"/>
                <a:cs typeface="ヒラギノ角ゴ Pro W3" charset="0"/>
              </a:defRPr>
            </a:lvl2pPr>
            <a:lvl3pPr algn="ctr" defTabSz="342900" rtl="0" eaLnBrk="1" fontAlgn="base" hangingPunct="1">
              <a:spcBef>
                <a:spcPct val="0"/>
              </a:spcBef>
              <a:spcAft>
                <a:spcPct val="0"/>
              </a:spcAft>
              <a:defRPr sz="3300">
                <a:solidFill>
                  <a:schemeClr val="tx1"/>
                </a:solidFill>
                <a:latin typeface="Calibri" charset="0"/>
                <a:ea typeface="ヒラギノ角ゴ Pro W3" charset="0"/>
                <a:cs typeface="ヒラギノ角ゴ Pro W3" charset="0"/>
              </a:defRPr>
            </a:lvl3pPr>
            <a:lvl4pPr algn="ctr" defTabSz="342900" rtl="0" eaLnBrk="1" fontAlgn="base" hangingPunct="1">
              <a:spcBef>
                <a:spcPct val="0"/>
              </a:spcBef>
              <a:spcAft>
                <a:spcPct val="0"/>
              </a:spcAft>
              <a:defRPr sz="3300">
                <a:solidFill>
                  <a:schemeClr val="tx1"/>
                </a:solidFill>
                <a:latin typeface="Calibri" charset="0"/>
                <a:ea typeface="ヒラギノ角ゴ Pro W3" charset="0"/>
                <a:cs typeface="ヒラギノ角ゴ Pro W3" charset="0"/>
              </a:defRPr>
            </a:lvl4pPr>
            <a:lvl5pPr algn="ctr" defTabSz="342900" rtl="0" eaLnBrk="1" fontAlgn="base" hangingPunct="1">
              <a:spcBef>
                <a:spcPct val="0"/>
              </a:spcBef>
              <a:spcAft>
                <a:spcPct val="0"/>
              </a:spcAft>
              <a:defRPr sz="3300">
                <a:solidFill>
                  <a:schemeClr val="tx1"/>
                </a:solidFill>
                <a:latin typeface="Calibri" charset="0"/>
                <a:ea typeface="ヒラギノ角ゴ Pro W3" charset="0"/>
                <a:cs typeface="ヒラギノ角ゴ Pro W3" charset="0"/>
              </a:defRPr>
            </a:lvl5pPr>
            <a:lvl6pPr marL="342900" algn="ctr" defTabSz="342900" rtl="0" eaLnBrk="1" fontAlgn="base" hangingPunct="1">
              <a:spcBef>
                <a:spcPct val="0"/>
              </a:spcBef>
              <a:spcAft>
                <a:spcPct val="0"/>
              </a:spcAft>
              <a:defRPr sz="3300">
                <a:solidFill>
                  <a:schemeClr val="tx1"/>
                </a:solidFill>
                <a:latin typeface="Calibri" charset="0"/>
                <a:ea typeface="ヒラギノ角ゴ Pro W3" charset="0"/>
                <a:cs typeface="ヒラギノ角ゴ Pro W3" charset="0"/>
              </a:defRPr>
            </a:lvl6pPr>
            <a:lvl7pPr marL="685800" algn="ctr" defTabSz="342900" rtl="0" eaLnBrk="1" fontAlgn="base" hangingPunct="1">
              <a:spcBef>
                <a:spcPct val="0"/>
              </a:spcBef>
              <a:spcAft>
                <a:spcPct val="0"/>
              </a:spcAft>
              <a:defRPr sz="3300">
                <a:solidFill>
                  <a:schemeClr val="tx1"/>
                </a:solidFill>
                <a:latin typeface="Calibri" charset="0"/>
                <a:ea typeface="ヒラギノ角ゴ Pro W3" charset="0"/>
                <a:cs typeface="ヒラギノ角ゴ Pro W3" charset="0"/>
              </a:defRPr>
            </a:lvl7pPr>
            <a:lvl8pPr marL="1028700" algn="ctr" defTabSz="342900" rtl="0" eaLnBrk="1" fontAlgn="base" hangingPunct="1">
              <a:spcBef>
                <a:spcPct val="0"/>
              </a:spcBef>
              <a:spcAft>
                <a:spcPct val="0"/>
              </a:spcAft>
              <a:defRPr sz="3300">
                <a:solidFill>
                  <a:schemeClr val="tx1"/>
                </a:solidFill>
                <a:latin typeface="Calibri" charset="0"/>
                <a:ea typeface="ヒラギノ角ゴ Pro W3" charset="0"/>
                <a:cs typeface="ヒラギノ角ゴ Pro W3" charset="0"/>
              </a:defRPr>
            </a:lvl8pPr>
            <a:lvl9pPr marL="1371600" algn="ctr" defTabSz="342900" rtl="0" eaLnBrk="1" fontAlgn="base" hangingPunct="1">
              <a:spcBef>
                <a:spcPct val="0"/>
              </a:spcBef>
              <a:spcAft>
                <a:spcPct val="0"/>
              </a:spcAft>
              <a:defRPr sz="3300">
                <a:solidFill>
                  <a:schemeClr val="tx1"/>
                </a:solidFill>
                <a:latin typeface="Calibri" charset="0"/>
                <a:ea typeface="ヒラギノ角ゴ Pro W3" charset="0"/>
                <a:cs typeface="ヒラギノ角ゴ Pro W3" charset="0"/>
              </a:defRPr>
            </a:lvl9pPr>
          </a:lstStyle>
          <a:p>
            <a:r>
              <a:rPr lang="en-US" dirty="0"/>
              <a:t>Atopic vs Non-atopic Asthma</a:t>
            </a:r>
          </a:p>
        </p:txBody>
      </p:sp>
      <p:pic>
        <p:nvPicPr>
          <p:cNvPr id="7" name="Picture 6"/>
          <p:cNvPicPr>
            <a:picLocks noChangeAspect="1"/>
          </p:cNvPicPr>
          <p:nvPr/>
        </p:nvPicPr>
        <p:blipFill>
          <a:blip r:embed="rId2"/>
          <a:stretch>
            <a:fillRect/>
          </a:stretch>
        </p:blipFill>
        <p:spPr>
          <a:xfrm>
            <a:off x="3374205" y="2772076"/>
            <a:ext cx="2381701" cy="2476302"/>
          </a:xfrm>
          <a:prstGeom prst="rect">
            <a:avLst/>
          </a:prstGeom>
        </p:spPr>
      </p:pic>
      <p:sp>
        <p:nvSpPr>
          <p:cNvPr id="8" name="Content Placeholder 7"/>
          <p:cNvSpPr>
            <a:spLocks noGrp="1"/>
          </p:cNvSpPr>
          <p:nvPr>
            <p:ph idx="1"/>
          </p:nvPr>
        </p:nvSpPr>
        <p:spPr>
          <a:xfrm>
            <a:off x="457200" y="1051561"/>
            <a:ext cx="8229600" cy="1980397"/>
          </a:xfrm>
        </p:spPr>
        <p:txBody>
          <a:bodyPr/>
          <a:lstStyle/>
          <a:p>
            <a:r>
              <a:rPr lang="en-US" dirty="0"/>
              <a:t>The </a:t>
            </a:r>
            <a:r>
              <a:rPr lang="en-US" b="1" i="1" dirty="0"/>
              <a:t>atopic</a:t>
            </a:r>
            <a:r>
              <a:rPr lang="en-US" dirty="0"/>
              <a:t> (or </a:t>
            </a:r>
            <a:r>
              <a:rPr lang="en-US" b="1" i="1" dirty="0"/>
              <a:t>allergic</a:t>
            </a:r>
            <a:r>
              <a:rPr lang="en-US" dirty="0"/>
              <a:t>) asthma phenotype is more common in the “western world”</a:t>
            </a:r>
          </a:p>
          <a:p>
            <a:r>
              <a:rPr lang="en-US" dirty="0"/>
              <a:t>Asthma in developing countries tends to be </a:t>
            </a:r>
            <a:r>
              <a:rPr lang="en-US" b="1" i="1" dirty="0"/>
              <a:t>non-atopic</a:t>
            </a:r>
          </a:p>
          <a:p>
            <a:r>
              <a:rPr lang="en-US" dirty="0"/>
              <a:t>Driving factors behind the high prevalence in these areas is different</a:t>
            </a:r>
          </a:p>
          <a:p>
            <a:pPr marL="0" indent="0">
              <a:buNone/>
            </a:pPr>
            <a:endParaRPr lang="en-US" dirty="0"/>
          </a:p>
        </p:txBody>
      </p:sp>
    </p:spTree>
    <p:extLst>
      <p:ext uri="{BB962C8B-B14F-4D97-AF65-F5344CB8AC3E}">
        <p14:creationId xmlns:p14="http://schemas.microsoft.com/office/powerpoint/2010/main" val="32184865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343890"/>
            <a:ext cx="9144000" cy="5862217"/>
          </a:xfrm>
          <a:prstGeom prst="rect">
            <a:avLst/>
          </a:prstGeom>
        </p:spPr>
      </p:pic>
      <p:sp>
        <p:nvSpPr>
          <p:cNvPr id="6" name="Rectangle 5"/>
          <p:cNvSpPr/>
          <p:nvPr/>
        </p:nvSpPr>
        <p:spPr>
          <a:xfrm>
            <a:off x="0" y="6550223"/>
            <a:ext cx="5041573" cy="307777"/>
          </a:xfrm>
          <a:prstGeom prst="rect">
            <a:avLst/>
          </a:prstGeom>
        </p:spPr>
        <p:txBody>
          <a:bodyPr wrap="none">
            <a:spAutoFit/>
          </a:bodyPr>
          <a:lstStyle/>
          <a:p>
            <a:pPr lvl="0"/>
            <a:r>
              <a:rPr lang="en-US" sz="1400" dirty="0">
                <a:solidFill>
                  <a:prstClr val="black"/>
                </a:solidFill>
              </a:rPr>
              <a:t>Cooper PJ, et al. </a:t>
            </a:r>
            <a:r>
              <a:rPr lang="en-US" sz="1400" i="1" dirty="0">
                <a:solidFill>
                  <a:prstClr val="black"/>
                </a:solidFill>
              </a:rPr>
              <a:t>Allergy </a:t>
            </a:r>
            <a:r>
              <a:rPr lang="en-US" sz="1400" i="1" dirty="0" err="1">
                <a:solidFill>
                  <a:prstClr val="black"/>
                </a:solidFill>
              </a:rPr>
              <a:t>Eur</a:t>
            </a:r>
            <a:r>
              <a:rPr lang="en-US" sz="1400" i="1" dirty="0">
                <a:solidFill>
                  <a:prstClr val="black"/>
                </a:solidFill>
              </a:rPr>
              <a:t> J Allergy </a:t>
            </a:r>
            <a:r>
              <a:rPr lang="en-US" sz="1400" i="1" dirty="0" err="1">
                <a:solidFill>
                  <a:prstClr val="black"/>
                </a:solidFill>
              </a:rPr>
              <a:t>Clin</a:t>
            </a:r>
            <a:r>
              <a:rPr lang="en-US" sz="1400" i="1" dirty="0">
                <a:solidFill>
                  <a:prstClr val="black"/>
                </a:solidFill>
              </a:rPr>
              <a:t> </a:t>
            </a:r>
            <a:r>
              <a:rPr lang="en-US" sz="1400" i="1" dirty="0" err="1">
                <a:solidFill>
                  <a:prstClr val="black"/>
                </a:solidFill>
              </a:rPr>
              <a:t>Immunol</a:t>
            </a:r>
            <a:r>
              <a:rPr lang="en-US" sz="1400" i="1" dirty="0">
                <a:solidFill>
                  <a:prstClr val="black"/>
                </a:solidFill>
              </a:rPr>
              <a:t>.</a:t>
            </a:r>
            <a:r>
              <a:rPr lang="en-US" sz="1400" dirty="0">
                <a:solidFill>
                  <a:prstClr val="black"/>
                </a:solidFill>
              </a:rPr>
              <a:t> 2009;64(1):5-17</a:t>
            </a:r>
          </a:p>
        </p:txBody>
      </p:sp>
    </p:spTree>
    <p:extLst>
      <p:ext uri="{BB962C8B-B14F-4D97-AF65-F5344CB8AC3E}">
        <p14:creationId xmlns:p14="http://schemas.microsoft.com/office/powerpoint/2010/main" val="40197251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Risk factors for asthma in Latin America</a:t>
            </a:r>
          </a:p>
        </p:txBody>
      </p:sp>
      <p:sp>
        <p:nvSpPr>
          <p:cNvPr id="4" name="Content Placeholder 3"/>
          <p:cNvSpPr>
            <a:spLocks noGrp="1"/>
          </p:cNvSpPr>
          <p:nvPr>
            <p:ph idx="1"/>
          </p:nvPr>
        </p:nvSpPr>
        <p:spPr/>
        <p:txBody>
          <a:bodyPr/>
          <a:lstStyle/>
          <a:p>
            <a:r>
              <a:rPr lang="en-US" dirty="0"/>
              <a:t>Changes in diet and exercise </a:t>
            </a:r>
            <a:r>
              <a:rPr lang="en-US" dirty="0">
                <a:sym typeface="Wingdings" panose="05000000000000000000" pitchFamily="2" charset="2"/>
              </a:rPr>
              <a:t> obesity</a:t>
            </a:r>
            <a:endParaRPr lang="en-US" dirty="0"/>
          </a:p>
          <a:p>
            <a:r>
              <a:rPr lang="en-US" dirty="0"/>
              <a:t>Increased exposure to antibiotics and vaccines</a:t>
            </a:r>
          </a:p>
          <a:p>
            <a:r>
              <a:rPr lang="en-US" dirty="0"/>
              <a:t>Indoor irritants</a:t>
            </a:r>
          </a:p>
          <a:p>
            <a:r>
              <a:rPr lang="en-US" dirty="0"/>
              <a:t>Changes in exposure to allergens</a:t>
            </a:r>
          </a:p>
          <a:p>
            <a:r>
              <a:rPr lang="en-US" dirty="0"/>
              <a:t>Increased psychosocial stresses and violence</a:t>
            </a:r>
          </a:p>
          <a:p>
            <a:endParaRPr lang="en-US" dirty="0"/>
          </a:p>
          <a:p>
            <a:r>
              <a:rPr lang="en-US" dirty="0"/>
              <a:t>Relationship is unclear:</a:t>
            </a:r>
          </a:p>
          <a:p>
            <a:pPr lvl="1"/>
            <a:r>
              <a:rPr lang="en-US" dirty="0"/>
              <a:t>Effect of poverty is NOT straightforward</a:t>
            </a:r>
          </a:p>
          <a:p>
            <a:pPr lvl="1"/>
            <a:r>
              <a:rPr lang="en-US" dirty="0"/>
              <a:t>Helminth infection</a:t>
            </a:r>
          </a:p>
          <a:p>
            <a:pPr lvl="1"/>
            <a:r>
              <a:rPr lang="en-US" dirty="0"/>
              <a:t>Outdoor air pollution – associated with exacerbations but not necessarily increased prevalence</a:t>
            </a:r>
          </a:p>
          <a:p>
            <a:pPr lvl="1"/>
            <a:r>
              <a:rPr lang="en-US" dirty="0"/>
              <a:t>Indoor air pollution (e.g. wood stoves)</a:t>
            </a:r>
          </a:p>
          <a:p>
            <a:endParaRPr lang="en-US" dirty="0"/>
          </a:p>
        </p:txBody>
      </p:sp>
    </p:spTree>
    <p:extLst>
      <p:ext uri="{BB962C8B-B14F-4D97-AF65-F5344CB8AC3E}">
        <p14:creationId xmlns:p14="http://schemas.microsoft.com/office/powerpoint/2010/main" val="29383152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Points</a:t>
            </a:r>
          </a:p>
        </p:txBody>
      </p:sp>
      <p:sp>
        <p:nvSpPr>
          <p:cNvPr id="3" name="Content Placeholder 2"/>
          <p:cNvSpPr>
            <a:spLocks noGrp="1"/>
          </p:cNvSpPr>
          <p:nvPr>
            <p:ph idx="1"/>
          </p:nvPr>
        </p:nvSpPr>
        <p:spPr/>
        <p:txBody>
          <a:bodyPr/>
          <a:lstStyle/>
          <a:p>
            <a:pPr rtl="0" eaLnBrk="1" fontAlgn="base" hangingPunct="1"/>
            <a:r>
              <a:rPr lang="en-US" sz="2400" kern="1200" dirty="0">
                <a:solidFill>
                  <a:schemeClr val="tx1">
                    <a:lumMod val="65000"/>
                    <a:lumOff val="35000"/>
                  </a:schemeClr>
                </a:solidFill>
                <a:effectLst/>
                <a:latin typeface="+mn-lt"/>
                <a:ea typeface="ヒラギノ角ゴ Pro W3" charset="0"/>
                <a:cs typeface="ヒラギノ角ゴ Pro W3" charset="0"/>
              </a:rPr>
              <a:t>Asthma is an important</a:t>
            </a:r>
            <a:r>
              <a:rPr lang="en-US" sz="2400" kern="1200" baseline="0" dirty="0">
                <a:solidFill>
                  <a:schemeClr val="tx1">
                    <a:lumMod val="65000"/>
                    <a:lumOff val="35000"/>
                  </a:schemeClr>
                </a:solidFill>
                <a:effectLst/>
                <a:latin typeface="+mn-lt"/>
                <a:ea typeface="ヒラギノ角ゴ Pro W3" charset="0"/>
                <a:cs typeface="ヒラギノ角ゴ Pro W3" charset="0"/>
              </a:rPr>
              <a:t> cause of morbidity in the developing world</a:t>
            </a:r>
          </a:p>
          <a:p>
            <a:pPr rtl="0" eaLnBrk="1" fontAlgn="base" hangingPunct="1"/>
            <a:endParaRPr lang="en-US" sz="2400" kern="1200" baseline="0" dirty="0">
              <a:solidFill>
                <a:schemeClr val="tx1">
                  <a:lumMod val="65000"/>
                  <a:lumOff val="35000"/>
                </a:schemeClr>
              </a:solidFill>
              <a:effectLst/>
              <a:latin typeface="+mn-lt"/>
              <a:ea typeface="ヒラギノ角ゴ Pro W3" charset="0"/>
              <a:cs typeface="ヒラギノ角ゴ Pro W3" charset="0"/>
            </a:endParaRPr>
          </a:p>
          <a:p>
            <a:pPr rtl="0" eaLnBrk="1" fontAlgn="base" hangingPunct="1"/>
            <a:r>
              <a:rPr lang="en-US" sz="2400" dirty="0"/>
              <a:t>High prevalence of asthma in urban communities is not adequately explained by the hygiene hypothesis</a:t>
            </a:r>
          </a:p>
          <a:p>
            <a:pPr rtl="0" eaLnBrk="1" fontAlgn="base" hangingPunct="1"/>
            <a:endParaRPr lang="en-US" sz="2400" dirty="0">
              <a:effectLst/>
            </a:endParaRPr>
          </a:p>
          <a:p>
            <a:pPr rtl="0" eaLnBrk="1" fontAlgn="base" hangingPunct="1"/>
            <a:r>
              <a:rPr lang="en-US" sz="2400" kern="1200" dirty="0">
                <a:solidFill>
                  <a:schemeClr val="tx1">
                    <a:lumMod val="65000"/>
                    <a:lumOff val="35000"/>
                  </a:schemeClr>
                </a:solidFill>
                <a:effectLst/>
              </a:rPr>
              <a:t>Risk</a:t>
            </a:r>
            <a:r>
              <a:rPr lang="en-US" sz="2400" kern="1200" baseline="0" dirty="0">
                <a:solidFill>
                  <a:schemeClr val="tx1">
                    <a:lumMod val="65000"/>
                    <a:lumOff val="35000"/>
                  </a:schemeClr>
                </a:solidFill>
                <a:effectLst/>
              </a:rPr>
              <a:t> factors for asthma in Latin America are different than those in more affluent countries, but many are still not well understood</a:t>
            </a:r>
            <a:endParaRPr lang="en-US" sz="2400" dirty="0">
              <a:effectLst/>
            </a:endParaRPr>
          </a:p>
        </p:txBody>
      </p:sp>
    </p:spTree>
    <p:extLst>
      <p:ext uri="{BB962C8B-B14F-4D97-AF65-F5344CB8AC3E}">
        <p14:creationId xmlns:p14="http://schemas.microsoft.com/office/powerpoint/2010/main" val="38914028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lstStyle/>
          <a:p>
            <a:r>
              <a:rPr lang="en-US" dirty="0"/>
              <a:t>Part 2:  Community Health Worker Screening for Asthma in Managua, Nicaragua</a:t>
            </a:r>
          </a:p>
        </p:txBody>
      </p:sp>
    </p:spTree>
    <p:extLst>
      <p:ext uri="{BB962C8B-B14F-4D97-AF65-F5344CB8AC3E}">
        <p14:creationId xmlns:p14="http://schemas.microsoft.com/office/powerpoint/2010/main" val="16645131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Partnership with AMOS Health &amp; Hope</a:t>
            </a:r>
          </a:p>
        </p:txBody>
      </p:sp>
      <p:sp>
        <p:nvSpPr>
          <p:cNvPr id="3" name="Content Placeholder 2"/>
          <p:cNvSpPr>
            <a:spLocks noGrp="1"/>
          </p:cNvSpPr>
          <p:nvPr>
            <p:ph idx="1"/>
          </p:nvPr>
        </p:nvSpPr>
        <p:spPr>
          <a:xfrm>
            <a:off x="457200" y="1051561"/>
            <a:ext cx="4278429" cy="4717472"/>
          </a:xfrm>
        </p:spPr>
        <p:txBody>
          <a:bodyPr>
            <a:normAutofit/>
          </a:bodyPr>
          <a:lstStyle/>
          <a:p>
            <a:r>
              <a:rPr lang="en-US" baseline="0" dirty="0"/>
              <a:t>Non-profit organization in Managua,</a:t>
            </a:r>
            <a:r>
              <a:rPr lang="en-US" dirty="0"/>
              <a:t> Nicaragua</a:t>
            </a:r>
          </a:p>
          <a:p>
            <a:r>
              <a:rPr lang="en-US" baseline="0" dirty="0"/>
              <a:t>Trains</a:t>
            </a:r>
            <a:r>
              <a:rPr lang="en-US" dirty="0"/>
              <a:t> community health workers (CHWs) on basic health topics and community organization</a:t>
            </a:r>
          </a:p>
          <a:p>
            <a:r>
              <a:rPr lang="en-US" baseline="0" dirty="0"/>
              <a:t>Community</a:t>
            </a:r>
            <a:r>
              <a:rPr lang="en-US" dirty="0"/>
              <a:t>-set priorities:</a:t>
            </a:r>
          </a:p>
          <a:p>
            <a:pPr lvl="1"/>
            <a:r>
              <a:rPr lang="en-US" baseline="0" dirty="0"/>
              <a:t>Seemingly</a:t>
            </a:r>
            <a:r>
              <a:rPr lang="en-US" dirty="0"/>
              <a:t> high number of children with wheezing, not being treated for it</a:t>
            </a:r>
          </a:p>
          <a:p>
            <a:pPr lvl="1"/>
            <a:r>
              <a:rPr lang="en-US" baseline="0" dirty="0"/>
              <a:t>Community health workers wanted tools to help their community</a:t>
            </a:r>
          </a:p>
        </p:txBody>
      </p:sp>
      <p:pic>
        <p:nvPicPr>
          <p:cNvPr id="5" name="Picture 4"/>
          <p:cNvPicPr>
            <a:picLocks noChangeAspect="1"/>
          </p:cNvPicPr>
          <p:nvPr/>
        </p:nvPicPr>
        <p:blipFill>
          <a:blip r:embed="rId3"/>
          <a:stretch>
            <a:fillRect/>
          </a:stretch>
        </p:blipFill>
        <p:spPr>
          <a:xfrm>
            <a:off x="4876800" y="1670174"/>
            <a:ext cx="3919448" cy="3962400"/>
          </a:xfrm>
          <a:prstGeom prst="rect">
            <a:avLst/>
          </a:prstGeom>
        </p:spPr>
      </p:pic>
    </p:spTree>
    <p:extLst>
      <p:ext uri="{BB962C8B-B14F-4D97-AF65-F5344CB8AC3E}">
        <p14:creationId xmlns:p14="http://schemas.microsoft.com/office/powerpoint/2010/main" val="11420066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Goals</a:t>
            </a:r>
          </a:p>
        </p:txBody>
      </p:sp>
      <p:sp>
        <p:nvSpPr>
          <p:cNvPr id="3" name="Content Placeholder 2"/>
          <p:cNvSpPr>
            <a:spLocks noGrp="1"/>
          </p:cNvSpPr>
          <p:nvPr>
            <p:ph idx="1"/>
          </p:nvPr>
        </p:nvSpPr>
        <p:spPr/>
        <p:txBody>
          <a:bodyPr>
            <a:normAutofit/>
          </a:bodyPr>
          <a:lstStyle/>
          <a:p>
            <a:r>
              <a:rPr lang="en-US" baseline="0" dirty="0"/>
              <a:t>Develop</a:t>
            </a:r>
            <a:r>
              <a:rPr lang="en-US" dirty="0"/>
              <a:t> a tool to help the community health workers (CHWs) identify children at risk for asthma</a:t>
            </a:r>
          </a:p>
          <a:p>
            <a:r>
              <a:rPr lang="en-US" baseline="0" dirty="0"/>
              <a:t>Evaluate</a:t>
            </a:r>
            <a:r>
              <a:rPr lang="en-US" dirty="0"/>
              <a:t> the tool for its effectiveness</a:t>
            </a:r>
          </a:p>
          <a:p>
            <a:r>
              <a:rPr lang="en-US" baseline="0" dirty="0"/>
              <a:t>Ensure</a:t>
            </a:r>
            <a:r>
              <a:rPr lang="en-US" dirty="0"/>
              <a:t> that children identified as having asthma receive appropriate care</a:t>
            </a:r>
          </a:p>
          <a:p>
            <a:r>
              <a:rPr lang="en-US" baseline="0" dirty="0"/>
              <a:t>Secondary obje</a:t>
            </a:r>
            <a:r>
              <a:rPr lang="en-US" dirty="0"/>
              <a:t>ctives:</a:t>
            </a:r>
          </a:p>
          <a:p>
            <a:pPr lvl="1"/>
            <a:r>
              <a:rPr lang="en-US" baseline="0" dirty="0"/>
              <a:t>Determine</a:t>
            </a:r>
            <a:r>
              <a:rPr lang="en-US" dirty="0"/>
              <a:t> the actual prevalence of asthma</a:t>
            </a:r>
          </a:p>
          <a:p>
            <a:pPr lvl="1"/>
            <a:r>
              <a:rPr lang="en-US" dirty="0"/>
              <a:t>Explore risk factors for asthma in this population</a:t>
            </a:r>
          </a:p>
        </p:txBody>
      </p:sp>
    </p:spTree>
    <p:extLst>
      <p:ext uri="{BB962C8B-B14F-4D97-AF65-F5344CB8AC3E}">
        <p14:creationId xmlns:p14="http://schemas.microsoft.com/office/powerpoint/2010/main" val="12092271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Tools to Screen for Asthma</a:t>
            </a:r>
          </a:p>
        </p:txBody>
      </p:sp>
      <p:sp>
        <p:nvSpPr>
          <p:cNvPr id="3" name="Content Placeholder 2"/>
          <p:cNvSpPr>
            <a:spLocks noGrp="1"/>
          </p:cNvSpPr>
          <p:nvPr>
            <p:ph idx="1"/>
          </p:nvPr>
        </p:nvSpPr>
        <p:spPr/>
        <p:txBody>
          <a:bodyPr>
            <a:normAutofit/>
          </a:bodyPr>
          <a:lstStyle/>
          <a:p>
            <a:r>
              <a:rPr lang="en-US" dirty="0"/>
              <a:t>There are many programs in the US that address a similar problem</a:t>
            </a:r>
          </a:p>
          <a:p>
            <a:pPr lvl="1"/>
            <a:r>
              <a:rPr lang="en-US" baseline="0" dirty="0"/>
              <a:t>CHW-led</a:t>
            </a:r>
            <a:r>
              <a:rPr lang="en-US" dirty="0"/>
              <a:t> case management programs</a:t>
            </a:r>
          </a:p>
          <a:p>
            <a:pPr lvl="1"/>
            <a:r>
              <a:rPr lang="en-US" baseline="0" dirty="0"/>
              <a:t>School-based</a:t>
            </a:r>
            <a:r>
              <a:rPr lang="en-US" dirty="0"/>
              <a:t> screening programs</a:t>
            </a:r>
          </a:p>
          <a:p>
            <a:r>
              <a:rPr lang="en-US" baseline="0" dirty="0"/>
              <a:t>In</a:t>
            </a:r>
            <a:r>
              <a:rPr lang="en-US" dirty="0"/>
              <a:t> the developing world, lay CHWs are frequently utilized</a:t>
            </a:r>
          </a:p>
          <a:p>
            <a:pPr lvl="1"/>
            <a:r>
              <a:rPr lang="en-US" dirty="0"/>
              <a:t>Integrated Management of Childhood Illness</a:t>
            </a:r>
          </a:p>
          <a:p>
            <a:r>
              <a:rPr lang="en-US" baseline="0" dirty="0"/>
              <a:t>Drawing</a:t>
            </a:r>
            <a:r>
              <a:rPr lang="en-US" dirty="0"/>
              <a:t> from all these successful examples, we hypothesized:</a:t>
            </a:r>
          </a:p>
          <a:p>
            <a:pPr lvl="1"/>
            <a:r>
              <a:rPr lang="en-US" dirty="0"/>
              <a:t>A screening questionnaire administered by community health workers would be effective in case-detection of asthma in our target community (semi-urban, poor Nicaraguan community).</a:t>
            </a:r>
          </a:p>
        </p:txBody>
      </p:sp>
    </p:spTree>
    <p:extLst>
      <p:ext uri="{BB962C8B-B14F-4D97-AF65-F5344CB8AC3E}">
        <p14:creationId xmlns:p14="http://schemas.microsoft.com/office/powerpoint/2010/main" val="31526084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Disclosures</a:t>
            </a:r>
          </a:p>
        </p:txBody>
      </p:sp>
      <p:sp>
        <p:nvSpPr>
          <p:cNvPr id="3" name="Content Placeholder 2"/>
          <p:cNvSpPr>
            <a:spLocks noGrp="1"/>
          </p:cNvSpPr>
          <p:nvPr>
            <p:ph idx="1"/>
          </p:nvPr>
        </p:nvSpPr>
        <p:spPr/>
        <p:txBody>
          <a:bodyPr>
            <a:normAutofit/>
          </a:bodyPr>
          <a:lstStyle/>
          <a:p>
            <a:r>
              <a:rPr lang="en-US" dirty="0"/>
              <a:t>Conflicts of interest:  None</a:t>
            </a:r>
          </a:p>
          <a:p>
            <a:r>
              <a:rPr lang="en-US" dirty="0"/>
              <a:t>Funding sources:</a:t>
            </a:r>
          </a:p>
          <a:p>
            <a:pPr lvl="1"/>
            <a:r>
              <a:rPr lang="en-US" dirty="0"/>
              <a:t>NC Children’s Promise Research Grant</a:t>
            </a:r>
          </a:p>
          <a:p>
            <a:pPr lvl="1"/>
            <a:r>
              <a:rPr lang="en-US" dirty="0"/>
              <a:t>OIA Global Health Scholars Program</a:t>
            </a:r>
          </a:p>
          <a:p>
            <a:pPr lvl="1"/>
            <a:endParaRPr lang="en-US" dirty="0"/>
          </a:p>
          <a:p>
            <a:endParaRPr lang="en-US" baseline="0" dirty="0"/>
          </a:p>
          <a:p>
            <a:pPr marL="0" lvl="0" indent="0">
              <a:buNone/>
            </a:pPr>
            <a:endParaRPr lang="en-US" dirty="0"/>
          </a:p>
        </p:txBody>
      </p:sp>
    </p:spTree>
    <p:extLst>
      <p:ext uri="{BB962C8B-B14F-4D97-AF65-F5344CB8AC3E}">
        <p14:creationId xmlns:p14="http://schemas.microsoft.com/office/powerpoint/2010/main" val="29932531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Choosing a Screening Tool</a:t>
            </a:r>
          </a:p>
        </p:txBody>
      </p:sp>
      <p:sp>
        <p:nvSpPr>
          <p:cNvPr id="3" name="Content Placeholder 2"/>
          <p:cNvSpPr>
            <a:spLocks noGrp="1"/>
          </p:cNvSpPr>
          <p:nvPr>
            <p:ph idx="1"/>
          </p:nvPr>
        </p:nvSpPr>
        <p:spPr/>
        <p:txBody>
          <a:bodyPr>
            <a:normAutofit/>
          </a:bodyPr>
          <a:lstStyle/>
          <a:p>
            <a:r>
              <a:rPr lang="en-US" dirty="0"/>
              <a:t>Selected a school-based, Spanish-language questionnaire developed in Argentina (</a:t>
            </a:r>
            <a:r>
              <a:rPr lang="en-US" dirty="0" err="1"/>
              <a:t>Busi</a:t>
            </a:r>
            <a:r>
              <a:rPr lang="en-US" dirty="0"/>
              <a:t> et al, 2012)</a:t>
            </a:r>
          </a:p>
          <a:p>
            <a:r>
              <a:rPr lang="en-US" dirty="0"/>
              <a:t>Met with CHWs to review language and cultural appropriateness</a:t>
            </a:r>
          </a:p>
          <a:p>
            <a:r>
              <a:rPr lang="en-US" dirty="0"/>
              <a:t>Designed a study to evaluate the questionnaire</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56572" y="2893153"/>
            <a:ext cx="3664941" cy="2443294"/>
          </a:xfrm>
          <a:prstGeom prst="rect">
            <a:avLst/>
          </a:prstGeom>
          <a:ln>
            <a:solidFill>
              <a:schemeClr val="tx1"/>
            </a:solidFill>
          </a:ln>
        </p:spPr>
      </p:pic>
    </p:spTree>
    <p:extLst>
      <p:ext uri="{BB962C8B-B14F-4D97-AF65-F5344CB8AC3E}">
        <p14:creationId xmlns:p14="http://schemas.microsoft.com/office/powerpoint/2010/main" val="31257146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7" name="Table 6"/>
          <p:cNvGraphicFramePr>
            <a:graphicFrameLocks noGrp="1"/>
          </p:cNvGraphicFramePr>
          <p:nvPr>
            <p:extLst>
              <p:ext uri="{D42A27DB-BD31-4B8C-83A1-F6EECF244321}">
                <p14:modId xmlns:p14="http://schemas.microsoft.com/office/powerpoint/2010/main" val="2407460843"/>
              </p:ext>
            </p:extLst>
          </p:nvPr>
        </p:nvGraphicFramePr>
        <p:xfrm>
          <a:off x="685800" y="228600"/>
          <a:ext cx="7848601" cy="6435852"/>
        </p:xfrm>
        <a:graphic>
          <a:graphicData uri="http://schemas.openxmlformats.org/drawingml/2006/table">
            <a:tbl>
              <a:tblPr firstRow="1" firstCol="1" bandRow="1"/>
              <a:tblGrid>
                <a:gridCol w="411302">
                  <a:extLst>
                    <a:ext uri="{9D8B030D-6E8A-4147-A177-3AD203B41FA5}">
                      <a16:colId xmlns:a16="http://schemas.microsoft.com/office/drawing/2014/main" val="3102634278"/>
                    </a:ext>
                  </a:extLst>
                </a:gridCol>
                <a:gridCol w="4389298">
                  <a:extLst>
                    <a:ext uri="{9D8B030D-6E8A-4147-A177-3AD203B41FA5}">
                      <a16:colId xmlns:a16="http://schemas.microsoft.com/office/drawing/2014/main" val="2288506815"/>
                    </a:ext>
                  </a:extLst>
                </a:gridCol>
                <a:gridCol w="609600">
                  <a:extLst>
                    <a:ext uri="{9D8B030D-6E8A-4147-A177-3AD203B41FA5}">
                      <a16:colId xmlns:a16="http://schemas.microsoft.com/office/drawing/2014/main" val="2193150533"/>
                    </a:ext>
                  </a:extLst>
                </a:gridCol>
                <a:gridCol w="685621">
                  <a:extLst>
                    <a:ext uri="{9D8B030D-6E8A-4147-A177-3AD203B41FA5}">
                      <a16:colId xmlns:a16="http://schemas.microsoft.com/office/drawing/2014/main" val="3140755903"/>
                    </a:ext>
                  </a:extLst>
                </a:gridCol>
                <a:gridCol w="1032979">
                  <a:extLst>
                    <a:ext uri="{9D8B030D-6E8A-4147-A177-3AD203B41FA5}">
                      <a16:colId xmlns:a16="http://schemas.microsoft.com/office/drawing/2014/main" val="162771525"/>
                    </a:ext>
                  </a:extLst>
                </a:gridCol>
                <a:gridCol w="719801">
                  <a:extLst>
                    <a:ext uri="{9D8B030D-6E8A-4147-A177-3AD203B41FA5}">
                      <a16:colId xmlns:a16="http://schemas.microsoft.com/office/drawing/2014/main" val="1216423876"/>
                    </a:ext>
                  </a:extLst>
                </a:gridCol>
              </a:tblGrid>
              <a:tr h="288742">
                <a:tc gridSpan="2">
                  <a:txBody>
                    <a:bodyPr/>
                    <a:lstStyle/>
                    <a:p>
                      <a:pPr marL="0" marR="0">
                        <a:lnSpc>
                          <a:spcPct val="107000"/>
                        </a:lnSpc>
                        <a:spcBef>
                          <a:spcPts val="0"/>
                        </a:spcBef>
                        <a:spcAft>
                          <a:spcPts val="600"/>
                        </a:spcAft>
                      </a:pPr>
                      <a:r>
                        <a:rPr lang="en-US" sz="1200" b="1" dirty="0">
                          <a:effectLst/>
                          <a:latin typeface="Calibri Light" panose="020F0302020204030204" pitchFamily="34" charset="0"/>
                          <a:ea typeface="Times New Roman" panose="02020603050405020304" pitchFamily="18" charset="0"/>
                          <a:cs typeface="Times New Roman" panose="02020603050405020304" pitchFamily="18" charset="0"/>
                        </a:rPr>
                        <a:t>Ask the parent: </a:t>
                      </a:r>
                      <a:br>
                        <a:rPr lang="en-US" sz="1200" b="1" dirty="0">
                          <a:effectLst/>
                          <a:latin typeface="Calibri Light" panose="020F0302020204030204" pitchFamily="34" charset="0"/>
                          <a:ea typeface="Times New Roman" panose="02020603050405020304" pitchFamily="18" charset="0"/>
                          <a:cs typeface="Times New Roman" panose="02020603050405020304" pitchFamily="18" charset="0"/>
                        </a:rPr>
                      </a:br>
                      <a:r>
                        <a:rPr lang="en-US" sz="1200" b="1" dirty="0">
                          <a:effectLst/>
                          <a:latin typeface="Calibri Light" panose="020F0302020204030204" pitchFamily="34" charset="0"/>
                          <a:ea typeface="Times New Roman" panose="02020603050405020304" pitchFamily="18" charset="0"/>
                          <a:cs typeface="Times New Roman" panose="02020603050405020304" pitchFamily="18" charset="0"/>
                        </a:rPr>
                        <a:t>Does your child . .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4025" marR="54025" marT="0" marB="0">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28575" cap="flat" cmpd="sng" algn="ctr">
                      <a:solidFill>
                        <a:srgbClr val="5B9BD5"/>
                      </a:solidFill>
                      <a:prstDash val="solid"/>
                      <a:round/>
                      <a:headEnd type="none" w="med" len="med"/>
                      <a:tailEnd type="none" w="med" len="med"/>
                    </a:lnB>
                  </a:tcPr>
                </a:tc>
                <a:tc hMerge="1">
                  <a:txBody>
                    <a:bodyPr/>
                    <a:lstStyle/>
                    <a:p>
                      <a:endParaRPr lang="en-US"/>
                    </a:p>
                  </a:txBody>
                  <a:tcPr/>
                </a:tc>
                <a:tc gridSpan="4">
                  <a:txBody>
                    <a:bodyPr/>
                    <a:lstStyle/>
                    <a:p>
                      <a:pPr marL="0" marR="0" algn="ctr">
                        <a:lnSpc>
                          <a:spcPct val="107000"/>
                        </a:lnSpc>
                        <a:spcBef>
                          <a:spcPts val="0"/>
                        </a:spcBef>
                        <a:spcAft>
                          <a:spcPts val="600"/>
                        </a:spcAft>
                      </a:pPr>
                      <a:r>
                        <a:rPr lang="en-US" sz="1200" b="1" noProof="0" dirty="0">
                          <a:effectLst/>
                          <a:latin typeface="Calibri Light" panose="020F0302020204030204" pitchFamily="34" charset="0"/>
                          <a:ea typeface="Times New Roman" panose="02020603050405020304" pitchFamily="18" charset="0"/>
                          <a:cs typeface="Times New Roman" panose="02020603050405020304" pitchFamily="18" charset="0"/>
                        </a:rPr>
                        <a:t>Circle the </a:t>
                      </a:r>
                      <a:r>
                        <a:rPr lang="es-ES" sz="1200" b="1" dirty="0">
                          <a:effectLst/>
                          <a:latin typeface="Calibri Light" panose="020F0302020204030204" pitchFamily="34" charset="0"/>
                          <a:ea typeface="Times New Roman" panose="02020603050405020304" pitchFamily="18" charset="0"/>
                          <a:cs typeface="Times New Roman" panose="02020603050405020304" pitchFamily="18" charset="0"/>
                        </a:rPr>
                        <a:t>response:</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4025" marR="54025" marT="0" marB="0">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28575" cap="flat" cmpd="sng" algn="ctr">
                      <a:solidFill>
                        <a:srgbClr val="5B9BD5"/>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52856351"/>
                  </a:ext>
                </a:extLst>
              </a:tr>
              <a:tr h="409215">
                <a:tc>
                  <a:txBody>
                    <a:bodyPr/>
                    <a:lstStyle/>
                    <a:p>
                      <a:pPr marL="0" marR="0">
                        <a:lnSpc>
                          <a:spcPct val="107000"/>
                        </a:lnSpc>
                        <a:spcBef>
                          <a:spcPts val="0"/>
                        </a:spcBef>
                        <a:spcAft>
                          <a:spcPts val="600"/>
                        </a:spcAft>
                      </a:pPr>
                      <a:r>
                        <a:rPr lang="es-NI" sz="1200" b="1" dirty="0">
                          <a:effectLst/>
                          <a:latin typeface="Calibri Light" panose="020F0302020204030204" pitchFamily="34" charset="0"/>
                          <a:ea typeface="Times New Roman" panose="02020603050405020304" pitchFamily="18" charset="0"/>
                          <a:cs typeface="Times New Roman" panose="02020603050405020304" pitchFamily="18" charset="0"/>
                        </a:rPr>
                        <a:t>1)</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4025" marR="54025" marT="0" marB="0">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28575"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6E6F4"/>
                    </a:solidFill>
                  </a:tcPr>
                </a:tc>
                <a:tc>
                  <a:txBody>
                    <a:bodyPr/>
                    <a:lstStyle/>
                    <a:p>
                      <a:pPr marL="0" marR="0">
                        <a:lnSpc>
                          <a:spcPct val="107000"/>
                        </a:lnSpc>
                        <a:spcBef>
                          <a:spcPts val="0"/>
                        </a:spcBef>
                        <a:spcAft>
                          <a:spcPts val="600"/>
                        </a:spcAft>
                      </a:pPr>
                      <a:r>
                        <a:rPr lang="en-US" sz="1300" dirty="0">
                          <a:effectLst/>
                          <a:latin typeface="Calibri" panose="020F0502020204030204" pitchFamily="34" charset="0"/>
                          <a:ea typeface="Calibri" panose="020F0502020204030204" pitchFamily="34" charset="0"/>
                          <a:cs typeface="Times New Roman" panose="02020603050405020304" pitchFamily="18" charset="0"/>
                        </a:rPr>
                        <a:t>Have a cough that won’t go away?</a:t>
                      </a:r>
                    </a:p>
                    <a:p>
                      <a:pPr marL="0" marR="0">
                        <a:lnSpc>
                          <a:spcPct val="107000"/>
                        </a:lnSpc>
                        <a:spcBef>
                          <a:spcPts val="0"/>
                        </a:spcBef>
                        <a:spcAft>
                          <a:spcPts val="600"/>
                        </a:spcAft>
                      </a:pPr>
                      <a:r>
                        <a:rPr lang="en-US" sz="1300" dirty="0">
                          <a:effectLst/>
                          <a:latin typeface="Calibri" panose="020F0502020204030204" pitchFamily="34" charset="0"/>
                          <a:ea typeface="Calibri" panose="020F0502020204030204" pitchFamily="34" charset="0"/>
                          <a:cs typeface="Times New Roman" panose="02020603050405020304" pitchFamily="18" charset="0"/>
                        </a:rPr>
                        <a:t> </a:t>
                      </a:r>
                    </a:p>
                  </a:txBody>
                  <a:tcPr marL="54025" marR="54025" marT="0" marB="0">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28575"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6E6F4"/>
                    </a:solidFill>
                  </a:tcPr>
                </a:tc>
                <a:tc>
                  <a:txBody>
                    <a:bodyPr/>
                    <a:lstStyle/>
                    <a:p>
                      <a:pPr marL="0" marR="0" algn="ctr">
                        <a:lnSpc>
                          <a:spcPct val="107000"/>
                        </a:lnSpc>
                        <a:spcBef>
                          <a:spcPts val="0"/>
                        </a:spcBef>
                        <a:spcAft>
                          <a:spcPts val="600"/>
                        </a:spcAft>
                      </a:pPr>
                      <a:r>
                        <a:rPr lang="es-NI" sz="1100" dirty="0">
                          <a:effectLst/>
                          <a:latin typeface="Calibri" panose="020F0502020204030204" pitchFamily="34" charset="0"/>
                          <a:ea typeface="Calibri" panose="020F0502020204030204" pitchFamily="34" charset="0"/>
                          <a:cs typeface="Times New Roman" panose="02020603050405020304" pitchFamily="18" charset="0"/>
                        </a:rPr>
                        <a:t>No</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4025" marR="54025" marT="0" marB="0">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28575"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6E6F4"/>
                    </a:solidFill>
                  </a:tcPr>
                </a:tc>
                <a:tc>
                  <a:txBody>
                    <a:bodyPr/>
                    <a:lstStyle/>
                    <a:p>
                      <a:pPr marL="0" marR="0" algn="ctr">
                        <a:lnSpc>
                          <a:spcPct val="107000"/>
                        </a:lnSpc>
                        <a:spcBef>
                          <a:spcPts val="0"/>
                        </a:spcBef>
                        <a:spcAft>
                          <a:spcPts val="600"/>
                        </a:spcAft>
                      </a:pPr>
                      <a:r>
                        <a:rPr lang="es-NI" sz="1100">
                          <a:effectLst/>
                          <a:latin typeface="Calibri" panose="020F0502020204030204" pitchFamily="34" charset="0"/>
                          <a:ea typeface="Calibri" panose="020F0502020204030204" pitchFamily="34" charset="0"/>
                          <a:cs typeface="Times New Roman" panose="02020603050405020304" pitchFamily="18" charset="0"/>
                        </a:rPr>
                        <a:t>Some-times</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4025" marR="54025" marT="0" marB="0">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28575"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6E6F4"/>
                    </a:solidFill>
                  </a:tcPr>
                </a:tc>
                <a:tc>
                  <a:txBody>
                    <a:bodyPr/>
                    <a:lstStyle/>
                    <a:p>
                      <a:pPr marL="0" marR="0" algn="ctr">
                        <a:lnSpc>
                          <a:spcPct val="107000"/>
                        </a:lnSpc>
                        <a:spcBef>
                          <a:spcPts val="0"/>
                        </a:spcBef>
                        <a:spcAft>
                          <a:spcPts val="600"/>
                        </a:spcAft>
                      </a:pPr>
                      <a:r>
                        <a:rPr lang="es-NI" sz="1100">
                          <a:effectLst/>
                          <a:latin typeface="Calibri" panose="020F0502020204030204" pitchFamily="34" charset="0"/>
                          <a:ea typeface="Calibri" panose="020F0502020204030204" pitchFamily="34" charset="0"/>
                          <a:cs typeface="Times New Roman" panose="02020603050405020304" pitchFamily="18" charset="0"/>
                        </a:rPr>
                        <a:t>Frequently</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4025" marR="54025" marT="0" marB="0">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28575"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6E6F4"/>
                    </a:solidFill>
                  </a:tcPr>
                </a:tc>
                <a:tc>
                  <a:txBody>
                    <a:bodyPr/>
                    <a:lstStyle/>
                    <a:p>
                      <a:pPr marL="0" marR="0" algn="ctr">
                        <a:lnSpc>
                          <a:spcPct val="107000"/>
                        </a:lnSpc>
                        <a:spcBef>
                          <a:spcPts val="0"/>
                        </a:spcBef>
                        <a:spcAft>
                          <a:spcPts val="600"/>
                        </a:spcAft>
                      </a:pPr>
                      <a:r>
                        <a:rPr lang="es-NI" sz="1100">
                          <a:effectLst/>
                          <a:latin typeface="Calibri" panose="020F0502020204030204" pitchFamily="34" charset="0"/>
                          <a:ea typeface="Calibri" panose="020F0502020204030204" pitchFamily="34" charset="0"/>
                          <a:cs typeface="Times New Roman" panose="02020603050405020304" pitchFamily="18" charset="0"/>
                        </a:rPr>
                        <a:t>Don’t know</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4025" marR="54025" marT="0" marB="0">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28575"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6E6F4"/>
                    </a:solidFill>
                  </a:tcPr>
                </a:tc>
                <a:extLst>
                  <a:ext uri="{0D108BD9-81ED-4DB2-BD59-A6C34878D82A}">
                    <a16:rowId xmlns:a16="http://schemas.microsoft.com/office/drawing/2014/main" val="2132968887"/>
                  </a:ext>
                </a:extLst>
              </a:tr>
              <a:tr h="409215">
                <a:tc>
                  <a:txBody>
                    <a:bodyPr/>
                    <a:lstStyle/>
                    <a:p>
                      <a:pPr marL="0" marR="0">
                        <a:lnSpc>
                          <a:spcPct val="107000"/>
                        </a:lnSpc>
                        <a:spcBef>
                          <a:spcPts val="0"/>
                        </a:spcBef>
                        <a:spcAft>
                          <a:spcPts val="600"/>
                        </a:spcAft>
                      </a:pPr>
                      <a:r>
                        <a:rPr lang="es-NI" sz="1200" b="1">
                          <a:effectLst/>
                          <a:latin typeface="Calibri Light" panose="020F0302020204030204" pitchFamily="34" charset="0"/>
                          <a:ea typeface="Times New Roman" panose="02020603050405020304" pitchFamily="18" charset="0"/>
                          <a:cs typeface="Times New Roman" panose="02020603050405020304" pitchFamily="18" charset="0"/>
                        </a:rPr>
                        <a:t>2)</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4025" marR="54025" marT="0" marB="0">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marL="0" marR="0">
                        <a:lnSpc>
                          <a:spcPct val="107000"/>
                        </a:lnSpc>
                        <a:spcBef>
                          <a:spcPts val="0"/>
                        </a:spcBef>
                        <a:spcAft>
                          <a:spcPts val="600"/>
                        </a:spcAft>
                      </a:pPr>
                      <a:r>
                        <a:rPr lang="en-US" sz="1300" dirty="0">
                          <a:effectLst/>
                          <a:latin typeface="Calibri" panose="020F0502020204030204" pitchFamily="34" charset="0"/>
                          <a:ea typeface="Calibri" panose="020F0502020204030204" pitchFamily="34" charset="0"/>
                          <a:cs typeface="Times New Roman" panose="02020603050405020304" pitchFamily="18" charset="0"/>
                        </a:rPr>
                        <a:t>Wake up at night because he/she has trouble breathing?</a:t>
                      </a:r>
                    </a:p>
                    <a:p>
                      <a:pPr marL="0" marR="0">
                        <a:lnSpc>
                          <a:spcPct val="107000"/>
                        </a:lnSpc>
                        <a:spcBef>
                          <a:spcPts val="0"/>
                        </a:spcBef>
                        <a:spcAft>
                          <a:spcPts val="600"/>
                        </a:spcAft>
                      </a:pPr>
                      <a:r>
                        <a:rPr lang="en-US" sz="1300" dirty="0">
                          <a:effectLst/>
                          <a:latin typeface="Calibri" panose="020F0502020204030204" pitchFamily="34" charset="0"/>
                          <a:ea typeface="Calibri" panose="020F0502020204030204" pitchFamily="34" charset="0"/>
                          <a:cs typeface="Times New Roman" panose="02020603050405020304" pitchFamily="18" charset="0"/>
                        </a:rPr>
                        <a:t> </a:t>
                      </a:r>
                    </a:p>
                  </a:txBody>
                  <a:tcPr marL="54025" marR="54025" marT="0" marB="0">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marL="0" marR="0" algn="ctr">
                        <a:lnSpc>
                          <a:spcPct val="107000"/>
                        </a:lnSpc>
                        <a:spcBef>
                          <a:spcPts val="0"/>
                        </a:spcBef>
                        <a:spcAft>
                          <a:spcPts val="600"/>
                        </a:spcAft>
                      </a:pPr>
                      <a:r>
                        <a:rPr lang="es-NI" sz="1100">
                          <a:effectLst/>
                          <a:latin typeface="Calibri" panose="020F0502020204030204" pitchFamily="34" charset="0"/>
                          <a:ea typeface="Calibri" panose="020F0502020204030204" pitchFamily="34" charset="0"/>
                          <a:cs typeface="Times New Roman" panose="02020603050405020304" pitchFamily="18" charset="0"/>
                        </a:rPr>
                        <a:t>Never</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4025" marR="54025" marT="0" marB="0">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marL="0" marR="0" algn="ctr">
                        <a:lnSpc>
                          <a:spcPct val="107000"/>
                        </a:lnSpc>
                        <a:spcBef>
                          <a:spcPts val="0"/>
                        </a:spcBef>
                        <a:spcAft>
                          <a:spcPts val="600"/>
                        </a:spcAft>
                      </a:pPr>
                      <a:r>
                        <a:rPr lang="es-NI" sz="1100">
                          <a:effectLst/>
                          <a:latin typeface="Calibri" panose="020F0502020204030204" pitchFamily="34" charset="0"/>
                          <a:ea typeface="Calibri" panose="020F0502020204030204" pitchFamily="34" charset="0"/>
                          <a:cs typeface="Times New Roman" panose="02020603050405020304" pitchFamily="18" charset="0"/>
                        </a:rPr>
                        <a:t>Some-times</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4025" marR="54025" marT="0" marB="0">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marL="0" marR="0" algn="ctr">
                        <a:lnSpc>
                          <a:spcPct val="107000"/>
                        </a:lnSpc>
                        <a:spcBef>
                          <a:spcPts val="0"/>
                        </a:spcBef>
                        <a:spcAft>
                          <a:spcPts val="600"/>
                        </a:spcAft>
                      </a:pPr>
                      <a:r>
                        <a:rPr lang="es-NI" sz="1100">
                          <a:effectLst/>
                          <a:latin typeface="Calibri" panose="020F0502020204030204" pitchFamily="34" charset="0"/>
                          <a:ea typeface="Calibri" panose="020F0502020204030204" pitchFamily="34" charset="0"/>
                          <a:cs typeface="Times New Roman" panose="02020603050405020304" pitchFamily="18" charset="0"/>
                        </a:rPr>
                        <a:t>Frequently</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4025" marR="54025" marT="0" marB="0">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marL="0" marR="0" algn="ctr">
                        <a:lnSpc>
                          <a:spcPct val="107000"/>
                        </a:lnSpc>
                        <a:spcBef>
                          <a:spcPts val="0"/>
                        </a:spcBef>
                        <a:spcAft>
                          <a:spcPts val="600"/>
                        </a:spcAft>
                      </a:pPr>
                      <a:r>
                        <a:rPr lang="es-NI" sz="1100">
                          <a:effectLst/>
                          <a:latin typeface="Calibri" panose="020F0502020204030204" pitchFamily="34" charset="0"/>
                          <a:ea typeface="Calibri" panose="020F0502020204030204" pitchFamily="34" charset="0"/>
                          <a:cs typeface="Times New Roman" panose="02020603050405020304" pitchFamily="18" charset="0"/>
                        </a:rPr>
                        <a:t>Don’t know</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4025" marR="54025" marT="0" marB="0">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extLst>
                  <a:ext uri="{0D108BD9-81ED-4DB2-BD59-A6C34878D82A}">
                    <a16:rowId xmlns:a16="http://schemas.microsoft.com/office/drawing/2014/main" val="1411547316"/>
                  </a:ext>
                </a:extLst>
              </a:tr>
              <a:tr h="409215">
                <a:tc>
                  <a:txBody>
                    <a:bodyPr/>
                    <a:lstStyle/>
                    <a:p>
                      <a:pPr marL="0" marR="0">
                        <a:lnSpc>
                          <a:spcPct val="107000"/>
                        </a:lnSpc>
                        <a:spcBef>
                          <a:spcPts val="0"/>
                        </a:spcBef>
                        <a:spcAft>
                          <a:spcPts val="600"/>
                        </a:spcAft>
                      </a:pPr>
                      <a:r>
                        <a:rPr lang="es-NI" sz="1200" b="1">
                          <a:effectLst/>
                          <a:latin typeface="Calibri Light" panose="020F0302020204030204" pitchFamily="34" charset="0"/>
                          <a:ea typeface="Times New Roman" panose="02020603050405020304" pitchFamily="18" charset="0"/>
                          <a:cs typeface="Times New Roman" panose="02020603050405020304" pitchFamily="18" charset="0"/>
                        </a:rPr>
                        <a:t>3)</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4025" marR="54025" marT="0" marB="0">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6E6F4"/>
                    </a:solidFill>
                  </a:tcPr>
                </a:tc>
                <a:tc>
                  <a:txBody>
                    <a:bodyPr/>
                    <a:lstStyle/>
                    <a:p>
                      <a:pPr marL="0" marR="0">
                        <a:lnSpc>
                          <a:spcPct val="107000"/>
                        </a:lnSpc>
                        <a:spcBef>
                          <a:spcPts val="0"/>
                        </a:spcBef>
                        <a:spcAft>
                          <a:spcPts val="600"/>
                        </a:spcAft>
                      </a:pPr>
                      <a:r>
                        <a:rPr lang="en-US" sz="1300" noProof="0" dirty="0">
                          <a:effectLst/>
                          <a:latin typeface="Calibri" panose="020F0502020204030204" pitchFamily="34" charset="0"/>
                          <a:ea typeface="Calibri" panose="020F0502020204030204" pitchFamily="34" charset="0"/>
                          <a:cs typeface="Times New Roman" panose="02020603050405020304" pitchFamily="18" charset="0"/>
                        </a:rPr>
                        <a:t>Have</a:t>
                      </a:r>
                      <a:r>
                        <a:rPr lang="es-NI" sz="1300" dirty="0">
                          <a:effectLst/>
                          <a:latin typeface="Calibri" panose="020F0502020204030204" pitchFamily="34" charset="0"/>
                          <a:ea typeface="Calibri" panose="020F0502020204030204" pitchFamily="34" charset="0"/>
                          <a:cs typeface="Times New Roman" panose="02020603050405020304" pitchFamily="18" charset="0"/>
                        </a:rPr>
                        <a:t> </a:t>
                      </a:r>
                      <a:r>
                        <a:rPr lang="en-US" sz="1300" noProof="0" dirty="0">
                          <a:effectLst/>
                          <a:latin typeface="Calibri" panose="020F0502020204030204" pitchFamily="34" charset="0"/>
                          <a:ea typeface="Calibri" panose="020F0502020204030204" pitchFamily="34" charset="0"/>
                          <a:cs typeface="Times New Roman" panose="02020603050405020304" pitchFamily="18" charset="0"/>
                        </a:rPr>
                        <a:t>trouble</a:t>
                      </a:r>
                      <a:r>
                        <a:rPr lang="es-NI" sz="1300" dirty="0">
                          <a:effectLst/>
                          <a:latin typeface="Calibri" panose="020F0502020204030204" pitchFamily="34" charset="0"/>
                          <a:ea typeface="Calibri" panose="020F0502020204030204" pitchFamily="34" charset="0"/>
                          <a:cs typeface="Times New Roman" panose="02020603050405020304" pitchFamily="18" charset="0"/>
                        </a:rPr>
                        <a:t> </a:t>
                      </a:r>
                      <a:r>
                        <a:rPr lang="en-US" sz="1300" noProof="0" dirty="0">
                          <a:effectLst/>
                          <a:latin typeface="Calibri" panose="020F0502020204030204" pitchFamily="34" charset="0"/>
                          <a:ea typeface="Calibri" panose="020F0502020204030204" pitchFamily="34" charset="0"/>
                          <a:cs typeface="Times New Roman" panose="02020603050405020304" pitchFamily="18" charset="0"/>
                        </a:rPr>
                        <a:t>breathing</a:t>
                      </a:r>
                      <a:r>
                        <a:rPr lang="es-NI" sz="1300" dirty="0">
                          <a:effectLst/>
                          <a:latin typeface="Calibri" panose="020F0502020204030204" pitchFamily="34" charset="0"/>
                          <a:ea typeface="Calibri" panose="020F0502020204030204" pitchFamily="34" charset="0"/>
                          <a:cs typeface="Times New Roman" panose="02020603050405020304" pitchFamily="18" charset="0"/>
                        </a:rPr>
                        <a:t> </a:t>
                      </a:r>
                      <a:r>
                        <a:rPr lang="en-US" sz="1300" noProof="0" dirty="0">
                          <a:effectLst/>
                          <a:latin typeface="Calibri" panose="020F0502020204030204" pitchFamily="34" charset="0"/>
                          <a:ea typeface="Calibri" panose="020F0502020204030204" pitchFamily="34" charset="0"/>
                          <a:cs typeface="Times New Roman" panose="02020603050405020304" pitchFamily="18" charset="0"/>
                        </a:rPr>
                        <a:t>deeply</a:t>
                      </a:r>
                      <a:r>
                        <a:rPr lang="es-NI" sz="1300" dirty="0">
                          <a:effectLst/>
                          <a:latin typeface="Calibri" panose="020F0502020204030204" pitchFamily="34" charset="0"/>
                          <a:ea typeface="Calibri" panose="020F0502020204030204" pitchFamily="34" charset="0"/>
                          <a:cs typeface="Times New Roman" panose="02020603050405020304" pitchFamily="18" charset="0"/>
                        </a:rPr>
                        <a:t>?</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600"/>
                        </a:spcAft>
                      </a:pPr>
                      <a:r>
                        <a:rPr lang="es-NI" sz="13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54025" marR="54025" marT="0" marB="0">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6E6F4"/>
                    </a:solidFill>
                  </a:tcPr>
                </a:tc>
                <a:tc>
                  <a:txBody>
                    <a:bodyPr/>
                    <a:lstStyle/>
                    <a:p>
                      <a:pPr marL="0" marR="0" algn="ctr">
                        <a:lnSpc>
                          <a:spcPct val="107000"/>
                        </a:lnSpc>
                        <a:spcBef>
                          <a:spcPts val="0"/>
                        </a:spcBef>
                        <a:spcAft>
                          <a:spcPts val="600"/>
                        </a:spcAft>
                      </a:pPr>
                      <a:r>
                        <a:rPr lang="en-US" sz="1100" noProof="0" dirty="0">
                          <a:effectLst/>
                          <a:latin typeface="Calibri" panose="020F0502020204030204" pitchFamily="34" charset="0"/>
                          <a:ea typeface="Calibri" panose="020F0502020204030204" pitchFamily="34" charset="0"/>
                          <a:cs typeface="Times New Roman" panose="02020603050405020304" pitchFamily="18" charset="0"/>
                        </a:rPr>
                        <a:t>Never</a:t>
                      </a:r>
                      <a:endParaRPr lang="en-US" sz="12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54025" marR="54025" marT="0" marB="0">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6E6F4"/>
                    </a:solidFill>
                  </a:tcPr>
                </a:tc>
                <a:tc>
                  <a:txBody>
                    <a:bodyPr/>
                    <a:lstStyle/>
                    <a:p>
                      <a:pPr marL="0" marR="0" algn="ctr">
                        <a:lnSpc>
                          <a:spcPct val="107000"/>
                        </a:lnSpc>
                        <a:spcBef>
                          <a:spcPts val="0"/>
                        </a:spcBef>
                        <a:spcAft>
                          <a:spcPts val="600"/>
                        </a:spcAft>
                      </a:pPr>
                      <a:r>
                        <a:rPr lang="en-US" sz="1100" noProof="0" dirty="0">
                          <a:effectLst/>
                          <a:latin typeface="Calibri" panose="020F0502020204030204" pitchFamily="34" charset="0"/>
                          <a:ea typeface="Calibri" panose="020F0502020204030204" pitchFamily="34" charset="0"/>
                          <a:cs typeface="Times New Roman" panose="02020603050405020304" pitchFamily="18" charset="0"/>
                        </a:rPr>
                        <a:t>Some-times</a:t>
                      </a:r>
                      <a:endParaRPr lang="en-US" sz="12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54025" marR="54025" marT="0" marB="0">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6E6F4"/>
                    </a:solidFill>
                  </a:tcPr>
                </a:tc>
                <a:tc>
                  <a:txBody>
                    <a:bodyPr/>
                    <a:lstStyle/>
                    <a:p>
                      <a:pPr marL="0" marR="0" algn="ctr">
                        <a:lnSpc>
                          <a:spcPct val="107000"/>
                        </a:lnSpc>
                        <a:spcBef>
                          <a:spcPts val="0"/>
                        </a:spcBef>
                        <a:spcAft>
                          <a:spcPts val="600"/>
                        </a:spcAft>
                      </a:pPr>
                      <a:r>
                        <a:rPr lang="es-NI" sz="1100">
                          <a:effectLst/>
                          <a:latin typeface="Calibri" panose="020F0502020204030204" pitchFamily="34" charset="0"/>
                          <a:ea typeface="Calibri" panose="020F0502020204030204" pitchFamily="34" charset="0"/>
                          <a:cs typeface="Times New Roman" panose="02020603050405020304" pitchFamily="18" charset="0"/>
                        </a:rPr>
                        <a:t>Frequently</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4025" marR="54025" marT="0" marB="0">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6E6F4"/>
                    </a:solidFill>
                  </a:tcPr>
                </a:tc>
                <a:tc>
                  <a:txBody>
                    <a:bodyPr/>
                    <a:lstStyle/>
                    <a:p>
                      <a:pPr marL="0" marR="0" algn="ctr">
                        <a:lnSpc>
                          <a:spcPct val="107000"/>
                        </a:lnSpc>
                        <a:spcBef>
                          <a:spcPts val="0"/>
                        </a:spcBef>
                        <a:spcAft>
                          <a:spcPts val="600"/>
                        </a:spcAft>
                      </a:pPr>
                      <a:r>
                        <a:rPr lang="es-NI" sz="1100">
                          <a:effectLst/>
                          <a:latin typeface="Calibri" panose="020F0502020204030204" pitchFamily="34" charset="0"/>
                          <a:ea typeface="Calibri" panose="020F0502020204030204" pitchFamily="34" charset="0"/>
                          <a:cs typeface="Times New Roman" panose="02020603050405020304" pitchFamily="18" charset="0"/>
                        </a:rPr>
                        <a:t>Don’t know</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4025" marR="54025" marT="0" marB="0">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6E6F4"/>
                    </a:solidFill>
                  </a:tcPr>
                </a:tc>
                <a:extLst>
                  <a:ext uri="{0D108BD9-81ED-4DB2-BD59-A6C34878D82A}">
                    <a16:rowId xmlns:a16="http://schemas.microsoft.com/office/drawing/2014/main" val="1881848688"/>
                  </a:ext>
                </a:extLst>
              </a:tr>
              <a:tr h="409215">
                <a:tc>
                  <a:txBody>
                    <a:bodyPr/>
                    <a:lstStyle/>
                    <a:p>
                      <a:pPr marL="0" marR="0">
                        <a:lnSpc>
                          <a:spcPct val="107000"/>
                        </a:lnSpc>
                        <a:spcBef>
                          <a:spcPts val="0"/>
                        </a:spcBef>
                        <a:spcAft>
                          <a:spcPts val="600"/>
                        </a:spcAft>
                      </a:pPr>
                      <a:r>
                        <a:rPr lang="es-NI" sz="1200" b="1">
                          <a:effectLst/>
                          <a:latin typeface="Calibri Light" panose="020F0302020204030204" pitchFamily="34" charset="0"/>
                          <a:ea typeface="Times New Roman" panose="02020603050405020304" pitchFamily="18" charset="0"/>
                          <a:cs typeface="Times New Roman" panose="02020603050405020304" pitchFamily="18" charset="0"/>
                        </a:rPr>
                        <a:t>4)</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4025" marR="54025" marT="0" marB="0">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marL="0" marR="0">
                        <a:lnSpc>
                          <a:spcPct val="107000"/>
                        </a:lnSpc>
                        <a:spcBef>
                          <a:spcPts val="0"/>
                        </a:spcBef>
                        <a:spcAft>
                          <a:spcPts val="600"/>
                        </a:spcAft>
                      </a:pPr>
                      <a:r>
                        <a:rPr lang="en-US" sz="1300" dirty="0">
                          <a:effectLst/>
                          <a:latin typeface="Calibri" panose="020F0502020204030204" pitchFamily="34" charset="0"/>
                          <a:ea typeface="Calibri" panose="020F0502020204030204" pitchFamily="34" charset="0"/>
                          <a:cs typeface="Times New Roman" panose="02020603050405020304" pitchFamily="18" charset="0"/>
                        </a:rPr>
                        <a:t>Make noise or have wheezing when he/she breathes?</a:t>
                      </a:r>
                    </a:p>
                    <a:p>
                      <a:pPr marL="0" marR="0">
                        <a:lnSpc>
                          <a:spcPct val="107000"/>
                        </a:lnSpc>
                        <a:spcBef>
                          <a:spcPts val="0"/>
                        </a:spcBef>
                        <a:spcAft>
                          <a:spcPts val="600"/>
                        </a:spcAft>
                      </a:pPr>
                      <a:r>
                        <a:rPr lang="en-US" sz="1300" dirty="0">
                          <a:effectLst/>
                          <a:latin typeface="Calibri" panose="020F0502020204030204" pitchFamily="34" charset="0"/>
                          <a:ea typeface="Calibri" panose="020F0502020204030204" pitchFamily="34" charset="0"/>
                          <a:cs typeface="Times New Roman" panose="02020603050405020304" pitchFamily="18" charset="0"/>
                        </a:rPr>
                        <a:t> </a:t>
                      </a:r>
                    </a:p>
                  </a:txBody>
                  <a:tcPr marL="54025" marR="54025" marT="0" marB="0">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marL="0" marR="0" algn="ctr">
                        <a:lnSpc>
                          <a:spcPct val="107000"/>
                        </a:lnSpc>
                        <a:spcBef>
                          <a:spcPts val="0"/>
                        </a:spcBef>
                        <a:spcAft>
                          <a:spcPts val="600"/>
                        </a:spcAft>
                      </a:pPr>
                      <a:r>
                        <a:rPr lang="en-US" sz="1100" noProof="0" dirty="0">
                          <a:effectLst/>
                          <a:latin typeface="Calibri" panose="020F0502020204030204" pitchFamily="34" charset="0"/>
                          <a:ea typeface="Calibri" panose="020F0502020204030204" pitchFamily="34" charset="0"/>
                          <a:cs typeface="Times New Roman" panose="02020603050405020304" pitchFamily="18" charset="0"/>
                        </a:rPr>
                        <a:t>Never</a:t>
                      </a:r>
                      <a:endParaRPr lang="en-US" sz="12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54025" marR="54025" marT="0" marB="0">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marL="0" marR="0" algn="ctr">
                        <a:lnSpc>
                          <a:spcPct val="107000"/>
                        </a:lnSpc>
                        <a:spcBef>
                          <a:spcPts val="0"/>
                        </a:spcBef>
                        <a:spcAft>
                          <a:spcPts val="600"/>
                        </a:spcAft>
                      </a:pPr>
                      <a:r>
                        <a:rPr lang="en-US" sz="1100" noProof="0" dirty="0">
                          <a:effectLst/>
                          <a:latin typeface="Calibri" panose="020F0502020204030204" pitchFamily="34" charset="0"/>
                          <a:ea typeface="Calibri" panose="020F0502020204030204" pitchFamily="34" charset="0"/>
                          <a:cs typeface="Times New Roman" panose="02020603050405020304" pitchFamily="18" charset="0"/>
                        </a:rPr>
                        <a:t>Some-times</a:t>
                      </a:r>
                      <a:endParaRPr lang="en-US" sz="12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54025" marR="54025" marT="0" marB="0">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marL="0" marR="0" algn="ctr">
                        <a:lnSpc>
                          <a:spcPct val="107000"/>
                        </a:lnSpc>
                        <a:spcBef>
                          <a:spcPts val="0"/>
                        </a:spcBef>
                        <a:spcAft>
                          <a:spcPts val="600"/>
                        </a:spcAft>
                      </a:pPr>
                      <a:r>
                        <a:rPr lang="en-US" sz="1100" noProof="0" dirty="0">
                          <a:effectLst/>
                          <a:latin typeface="Calibri" panose="020F0502020204030204" pitchFamily="34" charset="0"/>
                          <a:ea typeface="Calibri" panose="020F0502020204030204" pitchFamily="34" charset="0"/>
                          <a:cs typeface="Times New Roman" panose="02020603050405020304" pitchFamily="18" charset="0"/>
                        </a:rPr>
                        <a:t>Frequently</a:t>
                      </a:r>
                      <a:endParaRPr lang="en-US" sz="12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54025" marR="54025" marT="0" marB="0">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marL="0" marR="0" algn="ctr">
                        <a:lnSpc>
                          <a:spcPct val="107000"/>
                        </a:lnSpc>
                        <a:spcBef>
                          <a:spcPts val="0"/>
                        </a:spcBef>
                        <a:spcAft>
                          <a:spcPts val="600"/>
                        </a:spcAft>
                      </a:pPr>
                      <a:r>
                        <a:rPr lang="en-US" sz="1100" noProof="0" dirty="0">
                          <a:effectLst/>
                          <a:latin typeface="Calibri" panose="020F0502020204030204" pitchFamily="34" charset="0"/>
                          <a:ea typeface="Calibri" panose="020F0502020204030204" pitchFamily="34" charset="0"/>
                          <a:cs typeface="Times New Roman" panose="02020603050405020304" pitchFamily="18" charset="0"/>
                        </a:rPr>
                        <a:t>Don’t know</a:t>
                      </a:r>
                      <a:endParaRPr lang="en-US" sz="12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54025" marR="54025" marT="0" marB="0">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extLst>
                  <a:ext uri="{0D108BD9-81ED-4DB2-BD59-A6C34878D82A}">
                    <a16:rowId xmlns:a16="http://schemas.microsoft.com/office/drawing/2014/main" val="4112148946"/>
                  </a:ext>
                </a:extLst>
              </a:tr>
              <a:tr h="487306">
                <a:tc>
                  <a:txBody>
                    <a:bodyPr/>
                    <a:lstStyle/>
                    <a:p>
                      <a:pPr marL="0" marR="0">
                        <a:lnSpc>
                          <a:spcPct val="107000"/>
                        </a:lnSpc>
                        <a:spcBef>
                          <a:spcPts val="0"/>
                        </a:spcBef>
                        <a:spcAft>
                          <a:spcPts val="600"/>
                        </a:spcAft>
                      </a:pPr>
                      <a:r>
                        <a:rPr lang="es-NI" sz="1200" b="1">
                          <a:effectLst/>
                          <a:latin typeface="Calibri Light" panose="020F0302020204030204" pitchFamily="34" charset="0"/>
                          <a:ea typeface="Times New Roman" panose="02020603050405020304" pitchFamily="18" charset="0"/>
                          <a:cs typeface="Times New Roman" panose="02020603050405020304" pitchFamily="18" charset="0"/>
                        </a:rPr>
                        <a:t>5)</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4025" marR="54025" marT="0" marB="0">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6E6F4"/>
                    </a:solidFill>
                  </a:tcPr>
                </a:tc>
                <a:tc>
                  <a:txBody>
                    <a:bodyPr/>
                    <a:lstStyle/>
                    <a:p>
                      <a:pPr marL="0" marR="0">
                        <a:lnSpc>
                          <a:spcPct val="107000"/>
                        </a:lnSpc>
                        <a:spcBef>
                          <a:spcPts val="0"/>
                        </a:spcBef>
                        <a:spcAft>
                          <a:spcPts val="600"/>
                        </a:spcAft>
                      </a:pPr>
                      <a:r>
                        <a:rPr lang="en-US" sz="1300" dirty="0">
                          <a:effectLst/>
                          <a:latin typeface="Calibri" panose="020F0502020204030204" pitchFamily="34" charset="0"/>
                          <a:ea typeface="Calibri" panose="020F0502020204030204" pitchFamily="34" charset="0"/>
                          <a:cs typeface="Times New Roman" panose="02020603050405020304" pitchFamily="18" charset="0"/>
                        </a:rPr>
                        <a:t>Have chest tightness or pain after running, playing a lot, or playing sports?</a:t>
                      </a:r>
                      <a:br>
                        <a:rPr lang="en-US" sz="1300" dirty="0">
                          <a:effectLst/>
                          <a:latin typeface="Calibri" panose="020F0502020204030204" pitchFamily="34" charset="0"/>
                          <a:ea typeface="Calibri" panose="020F0502020204030204" pitchFamily="34" charset="0"/>
                          <a:cs typeface="Times New Roman" panose="02020603050405020304" pitchFamily="18" charset="0"/>
                        </a:rPr>
                      </a:b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54025" marR="54025" marT="0" marB="0">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6E6F4"/>
                    </a:solidFill>
                  </a:tcPr>
                </a:tc>
                <a:tc>
                  <a:txBody>
                    <a:bodyPr/>
                    <a:lstStyle/>
                    <a:p>
                      <a:pPr marL="0" marR="0" algn="ctr">
                        <a:lnSpc>
                          <a:spcPct val="107000"/>
                        </a:lnSpc>
                        <a:spcBef>
                          <a:spcPts val="0"/>
                        </a:spcBef>
                        <a:spcAft>
                          <a:spcPts val="600"/>
                        </a:spcAft>
                      </a:pPr>
                      <a:r>
                        <a:rPr lang="en-US" sz="1100" noProof="0" dirty="0">
                          <a:effectLst/>
                          <a:latin typeface="Calibri" panose="020F0502020204030204" pitchFamily="34" charset="0"/>
                          <a:ea typeface="Calibri" panose="020F0502020204030204" pitchFamily="34" charset="0"/>
                          <a:cs typeface="Times New Roman" panose="02020603050405020304" pitchFamily="18" charset="0"/>
                        </a:rPr>
                        <a:t>Never</a:t>
                      </a:r>
                      <a:endParaRPr lang="en-US" sz="12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54025" marR="54025" marT="0" marB="0">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6E6F4"/>
                    </a:solidFill>
                  </a:tcPr>
                </a:tc>
                <a:tc>
                  <a:txBody>
                    <a:bodyPr/>
                    <a:lstStyle/>
                    <a:p>
                      <a:pPr marL="0" marR="0" algn="ctr">
                        <a:lnSpc>
                          <a:spcPct val="107000"/>
                        </a:lnSpc>
                        <a:spcBef>
                          <a:spcPts val="0"/>
                        </a:spcBef>
                        <a:spcAft>
                          <a:spcPts val="600"/>
                        </a:spcAft>
                      </a:pPr>
                      <a:r>
                        <a:rPr lang="en-US" sz="1100" noProof="0" dirty="0">
                          <a:effectLst/>
                          <a:latin typeface="Calibri" panose="020F0502020204030204" pitchFamily="34" charset="0"/>
                          <a:ea typeface="Calibri" panose="020F0502020204030204" pitchFamily="34" charset="0"/>
                          <a:cs typeface="Times New Roman" panose="02020603050405020304" pitchFamily="18" charset="0"/>
                        </a:rPr>
                        <a:t>Some-times</a:t>
                      </a:r>
                      <a:endParaRPr lang="en-US" sz="12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54025" marR="54025" marT="0" marB="0">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6E6F4"/>
                    </a:solidFill>
                  </a:tcPr>
                </a:tc>
                <a:tc>
                  <a:txBody>
                    <a:bodyPr/>
                    <a:lstStyle/>
                    <a:p>
                      <a:pPr marL="0" marR="0" algn="ctr">
                        <a:lnSpc>
                          <a:spcPct val="107000"/>
                        </a:lnSpc>
                        <a:spcBef>
                          <a:spcPts val="0"/>
                        </a:spcBef>
                        <a:spcAft>
                          <a:spcPts val="600"/>
                        </a:spcAft>
                      </a:pPr>
                      <a:r>
                        <a:rPr lang="en-US" sz="1100" noProof="0" dirty="0">
                          <a:effectLst/>
                          <a:latin typeface="Calibri" panose="020F0502020204030204" pitchFamily="34" charset="0"/>
                          <a:ea typeface="Calibri" panose="020F0502020204030204" pitchFamily="34" charset="0"/>
                          <a:cs typeface="Times New Roman" panose="02020603050405020304" pitchFamily="18" charset="0"/>
                        </a:rPr>
                        <a:t>Frequently</a:t>
                      </a:r>
                      <a:endParaRPr lang="en-US" sz="12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54025" marR="54025" marT="0" marB="0">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6E6F4"/>
                    </a:solidFill>
                  </a:tcPr>
                </a:tc>
                <a:tc>
                  <a:txBody>
                    <a:bodyPr/>
                    <a:lstStyle/>
                    <a:p>
                      <a:pPr marL="0" marR="0" algn="ctr">
                        <a:lnSpc>
                          <a:spcPct val="107000"/>
                        </a:lnSpc>
                        <a:spcBef>
                          <a:spcPts val="0"/>
                        </a:spcBef>
                        <a:spcAft>
                          <a:spcPts val="600"/>
                        </a:spcAft>
                      </a:pPr>
                      <a:r>
                        <a:rPr lang="en-US" sz="1100" noProof="0" dirty="0">
                          <a:effectLst/>
                          <a:latin typeface="Calibri" panose="020F0502020204030204" pitchFamily="34" charset="0"/>
                          <a:ea typeface="Calibri" panose="020F0502020204030204" pitchFamily="34" charset="0"/>
                          <a:cs typeface="Times New Roman" panose="02020603050405020304" pitchFamily="18" charset="0"/>
                        </a:rPr>
                        <a:t>Don’t know</a:t>
                      </a:r>
                      <a:endParaRPr lang="en-US" sz="12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54025" marR="54025" marT="0" marB="0">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6E6F4"/>
                    </a:solidFill>
                  </a:tcPr>
                </a:tc>
                <a:extLst>
                  <a:ext uri="{0D108BD9-81ED-4DB2-BD59-A6C34878D82A}">
                    <a16:rowId xmlns:a16="http://schemas.microsoft.com/office/drawing/2014/main" val="166782884"/>
                  </a:ext>
                </a:extLst>
              </a:tr>
              <a:tr h="409215">
                <a:tc>
                  <a:txBody>
                    <a:bodyPr/>
                    <a:lstStyle/>
                    <a:p>
                      <a:pPr marL="0" marR="0">
                        <a:lnSpc>
                          <a:spcPct val="107000"/>
                        </a:lnSpc>
                        <a:spcBef>
                          <a:spcPts val="0"/>
                        </a:spcBef>
                        <a:spcAft>
                          <a:spcPts val="600"/>
                        </a:spcAft>
                      </a:pPr>
                      <a:r>
                        <a:rPr lang="es-NI" sz="1200" b="1">
                          <a:effectLst/>
                          <a:latin typeface="Calibri Light" panose="020F0302020204030204" pitchFamily="34" charset="0"/>
                          <a:ea typeface="Times New Roman" panose="02020603050405020304" pitchFamily="18" charset="0"/>
                          <a:cs typeface="Times New Roman" panose="02020603050405020304" pitchFamily="18" charset="0"/>
                        </a:rPr>
                        <a:t>6)</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4025" marR="54025" marT="0" marB="0">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marL="0" marR="0">
                        <a:lnSpc>
                          <a:spcPct val="107000"/>
                        </a:lnSpc>
                        <a:spcBef>
                          <a:spcPts val="0"/>
                        </a:spcBef>
                        <a:spcAft>
                          <a:spcPts val="600"/>
                        </a:spcAft>
                      </a:pPr>
                      <a:r>
                        <a:rPr lang="en-US" sz="1300" dirty="0">
                          <a:effectLst/>
                          <a:latin typeface="Calibri" panose="020F0502020204030204" pitchFamily="34" charset="0"/>
                          <a:ea typeface="Calibri" panose="020F0502020204030204" pitchFamily="34" charset="0"/>
                          <a:cs typeface="Times New Roman" panose="02020603050405020304" pitchFamily="18" charset="0"/>
                        </a:rPr>
                        <a:t>Wake up at night coughing?</a:t>
                      </a:r>
                    </a:p>
                    <a:p>
                      <a:pPr marL="0" marR="0">
                        <a:lnSpc>
                          <a:spcPct val="107000"/>
                        </a:lnSpc>
                        <a:spcBef>
                          <a:spcPts val="0"/>
                        </a:spcBef>
                        <a:spcAft>
                          <a:spcPts val="600"/>
                        </a:spcAft>
                      </a:pPr>
                      <a:r>
                        <a:rPr lang="en-US" sz="1300" dirty="0">
                          <a:effectLst/>
                          <a:latin typeface="Calibri" panose="020F0502020204030204" pitchFamily="34" charset="0"/>
                          <a:ea typeface="Calibri" panose="020F0502020204030204" pitchFamily="34" charset="0"/>
                          <a:cs typeface="Times New Roman" panose="02020603050405020304" pitchFamily="18" charset="0"/>
                        </a:rPr>
                        <a:t> </a:t>
                      </a:r>
                    </a:p>
                  </a:txBody>
                  <a:tcPr marL="54025" marR="54025" marT="0" marB="0">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marL="0" marR="0" algn="ctr">
                        <a:lnSpc>
                          <a:spcPct val="107000"/>
                        </a:lnSpc>
                        <a:spcBef>
                          <a:spcPts val="0"/>
                        </a:spcBef>
                        <a:spcAft>
                          <a:spcPts val="600"/>
                        </a:spcAft>
                      </a:pPr>
                      <a:r>
                        <a:rPr lang="en-US" sz="1100" noProof="0" dirty="0">
                          <a:effectLst/>
                          <a:latin typeface="Calibri" panose="020F0502020204030204" pitchFamily="34" charset="0"/>
                          <a:ea typeface="Calibri" panose="020F0502020204030204" pitchFamily="34" charset="0"/>
                          <a:cs typeface="Times New Roman" panose="02020603050405020304" pitchFamily="18" charset="0"/>
                        </a:rPr>
                        <a:t>Never</a:t>
                      </a:r>
                      <a:endParaRPr lang="en-US" sz="12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54025" marR="54025" marT="0" marB="0">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marL="0" marR="0" algn="ctr">
                        <a:lnSpc>
                          <a:spcPct val="107000"/>
                        </a:lnSpc>
                        <a:spcBef>
                          <a:spcPts val="0"/>
                        </a:spcBef>
                        <a:spcAft>
                          <a:spcPts val="600"/>
                        </a:spcAft>
                      </a:pPr>
                      <a:r>
                        <a:rPr lang="en-US" sz="1100" noProof="0" dirty="0">
                          <a:effectLst/>
                          <a:latin typeface="Calibri" panose="020F0502020204030204" pitchFamily="34" charset="0"/>
                          <a:ea typeface="Calibri" panose="020F0502020204030204" pitchFamily="34" charset="0"/>
                          <a:cs typeface="Times New Roman" panose="02020603050405020304" pitchFamily="18" charset="0"/>
                        </a:rPr>
                        <a:t>Some-times</a:t>
                      </a:r>
                      <a:endParaRPr lang="en-US" sz="12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54025" marR="54025" marT="0" marB="0">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marL="0" marR="0" algn="ctr">
                        <a:lnSpc>
                          <a:spcPct val="107000"/>
                        </a:lnSpc>
                        <a:spcBef>
                          <a:spcPts val="0"/>
                        </a:spcBef>
                        <a:spcAft>
                          <a:spcPts val="600"/>
                        </a:spcAft>
                      </a:pPr>
                      <a:r>
                        <a:rPr lang="en-US" sz="1100" noProof="0" dirty="0">
                          <a:effectLst/>
                          <a:latin typeface="Calibri" panose="020F0502020204030204" pitchFamily="34" charset="0"/>
                          <a:ea typeface="Calibri" panose="020F0502020204030204" pitchFamily="34" charset="0"/>
                          <a:cs typeface="Times New Roman" panose="02020603050405020304" pitchFamily="18" charset="0"/>
                        </a:rPr>
                        <a:t>Frequently</a:t>
                      </a:r>
                      <a:endParaRPr lang="en-US" sz="12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54025" marR="54025" marT="0" marB="0">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marL="0" marR="0" algn="ctr">
                        <a:lnSpc>
                          <a:spcPct val="107000"/>
                        </a:lnSpc>
                        <a:spcBef>
                          <a:spcPts val="0"/>
                        </a:spcBef>
                        <a:spcAft>
                          <a:spcPts val="600"/>
                        </a:spcAft>
                      </a:pPr>
                      <a:r>
                        <a:rPr lang="en-US" sz="1100" noProof="0" dirty="0">
                          <a:effectLst/>
                          <a:latin typeface="Calibri" panose="020F0502020204030204" pitchFamily="34" charset="0"/>
                          <a:ea typeface="Calibri" panose="020F0502020204030204" pitchFamily="34" charset="0"/>
                          <a:cs typeface="Times New Roman" panose="02020603050405020304" pitchFamily="18" charset="0"/>
                        </a:rPr>
                        <a:t>Don’t know</a:t>
                      </a:r>
                      <a:endParaRPr lang="en-US" sz="12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54025" marR="54025" marT="0" marB="0">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extLst>
                  <a:ext uri="{0D108BD9-81ED-4DB2-BD59-A6C34878D82A}">
                    <a16:rowId xmlns:a16="http://schemas.microsoft.com/office/drawing/2014/main" val="743224263"/>
                  </a:ext>
                </a:extLst>
              </a:tr>
              <a:tr h="409215">
                <a:tc>
                  <a:txBody>
                    <a:bodyPr/>
                    <a:lstStyle/>
                    <a:p>
                      <a:pPr marL="0" marR="0">
                        <a:lnSpc>
                          <a:spcPct val="107000"/>
                        </a:lnSpc>
                        <a:spcBef>
                          <a:spcPts val="0"/>
                        </a:spcBef>
                        <a:spcAft>
                          <a:spcPts val="600"/>
                        </a:spcAft>
                      </a:pPr>
                      <a:r>
                        <a:rPr lang="es-NI" sz="1200" b="1">
                          <a:effectLst/>
                          <a:latin typeface="Calibri Light" panose="020F0302020204030204" pitchFamily="34" charset="0"/>
                          <a:ea typeface="Times New Roman" panose="02020603050405020304" pitchFamily="18" charset="0"/>
                          <a:cs typeface="Times New Roman" panose="02020603050405020304" pitchFamily="18" charset="0"/>
                        </a:rPr>
                        <a:t>7)</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4025" marR="54025" marT="0" marB="0">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6E6F4"/>
                    </a:solidFill>
                  </a:tcPr>
                </a:tc>
                <a:tc>
                  <a:txBody>
                    <a:bodyPr/>
                    <a:lstStyle/>
                    <a:p>
                      <a:pPr marL="0" marR="0">
                        <a:lnSpc>
                          <a:spcPct val="107000"/>
                        </a:lnSpc>
                        <a:spcBef>
                          <a:spcPts val="0"/>
                        </a:spcBef>
                        <a:spcAft>
                          <a:spcPts val="600"/>
                        </a:spcAft>
                      </a:pPr>
                      <a:r>
                        <a:rPr lang="en-US" sz="1300" dirty="0">
                          <a:effectLst/>
                          <a:latin typeface="Calibri" panose="020F0502020204030204" pitchFamily="34" charset="0"/>
                          <a:ea typeface="Calibri" panose="020F0502020204030204" pitchFamily="34" charset="0"/>
                          <a:cs typeface="Times New Roman" panose="02020603050405020304" pitchFamily="18" charset="0"/>
                        </a:rPr>
                        <a:t>Cough when running, climbing stairs, or playing sports?</a:t>
                      </a:r>
                    </a:p>
                    <a:p>
                      <a:pPr marL="0" marR="0">
                        <a:lnSpc>
                          <a:spcPct val="107000"/>
                        </a:lnSpc>
                        <a:spcBef>
                          <a:spcPts val="0"/>
                        </a:spcBef>
                        <a:spcAft>
                          <a:spcPts val="600"/>
                        </a:spcAft>
                      </a:pPr>
                      <a:r>
                        <a:rPr lang="en-US" sz="1300" dirty="0">
                          <a:effectLst/>
                          <a:latin typeface="Calibri" panose="020F0502020204030204" pitchFamily="34" charset="0"/>
                          <a:ea typeface="Calibri" panose="020F0502020204030204" pitchFamily="34" charset="0"/>
                          <a:cs typeface="Times New Roman" panose="02020603050405020304" pitchFamily="18" charset="0"/>
                        </a:rPr>
                        <a:t> </a:t>
                      </a:r>
                    </a:p>
                  </a:txBody>
                  <a:tcPr marL="54025" marR="54025" marT="0" marB="0">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6E6F4"/>
                    </a:solidFill>
                  </a:tcPr>
                </a:tc>
                <a:tc>
                  <a:txBody>
                    <a:bodyPr/>
                    <a:lstStyle/>
                    <a:p>
                      <a:pPr marL="0" marR="0" algn="ctr">
                        <a:lnSpc>
                          <a:spcPct val="107000"/>
                        </a:lnSpc>
                        <a:spcBef>
                          <a:spcPts val="0"/>
                        </a:spcBef>
                        <a:spcAft>
                          <a:spcPts val="600"/>
                        </a:spcAft>
                      </a:pPr>
                      <a:r>
                        <a:rPr lang="en-US" sz="1100" noProof="0" dirty="0">
                          <a:effectLst/>
                          <a:latin typeface="Calibri" panose="020F0502020204030204" pitchFamily="34" charset="0"/>
                          <a:ea typeface="Calibri" panose="020F0502020204030204" pitchFamily="34" charset="0"/>
                          <a:cs typeface="Times New Roman" panose="02020603050405020304" pitchFamily="18" charset="0"/>
                        </a:rPr>
                        <a:t>Never</a:t>
                      </a:r>
                      <a:endParaRPr lang="en-US" sz="12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54025" marR="54025" marT="0" marB="0">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6E6F4"/>
                    </a:solidFill>
                  </a:tcPr>
                </a:tc>
                <a:tc>
                  <a:txBody>
                    <a:bodyPr/>
                    <a:lstStyle/>
                    <a:p>
                      <a:pPr marL="0" marR="0" algn="ctr">
                        <a:lnSpc>
                          <a:spcPct val="107000"/>
                        </a:lnSpc>
                        <a:spcBef>
                          <a:spcPts val="0"/>
                        </a:spcBef>
                        <a:spcAft>
                          <a:spcPts val="600"/>
                        </a:spcAft>
                      </a:pPr>
                      <a:r>
                        <a:rPr lang="en-US" sz="1100" noProof="0" dirty="0">
                          <a:effectLst/>
                          <a:latin typeface="Calibri" panose="020F0502020204030204" pitchFamily="34" charset="0"/>
                          <a:ea typeface="Calibri" panose="020F0502020204030204" pitchFamily="34" charset="0"/>
                          <a:cs typeface="Times New Roman" panose="02020603050405020304" pitchFamily="18" charset="0"/>
                        </a:rPr>
                        <a:t>Some-times</a:t>
                      </a:r>
                      <a:endParaRPr lang="en-US" sz="12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54025" marR="54025" marT="0" marB="0">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6E6F4"/>
                    </a:solidFill>
                  </a:tcPr>
                </a:tc>
                <a:tc>
                  <a:txBody>
                    <a:bodyPr/>
                    <a:lstStyle/>
                    <a:p>
                      <a:pPr marL="0" marR="0" algn="ctr">
                        <a:lnSpc>
                          <a:spcPct val="107000"/>
                        </a:lnSpc>
                        <a:spcBef>
                          <a:spcPts val="0"/>
                        </a:spcBef>
                        <a:spcAft>
                          <a:spcPts val="600"/>
                        </a:spcAft>
                      </a:pPr>
                      <a:r>
                        <a:rPr lang="en-US" sz="1100" noProof="0" dirty="0">
                          <a:effectLst/>
                          <a:latin typeface="Calibri" panose="020F0502020204030204" pitchFamily="34" charset="0"/>
                          <a:ea typeface="Calibri" panose="020F0502020204030204" pitchFamily="34" charset="0"/>
                          <a:cs typeface="Times New Roman" panose="02020603050405020304" pitchFamily="18" charset="0"/>
                        </a:rPr>
                        <a:t>Frequently</a:t>
                      </a:r>
                      <a:endParaRPr lang="en-US" sz="12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54025" marR="54025" marT="0" marB="0">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6E6F4"/>
                    </a:solidFill>
                  </a:tcPr>
                </a:tc>
                <a:tc>
                  <a:txBody>
                    <a:bodyPr/>
                    <a:lstStyle/>
                    <a:p>
                      <a:pPr marL="0" marR="0" algn="ctr">
                        <a:lnSpc>
                          <a:spcPct val="107000"/>
                        </a:lnSpc>
                        <a:spcBef>
                          <a:spcPts val="0"/>
                        </a:spcBef>
                        <a:spcAft>
                          <a:spcPts val="600"/>
                        </a:spcAft>
                      </a:pPr>
                      <a:r>
                        <a:rPr lang="en-US" sz="1100" noProof="0" dirty="0">
                          <a:effectLst/>
                          <a:latin typeface="Calibri" panose="020F0502020204030204" pitchFamily="34" charset="0"/>
                          <a:ea typeface="Calibri" panose="020F0502020204030204" pitchFamily="34" charset="0"/>
                          <a:cs typeface="Times New Roman" panose="02020603050405020304" pitchFamily="18" charset="0"/>
                        </a:rPr>
                        <a:t>Don’t know</a:t>
                      </a:r>
                      <a:endParaRPr lang="en-US" sz="12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54025" marR="54025" marT="0" marB="0">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6E6F4"/>
                    </a:solidFill>
                  </a:tcPr>
                </a:tc>
                <a:extLst>
                  <a:ext uri="{0D108BD9-81ED-4DB2-BD59-A6C34878D82A}">
                    <a16:rowId xmlns:a16="http://schemas.microsoft.com/office/drawing/2014/main" val="3596589476"/>
                  </a:ext>
                </a:extLst>
              </a:tr>
              <a:tr h="409215">
                <a:tc>
                  <a:txBody>
                    <a:bodyPr/>
                    <a:lstStyle/>
                    <a:p>
                      <a:pPr marL="0" marR="0">
                        <a:lnSpc>
                          <a:spcPct val="107000"/>
                        </a:lnSpc>
                        <a:spcBef>
                          <a:spcPts val="0"/>
                        </a:spcBef>
                        <a:spcAft>
                          <a:spcPts val="600"/>
                        </a:spcAft>
                      </a:pPr>
                      <a:r>
                        <a:rPr lang="es-NI" sz="1200" b="1">
                          <a:effectLst/>
                          <a:latin typeface="Calibri Light" panose="020F0302020204030204" pitchFamily="34" charset="0"/>
                          <a:ea typeface="Times New Roman" panose="02020603050405020304" pitchFamily="18" charset="0"/>
                          <a:cs typeface="Times New Roman" panose="02020603050405020304" pitchFamily="18" charset="0"/>
                        </a:rPr>
                        <a:t>8)</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4025" marR="54025" marT="0" marB="0">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marL="0" marR="0">
                        <a:lnSpc>
                          <a:spcPct val="107000"/>
                        </a:lnSpc>
                        <a:spcBef>
                          <a:spcPts val="0"/>
                        </a:spcBef>
                        <a:spcAft>
                          <a:spcPts val="600"/>
                        </a:spcAft>
                      </a:pPr>
                      <a:r>
                        <a:rPr lang="en-US" sz="1300" dirty="0">
                          <a:effectLst/>
                          <a:latin typeface="Calibri" panose="020F0502020204030204" pitchFamily="34" charset="0"/>
                          <a:ea typeface="Calibri" panose="020F0502020204030204" pitchFamily="34" charset="0"/>
                          <a:cs typeface="Times New Roman" panose="02020603050405020304" pitchFamily="18" charset="0"/>
                        </a:rPr>
                        <a:t>Miss days of school because of respiratory problems?</a:t>
                      </a:r>
                    </a:p>
                    <a:p>
                      <a:pPr marL="0" marR="0">
                        <a:lnSpc>
                          <a:spcPct val="107000"/>
                        </a:lnSpc>
                        <a:spcBef>
                          <a:spcPts val="0"/>
                        </a:spcBef>
                        <a:spcAft>
                          <a:spcPts val="600"/>
                        </a:spcAft>
                      </a:pPr>
                      <a:r>
                        <a:rPr lang="en-US" sz="1300" dirty="0">
                          <a:effectLst/>
                          <a:latin typeface="Calibri" panose="020F0502020204030204" pitchFamily="34" charset="0"/>
                          <a:ea typeface="Calibri" panose="020F0502020204030204" pitchFamily="34" charset="0"/>
                          <a:cs typeface="Times New Roman" panose="02020603050405020304" pitchFamily="18" charset="0"/>
                        </a:rPr>
                        <a:t> </a:t>
                      </a:r>
                    </a:p>
                  </a:txBody>
                  <a:tcPr marL="54025" marR="54025" marT="0" marB="0">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marL="0" marR="0" algn="ctr">
                        <a:lnSpc>
                          <a:spcPct val="107000"/>
                        </a:lnSpc>
                        <a:spcBef>
                          <a:spcPts val="0"/>
                        </a:spcBef>
                        <a:spcAft>
                          <a:spcPts val="600"/>
                        </a:spcAft>
                      </a:pPr>
                      <a:r>
                        <a:rPr lang="en-US" sz="1100" noProof="0" dirty="0">
                          <a:effectLst/>
                          <a:latin typeface="Calibri" panose="020F0502020204030204" pitchFamily="34" charset="0"/>
                          <a:ea typeface="Calibri" panose="020F0502020204030204" pitchFamily="34" charset="0"/>
                          <a:cs typeface="Times New Roman" panose="02020603050405020304" pitchFamily="18" charset="0"/>
                        </a:rPr>
                        <a:t>Never</a:t>
                      </a:r>
                      <a:endParaRPr lang="en-US" sz="12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54025" marR="54025" marT="0" marB="0">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marL="0" marR="0" algn="ctr">
                        <a:lnSpc>
                          <a:spcPct val="107000"/>
                        </a:lnSpc>
                        <a:spcBef>
                          <a:spcPts val="0"/>
                        </a:spcBef>
                        <a:spcAft>
                          <a:spcPts val="600"/>
                        </a:spcAft>
                      </a:pPr>
                      <a:r>
                        <a:rPr lang="en-US" sz="1100" noProof="0" dirty="0">
                          <a:effectLst/>
                          <a:latin typeface="Calibri" panose="020F0502020204030204" pitchFamily="34" charset="0"/>
                          <a:ea typeface="Calibri" panose="020F0502020204030204" pitchFamily="34" charset="0"/>
                          <a:cs typeface="Times New Roman" panose="02020603050405020304" pitchFamily="18" charset="0"/>
                        </a:rPr>
                        <a:t>Some-times</a:t>
                      </a:r>
                      <a:endParaRPr lang="en-US" sz="12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54025" marR="54025" marT="0" marB="0">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marL="0" marR="0" algn="ctr">
                        <a:lnSpc>
                          <a:spcPct val="107000"/>
                        </a:lnSpc>
                        <a:spcBef>
                          <a:spcPts val="0"/>
                        </a:spcBef>
                        <a:spcAft>
                          <a:spcPts val="600"/>
                        </a:spcAft>
                      </a:pPr>
                      <a:r>
                        <a:rPr lang="en-US" sz="1100" noProof="0" dirty="0">
                          <a:effectLst/>
                          <a:latin typeface="Calibri" panose="020F0502020204030204" pitchFamily="34" charset="0"/>
                          <a:ea typeface="Calibri" panose="020F0502020204030204" pitchFamily="34" charset="0"/>
                          <a:cs typeface="Times New Roman" panose="02020603050405020304" pitchFamily="18" charset="0"/>
                        </a:rPr>
                        <a:t>Frequently</a:t>
                      </a:r>
                      <a:endParaRPr lang="en-US" sz="12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54025" marR="54025" marT="0" marB="0">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marL="0" marR="0" algn="ctr">
                        <a:lnSpc>
                          <a:spcPct val="107000"/>
                        </a:lnSpc>
                        <a:spcBef>
                          <a:spcPts val="0"/>
                        </a:spcBef>
                        <a:spcAft>
                          <a:spcPts val="600"/>
                        </a:spcAft>
                      </a:pPr>
                      <a:r>
                        <a:rPr lang="en-US" sz="1100" noProof="0" dirty="0">
                          <a:effectLst/>
                          <a:latin typeface="Calibri" panose="020F0502020204030204" pitchFamily="34" charset="0"/>
                          <a:ea typeface="Calibri" panose="020F0502020204030204" pitchFamily="34" charset="0"/>
                          <a:cs typeface="Times New Roman" panose="02020603050405020304" pitchFamily="18" charset="0"/>
                        </a:rPr>
                        <a:t>Don’t know</a:t>
                      </a:r>
                      <a:endParaRPr lang="en-US" sz="12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54025" marR="54025" marT="0" marB="0">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extLst>
                  <a:ext uri="{0D108BD9-81ED-4DB2-BD59-A6C34878D82A}">
                    <a16:rowId xmlns:a16="http://schemas.microsoft.com/office/drawing/2014/main" val="2619935484"/>
                  </a:ext>
                </a:extLst>
              </a:tr>
              <a:tr h="487306">
                <a:tc>
                  <a:txBody>
                    <a:bodyPr/>
                    <a:lstStyle/>
                    <a:p>
                      <a:pPr marL="0" marR="0">
                        <a:lnSpc>
                          <a:spcPct val="107000"/>
                        </a:lnSpc>
                        <a:spcBef>
                          <a:spcPts val="0"/>
                        </a:spcBef>
                        <a:spcAft>
                          <a:spcPts val="600"/>
                        </a:spcAft>
                      </a:pPr>
                      <a:r>
                        <a:rPr lang="es-NI" sz="1200" b="1">
                          <a:effectLst/>
                          <a:latin typeface="Calibri Light" panose="020F0302020204030204" pitchFamily="34" charset="0"/>
                          <a:ea typeface="Times New Roman" panose="02020603050405020304" pitchFamily="18" charset="0"/>
                          <a:cs typeface="Times New Roman" panose="02020603050405020304" pitchFamily="18" charset="0"/>
                        </a:rPr>
                        <a:t>9)</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4025" marR="54025" marT="0" marB="0">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6E6F4"/>
                    </a:solidFill>
                  </a:tcPr>
                </a:tc>
                <a:tc>
                  <a:txBody>
                    <a:bodyPr/>
                    <a:lstStyle/>
                    <a:p>
                      <a:pPr marL="0" marR="0">
                        <a:lnSpc>
                          <a:spcPct val="107000"/>
                        </a:lnSpc>
                        <a:spcBef>
                          <a:spcPts val="0"/>
                        </a:spcBef>
                        <a:spcAft>
                          <a:spcPts val="600"/>
                        </a:spcAft>
                      </a:pPr>
                      <a:r>
                        <a:rPr lang="en-US" sz="1300" dirty="0">
                          <a:effectLst/>
                          <a:latin typeface="Calibri" panose="020F0502020204030204" pitchFamily="34" charset="0"/>
                          <a:ea typeface="Calibri" panose="020F0502020204030204" pitchFamily="34" charset="0"/>
                          <a:cs typeface="Times New Roman" panose="02020603050405020304" pitchFamily="18" charset="0"/>
                        </a:rPr>
                        <a:t>Has a doctor or nurse told you that your child has asthma, reactive airways, or allergic bronchitis?</a:t>
                      </a:r>
                      <a:br>
                        <a:rPr lang="en-US" sz="1300" dirty="0">
                          <a:effectLst/>
                          <a:latin typeface="Calibri" panose="020F0502020204030204" pitchFamily="34" charset="0"/>
                          <a:ea typeface="Calibri" panose="020F0502020204030204" pitchFamily="34" charset="0"/>
                          <a:cs typeface="Times New Roman" panose="02020603050405020304" pitchFamily="18" charset="0"/>
                        </a:rPr>
                      </a:b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54025" marR="54025" marT="0" marB="0">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6E6F4"/>
                    </a:solidFill>
                  </a:tcPr>
                </a:tc>
                <a:tc>
                  <a:txBody>
                    <a:bodyPr/>
                    <a:lstStyle/>
                    <a:p>
                      <a:pPr marL="0" marR="0" algn="ctr">
                        <a:lnSpc>
                          <a:spcPct val="107000"/>
                        </a:lnSpc>
                        <a:spcBef>
                          <a:spcPts val="0"/>
                        </a:spcBef>
                        <a:spcAft>
                          <a:spcPts val="600"/>
                        </a:spcAft>
                      </a:pPr>
                      <a:r>
                        <a:rPr lang="es-NI" sz="1100">
                          <a:effectLst/>
                          <a:latin typeface="Calibri" panose="020F0502020204030204" pitchFamily="34" charset="0"/>
                          <a:ea typeface="Calibri" panose="020F0502020204030204" pitchFamily="34" charset="0"/>
                          <a:cs typeface="Times New Roman" panose="02020603050405020304" pitchFamily="18" charset="0"/>
                        </a:rPr>
                        <a:t>No</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4025" marR="54025" marT="0" marB="0">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6E6F4"/>
                    </a:solidFill>
                  </a:tcPr>
                </a:tc>
                <a:tc>
                  <a:txBody>
                    <a:bodyPr/>
                    <a:lstStyle/>
                    <a:p>
                      <a:pPr marL="0" marR="0" algn="ctr">
                        <a:lnSpc>
                          <a:spcPct val="107000"/>
                        </a:lnSpc>
                        <a:spcBef>
                          <a:spcPts val="0"/>
                        </a:spcBef>
                        <a:spcAft>
                          <a:spcPts val="600"/>
                        </a:spcAft>
                      </a:pPr>
                      <a:r>
                        <a:rPr lang="es-NI" sz="1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4025" marR="54025" marT="0" marB="0">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6E6F4"/>
                    </a:solidFill>
                  </a:tcPr>
                </a:tc>
                <a:tc>
                  <a:txBody>
                    <a:bodyPr/>
                    <a:lstStyle/>
                    <a:p>
                      <a:pPr marL="0" marR="0" algn="ctr">
                        <a:lnSpc>
                          <a:spcPct val="107000"/>
                        </a:lnSpc>
                        <a:spcBef>
                          <a:spcPts val="0"/>
                        </a:spcBef>
                        <a:spcAft>
                          <a:spcPts val="600"/>
                        </a:spcAft>
                      </a:pPr>
                      <a:r>
                        <a:rPr lang="es-NI" sz="1100" dirty="0">
                          <a:effectLst/>
                          <a:latin typeface="Calibri" panose="020F0502020204030204" pitchFamily="34" charset="0"/>
                          <a:ea typeface="Calibri" panose="020F0502020204030204" pitchFamily="34" charset="0"/>
                          <a:cs typeface="Times New Roman" panose="02020603050405020304" pitchFamily="18" charset="0"/>
                        </a:rPr>
                        <a:t>Yes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4025" marR="54025" marT="0" marB="0">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6E6F4"/>
                    </a:solidFill>
                  </a:tcPr>
                </a:tc>
                <a:tc>
                  <a:txBody>
                    <a:bodyPr/>
                    <a:lstStyle/>
                    <a:p>
                      <a:pPr marL="0" marR="0" algn="ctr">
                        <a:lnSpc>
                          <a:spcPct val="107000"/>
                        </a:lnSpc>
                        <a:spcBef>
                          <a:spcPts val="0"/>
                        </a:spcBef>
                        <a:spcAft>
                          <a:spcPts val="600"/>
                        </a:spcAft>
                      </a:pPr>
                      <a:r>
                        <a:rPr lang="en-US" sz="1100" noProof="0" dirty="0">
                          <a:effectLst/>
                          <a:latin typeface="Calibri" panose="020F0502020204030204" pitchFamily="34" charset="0"/>
                          <a:ea typeface="Calibri" panose="020F0502020204030204" pitchFamily="34" charset="0"/>
                          <a:cs typeface="Times New Roman" panose="02020603050405020304" pitchFamily="18" charset="0"/>
                        </a:rPr>
                        <a:t>Don’t know</a:t>
                      </a:r>
                      <a:endParaRPr lang="en-US" sz="12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54025" marR="54025" marT="0" marB="0">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6E6F4"/>
                    </a:solidFill>
                  </a:tcPr>
                </a:tc>
                <a:extLst>
                  <a:ext uri="{0D108BD9-81ED-4DB2-BD59-A6C34878D82A}">
                    <a16:rowId xmlns:a16="http://schemas.microsoft.com/office/drawing/2014/main" val="3606821061"/>
                  </a:ext>
                </a:extLst>
              </a:tr>
              <a:tr h="487306">
                <a:tc>
                  <a:txBody>
                    <a:bodyPr/>
                    <a:lstStyle/>
                    <a:p>
                      <a:pPr marL="0" marR="0">
                        <a:lnSpc>
                          <a:spcPct val="107000"/>
                        </a:lnSpc>
                        <a:spcBef>
                          <a:spcPts val="0"/>
                        </a:spcBef>
                        <a:spcAft>
                          <a:spcPts val="600"/>
                        </a:spcAft>
                      </a:pPr>
                      <a:r>
                        <a:rPr lang="es-NI" sz="1200" b="1">
                          <a:effectLst/>
                          <a:latin typeface="Calibri Light" panose="020F0302020204030204" pitchFamily="34" charset="0"/>
                          <a:ea typeface="Times New Roman" panose="02020603050405020304" pitchFamily="18" charset="0"/>
                          <a:cs typeface="Times New Roman" panose="02020603050405020304" pitchFamily="18" charset="0"/>
                        </a:rPr>
                        <a:t>10)</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4025" marR="54025" marT="0" marB="0">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marL="0" marR="0">
                        <a:lnSpc>
                          <a:spcPct val="107000"/>
                        </a:lnSpc>
                        <a:spcBef>
                          <a:spcPts val="0"/>
                        </a:spcBef>
                        <a:spcAft>
                          <a:spcPts val="600"/>
                        </a:spcAft>
                      </a:pPr>
                      <a:r>
                        <a:rPr lang="en-US" sz="1300" dirty="0">
                          <a:effectLst/>
                          <a:latin typeface="Calibri" panose="020F0502020204030204" pitchFamily="34" charset="0"/>
                          <a:ea typeface="Calibri" panose="020F0502020204030204" pitchFamily="34" charset="0"/>
                          <a:cs typeface="Times New Roman" panose="02020603050405020304" pitchFamily="18" charset="0"/>
                        </a:rPr>
                        <a:t>Has your child spent the night in the hospital for asthma or breathing problems in the last year?</a:t>
                      </a:r>
                      <a:br>
                        <a:rPr lang="en-US" sz="1300" dirty="0">
                          <a:effectLst/>
                          <a:latin typeface="Calibri" panose="020F0502020204030204" pitchFamily="34" charset="0"/>
                          <a:ea typeface="Calibri" panose="020F0502020204030204" pitchFamily="34" charset="0"/>
                          <a:cs typeface="Times New Roman" panose="02020603050405020304" pitchFamily="18" charset="0"/>
                        </a:rPr>
                      </a:b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54025" marR="54025" marT="0" marB="0">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marL="0" marR="0" algn="ctr">
                        <a:lnSpc>
                          <a:spcPct val="107000"/>
                        </a:lnSpc>
                        <a:spcBef>
                          <a:spcPts val="0"/>
                        </a:spcBef>
                        <a:spcAft>
                          <a:spcPts val="600"/>
                        </a:spcAft>
                      </a:pPr>
                      <a:r>
                        <a:rPr lang="es-NI" sz="1100">
                          <a:effectLst/>
                          <a:latin typeface="Calibri" panose="020F0502020204030204" pitchFamily="34" charset="0"/>
                          <a:ea typeface="Calibri" panose="020F0502020204030204" pitchFamily="34" charset="0"/>
                          <a:cs typeface="Times New Roman" panose="02020603050405020304" pitchFamily="18" charset="0"/>
                        </a:rPr>
                        <a:t>No</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4025" marR="54025" marT="0" marB="0">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marL="0" marR="0" algn="ctr">
                        <a:lnSpc>
                          <a:spcPct val="107000"/>
                        </a:lnSpc>
                        <a:spcBef>
                          <a:spcPts val="0"/>
                        </a:spcBef>
                        <a:spcAft>
                          <a:spcPts val="600"/>
                        </a:spcAft>
                      </a:pPr>
                      <a:r>
                        <a:rPr lang="es-NI" sz="1100">
                          <a:effectLst/>
                          <a:latin typeface="Calibri" panose="020F0502020204030204" pitchFamily="34" charset="0"/>
                          <a:ea typeface="Calibri" panose="020F0502020204030204" pitchFamily="34" charset="0"/>
                          <a:cs typeface="Times New Roman" panose="02020603050405020304" pitchFamily="18" charset="0"/>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4025" marR="54025" marT="0" marB="0">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marL="0" marR="0" algn="ctr">
                        <a:lnSpc>
                          <a:spcPct val="107000"/>
                        </a:lnSpc>
                        <a:spcBef>
                          <a:spcPts val="0"/>
                        </a:spcBef>
                        <a:spcAft>
                          <a:spcPts val="600"/>
                        </a:spcAft>
                      </a:pPr>
                      <a:r>
                        <a:rPr lang="es-NI" sz="1100" dirty="0">
                          <a:effectLst/>
                          <a:latin typeface="Calibri" panose="020F0502020204030204" pitchFamily="34" charset="0"/>
                          <a:ea typeface="Calibri" panose="020F0502020204030204" pitchFamily="34" charset="0"/>
                          <a:cs typeface="Times New Roman" panose="02020603050405020304" pitchFamily="18" charset="0"/>
                        </a:rPr>
                        <a:t>Yes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4025" marR="54025" marT="0" marB="0">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marL="0" marR="0" algn="ctr">
                        <a:lnSpc>
                          <a:spcPct val="107000"/>
                        </a:lnSpc>
                        <a:spcBef>
                          <a:spcPts val="0"/>
                        </a:spcBef>
                        <a:spcAft>
                          <a:spcPts val="600"/>
                        </a:spcAft>
                      </a:pPr>
                      <a:r>
                        <a:rPr lang="en-US" sz="1100" noProof="0" dirty="0">
                          <a:effectLst/>
                          <a:latin typeface="Calibri" panose="020F0502020204030204" pitchFamily="34" charset="0"/>
                          <a:ea typeface="Calibri" panose="020F0502020204030204" pitchFamily="34" charset="0"/>
                          <a:cs typeface="Times New Roman" panose="02020603050405020304" pitchFamily="18" charset="0"/>
                        </a:rPr>
                        <a:t>Don’t know</a:t>
                      </a:r>
                      <a:endParaRPr lang="en-US" sz="12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54025" marR="54025" marT="0" marB="0">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extLst>
                  <a:ext uri="{0D108BD9-81ED-4DB2-BD59-A6C34878D82A}">
                    <a16:rowId xmlns:a16="http://schemas.microsoft.com/office/drawing/2014/main" val="4029557943"/>
                  </a:ext>
                </a:extLst>
              </a:tr>
              <a:tr h="487306">
                <a:tc>
                  <a:txBody>
                    <a:bodyPr/>
                    <a:lstStyle/>
                    <a:p>
                      <a:pPr marL="0" marR="0">
                        <a:lnSpc>
                          <a:spcPct val="107000"/>
                        </a:lnSpc>
                        <a:spcBef>
                          <a:spcPts val="0"/>
                        </a:spcBef>
                        <a:spcAft>
                          <a:spcPts val="600"/>
                        </a:spcAft>
                      </a:pPr>
                      <a:r>
                        <a:rPr lang="es-NI" sz="1200" b="1">
                          <a:effectLst/>
                          <a:latin typeface="Calibri Light" panose="020F0302020204030204" pitchFamily="34" charset="0"/>
                          <a:ea typeface="Times New Roman" panose="02020603050405020304" pitchFamily="18" charset="0"/>
                          <a:cs typeface="Times New Roman" panose="02020603050405020304" pitchFamily="18" charset="0"/>
                        </a:rPr>
                        <a:t>11)</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4025" marR="54025" marT="0" marB="0">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6E6F4"/>
                    </a:solidFill>
                  </a:tcPr>
                </a:tc>
                <a:tc>
                  <a:txBody>
                    <a:bodyPr/>
                    <a:lstStyle/>
                    <a:p>
                      <a:pPr marL="0" marR="0">
                        <a:lnSpc>
                          <a:spcPct val="107000"/>
                        </a:lnSpc>
                        <a:spcBef>
                          <a:spcPts val="0"/>
                        </a:spcBef>
                        <a:spcAft>
                          <a:spcPts val="600"/>
                        </a:spcAft>
                      </a:pPr>
                      <a:r>
                        <a:rPr lang="en-US" sz="1300" dirty="0">
                          <a:effectLst/>
                          <a:latin typeface="Calibri" panose="020F0502020204030204" pitchFamily="34" charset="0"/>
                          <a:ea typeface="Calibri" panose="020F0502020204030204" pitchFamily="34" charset="0"/>
                          <a:cs typeface="Times New Roman" panose="02020603050405020304" pitchFamily="18" charset="0"/>
                        </a:rPr>
                        <a:t>Does your child use medication or puffers for asthma or another respiratory illness?</a:t>
                      </a:r>
                      <a:br>
                        <a:rPr lang="en-US" sz="1300" dirty="0">
                          <a:effectLst/>
                          <a:latin typeface="Calibri" panose="020F0502020204030204" pitchFamily="34" charset="0"/>
                          <a:ea typeface="Calibri" panose="020F0502020204030204" pitchFamily="34" charset="0"/>
                          <a:cs typeface="Times New Roman" panose="02020603050405020304" pitchFamily="18" charset="0"/>
                        </a:rPr>
                      </a:b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54025" marR="54025" marT="0" marB="0">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6E6F4"/>
                    </a:solidFill>
                  </a:tcPr>
                </a:tc>
                <a:tc>
                  <a:txBody>
                    <a:bodyPr/>
                    <a:lstStyle/>
                    <a:p>
                      <a:pPr marL="0" marR="0" algn="ctr">
                        <a:lnSpc>
                          <a:spcPct val="107000"/>
                        </a:lnSpc>
                        <a:spcBef>
                          <a:spcPts val="0"/>
                        </a:spcBef>
                        <a:spcAft>
                          <a:spcPts val="600"/>
                        </a:spcAft>
                      </a:pPr>
                      <a:r>
                        <a:rPr lang="es-NI" sz="1100">
                          <a:effectLst/>
                          <a:latin typeface="Calibri" panose="020F0502020204030204" pitchFamily="34" charset="0"/>
                          <a:ea typeface="Calibri" panose="020F0502020204030204" pitchFamily="34" charset="0"/>
                          <a:cs typeface="Times New Roman" panose="02020603050405020304" pitchFamily="18" charset="0"/>
                        </a:rPr>
                        <a:t>No</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4025" marR="54025" marT="0" marB="0">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6E6F4"/>
                    </a:solidFill>
                  </a:tcPr>
                </a:tc>
                <a:tc>
                  <a:txBody>
                    <a:bodyPr/>
                    <a:lstStyle/>
                    <a:p>
                      <a:pPr marL="0" marR="0" algn="ctr">
                        <a:lnSpc>
                          <a:spcPct val="107000"/>
                        </a:lnSpc>
                        <a:spcBef>
                          <a:spcPts val="0"/>
                        </a:spcBef>
                        <a:spcAft>
                          <a:spcPts val="600"/>
                        </a:spcAft>
                      </a:pPr>
                      <a:r>
                        <a:rPr lang="es-NI" sz="1100">
                          <a:effectLst/>
                          <a:latin typeface="Calibri" panose="020F0502020204030204" pitchFamily="34" charset="0"/>
                          <a:ea typeface="Calibri" panose="020F0502020204030204" pitchFamily="34" charset="0"/>
                          <a:cs typeface="Times New Roman" panose="02020603050405020304" pitchFamily="18" charset="0"/>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4025" marR="54025" marT="0" marB="0">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6E6F4"/>
                    </a:solidFill>
                  </a:tcPr>
                </a:tc>
                <a:tc>
                  <a:txBody>
                    <a:bodyPr/>
                    <a:lstStyle/>
                    <a:p>
                      <a:pPr marL="0" marR="0" algn="ctr">
                        <a:lnSpc>
                          <a:spcPct val="107000"/>
                        </a:lnSpc>
                        <a:spcBef>
                          <a:spcPts val="0"/>
                        </a:spcBef>
                        <a:spcAft>
                          <a:spcPts val="600"/>
                        </a:spcAft>
                      </a:pPr>
                      <a:r>
                        <a:rPr lang="es-NI" sz="1100" dirty="0">
                          <a:effectLst/>
                          <a:latin typeface="Calibri" panose="020F0502020204030204" pitchFamily="34" charset="0"/>
                          <a:ea typeface="Calibri" panose="020F0502020204030204" pitchFamily="34" charset="0"/>
                          <a:cs typeface="Times New Roman" panose="02020603050405020304" pitchFamily="18" charset="0"/>
                        </a:rPr>
                        <a:t>Yes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4025" marR="54025" marT="0" marB="0">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6E6F4"/>
                    </a:solidFill>
                  </a:tcPr>
                </a:tc>
                <a:tc>
                  <a:txBody>
                    <a:bodyPr/>
                    <a:lstStyle/>
                    <a:p>
                      <a:pPr marL="0" marR="0" algn="ctr">
                        <a:lnSpc>
                          <a:spcPct val="107000"/>
                        </a:lnSpc>
                        <a:spcBef>
                          <a:spcPts val="0"/>
                        </a:spcBef>
                        <a:spcAft>
                          <a:spcPts val="600"/>
                        </a:spcAft>
                      </a:pPr>
                      <a:r>
                        <a:rPr lang="en-US" sz="1100" noProof="0" dirty="0">
                          <a:effectLst/>
                          <a:latin typeface="Calibri" panose="020F0502020204030204" pitchFamily="34" charset="0"/>
                          <a:ea typeface="Calibri" panose="020F0502020204030204" pitchFamily="34" charset="0"/>
                          <a:cs typeface="Times New Roman" panose="02020603050405020304" pitchFamily="18" charset="0"/>
                        </a:rPr>
                        <a:t>Don’t know</a:t>
                      </a:r>
                      <a:endParaRPr lang="en-US" sz="12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54025" marR="54025" marT="0" marB="0">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6E6F4"/>
                    </a:solidFill>
                  </a:tcPr>
                </a:tc>
                <a:extLst>
                  <a:ext uri="{0D108BD9-81ED-4DB2-BD59-A6C34878D82A}">
                    <a16:rowId xmlns:a16="http://schemas.microsoft.com/office/drawing/2014/main" val="2282083780"/>
                  </a:ext>
                </a:extLst>
              </a:tr>
            </a:tbl>
          </a:graphicData>
        </a:graphic>
      </p:graphicFrame>
    </p:spTree>
    <p:extLst>
      <p:ext uri="{BB962C8B-B14F-4D97-AF65-F5344CB8AC3E}">
        <p14:creationId xmlns:p14="http://schemas.microsoft.com/office/powerpoint/2010/main" val="37758839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Study Design</a:t>
            </a:r>
          </a:p>
        </p:txBody>
      </p:sp>
      <p:sp>
        <p:nvSpPr>
          <p:cNvPr id="3" name="Content Placeholder 2"/>
          <p:cNvSpPr>
            <a:spLocks noGrp="1"/>
          </p:cNvSpPr>
          <p:nvPr>
            <p:ph idx="1"/>
          </p:nvPr>
        </p:nvSpPr>
        <p:spPr/>
        <p:txBody>
          <a:bodyPr/>
          <a:lstStyle/>
          <a:p>
            <a:r>
              <a:rPr lang="en-US" dirty="0"/>
              <a:t>Enroll all children ages 2-17 in Vladimir Hernandez, a small sector in Managua</a:t>
            </a:r>
          </a:p>
          <a:p>
            <a:r>
              <a:rPr lang="en-US" dirty="0"/>
              <a:t>Perform pediatric pulmonologist evaluation to assess for asthma</a:t>
            </a:r>
          </a:p>
          <a:p>
            <a:r>
              <a:rPr lang="en-US" dirty="0"/>
              <a:t>Separately, CHW administers screening questionnaire</a:t>
            </a:r>
          </a:p>
          <a:p>
            <a:r>
              <a:rPr lang="en-US" dirty="0"/>
              <a:t>Using results of physician evaluation as a gold standard, evaluate the effectiveness of the screening questionnaire (sensitivity, specificity, positive predictive value, and negative predictive value)</a:t>
            </a:r>
          </a:p>
        </p:txBody>
      </p:sp>
    </p:spTree>
    <p:extLst>
      <p:ext uri="{BB962C8B-B14F-4D97-AF65-F5344CB8AC3E}">
        <p14:creationId xmlns:p14="http://schemas.microsoft.com/office/powerpoint/2010/main" val="14423981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Physician Evaluation</a:t>
            </a:r>
          </a:p>
        </p:txBody>
      </p:sp>
      <p:sp>
        <p:nvSpPr>
          <p:cNvPr id="3" name="Content Placeholder 2"/>
          <p:cNvSpPr>
            <a:spLocks noGrp="1"/>
          </p:cNvSpPr>
          <p:nvPr>
            <p:ph idx="1"/>
          </p:nvPr>
        </p:nvSpPr>
        <p:spPr>
          <a:xfrm>
            <a:off x="542925" y="928921"/>
            <a:ext cx="4857750" cy="4351338"/>
          </a:xfrm>
        </p:spPr>
        <p:txBody>
          <a:bodyPr>
            <a:normAutofit/>
          </a:bodyPr>
          <a:lstStyle/>
          <a:p>
            <a:r>
              <a:rPr lang="en-US" dirty="0"/>
              <a:t>Medical history</a:t>
            </a:r>
          </a:p>
          <a:p>
            <a:r>
              <a:rPr lang="en-US" dirty="0"/>
              <a:t>Height, weight, physical exam</a:t>
            </a:r>
          </a:p>
          <a:p>
            <a:r>
              <a:rPr lang="en-US" dirty="0"/>
              <a:t>Spirometry in children age 5 and older</a:t>
            </a:r>
          </a:p>
          <a:p>
            <a:pPr lvl="1"/>
            <a:r>
              <a:rPr lang="en-US" dirty="0"/>
              <a:t>Repeat spirometry after bronchodilator in children with suspicion of asthma (based on history/physical exam or obstruction on initial spirometry)</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4400" y="3645568"/>
            <a:ext cx="4114800" cy="2743200"/>
          </a:xfrm>
          <a:prstGeom prst="rect">
            <a:avLst/>
          </a:prstGeom>
          <a:noFill/>
          <a:ln>
            <a:solidFill>
              <a:schemeClr val="tx1"/>
            </a:solidFill>
          </a:ln>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00675" y="1328286"/>
            <a:ext cx="3373654" cy="5060482"/>
          </a:xfrm>
          <a:prstGeom prst="rect">
            <a:avLst/>
          </a:prstGeom>
          <a:ln>
            <a:solidFill>
              <a:schemeClr val="tx1"/>
            </a:solidFill>
          </a:ln>
        </p:spPr>
      </p:pic>
    </p:spTree>
    <p:extLst>
      <p:ext uri="{BB962C8B-B14F-4D97-AF65-F5344CB8AC3E}">
        <p14:creationId xmlns:p14="http://schemas.microsoft.com/office/powerpoint/2010/main" val="7236476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Diagnosis of asthma</a:t>
            </a:r>
          </a:p>
        </p:txBody>
      </p:sp>
      <p:sp>
        <p:nvSpPr>
          <p:cNvPr id="3" name="Content Placeholder 2"/>
          <p:cNvSpPr>
            <a:spLocks noGrp="1"/>
          </p:cNvSpPr>
          <p:nvPr>
            <p:ph idx="1"/>
          </p:nvPr>
        </p:nvSpPr>
        <p:spPr/>
        <p:txBody>
          <a:bodyPr>
            <a:normAutofit/>
          </a:bodyPr>
          <a:lstStyle/>
          <a:p>
            <a:r>
              <a:rPr lang="en-US" dirty="0"/>
              <a:t>Requirements for a diagnosis of asthma:</a:t>
            </a:r>
          </a:p>
          <a:p>
            <a:pPr lvl="1"/>
            <a:r>
              <a:rPr lang="en-US" sz="2000" dirty="0"/>
              <a:t>Clinical history consistent with asthma</a:t>
            </a:r>
          </a:p>
          <a:p>
            <a:pPr lvl="2"/>
            <a:r>
              <a:rPr lang="en-US" sz="1600" dirty="0"/>
              <a:t>Recurrent wheezing (&gt;2 episodes) or shortness of breath that vary in intensity or over time</a:t>
            </a:r>
          </a:p>
          <a:p>
            <a:pPr lvl="2"/>
            <a:r>
              <a:rPr lang="en-US" sz="1600" dirty="0"/>
              <a:t>Presence of triggers, such as URIs, exercise, allergens, smoke, odors</a:t>
            </a:r>
          </a:p>
          <a:p>
            <a:pPr lvl="2"/>
            <a:r>
              <a:rPr lang="en-US" sz="1600" dirty="0"/>
              <a:t>Improvement with steroids or bronchodilator, if used</a:t>
            </a:r>
          </a:p>
          <a:p>
            <a:pPr lvl="1"/>
            <a:r>
              <a:rPr lang="en-US" sz="2000" dirty="0"/>
              <a:t>Spirometry used as an aid to diagnosis, but obstruction or bronchodilator response not required for diagnosis</a:t>
            </a:r>
          </a:p>
          <a:p>
            <a:r>
              <a:rPr lang="en-US" dirty="0"/>
              <a:t>In children ages 2-4, term reactive airways disease (RAD) was used instead of asthma</a:t>
            </a:r>
          </a:p>
          <a:p>
            <a:pPr lvl="1"/>
            <a:endParaRPr lang="en-US" dirty="0"/>
          </a:p>
        </p:txBody>
      </p:sp>
    </p:spTree>
    <p:extLst>
      <p:ext uri="{BB962C8B-B14F-4D97-AF65-F5344CB8AC3E}">
        <p14:creationId xmlns:p14="http://schemas.microsoft.com/office/powerpoint/2010/main" val="26603037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For children with asthma/RAD</a:t>
            </a:r>
          </a:p>
        </p:txBody>
      </p:sp>
      <p:sp>
        <p:nvSpPr>
          <p:cNvPr id="5" name="Content Placeholder 4"/>
          <p:cNvSpPr>
            <a:spLocks noGrp="1"/>
          </p:cNvSpPr>
          <p:nvPr>
            <p:ph idx="1"/>
          </p:nvPr>
        </p:nvSpPr>
        <p:spPr>
          <a:xfrm>
            <a:off x="649165" y="1828800"/>
            <a:ext cx="2987041" cy="4023360"/>
          </a:xfrm>
        </p:spPr>
        <p:txBody>
          <a:bodyPr>
            <a:normAutofit/>
          </a:bodyPr>
          <a:lstStyle/>
          <a:p>
            <a:r>
              <a:rPr lang="en-US" dirty="0"/>
              <a:t>Explanation of diagnosis</a:t>
            </a:r>
          </a:p>
          <a:p>
            <a:r>
              <a:rPr lang="en-US" dirty="0"/>
              <a:t>Spacer and teaching</a:t>
            </a:r>
          </a:p>
          <a:p>
            <a:r>
              <a:rPr lang="en-US" dirty="0"/>
              <a:t>Referral to clinic</a:t>
            </a:r>
          </a:p>
          <a:p>
            <a:r>
              <a:rPr lang="en-US" dirty="0"/>
              <a:t>Prescription for salbutamol and/or beclomethasone (donated by our project)</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90210" y="1471061"/>
            <a:ext cx="5006341" cy="3337560"/>
          </a:xfrm>
          <a:prstGeom prst="rect">
            <a:avLst/>
          </a:prstGeom>
          <a:ln>
            <a:solidFill>
              <a:schemeClr val="tx1"/>
            </a:solidFill>
          </a:ln>
        </p:spPr>
      </p:pic>
    </p:spTree>
    <p:extLst>
      <p:ext uri="{BB962C8B-B14F-4D97-AF65-F5344CB8AC3E}">
        <p14:creationId xmlns:p14="http://schemas.microsoft.com/office/powerpoint/2010/main" val="32986882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Challenges</a:t>
            </a:r>
          </a:p>
        </p:txBody>
      </p:sp>
      <p:sp>
        <p:nvSpPr>
          <p:cNvPr id="3" name="Content Placeholder 2"/>
          <p:cNvSpPr>
            <a:spLocks noGrp="1"/>
          </p:cNvSpPr>
          <p:nvPr>
            <p:ph idx="1"/>
          </p:nvPr>
        </p:nvSpPr>
        <p:spPr/>
        <p:txBody>
          <a:bodyPr>
            <a:normAutofit/>
          </a:bodyPr>
          <a:lstStyle/>
          <a:p>
            <a:r>
              <a:rPr lang="en-US" dirty="0"/>
              <a:t>Setting</a:t>
            </a:r>
          </a:p>
          <a:p>
            <a:pPr lvl="1"/>
            <a:r>
              <a:rPr lang="en-US" dirty="0"/>
              <a:t>No table, no floor</a:t>
            </a:r>
          </a:p>
          <a:p>
            <a:pPr lvl="1"/>
            <a:r>
              <a:rPr lang="en-US" dirty="0"/>
              <a:t>Sometimes outdoors</a:t>
            </a:r>
          </a:p>
          <a:p>
            <a:pPr lvl="1"/>
            <a:r>
              <a:rPr lang="en-US" dirty="0"/>
              <a:t>Animals everywhere</a:t>
            </a:r>
          </a:p>
          <a:p>
            <a:pPr lvl="1"/>
            <a:r>
              <a:rPr lang="en-US" dirty="0"/>
              <a:t>Lots of noise</a:t>
            </a:r>
          </a:p>
          <a:p>
            <a:pPr lvl="1"/>
            <a:r>
              <a:rPr lang="en-US" dirty="0"/>
              <a:t>Wind, rain</a:t>
            </a:r>
          </a:p>
          <a:p>
            <a:pPr lvl="1"/>
            <a:r>
              <a:rPr lang="en-US" dirty="0"/>
              <a:t>Political climate</a:t>
            </a:r>
          </a:p>
          <a:p>
            <a:pPr lvl="1"/>
            <a:r>
              <a:rPr lang="en-US" dirty="0"/>
              <a:t>Performing spirometry </a:t>
            </a:r>
            <a:br>
              <a:rPr lang="en-US" dirty="0"/>
            </a:br>
            <a:r>
              <a:rPr lang="en-US" dirty="0"/>
              <a:t>in the elements </a:t>
            </a:r>
          </a:p>
          <a:p>
            <a:r>
              <a:rPr lang="en-US" dirty="0"/>
              <a:t>Language barriers</a:t>
            </a:r>
          </a:p>
          <a:p>
            <a:r>
              <a:rPr lang="en-US" dirty="0"/>
              <a:t>Poor health literacy</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4923855" y="1039764"/>
            <a:ext cx="4385185" cy="3288889"/>
          </a:xfrm>
          <a:prstGeom prst="rect">
            <a:avLst/>
          </a:prstGeom>
          <a:ln>
            <a:solidFill>
              <a:schemeClr val="tx1"/>
            </a:solidFill>
          </a:ln>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3267075" y="3840161"/>
            <a:ext cx="3124201" cy="2343151"/>
          </a:xfrm>
          <a:prstGeom prst="rect">
            <a:avLst/>
          </a:prstGeom>
          <a:ln>
            <a:solidFill>
              <a:schemeClr val="tx1"/>
            </a:solidFill>
          </a:ln>
        </p:spPr>
      </p:pic>
    </p:spTree>
    <p:extLst>
      <p:ext uri="{BB962C8B-B14F-4D97-AF65-F5344CB8AC3E}">
        <p14:creationId xmlns:p14="http://schemas.microsoft.com/office/powerpoint/2010/main" val="23310136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23888" y="1709739"/>
            <a:ext cx="7886700" cy="1719261"/>
          </a:xfrm>
        </p:spPr>
        <p:txBody>
          <a:bodyPr/>
          <a:lstStyle/>
          <a:p>
            <a:pPr algn="ctr"/>
            <a:r>
              <a:rPr lang="en-US" dirty="0"/>
              <a:t>RESULTS</a:t>
            </a:r>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34694934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Study Population</a:t>
            </a:r>
          </a:p>
        </p:txBody>
      </p:sp>
      <p:graphicFrame>
        <p:nvGraphicFramePr>
          <p:cNvPr id="3" name="Table 2"/>
          <p:cNvGraphicFramePr>
            <a:graphicFrameLocks noGrp="1"/>
          </p:cNvGraphicFramePr>
          <p:nvPr>
            <p:extLst>
              <p:ext uri="{D42A27DB-BD31-4B8C-83A1-F6EECF244321}">
                <p14:modId xmlns:p14="http://schemas.microsoft.com/office/powerpoint/2010/main" val="2912831464"/>
              </p:ext>
            </p:extLst>
          </p:nvPr>
        </p:nvGraphicFramePr>
        <p:xfrm>
          <a:off x="1066800" y="1905000"/>
          <a:ext cx="7010400" cy="2514600"/>
        </p:xfrm>
        <a:graphic>
          <a:graphicData uri="http://schemas.openxmlformats.org/drawingml/2006/table">
            <a:tbl>
              <a:tblPr firstRow="1" bandRow="1">
                <a:tableStyleId>{5FD0F851-EC5A-4D38-B0AD-8093EC10F338}</a:tableStyleId>
              </a:tblPr>
              <a:tblGrid>
                <a:gridCol w="4191000">
                  <a:extLst>
                    <a:ext uri="{9D8B030D-6E8A-4147-A177-3AD203B41FA5}">
                      <a16:colId xmlns:a16="http://schemas.microsoft.com/office/drawing/2014/main" val="2877324589"/>
                    </a:ext>
                  </a:extLst>
                </a:gridCol>
                <a:gridCol w="2819400">
                  <a:extLst>
                    <a:ext uri="{9D8B030D-6E8A-4147-A177-3AD203B41FA5}">
                      <a16:colId xmlns:a16="http://schemas.microsoft.com/office/drawing/2014/main" val="968771367"/>
                    </a:ext>
                  </a:extLst>
                </a:gridCol>
              </a:tblGrid>
              <a:tr h="502920">
                <a:tc gridSpan="2">
                  <a:txBody>
                    <a:bodyPr/>
                    <a:lstStyle/>
                    <a:p>
                      <a:pPr algn="ctr"/>
                      <a:r>
                        <a:rPr lang="en-US" sz="2000" dirty="0"/>
                        <a:t>Vladimir Hernandez</a:t>
                      </a:r>
                    </a:p>
                  </a:txBody>
                  <a:tcPr/>
                </a:tc>
                <a:tc hMerge="1">
                  <a:txBody>
                    <a:bodyPr/>
                    <a:lstStyle/>
                    <a:p>
                      <a:endParaRPr lang="en-US" dirty="0"/>
                    </a:p>
                  </a:txBody>
                  <a:tcPr/>
                </a:tc>
                <a:extLst>
                  <a:ext uri="{0D108BD9-81ED-4DB2-BD59-A6C34878D82A}">
                    <a16:rowId xmlns:a16="http://schemas.microsoft.com/office/drawing/2014/main" val="576570653"/>
                  </a:ext>
                </a:extLst>
              </a:tr>
              <a:tr h="502920">
                <a:tc>
                  <a:txBody>
                    <a:bodyPr/>
                    <a:lstStyle/>
                    <a:p>
                      <a:r>
                        <a:rPr lang="en-US" sz="2000" dirty="0"/>
                        <a:t>Total population</a:t>
                      </a:r>
                      <a:r>
                        <a:rPr lang="en-US" sz="2000" baseline="0" dirty="0"/>
                        <a:t> (2014 census)</a:t>
                      </a:r>
                      <a:endParaRPr lang="en-US" sz="2000" dirty="0"/>
                    </a:p>
                  </a:txBody>
                  <a:tcPr/>
                </a:tc>
                <a:tc>
                  <a:txBody>
                    <a:bodyPr/>
                    <a:lstStyle/>
                    <a:p>
                      <a:r>
                        <a:rPr lang="en-US" sz="2000" dirty="0"/>
                        <a:t>733</a:t>
                      </a:r>
                    </a:p>
                  </a:txBody>
                  <a:tcPr/>
                </a:tc>
                <a:extLst>
                  <a:ext uri="{0D108BD9-81ED-4DB2-BD59-A6C34878D82A}">
                    <a16:rowId xmlns:a16="http://schemas.microsoft.com/office/drawing/2014/main" val="1727215465"/>
                  </a:ext>
                </a:extLst>
              </a:tr>
              <a:tr h="502920">
                <a:tc>
                  <a:txBody>
                    <a:bodyPr/>
                    <a:lstStyle/>
                    <a:p>
                      <a:r>
                        <a:rPr lang="en-US" sz="2000" dirty="0"/>
                        <a:t>Expected</a:t>
                      </a:r>
                      <a:r>
                        <a:rPr lang="en-US" sz="2000" baseline="0" dirty="0"/>
                        <a:t> # children ages 2-17</a:t>
                      </a:r>
                      <a:endParaRPr lang="en-US" sz="2000" dirty="0"/>
                    </a:p>
                  </a:txBody>
                  <a:tcPr/>
                </a:tc>
                <a:tc>
                  <a:txBody>
                    <a:bodyPr/>
                    <a:lstStyle/>
                    <a:p>
                      <a:r>
                        <a:rPr lang="en-US" sz="2000" dirty="0"/>
                        <a:t>218</a:t>
                      </a:r>
                    </a:p>
                  </a:txBody>
                  <a:tcPr/>
                </a:tc>
                <a:extLst>
                  <a:ext uri="{0D108BD9-81ED-4DB2-BD59-A6C34878D82A}">
                    <a16:rowId xmlns:a16="http://schemas.microsoft.com/office/drawing/2014/main" val="3728994655"/>
                  </a:ext>
                </a:extLst>
              </a:tr>
              <a:tr h="502920">
                <a:tc>
                  <a:txBody>
                    <a:bodyPr/>
                    <a:lstStyle/>
                    <a:p>
                      <a:r>
                        <a:rPr lang="en-US" sz="2000" dirty="0"/>
                        <a:t>Total</a:t>
                      </a:r>
                      <a:r>
                        <a:rPr lang="en-US" sz="2000" baseline="0" dirty="0"/>
                        <a:t> enrolled</a:t>
                      </a:r>
                      <a:endParaRPr lang="en-US" sz="2000" dirty="0"/>
                    </a:p>
                  </a:txBody>
                  <a:tcPr/>
                </a:tc>
                <a:tc>
                  <a:txBody>
                    <a:bodyPr/>
                    <a:lstStyle/>
                    <a:p>
                      <a:r>
                        <a:rPr lang="en-US" sz="2000" dirty="0"/>
                        <a:t>199</a:t>
                      </a:r>
                    </a:p>
                  </a:txBody>
                  <a:tcPr/>
                </a:tc>
                <a:extLst>
                  <a:ext uri="{0D108BD9-81ED-4DB2-BD59-A6C34878D82A}">
                    <a16:rowId xmlns:a16="http://schemas.microsoft.com/office/drawing/2014/main" val="2516849647"/>
                  </a:ext>
                </a:extLst>
              </a:tr>
              <a:tr h="502920">
                <a:tc>
                  <a:txBody>
                    <a:bodyPr/>
                    <a:lstStyle/>
                    <a:p>
                      <a:r>
                        <a:rPr lang="en-US" sz="2000" dirty="0"/>
                        <a:t>Refusals</a:t>
                      </a:r>
                    </a:p>
                  </a:txBody>
                  <a:tcPr/>
                </a:tc>
                <a:tc>
                  <a:txBody>
                    <a:bodyPr/>
                    <a:lstStyle/>
                    <a:p>
                      <a:r>
                        <a:rPr lang="en-US" sz="2000" dirty="0"/>
                        <a:t>4 individuals, 2 families</a:t>
                      </a:r>
                    </a:p>
                  </a:txBody>
                  <a:tcPr/>
                </a:tc>
                <a:extLst>
                  <a:ext uri="{0D108BD9-81ED-4DB2-BD59-A6C34878D82A}">
                    <a16:rowId xmlns:a16="http://schemas.microsoft.com/office/drawing/2014/main" val="3248119319"/>
                  </a:ext>
                </a:extLst>
              </a:tr>
            </a:tbl>
          </a:graphicData>
        </a:graphic>
      </p:graphicFrame>
      <p:sp>
        <p:nvSpPr>
          <p:cNvPr id="2" name="Rectangle 1"/>
          <p:cNvSpPr/>
          <p:nvPr/>
        </p:nvSpPr>
        <p:spPr>
          <a:xfrm>
            <a:off x="628650" y="5029200"/>
            <a:ext cx="5078891" cy="461665"/>
          </a:xfrm>
          <a:prstGeom prst="rect">
            <a:avLst/>
          </a:prstGeom>
        </p:spPr>
        <p:txBody>
          <a:bodyPr wrap="none">
            <a:spAutoFit/>
          </a:bodyPr>
          <a:lstStyle/>
          <a:p>
            <a:pPr marL="285750" indent="-285750">
              <a:buFont typeface="Arial" panose="020B0604020202020204" pitchFamily="34" charset="0"/>
              <a:buChar char="•"/>
            </a:pPr>
            <a:r>
              <a:rPr lang="en-US" sz="2400" dirty="0"/>
              <a:t>Study period: Aug 13 – Sept 10, 2016</a:t>
            </a:r>
          </a:p>
        </p:txBody>
      </p:sp>
    </p:spTree>
    <p:extLst>
      <p:ext uri="{BB962C8B-B14F-4D97-AF65-F5344CB8AC3E}">
        <p14:creationId xmlns:p14="http://schemas.microsoft.com/office/powerpoint/2010/main" val="4846661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41765666"/>
              </p:ext>
            </p:extLst>
          </p:nvPr>
        </p:nvGraphicFramePr>
        <p:xfrm>
          <a:off x="2667000" y="533400"/>
          <a:ext cx="4267199" cy="5963920"/>
        </p:xfrm>
        <a:graphic>
          <a:graphicData uri="http://schemas.openxmlformats.org/drawingml/2006/table">
            <a:tbl>
              <a:tblPr firstRow="1" bandRow="1">
                <a:tableStyleId>{5FD0F851-EC5A-4D38-B0AD-8093EC10F338}</a:tableStyleId>
              </a:tblPr>
              <a:tblGrid>
                <a:gridCol w="2954215">
                  <a:extLst>
                    <a:ext uri="{9D8B030D-6E8A-4147-A177-3AD203B41FA5}">
                      <a16:colId xmlns:a16="http://schemas.microsoft.com/office/drawing/2014/main" val="1268764547"/>
                    </a:ext>
                  </a:extLst>
                </a:gridCol>
                <a:gridCol w="656492">
                  <a:extLst>
                    <a:ext uri="{9D8B030D-6E8A-4147-A177-3AD203B41FA5}">
                      <a16:colId xmlns:a16="http://schemas.microsoft.com/office/drawing/2014/main" val="336736902"/>
                    </a:ext>
                  </a:extLst>
                </a:gridCol>
                <a:gridCol w="656492">
                  <a:extLst>
                    <a:ext uri="{9D8B030D-6E8A-4147-A177-3AD203B41FA5}">
                      <a16:colId xmlns:a16="http://schemas.microsoft.com/office/drawing/2014/main" val="175899419"/>
                    </a:ext>
                  </a:extLst>
                </a:gridCol>
              </a:tblGrid>
              <a:tr h="406400">
                <a:tc gridSpan="3">
                  <a:txBody>
                    <a:bodyPr/>
                    <a:lstStyle/>
                    <a:p>
                      <a:pPr algn="ctr"/>
                      <a:r>
                        <a:rPr lang="en-US" sz="1600" dirty="0"/>
                        <a:t>Descriptive Statistics (n=199)</a:t>
                      </a:r>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1418569566"/>
                  </a:ext>
                </a:extLst>
              </a:tr>
              <a:tr h="370840">
                <a:tc>
                  <a:txBody>
                    <a:bodyPr/>
                    <a:lstStyle/>
                    <a:p>
                      <a:r>
                        <a:rPr lang="en-US" dirty="0"/>
                        <a:t>Age</a:t>
                      </a:r>
                      <a:r>
                        <a:rPr lang="en-US" baseline="0" dirty="0"/>
                        <a:t> range</a:t>
                      </a:r>
                      <a:endParaRPr lang="en-US" dirty="0"/>
                    </a:p>
                  </a:txBody>
                  <a:tcPr/>
                </a:tc>
                <a:tc gridSpan="2">
                  <a:txBody>
                    <a:bodyPr/>
                    <a:lstStyle/>
                    <a:p>
                      <a:pPr algn="ctr"/>
                      <a:r>
                        <a:rPr lang="en-US" dirty="0"/>
                        <a:t>2-17 years</a:t>
                      </a:r>
                    </a:p>
                  </a:txBody>
                  <a:tcPr/>
                </a:tc>
                <a:tc hMerge="1">
                  <a:txBody>
                    <a:bodyPr/>
                    <a:lstStyle/>
                    <a:p>
                      <a:pPr algn="ctr"/>
                      <a:endParaRPr lang="en-US" dirty="0"/>
                    </a:p>
                  </a:txBody>
                  <a:tcPr/>
                </a:tc>
                <a:extLst>
                  <a:ext uri="{0D108BD9-81ED-4DB2-BD59-A6C34878D82A}">
                    <a16:rowId xmlns:a16="http://schemas.microsoft.com/office/drawing/2014/main" val="3246111182"/>
                  </a:ext>
                </a:extLst>
              </a:tr>
              <a:tr h="370840">
                <a:tc>
                  <a:txBody>
                    <a:bodyPr/>
                    <a:lstStyle/>
                    <a:p>
                      <a:r>
                        <a:rPr lang="en-US" baseline="0" dirty="0"/>
                        <a:t>Female</a:t>
                      </a:r>
                      <a:endParaRPr lang="en-US" dirty="0"/>
                    </a:p>
                  </a:txBody>
                  <a:tcPr/>
                </a:tc>
                <a:tc>
                  <a:txBody>
                    <a:bodyPr/>
                    <a:lstStyle/>
                    <a:p>
                      <a:pPr algn="ctr"/>
                      <a:r>
                        <a:rPr lang="en-US" dirty="0"/>
                        <a:t>102</a:t>
                      </a:r>
                    </a:p>
                  </a:txBody>
                  <a:tcPr/>
                </a:tc>
                <a:tc>
                  <a:txBody>
                    <a:bodyPr/>
                    <a:lstStyle/>
                    <a:p>
                      <a:pPr algn="ctr"/>
                      <a:r>
                        <a:rPr lang="en-US" baseline="0" dirty="0"/>
                        <a:t>(51%)</a:t>
                      </a:r>
                      <a:endParaRPr lang="en-US" dirty="0"/>
                    </a:p>
                  </a:txBody>
                  <a:tcPr/>
                </a:tc>
                <a:extLst>
                  <a:ext uri="{0D108BD9-81ED-4DB2-BD59-A6C34878D82A}">
                    <a16:rowId xmlns:a16="http://schemas.microsoft.com/office/drawing/2014/main" val="4151427469"/>
                  </a:ext>
                </a:extLst>
              </a:tr>
              <a:tr h="370840">
                <a:tc>
                  <a:txBody>
                    <a:bodyPr/>
                    <a:lstStyle/>
                    <a:p>
                      <a:r>
                        <a:rPr lang="en-US" dirty="0"/>
                        <a:t>Previous asthma diagnosis</a:t>
                      </a:r>
                    </a:p>
                  </a:txBody>
                  <a:tcPr/>
                </a:tc>
                <a:tc>
                  <a:txBody>
                    <a:bodyPr/>
                    <a:lstStyle/>
                    <a:p>
                      <a:pPr algn="ctr"/>
                      <a:r>
                        <a:rPr lang="en-US" dirty="0"/>
                        <a:t>23</a:t>
                      </a:r>
                    </a:p>
                  </a:txBody>
                  <a:tcPr/>
                </a:tc>
                <a:tc>
                  <a:txBody>
                    <a:bodyPr/>
                    <a:lstStyle/>
                    <a:p>
                      <a:pPr algn="ctr"/>
                      <a:r>
                        <a:rPr lang="en-US" dirty="0"/>
                        <a:t>(12%)</a:t>
                      </a:r>
                    </a:p>
                  </a:txBody>
                  <a:tcPr/>
                </a:tc>
                <a:extLst>
                  <a:ext uri="{0D108BD9-81ED-4DB2-BD59-A6C34878D82A}">
                    <a16:rowId xmlns:a16="http://schemas.microsoft.com/office/drawing/2014/main" val="1850618575"/>
                  </a:ext>
                </a:extLst>
              </a:tr>
              <a:tr h="370840">
                <a:tc>
                  <a:txBody>
                    <a:bodyPr/>
                    <a:lstStyle/>
                    <a:p>
                      <a:r>
                        <a:rPr lang="en-US" dirty="0"/>
                        <a:t>History</a:t>
                      </a:r>
                      <a:r>
                        <a:rPr lang="en-US" baseline="0" dirty="0"/>
                        <a:t> of pneumonia</a:t>
                      </a:r>
                      <a:endParaRPr lang="en-US" dirty="0"/>
                    </a:p>
                  </a:txBody>
                  <a:tcPr/>
                </a:tc>
                <a:tc>
                  <a:txBody>
                    <a:bodyPr/>
                    <a:lstStyle/>
                    <a:p>
                      <a:pPr algn="ctr"/>
                      <a:r>
                        <a:rPr lang="en-US" dirty="0"/>
                        <a:t>50</a:t>
                      </a:r>
                    </a:p>
                  </a:txBody>
                  <a:tcPr/>
                </a:tc>
                <a:tc>
                  <a:txBody>
                    <a:bodyPr/>
                    <a:lstStyle/>
                    <a:p>
                      <a:pPr algn="ctr"/>
                      <a:r>
                        <a:rPr lang="en-US" dirty="0"/>
                        <a:t>(25%)</a:t>
                      </a:r>
                    </a:p>
                  </a:txBody>
                  <a:tcPr/>
                </a:tc>
                <a:extLst>
                  <a:ext uri="{0D108BD9-81ED-4DB2-BD59-A6C34878D82A}">
                    <a16:rowId xmlns:a16="http://schemas.microsoft.com/office/drawing/2014/main" val="738722828"/>
                  </a:ext>
                </a:extLst>
              </a:tr>
              <a:tr h="370840">
                <a:tc>
                  <a:txBody>
                    <a:bodyPr/>
                    <a:lstStyle/>
                    <a:p>
                      <a:r>
                        <a:rPr lang="en-US" dirty="0"/>
                        <a:t>Sick at time of evaluation</a:t>
                      </a:r>
                    </a:p>
                  </a:txBody>
                  <a:tcPr/>
                </a:tc>
                <a:tc>
                  <a:txBody>
                    <a:bodyPr/>
                    <a:lstStyle/>
                    <a:p>
                      <a:pPr algn="ctr"/>
                      <a:r>
                        <a:rPr lang="en-US" dirty="0"/>
                        <a:t>66</a:t>
                      </a:r>
                    </a:p>
                  </a:txBody>
                  <a:tcPr/>
                </a:tc>
                <a:tc>
                  <a:txBody>
                    <a:bodyPr/>
                    <a:lstStyle/>
                    <a:p>
                      <a:pPr algn="ctr"/>
                      <a:r>
                        <a:rPr lang="en-US" dirty="0"/>
                        <a:t>(33%)</a:t>
                      </a:r>
                    </a:p>
                  </a:txBody>
                  <a:tcPr/>
                </a:tc>
                <a:extLst>
                  <a:ext uri="{0D108BD9-81ED-4DB2-BD59-A6C34878D82A}">
                    <a16:rowId xmlns:a16="http://schemas.microsoft.com/office/drawing/2014/main" val="840705395"/>
                  </a:ext>
                </a:extLst>
              </a:tr>
              <a:tr h="370840">
                <a:tc>
                  <a:txBody>
                    <a:bodyPr/>
                    <a:lstStyle/>
                    <a:p>
                      <a:r>
                        <a:rPr lang="en-US" dirty="0"/>
                        <a:t>Respiratory</a:t>
                      </a:r>
                      <a:r>
                        <a:rPr lang="en-US" baseline="0" dirty="0"/>
                        <a:t> infection &lt; 3 </a:t>
                      </a:r>
                      <a:r>
                        <a:rPr lang="en-US" baseline="0" dirty="0" err="1"/>
                        <a:t>mo</a:t>
                      </a:r>
                      <a:r>
                        <a:rPr lang="en-US" baseline="0" dirty="0"/>
                        <a:t> of age</a:t>
                      </a:r>
                      <a:endParaRPr lang="en-US" dirty="0"/>
                    </a:p>
                  </a:txBody>
                  <a:tcPr/>
                </a:tc>
                <a:tc>
                  <a:txBody>
                    <a:bodyPr/>
                    <a:lstStyle/>
                    <a:p>
                      <a:pPr algn="ctr"/>
                      <a:r>
                        <a:rPr lang="en-US" dirty="0"/>
                        <a:t>36</a:t>
                      </a:r>
                    </a:p>
                  </a:txBody>
                  <a:tcPr/>
                </a:tc>
                <a:tc>
                  <a:txBody>
                    <a:bodyPr/>
                    <a:lstStyle/>
                    <a:p>
                      <a:pPr algn="ctr"/>
                      <a:r>
                        <a:rPr lang="en-US" dirty="0"/>
                        <a:t>(18%)</a:t>
                      </a:r>
                    </a:p>
                  </a:txBody>
                  <a:tcPr/>
                </a:tc>
                <a:extLst>
                  <a:ext uri="{0D108BD9-81ED-4DB2-BD59-A6C34878D82A}">
                    <a16:rowId xmlns:a16="http://schemas.microsoft.com/office/drawing/2014/main" val="3612180147"/>
                  </a:ext>
                </a:extLst>
              </a:tr>
              <a:tr h="365760">
                <a:tc>
                  <a:txBody>
                    <a:bodyPr/>
                    <a:lstStyle/>
                    <a:p>
                      <a:r>
                        <a:rPr lang="en-US" dirty="0"/>
                        <a:t>Preterm</a:t>
                      </a:r>
                    </a:p>
                  </a:txBody>
                  <a:tcPr/>
                </a:tc>
                <a:tc>
                  <a:txBody>
                    <a:bodyPr/>
                    <a:lstStyle/>
                    <a:p>
                      <a:pPr algn="ctr"/>
                      <a:r>
                        <a:rPr lang="en-US" dirty="0"/>
                        <a:t>26</a:t>
                      </a:r>
                    </a:p>
                  </a:txBody>
                  <a:tcPr/>
                </a:tc>
                <a:tc>
                  <a:txBody>
                    <a:bodyPr/>
                    <a:lstStyle/>
                    <a:p>
                      <a:pPr algn="ctr"/>
                      <a:r>
                        <a:rPr lang="en-US" dirty="0"/>
                        <a:t>(13%)</a:t>
                      </a:r>
                    </a:p>
                  </a:txBody>
                  <a:tcPr/>
                </a:tc>
                <a:extLst>
                  <a:ext uri="{0D108BD9-81ED-4DB2-BD59-A6C34878D82A}">
                    <a16:rowId xmlns:a16="http://schemas.microsoft.com/office/drawing/2014/main" val="3767047644"/>
                  </a:ext>
                </a:extLst>
              </a:tr>
              <a:tr h="370840">
                <a:tc>
                  <a:txBody>
                    <a:bodyPr/>
                    <a:lstStyle/>
                    <a:p>
                      <a:r>
                        <a:rPr lang="en-US" dirty="0"/>
                        <a:t>Vaccinations</a:t>
                      </a:r>
                      <a:r>
                        <a:rPr lang="en-US" baseline="0" dirty="0"/>
                        <a:t> complete</a:t>
                      </a:r>
                      <a:endParaRPr lang="en-US" dirty="0"/>
                    </a:p>
                  </a:txBody>
                  <a:tcPr/>
                </a:tc>
                <a:tc>
                  <a:txBody>
                    <a:bodyPr/>
                    <a:lstStyle/>
                    <a:p>
                      <a:pPr algn="ctr"/>
                      <a:r>
                        <a:rPr lang="en-US" dirty="0"/>
                        <a:t>176</a:t>
                      </a:r>
                    </a:p>
                  </a:txBody>
                  <a:tcPr/>
                </a:tc>
                <a:tc>
                  <a:txBody>
                    <a:bodyPr/>
                    <a:lstStyle/>
                    <a:p>
                      <a:pPr algn="ctr"/>
                      <a:r>
                        <a:rPr lang="en-US" dirty="0"/>
                        <a:t>(88%)</a:t>
                      </a:r>
                    </a:p>
                  </a:txBody>
                  <a:tcPr/>
                </a:tc>
                <a:extLst>
                  <a:ext uri="{0D108BD9-81ED-4DB2-BD59-A6C34878D82A}">
                    <a16:rowId xmlns:a16="http://schemas.microsoft.com/office/drawing/2014/main" val="3504426139"/>
                  </a:ext>
                </a:extLst>
              </a:tr>
              <a:tr h="370840">
                <a:tc>
                  <a:txBody>
                    <a:bodyPr/>
                    <a:lstStyle/>
                    <a:p>
                      <a:r>
                        <a:rPr lang="en-US" dirty="0"/>
                        <a:t>History</a:t>
                      </a:r>
                      <a:r>
                        <a:rPr lang="en-US" baseline="0" dirty="0"/>
                        <a:t> of m</a:t>
                      </a:r>
                      <a:r>
                        <a:rPr lang="en-US" dirty="0"/>
                        <a:t>alnutrition</a:t>
                      </a:r>
                    </a:p>
                  </a:txBody>
                  <a:tcPr/>
                </a:tc>
                <a:tc>
                  <a:txBody>
                    <a:bodyPr/>
                    <a:lstStyle/>
                    <a:p>
                      <a:pPr algn="ctr"/>
                      <a:r>
                        <a:rPr lang="en-US" dirty="0"/>
                        <a:t>26</a:t>
                      </a:r>
                    </a:p>
                  </a:txBody>
                  <a:tcPr/>
                </a:tc>
                <a:tc>
                  <a:txBody>
                    <a:bodyPr/>
                    <a:lstStyle/>
                    <a:p>
                      <a:pPr algn="ctr"/>
                      <a:r>
                        <a:rPr lang="en-US" dirty="0"/>
                        <a:t>(13%)</a:t>
                      </a:r>
                    </a:p>
                  </a:txBody>
                  <a:tcPr/>
                </a:tc>
                <a:extLst>
                  <a:ext uri="{0D108BD9-81ED-4DB2-BD59-A6C34878D82A}">
                    <a16:rowId xmlns:a16="http://schemas.microsoft.com/office/drawing/2014/main" val="4137592074"/>
                  </a:ext>
                </a:extLst>
              </a:tr>
              <a:tr h="370840">
                <a:tc>
                  <a:txBody>
                    <a:bodyPr/>
                    <a:lstStyle/>
                    <a:p>
                      <a:r>
                        <a:rPr lang="en-US" dirty="0"/>
                        <a:t>Overcrowding (&gt;5 in household)</a:t>
                      </a:r>
                    </a:p>
                  </a:txBody>
                  <a:tcPr/>
                </a:tc>
                <a:tc>
                  <a:txBody>
                    <a:bodyPr/>
                    <a:lstStyle/>
                    <a:p>
                      <a:pPr algn="ctr"/>
                      <a:r>
                        <a:rPr lang="en-US" dirty="0"/>
                        <a:t>70</a:t>
                      </a:r>
                    </a:p>
                  </a:txBody>
                  <a:tcPr/>
                </a:tc>
                <a:tc>
                  <a:txBody>
                    <a:bodyPr/>
                    <a:lstStyle/>
                    <a:p>
                      <a:pPr algn="ctr"/>
                      <a:r>
                        <a:rPr lang="en-US" dirty="0"/>
                        <a:t>(35%)</a:t>
                      </a:r>
                    </a:p>
                  </a:txBody>
                  <a:tcPr/>
                </a:tc>
                <a:extLst>
                  <a:ext uri="{0D108BD9-81ED-4DB2-BD59-A6C34878D82A}">
                    <a16:rowId xmlns:a16="http://schemas.microsoft.com/office/drawing/2014/main" val="309661935"/>
                  </a:ext>
                </a:extLst>
              </a:tr>
              <a:tr h="370840">
                <a:tc>
                  <a:txBody>
                    <a:bodyPr/>
                    <a:lstStyle/>
                    <a:p>
                      <a:r>
                        <a:rPr lang="en-US" dirty="0"/>
                        <a:t>SHS exposure</a:t>
                      </a:r>
                    </a:p>
                  </a:txBody>
                  <a:tcPr/>
                </a:tc>
                <a:tc>
                  <a:txBody>
                    <a:bodyPr/>
                    <a:lstStyle/>
                    <a:p>
                      <a:pPr algn="ctr"/>
                      <a:r>
                        <a:rPr lang="en-US" dirty="0"/>
                        <a:t>76</a:t>
                      </a:r>
                    </a:p>
                  </a:txBody>
                  <a:tcPr/>
                </a:tc>
                <a:tc>
                  <a:txBody>
                    <a:bodyPr/>
                    <a:lstStyle/>
                    <a:p>
                      <a:pPr algn="ctr"/>
                      <a:r>
                        <a:rPr lang="en-US" dirty="0"/>
                        <a:t>(38%)</a:t>
                      </a:r>
                    </a:p>
                  </a:txBody>
                  <a:tcPr/>
                </a:tc>
                <a:extLst>
                  <a:ext uri="{0D108BD9-81ED-4DB2-BD59-A6C34878D82A}">
                    <a16:rowId xmlns:a16="http://schemas.microsoft.com/office/drawing/2014/main" val="1749189957"/>
                  </a:ext>
                </a:extLst>
              </a:tr>
              <a:tr h="370840">
                <a:tc>
                  <a:txBody>
                    <a:bodyPr/>
                    <a:lstStyle/>
                    <a:p>
                      <a:r>
                        <a:rPr lang="en-US" dirty="0"/>
                        <a:t>Maternal</a:t>
                      </a:r>
                      <a:r>
                        <a:rPr lang="en-US" baseline="0" dirty="0"/>
                        <a:t> s</a:t>
                      </a:r>
                      <a:r>
                        <a:rPr lang="en-US" dirty="0"/>
                        <a:t>moking in pregnancy</a:t>
                      </a:r>
                    </a:p>
                  </a:txBody>
                  <a:tcPr/>
                </a:tc>
                <a:tc>
                  <a:txBody>
                    <a:bodyPr/>
                    <a:lstStyle/>
                    <a:p>
                      <a:pPr algn="ctr"/>
                      <a:r>
                        <a:rPr lang="en-US" dirty="0"/>
                        <a:t>5</a:t>
                      </a:r>
                    </a:p>
                  </a:txBody>
                  <a:tcPr/>
                </a:tc>
                <a:tc>
                  <a:txBody>
                    <a:bodyPr/>
                    <a:lstStyle/>
                    <a:p>
                      <a:pPr algn="ctr"/>
                      <a:r>
                        <a:rPr lang="en-US" dirty="0"/>
                        <a:t>(3%)</a:t>
                      </a:r>
                    </a:p>
                  </a:txBody>
                  <a:tcPr/>
                </a:tc>
                <a:extLst>
                  <a:ext uri="{0D108BD9-81ED-4DB2-BD59-A6C34878D82A}">
                    <a16:rowId xmlns:a16="http://schemas.microsoft.com/office/drawing/2014/main" val="2370938336"/>
                  </a:ext>
                </a:extLst>
              </a:tr>
              <a:tr h="370840">
                <a:tc>
                  <a:txBody>
                    <a:bodyPr/>
                    <a:lstStyle/>
                    <a:p>
                      <a:r>
                        <a:rPr lang="en-US" dirty="0"/>
                        <a:t>Family uses woodstove</a:t>
                      </a:r>
                    </a:p>
                  </a:txBody>
                  <a:tcPr/>
                </a:tc>
                <a:tc>
                  <a:txBody>
                    <a:bodyPr/>
                    <a:lstStyle/>
                    <a:p>
                      <a:pPr algn="ctr"/>
                      <a:r>
                        <a:rPr lang="en-US" dirty="0"/>
                        <a:t>91</a:t>
                      </a:r>
                    </a:p>
                  </a:txBody>
                  <a:tcPr/>
                </a:tc>
                <a:tc>
                  <a:txBody>
                    <a:bodyPr/>
                    <a:lstStyle/>
                    <a:p>
                      <a:pPr algn="ctr"/>
                      <a:r>
                        <a:rPr lang="en-US" dirty="0"/>
                        <a:t>(46%)</a:t>
                      </a:r>
                    </a:p>
                  </a:txBody>
                  <a:tcPr/>
                </a:tc>
                <a:extLst>
                  <a:ext uri="{0D108BD9-81ED-4DB2-BD59-A6C34878D82A}">
                    <a16:rowId xmlns:a16="http://schemas.microsoft.com/office/drawing/2014/main" val="3333729827"/>
                  </a:ext>
                </a:extLst>
              </a:tr>
              <a:tr h="370840">
                <a:tc>
                  <a:txBody>
                    <a:bodyPr/>
                    <a:lstStyle/>
                    <a:p>
                      <a:r>
                        <a:rPr lang="en-US" dirty="0"/>
                        <a:t>Woodstove is indoors</a:t>
                      </a:r>
                    </a:p>
                  </a:txBody>
                  <a:tcPr/>
                </a:tc>
                <a:tc>
                  <a:txBody>
                    <a:bodyPr/>
                    <a:lstStyle/>
                    <a:p>
                      <a:pPr algn="ctr"/>
                      <a:r>
                        <a:rPr lang="en-US" dirty="0"/>
                        <a:t>9</a:t>
                      </a:r>
                    </a:p>
                  </a:txBody>
                  <a:tcPr/>
                </a:tc>
                <a:tc>
                  <a:txBody>
                    <a:bodyPr/>
                    <a:lstStyle/>
                    <a:p>
                      <a:pPr algn="ctr"/>
                      <a:r>
                        <a:rPr lang="en-US" baseline="0" dirty="0"/>
                        <a:t>(5%)</a:t>
                      </a:r>
                      <a:endParaRPr lang="en-US" dirty="0"/>
                    </a:p>
                  </a:txBody>
                  <a:tcPr/>
                </a:tc>
                <a:extLst>
                  <a:ext uri="{0D108BD9-81ED-4DB2-BD59-A6C34878D82A}">
                    <a16:rowId xmlns:a16="http://schemas.microsoft.com/office/drawing/2014/main" val="1785279917"/>
                  </a:ext>
                </a:extLst>
              </a:tr>
              <a:tr h="370840">
                <a:tc>
                  <a:txBody>
                    <a:bodyPr/>
                    <a:lstStyle/>
                    <a:p>
                      <a:r>
                        <a:rPr lang="en-US" dirty="0"/>
                        <a:t>Mold in the home</a:t>
                      </a:r>
                    </a:p>
                  </a:txBody>
                  <a:tcPr/>
                </a:tc>
                <a:tc>
                  <a:txBody>
                    <a:bodyPr/>
                    <a:lstStyle/>
                    <a:p>
                      <a:pPr algn="ctr"/>
                      <a:r>
                        <a:rPr lang="en-US" dirty="0"/>
                        <a:t>24</a:t>
                      </a:r>
                    </a:p>
                  </a:txBody>
                  <a:tcPr/>
                </a:tc>
                <a:tc>
                  <a:txBody>
                    <a:bodyPr/>
                    <a:lstStyle/>
                    <a:p>
                      <a:pPr algn="ctr"/>
                      <a:r>
                        <a:rPr lang="en-US" dirty="0"/>
                        <a:t>(12%)</a:t>
                      </a:r>
                    </a:p>
                  </a:txBody>
                  <a:tcPr/>
                </a:tc>
                <a:extLst>
                  <a:ext uri="{0D108BD9-81ED-4DB2-BD59-A6C34878D82A}">
                    <a16:rowId xmlns:a16="http://schemas.microsoft.com/office/drawing/2014/main" val="765254103"/>
                  </a:ext>
                </a:extLst>
              </a:tr>
            </a:tbl>
          </a:graphicData>
        </a:graphic>
      </p:graphicFrame>
    </p:spTree>
    <p:extLst>
      <p:ext uri="{BB962C8B-B14F-4D97-AF65-F5344CB8AC3E}">
        <p14:creationId xmlns:p14="http://schemas.microsoft.com/office/powerpoint/2010/main" val="36331494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3" name="Content Placeholder 2"/>
          <p:cNvSpPr>
            <a:spLocks noGrp="1"/>
          </p:cNvSpPr>
          <p:nvPr>
            <p:ph idx="1"/>
          </p:nvPr>
        </p:nvSpPr>
        <p:spPr/>
        <p:txBody>
          <a:bodyPr/>
          <a:lstStyle/>
          <a:p>
            <a:r>
              <a:rPr lang="en-US" dirty="0"/>
              <a:t>Overview of Asthma in Latin America</a:t>
            </a:r>
          </a:p>
          <a:p>
            <a:pPr lvl="1"/>
            <a:r>
              <a:rPr lang="en-US" dirty="0"/>
              <a:t>Is asthma really a global health problem?</a:t>
            </a:r>
          </a:p>
          <a:p>
            <a:pPr lvl="1"/>
            <a:r>
              <a:rPr lang="en-US" dirty="0"/>
              <a:t>How important is asthma?</a:t>
            </a:r>
          </a:p>
          <a:p>
            <a:pPr lvl="1"/>
            <a:r>
              <a:rPr lang="en-US" dirty="0"/>
              <a:t>What are risk factors for asthma in Latin America?</a:t>
            </a:r>
          </a:p>
          <a:p>
            <a:pPr lvl="1"/>
            <a:endParaRPr lang="en-US" dirty="0"/>
          </a:p>
          <a:p>
            <a:r>
              <a:rPr lang="en-US" dirty="0"/>
              <a:t>Asthma Screening Project in Managua, Nicaragua</a:t>
            </a:r>
          </a:p>
          <a:p>
            <a:pPr lvl="1"/>
            <a:r>
              <a:rPr lang="en-US" dirty="0"/>
              <a:t>Project development and implementation</a:t>
            </a:r>
          </a:p>
          <a:p>
            <a:pPr lvl="1"/>
            <a:r>
              <a:rPr lang="en-US" dirty="0"/>
              <a:t>Results</a:t>
            </a:r>
          </a:p>
        </p:txBody>
      </p:sp>
    </p:spTree>
    <p:extLst>
      <p:ext uri="{BB962C8B-B14F-4D97-AF65-F5344CB8AC3E}">
        <p14:creationId xmlns:p14="http://schemas.microsoft.com/office/powerpoint/2010/main" val="274589055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Prevalence of Asthma in Vladimir Hernandez</a:t>
            </a:r>
          </a:p>
        </p:txBody>
      </p:sp>
      <p:sp>
        <p:nvSpPr>
          <p:cNvPr id="4" name="Content Placeholder 2"/>
          <p:cNvSpPr>
            <a:spLocks noGrp="1"/>
          </p:cNvSpPr>
          <p:nvPr>
            <p:ph idx="1"/>
          </p:nvPr>
        </p:nvSpPr>
        <p:spPr/>
        <p:txBody>
          <a:bodyPr>
            <a:normAutofit/>
          </a:bodyPr>
          <a:lstStyle/>
          <a:p>
            <a:r>
              <a:rPr lang="en-US" dirty="0"/>
              <a:t>Prevalence = 30%  (59 of 199 children)</a:t>
            </a:r>
          </a:p>
          <a:p>
            <a:r>
              <a:rPr lang="en-US" dirty="0"/>
              <a:t>For comparison, here are prevalence data from several other countries:</a:t>
            </a:r>
          </a:p>
          <a:p>
            <a:pPr lvl="1"/>
            <a:r>
              <a:rPr lang="en-US" dirty="0"/>
              <a:t>Mexico					    7 %</a:t>
            </a:r>
          </a:p>
          <a:p>
            <a:pPr lvl="1"/>
            <a:r>
              <a:rPr lang="en-US" b="1" dirty="0"/>
              <a:t>Nicaragua				  15 %</a:t>
            </a:r>
          </a:p>
          <a:p>
            <a:pPr lvl="1"/>
            <a:r>
              <a:rPr lang="en-US" dirty="0"/>
              <a:t>Honduras				  18 %</a:t>
            </a:r>
          </a:p>
          <a:p>
            <a:pPr lvl="1"/>
            <a:r>
              <a:rPr lang="en-US" dirty="0"/>
              <a:t>Panama				  21 %</a:t>
            </a:r>
          </a:p>
          <a:p>
            <a:pPr lvl="1"/>
            <a:r>
              <a:rPr lang="en-US" dirty="0"/>
              <a:t>Costa Rica				  23 %</a:t>
            </a:r>
          </a:p>
          <a:p>
            <a:pPr lvl="1"/>
            <a:r>
              <a:rPr lang="en-US" dirty="0"/>
              <a:t>El Salvador				  24 %</a:t>
            </a:r>
          </a:p>
          <a:p>
            <a:pPr lvl="1"/>
            <a:r>
              <a:rPr lang="en-US" b="1" dirty="0">
                <a:solidFill>
                  <a:srgbClr val="C00000"/>
                </a:solidFill>
              </a:rPr>
              <a:t>Vladimir Hernandez	  30 %</a:t>
            </a:r>
          </a:p>
          <a:p>
            <a:pPr lvl="1"/>
            <a:r>
              <a:rPr lang="en-US" dirty="0"/>
              <a:t>Peru					  33 %</a:t>
            </a:r>
          </a:p>
          <a:p>
            <a:endParaRPr lang="en-US" dirty="0"/>
          </a:p>
        </p:txBody>
      </p:sp>
      <p:pic>
        <p:nvPicPr>
          <p:cNvPr id="5" name="Picture 2" descr="https://upload.wikimedia.org/wikipedia/commons/d/d8/Map_of_Central_America.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41393" y="2185737"/>
            <a:ext cx="4145407" cy="29575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3092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
                                            <p:txEl>
                                              <p:pRg st="9" end="9"/>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Possible explanations for high prevalence</a:t>
            </a:r>
          </a:p>
        </p:txBody>
      </p:sp>
      <p:sp>
        <p:nvSpPr>
          <p:cNvPr id="3" name="Content Placeholder 2"/>
          <p:cNvSpPr>
            <a:spLocks noGrp="1"/>
          </p:cNvSpPr>
          <p:nvPr>
            <p:ph idx="1"/>
          </p:nvPr>
        </p:nvSpPr>
        <p:spPr/>
        <p:txBody>
          <a:bodyPr/>
          <a:lstStyle/>
          <a:p>
            <a:r>
              <a:rPr lang="en-US" dirty="0"/>
              <a:t>Strong family history of asthma (25%)</a:t>
            </a:r>
          </a:p>
          <a:p>
            <a:r>
              <a:rPr lang="en-US" dirty="0"/>
              <a:t>Early respiratory infections and pneumonia (18 and 25%)</a:t>
            </a:r>
          </a:p>
          <a:p>
            <a:r>
              <a:rPr lang="en-US" dirty="0"/>
              <a:t>Secondhand smoke exposure (38%)</a:t>
            </a:r>
          </a:p>
          <a:p>
            <a:r>
              <a:rPr lang="en-US" dirty="0"/>
              <a:t>Indoor and outdoor air pollution</a:t>
            </a:r>
          </a:p>
          <a:p>
            <a:pPr lvl="1"/>
            <a:r>
              <a:rPr lang="en-US" dirty="0"/>
              <a:t>Biomass fuel stoves</a:t>
            </a:r>
          </a:p>
          <a:p>
            <a:pPr lvl="1"/>
            <a:r>
              <a:rPr lang="en-US" dirty="0"/>
              <a:t>Burning trash</a:t>
            </a:r>
          </a:p>
          <a:p>
            <a:pPr lvl="1"/>
            <a:r>
              <a:rPr lang="en-US" dirty="0"/>
              <a:t>Insecticide spraying</a:t>
            </a:r>
          </a:p>
        </p:txBody>
      </p:sp>
    </p:spTree>
    <p:extLst>
      <p:ext uri="{BB962C8B-B14F-4D97-AF65-F5344CB8AC3E}">
        <p14:creationId xmlns:p14="http://schemas.microsoft.com/office/powerpoint/2010/main" val="32804599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mc:AlternateContent xmlns:mc="http://schemas.openxmlformats.org/markup-compatibility/2006" xmlns:cx1="http://schemas.microsoft.com/office/drawing/2015/9/8/chartex">
        <mc:Choice Requires="cx1">
          <p:graphicFrame>
            <p:nvGraphicFramePr>
              <p:cNvPr id="7" name="Chart 6">
                <a:extLst>
                  <a:ext uri="{FF2B5EF4-FFF2-40B4-BE49-F238E27FC236}">
                    <a16:creationId xmlns:a16="http://schemas.microsoft.com/office/drawing/2014/main" id="{8C11B943-984F-447C-A779-3A1B7085C1A2}"/>
                  </a:ext>
                </a:extLst>
              </p:cNvPr>
              <p:cNvGraphicFramePr/>
              <p:nvPr>
                <p:extLst/>
              </p:nvPr>
            </p:nvGraphicFramePr>
            <p:xfrm>
              <a:off x="609600" y="457200"/>
              <a:ext cx="8153400" cy="5361753"/>
            </p:xfrm>
            <a:graphic>
              <a:graphicData uri="http://schemas.microsoft.com/office/drawing/2014/chartex">
                <cx:chart xmlns:cx="http://schemas.microsoft.com/office/drawing/2014/chartex" xmlns:r="http://schemas.openxmlformats.org/officeDocument/2006/relationships" r:id="rId3"/>
              </a:graphicData>
            </a:graphic>
          </p:graphicFrame>
        </mc:Choice>
        <mc:Fallback xmlns="">
          <p:pic>
            <p:nvPicPr>
              <p:cNvPr id="7" name="Chart 6">
                <a:extLst>
                  <a:ext uri="{FF2B5EF4-FFF2-40B4-BE49-F238E27FC236}">
                    <a16:creationId xmlns:a16="http://schemas.microsoft.com/office/drawing/2014/main" id="{8C11B943-984F-447C-A779-3A1B7085C1A2}"/>
                  </a:ext>
                </a:extLst>
              </p:cNvPr>
              <p:cNvPicPr>
                <a:picLocks noGrp="1" noRot="1" noChangeAspect="1" noMove="1" noResize="1" noEditPoints="1" noAdjustHandles="1" noChangeArrowheads="1" noChangeShapeType="1"/>
              </p:cNvPicPr>
              <p:nvPr/>
            </p:nvPicPr>
            <p:blipFill>
              <a:blip r:embed="rId4"/>
              <a:stretch>
                <a:fillRect/>
              </a:stretch>
            </p:blipFill>
            <p:spPr>
              <a:xfrm>
                <a:off x="609600" y="457200"/>
                <a:ext cx="8153400" cy="5361753"/>
              </a:xfrm>
              <a:prstGeom prst="rect">
                <a:avLst/>
              </a:prstGeom>
            </p:spPr>
          </p:pic>
        </mc:Fallback>
      </mc:AlternateContent>
      <p:sp>
        <p:nvSpPr>
          <p:cNvPr id="2" name="TextBox 1"/>
          <p:cNvSpPr txBox="1"/>
          <p:nvPr/>
        </p:nvSpPr>
        <p:spPr>
          <a:xfrm>
            <a:off x="2209800" y="5634287"/>
            <a:ext cx="4381500" cy="1200329"/>
          </a:xfrm>
          <a:prstGeom prst="rect">
            <a:avLst/>
          </a:prstGeom>
          <a:noFill/>
        </p:spPr>
        <p:txBody>
          <a:bodyPr wrap="square" rtlCol="0">
            <a:spAutoFit/>
          </a:bodyPr>
          <a:lstStyle/>
          <a:p>
            <a:r>
              <a:rPr lang="en-US" dirty="0"/>
              <a:t>n =	             133		               59</a:t>
            </a:r>
          </a:p>
          <a:p>
            <a:endParaRPr lang="en-US" dirty="0"/>
          </a:p>
          <a:p>
            <a:r>
              <a:rPr lang="en-US" dirty="0"/>
              <a:t>		              p &lt; 0.0001	 </a:t>
            </a:r>
          </a:p>
        </p:txBody>
      </p:sp>
    </p:spTree>
    <p:extLst>
      <p:ext uri="{BB962C8B-B14F-4D97-AF65-F5344CB8AC3E}">
        <p14:creationId xmlns:p14="http://schemas.microsoft.com/office/powerpoint/2010/main" val="368951386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Evaluating a Screening Test</a:t>
            </a:r>
          </a:p>
        </p:txBody>
      </p:sp>
      <p:sp>
        <p:nvSpPr>
          <p:cNvPr id="3" name="Content Placeholder 2"/>
          <p:cNvSpPr>
            <a:spLocks noGrp="1"/>
          </p:cNvSpPr>
          <p:nvPr>
            <p:ph idx="1"/>
          </p:nvPr>
        </p:nvSpPr>
        <p:spPr/>
        <p:txBody>
          <a:bodyPr/>
          <a:lstStyle/>
          <a:p>
            <a:r>
              <a:rPr lang="en-US" dirty="0"/>
              <a:t>Sensitivity</a:t>
            </a:r>
          </a:p>
          <a:p>
            <a:r>
              <a:rPr lang="en-US" dirty="0"/>
              <a:t>Specificity</a:t>
            </a:r>
          </a:p>
          <a:p>
            <a:r>
              <a:rPr lang="en-US" dirty="0"/>
              <a:t>Positive predictive value (PPV)</a:t>
            </a:r>
          </a:p>
          <a:p>
            <a:r>
              <a:rPr lang="en-US" dirty="0"/>
              <a:t>Negative predictive value (NPV)</a:t>
            </a:r>
          </a:p>
        </p:txBody>
      </p:sp>
    </p:spTree>
    <p:extLst>
      <p:ext uri="{BB962C8B-B14F-4D97-AF65-F5344CB8AC3E}">
        <p14:creationId xmlns:p14="http://schemas.microsoft.com/office/powerpoint/2010/main" val="264561642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Sensitivity and Specificity: Characteristics of the test</a:t>
            </a:r>
          </a:p>
        </p:txBody>
      </p:sp>
      <p:sp>
        <p:nvSpPr>
          <p:cNvPr id="3" name="Content Placeholder 2"/>
          <p:cNvSpPr>
            <a:spLocks noGrp="1"/>
          </p:cNvSpPr>
          <p:nvPr>
            <p:ph idx="1"/>
          </p:nvPr>
        </p:nvSpPr>
        <p:spPr>
          <a:xfrm>
            <a:off x="457200" y="1359569"/>
            <a:ext cx="8229600" cy="4717472"/>
          </a:xfrm>
        </p:spPr>
        <p:txBody>
          <a:bodyPr/>
          <a:lstStyle/>
          <a:p>
            <a:r>
              <a:rPr lang="en-US" dirty="0"/>
              <a:t>Sensitivity – the likelihood that the test will pick up those who have the disease</a:t>
            </a:r>
          </a:p>
          <a:p>
            <a:pPr lvl="1"/>
            <a:r>
              <a:rPr lang="en-US" dirty="0"/>
              <a:t>80% sensitivity means the test will detect 80% of those who have the disease</a:t>
            </a:r>
          </a:p>
          <a:p>
            <a:r>
              <a:rPr lang="en-US" dirty="0"/>
              <a:t>Specificity – the proportion of those who do not have the disease who have a negative test</a:t>
            </a:r>
          </a:p>
          <a:p>
            <a:pPr lvl="1"/>
            <a:r>
              <a:rPr lang="en-US" dirty="0"/>
              <a:t>72% specificity means 72% of those without the disease will have a negative test</a:t>
            </a:r>
          </a:p>
        </p:txBody>
      </p:sp>
    </p:spTree>
    <p:extLst>
      <p:ext uri="{BB962C8B-B14F-4D97-AF65-F5344CB8AC3E}">
        <p14:creationId xmlns:p14="http://schemas.microsoft.com/office/powerpoint/2010/main" val="371027555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Predictive Value: What the test results mean to your patient</a:t>
            </a:r>
          </a:p>
        </p:txBody>
      </p:sp>
      <p:sp>
        <p:nvSpPr>
          <p:cNvPr id="3" name="Content Placeholder 2"/>
          <p:cNvSpPr>
            <a:spLocks noGrp="1"/>
          </p:cNvSpPr>
          <p:nvPr>
            <p:ph idx="1"/>
          </p:nvPr>
        </p:nvSpPr>
        <p:spPr>
          <a:xfrm>
            <a:off x="457200" y="1398070"/>
            <a:ext cx="8229600" cy="4717472"/>
          </a:xfrm>
        </p:spPr>
        <p:txBody>
          <a:bodyPr/>
          <a:lstStyle/>
          <a:p>
            <a:r>
              <a:rPr lang="en-US" dirty="0"/>
              <a:t>Positive predictive value (PPV) – Likelihood that a positive test means that the patient has the disease </a:t>
            </a:r>
          </a:p>
          <a:p>
            <a:pPr lvl="1"/>
            <a:r>
              <a:rPr lang="en-US" dirty="0"/>
              <a:t>67% PPV means that a patient who tests positive has a 67% chance of having the disease</a:t>
            </a:r>
          </a:p>
          <a:p>
            <a:r>
              <a:rPr lang="en-US" dirty="0"/>
              <a:t>Negative predictive value (NPV) – Likelihood that a negative test means that the patient does not have the disease</a:t>
            </a:r>
          </a:p>
          <a:p>
            <a:pPr lvl="1"/>
            <a:r>
              <a:rPr lang="en-US" dirty="0"/>
              <a:t>95% NPV means that a patient who tests negative has a 95% chance of not having the disease</a:t>
            </a:r>
          </a:p>
          <a:p>
            <a:r>
              <a:rPr lang="en-US" dirty="0"/>
              <a:t>These depend on the prevalence of the disease</a:t>
            </a:r>
          </a:p>
        </p:txBody>
      </p:sp>
    </p:spTree>
    <p:extLst>
      <p:ext uri="{BB962C8B-B14F-4D97-AF65-F5344CB8AC3E}">
        <p14:creationId xmlns:p14="http://schemas.microsoft.com/office/powerpoint/2010/main" val="87988422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145968685"/>
              </p:ext>
            </p:extLst>
          </p:nvPr>
        </p:nvGraphicFramePr>
        <p:xfrm>
          <a:off x="914400" y="1066800"/>
          <a:ext cx="7086600" cy="4201884"/>
        </p:xfrm>
        <a:graphic>
          <a:graphicData uri="http://schemas.openxmlformats.org/drawingml/2006/table">
            <a:tbl>
              <a:tblPr>
                <a:tableStyleId>{FABFCF23-3B69-468F-B69F-88F6DE6A72F2}</a:tableStyleId>
              </a:tblPr>
              <a:tblGrid>
                <a:gridCol w="1524000">
                  <a:extLst>
                    <a:ext uri="{9D8B030D-6E8A-4147-A177-3AD203B41FA5}">
                      <a16:colId xmlns:a16="http://schemas.microsoft.com/office/drawing/2014/main" val="1193497394"/>
                    </a:ext>
                  </a:extLst>
                </a:gridCol>
                <a:gridCol w="1310640">
                  <a:extLst>
                    <a:ext uri="{9D8B030D-6E8A-4147-A177-3AD203B41FA5}">
                      <a16:colId xmlns:a16="http://schemas.microsoft.com/office/drawing/2014/main" val="4187175456"/>
                    </a:ext>
                  </a:extLst>
                </a:gridCol>
                <a:gridCol w="1417320">
                  <a:extLst>
                    <a:ext uri="{9D8B030D-6E8A-4147-A177-3AD203B41FA5}">
                      <a16:colId xmlns:a16="http://schemas.microsoft.com/office/drawing/2014/main" val="298704622"/>
                    </a:ext>
                  </a:extLst>
                </a:gridCol>
                <a:gridCol w="1417320">
                  <a:extLst>
                    <a:ext uri="{9D8B030D-6E8A-4147-A177-3AD203B41FA5}">
                      <a16:colId xmlns:a16="http://schemas.microsoft.com/office/drawing/2014/main" val="3682155219"/>
                    </a:ext>
                  </a:extLst>
                </a:gridCol>
                <a:gridCol w="1417320">
                  <a:extLst>
                    <a:ext uri="{9D8B030D-6E8A-4147-A177-3AD203B41FA5}">
                      <a16:colId xmlns:a16="http://schemas.microsoft.com/office/drawing/2014/main" val="906635854"/>
                    </a:ext>
                  </a:extLst>
                </a:gridCol>
              </a:tblGrid>
              <a:tr h="598714">
                <a:tc>
                  <a:txBody>
                    <a:bodyPr/>
                    <a:lstStyle/>
                    <a:p>
                      <a:pPr algn="ctr" fontAlgn="b"/>
                      <a:r>
                        <a:rPr lang="en-US" sz="2000" u="none" strike="noStrike" dirty="0">
                          <a:solidFill>
                            <a:schemeClr val="bg1"/>
                          </a:solidFill>
                          <a:effectLst/>
                        </a:rPr>
                        <a:t>Cutoff for Positive</a:t>
                      </a:r>
                      <a:r>
                        <a:rPr lang="en-US" sz="2000" u="none" strike="noStrike" baseline="0" dirty="0">
                          <a:solidFill>
                            <a:schemeClr val="bg1"/>
                          </a:solidFill>
                          <a:effectLst/>
                        </a:rPr>
                        <a:t> Test</a:t>
                      </a:r>
                      <a:endParaRPr lang="en-US" sz="2000" b="1" i="0" u="none" strike="noStrike" dirty="0">
                        <a:solidFill>
                          <a:schemeClr val="bg1"/>
                        </a:solidFill>
                        <a:effectLst/>
                        <a:latin typeface="Calibri" panose="020F0502020204030204" pitchFamily="34" charset="0"/>
                      </a:endParaRPr>
                    </a:p>
                  </a:txBody>
                  <a:tcPr marL="0" marR="0" marT="0" marB="0" anchor="b">
                    <a:solidFill>
                      <a:srgbClr val="639EC8"/>
                    </a:solidFill>
                  </a:tcPr>
                </a:tc>
                <a:tc>
                  <a:txBody>
                    <a:bodyPr/>
                    <a:lstStyle/>
                    <a:p>
                      <a:pPr algn="ctr" fontAlgn="b"/>
                      <a:r>
                        <a:rPr lang="en-US" sz="2000" u="none" strike="noStrike" dirty="0">
                          <a:solidFill>
                            <a:schemeClr val="bg1"/>
                          </a:solidFill>
                          <a:effectLst/>
                        </a:rPr>
                        <a:t>Sensitivity</a:t>
                      </a:r>
                      <a:endParaRPr lang="en-US" sz="2000" b="1" i="0" u="none" strike="noStrike" dirty="0">
                        <a:solidFill>
                          <a:schemeClr val="bg1"/>
                        </a:solidFill>
                        <a:effectLst/>
                        <a:latin typeface="Calibri" panose="020F0502020204030204" pitchFamily="34" charset="0"/>
                      </a:endParaRPr>
                    </a:p>
                  </a:txBody>
                  <a:tcPr marL="0" marR="0" marT="0" marB="0" anchor="b">
                    <a:solidFill>
                      <a:srgbClr val="639EC8"/>
                    </a:solidFill>
                  </a:tcPr>
                </a:tc>
                <a:tc>
                  <a:txBody>
                    <a:bodyPr/>
                    <a:lstStyle/>
                    <a:p>
                      <a:pPr algn="ctr" fontAlgn="b"/>
                      <a:r>
                        <a:rPr lang="en-US" sz="2000" u="none" strike="noStrike" dirty="0">
                          <a:solidFill>
                            <a:schemeClr val="bg1"/>
                          </a:solidFill>
                          <a:effectLst/>
                        </a:rPr>
                        <a:t>Specificity</a:t>
                      </a:r>
                      <a:endParaRPr lang="en-US" sz="2000" b="1" i="0" u="none" strike="noStrike" dirty="0">
                        <a:solidFill>
                          <a:schemeClr val="bg1"/>
                        </a:solidFill>
                        <a:effectLst/>
                        <a:latin typeface="Calibri" panose="020F0502020204030204" pitchFamily="34" charset="0"/>
                      </a:endParaRPr>
                    </a:p>
                  </a:txBody>
                  <a:tcPr marL="0" marR="0" marT="0" marB="0" anchor="b">
                    <a:solidFill>
                      <a:srgbClr val="639EC8"/>
                    </a:solidFill>
                  </a:tcPr>
                </a:tc>
                <a:tc>
                  <a:txBody>
                    <a:bodyPr/>
                    <a:lstStyle/>
                    <a:p>
                      <a:pPr algn="ctr" fontAlgn="b"/>
                      <a:r>
                        <a:rPr lang="en-US" sz="2000" u="none" strike="noStrike" dirty="0">
                          <a:solidFill>
                            <a:schemeClr val="bg1"/>
                          </a:solidFill>
                          <a:effectLst/>
                        </a:rPr>
                        <a:t>PPV</a:t>
                      </a:r>
                      <a:endParaRPr lang="en-US" sz="2000" b="1" i="0" u="none" strike="noStrike" dirty="0">
                        <a:solidFill>
                          <a:schemeClr val="bg1"/>
                        </a:solidFill>
                        <a:effectLst/>
                        <a:latin typeface="Calibri" panose="020F0502020204030204" pitchFamily="34" charset="0"/>
                      </a:endParaRPr>
                    </a:p>
                  </a:txBody>
                  <a:tcPr marL="0" marR="0" marT="0" marB="0" anchor="b">
                    <a:solidFill>
                      <a:srgbClr val="639EC8"/>
                    </a:solidFill>
                  </a:tcPr>
                </a:tc>
                <a:tc>
                  <a:txBody>
                    <a:bodyPr/>
                    <a:lstStyle/>
                    <a:p>
                      <a:pPr algn="ctr" fontAlgn="b"/>
                      <a:r>
                        <a:rPr lang="en-US" sz="2000" u="none" strike="noStrike" dirty="0">
                          <a:solidFill>
                            <a:schemeClr val="bg1"/>
                          </a:solidFill>
                          <a:effectLst/>
                        </a:rPr>
                        <a:t>NPV</a:t>
                      </a:r>
                      <a:endParaRPr lang="en-US" sz="2000" b="1" i="0" u="none" strike="noStrike" dirty="0">
                        <a:solidFill>
                          <a:schemeClr val="bg1"/>
                        </a:solidFill>
                        <a:effectLst/>
                        <a:latin typeface="Calibri" panose="020F0502020204030204" pitchFamily="34" charset="0"/>
                      </a:endParaRPr>
                    </a:p>
                  </a:txBody>
                  <a:tcPr marL="0" marR="0" marT="0" marB="0" anchor="b">
                    <a:solidFill>
                      <a:srgbClr val="639EC8"/>
                    </a:solidFill>
                  </a:tcPr>
                </a:tc>
                <a:extLst>
                  <a:ext uri="{0D108BD9-81ED-4DB2-BD59-A6C34878D82A}">
                    <a16:rowId xmlns:a16="http://schemas.microsoft.com/office/drawing/2014/main" val="9449222"/>
                  </a:ext>
                </a:extLst>
              </a:tr>
              <a:tr h="598714">
                <a:tc>
                  <a:txBody>
                    <a:bodyPr/>
                    <a:lstStyle/>
                    <a:p>
                      <a:pPr algn="ctr" fontAlgn="b"/>
                      <a:r>
                        <a:rPr lang="en-US" sz="2000" u="none" strike="noStrike" dirty="0">
                          <a:effectLst/>
                        </a:rPr>
                        <a:t>≥6</a:t>
                      </a:r>
                      <a:endParaRPr lang="en-US" sz="20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2000" u="none" strike="noStrike" dirty="0">
                          <a:effectLst/>
                        </a:rPr>
                        <a:t>92%</a:t>
                      </a:r>
                      <a:endParaRPr lang="en-US" sz="20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2000" u="none" strike="noStrike" dirty="0">
                          <a:effectLst/>
                        </a:rPr>
                        <a:t>79%</a:t>
                      </a:r>
                      <a:endParaRPr lang="en-US" sz="20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2000" u="none" strike="noStrike" dirty="0">
                          <a:effectLst/>
                        </a:rPr>
                        <a:t>66%</a:t>
                      </a:r>
                      <a:endParaRPr lang="en-US" sz="20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2000" u="none" strike="noStrike" dirty="0">
                          <a:effectLst/>
                        </a:rPr>
                        <a:t>95%</a:t>
                      </a:r>
                      <a:endParaRPr lang="en-US" sz="20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2106444908"/>
                  </a:ext>
                </a:extLst>
              </a:tr>
              <a:tr h="598714">
                <a:tc>
                  <a:txBody>
                    <a:bodyPr/>
                    <a:lstStyle/>
                    <a:p>
                      <a:pPr algn="ctr" fontAlgn="b"/>
                      <a:r>
                        <a:rPr lang="en-US" sz="2000" u="none" strike="noStrike" dirty="0">
                          <a:effectLst/>
                        </a:rPr>
                        <a:t>≥7</a:t>
                      </a:r>
                      <a:endParaRPr lang="en-US" sz="2000" b="0" i="0" u="none" strike="noStrike" dirty="0">
                        <a:solidFill>
                          <a:srgbClr val="000000"/>
                        </a:solidFill>
                        <a:effectLst/>
                        <a:latin typeface="Calibri" panose="020F0502020204030204" pitchFamily="34" charset="0"/>
                      </a:endParaRPr>
                    </a:p>
                  </a:txBody>
                  <a:tcPr marL="0" marR="0" marT="0" marB="0" anchor="b">
                    <a:solidFill>
                      <a:schemeClr val="accent1">
                        <a:lumMod val="20000"/>
                        <a:lumOff val="80000"/>
                      </a:schemeClr>
                    </a:solidFill>
                  </a:tcPr>
                </a:tc>
                <a:tc>
                  <a:txBody>
                    <a:bodyPr/>
                    <a:lstStyle/>
                    <a:p>
                      <a:pPr algn="ctr" fontAlgn="b"/>
                      <a:r>
                        <a:rPr lang="en-US" sz="2000" u="none" strike="noStrike" dirty="0">
                          <a:effectLst/>
                        </a:rPr>
                        <a:t>83%</a:t>
                      </a:r>
                      <a:endParaRPr lang="en-US" sz="2000" b="0" i="0" u="none" strike="noStrike" dirty="0">
                        <a:solidFill>
                          <a:srgbClr val="000000"/>
                        </a:solidFill>
                        <a:effectLst/>
                        <a:latin typeface="Calibri" panose="020F0502020204030204" pitchFamily="34" charset="0"/>
                      </a:endParaRPr>
                    </a:p>
                  </a:txBody>
                  <a:tcPr marL="0" marR="0" marT="0" marB="0" anchor="b">
                    <a:solidFill>
                      <a:schemeClr val="accent1">
                        <a:lumMod val="20000"/>
                        <a:lumOff val="80000"/>
                      </a:schemeClr>
                    </a:solidFill>
                  </a:tcPr>
                </a:tc>
                <a:tc>
                  <a:txBody>
                    <a:bodyPr/>
                    <a:lstStyle/>
                    <a:p>
                      <a:pPr algn="ctr" fontAlgn="b"/>
                      <a:r>
                        <a:rPr lang="en-US" sz="2000" u="none" strike="noStrike" dirty="0">
                          <a:effectLst/>
                        </a:rPr>
                        <a:t>82%</a:t>
                      </a:r>
                      <a:endParaRPr lang="en-US" sz="2000" b="0" i="0" u="none" strike="noStrike" dirty="0">
                        <a:solidFill>
                          <a:srgbClr val="000000"/>
                        </a:solidFill>
                        <a:effectLst/>
                        <a:latin typeface="Calibri" panose="020F0502020204030204" pitchFamily="34" charset="0"/>
                      </a:endParaRPr>
                    </a:p>
                  </a:txBody>
                  <a:tcPr marL="0" marR="0" marT="0" marB="0" anchor="b">
                    <a:solidFill>
                      <a:schemeClr val="accent1">
                        <a:lumMod val="20000"/>
                        <a:lumOff val="80000"/>
                      </a:schemeClr>
                    </a:solidFill>
                  </a:tcPr>
                </a:tc>
                <a:tc>
                  <a:txBody>
                    <a:bodyPr/>
                    <a:lstStyle/>
                    <a:p>
                      <a:pPr algn="ctr" fontAlgn="b"/>
                      <a:r>
                        <a:rPr lang="en-US" sz="2000" u="none" strike="noStrike" dirty="0">
                          <a:effectLst/>
                        </a:rPr>
                        <a:t>68%</a:t>
                      </a:r>
                      <a:endParaRPr lang="en-US" sz="2000" b="0" i="0" u="none" strike="noStrike" dirty="0">
                        <a:solidFill>
                          <a:srgbClr val="000000"/>
                        </a:solidFill>
                        <a:effectLst/>
                        <a:latin typeface="Calibri" panose="020F0502020204030204" pitchFamily="34" charset="0"/>
                      </a:endParaRPr>
                    </a:p>
                  </a:txBody>
                  <a:tcPr marL="0" marR="0" marT="0" marB="0" anchor="b">
                    <a:solidFill>
                      <a:schemeClr val="accent1">
                        <a:lumMod val="20000"/>
                        <a:lumOff val="80000"/>
                      </a:schemeClr>
                    </a:solidFill>
                  </a:tcPr>
                </a:tc>
                <a:tc>
                  <a:txBody>
                    <a:bodyPr/>
                    <a:lstStyle/>
                    <a:p>
                      <a:pPr algn="ctr" fontAlgn="b"/>
                      <a:r>
                        <a:rPr lang="en-US" sz="2000" u="none" strike="noStrike" dirty="0">
                          <a:effectLst/>
                        </a:rPr>
                        <a:t>92%</a:t>
                      </a:r>
                      <a:endParaRPr lang="en-US" sz="2000" b="0" i="0" u="none" strike="noStrike" dirty="0">
                        <a:solidFill>
                          <a:srgbClr val="000000"/>
                        </a:solidFill>
                        <a:effectLst/>
                        <a:latin typeface="Calibri" panose="020F0502020204030204" pitchFamily="34" charset="0"/>
                      </a:endParaRPr>
                    </a:p>
                  </a:txBody>
                  <a:tcPr marL="0" marR="0" marT="0" marB="0" anchor="b">
                    <a:solidFill>
                      <a:schemeClr val="accent1">
                        <a:lumMod val="20000"/>
                        <a:lumOff val="80000"/>
                      </a:schemeClr>
                    </a:solidFill>
                  </a:tcPr>
                </a:tc>
                <a:extLst>
                  <a:ext uri="{0D108BD9-81ED-4DB2-BD59-A6C34878D82A}">
                    <a16:rowId xmlns:a16="http://schemas.microsoft.com/office/drawing/2014/main" val="1747182404"/>
                  </a:ext>
                </a:extLst>
              </a:tr>
              <a:tr h="598714">
                <a:tc>
                  <a:txBody>
                    <a:bodyPr/>
                    <a:lstStyle/>
                    <a:p>
                      <a:pPr algn="ctr" fontAlgn="b"/>
                      <a:r>
                        <a:rPr lang="en-US" sz="2000" u="none" strike="noStrike">
                          <a:effectLst/>
                        </a:rPr>
                        <a:t>≥8</a:t>
                      </a:r>
                      <a:endParaRPr lang="en-US" sz="20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2000" u="none" strike="noStrike" dirty="0">
                          <a:effectLst/>
                        </a:rPr>
                        <a:t>80%</a:t>
                      </a:r>
                      <a:endParaRPr lang="en-US" sz="20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2000" u="none" strike="noStrike" dirty="0">
                          <a:effectLst/>
                        </a:rPr>
                        <a:t>83%</a:t>
                      </a:r>
                      <a:endParaRPr lang="en-US" sz="20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2000" u="none" strike="noStrike" dirty="0">
                          <a:effectLst/>
                        </a:rPr>
                        <a:t>69%</a:t>
                      </a:r>
                      <a:endParaRPr lang="en-US" sz="20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2000" u="none" strike="noStrike" dirty="0">
                          <a:effectLst/>
                        </a:rPr>
                        <a:t>90%</a:t>
                      </a:r>
                      <a:endParaRPr lang="en-US" sz="20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1222990533"/>
                  </a:ext>
                </a:extLst>
              </a:tr>
              <a:tr h="598714">
                <a:tc>
                  <a:txBody>
                    <a:bodyPr/>
                    <a:lstStyle/>
                    <a:p>
                      <a:pPr algn="ctr" fontAlgn="b"/>
                      <a:r>
                        <a:rPr lang="en-US" sz="2000" u="none" strike="noStrike" dirty="0">
                          <a:effectLst/>
                        </a:rPr>
                        <a:t>≥9</a:t>
                      </a:r>
                      <a:endParaRPr lang="en-US" sz="2000" b="0" i="0" u="none" strike="noStrike" dirty="0">
                        <a:solidFill>
                          <a:srgbClr val="000000"/>
                        </a:solidFill>
                        <a:effectLst/>
                        <a:latin typeface="Calibri" panose="020F0502020204030204" pitchFamily="34" charset="0"/>
                      </a:endParaRPr>
                    </a:p>
                  </a:txBody>
                  <a:tcPr marL="0" marR="0" marT="0" marB="0" anchor="b">
                    <a:solidFill>
                      <a:schemeClr val="accent1">
                        <a:lumMod val="20000"/>
                        <a:lumOff val="80000"/>
                      </a:schemeClr>
                    </a:solidFill>
                  </a:tcPr>
                </a:tc>
                <a:tc>
                  <a:txBody>
                    <a:bodyPr/>
                    <a:lstStyle/>
                    <a:p>
                      <a:pPr algn="ctr" fontAlgn="b"/>
                      <a:r>
                        <a:rPr lang="en-US" sz="2000" u="none" strike="noStrike" dirty="0">
                          <a:effectLst/>
                        </a:rPr>
                        <a:t>68%</a:t>
                      </a:r>
                      <a:endParaRPr lang="en-US" sz="2000" b="0" i="0" u="none" strike="noStrike" dirty="0">
                        <a:solidFill>
                          <a:srgbClr val="000000"/>
                        </a:solidFill>
                        <a:effectLst/>
                        <a:latin typeface="Calibri" panose="020F0502020204030204" pitchFamily="34" charset="0"/>
                      </a:endParaRPr>
                    </a:p>
                  </a:txBody>
                  <a:tcPr marL="0" marR="0" marT="0" marB="0" anchor="b">
                    <a:solidFill>
                      <a:schemeClr val="accent1">
                        <a:lumMod val="20000"/>
                        <a:lumOff val="80000"/>
                      </a:schemeClr>
                    </a:solidFill>
                  </a:tcPr>
                </a:tc>
                <a:tc>
                  <a:txBody>
                    <a:bodyPr/>
                    <a:lstStyle/>
                    <a:p>
                      <a:pPr algn="ctr" fontAlgn="b"/>
                      <a:r>
                        <a:rPr lang="en-US" sz="2000" u="none" strike="noStrike" dirty="0">
                          <a:effectLst/>
                        </a:rPr>
                        <a:t>86%</a:t>
                      </a:r>
                      <a:endParaRPr lang="en-US" sz="2000" b="0" i="0" u="none" strike="noStrike" dirty="0">
                        <a:solidFill>
                          <a:srgbClr val="000000"/>
                        </a:solidFill>
                        <a:effectLst/>
                        <a:latin typeface="Calibri" panose="020F0502020204030204" pitchFamily="34" charset="0"/>
                      </a:endParaRPr>
                    </a:p>
                  </a:txBody>
                  <a:tcPr marL="0" marR="0" marT="0" marB="0" anchor="b">
                    <a:solidFill>
                      <a:schemeClr val="accent1">
                        <a:lumMod val="20000"/>
                        <a:lumOff val="80000"/>
                      </a:schemeClr>
                    </a:solidFill>
                  </a:tcPr>
                </a:tc>
                <a:tc>
                  <a:txBody>
                    <a:bodyPr/>
                    <a:lstStyle/>
                    <a:p>
                      <a:pPr algn="ctr" fontAlgn="b"/>
                      <a:r>
                        <a:rPr lang="en-US" sz="2000" u="none" strike="noStrike" dirty="0">
                          <a:effectLst/>
                        </a:rPr>
                        <a:t>69%</a:t>
                      </a:r>
                      <a:endParaRPr lang="en-US" sz="2000" b="0" i="0" u="none" strike="noStrike" dirty="0">
                        <a:solidFill>
                          <a:srgbClr val="000000"/>
                        </a:solidFill>
                        <a:effectLst/>
                        <a:latin typeface="Calibri" panose="020F0502020204030204" pitchFamily="34" charset="0"/>
                      </a:endParaRPr>
                    </a:p>
                  </a:txBody>
                  <a:tcPr marL="0" marR="0" marT="0" marB="0" anchor="b">
                    <a:solidFill>
                      <a:schemeClr val="accent1">
                        <a:lumMod val="20000"/>
                        <a:lumOff val="80000"/>
                      </a:schemeClr>
                    </a:solidFill>
                  </a:tcPr>
                </a:tc>
                <a:tc>
                  <a:txBody>
                    <a:bodyPr/>
                    <a:lstStyle/>
                    <a:p>
                      <a:pPr algn="ctr" fontAlgn="b"/>
                      <a:r>
                        <a:rPr lang="en-US" sz="2000" u="none" strike="noStrike" dirty="0">
                          <a:effectLst/>
                        </a:rPr>
                        <a:t>86%</a:t>
                      </a:r>
                      <a:endParaRPr lang="en-US" sz="2000" b="0" i="0" u="none" strike="noStrike" dirty="0">
                        <a:solidFill>
                          <a:srgbClr val="000000"/>
                        </a:solidFill>
                        <a:effectLst/>
                        <a:latin typeface="Calibri" panose="020F0502020204030204" pitchFamily="34" charset="0"/>
                      </a:endParaRPr>
                    </a:p>
                  </a:txBody>
                  <a:tcPr marL="0" marR="0" marT="0" marB="0" anchor="b">
                    <a:solidFill>
                      <a:schemeClr val="accent1">
                        <a:lumMod val="20000"/>
                        <a:lumOff val="80000"/>
                      </a:schemeClr>
                    </a:solidFill>
                  </a:tcPr>
                </a:tc>
                <a:extLst>
                  <a:ext uri="{0D108BD9-81ED-4DB2-BD59-A6C34878D82A}">
                    <a16:rowId xmlns:a16="http://schemas.microsoft.com/office/drawing/2014/main" val="3830464702"/>
                  </a:ext>
                </a:extLst>
              </a:tr>
              <a:tr h="598714">
                <a:tc>
                  <a:txBody>
                    <a:bodyPr/>
                    <a:lstStyle/>
                    <a:p>
                      <a:pPr algn="ctr" fontAlgn="b"/>
                      <a:r>
                        <a:rPr lang="en-US" sz="2000" u="none" strike="noStrike">
                          <a:effectLst/>
                        </a:rPr>
                        <a:t>≥10</a:t>
                      </a:r>
                      <a:endParaRPr lang="en-US" sz="20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2000" u="none" strike="noStrike" dirty="0">
                          <a:effectLst/>
                        </a:rPr>
                        <a:t>55%</a:t>
                      </a:r>
                      <a:endParaRPr lang="en-US" sz="20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2000" u="none" strike="noStrike" dirty="0">
                          <a:effectLst/>
                        </a:rPr>
                        <a:t>89%</a:t>
                      </a:r>
                      <a:endParaRPr lang="en-US" sz="20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2000" u="none" strike="noStrike" dirty="0">
                          <a:effectLst/>
                        </a:rPr>
                        <a:t>70%</a:t>
                      </a:r>
                      <a:endParaRPr lang="en-US" sz="20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2000" u="none" strike="noStrike" dirty="0">
                          <a:effectLst/>
                        </a:rPr>
                        <a:t>81%</a:t>
                      </a:r>
                      <a:endParaRPr lang="en-US" sz="20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1731688771"/>
                  </a:ext>
                </a:extLst>
              </a:tr>
              <a:tr h="598714">
                <a:tc>
                  <a:txBody>
                    <a:bodyPr/>
                    <a:lstStyle/>
                    <a:p>
                      <a:pPr algn="ctr" fontAlgn="b"/>
                      <a:r>
                        <a:rPr lang="en-US" sz="2000" u="none" strike="noStrike" dirty="0">
                          <a:effectLst/>
                        </a:rPr>
                        <a:t>≥15</a:t>
                      </a:r>
                      <a:endParaRPr lang="en-US" sz="2000" b="0" i="0" u="none" strike="noStrike" dirty="0">
                        <a:solidFill>
                          <a:srgbClr val="000000"/>
                        </a:solidFill>
                        <a:effectLst/>
                        <a:latin typeface="Calibri" panose="020F0502020204030204" pitchFamily="34" charset="0"/>
                      </a:endParaRPr>
                    </a:p>
                  </a:txBody>
                  <a:tcPr marL="0" marR="0" marT="0" marB="0" anchor="b">
                    <a:solidFill>
                      <a:schemeClr val="accent1">
                        <a:lumMod val="20000"/>
                        <a:lumOff val="80000"/>
                      </a:schemeClr>
                    </a:solidFill>
                  </a:tcPr>
                </a:tc>
                <a:tc>
                  <a:txBody>
                    <a:bodyPr/>
                    <a:lstStyle/>
                    <a:p>
                      <a:pPr algn="ctr" fontAlgn="b"/>
                      <a:r>
                        <a:rPr lang="en-US" sz="2000" u="none" strike="noStrike" dirty="0">
                          <a:effectLst/>
                        </a:rPr>
                        <a:t>27%</a:t>
                      </a:r>
                      <a:endParaRPr lang="en-US" sz="2000" b="0" i="0" u="none" strike="noStrike" dirty="0">
                        <a:solidFill>
                          <a:srgbClr val="000000"/>
                        </a:solidFill>
                        <a:effectLst/>
                        <a:latin typeface="Calibri" panose="020F0502020204030204" pitchFamily="34" charset="0"/>
                      </a:endParaRPr>
                    </a:p>
                  </a:txBody>
                  <a:tcPr marL="0" marR="0" marT="0" marB="0" anchor="b">
                    <a:solidFill>
                      <a:schemeClr val="accent1">
                        <a:lumMod val="20000"/>
                        <a:lumOff val="80000"/>
                      </a:schemeClr>
                    </a:solidFill>
                  </a:tcPr>
                </a:tc>
                <a:tc>
                  <a:txBody>
                    <a:bodyPr/>
                    <a:lstStyle/>
                    <a:p>
                      <a:pPr algn="ctr" fontAlgn="b"/>
                      <a:r>
                        <a:rPr lang="en-US" sz="2000" u="none" strike="noStrike" dirty="0">
                          <a:effectLst/>
                        </a:rPr>
                        <a:t>97%</a:t>
                      </a:r>
                      <a:endParaRPr lang="en-US" sz="2000" b="0" i="0" u="none" strike="noStrike" dirty="0">
                        <a:solidFill>
                          <a:srgbClr val="000000"/>
                        </a:solidFill>
                        <a:effectLst/>
                        <a:latin typeface="Calibri" panose="020F0502020204030204" pitchFamily="34" charset="0"/>
                      </a:endParaRPr>
                    </a:p>
                  </a:txBody>
                  <a:tcPr marL="0" marR="0" marT="0" marB="0" anchor="b">
                    <a:solidFill>
                      <a:schemeClr val="accent1">
                        <a:lumMod val="20000"/>
                        <a:lumOff val="80000"/>
                      </a:schemeClr>
                    </a:solidFill>
                  </a:tcPr>
                </a:tc>
                <a:tc>
                  <a:txBody>
                    <a:bodyPr/>
                    <a:lstStyle/>
                    <a:p>
                      <a:pPr algn="ctr" fontAlgn="b"/>
                      <a:r>
                        <a:rPr lang="en-US" sz="2000" u="none" strike="noStrike" dirty="0">
                          <a:effectLst/>
                        </a:rPr>
                        <a:t>80%</a:t>
                      </a:r>
                      <a:endParaRPr lang="en-US" sz="2000" b="0" i="0" u="none" strike="noStrike" dirty="0">
                        <a:solidFill>
                          <a:srgbClr val="000000"/>
                        </a:solidFill>
                        <a:effectLst/>
                        <a:latin typeface="Calibri" panose="020F0502020204030204" pitchFamily="34" charset="0"/>
                      </a:endParaRPr>
                    </a:p>
                  </a:txBody>
                  <a:tcPr marL="0" marR="0" marT="0" marB="0" anchor="b">
                    <a:solidFill>
                      <a:schemeClr val="accent1">
                        <a:lumMod val="20000"/>
                        <a:lumOff val="80000"/>
                      </a:schemeClr>
                    </a:solidFill>
                  </a:tcPr>
                </a:tc>
                <a:tc>
                  <a:txBody>
                    <a:bodyPr/>
                    <a:lstStyle/>
                    <a:p>
                      <a:pPr algn="ctr" fontAlgn="b"/>
                      <a:r>
                        <a:rPr lang="en-US" sz="2000" u="none" strike="noStrike" dirty="0">
                          <a:effectLst/>
                        </a:rPr>
                        <a:t>74%</a:t>
                      </a:r>
                      <a:endParaRPr lang="en-US" sz="2000" b="0" i="0" u="none" strike="noStrike" dirty="0">
                        <a:solidFill>
                          <a:srgbClr val="000000"/>
                        </a:solidFill>
                        <a:effectLst/>
                        <a:latin typeface="Calibri" panose="020F0502020204030204" pitchFamily="34" charset="0"/>
                      </a:endParaRPr>
                    </a:p>
                  </a:txBody>
                  <a:tcPr marL="0" marR="0" marT="0" marB="0" anchor="b">
                    <a:solidFill>
                      <a:schemeClr val="accent1">
                        <a:lumMod val="20000"/>
                        <a:lumOff val="80000"/>
                      </a:schemeClr>
                    </a:solidFill>
                  </a:tcPr>
                </a:tc>
                <a:extLst>
                  <a:ext uri="{0D108BD9-81ED-4DB2-BD59-A6C34878D82A}">
                    <a16:rowId xmlns:a16="http://schemas.microsoft.com/office/drawing/2014/main" val="4098613542"/>
                  </a:ext>
                </a:extLst>
              </a:tr>
            </a:tbl>
          </a:graphicData>
        </a:graphic>
      </p:graphicFrame>
    </p:spTree>
    <p:extLst>
      <p:ext uri="{BB962C8B-B14F-4D97-AF65-F5344CB8AC3E}">
        <p14:creationId xmlns:p14="http://schemas.microsoft.com/office/powerpoint/2010/main" val="5430953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Determining a Cutoff for a Positive Test</a:t>
            </a:r>
          </a:p>
        </p:txBody>
      </p:sp>
      <p:sp>
        <p:nvSpPr>
          <p:cNvPr id="3" name="Content Placeholder 2"/>
          <p:cNvSpPr>
            <a:spLocks noGrp="1"/>
          </p:cNvSpPr>
          <p:nvPr>
            <p:ph idx="1"/>
          </p:nvPr>
        </p:nvSpPr>
        <p:spPr/>
        <p:txBody>
          <a:bodyPr/>
          <a:lstStyle/>
          <a:p>
            <a:r>
              <a:rPr lang="en-US" dirty="0"/>
              <a:t>Presented the community these scenarios about two families:</a:t>
            </a:r>
          </a:p>
          <a:p>
            <a:pPr lvl="1"/>
            <a:r>
              <a:rPr lang="en-US" b="1" dirty="0"/>
              <a:t>False Positive: </a:t>
            </a:r>
            <a:r>
              <a:rPr lang="en-US" dirty="0"/>
              <a:t>One family is told their child </a:t>
            </a:r>
            <a:r>
              <a:rPr lang="en-US" b="1" i="1" dirty="0"/>
              <a:t>has</a:t>
            </a:r>
            <a:r>
              <a:rPr lang="en-US" dirty="0"/>
              <a:t> asthma, and they are sent to the doctor only to find out it isn’t correct and their child is actually fine.  They lose time and money in the process, and have been worrying needlessly.</a:t>
            </a:r>
          </a:p>
          <a:p>
            <a:pPr lvl="1"/>
            <a:r>
              <a:rPr lang="en-US" b="1" dirty="0"/>
              <a:t>False Negative: </a:t>
            </a:r>
            <a:r>
              <a:rPr lang="en-US" dirty="0"/>
              <a:t>The other family is incorrectly told by the health worker that their child does </a:t>
            </a:r>
            <a:r>
              <a:rPr lang="en-US" b="1" i="1" dirty="0"/>
              <a:t>not</a:t>
            </a:r>
            <a:r>
              <a:rPr lang="en-US" dirty="0"/>
              <a:t> have asthma, when in fact he/she actually </a:t>
            </a:r>
            <a:r>
              <a:rPr lang="en-US" b="1" i="1" dirty="0"/>
              <a:t>does</a:t>
            </a:r>
            <a:r>
              <a:rPr lang="en-US" dirty="0"/>
              <a:t>.  They make no changes to their routine and the child continues to occasionally get sick.  The family only finds out later that there were medications that could have helped him/her.</a:t>
            </a:r>
          </a:p>
          <a:p>
            <a:r>
              <a:rPr lang="en-US" dirty="0"/>
              <a:t>They unanimously chose the first scenario as the lesser of two evils</a:t>
            </a:r>
          </a:p>
          <a:p>
            <a:pPr lvl="1"/>
            <a:endParaRPr lang="en-US" dirty="0"/>
          </a:p>
        </p:txBody>
      </p:sp>
    </p:spTree>
    <p:extLst>
      <p:ext uri="{BB962C8B-B14F-4D97-AF65-F5344CB8AC3E}">
        <p14:creationId xmlns:p14="http://schemas.microsoft.com/office/powerpoint/2010/main" val="202994402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965437935"/>
              </p:ext>
            </p:extLst>
          </p:nvPr>
        </p:nvGraphicFramePr>
        <p:xfrm>
          <a:off x="914400" y="1066800"/>
          <a:ext cx="7086600" cy="4201884"/>
        </p:xfrm>
        <a:graphic>
          <a:graphicData uri="http://schemas.openxmlformats.org/drawingml/2006/table">
            <a:tbl>
              <a:tblPr>
                <a:tableStyleId>{FABFCF23-3B69-468F-B69F-88F6DE6A72F2}</a:tableStyleId>
              </a:tblPr>
              <a:tblGrid>
                <a:gridCol w="1524000">
                  <a:extLst>
                    <a:ext uri="{9D8B030D-6E8A-4147-A177-3AD203B41FA5}">
                      <a16:colId xmlns:a16="http://schemas.microsoft.com/office/drawing/2014/main" val="1193497394"/>
                    </a:ext>
                  </a:extLst>
                </a:gridCol>
                <a:gridCol w="1310640">
                  <a:extLst>
                    <a:ext uri="{9D8B030D-6E8A-4147-A177-3AD203B41FA5}">
                      <a16:colId xmlns:a16="http://schemas.microsoft.com/office/drawing/2014/main" val="4187175456"/>
                    </a:ext>
                  </a:extLst>
                </a:gridCol>
                <a:gridCol w="1417320">
                  <a:extLst>
                    <a:ext uri="{9D8B030D-6E8A-4147-A177-3AD203B41FA5}">
                      <a16:colId xmlns:a16="http://schemas.microsoft.com/office/drawing/2014/main" val="298704622"/>
                    </a:ext>
                  </a:extLst>
                </a:gridCol>
                <a:gridCol w="1417320">
                  <a:extLst>
                    <a:ext uri="{9D8B030D-6E8A-4147-A177-3AD203B41FA5}">
                      <a16:colId xmlns:a16="http://schemas.microsoft.com/office/drawing/2014/main" val="3682155219"/>
                    </a:ext>
                  </a:extLst>
                </a:gridCol>
                <a:gridCol w="1417320">
                  <a:extLst>
                    <a:ext uri="{9D8B030D-6E8A-4147-A177-3AD203B41FA5}">
                      <a16:colId xmlns:a16="http://schemas.microsoft.com/office/drawing/2014/main" val="906635854"/>
                    </a:ext>
                  </a:extLst>
                </a:gridCol>
              </a:tblGrid>
              <a:tr h="598714">
                <a:tc>
                  <a:txBody>
                    <a:bodyPr/>
                    <a:lstStyle/>
                    <a:p>
                      <a:pPr algn="ctr" fontAlgn="b"/>
                      <a:r>
                        <a:rPr lang="en-US" sz="2000" u="none" strike="noStrike" dirty="0">
                          <a:solidFill>
                            <a:schemeClr val="bg1"/>
                          </a:solidFill>
                          <a:effectLst/>
                        </a:rPr>
                        <a:t>Cutoff for Positive</a:t>
                      </a:r>
                      <a:r>
                        <a:rPr lang="en-US" sz="2000" u="none" strike="noStrike" baseline="0" dirty="0">
                          <a:solidFill>
                            <a:schemeClr val="bg1"/>
                          </a:solidFill>
                          <a:effectLst/>
                        </a:rPr>
                        <a:t> Test</a:t>
                      </a:r>
                      <a:endParaRPr lang="en-US" sz="2000" b="1" i="0" u="none" strike="noStrike" dirty="0">
                        <a:solidFill>
                          <a:schemeClr val="bg1"/>
                        </a:solidFill>
                        <a:effectLst/>
                        <a:latin typeface="Calibri" panose="020F0502020204030204" pitchFamily="34" charset="0"/>
                      </a:endParaRPr>
                    </a:p>
                  </a:txBody>
                  <a:tcPr marL="0" marR="0" marT="0" marB="0">
                    <a:solidFill>
                      <a:srgbClr val="639EC8"/>
                    </a:solidFill>
                  </a:tcPr>
                </a:tc>
                <a:tc>
                  <a:txBody>
                    <a:bodyPr/>
                    <a:lstStyle/>
                    <a:p>
                      <a:pPr algn="ctr" fontAlgn="b"/>
                      <a:r>
                        <a:rPr lang="en-US" sz="2000" u="none" strike="noStrike" dirty="0">
                          <a:solidFill>
                            <a:schemeClr val="bg1"/>
                          </a:solidFill>
                          <a:effectLst/>
                        </a:rPr>
                        <a:t>Sensitivity</a:t>
                      </a:r>
                      <a:endParaRPr lang="en-US" sz="2000" b="1" i="0" u="none" strike="noStrike" dirty="0">
                        <a:solidFill>
                          <a:schemeClr val="bg1"/>
                        </a:solidFill>
                        <a:effectLst/>
                        <a:latin typeface="Calibri" panose="020F0502020204030204" pitchFamily="34" charset="0"/>
                      </a:endParaRPr>
                    </a:p>
                  </a:txBody>
                  <a:tcPr marL="0" marR="0" marT="0" marB="0">
                    <a:solidFill>
                      <a:srgbClr val="639EC8"/>
                    </a:solidFill>
                  </a:tcPr>
                </a:tc>
                <a:tc>
                  <a:txBody>
                    <a:bodyPr/>
                    <a:lstStyle/>
                    <a:p>
                      <a:pPr algn="ctr" fontAlgn="b"/>
                      <a:r>
                        <a:rPr lang="en-US" sz="2000" u="none" strike="noStrike" dirty="0">
                          <a:solidFill>
                            <a:schemeClr val="bg1"/>
                          </a:solidFill>
                          <a:effectLst/>
                        </a:rPr>
                        <a:t>Specificity</a:t>
                      </a:r>
                      <a:endParaRPr lang="en-US" sz="2000" b="1" i="0" u="none" strike="noStrike" dirty="0">
                        <a:solidFill>
                          <a:schemeClr val="bg1"/>
                        </a:solidFill>
                        <a:effectLst/>
                        <a:latin typeface="Calibri" panose="020F0502020204030204" pitchFamily="34" charset="0"/>
                      </a:endParaRPr>
                    </a:p>
                  </a:txBody>
                  <a:tcPr marL="0" marR="0" marT="0" marB="0">
                    <a:solidFill>
                      <a:srgbClr val="639EC8"/>
                    </a:solidFill>
                  </a:tcPr>
                </a:tc>
                <a:tc>
                  <a:txBody>
                    <a:bodyPr/>
                    <a:lstStyle/>
                    <a:p>
                      <a:pPr algn="ctr" fontAlgn="b"/>
                      <a:r>
                        <a:rPr lang="en-US" sz="2000" u="none" strike="noStrike" dirty="0">
                          <a:solidFill>
                            <a:schemeClr val="bg1"/>
                          </a:solidFill>
                          <a:effectLst/>
                        </a:rPr>
                        <a:t>PPV</a:t>
                      </a:r>
                      <a:endParaRPr lang="en-US" sz="2000" b="1" i="0" u="none" strike="noStrike" dirty="0">
                        <a:solidFill>
                          <a:schemeClr val="bg1"/>
                        </a:solidFill>
                        <a:effectLst/>
                        <a:latin typeface="Calibri" panose="020F0502020204030204" pitchFamily="34" charset="0"/>
                      </a:endParaRPr>
                    </a:p>
                  </a:txBody>
                  <a:tcPr marL="0" marR="0" marT="0" marB="0">
                    <a:solidFill>
                      <a:srgbClr val="639EC8"/>
                    </a:solidFill>
                  </a:tcPr>
                </a:tc>
                <a:tc>
                  <a:txBody>
                    <a:bodyPr/>
                    <a:lstStyle/>
                    <a:p>
                      <a:pPr algn="ctr" fontAlgn="b"/>
                      <a:r>
                        <a:rPr lang="en-US" sz="2000" u="none" strike="noStrike" dirty="0">
                          <a:solidFill>
                            <a:schemeClr val="bg1"/>
                          </a:solidFill>
                          <a:effectLst/>
                        </a:rPr>
                        <a:t>NPV</a:t>
                      </a:r>
                      <a:endParaRPr lang="en-US" sz="2000" b="1" i="0" u="none" strike="noStrike" dirty="0">
                        <a:solidFill>
                          <a:schemeClr val="bg1"/>
                        </a:solidFill>
                        <a:effectLst/>
                        <a:latin typeface="Calibri" panose="020F0502020204030204" pitchFamily="34" charset="0"/>
                      </a:endParaRPr>
                    </a:p>
                  </a:txBody>
                  <a:tcPr marL="0" marR="0" marT="0" marB="0">
                    <a:solidFill>
                      <a:srgbClr val="639EC8"/>
                    </a:solidFill>
                  </a:tcPr>
                </a:tc>
                <a:extLst>
                  <a:ext uri="{0D108BD9-81ED-4DB2-BD59-A6C34878D82A}">
                    <a16:rowId xmlns:a16="http://schemas.microsoft.com/office/drawing/2014/main" val="9449222"/>
                  </a:ext>
                </a:extLst>
              </a:tr>
              <a:tr h="598714">
                <a:tc>
                  <a:txBody>
                    <a:bodyPr/>
                    <a:lstStyle/>
                    <a:p>
                      <a:pPr algn="ctr" fontAlgn="b"/>
                      <a:r>
                        <a:rPr lang="en-US" sz="2000" u="none" strike="noStrike" dirty="0">
                          <a:effectLst/>
                        </a:rPr>
                        <a:t>≥6</a:t>
                      </a:r>
                      <a:endParaRPr lang="en-US" sz="2000" b="0" i="0" u="none" strike="noStrike" dirty="0">
                        <a:solidFill>
                          <a:srgbClr val="C00000"/>
                        </a:solidFill>
                        <a:effectLst/>
                        <a:latin typeface="Calibri" panose="020F0502020204030204" pitchFamily="34" charset="0"/>
                      </a:endParaRPr>
                    </a:p>
                  </a:txBody>
                  <a:tcPr marL="0" marR="0" marT="0" marB="0"/>
                </a:tc>
                <a:tc>
                  <a:txBody>
                    <a:bodyPr/>
                    <a:lstStyle/>
                    <a:p>
                      <a:pPr algn="ctr" fontAlgn="b"/>
                      <a:r>
                        <a:rPr lang="en-US" sz="2000" u="none" strike="noStrike" dirty="0">
                          <a:effectLst/>
                        </a:rPr>
                        <a:t>92%</a:t>
                      </a:r>
                      <a:endParaRPr lang="en-US" sz="2000" b="0" i="0" u="none" strike="noStrike" dirty="0">
                        <a:solidFill>
                          <a:srgbClr val="C00000"/>
                        </a:solidFill>
                        <a:effectLst/>
                        <a:latin typeface="Calibri" panose="020F0502020204030204" pitchFamily="34" charset="0"/>
                      </a:endParaRPr>
                    </a:p>
                  </a:txBody>
                  <a:tcPr marL="0" marR="0" marT="0" marB="0"/>
                </a:tc>
                <a:tc>
                  <a:txBody>
                    <a:bodyPr/>
                    <a:lstStyle/>
                    <a:p>
                      <a:pPr algn="ctr" fontAlgn="b"/>
                      <a:r>
                        <a:rPr lang="en-US" sz="2000" u="none" strike="noStrike" dirty="0">
                          <a:effectLst/>
                        </a:rPr>
                        <a:t>79%</a:t>
                      </a:r>
                      <a:endParaRPr lang="en-US" sz="2000" b="0" i="0" u="none" strike="noStrike" dirty="0">
                        <a:solidFill>
                          <a:srgbClr val="C00000"/>
                        </a:solidFill>
                        <a:effectLst/>
                        <a:latin typeface="Calibri" panose="020F0502020204030204" pitchFamily="34" charset="0"/>
                      </a:endParaRPr>
                    </a:p>
                  </a:txBody>
                  <a:tcPr marL="0" marR="0" marT="0" marB="0"/>
                </a:tc>
                <a:tc>
                  <a:txBody>
                    <a:bodyPr/>
                    <a:lstStyle/>
                    <a:p>
                      <a:pPr algn="ctr" fontAlgn="b"/>
                      <a:r>
                        <a:rPr lang="en-US" sz="2000" u="none" strike="noStrike" dirty="0">
                          <a:effectLst/>
                        </a:rPr>
                        <a:t>66%</a:t>
                      </a:r>
                      <a:endParaRPr lang="en-US" sz="2000" b="0" i="0" u="none" strike="noStrike" dirty="0">
                        <a:solidFill>
                          <a:srgbClr val="C00000"/>
                        </a:solidFill>
                        <a:effectLst/>
                        <a:latin typeface="Calibri" panose="020F0502020204030204" pitchFamily="34" charset="0"/>
                      </a:endParaRPr>
                    </a:p>
                  </a:txBody>
                  <a:tcPr marL="0" marR="0" marT="0" marB="0"/>
                </a:tc>
                <a:tc>
                  <a:txBody>
                    <a:bodyPr/>
                    <a:lstStyle/>
                    <a:p>
                      <a:pPr algn="ctr" fontAlgn="b"/>
                      <a:r>
                        <a:rPr lang="en-US" sz="2000" u="none" strike="noStrike" dirty="0">
                          <a:effectLst/>
                        </a:rPr>
                        <a:t>95%</a:t>
                      </a:r>
                      <a:endParaRPr lang="en-US" sz="2000" b="0" i="0" u="none" strike="noStrike" dirty="0">
                        <a:solidFill>
                          <a:srgbClr val="C00000"/>
                        </a:solidFill>
                        <a:effectLst/>
                        <a:latin typeface="Calibri" panose="020F0502020204030204" pitchFamily="34" charset="0"/>
                      </a:endParaRPr>
                    </a:p>
                  </a:txBody>
                  <a:tcPr marL="0" marR="0" marT="0" marB="0"/>
                </a:tc>
                <a:extLst>
                  <a:ext uri="{0D108BD9-81ED-4DB2-BD59-A6C34878D82A}">
                    <a16:rowId xmlns:a16="http://schemas.microsoft.com/office/drawing/2014/main" val="2106444908"/>
                  </a:ext>
                </a:extLst>
              </a:tr>
              <a:tr h="598714">
                <a:tc>
                  <a:txBody>
                    <a:bodyPr/>
                    <a:lstStyle/>
                    <a:p>
                      <a:pPr algn="ctr" fontAlgn="b"/>
                      <a:r>
                        <a:rPr lang="en-US" sz="2000" u="none" strike="noStrike" dirty="0">
                          <a:effectLst/>
                        </a:rPr>
                        <a:t>≥7</a:t>
                      </a:r>
                      <a:endParaRPr lang="en-US" sz="2000" b="0" i="0" u="none" strike="noStrike" dirty="0">
                        <a:solidFill>
                          <a:srgbClr val="000000"/>
                        </a:solidFill>
                        <a:effectLst/>
                        <a:latin typeface="Calibri" panose="020F0502020204030204" pitchFamily="34" charset="0"/>
                      </a:endParaRPr>
                    </a:p>
                  </a:txBody>
                  <a:tcPr marL="0" marR="0" marT="0" marB="0">
                    <a:solidFill>
                      <a:schemeClr val="accent1">
                        <a:lumMod val="20000"/>
                        <a:lumOff val="80000"/>
                      </a:schemeClr>
                    </a:solidFill>
                  </a:tcPr>
                </a:tc>
                <a:tc>
                  <a:txBody>
                    <a:bodyPr/>
                    <a:lstStyle/>
                    <a:p>
                      <a:pPr algn="ctr" fontAlgn="b"/>
                      <a:r>
                        <a:rPr lang="en-US" sz="2000" u="none" strike="noStrike" dirty="0">
                          <a:effectLst/>
                        </a:rPr>
                        <a:t>83%</a:t>
                      </a:r>
                      <a:endParaRPr lang="en-US" sz="2000" b="0" i="0" u="none" strike="noStrike" dirty="0">
                        <a:solidFill>
                          <a:srgbClr val="000000"/>
                        </a:solidFill>
                        <a:effectLst/>
                        <a:latin typeface="Calibri" panose="020F0502020204030204" pitchFamily="34" charset="0"/>
                      </a:endParaRPr>
                    </a:p>
                  </a:txBody>
                  <a:tcPr marL="0" marR="0" marT="0" marB="0">
                    <a:solidFill>
                      <a:schemeClr val="accent1">
                        <a:lumMod val="20000"/>
                        <a:lumOff val="80000"/>
                      </a:schemeClr>
                    </a:solidFill>
                  </a:tcPr>
                </a:tc>
                <a:tc>
                  <a:txBody>
                    <a:bodyPr/>
                    <a:lstStyle/>
                    <a:p>
                      <a:pPr algn="ctr" fontAlgn="b"/>
                      <a:r>
                        <a:rPr lang="en-US" sz="2000" u="none" strike="noStrike" dirty="0">
                          <a:effectLst/>
                        </a:rPr>
                        <a:t>82%</a:t>
                      </a:r>
                      <a:endParaRPr lang="en-US" sz="2000" b="0" i="0" u="none" strike="noStrike" dirty="0">
                        <a:solidFill>
                          <a:srgbClr val="000000"/>
                        </a:solidFill>
                        <a:effectLst/>
                        <a:latin typeface="Calibri" panose="020F0502020204030204" pitchFamily="34" charset="0"/>
                      </a:endParaRPr>
                    </a:p>
                  </a:txBody>
                  <a:tcPr marL="0" marR="0" marT="0" marB="0">
                    <a:solidFill>
                      <a:schemeClr val="accent1">
                        <a:lumMod val="20000"/>
                        <a:lumOff val="80000"/>
                      </a:schemeClr>
                    </a:solidFill>
                  </a:tcPr>
                </a:tc>
                <a:tc>
                  <a:txBody>
                    <a:bodyPr/>
                    <a:lstStyle/>
                    <a:p>
                      <a:pPr algn="ctr" fontAlgn="b"/>
                      <a:r>
                        <a:rPr lang="en-US" sz="2000" u="none" strike="noStrike" dirty="0">
                          <a:effectLst/>
                        </a:rPr>
                        <a:t>68%</a:t>
                      </a:r>
                      <a:endParaRPr lang="en-US" sz="2000" b="0" i="0" u="none" strike="noStrike" dirty="0">
                        <a:solidFill>
                          <a:srgbClr val="000000"/>
                        </a:solidFill>
                        <a:effectLst/>
                        <a:latin typeface="Calibri" panose="020F0502020204030204" pitchFamily="34" charset="0"/>
                      </a:endParaRPr>
                    </a:p>
                  </a:txBody>
                  <a:tcPr marL="0" marR="0" marT="0" marB="0">
                    <a:solidFill>
                      <a:schemeClr val="accent1">
                        <a:lumMod val="20000"/>
                        <a:lumOff val="80000"/>
                      </a:schemeClr>
                    </a:solidFill>
                  </a:tcPr>
                </a:tc>
                <a:tc>
                  <a:txBody>
                    <a:bodyPr/>
                    <a:lstStyle/>
                    <a:p>
                      <a:pPr algn="ctr" fontAlgn="b"/>
                      <a:r>
                        <a:rPr lang="en-US" sz="2000" u="none" strike="noStrike" dirty="0">
                          <a:effectLst/>
                        </a:rPr>
                        <a:t>92%</a:t>
                      </a:r>
                      <a:endParaRPr lang="en-US" sz="2000" b="0" i="0" u="none" strike="noStrike" dirty="0">
                        <a:solidFill>
                          <a:srgbClr val="000000"/>
                        </a:solidFill>
                        <a:effectLst/>
                        <a:latin typeface="Calibri" panose="020F0502020204030204" pitchFamily="34" charset="0"/>
                      </a:endParaRPr>
                    </a:p>
                  </a:txBody>
                  <a:tcPr marL="0" marR="0" marT="0" marB="0">
                    <a:solidFill>
                      <a:schemeClr val="accent1">
                        <a:lumMod val="20000"/>
                        <a:lumOff val="80000"/>
                      </a:schemeClr>
                    </a:solidFill>
                  </a:tcPr>
                </a:tc>
                <a:extLst>
                  <a:ext uri="{0D108BD9-81ED-4DB2-BD59-A6C34878D82A}">
                    <a16:rowId xmlns:a16="http://schemas.microsoft.com/office/drawing/2014/main" val="1747182404"/>
                  </a:ext>
                </a:extLst>
              </a:tr>
              <a:tr h="598714">
                <a:tc>
                  <a:txBody>
                    <a:bodyPr/>
                    <a:lstStyle/>
                    <a:p>
                      <a:pPr algn="ctr" fontAlgn="b"/>
                      <a:r>
                        <a:rPr lang="en-US" sz="2000" u="none" strike="noStrike">
                          <a:effectLst/>
                        </a:rPr>
                        <a:t>≥8</a:t>
                      </a:r>
                      <a:endParaRPr lang="en-US" sz="2000" b="0" i="0" u="none" strike="noStrike">
                        <a:solidFill>
                          <a:srgbClr val="000000"/>
                        </a:solidFill>
                        <a:effectLst/>
                        <a:latin typeface="Calibri" panose="020F0502020204030204" pitchFamily="34" charset="0"/>
                      </a:endParaRPr>
                    </a:p>
                  </a:txBody>
                  <a:tcPr marL="0" marR="0" marT="0" marB="0"/>
                </a:tc>
                <a:tc>
                  <a:txBody>
                    <a:bodyPr/>
                    <a:lstStyle/>
                    <a:p>
                      <a:pPr algn="ctr" fontAlgn="b"/>
                      <a:r>
                        <a:rPr lang="en-US" sz="2000" u="none" strike="noStrike" dirty="0">
                          <a:effectLst/>
                        </a:rPr>
                        <a:t>80%</a:t>
                      </a:r>
                      <a:endParaRPr lang="en-US" sz="2000" b="0" i="0" u="none" strike="noStrike" dirty="0">
                        <a:solidFill>
                          <a:srgbClr val="000000"/>
                        </a:solidFill>
                        <a:effectLst/>
                        <a:latin typeface="Calibri" panose="020F0502020204030204" pitchFamily="34" charset="0"/>
                      </a:endParaRPr>
                    </a:p>
                  </a:txBody>
                  <a:tcPr marL="0" marR="0" marT="0" marB="0"/>
                </a:tc>
                <a:tc>
                  <a:txBody>
                    <a:bodyPr/>
                    <a:lstStyle/>
                    <a:p>
                      <a:pPr algn="ctr" fontAlgn="b"/>
                      <a:r>
                        <a:rPr lang="en-US" sz="2000" u="none" strike="noStrike" dirty="0">
                          <a:effectLst/>
                        </a:rPr>
                        <a:t>83%</a:t>
                      </a:r>
                      <a:endParaRPr lang="en-US" sz="2000" b="0" i="0" u="none" strike="noStrike" dirty="0">
                        <a:solidFill>
                          <a:srgbClr val="000000"/>
                        </a:solidFill>
                        <a:effectLst/>
                        <a:latin typeface="Calibri" panose="020F0502020204030204" pitchFamily="34" charset="0"/>
                      </a:endParaRPr>
                    </a:p>
                  </a:txBody>
                  <a:tcPr marL="0" marR="0" marT="0" marB="0"/>
                </a:tc>
                <a:tc>
                  <a:txBody>
                    <a:bodyPr/>
                    <a:lstStyle/>
                    <a:p>
                      <a:pPr algn="ctr" fontAlgn="b"/>
                      <a:r>
                        <a:rPr lang="en-US" sz="2000" u="none" strike="noStrike" dirty="0">
                          <a:effectLst/>
                        </a:rPr>
                        <a:t>69%</a:t>
                      </a:r>
                      <a:endParaRPr lang="en-US" sz="2000" b="0" i="0" u="none" strike="noStrike" dirty="0">
                        <a:solidFill>
                          <a:srgbClr val="000000"/>
                        </a:solidFill>
                        <a:effectLst/>
                        <a:latin typeface="Calibri" panose="020F0502020204030204" pitchFamily="34" charset="0"/>
                      </a:endParaRPr>
                    </a:p>
                  </a:txBody>
                  <a:tcPr marL="0" marR="0" marT="0" marB="0"/>
                </a:tc>
                <a:tc>
                  <a:txBody>
                    <a:bodyPr/>
                    <a:lstStyle/>
                    <a:p>
                      <a:pPr algn="ctr" fontAlgn="b"/>
                      <a:r>
                        <a:rPr lang="en-US" sz="2000" u="none" strike="noStrike" dirty="0">
                          <a:effectLst/>
                        </a:rPr>
                        <a:t>90%</a:t>
                      </a:r>
                      <a:endParaRPr lang="en-US" sz="2000" b="0" i="0" u="none" strike="noStrike" dirty="0">
                        <a:solidFill>
                          <a:srgbClr val="000000"/>
                        </a:solidFill>
                        <a:effectLst/>
                        <a:latin typeface="Calibri" panose="020F0502020204030204" pitchFamily="34" charset="0"/>
                      </a:endParaRPr>
                    </a:p>
                  </a:txBody>
                  <a:tcPr marL="0" marR="0" marT="0" marB="0"/>
                </a:tc>
                <a:extLst>
                  <a:ext uri="{0D108BD9-81ED-4DB2-BD59-A6C34878D82A}">
                    <a16:rowId xmlns:a16="http://schemas.microsoft.com/office/drawing/2014/main" val="1222990533"/>
                  </a:ext>
                </a:extLst>
              </a:tr>
              <a:tr h="598714">
                <a:tc>
                  <a:txBody>
                    <a:bodyPr/>
                    <a:lstStyle/>
                    <a:p>
                      <a:pPr algn="ctr" fontAlgn="b"/>
                      <a:r>
                        <a:rPr lang="en-US" sz="2000" u="none" strike="noStrike" dirty="0">
                          <a:effectLst/>
                        </a:rPr>
                        <a:t>≥9</a:t>
                      </a:r>
                      <a:endParaRPr lang="en-US" sz="2000" b="0" i="0" u="none" strike="noStrike" dirty="0">
                        <a:solidFill>
                          <a:srgbClr val="000000"/>
                        </a:solidFill>
                        <a:effectLst/>
                        <a:latin typeface="Calibri" panose="020F0502020204030204" pitchFamily="34" charset="0"/>
                      </a:endParaRPr>
                    </a:p>
                  </a:txBody>
                  <a:tcPr marL="0" marR="0" marT="0" marB="0">
                    <a:solidFill>
                      <a:schemeClr val="accent1">
                        <a:lumMod val="20000"/>
                        <a:lumOff val="80000"/>
                      </a:schemeClr>
                    </a:solidFill>
                  </a:tcPr>
                </a:tc>
                <a:tc>
                  <a:txBody>
                    <a:bodyPr/>
                    <a:lstStyle/>
                    <a:p>
                      <a:pPr algn="ctr" fontAlgn="b"/>
                      <a:r>
                        <a:rPr lang="en-US" sz="2000" u="none" strike="noStrike" dirty="0">
                          <a:effectLst/>
                        </a:rPr>
                        <a:t>68%</a:t>
                      </a:r>
                      <a:endParaRPr lang="en-US" sz="2000" b="0" i="0" u="none" strike="noStrike" dirty="0">
                        <a:solidFill>
                          <a:srgbClr val="000000"/>
                        </a:solidFill>
                        <a:effectLst/>
                        <a:latin typeface="Calibri" panose="020F0502020204030204" pitchFamily="34" charset="0"/>
                      </a:endParaRPr>
                    </a:p>
                  </a:txBody>
                  <a:tcPr marL="0" marR="0" marT="0" marB="0">
                    <a:solidFill>
                      <a:schemeClr val="accent1">
                        <a:lumMod val="20000"/>
                        <a:lumOff val="80000"/>
                      </a:schemeClr>
                    </a:solidFill>
                  </a:tcPr>
                </a:tc>
                <a:tc>
                  <a:txBody>
                    <a:bodyPr/>
                    <a:lstStyle/>
                    <a:p>
                      <a:pPr algn="ctr" fontAlgn="b"/>
                      <a:r>
                        <a:rPr lang="en-US" sz="2000" u="none" strike="noStrike" dirty="0">
                          <a:effectLst/>
                        </a:rPr>
                        <a:t>86%</a:t>
                      </a:r>
                      <a:endParaRPr lang="en-US" sz="2000" b="0" i="0" u="none" strike="noStrike" dirty="0">
                        <a:solidFill>
                          <a:srgbClr val="000000"/>
                        </a:solidFill>
                        <a:effectLst/>
                        <a:latin typeface="Calibri" panose="020F0502020204030204" pitchFamily="34" charset="0"/>
                      </a:endParaRPr>
                    </a:p>
                  </a:txBody>
                  <a:tcPr marL="0" marR="0" marT="0" marB="0">
                    <a:solidFill>
                      <a:schemeClr val="accent1">
                        <a:lumMod val="20000"/>
                        <a:lumOff val="80000"/>
                      </a:schemeClr>
                    </a:solidFill>
                  </a:tcPr>
                </a:tc>
                <a:tc>
                  <a:txBody>
                    <a:bodyPr/>
                    <a:lstStyle/>
                    <a:p>
                      <a:pPr algn="ctr" fontAlgn="b"/>
                      <a:r>
                        <a:rPr lang="en-US" sz="2000" u="none" strike="noStrike" dirty="0">
                          <a:effectLst/>
                        </a:rPr>
                        <a:t>69%</a:t>
                      </a:r>
                      <a:endParaRPr lang="en-US" sz="2000" b="0" i="0" u="none" strike="noStrike" dirty="0">
                        <a:solidFill>
                          <a:srgbClr val="000000"/>
                        </a:solidFill>
                        <a:effectLst/>
                        <a:latin typeface="Calibri" panose="020F0502020204030204" pitchFamily="34" charset="0"/>
                      </a:endParaRPr>
                    </a:p>
                  </a:txBody>
                  <a:tcPr marL="0" marR="0" marT="0" marB="0">
                    <a:solidFill>
                      <a:schemeClr val="accent1">
                        <a:lumMod val="20000"/>
                        <a:lumOff val="80000"/>
                      </a:schemeClr>
                    </a:solidFill>
                  </a:tcPr>
                </a:tc>
                <a:tc>
                  <a:txBody>
                    <a:bodyPr/>
                    <a:lstStyle/>
                    <a:p>
                      <a:pPr algn="ctr" fontAlgn="b"/>
                      <a:r>
                        <a:rPr lang="en-US" sz="2000" u="none" strike="noStrike" dirty="0">
                          <a:effectLst/>
                        </a:rPr>
                        <a:t>86%</a:t>
                      </a:r>
                      <a:endParaRPr lang="en-US" sz="2000" b="0" i="0" u="none" strike="noStrike" dirty="0">
                        <a:solidFill>
                          <a:srgbClr val="000000"/>
                        </a:solidFill>
                        <a:effectLst/>
                        <a:latin typeface="Calibri" panose="020F0502020204030204" pitchFamily="34" charset="0"/>
                      </a:endParaRPr>
                    </a:p>
                  </a:txBody>
                  <a:tcPr marL="0" marR="0" marT="0" marB="0">
                    <a:solidFill>
                      <a:schemeClr val="accent1">
                        <a:lumMod val="20000"/>
                        <a:lumOff val="80000"/>
                      </a:schemeClr>
                    </a:solidFill>
                  </a:tcPr>
                </a:tc>
                <a:extLst>
                  <a:ext uri="{0D108BD9-81ED-4DB2-BD59-A6C34878D82A}">
                    <a16:rowId xmlns:a16="http://schemas.microsoft.com/office/drawing/2014/main" val="3830464702"/>
                  </a:ext>
                </a:extLst>
              </a:tr>
              <a:tr h="598714">
                <a:tc>
                  <a:txBody>
                    <a:bodyPr/>
                    <a:lstStyle/>
                    <a:p>
                      <a:pPr algn="ctr" fontAlgn="b"/>
                      <a:r>
                        <a:rPr lang="en-US" sz="2000" u="none" strike="noStrike">
                          <a:effectLst/>
                        </a:rPr>
                        <a:t>≥10</a:t>
                      </a:r>
                      <a:endParaRPr lang="en-US" sz="2000" b="0" i="0" u="none" strike="noStrike">
                        <a:solidFill>
                          <a:srgbClr val="000000"/>
                        </a:solidFill>
                        <a:effectLst/>
                        <a:latin typeface="Calibri" panose="020F0502020204030204" pitchFamily="34" charset="0"/>
                      </a:endParaRPr>
                    </a:p>
                  </a:txBody>
                  <a:tcPr marL="0" marR="0" marT="0" marB="0"/>
                </a:tc>
                <a:tc>
                  <a:txBody>
                    <a:bodyPr/>
                    <a:lstStyle/>
                    <a:p>
                      <a:pPr algn="ctr" fontAlgn="b"/>
                      <a:r>
                        <a:rPr lang="en-US" sz="2000" u="none" strike="noStrike" dirty="0">
                          <a:effectLst/>
                        </a:rPr>
                        <a:t>55%</a:t>
                      </a:r>
                      <a:endParaRPr lang="en-US" sz="2000" b="0" i="0" u="none" strike="noStrike" dirty="0">
                        <a:solidFill>
                          <a:srgbClr val="000000"/>
                        </a:solidFill>
                        <a:effectLst/>
                        <a:latin typeface="Calibri" panose="020F0502020204030204" pitchFamily="34" charset="0"/>
                      </a:endParaRPr>
                    </a:p>
                  </a:txBody>
                  <a:tcPr marL="0" marR="0" marT="0" marB="0"/>
                </a:tc>
                <a:tc>
                  <a:txBody>
                    <a:bodyPr/>
                    <a:lstStyle/>
                    <a:p>
                      <a:pPr algn="ctr" fontAlgn="b"/>
                      <a:r>
                        <a:rPr lang="en-US" sz="2000" u="none" strike="noStrike" dirty="0">
                          <a:effectLst/>
                        </a:rPr>
                        <a:t>89%</a:t>
                      </a:r>
                      <a:endParaRPr lang="en-US" sz="2000" b="0" i="0" u="none" strike="noStrike" dirty="0">
                        <a:solidFill>
                          <a:srgbClr val="000000"/>
                        </a:solidFill>
                        <a:effectLst/>
                        <a:latin typeface="Calibri" panose="020F0502020204030204" pitchFamily="34" charset="0"/>
                      </a:endParaRPr>
                    </a:p>
                  </a:txBody>
                  <a:tcPr marL="0" marR="0" marT="0" marB="0"/>
                </a:tc>
                <a:tc>
                  <a:txBody>
                    <a:bodyPr/>
                    <a:lstStyle/>
                    <a:p>
                      <a:pPr algn="ctr" fontAlgn="b"/>
                      <a:r>
                        <a:rPr lang="en-US" sz="2000" u="none" strike="noStrike" dirty="0">
                          <a:effectLst/>
                        </a:rPr>
                        <a:t>70%</a:t>
                      </a:r>
                      <a:endParaRPr lang="en-US" sz="2000" b="0" i="0" u="none" strike="noStrike" dirty="0">
                        <a:solidFill>
                          <a:srgbClr val="000000"/>
                        </a:solidFill>
                        <a:effectLst/>
                        <a:latin typeface="Calibri" panose="020F0502020204030204" pitchFamily="34" charset="0"/>
                      </a:endParaRPr>
                    </a:p>
                  </a:txBody>
                  <a:tcPr marL="0" marR="0" marT="0" marB="0"/>
                </a:tc>
                <a:tc>
                  <a:txBody>
                    <a:bodyPr/>
                    <a:lstStyle/>
                    <a:p>
                      <a:pPr algn="ctr" fontAlgn="b"/>
                      <a:r>
                        <a:rPr lang="en-US" sz="2000" u="none" strike="noStrike" dirty="0">
                          <a:effectLst/>
                        </a:rPr>
                        <a:t>81%</a:t>
                      </a:r>
                      <a:endParaRPr lang="en-US" sz="2000" b="0" i="0" u="none" strike="noStrike" dirty="0">
                        <a:solidFill>
                          <a:srgbClr val="000000"/>
                        </a:solidFill>
                        <a:effectLst/>
                        <a:latin typeface="Calibri" panose="020F0502020204030204" pitchFamily="34" charset="0"/>
                      </a:endParaRPr>
                    </a:p>
                  </a:txBody>
                  <a:tcPr marL="0" marR="0" marT="0" marB="0"/>
                </a:tc>
                <a:extLst>
                  <a:ext uri="{0D108BD9-81ED-4DB2-BD59-A6C34878D82A}">
                    <a16:rowId xmlns:a16="http://schemas.microsoft.com/office/drawing/2014/main" val="1731688771"/>
                  </a:ext>
                </a:extLst>
              </a:tr>
              <a:tr h="598714">
                <a:tc>
                  <a:txBody>
                    <a:bodyPr/>
                    <a:lstStyle/>
                    <a:p>
                      <a:pPr algn="ctr" fontAlgn="b"/>
                      <a:r>
                        <a:rPr lang="en-US" sz="2000" u="none" strike="noStrike" dirty="0">
                          <a:effectLst/>
                        </a:rPr>
                        <a:t>≥15</a:t>
                      </a:r>
                      <a:endParaRPr lang="en-US" sz="2000" b="0" i="0" u="none" strike="noStrike" dirty="0">
                        <a:solidFill>
                          <a:srgbClr val="000000"/>
                        </a:solidFill>
                        <a:effectLst/>
                        <a:latin typeface="Calibri" panose="020F0502020204030204" pitchFamily="34" charset="0"/>
                      </a:endParaRPr>
                    </a:p>
                  </a:txBody>
                  <a:tcPr marL="0" marR="0" marT="0" marB="0">
                    <a:solidFill>
                      <a:schemeClr val="accent1">
                        <a:lumMod val="20000"/>
                        <a:lumOff val="80000"/>
                      </a:schemeClr>
                    </a:solidFill>
                  </a:tcPr>
                </a:tc>
                <a:tc>
                  <a:txBody>
                    <a:bodyPr/>
                    <a:lstStyle/>
                    <a:p>
                      <a:pPr algn="ctr" fontAlgn="b"/>
                      <a:r>
                        <a:rPr lang="en-US" sz="2000" u="none" strike="noStrike" dirty="0">
                          <a:effectLst/>
                        </a:rPr>
                        <a:t>27%</a:t>
                      </a:r>
                      <a:endParaRPr lang="en-US" sz="2000" b="0" i="0" u="none" strike="noStrike" dirty="0">
                        <a:solidFill>
                          <a:srgbClr val="000000"/>
                        </a:solidFill>
                        <a:effectLst/>
                        <a:latin typeface="Calibri" panose="020F0502020204030204" pitchFamily="34" charset="0"/>
                      </a:endParaRPr>
                    </a:p>
                  </a:txBody>
                  <a:tcPr marL="0" marR="0" marT="0" marB="0">
                    <a:solidFill>
                      <a:schemeClr val="accent1">
                        <a:lumMod val="20000"/>
                        <a:lumOff val="80000"/>
                      </a:schemeClr>
                    </a:solidFill>
                  </a:tcPr>
                </a:tc>
                <a:tc>
                  <a:txBody>
                    <a:bodyPr/>
                    <a:lstStyle/>
                    <a:p>
                      <a:pPr algn="ctr" fontAlgn="b"/>
                      <a:r>
                        <a:rPr lang="en-US" sz="2000" u="none" strike="noStrike" dirty="0">
                          <a:effectLst/>
                        </a:rPr>
                        <a:t>97%</a:t>
                      </a:r>
                      <a:endParaRPr lang="en-US" sz="2000" b="0" i="0" u="none" strike="noStrike" dirty="0">
                        <a:solidFill>
                          <a:srgbClr val="000000"/>
                        </a:solidFill>
                        <a:effectLst/>
                        <a:latin typeface="Calibri" panose="020F0502020204030204" pitchFamily="34" charset="0"/>
                      </a:endParaRPr>
                    </a:p>
                  </a:txBody>
                  <a:tcPr marL="0" marR="0" marT="0" marB="0">
                    <a:solidFill>
                      <a:schemeClr val="accent1">
                        <a:lumMod val="20000"/>
                        <a:lumOff val="80000"/>
                      </a:schemeClr>
                    </a:solidFill>
                  </a:tcPr>
                </a:tc>
                <a:tc>
                  <a:txBody>
                    <a:bodyPr/>
                    <a:lstStyle/>
                    <a:p>
                      <a:pPr algn="ctr" fontAlgn="b"/>
                      <a:r>
                        <a:rPr lang="en-US" sz="2000" u="none" strike="noStrike" dirty="0">
                          <a:effectLst/>
                        </a:rPr>
                        <a:t>80%</a:t>
                      </a:r>
                      <a:endParaRPr lang="en-US" sz="2000" b="0" i="0" u="none" strike="noStrike" dirty="0">
                        <a:solidFill>
                          <a:srgbClr val="000000"/>
                        </a:solidFill>
                        <a:effectLst/>
                        <a:latin typeface="Calibri" panose="020F0502020204030204" pitchFamily="34" charset="0"/>
                      </a:endParaRPr>
                    </a:p>
                  </a:txBody>
                  <a:tcPr marL="0" marR="0" marT="0" marB="0">
                    <a:solidFill>
                      <a:schemeClr val="accent1">
                        <a:lumMod val="20000"/>
                        <a:lumOff val="80000"/>
                      </a:schemeClr>
                    </a:solidFill>
                  </a:tcPr>
                </a:tc>
                <a:tc>
                  <a:txBody>
                    <a:bodyPr/>
                    <a:lstStyle/>
                    <a:p>
                      <a:pPr algn="ctr" fontAlgn="b"/>
                      <a:r>
                        <a:rPr lang="en-US" sz="2000" u="none" strike="noStrike" dirty="0">
                          <a:effectLst/>
                        </a:rPr>
                        <a:t>74%</a:t>
                      </a:r>
                      <a:endParaRPr lang="en-US" sz="2000" b="0" i="0" u="none" strike="noStrike" dirty="0">
                        <a:solidFill>
                          <a:srgbClr val="000000"/>
                        </a:solidFill>
                        <a:effectLst/>
                        <a:latin typeface="Calibri" panose="020F0502020204030204" pitchFamily="34" charset="0"/>
                      </a:endParaRPr>
                    </a:p>
                  </a:txBody>
                  <a:tcPr marL="0" marR="0" marT="0" marB="0">
                    <a:solidFill>
                      <a:schemeClr val="accent1">
                        <a:lumMod val="20000"/>
                        <a:lumOff val="80000"/>
                      </a:schemeClr>
                    </a:solidFill>
                  </a:tcPr>
                </a:tc>
                <a:extLst>
                  <a:ext uri="{0D108BD9-81ED-4DB2-BD59-A6C34878D82A}">
                    <a16:rowId xmlns:a16="http://schemas.microsoft.com/office/drawing/2014/main" val="4098613542"/>
                  </a:ext>
                </a:extLst>
              </a:tr>
            </a:tbl>
          </a:graphicData>
        </a:graphic>
      </p:graphicFrame>
      <p:sp>
        <p:nvSpPr>
          <p:cNvPr id="2" name="Star: 5 Points 1"/>
          <p:cNvSpPr/>
          <p:nvPr/>
        </p:nvSpPr>
        <p:spPr>
          <a:xfrm>
            <a:off x="381000" y="1752600"/>
            <a:ext cx="381000" cy="381000"/>
          </a:xfrm>
          <a:prstGeom prst="star5">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1405471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ROC Curve</a:t>
            </a:r>
          </a:p>
        </p:txBody>
      </p:sp>
      <p:pic>
        <p:nvPicPr>
          <p:cNvPr id="4" name="Picture 3"/>
          <p:cNvPicPr>
            <a:picLocks noChangeAspect="1"/>
          </p:cNvPicPr>
          <p:nvPr/>
        </p:nvPicPr>
        <p:blipFill>
          <a:blip r:embed="rId2"/>
          <a:stretch>
            <a:fillRect/>
          </a:stretch>
        </p:blipFill>
        <p:spPr>
          <a:xfrm>
            <a:off x="631757" y="1047404"/>
            <a:ext cx="6159143" cy="4515998"/>
          </a:xfrm>
          <a:prstGeom prst="rect">
            <a:avLst/>
          </a:prstGeom>
        </p:spPr>
      </p:pic>
      <p:graphicFrame>
        <p:nvGraphicFramePr>
          <p:cNvPr id="7" name="Table 6"/>
          <p:cNvGraphicFramePr>
            <a:graphicFrameLocks noGrp="1"/>
          </p:cNvGraphicFramePr>
          <p:nvPr>
            <p:extLst>
              <p:ext uri="{D42A27DB-BD31-4B8C-83A1-F6EECF244321}">
                <p14:modId xmlns:p14="http://schemas.microsoft.com/office/powerpoint/2010/main" val="446153973"/>
              </p:ext>
            </p:extLst>
          </p:nvPr>
        </p:nvGraphicFramePr>
        <p:xfrm>
          <a:off x="6965457" y="2126843"/>
          <a:ext cx="1918661" cy="2357120"/>
        </p:xfrm>
        <a:graphic>
          <a:graphicData uri="http://schemas.openxmlformats.org/drawingml/2006/table">
            <a:tbl>
              <a:tblPr firstRow="1" bandRow="1">
                <a:tableStyleId>{5C22544A-7EE6-4342-B048-85BDC9FD1C3A}</a:tableStyleId>
              </a:tblPr>
              <a:tblGrid>
                <a:gridCol w="1027427">
                  <a:extLst>
                    <a:ext uri="{9D8B030D-6E8A-4147-A177-3AD203B41FA5}">
                      <a16:colId xmlns:a16="http://schemas.microsoft.com/office/drawing/2014/main" val="2007613582"/>
                    </a:ext>
                  </a:extLst>
                </a:gridCol>
                <a:gridCol w="891234">
                  <a:extLst>
                    <a:ext uri="{9D8B030D-6E8A-4147-A177-3AD203B41FA5}">
                      <a16:colId xmlns:a16="http://schemas.microsoft.com/office/drawing/2014/main" val="3024561424"/>
                    </a:ext>
                  </a:extLst>
                </a:gridCol>
              </a:tblGrid>
              <a:tr h="370840">
                <a:tc>
                  <a:txBody>
                    <a:bodyPr/>
                    <a:lstStyle/>
                    <a:p>
                      <a:pPr algn="ctr"/>
                      <a:r>
                        <a:rPr lang="en-US" dirty="0"/>
                        <a:t>Area under curve</a:t>
                      </a:r>
                    </a:p>
                  </a:txBody>
                  <a:tcPr/>
                </a:tc>
                <a:tc>
                  <a:txBody>
                    <a:bodyPr/>
                    <a:lstStyle/>
                    <a:p>
                      <a:pPr algn="ctr"/>
                      <a:r>
                        <a:rPr lang="en-US" dirty="0"/>
                        <a:t>Test accuracy</a:t>
                      </a:r>
                    </a:p>
                  </a:txBody>
                  <a:tcPr/>
                </a:tc>
                <a:extLst>
                  <a:ext uri="{0D108BD9-81ED-4DB2-BD59-A6C34878D82A}">
                    <a16:rowId xmlns:a16="http://schemas.microsoft.com/office/drawing/2014/main" val="461624999"/>
                  </a:ext>
                </a:extLst>
              </a:tr>
              <a:tr h="370840">
                <a:tc>
                  <a:txBody>
                    <a:bodyPr/>
                    <a:lstStyle/>
                    <a:p>
                      <a:pPr algn="ctr"/>
                      <a:r>
                        <a:rPr lang="en-US" dirty="0"/>
                        <a:t>0.90 – 1.00</a:t>
                      </a:r>
                    </a:p>
                  </a:txBody>
                  <a:tcPr/>
                </a:tc>
                <a:tc>
                  <a:txBody>
                    <a:bodyPr/>
                    <a:lstStyle/>
                    <a:p>
                      <a:pPr algn="ctr"/>
                      <a:r>
                        <a:rPr lang="en-US" dirty="0"/>
                        <a:t>Excellent</a:t>
                      </a:r>
                    </a:p>
                  </a:txBody>
                  <a:tcPr/>
                </a:tc>
                <a:extLst>
                  <a:ext uri="{0D108BD9-81ED-4DB2-BD59-A6C34878D82A}">
                    <a16:rowId xmlns:a16="http://schemas.microsoft.com/office/drawing/2014/main" val="3939687859"/>
                  </a:ext>
                </a:extLst>
              </a:tr>
              <a:tr h="370840">
                <a:tc>
                  <a:txBody>
                    <a:bodyPr/>
                    <a:lstStyle/>
                    <a:p>
                      <a:pPr algn="ctr"/>
                      <a:r>
                        <a:rPr lang="en-US" dirty="0"/>
                        <a:t>0.80 – 0.90</a:t>
                      </a:r>
                    </a:p>
                  </a:txBody>
                  <a:tcPr/>
                </a:tc>
                <a:tc>
                  <a:txBody>
                    <a:bodyPr/>
                    <a:lstStyle/>
                    <a:p>
                      <a:pPr algn="ctr"/>
                      <a:r>
                        <a:rPr lang="en-US" dirty="0"/>
                        <a:t>Good</a:t>
                      </a:r>
                    </a:p>
                  </a:txBody>
                  <a:tcPr/>
                </a:tc>
                <a:extLst>
                  <a:ext uri="{0D108BD9-81ED-4DB2-BD59-A6C34878D82A}">
                    <a16:rowId xmlns:a16="http://schemas.microsoft.com/office/drawing/2014/main" val="1650070672"/>
                  </a:ext>
                </a:extLst>
              </a:tr>
              <a:tr h="370840">
                <a:tc>
                  <a:txBody>
                    <a:bodyPr/>
                    <a:lstStyle/>
                    <a:p>
                      <a:pPr algn="ctr"/>
                      <a:r>
                        <a:rPr lang="en-US" dirty="0"/>
                        <a:t>0.70 – 0.80</a:t>
                      </a:r>
                    </a:p>
                  </a:txBody>
                  <a:tcPr/>
                </a:tc>
                <a:tc>
                  <a:txBody>
                    <a:bodyPr/>
                    <a:lstStyle/>
                    <a:p>
                      <a:pPr algn="ctr"/>
                      <a:r>
                        <a:rPr lang="en-US" dirty="0"/>
                        <a:t>Fair</a:t>
                      </a:r>
                    </a:p>
                  </a:txBody>
                  <a:tcPr/>
                </a:tc>
                <a:extLst>
                  <a:ext uri="{0D108BD9-81ED-4DB2-BD59-A6C34878D82A}">
                    <a16:rowId xmlns:a16="http://schemas.microsoft.com/office/drawing/2014/main" val="2092700626"/>
                  </a:ext>
                </a:extLst>
              </a:tr>
              <a:tr h="370840">
                <a:tc>
                  <a:txBody>
                    <a:bodyPr/>
                    <a:lstStyle/>
                    <a:p>
                      <a:pPr algn="ctr"/>
                      <a:r>
                        <a:rPr lang="en-US" dirty="0"/>
                        <a:t>0.60 – 0.70 </a:t>
                      </a:r>
                    </a:p>
                  </a:txBody>
                  <a:tcPr/>
                </a:tc>
                <a:tc>
                  <a:txBody>
                    <a:bodyPr/>
                    <a:lstStyle/>
                    <a:p>
                      <a:pPr algn="ctr"/>
                      <a:r>
                        <a:rPr lang="en-US" dirty="0"/>
                        <a:t>Poor</a:t>
                      </a:r>
                    </a:p>
                  </a:txBody>
                  <a:tcPr/>
                </a:tc>
                <a:extLst>
                  <a:ext uri="{0D108BD9-81ED-4DB2-BD59-A6C34878D82A}">
                    <a16:rowId xmlns:a16="http://schemas.microsoft.com/office/drawing/2014/main" val="1812910112"/>
                  </a:ext>
                </a:extLst>
              </a:tr>
              <a:tr h="370840">
                <a:tc>
                  <a:txBody>
                    <a:bodyPr/>
                    <a:lstStyle/>
                    <a:p>
                      <a:pPr algn="ctr"/>
                      <a:r>
                        <a:rPr lang="en-US" dirty="0"/>
                        <a:t>0.50 – 0.60</a:t>
                      </a:r>
                    </a:p>
                  </a:txBody>
                  <a:tcPr/>
                </a:tc>
                <a:tc>
                  <a:txBody>
                    <a:bodyPr/>
                    <a:lstStyle/>
                    <a:p>
                      <a:pPr algn="ctr"/>
                      <a:r>
                        <a:rPr lang="en-US" dirty="0"/>
                        <a:t>Useless</a:t>
                      </a:r>
                    </a:p>
                  </a:txBody>
                  <a:tcPr/>
                </a:tc>
                <a:extLst>
                  <a:ext uri="{0D108BD9-81ED-4DB2-BD59-A6C34878D82A}">
                    <a16:rowId xmlns:a16="http://schemas.microsoft.com/office/drawing/2014/main" val="1811550778"/>
                  </a:ext>
                </a:extLst>
              </a:tr>
            </a:tbl>
          </a:graphicData>
        </a:graphic>
      </p:graphicFrame>
    </p:spTree>
    <p:extLst>
      <p:ext uri="{BB962C8B-B14F-4D97-AF65-F5344CB8AC3E}">
        <p14:creationId xmlns:p14="http://schemas.microsoft.com/office/powerpoint/2010/main" val="21242675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lstStyle/>
          <a:p>
            <a:r>
              <a:rPr lang="en-US" dirty="0"/>
              <a:t>Part 1:  Asthma in Latin America</a:t>
            </a:r>
          </a:p>
        </p:txBody>
      </p:sp>
    </p:spTree>
    <p:extLst>
      <p:ext uri="{BB962C8B-B14F-4D97-AF65-F5344CB8AC3E}">
        <p14:creationId xmlns:p14="http://schemas.microsoft.com/office/powerpoint/2010/main" val="299671856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Comparisons</a:t>
            </a:r>
          </a:p>
        </p:txBody>
      </p:sp>
      <p:sp>
        <p:nvSpPr>
          <p:cNvPr id="6" name="Content Placeholder 2"/>
          <p:cNvSpPr>
            <a:spLocks noGrp="1"/>
          </p:cNvSpPr>
          <p:nvPr>
            <p:ph idx="1"/>
          </p:nvPr>
        </p:nvSpPr>
        <p:spPr/>
        <p:txBody>
          <a:bodyPr/>
          <a:lstStyle/>
          <a:p>
            <a:r>
              <a:rPr lang="en-US" dirty="0"/>
              <a:t>Very good profile for a screening test</a:t>
            </a:r>
          </a:p>
        </p:txBody>
      </p:sp>
      <p:graphicFrame>
        <p:nvGraphicFramePr>
          <p:cNvPr id="5" name="Table 4"/>
          <p:cNvGraphicFramePr>
            <a:graphicFrameLocks noGrp="1"/>
          </p:cNvGraphicFramePr>
          <p:nvPr>
            <p:extLst>
              <p:ext uri="{D42A27DB-BD31-4B8C-83A1-F6EECF244321}">
                <p14:modId xmlns:p14="http://schemas.microsoft.com/office/powerpoint/2010/main" val="3234919328"/>
              </p:ext>
            </p:extLst>
          </p:nvPr>
        </p:nvGraphicFramePr>
        <p:xfrm>
          <a:off x="886727" y="1961949"/>
          <a:ext cx="7543800" cy="2394856"/>
        </p:xfrm>
        <a:graphic>
          <a:graphicData uri="http://schemas.openxmlformats.org/drawingml/2006/table">
            <a:tbl>
              <a:tblPr>
                <a:tableStyleId>{FABFCF23-3B69-468F-B69F-88F6DE6A72F2}</a:tableStyleId>
              </a:tblPr>
              <a:tblGrid>
                <a:gridCol w="2209800">
                  <a:extLst>
                    <a:ext uri="{9D8B030D-6E8A-4147-A177-3AD203B41FA5}">
                      <a16:colId xmlns:a16="http://schemas.microsoft.com/office/drawing/2014/main" val="4011970085"/>
                    </a:ext>
                  </a:extLst>
                </a:gridCol>
                <a:gridCol w="1524000">
                  <a:extLst>
                    <a:ext uri="{9D8B030D-6E8A-4147-A177-3AD203B41FA5}">
                      <a16:colId xmlns:a16="http://schemas.microsoft.com/office/drawing/2014/main" val="281767121"/>
                    </a:ext>
                  </a:extLst>
                </a:gridCol>
                <a:gridCol w="1371600">
                  <a:extLst>
                    <a:ext uri="{9D8B030D-6E8A-4147-A177-3AD203B41FA5}">
                      <a16:colId xmlns:a16="http://schemas.microsoft.com/office/drawing/2014/main" val="417006178"/>
                    </a:ext>
                  </a:extLst>
                </a:gridCol>
                <a:gridCol w="1219200">
                  <a:extLst>
                    <a:ext uri="{9D8B030D-6E8A-4147-A177-3AD203B41FA5}">
                      <a16:colId xmlns:a16="http://schemas.microsoft.com/office/drawing/2014/main" val="3055357380"/>
                    </a:ext>
                  </a:extLst>
                </a:gridCol>
                <a:gridCol w="1219200">
                  <a:extLst>
                    <a:ext uri="{9D8B030D-6E8A-4147-A177-3AD203B41FA5}">
                      <a16:colId xmlns:a16="http://schemas.microsoft.com/office/drawing/2014/main" val="3587371642"/>
                    </a:ext>
                  </a:extLst>
                </a:gridCol>
              </a:tblGrid>
              <a:tr h="598714">
                <a:tc>
                  <a:txBody>
                    <a:bodyPr/>
                    <a:lstStyle/>
                    <a:p>
                      <a:pPr algn="ctr" fontAlgn="b"/>
                      <a:r>
                        <a:rPr lang="en-US" sz="2000" u="none" strike="noStrike" baseline="0" dirty="0">
                          <a:solidFill>
                            <a:schemeClr val="bg1"/>
                          </a:solidFill>
                          <a:effectLst/>
                        </a:rPr>
                        <a:t>Test</a:t>
                      </a:r>
                      <a:endParaRPr lang="en-US" sz="2000" b="1" i="0" u="none" strike="noStrike" dirty="0">
                        <a:solidFill>
                          <a:schemeClr val="bg1"/>
                        </a:solidFill>
                        <a:effectLst/>
                        <a:latin typeface="Calibri" panose="020F0502020204030204" pitchFamily="34" charset="0"/>
                      </a:endParaRPr>
                    </a:p>
                  </a:txBody>
                  <a:tcPr marL="0" marR="0" marT="0" marB="0">
                    <a:solidFill>
                      <a:srgbClr val="639EC8"/>
                    </a:solidFill>
                  </a:tcPr>
                </a:tc>
                <a:tc>
                  <a:txBody>
                    <a:bodyPr/>
                    <a:lstStyle/>
                    <a:p>
                      <a:pPr algn="ctr" fontAlgn="b"/>
                      <a:r>
                        <a:rPr lang="en-US" sz="2000" u="none" strike="noStrike" dirty="0">
                          <a:solidFill>
                            <a:schemeClr val="bg1"/>
                          </a:solidFill>
                          <a:effectLst/>
                        </a:rPr>
                        <a:t>Sensitivity</a:t>
                      </a:r>
                      <a:endParaRPr lang="en-US" sz="2000" b="1" i="0" u="none" strike="noStrike" dirty="0">
                        <a:solidFill>
                          <a:schemeClr val="bg1"/>
                        </a:solidFill>
                        <a:effectLst/>
                        <a:latin typeface="Calibri" panose="020F0502020204030204" pitchFamily="34" charset="0"/>
                      </a:endParaRPr>
                    </a:p>
                  </a:txBody>
                  <a:tcPr marL="0" marR="0" marT="0" marB="0">
                    <a:solidFill>
                      <a:srgbClr val="639EC8"/>
                    </a:solidFill>
                  </a:tcPr>
                </a:tc>
                <a:tc>
                  <a:txBody>
                    <a:bodyPr/>
                    <a:lstStyle/>
                    <a:p>
                      <a:pPr algn="ctr" fontAlgn="b"/>
                      <a:r>
                        <a:rPr lang="en-US" sz="2000" u="none" strike="noStrike" dirty="0">
                          <a:solidFill>
                            <a:schemeClr val="bg1"/>
                          </a:solidFill>
                          <a:effectLst/>
                        </a:rPr>
                        <a:t>Specificity</a:t>
                      </a:r>
                      <a:endParaRPr lang="en-US" sz="2000" b="1" i="0" u="none" strike="noStrike" dirty="0">
                        <a:solidFill>
                          <a:schemeClr val="bg1"/>
                        </a:solidFill>
                        <a:effectLst/>
                        <a:latin typeface="Calibri" panose="020F0502020204030204" pitchFamily="34" charset="0"/>
                      </a:endParaRPr>
                    </a:p>
                  </a:txBody>
                  <a:tcPr marL="0" marR="0" marT="0" marB="0">
                    <a:solidFill>
                      <a:srgbClr val="639EC8"/>
                    </a:solidFill>
                  </a:tcPr>
                </a:tc>
                <a:tc>
                  <a:txBody>
                    <a:bodyPr/>
                    <a:lstStyle/>
                    <a:p>
                      <a:pPr algn="ctr" fontAlgn="b"/>
                      <a:r>
                        <a:rPr lang="en-US" sz="2000" u="none" strike="noStrike" dirty="0">
                          <a:solidFill>
                            <a:schemeClr val="bg1"/>
                          </a:solidFill>
                          <a:effectLst/>
                        </a:rPr>
                        <a:t>PPV</a:t>
                      </a:r>
                      <a:endParaRPr lang="en-US" sz="2000" b="1" i="0" u="none" strike="noStrike" dirty="0">
                        <a:solidFill>
                          <a:schemeClr val="bg1"/>
                        </a:solidFill>
                        <a:effectLst/>
                        <a:latin typeface="Calibri" panose="020F0502020204030204" pitchFamily="34" charset="0"/>
                      </a:endParaRPr>
                    </a:p>
                  </a:txBody>
                  <a:tcPr marL="0" marR="0" marT="0" marB="0">
                    <a:solidFill>
                      <a:srgbClr val="639EC8"/>
                    </a:solidFill>
                  </a:tcPr>
                </a:tc>
                <a:tc>
                  <a:txBody>
                    <a:bodyPr/>
                    <a:lstStyle/>
                    <a:p>
                      <a:pPr algn="ctr" fontAlgn="b"/>
                      <a:r>
                        <a:rPr lang="en-US" sz="2000" u="none" strike="noStrike" dirty="0">
                          <a:solidFill>
                            <a:schemeClr val="bg1"/>
                          </a:solidFill>
                          <a:effectLst/>
                        </a:rPr>
                        <a:t>NPV</a:t>
                      </a:r>
                      <a:endParaRPr lang="en-US" sz="2000" b="1" i="0" u="none" strike="noStrike" dirty="0">
                        <a:solidFill>
                          <a:schemeClr val="bg1"/>
                        </a:solidFill>
                        <a:effectLst/>
                        <a:latin typeface="Calibri" panose="020F0502020204030204" pitchFamily="34" charset="0"/>
                      </a:endParaRPr>
                    </a:p>
                  </a:txBody>
                  <a:tcPr marL="0" marR="0" marT="0" marB="0">
                    <a:solidFill>
                      <a:srgbClr val="639EC8"/>
                    </a:solidFill>
                  </a:tcPr>
                </a:tc>
                <a:extLst>
                  <a:ext uri="{0D108BD9-81ED-4DB2-BD59-A6C34878D82A}">
                    <a16:rowId xmlns:a16="http://schemas.microsoft.com/office/drawing/2014/main" val="543214132"/>
                  </a:ext>
                </a:extLst>
              </a:tr>
              <a:tr h="598714">
                <a:tc>
                  <a:txBody>
                    <a:bodyPr/>
                    <a:lstStyle/>
                    <a:p>
                      <a:pPr algn="ctr" fontAlgn="b"/>
                      <a:r>
                        <a:rPr lang="en-US" sz="2000" u="none" strike="noStrike" dirty="0">
                          <a:effectLst/>
                        </a:rPr>
                        <a:t>Asthma</a:t>
                      </a:r>
                      <a:r>
                        <a:rPr lang="en-US" sz="2000" u="none" strike="noStrike" baseline="0" dirty="0">
                          <a:effectLst/>
                        </a:rPr>
                        <a:t> screening</a:t>
                      </a:r>
                      <a:endParaRPr lang="en-US" sz="2000" b="0" i="0" u="none" strike="noStrike" dirty="0">
                        <a:solidFill>
                          <a:schemeClr val="tx1"/>
                        </a:solidFill>
                        <a:effectLst/>
                        <a:latin typeface="Calibri" panose="020F0502020204030204" pitchFamily="34" charset="0"/>
                      </a:endParaRPr>
                    </a:p>
                  </a:txBody>
                  <a:tcPr marL="0" marR="0" marT="0" marB="0"/>
                </a:tc>
                <a:tc>
                  <a:txBody>
                    <a:bodyPr/>
                    <a:lstStyle/>
                    <a:p>
                      <a:pPr algn="ctr" fontAlgn="b"/>
                      <a:r>
                        <a:rPr lang="en-US" sz="2000" u="none" strike="noStrike" dirty="0">
                          <a:effectLst/>
                        </a:rPr>
                        <a:t>92%</a:t>
                      </a:r>
                      <a:endParaRPr lang="en-US" sz="2000" b="0" i="0" u="none" strike="noStrike" dirty="0">
                        <a:solidFill>
                          <a:schemeClr val="tx1"/>
                        </a:solidFill>
                        <a:effectLst/>
                        <a:latin typeface="Calibri" panose="020F0502020204030204" pitchFamily="34" charset="0"/>
                      </a:endParaRPr>
                    </a:p>
                  </a:txBody>
                  <a:tcPr marL="0" marR="0" marT="0" marB="0"/>
                </a:tc>
                <a:tc>
                  <a:txBody>
                    <a:bodyPr/>
                    <a:lstStyle/>
                    <a:p>
                      <a:pPr algn="ctr" fontAlgn="b"/>
                      <a:r>
                        <a:rPr lang="en-US" sz="2000" u="none" strike="noStrike" dirty="0">
                          <a:effectLst/>
                        </a:rPr>
                        <a:t>79%</a:t>
                      </a:r>
                      <a:endParaRPr lang="en-US" sz="2000" b="0" i="0" u="none" strike="noStrike" dirty="0">
                        <a:solidFill>
                          <a:schemeClr val="tx1"/>
                        </a:solidFill>
                        <a:effectLst/>
                        <a:latin typeface="Calibri" panose="020F0502020204030204" pitchFamily="34" charset="0"/>
                      </a:endParaRPr>
                    </a:p>
                  </a:txBody>
                  <a:tcPr marL="0" marR="0" marT="0" marB="0"/>
                </a:tc>
                <a:tc>
                  <a:txBody>
                    <a:bodyPr/>
                    <a:lstStyle/>
                    <a:p>
                      <a:pPr algn="ctr" fontAlgn="b"/>
                      <a:r>
                        <a:rPr lang="en-US" sz="2000" u="none" strike="noStrike" dirty="0">
                          <a:effectLst/>
                        </a:rPr>
                        <a:t>66%</a:t>
                      </a:r>
                      <a:endParaRPr lang="en-US" sz="2000" b="0" i="0" u="none" strike="noStrike" dirty="0">
                        <a:solidFill>
                          <a:schemeClr val="tx1"/>
                        </a:solidFill>
                        <a:effectLst/>
                        <a:latin typeface="Calibri" panose="020F0502020204030204" pitchFamily="34" charset="0"/>
                      </a:endParaRPr>
                    </a:p>
                  </a:txBody>
                  <a:tcPr marL="0" marR="0" marT="0" marB="0"/>
                </a:tc>
                <a:tc>
                  <a:txBody>
                    <a:bodyPr/>
                    <a:lstStyle/>
                    <a:p>
                      <a:pPr algn="ctr" fontAlgn="b"/>
                      <a:r>
                        <a:rPr lang="en-US" sz="2000" u="none" strike="noStrike" dirty="0">
                          <a:effectLst/>
                        </a:rPr>
                        <a:t>95%</a:t>
                      </a:r>
                      <a:endParaRPr lang="en-US" sz="2000" b="0" i="0" u="none" strike="noStrike" dirty="0">
                        <a:solidFill>
                          <a:schemeClr val="tx1"/>
                        </a:solidFill>
                        <a:effectLst/>
                        <a:latin typeface="Calibri" panose="020F0502020204030204" pitchFamily="34" charset="0"/>
                      </a:endParaRPr>
                    </a:p>
                  </a:txBody>
                  <a:tcPr marL="0" marR="0" marT="0" marB="0"/>
                </a:tc>
                <a:extLst>
                  <a:ext uri="{0D108BD9-81ED-4DB2-BD59-A6C34878D82A}">
                    <a16:rowId xmlns:a16="http://schemas.microsoft.com/office/drawing/2014/main" val="2517415027"/>
                  </a:ext>
                </a:extLst>
              </a:tr>
              <a:tr h="598714">
                <a:tc>
                  <a:txBody>
                    <a:bodyPr/>
                    <a:lstStyle/>
                    <a:p>
                      <a:pPr algn="ctr" fontAlgn="b"/>
                      <a:r>
                        <a:rPr lang="en-US" sz="2000" u="none" strike="noStrike" dirty="0">
                          <a:effectLst/>
                        </a:rPr>
                        <a:t>Mammography</a:t>
                      </a:r>
                      <a:endParaRPr lang="en-US" sz="2000" b="0" i="0" u="none" strike="noStrike" dirty="0">
                        <a:solidFill>
                          <a:schemeClr val="tx1"/>
                        </a:solidFill>
                        <a:effectLst/>
                        <a:latin typeface="Calibri" panose="020F0502020204030204" pitchFamily="34" charset="0"/>
                      </a:endParaRPr>
                    </a:p>
                  </a:txBody>
                  <a:tcPr marL="0" marR="0" marT="0" marB="0">
                    <a:solidFill>
                      <a:schemeClr val="accent1">
                        <a:lumMod val="20000"/>
                        <a:lumOff val="80000"/>
                      </a:schemeClr>
                    </a:solidFill>
                  </a:tcPr>
                </a:tc>
                <a:tc>
                  <a:txBody>
                    <a:bodyPr/>
                    <a:lstStyle/>
                    <a:p>
                      <a:pPr algn="ctr" fontAlgn="b"/>
                      <a:r>
                        <a:rPr lang="en-US" sz="2000" u="none" strike="noStrike" dirty="0">
                          <a:effectLst/>
                        </a:rPr>
                        <a:t>78%</a:t>
                      </a:r>
                      <a:endParaRPr lang="en-US" sz="2000" b="0" i="0" u="none" strike="noStrike" dirty="0">
                        <a:solidFill>
                          <a:schemeClr val="tx1"/>
                        </a:solidFill>
                        <a:effectLst/>
                        <a:latin typeface="Calibri" panose="020F0502020204030204" pitchFamily="34" charset="0"/>
                      </a:endParaRPr>
                    </a:p>
                  </a:txBody>
                  <a:tcPr marL="0" marR="0" marT="0" marB="0">
                    <a:solidFill>
                      <a:schemeClr val="accent1">
                        <a:lumMod val="20000"/>
                        <a:lumOff val="80000"/>
                      </a:schemeClr>
                    </a:solidFill>
                  </a:tcPr>
                </a:tc>
                <a:tc>
                  <a:txBody>
                    <a:bodyPr/>
                    <a:lstStyle/>
                    <a:p>
                      <a:pPr algn="ctr" fontAlgn="b"/>
                      <a:r>
                        <a:rPr lang="en-US" sz="2000" u="none" strike="noStrike" dirty="0">
                          <a:effectLst/>
                        </a:rPr>
                        <a:t>89%</a:t>
                      </a:r>
                      <a:endParaRPr lang="en-US" sz="2000" b="0" i="0" u="none" strike="noStrike" dirty="0">
                        <a:solidFill>
                          <a:schemeClr val="tx1"/>
                        </a:solidFill>
                        <a:effectLst/>
                        <a:latin typeface="Calibri" panose="020F0502020204030204" pitchFamily="34" charset="0"/>
                      </a:endParaRPr>
                    </a:p>
                  </a:txBody>
                  <a:tcPr marL="0" marR="0" marT="0" marB="0">
                    <a:solidFill>
                      <a:schemeClr val="accent1">
                        <a:lumMod val="20000"/>
                        <a:lumOff val="80000"/>
                      </a:schemeClr>
                    </a:solidFill>
                  </a:tcPr>
                </a:tc>
                <a:tc>
                  <a:txBody>
                    <a:bodyPr/>
                    <a:lstStyle/>
                    <a:p>
                      <a:pPr algn="ctr" fontAlgn="b"/>
                      <a:r>
                        <a:rPr lang="en-US" sz="2000" u="none" strike="noStrike" dirty="0">
                          <a:effectLst/>
                        </a:rPr>
                        <a:t>5%</a:t>
                      </a:r>
                      <a:endParaRPr lang="en-US" sz="2000" b="0" i="0" u="none" strike="noStrike" dirty="0">
                        <a:solidFill>
                          <a:schemeClr val="tx1"/>
                        </a:solidFill>
                        <a:effectLst/>
                        <a:latin typeface="Calibri" panose="020F0502020204030204" pitchFamily="34" charset="0"/>
                      </a:endParaRPr>
                    </a:p>
                  </a:txBody>
                  <a:tcPr marL="0" marR="0" marT="0" marB="0">
                    <a:solidFill>
                      <a:schemeClr val="accent1">
                        <a:lumMod val="20000"/>
                        <a:lumOff val="80000"/>
                      </a:schemeClr>
                    </a:solidFill>
                  </a:tcPr>
                </a:tc>
                <a:tc>
                  <a:txBody>
                    <a:bodyPr/>
                    <a:lstStyle/>
                    <a:p>
                      <a:pPr algn="ctr" fontAlgn="b"/>
                      <a:r>
                        <a:rPr lang="en-US" sz="2000" u="none" strike="noStrike" dirty="0">
                          <a:effectLst/>
                        </a:rPr>
                        <a:t>99%</a:t>
                      </a:r>
                      <a:endParaRPr lang="en-US" sz="2000" b="0" i="0" u="none" strike="noStrike" dirty="0">
                        <a:solidFill>
                          <a:schemeClr val="tx1"/>
                        </a:solidFill>
                        <a:effectLst/>
                        <a:latin typeface="Calibri" panose="020F0502020204030204" pitchFamily="34" charset="0"/>
                      </a:endParaRPr>
                    </a:p>
                  </a:txBody>
                  <a:tcPr marL="0" marR="0" marT="0" marB="0">
                    <a:solidFill>
                      <a:schemeClr val="accent1">
                        <a:lumMod val="20000"/>
                        <a:lumOff val="80000"/>
                      </a:schemeClr>
                    </a:solidFill>
                  </a:tcPr>
                </a:tc>
                <a:extLst>
                  <a:ext uri="{0D108BD9-81ED-4DB2-BD59-A6C34878D82A}">
                    <a16:rowId xmlns:a16="http://schemas.microsoft.com/office/drawing/2014/main" val="572758170"/>
                  </a:ext>
                </a:extLst>
              </a:tr>
              <a:tr h="598714">
                <a:tc>
                  <a:txBody>
                    <a:bodyPr/>
                    <a:lstStyle/>
                    <a:p>
                      <a:pPr algn="ctr" fontAlgn="b"/>
                      <a:r>
                        <a:rPr lang="en-US" sz="2000" u="none" strike="noStrike" dirty="0" err="1">
                          <a:effectLst/>
                        </a:rPr>
                        <a:t>Hgb</a:t>
                      </a:r>
                      <a:r>
                        <a:rPr lang="en-US" sz="2000" u="none" strike="noStrike" dirty="0">
                          <a:effectLst/>
                        </a:rPr>
                        <a:t> A1c &gt;6.5</a:t>
                      </a:r>
                      <a:endParaRPr lang="en-US" sz="2000" b="0" i="0" u="none" strike="noStrike" dirty="0">
                        <a:solidFill>
                          <a:srgbClr val="000000"/>
                        </a:solidFill>
                        <a:effectLst/>
                        <a:latin typeface="Calibri" panose="020F0502020204030204" pitchFamily="34" charset="0"/>
                      </a:endParaRPr>
                    </a:p>
                  </a:txBody>
                  <a:tcPr marL="0" marR="0" marT="0" marB="0"/>
                </a:tc>
                <a:tc>
                  <a:txBody>
                    <a:bodyPr/>
                    <a:lstStyle/>
                    <a:p>
                      <a:pPr algn="ctr" fontAlgn="b"/>
                      <a:r>
                        <a:rPr lang="en-US" sz="2000" u="none" strike="noStrike" dirty="0">
                          <a:effectLst/>
                        </a:rPr>
                        <a:t>42.8%</a:t>
                      </a:r>
                      <a:endParaRPr lang="en-US" sz="2000" b="0" i="0" u="none" strike="noStrike" dirty="0">
                        <a:solidFill>
                          <a:srgbClr val="000000"/>
                        </a:solidFill>
                        <a:effectLst/>
                        <a:latin typeface="Calibri" panose="020F0502020204030204" pitchFamily="34" charset="0"/>
                      </a:endParaRPr>
                    </a:p>
                  </a:txBody>
                  <a:tcPr marL="0" marR="0" marT="0" marB="0"/>
                </a:tc>
                <a:tc>
                  <a:txBody>
                    <a:bodyPr/>
                    <a:lstStyle/>
                    <a:p>
                      <a:pPr algn="ctr" fontAlgn="b"/>
                      <a:r>
                        <a:rPr lang="en-US" sz="2000" u="none" strike="noStrike" dirty="0">
                          <a:effectLst/>
                        </a:rPr>
                        <a:t>99.6%</a:t>
                      </a:r>
                      <a:endParaRPr lang="en-US" sz="2000" b="0" i="0" u="none" strike="noStrike" dirty="0">
                        <a:solidFill>
                          <a:srgbClr val="000000"/>
                        </a:solidFill>
                        <a:effectLst/>
                        <a:latin typeface="Calibri" panose="020F0502020204030204" pitchFamily="34" charset="0"/>
                      </a:endParaRPr>
                    </a:p>
                  </a:txBody>
                  <a:tcPr marL="0" marR="0" marT="0" marB="0"/>
                </a:tc>
                <a:tc>
                  <a:txBody>
                    <a:bodyPr/>
                    <a:lstStyle/>
                    <a:p>
                      <a:pPr algn="ctr" fontAlgn="b"/>
                      <a:r>
                        <a:rPr lang="en-US" sz="2000" u="none" strike="noStrike" dirty="0">
                          <a:effectLst/>
                        </a:rPr>
                        <a:t>87.2%</a:t>
                      </a:r>
                      <a:endParaRPr lang="en-US" sz="2000" b="0" i="0" u="none" strike="noStrike" dirty="0">
                        <a:solidFill>
                          <a:srgbClr val="000000"/>
                        </a:solidFill>
                        <a:effectLst/>
                        <a:latin typeface="Calibri" panose="020F0502020204030204" pitchFamily="34" charset="0"/>
                      </a:endParaRPr>
                    </a:p>
                  </a:txBody>
                  <a:tcPr marL="0" marR="0" marT="0" marB="0"/>
                </a:tc>
                <a:tc>
                  <a:txBody>
                    <a:bodyPr/>
                    <a:lstStyle/>
                    <a:p>
                      <a:pPr algn="ctr" fontAlgn="b"/>
                      <a:r>
                        <a:rPr lang="en-US" sz="2000" u="none" strike="noStrike" dirty="0">
                          <a:effectLst/>
                        </a:rPr>
                        <a:t>96.5%</a:t>
                      </a:r>
                      <a:endParaRPr lang="en-US" sz="2000" b="0" i="0" u="none" strike="noStrike" dirty="0">
                        <a:solidFill>
                          <a:srgbClr val="000000"/>
                        </a:solidFill>
                        <a:effectLst/>
                        <a:latin typeface="Calibri" panose="020F0502020204030204" pitchFamily="34" charset="0"/>
                      </a:endParaRPr>
                    </a:p>
                  </a:txBody>
                  <a:tcPr marL="0" marR="0" marT="0" marB="0"/>
                </a:tc>
                <a:extLst>
                  <a:ext uri="{0D108BD9-81ED-4DB2-BD59-A6C34878D82A}">
                    <a16:rowId xmlns:a16="http://schemas.microsoft.com/office/drawing/2014/main" val="803587557"/>
                  </a:ext>
                </a:extLst>
              </a:tr>
            </a:tbl>
          </a:graphicData>
        </a:graphic>
      </p:graphicFrame>
    </p:spTree>
    <p:extLst>
      <p:ext uri="{BB962C8B-B14F-4D97-AF65-F5344CB8AC3E}">
        <p14:creationId xmlns:p14="http://schemas.microsoft.com/office/powerpoint/2010/main" val="362238621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Sources of error</a:t>
            </a:r>
          </a:p>
        </p:txBody>
      </p:sp>
      <p:sp>
        <p:nvSpPr>
          <p:cNvPr id="3" name="Content Placeholder 2"/>
          <p:cNvSpPr>
            <a:spLocks noGrp="1"/>
          </p:cNvSpPr>
          <p:nvPr>
            <p:ph idx="1"/>
          </p:nvPr>
        </p:nvSpPr>
        <p:spPr/>
        <p:txBody>
          <a:bodyPr/>
          <a:lstStyle/>
          <a:p>
            <a:r>
              <a:rPr lang="en-US" dirty="0"/>
              <a:t>Misclassification of children with well-controlled asthma</a:t>
            </a:r>
          </a:p>
          <a:p>
            <a:r>
              <a:rPr lang="en-US" dirty="0"/>
              <a:t>False positives due to other chronic disease</a:t>
            </a:r>
          </a:p>
          <a:p>
            <a:r>
              <a:rPr lang="en-US" dirty="0"/>
              <a:t>False positives in children who are currently sick with respiratory illness</a:t>
            </a:r>
          </a:p>
          <a:p>
            <a:r>
              <a:rPr lang="en-US" dirty="0"/>
              <a:t>Less than ideal reference values for spirometry</a:t>
            </a:r>
          </a:p>
        </p:txBody>
      </p:sp>
    </p:spTree>
    <p:extLst>
      <p:ext uri="{BB962C8B-B14F-4D97-AF65-F5344CB8AC3E}">
        <p14:creationId xmlns:p14="http://schemas.microsoft.com/office/powerpoint/2010/main" val="58847679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Conclusions</a:t>
            </a:r>
          </a:p>
        </p:txBody>
      </p:sp>
      <p:sp>
        <p:nvSpPr>
          <p:cNvPr id="6" name="Content Placeholder 2"/>
          <p:cNvSpPr>
            <a:spLocks noGrp="1"/>
          </p:cNvSpPr>
          <p:nvPr>
            <p:ph idx="1"/>
          </p:nvPr>
        </p:nvSpPr>
        <p:spPr/>
        <p:txBody>
          <a:bodyPr/>
          <a:lstStyle/>
          <a:p>
            <a:r>
              <a:rPr lang="en-US" dirty="0"/>
              <a:t>Community health worker questionnaire has excellent potential for a screening test</a:t>
            </a:r>
          </a:p>
          <a:p>
            <a:pPr lvl="1"/>
            <a:r>
              <a:rPr lang="en-US" dirty="0"/>
              <a:t>High sensitivity and NPV</a:t>
            </a:r>
          </a:p>
          <a:p>
            <a:pPr lvl="1"/>
            <a:r>
              <a:rPr lang="en-US" dirty="0"/>
              <a:t>Easy to administer and score</a:t>
            </a:r>
          </a:p>
          <a:p>
            <a:pPr lvl="1"/>
            <a:r>
              <a:rPr lang="en-US" dirty="0"/>
              <a:t>Does not require presence of a physician</a:t>
            </a:r>
          </a:p>
          <a:p>
            <a:pPr lvl="1"/>
            <a:r>
              <a:rPr lang="en-US" dirty="0"/>
              <a:t>Highly likely to be useful to the community</a:t>
            </a:r>
          </a:p>
          <a:p>
            <a:pPr lvl="1"/>
            <a:r>
              <a:rPr lang="en-US" dirty="0"/>
              <a:t>Could greatly increase the detection of asthma, allowing for education and referral for ongoing care</a:t>
            </a:r>
          </a:p>
          <a:p>
            <a:pPr lvl="1"/>
            <a:endParaRPr lang="en-US" dirty="0"/>
          </a:p>
        </p:txBody>
      </p:sp>
    </p:spTree>
    <p:extLst>
      <p:ext uri="{BB962C8B-B14F-4D97-AF65-F5344CB8AC3E}">
        <p14:creationId xmlns:p14="http://schemas.microsoft.com/office/powerpoint/2010/main" val="360500139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Conclusions</a:t>
            </a:r>
          </a:p>
        </p:txBody>
      </p:sp>
      <p:sp>
        <p:nvSpPr>
          <p:cNvPr id="6" name="Content Placeholder 2"/>
          <p:cNvSpPr>
            <a:spLocks noGrp="1"/>
          </p:cNvSpPr>
          <p:nvPr>
            <p:ph idx="1"/>
          </p:nvPr>
        </p:nvSpPr>
        <p:spPr/>
        <p:txBody>
          <a:bodyPr/>
          <a:lstStyle/>
          <a:p>
            <a:r>
              <a:rPr lang="en-US" dirty="0"/>
              <a:t>First validation of a Spanish-language asthma screening tool for use in a low to middle income country</a:t>
            </a:r>
          </a:p>
          <a:p>
            <a:r>
              <a:rPr lang="en-US" dirty="0"/>
              <a:t>May have applications in other countries in Latin America</a:t>
            </a:r>
          </a:p>
          <a:p>
            <a:r>
              <a:rPr lang="en-US" dirty="0"/>
              <a:t>Caveat: may not perform as well in a population with lower asthma prevalence</a:t>
            </a:r>
          </a:p>
          <a:p>
            <a:r>
              <a:rPr lang="en-US" dirty="0"/>
              <a:t>High asthma prevalence in Vladimir Hernandez</a:t>
            </a:r>
          </a:p>
          <a:p>
            <a:pPr lvl="1"/>
            <a:endParaRPr lang="en-US" dirty="0"/>
          </a:p>
        </p:txBody>
      </p:sp>
    </p:spTree>
    <p:extLst>
      <p:ext uri="{BB962C8B-B14F-4D97-AF65-F5344CB8AC3E}">
        <p14:creationId xmlns:p14="http://schemas.microsoft.com/office/powerpoint/2010/main" val="69447066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Special Thanks:</a:t>
            </a:r>
          </a:p>
        </p:txBody>
      </p:sp>
      <p:sp>
        <p:nvSpPr>
          <p:cNvPr id="3" name="Content Placeholder 2"/>
          <p:cNvSpPr>
            <a:spLocks noGrp="1"/>
          </p:cNvSpPr>
          <p:nvPr>
            <p:ph idx="1"/>
          </p:nvPr>
        </p:nvSpPr>
        <p:spPr>
          <a:xfrm>
            <a:off x="457200" y="964936"/>
            <a:ext cx="8229600" cy="4717472"/>
          </a:xfrm>
        </p:spPr>
        <p:txBody>
          <a:bodyPr/>
          <a:lstStyle/>
          <a:p>
            <a:r>
              <a:rPr lang="en-US" dirty="0" err="1"/>
              <a:t>Ivania</a:t>
            </a:r>
            <a:r>
              <a:rPr lang="en-US" dirty="0"/>
              <a:t> Flores, Maria </a:t>
            </a:r>
            <a:r>
              <a:rPr lang="en-US" dirty="0" err="1"/>
              <a:t>Eveling</a:t>
            </a:r>
            <a:r>
              <a:rPr lang="en-US" dirty="0"/>
              <a:t> Cabrera, Ligia </a:t>
            </a:r>
            <a:r>
              <a:rPr lang="en-US" dirty="0" err="1"/>
              <a:t>Araica</a:t>
            </a:r>
            <a:r>
              <a:rPr lang="en-US" dirty="0"/>
              <a:t>, Patricia Salazar</a:t>
            </a:r>
          </a:p>
          <a:p>
            <a:r>
              <a:rPr lang="en-US" dirty="0"/>
              <a:t>Dra. Laura </a:t>
            </a:r>
            <a:r>
              <a:rPr lang="en-US" dirty="0" err="1"/>
              <a:t>Paraj</a:t>
            </a:r>
            <a:r>
              <a:rPr lang="en-US" dirty="0" err="1">
                <a:latin typeface="Calibri" panose="020F0502020204030204" pitchFamily="34" charset="0"/>
                <a:cs typeface="Calibri" panose="020F0502020204030204" pitchFamily="34" charset="0"/>
              </a:rPr>
              <a:t>ó</a:t>
            </a:r>
            <a:r>
              <a:rPr lang="en-US" dirty="0" err="1"/>
              <a:t>n</a:t>
            </a:r>
            <a:endParaRPr lang="en-US" dirty="0"/>
          </a:p>
          <a:p>
            <a:r>
              <a:rPr lang="en-US" dirty="0"/>
              <a:t>Dra. Gabriela Woo</a:t>
            </a:r>
          </a:p>
          <a:p>
            <a:pPr marL="0" indent="0">
              <a:buNone/>
            </a:pPr>
            <a:endParaRPr lang="en-US" dirty="0"/>
          </a:p>
          <a:p>
            <a:r>
              <a:rPr lang="en-US" dirty="0"/>
              <a:t>Sylvia Becker-</a:t>
            </a:r>
            <a:r>
              <a:rPr lang="en-US" dirty="0" err="1"/>
              <a:t>Dreps</a:t>
            </a:r>
            <a:endParaRPr lang="en-US" dirty="0"/>
          </a:p>
          <a:p>
            <a:r>
              <a:rPr lang="en-US" dirty="0" err="1"/>
              <a:t>Ceila</a:t>
            </a:r>
            <a:r>
              <a:rPr lang="en-US" dirty="0"/>
              <a:t> Loughlin</a:t>
            </a:r>
          </a:p>
          <a:p>
            <a:r>
              <a:rPr lang="en-US" dirty="0"/>
              <a:t>Terry Noah</a:t>
            </a:r>
          </a:p>
          <a:p>
            <a:r>
              <a:rPr lang="en-US" dirty="0"/>
              <a:t>Charles Esther</a:t>
            </a:r>
          </a:p>
          <a:p>
            <a:pPr marL="0" indent="0">
              <a:buNone/>
            </a:pPr>
            <a:endParaRPr lang="en-US" dirty="0"/>
          </a:p>
          <a:p>
            <a:r>
              <a:rPr lang="en-US" dirty="0"/>
              <a:t>Jim </a:t>
            </a:r>
            <a:r>
              <a:rPr lang="en-US" dirty="0" err="1"/>
              <a:t>Ronk</a:t>
            </a:r>
            <a:endParaRPr lang="en-US" dirty="0"/>
          </a:p>
          <a:p>
            <a:r>
              <a:rPr lang="en-US" dirty="0"/>
              <a:t>Mike Wirt</a:t>
            </a:r>
          </a:p>
          <a:p>
            <a:endParaRPr lang="en-US" dirty="0"/>
          </a:p>
          <a:p>
            <a:r>
              <a:rPr lang="en-US" dirty="0"/>
              <a:t>Jonathan Crocker</a:t>
            </a:r>
          </a:p>
        </p:txBody>
      </p:sp>
      <p:pic>
        <p:nvPicPr>
          <p:cNvPr id="5" name="Picture 4"/>
          <p:cNvPicPr>
            <a:picLocks noChangeAspect="1"/>
          </p:cNvPicPr>
          <p:nvPr/>
        </p:nvPicPr>
        <p:blipFill>
          <a:blip r:embed="rId2"/>
          <a:stretch>
            <a:fillRect/>
          </a:stretch>
        </p:blipFill>
        <p:spPr>
          <a:xfrm>
            <a:off x="3124200" y="1543251"/>
            <a:ext cx="5562600" cy="4092132"/>
          </a:xfrm>
          <a:prstGeom prst="rect">
            <a:avLst/>
          </a:prstGeom>
        </p:spPr>
      </p:pic>
    </p:spTree>
    <p:extLst>
      <p:ext uri="{BB962C8B-B14F-4D97-AF65-F5344CB8AC3E}">
        <p14:creationId xmlns:p14="http://schemas.microsoft.com/office/powerpoint/2010/main" val="207047697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References</a:t>
            </a:r>
          </a:p>
        </p:txBody>
      </p:sp>
      <p:sp>
        <p:nvSpPr>
          <p:cNvPr id="3" name="Content Placeholder 2"/>
          <p:cNvSpPr>
            <a:spLocks noGrp="1"/>
          </p:cNvSpPr>
          <p:nvPr>
            <p:ph idx="1"/>
          </p:nvPr>
        </p:nvSpPr>
        <p:spPr/>
        <p:txBody>
          <a:bodyPr>
            <a:noAutofit/>
          </a:bodyPr>
          <a:lstStyle/>
          <a:p>
            <a:r>
              <a:rPr lang="en-US" sz="1100" dirty="0" err="1"/>
              <a:t>Busi</a:t>
            </a:r>
            <a:r>
              <a:rPr lang="en-US" sz="1100" dirty="0"/>
              <a:t> LE, Sly PD, </a:t>
            </a:r>
            <a:r>
              <a:rPr lang="en-US" sz="1100" dirty="0" err="1"/>
              <a:t>Restuccia</a:t>
            </a:r>
            <a:r>
              <a:rPr lang="en-US" sz="1100" dirty="0"/>
              <a:t> S, </a:t>
            </a:r>
            <a:r>
              <a:rPr lang="en-US" sz="1100" dirty="0" err="1"/>
              <a:t>Llancamán</a:t>
            </a:r>
            <a:r>
              <a:rPr lang="en-US" sz="1100" dirty="0"/>
              <a:t> L. Validation of a school-based written questionnaire for asthma case identification in Argentina. </a:t>
            </a:r>
            <a:r>
              <a:rPr lang="en-US" sz="1100" i="1" dirty="0" err="1"/>
              <a:t>Pediatr</a:t>
            </a:r>
            <a:r>
              <a:rPr lang="en-US" sz="1100" i="1" dirty="0"/>
              <a:t> </a:t>
            </a:r>
            <a:r>
              <a:rPr lang="en-US" sz="1100" i="1" dirty="0" err="1"/>
              <a:t>Pulmonol</a:t>
            </a:r>
            <a:r>
              <a:rPr lang="en-US" sz="1100" dirty="0"/>
              <a:t>. 2012;47(1):1-7.</a:t>
            </a:r>
          </a:p>
          <a:p>
            <a:r>
              <a:rPr lang="en-US" sz="1100" dirty="0"/>
              <a:t>Cooper PJ, Rodrigues LC, Cruz AA, </a:t>
            </a:r>
            <a:r>
              <a:rPr lang="en-US" sz="1100" dirty="0" err="1"/>
              <a:t>Barreto</a:t>
            </a:r>
            <a:r>
              <a:rPr lang="en-US" sz="1100" dirty="0"/>
              <a:t> ML. Asthma in Latin America: A public health challenge and research opportunity</a:t>
            </a:r>
            <a:r>
              <a:rPr lang="en-US" sz="1100" i="1" dirty="0"/>
              <a:t>. Allergy </a:t>
            </a:r>
            <a:r>
              <a:rPr lang="en-US" sz="1100" i="1" dirty="0" err="1"/>
              <a:t>Eur</a:t>
            </a:r>
            <a:r>
              <a:rPr lang="en-US" sz="1100" i="1" dirty="0"/>
              <a:t> J Allergy </a:t>
            </a:r>
            <a:r>
              <a:rPr lang="en-US" sz="1100" i="1" dirty="0" err="1"/>
              <a:t>Clin</a:t>
            </a:r>
            <a:r>
              <a:rPr lang="en-US" sz="1100" i="1" dirty="0"/>
              <a:t> </a:t>
            </a:r>
            <a:r>
              <a:rPr lang="en-US" sz="1100" i="1" dirty="0" err="1"/>
              <a:t>Immunol</a:t>
            </a:r>
            <a:r>
              <a:rPr lang="en-US" sz="1100" i="1" dirty="0"/>
              <a:t>. </a:t>
            </a:r>
            <a:r>
              <a:rPr lang="en-US" sz="1100" dirty="0"/>
              <a:t>2009;64(1):5-17.</a:t>
            </a:r>
          </a:p>
          <a:p>
            <a:r>
              <a:rPr lang="en-US" sz="1100" dirty="0"/>
              <a:t>Fischer GB, </a:t>
            </a:r>
            <a:r>
              <a:rPr lang="en-US" sz="1100" dirty="0" err="1"/>
              <a:t>Camargos</a:t>
            </a:r>
            <a:r>
              <a:rPr lang="en-US" sz="1100" dirty="0"/>
              <a:t> PAM, </a:t>
            </a:r>
            <a:r>
              <a:rPr lang="en-US" sz="1100" dirty="0" err="1"/>
              <a:t>Mocelin</a:t>
            </a:r>
            <a:r>
              <a:rPr lang="en-US" sz="1100" dirty="0"/>
              <a:t> HT. The burden of asthma in children: a Latin American perspective</a:t>
            </a:r>
            <a:r>
              <a:rPr lang="en-US" sz="1100" i="1" dirty="0"/>
              <a:t>. </a:t>
            </a:r>
            <a:r>
              <a:rPr lang="en-US" sz="1100" i="1" dirty="0" err="1"/>
              <a:t>Paediatr</a:t>
            </a:r>
            <a:r>
              <a:rPr lang="en-US" sz="1100" i="1" dirty="0"/>
              <a:t> </a:t>
            </a:r>
            <a:r>
              <a:rPr lang="en-US" sz="1100" i="1" dirty="0" err="1"/>
              <a:t>Respir</a:t>
            </a:r>
            <a:r>
              <a:rPr lang="en-US" sz="1100" i="1" dirty="0"/>
              <a:t> Rev. </a:t>
            </a:r>
            <a:r>
              <a:rPr lang="en-US" sz="1100" dirty="0"/>
              <a:t>2005;6(1):8-13. </a:t>
            </a:r>
          </a:p>
          <a:p>
            <a:r>
              <a:rPr lang="en-US" sz="1100" dirty="0" err="1"/>
              <a:t>Forno</a:t>
            </a:r>
            <a:r>
              <a:rPr lang="en-US" sz="1100" dirty="0"/>
              <a:t> E, </a:t>
            </a:r>
            <a:r>
              <a:rPr lang="en-US" sz="1100" dirty="0" err="1"/>
              <a:t>Gogna</a:t>
            </a:r>
            <a:r>
              <a:rPr lang="en-US" sz="1100" dirty="0"/>
              <a:t> M, </a:t>
            </a:r>
            <a:r>
              <a:rPr lang="en-US" sz="1100" dirty="0" err="1"/>
              <a:t>Cepeda</a:t>
            </a:r>
            <a:r>
              <a:rPr lang="en-US" sz="1100" dirty="0"/>
              <a:t> A, et al. Asthma in Latin America. </a:t>
            </a:r>
            <a:r>
              <a:rPr lang="en-US" sz="1100" i="1" dirty="0"/>
              <a:t>Thorax</a:t>
            </a:r>
            <a:r>
              <a:rPr lang="en-US" sz="1100" dirty="0"/>
              <a:t>. 2015;70(9):898-905.</a:t>
            </a:r>
          </a:p>
          <a:p>
            <a:r>
              <a:rPr lang="en-US" sz="1100" dirty="0"/>
              <a:t>Global Initiative for Asthma. </a:t>
            </a:r>
            <a:r>
              <a:rPr lang="en-US" sz="1100" i="1" dirty="0"/>
              <a:t>Global Strategy for Asthma Management and Prevention</a:t>
            </a:r>
            <a:r>
              <a:rPr lang="en-US" sz="1100" dirty="0"/>
              <a:t>; 2015. Available at: www.ginasthma.org.  Accessed Dec. 2, 2015.</a:t>
            </a:r>
          </a:p>
          <a:p>
            <a:r>
              <a:rPr lang="en-US" sz="1100" dirty="0"/>
              <a:t>Hekking PPW, Bel EH. Developing and emerging clinical asthma phenotypes</a:t>
            </a:r>
            <a:r>
              <a:rPr lang="en-US" sz="1100" i="1" dirty="0"/>
              <a:t>. J Allergy </a:t>
            </a:r>
            <a:r>
              <a:rPr lang="en-US" sz="1100" i="1" dirty="0" err="1"/>
              <a:t>Clin</a:t>
            </a:r>
            <a:r>
              <a:rPr lang="en-US" sz="1100" i="1" dirty="0"/>
              <a:t> </a:t>
            </a:r>
            <a:r>
              <a:rPr lang="en-US" sz="1100" i="1" dirty="0" err="1"/>
              <a:t>Immunol</a:t>
            </a:r>
            <a:r>
              <a:rPr lang="en-US" sz="1100" i="1" dirty="0"/>
              <a:t> </a:t>
            </a:r>
            <a:r>
              <a:rPr lang="en-US" sz="1100" i="1" dirty="0" err="1"/>
              <a:t>Pract</a:t>
            </a:r>
            <a:r>
              <a:rPr lang="en-US" sz="1100" i="1" dirty="0"/>
              <a:t>. </a:t>
            </a:r>
            <a:r>
              <a:rPr lang="en-US" sz="1100" dirty="0"/>
              <a:t>2014;2(6):671-680.</a:t>
            </a:r>
          </a:p>
          <a:p>
            <a:r>
              <a:rPr lang="en-US" sz="1100" dirty="0"/>
              <a:t>The International Study of Asthma and Allergies in Childhood (ISAAC) Steering Committee. Worldwide variation in prevalence of symptoms of asthma, allergic </a:t>
            </a:r>
            <a:r>
              <a:rPr lang="en-US" sz="1100" dirty="0" err="1"/>
              <a:t>rhinoconjunctivitis</a:t>
            </a:r>
            <a:r>
              <a:rPr lang="en-US" sz="1100" dirty="0"/>
              <a:t>, and atopic eczema: ISAAC. </a:t>
            </a:r>
            <a:r>
              <a:rPr lang="en-US" sz="1100" i="1" dirty="0"/>
              <a:t>Lancet. </a:t>
            </a:r>
            <a:r>
              <a:rPr lang="en-US" sz="1100" dirty="0"/>
              <a:t>1998;351(9111):1225-32.</a:t>
            </a:r>
          </a:p>
          <a:p>
            <a:r>
              <a:rPr lang="en-US" sz="1100" dirty="0" err="1"/>
              <a:t>Lemanske</a:t>
            </a:r>
            <a:r>
              <a:rPr lang="en-US" sz="1100" dirty="0"/>
              <a:t> RF, </a:t>
            </a:r>
            <a:r>
              <a:rPr lang="en-US" sz="1100" dirty="0" err="1"/>
              <a:t>Busse</a:t>
            </a:r>
            <a:r>
              <a:rPr lang="en-US" sz="1100" dirty="0"/>
              <a:t> WW. </a:t>
            </a:r>
            <a:r>
              <a:rPr lang="en-US" sz="1100" i="1" dirty="0"/>
              <a:t>Asthma. J Allergy </a:t>
            </a:r>
            <a:r>
              <a:rPr lang="en-US" sz="1100" i="1" dirty="0" err="1"/>
              <a:t>Clin</a:t>
            </a:r>
            <a:r>
              <a:rPr lang="en-US" sz="1100" i="1" dirty="0"/>
              <a:t> </a:t>
            </a:r>
            <a:r>
              <a:rPr lang="en-US" sz="1100" i="1" dirty="0" err="1"/>
              <a:t>Immunol</a:t>
            </a:r>
            <a:r>
              <a:rPr lang="en-US" sz="1100" i="1" dirty="0"/>
              <a:t>. </a:t>
            </a:r>
            <a:r>
              <a:rPr lang="en-US" sz="1100" dirty="0"/>
              <a:t>2003;111(2):S502-S519. </a:t>
            </a:r>
          </a:p>
          <a:p>
            <a:r>
              <a:rPr lang="en-US" sz="1100" dirty="0"/>
              <a:t>Liu L, </a:t>
            </a:r>
            <a:r>
              <a:rPr lang="en-US" sz="1100" dirty="0" err="1"/>
              <a:t>Orza</a:t>
            </a:r>
            <a:r>
              <a:rPr lang="en-US" sz="1100" dirty="0"/>
              <a:t> S, Hogan D, et al. Global, regional, and national causes of child mortality in 2000–13, with projections to inform post-2015 priorities: an updated systematic analysis. </a:t>
            </a:r>
            <a:r>
              <a:rPr lang="en-US" sz="1100" i="1" dirty="0"/>
              <a:t>Lancet</a:t>
            </a:r>
            <a:r>
              <a:rPr lang="en-US" sz="1100" dirty="0"/>
              <a:t>. 2015;385:430-440. </a:t>
            </a:r>
          </a:p>
          <a:p>
            <a:r>
              <a:rPr lang="en-US" sz="1100" dirty="0" err="1"/>
              <a:t>Mallol</a:t>
            </a:r>
            <a:r>
              <a:rPr lang="en-US" sz="1100" dirty="0"/>
              <a:t> J, Crane J, von </a:t>
            </a:r>
            <a:r>
              <a:rPr lang="en-US" sz="1100" dirty="0" err="1"/>
              <a:t>Mutius</a:t>
            </a:r>
            <a:r>
              <a:rPr lang="en-US" sz="1100" dirty="0"/>
              <a:t> E, </a:t>
            </a:r>
            <a:r>
              <a:rPr lang="en-US" sz="1100" dirty="0" err="1"/>
              <a:t>Odhiambo</a:t>
            </a:r>
            <a:r>
              <a:rPr lang="en-US" sz="1100" dirty="0"/>
              <a:t> J, </a:t>
            </a:r>
            <a:r>
              <a:rPr lang="en-US" sz="1100" dirty="0" err="1"/>
              <a:t>Keil</a:t>
            </a:r>
            <a:r>
              <a:rPr lang="en-US" sz="1100" dirty="0"/>
              <a:t> U, Stewart a. The International Study of Asthma and Allergies in Childhood (ISAAC) Phase Three: A global synthesis. </a:t>
            </a:r>
            <a:r>
              <a:rPr lang="en-US" sz="1100" i="1" dirty="0" err="1"/>
              <a:t>Allergol</a:t>
            </a:r>
            <a:r>
              <a:rPr lang="en-US" sz="1100" i="1" dirty="0"/>
              <a:t> </a:t>
            </a:r>
            <a:r>
              <a:rPr lang="en-US" sz="1100" i="1" dirty="0" err="1"/>
              <a:t>Immunopathol</a:t>
            </a:r>
            <a:r>
              <a:rPr lang="en-US" sz="1100" i="1" dirty="0"/>
              <a:t> (</a:t>
            </a:r>
            <a:r>
              <a:rPr lang="en-US" sz="1100" i="1" dirty="0" err="1"/>
              <a:t>Madr</a:t>
            </a:r>
            <a:r>
              <a:rPr lang="en-US" sz="1100" i="1" dirty="0"/>
              <a:t>)</a:t>
            </a:r>
            <a:r>
              <a:rPr lang="en-US" sz="1100" dirty="0"/>
              <a:t>. 2012;41:73-85. </a:t>
            </a:r>
          </a:p>
          <a:p>
            <a:r>
              <a:rPr lang="en-US" sz="1100" dirty="0" err="1"/>
              <a:t>Masoli</a:t>
            </a:r>
            <a:r>
              <a:rPr lang="en-US" sz="1100" dirty="0"/>
              <a:t> M, Fabian D, Holt S BR. The global burden of asthma: executive summary of the GINA Dissemination Committee report. </a:t>
            </a:r>
            <a:r>
              <a:rPr lang="en-US" sz="1100" i="1" dirty="0"/>
              <a:t>Allergy</a:t>
            </a:r>
            <a:r>
              <a:rPr lang="en-US" sz="1100" dirty="0"/>
              <a:t>. 2004;59:469-478.</a:t>
            </a:r>
          </a:p>
          <a:p>
            <a:r>
              <a:rPr lang="en-US" sz="1100" dirty="0"/>
              <a:t>National Asthma Education and Prevention Program. </a:t>
            </a:r>
            <a:r>
              <a:rPr lang="en-US" sz="1100" i="1" dirty="0"/>
              <a:t>Expert Panel Report 3: Guidelines for the Diagnosis and Management of Asthma</a:t>
            </a:r>
            <a:r>
              <a:rPr lang="en-US" sz="1100" dirty="0"/>
              <a:t>. Bethesda: National Heart, Lung, and Blood Institute; 2007.</a:t>
            </a:r>
          </a:p>
          <a:p>
            <a:r>
              <a:rPr lang="en-US" sz="1100" dirty="0"/>
              <a:t>Østergaard MS, </a:t>
            </a:r>
            <a:r>
              <a:rPr lang="en-US" sz="1100" dirty="0" err="1"/>
              <a:t>Nantanda</a:t>
            </a:r>
            <a:r>
              <a:rPr lang="en-US" sz="1100" dirty="0"/>
              <a:t> R, </a:t>
            </a:r>
            <a:r>
              <a:rPr lang="en-US" sz="1100" dirty="0" err="1"/>
              <a:t>Tumwine</a:t>
            </a:r>
            <a:r>
              <a:rPr lang="en-US" sz="1100" dirty="0"/>
              <a:t> JK, </a:t>
            </a:r>
            <a:r>
              <a:rPr lang="en-US" sz="1100" dirty="0" err="1"/>
              <a:t>Aabenhus</a:t>
            </a:r>
            <a:r>
              <a:rPr lang="en-US" sz="1100" dirty="0"/>
              <a:t> R. Childhood asthma in low income countries: an invisible killer? </a:t>
            </a:r>
            <a:r>
              <a:rPr lang="en-US" sz="1100" i="1" dirty="0"/>
              <a:t>Prim Care </a:t>
            </a:r>
            <a:r>
              <a:rPr lang="en-US" sz="1100" i="1" dirty="0" err="1"/>
              <a:t>Respir</a:t>
            </a:r>
            <a:r>
              <a:rPr lang="en-US" sz="1100" i="1" dirty="0"/>
              <a:t> J</a:t>
            </a:r>
            <a:r>
              <a:rPr lang="en-US" sz="1100" dirty="0"/>
              <a:t>. 2012;21(2):214-219.</a:t>
            </a:r>
          </a:p>
          <a:p>
            <a:r>
              <a:rPr lang="en-US" sz="1100" dirty="0" err="1"/>
              <a:t>Pitrez</a:t>
            </a:r>
            <a:r>
              <a:rPr lang="en-US" sz="1100" dirty="0"/>
              <a:t> PM, Stein RT. Asthma in Latin America: the dawn of a new epidemic</a:t>
            </a:r>
            <a:r>
              <a:rPr lang="en-US" sz="1100" i="1" dirty="0"/>
              <a:t>. </a:t>
            </a:r>
            <a:r>
              <a:rPr lang="en-US" sz="1100" i="1" dirty="0" err="1"/>
              <a:t>Curr</a:t>
            </a:r>
            <a:r>
              <a:rPr lang="en-US" sz="1100" i="1" dirty="0"/>
              <a:t> </a:t>
            </a:r>
            <a:r>
              <a:rPr lang="en-US" sz="1100" i="1" dirty="0" err="1"/>
              <a:t>Opin</a:t>
            </a:r>
            <a:r>
              <a:rPr lang="en-US" sz="1100" i="1" dirty="0"/>
              <a:t> Allergy </a:t>
            </a:r>
            <a:r>
              <a:rPr lang="en-US" sz="1100" i="1" dirty="0" err="1"/>
              <a:t>Clin</a:t>
            </a:r>
            <a:r>
              <a:rPr lang="en-US" sz="1100" i="1" dirty="0"/>
              <a:t> </a:t>
            </a:r>
            <a:r>
              <a:rPr lang="en-US" sz="1100" i="1" dirty="0" err="1"/>
              <a:t>Immunol</a:t>
            </a:r>
            <a:r>
              <a:rPr lang="en-US" sz="1100" i="1" dirty="0"/>
              <a:t>. </a:t>
            </a:r>
            <a:r>
              <a:rPr lang="en-US" sz="1100" dirty="0"/>
              <a:t>2008;8:378-383</a:t>
            </a:r>
          </a:p>
          <a:p>
            <a:r>
              <a:rPr lang="en-US" sz="1100" dirty="0"/>
              <a:t>Pellegrino R. Interpretative strategies for lung function tests. </a:t>
            </a:r>
            <a:r>
              <a:rPr lang="en-US" sz="1100" i="1" dirty="0" err="1"/>
              <a:t>Eur</a:t>
            </a:r>
            <a:r>
              <a:rPr lang="en-US" sz="1100" i="1" dirty="0"/>
              <a:t> </a:t>
            </a:r>
            <a:r>
              <a:rPr lang="en-US" sz="1100" i="1" dirty="0" err="1"/>
              <a:t>Respir</a:t>
            </a:r>
            <a:r>
              <a:rPr lang="en-US" sz="1100" i="1" dirty="0"/>
              <a:t> J</a:t>
            </a:r>
            <a:r>
              <a:rPr lang="en-US" sz="1100" dirty="0"/>
              <a:t>. 2005;26(5):948-968. </a:t>
            </a:r>
          </a:p>
          <a:p>
            <a:r>
              <a:rPr lang="en-US" sz="1100" dirty="0"/>
              <a:t>Sheikh SI, </a:t>
            </a:r>
            <a:r>
              <a:rPr lang="en-US" sz="1100" dirty="0" err="1"/>
              <a:t>Anp</a:t>
            </a:r>
            <a:r>
              <a:rPr lang="en-US" sz="1100" dirty="0"/>
              <a:t> JP, Ryan-</a:t>
            </a:r>
            <a:r>
              <a:rPr lang="en-US" sz="1100" dirty="0" err="1"/>
              <a:t>wenger</a:t>
            </a:r>
            <a:r>
              <a:rPr lang="en-US" sz="1100" dirty="0"/>
              <a:t> NA, </a:t>
            </a:r>
            <a:r>
              <a:rPr lang="en-US" sz="1100" dirty="0" err="1"/>
              <a:t>Mccoy</a:t>
            </a:r>
            <a:r>
              <a:rPr lang="en-US" sz="1100" dirty="0"/>
              <a:t> S, </a:t>
            </a:r>
            <a:r>
              <a:rPr lang="en-US" sz="1100" dirty="0" err="1"/>
              <a:t>Jr</a:t>
            </a:r>
            <a:r>
              <a:rPr lang="en-US" sz="1100" dirty="0"/>
              <a:t> DH. Screening high-risk children for asthma through a community intervention. 2015;0903(October).</a:t>
            </a:r>
          </a:p>
          <a:p>
            <a:r>
              <a:rPr lang="en-US" sz="1100" dirty="0"/>
              <a:t>Wills-Karp M, </a:t>
            </a:r>
            <a:r>
              <a:rPr lang="en-US" sz="1100" dirty="0" err="1"/>
              <a:t>Santeliz</a:t>
            </a:r>
            <a:r>
              <a:rPr lang="en-US" sz="1100" dirty="0"/>
              <a:t> J, Karp CL. The germless theory of allergic disease: revisiting the hygiene hypothesis</a:t>
            </a:r>
            <a:r>
              <a:rPr lang="en-US" sz="1100" i="1" dirty="0"/>
              <a:t>. Nat Rev </a:t>
            </a:r>
            <a:r>
              <a:rPr lang="en-US" sz="1100" i="1" dirty="0" err="1"/>
              <a:t>Immunol</a:t>
            </a:r>
            <a:r>
              <a:rPr lang="en-US" sz="1100" i="1" dirty="0"/>
              <a:t>. </a:t>
            </a:r>
            <a:r>
              <a:rPr lang="en-US" sz="1100" dirty="0"/>
              <a:t>2001;1(1):69-75. </a:t>
            </a:r>
          </a:p>
          <a:p>
            <a:r>
              <a:rPr lang="en-US" sz="1100" dirty="0"/>
              <a:t>World Health Organization. Handbook: IMCI Integrated management of childhood illness. 2005.</a:t>
            </a:r>
          </a:p>
        </p:txBody>
      </p:sp>
    </p:spTree>
    <p:extLst>
      <p:ext uri="{BB962C8B-B14F-4D97-AF65-F5344CB8AC3E}">
        <p14:creationId xmlns:p14="http://schemas.microsoft.com/office/powerpoint/2010/main" val="35826001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Hygiene</a:t>
            </a:r>
            <a:r>
              <a:rPr lang="en-US" baseline="0" dirty="0"/>
              <a:t> Hypothesis</a:t>
            </a:r>
            <a:endParaRPr lang="en-US" dirty="0"/>
          </a:p>
        </p:txBody>
      </p:sp>
      <p:pic>
        <p:nvPicPr>
          <p:cNvPr id="4" name="Picture 3"/>
          <p:cNvPicPr>
            <a:picLocks noChangeAspect="1"/>
          </p:cNvPicPr>
          <p:nvPr/>
        </p:nvPicPr>
        <p:blipFill>
          <a:blip r:embed="rId2"/>
          <a:stretch>
            <a:fillRect/>
          </a:stretch>
        </p:blipFill>
        <p:spPr>
          <a:xfrm>
            <a:off x="1159695" y="900957"/>
            <a:ext cx="6824609" cy="5706785"/>
          </a:xfrm>
          <a:prstGeom prst="rect">
            <a:avLst/>
          </a:prstGeom>
        </p:spPr>
      </p:pic>
      <p:sp>
        <p:nvSpPr>
          <p:cNvPr id="5" name="Rectangle 4"/>
          <p:cNvSpPr/>
          <p:nvPr/>
        </p:nvSpPr>
        <p:spPr>
          <a:xfrm>
            <a:off x="-9941" y="6583629"/>
            <a:ext cx="6006165" cy="261610"/>
          </a:xfrm>
          <a:prstGeom prst="rect">
            <a:avLst/>
          </a:prstGeom>
        </p:spPr>
        <p:txBody>
          <a:bodyPr wrap="square">
            <a:spAutoFit/>
          </a:bodyPr>
          <a:lstStyle/>
          <a:p>
            <a:r>
              <a:rPr lang="en-US" sz="1100" dirty="0" err="1">
                <a:latin typeface="Calibri" panose="020F0502020204030204" pitchFamily="34" charset="0"/>
                <a:ea typeface="Calibri" panose="020F0502020204030204" pitchFamily="34" charset="0"/>
              </a:rPr>
              <a:t>Busse</a:t>
            </a:r>
            <a:r>
              <a:rPr lang="en-US" sz="1100" dirty="0">
                <a:latin typeface="Calibri" panose="020F0502020204030204" pitchFamily="34" charset="0"/>
                <a:ea typeface="Calibri" panose="020F0502020204030204" pitchFamily="34" charset="0"/>
              </a:rPr>
              <a:t> WW, </a:t>
            </a:r>
            <a:r>
              <a:rPr lang="en-US" sz="1100" dirty="0" err="1">
                <a:latin typeface="Calibri" panose="020F0502020204030204" pitchFamily="34" charset="0"/>
                <a:ea typeface="Calibri" panose="020F0502020204030204" pitchFamily="34" charset="0"/>
              </a:rPr>
              <a:t>Lemanske</a:t>
            </a:r>
            <a:r>
              <a:rPr lang="en-US" sz="1100" dirty="0">
                <a:latin typeface="Calibri" panose="020F0502020204030204" pitchFamily="34" charset="0"/>
                <a:ea typeface="Calibri" panose="020F0502020204030204" pitchFamily="34" charset="0"/>
              </a:rPr>
              <a:t> RF.  </a:t>
            </a:r>
            <a:r>
              <a:rPr lang="en-US" sz="1100" i="1" dirty="0">
                <a:latin typeface="Calibri" panose="020F0502020204030204" pitchFamily="34" charset="0"/>
                <a:ea typeface="Calibri" panose="020F0502020204030204" pitchFamily="34" charset="0"/>
              </a:rPr>
              <a:t>J Allergy </a:t>
            </a:r>
            <a:r>
              <a:rPr lang="en-US" sz="1100" i="1" dirty="0" err="1">
                <a:latin typeface="Calibri" panose="020F0502020204030204" pitchFamily="34" charset="0"/>
                <a:ea typeface="Calibri" panose="020F0502020204030204" pitchFamily="34" charset="0"/>
              </a:rPr>
              <a:t>Clin</a:t>
            </a:r>
            <a:r>
              <a:rPr lang="en-US" sz="1100" i="1" dirty="0">
                <a:latin typeface="Calibri" panose="020F0502020204030204" pitchFamily="34" charset="0"/>
                <a:ea typeface="Calibri" panose="020F0502020204030204" pitchFamily="34" charset="0"/>
              </a:rPr>
              <a:t> </a:t>
            </a:r>
            <a:r>
              <a:rPr lang="en-US" sz="1100" i="1" dirty="0" err="1">
                <a:latin typeface="Calibri" panose="020F0502020204030204" pitchFamily="34" charset="0"/>
                <a:ea typeface="Calibri" panose="020F0502020204030204" pitchFamily="34" charset="0"/>
              </a:rPr>
              <a:t>Immunol</a:t>
            </a:r>
            <a:r>
              <a:rPr lang="en-US" sz="1100" dirty="0">
                <a:latin typeface="Calibri" panose="020F0502020204030204" pitchFamily="34" charset="0"/>
                <a:ea typeface="Calibri" panose="020F0502020204030204" pitchFamily="34" charset="0"/>
              </a:rPr>
              <a:t>. 2003;111(2):S502-S519. </a:t>
            </a:r>
            <a:endParaRPr lang="en-US" sz="1100" dirty="0"/>
          </a:p>
        </p:txBody>
      </p:sp>
    </p:spTree>
    <p:extLst>
      <p:ext uri="{BB962C8B-B14F-4D97-AF65-F5344CB8AC3E}">
        <p14:creationId xmlns:p14="http://schemas.microsoft.com/office/powerpoint/2010/main" val="227648160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909837" y="1119253"/>
            <a:ext cx="5324326" cy="4276453"/>
          </a:xfrm>
          <a:prstGeom prst="rect">
            <a:avLst/>
          </a:prstGeom>
        </p:spPr>
      </p:pic>
      <p:sp>
        <p:nvSpPr>
          <p:cNvPr id="5" name="Rectangle 4"/>
          <p:cNvSpPr/>
          <p:nvPr/>
        </p:nvSpPr>
        <p:spPr>
          <a:xfrm>
            <a:off x="0" y="5583309"/>
            <a:ext cx="2509020" cy="261610"/>
          </a:xfrm>
          <a:prstGeom prst="rect">
            <a:avLst/>
          </a:prstGeom>
        </p:spPr>
        <p:txBody>
          <a:bodyPr wrap="none">
            <a:spAutoFit/>
          </a:bodyPr>
          <a:lstStyle/>
          <a:p>
            <a:r>
              <a:rPr lang="en-US" sz="1100" dirty="0"/>
              <a:t>Forno et al. </a:t>
            </a:r>
            <a:r>
              <a:rPr lang="en-US" sz="1100" i="1" dirty="0"/>
              <a:t>Thorax</a:t>
            </a:r>
            <a:r>
              <a:rPr lang="en-US" sz="1100" dirty="0"/>
              <a:t>. 2015;70(9):898-905.</a:t>
            </a:r>
          </a:p>
        </p:txBody>
      </p:sp>
      <p:sp>
        <p:nvSpPr>
          <p:cNvPr id="6" name="Title 1"/>
          <p:cNvSpPr txBox="1">
            <a:spLocks/>
          </p:cNvSpPr>
          <p:nvPr/>
        </p:nvSpPr>
        <p:spPr>
          <a:xfrm>
            <a:off x="457200" y="303478"/>
            <a:ext cx="8229600" cy="1143000"/>
          </a:xfrm>
          <a:prstGeom prst="rect">
            <a:avLst/>
          </a:prstGeom>
        </p:spPr>
        <p:txBody>
          <a:bodyPr/>
          <a:lstStyle>
            <a:lvl1pPr algn="l" defTabSz="342900" rtl="0" eaLnBrk="1" fontAlgn="base" hangingPunct="1">
              <a:spcBef>
                <a:spcPct val="0"/>
              </a:spcBef>
              <a:spcAft>
                <a:spcPct val="0"/>
              </a:spcAft>
              <a:defRPr sz="3200" kern="1200" cap="none" baseline="0">
                <a:solidFill>
                  <a:schemeClr val="tx1">
                    <a:lumMod val="65000"/>
                    <a:lumOff val="35000"/>
                  </a:schemeClr>
                </a:solidFill>
                <a:latin typeface="Calibri Light" panose="020F0302020204030204" pitchFamily="34" charset="0"/>
                <a:ea typeface="ヒラギノ角ゴ Pro W3" charset="0"/>
                <a:cs typeface="Calibri Light" panose="020F0302020204030204" pitchFamily="34" charset="0"/>
              </a:defRPr>
            </a:lvl1pPr>
            <a:lvl2pPr algn="ctr" defTabSz="342900" rtl="0" eaLnBrk="1" fontAlgn="base" hangingPunct="1">
              <a:spcBef>
                <a:spcPct val="0"/>
              </a:spcBef>
              <a:spcAft>
                <a:spcPct val="0"/>
              </a:spcAft>
              <a:defRPr sz="3300">
                <a:solidFill>
                  <a:schemeClr val="tx1"/>
                </a:solidFill>
                <a:latin typeface="Calibri" charset="0"/>
                <a:ea typeface="ヒラギノ角ゴ Pro W3" charset="0"/>
                <a:cs typeface="ヒラギノ角ゴ Pro W3" charset="0"/>
              </a:defRPr>
            </a:lvl2pPr>
            <a:lvl3pPr algn="ctr" defTabSz="342900" rtl="0" eaLnBrk="1" fontAlgn="base" hangingPunct="1">
              <a:spcBef>
                <a:spcPct val="0"/>
              </a:spcBef>
              <a:spcAft>
                <a:spcPct val="0"/>
              </a:spcAft>
              <a:defRPr sz="3300">
                <a:solidFill>
                  <a:schemeClr val="tx1"/>
                </a:solidFill>
                <a:latin typeface="Calibri" charset="0"/>
                <a:ea typeface="ヒラギノ角ゴ Pro W3" charset="0"/>
                <a:cs typeface="ヒラギノ角ゴ Pro W3" charset="0"/>
              </a:defRPr>
            </a:lvl3pPr>
            <a:lvl4pPr algn="ctr" defTabSz="342900" rtl="0" eaLnBrk="1" fontAlgn="base" hangingPunct="1">
              <a:spcBef>
                <a:spcPct val="0"/>
              </a:spcBef>
              <a:spcAft>
                <a:spcPct val="0"/>
              </a:spcAft>
              <a:defRPr sz="3300">
                <a:solidFill>
                  <a:schemeClr val="tx1"/>
                </a:solidFill>
                <a:latin typeface="Calibri" charset="0"/>
                <a:ea typeface="ヒラギノ角ゴ Pro W3" charset="0"/>
                <a:cs typeface="ヒラギノ角ゴ Pro W3" charset="0"/>
              </a:defRPr>
            </a:lvl4pPr>
            <a:lvl5pPr algn="ctr" defTabSz="342900" rtl="0" eaLnBrk="1" fontAlgn="base" hangingPunct="1">
              <a:spcBef>
                <a:spcPct val="0"/>
              </a:spcBef>
              <a:spcAft>
                <a:spcPct val="0"/>
              </a:spcAft>
              <a:defRPr sz="3300">
                <a:solidFill>
                  <a:schemeClr val="tx1"/>
                </a:solidFill>
                <a:latin typeface="Calibri" charset="0"/>
                <a:ea typeface="ヒラギノ角ゴ Pro W3" charset="0"/>
                <a:cs typeface="ヒラギノ角ゴ Pro W3" charset="0"/>
              </a:defRPr>
            </a:lvl5pPr>
            <a:lvl6pPr marL="342900" algn="ctr" defTabSz="342900" rtl="0" eaLnBrk="1" fontAlgn="base" hangingPunct="1">
              <a:spcBef>
                <a:spcPct val="0"/>
              </a:spcBef>
              <a:spcAft>
                <a:spcPct val="0"/>
              </a:spcAft>
              <a:defRPr sz="3300">
                <a:solidFill>
                  <a:schemeClr val="tx1"/>
                </a:solidFill>
                <a:latin typeface="Calibri" charset="0"/>
                <a:ea typeface="ヒラギノ角ゴ Pro W3" charset="0"/>
                <a:cs typeface="ヒラギノ角ゴ Pro W3" charset="0"/>
              </a:defRPr>
            </a:lvl6pPr>
            <a:lvl7pPr marL="685800" algn="ctr" defTabSz="342900" rtl="0" eaLnBrk="1" fontAlgn="base" hangingPunct="1">
              <a:spcBef>
                <a:spcPct val="0"/>
              </a:spcBef>
              <a:spcAft>
                <a:spcPct val="0"/>
              </a:spcAft>
              <a:defRPr sz="3300">
                <a:solidFill>
                  <a:schemeClr val="tx1"/>
                </a:solidFill>
                <a:latin typeface="Calibri" charset="0"/>
                <a:ea typeface="ヒラギノ角ゴ Pro W3" charset="0"/>
                <a:cs typeface="ヒラギノ角ゴ Pro W3" charset="0"/>
              </a:defRPr>
            </a:lvl7pPr>
            <a:lvl8pPr marL="1028700" algn="ctr" defTabSz="342900" rtl="0" eaLnBrk="1" fontAlgn="base" hangingPunct="1">
              <a:spcBef>
                <a:spcPct val="0"/>
              </a:spcBef>
              <a:spcAft>
                <a:spcPct val="0"/>
              </a:spcAft>
              <a:defRPr sz="3300">
                <a:solidFill>
                  <a:schemeClr val="tx1"/>
                </a:solidFill>
                <a:latin typeface="Calibri" charset="0"/>
                <a:ea typeface="ヒラギノ角ゴ Pro W3" charset="0"/>
                <a:cs typeface="ヒラギノ角ゴ Pro W3" charset="0"/>
              </a:defRPr>
            </a:lvl8pPr>
            <a:lvl9pPr marL="1371600" algn="ctr" defTabSz="342900" rtl="0" eaLnBrk="1" fontAlgn="base" hangingPunct="1">
              <a:spcBef>
                <a:spcPct val="0"/>
              </a:spcBef>
              <a:spcAft>
                <a:spcPct val="0"/>
              </a:spcAft>
              <a:defRPr sz="3300">
                <a:solidFill>
                  <a:schemeClr val="tx1"/>
                </a:solidFill>
                <a:latin typeface="Calibri" charset="0"/>
                <a:ea typeface="ヒラギノ角ゴ Pro W3" charset="0"/>
                <a:cs typeface="ヒラギノ角ゴ Pro W3" charset="0"/>
              </a:defRPr>
            </a:lvl9pPr>
          </a:lstStyle>
          <a:p>
            <a:r>
              <a:rPr lang="en-US" dirty="0"/>
              <a:t>Atopic vs Non-atopic Asthma</a:t>
            </a:r>
          </a:p>
        </p:txBody>
      </p:sp>
      <p:pic>
        <p:nvPicPr>
          <p:cNvPr id="8" name="Picture 7"/>
          <p:cNvPicPr>
            <a:picLocks noChangeAspect="1"/>
          </p:cNvPicPr>
          <p:nvPr/>
        </p:nvPicPr>
        <p:blipFill>
          <a:blip r:embed="rId3"/>
          <a:stretch>
            <a:fillRect/>
          </a:stretch>
        </p:blipFill>
        <p:spPr>
          <a:xfrm>
            <a:off x="9222105" y="2422419"/>
            <a:ext cx="1606316" cy="1670119"/>
          </a:xfrm>
          <a:prstGeom prst="rect">
            <a:avLst/>
          </a:prstGeom>
        </p:spPr>
      </p:pic>
    </p:spTree>
    <p:extLst>
      <p:ext uri="{BB962C8B-B14F-4D97-AF65-F5344CB8AC3E}">
        <p14:creationId xmlns:p14="http://schemas.microsoft.com/office/powerpoint/2010/main" val="18655596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Is asthma really a problem in global health?</a:t>
            </a:r>
          </a:p>
        </p:txBody>
      </p:sp>
      <p:sp>
        <p:nvSpPr>
          <p:cNvPr id="6" name="Content Placeholder 2"/>
          <p:cNvSpPr>
            <a:spLocks noGrp="1"/>
          </p:cNvSpPr>
          <p:nvPr>
            <p:ph idx="1"/>
          </p:nvPr>
        </p:nvSpPr>
        <p:spPr/>
        <p:txBody>
          <a:bodyPr/>
          <a:lstStyle/>
          <a:p>
            <a:endParaRPr lang="en-US" sz="2000" dirty="0"/>
          </a:p>
        </p:txBody>
      </p:sp>
      <p:pic>
        <p:nvPicPr>
          <p:cNvPr id="4" name="Picture 3"/>
          <p:cNvPicPr>
            <a:picLocks noChangeAspect="1"/>
          </p:cNvPicPr>
          <p:nvPr/>
        </p:nvPicPr>
        <p:blipFill>
          <a:blip r:embed="rId3"/>
          <a:stretch>
            <a:fillRect/>
          </a:stretch>
        </p:blipFill>
        <p:spPr>
          <a:xfrm>
            <a:off x="2044182" y="1926084"/>
            <a:ext cx="5141482" cy="3695045"/>
          </a:xfrm>
          <a:prstGeom prst="rect">
            <a:avLst/>
          </a:prstGeom>
        </p:spPr>
      </p:pic>
      <p:sp>
        <p:nvSpPr>
          <p:cNvPr id="7" name="Rectangle 6"/>
          <p:cNvSpPr/>
          <p:nvPr/>
        </p:nvSpPr>
        <p:spPr>
          <a:xfrm>
            <a:off x="-9939" y="5458909"/>
            <a:ext cx="4572000" cy="430887"/>
          </a:xfrm>
          <a:prstGeom prst="rect">
            <a:avLst/>
          </a:prstGeom>
        </p:spPr>
        <p:txBody>
          <a:bodyPr>
            <a:spAutoFit/>
          </a:bodyPr>
          <a:lstStyle/>
          <a:p>
            <a:r>
              <a:rPr lang="en-US" sz="1100" dirty="0"/>
              <a:t>Liu L et al. </a:t>
            </a:r>
            <a:r>
              <a:rPr lang="en-US" sz="1100" i="1" dirty="0"/>
              <a:t>Lancet</a:t>
            </a:r>
            <a:r>
              <a:rPr lang="en-US" sz="1100" dirty="0"/>
              <a:t>. 2015;385:430-440.</a:t>
            </a:r>
          </a:p>
          <a:p>
            <a:r>
              <a:rPr lang="en-US" sz="1100" dirty="0" err="1"/>
              <a:t>Østergaard</a:t>
            </a:r>
            <a:r>
              <a:rPr lang="en-US" sz="1100" dirty="0"/>
              <a:t> et al. </a:t>
            </a:r>
            <a:r>
              <a:rPr lang="en-US" sz="1100" i="1" dirty="0"/>
              <a:t>Prim Care </a:t>
            </a:r>
            <a:r>
              <a:rPr lang="en-US" sz="1100" i="1" dirty="0" err="1"/>
              <a:t>Respir</a:t>
            </a:r>
            <a:r>
              <a:rPr lang="en-US" sz="1100" i="1" dirty="0"/>
              <a:t> J</a:t>
            </a:r>
            <a:r>
              <a:rPr lang="en-US" sz="1100" dirty="0"/>
              <a:t>. 2012;21(2):214-219. </a:t>
            </a:r>
          </a:p>
        </p:txBody>
      </p:sp>
    </p:spTree>
    <p:extLst>
      <p:ext uri="{BB962C8B-B14F-4D97-AF65-F5344CB8AC3E}">
        <p14:creationId xmlns:p14="http://schemas.microsoft.com/office/powerpoint/2010/main" val="303529385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Asthma in Latin America</a:t>
            </a:r>
          </a:p>
        </p:txBody>
      </p:sp>
      <p:sp>
        <p:nvSpPr>
          <p:cNvPr id="3" name="Content Placeholder 2"/>
          <p:cNvSpPr>
            <a:spLocks noGrp="1"/>
          </p:cNvSpPr>
          <p:nvPr>
            <p:ph idx="1"/>
          </p:nvPr>
        </p:nvSpPr>
        <p:spPr/>
        <p:txBody>
          <a:bodyPr/>
          <a:lstStyle/>
          <a:p>
            <a:r>
              <a:rPr lang="en-US" baseline="0" dirty="0"/>
              <a:t>In DN, asthma more prevalent in urban cities</a:t>
            </a:r>
          </a:p>
          <a:p>
            <a:r>
              <a:rPr lang="en-US" dirty="0"/>
              <a:t>In DN urbanization associated more with poverty?</a:t>
            </a:r>
            <a:endParaRPr lang="en-US" baseline="0" dirty="0"/>
          </a:p>
          <a:p>
            <a:r>
              <a:rPr lang="en-US" baseline="0" dirty="0"/>
              <a:t>Contrasts to hygiene hypothesis–</a:t>
            </a:r>
            <a:r>
              <a:rPr lang="en-US" dirty="0"/>
              <a:t> </a:t>
            </a:r>
            <a:r>
              <a:rPr lang="en-US" baseline="0" dirty="0"/>
              <a:t>another factor at play?</a:t>
            </a:r>
          </a:p>
        </p:txBody>
      </p:sp>
    </p:spTree>
    <p:extLst>
      <p:ext uri="{BB962C8B-B14F-4D97-AF65-F5344CB8AC3E}">
        <p14:creationId xmlns:p14="http://schemas.microsoft.com/office/powerpoint/2010/main" val="24796006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Is asthma really a problem in global health?</a:t>
            </a:r>
          </a:p>
        </p:txBody>
      </p:sp>
      <p:sp>
        <p:nvSpPr>
          <p:cNvPr id="6" name="Content Placeholder 2"/>
          <p:cNvSpPr>
            <a:spLocks noGrp="1"/>
          </p:cNvSpPr>
          <p:nvPr>
            <p:ph idx="1"/>
          </p:nvPr>
        </p:nvSpPr>
        <p:spPr/>
        <p:txBody>
          <a:bodyPr/>
          <a:lstStyle/>
          <a:p>
            <a:r>
              <a:rPr lang="en-US" sz="2400" dirty="0"/>
              <a:t>Common perception that asthma is more prevalent in affluent nations</a:t>
            </a:r>
          </a:p>
          <a:p>
            <a:r>
              <a:rPr lang="en-US" sz="2400" dirty="0"/>
              <a:t>A result of the “hygiene hypothesis”</a:t>
            </a:r>
          </a:p>
        </p:txBody>
      </p:sp>
    </p:spTree>
    <p:extLst>
      <p:ext uri="{BB962C8B-B14F-4D97-AF65-F5344CB8AC3E}">
        <p14:creationId xmlns:p14="http://schemas.microsoft.com/office/powerpoint/2010/main" val="26592671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p:cNvSpPr/>
          <p:nvPr/>
        </p:nvSpPr>
        <p:spPr>
          <a:xfrm>
            <a:off x="0" y="6596390"/>
            <a:ext cx="4572000" cy="261610"/>
          </a:xfrm>
          <a:prstGeom prst="rect">
            <a:avLst/>
          </a:prstGeom>
        </p:spPr>
        <p:txBody>
          <a:bodyPr>
            <a:spAutoFit/>
          </a:bodyPr>
          <a:lstStyle/>
          <a:p>
            <a:r>
              <a:rPr lang="en-US" sz="1100" dirty="0">
                <a:latin typeface="Calibri" panose="020F0502020204030204" pitchFamily="34" charset="0"/>
                <a:ea typeface="Calibri" panose="020F0502020204030204" pitchFamily="34" charset="0"/>
              </a:rPr>
              <a:t>Wills-Karp M, et al. </a:t>
            </a:r>
            <a:r>
              <a:rPr lang="en-US" sz="1100" i="1" dirty="0">
                <a:latin typeface="Calibri" panose="020F0502020204030204" pitchFamily="34" charset="0"/>
                <a:ea typeface="Calibri" panose="020F0502020204030204" pitchFamily="34" charset="0"/>
              </a:rPr>
              <a:t>Nat Rev </a:t>
            </a:r>
            <a:r>
              <a:rPr lang="en-US" sz="1100" i="1" dirty="0" err="1">
                <a:latin typeface="Calibri" panose="020F0502020204030204" pitchFamily="34" charset="0"/>
                <a:ea typeface="Calibri" panose="020F0502020204030204" pitchFamily="34" charset="0"/>
              </a:rPr>
              <a:t>Immunol</a:t>
            </a:r>
            <a:r>
              <a:rPr lang="en-US" sz="1100" dirty="0">
                <a:latin typeface="Calibri" panose="020F0502020204030204" pitchFamily="34" charset="0"/>
                <a:ea typeface="Calibri" panose="020F0502020204030204" pitchFamily="34" charset="0"/>
              </a:rPr>
              <a:t>. 2001;1(1):69-75. </a:t>
            </a:r>
            <a:endParaRPr lang="en-US" sz="1100" dirty="0"/>
          </a:p>
        </p:txBody>
      </p:sp>
      <p:pic>
        <p:nvPicPr>
          <p:cNvPr id="11" name="Picture 10"/>
          <p:cNvPicPr>
            <a:picLocks noChangeAspect="1"/>
          </p:cNvPicPr>
          <p:nvPr/>
        </p:nvPicPr>
        <p:blipFill>
          <a:blip r:embed="rId3"/>
          <a:stretch>
            <a:fillRect/>
          </a:stretch>
        </p:blipFill>
        <p:spPr>
          <a:xfrm>
            <a:off x="109863" y="904775"/>
            <a:ext cx="8924274" cy="5691615"/>
          </a:xfrm>
          <a:prstGeom prst="rect">
            <a:avLst/>
          </a:prstGeom>
        </p:spPr>
      </p:pic>
      <p:sp>
        <p:nvSpPr>
          <p:cNvPr id="10" name="Title 1"/>
          <p:cNvSpPr>
            <a:spLocks noGrp="1"/>
          </p:cNvSpPr>
          <p:nvPr>
            <p:ph type="title"/>
          </p:nvPr>
        </p:nvSpPr>
        <p:spPr>
          <a:xfrm>
            <a:off x="457200" y="274638"/>
            <a:ext cx="8229600" cy="772766"/>
          </a:xfrm>
        </p:spPr>
        <p:txBody>
          <a:bodyPr/>
          <a:lstStyle/>
          <a:p>
            <a:pPr algn="ctr"/>
            <a:r>
              <a:rPr lang="en-US" dirty="0"/>
              <a:t>The Hygiene Hypothesis</a:t>
            </a:r>
          </a:p>
        </p:txBody>
      </p:sp>
    </p:spTree>
    <p:extLst>
      <p:ext uri="{BB962C8B-B14F-4D97-AF65-F5344CB8AC3E}">
        <p14:creationId xmlns:p14="http://schemas.microsoft.com/office/powerpoint/2010/main" val="10835583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t>
            </a:r>
          </a:p>
        </p:txBody>
      </p:sp>
      <p:pic>
        <p:nvPicPr>
          <p:cNvPr id="4" name="Picture 3"/>
          <p:cNvPicPr>
            <a:picLocks noChangeAspect="1"/>
          </p:cNvPicPr>
          <p:nvPr/>
        </p:nvPicPr>
        <p:blipFill>
          <a:blip r:embed="rId3"/>
          <a:stretch>
            <a:fillRect/>
          </a:stretch>
        </p:blipFill>
        <p:spPr>
          <a:xfrm>
            <a:off x="0" y="-38654"/>
            <a:ext cx="9144000" cy="6569552"/>
          </a:xfrm>
          <a:prstGeom prst="rect">
            <a:avLst/>
          </a:prstGeom>
        </p:spPr>
      </p:pic>
      <p:sp>
        <p:nvSpPr>
          <p:cNvPr id="5" name="Rectangle 4"/>
          <p:cNvSpPr/>
          <p:nvPr/>
        </p:nvSpPr>
        <p:spPr>
          <a:xfrm>
            <a:off x="-9939" y="6585166"/>
            <a:ext cx="4572000" cy="261610"/>
          </a:xfrm>
          <a:prstGeom prst="rect">
            <a:avLst/>
          </a:prstGeom>
        </p:spPr>
        <p:txBody>
          <a:bodyPr>
            <a:spAutoFit/>
          </a:bodyPr>
          <a:lstStyle/>
          <a:p>
            <a:r>
              <a:rPr lang="en-US" sz="1100" dirty="0" err="1">
                <a:latin typeface="Calibri" panose="020F0502020204030204" pitchFamily="34" charset="0"/>
                <a:ea typeface="Calibri" panose="020F0502020204030204" pitchFamily="34" charset="0"/>
              </a:rPr>
              <a:t>Masoli</a:t>
            </a:r>
            <a:r>
              <a:rPr lang="en-US" sz="1100" dirty="0">
                <a:latin typeface="Calibri" panose="020F0502020204030204" pitchFamily="34" charset="0"/>
                <a:ea typeface="Calibri" panose="020F0502020204030204" pitchFamily="34" charset="0"/>
              </a:rPr>
              <a:t> M, et al. </a:t>
            </a:r>
            <a:r>
              <a:rPr lang="en-US" sz="1100" i="1" dirty="0">
                <a:latin typeface="Calibri" panose="020F0502020204030204" pitchFamily="34" charset="0"/>
                <a:ea typeface="Calibri" panose="020F0502020204030204" pitchFamily="34" charset="0"/>
              </a:rPr>
              <a:t>Allergy</a:t>
            </a:r>
            <a:r>
              <a:rPr lang="en-US" sz="1100" dirty="0">
                <a:latin typeface="Calibri" panose="020F0502020204030204" pitchFamily="34" charset="0"/>
                <a:ea typeface="Calibri" panose="020F0502020204030204" pitchFamily="34" charset="0"/>
              </a:rPr>
              <a:t>. 2004;59:469-478.</a:t>
            </a:r>
            <a:endParaRPr lang="en-US" sz="1100" dirty="0"/>
          </a:p>
        </p:txBody>
      </p:sp>
      <p:sp>
        <p:nvSpPr>
          <p:cNvPr id="6" name="TextBox 5"/>
          <p:cNvSpPr txBox="1"/>
          <p:nvPr/>
        </p:nvSpPr>
        <p:spPr>
          <a:xfrm>
            <a:off x="5582653" y="5024387"/>
            <a:ext cx="2367814" cy="307777"/>
          </a:xfrm>
          <a:prstGeom prst="rect">
            <a:avLst/>
          </a:prstGeom>
          <a:noFill/>
        </p:spPr>
        <p:txBody>
          <a:bodyPr wrap="square" rtlCol="0">
            <a:spAutoFit/>
          </a:bodyPr>
          <a:lstStyle/>
          <a:p>
            <a:r>
              <a:rPr lang="en-US" sz="1400" dirty="0"/>
              <a:t>(Asthma Prevalence)</a:t>
            </a:r>
          </a:p>
        </p:txBody>
      </p:sp>
    </p:spTree>
    <p:extLst>
      <p:ext uri="{BB962C8B-B14F-4D97-AF65-F5344CB8AC3E}">
        <p14:creationId xmlns:p14="http://schemas.microsoft.com/office/powerpoint/2010/main" val="35895860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Global Burden of Asthma</a:t>
            </a:r>
          </a:p>
        </p:txBody>
      </p:sp>
      <p:sp>
        <p:nvSpPr>
          <p:cNvPr id="3" name="Content Placeholder 2"/>
          <p:cNvSpPr>
            <a:spLocks noGrp="1"/>
          </p:cNvSpPr>
          <p:nvPr>
            <p:ph idx="1"/>
          </p:nvPr>
        </p:nvSpPr>
        <p:spPr/>
        <p:txBody>
          <a:bodyPr/>
          <a:lstStyle/>
          <a:p>
            <a:r>
              <a:rPr lang="en-US" dirty="0"/>
              <a:t>Estimated 334 million people have asthma</a:t>
            </a:r>
          </a:p>
          <a:p>
            <a:r>
              <a:rPr lang="en-US" dirty="0"/>
              <a:t>14% of the world’s children experience asthma symptoms</a:t>
            </a:r>
          </a:p>
          <a:p>
            <a:r>
              <a:rPr lang="en-US" dirty="0"/>
              <a:t>8.6% of young adults (aged 18-45) experience asthma symptoms</a:t>
            </a:r>
          </a:p>
          <a:p>
            <a:r>
              <a:rPr lang="en-US" dirty="0"/>
              <a:t>4.5% of young adults have been diagnosed with asthma and/or</a:t>
            </a:r>
            <a:br>
              <a:rPr lang="en-US" dirty="0"/>
            </a:br>
            <a:r>
              <a:rPr lang="en-US" dirty="0"/>
              <a:t>are taking treatment for asthma</a:t>
            </a:r>
          </a:p>
          <a:p>
            <a:r>
              <a:rPr lang="en-US" dirty="0"/>
              <a:t>Asthma is the 14th most important disorder in the world in terms of the extent and duration of disability</a:t>
            </a:r>
          </a:p>
          <a:p>
            <a:r>
              <a:rPr lang="en-US" dirty="0"/>
              <a:t>Asthma contributes more to </a:t>
            </a:r>
            <a:r>
              <a:rPr lang="en-US" i="1" dirty="0"/>
              <a:t>morbidity</a:t>
            </a:r>
            <a:r>
              <a:rPr lang="en-US" dirty="0"/>
              <a:t> rather than </a:t>
            </a:r>
            <a:r>
              <a:rPr lang="en-US" i="1" dirty="0"/>
              <a:t>mortality</a:t>
            </a:r>
            <a:endParaRPr lang="en-US" dirty="0"/>
          </a:p>
        </p:txBody>
      </p:sp>
      <p:sp>
        <p:nvSpPr>
          <p:cNvPr id="4" name="Rectangle 3"/>
          <p:cNvSpPr/>
          <p:nvPr/>
        </p:nvSpPr>
        <p:spPr>
          <a:xfrm>
            <a:off x="-1" y="5621154"/>
            <a:ext cx="5630779" cy="261610"/>
          </a:xfrm>
          <a:prstGeom prst="rect">
            <a:avLst/>
          </a:prstGeom>
        </p:spPr>
        <p:txBody>
          <a:bodyPr wrap="square">
            <a:spAutoFit/>
          </a:bodyPr>
          <a:lstStyle/>
          <a:p>
            <a:r>
              <a:rPr lang="en-US" sz="1100" i="1" dirty="0">
                <a:latin typeface="Calibri" panose="020F0502020204030204" pitchFamily="34" charset="0"/>
                <a:ea typeface="Calibri" panose="020F0502020204030204" pitchFamily="34" charset="0"/>
              </a:rPr>
              <a:t>The Global Asthma Report 2014</a:t>
            </a:r>
            <a:r>
              <a:rPr lang="en-US" sz="1100" dirty="0">
                <a:latin typeface="Calibri" panose="020F0502020204030204" pitchFamily="34" charset="0"/>
                <a:ea typeface="Calibri" panose="020F0502020204030204" pitchFamily="34" charset="0"/>
              </a:rPr>
              <a:t>. Auckland, New Zealand: Global Asthma Network; 2014.</a:t>
            </a:r>
            <a:endParaRPr lang="en-US" sz="1100" dirty="0"/>
          </a:p>
        </p:txBody>
      </p:sp>
    </p:spTree>
    <p:extLst>
      <p:ext uri="{BB962C8B-B14F-4D97-AF65-F5344CB8AC3E}">
        <p14:creationId xmlns:p14="http://schemas.microsoft.com/office/powerpoint/2010/main" val="34032939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Prevalence of asthma in Latin America</a:t>
            </a:r>
          </a:p>
        </p:txBody>
      </p:sp>
      <p:pic>
        <p:nvPicPr>
          <p:cNvPr id="4" name="Picture 3"/>
          <p:cNvPicPr>
            <a:picLocks noChangeAspect="1"/>
          </p:cNvPicPr>
          <p:nvPr/>
        </p:nvPicPr>
        <p:blipFill>
          <a:blip r:embed="rId3"/>
          <a:stretch>
            <a:fillRect/>
          </a:stretch>
        </p:blipFill>
        <p:spPr>
          <a:xfrm>
            <a:off x="2387097" y="926456"/>
            <a:ext cx="4899227" cy="5771780"/>
          </a:xfrm>
          <a:prstGeom prst="rect">
            <a:avLst/>
          </a:prstGeom>
        </p:spPr>
      </p:pic>
      <p:sp>
        <p:nvSpPr>
          <p:cNvPr id="5" name="Rectangle 4"/>
          <p:cNvSpPr/>
          <p:nvPr/>
        </p:nvSpPr>
        <p:spPr>
          <a:xfrm>
            <a:off x="3206" y="6625593"/>
            <a:ext cx="2509020" cy="261610"/>
          </a:xfrm>
          <a:prstGeom prst="rect">
            <a:avLst/>
          </a:prstGeom>
        </p:spPr>
        <p:txBody>
          <a:bodyPr wrap="none">
            <a:spAutoFit/>
          </a:bodyPr>
          <a:lstStyle/>
          <a:p>
            <a:r>
              <a:rPr lang="en-US" sz="1100" dirty="0"/>
              <a:t>Forno et al. </a:t>
            </a:r>
            <a:r>
              <a:rPr lang="en-US" sz="1100" i="1" dirty="0"/>
              <a:t>Thorax</a:t>
            </a:r>
            <a:r>
              <a:rPr lang="en-US" sz="1100" dirty="0"/>
              <a:t>. 2015;70(9):898-905.</a:t>
            </a:r>
          </a:p>
        </p:txBody>
      </p:sp>
    </p:spTree>
    <p:extLst>
      <p:ext uri="{BB962C8B-B14F-4D97-AF65-F5344CB8AC3E}">
        <p14:creationId xmlns:p14="http://schemas.microsoft.com/office/powerpoint/2010/main" val="2566385574"/>
      </p:ext>
    </p:extLst>
  </p:cSld>
  <p:clrMapOvr>
    <a:masterClrMapping/>
  </p:clrMapOvr>
</p:sld>
</file>

<file path=ppt/theme/theme1.xml><?xml version="1.0" encoding="utf-8"?>
<a:theme xmlns:a="http://schemas.openxmlformats.org/drawingml/2006/main" name="powerpointUNC4">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powerpointUNC4</Template>
  <TotalTime>1407</TotalTime>
  <Words>4425</Words>
  <Application>Microsoft Office PowerPoint</Application>
  <PresentationFormat>On-screen Show (4:3)</PresentationFormat>
  <Paragraphs>529</Paragraphs>
  <Slides>49</Slides>
  <Notes>24</Notes>
  <HiddenSlides>6</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49</vt:i4>
      </vt:variant>
    </vt:vector>
  </HeadingPairs>
  <TitlesOfParts>
    <vt:vector size="56" baseType="lpstr">
      <vt:lpstr>Arial</vt:lpstr>
      <vt:lpstr>Calibri</vt:lpstr>
      <vt:lpstr>Calibri Light</vt:lpstr>
      <vt:lpstr>Times New Roman</vt:lpstr>
      <vt:lpstr>Wingdings</vt:lpstr>
      <vt:lpstr>ヒラギノ角ゴ Pro W3</vt:lpstr>
      <vt:lpstr>powerpointUNC4</vt:lpstr>
      <vt:lpstr>PowerPoint Presentation</vt:lpstr>
      <vt:lpstr>Disclosures</vt:lpstr>
      <vt:lpstr>Outline</vt:lpstr>
      <vt:lpstr>Part 1:  Asthma in Latin America</vt:lpstr>
      <vt:lpstr>Is asthma really a problem in global health?</vt:lpstr>
      <vt:lpstr>The Hygiene Hypothesis</vt:lpstr>
      <vt:lpstr> </vt:lpstr>
      <vt:lpstr>Global Burden of Asthma</vt:lpstr>
      <vt:lpstr>Prevalence of asthma in Latin America</vt:lpstr>
      <vt:lpstr>More complicated than we thought…</vt:lpstr>
      <vt:lpstr>Asthma Phenotypes</vt:lpstr>
      <vt:lpstr>PowerPoint Presentation</vt:lpstr>
      <vt:lpstr>PowerPoint Presentation</vt:lpstr>
      <vt:lpstr>Risk factors for asthma in Latin America</vt:lpstr>
      <vt:lpstr>Key Points</vt:lpstr>
      <vt:lpstr>Part 2:  Community Health Worker Screening for Asthma in Managua, Nicaragua</vt:lpstr>
      <vt:lpstr>Partnership with AMOS Health &amp; Hope</vt:lpstr>
      <vt:lpstr>Project Goals</vt:lpstr>
      <vt:lpstr>Tools to Screen for Asthma</vt:lpstr>
      <vt:lpstr>Choosing a Screening Tool</vt:lpstr>
      <vt:lpstr>PowerPoint Presentation</vt:lpstr>
      <vt:lpstr>Study Design</vt:lpstr>
      <vt:lpstr>Physician Evaluation</vt:lpstr>
      <vt:lpstr>Diagnosis of asthma</vt:lpstr>
      <vt:lpstr>For children with asthma/RAD</vt:lpstr>
      <vt:lpstr>Challenges</vt:lpstr>
      <vt:lpstr>RESULTS</vt:lpstr>
      <vt:lpstr>Study Population</vt:lpstr>
      <vt:lpstr>PowerPoint Presentation</vt:lpstr>
      <vt:lpstr>Prevalence of Asthma in Vladimir Hernandez</vt:lpstr>
      <vt:lpstr>Possible explanations for high prevalence</vt:lpstr>
      <vt:lpstr>PowerPoint Presentation</vt:lpstr>
      <vt:lpstr>Evaluating a Screening Test</vt:lpstr>
      <vt:lpstr>Sensitivity and Specificity: Characteristics of the test</vt:lpstr>
      <vt:lpstr>Predictive Value: What the test results mean to your patient</vt:lpstr>
      <vt:lpstr>PowerPoint Presentation</vt:lpstr>
      <vt:lpstr>Determining a Cutoff for a Positive Test</vt:lpstr>
      <vt:lpstr>PowerPoint Presentation</vt:lpstr>
      <vt:lpstr>ROC Curve</vt:lpstr>
      <vt:lpstr>Comparisons</vt:lpstr>
      <vt:lpstr>Sources of error</vt:lpstr>
      <vt:lpstr>Conclusions</vt:lpstr>
      <vt:lpstr>Conclusions</vt:lpstr>
      <vt:lpstr>Special Thanks:</vt:lpstr>
      <vt:lpstr>References</vt:lpstr>
      <vt:lpstr>The Hygiene Hypothesis</vt:lpstr>
      <vt:lpstr>PowerPoint Presentation</vt:lpstr>
      <vt:lpstr>Is asthma really a problem in global health?</vt:lpstr>
      <vt:lpstr>Asthma in Latin America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Mary Currie</dc:creator>
  <cp:lastModifiedBy>Mary Currie</cp:lastModifiedBy>
  <cp:revision>65</cp:revision>
  <dcterms:created xsi:type="dcterms:W3CDTF">2017-03-14T17:22:31Z</dcterms:created>
  <dcterms:modified xsi:type="dcterms:W3CDTF">2017-03-16T15:40:04Z</dcterms:modified>
</cp:coreProperties>
</file>