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61"/>
  </p:notesMasterIdLst>
  <p:handoutMasterIdLst>
    <p:handoutMasterId r:id="rId62"/>
  </p:handoutMasterIdLst>
  <p:sldIdLst>
    <p:sldId id="256" r:id="rId5"/>
    <p:sldId id="409" r:id="rId6"/>
    <p:sldId id="410" r:id="rId7"/>
    <p:sldId id="413" r:id="rId8"/>
    <p:sldId id="469" r:id="rId9"/>
    <p:sldId id="470" r:id="rId10"/>
    <p:sldId id="468" r:id="rId11"/>
    <p:sldId id="415" r:id="rId12"/>
    <p:sldId id="471" r:id="rId13"/>
    <p:sldId id="416" r:id="rId14"/>
    <p:sldId id="474" r:id="rId15"/>
    <p:sldId id="419" r:id="rId16"/>
    <p:sldId id="466" r:id="rId17"/>
    <p:sldId id="481" r:id="rId18"/>
    <p:sldId id="480" r:id="rId19"/>
    <p:sldId id="477" r:id="rId20"/>
    <p:sldId id="478" r:id="rId21"/>
    <p:sldId id="482" r:id="rId22"/>
    <p:sldId id="420" r:id="rId23"/>
    <p:sldId id="475" r:id="rId24"/>
    <p:sldId id="421" r:id="rId25"/>
    <p:sldId id="422" r:id="rId26"/>
    <p:sldId id="424" r:id="rId27"/>
    <p:sldId id="429" r:id="rId28"/>
    <p:sldId id="430" r:id="rId29"/>
    <p:sldId id="431" r:id="rId30"/>
    <p:sldId id="476" r:id="rId31"/>
    <p:sldId id="432" r:id="rId32"/>
    <p:sldId id="433" r:id="rId33"/>
    <p:sldId id="472" r:id="rId34"/>
    <p:sldId id="442" r:id="rId35"/>
    <p:sldId id="443" r:id="rId36"/>
    <p:sldId id="445" r:id="rId37"/>
    <p:sldId id="446" r:id="rId38"/>
    <p:sldId id="447" r:id="rId39"/>
    <p:sldId id="483" r:id="rId40"/>
    <p:sldId id="448" r:id="rId41"/>
    <p:sldId id="449" r:id="rId42"/>
    <p:sldId id="450" r:id="rId43"/>
    <p:sldId id="452" r:id="rId44"/>
    <p:sldId id="453" r:id="rId45"/>
    <p:sldId id="454" r:id="rId46"/>
    <p:sldId id="485" r:id="rId47"/>
    <p:sldId id="486" r:id="rId48"/>
    <p:sldId id="455" r:id="rId49"/>
    <p:sldId id="456" r:id="rId50"/>
    <p:sldId id="458" r:id="rId51"/>
    <p:sldId id="459" r:id="rId52"/>
    <p:sldId id="460" r:id="rId53"/>
    <p:sldId id="461" r:id="rId54"/>
    <p:sldId id="462" r:id="rId55"/>
    <p:sldId id="463" r:id="rId56"/>
    <p:sldId id="473" r:id="rId57"/>
    <p:sldId id="479" r:id="rId58"/>
    <p:sldId id="487" r:id="rId59"/>
    <p:sldId id="407" r:id="rId6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ssa Gillia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23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08" autoAdjust="0"/>
    <p:restoredTop sz="78481" autoAdjust="0"/>
  </p:normalViewPr>
  <p:slideViewPr>
    <p:cSldViewPr snapToGrid="0" snapToObjects="1" showGuides="1">
      <p:cViewPr>
        <p:scale>
          <a:sx n="75" d="100"/>
          <a:sy n="75" d="100"/>
        </p:scale>
        <p:origin x="-1520" y="-120"/>
      </p:cViewPr>
      <p:guideLst>
        <p:guide orient="horz" pos="2160"/>
        <p:guide pos="2880"/>
      </p:guideLst>
    </p:cSldViewPr>
  </p:slideViewPr>
  <p:outlineViewPr>
    <p:cViewPr>
      <p:scale>
        <a:sx n="33" d="100"/>
        <a:sy n="33" d="100"/>
      </p:scale>
      <p:origin x="0" y="12132"/>
    </p:cViewPr>
  </p:outlineViewPr>
  <p:notesTextViewPr>
    <p:cViewPr>
      <p:scale>
        <a:sx n="100" d="100"/>
        <a:sy n="100" d="100"/>
      </p:scale>
      <p:origin x="0" y="0"/>
    </p:cViewPr>
  </p:notesTextViewPr>
  <p:sorterViewPr>
    <p:cViewPr>
      <p:scale>
        <a:sx n="100" d="100"/>
        <a:sy n="100" d="100"/>
      </p:scale>
      <p:origin x="0" y="68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printerSettings" Target="printerSettings/printerSettings1.bin"/><Relationship Id="rId64" Type="http://schemas.openxmlformats.org/officeDocument/2006/relationships/commentAuthors" Target="commentAuthors.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114226E-8FA4-4C76-B706-1E44C135139E}" type="datetimeFigureOut">
              <a:rPr lang="en-US"/>
              <a:pPr>
                <a:defRPr/>
              </a:pPr>
              <a:t>1/19/17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93A8CB7-26CB-4599-A4BC-528B694F0665}" type="slidenum">
              <a:rPr lang="en-US"/>
              <a:pPr>
                <a:defRPr/>
              </a:pPr>
              <a:t>‹#›</a:t>
            </a:fld>
            <a:endParaRPr lang="en-US"/>
          </a:p>
        </p:txBody>
      </p:sp>
    </p:spTree>
    <p:extLst>
      <p:ext uri="{BB962C8B-B14F-4D97-AF65-F5344CB8AC3E}">
        <p14:creationId xmlns:p14="http://schemas.microsoft.com/office/powerpoint/2010/main" val="1216489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A5C3D58-5BB2-4E4B-B0EE-8CB09A8F79CA}" type="datetimeFigureOut">
              <a:rPr lang="en-US"/>
              <a:pPr>
                <a:defRPr/>
              </a:pPr>
              <a:t>1/19/17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5199735-84D0-4606-A5E3-43F8908050CB}" type="slidenum">
              <a:rPr lang="en-US"/>
              <a:pPr>
                <a:defRPr/>
              </a:pPr>
              <a:t>‹#›</a:t>
            </a:fld>
            <a:endParaRPr lang="en-US"/>
          </a:p>
        </p:txBody>
      </p:sp>
    </p:spTree>
    <p:extLst>
      <p:ext uri="{BB962C8B-B14F-4D97-AF65-F5344CB8AC3E}">
        <p14:creationId xmlns:p14="http://schemas.microsoft.com/office/powerpoint/2010/main" val="249633669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25199735-84D0-4606-A5E3-43F8908050CB}" type="slidenum">
              <a:rPr lang="en-US" smtClean="0"/>
              <a:pPr>
                <a:defRPr/>
              </a:pPr>
              <a:t>1</a:t>
            </a:fld>
            <a:endParaRPr lang="en-US"/>
          </a:p>
        </p:txBody>
      </p:sp>
    </p:spTree>
    <p:extLst>
      <p:ext uri="{BB962C8B-B14F-4D97-AF65-F5344CB8AC3E}">
        <p14:creationId xmlns:p14="http://schemas.microsoft.com/office/powerpoint/2010/main" val="3441713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Verdana" charset="0"/>
                <a:ea typeface="ＭＳ Ｐゴシック" charset="0"/>
                <a:cs typeface="ＭＳ Ｐゴシック" charset="0"/>
              </a:defRPr>
            </a:lvl1pPr>
            <a:lvl2pPr marL="729057" indent="-280406" defTabSz="914437">
              <a:defRPr>
                <a:solidFill>
                  <a:schemeClr val="tx1"/>
                </a:solidFill>
                <a:latin typeface="Verdana" charset="0"/>
                <a:ea typeface="ＭＳ Ｐゴシック" charset="0"/>
              </a:defRPr>
            </a:lvl2pPr>
            <a:lvl3pPr marL="1121626" indent="-224325" defTabSz="914437">
              <a:defRPr>
                <a:solidFill>
                  <a:schemeClr val="tx1"/>
                </a:solidFill>
                <a:latin typeface="Verdana" charset="0"/>
                <a:ea typeface="ＭＳ Ｐゴシック" charset="0"/>
              </a:defRPr>
            </a:lvl3pPr>
            <a:lvl4pPr marL="1570276" indent="-224325" defTabSz="914437">
              <a:defRPr>
                <a:solidFill>
                  <a:schemeClr val="tx1"/>
                </a:solidFill>
                <a:latin typeface="Verdana" charset="0"/>
                <a:ea typeface="ＭＳ Ｐゴシック" charset="0"/>
              </a:defRPr>
            </a:lvl4pPr>
            <a:lvl5pPr marL="2018927" indent="-224325" defTabSz="914437">
              <a:defRPr>
                <a:solidFill>
                  <a:schemeClr val="tx1"/>
                </a:solidFill>
                <a:latin typeface="Verdana" charset="0"/>
                <a:ea typeface="ＭＳ Ｐゴシック" charset="0"/>
              </a:defRPr>
            </a:lvl5pPr>
            <a:lvl6pPr marL="2467577" indent="-224325" defTabSz="914437" eaLnBrk="0" fontAlgn="base" hangingPunct="0">
              <a:spcBef>
                <a:spcPct val="0"/>
              </a:spcBef>
              <a:spcAft>
                <a:spcPct val="0"/>
              </a:spcAft>
              <a:defRPr>
                <a:solidFill>
                  <a:schemeClr val="tx1"/>
                </a:solidFill>
                <a:latin typeface="Verdana" charset="0"/>
                <a:ea typeface="ＭＳ Ｐゴシック" charset="0"/>
              </a:defRPr>
            </a:lvl6pPr>
            <a:lvl7pPr marL="2916227" indent="-224325" defTabSz="914437" eaLnBrk="0" fontAlgn="base" hangingPunct="0">
              <a:spcBef>
                <a:spcPct val="0"/>
              </a:spcBef>
              <a:spcAft>
                <a:spcPct val="0"/>
              </a:spcAft>
              <a:defRPr>
                <a:solidFill>
                  <a:schemeClr val="tx1"/>
                </a:solidFill>
                <a:latin typeface="Verdana" charset="0"/>
                <a:ea typeface="ＭＳ Ｐゴシック" charset="0"/>
              </a:defRPr>
            </a:lvl7pPr>
            <a:lvl8pPr marL="3364878" indent="-224325" defTabSz="914437" eaLnBrk="0" fontAlgn="base" hangingPunct="0">
              <a:spcBef>
                <a:spcPct val="0"/>
              </a:spcBef>
              <a:spcAft>
                <a:spcPct val="0"/>
              </a:spcAft>
              <a:defRPr>
                <a:solidFill>
                  <a:schemeClr val="tx1"/>
                </a:solidFill>
                <a:latin typeface="Verdana" charset="0"/>
                <a:ea typeface="ＭＳ Ｐゴシック" charset="0"/>
              </a:defRPr>
            </a:lvl8pPr>
            <a:lvl9pPr marL="3813528" indent="-224325" defTabSz="914437" eaLnBrk="0" fontAlgn="base" hangingPunct="0">
              <a:spcBef>
                <a:spcPct val="0"/>
              </a:spcBef>
              <a:spcAft>
                <a:spcPct val="0"/>
              </a:spcAft>
              <a:defRPr>
                <a:solidFill>
                  <a:schemeClr val="tx1"/>
                </a:solidFill>
                <a:latin typeface="Verdana" charset="0"/>
                <a:ea typeface="ＭＳ Ｐゴシック" charset="0"/>
              </a:defRPr>
            </a:lvl9pPr>
          </a:lstStyle>
          <a:p>
            <a:fld id="{CD1F3033-EF7C-AF44-81B7-774016EF86A0}" type="slidenum">
              <a:rPr lang="en-US">
                <a:latin typeface="Times New Roman" charset="0"/>
              </a:rPr>
              <a:pPr/>
              <a:t>38</a:t>
            </a:fld>
            <a:endParaRPr lang="en-US" dirty="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Verdana" charset="0"/>
                <a:ea typeface="ＭＳ Ｐゴシック" charset="0"/>
                <a:cs typeface="ＭＳ Ｐゴシック" charset="0"/>
              </a:defRPr>
            </a:lvl1pPr>
            <a:lvl2pPr marL="729057" indent="-280406" defTabSz="914437">
              <a:defRPr>
                <a:solidFill>
                  <a:schemeClr val="tx1"/>
                </a:solidFill>
                <a:latin typeface="Verdana" charset="0"/>
                <a:ea typeface="ＭＳ Ｐゴシック" charset="0"/>
              </a:defRPr>
            </a:lvl2pPr>
            <a:lvl3pPr marL="1121626" indent="-224325" defTabSz="914437">
              <a:defRPr>
                <a:solidFill>
                  <a:schemeClr val="tx1"/>
                </a:solidFill>
                <a:latin typeface="Verdana" charset="0"/>
                <a:ea typeface="ＭＳ Ｐゴシック" charset="0"/>
              </a:defRPr>
            </a:lvl3pPr>
            <a:lvl4pPr marL="1570276" indent="-224325" defTabSz="914437">
              <a:defRPr>
                <a:solidFill>
                  <a:schemeClr val="tx1"/>
                </a:solidFill>
                <a:latin typeface="Verdana" charset="0"/>
                <a:ea typeface="ＭＳ Ｐゴシック" charset="0"/>
              </a:defRPr>
            </a:lvl4pPr>
            <a:lvl5pPr marL="2018927" indent="-224325" defTabSz="914437">
              <a:defRPr>
                <a:solidFill>
                  <a:schemeClr val="tx1"/>
                </a:solidFill>
                <a:latin typeface="Verdana" charset="0"/>
                <a:ea typeface="ＭＳ Ｐゴシック" charset="0"/>
              </a:defRPr>
            </a:lvl5pPr>
            <a:lvl6pPr marL="2467577" indent="-224325" defTabSz="914437" eaLnBrk="0" fontAlgn="base" hangingPunct="0">
              <a:spcBef>
                <a:spcPct val="0"/>
              </a:spcBef>
              <a:spcAft>
                <a:spcPct val="0"/>
              </a:spcAft>
              <a:defRPr>
                <a:solidFill>
                  <a:schemeClr val="tx1"/>
                </a:solidFill>
                <a:latin typeface="Verdana" charset="0"/>
                <a:ea typeface="ＭＳ Ｐゴシック" charset="0"/>
              </a:defRPr>
            </a:lvl6pPr>
            <a:lvl7pPr marL="2916227" indent="-224325" defTabSz="914437" eaLnBrk="0" fontAlgn="base" hangingPunct="0">
              <a:spcBef>
                <a:spcPct val="0"/>
              </a:spcBef>
              <a:spcAft>
                <a:spcPct val="0"/>
              </a:spcAft>
              <a:defRPr>
                <a:solidFill>
                  <a:schemeClr val="tx1"/>
                </a:solidFill>
                <a:latin typeface="Verdana" charset="0"/>
                <a:ea typeface="ＭＳ Ｐゴシック" charset="0"/>
              </a:defRPr>
            </a:lvl7pPr>
            <a:lvl8pPr marL="3364878" indent="-224325" defTabSz="914437" eaLnBrk="0" fontAlgn="base" hangingPunct="0">
              <a:spcBef>
                <a:spcPct val="0"/>
              </a:spcBef>
              <a:spcAft>
                <a:spcPct val="0"/>
              </a:spcAft>
              <a:defRPr>
                <a:solidFill>
                  <a:schemeClr val="tx1"/>
                </a:solidFill>
                <a:latin typeface="Verdana" charset="0"/>
                <a:ea typeface="ＭＳ Ｐゴシック" charset="0"/>
              </a:defRPr>
            </a:lvl8pPr>
            <a:lvl9pPr marL="3813528" indent="-224325" defTabSz="914437" eaLnBrk="0" fontAlgn="base" hangingPunct="0">
              <a:spcBef>
                <a:spcPct val="0"/>
              </a:spcBef>
              <a:spcAft>
                <a:spcPct val="0"/>
              </a:spcAft>
              <a:defRPr>
                <a:solidFill>
                  <a:schemeClr val="tx1"/>
                </a:solidFill>
                <a:latin typeface="Verdana" charset="0"/>
                <a:ea typeface="ＭＳ Ｐゴシック" charset="0"/>
              </a:defRPr>
            </a:lvl9pPr>
          </a:lstStyle>
          <a:p>
            <a:fld id="{F80817BD-40DB-1C44-9DDD-C7792B430418}" type="slidenum">
              <a:rPr lang="en-US">
                <a:latin typeface="Times New Roman" charset="0"/>
              </a:rPr>
              <a:pPr/>
              <a:t>39</a:t>
            </a:fld>
            <a:endParaRPr lang="en-US" dirty="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 food distribution</a:t>
            </a:r>
            <a:r>
              <a:rPr lang="en-US" baseline="0" dirty="0" smtClean="0"/>
              <a:t> – if average in community is &lt;2100kcal/per per person per day – market supplementation and increases</a:t>
            </a:r>
            <a:endParaRPr lang="en-US" dirty="0"/>
          </a:p>
        </p:txBody>
      </p:sp>
      <p:sp>
        <p:nvSpPr>
          <p:cNvPr id="4" name="Slide Number Placeholder 3"/>
          <p:cNvSpPr>
            <a:spLocks noGrp="1"/>
          </p:cNvSpPr>
          <p:nvPr>
            <p:ph type="sldNum" sz="quarter" idx="10"/>
          </p:nvPr>
        </p:nvSpPr>
        <p:spPr/>
        <p:txBody>
          <a:bodyPr/>
          <a:lstStyle/>
          <a:p>
            <a:fld id="{30EC4246-5095-1C4D-80A3-C4A0539181EE}" type="slidenum">
              <a:rPr lang="en-US" smtClean="0"/>
              <a:pPr/>
              <a:t>40</a:t>
            </a:fld>
            <a:endParaRPr lang="en-US" dirty="0"/>
          </a:p>
        </p:txBody>
      </p:sp>
    </p:spTree>
    <p:extLst>
      <p:ext uri="{BB962C8B-B14F-4D97-AF65-F5344CB8AC3E}">
        <p14:creationId xmlns:p14="http://schemas.microsoft.com/office/powerpoint/2010/main" val="3063975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charset="0"/>
              </a:rPr>
              <a:t>– supplement with fortified blend of at least 1000kcal/day and 40g protein per person – dry rations vs. energy biscuits vs. local food</a:t>
            </a:r>
          </a:p>
          <a:p>
            <a:endParaRPr lang="en-US" dirty="0"/>
          </a:p>
        </p:txBody>
      </p:sp>
      <p:sp>
        <p:nvSpPr>
          <p:cNvPr id="4" name="Slide Number Placeholder 3"/>
          <p:cNvSpPr>
            <a:spLocks noGrp="1"/>
          </p:cNvSpPr>
          <p:nvPr>
            <p:ph type="sldNum" sz="quarter" idx="10"/>
          </p:nvPr>
        </p:nvSpPr>
        <p:spPr/>
        <p:txBody>
          <a:bodyPr/>
          <a:lstStyle/>
          <a:p>
            <a:fld id="{30EC4246-5095-1C4D-80A3-C4A0539181EE}" type="slidenum">
              <a:rPr lang="en-US" smtClean="0"/>
              <a:pPr/>
              <a:t>41</a:t>
            </a:fld>
            <a:endParaRPr lang="en-US" dirty="0"/>
          </a:p>
        </p:txBody>
      </p:sp>
    </p:spTree>
    <p:extLst>
      <p:ext uri="{BB962C8B-B14F-4D97-AF65-F5344CB8AC3E}">
        <p14:creationId xmlns:p14="http://schemas.microsoft.com/office/powerpoint/2010/main" val="1879714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Verdana" charset="0"/>
                <a:ea typeface="ＭＳ Ｐゴシック" charset="0"/>
                <a:cs typeface="ＭＳ Ｐゴシック" charset="0"/>
              </a:defRPr>
            </a:lvl1pPr>
            <a:lvl2pPr marL="729057" indent="-280406" defTabSz="914437">
              <a:defRPr>
                <a:solidFill>
                  <a:schemeClr val="tx1"/>
                </a:solidFill>
                <a:latin typeface="Verdana" charset="0"/>
                <a:ea typeface="ＭＳ Ｐゴシック" charset="0"/>
              </a:defRPr>
            </a:lvl2pPr>
            <a:lvl3pPr marL="1121626" indent="-224325" defTabSz="914437">
              <a:defRPr>
                <a:solidFill>
                  <a:schemeClr val="tx1"/>
                </a:solidFill>
                <a:latin typeface="Verdana" charset="0"/>
                <a:ea typeface="ＭＳ Ｐゴシック" charset="0"/>
              </a:defRPr>
            </a:lvl3pPr>
            <a:lvl4pPr marL="1570276" indent="-224325" defTabSz="914437">
              <a:defRPr>
                <a:solidFill>
                  <a:schemeClr val="tx1"/>
                </a:solidFill>
                <a:latin typeface="Verdana" charset="0"/>
                <a:ea typeface="ＭＳ Ｐゴシック" charset="0"/>
              </a:defRPr>
            </a:lvl4pPr>
            <a:lvl5pPr marL="2018927" indent="-224325" defTabSz="914437">
              <a:defRPr>
                <a:solidFill>
                  <a:schemeClr val="tx1"/>
                </a:solidFill>
                <a:latin typeface="Verdana" charset="0"/>
                <a:ea typeface="ＭＳ Ｐゴシック" charset="0"/>
              </a:defRPr>
            </a:lvl5pPr>
            <a:lvl6pPr marL="2467577" indent="-224325" defTabSz="914437" eaLnBrk="0" fontAlgn="base" hangingPunct="0">
              <a:spcBef>
                <a:spcPct val="0"/>
              </a:spcBef>
              <a:spcAft>
                <a:spcPct val="0"/>
              </a:spcAft>
              <a:defRPr>
                <a:solidFill>
                  <a:schemeClr val="tx1"/>
                </a:solidFill>
                <a:latin typeface="Verdana" charset="0"/>
                <a:ea typeface="ＭＳ Ｐゴシック" charset="0"/>
              </a:defRPr>
            </a:lvl6pPr>
            <a:lvl7pPr marL="2916227" indent="-224325" defTabSz="914437" eaLnBrk="0" fontAlgn="base" hangingPunct="0">
              <a:spcBef>
                <a:spcPct val="0"/>
              </a:spcBef>
              <a:spcAft>
                <a:spcPct val="0"/>
              </a:spcAft>
              <a:defRPr>
                <a:solidFill>
                  <a:schemeClr val="tx1"/>
                </a:solidFill>
                <a:latin typeface="Verdana" charset="0"/>
                <a:ea typeface="ＭＳ Ｐゴシック" charset="0"/>
              </a:defRPr>
            </a:lvl7pPr>
            <a:lvl8pPr marL="3364878" indent="-224325" defTabSz="914437" eaLnBrk="0" fontAlgn="base" hangingPunct="0">
              <a:spcBef>
                <a:spcPct val="0"/>
              </a:spcBef>
              <a:spcAft>
                <a:spcPct val="0"/>
              </a:spcAft>
              <a:defRPr>
                <a:solidFill>
                  <a:schemeClr val="tx1"/>
                </a:solidFill>
                <a:latin typeface="Verdana" charset="0"/>
                <a:ea typeface="ＭＳ Ｐゴシック" charset="0"/>
              </a:defRPr>
            </a:lvl8pPr>
            <a:lvl9pPr marL="3813528" indent="-224325" defTabSz="914437" eaLnBrk="0" fontAlgn="base" hangingPunct="0">
              <a:spcBef>
                <a:spcPct val="0"/>
              </a:spcBef>
              <a:spcAft>
                <a:spcPct val="0"/>
              </a:spcAft>
              <a:defRPr>
                <a:solidFill>
                  <a:schemeClr val="tx1"/>
                </a:solidFill>
                <a:latin typeface="Verdana" charset="0"/>
                <a:ea typeface="ＭＳ Ｐゴシック" charset="0"/>
              </a:defRPr>
            </a:lvl9pPr>
          </a:lstStyle>
          <a:p>
            <a:fld id="{95E77AA7-C0AC-334F-84FA-C295CF1C1DD9}" type="slidenum">
              <a:rPr lang="en-US">
                <a:latin typeface="Times New Roman" charset="0"/>
              </a:rPr>
              <a:pPr/>
              <a:t>47</a:t>
            </a:fld>
            <a:endParaRPr lang="en-US" dirty="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New Roman" charset="0"/>
                <a:ea typeface="ＭＳ Ｐゴシック" charset="0"/>
              </a:rPr>
              <a:t>RUTF: Ready to Use Therapeutic Food</a:t>
            </a:r>
            <a:endParaRPr lang="en-US" dirty="0">
              <a:latin typeface="Times New Roman" charset="0"/>
              <a:ea typeface="ＭＳ Ｐゴシック" charset="0"/>
            </a:endParaRPr>
          </a:p>
          <a:p>
            <a:r>
              <a:rPr lang="en-US" dirty="0">
                <a:latin typeface="Times New Roman" charset="0"/>
                <a:ea typeface="ＭＳ Ｐゴシック" charset="0"/>
              </a:rPr>
              <a:t>--on the left, commercially produced as </a:t>
            </a:r>
            <a:r>
              <a:rPr lang="ja-JP" altLang="en-US" dirty="0">
                <a:latin typeface="Times New Roman" charset="0"/>
                <a:ea typeface="ＭＳ Ｐゴシック" charset="0"/>
              </a:rPr>
              <a:t>“</a:t>
            </a:r>
            <a:r>
              <a:rPr lang="en-US" dirty="0">
                <a:latin typeface="Times New Roman" charset="0"/>
                <a:ea typeface="ＭＳ Ｐゴシック" charset="0"/>
              </a:rPr>
              <a:t>plumpy</a:t>
            </a:r>
            <a:r>
              <a:rPr lang="ja-JP" altLang="en-US" dirty="0">
                <a:latin typeface="Times New Roman" charset="0"/>
                <a:ea typeface="ＭＳ Ｐゴシック" charset="0"/>
              </a:rPr>
              <a:t>’</a:t>
            </a:r>
            <a:r>
              <a:rPr lang="en-US" dirty="0">
                <a:latin typeface="Times New Roman" charset="0"/>
                <a:ea typeface="ＭＳ Ｐゴシック" charset="0"/>
              </a:rPr>
              <a:t>nut</a:t>
            </a:r>
            <a:r>
              <a:rPr lang="ja-JP" altLang="en-US" dirty="0">
                <a:latin typeface="Times New Roman" charset="0"/>
                <a:ea typeface="ＭＳ Ｐゴシック" charset="0"/>
              </a:rPr>
              <a:t>”</a:t>
            </a:r>
            <a:r>
              <a:rPr lang="en-US" dirty="0">
                <a:latin typeface="Times New Roman" charset="0"/>
                <a:ea typeface="ＭＳ Ｐゴシック" charset="0"/>
              </a:rPr>
              <a:t> by Nutriset (France) </a:t>
            </a:r>
          </a:p>
          <a:p>
            <a:r>
              <a:rPr lang="en-US" dirty="0">
                <a:latin typeface="Times New Roman" charset="0"/>
                <a:ea typeface="ＭＳ Ｐゴシック" charset="0"/>
              </a:rPr>
              <a:t>--on the right, locally produced as </a:t>
            </a:r>
            <a:r>
              <a:rPr lang="ja-JP" altLang="en-US" dirty="0">
                <a:latin typeface="Times New Roman" charset="0"/>
                <a:ea typeface="ＭＳ Ｐゴシック" charset="0"/>
              </a:rPr>
              <a:t>“</a:t>
            </a:r>
            <a:r>
              <a:rPr lang="en-US" dirty="0">
                <a:latin typeface="Times New Roman" charset="0"/>
                <a:ea typeface="ＭＳ Ｐゴシック" charset="0"/>
              </a:rPr>
              <a:t>Chiponde</a:t>
            </a:r>
            <a:r>
              <a:rPr lang="ja-JP" altLang="en-US" dirty="0">
                <a:latin typeface="Times New Roman" charset="0"/>
                <a:ea typeface="ＭＳ Ｐゴシック" charset="0"/>
              </a:rPr>
              <a:t>”</a:t>
            </a:r>
            <a:r>
              <a:rPr lang="en-US" dirty="0">
                <a:latin typeface="Times New Roman" charset="0"/>
                <a:ea typeface="ＭＳ Ｐゴシック" charset="0"/>
              </a:rPr>
              <a:t> or </a:t>
            </a:r>
            <a:r>
              <a:rPr lang="ja-JP" altLang="en-US" dirty="0">
                <a:latin typeface="Times New Roman" charset="0"/>
                <a:ea typeface="ＭＳ Ｐゴシック" charset="0"/>
              </a:rPr>
              <a:t>“</a:t>
            </a:r>
            <a:r>
              <a:rPr lang="en-US" dirty="0">
                <a:latin typeface="Times New Roman" charset="0"/>
                <a:ea typeface="ＭＳ Ｐゴシック" charset="0"/>
              </a:rPr>
              <a:t>Plumpy</a:t>
            </a:r>
            <a:r>
              <a:rPr lang="ja-JP" altLang="en-US" dirty="0">
                <a:latin typeface="Times New Roman" charset="0"/>
                <a:ea typeface="ＭＳ Ｐゴシック" charset="0"/>
              </a:rPr>
              <a:t>’</a:t>
            </a:r>
            <a:r>
              <a:rPr lang="en-US" dirty="0">
                <a:latin typeface="Times New Roman" charset="0"/>
                <a:ea typeface="ＭＳ Ｐゴシック" charset="0"/>
              </a:rPr>
              <a:t>nut Chiponde</a:t>
            </a:r>
            <a:r>
              <a:rPr lang="ja-JP" altLang="en-US" dirty="0">
                <a:latin typeface="Times New Roman" charset="0"/>
                <a:ea typeface="ＭＳ Ｐゴシック" charset="0"/>
              </a:rPr>
              <a:t>”</a:t>
            </a:r>
            <a:r>
              <a:rPr lang="en-US" dirty="0">
                <a:latin typeface="Times New Roman" charset="0"/>
                <a:ea typeface="ＭＳ Ｐゴシック" charset="0"/>
              </a:rPr>
              <a:t> (Malawi)</a:t>
            </a:r>
          </a:p>
          <a:p>
            <a:r>
              <a:rPr lang="en-US" dirty="0">
                <a:latin typeface="Times New Roman" charset="0"/>
                <a:ea typeface="ＭＳ Ｐゴシック" charset="0"/>
              </a:rPr>
              <a:t> </a:t>
            </a:r>
          </a:p>
          <a:p>
            <a:r>
              <a:rPr lang="en-US" b="1" u="sng" dirty="0">
                <a:latin typeface="Times New Roman" charset="0"/>
                <a:ea typeface="ＭＳ Ｐゴシック" charset="0"/>
              </a:rPr>
              <a:t>Ingredients</a:t>
            </a:r>
            <a:endParaRPr lang="en-US" dirty="0">
              <a:latin typeface="Times New Roman" charset="0"/>
              <a:ea typeface="ＭＳ Ｐゴシック" charset="0"/>
            </a:endParaRPr>
          </a:p>
          <a:p>
            <a:r>
              <a:rPr lang="en-US" dirty="0">
                <a:latin typeface="Times New Roman" charset="0"/>
                <a:ea typeface="ＭＳ Ｐゴシック" charset="0"/>
              </a:rPr>
              <a:t>Milk powder</a:t>
            </a:r>
          </a:p>
          <a:p>
            <a:r>
              <a:rPr lang="en-US" dirty="0">
                <a:latin typeface="Times New Roman" charset="0"/>
                <a:ea typeface="ＭＳ Ｐゴシック" charset="0"/>
              </a:rPr>
              <a:t>Peanut Paste</a:t>
            </a:r>
          </a:p>
          <a:p>
            <a:r>
              <a:rPr lang="en-US" dirty="0" smtClean="0">
                <a:latin typeface="Times New Roman" charset="0"/>
                <a:ea typeface="ＭＳ Ｐゴシック" charset="0"/>
              </a:rPr>
              <a:t>Oil (palm</a:t>
            </a:r>
            <a:r>
              <a:rPr lang="en-US" baseline="0" dirty="0" smtClean="0">
                <a:latin typeface="Times New Roman" charset="0"/>
                <a:ea typeface="ＭＳ Ｐゴシック" charset="0"/>
              </a:rPr>
              <a:t> oil w </a:t>
            </a:r>
            <a:r>
              <a:rPr lang="en-US" baseline="0" dirty="0" err="1" smtClean="0">
                <a:latin typeface="Times New Roman" charset="0"/>
                <a:ea typeface="ＭＳ Ｐゴシック" charset="0"/>
              </a:rPr>
              <a:t>Vit</a:t>
            </a:r>
            <a:r>
              <a:rPr lang="en-US" baseline="0" dirty="0" smtClean="0">
                <a:latin typeface="Times New Roman" charset="0"/>
                <a:ea typeface="ＭＳ Ｐゴシック" charset="0"/>
              </a:rPr>
              <a:t> A)</a:t>
            </a:r>
            <a:endParaRPr lang="en-US" dirty="0">
              <a:latin typeface="Times New Roman" charset="0"/>
              <a:ea typeface="ＭＳ Ｐゴシック" charset="0"/>
            </a:endParaRPr>
          </a:p>
          <a:p>
            <a:r>
              <a:rPr lang="en-US" dirty="0">
                <a:latin typeface="Times New Roman" charset="0"/>
                <a:ea typeface="ＭＳ Ｐゴシック" charset="0"/>
              </a:rPr>
              <a:t>Sugar</a:t>
            </a:r>
          </a:p>
          <a:p>
            <a:r>
              <a:rPr lang="en-US" dirty="0">
                <a:latin typeface="Times New Roman" charset="0"/>
                <a:ea typeface="ＭＳ Ｐゴシック" charset="0"/>
              </a:rPr>
              <a:t>Vitamin Mineral Mix</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Verdana" charset="0"/>
                <a:ea typeface="ＭＳ Ｐゴシック" charset="0"/>
                <a:cs typeface="ＭＳ Ｐゴシック" charset="0"/>
              </a:defRPr>
            </a:lvl1pPr>
            <a:lvl2pPr marL="729057" indent="-280406" defTabSz="914437">
              <a:defRPr>
                <a:solidFill>
                  <a:schemeClr val="tx1"/>
                </a:solidFill>
                <a:latin typeface="Verdana" charset="0"/>
                <a:ea typeface="ＭＳ Ｐゴシック" charset="0"/>
              </a:defRPr>
            </a:lvl2pPr>
            <a:lvl3pPr marL="1121626" indent="-224325" defTabSz="914437">
              <a:defRPr>
                <a:solidFill>
                  <a:schemeClr val="tx1"/>
                </a:solidFill>
                <a:latin typeface="Verdana" charset="0"/>
                <a:ea typeface="ＭＳ Ｐゴシック" charset="0"/>
              </a:defRPr>
            </a:lvl3pPr>
            <a:lvl4pPr marL="1570276" indent="-224325" defTabSz="914437">
              <a:defRPr>
                <a:solidFill>
                  <a:schemeClr val="tx1"/>
                </a:solidFill>
                <a:latin typeface="Verdana" charset="0"/>
                <a:ea typeface="ＭＳ Ｐゴシック" charset="0"/>
              </a:defRPr>
            </a:lvl4pPr>
            <a:lvl5pPr marL="2018927" indent="-224325" defTabSz="914437">
              <a:defRPr>
                <a:solidFill>
                  <a:schemeClr val="tx1"/>
                </a:solidFill>
                <a:latin typeface="Verdana" charset="0"/>
                <a:ea typeface="ＭＳ Ｐゴシック" charset="0"/>
              </a:defRPr>
            </a:lvl5pPr>
            <a:lvl6pPr marL="2467577" indent="-224325" defTabSz="914437" eaLnBrk="0" fontAlgn="base" hangingPunct="0">
              <a:spcBef>
                <a:spcPct val="0"/>
              </a:spcBef>
              <a:spcAft>
                <a:spcPct val="0"/>
              </a:spcAft>
              <a:defRPr>
                <a:solidFill>
                  <a:schemeClr val="tx1"/>
                </a:solidFill>
                <a:latin typeface="Verdana" charset="0"/>
                <a:ea typeface="ＭＳ Ｐゴシック" charset="0"/>
              </a:defRPr>
            </a:lvl6pPr>
            <a:lvl7pPr marL="2916227" indent="-224325" defTabSz="914437" eaLnBrk="0" fontAlgn="base" hangingPunct="0">
              <a:spcBef>
                <a:spcPct val="0"/>
              </a:spcBef>
              <a:spcAft>
                <a:spcPct val="0"/>
              </a:spcAft>
              <a:defRPr>
                <a:solidFill>
                  <a:schemeClr val="tx1"/>
                </a:solidFill>
                <a:latin typeface="Verdana" charset="0"/>
                <a:ea typeface="ＭＳ Ｐゴシック" charset="0"/>
              </a:defRPr>
            </a:lvl7pPr>
            <a:lvl8pPr marL="3364878" indent="-224325" defTabSz="914437" eaLnBrk="0" fontAlgn="base" hangingPunct="0">
              <a:spcBef>
                <a:spcPct val="0"/>
              </a:spcBef>
              <a:spcAft>
                <a:spcPct val="0"/>
              </a:spcAft>
              <a:defRPr>
                <a:solidFill>
                  <a:schemeClr val="tx1"/>
                </a:solidFill>
                <a:latin typeface="Verdana" charset="0"/>
                <a:ea typeface="ＭＳ Ｐゴシック" charset="0"/>
              </a:defRPr>
            </a:lvl8pPr>
            <a:lvl9pPr marL="3813528" indent="-224325" defTabSz="914437" eaLnBrk="0" fontAlgn="base" hangingPunct="0">
              <a:spcBef>
                <a:spcPct val="0"/>
              </a:spcBef>
              <a:spcAft>
                <a:spcPct val="0"/>
              </a:spcAft>
              <a:defRPr>
                <a:solidFill>
                  <a:schemeClr val="tx1"/>
                </a:solidFill>
                <a:latin typeface="Verdana" charset="0"/>
                <a:ea typeface="ＭＳ Ｐゴシック" charset="0"/>
              </a:defRPr>
            </a:lvl9pPr>
          </a:lstStyle>
          <a:p>
            <a:fld id="{A2C43E4D-C894-DC43-91CE-A8C9D6B9F9EF}" type="slidenum">
              <a:rPr lang="en-US">
                <a:latin typeface="Times New Roman" charset="0"/>
              </a:rPr>
              <a:pPr/>
              <a:t>48</a:t>
            </a:fld>
            <a:endParaRPr lang="en-US" dirty="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rPr>
              <a:t> </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Verdana" charset="0"/>
                <a:ea typeface="ＭＳ Ｐゴシック" charset="0"/>
                <a:cs typeface="ＭＳ Ｐゴシック" charset="0"/>
              </a:defRPr>
            </a:lvl1pPr>
            <a:lvl2pPr marL="729057" indent="-280406" defTabSz="914437">
              <a:defRPr>
                <a:solidFill>
                  <a:schemeClr val="tx1"/>
                </a:solidFill>
                <a:latin typeface="Verdana" charset="0"/>
                <a:ea typeface="ＭＳ Ｐゴシック" charset="0"/>
              </a:defRPr>
            </a:lvl2pPr>
            <a:lvl3pPr marL="1121626" indent="-224325" defTabSz="914437">
              <a:defRPr>
                <a:solidFill>
                  <a:schemeClr val="tx1"/>
                </a:solidFill>
                <a:latin typeface="Verdana" charset="0"/>
                <a:ea typeface="ＭＳ Ｐゴシック" charset="0"/>
              </a:defRPr>
            </a:lvl3pPr>
            <a:lvl4pPr marL="1570276" indent="-224325" defTabSz="914437">
              <a:defRPr>
                <a:solidFill>
                  <a:schemeClr val="tx1"/>
                </a:solidFill>
                <a:latin typeface="Verdana" charset="0"/>
                <a:ea typeface="ＭＳ Ｐゴシック" charset="0"/>
              </a:defRPr>
            </a:lvl4pPr>
            <a:lvl5pPr marL="2018927" indent="-224325" defTabSz="914437">
              <a:defRPr>
                <a:solidFill>
                  <a:schemeClr val="tx1"/>
                </a:solidFill>
                <a:latin typeface="Verdana" charset="0"/>
                <a:ea typeface="ＭＳ Ｐゴシック" charset="0"/>
              </a:defRPr>
            </a:lvl5pPr>
            <a:lvl6pPr marL="2467577" indent="-224325" defTabSz="914437" eaLnBrk="0" fontAlgn="base" hangingPunct="0">
              <a:spcBef>
                <a:spcPct val="0"/>
              </a:spcBef>
              <a:spcAft>
                <a:spcPct val="0"/>
              </a:spcAft>
              <a:defRPr>
                <a:solidFill>
                  <a:schemeClr val="tx1"/>
                </a:solidFill>
                <a:latin typeface="Verdana" charset="0"/>
                <a:ea typeface="ＭＳ Ｐゴシック" charset="0"/>
              </a:defRPr>
            </a:lvl6pPr>
            <a:lvl7pPr marL="2916227" indent="-224325" defTabSz="914437" eaLnBrk="0" fontAlgn="base" hangingPunct="0">
              <a:spcBef>
                <a:spcPct val="0"/>
              </a:spcBef>
              <a:spcAft>
                <a:spcPct val="0"/>
              </a:spcAft>
              <a:defRPr>
                <a:solidFill>
                  <a:schemeClr val="tx1"/>
                </a:solidFill>
                <a:latin typeface="Verdana" charset="0"/>
                <a:ea typeface="ＭＳ Ｐゴシック" charset="0"/>
              </a:defRPr>
            </a:lvl7pPr>
            <a:lvl8pPr marL="3364878" indent="-224325" defTabSz="914437" eaLnBrk="0" fontAlgn="base" hangingPunct="0">
              <a:spcBef>
                <a:spcPct val="0"/>
              </a:spcBef>
              <a:spcAft>
                <a:spcPct val="0"/>
              </a:spcAft>
              <a:defRPr>
                <a:solidFill>
                  <a:schemeClr val="tx1"/>
                </a:solidFill>
                <a:latin typeface="Verdana" charset="0"/>
                <a:ea typeface="ＭＳ Ｐゴシック" charset="0"/>
              </a:defRPr>
            </a:lvl8pPr>
            <a:lvl9pPr marL="3813528" indent="-224325" defTabSz="914437" eaLnBrk="0" fontAlgn="base" hangingPunct="0">
              <a:spcBef>
                <a:spcPct val="0"/>
              </a:spcBef>
              <a:spcAft>
                <a:spcPct val="0"/>
              </a:spcAft>
              <a:defRPr>
                <a:solidFill>
                  <a:schemeClr val="tx1"/>
                </a:solidFill>
                <a:latin typeface="Verdana" charset="0"/>
                <a:ea typeface="ＭＳ Ｐゴシック" charset="0"/>
              </a:defRPr>
            </a:lvl9pPr>
          </a:lstStyle>
          <a:p>
            <a:fld id="{85F0AAF5-4FED-FB4D-8794-18E34F73125B}" type="slidenum">
              <a:rPr lang="en-US">
                <a:latin typeface="Times New Roman" charset="0"/>
              </a:rPr>
              <a:pPr/>
              <a:t>50</a:t>
            </a:fld>
            <a:endParaRPr lang="en-US" dirty="0">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Verdana" charset="0"/>
                <a:ea typeface="ＭＳ Ｐゴシック" charset="0"/>
                <a:cs typeface="ＭＳ Ｐゴシック" charset="0"/>
              </a:defRPr>
            </a:lvl1pPr>
            <a:lvl2pPr marL="729057" indent="-280406" defTabSz="914437">
              <a:defRPr>
                <a:solidFill>
                  <a:schemeClr val="tx1"/>
                </a:solidFill>
                <a:latin typeface="Verdana" charset="0"/>
                <a:ea typeface="ＭＳ Ｐゴシック" charset="0"/>
              </a:defRPr>
            </a:lvl2pPr>
            <a:lvl3pPr marL="1121626" indent="-224325" defTabSz="914437">
              <a:defRPr>
                <a:solidFill>
                  <a:schemeClr val="tx1"/>
                </a:solidFill>
                <a:latin typeface="Verdana" charset="0"/>
                <a:ea typeface="ＭＳ Ｐゴシック" charset="0"/>
              </a:defRPr>
            </a:lvl3pPr>
            <a:lvl4pPr marL="1570276" indent="-224325" defTabSz="914437">
              <a:defRPr>
                <a:solidFill>
                  <a:schemeClr val="tx1"/>
                </a:solidFill>
                <a:latin typeface="Verdana" charset="0"/>
                <a:ea typeface="ＭＳ Ｐゴシック" charset="0"/>
              </a:defRPr>
            </a:lvl4pPr>
            <a:lvl5pPr marL="2018927" indent="-224325" defTabSz="914437">
              <a:defRPr>
                <a:solidFill>
                  <a:schemeClr val="tx1"/>
                </a:solidFill>
                <a:latin typeface="Verdana" charset="0"/>
                <a:ea typeface="ＭＳ Ｐゴシック" charset="0"/>
              </a:defRPr>
            </a:lvl5pPr>
            <a:lvl6pPr marL="2467577" indent="-224325" defTabSz="914437" eaLnBrk="0" fontAlgn="base" hangingPunct="0">
              <a:spcBef>
                <a:spcPct val="0"/>
              </a:spcBef>
              <a:spcAft>
                <a:spcPct val="0"/>
              </a:spcAft>
              <a:defRPr>
                <a:solidFill>
                  <a:schemeClr val="tx1"/>
                </a:solidFill>
                <a:latin typeface="Verdana" charset="0"/>
                <a:ea typeface="ＭＳ Ｐゴシック" charset="0"/>
              </a:defRPr>
            </a:lvl6pPr>
            <a:lvl7pPr marL="2916227" indent="-224325" defTabSz="914437" eaLnBrk="0" fontAlgn="base" hangingPunct="0">
              <a:spcBef>
                <a:spcPct val="0"/>
              </a:spcBef>
              <a:spcAft>
                <a:spcPct val="0"/>
              </a:spcAft>
              <a:defRPr>
                <a:solidFill>
                  <a:schemeClr val="tx1"/>
                </a:solidFill>
                <a:latin typeface="Verdana" charset="0"/>
                <a:ea typeface="ＭＳ Ｐゴシック" charset="0"/>
              </a:defRPr>
            </a:lvl7pPr>
            <a:lvl8pPr marL="3364878" indent="-224325" defTabSz="914437" eaLnBrk="0" fontAlgn="base" hangingPunct="0">
              <a:spcBef>
                <a:spcPct val="0"/>
              </a:spcBef>
              <a:spcAft>
                <a:spcPct val="0"/>
              </a:spcAft>
              <a:defRPr>
                <a:solidFill>
                  <a:schemeClr val="tx1"/>
                </a:solidFill>
                <a:latin typeface="Verdana" charset="0"/>
                <a:ea typeface="ＭＳ Ｐゴシック" charset="0"/>
              </a:defRPr>
            </a:lvl8pPr>
            <a:lvl9pPr marL="3813528" indent="-224325" defTabSz="914437" eaLnBrk="0" fontAlgn="base" hangingPunct="0">
              <a:spcBef>
                <a:spcPct val="0"/>
              </a:spcBef>
              <a:spcAft>
                <a:spcPct val="0"/>
              </a:spcAft>
              <a:defRPr>
                <a:solidFill>
                  <a:schemeClr val="tx1"/>
                </a:solidFill>
                <a:latin typeface="Verdana" charset="0"/>
                <a:ea typeface="ＭＳ Ｐゴシック" charset="0"/>
              </a:defRPr>
            </a:lvl9pPr>
          </a:lstStyle>
          <a:p>
            <a:fld id="{EE9EA368-0BC2-BE4E-A9F9-3E64A59EA62B}" type="slidenum">
              <a:rPr lang="en-US">
                <a:latin typeface="Times New Roman" charset="0"/>
              </a:rPr>
              <a:pPr/>
              <a:t>51</a:t>
            </a:fld>
            <a:endParaRPr lang="en-US" dirty="0">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New Roman" charset="0"/>
                <a:ea typeface="ＭＳ Ｐゴシック" charset="0"/>
              </a:rPr>
              <a:t>RUTF distribution:</a:t>
            </a:r>
            <a:endParaRPr lang="en-US" dirty="0">
              <a:latin typeface="Times New Roman" charset="0"/>
              <a:ea typeface="ＭＳ Ｐゴシック" charset="0"/>
            </a:endParaRPr>
          </a:p>
          <a:p>
            <a:pPr>
              <a:buFontTx/>
              <a:buChar char="•"/>
            </a:pPr>
            <a:r>
              <a:rPr lang="en-US" dirty="0">
                <a:latin typeface="Times New Roman" charset="0"/>
                <a:ea typeface="ＭＳ Ｐゴシック" charset="0"/>
              </a:rPr>
              <a:t>Child goes home with supply</a:t>
            </a:r>
          </a:p>
          <a:p>
            <a:pPr>
              <a:buFontTx/>
              <a:buChar char="•"/>
            </a:pPr>
            <a:r>
              <a:rPr lang="en-US" dirty="0">
                <a:latin typeface="Times New Roman" charset="0"/>
                <a:ea typeface="ＭＳ Ｐゴシック" charset="0"/>
              </a:rPr>
              <a:t>Follow up in 2 weeks, or 1 week depending on feeding center protocols or plans</a:t>
            </a:r>
          </a:p>
          <a:p>
            <a:pPr>
              <a:buFontTx/>
              <a:buChar char="•"/>
            </a:pPr>
            <a:r>
              <a:rPr lang="en-US" dirty="0">
                <a:latin typeface="Times New Roman" charset="0"/>
                <a:ea typeface="ＭＳ Ｐゴシック" charset="0"/>
              </a:rPr>
              <a:t>All recovery is done at home, without family separation or social isolation</a:t>
            </a:r>
          </a:p>
          <a:p>
            <a:pPr>
              <a:buFontTx/>
              <a:buChar char="•"/>
            </a:pPr>
            <a:r>
              <a:rPr lang="en-US" dirty="0">
                <a:latin typeface="Times New Roman" charset="0"/>
                <a:ea typeface="ＭＳ Ｐゴシック" charset="0"/>
              </a:rPr>
              <a:t>Family is given careful directions about routine follow up and reasons to seek treatment earlier (signs of untreated infections)</a:t>
            </a:r>
          </a:p>
          <a:p>
            <a:r>
              <a:rPr lang="en-US" b="1" dirty="0">
                <a:latin typeface="Times New Roman" charset="0"/>
                <a:ea typeface="ＭＳ Ｐゴシック" charset="0"/>
              </a:rPr>
              <a:t> </a:t>
            </a:r>
            <a:endParaRPr lang="en-US" dirty="0">
              <a:latin typeface="Times New Roman" charset="0"/>
              <a:ea typeface="ＭＳ Ｐゴシック" charset="0"/>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Verdana" charset="0"/>
                <a:ea typeface="ＭＳ Ｐゴシック" charset="0"/>
                <a:cs typeface="ＭＳ Ｐゴシック" charset="0"/>
              </a:defRPr>
            </a:lvl1pPr>
            <a:lvl2pPr marL="729057" indent="-280406" defTabSz="914437">
              <a:defRPr>
                <a:solidFill>
                  <a:schemeClr val="tx1"/>
                </a:solidFill>
                <a:latin typeface="Verdana" charset="0"/>
                <a:ea typeface="ＭＳ Ｐゴシック" charset="0"/>
              </a:defRPr>
            </a:lvl2pPr>
            <a:lvl3pPr marL="1121626" indent="-224325" defTabSz="914437">
              <a:defRPr>
                <a:solidFill>
                  <a:schemeClr val="tx1"/>
                </a:solidFill>
                <a:latin typeface="Verdana" charset="0"/>
                <a:ea typeface="ＭＳ Ｐゴシック" charset="0"/>
              </a:defRPr>
            </a:lvl3pPr>
            <a:lvl4pPr marL="1570276" indent="-224325" defTabSz="914437">
              <a:defRPr>
                <a:solidFill>
                  <a:schemeClr val="tx1"/>
                </a:solidFill>
                <a:latin typeface="Verdana" charset="0"/>
                <a:ea typeface="ＭＳ Ｐゴシック" charset="0"/>
              </a:defRPr>
            </a:lvl4pPr>
            <a:lvl5pPr marL="2018927" indent="-224325" defTabSz="914437">
              <a:defRPr>
                <a:solidFill>
                  <a:schemeClr val="tx1"/>
                </a:solidFill>
                <a:latin typeface="Verdana" charset="0"/>
                <a:ea typeface="ＭＳ Ｐゴシック" charset="0"/>
              </a:defRPr>
            </a:lvl5pPr>
            <a:lvl6pPr marL="2467577" indent="-224325" defTabSz="914437" eaLnBrk="0" fontAlgn="base" hangingPunct="0">
              <a:spcBef>
                <a:spcPct val="0"/>
              </a:spcBef>
              <a:spcAft>
                <a:spcPct val="0"/>
              </a:spcAft>
              <a:defRPr>
                <a:solidFill>
                  <a:schemeClr val="tx1"/>
                </a:solidFill>
                <a:latin typeface="Verdana" charset="0"/>
                <a:ea typeface="ＭＳ Ｐゴシック" charset="0"/>
              </a:defRPr>
            </a:lvl6pPr>
            <a:lvl7pPr marL="2916227" indent="-224325" defTabSz="914437" eaLnBrk="0" fontAlgn="base" hangingPunct="0">
              <a:spcBef>
                <a:spcPct val="0"/>
              </a:spcBef>
              <a:spcAft>
                <a:spcPct val="0"/>
              </a:spcAft>
              <a:defRPr>
                <a:solidFill>
                  <a:schemeClr val="tx1"/>
                </a:solidFill>
                <a:latin typeface="Verdana" charset="0"/>
                <a:ea typeface="ＭＳ Ｐゴシック" charset="0"/>
              </a:defRPr>
            </a:lvl7pPr>
            <a:lvl8pPr marL="3364878" indent="-224325" defTabSz="914437" eaLnBrk="0" fontAlgn="base" hangingPunct="0">
              <a:spcBef>
                <a:spcPct val="0"/>
              </a:spcBef>
              <a:spcAft>
                <a:spcPct val="0"/>
              </a:spcAft>
              <a:defRPr>
                <a:solidFill>
                  <a:schemeClr val="tx1"/>
                </a:solidFill>
                <a:latin typeface="Verdana" charset="0"/>
                <a:ea typeface="ＭＳ Ｐゴシック" charset="0"/>
              </a:defRPr>
            </a:lvl8pPr>
            <a:lvl9pPr marL="3813528" indent="-224325" defTabSz="914437" eaLnBrk="0" fontAlgn="base" hangingPunct="0">
              <a:spcBef>
                <a:spcPct val="0"/>
              </a:spcBef>
              <a:spcAft>
                <a:spcPct val="0"/>
              </a:spcAft>
              <a:defRPr>
                <a:solidFill>
                  <a:schemeClr val="tx1"/>
                </a:solidFill>
                <a:latin typeface="Verdana" charset="0"/>
                <a:ea typeface="ＭＳ Ｐゴシック" charset="0"/>
              </a:defRPr>
            </a:lvl9pPr>
          </a:lstStyle>
          <a:p>
            <a:fld id="{B6EE08D1-B05D-0648-8CE6-43F444E01F2D}" type="slidenum">
              <a:rPr lang="en-US">
                <a:latin typeface="Times New Roman" charset="0"/>
              </a:rPr>
              <a:pPr/>
              <a:t>52</a:t>
            </a:fld>
            <a:endParaRPr lang="en-US" dirty="0">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5199735-84D0-4606-A5E3-43F8908050CB}" type="slidenum">
              <a:rPr lang="en-US" smtClean="0"/>
              <a:pPr>
                <a:defRPr/>
              </a:pPr>
              <a:t>56</a:t>
            </a:fld>
            <a:endParaRPr lang="en-US"/>
          </a:p>
        </p:txBody>
      </p:sp>
    </p:spTree>
    <p:extLst>
      <p:ext uri="{BB962C8B-B14F-4D97-AF65-F5344CB8AC3E}">
        <p14:creationId xmlns:p14="http://schemas.microsoft.com/office/powerpoint/2010/main" val="3180571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5199735-84D0-4606-A5E3-43F8908050CB}" type="slidenum">
              <a:rPr lang="en-US" smtClean="0"/>
              <a:pPr>
                <a:defRPr/>
              </a:pPr>
              <a:t>4</a:t>
            </a:fld>
            <a:endParaRPr lang="en-US"/>
          </a:p>
        </p:txBody>
      </p:sp>
    </p:spTree>
    <p:extLst>
      <p:ext uri="{BB962C8B-B14F-4D97-AF65-F5344CB8AC3E}">
        <p14:creationId xmlns:p14="http://schemas.microsoft.com/office/powerpoint/2010/main" val="252991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CC876C-EB09-0245-816E-4E739769FA19}" type="slidenum">
              <a:rPr lang="en-US"/>
              <a:pPr/>
              <a:t>13</a:t>
            </a:fld>
            <a:endParaRPr lang="en-US"/>
          </a:p>
        </p:txBody>
      </p:sp>
      <p:sp>
        <p:nvSpPr>
          <p:cNvPr id="200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0707" name="Rectangle 3"/>
          <p:cNvSpPr>
            <a:spLocks noGrp="1" noChangeArrowheads="1"/>
          </p:cNvSpPr>
          <p:nvPr>
            <p:ph type="body" idx="1"/>
          </p:nvPr>
        </p:nvSpPr>
        <p:spPr>
          <a:xfrm>
            <a:off x="914920" y="4343400"/>
            <a:ext cx="5028161" cy="4114800"/>
          </a:xfrm>
        </p:spPr>
        <p:txBody>
          <a:bodyPr lIns="91417" tIns="45709" rIns="91417" bIns="45709"/>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Verdana" charset="0"/>
                <a:ea typeface="ＭＳ Ｐゴシック" charset="0"/>
                <a:cs typeface="ＭＳ Ｐゴシック" charset="0"/>
              </a:defRPr>
            </a:lvl1pPr>
            <a:lvl2pPr marL="729057" indent="-280406" defTabSz="914437">
              <a:defRPr>
                <a:solidFill>
                  <a:schemeClr val="tx1"/>
                </a:solidFill>
                <a:latin typeface="Verdana" charset="0"/>
                <a:ea typeface="ＭＳ Ｐゴシック" charset="0"/>
              </a:defRPr>
            </a:lvl2pPr>
            <a:lvl3pPr marL="1121626" indent="-224325" defTabSz="914437">
              <a:defRPr>
                <a:solidFill>
                  <a:schemeClr val="tx1"/>
                </a:solidFill>
                <a:latin typeface="Verdana" charset="0"/>
                <a:ea typeface="ＭＳ Ｐゴシック" charset="0"/>
              </a:defRPr>
            </a:lvl3pPr>
            <a:lvl4pPr marL="1570276" indent="-224325" defTabSz="914437">
              <a:defRPr>
                <a:solidFill>
                  <a:schemeClr val="tx1"/>
                </a:solidFill>
                <a:latin typeface="Verdana" charset="0"/>
                <a:ea typeface="ＭＳ Ｐゴシック" charset="0"/>
              </a:defRPr>
            </a:lvl4pPr>
            <a:lvl5pPr marL="2018927" indent="-224325" defTabSz="914437">
              <a:defRPr>
                <a:solidFill>
                  <a:schemeClr val="tx1"/>
                </a:solidFill>
                <a:latin typeface="Verdana" charset="0"/>
                <a:ea typeface="ＭＳ Ｐゴシック" charset="0"/>
              </a:defRPr>
            </a:lvl5pPr>
            <a:lvl6pPr marL="2467577" indent="-224325" defTabSz="914437" eaLnBrk="0" fontAlgn="base" hangingPunct="0">
              <a:spcBef>
                <a:spcPct val="0"/>
              </a:spcBef>
              <a:spcAft>
                <a:spcPct val="0"/>
              </a:spcAft>
              <a:defRPr>
                <a:solidFill>
                  <a:schemeClr val="tx1"/>
                </a:solidFill>
                <a:latin typeface="Verdana" charset="0"/>
                <a:ea typeface="ＭＳ Ｐゴシック" charset="0"/>
              </a:defRPr>
            </a:lvl6pPr>
            <a:lvl7pPr marL="2916227" indent="-224325" defTabSz="914437" eaLnBrk="0" fontAlgn="base" hangingPunct="0">
              <a:spcBef>
                <a:spcPct val="0"/>
              </a:spcBef>
              <a:spcAft>
                <a:spcPct val="0"/>
              </a:spcAft>
              <a:defRPr>
                <a:solidFill>
                  <a:schemeClr val="tx1"/>
                </a:solidFill>
                <a:latin typeface="Verdana" charset="0"/>
                <a:ea typeface="ＭＳ Ｐゴシック" charset="0"/>
              </a:defRPr>
            </a:lvl7pPr>
            <a:lvl8pPr marL="3364878" indent="-224325" defTabSz="914437" eaLnBrk="0" fontAlgn="base" hangingPunct="0">
              <a:spcBef>
                <a:spcPct val="0"/>
              </a:spcBef>
              <a:spcAft>
                <a:spcPct val="0"/>
              </a:spcAft>
              <a:defRPr>
                <a:solidFill>
                  <a:schemeClr val="tx1"/>
                </a:solidFill>
                <a:latin typeface="Verdana" charset="0"/>
                <a:ea typeface="ＭＳ Ｐゴシック" charset="0"/>
              </a:defRPr>
            </a:lvl8pPr>
            <a:lvl9pPr marL="3813528" indent="-224325" defTabSz="914437" eaLnBrk="0" fontAlgn="base" hangingPunct="0">
              <a:spcBef>
                <a:spcPct val="0"/>
              </a:spcBef>
              <a:spcAft>
                <a:spcPct val="0"/>
              </a:spcAft>
              <a:defRPr>
                <a:solidFill>
                  <a:schemeClr val="tx1"/>
                </a:solidFill>
                <a:latin typeface="Verdana" charset="0"/>
                <a:ea typeface="ＭＳ Ｐゴシック" charset="0"/>
              </a:defRPr>
            </a:lvl9pPr>
          </a:lstStyle>
          <a:p>
            <a:fld id="{1306F207-D230-3A40-B6A5-BE01FA4BEBDA}" type="slidenum">
              <a:rPr lang="en-US">
                <a:latin typeface="Times New Roman" charset="0"/>
              </a:rPr>
              <a:pPr/>
              <a:t>20</a:t>
            </a:fld>
            <a:endParaRPr lang="en-US" dirty="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latin typeface="Arial"/>
                <a:ea typeface="ＭＳ Ｐゴシック" charset="0"/>
                <a:cs typeface="Arial"/>
              </a:rPr>
              <a:t>Edema measured with standard technique: 5 seconds of pressure with the thumb, wait 2 seconds, estimate depth of impression left</a:t>
            </a:r>
          </a:p>
          <a:p>
            <a:pPr lvl="1"/>
            <a:r>
              <a:rPr lang="en-US" sz="2400" dirty="0" smtClean="0">
                <a:latin typeface="Arial"/>
                <a:ea typeface="ＭＳ Ｐゴシック" charset="0"/>
                <a:cs typeface="Arial"/>
              </a:rPr>
              <a:t>trace is &lt;1/2cm</a:t>
            </a:r>
          </a:p>
          <a:p>
            <a:pPr lvl="1"/>
            <a:r>
              <a:rPr lang="en-US" sz="2400" dirty="0" smtClean="0">
                <a:latin typeface="Arial"/>
                <a:ea typeface="ＭＳ Ｐゴシック" charset="0"/>
                <a:cs typeface="Arial"/>
              </a:rPr>
              <a:t>1+ is ½ cm</a:t>
            </a:r>
          </a:p>
          <a:p>
            <a:pPr lvl="1"/>
            <a:r>
              <a:rPr lang="en-US" sz="2400" dirty="0" smtClean="0">
                <a:latin typeface="Arial"/>
                <a:ea typeface="ＭＳ Ｐゴシック" charset="0"/>
                <a:cs typeface="Arial"/>
              </a:rPr>
              <a:t>2+ is 1cm</a:t>
            </a:r>
          </a:p>
          <a:p>
            <a:pPr lvl="1"/>
            <a:r>
              <a:rPr lang="en-US" sz="2400" dirty="0" smtClean="0">
                <a:latin typeface="Arial"/>
                <a:ea typeface="ＭＳ Ｐゴシック" charset="0"/>
                <a:cs typeface="Arial"/>
              </a:rPr>
              <a:t>3+ is &gt;1cm</a:t>
            </a:r>
          </a:p>
          <a:p>
            <a:endParaRPr lang="en-US" dirty="0"/>
          </a:p>
        </p:txBody>
      </p:sp>
      <p:sp>
        <p:nvSpPr>
          <p:cNvPr id="4" name="Slide Number Placeholder 3"/>
          <p:cNvSpPr>
            <a:spLocks noGrp="1"/>
          </p:cNvSpPr>
          <p:nvPr>
            <p:ph type="sldNum" sz="quarter" idx="10"/>
          </p:nvPr>
        </p:nvSpPr>
        <p:spPr/>
        <p:txBody>
          <a:bodyPr/>
          <a:lstStyle/>
          <a:p>
            <a:pPr>
              <a:defRPr/>
            </a:pPr>
            <a:fld id="{25199735-84D0-4606-A5E3-43F8908050CB}" type="slidenum">
              <a:rPr lang="en-US" smtClean="0"/>
              <a:pPr>
                <a:defRPr/>
              </a:pPr>
              <a:t>21</a:t>
            </a:fld>
            <a:endParaRPr lang="en-US"/>
          </a:p>
        </p:txBody>
      </p:sp>
    </p:spTree>
    <p:extLst>
      <p:ext uri="{BB962C8B-B14F-4D97-AF65-F5344CB8AC3E}">
        <p14:creationId xmlns:p14="http://schemas.microsoft.com/office/powerpoint/2010/main" val="3339386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ZINC!!!!!!</a:t>
            </a:r>
            <a:endParaRPr lang="en-US" dirty="0"/>
          </a:p>
        </p:txBody>
      </p:sp>
      <p:sp>
        <p:nvSpPr>
          <p:cNvPr id="4" name="Slide Number Placeholder 3"/>
          <p:cNvSpPr>
            <a:spLocks noGrp="1"/>
          </p:cNvSpPr>
          <p:nvPr>
            <p:ph type="sldNum" sz="quarter" idx="10"/>
          </p:nvPr>
        </p:nvSpPr>
        <p:spPr/>
        <p:txBody>
          <a:bodyPr/>
          <a:lstStyle/>
          <a:p>
            <a:fld id="{30EC4246-5095-1C4D-80A3-C4A0539181EE}" type="slidenum">
              <a:rPr lang="en-US" smtClean="0"/>
              <a:pPr/>
              <a:t>23</a:t>
            </a:fld>
            <a:endParaRPr lang="en-US" dirty="0"/>
          </a:p>
        </p:txBody>
      </p:sp>
    </p:spTree>
    <p:extLst>
      <p:ext uri="{BB962C8B-B14F-4D97-AF65-F5344CB8AC3E}">
        <p14:creationId xmlns:p14="http://schemas.microsoft.com/office/powerpoint/2010/main" val="4186510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Pregnant women – in 2</a:t>
            </a:r>
            <a:r>
              <a:rPr lang="en-US" baseline="30000" dirty="0" smtClean="0"/>
              <a:t>nd</a:t>
            </a:r>
            <a:r>
              <a:rPr lang="en-US" dirty="0" smtClean="0"/>
              <a:t> and 3</a:t>
            </a:r>
            <a:r>
              <a:rPr lang="en-US" baseline="30000" dirty="0" smtClean="0"/>
              <a:t>rd</a:t>
            </a:r>
            <a:r>
              <a:rPr lang="en-US" dirty="0" smtClean="0"/>
              <a:t> trimester</a:t>
            </a:r>
            <a:endParaRPr lang="en-US" dirty="0"/>
          </a:p>
        </p:txBody>
      </p:sp>
      <p:sp>
        <p:nvSpPr>
          <p:cNvPr id="4" name="Slide Number Placeholder 3"/>
          <p:cNvSpPr>
            <a:spLocks noGrp="1"/>
          </p:cNvSpPr>
          <p:nvPr>
            <p:ph type="sldNum" sz="quarter" idx="10"/>
          </p:nvPr>
        </p:nvSpPr>
        <p:spPr/>
        <p:txBody>
          <a:bodyPr/>
          <a:lstStyle/>
          <a:p>
            <a:pPr>
              <a:defRPr/>
            </a:pPr>
            <a:fld id="{25199735-84D0-4606-A5E3-43F8908050CB}" type="slidenum">
              <a:rPr lang="en-US" smtClean="0"/>
              <a:pPr>
                <a:defRPr/>
              </a:pPr>
              <a:t>28</a:t>
            </a:fld>
            <a:endParaRPr lang="en-US"/>
          </a:p>
        </p:txBody>
      </p:sp>
    </p:spTree>
    <p:extLst>
      <p:ext uri="{BB962C8B-B14F-4D97-AF65-F5344CB8AC3E}">
        <p14:creationId xmlns:p14="http://schemas.microsoft.com/office/powerpoint/2010/main" val="1711836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smtClean="0">
                <a:solidFill>
                  <a:schemeClr val="tx1"/>
                </a:solidFill>
                <a:effectLst/>
                <a:latin typeface="+mn-lt"/>
                <a:ea typeface="+mn-ea"/>
                <a:cs typeface="+mn-cs"/>
              </a:rPr>
              <a:t>Vitamin A – stimulates immune function reducing risk of death during illness, building block for mucous membranes – eyes, respiratory tract, alimentary tract – so directly related to risk of blindness (most common cause of childhood blindness), death from measles (reduces risk by 50%) , ARI and diarrhea (reduces risk of death by 40%). Age appropriate supplementation with illness and routine supplementation of children 6-60 </a:t>
            </a:r>
            <a:r>
              <a:rPr lang="en-US" sz="1200" kern="1200" dirty="0" err="1" smtClean="0">
                <a:solidFill>
                  <a:schemeClr val="tx1"/>
                </a:solidFill>
                <a:effectLst/>
                <a:latin typeface="+mn-lt"/>
                <a:ea typeface="+mn-ea"/>
                <a:cs typeface="+mn-cs"/>
              </a:rPr>
              <a:t>mo</a:t>
            </a:r>
            <a:r>
              <a:rPr lang="en-US" sz="1200" kern="1200" dirty="0" smtClean="0">
                <a:solidFill>
                  <a:schemeClr val="tx1"/>
                </a:solidFill>
                <a:effectLst/>
                <a:latin typeface="+mn-lt"/>
                <a:ea typeface="+mn-ea"/>
                <a:cs typeface="+mn-cs"/>
              </a:rPr>
              <a:t> of age every 6 months. Breastfeeding through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year of life reduces this risk There is also evidence that it adequate </a:t>
            </a:r>
            <a:r>
              <a:rPr lang="en-US" sz="1200" kern="1200" dirty="0" err="1" smtClean="0">
                <a:solidFill>
                  <a:schemeClr val="tx1"/>
                </a:solidFill>
                <a:effectLst/>
                <a:latin typeface="+mn-lt"/>
                <a:ea typeface="+mn-ea"/>
                <a:cs typeface="+mn-cs"/>
              </a:rPr>
              <a:t>Vit</a:t>
            </a:r>
            <a:r>
              <a:rPr lang="en-US" sz="1200" kern="1200" dirty="0" smtClean="0">
                <a:solidFill>
                  <a:schemeClr val="tx1"/>
                </a:solidFill>
                <a:effectLst/>
                <a:latin typeface="+mn-lt"/>
                <a:ea typeface="+mn-ea"/>
                <a:cs typeface="+mn-cs"/>
              </a:rPr>
              <a:t> A reduces risk of maternal mortality, although high dose </a:t>
            </a:r>
            <a:r>
              <a:rPr lang="en-US" sz="1200" kern="1200" dirty="0" err="1" smtClean="0">
                <a:solidFill>
                  <a:schemeClr val="tx1"/>
                </a:solidFill>
                <a:effectLst/>
                <a:latin typeface="+mn-lt"/>
                <a:ea typeface="+mn-ea"/>
                <a:cs typeface="+mn-cs"/>
              </a:rPr>
              <a:t>Vit</a:t>
            </a:r>
            <a:r>
              <a:rPr lang="en-US" sz="1200" kern="1200" dirty="0" smtClean="0">
                <a:solidFill>
                  <a:schemeClr val="tx1"/>
                </a:solidFill>
                <a:effectLst/>
                <a:latin typeface="+mn-lt"/>
                <a:ea typeface="+mn-ea"/>
                <a:cs typeface="+mn-cs"/>
              </a:rPr>
              <a:t> A during pregnancy can be </a:t>
            </a:r>
            <a:r>
              <a:rPr lang="en-US" sz="1200" kern="1200" dirty="0" err="1" smtClean="0">
                <a:solidFill>
                  <a:schemeClr val="tx1"/>
                </a:solidFill>
                <a:effectLst/>
                <a:latin typeface="+mn-lt"/>
                <a:ea typeface="+mn-ea"/>
                <a:cs typeface="+mn-cs"/>
              </a:rPr>
              <a:t>teratogenic</a:t>
            </a:r>
            <a:r>
              <a:rPr lang="en-US" sz="1200" kern="1200" dirty="0" smtClean="0">
                <a:solidFill>
                  <a:schemeClr val="tx1"/>
                </a:solidFill>
                <a:effectLst/>
                <a:latin typeface="+mn-lt"/>
                <a:ea typeface="+mn-ea"/>
                <a:cs typeface="+mn-cs"/>
              </a:rPr>
              <a:t>. 200,000 IU immediately postpartum, or 8000 IU per day, 25,000 IU per week. Night blindness in pregnancy is a marker for VAD in a population, and children whose siblings have night blindness are 10x as likely to be VAD themselves. Its actually relatively hard to get enough </a:t>
            </a:r>
            <a:r>
              <a:rPr lang="en-US" sz="1200" kern="1200" dirty="0" err="1" smtClean="0">
                <a:solidFill>
                  <a:schemeClr val="tx1"/>
                </a:solidFill>
                <a:effectLst/>
                <a:latin typeface="+mn-lt"/>
                <a:ea typeface="+mn-ea"/>
                <a:cs typeface="+mn-cs"/>
              </a:rPr>
              <a:t>Vit</a:t>
            </a:r>
            <a:r>
              <a:rPr lang="en-US" sz="1200" kern="1200" dirty="0" smtClean="0">
                <a:solidFill>
                  <a:schemeClr val="tx1"/>
                </a:solidFill>
                <a:effectLst/>
                <a:latin typeface="+mn-lt"/>
                <a:ea typeface="+mn-ea"/>
                <a:cs typeface="+mn-cs"/>
              </a:rPr>
              <a:t> A from foods – seasonal variation.  Almost all children are born relatively </a:t>
            </a:r>
            <a:r>
              <a:rPr lang="en-US" sz="1200" kern="1200" dirty="0" err="1" smtClean="0">
                <a:solidFill>
                  <a:schemeClr val="tx1"/>
                </a:solidFill>
                <a:effectLst/>
                <a:latin typeface="+mn-lt"/>
                <a:ea typeface="+mn-ea"/>
                <a:cs typeface="+mn-cs"/>
              </a:rPr>
              <a:t>Vit</a:t>
            </a:r>
            <a:r>
              <a:rPr lang="en-US" sz="1200" kern="1200" dirty="0" smtClean="0">
                <a:solidFill>
                  <a:schemeClr val="tx1"/>
                </a:solidFill>
                <a:effectLst/>
                <a:latin typeface="+mn-lt"/>
                <a:ea typeface="+mn-ea"/>
                <a:cs typeface="+mn-cs"/>
              </a:rPr>
              <a:t> A deficient; </a:t>
            </a:r>
            <a:r>
              <a:rPr lang="en-US" sz="1200" kern="1200" dirty="0" err="1" smtClean="0">
                <a:solidFill>
                  <a:schemeClr val="tx1"/>
                </a:solidFill>
                <a:effectLst/>
                <a:latin typeface="+mn-lt"/>
                <a:ea typeface="+mn-ea"/>
                <a:cs typeface="+mn-cs"/>
              </a:rPr>
              <a:t>breastmilk</a:t>
            </a:r>
            <a:r>
              <a:rPr lang="en-US" sz="1200" kern="1200" dirty="0" smtClean="0">
                <a:solidFill>
                  <a:schemeClr val="tx1"/>
                </a:solidFill>
                <a:effectLst/>
                <a:latin typeface="+mn-lt"/>
                <a:ea typeface="+mn-ea"/>
                <a:cs typeface="+mn-cs"/>
              </a:rPr>
              <a:t> is rich in </a:t>
            </a:r>
            <a:r>
              <a:rPr lang="en-US" sz="1200" kern="1200" dirty="0" err="1" smtClean="0">
                <a:solidFill>
                  <a:schemeClr val="tx1"/>
                </a:solidFill>
                <a:effectLst/>
                <a:latin typeface="+mn-lt"/>
                <a:ea typeface="+mn-ea"/>
                <a:cs typeface="+mn-cs"/>
              </a:rPr>
              <a:t>Vit</a:t>
            </a:r>
            <a:r>
              <a:rPr lang="en-US" sz="1200" kern="1200" dirty="0" smtClean="0">
                <a:solidFill>
                  <a:schemeClr val="tx1"/>
                </a:solidFill>
                <a:effectLst/>
                <a:latin typeface="+mn-lt"/>
                <a:ea typeface="+mn-ea"/>
                <a:cs typeface="+mn-cs"/>
              </a:rPr>
              <a:t> A. Continued breastfeeding through year 2 of life provides 50% of </a:t>
            </a:r>
            <a:r>
              <a:rPr lang="en-US" sz="1200" kern="1200" dirty="0" err="1" smtClean="0">
                <a:solidFill>
                  <a:schemeClr val="tx1"/>
                </a:solidFill>
                <a:effectLst/>
                <a:latin typeface="+mn-lt"/>
                <a:ea typeface="+mn-ea"/>
                <a:cs typeface="+mn-cs"/>
              </a:rPr>
              <a:t>Vit</a:t>
            </a:r>
            <a:r>
              <a:rPr lang="en-US" sz="1200" kern="1200" dirty="0" smtClean="0">
                <a:solidFill>
                  <a:schemeClr val="tx1"/>
                </a:solidFill>
                <a:effectLst/>
                <a:latin typeface="+mn-lt"/>
                <a:ea typeface="+mn-ea"/>
                <a:cs typeface="+mn-cs"/>
              </a:rPr>
              <a:t> A needs. </a:t>
            </a:r>
          </a:p>
          <a:p>
            <a:r>
              <a:rPr lang="en-US" sz="1200" kern="1200" dirty="0" smtClean="0">
                <a:solidFill>
                  <a:schemeClr val="tx1"/>
                </a:solidFill>
                <a:effectLst/>
                <a:latin typeface="+mn-lt"/>
                <a:ea typeface="+mn-ea"/>
                <a:cs typeface="+mn-cs"/>
              </a:rPr>
              <a:t>Iron – necessary for hemoglobin production, important during periods of rapid growth and expansion of blood volume – pregnancy, 0-2 in particular. Important for early mental development, less fatigue, better immune function. Folic acid also needed (increased need during pregnancy – 400 mcg, and linked to neural tube defects). IDA affects up to 1/3 of the world’s population making it the most common micronutrient deficiency. Exacerbated by parasites, infections (malaria and HIV). Iron is HARD to absorb from foods, made worse by </a:t>
            </a:r>
            <a:r>
              <a:rPr lang="en-US" sz="1200" kern="1200" dirty="0" err="1" smtClean="0">
                <a:solidFill>
                  <a:schemeClr val="tx1"/>
                </a:solidFill>
                <a:effectLst/>
                <a:latin typeface="+mn-lt"/>
                <a:ea typeface="+mn-ea"/>
                <a:cs typeface="+mn-cs"/>
              </a:rPr>
              <a:t>phytates</a:t>
            </a:r>
            <a:r>
              <a:rPr lang="en-US" sz="1200" kern="1200" dirty="0" smtClean="0">
                <a:solidFill>
                  <a:schemeClr val="tx1"/>
                </a:solidFill>
                <a:effectLst/>
                <a:latin typeface="+mn-lt"/>
                <a:ea typeface="+mn-ea"/>
                <a:cs typeface="+mn-cs"/>
              </a:rPr>
              <a:t> (whole grains) and tannins (e.g. </a:t>
            </a:r>
            <a:r>
              <a:rPr lang="en-US" sz="1200" kern="1200" dirty="0" err="1" smtClean="0">
                <a:solidFill>
                  <a:schemeClr val="tx1"/>
                </a:solidFill>
                <a:effectLst/>
                <a:latin typeface="+mn-lt"/>
                <a:ea typeface="+mn-ea"/>
                <a:cs typeface="+mn-cs"/>
              </a:rPr>
              <a:t>coffee,tea</a:t>
            </a:r>
            <a:r>
              <a:rPr lang="en-US" sz="1200" kern="1200" dirty="0" smtClean="0">
                <a:solidFill>
                  <a:schemeClr val="tx1"/>
                </a:solidFill>
                <a:effectLst/>
                <a:latin typeface="+mn-lt"/>
                <a:ea typeface="+mn-ea"/>
                <a:cs typeface="+mn-cs"/>
              </a:rPr>
              <a:t>)  but can be improved with </a:t>
            </a:r>
            <a:r>
              <a:rPr lang="en-US" sz="1200" kern="1200" dirty="0" err="1" smtClean="0">
                <a:solidFill>
                  <a:schemeClr val="tx1"/>
                </a:solidFill>
                <a:effectLst/>
                <a:latin typeface="+mn-lt"/>
                <a:ea typeface="+mn-ea"/>
                <a:cs typeface="+mn-cs"/>
              </a:rPr>
              <a:t>Vit</a:t>
            </a:r>
            <a:r>
              <a:rPr lang="en-US" sz="1200" kern="1200" dirty="0" smtClean="0">
                <a:solidFill>
                  <a:schemeClr val="tx1"/>
                </a:solidFill>
                <a:effectLst/>
                <a:latin typeface="+mn-lt"/>
                <a:ea typeface="+mn-ea"/>
                <a:cs typeface="+mn-cs"/>
              </a:rPr>
              <a:t> C. Best sources are actually animal based.  Dietary supplementation – cereals, etc. Fe/</a:t>
            </a:r>
            <a:r>
              <a:rPr lang="en-US" sz="1200" kern="1200" dirty="0" err="1" smtClean="0">
                <a:solidFill>
                  <a:schemeClr val="tx1"/>
                </a:solidFill>
                <a:effectLst/>
                <a:latin typeface="+mn-lt"/>
                <a:ea typeface="+mn-ea"/>
                <a:cs typeface="+mn-cs"/>
              </a:rPr>
              <a:t>folate</a:t>
            </a:r>
            <a:r>
              <a:rPr lang="en-US" sz="1200" kern="1200" dirty="0" smtClean="0">
                <a:solidFill>
                  <a:schemeClr val="tx1"/>
                </a:solidFill>
                <a:effectLst/>
                <a:latin typeface="+mn-lt"/>
                <a:ea typeface="+mn-ea"/>
                <a:cs typeface="+mn-cs"/>
              </a:rPr>
              <a:t> (60 mg/400 mcg folic acid) supplementation for at least 6 </a:t>
            </a:r>
            <a:r>
              <a:rPr lang="en-US" sz="1200" kern="1200" dirty="0" err="1" smtClean="0">
                <a:solidFill>
                  <a:schemeClr val="tx1"/>
                </a:solidFill>
                <a:effectLst/>
                <a:latin typeface="+mn-lt"/>
                <a:ea typeface="+mn-ea"/>
                <a:cs typeface="+mn-cs"/>
              </a:rPr>
              <a:t>mo</a:t>
            </a:r>
            <a:r>
              <a:rPr lang="en-US" sz="1200" kern="1200" dirty="0" smtClean="0">
                <a:solidFill>
                  <a:schemeClr val="tx1"/>
                </a:solidFill>
                <a:effectLst/>
                <a:latin typeface="+mn-lt"/>
                <a:ea typeface="+mn-ea"/>
                <a:cs typeface="+mn-cs"/>
              </a:rPr>
              <a:t> of pregnancy and 2 months postpartum (or 6 </a:t>
            </a:r>
            <a:r>
              <a:rPr lang="en-US" sz="1200" kern="1200" dirty="0" err="1" smtClean="0">
                <a:solidFill>
                  <a:schemeClr val="tx1"/>
                </a:solidFill>
                <a:effectLst/>
                <a:latin typeface="+mn-lt"/>
                <a:ea typeface="+mn-ea"/>
                <a:cs typeface="+mn-cs"/>
              </a:rPr>
              <a:t>mo</a:t>
            </a:r>
            <a:r>
              <a:rPr lang="en-US" sz="1200" kern="1200" dirty="0" smtClean="0">
                <a:solidFill>
                  <a:schemeClr val="tx1"/>
                </a:solidFill>
                <a:effectLst/>
                <a:latin typeface="+mn-lt"/>
                <a:ea typeface="+mn-ea"/>
                <a:cs typeface="+mn-cs"/>
              </a:rPr>
              <a:t> postpartum if prevalence of anemia in population &gt; 40%)</a:t>
            </a:r>
          </a:p>
          <a:p>
            <a:r>
              <a:rPr lang="en-US" sz="1200" kern="1200" dirty="0" smtClean="0">
                <a:solidFill>
                  <a:schemeClr val="tx1"/>
                </a:solidFill>
                <a:effectLst/>
                <a:latin typeface="+mn-lt"/>
                <a:ea typeface="+mn-ea"/>
                <a:cs typeface="+mn-cs"/>
              </a:rPr>
              <a:t>Iodine – globally the single preventable cause of mental retardation (“cretinism), also linked with pregnancy loss, stillbirth and neonatal death. Infants who are not exclusively breastfed are at increased risk of IDD. Occurs where iodine is insufficient in soil (particularly regions not bordering oceans). </a:t>
            </a:r>
            <a:r>
              <a:rPr lang="en-US" sz="1200" kern="1200" dirty="0" err="1" smtClean="0">
                <a:solidFill>
                  <a:schemeClr val="tx1"/>
                </a:solidFill>
                <a:effectLst/>
                <a:latin typeface="+mn-lt"/>
                <a:ea typeface="+mn-ea"/>
                <a:cs typeface="+mn-cs"/>
              </a:rPr>
              <a:t>Iodinized</a:t>
            </a:r>
            <a:r>
              <a:rPr lang="en-US" sz="1200" kern="1200" dirty="0" smtClean="0">
                <a:solidFill>
                  <a:schemeClr val="tx1"/>
                </a:solidFill>
                <a:effectLst/>
                <a:latin typeface="+mn-lt"/>
                <a:ea typeface="+mn-ea"/>
                <a:cs typeface="+mn-cs"/>
              </a:rPr>
              <a:t> salt (with potassium iodide) is perhaps the most important nutritional intervention of the last 40 years. </a:t>
            </a:r>
          </a:p>
          <a:p>
            <a:endParaRPr lang="en-US" dirty="0"/>
          </a:p>
        </p:txBody>
      </p:sp>
      <p:sp>
        <p:nvSpPr>
          <p:cNvPr id="4" name="Slide Number Placeholder 3"/>
          <p:cNvSpPr>
            <a:spLocks noGrp="1"/>
          </p:cNvSpPr>
          <p:nvPr>
            <p:ph type="sldNum" sz="quarter" idx="10"/>
          </p:nvPr>
        </p:nvSpPr>
        <p:spPr/>
        <p:txBody>
          <a:bodyPr/>
          <a:lstStyle/>
          <a:p>
            <a:pPr>
              <a:defRPr/>
            </a:pPr>
            <a:fld id="{25199735-84D0-4606-A5E3-43F8908050CB}" type="slidenum">
              <a:rPr lang="en-US" smtClean="0"/>
              <a:pPr>
                <a:defRPr/>
              </a:pPr>
              <a:t>30</a:t>
            </a:fld>
            <a:endParaRPr lang="en-US"/>
          </a:p>
        </p:txBody>
      </p:sp>
    </p:spTree>
    <p:extLst>
      <p:ext uri="{BB962C8B-B14F-4D97-AF65-F5344CB8AC3E}">
        <p14:creationId xmlns:p14="http://schemas.microsoft.com/office/powerpoint/2010/main" val="3521785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Verdana" charset="0"/>
                <a:ea typeface="ＭＳ Ｐゴシック" charset="0"/>
                <a:cs typeface="ＭＳ Ｐゴシック" charset="0"/>
              </a:defRPr>
            </a:lvl1pPr>
            <a:lvl2pPr marL="729057" indent="-280406" defTabSz="914437">
              <a:defRPr>
                <a:solidFill>
                  <a:schemeClr val="tx1"/>
                </a:solidFill>
                <a:latin typeface="Verdana" charset="0"/>
                <a:ea typeface="ＭＳ Ｐゴシック" charset="0"/>
              </a:defRPr>
            </a:lvl2pPr>
            <a:lvl3pPr marL="1121626" indent="-224325" defTabSz="914437">
              <a:defRPr>
                <a:solidFill>
                  <a:schemeClr val="tx1"/>
                </a:solidFill>
                <a:latin typeface="Verdana" charset="0"/>
                <a:ea typeface="ＭＳ Ｐゴシック" charset="0"/>
              </a:defRPr>
            </a:lvl3pPr>
            <a:lvl4pPr marL="1570276" indent="-224325" defTabSz="914437">
              <a:defRPr>
                <a:solidFill>
                  <a:schemeClr val="tx1"/>
                </a:solidFill>
                <a:latin typeface="Verdana" charset="0"/>
                <a:ea typeface="ＭＳ Ｐゴシック" charset="0"/>
              </a:defRPr>
            </a:lvl4pPr>
            <a:lvl5pPr marL="2018927" indent="-224325" defTabSz="914437">
              <a:defRPr>
                <a:solidFill>
                  <a:schemeClr val="tx1"/>
                </a:solidFill>
                <a:latin typeface="Verdana" charset="0"/>
                <a:ea typeface="ＭＳ Ｐゴシック" charset="0"/>
              </a:defRPr>
            </a:lvl5pPr>
            <a:lvl6pPr marL="2467577" indent="-224325" defTabSz="914437" eaLnBrk="0" fontAlgn="base" hangingPunct="0">
              <a:spcBef>
                <a:spcPct val="0"/>
              </a:spcBef>
              <a:spcAft>
                <a:spcPct val="0"/>
              </a:spcAft>
              <a:defRPr>
                <a:solidFill>
                  <a:schemeClr val="tx1"/>
                </a:solidFill>
                <a:latin typeface="Verdana" charset="0"/>
                <a:ea typeface="ＭＳ Ｐゴシック" charset="0"/>
              </a:defRPr>
            </a:lvl6pPr>
            <a:lvl7pPr marL="2916227" indent="-224325" defTabSz="914437" eaLnBrk="0" fontAlgn="base" hangingPunct="0">
              <a:spcBef>
                <a:spcPct val="0"/>
              </a:spcBef>
              <a:spcAft>
                <a:spcPct val="0"/>
              </a:spcAft>
              <a:defRPr>
                <a:solidFill>
                  <a:schemeClr val="tx1"/>
                </a:solidFill>
                <a:latin typeface="Verdana" charset="0"/>
                <a:ea typeface="ＭＳ Ｐゴシック" charset="0"/>
              </a:defRPr>
            </a:lvl7pPr>
            <a:lvl8pPr marL="3364878" indent="-224325" defTabSz="914437" eaLnBrk="0" fontAlgn="base" hangingPunct="0">
              <a:spcBef>
                <a:spcPct val="0"/>
              </a:spcBef>
              <a:spcAft>
                <a:spcPct val="0"/>
              </a:spcAft>
              <a:defRPr>
                <a:solidFill>
                  <a:schemeClr val="tx1"/>
                </a:solidFill>
                <a:latin typeface="Verdana" charset="0"/>
                <a:ea typeface="ＭＳ Ｐゴシック" charset="0"/>
              </a:defRPr>
            </a:lvl8pPr>
            <a:lvl9pPr marL="3813528" indent="-224325" defTabSz="914437" eaLnBrk="0" fontAlgn="base" hangingPunct="0">
              <a:spcBef>
                <a:spcPct val="0"/>
              </a:spcBef>
              <a:spcAft>
                <a:spcPct val="0"/>
              </a:spcAft>
              <a:defRPr>
                <a:solidFill>
                  <a:schemeClr val="tx1"/>
                </a:solidFill>
                <a:latin typeface="Verdana" charset="0"/>
                <a:ea typeface="ＭＳ Ｐゴシック" charset="0"/>
              </a:defRPr>
            </a:lvl9pPr>
          </a:lstStyle>
          <a:p>
            <a:fld id="{36379213-0F82-F04A-9BCD-8A43E055761B}" type="slidenum">
              <a:rPr lang="en-US">
                <a:latin typeface="Times New Roman" charset="0"/>
              </a:rPr>
              <a:pPr/>
              <a:t>33</a:t>
            </a:fld>
            <a:endParaRPr lang="en-US"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29768" y="5321808"/>
            <a:ext cx="3657600" cy="1634064"/>
          </a:xfrm>
        </p:spPr>
        <p:txBody>
          <a:bodyPr wrap="none">
            <a:noAutofit/>
          </a:bodyPr>
          <a:lstStyle>
            <a:lvl1pPr marL="0" marR="0" indent="-342900" algn="l" defTabSz="457200" rtl="0" eaLnBrk="1" fontAlgn="auto" latinLnBrk="0" hangingPunct="1">
              <a:lnSpc>
                <a:spcPct val="100000"/>
              </a:lnSpc>
              <a:spcBef>
                <a:spcPct val="20000"/>
              </a:spcBef>
              <a:spcAft>
                <a:spcPts val="0"/>
              </a:spcAft>
              <a:buClrTx/>
              <a:buSzTx/>
              <a:buFont typeface="Arial"/>
              <a:buNone/>
              <a:tabLst/>
              <a:defRPr sz="1400" b="1" baseline="0">
                <a:solidFill>
                  <a:srgbClr val="FFFFFF"/>
                </a:solidFill>
                <a:latin typeface="Segoe UI" pitchFamily="34" charset="0"/>
                <a:cs typeface="Segoe UI" pitchFamily="34" charset="0"/>
              </a:defRPr>
            </a:lvl1pPr>
            <a:lvl2pPr marL="0">
              <a:buNone/>
              <a:defRPr sz="1400">
                <a:solidFill>
                  <a:schemeClr val="bg1"/>
                </a:solidFill>
                <a:latin typeface="Segoe UI" pitchFamily="34" charset="0"/>
                <a:cs typeface="Segoe UI" pitchFamily="34" charset="0"/>
              </a:defRPr>
            </a:lvl2pPr>
            <a:lvl3pPr>
              <a:buNone/>
              <a:defRPr sz="1400">
                <a:latin typeface="Century Gothic"/>
                <a:cs typeface="Century Gothic"/>
              </a:defRPr>
            </a:lvl3pPr>
            <a:lvl4pPr>
              <a:buNone/>
              <a:defRPr sz="1400">
                <a:latin typeface="Century Gothic"/>
                <a:cs typeface="Century Gothic"/>
              </a:defRPr>
            </a:lvl4pPr>
            <a:lvl5pPr>
              <a:buNone/>
              <a:defRPr sz="1400">
                <a:latin typeface="Century Gothic"/>
                <a:cs typeface="Century Gothic"/>
              </a:defRPr>
            </a:lvl5pPr>
          </a:lstStyle>
          <a:p>
            <a:pPr lvl="0"/>
            <a:r>
              <a:rPr lang="en-US" dirty="0" smtClean="0"/>
              <a:t>Presenter Name</a:t>
            </a:r>
            <a:br>
              <a:rPr lang="en-US" dirty="0" smtClean="0"/>
            </a:br>
            <a:r>
              <a:rPr lang="en-US" dirty="0" smtClean="0"/>
              <a:t>Presenter title</a:t>
            </a:r>
            <a:br>
              <a:rPr lang="en-US" dirty="0" smtClean="0"/>
            </a:br>
            <a:r>
              <a:rPr lang="en-US" dirty="0" smtClean="0"/>
              <a:t>Date</a:t>
            </a:r>
            <a:br>
              <a:rPr lang="en-US" dirty="0" smtClean="0"/>
            </a:br>
            <a:r>
              <a:rPr lang="en-US" dirty="0" smtClean="0"/>
              <a:t>Font: </a:t>
            </a:r>
            <a:r>
              <a:rPr lang="en-US" dirty="0" err="1" smtClean="0"/>
              <a:t>Segoe</a:t>
            </a:r>
            <a:r>
              <a:rPr lang="en-US" dirty="0" smtClean="0"/>
              <a:t> UI Bold</a:t>
            </a:r>
          </a:p>
        </p:txBody>
      </p:sp>
      <p:sp>
        <p:nvSpPr>
          <p:cNvPr id="12" name="Text Placeholder 11"/>
          <p:cNvSpPr>
            <a:spLocks noGrp="1"/>
          </p:cNvSpPr>
          <p:nvPr>
            <p:ph type="body" sz="quarter" idx="14" hasCustomPrompt="1"/>
          </p:nvPr>
        </p:nvSpPr>
        <p:spPr>
          <a:xfrm>
            <a:off x="429768" y="1609344"/>
            <a:ext cx="7713662" cy="3362325"/>
          </a:xfrm>
        </p:spPr>
        <p:txBody>
          <a:bodyPr/>
          <a:lstStyle>
            <a:lvl1pPr marL="0">
              <a:buNone/>
              <a:defRPr b="1" baseline="0">
                <a:solidFill>
                  <a:srgbClr val="B32317"/>
                </a:solidFill>
                <a:latin typeface="Century Gothic" pitchFamily="34" charset="0"/>
              </a:defRPr>
            </a:lvl1pPr>
            <a:lvl2pPr marL="0">
              <a:buFont typeface="Arial"/>
              <a:buNone/>
              <a:defRPr sz="3600">
                <a:solidFill>
                  <a:srgbClr val="B32317"/>
                </a:solidFill>
                <a:latin typeface="Century Gothic" pitchFamily="34" charset="0"/>
              </a:defRPr>
            </a:lvl2pPr>
          </a:lstStyle>
          <a:p>
            <a:pPr lvl="0"/>
            <a:r>
              <a:rPr lang="en-US" dirty="0" smtClean="0"/>
              <a:t>Insert Presentation Title –</a:t>
            </a:r>
            <a:br>
              <a:rPr lang="en-US" dirty="0" smtClean="0"/>
            </a:br>
            <a:r>
              <a:rPr lang="en-US" dirty="0" smtClean="0"/>
              <a:t>Font: Century Gothic Bold</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en-US"/>
          </a:p>
        </p:txBody>
      </p:sp>
      <p:sp>
        <p:nvSpPr>
          <p:cNvPr id="6" name="Rectangle 41"/>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fld id="{3C626D34-AB80-9145-BDF3-815309A9EC93}" type="slidenum">
              <a:rPr lang="en-US"/>
              <a:pPr/>
              <a:t>‹#›</a:t>
            </a:fld>
            <a:endParaRPr lang="en-US"/>
          </a:p>
        </p:txBody>
      </p:sp>
    </p:spTree>
    <p:extLst>
      <p:ext uri="{BB962C8B-B14F-4D97-AF65-F5344CB8AC3E}">
        <p14:creationId xmlns:p14="http://schemas.microsoft.com/office/powerpoint/2010/main" val="693515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72533" y="1752600"/>
            <a:ext cx="8534400" cy="4800600"/>
          </a:xfrm>
        </p:spPr>
        <p:txBody>
          <a:bodyPr/>
          <a:lstStyle/>
          <a:p>
            <a:pPr lvl="0"/>
            <a:endParaRPr lang="en-US" noProof="0" smtClean="0"/>
          </a:p>
        </p:txBody>
      </p:sp>
    </p:spTree>
    <p:extLst>
      <p:ext uri="{BB962C8B-B14F-4D97-AF65-F5344CB8AC3E}">
        <p14:creationId xmlns:p14="http://schemas.microsoft.com/office/powerpoint/2010/main" val="3392216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en-US"/>
          </a:p>
        </p:txBody>
      </p:sp>
      <p:sp>
        <p:nvSpPr>
          <p:cNvPr id="6" name="Rectangle 41"/>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fld id="{BD2380C4-F6E9-2F40-BF89-1DA9D42B38E8}" type="slidenum">
              <a:rPr lang="en-US"/>
              <a:pPr/>
              <a:t>‹#›</a:t>
            </a:fld>
            <a:endParaRPr lang="en-US"/>
          </a:p>
        </p:txBody>
      </p:sp>
    </p:spTree>
    <p:extLst>
      <p:ext uri="{BB962C8B-B14F-4D97-AF65-F5344CB8AC3E}">
        <p14:creationId xmlns:p14="http://schemas.microsoft.com/office/powerpoint/2010/main" val="3734754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53158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19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8" y="237744"/>
            <a:ext cx="8229600" cy="1143000"/>
          </a:xfrm>
        </p:spPr>
        <p:txBody>
          <a:bodyPr/>
          <a:lstStyle>
            <a:lvl1pPr>
              <a:defRPr>
                <a:solidFill>
                  <a:srgbClr val="B32317"/>
                </a:solidFill>
              </a:defRPr>
            </a:lvl1pPr>
          </a:lstStyle>
          <a:p>
            <a:r>
              <a:rPr lang="en-US" smtClean="0"/>
              <a:t>Click to edit Master title style</a:t>
            </a:r>
            <a:endParaRPr lang="en-US" dirty="0"/>
          </a:p>
        </p:txBody>
      </p:sp>
      <p:sp>
        <p:nvSpPr>
          <p:cNvPr id="8" name="Text Placeholder 7"/>
          <p:cNvSpPr>
            <a:spLocks noGrp="1"/>
          </p:cNvSpPr>
          <p:nvPr>
            <p:ph type="body" sz="quarter" idx="13"/>
          </p:nvPr>
        </p:nvSpPr>
        <p:spPr>
          <a:xfrm>
            <a:off x="429768" y="1618488"/>
            <a:ext cx="8229600" cy="2827867"/>
          </a:xfrm>
        </p:spPr>
        <p:txBody>
          <a:bodyPr/>
          <a:lstStyle>
            <a:lvl1pPr>
              <a:buNone/>
              <a:defRPr sz="3200">
                <a:latin typeface="Segoe UI" pitchFamily="34" charset="0"/>
                <a:cs typeface="Segoe UI" pitchFamily="34" charset="0"/>
              </a:defRPr>
            </a:lvl1pPr>
          </a:lstStyle>
          <a:p>
            <a:pPr lvl="0"/>
            <a:r>
              <a:rPr lang="en-US" smtClean="0"/>
              <a:t>Click to edit Master text styles</a:t>
            </a:r>
          </a:p>
        </p:txBody>
      </p:sp>
      <p:sp>
        <p:nvSpPr>
          <p:cNvPr id="10" name="Picture Placeholder 9"/>
          <p:cNvSpPr>
            <a:spLocks noGrp="1"/>
          </p:cNvSpPr>
          <p:nvPr>
            <p:ph type="pic" sz="quarter" idx="14"/>
          </p:nvPr>
        </p:nvSpPr>
        <p:spPr>
          <a:xfrm>
            <a:off x="621792" y="4956048"/>
            <a:ext cx="2057400" cy="1371600"/>
          </a:xfrm>
          <a:effectLst>
            <a:outerShdw blurRad="50800" dist="38100" dir="2700000" algn="tl" rotWithShape="0">
              <a:srgbClr val="000000">
                <a:alpha val="43000"/>
              </a:srgbClr>
            </a:outerShdw>
          </a:effectLst>
        </p:spPr>
        <p:txBody>
          <a:bodyPr rtlCol="0">
            <a:normAutofit/>
          </a:bodyPr>
          <a:lstStyle>
            <a:lvl1pPr>
              <a:buNone/>
              <a:defRPr sz="1200" baseline="0"/>
            </a:lvl1pPr>
          </a:lstStyle>
          <a:p>
            <a:pPr lvl="0"/>
            <a:r>
              <a:rPr lang="en-US" noProof="0" smtClean="0"/>
              <a:t>Click icon to add picture</a:t>
            </a:r>
            <a:endParaRPr lang="en-US" noProof="0" dirty="0"/>
          </a:p>
        </p:txBody>
      </p:sp>
      <p:sp>
        <p:nvSpPr>
          <p:cNvPr id="11" name="Picture Placeholder 9"/>
          <p:cNvSpPr>
            <a:spLocks noGrp="1"/>
          </p:cNvSpPr>
          <p:nvPr>
            <p:ph type="pic" sz="quarter" idx="15"/>
          </p:nvPr>
        </p:nvSpPr>
        <p:spPr>
          <a:xfrm>
            <a:off x="3547872" y="4956048"/>
            <a:ext cx="2057400" cy="1371600"/>
          </a:xfrm>
          <a:effectLst>
            <a:outerShdw blurRad="50800" dist="38100" dir="2700000" algn="tl" rotWithShape="0">
              <a:srgbClr val="000000">
                <a:alpha val="43000"/>
              </a:srgbClr>
            </a:outerShdw>
          </a:effectLst>
        </p:spPr>
        <p:txBody>
          <a:bodyPr rtlCol="0">
            <a:normAutofit/>
          </a:bodyPr>
          <a:lstStyle>
            <a:lvl1pPr>
              <a:buNone/>
              <a:defRPr sz="1200"/>
            </a:lvl1pPr>
          </a:lstStyle>
          <a:p>
            <a:pPr lvl="0"/>
            <a:r>
              <a:rPr lang="en-US" noProof="0" smtClean="0"/>
              <a:t>Click icon to add picture</a:t>
            </a:r>
            <a:endParaRPr lang="en-US" noProof="0" dirty="0"/>
          </a:p>
        </p:txBody>
      </p:sp>
      <p:sp>
        <p:nvSpPr>
          <p:cNvPr id="12" name="Picture Placeholder 9"/>
          <p:cNvSpPr>
            <a:spLocks noGrp="1"/>
          </p:cNvSpPr>
          <p:nvPr>
            <p:ph type="pic" sz="quarter" idx="16"/>
          </p:nvPr>
        </p:nvSpPr>
        <p:spPr>
          <a:xfrm>
            <a:off x="6464808" y="4956048"/>
            <a:ext cx="2057400" cy="1371600"/>
          </a:xfrm>
          <a:effectLst>
            <a:outerShdw blurRad="50800" dist="38100" dir="2700000" algn="tl" rotWithShape="0">
              <a:srgbClr val="000000">
                <a:alpha val="43000"/>
              </a:srgbClr>
            </a:outerShdw>
          </a:effectLst>
        </p:spPr>
        <p:txBody>
          <a:bodyPr rtlCol="0">
            <a:normAutofit/>
          </a:bodyPr>
          <a:lstStyle>
            <a:lvl1pPr>
              <a:buNone/>
              <a:defRPr sz="1200" baseline="0"/>
            </a:lvl1pPr>
          </a:lstStyle>
          <a:p>
            <a:pPr lvl="0"/>
            <a:r>
              <a:rPr lang="en-US" noProof="0" smtClean="0"/>
              <a:t>Click icon to add picture</a:t>
            </a:r>
            <a:endParaRPr lang="en-US"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29768" y="1618488"/>
            <a:ext cx="8229600" cy="2827867"/>
          </a:xfrm>
        </p:spPr>
        <p:txBody>
          <a:bodyPr/>
          <a:lstStyle>
            <a:lvl1pPr>
              <a:buNone/>
              <a:defRPr sz="3200">
                <a:latin typeface="Segoe UI" pitchFamily="34" charset="0"/>
                <a:cs typeface="Segoe UI" pitchFamily="34" charset="0"/>
              </a:defRPr>
            </a:lvl1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Chart Placeholder 8"/>
          <p:cNvSpPr>
            <a:spLocks noGrp="1"/>
          </p:cNvSpPr>
          <p:nvPr>
            <p:ph type="chart" sz="quarter" idx="18"/>
          </p:nvPr>
        </p:nvSpPr>
        <p:spPr>
          <a:xfrm>
            <a:off x="3667980" y="2638315"/>
            <a:ext cx="1808040" cy="1808040"/>
          </a:xfrm>
        </p:spPr>
        <p:txBody>
          <a:bodyPr/>
          <a:lstStyle>
            <a:lvl1pPr marL="342900" marR="0" indent="-342900" algn="ctr" defTabSz="457200" rtl="0" eaLnBrk="1" fontAlgn="base" latinLnBrk="0" hangingPunct="1">
              <a:lnSpc>
                <a:spcPct val="100000"/>
              </a:lnSpc>
              <a:spcBef>
                <a:spcPct val="20000"/>
              </a:spcBef>
              <a:spcAft>
                <a:spcPct val="0"/>
              </a:spcAft>
              <a:buClrTx/>
              <a:buSzTx/>
              <a:buFont typeface="Arial" charset="0"/>
              <a:buNone/>
              <a:tabLst/>
              <a:defRPr sz="1200"/>
            </a:lvl1pPr>
          </a:lstStyle>
          <a:p>
            <a:pPr lvl="0"/>
            <a:r>
              <a:rPr lang="en-US" noProof="0" smtClean="0"/>
              <a:t>Click icon to add chart</a:t>
            </a:r>
            <a:endParaRPr lang="en-US"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29768" y="1618488"/>
            <a:ext cx="8229600" cy="2827867"/>
          </a:xfrm>
        </p:spPr>
        <p:txBody>
          <a:bodyPr/>
          <a:lstStyle>
            <a:lvl1pPr>
              <a:buNone/>
              <a:defRPr sz="3200">
                <a:latin typeface="Segoe UI" pitchFamily="34" charset="0"/>
                <a:cs typeface="Segoe UI" pitchFamily="34" charset="0"/>
              </a:defRPr>
            </a:lvl1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6" name="SmartArt Placeholder 5"/>
          <p:cNvSpPr>
            <a:spLocks noGrp="1"/>
          </p:cNvSpPr>
          <p:nvPr>
            <p:ph type="dgm" sz="quarter" idx="19"/>
          </p:nvPr>
        </p:nvSpPr>
        <p:spPr>
          <a:xfrm>
            <a:off x="3610036" y="2638315"/>
            <a:ext cx="1923928" cy="1808040"/>
          </a:xfrm>
        </p:spPr>
        <p:txBody>
          <a:bodyPr/>
          <a:lstStyle>
            <a:lvl1pPr marL="342900" marR="0" indent="-342900" algn="l" defTabSz="457200" rtl="0" eaLnBrk="1" fontAlgn="base" latinLnBrk="0" hangingPunct="1">
              <a:lnSpc>
                <a:spcPct val="100000"/>
              </a:lnSpc>
              <a:spcBef>
                <a:spcPct val="20000"/>
              </a:spcBef>
              <a:spcAft>
                <a:spcPct val="0"/>
              </a:spcAft>
              <a:buClrTx/>
              <a:buSzTx/>
              <a:buFont typeface="Arial" charset="0"/>
              <a:buNone/>
              <a:tabLst/>
              <a:defRPr sz="1200"/>
            </a:lvl1pPr>
          </a:lstStyle>
          <a:p>
            <a:pPr lvl="0"/>
            <a:r>
              <a:rPr lang="en-US" noProof="0" smtClean="0"/>
              <a:t>Click icon to add SmartArt graphic</a:t>
            </a:r>
            <a:endParaRPr lang="en-US"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No Content)">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Title 1"/>
          <p:cNvSpPr>
            <a:spLocks noGrp="1"/>
          </p:cNvSpPr>
          <p:nvPr>
            <p:ph type="title"/>
          </p:nvPr>
        </p:nvSpPr>
        <p:spPr>
          <a:xfrm>
            <a:off x="429768" y="3057087"/>
            <a:ext cx="8229600" cy="898574"/>
          </a:xfrm>
        </p:spPr>
        <p:txBody>
          <a:bodyPr/>
          <a:lstStyle>
            <a:lvl1pPr algn="ctr">
              <a:defRPr>
                <a:solidFill>
                  <a:srgbClr val="B32317"/>
                </a:solidFill>
              </a:defRPr>
            </a:lvl1p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6052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72533" y="1752600"/>
            <a:ext cx="8534400" cy="4800600"/>
          </a:xfrm>
        </p:spPr>
        <p:txBody>
          <a:bodyPr/>
          <a:lstStyle/>
          <a:p>
            <a:pPr lvl="0"/>
            <a:endParaRPr lang="en-US" noProof="0" smtClean="0"/>
          </a:p>
        </p:txBody>
      </p:sp>
    </p:spTree>
    <p:extLst>
      <p:ext uri="{BB962C8B-B14F-4D97-AF65-F5344CB8AC3E}">
        <p14:creationId xmlns:p14="http://schemas.microsoft.com/office/powerpoint/2010/main" val="2000374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2533" y="1752600"/>
            <a:ext cx="4199467"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7467" y="1752600"/>
            <a:ext cx="4199467"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8129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84044AD-AF35-4A3A-810D-BA85560836D4}" type="datetimeFigureOut">
              <a:rPr lang="en-US"/>
              <a:pPr>
                <a:defRPr/>
              </a:pPr>
              <a:t>1/19/17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787F21D-5375-4FA3-A65B-D228AB501F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8" r:id="rId7"/>
    <p:sldLayoutId id="2147483721" r:id="rId8"/>
    <p:sldLayoutId id="2147483722" r:id="rId9"/>
    <p:sldLayoutId id="2147483723" r:id="rId10"/>
    <p:sldLayoutId id="2147483724" r:id="rId11"/>
    <p:sldLayoutId id="2147483725" r:id="rId12"/>
    <p:sldLayoutId id="2147483727" r:id="rId13"/>
    <p:sldLayoutId id="2147483728" r:id="rId14"/>
  </p:sldLayoutIdLst>
  <p:txStyles>
    <p:titleStyle>
      <a:lvl1pPr algn="l" defTabSz="457200" rtl="0" eaLnBrk="1" fontAlgn="base" hangingPunct="1">
        <a:spcBef>
          <a:spcPct val="0"/>
        </a:spcBef>
        <a:spcAft>
          <a:spcPct val="0"/>
        </a:spcAft>
        <a:defRPr sz="3600" b="1" kern="1200">
          <a:solidFill>
            <a:srgbClr val="B32317"/>
          </a:solidFill>
          <a:latin typeface="Century Gothic"/>
          <a:ea typeface="Century Gothic" pitchFamily="34" charset="0"/>
          <a:cs typeface="Century Gothic"/>
        </a:defRPr>
      </a:lvl1pPr>
      <a:lvl2pPr algn="l" defTabSz="457200" rtl="0" eaLnBrk="1" fontAlgn="base" hangingPunct="1">
        <a:spcBef>
          <a:spcPct val="0"/>
        </a:spcBef>
        <a:spcAft>
          <a:spcPct val="0"/>
        </a:spcAft>
        <a:defRPr sz="3600" b="1">
          <a:solidFill>
            <a:srgbClr val="B32317"/>
          </a:solidFill>
          <a:latin typeface="Century Gothic" pitchFamily="34" charset="0"/>
          <a:ea typeface="Century Gothic" pitchFamily="34" charset="0"/>
          <a:cs typeface="Century Gothic" pitchFamily="34" charset="0"/>
        </a:defRPr>
      </a:lvl2pPr>
      <a:lvl3pPr algn="l" defTabSz="457200" rtl="0" eaLnBrk="1" fontAlgn="base" hangingPunct="1">
        <a:spcBef>
          <a:spcPct val="0"/>
        </a:spcBef>
        <a:spcAft>
          <a:spcPct val="0"/>
        </a:spcAft>
        <a:defRPr sz="3600" b="1">
          <a:solidFill>
            <a:srgbClr val="B32317"/>
          </a:solidFill>
          <a:latin typeface="Century Gothic" pitchFamily="34" charset="0"/>
          <a:ea typeface="Century Gothic" pitchFamily="34" charset="0"/>
          <a:cs typeface="Century Gothic" pitchFamily="34" charset="0"/>
        </a:defRPr>
      </a:lvl3pPr>
      <a:lvl4pPr algn="l" defTabSz="457200" rtl="0" eaLnBrk="1" fontAlgn="base" hangingPunct="1">
        <a:spcBef>
          <a:spcPct val="0"/>
        </a:spcBef>
        <a:spcAft>
          <a:spcPct val="0"/>
        </a:spcAft>
        <a:defRPr sz="3600" b="1">
          <a:solidFill>
            <a:srgbClr val="B32317"/>
          </a:solidFill>
          <a:latin typeface="Century Gothic" pitchFamily="34" charset="0"/>
          <a:ea typeface="Century Gothic" pitchFamily="34" charset="0"/>
          <a:cs typeface="Century Gothic" pitchFamily="34" charset="0"/>
        </a:defRPr>
      </a:lvl4pPr>
      <a:lvl5pPr algn="l" defTabSz="457200" rtl="0" eaLnBrk="1" fontAlgn="base" hangingPunct="1">
        <a:spcBef>
          <a:spcPct val="0"/>
        </a:spcBef>
        <a:spcAft>
          <a:spcPct val="0"/>
        </a:spcAft>
        <a:defRPr sz="3600" b="1">
          <a:solidFill>
            <a:srgbClr val="B32317"/>
          </a:solidFill>
          <a:latin typeface="Century Gothic" pitchFamily="34" charset="0"/>
          <a:ea typeface="Century Gothic" pitchFamily="34" charset="0"/>
          <a:cs typeface="Century Gothic" pitchFamily="34" charset="0"/>
        </a:defRPr>
      </a:lvl5pPr>
      <a:lvl6pPr marL="457200" algn="l" defTabSz="457200" rtl="0" eaLnBrk="1" fontAlgn="base" hangingPunct="1">
        <a:spcBef>
          <a:spcPct val="0"/>
        </a:spcBef>
        <a:spcAft>
          <a:spcPct val="0"/>
        </a:spcAft>
        <a:defRPr sz="3600" b="1">
          <a:solidFill>
            <a:srgbClr val="B32317"/>
          </a:solidFill>
          <a:latin typeface="Century Gothic" pitchFamily="34" charset="0"/>
          <a:ea typeface="Century Gothic" pitchFamily="34" charset="0"/>
          <a:cs typeface="Century Gothic" pitchFamily="34" charset="0"/>
        </a:defRPr>
      </a:lvl6pPr>
      <a:lvl7pPr marL="914400" algn="l" defTabSz="457200" rtl="0" eaLnBrk="1" fontAlgn="base" hangingPunct="1">
        <a:spcBef>
          <a:spcPct val="0"/>
        </a:spcBef>
        <a:spcAft>
          <a:spcPct val="0"/>
        </a:spcAft>
        <a:defRPr sz="3600" b="1">
          <a:solidFill>
            <a:srgbClr val="B32317"/>
          </a:solidFill>
          <a:latin typeface="Century Gothic" pitchFamily="34" charset="0"/>
          <a:ea typeface="Century Gothic" pitchFamily="34" charset="0"/>
          <a:cs typeface="Century Gothic" pitchFamily="34" charset="0"/>
        </a:defRPr>
      </a:lvl7pPr>
      <a:lvl8pPr marL="1371600" algn="l" defTabSz="457200" rtl="0" eaLnBrk="1" fontAlgn="base" hangingPunct="1">
        <a:spcBef>
          <a:spcPct val="0"/>
        </a:spcBef>
        <a:spcAft>
          <a:spcPct val="0"/>
        </a:spcAft>
        <a:defRPr sz="3600" b="1">
          <a:solidFill>
            <a:srgbClr val="B32317"/>
          </a:solidFill>
          <a:latin typeface="Century Gothic" pitchFamily="34" charset="0"/>
          <a:ea typeface="Century Gothic" pitchFamily="34" charset="0"/>
          <a:cs typeface="Century Gothic" pitchFamily="34" charset="0"/>
        </a:defRPr>
      </a:lvl8pPr>
      <a:lvl9pPr marL="1828800" algn="l" defTabSz="457200" rtl="0" eaLnBrk="1" fontAlgn="base" hangingPunct="1">
        <a:spcBef>
          <a:spcPct val="0"/>
        </a:spcBef>
        <a:spcAft>
          <a:spcPct val="0"/>
        </a:spcAft>
        <a:defRPr sz="3600" b="1">
          <a:solidFill>
            <a:srgbClr val="B32317"/>
          </a:solidFill>
          <a:latin typeface="Century Gothic" pitchFamily="34" charset="0"/>
          <a:ea typeface="Century Gothic" pitchFamily="34" charset="0"/>
          <a:cs typeface="Century Gothic" pitchFamily="34" charset="0"/>
        </a:defRPr>
      </a:lvl9pPr>
    </p:titleStyle>
    <p:bodyStyle>
      <a:lvl1pPr marL="342900" indent="-342900" algn="l" defTabSz="457200" rtl="0" eaLnBrk="1" fontAlgn="base" hangingPunct="1">
        <a:spcBef>
          <a:spcPct val="20000"/>
        </a:spcBef>
        <a:spcAft>
          <a:spcPct val="0"/>
        </a:spcAft>
        <a:buFont typeface="Arial" charset="0"/>
        <a:buChar char="•"/>
        <a:defRPr sz="3600" kern="1200">
          <a:solidFill>
            <a:schemeClr val="tx1"/>
          </a:solidFill>
          <a:latin typeface="Segoe UI" pitchFamily="34" charset="0"/>
          <a:ea typeface="+mn-ea"/>
          <a:cs typeface="Segoe UI" pitchFamily="34"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Segoe UI" pitchFamily="34" charset="0"/>
          <a:ea typeface="+mn-ea"/>
          <a:cs typeface="Segoe UI" pitchFamily="34"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Segoe UI" pitchFamily="34" charset="0"/>
          <a:ea typeface="+mn-ea"/>
          <a:cs typeface="Segoe UI" pitchFamily="34"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Segoe UI" pitchFamily="34" charset="0"/>
          <a:ea typeface="+mn-ea"/>
          <a:cs typeface="Segoe UI" pitchFamily="34"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Segoe UI" pitchFamily="34" charset="0"/>
          <a:ea typeface="+mn-ea"/>
          <a:cs typeface="Segoe UI"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oleObject2.bin"/><Relationship Id="rId5" Type="http://schemas.openxmlformats.org/officeDocument/2006/relationships/oleObject" Target="../embeddings/oleObject3.bin"/><Relationship Id="rId6" Type="http://schemas.openxmlformats.org/officeDocument/2006/relationships/oleObject" Target="../embeddings/oleObject4.bin"/><Relationship Id="rId7"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jpeg"/><Relationship Id="rId3"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image" Target="../media/image1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Placeholder 2"/>
          <p:cNvSpPr>
            <a:spLocks noGrp="1"/>
          </p:cNvSpPr>
          <p:nvPr>
            <p:ph type="body" sz="quarter" idx="4294967295"/>
          </p:nvPr>
        </p:nvSpPr>
        <p:spPr>
          <a:xfrm>
            <a:off x="487363" y="1389590"/>
            <a:ext cx="8402637" cy="3362325"/>
          </a:xfrm>
        </p:spPr>
        <p:txBody>
          <a:bodyPr/>
          <a:lstStyle/>
          <a:p>
            <a:pPr marL="0" indent="0" algn="ctr">
              <a:buNone/>
            </a:pPr>
            <a:r>
              <a:rPr lang="en-US" sz="4800" dirty="0" smtClean="0"/>
              <a:t>Update on </a:t>
            </a:r>
          </a:p>
          <a:p>
            <a:pPr marL="0" indent="0" algn="ctr">
              <a:buNone/>
            </a:pPr>
            <a:r>
              <a:rPr lang="en-US" sz="4800" dirty="0" smtClean="0"/>
              <a:t>Global</a:t>
            </a:r>
            <a:r>
              <a:rPr lang="en-US" sz="4800" dirty="0"/>
              <a:t> </a:t>
            </a:r>
            <a:r>
              <a:rPr lang="en-US" sz="4800" dirty="0" smtClean="0"/>
              <a:t>Child Malnutrition</a:t>
            </a:r>
          </a:p>
          <a:p>
            <a:pPr marL="0" indent="0" algn="ctr">
              <a:buNone/>
            </a:pPr>
            <a:endParaRPr lang="en-US" sz="2400" dirty="0"/>
          </a:p>
          <a:p>
            <a:pPr marL="0" indent="0" algn="ctr">
              <a:buNone/>
            </a:pPr>
            <a:r>
              <a:rPr lang="en-US" dirty="0" smtClean="0"/>
              <a:t>UNC Global Health Forum </a:t>
            </a:r>
          </a:p>
          <a:p>
            <a:pPr marL="0" indent="0" algn="ctr">
              <a:buNone/>
            </a:pPr>
            <a:r>
              <a:rPr lang="en-US" dirty="0" smtClean="0"/>
              <a:t>January 2017</a:t>
            </a:r>
          </a:p>
          <a:p>
            <a:pPr marL="0" indent="0" algn="ctr">
              <a:buNone/>
            </a:pPr>
            <a:endParaRPr lang="en-US" sz="1800" dirty="0" smtClean="0"/>
          </a:p>
          <a:p>
            <a:pPr marL="0" indent="0" algn="ctr">
              <a:buNone/>
            </a:pPr>
            <a:r>
              <a:rPr lang="en-US" sz="2000" dirty="0" smtClean="0"/>
              <a:t>Martha C Carlough MD MPH</a:t>
            </a:r>
          </a:p>
          <a:p>
            <a:pPr marL="0" indent="0" algn="ctr">
              <a:buNone/>
            </a:pPr>
            <a:r>
              <a:rPr lang="en-US" sz="2000" dirty="0" smtClean="0"/>
              <a:t>Professor, Department of Family Medicine</a:t>
            </a:r>
          </a:p>
          <a:p>
            <a:pPr marL="0" indent="0" algn="ctr">
              <a:buNone/>
            </a:pPr>
            <a:r>
              <a:rPr lang="en-US" sz="2000" dirty="0" smtClean="0"/>
              <a:t>Director, Office of International Activities</a:t>
            </a:r>
          </a:p>
          <a:p>
            <a:pPr marL="0" indent="0" algn="ctr">
              <a:buNone/>
            </a:pPr>
            <a:r>
              <a:rPr lang="en-US" sz="2000" dirty="0" smtClean="0"/>
              <a:t>UNC/Chapel Hill</a:t>
            </a:r>
          </a:p>
        </p:txBody>
      </p:sp>
      <p:pic>
        <p:nvPicPr>
          <p:cNvPr id="2" name="Picture 1"/>
          <p:cNvPicPr>
            <a:picLocks noChangeAspect="1"/>
          </p:cNvPicPr>
          <p:nvPr/>
        </p:nvPicPr>
        <p:blipFill>
          <a:blip r:embed="rId3"/>
          <a:stretch>
            <a:fillRect/>
          </a:stretch>
        </p:blipFill>
        <p:spPr>
          <a:xfrm>
            <a:off x="6333066" y="0"/>
            <a:ext cx="2810933" cy="2081422"/>
          </a:xfrm>
          <a:prstGeom prst="rect">
            <a:avLst/>
          </a:prstGeom>
        </p:spPr>
      </p:pic>
      <p:pic>
        <p:nvPicPr>
          <p:cNvPr id="3" name="Picture 2"/>
          <p:cNvPicPr>
            <a:picLocks noChangeAspect="1"/>
          </p:cNvPicPr>
          <p:nvPr/>
        </p:nvPicPr>
        <p:blipFill>
          <a:blip r:embed="rId4"/>
          <a:stretch>
            <a:fillRect/>
          </a:stretch>
        </p:blipFill>
        <p:spPr>
          <a:xfrm>
            <a:off x="0" y="0"/>
            <a:ext cx="2755900" cy="206335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527000" y="160822"/>
            <a:ext cx="7772400" cy="381000"/>
          </a:xfrm>
        </p:spPr>
        <p:txBody>
          <a:bodyPr/>
          <a:lstStyle/>
          <a:p>
            <a:r>
              <a:rPr lang="en-US" sz="3200" b="0" dirty="0">
                <a:latin typeface="Arial"/>
                <a:cs typeface="Arial"/>
              </a:rPr>
              <a:t>Determinants of malnutrition: </a:t>
            </a:r>
            <a:r>
              <a:rPr lang="en-US" sz="3200" b="0" dirty="0" smtClean="0">
                <a:latin typeface="Arial"/>
                <a:cs typeface="Arial"/>
              </a:rPr>
              <a:t>The </a:t>
            </a:r>
            <a:r>
              <a:rPr lang="en-US" sz="3200" b="0" dirty="0">
                <a:latin typeface="Arial"/>
                <a:cs typeface="Arial"/>
              </a:rPr>
              <a:t>6 </a:t>
            </a:r>
            <a:r>
              <a:rPr lang="ja-JP" altLang="en-US" sz="3200" b="0" dirty="0">
                <a:latin typeface="Arial"/>
                <a:cs typeface="Arial"/>
              </a:rPr>
              <a:t>“</a:t>
            </a:r>
            <a:r>
              <a:rPr lang="en-US" sz="3200" b="0" dirty="0">
                <a:latin typeface="Arial"/>
                <a:cs typeface="Arial"/>
              </a:rPr>
              <a:t>P</a:t>
            </a:r>
            <a:r>
              <a:rPr lang="ja-JP" altLang="en-US" sz="3200" b="0" dirty="0">
                <a:latin typeface="Arial"/>
                <a:cs typeface="Arial"/>
              </a:rPr>
              <a:t>’</a:t>
            </a:r>
            <a:r>
              <a:rPr lang="en-US" sz="3200" b="0" dirty="0">
                <a:latin typeface="Arial"/>
                <a:cs typeface="Arial"/>
              </a:rPr>
              <a:t>s</a:t>
            </a:r>
            <a:r>
              <a:rPr lang="ja-JP" altLang="en-US" sz="3200" b="0" dirty="0">
                <a:latin typeface="Arial"/>
                <a:cs typeface="Arial"/>
              </a:rPr>
              <a:t>”</a:t>
            </a:r>
            <a:endParaRPr lang="en-US" sz="4000" b="0" dirty="0">
              <a:latin typeface="Arial"/>
              <a:cs typeface="Arial"/>
            </a:endParaRPr>
          </a:p>
        </p:txBody>
      </p:sp>
      <p:sp>
        <p:nvSpPr>
          <p:cNvPr id="354307" name="Rectangle 3"/>
          <p:cNvSpPr>
            <a:spLocks noGrp="1" noChangeArrowheads="1"/>
          </p:cNvSpPr>
          <p:nvPr>
            <p:ph type="body" idx="1"/>
          </p:nvPr>
        </p:nvSpPr>
        <p:spPr>
          <a:xfrm>
            <a:off x="102188" y="1312333"/>
            <a:ext cx="9041812" cy="4114800"/>
          </a:xfrm>
        </p:spPr>
        <p:txBody>
          <a:bodyPr/>
          <a:lstStyle/>
          <a:p>
            <a:pPr>
              <a:spcAft>
                <a:spcPts val="72"/>
              </a:spcAft>
            </a:pPr>
            <a:r>
              <a:rPr lang="en-US" sz="2400" b="1" dirty="0" smtClean="0"/>
              <a:t>Production</a:t>
            </a:r>
            <a:r>
              <a:rPr lang="en-US" sz="2400" dirty="0" smtClean="0"/>
              <a:t> - About </a:t>
            </a:r>
            <a:r>
              <a:rPr lang="en-US" sz="2400" dirty="0"/>
              <a:t>half of people in developing countries do not have an adequate food </a:t>
            </a:r>
            <a:r>
              <a:rPr lang="en-US" sz="2400" dirty="0" smtClean="0"/>
              <a:t>supply</a:t>
            </a:r>
            <a:r>
              <a:rPr lang="en-US" sz="2400" dirty="0"/>
              <a:t> </a:t>
            </a:r>
            <a:r>
              <a:rPr lang="en-US" sz="2400" dirty="0" smtClean="0"/>
              <a:t>- issues of food production and local availability of food</a:t>
            </a:r>
            <a:endParaRPr lang="en-US" sz="2400" dirty="0"/>
          </a:p>
          <a:p>
            <a:pPr>
              <a:spcAft>
                <a:spcPts val="72"/>
              </a:spcAft>
            </a:pPr>
            <a:r>
              <a:rPr lang="en-US" sz="2400" b="1" dirty="0" smtClean="0"/>
              <a:t>Preservation - </a:t>
            </a:r>
            <a:r>
              <a:rPr lang="en-US" sz="2400" dirty="0" smtClean="0"/>
              <a:t>25</a:t>
            </a:r>
            <a:r>
              <a:rPr lang="en-US" sz="2400" dirty="0"/>
              <a:t>% of grains are lost to bad </a:t>
            </a:r>
            <a:r>
              <a:rPr lang="en-US" sz="2400" dirty="0" smtClean="0"/>
              <a:t>post harvest </a:t>
            </a:r>
            <a:r>
              <a:rPr lang="en-US" sz="2400" dirty="0"/>
              <a:t>handling, spoilage and pest </a:t>
            </a:r>
            <a:r>
              <a:rPr lang="en-US" sz="2400" dirty="0" smtClean="0"/>
              <a:t>infestation; up to 50</a:t>
            </a:r>
            <a:r>
              <a:rPr lang="en-US" sz="2400" dirty="0"/>
              <a:t>% of easily perishable fruits and </a:t>
            </a:r>
            <a:r>
              <a:rPr lang="en-US" sz="2400" dirty="0" smtClean="0"/>
              <a:t>vegetables are not consumed</a:t>
            </a:r>
            <a:endParaRPr lang="en-US" sz="2400" dirty="0"/>
          </a:p>
          <a:p>
            <a:pPr>
              <a:spcAft>
                <a:spcPts val="72"/>
              </a:spcAft>
            </a:pPr>
            <a:r>
              <a:rPr lang="en-US" sz="2400" b="1" dirty="0" smtClean="0"/>
              <a:t>Population - </a:t>
            </a:r>
            <a:r>
              <a:rPr lang="en-US" sz="2400" dirty="0" smtClean="0"/>
              <a:t>density</a:t>
            </a:r>
            <a:r>
              <a:rPr lang="en-US" sz="2400" dirty="0"/>
              <a:t>, </a:t>
            </a:r>
            <a:r>
              <a:rPr lang="en-US" sz="2400" dirty="0" smtClean="0"/>
              <a:t>distribution, urban migration</a:t>
            </a:r>
          </a:p>
          <a:p>
            <a:pPr>
              <a:spcAft>
                <a:spcPts val="72"/>
              </a:spcAft>
            </a:pPr>
            <a:r>
              <a:rPr lang="en-US" sz="2400" b="1" dirty="0" smtClean="0"/>
              <a:t>Pathology - </a:t>
            </a:r>
            <a:r>
              <a:rPr lang="en-US" sz="2400" dirty="0" smtClean="0"/>
              <a:t>nutrition</a:t>
            </a:r>
            <a:r>
              <a:rPr lang="en-US" sz="2400" dirty="0"/>
              <a:t>-infection </a:t>
            </a:r>
            <a:r>
              <a:rPr lang="en-US" sz="2400" dirty="0" smtClean="0"/>
              <a:t>synergism</a:t>
            </a:r>
            <a:endParaRPr lang="en-US" sz="2400" dirty="0"/>
          </a:p>
          <a:p>
            <a:pPr>
              <a:spcAft>
                <a:spcPts val="72"/>
              </a:spcAft>
            </a:pPr>
            <a:r>
              <a:rPr lang="en-US" sz="2400" b="1" dirty="0" smtClean="0"/>
              <a:t>Poverty</a:t>
            </a:r>
            <a:r>
              <a:rPr lang="en-US" sz="2400" dirty="0"/>
              <a:t> </a:t>
            </a:r>
            <a:r>
              <a:rPr lang="en-US" sz="2400" dirty="0" smtClean="0"/>
              <a:t>- root </a:t>
            </a:r>
            <a:r>
              <a:rPr lang="en-US" sz="2400" dirty="0"/>
              <a:t>cause of </a:t>
            </a:r>
            <a:r>
              <a:rPr lang="en-US" sz="2400" dirty="0" smtClean="0"/>
              <a:t>malnutrition income inequality, household food distribution</a:t>
            </a:r>
            <a:endParaRPr lang="en-US" sz="2400" dirty="0"/>
          </a:p>
          <a:p>
            <a:pPr>
              <a:spcAft>
                <a:spcPts val="72"/>
              </a:spcAft>
            </a:pPr>
            <a:r>
              <a:rPr lang="en-US" sz="2400" b="1" dirty="0" smtClean="0"/>
              <a:t>Politics - </a:t>
            </a:r>
            <a:r>
              <a:rPr lang="en-US" sz="2400" dirty="0" smtClean="0"/>
              <a:t>government </a:t>
            </a:r>
            <a:r>
              <a:rPr lang="en-US" sz="2400" dirty="0"/>
              <a:t>policies </a:t>
            </a:r>
            <a:r>
              <a:rPr lang="en-US" sz="2400" dirty="0" smtClean="0"/>
              <a:t>can foster malnutrition directly by how food is subsidized and distributed; indirectly civil unrest and natural disasters affect market availability and costs of foods</a:t>
            </a:r>
            <a:endParaRPr lang="en-US" sz="2400" dirty="0"/>
          </a:p>
        </p:txBody>
      </p:sp>
    </p:spTree>
    <p:extLst>
      <p:ext uri="{BB962C8B-B14F-4D97-AF65-F5344CB8AC3E}">
        <p14:creationId xmlns:p14="http://schemas.microsoft.com/office/powerpoint/2010/main" val="3133344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b="0" dirty="0" smtClean="0">
                <a:latin typeface="Arial"/>
                <a:cs typeface="Arial"/>
              </a:rPr>
              <a:t>Synergy </a:t>
            </a:r>
            <a:r>
              <a:rPr lang="en-US" b="0" dirty="0">
                <a:latin typeface="Arial"/>
                <a:cs typeface="Arial"/>
              </a:rPr>
              <a:t>of nutrition and infection</a:t>
            </a:r>
            <a:endParaRPr lang="en-US" sz="4800" b="0" dirty="0">
              <a:latin typeface="Arial"/>
              <a:cs typeface="Arial"/>
            </a:endParaRPr>
          </a:p>
        </p:txBody>
      </p:sp>
      <p:sp>
        <p:nvSpPr>
          <p:cNvPr id="260100" name="Text Box 4"/>
          <p:cNvSpPr txBox="1">
            <a:spLocks noChangeArrowheads="1"/>
          </p:cNvSpPr>
          <p:nvPr/>
        </p:nvSpPr>
        <p:spPr bwMode="auto">
          <a:xfrm>
            <a:off x="1295400" y="3363913"/>
            <a:ext cx="19037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3600" dirty="0">
                <a:solidFill>
                  <a:srgbClr val="1C1C13"/>
                </a:solidFill>
                <a:latin typeface="Arial"/>
                <a:cs typeface="Arial"/>
              </a:rPr>
              <a:t>Nutrition</a:t>
            </a:r>
          </a:p>
        </p:txBody>
      </p:sp>
      <p:sp>
        <p:nvSpPr>
          <p:cNvPr id="260101" name="Text Box 5"/>
          <p:cNvSpPr txBox="1">
            <a:spLocks noChangeArrowheads="1"/>
          </p:cNvSpPr>
          <p:nvPr/>
        </p:nvSpPr>
        <p:spPr bwMode="auto">
          <a:xfrm>
            <a:off x="6172200" y="3363913"/>
            <a:ext cx="192988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3600" dirty="0">
                <a:solidFill>
                  <a:srgbClr val="1C1C13"/>
                </a:solidFill>
                <a:latin typeface="Arial"/>
                <a:cs typeface="Arial"/>
              </a:rPr>
              <a:t>Infection</a:t>
            </a:r>
          </a:p>
        </p:txBody>
      </p:sp>
      <p:sp>
        <p:nvSpPr>
          <p:cNvPr id="260102" name="Text Box 6"/>
          <p:cNvSpPr txBox="1">
            <a:spLocks noChangeArrowheads="1"/>
          </p:cNvSpPr>
          <p:nvPr/>
        </p:nvSpPr>
        <p:spPr bwMode="auto">
          <a:xfrm>
            <a:off x="4402203" y="4010244"/>
            <a:ext cx="4470864" cy="2616101"/>
          </a:xfrm>
          <a:prstGeom prst="rect">
            <a:avLst/>
          </a:prstGeom>
          <a:noFill/>
          <a:ln w="9525">
            <a:solidFill>
              <a:schemeClr val="tx1">
                <a:alpha val="92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sz="2000" dirty="0">
                <a:solidFill>
                  <a:srgbClr val="1C1C13"/>
                </a:solidFill>
                <a:latin typeface="Comic Sans MS" charset="0"/>
              </a:rPr>
              <a:t>* </a:t>
            </a:r>
            <a:r>
              <a:rPr lang="en-US" sz="2000" dirty="0" smtClean="0">
                <a:solidFill>
                  <a:srgbClr val="1C1C13"/>
                </a:solidFill>
                <a:latin typeface="Arial"/>
                <a:cs typeface="Arial"/>
              </a:rPr>
              <a:t>Diarrhea &amp; vomiting speed up</a:t>
            </a:r>
            <a:endParaRPr lang="en-US" sz="2000" dirty="0">
              <a:solidFill>
                <a:srgbClr val="1C1C13"/>
              </a:solidFill>
              <a:latin typeface="Arial"/>
              <a:cs typeface="Arial"/>
            </a:endParaRPr>
          </a:p>
          <a:p>
            <a:pPr eaLnBrk="0" hangingPunct="0"/>
            <a:r>
              <a:rPr lang="en-US" sz="2000" dirty="0">
                <a:solidFill>
                  <a:srgbClr val="1C1C13"/>
                </a:solidFill>
                <a:latin typeface="Arial"/>
                <a:cs typeface="Arial"/>
              </a:rPr>
              <a:t>      nutrient losses</a:t>
            </a:r>
          </a:p>
          <a:p>
            <a:pPr eaLnBrk="0" hangingPunct="0"/>
            <a:r>
              <a:rPr lang="en-US" sz="2000" dirty="0">
                <a:solidFill>
                  <a:srgbClr val="1C1C13"/>
                </a:solidFill>
                <a:latin typeface="Arial"/>
                <a:cs typeface="Arial"/>
              </a:rPr>
              <a:t>*Fever increases </a:t>
            </a:r>
            <a:r>
              <a:rPr lang="en-US" sz="2000" dirty="0" smtClean="0">
                <a:solidFill>
                  <a:srgbClr val="1C1C13"/>
                </a:solidFill>
                <a:latin typeface="Arial"/>
                <a:cs typeface="Arial"/>
              </a:rPr>
              <a:t>metabolic </a:t>
            </a:r>
            <a:r>
              <a:rPr lang="en-US" sz="2000" dirty="0">
                <a:solidFill>
                  <a:srgbClr val="1C1C13"/>
                </a:solidFill>
                <a:latin typeface="Arial"/>
                <a:cs typeface="Arial"/>
              </a:rPr>
              <a:t>needs</a:t>
            </a:r>
          </a:p>
          <a:p>
            <a:pPr eaLnBrk="0" hangingPunct="0"/>
            <a:r>
              <a:rPr lang="en-US" sz="2000" dirty="0" smtClean="0">
                <a:solidFill>
                  <a:srgbClr val="1C1C13"/>
                </a:solidFill>
                <a:latin typeface="Arial"/>
                <a:cs typeface="Arial"/>
              </a:rPr>
              <a:t>*Chronic infection increases </a:t>
            </a:r>
            <a:r>
              <a:rPr lang="en-US" sz="2000" dirty="0">
                <a:solidFill>
                  <a:srgbClr val="1C1C13"/>
                </a:solidFill>
                <a:latin typeface="Arial"/>
                <a:cs typeface="Arial"/>
              </a:rPr>
              <a:t>protein </a:t>
            </a:r>
            <a:r>
              <a:rPr lang="en-US" sz="2000" dirty="0" smtClean="0">
                <a:solidFill>
                  <a:srgbClr val="1C1C13"/>
                </a:solidFill>
                <a:latin typeface="Arial"/>
                <a:cs typeface="Arial"/>
              </a:rPr>
              <a:t>needs – breaks down muscles, deplete fat stores</a:t>
            </a:r>
            <a:endParaRPr lang="en-US" sz="2000" dirty="0">
              <a:solidFill>
                <a:srgbClr val="1C1C13"/>
              </a:solidFill>
              <a:latin typeface="Arial"/>
              <a:cs typeface="Arial"/>
            </a:endParaRPr>
          </a:p>
          <a:p>
            <a:pPr eaLnBrk="0" hangingPunct="0"/>
            <a:r>
              <a:rPr lang="en-US" sz="2000" dirty="0">
                <a:solidFill>
                  <a:srgbClr val="1C1C13"/>
                </a:solidFill>
                <a:latin typeface="Arial"/>
                <a:cs typeface="Arial"/>
              </a:rPr>
              <a:t>*Infection </a:t>
            </a:r>
            <a:r>
              <a:rPr lang="en-US" sz="2000" dirty="0" smtClean="0">
                <a:solidFill>
                  <a:srgbClr val="1C1C13"/>
                </a:solidFill>
                <a:latin typeface="Arial"/>
                <a:cs typeface="Arial"/>
              </a:rPr>
              <a:t>and fever result in </a:t>
            </a:r>
            <a:r>
              <a:rPr lang="en-US" sz="2000" dirty="0">
                <a:solidFill>
                  <a:srgbClr val="1C1C13"/>
                </a:solidFill>
                <a:latin typeface="Arial"/>
                <a:cs typeface="Arial"/>
              </a:rPr>
              <a:t>anorexia</a:t>
            </a:r>
            <a:endParaRPr lang="en-US" sz="2800" dirty="0">
              <a:solidFill>
                <a:srgbClr val="1C1C13"/>
              </a:solidFill>
              <a:latin typeface="Arial"/>
              <a:cs typeface="Arial"/>
            </a:endParaRPr>
          </a:p>
          <a:p>
            <a:pPr eaLnBrk="0" hangingPunct="0"/>
            <a:endParaRPr lang="en-US" sz="2400" dirty="0">
              <a:latin typeface="Comic Sans MS" charset="0"/>
            </a:endParaRPr>
          </a:p>
        </p:txBody>
      </p:sp>
      <p:sp>
        <p:nvSpPr>
          <p:cNvPr id="260103" name="Text Box 7"/>
          <p:cNvSpPr txBox="1">
            <a:spLocks noChangeArrowheads="1"/>
          </p:cNvSpPr>
          <p:nvPr/>
        </p:nvSpPr>
        <p:spPr bwMode="auto">
          <a:xfrm>
            <a:off x="442602" y="1405717"/>
            <a:ext cx="6386283" cy="1692771"/>
          </a:xfrm>
          <a:prstGeom prst="rect">
            <a:avLst/>
          </a:prstGeom>
          <a:noFill/>
          <a:ln w="9525">
            <a:solidFill>
              <a:schemeClr val="tx1">
                <a:alpha val="92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dirty="0" smtClean="0">
                <a:solidFill>
                  <a:srgbClr val="1C1C13"/>
                </a:solidFill>
                <a:latin typeface="Arial"/>
                <a:cs typeface="Arial"/>
              </a:rPr>
              <a:t>*Malnutrition </a:t>
            </a:r>
            <a:r>
              <a:rPr lang="en-US" sz="2000" dirty="0">
                <a:solidFill>
                  <a:srgbClr val="1C1C13"/>
                </a:solidFill>
                <a:latin typeface="Arial"/>
                <a:cs typeface="Arial"/>
              </a:rPr>
              <a:t>depresses immune</a:t>
            </a:r>
          </a:p>
          <a:p>
            <a:pPr eaLnBrk="0" hangingPunct="0"/>
            <a:r>
              <a:rPr lang="en-US" sz="2000" dirty="0">
                <a:solidFill>
                  <a:srgbClr val="1C1C13"/>
                </a:solidFill>
                <a:latin typeface="Arial"/>
                <a:cs typeface="Arial"/>
              </a:rPr>
              <a:t>function and </a:t>
            </a:r>
            <a:r>
              <a:rPr lang="en-US" sz="2000" dirty="0" smtClean="0">
                <a:solidFill>
                  <a:srgbClr val="1C1C13"/>
                </a:solidFill>
                <a:latin typeface="Arial"/>
                <a:cs typeface="Arial"/>
              </a:rPr>
              <a:t>increases susceptibility </a:t>
            </a:r>
            <a:r>
              <a:rPr lang="en-US" sz="2000" dirty="0">
                <a:solidFill>
                  <a:srgbClr val="1C1C13"/>
                </a:solidFill>
                <a:latin typeface="Arial"/>
                <a:cs typeface="Arial"/>
              </a:rPr>
              <a:t>to </a:t>
            </a:r>
            <a:r>
              <a:rPr lang="en-US" sz="2000" dirty="0" smtClean="0">
                <a:solidFill>
                  <a:srgbClr val="1C1C13"/>
                </a:solidFill>
                <a:latin typeface="Arial"/>
                <a:cs typeface="Arial"/>
              </a:rPr>
              <a:t>infection</a:t>
            </a:r>
          </a:p>
          <a:p>
            <a:pPr eaLnBrk="0" hangingPunct="0"/>
            <a:r>
              <a:rPr lang="en-US" sz="2000" dirty="0" smtClean="0">
                <a:solidFill>
                  <a:srgbClr val="1C1C13"/>
                </a:solidFill>
                <a:latin typeface="Arial"/>
                <a:cs typeface="Arial"/>
              </a:rPr>
              <a:t>*Anorexia (lack of appetite) results in decreased intake</a:t>
            </a:r>
          </a:p>
          <a:p>
            <a:pPr eaLnBrk="0" hangingPunct="0"/>
            <a:r>
              <a:rPr lang="en-US" sz="2000" dirty="0">
                <a:solidFill>
                  <a:srgbClr val="1C1C13"/>
                </a:solidFill>
                <a:latin typeface="Arial"/>
                <a:cs typeface="Arial"/>
              </a:rPr>
              <a:t>a</a:t>
            </a:r>
            <a:r>
              <a:rPr lang="en-US" sz="2000" dirty="0" smtClean="0">
                <a:solidFill>
                  <a:srgbClr val="1C1C13"/>
                </a:solidFill>
                <a:latin typeface="Arial"/>
                <a:cs typeface="Arial"/>
              </a:rPr>
              <a:t>nd increased challenge with feeding</a:t>
            </a:r>
            <a:endParaRPr lang="en-US" sz="2000" dirty="0">
              <a:solidFill>
                <a:srgbClr val="1C1C13"/>
              </a:solidFill>
              <a:latin typeface="Arial"/>
              <a:cs typeface="Arial"/>
            </a:endParaRPr>
          </a:p>
          <a:p>
            <a:pPr eaLnBrk="0" hangingPunct="0"/>
            <a:endParaRPr lang="en-US" sz="2400" dirty="0">
              <a:latin typeface="Comic Sans MS" charset="0"/>
            </a:endParaRPr>
          </a:p>
        </p:txBody>
      </p:sp>
      <p:sp>
        <p:nvSpPr>
          <p:cNvPr id="260104" name="Line 8"/>
          <p:cNvSpPr>
            <a:spLocks noChangeShapeType="1"/>
          </p:cNvSpPr>
          <p:nvPr/>
        </p:nvSpPr>
        <p:spPr bwMode="auto">
          <a:xfrm>
            <a:off x="3276600" y="3733800"/>
            <a:ext cx="2743200" cy="0"/>
          </a:xfrm>
          <a:prstGeom prst="line">
            <a:avLst/>
          </a:prstGeom>
          <a:noFill/>
          <a:ln w="952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Oval 8"/>
          <p:cNvSpPr/>
          <p:nvPr/>
        </p:nvSpPr>
        <p:spPr>
          <a:xfrm>
            <a:off x="595002" y="2674835"/>
            <a:ext cx="4171729" cy="2501484"/>
          </a:xfrm>
          <a:prstGeom prst="ellipse">
            <a:avLst/>
          </a:prstGeom>
          <a:solidFill>
            <a:srgbClr val="C0504D">
              <a:alpha val="47000"/>
            </a:srgb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Oval 10"/>
          <p:cNvSpPr/>
          <p:nvPr/>
        </p:nvSpPr>
        <p:spPr>
          <a:xfrm>
            <a:off x="4238085" y="2674835"/>
            <a:ext cx="4284134" cy="2501484"/>
          </a:xfrm>
          <a:prstGeom prst="ellipse">
            <a:avLst/>
          </a:prstGeom>
          <a:solidFill>
            <a:srgbClr val="C0504D">
              <a:alpha val="47000"/>
            </a:srgb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937451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p:txBody>
          <a:bodyPr/>
          <a:lstStyle/>
          <a:p>
            <a:r>
              <a:rPr lang="en-US" b="0" dirty="0">
                <a:latin typeface="Arial" charset="0"/>
              </a:rPr>
              <a:t>N</a:t>
            </a:r>
            <a:r>
              <a:rPr lang="en-US" b="0" dirty="0" smtClean="0">
                <a:latin typeface="Arial" charset="0"/>
              </a:rPr>
              <a:t>utritional anthropometry – WHY?</a:t>
            </a:r>
            <a:endParaRPr lang="en-US" b="0" dirty="0">
              <a:latin typeface="Arial" charset="0"/>
            </a:endParaRPr>
          </a:p>
        </p:txBody>
      </p:sp>
      <p:sp>
        <p:nvSpPr>
          <p:cNvPr id="500739" name="Rectangle 3"/>
          <p:cNvSpPr>
            <a:spLocks noGrp="1" noChangeArrowheads="1"/>
          </p:cNvSpPr>
          <p:nvPr>
            <p:ph type="body" idx="1"/>
          </p:nvPr>
        </p:nvSpPr>
        <p:spPr>
          <a:xfrm>
            <a:off x="270934" y="1417638"/>
            <a:ext cx="8686800" cy="4953000"/>
          </a:xfrm>
        </p:spPr>
        <p:txBody>
          <a:bodyPr/>
          <a:lstStyle/>
          <a:p>
            <a:pPr marL="762000" indent="-762000">
              <a:spcAft>
                <a:spcPct val="65000"/>
              </a:spcAft>
              <a:buFont typeface="Wingdings" charset="0"/>
              <a:buAutoNum type="arabicPeriod"/>
            </a:pPr>
            <a:r>
              <a:rPr lang="en-US" dirty="0" smtClean="0">
                <a:latin typeface="Arial" charset="0"/>
              </a:rPr>
              <a:t>Identify children or groups of children </a:t>
            </a:r>
            <a:r>
              <a:rPr lang="en-US" dirty="0">
                <a:latin typeface="Arial" charset="0"/>
              </a:rPr>
              <a:t>at risk of morbidity and mortality</a:t>
            </a:r>
          </a:p>
          <a:p>
            <a:pPr marL="762000" indent="-762000">
              <a:spcAft>
                <a:spcPct val="65000"/>
              </a:spcAft>
              <a:buFont typeface="Wingdings" charset="0"/>
              <a:buAutoNum type="arabicPeriod"/>
            </a:pPr>
            <a:r>
              <a:rPr lang="en-US" dirty="0" smtClean="0">
                <a:latin typeface="Arial" charset="0"/>
              </a:rPr>
              <a:t>Survey a </a:t>
            </a:r>
            <a:r>
              <a:rPr lang="en-US" dirty="0">
                <a:latin typeface="Arial" charset="0"/>
              </a:rPr>
              <a:t>population</a:t>
            </a:r>
          </a:p>
          <a:p>
            <a:pPr marL="762000" indent="-762000">
              <a:spcAft>
                <a:spcPct val="65000"/>
              </a:spcAft>
              <a:buFont typeface="Wingdings" charset="0"/>
              <a:buAutoNum type="arabicPeriod"/>
            </a:pPr>
            <a:r>
              <a:rPr lang="en-US" dirty="0" smtClean="0">
                <a:latin typeface="Arial" charset="0"/>
              </a:rPr>
              <a:t>As a tool </a:t>
            </a:r>
            <a:r>
              <a:rPr lang="en-US" dirty="0">
                <a:latin typeface="Arial" charset="0"/>
              </a:rPr>
              <a:t>for individual monitoring and </a:t>
            </a:r>
            <a:r>
              <a:rPr lang="en-US" dirty="0" smtClean="0">
                <a:latin typeface="Arial" charset="0"/>
              </a:rPr>
              <a:t>intervention</a:t>
            </a:r>
          </a:p>
          <a:p>
            <a:pPr marL="0" indent="0">
              <a:spcAft>
                <a:spcPct val="65000"/>
              </a:spcAft>
              <a:buNone/>
            </a:pPr>
            <a:r>
              <a:rPr lang="en-US" i="1" dirty="0" smtClean="0">
                <a:latin typeface="Arial" charset="0"/>
              </a:rPr>
              <a:t>BUT, growth monitoring by itself is NOT an intervention…</a:t>
            </a:r>
            <a:endParaRPr lang="en-US" i="1" dirty="0">
              <a:latin typeface="Arial" charset="0"/>
            </a:endParaRPr>
          </a:p>
          <a:p>
            <a:pPr marL="762000" indent="-762000">
              <a:spcAft>
                <a:spcPct val="65000"/>
              </a:spcAft>
            </a:pPr>
            <a:endParaRPr lang="en-US"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16933"/>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pPr algn="ctr"/>
            <a:r>
              <a:rPr lang="en-US" sz="4400" b="0" dirty="0" smtClean="0">
                <a:latin typeface="Arial"/>
                <a:cs typeface="Arial"/>
              </a:rPr>
              <a:t>Using growth charts</a:t>
            </a:r>
            <a:endParaRPr lang="en-US" sz="4400" b="0" dirty="0">
              <a:latin typeface="Arial"/>
              <a:cs typeface="Arial"/>
            </a:endParaRPr>
          </a:p>
        </p:txBody>
      </p:sp>
      <p:sp>
        <p:nvSpPr>
          <p:cNvPr id="199683" name="Rectangle 3"/>
          <p:cNvSpPr>
            <a:spLocks noGrp="1" noChangeArrowheads="1"/>
          </p:cNvSpPr>
          <p:nvPr>
            <p:ph type="body" idx="1"/>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sz="2800" dirty="0"/>
              <a:t>A </a:t>
            </a:r>
            <a:r>
              <a:rPr lang="en-US" sz="2800" b="1" i="1" dirty="0"/>
              <a:t>standard</a:t>
            </a:r>
            <a:r>
              <a:rPr lang="en-US" sz="2800" b="1" dirty="0"/>
              <a:t>  </a:t>
            </a:r>
            <a:r>
              <a:rPr lang="en-US" sz="2800" dirty="0"/>
              <a:t>suggests a norm or desirable target, and thus </a:t>
            </a:r>
            <a:r>
              <a:rPr lang="en-US" sz="2800" dirty="0" smtClean="0"/>
              <a:t>can be a </a:t>
            </a:r>
            <a:r>
              <a:rPr lang="en-US" sz="2800" dirty="0"/>
              <a:t>value </a:t>
            </a:r>
            <a:r>
              <a:rPr lang="en-US" sz="2800" dirty="0" smtClean="0"/>
              <a:t>judgment (e.g. chubby bottle fed babies in Denver and Ohio were the basis for international growth standards for infants and toddlers in the 1970s and 80s)</a:t>
            </a:r>
          </a:p>
          <a:p>
            <a:r>
              <a:rPr lang="en-US" sz="2800" dirty="0" smtClean="0"/>
              <a:t>A </a:t>
            </a:r>
            <a:r>
              <a:rPr lang="en-US" sz="2800" b="1" i="1" dirty="0"/>
              <a:t>reference</a:t>
            </a:r>
            <a:r>
              <a:rPr lang="en-US" sz="2800" dirty="0"/>
              <a:t>  is a tool for grouping and analyzing data: it shows </a:t>
            </a:r>
            <a:r>
              <a:rPr lang="en-US" sz="2800" dirty="0" smtClean="0"/>
              <a:t>the normal </a:t>
            </a:r>
            <a:r>
              <a:rPr lang="en-US" sz="2800" dirty="0"/>
              <a:t>distribution of sizes in a selected </a:t>
            </a:r>
            <a:r>
              <a:rPr lang="en-US" sz="2800" dirty="0" smtClean="0"/>
              <a:t>population. </a:t>
            </a:r>
            <a:r>
              <a:rPr lang="en-US" sz="2800" dirty="0"/>
              <a:t>S</a:t>
            </a:r>
            <a:r>
              <a:rPr lang="en-US" sz="2800" dirty="0" smtClean="0"/>
              <a:t>hould </a:t>
            </a:r>
            <a:r>
              <a:rPr lang="en-US" sz="2800" dirty="0"/>
              <a:t>be based on a large sample of </a:t>
            </a:r>
            <a:r>
              <a:rPr lang="en-US" sz="2800" dirty="0" smtClean="0"/>
              <a:t>ethnically diverse, healthy</a:t>
            </a:r>
            <a:r>
              <a:rPr lang="en-US" sz="2800" dirty="0"/>
              <a:t>, optimally fed children</a:t>
            </a:r>
          </a:p>
        </p:txBody>
      </p:sp>
    </p:spTree>
    <p:extLst>
      <p:ext uri="{BB962C8B-B14F-4D97-AF65-F5344CB8AC3E}">
        <p14:creationId xmlns:p14="http://schemas.microsoft.com/office/powerpoint/2010/main" val="34945140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deviation</a:t>
            </a:r>
            <a:endParaRPr lang="en-US" dirty="0"/>
          </a:p>
        </p:txBody>
      </p:sp>
      <p:pic>
        <p:nvPicPr>
          <p:cNvPr id="8" name="Content Placeholder 7" descr="325px-Standard_deviation_diagr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402" r="4402" b="14696"/>
          <a:stretch/>
        </p:blipFill>
        <p:spPr>
          <a:xfrm>
            <a:off x="457200" y="1901826"/>
            <a:ext cx="8229600" cy="3860800"/>
          </a:xfrm>
        </p:spPr>
      </p:pic>
    </p:spTree>
    <p:extLst>
      <p:ext uri="{BB962C8B-B14F-4D97-AF65-F5344CB8AC3E}">
        <p14:creationId xmlns:p14="http://schemas.microsoft.com/office/powerpoint/2010/main" val="17592874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a:xfrm>
            <a:off x="372533" y="220133"/>
            <a:ext cx="8602133" cy="1143000"/>
          </a:xfrm>
        </p:spPr>
        <p:txBody>
          <a:bodyPr/>
          <a:lstStyle/>
          <a:p>
            <a:r>
              <a:rPr lang="en-US" b="0" dirty="0">
                <a:latin typeface="Arial" charset="0"/>
              </a:rPr>
              <a:t>Z-</a:t>
            </a:r>
            <a:r>
              <a:rPr lang="en-US" b="0" dirty="0" smtClean="0">
                <a:latin typeface="Arial" charset="0"/>
              </a:rPr>
              <a:t>score – based on standard deviation</a:t>
            </a:r>
            <a:endParaRPr lang="en-US" b="0" dirty="0">
              <a:latin typeface="Arial" charset="0"/>
            </a:endParaRPr>
          </a:p>
        </p:txBody>
      </p:sp>
      <p:sp>
        <p:nvSpPr>
          <p:cNvPr id="587779" name="Rectangle 3"/>
          <p:cNvSpPr>
            <a:spLocks noGrp="1" noChangeArrowheads="1"/>
          </p:cNvSpPr>
          <p:nvPr>
            <p:ph type="body" idx="1"/>
          </p:nvPr>
        </p:nvSpPr>
        <p:spPr>
          <a:xfrm>
            <a:off x="135467" y="1371600"/>
            <a:ext cx="8771466" cy="5105400"/>
          </a:xfrm>
        </p:spPr>
        <p:txBody>
          <a:bodyPr/>
          <a:lstStyle/>
          <a:p>
            <a:r>
              <a:rPr lang="en-US" sz="3200" dirty="0">
                <a:latin typeface="Arial" charset="0"/>
              </a:rPr>
              <a:t>Most frequently used </a:t>
            </a:r>
            <a:r>
              <a:rPr lang="en-US" sz="3200" dirty="0" smtClean="0">
                <a:latin typeface="Arial" charset="0"/>
              </a:rPr>
              <a:t>reference ranges today </a:t>
            </a:r>
            <a:r>
              <a:rPr lang="en-US" sz="3200" dirty="0">
                <a:latin typeface="Arial" charset="0"/>
              </a:rPr>
              <a:t>in nutritional assessment – multiple computer programs use standard distribution curves </a:t>
            </a:r>
            <a:r>
              <a:rPr lang="en-US" sz="3200" dirty="0" smtClean="0">
                <a:latin typeface="Arial" charset="0"/>
              </a:rPr>
              <a:t>(e.g. WHO </a:t>
            </a:r>
            <a:r>
              <a:rPr lang="en-US" sz="3200" dirty="0" err="1" smtClean="0">
                <a:latin typeface="Arial" charset="0"/>
              </a:rPr>
              <a:t>Anthro</a:t>
            </a:r>
            <a:r>
              <a:rPr lang="en-US" sz="3200" dirty="0" smtClean="0">
                <a:latin typeface="Arial" charset="0"/>
              </a:rPr>
              <a:t> – free software)</a:t>
            </a:r>
            <a:endParaRPr lang="en-US" sz="3200" dirty="0">
              <a:latin typeface="Arial" charset="0"/>
            </a:endParaRPr>
          </a:p>
          <a:p>
            <a:r>
              <a:rPr lang="en-US" sz="3200" dirty="0">
                <a:latin typeface="Arial" charset="0"/>
              </a:rPr>
              <a:t>The basis of WHO and most standard national growth charts – </a:t>
            </a:r>
            <a:r>
              <a:rPr lang="ja-JP" altLang="en-US" sz="3200" dirty="0">
                <a:latin typeface="Arial" charset="0"/>
              </a:rPr>
              <a:t>“</a:t>
            </a:r>
            <a:r>
              <a:rPr lang="en-US" sz="3200" dirty="0">
                <a:latin typeface="Arial" charset="0"/>
              </a:rPr>
              <a:t>zones</a:t>
            </a:r>
            <a:r>
              <a:rPr lang="ja-JP" altLang="en-US" sz="3200" dirty="0">
                <a:latin typeface="Arial" charset="0"/>
              </a:rPr>
              <a:t>”</a:t>
            </a:r>
            <a:endParaRPr lang="en-US" sz="3200" dirty="0">
              <a:latin typeface="Arial" charset="0"/>
            </a:endParaRPr>
          </a:p>
          <a:p>
            <a:pPr lvl="2"/>
            <a:r>
              <a:rPr lang="en-US" dirty="0">
                <a:latin typeface="Arial" charset="0"/>
              </a:rPr>
              <a:t>GREEN = median </a:t>
            </a:r>
          </a:p>
          <a:p>
            <a:pPr lvl="2"/>
            <a:r>
              <a:rPr lang="en-US" dirty="0">
                <a:latin typeface="Arial" charset="0"/>
              </a:rPr>
              <a:t>YELLOW = Z score of -1 (15</a:t>
            </a:r>
            <a:r>
              <a:rPr lang="en-US" baseline="30000" dirty="0">
                <a:latin typeface="Arial" charset="0"/>
              </a:rPr>
              <a:t>th</a:t>
            </a:r>
            <a:r>
              <a:rPr lang="en-US" dirty="0">
                <a:latin typeface="Arial" charset="0"/>
              </a:rPr>
              <a:t>%)</a:t>
            </a:r>
          </a:p>
          <a:p>
            <a:pPr lvl="2"/>
            <a:r>
              <a:rPr lang="en-US" dirty="0">
                <a:latin typeface="Arial" charset="0"/>
              </a:rPr>
              <a:t>RED - Low = Z score of -2 (3</a:t>
            </a:r>
            <a:r>
              <a:rPr lang="en-US" baseline="30000" dirty="0">
                <a:latin typeface="Arial" charset="0"/>
              </a:rPr>
              <a:t>rd</a:t>
            </a:r>
            <a:r>
              <a:rPr lang="en-US" dirty="0">
                <a:latin typeface="Arial" charset="0"/>
              </a:rPr>
              <a:t>%)</a:t>
            </a:r>
          </a:p>
          <a:p>
            <a:pPr lvl="2"/>
            <a:r>
              <a:rPr lang="en-US" dirty="0">
                <a:latin typeface="Arial" charset="0"/>
              </a:rPr>
              <a:t>BLACK - Very low = Z score of -3 (&lt;3</a:t>
            </a:r>
            <a:r>
              <a:rPr lang="en-US" baseline="30000" dirty="0">
                <a:latin typeface="Arial" charset="0"/>
              </a:rPr>
              <a:t>rd</a:t>
            </a:r>
            <a:r>
              <a:rPr lang="en-US" dirty="0">
                <a:latin typeface="Arial" charset="0"/>
              </a:rPr>
              <a:t>%) </a:t>
            </a:r>
            <a:r>
              <a:rPr lang="en-US" dirty="0" smtClean="0">
                <a:latin typeface="Arial" charset="0"/>
              </a:rPr>
              <a:t>or less</a:t>
            </a:r>
            <a:endParaRPr lang="en-US" dirty="0">
              <a:latin typeface="Arial" charset="0"/>
            </a:endParaRPr>
          </a:p>
        </p:txBody>
      </p:sp>
    </p:spTree>
    <p:extLst>
      <p:ext uri="{BB962C8B-B14F-4D97-AF65-F5344CB8AC3E}">
        <p14:creationId xmlns:p14="http://schemas.microsoft.com/office/powerpoint/2010/main" val="15344050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234" name="Rectangle 2"/>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226" name="Acrobat Document" r:id="rId3" imgW="0" imgH="0" progId="AcroExch.Document.7">
                  <p:embed/>
                </p:oleObj>
              </mc:Choice>
              <mc:Fallback>
                <p:oleObj name="Acrobat Document" r:id="rId3" imgW="0" imgH="0" progId="AcroExch.Document.7">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23235" name="Rectangle 3"/>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227" name="Acrobat Document" r:id="rId4" imgW="0" imgH="0" progId="AcroExch.Document.7">
                  <p:embed/>
                </p:oleObj>
              </mc:Choice>
              <mc:Fallback>
                <p:oleObj name="Acrobat Document" r:id="rId4" imgW="0" imgH="0" progId="AcroExch.Document.7">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23236" name="Rectangle 4"/>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228" name="Acrobat Document" r:id="rId5" imgW="0" imgH="0" progId="AcroExch.Document.7">
                  <p:embed/>
                </p:oleObj>
              </mc:Choice>
              <mc:Fallback>
                <p:oleObj name="Acrobat Document" r:id="rId5" imgW="0" imgH="0" progId="AcroExch.Document.7">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23237" name="Rectangle 5"/>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229" name="Acrobat Document" r:id="rId6" imgW="0" imgH="0" progId="AcroExch.Document.7">
                  <p:embed/>
                </p:oleObj>
              </mc:Choice>
              <mc:Fallback>
                <p:oleObj name="Acrobat Document" r:id="rId6" imgW="0" imgH="0" progId="AcroExch.Document.7">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223238" name="Picture 6" descr="whobann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1163"/>
            <a:ext cx="9144000" cy="603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1511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ChangeArrowheads="1"/>
          </p:cNvSpPr>
          <p:nvPr>
            <p:ph type="title"/>
          </p:nvPr>
        </p:nvSpPr>
        <p:spPr>
          <a:xfrm>
            <a:off x="389466" y="169334"/>
            <a:ext cx="8906933" cy="1143000"/>
          </a:xfrm>
        </p:spPr>
        <p:txBody>
          <a:bodyPr/>
          <a:lstStyle/>
          <a:p>
            <a:r>
              <a:rPr lang="en-US" sz="3200" b="0" dirty="0" smtClean="0">
                <a:latin typeface="Arial" charset="0"/>
              </a:rPr>
              <a:t>WHO Multi</a:t>
            </a:r>
            <a:r>
              <a:rPr lang="en-US" sz="3200" b="0" dirty="0">
                <a:latin typeface="Arial" charset="0"/>
              </a:rPr>
              <a:t>-</a:t>
            </a:r>
            <a:r>
              <a:rPr lang="en-US" sz="3200" b="0" dirty="0" smtClean="0">
                <a:latin typeface="Arial" charset="0"/>
              </a:rPr>
              <a:t>center </a:t>
            </a:r>
            <a:r>
              <a:rPr lang="en-US" sz="3200" b="0" dirty="0">
                <a:latin typeface="Arial" charset="0"/>
              </a:rPr>
              <a:t>growth standards (0-5 </a:t>
            </a:r>
            <a:r>
              <a:rPr lang="en-US" sz="3200" b="0" dirty="0" err="1">
                <a:latin typeface="Arial" charset="0"/>
              </a:rPr>
              <a:t>yrs</a:t>
            </a:r>
            <a:r>
              <a:rPr lang="en-US" sz="3200" b="0" dirty="0" smtClean="0">
                <a:latin typeface="Arial" charset="0"/>
              </a:rPr>
              <a:t>)</a:t>
            </a:r>
            <a:endParaRPr lang="en-US" sz="3200" b="0" dirty="0">
              <a:latin typeface="Arial" charset="0"/>
            </a:endParaRPr>
          </a:p>
        </p:txBody>
      </p:sp>
      <p:sp>
        <p:nvSpPr>
          <p:cNvPr id="631811" name="Rectangle 3"/>
          <p:cNvSpPr>
            <a:spLocks noGrp="1" noChangeArrowheads="1"/>
          </p:cNvSpPr>
          <p:nvPr>
            <p:ph type="body" idx="1"/>
          </p:nvPr>
        </p:nvSpPr>
        <p:spPr>
          <a:xfrm>
            <a:off x="169333" y="1752600"/>
            <a:ext cx="8737600" cy="4800600"/>
          </a:xfrm>
        </p:spPr>
        <p:txBody>
          <a:bodyPr/>
          <a:lstStyle/>
          <a:p>
            <a:pPr>
              <a:lnSpc>
                <a:spcPct val="90000"/>
              </a:lnSpc>
            </a:pPr>
            <a:r>
              <a:rPr lang="en-US" sz="3200" dirty="0">
                <a:latin typeface="Arial" charset="0"/>
              </a:rPr>
              <a:t>Pooled </a:t>
            </a:r>
            <a:r>
              <a:rPr lang="en-US" sz="3200" dirty="0" smtClean="0">
                <a:latin typeface="Arial" charset="0"/>
              </a:rPr>
              <a:t>multi</a:t>
            </a:r>
            <a:r>
              <a:rPr lang="en-US" sz="3200" dirty="0">
                <a:latin typeface="Arial" charset="0"/>
              </a:rPr>
              <a:t>-country assessment </a:t>
            </a:r>
            <a:r>
              <a:rPr lang="en-US" sz="3200" dirty="0" smtClean="0">
                <a:latin typeface="Arial" charset="0"/>
              </a:rPr>
              <a:t>– most children </a:t>
            </a:r>
            <a:r>
              <a:rPr lang="en-US" sz="3200" dirty="0">
                <a:latin typeface="Arial" charset="0"/>
              </a:rPr>
              <a:t>grow similarly when nutritional needs are </a:t>
            </a:r>
            <a:r>
              <a:rPr lang="en-US" sz="3200" dirty="0" smtClean="0">
                <a:latin typeface="Arial" charset="0"/>
              </a:rPr>
              <a:t>met</a:t>
            </a:r>
          </a:p>
          <a:p>
            <a:pPr marL="342900" lvl="1" indent="-342900">
              <a:lnSpc>
                <a:spcPct val="90000"/>
              </a:lnSpc>
              <a:buFont typeface="Arial" charset="0"/>
              <a:buChar char="•"/>
            </a:pPr>
            <a:r>
              <a:rPr lang="en-US" dirty="0">
                <a:latin typeface="Arial" charset="0"/>
              </a:rPr>
              <a:t>Brazil, Ghana, India, Norway, Oman, </a:t>
            </a:r>
            <a:r>
              <a:rPr lang="en-US" dirty="0" smtClean="0">
                <a:latin typeface="Arial" charset="0"/>
              </a:rPr>
              <a:t>USA</a:t>
            </a:r>
            <a:endParaRPr lang="en-US" sz="3200" dirty="0">
              <a:latin typeface="Arial" charset="0"/>
            </a:endParaRPr>
          </a:p>
          <a:p>
            <a:pPr>
              <a:lnSpc>
                <a:spcPct val="90000"/>
              </a:lnSpc>
            </a:pPr>
            <a:r>
              <a:rPr lang="en-US" sz="3200" dirty="0">
                <a:latin typeface="Arial" charset="0"/>
              </a:rPr>
              <a:t>Breastfeeding </a:t>
            </a:r>
            <a:r>
              <a:rPr lang="en-US" sz="3200" dirty="0" smtClean="0">
                <a:latin typeface="Arial" charset="0"/>
              </a:rPr>
              <a:t>was used as the </a:t>
            </a:r>
            <a:r>
              <a:rPr lang="ja-JP" altLang="en-US" sz="3200" dirty="0">
                <a:latin typeface="Arial" charset="0"/>
              </a:rPr>
              <a:t>“</a:t>
            </a:r>
            <a:r>
              <a:rPr lang="en-US" sz="3200" dirty="0">
                <a:latin typeface="Arial" charset="0"/>
              </a:rPr>
              <a:t>biologic norm</a:t>
            </a:r>
            <a:r>
              <a:rPr lang="ja-JP" altLang="en-US" sz="3200" dirty="0" smtClean="0">
                <a:latin typeface="Arial" charset="0"/>
              </a:rPr>
              <a:t>”</a:t>
            </a:r>
            <a:r>
              <a:rPr lang="en-US" altLang="ja-JP" sz="3200" dirty="0" smtClean="0">
                <a:latin typeface="Arial" charset="0"/>
              </a:rPr>
              <a:t> – breastfed babies are longer and leaner in the first few years</a:t>
            </a:r>
            <a:endParaRPr lang="en-US" sz="3200" dirty="0">
              <a:latin typeface="Arial" charset="0"/>
            </a:endParaRPr>
          </a:p>
          <a:p>
            <a:pPr>
              <a:lnSpc>
                <a:spcPct val="90000"/>
              </a:lnSpc>
            </a:pPr>
            <a:r>
              <a:rPr lang="en-US" sz="3200" dirty="0" smtClean="0">
                <a:latin typeface="Arial" charset="0"/>
              </a:rPr>
              <a:t>May play </a:t>
            </a:r>
            <a:r>
              <a:rPr lang="en-US" sz="3200" dirty="0">
                <a:latin typeface="Arial" charset="0"/>
              </a:rPr>
              <a:t>an important part in the early recognition of childhood obesity</a:t>
            </a:r>
          </a:p>
          <a:p>
            <a:pPr marL="0" indent="0">
              <a:lnSpc>
                <a:spcPct val="90000"/>
              </a:lnSpc>
              <a:buNone/>
            </a:pPr>
            <a:endParaRPr lang="en-US" sz="2800" dirty="0">
              <a:latin typeface="Arial" charset="0"/>
            </a:endParaRPr>
          </a:p>
        </p:txBody>
      </p:sp>
    </p:spTree>
    <p:extLst>
      <p:ext uri="{BB962C8B-B14F-4D97-AF65-F5344CB8AC3E}">
        <p14:creationId xmlns:p14="http://schemas.microsoft.com/office/powerpoint/2010/main" val="30648875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sz="3200" dirty="0" smtClean="0"/>
              <a:t>For example: </a:t>
            </a:r>
            <a:br>
              <a:rPr lang="en-US" sz="3200" dirty="0" smtClean="0"/>
            </a:br>
            <a:r>
              <a:rPr lang="en-US" sz="3200" dirty="0" smtClean="0"/>
              <a:t>WHO Growth Chart Girl 0-2 years, W/A</a:t>
            </a:r>
            <a:endParaRPr lang="en-US" sz="3200" dirty="0"/>
          </a:p>
        </p:txBody>
      </p:sp>
      <p:pic>
        <p:nvPicPr>
          <p:cNvPr id="5" name="Content Placeholder 4" descr="wfa girls 0-2.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6039" b="11087"/>
          <a:stretch/>
        </p:blipFill>
        <p:spPr>
          <a:xfrm>
            <a:off x="304800" y="1429809"/>
            <a:ext cx="8229600" cy="4205288"/>
          </a:xfrm>
        </p:spPr>
      </p:pic>
      <p:sp>
        <p:nvSpPr>
          <p:cNvPr id="3" name="TextBox 2"/>
          <p:cNvSpPr txBox="1"/>
          <p:nvPr/>
        </p:nvSpPr>
        <p:spPr>
          <a:xfrm>
            <a:off x="304800" y="5635097"/>
            <a:ext cx="8636000" cy="954107"/>
          </a:xfrm>
          <a:prstGeom prst="rect">
            <a:avLst/>
          </a:prstGeom>
          <a:noFill/>
        </p:spPr>
        <p:txBody>
          <a:bodyPr wrap="square" rtlCol="0">
            <a:spAutoFit/>
          </a:bodyPr>
          <a:lstStyle/>
          <a:p>
            <a:pPr algn="ctr"/>
            <a:r>
              <a:rPr lang="en-US" sz="2800" dirty="0" smtClean="0"/>
              <a:t>In a well nourished population there should be virtually NO children at &lt; 3</a:t>
            </a:r>
            <a:r>
              <a:rPr lang="en-US" sz="2800" baseline="30000" dirty="0" smtClean="0"/>
              <a:t>rd</a:t>
            </a:r>
            <a:r>
              <a:rPr lang="en-US" sz="2800" dirty="0" smtClean="0"/>
              <a:t> percentile</a:t>
            </a:r>
            <a:endParaRPr lang="en-US" sz="2800" dirty="0"/>
          </a:p>
        </p:txBody>
      </p:sp>
    </p:spTree>
    <p:extLst>
      <p:ext uri="{BB962C8B-B14F-4D97-AF65-F5344CB8AC3E}">
        <p14:creationId xmlns:p14="http://schemas.microsoft.com/office/powerpoint/2010/main" val="428984242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p:txBody>
          <a:bodyPr/>
          <a:lstStyle/>
          <a:p>
            <a:r>
              <a:rPr lang="en-US" b="0" dirty="0">
                <a:latin typeface="Arial" charset="0"/>
              </a:rPr>
              <a:t>Anthropometric </a:t>
            </a:r>
            <a:r>
              <a:rPr lang="en-US" b="0" dirty="0" smtClean="0">
                <a:latin typeface="Arial" charset="0"/>
              </a:rPr>
              <a:t>Measurements</a:t>
            </a:r>
            <a:endParaRPr lang="en-US" b="0" dirty="0">
              <a:latin typeface="Arial" charset="0"/>
            </a:endParaRPr>
          </a:p>
        </p:txBody>
      </p:sp>
      <p:sp>
        <p:nvSpPr>
          <p:cNvPr id="583683" name="Rectangle 3"/>
          <p:cNvSpPr>
            <a:spLocks noGrp="1" noChangeArrowheads="1"/>
          </p:cNvSpPr>
          <p:nvPr>
            <p:ph type="body" idx="1"/>
          </p:nvPr>
        </p:nvSpPr>
        <p:spPr>
          <a:xfrm>
            <a:off x="654050" y="1678517"/>
            <a:ext cx="7772400" cy="4648200"/>
          </a:xfrm>
        </p:spPr>
        <p:txBody>
          <a:bodyPr/>
          <a:lstStyle/>
          <a:p>
            <a:pPr>
              <a:lnSpc>
                <a:spcPct val="80000"/>
              </a:lnSpc>
            </a:pPr>
            <a:r>
              <a:rPr lang="en-US" sz="3200" b="1" dirty="0">
                <a:latin typeface="Arial" charset="0"/>
              </a:rPr>
              <a:t>Weight</a:t>
            </a:r>
            <a:r>
              <a:rPr lang="en-US" sz="3200" dirty="0">
                <a:latin typeface="Arial" charset="0"/>
              </a:rPr>
              <a:t> </a:t>
            </a:r>
          </a:p>
          <a:p>
            <a:pPr lvl="1">
              <a:lnSpc>
                <a:spcPct val="80000"/>
              </a:lnSpc>
              <a:spcAft>
                <a:spcPct val="65000"/>
              </a:spcAft>
            </a:pPr>
            <a:r>
              <a:rPr lang="en-US" sz="2800" dirty="0">
                <a:latin typeface="Arial" charset="0"/>
              </a:rPr>
              <a:t>Scale (hanging vs. standing)</a:t>
            </a:r>
          </a:p>
          <a:p>
            <a:pPr>
              <a:lnSpc>
                <a:spcPct val="80000"/>
              </a:lnSpc>
              <a:spcAft>
                <a:spcPct val="65000"/>
              </a:spcAft>
            </a:pPr>
            <a:r>
              <a:rPr lang="en-US" sz="3200" b="1" dirty="0">
                <a:latin typeface="Arial" charset="0"/>
              </a:rPr>
              <a:t>Height</a:t>
            </a:r>
            <a:endParaRPr lang="en-US" sz="3200" dirty="0">
              <a:latin typeface="Arial" charset="0"/>
            </a:endParaRPr>
          </a:p>
          <a:p>
            <a:pPr lvl="1">
              <a:lnSpc>
                <a:spcPct val="80000"/>
              </a:lnSpc>
            </a:pPr>
            <a:r>
              <a:rPr lang="en-US" sz="2800" dirty="0">
                <a:latin typeface="Arial" charset="0"/>
              </a:rPr>
              <a:t>board for recumbent </a:t>
            </a:r>
            <a:r>
              <a:rPr lang="en-US" sz="2800" dirty="0" smtClean="0">
                <a:latin typeface="Arial" charset="0"/>
              </a:rPr>
              <a:t>for sick or very young (&lt;2 YOA) children or upright for others</a:t>
            </a:r>
            <a:endParaRPr lang="en-US" sz="2800" dirty="0">
              <a:latin typeface="Arial" charset="0"/>
            </a:endParaRPr>
          </a:p>
          <a:p>
            <a:pPr>
              <a:lnSpc>
                <a:spcPct val="80000"/>
              </a:lnSpc>
              <a:spcBef>
                <a:spcPct val="60000"/>
              </a:spcBef>
              <a:spcAft>
                <a:spcPct val="60000"/>
              </a:spcAft>
            </a:pPr>
            <a:r>
              <a:rPr lang="en-US" sz="3200" b="1" dirty="0" smtClean="0">
                <a:latin typeface="Arial" charset="0"/>
              </a:rPr>
              <a:t>Middle Upper Arm Circumference (MUAC)</a:t>
            </a:r>
            <a:r>
              <a:rPr lang="en-US" sz="3200" dirty="0" smtClean="0">
                <a:latin typeface="Arial" charset="0"/>
              </a:rPr>
              <a:t>: </a:t>
            </a:r>
            <a:r>
              <a:rPr lang="en-US" sz="3200" dirty="0">
                <a:latin typeface="Arial" charset="0"/>
              </a:rPr>
              <a:t>tape</a:t>
            </a:r>
          </a:p>
          <a:p>
            <a:pPr>
              <a:lnSpc>
                <a:spcPct val="80000"/>
              </a:lnSpc>
              <a:spcBef>
                <a:spcPct val="60000"/>
              </a:spcBef>
              <a:spcAft>
                <a:spcPct val="60000"/>
              </a:spcAft>
            </a:pPr>
            <a:r>
              <a:rPr lang="en-US" sz="3200" b="1" dirty="0">
                <a:latin typeface="Arial" charset="0"/>
              </a:rPr>
              <a:t>Head Circumference</a:t>
            </a:r>
            <a:r>
              <a:rPr lang="en-US" sz="3200" dirty="0">
                <a:latin typeface="Arial" charset="0"/>
              </a:rPr>
              <a:t>: tape (&lt;3 YOA)</a:t>
            </a:r>
          </a:p>
        </p:txBody>
      </p:sp>
      <p:pic>
        <p:nvPicPr>
          <p:cNvPr id="4" name="Picture 38" descr="VisualWeightAssess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2133" y="0"/>
            <a:ext cx="1811867" cy="370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2"/>
          <p:cNvSpPr>
            <a:spLocks noGrp="1" noChangeArrowheads="1"/>
          </p:cNvSpPr>
          <p:nvPr>
            <p:ph type="title"/>
          </p:nvPr>
        </p:nvSpPr>
        <p:spPr/>
        <p:txBody>
          <a:bodyPr/>
          <a:lstStyle/>
          <a:p>
            <a:r>
              <a:rPr lang="en-US" b="0" dirty="0">
                <a:latin typeface="Arial" charset="0"/>
              </a:rPr>
              <a:t>Objectives</a:t>
            </a:r>
          </a:p>
        </p:txBody>
      </p:sp>
      <p:sp>
        <p:nvSpPr>
          <p:cNvPr id="712707" name="Rectangle 3"/>
          <p:cNvSpPr>
            <a:spLocks noGrp="1" noChangeArrowheads="1"/>
          </p:cNvSpPr>
          <p:nvPr>
            <p:ph type="body" idx="1"/>
          </p:nvPr>
        </p:nvSpPr>
        <p:spPr>
          <a:xfrm>
            <a:off x="314139" y="1613975"/>
            <a:ext cx="8534400" cy="4800600"/>
          </a:xfrm>
        </p:spPr>
        <p:txBody>
          <a:bodyPr/>
          <a:lstStyle/>
          <a:p>
            <a:pPr marL="762000" indent="-762000">
              <a:lnSpc>
                <a:spcPct val="90000"/>
              </a:lnSpc>
            </a:pPr>
            <a:r>
              <a:rPr lang="en-US" sz="3200" dirty="0">
                <a:latin typeface="Arial" charset="0"/>
              </a:rPr>
              <a:t>To review </a:t>
            </a:r>
            <a:r>
              <a:rPr lang="en-US" sz="3200" dirty="0" smtClean="0">
                <a:latin typeface="Arial" charset="0"/>
              </a:rPr>
              <a:t>the prevalence and consequences </a:t>
            </a:r>
            <a:r>
              <a:rPr lang="en-US" sz="3200" dirty="0">
                <a:latin typeface="Arial" charset="0"/>
              </a:rPr>
              <a:t>of </a:t>
            </a:r>
            <a:r>
              <a:rPr lang="en-US" sz="3200" dirty="0" smtClean="0">
                <a:latin typeface="Arial" charset="0"/>
              </a:rPr>
              <a:t>childhood </a:t>
            </a:r>
            <a:r>
              <a:rPr lang="en-US" sz="3200" dirty="0" err="1" smtClean="0">
                <a:latin typeface="Arial" charset="0"/>
              </a:rPr>
              <a:t>undernutrition</a:t>
            </a:r>
            <a:r>
              <a:rPr lang="en-US" sz="3200" dirty="0" smtClean="0">
                <a:latin typeface="Arial" charset="0"/>
              </a:rPr>
              <a:t> and malnutrition </a:t>
            </a:r>
            <a:r>
              <a:rPr lang="en-US" sz="3200" dirty="0">
                <a:latin typeface="Arial" charset="0"/>
              </a:rPr>
              <a:t>globally </a:t>
            </a:r>
          </a:p>
          <a:p>
            <a:pPr marL="762000" indent="-762000">
              <a:lnSpc>
                <a:spcPct val="90000"/>
              </a:lnSpc>
            </a:pPr>
            <a:r>
              <a:rPr lang="en-US" sz="3200" dirty="0">
                <a:latin typeface="Arial" charset="0"/>
              </a:rPr>
              <a:t>To </a:t>
            </a:r>
            <a:r>
              <a:rPr lang="en-US" sz="3200" dirty="0" smtClean="0">
                <a:latin typeface="Arial" charset="0"/>
              </a:rPr>
              <a:t>discuss methods of nutritional surveillance and management of child malnutrition in emergencies</a:t>
            </a:r>
            <a:endParaRPr lang="en-US" sz="3200" dirty="0">
              <a:latin typeface="Arial" charset="0"/>
            </a:endParaRPr>
          </a:p>
          <a:p>
            <a:pPr marL="762000" indent="-762000">
              <a:lnSpc>
                <a:spcPct val="90000"/>
              </a:lnSpc>
            </a:pPr>
            <a:r>
              <a:rPr lang="en-US" sz="3200" dirty="0">
                <a:latin typeface="Arial" charset="0"/>
              </a:rPr>
              <a:t>To </a:t>
            </a:r>
            <a:r>
              <a:rPr lang="en-US" sz="3200" dirty="0" smtClean="0">
                <a:latin typeface="Arial" charset="0"/>
              </a:rPr>
              <a:t>consider the complex interplay of “development” and malnutrition – politics, climate and agriculture, shifting food preferences</a:t>
            </a:r>
            <a:endParaRPr lang="en-US" sz="32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4294967295"/>
          </p:nvPr>
        </p:nvSpPr>
        <p:spPr>
          <a:xfrm>
            <a:off x="0" y="1600200"/>
            <a:ext cx="8229600" cy="4530725"/>
          </a:xfrm>
        </p:spPr>
        <p:txBody>
          <a:bodyPr/>
          <a:lstStyle/>
          <a:p>
            <a:pPr eaLnBrk="1" hangingPunct="1">
              <a:buFont typeface="Wingdings" charset="0"/>
              <a:buNone/>
            </a:pPr>
            <a:r>
              <a:rPr lang="en-US" dirty="0">
                <a:latin typeface="Verdana" charset="0"/>
                <a:ea typeface="ＭＳ Ｐゴシック" charset="0"/>
              </a:rPr>
              <a:t>Length boards</a:t>
            </a:r>
          </a:p>
        </p:txBody>
      </p:sp>
      <p:pic>
        <p:nvPicPr>
          <p:cNvPr id="30723" name="Picture 6" descr="Pririmiti 29 April (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4876800" cy="3657600"/>
          </a:xfrm>
          <a:noFill/>
          <a:extLst>
            <a:ext uri="{909E8E84-426E-40dd-AFC4-6F175D3DCCD1}">
              <a14:hiddenFill xmlns:a14="http://schemas.microsoft.com/office/drawing/2010/main">
                <a:solidFill>
                  <a:srgbClr val="FFFFFF"/>
                </a:solidFill>
              </a14:hiddenFill>
            </a:ext>
          </a:extLst>
        </p:spPr>
      </p:pic>
      <p:pic>
        <p:nvPicPr>
          <p:cNvPr id="3072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7154" y="3317874"/>
            <a:ext cx="551684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10"/>
          <p:cNvSpPr txBox="1">
            <a:spLocks noChangeArrowheads="1"/>
          </p:cNvSpPr>
          <p:nvPr/>
        </p:nvSpPr>
        <p:spPr bwMode="auto">
          <a:xfrm>
            <a:off x="563279" y="5657850"/>
            <a:ext cx="3063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r>
              <a:rPr lang="en-US" sz="2800" dirty="0">
                <a:latin typeface="Arial"/>
                <a:cs typeface="Arial"/>
              </a:rPr>
              <a:t>locally made resources</a:t>
            </a:r>
          </a:p>
        </p:txBody>
      </p:sp>
      <p:sp>
        <p:nvSpPr>
          <p:cNvPr id="30726" name="Text Box 11"/>
          <p:cNvSpPr txBox="1">
            <a:spLocks noChangeArrowheads="1"/>
          </p:cNvSpPr>
          <p:nvPr/>
        </p:nvSpPr>
        <p:spPr bwMode="auto">
          <a:xfrm>
            <a:off x="5013325" y="1844675"/>
            <a:ext cx="413067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r>
              <a:rPr lang="en-US" sz="2800" dirty="0" smtClean="0">
                <a:latin typeface="Arial"/>
                <a:cs typeface="Arial"/>
              </a:rPr>
              <a:t>Two </a:t>
            </a:r>
            <a:r>
              <a:rPr lang="en-US" sz="2800" dirty="0">
                <a:latin typeface="Arial"/>
                <a:cs typeface="Arial"/>
              </a:rPr>
              <a:t>people required to properly measure length</a:t>
            </a:r>
          </a:p>
          <a:p>
            <a:endParaRPr lang="en-US" sz="3200" dirty="0"/>
          </a:p>
        </p:txBody>
      </p:sp>
    </p:spTree>
    <p:extLst>
      <p:ext uri="{BB962C8B-B14F-4D97-AF65-F5344CB8AC3E}">
        <p14:creationId xmlns:p14="http://schemas.microsoft.com/office/powerpoint/2010/main" val="33926160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a:xfrm>
            <a:off x="372533" y="20638"/>
            <a:ext cx="8229600" cy="1143000"/>
          </a:xfrm>
        </p:spPr>
        <p:txBody>
          <a:bodyPr/>
          <a:lstStyle/>
          <a:p>
            <a:r>
              <a:rPr lang="en-US" b="0" dirty="0">
                <a:latin typeface="Arial" charset="0"/>
              </a:rPr>
              <a:t>Visual Screening for Nutritional Assessment</a:t>
            </a:r>
          </a:p>
        </p:txBody>
      </p:sp>
      <p:sp>
        <p:nvSpPr>
          <p:cNvPr id="630787" name="Rectangle 3"/>
          <p:cNvSpPr>
            <a:spLocks noGrp="1" noChangeArrowheads="1"/>
          </p:cNvSpPr>
          <p:nvPr>
            <p:ph type="body" idx="1"/>
          </p:nvPr>
        </p:nvSpPr>
        <p:spPr>
          <a:xfrm>
            <a:off x="372533" y="1363134"/>
            <a:ext cx="8534400" cy="4648200"/>
          </a:xfrm>
        </p:spPr>
        <p:txBody>
          <a:bodyPr/>
          <a:lstStyle/>
          <a:p>
            <a:r>
              <a:rPr lang="en-US" dirty="0">
                <a:latin typeface="Arial" charset="0"/>
              </a:rPr>
              <a:t>Marasmus or severe wasting – shoulders, back, buttocks; ribs easily </a:t>
            </a:r>
            <a:r>
              <a:rPr lang="en-US" dirty="0" smtClean="0">
                <a:latin typeface="Arial" charset="0"/>
              </a:rPr>
              <a:t>visible</a:t>
            </a:r>
            <a:endParaRPr lang="en-US" dirty="0">
              <a:latin typeface="Arial" charset="0"/>
            </a:endParaRPr>
          </a:p>
          <a:p>
            <a:r>
              <a:rPr lang="en-US" dirty="0">
                <a:latin typeface="Arial" charset="0"/>
              </a:rPr>
              <a:t>Kwashiokor </a:t>
            </a:r>
            <a:r>
              <a:rPr lang="en-US" dirty="0" smtClean="0">
                <a:latin typeface="Arial" charset="0"/>
              </a:rPr>
              <a:t>(protein energy malnutrition) pedal </a:t>
            </a:r>
            <a:r>
              <a:rPr lang="en-US" dirty="0">
                <a:latin typeface="Arial" charset="0"/>
              </a:rPr>
              <a:t>edema, thin/dry hair, very thin arms/</a:t>
            </a:r>
            <a:r>
              <a:rPr lang="en-US" dirty="0" smtClean="0">
                <a:latin typeface="Arial" charset="0"/>
              </a:rPr>
              <a:t>legs</a:t>
            </a:r>
            <a:endParaRPr lang="en-US" dirty="0">
              <a:latin typeface="Arial" charset="0"/>
            </a:endParaRPr>
          </a:p>
          <a:p>
            <a:r>
              <a:rPr lang="en-US" dirty="0" smtClean="0">
                <a:latin typeface="Arial" charset="0"/>
              </a:rPr>
              <a:t>Edema – standard technique</a:t>
            </a:r>
            <a:endParaRPr lang="en-US" dirty="0">
              <a:latin typeface="Arial" charset="0"/>
            </a:endParaRPr>
          </a:p>
          <a:p>
            <a:pPr lvl="1"/>
            <a:r>
              <a:rPr lang="en-US" dirty="0" smtClean="0">
                <a:latin typeface="Arial" charset="0"/>
              </a:rPr>
              <a:t>5 sec pressure, wait 2 sec and                measure depth of impression</a:t>
            </a:r>
          </a:p>
        </p:txBody>
      </p:sp>
      <p:pic>
        <p:nvPicPr>
          <p:cNvPr id="4" name="Picture 5" descr="102_0274"/>
          <p:cNvPicPr>
            <a:picLocks noChangeAspect="1" noChangeArrowheads="1"/>
          </p:cNvPicPr>
          <p:nvPr/>
        </p:nvPicPr>
        <p:blipFill rotWithShape="1">
          <a:blip r:embed="rId3">
            <a:extLst>
              <a:ext uri="{28A0092B-C50C-407E-A947-70E740481C1C}">
                <a14:useLocalDpi xmlns:a14="http://schemas.microsoft.com/office/drawing/2010/main" val="0"/>
              </a:ext>
            </a:extLst>
          </a:blip>
          <a:srcRect r="8761"/>
          <a:stretch/>
        </p:blipFill>
        <p:spPr>
          <a:xfrm>
            <a:off x="6722532" y="4867506"/>
            <a:ext cx="2421467" cy="19904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ChangeArrowheads="1"/>
          </p:cNvSpPr>
          <p:nvPr>
            <p:ph type="title"/>
          </p:nvPr>
        </p:nvSpPr>
        <p:spPr/>
        <p:txBody>
          <a:bodyPr/>
          <a:lstStyle/>
          <a:p>
            <a:pPr algn="ctr"/>
            <a:r>
              <a:rPr lang="en-US" sz="4000" b="0" dirty="0">
                <a:solidFill>
                  <a:srgbClr val="FF0000"/>
                </a:solidFill>
                <a:latin typeface="Arial" charset="0"/>
              </a:rPr>
              <a:t>Severe Acute Malnutrition</a:t>
            </a:r>
          </a:p>
        </p:txBody>
      </p:sp>
      <p:pic>
        <p:nvPicPr>
          <p:cNvPr id="34819" name="Picture 3" descr="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28402" y="1870814"/>
            <a:ext cx="2635956" cy="3962400"/>
          </a:xfrm>
          <a:noFill/>
          <a:extLst>
            <a:ext uri="{909E8E84-426E-40dd-AFC4-6F175D3DCCD1}">
              <a14:hiddenFill xmlns:a14="http://schemas.microsoft.com/office/drawing/2010/main">
                <a:solidFill>
                  <a:srgbClr val="FFFFFF"/>
                </a:solidFill>
              </a14:hiddenFill>
            </a:ext>
          </a:extLst>
        </p:spPr>
      </p:pic>
      <p:sp>
        <p:nvSpPr>
          <p:cNvPr id="34820" name="Text Box 4"/>
          <p:cNvSpPr txBox="1">
            <a:spLocks noChangeArrowheads="1"/>
          </p:cNvSpPr>
          <p:nvPr/>
        </p:nvSpPr>
        <p:spPr bwMode="auto">
          <a:xfrm>
            <a:off x="914400" y="13716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EDED8E"/>
                </a:solidFill>
                <a:latin typeface="Arial" charset="0"/>
                <a:ea typeface="ＭＳ Ｐゴシック" charset="0"/>
              </a:defRPr>
            </a:lvl1pPr>
            <a:lvl2pPr marL="742950" indent="-285750">
              <a:defRPr sz="2400">
                <a:solidFill>
                  <a:srgbClr val="EDED8E"/>
                </a:solidFill>
                <a:latin typeface="Arial" charset="0"/>
                <a:ea typeface="ＭＳ Ｐゴシック" charset="0"/>
              </a:defRPr>
            </a:lvl2pPr>
            <a:lvl3pPr marL="1143000" indent="-228600">
              <a:defRPr sz="2400">
                <a:solidFill>
                  <a:srgbClr val="EDED8E"/>
                </a:solidFill>
                <a:latin typeface="Arial" charset="0"/>
                <a:ea typeface="ＭＳ Ｐゴシック" charset="0"/>
              </a:defRPr>
            </a:lvl3pPr>
            <a:lvl4pPr marL="1600200" indent="-228600">
              <a:defRPr sz="2400">
                <a:solidFill>
                  <a:srgbClr val="EDED8E"/>
                </a:solidFill>
                <a:latin typeface="Arial" charset="0"/>
                <a:ea typeface="ＭＳ Ｐゴシック" charset="0"/>
              </a:defRPr>
            </a:lvl4pPr>
            <a:lvl5pPr marL="2057400" indent="-228600">
              <a:defRPr sz="2400">
                <a:solidFill>
                  <a:srgbClr val="EDED8E"/>
                </a:solidFill>
                <a:latin typeface="Arial" charset="0"/>
                <a:ea typeface="ＭＳ Ｐゴシック" charset="0"/>
              </a:defRPr>
            </a:lvl5pPr>
            <a:lvl6pPr marL="2514600" indent="-228600" eaLnBrk="0" fontAlgn="base" hangingPunct="0">
              <a:spcBef>
                <a:spcPct val="0"/>
              </a:spcBef>
              <a:spcAft>
                <a:spcPct val="0"/>
              </a:spcAft>
              <a:defRPr sz="2400">
                <a:solidFill>
                  <a:srgbClr val="EDED8E"/>
                </a:solidFill>
                <a:latin typeface="Arial" charset="0"/>
                <a:ea typeface="ＭＳ Ｐゴシック" charset="0"/>
              </a:defRPr>
            </a:lvl6pPr>
            <a:lvl7pPr marL="2971800" indent="-228600" eaLnBrk="0" fontAlgn="base" hangingPunct="0">
              <a:spcBef>
                <a:spcPct val="0"/>
              </a:spcBef>
              <a:spcAft>
                <a:spcPct val="0"/>
              </a:spcAft>
              <a:defRPr sz="2400">
                <a:solidFill>
                  <a:srgbClr val="EDED8E"/>
                </a:solidFill>
                <a:latin typeface="Arial" charset="0"/>
                <a:ea typeface="ＭＳ Ｐゴシック" charset="0"/>
              </a:defRPr>
            </a:lvl7pPr>
            <a:lvl8pPr marL="3429000" indent="-228600" eaLnBrk="0" fontAlgn="base" hangingPunct="0">
              <a:spcBef>
                <a:spcPct val="0"/>
              </a:spcBef>
              <a:spcAft>
                <a:spcPct val="0"/>
              </a:spcAft>
              <a:defRPr sz="2400">
                <a:solidFill>
                  <a:srgbClr val="EDED8E"/>
                </a:solidFill>
                <a:latin typeface="Arial" charset="0"/>
                <a:ea typeface="ＭＳ Ｐゴシック" charset="0"/>
              </a:defRPr>
            </a:lvl8pPr>
            <a:lvl9pPr marL="3886200" indent="-228600" eaLnBrk="0" fontAlgn="base" hangingPunct="0">
              <a:spcBef>
                <a:spcPct val="0"/>
              </a:spcBef>
              <a:spcAft>
                <a:spcPct val="0"/>
              </a:spcAft>
              <a:defRPr sz="2400">
                <a:solidFill>
                  <a:srgbClr val="EDED8E"/>
                </a:solidFill>
                <a:latin typeface="Arial" charset="0"/>
                <a:ea typeface="ＭＳ Ｐゴシック" charset="0"/>
              </a:defRPr>
            </a:lvl9pPr>
          </a:lstStyle>
          <a:p>
            <a:pPr algn="ctr" eaLnBrk="1" hangingPunct="1">
              <a:spcBef>
                <a:spcPct val="50000"/>
              </a:spcBef>
            </a:pPr>
            <a:r>
              <a:rPr lang="en-US" b="1" dirty="0">
                <a:solidFill>
                  <a:schemeClr val="tx1"/>
                </a:solidFill>
              </a:rPr>
              <a:t>Marasmus (wasting)</a:t>
            </a:r>
          </a:p>
        </p:txBody>
      </p:sp>
      <p:grpSp>
        <p:nvGrpSpPr>
          <p:cNvPr id="2" name="Group 5"/>
          <p:cNvGrpSpPr>
            <a:grpSpLocks/>
          </p:cNvGrpSpPr>
          <p:nvPr/>
        </p:nvGrpSpPr>
        <p:grpSpPr bwMode="auto">
          <a:xfrm>
            <a:off x="4694768" y="1446213"/>
            <a:ext cx="4038600" cy="4419600"/>
            <a:chOff x="2928" y="1056"/>
            <a:chExt cx="2544" cy="2784"/>
          </a:xfrm>
        </p:grpSpPr>
        <p:pic>
          <p:nvPicPr>
            <p:cNvPr id="34828" name="Picture 6"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1344"/>
              <a:ext cx="1873"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Text Box 7"/>
            <p:cNvSpPr txBox="1">
              <a:spLocks noChangeArrowheads="1"/>
            </p:cNvSpPr>
            <p:nvPr/>
          </p:nvSpPr>
          <p:spPr bwMode="auto">
            <a:xfrm>
              <a:off x="2928" y="1056"/>
              <a:ext cx="25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EDED8E"/>
                  </a:solidFill>
                  <a:latin typeface="Arial" charset="0"/>
                  <a:ea typeface="ＭＳ Ｐゴシック" charset="0"/>
                </a:defRPr>
              </a:lvl1pPr>
              <a:lvl2pPr marL="742950" indent="-285750">
                <a:defRPr sz="2400">
                  <a:solidFill>
                    <a:srgbClr val="EDED8E"/>
                  </a:solidFill>
                  <a:latin typeface="Arial" charset="0"/>
                  <a:ea typeface="ＭＳ Ｐゴシック" charset="0"/>
                </a:defRPr>
              </a:lvl2pPr>
              <a:lvl3pPr marL="1143000" indent="-228600">
                <a:defRPr sz="2400">
                  <a:solidFill>
                    <a:srgbClr val="EDED8E"/>
                  </a:solidFill>
                  <a:latin typeface="Arial" charset="0"/>
                  <a:ea typeface="ＭＳ Ｐゴシック" charset="0"/>
                </a:defRPr>
              </a:lvl3pPr>
              <a:lvl4pPr marL="1600200" indent="-228600">
                <a:defRPr sz="2400">
                  <a:solidFill>
                    <a:srgbClr val="EDED8E"/>
                  </a:solidFill>
                  <a:latin typeface="Arial" charset="0"/>
                  <a:ea typeface="ＭＳ Ｐゴシック" charset="0"/>
                </a:defRPr>
              </a:lvl4pPr>
              <a:lvl5pPr marL="2057400" indent="-228600">
                <a:defRPr sz="2400">
                  <a:solidFill>
                    <a:srgbClr val="EDED8E"/>
                  </a:solidFill>
                  <a:latin typeface="Arial" charset="0"/>
                  <a:ea typeface="ＭＳ Ｐゴシック" charset="0"/>
                </a:defRPr>
              </a:lvl5pPr>
              <a:lvl6pPr marL="2514600" indent="-228600" eaLnBrk="0" fontAlgn="base" hangingPunct="0">
                <a:spcBef>
                  <a:spcPct val="0"/>
                </a:spcBef>
                <a:spcAft>
                  <a:spcPct val="0"/>
                </a:spcAft>
                <a:defRPr sz="2400">
                  <a:solidFill>
                    <a:srgbClr val="EDED8E"/>
                  </a:solidFill>
                  <a:latin typeface="Arial" charset="0"/>
                  <a:ea typeface="ＭＳ Ｐゴシック" charset="0"/>
                </a:defRPr>
              </a:lvl6pPr>
              <a:lvl7pPr marL="2971800" indent="-228600" eaLnBrk="0" fontAlgn="base" hangingPunct="0">
                <a:spcBef>
                  <a:spcPct val="0"/>
                </a:spcBef>
                <a:spcAft>
                  <a:spcPct val="0"/>
                </a:spcAft>
                <a:defRPr sz="2400">
                  <a:solidFill>
                    <a:srgbClr val="EDED8E"/>
                  </a:solidFill>
                  <a:latin typeface="Arial" charset="0"/>
                  <a:ea typeface="ＭＳ Ｐゴシック" charset="0"/>
                </a:defRPr>
              </a:lvl7pPr>
              <a:lvl8pPr marL="3429000" indent="-228600" eaLnBrk="0" fontAlgn="base" hangingPunct="0">
                <a:spcBef>
                  <a:spcPct val="0"/>
                </a:spcBef>
                <a:spcAft>
                  <a:spcPct val="0"/>
                </a:spcAft>
                <a:defRPr sz="2400">
                  <a:solidFill>
                    <a:srgbClr val="EDED8E"/>
                  </a:solidFill>
                  <a:latin typeface="Arial" charset="0"/>
                  <a:ea typeface="ＭＳ Ｐゴシック" charset="0"/>
                </a:defRPr>
              </a:lvl8pPr>
              <a:lvl9pPr marL="3886200" indent="-228600" eaLnBrk="0" fontAlgn="base" hangingPunct="0">
                <a:spcBef>
                  <a:spcPct val="0"/>
                </a:spcBef>
                <a:spcAft>
                  <a:spcPct val="0"/>
                </a:spcAft>
                <a:defRPr sz="2400">
                  <a:solidFill>
                    <a:srgbClr val="EDED8E"/>
                  </a:solidFill>
                  <a:latin typeface="Arial" charset="0"/>
                  <a:ea typeface="ＭＳ Ｐゴシック" charset="0"/>
                </a:defRPr>
              </a:lvl9pPr>
            </a:lstStyle>
            <a:p>
              <a:pPr algn="ctr" eaLnBrk="1" hangingPunct="1">
                <a:spcBef>
                  <a:spcPct val="50000"/>
                </a:spcBef>
              </a:pPr>
              <a:r>
                <a:rPr lang="en-US" b="1" dirty="0" smtClean="0">
                  <a:solidFill>
                    <a:schemeClr val="tx1"/>
                  </a:solidFill>
                </a:rPr>
                <a:t>Kwashiorkor (edema</a:t>
              </a:r>
              <a:r>
                <a:rPr lang="en-US" b="1" dirty="0">
                  <a:solidFill>
                    <a:schemeClr val="tx1"/>
                  </a:solidFill>
                </a:rPr>
                <a:t>)</a:t>
              </a:r>
            </a:p>
          </p:txBody>
        </p:sp>
      </p:grpSp>
      <p:sp>
        <p:nvSpPr>
          <p:cNvPr id="719880" name="Text Box 8"/>
          <p:cNvSpPr txBox="1">
            <a:spLocks noChangeArrowheads="1"/>
          </p:cNvSpPr>
          <p:nvPr/>
        </p:nvSpPr>
        <p:spPr bwMode="auto">
          <a:xfrm>
            <a:off x="1143000" y="5807076"/>
            <a:ext cx="2667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EDED8E"/>
                </a:solidFill>
                <a:latin typeface="Arial" charset="0"/>
                <a:ea typeface="ＭＳ Ｐゴシック" charset="0"/>
              </a:defRPr>
            </a:lvl1pPr>
            <a:lvl2pPr marL="742950" indent="-285750">
              <a:defRPr sz="2400">
                <a:solidFill>
                  <a:srgbClr val="EDED8E"/>
                </a:solidFill>
                <a:latin typeface="Arial" charset="0"/>
                <a:ea typeface="ＭＳ Ｐゴシック" charset="0"/>
              </a:defRPr>
            </a:lvl2pPr>
            <a:lvl3pPr marL="1143000" indent="-228600">
              <a:defRPr sz="2400">
                <a:solidFill>
                  <a:srgbClr val="EDED8E"/>
                </a:solidFill>
                <a:latin typeface="Arial" charset="0"/>
                <a:ea typeface="ＭＳ Ｐゴシック" charset="0"/>
              </a:defRPr>
            </a:lvl3pPr>
            <a:lvl4pPr marL="1600200" indent="-228600">
              <a:defRPr sz="2400">
                <a:solidFill>
                  <a:srgbClr val="EDED8E"/>
                </a:solidFill>
                <a:latin typeface="Arial" charset="0"/>
                <a:ea typeface="ＭＳ Ｐゴシック" charset="0"/>
              </a:defRPr>
            </a:lvl4pPr>
            <a:lvl5pPr marL="2057400" indent="-228600">
              <a:defRPr sz="2400">
                <a:solidFill>
                  <a:srgbClr val="EDED8E"/>
                </a:solidFill>
                <a:latin typeface="Arial" charset="0"/>
                <a:ea typeface="ＭＳ Ｐゴシック" charset="0"/>
              </a:defRPr>
            </a:lvl5pPr>
            <a:lvl6pPr marL="2514600" indent="-228600" eaLnBrk="0" fontAlgn="base" hangingPunct="0">
              <a:spcBef>
                <a:spcPct val="0"/>
              </a:spcBef>
              <a:spcAft>
                <a:spcPct val="0"/>
              </a:spcAft>
              <a:defRPr sz="2400">
                <a:solidFill>
                  <a:srgbClr val="EDED8E"/>
                </a:solidFill>
                <a:latin typeface="Arial" charset="0"/>
                <a:ea typeface="ＭＳ Ｐゴシック" charset="0"/>
              </a:defRPr>
            </a:lvl6pPr>
            <a:lvl7pPr marL="2971800" indent="-228600" eaLnBrk="0" fontAlgn="base" hangingPunct="0">
              <a:spcBef>
                <a:spcPct val="0"/>
              </a:spcBef>
              <a:spcAft>
                <a:spcPct val="0"/>
              </a:spcAft>
              <a:defRPr sz="2400">
                <a:solidFill>
                  <a:srgbClr val="EDED8E"/>
                </a:solidFill>
                <a:latin typeface="Arial" charset="0"/>
                <a:ea typeface="ＭＳ Ｐゴシック" charset="0"/>
              </a:defRPr>
            </a:lvl7pPr>
            <a:lvl8pPr marL="3429000" indent="-228600" eaLnBrk="0" fontAlgn="base" hangingPunct="0">
              <a:spcBef>
                <a:spcPct val="0"/>
              </a:spcBef>
              <a:spcAft>
                <a:spcPct val="0"/>
              </a:spcAft>
              <a:defRPr sz="2400">
                <a:solidFill>
                  <a:srgbClr val="EDED8E"/>
                </a:solidFill>
                <a:latin typeface="Arial" charset="0"/>
                <a:ea typeface="ＭＳ Ｐゴシック" charset="0"/>
              </a:defRPr>
            </a:lvl8pPr>
            <a:lvl9pPr marL="3886200" indent="-228600" eaLnBrk="0" fontAlgn="base" hangingPunct="0">
              <a:spcBef>
                <a:spcPct val="0"/>
              </a:spcBef>
              <a:spcAft>
                <a:spcPct val="0"/>
              </a:spcAft>
              <a:defRPr sz="2400">
                <a:solidFill>
                  <a:srgbClr val="EDED8E"/>
                </a:solidFill>
                <a:latin typeface="Arial" charset="0"/>
                <a:ea typeface="ＭＳ Ｐゴシック" charset="0"/>
              </a:defRPr>
            </a:lvl9pPr>
          </a:lstStyle>
          <a:p>
            <a:pPr algn="ctr" eaLnBrk="1" hangingPunct="1">
              <a:spcBef>
                <a:spcPct val="50000"/>
              </a:spcBef>
            </a:pPr>
            <a:r>
              <a:rPr lang="en-US" sz="1800" b="1" dirty="0">
                <a:solidFill>
                  <a:schemeClr val="bg1">
                    <a:lumMod val="10000"/>
                  </a:schemeClr>
                </a:solidFill>
                <a:latin typeface="GillSans" charset="0"/>
              </a:rPr>
              <a:t>Case </a:t>
            </a:r>
            <a:r>
              <a:rPr lang="en-US" sz="1600" b="1" dirty="0">
                <a:solidFill>
                  <a:schemeClr val="bg1">
                    <a:lumMod val="10000"/>
                  </a:schemeClr>
                </a:solidFill>
                <a:latin typeface="GillSans" charset="0"/>
              </a:rPr>
              <a:t>Fatality</a:t>
            </a:r>
            <a:r>
              <a:rPr lang="en-US" sz="1800" b="1" dirty="0">
                <a:solidFill>
                  <a:schemeClr val="bg1">
                    <a:lumMod val="10000"/>
                  </a:schemeClr>
                </a:solidFill>
                <a:latin typeface="GillSans" charset="0"/>
              </a:rPr>
              <a:t>: </a:t>
            </a:r>
            <a:endParaRPr lang="en-US" sz="1800" b="1" dirty="0" smtClean="0">
              <a:solidFill>
                <a:schemeClr val="bg1">
                  <a:lumMod val="10000"/>
                </a:schemeClr>
              </a:solidFill>
              <a:latin typeface="GillSans" charset="0"/>
            </a:endParaRPr>
          </a:p>
          <a:p>
            <a:pPr algn="ctr" eaLnBrk="1" hangingPunct="1">
              <a:spcBef>
                <a:spcPct val="50000"/>
              </a:spcBef>
            </a:pPr>
            <a:r>
              <a:rPr lang="en-US" sz="1800" b="1" dirty="0" smtClean="0">
                <a:solidFill>
                  <a:srgbClr val="B32317"/>
                </a:solidFill>
                <a:latin typeface="GillSans" charset="0"/>
              </a:rPr>
              <a:t>20 </a:t>
            </a:r>
            <a:r>
              <a:rPr lang="en-US" sz="1800" b="1" dirty="0">
                <a:solidFill>
                  <a:srgbClr val="B32317"/>
                </a:solidFill>
                <a:latin typeface="GillSans" charset="0"/>
              </a:rPr>
              <a:t>to 30 Percent </a:t>
            </a:r>
          </a:p>
        </p:txBody>
      </p:sp>
      <p:sp>
        <p:nvSpPr>
          <p:cNvPr id="719881" name="Rectangle 9"/>
          <p:cNvSpPr>
            <a:spLocks noChangeArrowheads="1"/>
          </p:cNvSpPr>
          <p:nvPr/>
        </p:nvSpPr>
        <p:spPr bwMode="auto">
          <a:xfrm>
            <a:off x="5105401" y="5897564"/>
            <a:ext cx="27417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pPr>
            <a:r>
              <a:rPr lang="en-US" sz="1800" b="1" dirty="0">
                <a:solidFill>
                  <a:srgbClr val="1C1C13"/>
                </a:solidFill>
                <a:latin typeface="GillSans" charset="0"/>
              </a:rPr>
              <a:t>Case Fatality: </a:t>
            </a:r>
            <a:r>
              <a:rPr lang="en-US" sz="1800" b="1" dirty="0" smtClean="0">
                <a:solidFill>
                  <a:srgbClr val="1C1C13"/>
                </a:solidFill>
                <a:latin typeface="GillSans" charset="0"/>
              </a:rPr>
              <a:t>          </a:t>
            </a:r>
            <a:r>
              <a:rPr lang="en-US" sz="1800" b="1" dirty="0" smtClean="0">
                <a:solidFill>
                  <a:srgbClr val="B32317"/>
                </a:solidFill>
                <a:latin typeface="GillSans" charset="0"/>
              </a:rPr>
              <a:t>50 </a:t>
            </a:r>
            <a:r>
              <a:rPr lang="en-US" sz="1800" b="1" dirty="0">
                <a:solidFill>
                  <a:srgbClr val="B32317"/>
                </a:solidFill>
                <a:latin typeface="GillSans" charset="0"/>
              </a:rPr>
              <a:t>to 60 </a:t>
            </a:r>
            <a:r>
              <a:rPr lang="en-US" sz="1800" b="1" dirty="0" smtClean="0">
                <a:solidFill>
                  <a:srgbClr val="B32317"/>
                </a:solidFill>
                <a:latin typeface="GillSans" charset="0"/>
              </a:rPr>
              <a:t>Percent</a:t>
            </a:r>
            <a:endParaRPr lang="en-US" sz="1800" b="1" dirty="0">
              <a:solidFill>
                <a:srgbClr val="B32317"/>
              </a:solidFill>
              <a:latin typeface="GillSans" charset="0"/>
            </a:endParaRPr>
          </a:p>
        </p:txBody>
      </p:sp>
      <p:grpSp>
        <p:nvGrpSpPr>
          <p:cNvPr id="3" name="Group 10"/>
          <p:cNvGrpSpPr>
            <a:grpSpLocks/>
          </p:cNvGrpSpPr>
          <p:nvPr/>
        </p:nvGrpSpPr>
        <p:grpSpPr bwMode="auto">
          <a:xfrm>
            <a:off x="3962400" y="1679576"/>
            <a:ext cx="914400" cy="4721224"/>
            <a:chOff x="2496" y="1058"/>
            <a:chExt cx="576" cy="2974"/>
          </a:xfrm>
        </p:grpSpPr>
        <p:sp>
          <p:nvSpPr>
            <p:cNvPr id="34825" name="AutoShape 11"/>
            <p:cNvSpPr>
              <a:spLocks noChangeArrowheads="1"/>
            </p:cNvSpPr>
            <p:nvPr/>
          </p:nvSpPr>
          <p:spPr bwMode="auto">
            <a:xfrm>
              <a:off x="2496" y="2256"/>
              <a:ext cx="576" cy="336"/>
            </a:xfrm>
            <a:prstGeom prst="leftRightArrow">
              <a:avLst>
                <a:gd name="adj1" fmla="val 50000"/>
                <a:gd name="adj2" fmla="val 3428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34826" name="Text Box 12"/>
            <p:cNvSpPr txBox="1">
              <a:spLocks noChangeArrowheads="1"/>
            </p:cNvSpPr>
            <p:nvPr/>
          </p:nvSpPr>
          <p:spPr bwMode="auto">
            <a:xfrm rot="-5400000">
              <a:off x="1911" y="2985"/>
              <a:ext cx="172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EDED8E"/>
                  </a:solidFill>
                  <a:latin typeface="Arial" charset="0"/>
                  <a:ea typeface="ＭＳ Ｐゴシック" charset="0"/>
                </a:defRPr>
              </a:lvl1pPr>
              <a:lvl2pPr marL="742950" indent="-285750">
                <a:defRPr sz="2400">
                  <a:solidFill>
                    <a:srgbClr val="EDED8E"/>
                  </a:solidFill>
                  <a:latin typeface="Arial" charset="0"/>
                  <a:ea typeface="ＭＳ Ｐゴシック" charset="0"/>
                </a:defRPr>
              </a:lvl2pPr>
              <a:lvl3pPr marL="1143000" indent="-228600">
                <a:defRPr sz="2400">
                  <a:solidFill>
                    <a:srgbClr val="EDED8E"/>
                  </a:solidFill>
                  <a:latin typeface="Arial" charset="0"/>
                  <a:ea typeface="ＭＳ Ｐゴシック" charset="0"/>
                </a:defRPr>
              </a:lvl3pPr>
              <a:lvl4pPr marL="1600200" indent="-228600">
                <a:defRPr sz="2400">
                  <a:solidFill>
                    <a:srgbClr val="EDED8E"/>
                  </a:solidFill>
                  <a:latin typeface="Arial" charset="0"/>
                  <a:ea typeface="ＭＳ Ｐゴシック" charset="0"/>
                </a:defRPr>
              </a:lvl4pPr>
              <a:lvl5pPr marL="2057400" indent="-228600">
                <a:defRPr sz="2400">
                  <a:solidFill>
                    <a:srgbClr val="EDED8E"/>
                  </a:solidFill>
                  <a:latin typeface="Arial" charset="0"/>
                  <a:ea typeface="ＭＳ Ｐゴシック" charset="0"/>
                </a:defRPr>
              </a:lvl5pPr>
              <a:lvl6pPr marL="2514600" indent="-228600" eaLnBrk="0" fontAlgn="base" hangingPunct="0">
                <a:spcBef>
                  <a:spcPct val="0"/>
                </a:spcBef>
                <a:spcAft>
                  <a:spcPct val="0"/>
                </a:spcAft>
                <a:defRPr sz="2400">
                  <a:solidFill>
                    <a:srgbClr val="EDED8E"/>
                  </a:solidFill>
                  <a:latin typeface="Arial" charset="0"/>
                  <a:ea typeface="ＭＳ Ｐゴシック" charset="0"/>
                </a:defRPr>
              </a:lvl6pPr>
              <a:lvl7pPr marL="2971800" indent="-228600" eaLnBrk="0" fontAlgn="base" hangingPunct="0">
                <a:spcBef>
                  <a:spcPct val="0"/>
                </a:spcBef>
                <a:spcAft>
                  <a:spcPct val="0"/>
                </a:spcAft>
                <a:defRPr sz="2400">
                  <a:solidFill>
                    <a:srgbClr val="EDED8E"/>
                  </a:solidFill>
                  <a:latin typeface="Arial" charset="0"/>
                  <a:ea typeface="ＭＳ Ｐゴシック" charset="0"/>
                </a:defRPr>
              </a:lvl7pPr>
              <a:lvl8pPr marL="3429000" indent="-228600" eaLnBrk="0" fontAlgn="base" hangingPunct="0">
                <a:spcBef>
                  <a:spcPct val="0"/>
                </a:spcBef>
                <a:spcAft>
                  <a:spcPct val="0"/>
                </a:spcAft>
                <a:defRPr sz="2400">
                  <a:solidFill>
                    <a:srgbClr val="EDED8E"/>
                  </a:solidFill>
                  <a:latin typeface="Arial" charset="0"/>
                  <a:ea typeface="ＭＳ Ｐゴシック" charset="0"/>
                </a:defRPr>
              </a:lvl8pPr>
              <a:lvl9pPr marL="3886200" indent="-228600" eaLnBrk="0" fontAlgn="base" hangingPunct="0">
                <a:spcBef>
                  <a:spcPct val="0"/>
                </a:spcBef>
                <a:spcAft>
                  <a:spcPct val="0"/>
                </a:spcAft>
                <a:defRPr sz="2400">
                  <a:solidFill>
                    <a:srgbClr val="EDED8E"/>
                  </a:solidFill>
                  <a:latin typeface="Arial" charset="0"/>
                  <a:ea typeface="ＭＳ Ｐゴシック" charset="0"/>
                </a:defRPr>
              </a:lvl9pPr>
            </a:lstStyle>
            <a:p>
              <a:pPr algn="ctr" eaLnBrk="1" hangingPunct="1">
                <a:spcBef>
                  <a:spcPct val="50000"/>
                </a:spcBef>
              </a:pPr>
              <a:r>
                <a:rPr lang="en-US" sz="3200" dirty="0">
                  <a:solidFill>
                    <a:schemeClr val="tx1"/>
                  </a:solidFill>
                  <a:latin typeface="GillSans" charset="0"/>
                </a:rPr>
                <a:t>Marasmic</a:t>
              </a:r>
            </a:p>
          </p:txBody>
        </p:sp>
        <p:sp>
          <p:nvSpPr>
            <p:cNvPr id="34827" name="Text Box 13"/>
            <p:cNvSpPr txBox="1">
              <a:spLocks noChangeArrowheads="1"/>
            </p:cNvSpPr>
            <p:nvPr/>
          </p:nvSpPr>
          <p:spPr bwMode="auto">
            <a:xfrm rot="16200000">
              <a:off x="2117" y="1516"/>
              <a:ext cx="124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EDED8E"/>
                  </a:solidFill>
                  <a:latin typeface="Arial" charset="0"/>
                  <a:ea typeface="ＭＳ Ｐゴシック" charset="0"/>
                </a:defRPr>
              </a:lvl1pPr>
              <a:lvl2pPr marL="742950" indent="-285750">
                <a:defRPr sz="2400">
                  <a:solidFill>
                    <a:srgbClr val="EDED8E"/>
                  </a:solidFill>
                  <a:latin typeface="Arial" charset="0"/>
                  <a:ea typeface="ＭＳ Ｐゴシック" charset="0"/>
                </a:defRPr>
              </a:lvl2pPr>
              <a:lvl3pPr marL="1143000" indent="-228600">
                <a:defRPr sz="2400">
                  <a:solidFill>
                    <a:srgbClr val="EDED8E"/>
                  </a:solidFill>
                  <a:latin typeface="Arial" charset="0"/>
                  <a:ea typeface="ＭＳ Ｐゴシック" charset="0"/>
                </a:defRPr>
              </a:lvl3pPr>
              <a:lvl4pPr marL="1600200" indent="-228600">
                <a:defRPr sz="2400">
                  <a:solidFill>
                    <a:srgbClr val="EDED8E"/>
                  </a:solidFill>
                  <a:latin typeface="Arial" charset="0"/>
                  <a:ea typeface="ＭＳ Ｐゴシック" charset="0"/>
                </a:defRPr>
              </a:lvl4pPr>
              <a:lvl5pPr marL="2057400" indent="-228600">
                <a:defRPr sz="2400">
                  <a:solidFill>
                    <a:srgbClr val="EDED8E"/>
                  </a:solidFill>
                  <a:latin typeface="Arial" charset="0"/>
                  <a:ea typeface="ＭＳ Ｐゴシック" charset="0"/>
                </a:defRPr>
              </a:lvl5pPr>
              <a:lvl6pPr marL="2514600" indent="-228600" eaLnBrk="0" fontAlgn="base" hangingPunct="0">
                <a:spcBef>
                  <a:spcPct val="0"/>
                </a:spcBef>
                <a:spcAft>
                  <a:spcPct val="0"/>
                </a:spcAft>
                <a:defRPr sz="2400">
                  <a:solidFill>
                    <a:srgbClr val="EDED8E"/>
                  </a:solidFill>
                  <a:latin typeface="Arial" charset="0"/>
                  <a:ea typeface="ＭＳ Ｐゴシック" charset="0"/>
                </a:defRPr>
              </a:lvl6pPr>
              <a:lvl7pPr marL="2971800" indent="-228600" eaLnBrk="0" fontAlgn="base" hangingPunct="0">
                <a:spcBef>
                  <a:spcPct val="0"/>
                </a:spcBef>
                <a:spcAft>
                  <a:spcPct val="0"/>
                </a:spcAft>
                <a:defRPr sz="2400">
                  <a:solidFill>
                    <a:srgbClr val="EDED8E"/>
                  </a:solidFill>
                  <a:latin typeface="Arial" charset="0"/>
                  <a:ea typeface="ＭＳ Ｐゴシック" charset="0"/>
                </a:defRPr>
              </a:lvl7pPr>
              <a:lvl8pPr marL="3429000" indent="-228600" eaLnBrk="0" fontAlgn="base" hangingPunct="0">
                <a:spcBef>
                  <a:spcPct val="0"/>
                </a:spcBef>
                <a:spcAft>
                  <a:spcPct val="0"/>
                </a:spcAft>
                <a:defRPr sz="2400">
                  <a:solidFill>
                    <a:srgbClr val="EDED8E"/>
                  </a:solidFill>
                  <a:latin typeface="Arial" charset="0"/>
                  <a:ea typeface="ＭＳ Ｐゴシック" charset="0"/>
                </a:defRPr>
              </a:lvl8pPr>
              <a:lvl9pPr marL="3886200" indent="-228600" eaLnBrk="0" fontAlgn="base" hangingPunct="0">
                <a:spcBef>
                  <a:spcPct val="0"/>
                </a:spcBef>
                <a:spcAft>
                  <a:spcPct val="0"/>
                </a:spcAft>
                <a:defRPr sz="2400">
                  <a:solidFill>
                    <a:srgbClr val="EDED8E"/>
                  </a:solidFill>
                  <a:latin typeface="Arial" charset="0"/>
                  <a:ea typeface="ＭＳ Ｐゴシック" charset="0"/>
                </a:defRPr>
              </a:lvl9pPr>
            </a:lstStyle>
            <a:p>
              <a:pPr algn="ctr" eaLnBrk="1" hangingPunct="1">
                <a:spcBef>
                  <a:spcPct val="50000"/>
                </a:spcBef>
              </a:pPr>
              <a:r>
                <a:rPr lang="en-US" sz="2800" dirty="0" smtClean="0">
                  <a:solidFill>
                    <a:schemeClr val="tx1"/>
                  </a:solidFill>
                  <a:latin typeface="GillSans" charset="0"/>
                </a:rPr>
                <a:t>Kwashiokor</a:t>
              </a:r>
              <a:endParaRPr lang="en-US" sz="2800" dirty="0">
                <a:solidFill>
                  <a:schemeClr val="tx1"/>
                </a:solidFill>
                <a:latin typeface="GillSans" charset="0"/>
              </a:endParaRPr>
            </a:p>
          </p:txBody>
        </p:sp>
      </p:grpSp>
    </p:spTree>
    <p:extLst>
      <p:ext uri="{BB962C8B-B14F-4D97-AF65-F5344CB8AC3E}">
        <p14:creationId xmlns:p14="http://schemas.microsoft.com/office/powerpoint/2010/main" val="27046890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9880"/>
                                        </p:tgtEl>
                                        <p:attrNameLst>
                                          <p:attrName>style.visibility</p:attrName>
                                        </p:attrNameLst>
                                      </p:cBhvr>
                                      <p:to>
                                        <p:strVal val="visible"/>
                                      </p:to>
                                    </p:set>
                                    <p:animEffect transition="in" filter="blinds(horizontal)">
                                      <p:cBhvr>
                                        <p:cTn id="12" dur="500"/>
                                        <p:tgtEl>
                                          <p:spTgt spid="71988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19881"/>
                                        </p:tgtEl>
                                        <p:attrNameLst>
                                          <p:attrName>style.visibility</p:attrName>
                                        </p:attrNameLst>
                                      </p:cBhvr>
                                      <p:to>
                                        <p:strVal val="visible"/>
                                      </p:to>
                                    </p:set>
                                    <p:animEffect transition="in" filter="blinds(horizontal)">
                                      <p:cBhvr>
                                        <p:cTn id="15" dur="500"/>
                                        <p:tgtEl>
                                          <p:spTgt spid="719881"/>
                                        </p:tgtEl>
                                      </p:cBhvr>
                                    </p:animEffect>
                                  </p:childTnLst>
                                </p:cTn>
                              </p:par>
                              <p:par>
                                <p:cTn id="16" presetID="3"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p:bldP spid="71988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a:xfrm>
            <a:off x="237066" y="71438"/>
            <a:ext cx="8669867" cy="1143000"/>
          </a:xfrm>
        </p:spPr>
        <p:txBody>
          <a:bodyPr/>
          <a:lstStyle/>
          <a:p>
            <a:r>
              <a:rPr lang="en-US" sz="4000" b="0" dirty="0">
                <a:latin typeface="Arial" charset="0"/>
              </a:rPr>
              <a:t>Measuring </a:t>
            </a:r>
            <a:r>
              <a:rPr lang="en-US" sz="4000" b="0" dirty="0" smtClean="0">
                <a:latin typeface="Arial" charset="0"/>
              </a:rPr>
              <a:t>other malnutrition states:</a:t>
            </a:r>
            <a:endParaRPr lang="en-US" sz="4000" b="0" dirty="0">
              <a:latin typeface="Arial" charset="0"/>
            </a:endParaRPr>
          </a:p>
        </p:txBody>
      </p:sp>
      <p:sp>
        <p:nvSpPr>
          <p:cNvPr id="503811" name="Rectangle 3"/>
          <p:cNvSpPr>
            <a:spLocks noGrp="1" noChangeArrowheads="1"/>
          </p:cNvSpPr>
          <p:nvPr>
            <p:ph type="body" idx="1"/>
          </p:nvPr>
        </p:nvSpPr>
        <p:spPr>
          <a:xfrm>
            <a:off x="237067" y="1519239"/>
            <a:ext cx="8669867" cy="5338762"/>
          </a:xfrm>
        </p:spPr>
        <p:txBody>
          <a:bodyPr/>
          <a:lstStyle/>
          <a:p>
            <a:pPr>
              <a:lnSpc>
                <a:spcPct val="80000"/>
              </a:lnSpc>
              <a:buSzPct val="110000"/>
            </a:pPr>
            <a:r>
              <a:rPr lang="en-US" sz="2800" u="sng" dirty="0">
                <a:latin typeface="Arial" charset="0"/>
              </a:rPr>
              <a:t>Iron Deficiency</a:t>
            </a:r>
          </a:p>
          <a:p>
            <a:pPr lvl="1">
              <a:lnSpc>
                <a:spcPct val="80000"/>
              </a:lnSpc>
              <a:buSzPct val="110000"/>
            </a:pPr>
            <a:r>
              <a:rPr lang="en-US" sz="2000" dirty="0">
                <a:latin typeface="Arial" charset="0"/>
              </a:rPr>
              <a:t>Hgb/</a:t>
            </a:r>
            <a:r>
              <a:rPr lang="en-US" sz="2000" dirty="0" err="1" smtClean="0">
                <a:latin typeface="Arial" charset="0"/>
              </a:rPr>
              <a:t>Hct</a:t>
            </a:r>
            <a:r>
              <a:rPr lang="en-US" sz="2000" dirty="0" smtClean="0">
                <a:latin typeface="Arial" charset="0"/>
              </a:rPr>
              <a:t> measurements</a:t>
            </a:r>
            <a:r>
              <a:rPr lang="en-US" sz="2000" dirty="0">
                <a:latin typeface="Arial" charset="0"/>
              </a:rPr>
              <a:t> </a:t>
            </a:r>
            <a:r>
              <a:rPr lang="en-US" sz="2000" dirty="0" smtClean="0">
                <a:latin typeface="Arial" charset="0"/>
              </a:rPr>
              <a:t>or subjective pallor of </a:t>
            </a:r>
            <a:r>
              <a:rPr lang="en-US" sz="2000" dirty="0">
                <a:latin typeface="Arial" charset="0"/>
              </a:rPr>
              <a:t>palm and nail beds, conjunctiva, mucous </a:t>
            </a:r>
            <a:r>
              <a:rPr lang="en-US" sz="2000" dirty="0" smtClean="0">
                <a:latin typeface="Arial" charset="0"/>
              </a:rPr>
              <a:t>membranes</a:t>
            </a:r>
          </a:p>
          <a:p>
            <a:pPr lvl="1">
              <a:lnSpc>
                <a:spcPct val="80000"/>
              </a:lnSpc>
              <a:buSzPct val="110000"/>
            </a:pPr>
            <a:r>
              <a:rPr lang="en-US" sz="2000" dirty="0" smtClean="0">
                <a:latin typeface="Arial" charset="0"/>
              </a:rPr>
              <a:t>Intermediate indicator – % of pregnant women with Fe/</a:t>
            </a:r>
            <a:r>
              <a:rPr lang="en-US" sz="2000" dirty="0" err="1" smtClean="0">
                <a:latin typeface="Arial" charset="0"/>
              </a:rPr>
              <a:t>folate</a:t>
            </a:r>
            <a:endParaRPr lang="en-US" sz="2000" dirty="0" smtClean="0">
              <a:latin typeface="Arial" charset="0"/>
            </a:endParaRPr>
          </a:p>
          <a:p>
            <a:pPr>
              <a:lnSpc>
                <a:spcPct val="80000"/>
              </a:lnSpc>
              <a:buSzPct val="110000"/>
            </a:pPr>
            <a:r>
              <a:rPr lang="en-US" sz="2800" u="sng" dirty="0" smtClean="0">
                <a:latin typeface="Arial" charset="0"/>
              </a:rPr>
              <a:t>Vitamin </a:t>
            </a:r>
            <a:r>
              <a:rPr lang="en-US" sz="2800" u="sng" dirty="0">
                <a:latin typeface="Arial" charset="0"/>
              </a:rPr>
              <a:t>A deficiency</a:t>
            </a:r>
          </a:p>
          <a:p>
            <a:pPr lvl="1">
              <a:lnSpc>
                <a:spcPct val="80000"/>
              </a:lnSpc>
              <a:buSzPct val="110000"/>
            </a:pPr>
            <a:r>
              <a:rPr lang="en-US" sz="2000" dirty="0">
                <a:latin typeface="Arial" charset="0"/>
              </a:rPr>
              <a:t>keratomalacia, corneal ulcerations, conjunctival Bitot</a:t>
            </a:r>
            <a:r>
              <a:rPr lang="ja-JP" altLang="en-US" sz="2000" dirty="0">
                <a:latin typeface="Arial" charset="0"/>
              </a:rPr>
              <a:t>’</a:t>
            </a:r>
            <a:r>
              <a:rPr lang="en-US" sz="2000" dirty="0">
                <a:latin typeface="Arial" charset="0"/>
              </a:rPr>
              <a:t>s spots</a:t>
            </a:r>
          </a:p>
          <a:p>
            <a:pPr lvl="1">
              <a:lnSpc>
                <a:spcPct val="80000"/>
              </a:lnSpc>
              <a:buSzPct val="110000"/>
            </a:pPr>
            <a:r>
              <a:rPr lang="en-US" sz="2000" dirty="0">
                <a:latin typeface="Arial" charset="0"/>
              </a:rPr>
              <a:t>Night blindness (particularly in young children and pregnant women</a:t>
            </a:r>
            <a:r>
              <a:rPr lang="en-US" sz="2000" dirty="0" smtClean="0">
                <a:latin typeface="Arial" charset="0"/>
              </a:rPr>
              <a:t>)</a:t>
            </a:r>
          </a:p>
          <a:p>
            <a:pPr lvl="1">
              <a:lnSpc>
                <a:spcPct val="80000"/>
              </a:lnSpc>
              <a:buSzPct val="110000"/>
            </a:pPr>
            <a:r>
              <a:rPr lang="en-US" sz="2000" dirty="0" smtClean="0">
                <a:latin typeface="Arial" charset="0"/>
              </a:rPr>
              <a:t>Intermediate - % of children &lt; 5 with Vitamin A supplementation at least annually</a:t>
            </a:r>
            <a:endParaRPr lang="en-US" sz="2000" dirty="0">
              <a:latin typeface="Arial" charset="0"/>
            </a:endParaRPr>
          </a:p>
          <a:p>
            <a:pPr>
              <a:lnSpc>
                <a:spcPct val="80000"/>
              </a:lnSpc>
              <a:buSzPct val="110000"/>
            </a:pPr>
            <a:r>
              <a:rPr lang="en-US" sz="2800" u="sng" dirty="0" smtClean="0">
                <a:latin typeface="Arial" charset="0"/>
              </a:rPr>
              <a:t>Iodine </a:t>
            </a:r>
            <a:r>
              <a:rPr lang="en-US" sz="2800" u="sng" dirty="0">
                <a:latin typeface="Arial" charset="0"/>
              </a:rPr>
              <a:t>deficiency</a:t>
            </a:r>
          </a:p>
          <a:p>
            <a:pPr lvl="1">
              <a:lnSpc>
                <a:spcPct val="80000"/>
              </a:lnSpc>
              <a:buSzPct val="110000"/>
            </a:pPr>
            <a:r>
              <a:rPr lang="en-US" sz="2000" dirty="0" smtClean="0">
                <a:latin typeface="Arial" charset="0"/>
              </a:rPr>
              <a:t>Goiter and cretinism in population</a:t>
            </a:r>
            <a:endParaRPr lang="en-US" sz="2000" dirty="0">
              <a:latin typeface="Arial" charset="0"/>
            </a:endParaRPr>
          </a:p>
          <a:p>
            <a:pPr lvl="1">
              <a:lnSpc>
                <a:spcPct val="80000"/>
              </a:lnSpc>
              <a:buSzPct val="110000"/>
            </a:pPr>
            <a:r>
              <a:rPr lang="en-US" sz="2000" dirty="0" smtClean="0">
                <a:latin typeface="Arial" charset="0"/>
              </a:rPr>
              <a:t>Intermediate - % </a:t>
            </a:r>
            <a:r>
              <a:rPr lang="en-US" sz="2000" dirty="0">
                <a:latin typeface="Arial" charset="0"/>
              </a:rPr>
              <a:t>of households with iodinized salt</a:t>
            </a:r>
          </a:p>
          <a:p>
            <a:pPr>
              <a:lnSpc>
                <a:spcPct val="80000"/>
              </a:lnSpc>
              <a:buSzPct val="110000"/>
            </a:pPr>
            <a:r>
              <a:rPr lang="en-US" sz="2800" u="sng" dirty="0">
                <a:latin typeface="Arial" charset="0"/>
              </a:rPr>
              <a:t>Overnutrition</a:t>
            </a:r>
          </a:p>
          <a:p>
            <a:pPr lvl="1">
              <a:lnSpc>
                <a:spcPct val="80000"/>
              </a:lnSpc>
              <a:buSzPct val="110000"/>
            </a:pPr>
            <a:r>
              <a:rPr lang="en-US" sz="2000" dirty="0">
                <a:latin typeface="Arial" charset="0"/>
              </a:rPr>
              <a:t>BMI/Obesity measurements</a:t>
            </a:r>
          </a:p>
          <a:p>
            <a:pPr lvl="1">
              <a:lnSpc>
                <a:spcPct val="80000"/>
              </a:lnSpc>
              <a:buSzPct val="110000"/>
            </a:pPr>
            <a:r>
              <a:rPr lang="en-US" sz="2000" dirty="0">
                <a:latin typeface="Arial" charset="0"/>
              </a:rPr>
              <a:t>Cases/1000 population of CV disease, diabetes</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589845" y="203200"/>
            <a:ext cx="7772400" cy="1143000"/>
          </a:xfrm>
        </p:spPr>
        <p:txBody>
          <a:bodyPr/>
          <a:lstStyle/>
          <a:p>
            <a:r>
              <a:rPr lang="en-US" sz="3600" b="0" dirty="0">
                <a:latin typeface="Arial" charset="0"/>
              </a:rPr>
              <a:t>Weight for Height (W/H) "wasting"</a:t>
            </a:r>
          </a:p>
        </p:txBody>
      </p:sp>
      <p:sp>
        <p:nvSpPr>
          <p:cNvPr id="504835" name="Rectangle 3"/>
          <p:cNvSpPr>
            <a:spLocks noGrp="1" noChangeArrowheads="1"/>
          </p:cNvSpPr>
          <p:nvPr>
            <p:ph type="body" idx="1"/>
          </p:nvPr>
        </p:nvSpPr>
        <p:spPr>
          <a:xfrm>
            <a:off x="450145" y="1346200"/>
            <a:ext cx="8304388" cy="4114800"/>
          </a:xfrm>
        </p:spPr>
        <p:txBody>
          <a:bodyPr/>
          <a:lstStyle/>
          <a:p>
            <a:pPr>
              <a:buFont typeface="Wingdings" charset="0"/>
              <a:buNone/>
            </a:pPr>
            <a:r>
              <a:rPr lang="en-US" sz="3600" b="1" u="sng" dirty="0">
                <a:latin typeface="Arial" charset="0"/>
              </a:rPr>
              <a:t>Advantages:</a:t>
            </a:r>
            <a:endParaRPr lang="en-US" sz="3600" b="1" dirty="0">
              <a:latin typeface="Arial" charset="0"/>
            </a:endParaRPr>
          </a:p>
          <a:p>
            <a:pPr lvl="1"/>
            <a:r>
              <a:rPr lang="en-US" sz="3200" dirty="0">
                <a:latin typeface="Arial" charset="0"/>
              </a:rPr>
              <a:t>age not required</a:t>
            </a:r>
          </a:p>
          <a:p>
            <a:pPr lvl="1"/>
            <a:r>
              <a:rPr lang="en-US" sz="3200" b="1" dirty="0" smtClean="0">
                <a:solidFill>
                  <a:srgbClr val="1C1C13"/>
                </a:solidFill>
                <a:latin typeface="Arial" charset="0"/>
              </a:rPr>
              <a:t>useful </a:t>
            </a:r>
            <a:r>
              <a:rPr lang="en-US" sz="3200" b="1" dirty="0">
                <a:solidFill>
                  <a:srgbClr val="1C1C13"/>
                </a:solidFill>
                <a:latin typeface="Arial" charset="0"/>
              </a:rPr>
              <a:t>for </a:t>
            </a:r>
            <a:r>
              <a:rPr lang="en-US" sz="3200" b="1" dirty="0" smtClean="0">
                <a:solidFill>
                  <a:srgbClr val="1C1C13"/>
                </a:solidFill>
                <a:latin typeface="Arial" charset="0"/>
              </a:rPr>
              <a:t>larger population surveillance and emergencies</a:t>
            </a:r>
            <a:endParaRPr lang="en-US" sz="3200" b="1" dirty="0">
              <a:latin typeface="Arial" charset="0"/>
            </a:endParaRPr>
          </a:p>
          <a:p>
            <a:pPr>
              <a:buFont typeface="Wingdings" charset="0"/>
              <a:buNone/>
            </a:pPr>
            <a:r>
              <a:rPr lang="en-US" sz="3600" b="1" u="sng" dirty="0">
                <a:latin typeface="Arial" charset="0"/>
              </a:rPr>
              <a:t>Disadvantages:</a:t>
            </a:r>
            <a:endParaRPr lang="en-US" sz="3600" b="1" dirty="0">
              <a:latin typeface="Arial" charset="0"/>
            </a:endParaRPr>
          </a:p>
          <a:p>
            <a:pPr lvl="1"/>
            <a:r>
              <a:rPr lang="en-US" sz="3200" dirty="0" smtClean="0">
                <a:latin typeface="Arial" charset="0"/>
              </a:rPr>
              <a:t>Less sensitive for change over time</a:t>
            </a:r>
            <a:endParaRPr lang="en-US" sz="3200" dirty="0">
              <a:latin typeface="Arial" charset="0"/>
            </a:endParaRPr>
          </a:p>
          <a:p>
            <a:pPr lvl="1"/>
            <a:r>
              <a:rPr lang="en-US" sz="3200" dirty="0" smtClean="0">
                <a:latin typeface="Arial" charset="0"/>
              </a:rPr>
              <a:t>Inter-observer variability in height measurements more common</a:t>
            </a:r>
            <a:endParaRPr lang="en-US" sz="32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453437" y="135467"/>
            <a:ext cx="7772400" cy="1143000"/>
          </a:xfrm>
        </p:spPr>
        <p:txBody>
          <a:bodyPr/>
          <a:lstStyle/>
          <a:p>
            <a:r>
              <a:rPr lang="en-US" b="0" dirty="0">
                <a:latin typeface="Arial" charset="0"/>
              </a:rPr>
              <a:t>Height for Age (H/A) </a:t>
            </a:r>
            <a:r>
              <a:rPr lang="ja-JP" altLang="en-US" b="0" dirty="0">
                <a:latin typeface="Times New Roman" charset="0"/>
              </a:rPr>
              <a:t>“</a:t>
            </a:r>
            <a:r>
              <a:rPr lang="en-US" b="0" dirty="0">
                <a:latin typeface="Arial" charset="0"/>
              </a:rPr>
              <a:t>stunting</a:t>
            </a:r>
            <a:r>
              <a:rPr lang="ja-JP" altLang="en-US" b="0" dirty="0">
                <a:latin typeface="Times New Roman" charset="0"/>
              </a:rPr>
              <a:t>”</a:t>
            </a:r>
            <a:endParaRPr lang="en-US" b="0" dirty="0">
              <a:latin typeface="Arial" charset="0"/>
            </a:endParaRPr>
          </a:p>
        </p:txBody>
      </p:sp>
      <p:sp>
        <p:nvSpPr>
          <p:cNvPr id="505859" name="Rectangle 3"/>
          <p:cNvSpPr>
            <a:spLocks noGrp="1" noChangeArrowheads="1"/>
          </p:cNvSpPr>
          <p:nvPr>
            <p:ph type="body" idx="1"/>
          </p:nvPr>
        </p:nvSpPr>
        <p:spPr>
          <a:xfrm>
            <a:off x="203200" y="1236134"/>
            <a:ext cx="8720667" cy="4114800"/>
          </a:xfrm>
        </p:spPr>
        <p:txBody>
          <a:bodyPr/>
          <a:lstStyle/>
          <a:p>
            <a:pPr>
              <a:lnSpc>
                <a:spcPct val="80000"/>
              </a:lnSpc>
              <a:buFont typeface="Wingdings" charset="0"/>
              <a:buNone/>
            </a:pPr>
            <a:r>
              <a:rPr lang="en-US" sz="3600" b="1" dirty="0" smtClean="0">
                <a:solidFill>
                  <a:srgbClr val="000000"/>
                </a:solidFill>
                <a:latin typeface="Arial" charset="0"/>
              </a:rPr>
              <a:t>    </a:t>
            </a:r>
            <a:r>
              <a:rPr lang="en-US" sz="3600" b="1" u="sng" dirty="0" smtClean="0">
                <a:solidFill>
                  <a:srgbClr val="000000"/>
                </a:solidFill>
                <a:latin typeface="Arial" charset="0"/>
              </a:rPr>
              <a:t>Advantages</a:t>
            </a:r>
            <a:r>
              <a:rPr lang="en-US" sz="3600" b="1" u="sng" dirty="0">
                <a:solidFill>
                  <a:srgbClr val="000000"/>
                </a:solidFill>
                <a:latin typeface="Arial" charset="0"/>
              </a:rPr>
              <a:t>:</a:t>
            </a:r>
            <a:endParaRPr lang="en-US" sz="3600" b="1" dirty="0">
              <a:solidFill>
                <a:srgbClr val="000000"/>
              </a:solidFill>
              <a:latin typeface="Arial" charset="0"/>
            </a:endParaRPr>
          </a:p>
          <a:p>
            <a:pPr lvl="1">
              <a:lnSpc>
                <a:spcPct val="80000"/>
              </a:lnSpc>
            </a:pPr>
            <a:r>
              <a:rPr lang="en-US" sz="3200" dirty="0" smtClean="0">
                <a:latin typeface="Arial" charset="0"/>
              </a:rPr>
              <a:t>Assessment multiple </a:t>
            </a:r>
            <a:r>
              <a:rPr lang="en-US" sz="3200" dirty="0">
                <a:latin typeface="Arial" charset="0"/>
              </a:rPr>
              <a:t>SES-based </a:t>
            </a:r>
            <a:r>
              <a:rPr lang="en-US" sz="3200" dirty="0" smtClean="0">
                <a:latin typeface="Arial" charset="0"/>
              </a:rPr>
              <a:t>causes, </a:t>
            </a:r>
            <a:r>
              <a:rPr lang="en-US" sz="3200" dirty="0">
                <a:latin typeface="Arial" charset="0"/>
              </a:rPr>
              <a:t>including LBW and genetic </a:t>
            </a:r>
            <a:r>
              <a:rPr lang="en-US" sz="3200" dirty="0" smtClean="0">
                <a:latin typeface="Arial" charset="0"/>
              </a:rPr>
              <a:t>differences</a:t>
            </a:r>
            <a:endParaRPr lang="en-US" sz="3200" dirty="0">
              <a:solidFill>
                <a:srgbClr val="000000"/>
              </a:solidFill>
              <a:latin typeface="Arial" charset="0"/>
            </a:endParaRPr>
          </a:p>
          <a:p>
            <a:pPr lvl="1">
              <a:lnSpc>
                <a:spcPct val="80000"/>
              </a:lnSpc>
            </a:pPr>
            <a:r>
              <a:rPr lang="en-US" sz="3200" dirty="0" smtClean="0">
                <a:solidFill>
                  <a:srgbClr val="000000"/>
                </a:solidFill>
                <a:latin typeface="Arial" charset="0"/>
              </a:rPr>
              <a:t>More genetic </a:t>
            </a:r>
            <a:r>
              <a:rPr lang="en-US" sz="3200" dirty="0">
                <a:solidFill>
                  <a:srgbClr val="000000"/>
                </a:solidFill>
                <a:latin typeface="Arial" charset="0"/>
              </a:rPr>
              <a:t>differences </a:t>
            </a:r>
            <a:r>
              <a:rPr lang="en-US" sz="3200" dirty="0" smtClean="0">
                <a:solidFill>
                  <a:srgbClr val="000000"/>
                </a:solidFill>
                <a:latin typeface="Arial" charset="0"/>
              </a:rPr>
              <a:t>globally (though we know from immigrated populations</a:t>
            </a:r>
            <a:r>
              <a:rPr lang="en-US" sz="3200" dirty="0">
                <a:solidFill>
                  <a:srgbClr val="000000"/>
                </a:solidFill>
                <a:latin typeface="Arial" charset="0"/>
              </a:rPr>
              <a:t> </a:t>
            </a:r>
            <a:r>
              <a:rPr lang="en-US" sz="3200" dirty="0" smtClean="0">
                <a:solidFill>
                  <a:srgbClr val="000000"/>
                </a:solidFill>
                <a:latin typeface="Arial" charset="0"/>
              </a:rPr>
              <a:t>that this DOES change)</a:t>
            </a:r>
          </a:p>
          <a:p>
            <a:pPr lvl="1">
              <a:lnSpc>
                <a:spcPct val="80000"/>
              </a:lnSpc>
            </a:pPr>
            <a:endParaRPr lang="en-US" dirty="0" smtClean="0">
              <a:solidFill>
                <a:srgbClr val="000000"/>
              </a:solidFill>
              <a:latin typeface="Arial" charset="0"/>
            </a:endParaRPr>
          </a:p>
          <a:p>
            <a:pPr marL="457200" lvl="1" indent="0">
              <a:lnSpc>
                <a:spcPct val="80000"/>
              </a:lnSpc>
              <a:buNone/>
            </a:pPr>
            <a:r>
              <a:rPr lang="en-US" sz="3600" b="1" u="sng" dirty="0" smtClean="0">
                <a:solidFill>
                  <a:srgbClr val="000000"/>
                </a:solidFill>
                <a:latin typeface="Arial" charset="0"/>
              </a:rPr>
              <a:t>Disadvantages</a:t>
            </a:r>
            <a:r>
              <a:rPr lang="en-US" sz="3600" b="1" u="sng" dirty="0">
                <a:solidFill>
                  <a:srgbClr val="000000"/>
                </a:solidFill>
                <a:latin typeface="Arial" charset="0"/>
              </a:rPr>
              <a:t>:</a:t>
            </a:r>
            <a:endParaRPr lang="en-US" sz="3600" b="1" dirty="0">
              <a:solidFill>
                <a:srgbClr val="000000"/>
              </a:solidFill>
              <a:latin typeface="Arial" charset="0"/>
            </a:endParaRPr>
          </a:p>
          <a:p>
            <a:pPr lvl="1">
              <a:lnSpc>
                <a:spcPct val="80000"/>
              </a:lnSpc>
            </a:pPr>
            <a:r>
              <a:rPr lang="en-US" sz="3200" dirty="0" smtClean="0">
                <a:solidFill>
                  <a:srgbClr val="000000"/>
                </a:solidFill>
                <a:latin typeface="Arial" charset="0"/>
              </a:rPr>
              <a:t>Variability in height measurement</a:t>
            </a:r>
            <a:endParaRPr lang="en-US" sz="3200" dirty="0">
              <a:solidFill>
                <a:srgbClr val="000000"/>
              </a:solidFill>
              <a:latin typeface="Arial" charset="0"/>
            </a:endParaRPr>
          </a:p>
          <a:p>
            <a:pPr lvl="1">
              <a:lnSpc>
                <a:spcPct val="80000"/>
              </a:lnSpc>
            </a:pPr>
            <a:r>
              <a:rPr lang="en-US" sz="3200" dirty="0" smtClean="0">
                <a:solidFill>
                  <a:srgbClr val="000000"/>
                </a:solidFill>
                <a:latin typeface="Arial" charset="0"/>
              </a:rPr>
              <a:t>Need to know age (might be hard in emergencies; especially if separated from parents)</a:t>
            </a:r>
          </a:p>
          <a:p>
            <a:pPr>
              <a:lnSpc>
                <a:spcPct val="80000"/>
              </a:lnSpc>
            </a:pPr>
            <a:endParaRPr lang="en-US" sz="4000" dirty="0">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xfrm>
            <a:off x="152400" y="0"/>
            <a:ext cx="8991600" cy="1143000"/>
          </a:xfrm>
        </p:spPr>
        <p:txBody>
          <a:bodyPr/>
          <a:lstStyle/>
          <a:p>
            <a:r>
              <a:rPr lang="en-US" b="0" dirty="0">
                <a:latin typeface="Arial" charset="0"/>
              </a:rPr>
              <a:t>Weight for Age (W/A</a:t>
            </a:r>
            <a:r>
              <a:rPr lang="en-US" b="0" dirty="0" smtClean="0">
                <a:latin typeface="Arial" charset="0"/>
              </a:rPr>
              <a:t>) -</a:t>
            </a:r>
            <a:r>
              <a:rPr lang="ja-JP" altLang="en-US" b="0" dirty="0" smtClean="0">
                <a:latin typeface="Times New Roman" charset="0"/>
              </a:rPr>
              <a:t>“</a:t>
            </a:r>
            <a:r>
              <a:rPr lang="en-US" b="0" dirty="0">
                <a:latin typeface="Arial" charset="0"/>
              </a:rPr>
              <a:t>growth faltering</a:t>
            </a:r>
            <a:r>
              <a:rPr lang="ja-JP" altLang="en-US" b="0" dirty="0">
                <a:latin typeface="Times New Roman" charset="0"/>
              </a:rPr>
              <a:t>”</a:t>
            </a:r>
            <a:endParaRPr lang="en-US" b="0" dirty="0">
              <a:latin typeface="Arial" charset="0"/>
            </a:endParaRPr>
          </a:p>
        </p:txBody>
      </p:sp>
      <p:sp>
        <p:nvSpPr>
          <p:cNvPr id="506883" name="Rectangle 3"/>
          <p:cNvSpPr>
            <a:spLocks noGrp="1" noChangeArrowheads="1"/>
          </p:cNvSpPr>
          <p:nvPr>
            <p:ph type="body" idx="1"/>
          </p:nvPr>
        </p:nvSpPr>
        <p:spPr>
          <a:xfrm>
            <a:off x="372533" y="1286933"/>
            <a:ext cx="8534400" cy="5190067"/>
          </a:xfrm>
        </p:spPr>
        <p:txBody>
          <a:bodyPr/>
          <a:lstStyle/>
          <a:p>
            <a:pPr lvl="1">
              <a:lnSpc>
                <a:spcPct val="80000"/>
              </a:lnSpc>
              <a:buFont typeface="Wingdings" charset="0"/>
              <a:buNone/>
            </a:pPr>
            <a:endParaRPr lang="en-US" sz="2400" i="1" dirty="0">
              <a:latin typeface="Arial" charset="0"/>
            </a:endParaRPr>
          </a:p>
          <a:p>
            <a:pPr>
              <a:lnSpc>
                <a:spcPct val="80000"/>
              </a:lnSpc>
              <a:buFont typeface="Wingdings" charset="0"/>
              <a:buNone/>
            </a:pPr>
            <a:r>
              <a:rPr lang="en-US" sz="2800" b="1" u="sng" dirty="0">
                <a:latin typeface="Arial" charset="0"/>
              </a:rPr>
              <a:t>Advantages</a:t>
            </a:r>
            <a:r>
              <a:rPr lang="en-US" sz="2800" b="1" u="sng" dirty="0" smtClean="0">
                <a:latin typeface="Arial" charset="0"/>
              </a:rPr>
              <a:t>:</a:t>
            </a:r>
            <a:endParaRPr lang="en-US" sz="2800" b="1" dirty="0">
              <a:latin typeface="Arial" charset="0"/>
            </a:endParaRPr>
          </a:p>
          <a:p>
            <a:pPr lvl="1">
              <a:lnSpc>
                <a:spcPct val="80000"/>
              </a:lnSpc>
            </a:pPr>
            <a:r>
              <a:rPr lang="en-US" sz="2400" dirty="0" smtClean="0">
                <a:latin typeface="Arial" charset="0"/>
              </a:rPr>
              <a:t>Composite of W/H and H/A</a:t>
            </a:r>
          </a:p>
          <a:p>
            <a:pPr lvl="1">
              <a:lnSpc>
                <a:spcPct val="80000"/>
              </a:lnSpc>
            </a:pPr>
            <a:r>
              <a:rPr lang="en-US" sz="2400" dirty="0" smtClean="0">
                <a:latin typeface="Arial" charset="0"/>
              </a:rPr>
              <a:t>good </a:t>
            </a:r>
            <a:r>
              <a:rPr lang="en-US" sz="2400" dirty="0">
                <a:latin typeface="Arial" charset="0"/>
              </a:rPr>
              <a:t>for following individual children over </a:t>
            </a:r>
            <a:r>
              <a:rPr lang="en-US" sz="2400" dirty="0" smtClean="0">
                <a:latin typeface="Arial" charset="0"/>
              </a:rPr>
              <a:t>time (old “Road to Health” charts…)</a:t>
            </a:r>
            <a:endParaRPr lang="en-US" sz="2400" dirty="0">
              <a:latin typeface="Arial" charset="0"/>
            </a:endParaRPr>
          </a:p>
          <a:p>
            <a:pPr lvl="1">
              <a:lnSpc>
                <a:spcPct val="110000"/>
              </a:lnSpc>
            </a:pPr>
            <a:r>
              <a:rPr lang="en-US" sz="2400" dirty="0" smtClean="0">
                <a:latin typeface="Arial" charset="0"/>
              </a:rPr>
              <a:t>Picks up </a:t>
            </a:r>
            <a:r>
              <a:rPr lang="en-US" sz="2400" dirty="0">
                <a:latin typeface="Arial" charset="0"/>
              </a:rPr>
              <a:t>faltering, due to inadequate weight gain (wasting) or concomitant illness</a:t>
            </a:r>
          </a:p>
          <a:p>
            <a:pPr lvl="1">
              <a:lnSpc>
                <a:spcPct val="110000"/>
              </a:lnSpc>
            </a:pPr>
            <a:r>
              <a:rPr lang="en-US" sz="2400" dirty="0">
                <a:latin typeface="Arial" charset="0"/>
              </a:rPr>
              <a:t>If slow faltering</a:t>
            </a:r>
            <a:r>
              <a:rPr lang="en-US" sz="2400" dirty="0" smtClean="0">
                <a:latin typeface="Arial" charset="0"/>
              </a:rPr>
              <a:t>, directed to </a:t>
            </a:r>
            <a:r>
              <a:rPr lang="en-US" sz="2400" dirty="0">
                <a:latin typeface="Arial" charset="0"/>
              </a:rPr>
              <a:t>get more info - H/A and W/</a:t>
            </a:r>
            <a:r>
              <a:rPr lang="en-US" sz="2400" dirty="0" smtClean="0">
                <a:latin typeface="Arial" charset="0"/>
              </a:rPr>
              <a:t>H</a:t>
            </a:r>
          </a:p>
          <a:p>
            <a:pPr marL="457200" lvl="1" indent="0">
              <a:lnSpc>
                <a:spcPct val="110000"/>
              </a:lnSpc>
              <a:buNone/>
            </a:pPr>
            <a:endParaRPr lang="en-US" sz="2400" dirty="0">
              <a:latin typeface="Arial" charset="0"/>
            </a:endParaRPr>
          </a:p>
          <a:p>
            <a:pPr>
              <a:lnSpc>
                <a:spcPct val="80000"/>
              </a:lnSpc>
              <a:buFont typeface="Wingdings" charset="0"/>
              <a:buNone/>
            </a:pPr>
            <a:r>
              <a:rPr lang="en-US" sz="2800" b="1" u="sng" dirty="0">
                <a:latin typeface="Arial" charset="0"/>
              </a:rPr>
              <a:t>Disadvantages:</a:t>
            </a:r>
            <a:endParaRPr lang="en-US" sz="2800" b="1" dirty="0">
              <a:latin typeface="Arial" charset="0"/>
            </a:endParaRPr>
          </a:p>
          <a:p>
            <a:pPr lvl="1">
              <a:lnSpc>
                <a:spcPct val="80000"/>
              </a:lnSpc>
            </a:pPr>
            <a:r>
              <a:rPr lang="en-US" sz="2400" dirty="0">
                <a:latin typeface="Arial" charset="0"/>
              </a:rPr>
              <a:t>does not indicate whether child is short and normal weight or tall and underweight</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Recurrent illness episodes:</a:t>
            </a:r>
            <a:endParaRPr lang="en-US" dirty="0"/>
          </a:p>
        </p:txBody>
      </p:sp>
      <p:pic>
        <p:nvPicPr>
          <p:cNvPr id="4" name="Content Placeholder 3" descr="p12.gif"/>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
        <p:nvSpPr>
          <p:cNvPr id="6" name="Oval 5"/>
          <p:cNvSpPr/>
          <p:nvPr/>
        </p:nvSpPr>
        <p:spPr>
          <a:xfrm>
            <a:off x="5096933" y="2607733"/>
            <a:ext cx="914400" cy="9144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756400" y="2302933"/>
            <a:ext cx="914400" cy="9144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5746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a:xfrm>
            <a:off x="372533" y="0"/>
            <a:ext cx="7772400" cy="1143000"/>
          </a:xfrm>
        </p:spPr>
        <p:txBody>
          <a:bodyPr/>
          <a:lstStyle/>
          <a:p>
            <a:r>
              <a:rPr lang="en-US" b="0" dirty="0">
                <a:latin typeface="Arial" charset="0"/>
              </a:rPr>
              <a:t>Median Upper Arm Circumference (MUAC)</a:t>
            </a:r>
          </a:p>
        </p:txBody>
      </p:sp>
      <p:sp>
        <p:nvSpPr>
          <p:cNvPr id="589827" name="Rectangle 3"/>
          <p:cNvSpPr>
            <a:spLocks noGrp="1" noChangeArrowheads="1"/>
          </p:cNvSpPr>
          <p:nvPr>
            <p:ph type="body" idx="1"/>
          </p:nvPr>
        </p:nvSpPr>
        <p:spPr>
          <a:xfrm>
            <a:off x="372533" y="1642214"/>
            <a:ext cx="8534400" cy="4495800"/>
          </a:xfrm>
        </p:spPr>
        <p:txBody>
          <a:bodyPr/>
          <a:lstStyle/>
          <a:p>
            <a:pPr>
              <a:lnSpc>
                <a:spcPct val="90000"/>
              </a:lnSpc>
              <a:buFont typeface="Wingdings" charset="0"/>
              <a:buNone/>
            </a:pPr>
            <a:r>
              <a:rPr lang="en-US" sz="3200" b="1" u="sng" dirty="0">
                <a:latin typeface="Arial" charset="0"/>
              </a:rPr>
              <a:t>Advantages</a:t>
            </a:r>
            <a:endParaRPr lang="en-US" sz="3200" b="1" dirty="0">
              <a:latin typeface="Arial" charset="0"/>
            </a:endParaRPr>
          </a:p>
          <a:p>
            <a:pPr lvl="1">
              <a:lnSpc>
                <a:spcPct val="90000"/>
              </a:lnSpc>
            </a:pPr>
            <a:r>
              <a:rPr lang="en-US" sz="2800" dirty="0">
                <a:latin typeface="Arial" charset="0"/>
              </a:rPr>
              <a:t>easy to perform</a:t>
            </a:r>
          </a:p>
          <a:p>
            <a:pPr lvl="1">
              <a:lnSpc>
                <a:spcPct val="90000"/>
              </a:lnSpc>
            </a:pPr>
            <a:r>
              <a:rPr lang="en-US" sz="2800" dirty="0" smtClean="0">
                <a:latin typeface="Arial" charset="0"/>
              </a:rPr>
              <a:t>does </a:t>
            </a:r>
            <a:r>
              <a:rPr lang="en-US" sz="2800" dirty="0">
                <a:latin typeface="Arial" charset="0"/>
              </a:rPr>
              <a:t>not require age </a:t>
            </a:r>
            <a:r>
              <a:rPr lang="en-US" sz="2800" dirty="0" smtClean="0">
                <a:latin typeface="Arial" charset="0"/>
              </a:rPr>
              <a:t>(reference applies to children 6 -60 months of age, MUAC for pregnant women with separate values)</a:t>
            </a:r>
            <a:endParaRPr lang="en-US" sz="2800" dirty="0">
              <a:latin typeface="Arial" charset="0"/>
            </a:endParaRPr>
          </a:p>
          <a:p>
            <a:pPr lvl="1">
              <a:lnSpc>
                <a:spcPct val="90000"/>
              </a:lnSpc>
            </a:pPr>
            <a:r>
              <a:rPr lang="en-US" sz="2800" b="1" i="1" dirty="0">
                <a:solidFill>
                  <a:schemeClr val="bg1">
                    <a:lumMod val="10000"/>
                  </a:schemeClr>
                </a:solidFill>
                <a:latin typeface="Arial" charset="0"/>
              </a:rPr>
              <a:t>May be the "best" predictor of mortality in children </a:t>
            </a:r>
            <a:r>
              <a:rPr lang="en-US" sz="2800" b="1" i="1" dirty="0" smtClean="0">
                <a:solidFill>
                  <a:schemeClr val="bg1">
                    <a:lumMod val="10000"/>
                  </a:schemeClr>
                </a:solidFill>
                <a:latin typeface="Arial" charset="0"/>
              </a:rPr>
              <a:t> at risk (MUAC of &lt; 115 mm)</a:t>
            </a:r>
            <a:endParaRPr lang="en-US" sz="2800" b="1" i="1" dirty="0">
              <a:solidFill>
                <a:schemeClr val="bg1">
                  <a:lumMod val="10000"/>
                </a:schemeClr>
              </a:solidFill>
              <a:latin typeface="Arial" charset="0"/>
            </a:endParaRPr>
          </a:p>
          <a:p>
            <a:pPr>
              <a:lnSpc>
                <a:spcPct val="90000"/>
              </a:lnSpc>
              <a:buFont typeface="Wingdings" charset="0"/>
              <a:buNone/>
            </a:pPr>
            <a:r>
              <a:rPr lang="en-US" sz="3200" b="1" u="sng" dirty="0">
                <a:latin typeface="Arial" charset="0"/>
              </a:rPr>
              <a:t>Disadvantages</a:t>
            </a:r>
            <a:r>
              <a:rPr lang="en-US" sz="3200" b="1" dirty="0">
                <a:latin typeface="Arial" charset="0"/>
              </a:rPr>
              <a:t>:</a:t>
            </a:r>
          </a:p>
          <a:p>
            <a:pPr lvl="1">
              <a:lnSpc>
                <a:spcPct val="90000"/>
              </a:lnSpc>
            </a:pPr>
            <a:r>
              <a:rPr lang="en-US" sz="2800" dirty="0">
                <a:latin typeface="Arial" charset="0"/>
              </a:rPr>
              <a:t>measurement </a:t>
            </a:r>
            <a:r>
              <a:rPr lang="en-US" sz="2800" dirty="0" smtClean="0">
                <a:latin typeface="Arial" charset="0"/>
              </a:rPr>
              <a:t>error if not trained</a:t>
            </a:r>
          </a:p>
          <a:p>
            <a:pPr lvl="1">
              <a:lnSpc>
                <a:spcPct val="90000"/>
              </a:lnSpc>
            </a:pPr>
            <a:r>
              <a:rPr lang="en-US" dirty="0" smtClean="0">
                <a:latin typeface="Arial" charset="0"/>
              </a:rPr>
              <a:t>Doesn’t correlate with stunting</a:t>
            </a:r>
            <a:endParaRPr lang="en-US" sz="2800" dirty="0">
              <a:latin typeface="Arial" charset="0"/>
            </a:endParaRPr>
          </a:p>
        </p:txBody>
      </p:sp>
      <p:sp>
        <p:nvSpPr>
          <p:cNvPr id="2" name="TextBox 1"/>
          <p:cNvSpPr txBox="1"/>
          <p:nvPr/>
        </p:nvSpPr>
        <p:spPr>
          <a:xfrm>
            <a:off x="7247467" y="6488668"/>
            <a:ext cx="2506133" cy="369332"/>
          </a:xfrm>
          <a:prstGeom prst="rect">
            <a:avLst/>
          </a:prstGeom>
          <a:noFill/>
        </p:spPr>
        <p:txBody>
          <a:bodyPr wrap="square" rtlCol="0">
            <a:spAutoFit/>
          </a:bodyPr>
          <a:lstStyle/>
          <a:p>
            <a:r>
              <a:rPr lang="en-US" dirty="0" smtClean="0"/>
              <a:t>WHO, 2009</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ac-front-back.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060430"/>
          </a:xfrm>
          <a:prstGeom prst="rect">
            <a:avLst/>
          </a:prstGeom>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82921"/>
            <a:ext cx="3683000" cy="477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descr="IMG_27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2098197"/>
            <a:ext cx="3571875" cy="475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b="0" dirty="0">
                <a:latin typeface="Arial"/>
                <a:cs typeface="Arial"/>
              </a:rPr>
              <a:t>What constitutes </a:t>
            </a:r>
            <a:r>
              <a:rPr lang="en-US" b="0" dirty="0" smtClean="0">
                <a:latin typeface="Arial"/>
                <a:cs typeface="Arial"/>
              </a:rPr>
              <a:t>malnutrition?</a:t>
            </a:r>
            <a:endParaRPr lang="en-US" b="0" dirty="0">
              <a:latin typeface="Arial"/>
              <a:cs typeface="Arial"/>
            </a:endParaRPr>
          </a:p>
        </p:txBody>
      </p:sp>
      <p:sp>
        <p:nvSpPr>
          <p:cNvPr id="230403" name="Rectangle 3"/>
          <p:cNvSpPr>
            <a:spLocks noGrp="1" noChangeArrowheads="1"/>
          </p:cNvSpPr>
          <p:nvPr>
            <p:ph type="body" idx="1"/>
          </p:nvPr>
        </p:nvSpPr>
        <p:spPr>
          <a:xfrm>
            <a:off x="160582" y="1417638"/>
            <a:ext cx="8695552" cy="4525963"/>
          </a:xfrm>
        </p:spPr>
        <p:txBody>
          <a:bodyPr/>
          <a:lstStyle/>
          <a:p>
            <a:pPr marL="0" indent="0">
              <a:buNone/>
            </a:pPr>
            <a:r>
              <a:rPr lang="en-US" sz="2800" dirty="0" smtClean="0"/>
              <a:t>  </a:t>
            </a:r>
            <a:r>
              <a:rPr lang="en-US" sz="2800" b="1" dirty="0" smtClean="0"/>
              <a:t>UNDERNUTRITION</a:t>
            </a:r>
          </a:p>
          <a:p>
            <a:pPr lvl="1"/>
            <a:r>
              <a:rPr lang="en-US" sz="2400" dirty="0" smtClean="0"/>
              <a:t>Intrauterine </a:t>
            </a:r>
            <a:r>
              <a:rPr lang="en-US" sz="2400" dirty="0"/>
              <a:t>growth restriction resulting in low birth </a:t>
            </a:r>
            <a:r>
              <a:rPr lang="en-US" sz="2400" dirty="0" smtClean="0"/>
              <a:t>weight</a:t>
            </a:r>
            <a:endParaRPr lang="en-US" sz="2400" dirty="0"/>
          </a:p>
          <a:p>
            <a:pPr lvl="1"/>
            <a:r>
              <a:rPr lang="en-US" sz="2400" dirty="0" smtClean="0"/>
              <a:t>Underweight</a:t>
            </a:r>
            <a:r>
              <a:rPr lang="en-US" sz="2400" dirty="0"/>
              <a:t>:  low body </a:t>
            </a:r>
            <a:r>
              <a:rPr lang="en-US" sz="2400" dirty="0" smtClean="0"/>
              <a:t>weight for age in children</a:t>
            </a:r>
            <a:r>
              <a:rPr lang="en-US" sz="2400" dirty="0"/>
              <a:t>, </a:t>
            </a:r>
            <a:r>
              <a:rPr lang="en-US" sz="2400" dirty="0" smtClean="0"/>
              <a:t>and low </a:t>
            </a:r>
            <a:r>
              <a:rPr lang="en-US" sz="2400" dirty="0"/>
              <a:t>Body Mass Index (</a:t>
            </a:r>
            <a:r>
              <a:rPr lang="en-US" sz="2400" dirty="0" smtClean="0"/>
              <a:t>BMI) and </a:t>
            </a:r>
            <a:r>
              <a:rPr lang="en-US" sz="2400" dirty="0"/>
              <a:t>adults</a:t>
            </a:r>
          </a:p>
          <a:p>
            <a:pPr lvl="1"/>
            <a:r>
              <a:rPr lang="en-US" sz="2400" dirty="0" smtClean="0"/>
              <a:t>Stunting (shortness): </a:t>
            </a:r>
            <a:r>
              <a:rPr lang="en-US" sz="2400" dirty="0"/>
              <a:t>linear growth deficits</a:t>
            </a:r>
          </a:p>
          <a:p>
            <a:pPr lvl="1"/>
            <a:r>
              <a:rPr lang="en-US" sz="2400" dirty="0"/>
              <a:t>Wasting (thinness): reflecting low weight for </a:t>
            </a:r>
            <a:r>
              <a:rPr lang="en-US" sz="2400" dirty="0" smtClean="0"/>
              <a:t>height</a:t>
            </a:r>
          </a:p>
          <a:p>
            <a:pPr lvl="1"/>
            <a:r>
              <a:rPr lang="en-US" sz="2400" dirty="0" smtClean="0"/>
              <a:t>Protein deficiency malnutrition</a:t>
            </a:r>
            <a:endParaRPr lang="en-US" sz="2400" dirty="0"/>
          </a:p>
          <a:p>
            <a:pPr lvl="1"/>
            <a:r>
              <a:rPr lang="en-US" sz="2400" dirty="0"/>
              <a:t>Micronutrient </a:t>
            </a:r>
            <a:r>
              <a:rPr lang="en-US" sz="2400" dirty="0" smtClean="0"/>
              <a:t>deficiencies – most importantly: Vitamin A, Vitamin D, zinc, iodine, iron and </a:t>
            </a:r>
            <a:r>
              <a:rPr lang="en-US" sz="2400" dirty="0" err="1" smtClean="0"/>
              <a:t>folate</a:t>
            </a:r>
            <a:r>
              <a:rPr lang="en-US" sz="2400" dirty="0" smtClean="0"/>
              <a:t>, calcium</a:t>
            </a:r>
          </a:p>
          <a:p>
            <a:pPr marL="457200" lvl="1" indent="0">
              <a:buNone/>
            </a:pPr>
            <a:endParaRPr lang="en-US" sz="2400" b="1" dirty="0"/>
          </a:p>
          <a:p>
            <a:pPr marL="457200" lvl="1" indent="0">
              <a:buNone/>
            </a:pPr>
            <a:r>
              <a:rPr lang="en-US" b="1" i="1" dirty="0" smtClean="0"/>
              <a:t>MALNUTRITION = </a:t>
            </a:r>
            <a:r>
              <a:rPr lang="en-US" b="1" i="1" dirty="0"/>
              <a:t>UNDERNUTRITION AND OVERNUTRITION</a:t>
            </a:r>
          </a:p>
          <a:p>
            <a:pPr lvl="1"/>
            <a:endParaRPr lang="en-US" sz="2400" dirty="0" smtClean="0"/>
          </a:p>
          <a:p>
            <a:pPr marL="0" indent="0">
              <a:buNone/>
            </a:pPr>
            <a:r>
              <a:rPr lang="en-US" sz="2800" b="1" dirty="0" smtClean="0"/>
              <a:t>	</a:t>
            </a:r>
            <a:endParaRPr lang="en-US" sz="2800" b="1" i="1" dirty="0"/>
          </a:p>
        </p:txBody>
      </p:sp>
    </p:spTree>
    <p:extLst>
      <p:ext uri="{BB962C8B-B14F-4D97-AF65-F5344CB8AC3E}">
        <p14:creationId xmlns:p14="http://schemas.microsoft.com/office/powerpoint/2010/main" val="71213964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3705"/>
            <a:ext cx="8415867" cy="1143000"/>
          </a:xfrm>
        </p:spPr>
        <p:txBody>
          <a:bodyPr/>
          <a:lstStyle/>
          <a:p>
            <a:r>
              <a:rPr lang="en-US" b="0" dirty="0" smtClean="0">
                <a:latin typeface="Arial"/>
                <a:cs typeface="Arial"/>
              </a:rPr>
              <a:t>Most important, evidence based nutrition interventions for populations at risk</a:t>
            </a:r>
            <a:endParaRPr lang="en-US" b="0" dirty="0">
              <a:latin typeface="Arial"/>
              <a:cs typeface="Arial"/>
            </a:endParaRPr>
          </a:p>
        </p:txBody>
      </p:sp>
      <p:sp>
        <p:nvSpPr>
          <p:cNvPr id="5" name="Content Placeholder 4"/>
          <p:cNvSpPr>
            <a:spLocks noGrp="1"/>
          </p:cNvSpPr>
          <p:nvPr>
            <p:ph idx="1"/>
          </p:nvPr>
        </p:nvSpPr>
        <p:spPr>
          <a:xfrm>
            <a:off x="135466" y="1363133"/>
            <a:ext cx="8839201" cy="5257800"/>
          </a:xfrm>
        </p:spPr>
        <p:txBody>
          <a:bodyPr/>
          <a:lstStyle/>
          <a:p>
            <a:r>
              <a:rPr lang="en-US" sz="2400" dirty="0"/>
              <a:t>Maternal micronutrient supplementation with calcium and balanced protein </a:t>
            </a:r>
            <a:r>
              <a:rPr lang="en-US" sz="2400" dirty="0" smtClean="0"/>
              <a:t>supplements</a:t>
            </a:r>
          </a:p>
          <a:p>
            <a:r>
              <a:rPr lang="en-US" sz="2400" dirty="0" smtClean="0"/>
              <a:t>Exclusive breastfeeding for 6 </a:t>
            </a:r>
            <a:r>
              <a:rPr lang="en-US" sz="2400" dirty="0" err="1" smtClean="0"/>
              <a:t>mo</a:t>
            </a:r>
            <a:r>
              <a:rPr lang="en-US" sz="2400" dirty="0" smtClean="0"/>
              <a:t>, continued with appropriate complementary foods until at least 2 YOA</a:t>
            </a:r>
          </a:p>
          <a:p>
            <a:r>
              <a:rPr lang="en-US" sz="2400" dirty="0" err="1" smtClean="0"/>
              <a:t>Vit</a:t>
            </a:r>
            <a:r>
              <a:rPr lang="en-US" sz="2400" dirty="0" smtClean="0"/>
              <a:t> A supplementation for postpartum women and children U5</a:t>
            </a:r>
          </a:p>
          <a:p>
            <a:r>
              <a:rPr lang="en-US" sz="2400" dirty="0" smtClean="0"/>
              <a:t>Fe/</a:t>
            </a:r>
            <a:r>
              <a:rPr lang="en-US" sz="2400" dirty="0" err="1" smtClean="0"/>
              <a:t>folate</a:t>
            </a:r>
            <a:r>
              <a:rPr lang="en-US" sz="2400" dirty="0" smtClean="0"/>
              <a:t> for anemia </a:t>
            </a:r>
            <a:r>
              <a:rPr lang="en-US" sz="2400" i="1" dirty="0" smtClean="0"/>
              <a:t>(though HARD to reliably take tabs)</a:t>
            </a:r>
          </a:p>
          <a:p>
            <a:r>
              <a:rPr lang="en-US" sz="2400" dirty="0" smtClean="0"/>
              <a:t>Zinc for diarrhea and measles episodes, and burns in children12-60 months of age</a:t>
            </a:r>
          </a:p>
          <a:p>
            <a:r>
              <a:rPr lang="en-US" sz="2400" dirty="0" smtClean="0"/>
              <a:t>Universal salt </a:t>
            </a:r>
            <a:r>
              <a:rPr lang="en-US" sz="2400" dirty="0" err="1" smtClean="0"/>
              <a:t>iodinization</a:t>
            </a:r>
            <a:endParaRPr lang="en-US" sz="2400" dirty="0" smtClean="0"/>
          </a:p>
          <a:p>
            <a:r>
              <a:rPr lang="en-US" sz="2400" dirty="0" smtClean="0"/>
              <a:t>Supplementary home and/or community based feeding for moderate malnutrition</a:t>
            </a:r>
            <a:endParaRPr lang="en-US" sz="2400" dirty="0"/>
          </a:p>
          <a:p>
            <a:r>
              <a:rPr lang="en-US" sz="2400" dirty="0" smtClean="0"/>
              <a:t>Recognition and management of acute malnutrition</a:t>
            </a:r>
          </a:p>
          <a:p>
            <a:endParaRPr lang="en-US" sz="2800" dirty="0"/>
          </a:p>
        </p:txBody>
      </p:sp>
    </p:spTree>
    <p:extLst>
      <p:ext uri="{BB962C8B-B14F-4D97-AF65-F5344CB8AC3E}">
        <p14:creationId xmlns:p14="http://schemas.microsoft.com/office/powerpoint/2010/main" val="37038672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7" y="135467"/>
            <a:ext cx="8957733" cy="1143000"/>
          </a:xfrm>
        </p:spPr>
        <p:txBody>
          <a:bodyPr/>
          <a:lstStyle/>
          <a:p>
            <a:r>
              <a:rPr lang="en-US" b="0" dirty="0" err="1" smtClean="0">
                <a:latin typeface="Arial"/>
                <a:cs typeface="Arial"/>
              </a:rPr>
              <a:t>Undernutrition</a:t>
            </a:r>
            <a:r>
              <a:rPr lang="en-US" b="0" dirty="0" smtClean="0">
                <a:latin typeface="Arial"/>
                <a:cs typeface="Arial"/>
              </a:rPr>
              <a:t> in Emergencies</a:t>
            </a:r>
            <a:endParaRPr lang="en-US" b="0" dirty="0">
              <a:latin typeface="Arial"/>
              <a:cs typeface="Arial"/>
            </a:endParaRPr>
          </a:p>
        </p:txBody>
      </p:sp>
      <p:pic>
        <p:nvPicPr>
          <p:cNvPr id="6" name="Picture 5"/>
          <p:cNvPicPr>
            <a:picLocks noChangeAspect="1"/>
          </p:cNvPicPr>
          <p:nvPr/>
        </p:nvPicPr>
        <p:blipFill>
          <a:blip r:embed="rId2"/>
          <a:stretch>
            <a:fillRect/>
          </a:stretch>
        </p:blipFill>
        <p:spPr>
          <a:xfrm>
            <a:off x="1303867" y="1528234"/>
            <a:ext cx="6925733" cy="5194300"/>
          </a:xfrm>
          <a:prstGeom prst="rect">
            <a:avLst/>
          </a:prstGeom>
        </p:spPr>
      </p:pic>
    </p:spTree>
    <p:extLst>
      <p:ext uri="{BB962C8B-B14F-4D97-AF65-F5344CB8AC3E}">
        <p14:creationId xmlns:p14="http://schemas.microsoft.com/office/powerpoint/2010/main" val="167756389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22" y="135466"/>
            <a:ext cx="7209887" cy="1143000"/>
          </a:xfrm>
        </p:spPr>
        <p:txBody>
          <a:bodyPr/>
          <a:lstStyle/>
          <a:p>
            <a:r>
              <a:rPr lang="en-US" sz="3200" b="0" dirty="0">
                <a:latin typeface="Arial" charset="0"/>
              </a:rPr>
              <a:t>Major risks for infants and young children in complex humanitarian crisis</a:t>
            </a:r>
          </a:p>
        </p:txBody>
      </p:sp>
      <p:sp>
        <p:nvSpPr>
          <p:cNvPr id="5" name="Content Placeholder 4"/>
          <p:cNvSpPr>
            <a:spLocks noGrp="1"/>
          </p:cNvSpPr>
          <p:nvPr>
            <p:ph idx="1"/>
          </p:nvPr>
        </p:nvSpPr>
        <p:spPr>
          <a:xfrm>
            <a:off x="457200" y="1515533"/>
            <a:ext cx="7670800" cy="4525963"/>
          </a:xfrm>
        </p:spPr>
        <p:txBody>
          <a:bodyPr/>
          <a:lstStyle/>
          <a:p>
            <a:r>
              <a:rPr lang="en-US" sz="3200" dirty="0">
                <a:latin typeface="Arial" charset="0"/>
              </a:rPr>
              <a:t>Separation from family</a:t>
            </a:r>
          </a:p>
          <a:p>
            <a:r>
              <a:rPr lang="en-US" sz="3200" dirty="0">
                <a:latin typeface="Arial" charset="0"/>
              </a:rPr>
              <a:t>Hypo or hyperthermia</a:t>
            </a:r>
          </a:p>
          <a:p>
            <a:r>
              <a:rPr lang="en-US" sz="3200" dirty="0">
                <a:latin typeface="Arial" charset="0"/>
              </a:rPr>
              <a:t>Dehydration</a:t>
            </a:r>
          </a:p>
          <a:p>
            <a:r>
              <a:rPr lang="en-US" sz="3200" dirty="0" smtClean="0">
                <a:latin typeface="Arial" charset="0"/>
              </a:rPr>
              <a:t>Starvation</a:t>
            </a:r>
          </a:p>
          <a:p>
            <a:r>
              <a:rPr lang="en-US" sz="3200" dirty="0" smtClean="0">
                <a:latin typeface="Arial" charset="0"/>
              </a:rPr>
              <a:t>PTSD/depression</a:t>
            </a:r>
          </a:p>
          <a:p>
            <a:r>
              <a:rPr lang="en-US" sz="3200" dirty="0" smtClean="0">
                <a:latin typeface="Arial" charset="0"/>
              </a:rPr>
              <a:t>Abrupt weaning</a:t>
            </a:r>
            <a:endParaRPr lang="en-US" sz="3200" dirty="0">
              <a:latin typeface="Arial" charset="0"/>
            </a:endParaRPr>
          </a:p>
          <a:p>
            <a:r>
              <a:rPr lang="en-US" sz="3200" dirty="0">
                <a:latin typeface="Arial" charset="0"/>
              </a:rPr>
              <a:t>Illness – gastroenteritis, respiratory infection, skin </a:t>
            </a:r>
            <a:r>
              <a:rPr lang="en-US" sz="3200" dirty="0" smtClean="0">
                <a:latin typeface="Arial" charset="0"/>
              </a:rPr>
              <a:t>infections, </a:t>
            </a:r>
            <a:r>
              <a:rPr lang="en-US" sz="3200" dirty="0">
                <a:latin typeface="Arial" charset="0"/>
              </a:rPr>
              <a:t>measles and malaria</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Rectangle 6"/>
          <p:cNvSpPr>
            <a:spLocks noChangeArrowheads="1"/>
          </p:cNvSpPr>
          <p:nvPr/>
        </p:nvSpPr>
        <p:spPr bwMode="auto">
          <a:xfrm>
            <a:off x="4724400" y="4267200"/>
            <a:ext cx="4038600" cy="2057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0000"/>
              <a:buFont typeface="Wingdings" pitchFamily="2" charset="2"/>
              <a:buNone/>
              <a:defRPr/>
            </a:pPr>
            <a:endParaRPr lang="en-US" sz="2800" dirty="0">
              <a:effectLst>
                <a:outerShdw blurRad="38100" dist="38100" dir="2700000" algn="tl">
                  <a:srgbClr val="000000"/>
                </a:outerShdw>
              </a:effectLst>
              <a:latin typeface="Verdana" pitchFamily="34" charset="0"/>
              <a:ea typeface="ＭＳ Ｐゴシック" pitchFamily="34" charset="-128"/>
              <a:cs typeface="+mn-cs"/>
            </a:endParaRPr>
          </a:p>
        </p:txBody>
      </p:sp>
      <p:sp>
        <p:nvSpPr>
          <p:cNvPr id="46087" name="Rectangle 7"/>
          <p:cNvSpPr>
            <a:spLocks noChangeArrowheads="1"/>
          </p:cNvSpPr>
          <p:nvPr/>
        </p:nvSpPr>
        <p:spPr bwMode="auto">
          <a:xfrm>
            <a:off x="-1422400" y="220133"/>
            <a:ext cx="5638800" cy="914400"/>
          </a:xfrm>
          <a:prstGeom prst="rect">
            <a:avLst/>
          </a:prstGeom>
          <a:noFill/>
          <a:ln w="9525">
            <a:noFill/>
            <a:miter lim="800000"/>
            <a:headEnd/>
            <a:tailEnd/>
          </a:ln>
          <a:effectLst/>
        </p:spPr>
        <p:txBody>
          <a:bodyPr anchor="ctr" anchorCtr="1"/>
          <a:lstStyle/>
          <a:p>
            <a:pPr algn="ctr" eaLnBrk="1" hangingPunct="1"/>
            <a:r>
              <a:rPr lang="en-US" sz="4000" dirty="0">
                <a:solidFill>
                  <a:srgbClr val="B32317"/>
                </a:solidFill>
              </a:rPr>
              <a:t>Triage</a:t>
            </a:r>
          </a:p>
        </p:txBody>
      </p:sp>
      <p:sp>
        <p:nvSpPr>
          <p:cNvPr id="4" name="TextBox 3"/>
          <p:cNvSpPr txBox="1"/>
          <p:nvPr/>
        </p:nvSpPr>
        <p:spPr>
          <a:xfrm>
            <a:off x="190500" y="1295041"/>
            <a:ext cx="8572500" cy="2400657"/>
          </a:xfrm>
          <a:prstGeom prst="rect">
            <a:avLst/>
          </a:prstGeom>
          <a:noFill/>
        </p:spPr>
        <p:txBody>
          <a:bodyPr wrap="square" rtlCol="0">
            <a:spAutoFit/>
          </a:bodyPr>
          <a:lstStyle/>
          <a:p>
            <a:pPr marL="457200" indent="-457200">
              <a:buFont typeface="Arial"/>
              <a:buChar char="•"/>
            </a:pPr>
            <a:r>
              <a:rPr lang="en-US" sz="3000" dirty="0" smtClean="0"/>
              <a:t>Weight for Height</a:t>
            </a:r>
          </a:p>
          <a:p>
            <a:pPr marL="457200" indent="-457200">
              <a:buFont typeface="Arial"/>
              <a:buChar char="•"/>
            </a:pPr>
            <a:r>
              <a:rPr lang="en-US" sz="3000" dirty="0" smtClean="0"/>
              <a:t>MUAC</a:t>
            </a:r>
          </a:p>
          <a:p>
            <a:pPr marL="457200" indent="-457200">
              <a:buFont typeface="Arial"/>
              <a:buChar char="•"/>
            </a:pPr>
            <a:r>
              <a:rPr lang="en-US" sz="3000" dirty="0" smtClean="0"/>
              <a:t>Signs of micronutrient or </a:t>
            </a:r>
            <a:r>
              <a:rPr lang="en-US" sz="3000" dirty="0" err="1" smtClean="0"/>
              <a:t>kwashiokor</a:t>
            </a:r>
            <a:r>
              <a:rPr lang="en-US" sz="3000" dirty="0" smtClean="0"/>
              <a:t> deficiency</a:t>
            </a:r>
          </a:p>
          <a:p>
            <a:pPr marL="457200" indent="-457200">
              <a:buFont typeface="Arial"/>
              <a:buChar char="•"/>
            </a:pPr>
            <a:r>
              <a:rPr lang="en-US" sz="3000" dirty="0" smtClean="0"/>
              <a:t>Assess for OTHER complications</a:t>
            </a:r>
          </a:p>
        </p:txBody>
      </p:sp>
      <p:pic>
        <p:nvPicPr>
          <p:cNvPr id="6" name="Picture 5"/>
          <p:cNvPicPr>
            <a:picLocks noChangeAspect="1"/>
          </p:cNvPicPr>
          <p:nvPr/>
        </p:nvPicPr>
        <p:blipFill>
          <a:blip r:embed="rId3"/>
          <a:stretch>
            <a:fillRect/>
          </a:stretch>
        </p:blipFill>
        <p:spPr>
          <a:xfrm>
            <a:off x="4927598" y="3695698"/>
            <a:ext cx="4216402" cy="316230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latin typeface="Arial"/>
                <a:cs typeface="Arial"/>
              </a:rPr>
              <a:t>Assess for complications </a:t>
            </a:r>
            <a:r>
              <a:rPr lang="en-US" b="0" dirty="0" smtClean="0">
                <a:latin typeface="Arial"/>
                <a:cs typeface="Arial"/>
                <a:sym typeface="Wingdings"/>
              </a:rPr>
              <a:t> REFER</a:t>
            </a:r>
            <a:r>
              <a:rPr lang="en-US" dirty="0" smtClean="0"/>
              <a:t>:</a:t>
            </a:r>
            <a:endParaRPr lang="en-US" dirty="0"/>
          </a:p>
        </p:txBody>
      </p:sp>
      <p:sp>
        <p:nvSpPr>
          <p:cNvPr id="3" name="Content Placeholder 2"/>
          <p:cNvSpPr>
            <a:spLocks noGrp="1"/>
          </p:cNvSpPr>
          <p:nvPr>
            <p:ph idx="1"/>
          </p:nvPr>
        </p:nvSpPr>
        <p:spPr>
          <a:xfrm>
            <a:off x="304800" y="1532466"/>
            <a:ext cx="7687734" cy="4525963"/>
          </a:xfrm>
        </p:spPr>
        <p:txBody>
          <a:bodyPr/>
          <a:lstStyle/>
          <a:p>
            <a:pPr lvl="1"/>
            <a:r>
              <a:rPr lang="en-US" sz="4000" dirty="0" smtClean="0">
                <a:latin typeface="Arial"/>
                <a:ea typeface="ＭＳ Ｐゴシック" charset="0"/>
                <a:cs typeface="Arial"/>
              </a:rPr>
              <a:t>Signs of shock or sepsis</a:t>
            </a:r>
          </a:p>
          <a:p>
            <a:pPr lvl="1"/>
            <a:r>
              <a:rPr lang="en-US" sz="4000" dirty="0" smtClean="0">
                <a:latin typeface="Arial"/>
                <a:ea typeface="ＭＳ Ｐゴシック" charset="0"/>
                <a:cs typeface="Arial"/>
              </a:rPr>
              <a:t>Concomitant infections (malaria, HIV, ARI, TB)</a:t>
            </a:r>
            <a:endParaRPr lang="en-US" sz="4000" dirty="0">
              <a:latin typeface="Arial"/>
              <a:ea typeface="ＭＳ Ｐゴシック" charset="0"/>
              <a:cs typeface="Arial"/>
            </a:endParaRPr>
          </a:p>
          <a:p>
            <a:pPr lvl="1"/>
            <a:r>
              <a:rPr lang="en-US" sz="4000" dirty="0">
                <a:latin typeface="Arial"/>
                <a:ea typeface="ＭＳ Ｐゴシック" charset="0"/>
                <a:cs typeface="Arial"/>
              </a:rPr>
              <a:t>Uncontrolled diarrhea</a:t>
            </a:r>
          </a:p>
          <a:p>
            <a:pPr lvl="1"/>
            <a:r>
              <a:rPr lang="en-US" sz="4000" dirty="0">
                <a:latin typeface="Arial"/>
                <a:ea typeface="ＭＳ Ｐゴシック" charset="0"/>
                <a:cs typeface="Arial"/>
              </a:rPr>
              <a:t>Dehydration</a:t>
            </a:r>
          </a:p>
          <a:p>
            <a:pPr lvl="1"/>
            <a:r>
              <a:rPr lang="en-US" sz="4000" dirty="0" smtClean="0">
                <a:latin typeface="Arial"/>
                <a:ea typeface="ＭＳ Ｐゴシック" charset="0"/>
                <a:cs typeface="Arial"/>
              </a:rPr>
              <a:t>Anorexia</a:t>
            </a:r>
          </a:p>
          <a:p>
            <a:pPr lvl="1"/>
            <a:r>
              <a:rPr lang="en-US" sz="4000" dirty="0" smtClean="0">
                <a:latin typeface="Arial"/>
                <a:ea typeface="ＭＳ Ｐゴシック" charset="0"/>
                <a:cs typeface="Arial"/>
              </a:rPr>
              <a:t>Edema or Kwashiokor</a:t>
            </a:r>
            <a:endParaRPr lang="en-US" sz="4000" dirty="0">
              <a:latin typeface="Arial"/>
              <a:ea typeface="ＭＳ Ｐゴシック" charset="0"/>
              <a:cs typeface="Arial"/>
            </a:endParaRPr>
          </a:p>
          <a:p>
            <a:endParaRPr lang="en-US" dirty="0"/>
          </a:p>
        </p:txBody>
      </p:sp>
    </p:spTree>
    <p:extLst>
      <p:ext uri="{BB962C8B-B14F-4D97-AF65-F5344CB8AC3E}">
        <p14:creationId xmlns:p14="http://schemas.microsoft.com/office/powerpoint/2010/main" val="4272634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ChangeArrowheads="1"/>
          </p:cNvSpPr>
          <p:nvPr>
            <p:ph type="title"/>
          </p:nvPr>
        </p:nvSpPr>
        <p:spPr>
          <a:xfrm>
            <a:off x="457200" y="0"/>
            <a:ext cx="7772400" cy="1143000"/>
          </a:xfrm>
        </p:spPr>
        <p:txBody>
          <a:bodyPr/>
          <a:lstStyle/>
          <a:p>
            <a:r>
              <a:rPr lang="en-US" sz="3200" b="0" dirty="0">
                <a:latin typeface="Arial" charset="0"/>
              </a:rPr>
              <a:t>Emergency contexts</a:t>
            </a:r>
            <a:br>
              <a:rPr lang="en-US" sz="3200" b="0" dirty="0">
                <a:latin typeface="Arial" charset="0"/>
              </a:rPr>
            </a:br>
            <a:r>
              <a:rPr lang="en-US" sz="3200" b="0" dirty="0">
                <a:latin typeface="Arial" charset="0"/>
              </a:rPr>
              <a:t>Definitions of global acute malnutrition</a:t>
            </a:r>
          </a:p>
        </p:txBody>
      </p:sp>
      <p:graphicFrame>
        <p:nvGraphicFramePr>
          <p:cNvPr id="717860" name="Group 36"/>
          <p:cNvGraphicFramePr>
            <a:graphicFrameLocks noGrp="1"/>
          </p:cNvGraphicFramePr>
          <p:nvPr>
            <p:ph idx="1"/>
            <p:extLst>
              <p:ext uri="{D42A27DB-BD31-4B8C-83A1-F6EECF244321}">
                <p14:modId xmlns:p14="http://schemas.microsoft.com/office/powerpoint/2010/main" val="2997367249"/>
              </p:ext>
            </p:extLst>
          </p:nvPr>
        </p:nvGraphicFramePr>
        <p:xfrm>
          <a:off x="372533" y="1752600"/>
          <a:ext cx="8534400" cy="4270248"/>
        </p:xfrm>
        <a:graphic>
          <a:graphicData uri="http://schemas.openxmlformats.org/drawingml/2006/table">
            <a:tbl>
              <a:tblPr/>
              <a:tblGrid>
                <a:gridCol w="1614311"/>
                <a:gridCol w="1614311"/>
                <a:gridCol w="2153356"/>
                <a:gridCol w="3152422"/>
              </a:tblGrid>
              <a:tr h="1092200">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1" i="0" u="none" strike="noStrike" cap="none" normalizeH="0" baseline="0" dirty="0">
                          <a:ln>
                            <a:noFill/>
                          </a:ln>
                          <a:solidFill>
                            <a:srgbClr val="F6F6F1"/>
                          </a:solidFill>
                          <a:effectLst>
                            <a:outerShdw blurRad="38100" dist="38100" dir="2700000" algn="tl">
                              <a:srgbClr val="000000"/>
                            </a:outerShdw>
                          </a:effectLst>
                          <a:latin typeface="Arial" charset="0"/>
                          <a:ea typeface="ＭＳ Ｐゴシック" charset="0"/>
                        </a:rPr>
                        <a:t>Stunting (Chronic)</a:t>
                      </a: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1" i="0" u="none" strike="noStrike" cap="none" normalizeH="0" baseline="0" dirty="0">
                          <a:ln>
                            <a:noFill/>
                          </a:ln>
                          <a:solidFill>
                            <a:srgbClr val="F6F6F1"/>
                          </a:solidFill>
                          <a:effectLst>
                            <a:outerShdw blurRad="38100" dist="38100" dir="2700000" algn="tl">
                              <a:srgbClr val="000000"/>
                            </a:outerShdw>
                          </a:effectLst>
                          <a:latin typeface="Arial" charset="0"/>
                          <a:ea typeface="ＭＳ Ｐゴシック" charset="0"/>
                        </a:rPr>
                        <a:t>Underweight</a:t>
                      </a:r>
                    </a:p>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1" i="0" u="none" strike="noStrike" cap="none" normalizeH="0" baseline="0" dirty="0">
                          <a:ln>
                            <a:noFill/>
                          </a:ln>
                          <a:solidFill>
                            <a:srgbClr val="F6F6F1"/>
                          </a:solidFill>
                          <a:effectLst>
                            <a:outerShdw blurRad="38100" dist="38100" dir="2700000" algn="tl">
                              <a:srgbClr val="000000"/>
                            </a:outerShdw>
                          </a:effectLst>
                          <a:latin typeface="Arial" charset="0"/>
                          <a:ea typeface="ＭＳ Ｐゴシック" charset="0"/>
                        </a:rPr>
                        <a:t>(Both)</a:t>
                      </a: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1" i="0" u="none" strike="noStrike" cap="none" normalizeH="0" baseline="0" dirty="0">
                          <a:ln>
                            <a:noFill/>
                          </a:ln>
                          <a:solidFill>
                            <a:srgbClr val="F6F6F1"/>
                          </a:solidFill>
                          <a:effectLst>
                            <a:outerShdw blurRad="38100" dist="38100" dir="2700000" algn="tl">
                              <a:srgbClr val="000000"/>
                            </a:outerShdw>
                          </a:effectLst>
                          <a:latin typeface="Arial" charset="0"/>
                          <a:ea typeface="ＭＳ Ｐゴシック" charset="0"/>
                        </a:rPr>
                        <a:t>Wasting (Acute)</a:t>
                      </a: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CC"/>
                    </a:solidFill>
                  </a:tcPr>
                </a:tc>
              </a:tr>
              <a:tr h="508000">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1" i="0" u="none" strike="noStrike" cap="none" normalizeH="0" baseline="0" dirty="0">
                          <a:ln>
                            <a:noFill/>
                          </a:ln>
                          <a:solidFill>
                            <a:srgbClr val="F6F6F1"/>
                          </a:solidFill>
                          <a:effectLst>
                            <a:outerShdw blurRad="38100" dist="38100" dir="2700000" algn="tl">
                              <a:srgbClr val="000000"/>
                            </a:outerShdw>
                          </a:effectLst>
                          <a:latin typeface="Arial" charset="0"/>
                          <a:ea typeface="ＭＳ Ｐゴシック" charset="0"/>
                        </a:rPr>
                        <a:t>Index</a:t>
                      </a: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0" i="0" u="none" strike="noStrike" cap="none" normalizeH="0" baseline="0" dirty="0">
                          <a:ln>
                            <a:noFill/>
                          </a:ln>
                          <a:solidFill>
                            <a:schemeClr val="bg1">
                              <a:lumMod val="10000"/>
                            </a:schemeClr>
                          </a:solidFill>
                          <a:effectLst>
                            <a:outerShdw blurRad="38100" dist="38100" dir="2700000" algn="tl">
                              <a:srgbClr val="000000"/>
                            </a:outerShdw>
                          </a:effectLst>
                          <a:latin typeface="Arial" charset="0"/>
                          <a:ea typeface="ＭＳ Ｐゴシック" charset="0"/>
                        </a:rPr>
                        <a:t>H/A</a:t>
                      </a: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0" i="0" u="none" strike="noStrike" cap="none" normalizeH="0" baseline="0" dirty="0">
                          <a:ln>
                            <a:noFill/>
                          </a:ln>
                          <a:solidFill>
                            <a:schemeClr val="bg1">
                              <a:lumMod val="10000"/>
                            </a:schemeClr>
                          </a:solidFill>
                          <a:effectLst>
                            <a:outerShdw blurRad="38100" dist="38100" dir="2700000" algn="tl">
                              <a:srgbClr val="000000"/>
                            </a:outerShdw>
                          </a:effectLst>
                          <a:latin typeface="Arial" charset="0"/>
                          <a:ea typeface="ＭＳ Ｐゴシック" charset="0"/>
                        </a:rPr>
                        <a:t>W/A</a:t>
                      </a: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0" i="0" u="none" strike="noStrike" cap="none" normalizeH="0" baseline="0" dirty="0">
                          <a:ln>
                            <a:noFill/>
                          </a:ln>
                          <a:solidFill>
                            <a:schemeClr val="bg1">
                              <a:lumMod val="10000"/>
                            </a:schemeClr>
                          </a:solidFill>
                          <a:effectLst>
                            <a:outerShdw blurRad="38100" dist="38100" dir="2700000" algn="tl">
                              <a:srgbClr val="000000"/>
                            </a:outerShdw>
                          </a:effectLst>
                          <a:latin typeface="Arial" charset="0"/>
                          <a:ea typeface="ＭＳ Ｐゴシック" charset="0"/>
                        </a:rPr>
                        <a:t>W/H or MUAC</a:t>
                      </a: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504D"/>
                    </a:solidFill>
                  </a:tcPr>
                </a:tc>
              </a:tr>
              <a:tr h="928688">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1" i="0" u="none" strike="noStrike" cap="none" normalizeH="0" baseline="0" dirty="0">
                          <a:ln>
                            <a:noFill/>
                          </a:ln>
                          <a:solidFill>
                            <a:srgbClr val="F6F6F1"/>
                          </a:solidFill>
                          <a:effectLst>
                            <a:outerShdw blurRad="38100" dist="38100" dir="2700000" algn="tl">
                              <a:srgbClr val="000000"/>
                            </a:outerShdw>
                          </a:effectLst>
                          <a:latin typeface="Arial" charset="0"/>
                          <a:ea typeface="ＭＳ Ｐゴシック" charset="0"/>
                        </a:rPr>
                        <a:t>Moderate</a:t>
                      </a:r>
                    </a:p>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1" i="0" u="none" strike="noStrike" cap="none" normalizeH="0" baseline="0" dirty="0">
                          <a:ln>
                            <a:noFill/>
                          </a:ln>
                          <a:solidFill>
                            <a:srgbClr val="F6F6F1"/>
                          </a:solidFill>
                          <a:effectLst>
                            <a:outerShdw blurRad="38100" dist="38100" dir="2700000" algn="tl">
                              <a:srgbClr val="000000"/>
                            </a:outerShdw>
                          </a:effectLst>
                          <a:latin typeface="Arial" charset="0"/>
                          <a:ea typeface="ＭＳ Ｐゴシック" charset="0"/>
                        </a:rPr>
                        <a:t>GAM</a:t>
                      </a:r>
                    </a:p>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400" b="1" i="0" u="none" strike="noStrike" cap="none" normalizeH="0" baseline="0" dirty="0">
                        <a:ln>
                          <a:noFill/>
                        </a:ln>
                        <a:solidFill>
                          <a:srgbClr val="1C1C13"/>
                        </a:solidFill>
                        <a:effectLst>
                          <a:outerShdw blurRad="38100" dist="38100" dir="2700000" algn="tl">
                            <a:srgbClr val="000000"/>
                          </a:outerShdw>
                        </a:effectLst>
                        <a:latin typeface="Arial" charset="0"/>
                        <a:ea typeface="ＭＳ Ｐゴシック" charset="0"/>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0" i="0" u="none" strike="noStrike" cap="none" normalizeH="0" baseline="0" dirty="0">
                          <a:ln>
                            <a:noFill/>
                          </a:ln>
                          <a:solidFill>
                            <a:schemeClr val="bg1">
                              <a:lumMod val="10000"/>
                            </a:schemeClr>
                          </a:solidFill>
                          <a:effectLst>
                            <a:outerShdw blurRad="38100" dist="38100" dir="2700000" algn="tl">
                              <a:srgbClr val="000000"/>
                            </a:outerShdw>
                          </a:effectLst>
                          <a:latin typeface="Arial" charset="0"/>
                          <a:ea typeface="ＭＳ Ｐゴシック" charset="0"/>
                        </a:rPr>
                        <a:t>&lt; -2 SD</a:t>
                      </a: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0" i="0" u="none" strike="noStrike" cap="none" normalizeH="0" baseline="0" dirty="0">
                          <a:ln>
                            <a:noFill/>
                          </a:ln>
                          <a:solidFill>
                            <a:schemeClr val="bg1">
                              <a:lumMod val="10000"/>
                            </a:schemeClr>
                          </a:solidFill>
                          <a:effectLst>
                            <a:outerShdw blurRad="38100" dist="38100" dir="2700000" algn="tl">
                              <a:srgbClr val="000000"/>
                            </a:outerShdw>
                          </a:effectLst>
                          <a:latin typeface="Arial" charset="0"/>
                          <a:ea typeface="ＭＳ Ｐゴシック" charset="0"/>
                        </a:rPr>
                        <a:t>&lt; -2 SD</a:t>
                      </a: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0" i="0" u="none" strike="noStrike" cap="none" normalizeH="0" baseline="0" dirty="0">
                          <a:ln>
                            <a:noFill/>
                          </a:ln>
                          <a:solidFill>
                            <a:schemeClr val="bg1">
                              <a:lumMod val="10000"/>
                            </a:schemeClr>
                          </a:solidFill>
                          <a:effectLst>
                            <a:outerShdw blurRad="38100" dist="38100" dir="2700000" algn="tl">
                              <a:srgbClr val="000000"/>
                            </a:outerShdw>
                          </a:effectLst>
                          <a:latin typeface="Arial" charset="0"/>
                          <a:ea typeface="ＭＳ Ｐゴシック" charset="0"/>
                        </a:rPr>
                        <a:t>&lt; -2 </a:t>
                      </a:r>
                      <a:r>
                        <a:rPr kumimoji="0" lang="en-US" sz="2400" b="0" i="0" u="none" strike="noStrike" cap="none" normalizeH="0" baseline="0" dirty="0" smtClean="0">
                          <a:ln>
                            <a:noFill/>
                          </a:ln>
                          <a:solidFill>
                            <a:schemeClr val="bg1">
                              <a:lumMod val="10000"/>
                            </a:schemeClr>
                          </a:solidFill>
                          <a:effectLst>
                            <a:outerShdw blurRad="38100" dist="38100" dir="2700000" algn="tl">
                              <a:srgbClr val="000000"/>
                            </a:outerShdw>
                          </a:effectLst>
                          <a:latin typeface="Arial" charset="0"/>
                          <a:ea typeface="ＭＳ Ｐゴシック" charset="0"/>
                        </a:rPr>
                        <a:t>SD </a:t>
                      </a:r>
                      <a:r>
                        <a:rPr kumimoji="0" lang="en-US" sz="2400" b="0" i="0" u="none" strike="noStrike" cap="none" normalizeH="0" baseline="0" dirty="0">
                          <a:ln>
                            <a:noFill/>
                          </a:ln>
                          <a:solidFill>
                            <a:schemeClr val="bg1">
                              <a:lumMod val="10000"/>
                            </a:schemeClr>
                          </a:solidFill>
                          <a:effectLst>
                            <a:outerShdw blurRad="38100" dist="38100" dir="2700000" algn="tl">
                              <a:srgbClr val="000000"/>
                            </a:outerShdw>
                          </a:effectLst>
                          <a:latin typeface="Arial" charset="0"/>
                          <a:ea typeface="ＭＳ Ｐゴシック" charset="0"/>
                        </a:rPr>
                        <a:t>or MUAC </a:t>
                      </a:r>
                      <a:r>
                        <a:rPr kumimoji="0" lang="en-US" sz="2400" b="0" i="0" u="none" strike="noStrike" cap="none" normalizeH="0" baseline="0" dirty="0" smtClean="0">
                          <a:ln>
                            <a:noFill/>
                          </a:ln>
                          <a:solidFill>
                            <a:schemeClr val="bg1">
                              <a:lumMod val="10000"/>
                            </a:schemeClr>
                          </a:solidFill>
                          <a:effectLst>
                            <a:outerShdw blurRad="38100" dist="38100" dir="2700000" algn="tl">
                              <a:srgbClr val="000000"/>
                            </a:outerShdw>
                          </a:effectLst>
                          <a:latin typeface="Arial" charset="0"/>
                          <a:ea typeface="ＭＳ Ｐゴシック" charset="0"/>
                        </a:rPr>
                        <a:t>10-11.5 cm</a:t>
                      </a:r>
                      <a:endParaRPr kumimoji="0" lang="en-US" sz="2400" b="0" i="0" u="none" strike="noStrike" cap="none" normalizeH="0" baseline="0" dirty="0">
                        <a:ln>
                          <a:noFill/>
                        </a:ln>
                        <a:solidFill>
                          <a:schemeClr val="bg1">
                            <a:lumMod val="10000"/>
                          </a:schemeClr>
                        </a:solidFill>
                        <a:effectLst>
                          <a:outerShdw blurRad="38100" dist="38100" dir="2700000" algn="tl">
                            <a:srgbClr val="000000"/>
                          </a:outerShdw>
                        </a:effectLst>
                        <a:latin typeface="Arial" charset="0"/>
                        <a:ea typeface="ＭＳ Ｐゴシック" charset="0"/>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504D"/>
                    </a:solidFill>
                  </a:tcPr>
                </a:tc>
              </a:tr>
              <a:tr h="1231900">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1" i="0" u="none" strike="noStrike" cap="none" normalizeH="0" baseline="0" dirty="0">
                          <a:ln>
                            <a:noFill/>
                          </a:ln>
                          <a:solidFill>
                            <a:srgbClr val="FF0000"/>
                          </a:solidFill>
                          <a:effectLst>
                            <a:outerShdw blurRad="38100" dist="38100" dir="2700000" algn="tl">
                              <a:srgbClr val="000000"/>
                            </a:outerShdw>
                          </a:effectLst>
                          <a:latin typeface="Arial" charset="0"/>
                          <a:ea typeface="ＭＳ Ｐゴシック" charset="0"/>
                        </a:rPr>
                        <a:t>Severe</a:t>
                      </a:r>
                    </a:p>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1" i="0" u="none" strike="noStrike" cap="none" normalizeH="0" baseline="0" dirty="0">
                          <a:ln>
                            <a:noFill/>
                          </a:ln>
                          <a:solidFill>
                            <a:srgbClr val="FF0000"/>
                          </a:solidFill>
                          <a:effectLst>
                            <a:outerShdw blurRad="38100" dist="38100" dir="2700000" algn="tl">
                              <a:srgbClr val="000000"/>
                            </a:outerShdw>
                          </a:effectLst>
                          <a:latin typeface="Arial" charset="0"/>
                          <a:ea typeface="ＭＳ Ｐゴシック" charset="0"/>
                        </a:rPr>
                        <a:t>GAM</a:t>
                      </a:r>
                    </a:p>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400" b="1" i="0" u="none" strike="noStrike" cap="none" normalizeH="0" baseline="0" dirty="0">
                        <a:ln>
                          <a:noFill/>
                        </a:ln>
                        <a:solidFill>
                          <a:srgbClr val="1C1C13"/>
                        </a:solidFill>
                        <a:effectLst>
                          <a:outerShdw blurRad="38100" dist="38100" dir="2700000" algn="tl">
                            <a:srgbClr val="000000"/>
                          </a:outerShdw>
                        </a:effectLst>
                        <a:latin typeface="Arial" charset="0"/>
                        <a:ea typeface="ＭＳ Ｐゴシック" charset="0"/>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0" i="0" u="none" strike="noStrike" cap="none" normalizeH="0" baseline="0" dirty="0">
                          <a:ln>
                            <a:noFill/>
                          </a:ln>
                          <a:solidFill>
                            <a:schemeClr val="bg1">
                              <a:lumMod val="10000"/>
                            </a:schemeClr>
                          </a:solidFill>
                          <a:effectLst>
                            <a:outerShdw blurRad="38100" dist="38100" dir="2700000" algn="tl">
                              <a:srgbClr val="000000"/>
                            </a:outerShdw>
                          </a:effectLst>
                          <a:latin typeface="Arial" charset="0"/>
                          <a:ea typeface="ＭＳ Ｐゴシック" charset="0"/>
                        </a:rPr>
                        <a:t>&lt; - 3 SD</a:t>
                      </a: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0" i="0" u="none" strike="noStrike" cap="none" normalizeH="0" baseline="0" dirty="0">
                          <a:ln>
                            <a:noFill/>
                          </a:ln>
                          <a:solidFill>
                            <a:schemeClr val="bg1">
                              <a:lumMod val="10000"/>
                            </a:schemeClr>
                          </a:solidFill>
                          <a:effectLst>
                            <a:outerShdw blurRad="38100" dist="38100" dir="2700000" algn="tl">
                              <a:srgbClr val="000000"/>
                            </a:outerShdw>
                          </a:effectLst>
                          <a:latin typeface="Arial" charset="0"/>
                          <a:ea typeface="ＭＳ Ｐゴシック" charset="0"/>
                        </a:rPr>
                        <a:t>&lt; - 3SD</a:t>
                      </a: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r>
                        <a:rPr kumimoji="0" lang="en-US" sz="2400" b="0" i="0" u="none" strike="noStrike" cap="none" normalizeH="0" baseline="0" dirty="0">
                          <a:ln>
                            <a:noFill/>
                          </a:ln>
                          <a:solidFill>
                            <a:schemeClr val="bg1">
                              <a:lumMod val="10000"/>
                            </a:schemeClr>
                          </a:solidFill>
                          <a:effectLst>
                            <a:outerShdw blurRad="38100" dist="38100" dir="2700000" algn="tl">
                              <a:srgbClr val="000000"/>
                            </a:outerShdw>
                          </a:effectLst>
                          <a:latin typeface="Arial" charset="0"/>
                          <a:ea typeface="ＭＳ Ｐゴシック" charset="0"/>
                        </a:rPr>
                        <a:t>&lt; - </a:t>
                      </a:r>
                      <a:r>
                        <a:rPr kumimoji="0" lang="en-US" sz="2400" b="0" i="0" u="none" strike="noStrike" cap="none" normalizeH="0" baseline="0" dirty="0" smtClean="0">
                          <a:ln>
                            <a:noFill/>
                          </a:ln>
                          <a:solidFill>
                            <a:schemeClr val="bg1">
                              <a:lumMod val="10000"/>
                            </a:schemeClr>
                          </a:solidFill>
                          <a:effectLst>
                            <a:outerShdw blurRad="38100" dist="38100" dir="2700000" algn="tl">
                              <a:srgbClr val="000000"/>
                            </a:outerShdw>
                          </a:effectLst>
                          <a:latin typeface="Arial" charset="0"/>
                          <a:ea typeface="ＭＳ Ｐゴシック" charset="0"/>
                        </a:rPr>
                        <a:t>3SD or </a:t>
                      </a:r>
                      <a:r>
                        <a:rPr kumimoji="0" lang="en-US" sz="2400" b="0" i="0" u="none" strike="noStrike" cap="none" normalizeH="0" baseline="0" dirty="0">
                          <a:ln>
                            <a:noFill/>
                          </a:ln>
                          <a:solidFill>
                            <a:schemeClr val="bg1">
                              <a:lumMod val="10000"/>
                            </a:schemeClr>
                          </a:solidFill>
                          <a:effectLst>
                            <a:outerShdw blurRad="38100" dist="38100" dir="2700000" algn="tl">
                              <a:srgbClr val="000000"/>
                            </a:outerShdw>
                          </a:effectLst>
                          <a:latin typeface="Arial" charset="0"/>
                          <a:ea typeface="ＭＳ Ｐゴシック" charset="0"/>
                        </a:rPr>
                        <a:t>MUAC &lt;</a:t>
                      </a:r>
                      <a:r>
                        <a:rPr kumimoji="0" lang="en-US" sz="2400" b="0" i="0" u="none" strike="noStrike" cap="none" normalizeH="0" baseline="0" dirty="0" smtClean="0">
                          <a:ln>
                            <a:noFill/>
                          </a:ln>
                          <a:solidFill>
                            <a:schemeClr val="bg1">
                              <a:lumMod val="10000"/>
                            </a:schemeClr>
                          </a:solidFill>
                          <a:effectLst>
                            <a:outerShdw blurRad="38100" dist="38100" dir="2700000" algn="tl">
                              <a:srgbClr val="000000"/>
                            </a:outerShdw>
                          </a:effectLst>
                          <a:latin typeface="Arial" charset="0"/>
                          <a:ea typeface="ＭＳ Ｐゴシック" charset="0"/>
                        </a:rPr>
                        <a:t>11.5 cm, edema or other complications</a:t>
                      </a:r>
                      <a:endParaRPr kumimoji="0" lang="en-US" sz="2400" b="0" i="0" u="none" strike="noStrike" cap="none" normalizeH="0" baseline="0" dirty="0">
                        <a:ln>
                          <a:noFill/>
                        </a:ln>
                        <a:solidFill>
                          <a:schemeClr val="bg1">
                            <a:lumMod val="10000"/>
                          </a:schemeClr>
                        </a:solidFill>
                        <a:effectLst>
                          <a:outerShdw blurRad="38100" dist="38100" dir="2700000" algn="tl">
                            <a:srgbClr val="000000"/>
                          </a:outerShdw>
                        </a:effectLst>
                        <a:latin typeface="Arial" charset="0"/>
                        <a:ea typeface="ＭＳ Ｐゴシック" charset="0"/>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0504D"/>
                    </a:solidFill>
                  </a:tcPr>
                </a:tc>
              </a:tr>
            </a:tbl>
          </a:graphicData>
        </a:graphic>
      </p:graphicFrame>
    </p:spTree>
    <p:extLst>
      <p:ext uri="{BB962C8B-B14F-4D97-AF65-F5344CB8AC3E}">
        <p14:creationId xmlns:p14="http://schemas.microsoft.com/office/powerpoint/2010/main" val="3439744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Odds Ratio of Mortality by W/H</a:t>
            </a:r>
            <a:endParaRPr lang="en-US" dirty="0"/>
          </a:p>
        </p:txBody>
      </p:sp>
      <p:pic>
        <p:nvPicPr>
          <p:cNvPr id="4" name="Picture 3"/>
          <p:cNvPicPr>
            <a:picLocks noChangeAspect="1"/>
          </p:cNvPicPr>
          <p:nvPr/>
        </p:nvPicPr>
        <p:blipFill>
          <a:blip r:embed="rId2"/>
          <a:stretch>
            <a:fillRect/>
          </a:stretch>
        </p:blipFill>
        <p:spPr>
          <a:xfrm>
            <a:off x="685800" y="1591734"/>
            <a:ext cx="7664697" cy="4656665"/>
          </a:xfrm>
          <a:prstGeom prst="rect">
            <a:avLst/>
          </a:prstGeom>
        </p:spPr>
      </p:pic>
      <p:sp>
        <p:nvSpPr>
          <p:cNvPr id="5" name="TextBox 4"/>
          <p:cNvSpPr txBox="1"/>
          <p:nvPr/>
        </p:nvSpPr>
        <p:spPr>
          <a:xfrm>
            <a:off x="7334497" y="6488668"/>
            <a:ext cx="2032000" cy="369332"/>
          </a:xfrm>
          <a:prstGeom prst="rect">
            <a:avLst/>
          </a:prstGeom>
          <a:noFill/>
        </p:spPr>
        <p:txBody>
          <a:bodyPr wrap="square" rtlCol="0">
            <a:spAutoFit/>
          </a:bodyPr>
          <a:lstStyle/>
          <a:p>
            <a:r>
              <a:rPr lang="en-US" dirty="0" smtClean="0"/>
              <a:t>WHO, 2009</a:t>
            </a:r>
            <a:endParaRPr lang="en-US" dirty="0"/>
          </a:p>
        </p:txBody>
      </p:sp>
    </p:spTree>
    <p:extLst>
      <p:ext uri="{BB962C8B-B14F-4D97-AF65-F5344CB8AC3E}">
        <p14:creationId xmlns:p14="http://schemas.microsoft.com/office/powerpoint/2010/main" val="586837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2"/>
          <p:cNvSpPr>
            <a:spLocks noGrp="1" noChangeArrowheads="1"/>
          </p:cNvSpPr>
          <p:nvPr>
            <p:ph type="title"/>
          </p:nvPr>
        </p:nvSpPr>
        <p:spPr>
          <a:xfrm>
            <a:off x="457200" y="169334"/>
            <a:ext cx="7772400" cy="1143000"/>
          </a:xfrm>
          <a:noFill/>
          <a:extLst>
            <a:ext uri="{909E8E84-426E-40dd-AFC4-6F175D3DCCD1}">
              <a14:hiddenFill xmlns:a14="http://schemas.microsoft.com/office/drawing/2010/main">
                <a:solidFill>
                  <a:srgbClr val="FFFFFF"/>
                </a:solidFill>
              </a14:hiddenFill>
            </a:ext>
          </a:extLst>
        </p:spPr>
        <p:txBody>
          <a:bodyPr/>
          <a:lstStyle/>
          <a:p>
            <a:r>
              <a:rPr lang="en-US" b="0" dirty="0" smtClean="0">
                <a:effectLst/>
                <a:latin typeface="Arial" charset="0"/>
                <a:ea typeface="ＭＳ Ｐゴシック" charset="0"/>
              </a:rPr>
              <a:t>Population Benchmarks</a:t>
            </a:r>
            <a:endParaRPr lang="en-US" b="0" dirty="0">
              <a:effectLst/>
              <a:latin typeface="Arial" charset="0"/>
              <a:ea typeface="ＭＳ Ｐゴシック" charset="0"/>
            </a:endParaRPr>
          </a:p>
        </p:txBody>
      </p:sp>
      <p:graphicFrame>
        <p:nvGraphicFramePr>
          <p:cNvPr id="154660" name="Group 36"/>
          <p:cNvGraphicFramePr>
            <a:graphicFrameLocks noGrp="1"/>
          </p:cNvGraphicFramePr>
          <p:nvPr>
            <p:ph idx="1"/>
          </p:nvPr>
        </p:nvGraphicFramePr>
        <p:xfrm>
          <a:off x="457200" y="1600200"/>
          <a:ext cx="8229600" cy="4079875"/>
        </p:xfrm>
        <a:graphic>
          <a:graphicData uri="http://schemas.openxmlformats.org/drawingml/2006/table">
            <a:tbl>
              <a:tblPr/>
              <a:tblGrid>
                <a:gridCol w="3810000"/>
                <a:gridCol w="4419600"/>
              </a:tblGrid>
              <a:tr h="1133475">
                <a:tc>
                  <a:txBody>
                    <a:body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charset="0"/>
                        <a:buNone/>
                        <a:tabLst/>
                      </a:pPr>
                      <a:r>
                        <a:rPr kumimoji="0" lang="en-US" sz="2800" b="0" i="0" u="none" strike="noStrike" cap="none" normalizeH="0" baseline="0" dirty="0">
                          <a:ln>
                            <a:noFill/>
                          </a:ln>
                          <a:solidFill>
                            <a:schemeClr val="tx1"/>
                          </a:solidFill>
                          <a:effectLst/>
                          <a:latin typeface="Verdana" charset="0"/>
                          <a:ea typeface="ＭＳ Ｐゴシック" charset="0"/>
                          <a:cs typeface="ＭＳ Ｐゴシック" charset="0"/>
                        </a:rPr>
                        <a:t>Severity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charset="0"/>
                        <a:buNone/>
                        <a:tabLst/>
                      </a:pPr>
                      <a:r>
                        <a:rPr kumimoji="0" lang="en-US" sz="2800" b="0" i="0" u="none" strike="noStrike" cap="none" normalizeH="0" baseline="0" dirty="0">
                          <a:ln>
                            <a:noFill/>
                          </a:ln>
                          <a:solidFill>
                            <a:schemeClr val="tx1"/>
                          </a:solidFill>
                          <a:effectLst/>
                          <a:latin typeface="Verdana" charset="0"/>
                          <a:ea typeface="ＭＳ Ｐゴシック" charset="0"/>
                          <a:cs typeface="ＭＳ Ｐゴシック" charset="0"/>
                        </a:rPr>
                        <a:t>Prevalence of GAM</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charset="0"/>
                        <a:buNone/>
                        <a:tabLst/>
                      </a:pPr>
                      <a:r>
                        <a:rPr kumimoji="0" lang="en-US" sz="2400" b="0" i="0" u="none" strike="noStrike" cap="none" normalizeH="0" baseline="0" dirty="0">
                          <a:ln>
                            <a:noFill/>
                          </a:ln>
                          <a:solidFill>
                            <a:schemeClr val="tx1"/>
                          </a:solidFill>
                          <a:effectLst/>
                          <a:latin typeface="Verdana" charset="0"/>
                          <a:ea typeface="ＭＳ Ｐゴシック" charset="0"/>
                          <a:cs typeface="ＭＳ Ｐゴシック" charset="0"/>
                        </a:rPr>
                        <a:t>(Global Acute Malnutrition)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6600">
                <a:tc>
                  <a:txBody>
                    <a:body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charset="0"/>
                        <a:buNone/>
                        <a:tabLst/>
                      </a:pPr>
                      <a:r>
                        <a:rPr kumimoji="0" lang="en-US" sz="2800" b="0" i="0" u="none" strike="noStrike" cap="none" normalizeH="0" baseline="0" dirty="0">
                          <a:ln>
                            <a:noFill/>
                          </a:ln>
                          <a:solidFill>
                            <a:schemeClr val="tx1"/>
                          </a:solidFill>
                          <a:effectLst/>
                          <a:latin typeface="Verdana" charset="0"/>
                          <a:ea typeface="ＭＳ Ｐゴシック" charset="0"/>
                          <a:cs typeface="ＭＳ Ｐゴシック" charset="0"/>
                        </a:rPr>
                        <a:t>Acceptable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charset="0"/>
                        <a:buNone/>
                        <a:tabLst/>
                      </a:pPr>
                      <a:r>
                        <a:rPr kumimoji="0" lang="en-US" sz="2800" b="0" i="0" u="none" strike="noStrike" cap="none" normalizeH="0" baseline="0" dirty="0">
                          <a:ln>
                            <a:noFill/>
                          </a:ln>
                          <a:solidFill>
                            <a:schemeClr val="tx1"/>
                          </a:solidFill>
                          <a:effectLst/>
                          <a:latin typeface="Verdana" charset="0"/>
                          <a:ea typeface="ＭＳ Ｐゴシック" charset="0"/>
                          <a:cs typeface="ＭＳ Ｐゴシック" charset="0"/>
                        </a:rPr>
                        <a:t>&lt; 5 %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charset="0"/>
                        <a:buNone/>
                        <a:tabLst/>
                      </a:pPr>
                      <a:r>
                        <a:rPr kumimoji="0" lang="en-US" sz="2800" b="0" i="0" u="none" strike="noStrike" cap="none" normalizeH="0" baseline="0" dirty="0">
                          <a:ln>
                            <a:noFill/>
                          </a:ln>
                          <a:solidFill>
                            <a:schemeClr val="tx1"/>
                          </a:solidFill>
                          <a:effectLst/>
                          <a:latin typeface="Verdana" charset="0"/>
                          <a:ea typeface="ＭＳ Ｐゴシック" charset="0"/>
                          <a:cs typeface="ＭＳ Ｐゴシック" charset="0"/>
                        </a:rPr>
                        <a:t>Poor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charset="0"/>
                        <a:buNone/>
                        <a:tabLst/>
                      </a:pPr>
                      <a:r>
                        <a:rPr kumimoji="0" lang="en-US" sz="2800" b="0" i="0" u="none" strike="noStrike" cap="none" normalizeH="0" baseline="0" dirty="0">
                          <a:ln>
                            <a:noFill/>
                          </a:ln>
                          <a:solidFill>
                            <a:schemeClr val="tx1"/>
                          </a:solidFill>
                          <a:effectLst/>
                          <a:latin typeface="Verdana" charset="0"/>
                          <a:ea typeface="ＭＳ Ｐゴシック" charset="0"/>
                          <a:cs typeface="ＭＳ Ｐゴシック" charset="0"/>
                        </a:rPr>
                        <a:t>5 - 9 %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charset="0"/>
                        <a:buNone/>
                        <a:tabLst/>
                      </a:pPr>
                      <a:r>
                        <a:rPr kumimoji="0" lang="en-US" sz="2800" b="0" i="0" u="none" strike="noStrike" cap="none" normalizeH="0" baseline="0" dirty="0">
                          <a:ln>
                            <a:noFill/>
                          </a:ln>
                          <a:solidFill>
                            <a:schemeClr val="tx1"/>
                          </a:solidFill>
                          <a:effectLst/>
                          <a:latin typeface="Verdana" charset="0"/>
                          <a:ea typeface="ＭＳ Ｐゴシック" charset="0"/>
                          <a:cs typeface="ＭＳ Ｐゴシック" charset="0"/>
                        </a:rPr>
                        <a:t>Serious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charset="0"/>
                        <a:buNone/>
                        <a:tabLst/>
                      </a:pPr>
                      <a:r>
                        <a:rPr kumimoji="0" lang="en-US" sz="2800" b="0" i="0" u="none" strike="noStrike" cap="none" normalizeH="0" baseline="0" dirty="0">
                          <a:ln>
                            <a:noFill/>
                          </a:ln>
                          <a:solidFill>
                            <a:schemeClr val="tx1"/>
                          </a:solidFill>
                          <a:effectLst/>
                          <a:latin typeface="Verdana" charset="0"/>
                          <a:ea typeface="ＭＳ Ｐゴシック" charset="0"/>
                          <a:cs typeface="ＭＳ Ｐゴシック" charset="0"/>
                        </a:rPr>
                        <a:t>10 – 14 %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8200">
                <a:tc>
                  <a:txBody>
                    <a:body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charset="0"/>
                        <a:buNone/>
                        <a:tabLst/>
                      </a:pPr>
                      <a:r>
                        <a:rPr kumimoji="0" lang="en-US" sz="2800" b="0" i="0" u="none" strike="noStrike" cap="none" normalizeH="0" baseline="0" dirty="0">
                          <a:ln>
                            <a:noFill/>
                          </a:ln>
                          <a:solidFill>
                            <a:schemeClr val="tx1"/>
                          </a:solidFill>
                          <a:effectLst/>
                          <a:latin typeface="Verdana" charset="0"/>
                          <a:ea typeface="ＭＳ Ｐゴシック" charset="0"/>
                          <a:cs typeface="ＭＳ Ｐゴシック" charset="0"/>
                        </a:rPr>
                        <a:t>Critical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charset="0"/>
                        <a:buNone/>
                        <a:tabLst/>
                      </a:pPr>
                      <a:r>
                        <a:rPr kumimoji="0" lang="en-US" sz="2800" b="0" i="0" u="none" strike="noStrike" cap="none" normalizeH="0" baseline="0" dirty="0">
                          <a:ln>
                            <a:noFill/>
                          </a:ln>
                          <a:solidFill>
                            <a:schemeClr val="tx1"/>
                          </a:solidFill>
                          <a:effectLst/>
                          <a:latin typeface="Verdana" charset="0"/>
                          <a:ea typeface="ＭＳ Ｐゴシック" charset="0"/>
                          <a:cs typeface="ＭＳ Ｐゴシック" charset="0"/>
                        </a:rPr>
                        <a:t>&gt; = 15 %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815" name="Text Box 37"/>
          <p:cNvSpPr txBox="1">
            <a:spLocks noChangeArrowheads="1"/>
          </p:cNvSpPr>
          <p:nvPr/>
        </p:nvSpPr>
        <p:spPr bwMode="auto">
          <a:xfrm>
            <a:off x="517525" y="5899150"/>
            <a:ext cx="77535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r>
              <a:rPr lang="en-US" sz="2000" dirty="0"/>
              <a:t>GAM: children aged 6-59 months on the basis of WHZ &lt;-2 </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Preparing phal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793875"/>
            <a:ext cx="3799266" cy="5064125"/>
          </a:xfrm>
          <a:noFill/>
          <a:extLst>
            <a:ext uri="{909E8E84-426E-40dd-AFC4-6F175D3DCCD1}">
              <a14:hiddenFill xmlns:a14="http://schemas.microsoft.com/office/drawing/2010/main">
                <a:solidFill>
                  <a:srgbClr val="FFFFFF"/>
                </a:solidFill>
              </a14:hiddenFill>
            </a:ext>
          </a:extLst>
        </p:spPr>
      </p:pic>
      <p:sp>
        <p:nvSpPr>
          <p:cNvPr id="63491" name="Rectangle 3"/>
          <p:cNvSpPr>
            <a:spLocks noGrp="1" noChangeArrowheads="1"/>
          </p:cNvSpPr>
          <p:nvPr>
            <p:ph type="body" sz="half" idx="2"/>
          </p:nvPr>
        </p:nvSpPr>
        <p:spPr>
          <a:xfrm>
            <a:off x="3799266" y="1600200"/>
            <a:ext cx="5141534" cy="4530725"/>
          </a:xfrm>
        </p:spPr>
        <p:txBody>
          <a:bodyPr/>
          <a:lstStyle/>
          <a:p>
            <a:pPr eaLnBrk="1" hangingPunct="1">
              <a:buFont typeface="Wingdings" charset="0"/>
              <a:buNone/>
            </a:pPr>
            <a:endParaRPr lang="en-US" sz="2800" dirty="0" smtClean="0">
              <a:latin typeface="Verdana" charset="0"/>
              <a:ea typeface="ＭＳ Ｐゴシック" charset="0"/>
            </a:endParaRPr>
          </a:p>
          <a:p>
            <a:r>
              <a:rPr lang="en-US" sz="2800" dirty="0" smtClean="0">
                <a:latin typeface="Verdana" charset="0"/>
                <a:ea typeface="ＭＳ Ｐゴシック" charset="0"/>
              </a:rPr>
              <a:t>Supplement local </a:t>
            </a:r>
            <a:r>
              <a:rPr lang="en-US" sz="2800" dirty="0">
                <a:latin typeface="Verdana" charset="0"/>
                <a:ea typeface="ＭＳ Ｐゴシック" charset="0"/>
              </a:rPr>
              <a:t>food resources</a:t>
            </a:r>
          </a:p>
          <a:p>
            <a:r>
              <a:rPr lang="en-US" sz="2800" dirty="0">
                <a:latin typeface="Verdana" charset="0"/>
                <a:ea typeface="ＭＳ Ｐゴシック" charset="0"/>
              </a:rPr>
              <a:t>Seasonal alterations</a:t>
            </a:r>
          </a:p>
          <a:p>
            <a:r>
              <a:rPr lang="en-US" sz="2800" dirty="0" smtClean="0">
                <a:latin typeface="Verdana" charset="0"/>
                <a:ea typeface="ＭＳ Ｐゴシック" charset="0"/>
              </a:rPr>
              <a:t>Integrate cultural issues</a:t>
            </a:r>
          </a:p>
          <a:p>
            <a:r>
              <a:rPr lang="en-US" sz="2800" dirty="0" smtClean="0">
                <a:latin typeface="Verdana" charset="0"/>
                <a:ea typeface="ＭＳ Ｐゴシック" charset="0"/>
              </a:rPr>
              <a:t>Functionality of markets and shops</a:t>
            </a:r>
          </a:p>
          <a:p>
            <a:r>
              <a:rPr lang="en-US" sz="2800" dirty="0" smtClean="0">
                <a:latin typeface="Verdana" charset="0"/>
                <a:ea typeface="ＭＳ Ｐゴシック" charset="0"/>
              </a:rPr>
              <a:t>Consider: fuel, soap, water availability, fair distribution and cost </a:t>
            </a:r>
          </a:p>
          <a:p>
            <a:endParaRPr lang="en-US" sz="2800" dirty="0">
              <a:latin typeface="Verdana" charset="0"/>
              <a:ea typeface="ＭＳ Ｐゴシック" charset="0"/>
            </a:endParaRPr>
          </a:p>
        </p:txBody>
      </p:sp>
      <p:sp>
        <p:nvSpPr>
          <p:cNvPr id="63496" name="Rectangle 8"/>
          <p:cNvSpPr>
            <a:spLocks noChangeArrowheads="1"/>
          </p:cNvSpPr>
          <p:nvPr/>
        </p:nvSpPr>
        <p:spPr bwMode="auto">
          <a:xfrm>
            <a:off x="3117850" y="0"/>
            <a:ext cx="6705600" cy="1139825"/>
          </a:xfrm>
          <a:prstGeom prst="rect">
            <a:avLst/>
          </a:prstGeom>
          <a:noFill/>
          <a:ln w="9525">
            <a:noFill/>
            <a:miter lim="800000"/>
            <a:headEnd/>
            <a:tailEnd/>
          </a:ln>
          <a:effectLst/>
        </p:spPr>
        <p:txBody>
          <a:bodyPr anchor="ctr" anchorCtr="1"/>
          <a:lstStyle/>
          <a:p>
            <a:pPr algn="ctr" eaLnBrk="1" hangingPunct="1"/>
            <a:r>
              <a:rPr lang="en-US" sz="5400" dirty="0">
                <a:solidFill>
                  <a:srgbClr val="B32317"/>
                </a:solidFill>
              </a:rPr>
              <a:t>Food - local</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type="body" sz="half" idx="1"/>
          </p:nvPr>
        </p:nvSpPr>
        <p:spPr>
          <a:xfrm>
            <a:off x="135466" y="1636761"/>
            <a:ext cx="5291666" cy="4530725"/>
          </a:xfrm>
        </p:spPr>
        <p:txBody>
          <a:bodyPr/>
          <a:lstStyle/>
          <a:p>
            <a:pPr eaLnBrk="1" hangingPunct="1"/>
            <a:r>
              <a:rPr lang="en-US" sz="2800" dirty="0" smtClean="0">
                <a:latin typeface="Verdana" charset="0"/>
                <a:ea typeface="ＭＳ Ｐゴシック" charset="0"/>
              </a:rPr>
              <a:t>Cost and potential to NOT be culturally acceptable </a:t>
            </a:r>
            <a:endParaRPr lang="en-US" sz="2800" dirty="0">
              <a:latin typeface="Verdana" charset="0"/>
              <a:ea typeface="ＭＳ Ｐゴシック" charset="0"/>
            </a:endParaRPr>
          </a:p>
          <a:p>
            <a:pPr eaLnBrk="1" hangingPunct="1"/>
            <a:r>
              <a:rPr lang="en-US" sz="2800" dirty="0" smtClean="0">
                <a:latin typeface="Verdana" charset="0"/>
                <a:ea typeface="ＭＳ Ｐゴシック" charset="0"/>
              </a:rPr>
              <a:t>Bulk nutritive value may be higher</a:t>
            </a:r>
          </a:p>
          <a:p>
            <a:pPr eaLnBrk="1" hangingPunct="1"/>
            <a:r>
              <a:rPr lang="en-US" sz="2800" dirty="0" smtClean="0">
                <a:latin typeface="Verdana" charset="0"/>
                <a:ea typeface="ＭＳ Ｐゴシック" charset="0"/>
              </a:rPr>
              <a:t>Increased resources </a:t>
            </a:r>
            <a:r>
              <a:rPr lang="en-US" sz="2800" dirty="0">
                <a:latin typeface="Verdana" charset="0"/>
                <a:ea typeface="ＭＳ Ｐゴシック" charset="0"/>
              </a:rPr>
              <a:t>spent on </a:t>
            </a:r>
            <a:r>
              <a:rPr lang="en-US" sz="2800" dirty="0" smtClean="0">
                <a:latin typeface="Verdana" charset="0"/>
                <a:ea typeface="ＭＳ Ｐゴシック" charset="0"/>
              </a:rPr>
              <a:t>logistics, staff, storage transportation, set up of distribution</a:t>
            </a:r>
          </a:p>
          <a:p>
            <a:pPr eaLnBrk="1" hangingPunct="1"/>
            <a:r>
              <a:rPr lang="en-US" sz="2800" dirty="0" smtClean="0">
                <a:latin typeface="Verdana" charset="0"/>
                <a:ea typeface="ＭＳ Ｐゴシック" charset="0"/>
              </a:rPr>
              <a:t>Issues of safety and storage (and politics) </a:t>
            </a:r>
            <a:endParaRPr lang="en-US" sz="2800" dirty="0">
              <a:latin typeface="Verdana" charset="0"/>
              <a:ea typeface="ＭＳ Ｐゴシック" charset="0"/>
            </a:endParaRPr>
          </a:p>
        </p:txBody>
      </p:sp>
      <p:pic>
        <p:nvPicPr>
          <p:cNvPr id="37892" name="Picture 6" descr="chiradzulu 12 - richard distributing RTU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0" y="2243666"/>
            <a:ext cx="3460750" cy="461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Text Box 7"/>
          <p:cNvSpPr txBox="1">
            <a:spLocks noChangeArrowheads="1"/>
          </p:cNvSpPr>
          <p:nvPr/>
        </p:nvSpPr>
        <p:spPr bwMode="auto">
          <a:xfrm>
            <a:off x="457199" y="384720"/>
            <a:ext cx="5105400" cy="769441"/>
          </a:xfrm>
          <a:prstGeom prst="rect">
            <a:avLst/>
          </a:prstGeom>
          <a:noFill/>
          <a:ln w="9525">
            <a:noFill/>
            <a:miter lim="800000"/>
            <a:headEnd/>
            <a:tailEnd/>
          </a:ln>
          <a:effectLst/>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r>
              <a:rPr lang="en-US" sz="4400" dirty="0">
                <a:solidFill>
                  <a:srgbClr val="B32317"/>
                </a:solidFill>
              </a:rPr>
              <a:t>Food - imported</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a:xfrm>
            <a:off x="338666" y="37571"/>
            <a:ext cx="8229600" cy="1143000"/>
          </a:xfrm>
        </p:spPr>
        <p:txBody>
          <a:bodyPr/>
          <a:lstStyle/>
          <a:p>
            <a:r>
              <a:rPr lang="en-US" b="0" dirty="0">
                <a:latin typeface="Arial" charset="0"/>
              </a:rPr>
              <a:t>The Burden of Maternal and Child </a:t>
            </a:r>
            <a:r>
              <a:rPr lang="en-US" b="0" dirty="0" err="1">
                <a:latin typeface="Arial" charset="0"/>
              </a:rPr>
              <a:t>Undernutrition</a:t>
            </a:r>
            <a:endParaRPr lang="en-US" b="0" dirty="0">
              <a:latin typeface="Arial" charset="0"/>
            </a:endParaRPr>
          </a:p>
        </p:txBody>
      </p:sp>
      <p:sp>
        <p:nvSpPr>
          <p:cNvPr id="640003" name="Rectangle 3"/>
          <p:cNvSpPr>
            <a:spLocks noGrp="1" noChangeArrowheads="1"/>
          </p:cNvSpPr>
          <p:nvPr>
            <p:ph type="body" idx="1"/>
          </p:nvPr>
        </p:nvSpPr>
        <p:spPr>
          <a:xfrm>
            <a:off x="0" y="1371600"/>
            <a:ext cx="8906933" cy="4800600"/>
          </a:xfrm>
        </p:spPr>
        <p:txBody>
          <a:bodyPr/>
          <a:lstStyle/>
          <a:p>
            <a:pPr marL="457200" lvl="1" indent="0">
              <a:buNone/>
            </a:pPr>
            <a:r>
              <a:rPr lang="ja-JP" altLang="en-US" i="1" dirty="0" smtClean="0">
                <a:latin typeface="Arial" charset="0"/>
              </a:rPr>
              <a:t>“</a:t>
            </a:r>
            <a:r>
              <a:rPr lang="en-US" i="1" dirty="0">
                <a:latin typeface="Arial" charset="0"/>
              </a:rPr>
              <a:t>More than </a:t>
            </a:r>
            <a:r>
              <a:rPr lang="en-US" i="1" dirty="0" smtClean="0">
                <a:latin typeface="Arial" charset="0"/>
              </a:rPr>
              <a:t>3.1 million </a:t>
            </a:r>
            <a:r>
              <a:rPr lang="en-US" i="1" dirty="0">
                <a:latin typeface="Arial" charset="0"/>
              </a:rPr>
              <a:t>children under 5 die unnecessarily each year due to the underlying cause of </a:t>
            </a:r>
            <a:r>
              <a:rPr lang="en-US" i="1" dirty="0" err="1" smtClean="0">
                <a:latin typeface="Arial" charset="0"/>
              </a:rPr>
              <a:t>undernutrition</a:t>
            </a:r>
            <a:r>
              <a:rPr lang="en-US" i="1" dirty="0" smtClean="0">
                <a:latin typeface="Arial" charset="0"/>
              </a:rPr>
              <a:t> (2/3rds of deaths are in 1</a:t>
            </a:r>
            <a:r>
              <a:rPr lang="en-US" i="1" baseline="30000" dirty="0" smtClean="0">
                <a:latin typeface="Arial" charset="0"/>
              </a:rPr>
              <a:t>st</a:t>
            </a:r>
            <a:r>
              <a:rPr lang="en-US" i="1" dirty="0" smtClean="0">
                <a:latin typeface="Arial" charset="0"/>
              </a:rPr>
              <a:t> year) </a:t>
            </a:r>
            <a:r>
              <a:rPr lang="en-US" i="1" dirty="0">
                <a:latin typeface="Arial" charset="0"/>
              </a:rPr>
              <a:t>and </a:t>
            </a:r>
            <a:r>
              <a:rPr lang="en-US" i="1" dirty="0" smtClean="0">
                <a:latin typeface="Arial" charset="0"/>
              </a:rPr>
              <a:t>165 million more </a:t>
            </a:r>
            <a:r>
              <a:rPr lang="en-US" i="1" dirty="0">
                <a:latin typeface="Arial" charset="0"/>
              </a:rPr>
              <a:t>are permanently disabled by the physical and mental effects of a poor dietary intake in the earliest months of </a:t>
            </a:r>
            <a:r>
              <a:rPr lang="en-US" i="1" dirty="0" smtClean="0">
                <a:latin typeface="Arial" charset="0"/>
              </a:rPr>
              <a:t>life making yet another generation less productive than they otherwise would be” </a:t>
            </a:r>
          </a:p>
          <a:p>
            <a:pPr marL="457200" lvl="1" indent="0">
              <a:buNone/>
            </a:pPr>
            <a:endParaRPr lang="en-US" i="1" dirty="0" smtClean="0">
              <a:latin typeface="Arial" charset="0"/>
            </a:endParaRPr>
          </a:p>
          <a:p>
            <a:pPr lvl="1"/>
            <a:r>
              <a:rPr lang="en-US" dirty="0" smtClean="0">
                <a:latin typeface="Arial" charset="0"/>
              </a:rPr>
              <a:t>The </a:t>
            </a:r>
            <a:r>
              <a:rPr lang="en-US" dirty="0">
                <a:latin typeface="Arial" charset="0"/>
              </a:rPr>
              <a:t>consequences of </a:t>
            </a:r>
            <a:r>
              <a:rPr lang="en-US" dirty="0" smtClean="0">
                <a:latin typeface="Arial" charset="0"/>
              </a:rPr>
              <a:t>child </a:t>
            </a:r>
            <a:r>
              <a:rPr lang="en-US" dirty="0" err="1">
                <a:latin typeface="Arial" charset="0"/>
              </a:rPr>
              <a:t>undernutrition</a:t>
            </a:r>
            <a:r>
              <a:rPr lang="en-US" dirty="0">
                <a:latin typeface="Arial" charset="0"/>
              </a:rPr>
              <a:t> affect immediate as well as future health and well </a:t>
            </a:r>
            <a:r>
              <a:rPr lang="en-US" dirty="0" smtClean="0">
                <a:latin typeface="Arial" charset="0"/>
              </a:rPr>
              <a:t>being</a:t>
            </a:r>
            <a:endParaRPr lang="en-US" sz="3200" dirty="0">
              <a:latin typeface="Arial" charset="0"/>
            </a:endParaRPr>
          </a:p>
          <a:p>
            <a:pPr lvl="1"/>
            <a:endParaRPr lang="en-US" sz="2400" dirty="0">
              <a:latin typeface="Arial" charset="0"/>
            </a:endParaRPr>
          </a:p>
        </p:txBody>
      </p:sp>
      <p:sp>
        <p:nvSpPr>
          <p:cNvPr id="4" name="Text Box 3"/>
          <p:cNvSpPr txBox="1">
            <a:spLocks noChangeArrowheads="1"/>
          </p:cNvSpPr>
          <p:nvPr/>
        </p:nvSpPr>
        <p:spPr bwMode="auto">
          <a:xfrm>
            <a:off x="4834466" y="6587067"/>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EDED8E"/>
                </a:solidFill>
                <a:latin typeface="Arial" charset="0"/>
                <a:ea typeface="ＭＳ Ｐゴシック" charset="0"/>
              </a:defRPr>
            </a:lvl1pPr>
            <a:lvl2pPr marL="742950" indent="-285750">
              <a:defRPr sz="2400">
                <a:solidFill>
                  <a:srgbClr val="EDED8E"/>
                </a:solidFill>
                <a:latin typeface="Arial" charset="0"/>
                <a:ea typeface="ＭＳ Ｐゴシック" charset="0"/>
              </a:defRPr>
            </a:lvl2pPr>
            <a:lvl3pPr marL="1143000" indent="-228600">
              <a:defRPr sz="2400">
                <a:solidFill>
                  <a:srgbClr val="EDED8E"/>
                </a:solidFill>
                <a:latin typeface="Arial" charset="0"/>
                <a:ea typeface="ＭＳ Ｐゴシック" charset="0"/>
              </a:defRPr>
            </a:lvl3pPr>
            <a:lvl4pPr marL="1600200" indent="-228600">
              <a:defRPr sz="2400">
                <a:solidFill>
                  <a:srgbClr val="EDED8E"/>
                </a:solidFill>
                <a:latin typeface="Arial" charset="0"/>
                <a:ea typeface="ＭＳ Ｐゴシック" charset="0"/>
              </a:defRPr>
            </a:lvl4pPr>
            <a:lvl5pPr marL="2057400" indent="-228600">
              <a:defRPr sz="2400">
                <a:solidFill>
                  <a:srgbClr val="EDED8E"/>
                </a:solidFill>
                <a:latin typeface="Arial" charset="0"/>
                <a:ea typeface="ＭＳ Ｐゴシック" charset="0"/>
              </a:defRPr>
            </a:lvl5pPr>
            <a:lvl6pPr marL="2514600" indent="-228600" eaLnBrk="0" fontAlgn="base" hangingPunct="0">
              <a:spcBef>
                <a:spcPct val="0"/>
              </a:spcBef>
              <a:spcAft>
                <a:spcPct val="0"/>
              </a:spcAft>
              <a:defRPr sz="2400">
                <a:solidFill>
                  <a:srgbClr val="EDED8E"/>
                </a:solidFill>
                <a:latin typeface="Arial" charset="0"/>
                <a:ea typeface="ＭＳ Ｐゴシック" charset="0"/>
              </a:defRPr>
            </a:lvl6pPr>
            <a:lvl7pPr marL="2971800" indent="-228600" eaLnBrk="0" fontAlgn="base" hangingPunct="0">
              <a:spcBef>
                <a:spcPct val="0"/>
              </a:spcBef>
              <a:spcAft>
                <a:spcPct val="0"/>
              </a:spcAft>
              <a:defRPr sz="2400">
                <a:solidFill>
                  <a:srgbClr val="EDED8E"/>
                </a:solidFill>
                <a:latin typeface="Arial" charset="0"/>
                <a:ea typeface="ＭＳ Ｐゴシック" charset="0"/>
              </a:defRPr>
            </a:lvl7pPr>
            <a:lvl8pPr marL="3429000" indent="-228600" eaLnBrk="0" fontAlgn="base" hangingPunct="0">
              <a:spcBef>
                <a:spcPct val="0"/>
              </a:spcBef>
              <a:spcAft>
                <a:spcPct val="0"/>
              </a:spcAft>
              <a:defRPr sz="2400">
                <a:solidFill>
                  <a:srgbClr val="EDED8E"/>
                </a:solidFill>
                <a:latin typeface="Arial" charset="0"/>
                <a:ea typeface="ＭＳ Ｐゴシック" charset="0"/>
              </a:defRPr>
            </a:lvl8pPr>
            <a:lvl9pPr marL="3886200" indent="-228600" eaLnBrk="0" fontAlgn="base" hangingPunct="0">
              <a:spcBef>
                <a:spcPct val="0"/>
              </a:spcBef>
              <a:spcAft>
                <a:spcPct val="0"/>
              </a:spcAft>
              <a:defRPr sz="2400">
                <a:solidFill>
                  <a:srgbClr val="EDED8E"/>
                </a:solidFill>
                <a:latin typeface="Arial" charset="0"/>
                <a:ea typeface="ＭＳ Ｐゴシック" charset="0"/>
              </a:defRPr>
            </a:lvl9pPr>
          </a:lstStyle>
          <a:p>
            <a:pPr algn="ctr" eaLnBrk="1" hangingPunct="1">
              <a:spcBef>
                <a:spcPct val="50000"/>
              </a:spcBef>
            </a:pPr>
            <a:r>
              <a:rPr lang="en-US" sz="1400" b="1" i="1" dirty="0">
                <a:solidFill>
                  <a:schemeClr val="tx1"/>
                </a:solidFill>
                <a:latin typeface="GillSans" charset="0"/>
              </a:rPr>
              <a:t>Source: Lancet Child Survival </a:t>
            </a:r>
            <a:r>
              <a:rPr lang="en-US" sz="1400" b="1" i="1" dirty="0" smtClean="0">
                <a:solidFill>
                  <a:schemeClr val="tx1"/>
                </a:solidFill>
                <a:latin typeface="GillSans" charset="0"/>
              </a:rPr>
              <a:t>Series 2013</a:t>
            </a:r>
            <a:endParaRPr lang="en-US" sz="1400" b="1" i="1" dirty="0">
              <a:solidFill>
                <a:schemeClr val="tx1"/>
              </a:solidFill>
              <a:latin typeface="GillSans"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0" dirty="0">
                <a:latin typeface="Arial" charset="0"/>
                <a:ea typeface="ＭＳ Ｐゴシック" charset="0"/>
              </a:rPr>
              <a:t>Response</a:t>
            </a:r>
          </a:p>
        </p:txBody>
      </p:sp>
      <p:sp>
        <p:nvSpPr>
          <p:cNvPr id="3" name="Content Placeholder 2"/>
          <p:cNvSpPr>
            <a:spLocks noGrp="1"/>
          </p:cNvSpPr>
          <p:nvPr>
            <p:ph idx="1"/>
          </p:nvPr>
        </p:nvSpPr>
        <p:spPr/>
        <p:txBody>
          <a:bodyPr/>
          <a:lstStyle/>
          <a:p>
            <a:pPr>
              <a:buFont typeface="Wingdings" pitchFamily="2" charset="2"/>
              <a:buNone/>
              <a:defRPr/>
            </a:pPr>
            <a:r>
              <a:rPr lang="en-US" sz="2800" dirty="0" smtClean="0">
                <a:ea typeface="ＭＳ Ｐゴシック" pitchFamily="34" charset="-128"/>
                <a:cs typeface="+mn-cs"/>
              </a:rPr>
              <a:t>Prevention</a:t>
            </a:r>
          </a:p>
          <a:p>
            <a:pPr>
              <a:buFont typeface="Wingdings" pitchFamily="2" charset="2"/>
              <a:buNone/>
              <a:defRPr/>
            </a:pPr>
            <a:endParaRPr lang="en-US" sz="2800" dirty="0" smtClean="0">
              <a:ea typeface="ＭＳ Ｐゴシック" pitchFamily="34" charset="-128"/>
              <a:cs typeface="+mn-cs"/>
            </a:endParaRPr>
          </a:p>
          <a:p>
            <a:pPr>
              <a:buFont typeface="Wingdings" pitchFamily="2" charset="2"/>
              <a:buNone/>
              <a:defRPr/>
            </a:pPr>
            <a:endParaRPr lang="en-US" sz="2800" dirty="0" smtClean="0">
              <a:ea typeface="ＭＳ Ｐゴシック" pitchFamily="34" charset="-128"/>
              <a:cs typeface="+mn-cs"/>
            </a:endParaRPr>
          </a:p>
          <a:p>
            <a:pPr>
              <a:buFont typeface="Wingdings" pitchFamily="2" charset="2"/>
              <a:buNone/>
              <a:defRPr/>
            </a:pPr>
            <a:endParaRPr lang="en-US" sz="2800" dirty="0" smtClean="0">
              <a:ea typeface="ＭＳ Ｐゴシック" pitchFamily="34" charset="-128"/>
              <a:cs typeface="+mn-cs"/>
            </a:endParaRPr>
          </a:p>
          <a:p>
            <a:pPr>
              <a:buFont typeface="Wingdings" pitchFamily="2" charset="2"/>
              <a:buNone/>
              <a:defRPr/>
            </a:pPr>
            <a:endParaRPr lang="en-US" sz="2800" dirty="0" smtClean="0">
              <a:ea typeface="ＭＳ Ｐゴシック" pitchFamily="34" charset="-128"/>
              <a:cs typeface="+mn-cs"/>
            </a:endParaRPr>
          </a:p>
          <a:p>
            <a:pPr>
              <a:buFont typeface="Wingdings" pitchFamily="2" charset="2"/>
              <a:buNone/>
              <a:defRPr/>
            </a:pPr>
            <a:endParaRPr lang="en-US" sz="2800" dirty="0" smtClean="0">
              <a:ea typeface="ＭＳ Ｐゴシック" pitchFamily="34" charset="-128"/>
              <a:cs typeface="+mn-cs"/>
            </a:endParaRPr>
          </a:p>
          <a:p>
            <a:pPr>
              <a:buFont typeface="Wingdings" pitchFamily="2" charset="2"/>
              <a:buNone/>
              <a:defRPr/>
            </a:pPr>
            <a:endParaRPr lang="en-US" sz="2800" dirty="0" smtClean="0">
              <a:ea typeface="ＭＳ Ｐゴシック" pitchFamily="34" charset="-128"/>
              <a:cs typeface="+mn-cs"/>
            </a:endParaRPr>
          </a:p>
          <a:p>
            <a:pPr>
              <a:buFont typeface="Wingdings" pitchFamily="2" charset="2"/>
              <a:buNone/>
              <a:defRPr/>
            </a:pPr>
            <a:r>
              <a:rPr lang="en-US" sz="2800" dirty="0" smtClean="0">
                <a:ea typeface="ＭＳ Ｐゴシック" pitchFamily="34" charset="-128"/>
                <a:cs typeface="+mn-cs"/>
              </a:rPr>
              <a:t>General Food</a:t>
            </a:r>
          </a:p>
          <a:p>
            <a:pPr>
              <a:buFont typeface="Wingdings" pitchFamily="2" charset="2"/>
              <a:buNone/>
              <a:defRPr/>
            </a:pPr>
            <a:r>
              <a:rPr lang="en-US" sz="2800" dirty="0" smtClean="0">
                <a:ea typeface="ＭＳ Ｐゴシック" pitchFamily="34" charset="-128"/>
                <a:cs typeface="+mn-cs"/>
              </a:rPr>
              <a:t>Distribution</a:t>
            </a:r>
          </a:p>
          <a:p>
            <a:pPr>
              <a:buFont typeface="Wingdings" pitchFamily="2" charset="2"/>
              <a:buChar char="n"/>
              <a:defRPr/>
            </a:pPr>
            <a:endParaRPr lang="en-US" sz="2800" dirty="0" smtClean="0">
              <a:ea typeface="ＭＳ Ｐゴシック" pitchFamily="34" charset="-128"/>
              <a:cs typeface="+mn-cs"/>
            </a:endParaRPr>
          </a:p>
        </p:txBody>
      </p:sp>
      <p:sp>
        <p:nvSpPr>
          <p:cNvPr id="4" name="Content Placeholder 2"/>
          <p:cNvSpPr>
            <a:spLocks noGrp="1"/>
          </p:cNvSpPr>
          <p:nvPr>
            <p:ph sz="quarter" idx="4294967295"/>
          </p:nvPr>
        </p:nvSpPr>
        <p:spPr>
          <a:xfrm>
            <a:off x="3124200" y="1600200"/>
            <a:ext cx="3505200" cy="2189163"/>
          </a:xfrm>
        </p:spPr>
        <p:txBody>
          <a:bodyPr/>
          <a:lstStyle/>
          <a:p>
            <a:pPr algn="just">
              <a:spcBef>
                <a:spcPct val="0"/>
              </a:spcBef>
              <a:buFont typeface="Wingdings" pitchFamily="2" charset="2"/>
              <a:buNone/>
              <a:defRPr/>
            </a:pPr>
            <a:r>
              <a:rPr lang="en-US" sz="2800" dirty="0" smtClean="0">
                <a:ea typeface="ＭＳ Ｐゴシック" pitchFamily="34" charset="-128"/>
                <a:cs typeface="+mn-cs"/>
              </a:rPr>
              <a:t>Support</a:t>
            </a:r>
          </a:p>
          <a:p>
            <a:pPr algn="just">
              <a:spcBef>
                <a:spcPct val="0"/>
              </a:spcBef>
              <a:buFont typeface="Wingdings" pitchFamily="2" charset="2"/>
              <a:buNone/>
              <a:defRPr/>
            </a:pPr>
            <a:r>
              <a:rPr lang="en-US" sz="2800" dirty="0" smtClean="0">
                <a:ea typeface="ＭＳ Ｐゴシック" pitchFamily="34" charset="-128"/>
                <a:cs typeface="+mn-cs"/>
              </a:rPr>
              <a:t>Vulnerable</a:t>
            </a:r>
          </a:p>
          <a:p>
            <a:pPr algn="just">
              <a:spcBef>
                <a:spcPct val="0"/>
              </a:spcBef>
              <a:buFont typeface="Wingdings" pitchFamily="2" charset="2"/>
              <a:buNone/>
              <a:defRPr/>
            </a:pPr>
            <a:r>
              <a:rPr lang="en-US" sz="2800" dirty="0" smtClean="0">
                <a:ea typeface="ＭＳ Ｐゴシック" pitchFamily="34" charset="-128"/>
                <a:cs typeface="+mn-cs"/>
              </a:rPr>
              <a:t>Populations</a:t>
            </a:r>
          </a:p>
          <a:p>
            <a:pPr algn="just">
              <a:spcBef>
                <a:spcPct val="0"/>
              </a:spcBef>
              <a:buFont typeface="Wingdings" pitchFamily="2" charset="2"/>
              <a:buNone/>
              <a:defRPr/>
            </a:pPr>
            <a:endParaRPr lang="en-US" sz="2800" dirty="0" smtClean="0">
              <a:ea typeface="ＭＳ Ｐゴシック" pitchFamily="34" charset="-128"/>
              <a:cs typeface="+mn-cs"/>
            </a:endParaRPr>
          </a:p>
          <a:p>
            <a:pPr algn="just">
              <a:spcBef>
                <a:spcPct val="0"/>
              </a:spcBef>
              <a:buFont typeface="Wingdings" pitchFamily="2" charset="2"/>
              <a:buNone/>
              <a:defRPr/>
            </a:pPr>
            <a:endParaRPr lang="en-US" sz="2800" dirty="0" smtClean="0">
              <a:ea typeface="ＭＳ Ｐゴシック" pitchFamily="34" charset="-128"/>
              <a:cs typeface="+mn-cs"/>
            </a:endParaRPr>
          </a:p>
          <a:p>
            <a:pPr algn="just">
              <a:spcBef>
                <a:spcPct val="0"/>
              </a:spcBef>
              <a:buFont typeface="Wingdings" pitchFamily="2" charset="2"/>
              <a:buNone/>
              <a:defRPr/>
            </a:pPr>
            <a:endParaRPr lang="en-US" sz="2800" dirty="0" smtClean="0">
              <a:ea typeface="ＭＳ Ｐゴシック" pitchFamily="34" charset="-128"/>
              <a:cs typeface="+mn-cs"/>
            </a:endParaRPr>
          </a:p>
          <a:p>
            <a:pPr algn="just">
              <a:spcBef>
                <a:spcPct val="0"/>
              </a:spcBef>
              <a:buFont typeface="Wingdings" pitchFamily="2" charset="2"/>
              <a:buNone/>
              <a:defRPr/>
            </a:pPr>
            <a:endParaRPr lang="en-US" sz="2800" dirty="0" smtClean="0">
              <a:ea typeface="ＭＳ Ｐゴシック" pitchFamily="34" charset="-128"/>
              <a:cs typeface="+mn-cs"/>
            </a:endParaRPr>
          </a:p>
          <a:p>
            <a:pPr algn="just">
              <a:spcBef>
                <a:spcPct val="0"/>
              </a:spcBef>
              <a:buFont typeface="Wingdings" pitchFamily="2" charset="2"/>
              <a:buNone/>
              <a:defRPr/>
            </a:pPr>
            <a:endParaRPr lang="en-US" sz="2800" dirty="0" smtClean="0">
              <a:ea typeface="ＭＳ Ｐゴシック" pitchFamily="34" charset="-128"/>
              <a:cs typeface="+mn-cs"/>
            </a:endParaRPr>
          </a:p>
          <a:p>
            <a:pPr algn="just">
              <a:spcBef>
                <a:spcPct val="0"/>
              </a:spcBef>
              <a:buFont typeface="Wingdings" pitchFamily="2" charset="2"/>
              <a:buNone/>
              <a:defRPr/>
            </a:pPr>
            <a:r>
              <a:rPr lang="en-US" sz="2800" dirty="0" smtClean="0">
                <a:ea typeface="ＭＳ Ｐゴシック" pitchFamily="34" charset="-128"/>
                <a:cs typeface="+mn-cs"/>
              </a:rPr>
              <a:t>Supplementary</a:t>
            </a:r>
          </a:p>
          <a:p>
            <a:pPr algn="just">
              <a:spcBef>
                <a:spcPct val="0"/>
              </a:spcBef>
              <a:buFont typeface="Wingdings" pitchFamily="2" charset="2"/>
              <a:buNone/>
              <a:defRPr/>
            </a:pPr>
            <a:r>
              <a:rPr lang="en-US" sz="2800" dirty="0" smtClean="0">
                <a:ea typeface="ＭＳ Ｐゴシック" pitchFamily="34" charset="-128"/>
                <a:cs typeface="+mn-cs"/>
              </a:rPr>
              <a:t>Feeding</a:t>
            </a:r>
          </a:p>
          <a:p>
            <a:pPr>
              <a:buFont typeface="Wingdings" pitchFamily="2" charset="2"/>
              <a:buNone/>
              <a:defRPr/>
            </a:pPr>
            <a:endParaRPr lang="en-US" sz="2800" dirty="0" smtClean="0">
              <a:ea typeface="ＭＳ Ｐゴシック" pitchFamily="34" charset="-128"/>
              <a:cs typeface="+mn-cs"/>
            </a:endParaRPr>
          </a:p>
        </p:txBody>
      </p:sp>
      <p:sp>
        <p:nvSpPr>
          <p:cNvPr id="5" name="Content Placeholder 2"/>
          <p:cNvSpPr>
            <a:spLocks noGrp="1"/>
          </p:cNvSpPr>
          <p:nvPr>
            <p:ph sz="quarter" idx="4294967295"/>
          </p:nvPr>
        </p:nvSpPr>
        <p:spPr>
          <a:xfrm>
            <a:off x="6096000" y="1600200"/>
            <a:ext cx="2819400" cy="2189163"/>
          </a:xfrm>
        </p:spPr>
        <p:txBody>
          <a:bodyPr/>
          <a:lstStyle/>
          <a:p>
            <a:pPr>
              <a:buFont typeface="Wingdings" charset="0"/>
              <a:buNone/>
            </a:pPr>
            <a:r>
              <a:rPr lang="en-US" sz="2800" dirty="0">
                <a:latin typeface="Verdana" charset="0"/>
                <a:ea typeface="ＭＳ Ｐゴシック" charset="0"/>
              </a:rPr>
              <a:t>Treat</a:t>
            </a:r>
          </a:p>
          <a:p>
            <a:pPr>
              <a:buFont typeface="Wingdings" charset="0"/>
              <a:buNone/>
            </a:pPr>
            <a:r>
              <a:rPr lang="en-US" sz="2800" dirty="0">
                <a:latin typeface="Verdana" charset="0"/>
                <a:ea typeface="ＭＳ Ｐゴシック" charset="0"/>
              </a:rPr>
              <a:t>Severe</a:t>
            </a:r>
          </a:p>
          <a:p>
            <a:pPr>
              <a:buFont typeface="Wingdings" charset="0"/>
              <a:buNone/>
            </a:pPr>
            <a:r>
              <a:rPr lang="en-US" sz="2800" dirty="0">
                <a:latin typeface="Verdana" charset="0"/>
                <a:ea typeface="ＭＳ Ｐゴシック" charset="0"/>
              </a:rPr>
              <a:t>Malnutrition</a:t>
            </a:r>
          </a:p>
          <a:p>
            <a:pPr>
              <a:buFont typeface="Wingdings" charset="0"/>
              <a:buNone/>
            </a:pPr>
            <a:endParaRPr lang="en-US" sz="2800" dirty="0">
              <a:latin typeface="Verdana" charset="0"/>
              <a:ea typeface="ＭＳ Ｐゴシック" charset="0"/>
            </a:endParaRPr>
          </a:p>
          <a:p>
            <a:pPr>
              <a:buFont typeface="Wingdings" charset="0"/>
              <a:buNone/>
            </a:pPr>
            <a:endParaRPr lang="en-US" sz="2800" dirty="0">
              <a:latin typeface="Verdana" charset="0"/>
              <a:ea typeface="ＭＳ Ｐゴシック" charset="0"/>
            </a:endParaRPr>
          </a:p>
          <a:p>
            <a:pPr>
              <a:buFont typeface="Wingdings" charset="0"/>
              <a:buNone/>
            </a:pPr>
            <a:endParaRPr lang="en-US" sz="2800" dirty="0">
              <a:latin typeface="Verdana" charset="0"/>
              <a:ea typeface="ＭＳ Ｐゴシック" charset="0"/>
            </a:endParaRPr>
          </a:p>
          <a:p>
            <a:pPr>
              <a:buFont typeface="Wingdings" charset="0"/>
              <a:buNone/>
            </a:pPr>
            <a:endParaRPr lang="en-US" sz="2800" dirty="0">
              <a:latin typeface="Verdana" charset="0"/>
              <a:ea typeface="ＭＳ Ｐゴシック" charset="0"/>
            </a:endParaRPr>
          </a:p>
          <a:p>
            <a:pPr>
              <a:buFont typeface="Wingdings" charset="0"/>
              <a:buNone/>
            </a:pPr>
            <a:r>
              <a:rPr lang="en-US" sz="2800" dirty="0">
                <a:latin typeface="Verdana" charset="0"/>
                <a:ea typeface="ＭＳ Ｐゴシック" charset="0"/>
              </a:rPr>
              <a:t>Therapeutic</a:t>
            </a:r>
          </a:p>
          <a:p>
            <a:pPr>
              <a:buFont typeface="Wingdings" charset="0"/>
              <a:buNone/>
            </a:pPr>
            <a:r>
              <a:rPr lang="en-US" sz="2800" dirty="0">
                <a:latin typeface="Verdana" charset="0"/>
                <a:ea typeface="ＭＳ Ｐゴシック" charset="0"/>
              </a:rPr>
              <a:t>Feeding</a:t>
            </a:r>
          </a:p>
        </p:txBody>
      </p:sp>
      <p:sp>
        <p:nvSpPr>
          <p:cNvPr id="41990" name="AutoShape 18"/>
          <p:cNvSpPr>
            <a:spLocks noChangeArrowheads="1"/>
          </p:cNvSpPr>
          <p:nvPr/>
        </p:nvSpPr>
        <p:spPr bwMode="auto">
          <a:xfrm>
            <a:off x="685800" y="3200400"/>
            <a:ext cx="7467600" cy="1323975"/>
          </a:xfrm>
          <a:prstGeom prst="rightArrow">
            <a:avLst>
              <a:gd name="adj1" fmla="val 50000"/>
              <a:gd name="adj2" fmla="val 141007"/>
            </a:avLst>
          </a:prstGeom>
          <a:solidFill>
            <a:schemeClr val="accent1"/>
          </a:solidFill>
          <a:ln w="9525">
            <a:solidFill>
              <a:schemeClr val="tx1"/>
            </a:solidFill>
            <a:miter lim="800000"/>
            <a:headEnd/>
            <a:tailEnd/>
          </a:ln>
        </p:spPr>
        <p:txBody>
          <a:bodyPr wrap="none" anchor="ctr"/>
          <a:lstStyle/>
          <a:p>
            <a:pPr algn="ctr"/>
            <a:r>
              <a:rPr lang="en-US" sz="2800" dirty="0"/>
              <a:t>Cost/Benefit</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latin typeface="Arial" charset="0"/>
                <a:ea typeface="ＭＳ Ｐゴシック" charset="0"/>
              </a:rPr>
              <a:t>Supplementary </a:t>
            </a:r>
            <a:r>
              <a:rPr lang="en-US" b="0" dirty="0" smtClean="0">
                <a:latin typeface="Arial" charset="0"/>
                <a:ea typeface="ＭＳ Ｐゴシック" charset="0"/>
              </a:rPr>
              <a:t>Nutrition </a:t>
            </a:r>
            <a:r>
              <a:rPr lang="en-US" b="0" dirty="0">
                <a:latin typeface="Arial" charset="0"/>
                <a:ea typeface="ＭＳ Ｐゴシック" charset="0"/>
              </a:rPr>
              <a:t>Options</a:t>
            </a:r>
          </a:p>
        </p:txBody>
      </p:sp>
      <p:sp>
        <p:nvSpPr>
          <p:cNvPr id="3" name="Content Placeholder 2"/>
          <p:cNvSpPr>
            <a:spLocks noGrp="1"/>
          </p:cNvSpPr>
          <p:nvPr>
            <p:ph idx="1"/>
          </p:nvPr>
        </p:nvSpPr>
        <p:spPr/>
        <p:txBody>
          <a:bodyPr/>
          <a:lstStyle/>
          <a:p>
            <a:pPr>
              <a:lnSpc>
                <a:spcPct val="80000"/>
              </a:lnSpc>
              <a:defRPr/>
            </a:pPr>
            <a:r>
              <a:rPr lang="en-US" sz="3600" dirty="0" smtClean="0">
                <a:ea typeface="ＭＳ Ｐゴシック" pitchFamily="34" charset="-128"/>
                <a:cs typeface="+mn-cs"/>
              </a:rPr>
              <a:t>Wet </a:t>
            </a:r>
            <a:r>
              <a:rPr lang="en-US" dirty="0" smtClean="0">
                <a:ea typeface="ＭＳ Ｐゴシック" pitchFamily="34" charset="-128"/>
                <a:cs typeface="+mn-cs"/>
              </a:rPr>
              <a:t>or d</a:t>
            </a:r>
            <a:r>
              <a:rPr lang="en-US" sz="3600" dirty="0" smtClean="0">
                <a:ea typeface="ＭＳ Ｐゴシック" pitchFamily="34" charset="-128"/>
                <a:cs typeface="+mn-cs"/>
              </a:rPr>
              <a:t>ry </a:t>
            </a:r>
            <a:r>
              <a:rPr lang="en-US" dirty="0">
                <a:ea typeface="ＭＳ Ｐゴシック" pitchFamily="34" charset="-128"/>
                <a:cs typeface="+mn-cs"/>
              </a:rPr>
              <a:t>r</a:t>
            </a:r>
            <a:r>
              <a:rPr lang="en-US" sz="3600" dirty="0" smtClean="0">
                <a:ea typeface="ＭＳ Ｐゴシック" pitchFamily="34" charset="-128"/>
                <a:cs typeface="+mn-cs"/>
              </a:rPr>
              <a:t>ations </a:t>
            </a:r>
            <a:r>
              <a:rPr lang="en-US" sz="2800" i="1" dirty="0" smtClean="0">
                <a:ea typeface="ＭＳ Ｐゴシック" pitchFamily="34" charset="-128"/>
                <a:cs typeface="+mn-cs"/>
              </a:rPr>
              <a:t>(should be taken home unless there is clear rationale for on-site feeding) </a:t>
            </a:r>
            <a:r>
              <a:rPr lang="en-US" sz="2800" dirty="0" smtClean="0">
                <a:ea typeface="ＭＳ Ｐゴシック" pitchFamily="34" charset="-128"/>
                <a:cs typeface="+mn-cs"/>
              </a:rPr>
              <a:t>of at least 1000 kcal and 40 g protein per child per day</a:t>
            </a:r>
          </a:p>
          <a:p>
            <a:pPr>
              <a:lnSpc>
                <a:spcPct val="80000"/>
              </a:lnSpc>
              <a:defRPr/>
            </a:pPr>
            <a:r>
              <a:rPr lang="en-US" sz="3600" dirty="0" smtClean="0">
                <a:ea typeface="ＭＳ Ｐゴシック" pitchFamily="34" charset="-128"/>
                <a:cs typeface="+mn-cs"/>
              </a:rPr>
              <a:t>Ration types: </a:t>
            </a:r>
          </a:p>
          <a:p>
            <a:pPr lvl="1">
              <a:lnSpc>
                <a:spcPct val="80000"/>
              </a:lnSpc>
              <a:defRPr/>
            </a:pPr>
            <a:r>
              <a:rPr lang="en-US" sz="3200" dirty="0" smtClean="0">
                <a:ea typeface="ＭＳ Ｐゴシック" pitchFamily="34" charset="-128"/>
              </a:rPr>
              <a:t>Fortified blended </a:t>
            </a:r>
            <a:r>
              <a:rPr lang="en-US" sz="3200" dirty="0">
                <a:ea typeface="ＭＳ Ｐゴシック" pitchFamily="34" charset="-128"/>
              </a:rPr>
              <a:t>f</a:t>
            </a:r>
            <a:r>
              <a:rPr lang="en-US" sz="3200" dirty="0" smtClean="0">
                <a:ea typeface="ＭＳ Ｐゴシック" pitchFamily="34" charset="-128"/>
              </a:rPr>
              <a:t>oods </a:t>
            </a:r>
          </a:p>
          <a:p>
            <a:pPr lvl="1">
              <a:lnSpc>
                <a:spcPct val="80000"/>
              </a:lnSpc>
              <a:defRPr/>
            </a:pPr>
            <a:r>
              <a:rPr lang="en-US" sz="3200" dirty="0" smtClean="0">
                <a:ea typeface="ＭＳ Ｐゴシック" pitchFamily="34" charset="-128"/>
              </a:rPr>
              <a:t>Grain + oil, sugar, salt </a:t>
            </a:r>
          </a:p>
          <a:p>
            <a:pPr lvl="1">
              <a:lnSpc>
                <a:spcPct val="80000"/>
              </a:lnSpc>
              <a:defRPr/>
            </a:pPr>
            <a:r>
              <a:rPr lang="en-US" sz="3200" dirty="0" smtClean="0">
                <a:ea typeface="ＭＳ Ｐゴシック" pitchFamily="34" charset="-128"/>
              </a:rPr>
              <a:t>High energy biscuits</a:t>
            </a:r>
          </a:p>
          <a:p>
            <a:pPr lvl="1">
              <a:lnSpc>
                <a:spcPct val="80000"/>
              </a:lnSpc>
              <a:defRPr/>
            </a:pPr>
            <a:r>
              <a:rPr lang="en-US" sz="3200" dirty="0" smtClean="0">
                <a:ea typeface="ＭＳ Ｐゴシック" pitchFamily="34" charset="-128"/>
              </a:rPr>
              <a:t>Lipid-Based Nutrient Supplements</a:t>
            </a:r>
          </a:p>
          <a:p>
            <a:pPr lvl="2">
              <a:lnSpc>
                <a:spcPct val="80000"/>
              </a:lnSpc>
              <a:defRPr/>
            </a:pPr>
            <a:r>
              <a:rPr lang="en-US" dirty="0" smtClean="0">
                <a:ea typeface="ＭＳ Ｐゴシック" pitchFamily="34" charset="-128"/>
              </a:rPr>
              <a:t>Point of Care supplements (usually liquid, HIGHER micronutrient contents, 20-40g protein “dose” )</a:t>
            </a:r>
            <a:endParaRPr lang="en-US" dirty="0">
              <a:ea typeface="ＭＳ Ｐゴシック" pitchFamily="34" charset="-128"/>
            </a:endParaRPr>
          </a:p>
          <a:p>
            <a:pPr lvl="2">
              <a:lnSpc>
                <a:spcPct val="80000"/>
              </a:lnSpc>
              <a:defRPr/>
            </a:pPr>
            <a:r>
              <a:rPr lang="en-US" dirty="0" smtClean="0">
                <a:ea typeface="ＭＳ Ｐゴシック" pitchFamily="34" charset="-128"/>
              </a:rPr>
              <a:t>Ready to use therapeutic food (RUTF)</a:t>
            </a:r>
          </a:p>
          <a:p>
            <a:pPr>
              <a:buFont typeface="Wingdings" pitchFamily="2" charset="2"/>
              <a:buChar char="n"/>
              <a:defRPr/>
            </a:pPr>
            <a:endParaRPr lang="en-US" dirty="0" smtClean="0">
              <a:ea typeface="ＭＳ Ｐゴシック" pitchFamily="34" charset="-128"/>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3" y="0"/>
            <a:ext cx="7772400" cy="1143000"/>
          </a:xfrm>
        </p:spPr>
        <p:txBody>
          <a:bodyPr/>
          <a:lstStyle/>
          <a:p>
            <a:r>
              <a:rPr lang="en-US" i="1" dirty="0">
                <a:latin typeface="Arial" charset="0"/>
              </a:rPr>
              <a:t>Misconceptions</a:t>
            </a:r>
            <a:r>
              <a:rPr lang="en-US" sz="3600" b="0" dirty="0">
                <a:latin typeface="Arial" charset="0"/>
              </a:rPr>
              <a:t> about </a:t>
            </a:r>
            <a:r>
              <a:rPr lang="en-US" b="0" dirty="0">
                <a:latin typeface="Arial" charset="0"/>
              </a:rPr>
              <a:t>breastfeeding</a:t>
            </a:r>
            <a:r>
              <a:rPr lang="en-US" sz="3600" b="0" dirty="0">
                <a:latin typeface="Arial" charset="0"/>
              </a:rPr>
              <a:t> in emergencies</a:t>
            </a:r>
            <a:r>
              <a:rPr lang="en-US" dirty="0">
                <a:latin typeface="Arial" charset="0"/>
              </a:rPr>
              <a:t>:</a:t>
            </a:r>
          </a:p>
        </p:txBody>
      </p:sp>
      <p:sp>
        <p:nvSpPr>
          <p:cNvPr id="3" name="Content Placeholder 2"/>
          <p:cNvSpPr>
            <a:spLocks noGrp="1"/>
          </p:cNvSpPr>
          <p:nvPr>
            <p:ph idx="1"/>
          </p:nvPr>
        </p:nvSpPr>
        <p:spPr>
          <a:xfrm>
            <a:off x="372533" y="1447800"/>
            <a:ext cx="8534400" cy="4800600"/>
          </a:xfrm>
        </p:spPr>
        <p:txBody>
          <a:bodyPr/>
          <a:lstStyle/>
          <a:p>
            <a:r>
              <a:rPr lang="en-US" sz="2800" dirty="0">
                <a:latin typeface="Arial" charset="0"/>
              </a:rPr>
              <a:t>Women under stress lose supply</a:t>
            </a:r>
          </a:p>
          <a:p>
            <a:r>
              <a:rPr lang="en-US" sz="2800" dirty="0">
                <a:latin typeface="Arial" charset="0"/>
              </a:rPr>
              <a:t>Malnourished women have reduced production and poor quality milk</a:t>
            </a:r>
          </a:p>
          <a:p>
            <a:r>
              <a:rPr lang="en-US" sz="2800" dirty="0">
                <a:latin typeface="Arial" charset="0"/>
              </a:rPr>
              <a:t>Women who have stopped </a:t>
            </a:r>
            <a:r>
              <a:rPr lang="en-US" sz="2800" dirty="0" smtClean="0">
                <a:latin typeface="Arial" charset="0"/>
              </a:rPr>
              <a:t>nursing</a:t>
            </a:r>
            <a:r>
              <a:rPr lang="en-US" sz="2800" dirty="0">
                <a:latin typeface="Arial" charset="0"/>
              </a:rPr>
              <a:t> </a:t>
            </a:r>
            <a:r>
              <a:rPr lang="en-US" sz="2800" dirty="0" smtClean="0">
                <a:latin typeface="Arial" charset="0"/>
              </a:rPr>
              <a:t>cannot </a:t>
            </a:r>
            <a:r>
              <a:rPr lang="en-US" sz="2800" dirty="0">
                <a:latin typeface="Arial" charset="0"/>
              </a:rPr>
              <a:t>start again</a:t>
            </a:r>
          </a:p>
          <a:p>
            <a:r>
              <a:rPr lang="en-US" sz="2800" dirty="0">
                <a:latin typeface="Arial" charset="0"/>
              </a:rPr>
              <a:t>A weaned infant will not nurse again</a:t>
            </a:r>
          </a:p>
          <a:p>
            <a:r>
              <a:rPr lang="en-US" sz="2800" b="1" i="1" dirty="0">
                <a:latin typeface="Arial" charset="0"/>
              </a:rPr>
              <a:t>BREASTFEEDING, AND </a:t>
            </a:r>
            <a:r>
              <a:rPr lang="en-US" sz="2800" b="1" i="1" dirty="0" smtClean="0">
                <a:latin typeface="Arial" charset="0"/>
              </a:rPr>
              <a:t>                 RELACTATION ARE                                         </a:t>
            </a:r>
            <a:r>
              <a:rPr lang="en-US" sz="2800" b="1" i="1" dirty="0">
                <a:latin typeface="Arial" charset="0"/>
              </a:rPr>
              <a:t>LIFE SAVING OPTIONS</a:t>
            </a:r>
          </a:p>
        </p:txBody>
      </p:sp>
      <p:pic>
        <p:nvPicPr>
          <p:cNvPr id="4" name="Picture 3"/>
          <p:cNvPicPr>
            <a:picLocks noChangeAspect="1"/>
          </p:cNvPicPr>
          <p:nvPr/>
        </p:nvPicPr>
        <p:blipFill>
          <a:blip r:embed="rId2"/>
          <a:stretch>
            <a:fillRect/>
          </a:stretch>
        </p:blipFill>
        <p:spPr>
          <a:xfrm>
            <a:off x="5604932" y="4498622"/>
            <a:ext cx="3539067" cy="235937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Breastfeeding</a:t>
            </a:r>
            <a:endParaRPr lang="en-US" dirty="0"/>
          </a:p>
        </p:txBody>
      </p:sp>
      <p:sp>
        <p:nvSpPr>
          <p:cNvPr id="3" name="Content Placeholder 2"/>
          <p:cNvSpPr>
            <a:spLocks noGrp="1"/>
          </p:cNvSpPr>
          <p:nvPr>
            <p:ph idx="1"/>
          </p:nvPr>
        </p:nvSpPr>
        <p:spPr/>
        <p:txBody>
          <a:bodyPr/>
          <a:lstStyle/>
          <a:p>
            <a:r>
              <a:rPr lang="en-US" dirty="0" smtClean="0"/>
              <a:t>Infants who do not breastfeed are 14x more likely to die in the first year of life than those exclusively breastfed</a:t>
            </a:r>
          </a:p>
          <a:p>
            <a:r>
              <a:rPr lang="en-US" dirty="0" smtClean="0"/>
              <a:t>Globally approximately 38% of infants are exclusively breastfed</a:t>
            </a:r>
          </a:p>
          <a:p>
            <a:r>
              <a:rPr lang="en-US" dirty="0" smtClean="0"/>
              <a:t>Up to 220,000 infant lives could be saved annually with optimal breastfeeding practices</a:t>
            </a:r>
          </a:p>
          <a:p>
            <a:endParaRPr lang="en-US" dirty="0"/>
          </a:p>
        </p:txBody>
      </p:sp>
    </p:spTree>
    <p:extLst>
      <p:ext uri="{BB962C8B-B14F-4D97-AF65-F5344CB8AC3E}">
        <p14:creationId xmlns:p14="http://schemas.microsoft.com/office/powerpoint/2010/main" val="955454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 milk in the second year of life </a:t>
            </a:r>
            <a:endParaRPr lang="en-US" dirty="0"/>
          </a:p>
        </p:txBody>
      </p:sp>
      <p:pic>
        <p:nvPicPr>
          <p:cNvPr id="4" name="Picture 3"/>
          <p:cNvPicPr>
            <a:picLocks noChangeAspect="1"/>
          </p:cNvPicPr>
          <p:nvPr/>
        </p:nvPicPr>
        <p:blipFill>
          <a:blip r:embed="rId2"/>
          <a:stretch>
            <a:fillRect/>
          </a:stretch>
        </p:blipFill>
        <p:spPr>
          <a:xfrm>
            <a:off x="0" y="1909233"/>
            <a:ext cx="9144000" cy="4380089"/>
          </a:xfrm>
          <a:prstGeom prst="rect">
            <a:avLst/>
          </a:prstGeom>
        </p:spPr>
      </p:pic>
      <p:sp>
        <p:nvSpPr>
          <p:cNvPr id="5" name="TextBox 4"/>
          <p:cNvSpPr txBox="1"/>
          <p:nvPr/>
        </p:nvSpPr>
        <p:spPr>
          <a:xfrm>
            <a:off x="7382934" y="6539468"/>
            <a:ext cx="1998133" cy="369332"/>
          </a:xfrm>
          <a:prstGeom prst="rect">
            <a:avLst/>
          </a:prstGeom>
          <a:noFill/>
        </p:spPr>
        <p:txBody>
          <a:bodyPr wrap="square" rtlCol="0">
            <a:spAutoFit/>
          </a:bodyPr>
          <a:lstStyle/>
          <a:p>
            <a:r>
              <a:rPr lang="en-US" dirty="0" smtClean="0"/>
              <a:t>Lancet, 2013</a:t>
            </a:r>
            <a:endParaRPr lang="en-US" dirty="0"/>
          </a:p>
        </p:txBody>
      </p:sp>
    </p:spTree>
    <p:extLst>
      <p:ext uri="{BB962C8B-B14F-4D97-AF65-F5344CB8AC3E}">
        <p14:creationId xmlns:p14="http://schemas.microsoft.com/office/powerpoint/2010/main" val="1033729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5"/>
          <p:cNvSpPr txBox="1">
            <a:spLocks noChangeArrowheads="1"/>
          </p:cNvSpPr>
          <p:nvPr/>
        </p:nvSpPr>
        <p:spPr bwMode="auto">
          <a:xfrm>
            <a:off x="238125" y="1295400"/>
            <a:ext cx="4429125" cy="120032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r>
              <a:rPr lang="en-US" sz="2400" b="1" dirty="0"/>
              <a:t>Severe Malnutrition</a:t>
            </a:r>
          </a:p>
          <a:p>
            <a:r>
              <a:rPr lang="en-US" sz="2400" b="1" dirty="0"/>
              <a:t>WHZ &lt; -</a:t>
            </a:r>
            <a:r>
              <a:rPr lang="en-US" sz="2400" b="1" dirty="0" smtClean="0"/>
              <a:t>3, MUAC &lt; 11.5 </a:t>
            </a:r>
            <a:r>
              <a:rPr lang="en-US" sz="2400" b="1" dirty="0"/>
              <a:t>or edema</a:t>
            </a:r>
          </a:p>
        </p:txBody>
      </p:sp>
      <p:sp>
        <p:nvSpPr>
          <p:cNvPr id="50179" name="Text Box 18"/>
          <p:cNvSpPr txBox="1">
            <a:spLocks noChangeArrowheads="1"/>
          </p:cNvSpPr>
          <p:nvPr/>
        </p:nvSpPr>
        <p:spPr bwMode="auto">
          <a:xfrm>
            <a:off x="5029200" y="1536700"/>
            <a:ext cx="4114800" cy="8350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r>
              <a:rPr lang="en-US" sz="2400" b="1" dirty="0"/>
              <a:t>Moderate Malnutrition</a:t>
            </a:r>
          </a:p>
          <a:p>
            <a:r>
              <a:rPr lang="en-US" sz="2400" b="1" dirty="0"/>
              <a:t>WHZ &lt; -2</a:t>
            </a:r>
          </a:p>
        </p:txBody>
      </p:sp>
      <p:sp>
        <p:nvSpPr>
          <p:cNvPr id="50180" name="Text Box 21"/>
          <p:cNvSpPr txBox="1">
            <a:spLocks noChangeArrowheads="1"/>
          </p:cNvSpPr>
          <p:nvPr/>
        </p:nvSpPr>
        <p:spPr bwMode="auto">
          <a:xfrm>
            <a:off x="304800" y="2743200"/>
            <a:ext cx="2514600" cy="4095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r>
              <a:rPr lang="en-US" sz="2000" b="1" dirty="0"/>
              <a:t>COMPLICATED</a:t>
            </a:r>
          </a:p>
        </p:txBody>
      </p:sp>
      <p:sp>
        <p:nvSpPr>
          <p:cNvPr id="50181" name="Text Box 22"/>
          <p:cNvSpPr txBox="1">
            <a:spLocks noChangeArrowheads="1"/>
          </p:cNvSpPr>
          <p:nvPr/>
        </p:nvSpPr>
        <p:spPr bwMode="auto">
          <a:xfrm>
            <a:off x="3352800" y="4127500"/>
            <a:ext cx="3437467" cy="830997"/>
          </a:xfrm>
          <a:prstGeom prst="rect">
            <a:avLst/>
          </a:prstGeom>
          <a:noFill/>
          <a:ln w="12700">
            <a:solidFill>
              <a:schemeClr val="tx1">
                <a:alpha val="7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r>
              <a:rPr lang="en-US" sz="2400" b="1" dirty="0" smtClean="0"/>
              <a:t>Community based therapeutic </a:t>
            </a:r>
            <a:r>
              <a:rPr lang="en-US" sz="2400" b="1" dirty="0"/>
              <a:t>Food</a:t>
            </a:r>
          </a:p>
        </p:txBody>
      </p:sp>
      <p:sp>
        <p:nvSpPr>
          <p:cNvPr id="50182" name="Text Box 23"/>
          <p:cNvSpPr txBox="1">
            <a:spLocks noChangeArrowheads="1"/>
          </p:cNvSpPr>
          <p:nvPr/>
        </p:nvSpPr>
        <p:spPr bwMode="auto">
          <a:xfrm>
            <a:off x="3505200" y="2743200"/>
            <a:ext cx="2743200" cy="4095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r>
              <a:rPr lang="en-US" sz="2000" b="1" dirty="0"/>
              <a:t>UNCOMPLICATED</a:t>
            </a:r>
          </a:p>
        </p:txBody>
      </p:sp>
      <p:sp>
        <p:nvSpPr>
          <p:cNvPr id="50183" name="Text Box 24"/>
          <p:cNvSpPr txBox="1">
            <a:spLocks noChangeArrowheads="1"/>
          </p:cNvSpPr>
          <p:nvPr/>
        </p:nvSpPr>
        <p:spPr bwMode="auto">
          <a:xfrm>
            <a:off x="444500" y="4111625"/>
            <a:ext cx="2438400" cy="83099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r>
              <a:rPr lang="en-US" sz="2400" b="1" dirty="0" smtClean="0"/>
              <a:t>Facility based care</a:t>
            </a:r>
            <a:endParaRPr lang="en-US" sz="2400" b="1" dirty="0"/>
          </a:p>
        </p:txBody>
      </p:sp>
      <p:sp>
        <p:nvSpPr>
          <p:cNvPr id="50184" name="Text Box 25"/>
          <p:cNvSpPr txBox="1">
            <a:spLocks noChangeArrowheads="1"/>
          </p:cNvSpPr>
          <p:nvPr/>
        </p:nvSpPr>
        <p:spPr bwMode="auto">
          <a:xfrm>
            <a:off x="5791200" y="5527675"/>
            <a:ext cx="2743200" cy="714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r>
              <a:rPr lang="en-US" sz="2000" b="1" dirty="0"/>
              <a:t>Supplementary Feeding</a:t>
            </a:r>
          </a:p>
        </p:txBody>
      </p:sp>
      <p:sp>
        <p:nvSpPr>
          <p:cNvPr id="50186" name="AutoShape 27"/>
          <p:cNvSpPr>
            <a:spLocks noChangeArrowheads="1"/>
          </p:cNvSpPr>
          <p:nvPr/>
        </p:nvSpPr>
        <p:spPr bwMode="auto">
          <a:xfrm>
            <a:off x="1524000" y="3200399"/>
            <a:ext cx="485775" cy="879475"/>
          </a:xfrm>
          <a:prstGeom prst="downArrow">
            <a:avLst>
              <a:gd name="adj1" fmla="val 50000"/>
              <a:gd name="adj2" fmla="val 27451"/>
            </a:avLst>
          </a:prstGeom>
          <a:solidFill>
            <a:schemeClr val="accent1"/>
          </a:solidFill>
          <a:ln w="9525">
            <a:solidFill>
              <a:schemeClr val="tx1"/>
            </a:solidFill>
            <a:miter lim="800000"/>
            <a:headEnd/>
            <a:tailEnd/>
          </a:ln>
        </p:spPr>
        <p:txBody>
          <a:bodyPr wrap="none" anchor="ctr"/>
          <a:lstStyle/>
          <a:p>
            <a:endParaRPr lang="en-US" dirty="0"/>
          </a:p>
        </p:txBody>
      </p:sp>
      <p:sp>
        <p:nvSpPr>
          <p:cNvPr id="50187" name="AutoShape 28"/>
          <p:cNvSpPr>
            <a:spLocks noChangeArrowheads="1"/>
          </p:cNvSpPr>
          <p:nvPr/>
        </p:nvSpPr>
        <p:spPr bwMode="auto">
          <a:xfrm>
            <a:off x="1905000" y="2209800"/>
            <a:ext cx="485775" cy="533400"/>
          </a:xfrm>
          <a:prstGeom prst="downArrow">
            <a:avLst>
              <a:gd name="adj1" fmla="val 50000"/>
              <a:gd name="adj2" fmla="val 27451"/>
            </a:avLst>
          </a:prstGeom>
          <a:solidFill>
            <a:schemeClr val="accent1"/>
          </a:solidFill>
          <a:ln w="9525">
            <a:solidFill>
              <a:schemeClr val="tx1"/>
            </a:solidFill>
            <a:miter lim="800000"/>
            <a:headEnd/>
            <a:tailEnd/>
          </a:ln>
        </p:spPr>
        <p:txBody>
          <a:bodyPr wrap="none" anchor="ctr"/>
          <a:lstStyle/>
          <a:p>
            <a:endParaRPr lang="en-US" dirty="0"/>
          </a:p>
        </p:txBody>
      </p:sp>
      <p:sp>
        <p:nvSpPr>
          <p:cNvPr id="50188" name="AutoShape 29"/>
          <p:cNvSpPr>
            <a:spLocks noChangeArrowheads="1"/>
          </p:cNvSpPr>
          <p:nvPr/>
        </p:nvSpPr>
        <p:spPr bwMode="auto">
          <a:xfrm>
            <a:off x="3505200" y="2209800"/>
            <a:ext cx="485775" cy="533400"/>
          </a:xfrm>
          <a:prstGeom prst="downArrow">
            <a:avLst>
              <a:gd name="adj1" fmla="val 50000"/>
              <a:gd name="adj2" fmla="val 27451"/>
            </a:avLst>
          </a:prstGeom>
          <a:solidFill>
            <a:schemeClr val="accent1"/>
          </a:solidFill>
          <a:ln w="9525">
            <a:solidFill>
              <a:schemeClr val="tx1"/>
            </a:solidFill>
            <a:miter lim="800000"/>
            <a:headEnd/>
            <a:tailEnd/>
          </a:ln>
        </p:spPr>
        <p:txBody>
          <a:bodyPr wrap="none" anchor="ctr"/>
          <a:lstStyle/>
          <a:p>
            <a:endParaRPr lang="en-US" dirty="0"/>
          </a:p>
        </p:txBody>
      </p:sp>
      <p:sp>
        <p:nvSpPr>
          <p:cNvPr id="50189" name="AutoShape 30"/>
          <p:cNvSpPr>
            <a:spLocks noChangeArrowheads="1"/>
          </p:cNvSpPr>
          <p:nvPr/>
        </p:nvSpPr>
        <p:spPr bwMode="auto">
          <a:xfrm>
            <a:off x="4419600" y="3200399"/>
            <a:ext cx="485775" cy="911225"/>
          </a:xfrm>
          <a:prstGeom prst="downArrow">
            <a:avLst>
              <a:gd name="adj1" fmla="val 50000"/>
              <a:gd name="adj2" fmla="val 27451"/>
            </a:avLst>
          </a:prstGeom>
          <a:solidFill>
            <a:schemeClr val="accent1"/>
          </a:solidFill>
          <a:ln w="9525">
            <a:solidFill>
              <a:schemeClr val="tx1"/>
            </a:solidFill>
            <a:miter lim="800000"/>
            <a:headEnd/>
            <a:tailEnd/>
          </a:ln>
        </p:spPr>
        <p:txBody>
          <a:bodyPr wrap="none" anchor="ctr"/>
          <a:lstStyle/>
          <a:p>
            <a:endParaRPr lang="en-US" dirty="0"/>
          </a:p>
        </p:txBody>
      </p:sp>
      <p:sp>
        <p:nvSpPr>
          <p:cNvPr id="50190" name="AutoShape 31"/>
          <p:cNvSpPr>
            <a:spLocks noChangeArrowheads="1"/>
          </p:cNvSpPr>
          <p:nvPr/>
        </p:nvSpPr>
        <p:spPr bwMode="auto">
          <a:xfrm>
            <a:off x="7102475" y="2355850"/>
            <a:ext cx="485775" cy="3124200"/>
          </a:xfrm>
          <a:prstGeom prst="downArrow">
            <a:avLst>
              <a:gd name="adj1" fmla="val 50000"/>
              <a:gd name="adj2" fmla="val 160784"/>
            </a:avLst>
          </a:prstGeom>
          <a:solidFill>
            <a:schemeClr val="accent1"/>
          </a:solidFill>
          <a:ln w="9525">
            <a:solidFill>
              <a:schemeClr val="tx1"/>
            </a:solidFill>
            <a:miter lim="800000"/>
            <a:headEnd/>
            <a:tailEnd/>
          </a:ln>
        </p:spPr>
        <p:txBody>
          <a:bodyPr wrap="none" anchor="ctr"/>
          <a:lstStyle/>
          <a:p>
            <a:endParaRPr lang="en-US" dirty="0"/>
          </a:p>
        </p:txBody>
      </p:sp>
      <p:sp>
        <p:nvSpPr>
          <p:cNvPr id="50191" name="AutoShape 32"/>
          <p:cNvSpPr>
            <a:spLocks noChangeArrowheads="1"/>
          </p:cNvSpPr>
          <p:nvPr/>
        </p:nvSpPr>
        <p:spPr bwMode="auto">
          <a:xfrm rot="-5400000">
            <a:off x="2945606" y="3936207"/>
            <a:ext cx="485775" cy="585788"/>
          </a:xfrm>
          <a:prstGeom prst="downArrow">
            <a:avLst>
              <a:gd name="adj1" fmla="val 50000"/>
              <a:gd name="adj2" fmla="val 30147"/>
            </a:avLst>
          </a:prstGeom>
          <a:solidFill>
            <a:srgbClr val="FFFF00"/>
          </a:solidFill>
          <a:ln w="9525">
            <a:solidFill>
              <a:schemeClr val="tx1"/>
            </a:solidFill>
            <a:miter lim="800000"/>
            <a:headEnd/>
            <a:tailEnd/>
          </a:ln>
        </p:spPr>
        <p:txBody>
          <a:bodyPr wrap="none" anchor="ctr"/>
          <a:lstStyle/>
          <a:p>
            <a:endParaRPr lang="en-US" dirty="0"/>
          </a:p>
        </p:txBody>
      </p:sp>
      <p:sp>
        <p:nvSpPr>
          <p:cNvPr id="2" name="Title 1"/>
          <p:cNvSpPr>
            <a:spLocks noGrp="1"/>
          </p:cNvSpPr>
          <p:nvPr>
            <p:ph type="title"/>
          </p:nvPr>
        </p:nvSpPr>
        <p:spPr/>
        <p:txBody>
          <a:bodyPr/>
          <a:lstStyle/>
          <a:p>
            <a:r>
              <a:rPr lang="en-US" dirty="0" smtClean="0"/>
              <a:t>Generalized Acute Malnutrition</a:t>
            </a:r>
            <a:endParaRPr lang="en-US" dirty="0"/>
          </a:p>
        </p:txBody>
      </p:sp>
      <p:sp>
        <p:nvSpPr>
          <p:cNvPr id="3" name="TextBox 2"/>
          <p:cNvSpPr txBox="1"/>
          <p:nvPr/>
        </p:nvSpPr>
        <p:spPr>
          <a:xfrm>
            <a:off x="711200" y="5215467"/>
            <a:ext cx="4707467" cy="1323439"/>
          </a:xfrm>
          <a:prstGeom prst="rect">
            <a:avLst/>
          </a:prstGeom>
          <a:noFill/>
          <a:ln>
            <a:solidFill>
              <a:schemeClr val="tx1"/>
            </a:solidFill>
          </a:ln>
        </p:spPr>
        <p:txBody>
          <a:bodyPr wrap="square" rtlCol="0">
            <a:spAutoFit/>
          </a:bodyPr>
          <a:lstStyle/>
          <a:p>
            <a:r>
              <a:rPr lang="en-US" sz="2000" b="1" dirty="0" smtClean="0">
                <a:latin typeface="Verdana"/>
                <a:cs typeface="Verdana"/>
              </a:rPr>
              <a:t>Discharge based on resolution of edema, 10-15% weight gain, improved appetite and ability to take RUTF</a:t>
            </a:r>
            <a:endParaRPr lang="en-US" sz="2000" b="1" dirty="0">
              <a:latin typeface="Verdana"/>
              <a:cs typeface="Verdana"/>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Inpatient stabilization</a:t>
            </a:r>
            <a:endParaRPr lang="en-US" dirty="0"/>
          </a:p>
        </p:txBody>
      </p:sp>
      <p:sp>
        <p:nvSpPr>
          <p:cNvPr id="3" name="Content Placeholder 2"/>
          <p:cNvSpPr>
            <a:spLocks noGrp="1"/>
          </p:cNvSpPr>
          <p:nvPr>
            <p:ph idx="1"/>
          </p:nvPr>
        </p:nvSpPr>
        <p:spPr>
          <a:xfrm>
            <a:off x="0" y="1176866"/>
            <a:ext cx="9144000" cy="4525963"/>
          </a:xfrm>
        </p:spPr>
        <p:txBody>
          <a:bodyPr/>
          <a:lstStyle/>
          <a:p>
            <a:r>
              <a:rPr lang="en-US" sz="2800" dirty="0" smtClean="0">
                <a:latin typeface="Arial"/>
                <a:ea typeface="ＭＳ Ｐゴシック" charset="0"/>
                <a:cs typeface="Arial"/>
              </a:rPr>
              <a:t>Dehydration – </a:t>
            </a:r>
            <a:r>
              <a:rPr lang="en-US" sz="2800" dirty="0">
                <a:latin typeface="Arial"/>
                <a:ea typeface="ＭＳ Ｐゴシック" charset="0"/>
                <a:cs typeface="Arial"/>
              </a:rPr>
              <a:t>rehydration </a:t>
            </a:r>
            <a:r>
              <a:rPr lang="en-US" sz="2800" dirty="0" smtClean="0">
                <a:latin typeface="Arial"/>
                <a:ea typeface="ＭＳ Ｐゴシック" charset="0"/>
                <a:cs typeface="Arial"/>
              </a:rPr>
              <a:t>formula, IV fluids or blood</a:t>
            </a:r>
            <a:endParaRPr lang="en-US" sz="2800" dirty="0">
              <a:latin typeface="Arial"/>
              <a:ea typeface="ＭＳ Ｐゴシック" charset="0"/>
              <a:cs typeface="Arial"/>
            </a:endParaRPr>
          </a:p>
          <a:p>
            <a:r>
              <a:rPr lang="en-US" sz="2800" dirty="0">
                <a:latin typeface="Arial"/>
                <a:ea typeface="ＭＳ Ｐゴシック" charset="0"/>
                <a:cs typeface="Arial"/>
              </a:rPr>
              <a:t>Hypoglycemia – frequent feedings</a:t>
            </a:r>
          </a:p>
          <a:p>
            <a:r>
              <a:rPr lang="en-US" sz="2800" dirty="0">
                <a:latin typeface="Arial"/>
                <a:ea typeface="ＭＳ Ｐゴシック" charset="0"/>
                <a:cs typeface="Arial"/>
              </a:rPr>
              <a:t>Hypothermia </a:t>
            </a:r>
            <a:r>
              <a:rPr lang="en-US" sz="2800" dirty="0" smtClean="0">
                <a:latin typeface="Arial"/>
                <a:ea typeface="ＭＳ Ｐゴシック" charset="0"/>
                <a:cs typeface="Arial"/>
              </a:rPr>
              <a:t>– appropriate </a:t>
            </a:r>
            <a:r>
              <a:rPr lang="en-US" sz="2800" dirty="0">
                <a:latin typeface="Arial"/>
                <a:ea typeface="ＭＳ Ｐゴシック" charset="0"/>
                <a:cs typeface="Arial"/>
              </a:rPr>
              <a:t>protection from environmental factors</a:t>
            </a:r>
          </a:p>
          <a:p>
            <a:r>
              <a:rPr lang="en-US" sz="2800" dirty="0">
                <a:latin typeface="Arial"/>
                <a:ea typeface="ＭＳ Ｐゴシック" charset="0"/>
                <a:cs typeface="Arial"/>
              </a:rPr>
              <a:t>Micronutrient Deficiencies – </a:t>
            </a:r>
            <a:r>
              <a:rPr lang="en-US" sz="2800" dirty="0" smtClean="0">
                <a:latin typeface="Arial"/>
                <a:ea typeface="ＭＳ Ｐゴシック" charset="0"/>
                <a:cs typeface="Arial"/>
              </a:rPr>
              <a:t>supplementation of Vitamin A, Zinc, iron/folate</a:t>
            </a:r>
            <a:endParaRPr lang="en-US" sz="2800" dirty="0">
              <a:latin typeface="Arial"/>
              <a:ea typeface="ＭＳ Ｐゴシック" charset="0"/>
              <a:cs typeface="Arial"/>
            </a:endParaRPr>
          </a:p>
          <a:p>
            <a:r>
              <a:rPr lang="en-US" sz="2800" dirty="0">
                <a:latin typeface="Arial"/>
                <a:ea typeface="ＭＳ Ｐゴシック" charset="0"/>
                <a:cs typeface="Arial"/>
              </a:rPr>
              <a:t>Anorexia – slow feeding, spoon feeding</a:t>
            </a:r>
            <a:r>
              <a:rPr lang="en-US" sz="2800" dirty="0" smtClean="0">
                <a:latin typeface="Arial"/>
                <a:ea typeface="ＭＳ Ｐゴシック" charset="0"/>
                <a:cs typeface="Arial"/>
              </a:rPr>
              <a:t>, naso-gastric feeding</a:t>
            </a:r>
            <a:endParaRPr lang="en-US" sz="2800" dirty="0">
              <a:latin typeface="Arial"/>
              <a:ea typeface="ＭＳ Ｐゴシック" charset="0"/>
              <a:cs typeface="Arial"/>
            </a:endParaRPr>
          </a:p>
          <a:p>
            <a:r>
              <a:rPr lang="en-US" sz="2800" dirty="0" smtClean="0">
                <a:latin typeface="Arial"/>
                <a:ea typeface="ＭＳ Ｐゴシック" charset="0"/>
                <a:cs typeface="Arial"/>
              </a:rPr>
              <a:t>Treatment for infections, parasitic infestation, malaria</a:t>
            </a:r>
          </a:p>
          <a:p>
            <a:r>
              <a:rPr lang="en-US" sz="2800" i="1" dirty="0" smtClean="0">
                <a:latin typeface="Arial"/>
                <a:ea typeface="ＭＳ Ｐゴシック" charset="0"/>
                <a:cs typeface="Arial"/>
              </a:rPr>
              <a:t>EXPENSIVE and DISRUPTIVE, sometimes INCREASES risk of infections</a:t>
            </a:r>
            <a:endParaRPr lang="en-US" sz="2800" i="1" dirty="0">
              <a:latin typeface="Arial"/>
              <a:cs typeface="Arial"/>
            </a:endParaRPr>
          </a:p>
        </p:txBody>
      </p:sp>
    </p:spTree>
    <p:extLst>
      <p:ext uri="{BB962C8B-B14F-4D97-AF65-F5344CB8AC3E}">
        <p14:creationId xmlns:p14="http://schemas.microsoft.com/office/powerpoint/2010/main" val="2785855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Facility based care – liquid nutrients</a:t>
            </a:r>
            <a:endParaRPr lang="en-US" dirty="0"/>
          </a:p>
        </p:txBody>
      </p:sp>
      <p:sp>
        <p:nvSpPr>
          <p:cNvPr id="157704" name="Rectangle 8"/>
          <p:cNvSpPr>
            <a:spLocks noGrp="1" noChangeArrowheads="1"/>
          </p:cNvSpPr>
          <p:nvPr>
            <p:ph type="body" sz="half" idx="4294967295"/>
          </p:nvPr>
        </p:nvSpPr>
        <p:spPr>
          <a:xfrm>
            <a:off x="677333" y="1551517"/>
            <a:ext cx="8280400" cy="5286375"/>
          </a:xfrm>
        </p:spPr>
        <p:txBody>
          <a:bodyPr/>
          <a:lstStyle/>
          <a:p>
            <a:pPr marL="0" indent="0" eaLnBrk="1" hangingPunct="1">
              <a:lnSpc>
                <a:spcPct val="80000"/>
              </a:lnSpc>
              <a:buNone/>
            </a:pPr>
            <a:r>
              <a:rPr lang="en-US" sz="2800" b="1" dirty="0">
                <a:latin typeface="Verdana" charset="0"/>
                <a:ea typeface="ＭＳ Ｐゴシック" charset="0"/>
              </a:rPr>
              <a:t>Stabilization phase</a:t>
            </a:r>
          </a:p>
          <a:p>
            <a:pPr marL="914400" lvl="1" indent="-457200" eaLnBrk="1" hangingPunct="1">
              <a:lnSpc>
                <a:spcPct val="80000"/>
              </a:lnSpc>
            </a:pPr>
            <a:r>
              <a:rPr lang="en-US" sz="2400" dirty="0">
                <a:latin typeface="Verdana" charset="0"/>
                <a:ea typeface="ＭＳ Ｐゴシック" charset="0"/>
              </a:rPr>
              <a:t>Low protein milk based formula </a:t>
            </a:r>
            <a:r>
              <a:rPr lang="en-US" sz="2400" b="1" u="sng" dirty="0">
                <a:latin typeface="Verdana" charset="0"/>
                <a:ea typeface="ＭＳ Ｐゴシック" charset="0"/>
              </a:rPr>
              <a:t>F-</a:t>
            </a:r>
            <a:r>
              <a:rPr lang="en-US" sz="2400" b="1" u="sng" dirty="0" smtClean="0">
                <a:latin typeface="Verdana" charset="0"/>
                <a:ea typeface="ＭＳ Ｐゴシック" charset="0"/>
              </a:rPr>
              <a:t>75         </a:t>
            </a:r>
            <a:r>
              <a:rPr lang="en-US" sz="2400" dirty="0" smtClean="0">
                <a:latin typeface="Verdana" charset="0"/>
                <a:ea typeface="ＭＳ Ｐゴシック" charset="0"/>
              </a:rPr>
              <a:t>(75 kcal/100 cc) for 4-7 days</a:t>
            </a:r>
            <a:endParaRPr lang="en-US" sz="2400" dirty="0">
              <a:latin typeface="Verdana" charset="0"/>
              <a:ea typeface="ＭＳ Ｐゴシック" charset="0"/>
            </a:endParaRPr>
          </a:p>
          <a:p>
            <a:pPr marL="914400" lvl="1" indent="-457200" eaLnBrk="1" hangingPunct="1">
              <a:lnSpc>
                <a:spcPct val="80000"/>
              </a:lnSpc>
            </a:pPr>
            <a:r>
              <a:rPr lang="en-US" sz="2400" dirty="0">
                <a:latin typeface="Verdana" charset="0"/>
                <a:ea typeface="ＭＳ Ｐゴシック" charset="0"/>
              </a:rPr>
              <a:t>Restore electrolyte balance </a:t>
            </a:r>
            <a:r>
              <a:rPr lang="en-US" sz="2400" dirty="0" smtClean="0">
                <a:latin typeface="Verdana" charset="0"/>
                <a:ea typeface="ＭＳ Ｐゴシック" charset="0"/>
              </a:rPr>
              <a:t>(additional ORS as needed w zinc)</a:t>
            </a:r>
            <a:endParaRPr lang="en-US" sz="2400" dirty="0">
              <a:latin typeface="Verdana" charset="0"/>
              <a:ea typeface="ＭＳ Ｐゴシック" charset="0"/>
            </a:endParaRPr>
          </a:p>
          <a:p>
            <a:pPr marL="914400" lvl="1" indent="-457200" eaLnBrk="1" hangingPunct="1">
              <a:lnSpc>
                <a:spcPct val="80000"/>
              </a:lnSpc>
            </a:pPr>
            <a:r>
              <a:rPr lang="en-US" sz="2400" dirty="0">
                <a:latin typeface="Verdana" charset="0"/>
                <a:ea typeface="ＭＳ Ｐゴシック" charset="0"/>
              </a:rPr>
              <a:t>Treat </a:t>
            </a:r>
            <a:r>
              <a:rPr lang="en-US" sz="2400" dirty="0" smtClean="0">
                <a:latin typeface="Verdana" charset="0"/>
                <a:ea typeface="ＭＳ Ｐゴシック" charset="0"/>
              </a:rPr>
              <a:t>complications, watch for resolution of edema and improved appetite</a:t>
            </a:r>
          </a:p>
          <a:p>
            <a:pPr marL="457200" lvl="1" indent="0" eaLnBrk="1" hangingPunct="1">
              <a:lnSpc>
                <a:spcPct val="80000"/>
              </a:lnSpc>
              <a:buNone/>
            </a:pPr>
            <a:endParaRPr lang="en-US" sz="2400" dirty="0">
              <a:latin typeface="Verdana" charset="0"/>
              <a:ea typeface="ＭＳ Ｐゴシック" charset="0"/>
            </a:endParaRPr>
          </a:p>
          <a:p>
            <a:pPr marL="0" indent="0" eaLnBrk="1" hangingPunct="1">
              <a:lnSpc>
                <a:spcPct val="80000"/>
              </a:lnSpc>
              <a:buNone/>
            </a:pPr>
            <a:r>
              <a:rPr lang="en-US" sz="2800" b="1" dirty="0">
                <a:latin typeface="Verdana" charset="0"/>
                <a:ea typeface="ＭＳ Ｐゴシック" charset="0"/>
              </a:rPr>
              <a:t>Rehabilitation phase</a:t>
            </a:r>
          </a:p>
          <a:p>
            <a:pPr marL="914400" lvl="1" indent="-457200" eaLnBrk="1" hangingPunct="1">
              <a:lnSpc>
                <a:spcPct val="80000"/>
              </a:lnSpc>
            </a:pPr>
            <a:r>
              <a:rPr lang="en-US" sz="2400" dirty="0" smtClean="0">
                <a:latin typeface="Verdana" charset="0"/>
                <a:ea typeface="ＭＳ Ｐゴシック" charset="0"/>
              </a:rPr>
              <a:t>Higher </a:t>
            </a:r>
            <a:r>
              <a:rPr lang="en-US" sz="2400" dirty="0">
                <a:latin typeface="Verdana" charset="0"/>
                <a:ea typeface="ＭＳ Ｐゴシック" charset="0"/>
              </a:rPr>
              <a:t>protein, high energy formula  </a:t>
            </a:r>
            <a:r>
              <a:rPr lang="en-US" sz="2400" b="1" u="sng" dirty="0">
                <a:latin typeface="Verdana" charset="0"/>
                <a:ea typeface="ＭＳ Ｐゴシック" charset="0"/>
              </a:rPr>
              <a:t>F-</a:t>
            </a:r>
            <a:r>
              <a:rPr lang="en-US" sz="2400" b="1" u="sng" dirty="0" smtClean="0">
                <a:latin typeface="Verdana" charset="0"/>
                <a:ea typeface="ＭＳ Ｐゴシック" charset="0"/>
              </a:rPr>
              <a:t>100 </a:t>
            </a:r>
            <a:r>
              <a:rPr lang="en-US" sz="2400" dirty="0" smtClean="0">
                <a:latin typeface="Verdana" charset="0"/>
                <a:ea typeface="ＭＳ Ｐゴシック" charset="0"/>
              </a:rPr>
              <a:t>(100kcal/100 cc)</a:t>
            </a:r>
            <a:endParaRPr lang="en-US" sz="2400" dirty="0">
              <a:latin typeface="Verdana" charset="0"/>
              <a:ea typeface="ＭＳ Ｐゴシック" charset="0"/>
            </a:endParaRPr>
          </a:p>
          <a:p>
            <a:pPr marL="914400" lvl="1" indent="-457200" eaLnBrk="1" hangingPunct="1">
              <a:lnSpc>
                <a:spcPct val="80000"/>
              </a:lnSpc>
            </a:pPr>
            <a:r>
              <a:rPr lang="en-US" sz="2400" dirty="0">
                <a:latin typeface="Verdana" charset="0"/>
                <a:ea typeface="ＭＳ Ｐゴシック" charset="0"/>
              </a:rPr>
              <a:t>Add iron, other micronutrients</a:t>
            </a:r>
          </a:p>
          <a:p>
            <a:pPr marL="914400" lvl="1" indent="-457200" eaLnBrk="1" hangingPunct="1">
              <a:lnSpc>
                <a:spcPct val="80000"/>
              </a:lnSpc>
            </a:pPr>
            <a:r>
              <a:rPr lang="en-US" sz="2400" dirty="0">
                <a:latin typeface="Verdana" charset="0"/>
                <a:ea typeface="ＭＳ Ｐゴシック" charset="0"/>
              </a:rPr>
              <a:t>Start </a:t>
            </a:r>
            <a:r>
              <a:rPr lang="en-US" sz="2400" dirty="0" smtClean="0">
                <a:latin typeface="Verdana" charset="0"/>
                <a:ea typeface="ＭＳ Ｐゴシック" charset="0"/>
              </a:rPr>
              <a:t>porridge feeds or RUTF </a:t>
            </a:r>
            <a:r>
              <a:rPr lang="en-US" sz="2400" dirty="0">
                <a:latin typeface="Verdana" charset="0"/>
                <a:ea typeface="ＭＳ Ｐゴシック" charset="0"/>
              </a:rPr>
              <a:t>as an </a:t>
            </a:r>
            <a:r>
              <a:rPr lang="en-US" sz="2400" dirty="0" smtClean="0">
                <a:latin typeface="Verdana" charset="0"/>
                <a:ea typeface="ＭＳ Ｐゴシック" charset="0"/>
              </a:rPr>
              <a:t>inpatient and transition</a:t>
            </a:r>
            <a:endParaRPr lang="en-US" sz="2400" dirty="0">
              <a:latin typeface="Verdana" charset="0"/>
              <a:ea typeface="ＭＳ Ｐゴシック" charset="0"/>
            </a:endParaRPr>
          </a:p>
        </p:txBody>
      </p:sp>
    </p:spTree>
    <p:extLst>
      <p:ext uri="{BB962C8B-B14F-4D97-AF65-F5344CB8AC3E}">
        <p14:creationId xmlns:p14="http://schemas.microsoft.com/office/powerpoint/2010/main" val="22324083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17" name="Rectangle 93"/>
          <p:cNvSpPr>
            <a:spLocks noGrp="1" noChangeArrowheads="1"/>
          </p:cNvSpPr>
          <p:nvPr>
            <p:ph type="title"/>
          </p:nvPr>
        </p:nvSpPr>
        <p:spPr>
          <a:xfrm>
            <a:off x="457199" y="274638"/>
            <a:ext cx="8686799" cy="1143000"/>
          </a:xfrm>
        </p:spPr>
        <p:txBody>
          <a:bodyPr/>
          <a:lstStyle/>
          <a:p>
            <a:pPr eaLnBrk="1" hangingPunct="1">
              <a:defRPr/>
            </a:pPr>
            <a:r>
              <a:rPr lang="en-US" b="0" dirty="0" smtClean="0">
                <a:latin typeface="Arial"/>
                <a:cs typeface="Arial"/>
              </a:rPr>
              <a:t>Ready to Use Therapeutic Food (RUTF)</a:t>
            </a:r>
          </a:p>
        </p:txBody>
      </p:sp>
      <p:pic>
        <p:nvPicPr>
          <p:cNvPr id="17412" name="Picture 4" descr="Food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24" y="2893218"/>
            <a:ext cx="5286375" cy="396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Text Box 6"/>
          <p:cNvSpPr txBox="1">
            <a:spLocks noChangeArrowheads="1"/>
          </p:cNvSpPr>
          <p:nvPr/>
        </p:nvSpPr>
        <p:spPr bwMode="auto">
          <a:xfrm>
            <a:off x="296333" y="1447800"/>
            <a:ext cx="3429000" cy="2677656"/>
          </a:xfrm>
          <a:prstGeom prst="rect">
            <a:avLst/>
          </a:prstGeom>
          <a:noFill/>
          <a:ln w="9525">
            <a:noFill/>
            <a:miter lim="800000"/>
            <a:headEnd/>
            <a:tailEnd/>
          </a:ln>
          <a:effectLst/>
        </p:spPr>
        <p:txBody>
          <a:bodyPr wrap="squar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endParaRPr lang="en-US" sz="2800" dirty="0">
              <a:latin typeface="Arial"/>
              <a:cs typeface="Arial"/>
            </a:endParaRPr>
          </a:p>
          <a:p>
            <a:r>
              <a:rPr lang="en-US" sz="2800" dirty="0">
                <a:latin typeface="Arial"/>
                <a:cs typeface="Arial"/>
              </a:rPr>
              <a:t>Home-based therapy for the treatment of moderate to severe malnutrition</a:t>
            </a:r>
          </a:p>
        </p:txBody>
      </p:sp>
      <p:sp>
        <p:nvSpPr>
          <p:cNvPr id="17415" name="Text Box 7"/>
          <p:cNvSpPr txBox="1">
            <a:spLocks noChangeArrowheads="1"/>
          </p:cNvSpPr>
          <p:nvPr/>
        </p:nvSpPr>
        <p:spPr bwMode="auto">
          <a:xfrm>
            <a:off x="4708525" y="4127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endParaRPr lang="en-US" dirty="0"/>
          </a:p>
        </p:txBody>
      </p:sp>
    </p:spTree>
    <p:extLst>
      <p:ext uri="{BB962C8B-B14F-4D97-AF65-F5344CB8AC3E}">
        <p14:creationId xmlns:p14="http://schemas.microsoft.com/office/powerpoint/2010/main" val="312951946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RUTF</a:t>
            </a:r>
            <a:endParaRPr lang="en-US" dirty="0">
              <a:latin typeface="Arial"/>
              <a:cs typeface="Arial"/>
            </a:endParaRPr>
          </a:p>
        </p:txBody>
      </p:sp>
      <p:sp>
        <p:nvSpPr>
          <p:cNvPr id="3" name="Content Placeholder 2"/>
          <p:cNvSpPr>
            <a:spLocks noGrp="1"/>
          </p:cNvSpPr>
          <p:nvPr>
            <p:ph idx="1"/>
          </p:nvPr>
        </p:nvSpPr>
        <p:spPr>
          <a:xfrm>
            <a:off x="220133" y="1600200"/>
            <a:ext cx="8720667" cy="4525963"/>
          </a:xfrm>
        </p:spPr>
        <p:txBody>
          <a:bodyPr/>
          <a:lstStyle/>
          <a:p>
            <a:r>
              <a:rPr lang="en-US" sz="2800" dirty="0" smtClean="0">
                <a:latin typeface="Arial"/>
                <a:ea typeface="ＭＳ Ｐゴシック" charset="0"/>
                <a:cs typeface="Arial"/>
              </a:rPr>
              <a:t>First produced </a:t>
            </a:r>
            <a:r>
              <a:rPr lang="en-US" sz="2800" dirty="0">
                <a:latin typeface="Arial"/>
                <a:ea typeface="ＭＳ Ｐゴシック" charset="0"/>
                <a:cs typeface="Arial"/>
              </a:rPr>
              <a:t>as </a:t>
            </a:r>
            <a:r>
              <a:rPr lang="ja-JP" altLang="en-US" sz="2800" dirty="0" smtClean="0">
                <a:latin typeface="Arial"/>
                <a:ea typeface="ＭＳ Ｐゴシック" charset="0"/>
                <a:cs typeface="Arial"/>
              </a:rPr>
              <a:t>“</a:t>
            </a:r>
            <a:r>
              <a:rPr lang="en-US" altLang="ja-JP" sz="2800" dirty="0" err="1">
                <a:latin typeface="Arial"/>
                <a:ea typeface="ＭＳ Ｐゴシック" charset="0"/>
                <a:cs typeface="Arial"/>
              </a:rPr>
              <a:t>P</a:t>
            </a:r>
            <a:r>
              <a:rPr lang="en-US" sz="2800" dirty="0" err="1" smtClean="0">
                <a:latin typeface="Arial"/>
                <a:ea typeface="ＭＳ Ｐゴシック" charset="0"/>
                <a:cs typeface="Arial"/>
              </a:rPr>
              <a:t>lumpynut</a:t>
            </a:r>
            <a:r>
              <a:rPr lang="ja-JP" altLang="en-US" sz="2800" dirty="0">
                <a:latin typeface="Arial"/>
                <a:ea typeface="ＭＳ Ｐゴシック" charset="0"/>
                <a:cs typeface="Arial"/>
              </a:rPr>
              <a:t>”</a:t>
            </a:r>
            <a:r>
              <a:rPr lang="en-US" sz="2800" dirty="0">
                <a:latin typeface="Arial"/>
                <a:ea typeface="ＭＳ Ｐゴシック" charset="0"/>
                <a:cs typeface="Arial"/>
              </a:rPr>
              <a:t> by </a:t>
            </a:r>
            <a:r>
              <a:rPr lang="en-US" sz="2800" dirty="0" err="1">
                <a:latin typeface="Arial"/>
                <a:ea typeface="ＭＳ Ｐゴシック" charset="0"/>
                <a:cs typeface="Arial"/>
              </a:rPr>
              <a:t>Nutriset</a:t>
            </a:r>
            <a:r>
              <a:rPr lang="en-US" sz="2800" dirty="0">
                <a:latin typeface="Arial"/>
                <a:ea typeface="ＭＳ Ｐゴシック" charset="0"/>
                <a:cs typeface="Arial"/>
              </a:rPr>
              <a:t> (France) </a:t>
            </a:r>
          </a:p>
          <a:p>
            <a:r>
              <a:rPr lang="en-US" sz="2800" dirty="0" smtClean="0">
                <a:latin typeface="Arial"/>
                <a:ea typeface="ＭＳ Ｐゴシック" charset="0"/>
                <a:cs typeface="Arial"/>
              </a:rPr>
              <a:t>Now numerous local production processes (Malawi, Haiti, Kenya) </a:t>
            </a:r>
          </a:p>
          <a:p>
            <a:r>
              <a:rPr lang="en-US" sz="2800" b="1" u="sng" dirty="0" smtClean="0">
                <a:latin typeface="Arial"/>
                <a:ea typeface="ＭＳ Ｐゴシック" charset="0"/>
                <a:cs typeface="Arial"/>
              </a:rPr>
              <a:t>Ingredients</a:t>
            </a:r>
            <a:endParaRPr lang="en-US" sz="2800" dirty="0">
              <a:latin typeface="Arial"/>
              <a:ea typeface="ＭＳ Ｐゴシック" charset="0"/>
              <a:cs typeface="Arial"/>
            </a:endParaRPr>
          </a:p>
          <a:p>
            <a:r>
              <a:rPr lang="en-US" sz="2800" dirty="0">
                <a:latin typeface="Arial"/>
                <a:ea typeface="ＭＳ Ｐゴシック" charset="0"/>
                <a:cs typeface="Arial"/>
              </a:rPr>
              <a:t>Milk powder</a:t>
            </a:r>
          </a:p>
          <a:p>
            <a:r>
              <a:rPr lang="en-US" sz="2800" dirty="0">
                <a:latin typeface="Arial"/>
                <a:ea typeface="ＭＳ Ｐゴシック" charset="0"/>
                <a:cs typeface="Arial"/>
              </a:rPr>
              <a:t>Peanut Paste</a:t>
            </a:r>
          </a:p>
          <a:p>
            <a:r>
              <a:rPr lang="en-US" sz="2800" dirty="0">
                <a:latin typeface="Arial"/>
                <a:ea typeface="ＭＳ Ｐゴシック" charset="0"/>
                <a:cs typeface="Arial"/>
              </a:rPr>
              <a:t>Oil (palm oil </a:t>
            </a:r>
            <a:r>
              <a:rPr lang="en-US" sz="2800" dirty="0" smtClean="0">
                <a:latin typeface="Arial"/>
                <a:ea typeface="ＭＳ Ｐゴシック" charset="0"/>
                <a:cs typeface="Arial"/>
              </a:rPr>
              <a:t>with added </a:t>
            </a:r>
            <a:r>
              <a:rPr lang="en-US" sz="2800" dirty="0" err="1">
                <a:latin typeface="Arial"/>
                <a:ea typeface="ＭＳ Ｐゴシック" charset="0"/>
                <a:cs typeface="Arial"/>
              </a:rPr>
              <a:t>Vit</a:t>
            </a:r>
            <a:r>
              <a:rPr lang="en-US" sz="2800" dirty="0">
                <a:latin typeface="Arial"/>
                <a:ea typeface="ＭＳ Ｐゴシック" charset="0"/>
                <a:cs typeface="Arial"/>
              </a:rPr>
              <a:t> A)</a:t>
            </a:r>
          </a:p>
          <a:p>
            <a:r>
              <a:rPr lang="en-US" sz="2800" dirty="0">
                <a:latin typeface="Arial"/>
                <a:ea typeface="ＭＳ Ｐゴシック" charset="0"/>
                <a:cs typeface="Arial"/>
              </a:rPr>
              <a:t>Sugar</a:t>
            </a:r>
          </a:p>
          <a:p>
            <a:r>
              <a:rPr lang="en-US" sz="2800" dirty="0">
                <a:latin typeface="Arial"/>
                <a:ea typeface="ＭＳ Ｐゴシック" charset="0"/>
                <a:cs typeface="Arial"/>
              </a:rPr>
              <a:t>Vitamin Mineral Mix</a:t>
            </a:r>
            <a:endParaRPr lang="en-US" sz="2800" dirty="0">
              <a:latin typeface="Arial"/>
              <a:cs typeface="Arial"/>
            </a:endParaRPr>
          </a:p>
        </p:txBody>
      </p:sp>
    </p:spTree>
    <p:extLst>
      <p:ext uri="{BB962C8B-B14F-4D97-AF65-F5344CB8AC3E}">
        <p14:creationId xmlns:p14="http://schemas.microsoft.com/office/powerpoint/2010/main" val="1059033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37571"/>
            <a:ext cx="8229600" cy="1143000"/>
          </a:xfrm>
        </p:spPr>
        <p:txBody>
          <a:bodyPr/>
          <a:lstStyle/>
          <a:p>
            <a:r>
              <a:rPr lang="en-US" b="0" dirty="0" smtClean="0">
                <a:latin typeface="Arial"/>
                <a:cs typeface="Arial"/>
              </a:rPr>
              <a:t>Rates of global </a:t>
            </a:r>
            <a:r>
              <a:rPr lang="en-US" b="0" dirty="0">
                <a:latin typeface="Arial"/>
                <a:cs typeface="Arial"/>
              </a:rPr>
              <a:t>s</a:t>
            </a:r>
            <a:r>
              <a:rPr lang="en-US" b="0" dirty="0" smtClean="0">
                <a:latin typeface="Arial"/>
                <a:cs typeface="Arial"/>
              </a:rPr>
              <a:t>tunting are slowly decreasing</a:t>
            </a:r>
            <a:endParaRPr lang="en-US" b="0" dirty="0">
              <a:latin typeface="Arial"/>
              <a:cs typeface="Arial"/>
            </a:endParaRPr>
          </a:p>
        </p:txBody>
      </p:sp>
      <p:pic>
        <p:nvPicPr>
          <p:cNvPr id="4" name="Content Placeholder 3"/>
          <p:cNvPicPr>
            <a:picLocks noGrp="1" noChangeAspect="1"/>
          </p:cNvPicPr>
          <p:nvPr>
            <p:ph idx="1"/>
          </p:nvPr>
        </p:nvPicPr>
        <p:blipFill>
          <a:blip r:embed="rId2"/>
          <a:srcRect l="694" r="694"/>
          <a:stretch>
            <a:fillRect/>
          </a:stretch>
        </p:blipFill>
        <p:spPr/>
      </p:pic>
      <p:sp>
        <p:nvSpPr>
          <p:cNvPr id="5" name="Rectangle 4"/>
          <p:cNvSpPr/>
          <p:nvPr/>
        </p:nvSpPr>
        <p:spPr>
          <a:xfrm>
            <a:off x="6944622" y="6495534"/>
            <a:ext cx="2199378" cy="369332"/>
          </a:xfrm>
          <a:prstGeom prst="rect">
            <a:avLst/>
          </a:prstGeom>
        </p:spPr>
        <p:txBody>
          <a:bodyPr wrap="none">
            <a:spAutoFit/>
          </a:bodyPr>
          <a:lstStyle/>
          <a:p>
            <a:r>
              <a:rPr lang="en-US" dirty="0"/>
              <a:t>Lancet series, 2013</a:t>
            </a:r>
          </a:p>
        </p:txBody>
      </p:sp>
    </p:spTree>
    <p:extLst>
      <p:ext uri="{BB962C8B-B14F-4D97-AF65-F5344CB8AC3E}">
        <p14:creationId xmlns:p14="http://schemas.microsoft.com/office/powerpoint/2010/main" val="53923637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5"/>
          <p:cNvSpPr>
            <a:spLocks noGrp="1" noChangeArrowheads="1"/>
          </p:cNvSpPr>
          <p:nvPr>
            <p:ph type="body" sz="half" idx="1"/>
          </p:nvPr>
        </p:nvSpPr>
        <p:spPr>
          <a:xfrm>
            <a:off x="5105400" y="1714500"/>
            <a:ext cx="4038600" cy="5143500"/>
          </a:xfrm>
        </p:spPr>
        <p:txBody>
          <a:bodyPr/>
          <a:lstStyle/>
          <a:p>
            <a:pPr eaLnBrk="1" hangingPunct="1">
              <a:buFont typeface="Wingdings" pitchFamily="-110" charset="2"/>
              <a:buChar char="n"/>
              <a:defRPr/>
            </a:pPr>
            <a:r>
              <a:rPr lang="en-US" sz="2800" dirty="0">
                <a:cs typeface="+mn-cs"/>
              </a:rPr>
              <a:t>E</a:t>
            </a:r>
            <a:r>
              <a:rPr lang="en-US" sz="2800" dirty="0" smtClean="0">
                <a:cs typeface="+mn-cs"/>
              </a:rPr>
              <a:t>asy to feed a child RUTF</a:t>
            </a:r>
          </a:p>
          <a:p>
            <a:pPr lvl="1" eaLnBrk="1" hangingPunct="1">
              <a:defRPr/>
            </a:pPr>
            <a:r>
              <a:rPr lang="en-US" sz="2400" dirty="0" smtClean="0"/>
              <a:t>Few spoons at a time, multiple times a day</a:t>
            </a:r>
          </a:p>
          <a:p>
            <a:pPr lvl="1" eaLnBrk="1" hangingPunct="1">
              <a:defRPr/>
            </a:pPr>
            <a:r>
              <a:rPr lang="en-US" sz="2400" dirty="0" smtClean="0"/>
              <a:t>Continue to breastfeed (or give clean water)</a:t>
            </a:r>
          </a:p>
          <a:p>
            <a:pPr eaLnBrk="1" hangingPunct="1">
              <a:buFont typeface="Wingdings" pitchFamily="-110" charset="2"/>
              <a:buChar char="n"/>
              <a:defRPr/>
            </a:pPr>
            <a:r>
              <a:rPr lang="en-US" sz="2800" dirty="0" smtClean="0">
                <a:cs typeface="+mn-cs"/>
              </a:rPr>
              <a:t>No cooking required</a:t>
            </a:r>
          </a:p>
          <a:p>
            <a:pPr eaLnBrk="1" hangingPunct="1">
              <a:buFont typeface="Wingdings" pitchFamily="-110" charset="2"/>
              <a:buChar char="n"/>
              <a:defRPr/>
            </a:pPr>
            <a:r>
              <a:rPr lang="en-US" sz="2800" dirty="0" smtClean="0">
                <a:cs typeface="+mn-cs"/>
              </a:rPr>
              <a:t>No special storage – doesn’t spoil easily</a:t>
            </a:r>
          </a:p>
          <a:p>
            <a:pPr eaLnBrk="1" hangingPunct="1">
              <a:buFont typeface="Wingdings" pitchFamily="-110" charset="2"/>
              <a:buChar char="n"/>
              <a:defRPr/>
            </a:pPr>
            <a:r>
              <a:rPr lang="en-US" sz="2800" dirty="0" smtClean="0">
                <a:cs typeface="+mn-cs"/>
              </a:rPr>
              <a:t>Continue nursing</a:t>
            </a:r>
            <a:endParaRPr lang="en-US" sz="2800" dirty="0" smtClean="0">
              <a:effectLst/>
              <a:cs typeface="+mn-cs"/>
            </a:endParaRPr>
          </a:p>
        </p:txBody>
      </p:sp>
      <p:pic>
        <p:nvPicPr>
          <p:cNvPr id="18435" name="Picture 7" descr="RTUF-4 04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5145088"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12403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416" y="7408"/>
            <a:ext cx="8900583" cy="1143000"/>
          </a:xfrm>
        </p:spPr>
        <p:txBody>
          <a:bodyPr/>
          <a:lstStyle/>
          <a:p>
            <a:pPr algn="ctr"/>
            <a:r>
              <a:rPr lang="en-US" b="0" dirty="0" smtClean="0">
                <a:latin typeface="Arial"/>
                <a:cs typeface="Arial"/>
              </a:rPr>
              <a:t>For any child with moderate malnutrition</a:t>
            </a:r>
            <a:r>
              <a:rPr lang="en-US" b="0" dirty="0">
                <a:latin typeface="Arial"/>
                <a:cs typeface="Arial"/>
              </a:rPr>
              <a:t/>
            </a:r>
            <a:br>
              <a:rPr lang="en-US" b="0" dirty="0">
                <a:latin typeface="Arial"/>
                <a:cs typeface="Arial"/>
              </a:rPr>
            </a:br>
            <a:r>
              <a:rPr lang="en-US" b="0" dirty="0" smtClean="0">
                <a:latin typeface="Arial"/>
                <a:cs typeface="Arial"/>
              </a:rPr>
              <a:t> oil base with low osmolality</a:t>
            </a:r>
            <a:endParaRPr lang="en-US" b="0" dirty="0">
              <a:latin typeface="Arial"/>
              <a:cs typeface="Arial"/>
            </a:endParaRPr>
          </a:p>
        </p:txBody>
      </p:sp>
      <p:pic>
        <p:nvPicPr>
          <p:cNvPr id="19458" name="Picture 5" descr="marasmic with spo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1206989" y="2209800"/>
            <a:ext cx="6751678" cy="3713163"/>
          </a:xfrm>
          <a:noFill/>
          <a:extLst>
            <a:ext uri="{909E8E84-426E-40dd-AFC4-6F175D3DCCD1}">
              <a14:hiddenFill xmlns:a14="http://schemas.microsoft.com/office/drawing/2010/main">
                <a:solidFill>
                  <a:srgbClr val="FFFFFF"/>
                </a:solidFill>
              </a14:hiddenFill>
            </a:ext>
          </a:extLst>
        </p:spPr>
      </p:pic>
      <p:sp>
        <p:nvSpPr>
          <p:cNvPr id="19459" name="Text Box 6"/>
          <p:cNvSpPr txBox="1">
            <a:spLocks noChangeArrowheads="1"/>
          </p:cNvSpPr>
          <p:nvPr/>
        </p:nvSpPr>
        <p:spPr bwMode="auto">
          <a:xfrm>
            <a:off x="0" y="0"/>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endParaRPr lang="en-US" sz="4000" dirty="0"/>
          </a:p>
        </p:txBody>
      </p:sp>
    </p:spTree>
    <p:extLst>
      <p:ext uri="{BB962C8B-B14F-4D97-AF65-F5344CB8AC3E}">
        <p14:creationId xmlns:p14="http://schemas.microsoft.com/office/powerpoint/2010/main" val="47546012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Makwira April 4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450" y="2413000"/>
            <a:ext cx="401955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5"/>
          <p:cNvSpPr txBox="1">
            <a:spLocks noChangeArrowheads="1"/>
          </p:cNvSpPr>
          <p:nvPr/>
        </p:nvSpPr>
        <p:spPr bwMode="auto">
          <a:xfrm>
            <a:off x="669925" y="39179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endParaRPr lang="en-US" dirty="0"/>
          </a:p>
        </p:txBody>
      </p:sp>
      <p:sp>
        <p:nvSpPr>
          <p:cNvPr id="98310" name="Rectangle 6"/>
          <p:cNvSpPr>
            <a:spLocks noChangeArrowheads="1"/>
          </p:cNvSpPr>
          <p:nvPr/>
        </p:nvSpPr>
        <p:spPr bwMode="auto">
          <a:xfrm>
            <a:off x="117475" y="1803400"/>
            <a:ext cx="4787900" cy="6324600"/>
          </a:xfrm>
          <a:prstGeom prst="rect">
            <a:avLst/>
          </a:prstGeom>
          <a:noFill/>
          <a:ln w="9525">
            <a:noFill/>
            <a:miter lim="800000"/>
            <a:headEnd/>
            <a:tailEnd/>
          </a:ln>
          <a:effectLst/>
        </p:spPr>
        <p:txBody>
          <a:bodyPr/>
          <a:lstStyle/>
          <a:p>
            <a:pPr marL="457200" indent="-457200" eaLnBrk="1" hangingPunct="1">
              <a:spcBef>
                <a:spcPct val="20000"/>
              </a:spcBef>
              <a:buClr>
                <a:schemeClr val="hlink"/>
              </a:buClr>
              <a:buSzPct val="60000"/>
              <a:buFont typeface="Arial"/>
              <a:buChar char="•"/>
            </a:pPr>
            <a:r>
              <a:rPr lang="en-US" sz="2800" dirty="0"/>
              <a:t>Child </a:t>
            </a:r>
            <a:r>
              <a:rPr lang="en-US" sz="2800" dirty="0" smtClean="0"/>
              <a:t>can go </a:t>
            </a:r>
            <a:r>
              <a:rPr lang="en-US" sz="2800" dirty="0"/>
              <a:t>home with supply</a:t>
            </a:r>
          </a:p>
          <a:p>
            <a:pPr marL="457200" indent="-457200" eaLnBrk="1" hangingPunct="1">
              <a:spcBef>
                <a:spcPct val="20000"/>
              </a:spcBef>
              <a:buClr>
                <a:schemeClr val="hlink"/>
              </a:buClr>
              <a:buSzPct val="60000"/>
              <a:buFont typeface="Arial"/>
              <a:buChar char="•"/>
            </a:pPr>
            <a:r>
              <a:rPr lang="en-US" sz="2800" dirty="0"/>
              <a:t>Follows up in 1 to 2 weeks</a:t>
            </a:r>
          </a:p>
          <a:p>
            <a:pPr marL="457200" indent="-457200" eaLnBrk="1" hangingPunct="1">
              <a:spcBef>
                <a:spcPct val="20000"/>
              </a:spcBef>
              <a:buClr>
                <a:schemeClr val="hlink"/>
              </a:buClr>
              <a:buSzPct val="60000"/>
              <a:buFont typeface="Arial"/>
              <a:buChar char="•"/>
            </a:pPr>
            <a:r>
              <a:rPr lang="en-US" sz="2800" dirty="0"/>
              <a:t>All recovery done at home</a:t>
            </a:r>
          </a:p>
          <a:p>
            <a:pPr marL="457200" indent="-457200" eaLnBrk="1" hangingPunct="1">
              <a:spcBef>
                <a:spcPct val="20000"/>
              </a:spcBef>
              <a:buClr>
                <a:schemeClr val="hlink"/>
              </a:buClr>
              <a:buSzPct val="60000"/>
              <a:buFont typeface="Arial"/>
              <a:buChar char="•"/>
            </a:pPr>
            <a:r>
              <a:rPr lang="en-US" sz="2800" dirty="0"/>
              <a:t>No family separation</a:t>
            </a:r>
          </a:p>
          <a:p>
            <a:pPr marL="457200" indent="-457200" eaLnBrk="1" hangingPunct="1">
              <a:spcBef>
                <a:spcPct val="20000"/>
              </a:spcBef>
              <a:buClr>
                <a:schemeClr val="hlink"/>
              </a:buClr>
              <a:buSzPct val="60000"/>
              <a:buFont typeface="Arial"/>
              <a:buChar char="•"/>
            </a:pPr>
            <a:r>
              <a:rPr lang="en-US" sz="2800" dirty="0"/>
              <a:t>No social </a:t>
            </a:r>
            <a:r>
              <a:rPr lang="en-US" sz="2800" dirty="0" smtClean="0"/>
              <a:t>isolation</a:t>
            </a:r>
          </a:p>
          <a:p>
            <a:pPr marL="457200" indent="-457200" eaLnBrk="1" hangingPunct="1">
              <a:spcBef>
                <a:spcPct val="20000"/>
              </a:spcBef>
              <a:buClr>
                <a:schemeClr val="hlink"/>
              </a:buClr>
              <a:buSzPct val="60000"/>
              <a:buFont typeface="Arial"/>
              <a:buChar char="•"/>
            </a:pPr>
            <a:r>
              <a:rPr lang="en-US" sz="2800" dirty="0" smtClean="0"/>
              <a:t>Can be followed up in outpatient clinic/feeding center</a:t>
            </a:r>
            <a:endParaRPr lang="en-US" sz="2800" dirty="0"/>
          </a:p>
        </p:txBody>
      </p:sp>
      <p:sp>
        <p:nvSpPr>
          <p:cNvPr id="2" name="Title 1"/>
          <p:cNvSpPr>
            <a:spLocks noGrp="1"/>
          </p:cNvSpPr>
          <p:nvPr>
            <p:ph type="title"/>
          </p:nvPr>
        </p:nvSpPr>
        <p:spPr>
          <a:xfrm>
            <a:off x="270933" y="0"/>
            <a:ext cx="7772400" cy="1143000"/>
          </a:xfrm>
        </p:spPr>
        <p:txBody>
          <a:bodyPr/>
          <a:lstStyle/>
          <a:p>
            <a:r>
              <a:rPr lang="en-US" b="0" dirty="0" smtClean="0">
                <a:latin typeface="Arial"/>
                <a:cs typeface="Arial"/>
              </a:rPr>
              <a:t>Ready to use therapeutic food</a:t>
            </a:r>
            <a:endParaRPr lang="en-US" b="0" dirty="0">
              <a:latin typeface="Arial"/>
              <a:cs typeface="Arial"/>
            </a:endParaRPr>
          </a:p>
        </p:txBody>
      </p:sp>
    </p:spTree>
    <p:extLst>
      <p:ext uri="{BB962C8B-B14F-4D97-AF65-F5344CB8AC3E}">
        <p14:creationId xmlns:p14="http://schemas.microsoft.com/office/powerpoint/2010/main" val="417641281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83609"/>
            <a:ext cx="8483600" cy="1143000"/>
          </a:xfrm>
        </p:spPr>
        <p:txBody>
          <a:bodyPr/>
          <a:lstStyle/>
          <a:p>
            <a:r>
              <a:rPr lang="en-US" b="0" dirty="0" smtClean="0">
                <a:latin typeface="Arial"/>
                <a:cs typeface="Arial"/>
              </a:rPr>
              <a:t>Nutrition doesn’t improve in a vacuum…</a:t>
            </a:r>
            <a:endParaRPr lang="en-US" b="0" dirty="0">
              <a:latin typeface="Arial"/>
              <a:cs typeface="Arial"/>
            </a:endParaRPr>
          </a:p>
        </p:txBody>
      </p:sp>
      <p:sp>
        <p:nvSpPr>
          <p:cNvPr id="4" name="Content Placeholder 3"/>
          <p:cNvSpPr>
            <a:spLocks noGrp="1"/>
          </p:cNvSpPr>
          <p:nvPr>
            <p:ph idx="1"/>
          </p:nvPr>
        </p:nvSpPr>
        <p:spPr/>
        <p:txBody>
          <a:bodyPr/>
          <a:lstStyle/>
          <a:p>
            <a:r>
              <a:rPr lang="en-US" dirty="0" smtClean="0"/>
              <a:t>Water and sanitation</a:t>
            </a:r>
          </a:p>
          <a:p>
            <a:r>
              <a:rPr lang="en-US" dirty="0" smtClean="0"/>
              <a:t>Maternal mental health, child development, family structure</a:t>
            </a:r>
          </a:p>
          <a:p>
            <a:r>
              <a:rPr lang="en-US" dirty="0" smtClean="0"/>
              <a:t>Access to health care, family planning</a:t>
            </a:r>
          </a:p>
          <a:p>
            <a:r>
              <a:rPr lang="en-US" dirty="0" smtClean="0"/>
              <a:t>Education, pro-family social services</a:t>
            </a:r>
          </a:p>
          <a:p>
            <a:r>
              <a:rPr lang="en-US" dirty="0" smtClean="0"/>
              <a:t>Civil society, food security, famine</a:t>
            </a:r>
          </a:p>
          <a:p>
            <a:r>
              <a:rPr lang="en-US" i="1" dirty="0" smtClean="0"/>
              <a:t>NUTRITION TRANSITION</a:t>
            </a:r>
            <a:endParaRPr lang="en-US" i="1" dirty="0"/>
          </a:p>
        </p:txBody>
      </p:sp>
    </p:spTree>
    <p:extLst>
      <p:ext uri="{BB962C8B-B14F-4D97-AF65-F5344CB8AC3E}">
        <p14:creationId xmlns:p14="http://schemas.microsoft.com/office/powerpoint/2010/main" val="17633038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Nutrition transition -“Progress” in biology and technology…</a:t>
            </a:r>
            <a:endParaRPr lang="en-US" dirty="0"/>
          </a:p>
        </p:txBody>
      </p:sp>
      <p:sp>
        <p:nvSpPr>
          <p:cNvPr id="3" name="Content Placeholder 2"/>
          <p:cNvSpPr>
            <a:spLocks noGrp="1"/>
          </p:cNvSpPr>
          <p:nvPr>
            <p:ph idx="1"/>
          </p:nvPr>
        </p:nvSpPr>
        <p:spPr>
          <a:xfrm>
            <a:off x="1" y="1329267"/>
            <a:ext cx="9144000" cy="4525963"/>
          </a:xfrm>
        </p:spPr>
        <p:txBody>
          <a:bodyPr/>
          <a:lstStyle/>
          <a:p>
            <a:r>
              <a:rPr lang="en-US" sz="2800" dirty="0" smtClean="0"/>
              <a:t>Shift to less physical economic work, urban migration trends globally and increased taste preferences for sweet and fatty foods</a:t>
            </a:r>
          </a:p>
          <a:p>
            <a:r>
              <a:rPr lang="en-US" sz="2800" dirty="0" smtClean="0"/>
              <a:t>Edible oil revolution (easier to extract oil)</a:t>
            </a:r>
          </a:p>
          <a:p>
            <a:r>
              <a:rPr lang="en-US" sz="2800" dirty="0" smtClean="0"/>
              <a:t>Corn/fructose and soy excess dumping by developed countries into processed foods</a:t>
            </a:r>
          </a:p>
          <a:p>
            <a:r>
              <a:rPr lang="en-US" sz="2800" i="1" dirty="0" smtClean="0"/>
              <a:t>Unlike </a:t>
            </a:r>
            <a:r>
              <a:rPr lang="en-US" sz="2800" i="1" dirty="0" err="1" smtClean="0"/>
              <a:t>undernutrition</a:t>
            </a:r>
            <a:r>
              <a:rPr lang="en-US" sz="2800" i="1" dirty="0" smtClean="0"/>
              <a:t>, </a:t>
            </a:r>
            <a:r>
              <a:rPr lang="en-US" sz="2800" i="1" dirty="0" err="1" smtClean="0"/>
              <a:t>overnutrition</a:t>
            </a:r>
            <a:r>
              <a:rPr lang="en-US" sz="2800" i="1" dirty="0" smtClean="0"/>
              <a:t> will not be solved by economic growth and development</a:t>
            </a:r>
          </a:p>
          <a:p>
            <a:r>
              <a:rPr lang="en-US" sz="2800" dirty="0" smtClean="0"/>
              <a:t>Need innovative approaches – integrated interventions to different “types” of malnutrition, linkages between climate/agriculture and food/development</a:t>
            </a:r>
            <a:endParaRPr lang="en-US" sz="2800" dirty="0"/>
          </a:p>
        </p:txBody>
      </p:sp>
    </p:spTree>
    <p:extLst>
      <p:ext uri="{BB962C8B-B14F-4D97-AF65-F5344CB8AC3E}">
        <p14:creationId xmlns:p14="http://schemas.microsoft.com/office/powerpoint/2010/main" val="4119780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Content Placeholder 2"/>
          <p:cNvSpPr>
            <a:spLocks noGrp="1"/>
          </p:cNvSpPr>
          <p:nvPr>
            <p:ph idx="1"/>
          </p:nvPr>
        </p:nvSpPr>
        <p:spPr>
          <a:xfrm>
            <a:off x="220133" y="1417638"/>
            <a:ext cx="8686799" cy="4525963"/>
          </a:xfrm>
        </p:spPr>
        <p:txBody>
          <a:bodyPr/>
          <a:lstStyle/>
          <a:p>
            <a:pPr marL="457200" indent="-457200">
              <a:lnSpc>
                <a:spcPct val="80000"/>
              </a:lnSpc>
              <a:buFont typeface="+mj-lt"/>
              <a:buAutoNum type="arabicPeriod"/>
            </a:pPr>
            <a:r>
              <a:rPr lang="en-US" sz="1600" dirty="0" smtClean="0">
                <a:latin typeface="Arial" charset="0"/>
              </a:rPr>
              <a:t> </a:t>
            </a:r>
            <a:r>
              <a:rPr lang="en-US" sz="1600" dirty="0" smtClean="0"/>
              <a:t>Black</a:t>
            </a:r>
            <a:r>
              <a:rPr lang="en-US" sz="1600" dirty="0"/>
              <a:t>, R and C Victoria, </a:t>
            </a:r>
            <a:r>
              <a:rPr lang="en-US" sz="1600" dirty="0" err="1"/>
              <a:t>et.al</a:t>
            </a:r>
            <a:r>
              <a:rPr lang="en-US" sz="1600" dirty="0"/>
              <a:t>. Maternal and Child </a:t>
            </a:r>
            <a:r>
              <a:rPr lang="en-US" sz="1600" dirty="0" err="1"/>
              <a:t>Undernutrition</a:t>
            </a:r>
            <a:r>
              <a:rPr lang="en-US" sz="1600" dirty="0"/>
              <a:t> in LIC and MIC. The Lancet Series on Maternal and Child Nutrition. June 2013</a:t>
            </a:r>
          </a:p>
          <a:p>
            <a:pPr marL="457200" lvl="0" indent="-457200">
              <a:buFont typeface="+mj-lt"/>
              <a:buAutoNum type="arabicPeriod"/>
            </a:pPr>
            <a:r>
              <a:rPr lang="en-US" sz="1600" dirty="0" err="1"/>
              <a:t>Chaparro</a:t>
            </a:r>
            <a:r>
              <a:rPr lang="en-US" sz="1600" dirty="0"/>
              <a:t>, C and K Dewey. Use of Lipid Based Nutrient Supplements to Improve Nutrition Adequacy of General Food Distribution Rations for Vulnerable Subgroups in Emergency Settings. 2010. MCH Nutrition. 6(1): 1-69</a:t>
            </a:r>
          </a:p>
          <a:p>
            <a:pPr marL="457200" lvl="0" indent="-457200">
              <a:buFont typeface="+mj-lt"/>
              <a:buAutoNum type="arabicPeriod"/>
            </a:pPr>
            <a:r>
              <a:rPr lang="en-US" sz="1600" dirty="0"/>
              <a:t>Medicines San </a:t>
            </a:r>
            <a:r>
              <a:rPr lang="en-US" sz="1600" dirty="0" err="1"/>
              <a:t>Frontieres</a:t>
            </a:r>
            <a:r>
              <a:rPr lang="en-US" sz="1600" dirty="0"/>
              <a:t>. Refugee health: An approach to emergency situations. MSF. MacMillan Press. 2008</a:t>
            </a:r>
          </a:p>
          <a:p>
            <a:pPr marL="457200" lvl="0" indent="-457200">
              <a:buFont typeface="+mj-lt"/>
              <a:buAutoNum type="arabicPeriod"/>
            </a:pPr>
            <a:r>
              <a:rPr lang="en-US" sz="1600" dirty="0"/>
              <a:t>Save the Children.  Emergency Health and Nutrition Toolkit (2014)</a:t>
            </a:r>
          </a:p>
          <a:p>
            <a:pPr marL="457200" lvl="0" indent="-457200">
              <a:buFont typeface="+mj-lt"/>
              <a:buAutoNum type="arabicPeriod"/>
            </a:pPr>
            <a:r>
              <a:rPr lang="en-US" sz="1600" dirty="0"/>
              <a:t>Save the Children. Nutrition in the first 1000 days – State of the World’s Mothers. 2012. New York, NY</a:t>
            </a:r>
          </a:p>
          <a:p>
            <a:pPr marL="457200" lvl="0" indent="-457200">
              <a:buFont typeface="+mj-lt"/>
              <a:buAutoNum type="arabicPeriod"/>
            </a:pPr>
            <a:r>
              <a:rPr lang="en-US" sz="1600" dirty="0"/>
              <a:t>UNHCR. Guidelines for Effective Feeding Programs in Emergencies 2014. UNHCR/WFP. Rome</a:t>
            </a:r>
          </a:p>
          <a:p>
            <a:pPr marL="457200" lvl="0" indent="-457200">
              <a:buFont typeface="+mj-lt"/>
              <a:buAutoNum type="arabicPeriod"/>
            </a:pPr>
            <a:r>
              <a:rPr lang="en-US" sz="1600" dirty="0"/>
              <a:t>World Food </a:t>
            </a:r>
            <a:r>
              <a:rPr lang="en-US" sz="1600" dirty="0" err="1"/>
              <a:t>Programme</a:t>
            </a:r>
            <a:r>
              <a:rPr lang="en-US" sz="1600" dirty="0"/>
              <a:t>. State of Food Insecurity in the World. 2013. Rome.</a:t>
            </a:r>
          </a:p>
          <a:p>
            <a:pPr marL="457200" lvl="0" indent="-457200">
              <a:buFont typeface="+mj-lt"/>
              <a:buAutoNum type="arabicPeriod"/>
            </a:pPr>
            <a:r>
              <a:rPr lang="en-US" sz="1600" dirty="0"/>
              <a:t>World Health Organization. Rapid Health Assessment Protocols for Emergencies and WHO Management of Nutrition (1999) in Emergencies (2003)</a:t>
            </a:r>
          </a:p>
          <a:p>
            <a:pPr marL="457200" lvl="0" indent="-457200">
              <a:buFont typeface="+mj-lt"/>
              <a:buAutoNum type="arabicPeriod"/>
            </a:pPr>
            <a:r>
              <a:rPr lang="en-US" sz="1600" dirty="0"/>
              <a:t>World Health Organization. WHO Child Growth Standards and the Identification of  severe acute malnutrition in infants and children. Joint Statement by WHO and UNICEF. 2009. </a:t>
            </a:r>
            <a:r>
              <a:rPr lang="en-US" sz="1600" dirty="0" smtClean="0"/>
              <a:t>Geneva</a:t>
            </a:r>
            <a:endParaRPr lang="en-US" sz="1600" dirty="0" smtClean="0">
              <a:latin typeface="Arial" charset="0"/>
            </a:endParaRPr>
          </a:p>
          <a:p>
            <a:pPr marL="0" indent="0">
              <a:lnSpc>
                <a:spcPct val="80000"/>
              </a:lnSpc>
              <a:buNone/>
            </a:pPr>
            <a:endParaRPr lang="en-US" sz="1600" dirty="0">
              <a:latin typeface="Arial" charset="0"/>
            </a:endParaRPr>
          </a:p>
          <a:p>
            <a:pPr marL="0" indent="0">
              <a:lnSpc>
                <a:spcPct val="80000"/>
              </a:lnSpc>
              <a:buNone/>
            </a:pPr>
            <a:r>
              <a:rPr lang="en-US" sz="1600" dirty="0">
                <a:latin typeface="Arial" charset="0"/>
              </a:rPr>
              <a:t>	</a:t>
            </a:r>
            <a:r>
              <a:rPr lang="en-US" sz="1600" dirty="0" smtClean="0">
                <a:latin typeface="Arial" charset="0"/>
              </a:rPr>
              <a:t>Software </a:t>
            </a:r>
            <a:r>
              <a:rPr lang="en-US" sz="1600" dirty="0">
                <a:latin typeface="Arial" charset="0"/>
              </a:rPr>
              <a:t>– WHO </a:t>
            </a:r>
            <a:r>
              <a:rPr lang="en-US" sz="1600" dirty="0" err="1">
                <a:latin typeface="Arial" charset="0"/>
              </a:rPr>
              <a:t>Anthro</a:t>
            </a:r>
            <a:r>
              <a:rPr lang="en-US" sz="1600" dirty="0">
                <a:latin typeface="Arial" charset="0"/>
              </a:rPr>
              <a:t> 2005, </a:t>
            </a:r>
            <a:r>
              <a:rPr lang="en-US" sz="1600" dirty="0" err="1">
                <a:latin typeface="Arial" charset="0"/>
              </a:rPr>
              <a:t>Epi</a:t>
            </a:r>
            <a:r>
              <a:rPr lang="en-US" sz="1600" dirty="0">
                <a:latin typeface="Arial" charset="0"/>
              </a:rPr>
              <a:t> Info Emergency Nutritional Assessment (ENA)</a:t>
            </a:r>
          </a:p>
          <a:p>
            <a:endParaRPr lang="en-US" sz="1600" dirty="0"/>
          </a:p>
        </p:txBody>
      </p:sp>
    </p:spTree>
    <p:extLst>
      <p:ext uri="{BB962C8B-B14F-4D97-AF65-F5344CB8AC3E}">
        <p14:creationId xmlns:p14="http://schemas.microsoft.com/office/powerpoint/2010/main" val="3045248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00"/>
                </a:solidFill>
              </a:rPr>
              <a:t>Questions and comments?</a:t>
            </a:r>
            <a:endParaRPr lang="en-US" dirty="0"/>
          </a:p>
        </p:txBody>
      </p:sp>
    </p:spTree>
    <p:extLst>
      <p:ext uri="{BB962C8B-B14F-4D97-AF65-F5344CB8AC3E}">
        <p14:creationId xmlns:p14="http://schemas.microsoft.com/office/powerpoint/2010/main" val="5579337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4505"/>
            <a:ext cx="8229600" cy="1143000"/>
          </a:xfrm>
        </p:spPr>
        <p:txBody>
          <a:bodyPr/>
          <a:lstStyle/>
          <a:p>
            <a:r>
              <a:rPr lang="en-US" b="0" dirty="0" smtClean="0">
                <a:latin typeface="Arial"/>
                <a:cs typeface="Arial"/>
              </a:rPr>
              <a:t>	W</a:t>
            </a:r>
            <a:r>
              <a:rPr lang="en-US" b="0" dirty="0" smtClean="0">
                <a:latin typeface="Arial"/>
                <a:cs typeface="Arial"/>
              </a:rPr>
              <a:t>asting is slower </a:t>
            </a:r>
            <a:r>
              <a:rPr lang="en-US" b="0" dirty="0" smtClean="0">
                <a:latin typeface="Arial"/>
                <a:cs typeface="Arial"/>
              </a:rPr>
              <a:t>to improve</a:t>
            </a:r>
            <a:endParaRPr lang="en-US" b="0" dirty="0">
              <a:latin typeface="Arial"/>
              <a:cs typeface="Arial"/>
            </a:endParaRPr>
          </a:p>
        </p:txBody>
      </p:sp>
      <p:pic>
        <p:nvPicPr>
          <p:cNvPr id="4" name="Content Placeholder 3"/>
          <p:cNvPicPr>
            <a:picLocks noGrp="1" noChangeAspect="1"/>
          </p:cNvPicPr>
          <p:nvPr>
            <p:ph idx="1"/>
          </p:nvPr>
        </p:nvPicPr>
        <p:blipFill>
          <a:blip r:embed="rId2"/>
          <a:srcRect l="3226" r="3226"/>
          <a:stretch>
            <a:fillRect/>
          </a:stretch>
        </p:blipFill>
        <p:spPr/>
      </p:pic>
      <p:sp>
        <p:nvSpPr>
          <p:cNvPr id="5" name="Rectangle 4"/>
          <p:cNvSpPr/>
          <p:nvPr/>
        </p:nvSpPr>
        <p:spPr>
          <a:xfrm>
            <a:off x="6944622" y="6478601"/>
            <a:ext cx="2199378" cy="369332"/>
          </a:xfrm>
          <a:prstGeom prst="rect">
            <a:avLst/>
          </a:prstGeom>
        </p:spPr>
        <p:txBody>
          <a:bodyPr wrap="none">
            <a:spAutoFit/>
          </a:bodyPr>
          <a:lstStyle/>
          <a:p>
            <a:r>
              <a:rPr lang="en-US" dirty="0"/>
              <a:t>Lancet series, 2013</a:t>
            </a:r>
          </a:p>
        </p:txBody>
      </p:sp>
    </p:spTree>
    <p:extLst>
      <p:ext uri="{BB962C8B-B14F-4D97-AF65-F5344CB8AC3E}">
        <p14:creationId xmlns:p14="http://schemas.microsoft.com/office/powerpoint/2010/main" val="34613592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dirty="0" smtClean="0">
                <a:latin typeface="Arial"/>
                <a:cs typeface="Arial"/>
              </a:rPr>
              <a:t>Adolescent nutrition</a:t>
            </a:r>
            <a:endParaRPr lang="en-US" sz="4000" b="0" dirty="0">
              <a:latin typeface="Arial"/>
              <a:cs typeface="Arial"/>
            </a:endParaRPr>
          </a:p>
        </p:txBody>
      </p:sp>
      <p:pic>
        <p:nvPicPr>
          <p:cNvPr id="4" name="Content Placeholder 3"/>
          <p:cNvPicPr>
            <a:picLocks noGrp="1" noChangeAspect="1"/>
          </p:cNvPicPr>
          <p:nvPr>
            <p:ph idx="1"/>
          </p:nvPr>
        </p:nvPicPr>
        <p:blipFill>
          <a:blip r:embed="rId2"/>
          <a:srcRect l="2495" r="2495"/>
          <a:stretch>
            <a:fillRect/>
          </a:stretch>
        </p:blipFill>
        <p:spPr/>
      </p:pic>
      <p:sp>
        <p:nvSpPr>
          <p:cNvPr id="5" name="TextBox 4"/>
          <p:cNvSpPr txBox="1"/>
          <p:nvPr/>
        </p:nvSpPr>
        <p:spPr>
          <a:xfrm>
            <a:off x="6866466" y="6539468"/>
            <a:ext cx="3640667" cy="369332"/>
          </a:xfrm>
          <a:prstGeom prst="rect">
            <a:avLst/>
          </a:prstGeom>
          <a:noFill/>
        </p:spPr>
        <p:txBody>
          <a:bodyPr wrap="square" rtlCol="0">
            <a:spAutoFit/>
          </a:bodyPr>
          <a:lstStyle/>
          <a:p>
            <a:r>
              <a:rPr lang="en-US" dirty="0" smtClean="0"/>
              <a:t>Lancet series, 2013</a:t>
            </a:r>
            <a:endParaRPr lang="en-US" dirty="0"/>
          </a:p>
        </p:txBody>
      </p:sp>
    </p:spTree>
    <p:extLst>
      <p:ext uri="{BB962C8B-B14F-4D97-AF65-F5344CB8AC3E}">
        <p14:creationId xmlns:p14="http://schemas.microsoft.com/office/powerpoint/2010/main" val="40236217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338665" y="186267"/>
            <a:ext cx="8686801" cy="884238"/>
          </a:xfrm>
        </p:spPr>
        <p:txBody>
          <a:bodyPr/>
          <a:lstStyle/>
          <a:p>
            <a:r>
              <a:rPr lang="en-US" sz="3200" b="0" dirty="0">
                <a:latin typeface="Arial"/>
                <a:cs typeface="Arial"/>
              </a:rPr>
              <a:t>Intergenerational importance of poor maternal nutrition</a:t>
            </a:r>
          </a:p>
        </p:txBody>
      </p:sp>
      <p:sp>
        <p:nvSpPr>
          <p:cNvPr id="282627" name="Rectangle 3"/>
          <p:cNvSpPr>
            <a:spLocks noGrp="1" noChangeArrowheads="1"/>
          </p:cNvSpPr>
          <p:nvPr>
            <p:ph type="body" idx="1"/>
          </p:nvPr>
        </p:nvSpPr>
        <p:spPr>
          <a:xfrm>
            <a:off x="457199" y="1600200"/>
            <a:ext cx="8348133" cy="4525963"/>
          </a:xfrm>
        </p:spPr>
        <p:txBody>
          <a:bodyPr/>
          <a:lstStyle/>
          <a:p>
            <a:r>
              <a:rPr lang="en-US" sz="2800" dirty="0"/>
              <a:t>Fetal nutritional sufficiency is </a:t>
            </a:r>
            <a:r>
              <a:rPr lang="en-US" sz="2800" dirty="0" smtClean="0"/>
              <a:t>a reflection of </a:t>
            </a:r>
            <a:r>
              <a:rPr lang="en-US" sz="2800" dirty="0"/>
              <a:t>the mother</a:t>
            </a:r>
            <a:r>
              <a:rPr lang="ja-JP" altLang="en-US" sz="2800" dirty="0">
                <a:latin typeface="Arial"/>
              </a:rPr>
              <a:t>’</a:t>
            </a:r>
            <a:r>
              <a:rPr lang="en-US" sz="2800" dirty="0"/>
              <a:t>s </a:t>
            </a:r>
            <a:r>
              <a:rPr lang="en-US" sz="2800" b="1" i="1" dirty="0"/>
              <a:t>preconceptional nutritional status</a:t>
            </a:r>
            <a:r>
              <a:rPr lang="en-US" sz="2800" dirty="0"/>
              <a:t> (weight status, fat stores, micronutrient status) and her </a:t>
            </a:r>
            <a:r>
              <a:rPr lang="en-US" sz="2800" b="1" i="1" dirty="0"/>
              <a:t>diet and nutritional status during pregnancy</a:t>
            </a:r>
            <a:r>
              <a:rPr lang="en-US" sz="2800" dirty="0"/>
              <a:t> </a:t>
            </a:r>
          </a:p>
          <a:p>
            <a:r>
              <a:rPr lang="en-US" sz="2800" dirty="0"/>
              <a:t>In the short term, fetal nutritional sufficiency is reflected in growth and </a:t>
            </a:r>
            <a:r>
              <a:rPr lang="en-US" sz="2800" dirty="0" smtClean="0"/>
              <a:t>development in young childhood</a:t>
            </a:r>
            <a:endParaRPr lang="en-US" sz="2800" dirty="0"/>
          </a:p>
          <a:p>
            <a:r>
              <a:rPr lang="en-US" sz="2800" dirty="0" smtClean="0"/>
              <a:t>Poor </a:t>
            </a:r>
            <a:r>
              <a:rPr lang="en-US" sz="2800" dirty="0"/>
              <a:t>maternal nutrition plays out in the next generation with increased risk of infectious as well as chronic </a:t>
            </a:r>
            <a:r>
              <a:rPr lang="en-US" sz="2800" dirty="0" smtClean="0"/>
              <a:t>diseases (CVD and diabetes)</a:t>
            </a:r>
            <a:endParaRPr lang="en-US" sz="2800" dirty="0"/>
          </a:p>
          <a:p>
            <a:endParaRPr lang="en-US" sz="2400" dirty="0"/>
          </a:p>
        </p:txBody>
      </p:sp>
    </p:spTree>
    <p:extLst>
      <p:ext uri="{BB962C8B-B14F-4D97-AF65-F5344CB8AC3E}">
        <p14:creationId xmlns:p14="http://schemas.microsoft.com/office/powerpoint/2010/main" val="4013911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8686800" cy="1143000"/>
          </a:xfrm>
        </p:spPr>
        <p:txBody>
          <a:bodyPr/>
          <a:lstStyle/>
          <a:p>
            <a:r>
              <a:rPr lang="en-US" dirty="0" smtClean="0"/>
              <a:t>UN data – attributable child mortality</a:t>
            </a:r>
            <a:endParaRPr lang="en-US" dirty="0"/>
          </a:p>
        </p:txBody>
      </p:sp>
      <p:pic>
        <p:nvPicPr>
          <p:cNvPr id="4" name="Content Placeholder 3"/>
          <p:cNvPicPr>
            <a:picLocks noGrp="1" noChangeAspect="1"/>
          </p:cNvPicPr>
          <p:nvPr>
            <p:ph idx="1"/>
          </p:nvPr>
        </p:nvPicPr>
        <p:blipFill>
          <a:blip r:embed="rId2"/>
          <a:srcRect l="1186" r="1186"/>
          <a:stretch>
            <a:fillRect/>
          </a:stretch>
        </p:blipFill>
        <p:spPr>
          <a:xfrm>
            <a:off x="101601" y="1600200"/>
            <a:ext cx="8992204" cy="4945366"/>
          </a:xfrm>
        </p:spPr>
      </p:pic>
      <p:sp>
        <p:nvSpPr>
          <p:cNvPr id="6" name="Oval 5"/>
          <p:cNvSpPr/>
          <p:nvPr/>
        </p:nvSpPr>
        <p:spPr>
          <a:xfrm>
            <a:off x="7586133" y="5046136"/>
            <a:ext cx="1016000" cy="4572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509933" y="6545566"/>
            <a:ext cx="2184400" cy="369332"/>
          </a:xfrm>
          <a:prstGeom prst="rect">
            <a:avLst/>
          </a:prstGeom>
          <a:noFill/>
        </p:spPr>
        <p:txBody>
          <a:bodyPr wrap="square" rtlCol="0">
            <a:spAutoFit/>
          </a:bodyPr>
          <a:lstStyle/>
          <a:p>
            <a:r>
              <a:rPr lang="en-US" dirty="0" smtClean="0"/>
              <a:t>UNICEF, 2015</a:t>
            </a:r>
            <a:endParaRPr lang="en-US" dirty="0"/>
          </a:p>
        </p:txBody>
      </p:sp>
    </p:spTree>
    <p:extLst>
      <p:ext uri="{BB962C8B-B14F-4D97-AF65-F5344CB8AC3E}">
        <p14:creationId xmlns:p14="http://schemas.microsoft.com/office/powerpoint/2010/main" val="20913085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NCH Technical Update - Postpartum Hemorrhage - Sept 2013">
  <a:themeElements>
    <a:clrScheme name="IntraHealth Branding">
      <a:dk1>
        <a:srgbClr val="000000"/>
      </a:dk1>
      <a:lt1>
        <a:srgbClr val="FFFFFF"/>
      </a:lt1>
      <a:dk2>
        <a:srgbClr val="7F7F7F"/>
      </a:dk2>
      <a:lt2>
        <a:srgbClr val="7F7F7F"/>
      </a:lt2>
      <a:accent1>
        <a:srgbClr val="569FD3"/>
      </a:accent1>
      <a:accent2>
        <a:srgbClr val="B32317"/>
      </a:accent2>
      <a:accent3>
        <a:srgbClr val="5F6062"/>
      </a:accent3>
      <a:accent4>
        <a:srgbClr val="005595"/>
      </a:accent4>
      <a:accent5>
        <a:srgbClr val="78496A"/>
      </a:accent5>
      <a:accent6>
        <a:srgbClr val="8A8D3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869B464A7987458871E38B7BB0A5E8" ma:contentTypeVersion="1" ma:contentTypeDescription="Create a new document." ma:contentTypeScope="" ma:versionID="c926fe58d1e3a9282b93ea2ed82156a8">
  <xsd:schema xmlns:xsd="http://www.w3.org/2001/XMLSchema" xmlns:p="http://schemas.microsoft.com/office/2006/metadata/properties" xmlns:ns1="http://schemas.microsoft.com/sharepoint/v3" targetNamespace="http://schemas.microsoft.com/office/2006/metadata/properties" ma:root="true" ma:fieldsID="d95d8da4dda1f7fb21b9becbf4159f13"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8B7C9C-520C-4FF4-8C0F-A93099D450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0304525F-8E38-43B3-8CEF-9B5487EC1518}">
  <ds:schemaRefs>
    <ds:schemaRef ds:uri="http://purl.org/dc/elements/1.1/"/>
    <ds:schemaRef ds:uri="http://purl.org/dc/dcmitype/"/>
    <ds:schemaRef ds:uri="http://www.w3.org/XML/1998/namespace"/>
    <ds:schemaRef ds:uri="http://schemas.microsoft.com/sharepoint/v3"/>
    <ds:schemaRef ds:uri="http://schemas.microsoft.com/office/2006/documentManagement/types"/>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B5C1B618-8C76-412F-AF98-70B0EE7BE1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MNCH Technical Update - Postpartum Hemorrhage - Sept 2013</Template>
  <TotalTime>2178</TotalTime>
  <Words>3327</Words>
  <Application>Microsoft Macintosh PowerPoint</Application>
  <PresentationFormat>On-screen Show (4:3)</PresentationFormat>
  <Paragraphs>413</Paragraphs>
  <Slides>56</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MNCH Technical Update - Postpartum Hemorrhage - Sept 2013</vt:lpstr>
      <vt:lpstr>Acrobat Document</vt:lpstr>
      <vt:lpstr>PowerPoint Presentation</vt:lpstr>
      <vt:lpstr>Objectives</vt:lpstr>
      <vt:lpstr>What constitutes malnutrition?</vt:lpstr>
      <vt:lpstr>The Burden of Maternal and Child Undernutrition</vt:lpstr>
      <vt:lpstr>Rates of global stunting are slowly decreasing</vt:lpstr>
      <vt:lpstr> Wasting is slower to improve</vt:lpstr>
      <vt:lpstr>Adolescent nutrition</vt:lpstr>
      <vt:lpstr>Intergenerational importance of poor maternal nutrition</vt:lpstr>
      <vt:lpstr>UN data – attributable child mortality</vt:lpstr>
      <vt:lpstr>Determinants of malnutrition: The 6 “P’s”</vt:lpstr>
      <vt:lpstr>Synergy of nutrition and infection</vt:lpstr>
      <vt:lpstr>Nutritional anthropometry – WHY?</vt:lpstr>
      <vt:lpstr>Using growth charts</vt:lpstr>
      <vt:lpstr>Standard deviation</vt:lpstr>
      <vt:lpstr>Z-score – based on standard deviation</vt:lpstr>
      <vt:lpstr>PowerPoint Presentation</vt:lpstr>
      <vt:lpstr>WHO Multi-center growth standards (0-5 yrs)</vt:lpstr>
      <vt:lpstr>For example:  WHO Growth Chart Girl 0-2 years, W/A</vt:lpstr>
      <vt:lpstr>Anthropometric Measurements</vt:lpstr>
      <vt:lpstr>PowerPoint Presentation</vt:lpstr>
      <vt:lpstr>Visual Screening for Nutritional Assessment</vt:lpstr>
      <vt:lpstr>Severe Acute Malnutrition</vt:lpstr>
      <vt:lpstr>Measuring other malnutrition states:</vt:lpstr>
      <vt:lpstr>Weight for Height (W/H) "wasting"</vt:lpstr>
      <vt:lpstr>Height for Age (H/A) “stunting”</vt:lpstr>
      <vt:lpstr>Weight for Age (W/A) -“growth faltering”</vt:lpstr>
      <vt:lpstr>Recurrent illness episodes:</vt:lpstr>
      <vt:lpstr>Median Upper Arm Circumference (MUAC)</vt:lpstr>
      <vt:lpstr>PowerPoint Presentation</vt:lpstr>
      <vt:lpstr>Most important, evidence based nutrition interventions for populations at risk</vt:lpstr>
      <vt:lpstr>Undernutrition in Emergencies</vt:lpstr>
      <vt:lpstr>Major risks for infants and young children in complex humanitarian crisis</vt:lpstr>
      <vt:lpstr>PowerPoint Presentation</vt:lpstr>
      <vt:lpstr>Assess for complications  REFER:</vt:lpstr>
      <vt:lpstr>Emergency contexts Definitions of global acute malnutrition</vt:lpstr>
      <vt:lpstr>Odds Ratio of Mortality by W/H</vt:lpstr>
      <vt:lpstr>Population Benchmarks</vt:lpstr>
      <vt:lpstr>PowerPoint Presentation</vt:lpstr>
      <vt:lpstr>PowerPoint Presentation</vt:lpstr>
      <vt:lpstr>Response</vt:lpstr>
      <vt:lpstr>Supplementary Nutrition Options</vt:lpstr>
      <vt:lpstr>Misconceptions about breastfeeding in emergencies:</vt:lpstr>
      <vt:lpstr>Breastfeeding</vt:lpstr>
      <vt:lpstr>Breast milk in the second year of life </vt:lpstr>
      <vt:lpstr>Generalized Acute Malnutrition</vt:lpstr>
      <vt:lpstr>Inpatient stabilization</vt:lpstr>
      <vt:lpstr>Facility based care – liquid nutrients</vt:lpstr>
      <vt:lpstr>Ready to Use Therapeutic Food (RUTF)</vt:lpstr>
      <vt:lpstr>RUTF</vt:lpstr>
      <vt:lpstr>PowerPoint Presentation</vt:lpstr>
      <vt:lpstr>For any child with moderate malnutrition  oil base with low osmolality</vt:lpstr>
      <vt:lpstr>Ready to use therapeutic food</vt:lpstr>
      <vt:lpstr>Nutrition doesn’t improve in a vacuum…</vt:lpstr>
      <vt:lpstr>Nutrition transition -“Progress” in biology and technology…</vt:lpstr>
      <vt:lpstr>References: </vt:lpstr>
      <vt:lpstr>Questions and comments?</vt:lpstr>
    </vt:vector>
  </TitlesOfParts>
  <Company>IntraHealth International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Martha Carlough</dc:creator>
  <cp:lastModifiedBy>Martha Carlough</cp:lastModifiedBy>
  <cp:revision>270</cp:revision>
  <cp:lastPrinted>2017-01-19T11:01:36Z</cp:lastPrinted>
  <dcterms:created xsi:type="dcterms:W3CDTF">2013-09-05T18:50:55Z</dcterms:created>
  <dcterms:modified xsi:type="dcterms:W3CDTF">2017-01-19T11:02:03Z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0x0101005C869B464A7987458871E38B7BB0A5E8</vt:lpwstr>
  </property>
</Properties>
</file>