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263" r:id="rId2"/>
    <p:sldId id="1143" r:id="rId3"/>
    <p:sldId id="644" r:id="rId4"/>
    <p:sldId id="629" r:id="rId5"/>
    <p:sldId id="800" r:id="rId6"/>
    <p:sldId id="656" r:id="rId7"/>
    <p:sldId id="1087" r:id="rId8"/>
    <p:sldId id="304" r:id="rId9"/>
    <p:sldId id="643" r:id="rId10"/>
    <p:sldId id="507" r:id="rId11"/>
    <p:sldId id="730" r:id="rId12"/>
    <p:sldId id="731" r:id="rId13"/>
    <p:sldId id="1080" r:id="rId14"/>
    <p:sldId id="1084" r:id="rId15"/>
    <p:sldId id="1085" r:id="rId16"/>
    <p:sldId id="1086" r:id="rId17"/>
    <p:sldId id="1107" r:id="rId18"/>
    <p:sldId id="1088" r:id="rId19"/>
    <p:sldId id="1108" r:id="rId20"/>
    <p:sldId id="1109" r:id="rId21"/>
    <p:sldId id="1110" r:id="rId22"/>
    <p:sldId id="1111" r:id="rId23"/>
    <p:sldId id="1112" r:id="rId24"/>
    <p:sldId id="1113" r:id="rId25"/>
    <p:sldId id="1114" r:id="rId26"/>
    <p:sldId id="1116" r:id="rId27"/>
    <p:sldId id="1117" r:id="rId28"/>
    <p:sldId id="1144" r:id="rId29"/>
    <p:sldId id="1118" r:id="rId30"/>
    <p:sldId id="1119" r:id="rId31"/>
    <p:sldId id="1120" r:id="rId32"/>
    <p:sldId id="1121" r:id="rId33"/>
    <p:sldId id="1122" r:id="rId34"/>
    <p:sldId id="1123" r:id="rId35"/>
    <p:sldId id="1124" r:id="rId36"/>
    <p:sldId id="1125" r:id="rId37"/>
    <p:sldId id="1126" r:id="rId38"/>
    <p:sldId id="1127" r:id="rId39"/>
    <p:sldId id="1128" r:id="rId40"/>
    <p:sldId id="1129" r:id="rId41"/>
    <p:sldId id="1130" r:id="rId42"/>
    <p:sldId id="1131" r:id="rId43"/>
    <p:sldId id="1132" r:id="rId44"/>
    <p:sldId id="1133" r:id="rId45"/>
    <p:sldId id="1134" r:id="rId46"/>
    <p:sldId id="1135" r:id="rId47"/>
    <p:sldId id="1136" r:id="rId48"/>
    <p:sldId id="1137" r:id="rId49"/>
    <p:sldId id="1138" r:id="rId50"/>
    <p:sldId id="1139" r:id="rId51"/>
    <p:sldId id="1140" r:id="rId52"/>
    <p:sldId id="972" r:id="rId53"/>
  </p:sldIdLst>
  <p:sldSz cx="96012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8D35"/>
    <a:srgbClr val="E1E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22" autoAdjust="0"/>
    <p:restoredTop sz="50000" autoAdjust="0"/>
  </p:normalViewPr>
  <p:slideViewPr>
    <p:cSldViewPr>
      <p:cViewPr varScale="1">
        <p:scale>
          <a:sx n="111" d="100"/>
          <a:sy n="111" d="100"/>
        </p:scale>
        <p:origin x="534" y="90"/>
      </p:cViewPr>
      <p:guideLst>
        <p:guide orient="horz" pos="2160"/>
        <p:guide pos="3024"/>
      </p:guideLst>
    </p:cSldViewPr>
  </p:slideViewPr>
  <p:notesTextViewPr>
    <p:cViewPr>
      <p:scale>
        <a:sx n="100" d="100"/>
        <a:sy n="100" d="100"/>
      </p:scale>
      <p:origin x="0" y="0"/>
    </p:cViewPr>
  </p:notesTextViewPr>
  <p:notesViewPr>
    <p:cSldViewPr>
      <p:cViewPr varScale="1">
        <p:scale>
          <a:sx n="55" d="100"/>
          <a:sy n="55" d="100"/>
        </p:scale>
        <p:origin x="332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768C35-1008-5541-9D51-79B1A7892CAC}" type="datetimeFigureOut">
              <a:rPr lang="en-US"/>
              <a:pPr/>
              <a:t>1/10/2019</a:t>
            </a:fld>
            <a:endParaRPr lang="en-US" dirty="0"/>
          </a:p>
        </p:txBody>
      </p:sp>
      <p:sp>
        <p:nvSpPr>
          <p:cNvPr id="4" name="Slide Image Placeholder 3"/>
          <p:cNvSpPr>
            <a:spLocks noGrp="1" noRot="1" noChangeAspect="1"/>
          </p:cNvSpPr>
          <p:nvPr>
            <p:ph type="sldImg" idx="2"/>
          </p:nvPr>
        </p:nvSpPr>
        <p:spPr>
          <a:xfrm>
            <a:off x="1138238" y="720725"/>
            <a:ext cx="5038725" cy="360045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9AF71B9-FDA3-444E-B997-29244AED78DA}" type="slidenum">
              <a:rPr lang="en-US"/>
              <a:pPr/>
              <a:t>‹#›</a:t>
            </a:fld>
            <a:endParaRPr lang="en-US" dirty="0"/>
          </a:p>
        </p:txBody>
      </p:sp>
    </p:spTree>
    <p:extLst>
      <p:ext uri="{BB962C8B-B14F-4D97-AF65-F5344CB8AC3E}">
        <p14:creationId xmlns:p14="http://schemas.microsoft.com/office/powerpoint/2010/main" val="22305457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a:spLocks noGrp="1"/>
          </p:cNvSpPr>
          <p:nvPr>
            <p:ph type="sldNum" sz="quarter" idx="5"/>
          </p:nvPr>
        </p:nvSpPr>
        <p:spPr bwMode="auto">
          <a:noFill/>
          <a:ln>
            <a:miter lim="800000"/>
            <a:headEnd/>
            <a:tailEnd/>
          </a:ln>
        </p:spPr>
        <p:txBody>
          <a:bodyPr/>
          <a:lstStyle/>
          <a:p>
            <a:fld id="{951FA83A-A9A3-D341-AFCA-B3C907A48D38}"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181846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EFD50E-24D9-B945-A802-CBCAEF7B6217}" type="slidenum">
              <a:rPr lang="en-US" sz="1200"/>
              <a:pPr eaLnBrk="1" hangingPunct="1"/>
              <a:t>12</a:t>
            </a:fld>
            <a:endParaRPr lang="en-US" sz="1200" dirty="0"/>
          </a:p>
        </p:txBody>
      </p:sp>
    </p:spTree>
    <p:extLst>
      <p:ext uri="{BB962C8B-B14F-4D97-AF65-F5344CB8AC3E}">
        <p14:creationId xmlns:p14="http://schemas.microsoft.com/office/powerpoint/2010/main" val="74305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Principles of “good donation”</a:t>
            </a:r>
          </a:p>
          <a:p>
            <a:pPr lvl="1"/>
            <a:r>
              <a:rPr lang="en-US" dirty="0">
                <a:latin typeface="Calibri" charset="0"/>
                <a:ea typeface="ＭＳ Ｐゴシック" charset="0"/>
              </a:rPr>
              <a:t>Health care equipment donations should benefit the recipient to the maximum extent possible</a:t>
            </a:r>
          </a:p>
          <a:p>
            <a:pPr lvl="1"/>
            <a:r>
              <a:rPr lang="en-US" dirty="0">
                <a:latin typeface="Calibri" charset="0"/>
                <a:ea typeface="ＭＳ Ｐゴシック" charset="0"/>
              </a:rPr>
              <a:t>Donations should be given with due respect for the wishes and authority of the recipient, and in conformity with government policies and administrative arrangements of the recipient country.</a:t>
            </a:r>
          </a:p>
          <a:p>
            <a:pPr lvl="1"/>
            <a:r>
              <a:rPr lang="en-US" dirty="0">
                <a:latin typeface="Calibri" charset="0"/>
                <a:ea typeface="ＭＳ Ｐゴシック" charset="0"/>
              </a:rPr>
              <a:t>There should be no double standard in quality. If the quality of an item is unacceptable in the donor country, it is also unacceptable as a donation.</a:t>
            </a:r>
          </a:p>
          <a:p>
            <a:pPr lvl="1"/>
            <a:r>
              <a:rPr lang="en-US" dirty="0">
                <a:latin typeface="Calibri" charset="0"/>
                <a:ea typeface="ＭＳ Ｐゴシック" charset="0"/>
              </a:rPr>
              <a:t>There should be effective communication between the donor and the recipient, with all donations made according to a plan formulated by both parties.</a:t>
            </a:r>
          </a:p>
          <a:p>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EFD50E-24D9-B945-A802-CBCAEF7B6217}" type="slidenum">
              <a:rPr lang="en-US" sz="1200"/>
              <a:pPr eaLnBrk="1" hangingPunct="1"/>
              <a:t>13</a:t>
            </a:fld>
            <a:endParaRPr lang="en-US" sz="1200" dirty="0"/>
          </a:p>
        </p:txBody>
      </p:sp>
    </p:spTree>
    <p:extLst>
      <p:ext uri="{BB962C8B-B14F-4D97-AF65-F5344CB8AC3E}">
        <p14:creationId xmlns:p14="http://schemas.microsoft.com/office/powerpoint/2010/main" val="986695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F57AD9-F800-8D45-8F9A-F696231D2235}" type="slidenum">
              <a:rPr lang="en-US" sz="1200"/>
              <a:pPr eaLnBrk="1" hangingPunct="1"/>
              <a:t>15</a:t>
            </a:fld>
            <a:endParaRPr lang="en-US" sz="1200" dirty="0"/>
          </a:p>
        </p:txBody>
      </p:sp>
    </p:spTree>
    <p:extLst>
      <p:ext uri="{BB962C8B-B14F-4D97-AF65-F5344CB8AC3E}">
        <p14:creationId xmlns:p14="http://schemas.microsoft.com/office/powerpoint/2010/main" val="1422326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Principles of “good donation”</a:t>
            </a:r>
          </a:p>
          <a:p>
            <a:pPr lvl="1"/>
            <a:r>
              <a:rPr lang="en-US" dirty="0">
                <a:latin typeface="Calibri" charset="0"/>
                <a:ea typeface="ＭＳ Ｐゴシック" charset="0"/>
              </a:rPr>
              <a:t>Health care equipment donations should benefit the recipient to the maximum extent possible</a:t>
            </a:r>
          </a:p>
          <a:p>
            <a:pPr lvl="1"/>
            <a:r>
              <a:rPr lang="en-US" dirty="0">
                <a:latin typeface="Calibri" charset="0"/>
                <a:ea typeface="ＭＳ Ｐゴシック" charset="0"/>
              </a:rPr>
              <a:t>Donations should be given with due respect for the wishes and authority of the recipient, and in conformity with government policies and administrative arrangements of the recipient country.</a:t>
            </a:r>
          </a:p>
          <a:p>
            <a:pPr lvl="1"/>
            <a:r>
              <a:rPr lang="en-US" dirty="0">
                <a:latin typeface="Calibri" charset="0"/>
                <a:ea typeface="ＭＳ Ｐゴシック" charset="0"/>
              </a:rPr>
              <a:t>There should be no double standard in quality. If the quality of an item is unacceptable in the donor country, it is also unacceptable as a donation.</a:t>
            </a:r>
          </a:p>
          <a:p>
            <a:pPr lvl="1"/>
            <a:r>
              <a:rPr lang="en-US" dirty="0">
                <a:latin typeface="Calibri" charset="0"/>
                <a:ea typeface="ＭＳ Ｐゴシック" charset="0"/>
              </a:rPr>
              <a:t>There should be effective communication between the donor and the recipient, with all donations made according to a plan formulated by both parties.</a:t>
            </a:r>
          </a:p>
          <a:p>
            <a:endParaRPr lang="en-US" dirty="0">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89BE60-B795-A84A-91BA-B165B159E26E}" type="slidenum">
              <a:rPr lang="en-US" sz="1200"/>
              <a:pPr eaLnBrk="1" hangingPunct="1"/>
              <a:t>16</a:t>
            </a:fld>
            <a:endParaRPr lang="en-US" sz="1200" dirty="0"/>
          </a:p>
        </p:txBody>
      </p:sp>
    </p:spTree>
    <p:extLst>
      <p:ext uri="{BB962C8B-B14F-4D97-AF65-F5344CB8AC3E}">
        <p14:creationId xmlns:p14="http://schemas.microsoft.com/office/powerpoint/2010/main" val="1668716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F57AD9-F800-8D45-8F9A-F696231D2235}" type="slidenum">
              <a:rPr lang="en-US" sz="1200"/>
              <a:pPr eaLnBrk="1" hangingPunct="1"/>
              <a:t>17</a:t>
            </a:fld>
            <a:endParaRPr lang="en-US" sz="1200" dirty="0"/>
          </a:p>
        </p:txBody>
      </p:sp>
    </p:spTree>
    <p:extLst>
      <p:ext uri="{BB962C8B-B14F-4D97-AF65-F5344CB8AC3E}">
        <p14:creationId xmlns:p14="http://schemas.microsoft.com/office/powerpoint/2010/main" val="1780191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Principles of “good donation”</a:t>
            </a:r>
          </a:p>
          <a:p>
            <a:pPr lvl="1"/>
            <a:r>
              <a:rPr lang="en-US" dirty="0">
                <a:latin typeface="Calibri" charset="0"/>
                <a:ea typeface="ＭＳ Ｐゴシック" charset="0"/>
              </a:rPr>
              <a:t>Health care equipment donations should benefit the recipient to the maximum extent possible</a:t>
            </a:r>
          </a:p>
          <a:p>
            <a:pPr lvl="1"/>
            <a:r>
              <a:rPr lang="en-US" dirty="0">
                <a:latin typeface="Calibri" charset="0"/>
                <a:ea typeface="ＭＳ Ｐゴシック" charset="0"/>
              </a:rPr>
              <a:t>Donations should be given with due respect for the wishes and authority of the recipient, and in conformity with government policies and administrative arrangements of the recipient country.</a:t>
            </a:r>
          </a:p>
          <a:p>
            <a:pPr lvl="1"/>
            <a:r>
              <a:rPr lang="en-US" dirty="0">
                <a:latin typeface="Calibri" charset="0"/>
                <a:ea typeface="ＭＳ Ｐゴシック" charset="0"/>
              </a:rPr>
              <a:t>There should be no double standard in quality. If the quality of an item is unacceptable in the donor country, it is also unacceptable as a donation.</a:t>
            </a:r>
          </a:p>
          <a:p>
            <a:pPr lvl="1"/>
            <a:r>
              <a:rPr lang="en-US" dirty="0">
                <a:latin typeface="Calibri" charset="0"/>
                <a:ea typeface="ＭＳ Ｐゴシック" charset="0"/>
              </a:rPr>
              <a:t>There should be effective communication between the donor and the recipient, with all donations made according to a plan formulated by both parties.</a:t>
            </a:r>
          </a:p>
          <a:p>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EFD50E-24D9-B945-A802-CBCAEF7B6217}" type="slidenum">
              <a:rPr lang="en-US" sz="1200"/>
              <a:pPr eaLnBrk="1" hangingPunct="1"/>
              <a:t>18</a:t>
            </a:fld>
            <a:endParaRPr lang="en-US" sz="1200" dirty="0"/>
          </a:p>
        </p:txBody>
      </p:sp>
    </p:spTree>
    <p:extLst>
      <p:ext uri="{BB962C8B-B14F-4D97-AF65-F5344CB8AC3E}">
        <p14:creationId xmlns:p14="http://schemas.microsoft.com/office/powerpoint/2010/main" val="641632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a:spLocks noGrp="1"/>
          </p:cNvSpPr>
          <p:nvPr>
            <p:ph type="sldNum" sz="quarter" idx="5"/>
          </p:nvPr>
        </p:nvSpPr>
        <p:spPr bwMode="auto">
          <a:noFill/>
          <a:ln>
            <a:miter lim="800000"/>
            <a:headEnd/>
            <a:tailEnd/>
          </a:ln>
        </p:spPr>
        <p:txBody>
          <a:bodyPr/>
          <a:lstStyle/>
          <a:p>
            <a:fld id="{951FA83A-A9A3-D341-AFCA-B3C907A48D38}" type="slidenum">
              <a:rPr lang="en-US"/>
              <a:pPr/>
              <a:t>19</a:t>
            </a:fld>
            <a:endParaRPr lang="en-US" dirty="0"/>
          </a:p>
        </p:txBody>
      </p:sp>
    </p:spTree>
    <p:extLst>
      <p:ext uri="{BB962C8B-B14F-4D97-AF65-F5344CB8AC3E}">
        <p14:creationId xmlns:p14="http://schemas.microsoft.com/office/powerpoint/2010/main" val="3839931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20</a:t>
            </a:fld>
            <a:endParaRPr lang="en-US" dirty="0"/>
          </a:p>
        </p:txBody>
      </p:sp>
    </p:spTree>
    <p:extLst>
      <p:ext uri="{BB962C8B-B14F-4D97-AF65-F5344CB8AC3E}">
        <p14:creationId xmlns:p14="http://schemas.microsoft.com/office/powerpoint/2010/main" val="362369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21</a:t>
            </a:fld>
            <a:endParaRPr lang="en-US" dirty="0"/>
          </a:p>
        </p:txBody>
      </p:sp>
    </p:spTree>
    <p:extLst>
      <p:ext uri="{BB962C8B-B14F-4D97-AF65-F5344CB8AC3E}">
        <p14:creationId xmlns:p14="http://schemas.microsoft.com/office/powerpoint/2010/main" val="132922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f6e00e03c_0_0: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f6e00e0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102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22</a:t>
            </a:fld>
            <a:endParaRPr lang="en-US" dirty="0"/>
          </a:p>
        </p:txBody>
      </p:sp>
    </p:spTree>
    <p:extLst>
      <p:ext uri="{BB962C8B-B14F-4D97-AF65-F5344CB8AC3E}">
        <p14:creationId xmlns:p14="http://schemas.microsoft.com/office/powerpoint/2010/main" val="369890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23</a:t>
            </a:fld>
            <a:endParaRPr lang="en-US" dirty="0"/>
          </a:p>
        </p:txBody>
      </p:sp>
    </p:spTree>
    <p:extLst>
      <p:ext uri="{BB962C8B-B14F-4D97-AF65-F5344CB8AC3E}">
        <p14:creationId xmlns:p14="http://schemas.microsoft.com/office/powerpoint/2010/main" val="2642289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24</a:t>
            </a:fld>
            <a:endParaRPr lang="en-US" dirty="0"/>
          </a:p>
        </p:txBody>
      </p:sp>
    </p:spTree>
    <p:extLst>
      <p:ext uri="{BB962C8B-B14F-4D97-AF65-F5344CB8AC3E}">
        <p14:creationId xmlns:p14="http://schemas.microsoft.com/office/powerpoint/2010/main" val="1504460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25</a:t>
            </a:fld>
            <a:endParaRPr lang="en-US" dirty="0"/>
          </a:p>
        </p:txBody>
      </p:sp>
    </p:spTree>
    <p:extLst>
      <p:ext uri="{BB962C8B-B14F-4D97-AF65-F5344CB8AC3E}">
        <p14:creationId xmlns:p14="http://schemas.microsoft.com/office/powerpoint/2010/main" val="442295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26</a:t>
            </a:fld>
            <a:endParaRPr lang="en-US" dirty="0"/>
          </a:p>
        </p:txBody>
      </p:sp>
    </p:spTree>
    <p:extLst>
      <p:ext uri="{BB962C8B-B14F-4D97-AF65-F5344CB8AC3E}">
        <p14:creationId xmlns:p14="http://schemas.microsoft.com/office/powerpoint/2010/main" val="2662468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4" name="Slide Number Placeholder 3"/>
          <p:cNvSpPr>
            <a:spLocks noGrp="1"/>
          </p:cNvSpPr>
          <p:nvPr>
            <p:ph type="sldNum" sz="quarter" idx="5"/>
          </p:nvPr>
        </p:nvSpPr>
        <p:spPr bwMode="auto">
          <a:noFill/>
          <a:ln>
            <a:miter lim="800000"/>
            <a:headEnd/>
            <a:tailEnd/>
          </a:ln>
        </p:spPr>
        <p:txBody>
          <a:bodyPr/>
          <a:lstStyle/>
          <a:p>
            <a:fld id="{951FA83A-A9A3-D341-AFCA-B3C907A48D38}" type="slidenum">
              <a:rPr lang="en-US"/>
              <a:pPr/>
              <a:t>27</a:t>
            </a:fld>
            <a:endParaRPr lang="en-US" dirty="0"/>
          </a:p>
        </p:txBody>
      </p:sp>
    </p:spTree>
    <p:extLst>
      <p:ext uri="{BB962C8B-B14F-4D97-AF65-F5344CB8AC3E}">
        <p14:creationId xmlns:p14="http://schemas.microsoft.com/office/powerpoint/2010/main" val="4034399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228fa0c12_0_0: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228fa0c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8073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647289b8f_0_0: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647289b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371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647289b8f_0_5: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647289b8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3935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647289b8f_0_10: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4647289b8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900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3</a:t>
            </a:fld>
            <a:endParaRPr lang="en-US" dirty="0"/>
          </a:p>
        </p:txBody>
      </p:sp>
    </p:spTree>
    <p:extLst>
      <p:ext uri="{BB962C8B-B14F-4D97-AF65-F5344CB8AC3E}">
        <p14:creationId xmlns:p14="http://schemas.microsoft.com/office/powerpoint/2010/main" val="1013097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647289b8f_0_15: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647289b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521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286ce262_0_5: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c286ce26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046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3e900e2f4_0_0: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3e900e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121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3e900e2f4_0_8: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43e900e2f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646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3e900e2f4_0_18: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3e900e2f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UNC/KCH Tidziwe Research Care and Training Centre (project based), UNC project Annex (path), Surgery Grand Rounds (casualty, new admissions, surgeries from the day prior, M&amp;M)</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59586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3e900e2f4_0_28: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3e900e2f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672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3e900e2f4_0_38: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3e900e2f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708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3e900e2f4_0_47: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3e900e2f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464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3e900e2f4_0_57: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3e900e2f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804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3e900e2f4_0_67: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3e900e2f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49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4</a:t>
            </a:fld>
            <a:endParaRPr lang="en-US" dirty="0"/>
          </a:p>
        </p:txBody>
      </p:sp>
    </p:spTree>
    <p:extLst>
      <p:ext uri="{BB962C8B-B14F-4D97-AF65-F5344CB8AC3E}">
        <p14:creationId xmlns:p14="http://schemas.microsoft.com/office/powerpoint/2010/main" val="730619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3e900e2f4_0_77: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3e900e2f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106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c286ce262_0_1: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c286ce26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887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3e900e2f4_0_84: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3e900e2f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Grand Rounds (surgery and radiology), lectures, interpreting radiographs (including devised system), routine ultrasounds with sonographers, consultations</a:t>
            </a:r>
            <a:endParaRPr/>
          </a:p>
        </p:txBody>
      </p:sp>
    </p:spTree>
    <p:extLst>
      <p:ext uri="{BB962C8B-B14F-4D97-AF65-F5344CB8AC3E}">
        <p14:creationId xmlns:p14="http://schemas.microsoft.com/office/powerpoint/2010/main" val="3995809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3e900e2f4_0_93: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3e900e2f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Outside MRI, Ultrasound on wards, Dr. Kuvas </a:t>
            </a:r>
            <a:endParaRPr/>
          </a:p>
        </p:txBody>
      </p:sp>
    </p:spTree>
    <p:extLst>
      <p:ext uri="{BB962C8B-B14F-4D97-AF65-F5344CB8AC3E}">
        <p14:creationId xmlns:p14="http://schemas.microsoft.com/office/powerpoint/2010/main" val="1909248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3e900e2f4_0_102: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3e900e2f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3571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3e900e2f4_0_159: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3e900e2f4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1346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3e900e2f4_0_165: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43e900e2f4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687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3e900e2f4_0_171: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3e900e2f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475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c286ce262_1_9: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c286ce262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998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c286ce262_1_17:notes"/>
          <p:cNvSpPr>
            <a:spLocks noGrp="1" noRot="1" noChangeAspect="1"/>
          </p:cNvSpPr>
          <p:nvPr>
            <p:ph type="sldImg" idx="2"/>
          </p:nvPr>
        </p:nvSpPr>
        <p:spPr>
          <a:xfrm>
            <a:off x="1028700" y="685800"/>
            <a:ext cx="48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c286ce262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22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AFCE4249-21CB-824D-BF7D-3DBDC7C20F15}" type="slidenum">
              <a:rPr lang="en-US"/>
              <a:pPr/>
              <a:t>5</a:t>
            </a:fld>
            <a:endParaRPr lang="en-US" dirty="0"/>
          </a:p>
        </p:txBody>
      </p:sp>
    </p:spTree>
    <p:extLst>
      <p:ext uri="{BB962C8B-B14F-4D97-AF65-F5344CB8AC3E}">
        <p14:creationId xmlns:p14="http://schemas.microsoft.com/office/powerpoint/2010/main" val="1758515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EC26BD-9D94-45A7-928D-6152B14E88E1}" type="slidenum">
              <a:rPr lang="en-US" smtClean="0"/>
              <a:pPr>
                <a:defRPr/>
              </a:pPr>
              <a:t>52</a:t>
            </a:fld>
            <a:endParaRPr lang="en-US" dirty="0"/>
          </a:p>
        </p:txBody>
      </p:sp>
    </p:spTree>
    <p:extLst>
      <p:ext uri="{BB962C8B-B14F-4D97-AF65-F5344CB8AC3E}">
        <p14:creationId xmlns:p14="http://schemas.microsoft.com/office/powerpoint/2010/main" val="556686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3796" name="Slide Number Placeholder 3"/>
          <p:cNvSpPr>
            <a:spLocks noGrp="1"/>
          </p:cNvSpPr>
          <p:nvPr>
            <p:ph type="sldNum" sz="quarter" idx="5"/>
          </p:nvPr>
        </p:nvSpPr>
        <p:spPr bwMode="auto">
          <a:noFill/>
          <a:ln>
            <a:miter lim="800000"/>
            <a:headEnd/>
            <a:tailEnd/>
          </a:ln>
        </p:spPr>
        <p:txBody>
          <a:bodyPr/>
          <a:lstStyle/>
          <a:p>
            <a:fld id="{412D66F8-133D-124F-AB66-84FB8D03E974}" type="slidenum">
              <a:rPr lang="en-US"/>
              <a:pPr/>
              <a:t>6</a:t>
            </a:fld>
            <a:endParaRPr lang="en-US" dirty="0"/>
          </a:p>
        </p:txBody>
      </p:sp>
    </p:spTree>
    <p:extLst>
      <p:ext uri="{BB962C8B-B14F-4D97-AF65-F5344CB8AC3E}">
        <p14:creationId xmlns:p14="http://schemas.microsoft.com/office/powerpoint/2010/main" val="169638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EC26BD-9D94-45A7-928D-6152B14E88E1}" type="slidenum">
              <a:rPr lang="en-US" smtClean="0"/>
              <a:pPr>
                <a:defRPr/>
              </a:pPr>
              <a:t>7</a:t>
            </a:fld>
            <a:endParaRPr lang="en-US" dirty="0"/>
          </a:p>
        </p:txBody>
      </p:sp>
    </p:spTree>
    <p:extLst>
      <p:ext uri="{BB962C8B-B14F-4D97-AF65-F5344CB8AC3E}">
        <p14:creationId xmlns:p14="http://schemas.microsoft.com/office/powerpoint/2010/main" val="40897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40146" y="5349902"/>
            <a:ext cx="9060737"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fld id="{36633CE5-6F77-A24D-961B-5BB7F19FCF8E}" type="datetimeFigureOut">
              <a:rPr lang="en-US"/>
              <a:pPr/>
              <a:t>1/10/2019</a:t>
            </a:fld>
            <a:endParaRPr lang="en-US" dirty="0"/>
          </a:p>
        </p:txBody>
      </p:sp>
      <p:sp>
        <p:nvSpPr>
          <p:cNvPr id="6" name="Footer Placeholder 1"/>
          <p:cNvSpPr>
            <a:spLocks noGrp="1"/>
          </p:cNvSpPr>
          <p:nvPr>
            <p:ph type="ftr" sz="quarter" idx="11"/>
          </p:nvPr>
        </p:nvSpPr>
        <p:spPr/>
        <p:txBody>
          <a:bodyPr/>
          <a:lstStyle>
            <a:lvl1pPr>
              <a:defRPr/>
            </a:lvl1pPr>
          </a:lstStyle>
          <a:p>
            <a:pPr>
              <a:defRPr/>
            </a:pPr>
            <a:endParaRPr lang="en-US" dirty="0"/>
          </a:p>
        </p:txBody>
      </p:sp>
      <p:sp>
        <p:nvSpPr>
          <p:cNvPr id="7" name="Slide Number Placeholder 14"/>
          <p:cNvSpPr>
            <a:spLocks noGrp="1"/>
          </p:cNvSpPr>
          <p:nvPr>
            <p:ph type="sldNum" sz="quarter" idx="12"/>
          </p:nvPr>
        </p:nvSpPr>
        <p:spPr>
          <a:xfrm>
            <a:off x="8640763" y="6473825"/>
            <a:ext cx="796925" cy="247650"/>
          </a:xfrm>
        </p:spPr>
        <p:txBody>
          <a:bodyPr/>
          <a:lstStyle>
            <a:lvl1pPr>
              <a:defRPr/>
            </a:lvl1pPr>
          </a:lstStyle>
          <a:p>
            <a:fld id="{85D3210D-8ADD-8A4F-8E21-E52B61355B8E}"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fld id="{30FCE14C-D7CB-AD48-88C8-6694500AD513}" type="datetimeFigureOut">
              <a:rPr lang="en-US"/>
              <a:pPr/>
              <a:t>1/10/2019</a:t>
            </a:fld>
            <a:endParaRPr lang="en-US" dirty="0"/>
          </a:p>
        </p:txBody>
      </p:sp>
      <p:sp>
        <p:nvSpPr>
          <p:cNvPr id="5" name="Footer Placeholder 27"/>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fld id="{90368801-8ED5-0549-B09F-73B76EFD90EA}"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4C2497E-4F96-8C48-A464-64CE7DFFB443}" type="datetimeFigureOut">
              <a:rPr lang="en-US"/>
              <a:pPr/>
              <a:t>1/10/2019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1E7A0C1-E203-E543-8D42-94CA7373E4FE}"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0"/>
          <p:cNvSpPr>
            <a:spLocks noGrp="1"/>
          </p:cNvSpPr>
          <p:nvPr>
            <p:ph type="dt" sz="half" idx="10"/>
          </p:nvPr>
        </p:nvSpPr>
        <p:spPr/>
        <p:txBody>
          <a:bodyPr/>
          <a:lstStyle>
            <a:lvl1pPr>
              <a:defRPr/>
            </a:lvl1pPr>
          </a:lstStyle>
          <a:p>
            <a:fld id="{35F23CAE-0A15-B147-8ADA-3A64623DA21E}" type="datetimeFigureOut">
              <a:rPr lang="en-US"/>
              <a:pPr/>
              <a:t>1/10/2019</a:t>
            </a:fld>
            <a:endParaRPr lang="en-US" dirty="0"/>
          </a:p>
        </p:txBody>
      </p:sp>
      <p:sp>
        <p:nvSpPr>
          <p:cNvPr id="3" name="Footer Placeholder 27"/>
          <p:cNvSpPr>
            <a:spLocks noGrp="1"/>
          </p:cNvSpPr>
          <p:nvPr>
            <p:ph type="ftr" sz="quarter" idx="11"/>
          </p:nvPr>
        </p:nvSpPr>
        <p:spPr/>
        <p:txBody>
          <a:bodyPr/>
          <a:lstStyle>
            <a:lvl1pPr>
              <a:defRPr/>
            </a:lvl1pPr>
          </a:lstStyle>
          <a:p>
            <a:pPr>
              <a:defRPr/>
            </a:pPr>
            <a:endParaRPr lang="en-US" dirty="0"/>
          </a:p>
        </p:txBody>
      </p:sp>
      <p:sp>
        <p:nvSpPr>
          <p:cNvPr id="4" name="Slide Number Placeholder 4"/>
          <p:cNvSpPr>
            <a:spLocks noGrp="1"/>
          </p:cNvSpPr>
          <p:nvPr>
            <p:ph type="sldNum" sz="quarter" idx="12"/>
          </p:nvPr>
        </p:nvSpPr>
        <p:spPr/>
        <p:txBody>
          <a:bodyPr/>
          <a:lstStyle>
            <a:lvl1pPr>
              <a:defRPr/>
            </a:lvl1pPr>
          </a:lstStyle>
          <a:p>
            <a:fld id="{C000CCD6-4E05-D645-AADB-8F834AD86633}"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9" name="Content Placeholder 18" descr="globe background croppe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120640" y="911226"/>
            <a:ext cx="4480560" cy="5946775"/>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51684B7B-8628-40B7-B4FF-E28E620B1801}" type="datetime5">
              <a:rPr lang="en-US" smtClean="0"/>
              <a:pPr>
                <a:defRPr/>
              </a:pPr>
              <a:t>10-Jan-19</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AB7EC56-E5EA-462B-BD9B-A9326331DF0E}" type="slidenum">
              <a:rPr lang="en-US" smtClean="0"/>
              <a:pPr>
                <a:defRPr/>
              </a:pPr>
              <a:t>‹#›</a:t>
            </a:fld>
            <a:endParaRPr lang="en-US" dirty="0"/>
          </a:p>
        </p:txBody>
      </p:sp>
      <p:sp>
        <p:nvSpPr>
          <p:cNvPr id="7" name="Content Placeholder 6"/>
          <p:cNvSpPr>
            <a:spLocks noGrp="1"/>
          </p:cNvSpPr>
          <p:nvPr>
            <p:ph sz="quarter" idx="13"/>
          </p:nvPr>
        </p:nvSpPr>
        <p:spPr>
          <a:xfrm>
            <a:off x="320040" y="1600200"/>
            <a:ext cx="912114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RAtag.png"/>
          <p:cNvPicPr>
            <a:picLocks noChangeAspect="1"/>
          </p:cNvPicPr>
          <p:nvPr userDrawn="1"/>
        </p:nvPicPr>
        <p:blipFill>
          <a:blip r:embed="rId3" cstate="screen">
            <a:lum bright="-16000"/>
            <a:extLst>
              <a:ext uri="{28A0092B-C50C-407E-A947-70E740481C1C}">
                <a14:useLocalDpi xmlns:a14="http://schemas.microsoft.com/office/drawing/2010/main"/>
              </a:ext>
            </a:extLst>
          </a:blip>
          <a:stretch>
            <a:fillRect/>
          </a:stretch>
        </p:blipFill>
        <p:spPr>
          <a:xfrm>
            <a:off x="0" y="6443192"/>
            <a:ext cx="2160270" cy="414809"/>
          </a:xfrm>
          <a:prstGeom prst="rect">
            <a:avLst/>
          </a:prstGeom>
          <a:effectLst>
            <a:outerShdw blurRad="38100" sx="1000" sy="1000" algn="tl" rotWithShape="0">
              <a:prstClr val="black"/>
            </a:outerShdw>
          </a:effectLst>
          <a:scene3d>
            <a:camera prst="orthographicFront"/>
            <a:lightRig rig="threePt" dir="t"/>
          </a:scene3d>
          <a:sp3d prstMaterial="flat"/>
        </p:spPr>
      </p:pic>
    </p:spTree>
    <p:extLst>
      <p:ext uri="{BB962C8B-B14F-4D97-AF65-F5344CB8AC3E}">
        <p14:creationId xmlns:p14="http://schemas.microsoft.com/office/powerpoint/2010/main" val="2684193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27285" y="2867800"/>
            <a:ext cx="894663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780"/>
            </a:lvl1pPr>
            <a:lvl2pPr lvl="1" algn="ctr">
              <a:spcBef>
                <a:spcPts val="0"/>
              </a:spcBef>
              <a:spcAft>
                <a:spcPts val="0"/>
              </a:spcAft>
              <a:buSzPts val="3600"/>
              <a:buNone/>
              <a:defRPr sz="3780"/>
            </a:lvl2pPr>
            <a:lvl3pPr lvl="2" algn="ctr">
              <a:spcBef>
                <a:spcPts val="0"/>
              </a:spcBef>
              <a:spcAft>
                <a:spcPts val="0"/>
              </a:spcAft>
              <a:buSzPts val="3600"/>
              <a:buNone/>
              <a:defRPr sz="3780"/>
            </a:lvl3pPr>
            <a:lvl4pPr lvl="3" algn="ctr">
              <a:spcBef>
                <a:spcPts val="0"/>
              </a:spcBef>
              <a:spcAft>
                <a:spcPts val="0"/>
              </a:spcAft>
              <a:buSzPts val="3600"/>
              <a:buNone/>
              <a:defRPr sz="3780"/>
            </a:lvl4pPr>
            <a:lvl5pPr lvl="4" algn="ctr">
              <a:spcBef>
                <a:spcPts val="0"/>
              </a:spcBef>
              <a:spcAft>
                <a:spcPts val="0"/>
              </a:spcAft>
              <a:buSzPts val="3600"/>
              <a:buNone/>
              <a:defRPr sz="3780"/>
            </a:lvl5pPr>
            <a:lvl6pPr lvl="5" algn="ctr">
              <a:spcBef>
                <a:spcPts val="0"/>
              </a:spcBef>
              <a:spcAft>
                <a:spcPts val="0"/>
              </a:spcAft>
              <a:buSzPts val="3600"/>
              <a:buNone/>
              <a:defRPr sz="3780"/>
            </a:lvl6pPr>
            <a:lvl7pPr lvl="6" algn="ctr">
              <a:spcBef>
                <a:spcPts val="0"/>
              </a:spcBef>
              <a:spcAft>
                <a:spcPts val="0"/>
              </a:spcAft>
              <a:buSzPts val="3600"/>
              <a:buNone/>
              <a:defRPr sz="3780"/>
            </a:lvl7pPr>
            <a:lvl8pPr lvl="7" algn="ctr">
              <a:spcBef>
                <a:spcPts val="0"/>
              </a:spcBef>
              <a:spcAft>
                <a:spcPts val="0"/>
              </a:spcAft>
              <a:buSzPts val="3600"/>
              <a:buNone/>
              <a:defRPr sz="3780"/>
            </a:lvl8pPr>
            <a:lvl9pPr lvl="8" algn="ctr">
              <a:spcBef>
                <a:spcPts val="0"/>
              </a:spcBef>
              <a:spcAft>
                <a:spcPts val="0"/>
              </a:spcAft>
              <a:buSzPts val="3600"/>
              <a:buNone/>
              <a:defRPr sz="3780"/>
            </a:lvl9pPr>
          </a:lstStyle>
          <a:p>
            <a:endParaRPr/>
          </a:p>
        </p:txBody>
      </p:sp>
      <p:sp>
        <p:nvSpPr>
          <p:cNvPr id="15" name="Google Shape;15;p3"/>
          <p:cNvSpPr txBox="1">
            <a:spLocks noGrp="1"/>
          </p:cNvSpPr>
          <p:nvPr>
            <p:ph type="sldNum" idx="12"/>
          </p:nvPr>
        </p:nvSpPr>
        <p:spPr>
          <a:xfrm>
            <a:off x="8896081" y="6217623"/>
            <a:ext cx="57613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196882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27285" y="593367"/>
            <a:ext cx="894663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27285" y="1536633"/>
            <a:ext cx="8946630" cy="4555200"/>
          </a:xfrm>
          <a:prstGeom prst="rect">
            <a:avLst/>
          </a:prstGeom>
        </p:spPr>
        <p:txBody>
          <a:bodyPr spcFirstLastPara="1" wrap="square" lIns="91425" tIns="91425" rIns="91425" bIns="91425" anchor="t" anchorCtr="0"/>
          <a:lstStyle>
            <a:lvl1pPr marL="480060" lvl="0" indent="-360045">
              <a:spcBef>
                <a:spcPts val="0"/>
              </a:spcBef>
              <a:spcAft>
                <a:spcPts val="0"/>
              </a:spcAft>
              <a:buSzPts val="1800"/>
              <a:buChar char="●"/>
              <a:defRPr/>
            </a:lvl1pPr>
            <a:lvl2pPr marL="960120" lvl="1" indent="-333375">
              <a:spcBef>
                <a:spcPts val="1680"/>
              </a:spcBef>
              <a:spcAft>
                <a:spcPts val="0"/>
              </a:spcAft>
              <a:buSzPts val="1400"/>
              <a:buChar char="○"/>
              <a:defRPr/>
            </a:lvl2pPr>
            <a:lvl3pPr marL="1440180" lvl="2" indent="-333375">
              <a:spcBef>
                <a:spcPts val="1680"/>
              </a:spcBef>
              <a:spcAft>
                <a:spcPts val="0"/>
              </a:spcAft>
              <a:buSzPts val="1400"/>
              <a:buChar char="■"/>
              <a:defRPr/>
            </a:lvl3pPr>
            <a:lvl4pPr marL="1920240" lvl="3" indent="-333375">
              <a:spcBef>
                <a:spcPts val="1680"/>
              </a:spcBef>
              <a:spcAft>
                <a:spcPts val="0"/>
              </a:spcAft>
              <a:buSzPts val="1400"/>
              <a:buChar char="●"/>
              <a:defRPr/>
            </a:lvl4pPr>
            <a:lvl5pPr marL="2400300" lvl="4" indent="-333375">
              <a:spcBef>
                <a:spcPts val="1680"/>
              </a:spcBef>
              <a:spcAft>
                <a:spcPts val="0"/>
              </a:spcAft>
              <a:buSzPts val="1400"/>
              <a:buChar char="○"/>
              <a:defRPr/>
            </a:lvl5pPr>
            <a:lvl6pPr marL="2880360" lvl="5" indent="-333375">
              <a:spcBef>
                <a:spcPts val="1680"/>
              </a:spcBef>
              <a:spcAft>
                <a:spcPts val="0"/>
              </a:spcAft>
              <a:buSzPts val="1400"/>
              <a:buChar char="■"/>
              <a:defRPr/>
            </a:lvl6pPr>
            <a:lvl7pPr marL="3360420" lvl="6" indent="-333375">
              <a:spcBef>
                <a:spcPts val="1680"/>
              </a:spcBef>
              <a:spcAft>
                <a:spcPts val="0"/>
              </a:spcAft>
              <a:buSzPts val="1400"/>
              <a:buChar char="●"/>
              <a:defRPr/>
            </a:lvl7pPr>
            <a:lvl8pPr marL="3840480" lvl="7" indent="-333375">
              <a:spcBef>
                <a:spcPts val="1680"/>
              </a:spcBef>
              <a:spcAft>
                <a:spcPts val="0"/>
              </a:spcAft>
              <a:buSzPts val="1400"/>
              <a:buChar char="○"/>
              <a:defRPr/>
            </a:lvl8pPr>
            <a:lvl9pPr marL="4320540" lvl="8" indent="-333375">
              <a:spcBef>
                <a:spcPts val="1680"/>
              </a:spcBef>
              <a:spcAft>
                <a:spcPts val="1680"/>
              </a:spcAft>
              <a:buSzPts val="1400"/>
              <a:buChar char="■"/>
              <a:defRPr/>
            </a:lvl9pPr>
          </a:lstStyle>
          <a:p>
            <a:endParaRPr/>
          </a:p>
        </p:txBody>
      </p:sp>
      <p:sp>
        <p:nvSpPr>
          <p:cNvPr id="19" name="Google Shape;19;p4"/>
          <p:cNvSpPr txBox="1">
            <a:spLocks noGrp="1"/>
          </p:cNvSpPr>
          <p:nvPr>
            <p:ph type="sldNum" idx="12"/>
          </p:nvPr>
        </p:nvSpPr>
        <p:spPr>
          <a:xfrm>
            <a:off x="8896081" y="6217623"/>
            <a:ext cx="57613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768943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27285" y="593367"/>
            <a:ext cx="894663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27285" y="1536633"/>
            <a:ext cx="4199895" cy="4555200"/>
          </a:xfrm>
          <a:prstGeom prst="rect">
            <a:avLst/>
          </a:prstGeom>
        </p:spPr>
        <p:txBody>
          <a:bodyPr spcFirstLastPara="1" wrap="square" lIns="91425" tIns="91425" rIns="91425" bIns="91425" anchor="t" anchorCtr="0"/>
          <a:lstStyle>
            <a:lvl1pPr marL="480060" lvl="0" indent="-333375">
              <a:spcBef>
                <a:spcPts val="0"/>
              </a:spcBef>
              <a:spcAft>
                <a:spcPts val="0"/>
              </a:spcAft>
              <a:buSzPts val="1400"/>
              <a:buChar char="●"/>
              <a:defRPr sz="1470"/>
            </a:lvl1pPr>
            <a:lvl2pPr marL="960120" lvl="1" indent="-320040">
              <a:spcBef>
                <a:spcPts val="1680"/>
              </a:spcBef>
              <a:spcAft>
                <a:spcPts val="0"/>
              </a:spcAft>
              <a:buSzPts val="1200"/>
              <a:buChar char="○"/>
              <a:defRPr sz="1260"/>
            </a:lvl2pPr>
            <a:lvl3pPr marL="1440180" lvl="2" indent="-320040">
              <a:spcBef>
                <a:spcPts val="1680"/>
              </a:spcBef>
              <a:spcAft>
                <a:spcPts val="0"/>
              </a:spcAft>
              <a:buSzPts val="1200"/>
              <a:buChar char="■"/>
              <a:defRPr sz="1260"/>
            </a:lvl3pPr>
            <a:lvl4pPr marL="1920240" lvl="3" indent="-320040">
              <a:spcBef>
                <a:spcPts val="1680"/>
              </a:spcBef>
              <a:spcAft>
                <a:spcPts val="0"/>
              </a:spcAft>
              <a:buSzPts val="1200"/>
              <a:buChar char="●"/>
              <a:defRPr sz="1260"/>
            </a:lvl4pPr>
            <a:lvl5pPr marL="2400300" lvl="4" indent="-320040">
              <a:spcBef>
                <a:spcPts val="1680"/>
              </a:spcBef>
              <a:spcAft>
                <a:spcPts val="0"/>
              </a:spcAft>
              <a:buSzPts val="1200"/>
              <a:buChar char="○"/>
              <a:defRPr sz="1260"/>
            </a:lvl5pPr>
            <a:lvl6pPr marL="2880360" lvl="5" indent="-320040">
              <a:spcBef>
                <a:spcPts val="1680"/>
              </a:spcBef>
              <a:spcAft>
                <a:spcPts val="0"/>
              </a:spcAft>
              <a:buSzPts val="1200"/>
              <a:buChar char="■"/>
              <a:defRPr sz="1260"/>
            </a:lvl6pPr>
            <a:lvl7pPr marL="3360420" lvl="6" indent="-320040">
              <a:spcBef>
                <a:spcPts val="1680"/>
              </a:spcBef>
              <a:spcAft>
                <a:spcPts val="0"/>
              </a:spcAft>
              <a:buSzPts val="1200"/>
              <a:buChar char="●"/>
              <a:defRPr sz="1260"/>
            </a:lvl7pPr>
            <a:lvl8pPr marL="3840480" lvl="7" indent="-320040">
              <a:spcBef>
                <a:spcPts val="1680"/>
              </a:spcBef>
              <a:spcAft>
                <a:spcPts val="0"/>
              </a:spcAft>
              <a:buSzPts val="1200"/>
              <a:buChar char="○"/>
              <a:defRPr sz="1260"/>
            </a:lvl8pPr>
            <a:lvl9pPr marL="4320540" lvl="8" indent="-320040">
              <a:spcBef>
                <a:spcPts val="1680"/>
              </a:spcBef>
              <a:spcAft>
                <a:spcPts val="1680"/>
              </a:spcAft>
              <a:buSzPts val="1200"/>
              <a:buChar char="■"/>
              <a:defRPr sz="1260"/>
            </a:lvl9pPr>
          </a:lstStyle>
          <a:p>
            <a:endParaRPr/>
          </a:p>
        </p:txBody>
      </p:sp>
      <p:sp>
        <p:nvSpPr>
          <p:cNvPr id="23" name="Google Shape;23;p5"/>
          <p:cNvSpPr txBox="1">
            <a:spLocks noGrp="1"/>
          </p:cNvSpPr>
          <p:nvPr>
            <p:ph type="body" idx="2"/>
          </p:nvPr>
        </p:nvSpPr>
        <p:spPr>
          <a:xfrm>
            <a:off x="5074020" y="1536633"/>
            <a:ext cx="4199895" cy="4555200"/>
          </a:xfrm>
          <a:prstGeom prst="rect">
            <a:avLst/>
          </a:prstGeom>
        </p:spPr>
        <p:txBody>
          <a:bodyPr spcFirstLastPara="1" wrap="square" lIns="91425" tIns="91425" rIns="91425" bIns="91425" anchor="t" anchorCtr="0"/>
          <a:lstStyle>
            <a:lvl1pPr marL="480060" lvl="0" indent="-333375">
              <a:spcBef>
                <a:spcPts val="0"/>
              </a:spcBef>
              <a:spcAft>
                <a:spcPts val="0"/>
              </a:spcAft>
              <a:buSzPts val="1400"/>
              <a:buChar char="●"/>
              <a:defRPr sz="1470"/>
            </a:lvl1pPr>
            <a:lvl2pPr marL="960120" lvl="1" indent="-320040">
              <a:spcBef>
                <a:spcPts val="1680"/>
              </a:spcBef>
              <a:spcAft>
                <a:spcPts val="0"/>
              </a:spcAft>
              <a:buSzPts val="1200"/>
              <a:buChar char="○"/>
              <a:defRPr sz="1260"/>
            </a:lvl2pPr>
            <a:lvl3pPr marL="1440180" lvl="2" indent="-320040">
              <a:spcBef>
                <a:spcPts val="1680"/>
              </a:spcBef>
              <a:spcAft>
                <a:spcPts val="0"/>
              </a:spcAft>
              <a:buSzPts val="1200"/>
              <a:buChar char="■"/>
              <a:defRPr sz="1260"/>
            </a:lvl3pPr>
            <a:lvl4pPr marL="1920240" lvl="3" indent="-320040">
              <a:spcBef>
                <a:spcPts val="1680"/>
              </a:spcBef>
              <a:spcAft>
                <a:spcPts val="0"/>
              </a:spcAft>
              <a:buSzPts val="1200"/>
              <a:buChar char="●"/>
              <a:defRPr sz="1260"/>
            </a:lvl4pPr>
            <a:lvl5pPr marL="2400300" lvl="4" indent="-320040">
              <a:spcBef>
                <a:spcPts val="1680"/>
              </a:spcBef>
              <a:spcAft>
                <a:spcPts val="0"/>
              </a:spcAft>
              <a:buSzPts val="1200"/>
              <a:buChar char="○"/>
              <a:defRPr sz="1260"/>
            </a:lvl5pPr>
            <a:lvl6pPr marL="2880360" lvl="5" indent="-320040">
              <a:spcBef>
                <a:spcPts val="1680"/>
              </a:spcBef>
              <a:spcAft>
                <a:spcPts val="0"/>
              </a:spcAft>
              <a:buSzPts val="1200"/>
              <a:buChar char="■"/>
              <a:defRPr sz="1260"/>
            </a:lvl6pPr>
            <a:lvl7pPr marL="3360420" lvl="6" indent="-320040">
              <a:spcBef>
                <a:spcPts val="1680"/>
              </a:spcBef>
              <a:spcAft>
                <a:spcPts val="0"/>
              </a:spcAft>
              <a:buSzPts val="1200"/>
              <a:buChar char="●"/>
              <a:defRPr sz="1260"/>
            </a:lvl7pPr>
            <a:lvl8pPr marL="3840480" lvl="7" indent="-320040">
              <a:spcBef>
                <a:spcPts val="1680"/>
              </a:spcBef>
              <a:spcAft>
                <a:spcPts val="0"/>
              </a:spcAft>
              <a:buSzPts val="1200"/>
              <a:buChar char="○"/>
              <a:defRPr sz="1260"/>
            </a:lvl8pPr>
            <a:lvl9pPr marL="4320540" lvl="8" indent="-320040">
              <a:spcBef>
                <a:spcPts val="1680"/>
              </a:spcBef>
              <a:spcAft>
                <a:spcPts val="1680"/>
              </a:spcAft>
              <a:buSzPts val="1200"/>
              <a:buChar char="■"/>
              <a:defRPr sz="1260"/>
            </a:lvl9pPr>
          </a:lstStyle>
          <a:p>
            <a:endParaRPr/>
          </a:p>
        </p:txBody>
      </p:sp>
      <p:sp>
        <p:nvSpPr>
          <p:cNvPr id="24" name="Google Shape;24;p5"/>
          <p:cNvSpPr txBox="1">
            <a:spLocks noGrp="1"/>
          </p:cNvSpPr>
          <p:nvPr>
            <p:ph type="sldNum" idx="12"/>
          </p:nvPr>
        </p:nvSpPr>
        <p:spPr>
          <a:xfrm>
            <a:off x="8896081" y="6217623"/>
            <a:ext cx="57613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630609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fld id="{6C14C2CA-7983-6346-B583-5C2FCF38AE55}" type="datetimeFigureOut">
              <a:rPr lang="en-US"/>
              <a:pPr/>
              <a:t>1/10/2019</a:t>
            </a:fld>
            <a:endParaRPr lang="en-US" dirty="0"/>
          </a:p>
        </p:txBody>
      </p:sp>
      <p:sp>
        <p:nvSpPr>
          <p:cNvPr id="5" name="Footer Placeholder 18"/>
          <p:cNvSpPr>
            <a:spLocks noGrp="1"/>
          </p:cNvSpPr>
          <p:nvPr>
            <p:ph type="ftr" sz="quarter" idx="11"/>
          </p:nvPr>
        </p:nvSpPr>
        <p:spPr>
          <a:xfrm>
            <a:off x="3760788" y="76200"/>
            <a:ext cx="3040062" cy="288925"/>
          </a:xfrm>
        </p:spPr>
        <p:txBody>
          <a:bodyPr/>
          <a:lstStyle>
            <a:lvl1pPr>
              <a:defRPr/>
            </a:lvl1pPr>
          </a:lstStyle>
          <a:p>
            <a:pPr>
              <a:defRPr/>
            </a:pPr>
            <a:endParaRPr lang="en-US" dirty="0"/>
          </a:p>
        </p:txBody>
      </p:sp>
      <p:sp>
        <p:nvSpPr>
          <p:cNvPr id="6" name="Slide Number Placeholder 15"/>
          <p:cNvSpPr>
            <a:spLocks noGrp="1"/>
          </p:cNvSpPr>
          <p:nvPr>
            <p:ph type="sldNum" sz="quarter" idx="12"/>
          </p:nvPr>
        </p:nvSpPr>
        <p:spPr>
          <a:xfrm>
            <a:off x="8640763" y="6473825"/>
            <a:ext cx="796925" cy="247650"/>
          </a:xfrm>
        </p:spPr>
        <p:txBody>
          <a:bodyPr/>
          <a:lstStyle>
            <a:lvl1pPr>
              <a:defRPr/>
            </a:lvl1pPr>
          </a:lstStyle>
          <a:p>
            <a:fld id="{F52655ED-C5E4-1A4F-94E2-78B745FEA9A1}"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40146" y="3444902"/>
            <a:ext cx="9060737"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fld id="{1F5927CC-E7DA-E846-B898-0EB328BFC074}" type="datetimeFigureOut">
              <a:rPr lang="en-US"/>
              <a:pPr/>
              <a:t>1/10/2019</a:t>
            </a:fld>
            <a:endParaRPr lang="en-US" dirty="0"/>
          </a:p>
        </p:txBody>
      </p:sp>
      <p:sp>
        <p:nvSpPr>
          <p:cNvPr id="7" name="Footer Placeholder 10"/>
          <p:cNvSpPr>
            <a:spLocks noGrp="1"/>
          </p:cNvSpPr>
          <p:nvPr>
            <p:ph type="ftr" sz="quarter" idx="11"/>
          </p:nvPr>
        </p:nvSpPr>
        <p:spPr/>
        <p:txBody>
          <a:bodyPr/>
          <a:lstStyle>
            <a:lvl1pPr>
              <a:defRPr/>
            </a:lvl1pPr>
          </a:lstStyle>
          <a:p>
            <a:pPr>
              <a:defRPr/>
            </a:pPr>
            <a:endParaRPr lang="en-US" dirty="0"/>
          </a:p>
        </p:txBody>
      </p:sp>
      <p:sp>
        <p:nvSpPr>
          <p:cNvPr id="9" name="Slide Number Placeholder 15"/>
          <p:cNvSpPr>
            <a:spLocks noGrp="1"/>
          </p:cNvSpPr>
          <p:nvPr>
            <p:ph type="sldNum" sz="quarter" idx="12"/>
          </p:nvPr>
        </p:nvSpPr>
        <p:spPr/>
        <p:txBody>
          <a:bodyPr/>
          <a:lstStyle>
            <a:lvl1pPr>
              <a:defRPr/>
            </a:lvl1pPr>
          </a:lstStyle>
          <a:p>
            <a:fld id="{649356B6-B54F-7746-9008-37B5C0CD7338}"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fld id="{D9AE6C9B-16EC-064D-82CA-FED4A7B19F18}" type="datetimeFigureOut">
              <a:rPr lang="en-US"/>
              <a:pPr/>
              <a:t>1/10/2019</a:t>
            </a:fld>
            <a:endParaRPr lang="en-US" dirty="0"/>
          </a:p>
        </p:txBody>
      </p:sp>
      <p:sp>
        <p:nvSpPr>
          <p:cNvPr id="6" name="Footer Placeholder 27"/>
          <p:cNvSpPr>
            <a:spLocks noGrp="1"/>
          </p:cNvSpPr>
          <p:nvPr>
            <p:ph type="ftr" sz="quarter" idx="11"/>
          </p:nvPr>
        </p:nvSpPr>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fld id="{818AE609-CD35-0549-8820-A623DE8E91AE}"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40146" y="6019800"/>
            <a:ext cx="9060737"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fld id="{B8C1E737-CF7D-CC4E-B77A-3B8517D4A73E}" type="datetimeFigureOut">
              <a:rPr lang="en-US"/>
              <a:pPr/>
              <a:t>1/10/2019</a:t>
            </a:fld>
            <a:endParaRPr lang="en-US" dirty="0"/>
          </a:p>
        </p:txBody>
      </p:sp>
      <p:sp>
        <p:nvSpPr>
          <p:cNvPr id="9" name="Footer Placeholder 5"/>
          <p:cNvSpPr>
            <a:spLocks noGrp="1"/>
          </p:cNvSpPr>
          <p:nvPr>
            <p:ph type="ftr" sz="quarter" idx="11"/>
          </p:nvPr>
        </p:nvSpPr>
        <p:spPr/>
        <p:txBody>
          <a:bodyPr/>
          <a:lstStyle>
            <a:lvl1pPr>
              <a:defRPr/>
            </a:lvl1pPr>
          </a:lstStyle>
          <a:p>
            <a:pPr>
              <a:defRPr/>
            </a:pPr>
            <a:endParaRPr lang="en-US" dirty="0"/>
          </a:p>
        </p:txBody>
      </p:sp>
      <p:sp>
        <p:nvSpPr>
          <p:cNvPr id="10" name="Slide Number Placeholder 6"/>
          <p:cNvSpPr>
            <a:spLocks noGrp="1"/>
          </p:cNvSpPr>
          <p:nvPr>
            <p:ph type="sldNum" sz="quarter" idx="12"/>
          </p:nvPr>
        </p:nvSpPr>
        <p:spPr>
          <a:xfrm>
            <a:off x="8640763" y="6477000"/>
            <a:ext cx="800100" cy="247650"/>
          </a:xfrm>
        </p:spPr>
        <p:txBody>
          <a:bodyPr/>
          <a:lstStyle>
            <a:lvl1pPr>
              <a:defRPr/>
            </a:lvl1pPr>
          </a:lstStyle>
          <a:p>
            <a:fld id="{658F7B0F-C000-0947-A881-94CC10040AA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fld id="{53185535-70D3-FC40-9780-EE65345244E1}" type="datetimeFigureOut">
              <a:rPr lang="en-US"/>
              <a:pPr/>
              <a:t>1/10/2019</a:t>
            </a:fld>
            <a:endParaRPr lang="en-US" dirty="0"/>
          </a:p>
        </p:txBody>
      </p:sp>
      <p:sp>
        <p:nvSpPr>
          <p:cNvPr id="4" name="Footer Placeholder 27"/>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DF2745A1-B03F-A641-9226-2D2F640679CF}"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82C6252D-4329-EF4D-A010-3A0E3981FACA}" type="datetimeFigureOut">
              <a:rPr lang="en-US"/>
              <a:pPr/>
              <a:t>1/10/2019</a:t>
            </a:fld>
            <a:endParaRPr lang="en-US" dirty="0"/>
          </a:p>
        </p:txBody>
      </p:sp>
      <p:sp>
        <p:nvSpPr>
          <p:cNvPr id="3" name="Footer Placeholder 23"/>
          <p:cNvSpPr>
            <a:spLocks noGrp="1"/>
          </p:cNvSpPr>
          <p:nvPr>
            <p:ph type="ftr" sz="quarter" idx="11"/>
          </p:nvPr>
        </p:nvSpPr>
        <p:spPr/>
        <p:txBody>
          <a:bodyPr/>
          <a:lstStyle>
            <a:lvl1pPr>
              <a:defRPr/>
            </a:lvl1pPr>
          </a:lstStyle>
          <a:p>
            <a:pPr>
              <a:defRPr/>
            </a:pPr>
            <a:endParaRPr lang="en-US" dirty="0"/>
          </a:p>
        </p:txBody>
      </p:sp>
      <p:sp>
        <p:nvSpPr>
          <p:cNvPr id="4" name="Slide Number Placeholder 6"/>
          <p:cNvSpPr>
            <a:spLocks noGrp="1"/>
          </p:cNvSpPr>
          <p:nvPr>
            <p:ph type="sldNum" sz="quarter" idx="12"/>
          </p:nvPr>
        </p:nvSpPr>
        <p:spPr/>
        <p:txBody>
          <a:bodyPr/>
          <a:lstStyle>
            <a:lvl1pPr>
              <a:defRPr/>
            </a:lvl1pPr>
          </a:lstStyle>
          <a:p>
            <a:fld id="{4B0F1E05-2CC6-2F41-8264-0B4B9FE73167}"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40146" y="5849117"/>
            <a:ext cx="9060737"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fld id="{867D5E21-38C3-124F-9E44-A93C40FB9FA3}" type="datetimeFigureOut">
              <a:rPr lang="en-US"/>
              <a:pPr/>
              <a:t>1/10/2019</a:t>
            </a:fld>
            <a:endParaRPr lang="en-US" dirty="0"/>
          </a:p>
        </p:txBody>
      </p:sp>
      <p:sp>
        <p:nvSpPr>
          <p:cNvPr id="7" name="Footer Placeholder 28"/>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fld id="{D8BE93C8-3C9D-2C40-B570-22B36C39E483}"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fld id="{C0A22699-08BA-2A41-ABC7-292B9CDEDC9E}" type="datetimeFigureOut">
              <a:rPr lang="en-US"/>
              <a:pPr/>
              <a:t>1/10/2019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30"/>
          <p:cNvSpPr>
            <a:spLocks noGrp="1"/>
          </p:cNvSpPr>
          <p:nvPr>
            <p:ph type="sldNum" sz="quarter" idx="12"/>
          </p:nvPr>
        </p:nvSpPr>
        <p:spPr/>
        <p:txBody>
          <a:bodyPr/>
          <a:lstStyle>
            <a:lvl1pPr>
              <a:defRPr/>
            </a:lvl1pPr>
          </a:lstStyle>
          <a:p>
            <a:fld id="{70F005C8-9C9D-3143-8FA9-79A90618D42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40146" y="1050898"/>
            <a:ext cx="9060737"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053" name="Text Placeholder 7"/>
          <p:cNvSpPr>
            <a:spLocks noGrp="1"/>
          </p:cNvSpPr>
          <p:nvPr>
            <p:ph type="body" idx="1"/>
          </p:nvPr>
        </p:nvSpPr>
        <p:spPr bwMode="auto">
          <a:xfrm>
            <a:off x="320675" y="1554163"/>
            <a:ext cx="9120188"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800850" y="76200"/>
            <a:ext cx="2640013" cy="288925"/>
          </a:xfrm>
          <a:prstGeom prst="rect">
            <a:avLst/>
          </a:prstGeom>
        </p:spPr>
        <p:txBody>
          <a:bodyPr vert="horz" wrap="square" lIns="91440" tIns="45720" rIns="91440" bIns="45720" numCol="1" anchor="t" anchorCtr="0" compatLnSpc="1">
            <a:prstTxWarp prst="textNoShape">
              <a:avLst/>
            </a:prstTxWarp>
          </a:bodyPr>
          <a:lstStyle>
            <a:lvl1pPr>
              <a:defRPr sz="1200">
                <a:solidFill>
                  <a:srgbClr val="B12B15"/>
                </a:solidFill>
                <a:latin typeface="Franklin Gothic Book" charset="0"/>
              </a:defRPr>
            </a:lvl1pPr>
          </a:lstStyle>
          <a:p>
            <a:fld id="{2CFC9DFB-5007-7D41-A420-4DF9F81C0A32}" type="datetimeFigureOut">
              <a:rPr lang="en-US"/>
              <a:pPr/>
              <a:t>1/10/2019</a:t>
            </a:fld>
            <a:endParaRPr lang="en-US" dirty="0"/>
          </a:p>
        </p:txBody>
      </p:sp>
      <p:sp>
        <p:nvSpPr>
          <p:cNvPr id="28" name="Footer Placeholder 27"/>
          <p:cNvSpPr>
            <a:spLocks noGrp="1"/>
          </p:cNvSpPr>
          <p:nvPr>
            <p:ph type="ftr" sz="quarter" idx="3"/>
          </p:nvPr>
        </p:nvSpPr>
        <p:spPr>
          <a:xfrm>
            <a:off x="3279775" y="76200"/>
            <a:ext cx="3521075"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endParaRPr lang="en-US" dirty="0"/>
          </a:p>
        </p:txBody>
      </p:sp>
      <p:sp>
        <p:nvSpPr>
          <p:cNvPr id="5" name="Slide Number Placeholder 4"/>
          <p:cNvSpPr>
            <a:spLocks noGrp="1"/>
          </p:cNvSpPr>
          <p:nvPr>
            <p:ph type="sldNum" sz="quarter" idx="4"/>
          </p:nvPr>
        </p:nvSpPr>
        <p:spPr>
          <a:xfrm>
            <a:off x="8640763" y="6477000"/>
            <a:ext cx="8001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B12B15"/>
                </a:solidFill>
                <a:latin typeface="Franklin Gothic Book" charset="0"/>
              </a:defRPr>
            </a:lvl1pPr>
          </a:lstStyle>
          <a:p>
            <a:fld id="{153CF056-118F-9F44-BF99-08E7E8521883}" type="slidenum">
              <a:rPr lang="en-US"/>
              <a:pPr/>
              <a:t>‹#›</a:t>
            </a:fld>
            <a:endParaRPr lang="en-US" dirty="0"/>
          </a:p>
        </p:txBody>
      </p:sp>
      <p:sp>
        <p:nvSpPr>
          <p:cNvPr id="10" name="Title Placeholder 9"/>
          <p:cNvSpPr>
            <a:spLocks noGrp="1"/>
          </p:cNvSpPr>
          <p:nvPr>
            <p:ph type="title"/>
          </p:nvPr>
        </p:nvSpPr>
        <p:spPr>
          <a:xfrm>
            <a:off x="320675" y="457200"/>
            <a:ext cx="9120188"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40146" y="1050898"/>
            <a:ext cx="9060737"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540146" y="1057986"/>
            <a:ext cx="9060737"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1" r:id="rId4"/>
    <p:sldLayoutId id="2147483978" r:id="rId5"/>
    <p:sldLayoutId id="2147483972" r:id="rId6"/>
    <p:sldLayoutId id="2147483979" r:id="rId7"/>
    <p:sldLayoutId id="2147483980" r:id="rId8"/>
    <p:sldLayoutId id="2147483981" r:id="rId9"/>
    <p:sldLayoutId id="2147483973" r:id="rId10"/>
    <p:sldLayoutId id="2147483982" r:id="rId11"/>
    <p:sldLayoutId id="2147483974" r:id="rId12"/>
    <p:sldLayoutId id="2147483983" r:id="rId13"/>
    <p:sldLayoutId id="2147483984" r:id="rId14"/>
    <p:sldLayoutId id="2147483985" r:id="rId15"/>
    <p:sldLayoutId id="2147483986" r:id="rId16"/>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hyperlink" Target="http://en.wikipedia.org/wiki/United_States_dollar" TargetMode="External"/><Relationship Id="rId1" Type="http://schemas.openxmlformats.org/officeDocument/2006/relationships/slideLayout" Target="../slideLayouts/slideLayout13.xml"/><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4.png"/><Relationship Id="rId7"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4.png"/><Relationship Id="rId7"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24.png"/><Relationship Id="rId7"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24.png"/><Relationship Id="rId7"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24.png"/><Relationship Id="rId7"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8.png"/><Relationship Id="rId4" Type="http://schemas.openxmlformats.org/officeDocument/2006/relationships/image" Target="../media/image67.jp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72.jp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77.jp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78.jpg"/></Relationships>
</file>

<file path=ppt/slides/_rels/slide4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81.jpg"/><Relationship Id="rId4" Type="http://schemas.openxmlformats.org/officeDocument/2006/relationships/image" Target="../media/image80.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pn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surveymonkey.com/s/5TTZ6X8" TargetMode="External"/><Relationship Id="rId2" Type="http://schemas.openxmlformats.org/officeDocument/2006/relationships/hyperlink" Target="https://www.surveymonkey.com/s/5RKNP3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18" descr="globe background cropped.png"/>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5121275" y="530225"/>
            <a:ext cx="4479925" cy="5946775"/>
          </a:xfrm>
        </p:spPr>
      </p:pic>
      <p:pic>
        <p:nvPicPr>
          <p:cNvPr id="7" name="Picture 6" descr="RAtag.png"/>
          <p:cNvPicPr>
            <a:picLocks noChangeAspect="1"/>
          </p:cNvPicPr>
          <p:nvPr/>
        </p:nvPicPr>
        <p:blipFill>
          <a:blip r:embed="rId4" cstate="screen">
            <a:lum bright="-11000"/>
            <a:extLst>
              <a:ext uri="{28A0092B-C50C-407E-A947-70E740481C1C}">
                <a14:useLocalDpi xmlns:a14="http://schemas.microsoft.com/office/drawing/2010/main"/>
              </a:ext>
            </a:extLst>
          </a:blip>
          <a:srcRect/>
          <a:stretch>
            <a:fillRect/>
          </a:stretch>
        </p:blipFill>
        <p:spPr bwMode="auto">
          <a:xfrm>
            <a:off x="457200" y="1371600"/>
            <a:ext cx="8210570" cy="1752600"/>
          </a:xfrm>
          <a:prstGeom prst="rect">
            <a:avLst/>
          </a:prstGeom>
          <a:noFill/>
          <a:ln w="9525">
            <a:noFill/>
            <a:miter lim="800000"/>
            <a:headEnd/>
            <a:tailEnd/>
          </a:ln>
          <a:effectLst>
            <a:outerShdw blurRad="63500" dist="127000" dir="3000007" algn="tl" rotWithShape="0">
              <a:srgbClr val="000000">
                <a:alpha val="26999"/>
              </a:srgbClr>
            </a:outerShdw>
          </a:effectLst>
        </p:spPr>
      </p:pic>
      <p:sp>
        <p:nvSpPr>
          <p:cNvPr id="11268" name="Text Box 8"/>
          <p:cNvSpPr txBox="1">
            <a:spLocks noChangeArrowheads="1"/>
          </p:cNvSpPr>
          <p:nvPr/>
        </p:nvSpPr>
        <p:spPr bwMode="auto">
          <a:xfrm>
            <a:off x="1263650" y="4151313"/>
            <a:ext cx="184150" cy="366712"/>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6" name="Text Box 9"/>
          <p:cNvSpPr txBox="1">
            <a:spLocks noChangeArrowheads="1"/>
          </p:cNvSpPr>
          <p:nvPr/>
        </p:nvSpPr>
        <p:spPr bwMode="auto">
          <a:xfrm>
            <a:off x="152400" y="3503612"/>
            <a:ext cx="9448800" cy="2985433"/>
          </a:xfrm>
          <a:prstGeom prst="rect">
            <a:avLst/>
          </a:prstGeom>
          <a:noFill/>
          <a:ln w="9525">
            <a:noFill/>
            <a:miter lim="800000"/>
            <a:headEnd/>
            <a:tailEnd/>
          </a:ln>
        </p:spPr>
        <p:txBody>
          <a:bodyPr wrap="square">
            <a:prstTxWarp prst="textNoShape">
              <a:avLst/>
            </a:prstTxWarp>
            <a:spAutoFit/>
          </a:bodyPr>
          <a:lstStyle/>
          <a:p>
            <a:pPr algn="ctr"/>
            <a:r>
              <a:rPr lang="en-US" sz="4000" b="1" dirty="0" smtClean="0">
                <a:latin typeface="Calibri"/>
                <a:cs typeface="Calibri"/>
              </a:rPr>
              <a:t>Radiology in Global Health</a:t>
            </a:r>
          </a:p>
          <a:p>
            <a:endParaRPr lang="en-US" sz="4000" b="1" dirty="0" smtClean="0">
              <a:latin typeface="Calibri"/>
              <a:cs typeface="Calibri"/>
            </a:endParaRPr>
          </a:p>
          <a:p>
            <a:endParaRPr lang="en-US" sz="4000" b="1" dirty="0" smtClean="0">
              <a:latin typeface="Calibri"/>
              <a:cs typeface="Calibri"/>
            </a:endParaRPr>
          </a:p>
          <a:p>
            <a:r>
              <a:rPr lang="en-US" sz="2800" b="1" dirty="0" smtClean="0">
                <a:latin typeface="Calibri"/>
                <a:cs typeface="Calibri"/>
              </a:rPr>
              <a:t>Melissa Culp, MEd, RT(R)(MR)</a:t>
            </a:r>
          </a:p>
          <a:p>
            <a:r>
              <a:rPr lang="en-US" sz="2000" b="1" i="1" dirty="0" smtClean="0">
                <a:latin typeface="Calibri"/>
                <a:cs typeface="Calibri"/>
              </a:rPr>
              <a:t>Chief Operating Officer</a:t>
            </a:r>
            <a:r>
              <a:rPr lang="en-US" sz="2000" b="1" dirty="0" smtClean="0">
                <a:latin typeface="Calibri"/>
                <a:cs typeface="Calibri"/>
              </a:rPr>
              <a:t>        		</a:t>
            </a:r>
            <a:r>
              <a:rPr lang="en-US" sz="2000" b="1" i="1" dirty="0" smtClean="0">
                <a:latin typeface="Calibri"/>
                <a:cs typeface="Calibri"/>
              </a:rPr>
              <a:t>Assistant Professor of Allied Health Sciences</a:t>
            </a:r>
          </a:p>
          <a:p>
            <a:r>
              <a:rPr lang="en-US" sz="2000" b="1" dirty="0" smtClean="0">
                <a:latin typeface="Calibri"/>
                <a:cs typeface="Calibri"/>
              </a:rPr>
              <a:t>RAD-AID International	</a:t>
            </a:r>
            <a:r>
              <a:rPr lang="en-US" sz="2000" b="1" dirty="0">
                <a:latin typeface="Calibri"/>
                <a:cs typeface="Calibri"/>
              </a:rPr>
              <a:t>	</a:t>
            </a:r>
            <a:r>
              <a:rPr lang="en-US" sz="2000" b="1" dirty="0" smtClean="0">
                <a:latin typeface="Calibri"/>
                <a:cs typeface="Calibri"/>
              </a:rPr>
              <a:t>	UNC School of Medicine</a:t>
            </a:r>
            <a:endParaRPr lang="en-US" sz="2000" b="1" dirty="0">
              <a:latin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18" descr="globe background cropped.png"/>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4724400" y="609600"/>
            <a:ext cx="4481513" cy="5946775"/>
          </a:xfrm>
        </p:spPr>
      </p:pic>
      <p:pic>
        <p:nvPicPr>
          <p:cNvPr id="4" name="Picture 3" descr="RAtag.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43000"/>
            <a:ext cx="9601200" cy="5053263"/>
          </a:xfrm>
          <a:prstGeom prst="rect">
            <a:avLst/>
          </a:prstGeom>
        </p:spPr>
      </p:pic>
      <p:sp>
        <p:nvSpPr>
          <p:cNvPr id="7" name="Title 1"/>
          <p:cNvSpPr txBox="1">
            <a:spLocks/>
          </p:cNvSpPr>
          <p:nvPr/>
        </p:nvSpPr>
        <p:spPr>
          <a:xfrm>
            <a:off x="320675" y="457200"/>
            <a:ext cx="9120188" cy="8382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endParaRPr lang="en-US" baseline="30000" dirty="0">
              <a:solidFill>
                <a:srgbClr val="000000"/>
              </a:solidFill>
            </a:endParaRPr>
          </a:p>
        </p:txBody>
      </p:sp>
    </p:spTree>
    <p:extLst>
      <p:ext uri="{BB962C8B-B14F-4D97-AF65-F5344CB8AC3E}">
        <p14:creationId xmlns:p14="http://schemas.microsoft.com/office/powerpoint/2010/main" val="1200432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18" descr="globe background cropped.png"/>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4724400" y="609600"/>
            <a:ext cx="4481513" cy="5946775"/>
          </a:xfrm>
        </p:spPr>
      </p:pic>
      <p:pic>
        <p:nvPicPr>
          <p:cNvPr id="4" name="Picture 3" descr="RAtag.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6" name="TextBox 5"/>
          <p:cNvSpPr txBox="1"/>
          <p:nvPr/>
        </p:nvSpPr>
        <p:spPr>
          <a:xfrm>
            <a:off x="7467600" y="6488668"/>
            <a:ext cx="2133600" cy="369332"/>
          </a:xfrm>
          <a:prstGeom prst="rect">
            <a:avLst/>
          </a:prstGeom>
          <a:noFill/>
        </p:spPr>
        <p:txBody>
          <a:bodyPr wrap="square" rtlCol="0">
            <a:spAutoFit/>
          </a:bodyPr>
          <a:lstStyle/>
          <a:p>
            <a:r>
              <a:rPr lang="en-US" b="1" dirty="0" smtClean="0"/>
              <a:t>Dan Mollura, MD</a:t>
            </a:r>
            <a:endParaRPr lang="en-US" b="1" dirty="0"/>
          </a:p>
        </p:txBody>
      </p:sp>
      <p:sp>
        <p:nvSpPr>
          <p:cNvPr id="7" name="Title 1"/>
          <p:cNvSpPr txBox="1">
            <a:spLocks/>
          </p:cNvSpPr>
          <p:nvPr/>
        </p:nvSpPr>
        <p:spPr>
          <a:xfrm>
            <a:off x="320675" y="457200"/>
            <a:ext cx="9120188" cy="8382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endParaRPr lang="en-US" baseline="30000" dirty="0">
              <a:solidFill>
                <a:srgbClr val="000000"/>
              </a:solidFill>
            </a:endParaRPr>
          </a:p>
        </p:txBody>
      </p:sp>
      <p:sp>
        <p:nvSpPr>
          <p:cNvPr id="14" name="Title 1"/>
          <p:cNvSpPr txBox="1">
            <a:spLocks/>
          </p:cNvSpPr>
          <p:nvPr/>
        </p:nvSpPr>
        <p:spPr>
          <a:xfrm>
            <a:off x="76200" y="304800"/>
            <a:ext cx="9348788" cy="914400"/>
          </a:xfrm>
          <a:prstGeom prst="rect">
            <a:avLst/>
          </a:prstGeom>
        </p:spPr>
        <p:txBody>
          <a:bodyPr>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defRPr/>
            </a:pPr>
            <a:r>
              <a:rPr lang="en-US" b="1" dirty="0" smtClean="0">
                <a:solidFill>
                  <a:schemeClr val="tx1"/>
                </a:solidFill>
                <a:effectLst/>
                <a:latin typeface="Calibri"/>
                <a:cs typeface="Calibri"/>
              </a:rPr>
              <a:t>RAD-AID in </a:t>
            </a:r>
            <a:r>
              <a:rPr lang="en-US" b="1" dirty="0" smtClean="0">
                <a:solidFill>
                  <a:srgbClr val="FF0000"/>
                </a:solidFill>
                <a:effectLst/>
                <a:latin typeface="Calibri"/>
                <a:cs typeface="Calibri"/>
              </a:rPr>
              <a:t>31</a:t>
            </a:r>
            <a:r>
              <a:rPr lang="en-US" b="1" dirty="0" smtClean="0">
                <a:solidFill>
                  <a:schemeClr val="tx1"/>
                </a:solidFill>
                <a:effectLst/>
                <a:latin typeface="Calibri"/>
                <a:cs typeface="Calibri"/>
              </a:rPr>
              <a:t> Countries &amp; </a:t>
            </a:r>
            <a:r>
              <a:rPr lang="en-US" b="1" dirty="0" smtClean="0">
                <a:solidFill>
                  <a:srgbClr val="FF0000"/>
                </a:solidFill>
                <a:effectLst/>
                <a:latin typeface="Calibri"/>
                <a:cs typeface="Calibri"/>
              </a:rPr>
              <a:t>53</a:t>
            </a:r>
            <a:r>
              <a:rPr lang="en-US" b="1" dirty="0" smtClean="0">
                <a:solidFill>
                  <a:schemeClr val="tx1"/>
                </a:solidFill>
                <a:effectLst/>
                <a:latin typeface="Calibri"/>
                <a:cs typeface="Calibri"/>
              </a:rPr>
              <a:t> Hospitals</a:t>
            </a:r>
            <a:endParaRPr lang="en-US" b="1" dirty="0">
              <a:solidFill>
                <a:schemeClr val="tx1"/>
              </a:solidFill>
              <a:effectLst/>
              <a:latin typeface="Calibri"/>
              <a:cs typeface="Calibri"/>
            </a:endParaRP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0594" y="3549134"/>
            <a:ext cx="228600" cy="2286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009043"/>
            <a:ext cx="9601200" cy="5826732"/>
          </a:xfrm>
          <a:prstGeom prst="rect">
            <a:avLst/>
          </a:prstGeom>
        </p:spPr>
      </p:pic>
    </p:spTree>
    <p:extLst>
      <p:ext uri="{BB962C8B-B14F-4D97-AF65-F5344CB8AC3E}">
        <p14:creationId xmlns:p14="http://schemas.microsoft.com/office/powerpoint/2010/main" val="181801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304800"/>
            <a:ext cx="9348788" cy="914400"/>
          </a:xfrm>
        </p:spPr>
        <p:txBody>
          <a:bodyPr>
            <a:normAutofit/>
          </a:bodyPr>
          <a:lstStyle/>
          <a:p>
            <a:pPr>
              <a:defRPr/>
            </a:pPr>
            <a:r>
              <a:rPr lang="en-US" b="1" dirty="0" smtClean="0">
                <a:solidFill>
                  <a:schemeClr val="tx1"/>
                </a:solidFill>
                <a:effectLst/>
                <a:latin typeface="Calibri"/>
                <a:cs typeface="Calibri"/>
              </a:rPr>
              <a:t>RAD-AID Volunteers &amp; Supporters</a:t>
            </a:r>
            <a:endParaRPr lang="en-US" b="1" dirty="0">
              <a:solidFill>
                <a:schemeClr val="tx1"/>
              </a:solidFill>
              <a:effectLst/>
              <a:latin typeface="Calibri"/>
              <a:cs typeface="Calibri"/>
            </a:endParaRPr>
          </a:p>
        </p:txBody>
      </p:sp>
      <p:pic>
        <p:nvPicPr>
          <p:cNvPr id="2" name="Picture 1"/>
          <p:cNvPicPr>
            <a:picLocks noChangeAspect="1"/>
          </p:cNvPicPr>
          <p:nvPr/>
        </p:nvPicPr>
        <p:blipFill>
          <a:blip r:embed="rId3"/>
          <a:stretch>
            <a:fillRect/>
          </a:stretch>
        </p:blipFill>
        <p:spPr>
          <a:xfrm>
            <a:off x="25730" y="990600"/>
            <a:ext cx="9525000" cy="5867400"/>
          </a:xfrm>
          <a:prstGeom prst="rect">
            <a:avLst/>
          </a:prstGeom>
        </p:spPr>
      </p:pic>
    </p:spTree>
    <p:extLst>
      <p:ext uri="{BB962C8B-B14F-4D97-AF65-F5344CB8AC3E}">
        <p14:creationId xmlns:p14="http://schemas.microsoft.com/office/powerpoint/2010/main" val="217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32840" y="1066800"/>
            <a:ext cx="6068360" cy="3124200"/>
          </a:xfrm>
          <a:prstGeom prst="rect">
            <a:avLst/>
          </a:prstGeom>
        </p:spPr>
      </p:pic>
      <p:sp>
        <p:nvSpPr>
          <p:cNvPr id="5" name="Rectangle 4"/>
          <p:cNvSpPr/>
          <p:nvPr/>
        </p:nvSpPr>
        <p:spPr>
          <a:xfrm>
            <a:off x="43543" y="6466897"/>
            <a:ext cx="859523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Pct val="100000"/>
              <a:buFont typeface="Arial"/>
              <a:buNone/>
              <a:tabLst/>
              <a:defRPr/>
            </a:pPr>
            <a:r>
              <a:rPr lang="en-US" b="1" dirty="0" smtClean="0">
                <a:latin typeface="Calibri"/>
                <a:cs typeface="Calibri"/>
              </a:rPr>
              <a:t>U. </a:t>
            </a:r>
            <a:r>
              <a:rPr lang="en-US" b="1" dirty="0" err="1" smtClean="0">
                <a:latin typeface="Calibri"/>
                <a:cs typeface="Calibri"/>
              </a:rPr>
              <a:t>Zuwasti</a:t>
            </a:r>
            <a:r>
              <a:rPr lang="en-US" b="1" dirty="0" smtClean="0">
                <a:latin typeface="Calibri"/>
                <a:cs typeface="Calibri"/>
              </a:rPr>
              <a:t> Curran, 2018 RAD-AID </a:t>
            </a:r>
            <a:r>
              <a:rPr lang="en-US" b="1" dirty="0" smtClean="0">
                <a:latin typeface="Calibri"/>
                <a:cs typeface="Calibri"/>
              </a:rPr>
              <a:t>Assistant Director of Operations</a:t>
            </a:r>
            <a:r>
              <a:rPr lang="en-US" b="1" dirty="0" smtClean="0">
                <a:latin typeface="Calibri"/>
                <a:cs typeface="Calibri"/>
              </a:rPr>
              <a:t>, </a:t>
            </a:r>
            <a:r>
              <a:rPr lang="en-US" b="1" dirty="0" smtClean="0">
                <a:latin typeface="Calibri"/>
                <a:cs typeface="Calibri"/>
              </a:rPr>
              <a:t>Quantitative Analysis</a:t>
            </a:r>
            <a:endParaRPr lang="en-US" b="1" dirty="0">
              <a:latin typeface="Calibri"/>
              <a:cs typeface="Calibri"/>
            </a:endParaRPr>
          </a:p>
        </p:txBody>
      </p:sp>
      <p:sp>
        <p:nvSpPr>
          <p:cNvPr id="6" name="Title 1"/>
          <p:cNvSpPr>
            <a:spLocks noGrp="1"/>
          </p:cNvSpPr>
          <p:nvPr>
            <p:ph type="title"/>
          </p:nvPr>
        </p:nvSpPr>
        <p:spPr>
          <a:xfrm>
            <a:off x="76200" y="304800"/>
            <a:ext cx="9348788" cy="914400"/>
          </a:xfrm>
        </p:spPr>
        <p:txBody>
          <a:bodyPr>
            <a:normAutofit/>
          </a:bodyPr>
          <a:lstStyle/>
          <a:p>
            <a:pPr>
              <a:defRPr/>
            </a:pPr>
            <a:r>
              <a:rPr lang="en-US" b="1" dirty="0" smtClean="0">
                <a:solidFill>
                  <a:schemeClr val="tx1"/>
                </a:solidFill>
                <a:effectLst/>
                <a:latin typeface="Calibri"/>
                <a:cs typeface="Calibri"/>
              </a:rPr>
              <a:t>RAD-AID VOLUNTEERS FROM 114 Countries</a:t>
            </a:r>
            <a:endParaRPr lang="en-US" b="1" dirty="0">
              <a:solidFill>
                <a:schemeClr val="tx1"/>
              </a:solidFill>
              <a:effectLst/>
              <a:latin typeface="Calibri"/>
              <a:cs typeface="Calibri"/>
            </a:endParaRPr>
          </a:p>
        </p:txBody>
      </p:sp>
      <p:sp>
        <p:nvSpPr>
          <p:cNvPr id="7" name="Content Placeholder 21"/>
          <p:cNvSpPr>
            <a:spLocks noGrp="1"/>
          </p:cNvSpPr>
          <p:nvPr>
            <p:ph sz="half" idx="4294967295"/>
          </p:nvPr>
        </p:nvSpPr>
        <p:spPr>
          <a:xfrm>
            <a:off x="92529" y="1219200"/>
            <a:ext cx="3862568" cy="3733800"/>
          </a:xfrm>
        </p:spPr>
        <p:txBody>
          <a:bodyPr/>
          <a:lstStyle/>
          <a:p>
            <a:pPr eaLnBrk="1" hangingPunct="1">
              <a:spcBef>
                <a:spcPct val="30000"/>
              </a:spcBef>
              <a:buSzPct val="100000"/>
              <a:buFont typeface="Arial" charset="0"/>
              <a:buChar char="•"/>
            </a:pPr>
            <a:r>
              <a:rPr lang="en-US" dirty="0" smtClean="0">
                <a:solidFill>
                  <a:schemeClr val="tx1"/>
                </a:solidFill>
                <a:latin typeface="Calibri"/>
                <a:cs typeface="Calibri"/>
              </a:rPr>
              <a:t>53% USA</a:t>
            </a:r>
          </a:p>
          <a:p>
            <a:pPr eaLnBrk="1" hangingPunct="1">
              <a:spcBef>
                <a:spcPct val="30000"/>
              </a:spcBef>
              <a:buSzPct val="100000"/>
              <a:buFont typeface="Arial" charset="0"/>
              <a:buChar char="•"/>
            </a:pPr>
            <a:r>
              <a:rPr lang="en-US" dirty="0" smtClean="0">
                <a:solidFill>
                  <a:schemeClr val="tx1"/>
                </a:solidFill>
                <a:latin typeface="Calibri"/>
                <a:cs typeface="Calibri"/>
              </a:rPr>
              <a:t>8.3% Canada</a:t>
            </a:r>
          </a:p>
          <a:p>
            <a:pPr eaLnBrk="1" hangingPunct="1">
              <a:spcBef>
                <a:spcPct val="30000"/>
              </a:spcBef>
              <a:buSzPct val="100000"/>
              <a:buFont typeface="Arial" charset="0"/>
              <a:buChar char="•"/>
            </a:pPr>
            <a:r>
              <a:rPr lang="en-US" dirty="0" smtClean="0">
                <a:solidFill>
                  <a:schemeClr val="tx1"/>
                </a:solidFill>
                <a:latin typeface="Calibri"/>
                <a:cs typeface="Calibri"/>
              </a:rPr>
              <a:t>8.3% UK</a:t>
            </a:r>
          </a:p>
          <a:p>
            <a:pPr eaLnBrk="1" hangingPunct="1">
              <a:spcBef>
                <a:spcPct val="30000"/>
              </a:spcBef>
              <a:buSzPct val="100000"/>
              <a:buFont typeface="Arial" charset="0"/>
              <a:buChar char="•"/>
            </a:pPr>
            <a:r>
              <a:rPr lang="en-US" dirty="0" smtClean="0">
                <a:solidFill>
                  <a:schemeClr val="tx1"/>
                </a:solidFill>
                <a:latin typeface="Calibri"/>
                <a:cs typeface="Calibri"/>
              </a:rPr>
              <a:t>6.2% Continental Europe +Australia</a:t>
            </a:r>
          </a:p>
          <a:p>
            <a:pPr eaLnBrk="1" hangingPunct="1">
              <a:spcBef>
                <a:spcPct val="30000"/>
              </a:spcBef>
              <a:buSzPct val="100000"/>
              <a:buFont typeface="Arial" charset="0"/>
              <a:buChar char="•"/>
            </a:pPr>
            <a:r>
              <a:rPr lang="en-US" dirty="0" smtClean="0">
                <a:solidFill>
                  <a:schemeClr val="tx1"/>
                </a:solidFill>
                <a:latin typeface="Calibri"/>
                <a:cs typeface="Calibri"/>
              </a:rPr>
              <a:t>24.2% Africa/Latin America/Asia</a:t>
            </a:r>
          </a:p>
          <a:p>
            <a:pPr eaLnBrk="1" hangingPunct="1">
              <a:buSzPct val="100000"/>
              <a:buFont typeface="Arial" charset="0"/>
              <a:buNone/>
            </a:pPr>
            <a:endParaRPr lang="en-US" sz="2100" dirty="0">
              <a:solidFill>
                <a:schemeClr val="tx1"/>
              </a:solidFill>
              <a:latin typeface="Franklin Gothic Medium" charset="0"/>
            </a:endParaRPr>
          </a:p>
          <a:p>
            <a:pPr eaLnBrk="1" hangingPunct="1">
              <a:buSzPct val="100000"/>
              <a:buFont typeface="Arial" charset="0"/>
              <a:buChar char="•"/>
            </a:pPr>
            <a:endParaRPr lang="en-US" sz="2100" dirty="0">
              <a:solidFill>
                <a:schemeClr val="tx1"/>
              </a:solidFill>
              <a:latin typeface="Franklin Gothic Medium" charset="0"/>
            </a:endParaRPr>
          </a:p>
        </p:txBody>
      </p:sp>
    </p:spTree>
    <p:extLst>
      <p:ext uri="{BB962C8B-B14F-4D97-AF65-F5344CB8AC3E}">
        <p14:creationId xmlns:p14="http://schemas.microsoft.com/office/powerpoint/2010/main" val="1383203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120188" cy="838200"/>
          </a:xfrm>
        </p:spPr>
        <p:txBody>
          <a:bodyPr>
            <a:noAutofit/>
          </a:bodyPr>
          <a:lstStyle/>
          <a:p>
            <a:r>
              <a:rPr lang="en-US" b="1" smtClean="0">
                <a:solidFill>
                  <a:srgbClr val="000000"/>
                </a:solidFill>
                <a:effectLst/>
                <a:latin typeface="Calibri"/>
                <a:cs typeface="Calibri"/>
              </a:rPr>
              <a:t>RAD-AID CHAPTERS NETWORK</a:t>
            </a:r>
            <a:endParaRPr lang="en-US" b="1" dirty="0">
              <a:solidFill>
                <a:srgbClr val="000000"/>
              </a:solidFill>
              <a:effectLst/>
              <a:latin typeface="Calibri"/>
              <a:cs typeface="Calibri"/>
            </a:endParaRPr>
          </a:p>
        </p:txBody>
      </p:sp>
      <p:sp>
        <p:nvSpPr>
          <p:cNvPr id="10245" name="Rectangle 5"/>
          <p:cNvSpPr>
            <a:spLocks noChangeArrowheads="1"/>
          </p:cNvSpPr>
          <p:nvPr/>
        </p:nvSpPr>
        <p:spPr bwMode="auto">
          <a:xfrm>
            <a:off x="-1008459" y="19244618"/>
            <a:ext cx="466970" cy="461665"/>
          </a:xfrm>
          <a:prstGeom prst="rect">
            <a:avLst/>
          </a:prstGeom>
          <a:solidFill>
            <a:srgbClr val="F3F3F3"/>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0645AD"/>
                </a:solidFill>
                <a:effectLst/>
                <a:latin typeface="Arial" pitchFamily="34" charset="0"/>
                <a:cs typeface="Arial" pitchFamily="34" charset="0"/>
              </a:rPr>
              <a:t>National</a:t>
            </a:r>
            <a:endParaRPr kumimoji="0" lang="en-US" sz="800" b="0" i="0" u="none" strike="noStrike" cap="none" normalizeH="0" baseline="0" dirty="0" smtClean="0">
              <a:ln>
                <a:noFill/>
              </a:ln>
              <a:solidFill>
                <a:srgbClr val="0645A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6" name="Rectangle 6"/>
          <p:cNvSpPr>
            <a:spLocks noChangeArrowheads="1"/>
          </p:cNvSpPr>
          <p:nvPr/>
        </p:nvSpPr>
        <p:spPr bwMode="auto">
          <a:xfrm>
            <a:off x="-1008459" y="20182831"/>
            <a:ext cx="920332" cy="461665"/>
          </a:xfrm>
          <a:prstGeom prst="rect">
            <a:avLst/>
          </a:prstGeom>
          <a:solidFill>
            <a:srgbClr val="F3F3F3"/>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0645AD"/>
                </a:solidFill>
                <a:effectLst/>
                <a:latin typeface="Arial" pitchFamily="34" charset="0"/>
                <a:cs typeface="Arial" pitchFamily="34" charset="0"/>
              </a:rPr>
              <a:t>per capita: </a:t>
            </a:r>
            <a:r>
              <a:rPr kumimoji="0" lang="en-US" sz="600" b="0" i="0" u="none" strike="noStrike" cap="none" normalizeH="0" baseline="0" dirty="0" smtClean="0">
                <a:ln>
                  <a:noFill/>
                </a:ln>
                <a:solidFill>
                  <a:srgbClr val="0645AD"/>
                </a:solidFill>
                <a:effectLst/>
                <a:latin typeface="Arial" pitchFamily="34" charset="0"/>
                <a:cs typeface="Arial" pitchFamily="34" charset="0"/>
                <a:hlinkClick r:id="rId2" tooltip="United States dollar"/>
              </a:rPr>
              <a:t>USD</a:t>
            </a:r>
            <a:r>
              <a:rPr kumimoji="0" lang="en-US" sz="600" b="0" i="0" u="none" strike="noStrike" cap="none" normalizeH="0" baseline="0" dirty="0" smtClean="0">
                <a:ln>
                  <a:noFill/>
                </a:ln>
                <a:solidFill>
                  <a:srgbClr val="0645AD"/>
                </a:solidFill>
                <a:effectLst/>
                <a:latin typeface="Arial" pitchFamily="34" charset="0"/>
                <a:cs typeface="Arial" pitchFamily="34" charset="0"/>
              </a:rPr>
              <a:t>3,678</a:t>
            </a:r>
            <a:endParaRPr kumimoji="0" lang="en-US" sz="800" b="0" i="0" u="none" strike="noStrike" cap="none" normalizeH="0" baseline="0" dirty="0" smtClean="0">
              <a:ln>
                <a:noFill/>
              </a:ln>
              <a:solidFill>
                <a:srgbClr val="0645A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7" name="Rectangle 7"/>
          <p:cNvSpPr>
            <a:spLocks noChangeArrowheads="1"/>
          </p:cNvSpPr>
          <p:nvPr/>
        </p:nvSpPr>
        <p:spPr bwMode="auto">
          <a:xfrm>
            <a:off x="8515822" y="16508075"/>
            <a:ext cx="76920" cy="11560851"/>
          </a:xfrm>
          <a:prstGeom prst="rect">
            <a:avLst/>
          </a:prstGeom>
          <a:solidFill>
            <a:srgbClr val="F3F3F3"/>
          </a:solidFill>
          <a:ln w="9525">
            <a:noFill/>
            <a:miter lim="800000"/>
            <a:headEnd/>
            <a:tailEnd/>
          </a:ln>
          <a:effectLst/>
        </p:spPr>
        <p:txBody>
          <a:bodyPr vert="horz" wrap="none" lIns="38088" tIns="9522" rIns="38088" bIns="9522"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75000" b="0" i="0" u="none" strike="noStrike" cap="none" normalizeH="0" baseline="0" dirty="0" smtClean="0">
                <a:ln>
                  <a:noFill/>
                </a:ln>
                <a:solidFill>
                  <a:srgbClr val="666666"/>
                </a:solidFill>
                <a:effectLst/>
                <a:latin typeface="Courier New" pitchFamily="49"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Content Placeholder 2"/>
          <p:cNvSpPr>
            <a:spLocks noGrp="1"/>
          </p:cNvSpPr>
          <p:nvPr>
            <p:ph idx="4294967295"/>
          </p:nvPr>
        </p:nvSpPr>
        <p:spPr>
          <a:xfrm>
            <a:off x="1657" y="1143000"/>
            <a:ext cx="4953000" cy="4724400"/>
          </a:xfrm>
          <a:prstGeom prst="rect">
            <a:avLst/>
          </a:prstGeom>
        </p:spPr>
        <p:txBody>
          <a:bodyPr/>
          <a:lstStyle/>
          <a:p>
            <a:pPr>
              <a:spcAft>
                <a:spcPts val="600"/>
              </a:spcAft>
              <a:buFont typeface="Arial"/>
              <a:buChar char="•"/>
            </a:pPr>
            <a:r>
              <a:rPr lang="en-US" sz="2700" b="1" u="sng" dirty="0" smtClean="0">
                <a:solidFill>
                  <a:schemeClr val="accent2">
                    <a:lumMod val="60000"/>
                    <a:lumOff val="40000"/>
                  </a:schemeClr>
                </a:solidFill>
                <a:latin typeface="Calibri"/>
                <a:cs typeface="Calibri"/>
              </a:rPr>
              <a:t>Project development</a:t>
            </a:r>
            <a:r>
              <a:rPr lang="en-US" sz="2700" dirty="0" smtClean="0">
                <a:solidFill>
                  <a:srgbClr val="000000"/>
                </a:solidFill>
                <a:latin typeface="Calibri"/>
                <a:cs typeface="Calibri"/>
              </a:rPr>
              <a:t> &amp; relationships with overseas radiology facilities </a:t>
            </a:r>
          </a:p>
          <a:p>
            <a:pPr>
              <a:spcAft>
                <a:spcPts val="600"/>
              </a:spcAft>
              <a:buFont typeface="Arial"/>
              <a:buChar char="•"/>
            </a:pPr>
            <a:r>
              <a:rPr lang="en-US" sz="2700" b="1" u="sng" dirty="0" smtClean="0">
                <a:solidFill>
                  <a:schemeClr val="accent2">
                    <a:lumMod val="60000"/>
                    <a:lumOff val="40000"/>
                  </a:schemeClr>
                </a:solidFill>
                <a:latin typeface="Calibri"/>
                <a:cs typeface="Calibri"/>
              </a:rPr>
              <a:t>Legal liability management</a:t>
            </a:r>
            <a:endParaRPr lang="en-US" sz="2700" dirty="0" smtClean="0">
              <a:solidFill>
                <a:srgbClr val="000000"/>
              </a:solidFill>
              <a:latin typeface="Calibri"/>
              <a:cs typeface="Calibri"/>
            </a:endParaRPr>
          </a:p>
          <a:p>
            <a:pPr>
              <a:spcAft>
                <a:spcPts val="600"/>
              </a:spcAft>
              <a:buFont typeface="Arial"/>
              <a:buChar char="•"/>
            </a:pPr>
            <a:r>
              <a:rPr lang="en-US" sz="2700" b="1" u="sng" dirty="0" smtClean="0">
                <a:solidFill>
                  <a:schemeClr val="accent2">
                    <a:lumMod val="60000"/>
                    <a:lumOff val="40000"/>
                  </a:schemeClr>
                </a:solidFill>
                <a:latin typeface="Calibri"/>
                <a:cs typeface="Calibri"/>
              </a:rPr>
              <a:t>Grants</a:t>
            </a:r>
            <a:r>
              <a:rPr lang="en-US" sz="2700" dirty="0" smtClean="0">
                <a:solidFill>
                  <a:srgbClr val="000000"/>
                </a:solidFill>
                <a:latin typeface="Calibri"/>
                <a:cs typeface="Calibri"/>
              </a:rPr>
              <a:t> to chapter members</a:t>
            </a:r>
          </a:p>
          <a:p>
            <a:pPr>
              <a:spcAft>
                <a:spcPts val="600"/>
              </a:spcAft>
              <a:buFont typeface="Arial"/>
              <a:buChar char="•"/>
            </a:pPr>
            <a:r>
              <a:rPr lang="en-US" sz="2700" b="1" u="sng" dirty="0" smtClean="0">
                <a:solidFill>
                  <a:srgbClr val="FF0000"/>
                </a:solidFill>
                <a:latin typeface="Calibri"/>
                <a:cs typeface="Calibri"/>
              </a:rPr>
              <a:t>Health and safety </a:t>
            </a:r>
            <a:r>
              <a:rPr lang="en-US" sz="2700" dirty="0" smtClean="0">
                <a:solidFill>
                  <a:srgbClr val="000000"/>
                </a:solidFill>
                <a:latin typeface="Calibri"/>
                <a:cs typeface="Calibri"/>
              </a:rPr>
              <a:t>of travelers (vaccines, insurance, etc.)</a:t>
            </a:r>
          </a:p>
          <a:p>
            <a:pPr>
              <a:spcAft>
                <a:spcPts val="600"/>
              </a:spcAft>
              <a:buFont typeface="Arial"/>
              <a:buChar char="•"/>
            </a:pPr>
            <a:r>
              <a:rPr lang="en-US" sz="2700" b="1" u="sng" dirty="0" smtClean="0">
                <a:solidFill>
                  <a:srgbClr val="FF0000"/>
                </a:solidFill>
                <a:latin typeface="Calibri"/>
                <a:cs typeface="Calibri"/>
              </a:rPr>
              <a:t>Education</a:t>
            </a:r>
            <a:r>
              <a:rPr lang="en-US" sz="2700" dirty="0" smtClean="0">
                <a:solidFill>
                  <a:srgbClr val="000000"/>
                </a:solidFill>
                <a:latin typeface="Calibri"/>
                <a:cs typeface="Calibri"/>
              </a:rPr>
              <a:t> &amp; Webinars for project development</a:t>
            </a:r>
            <a:endParaRPr lang="en-US" sz="2700" dirty="0">
              <a:solidFill>
                <a:srgbClr val="000000"/>
              </a:solidFill>
              <a:latin typeface="Calibri"/>
              <a:cs typeface="Calibri"/>
            </a:endParaRPr>
          </a:p>
          <a:p>
            <a:pPr>
              <a:spcAft>
                <a:spcPts val="600"/>
              </a:spcAft>
              <a:buFont typeface="Arial"/>
              <a:buChar char="•"/>
            </a:pPr>
            <a:r>
              <a:rPr lang="en-US" sz="2700" b="1" u="sng" dirty="0" smtClean="0">
                <a:solidFill>
                  <a:srgbClr val="00B050"/>
                </a:solidFill>
                <a:latin typeface="Calibri"/>
                <a:cs typeface="Calibri"/>
              </a:rPr>
              <a:t>Inter-chapter collaboration</a:t>
            </a:r>
            <a:r>
              <a:rPr lang="en-US" sz="2700" b="1" u="sng" dirty="0" smtClean="0">
                <a:solidFill>
                  <a:srgbClr val="FFC000"/>
                </a:solidFill>
                <a:latin typeface="Calibri"/>
                <a:cs typeface="Calibri"/>
              </a:rPr>
              <a:t> </a:t>
            </a:r>
            <a:r>
              <a:rPr lang="en-US" sz="2700" dirty="0" smtClean="0">
                <a:solidFill>
                  <a:srgbClr val="000000"/>
                </a:solidFill>
                <a:latin typeface="Calibri"/>
                <a:cs typeface="Calibri"/>
              </a:rPr>
              <a:t>for greater sustainability</a:t>
            </a:r>
          </a:p>
          <a:p>
            <a:pPr marL="0" indent="0">
              <a:spcAft>
                <a:spcPts val="600"/>
              </a:spcAft>
              <a:buNone/>
            </a:pPr>
            <a:endParaRPr lang="en-US" sz="2800" dirty="0" smtClean="0">
              <a:solidFill>
                <a:srgbClr val="000000"/>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4705" y="1143000"/>
            <a:ext cx="4909930" cy="296113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7207" y="4156093"/>
            <a:ext cx="2552344" cy="2701907"/>
          </a:xfrm>
          <a:prstGeom prst="rect">
            <a:avLst/>
          </a:prstGeom>
        </p:spPr>
      </p:pic>
    </p:spTree>
    <p:extLst>
      <p:ext uri="{BB962C8B-B14F-4D97-AF65-F5344CB8AC3E}">
        <p14:creationId xmlns:p14="http://schemas.microsoft.com/office/powerpoint/2010/main" val="1822025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9807"/>
            <a:ext cx="9120188" cy="838200"/>
          </a:xfrm>
        </p:spPr>
        <p:txBody>
          <a:bodyPr/>
          <a:lstStyle/>
          <a:p>
            <a:pPr>
              <a:defRPr/>
            </a:pPr>
            <a:r>
              <a:rPr lang="en-US" b="1" dirty="0" smtClean="0">
                <a:solidFill>
                  <a:srgbClr val="FF0000"/>
                </a:solidFill>
                <a:effectLst/>
                <a:latin typeface="Calibri"/>
                <a:cs typeface="Calibri"/>
              </a:rPr>
              <a:t>72</a:t>
            </a:r>
            <a:r>
              <a:rPr lang="en-US" b="1" dirty="0" smtClean="0">
                <a:solidFill>
                  <a:schemeClr val="tx1"/>
                </a:solidFill>
                <a:effectLst/>
                <a:latin typeface="Calibri"/>
                <a:cs typeface="Calibri"/>
              </a:rPr>
              <a:t> RAD-AID CHAPTERS</a:t>
            </a:r>
            <a:endParaRPr lang="en-US" b="1" dirty="0">
              <a:solidFill>
                <a:schemeClr val="tx1"/>
              </a:solidFill>
              <a:effectLst/>
              <a:latin typeface="Calibri"/>
              <a:cs typeface="Calibri"/>
            </a:endParaRPr>
          </a:p>
        </p:txBody>
      </p:sp>
      <p:pic>
        <p:nvPicPr>
          <p:cNvPr id="10" name="Picture 9"/>
          <p:cNvPicPr>
            <a:picLocks noChangeAspect="1"/>
          </p:cNvPicPr>
          <p:nvPr/>
        </p:nvPicPr>
        <p:blipFill>
          <a:blip r:embed="rId3"/>
          <a:stretch>
            <a:fillRect/>
          </a:stretch>
        </p:blipFill>
        <p:spPr>
          <a:xfrm>
            <a:off x="4267200" y="415307"/>
            <a:ext cx="5791200" cy="863600"/>
          </a:xfrm>
          <a:prstGeom prst="rect">
            <a:avLst/>
          </a:prstGeom>
          <a:effectLst>
            <a:softEdge rad="292100"/>
          </a:effectLst>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33600" y="2285999"/>
            <a:ext cx="381000" cy="365287"/>
          </a:xfrm>
          <a:prstGeom prst="rect">
            <a:avLst/>
          </a:prstGeom>
          <a:effectLst>
            <a:softEdge rad="647700"/>
          </a:effectLst>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6400" y="1208007"/>
            <a:ext cx="6924310" cy="5479037"/>
          </a:xfrm>
          <a:prstGeom prst="rect">
            <a:avLst/>
          </a:prstGeom>
        </p:spPr>
      </p:pic>
    </p:spTree>
    <p:extLst>
      <p:ext uri="{BB962C8B-B14F-4D97-AF65-F5344CB8AC3E}">
        <p14:creationId xmlns:p14="http://schemas.microsoft.com/office/powerpoint/2010/main" val="652251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60" y="304800"/>
            <a:ext cx="9120188" cy="838200"/>
          </a:xfrm>
        </p:spPr>
        <p:txBody>
          <a:bodyPr/>
          <a:lstStyle/>
          <a:p>
            <a:pPr>
              <a:defRPr/>
            </a:pPr>
            <a:r>
              <a:rPr lang="en-US" b="1" dirty="0" smtClean="0">
                <a:solidFill>
                  <a:schemeClr val="tx1"/>
                </a:solidFill>
                <a:effectLst/>
                <a:latin typeface="Calibri"/>
                <a:ea typeface="+mj-ea"/>
                <a:cs typeface="Calibri"/>
              </a:rPr>
              <a:t>RAD-AID Chapters</a:t>
            </a:r>
            <a:endParaRPr lang="en-US" b="1" dirty="0">
              <a:solidFill>
                <a:schemeClr val="tx1"/>
              </a:solidFill>
              <a:effectLst/>
              <a:latin typeface="Calibri"/>
              <a:ea typeface="+mj-ea"/>
              <a:cs typeface="Calibri"/>
            </a:endParaRPr>
          </a:p>
        </p:txBody>
      </p:sp>
      <p:sp>
        <p:nvSpPr>
          <p:cNvPr id="4" name="Content Placeholder 3"/>
          <p:cNvSpPr>
            <a:spLocks noGrp="1"/>
          </p:cNvSpPr>
          <p:nvPr>
            <p:ph idx="1"/>
          </p:nvPr>
        </p:nvSpPr>
        <p:spPr>
          <a:xfrm>
            <a:off x="-35902" y="1019770"/>
            <a:ext cx="5293702" cy="3898613"/>
          </a:xfrm>
        </p:spPr>
        <p:txBody>
          <a:bodyPr>
            <a:normAutofit fontScale="92500" lnSpcReduction="10000"/>
          </a:bodyPr>
          <a:lstStyle/>
          <a:p>
            <a:pPr>
              <a:buFont typeface="Wingdings" charset="2"/>
              <a:buChar char="§"/>
              <a:defRPr/>
            </a:pPr>
            <a:r>
              <a:rPr lang="en-US" sz="2800" dirty="0" smtClean="0">
                <a:solidFill>
                  <a:schemeClr val="tx1"/>
                </a:solidFill>
                <a:latin typeface="Calibri"/>
                <a:cs typeface="Calibri"/>
              </a:rPr>
              <a:t>Dalhousie &amp; UNC RAD-AID: Malawi </a:t>
            </a:r>
          </a:p>
          <a:p>
            <a:pPr>
              <a:buFont typeface="Wingdings" charset="2"/>
              <a:buChar char="§"/>
              <a:defRPr/>
            </a:pPr>
            <a:r>
              <a:rPr lang="en-US" sz="2800" dirty="0" smtClean="0">
                <a:solidFill>
                  <a:schemeClr val="tx1"/>
                </a:solidFill>
                <a:latin typeface="Calibri"/>
                <a:cs typeface="Calibri"/>
              </a:rPr>
              <a:t>Montefiore &amp; SUNY Downstate Chapters: Ghana</a:t>
            </a:r>
            <a:endParaRPr lang="en-US" sz="2800" dirty="0">
              <a:solidFill>
                <a:schemeClr val="tx1"/>
              </a:solidFill>
              <a:latin typeface="Calibri"/>
              <a:cs typeface="Calibri"/>
            </a:endParaRPr>
          </a:p>
          <a:p>
            <a:pPr>
              <a:buFont typeface="Wingdings" charset="2"/>
              <a:buChar char="§"/>
              <a:defRPr/>
            </a:pPr>
            <a:r>
              <a:rPr lang="en-US" sz="2800" dirty="0" smtClean="0">
                <a:solidFill>
                  <a:schemeClr val="tx1"/>
                </a:solidFill>
                <a:latin typeface="Calibri" charset="0"/>
                <a:ea typeface="Calibri" charset="0"/>
                <a:cs typeface="Calibri" charset="0"/>
              </a:rPr>
              <a:t>CHOP, Cornell, Emory:</a:t>
            </a:r>
            <a:r>
              <a:rPr lang="en-US" sz="2800" dirty="0" smtClean="0">
                <a:solidFill>
                  <a:schemeClr val="tx1"/>
                </a:solidFill>
                <a:latin typeface="Calibri"/>
                <a:cs typeface="Calibri"/>
              </a:rPr>
              <a:t> Ethiopia</a:t>
            </a:r>
          </a:p>
          <a:p>
            <a:pPr>
              <a:buFont typeface="Wingdings" charset="2"/>
              <a:buChar char="§"/>
              <a:defRPr/>
            </a:pPr>
            <a:r>
              <a:rPr lang="en-US" sz="2800" dirty="0" smtClean="0">
                <a:solidFill>
                  <a:schemeClr val="tx1"/>
                </a:solidFill>
                <a:latin typeface="Calibri"/>
                <a:cs typeface="Calibri"/>
              </a:rPr>
              <a:t>Columbia (NY) RAD-AID: Haiti, Liberia, &amp; India</a:t>
            </a:r>
          </a:p>
          <a:p>
            <a:pPr>
              <a:buFont typeface="Wingdings" charset="2"/>
              <a:buChar char="§"/>
              <a:defRPr/>
            </a:pPr>
            <a:r>
              <a:rPr lang="en-US" sz="2800" dirty="0" smtClean="0">
                <a:solidFill>
                  <a:schemeClr val="tx1"/>
                </a:solidFill>
                <a:latin typeface="Calibri"/>
                <a:cs typeface="Calibri"/>
              </a:rPr>
              <a:t>U Wisconsin, Ford, &amp; U Iowa RAD-AID:  Nicaragua</a:t>
            </a:r>
          </a:p>
          <a:p>
            <a:pPr>
              <a:buFont typeface="Wingdings" charset="2"/>
              <a:buChar char="§"/>
              <a:defRPr/>
            </a:pPr>
            <a:r>
              <a:rPr lang="en-US" sz="2800" dirty="0">
                <a:solidFill>
                  <a:schemeClr val="tx1"/>
                </a:solidFill>
                <a:latin typeface="Calibri"/>
                <a:cs typeface="Calibri"/>
              </a:rPr>
              <a:t>NYU &amp; Yale </a:t>
            </a:r>
            <a:r>
              <a:rPr lang="en-US" sz="2800" dirty="0" smtClean="0">
                <a:solidFill>
                  <a:schemeClr val="tx1"/>
                </a:solidFill>
                <a:latin typeface="Calibri"/>
                <a:cs typeface="Calibri"/>
              </a:rPr>
              <a:t>RAD-AID: Tanzania</a:t>
            </a:r>
            <a:endParaRPr lang="en-US" sz="2800" dirty="0">
              <a:solidFill>
                <a:schemeClr val="tx1"/>
              </a:solidFill>
              <a:latin typeface="Calibri"/>
              <a:cs typeface="Calibri"/>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8" y="4918383"/>
            <a:ext cx="3276600" cy="1952317"/>
          </a:xfrm>
          <a:prstGeom prst="rect">
            <a:avLst/>
          </a:prstGeom>
        </p:spPr>
      </p:pic>
      <p:sp>
        <p:nvSpPr>
          <p:cNvPr id="7" name="TextBox 5"/>
          <p:cNvSpPr txBox="1">
            <a:spLocks noChangeArrowheads="1"/>
          </p:cNvSpPr>
          <p:nvPr/>
        </p:nvSpPr>
        <p:spPr bwMode="auto">
          <a:xfrm>
            <a:off x="3886200" y="4843661"/>
            <a:ext cx="1905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latin typeface="Calibri"/>
                <a:cs typeface="Calibri"/>
              </a:rPr>
              <a:t>RAD-AID India:</a:t>
            </a:r>
          </a:p>
          <a:p>
            <a:pPr eaLnBrk="1" hangingPunct="1"/>
            <a:r>
              <a:rPr lang="en-US" sz="1800" dirty="0" smtClean="0">
                <a:latin typeface="Calibri"/>
                <a:ea typeface="Calibri" charset="0"/>
                <a:cs typeface="Calibri"/>
              </a:rPr>
              <a:t>Georgetown, Cornell, &amp; UCLA  Chapters, 2018</a:t>
            </a:r>
            <a:endParaRPr lang="en-US" sz="1800" dirty="0">
              <a:latin typeface="Calibri" charset="0"/>
              <a:ea typeface="Calibri" charset="0"/>
              <a:cs typeface="Calibri" charset="0"/>
            </a:endParaRPr>
          </a:p>
        </p:txBody>
      </p:sp>
      <p:sp>
        <p:nvSpPr>
          <p:cNvPr id="8" name="TextBox 5"/>
          <p:cNvSpPr txBox="1">
            <a:spLocks noChangeArrowheads="1"/>
          </p:cNvSpPr>
          <p:nvPr/>
        </p:nvSpPr>
        <p:spPr bwMode="auto">
          <a:xfrm>
            <a:off x="3205304" y="6252443"/>
            <a:ext cx="235019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latin typeface="Calibri"/>
                <a:cs typeface="Calibri"/>
              </a:rPr>
              <a:t>RAD-AID Nicaragua:</a:t>
            </a:r>
          </a:p>
          <a:p>
            <a:pPr eaLnBrk="1" hangingPunct="1"/>
            <a:r>
              <a:rPr lang="en-US" sz="1800" dirty="0" smtClean="0">
                <a:latin typeface="Calibri"/>
                <a:ea typeface="Calibri" charset="0"/>
                <a:cs typeface="Calibri"/>
              </a:rPr>
              <a:t>Ford, UW, UI chapters</a:t>
            </a:r>
            <a:endParaRPr lang="en-US" sz="1800" dirty="0">
              <a:latin typeface="Calibri" charset="0"/>
              <a:ea typeface="Calibri" charset="0"/>
              <a:cs typeface="Calibri"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11000" contrast="19000"/>
                    </a14:imgEffect>
                  </a14:imgLayer>
                </a14:imgProps>
              </a:ext>
            </a:extLst>
          </a:blip>
          <a:stretch>
            <a:fillRect/>
          </a:stretch>
        </p:blipFill>
        <p:spPr>
          <a:xfrm>
            <a:off x="5513708" y="16711"/>
            <a:ext cx="4103534" cy="6858000"/>
          </a:xfrm>
          <a:prstGeom prst="rect">
            <a:avLst/>
          </a:prstGeom>
        </p:spPr>
      </p:pic>
    </p:spTree>
    <p:extLst>
      <p:ext uri="{BB962C8B-B14F-4D97-AF65-F5344CB8AC3E}">
        <p14:creationId xmlns:p14="http://schemas.microsoft.com/office/powerpoint/2010/main" val="4233339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9120188" cy="838200"/>
          </a:xfrm>
        </p:spPr>
        <p:txBody>
          <a:bodyPr>
            <a:normAutofit/>
          </a:bodyPr>
          <a:lstStyle/>
          <a:p>
            <a:pPr>
              <a:defRPr/>
            </a:pPr>
            <a:r>
              <a:rPr lang="en-US" b="1" dirty="0" smtClean="0">
                <a:solidFill>
                  <a:srgbClr val="FF0000"/>
                </a:solidFill>
                <a:effectLst/>
                <a:latin typeface="Calibri"/>
                <a:ea typeface="+mj-ea"/>
                <a:cs typeface="Calibri"/>
              </a:rPr>
              <a:t>RAD-AID FLYWHEEL</a:t>
            </a:r>
            <a:endParaRPr lang="en-US" b="1" dirty="0">
              <a:solidFill>
                <a:srgbClr val="FF0000"/>
              </a:solidFill>
              <a:effectLst/>
              <a:latin typeface="Calibri"/>
              <a:ea typeface="+mj-ea"/>
              <a:cs typeface="Calibri"/>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00" y="1142112"/>
            <a:ext cx="5713668" cy="5715888"/>
          </a:xfrm>
          <a:prstGeom prst="rect">
            <a:avLst/>
          </a:prstGeom>
        </p:spPr>
      </p:pic>
      <p:cxnSp>
        <p:nvCxnSpPr>
          <p:cNvPr id="4" name="Straight Arrow Connector 3"/>
          <p:cNvCxnSpPr/>
          <p:nvPr/>
        </p:nvCxnSpPr>
        <p:spPr>
          <a:xfrm>
            <a:off x="685800" y="2160423"/>
            <a:ext cx="1905000" cy="201777"/>
          </a:xfrm>
          <a:prstGeom prst="straightConnector1">
            <a:avLst/>
          </a:prstGeom>
          <a:ln w="60325">
            <a:solidFill>
              <a:srgbClr val="238D35"/>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715001" y="2895600"/>
            <a:ext cx="2514599" cy="800100"/>
          </a:xfrm>
          <a:prstGeom prst="straightConnector1">
            <a:avLst/>
          </a:prstGeom>
          <a:ln w="60325">
            <a:solidFill>
              <a:srgbClr val="238D35"/>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0" name="TextBox 5"/>
          <p:cNvSpPr txBox="1">
            <a:spLocks noChangeArrowheads="1"/>
          </p:cNvSpPr>
          <p:nvPr/>
        </p:nvSpPr>
        <p:spPr bwMode="auto">
          <a:xfrm>
            <a:off x="76200" y="3199512"/>
            <a:ext cx="16764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Calibri"/>
                <a:cs typeface="Calibri"/>
              </a:rPr>
              <a:t>Synthesize regional and operational expertise to form program strategies</a:t>
            </a:r>
            <a:endParaRPr lang="en-US" b="1" dirty="0">
              <a:latin typeface="Calibri" charset="0"/>
              <a:ea typeface="Calibri" charset="0"/>
              <a:cs typeface="Calibri" charset="0"/>
            </a:endParaRPr>
          </a:p>
        </p:txBody>
      </p:sp>
      <p:sp>
        <p:nvSpPr>
          <p:cNvPr id="11" name="TextBox 5"/>
          <p:cNvSpPr txBox="1">
            <a:spLocks noChangeArrowheads="1"/>
          </p:cNvSpPr>
          <p:nvPr/>
        </p:nvSpPr>
        <p:spPr bwMode="auto">
          <a:xfrm>
            <a:off x="7542468" y="2117556"/>
            <a:ext cx="21567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Calibri"/>
                <a:cs typeface="Calibri"/>
              </a:rPr>
              <a:t>REGIONAL LEADERS</a:t>
            </a:r>
            <a:endParaRPr lang="en-US" b="1" dirty="0">
              <a:latin typeface="Calibri" charset="0"/>
              <a:ea typeface="Calibri" charset="0"/>
              <a:cs typeface="Calibri" charset="0"/>
            </a:endParaRPr>
          </a:p>
        </p:txBody>
      </p:sp>
      <p:sp>
        <p:nvSpPr>
          <p:cNvPr id="12" name="TextBox 5"/>
          <p:cNvSpPr txBox="1">
            <a:spLocks noChangeArrowheads="1"/>
          </p:cNvSpPr>
          <p:nvPr/>
        </p:nvSpPr>
        <p:spPr bwMode="auto">
          <a:xfrm>
            <a:off x="169190" y="1280102"/>
            <a:ext cx="242161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Calibri"/>
                <a:cs typeface="Calibri"/>
              </a:rPr>
              <a:t>OPERATIONAL LEADERS</a:t>
            </a:r>
            <a:endParaRPr lang="en-US" b="1" dirty="0">
              <a:latin typeface="Calibri" charset="0"/>
              <a:ea typeface="Calibri" charset="0"/>
              <a:cs typeface="Calibri"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0361" y="152400"/>
            <a:ext cx="2675439" cy="1408126"/>
          </a:xfrm>
          <a:prstGeom prst="rect">
            <a:avLst/>
          </a:prstGeom>
        </p:spPr>
      </p:pic>
    </p:spTree>
    <p:extLst>
      <p:ext uri="{BB962C8B-B14F-4D97-AF65-F5344CB8AC3E}">
        <p14:creationId xmlns:p14="http://schemas.microsoft.com/office/powerpoint/2010/main" val="1258637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67961" y="3048000"/>
            <a:ext cx="7086600" cy="1066800"/>
          </a:xfrm>
        </p:spPr>
        <p:txBody>
          <a:bodyPr>
            <a:normAutofit/>
          </a:bodyPr>
          <a:lstStyle/>
          <a:p>
            <a:pPr marL="0" indent="0" algn="ctr">
              <a:buFont typeface="Wingdings 2" charset="0"/>
              <a:buNone/>
              <a:defRPr/>
            </a:pPr>
            <a:r>
              <a:rPr lang="en-US" sz="3600" b="1" i="1" dirty="0" smtClean="0">
                <a:solidFill>
                  <a:schemeClr val="accent2">
                    <a:lumMod val="40000"/>
                    <a:lumOff val="60000"/>
                  </a:schemeClr>
                </a:solidFill>
                <a:latin typeface="Calibri"/>
                <a:ea typeface="+mn-ea"/>
                <a:cs typeface="Calibri"/>
              </a:rPr>
              <a:t>Examples</a:t>
            </a:r>
            <a:r>
              <a:rPr lang="en-US" sz="3600" b="1" i="1" dirty="0" smtClean="0">
                <a:solidFill>
                  <a:schemeClr val="tx1"/>
                </a:solidFill>
                <a:latin typeface="Calibri"/>
                <a:ea typeface="+mn-ea"/>
                <a:cs typeface="Calibri"/>
              </a:rPr>
              <a:t> of How We Work</a:t>
            </a:r>
            <a:r>
              <a:rPr lang="is-IS" sz="3600" b="1" i="1" dirty="0" smtClean="0">
                <a:solidFill>
                  <a:schemeClr val="tx1"/>
                </a:solidFill>
                <a:latin typeface="Calibri"/>
                <a:ea typeface="+mn-ea"/>
                <a:cs typeface="Calibri"/>
              </a:rPr>
              <a:t>…</a:t>
            </a:r>
            <a:endParaRPr lang="en-US" sz="3600" b="1" i="1" dirty="0" smtClean="0">
              <a:solidFill>
                <a:schemeClr val="tx1"/>
              </a:solidFill>
              <a:latin typeface="Calibri"/>
              <a:ea typeface="+mn-ea"/>
              <a:cs typeface="Calibri"/>
            </a:endParaRPr>
          </a:p>
        </p:txBody>
      </p:sp>
      <p:pic>
        <p:nvPicPr>
          <p:cNvPr id="3" name="Content Placeholder 18" descr="globe background cropped.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1261" y="838200"/>
            <a:ext cx="4362725" cy="5791200"/>
          </a:xfrm>
          <a:prstGeom prst="rect">
            <a:avLst/>
          </a:prstGeom>
          <a:noFill/>
          <a:ln w="9525">
            <a:noFill/>
            <a:miter lim="800000"/>
            <a:headEnd/>
            <a:tailEnd/>
          </a:ln>
        </p:spPr>
      </p:pic>
    </p:spTree>
    <p:extLst>
      <p:ext uri="{BB962C8B-B14F-4D97-AF65-F5344CB8AC3E}">
        <p14:creationId xmlns:p14="http://schemas.microsoft.com/office/powerpoint/2010/main" val="3263074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18" descr="globe background cropped.png"/>
          <p:cNvPicPr>
            <a:picLocks noGrp="1" noChangeAspect="1"/>
          </p:cNvPicPr>
          <p:nvPr>
            <p:ph sz="half" idx="4294967295"/>
          </p:nvPr>
        </p:nvPicPr>
        <p:blipFill>
          <a:blip r:embed="rId3" cstate="print"/>
          <a:srcRect/>
          <a:stretch>
            <a:fillRect/>
          </a:stretch>
        </p:blipFill>
        <p:spPr>
          <a:xfrm>
            <a:off x="5121275" y="530225"/>
            <a:ext cx="4479925" cy="5946775"/>
          </a:xfrm>
        </p:spPr>
      </p:pic>
      <p:pic>
        <p:nvPicPr>
          <p:cNvPr id="7" name="Picture 6" descr="RAtag.png"/>
          <p:cNvPicPr>
            <a:picLocks noChangeAspect="1"/>
          </p:cNvPicPr>
          <p:nvPr/>
        </p:nvPicPr>
        <p:blipFill>
          <a:blip r:embed="rId4" cstate="print">
            <a:lum bright="-11000"/>
          </a:blip>
          <a:srcRect/>
          <a:stretch>
            <a:fillRect/>
          </a:stretch>
        </p:blipFill>
        <p:spPr bwMode="auto">
          <a:xfrm>
            <a:off x="457200" y="1371600"/>
            <a:ext cx="8210570" cy="1752600"/>
          </a:xfrm>
          <a:prstGeom prst="rect">
            <a:avLst/>
          </a:prstGeom>
          <a:noFill/>
          <a:ln w="9525">
            <a:noFill/>
            <a:miter lim="800000"/>
            <a:headEnd/>
            <a:tailEnd/>
          </a:ln>
          <a:effectLst>
            <a:outerShdw blurRad="63500" dist="127000" dir="3000007" algn="tl" rotWithShape="0">
              <a:srgbClr val="000000">
                <a:alpha val="26999"/>
              </a:srgbClr>
            </a:outerShdw>
          </a:effectLst>
        </p:spPr>
      </p:pic>
      <p:sp>
        <p:nvSpPr>
          <p:cNvPr id="11268" name="Text Box 8"/>
          <p:cNvSpPr txBox="1">
            <a:spLocks noChangeArrowheads="1"/>
          </p:cNvSpPr>
          <p:nvPr/>
        </p:nvSpPr>
        <p:spPr bwMode="auto">
          <a:xfrm>
            <a:off x="1263650" y="4151313"/>
            <a:ext cx="184150" cy="366712"/>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11269" name="Text Box 9"/>
          <p:cNvSpPr txBox="1">
            <a:spLocks noChangeArrowheads="1"/>
          </p:cNvSpPr>
          <p:nvPr/>
        </p:nvSpPr>
        <p:spPr bwMode="auto">
          <a:xfrm>
            <a:off x="152400" y="3420335"/>
            <a:ext cx="9040813" cy="2800767"/>
          </a:xfrm>
          <a:prstGeom prst="rect">
            <a:avLst/>
          </a:prstGeom>
          <a:noFill/>
          <a:ln w="9525">
            <a:noFill/>
            <a:miter lim="800000"/>
            <a:headEnd/>
            <a:tailEnd/>
          </a:ln>
        </p:spPr>
        <p:txBody>
          <a:bodyPr>
            <a:prstTxWarp prst="textNoShape">
              <a:avLst/>
            </a:prstTxWarp>
            <a:spAutoFit/>
          </a:bodyPr>
          <a:lstStyle/>
          <a:p>
            <a:endParaRPr lang="en-US" sz="3200" b="1" dirty="0" smtClean="0">
              <a:latin typeface="Calibri" charset="0"/>
              <a:ea typeface="Calibri" charset="0"/>
              <a:cs typeface="Calibri" charset="0"/>
            </a:endParaRPr>
          </a:p>
          <a:p>
            <a:r>
              <a:rPr lang="en-US" sz="3200" b="1" dirty="0" smtClean="0">
                <a:latin typeface="Calibri" charset="0"/>
                <a:ea typeface="Calibri" charset="0"/>
                <a:cs typeface="Calibri" charset="0"/>
              </a:rPr>
              <a:t>RAD-AID Jordan</a:t>
            </a:r>
          </a:p>
          <a:p>
            <a:endParaRPr lang="en-US" sz="2800" b="1" dirty="0" smtClean="0">
              <a:latin typeface="Calibri" charset="0"/>
              <a:ea typeface="Calibri" charset="0"/>
              <a:cs typeface="Calibri" charset="0"/>
            </a:endParaRPr>
          </a:p>
          <a:p>
            <a:endParaRPr lang="en-US" sz="2800" b="1" dirty="0">
              <a:latin typeface="Calibri" charset="0"/>
              <a:ea typeface="Calibri" charset="0"/>
              <a:cs typeface="Calibri" charset="0"/>
            </a:endParaRPr>
          </a:p>
          <a:p>
            <a:r>
              <a:rPr lang="en-US" sz="2800" b="1" dirty="0" smtClean="0">
                <a:latin typeface="Calibri" charset="0"/>
                <a:ea typeface="Calibri" charset="0"/>
                <a:cs typeface="Calibri" charset="0"/>
              </a:rPr>
              <a:t>Malik </a:t>
            </a:r>
            <a:r>
              <a:rPr lang="en-US" sz="2800" b="1" dirty="0" err="1" smtClean="0">
                <a:latin typeface="Calibri" charset="0"/>
                <a:ea typeface="Calibri" charset="0"/>
                <a:cs typeface="Calibri" charset="0"/>
              </a:rPr>
              <a:t>Mossa-Basha</a:t>
            </a:r>
            <a:r>
              <a:rPr lang="en-US" sz="2800" b="1" dirty="0" smtClean="0">
                <a:latin typeface="Calibri" charset="0"/>
                <a:ea typeface="Calibri" charset="0"/>
                <a:cs typeface="Calibri" charset="0"/>
              </a:rPr>
              <a:t>, MD</a:t>
            </a:r>
          </a:p>
          <a:p>
            <a:r>
              <a:rPr lang="en-US" sz="2800" b="1" dirty="0" smtClean="0">
                <a:latin typeface="Calibri" charset="0"/>
                <a:ea typeface="Calibri" charset="0"/>
                <a:cs typeface="Calibri" charset="0"/>
              </a:rPr>
              <a:t>Program Manager, RAD-AID Middle East</a:t>
            </a:r>
          </a:p>
        </p:txBody>
      </p:sp>
    </p:spTree>
    <p:extLst>
      <p:ext uri="{BB962C8B-B14F-4D97-AF65-F5344CB8AC3E}">
        <p14:creationId xmlns:p14="http://schemas.microsoft.com/office/powerpoint/2010/main" val="1971780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prstGeom prst="rect">
            <a:avLst/>
          </a:prstGeom>
        </p:spPr>
        <p:txBody>
          <a:bodyPr spcFirstLastPara="1" vert="horz" wrap="square" lIns="95996" tIns="95996" rIns="95996" bIns="95996" anchor="t" anchorCtr="0">
            <a:noAutofit/>
          </a:bodyPr>
          <a:lstStyle/>
          <a:p>
            <a:r>
              <a:rPr lang="en" dirty="0">
                <a:solidFill>
                  <a:schemeClr val="tx1"/>
                </a:solidFill>
              </a:rPr>
              <a:t>What is Global Health?</a:t>
            </a:r>
            <a:endParaRPr dirty="0">
              <a:solidFill>
                <a:schemeClr val="tx1"/>
              </a:solidFill>
            </a:endParaRPr>
          </a:p>
        </p:txBody>
      </p:sp>
      <p:sp>
        <p:nvSpPr>
          <p:cNvPr id="61" name="Google Shape;61;p14"/>
          <p:cNvSpPr txBox="1">
            <a:spLocks noGrp="1"/>
          </p:cNvSpPr>
          <p:nvPr>
            <p:ph idx="1"/>
          </p:nvPr>
        </p:nvSpPr>
        <p:spPr>
          <a:xfrm>
            <a:off x="320675" y="1143000"/>
            <a:ext cx="9120188" cy="4525962"/>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lnSpc>
                <a:spcPct val="150000"/>
              </a:lnSpc>
              <a:spcBef>
                <a:spcPts val="735"/>
              </a:spcBef>
              <a:buNone/>
            </a:pPr>
            <a:r>
              <a:rPr lang="en" sz="2940" dirty="0">
                <a:solidFill>
                  <a:schemeClr val="tx1"/>
                </a:solidFill>
              </a:rPr>
              <a:t>•</a:t>
            </a:r>
            <a:r>
              <a:rPr lang="en" sz="2520" dirty="0">
                <a:solidFill>
                  <a:schemeClr val="tx1"/>
                </a:solidFill>
                <a:latin typeface="Calibri"/>
                <a:ea typeface="Calibri"/>
                <a:cs typeface="Calibri"/>
                <a:sym typeface="Calibri"/>
              </a:rPr>
              <a:t>Issues that transcend national boundaries</a:t>
            </a:r>
            <a:endParaRPr sz="2520" dirty="0">
              <a:solidFill>
                <a:schemeClr val="tx1"/>
              </a:solidFill>
              <a:latin typeface="Calibri"/>
              <a:ea typeface="Calibri"/>
              <a:cs typeface="Calibri"/>
              <a:sym typeface="Calibri"/>
            </a:endParaRPr>
          </a:p>
          <a:p>
            <a:pPr marL="0" indent="0">
              <a:lnSpc>
                <a:spcPct val="150000"/>
              </a:lnSpc>
              <a:spcBef>
                <a:spcPts val="735"/>
              </a:spcBef>
              <a:buNone/>
            </a:pPr>
            <a:r>
              <a:rPr lang="en" sz="2520" dirty="0">
                <a:solidFill>
                  <a:schemeClr val="tx1"/>
                </a:solidFill>
              </a:rPr>
              <a:t>•</a:t>
            </a:r>
            <a:r>
              <a:rPr lang="en" sz="2520" dirty="0">
                <a:solidFill>
                  <a:schemeClr val="tx1"/>
                </a:solidFill>
                <a:latin typeface="Calibri"/>
                <a:ea typeface="Calibri"/>
                <a:cs typeface="Calibri"/>
                <a:sym typeface="Calibri"/>
              </a:rPr>
              <a:t>Emphasis on solutions that require global cooperation</a:t>
            </a:r>
            <a:endParaRPr sz="2520" dirty="0">
              <a:solidFill>
                <a:schemeClr val="tx1"/>
              </a:solidFill>
              <a:latin typeface="Calibri"/>
              <a:ea typeface="Calibri"/>
              <a:cs typeface="Calibri"/>
              <a:sym typeface="Calibri"/>
            </a:endParaRPr>
          </a:p>
          <a:p>
            <a:pPr marL="0" indent="0">
              <a:lnSpc>
                <a:spcPct val="150000"/>
              </a:lnSpc>
              <a:spcBef>
                <a:spcPts val="735"/>
              </a:spcBef>
              <a:buNone/>
            </a:pPr>
            <a:r>
              <a:rPr lang="en" sz="2520" dirty="0">
                <a:solidFill>
                  <a:schemeClr val="tx1"/>
                </a:solidFill>
              </a:rPr>
              <a:t>•</a:t>
            </a:r>
            <a:r>
              <a:rPr lang="en" sz="2520" dirty="0">
                <a:solidFill>
                  <a:schemeClr val="tx1"/>
                </a:solidFill>
                <a:latin typeface="Calibri"/>
                <a:ea typeface="Calibri"/>
                <a:cs typeface="Calibri"/>
                <a:sym typeface="Calibri"/>
              </a:rPr>
              <a:t>Individuals and population</a:t>
            </a:r>
            <a:endParaRPr sz="2520" dirty="0">
              <a:solidFill>
                <a:schemeClr val="tx1"/>
              </a:solidFill>
              <a:latin typeface="Calibri"/>
              <a:ea typeface="Calibri"/>
              <a:cs typeface="Calibri"/>
              <a:sym typeface="Calibri"/>
            </a:endParaRPr>
          </a:p>
          <a:p>
            <a:pPr marL="0" indent="0">
              <a:lnSpc>
                <a:spcPct val="150000"/>
              </a:lnSpc>
              <a:spcBef>
                <a:spcPts val="735"/>
              </a:spcBef>
              <a:buNone/>
            </a:pPr>
            <a:r>
              <a:rPr lang="en" sz="2520" dirty="0">
                <a:solidFill>
                  <a:schemeClr val="tx1"/>
                </a:solidFill>
              </a:rPr>
              <a:t>•</a:t>
            </a:r>
            <a:r>
              <a:rPr lang="en" sz="2520" dirty="0">
                <a:solidFill>
                  <a:schemeClr val="tx1"/>
                </a:solidFill>
                <a:latin typeface="Calibri"/>
                <a:ea typeface="Calibri"/>
                <a:cs typeface="Calibri"/>
                <a:sym typeface="Calibri"/>
              </a:rPr>
              <a:t>Health equity</a:t>
            </a:r>
            <a:endParaRPr sz="2520" dirty="0">
              <a:solidFill>
                <a:schemeClr val="tx1"/>
              </a:solidFill>
              <a:latin typeface="Calibri"/>
              <a:ea typeface="Calibri"/>
              <a:cs typeface="Calibri"/>
              <a:sym typeface="Calibri"/>
            </a:endParaRPr>
          </a:p>
          <a:p>
            <a:pPr marL="0" indent="0">
              <a:lnSpc>
                <a:spcPct val="150000"/>
              </a:lnSpc>
              <a:spcBef>
                <a:spcPts val="735"/>
              </a:spcBef>
              <a:buNone/>
            </a:pPr>
            <a:r>
              <a:rPr lang="en" sz="2520" dirty="0">
                <a:solidFill>
                  <a:schemeClr val="tx1"/>
                </a:solidFill>
              </a:rPr>
              <a:t>•</a:t>
            </a:r>
            <a:r>
              <a:rPr lang="en" sz="2520" dirty="0">
                <a:solidFill>
                  <a:schemeClr val="tx1"/>
                </a:solidFill>
                <a:latin typeface="Calibri"/>
                <a:ea typeface="Calibri"/>
                <a:cs typeface="Calibri"/>
                <a:sym typeface="Calibri"/>
              </a:rPr>
              <a:t>Multidisciplinary</a:t>
            </a:r>
            <a:endParaRPr sz="2520" dirty="0">
              <a:solidFill>
                <a:schemeClr val="tx1"/>
              </a:solidFill>
              <a:latin typeface="Calibri"/>
              <a:ea typeface="Calibri"/>
              <a:cs typeface="Calibri"/>
              <a:sym typeface="Calibri"/>
            </a:endParaRPr>
          </a:p>
          <a:p>
            <a:pPr marL="0" indent="0">
              <a:spcBef>
                <a:spcPts val="420"/>
              </a:spcBef>
              <a:buNone/>
            </a:pPr>
            <a:endParaRPr lang="en" sz="1470" dirty="0" smtClean="0">
              <a:solidFill>
                <a:schemeClr val="tx1"/>
              </a:solidFill>
              <a:latin typeface="Calibri"/>
              <a:ea typeface="Calibri"/>
              <a:cs typeface="Calibri"/>
              <a:sym typeface="Calibri"/>
            </a:endParaRPr>
          </a:p>
          <a:p>
            <a:pPr marL="0" indent="0">
              <a:spcBef>
                <a:spcPts val="420"/>
              </a:spcBef>
              <a:buNone/>
            </a:pPr>
            <a:r>
              <a:rPr lang="en" sz="1470" dirty="0" smtClean="0">
                <a:solidFill>
                  <a:schemeClr val="tx1"/>
                </a:solidFill>
                <a:latin typeface="Calibri"/>
                <a:ea typeface="Calibri"/>
                <a:cs typeface="Calibri"/>
                <a:sym typeface="Calibri"/>
              </a:rPr>
              <a:t>Koplan </a:t>
            </a:r>
            <a:r>
              <a:rPr lang="en" sz="1470" dirty="0">
                <a:solidFill>
                  <a:schemeClr val="tx1"/>
                </a:solidFill>
                <a:latin typeface="Calibri"/>
                <a:ea typeface="Calibri"/>
                <a:cs typeface="Calibri"/>
                <a:sym typeface="Calibri"/>
              </a:rPr>
              <a:t>JP, Bond TC, Merson MH, et al. Towards a common definition of global health. Lancet 2009; 373:1993-5.</a:t>
            </a:r>
            <a:endParaRPr sz="1470" dirty="0">
              <a:solidFill>
                <a:schemeClr val="tx1"/>
              </a:solidFill>
              <a:latin typeface="Calibri"/>
              <a:ea typeface="Calibri"/>
              <a:cs typeface="Calibri"/>
              <a:sym typeface="Calibri"/>
            </a:endParaRPr>
          </a:p>
          <a:p>
            <a:pPr marL="0" indent="0">
              <a:spcAft>
                <a:spcPts val="1680"/>
              </a:spcAft>
              <a:buNone/>
            </a:pPr>
            <a:endParaRPr dirty="0"/>
          </a:p>
        </p:txBody>
      </p:sp>
    </p:spTree>
    <p:extLst>
      <p:ext uri="{BB962C8B-B14F-4D97-AF65-F5344CB8AC3E}">
        <p14:creationId xmlns:p14="http://schemas.microsoft.com/office/powerpoint/2010/main" val="1776239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18" descr="globe background cropped.png"/>
          <p:cNvPicPr>
            <a:picLocks noGrp="1" noChangeAspect="1"/>
          </p:cNvPicPr>
          <p:nvPr>
            <p:ph sz="half" idx="4294967295"/>
          </p:nvPr>
        </p:nvPicPr>
        <p:blipFill>
          <a:blip r:embed="rId3" cstate="print"/>
          <a:srcRect/>
          <a:stretch>
            <a:fillRect/>
          </a:stretch>
        </p:blipFill>
        <p:spPr>
          <a:xfrm>
            <a:off x="5121275" y="533400"/>
            <a:ext cx="4479925" cy="5946775"/>
          </a:xfrm>
        </p:spPr>
      </p:pic>
      <p:pic>
        <p:nvPicPr>
          <p:cNvPr id="4" name="Picture 3"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7" name="Content Placeholder 2"/>
          <p:cNvSpPr txBox="1">
            <a:spLocks/>
          </p:cNvSpPr>
          <p:nvPr/>
        </p:nvSpPr>
        <p:spPr>
          <a:xfrm>
            <a:off x="320675" y="1524001"/>
            <a:ext cx="5927725" cy="4495800"/>
          </a:xfrm>
          <a:prstGeom prst="rect">
            <a:avLst/>
          </a:prstGeom>
        </p:spPr>
        <p:txBody>
          <a:bodyPr/>
          <a:lst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514350" indent="-514350">
              <a:spcAft>
                <a:spcPts val="600"/>
              </a:spcAft>
              <a:buFont typeface="Arial"/>
              <a:buChar char="•"/>
            </a:pPr>
            <a:r>
              <a:rPr lang="en-US" sz="2400" dirty="0" smtClean="0">
                <a:solidFill>
                  <a:srgbClr val="000000"/>
                </a:solidFill>
                <a:latin typeface="Calibri"/>
                <a:cs typeface="Calibri"/>
              </a:rPr>
              <a:t>Syrian Civil War starts in 2011</a:t>
            </a:r>
          </a:p>
          <a:p>
            <a:pPr marL="514350" indent="-514350">
              <a:spcAft>
                <a:spcPts val="600"/>
              </a:spcAft>
              <a:buFont typeface="Arial"/>
              <a:buChar char="•"/>
            </a:pPr>
            <a:r>
              <a:rPr lang="en-US" sz="2400" dirty="0" smtClean="0">
                <a:solidFill>
                  <a:srgbClr val="000000"/>
                </a:solidFill>
                <a:latin typeface="Calibri"/>
                <a:cs typeface="Calibri"/>
              </a:rPr>
              <a:t>Over 500,000 dead </a:t>
            </a:r>
            <a:endParaRPr lang="en-US" sz="2400" u="sng" dirty="0" smtClean="0">
              <a:solidFill>
                <a:srgbClr val="000000"/>
              </a:solidFill>
              <a:latin typeface="Calibri"/>
              <a:cs typeface="Calibri"/>
            </a:endParaRPr>
          </a:p>
          <a:p>
            <a:pPr marL="514350" indent="-514350">
              <a:spcAft>
                <a:spcPts val="600"/>
              </a:spcAft>
              <a:buFont typeface="Arial"/>
              <a:buChar char="•"/>
            </a:pPr>
            <a:r>
              <a:rPr lang="en-US" sz="2400" dirty="0" smtClean="0">
                <a:solidFill>
                  <a:srgbClr val="000000"/>
                </a:solidFill>
                <a:latin typeface="Calibri"/>
                <a:cs typeface="Calibri"/>
              </a:rPr>
              <a:t>Over 5 million Syrians externally displaced</a:t>
            </a:r>
          </a:p>
          <a:p>
            <a:pPr marL="514350" indent="-514350">
              <a:spcAft>
                <a:spcPts val="600"/>
              </a:spcAft>
              <a:buFont typeface="Arial"/>
              <a:buChar char="•"/>
            </a:pPr>
            <a:r>
              <a:rPr lang="en-US" sz="2400" dirty="0" smtClean="0">
                <a:solidFill>
                  <a:srgbClr val="000000"/>
                </a:solidFill>
                <a:latin typeface="Calibri"/>
                <a:cs typeface="Calibri"/>
              </a:rPr>
              <a:t>Additional 6.6 million internally displaced</a:t>
            </a:r>
          </a:p>
          <a:p>
            <a:pPr marL="514350" indent="-514350">
              <a:spcAft>
                <a:spcPts val="600"/>
              </a:spcAft>
              <a:buNone/>
            </a:pPr>
            <a:endParaRPr lang="en-US" sz="2800" dirty="0" smtClean="0">
              <a:solidFill>
                <a:srgbClr val="000000"/>
              </a:solidFill>
              <a:latin typeface="Calibri"/>
              <a:cs typeface="Calibri"/>
            </a:endParaRPr>
          </a:p>
          <a:p>
            <a:pPr marL="514350" indent="-514350">
              <a:spcAft>
                <a:spcPts val="600"/>
              </a:spcAft>
              <a:buFont typeface="Wingdings 2" charset="2"/>
              <a:buNone/>
            </a:pPr>
            <a:endParaRPr lang="en-US" sz="2800" dirty="0" smtClean="0">
              <a:solidFill>
                <a:srgbClr val="000000"/>
              </a:solidFill>
            </a:endParaRPr>
          </a:p>
          <a:p>
            <a:endParaRPr lang="en-US" sz="2800" dirty="0" smtClean="0"/>
          </a:p>
        </p:txBody>
      </p:sp>
      <p:sp>
        <p:nvSpPr>
          <p:cNvPr id="8" name="Title 1"/>
          <p:cNvSpPr txBox="1">
            <a:spLocks/>
          </p:cNvSpPr>
          <p:nvPr/>
        </p:nvSpPr>
        <p:spPr>
          <a:xfrm>
            <a:off x="320675" y="457200"/>
            <a:ext cx="9120188" cy="8382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b="1" dirty="0" smtClean="0">
                <a:solidFill>
                  <a:srgbClr val="000000"/>
                </a:solidFill>
                <a:effectLst/>
                <a:latin typeface="Calibri"/>
                <a:cs typeface="Calibri"/>
              </a:rPr>
              <a:t>Syrian refugee crisis</a:t>
            </a:r>
            <a:endParaRPr lang="en-US" b="1" dirty="0">
              <a:solidFill>
                <a:srgbClr val="000000"/>
              </a:solidFill>
              <a:effectLst/>
              <a:latin typeface="Calibri"/>
              <a:cs typeface="Calibri"/>
            </a:endParaRPr>
          </a:p>
        </p:txBody>
      </p:sp>
      <p:pic>
        <p:nvPicPr>
          <p:cNvPr id="11" name="Picture 10" descr="IMG-20170208-WA0046.jpg"/>
          <p:cNvPicPr>
            <a:picLocks noChangeAspect="1"/>
          </p:cNvPicPr>
          <p:nvPr/>
        </p:nvPicPr>
        <p:blipFill>
          <a:blip r:embed="rId5" cstate="print"/>
          <a:stretch>
            <a:fillRect/>
          </a:stretch>
        </p:blipFill>
        <p:spPr>
          <a:xfrm>
            <a:off x="4267200" y="3886200"/>
            <a:ext cx="5113866" cy="2876550"/>
          </a:xfrm>
          <a:prstGeom prst="rect">
            <a:avLst/>
          </a:prstGeom>
        </p:spPr>
      </p:pic>
    </p:spTree>
    <p:extLst>
      <p:ext uri="{BB962C8B-B14F-4D97-AF65-F5344CB8AC3E}">
        <p14:creationId xmlns:p14="http://schemas.microsoft.com/office/powerpoint/2010/main" val="552829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18" descr="globe background cropped.png"/>
          <p:cNvPicPr>
            <a:picLocks noGrp="1" noChangeAspect="1"/>
          </p:cNvPicPr>
          <p:nvPr>
            <p:ph sz="half" idx="4294967295"/>
          </p:nvPr>
        </p:nvPicPr>
        <p:blipFill>
          <a:blip r:embed="rId3" cstate="print"/>
          <a:srcRect/>
          <a:stretch>
            <a:fillRect/>
          </a:stretch>
        </p:blipFill>
        <p:spPr>
          <a:xfrm>
            <a:off x="5121275" y="533400"/>
            <a:ext cx="4479925" cy="5946775"/>
          </a:xfrm>
        </p:spPr>
      </p:pic>
      <p:pic>
        <p:nvPicPr>
          <p:cNvPr id="4" name="Picture 3"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7" name="Content Placeholder 2"/>
          <p:cNvSpPr txBox="1">
            <a:spLocks/>
          </p:cNvSpPr>
          <p:nvPr/>
        </p:nvSpPr>
        <p:spPr>
          <a:xfrm>
            <a:off x="320675" y="1600200"/>
            <a:ext cx="5318125" cy="4419600"/>
          </a:xfrm>
          <a:prstGeom prst="rect">
            <a:avLst/>
          </a:prstGeom>
        </p:spPr>
        <p:txBody>
          <a:bodyPr/>
          <a:lst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514350" indent="-514350">
              <a:spcAft>
                <a:spcPts val="600"/>
              </a:spcAft>
              <a:buFont typeface="Arial"/>
              <a:buChar char="•"/>
            </a:pPr>
            <a:r>
              <a:rPr lang="en-US" sz="2400" dirty="0" smtClean="0">
                <a:solidFill>
                  <a:srgbClr val="000000"/>
                </a:solidFill>
                <a:latin typeface="Calibri"/>
                <a:cs typeface="Calibri"/>
              </a:rPr>
              <a:t>Over 600,000 refugees in a country of 10 million </a:t>
            </a:r>
          </a:p>
          <a:p>
            <a:pPr marL="914400" lvl="1" indent="-514350">
              <a:spcAft>
                <a:spcPts val="600"/>
              </a:spcAft>
              <a:buFont typeface="Arial"/>
              <a:buChar char="•"/>
            </a:pPr>
            <a:r>
              <a:rPr lang="en-US" sz="2400" dirty="0" smtClean="0">
                <a:solidFill>
                  <a:srgbClr val="000000"/>
                </a:solidFill>
                <a:latin typeface="Calibri"/>
                <a:cs typeface="Calibri"/>
              </a:rPr>
              <a:t>2nd highest per capita</a:t>
            </a:r>
          </a:p>
          <a:p>
            <a:pPr marL="514350" indent="-514350">
              <a:spcAft>
                <a:spcPts val="600"/>
              </a:spcAft>
              <a:buFont typeface="Arial"/>
              <a:buChar char="•"/>
            </a:pPr>
            <a:r>
              <a:rPr lang="en-US" sz="2400" dirty="0" err="1" smtClean="0">
                <a:solidFill>
                  <a:srgbClr val="000000"/>
                </a:solidFill>
                <a:latin typeface="Calibri"/>
                <a:cs typeface="Calibri"/>
              </a:rPr>
              <a:t>Za’atari</a:t>
            </a:r>
            <a:r>
              <a:rPr lang="en-US" sz="2400" dirty="0" smtClean="0">
                <a:solidFill>
                  <a:srgbClr val="000000"/>
                </a:solidFill>
                <a:latin typeface="Calibri"/>
                <a:cs typeface="Calibri"/>
              </a:rPr>
              <a:t> Refugee Camp</a:t>
            </a:r>
          </a:p>
          <a:p>
            <a:pPr marL="914400" lvl="1" indent="-514350">
              <a:spcAft>
                <a:spcPts val="600"/>
              </a:spcAft>
              <a:buFont typeface="Arial"/>
              <a:buChar char="•"/>
            </a:pPr>
            <a:r>
              <a:rPr lang="en-US" sz="2400" dirty="0" smtClean="0">
                <a:solidFill>
                  <a:srgbClr val="000000"/>
                </a:solidFill>
                <a:latin typeface="Calibri"/>
                <a:cs typeface="Calibri"/>
              </a:rPr>
              <a:t>Northern Jordan near </a:t>
            </a:r>
            <a:r>
              <a:rPr lang="en-US" sz="2400" dirty="0" err="1" smtClean="0">
                <a:solidFill>
                  <a:srgbClr val="000000"/>
                </a:solidFill>
                <a:latin typeface="Calibri"/>
                <a:cs typeface="Calibri"/>
              </a:rPr>
              <a:t>Daraa</a:t>
            </a:r>
            <a:endParaRPr lang="en-US" sz="2400" dirty="0" smtClean="0">
              <a:solidFill>
                <a:srgbClr val="000000"/>
              </a:solidFill>
              <a:latin typeface="Calibri"/>
              <a:cs typeface="Calibri"/>
            </a:endParaRPr>
          </a:p>
          <a:p>
            <a:pPr marL="914400" lvl="1" indent="-514350">
              <a:spcAft>
                <a:spcPts val="600"/>
              </a:spcAft>
              <a:buFont typeface="Arial"/>
              <a:buChar char="•"/>
            </a:pPr>
            <a:r>
              <a:rPr lang="en-US" sz="2400" dirty="0" smtClean="0">
                <a:solidFill>
                  <a:srgbClr val="000000"/>
                </a:solidFill>
                <a:latin typeface="Calibri"/>
                <a:cs typeface="Calibri"/>
              </a:rPr>
              <a:t>Approximately 80,000 inhabitants</a:t>
            </a:r>
          </a:p>
          <a:p>
            <a:pPr marL="914400" lvl="1" indent="-514350">
              <a:spcAft>
                <a:spcPts val="600"/>
              </a:spcAft>
              <a:buFont typeface="Arial"/>
              <a:buChar char="•"/>
            </a:pPr>
            <a:r>
              <a:rPr lang="en-US" sz="2400" dirty="0" smtClean="0">
                <a:solidFill>
                  <a:srgbClr val="000000"/>
                </a:solidFill>
                <a:latin typeface="Calibri"/>
                <a:cs typeface="Calibri"/>
              </a:rPr>
              <a:t>4</a:t>
            </a:r>
            <a:r>
              <a:rPr lang="en-US" sz="2400" baseline="30000" dirty="0" smtClean="0">
                <a:solidFill>
                  <a:srgbClr val="000000"/>
                </a:solidFill>
                <a:latin typeface="Calibri"/>
                <a:cs typeface="Calibri"/>
              </a:rPr>
              <a:t>th</a:t>
            </a:r>
            <a:r>
              <a:rPr lang="en-US" sz="2400" dirty="0" smtClean="0">
                <a:solidFill>
                  <a:srgbClr val="000000"/>
                </a:solidFill>
                <a:latin typeface="Calibri"/>
                <a:cs typeface="Calibri"/>
              </a:rPr>
              <a:t> largest city in the country</a:t>
            </a:r>
          </a:p>
          <a:p>
            <a:pPr marL="514350" indent="-514350">
              <a:spcAft>
                <a:spcPts val="600"/>
              </a:spcAft>
              <a:buFont typeface="Wingdings 2" charset="2"/>
              <a:buNone/>
            </a:pPr>
            <a:endParaRPr lang="en-US" sz="2800" dirty="0" smtClean="0">
              <a:solidFill>
                <a:srgbClr val="000000"/>
              </a:solidFill>
            </a:endParaRPr>
          </a:p>
          <a:p>
            <a:endParaRPr lang="en-US" sz="2800" dirty="0" smtClean="0"/>
          </a:p>
        </p:txBody>
      </p:sp>
      <p:sp>
        <p:nvSpPr>
          <p:cNvPr id="8" name="Title 1"/>
          <p:cNvSpPr txBox="1">
            <a:spLocks/>
          </p:cNvSpPr>
          <p:nvPr/>
        </p:nvSpPr>
        <p:spPr>
          <a:xfrm>
            <a:off x="320675" y="457200"/>
            <a:ext cx="9120188" cy="8382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b="1" dirty="0" err="1" smtClean="0">
                <a:solidFill>
                  <a:srgbClr val="000000"/>
                </a:solidFill>
                <a:effectLst/>
                <a:latin typeface="Calibri"/>
                <a:cs typeface="Calibri"/>
              </a:rPr>
              <a:t>JOrdan</a:t>
            </a:r>
            <a:endParaRPr lang="en-US" b="1" dirty="0">
              <a:solidFill>
                <a:srgbClr val="000000"/>
              </a:solidFill>
              <a:effectLst/>
              <a:latin typeface="Calibri"/>
              <a:cs typeface="Calibri"/>
            </a:endParaRPr>
          </a:p>
        </p:txBody>
      </p:sp>
      <p:pic>
        <p:nvPicPr>
          <p:cNvPr id="10" name="Picture 9" descr="Copy of 3 - Douma hospital in Ghouta, Feb 20-21, by SAMS staff (1).jpg"/>
          <p:cNvPicPr>
            <a:picLocks noChangeAspect="1"/>
          </p:cNvPicPr>
          <p:nvPr/>
        </p:nvPicPr>
        <p:blipFill>
          <a:blip r:embed="rId5" cstate="print"/>
          <a:stretch>
            <a:fillRect/>
          </a:stretch>
        </p:blipFill>
        <p:spPr>
          <a:xfrm flipH="1">
            <a:off x="5562598" y="1905000"/>
            <a:ext cx="3884301" cy="2590800"/>
          </a:xfrm>
          <a:prstGeom prst="rect">
            <a:avLst/>
          </a:prstGeom>
        </p:spPr>
      </p:pic>
    </p:spTree>
    <p:extLst>
      <p:ext uri="{BB962C8B-B14F-4D97-AF65-F5344CB8AC3E}">
        <p14:creationId xmlns:p14="http://schemas.microsoft.com/office/powerpoint/2010/main" val="557086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18" descr="globe background cropped.png"/>
          <p:cNvPicPr>
            <a:picLocks noGrp="1" noChangeAspect="1"/>
          </p:cNvPicPr>
          <p:nvPr>
            <p:ph sz="half" idx="4294967295"/>
          </p:nvPr>
        </p:nvPicPr>
        <p:blipFill>
          <a:blip r:embed="rId3" cstate="print"/>
          <a:srcRect/>
          <a:stretch>
            <a:fillRect/>
          </a:stretch>
        </p:blipFill>
        <p:spPr>
          <a:xfrm>
            <a:off x="5121275" y="533400"/>
            <a:ext cx="4479925" cy="5946775"/>
          </a:xfrm>
        </p:spPr>
      </p:pic>
      <p:pic>
        <p:nvPicPr>
          <p:cNvPr id="4" name="Picture 3"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7" name="Content Placeholder 2"/>
          <p:cNvSpPr txBox="1">
            <a:spLocks/>
          </p:cNvSpPr>
          <p:nvPr/>
        </p:nvSpPr>
        <p:spPr>
          <a:xfrm>
            <a:off x="320675" y="1554163"/>
            <a:ext cx="5851525" cy="4465637"/>
          </a:xfrm>
          <a:prstGeom prst="rect">
            <a:avLst/>
          </a:prstGeom>
        </p:spPr>
        <p:txBody>
          <a:bodyPr/>
          <a:lst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514350" indent="-514350">
              <a:spcAft>
                <a:spcPts val="600"/>
              </a:spcAft>
              <a:buFont typeface="Arial"/>
              <a:buChar char="•"/>
            </a:pPr>
            <a:r>
              <a:rPr lang="en-US" sz="2800" dirty="0" smtClean="0">
                <a:solidFill>
                  <a:srgbClr val="000000"/>
                </a:solidFill>
                <a:latin typeface="Calibri"/>
                <a:cs typeface="Calibri"/>
              </a:rPr>
              <a:t>Majority of radiologists work in private hospitals</a:t>
            </a:r>
            <a:endParaRPr lang="en-US" sz="2800" u="sng" dirty="0" smtClean="0">
              <a:solidFill>
                <a:srgbClr val="000000"/>
              </a:solidFill>
              <a:latin typeface="Calibri"/>
              <a:cs typeface="Calibri"/>
            </a:endParaRPr>
          </a:p>
          <a:p>
            <a:pPr marL="514350" indent="-514350">
              <a:spcAft>
                <a:spcPts val="600"/>
              </a:spcAft>
              <a:buFont typeface="Arial"/>
              <a:buChar char="•"/>
            </a:pPr>
            <a:r>
              <a:rPr lang="en-US" sz="2800" dirty="0" smtClean="0">
                <a:solidFill>
                  <a:srgbClr val="000000"/>
                </a:solidFill>
                <a:latin typeface="Calibri"/>
                <a:cs typeface="Calibri"/>
              </a:rPr>
              <a:t>Non-citizens face restrictions to access</a:t>
            </a:r>
          </a:p>
          <a:p>
            <a:pPr marL="514350" indent="-514350">
              <a:spcAft>
                <a:spcPts val="600"/>
              </a:spcAft>
              <a:buFont typeface="Arial"/>
              <a:buChar char="•"/>
            </a:pPr>
            <a:r>
              <a:rPr lang="en-US" sz="2800" dirty="0" smtClean="0">
                <a:solidFill>
                  <a:srgbClr val="000000"/>
                </a:solidFill>
                <a:latin typeface="Calibri"/>
                <a:cs typeface="Calibri"/>
              </a:rPr>
              <a:t>1 UNWRA facility in Jordan</a:t>
            </a:r>
          </a:p>
          <a:p>
            <a:pPr marL="914400" lvl="1" indent="-514350">
              <a:spcAft>
                <a:spcPts val="600"/>
              </a:spcAft>
              <a:buFont typeface="Arial"/>
              <a:buChar char="•"/>
            </a:pPr>
            <a:r>
              <a:rPr lang="en-US" sz="2400" dirty="0" smtClean="0">
                <a:solidFill>
                  <a:srgbClr val="000000"/>
                </a:solidFill>
                <a:latin typeface="Calibri"/>
                <a:cs typeface="Calibri"/>
              </a:rPr>
              <a:t>Almost half closed in Syria</a:t>
            </a:r>
          </a:p>
          <a:p>
            <a:pPr marL="514350" indent="-514350">
              <a:spcAft>
                <a:spcPts val="600"/>
              </a:spcAft>
              <a:buFont typeface="Wingdings 2" charset="2"/>
              <a:buNone/>
            </a:pPr>
            <a:endParaRPr lang="en-US" sz="2800" dirty="0" smtClean="0">
              <a:solidFill>
                <a:srgbClr val="000000"/>
              </a:solidFill>
            </a:endParaRPr>
          </a:p>
          <a:p>
            <a:endParaRPr lang="en-US" sz="2800" dirty="0" smtClean="0"/>
          </a:p>
        </p:txBody>
      </p:sp>
      <p:sp>
        <p:nvSpPr>
          <p:cNvPr id="8" name="Title 1"/>
          <p:cNvSpPr txBox="1">
            <a:spLocks/>
          </p:cNvSpPr>
          <p:nvPr/>
        </p:nvSpPr>
        <p:spPr>
          <a:xfrm>
            <a:off x="320675" y="457200"/>
            <a:ext cx="9120188" cy="8382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b="1" dirty="0" smtClean="0">
                <a:solidFill>
                  <a:srgbClr val="000000"/>
                </a:solidFill>
                <a:effectLst/>
                <a:latin typeface="Calibri"/>
                <a:cs typeface="Calibri"/>
              </a:rPr>
              <a:t>Radiology and access</a:t>
            </a:r>
            <a:endParaRPr lang="en-US" b="1" dirty="0">
              <a:solidFill>
                <a:srgbClr val="000000"/>
              </a:solidFill>
              <a:effectLst/>
              <a:latin typeface="Calibri"/>
              <a:cs typeface="Calibri"/>
            </a:endParaRPr>
          </a:p>
        </p:txBody>
      </p:sp>
      <p:pic>
        <p:nvPicPr>
          <p:cNvPr id="6" name="Picture 5" descr="IMG-20170208-WA0052.jpg"/>
          <p:cNvPicPr>
            <a:picLocks noChangeAspect="1"/>
          </p:cNvPicPr>
          <p:nvPr/>
        </p:nvPicPr>
        <p:blipFill>
          <a:blip r:embed="rId5" cstate="print"/>
          <a:stretch>
            <a:fillRect/>
          </a:stretch>
        </p:blipFill>
        <p:spPr>
          <a:xfrm>
            <a:off x="5029343" y="3276600"/>
            <a:ext cx="4571857" cy="3046000"/>
          </a:xfrm>
          <a:prstGeom prst="rect">
            <a:avLst/>
          </a:prstGeom>
        </p:spPr>
      </p:pic>
    </p:spTree>
    <p:extLst>
      <p:ext uri="{BB962C8B-B14F-4D97-AF65-F5344CB8AC3E}">
        <p14:creationId xmlns:p14="http://schemas.microsoft.com/office/powerpoint/2010/main" val="995377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18" descr="globe background cropped.png"/>
          <p:cNvPicPr>
            <a:picLocks noGrp="1" noChangeAspect="1"/>
          </p:cNvPicPr>
          <p:nvPr>
            <p:ph sz="half" idx="4294967295"/>
          </p:nvPr>
        </p:nvPicPr>
        <p:blipFill>
          <a:blip r:embed="rId3" cstate="print"/>
          <a:srcRect/>
          <a:stretch>
            <a:fillRect/>
          </a:stretch>
        </p:blipFill>
        <p:spPr>
          <a:xfrm>
            <a:off x="5121275" y="533400"/>
            <a:ext cx="4479925" cy="5946775"/>
          </a:xfrm>
        </p:spPr>
      </p:pic>
      <p:pic>
        <p:nvPicPr>
          <p:cNvPr id="4" name="Picture 3"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7" name="Content Placeholder 2"/>
          <p:cNvSpPr txBox="1">
            <a:spLocks/>
          </p:cNvSpPr>
          <p:nvPr/>
        </p:nvSpPr>
        <p:spPr>
          <a:xfrm>
            <a:off x="320675" y="1600200"/>
            <a:ext cx="5318125" cy="4419600"/>
          </a:xfrm>
          <a:prstGeom prst="rect">
            <a:avLst/>
          </a:prstGeom>
        </p:spPr>
        <p:txBody>
          <a:bodyPr/>
          <a:lst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514350" indent="-514350">
              <a:spcAft>
                <a:spcPts val="600"/>
              </a:spcAft>
              <a:buFont typeface="Arial"/>
              <a:buChar char="•"/>
            </a:pPr>
            <a:r>
              <a:rPr lang="en-US" sz="2800" dirty="0" smtClean="0">
                <a:solidFill>
                  <a:srgbClr val="000000"/>
                </a:solidFill>
                <a:latin typeface="Calibri"/>
                <a:cs typeface="Calibri"/>
              </a:rPr>
              <a:t>Multidisciplinary services</a:t>
            </a:r>
          </a:p>
          <a:p>
            <a:pPr marL="514350" indent="-514350">
              <a:spcAft>
                <a:spcPts val="600"/>
              </a:spcAft>
              <a:buFont typeface="Arial"/>
              <a:buChar char="•"/>
            </a:pPr>
            <a:r>
              <a:rPr lang="en-US" sz="2800" dirty="0" smtClean="0">
                <a:solidFill>
                  <a:srgbClr val="000000"/>
                </a:solidFill>
                <a:latin typeface="Calibri"/>
                <a:cs typeface="Calibri"/>
              </a:rPr>
              <a:t>Operate medical missions in Jordan, Turkey, Lebanon, Greece, and Syria</a:t>
            </a:r>
            <a:endParaRPr lang="en-US" sz="2800" u="sng" dirty="0" smtClean="0">
              <a:solidFill>
                <a:srgbClr val="000000"/>
              </a:solidFill>
              <a:latin typeface="Calibri"/>
              <a:cs typeface="Calibri"/>
            </a:endParaRPr>
          </a:p>
          <a:p>
            <a:pPr marL="514350" indent="-514350">
              <a:spcAft>
                <a:spcPts val="600"/>
              </a:spcAft>
              <a:buFont typeface="Arial"/>
              <a:buChar char="•"/>
            </a:pPr>
            <a:r>
              <a:rPr lang="en-US" sz="2800" dirty="0" smtClean="0">
                <a:solidFill>
                  <a:srgbClr val="000000"/>
                </a:solidFill>
                <a:latin typeface="Calibri"/>
                <a:cs typeface="Calibri"/>
              </a:rPr>
              <a:t>Radiology services</a:t>
            </a:r>
          </a:p>
          <a:p>
            <a:pPr marL="514350" indent="-514350">
              <a:spcAft>
                <a:spcPts val="600"/>
              </a:spcAft>
              <a:buFont typeface="Arial"/>
              <a:buChar char="•"/>
            </a:pPr>
            <a:endParaRPr lang="en-US" sz="2800" dirty="0" smtClean="0">
              <a:solidFill>
                <a:srgbClr val="000000"/>
              </a:solidFill>
            </a:endParaRPr>
          </a:p>
          <a:p>
            <a:endParaRPr lang="en-US" sz="2800" dirty="0" smtClean="0"/>
          </a:p>
        </p:txBody>
      </p:sp>
      <p:sp>
        <p:nvSpPr>
          <p:cNvPr id="8" name="Title 1"/>
          <p:cNvSpPr txBox="1">
            <a:spLocks/>
          </p:cNvSpPr>
          <p:nvPr/>
        </p:nvSpPr>
        <p:spPr>
          <a:xfrm>
            <a:off x="320675" y="457200"/>
            <a:ext cx="9120188" cy="8382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b="1" dirty="0" smtClean="0">
                <a:solidFill>
                  <a:srgbClr val="000000"/>
                </a:solidFill>
                <a:effectLst/>
                <a:latin typeface="Calibri"/>
                <a:cs typeface="Calibri"/>
              </a:rPr>
              <a:t>Syrian American Medical society (SAMS)</a:t>
            </a:r>
            <a:endParaRPr lang="en-US" b="1" dirty="0">
              <a:solidFill>
                <a:srgbClr val="000000"/>
              </a:solidFill>
              <a:effectLst/>
              <a:latin typeface="Calibri"/>
              <a:cs typeface="Calibri"/>
            </a:endParaRPr>
          </a:p>
        </p:txBody>
      </p:sp>
      <p:pic>
        <p:nvPicPr>
          <p:cNvPr id="10" name="Picture 9" descr="IMG-20170209-WA0045.jpg"/>
          <p:cNvPicPr>
            <a:picLocks noChangeAspect="1"/>
          </p:cNvPicPr>
          <p:nvPr/>
        </p:nvPicPr>
        <p:blipFill>
          <a:blip r:embed="rId5" cstate="print"/>
          <a:stretch>
            <a:fillRect/>
          </a:stretch>
        </p:blipFill>
        <p:spPr>
          <a:xfrm>
            <a:off x="4571857" y="2895600"/>
            <a:ext cx="5029343" cy="3350800"/>
          </a:xfrm>
          <a:prstGeom prst="rect">
            <a:avLst/>
          </a:prstGeom>
        </p:spPr>
      </p:pic>
    </p:spTree>
    <p:extLst>
      <p:ext uri="{BB962C8B-B14F-4D97-AF65-F5344CB8AC3E}">
        <p14:creationId xmlns:p14="http://schemas.microsoft.com/office/powerpoint/2010/main" val="18286335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18" descr="globe background cropped.png"/>
          <p:cNvPicPr>
            <a:picLocks noGrp="1" noChangeAspect="1"/>
          </p:cNvPicPr>
          <p:nvPr>
            <p:ph sz="half" idx="4294967295"/>
          </p:nvPr>
        </p:nvPicPr>
        <p:blipFill>
          <a:blip r:embed="rId3" cstate="print"/>
          <a:srcRect/>
          <a:stretch>
            <a:fillRect/>
          </a:stretch>
        </p:blipFill>
        <p:spPr>
          <a:xfrm>
            <a:off x="5121275" y="533400"/>
            <a:ext cx="4479925" cy="5946775"/>
          </a:xfrm>
        </p:spPr>
      </p:pic>
      <p:pic>
        <p:nvPicPr>
          <p:cNvPr id="4" name="Picture 3"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7" name="Content Placeholder 2"/>
          <p:cNvSpPr txBox="1">
            <a:spLocks/>
          </p:cNvSpPr>
          <p:nvPr/>
        </p:nvSpPr>
        <p:spPr>
          <a:xfrm>
            <a:off x="320675" y="1600200"/>
            <a:ext cx="5013325" cy="4419600"/>
          </a:xfrm>
          <a:prstGeom prst="rect">
            <a:avLst/>
          </a:prstGeom>
        </p:spPr>
        <p:txBody>
          <a:bodyPr/>
          <a:lst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514350" indent="-514350">
              <a:spcAft>
                <a:spcPts val="600"/>
              </a:spcAft>
              <a:buFont typeface="Arial"/>
              <a:buChar char="•"/>
            </a:pPr>
            <a:r>
              <a:rPr lang="en-US" sz="2800" dirty="0" smtClean="0">
                <a:solidFill>
                  <a:srgbClr val="000000"/>
                </a:solidFill>
                <a:latin typeface="Calibri"/>
                <a:cs typeface="Calibri"/>
              </a:rPr>
              <a:t>Opened November 2017</a:t>
            </a:r>
          </a:p>
          <a:p>
            <a:pPr marL="514350" indent="-514350">
              <a:spcAft>
                <a:spcPts val="600"/>
              </a:spcAft>
              <a:buFont typeface="Arial"/>
              <a:buChar char="•"/>
            </a:pPr>
            <a:r>
              <a:rPr lang="en-US" sz="2800" dirty="0" smtClean="0">
                <a:solidFill>
                  <a:srgbClr val="000000"/>
                </a:solidFill>
                <a:latin typeface="Calibri"/>
                <a:cs typeface="Calibri"/>
              </a:rPr>
              <a:t>Permanent staff</a:t>
            </a:r>
          </a:p>
          <a:p>
            <a:pPr marL="514350" indent="-514350">
              <a:spcAft>
                <a:spcPts val="600"/>
              </a:spcAft>
              <a:buFont typeface="Arial"/>
              <a:buChar char="•"/>
            </a:pPr>
            <a:r>
              <a:rPr lang="en-US" sz="2800" dirty="0" smtClean="0">
                <a:solidFill>
                  <a:srgbClr val="000000"/>
                </a:solidFill>
                <a:latin typeface="Calibri"/>
                <a:cs typeface="Calibri"/>
              </a:rPr>
              <a:t>Limited radiology capability</a:t>
            </a:r>
          </a:p>
          <a:p>
            <a:pPr marL="514350" indent="-514350">
              <a:spcAft>
                <a:spcPts val="600"/>
              </a:spcAft>
              <a:buFont typeface="Arial"/>
              <a:buChar char="•"/>
            </a:pPr>
            <a:r>
              <a:rPr lang="en-US" sz="2800" dirty="0" smtClean="0">
                <a:solidFill>
                  <a:srgbClr val="000000"/>
                </a:solidFill>
                <a:latin typeface="Calibri"/>
                <a:cs typeface="Calibri"/>
              </a:rPr>
              <a:t>Training</a:t>
            </a:r>
          </a:p>
          <a:p>
            <a:pPr marL="514350" indent="-514350">
              <a:spcAft>
                <a:spcPts val="600"/>
              </a:spcAft>
              <a:buNone/>
            </a:pPr>
            <a:endParaRPr lang="en-US" sz="2800" dirty="0" smtClean="0">
              <a:solidFill>
                <a:srgbClr val="000000"/>
              </a:solidFill>
              <a:latin typeface="Calibri"/>
              <a:cs typeface="Calibri"/>
            </a:endParaRPr>
          </a:p>
          <a:p>
            <a:pPr marL="514350" indent="-514350">
              <a:spcAft>
                <a:spcPts val="600"/>
              </a:spcAft>
              <a:buFont typeface="Arial"/>
              <a:buChar char="•"/>
            </a:pPr>
            <a:endParaRPr lang="en-US" sz="2800" dirty="0" smtClean="0">
              <a:solidFill>
                <a:srgbClr val="000000"/>
              </a:solidFill>
            </a:endParaRPr>
          </a:p>
          <a:p>
            <a:endParaRPr lang="en-US" sz="2800" dirty="0" smtClean="0"/>
          </a:p>
        </p:txBody>
      </p:sp>
      <p:sp>
        <p:nvSpPr>
          <p:cNvPr id="8" name="Title 1"/>
          <p:cNvSpPr txBox="1">
            <a:spLocks/>
          </p:cNvSpPr>
          <p:nvPr/>
        </p:nvSpPr>
        <p:spPr>
          <a:xfrm>
            <a:off x="320675" y="457200"/>
            <a:ext cx="9120188" cy="8382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b="1" dirty="0" smtClean="0">
                <a:solidFill>
                  <a:srgbClr val="000000"/>
                </a:solidFill>
                <a:effectLst/>
                <a:latin typeface="Calibri"/>
                <a:cs typeface="Calibri"/>
              </a:rPr>
              <a:t>SAMS </a:t>
            </a:r>
            <a:r>
              <a:rPr lang="en-US" b="1" dirty="0" err="1" smtClean="0">
                <a:solidFill>
                  <a:srgbClr val="000000"/>
                </a:solidFill>
                <a:effectLst/>
                <a:latin typeface="Calibri"/>
                <a:cs typeface="Calibri"/>
              </a:rPr>
              <a:t>Za’atari</a:t>
            </a:r>
            <a:r>
              <a:rPr lang="en-US" b="1" dirty="0" smtClean="0">
                <a:solidFill>
                  <a:srgbClr val="000000"/>
                </a:solidFill>
                <a:effectLst/>
                <a:latin typeface="Calibri"/>
                <a:cs typeface="Calibri"/>
              </a:rPr>
              <a:t> clinic</a:t>
            </a:r>
            <a:endParaRPr lang="en-US" b="1" dirty="0">
              <a:solidFill>
                <a:srgbClr val="000000"/>
              </a:solidFill>
              <a:effectLst/>
              <a:latin typeface="Calibri"/>
              <a:cs typeface="Calibri"/>
            </a:endParaRPr>
          </a:p>
        </p:txBody>
      </p:sp>
      <p:pic>
        <p:nvPicPr>
          <p:cNvPr id="9" name="Picture 8" descr="IMG-20170209-WA0029.jpg"/>
          <p:cNvPicPr>
            <a:picLocks noChangeAspect="1"/>
          </p:cNvPicPr>
          <p:nvPr/>
        </p:nvPicPr>
        <p:blipFill>
          <a:blip r:embed="rId5" cstate="print"/>
          <a:stretch>
            <a:fillRect/>
          </a:stretch>
        </p:blipFill>
        <p:spPr>
          <a:xfrm>
            <a:off x="4572000" y="3429000"/>
            <a:ext cx="4876800" cy="3249169"/>
          </a:xfrm>
          <a:prstGeom prst="rect">
            <a:avLst/>
          </a:prstGeom>
        </p:spPr>
      </p:pic>
    </p:spTree>
    <p:extLst>
      <p:ext uri="{BB962C8B-B14F-4D97-AF65-F5344CB8AC3E}">
        <p14:creationId xmlns:p14="http://schemas.microsoft.com/office/powerpoint/2010/main" val="2436021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18" descr="globe background cropped.png"/>
          <p:cNvPicPr>
            <a:picLocks noGrp="1" noChangeAspect="1"/>
          </p:cNvPicPr>
          <p:nvPr>
            <p:ph sz="half" idx="4294967295"/>
          </p:nvPr>
        </p:nvPicPr>
        <p:blipFill>
          <a:blip r:embed="rId3" cstate="print"/>
          <a:srcRect/>
          <a:stretch>
            <a:fillRect/>
          </a:stretch>
        </p:blipFill>
        <p:spPr>
          <a:xfrm>
            <a:off x="5121275" y="533400"/>
            <a:ext cx="4479925" cy="5946775"/>
          </a:xfrm>
        </p:spPr>
      </p:pic>
      <p:pic>
        <p:nvPicPr>
          <p:cNvPr id="4" name="Picture 3"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7" name="Content Placeholder 2"/>
          <p:cNvSpPr txBox="1">
            <a:spLocks/>
          </p:cNvSpPr>
          <p:nvPr/>
        </p:nvSpPr>
        <p:spPr>
          <a:xfrm>
            <a:off x="320675" y="1554163"/>
            <a:ext cx="5851525" cy="4465637"/>
          </a:xfrm>
          <a:prstGeom prst="rect">
            <a:avLst/>
          </a:prstGeom>
        </p:spPr>
        <p:txBody>
          <a:bodyPr/>
          <a:lst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514350" indent="-514350">
              <a:spcAft>
                <a:spcPts val="600"/>
              </a:spcAft>
              <a:buFont typeface="Arial"/>
              <a:buChar char="•"/>
            </a:pPr>
            <a:r>
              <a:rPr lang="en-US" sz="2800" dirty="0" smtClean="0">
                <a:solidFill>
                  <a:srgbClr val="000000"/>
                </a:solidFill>
                <a:latin typeface="Calibri"/>
                <a:cs typeface="Calibri"/>
              </a:rPr>
              <a:t>Targeting Fall 2019</a:t>
            </a:r>
          </a:p>
          <a:p>
            <a:pPr marL="914400" lvl="1" indent="-514350">
              <a:spcAft>
                <a:spcPts val="600"/>
              </a:spcAft>
              <a:buFont typeface="Arial"/>
              <a:buChar char="•"/>
            </a:pPr>
            <a:r>
              <a:rPr lang="en-US" sz="2400" dirty="0" smtClean="0">
                <a:solidFill>
                  <a:srgbClr val="000000"/>
                </a:solidFill>
                <a:latin typeface="Calibri"/>
                <a:cs typeface="Calibri"/>
              </a:rPr>
              <a:t>Overlap with SAMS mission</a:t>
            </a:r>
          </a:p>
          <a:p>
            <a:pPr marL="514350" indent="-514350">
              <a:spcAft>
                <a:spcPts val="600"/>
              </a:spcAft>
              <a:buFont typeface="Arial"/>
              <a:buChar char="•"/>
            </a:pPr>
            <a:r>
              <a:rPr lang="en-US" sz="2800" dirty="0" smtClean="0">
                <a:solidFill>
                  <a:srgbClr val="000000"/>
                </a:solidFill>
                <a:latin typeface="Calibri"/>
                <a:cs typeface="Calibri"/>
              </a:rPr>
              <a:t>Radiology Readiness Assessment </a:t>
            </a:r>
          </a:p>
          <a:p>
            <a:pPr marL="514350" indent="-514350">
              <a:spcAft>
                <a:spcPts val="600"/>
              </a:spcAft>
              <a:buFont typeface="Arial"/>
              <a:buChar char="•"/>
            </a:pPr>
            <a:r>
              <a:rPr lang="en-US" sz="2800" dirty="0" smtClean="0">
                <a:solidFill>
                  <a:srgbClr val="000000"/>
                </a:solidFill>
                <a:latin typeface="Calibri"/>
                <a:cs typeface="Calibri"/>
              </a:rPr>
              <a:t>Ultrasound and radiography</a:t>
            </a:r>
          </a:p>
          <a:p>
            <a:pPr marL="914400" lvl="1" indent="-514350">
              <a:spcAft>
                <a:spcPts val="600"/>
              </a:spcAft>
              <a:buFont typeface="Arial"/>
              <a:buChar char="•"/>
            </a:pPr>
            <a:r>
              <a:rPr lang="en-US" sz="2400" dirty="0" smtClean="0">
                <a:solidFill>
                  <a:srgbClr val="000000"/>
                </a:solidFill>
                <a:latin typeface="Calibri"/>
                <a:cs typeface="Calibri"/>
              </a:rPr>
              <a:t>US unit donation</a:t>
            </a:r>
          </a:p>
          <a:p>
            <a:pPr marL="514350" indent="-514350">
              <a:spcAft>
                <a:spcPts val="600"/>
              </a:spcAft>
              <a:buFont typeface="Arial"/>
              <a:buChar char="•"/>
            </a:pPr>
            <a:r>
              <a:rPr lang="en-US" sz="2800" dirty="0" smtClean="0">
                <a:solidFill>
                  <a:srgbClr val="000000"/>
                </a:solidFill>
                <a:latin typeface="Calibri"/>
                <a:cs typeface="Calibri"/>
              </a:rPr>
              <a:t>Education</a:t>
            </a:r>
          </a:p>
          <a:p>
            <a:pPr marL="914400" lvl="1" indent="-514350">
              <a:spcAft>
                <a:spcPts val="600"/>
              </a:spcAft>
              <a:buFont typeface="Arial"/>
              <a:buChar char="•"/>
            </a:pPr>
            <a:r>
              <a:rPr lang="en-US" sz="2400" dirty="0" smtClean="0">
                <a:solidFill>
                  <a:srgbClr val="000000"/>
                </a:solidFill>
                <a:latin typeface="Calibri"/>
                <a:cs typeface="Calibri"/>
              </a:rPr>
              <a:t>Clinic staff</a:t>
            </a:r>
          </a:p>
          <a:p>
            <a:pPr marL="914400" lvl="1" indent="-514350">
              <a:spcAft>
                <a:spcPts val="600"/>
              </a:spcAft>
              <a:buFont typeface="Arial"/>
              <a:buChar char="•"/>
            </a:pPr>
            <a:r>
              <a:rPr lang="en-US" sz="2400" dirty="0" smtClean="0">
                <a:solidFill>
                  <a:srgbClr val="000000"/>
                </a:solidFill>
                <a:latin typeface="Calibri"/>
                <a:cs typeface="Calibri"/>
              </a:rPr>
              <a:t>Visiting Syrian physicians </a:t>
            </a:r>
          </a:p>
          <a:p>
            <a:pPr marL="514350" indent="-514350">
              <a:spcAft>
                <a:spcPts val="600"/>
              </a:spcAft>
              <a:buFont typeface="Wingdings 2" charset="2"/>
              <a:buNone/>
            </a:pPr>
            <a:endParaRPr lang="en-US" sz="2800" dirty="0" smtClean="0">
              <a:solidFill>
                <a:srgbClr val="000000"/>
              </a:solidFill>
            </a:endParaRPr>
          </a:p>
          <a:p>
            <a:endParaRPr lang="en-US" sz="2800" dirty="0" smtClean="0"/>
          </a:p>
        </p:txBody>
      </p:sp>
      <p:sp>
        <p:nvSpPr>
          <p:cNvPr id="8" name="Title 1"/>
          <p:cNvSpPr txBox="1">
            <a:spLocks/>
          </p:cNvSpPr>
          <p:nvPr/>
        </p:nvSpPr>
        <p:spPr>
          <a:xfrm>
            <a:off x="320675" y="457200"/>
            <a:ext cx="9120188" cy="8382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b="1" dirty="0" smtClean="0">
                <a:solidFill>
                  <a:srgbClr val="000000"/>
                </a:solidFill>
                <a:effectLst/>
                <a:latin typeface="Calibri"/>
                <a:cs typeface="Calibri"/>
              </a:rPr>
              <a:t>2019 mission</a:t>
            </a:r>
            <a:endParaRPr lang="en-US" b="1" dirty="0">
              <a:solidFill>
                <a:srgbClr val="000000"/>
              </a:solidFill>
              <a:effectLst/>
              <a:latin typeface="Calibri"/>
              <a:cs typeface="Calibri"/>
            </a:endParaRPr>
          </a:p>
        </p:txBody>
      </p:sp>
    </p:spTree>
    <p:extLst>
      <p:ext uri="{BB962C8B-B14F-4D97-AF65-F5344CB8AC3E}">
        <p14:creationId xmlns:p14="http://schemas.microsoft.com/office/powerpoint/2010/main" val="3373765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18" descr="globe background cropped.png"/>
          <p:cNvPicPr>
            <a:picLocks noGrp="1" noChangeAspect="1"/>
          </p:cNvPicPr>
          <p:nvPr>
            <p:ph sz="half" idx="4294967295"/>
          </p:nvPr>
        </p:nvPicPr>
        <p:blipFill>
          <a:blip r:embed="rId3" cstate="print"/>
          <a:srcRect/>
          <a:stretch>
            <a:fillRect/>
          </a:stretch>
        </p:blipFill>
        <p:spPr>
          <a:xfrm>
            <a:off x="5121275" y="533400"/>
            <a:ext cx="4479925" cy="5946775"/>
          </a:xfrm>
        </p:spPr>
      </p:pic>
      <p:pic>
        <p:nvPicPr>
          <p:cNvPr id="4" name="Picture 3"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7" name="Content Placeholder 2"/>
          <p:cNvSpPr txBox="1">
            <a:spLocks/>
          </p:cNvSpPr>
          <p:nvPr/>
        </p:nvSpPr>
        <p:spPr>
          <a:xfrm>
            <a:off x="320675" y="1318404"/>
            <a:ext cx="8975725" cy="4495800"/>
          </a:xfrm>
          <a:prstGeom prst="rect">
            <a:avLst/>
          </a:prstGeom>
        </p:spPr>
        <p:txBody>
          <a:bodyPr/>
          <a:lst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514350" indent="-514350">
              <a:spcAft>
                <a:spcPts val="600"/>
              </a:spcAft>
              <a:buNone/>
            </a:pPr>
            <a:r>
              <a:rPr lang="en-US" sz="2000" dirty="0" smtClean="0">
                <a:solidFill>
                  <a:srgbClr val="000000"/>
                </a:solidFill>
                <a:latin typeface="Calibri"/>
                <a:cs typeface="Calibri"/>
              </a:rPr>
              <a:t>1</a:t>
            </a:r>
            <a:r>
              <a:rPr lang="en-US" sz="2000" dirty="0" smtClean="0">
                <a:solidFill>
                  <a:schemeClr val="tx1"/>
                </a:solidFill>
                <a:latin typeface="Calibri"/>
                <a:cs typeface="Calibri"/>
              </a:rPr>
              <a:t>. </a:t>
            </a:r>
            <a:r>
              <a:rPr lang="en-US" sz="2000" dirty="0" smtClean="0">
                <a:solidFill>
                  <a:schemeClr val="tx1"/>
                </a:solidFill>
                <a:latin typeface="Calibri" pitchFamily="34" charset="0"/>
                <a:cs typeface="Calibri" pitchFamily="34" charset="0"/>
              </a:rPr>
              <a:t>UNHCR. </a:t>
            </a:r>
            <a:r>
              <a:rPr lang="en-US" sz="2000" dirty="0" err="1" smtClean="0">
                <a:solidFill>
                  <a:schemeClr val="tx1"/>
                </a:solidFill>
                <a:latin typeface="Calibri" pitchFamily="34" charset="0"/>
                <a:cs typeface="Calibri" pitchFamily="34" charset="0"/>
              </a:rPr>
              <a:t>Zaatari</a:t>
            </a:r>
            <a:r>
              <a:rPr lang="en-US" sz="2000" dirty="0" smtClean="0">
                <a:solidFill>
                  <a:schemeClr val="tx1"/>
                </a:solidFill>
                <a:latin typeface="Calibri" pitchFamily="34" charset="0"/>
                <a:cs typeface="Calibri" pitchFamily="34" charset="0"/>
              </a:rPr>
              <a:t> Refugee Camp Factsheet. August 2017. UNHCR, August 2017. </a:t>
            </a:r>
          </a:p>
          <a:p>
            <a:pPr marL="514350" indent="-514350">
              <a:spcAft>
                <a:spcPts val="600"/>
              </a:spcAft>
              <a:buNone/>
            </a:pPr>
            <a:r>
              <a:rPr lang="en-US" sz="2000" dirty="0" smtClean="0">
                <a:solidFill>
                  <a:schemeClr val="tx1"/>
                </a:solidFill>
                <a:latin typeface="Calibri"/>
                <a:cs typeface="Calibri"/>
              </a:rPr>
              <a:t>2. </a:t>
            </a:r>
            <a:r>
              <a:rPr lang="en-US" sz="2000" dirty="0" err="1" smtClean="0">
                <a:solidFill>
                  <a:schemeClr val="tx1"/>
                </a:solidFill>
                <a:latin typeface="Calibri" pitchFamily="34" charset="0"/>
                <a:cs typeface="Calibri" pitchFamily="34" charset="0"/>
              </a:rPr>
              <a:t>Esmadi</a:t>
            </a:r>
            <a:r>
              <a:rPr lang="en-US" sz="2000" dirty="0" smtClean="0">
                <a:solidFill>
                  <a:schemeClr val="tx1"/>
                </a:solidFill>
                <a:latin typeface="Calibri" pitchFamily="34" charset="0"/>
                <a:cs typeface="Calibri" pitchFamily="34" charset="0"/>
              </a:rPr>
              <a:t>, Mohammad. Jordan Country Profile- </a:t>
            </a:r>
            <a:r>
              <a:rPr lang="en-US" sz="2000" dirty="0" err="1" smtClean="0">
                <a:solidFill>
                  <a:schemeClr val="tx1"/>
                </a:solidFill>
                <a:latin typeface="Calibri" pitchFamily="34" charset="0"/>
                <a:cs typeface="Calibri" pitchFamily="34" charset="0"/>
              </a:rPr>
              <a:t>Rad</a:t>
            </a:r>
            <a:r>
              <a:rPr lang="en-US" sz="2000" dirty="0" smtClean="0">
                <a:solidFill>
                  <a:schemeClr val="tx1"/>
                </a:solidFill>
                <a:latin typeface="Calibri" pitchFamily="34" charset="0"/>
                <a:cs typeface="Calibri" pitchFamily="34" charset="0"/>
              </a:rPr>
              <a:t>-Aid, August 2009. </a:t>
            </a:r>
          </a:p>
          <a:p>
            <a:pPr marL="514350" indent="-514350">
              <a:spcAft>
                <a:spcPts val="600"/>
              </a:spcAft>
              <a:buNone/>
            </a:pPr>
            <a:r>
              <a:rPr lang="en-US" sz="2000" dirty="0" smtClean="0">
                <a:solidFill>
                  <a:schemeClr val="tx1"/>
                </a:solidFill>
                <a:latin typeface="Calibri"/>
                <a:cs typeface="Calibri"/>
              </a:rPr>
              <a:t>3. </a:t>
            </a:r>
            <a:r>
              <a:rPr lang="en-US" sz="2000" dirty="0" smtClean="0">
                <a:solidFill>
                  <a:schemeClr val="tx1"/>
                </a:solidFill>
                <a:latin typeface="Calibri" pitchFamily="34" charset="0"/>
                <a:cs typeface="Calibri" pitchFamily="34" charset="0"/>
              </a:rPr>
              <a:t>Duchesne, Nathalie. United Nations Relief and Works Agency for Palestine Refugees. UNRWA. November 4, 2017. </a:t>
            </a:r>
          </a:p>
          <a:p>
            <a:pPr marL="514350" indent="-514350">
              <a:spcAft>
                <a:spcPts val="600"/>
              </a:spcAft>
              <a:buNone/>
            </a:pPr>
            <a:r>
              <a:rPr lang="en-US" sz="2000" dirty="0" smtClean="0">
                <a:solidFill>
                  <a:schemeClr val="tx1"/>
                </a:solidFill>
                <a:latin typeface="Calibri"/>
                <a:cs typeface="Calibri"/>
              </a:rPr>
              <a:t>4. </a:t>
            </a:r>
            <a:r>
              <a:rPr lang="en-US" sz="2000" dirty="0" err="1" smtClean="0">
                <a:solidFill>
                  <a:schemeClr val="tx1"/>
                </a:solidFill>
                <a:latin typeface="Calibri" pitchFamily="34" charset="0"/>
                <a:cs typeface="Calibri" pitchFamily="34" charset="0"/>
              </a:rPr>
              <a:t>Doocy</a:t>
            </a:r>
            <a:r>
              <a:rPr lang="en-US" sz="2000" dirty="0" smtClean="0">
                <a:solidFill>
                  <a:schemeClr val="tx1"/>
                </a:solidFill>
                <a:latin typeface="Calibri" pitchFamily="34" charset="0"/>
                <a:cs typeface="Calibri" pitchFamily="34" charset="0"/>
              </a:rPr>
              <a:t>, S. "Syrian Refugee Health Access Survey in Jordan. 2014, Johns Hopkins University Bloomberg School of Public Health." </a:t>
            </a:r>
            <a:r>
              <a:rPr lang="en-US" sz="2000" i="1" dirty="0" smtClean="0">
                <a:solidFill>
                  <a:schemeClr val="tx1"/>
                </a:solidFill>
                <a:latin typeface="Calibri" pitchFamily="34" charset="0"/>
                <a:cs typeface="Calibri" pitchFamily="34" charset="0"/>
              </a:rPr>
              <a:t>World Health Organization, Jordan University for Science and Technology, United Nations High Commissioner for Refugees, Ministry of Health of the Hashemite Kingdom of Jordan</a:t>
            </a:r>
            <a:r>
              <a:rPr lang="en-US" sz="2000" dirty="0" smtClean="0">
                <a:solidFill>
                  <a:schemeClr val="tx1"/>
                </a:solidFill>
                <a:latin typeface="Calibri" pitchFamily="34" charset="0"/>
                <a:cs typeface="Calibri" pitchFamily="34" charset="0"/>
              </a:rPr>
              <a:t>.</a:t>
            </a:r>
          </a:p>
          <a:p>
            <a:pPr marL="514350" indent="-514350">
              <a:spcAft>
                <a:spcPts val="600"/>
              </a:spcAft>
              <a:buFont typeface="Wingdings 2" charset="2"/>
              <a:buNone/>
            </a:pPr>
            <a:endParaRPr lang="en-US" sz="2800" dirty="0" smtClean="0">
              <a:solidFill>
                <a:srgbClr val="000000"/>
              </a:solidFill>
            </a:endParaRPr>
          </a:p>
          <a:p>
            <a:endParaRPr lang="en-US" sz="2800" dirty="0" smtClean="0"/>
          </a:p>
        </p:txBody>
      </p:sp>
      <p:sp>
        <p:nvSpPr>
          <p:cNvPr id="8" name="Title 1"/>
          <p:cNvSpPr txBox="1">
            <a:spLocks/>
          </p:cNvSpPr>
          <p:nvPr/>
        </p:nvSpPr>
        <p:spPr>
          <a:xfrm>
            <a:off x="320675" y="457200"/>
            <a:ext cx="9120188" cy="8382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b="1" dirty="0" smtClean="0">
                <a:solidFill>
                  <a:srgbClr val="000000"/>
                </a:solidFill>
                <a:effectLst/>
                <a:latin typeface="Calibri"/>
                <a:cs typeface="Calibri"/>
              </a:rPr>
              <a:t>References</a:t>
            </a:r>
            <a:endParaRPr lang="en-US" b="1" dirty="0">
              <a:solidFill>
                <a:srgbClr val="000000"/>
              </a:solidFill>
              <a:effectLst/>
              <a:latin typeface="Calibri"/>
              <a:cs typeface="Calibri"/>
            </a:endParaRPr>
          </a:p>
        </p:txBody>
      </p:sp>
    </p:spTree>
    <p:extLst>
      <p:ext uri="{BB962C8B-B14F-4D97-AF65-F5344CB8AC3E}">
        <p14:creationId xmlns:p14="http://schemas.microsoft.com/office/powerpoint/2010/main" val="1737367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18" descr="globe background cropped.png"/>
          <p:cNvPicPr>
            <a:picLocks noGrp="1" noChangeAspect="1"/>
          </p:cNvPicPr>
          <p:nvPr>
            <p:ph sz="half" idx="4294967295"/>
          </p:nvPr>
        </p:nvPicPr>
        <p:blipFill>
          <a:blip r:embed="rId3" cstate="print"/>
          <a:srcRect/>
          <a:stretch>
            <a:fillRect/>
          </a:stretch>
        </p:blipFill>
        <p:spPr>
          <a:xfrm>
            <a:off x="5121275" y="530225"/>
            <a:ext cx="4479925" cy="5946775"/>
          </a:xfrm>
        </p:spPr>
      </p:pic>
      <p:pic>
        <p:nvPicPr>
          <p:cNvPr id="7" name="Picture 6" descr="RAtag.png"/>
          <p:cNvPicPr>
            <a:picLocks noChangeAspect="1"/>
          </p:cNvPicPr>
          <p:nvPr/>
        </p:nvPicPr>
        <p:blipFill>
          <a:blip r:embed="rId4" cstate="print">
            <a:lum bright="-11000"/>
          </a:blip>
          <a:srcRect/>
          <a:stretch>
            <a:fillRect/>
          </a:stretch>
        </p:blipFill>
        <p:spPr bwMode="auto">
          <a:xfrm>
            <a:off x="457200" y="1371600"/>
            <a:ext cx="8210570" cy="1752600"/>
          </a:xfrm>
          <a:prstGeom prst="rect">
            <a:avLst/>
          </a:prstGeom>
          <a:noFill/>
          <a:ln w="9525">
            <a:noFill/>
            <a:miter lim="800000"/>
            <a:headEnd/>
            <a:tailEnd/>
          </a:ln>
          <a:effectLst>
            <a:outerShdw blurRad="63500" dist="127000" dir="3000007" algn="tl" rotWithShape="0">
              <a:srgbClr val="000000">
                <a:alpha val="26999"/>
              </a:srgbClr>
            </a:outerShdw>
          </a:effectLst>
        </p:spPr>
      </p:pic>
      <p:sp>
        <p:nvSpPr>
          <p:cNvPr id="11268" name="Text Box 8"/>
          <p:cNvSpPr txBox="1">
            <a:spLocks noChangeArrowheads="1"/>
          </p:cNvSpPr>
          <p:nvPr/>
        </p:nvSpPr>
        <p:spPr bwMode="auto">
          <a:xfrm>
            <a:off x="1263650" y="4151313"/>
            <a:ext cx="184150" cy="366712"/>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11269" name="Text Box 9"/>
          <p:cNvSpPr txBox="1">
            <a:spLocks noChangeArrowheads="1"/>
          </p:cNvSpPr>
          <p:nvPr/>
        </p:nvSpPr>
        <p:spPr bwMode="auto">
          <a:xfrm>
            <a:off x="152400" y="3420335"/>
            <a:ext cx="9040813" cy="2431435"/>
          </a:xfrm>
          <a:prstGeom prst="rect">
            <a:avLst/>
          </a:prstGeom>
          <a:noFill/>
          <a:ln w="9525">
            <a:noFill/>
            <a:miter lim="800000"/>
            <a:headEnd/>
            <a:tailEnd/>
          </a:ln>
        </p:spPr>
        <p:txBody>
          <a:bodyPr>
            <a:prstTxWarp prst="textNoShape">
              <a:avLst/>
            </a:prstTxWarp>
            <a:spAutoFit/>
          </a:bodyPr>
          <a:lstStyle/>
          <a:p>
            <a:endParaRPr lang="en-US" sz="3200" b="1" dirty="0" smtClean="0">
              <a:latin typeface="Calibri" charset="0"/>
              <a:ea typeface="Calibri" charset="0"/>
              <a:cs typeface="Calibri" charset="0"/>
            </a:endParaRPr>
          </a:p>
          <a:p>
            <a:endParaRPr lang="en-US" sz="3200" b="1" dirty="0" smtClean="0">
              <a:latin typeface="Calibri" charset="0"/>
              <a:ea typeface="Calibri" charset="0"/>
              <a:cs typeface="Calibri" charset="0"/>
            </a:endParaRPr>
          </a:p>
          <a:p>
            <a:r>
              <a:rPr lang="en-US" sz="3200" b="1" dirty="0" smtClean="0">
                <a:latin typeface="Calibri" charset="0"/>
                <a:ea typeface="Calibri" charset="0"/>
                <a:cs typeface="Calibri" charset="0"/>
              </a:rPr>
              <a:t>RAD-AID Malawi</a:t>
            </a:r>
          </a:p>
          <a:p>
            <a:r>
              <a:rPr lang="en-US" sz="2800" b="1" dirty="0" smtClean="0">
                <a:latin typeface="Calibri" charset="0"/>
                <a:ea typeface="Calibri" charset="0"/>
                <a:cs typeface="Calibri" charset="0"/>
              </a:rPr>
              <a:t>UNC RAD-AID Chapter</a:t>
            </a:r>
          </a:p>
          <a:p>
            <a:r>
              <a:rPr lang="en-US" sz="2800" b="1" dirty="0" smtClean="0">
                <a:latin typeface="Calibri" charset="0"/>
                <a:ea typeface="Calibri" charset="0"/>
                <a:cs typeface="Calibri" charset="0"/>
              </a:rPr>
              <a:t>John </a:t>
            </a:r>
            <a:r>
              <a:rPr lang="en-US" sz="2800" b="1" dirty="0" smtClean="0">
                <a:latin typeface="Calibri" charset="0"/>
                <a:ea typeface="Calibri" charset="0"/>
                <a:cs typeface="Calibri" charset="0"/>
              </a:rPr>
              <a:t>Campbell, MD</a:t>
            </a:r>
          </a:p>
        </p:txBody>
      </p:sp>
    </p:spTree>
    <p:extLst>
      <p:ext uri="{BB962C8B-B14F-4D97-AF65-F5344CB8AC3E}">
        <p14:creationId xmlns:p14="http://schemas.microsoft.com/office/powerpoint/2010/main" val="30150342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prstGeom prst="rect">
            <a:avLst/>
          </a:prstGeom>
        </p:spPr>
        <p:txBody>
          <a:bodyPr spcFirstLastPara="1" vert="horz" wrap="square" lIns="95996" tIns="95996" rIns="95996" bIns="95996" anchor="t" anchorCtr="0">
            <a:noAutofit/>
          </a:bodyPr>
          <a:lstStyle/>
          <a:p>
            <a:r>
              <a:rPr lang="en" sz="2520" dirty="0">
                <a:solidFill>
                  <a:schemeClr val="tx1"/>
                </a:solidFill>
              </a:rPr>
              <a:t>Goals from Malawi Radiology Readiness 2013 </a:t>
            </a:r>
            <a:endParaRPr sz="2520" dirty="0">
              <a:solidFill>
                <a:schemeClr val="tx1"/>
              </a:solidFill>
            </a:endParaRPr>
          </a:p>
        </p:txBody>
      </p:sp>
      <p:sp>
        <p:nvSpPr>
          <p:cNvPr id="73" name="Google Shape;73;p16"/>
          <p:cNvSpPr txBox="1">
            <a:spLocks noGrp="1"/>
          </p:cNvSpPr>
          <p:nvPr>
            <p:ph idx="1"/>
          </p:nvPr>
        </p:nvSpPr>
        <p:spPr>
          <a:xfrm>
            <a:off x="300547" y="1295400"/>
            <a:ext cx="9120188" cy="4525962"/>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buNone/>
            </a:pPr>
            <a:r>
              <a:rPr lang="en" sz="1680" b="1" dirty="0">
                <a:solidFill>
                  <a:schemeClr val="tx1"/>
                </a:solidFill>
              </a:rPr>
              <a:t>1. Physician support for radiology integration</a:t>
            </a:r>
            <a:endParaRPr sz="1680" b="1" dirty="0">
              <a:solidFill>
                <a:schemeClr val="tx1"/>
              </a:solidFill>
            </a:endParaRPr>
          </a:p>
          <a:p>
            <a:pPr indent="-346710">
              <a:buSzPts val="1600"/>
            </a:pPr>
            <a:r>
              <a:rPr lang="en" sz="1680" dirty="0">
                <a:solidFill>
                  <a:schemeClr val="tx1"/>
                </a:solidFill>
              </a:rPr>
              <a:t>Strengthening radiology services</a:t>
            </a:r>
            <a:endParaRPr sz="1680" dirty="0">
              <a:solidFill>
                <a:schemeClr val="tx1"/>
              </a:solidFill>
            </a:endParaRPr>
          </a:p>
          <a:p>
            <a:pPr lvl="1" indent="-346710">
              <a:spcBef>
                <a:spcPts val="0"/>
              </a:spcBef>
              <a:buSzPts val="1600"/>
            </a:pPr>
            <a:r>
              <a:rPr lang="en" sz="1680" dirty="0">
                <a:solidFill>
                  <a:schemeClr val="tx1"/>
                </a:solidFill>
              </a:rPr>
              <a:t>Private / public partnerships</a:t>
            </a:r>
            <a:endParaRPr sz="1680" dirty="0">
              <a:solidFill>
                <a:schemeClr val="tx1"/>
              </a:solidFill>
            </a:endParaRPr>
          </a:p>
          <a:p>
            <a:pPr lvl="1" indent="-346710">
              <a:spcBef>
                <a:spcPts val="0"/>
              </a:spcBef>
              <a:buSzPts val="1600"/>
            </a:pPr>
            <a:r>
              <a:rPr lang="en" sz="1680" dirty="0">
                <a:solidFill>
                  <a:schemeClr val="tx1"/>
                </a:solidFill>
              </a:rPr>
              <a:t>Scholarship for Malawian physician to complete radiology training in South Africa</a:t>
            </a:r>
            <a:endParaRPr sz="1680" dirty="0">
              <a:solidFill>
                <a:schemeClr val="tx1"/>
              </a:solidFill>
            </a:endParaRPr>
          </a:p>
          <a:p>
            <a:pPr indent="-346710">
              <a:buSzPts val="1600"/>
            </a:pPr>
            <a:r>
              <a:rPr lang="en" sz="1680" dirty="0">
                <a:solidFill>
                  <a:schemeClr val="accent1"/>
                </a:solidFill>
              </a:rPr>
              <a:t>Education to clinicians for appropriate use of radiology in other specialties</a:t>
            </a:r>
            <a:endParaRPr sz="1680" dirty="0">
              <a:solidFill>
                <a:schemeClr val="accent1"/>
              </a:solidFill>
            </a:endParaRPr>
          </a:p>
          <a:p>
            <a:pPr indent="0">
              <a:buNone/>
            </a:pPr>
            <a:endParaRPr sz="1680" dirty="0"/>
          </a:p>
          <a:p>
            <a:pPr marL="0" indent="0">
              <a:buNone/>
            </a:pPr>
            <a:r>
              <a:rPr lang="en" sz="1680" b="1" dirty="0">
                <a:solidFill>
                  <a:schemeClr val="tx1"/>
                </a:solidFill>
              </a:rPr>
              <a:t>2. Radiographer education and professional development</a:t>
            </a:r>
            <a:endParaRPr sz="1680" b="1" dirty="0">
              <a:solidFill>
                <a:schemeClr val="tx1"/>
              </a:solidFill>
            </a:endParaRPr>
          </a:p>
          <a:p>
            <a:pPr indent="-346710">
              <a:buSzPts val="1600"/>
            </a:pPr>
            <a:r>
              <a:rPr lang="en" sz="1680" dirty="0">
                <a:solidFill>
                  <a:schemeClr val="tx1"/>
                </a:solidFill>
              </a:rPr>
              <a:t>Guest lectures at Malawi College of Health Sciences for radiography students</a:t>
            </a:r>
            <a:endParaRPr sz="1680" dirty="0">
              <a:solidFill>
                <a:schemeClr val="tx1"/>
              </a:solidFill>
            </a:endParaRPr>
          </a:p>
          <a:p>
            <a:pPr indent="-346710">
              <a:buSzPts val="1600"/>
            </a:pPr>
            <a:r>
              <a:rPr lang="en" sz="1680" dirty="0">
                <a:solidFill>
                  <a:schemeClr val="accent1"/>
                </a:solidFill>
              </a:rPr>
              <a:t>Hands on training for topics requested by sonographers at Kamuzu Central Hospital</a:t>
            </a:r>
            <a:r>
              <a:rPr lang="en" sz="1680" dirty="0"/>
              <a:t> </a:t>
            </a:r>
            <a:r>
              <a:rPr lang="en" sz="1680" dirty="0">
                <a:solidFill>
                  <a:schemeClr val="accent1"/>
                </a:solidFill>
              </a:rPr>
              <a:t>(KCH), including cardiac echo, vascular, and pediatric imaging</a:t>
            </a:r>
            <a:endParaRPr sz="1680" dirty="0">
              <a:solidFill>
                <a:schemeClr val="accent1"/>
              </a:solidFill>
            </a:endParaRPr>
          </a:p>
          <a:p>
            <a:pPr indent="-346710">
              <a:buSzPts val="1600"/>
            </a:pPr>
            <a:r>
              <a:rPr lang="en" sz="1680" dirty="0">
                <a:solidFill>
                  <a:schemeClr val="accent1"/>
                </a:solidFill>
              </a:rPr>
              <a:t>Continuing education for KCH radiographers</a:t>
            </a:r>
            <a:endParaRPr sz="1680" dirty="0">
              <a:solidFill>
                <a:schemeClr val="accent1"/>
              </a:solidFill>
            </a:endParaRPr>
          </a:p>
          <a:p>
            <a:pPr indent="0">
              <a:buNone/>
            </a:pPr>
            <a:endParaRPr sz="1680" dirty="0"/>
          </a:p>
          <a:p>
            <a:pPr marL="0" indent="0">
              <a:buNone/>
            </a:pPr>
            <a:r>
              <a:rPr lang="en" sz="1680" b="1" dirty="0">
                <a:solidFill>
                  <a:schemeClr val="tx1"/>
                </a:solidFill>
              </a:rPr>
              <a:t>3. Education for Sustainable Equipment Use</a:t>
            </a:r>
            <a:endParaRPr sz="1680" b="1" dirty="0">
              <a:solidFill>
                <a:schemeClr val="tx1"/>
              </a:solidFill>
            </a:endParaRPr>
          </a:p>
          <a:p>
            <a:pPr indent="-346710">
              <a:buSzPts val="1600"/>
            </a:pPr>
            <a:r>
              <a:rPr lang="en" sz="1680" dirty="0">
                <a:solidFill>
                  <a:schemeClr val="accent1"/>
                </a:solidFill>
              </a:rPr>
              <a:t>RAD-AID Radiology Business Administration Curriculum including topics of procurement and supply chain</a:t>
            </a:r>
            <a:endParaRPr sz="1680" dirty="0">
              <a:solidFill>
                <a:schemeClr val="accent1"/>
              </a:solidFill>
            </a:endParaRPr>
          </a:p>
          <a:p>
            <a:pPr indent="-346710">
              <a:buSzPts val="1600"/>
            </a:pPr>
            <a:r>
              <a:rPr lang="en" sz="1680" dirty="0">
                <a:solidFill>
                  <a:schemeClr val="tx1"/>
                </a:solidFill>
              </a:rPr>
              <a:t>Mentorship of Malawian biomedical technicians</a:t>
            </a:r>
            <a:endParaRPr sz="1680" dirty="0">
              <a:solidFill>
                <a:schemeClr val="tx1"/>
              </a:solidFill>
            </a:endParaRPr>
          </a:p>
          <a:p>
            <a:pPr marL="0" indent="0">
              <a:spcBef>
                <a:spcPts val="1680"/>
              </a:spcBef>
              <a:spcAft>
                <a:spcPts val="1680"/>
              </a:spcAft>
              <a:buNone/>
            </a:pPr>
            <a:r>
              <a:rPr lang="en" sz="1680" dirty="0"/>
              <a:t>	</a:t>
            </a:r>
            <a:endParaRPr sz="1680" dirty="0"/>
          </a:p>
        </p:txBody>
      </p:sp>
    </p:spTree>
    <p:extLst>
      <p:ext uri="{BB962C8B-B14F-4D97-AF65-F5344CB8AC3E}">
        <p14:creationId xmlns:p14="http://schemas.microsoft.com/office/powerpoint/2010/main" val="2846733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prstGeom prst="rect">
            <a:avLst/>
          </a:prstGeom>
        </p:spPr>
        <p:txBody>
          <a:bodyPr spcFirstLastPara="1" vert="horz" wrap="square" lIns="95996" tIns="95996" rIns="95996" bIns="95996" anchor="t" anchorCtr="0">
            <a:noAutofit/>
          </a:bodyPr>
          <a:lstStyle/>
          <a:p>
            <a:r>
              <a:rPr lang="en" dirty="0">
                <a:solidFill>
                  <a:schemeClr val="tx1"/>
                </a:solidFill>
              </a:rPr>
              <a:t>Background: Country</a:t>
            </a:r>
            <a:endParaRPr dirty="0">
              <a:solidFill>
                <a:schemeClr val="tx1"/>
              </a:solidFill>
            </a:endParaRPr>
          </a:p>
        </p:txBody>
      </p:sp>
      <p:sp>
        <p:nvSpPr>
          <p:cNvPr id="92" name="Google Shape;92;p19"/>
          <p:cNvSpPr txBox="1">
            <a:spLocks noGrp="1"/>
          </p:cNvSpPr>
          <p:nvPr>
            <p:ph idx="1"/>
          </p:nvPr>
        </p:nvSpPr>
        <p:spPr>
          <a:xfrm>
            <a:off x="320675" y="1301151"/>
            <a:ext cx="9120188" cy="4525962"/>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buNone/>
            </a:pPr>
            <a:r>
              <a:rPr lang="en" sz="2400" dirty="0">
                <a:solidFill>
                  <a:schemeClr val="tx1"/>
                </a:solidFill>
              </a:rPr>
              <a:t>-- Southeastern Africa</a:t>
            </a:r>
            <a:endParaRPr sz="2400" dirty="0">
              <a:solidFill>
                <a:schemeClr val="tx1"/>
              </a:solidFill>
            </a:endParaRPr>
          </a:p>
          <a:p>
            <a:pPr marL="0" indent="0">
              <a:spcBef>
                <a:spcPts val="1680"/>
              </a:spcBef>
              <a:buNone/>
            </a:pPr>
            <a:r>
              <a:rPr lang="en" sz="2400" dirty="0">
                <a:solidFill>
                  <a:schemeClr val="tx1"/>
                </a:solidFill>
              </a:rPr>
              <a:t>-- Population ~19 Million (2017)</a:t>
            </a:r>
            <a:endParaRPr sz="2400" dirty="0">
              <a:solidFill>
                <a:schemeClr val="tx1"/>
              </a:solidFill>
            </a:endParaRPr>
          </a:p>
          <a:p>
            <a:pPr marL="0" indent="0">
              <a:spcBef>
                <a:spcPts val="1680"/>
              </a:spcBef>
              <a:buNone/>
            </a:pPr>
            <a:r>
              <a:rPr lang="en" sz="2400" dirty="0">
                <a:solidFill>
                  <a:schemeClr val="tx1"/>
                </a:solidFill>
              </a:rPr>
              <a:t>-- ½ population lives below national poverty line: ~16,000 Kwacha/$145 pp/py</a:t>
            </a:r>
            <a:endParaRPr sz="2400" dirty="0">
              <a:solidFill>
                <a:schemeClr val="tx1"/>
              </a:solidFill>
            </a:endParaRPr>
          </a:p>
          <a:p>
            <a:pPr marL="0" indent="0">
              <a:spcBef>
                <a:spcPts val="1680"/>
              </a:spcBef>
              <a:buNone/>
            </a:pPr>
            <a:r>
              <a:rPr lang="en" sz="2400" dirty="0">
                <a:solidFill>
                  <a:schemeClr val="tx1"/>
                </a:solidFill>
              </a:rPr>
              <a:t>-- Subtropical climate: Dry (May - Nov), Rainy (Nov - May)</a:t>
            </a:r>
            <a:endParaRPr sz="2400" dirty="0">
              <a:solidFill>
                <a:schemeClr val="tx1"/>
              </a:solidFill>
            </a:endParaRPr>
          </a:p>
          <a:p>
            <a:pPr marL="0" indent="0">
              <a:spcBef>
                <a:spcPts val="1680"/>
              </a:spcBef>
              <a:buNone/>
            </a:pPr>
            <a:r>
              <a:rPr lang="en" sz="2400" dirty="0">
                <a:solidFill>
                  <a:schemeClr val="tx1"/>
                </a:solidFill>
              </a:rPr>
              <a:t>-- Agriculture based economy (~40% GDP, 85% labor force)</a:t>
            </a:r>
            <a:endParaRPr sz="2400" dirty="0">
              <a:solidFill>
                <a:schemeClr val="tx1"/>
              </a:solidFill>
            </a:endParaRPr>
          </a:p>
          <a:p>
            <a:pPr marL="0" indent="0">
              <a:spcBef>
                <a:spcPts val="1680"/>
              </a:spcBef>
              <a:buNone/>
            </a:pPr>
            <a:r>
              <a:rPr lang="en" sz="2400" dirty="0">
                <a:solidFill>
                  <a:schemeClr val="tx1"/>
                </a:solidFill>
              </a:rPr>
              <a:t>-- High prevalence of communicable disease (HIV, malaria, TB), maternal and child health problems, neglected tropical diseases</a:t>
            </a:r>
            <a:endParaRPr sz="2400" dirty="0">
              <a:solidFill>
                <a:schemeClr val="tx1"/>
              </a:solidFill>
            </a:endParaRPr>
          </a:p>
          <a:p>
            <a:pPr marL="0" indent="0">
              <a:spcBef>
                <a:spcPts val="1680"/>
              </a:spcBef>
              <a:buNone/>
            </a:pPr>
            <a:endParaRPr sz="2400" dirty="0"/>
          </a:p>
          <a:p>
            <a:pPr marL="0" indent="0">
              <a:spcBef>
                <a:spcPts val="1680"/>
              </a:spcBef>
              <a:spcAft>
                <a:spcPts val="1680"/>
              </a:spcAft>
              <a:buNone/>
            </a:pPr>
            <a:r>
              <a:rPr lang="en" sz="2400" dirty="0"/>
              <a:t> </a:t>
            </a:r>
            <a:endParaRPr sz="2400" dirty="0"/>
          </a:p>
        </p:txBody>
      </p:sp>
      <p:pic>
        <p:nvPicPr>
          <p:cNvPr id="4"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pic>
        <p:nvPicPr>
          <p:cNvPr id="5" name="Picture 4"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2666023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idx="4294967295"/>
          </p:nvPr>
        </p:nvSpPr>
        <p:spPr bwMode="auto">
          <a:xfrm>
            <a:off x="315913" y="457200"/>
            <a:ext cx="9121775" cy="841375"/>
          </a:xfrm>
          <a:noFill/>
        </p:spPr>
        <p:txBody>
          <a:bodyPr wrap="square" lIns="91440" tIns="45720" rIns="91440" bIns="45720" numCol="1" anchorCtr="0" compatLnSpc="1">
            <a:prstTxWarp prst="textNoShape">
              <a:avLst/>
            </a:prstTxWarp>
          </a:bodyPr>
          <a:lstStyle/>
          <a:p>
            <a:pPr eaLnBrk="1" hangingPunct="1"/>
            <a:r>
              <a:rPr lang="en-US" b="1" cap="none" dirty="0" smtClean="0">
                <a:solidFill>
                  <a:srgbClr val="000000"/>
                </a:solidFill>
                <a:effectLst/>
                <a:latin typeface="Calibri"/>
                <a:cs typeface="Calibri"/>
              </a:rPr>
              <a:t>THE NEED FOR GLOBAL RADIOLOGY</a:t>
            </a:r>
            <a:endParaRPr lang="en-US" b="1" cap="none" dirty="0">
              <a:solidFill>
                <a:srgbClr val="000000"/>
              </a:solidFill>
              <a:effectLst/>
              <a:latin typeface="Calibri"/>
              <a:cs typeface="Calibri"/>
            </a:endParaRPr>
          </a:p>
        </p:txBody>
      </p:sp>
      <p:pic>
        <p:nvPicPr>
          <p:cNvPr id="12291" name="Content Placeholder 18" descr="globe background cropped.png"/>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5121275" y="533400"/>
            <a:ext cx="4479925" cy="5946775"/>
          </a:xfrm>
        </p:spPr>
      </p:pic>
      <p:sp>
        <p:nvSpPr>
          <p:cNvPr id="12292" name="Content Placeholder 21"/>
          <p:cNvSpPr>
            <a:spLocks noGrp="1"/>
          </p:cNvSpPr>
          <p:nvPr>
            <p:ph sz="half" idx="4294967295"/>
          </p:nvPr>
        </p:nvSpPr>
        <p:spPr>
          <a:xfrm>
            <a:off x="27824" y="1143000"/>
            <a:ext cx="9573376" cy="5029200"/>
          </a:xfrm>
        </p:spPr>
        <p:txBody>
          <a:bodyPr/>
          <a:lstStyle/>
          <a:p>
            <a:pPr eaLnBrk="1" hangingPunct="1">
              <a:buSzPct val="100000"/>
              <a:buFont typeface="Arial" charset="0"/>
              <a:buNone/>
            </a:pPr>
            <a:r>
              <a:rPr lang="en-US" sz="2600" dirty="0" smtClean="0">
                <a:solidFill>
                  <a:schemeClr val="tx1"/>
                </a:solidFill>
                <a:latin typeface="Franklin Gothic Medium" charset="0"/>
              </a:rPr>
              <a:t>	</a:t>
            </a:r>
          </a:p>
          <a:p>
            <a:pPr eaLnBrk="1" hangingPunct="1">
              <a:buSzPct val="100000"/>
              <a:buFont typeface="Arial" charset="0"/>
              <a:buNone/>
              <a:defRPr/>
            </a:pPr>
            <a:r>
              <a:rPr lang="en-US" sz="3600" dirty="0" smtClean="0">
                <a:solidFill>
                  <a:schemeClr val="tx1"/>
                </a:solidFill>
                <a:latin typeface="Calibri"/>
                <a:cs typeface="Calibri"/>
              </a:rPr>
              <a:t>	World </a:t>
            </a:r>
            <a:r>
              <a:rPr lang="en-US" sz="3600" dirty="0">
                <a:solidFill>
                  <a:schemeClr val="tx1"/>
                </a:solidFill>
                <a:latin typeface="Calibri"/>
                <a:cs typeface="Calibri"/>
              </a:rPr>
              <a:t>Health </a:t>
            </a:r>
            <a:r>
              <a:rPr lang="en-US" sz="3600" dirty="0" smtClean="0">
                <a:solidFill>
                  <a:schemeClr val="tx1"/>
                </a:solidFill>
                <a:latin typeface="Calibri"/>
                <a:cs typeface="Calibri"/>
              </a:rPr>
              <a:t>Organization:      </a:t>
            </a:r>
          </a:p>
          <a:p>
            <a:pPr eaLnBrk="1" hangingPunct="1">
              <a:buSzPct val="100000"/>
              <a:buFont typeface="Arial" charset="0"/>
              <a:buNone/>
              <a:defRPr/>
            </a:pPr>
            <a:r>
              <a:rPr lang="en-US" sz="3600" dirty="0">
                <a:solidFill>
                  <a:schemeClr val="tx1"/>
                </a:solidFill>
                <a:latin typeface="Calibri"/>
                <a:cs typeface="Calibri"/>
              </a:rPr>
              <a:t>	</a:t>
            </a:r>
            <a:r>
              <a:rPr lang="en-US" sz="3600" dirty="0" smtClean="0">
                <a:solidFill>
                  <a:schemeClr val="tx1"/>
                </a:solidFill>
                <a:latin typeface="Calibri"/>
                <a:cs typeface="Calibri"/>
              </a:rPr>
              <a:t>Over </a:t>
            </a:r>
            <a:r>
              <a:rPr lang="en-US" sz="3600" u="sng" dirty="0" smtClean="0">
                <a:solidFill>
                  <a:schemeClr val="tx1"/>
                </a:solidFill>
                <a:latin typeface="Calibri"/>
                <a:cs typeface="Calibri"/>
              </a:rPr>
              <a:t>half of the world </a:t>
            </a:r>
            <a:r>
              <a:rPr lang="en-US" sz="3600" dirty="0" smtClean="0">
                <a:solidFill>
                  <a:schemeClr val="tx1"/>
                </a:solidFill>
                <a:latin typeface="Calibri"/>
                <a:cs typeface="Calibri"/>
              </a:rPr>
              <a:t>has no access to radiology… </a:t>
            </a:r>
          </a:p>
          <a:p>
            <a:pPr algn="ctr" eaLnBrk="1" hangingPunct="1">
              <a:buSzPct val="100000"/>
              <a:buFont typeface="Arial" charset="0"/>
              <a:buNone/>
              <a:defRPr/>
            </a:pPr>
            <a:r>
              <a:rPr lang="en-US" sz="4000" b="1" dirty="0" smtClean="0">
                <a:solidFill>
                  <a:schemeClr val="accent4"/>
                </a:solidFill>
                <a:latin typeface="Calibri"/>
                <a:cs typeface="Calibri"/>
              </a:rPr>
              <a:t>3-4 billion </a:t>
            </a:r>
            <a:r>
              <a:rPr lang="en-US" sz="4000" b="1" dirty="0">
                <a:solidFill>
                  <a:schemeClr val="accent4"/>
                </a:solidFill>
                <a:latin typeface="Calibri"/>
                <a:cs typeface="Calibri"/>
              </a:rPr>
              <a:t>people</a:t>
            </a:r>
          </a:p>
          <a:p>
            <a:pPr eaLnBrk="1" hangingPunct="1">
              <a:buSzPct val="100000"/>
              <a:buFont typeface="Arial" charset="0"/>
              <a:buNone/>
            </a:pPr>
            <a:endParaRPr lang="en-US" sz="2600" dirty="0">
              <a:solidFill>
                <a:schemeClr val="tx1"/>
              </a:solidFill>
              <a:latin typeface="Franklin Gothic Medium" charset="0"/>
            </a:endParaRPr>
          </a:p>
          <a:p>
            <a:pPr eaLnBrk="1" hangingPunct="1">
              <a:buSzPct val="100000"/>
              <a:buFont typeface="Arial" charset="0"/>
              <a:buNone/>
            </a:pPr>
            <a:r>
              <a:rPr lang="en-US" sz="2600" dirty="0">
                <a:solidFill>
                  <a:schemeClr val="tx1"/>
                </a:solidFill>
                <a:latin typeface="Franklin Gothic Medium" charset="0"/>
              </a:rPr>
              <a:t>	</a:t>
            </a:r>
            <a:endParaRPr lang="en-US" sz="2600" b="1" dirty="0">
              <a:solidFill>
                <a:schemeClr val="tx1"/>
              </a:solidFill>
              <a:latin typeface="Franklin Gothic Medium" charset="0"/>
            </a:endParaRPr>
          </a:p>
        </p:txBody>
      </p:sp>
      <p:pic>
        <p:nvPicPr>
          <p:cNvPr id="4" name="Picture 3" descr="RAtag.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1143246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prstGeom prst="rect">
            <a:avLst/>
          </a:prstGeom>
        </p:spPr>
        <p:txBody>
          <a:bodyPr spcFirstLastPara="1" vert="horz" wrap="square" lIns="95996" tIns="95996" rIns="95996" bIns="95996" anchor="t" anchorCtr="0">
            <a:noAutofit/>
          </a:bodyPr>
          <a:lstStyle/>
          <a:p>
            <a:r>
              <a:rPr lang="en" dirty="0">
                <a:solidFill>
                  <a:schemeClr val="tx1"/>
                </a:solidFill>
              </a:rPr>
              <a:t>Background: Country</a:t>
            </a:r>
            <a:endParaRPr dirty="0">
              <a:solidFill>
                <a:schemeClr val="tx1"/>
              </a:solidFill>
            </a:endParaRPr>
          </a:p>
        </p:txBody>
      </p:sp>
      <p:sp>
        <p:nvSpPr>
          <p:cNvPr id="98" name="Google Shape;98;p20"/>
          <p:cNvSpPr txBox="1">
            <a:spLocks noGrp="1"/>
          </p:cNvSpPr>
          <p:nvPr>
            <p:ph idx="1"/>
          </p:nvPr>
        </p:nvSpPr>
        <p:spPr>
          <a:prstGeom prst="rect">
            <a:avLst/>
          </a:prstGeom>
        </p:spPr>
        <p:txBody>
          <a:bodyPr spcFirstLastPara="1" vert="horz" wrap="square" lIns="95996" tIns="95996" rIns="95996" bIns="95996" numCol="1" anchor="t" anchorCtr="0" compatLnSpc="1">
            <a:prstTxWarp prst="textNoShape">
              <a:avLst/>
            </a:prstTxWarp>
            <a:noAutofit/>
          </a:bodyPr>
          <a:lstStyle/>
          <a:p>
            <a:pPr marL="0" indent="0">
              <a:buNone/>
            </a:pPr>
            <a:r>
              <a:rPr lang="en" sz="2400" dirty="0">
                <a:solidFill>
                  <a:schemeClr val="tx1"/>
                </a:solidFill>
              </a:rPr>
              <a:t>-- Nationalized health care system with four Central Hospitals (tertiary care, referral): Queen Elizabeth (south, 1250), Zomba (south, 450), Mzuzu (north, 300), Lilongwe (central, 1200)</a:t>
            </a:r>
            <a:endParaRPr sz="2400" dirty="0">
              <a:solidFill>
                <a:schemeClr val="tx1"/>
              </a:solidFill>
            </a:endParaRPr>
          </a:p>
          <a:p>
            <a:pPr marL="0" indent="0">
              <a:spcBef>
                <a:spcPts val="1680"/>
              </a:spcBef>
              <a:buNone/>
            </a:pPr>
            <a:r>
              <a:rPr lang="en" sz="2400" dirty="0">
                <a:solidFill>
                  <a:schemeClr val="tx1"/>
                </a:solidFill>
              </a:rPr>
              <a:t>-- 2 Radiologists </a:t>
            </a:r>
            <a:endParaRPr sz="2400" dirty="0">
              <a:solidFill>
                <a:schemeClr val="tx1"/>
              </a:solidFill>
            </a:endParaRPr>
          </a:p>
          <a:p>
            <a:pPr marL="0" indent="0">
              <a:spcBef>
                <a:spcPts val="1680"/>
              </a:spcBef>
              <a:buNone/>
            </a:pPr>
            <a:r>
              <a:rPr lang="en" sz="2400" dirty="0">
                <a:solidFill>
                  <a:schemeClr val="tx1"/>
                </a:solidFill>
              </a:rPr>
              <a:t>-- No radiology residency in Malawi, go abroad</a:t>
            </a:r>
            <a:endParaRPr sz="2400" dirty="0">
              <a:solidFill>
                <a:schemeClr val="tx1"/>
              </a:solidFill>
            </a:endParaRPr>
          </a:p>
          <a:p>
            <a:pPr marL="0" indent="0">
              <a:spcBef>
                <a:spcPts val="1680"/>
              </a:spcBef>
              <a:spcAft>
                <a:spcPts val="1680"/>
              </a:spcAft>
              <a:buClr>
                <a:srgbClr val="000000"/>
              </a:buClr>
              <a:buSzPts val="1100"/>
              <a:buNone/>
            </a:pPr>
            <a:r>
              <a:rPr lang="en" sz="2400" dirty="0">
                <a:solidFill>
                  <a:schemeClr val="tx1"/>
                </a:solidFill>
              </a:rPr>
              <a:t>-- Malawi College of Health Sciences train medical imaging professionals in diploma level, MoH assigns 2 years, free</a:t>
            </a:r>
            <a:endParaRPr sz="2400" dirty="0">
              <a:solidFill>
                <a:schemeClr val="tx1"/>
              </a:solidFill>
            </a:endParaRPr>
          </a:p>
        </p:txBody>
      </p:sp>
      <p:pic>
        <p:nvPicPr>
          <p:cNvPr id="4"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pic>
        <p:nvPicPr>
          <p:cNvPr id="5" name="Picture 4"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2013093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prstGeom prst="rect">
            <a:avLst/>
          </a:prstGeom>
        </p:spPr>
        <p:txBody>
          <a:bodyPr spcFirstLastPara="1" vert="horz" wrap="square" lIns="95996" tIns="95996" rIns="95996" bIns="95996" anchor="t" anchorCtr="0">
            <a:noAutofit/>
          </a:bodyPr>
          <a:lstStyle/>
          <a:p>
            <a:r>
              <a:rPr lang="en" sz="2800" dirty="0">
                <a:solidFill>
                  <a:schemeClr val="tx1"/>
                </a:solidFill>
              </a:rPr>
              <a:t>Background: Kamuzu Central Hospital, Lilongwe</a:t>
            </a:r>
            <a:endParaRPr sz="2800" dirty="0">
              <a:solidFill>
                <a:schemeClr val="tx1"/>
              </a:solidFill>
            </a:endParaRPr>
          </a:p>
        </p:txBody>
      </p:sp>
      <p:sp>
        <p:nvSpPr>
          <p:cNvPr id="104" name="Google Shape;104;p21"/>
          <p:cNvSpPr txBox="1">
            <a:spLocks noGrp="1"/>
          </p:cNvSpPr>
          <p:nvPr>
            <p:ph idx="1"/>
          </p:nvPr>
        </p:nvSpPr>
        <p:spPr>
          <a:prstGeom prst="rect">
            <a:avLst/>
          </a:prstGeom>
        </p:spPr>
        <p:txBody>
          <a:bodyPr spcFirstLastPara="1" vert="horz" wrap="square" lIns="95996" tIns="95996" rIns="95996" bIns="95996" numCol="1" anchor="t" anchorCtr="0" compatLnSpc="1">
            <a:prstTxWarp prst="textNoShape">
              <a:avLst/>
            </a:prstTxWarp>
            <a:noAutofit/>
          </a:bodyPr>
          <a:lstStyle/>
          <a:p>
            <a:pPr marL="0" indent="0">
              <a:buNone/>
            </a:pPr>
            <a:r>
              <a:rPr lang="en" sz="2000" dirty="0">
                <a:solidFill>
                  <a:schemeClr val="tx1"/>
                </a:solidFill>
              </a:rPr>
              <a:t>-- Public/government hospital in Central region</a:t>
            </a:r>
            <a:endParaRPr sz="2000" dirty="0">
              <a:solidFill>
                <a:schemeClr val="tx1"/>
              </a:solidFill>
            </a:endParaRPr>
          </a:p>
          <a:p>
            <a:pPr marL="0" indent="0">
              <a:spcBef>
                <a:spcPts val="1680"/>
              </a:spcBef>
              <a:buNone/>
            </a:pPr>
            <a:r>
              <a:rPr lang="en" sz="2000" dirty="0">
                <a:solidFill>
                  <a:schemeClr val="tx1"/>
                </a:solidFill>
              </a:rPr>
              <a:t>-- Inpatient beds occupied 100%, 1000 patients seen per day</a:t>
            </a:r>
            <a:endParaRPr sz="2000" dirty="0">
              <a:solidFill>
                <a:schemeClr val="tx1"/>
              </a:solidFill>
            </a:endParaRPr>
          </a:p>
          <a:p>
            <a:pPr marL="0" indent="0">
              <a:spcBef>
                <a:spcPts val="1680"/>
              </a:spcBef>
              <a:buNone/>
            </a:pPr>
            <a:r>
              <a:rPr lang="en" sz="2000" dirty="0">
                <a:solidFill>
                  <a:schemeClr val="tx1"/>
                </a:solidFill>
              </a:rPr>
              <a:t>-- Specialties available: Breast Surgery, Cardiology, Dermatology, General Internal Medicine, General Surgery, Gynecology, Hematology, Maxillofacial Surgery, Neonatology, Neurological Surgery, Obstetrics, Medical Oncology, Ophthalmology, Orthopedic Surgery, Otorhinolaryngology, Pathology, Pediatrics, Physical Medicine and Rehabilitation, Radiology and Urology.</a:t>
            </a:r>
            <a:endParaRPr sz="2000" dirty="0">
              <a:solidFill>
                <a:schemeClr val="tx1"/>
              </a:solidFill>
            </a:endParaRPr>
          </a:p>
          <a:p>
            <a:pPr marL="0" indent="0">
              <a:spcBef>
                <a:spcPts val="1680"/>
              </a:spcBef>
              <a:buNone/>
            </a:pPr>
            <a:r>
              <a:rPr lang="en" sz="2000" dirty="0">
                <a:solidFill>
                  <a:schemeClr val="tx1"/>
                </a:solidFill>
              </a:rPr>
              <a:t>-- Frequent conditions: Cardiac disease, Stroke, Diabetes, Cancer, Trauma and Musculoskeletal Injury, Pregnancy, Peripartum hemorrhage, Diarrheal Illness, HIV/AIDS, Tuberculosis, Viral Hepatitis, Malaria, and Schistosomiasis.</a:t>
            </a:r>
            <a:endParaRPr sz="2000" dirty="0">
              <a:solidFill>
                <a:schemeClr val="tx1"/>
              </a:solidFill>
            </a:endParaRPr>
          </a:p>
          <a:p>
            <a:pPr marL="0" indent="0">
              <a:spcBef>
                <a:spcPts val="1680"/>
              </a:spcBef>
              <a:buNone/>
            </a:pPr>
            <a:endParaRPr sz="1260" dirty="0"/>
          </a:p>
          <a:p>
            <a:pPr marL="0" indent="0">
              <a:spcBef>
                <a:spcPts val="1680"/>
              </a:spcBef>
              <a:buNone/>
            </a:pPr>
            <a:endParaRPr dirty="0"/>
          </a:p>
          <a:p>
            <a:pPr marL="0" indent="0">
              <a:spcBef>
                <a:spcPts val="1680"/>
              </a:spcBef>
              <a:spcAft>
                <a:spcPts val="1680"/>
              </a:spcAft>
              <a:buNone/>
            </a:pPr>
            <a:endParaRPr dirty="0"/>
          </a:p>
        </p:txBody>
      </p:sp>
      <p:pic>
        <p:nvPicPr>
          <p:cNvPr id="4"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pic>
        <p:nvPicPr>
          <p:cNvPr id="5" name="Picture 4"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731170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prstGeom prst="rect">
            <a:avLst/>
          </a:prstGeom>
        </p:spPr>
        <p:txBody>
          <a:bodyPr spcFirstLastPara="1" vert="horz" wrap="square" lIns="95996" tIns="95996" rIns="95996" bIns="95996" anchor="t" anchorCtr="0">
            <a:noAutofit/>
          </a:bodyPr>
          <a:lstStyle/>
          <a:p>
            <a:pPr>
              <a:buClr>
                <a:srgbClr val="000000"/>
              </a:buClr>
              <a:buSzPts val="1100"/>
            </a:pPr>
            <a:r>
              <a:rPr lang="en" sz="2800" dirty="0"/>
              <a:t>Background: Kamuzu Central Hospital, Lilongwe</a:t>
            </a:r>
            <a:endParaRPr sz="2800" dirty="0"/>
          </a:p>
        </p:txBody>
      </p:sp>
      <p:sp>
        <p:nvSpPr>
          <p:cNvPr id="110" name="Google Shape;110;p22"/>
          <p:cNvSpPr txBox="1">
            <a:spLocks noGrp="1"/>
          </p:cNvSpPr>
          <p:nvPr>
            <p:ph idx="1"/>
          </p:nvPr>
        </p:nvSpPr>
        <p:spPr>
          <a:prstGeom prst="rect">
            <a:avLst/>
          </a:prstGeom>
        </p:spPr>
        <p:txBody>
          <a:bodyPr spcFirstLastPara="1" vert="horz" wrap="square" lIns="95996" tIns="95996" rIns="95996" bIns="95996" numCol="1" anchor="t" anchorCtr="0" compatLnSpc="1">
            <a:prstTxWarp prst="textNoShape">
              <a:avLst/>
            </a:prstTxWarp>
            <a:noAutofit/>
          </a:bodyPr>
          <a:lstStyle/>
          <a:p>
            <a:pPr marL="0" indent="0">
              <a:buNone/>
            </a:pPr>
            <a:r>
              <a:rPr lang="en" sz="2000" dirty="0">
                <a:solidFill>
                  <a:schemeClr val="tx1"/>
                </a:solidFill>
              </a:rPr>
              <a:t>-- 1 radiologist, 2 sonographers, 17 radiographers, 1 radiology nurse, 2 registration desk attendants and 1 registrar in the Radiology Department</a:t>
            </a:r>
            <a:endParaRPr sz="2000" dirty="0">
              <a:solidFill>
                <a:schemeClr val="tx1"/>
              </a:solidFill>
            </a:endParaRPr>
          </a:p>
          <a:p>
            <a:pPr marL="0" indent="0">
              <a:spcBef>
                <a:spcPts val="1680"/>
              </a:spcBef>
              <a:buClr>
                <a:srgbClr val="000000"/>
              </a:buClr>
              <a:buSzPts val="1100"/>
              <a:buNone/>
            </a:pPr>
            <a:r>
              <a:rPr lang="en" sz="2000" dirty="0">
                <a:solidFill>
                  <a:schemeClr val="tx1"/>
                </a:solidFill>
              </a:rPr>
              <a:t>-- Radiography: 150, K 1366 (1 view), up to 2-3 days, interpreted by non-radiologist physicians</a:t>
            </a:r>
            <a:endParaRPr sz="2000" dirty="0">
              <a:solidFill>
                <a:schemeClr val="tx1"/>
              </a:solidFill>
            </a:endParaRPr>
          </a:p>
          <a:p>
            <a:pPr marL="0" indent="0">
              <a:spcBef>
                <a:spcPts val="1680"/>
              </a:spcBef>
              <a:buClr>
                <a:srgbClr val="000000"/>
              </a:buClr>
              <a:buSzPts val="1100"/>
              <a:buNone/>
            </a:pPr>
            <a:r>
              <a:rPr lang="en" sz="2000" dirty="0">
                <a:solidFill>
                  <a:schemeClr val="tx1"/>
                </a:solidFill>
              </a:rPr>
              <a:t>-- Ultrasound: 50, K 3000 (abdominal), up to 2-3 days, interpreted by radiographers</a:t>
            </a:r>
            <a:endParaRPr sz="2000" dirty="0">
              <a:solidFill>
                <a:schemeClr val="tx1"/>
              </a:solidFill>
            </a:endParaRPr>
          </a:p>
          <a:p>
            <a:pPr marL="0" indent="0">
              <a:spcBef>
                <a:spcPts val="1680"/>
              </a:spcBef>
              <a:buClr>
                <a:srgbClr val="000000"/>
              </a:buClr>
              <a:buSzPts val="1100"/>
              <a:buNone/>
            </a:pPr>
            <a:r>
              <a:rPr lang="en" sz="2000" dirty="0">
                <a:solidFill>
                  <a:schemeClr val="tx1"/>
                </a:solidFill>
              </a:rPr>
              <a:t>-- CT: 64 slice installed 2013, 30, K 9000 (CT chest non-contrast), up to one month, interpreted by radiologist</a:t>
            </a:r>
            <a:endParaRPr sz="2000" dirty="0">
              <a:solidFill>
                <a:schemeClr val="tx1"/>
              </a:solidFill>
            </a:endParaRPr>
          </a:p>
          <a:p>
            <a:pPr marL="0" indent="0">
              <a:spcBef>
                <a:spcPts val="1680"/>
              </a:spcBef>
              <a:buClr>
                <a:srgbClr val="000000"/>
              </a:buClr>
              <a:buSzPts val="1100"/>
              <a:buNone/>
            </a:pPr>
            <a:r>
              <a:rPr lang="en" sz="2000" dirty="0">
                <a:solidFill>
                  <a:schemeClr val="tx1"/>
                </a:solidFill>
              </a:rPr>
              <a:t>-- No MRI → Queen Elizabeth</a:t>
            </a:r>
            <a:endParaRPr sz="2000" dirty="0">
              <a:solidFill>
                <a:schemeClr val="tx1"/>
              </a:solidFill>
            </a:endParaRPr>
          </a:p>
          <a:p>
            <a:pPr marL="0" indent="0">
              <a:spcBef>
                <a:spcPts val="1680"/>
              </a:spcBef>
              <a:spcAft>
                <a:spcPts val="1680"/>
              </a:spcAft>
              <a:buNone/>
            </a:pPr>
            <a:endParaRPr dirty="0"/>
          </a:p>
        </p:txBody>
      </p:sp>
      <p:pic>
        <p:nvPicPr>
          <p:cNvPr id="4"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pic>
        <p:nvPicPr>
          <p:cNvPr id="5" name="Picture 4"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1210287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327285" y="2987055"/>
            <a:ext cx="8946630" cy="883890"/>
          </a:xfrm>
          <a:prstGeom prst="rect">
            <a:avLst/>
          </a:prstGeom>
        </p:spPr>
        <p:txBody>
          <a:bodyPr spcFirstLastPara="1" vert="horz" wrap="square" lIns="95996" tIns="95996" rIns="95996" bIns="95996" anchor="ctr" anchorCtr="0">
            <a:noAutofit/>
          </a:bodyPr>
          <a:lstStyle/>
          <a:p>
            <a:r>
              <a:rPr lang="en" dirty="0">
                <a:solidFill>
                  <a:schemeClr val="tx1"/>
                </a:solidFill>
              </a:rPr>
              <a:t>Tour</a:t>
            </a:r>
            <a:endParaRPr dirty="0">
              <a:solidFill>
                <a:schemeClr val="tx1"/>
              </a:solidFill>
            </a:endParaRPr>
          </a:p>
        </p:txBody>
      </p:sp>
      <p:pic>
        <p:nvPicPr>
          <p:cNvPr id="3"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pic>
        <p:nvPicPr>
          <p:cNvPr id="4" name="Picture 3"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938769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7"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120" name="Google Shape;120;p24"/>
          <p:cNvSpPr txBox="1">
            <a:spLocks noGrp="1"/>
          </p:cNvSpPr>
          <p:nvPr>
            <p:ph type="title"/>
          </p:nvPr>
        </p:nvSpPr>
        <p:spPr>
          <a:xfrm>
            <a:off x="327285" y="257559"/>
            <a:ext cx="8946630" cy="601335"/>
          </a:xfrm>
          <a:prstGeom prst="rect">
            <a:avLst/>
          </a:prstGeom>
        </p:spPr>
        <p:txBody>
          <a:bodyPr spcFirstLastPara="1" vert="horz" wrap="square" lIns="95996" tIns="95996" rIns="95996" bIns="95996" anchor="t" anchorCtr="0">
            <a:noAutofit/>
          </a:bodyPr>
          <a:lstStyle/>
          <a:p>
            <a:r>
              <a:rPr lang="en" dirty="0">
                <a:solidFill>
                  <a:schemeClr val="tx1"/>
                </a:solidFill>
              </a:rPr>
              <a:t>Kamuzu Central Hospital</a:t>
            </a:r>
            <a:endParaRPr dirty="0">
              <a:solidFill>
                <a:schemeClr val="tx1"/>
              </a:solidFill>
            </a:endParaRPr>
          </a:p>
        </p:txBody>
      </p:sp>
      <p:sp>
        <p:nvSpPr>
          <p:cNvPr id="121" name="Google Shape;121;p24"/>
          <p:cNvSpPr txBox="1">
            <a:spLocks noGrp="1"/>
          </p:cNvSpPr>
          <p:nvPr>
            <p:ph type="body" idx="1"/>
          </p:nvPr>
        </p:nvSpPr>
        <p:spPr>
          <a:xfrm>
            <a:off x="268134" y="1086372"/>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r>
              <a:rPr lang="en" b="1" dirty="0">
                <a:solidFill>
                  <a:schemeClr val="tx1"/>
                </a:solidFill>
              </a:rPr>
              <a:t>Lilongwe, Malawi</a:t>
            </a:r>
            <a:endParaRPr b="1" dirty="0">
              <a:solidFill>
                <a:schemeClr val="tx1"/>
              </a:solidFill>
            </a:endParaRPr>
          </a:p>
        </p:txBody>
      </p:sp>
      <p:pic>
        <p:nvPicPr>
          <p:cNvPr id="122" name="Google Shape;122;p24"/>
          <p:cNvPicPr preferRelativeResize="0"/>
          <p:nvPr/>
        </p:nvPicPr>
        <p:blipFill>
          <a:blip r:embed="rId4">
            <a:alphaModFix/>
          </a:blip>
          <a:stretch>
            <a:fillRect/>
          </a:stretch>
        </p:blipFill>
        <p:spPr>
          <a:xfrm>
            <a:off x="2639399" y="1797274"/>
            <a:ext cx="3961414" cy="4312088"/>
          </a:xfrm>
          <a:prstGeom prst="rect">
            <a:avLst/>
          </a:prstGeom>
          <a:noFill/>
          <a:ln>
            <a:noFill/>
          </a:ln>
        </p:spPr>
      </p:pic>
      <p:pic>
        <p:nvPicPr>
          <p:cNvPr id="123" name="Google Shape;123;p24"/>
          <p:cNvPicPr preferRelativeResize="0"/>
          <p:nvPr/>
        </p:nvPicPr>
        <p:blipFill>
          <a:blip r:embed="rId5">
            <a:alphaModFix/>
          </a:blip>
          <a:stretch>
            <a:fillRect/>
          </a:stretch>
        </p:blipFill>
        <p:spPr>
          <a:xfrm>
            <a:off x="6600825" y="728650"/>
            <a:ext cx="3000375" cy="3310414"/>
          </a:xfrm>
          <a:prstGeom prst="rect">
            <a:avLst/>
          </a:prstGeom>
          <a:noFill/>
          <a:ln>
            <a:noFill/>
          </a:ln>
        </p:spPr>
      </p:pic>
      <p:pic>
        <p:nvPicPr>
          <p:cNvPr id="124" name="Google Shape;124;p24"/>
          <p:cNvPicPr preferRelativeResize="0"/>
          <p:nvPr/>
        </p:nvPicPr>
        <p:blipFill>
          <a:blip r:embed="rId6">
            <a:alphaModFix/>
          </a:blip>
          <a:stretch>
            <a:fillRect/>
          </a:stretch>
        </p:blipFill>
        <p:spPr>
          <a:xfrm>
            <a:off x="1" y="2879982"/>
            <a:ext cx="2639411" cy="2044166"/>
          </a:xfrm>
          <a:prstGeom prst="rect">
            <a:avLst/>
          </a:prstGeom>
          <a:noFill/>
          <a:ln>
            <a:noFill/>
          </a:ln>
        </p:spPr>
      </p:pic>
      <p:pic>
        <p:nvPicPr>
          <p:cNvPr id="8" name="Picture 7" descr="RAtag.png"/>
          <p:cNvPicPr>
            <a:picLocks noChangeAspect="1"/>
          </p:cNvPicPr>
          <p:nvPr/>
        </p:nvPicPr>
        <p:blipFill>
          <a:blip r:embed="rId7"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1822035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1"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129" name="Google Shape;129;p25"/>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130" name="Google Shape;130;p25"/>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131" name="Google Shape;131;p25"/>
          <p:cNvPicPr preferRelativeResize="0"/>
          <p:nvPr/>
        </p:nvPicPr>
        <p:blipFill>
          <a:blip r:embed="rId4">
            <a:alphaModFix/>
          </a:blip>
          <a:stretch>
            <a:fillRect/>
          </a:stretch>
        </p:blipFill>
        <p:spPr>
          <a:xfrm>
            <a:off x="75863" y="841039"/>
            <a:ext cx="3200400" cy="2400300"/>
          </a:xfrm>
          <a:prstGeom prst="rect">
            <a:avLst/>
          </a:prstGeom>
          <a:noFill/>
          <a:ln>
            <a:noFill/>
          </a:ln>
        </p:spPr>
      </p:pic>
      <p:pic>
        <p:nvPicPr>
          <p:cNvPr id="132" name="Google Shape;132;p25"/>
          <p:cNvPicPr preferRelativeResize="0"/>
          <p:nvPr/>
        </p:nvPicPr>
        <p:blipFill>
          <a:blip r:embed="rId5">
            <a:alphaModFix/>
          </a:blip>
          <a:stretch>
            <a:fillRect/>
          </a:stretch>
        </p:blipFill>
        <p:spPr>
          <a:xfrm>
            <a:off x="6299029" y="728663"/>
            <a:ext cx="3200400" cy="2400300"/>
          </a:xfrm>
          <a:prstGeom prst="rect">
            <a:avLst/>
          </a:prstGeom>
          <a:noFill/>
          <a:ln>
            <a:noFill/>
          </a:ln>
        </p:spPr>
      </p:pic>
      <p:pic>
        <p:nvPicPr>
          <p:cNvPr id="133" name="Google Shape;133;p25" descr="Image result for kamuzu central hospital"/>
          <p:cNvPicPr preferRelativeResize="0"/>
          <p:nvPr/>
        </p:nvPicPr>
        <p:blipFill>
          <a:blip r:embed="rId6">
            <a:alphaModFix/>
          </a:blip>
          <a:stretch>
            <a:fillRect/>
          </a:stretch>
        </p:blipFill>
        <p:spPr>
          <a:xfrm>
            <a:off x="3299191" y="728662"/>
            <a:ext cx="2999850" cy="4371518"/>
          </a:xfrm>
          <a:prstGeom prst="rect">
            <a:avLst/>
          </a:prstGeom>
          <a:noFill/>
          <a:ln>
            <a:noFill/>
          </a:ln>
        </p:spPr>
      </p:pic>
      <p:pic>
        <p:nvPicPr>
          <p:cNvPr id="134" name="Google Shape;134;p25"/>
          <p:cNvPicPr preferRelativeResize="0"/>
          <p:nvPr/>
        </p:nvPicPr>
        <p:blipFill>
          <a:blip r:embed="rId7">
            <a:alphaModFix/>
          </a:blip>
          <a:stretch>
            <a:fillRect/>
          </a:stretch>
        </p:blipFill>
        <p:spPr>
          <a:xfrm>
            <a:off x="6400800" y="3585818"/>
            <a:ext cx="3200400" cy="2400300"/>
          </a:xfrm>
          <a:prstGeom prst="rect">
            <a:avLst/>
          </a:prstGeom>
          <a:noFill/>
          <a:ln>
            <a:noFill/>
          </a:ln>
        </p:spPr>
      </p:pic>
      <p:pic>
        <p:nvPicPr>
          <p:cNvPr id="135" name="Google Shape;135;p25"/>
          <p:cNvPicPr preferRelativeResize="0"/>
          <p:nvPr/>
        </p:nvPicPr>
        <p:blipFill>
          <a:blip r:embed="rId8">
            <a:alphaModFix/>
          </a:blip>
          <a:stretch>
            <a:fillRect/>
          </a:stretch>
        </p:blipFill>
        <p:spPr>
          <a:xfrm>
            <a:off x="75836" y="3627581"/>
            <a:ext cx="3200400" cy="2400300"/>
          </a:xfrm>
          <a:prstGeom prst="rect">
            <a:avLst/>
          </a:prstGeom>
          <a:noFill/>
          <a:ln>
            <a:noFill/>
          </a:ln>
        </p:spPr>
      </p:pic>
      <p:pic>
        <p:nvPicPr>
          <p:cNvPr id="12" name="Picture 11" descr="RAtag.png"/>
          <p:cNvPicPr>
            <a:picLocks noChangeAspect="1"/>
          </p:cNvPicPr>
          <p:nvPr/>
        </p:nvPicPr>
        <p:blipFill>
          <a:blip r:embed="rId9"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595930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9"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140" name="Google Shape;140;p26"/>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141" name="Google Shape;141;p26"/>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142" name="Google Shape;142;p26"/>
          <p:cNvPicPr preferRelativeResize="0"/>
          <p:nvPr/>
        </p:nvPicPr>
        <p:blipFill>
          <a:blip r:embed="rId4">
            <a:alphaModFix/>
          </a:blip>
          <a:stretch>
            <a:fillRect/>
          </a:stretch>
        </p:blipFill>
        <p:spPr>
          <a:xfrm>
            <a:off x="3787219" y="3495596"/>
            <a:ext cx="3200400" cy="2400300"/>
          </a:xfrm>
          <a:prstGeom prst="rect">
            <a:avLst/>
          </a:prstGeom>
          <a:noFill/>
          <a:ln>
            <a:noFill/>
          </a:ln>
        </p:spPr>
      </p:pic>
      <p:pic>
        <p:nvPicPr>
          <p:cNvPr id="143" name="Google Shape;143;p26"/>
          <p:cNvPicPr preferRelativeResize="0"/>
          <p:nvPr/>
        </p:nvPicPr>
        <p:blipFill>
          <a:blip r:embed="rId5">
            <a:alphaModFix/>
          </a:blip>
          <a:stretch>
            <a:fillRect/>
          </a:stretch>
        </p:blipFill>
        <p:spPr>
          <a:xfrm>
            <a:off x="66413" y="783315"/>
            <a:ext cx="2400300" cy="3200400"/>
          </a:xfrm>
          <a:prstGeom prst="rect">
            <a:avLst/>
          </a:prstGeom>
          <a:noFill/>
          <a:ln>
            <a:noFill/>
          </a:ln>
        </p:spPr>
      </p:pic>
      <p:pic>
        <p:nvPicPr>
          <p:cNvPr id="144" name="Google Shape;144;p26"/>
          <p:cNvPicPr preferRelativeResize="0"/>
          <p:nvPr/>
        </p:nvPicPr>
        <p:blipFill>
          <a:blip r:embed="rId6">
            <a:alphaModFix/>
          </a:blip>
          <a:stretch>
            <a:fillRect/>
          </a:stretch>
        </p:blipFill>
        <p:spPr>
          <a:xfrm>
            <a:off x="271661" y="3429000"/>
            <a:ext cx="3200400" cy="2400300"/>
          </a:xfrm>
          <a:prstGeom prst="rect">
            <a:avLst/>
          </a:prstGeom>
          <a:noFill/>
          <a:ln>
            <a:noFill/>
          </a:ln>
        </p:spPr>
      </p:pic>
      <p:pic>
        <p:nvPicPr>
          <p:cNvPr id="145" name="Google Shape;145;p26"/>
          <p:cNvPicPr preferRelativeResize="0"/>
          <p:nvPr/>
        </p:nvPicPr>
        <p:blipFill>
          <a:blip r:embed="rId7">
            <a:alphaModFix/>
          </a:blip>
          <a:stretch>
            <a:fillRect/>
          </a:stretch>
        </p:blipFill>
        <p:spPr>
          <a:xfrm>
            <a:off x="2963756" y="903304"/>
            <a:ext cx="3200400" cy="2400300"/>
          </a:xfrm>
          <a:prstGeom prst="rect">
            <a:avLst/>
          </a:prstGeom>
          <a:noFill/>
          <a:ln>
            <a:noFill/>
          </a:ln>
        </p:spPr>
      </p:pic>
      <p:pic>
        <p:nvPicPr>
          <p:cNvPr id="146" name="Google Shape;146;p26"/>
          <p:cNvPicPr preferRelativeResize="0"/>
          <p:nvPr/>
        </p:nvPicPr>
        <p:blipFill>
          <a:blip r:embed="rId8">
            <a:alphaModFix/>
          </a:blip>
          <a:stretch>
            <a:fillRect/>
          </a:stretch>
        </p:blipFill>
        <p:spPr>
          <a:xfrm>
            <a:off x="6400800" y="903304"/>
            <a:ext cx="3200400" cy="2400300"/>
          </a:xfrm>
          <a:prstGeom prst="rect">
            <a:avLst/>
          </a:prstGeom>
          <a:noFill/>
          <a:ln>
            <a:noFill/>
          </a:ln>
        </p:spPr>
      </p:pic>
      <p:pic>
        <p:nvPicPr>
          <p:cNvPr id="10" name="Picture 9" descr="RAtag.png"/>
          <p:cNvPicPr>
            <a:picLocks noChangeAspect="1"/>
          </p:cNvPicPr>
          <p:nvPr/>
        </p:nvPicPr>
        <p:blipFill>
          <a:blip r:embed="rId9"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726582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9"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151" name="Google Shape;151;p27"/>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152" name="Google Shape;152;p27"/>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153" name="Google Shape;153;p27"/>
          <p:cNvPicPr preferRelativeResize="0"/>
          <p:nvPr/>
        </p:nvPicPr>
        <p:blipFill>
          <a:blip r:embed="rId4">
            <a:alphaModFix/>
          </a:blip>
          <a:stretch>
            <a:fillRect/>
          </a:stretch>
        </p:blipFill>
        <p:spPr>
          <a:xfrm>
            <a:off x="54075" y="792555"/>
            <a:ext cx="3200400" cy="2400300"/>
          </a:xfrm>
          <a:prstGeom prst="rect">
            <a:avLst/>
          </a:prstGeom>
          <a:noFill/>
          <a:ln>
            <a:noFill/>
          </a:ln>
        </p:spPr>
      </p:pic>
      <p:pic>
        <p:nvPicPr>
          <p:cNvPr id="154" name="Google Shape;154;p27"/>
          <p:cNvPicPr preferRelativeResize="0"/>
          <p:nvPr/>
        </p:nvPicPr>
        <p:blipFill>
          <a:blip r:embed="rId5">
            <a:alphaModFix/>
          </a:blip>
          <a:stretch>
            <a:fillRect/>
          </a:stretch>
        </p:blipFill>
        <p:spPr>
          <a:xfrm>
            <a:off x="6346725" y="2405801"/>
            <a:ext cx="3200400" cy="2400300"/>
          </a:xfrm>
          <a:prstGeom prst="rect">
            <a:avLst/>
          </a:prstGeom>
          <a:noFill/>
          <a:ln>
            <a:noFill/>
          </a:ln>
        </p:spPr>
      </p:pic>
      <p:pic>
        <p:nvPicPr>
          <p:cNvPr id="155" name="Google Shape;155;p27"/>
          <p:cNvPicPr preferRelativeResize="0"/>
          <p:nvPr/>
        </p:nvPicPr>
        <p:blipFill>
          <a:blip r:embed="rId6">
            <a:alphaModFix/>
          </a:blip>
          <a:stretch>
            <a:fillRect/>
          </a:stretch>
        </p:blipFill>
        <p:spPr>
          <a:xfrm>
            <a:off x="3600450" y="2976713"/>
            <a:ext cx="2400300" cy="3200400"/>
          </a:xfrm>
          <a:prstGeom prst="rect">
            <a:avLst/>
          </a:prstGeom>
          <a:noFill/>
          <a:ln>
            <a:noFill/>
          </a:ln>
        </p:spPr>
      </p:pic>
      <p:pic>
        <p:nvPicPr>
          <p:cNvPr id="156" name="Google Shape;156;p27"/>
          <p:cNvPicPr preferRelativeResize="0"/>
          <p:nvPr/>
        </p:nvPicPr>
        <p:blipFill>
          <a:blip r:embed="rId7">
            <a:alphaModFix/>
          </a:blip>
          <a:stretch>
            <a:fillRect/>
          </a:stretch>
        </p:blipFill>
        <p:spPr>
          <a:xfrm>
            <a:off x="54075" y="3494363"/>
            <a:ext cx="3200400" cy="2400300"/>
          </a:xfrm>
          <a:prstGeom prst="rect">
            <a:avLst/>
          </a:prstGeom>
          <a:noFill/>
          <a:ln>
            <a:noFill/>
          </a:ln>
        </p:spPr>
      </p:pic>
      <p:pic>
        <p:nvPicPr>
          <p:cNvPr id="157" name="Google Shape;157;p27"/>
          <p:cNvPicPr preferRelativeResize="0"/>
          <p:nvPr/>
        </p:nvPicPr>
        <p:blipFill>
          <a:blip r:embed="rId8">
            <a:alphaModFix/>
          </a:blip>
          <a:stretch>
            <a:fillRect/>
          </a:stretch>
        </p:blipFill>
        <p:spPr>
          <a:xfrm>
            <a:off x="3316478" y="844740"/>
            <a:ext cx="3200400" cy="2400300"/>
          </a:xfrm>
          <a:prstGeom prst="rect">
            <a:avLst/>
          </a:prstGeom>
          <a:noFill/>
          <a:ln>
            <a:noFill/>
          </a:ln>
        </p:spPr>
      </p:pic>
      <p:pic>
        <p:nvPicPr>
          <p:cNvPr id="10" name="Picture 9" descr="RAtag.png"/>
          <p:cNvPicPr>
            <a:picLocks noChangeAspect="1"/>
          </p:cNvPicPr>
          <p:nvPr/>
        </p:nvPicPr>
        <p:blipFill>
          <a:blip r:embed="rId9"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1777255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8"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162" name="Google Shape;162;p28"/>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163" name="Google Shape;163;p28"/>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164" name="Google Shape;164;p28"/>
          <p:cNvPicPr preferRelativeResize="0"/>
          <p:nvPr/>
        </p:nvPicPr>
        <p:blipFill>
          <a:blip r:embed="rId4">
            <a:alphaModFix/>
          </a:blip>
          <a:stretch>
            <a:fillRect/>
          </a:stretch>
        </p:blipFill>
        <p:spPr>
          <a:xfrm>
            <a:off x="243049" y="728663"/>
            <a:ext cx="2400300" cy="3200400"/>
          </a:xfrm>
          <a:prstGeom prst="rect">
            <a:avLst/>
          </a:prstGeom>
          <a:noFill/>
          <a:ln>
            <a:noFill/>
          </a:ln>
        </p:spPr>
      </p:pic>
      <p:pic>
        <p:nvPicPr>
          <p:cNvPr id="165" name="Google Shape;165;p28"/>
          <p:cNvPicPr preferRelativeResize="0"/>
          <p:nvPr/>
        </p:nvPicPr>
        <p:blipFill>
          <a:blip r:embed="rId5">
            <a:alphaModFix/>
          </a:blip>
          <a:stretch>
            <a:fillRect/>
          </a:stretch>
        </p:blipFill>
        <p:spPr>
          <a:xfrm>
            <a:off x="4235674" y="1028700"/>
            <a:ext cx="3200400" cy="2400300"/>
          </a:xfrm>
          <a:prstGeom prst="rect">
            <a:avLst/>
          </a:prstGeom>
          <a:noFill/>
          <a:ln>
            <a:noFill/>
          </a:ln>
        </p:spPr>
      </p:pic>
      <p:pic>
        <p:nvPicPr>
          <p:cNvPr id="166" name="Google Shape;166;p28"/>
          <p:cNvPicPr preferRelativeResize="0"/>
          <p:nvPr/>
        </p:nvPicPr>
        <p:blipFill>
          <a:blip r:embed="rId6">
            <a:alphaModFix/>
          </a:blip>
          <a:stretch>
            <a:fillRect/>
          </a:stretch>
        </p:blipFill>
        <p:spPr>
          <a:xfrm>
            <a:off x="6400800" y="3729038"/>
            <a:ext cx="3200400" cy="2400300"/>
          </a:xfrm>
          <a:prstGeom prst="rect">
            <a:avLst/>
          </a:prstGeom>
          <a:noFill/>
          <a:ln>
            <a:noFill/>
          </a:ln>
        </p:spPr>
      </p:pic>
      <p:pic>
        <p:nvPicPr>
          <p:cNvPr id="167" name="Google Shape;167;p28"/>
          <p:cNvPicPr preferRelativeResize="0"/>
          <p:nvPr/>
        </p:nvPicPr>
        <p:blipFill>
          <a:blip r:embed="rId7">
            <a:alphaModFix/>
          </a:blip>
          <a:stretch>
            <a:fillRect/>
          </a:stretch>
        </p:blipFill>
        <p:spPr>
          <a:xfrm>
            <a:off x="1600200" y="3729038"/>
            <a:ext cx="3200400" cy="2400300"/>
          </a:xfrm>
          <a:prstGeom prst="rect">
            <a:avLst/>
          </a:prstGeom>
          <a:noFill/>
          <a:ln>
            <a:noFill/>
          </a:ln>
        </p:spPr>
      </p:pic>
      <p:pic>
        <p:nvPicPr>
          <p:cNvPr id="9" name="Picture 8" descr="RAtag.png"/>
          <p:cNvPicPr>
            <a:picLocks noChangeAspect="1"/>
          </p:cNvPicPr>
          <p:nvPr/>
        </p:nvPicPr>
        <p:blipFill>
          <a:blip r:embed="rId8"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2978431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9"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172" name="Google Shape;172;p29"/>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173" name="Google Shape;173;p29"/>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174" name="Google Shape;174;p29"/>
          <p:cNvPicPr preferRelativeResize="0"/>
          <p:nvPr/>
        </p:nvPicPr>
        <p:blipFill>
          <a:blip r:embed="rId4">
            <a:alphaModFix/>
          </a:blip>
          <a:stretch>
            <a:fillRect/>
          </a:stretch>
        </p:blipFill>
        <p:spPr>
          <a:xfrm>
            <a:off x="3156143" y="728663"/>
            <a:ext cx="3200400" cy="2400300"/>
          </a:xfrm>
          <a:prstGeom prst="rect">
            <a:avLst/>
          </a:prstGeom>
          <a:noFill/>
          <a:ln>
            <a:noFill/>
          </a:ln>
        </p:spPr>
      </p:pic>
      <p:pic>
        <p:nvPicPr>
          <p:cNvPr id="175" name="Google Shape;175;p29"/>
          <p:cNvPicPr preferRelativeResize="0"/>
          <p:nvPr/>
        </p:nvPicPr>
        <p:blipFill>
          <a:blip r:embed="rId5">
            <a:alphaModFix/>
          </a:blip>
          <a:stretch>
            <a:fillRect/>
          </a:stretch>
        </p:blipFill>
        <p:spPr>
          <a:xfrm>
            <a:off x="0" y="660045"/>
            <a:ext cx="3200400" cy="2400300"/>
          </a:xfrm>
          <a:prstGeom prst="rect">
            <a:avLst/>
          </a:prstGeom>
          <a:noFill/>
          <a:ln>
            <a:noFill/>
          </a:ln>
        </p:spPr>
      </p:pic>
      <p:pic>
        <p:nvPicPr>
          <p:cNvPr id="176" name="Google Shape;176;p29"/>
          <p:cNvPicPr preferRelativeResize="0"/>
          <p:nvPr/>
        </p:nvPicPr>
        <p:blipFill>
          <a:blip r:embed="rId6">
            <a:alphaModFix/>
          </a:blip>
          <a:stretch>
            <a:fillRect/>
          </a:stretch>
        </p:blipFill>
        <p:spPr>
          <a:xfrm>
            <a:off x="248457" y="3016035"/>
            <a:ext cx="3113304" cy="3113304"/>
          </a:xfrm>
          <a:prstGeom prst="rect">
            <a:avLst/>
          </a:prstGeom>
          <a:noFill/>
          <a:ln>
            <a:noFill/>
          </a:ln>
        </p:spPr>
      </p:pic>
      <p:pic>
        <p:nvPicPr>
          <p:cNvPr id="177" name="Google Shape;177;p29"/>
          <p:cNvPicPr preferRelativeResize="0"/>
          <p:nvPr/>
        </p:nvPicPr>
        <p:blipFill>
          <a:blip r:embed="rId7">
            <a:alphaModFix/>
          </a:blip>
          <a:stretch>
            <a:fillRect/>
          </a:stretch>
        </p:blipFill>
        <p:spPr>
          <a:xfrm>
            <a:off x="4443338" y="3272156"/>
            <a:ext cx="4107207" cy="2731445"/>
          </a:xfrm>
          <a:prstGeom prst="rect">
            <a:avLst/>
          </a:prstGeom>
          <a:noFill/>
          <a:ln>
            <a:noFill/>
          </a:ln>
        </p:spPr>
      </p:pic>
      <p:pic>
        <p:nvPicPr>
          <p:cNvPr id="178" name="Google Shape;178;p29"/>
          <p:cNvPicPr preferRelativeResize="0"/>
          <p:nvPr/>
        </p:nvPicPr>
        <p:blipFill>
          <a:blip r:embed="rId8">
            <a:alphaModFix/>
          </a:blip>
          <a:stretch>
            <a:fillRect/>
          </a:stretch>
        </p:blipFill>
        <p:spPr>
          <a:xfrm>
            <a:off x="6464089" y="815051"/>
            <a:ext cx="3200400" cy="2400300"/>
          </a:xfrm>
          <a:prstGeom prst="rect">
            <a:avLst/>
          </a:prstGeom>
          <a:noFill/>
          <a:ln>
            <a:noFill/>
          </a:ln>
        </p:spPr>
      </p:pic>
      <p:pic>
        <p:nvPicPr>
          <p:cNvPr id="10" name="Picture 9" descr="RAtag.png"/>
          <p:cNvPicPr>
            <a:picLocks noChangeAspect="1"/>
          </p:cNvPicPr>
          <p:nvPr/>
        </p:nvPicPr>
        <p:blipFill>
          <a:blip r:embed="rId9"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2501640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idx="4294967295"/>
          </p:nvPr>
        </p:nvSpPr>
        <p:spPr bwMode="auto">
          <a:xfrm>
            <a:off x="315913" y="457200"/>
            <a:ext cx="9121775" cy="841375"/>
          </a:xfrm>
          <a:noFill/>
        </p:spPr>
        <p:txBody>
          <a:bodyPr wrap="square" lIns="91440" tIns="45720" rIns="91440" bIns="45720" numCol="1" anchorCtr="0" compatLnSpc="1">
            <a:prstTxWarp prst="textNoShape">
              <a:avLst/>
            </a:prstTxWarp>
          </a:bodyPr>
          <a:lstStyle/>
          <a:p>
            <a:pPr eaLnBrk="1" hangingPunct="1"/>
            <a:r>
              <a:rPr lang="en-US" b="1" cap="none" dirty="0" smtClean="0">
                <a:solidFill>
                  <a:srgbClr val="000000"/>
                </a:solidFill>
                <a:effectLst/>
                <a:latin typeface="Calibri"/>
                <a:cs typeface="Calibri"/>
              </a:rPr>
              <a:t>THE </a:t>
            </a:r>
            <a:r>
              <a:rPr lang="en-US" b="1" cap="none" dirty="0" smtClean="0">
                <a:solidFill>
                  <a:srgbClr val="FF0000"/>
                </a:solidFill>
                <a:effectLst/>
                <a:latin typeface="Calibri"/>
                <a:cs typeface="Calibri"/>
              </a:rPr>
              <a:t>NEED </a:t>
            </a:r>
            <a:r>
              <a:rPr lang="en-US" b="1" cap="none" dirty="0" smtClean="0">
                <a:solidFill>
                  <a:schemeClr val="tx1"/>
                </a:solidFill>
                <a:effectLst/>
                <a:latin typeface="Calibri"/>
                <a:cs typeface="Calibri"/>
              </a:rPr>
              <a:t>for </a:t>
            </a:r>
            <a:r>
              <a:rPr lang="en-US" b="1" cap="none" dirty="0" smtClean="0">
                <a:solidFill>
                  <a:schemeClr val="accent2">
                    <a:lumMod val="60000"/>
                    <a:lumOff val="40000"/>
                  </a:schemeClr>
                </a:solidFill>
                <a:effectLst/>
                <a:latin typeface="Calibri"/>
                <a:cs typeface="Calibri"/>
              </a:rPr>
              <a:t>RADIOLOGY</a:t>
            </a:r>
            <a:endParaRPr lang="en-US" b="1" cap="none" dirty="0">
              <a:solidFill>
                <a:srgbClr val="FF0000"/>
              </a:solidFill>
              <a:effectLst/>
              <a:latin typeface="Calibri"/>
              <a:cs typeface="Calibri"/>
            </a:endParaRPr>
          </a:p>
        </p:txBody>
      </p:sp>
      <p:pic>
        <p:nvPicPr>
          <p:cNvPr id="12291" name="Content Placeholder 18" descr="globe background cropped.png"/>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5121275" y="533400"/>
            <a:ext cx="4479925" cy="5946775"/>
          </a:xfrm>
        </p:spPr>
      </p:pic>
      <p:sp>
        <p:nvSpPr>
          <p:cNvPr id="12292" name="Content Placeholder 21"/>
          <p:cNvSpPr>
            <a:spLocks noGrp="1"/>
          </p:cNvSpPr>
          <p:nvPr>
            <p:ph sz="half" idx="4294967295"/>
          </p:nvPr>
        </p:nvSpPr>
        <p:spPr>
          <a:xfrm>
            <a:off x="76200" y="1219200"/>
            <a:ext cx="9364663" cy="5029200"/>
          </a:xfrm>
        </p:spPr>
        <p:txBody>
          <a:bodyPr/>
          <a:lstStyle/>
          <a:p>
            <a:pPr eaLnBrk="1" hangingPunct="1">
              <a:lnSpc>
                <a:spcPct val="70000"/>
              </a:lnSpc>
              <a:buSzPct val="100000"/>
              <a:buFont typeface="Arial" charset="0"/>
              <a:buNone/>
            </a:pPr>
            <a:r>
              <a:rPr lang="en-US" sz="2800" dirty="0" smtClean="0">
                <a:solidFill>
                  <a:srgbClr val="FF0000"/>
                </a:solidFill>
                <a:latin typeface="Calibri"/>
                <a:cs typeface="Calibri"/>
              </a:rPr>
              <a:t>Babies and mothers </a:t>
            </a:r>
            <a:r>
              <a:rPr lang="en-US" sz="2800" dirty="0" smtClean="0">
                <a:solidFill>
                  <a:schemeClr val="tx1"/>
                </a:solidFill>
                <a:latin typeface="Calibri"/>
                <a:cs typeface="Calibri"/>
              </a:rPr>
              <a:t>need </a:t>
            </a:r>
            <a:r>
              <a:rPr lang="en-US" sz="2800" b="1" dirty="0" smtClean="0">
                <a:solidFill>
                  <a:schemeClr val="accent2">
                    <a:lumMod val="60000"/>
                    <a:lumOff val="40000"/>
                  </a:schemeClr>
                </a:solidFill>
                <a:latin typeface="Calibri"/>
                <a:cs typeface="Calibri"/>
              </a:rPr>
              <a:t>ultrasound</a:t>
            </a:r>
            <a:r>
              <a:rPr lang="en-US" sz="2800" dirty="0" smtClean="0">
                <a:solidFill>
                  <a:schemeClr val="tx1"/>
                </a:solidFill>
                <a:latin typeface="Calibri"/>
                <a:cs typeface="Calibri"/>
              </a:rPr>
              <a:t> for safe delivery</a:t>
            </a:r>
            <a:r>
              <a:rPr lang="is-IS" sz="2800" dirty="0">
                <a:solidFill>
                  <a:schemeClr val="tx1"/>
                </a:solidFill>
                <a:latin typeface="Calibri"/>
                <a:cs typeface="Calibri"/>
              </a:rPr>
              <a:t>.</a:t>
            </a:r>
            <a:endParaRPr lang="en-US" sz="2800" dirty="0">
              <a:solidFill>
                <a:schemeClr val="tx1"/>
              </a:solidFill>
              <a:latin typeface="Calibri"/>
              <a:cs typeface="Calibri"/>
            </a:endParaRPr>
          </a:p>
          <a:p>
            <a:pPr eaLnBrk="1" hangingPunct="1">
              <a:lnSpc>
                <a:spcPct val="70000"/>
              </a:lnSpc>
              <a:buSzPct val="100000"/>
              <a:buNone/>
            </a:pPr>
            <a:endParaRPr lang="en-US" sz="2800" dirty="0" smtClean="0">
              <a:solidFill>
                <a:srgbClr val="FF0000"/>
              </a:solidFill>
              <a:latin typeface="Calibri"/>
              <a:cs typeface="Calibri"/>
            </a:endParaRPr>
          </a:p>
          <a:p>
            <a:pPr eaLnBrk="1" hangingPunct="1">
              <a:lnSpc>
                <a:spcPct val="70000"/>
              </a:lnSpc>
              <a:buSzPct val="100000"/>
              <a:buNone/>
            </a:pPr>
            <a:r>
              <a:rPr lang="en-US" sz="2800" dirty="0" smtClean="0">
                <a:solidFill>
                  <a:srgbClr val="FF0000"/>
                </a:solidFill>
                <a:latin typeface="Calibri"/>
                <a:cs typeface="Calibri"/>
              </a:rPr>
              <a:t>Women </a:t>
            </a:r>
            <a:r>
              <a:rPr lang="en-US" sz="2800" dirty="0" smtClean="0">
                <a:solidFill>
                  <a:schemeClr val="tx1"/>
                </a:solidFill>
                <a:latin typeface="Calibri"/>
                <a:cs typeface="Calibri"/>
              </a:rPr>
              <a:t>need </a:t>
            </a:r>
            <a:r>
              <a:rPr lang="en-US" sz="2800" b="1" dirty="0" smtClean="0">
                <a:solidFill>
                  <a:schemeClr val="accent2">
                    <a:lumMod val="60000"/>
                    <a:lumOff val="40000"/>
                  </a:schemeClr>
                </a:solidFill>
                <a:latin typeface="Calibri"/>
                <a:cs typeface="Calibri"/>
              </a:rPr>
              <a:t>mammography</a:t>
            </a:r>
            <a:r>
              <a:rPr lang="en-US" sz="2800" dirty="0" smtClean="0">
                <a:solidFill>
                  <a:schemeClr val="tx1"/>
                </a:solidFill>
                <a:latin typeface="Calibri"/>
                <a:cs typeface="Calibri"/>
              </a:rPr>
              <a:t> </a:t>
            </a:r>
            <a:r>
              <a:rPr lang="en-US" sz="2800" dirty="0">
                <a:solidFill>
                  <a:schemeClr val="tx1"/>
                </a:solidFill>
                <a:latin typeface="Calibri"/>
                <a:cs typeface="Calibri"/>
              </a:rPr>
              <a:t>for </a:t>
            </a:r>
            <a:r>
              <a:rPr lang="en-US" sz="2800" dirty="0" smtClean="0">
                <a:solidFill>
                  <a:schemeClr val="tx1"/>
                </a:solidFill>
                <a:latin typeface="Calibri"/>
                <a:cs typeface="Calibri"/>
              </a:rPr>
              <a:t>breast cancer screening</a:t>
            </a:r>
            <a:r>
              <a:rPr lang="is-IS" sz="2800" dirty="0" smtClean="0">
                <a:solidFill>
                  <a:schemeClr val="tx1"/>
                </a:solidFill>
                <a:latin typeface="Calibri"/>
                <a:cs typeface="Calibri"/>
              </a:rPr>
              <a:t>.</a:t>
            </a:r>
            <a:endParaRPr lang="en-US" sz="2800" dirty="0">
              <a:solidFill>
                <a:schemeClr val="tx1"/>
              </a:solidFill>
              <a:latin typeface="Calibri"/>
              <a:cs typeface="Calibri"/>
            </a:endParaRPr>
          </a:p>
          <a:p>
            <a:pPr eaLnBrk="1" hangingPunct="1">
              <a:lnSpc>
                <a:spcPct val="70000"/>
              </a:lnSpc>
              <a:buSzPct val="100000"/>
              <a:buFont typeface="Arial" charset="0"/>
              <a:buNone/>
            </a:pPr>
            <a:endParaRPr lang="en-US" sz="2800" dirty="0" smtClean="0">
              <a:solidFill>
                <a:schemeClr val="tx1"/>
              </a:solidFill>
              <a:latin typeface="Calibri"/>
              <a:cs typeface="Calibri"/>
            </a:endParaRPr>
          </a:p>
          <a:p>
            <a:pPr eaLnBrk="1" hangingPunct="1">
              <a:lnSpc>
                <a:spcPct val="70000"/>
              </a:lnSpc>
              <a:buSzPct val="100000"/>
              <a:buFont typeface="Arial" charset="0"/>
              <a:buNone/>
            </a:pPr>
            <a:r>
              <a:rPr lang="en-US" sz="2800" dirty="0" smtClean="0">
                <a:solidFill>
                  <a:srgbClr val="FF0000"/>
                </a:solidFill>
                <a:latin typeface="Calibri"/>
                <a:cs typeface="Calibri"/>
              </a:rPr>
              <a:t>Cancer patients </a:t>
            </a:r>
            <a:r>
              <a:rPr lang="en-US" sz="2800" dirty="0" smtClean="0">
                <a:solidFill>
                  <a:schemeClr val="tx1"/>
                </a:solidFill>
                <a:latin typeface="Calibri"/>
                <a:cs typeface="Calibri"/>
              </a:rPr>
              <a:t>need </a:t>
            </a:r>
            <a:r>
              <a:rPr lang="en-US" sz="2800" b="1" dirty="0" smtClean="0">
                <a:solidFill>
                  <a:srgbClr val="1F64FD"/>
                </a:solidFill>
                <a:latin typeface="Calibri"/>
                <a:cs typeface="Calibri"/>
              </a:rPr>
              <a:t>CT/MRI/PET </a:t>
            </a:r>
            <a:r>
              <a:rPr lang="en-US" sz="2800" dirty="0" smtClean="0">
                <a:solidFill>
                  <a:schemeClr val="tx1"/>
                </a:solidFill>
                <a:latin typeface="Calibri"/>
                <a:cs typeface="Calibri"/>
              </a:rPr>
              <a:t>for staging &amp; treatment</a:t>
            </a:r>
          </a:p>
          <a:p>
            <a:pPr eaLnBrk="1" hangingPunct="1">
              <a:lnSpc>
                <a:spcPct val="70000"/>
              </a:lnSpc>
              <a:buSzPct val="100000"/>
              <a:buFont typeface="Arial" charset="0"/>
              <a:buNone/>
            </a:pPr>
            <a:endParaRPr lang="is-IS" sz="2800" dirty="0">
              <a:solidFill>
                <a:schemeClr val="tx1"/>
              </a:solidFill>
              <a:latin typeface="Calibri"/>
              <a:cs typeface="Calibri"/>
            </a:endParaRPr>
          </a:p>
          <a:p>
            <a:pPr eaLnBrk="1" hangingPunct="1">
              <a:lnSpc>
                <a:spcPct val="70000"/>
              </a:lnSpc>
              <a:buSzPct val="100000"/>
              <a:buFont typeface="Arial" charset="0"/>
              <a:buNone/>
            </a:pPr>
            <a:r>
              <a:rPr lang="is-IS" sz="2800" dirty="0" smtClean="0">
                <a:solidFill>
                  <a:srgbClr val="FF0000"/>
                </a:solidFill>
                <a:latin typeface="Calibri"/>
                <a:cs typeface="Calibri"/>
              </a:rPr>
              <a:t>Trauma &amp; Infection victims </a:t>
            </a:r>
            <a:r>
              <a:rPr lang="is-IS" sz="2800" dirty="0" smtClean="0">
                <a:solidFill>
                  <a:schemeClr val="tx1"/>
                </a:solidFill>
                <a:latin typeface="Calibri"/>
                <a:cs typeface="Calibri"/>
              </a:rPr>
              <a:t>need </a:t>
            </a:r>
            <a:r>
              <a:rPr lang="is-IS" sz="2800" b="1" dirty="0" smtClean="0">
                <a:solidFill>
                  <a:srgbClr val="1F64FD"/>
                </a:solidFill>
                <a:latin typeface="Calibri"/>
                <a:cs typeface="Calibri"/>
              </a:rPr>
              <a:t>x-ray, ultrasound &amp; CT </a:t>
            </a:r>
            <a:r>
              <a:rPr lang="is-IS" sz="2800" dirty="0" smtClean="0">
                <a:solidFill>
                  <a:schemeClr val="tx1"/>
                </a:solidFill>
                <a:latin typeface="Calibri"/>
                <a:cs typeface="Calibri"/>
              </a:rPr>
              <a:t>to address injuries and outbreaks</a:t>
            </a:r>
            <a:endParaRPr lang="is-IS" sz="2800" dirty="0">
              <a:solidFill>
                <a:schemeClr val="tx1"/>
              </a:solidFill>
              <a:latin typeface="Calibri"/>
              <a:cs typeface="Calibri"/>
            </a:endParaRPr>
          </a:p>
          <a:p>
            <a:pPr eaLnBrk="1" hangingPunct="1">
              <a:lnSpc>
                <a:spcPct val="70000"/>
              </a:lnSpc>
              <a:buSzPct val="100000"/>
              <a:buFont typeface="Arial" charset="0"/>
              <a:buNone/>
            </a:pPr>
            <a:endParaRPr lang="is-IS" sz="2800" dirty="0" smtClean="0">
              <a:solidFill>
                <a:schemeClr val="tx1"/>
              </a:solidFill>
              <a:latin typeface="Calibri"/>
              <a:cs typeface="Calibri"/>
            </a:endParaRPr>
          </a:p>
          <a:p>
            <a:pPr eaLnBrk="1" hangingPunct="1">
              <a:lnSpc>
                <a:spcPct val="70000"/>
              </a:lnSpc>
              <a:buSzPct val="100000"/>
              <a:buFont typeface="Arial" charset="0"/>
              <a:buNone/>
            </a:pPr>
            <a:r>
              <a:rPr lang="is-IS" sz="2800" dirty="0" smtClean="0">
                <a:solidFill>
                  <a:srgbClr val="FF0000"/>
                </a:solidFill>
                <a:latin typeface="Calibri"/>
                <a:cs typeface="Calibri"/>
              </a:rPr>
              <a:t>Heart &amp; stroke victims </a:t>
            </a:r>
            <a:r>
              <a:rPr lang="is-IS" sz="2800" dirty="0" smtClean="0">
                <a:solidFill>
                  <a:schemeClr val="tx1"/>
                </a:solidFill>
                <a:latin typeface="Calibri"/>
                <a:cs typeface="Calibri"/>
              </a:rPr>
              <a:t>need </a:t>
            </a:r>
            <a:r>
              <a:rPr lang="is-IS" sz="2800" b="1" dirty="0" smtClean="0">
                <a:solidFill>
                  <a:srgbClr val="1F64FD"/>
                </a:solidFill>
                <a:latin typeface="Calibri"/>
                <a:cs typeface="Calibri"/>
              </a:rPr>
              <a:t>CT, angiography, and ultrasound </a:t>
            </a:r>
            <a:r>
              <a:rPr lang="is-IS" sz="2800" dirty="0" smtClean="0">
                <a:solidFill>
                  <a:schemeClr val="tx1"/>
                </a:solidFill>
                <a:latin typeface="Calibri"/>
                <a:cs typeface="Calibri"/>
              </a:rPr>
              <a:t>for diagnosis and treatment</a:t>
            </a:r>
          </a:p>
          <a:p>
            <a:pPr eaLnBrk="1" hangingPunct="1">
              <a:buSzPct val="100000"/>
              <a:buFont typeface="Arial" charset="0"/>
              <a:buNone/>
            </a:pPr>
            <a:endParaRPr lang="is-IS" sz="2800" dirty="0">
              <a:solidFill>
                <a:schemeClr val="tx1"/>
              </a:solidFill>
              <a:latin typeface="Calibri"/>
              <a:cs typeface="Calibri"/>
            </a:endParaRPr>
          </a:p>
          <a:p>
            <a:pPr eaLnBrk="1" hangingPunct="1">
              <a:buSzPct val="100000"/>
              <a:buFont typeface="Arial" charset="0"/>
              <a:buNone/>
            </a:pPr>
            <a:endParaRPr lang="en-US" sz="2600" b="1" dirty="0">
              <a:solidFill>
                <a:srgbClr val="1F64FD"/>
              </a:solidFill>
              <a:latin typeface="Franklin Gothic Medium" charset="0"/>
            </a:endParaRPr>
          </a:p>
        </p:txBody>
      </p:sp>
      <p:pic>
        <p:nvPicPr>
          <p:cNvPr id="4" name="Picture 3" descr="RAtag.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1613563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9"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183" name="Google Shape;183;p30"/>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184" name="Google Shape;184;p30"/>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185" name="Google Shape;185;p30"/>
          <p:cNvPicPr preferRelativeResize="0"/>
          <p:nvPr/>
        </p:nvPicPr>
        <p:blipFill>
          <a:blip r:embed="rId4">
            <a:alphaModFix/>
          </a:blip>
          <a:stretch>
            <a:fillRect/>
          </a:stretch>
        </p:blipFill>
        <p:spPr>
          <a:xfrm>
            <a:off x="0" y="728663"/>
            <a:ext cx="2400300" cy="3200400"/>
          </a:xfrm>
          <a:prstGeom prst="rect">
            <a:avLst/>
          </a:prstGeom>
          <a:noFill/>
          <a:ln>
            <a:noFill/>
          </a:ln>
        </p:spPr>
      </p:pic>
      <p:pic>
        <p:nvPicPr>
          <p:cNvPr id="186" name="Google Shape;186;p30"/>
          <p:cNvPicPr preferRelativeResize="0"/>
          <p:nvPr/>
        </p:nvPicPr>
        <p:blipFill>
          <a:blip r:embed="rId5">
            <a:alphaModFix/>
          </a:blip>
          <a:stretch>
            <a:fillRect/>
          </a:stretch>
        </p:blipFill>
        <p:spPr>
          <a:xfrm>
            <a:off x="2494459" y="775860"/>
            <a:ext cx="3200400" cy="2400300"/>
          </a:xfrm>
          <a:prstGeom prst="rect">
            <a:avLst/>
          </a:prstGeom>
          <a:noFill/>
          <a:ln>
            <a:noFill/>
          </a:ln>
        </p:spPr>
      </p:pic>
      <p:pic>
        <p:nvPicPr>
          <p:cNvPr id="187" name="Google Shape;187;p30"/>
          <p:cNvPicPr preferRelativeResize="0"/>
          <p:nvPr/>
        </p:nvPicPr>
        <p:blipFill>
          <a:blip r:embed="rId6">
            <a:alphaModFix/>
          </a:blip>
          <a:stretch>
            <a:fillRect/>
          </a:stretch>
        </p:blipFill>
        <p:spPr>
          <a:xfrm>
            <a:off x="5895855" y="820249"/>
            <a:ext cx="3200400" cy="2400300"/>
          </a:xfrm>
          <a:prstGeom prst="rect">
            <a:avLst/>
          </a:prstGeom>
          <a:noFill/>
          <a:ln>
            <a:noFill/>
          </a:ln>
        </p:spPr>
      </p:pic>
      <p:pic>
        <p:nvPicPr>
          <p:cNvPr id="188" name="Google Shape;188;p30"/>
          <p:cNvPicPr preferRelativeResize="0"/>
          <p:nvPr/>
        </p:nvPicPr>
        <p:blipFill>
          <a:blip r:embed="rId7">
            <a:alphaModFix/>
          </a:blip>
          <a:stretch>
            <a:fillRect/>
          </a:stretch>
        </p:blipFill>
        <p:spPr>
          <a:xfrm>
            <a:off x="2098740" y="3655774"/>
            <a:ext cx="3200400" cy="2400300"/>
          </a:xfrm>
          <a:prstGeom prst="rect">
            <a:avLst/>
          </a:prstGeom>
          <a:noFill/>
          <a:ln>
            <a:noFill/>
          </a:ln>
        </p:spPr>
      </p:pic>
      <p:pic>
        <p:nvPicPr>
          <p:cNvPr id="189" name="Google Shape;189;p30"/>
          <p:cNvPicPr preferRelativeResize="0"/>
          <p:nvPr/>
        </p:nvPicPr>
        <p:blipFill>
          <a:blip r:embed="rId8">
            <a:alphaModFix/>
          </a:blip>
          <a:stretch>
            <a:fillRect/>
          </a:stretch>
        </p:blipFill>
        <p:spPr>
          <a:xfrm>
            <a:off x="6073515" y="3655774"/>
            <a:ext cx="3200400" cy="2400300"/>
          </a:xfrm>
          <a:prstGeom prst="rect">
            <a:avLst/>
          </a:prstGeom>
          <a:noFill/>
          <a:ln>
            <a:noFill/>
          </a:ln>
        </p:spPr>
      </p:pic>
      <p:pic>
        <p:nvPicPr>
          <p:cNvPr id="10" name="Picture 9" descr="RAtag.png"/>
          <p:cNvPicPr>
            <a:picLocks noChangeAspect="1"/>
          </p:cNvPicPr>
          <p:nvPr/>
        </p:nvPicPr>
        <p:blipFill>
          <a:blip r:embed="rId9"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705113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9"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194" name="Google Shape;194;p31"/>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195" name="Google Shape;195;p31"/>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196" name="Google Shape;196;p31"/>
          <p:cNvPicPr preferRelativeResize="0"/>
          <p:nvPr/>
        </p:nvPicPr>
        <p:blipFill>
          <a:blip r:embed="rId4">
            <a:alphaModFix/>
          </a:blip>
          <a:stretch>
            <a:fillRect/>
          </a:stretch>
        </p:blipFill>
        <p:spPr>
          <a:xfrm>
            <a:off x="0" y="775388"/>
            <a:ext cx="2400300" cy="3200400"/>
          </a:xfrm>
          <a:prstGeom prst="rect">
            <a:avLst/>
          </a:prstGeom>
          <a:noFill/>
          <a:ln>
            <a:noFill/>
          </a:ln>
        </p:spPr>
      </p:pic>
      <p:pic>
        <p:nvPicPr>
          <p:cNvPr id="197" name="Google Shape;197;p31"/>
          <p:cNvPicPr preferRelativeResize="0"/>
          <p:nvPr/>
        </p:nvPicPr>
        <p:blipFill>
          <a:blip r:embed="rId5">
            <a:alphaModFix/>
          </a:blip>
          <a:stretch>
            <a:fillRect/>
          </a:stretch>
        </p:blipFill>
        <p:spPr>
          <a:xfrm>
            <a:off x="6400800" y="3652913"/>
            <a:ext cx="3200400" cy="2400300"/>
          </a:xfrm>
          <a:prstGeom prst="rect">
            <a:avLst/>
          </a:prstGeom>
          <a:noFill/>
          <a:ln>
            <a:noFill/>
          </a:ln>
        </p:spPr>
      </p:pic>
      <p:pic>
        <p:nvPicPr>
          <p:cNvPr id="198" name="Google Shape;198;p31"/>
          <p:cNvPicPr preferRelativeResize="0"/>
          <p:nvPr/>
        </p:nvPicPr>
        <p:blipFill>
          <a:blip r:embed="rId6">
            <a:alphaModFix/>
          </a:blip>
          <a:stretch>
            <a:fillRect/>
          </a:stretch>
        </p:blipFill>
        <p:spPr>
          <a:xfrm>
            <a:off x="6287610" y="918266"/>
            <a:ext cx="3200400" cy="2400300"/>
          </a:xfrm>
          <a:prstGeom prst="rect">
            <a:avLst/>
          </a:prstGeom>
          <a:noFill/>
          <a:ln>
            <a:noFill/>
          </a:ln>
        </p:spPr>
      </p:pic>
      <p:pic>
        <p:nvPicPr>
          <p:cNvPr id="199" name="Google Shape;199;p31"/>
          <p:cNvPicPr preferRelativeResize="0"/>
          <p:nvPr/>
        </p:nvPicPr>
        <p:blipFill>
          <a:blip r:embed="rId7">
            <a:alphaModFix/>
          </a:blip>
          <a:stretch>
            <a:fillRect/>
          </a:stretch>
        </p:blipFill>
        <p:spPr>
          <a:xfrm>
            <a:off x="3491434" y="728663"/>
            <a:ext cx="2400300" cy="4302900"/>
          </a:xfrm>
          <a:prstGeom prst="rect">
            <a:avLst/>
          </a:prstGeom>
          <a:noFill/>
          <a:ln>
            <a:noFill/>
          </a:ln>
        </p:spPr>
      </p:pic>
      <p:pic>
        <p:nvPicPr>
          <p:cNvPr id="200" name="Google Shape;200;p31"/>
          <p:cNvPicPr preferRelativeResize="0"/>
          <p:nvPr/>
        </p:nvPicPr>
        <p:blipFill>
          <a:blip r:embed="rId8">
            <a:alphaModFix/>
          </a:blip>
          <a:stretch>
            <a:fillRect/>
          </a:stretch>
        </p:blipFill>
        <p:spPr>
          <a:xfrm>
            <a:off x="327285" y="3729038"/>
            <a:ext cx="3200400" cy="2400300"/>
          </a:xfrm>
          <a:prstGeom prst="rect">
            <a:avLst/>
          </a:prstGeom>
          <a:noFill/>
          <a:ln>
            <a:noFill/>
          </a:ln>
        </p:spPr>
      </p:pic>
      <p:pic>
        <p:nvPicPr>
          <p:cNvPr id="10" name="Picture 9" descr="RAtag.png"/>
          <p:cNvPicPr>
            <a:picLocks noChangeAspect="1"/>
          </p:cNvPicPr>
          <p:nvPr/>
        </p:nvPicPr>
        <p:blipFill>
          <a:blip r:embed="rId9"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122124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6"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205" name="Google Shape;205;p32"/>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206" name="Google Shape;206;p32"/>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207" name="Google Shape;207;p32"/>
          <p:cNvPicPr preferRelativeResize="0"/>
          <p:nvPr/>
        </p:nvPicPr>
        <p:blipFill>
          <a:blip r:embed="rId4">
            <a:alphaModFix/>
          </a:blip>
          <a:stretch>
            <a:fillRect/>
          </a:stretch>
        </p:blipFill>
        <p:spPr>
          <a:xfrm>
            <a:off x="176427" y="964991"/>
            <a:ext cx="3430691" cy="2978588"/>
          </a:xfrm>
          <a:prstGeom prst="rect">
            <a:avLst/>
          </a:prstGeom>
          <a:noFill/>
          <a:ln>
            <a:noFill/>
          </a:ln>
        </p:spPr>
      </p:pic>
      <p:pic>
        <p:nvPicPr>
          <p:cNvPr id="208" name="Google Shape;208;p32"/>
          <p:cNvPicPr preferRelativeResize="0"/>
          <p:nvPr/>
        </p:nvPicPr>
        <p:blipFill>
          <a:blip r:embed="rId5">
            <a:alphaModFix/>
          </a:blip>
          <a:stretch>
            <a:fillRect/>
          </a:stretch>
        </p:blipFill>
        <p:spPr>
          <a:xfrm>
            <a:off x="4175482" y="1938762"/>
            <a:ext cx="4518518" cy="3279019"/>
          </a:xfrm>
          <a:prstGeom prst="rect">
            <a:avLst/>
          </a:prstGeom>
          <a:noFill/>
          <a:ln>
            <a:noFill/>
          </a:ln>
        </p:spPr>
      </p:pic>
      <p:pic>
        <p:nvPicPr>
          <p:cNvPr id="7" name="Picture 6" descr="RAtag.png"/>
          <p:cNvPicPr>
            <a:picLocks noChangeAspect="1"/>
          </p:cNvPicPr>
          <p:nvPr/>
        </p:nvPicPr>
        <p:blipFill>
          <a:blip r:embed="rId6"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2569867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327285" y="2987055"/>
            <a:ext cx="8946630" cy="883890"/>
          </a:xfrm>
          <a:prstGeom prst="rect">
            <a:avLst/>
          </a:prstGeom>
        </p:spPr>
        <p:txBody>
          <a:bodyPr spcFirstLastPara="1" vert="horz" wrap="square" lIns="95996" tIns="95996" rIns="95996" bIns="95996" anchor="ctr" anchorCtr="0">
            <a:noAutofit/>
          </a:bodyPr>
          <a:lstStyle/>
          <a:p>
            <a:r>
              <a:rPr lang="en" dirty="0">
                <a:solidFill>
                  <a:schemeClr val="tx1"/>
                </a:solidFill>
              </a:rPr>
              <a:t>Clinical</a:t>
            </a:r>
            <a:endParaRPr dirty="0">
              <a:solidFill>
                <a:schemeClr val="tx1"/>
              </a:solidFill>
            </a:endParaRPr>
          </a:p>
        </p:txBody>
      </p:sp>
      <p:pic>
        <p:nvPicPr>
          <p:cNvPr id="3"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pic>
        <p:nvPicPr>
          <p:cNvPr id="4" name="Picture 3"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2472630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8"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218" name="Google Shape;218;p34"/>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219" name="Google Shape;219;p34"/>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220" name="Google Shape;220;p34"/>
          <p:cNvPicPr preferRelativeResize="0"/>
          <p:nvPr/>
        </p:nvPicPr>
        <p:blipFill>
          <a:blip r:embed="rId4">
            <a:alphaModFix/>
          </a:blip>
          <a:stretch>
            <a:fillRect/>
          </a:stretch>
        </p:blipFill>
        <p:spPr>
          <a:xfrm>
            <a:off x="2478709" y="2928938"/>
            <a:ext cx="2400300" cy="3200400"/>
          </a:xfrm>
          <a:prstGeom prst="rect">
            <a:avLst/>
          </a:prstGeom>
          <a:noFill/>
          <a:ln>
            <a:noFill/>
          </a:ln>
        </p:spPr>
      </p:pic>
      <p:pic>
        <p:nvPicPr>
          <p:cNvPr id="221" name="Google Shape;221;p34"/>
          <p:cNvPicPr preferRelativeResize="0"/>
          <p:nvPr/>
        </p:nvPicPr>
        <p:blipFill>
          <a:blip r:embed="rId5">
            <a:alphaModFix/>
          </a:blip>
          <a:stretch>
            <a:fillRect/>
          </a:stretch>
        </p:blipFill>
        <p:spPr>
          <a:xfrm>
            <a:off x="4800600" y="796650"/>
            <a:ext cx="2400300" cy="3200400"/>
          </a:xfrm>
          <a:prstGeom prst="rect">
            <a:avLst/>
          </a:prstGeom>
          <a:noFill/>
          <a:ln>
            <a:noFill/>
          </a:ln>
        </p:spPr>
      </p:pic>
      <p:pic>
        <p:nvPicPr>
          <p:cNvPr id="222" name="Google Shape;222;p34"/>
          <p:cNvPicPr preferRelativeResize="0"/>
          <p:nvPr/>
        </p:nvPicPr>
        <p:blipFill>
          <a:blip r:embed="rId6">
            <a:alphaModFix/>
          </a:blip>
          <a:stretch>
            <a:fillRect/>
          </a:stretch>
        </p:blipFill>
        <p:spPr>
          <a:xfrm>
            <a:off x="131093" y="796650"/>
            <a:ext cx="2400300" cy="3200400"/>
          </a:xfrm>
          <a:prstGeom prst="rect">
            <a:avLst/>
          </a:prstGeom>
          <a:noFill/>
          <a:ln>
            <a:noFill/>
          </a:ln>
        </p:spPr>
      </p:pic>
      <p:pic>
        <p:nvPicPr>
          <p:cNvPr id="223" name="Google Shape;223;p34"/>
          <p:cNvPicPr preferRelativeResize="0"/>
          <p:nvPr/>
        </p:nvPicPr>
        <p:blipFill>
          <a:blip r:embed="rId7">
            <a:alphaModFix/>
          </a:blip>
          <a:stretch>
            <a:fillRect/>
          </a:stretch>
        </p:blipFill>
        <p:spPr>
          <a:xfrm>
            <a:off x="7200900" y="2928938"/>
            <a:ext cx="2400300" cy="3200400"/>
          </a:xfrm>
          <a:prstGeom prst="rect">
            <a:avLst/>
          </a:prstGeom>
          <a:noFill/>
          <a:ln>
            <a:noFill/>
          </a:ln>
        </p:spPr>
      </p:pic>
      <p:pic>
        <p:nvPicPr>
          <p:cNvPr id="9" name="Picture 8" descr="RAtag.png"/>
          <p:cNvPicPr>
            <a:picLocks noChangeAspect="1"/>
          </p:cNvPicPr>
          <p:nvPr/>
        </p:nvPicPr>
        <p:blipFill>
          <a:blip r:embed="rId8"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4050363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8"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228" name="Google Shape;228;p35"/>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229" name="Google Shape;229;p35"/>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230" name="Google Shape;230;p35"/>
          <p:cNvPicPr preferRelativeResize="0"/>
          <p:nvPr/>
        </p:nvPicPr>
        <p:blipFill>
          <a:blip r:embed="rId4">
            <a:alphaModFix/>
          </a:blip>
          <a:stretch>
            <a:fillRect/>
          </a:stretch>
        </p:blipFill>
        <p:spPr>
          <a:xfrm>
            <a:off x="7028306" y="728663"/>
            <a:ext cx="2572894" cy="3430560"/>
          </a:xfrm>
          <a:prstGeom prst="rect">
            <a:avLst/>
          </a:prstGeom>
          <a:noFill/>
          <a:ln>
            <a:noFill/>
          </a:ln>
        </p:spPr>
      </p:pic>
      <p:pic>
        <p:nvPicPr>
          <p:cNvPr id="231" name="Google Shape;231;p35"/>
          <p:cNvPicPr preferRelativeResize="0"/>
          <p:nvPr/>
        </p:nvPicPr>
        <p:blipFill>
          <a:blip r:embed="rId5">
            <a:alphaModFix/>
          </a:blip>
          <a:stretch>
            <a:fillRect/>
          </a:stretch>
        </p:blipFill>
        <p:spPr>
          <a:xfrm>
            <a:off x="98018" y="2928938"/>
            <a:ext cx="2400300" cy="3200400"/>
          </a:xfrm>
          <a:prstGeom prst="rect">
            <a:avLst/>
          </a:prstGeom>
          <a:noFill/>
          <a:ln>
            <a:noFill/>
          </a:ln>
        </p:spPr>
      </p:pic>
      <p:pic>
        <p:nvPicPr>
          <p:cNvPr id="232" name="Google Shape;232;p35"/>
          <p:cNvPicPr preferRelativeResize="0"/>
          <p:nvPr/>
        </p:nvPicPr>
        <p:blipFill>
          <a:blip r:embed="rId6">
            <a:alphaModFix/>
          </a:blip>
          <a:stretch>
            <a:fillRect/>
          </a:stretch>
        </p:blipFill>
        <p:spPr>
          <a:xfrm>
            <a:off x="5535075" y="3079573"/>
            <a:ext cx="2240805" cy="2987739"/>
          </a:xfrm>
          <a:prstGeom prst="rect">
            <a:avLst/>
          </a:prstGeom>
          <a:noFill/>
          <a:ln>
            <a:noFill/>
          </a:ln>
        </p:spPr>
      </p:pic>
      <p:pic>
        <p:nvPicPr>
          <p:cNvPr id="233" name="Google Shape;233;p35"/>
          <p:cNvPicPr preferRelativeResize="0"/>
          <p:nvPr/>
        </p:nvPicPr>
        <p:blipFill>
          <a:blip r:embed="rId7">
            <a:alphaModFix/>
          </a:blip>
          <a:stretch>
            <a:fillRect/>
          </a:stretch>
        </p:blipFill>
        <p:spPr>
          <a:xfrm>
            <a:off x="2498313" y="728663"/>
            <a:ext cx="2690415" cy="3587219"/>
          </a:xfrm>
          <a:prstGeom prst="rect">
            <a:avLst/>
          </a:prstGeom>
          <a:noFill/>
          <a:ln>
            <a:noFill/>
          </a:ln>
        </p:spPr>
      </p:pic>
      <p:pic>
        <p:nvPicPr>
          <p:cNvPr id="9" name="Picture 8" descr="RAtag.png"/>
          <p:cNvPicPr>
            <a:picLocks noChangeAspect="1"/>
          </p:cNvPicPr>
          <p:nvPr/>
        </p:nvPicPr>
        <p:blipFill>
          <a:blip r:embed="rId8"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492560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5"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238" name="Google Shape;238;p36"/>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239" name="Google Shape;239;p36"/>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240" name="Google Shape;240;p36"/>
          <p:cNvPicPr preferRelativeResize="0"/>
          <p:nvPr/>
        </p:nvPicPr>
        <p:blipFill>
          <a:blip r:embed="rId4">
            <a:alphaModFix/>
          </a:blip>
          <a:stretch>
            <a:fillRect/>
          </a:stretch>
        </p:blipFill>
        <p:spPr>
          <a:xfrm>
            <a:off x="3216229" y="1332334"/>
            <a:ext cx="3303641" cy="4299199"/>
          </a:xfrm>
          <a:prstGeom prst="rect">
            <a:avLst/>
          </a:prstGeom>
          <a:noFill/>
          <a:ln>
            <a:noFill/>
          </a:ln>
        </p:spPr>
      </p:pic>
      <p:pic>
        <p:nvPicPr>
          <p:cNvPr id="6" name="Picture 5" descr="RAtag.png"/>
          <p:cNvPicPr>
            <a:picLocks noChangeAspect="1"/>
          </p:cNvPicPr>
          <p:nvPr/>
        </p:nvPicPr>
        <p:blipFill>
          <a:blip r:embed="rId5"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2933554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5"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245" name="Google Shape;245;p37"/>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pPr algn="ctr"/>
            <a:r>
              <a:rPr lang="en">
                <a:solidFill>
                  <a:srgbClr val="FFFFFF"/>
                </a:solidFill>
              </a:rPr>
              <a:t>*2 yr old F, intermittent vomiting since birth</a:t>
            </a:r>
            <a:endParaRPr>
              <a:solidFill>
                <a:srgbClr val="FFFFFF"/>
              </a:solidFill>
            </a:endParaRPr>
          </a:p>
        </p:txBody>
      </p:sp>
      <p:sp>
        <p:nvSpPr>
          <p:cNvPr id="246" name="Google Shape;246;p37"/>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247" name="Google Shape;247;p37"/>
          <p:cNvPicPr preferRelativeResize="0"/>
          <p:nvPr/>
        </p:nvPicPr>
        <p:blipFill>
          <a:blip r:embed="rId4">
            <a:alphaModFix/>
          </a:blip>
          <a:stretch>
            <a:fillRect/>
          </a:stretch>
        </p:blipFill>
        <p:spPr>
          <a:xfrm>
            <a:off x="2789325" y="1797274"/>
            <a:ext cx="3886340" cy="4332065"/>
          </a:xfrm>
          <a:prstGeom prst="rect">
            <a:avLst/>
          </a:prstGeom>
          <a:noFill/>
          <a:ln>
            <a:noFill/>
          </a:ln>
        </p:spPr>
      </p:pic>
      <p:pic>
        <p:nvPicPr>
          <p:cNvPr id="6" name="Picture 5" descr="RAtag.png"/>
          <p:cNvPicPr>
            <a:picLocks noChangeAspect="1"/>
          </p:cNvPicPr>
          <p:nvPr/>
        </p:nvPicPr>
        <p:blipFill>
          <a:blip r:embed="rId5"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133915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253" name="Google Shape;253;p38"/>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254" name="Google Shape;254;p38"/>
          <p:cNvPicPr preferRelativeResize="0"/>
          <p:nvPr/>
        </p:nvPicPr>
        <p:blipFill>
          <a:blip r:embed="rId3">
            <a:alphaModFix/>
          </a:blip>
          <a:stretch>
            <a:fillRect/>
          </a:stretch>
        </p:blipFill>
        <p:spPr>
          <a:xfrm>
            <a:off x="2579763" y="728663"/>
            <a:ext cx="4441677" cy="5400676"/>
          </a:xfrm>
          <a:prstGeom prst="rect">
            <a:avLst/>
          </a:prstGeom>
          <a:noFill/>
          <a:ln>
            <a:noFill/>
          </a:ln>
        </p:spPr>
      </p:pic>
      <p:pic>
        <p:nvPicPr>
          <p:cNvPr id="5" name="Content Placeholder 18" descr="globe background cropped.png"/>
          <p:cNvPicPr>
            <a:picLocks noChangeAspect="1"/>
          </p:cNvPicPr>
          <p:nvPr/>
        </p:nvPicPr>
        <p:blipFill>
          <a:blip r:embed="rId4" cstate="print"/>
          <a:srcRect/>
          <a:stretch>
            <a:fillRect/>
          </a:stretch>
        </p:blipFill>
        <p:spPr bwMode="auto">
          <a:xfrm>
            <a:off x="5121275" y="533400"/>
            <a:ext cx="4479925" cy="5946775"/>
          </a:xfrm>
          <a:prstGeom prst="rect">
            <a:avLst/>
          </a:prstGeom>
          <a:noFill/>
          <a:ln w="9525">
            <a:noFill/>
            <a:miter lim="800000"/>
            <a:headEnd/>
            <a:tailEnd/>
          </a:ln>
        </p:spPr>
      </p:pic>
      <p:pic>
        <p:nvPicPr>
          <p:cNvPr id="6" name="Picture 5" descr="RAtag.png"/>
          <p:cNvPicPr>
            <a:picLocks noChangeAspect="1"/>
          </p:cNvPicPr>
          <p:nvPr/>
        </p:nvPicPr>
        <p:blipFill>
          <a:blip r:embed="rId5"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440982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6"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259" name="Google Shape;259;p39"/>
          <p:cNvSpPr txBox="1">
            <a:spLocks noGrp="1"/>
          </p:cNvSpPr>
          <p:nvPr>
            <p:ph type="title"/>
          </p:nvPr>
        </p:nvSpPr>
        <p:spPr>
          <a:xfrm>
            <a:off x="327285" y="1195939"/>
            <a:ext cx="8946630" cy="601335"/>
          </a:xfrm>
          <a:prstGeom prst="rect">
            <a:avLst/>
          </a:prstGeom>
        </p:spPr>
        <p:txBody>
          <a:bodyPr spcFirstLastPara="1" vert="horz" wrap="square" lIns="95996" tIns="95996" rIns="95996" bIns="95996" anchor="t" anchorCtr="0">
            <a:noAutofit/>
          </a:bodyPr>
          <a:lstStyle/>
          <a:p>
            <a:endParaRPr/>
          </a:p>
        </p:txBody>
      </p:sp>
      <p:sp>
        <p:nvSpPr>
          <p:cNvPr id="260" name="Google Shape;260;p39"/>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spcAft>
                <a:spcPts val="1680"/>
              </a:spcAft>
              <a:buNone/>
            </a:pPr>
            <a:endParaRPr/>
          </a:p>
        </p:txBody>
      </p:sp>
      <p:pic>
        <p:nvPicPr>
          <p:cNvPr id="261" name="Google Shape;261;p39"/>
          <p:cNvPicPr preferRelativeResize="0"/>
          <p:nvPr/>
        </p:nvPicPr>
        <p:blipFill>
          <a:blip r:embed="rId4">
            <a:alphaModFix/>
          </a:blip>
          <a:stretch>
            <a:fillRect/>
          </a:stretch>
        </p:blipFill>
        <p:spPr>
          <a:xfrm>
            <a:off x="2051647" y="267608"/>
            <a:ext cx="7549555" cy="5861731"/>
          </a:xfrm>
          <a:prstGeom prst="rect">
            <a:avLst/>
          </a:prstGeom>
          <a:noFill/>
          <a:ln>
            <a:noFill/>
          </a:ln>
        </p:spPr>
      </p:pic>
      <p:pic>
        <p:nvPicPr>
          <p:cNvPr id="262" name="Google Shape;262;p39"/>
          <p:cNvPicPr preferRelativeResize="0"/>
          <p:nvPr/>
        </p:nvPicPr>
        <p:blipFill>
          <a:blip r:embed="rId5">
            <a:alphaModFix/>
          </a:blip>
          <a:stretch>
            <a:fillRect/>
          </a:stretch>
        </p:blipFill>
        <p:spPr>
          <a:xfrm>
            <a:off x="0" y="-1203731"/>
            <a:ext cx="4979255" cy="5759039"/>
          </a:xfrm>
          <a:prstGeom prst="rect">
            <a:avLst/>
          </a:prstGeom>
          <a:noFill/>
          <a:ln>
            <a:noFill/>
          </a:ln>
        </p:spPr>
      </p:pic>
      <p:pic>
        <p:nvPicPr>
          <p:cNvPr id="7" name="Picture 6" descr="RAtag.png"/>
          <p:cNvPicPr>
            <a:picLocks noChangeAspect="1"/>
          </p:cNvPicPr>
          <p:nvPr/>
        </p:nvPicPr>
        <p:blipFill>
          <a:blip r:embed="rId6"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523162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idx="4294967295"/>
          </p:nvPr>
        </p:nvSpPr>
        <p:spPr bwMode="auto">
          <a:xfrm>
            <a:off x="152400" y="381000"/>
            <a:ext cx="9121775" cy="841375"/>
          </a:xfrm>
          <a:noFill/>
        </p:spPr>
        <p:txBody>
          <a:bodyPr wrap="square" lIns="91440" tIns="45720" rIns="91440" bIns="45720" numCol="1" anchorCtr="0" compatLnSpc="1">
            <a:prstTxWarp prst="textNoShape">
              <a:avLst/>
            </a:prstTxWarp>
            <a:normAutofit/>
          </a:bodyPr>
          <a:lstStyle/>
          <a:p>
            <a:pPr eaLnBrk="1" hangingPunct="1"/>
            <a:r>
              <a:rPr lang="en-US" b="1" cap="none" dirty="0" smtClean="0">
                <a:solidFill>
                  <a:srgbClr val="000000"/>
                </a:solidFill>
                <a:effectLst/>
                <a:latin typeface="Calibri"/>
                <a:cs typeface="Calibri"/>
              </a:rPr>
              <a:t>NEED FOR GLOBAL RADIOLOGY: DATA</a:t>
            </a:r>
            <a:endParaRPr lang="en-US" b="1" cap="none" dirty="0">
              <a:solidFill>
                <a:srgbClr val="000000"/>
              </a:solidFill>
              <a:effectLst/>
              <a:latin typeface="Calibri"/>
              <a:cs typeface="Calibri"/>
            </a:endParaRPr>
          </a:p>
        </p:txBody>
      </p:sp>
      <p:pic>
        <p:nvPicPr>
          <p:cNvPr id="12291" name="Content Placeholder 18" descr="globe background cropped.png"/>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5121275" y="533400"/>
            <a:ext cx="4479925" cy="5946775"/>
          </a:xfrm>
        </p:spPr>
      </p:pic>
      <p:sp>
        <p:nvSpPr>
          <p:cNvPr id="12292" name="Content Placeholder 21"/>
          <p:cNvSpPr>
            <a:spLocks noGrp="1"/>
          </p:cNvSpPr>
          <p:nvPr>
            <p:ph sz="half" idx="4294967295"/>
          </p:nvPr>
        </p:nvSpPr>
        <p:spPr>
          <a:xfrm>
            <a:off x="0" y="1285875"/>
            <a:ext cx="9601200" cy="4953000"/>
          </a:xfrm>
        </p:spPr>
        <p:txBody>
          <a:bodyPr/>
          <a:lstStyle/>
          <a:p>
            <a:pPr eaLnBrk="1" hangingPunct="1">
              <a:spcBef>
                <a:spcPts val="3768"/>
              </a:spcBef>
              <a:buSzPct val="100000"/>
              <a:buFont typeface="Arial" charset="0"/>
              <a:buNone/>
            </a:pPr>
            <a:r>
              <a:rPr lang="en-US" dirty="0" smtClean="0">
                <a:solidFill>
                  <a:schemeClr val="tx1"/>
                </a:solidFill>
                <a:latin typeface="Calibri"/>
                <a:cs typeface="Calibri"/>
              </a:rPr>
              <a:t>Tanzania: </a:t>
            </a:r>
            <a:r>
              <a:rPr lang="en-US" b="1" dirty="0" smtClean="0">
                <a:solidFill>
                  <a:schemeClr val="tx1"/>
                </a:solidFill>
                <a:latin typeface="Calibri"/>
                <a:cs typeface="Calibri"/>
              </a:rPr>
              <a:t>58 radiologists for 56 million </a:t>
            </a:r>
            <a:r>
              <a:rPr lang="en-US" dirty="0" smtClean="0">
                <a:solidFill>
                  <a:schemeClr val="tx1"/>
                </a:solidFill>
                <a:latin typeface="Calibri"/>
                <a:cs typeface="Calibri"/>
              </a:rPr>
              <a:t>people</a:t>
            </a:r>
          </a:p>
          <a:p>
            <a:pPr eaLnBrk="1" hangingPunct="1">
              <a:spcBef>
                <a:spcPts val="3768"/>
              </a:spcBef>
              <a:buSzPct val="100000"/>
              <a:buFont typeface="Arial" charset="0"/>
              <a:buNone/>
              <a:defRPr/>
            </a:pPr>
            <a:r>
              <a:rPr lang="en-US" dirty="0" smtClean="0">
                <a:solidFill>
                  <a:schemeClr val="tx1"/>
                </a:solidFill>
                <a:latin typeface="Calibri"/>
                <a:cs typeface="Calibri"/>
              </a:rPr>
              <a:t>US/Canada/Europe: ~</a:t>
            </a:r>
            <a:r>
              <a:rPr lang="en-US" b="1" dirty="0" smtClean="0">
                <a:solidFill>
                  <a:schemeClr val="tx1"/>
                </a:solidFill>
                <a:latin typeface="Calibri"/>
                <a:cs typeface="Calibri"/>
              </a:rPr>
              <a:t>25 CT Scanners per 1 million </a:t>
            </a:r>
            <a:r>
              <a:rPr lang="en-US" dirty="0" smtClean="0">
                <a:solidFill>
                  <a:schemeClr val="tx1"/>
                </a:solidFill>
                <a:latin typeface="Calibri"/>
                <a:cs typeface="Calibri"/>
              </a:rPr>
              <a:t>people</a:t>
            </a:r>
          </a:p>
          <a:p>
            <a:pPr eaLnBrk="1" hangingPunct="1">
              <a:spcBef>
                <a:spcPts val="3768"/>
              </a:spcBef>
              <a:spcAft>
                <a:spcPts val="1200"/>
              </a:spcAft>
              <a:buSzPct val="100000"/>
              <a:buNone/>
              <a:defRPr/>
            </a:pPr>
            <a:r>
              <a:rPr lang="en-US" dirty="0" smtClean="0">
                <a:solidFill>
                  <a:schemeClr val="tx1"/>
                </a:solidFill>
                <a:latin typeface="Calibri"/>
                <a:cs typeface="Calibri"/>
              </a:rPr>
              <a:t>Africa:  </a:t>
            </a:r>
            <a:r>
              <a:rPr lang="en-US" b="1" dirty="0" smtClean="0">
                <a:solidFill>
                  <a:schemeClr val="tx1"/>
                </a:solidFill>
                <a:latin typeface="Calibri"/>
                <a:cs typeface="Calibri"/>
              </a:rPr>
              <a:t>Less than 1 CT scanner per 1 million </a:t>
            </a:r>
            <a:r>
              <a:rPr lang="en-US" dirty="0" smtClean="0">
                <a:solidFill>
                  <a:schemeClr val="tx1"/>
                </a:solidFill>
                <a:latin typeface="Calibri"/>
                <a:cs typeface="Calibri"/>
              </a:rPr>
              <a:t>people</a:t>
            </a:r>
          </a:p>
          <a:p>
            <a:pPr eaLnBrk="1" hangingPunct="1">
              <a:spcBef>
                <a:spcPts val="3768"/>
              </a:spcBef>
              <a:spcAft>
                <a:spcPts val="1200"/>
              </a:spcAft>
              <a:buSzPct val="100000"/>
              <a:buNone/>
              <a:defRPr/>
            </a:pPr>
            <a:r>
              <a:rPr lang="en-US" dirty="0" smtClean="0">
                <a:solidFill>
                  <a:schemeClr val="tx1"/>
                </a:solidFill>
                <a:latin typeface="Calibri"/>
                <a:cs typeface="Calibri"/>
              </a:rPr>
              <a:t>Breast Cancer 5-yr survival: </a:t>
            </a:r>
            <a:r>
              <a:rPr lang="en-US" b="1" dirty="0" smtClean="0">
                <a:solidFill>
                  <a:schemeClr val="tx1"/>
                </a:solidFill>
                <a:latin typeface="Calibri"/>
                <a:cs typeface="Calibri"/>
              </a:rPr>
              <a:t>US – 89%, S. Africa 53%, Gambia 15%</a:t>
            </a:r>
          </a:p>
          <a:p>
            <a:pPr eaLnBrk="1" hangingPunct="1">
              <a:spcBef>
                <a:spcPts val="3768"/>
              </a:spcBef>
              <a:spcAft>
                <a:spcPts val="1200"/>
              </a:spcAft>
              <a:buSzPct val="100000"/>
              <a:buNone/>
              <a:defRPr/>
            </a:pPr>
            <a:endParaRPr lang="en-US" dirty="0" smtClean="0">
              <a:solidFill>
                <a:schemeClr val="tx1"/>
              </a:solidFill>
              <a:latin typeface="Calibri"/>
              <a:cs typeface="Calibri"/>
            </a:endParaRPr>
          </a:p>
          <a:p>
            <a:pPr eaLnBrk="1" hangingPunct="1">
              <a:buSzPct val="100000"/>
              <a:buNone/>
              <a:defRPr/>
            </a:pPr>
            <a:endParaRPr lang="en-US" dirty="0">
              <a:solidFill>
                <a:schemeClr val="tx1"/>
              </a:solidFill>
            </a:endParaRPr>
          </a:p>
          <a:p>
            <a:pPr eaLnBrk="1" hangingPunct="1">
              <a:buSzPct val="100000"/>
              <a:buFont typeface="Arial" charset="0"/>
              <a:buNone/>
              <a:defRPr/>
            </a:pPr>
            <a:endParaRPr lang="en-US" dirty="0" smtClean="0">
              <a:solidFill>
                <a:schemeClr val="tx1"/>
              </a:solidFill>
              <a:latin typeface="+mj-lt"/>
            </a:endParaRPr>
          </a:p>
          <a:p>
            <a:pPr eaLnBrk="1" hangingPunct="1">
              <a:buSzPct val="100000"/>
              <a:buFont typeface="Arial" charset="0"/>
              <a:buNone/>
              <a:defRPr/>
            </a:pPr>
            <a:endParaRPr lang="en-US" sz="4000" b="1" dirty="0">
              <a:solidFill>
                <a:schemeClr val="accent4"/>
              </a:solidFill>
              <a:latin typeface="+mj-lt"/>
            </a:endParaRPr>
          </a:p>
          <a:p>
            <a:pPr eaLnBrk="1" hangingPunct="1">
              <a:buSzPct val="100000"/>
              <a:buFont typeface="Arial" charset="0"/>
              <a:buNone/>
            </a:pPr>
            <a:endParaRPr lang="en-US" sz="2600" dirty="0">
              <a:solidFill>
                <a:schemeClr val="tx1"/>
              </a:solidFill>
              <a:latin typeface="Franklin Gothic Medium" charset="0"/>
            </a:endParaRPr>
          </a:p>
          <a:p>
            <a:pPr eaLnBrk="1" hangingPunct="1">
              <a:buSzPct val="100000"/>
              <a:buFont typeface="Arial" charset="0"/>
              <a:buNone/>
            </a:pPr>
            <a:r>
              <a:rPr lang="en-US" sz="2600" dirty="0">
                <a:solidFill>
                  <a:schemeClr val="tx1"/>
                </a:solidFill>
                <a:latin typeface="Franklin Gothic Medium" charset="0"/>
              </a:rPr>
              <a:t>	</a:t>
            </a:r>
            <a:endParaRPr lang="en-US" sz="2600" b="1" dirty="0">
              <a:solidFill>
                <a:schemeClr val="tx1"/>
              </a:solidFill>
              <a:latin typeface="Franklin Gothic Medium" charset="0"/>
            </a:endParaRPr>
          </a:p>
        </p:txBody>
      </p:sp>
      <p:pic>
        <p:nvPicPr>
          <p:cNvPr id="4" name="Picture 3" descr="RAtag.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16748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7"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sp>
        <p:nvSpPr>
          <p:cNvPr id="267" name="Google Shape;267;p40"/>
          <p:cNvSpPr txBox="1">
            <a:spLocks noGrp="1"/>
          </p:cNvSpPr>
          <p:nvPr>
            <p:ph type="title"/>
          </p:nvPr>
        </p:nvSpPr>
        <p:spPr>
          <a:xfrm>
            <a:off x="441945" y="334832"/>
            <a:ext cx="4085235" cy="599445"/>
          </a:xfrm>
          <a:prstGeom prst="rect">
            <a:avLst/>
          </a:prstGeom>
        </p:spPr>
        <p:txBody>
          <a:bodyPr spcFirstLastPara="1" vert="horz" wrap="square" lIns="95996" tIns="95996" rIns="95996" bIns="95996" anchor="t" anchorCtr="0">
            <a:noAutofit/>
          </a:bodyPr>
          <a:lstStyle/>
          <a:p>
            <a:pPr>
              <a:buClr>
                <a:srgbClr val="000000"/>
              </a:buClr>
              <a:buSzPts val="1100"/>
            </a:pPr>
            <a:r>
              <a:rPr lang="en" dirty="0">
                <a:solidFill>
                  <a:schemeClr val="tx1"/>
                </a:solidFill>
              </a:rPr>
              <a:t>Debriefing</a:t>
            </a:r>
            <a:endParaRPr dirty="0">
              <a:solidFill>
                <a:schemeClr val="tx1"/>
              </a:solidFill>
            </a:endParaRPr>
          </a:p>
        </p:txBody>
      </p:sp>
      <p:sp>
        <p:nvSpPr>
          <p:cNvPr id="268" name="Google Shape;268;p40"/>
          <p:cNvSpPr txBox="1">
            <a:spLocks noGrp="1"/>
          </p:cNvSpPr>
          <p:nvPr>
            <p:ph type="body" idx="1"/>
          </p:nvPr>
        </p:nvSpPr>
        <p:spPr>
          <a:xfrm>
            <a:off x="327285" y="1938761"/>
            <a:ext cx="4199895"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buClr>
                <a:srgbClr val="000000"/>
              </a:buClr>
              <a:buSzPts val="1100"/>
              <a:buNone/>
            </a:pPr>
            <a:r>
              <a:rPr lang="en" sz="2000" dirty="0">
                <a:solidFill>
                  <a:schemeClr val="tx1"/>
                </a:solidFill>
              </a:rPr>
              <a:t>-- Grand Rounds: surgery, radiology, pediatrics</a:t>
            </a:r>
            <a:endParaRPr sz="2000" dirty="0">
              <a:solidFill>
                <a:schemeClr val="tx1"/>
              </a:solidFill>
            </a:endParaRPr>
          </a:p>
          <a:p>
            <a:pPr marL="0" indent="0">
              <a:buClr>
                <a:srgbClr val="000000"/>
              </a:buClr>
              <a:buSzPts val="1100"/>
              <a:buNone/>
            </a:pPr>
            <a:r>
              <a:rPr lang="en" sz="2000" dirty="0">
                <a:solidFill>
                  <a:schemeClr val="tx1"/>
                </a:solidFill>
              </a:rPr>
              <a:t>-- Lectures</a:t>
            </a:r>
            <a:endParaRPr sz="2000" dirty="0">
              <a:solidFill>
                <a:schemeClr val="tx1"/>
              </a:solidFill>
            </a:endParaRPr>
          </a:p>
          <a:p>
            <a:pPr marL="0" indent="0">
              <a:buClr>
                <a:srgbClr val="000000"/>
              </a:buClr>
              <a:buSzPts val="1100"/>
              <a:buNone/>
            </a:pPr>
            <a:r>
              <a:rPr lang="en" sz="2000" dirty="0">
                <a:solidFill>
                  <a:schemeClr val="tx1"/>
                </a:solidFill>
              </a:rPr>
              <a:t>-- Hands on teaching (primarily ultrasound, casualty)</a:t>
            </a:r>
            <a:endParaRPr sz="2000" dirty="0">
              <a:solidFill>
                <a:schemeClr val="tx1"/>
              </a:solidFill>
            </a:endParaRPr>
          </a:p>
          <a:p>
            <a:pPr marL="0" indent="0">
              <a:buClr>
                <a:srgbClr val="000000"/>
              </a:buClr>
              <a:buSzPts val="1100"/>
              <a:buNone/>
            </a:pPr>
            <a:r>
              <a:rPr lang="en" sz="2000" dirty="0">
                <a:solidFill>
                  <a:schemeClr val="tx1"/>
                </a:solidFill>
              </a:rPr>
              <a:t>-- CT/MRI</a:t>
            </a:r>
            <a:endParaRPr sz="2000" dirty="0">
              <a:solidFill>
                <a:schemeClr val="tx1"/>
              </a:solidFill>
            </a:endParaRPr>
          </a:p>
          <a:p>
            <a:pPr marL="0" indent="0">
              <a:buClr>
                <a:srgbClr val="000000"/>
              </a:buClr>
              <a:buSzPts val="1100"/>
              <a:buNone/>
            </a:pPr>
            <a:r>
              <a:rPr lang="en" sz="2000" dirty="0">
                <a:solidFill>
                  <a:schemeClr val="tx1"/>
                </a:solidFill>
              </a:rPr>
              <a:t>-- Consultations</a:t>
            </a:r>
            <a:endParaRPr sz="2000" dirty="0">
              <a:solidFill>
                <a:schemeClr val="tx1"/>
              </a:solidFill>
            </a:endParaRPr>
          </a:p>
        </p:txBody>
      </p:sp>
      <p:sp>
        <p:nvSpPr>
          <p:cNvPr id="269" name="Google Shape;269;p40"/>
          <p:cNvSpPr txBox="1">
            <a:spLocks noGrp="1"/>
          </p:cNvSpPr>
          <p:nvPr>
            <p:ph type="body" idx="2"/>
          </p:nvPr>
        </p:nvSpPr>
        <p:spPr>
          <a:xfrm>
            <a:off x="5074020" y="1938761"/>
            <a:ext cx="4199895"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buClr>
                <a:srgbClr val="000000"/>
              </a:buClr>
              <a:buSzPts val="1100"/>
              <a:buNone/>
            </a:pPr>
            <a:r>
              <a:rPr lang="en" sz="2000" dirty="0">
                <a:solidFill>
                  <a:schemeClr val="tx1"/>
                </a:solidFill>
              </a:rPr>
              <a:t>-- Imaging education</a:t>
            </a:r>
            <a:endParaRPr sz="2000" dirty="0">
              <a:solidFill>
                <a:schemeClr val="tx1"/>
              </a:solidFill>
            </a:endParaRPr>
          </a:p>
          <a:p>
            <a:pPr marL="0" indent="0">
              <a:buClr>
                <a:srgbClr val="000000"/>
              </a:buClr>
              <a:buSzPts val="1100"/>
              <a:buNone/>
            </a:pPr>
            <a:r>
              <a:rPr lang="en" sz="2000" dirty="0">
                <a:solidFill>
                  <a:schemeClr val="tx1"/>
                </a:solidFill>
              </a:rPr>
              <a:t>	-- Clinician</a:t>
            </a:r>
            <a:endParaRPr sz="2000" dirty="0">
              <a:solidFill>
                <a:schemeClr val="tx1"/>
              </a:solidFill>
            </a:endParaRPr>
          </a:p>
          <a:p>
            <a:pPr marL="0" indent="0">
              <a:buClr>
                <a:srgbClr val="000000"/>
              </a:buClr>
              <a:buSzPts val="1100"/>
              <a:buNone/>
            </a:pPr>
            <a:r>
              <a:rPr lang="en" sz="2000" dirty="0">
                <a:solidFill>
                  <a:schemeClr val="tx1"/>
                </a:solidFill>
              </a:rPr>
              <a:t>	-- Radiographers</a:t>
            </a:r>
            <a:endParaRPr sz="2000" dirty="0">
              <a:solidFill>
                <a:schemeClr val="tx1"/>
              </a:solidFill>
            </a:endParaRPr>
          </a:p>
          <a:p>
            <a:pPr marL="0" indent="0">
              <a:buClr>
                <a:srgbClr val="000000"/>
              </a:buClr>
              <a:buSzPts val="1100"/>
              <a:buNone/>
            </a:pPr>
            <a:r>
              <a:rPr lang="en" sz="2000" dirty="0">
                <a:solidFill>
                  <a:schemeClr val="tx1"/>
                </a:solidFill>
              </a:rPr>
              <a:t>	-- Curriculum development</a:t>
            </a:r>
            <a:endParaRPr sz="2000" dirty="0">
              <a:solidFill>
                <a:schemeClr val="tx1"/>
              </a:solidFill>
            </a:endParaRPr>
          </a:p>
          <a:p>
            <a:pPr marL="0" indent="0">
              <a:buClr>
                <a:srgbClr val="000000"/>
              </a:buClr>
              <a:buSzPts val="1100"/>
              <a:buNone/>
            </a:pPr>
            <a:endParaRPr sz="2000" dirty="0">
              <a:solidFill>
                <a:schemeClr val="tx1"/>
              </a:solidFill>
            </a:endParaRPr>
          </a:p>
          <a:p>
            <a:pPr marL="0" indent="0">
              <a:buClr>
                <a:srgbClr val="000000"/>
              </a:buClr>
              <a:buSzPts val="1100"/>
              <a:buNone/>
            </a:pPr>
            <a:r>
              <a:rPr lang="en" sz="2000" dirty="0">
                <a:solidFill>
                  <a:schemeClr val="tx1"/>
                </a:solidFill>
              </a:rPr>
              <a:t>-- Communication</a:t>
            </a:r>
            <a:endParaRPr sz="2000" dirty="0">
              <a:solidFill>
                <a:schemeClr val="tx1"/>
              </a:solidFill>
            </a:endParaRPr>
          </a:p>
          <a:p>
            <a:pPr marL="0" indent="0">
              <a:buClr>
                <a:srgbClr val="000000"/>
              </a:buClr>
              <a:buSzPts val="1100"/>
              <a:buNone/>
            </a:pPr>
            <a:r>
              <a:rPr lang="en" sz="2000" dirty="0">
                <a:solidFill>
                  <a:schemeClr val="tx1"/>
                </a:solidFill>
              </a:rPr>
              <a:t>	-- Internal, Interdepartmental </a:t>
            </a:r>
            <a:endParaRPr sz="2000" dirty="0">
              <a:solidFill>
                <a:schemeClr val="tx1"/>
              </a:solidFill>
            </a:endParaRPr>
          </a:p>
          <a:p>
            <a:pPr marL="0" indent="0">
              <a:buClr>
                <a:srgbClr val="000000"/>
              </a:buClr>
              <a:buSzPts val="1100"/>
              <a:buNone/>
            </a:pPr>
            <a:r>
              <a:rPr lang="en" sz="2000" dirty="0">
                <a:solidFill>
                  <a:schemeClr val="tx1"/>
                </a:solidFill>
              </a:rPr>
              <a:t>	-- Pretravel, in country</a:t>
            </a:r>
            <a:endParaRPr sz="2000" dirty="0">
              <a:solidFill>
                <a:schemeClr val="tx1"/>
              </a:solidFill>
            </a:endParaRPr>
          </a:p>
          <a:p>
            <a:pPr marL="0" indent="0">
              <a:buClr>
                <a:srgbClr val="000000"/>
              </a:buClr>
              <a:buSzPts val="1100"/>
              <a:buNone/>
            </a:pPr>
            <a:r>
              <a:rPr lang="en" sz="2000" dirty="0">
                <a:solidFill>
                  <a:schemeClr val="tx1"/>
                </a:solidFill>
              </a:rPr>
              <a:t>	-- Whatsapp?</a:t>
            </a:r>
            <a:endParaRPr sz="2000" dirty="0">
              <a:solidFill>
                <a:schemeClr val="tx1"/>
              </a:solidFill>
            </a:endParaRPr>
          </a:p>
        </p:txBody>
      </p:sp>
      <p:sp>
        <p:nvSpPr>
          <p:cNvPr id="270" name="Google Shape;270;p40"/>
          <p:cNvSpPr txBox="1"/>
          <p:nvPr/>
        </p:nvSpPr>
        <p:spPr>
          <a:xfrm>
            <a:off x="5074020" y="966934"/>
            <a:ext cx="4458510" cy="828450"/>
          </a:xfrm>
          <a:prstGeom prst="rect">
            <a:avLst/>
          </a:prstGeom>
          <a:noFill/>
          <a:ln>
            <a:noFill/>
          </a:ln>
        </p:spPr>
        <p:txBody>
          <a:bodyPr spcFirstLastPara="1" wrap="square" lIns="95996" tIns="95996" rIns="95996" bIns="95996" anchor="t" anchorCtr="0">
            <a:noAutofit/>
          </a:bodyPr>
          <a:lstStyle/>
          <a:p>
            <a:pPr>
              <a:spcBef>
                <a:spcPts val="0"/>
              </a:spcBef>
              <a:spcAft>
                <a:spcPts val="0"/>
              </a:spcAft>
            </a:pPr>
            <a:endParaRPr/>
          </a:p>
          <a:p>
            <a:pPr>
              <a:spcBef>
                <a:spcPts val="0"/>
              </a:spcBef>
              <a:spcAft>
                <a:spcPts val="0"/>
              </a:spcAft>
            </a:pPr>
            <a:r>
              <a:rPr lang="en" sz="2940">
                <a:solidFill>
                  <a:srgbClr val="FFFFFF"/>
                </a:solidFill>
              </a:rPr>
              <a:t>Moving Forward</a:t>
            </a:r>
            <a:endParaRPr sz="2940">
              <a:solidFill>
                <a:srgbClr val="FFFFFF"/>
              </a:solidFill>
            </a:endParaRPr>
          </a:p>
        </p:txBody>
      </p:sp>
      <p:pic>
        <p:nvPicPr>
          <p:cNvPr id="271" name="Google Shape;271;p40" descr="colored, high quality, media, social, social media, square, whatsapp icon"/>
          <p:cNvPicPr preferRelativeResize="0"/>
          <p:nvPr/>
        </p:nvPicPr>
        <p:blipFill>
          <a:blip r:embed="rId4">
            <a:alphaModFix/>
          </a:blip>
          <a:stretch>
            <a:fillRect/>
          </a:stretch>
        </p:blipFill>
        <p:spPr>
          <a:xfrm>
            <a:off x="7646284" y="4523731"/>
            <a:ext cx="1886246" cy="1605606"/>
          </a:xfrm>
          <a:prstGeom prst="rect">
            <a:avLst/>
          </a:prstGeom>
          <a:noFill/>
          <a:ln>
            <a:noFill/>
          </a:ln>
        </p:spPr>
      </p:pic>
      <p:pic>
        <p:nvPicPr>
          <p:cNvPr id="8" name="Picture 7" descr="RAtag.png"/>
          <p:cNvPicPr>
            <a:picLocks noChangeAspect="1"/>
          </p:cNvPicPr>
          <p:nvPr/>
        </p:nvPicPr>
        <p:blipFill>
          <a:blip r:embed="rId5"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1313734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1"/>
          <p:cNvSpPr txBox="1">
            <a:spLocks noGrp="1"/>
          </p:cNvSpPr>
          <p:nvPr>
            <p:ph type="title"/>
          </p:nvPr>
        </p:nvSpPr>
        <p:spPr>
          <a:xfrm>
            <a:off x="457200" y="304800"/>
            <a:ext cx="8946630" cy="601335"/>
          </a:xfrm>
          <a:prstGeom prst="rect">
            <a:avLst/>
          </a:prstGeom>
        </p:spPr>
        <p:txBody>
          <a:bodyPr spcFirstLastPara="1" vert="horz" wrap="square" lIns="95996" tIns="95996" rIns="95996" bIns="95996" anchor="t" anchorCtr="0">
            <a:noAutofit/>
          </a:bodyPr>
          <a:lstStyle/>
          <a:p>
            <a:r>
              <a:rPr lang="en" dirty="0">
                <a:solidFill>
                  <a:schemeClr val="tx1"/>
                </a:solidFill>
              </a:rPr>
              <a:t>Communication</a:t>
            </a:r>
            <a:endParaRPr dirty="0">
              <a:solidFill>
                <a:schemeClr val="tx1"/>
              </a:solidFill>
            </a:endParaRPr>
          </a:p>
        </p:txBody>
      </p:sp>
      <p:sp>
        <p:nvSpPr>
          <p:cNvPr id="277" name="Google Shape;277;p41"/>
          <p:cNvSpPr txBox="1">
            <a:spLocks noGrp="1"/>
          </p:cNvSpPr>
          <p:nvPr>
            <p:ph type="body" idx="1"/>
          </p:nvPr>
        </p:nvSpPr>
        <p:spPr>
          <a:xfrm>
            <a:off x="327285" y="1938761"/>
            <a:ext cx="8946630" cy="3587220"/>
          </a:xfrm>
          <a:prstGeom prst="rect">
            <a:avLst/>
          </a:prstGeom>
        </p:spPr>
        <p:txBody>
          <a:bodyPr spcFirstLastPara="1" vert="horz" wrap="square" lIns="95996" tIns="95996" rIns="95996" bIns="95996" numCol="1" anchor="t" anchorCtr="0" compatLnSpc="1">
            <a:prstTxWarp prst="textNoShape">
              <a:avLst/>
            </a:prstTxWarp>
            <a:noAutofit/>
          </a:bodyPr>
          <a:lstStyle/>
          <a:p>
            <a:pPr marL="0" indent="0">
              <a:buNone/>
            </a:pPr>
            <a:r>
              <a:rPr lang="en" sz="2000" dirty="0">
                <a:solidFill>
                  <a:schemeClr val="tx1"/>
                </a:solidFill>
              </a:rPr>
              <a:t>-- Streamline communication by creating Whatsapp group between UNC/KCH radiology departments and Malawian clinicians</a:t>
            </a:r>
            <a:endParaRPr sz="2000" dirty="0">
              <a:solidFill>
                <a:schemeClr val="tx1"/>
              </a:solidFill>
            </a:endParaRPr>
          </a:p>
          <a:p>
            <a:pPr marL="0" indent="0">
              <a:spcBef>
                <a:spcPts val="1680"/>
              </a:spcBef>
              <a:buNone/>
            </a:pPr>
            <a:r>
              <a:rPr lang="en" sz="2000" dirty="0">
                <a:solidFill>
                  <a:schemeClr val="tx1"/>
                </a:solidFill>
              </a:rPr>
              <a:t>-- Pretravel: Introductions and informing of resident timeline, topics for lectures/didactics, targeted hands-on workshops, wards/rounds preparation, scheduling</a:t>
            </a:r>
            <a:endParaRPr sz="2000" dirty="0">
              <a:solidFill>
                <a:schemeClr val="tx1"/>
              </a:solidFill>
            </a:endParaRPr>
          </a:p>
          <a:p>
            <a:pPr marL="0" indent="0">
              <a:spcBef>
                <a:spcPts val="1680"/>
              </a:spcBef>
              <a:buNone/>
            </a:pPr>
            <a:r>
              <a:rPr lang="en" sz="2000" dirty="0">
                <a:solidFill>
                  <a:schemeClr val="tx1"/>
                </a:solidFill>
              </a:rPr>
              <a:t>-- In country: Facilitate consultations and intradepartmental communication, scheduling</a:t>
            </a:r>
            <a:endParaRPr sz="2000" dirty="0">
              <a:solidFill>
                <a:schemeClr val="tx1"/>
              </a:solidFill>
            </a:endParaRPr>
          </a:p>
          <a:p>
            <a:pPr marL="0" indent="0">
              <a:spcBef>
                <a:spcPts val="1680"/>
              </a:spcBef>
              <a:spcAft>
                <a:spcPts val="1680"/>
              </a:spcAft>
              <a:buNone/>
            </a:pPr>
            <a:r>
              <a:rPr lang="en" sz="2000" dirty="0">
                <a:solidFill>
                  <a:schemeClr val="tx1"/>
                </a:solidFill>
              </a:rPr>
              <a:t>-- 18 current members of the group </a:t>
            </a:r>
            <a:endParaRPr sz="2000" dirty="0">
              <a:solidFill>
                <a:schemeClr val="tx1"/>
              </a:solidFill>
            </a:endParaRPr>
          </a:p>
        </p:txBody>
      </p:sp>
      <p:pic>
        <p:nvPicPr>
          <p:cNvPr id="4" name="Content Placeholder 18" descr="globe background cropped.png"/>
          <p:cNvPicPr>
            <a:picLocks noChangeAspect="1"/>
          </p:cNvPicPr>
          <p:nvPr/>
        </p:nvPicPr>
        <p:blipFill>
          <a:blip r:embed="rId3" cstate="print"/>
          <a:srcRect/>
          <a:stretch>
            <a:fillRect/>
          </a:stretch>
        </p:blipFill>
        <p:spPr bwMode="auto">
          <a:xfrm>
            <a:off x="5121275" y="533400"/>
            <a:ext cx="4479925" cy="5946775"/>
          </a:xfrm>
          <a:prstGeom prst="rect">
            <a:avLst/>
          </a:prstGeom>
          <a:noFill/>
          <a:ln w="9525">
            <a:noFill/>
            <a:miter lim="800000"/>
            <a:headEnd/>
            <a:tailEnd/>
          </a:ln>
        </p:spPr>
      </p:pic>
      <p:pic>
        <p:nvPicPr>
          <p:cNvPr id="5" name="Picture 4" descr="RAtag.png"/>
          <p:cNvPicPr>
            <a:picLocks noChangeAspect="1"/>
          </p:cNvPicPr>
          <p:nvPr/>
        </p:nvPicPr>
        <p:blipFill>
          <a:blip r:embed="rId4" cstate="print"/>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Tree>
    <p:extLst>
      <p:ext uri="{BB962C8B-B14F-4D97-AF65-F5344CB8AC3E}">
        <p14:creationId xmlns:p14="http://schemas.microsoft.com/office/powerpoint/2010/main" val="2243670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Proposal: </a:t>
            </a:r>
            <a:endParaRPr lang="en-US" dirty="0">
              <a:solidFill>
                <a:srgbClr val="000000"/>
              </a:solidFill>
            </a:endParaRPr>
          </a:p>
        </p:txBody>
      </p:sp>
      <p:sp>
        <p:nvSpPr>
          <p:cNvPr id="4" name="TextBox 3"/>
          <p:cNvSpPr txBox="1"/>
          <p:nvPr/>
        </p:nvSpPr>
        <p:spPr>
          <a:xfrm>
            <a:off x="7467600" y="6488668"/>
            <a:ext cx="2133600" cy="369332"/>
          </a:xfrm>
          <a:prstGeom prst="rect">
            <a:avLst/>
          </a:prstGeom>
          <a:noFill/>
        </p:spPr>
        <p:txBody>
          <a:bodyPr wrap="square" rtlCol="0">
            <a:spAutoFit/>
          </a:bodyPr>
          <a:lstStyle/>
          <a:p>
            <a:r>
              <a:rPr lang="en-US" b="1" dirty="0" smtClean="0"/>
              <a:t>Dan Mollura, MD</a:t>
            </a:r>
            <a:endParaRPr lang="en-US" b="1" dirty="0"/>
          </a:p>
        </p:txBody>
      </p:sp>
      <p:pic>
        <p:nvPicPr>
          <p:cNvPr id="6" name="Content Placeholder 4" descr="Rad-Aid and HOP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3464560" cy="24384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3429000" y="0"/>
            <a:ext cx="4165600" cy="3124200"/>
          </a:xfrm>
          <a:prstGeom prst="rect">
            <a:avLst/>
          </a:prstGeom>
        </p:spPr>
      </p:pic>
      <p:pic>
        <p:nvPicPr>
          <p:cNvPr id="8" name="Picture 7" descr="C:\Users\RAD-AID\Documents\RAD-AID\HOPE Philips China-India\CHINAINDIA PICS&amp;VIDEO\MATT PICS\DSC04357.JPG"/>
          <p:cNvPicPr/>
          <p:nvPr/>
        </p:nvPicPr>
        <p:blipFill rotWithShape="1">
          <a:blip r:embed="rId5" cstate="screen">
            <a:extLst>
              <a:ext uri="{28A0092B-C50C-407E-A947-70E740481C1C}">
                <a14:useLocalDpi xmlns:a14="http://schemas.microsoft.com/office/drawing/2010/main"/>
              </a:ext>
            </a:extLst>
          </a:blip>
          <a:srcRect t="-20589" r="-5369"/>
          <a:stretch/>
        </p:blipFill>
        <p:spPr bwMode="auto">
          <a:xfrm>
            <a:off x="3962400" y="1905000"/>
            <a:ext cx="5943600" cy="2286000"/>
          </a:xfrm>
          <a:prstGeom prst="rect">
            <a:avLst/>
          </a:prstGeom>
          <a:noFill/>
          <a:ln w="9525">
            <a:noFill/>
            <a:miter lim="800000"/>
            <a:headEnd/>
            <a:tailEnd/>
          </a:ln>
        </p:spPr>
      </p:pic>
      <p:pic>
        <p:nvPicPr>
          <p:cNvPr id="9" name="Picture 8" descr="C:\Users\RAD-AID\Documents\RAD-AID\HOPE Philips China-India\CHINAINDIA PICS&amp;VIDEO\ANNA PICS\IMG_5097.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67" y="3945467"/>
            <a:ext cx="4800600" cy="2895600"/>
          </a:xfrm>
          <a:prstGeom prst="rect">
            <a:avLst/>
          </a:prstGeom>
          <a:noFill/>
          <a:ln w="9525">
            <a:noFill/>
            <a:miter lim="800000"/>
            <a:headEnd/>
            <a:tailEnd/>
          </a:ln>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47280" y="0"/>
            <a:ext cx="2153920" cy="3063240"/>
          </a:xfrm>
          <a:prstGeom prst="rect">
            <a:avLst/>
          </a:prstGeom>
        </p:spPr>
      </p:pic>
      <p:pic>
        <p:nvPicPr>
          <p:cNvPr id="13" name="Picture 12" descr="C:\Users\RAD-AID\Documents\RAD-AID\HOPE Philips China-India\CHINAINDIA PICS&amp;VIDEO\MATT PICS\DSC04440.JPG"/>
          <p:cNvPicPr/>
          <p:nvPr/>
        </p:nvPicPr>
        <p:blipFill rotWithShape="1">
          <a:blip r:embed="rId8" cstate="screen">
            <a:extLst>
              <a:ext uri="{28A0092B-C50C-407E-A947-70E740481C1C}">
                <a14:useLocalDpi xmlns:a14="http://schemas.microsoft.com/office/drawing/2010/main"/>
              </a:ext>
            </a:extLst>
          </a:blip>
          <a:srcRect/>
          <a:stretch/>
        </p:blipFill>
        <p:spPr bwMode="auto">
          <a:xfrm>
            <a:off x="-16933" y="2015067"/>
            <a:ext cx="4080510" cy="1930400"/>
          </a:xfrm>
          <a:prstGeom prst="rect">
            <a:avLst/>
          </a:prstGeom>
          <a:noFill/>
          <a:ln w="9525">
            <a:noFill/>
            <a:miter lim="800000"/>
            <a:headEnd/>
            <a:tailEnd/>
          </a:ln>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889202"/>
            <a:ext cx="5334000" cy="2971800"/>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33600" y="0"/>
            <a:ext cx="4116914" cy="2362200"/>
          </a:xfrm>
          <a:prstGeom prst="rect">
            <a:avLst/>
          </a:prstGeom>
        </p:spPr>
      </p:pic>
      <p:pic>
        <p:nvPicPr>
          <p:cNvPr id="5" name="Picture 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66201" y="0"/>
            <a:ext cx="3334999" cy="3124200"/>
          </a:xfrm>
          <a:prstGeom prst="rect">
            <a:avLst/>
          </a:prstGeom>
        </p:spPr>
      </p:pic>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24053" y="4926262"/>
            <a:ext cx="4277147" cy="1905000"/>
          </a:xfrm>
          <a:prstGeom prst="rect">
            <a:avLst/>
          </a:prstGeom>
        </p:spPr>
      </p:pic>
      <p:pic>
        <p:nvPicPr>
          <p:cNvPr id="16" name="Picture Placeholder 4"/>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4823400" y="3962400"/>
            <a:ext cx="4777800" cy="1229407"/>
          </a:xfrm>
          <a:prstGeom prst="rect">
            <a:avLst/>
          </a:prstGeom>
          <a:noFill/>
          <a:ln w="9525">
            <a:noFill/>
            <a:miter lim="800000"/>
            <a:headEnd/>
            <a:tailEnd/>
          </a:ln>
        </p:spPr>
      </p:pic>
    </p:spTree>
    <p:extLst>
      <p:ext uri="{BB962C8B-B14F-4D97-AF65-F5344CB8AC3E}">
        <p14:creationId xmlns:p14="http://schemas.microsoft.com/office/powerpoint/2010/main" val="772933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idx="4294967295"/>
          </p:nvPr>
        </p:nvSpPr>
        <p:spPr bwMode="auto">
          <a:xfrm>
            <a:off x="360363" y="342900"/>
            <a:ext cx="9120187" cy="1069975"/>
          </a:xfrm>
          <a:noFill/>
        </p:spPr>
        <p:txBody>
          <a:bodyPr wrap="square" lIns="91440" tIns="45720" rIns="91440" bIns="45720" numCol="1" anchorCtr="0" compatLnSpc="1">
            <a:prstTxWarp prst="textNoShape">
              <a:avLst/>
            </a:prstTxWarp>
          </a:bodyPr>
          <a:lstStyle/>
          <a:p>
            <a:pPr eaLnBrk="1" hangingPunct="1"/>
            <a:r>
              <a:rPr lang="en-US" b="1" cap="none" dirty="0" smtClean="0">
                <a:solidFill>
                  <a:srgbClr val="000000"/>
                </a:solidFill>
                <a:effectLst/>
                <a:latin typeface="Calibri"/>
                <a:cs typeface="Calibri"/>
              </a:rPr>
              <a:t>RAD-AID’S MISSION</a:t>
            </a:r>
            <a:endParaRPr lang="en-US" b="1" cap="none" dirty="0">
              <a:solidFill>
                <a:srgbClr val="000000"/>
              </a:solidFill>
              <a:effectLst/>
              <a:latin typeface="Calibri"/>
              <a:cs typeface="Calibri"/>
            </a:endParaRPr>
          </a:p>
        </p:txBody>
      </p:sp>
      <p:pic>
        <p:nvPicPr>
          <p:cNvPr id="14339" name="Content Placeholder 18" descr="globe background cropped.png"/>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4479925" y="609600"/>
            <a:ext cx="4481513" cy="5946775"/>
          </a:xfrm>
        </p:spPr>
      </p:pic>
      <p:sp>
        <p:nvSpPr>
          <p:cNvPr id="14340" name="Content Placeholder 21"/>
          <p:cNvSpPr>
            <a:spLocks noGrp="1"/>
          </p:cNvSpPr>
          <p:nvPr>
            <p:ph sz="half" idx="4294967295"/>
          </p:nvPr>
        </p:nvSpPr>
        <p:spPr>
          <a:xfrm>
            <a:off x="360363" y="1299936"/>
            <a:ext cx="8402637" cy="4724400"/>
          </a:xfrm>
        </p:spPr>
        <p:txBody>
          <a:bodyPr/>
          <a:lstStyle/>
          <a:p>
            <a:pPr marL="0" indent="0" eaLnBrk="1" hangingPunct="1">
              <a:buSzPct val="100000"/>
              <a:buNone/>
            </a:pPr>
            <a:endParaRPr lang="en-US" dirty="0" smtClean="0">
              <a:solidFill>
                <a:schemeClr val="tx1"/>
              </a:solidFill>
              <a:latin typeface="Franklin Gothic Medium" charset="0"/>
            </a:endParaRPr>
          </a:p>
          <a:p>
            <a:pPr marL="0" indent="0" eaLnBrk="1" hangingPunct="1">
              <a:buSzPct val="100000"/>
              <a:buNone/>
            </a:pPr>
            <a:r>
              <a:rPr lang="en-US" sz="4400" dirty="0" smtClean="0">
                <a:solidFill>
                  <a:schemeClr val="tx1"/>
                </a:solidFill>
                <a:latin typeface="Calibri"/>
                <a:cs typeface="Calibri"/>
              </a:rPr>
              <a:t>Increase and improve radiology in underserved, poor, and developing </a:t>
            </a:r>
            <a:r>
              <a:rPr lang="en-US" sz="4400" dirty="0">
                <a:solidFill>
                  <a:schemeClr val="tx1"/>
                </a:solidFill>
                <a:latin typeface="Calibri"/>
                <a:cs typeface="Calibri"/>
              </a:rPr>
              <a:t>regions of the world</a:t>
            </a:r>
          </a:p>
          <a:p>
            <a:pPr eaLnBrk="1" hangingPunct="1">
              <a:buSzPct val="100000"/>
              <a:buFont typeface="Arial" charset="0"/>
              <a:buNone/>
            </a:pPr>
            <a:endParaRPr lang="en-US" sz="2600" dirty="0">
              <a:solidFill>
                <a:schemeClr val="tx1"/>
              </a:solidFill>
              <a:latin typeface="Franklin Gothic Medium" charset="0"/>
            </a:endParaRPr>
          </a:p>
          <a:p>
            <a:pPr eaLnBrk="1" hangingPunct="1">
              <a:buSzPct val="100000"/>
              <a:buFont typeface="Arial" charset="0"/>
              <a:buNone/>
            </a:pPr>
            <a:endParaRPr lang="en-US" sz="2600" dirty="0">
              <a:solidFill>
                <a:schemeClr val="tx1"/>
              </a:solidFill>
              <a:latin typeface="Franklin Gothic Medium" charset="0"/>
            </a:endParaRPr>
          </a:p>
          <a:p>
            <a:pPr eaLnBrk="1" hangingPunct="1">
              <a:buSzPct val="100000"/>
              <a:buFont typeface="Arial" charset="0"/>
              <a:buNone/>
            </a:pPr>
            <a:endParaRPr lang="en-US" sz="2600" dirty="0">
              <a:solidFill>
                <a:schemeClr val="tx1"/>
              </a:solidFill>
              <a:latin typeface="Franklin Gothic Medium" charset="0"/>
            </a:endParaRPr>
          </a:p>
          <a:p>
            <a:pPr eaLnBrk="1" hangingPunct="1">
              <a:buSzPct val="100000"/>
              <a:buFont typeface="Arial" charset="0"/>
              <a:buNone/>
            </a:pPr>
            <a:endParaRPr lang="en-US" sz="2100" dirty="0">
              <a:solidFill>
                <a:schemeClr val="tx1"/>
              </a:solidFill>
              <a:latin typeface="Franklin Gothic Medium" charset="0"/>
            </a:endParaRPr>
          </a:p>
          <a:p>
            <a:pPr eaLnBrk="1" hangingPunct="1">
              <a:buSzPct val="100000"/>
              <a:buFont typeface="Arial" charset="0"/>
              <a:buNone/>
            </a:pPr>
            <a:endParaRPr lang="en-US" sz="2100" dirty="0">
              <a:solidFill>
                <a:schemeClr val="tx1"/>
              </a:solidFill>
              <a:latin typeface="Franklin Gothic Medium" charset="0"/>
            </a:endParaRPr>
          </a:p>
          <a:p>
            <a:pPr eaLnBrk="1" hangingPunct="1">
              <a:buSzPct val="100000"/>
              <a:buFont typeface="Arial" charset="0"/>
              <a:buNone/>
            </a:pPr>
            <a:endParaRPr lang="en-US" sz="2100" dirty="0">
              <a:solidFill>
                <a:schemeClr val="tx1"/>
              </a:solidFill>
              <a:latin typeface="Franklin Gothic Medium" charset="0"/>
            </a:endParaRPr>
          </a:p>
          <a:p>
            <a:pPr eaLnBrk="1" hangingPunct="1">
              <a:buSzPct val="100000"/>
              <a:buFont typeface="Arial" charset="0"/>
              <a:buNone/>
            </a:pPr>
            <a:endParaRPr lang="en-US" sz="2100" dirty="0">
              <a:solidFill>
                <a:schemeClr val="tx1"/>
              </a:solidFill>
              <a:latin typeface="Franklin Gothic Medium" charset="0"/>
            </a:endParaRPr>
          </a:p>
          <a:p>
            <a:pPr eaLnBrk="1" hangingPunct="1">
              <a:buSzPct val="100000"/>
              <a:buFont typeface="Arial" charset="0"/>
              <a:buChar char="•"/>
            </a:pPr>
            <a:endParaRPr lang="en-US" sz="2100" dirty="0">
              <a:solidFill>
                <a:schemeClr val="tx1"/>
              </a:solidFill>
              <a:latin typeface="Franklin Gothic Medium" charset="0"/>
            </a:endParaRPr>
          </a:p>
        </p:txBody>
      </p:sp>
      <p:pic>
        <p:nvPicPr>
          <p:cNvPr id="4" name="Picture 3" descr="RAtag.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8" name="TextBox 5"/>
          <p:cNvSpPr txBox="1">
            <a:spLocks noChangeArrowheads="1"/>
          </p:cNvSpPr>
          <p:nvPr/>
        </p:nvSpPr>
        <p:spPr bwMode="auto">
          <a:xfrm>
            <a:off x="373063" y="4114800"/>
            <a:ext cx="54931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00B050"/>
                </a:solidFill>
                <a:latin typeface="Calibri"/>
                <a:cs typeface="Calibri"/>
              </a:rPr>
              <a:t>Founded 2008</a:t>
            </a:r>
            <a:endParaRPr lang="en-US" sz="1800" b="1" dirty="0">
              <a:solidFill>
                <a:srgbClr val="00B050"/>
              </a:solidFill>
              <a:latin typeface="Calibri"/>
              <a:cs typeface="Calibri"/>
            </a:endParaRPr>
          </a:p>
        </p:txBody>
      </p:sp>
    </p:spTree>
    <p:extLst>
      <p:ext uri="{BB962C8B-B14F-4D97-AF65-F5344CB8AC3E}">
        <p14:creationId xmlns:p14="http://schemas.microsoft.com/office/powerpoint/2010/main" val="77914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51925" cy="685800"/>
          </a:xfrm>
        </p:spPr>
        <p:txBody>
          <a:bodyPr>
            <a:normAutofit/>
          </a:bodyPr>
          <a:lstStyle/>
          <a:p>
            <a:r>
              <a:rPr lang="en-US" dirty="0" smtClean="0">
                <a:solidFill>
                  <a:srgbClr val="000000"/>
                </a:solidFill>
              </a:rPr>
              <a:t>RAD-AID Affiliation with UNITED NATIONS</a:t>
            </a:r>
            <a:endParaRPr lang="en-US" dirty="0">
              <a:solidFill>
                <a:srgbClr val="000000"/>
              </a:solidFill>
            </a:endParaRPr>
          </a:p>
        </p:txBody>
      </p:sp>
      <p:sp>
        <p:nvSpPr>
          <p:cNvPr id="3" name="Content Placeholder 2"/>
          <p:cNvSpPr>
            <a:spLocks noGrp="1"/>
          </p:cNvSpPr>
          <p:nvPr>
            <p:ph idx="1"/>
          </p:nvPr>
        </p:nvSpPr>
        <p:spPr>
          <a:xfrm>
            <a:off x="0" y="4495800"/>
            <a:ext cx="8915400" cy="1219200"/>
          </a:xfrm>
        </p:spPr>
        <p:txBody>
          <a:bodyPr/>
          <a:lstStyle/>
          <a:p>
            <a:pPr>
              <a:buFont typeface="Arial"/>
              <a:buChar char="•"/>
            </a:pPr>
            <a:r>
              <a:rPr lang="en-US" sz="2600" dirty="0" smtClean="0">
                <a:solidFill>
                  <a:schemeClr val="tx1"/>
                </a:solidFill>
                <a:latin typeface="Calibri"/>
                <a:cs typeface="Calibri"/>
              </a:rPr>
              <a:t>Worked with </a:t>
            </a:r>
            <a:r>
              <a:rPr lang="en-US" sz="2600" b="1" dirty="0" smtClean="0">
                <a:solidFill>
                  <a:schemeClr val="tx1"/>
                </a:solidFill>
                <a:latin typeface="Calibri"/>
                <a:cs typeface="Calibri"/>
              </a:rPr>
              <a:t>WHO since 2012</a:t>
            </a:r>
            <a:r>
              <a:rPr lang="en-US" sz="2600" dirty="0" smtClean="0">
                <a:solidFill>
                  <a:schemeClr val="tx1"/>
                </a:solidFill>
                <a:latin typeface="Calibri"/>
                <a:cs typeface="Calibri"/>
              </a:rPr>
              <a:t>, Designated </a:t>
            </a:r>
            <a:r>
              <a:rPr lang="en-US" sz="2600" i="1" dirty="0" smtClean="0">
                <a:solidFill>
                  <a:schemeClr val="tx1"/>
                </a:solidFill>
                <a:latin typeface="Calibri"/>
                <a:cs typeface="Calibri"/>
              </a:rPr>
              <a:t>official relations</a:t>
            </a:r>
            <a:endParaRPr lang="en-US" sz="2600" dirty="0" smtClean="0">
              <a:solidFill>
                <a:schemeClr val="tx1"/>
              </a:solidFill>
              <a:latin typeface="Calibri"/>
              <a:cs typeface="Calibri"/>
            </a:endParaRPr>
          </a:p>
          <a:p>
            <a:pPr>
              <a:buFont typeface="Arial"/>
              <a:buChar char="•"/>
            </a:pPr>
            <a:r>
              <a:rPr lang="en-US" sz="2600" dirty="0" smtClean="0">
                <a:solidFill>
                  <a:schemeClr val="tx1"/>
                </a:solidFill>
                <a:latin typeface="Calibri"/>
                <a:ea typeface="ＭＳ Ｐゴシック" charset="-128"/>
                <a:cs typeface="Calibri"/>
              </a:rPr>
              <a:t>UN Members Voted to approve RAD-AID as UN-affiliated NGO in 2015, </a:t>
            </a:r>
            <a:r>
              <a:rPr lang="en-US" sz="2600" b="1" dirty="0" smtClean="0">
                <a:solidFill>
                  <a:schemeClr val="tx1"/>
                </a:solidFill>
                <a:latin typeface="Calibri"/>
                <a:ea typeface="ＭＳ Ｐゴシック" charset="-128"/>
                <a:cs typeface="Calibri"/>
              </a:rPr>
              <a:t>renewed in January 2018</a:t>
            </a:r>
            <a:endParaRPr lang="en-US" sz="2600" b="1" dirty="0">
              <a:solidFill>
                <a:schemeClr val="tx1"/>
              </a:solidFill>
              <a:latin typeface="Calibri"/>
              <a:ea typeface="ＭＳ Ｐゴシック" charset="-128"/>
              <a:cs typeface="Calibri"/>
            </a:endParaRPr>
          </a:p>
          <a:p>
            <a:pPr>
              <a:buNone/>
            </a:pPr>
            <a:endParaRPr lang="en-US" sz="2600" dirty="0" smtClean="0">
              <a:solidFill>
                <a:srgbClr val="000000"/>
              </a:solidFill>
            </a:endParaRPr>
          </a:p>
          <a:p>
            <a:pPr>
              <a:buFont typeface="Arial"/>
              <a:buChar char="•"/>
            </a:pPr>
            <a:endParaRPr lang="en-US" sz="2800" dirty="0" smtClean="0">
              <a:solidFill>
                <a:srgbClr val="000000"/>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185"/>
            <a:ext cx="9601200" cy="4254190"/>
          </a:xfrm>
          <a:prstGeom prst="rect">
            <a:avLst/>
          </a:prstGeom>
        </p:spPr>
      </p:pic>
      <p:sp>
        <p:nvSpPr>
          <p:cNvPr id="7" name="TextBox 6"/>
          <p:cNvSpPr txBox="1"/>
          <p:nvPr/>
        </p:nvSpPr>
        <p:spPr>
          <a:xfrm>
            <a:off x="7086600" y="3886200"/>
            <a:ext cx="25146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57419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p:cNvSpPr>
          <p:nvPr>
            <p:ph type="title" idx="4294967295"/>
          </p:nvPr>
        </p:nvSpPr>
        <p:spPr bwMode="auto">
          <a:xfrm>
            <a:off x="360363" y="342900"/>
            <a:ext cx="9120187" cy="1069975"/>
          </a:xfrm>
          <a:noFill/>
        </p:spPr>
        <p:txBody>
          <a:bodyPr wrap="square" lIns="91440" tIns="45720" rIns="91440" bIns="45720" numCol="1" anchorCtr="0" compatLnSpc="1">
            <a:prstTxWarp prst="textNoShape">
              <a:avLst/>
            </a:prstTxWarp>
            <a:normAutofit fontScale="90000"/>
          </a:bodyPr>
          <a:lstStyle/>
          <a:p>
            <a:pPr eaLnBrk="1" hangingPunct="1"/>
            <a:r>
              <a:rPr lang="en-US" b="1" cap="none" dirty="0" smtClean="0">
                <a:solidFill>
                  <a:srgbClr val="000000"/>
                </a:solidFill>
                <a:effectLst/>
                <a:latin typeface="Calibri"/>
                <a:cs typeface="Calibri"/>
              </a:rPr>
              <a:t>Cornerstone of our Strategy: </a:t>
            </a:r>
            <a:r>
              <a:rPr lang="en-US" b="1" i="1" cap="none" dirty="0" smtClean="0">
                <a:solidFill>
                  <a:srgbClr val="000000"/>
                </a:solidFill>
                <a:effectLst/>
                <a:latin typeface="Calibri"/>
                <a:cs typeface="Calibri"/>
              </a:rPr>
              <a:t>RADIOLOGY</a:t>
            </a:r>
            <a:r>
              <a:rPr lang="en-US" b="1" i="1" cap="none" dirty="0">
                <a:solidFill>
                  <a:srgbClr val="000000"/>
                </a:solidFill>
                <a:effectLst/>
                <a:latin typeface="Calibri"/>
                <a:cs typeface="Calibri"/>
              </a:rPr>
              <a:t>-</a:t>
            </a:r>
            <a:r>
              <a:rPr lang="en-US" b="1" i="1" cap="none" dirty="0" smtClean="0">
                <a:solidFill>
                  <a:srgbClr val="000000"/>
                </a:solidFill>
                <a:effectLst/>
                <a:latin typeface="Calibri"/>
                <a:cs typeface="Calibri"/>
              </a:rPr>
              <a:t>READINESS</a:t>
            </a:r>
            <a:endParaRPr lang="en-US" sz="2400" b="1" cap="none" baseline="70000" dirty="0">
              <a:solidFill>
                <a:srgbClr val="000000"/>
              </a:solidFill>
              <a:effectLst/>
              <a:latin typeface="Calibri"/>
              <a:cs typeface="Calibri"/>
            </a:endParaRPr>
          </a:p>
        </p:txBody>
      </p:sp>
      <p:pic>
        <p:nvPicPr>
          <p:cNvPr id="16387" name="Content Placeholder 18" descr="globe background cropped.png"/>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4724400" y="609600"/>
            <a:ext cx="4481513" cy="5946775"/>
          </a:xfrm>
        </p:spPr>
      </p:pic>
      <p:sp>
        <p:nvSpPr>
          <p:cNvPr id="16388" name="Content Placeholder 21"/>
          <p:cNvSpPr>
            <a:spLocks noGrp="1"/>
          </p:cNvSpPr>
          <p:nvPr>
            <p:ph sz="half" idx="4294967295"/>
          </p:nvPr>
        </p:nvSpPr>
        <p:spPr>
          <a:xfrm>
            <a:off x="228600" y="1295400"/>
            <a:ext cx="8610600" cy="5181600"/>
          </a:xfrm>
        </p:spPr>
        <p:txBody>
          <a:bodyPr/>
          <a:lstStyle/>
          <a:p>
            <a:pPr eaLnBrk="1" hangingPunct="1">
              <a:spcBef>
                <a:spcPct val="30000"/>
              </a:spcBef>
              <a:buSzPct val="100000"/>
              <a:buFont typeface="Arial" charset="0"/>
              <a:buChar char="•"/>
            </a:pPr>
            <a:r>
              <a:rPr lang="en-US" dirty="0" smtClean="0">
                <a:solidFill>
                  <a:schemeClr val="tx1"/>
                </a:solidFill>
                <a:latin typeface="Calibri"/>
                <a:cs typeface="Calibri"/>
              </a:rPr>
              <a:t>Systematic framework </a:t>
            </a:r>
            <a:r>
              <a:rPr lang="en-US" dirty="0">
                <a:solidFill>
                  <a:schemeClr val="tx1"/>
                </a:solidFill>
                <a:latin typeface="Calibri"/>
                <a:cs typeface="Calibri"/>
              </a:rPr>
              <a:t>for </a:t>
            </a:r>
            <a:r>
              <a:rPr lang="en-US" u="sng" dirty="0" smtClean="0">
                <a:solidFill>
                  <a:schemeClr val="tx1"/>
                </a:solidFill>
                <a:latin typeface="Calibri"/>
                <a:cs typeface="Calibri"/>
              </a:rPr>
              <a:t>analyzing</a:t>
            </a:r>
            <a:r>
              <a:rPr lang="en-US" dirty="0" smtClean="0">
                <a:solidFill>
                  <a:schemeClr val="tx1"/>
                </a:solidFill>
                <a:latin typeface="Calibri"/>
                <a:cs typeface="Calibri"/>
              </a:rPr>
              <a:t> radiology</a:t>
            </a:r>
          </a:p>
          <a:p>
            <a:pPr lvl="1" eaLnBrk="1" hangingPunct="1">
              <a:spcBef>
                <a:spcPct val="30000"/>
              </a:spcBef>
              <a:buSzPct val="100000"/>
              <a:buFont typeface="Arial" charset="0"/>
              <a:buChar char="•"/>
            </a:pPr>
            <a:r>
              <a:rPr lang="en-US" sz="3200" dirty="0" smtClean="0">
                <a:solidFill>
                  <a:schemeClr val="tx1"/>
                </a:solidFill>
                <a:latin typeface="Calibri"/>
                <a:cs typeface="Calibri"/>
              </a:rPr>
              <a:t>Existing Resources at Site?</a:t>
            </a:r>
          </a:p>
          <a:p>
            <a:pPr lvl="1" eaLnBrk="1" hangingPunct="1">
              <a:spcBef>
                <a:spcPct val="30000"/>
              </a:spcBef>
              <a:buSzPct val="100000"/>
              <a:buFont typeface="Arial" charset="0"/>
              <a:buChar char="•"/>
            </a:pPr>
            <a:r>
              <a:rPr lang="en-US" sz="3200" dirty="0" smtClean="0">
                <a:solidFill>
                  <a:schemeClr val="tx1"/>
                </a:solidFill>
                <a:latin typeface="Calibri"/>
                <a:cs typeface="Calibri"/>
              </a:rPr>
              <a:t>Clinical Goals?</a:t>
            </a:r>
          </a:p>
          <a:p>
            <a:pPr lvl="1" eaLnBrk="1" hangingPunct="1">
              <a:spcBef>
                <a:spcPct val="30000"/>
              </a:spcBef>
              <a:buSzPct val="100000"/>
              <a:buFont typeface="Arial" charset="0"/>
              <a:buChar char="•"/>
            </a:pPr>
            <a:r>
              <a:rPr lang="en-US" sz="3200" b="1" dirty="0" smtClean="0">
                <a:solidFill>
                  <a:schemeClr val="accent2">
                    <a:lumMod val="60000"/>
                    <a:lumOff val="40000"/>
                  </a:schemeClr>
                </a:solidFill>
                <a:latin typeface="Calibri"/>
                <a:cs typeface="Calibri"/>
              </a:rPr>
              <a:t>Fill Gaps </a:t>
            </a:r>
            <a:r>
              <a:rPr lang="en-US" sz="3200" dirty="0" smtClean="0">
                <a:solidFill>
                  <a:schemeClr val="tx1"/>
                </a:solidFill>
                <a:latin typeface="Calibri"/>
                <a:cs typeface="Calibri"/>
              </a:rPr>
              <a:t>to match </a:t>
            </a:r>
            <a:r>
              <a:rPr lang="en-US" sz="3200" dirty="0" smtClean="0">
                <a:solidFill>
                  <a:srgbClr val="238D35"/>
                </a:solidFill>
                <a:latin typeface="Calibri"/>
                <a:cs typeface="Calibri"/>
              </a:rPr>
              <a:t>resources</a:t>
            </a:r>
            <a:r>
              <a:rPr lang="en-US" sz="3200" dirty="0" smtClean="0">
                <a:solidFill>
                  <a:schemeClr val="tx1"/>
                </a:solidFill>
                <a:latin typeface="Calibri"/>
                <a:cs typeface="Calibri"/>
              </a:rPr>
              <a:t> with </a:t>
            </a:r>
            <a:r>
              <a:rPr lang="en-US" sz="3200" dirty="0" smtClean="0">
                <a:solidFill>
                  <a:srgbClr val="238D35"/>
                </a:solidFill>
                <a:latin typeface="Calibri"/>
                <a:cs typeface="Calibri"/>
              </a:rPr>
              <a:t>goals</a:t>
            </a:r>
          </a:p>
          <a:p>
            <a:pPr eaLnBrk="1" hangingPunct="1">
              <a:spcBef>
                <a:spcPct val="30000"/>
              </a:spcBef>
              <a:buSzPct val="100000"/>
              <a:buFont typeface="Arial" charset="0"/>
              <a:buChar char="•"/>
            </a:pPr>
            <a:r>
              <a:rPr lang="en-US" dirty="0" smtClean="0">
                <a:solidFill>
                  <a:schemeClr val="tx1"/>
                </a:solidFill>
                <a:latin typeface="Calibri"/>
                <a:cs typeface="Calibri"/>
              </a:rPr>
              <a:t>Optimize donated resources to maximize program’s impact</a:t>
            </a:r>
            <a:endParaRPr lang="en-US" dirty="0">
              <a:solidFill>
                <a:schemeClr val="tx1"/>
              </a:solidFill>
              <a:latin typeface="Franklin Gothic Medium" charset="0"/>
            </a:endParaRPr>
          </a:p>
          <a:p>
            <a:pPr eaLnBrk="1" hangingPunct="1">
              <a:buSzPct val="100000"/>
              <a:buFont typeface="Arial" charset="0"/>
              <a:buNone/>
            </a:pPr>
            <a:endParaRPr lang="en-US" sz="2100" dirty="0">
              <a:solidFill>
                <a:schemeClr val="tx1"/>
              </a:solidFill>
              <a:latin typeface="Franklin Gothic Medium" charset="0"/>
            </a:endParaRPr>
          </a:p>
          <a:p>
            <a:pPr eaLnBrk="1" hangingPunct="1">
              <a:buSzPct val="100000"/>
              <a:buFont typeface="Arial" charset="0"/>
              <a:buChar char="•"/>
            </a:pPr>
            <a:endParaRPr lang="en-US" sz="2100" dirty="0">
              <a:solidFill>
                <a:schemeClr val="tx1"/>
              </a:solidFill>
              <a:latin typeface="Franklin Gothic Medium" charset="0"/>
            </a:endParaRPr>
          </a:p>
        </p:txBody>
      </p:sp>
      <p:pic>
        <p:nvPicPr>
          <p:cNvPr id="4" name="Picture 3" descr="RAtag.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3" y="6315075"/>
            <a:ext cx="2714625" cy="520700"/>
          </a:xfrm>
          <a:prstGeom prst="rect">
            <a:avLst/>
          </a:prstGeom>
          <a:noFill/>
          <a:ln w="9525">
            <a:noFill/>
            <a:miter lim="800000"/>
            <a:headEnd/>
            <a:tailEnd/>
          </a:ln>
          <a:effectLst>
            <a:outerShdw blurRad="63500" dist="50800" dir="5400000" sx="87000" sy="87000" algn="ctr" rotWithShape="0">
              <a:srgbClr val="000000">
                <a:alpha val="20000"/>
              </a:srgbClr>
            </a:outerShdw>
          </a:effectLst>
        </p:spPr>
      </p:pic>
      <p:sp>
        <p:nvSpPr>
          <p:cNvPr id="3" name="Curved Left Arrow 2"/>
          <p:cNvSpPr/>
          <p:nvPr/>
        </p:nvSpPr>
        <p:spPr>
          <a:xfrm rot="16200000">
            <a:off x="5506246" y="1188242"/>
            <a:ext cx="886656" cy="32409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a:bodyPr>
          <a:lstStyle/>
          <a:p>
            <a:r>
              <a:rPr lang="en-US" b="1" dirty="0" smtClean="0">
                <a:solidFill>
                  <a:srgbClr val="000000"/>
                </a:solidFill>
                <a:effectLst/>
                <a:latin typeface="Calibri"/>
                <a:cs typeface="Calibri"/>
              </a:rPr>
              <a:t>Radiology Readiness Survey Sections</a:t>
            </a:r>
            <a:endParaRPr lang="en-US" b="1" dirty="0">
              <a:solidFill>
                <a:srgbClr val="000000"/>
              </a:solidFill>
              <a:effectLst/>
              <a:latin typeface="Calibri"/>
              <a:cs typeface="Calibri"/>
            </a:endParaRPr>
          </a:p>
        </p:txBody>
      </p:sp>
      <p:sp>
        <p:nvSpPr>
          <p:cNvPr id="3" name="Content Placeholder 2"/>
          <p:cNvSpPr>
            <a:spLocks noGrp="1"/>
          </p:cNvSpPr>
          <p:nvPr>
            <p:ph sz="half" idx="1"/>
          </p:nvPr>
        </p:nvSpPr>
        <p:spPr>
          <a:xfrm>
            <a:off x="301752" y="1371600"/>
            <a:ext cx="4191000" cy="4724400"/>
          </a:xfrm>
        </p:spPr>
        <p:style>
          <a:lnRef idx="2">
            <a:schemeClr val="accent1"/>
          </a:lnRef>
          <a:fillRef idx="1">
            <a:schemeClr val="lt1"/>
          </a:fillRef>
          <a:effectRef idx="0">
            <a:schemeClr val="accent1"/>
          </a:effectRef>
          <a:fontRef idx="minor">
            <a:schemeClr val="dk1"/>
          </a:fontRef>
        </p:style>
        <p:txBody>
          <a:bodyPr>
            <a:normAutofit fontScale="25000" lnSpcReduction="20000"/>
            <a:scene3d>
              <a:camera prst="orthographicFront"/>
              <a:lightRig rig="threePt" dir="t"/>
            </a:scene3d>
            <a:sp3d extrusionH="57150">
              <a:bevelT w="38100" h="38100"/>
            </a:sp3d>
          </a:bodyPr>
          <a:lstStyle/>
          <a:p>
            <a:endParaRPr lang="en-US" dirty="0" smtClean="0">
              <a:solidFill>
                <a:schemeClr val="tx1"/>
              </a:solidFill>
              <a:hlinkClick r:id="rId2"/>
            </a:endParaRPr>
          </a:p>
          <a:p>
            <a:pPr>
              <a:buFont typeface="Arial"/>
              <a:buChar char="•"/>
            </a:pPr>
            <a:r>
              <a:rPr lang="en-US" sz="7200" dirty="0" smtClean="0">
                <a:solidFill>
                  <a:schemeClr val="tx1"/>
                </a:solidFill>
              </a:rPr>
              <a:t>General and Background Information</a:t>
            </a:r>
            <a:br>
              <a:rPr lang="en-US" sz="7200" dirty="0" smtClean="0">
                <a:solidFill>
                  <a:schemeClr val="tx1"/>
                </a:solidFill>
              </a:rPr>
            </a:br>
            <a:endParaRPr lang="en-US" sz="7200" dirty="0" smtClean="0">
              <a:solidFill>
                <a:schemeClr val="tx1"/>
              </a:solidFill>
            </a:endParaRPr>
          </a:p>
          <a:p>
            <a:pPr>
              <a:buFont typeface="Arial"/>
              <a:buChar char="•"/>
            </a:pPr>
            <a:r>
              <a:rPr lang="en-US" sz="7200" dirty="0" smtClean="0">
                <a:solidFill>
                  <a:schemeClr val="tx1"/>
                </a:solidFill>
              </a:rPr>
              <a:t>Community Involvement and Patient Satisfaction</a:t>
            </a:r>
            <a:br>
              <a:rPr lang="en-US" sz="7200" dirty="0" smtClean="0">
                <a:solidFill>
                  <a:schemeClr val="tx1"/>
                </a:solidFill>
              </a:rPr>
            </a:br>
            <a:endParaRPr lang="en-US" sz="7200" dirty="0" smtClean="0">
              <a:solidFill>
                <a:schemeClr val="tx1"/>
              </a:solidFill>
            </a:endParaRPr>
          </a:p>
          <a:p>
            <a:pPr>
              <a:buFont typeface="Arial"/>
              <a:buChar char="•"/>
            </a:pPr>
            <a:r>
              <a:rPr lang="en-US" sz="7200" dirty="0" smtClean="0">
                <a:solidFill>
                  <a:schemeClr val="tx1"/>
                </a:solidFill>
              </a:rPr>
              <a:t>Clinical Specialties and Disease Epidemiology</a:t>
            </a:r>
            <a:br>
              <a:rPr lang="en-US" sz="7200" dirty="0" smtClean="0">
                <a:solidFill>
                  <a:schemeClr val="tx1"/>
                </a:solidFill>
              </a:rPr>
            </a:br>
            <a:endParaRPr lang="en-US" sz="7200" dirty="0" smtClean="0">
              <a:solidFill>
                <a:schemeClr val="tx1"/>
              </a:solidFill>
            </a:endParaRPr>
          </a:p>
          <a:p>
            <a:pPr>
              <a:buFont typeface="Arial"/>
              <a:buChar char="•"/>
            </a:pPr>
            <a:r>
              <a:rPr lang="en-US" sz="7200" dirty="0" smtClean="0">
                <a:solidFill>
                  <a:schemeClr val="tx1"/>
                </a:solidFill>
              </a:rPr>
              <a:t>Patient Demographics, Capacity and Referral Patterns</a:t>
            </a:r>
            <a:br>
              <a:rPr lang="en-US" sz="7200" dirty="0" smtClean="0">
                <a:solidFill>
                  <a:schemeClr val="tx1"/>
                </a:solidFill>
              </a:rPr>
            </a:br>
            <a:endParaRPr lang="en-US" sz="7200" dirty="0" smtClean="0">
              <a:solidFill>
                <a:schemeClr val="tx1"/>
              </a:solidFill>
            </a:endParaRPr>
          </a:p>
          <a:p>
            <a:pPr>
              <a:buFont typeface="Arial"/>
              <a:buChar char="•"/>
            </a:pPr>
            <a:r>
              <a:rPr lang="en-US" sz="7200" dirty="0" smtClean="0">
                <a:solidFill>
                  <a:schemeClr val="tx1"/>
                </a:solidFill>
              </a:rPr>
              <a:t>Clinical Tests</a:t>
            </a:r>
            <a:br>
              <a:rPr lang="en-US" sz="7200" dirty="0" smtClean="0">
                <a:solidFill>
                  <a:schemeClr val="tx1"/>
                </a:solidFill>
              </a:rPr>
            </a:br>
            <a:endParaRPr lang="en-US" sz="7200" dirty="0" smtClean="0">
              <a:solidFill>
                <a:schemeClr val="tx1"/>
              </a:solidFill>
            </a:endParaRPr>
          </a:p>
          <a:p>
            <a:pPr>
              <a:buFont typeface="Arial"/>
              <a:buChar char="•"/>
            </a:pPr>
            <a:r>
              <a:rPr lang="en-US" sz="7200" dirty="0" smtClean="0">
                <a:solidFill>
                  <a:schemeClr val="tx1"/>
                </a:solidFill>
              </a:rPr>
              <a:t>Pharmaceutical Agents and other Clinical Consumables</a:t>
            </a:r>
            <a:br>
              <a:rPr lang="en-US" sz="7200" dirty="0" smtClean="0">
                <a:solidFill>
                  <a:schemeClr val="tx1"/>
                </a:solidFill>
              </a:rPr>
            </a:br>
            <a:endParaRPr lang="en-US" sz="7200" dirty="0" smtClean="0">
              <a:solidFill>
                <a:schemeClr val="tx1"/>
              </a:solidFill>
            </a:endParaRPr>
          </a:p>
          <a:p>
            <a:pPr>
              <a:buFont typeface="Arial"/>
              <a:buChar char="•"/>
            </a:pPr>
            <a:r>
              <a:rPr lang="en-US" sz="7200" dirty="0" smtClean="0">
                <a:solidFill>
                  <a:schemeClr val="tx1"/>
                </a:solidFill>
              </a:rPr>
              <a:t>Human Resources</a:t>
            </a: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4" name="Content Placeholder 3"/>
          <p:cNvSpPr>
            <a:spLocks noGrp="1"/>
          </p:cNvSpPr>
          <p:nvPr>
            <p:ph sz="half" idx="2"/>
          </p:nvPr>
        </p:nvSpPr>
        <p:spPr>
          <a:xfrm>
            <a:off x="4645152" y="1371600"/>
            <a:ext cx="4343400" cy="4724400"/>
          </a:xfrm>
        </p:spPr>
        <p:style>
          <a:lnRef idx="2">
            <a:schemeClr val="accent1"/>
          </a:lnRef>
          <a:fillRef idx="1">
            <a:schemeClr val="lt1"/>
          </a:fillRef>
          <a:effectRef idx="0">
            <a:schemeClr val="accent1"/>
          </a:effectRef>
          <a:fontRef idx="minor">
            <a:schemeClr val="dk1"/>
          </a:fontRef>
        </p:style>
        <p:txBody>
          <a:bodyPr>
            <a:normAutofit fontScale="25000" lnSpcReduction="20000"/>
            <a:scene3d>
              <a:camera prst="orthographicFront"/>
              <a:lightRig rig="threePt" dir="t"/>
            </a:scene3d>
            <a:sp3d extrusionH="57150">
              <a:bevelT w="38100" h="38100"/>
            </a:sp3d>
          </a:bodyPr>
          <a:lstStyle/>
          <a:p>
            <a:pPr>
              <a:buFont typeface="Arial"/>
              <a:buChar char="•"/>
            </a:pPr>
            <a:endParaRPr lang="en-US" sz="6400" dirty="0" smtClean="0">
              <a:solidFill>
                <a:schemeClr val="tx1"/>
              </a:solidFill>
              <a:hlinkClick r:id="rId3"/>
            </a:endParaRPr>
          </a:p>
          <a:p>
            <a:pPr>
              <a:buFont typeface="Arial"/>
              <a:buChar char="•"/>
            </a:pPr>
            <a:r>
              <a:rPr lang="en-US" sz="6400" dirty="0" smtClean="0">
                <a:solidFill>
                  <a:schemeClr val="tx1"/>
                </a:solidFill>
              </a:rPr>
              <a:t>Training and Continuing Medical Education</a:t>
            </a:r>
          </a:p>
          <a:p>
            <a:pPr>
              <a:buFont typeface="Arial"/>
              <a:buChar char="•"/>
            </a:pPr>
            <a:endParaRPr lang="en-US" sz="6400" dirty="0" smtClean="0">
              <a:solidFill>
                <a:schemeClr val="tx1"/>
              </a:solidFill>
            </a:endParaRPr>
          </a:p>
          <a:p>
            <a:pPr>
              <a:buFont typeface="Arial"/>
              <a:buChar char="•"/>
            </a:pPr>
            <a:r>
              <a:rPr lang="en-US" sz="6400" dirty="0" smtClean="0">
                <a:solidFill>
                  <a:schemeClr val="tx1"/>
                </a:solidFill>
              </a:rPr>
              <a:t>Structural, Electrical, Climate Control, and Transportation Infrastructure</a:t>
            </a:r>
            <a:br>
              <a:rPr lang="en-US" sz="6400" dirty="0" smtClean="0">
                <a:solidFill>
                  <a:schemeClr val="tx1"/>
                </a:solidFill>
              </a:rPr>
            </a:br>
            <a:endParaRPr lang="en-US" sz="6400" dirty="0" smtClean="0">
              <a:solidFill>
                <a:schemeClr val="tx1"/>
              </a:solidFill>
            </a:endParaRPr>
          </a:p>
          <a:p>
            <a:pPr>
              <a:buFont typeface="Arial"/>
              <a:buChar char="•"/>
            </a:pPr>
            <a:r>
              <a:rPr lang="en-US" sz="6400" dirty="0" smtClean="0">
                <a:solidFill>
                  <a:schemeClr val="tx1"/>
                </a:solidFill>
              </a:rPr>
              <a:t>Communications</a:t>
            </a:r>
            <a:br>
              <a:rPr lang="en-US" sz="6400" dirty="0" smtClean="0">
                <a:solidFill>
                  <a:schemeClr val="tx1"/>
                </a:solidFill>
              </a:rPr>
            </a:br>
            <a:endParaRPr lang="en-US" sz="6400" dirty="0" smtClean="0">
              <a:solidFill>
                <a:schemeClr val="tx1"/>
              </a:solidFill>
            </a:endParaRPr>
          </a:p>
          <a:p>
            <a:pPr>
              <a:buFont typeface="Arial"/>
              <a:buChar char="•"/>
            </a:pPr>
            <a:r>
              <a:rPr lang="en-US" sz="6400" dirty="0" smtClean="0">
                <a:solidFill>
                  <a:schemeClr val="tx1"/>
                </a:solidFill>
              </a:rPr>
              <a:t>Information Technology</a:t>
            </a:r>
            <a:br>
              <a:rPr lang="en-US" sz="6400" dirty="0" smtClean="0">
                <a:solidFill>
                  <a:schemeClr val="tx1"/>
                </a:solidFill>
              </a:rPr>
            </a:br>
            <a:endParaRPr lang="en-US" sz="6400" dirty="0" smtClean="0">
              <a:solidFill>
                <a:schemeClr val="tx1"/>
              </a:solidFill>
            </a:endParaRPr>
          </a:p>
          <a:p>
            <a:pPr>
              <a:buFont typeface="Arial"/>
              <a:buChar char="•"/>
            </a:pPr>
            <a:r>
              <a:rPr lang="en-US" sz="6400" dirty="0" smtClean="0">
                <a:solidFill>
                  <a:schemeClr val="tx1"/>
                </a:solidFill>
              </a:rPr>
              <a:t>Medical Imaging Capabilities and Limitations</a:t>
            </a:r>
            <a:br>
              <a:rPr lang="en-US" sz="6400" dirty="0" smtClean="0">
                <a:solidFill>
                  <a:schemeClr val="tx1"/>
                </a:solidFill>
              </a:rPr>
            </a:br>
            <a:endParaRPr lang="en-US" sz="6400" dirty="0" smtClean="0">
              <a:solidFill>
                <a:schemeClr val="tx1"/>
              </a:solidFill>
            </a:endParaRPr>
          </a:p>
          <a:p>
            <a:pPr>
              <a:buFont typeface="Arial"/>
              <a:buChar char="•"/>
            </a:pPr>
            <a:r>
              <a:rPr lang="en-US" sz="6400" dirty="0" smtClean="0">
                <a:solidFill>
                  <a:schemeClr val="tx1"/>
                </a:solidFill>
              </a:rPr>
              <a:t>Medical Imaging Device Maintenance</a:t>
            </a:r>
            <a:br>
              <a:rPr lang="en-US" sz="6400" dirty="0" smtClean="0">
                <a:solidFill>
                  <a:schemeClr val="tx1"/>
                </a:solidFill>
              </a:rPr>
            </a:br>
            <a:endParaRPr lang="en-US" sz="6400" dirty="0" smtClean="0">
              <a:solidFill>
                <a:schemeClr val="tx1"/>
              </a:solidFill>
            </a:endParaRPr>
          </a:p>
          <a:p>
            <a:pPr>
              <a:buFont typeface="Arial"/>
              <a:buChar char="•"/>
            </a:pPr>
            <a:r>
              <a:rPr lang="en-US" sz="6400" dirty="0" smtClean="0">
                <a:solidFill>
                  <a:schemeClr val="tx1"/>
                </a:solidFill>
              </a:rPr>
              <a:t>Patient Financial Issues</a:t>
            </a:r>
            <a:br>
              <a:rPr lang="en-US" sz="6400" dirty="0" smtClean="0">
                <a:solidFill>
                  <a:schemeClr val="tx1"/>
                </a:solidFill>
              </a:rPr>
            </a:br>
            <a:endParaRPr lang="en-US" sz="6400" dirty="0" smtClean="0">
              <a:solidFill>
                <a:schemeClr val="tx1"/>
              </a:solidFill>
            </a:endParaRPr>
          </a:p>
          <a:p>
            <a:pPr>
              <a:buFont typeface="Arial"/>
              <a:buChar char="•"/>
            </a:pPr>
            <a:r>
              <a:rPr lang="en-US" sz="6400" dirty="0" smtClean="0">
                <a:solidFill>
                  <a:schemeClr val="tx1"/>
                </a:solidFill>
              </a:rPr>
              <a:t>Financial Infrastructure</a:t>
            </a:r>
            <a:br>
              <a:rPr lang="en-US" sz="6400" dirty="0" smtClean="0">
                <a:solidFill>
                  <a:schemeClr val="tx1"/>
                </a:solidFill>
              </a:rPr>
            </a:br>
            <a:endParaRPr lang="en-US" sz="6400" dirty="0" smtClean="0">
              <a:solidFill>
                <a:schemeClr val="tx1"/>
              </a:solidFill>
            </a:endParaRPr>
          </a:p>
          <a:p>
            <a:pPr>
              <a:buFont typeface="Arial"/>
              <a:buChar char="•"/>
            </a:pPr>
            <a:r>
              <a:rPr lang="en-US" sz="6400" dirty="0" smtClean="0">
                <a:solidFill>
                  <a:schemeClr val="tx1"/>
                </a:solidFill>
              </a:rPr>
              <a:t>Funding of Medical Imaging Services</a:t>
            </a:r>
          </a:p>
          <a:p>
            <a:endParaRPr lang="en-US" dirty="0">
              <a:solidFill>
                <a:schemeClr val="tx1"/>
              </a:solidFill>
            </a:endParaRPr>
          </a:p>
        </p:txBody>
      </p:sp>
    </p:spTree>
    <p:extLst>
      <p:ext uri="{BB962C8B-B14F-4D97-AF65-F5344CB8AC3E}">
        <p14:creationId xmlns:p14="http://schemas.microsoft.com/office/powerpoint/2010/main" val="83158369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Rad-Aid">
      <a:dk1>
        <a:sysClr val="windowText" lastClr="000000"/>
      </a:dk1>
      <a:lt1>
        <a:sysClr val="window" lastClr="FFFFFF"/>
      </a:lt1>
      <a:dk2>
        <a:srgbClr val="575F6D"/>
      </a:dk2>
      <a:lt2>
        <a:srgbClr val="FFF39D"/>
      </a:lt2>
      <a:accent1>
        <a:srgbClr val="C93219"/>
      </a:accent1>
      <a:accent2>
        <a:srgbClr val="012A85"/>
      </a:accent2>
      <a:accent3>
        <a:srgbClr val="B32C16"/>
      </a:accent3>
      <a:accent4>
        <a:srgbClr val="C93219"/>
      </a:accent4>
      <a:accent5>
        <a:srgbClr val="012A85"/>
      </a:accent5>
      <a:accent6>
        <a:srgbClr val="012A85"/>
      </a:accent6>
      <a:hlink>
        <a:srgbClr val="B32C16"/>
      </a:hlink>
      <a:folHlink>
        <a:srgbClr val="3B435B"/>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120734</TotalTime>
  <Words>1723</Words>
  <Application>Microsoft Office PowerPoint</Application>
  <PresentationFormat>Custom</PresentationFormat>
  <Paragraphs>282</Paragraphs>
  <Slides>52</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ＭＳ Ｐゴシック</vt:lpstr>
      <vt:lpstr>Arial</vt:lpstr>
      <vt:lpstr>Calibri</vt:lpstr>
      <vt:lpstr>Courier New</vt:lpstr>
      <vt:lpstr>Franklin Gothic Book</vt:lpstr>
      <vt:lpstr>Franklin Gothic Medium</vt:lpstr>
      <vt:lpstr>Wingdings</vt:lpstr>
      <vt:lpstr>Wingdings 2</vt:lpstr>
      <vt:lpstr>Trek</vt:lpstr>
      <vt:lpstr>PowerPoint Presentation</vt:lpstr>
      <vt:lpstr>What is Global Health?</vt:lpstr>
      <vt:lpstr>THE NEED FOR GLOBAL RADIOLOGY</vt:lpstr>
      <vt:lpstr>THE NEED for RADIOLOGY</vt:lpstr>
      <vt:lpstr>NEED FOR GLOBAL RADIOLOGY: DATA</vt:lpstr>
      <vt:lpstr>RAD-AID’S MISSION</vt:lpstr>
      <vt:lpstr>RAD-AID Affiliation with UNITED NATIONS</vt:lpstr>
      <vt:lpstr>Cornerstone of our Strategy: RADIOLOGY-READINESS</vt:lpstr>
      <vt:lpstr>Radiology Readiness Survey Sections</vt:lpstr>
      <vt:lpstr>PowerPoint Presentation</vt:lpstr>
      <vt:lpstr>PowerPoint Presentation</vt:lpstr>
      <vt:lpstr>RAD-AID Volunteers &amp; Supporters</vt:lpstr>
      <vt:lpstr>RAD-AID VOLUNTEERS FROM 114 Countries</vt:lpstr>
      <vt:lpstr>RAD-AID CHAPTERS NETWORK</vt:lpstr>
      <vt:lpstr>72 RAD-AID CHAPTERS</vt:lpstr>
      <vt:lpstr>RAD-AID Chapters</vt:lpstr>
      <vt:lpstr>RAD-AID FLYWHEEL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Goals from Malawi Radiology Readiness 2013 </vt:lpstr>
      <vt:lpstr>Background: Country</vt:lpstr>
      <vt:lpstr>Background: Country</vt:lpstr>
      <vt:lpstr>Background: Kamuzu Central Hospital, Lilongwe</vt:lpstr>
      <vt:lpstr>Background: Kamuzu Central Hospital, Lilongwe</vt:lpstr>
      <vt:lpstr>Tour</vt:lpstr>
      <vt:lpstr>Kamuzu Central Hospital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vt:lpstr>
      <vt:lpstr>PowerPoint Presentation</vt:lpstr>
      <vt:lpstr>PowerPoint Presentation</vt:lpstr>
      <vt:lpstr>PowerPoint Presentation</vt:lpstr>
      <vt:lpstr>*2 yr old F, intermittent vomiting since birth</vt:lpstr>
      <vt:lpstr>PowerPoint Presentation</vt:lpstr>
      <vt:lpstr>PowerPoint Presentation</vt:lpstr>
      <vt:lpstr>Debriefing</vt:lpstr>
      <vt:lpstr>Communication</vt:lpstr>
      <vt:lpstr>Proposal: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proposal</dc:title>
  <dc:creator>Som Javadi</dc:creator>
  <cp:lastModifiedBy>Culp, Melissa P</cp:lastModifiedBy>
  <cp:revision>1098</cp:revision>
  <cp:lastPrinted>2017-02-02T18:46:24Z</cp:lastPrinted>
  <dcterms:created xsi:type="dcterms:W3CDTF">2011-07-14T17:00:30Z</dcterms:created>
  <dcterms:modified xsi:type="dcterms:W3CDTF">2019-01-10T17:21:28Z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qminfo">
    <vt:i4>2</vt:i4>
  </property>
  <property fmtid="{D5CDD505-2E9C-101B-9397-08002B2CF9AE}" pid="3" name="lqmsess">
    <vt:lpwstr>b57c6fb5-de41-4beb-b828-0562457286ba</vt:lpwstr>
  </property>
</Properties>
</file>