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56" r:id="rId2"/>
    <p:sldId id="257" r:id="rId3"/>
    <p:sldId id="305" r:id="rId4"/>
    <p:sldId id="276" r:id="rId5"/>
    <p:sldId id="289" r:id="rId6"/>
    <p:sldId id="292" r:id="rId7"/>
    <p:sldId id="290" r:id="rId8"/>
    <p:sldId id="277" r:id="rId9"/>
    <p:sldId id="299" r:id="rId10"/>
    <p:sldId id="295" r:id="rId11"/>
    <p:sldId id="293" r:id="rId12"/>
    <p:sldId id="294" r:id="rId13"/>
    <p:sldId id="279" r:id="rId14"/>
    <p:sldId id="258" r:id="rId15"/>
    <p:sldId id="281" r:id="rId16"/>
    <p:sldId id="280" r:id="rId17"/>
    <p:sldId id="278" r:id="rId18"/>
    <p:sldId id="275" r:id="rId19"/>
    <p:sldId id="282" r:id="rId20"/>
    <p:sldId id="264" r:id="rId21"/>
    <p:sldId id="285" r:id="rId22"/>
    <p:sldId id="273" r:id="rId23"/>
    <p:sldId id="283" r:id="rId24"/>
    <p:sldId id="286" r:id="rId25"/>
    <p:sldId id="272" r:id="rId26"/>
    <p:sldId id="284" r:id="rId27"/>
    <p:sldId id="287" r:id="rId28"/>
    <p:sldId id="288" r:id="rId29"/>
    <p:sldId id="302" r:id="rId30"/>
    <p:sldId id="297" r:id="rId31"/>
    <p:sldId id="300" r:id="rId32"/>
    <p:sldId id="301" r:id="rId33"/>
    <p:sldId id="304" r:id="rId34"/>
    <p:sldId id="268" r:id="rId35"/>
    <p:sldId id="298" r:id="rId36"/>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ヒラギノ角ゴ Pro W3" charset="-128"/>
        <a:cs typeface="+mn-cs"/>
      </a:defRPr>
    </a:lvl1pPr>
    <a:lvl2pPr marL="457200" algn="l" defTabSz="457200" rtl="0" fontAlgn="base">
      <a:spcBef>
        <a:spcPct val="0"/>
      </a:spcBef>
      <a:spcAft>
        <a:spcPct val="0"/>
      </a:spcAft>
      <a:defRPr sz="2400" kern="1200">
        <a:solidFill>
          <a:schemeClr val="tx1"/>
        </a:solidFill>
        <a:latin typeface="Calibri" charset="0"/>
        <a:ea typeface="ヒラギノ角ゴ Pro W3" charset="-128"/>
        <a:cs typeface="+mn-cs"/>
      </a:defRPr>
    </a:lvl2pPr>
    <a:lvl3pPr marL="914400" algn="l" defTabSz="457200" rtl="0" fontAlgn="base">
      <a:spcBef>
        <a:spcPct val="0"/>
      </a:spcBef>
      <a:spcAft>
        <a:spcPct val="0"/>
      </a:spcAft>
      <a:defRPr sz="2400" kern="1200">
        <a:solidFill>
          <a:schemeClr val="tx1"/>
        </a:solidFill>
        <a:latin typeface="Calibri" charset="0"/>
        <a:ea typeface="ヒラギノ角ゴ Pro W3" charset="-128"/>
        <a:cs typeface="+mn-cs"/>
      </a:defRPr>
    </a:lvl3pPr>
    <a:lvl4pPr marL="1371600" algn="l" defTabSz="457200" rtl="0" fontAlgn="base">
      <a:spcBef>
        <a:spcPct val="0"/>
      </a:spcBef>
      <a:spcAft>
        <a:spcPct val="0"/>
      </a:spcAft>
      <a:defRPr sz="2400" kern="1200">
        <a:solidFill>
          <a:schemeClr val="tx1"/>
        </a:solidFill>
        <a:latin typeface="Calibri" charset="0"/>
        <a:ea typeface="ヒラギノ角ゴ Pro W3" charset="-128"/>
        <a:cs typeface="+mn-cs"/>
      </a:defRPr>
    </a:lvl4pPr>
    <a:lvl5pPr marL="1828800" algn="l" defTabSz="457200" rtl="0" fontAlgn="base">
      <a:spcBef>
        <a:spcPct val="0"/>
      </a:spcBef>
      <a:spcAft>
        <a:spcPct val="0"/>
      </a:spcAft>
      <a:defRPr sz="2400" kern="1200">
        <a:solidFill>
          <a:schemeClr val="tx1"/>
        </a:solidFill>
        <a:latin typeface="Calibri" charset="0"/>
        <a:ea typeface="ヒラギノ角ゴ Pro W3" charset="-128"/>
        <a:cs typeface="+mn-cs"/>
      </a:defRPr>
    </a:lvl5pPr>
    <a:lvl6pPr marL="2286000" algn="l" defTabSz="914400" rtl="0" eaLnBrk="1" latinLnBrk="0" hangingPunct="1">
      <a:defRPr sz="2400" kern="1200">
        <a:solidFill>
          <a:schemeClr val="tx1"/>
        </a:solidFill>
        <a:latin typeface="Calibri" charset="0"/>
        <a:ea typeface="ヒラギノ角ゴ Pro W3" charset="-128"/>
        <a:cs typeface="+mn-cs"/>
      </a:defRPr>
    </a:lvl6pPr>
    <a:lvl7pPr marL="2743200" algn="l" defTabSz="914400" rtl="0" eaLnBrk="1" latinLnBrk="0" hangingPunct="1">
      <a:defRPr sz="2400" kern="1200">
        <a:solidFill>
          <a:schemeClr val="tx1"/>
        </a:solidFill>
        <a:latin typeface="Calibri" charset="0"/>
        <a:ea typeface="ヒラギノ角ゴ Pro W3" charset="-128"/>
        <a:cs typeface="+mn-cs"/>
      </a:defRPr>
    </a:lvl7pPr>
    <a:lvl8pPr marL="3200400" algn="l" defTabSz="914400" rtl="0" eaLnBrk="1" latinLnBrk="0" hangingPunct="1">
      <a:defRPr sz="2400" kern="1200">
        <a:solidFill>
          <a:schemeClr val="tx1"/>
        </a:solidFill>
        <a:latin typeface="Calibri" charset="0"/>
        <a:ea typeface="ヒラギノ角ゴ Pro W3" charset="-128"/>
        <a:cs typeface="+mn-cs"/>
      </a:defRPr>
    </a:lvl8pPr>
    <a:lvl9pPr marL="3657600" algn="l" defTabSz="914400" rtl="0" eaLnBrk="1" latinLnBrk="0" hangingPunct="1">
      <a:defRPr sz="2400" kern="1200">
        <a:solidFill>
          <a:schemeClr val="tx1"/>
        </a:solidFill>
        <a:latin typeface="Calibri" charset="0"/>
        <a:ea typeface="ヒラギノ角ゴ Pro W3" charset="-128"/>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654"/>
    <a:srgbClr val="96C0E6"/>
    <a:srgbClr val="75BBEC"/>
    <a:srgbClr val="002618"/>
    <a:srgbClr val="00BBEC"/>
    <a:srgbClr val="639EC8"/>
    <a:srgbClr val="6BABD8"/>
    <a:srgbClr val="7AC3F6"/>
    <a:srgbClr val="6CAD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496"/>
    <p:restoredTop sz="78952"/>
  </p:normalViewPr>
  <p:slideViewPr>
    <p:cSldViewPr snapToGrid="0" snapToObjects="1">
      <p:cViewPr>
        <p:scale>
          <a:sx n="71" d="100"/>
          <a:sy n="71" d="100"/>
        </p:scale>
        <p:origin x="1832" y="248"/>
      </p:cViewPr>
      <p:guideLst/>
    </p:cSldViewPr>
  </p:slideViewPr>
  <p:notesTextViewPr>
    <p:cViewPr>
      <p:scale>
        <a:sx n="90" d="100"/>
        <a:sy n="9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Work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LauraNanka/Desktop/Congential%20Colorectal/CongentialColorectalTable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Work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Workbook1"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1" i="0" u="none" strike="noStrike" kern="1200" spc="0" baseline="0">
                <a:solidFill>
                  <a:schemeClr val="tx1">
                    <a:lumMod val="65000"/>
                    <a:lumOff val="35000"/>
                  </a:schemeClr>
                </a:solidFill>
                <a:latin typeface="+mn-lt"/>
                <a:ea typeface="+mn-ea"/>
                <a:cs typeface="+mn-cs"/>
              </a:defRPr>
            </a:pPr>
            <a:r>
              <a:rPr lang="en-US" sz="2800" b="1"/>
              <a:t>Anorectal</a:t>
            </a:r>
            <a:r>
              <a:rPr lang="en-US" sz="2800" b="1" baseline="0"/>
              <a:t> Malformation </a:t>
            </a:r>
            <a:r>
              <a:rPr lang="en-US" sz="2800" b="1"/>
              <a:t>Management</a:t>
            </a:r>
            <a:endParaRPr lang="en-US" sz="2800" b="1" dirty="0"/>
          </a:p>
        </c:rich>
      </c:tx>
      <c:layout>
        <c:manualLayout>
          <c:xMode val="edge"/>
          <c:yMode val="edge"/>
          <c:x val="0.22884845821312699"/>
          <c:y val="3.7795234234340398E-2"/>
        </c:manualLayout>
      </c:layout>
      <c:overlay val="0"/>
      <c:spPr>
        <a:noFill/>
        <a:ln>
          <a:noFill/>
        </a:ln>
        <a:effectLst/>
      </c:spPr>
      <c:txPr>
        <a:bodyPr rot="0" spcFirstLastPara="1" vertOverflow="ellipsis" vert="horz" wrap="square" anchor="ctr" anchorCtr="1"/>
        <a:lstStyle/>
        <a:p>
          <a:pPr>
            <a:defRPr sz="3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rgbClr val="002654"/>
            </a:solidFill>
            <a:ln>
              <a:noFill/>
            </a:ln>
            <a:effectLst/>
          </c:spPr>
          <c:invertIfNegative val="0"/>
          <c:cat>
            <c:strRef>
              <c:f>Sheet1!$A$4:$A$5</c:f>
              <c:strCache>
                <c:ptCount val="2"/>
                <c:pt idx="0">
                  <c:v>Surgery</c:v>
                </c:pt>
                <c:pt idx="1">
                  <c:v>Non-operative Management </c:v>
                </c:pt>
              </c:strCache>
            </c:strRef>
          </c:cat>
          <c:val>
            <c:numRef>
              <c:f>Sheet1!$B$4:$B$5</c:f>
              <c:numCache>
                <c:formatCode>General</c:formatCode>
                <c:ptCount val="2"/>
                <c:pt idx="0">
                  <c:v>50</c:v>
                </c:pt>
                <c:pt idx="1">
                  <c:v>50</c:v>
                </c:pt>
              </c:numCache>
            </c:numRef>
          </c:val>
          <c:extLst>
            <c:ext xmlns:c16="http://schemas.microsoft.com/office/drawing/2014/chart" uri="{C3380CC4-5D6E-409C-BE32-E72D297353CC}">
              <c16:uniqueId val="{00000000-D0F4-2849-B15E-33E3CAC9FCD0}"/>
            </c:ext>
          </c:extLst>
        </c:ser>
        <c:dLbls>
          <c:showLegendKey val="0"/>
          <c:showVal val="0"/>
          <c:showCatName val="0"/>
          <c:showSerName val="0"/>
          <c:showPercent val="0"/>
          <c:showBubbleSize val="0"/>
        </c:dLbls>
        <c:gapWidth val="150"/>
        <c:axId val="-1680647056"/>
        <c:axId val="-1680620928"/>
      </c:barChart>
      <c:catAx>
        <c:axId val="-1680647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680620928"/>
        <c:crosses val="autoZero"/>
        <c:auto val="1"/>
        <c:lblAlgn val="ctr"/>
        <c:lblOffset val="100"/>
        <c:noMultiLvlLbl val="0"/>
      </c:catAx>
      <c:valAx>
        <c:axId val="-1680620928"/>
        <c:scaling>
          <c:orientation val="minMax"/>
          <c:max val="70"/>
          <c:min val="3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r>
                  <a:rPr lang="en-US" sz="2000" b="1"/>
                  <a:t>%</a:t>
                </a:r>
              </a:p>
            </c:rich>
          </c:tx>
          <c:overlay val="0"/>
          <c:spPr>
            <a:noFill/>
            <a:ln>
              <a:noFill/>
            </a:ln>
            <a:effectLst/>
          </c:spPr>
          <c:txPr>
            <a:bodyPr rot="-54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806470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1" i="0" u="none" strike="noStrike" kern="1200" spc="0" baseline="0">
                <a:solidFill>
                  <a:schemeClr val="tx1">
                    <a:lumMod val="65000"/>
                    <a:lumOff val="35000"/>
                  </a:schemeClr>
                </a:solidFill>
                <a:latin typeface="+mn-lt"/>
                <a:ea typeface="+mn-ea"/>
                <a:cs typeface="+mn-cs"/>
              </a:defRPr>
            </a:pPr>
            <a:r>
              <a:rPr lang="en-US" sz="2800" b="1" dirty="0"/>
              <a:t>Surgery Type for</a:t>
            </a:r>
            <a:r>
              <a:rPr lang="en-US" sz="2800" b="1" baseline="0" dirty="0"/>
              <a:t> Anorectal Malformation</a:t>
            </a:r>
            <a:endParaRPr lang="en-US" sz="2800" b="1" dirty="0"/>
          </a:p>
        </c:rich>
      </c:tx>
      <c:overlay val="0"/>
      <c:spPr>
        <a:noFill/>
        <a:ln>
          <a:noFill/>
        </a:ln>
        <a:effectLst/>
      </c:spPr>
      <c:txPr>
        <a:bodyPr rot="0" spcFirstLastPara="1" vertOverflow="ellipsis" vert="horz" wrap="square" anchor="ctr" anchorCtr="1"/>
        <a:lstStyle/>
        <a:p>
          <a:pPr>
            <a:defRPr sz="2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rgbClr val="002654"/>
            </a:solidFill>
            <a:ln>
              <a:noFill/>
            </a:ln>
            <a:effectLst/>
          </c:spPr>
          <c:invertIfNegative val="0"/>
          <c:cat>
            <c:strRef>
              <c:f>Sheet1!$A$1:$A$3</c:f>
              <c:strCache>
                <c:ptCount val="3"/>
                <c:pt idx="0">
                  <c:v>Exploratory Laparotomy with Colostomy</c:v>
                </c:pt>
                <c:pt idx="1">
                  <c:v>PSARP</c:v>
                </c:pt>
                <c:pt idx="2">
                  <c:v>Dilation</c:v>
                </c:pt>
              </c:strCache>
            </c:strRef>
          </c:cat>
          <c:val>
            <c:numRef>
              <c:f>Sheet1!$B$1:$B$3</c:f>
              <c:numCache>
                <c:formatCode>General</c:formatCode>
                <c:ptCount val="3"/>
                <c:pt idx="0">
                  <c:v>57.692307692307686</c:v>
                </c:pt>
                <c:pt idx="1">
                  <c:v>23.076923076923077</c:v>
                </c:pt>
                <c:pt idx="2">
                  <c:v>11.538461538461538</c:v>
                </c:pt>
              </c:numCache>
            </c:numRef>
          </c:val>
          <c:extLst>
            <c:ext xmlns:c16="http://schemas.microsoft.com/office/drawing/2014/chart" uri="{C3380CC4-5D6E-409C-BE32-E72D297353CC}">
              <c16:uniqueId val="{00000000-BB1F-0249-9641-D393EEBDCC97}"/>
            </c:ext>
          </c:extLst>
        </c:ser>
        <c:dLbls>
          <c:showLegendKey val="0"/>
          <c:showVal val="0"/>
          <c:showCatName val="0"/>
          <c:showSerName val="0"/>
          <c:showPercent val="0"/>
          <c:showBubbleSize val="0"/>
        </c:dLbls>
        <c:gapWidth val="219"/>
        <c:overlap val="-27"/>
        <c:axId val="-1309948928"/>
        <c:axId val="-1310083872"/>
      </c:barChart>
      <c:catAx>
        <c:axId val="-1309948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310083872"/>
        <c:crosses val="autoZero"/>
        <c:auto val="1"/>
        <c:lblAlgn val="ctr"/>
        <c:lblOffset val="100"/>
        <c:noMultiLvlLbl val="0"/>
      </c:catAx>
      <c:valAx>
        <c:axId val="-13100838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099489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1" i="0" u="none" strike="noStrike" kern="1200" spc="0" baseline="0">
                <a:solidFill>
                  <a:schemeClr val="tx1">
                    <a:lumMod val="65000"/>
                    <a:lumOff val="35000"/>
                  </a:schemeClr>
                </a:solidFill>
                <a:latin typeface="+mn-lt"/>
                <a:ea typeface="+mn-ea"/>
                <a:cs typeface="+mn-cs"/>
              </a:defRPr>
            </a:pPr>
            <a:r>
              <a:rPr lang="en-US" sz="3200" b="1" baseline="0"/>
              <a:t>Hirschsprung Disease </a:t>
            </a:r>
            <a:r>
              <a:rPr lang="en-US" sz="3200" b="1"/>
              <a:t>Management</a:t>
            </a:r>
          </a:p>
        </c:rich>
      </c:tx>
      <c:overlay val="0"/>
      <c:spPr>
        <a:noFill/>
        <a:ln>
          <a:noFill/>
        </a:ln>
        <a:effectLst/>
      </c:spPr>
      <c:txPr>
        <a:bodyPr rot="0" spcFirstLastPara="1" vertOverflow="ellipsis" vert="horz" wrap="square" anchor="ctr" anchorCtr="1"/>
        <a:lstStyle/>
        <a:p>
          <a:pPr>
            <a:defRPr sz="3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rgbClr val="002654"/>
            </a:solidFill>
            <a:ln>
              <a:noFill/>
            </a:ln>
            <a:effectLst/>
          </c:spPr>
          <c:invertIfNegative val="0"/>
          <c:cat>
            <c:strRef>
              <c:f>Sheet1!$A$4:$A$5</c:f>
              <c:strCache>
                <c:ptCount val="2"/>
                <c:pt idx="0">
                  <c:v>Surgery</c:v>
                </c:pt>
                <c:pt idx="1">
                  <c:v>Non-operative Management </c:v>
                </c:pt>
              </c:strCache>
            </c:strRef>
          </c:cat>
          <c:val>
            <c:numRef>
              <c:f>Sheet1!$B$4:$B$5</c:f>
              <c:numCache>
                <c:formatCode>General</c:formatCode>
                <c:ptCount val="2"/>
                <c:pt idx="0">
                  <c:v>50</c:v>
                </c:pt>
                <c:pt idx="1">
                  <c:v>50</c:v>
                </c:pt>
              </c:numCache>
            </c:numRef>
          </c:val>
          <c:extLst>
            <c:ext xmlns:c16="http://schemas.microsoft.com/office/drawing/2014/chart" uri="{C3380CC4-5D6E-409C-BE32-E72D297353CC}">
              <c16:uniqueId val="{00000000-5442-C546-9DD2-E7998FEFBEA3}"/>
            </c:ext>
          </c:extLst>
        </c:ser>
        <c:dLbls>
          <c:showLegendKey val="0"/>
          <c:showVal val="0"/>
          <c:showCatName val="0"/>
          <c:showSerName val="0"/>
          <c:showPercent val="0"/>
          <c:showBubbleSize val="0"/>
        </c:dLbls>
        <c:gapWidth val="150"/>
        <c:axId val="-1706209472"/>
        <c:axId val="-1681993856"/>
      </c:barChart>
      <c:catAx>
        <c:axId val="-1706209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681993856"/>
        <c:crosses val="autoZero"/>
        <c:auto val="1"/>
        <c:lblAlgn val="ctr"/>
        <c:lblOffset val="100"/>
        <c:noMultiLvlLbl val="0"/>
      </c:catAx>
      <c:valAx>
        <c:axId val="-1681993856"/>
        <c:scaling>
          <c:orientation val="minMax"/>
          <c:max val="60"/>
          <c:min val="3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a:t>%</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062094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1" i="0" u="none" strike="noStrike" kern="1200" spc="0" baseline="0">
                <a:solidFill>
                  <a:schemeClr val="tx1"/>
                </a:solidFill>
                <a:latin typeface="+mn-lt"/>
                <a:ea typeface="+mn-ea"/>
                <a:cs typeface="+mn-cs"/>
              </a:defRPr>
            </a:pPr>
            <a:r>
              <a:rPr lang="en-US" sz="3200" b="1" dirty="0">
                <a:solidFill>
                  <a:schemeClr val="tx1"/>
                </a:solidFill>
              </a:rPr>
              <a:t>Surgery Type</a:t>
            </a:r>
          </a:p>
        </c:rich>
      </c:tx>
      <c:overlay val="0"/>
      <c:spPr>
        <a:noFill/>
        <a:ln>
          <a:noFill/>
        </a:ln>
        <a:effectLst/>
      </c:spPr>
      <c:txPr>
        <a:bodyPr rot="0" spcFirstLastPara="1" vertOverflow="ellipsis" vert="horz" wrap="square" anchor="ctr" anchorCtr="1"/>
        <a:lstStyle/>
        <a:p>
          <a:pPr>
            <a:defRPr sz="3200"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spPr>
            <a:solidFill>
              <a:srgbClr val="002654"/>
            </a:solidFill>
            <a:ln>
              <a:noFill/>
            </a:ln>
            <a:effectLst/>
          </c:spPr>
          <c:invertIfNegative val="0"/>
          <c:cat>
            <c:strRef>
              <c:f>Sheet1!$A$18:$A$20</c:f>
              <c:strCache>
                <c:ptCount val="3"/>
                <c:pt idx="0">
                  <c:v>Exploratory Laparotomy with Colostomy</c:v>
                </c:pt>
                <c:pt idx="1">
                  <c:v>Biopsy</c:v>
                </c:pt>
                <c:pt idx="2">
                  <c:v>Pull Through</c:v>
                </c:pt>
              </c:strCache>
            </c:strRef>
          </c:cat>
          <c:val>
            <c:numRef>
              <c:f>Sheet1!$B$18:$B$20</c:f>
              <c:numCache>
                <c:formatCode>General</c:formatCode>
                <c:ptCount val="3"/>
                <c:pt idx="0">
                  <c:v>41.463414634146339</c:v>
                </c:pt>
                <c:pt idx="1">
                  <c:v>34.146341463414529</c:v>
                </c:pt>
                <c:pt idx="2">
                  <c:v>19.512195121951219</c:v>
                </c:pt>
              </c:numCache>
            </c:numRef>
          </c:val>
          <c:extLst>
            <c:ext xmlns:c16="http://schemas.microsoft.com/office/drawing/2014/chart" uri="{C3380CC4-5D6E-409C-BE32-E72D297353CC}">
              <c16:uniqueId val="{00000000-43FF-9045-A189-F9A5BE81E61F}"/>
            </c:ext>
          </c:extLst>
        </c:ser>
        <c:dLbls>
          <c:showLegendKey val="0"/>
          <c:showVal val="0"/>
          <c:showCatName val="0"/>
          <c:showSerName val="0"/>
          <c:showPercent val="0"/>
          <c:showBubbleSize val="0"/>
        </c:dLbls>
        <c:gapWidth val="219"/>
        <c:overlap val="-27"/>
        <c:axId val="-1704858256"/>
        <c:axId val="-1820476176"/>
      </c:barChart>
      <c:catAx>
        <c:axId val="-1704858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820476176"/>
        <c:crosses val="autoZero"/>
        <c:auto val="1"/>
        <c:lblAlgn val="ctr"/>
        <c:lblOffset val="100"/>
        <c:noMultiLvlLbl val="0"/>
      </c:catAx>
      <c:valAx>
        <c:axId val="-18204761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sz="1800">
                    <a:solidFill>
                      <a:schemeClr val="tx1"/>
                    </a:solidFill>
                  </a:rPr>
                  <a:t>%</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048582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BE05F6-451A-B34D-9FA7-4DC0F91E5AA9}" type="doc">
      <dgm:prSet loTypeId="urn:microsoft.com/office/officeart/2005/8/layout/orgChart1" loCatId="" qsTypeId="urn:microsoft.com/office/officeart/2005/8/quickstyle/simple4" qsCatId="simple" csTypeId="urn:microsoft.com/office/officeart/2005/8/colors/accent1_2" csCatId="accent1" phldr="1"/>
      <dgm:spPr/>
      <dgm:t>
        <a:bodyPr/>
        <a:lstStyle/>
        <a:p>
          <a:endParaRPr lang="en-US"/>
        </a:p>
      </dgm:t>
    </dgm:pt>
    <dgm:pt modelId="{686C1697-7634-F14D-A47C-51C60F37B4D2}">
      <dgm:prSet phldrT="[Text]"/>
      <dgm:spPr>
        <a:gradFill rotWithShape="0">
          <a:gsLst>
            <a:gs pos="0">
              <a:srgbClr val="96C0E6"/>
            </a:gs>
            <a:gs pos="50000">
              <a:srgbClr val="002654"/>
            </a:gs>
          </a:gsLst>
        </a:gradFill>
      </dgm:spPr>
      <dgm:t>
        <a:bodyPr/>
        <a:lstStyle/>
        <a:p>
          <a:r>
            <a:rPr lang="en-US" dirty="0" err="1"/>
            <a:t>Kamuzu</a:t>
          </a:r>
          <a:r>
            <a:rPr lang="en-US" dirty="0"/>
            <a:t> Central Hospital</a:t>
          </a:r>
        </a:p>
      </dgm:t>
    </dgm:pt>
    <dgm:pt modelId="{C85A33FD-40D1-194B-A3CD-1FE3A372177F}" type="parTrans" cxnId="{E3B9929D-D3E5-9748-B662-5FFBFEDB66B5}">
      <dgm:prSet/>
      <dgm:spPr/>
      <dgm:t>
        <a:bodyPr/>
        <a:lstStyle/>
        <a:p>
          <a:endParaRPr lang="en-US"/>
        </a:p>
      </dgm:t>
    </dgm:pt>
    <dgm:pt modelId="{8C0A3BD3-C5B8-094C-B6BE-EB18D14593B5}" type="sibTrans" cxnId="{E3B9929D-D3E5-9748-B662-5FFBFEDB66B5}">
      <dgm:prSet/>
      <dgm:spPr/>
      <dgm:t>
        <a:bodyPr/>
        <a:lstStyle/>
        <a:p>
          <a:endParaRPr lang="en-US"/>
        </a:p>
      </dgm:t>
    </dgm:pt>
    <dgm:pt modelId="{D6419D4D-EC8E-5C4E-9E9A-7A2FA731ABF1}">
      <dgm:prSet phldrT="[Text]"/>
      <dgm:spPr>
        <a:gradFill rotWithShape="0">
          <a:gsLst>
            <a:gs pos="0">
              <a:srgbClr val="96C0E6"/>
            </a:gs>
            <a:gs pos="76000">
              <a:srgbClr val="002654"/>
            </a:gs>
          </a:gsLst>
        </a:gradFill>
      </dgm:spPr>
      <dgm:t>
        <a:bodyPr/>
        <a:lstStyle/>
        <a:p>
          <a:r>
            <a:rPr lang="en-US" dirty="0"/>
            <a:t>Pediatric Surgery Consults</a:t>
          </a:r>
        </a:p>
      </dgm:t>
    </dgm:pt>
    <dgm:pt modelId="{D3D2E2CC-6D5A-3F49-B273-960CE4F41AE5}" type="parTrans" cxnId="{BF0942DD-579D-2148-A159-ACD242664479}">
      <dgm:prSet/>
      <dgm:spPr/>
      <dgm:t>
        <a:bodyPr/>
        <a:lstStyle/>
        <a:p>
          <a:endParaRPr lang="en-US"/>
        </a:p>
      </dgm:t>
    </dgm:pt>
    <dgm:pt modelId="{B03BC316-32B2-E340-97A4-4F03D5480202}" type="sibTrans" cxnId="{BF0942DD-579D-2148-A159-ACD242664479}">
      <dgm:prSet/>
      <dgm:spPr/>
      <dgm:t>
        <a:bodyPr/>
        <a:lstStyle/>
        <a:p>
          <a:endParaRPr lang="en-US"/>
        </a:p>
      </dgm:t>
    </dgm:pt>
    <dgm:pt modelId="{C6B5F686-62B4-C243-BA9F-6F94E1283F96}">
      <dgm:prSet phldrT="[Text]"/>
      <dgm:spPr>
        <a:gradFill rotWithShape="0">
          <a:gsLst>
            <a:gs pos="0">
              <a:srgbClr val="96C0E6"/>
            </a:gs>
            <a:gs pos="76000">
              <a:srgbClr val="002654"/>
            </a:gs>
          </a:gsLst>
        </a:gradFill>
      </dgm:spPr>
      <dgm:t>
        <a:bodyPr/>
        <a:lstStyle/>
        <a:p>
          <a:r>
            <a:rPr lang="en-US" dirty="0"/>
            <a:t>Pediatric Surgical Admissions</a:t>
          </a:r>
        </a:p>
      </dgm:t>
    </dgm:pt>
    <dgm:pt modelId="{809BD86B-D137-C144-BC70-868B8EE63EA9}" type="parTrans" cxnId="{5664EB30-BFF5-054F-ADCF-BAE390989784}">
      <dgm:prSet/>
      <dgm:spPr/>
      <dgm:t>
        <a:bodyPr/>
        <a:lstStyle/>
        <a:p>
          <a:endParaRPr lang="en-US"/>
        </a:p>
      </dgm:t>
    </dgm:pt>
    <dgm:pt modelId="{2B9FADE9-18D1-B943-964B-F77153058098}" type="sibTrans" cxnId="{5664EB30-BFF5-054F-ADCF-BAE390989784}">
      <dgm:prSet/>
      <dgm:spPr/>
      <dgm:t>
        <a:bodyPr/>
        <a:lstStyle/>
        <a:p>
          <a:endParaRPr lang="en-US"/>
        </a:p>
      </dgm:t>
    </dgm:pt>
    <dgm:pt modelId="{27B79527-65EC-5D4D-A9FD-0601591B544A}">
      <dgm:prSet phldrT="[Text]"/>
      <dgm:spPr>
        <a:gradFill rotWithShape="0">
          <a:gsLst>
            <a:gs pos="0">
              <a:srgbClr val="96C0E6"/>
            </a:gs>
            <a:gs pos="76000">
              <a:srgbClr val="002654"/>
            </a:gs>
          </a:gsLst>
        </a:gradFill>
      </dgm:spPr>
      <dgm:t>
        <a:bodyPr/>
        <a:lstStyle/>
        <a:p>
          <a:r>
            <a:rPr lang="en-US" dirty="0"/>
            <a:t>Emergency Department</a:t>
          </a:r>
        </a:p>
      </dgm:t>
    </dgm:pt>
    <dgm:pt modelId="{B80CBF5D-9F02-6740-A73E-01A29DF527EB}" type="parTrans" cxnId="{9727247B-A5F6-C94C-BEC3-6C8A2DC37323}">
      <dgm:prSet/>
      <dgm:spPr/>
      <dgm:t>
        <a:bodyPr/>
        <a:lstStyle/>
        <a:p>
          <a:endParaRPr lang="en-US"/>
        </a:p>
      </dgm:t>
    </dgm:pt>
    <dgm:pt modelId="{CC54CE1F-C5ED-7741-9E3A-D4F546BCB944}" type="sibTrans" cxnId="{9727247B-A5F6-C94C-BEC3-6C8A2DC37323}">
      <dgm:prSet/>
      <dgm:spPr/>
      <dgm:t>
        <a:bodyPr/>
        <a:lstStyle/>
        <a:p>
          <a:endParaRPr lang="en-US"/>
        </a:p>
      </dgm:t>
    </dgm:pt>
    <dgm:pt modelId="{0CFF45A6-505C-7740-A5FD-686CFC15E517}" type="pres">
      <dgm:prSet presAssocID="{55BE05F6-451A-B34D-9FA7-4DC0F91E5AA9}" presName="hierChild1" presStyleCnt="0">
        <dgm:presLayoutVars>
          <dgm:orgChart val="1"/>
          <dgm:chPref val="1"/>
          <dgm:dir/>
          <dgm:animOne val="branch"/>
          <dgm:animLvl val="lvl"/>
          <dgm:resizeHandles/>
        </dgm:presLayoutVars>
      </dgm:prSet>
      <dgm:spPr/>
    </dgm:pt>
    <dgm:pt modelId="{F856FCF8-E7DB-E244-80B2-B7F0CD6962F8}" type="pres">
      <dgm:prSet presAssocID="{686C1697-7634-F14D-A47C-51C60F37B4D2}" presName="hierRoot1" presStyleCnt="0">
        <dgm:presLayoutVars>
          <dgm:hierBranch val="init"/>
        </dgm:presLayoutVars>
      </dgm:prSet>
      <dgm:spPr/>
    </dgm:pt>
    <dgm:pt modelId="{F96B9B3D-178A-E24D-84FF-96CC53C4EC87}" type="pres">
      <dgm:prSet presAssocID="{686C1697-7634-F14D-A47C-51C60F37B4D2}" presName="rootComposite1" presStyleCnt="0"/>
      <dgm:spPr/>
    </dgm:pt>
    <dgm:pt modelId="{E3AEB91E-62C8-3A4E-9F21-A4F659602CF6}" type="pres">
      <dgm:prSet presAssocID="{686C1697-7634-F14D-A47C-51C60F37B4D2}" presName="rootText1" presStyleLbl="node0" presStyleIdx="0" presStyleCnt="1" custLinFactNeighborX="0" custLinFactNeighborY="-24769">
        <dgm:presLayoutVars>
          <dgm:chPref val="3"/>
        </dgm:presLayoutVars>
      </dgm:prSet>
      <dgm:spPr/>
    </dgm:pt>
    <dgm:pt modelId="{CC049853-8348-3C42-A666-54D844DC5407}" type="pres">
      <dgm:prSet presAssocID="{686C1697-7634-F14D-A47C-51C60F37B4D2}" presName="rootConnector1" presStyleLbl="node1" presStyleIdx="0" presStyleCnt="0"/>
      <dgm:spPr/>
    </dgm:pt>
    <dgm:pt modelId="{5971618A-36DE-8641-A930-B11F97CCF4E6}" type="pres">
      <dgm:prSet presAssocID="{686C1697-7634-F14D-A47C-51C60F37B4D2}" presName="hierChild2" presStyleCnt="0"/>
      <dgm:spPr/>
    </dgm:pt>
    <dgm:pt modelId="{5DB6F5DE-5E9A-1843-8D63-E9073225A9AE}" type="pres">
      <dgm:prSet presAssocID="{809BD86B-D137-C144-BC70-868B8EE63EA9}" presName="Name37" presStyleLbl="parChTrans1D2" presStyleIdx="0" presStyleCnt="3"/>
      <dgm:spPr/>
    </dgm:pt>
    <dgm:pt modelId="{09D2CA65-1F82-3242-B3ED-D2C14142BF28}" type="pres">
      <dgm:prSet presAssocID="{C6B5F686-62B4-C243-BA9F-6F94E1283F96}" presName="hierRoot2" presStyleCnt="0">
        <dgm:presLayoutVars>
          <dgm:hierBranch val="init"/>
        </dgm:presLayoutVars>
      </dgm:prSet>
      <dgm:spPr/>
    </dgm:pt>
    <dgm:pt modelId="{6DF96E90-5AAA-F647-90D9-22857146E56D}" type="pres">
      <dgm:prSet presAssocID="{C6B5F686-62B4-C243-BA9F-6F94E1283F96}" presName="rootComposite" presStyleCnt="0"/>
      <dgm:spPr/>
    </dgm:pt>
    <dgm:pt modelId="{541F11A9-8E7C-D640-8CE5-022299CAEC40}" type="pres">
      <dgm:prSet presAssocID="{C6B5F686-62B4-C243-BA9F-6F94E1283F96}" presName="rootText" presStyleLbl="node2" presStyleIdx="0" presStyleCnt="3">
        <dgm:presLayoutVars>
          <dgm:chPref val="3"/>
        </dgm:presLayoutVars>
      </dgm:prSet>
      <dgm:spPr/>
    </dgm:pt>
    <dgm:pt modelId="{42251625-A0E6-B340-A823-E48C188673B2}" type="pres">
      <dgm:prSet presAssocID="{C6B5F686-62B4-C243-BA9F-6F94E1283F96}" presName="rootConnector" presStyleLbl="node2" presStyleIdx="0" presStyleCnt="3"/>
      <dgm:spPr/>
    </dgm:pt>
    <dgm:pt modelId="{C2FAD0B9-0492-624B-8170-0A7A4A939A2D}" type="pres">
      <dgm:prSet presAssocID="{C6B5F686-62B4-C243-BA9F-6F94E1283F96}" presName="hierChild4" presStyleCnt="0"/>
      <dgm:spPr/>
    </dgm:pt>
    <dgm:pt modelId="{28040814-A970-7348-9CB2-9A4A381CCF91}" type="pres">
      <dgm:prSet presAssocID="{C6B5F686-62B4-C243-BA9F-6F94E1283F96}" presName="hierChild5" presStyleCnt="0"/>
      <dgm:spPr/>
    </dgm:pt>
    <dgm:pt modelId="{60D515D5-EAA0-404D-BE39-3638695B949B}" type="pres">
      <dgm:prSet presAssocID="{B80CBF5D-9F02-6740-A73E-01A29DF527EB}" presName="Name37" presStyleLbl="parChTrans1D2" presStyleIdx="1" presStyleCnt="3"/>
      <dgm:spPr/>
    </dgm:pt>
    <dgm:pt modelId="{260258EA-379E-4F4F-80F2-BCB4B63BC43E}" type="pres">
      <dgm:prSet presAssocID="{27B79527-65EC-5D4D-A9FD-0601591B544A}" presName="hierRoot2" presStyleCnt="0">
        <dgm:presLayoutVars>
          <dgm:hierBranch val="init"/>
        </dgm:presLayoutVars>
      </dgm:prSet>
      <dgm:spPr/>
    </dgm:pt>
    <dgm:pt modelId="{2A59D8DE-D98A-8742-91FD-432349F93743}" type="pres">
      <dgm:prSet presAssocID="{27B79527-65EC-5D4D-A9FD-0601591B544A}" presName="rootComposite" presStyleCnt="0"/>
      <dgm:spPr/>
    </dgm:pt>
    <dgm:pt modelId="{A755634A-7958-9A41-B960-CE0D03B72595}" type="pres">
      <dgm:prSet presAssocID="{27B79527-65EC-5D4D-A9FD-0601591B544A}" presName="rootText" presStyleLbl="node2" presStyleIdx="1" presStyleCnt="3">
        <dgm:presLayoutVars>
          <dgm:chPref val="3"/>
        </dgm:presLayoutVars>
      </dgm:prSet>
      <dgm:spPr/>
    </dgm:pt>
    <dgm:pt modelId="{FBB76E34-B67F-7745-B415-075324ACE62E}" type="pres">
      <dgm:prSet presAssocID="{27B79527-65EC-5D4D-A9FD-0601591B544A}" presName="rootConnector" presStyleLbl="node2" presStyleIdx="1" presStyleCnt="3"/>
      <dgm:spPr/>
    </dgm:pt>
    <dgm:pt modelId="{C4339E81-82A5-2344-B72D-CD35BCD43711}" type="pres">
      <dgm:prSet presAssocID="{27B79527-65EC-5D4D-A9FD-0601591B544A}" presName="hierChild4" presStyleCnt="0"/>
      <dgm:spPr/>
    </dgm:pt>
    <dgm:pt modelId="{BCFF1529-8DFB-EB41-8224-87270525BEF3}" type="pres">
      <dgm:prSet presAssocID="{27B79527-65EC-5D4D-A9FD-0601591B544A}" presName="hierChild5" presStyleCnt="0"/>
      <dgm:spPr/>
    </dgm:pt>
    <dgm:pt modelId="{42580833-E806-5D4D-B4BA-7866B46AA2F9}" type="pres">
      <dgm:prSet presAssocID="{D3D2E2CC-6D5A-3F49-B273-960CE4F41AE5}" presName="Name37" presStyleLbl="parChTrans1D2" presStyleIdx="2" presStyleCnt="3"/>
      <dgm:spPr/>
    </dgm:pt>
    <dgm:pt modelId="{9D9468BD-823C-A54E-AF2C-9A6CBE8011B6}" type="pres">
      <dgm:prSet presAssocID="{D6419D4D-EC8E-5C4E-9E9A-7A2FA731ABF1}" presName="hierRoot2" presStyleCnt="0">
        <dgm:presLayoutVars>
          <dgm:hierBranch val="init"/>
        </dgm:presLayoutVars>
      </dgm:prSet>
      <dgm:spPr/>
    </dgm:pt>
    <dgm:pt modelId="{A5319D3C-CE32-A542-BC09-8E4449882BE0}" type="pres">
      <dgm:prSet presAssocID="{D6419D4D-EC8E-5C4E-9E9A-7A2FA731ABF1}" presName="rootComposite" presStyleCnt="0"/>
      <dgm:spPr/>
    </dgm:pt>
    <dgm:pt modelId="{E0A51D20-455B-4646-A94A-223CC6242F13}" type="pres">
      <dgm:prSet presAssocID="{D6419D4D-EC8E-5C4E-9E9A-7A2FA731ABF1}" presName="rootText" presStyleLbl="node2" presStyleIdx="2" presStyleCnt="3">
        <dgm:presLayoutVars>
          <dgm:chPref val="3"/>
        </dgm:presLayoutVars>
      </dgm:prSet>
      <dgm:spPr/>
    </dgm:pt>
    <dgm:pt modelId="{5E36BBDB-6020-7241-A5D4-246E13A5CAB2}" type="pres">
      <dgm:prSet presAssocID="{D6419D4D-EC8E-5C4E-9E9A-7A2FA731ABF1}" presName="rootConnector" presStyleLbl="node2" presStyleIdx="2" presStyleCnt="3"/>
      <dgm:spPr/>
    </dgm:pt>
    <dgm:pt modelId="{CF5DF206-18DC-7D40-A297-462A2F56955F}" type="pres">
      <dgm:prSet presAssocID="{D6419D4D-EC8E-5C4E-9E9A-7A2FA731ABF1}" presName="hierChild4" presStyleCnt="0"/>
      <dgm:spPr/>
    </dgm:pt>
    <dgm:pt modelId="{0284F2B9-A5FE-0142-803F-1CCEF3F57471}" type="pres">
      <dgm:prSet presAssocID="{D6419D4D-EC8E-5C4E-9E9A-7A2FA731ABF1}" presName="hierChild5" presStyleCnt="0"/>
      <dgm:spPr/>
    </dgm:pt>
    <dgm:pt modelId="{9BA8B933-72C2-194F-9815-F6A5A8EAC8DE}" type="pres">
      <dgm:prSet presAssocID="{686C1697-7634-F14D-A47C-51C60F37B4D2}" presName="hierChild3" presStyleCnt="0"/>
      <dgm:spPr/>
    </dgm:pt>
  </dgm:ptLst>
  <dgm:cxnLst>
    <dgm:cxn modelId="{ADDA6D00-8BFD-AE41-8308-5E2719D75B7A}" type="presOf" srcId="{809BD86B-D137-C144-BC70-868B8EE63EA9}" destId="{5DB6F5DE-5E9A-1843-8D63-E9073225A9AE}" srcOrd="0" destOrd="0" presId="urn:microsoft.com/office/officeart/2005/8/layout/orgChart1"/>
    <dgm:cxn modelId="{5664EB30-BFF5-054F-ADCF-BAE390989784}" srcId="{686C1697-7634-F14D-A47C-51C60F37B4D2}" destId="{C6B5F686-62B4-C243-BA9F-6F94E1283F96}" srcOrd="0" destOrd="0" parTransId="{809BD86B-D137-C144-BC70-868B8EE63EA9}" sibTransId="{2B9FADE9-18D1-B943-964B-F77153058098}"/>
    <dgm:cxn modelId="{F63C1F4B-4818-BF41-AD12-687A232D783E}" type="presOf" srcId="{B80CBF5D-9F02-6740-A73E-01A29DF527EB}" destId="{60D515D5-EAA0-404D-BE39-3638695B949B}" srcOrd="0" destOrd="0" presId="urn:microsoft.com/office/officeart/2005/8/layout/orgChart1"/>
    <dgm:cxn modelId="{D8490850-CC80-A44B-A18A-4F5287B4DE82}" type="presOf" srcId="{27B79527-65EC-5D4D-A9FD-0601591B544A}" destId="{FBB76E34-B67F-7745-B415-075324ACE62E}" srcOrd="1" destOrd="0" presId="urn:microsoft.com/office/officeart/2005/8/layout/orgChart1"/>
    <dgm:cxn modelId="{B08E1563-ACF8-E845-AF8C-F12E83C52770}" type="presOf" srcId="{C6B5F686-62B4-C243-BA9F-6F94E1283F96}" destId="{42251625-A0E6-B340-A823-E48C188673B2}" srcOrd="1" destOrd="0" presId="urn:microsoft.com/office/officeart/2005/8/layout/orgChart1"/>
    <dgm:cxn modelId="{9727247B-A5F6-C94C-BEC3-6C8A2DC37323}" srcId="{686C1697-7634-F14D-A47C-51C60F37B4D2}" destId="{27B79527-65EC-5D4D-A9FD-0601591B544A}" srcOrd="1" destOrd="0" parTransId="{B80CBF5D-9F02-6740-A73E-01A29DF527EB}" sibTransId="{CC54CE1F-C5ED-7741-9E3A-D4F546BCB944}"/>
    <dgm:cxn modelId="{26152C93-D285-7F4C-81C7-E7E3701CD7B0}" type="presOf" srcId="{55BE05F6-451A-B34D-9FA7-4DC0F91E5AA9}" destId="{0CFF45A6-505C-7740-A5FD-686CFC15E517}" srcOrd="0" destOrd="0" presId="urn:microsoft.com/office/officeart/2005/8/layout/orgChart1"/>
    <dgm:cxn modelId="{87735697-630A-8E46-B992-5AD184EBF436}" type="presOf" srcId="{686C1697-7634-F14D-A47C-51C60F37B4D2}" destId="{CC049853-8348-3C42-A666-54D844DC5407}" srcOrd="1" destOrd="0" presId="urn:microsoft.com/office/officeart/2005/8/layout/orgChart1"/>
    <dgm:cxn modelId="{E3B9929D-D3E5-9748-B662-5FFBFEDB66B5}" srcId="{55BE05F6-451A-B34D-9FA7-4DC0F91E5AA9}" destId="{686C1697-7634-F14D-A47C-51C60F37B4D2}" srcOrd="0" destOrd="0" parTransId="{C85A33FD-40D1-194B-A3CD-1FE3A372177F}" sibTransId="{8C0A3BD3-C5B8-094C-B6BE-EB18D14593B5}"/>
    <dgm:cxn modelId="{F3BB16AA-ABB3-1B46-BBB6-68618B5F40D8}" type="presOf" srcId="{C6B5F686-62B4-C243-BA9F-6F94E1283F96}" destId="{541F11A9-8E7C-D640-8CE5-022299CAEC40}" srcOrd="0" destOrd="0" presId="urn:microsoft.com/office/officeart/2005/8/layout/orgChart1"/>
    <dgm:cxn modelId="{76DA7AAF-D2FF-6C43-BA52-4FA2AA7EF97E}" type="presOf" srcId="{D6419D4D-EC8E-5C4E-9E9A-7A2FA731ABF1}" destId="{5E36BBDB-6020-7241-A5D4-246E13A5CAB2}" srcOrd="1" destOrd="0" presId="urn:microsoft.com/office/officeart/2005/8/layout/orgChart1"/>
    <dgm:cxn modelId="{6201E4C6-9C31-CA4C-8E0D-82E067206AFC}" type="presOf" srcId="{D6419D4D-EC8E-5C4E-9E9A-7A2FA731ABF1}" destId="{E0A51D20-455B-4646-A94A-223CC6242F13}" srcOrd="0" destOrd="0" presId="urn:microsoft.com/office/officeart/2005/8/layout/orgChart1"/>
    <dgm:cxn modelId="{3C6A15CB-EDC7-464D-B8E2-AE8CA2EFB664}" type="presOf" srcId="{D3D2E2CC-6D5A-3F49-B273-960CE4F41AE5}" destId="{42580833-E806-5D4D-B4BA-7866B46AA2F9}" srcOrd="0" destOrd="0" presId="urn:microsoft.com/office/officeart/2005/8/layout/orgChart1"/>
    <dgm:cxn modelId="{BF0942DD-579D-2148-A159-ACD242664479}" srcId="{686C1697-7634-F14D-A47C-51C60F37B4D2}" destId="{D6419D4D-EC8E-5C4E-9E9A-7A2FA731ABF1}" srcOrd="2" destOrd="0" parTransId="{D3D2E2CC-6D5A-3F49-B273-960CE4F41AE5}" sibTransId="{B03BC316-32B2-E340-97A4-4F03D5480202}"/>
    <dgm:cxn modelId="{B53965EB-729D-B04F-B6E7-577CBA824171}" type="presOf" srcId="{686C1697-7634-F14D-A47C-51C60F37B4D2}" destId="{E3AEB91E-62C8-3A4E-9F21-A4F659602CF6}" srcOrd="0" destOrd="0" presId="urn:microsoft.com/office/officeart/2005/8/layout/orgChart1"/>
    <dgm:cxn modelId="{98EE82F9-0827-5E45-9188-EB0A20F63F43}" type="presOf" srcId="{27B79527-65EC-5D4D-A9FD-0601591B544A}" destId="{A755634A-7958-9A41-B960-CE0D03B72595}" srcOrd="0" destOrd="0" presId="urn:microsoft.com/office/officeart/2005/8/layout/orgChart1"/>
    <dgm:cxn modelId="{1C365403-5E71-BD4A-BE54-2013177E54EB}" type="presParOf" srcId="{0CFF45A6-505C-7740-A5FD-686CFC15E517}" destId="{F856FCF8-E7DB-E244-80B2-B7F0CD6962F8}" srcOrd="0" destOrd="0" presId="urn:microsoft.com/office/officeart/2005/8/layout/orgChart1"/>
    <dgm:cxn modelId="{D3A47E08-6051-E44F-9CA5-C5AF8A7AB44B}" type="presParOf" srcId="{F856FCF8-E7DB-E244-80B2-B7F0CD6962F8}" destId="{F96B9B3D-178A-E24D-84FF-96CC53C4EC87}" srcOrd="0" destOrd="0" presId="urn:microsoft.com/office/officeart/2005/8/layout/orgChart1"/>
    <dgm:cxn modelId="{EFC7528F-0E1A-CD48-AB29-323FD74492C1}" type="presParOf" srcId="{F96B9B3D-178A-E24D-84FF-96CC53C4EC87}" destId="{E3AEB91E-62C8-3A4E-9F21-A4F659602CF6}" srcOrd="0" destOrd="0" presId="urn:microsoft.com/office/officeart/2005/8/layout/orgChart1"/>
    <dgm:cxn modelId="{2189225F-7784-2B4C-BA5A-F1C303E8F2B9}" type="presParOf" srcId="{F96B9B3D-178A-E24D-84FF-96CC53C4EC87}" destId="{CC049853-8348-3C42-A666-54D844DC5407}" srcOrd="1" destOrd="0" presId="urn:microsoft.com/office/officeart/2005/8/layout/orgChart1"/>
    <dgm:cxn modelId="{5C10B796-9F1A-5C4E-AFA7-EBCFF26B14E2}" type="presParOf" srcId="{F856FCF8-E7DB-E244-80B2-B7F0CD6962F8}" destId="{5971618A-36DE-8641-A930-B11F97CCF4E6}" srcOrd="1" destOrd="0" presId="urn:microsoft.com/office/officeart/2005/8/layout/orgChart1"/>
    <dgm:cxn modelId="{70DC1C25-F20F-9140-88F5-558D3F2BEA02}" type="presParOf" srcId="{5971618A-36DE-8641-A930-B11F97CCF4E6}" destId="{5DB6F5DE-5E9A-1843-8D63-E9073225A9AE}" srcOrd="0" destOrd="0" presId="urn:microsoft.com/office/officeart/2005/8/layout/orgChart1"/>
    <dgm:cxn modelId="{B99D85DF-32C4-FE47-823F-88A9C33A7706}" type="presParOf" srcId="{5971618A-36DE-8641-A930-B11F97CCF4E6}" destId="{09D2CA65-1F82-3242-B3ED-D2C14142BF28}" srcOrd="1" destOrd="0" presId="urn:microsoft.com/office/officeart/2005/8/layout/orgChart1"/>
    <dgm:cxn modelId="{16ACB5CE-96C4-D644-AAFB-7FE1936B9473}" type="presParOf" srcId="{09D2CA65-1F82-3242-B3ED-D2C14142BF28}" destId="{6DF96E90-5AAA-F647-90D9-22857146E56D}" srcOrd="0" destOrd="0" presId="urn:microsoft.com/office/officeart/2005/8/layout/orgChart1"/>
    <dgm:cxn modelId="{CE230CDD-4DBF-0D48-BFF7-497D93153081}" type="presParOf" srcId="{6DF96E90-5AAA-F647-90D9-22857146E56D}" destId="{541F11A9-8E7C-D640-8CE5-022299CAEC40}" srcOrd="0" destOrd="0" presId="urn:microsoft.com/office/officeart/2005/8/layout/orgChart1"/>
    <dgm:cxn modelId="{7AFF180A-C6F6-3249-8588-E06C904E6CB9}" type="presParOf" srcId="{6DF96E90-5AAA-F647-90D9-22857146E56D}" destId="{42251625-A0E6-B340-A823-E48C188673B2}" srcOrd="1" destOrd="0" presId="urn:microsoft.com/office/officeart/2005/8/layout/orgChart1"/>
    <dgm:cxn modelId="{A98E5525-8FB9-BB45-811A-E89BE2636B0E}" type="presParOf" srcId="{09D2CA65-1F82-3242-B3ED-D2C14142BF28}" destId="{C2FAD0B9-0492-624B-8170-0A7A4A939A2D}" srcOrd="1" destOrd="0" presId="urn:microsoft.com/office/officeart/2005/8/layout/orgChart1"/>
    <dgm:cxn modelId="{134C50B4-45B7-9948-9A54-BB4CFC67BFEC}" type="presParOf" srcId="{09D2CA65-1F82-3242-B3ED-D2C14142BF28}" destId="{28040814-A970-7348-9CB2-9A4A381CCF91}" srcOrd="2" destOrd="0" presId="urn:microsoft.com/office/officeart/2005/8/layout/orgChart1"/>
    <dgm:cxn modelId="{B606B070-7D44-7040-B91D-207B9E6F70F4}" type="presParOf" srcId="{5971618A-36DE-8641-A930-B11F97CCF4E6}" destId="{60D515D5-EAA0-404D-BE39-3638695B949B}" srcOrd="2" destOrd="0" presId="urn:microsoft.com/office/officeart/2005/8/layout/orgChart1"/>
    <dgm:cxn modelId="{2274DC54-7849-F448-8324-1233B8E314F4}" type="presParOf" srcId="{5971618A-36DE-8641-A930-B11F97CCF4E6}" destId="{260258EA-379E-4F4F-80F2-BCB4B63BC43E}" srcOrd="3" destOrd="0" presId="urn:microsoft.com/office/officeart/2005/8/layout/orgChart1"/>
    <dgm:cxn modelId="{BF282526-5A24-CC4F-8743-B41A2854578F}" type="presParOf" srcId="{260258EA-379E-4F4F-80F2-BCB4B63BC43E}" destId="{2A59D8DE-D98A-8742-91FD-432349F93743}" srcOrd="0" destOrd="0" presId="urn:microsoft.com/office/officeart/2005/8/layout/orgChart1"/>
    <dgm:cxn modelId="{861C533A-77FA-E149-ACD8-148CAEFEA206}" type="presParOf" srcId="{2A59D8DE-D98A-8742-91FD-432349F93743}" destId="{A755634A-7958-9A41-B960-CE0D03B72595}" srcOrd="0" destOrd="0" presId="urn:microsoft.com/office/officeart/2005/8/layout/orgChart1"/>
    <dgm:cxn modelId="{28692EDB-2A5E-E54D-992E-3806DC139BC2}" type="presParOf" srcId="{2A59D8DE-D98A-8742-91FD-432349F93743}" destId="{FBB76E34-B67F-7745-B415-075324ACE62E}" srcOrd="1" destOrd="0" presId="urn:microsoft.com/office/officeart/2005/8/layout/orgChart1"/>
    <dgm:cxn modelId="{8061C057-9534-A24F-A167-86549AFCAE12}" type="presParOf" srcId="{260258EA-379E-4F4F-80F2-BCB4B63BC43E}" destId="{C4339E81-82A5-2344-B72D-CD35BCD43711}" srcOrd="1" destOrd="0" presId="urn:microsoft.com/office/officeart/2005/8/layout/orgChart1"/>
    <dgm:cxn modelId="{5A91D6F3-AD35-9D4E-AD84-F47F8E0DE173}" type="presParOf" srcId="{260258EA-379E-4F4F-80F2-BCB4B63BC43E}" destId="{BCFF1529-8DFB-EB41-8224-87270525BEF3}" srcOrd="2" destOrd="0" presId="urn:microsoft.com/office/officeart/2005/8/layout/orgChart1"/>
    <dgm:cxn modelId="{E546E70E-5489-8848-8E64-9B6E8F3D3AAC}" type="presParOf" srcId="{5971618A-36DE-8641-A930-B11F97CCF4E6}" destId="{42580833-E806-5D4D-B4BA-7866B46AA2F9}" srcOrd="4" destOrd="0" presId="urn:microsoft.com/office/officeart/2005/8/layout/orgChart1"/>
    <dgm:cxn modelId="{05F6DE6A-CA0F-684A-8EDA-E91DED1A64A7}" type="presParOf" srcId="{5971618A-36DE-8641-A930-B11F97CCF4E6}" destId="{9D9468BD-823C-A54E-AF2C-9A6CBE8011B6}" srcOrd="5" destOrd="0" presId="urn:microsoft.com/office/officeart/2005/8/layout/orgChart1"/>
    <dgm:cxn modelId="{B7C7DA03-CCBF-D243-8BCE-9DFEF2499C02}" type="presParOf" srcId="{9D9468BD-823C-A54E-AF2C-9A6CBE8011B6}" destId="{A5319D3C-CE32-A542-BC09-8E4449882BE0}" srcOrd="0" destOrd="0" presId="urn:microsoft.com/office/officeart/2005/8/layout/orgChart1"/>
    <dgm:cxn modelId="{9573CE8C-B9F2-304E-A7ED-AA589071F285}" type="presParOf" srcId="{A5319D3C-CE32-A542-BC09-8E4449882BE0}" destId="{E0A51D20-455B-4646-A94A-223CC6242F13}" srcOrd="0" destOrd="0" presId="urn:microsoft.com/office/officeart/2005/8/layout/orgChart1"/>
    <dgm:cxn modelId="{F9B1738C-92AB-E041-96DF-AE0BCE0D0062}" type="presParOf" srcId="{A5319D3C-CE32-A542-BC09-8E4449882BE0}" destId="{5E36BBDB-6020-7241-A5D4-246E13A5CAB2}" srcOrd="1" destOrd="0" presId="urn:microsoft.com/office/officeart/2005/8/layout/orgChart1"/>
    <dgm:cxn modelId="{ED92F49D-C5DC-5047-BBC4-8D3A4455C72D}" type="presParOf" srcId="{9D9468BD-823C-A54E-AF2C-9A6CBE8011B6}" destId="{CF5DF206-18DC-7D40-A297-462A2F56955F}" srcOrd="1" destOrd="0" presId="urn:microsoft.com/office/officeart/2005/8/layout/orgChart1"/>
    <dgm:cxn modelId="{26886E90-B5FF-134D-AA45-13B8F80875C3}" type="presParOf" srcId="{9D9468BD-823C-A54E-AF2C-9A6CBE8011B6}" destId="{0284F2B9-A5FE-0142-803F-1CCEF3F57471}" srcOrd="2" destOrd="0" presId="urn:microsoft.com/office/officeart/2005/8/layout/orgChart1"/>
    <dgm:cxn modelId="{28A8996E-8F7A-834E-99A9-4B79F0977CF6}" type="presParOf" srcId="{F856FCF8-E7DB-E244-80B2-B7F0CD6962F8}" destId="{9BA8B933-72C2-194F-9815-F6A5A8EAC8DE}"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B0FF2D-BCE5-1D48-BFE3-E598149AD3FE}" type="doc">
      <dgm:prSet loTypeId="urn:microsoft.com/office/officeart/2005/8/layout/orgChart1" loCatId="" qsTypeId="urn:microsoft.com/office/officeart/2005/8/quickstyle/simple4" qsCatId="simple" csTypeId="urn:microsoft.com/office/officeart/2005/8/colors/accent1_2" csCatId="accent1" phldr="1"/>
      <dgm:spPr/>
      <dgm:t>
        <a:bodyPr/>
        <a:lstStyle/>
        <a:p>
          <a:endParaRPr lang="en-US"/>
        </a:p>
      </dgm:t>
    </dgm:pt>
    <dgm:pt modelId="{7D1A3750-E4DC-8441-A4F1-117B4A20E0D8}">
      <dgm:prSet phldrT="[Text]"/>
      <dgm:spPr>
        <a:gradFill rotWithShape="0">
          <a:gsLst>
            <a:gs pos="0">
              <a:srgbClr val="96C0E6"/>
            </a:gs>
            <a:gs pos="100000">
              <a:srgbClr val="002654"/>
            </a:gs>
          </a:gsLst>
        </a:gradFill>
      </dgm:spPr>
      <dgm:t>
        <a:bodyPr/>
        <a:lstStyle/>
        <a:p>
          <a:r>
            <a:rPr lang="en-US" dirty="0"/>
            <a:t>Anorectal Malformation (n=51)</a:t>
          </a:r>
        </a:p>
      </dgm:t>
    </dgm:pt>
    <dgm:pt modelId="{D72F8CC5-0C48-3245-A0FA-09418A69DDE4}" type="parTrans" cxnId="{41463427-C8C2-264F-BF0B-BAEF11D3B47A}">
      <dgm:prSet/>
      <dgm:spPr/>
      <dgm:t>
        <a:bodyPr/>
        <a:lstStyle/>
        <a:p>
          <a:endParaRPr lang="en-US"/>
        </a:p>
      </dgm:t>
    </dgm:pt>
    <dgm:pt modelId="{9BF88FDF-5381-6C40-9303-193152135F85}" type="sibTrans" cxnId="{41463427-C8C2-264F-BF0B-BAEF11D3B47A}">
      <dgm:prSet/>
      <dgm:spPr/>
      <dgm:t>
        <a:bodyPr/>
        <a:lstStyle/>
        <a:p>
          <a:endParaRPr lang="en-US"/>
        </a:p>
      </dgm:t>
    </dgm:pt>
    <dgm:pt modelId="{50554572-57AA-BF47-A1C7-0A89C982101E}">
      <dgm:prSet phldrT="[Text]"/>
      <dgm:spPr>
        <a:gradFill rotWithShape="0">
          <a:gsLst>
            <a:gs pos="35000">
              <a:srgbClr val="96C0E6"/>
            </a:gs>
            <a:gs pos="99000">
              <a:srgbClr val="002654"/>
            </a:gs>
          </a:gsLst>
        </a:gradFill>
      </dgm:spPr>
      <dgm:t>
        <a:bodyPr/>
        <a:lstStyle/>
        <a:p>
          <a:r>
            <a:rPr lang="en-US" dirty="0"/>
            <a:t>Surgery</a:t>
          </a:r>
        </a:p>
        <a:p>
          <a:r>
            <a:rPr lang="en-US" dirty="0"/>
            <a:t>51% (n=26)</a:t>
          </a:r>
        </a:p>
      </dgm:t>
    </dgm:pt>
    <dgm:pt modelId="{D6958416-416F-564A-803C-71FD46C54175}" type="parTrans" cxnId="{8E4689F0-EC99-5C43-BA19-52A276604937}">
      <dgm:prSet/>
      <dgm:spPr/>
      <dgm:t>
        <a:bodyPr/>
        <a:lstStyle/>
        <a:p>
          <a:endParaRPr lang="en-US"/>
        </a:p>
      </dgm:t>
    </dgm:pt>
    <dgm:pt modelId="{AB6F1705-F287-774D-BFBB-8DD6F9889254}" type="sibTrans" cxnId="{8E4689F0-EC99-5C43-BA19-52A276604937}">
      <dgm:prSet/>
      <dgm:spPr/>
      <dgm:t>
        <a:bodyPr/>
        <a:lstStyle/>
        <a:p>
          <a:endParaRPr lang="en-US"/>
        </a:p>
      </dgm:t>
    </dgm:pt>
    <dgm:pt modelId="{7A7EBB2E-C0DA-9049-96E2-4A4DB84F6E3A}">
      <dgm:prSet phldrT="[Text]"/>
      <dgm:spPr>
        <a:gradFill rotWithShape="0">
          <a:gsLst>
            <a:gs pos="0">
              <a:srgbClr val="96C0E6"/>
            </a:gs>
            <a:gs pos="34000">
              <a:srgbClr val="96C0E6"/>
            </a:gs>
            <a:gs pos="100000">
              <a:srgbClr val="002654"/>
            </a:gs>
          </a:gsLst>
        </a:gradFill>
      </dgm:spPr>
      <dgm:t>
        <a:bodyPr/>
        <a:lstStyle/>
        <a:p>
          <a:r>
            <a:rPr lang="en-US" dirty="0"/>
            <a:t>Non-operative</a:t>
          </a:r>
        </a:p>
        <a:p>
          <a:r>
            <a:rPr lang="en-US" dirty="0"/>
            <a:t>49% (n=25)</a:t>
          </a:r>
        </a:p>
      </dgm:t>
    </dgm:pt>
    <dgm:pt modelId="{381C1FCD-CA8B-9444-B1F9-24ACF820E3AD}" type="sibTrans" cxnId="{7934758B-2A42-FD49-A83F-7A3ABE1E99A0}">
      <dgm:prSet/>
      <dgm:spPr/>
      <dgm:t>
        <a:bodyPr/>
        <a:lstStyle/>
        <a:p>
          <a:endParaRPr lang="en-US"/>
        </a:p>
      </dgm:t>
    </dgm:pt>
    <dgm:pt modelId="{772D050A-846E-E846-8D98-EEEA4BAB0E57}" type="parTrans" cxnId="{7934758B-2A42-FD49-A83F-7A3ABE1E99A0}">
      <dgm:prSet/>
      <dgm:spPr/>
      <dgm:t>
        <a:bodyPr/>
        <a:lstStyle/>
        <a:p>
          <a:endParaRPr lang="en-US"/>
        </a:p>
      </dgm:t>
    </dgm:pt>
    <dgm:pt modelId="{11DDBBE6-703E-E94E-BB62-758F40D8F73B}" type="pres">
      <dgm:prSet presAssocID="{68B0FF2D-BCE5-1D48-BFE3-E598149AD3FE}" presName="hierChild1" presStyleCnt="0">
        <dgm:presLayoutVars>
          <dgm:orgChart val="1"/>
          <dgm:chPref val="1"/>
          <dgm:dir/>
          <dgm:animOne val="branch"/>
          <dgm:animLvl val="lvl"/>
          <dgm:resizeHandles/>
        </dgm:presLayoutVars>
      </dgm:prSet>
      <dgm:spPr/>
    </dgm:pt>
    <dgm:pt modelId="{A7A7503A-A929-1545-A0DC-28CCE833CE9B}" type="pres">
      <dgm:prSet presAssocID="{7D1A3750-E4DC-8441-A4F1-117B4A20E0D8}" presName="hierRoot1" presStyleCnt="0">
        <dgm:presLayoutVars>
          <dgm:hierBranch val="init"/>
        </dgm:presLayoutVars>
      </dgm:prSet>
      <dgm:spPr/>
    </dgm:pt>
    <dgm:pt modelId="{CFA2BD9B-DEF5-A946-90BA-2998F8C4E58D}" type="pres">
      <dgm:prSet presAssocID="{7D1A3750-E4DC-8441-A4F1-117B4A20E0D8}" presName="rootComposite1" presStyleCnt="0"/>
      <dgm:spPr/>
    </dgm:pt>
    <dgm:pt modelId="{5DA6E523-211E-9841-9762-51A34ABEEF9C}" type="pres">
      <dgm:prSet presAssocID="{7D1A3750-E4DC-8441-A4F1-117B4A20E0D8}" presName="rootText1" presStyleLbl="node0" presStyleIdx="0" presStyleCnt="1">
        <dgm:presLayoutVars>
          <dgm:chPref val="3"/>
        </dgm:presLayoutVars>
      </dgm:prSet>
      <dgm:spPr/>
    </dgm:pt>
    <dgm:pt modelId="{3527B96D-93E9-2745-A0B4-52AFCE7431A4}" type="pres">
      <dgm:prSet presAssocID="{7D1A3750-E4DC-8441-A4F1-117B4A20E0D8}" presName="rootConnector1" presStyleLbl="node1" presStyleIdx="0" presStyleCnt="0"/>
      <dgm:spPr/>
    </dgm:pt>
    <dgm:pt modelId="{6DA36FFA-16B5-9149-A159-B6BCDF9FD57F}" type="pres">
      <dgm:prSet presAssocID="{7D1A3750-E4DC-8441-A4F1-117B4A20E0D8}" presName="hierChild2" presStyleCnt="0"/>
      <dgm:spPr/>
    </dgm:pt>
    <dgm:pt modelId="{58D24280-1619-BE4B-BDE4-8C2301EFD663}" type="pres">
      <dgm:prSet presAssocID="{D6958416-416F-564A-803C-71FD46C54175}" presName="Name37" presStyleLbl="parChTrans1D2" presStyleIdx="0" presStyleCnt="2"/>
      <dgm:spPr/>
    </dgm:pt>
    <dgm:pt modelId="{35EE2E4B-A671-6641-AB53-C76EA8900C54}" type="pres">
      <dgm:prSet presAssocID="{50554572-57AA-BF47-A1C7-0A89C982101E}" presName="hierRoot2" presStyleCnt="0">
        <dgm:presLayoutVars>
          <dgm:hierBranch val="init"/>
        </dgm:presLayoutVars>
      </dgm:prSet>
      <dgm:spPr/>
    </dgm:pt>
    <dgm:pt modelId="{D4029C4C-A655-304C-8082-1774F4DE0457}" type="pres">
      <dgm:prSet presAssocID="{50554572-57AA-BF47-A1C7-0A89C982101E}" presName="rootComposite" presStyleCnt="0"/>
      <dgm:spPr/>
    </dgm:pt>
    <dgm:pt modelId="{55DFBEA2-5AF0-E34E-9272-DE5BB9C99273}" type="pres">
      <dgm:prSet presAssocID="{50554572-57AA-BF47-A1C7-0A89C982101E}" presName="rootText" presStyleLbl="node2" presStyleIdx="0" presStyleCnt="2">
        <dgm:presLayoutVars>
          <dgm:chPref val="3"/>
        </dgm:presLayoutVars>
      </dgm:prSet>
      <dgm:spPr/>
    </dgm:pt>
    <dgm:pt modelId="{8659D8B1-3537-C143-B4BA-454AF40A79B1}" type="pres">
      <dgm:prSet presAssocID="{50554572-57AA-BF47-A1C7-0A89C982101E}" presName="rootConnector" presStyleLbl="node2" presStyleIdx="0" presStyleCnt="2"/>
      <dgm:spPr/>
    </dgm:pt>
    <dgm:pt modelId="{45241B80-37DC-0F4E-B6A7-E467282EA825}" type="pres">
      <dgm:prSet presAssocID="{50554572-57AA-BF47-A1C7-0A89C982101E}" presName="hierChild4" presStyleCnt="0"/>
      <dgm:spPr/>
    </dgm:pt>
    <dgm:pt modelId="{376A6A74-9348-3745-BD9B-4BBF95E01872}" type="pres">
      <dgm:prSet presAssocID="{50554572-57AA-BF47-A1C7-0A89C982101E}" presName="hierChild5" presStyleCnt="0"/>
      <dgm:spPr/>
    </dgm:pt>
    <dgm:pt modelId="{6F8CBD5B-A9B7-6C48-98AC-10FF94357FB9}" type="pres">
      <dgm:prSet presAssocID="{772D050A-846E-E846-8D98-EEEA4BAB0E57}" presName="Name37" presStyleLbl="parChTrans1D2" presStyleIdx="1" presStyleCnt="2"/>
      <dgm:spPr/>
    </dgm:pt>
    <dgm:pt modelId="{6D00286C-3E2B-924C-9A6B-D46AD9C35057}" type="pres">
      <dgm:prSet presAssocID="{7A7EBB2E-C0DA-9049-96E2-4A4DB84F6E3A}" presName="hierRoot2" presStyleCnt="0">
        <dgm:presLayoutVars>
          <dgm:hierBranch val="init"/>
        </dgm:presLayoutVars>
      </dgm:prSet>
      <dgm:spPr/>
    </dgm:pt>
    <dgm:pt modelId="{F9F75008-83D8-AA40-87F8-49DEE3EA1BD5}" type="pres">
      <dgm:prSet presAssocID="{7A7EBB2E-C0DA-9049-96E2-4A4DB84F6E3A}" presName="rootComposite" presStyleCnt="0"/>
      <dgm:spPr/>
    </dgm:pt>
    <dgm:pt modelId="{DE2CF8CE-CE04-9242-9722-0F4421182A45}" type="pres">
      <dgm:prSet presAssocID="{7A7EBB2E-C0DA-9049-96E2-4A4DB84F6E3A}" presName="rootText" presStyleLbl="node2" presStyleIdx="1" presStyleCnt="2">
        <dgm:presLayoutVars>
          <dgm:chPref val="3"/>
        </dgm:presLayoutVars>
      </dgm:prSet>
      <dgm:spPr/>
    </dgm:pt>
    <dgm:pt modelId="{DB17DADE-A757-BA4D-A266-1CCDD03DBA50}" type="pres">
      <dgm:prSet presAssocID="{7A7EBB2E-C0DA-9049-96E2-4A4DB84F6E3A}" presName="rootConnector" presStyleLbl="node2" presStyleIdx="1" presStyleCnt="2"/>
      <dgm:spPr/>
    </dgm:pt>
    <dgm:pt modelId="{72FCB102-FA69-3B4B-A1E9-F25CA3C43693}" type="pres">
      <dgm:prSet presAssocID="{7A7EBB2E-C0DA-9049-96E2-4A4DB84F6E3A}" presName="hierChild4" presStyleCnt="0"/>
      <dgm:spPr/>
    </dgm:pt>
    <dgm:pt modelId="{F7787D1D-536B-6D42-81C2-DE481B1EFCDB}" type="pres">
      <dgm:prSet presAssocID="{7A7EBB2E-C0DA-9049-96E2-4A4DB84F6E3A}" presName="hierChild5" presStyleCnt="0"/>
      <dgm:spPr/>
    </dgm:pt>
    <dgm:pt modelId="{6E622FBC-E9A3-7A4B-A68C-0EE580107731}" type="pres">
      <dgm:prSet presAssocID="{7D1A3750-E4DC-8441-A4F1-117B4A20E0D8}" presName="hierChild3" presStyleCnt="0"/>
      <dgm:spPr/>
    </dgm:pt>
  </dgm:ptLst>
  <dgm:cxnLst>
    <dgm:cxn modelId="{9382300F-F58E-C646-811B-656066609C6E}" type="presOf" srcId="{50554572-57AA-BF47-A1C7-0A89C982101E}" destId="{8659D8B1-3537-C143-B4BA-454AF40A79B1}" srcOrd="1" destOrd="0" presId="urn:microsoft.com/office/officeart/2005/8/layout/orgChart1"/>
    <dgm:cxn modelId="{41463427-C8C2-264F-BF0B-BAEF11D3B47A}" srcId="{68B0FF2D-BCE5-1D48-BFE3-E598149AD3FE}" destId="{7D1A3750-E4DC-8441-A4F1-117B4A20E0D8}" srcOrd="0" destOrd="0" parTransId="{D72F8CC5-0C48-3245-A0FA-09418A69DDE4}" sibTransId="{9BF88FDF-5381-6C40-9303-193152135F85}"/>
    <dgm:cxn modelId="{EA5D7644-1B15-4542-A06B-69A80F556F67}" type="presOf" srcId="{68B0FF2D-BCE5-1D48-BFE3-E598149AD3FE}" destId="{11DDBBE6-703E-E94E-BB62-758F40D8F73B}" srcOrd="0" destOrd="0" presId="urn:microsoft.com/office/officeart/2005/8/layout/orgChart1"/>
    <dgm:cxn modelId="{5B39D459-BDF8-0F4A-BCF8-BE73D32EDB55}" type="presOf" srcId="{7D1A3750-E4DC-8441-A4F1-117B4A20E0D8}" destId="{3527B96D-93E9-2745-A0B4-52AFCE7431A4}" srcOrd="1" destOrd="0" presId="urn:microsoft.com/office/officeart/2005/8/layout/orgChart1"/>
    <dgm:cxn modelId="{B823A473-C731-3745-844E-7FD1ED3050B1}" type="presOf" srcId="{D6958416-416F-564A-803C-71FD46C54175}" destId="{58D24280-1619-BE4B-BDE4-8C2301EFD663}" srcOrd="0" destOrd="0" presId="urn:microsoft.com/office/officeart/2005/8/layout/orgChart1"/>
    <dgm:cxn modelId="{C0518385-A39C-C04E-9588-005FE587E4CA}" type="presOf" srcId="{7D1A3750-E4DC-8441-A4F1-117B4A20E0D8}" destId="{5DA6E523-211E-9841-9762-51A34ABEEF9C}" srcOrd="0" destOrd="0" presId="urn:microsoft.com/office/officeart/2005/8/layout/orgChart1"/>
    <dgm:cxn modelId="{7934758B-2A42-FD49-A83F-7A3ABE1E99A0}" srcId="{7D1A3750-E4DC-8441-A4F1-117B4A20E0D8}" destId="{7A7EBB2E-C0DA-9049-96E2-4A4DB84F6E3A}" srcOrd="1" destOrd="0" parTransId="{772D050A-846E-E846-8D98-EEEA4BAB0E57}" sibTransId="{381C1FCD-CA8B-9444-B1F9-24ACF820E3AD}"/>
    <dgm:cxn modelId="{4E4EAEA0-7DD6-F844-A706-1DA7932E1EB6}" type="presOf" srcId="{7A7EBB2E-C0DA-9049-96E2-4A4DB84F6E3A}" destId="{DB17DADE-A757-BA4D-A266-1CCDD03DBA50}" srcOrd="1" destOrd="0" presId="urn:microsoft.com/office/officeart/2005/8/layout/orgChart1"/>
    <dgm:cxn modelId="{D6806BAA-7006-5C42-93E7-82D452FD9256}" type="presOf" srcId="{772D050A-846E-E846-8D98-EEEA4BAB0E57}" destId="{6F8CBD5B-A9B7-6C48-98AC-10FF94357FB9}" srcOrd="0" destOrd="0" presId="urn:microsoft.com/office/officeart/2005/8/layout/orgChart1"/>
    <dgm:cxn modelId="{F87440D2-3D98-2349-B2CB-CB6AEC80E4ED}" type="presOf" srcId="{7A7EBB2E-C0DA-9049-96E2-4A4DB84F6E3A}" destId="{DE2CF8CE-CE04-9242-9722-0F4421182A45}" srcOrd="0" destOrd="0" presId="urn:microsoft.com/office/officeart/2005/8/layout/orgChart1"/>
    <dgm:cxn modelId="{F7EC1FD9-7D0C-8C4A-BD99-E5BCCE3BEE72}" type="presOf" srcId="{50554572-57AA-BF47-A1C7-0A89C982101E}" destId="{55DFBEA2-5AF0-E34E-9272-DE5BB9C99273}" srcOrd="0" destOrd="0" presId="urn:microsoft.com/office/officeart/2005/8/layout/orgChart1"/>
    <dgm:cxn modelId="{8E4689F0-EC99-5C43-BA19-52A276604937}" srcId="{7D1A3750-E4DC-8441-A4F1-117B4A20E0D8}" destId="{50554572-57AA-BF47-A1C7-0A89C982101E}" srcOrd="0" destOrd="0" parTransId="{D6958416-416F-564A-803C-71FD46C54175}" sibTransId="{AB6F1705-F287-774D-BFBB-8DD6F9889254}"/>
    <dgm:cxn modelId="{C9E682E5-F755-2E41-8992-BA62FDAE3019}" type="presParOf" srcId="{11DDBBE6-703E-E94E-BB62-758F40D8F73B}" destId="{A7A7503A-A929-1545-A0DC-28CCE833CE9B}" srcOrd="0" destOrd="0" presId="urn:microsoft.com/office/officeart/2005/8/layout/orgChart1"/>
    <dgm:cxn modelId="{9715FE27-CAEB-604F-9580-AC4D51F5E588}" type="presParOf" srcId="{A7A7503A-A929-1545-A0DC-28CCE833CE9B}" destId="{CFA2BD9B-DEF5-A946-90BA-2998F8C4E58D}" srcOrd="0" destOrd="0" presId="urn:microsoft.com/office/officeart/2005/8/layout/orgChart1"/>
    <dgm:cxn modelId="{8FE60EB4-97D5-BA4F-B5A2-5CDF745F76FF}" type="presParOf" srcId="{CFA2BD9B-DEF5-A946-90BA-2998F8C4E58D}" destId="{5DA6E523-211E-9841-9762-51A34ABEEF9C}" srcOrd="0" destOrd="0" presId="urn:microsoft.com/office/officeart/2005/8/layout/orgChart1"/>
    <dgm:cxn modelId="{FF1F966A-D8BE-4543-B61F-EE52F5F4C646}" type="presParOf" srcId="{CFA2BD9B-DEF5-A946-90BA-2998F8C4E58D}" destId="{3527B96D-93E9-2745-A0B4-52AFCE7431A4}" srcOrd="1" destOrd="0" presId="urn:microsoft.com/office/officeart/2005/8/layout/orgChart1"/>
    <dgm:cxn modelId="{835E64D7-1EBD-D044-AFE2-AC595AA255A1}" type="presParOf" srcId="{A7A7503A-A929-1545-A0DC-28CCE833CE9B}" destId="{6DA36FFA-16B5-9149-A159-B6BCDF9FD57F}" srcOrd="1" destOrd="0" presId="urn:microsoft.com/office/officeart/2005/8/layout/orgChart1"/>
    <dgm:cxn modelId="{285FCC8A-14E5-1E42-AB71-A2A48F3565C3}" type="presParOf" srcId="{6DA36FFA-16B5-9149-A159-B6BCDF9FD57F}" destId="{58D24280-1619-BE4B-BDE4-8C2301EFD663}" srcOrd="0" destOrd="0" presId="urn:microsoft.com/office/officeart/2005/8/layout/orgChart1"/>
    <dgm:cxn modelId="{56D3BAF6-0B30-4E49-A648-61B462F66827}" type="presParOf" srcId="{6DA36FFA-16B5-9149-A159-B6BCDF9FD57F}" destId="{35EE2E4B-A671-6641-AB53-C76EA8900C54}" srcOrd="1" destOrd="0" presId="urn:microsoft.com/office/officeart/2005/8/layout/orgChart1"/>
    <dgm:cxn modelId="{76D3A4CB-1813-764E-8212-818F2A03AC41}" type="presParOf" srcId="{35EE2E4B-A671-6641-AB53-C76EA8900C54}" destId="{D4029C4C-A655-304C-8082-1774F4DE0457}" srcOrd="0" destOrd="0" presId="urn:microsoft.com/office/officeart/2005/8/layout/orgChart1"/>
    <dgm:cxn modelId="{DBB76E8F-2377-6047-8591-2B4EBF5C5945}" type="presParOf" srcId="{D4029C4C-A655-304C-8082-1774F4DE0457}" destId="{55DFBEA2-5AF0-E34E-9272-DE5BB9C99273}" srcOrd="0" destOrd="0" presId="urn:microsoft.com/office/officeart/2005/8/layout/orgChart1"/>
    <dgm:cxn modelId="{0557CC99-85BD-D041-8626-64BEF576A8A4}" type="presParOf" srcId="{D4029C4C-A655-304C-8082-1774F4DE0457}" destId="{8659D8B1-3537-C143-B4BA-454AF40A79B1}" srcOrd="1" destOrd="0" presId="urn:microsoft.com/office/officeart/2005/8/layout/orgChart1"/>
    <dgm:cxn modelId="{9310C9B4-2143-DF42-BBE7-24B6D16A6FFA}" type="presParOf" srcId="{35EE2E4B-A671-6641-AB53-C76EA8900C54}" destId="{45241B80-37DC-0F4E-B6A7-E467282EA825}" srcOrd="1" destOrd="0" presId="urn:microsoft.com/office/officeart/2005/8/layout/orgChart1"/>
    <dgm:cxn modelId="{27AB8D61-D26B-E044-A859-ECA6D3A005E4}" type="presParOf" srcId="{35EE2E4B-A671-6641-AB53-C76EA8900C54}" destId="{376A6A74-9348-3745-BD9B-4BBF95E01872}" srcOrd="2" destOrd="0" presId="urn:microsoft.com/office/officeart/2005/8/layout/orgChart1"/>
    <dgm:cxn modelId="{6BED0EBE-82B9-9D42-AF83-F5FC6F0CB68F}" type="presParOf" srcId="{6DA36FFA-16B5-9149-A159-B6BCDF9FD57F}" destId="{6F8CBD5B-A9B7-6C48-98AC-10FF94357FB9}" srcOrd="2" destOrd="0" presId="urn:microsoft.com/office/officeart/2005/8/layout/orgChart1"/>
    <dgm:cxn modelId="{1ECFC4DB-EB57-2A4E-A7C7-EACF8E945DE8}" type="presParOf" srcId="{6DA36FFA-16B5-9149-A159-B6BCDF9FD57F}" destId="{6D00286C-3E2B-924C-9A6B-D46AD9C35057}" srcOrd="3" destOrd="0" presId="urn:microsoft.com/office/officeart/2005/8/layout/orgChart1"/>
    <dgm:cxn modelId="{47B9CDC4-6506-9246-92A5-70C1F052E461}" type="presParOf" srcId="{6D00286C-3E2B-924C-9A6B-D46AD9C35057}" destId="{F9F75008-83D8-AA40-87F8-49DEE3EA1BD5}" srcOrd="0" destOrd="0" presId="urn:microsoft.com/office/officeart/2005/8/layout/orgChart1"/>
    <dgm:cxn modelId="{1A5FAF1C-F00F-534C-BE0C-8C8013025B38}" type="presParOf" srcId="{F9F75008-83D8-AA40-87F8-49DEE3EA1BD5}" destId="{DE2CF8CE-CE04-9242-9722-0F4421182A45}" srcOrd="0" destOrd="0" presId="urn:microsoft.com/office/officeart/2005/8/layout/orgChart1"/>
    <dgm:cxn modelId="{B912B338-0DA8-7D40-B1F5-32550F3D2420}" type="presParOf" srcId="{F9F75008-83D8-AA40-87F8-49DEE3EA1BD5}" destId="{DB17DADE-A757-BA4D-A266-1CCDD03DBA50}" srcOrd="1" destOrd="0" presId="urn:microsoft.com/office/officeart/2005/8/layout/orgChart1"/>
    <dgm:cxn modelId="{7B73323B-7006-3247-A0A6-EFE840B21AE1}" type="presParOf" srcId="{6D00286C-3E2B-924C-9A6B-D46AD9C35057}" destId="{72FCB102-FA69-3B4B-A1E9-F25CA3C43693}" srcOrd="1" destOrd="0" presId="urn:microsoft.com/office/officeart/2005/8/layout/orgChart1"/>
    <dgm:cxn modelId="{36ACC182-ED02-C549-9742-CAC36C371342}" type="presParOf" srcId="{6D00286C-3E2B-924C-9A6B-D46AD9C35057}" destId="{F7787D1D-536B-6D42-81C2-DE481B1EFCDB}" srcOrd="2" destOrd="0" presId="urn:microsoft.com/office/officeart/2005/8/layout/orgChart1"/>
    <dgm:cxn modelId="{77E0A68E-E909-0045-B653-991AC5401A43}" type="presParOf" srcId="{A7A7503A-A929-1545-A0DC-28CCE833CE9B}" destId="{6E622FBC-E9A3-7A4B-A68C-0EE580107731}" srcOrd="2" destOrd="0" presId="urn:microsoft.com/office/officeart/2005/8/layout/orgChar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8B0FF2D-BCE5-1D48-BFE3-E598149AD3FE}" type="doc">
      <dgm:prSet loTypeId="urn:microsoft.com/office/officeart/2005/8/layout/orgChart1" loCatId="" qsTypeId="urn:microsoft.com/office/officeart/2005/8/quickstyle/simple4" qsCatId="simple" csTypeId="urn:microsoft.com/office/officeart/2005/8/colors/accent1_2" csCatId="accent1" phldr="1"/>
      <dgm:spPr/>
      <dgm:t>
        <a:bodyPr/>
        <a:lstStyle/>
        <a:p>
          <a:endParaRPr lang="en-US"/>
        </a:p>
      </dgm:t>
    </dgm:pt>
    <dgm:pt modelId="{7D1A3750-E4DC-8441-A4F1-117B4A20E0D8}">
      <dgm:prSet phldrT="[Text]"/>
      <dgm:spPr>
        <a:gradFill rotWithShape="0">
          <a:gsLst>
            <a:gs pos="0">
              <a:srgbClr val="96C0E6"/>
            </a:gs>
            <a:gs pos="100000">
              <a:srgbClr val="002654"/>
            </a:gs>
          </a:gsLst>
        </a:gradFill>
      </dgm:spPr>
      <dgm:t>
        <a:bodyPr/>
        <a:lstStyle/>
        <a:p>
          <a:r>
            <a:rPr lang="en-US" dirty="0"/>
            <a:t>Hirschsprung Disease   (n=82)</a:t>
          </a:r>
        </a:p>
      </dgm:t>
    </dgm:pt>
    <dgm:pt modelId="{D72F8CC5-0C48-3245-A0FA-09418A69DDE4}" type="parTrans" cxnId="{41463427-C8C2-264F-BF0B-BAEF11D3B47A}">
      <dgm:prSet/>
      <dgm:spPr/>
      <dgm:t>
        <a:bodyPr/>
        <a:lstStyle/>
        <a:p>
          <a:endParaRPr lang="en-US"/>
        </a:p>
      </dgm:t>
    </dgm:pt>
    <dgm:pt modelId="{9BF88FDF-5381-6C40-9303-193152135F85}" type="sibTrans" cxnId="{41463427-C8C2-264F-BF0B-BAEF11D3B47A}">
      <dgm:prSet/>
      <dgm:spPr/>
      <dgm:t>
        <a:bodyPr/>
        <a:lstStyle/>
        <a:p>
          <a:endParaRPr lang="en-US"/>
        </a:p>
      </dgm:t>
    </dgm:pt>
    <dgm:pt modelId="{7A7EBB2E-C0DA-9049-96E2-4A4DB84F6E3A}">
      <dgm:prSet phldrT="[Text]"/>
      <dgm:spPr>
        <a:gradFill rotWithShape="0">
          <a:gsLst>
            <a:gs pos="35000">
              <a:srgbClr val="96C0E6"/>
            </a:gs>
            <a:gs pos="100000">
              <a:srgbClr val="002654"/>
            </a:gs>
          </a:gsLst>
        </a:gradFill>
      </dgm:spPr>
      <dgm:t>
        <a:bodyPr/>
        <a:lstStyle/>
        <a:p>
          <a:r>
            <a:rPr lang="en-US" dirty="0"/>
            <a:t>Non-operative</a:t>
          </a:r>
        </a:p>
        <a:p>
          <a:r>
            <a:rPr lang="en-US" dirty="0"/>
            <a:t>50% (n=41)</a:t>
          </a:r>
        </a:p>
      </dgm:t>
    </dgm:pt>
    <dgm:pt modelId="{772D050A-846E-E846-8D98-EEEA4BAB0E57}" type="parTrans" cxnId="{7934758B-2A42-FD49-A83F-7A3ABE1E99A0}">
      <dgm:prSet/>
      <dgm:spPr/>
      <dgm:t>
        <a:bodyPr/>
        <a:lstStyle/>
        <a:p>
          <a:endParaRPr lang="en-US"/>
        </a:p>
      </dgm:t>
    </dgm:pt>
    <dgm:pt modelId="{381C1FCD-CA8B-9444-B1F9-24ACF820E3AD}" type="sibTrans" cxnId="{7934758B-2A42-FD49-A83F-7A3ABE1E99A0}">
      <dgm:prSet/>
      <dgm:spPr/>
      <dgm:t>
        <a:bodyPr/>
        <a:lstStyle/>
        <a:p>
          <a:endParaRPr lang="en-US"/>
        </a:p>
      </dgm:t>
    </dgm:pt>
    <dgm:pt modelId="{0FA7C917-D775-9245-8FA6-FDECEFBE0DDE}">
      <dgm:prSet phldrT="[Text]"/>
      <dgm:spPr>
        <a:gradFill rotWithShape="0">
          <a:gsLst>
            <a:gs pos="35000">
              <a:srgbClr val="96C0E6"/>
            </a:gs>
            <a:gs pos="100000">
              <a:srgbClr val="002654"/>
            </a:gs>
          </a:gsLst>
        </a:gradFill>
      </dgm:spPr>
      <dgm:t>
        <a:bodyPr/>
        <a:lstStyle/>
        <a:p>
          <a:r>
            <a:rPr lang="en-US" dirty="0"/>
            <a:t>Surgery</a:t>
          </a:r>
        </a:p>
        <a:p>
          <a:r>
            <a:rPr lang="en-US" dirty="0"/>
            <a:t>50% (n=41)</a:t>
          </a:r>
        </a:p>
      </dgm:t>
    </dgm:pt>
    <dgm:pt modelId="{73D854DF-0B20-9243-80AB-0C297C700E5A}" type="parTrans" cxnId="{2D838B78-D068-4A46-B34F-8CECA8B20089}">
      <dgm:prSet/>
      <dgm:spPr/>
      <dgm:t>
        <a:bodyPr/>
        <a:lstStyle/>
        <a:p>
          <a:endParaRPr lang="en-US"/>
        </a:p>
      </dgm:t>
    </dgm:pt>
    <dgm:pt modelId="{A3254514-629C-D44F-BF5F-48DB007497DF}" type="sibTrans" cxnId="{2D838B78-D068-4A46-B34F-8CECA8B20089}">
      <dgm:prSet/>
      <dgm:spPr/>
      <dgm:t>
        <a:bodyPr/>
        <a:lstStyle/>
        <a:p>
          <a:endParaRPr lang="en-US"/>
        </a:p>
      </dgm:t>
    </dgm:pt>
    <dgm:pt modelId="{11DDBBE6-703E-E94E-BB62-758F40D8F73B}" type="pres">
      <dgm:prSet presAssocID="{68B0FF2D-BCE5-1D48-BFE3-E598149AD3FE}" presName="hierChild1" presStyleCnt="0">
        <dgm:presLayoutVars>
          <dgm:orgChart val="1"/>
          <dgm:chPref val="1"/>
          <dgm:dir/>
          <dgm:animOne val="branch"/>
          <dgm:animLvl val="lvl"/>
          <dgm:resizeHandles/>
        </dgm:presLayoutVars>
      </dgm:prSet>
      <dgm:spPr/>
    </dgm:pt>
    <dgm:pt modelId="{A7A7503A-A929-1545-A0DC-28CCE833CE9B}" type="pres">
      <dgm:prSet presAssocID="{7D1A3750-E4DC-8441-A4F1-117B4A20E0D8}" presName="hierRoot1" presStyleCnt="0">
        <dgm:presLayoutVars>
          <dgm:hierBranch val="init"/>
        </dgm:presLayoutVars>
      </dgm:prSet>
      <dgm:spPr/>
    </dgm:pt>
    <dgm:pt modelId="{CFA2BD9B-DEF5-A946-90BA-2998F8C4E58D}" type="pres">
      <dgm:prSet presAssocID="{7D1A3750-E4DC-8441-A4F1-117B4A20E0D8}" presName="rootComposite1" presStyleCnt="0"/>
      <dgm:spPr/>
    </dgm:pt>
    <dgm:pt modelId="{5DA6E523-211E-9841-9762-51A34ABEEF9C}" type="pres">
      <dgm:prSet presAssocID="{7D1A3750-E4DC-8441-A4F1-117B4A20E0D8}" presName="rootText1" presStyleLbl="node0" presStyleIdx="0" presStyleCnt="1">
        <dgm:presLayoutVars>
          <dgm:chPref val="3"/>
        </dgm:presLayoutVars>
      </dgm:prSet>
      <dgm:spPr/>
    </dgm:pt>
    <dgm:pt modelId="{3527B96D-93E9-2745-A0B4-52AFCE7431A4}" type="pres">
      <dgm:prSet presAssocID="{7D1A3750-E4DC-8441-A4F1-117B4A20E0D8}" presName="rootConnector1" presStyleLbl="node1" presStyleIdx="0" presStyleCnt="0"/>
      <dgm:spPr/>
    </dgm:pt>
    <dgm:pt modelId="{6DA36FFA-16B5-9149-A159-B6BCDF9FD57F}" type="pres">
      <dgm:prSet presAssocID="{7D1A3750-E4DC-8441-A4F1-117B4A20E0D8}" presName="hierChild2" presStyleCnt="0"/>
      <dgm:spPr/>
    </dgm:pt>
    <dgm:pt modelId="{E6EA57FA-887E-9640-8425-5A6AFED5917E}" type="pres">
      <dgm:prSet presAssocID="{73D854DF-0B20-9243-80AB-0C297C700E5A}" presName="Name37" presStyleLbl="parChTrans1D2" presStyleIdx="0" presStyleCnt="2"/>
      <dgm:spPr/>
    </dgm:pt>
    <dgm:pt modelId="{8C0BED5D-2F50-9045-8420-2038B403A99C}" type="pres">
      <dgm:prSet presAssocID="{0FA7C917-D775-9245-8FA6-FDECEFBE0DDE}" presName="hierRoot2" presStyleCnt="0">
        <dgm:presLayoutVars>
          <dgm:hierBranch val="init"/>
        </dgm:presLayoutVars>
      </dgm:prSet>
      <dgm:spPr/>
    </dgm:pt>
    <dgm:pt modelId="{432CF266-3D56-1D4D-AFC5-C2C93E063773}" type="pres">
      <dgm:prSet presAssocID="{0FA7C917-D775-9245-8FA6-FDECEFBE0DDE}" presName="rootComposite" presStyleCnt="0"/>
      <dgm:spPr/>
    </dgm:pt>
    <dgm:pt modelId="{D714335D-38E1-DA4E-B143-98099F083521}" type="pres">
      <dgm:prSet presAssocID="{0FA7C917-D775-9245-8FA6-FDECEFBE0DDE}" presName="rootText" presStyleLbl="node2" presStyleIdx="0" presStyleCnt="2">
        <dgm:presLayoutVars>
          <dgm:chPref val="3"/>
        </dgm:presLayoutVars>
      </dgm:prSet>
      <dgm:spPr/>
    </dgm:pt>
    <dgm:pt modelId="{3A6F0116-3E01-3B46-A7AB-B1E3A541EC7B}" type="pres">
      <dgm:prSet presAssocID="{0FA7C917-D775-9245-8FA6-FDECEFBE0DDE}" presName="rootConnector" presStyleLbl="node2" presStyleIdx="0" presStyleCnt="2"/>
      <dgm:spPr/>
    </dgm:pt>
    <dgm:pt modelId="{3EF2D2E2-710D-0A4E-84D8-C77CF2F1AAD6}" type="pres">
      <dgm:prSet presAssocID="{0FA7C917-D775-9245-8FA6-FDECEFBE0DDE}" presName="hierChild4" presStyleCnt="0"/>
      <dgm:spPr/>
    </dgm:pt>
    <dgm:pt modelId="{51E1682F-95A6-7C45-9860-3B27433FB218}" type="pres">
      <dgm:prSet presAssocID="{0FA7C917-D775-9245-8FA6-FDECEFBE0DDE}" presName="hierChild5" presStyleCnt="0"/>
      <dgm:spPr/>
    </dgm:pt>
    <dgm:pt modelId="{6F8CBD5B-A9B7-6C48-98AC-10FF94357FB9}" type="pres">
      <dgm:prSet presAssocID="{772D050A-846E-E846-8D98-EEEA4BAB0E57}" presName="Name37" presStyleLbl="parChTrans1D2" presStyleIdx="1" presStyleCnt="2"/>
      <dgm:spPr/>
    </dgm:pt>
    <dgm:pt modelId="{6D00286C-3E2B-924C-9A6B-D46AD9C35057}" type="pres">
      <dgm:prSet presAssocID="{7A7EBB2E-C0DA-9049-96E2-4A4DB84F6E3A}" presName="hierRoot2" presStyleCnt="0">
        <dgm:presLayoutVars>
          <dgm:hierBranch val="init"/>
        </dgm:presLayoutVars>
      </dgm:prSet>
      <dgm:spPr/>
    </dgm:pt>
    <dgm:pt modelId="{F9F75008-83D8-AA40-87F8-49DEE3EA1BD5}" type="pres">
      <dgm:prSet presAssocID="{7A7EBB2E-C0DA-9049-96E2-4A4DB84F6E3A}" presName="rootComposite" presStyleCnt="0"/>
      <dgm:spPr/>
    </dgm:pt>
    <dgm:pt modelId="{DE2CF8CE-CE04-9242-9722-0F4421182A45}" type="pres">
      <dgm:prSet presAssocID="{7A7EBB2E-C0DA-9049-96E2-4A4DB84F6E3A}" presName="rootText" presStyleLbl="node2" presStyleIdx="1" presStyleCnt="2">
        <dgm:presLayoutVars>
          <dgm:chPref val="3"/>
        </dgm:presLayoutVars>
      </dgm:prSet>
      <dgm:spPr/>
    </dgm:pt>
    <dgm:pt modelId="{DB17DADE-A757-BA4D-A266-1CCDD03DBA50}" type="pres">
      <dgm:prSet presAssocID="{7A7EBB2E-C0DA-9049-96E2-4A4DB84F6E3A}" presName="rootConnector" presStyleLbl="node2" presStyleIdx="1" presStyleCnt="2"/>
      <dgm:spPr/>
    </dgm:pt>
    <dgm:pt modelId="{72FCB102-FA69-3B4B-A1E9-F25CA3C43693}" type="pres">
      <dgm:prSet presAssocID="{7A7EBB2E-C0DA-9049-96E2-4A4DB84F6E3A}" presName="hierChild4" presStyleCnt="0"/>
      <dgm:spPr/>
    </dgm:pt>
    <dgm:pt modelId="{F7787D1D-536B-6D42-81C2-DE481B1EFCDB}" type="pres">
      <dgm:prSet presAssocID="{7A7EBB2E-C0DA-9049-96E2-4A4DB84F6E3A}" presName="hierChild5" presStyleCnt="0"/>
      <dgm:spPr/>
    </dgm:pt>
    <dgm:pt modelId="{6E622FBC-E9A3-7A4B-A68C-0EE580107731}" type="pres">
      <dgm:prSet presAssocID="{7D1A3750-E4DC-8441-A4F1-117B4A20E0D8}" presName="hierChild3" presStyleCnt="0"/>
      <dgm:spPr/>
    </dgm:pt>
  </dgm:ptLst>
  <dgm:cxnLst>
    <dgm:cxn modelId="{FC6DE204-BB61-4E4C-9663-7C52A87A74C4}" type="presOf" srcId="{772D050A-846E-E846-8D98-EEEA4BAB0E57}" destId="{6F8CBD5B-A9B7-6C48-98AC-10FF94357FB9}" srcOrd="0" destOrd="0" presId="urn:microsoft.com/office/officeart/2005/8/layout/orgChart1"/>
    <dgm:cxn modelId="{41463427-C8C2-264F-BF0B-BAEF11D3B47A}" srcId="{68B0FF2D-BCE5-1D48-BFE3-E598149AD3FE}" destId="{7D1A3750-E4DC-8441-A4F1-117B4A20E0D8}" srcOrd="0" destOrd="0" parTransId="{D72F8CC5-0C48-3245-A0FA-09418A69DDE4}" sibTransId="{9BF88FDF-5381-6C40-9303-193152135F85}"/>
    <dgm:cxn modelId="{6B9D9F2A-CFD5-2441-A08E-B7D287E35EAC}" type="presOf" srcId="{0FA7C917-D775-9245-8FA6-FDECEFBE0DDE}" destId="{D714335D-38E1-DA4E-B143-98099F083521}" srcOrd="0" destOrd="0" presId="urn:microsoft.com/office/officeart/2005/8/layout/orgChart1"/>
    <dgm:cxn modelId="{3782DF48-630A-ED44-B799-7967BCA4C908}" type="presOf" srcId="{7A7EBB2E-C0DA-9049-96E2-4A4DB84F6E3A}" destId="{DE2CF8CE-CE04-9242-9722-0F4421182A45}" srcOrd="0" destOrd="0" presId="urn:microsoft.com/office/officeart/2005/8/layout/orgChart1"/>
    <dgm:cxn modelId="{4170024C-97D7-CA47-8251-993467600D8E}" type="presOf" srcId="{7A7EBB2E-C0DA-9049-96E2-4A4DB84F6E3A}" destId="{DB17DADE-A757-BA4D-A266-1CCDD03DBA50}" srcOrd="1" destOrd="0" presId="urn:microsoft.com/office/officeart/2005/8/layout/orgChart1"/>
    <dgm:cxn modelId="{B8E5005E-B7DB-EA4C-AE44-72BF9DCCD29B}" type="presOf" srcId="{7D1A3750-E4DC-8441-A4F1-117B4A20E0D8}" destId="{3527B96D-93E9-2745-A0B4-52AFCE7431A4}" srcOrd="1" destOrd="0" presId="urn:microsoft.com/office/officeart/2005/8/layout/orgChart1"/>
    <dgm:cxn modelId="{2D838B78-D068-4A46-B34F-8CECA8B20089}" srcId="{7D1A3750-E4DC-8441-A4F1-117B4A20E0D8}" destId="{0FA7C917-D775-9245-8FA6-FDECEFBE0DDE}" srcOrd="0" destOrd="0" parTransId="{73D854DF-0B20-9243-80AB-0C297C700E5A}" sibTransId="{A3254514-629C-D44F-BF5F-48DB007497DF}"/>
    <dgm:cxn modelId="{1BD7767B-AB9E-0D42-AC23-6A856A47D5C2}" type="presOf" srcId="{0FA7C917-D775-9245-8FA6-FDECEFBE0DDE}" destId="{3A6F0116-3E01-3B46-A7AB-B1E3A541EC7B}" srcOrd="1" destOrd="0" presId="urn:microsoft.com/office/officeart/2005/8/layout/orgChart1"/>
    <dgm:cxn modelId="{7F671F86-B02E-B342-8F31-0ED8B36D30D9}" type="presOf" srcId="{73D854DF-0B20-9243-80AB-0C297C700E5A}" destId="{E6EA57FA-887E-9640-8425-5A6AFED5917E}" srcOrd="0" destOrd="0" presId="urn:microsoft.com/office/officeart/2005/8/layout/orgChart1"/>
    <dgm:cxn modelId="{7934758B-2A42-FD49-A83F-7A3ABE1E99A0}" srcId="{7D1A3750-E4DC-8441-A4F1-117B4A20E0D8}" destId="{7A7EBB2E-C0DA-9049-96E2-4A4DB84F6E3A}" srcOrd="1" destOrd="0" parTransId="{772D050A-846E-E846-8D98-EEEA4BAB0E57}" sibTransId="{381C1FCD-CA8B-9444-B1F9-24ACF820E3AD}"/>
    <dgm:cxn modelId="{63F27CC1-FF86-4F43-AFAE-C630F79591B1}" type="presOf" srcId="{68B0FF2D-BCE5-1D48-BFE3-E598149AD3FE}" destId="{11DDBBE6-703E-E94E-BB62-758F40D8F73B}" srcOrd="0" destOrd="0" presId="urn:microsoft.com/office/officeart/2005/8/layout/orgChart1"/>
    <dgm:cxn modelId="{E2277EE7-DB80-1148-8C4C-EEB80F053551}" type="presOf" srcId="{7D1A3750-E4DC-8441-A4F1-117B4A20E0D8}" destId="{5DA6E523-211E-9841-9762-51A34ABEEF9C}" srcOrd="0" destOrd="0" presId="urn:microsoft.com/office/officeart/2005/8/layout/orgChart1"/>
    <dgm:cxn modelId="{15FA6F48-9085-2244-BFB2-759782A8DF3C}" type="presParOf" srcId="{11DDBBE6-703E-E94E-BB62-758F40D8F73B}" destId="{A7A7503A-A929-1545-A0DC-28CCE833CE9B}" srcOrd="0" destOrd="0" presId="urn:microsoft.com/office/officeart/2005/8/layout/orgChart1"/>
    <dgm:cxn modelId="{BB36ADD6-3BBB-0B48-B53E-787CED472291}" type="presParOf" srcId="{A7A7503A-A929-1545-A0DC-28CCE833CE9B}" destId="{CFA2BD9B-DEF5-A946-90BA-2998F8C4E58D}" srcOrd="0" destOrd="0" presId="urn:microsoft.com/office/officeart/2005/8/layout/orgChart1"/>
    <dgm:cxn modelId="{B3AE0DCC-35AA-A448-B36A-19535EB60C2E}" type="presParOf" srcId="{CFA2BD9B-DEF5-A946-90BA-2998F8C4E58D}" destId="{5DA6E523-211E-9841-9762-51A34ABEEF9C}" srcOrd="0" destOrd="0" presId="urn:microsoft.com/office/officeart/2005/8/layout/orgChart1"/>
    <dgm:cxn modelId="{957992C9-13B1-4046-800D-4E07F545668F}" type="presParOf" srcId="{CFA2BD9B-DEF5-A946-90BA-2998F8C4E58D}" destId="{3527B96D-93E9-2745-A0B4-52AFCE7431A4}" srcOrd="1" destOrd="0" presId="urn:microsoft.com/office/officeart/2005/8/layout/orgChart1"/>
    <dgm:cxn modelId="{53267AAF-5DC6-594A-BE6F-276DAFD4FA0F}" type="presParOf" srcId="{A7A7503A-A929-1545-A0DC-28CCE833CE9B}" destId="{6DA36FFA-16B5-9149-A159-B6BCDF9FD57F}" srcOrd="1" destOrd="0" presId="urn:microsoft.com/office/officeart/2005/8/layout/orgChart1"/>
    <dgm:cxn modelId="{77881A0F-EC6A-2646-A8B7-6DF5D82FB798}" type="presParOf" srcId="{6DA36FFA-16B5-9149-A159-B6BCDF9FD57F}" destId="{E6EA57FA-887E-9640-8425-5A6AFED5917E}" srcOrd="0" destOrd="0" presId="urn:microsoft.com/office/officeart/2005/8/layout/orgChart1"/>
    <dgm:cxn modelId="{92D7D98F-0940-1646-92FB-6C6EF6DCE880}" type="presParOf" srcId="{6DA36FFA-16B5-9149-A159-B6BCDF9FD57F}" destId="{8C0BED5D-2F50-9045-8420-2038B403A99C}" srcOrd="1" destOrd="0" presId="urn:microsoft.com/office/officeart/2005/8/layout/orgChart1"/>
    <dgm:cxn modelId="{F6A52FD7-1850-244C-9B8A-753D9B21CDC0}" type="presParOf" srcId="{8C0BED5D-2F50-9045-8420-2038B403A99C}" destId="{432CF266-3D56-1D4D-AFC5-C2C93E063773}" srcOrd="0" destOrd="0" presId="urn:microsoft.com/office/officeart/2005/8/layout/orgChart1"/>
    <dgm:cxn modelId="{1F35310B-C9B4-2042-8F36-4318C48B0770}" type="presParOf" srcId="{432CF266-3D56-1D4D-AFC5-C2C93E063773}" destId="{D714335D-38E1-DA4E-B143-98099F083521}" srcOrd="0" destOrd="0" presId="urn:microsoft.com/office/officeart/2005/8/layout/orgChart1"/>
    <dgm:cxn modelId="{E83C5DD8-A352-6A49-B36E-CA51079D70BF}" type="presParOf" srcId="{432CF266-3D56-1D4D-AFC5-C2C93E063773}" destId="{3A6F0116-3E01-3B46-A7AB-B1E3A541EC7B}" srcOrd="1" destOrd="0" presId="urn:microsoft.com/office/officeart/2005/8/layout/orgChart1"/>
    <dgm:cxn modelId="{481B2DE4-65A4-5D42-ADED-BF9E1C44E2B1}" type="presParOf" srcId="{8C0BED5D-2F50-9045-8420-2038B403A99C}" destId="{3EF2D2E2-710D-0A4E-84D8-C77CF2F1AAD6}" srcOrd="1" destOrd="0" presId="urn:microsoft.com/office/officeart/2005/8/layout/orgChart1"/>
    <dgm:cxn modelId="{6C8109AB-E225-E94A-8991-5686E33E96B3}" type="presParOf" srcId="{8C0BED5D-2F50-9045-8420-2038B403A99C}" destId="{51E1682F-95A6-7C45-9860-3B27433FB218}" srcOrd="2" destOrd="0" presId="urn:microsoft.com/office/officeart/2005/8/layout/orgChart1"/>
    <dgm:cxn modelId="{4BD52439-A457-2E4A-9016-055005B66230}" type="presParOf" srcId="{6DA36FFA-16B5-9149-A159-B6BCDF9FD57F}" destId="{6F8CBD5B-A9B7-6C48-98AC-10FF94357FB9}" srcOrd="2" destOrd="0" presId="urn:microsoft.com/office/officeart/2005/8/layout/orgChart1"/>
    <dgm:cxn modelId="{DF556E07-2E23-6044-8657-710BEAEFC9E4}" type="presParOf" srcId="{6DA36FFA-16B5-9149-A159-B6BCDF9FD57F}" destId="{6D00286C-3E2B-924C-9A6B-D46AD9C35057}" srcOrd="3" destOrd="0" presId="urn:microsoft.com/office/officeart/2005/8/layout/orgChart1"/>
    <dgm:cxn modelId="{0DACFF24-A295-024A-8317-86099C699572}" type="presParOf" srcId="{6D00286C-3E2B-924C-9A6B-D46AD9C35057}" destId="{F9F75008-83D8-AA40-87F8-49DEE3EA1BD5}" srcOrd="0" destOrd="0" presId="urn:microsoft.com/office/officeart/2005/8/layout/orgChart1"/>
    <dgm:cxn modelId="{C09ABCE7-40C3-4548-BF08-3B5D07045946}" type="presParOf" srcId="{F9F75008-83D8-AA40-87F8-49DEE3EA1BD5}" destId="{DE2CF8CE-CE04-9242-9722-0F4421182A45}" srcOrd="0" destOrd="0" presId="urn:microsoft.com/office/officeart/2005/8/layout/orgChart1"/>
    <dgm:cxn modelId="{FE2DF1AB-2D3F-9B46-99C5-9B4CEB38EEF9}" type="presParOf" srcId="{F9F75008-83D8-AA40-87F8-49DEE3EA1BD5}" destId="{DB17DADE-A757-BA4D-A266-1CCDD03DBA50}" srcOrd="1" destOrd="0" presId="urn:microsoft.com/office/officeart/2005/8/layout/orgChart1"/>
    <dgm:cxn modelId="{3D110AF6-B0EB-C341-8D9D-C95CF29F6E44}" type="presParOf" srcId="{6D00286C-3E2B-924C-9A6B-D46AD9C35057}" destId="{72FCB102-FA69-3B4B-A1E9-F25CA3C43693}" srcOrd="1" destOrd="0" presId="urn:microsoft.com/office/officeart/2005/8/layout/orgChart1"/>
    <dgm:cxn modelId="{6C124DEA-C36E-4D41-9114-5BD7520D7E1D}" type="presParOf" srcId="{6D00286C-3E2B-924C-9A6B-D46AD9C35057}" destId="{F7787D1D-536B-6D42-81C2-DE481B1EFCDB}" srcOrd="2" destOrd="0" presId="urn:microsoft.com/office/officeart/2005/8/layout/orgChart1"/>
    <dgm:cxn modelId="{0158E580-123F-3B41-9BC9-B95B3999D0A7}" type="presParOf" srcId="{A7A7503A-A929-1545-A0DC-28CCE833CE9B}" destId="{6E622FBC-E9A3-7A4B-A68C-0EE580107731}" srcOrd="2" destOrd="0" presId="urn:microsoft.com/office/officeart/2005/8/layout/orgChart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580833-E806-5D4D-B4BA-7866B46AA2F9}">
      <dsp:nvSpPr>
        <dsp:cNvPr id="0" name=""/>
        <dsp:cNvSpPr/>
      </dsp:nvSpPr>
      <dsp:spPr>
        <a:xfrm>
          <a:off x="3048000" y="1624148"/>
          <a:ext cx="2156482" cy="594984"/>
        </a:xfrm>
        <a:custGeom>
          <a:avLst/>
          <a:gdLst/>
          <a:ahLst/>
          <a:cxnLst/>
          <a:rect l="0" t="0" r="0" b="0"/>
          <a:pathLst>
            <a:path>
              <a:moveTo>
                <a:pt x="0" y="0"/>
              </a:moveTo>
              <a:lnTo>
                <a:pt x="0" y="407851"/>
              </a:lnTo>
              <a:lnTo>
                <a:pt x="2156482" y="407851"/>
              </a:lnTo>
              <a:lnTo>
                <a:pt x="2156482" y="594984"/>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0D515D5-EAA0-404D-BE39-3638695B949B}">
      <dsp:nvSpPr>
        <dsp:cNvPr id="0" name=""/>
        <dsp:cNvSpPr/>
      </dsp:nvSpPr>
      <dsp:spPr>
        <a:xfrm>
          <a:off x="3002280" y="1624148"/>
          <a:ext cx="91440" cy="594984"/>
        </a:xfrm>
        <a:custGeom>
          <a:avLst/>
          <a:gdLst/>
          <a:ahLst/>
          <a:cxnLst/>
          <a:rect l="0" t="0" r="0" b="0"/>
          <a:pathLst>
            <a:path>
              <a:moveTo>
                <a:pt x="45720" y="0"/>
              </a:moveTo>
              <a:lnTo>
                <a:pt x="45720" y="594984"/>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DB6F5DE-5E9A-1843-8D63-E9073225A9AE}">
      <dsp:nvSpPr>
        <dsp:cNvPr id="0" name=""/>
        <dsp:cNvSpPr/>
      </dsp:nvSpPr>
      <dsp:spPr>
        <a:xfrm>
          <a:off x="891517" y="1624148"/>
          <a:ext cx="2156482" cy="594984"/>
        </a:xfrm>
        <a:custGeom>
          <a:avLst/>
          <a:gdLst/>
          <a:ahLst/>
          <a:cxnLst/>
          <a:rect l="0" t="0" r="0" b="0"/>
          <a:pathLst>
            <a:path>
              <a:moveTo>
                <a:pt x="2156482" y="0"/>
              </a:moveTo>
              <a:lnTo>
                <a:pt x="2156482" y="407851"/>
              </a:lnTo>
              <a:lnTo>
                <a:pt x="0" y="407851"/>
              </a:lnTo>
              <a:lnTo>
                <a:pt x="0" y="594984"/>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3AEB91E-62C8-3A4E-9F21-A4F659602CF6}">
      <dsp:nvSpPr>
        <dsp:cNvPr id="0" name=""/>
        <dsp:cNvSpPr/>
      </dsp:nvSpPr>
      <dsp:spPr>
        <a:xfrm>
          <a:off x="2156891" y="733040"/>
          <a:ext cx="1782216" cy="891108"/>
        </a:xfrm>
        <a:prstGeom prst="rect">
          <a:avLst/>
        </a:prstGeom>
        <a:gradFill rotWithShape="0">
          <a:gsLst>
            <a:gs pos="0">
              <a:srgbClr val="96C0E6"/>
            </a:gs>
            <a:gs pos="50000">
              <a:srgbClr val="002654"/>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err="1"/>
            <a:t>Kamuzu</a:t>
          </a:r>
          <a:r>
            <a:rPr lang="en-US" sz="2000" kern="1200" dirty="0"/>
            <a:t> Central Hospital</a:t>
          </a:r>
        </a:p>
      </dsp:txBody>
      <dsp:txXfrm>
        <a:off x="2156891" y="733040"/>
        <a:ext cx="1782216" cy="891108"/>
      </dsp:txXfrm>
    </dsp:sp>
    <dsp:sp modelId="{541F11A9-8E7C-D640-8CE5-022299CAEC40}">
      <dsp:nvSpPr>
        <dsp:cNvPr id="0" name=""/>
        <dsp:cNvSpPr/>
      </dsp:nvSpPr>
      <dsp:spPr>
        <a:xfrm>
          <a:off x="409" y="2219132"/>
          <a:ext cx="1782216" cy="891108"/>
        </a:xfrm>
        <a:prstGeom prst="rect">
          <a:avLst/>
        </a:prstGeom>
        <a:gradFill rotWithShape="0">
          <a:gsLst>
            <a:gs pos="0">
              <a:srgbClr val="96C0E6"/>
            </a:gs>
            <a:gs pos="76000">
              <a:srgbClr val="002654"/>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Pediatric Surgical Admissions</a:t>
          </a:r>
        </a:p>
      </dsp:txBody>
      <dsp:txXfrm>
        <a:off x="409" y="2219132"/>
        <a:ext cx="1782216" cy="891108"/>
      </dsp:txXfrm>
    </dsp:sp>
    <dsp:sp modelId="{A755634A-7958-9A41-B960-CE0D03B72595}">
      <dsp:nvSpPr>
        <dsp:cNvPr id="0" name=""/>
        <dsp:cNvSpPr/>
      </dsp:nvSpPr>
      <dsp:spPr>
        <a:xfrm>
          <a:off x="2156891" y="2219132"/>
          <a:ext cx="1782216" cy="891108"/>
        </a:xfrm>
        <a:prstGeom prst="rect">
          <a:avLst/>
        </a:prstGeom>
        <a:gradFill rotWithShape="0">
          <a:gsLst>
            <a:gs pos="0">
              <a:srgbClr val="96C0E6"/>
            </a:gs>
            <a:gs pos="76000">
              <a:srgbClr val="002654"/>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Emergency Department</a:t>
          </a:r>
        </a:p>
      </dsp:txBody>
      <dsp:txXfrm>
        <a:off x="2156891" y="2219132"/>
        <a:ext cx="1782216" cy="891108"/>
      </dsp:txXfrm>
    </dsp:sp>
    <dsp:sp modelId="{E0A51D20-455B-4646-A94A-223CC6242F13}">
      <dsp:nvSpPr>
        <dsp:cNvPr id="0" name=""/>
        <dsp:cNvSpPr/>
      </dsp:nvSpPr>
      <dsp:spPr>
        <a:xfrm>
          <a:off x="4313373" y="2219132"/>
          <a:ext cx="1782216" cy="891108"/>
        </a:xfrm>
        <a:prstGeom prst="rect">
          <a:avLst/>
        </a:prstGeom>
        <a:gradFill rotWithShape="0">
          <a:gsLst>
            <a:gs pos="0">
              <a:srgbClr val="96C0E6"/>
            </a:gs>
            <a:gs pos="76000">
              <a:srgbClr val="002654"/>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Pediatric Surgery Consults</a:t>
          </a:r>
        </a:p>
      </dsp:txBody>
      <dsp:txXfrm>
        <a:off x="4313373" y="2219132"/>
        <a:ext cx="1782216" cy="8911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8CBD5B-A9B7-6C48-98AC-10FF94357FB9}">
      <dsp:nvSpPr>
        <dsp:cNvPr id="0" name=""/>
        <dsp:cNvSpPr/>
      </dsp:nvSpPr>
      <dsp:spPr>
        <a:xfrm>
          <a:off x="1999591" y="1164913"/>
          <a:ext cx="1094270" cy="379829"/>
        </a:xfrm>
        <a:custGeom>
          <a:avLst/>
          <a:gdLst/>
          <a:ahLst/>
          <a:cxnLst/>
          <a:rect l="0" t="0" r="0" b="0"/>
          <a:pathLst>
            <a:path>
              <a:moveTo>
                <a:pt x="0" y="0"/>
              </a:moveTo>
              <a:lnTo>
                <a:pt x="0" y="189914"/>
              </a:lnTo>
              <a:lnTo>
                <a:pt x="1094270" y="189914"/>
              </a:lnTo>
              <a:lnTo>
                <a:pt x="1094270" y="379829"/>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8D24280-1619-BE4B-BDE4-8C2301EFD663}">
      <dsp:nvSpPr>
        <dsp:cNvPr id="0" name=""/>
        <dsp:cNvSpPr/>
      </dsp:nvSpPr>
      <dsp:spPr>
        <a:xfrm>
          <a:off x="905320" y="1164913"/>
          <a:ext cx="1094270" cy="379829"/>
        </a:xfrm>
        <a:custGeom>
          <a:avLst/>
          <a:gdLst/>
          <a:ahLst/>
          <a:cxnLst/>
          <a:rect l="0" t="0" r="0" b="0"/>
          <a:pathLst>
            <a:path>
              <a:moveTo>
                <a:pt x="1094270" y="0"/>
              </a:moveTo>
              <a:lnTo>
                <a:pt x="1094270" y="189914"/>
              </a:lnTo>
              <a:lnTo>
                <a:pt x="0" y="189914"/>
              </a:lnTo>
              <a:lnTo>
                <a:pt x="0" y="379829"/>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DA6E523-211E-9841-9762-51A34ABEEF9C}">
      <dsp:nvSpPr>
        <dsp:cNvPr id="0" name=""/>
        <dsp:cNvSpPr/>
      </dsp:nvSpPr>
      <dsp:spPr>
        <a:xfrm>
          <a:off x="1095234" y="260557"/>
          <a:ext cx="1808712" cy="904356"/>
        </a:xfrm>
        <a:prstGeom prst="rect">
          <a:avLst/>
        </a:prstGeom>
        <a:gradFill rotWithShape="0">
          <a:gsLst>
            <a:gs pos="0">
              <a:srgbClr val="96C0E6"/>
            </a:gs>
            <a:gs pos="100000">
              <a:srgbClr val="002654"/>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Anorectal Malformation (n=51)</a:t>
          </a:r>
        </a:p>
      </dsp:txBody>
      <dsp:txXfrm>
        <a:off x="1095234" y="260557"/>
        <a:ext cx="1808712" cy="904356"/>
      </dsp:txXfrm>
    </dsp:sp>
    <dsp:sp modelId="{55DFBEA2-5AF0-E34E-9272-DE5BB9C99273}">
      <dsp:nvSpPr>
        <dsp:cNvPr id="0" name=""/>
        <dsp:cNvSpPr/>
      </dsp:nvSpPr>
      <dsp:spPr>
        <a:xfrm>
          <a:off x="964" y="1544743"/>
          <a:ext cx="1808712" cy="904356"/>
        </a:xfrm>
        <a:prstGeom prst="rect">
          <a:avLst/>
        </a:prstGeom>
        <a:gradFill rotWithShape="0">
          <a:gsLst>
            <a:gs pos="35000">
              <a:srgbClr val="96C0E6"/>
            </a:gs>
            <a:gs pos="99000">
              <a:srgbClr val="002654"/>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Surgery</a:t>
          </a:r>
        </a:p>
        <a:p>
          <a:pPr marL="0" lvl="0" indent="0" algn="ctr" defTabSz="844550">
            <a:lnSpc>
              <a:spcPct val="90000"/>
            </a:lnSpc>
            <a:spcBef>
              <a:spcPct val="0"/>
            </a:spcBef>
            <a:spcAft>
              <a:spcPct val="35000"/>
            </a:spcAft>
            <a:buNone/>
          </a:pPr>
          <a:r>
            <a:rPr lang="en-US" sz="1900" kern="1200" dirty="0"/>
            <a:t>51% (n=26)</a:t>
          </a:r>
        </a:p>
      </dsp:txBody>
      <dsp:txXfrm>
        <a:off x="964" y="1544743"/>
        <a:ext cx="1808712" cy="904356"/>
      </dsp:txXfrm>
    </dsp:sp>
    <dsp:sp modelId="{DE2CF8CE-CE04-9242-9722-0F4421182A45}">
      <dsp:nvSpPr>
        <dsp:cNvPr id="0" name=""/>
        <dsp:cNvSpPr/>
      </dsp:nvSpPr>
      <dsp:spPr>
        <a:xfrm>
          <a:off x="2189505" y="1544743"/>
          <a:ext cx="1808712" cy="904356"/>
        </a:xfrm>
        <a:prstGeom prst="rect">
          <a:avLst/>
        </a:prstGeom>
        <a:gradFill rotWithShape="0">
          <a:gsLst>
            <a:gs pos="0">
              <a:srgbClr val="96C0E6"/>
            </a:gs>
            <a:gs pos="34000">
              <a:srgbClr val="96C0E6"/>
            </a:gs>
            <a:gs pos="100000">
              <a:srgbClr val="002654"/>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Non-operative</a:t>
          </a:r>
        </a:p>
        <a:p>
          <a:pPr marL="0" lvl="0" indent="0" algn="ctr" defTabSz="844550">
            <a:lnSpc>
              <a:spcPct val="90000"/>
            </a:lnSpc>
            <a:spcBef>
              <a:spcPct val="0"/>
            </a:spcBef>
            <a:spcAft>
              <a:spcPct val="35000"/>
            </a:spcAft>
            <a:buNone/>
          </a:pPr>
          <a:r>
            <a:rPr lang="en-US" sz="1900" kern="1200" dirty="0"/>
            <a:t>49% (n=25)</a:t>
          </a:r>
        </a:p>
      </dsp:txBody>
      <dsp:txXfrm>
        <a:off x="2189505" y="1544743"/>
        <a:ext cx="1808712" cy="90435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8CBD5B-A9B7-6C48-98AC-10FF94357FB9}">
      <dsp:nvSpPr>
        <dsp:cNvPr id="0" name=""/>
        <dsp:cNvSpPr/>
      </dsp:nvSpPr>
      <dsp:spPr>
        <a:xfrm>
          <a:off x="1970690" y="1187681"/>
          <a:ext cx="1078455" cy="374339"/>
        </a:xfrm>
        <a:custGeom>
          <a:avLst/>
          <a:gdLst/>
          <a:ahLst/>
          <a:cxnLst/>
          <a:rect l="0" t="0" r="0" b="0"/>
          <a:pathLst>
            <a:path>
              <a:moveTo>
                <a:pt x="0" y="0"/>
              </a:moveTo>
              <a:lnTo>
                <a:pt x="0" y="187169"/>
              </a:lnTo>
              <a:lnTo>
                <a:pt x="1078455" y="187169"/>
              </a:lnTo>
              <a:lnTo>
                <a:pt x="1078455" y="374339"/>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6EA57FA-887E-9640-8425-5A6AFED5917E}">
      <dsp:nvSpPr>
        <dsp:cNvPr id="0" name=""/>
        <dsp:cNvSpPr/>
      </dsp:nvSpPr>
      <dsp:spPr>
        <a:xfrm>
          <a:off x="892235" y="1187681"/>
          <a:ext cx="1078455" cy="374339"/>
        </a:xfrm>
        <a:custGeom>
          <a:avLst/>
          <a:gdLst/>
          <a:ahLst/>
          <a:cxnLst/>
          <a:rect l="0" t="0" r="0" b="0"/>
          <a:pathLst>
            <a:path>
              <a:moveTo>
                <a:pt x="1078455" y="0"/>
              </a:moveTo>
              <a:lnTo>
                <a:pt x="1078455" y="187169"/>
              </a:lnTo>
              <a:lnTo>
                <a:pt x="0" y="187169"/>
              </a:lnTo>
              <a:lnTo>
                <a:pt x="0" y="374339"/>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DA6E523-211E-9841-9762-51A34ABEEF9C}">
      <dsp:nvSpPr>
        <dsp:cNvPr id="0" name=""/>
        <dsp:cNvSpPr/>
      </dsp:nvSpPr>
      <dsp:spPr>
        <a:xfrm>
          <a:off x="1079405" y="296395"/>
          <a:ext cx="1782570" cy="891285"/>
        </a:xfrm>
        <a:prstGeom prst="rect">
          <a:avLst/>
        </a:prstGeom>
        <a:gradFill rotWithShape="0">
          <a:gsLst>
            <a:gs pos="0">
              <a:srgbClr val="96C0E6"/>
            </a:gs>
            <a:gs pos="100000">
              <a:srgbClr val="002654"/>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Hirschsprung Disease   (n=82)</a:t>
          </a:r>
        </a:p>
      </dsp:txBody>
      <dsp:txXfrm>
        <a:off x="1079405" y="296395"/>
        <a:ext cx="1782570" cy="891285"/>
      </dsp:txXfrm>
    </dsp:sp>
    <dsp:sp modelId="{D714335D-38E1-DA4E-B143-98099F083521}">
      <dsp:nvSpPr>
        <dsp:cNvPr id="0" name=""/>
        <dsp:cNvSpPr/>
      </dsp:nvSpPr>
      <dsp:spPr>
        <a:xfrm>
          <a:off x="950" y="1562020"/>
          <a:ext cx="1782570" cy="891285"/>
        </a:xfrm>
        <a:prstGeom prst="rect">
          <a:avLst/>
        </a:prstGeom>
        <a:gradFill rotWithShape="0">
          <a:gsLst>
            <a:gs pos="35000">
              <a:srgbClr val="96C0E6"/>
            </a:gs>
            <a:gs pos="100000">
              <a:srgbClr val="002654"/>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Surgery</a:t>
          </a:r>
        </a:p>
        <a:p>
          <a:pPr marL="0" lvl="0" indent="0" algn="ctr" defTabSz="844550">
            <a:lnSpc>
              <a:spcPct val="90000"/>
            </a:lnSpc>
            <a:spcBef>
              <a:spcPct val="0"/>
            </a:spcBef>
            <a:spcAft>
              <a:spcPct val="35000"/>
            </a:spcAft>
            <a:buNone/>
          </a:pPr>
          <a:r>
            <a:rPr lang="en-US" sz="1900" kern="1200" dirty="0"/>
            <a:t>50% (n=41)</a:t>
          </a:r>
        </a:p>
      </dsp:txBody>
      <dsp:txXfrm>
        <a:off x="950" y="1562020"/>
        <a:ext cx="1782570" cy="891285"/>
      </dsp:txXfrm>
    </dsp:sp>
    <dsp:sp modelId="{DE2CF8CE-CE04-9242-9722-0F4421182A45}">
      <dsp:nvSpPr>
        <dsp:cNvPr id="0" name=""/>
        <dsp:cNvSpPr/>
      </dsp:nvSpPr>
      <dsp:spPr>
        <a:xfrm>
          <a:off x="2157860" y="1562020"/>
          <a:ext cx="1782570" cy="891285"/>
        </a:xfrm>
        <a:prstGeom prst="rect">
          <a:avLst/>
        </a:prstGeom>
        <a:gradFill rotWithShape="0">
          <a:gsLst>
            <a:gs pos="35000">
              <a:srgbClr val="96C0E6"/>
            </a:gs>
            <a:gs pos="100000">
              <a:srgbClr val="002654"/>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Non-operative</a:t>
          </a:r>
        </a:p>
        <a:p>
          <a:pPr marL="0" lvl="0" indent="0" algn="ctr" defTabSz="844550">
            <a:lnSpc>
              <a:spcPct val="90000"/>
            </a:lnSpc>
            <a:spcBef>
              <a:spcPct val="0"/>
            </a:spcBef>
            <a:spcAft>
              <a:spcPct val="35000"/>
            </a:spcAft>
            <a:buNone/>
          </a:pPr>
          <a:r>
            <a:rPr lang="en-US" sz="1900" kern="1200" dirty="0"/>
            <a:t>50% (n=41)</a:t>
          </a:r>
        </a:p>
      </dsp:txBody>
      <dsp:txXfrm>
        <a:off x="2157860" y="1562020"/>
        <a:ext cx="1782570" cy="891285"/>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B660D9-6CA3-6948-8CD5-88B79965D4CF}" type="datetimeFigureOut">
              <a:rPr lang="en-US" smtClean="0"/>
              <a:t>4/17/19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DC7140-96AC-AC47-99F3-FBDC08DD1FB5}" type="slidenum">
              <a:rPr lang="en-US" smtClean="0"/>
              <a:t>‹#›</a:t>
            </a:fld>
            <a:endParaRPr lang="en-US"/>
          </a:p>
        </p:txBody>
      </p:sp>
    </p:spTree>
    <p:extLst>
      <p:ext uri="{BB962C8B-B14F-4D97-AF65-F5344CB8AC3E}">
        <p14:creationId xmlns:p14="http://schemas.microsoft.com/office/powerpoint/2010/main" val="1762924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C7140-96AC-AC47-99F3-FBDC08DD1FB5}" type="slidenum">
              <a:rPr lang="en-US" smtClean="0"/>
              <a:t>1</a:t>
            </a:fld>
            <a:endParaRPr lang="en-US"/>
          </a:p>
        </p:txBody>
      </p:sp>
    </p:spTree>
    <p:extLst>
      <p:ext uri="{BB962C8B-B14F-4D97-AF65-F5344CB8AC3E}">
        <p14:creationId xmlns:p14="http://schemas.microsoft.com/office/powerpoint/2010/main" val="8629911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Congenital anomalies are a major cause of pediatric and neonatal mortality worldwide with an estimated incidence of 12 per 1000 live births globally. Low- and middle-income countries (LMIC) bear the burden of congenital anomalies and resultant mortality, with an estimated 90% occurring in these countries. Unfortunately, the 90% LMIC burden is a gross underestimation due to the paucity of quality data on congenital anomalies. </a:t>
            </a:r>
            <a:endParaRPr lang="en-US" dirty="0"/>
          </a:p>
        </p:txBody>
      </p:sp>
      <p:sp>
        <p:nvSpPr>
          <p:cNvPr id="4" name="Slide Number Placeholder 3"/>
          <p:cNvSpPr>
            <a:spLocks noGrp="1"/>
          </p:cNvSpPr>
          <p:nvPr>
            <p:ph type="sldNum" sz="quarter" idx="5"/>
          </p:nvPr>
        </p:nvSpPr>
        <p:spPr/>
        <p:txBody>
          <a:bodyPr/>
          <a:lstStyle/>
          <a:p>
            <a:fld id="{69DC7140-96AC-AC47-99F3-FBDC08DD1FB5}" type="slidenum">
              <a:rPr lang="en-US" smtClean="0"/>
              <a:t>13</a:t>
            </a:fld>
            <a:endParaRPr lang="en-US"/>
          </a:p>
        </p:txBody>
      </p:sp>
    </p:spTree>
    <p:extLst>
      <p:ext uri="{BB962C8B-B14F-4D97-AF65-F5344CB8AC3E}">
        <p14:creationId xmlns:p14="http://schemas.microsoft.com/office/powerpoint/2010/main" val="17621033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Congenital colorectal diseases, including anorectal malformations and Hirschsprung disease, are two of the most common congenital anomalies managed by pediatric surgeons. Global incidence of ARM and HD are estimated to affect 1 in 4000 to 5000 live births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C7140-96AC-AC47-99F3-FBDC08DD1FB5}" type="slidenum">
              <a:rPr lang="en-US" smtClean="0"/>
              <a:t>14</a:t>
            </a:fld>
            <a:endParaRPr lang="en-US"/>
          </a:p>
        </p:txBody>
      </p:sp>
    </p:spTree>
    <p:extLst>
      <p:ext uri="{BB962C8B-B14F-4D97-AF65-F5344CB8AC3E}">
        <p14:creationId xmlns:p14="http://schemas.microsoft.com/office/powerpoint/2010/main" val="19170039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Congenital Colorectal disease highlights the challenges of pediatric surgery care in LMIC is characterized by Delayed diagnosis, delayed presentation, and definitive management requires surgery from pediatric surgeons. </a:t>
            </a:r>
          </a:p>
        </p:txBody>
      </p:sp>
      <p:sp>
        <p:nvSpPr>
          <p:cNvPr id="4" name="Slide Number Placeholder 3"/>
          <p:cNvSpPr>
            <a:spLocks noGrp="1"/>
          </p:cNvSpPr>
          <p:nvPr>
            <p:ph type="sldNum" sz="quarter" idx="5"/>
          </p:nvPr>
        </p:nvSpPr>
        <p:spPr/>
        <p:txBody>
          <a:bodyPr/>
          <a:lstStyle/>
          <a:p>
            <a:fld id="{69DC7140-96AC-AC47-99F3-FBDC08DD1FB5}" type="slidenum">
              <a:rPr lang="en-US" smtClean="0"/>
              <a:t>16</a:t>
            </a:fld>
            <a:endParaRPr lang="en-US"/>
          </a:p>
        </p:txBody>
      </p:sp>
    </p:spTree>
    <p:extLst>
      <p:ext uri="{BB962C8B-B14F-4D97-AF65-F5344CB8AC3E}">
        <p14:creationId xmlns:p14="http://schemas.microsoft.com/office/powerpoint/2010/main" val="25937082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Malawi, a small landlocked country in southeast sub-Saharan Africa has approximately 17 million people. 1 pediatric surgeon for 6 million children. </a:t>
            </a:r>
          </a:p>
          <a:p>
            <a:endParaRPr lang="en-US" sz="1200" kern="1200" dirty="0">
              <a:solidFill>
                <a:schemeClr val="tx1"/>
              </a:solidFill>
              <a:effectLst/>
              <a:latin typeface="+mn-lt"/>
              <a:ea typeface="+mn-ea"/>
              <a:cs typeface="+mn-cs"/>
            </a:endParaRPr>
          </a:p>
          <a:p>
            <a:r>
              <a:rPr lang="en-US" dirty="0"/>
              <a:t>HIV Prevalence 12%</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9DC7140-96AC-AC47-99F3-FBDC08DD1FB5}" type="slidenum">
              <a:rPr lang="en-US" smtClean="0"/>
              <a:t>17</a:t>
            </a:fld>
            <a:endParaRPr lang="en-US"/>
          </a:p>
        </p:txBody>
      </p:sp>
    </p:spTree>
    <p:extLst>
      <p:ext uri="{BB962C8B-B14F-4D97-AF65-F5344CB8AC3E}">
        <p14:creationId xmlns:p14="http://schemas.microsoft.com/office/powerpoint/2010/main" val="22904336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Its heath care system is stratified into three tiers – the primary healthcare centers at the local level, district hospitals located in each of the 28 districts, and 4 centrals hospitals which provide surgical care to the country, one of which is Kamuzu Central Hospital, which is a 900-bed tertiary hospital and referral center for the approximately 6 million people who reside in the central region of Malawi.</a:t>
            </a:r>
            <a:r>
              <a:rPr lang="en-US" dirty="0">
                <a:effectLst/>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During the time of the study, surgical care was provided by 4 general surgeons, 6 surgical clinical officers, and 11 residents in 4 ORs with one anesthesiologist and 6 clinical officer anesthetists.  NO PEDS surgeon </a:t>
            </a:r>
          </a:p>
        </p:txBody>
      </p:sp>
      <p:sp>
        <p:nvSpPr>
          <p:cNvPr id="4" name="Slide Number Placeholder 3"/>
          <p:cNvSpPr>
            <a:spLocks noGrp="1"/>
          </p:cNvSpPr>
          <p:nvPr>
            <p:ph type="sldNum" sz="quarter" idx="10"/>
          </p:nvPr>
        </p:nvSpPr>
        <p:spPr/>
        <p:txBody>
          <a:bodyPr/>
          <a:lstStyle/>
          <a:p>
            <a:fld id="{22A93DDD-8F44-F044-99F4-BA402B22AF2A}" type="slidenum">
              <a:rPr lang="en-US" smtClean="0"/>
              <a:t>18</a:t>
            </a:fld>
            <a:endParaRPr lang="en-US"/>
          </a:p>
        </p:txBody>
      </p:sp>
    </p:spTree>
    <p:extLst>
      <p:ext uri="{BB962C8B-B14F-4D97-AF65-F5344CB8AC3E}">
        <p14:creationId xmlns:p14="http://schemas.microsoft.com/office/powerpoint/2010/main" val="28255976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all these </a:t>
            </a:r>
            <a:r>
              <a:rPr lang="en-US" dirty="0" err="1"/>
              <a:t>challenegs</a:t>
            </a:r>
            <a:r>
              <a:rPr lang="en-US" dirty="0"/>
              <a:t> </a:t>
            </a:r>
          </a:p>
        </p:txBody>
      </p:sp>
      <p:sp>
        <p:nvSpPr>
          <p:cNvPr id="4" name="Slide Number Placeholder 3"/>
          <p:cNvSpPr>
            <a:spLocks noGrp="1"/>
          </p:cNvSpPr>
          <p:nvPr>
            <p:ph type="sldNum" sz="quarter" idx="5"/>
          </p:nvPr>
        </p:nvSpPr>
        <p:spPr/>
        <p:txBody>
          <a:bodyPr/>
          <a:lstStyle/>
          <a:p>
            <a:fld id="{69DC7140-96AC-AC47-99F3-FBDC08DD1FB5}" type="slidenum">
              <a:rPr lang="en-US" smtClean="0"/>
              <a:t>19</a:t>
            </a:fld>
            <a:endParaRPr lang="en-US"/>
          </a:p>
        </p:txBody>
      </p:sp>
    </p:spTree>
    <p:extLst>
      <p:ext uri="{BB962C8B-B14F-4D97-AF65-F5344CB8AC3E}">
        <p14:creationId xmlns:p14="http://schemas.microsoft.com/office/powerpoint/2010/main" val="31030628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better characterize congenital colorectal disease in Malawi, we performed a retrospective, descriptive analysis utilizing the pediatric surgery database at KCH. The pediatric surgery database was composed of surgical patients less than 18 </a:t>
            </a:r>
            <a:r>
              <a:rPr lang="en-US" dirty="0" err="1"/>
              <a:t>yrs</a:t>
            </a:r>
            <a:r>
              <a:rPr lang="en-US" dirty="0"/>
              <a:t> evaluated as direct admissions, emergency room admissions, or surgical consults. </a:t>
            </a:r>
          </a:p>
          <a:p>
            <a:r>
              <a:rPr lang="en-US" dirty="0"/>
              <a:t>There were 51 patients with anorectal malformations and 82 with </a:t>
            </a:r>
            <a:r>
              <a:rPr lang="en-US" dirty="0" err="1"/>
              <a:t>Hirshsprung</a:t>
            </a:r>
            <a:r>
              <a:rPr lang="en-US" dirty="0"/>
              <a:t> disease were identified.</a:t>
            </a:r>
          </a:p>
        </p:txBody>
      </p:sp>
      <p:sp>
        <p:nvSpPr>
          <p:cNvPr id="4" name="Slide Number Placeholder 3"/>
          <p:cNvSpPr>
            <a:spLocks noGrp="1"/>
          </p:cNvSpPr>
          <p:nvPr>
            <p:ph type="sldNum" sz="quarter" idx="10"/>
          </p:nvPr>
        </p:nvSpPr>
        <p:spPr/>
        <p:txBody>
          <a:bodyPr/>
          <a:lstStyle/>
          <a:p>
            <a:fld id="{69DC7140-96AC-AC47-99F3-FBDC08DD1FB5}" type="slidenum">
              <a:rPr lang="en-US" smtClean="0"/>
              <a:t>20</a:t>
            </a:fld>
            <a:endParaRPr lang="en-US"/>
          </a:p>
        </p:txBody>
      </p:sp>
    </p:spTree>
    <p:extLst>
      <p:ext uri="{BB962C8B-B14F-4D97-AF65-F5344CB8AC3E}">
        <p14:creationId xmlns:p14="http://schemas.microsoft.com/office/powerpoint/2010/main" val="686636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died in hospital s/p OR </a:t>
            </a:r>
          </a:p>
          <a:p>
            <a:endParaRPr lang="en-US" dirty="0"/>
          </a:p>
          <a:p>
            <a:r>
              <a:rPr lang="en-US" dirty="0"/>
              <a:t>ARM – better in girls – usually lower</a:t>
            </a:r>
          </a:p>
        </p:txBody>
      </p:sp>
      <p:sp>
        <p:nvSpPr>
          <p:cNvPr id="4" name="Slide Number Placeholder 3"/>
          <p:cNvSpPr>
            <a:spLocks noGrp="1"/>
          </p:cNvSpPr>
          <p:nvPr>
            <p:ph type="sldNum" sz="quarter" idx="5"/>
          </p:nvPr>
        </p:nvSpPr>
        <p:spPr/>
        <p:txBody>
          <a:bodyPr/>
          <a:lstStyle/>
          <a:p>
            <a:fld id="{69DC7140-96AC-AC47-99F3-FBDC08DD1FB5}" type="slidenum">
              <a:rPr lang="en-US" smtClean="0"/>
              <a:t>21</a:t>
            </a:fld>
            <a:endParaRPr lang="en-US"/>
          </a:p>
        </p:txBody>
      </p:sp>
    </p:spTree>
    <p:extLst>
      <p:ext uri="{BB962C8B-B14F-4D97-AF65-F5344CB8AC3E}">
        <p14:creationId xmlns:p14="http://schemas.microsoft.com/office/powerpoint/2010/main" val="28262807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51% of ARM underwent surgery</a:t>
            </a:r>
          </a:p>
        </p:txBody>
      </p:sp>
      <p:sp>
        <p:nvSpPr>
          <p:cNvPr id="4" name="Slide Number Placeholder 3"/>
          <p:cNvSpPr>
            <a:spLocks noGrp="1"/>
          </p:cNvSpPr>
          <p:nvPr>
            <p:ph type="sldNum" sz="quarter" idx="10"/>
          </p:nvPr>
        </p:nvSpPr>
        <p:spPr/>
        <p:txBody>
          <a:bodyPr/>
          <a:lstStyle/>
          <a:p>
            <a:fld id="{69DC7140-96AC-AC47-99F3-FBDC08DD1FB5}" type="slidenum">
              <a:rPr lang="en-US" smtClean="0"/>
              <a:t>22</a:t>
            </a:fld>
            <a:endParaRPr lang="en-US"/>
          </a:p>
        </p:txBody>
      </p:sp>
    </p:spTree>
    <p:extLst>
      <p:ext uri="{BB962C8B-B14F-4D97-AF65-F5344CB8AC3E}">
        <p14:creationId xmlns:p14="http://schemas.microsoft.com/office/powerpoint/2010/main" val="3536972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Nearly 60% had exploratory laparotomy with colostomy, approximately 25% had PSARP,  11% were managed with dilation</a:t>
            </a:r>
            <a:endParaRPr lang="en-US" dirty="0"/>
          </a:p>
          <a:p>
            <a:endParaRPr lang="en-US" dirty="0"/>
          </a:p>
        </p:txBody>
      </p:sp>
      <p:sp>
        <p:nvSpPr>
          <p:cNvPr id="4" name="Slide Number Placeholder 3"/>
          <p:cNvSpPr>
            <a:spLocks noGrp="1"/>
          </p:cNvSpPr>
          <p:nvPr>
            <p:ph type="sldNum" sz="quarter" idx="5"/>
          </p:nvPr>
        </p:nvSpPr>
        <p:spPr/>
        <p:txBody>
          <a:bodyPr/>
          <a:lstStyle/>
          <a:p>
            <a:fld id="{69DC7140-96AC-AC47-99F3-FBDC08DD1FB5}" type="slidenum">
              <a:rPr lang="en-US" smtClean="0"/>
              <a:t>23</a:t>
            </a:fld>
            <a:endParaRPr lang="en-US"/>
          </a:p>
        </p:txBody>
      </p:sp>
    </p:spTree>
    <p:extLst>
      <p:ext uri="{BB962C8B-B14F-4D97-AF65-F5344CB8AC3E}">
        <p14:creationId xmlns:p14="http://schemas.microsoft.com/office/powerpoint/2010/main" val="536760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DC7140-96AC-AC47-99F3-FBDC08DD1FB5}" type="slidenum">
              <a:rPr lang="en-US" smtClean="0"/>
              <a:t>2</a:t>
            </a:fld>
            <a:endParaRPr lang="en-US"/>
          </a:p>
        </p:txBody>
      </p:sp>
    </p:spTree>
    <p:extLst>
      <p:ext uri="{BB962C8B-B14F-4D97-AF65-F5344CB8AC3E}">
        <p14:creationId xmlns:p14="http://schemas.microsoft.com/office/powerpoint/2010/main" val="20796117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C7140-96AC-AC47-99F3-FBDC08DD1FB5}" type="slidenum">
              <a:rPr lang="en-US" smtClean="0"/>
              <a:t>24</a:t>
            </a:fld>
            <a:endParaRPr lang="en-US"/>
          </a:p>
        </p:txBody>
      </p:sp>
    </p:spTree>
    <p:extLst>
      <p:ext uri="{BB962C8B-B14F-4D97-AF65-F5344CB8AC3E}">
        <p14:creationId xmlns:p14="http://schemas.microsoft.com/office/powerpoint/2010/main" val="23907075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50% of HD patient went to the operating room</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Mortality was 2.4% in the surgical cohort</a:t>
            </a:r>
          </a:p>
        </p:txBody>
      </p:sp>
      <p:sp>
        <p:nvSpPr>
          <p:cNvPr id="4" name="Slide Number Placeholder 3"/>
          <p:cNvSpPr>
            <a:spLocks noGrp="1"/>
          </p:cNvSpPr>
          <p:nvPr>
            <p:ph type="sldNum" sz="quarter" idx="10"/>
          </p:nvPr>
        </p:nvSpPr>
        <p:spPr/>
        <p:txBody>
          <a:bodyPr/>
          <a:lstStyle/>
          <a:p>
            <a:fld id="{69DC7140-96AC-AC47-99F3-FBDC08DD1FB5}" type="slidenum">
              <a:rPr lang="en-US" smtClean="0"/>
              <a:t>25</a:t>
            </a:fld>
            <a:endParaRPr lang="en-US"/>
          </a:p>
        </p:txBody>
      </p:sp>
    </p:spTree>
    <p:extLst>
      <p:ext uri="{BB962C8B-B14F-4D97-AF65-F5344CB8AC3E}">
        <p14:creationId xmlns:p14="http://schemas.microsoft.com/office/powerpoint/2010/main" val="16612484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Of those who underwent surgery, the majority had an exploratory laparotomy, 34% only had a diagnostic biopsy, and approximately 20% had a biopsy and pull-through</a:t>
            </a:r>
          </a:p>
          <a:p>
            <a:endParaRPr lang="en-US" dirty="0"/>
          </a:p>
          <a:p>
            <a:endParaRPr lang="en-US" dirty="0"/>
          </a:p>
          <a:p>
            <a:endParaRPr lang="en-US" dirty="0"/>
          </a:p>
          <a:p>
            <a:r>
              <a:rPr lang="en-US" dirty="0"/>
              <a:t>Pull through the end of the staged procedure or the initial procedure depending on the critical illness </a:t>
            </a:r>
          </a:p>
        </p:txBody>
      </p:sp>
      <p:sp>
        <p:nvSpPr>
          <p:cNvPr id="4" name="Slide Number Placeholder 3"/>
          <p:cNvSpPr>
            <a:spLocks noGrp="1"/>
          </p:cNvSpPr>
          <p:nvPr>
            <p:ph type="sldNum" sz="quarter" idx="5"/>
          </p:nvPr>
        </p:nvSpPr>
        <p:spPr/>
        <p:txBody>
          <a:bodyPr/>
          <a:lstStyle/>
          <a:p>
            <a:fld id="{69DC7140-96AC-AC47-99F3-FBDC08DD1FB5}" type="slidenum">
              <a:rPr lang="en-US" smtClean="0"/>
              <a:t>26</a:t>
            </a:fld>
            <a:endParaRPr lang="en-US"/>
          </a:p>
        </p:txBody>
      </p:sp>
    </p:spTree>
    <p:extLst>
      <p:ext uri="{BB962C8B-B14F-4D97-AF65-F5344CB8AC3E}">
        <p14:creationId xmlns:p14="http://schemas.microsoft.com/office/powerpoint/2010/main" val="22347389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showed approximately 50% of all children presenting with congenital colorectal malformation are managed without any operative interventions, let alone diagnostic or therapeutic intervention. </a:t>
            </a:r>
            <a:endParaRPr lang="en-US" dirty="0"/>
          </a:p>
        </p:txBody>
      </p:sp>
      <p:sp>
        <p:nvSpPr>
          <p:cNvPr id="4" name="Slide Number Placeholder 3"/>
          <p:cNvSpPr>
            <a:spLocks noGrp="1"/>
          </p:cNvSpPr>
          <p:nvPr>
            <p:ph type="sldNum" sz="quarter" idx="5"/>
          </p:nvPr>
        </p:nvSpPr>
        <p:spPr/>
        <p:txBody>
          <a:bodyPr/>
          <a:lstStyle/>
          <a:p>
            <a:fld id="{69DC7140-96AC-AC47-99F3-FBDC08DD1FB5}" type="slidenum">
              <a:rPr lang="en-US" smtClean="0"/>
              <a:t>27</a:t>
            </a:fld>
            <a:endParaRPr lang="en-US"/>
          </a:p>
        </p:txBody>
      </p:sp>
    </p:spTree>
    <p:extLst>
      <p:ext uri="{BB962C8B-B14F-4D97-AF65-F5344CB8AC3E}">
        <p14:creationId xmlns:p14="http://schemas.microsoft.com/office/powerpoint/2010/main" val="128528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Most children are born outside a structured health care system and in the absence of a physician or a trained nurse or midwife, there is failure of early recognition of ARM leading to delayed presentation or mortality prior to receiving any medical care. For failure to pass meconium in the first 24 hours of life to be used as a screening method for congenital colorectal disease is only helpful if the mother and neonate are admitted for 24 hours. </a:t>
            </a:r>
            <a:endParaRPr lang="en-US" dirty="0"/>
          </a:p>
          <a:p>
            <a:endParaRPr lang="en-US" dirty="0"/>
          </a:p>
        </p:txBody>
      </p:sp>
      <p:sp>
        <p:nvSpPr>
          <p:cNvPr id="4" name="Slide Number Placeholder 3"/>
          <p:cNvSpPr>
            <a:spLocks noGrp="1"/>
          </p:cNvSpPr>
          <p:nvPr>
            <p:ph type="sldNum" sz="quarter" idx="5"/>
          </p:nvPr>
        </p:nvSpPr>
        <p:spPr/>
        <p:txBody>
          <a:bodyPr/>
          <a:lstStyle/>
          <a:p>
            <a:fld id="{69DC7140-96AC-AC47-99F3-FBDC08DD1FB5}" type="slidenum">
              <a:rPr lang="en-US" smtClean="0"/>
              <a:t>28</a:t>
            </a:fld>
            <a:endParaRPr lang="en-US"/>
          </a:p>
        </p:txBody>
      </p:sp>
    </p:spTree>
    <p:extLst>
      <p:ext uri="{BB962C8B-B14F-4D97-AF65-F5344CB8AC3E}">
        <p14:creationId xmlns:p14="http://schemas.microsoft.com/office/powerpoint/2010/main" val="13989887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Access to care challenges in </a:t>
            </a:r>
            <a:r>
              <a:rPr lang="en-US" dirty="0" err="1"/>
              <a:t>malawi</a:t>
            </a:r>
            <a:r>
              <a:rPr lang="en-US" dirty="0"/>
              <a:t> are due to Significant travel distances </a:t>
            </a:r>
          </a:p>
          <a:p>
            <a:endParaRPr lang="en-US" dirty="0"/>
          </a:p>
          <a:p>
            <a:r>
              <a:rPr lang="en-US" dirty="0"/>
              <a:t>- Cost and </a:t>
            </a:r>
            <a:r>
              <a:rPr lang="en-US" dirty="0" err="1"/>
              <a:t>safetly</a:t>
            </a:r>
            <a:r>
              <a:rPr lang="en-US" dirty="0"/>
              <a:t> </a:t>
            </a:r>
          </a:p>
          <a:p>
            <a:endParaRPr lang="en-US" dirty="0"/>
          </a:p>
          <a:p>
            <a:r>
              <a:rPr lang="en-US" dirty="0"/>
              <a:t>- Poor population health literacy </a:t>
            </a:r>
          </a:p>
        </p:txBody>
      </p:sp>
      <p:sp>
        <p:nvSpPr>
          <p:cNvPr id="4" name="Slide Number Placeholder 3"/>
          <p:cNvSpPr>
            <a:spLocks noGrp="1"/>
          </p:cNvSpPr>
          <p:nvPr>
            <p:ph type="sldNum" sz="quarter" idx="5"/>
          </p:nvPr>
        </p:nvSpPr>
        <p:spPr/>
        <p:txBody>
          <a:bodyPr/>
          <a:lstStyle/>
          <a:p>
            <a:fld id="{69DC7140-96AC-AC47-99F3-FBDC08DD1FB5}" type="slidenum">
              <a:rPr lang="en-US" smtClean="0"/>
              <a:t>29</a:t>
            </a:fld>
            <a:endParaRPr lang="en-US"/>
          </a:p>
        </p:txBody>
      </p:sp>
    </p:spTree>
    <p:extLst>
      <p:ext uri="{BB962C8B-B14F-4D97-AF65-F5344CB8AC3E}">
        <p14:creationId xmlns:p14="http://schemas.microsoft.com/office/powerpoint/2010/main" val="19795909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result of challenges with access in Malawi, may parents and patients seek advice of Traditional healers. </a:t>
            </a:r>
          </a:p>
          <a:p>
            <a:endParaRPr lang="en-US" dirty="0"/>
          </a:p>
          <a:p>
            <a:r>
              <a:rPr lang="en-US" dirty="0"/>
              <a:t>Which can contribute to delayed diagnosis… </a:t>
            </a:r>
          </a:p>
          <a:p>
            <a:endParaRPr lang="en-US" dirty="0"/>
          </a:p>
          <a:p>
            <a:r>
              <a:rPr lang="en-US" dirty="0"/>
              <a:t>The causes of these diseases or symptom complexes were: (</a:t>
            </a:r>
            <a:r>
              <a:rPr lang="en-US" dirty="0" err="1"/>
              <a:t>i</a:t>
            </a:r>
            <a:r>
              <a:rPr lang="en-US" dirty="0"/>
              <a:t>) natural diseases inflicted upon the patient by God or by bad luck (35%); (ii) bewitchment (30%); (iii) diseases caused by spirits such as ancestral spirits which have not been </a:t>
            </a:r>
            <a:r>
              <a:rPr lang="en-US" dirty="0" err="1"/>
              <a:t>honoured</a:t>
            </a:r>
            <a:r>
              <a:rPr lang="en-US" dirty="0"/>
              <a:t> or demonic spirits (18%); and (iv) breaking sexual taboos (17%).</a:t>
            </a:r>
          </a:p>
        </p:txBody>
      </p:sp>
      <p:sp>
        <p:nvSpPr>
          <p:cNvPr id="4" name="Slide Number Placeholder 3"/>
          <p:cNvSpPr>
            <a:spLocks noGrp="1"/>
          </p:cNvSpPr>
          <p:nvPr>
            <p:ph type="sldNum" sz="quarter" idx="5"/>
          </p:nvPr>
        </p:nvSpPr>
        <p:spPr/>
        <p:txBody>
          <a:bodyPr/>
          <a:lstStyle/>
          <a:p>
            <a:fld id="{69DC7140-96AC-AC47-99F3-FBDC08DD1FB5}" type="slidenum">
              <a:rPr lang="en-US" smtClean="0"/>
              <a:t>30</a:t>
            </a:fld>
            <a:endParaRPr lang="en-US"/>
          </a:p>
        </p:txBody>
      </p:sp>
    </p:spTree>
    <p:extLst>
      <p:ext uri="{BB962C8B-B14F-4D97-AF65-F5344CB8AC3E}">
        <p14:creationId xmlns:p14="http://schemas.microsoft.com/office/powerpoint/2010/main" val="24669459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a result of delayed presentation, there is an increased incidence of perforation, megarectum, and dilated colon which requires stoma formation and negates a single-staged definitive procedure.</a:t>
            </a:r>
            <a:r>
              <a:rPr lang="en-US" sz="1200" kern="1200" baseline="300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300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lack of pediatric surgeons or trained general surgeon result in non-optimal surgical care. As ostomies performed by non-pediatric trained general surgeons increase the risk of downstream complications. Patients with ARM should have an end ostomy and mucus fistula placed at the junction between the descending and sigmoid colon to provide complete diversion, decrease risk of genitourinary infections, as well as improve results definitive operations. </a:t>
            </a:r>
            <a:endParaRPr lang="en-US" dirty="0"/>
          </a:p>
          <a:p>
            <a:endParaRPr lang="en-US" dirty="0"/>
          </a:p>
          <a:p>
            <a:r>
              <a:rPr lang="en-US" dirty="0"/>
              <a:t>Malnutrition and anemia due to malaria and HIV also contribute to delayed surgical operations and poor outcomes. </a:t>
            </a:r>
          </a:p>
        </p:txBody>
      </p:sp>
      <p:sp>
        <p:nvSpPr>
          <p:cNvPr id="4" name="Slide Number Placeholder 3"/>
          <p:cNvSpPr>
            <a:spLocks noGrp="1"/>
          </p:cNvSpPr>
          <p:nvPr>
            <p:ph type="sldNum" sz="quarter" idx="5"/>
          </p:nvPr>
        </p:nvSpPr>
        <p:spPr/>
        <p:txBody>
          <a:bodyPr/>
          <a:lstStyle/>
          <a:p>
            <a:fld id="{69DC7140-96AC-AC47-99F3-FBDC08DD1FB5}" type="slidenum">
              <a:rPr lang="en-US" smtClean="0"/>
              <a:t>31</a:t>
            </a:fld>
            <a:endParaRPr lang="en-US"/>
          </a:p>
        </p:txBody>
      </p:sp>
    </p:spTree>
    <p:extLst>
      <p:ext uri="{BB962C8B-B14F-4D97-AF65-F5344CB8AC3E}">
        <p14:creationId xmlns:p14="http://schemas.microsoft.com/office/powerpoint/2010/main" val="18596667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There is a dearth of diagnostic adjuncts available in our setting, including pediatric anesthesiology, radiology, ultrasonography, and pathology services. The association between colorectal anomalies and other associated congenital diseases is well established making surgical intervention in a child a high-risk activity. In a survey performed in 2007, only 13% of Ugandan anesthetists believed they had the appropriate tools to take care of pediatric patients &lt; 5 years old.</a:t>
            </a:r>
            <a:r>
              <a:rPr lang="en-US" sz="1200" kern="1200" baseline="300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For HD, the presence of pathology is essential for diagnosis and appropriate surgical management to identify the level of </a:t>
            </a:r>
            <a:r>
              <a:rPr lang="en-US" sz="1200" kern="1200" dirty="0" err="1">
                <a:solidFill>
                  <a:schemeClr val="tx1"/>
                </a:solidFill>
                <a:effectLst/>
                <a:latin typeface="+mn-lt"/>
                <a:ea typeface="+mn-ea"/>
                <a:cs typeface="+mn-cs"/>
              </a:rPr>
              <a:t>aganglionosis</a:t>
            </a:r>
            <a:endParaRPr lang="en-US" dirty="0"/>
          </a:p>
        </p:txBody>
      </p:sp>
      <p:sp>
        <p:nvSpPr>
          <p:cNvPr id="4" name="Slide Number Placeholder 3"/>
          <p:cNvSpPr>
            <a:spLocks noGrp="1"/>
          </p:cNvSpPr>
          <p:nvPr>
            <p:ph type="sldNum" sz="quarter" idx="5"/>
          </p:nvPr>
        </p:nvSpPr>
        <p:spPr/>
        <p:txBody>
          <a:bodyPr/>
          <a:lstStyle/>
          <a:p>
            <a:fld id="{69DC7140-96AC-AC47-99F3-FBDC08DD1FB5}" type="slidenum">
              <a:rPr lang="en-US" smtClean="0"/>
              <a:t>32</a:t>
            </a:fld>
            <a:endParaRPr lang="en-US"/>
          </a:p>
        </p:txBody>
      </p:sp>
    </p:spTree>
    <p:extLst>
      <p:ext uri="{BB962C8B-B14F-4D97-AF65-F5344CB8AC3E}">
        <p14:creationId xmlns:p14="http://schemas.microsoft.com/office/powerpoint/2010/main" val="31636925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None in our study returned during the study period </a:t>
            </a:r>
          </a:p>
          <a:p>
            <a:pPr lvl="1"/>
            <a:r>
              <a:rPr lang="en-US" dirty="0"/>
              <a:t>A small minority of these patients may have made the 360 km journey to Blantyre, which at the time of the study was the location of the closest pediatric surgeon </a:t>
            </a:r>
          </a:p>
          <a:p>
            <a:pPr lvl="1"/>
            <a:r>
              <a:rPr lang="en-US" dirty="0"/>
              <a:t>Majority of these patients went home and may have continued with persistence of partial obstructive symptoms or suffered fatal intestinal obstruction </a:t>
            </a:r>
          </a:p>
          <a:p>
            <a:endParaRPr lang="en-US" dirty="0"/>
          </a:p>
        </p:txBody>
      </p:sp>
      <p:sp>
        <p:nvSpPr>
          <p:cNvPr id="4" name="Slide Number Placeholder 3"/>
          <p:cNvSpPr>
            <a:spLocks noGrp="1"/>
          </p:cNvSpPr>
          <p:nvPr>
            <p:ph type="sldNum" sz="quarter" idx="5"/>
          </p:nvPr>
        </p:nvSpPr>
        <p:spPr/>
        <p:txBody>
          <a:bodyPr/>
          <a:lstStyle/>
          <a:p>
            <a:fld id="{69DC7140-96AC-AC47-99F3-FBDC08DD1FB5}" type="slidenum">
              <a:rPr lang="en-US" smtClean="0"/>
              <a:t>33</a:t>
            </a:fld>
            <a:endParaRPr lang="en-US"/>
          </a:p>
        </p:txBody>
      </p:sp>
    </p:spTree>
    <p:extLst>
      <p:ext uri="{BB962C8B-B14F-4D97-AF65-F5344CB8AC3E}">
        <p14:creationId xmlns:p14="http://schemas.microsoft.com/office/powerpoint/2010/main" val="2699549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feel like we can't talk about global surgery without the obligatory lancet commission on global surgery slide...</a:t>
            </a:r>
          </a:p>
          <a:p>
            <a:endParaRPr lang="en-US" dirty="0"/>
          </a:p>
          <a:p>
            <a:endParaRPr lang="en-US" dirty="0"/>
          </a:p>
          <a:p>
            <a:r>
              <a:rPr lang="en-US" dirty="0"/>
              <a:t>Investing in surgery is affordable, saves lives, promotes economic growth and is an indispensable part a global health plan. </a:t>
            </a:r>
          </a:p>
          <a:p>
            <a:endParaRPr lang="en-US" dirty="0"/>
          </a:p>
          <a:p>
            <a:r>
              <a:rPr lang="en-US" dirty="0"/>
              <a:t>Now that we have that out of the way, </a:t>
            </a:r>
          </a:p>
        </p:txBody>
      </p:sp>
      <p:sp>
        <p:nvSpPr>
          <p:cNvPr id="4" name="Slide Number Placeholder 3"/>
          <p:cNvSpPr>
            <a:spLocks noGrp="1"/>
          </p:cNvSpPr>
          <p:nvPr>
            <p:ph type="sldNum" sz="quarter" idx="5"/>
          </p:nvPr>
        </p:nvSpPr>
        <p:spPr/>
        <p:txBody>
          <a:bodyPr/>
          <a:lstStyle/>
          <a:p>
            <a:fld id="{69DC7140-96AC-AC47-99F3-FBDC08DD1FB5}" type="slidenum">
              <a:rPr lang="en-US" smtClean="0"/>
              <a:t>3</a:t>
            </a:fld>
            <a:endParaRPr lang="en-US"/>
          </a:p>
        </p:txBody>
      </p:sp>
    </p:spTree>
    <p:extLst>
      <p:ext uri="{BB962C8B-B14F-4D97-AF65-F5344CB8AC3E}">
        <p14:creationId xmlns:p14="http://schemas.microsoft.com/office/powerpoint/2010/main" val="25076606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Focused pediatric surgery </a:t>
            </a:r>
            <a:r>
              <a:rPr lang="en-US" baseline="0"/>
              <a:t>educational curriculum </a:t>
            </a:r>
            <a:endParaRPr lang="en-US" baseline="0" dirty="0"/>
          </a:p>
        </p:txBody>
      </p:sp>
      <p:sp>
        <p:nvSpPr>
          <p:cNvPr id="4" name="Slide Number Placeholder 3"/>
          <p:cNvSpPr>
            <a:spLocks noGrp="1"/>
          </p:cNvSpPr>
          <p:nvPr>
            <p:ph type="sldNum" sz="quarter" idx="10"/>
          </p:nvPr>
        </p:nvSpPr>
        <p:spPr/>
        <p:txBody>
          <a:bodyPr/>
          <a:lstStyle/>
          <a:p>
            <a:fld id="{69DC7140-96AC-AC47-99F3-FBDC08DD1FB5}" type="slidenum">
              <a:rPr lang="en-US" smtClean="0"/>
              <a:t>34</a:t>
            </a:fld>
            <a:endParaRPr lang="en-US"/>
          </a:p>
        </p:txBody>
      </p:sp>
    </p:spTree>
    <p:extLst>
      <p:ext uri="{BB962C8B-B14F-4D97-AF65-F5344CB8AC3E}">
        <p14:creationId xmlns:p14="http://schemas.microsoft.com/office/powerpoint/2010/main" val="1345289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C7140-96AC-AC47-99F3-FBDC08DD1FB5}" type="slidenum">
              <a:rPr lang="en-US" smtClean="0"/>
              <a:t>5</a:t>
            </a:fld>
            <a:endParaRPr lang="en-US"/>
          </a:p>
        </p:txBody>
      </p:sp>
    </p:spTree>
    <p:extLst>
      <p:ext uri="{BB962C8B-B14F-4D97-AF65-F5344CB8AC3E}">
        <p14:creationId xmlns:p14="http://schemas.microsoft.com/office/powerpoint/2010/main" val="31956300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made in diagnosis, investigations, management, prognosis, and understanding of </a:t>
            </a:r>
            <a:r>
              <a:rPr lang="en-US" dirty="0" err="1"/>
              <a:t>pathophys</a:t>
            </a:r>
            <a:r>
              <a:rPr lang="en-US" dirty="0"/>
              <a:t> </a:t>
            </a:r>
          </a:p>
        </p:txBody>
      </p:sp>
      <p:sp>
        <p:nvSpPr>
          <p:cNvPr id="4" name="Slide Number Placeholder 3"/>
          <p:cNvSpPr>
            <a:spLocks noGrp="1"/>
          </p:cNvSpPr>
          <p:nvPr>
            <p:ph type="sldNum" sz="quarter" idx="5"/>
          </p:nvPr>
        </p:nvSpPr>
        <p:spPr/>
        <p:txBody>
          <a:bodyPr/>
          <a:lstStyle/>
          <a:p>
            <a:fld id="{69DC7140-96AC-AC47-99F3-FBDC08DD1FB5}" type="slidenum">
              <a:rPr lang="en-US" smtClean="0"/>
              <a:t>6</a:t>
            </a:fld>
            <a:endParaRPr lang="en-US"/>
          </a:p>
        </p:txBody>
      </p:sp>
    </p:spTree>
    <p:extLst>
      <p:ext uri="{BB962C8B-B14F-4D97-AF65-F5344CB8AC3E}">
        <p14:creationId xmlns:p14="http://schemas.microsoft.com/office/powerpoint/2010/main" val="3553187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can be deduced from the Lancet commission on global surgery findings, there are still continued challenges to pediatric surgery in Africa even though there has been significant advancements since the 1920s. </a:t>
            </a:r>
          </a:p>
          <a:p>
            <a:endParaRPr lang="en-US" dirty="0"/>
          </a:p>
          <a:p>
            <a:endParaRPr lang="en-US" dirty="0"/>
          </a:p>
          <a:p>
            <a:r>
              <a:rPr lang="en-US" dirty="0"/>
              <a:t>Paucity of trained general surgeons … and even less </a:t>
            </a:r>
            <a:r>
              <a:rPr lang="en-US" dirty="0" err="1"/>
              <a:t>peds</a:t>
            </a:r>
            <a:r>
              <a:rPr lang="en-US" dirty="0"/>
              <a:t> surgeons </a:t>
            </a:r>
          </a:p>
          <a:p>
            <a:endParaRPr lang="en-US" dirty="0"/>
          </a:p>
        </p:txBody>
      </p:sp>
      <p:sp>
        <p:nvSpPr>
          <p:cNvPr id="4" name="Slide Number Placeholder 3"/>
          <p:cNvSpPr>
            <a:spLocks noGrp="1"/>
          </p:cNvSpPr>
          <p:nvPr>
            <p:ph type="sldNum" sz="quarter" idx="5"/>
          </p:nvPr>
        </p:nvSpPr>
        <p:spPr/>
        <p:txBody>
          <a:bodyPr/>
          <a:lstStyle/>
          <a:p>
            <a:fld id="{69DC7140-96AC-AC47-99F3-FBDC08DD1FB5}" type="slidenum">
              <a:rPr lang="en-US" smtClean="0"/>
              <a:t>8</a:t>
            </a:fld>
            <a:endParaRPr lang="en-US"/>
          </a:p>
        </p:txBody>
      </p:sp>
    </p:spTree>
    <p:extLst>
      <p:ext uri="{BB962C8B-B14F-4D97-AF65-F5344CB8AC3E}">
        <p14:creationId xmlns:p14="http://schemas.microsoft.com/office/powerpoint/2010/main" val="3875233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Medical migration contributes </a:t>
            </a:r>
            <a:r>
              <a:rPr lang="en-US" dirty="0" err="1"/>
              <a:t>signficiantly</a:t>
            </a:r>
            <a:r>
              <a:rPr lang="en-US" dirty="0"/>
              <a:t> to the physician shortage in Africa, as nearly 15% of trained physicians leave sub-Saharan Africa for the US, UK, Canada and Australia due to challenging working conditions</a:t>
            </a:r>
          </a:p>
        </p:txBody>
      </p:sp>
      <p:sp>
        <p:nvSpPr>
          <p:cNvPr id="4" name="Slide Number Placeholder 3"/>
          <p:cNvSpPr>
            <a:spLocks noGrp="1"/>
          </p:cNvSpPr>
          <p:nvPr>
            <p:ph type="sldNum" sz="quarter" idx="5"/>
          </p:nvPr>
        </p:nvSpPr>
        <p:spPr/>
        <p:txBody>
          <a:bodyPr/>
          <a:lstStyle/>
          <a:p>
            <a:fld id="{69DC7140-96AC-AC47-99F3-FBDC08DD1FB5}" type="slidenum">
              <a:rPr lang="en-US" smtClean="0"/>
              <a:t>9</a:t>
            </a:fld>
            <a:endParaRPr lang="en-US"/>
          </a:p>
        </p:txBody>
      </p:sp>
    </p:spTree>
    <p:extLst>
      <p:ext uri="{BB962C8B-B14F-4D97-AF65-F5344CB8AC3E}">
        <p14:creationId xmlns:p14="http://schemas.microsoft.com/office/powerpoint/2010/main" val="1815290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a paucity of qualified pediatric surgeons, there is an enormous workload as an estimated 85% of  African children by 15 </a:t>
            </a:r>
          </a:p>
        </p:txBody>
      </p:sp>
      <p:sp>
        <p:nvSpPr>
          <p:cNvPr id="4" name="Slide Number Placeholder 3"/>
          <p:cNvSpPr>
            <a:spLocks noGrp="1"/>
          </p:cNvSpPr>
          <p:nvPr>
            <p:ph type="sldNum" sz="quarter" idx="5"/>
          </p:nvPr>
        </p:nvSpPr>
        <p:spPr/>
        <p:txBody>
          <a:bodyPr/>
          <a:lstStyle/>
          <a:p>
            <a:fld id="{69DC7140-96AC-AC47-99F3-FBDC08DD1FB5}" type="slidenum">
              <a:rPr lang="en-US" smtClean="0"/>
              <a:t>10</a:t>
            </a:fld>
            <a:endParaRPr lang="en-US"/>
          </a:p>
        </p:txBody>
      </p:sp>
    </p:spTree>
    <p:extLst>
      <p:ext uri="{BB962C8B-B14F-4D97-AF65-F5344CB8AC3E}">
        <p14:creationId xmlns:p14="http://schemas.microsoft.com/office/powerpoint/2010/main" val="400014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specifically operation research to improve and advance the surgical care on the continent </a:t>
            </a:r>
          </a:p>
          <a:p>
            <a:endParaRPr lang="en-US" dirty="0"/>
          </a:p>
        </p:txBody>
      </p:sp>
      <p:sp>
        <p:nvSpPr>
          <p:cNvPr id="4" name="Slide Number Placeholder 3"/>
          <p:cNvSpPr>
            <a:spLocks noGrp="1"/>
          </p:cNvSpPr>
          <p:nvPr>
            <p:ph type="sldNum" sz="quarter" idx="5"/>
          </p:nvPr>
        </p:nvSpPr>
        <p:spPr/>
        <p:txBody>
          <a:bodyPr/>
          <a:lstStyle/>
          <a:p>
            <a:fld id="{69DC7140-96AC-AC47-99F3-FBDC08DD1FB5}" type="slidenum">
              <a:rPr lang="en-US" smtClean="0"/>
              <a:t>11</a:t>
            </a:fld>
            <a:endParaRPr lang="en-US"/>
          </a:p>
        </p:txBody>
      </p:sp>
    </p:spTree>
    <p:extLst>
      <p:ext uri="{BB962C8B-B14F-4D97-AF65-F5344CB8AC3E}">
        <p14:creationId xmlns:p14="http://schemas.microsoft.com/office/powerpoint/2010/main" val="42885944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84398" y="6036972"/>
            <a:ext cx="2968625" cy="676856"/>
          </a:xfrm>
          <a:prstGeom prst="rect">
            <a:avLst/>
          </a:prstGeom>
        </p:spPr>
      </p:pic>
      <p:pic>
        <p:nvPicPr>
          <p:cNvPr id="5" name="Picture 4" descr="ppt.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67813"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84397" y="6036972"/>
            <a:ext cx="2968625" cy="676856"/>
          </a:xfrm>
          <a:prstGeom prst="rect">
            <a:avLst/>
          </a:prstGeom>
        </p:spPr>
      </p:pic>
    </p:spTree>
    <p:extLst>
      <p:ext uri="{BB962C8B-B14F-4D97-AF65-F5344CB8AC3E}">
        <p14:creationId xmlns:p14="http://schemas.microsoft.com/office/powerpoint/2010/main" val="1841585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4000">
                <a:solidFill>
                  <a:schemeClr val="tx1">
                    <a:lumMod val="65000"/>
                    <a:lumOff val="3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57200" y="1600201"/>
            <a:ext cx="8229600" cy="4082066"/>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0739229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w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6000750" y="5892800"/>
            <a:ext cx="3143250" cy="965200"/>
          </a:xfrm>
          <a:prstGeom prst="rect">
            <a:avLst/>
          </a:prstGeom>
          <a:gradFill rotWithShape="1">
            <a:gsLst>
              <a:gs pos="0">
                <a:srgbClr val="6BABD8"/>
              </a:gs>
              <a:gs pos="100000">
                <a:srgbClr val="639EC8"/>
              </a:gs>
            </a:gsLst>
            <a:lin ang="5400000"/>
          </a:gradFill>
          <a:ln>
            <a:noFill/>
          </a:ln>
          <a:effectLst>
            <a:outerShdw blurRad="136525" dist="88900" dir="11820011" sx="85000" sy="85000" algn="tl" rotWithShape="0">
              <a:srgbClr val="BFBFBF">
                <a:alpha val="42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charset="0"/>
                <a:ea typeface="ヒラギノ角ゴ Pro W3" charset="-128"/>
              </a:defRPr>
            </a:lvl1pPr>
            <a:lvl2pPr marL="742950" indent="-285750" eaLnBrk="0" hangingPunct="0">
              <a:defRPr sz="2400">
                <a:solidFill>
                  <a:schemeClr val="tx1"/>
                </a:solidFill>
                <a:latin typeface="Calibri" charset="0"/>
                <a:ea typeface="ヒラギノ角ゴ Pro W3" charset="-128"/>
              </a:defRPr>
            </a:lvl2pPr>
            <a:lvl3pPr marL="1143000" indent="-228600" eaLnBrk="0" hangingPunct="0">
              <a:defRPr sz="2400">
                <a:solidFill>
                  <a:schemeClr val="tx1"/>
                </a:solidFill>
                <a:latin typeface="Calibri" charset="0"/>
                <a:ea typeface="ヒラギノ角ゴ Pro W3" charset="-128"/>
              </a:defRPr>
            </a:lvl3pPr>
            <a:lvl4pPr marL="1600200" indent="-228600" eaLnBrk="0" hangingPunct="0">
              <a:defRPr sz="2400">
                <a:solidFill>
                  <a:schemeClr val="tx1"/>
                </a:solidFill>
                <a:latin typeface="Calibri" charset="0"/>
                <a:ea typeface="ヒラギノ角ゴ Pro W3" charset="-128"/>
              </a:defRPr>
            </a:lvl4pPr>
            <a:lvl5pPr marL="2057400" indent="-228600" eaLnBrk="0" hangingPunct="0">
              <a:defRPr sz="2400">
                <a:solidFill>
                  <a:schemeClr val="tx1"/>
                </a:solidFill>
                <a:latin typeface="Calibri" charset="0"/>
                <a:ea typeface="ヒラギノ角ゴ Pro W3" charset="-128"/>
              </a:defRPr>
            </a:lvl5pPr>
            <a:lvl6pPr marL="2514600" indent="-228600" defTabSz="457200" eaLnBrk="0" fontAlgn="base" hangingPunct="0">
              <a:spcBef>
                <a:spcPct val="0"/>
              </a:spcBef>
              <a:spcAft>
                <a:spcPct val="0"/>
              </a:spcAft>
              <a:defRPr sz="2400">
                <a:solidFill>
                  <a:schemeClr val="tx1"/>
                </a:solidFill>
                <a:latin typeface="Calibri" charset="0"/>
                <a:ea typeface="ヒラギノ角ゴ Pro W3" charset="-128"/>
              </a:defRPr>
            </a:lvl6pPr>
            <a:lvl7pPr marL="2971800" indent="-228600" defTabSz="457200" eaLnBrk="0" fontAlgn="base" hangingPunct="0">
              <a:spcBef>
                <a:spcPct val="0"/>
              </a:spcBef>
              <a:spcAft>
                <a:spcPct val="0"/>
              </a:spcAft>
              <a:defRPr sz="2400">
                <a:solidFill>
                  <a:schemeClr val="tx1"/>
                </a:solidFill>
                <a:latin typeface="Calibri" charset="0"/>
                <a:ea typeface="ヒラギノ角ゴ Pro W3" charset="-128"/>
              </a:defRPr>
            </a:lvl7pPr>
            <a:lvl8pPr marL="3429000" indent="-228600" defTabSz="457200" eaLnBrk="0" fontAlgn="base" hangingPunct="0">
              <a:spcBef>
                <a:spcPct val="0"/>
              </a:spcBef>
              <a:spcAft>
                <a:spcPct val="0"/>
              </a:spcAft>
              <a:defRPr sz="2400">
                <a:solidFill>
                  <a:schemeClr val="tx1"/>
                </a:solidFill>
                <a:latin typeface="Calibri" charset="0"/>
                <a:ea typeface="ヒラギノ角ゴ Pro W3" charset="-128"/>
              </a:defRPr>
            </a:lvl8pPr>
            <a:lvl9pPr marL="3886200" indent="-228600" defTabSz="457200" eaLnBrk="0" fontAlgn="base" hangingPunct="0">
              <a:spcBef>
                <a:spcPct val="0"/>
              </a:spcBef>
              <a:spcAft>
                <a:spcPct val="0"/>
              </a:spcAft>
              <a:defRPr sz="2400">
                <a:solidFill>
                  <a:schemeClr val="tx1"/>
                </a:solidFill>
                <a:latin typeface="Calibri" charset="0"/>
                <a:ea typeface="ヒラギノ角ゴ Pro W3" charset="-128"/>
              </a:defRPr>
            </a:lvl9pPr>
          </a:lstStyle>
          <a:p>
            <a:pPr algn="ctr" eaLnBrk="1" hangingPunct="1"/>
            <a:endParaRPr lang="en-US" altLang="en-US" sz="1800">
              <a:solidFill>
                <a:srgbClr val="FFFFFF"/>
              </a:solidFill>
            </a:endParaRPr>
          </a:p>
        </p:txBody>
      </p:sp>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88062" y="6036972"/>
            <a:ext cx="2968625" cy="676856"/>
          </a:xfrm>
          <a:prstGeom prst="rect">
            <a:avLst/>
          </a:prstGeom>
        </p:spPr>
      </p:pic>
    </p:spTree>
  </p:cSld>
  <p:clrMap bg1="lt1" tx1="dk1" bg2="lt2" tx2="dk2" accent1="accent1" accent2="accent2" accent3="accent3" accent4="accent4" accent5="accent5" accent6="accent6" hlink="hlink" folHlink="folHlink"/>
  <p:sldLayoutIdLst>
    <p:sldLayoutId id="2147483665" r:id="rId1"/>
    <p:sldLayoutId id="2147483664" r:id="rId2"/>
  </p:sldLayoutIdLst>
  <p:txStyles>
    <p:titleStyle>
      <a:lvl1pPr algn="ctr" defTabSz="457200" rtl="0" eaLnBrk="1" fontAlgn="base" hangingPunct="1">
        <a:spcBef>
          <a:spcPct val="0"/>
        </a:spcBef>
        <a:spcAft>
          <a:spcPct val="0"/>
        </a:spcAft>
        <a:defRPr sz="4400" kern="1200">
          <a:solidFill>
            <a:schemeClr val="tx1"/>
          </a:solidFill>
          <a:latin typeface="+mj-lt"/>
          <a:ea typeface="ヒラギノ角ゴ Pro W3" charset="0"/>
          <a:cs typeface="ヒラギノ角ゴ Pro W3" charset="0"/>
        </a:defRPr>
      </a:lvl1pPr>
      <a:lvl2pPr algn="ctr" defTabSz="457200" rtl="0" eaLnBrk="1" fontAlgn="base" hangingPunct="1">
        <a:spcBef>
          <a:spcPct val="0"/>
        </a:spcBef>
        <a:spcAft>
          <a:spcPct val="0"/>
        </a:spcAft>
        <a:defRPr sz="4400">
          <a:solidFill>
            <a:schemeClr val="tx1"/>
          </a:solidFill>
          <a:latin typeface="Calibri" charset="0"/>
          <a:ea typeface="ヒラギノ角ゴ Pro W3" charset="0"/>
          <a:cs typeface="ヒラギノ角ゴ Pro W3" charset="0"/>
        </a:defRPr>
      </a:lvl2pPr>
      <a:lvl3pPr algn="ctr" defTabSz="457200" rtl="0" eaLnBrk="1" fontAlgn="base" hangingPunct="1">
        <a:spcBef>
          <a:spcPct val="0"/>
        </a:spcBef>
        <a:spcAft>
          <a:spcPct val="0"/>
        </a:spcAft>
        <a:defRPr sz="4400">
          <a:solidFill>
            <a:schemeClr val="tx1"/>
          </a:solidFill>
          <a:latin typeface="Calibri" charset="0"/>
          <a:ea typeface="ヒラギノ角ゴ Pro W3" charset="0"/>
          <a:cs typeface="ヒラギノ角ゴ Pro W3" charset="0"/>
        </a:defRPr>
      </a:lvl3pPr>
      <a:lvl4pPr algn="ctr" defTabSz="457200" rtl="0" eaLnBrk="1" fontAlgn="base" hangingPunct="1">
        <a:spcBef>
          <a:spcPct val="0"/>
        </a:spcBef>
        <a:spcAft>
          <a:spcPct val="0"/>
        </a:spcAft>
        <a:defRPr sz="4400">
          <a:solidFill>
            <a:schemeClr val="tx1"/>
          </a:solidFill>
          <a:latin typeface="Calibri" charset="0"/>
          <a:ea typeface="ヒラギノ角ゴ Pro W3" charset="0"/>
          <a:cs typeface="ヒラギノ角ゴ Pro W3" charset="0"/>
        </a:defRPr>
      </a:lvl4pPr>
      <a:lvl5pPr algn="ctr" defTabSz="457200" rtl="0" eaLnBrk="1" fontAlgn="base" hangingPunct="1">
        <a:spcBef>
          <a:spcPct val="0"/>
        </a:spcBef>
        <a:spcAft>
          <a:spcPct val="0"/>
        </a:spcAft>
        <a:defRPr sz="4400">
          <a:solidFill>
            <a:schemeClr val="tx1"/>
          </a:solidFill>
          <a:latin typeface="Calibri" charset="0"/>
          <a:ea typeface="ヒラギノ角ゴ Pro W3" charset="0"/>
          <a:cs typeface="ヒラギノ角ゴ Pro W3" charset="0"/>
        </a:defRPr>
      </a:lvl5pPr>
      <a:lvl6pPr marL="457200" algn="ctr" defTabSz="457200" rtl="0" eaLnBrk="1" fontAlgn="base" hangingPunct="1">
        <a:spcBef>
          <a:spcPct val="0"/>
        </a:spcBef>
        <a:spcAft>
          <a:spcPct val="0"/>
        </a:spcAft>
        <a:defRPr sz="4400">
          <a:solidFill>
            <a:schemeClr val="tx1"/>
          </a:solidFill>
          <a:latin typeface="Calibri" charset="0"/>
          <a:ea typeface="ヒラギノ角ゴ Pro W3" charset="0"/>
          <a:cs typeface="ヒラギノ角ゴ Pro W3" charset="0"/>
        </a:defRPr>
      </a:lvl6pPr>
      <a:lvl7pPr marL="914400" algn="ctr" defTabSz="457200" rtl="0" eaLnBrk="1" fontAlgn="base" hangingPunct="1">
        <a:spcBef>
          <a:spcPct val="0"/>
        </a:spcBef>
        <a:spcAft>
          <a:spcPct val="0"/>
        </a:spcAft>
        <a:defRPr sz="4400">
          <a:solidFill>
            <a:schemeClr val="tx1"/>
          </a:solidFill>
          <a:latin typeface="Calibri" charset="0"/>
          <a:ea typeface="ヒラギノ角ゴ Pro W3" charset="0"/>
          <a:cs typeface="ヒラギノ角ゴ Pro W3" charset="0"/>
        </a:defRPr>
      </a:lvl7pPr>
      <a:lvl8pPr marL="1371600" algn="ctr" defTabSz="457200" rtl="0" eaLnBrk="1" fontAlgn="base" hangingPunct="1">
        <a:spcBef>
          <a:spcPct val="0"/>
        </a:spcBef>
        <a:spcAft>
          <a:spcPct val="0"/>
        </a:spcAft>
        <a:defRPr sz="4400">
          <a:solidFill>
            <a:schemeClr val="tx1"/>
          </a:solidFill>
          <a:latin typeface="Calibri" charset="0"/>
          <a:ea typeface="ヒラギノ角ゴ Pro W3" charset="0"/>
          <a:cs typeface="ヒラギノ角ゴ Pro W3" charset="0"/>
        </a:defRPr>
      </a:lvl8pPr>
      <a:lvl9pPr marL="1828800" algn="ctr" defTabSz="457200" rtl="0" eaLnBrk="1" fontAlgn="base" hangingPunct="1">
        <a:spcBef>
          <a:spcPct val="0"/>
        </a:spcBef>
        <a:spcAft>
          <a:spcPct val="0"/>
        </a:spcAft>
        <a:defRPr sz="4400">
          <a:solidFill>
            <a:schemeClr val="tx1"/>
          </a:solidFill>
          <a:latin typeface="Calibri" charset="0"/>
          <a:ea typeface="ヒラギノ角ゴ Pro W3" charset="0"/>
          <a:cs typeface="ヒラギノ角ゴ Pro W3"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ヒラギノ角ゴ Pro W3" charset="0"/>
          <a:cs typeface="ヒラギノ角ゴ Pro W3"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ヒラギノ角ゴ Pro W3"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ヒラギノ角ゴ Pro W3"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ヒラギノ角ゴ Pro W3"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ヒラギノ角ゴ Pro W3"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16.xml"/><Relationship Id="rId16" Type="http://schemas.openxmlformats.org/officeDocument/2006/relationships/diagramColors" Target="../diagrams/colors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itle 1"/>
          <p:cNvSpPr txBox="1">
            <a:spLocks/>
          </p:cNvSpPr>
          <p:nvPr/>
        </p:nvSpPr>
        <p:spPr bwMode="auto">
          <a:xfrm>
            <a:off x="4900613" y="1827213"/>
            <a:ext cx="3762375"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ヒラギノ角ゴ Pro W3" charset="-128"/>
              </a:defRPr>
            </a:lvl1pPr>
            <a:lvl2pPr marL="742950" indent="-285750" eaLnBrk="0" hangingPunct="0">
              <a:defRPr sz="2400">
                <a:solidFill>
                  <a:schemeClr val="tx1"/>
                </a:solidFill>
                <a:latin typeface="Calibri" charset="0"/>
                <a:ea typeface="ヒラギノ角ゴ Pro W3" charset="-128"/>
              </a:defRPr>
            </a:lvl2pPr>
            <a:lvl3pPr marL="1143000" indent="-228600" eaLnBrk="0" hangingPunct="0">
              <a:defRPr sz="2400">
                <a:solidFill>
                  <a:schemeClr val="tx1"/>
                </a:solidFill>
                <a:latin typeface="Calibri" charset="0"/>
                <a:ea typeface="ヒラギノ角ゴ Pro W3" charset="-128"/>
              </a:defRPr>
            </a:lvl3pPr>
            <a:lvl4pPr marL="1600200" indent="-228600" eaLnBrk="0" hangingPunct="0">
              <a:defRPr sz="2400">
                <a:solidFill>
                  <a:schemeClr val="tx1"/>
                </a:solidFill>
                <a:latin typeface="Calibri" charset="0"/>
                <a:ea typeface="ヒラギノ角ゴ Pro W3" charset="-128"/>
              </a:defRPr>
            </a:lvl4pPr>
            <a:lvl5pPr marL="2057400" indent="-228600" eaLnBrk="0" hangingPunct="0">
              <a:defRPr sz="2400">
                <a:solidFill>
                  <a:schemeClr val="tx1"/>
                </a:solidFill>
                <a:latin typeface="Calibri" charset="0"/>
                <a:ea typeface="ヒラギノ角ゴ Pro W3" charset="-128"/>
              </a:defRPr>
            </a:lvl5pPr>
            <a:lvl6pPr marL="2514600" indent="-228600" defTabSz="457200" eaLnBrk="0" fontAlgn="base" hangingPunct="0">
              <a:spcBef>
                <a:spcPct val="0"/>
              </a:spcBef>
              <a:spcAft>
                <a:spcPct val="0"/>
              </a:spcAft>
              <a:defRPr sz="2400">
                <a:solidFill>
                  <a:schemeClr val="tx1"/>
                </a:solidFill>
                <a:latin typeface="Calibri" charset="0"/>
                <a:ea typeface="ヒラギノ角ゴ Pro W3" charset="-128"/>
              </a:defRPr>
            </a:lvl6pPr>
            <a:lvl7pPr marL="2971800" indent="-228600" defTabSz="457200" eaLnBrk="0" fontAlgn="base" hangingPunct="0">
              <a:spcBef>
                <a:spcPct val="0"/>
              </a:spcBef>
              <a:spcAft>
                <a:spcPct val="0"/>
              </a:spcAft>
              <a:defRPr sz="2400">
                <a:solidFill>
                  <a:schemeClr val="tx1"/>
                </a:solidFill>
                <a:latin typeface="Calibri" charset="0"/>
                <a:ea typeface="ヒラギノ角ゴ Pro W3" charset="-128"/>
              </a:defRPr>
            </a:lvl7pPr>
            <a:lvl8pPr marL="3429000" indent="-228600" defTabSz="457200" eaLnBrk="0" fontAlgn="base" hangingPunct="0">
              <a:spcBef>
                <a:spcPct val="0"/>
              </a:spcBef>
              <a:spcAft>
                <a:spcPct val="0"/>
              </a:spcAft>
              <a:defRPr sz="2400">
                <a:solidFill>
                  <a:schemeClr val="tx1"/>
                </a:solidFill>
                <a:latin typeface="Calibri" charset="0"/>
                <a:ea typeface="ヒラギノ角ゴ Pro W3" charset="-128"/>
              </a:defRPr>
            </a:lvl8pPr>
            <a:lvl9pPr marL="3886200" indent="-228600" defTabSz="457200" eaLnBrk="0" fontAlgn="base" hangingPunct="0">
              <a:spcBef>
                <a:spcPct val="0"/>
              </a:spcBef>
              <a:spcAft>
                <a:spcPct val="0"/>
              </a:spcAft>
              <a:defRPr sz="2400">
                <a:solidFill>
                  <a:schemeClr val="tx1"/>
                </a:solidFill>
                <a:latin typeface="Calibri" charset="0"/>
                <a:ea typeface="ヒラギノ角ゴ Pro W3" charset="-128"/>
              </a:defRPr>
            </a:lvl9pPr>
          </a:lstStyle>
          <a:p>
            <a:pPr eaLnBrk="1" hangingPunct="1"/>
            <a:endParaRPr lang="en-US" altLang="en-US" sz="3200" dirty="0">
              <a:solidFill>
                <a:schemeClr val="bg1"/>
              </a:solidFill>
            </a:endParaRPr>
          </a:p>
        </p:txBody>
      </p:sp>
      <p:sp>
        <p:nvSpPr>
          <p:cNvPr id="2" name="TextBox 1"/>
          <p:cNvSpPr txBox="1"/>
          <p:nvPr/>
        </p:nvSpPr>
        <p:spPr>
          <a:xfrm>
            <a:off x="268940" y="35859"/>
            <a:ext cx="8696571" cy="3200876"/>
          </a:xfrm>
          <a:prstGeom prst="rect">
            <a:avLst/>
          </a:prstGeom>
          <a:noFill/>
        </p:spPr>
        <p:txBody>
          <a:bodyPr wrap="square" rtlCol="0">
            <a:spAutoFit/>
          </a:bodyPr>
          <a:lstStyle/>
          <a:p>
            <a:r>
              <a:rPr lang="en-US" sz="3600" dirty="0">
                <a:solidFill>
                  <a:schemeClr val="bg1"/>
                </a:solidFill>
                <a:latin typeface="+mj-lt"/>
              </a:rPr>
              <a:t>Characteristics and Outcomes in Pediatric Patients Presenting with Congenital Colorectal Diseases in Sub-Saharan Africa</a:t>
            </a:r>
            <a:endParaRPr lang="en-US" sz="3600" dirty="0">
              <a:solidFill>
                <a:schemeClr val="bg1"/>
              </a:solidFill>
              <a:latin typeface="Century Gothic" charset="0"/>
            </a:endParaRPr>
          </a:p>
          <a:p>
            <a:endParaRPr lang="en-US" sz="2800" dirty="0">
              <a:solidFill>
                <a:schemeClr val="bg1"/>
              </a:solidFill>
              <a:latin typeface="Century Gothic" charset="0"/>
              <a:ea typeface="Century Gothic" charset="0"/>
              <a:cs typeface="Century Gothic" charset="0"/>
            </a:endParaRPr>
          </a:p>
          <a:p>
            <a:pPr algn="r"/>
            <a:r>
              <a:rPr lang="en-US" sz="3000" dirty="0">
                <a:solidFill>
                  <a:schemeClr val="bg1"/>
                </a:solidFill>
                <a:latin typeface="Century Gothic" charset="0"/>
                <a:ea typeface="Century Gothic" charset="0"/>
                <a:cs typeface="Century Gothic" charset="0"/>
              </a:rPr>
              <a:t>Laura N. Purcell, MD</a:t>
            </a:r>
            <a:endParaRPr lang="en-US" sz="3000" dirty="0">
              <a:solidFill>
                <a:schemeClr val="bg1"/>
              </a:solidFill>
              <a:latin typeface="+mn-lt"/>
              <a:ea typeface="Century Gothic" charset="0"/>
              <a:cs typeface="Century Gothic" charset="0"/>
            </a:endParaRPr>
          </a:p>
        </p:txBody>
      </p:sp>
      <p:sp>
        <p:nvSpPr>
          <p:cNvPr id="4" name="TextBox 3"/>
          <p:cNvSpPr txBox="1"/>
          <p:nvPr/>
        </p:nvSpPr>
        <p:spPr>
          <a:xfrm>
            <a:off x="3941379" y="4791642"/>
            <a:ext cx="5024132" cy="1200329"/>
          </a:xfrm>
          <a:prstGeom prst="rect">
            <a:avLst/>
          </a:prstGeom>
          <a:noFill/>
        </p:spPr>
        <p:txBody>
          <a:bodyPr wrap="none" rtlCol="0">
            <a:spAutoFit/>
          </a:bodyPr>
          <a:lstStyle/>
          <a:p>
            <a:pPr algn="r"/>
            <a:r>
              <a:rPr lang="en-US" dirty="0">
                <a:solidFill>
                  <a:schemeClr val="bg1"/>
                </a:solidFill>
                <a:latin typeface="Century Gothic" charset="0"/>
                <a:ea typeface="Century Gothic" charset="0"/>
                <a:cs typeface="Century Gothic" charset="0"/>
              </a:rPr>
              <a:t>OIA Global Health Forum</a:t>
            </a:r>
          </a:p>
          <a:p>
            <a:pPr algn="r"/>
            <a:r>
              <a:rPr lang="en-US" dirty="0">
                <a:solidFill>
                  <a:schemeClr val="bg1"/>
                </a:solidFill>
                <a:latin typeface="Century Gothic" charset="0"/>
                <a:ea typeface="Century Gothic" charset="0"/>
                <a:cs typeface="Century Gothic" charset="0"/>
              </a:rPr>
              <a:t>April 18, 2019</a:t>
            </a:r>
          </a:p>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3A1FB-16CD-744F-A051-B645F9F72FEF}"/>
              </a:ext>
            </a:extLst>
          </p:cNvPr>
          <p:cNvSpPr>
            <a:spLocks noGrp="1"/>
          </p:cNvSpPr>
          <p:nvPr>
            <p:ph type="title"/>
          </p:nvPr>
        </p:nvSpPr>
        <p:spPr/>
        <p:txBody>
          <a:bodyPr/>
          <a:lstStyle/>
          <a:p>
            <a:r>
              <a:rPr lang="en-US" dirty="0"/>
              <a:t>Challenges to Pediatric Surgical Care in Africa </a:t>
            </a:r>
          </a:p>
        </p:txBody>
      </p:sp>
      <p:sp>
        <p:nvSpPr>
          <p:cNvPr id="3" name="Content Placeholder 2">
            <a:extLst>
              <a:ext uri="{FF2B5EF4-FFF2-40B4-BE49-F238E27FC236}">
                <a16:creationId xmlns:a16="http://schemas.microsoft.com/office/drawing/2014/main" id="{784CAEC3-BE4E-9A46-BCC8-B04505FED6F5}"/>
              </a:ext>
            </a:extLst>
          </p:cNvPr>
          <p:cNvSpPr>
            <a:spLocks noGrp="1"/>
          </p:cNvSpPr>
          <p:nvPr>
            <p:ph idx="1"/>
          </p:nvPr>
        </p:nvSpPr>
        <p:spPr>
          <a:xfrm>
            <a:off x="457200" y="1875647"/>
            <a:ext cx="8229600" cy="4082066"/>
          </a:xfrm>
        </p:spPr>
        <p:txBody>
          <a:bodyPr/>
          <a:lstStyle/>
          <a:p>
            <a:r>
              <a:rPr lang="en-US" dirty="0"/>
              <a:t>Enormous Workload</a:t>
            </a:r>
          </a:p>
          <a:p>
            <a:pPr lvl="1"/>
            <a:r>
              <a:rPr lang="en-US" dirty="0"/>
              <a:t>~ 85% of African children by 15 years will need surgery </a:t>
            </a:r>
          </a:p>
        </p:txBody>
      </p:sp>
      <p:pic>
        <p:nvPicPr>
          <p:cNvPr id="5" name="Picture 4">
            <a:extLst>
              <a:ext uri="{FF2B5EF4-FFF2-40B4-BE49-F238E27FC236}">
                <a16:creationId xmlns:a16="http://schemas.microsoft.com/office/drawing/2014/main" id="{344C485D-BE52-3743-9092-1B930B38C88F}"/>
              </a:ext>
            </a:extLst>
          </p:cNvPr>
          <p:cNvPicPr>
            <a:picLocks noChangeAspect="1"/>
          </p:cNvPicPr>
          <p:nvPr/>
        </p:nvPicPr>
        <p:blipFill>
          <a:blip r:embed="rId3"/>
          <a:stretch>
            <a:fillRect/>
          </a:stretch>
        </p:blipFill>
        <p:spPr>
          <a:xfrm>
            <a:off x="320480" y="3916680"/>
            <a:ext cx="5455480" cy="2697480"/>
          </a:xfrm>
          <a:prstGeom prst="rect">
            <a:avLst/>
          </a:prstGeom>
        </p:spPr>
      </p:pic>
    </p:spTree>
    <p:extLst>
      <p:ext uri="{BB962C8B-B14F-4D97-AF65-F5344CB8AC3E}">
        <p14:creationId xmlns:p14="http://schemas.microsoft.com/office/powerpoint/2010/main" val="33010163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8EF95-49E1-0A4A-BDF4-A3FC9465C3E0}"/>
              </a:ext>
            </a:extLst>
          </p:cNvPr>
          <p:cNvSpPr>
            <a:spLocks noGrp="1"/>
          </p:cNvSpPr>
          <p:nvPr>
            <p:ph type="title"/>
          </p:nvPr>
        </p:nvSpPr>
        <p:spPr>
          <a:xfrm>
            <a:off x="457200" y="342901"/>
            <a:ext cx="8229600" cy="1143000"/>
          </a:xfrm>
        </p:spPr>
        <p:txBody>
          <a:bodyPr/>
          <a:lstStyle/>
          <a:p>
            <a:r>
              <a:rPr lang="en-US" dirty="0"/>
              <a:t>Challenges to Pediatric Surgical Care in Africa </a:t>
            </a:r>
          </a:p>
        </p:txBody>
      </p:sp>
      <p:sp>
        <p:nvSpPr>
          <p:cNvPr id="3" name="Content Placeholder 2">
            <a:extLst>
              <a:ext uri="{FF2B5EF4-FFF2-40B4-BE49-F238E27FC236}">
                <a16:creationId xmlns:a16="http://schemas.microsoft.com/office/drawing/2014/main" id="{A9622B27-8C50-F54F-AE18-0899E16554FB}"/>
              </a:ext>
            </a:extLst>
          </p:cNvPr>
          <p:cNvSpPr>
            <a:spLocks noGrp="1"/>
          </p:cNvSpPr>
          <p:nvPr>
            <p:ph idx="1"/>
          </p:nvPr>
        </p:nvSpPr>
        <p:spPr>
          <a:xfrm>
            <a:off x="457200" y="1935481"/>
            <a:ext cx="8229600" cy="4082066"/>
          </a:xfrm>
        </p:spPr>
        <p:txBody>
          <a:bodyPr/>
          <a:lstStyle/>
          <a:p>
            <a:r>
              <a:rPr lang="en-US" dirty="0"/>
              <a:t>Resource Limitations</a:t>
            </a:r>
          </a:p>
          <a:p>
            <a:pPr lvl="1"/>
            <a:r>
              <a:rPr lang="en-US" dirty="0"/>
              <a:t>Lack of facilities (ICU/OR)</a:t>
            </a:r>
          </a:p>
          <a:p>
            <a:pPr lvl="1"/>
            <a:r>
              <a:rPr lang="en-US" dirty="0"/>
              <a:t>Parenteral nutrition</a:t>
            </a:r>
          </a:p>
          <a:p>
            <a:pPr lvl="1"/>
            <a:r>
              <a:rPr lang="en-US" dirty="0"/>
              <a:t>Imaging Modalities</a:t>
            </a:r>
          </a:p>
          <a:p>
            <a:pPr lvl="1"/>
            <a:r>
              <a:rPr lang="en-US" dirty="0"/>
              <a:t>Research Funding</a:t>
            </a:r>
          </a:p>
          <a:p>
            <a:endParaRPr lang="en-US" dirty="0"/>
          </a:p>
          <a:p>
            <a:pPr lvl="1"/>
            <a:endParaRPr lang="en-US" dirty="0"/>
          </a:p>
        </p:txBody>
      </p:sp>
    </p:spTree>
    <p:extLst>
      <p:ext uri="{BB962C8B-B14F-4D97-AF65-F5344CB8AC3E}">
        <p14:creationId xmlns:p14="http://schemas.microsoft.com/office/powerpoint/2010/main" val="34233269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8EF95-49E1-0A4A-BDF4-A3FC9465C3E0}"/>
              </a:ext>
            </a:extLst>
          </p:cNvPr>
          <p:cNvSpPr>
            <a:spLocks noGrp="1"/>
          </p:cNvSpPr>
          <p:nvPr>
            <p:ph type="title"/>
          </p:nvPr>
        </p:nvSpPr>
        <p:spPr>
          <a:xfrm>
            <a:off x="457200" y="342901"/>
            <a:ext cx="8229600" cy="1143000"/>
          </a:xfrm>
        </p:spPr>
        <p:txBody>
          <a:bodyPr/>
          <a:lstStyle/>
          <a:p>
            <a:r>
              <a:rPr lang="en-US" dirty="0"/>
              <a:t>Challenges to Pediatric Surgical Care in Africa </a:t>
            </a:r>
          </a:p>
        </p:txBody>
      </p:sp>
      <p:sp>
        <p:nvSpPr>
          <p:cNvPr id="3" name="Content Placeholder 2">
            <a:extLst>
              <a:ext uri="{FF2B5EF4-FFF2-40B4-BE49-F238E27FC236}">
                <a16:creationId xmlns:a16="http://schemas.microsoft.com/office/drawing/2014/main" id="{A9622B27-8C50-F54F-AE18-0899E16554FB}"/>
              </a:ext>
            </a:extLst>
          </p:cNvPr>
          <p:cNvSpPr>
            <a:spLocks noGrp="1"/>
          </p:cNvSpPr>
          <p:nvPr>
            <p:ph idx="1"/>
          </p:nvPr>
        </p:nvSpPr>
        <p:spPr>
          <a:xfrm>
            <a:off x="457200" y="2026921"/>
            <a:ext cx="8229600" cy="4082066"/>
          </a:xfrm>
        </p:spPr>
        <p:txBody>
          <a:bodyPr/>
          <a:lstStyle/>
          <a:p>
            <a:r>
              <a:rPr lang="en-US" dirty="0"/>
              <a:t>Financial Limitations</a:t>
            </a:r>
          </a:p>
          <a:p>
            <a:pPr lvl="1"/>
            <a:r>
              <a:rPr lang="en-US" dirty="0"/>
              <a:t>11% of the world’s population</a:t>
            </a:r>
          </a:p>
          <a:p>
            <a:pPr lvl="1"/>
            <a:r>
              <a:rPr lang="en-US" dirty="0"/>
              <a:t>25% of the global burden of disease</a:t>
            </a:r>
          </a:p>
          <a:p>
            <a:pPr lvl="1"/>
            <a:r>
              <a:rPr lang="en-US" dirty="0"/>
              <a:t>&lt; 1% of the global health expenditure</a:t>
            </a:r>
          </a:p>
          <a:p>
            <a:pPr lvl="1"/>
            <a:endParaRPr lang="en-US" dirty="0"/>
          </a:p>
        </p:txBody>
      </p:sp>
    </p:spTree>
    <p:extLst>
      <p:ext uri="{BB962C8B-B14F-4D97-AF65-F5344CB8AC3E}">
        <p14:creationId xmlns:p14="http://schemas.microsoft.com/office/powerpoint/2010/main" val="6063873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9D157-72B8-044E-8E35-E94236898865}"/>
              </a:ext>
            </a:extLst>
          </p:cNvPr>
          <p:cNvSpPr>
            <a:spLocks noGrp="1"/>
          </p:cNvSpPr>
          <p:nvPr>
            <p:ph type="title"/>
          </p:nvPr>
        </p:nvSpPr>
        <p:spPr/>
        <p:txBody>
          <a:bodyPr/>
          <a:lstStyle/>
          <a:p>
            <a:r>
              <a:rPr lang="en-US" dirty="0"/>
              <a:t>Congenital Anomalies in LMIC </a:t>
            </a:r>
          </a:p>
        </p:txBody>
      </p:sp>
      <p:sp>
        <p:nvSpPr>
          <p:cNvPr id="3" name="Content Placeholder 2">
            <a:extLst>
              <a:ext uri="{FF2B5EF4-FFF2-40B4-BE49-F238E27FC236}">
                <a16:creationId xmlns:a16="http://schemas.microsoft.com/office/drawing/2014/main" id="{BECC722A-FE3B-7A41-B4A8-0CBCA71D18D7}"/>
              </a:ext>
            </a:extLst>
          </p:cNvPr>
          <p:cNvSpPr>
            <a:spLocks noGrp="1"/>
          </p:cNvSpPr>
          <p:nvPr>
            <p:ph idx="1"/>
          </p:nvPr>
        </p:nvSpPr>
        <p:spPr/>
        <p:txBody>
          <a:bodyPr/>
          <a:lstStyle/>
          <a:p>
            <a:r>
              <a:rPr lang="en-US" dirty="0"/>
              <a:t>Estimated incidence of 12 per 1000 live births globally </a:t>
            </a:r>
          </a:p>
          <a:p>
            <a:endParaRPr lang="en-US" dirty="0"/>
          </a:p>
          <a:p>
            <a:r>
              <a:rPr lang="en-US" dirty="0"/>
              <a:t>90% occurring in LMIC countries</a:t>
            </a:r>
          </a:p>
          <a:p>
            <a:endParaRPr lang="en-US" dirty="0"/>
          </a:p>
          <a:p>
            <a:r>
              <a:rPr lang="en-US" dirty="0"/>
              <a:t>Likely underestimation due to paucity of data </a:t>
            </a:r>
          </a:p>
        </p:txBody>
      </p:sp>
    </p:spTree>
    <p:extLst>
      <p:ext uri="{BB962C8B-B14F-4D97-AF65-F5344CB8AC3E}">
        <p14:creationId xmlns:p14="http://schemas.microsoft.com/office/powerpoint/2010/main" val="35271334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Congenital Colorectal Disease</a:t>
            </a:r>
          </a:p>
        </p:txBody>
      </p:sp>
      <p:sp>
        <p:nvSpPr>
          <p:cNvPr id="3" name="Content Placeholder 2"/>
          <p:cNvSpPr>
            <a:spLocks noGrp="1"/>
          </p:cNvSpPr>
          <p:nvPr>
            <p:ph idx="1"/>
          </p:nvPr>
        </p:nvSpPr>
        <p:spPr>
          <a:xfrm>
            <a:off x="457200" y="1764479"/>
            <a:ext cx="8229600" cy="4264629"/>
          </a:xfrm>
        </p:spPr>
        <p:txBody>
          <a:bodyPr/>
          <a:lstStyle/>
          <a:p>
            <a:r>
              <a:rPr lang="en-US" dirty="0"/>
              <a:t>Anorectal Malformation                     and Hirschsprung                          Disease</a:t>
            </a:r>
          </a:p>
          <a:p>
            <a:endParaRPr lang="en-US" dirty="0"/>
          </a:p>
          <a:p>
            <a:r>
              <a:rPr lang="en-US" dirty="0"/>
              <a:t>Incidence: 1:4000 </a:t>
            </a:r>
            <a:r>
              <a:rPr lang="mr-IN" dirty="0"/>
              <a:t>–</a:t>
            </a:r>
            <a:r>
              <a:rPr lang="en-US" dirty="0"/>
              <a:t>                         1:5000</a:t>
            </a:r>
          </a:p>
          <a:p>
            <a:pPr marL="457200" lvl="1" indent="0">
              <a:buNone/>
            </a:pPr>
            <a:endParaRPr lang="en-US" dirty="0"/>
          </a:p>
        </p:txBody>
      </p:sp>
      <p:pic>
        <p:nvPicPr>
          <p:cNvPr id="5" name="Picture 4">
            <a:extLst>
              <a:ext uri="{FF2B5EF4-FFF2-40B4-BE49-F238E27FC236}">
                <a16:creationId xmlns:a16="http://schemas.microsoft.com/office/drawing/2014/main" id="{004591D3-A568-644D-8733-ABABE367E1D7}"/>
              </a:ext>
            </a:extLst>
          </p:cNvPr>
          <p:cNvPicPr>
            <a:picLocks noChangeAspect="1"/>
          </p:cNvPicPr>
          <p:nvPr/>
        </p:nvPicPr>
        <p:blipFill>
          <a:blip r:embed="rId3"/>
          <a:stretch>
            <a:fillRect/>
          </a:stretch>
        </p:blipFill>
        <p:spPr>
          <a:xfrm>
            <a:off x="5358063" y="2427194"/>
            <a:ext cx="3545306" cy="3184767"/>
          </a:xfrm>
          <a:prstGeom prst="rect">
            <a:avLst/>
          </a:prstGeom>
        </p:spPr>
      </p:pic>
    </p:spTree>
    <p:extLst>
      <p:ext uri="{BB962C8B-B14F-4D97-AF65-F5344CB8AC3E}">
        <p14:creationId xmlns:p14="http://schemas.microsoft.com/office/powerpoint/2010/main" val="8823877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6DEEA-9405-1848-AF79-7724CB02C480}"/>
              </a:ext>
            </a:extLst>
          </p:cNvPr>
          <p:cNvSpPr>
            <a:spLocks noGrp="1"/>
          </p:cNvSpPr>
          <p:nvPr>
            <p:ph type="title"/>
          </p:nvPr>
        </p:nvSpPr>
        <p:spPr/>
        <p:txBody>
          <a:bodyPr/>
          <a:lstStyle/>
          <a:p>
            <a:r>
              <a:rPr lang="en-US" dirty="0"/>
              <a:t>Geographic Variations in Incidence</a:t>
            </a:r>
          </a:p>
        </p:txBody>
      </p:sp>
      <p:sp>
        <p:nvSpPr>
          <p:cNvPr id="3" name="Content Placeholder 2">
            <a:extLst>
              <a:ext uri="{FF2B5EF4-FFF2-40B4-BE49-F238E27FC236}">
                <a16:creationId xmlns:a16="http://schemas.microsoft.com/office/drawing/2014/main" id="{7011AF54-43EE-C94B-8E3A-89706B7BC9A5}"/>
              </a:ext>
            </a:extLst>
          </p:cNvPr>
          <p:cNvSpPr>
            <a:spLocks noGrp="1"/>
          </p:cNvSpPr>
          <p:nvPr>
            <p:ph idx="1"/>
          </p:nvPr>
        </p:nvSpPr>
        <p:spPr/>
        <p:txBody>
          <a:bodyPr/>
          <a:lstStyle/>
          <a:p>
            <a:r>
              <a:rPr lang="en-US" dirty="0"/>
              <a:t>US, lower incidence of ARM in African Americans</a:t>
            </a:r>
          </a:p>
          <a:p>
            <a:r>
              <a:rPr lang="en-US" dirty="0"/>
              <a:t>No association                                          between                                              ethnicity and                                         ARM incidence                                       in sub-Saharan                                  Africa</a:t>
            </a:r>
          </a:p>
          <a:p>
            <a:pPr lvl="1"/>
            <a:r>
              <a:rPr lang="en-US" dirty="0"/>
              <a:t>No studies </a:t>
            </a:r>
          </a:p>
        </p:txBody>
      </p:sp>
      <p:pic>
        <p:nvPicPr>
          <p:cNvPr id="4" name="Picture 3">
            <a:extLst>
              <a:ext uri="{FF2B5EF4-FFF2-40B4-BE49-F238E27FC236}">
                <a16:creationId xmlns:a16="http://schemas.microsoft.com/office/drawing/2014/main" id="{3AAB331F-67EA-1A49-A8F5-93A88C1322AF}"/>
              </a:ext>
            </a:extLst>
          </p:cNvPr>
          <p:cNvPicPr>
            <a:picLocks noChangeAspect="1"/>
          </p:cNvPicPr>
          <p:nvPr/>
        </p:nvPicPr>
        <p:blipFill>
          <a:blip r:embed="rId2"/>
          <a:stretch>
            <a:fillRect/>
          </a:stretch>
        </p:blipFill>
        <p:spPr>
          <a:xfrm>
            <a:off x="4105106" y="2887579"/>
            <a:ext cx="4833236" cy="2233214"/>
          </a:xfrm>
          <a:prstGeom prst="rect">
            <a:avLst/>
          </a:prstGeom>
        </p:spPr>
      </p:pic>
    </p:spTree>
    <p:extLst>
      <p:ext uri="{BB962C8B-B14F-4D97-AF65-F5344CB8AC3E}">
        <p14:creationId xmlns:p14="http://schemas.microsoft.com/office/powerpoint/2010/main" val="10722595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15832-DDE1-3E49-ADC2-6C2F0856167B}"/>
              </a:ext>
            </a:extLst>
          </p:cNvPr>
          <p:cNvSpPr>
            <a:spLocks noGrp="1"/>
          </p:cNvSpPr>
          <p:nvPr>
            <p:ph type="title"/>
          </p:nvPr>
        </p:nvSpPr>
        <p:spPr/>
        <p:txBody>
          <a:bodyPr/>
          <a:lstStyle/>
          <a:p>
            <a:r>
              <a:rPr lang="en-US" dirty="0"/>
              <a:t>Congenital Colorectal Disease in LMIC</a:t>
            </a:r>
          </a:p>
        </p:txBody>
      </p:sp>
      <p:sp>
        <p:nvSpPr>
          <p:cNvPr id="3" name="Content Placeholder 2">
            <a:extLst>
              <a:ext uri="{FF2B5EF4-FFF2-40B4-BE49-F238E27FC236}">
                <a16:creationId xmlns:a16="http://schemas.microsoft.com/office/drawing/2014/main" id="{3F8A9B24-09F9-B247-AE0E-DA4BDF5C8E93}"/>
              </a:ext>
            </a:extLst>
          </p:cNvPr>
          <p:cNvSpPr>
            <a:spLocks noGrp="1"/>
          </p:cNvSpPr>
          <p:nvPr>
            <p:ph idx="1"/>
          </p:nvPr>
        </p:nvSpPr>
        <p:spPr>
          <a:xfrm>
            <a:off x="457200" y="1621857"/>
            <a:ext cx="8229600" cy="4082066"/>
          </a:xfrm>
        </p:spPr>
        <p:txBody>
          <a:bodyPr/>
          <a:lstStyle/>
          <a:p>
            <a:r>
              <a:rPr lang="en-US" dirty="0"/>
              <a:t>Delayed Diagnosis </a:t>
            </a:r>
          </a:p>
          <a:p>
            <a:r>
              <a:rPr lang="en-US" dirty="0"/>
              <a:t>Delayed                                    Presentation</a:t>
            </a:r>
          </a:p>
          <a:p>
            <a:pPr lvl="1"/>
            <a:r>
              <a:rPr lang="en-US" dirty="0"/>
              <a:t>50% of Intestinal                            Obstruction in Malawi </a:t>
            </a:r>
          </a:p>
          <a:p>
            <a:r>
              <a:rPr lang="en-US" dirty="0"/>
              <a:t>Definitive                                    management                                   requires pediatric surgeons</a:t>
            </a:r>
          </a:p>
          <a:p>
            <a:endParaRPr lang="en-US" dirty="0"/>
          </a:p>
        </p:txBody>
      </p:sp>
      <p:pic>
        <p:nvPicPr>
          <p:cNvPr id="5" name="Picture 4">
            <a:extLst>
              <a:ext uri="{FF2B5EF4-FFF2-40B4-BE49-F238E27FC236}">
                <a16:creationId xmlns:a16="http://schemas.microsoft.com/office/drawing/2014/main" id="{251886F9-FABD-144B-A07F-2AD77889AD45}"/>
              </a:ext>
            </a:extLst>
          </p:cNvPr>
          <p:cNvPicPr>
            <a:picLocks noChangeAspect="1"/>
          </p:cNvPicPr>
          <p:nvPr/>
        </p:nvPicPr>
        <p:blipFill>
          <a:blip r:embed="rId3"/>
          <a:stretch>
            <a:fillRect/>
          </a:stretch>
        </p:blipFill>
        <p:spPr>
          <a:xfrm>
            <a:off x="5258608" y="1621857"/>
            <a:ext cx="3428192" cy="3362138"/>
          </a:xfrm>
          <a:prstGeom prst="rect">
            <a:avLst/>
          </a:prstGeom>
        </p:spPr>
      </p:pic>
    </p:spTree>
    <p:extLst>
      <p:ext uri="{BB962C8B-B14F-4D97-AF65-F5344CB8AC3E}">
        <p14:creationId xmlns:p14="http://schemas.microsoft.com/office/powerpoint/2010/main" val="18775062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06A09-20AA-A64A-9C01-F1AE67E04913}"/>
              </a:ext>
            </a:extLst>
          </p:cNvPr>
          <p:cNvSpPr>
            <a:spLocks noGrp="1"/>
          </p:cNvSpPr>
          <p:nvPr>
            <p:ph type="title"/>
          </p:nvPr>
        </p:nvSpPr>
        <p:spPr/>
        <p:txBody>
          <a:bodyPr/>
          <a:lstStyle/>
          <a:p>
            <a:r>
              <a:rPr lang="en-US" dirty="0"/>
              <a:t>Malawi </a:t>
            </a:r>
          </a:p>
        </p:txBody>
      </p:sp>
      <p:pic>
        <p:nvPicPr>
          <p:cNvPr id="4" name="Picture 3">
            <a:extLst>
              <a:ext uri="{FF2B5EF4-FFF2-40B4-BE49-F238E27FC236}">
                <a16:creationId xmlns:a16="http://schemas.microsoft.com/office/drawing/2014/main" id="{D84601B8-201E-D546-804F-A541E7F37FF6}"/>
              </a:ext>
            </a:extLst>
          </p:cNvPr>
          <p:cNvPicPr>
            <a:picLocks noChangeAspect="1"/>
          </p:cNvPicPr>
          <p:nvPr/>
        </p:nvPicPr>
        <p:blipFill>
          <a:blip r:embed="rId3"/>
          <a:stretch>
            <a:fillRect/>
          </a:stretch>
        </p:blipFill>
        <p:spPr>
          <a:xfrm>
            <a:off x="2865245" y="679701"/>
            <a:ext cx="4263741" cy="5083691"/>
          </a:xfrm>
          <a:prstGeom prst="rect">
            <a:avLst/>
          </a:prstGeom>
        </p:spPr>
      </p:pic>
      <p:sp>
        <p:nvSpPr>
          <p:cNvPr id="3" name="Rectangle 2">
            <a:extLst>
              <a:ext uri="{FF2B5EF4-FFF2-40B4-BE49-F238E27FC236}">
                <a16:creationId xmlns:a16="http://schemas.microsoft.com/office/drawing/2014/main" id="{E3605893-95E5-7641-8907-685098DC0A5E}"/>
              </a:ext>
            </a:extLst>
          </p:cNvPr>
          <p:cNvSpPr/>
          <p:nvPr/>
        </p:nvSpPr>
        <p:spPr>
          <a:xfrm>
            <a:off x="392501" y="1993352"/>
            <a:ext cx="8358997" cy="646331"/>
          </a:xfrm>
          <a:prstGeom prst="rect">
            <a:avLst/>
          </a:prstGeom>
        </p:spPr>
        <p:txBody>
          <a:bodyPr wrap="square">
            <a:spAutoFit/>
          </a:bodyPr>
          <a:lstStyle/>
          <a:p>
            <a:pPr algn="ctr"/>
            <a:r>
              <a:rPr lang="en-US" sz="3600" b="1" dirty="0">
                <a:solidFill>
                  <a:srgbClr val="FF0000"/>
                </a:solidFill>
              </a:rPr>
              <a:t>1 Pediatric Surgeon for 6 Million Children </a:t>
            </a:r>
          </a:p>
        </p:txBody>
      </p:sp>
    </p:spTree>
    <p:extLst>
      <p:ext uri="{BB962C8B-B14F-4D97-AF65-F5344CB8AC3E}">
        <p14:creationId xmlns:p14="http://schemas.microsoft.com/office/powerpoint/2010/main" val="1686635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BF5EF-D920-C949-BF28-8BC2F0A90E10}"/>
              </a:ext>
            </a:extLst>
          </p:cNvPr>
          <p:cNvSpPr>
            <a:spLocks noGrp="1"/>
          </p:cNvSpPr>
          <p:nvPr>
            <p:ph type="title"/>
          </p:nvPr>
        </p:nvSpPr>
        <p:spPr/>
        <p:txBody>
          <a:bodyPr/>
          <a:lstStyle/>
          <a:p>
            <a:r>
              <a:rPr lang="en-US" sz="3600" b="1" dirty="0"/>
              <a:t>Malawi</a:t>
            </a:r>
            <a:r>
              <a:rPr lang="en-US" dirty="0"/>
              <a:t> </a:t>
            </a:r>
          </a:p>
        </p:txBody>
      </p:sp>
      <p:sp>
        <p:nvSpPr>
          <p:cNvPr id="6" name="Slide Number Placeholder 5">
            <a:extLst>
              <a:ext uri="{FF2B5EF4-FFF2-40B4-BE49-F238E27FC236}">
                <a16:creationId xmlns:a16="http://schemas.microsoft.com/office/drawing/2014/main" id="{5DC9E2A0-347A-4A45-B775-CB0FE975BDB7}"/>
              </a:ext>
            </a:extLst>
          </p:cNvPr>
          <p:cNvSpPr>
            <a:spLocks noGrp="1"/>
          </p:cNvSpPr>
          <p:nvPr>
            <p:ph type="sldNum" sz="quarter" idx="4"/>
          </p:nvPr>
        </p:nvSpPr>
        <p:spPr/>
        <p:txBody>
          <a:bodyPr/>
          <a:lstStyle/>
          <a:p>
            <a:endParaRPr lang="en-US" dirty="0"/>
          </a:p>
        </p:txBody>
      </p:sp>
      <p:pic>
        <p:nvPicPr>
          <p:cNvPr id="10" name="Picture 9">
            <a:extLst>
              <a:ext uri="{FF2B5EF4-FFF2-40B4-BE49-F238E27FC236}">
                <a16:creationId xmlns:a16="http://schemas.microsoft.com/office/drawing/2014/main" id="{1D424FA5-BC3B-2D49-AD4F-C80EA66EF7BD}"/>
              </a:ext>
            </a:extLst>
          </p:cNvPr>
          <p:cNvPicPr>
            <a:picLocks noChangeAspect="1"/>
          </p:cNvPicPr>
          <p:nvPr/>
        </p:nvPicPr>
        <p:blipFill>
          <a:blip r:embed="rId3"/>
          <a:stretch>
            <a:fillRect/>
          </a:stretch>
        </p:blipFill>
        <p:spPr>
          <a:xfrm>
            <a:off x="2623494" y="435058"/>
            <a:ext cx="4165196" cy="5390255"/>
          </a:xfrm>
          <a:prstGeom prst="rect">
            <a:avLst/>
          </a:prstGeom>
        </p:spPr>
      </p:pic>
      <p:sp>
        <p:nvSpPr>
          <p:cNvPr id="11" name="Rectangle 10">
            <a:extLst>
              <a:ext uri="{FF2B5EF4-FFF2-40B4-BE49-F238E27FC236}">
                <a16:creationId xmlns:a16="http://schemas.microsoft.com/office/drawing/2014/main" id="{AB6DF6CA-A9A4-C041-BE37-6EEE0B2F3FEF}"/>
              </a:ext>
            </a:extLst>
          </p:cNvPr>
          <p:cNvSpPr/>
          <p:nvPr/>
        </p:nvSpPr>
        <p:spPr>
          <a:xfrm>
            <a:off x="5037473" y="417513"/>
            <a:ext cx="2438148" cy="120274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FD622E70-9A91-5941-B126-8BB257E85B9C}"/>
              </a:ext>
            </a:extLst>
          </p:cNvPr>
          <p:cNvSpPr/>
          <p:nvPr/>
        </p:nvSpPr>
        <p:spPr>
          <a:xfrm>
            <a:off x="166044" y="5313072"/>
            <a:ext cx="2457450" cy="100012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63102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11F60-7947-F747-8CDE-FF5A5D75EA5E}"/>
              </a:ext>
            </a:extLst>
          </p:cNvPr>
          <p:cNvSpPr>
            <a:spLocks noGrp="1"/>
          </p:cNvSpPr>
          <p:nvPr>
            <p:ph type="title"/>
          </p:nvPr>
        </p:nvSpPr>
        <p:spPr/>
        <p:txBody>
          <a:bodyPr/>
          <a:lstStyle/>
          <a:p>
            <a:r>
              <a:rPr lang="en-US" dirty="0"/>
              <a:t>Study Aim</a:t>
            </a:r>
          </a:p>
        </p:txBody>
      </p:sp>
      <p:sp>
        <p:nvSpPr>
          <p:cNvPr id="3" name="Content Placeholder 2">
            <a:extLst>
              <a:ext uri="{FF2B5EF4-FFF2-40B4-BE49-F238E27FC236}">
                <a16:creationId xmlns:a16="http://schemas.microsoft.com/office/drawing/2014/main" id="{21CF00AF-5583-CA46-85E1-555AF81C7A3A}"/>
              </a:ext>
            </a:extLst>
          </p:cNvPr>
          <p:cNvSpPr>
            <a:spLocks noGrp="1"/>
          </p:cNvSpPr>
          <p:nvPr>
            <p:ph idx="1"/>
          </p:nvPr>
        </p:nvSpPr>
        <p:spPr/>
        <p:txBody>
          <a:bodyPr/>
          <a:lstStyle/>
          <a:p>
            <a:pPr marL="0" indent="0" algn="ctr">
              <a:buNone/>
            </a:pPr>
            <a:r>
              <a:rPr lang="en-US" dirty="0"/>
              <a:t>Characterize congenital colorectal anomalies in a Malawi tertiary care center, as well as describe both operative management and patient outcomes. </a:t>
            </a:r>
          </a:p>
        </p:txBody>
      </p:sp>
    </p:spTree>
    <p:extLst>
      <p:ext uri="{BB962C8B-B14F-4D97-AF65-F5344CB8AC3E}">
        <p14:creationId xmlns:p14="http://schemas.microsoft.com/office/powerpoint/2010/main" val="21714339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Disclosure</a:t>
            </a:r>
          </a:p>
        </p:txBody>
      </p:sp>
      <p:sp>
        <p:nvSpPr>
          <p:cNvPr id="3" name="Content Placeholder 2"/>
          <p:cNvSpPr>
            <a:spLocks noGrp="1"/>
          </p:cNvSpPr>
          <p:nvPr>
            <p:ph idx="1"/>
          </p:nvPr>
        </p:nvSpPr>
        <p:spPr/>
        <p:txBody>
          <a:bodyPr/>
          <a:lstStyle/>
          <a:p>
            <a:r>
              <a:rPr lang="en-US" dirty="0"/>
              <a:t>Laura N. Purcell, MD</a:t>
            </a:r>
          </a:p>
          <a:p>
            <a:r>
              <a:rPr lang="en-US" dirty="0"/>
              <a:t>I do not have any relevant financial relationships with any commercial interest that pertains to the content of my presentation.  </a:t>
            </a:r>
          </a:p>
          <a:p>
            <a:endParaRPr lang="en-US" dirty="0"/>
          </a:p>
        </p:txBody>
      </p:sp>
    </p:spTree>
    <p:extLst>
      <p:ext uri="{BB962C8B-B14F-4D97-AF65-F5344CB8AC3E}">
        <p14:creationId xmlns:p14="http://schemas.microsoft.com/office/powerpoint/2010/main" val="9877061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249" y="195810"/>
            <a:ext cx="8229600" cy="1143000"/>
          </a:xfrm>
        </p:spPr>
        <p:txBody>
          <a:bodyPr/>
          <a:lstStyle/>
          <a:p>
            <a:r>
              <a:rPr lang="en-US" dirty="0"/>
              <a:t>Methods</a:t>
            </a:r>
          </a:p>
        </p:txBody>
      </p:sp>
      <p:graphicFrame>
        <p:nvGraphicFramePr>
          <p:cNvPr id="4" name="Diagram 3"/>
          <p:cNvGraphicFramePr/>
          <p:nvPr>
            <p:extLst>
              <p:ext uri="{D42A27DB-BD31-4B8C-83A1-F6EECF244321}">
                <p14:modId xmlns:p14="http://schemas.microsoft.com/office/powerpoint/2010/main" val="652582526"/>
              </p:ext>
            </p:extLst>
          </p:nvPr>
        </p:nvGraphicFramePr>
        <p:xfrm>
          <a:off x="1524001" y="-19533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 2"/>
          <p:cNvGraphicFramePr/>
          <p:nvPr>
            <p:extLst>
              <p:ext uri="{D42A27DB-BD31-4B8C-83A1-F6EECF244321}">
                <p14:modId xmlns:p14="http://schemas.microsoft.com/office/powerpoint/2010/main" val="3814386672"/>
              </p:ext>
            </p:extLst>
          </p:nvPr>
        </p:nvGraphicFramePr>
        <p:xfrm>
          <a:off x="388886" y="3279338"/>
          <a:ext cx="3999182" cy="270965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6" name="Diagram 5"/>
          <p:cNvGraphicFramePr/>
          <p:nvPr>
            <p:extLst>
              <p:ext uri="{D42A27DB-BD31-4B8C-83A1-F6EECF244321}">
                <p14:modId xmlns:p14="http://schemas.microsoft.com/office/powerpoint/2010/main" val="2250757250"/>
              </p:ext>
            </p:extLst>
          </p:nvPr>
        </p:nvGraphicFramePr>
        <p:xfrm>
          <a:off x="4813735" y="3239294"/>
          <a:ext cx="3941381" cy="2749702"/>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7" name="Straight Connector 3"/>
          <p:cNvSpPr/>
          <p:nvPr/>
        </p:nvSpPr>
        <p:spPr>
          <a:xfrm>
            <a:off x="2473709" y="2908275"/>
            <a:ext cx="4414344" cy="594984"/>
          </a:xfrm>
          <a:custGeom>
            <a:avLst/>
            <a:gdLst/>
            <a:ahLst/>
            <a:cxnLst/>
            <a:rect l="0" t="0" r="0" b="0"/>
            <a:pathLst>
              <a:path>
                <a:moveTo>
                  <a:pt x="2156482" y="0"/>
                </a:moveTo>
                <a:lnTo>
                  <a:pt x="2156482" y="407851"/>
                </a:lnTo>
                <a:lnTo>
                  <a:pt x="0" y="407851"/>
                </a:lnTo>
                <a:lnTo>
                  <a:pt x="0" y="594984"/>
                </a:lnTo>
              </a:path>
            </a:pathLst>
          </a:custGeom>
          <a:noFill/>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dirty="0"/>
          </a:p>
        </p:txBody>
      </p:sp>
      <p:sp>
        <p:nvSpPr>
          <p:cNvPr id="8" name="Straight Connector 3"/>
          <p:cNvSpPr/>
          <p:nvPr/>
        </p:nvSpPr>
        <p:spPr>
          <a:xfrm>
            <a:off x="4627944" y="2908280"/>
            <a:ext cx="2156482" cy="594984"/>
          </a:xfrm>
          <a:custGeom>
            <a:avLst/>
            <a:gdLst/>
            <a:ahLst/>
            <a:cxnLst/>
            <a:rect l="0" t="0" r="0" b="0"/>
            <a:pathLst>
              <a:path>
                <a:moveTo>
                  <a:pt x="0" y="0"/>
                </a:moveTo>
                <a:lnTo>
                  <a:pt x="0" y="407851"/>
                </a:lnTo>
                <a:lnTo>
                  <a:pt x="2156482" y="407851"/>
                </a:lnTo>
                <a:lnTo>
                  <a:pt x="2156482" y="594984"/>
                </a:lnTo>
              </a:path>
            </a:pathLst>
          </a:custGeom>
          <a:noFill/>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dirty="0"/>
          </a:p>
        </p:txBody>
      </p:sp>
      <p:sp>
        <p:nvSpPr>
          <p:cNvPr id="9" name="Straight Connector 3"/>
          <p:cNvSpPr/>
          <p:nvPr/>
        </p:nvSpPr>
        <p:spPr>
          <a:xfrm>
            <a:off x="2472586" y="2908280"/>
            <a:ext cx="2156482" cy="594984"/>
          </a:xfrm>
          <a:custGeom>
            <a:avLst/>
            <a:gdLst/>
            <a:ahLst/>
            <a:cxnLst/>
            <a:rect l="0" t="0" r="0" b="0"/>
            <a:pathLst>
              <a:path>
                <a:moveTo>
                  <a:pt x="0" y="0"/>
                </a:moveTo>
                <a:lnTo>
                  <a:pt x="0" y="407851"/>
                </a:lnTo>
                <a:lnTo>
                  <a:pt x="2156482" y="407851"/>
                </a:lnTo>
                <a:lnTo>
                  <a:pt x="2156482" y="594984"/>
                </a:lnTo>
              </a:path>
            </a:pathLst>
          </a:custGeom>
          <a:noFill/>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dirty="0"/>
          </a:p>
        </p:txBody>
      </p:sp>
      <p:sp>
        <p:nvSpPr>
          <p:cNvPr id="11" name="Straight Connector 3"/>
          <p:cNvSpPr/>
          <p:nvPr/>
        </p:nvSpPr>
        <p:spPr>
          <a:xfrm>
            <a:off x="4613025" y="2908275"/>
            <a:ext cx="2156482" cy="594984"/>
          </a:xfrm>
          <a:custGeom>
            <a:avLst/>
            <a:gdLst/>
            <a:ahLst/>
            <a:cxnLst/>
            <a:rect l="0" t="0" r="0" b="0"/>
            <a:pathLst>
              <a:path>
                <a:moveTo>
                  <a:pt x="2156482" y="0"/>
                </a:moveTo>
                <a:lnTo>
                  <a:pt x="2156482" y="407851"/>
                </a:lnTo>
                <a:lnTo>
                  <a:pt x="0" y="407851"/>
                </a:lnTo>
                <a:lnTo>
                  <a:pt x="0" y="594984"/>
                </a:lnTo>
              </a:path>
            </a:pathLst>
          </a:custGeom>
          <a:noFill/>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dirty="0"/>
          </a:p>
        </p:txBody>
      </p:sp>
      <p:sp>
        <p:nvSpPr>
          <p:cNvPr id="5" name="Rectangle 4"/>
          <p:cNvSpPr/>
          <p:nvPr/>
        </p:nvSpPr>
        <p:spPr>
          <a:xfrm>
            <a:off x="4010052" y="3357690"/>
            <a:ext cx="1119351" cy="583324"/>
          </a:xfrm>
          <a:prstGeom prst="rect">
            <a:avLst/>
          </a:prstGeom>
          <a:solidFill>
            <a:schemeClr val="bg1"/>
          </a:solidFill>
          <a:ln>
            <a:solidFill>
              <a:schemeClr val="bg1"/>
            </a:solidFill>
          </a:ln>
          <a:effectLst>
            <a:outerShdw blurRad="50800" dist="50800" dir="5400000" algn="ctr" rotWithShape="0">
              <a:schemeClr val="bg1"/>
            </a:outerShdw>
          </a:effectLst>
          <a:scene3d>
            <a:camera prst="orthographicFront"/>
            <a:lightRig rig="threePt" dir="t"/>
          </a:scene3d>
          <a:sp3d extrusionH="76200" contourW="12700">
            <a:extrusionClr>
              <a:schemeClr val="bg1"/>
            </a:extrusionClr>
            <a:contourClr>
              <a:schemeClr val="bg1"/>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traight Connector 3"/>
          <p:cNvSpPr/>
          <p:nvPr/>
        </p:nvSpPr>
        <p:spPr>
          <a:xfrm>
            <a:off x="2474396" y="2908275"/>
            <a:ext cx="2156482" cy="594984"/>
          </a:xfrm>
          <a:custGeom>
            <a:avLst/>
            <a:gdLst/>
            <a:ahLst/>
            <a:cxnLst/>
            <a:rect l="0" t="0" r="0" b="0"/>
            <a:pathLst>
              <a:path>
                <a:moveTo>
                  <a:pt x="0" y="0"/>
                </a:moveTo>
                <a:lnTo>
                  <a:pt x="0" y="407851"/>
                </a:lnTo>
                <a:lnTo>
                  <a:pt x="2156482" y="407851"/>
                </a:lnTo>
                <a:lnTo>
                  <a:pt x="2156482" y="594984"/>
                </a:lnTo>
              </a:path>
            </a:pathLst>
          </a:custGeom>
          <a:noFill/>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dirty="0"/>
          </a:p>
        </p:txBody>
      </p:sp>
      <p:sp>
        <p:nvSpPr>
          <p:cNvPr id="14" name="Rectangle 13"/>
          <p:cNvSpPr/>
          <p:nvPr/>
        </p:nvSpPr>
        <p:spPr>
          <a:xfrm>
            <a:off x="4010052" y="3344558"/>
            <a:ext cx="1367491" cy="66139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84731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74AA7-A0FC-A841-9F08-37C1E9FE6196}"/>
              </a:ext>
            </a:extLst>
          </p:cNvPr>
          <p:cNvSpPr>
            <a:spLocks noGrp="1"/>
          </p:cNvSpPr>
          <p:nvPr>
            <p:ph type="title"/>
          </p:nvPr>
        </p:nvSpPr>
        <p:spPr/>
        <p:txBody>
          <a:bodyPr/>
          <a:lstStyle/>
          <a:p>
            <a:r>
              <a:rPr lang="en-US" dirty="0"/>
              <a:t>Anorectal Malformation Results</a:t>
            </a:r>
          </a:p>
        </p:txBody>
      </p:sp>
      <p:graphicFrame>
        <p:nvGraphicFramePr>
          <p:cNvPr id="8" name="Table 7">
            <a:extLst>
              <a:ext uri="{FF2B5EF4-FFF2-40B4-BE49-F238E27FC236}">
                <a16:creationId xmlns:a16="http://schemas.microsoft.com/office/drawing/2014/main" id="{A502E9BC-810F-8142-A64A-0031604BA643}"/>
              </a:ext>
            </a:extLst>
          </p:cNvPr>
          <p:cNvGraphicFramePr>
            <a:graphicFrameLocks noGrp="1"/>
          </p:cNvGraphicFramePr>
          <p:nvPr>
            <p:extLst>
              <p:ext uri="{D42A27DB-BD31-4B8C-83A1-F6EECF244321}">
                <p14:modId xmlns:p14="http://schemas.microsoft.com/office/powerpoint/2010/main" val="1516715299"/>
              </p:ext>
            </p:extLst>
          </p:nvPr>
        </p:nvGraphicFramePr>
        <p:xfrm>
          <a:off x="400051" y="1263014"/>
          <a:ext cx="8343898" cy="4442916"/>
        </p:xfrm>
        <a:graphic>
          <a:graphicData uri="http://schemas.openxmlformats.org/drawingml/2006/table">
            <a:tbl>
              <a:tblPr firstRow="1" firstCol="1" bandRow="1" bandCol="1">
                <a:tableStyleId>{5C22544A-7EE6-4342-B048-85BDC9FD1C3A}</a:tableStyleId>
              </a:tblPr>
              <a:tblGrid>
                <a:gridCol w="2428874">
                  <a:extLst>
                    <a:ext uri="{9D8B030D-6E8A-4147-A177-3AD203B41FA5}">
                      <a16:colId xmlns:a16="http://schemas.microsoft.com/office/drawing/2014/main" val="2732732774"/>
                    </a:ext>
                  </a:extLst>
                </a:gridCol>
                <a:gridCol w="1746699">
                  <a:extLst>
                    <a:ext uri="{9D8B030D-6E8A-4147-A177-3AD203B41FA5}">
                      <a16:colId xmlns:a16="http://schemas.microsoft.com/office/drawing/2014/main" val="3600152853"/>
                    </a:ext>
                  </a:extLst>
                </a:gridCol>
                <a:gridCol w="2218275">
                  <a:extLst>
                    <a:ext uri="{9D8B030D-6E8A-4147-A177-3AD203B41FA5}">
                      <a16:colId xmlns:a16="http://schemas.microsoft.com/office/drawing/2014/main" val="717643887"/>
                    </a:ext>
                  </a:extLst>
                </a:gridCol>
                <a:gridCol w="1950050">
                  <a:extLst>
                    <a:ext uri="{9D8B030D-6E8A-4147-A177-3AD203B41FA5}">
                      <a16:colId xmlns:a16="http://schemas.microsoft.com/office/drawing/2014/main" val="4150070041"/>
                    </a:ext>
                  </a:extLst>
                </a:gridCol>
              </a:tblGrid>
              <a:tr h="542925">
                <a:tc>
                  <a:txBody>
                    <a:bodyPr/>
                    <a:lstStyle/>
                    <a:p>
                      <a:pPr marL="0" marR="0">
                        <a:spcBef>
                          <a:spcPts val="0"/>
                        </a:spcBef>
                        <a:spcAft>
                          <a:spcPts val="0"/>
                        </a:spcAft>
                      </a:pPr>
                      <a:r>
                        <a:rPr lang="en-US" sz="1800" dirty="0">
                          <a:effectLst/>
                        </a:rPr>
                        <a:t> </a:t>
                      </a:r>
                      <a:endParaRPr lang="en-US" sz="18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3165" marR="63165" marT="0" marB="0"/>
                </a:tc>
                <a:tc gridSpan="3">
                  <a:txBody>
                    <a:bodyPr/>
                    <a:lstStyle/>
                    <a:p>
                      <a:pPr marL="0" marR="0" algn="ctr">
                        <a:spcBef>
                          <a:spcPts val="0"/>
                        </a:spcBef>
                        <a:spcAft>
                          <a:spcPts val="0"/>
                        </a:spcAft>
                      </a:pPr>
                      <a:r>
                        <a:rPr lang="en-US" sz="1800" dirty="0">
                          <a:effectLst/>
                        </a:rPr>
                        <a:t>Anorectal Malformation </a:t>
                      </a:r>
                    </a:p>
                    <a:p>
                      <a:pPr marL="0" marR="0" algn="ctr">
                        <a:spcBef>
                          <a:spcPts val="0"/>
                        </a:spcBef>
                        <a:spcAft>
                          <a:spcPts val="0"/>
                        </a:spcAft>
                      </a:pPr>
                      <a:r>
                        <a:rPr lang="en-US" sz="1800" dirty="0">
                          <a:effectLst/>
                        </a:rPr>
                        <a:t>(n = 51)</a:t>
                      </a:r>
                      <a:endParaRPr lang="en-US" sz="18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3165" marR="63165"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31650812"/>
                  </a:ext>
                </a:extLst>
              </a:tr>
              <a:tr h="678030">
                <a:tc>
                  <a:txBody>
                    <a:bodyPr/>
                    <a:lstStyle/>
                    <a:p>
                      <a:pPr marL="0" marR="0">
                        <a:spcBef>
                          <a:spcPts val="0"/>
                        </a:spcBef>
                        <a:spcAft>
                          <a:spcPts val="0"/>
                        </a:spcAft>
                      </a:pPr>
                      <a:r>
                        <a:rPr lang="en-US" sz="1800" dirty="0">
                          <a:effectLst/>
                        </a:rPr>
                        <a:t> </a:t>
                      </a:r>
                      <a:endParaRPr lang="en-US" sz="18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3165" marR="63165" marT="0" marB="0"/>
                </a:tc>
                <a:tc>
                  <a:txBody>
                    <a:bodyPr/>
                    <a:lstStyle/>
                    <a:p>
                      <a:pPr marL="0" marR="0" algn="ctr">
                        <a:spcBef>
                          <a:spcPts val="0"/>
                        </a:spcBef>
                        <a:spcAft>
                          <a:spcPts val="0"/>
                        </a:spcAft>
                      </a:pPr>
                      <a:endParaRPr lang="en-US" sz="1600" dirty="0">
                        <a:effectLst/>
                      </a:endParaRPr>
                    </a:p>
                    <a:p>
                      <a:pPr marL="0" marR="0" algn="ctr">
                        <a:spcBef>
                          <a:spcPts val="0"/>
                        </a:spcBef>
                        <a:spcAft>
                          <a:spcPts val="0"/>
                        </a:spcAft>
                      </a:pPr>
                      <a:r>
                        <a:rPr lang="en-US" sz="1600" dirty="0">
                          <a:effectLst/>
                        </a:rPr>
                        <a:t>All Patients</a:t>
                      </a:r>
                    </a:p>
                    <a:p>
                      <a:pPr marL="0" marR="0" algn="ctr">
                        <a:spcBef>
                          <a:spcPts val="0"/>
                        </a:spcBef>
                        <a:spcAft>
                          <a:spcPts val="0"/>
                        </a:spcAft>
                      </a:pPr>
                      <a:r>
                        <a:rPr lang="en-US" sz="1600" dirty="0">
                          <a:effectLst/>
                        </a:rPr>
                        <a:t> (n = 51)</a:t>
                      </a:r>
                      <a:endParaRPr lang="en-US" sz="16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3165" marR="63165" marT="0" marB="0"/>
                </a:tc>
                <a:tc>
                  <a:txBody>
                    <a:bodyPr/>
                    <a:lstStyle/>
                    <a:p>
                      <a:pPr marL="0" marR="0" algn="ctr">
                        <a:spcBef>
                          <a:spcPts val="0"/>
                        </a:spcBef>
                        <a:spcAft>
                          <a:spcPts val="0"/>
                        </a:spcAft>
                      </a:pPr>
                      <a:r>
                        <a:rPr lang="en-US" sz="1600" dirty="0">
                          <a:effectLst/>
                        </a:rPr>
                        <a:t>Surgical Management</a:t>
                      </a:r>
                    </a:p>
                    <a:p>
                      <a:pPr marL="0" marR="0" algn="ctr">
                        <a:spcBef>
                          <a:spcPts val="0"/>
                        </a:spcBef>
                        <a:spcAft>
                          <a:spcPts val="0"/>
                        </a:spcAft>
                      </a:pPr>
                      <a:r>
                        <a:rPr lang="en-US" sz="1600" dirty="0">
                          <a:effectLst/>
                        </a:rPr>
                        <a:t>(n = 26)</a:t>
                      </a:r>
                      <a:endParaRPr lang="en-US" sz="16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3165" marR="63165" marT="0" marB="0"/>
                </a:tc>
                <a:tc>
                  <a:txBody>
                    <a:bodyPr/>
                    <a:lstStyle/>
                    <a:p>
                      <a:pPr marL="0" marR="0" algn="ctr">
                        <a:spcBef>
                          <a:spcPts val="0"/>
                        </a:spcBef>
                        <a:spcAft>
                          <a:spcPts val="0"/>
                        </a:spcAft>
                      </a:pPr>
                      <a:r>
                        <a:rPr lang="en-US" sz="1600">
                          <a:effectLst/>
                        </a:rPr>
                        <a:t>Non-surgical Management</a:t>
                      </a:r>
                    </a:p>
                    <a:p>
                      <a:pPr marL="0" marR="0" algn="ctr">
                        <a:spcBef>
                          <a:spcPts val="0"/>
                        </a:spcBef>
                        <a:spcAft>
                          <a:spcPts val="0"/>
                        </a:spcAft>
                      </a:pPr>
                      <a:r>
                        <a:rPr lang="en-US" sz="1600">
                          <a:effectLst/>
                        </a:rPr>
                        <a:t>(n = 25)</a:t>
                      </a:r>
                      <a:endParaRPr lang="en-US" sz="1600">
                        <a:effectLst/>
                        <a:latin typeface="Calibri" panose="020F0502020204030204" pitchFamily="34" charset="0"/>
                        <a:ea typeface="Yu Mincho" panose="02020400000000000000" pitchFamily="18" charset="-128"/>
                        <a:cs typeface="Times New Roman" panose="02020603050405020304" pitchFamily="18" charset="0"/>
                      </a:endParaRPr>
                    </a:p>
                  </a:txBody>
                  <a:tcPr marL="63165" marR="63165" marT="0" marB="0"/>
                </a:tc>
                <a:extLst>
                  <a:ext uri="{0D108BD9-81ED-4DB2-BD59-A6C34878D82A}">
                    <a16:rowId xmlns:a16="http://schemas.microsoft.com/office/drawing/2014/main" val="3124072233"/>
                  </a:ext>
                </a:extLst>
              </a:tr>
              <a:tr h="518386">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a:effectLst/>
                        </a:rPr>
                        <a:t>Patient Age: (years) Mean </a:t>
                      </a:r>
                      <a:r>
                        <a:rPr lang="en-US" sz="1800" dirty="0">
                          <a:effectLst/>
                          <a:sym typeface="Symbol" pitchFamily="2" charset="2"/>
                        </a:rPr>
                        <a:t></a:t>
                      </a:r>
                      <a:r>
                        <a:rPr lang="en-US" sz="1800" dirty="0">
                          <a:effectLst/>
                        </a:rPr>
                        <a:t> SD</a:t>
                      </a:r>
                      <a:endParaRPr lang="en-US" sz="18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3165" marR="63165" marT="0" marB="0"/>
                </a:tc>
                <a:tc>
                  <a:txBody>
                    <a:bodyPr/>
                    <a:lstStyle/>
                    <a:p>
                      <a:pPr marL="0" marR="0" algn="ctr">
                        <a:spcBef>
                          <a:spcPts val="0"/>
                        </a:spcBef>
                        <a:spcAft>
                          <a:spcPts val="0"/>
                        </a:spcAft>
                      </a:pPr>
                      <a:endParaRPr lang="en-US" sz="1600" dirty="0">
                        <a:effectLst/>
                      </a:endParaRPr>
                    </a:p>
                    <a:p>
                      <a:pPr marL="0" marR="0" algn="ctr">
                        <a:spcBef>
                          <a:spcPts val="0"/>
                        </a:spcBef>
                        <a:spcAft>
                          <a:spcPts val="0"/>
                        </a:spcAft>
                      </a:pPr>
                      <a:r>
                        <a:rPr lang="en-US" sz="1600" dirty="0">
                          <a:effectLst/>
                        </a:rPr>
                        <a:t>1.8 </a:t>
                      </a:r>
                      <a:r>
                        <a:rPr lang="en-US" sz="1600" dirty="0">
                          <a:effectLst/>
                          <a:sym typeface="Symbol" pitchFamily="2" charset="2"/>
                        </a:rPr>
                        <a:t></a:t>
                      </a:r>
                      <a:r>
                        <a:rPr lang="en-US" sz="1600" dirty="0">
                          <a:effectLst/>
                        </a:rPr>
                        <a:t> 2.4 </a:t>
                      </a:r>
                      <a:endParaRPr lang="en-US" sz="16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3165" marR="63165" marT="0" marB="0"/>
                </a:tc>
                <a:tc>
                  <a:txBody>
                    <a:bodyPr/>
                    <a:lstStyle/>
                    <a:p>
                      <a:pPr marL="0" marR="0" algn="ctr">
                        <a:spcBef>
                          <a:spcPts val="0"/>
                        </a:spcBef>
                        <a:spcAft>
                          <a:spcPts val="0"/>
                        </a:spcAft>
                      </a:pPr>
                      <a:endParaRPr lang="en-US" sz="1600" dirty="0">
                        <a:effectLst/>
                      </a:endParaRPr>
                    </a:p>
                    <a:p>
                      <a:pPr marL="0" marR="0" algn="ctr">
                        <a:spcBef>
                          <a:spcPts val="0"/>
                        </a:spcBef>
                        <a:spcAft>
                          <a:spcPts val="0"/>
                        </a:spcAft>
                      </a:pPr>
                      <a:r>
                        <a:rPr lang="en-US" sz="1600" dirty="0">
                          <a:effectLst/>
                        </a:rPr>
                        <a:t>1.5 </a:t>
                      </a:r>
                      <a:r>
                        <a:rPr lang="en-US" sz="1600" dirty="0">
                          <a:effectLst/>
                          <a:sym typeface="Symbol" pitchFamily="2" charset="2"/>
                        </a:rPr>
                        <a:t></a:t>
                      </a:r>
                      <a:r>
                        <a:rPr lang="en-US" sz="1600" dirty="0">
                          <a:effectLst/>
                        </a:rPr>
                        <a:t> 2.5 </a:t>
                      </a:r>
                      <a:endParaRPr lang="en-US" sz="16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3165" marR="63165" marT="0" marB="0"/>
                </a:tc>
                <a:tc>
                  <a:txBody>
                    <a:bodyPr/>
                    <a:lstStyle/>
                    <a:p>
                      <a:pPr marL="0" marR="0" algn="ctr">
                        <a:spcBef>
                          <a:spcPts val="0"/>
                        </a:spcBef>
                        <a:spcAft>
                          <a:spcPts val="0"/>
                        </a:spcAft>
                      </a:pPr>
                      <a:endParaRPr lang="en-US" sz="1600" dirty="0">
                        <a:effectLst/>
                      </a:endParaRPr>
                    </a:p>
                    <a:p>
                      <a:pPr marL="0" marR="0" algn="ctr">
                        <a:spcBef>
                          <a:spcPts val="0"/>
                        </a:spcBef>
                        <a:spcAft>
                          <a:spcPts val="0"/>
                        </a:spcAft>
                      </a:pPr>
                      <a:r>
                        <a:rPr lang="en-US" sz="1600" dirty="0">
                          <a:effectLst/>
                        </a:rPr>
                        <a:t>1.9 </a:t>
                      </a:r>
                      <a:r>
                        <a:rPr lang="en-US" sz="1600" dirty="0">
                          <a:effectLst/>
                          <a:sym typeface="Symbol" pitchFamily="2" charset="2"/>
                        </a:rPr>
                        <a:t></a:t>
                      </a:r>
                      <a:r>
                        <a:rPr lang="en-US" sz="1600" dirty="0">
                          <a:effectLst/>
                        </a:rPr>
                        <a:t> 2.4</a:t>
                      </a:r>
                      <a:endParaRPr lang="en-US" sz="16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3165" marR="63165" marT="0" marB="0"/>
                </a:tc>
                <a:extLst>
                  <a:ext uri="{0D108BD9-81ED-4DB2-BD59-A6C34878D82A}">
                    <a16:rowId xmlns:a16="http://schemas.microsoft.com/office/drawing/2014/main" val="2710869607"/>
                  </a:ext>
                </a:extLst>
              </a:tr>
              <a:tr h="346938">
                <a:tc>
                  <a:txBody>
                    <a:bodyPr/>
                    <a:lstStyle/>
                    <a:p>
                      <a:pPr marL="0" marR="0" algn="ctr">
                        <a:spcBef>
                          <a:spcPts val="0"/>
                        </a:spcBef>
                        <a:spcAft>
                          <a:spcPts val="0"/>
                        </a:spcAft>
                      </a:pPr>
                      <a:r>
                        <a:rPr lang="en-US" sz="1800" dirty="0">
                          <a:effectLst/>
                        </a:rPr>
                        <a:t>Gender: n (%)</a:t>
                      </a:r>
                      <a:endParaRPr lang="en-US" sz="18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3165" marR="63165" marT="0" marB="0"/>
                </a:tc>
                <a:tc>
                  <a:txBody>
                    <a:bodyPr/>
                    <a:lstStyle/>
                    <a:p>
                      <a:pPr marL="0" marR="0" algn="ctr">
                        <a:spcBef>
                          <a:spcPts val="0"/>
                        </a:spcBef>
                        <a:spcAft>
                          <a:spcPts val="0"/>
                        </a:spcAft>
                      </a:pPr>
                      <a:r>
                        <a:rPr lang="en-US" sz="1600" dirty="0">
                          <a:effectLst/>
                        </a:rPr>
                        <a:t> </a:t>
                      </a:r>
                      <a:endParaRPr lang="en-US" sz="16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3165" marR="63165" marT="0" marB="0"/>
                </a:tc>
                <a:tc>
                  <a:txBody>
                    <a:bodyPr/>
                    <a:lstStyle/>
                    <a:p>
                      <a:pPr marL="0" marR="0" algn="ctr">
                        <a:spcBef>
                          <a:spcPts val="0"/>
                        </a:spcBef>
                        <a:spcAft>
                          <a:spcPts val="0"/>
                        </a:spcAft>
                      </a:pPr>
                      <a:r>
                        <a:rPr lang="en-US" sz="1600" dirty="0">
                          <a:effectLst/>
                        </a:rPr>
                        <a:t> </a:t>
                      </a:r>
                      <a:endParaRPr lang="en-US" sz="16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3165" marR="63165" marT="0" marB="0"/>
                </a:tc>
                <a:tc>
                  <a:txBody>
                    <a:bodyPr/>
                    <a:lstStyle/>
                    <a:p>
                      <a:pPr marL="0" marR="0" algn="ctr">
                        <a:spcBef>
                          <a:spcPts val="0"/>
                        </a:spcBef>
                        <a:spcAft>
                          <a:spcPts val="0"/>
                        </a:spcAft>
                      </a:pPr>
                      <a:r>
                        <a:rPr lang="en-US" sz="1600" dirty="0">
                          <a:effectLst/>
                        </a:rPr>
                        <a:t> </a:t>
                      </a:r>
                      <a:endParaRPr lang="en-US" sz="16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3165" marR="63165" marT="0" marB="0"/>
                </a:tc>
                <a:extLst>
                  <a:ext uri="{0D108BD9-81ED-4DB2-BD59-A6C34878D82A}">
                    <a16:rowId xmlns:a16="http://schemas.microsoft.com/office/drawing/2014/main" val="2675971850"/>
                  </a:ext>
                </a:extLst>
              </a:tr>
              <a:tr h="173469">
                <a:tc>
                  <a:txBody>
                    <a:bodyPr/>
                    <a:lstStyle/>
                    <a:p>
                      <a:pPr marL="0" marR="0" algn="ctr">
                        <a:spcBef>
                          <a:spcPts val="0"/>
                        </a:spcBef>
                        <a:spcAft>
                          <a:spcPts val="0"/>
                        </a:spcAft>
                      </a:pPr>
                      <a:r>
                        <a:rPr lang="en-US" sz="1800" dirty="0">
                          <a:effectLst/>
                        </a:rPr>
                        <a:t>Male</a:t>
                      </a:r>
                      <a:endParaRPr lang="en-US" sz="18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3165" marR="63165" marT="0" marB="0"/>
                </a:tc>
                <a:tc>
                  <a:txBody>
                    <a:bodyPr/>
                    <a:lstStyle/>
                    <a:p>
                      <a:pPr marL="0" marR="0" algn="ctr">
                        <a:spcBef>
                          <a:spcPts val="0"/>
                        </a:spcBef>
                        <a:spcAft>
                          <a:spcPts val="0"/>
                        </a:spcAft>
                      </a:pPr>
                      <a:r>
                        <a:rPr lang="en-US" sz="1600" dirty="0">
                          <a:effectLst/>
                        </a:rPr>
                        <a:t>21 (41.2)</a:t>
                      </a:r>
                      <a:endParaRPr lang="en-US" sz="16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3165" marR="63165" marT="0" marB="0"/>
                </a:tc>
                <a:tc>
                  <a:txBody>
                    <a:bodyPr/>
                    <a:lstStyle/>
                    <a:p>
                      <a:pPr marL="0" marR="0" algn="ctr">
                        <a:spcBef>
                          <a:spcPts val="0"/>
                        </a:spcBef>
                        <a:spcAft>
                          <a:spcPts val="0"/>
                        </a:spcAft>
                      </a:pPr>
                      <a:r>
                        <a:rPr lang="en-US" sz="1600">
                          <a:effectLst/>
                        </a:rPr>
                        <a:t>11 (42.3)</a:t>
                      </a:r>
                      <a:endParaRPr lang="en-US" sz="1600">
                        <a:effectLst/>
                        <a:latin typeface="Calibri" panose="020F0502020204030204" pitchFamily="34" charset="0"/>
                        <a:ea typeface="Yu Mincho" panose="02020400000000000000" pitchFamily="18" charset="-128"/>
                        <a:cs typeface="Times New Roman" panose="02020603050405020304" pitchFamily="18" charset="0"/>
                      </a:endParaRPr>
                    </a:p>
                  </a:txBody>
                  <a:tcPr marL="63165" marR="63165" marT="0" marB="0"/>
                </a:tc>
                <a:tc>
                  <a:txBody>
                    <a:bodyPr/>
                    <a:lstStyle/>
                    <a:p>
                      <a:pPr marL="0" marR="0" algn="ctr">
                        <a:spcBef>
                          <a:spcPts val="0"/>
                        </a:spcBef>
                        <a:spcAft>
                          <a:spcPts val="0"/>
                        </a:spcAft>
                      </a:pPr>
                      <a:r>
                        <a:rPr lang="en-US" sz="1600">
                          <a:effectLst/>
                        </a:rPr>
                        <a:t>10 (40.0)</a:t>
                      </a:r>
                      <a:endParaRPr lang="en-US" sz="1600">
                        <a:effectLst/>
                        <a:latin typeface="Calibri" panose="020F0502020204030204" pitchFamily="34" charset="0"/>
                        <a:ea typeface="Yu Mincho" panose="02020400000000000000" pitchFamily="18" charset="-128"/>
                        <a:cs typeface="Times New Roman" panose="02020603050405020304" pitchFamily="18" charset="0"/>
                      </a:endParaRPr>
                    </a:p>
                  </a:txBody>
                  <a:tcPr marL="63165" marR="63165" marT="0" marB="0"/>
                </a:tc>
                <a:extLst>
                  <a:ext uri="{0D108BD9-81ED-4DB2-BD59-A6C34878D82A}">
                    <a16:rowId xmlns:a16="http://schemas.microsoft.com/office/drawing/2014/main" val="822932435"/>
                  </a:ext>
                </a:extLst>
              </a:tr>
              <a:tr h="173469">
                <a:tc>
                  <a:txBody>
                    <a:bodyPr/>
                    <a:lstStyle/>
                    <a:p>
                      <a:pPr marL="0" marR="0" algn="ctr">
                        <a:spcBef>
                          <a:spcPts val="0"/>
                        </a:spcBef>
                        <a:spcAft>
                          <a:spcPts val="0"/>
                        </a:spcAft>
                      </a:pPr>
                      <a:r>
                        <a:rPr lang="en-US" sz="1800">
                          <a:effectLst/>
                        </a:rPr>
                        <a:t>Female</a:t>
                      </a:r>
                      <a:endParaRPr lang="en-US" sz="1800">
                        <a:effectLst/>
                        <a:latin typeface="Calibri" panose="020F0502020204030204" pitchFamily="34" charset="0"/>
                        <a:ea typeface="Yu Mincho" panose="02020400000000000000" pitchFamily="18" charset="-128"/>
                        <a:cs typeface="Times New Roman" panose="02020603050405020304" pitchFamily="18" charset="0"/>
                      </a:endParaRPr>
                    </a:p>
                  </a:txBody>
                  <a:tcPr marL="63165" marR="63165" marT="0" marB="0"/>
                </a:tc>
                <a:tc>
                  <a:txBody>
                    <a:bodyPr/>
                    <a:lstStyle/>
                    <a:p>
                      <a:pPr marL="0" marR="0" algn="ctr">
                        <a:spcBef>
                          <a:spcPts val="0"/>
                        </a:spcBef>
                        <a:spcAft>
                          <a:spcPts val="0"/>
                        </a:spcAft>
                      </a:pPr>
                      <a:r>
                        <a:rPr lang="en-US" sz="1600" dirty="0">
                          <a:effectLst/>
                        </a:rPr>
                        <a:t>30 (58.8)</a:t>
                      </a:r>
                      <a:endParaRPr lang="en-US" sz="16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3165" marR="63165" marT="0" marB="0"/>
                </a:tc>
                <a:tc>
                  <a:txBody>
                    <a:bodyPr/>
                    <a:lstStyle/>
                    <a:p>
                      <a:pPr marL="0" marR="0" algn="ctr">
                        <a:spcBef>
                          <a:spcPts val="0"/>
                        </a:spcBef>
                        <a:spcAft>
                          <a:spcPts val="0"/>
                        </a:spcAft>
                      </a:pPr>
                      <a:r>
                        <a:rPr lang="en-US" sz="1600">
                          <a:effectLst/>
                        </a:rPr>
                        <a:t>15 (57.7)</a:t>
                      </a:r>
                      <a:endParaRPr lang="en-US" sz="1600">
                        <a:effectLst/>
                        <a:latin typeface="Calibri" panose="020F0502020204030204" pitchFamily="34" charset="0"/>
                        <a:ea typeface="Yu Mincho" panose="02020400000000000000" pitchFamily="18" charset="-128"/>
                        <a:cs typeface="Times New Roman" panose="02020603050405020304" pitchFamily="18" charset="0"/>
                      </a:endParaRPr>
                    </a:p>
                  </a:txBody>
                  <a:tcPr marL="63165" marR="63165" marT="0" marB="0"/>
                </a:tc>
                <a:tc>
                  <a:txBody>
                    <a:bodyPr/>
                    <a:lstStyle/>
                    <a:p>
                      <a:pPr marL="0" marR="0" algn="ctr">
                        <a:spcBef>
                          <a:spcPts val="0"/>
                        </a:spcBef>
                        <a:spcAft>
                          <a:spcPts val="0"/>
                        </a:spcAft>
                      </a:pPr>
                      <a:r>
                        <a:rPr lang="en-US" sz="1600" dirty="0">
                          <a:effectLst/>
                        </a:rPr>
                        <a:t>15 (60.0)</a:t>
                      </a:r>
                      <a:endParaRPr lang="en-US" sz="16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3165" marR="63165" marT="0" marB="0"/>
                </a:tc>
                <a:extLst>
                  <a:ext uri="{0D108BD9-81ED-4DB2-BD59-A6C34878D82A}">
                    <a16:rowId xmlns:a16="http://schemas.microsoft.com/office/drawing/2014/main" val="1828613669"/>
                  </a:ext>
                </a:extLst>
              </a:tr>
              <a:tr h="173469">
                <a:tc>
                  <a:txBody>
                    <a:bodyPr/>
                    <a:lstStyle/>
                    <a:p>
                      <a:pPr marL="0" marR="0" algn="ctr">
                        <a:spcBef>
                          <a:spcPts val="0"/>
                        </a:spcBef>
                        <a:spcAft>
                          <a:spcPts val="0"/>
                        </a:spcAft>
                      </a:pPr>
                      <a:r>
                        <a:rPr lang="en-US" sz="1800" dirty="0">
                          <a:effectLst/>
                        </a:rPr>
                        <a:t>Missing</a:t>
                      </a:r>
                      <a:endParaRPr lang="en-US" sz="18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3165" marR="63165" marT="0" marB="0"/>
                </a:tc>
                <a:tc>
                  <a:txBody>
                    <a:bodyPr/>
                    <a:lstStyle/>
                    <a:p>
                      <a:pPr marL="0" marR="0" algn="ctr">
                        <a:spcBef>
                          <a:spcPts val="0"/>
                        </a:spcBef>
                        <a:spcAft>
                          <a:spcPts val="0"/>
                        </a:spcAft>
                      </a:pPr>
                      <a:r>
                        <a:rPr lang="en-US" sz="1600" dirty="0">
                          <a:effectLst/>
                        </a:rPr>
                        <a:t>0 (0.0)</a:t>
                      </a:r>
                      <a:endParaRPr lang="en-US" sz="16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3165" marR="63165" marT="0" marB="0"/>
                </a:tc>
                <a:tc>
                  <a:txBody>
                    <a:bodyPr/>
                    <a:lstStyle/>
                    <a:p>
                      <a:pPr marL="0" marR="0" algn="ctr">
                        <a:spcBef>
                          <a:spcPts val="0"/>
                        </a:spcBef>
                        <a:spcAft>
                          <a:spcPts val="0"/>
                        </a:spcAft>
                      </a:pPr>
                      <a:r>
                        <a:rPr lang="en-US" sz="1600">
                          <a:effectLst/>
                        </a:rPr>
                        <a:t>0 (0.0)</a:t>
                      </a:r>
                      <a:endParaRPr lang="en-US" sz="1600">
                        <a:effectLst/>
                        <a:latin typeface="Calibri" panose="020F0502020204030204" pitchFamily="34" charset="0"/>
                        <a:ea typeface="Yu Mincho" panose="02020400000000000000" pitchFamily="18" charset="-128"/>
                        <a:cs typeface="Times New Roman" panose="02020603050405020304" pitchFamily="18" charset="0"/>
                      </a:endParaRPr>
                    </a:p>
                  </a:txBody>
                  <a:tcPr marL="63165" marR="63165" marT="0" marB="0"/>
                </a:tc>
                <a:tc>
                  <a:txBody>
                    <a:bodyPr/>
                    <a:lstStyle/>
                    <a:p>
                      <a:pPr marL="0" marR="0" algn="ctr">
                        <a:spcBef>
                          <a:spcPts val="0"/>
                        </a:spcBef>
                        <a:spcAft>
                          <a:spcPts val="0"/>
                        </a:spcAft>
                      </a:pPr>
                      <a:r>
                        <a:rPr lang="en-US" sz="1600" dirty="0">
                          <a:effectLst/>
                        </a:rPr>
                        <a:t>0 (0.0)</a:t>
                      </a:r>
                      <a:endParaRPr lang="en-US" sz="16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3165" marR="63165" marT="0" marB="0"/>
                </a:tc>
                <a:extLst>
                  <a:ext uri="{0D108BD9-81ED-4DB2-BD59-A6C34878D82A}">
                    <a16:rowId xmlns:a16="http://schemas.microsoft.com/office/drawing/2014/main" val="1416083778"/>
                  </a:ext>
                </a:extLst>
              </a:tr>
              <a:tr h="346938">
                <a:tc>
                  <a:txBody>
                    <a:bodyPr/>
                    <a:lstStyle/>
                    <a:p>
                      <a:pPr marL="0" marR="0" algn="ctr">
                        <a:spcBef>
                          <a:spcPts val="0"/>
                        </a:spcBef>
                        <a:spcAft>
                          <a:spcPts val="0"/>
                        </a:spcAft>
                      </a:pPr>
                      <a:r>
                        <a:rPr lang="en-US" sz="1800" dirty="0">
                          <a:effectLst/>
                        </a:rPr>
                        <a:t>Disposition: n (%)</a:t>
                      </a:r>
                      <a:endParaRPr lang="en-US" sz="18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3165" marR="63165" marT="0" marB="0"/>
                </a:tc>
                <a:tc>
                  <a:txBody>
                    <a:bodyPr/>
                    <a:lstStyle/>
                    <a:p>
                      <a:pPr marL="0" marR="0" algn="ctr">
                        <a:spcBef>
                          <a:spcPts val="0"/>
                        </a:spcBef>
                        <a:spcAft>
                          <a:spcPts val="0"/>
                        </a:spcAft>
                      </a:pPr>
                      <a:r>
                        <a:rPr lang="en-US" sz="1600" dirty="0">
                          <a:effectLst/>
                        </a:rPr>
                        <a:t> </a:t>
                      </a:r>
                      <a:endParaRPr lang="en-US" sz="16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3165" marR="63165" marT="0" marB="0"/>
                </a:tc>
                <a:tc>
                  <a:txBody>
                    <a:bodyPr/>
                    <a:lstStyle/>
                    <a:p>
                      <a:pPr marL="0" marR="0" algn="ctr">
                        <a:spcBef>
                          <a:spcPts val="0"/>
                        </a:spcBef>
                        <a:spcAft>
                          <a:spcPts val="0"/>
                        </a:spcAft>
                      </a:pPr>
                      <a:r>
                        <a:rPr lang="en-US" sz="1600" dirty="0">
                          <a:effectLst/>
                        </a:rPr>
                        <a:t> </a:t>
                      </a:r>
                      <a:endParaRPr lang="en-US" sz="16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3165" marR="63165" marT="0" marB="0"/>
                </a:tc>
                <a:tc>
                  <a:txBody>
                    <a:bodyPr/>
                    <a:lstStyle/>
                    <a:p>
                      <a:pPr marL="0" marR="0" algn="ctr">
                        <a:spcBef>
                          <a:spcPts val="0"/>
                        </a:spcBef>
                        <a:spcAft>
                          <a:spcPts val="0"/>
                        </a:spcAft>
                      </a:pPr>
                      <a:r>
                        <a:rPr lang="en-US" sz="1600" dirty="0">
                          <a:effectLst/>
                        </a:rPr>
                        <a:t> </a:t>
                      </a:r>
                      <a:endParaRPr lang="en-US" sz="16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3165" marR="63165" marT="0" marB="0"/>
                </a:tc>
                <a:extLst>
                  <a:ext uri="{0D108BD9-81ED-4DB2-BD59-A6C34878D82A}">
                    <a16:rowId xmlns:a16="http://schemas.microsoft.com/office/drawing/2014/main" val="3171074357"/>
                  </a:ext>
                </a:extLst>
              </a:tr>
              <a:tr h="173469">
                <a:tc>
                  <a:txBody>
                    <a:bodyPr/>
                    <a:lstStyle/>
                    <a:p>
                      <a:pPr marL="0" marR="0" algn="ctr">
                        <a:spcBef>
                          <a:spcPts val="0"/>
                        </a:spcBef>
                        <a:spcAft>
                          <a:spcPts val="0"/>
                        </a:spcAft>
                      </a:pPr>
                      <a:r>
                        <a:rPr lang="en-US" sz="1800" dirty="0">
                          <a:effectLst/>
                        </a:rPr>
                        <a:t>Discharged</a:t>
                      </a:r>
                      <a:endParaRPr lang="en-US" sz="18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3165" marR="63165" marT="0" marB="0"/>
                </a:tc>
                <a:tc>
                  <a:txBody>
                    <a:bodyPr/>
                    <a:lstStyle/>
                    <a:p>
                      <a:pPr marL="0" marR="0" algn="ctr">
                        <a:spcBef>
                          <a:spcPts val="0"/>
                        </a:spcBef>
                        <a:spcAft>
                          <a:spcPts val="0"/>
                        </a:spcAft>
                      </a:pPr>
                      <a:r>
                        <a:rPr lang="en-US" sz="1600" dirty="0">
                          <a:effectLst/>
                        </a:rPr>
                        <a:t>47 (92.2)</a:t>
                      </a:r>
                      <a:endParaRPr lang="en-US" sz="16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3165" marR="63165" marT="0" marB="0"/>
                </a:tc>
                <a:tc>
                  <a:txBody>
                    <a:bodyPr/>
                    <a:lstStyle/>
                    <a:p>
                      <a:pPr marL="0" marR="0" algn="ctr">
                        <a:spcBef>
                          <a:spcPts val="0"/>
                        </a:spcBef>
                        <a:spcAft>
                          <a:spcPts val="0"/>
                        </a:spcAft>
                      </a:pPr>
                      <a:r>
                        <a:rPr lang="en-US" sz="1600">
                          <a:effectLst/>
                        </a:rPr>
                        <a:t>24 (92.3)</a:t>
                      </a:r>
                      <a:endParaRPr lang="en-US" sz="1600">
                        <a:effectLst/>
                        <a:latin typeface="Calibri" panose="020F0502020204030204" pitchFamily="34" charset="0"/>
                        <a:ea typeface="Yu Mincho" panose="02020400000000000000" pitchFamily="18" charset="-128"/>
                        <a:cs typeface="Times New Roman" panose="02020603050405020304" pitchFamily="18" charset="0"/>
                      </a:endParaRPr>
                    </a:p>
                  </a:txBody>
                  <a:tcPr marL="63165" marR="63165" marT="0" marB="0"/>
                </a:tc>
                <a:tc>
                  <a:txBody>
                    <a:bodyPr/>
                    <a:lstStyle/>
                    <a:p>
                      <a:pPr marL="0" marR="0" algn="ctr">
                        <a:spcBef>
                          <a:spcPts val="0"/>
                        </a:spcBef>
                        <a:spcAft>
                          <a:spcPts val="0"/>
                        </a:spcAft>
                      </a:pPr>
                      <a:r>
                        <a:rPr lang="en-US" sz="1600" dirty="0">
                          <a:effectLst/>
                        </a:rPr>
                        <a:t>23 (92.0)</a:t>
                      </a:r>
                      <a:endParaRPr lang="en-US" sz="16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3165" marR="63165" marT="0" marB="0"/>
                </a:tc>
                <a:extLst>
                  <a:ext uri="{0D108BD9-81ED-4DB2-BD59-A6C34878D82A}">
                    <a16:rowId xmlns:a16="http://schemas.microsoft.com/office/drawing/2014/main" val="622285410"/>
                  </a:ext>
                </a:extLst>
              </a:tr>
              <a:tr h="173469">
                <a:tc>
                  <a:txBody>
                    <a:bodyPr/>
                    <a:lstStyle/>
                    <a:p>
                      <a:pPr marL="0" marR="0" algn="ctr">
                        <a:spcBef>
                          <a:spcPts val="0"/>
                        </a:spcBef>
                        <a:spcAft>
                          <a:spcPts val="0"/>
                        </a:spcAft>
                      </a:pPr>
                      <a:r>
                        <a:rPr lang="en-US" sz="1800" dirty="0">
                          <a:effectLst/>
                        </a:rPr>
                        <a:t>Death</a:t>
                      </a:r>
                      <a:endParaRPr lang="en-US" sz="18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3165" marR="63165" marT="0" marB="0"/>
                </a:tc>
                <a:tc>
                  <a:txBody>
                    <a:bodyPr/>
                    <a:lstStyle/>
                    <a:p>
                      <a:pPr marL="0" marR="0" algn="ctr">
                        <a:spcBef>
                          <a:spcPts val="0"/>
                        </a:spcBef>
                        <a:spcAft>
                          <a:spcPts val="0"/>
                        </a:spcAft>
                      </a:pPr>
                      <a:r>
                        <a:rPr lang="en-US" sz="1600" dirty="0">
                          <a:effectLst/>
                        </a:rPr>
                        <a:t>2 (3.9)</a:t>
                      </a:r>
                      <a:endParaRPr lang="en-US" sz="16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3165" marR="63165" marT="0" marB="0"/>
                </a:tc>
                <a:tc>
                  <a:txBody>
                    <a:bodyPr/>
                    <a:lstStyle/>
                    <a:p>
                      <a:pPr marL="0" marR="0" algn="ctr">
                        <a:spcBef>
                          <a:spcPts val="0"/>
                        </a:spcBef>
                        <a:spcAft>
                          <a:spcPts val="0"/>
                        </a:spcAft>
                      </a:pPr>
                      <a:r>
                        <a:rPr lang="en-US" sz="1600">
                          <a:effectLst/>
                        </a:rPr>
                        <a:t>2 (7.7)</a:t>
                      </a:r>
                      <a:endParaRPr lang="en-US" sz="1600">
                        <a:effectLst/>
                        <a:latin typeface="Calibri" panose="020F0502020204030204" pitchFamily="34" charset="0"/>
                        <a:ea typeface="Yu Mincho" panose="02020400000000000000" pitchFamily="18" charset="-128"/>
                        <a:cs typeface="Times New Roman" panose="02020603050405020304" pitchFamily="18" charset="0"/>
                      </a:endParaRPr>
                    </a:p>
                  </a:txBody>
                  <a:tcPr marL="63165" marR="63165" marT="0" marB="0"/>
                </a:tc>
                <a:tc>
                  <a:txBody>
                    <a:bodyPr/>
                    <a:lstStyle/>
                    <a:p>
                      <a:pPr marL="0" marR="0" algn="ctr">
                        <a:spcBef>
                          <a:spcPts val="0"/>
                        </a:spcBef>
                        <a:spcAft>
                          <a:spcPts val="0"/>
                        </a:spcAft>
                      </a:pPr>
                      <a:r>
                        <a:rPr lang="en-US" sz="1600" dirty="0">
                          <a:effectLst/>
                        </a:rPr>
                        <a:t>0 (0.0)</a:t>
                      </a:r>
                      <a:endParaRPr lang="en-US" sz="16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3165" marR="63165" marT="0" marB="0"/>
                </a:tc>
                <a:extLst>
                  <a:ext uri="{0D108BD9-81ED-4DB2-BD59-A6C34878D82A}">
                    <a16:rowId xmlns:a16="http://schemas.microsoft.com/office/drawing/2014/main" val="167936733"/>
                  </a:ext>
                </a:extLst>
              </a:tr>
              <a:tr h="173469">
                <a:tc>
                  <a:txBody>
                    <a:bodyPr/>
                    <a:lstStyle/>
                    <a:p>
                      <a:pPr marL="0" marR="0" algn="ctr">
                        <a:spcBef>
                          <a:spcPts val="0"/>
                        </a:spcBef>
                        <a:spcAft>
                          <a:spcPts val="0"/>
                        </a:spcAft>
                      </a:pPr>
                      <a:r>
                        <a:rPr lang="en-US" sz="1800" dirty="0">
                          <a:effectLst/>
                        </a:rPr>
                        <a:t>Abscond</a:t>
                      </a:r>
                      <a:endParaRPr lang="en-US" sz="18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3165" marR="63165" marT="0" marB="0"/>
                </a:tc>
                <a:tc>
                  <a:txBody>
                    <a:bodyPr/>
                    <a:lstStyle/>
                    <a:p>
                      <a:pPr marL="0" marR="0" algn="ctr">
                        <a:spcBef>
                          <a:spcPts val="0"/>
                        </a:spcBef>
                        <a:spcAft>
                          <a:spcPts val="0"/>
                        </a:spcAft>
                      </a:pPr>
                      <a:r>
                        <a:rPr lang="en-US" sz="1600" dirty="0">
                          <a:effectLst/>
                        </a:rPr>
                        <a:t>1 (2.0)</a:t>
                      </a:r>
                      <a:endParaRPr lang="en-US" sz="16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3165" marR="63165" marT="0" marB="0"/>
                </a:tc>
                <a:tc>
                  <a:txBody>
                    <a:bodyPr/>
                    <a:lstStyle/>
                    <a:p>
                      <a:pPr marL="0" marR="0" algn="ctr">
                        <a:spcBef>
                          <a:spcPts val="0"/>
                        </a:spcBef>
                        <a:spcAft>
                          <a:spcPts val="0"/>
                        </a:spcAft>
                      </a:pPr>
                      <a:r>
                        <a:rPr lang="en-US" sz="1600">
                          <a:effectLst/>
                        </a:rPr>
                        <a:t>0 (0.0)</a:t>
                      </a:r>
                      <a:endParaRPr lang="en-US" sz="1600">
                        <a:effectLst/>
                        <a:latin typeface="Calibri" panose="020F0502020204030204" pitchFamily="34" charset="0"/>
                        <a:ea typeface="Yu Mincho" panose="02020400000000000000" pitchFamily="18" charset="-128"/>
                        <a:cs typeface="Times New Roman" panose="02020603050405020304" pitchFamily="18" charset="0"/>
                      </a:endParaRPr>
                    </a:p>
                  </a:txBody>
                  <a:tcPr marL="63165" marR="63165" marT="0" marB="0"/>
                </a:tc>
                <a:tc>
                  <a:txBody>
                    <a:bodyPr/>
                    <a:lstStyle/>
                    <a:p>
                      <a:pPr marL="0" marR="0" algn="ctr">
                        <a:spcBef>
                          <a:spcPts val="0"/>
                        </a:spcBef>
                        <a:spcAft>
                          <a:spcPts val="0"/>
                        </a:spcAft>
                      </a:pPr>
                      <a:r>
                        <a:rPr lang="en-US" sz="1600" dirty="0">
                          <a:effectLst/>
                        </a:rPr>
                        <a:t>1 (4.0)</a:t>
                      </a:r>
                      <a:endParaRPr lang="en-US" sz="16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3165" marR="63165" marT="0" marB="0"/>
                </a:tc>
                <a:extLst>
                  <a:ext uri="{0D108BD9-81ED-4DB2-BD59-A6C34878D82A}">
                    <a16:rowId xmlns:a16="http://schemas.microsoft.com/office/drawing/2014/main" val="1530378130"/>
                  </a:ext>
                </a:extLst>
              </a:tr>
              <a:tr h="173469">
                <a:tc>
                  <a:txBody>
                    <a:bodyPr/>
                    <a:lstStyle/>
                    <a:p>
                      <a:pPr marL="0" marR="0" algn="ctr">
                        <a:spcBef>
                          <a:spcPts val="0"/>
                        </a:spcBef>
                        <a:spcAft>
                          <a:spcPts val="0"/>
                        </a:spcAft>
                      </a:pPr>
                      <a:r>
                        <a:rPr lang="en-US" sz="1800" dirty="0">
                          <a:effectLst/>
                        </a:rPr>
                        <a:t>Missing</a:t>
                      </a:r>
                      <a:endParaRPr lang="en-US" sz="18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3165" marR="63165" marT="0" marB="0"/>
                </a:tc>
                <a:tc>
                  <a:txBody>
                    <a:bodyPr/>
                    <a:lstStyle/>
                    <a:p>
                      <a:pPr marL="0" marR="0" algn="ctr">
                        <a:spcBef>
                          <a:spcPts val="0"/>
                        </a:spcBef>
                        <a:spcAft>
                          <a:spcPts val="0"/>
                        </a:spcAft>
                      </a:pPr>
                      <a:r>
                        <a:rPr lang="en-US" sz="1600" dirty="0">
                          <a:effectLst/>
                        </a:rPr>
                        <a:t>1 (2.0)</a:t>
                      </a:r>
                      <a:endParaRPr lang="en-US" sz="16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3165" marR="63165" marT="0" marB="0"/>
                </a:tc>
                <a:tc>
                  <a:txBody>
                    <a:bodyPr/>
                    <a:lstStyle/>
                    <a:p>
                      <a:pPr marL="0" marR="0" algn="ctr">
                        <a:spcBef>
                          <a:spcPts val="0"/>
                        </a:spcBef>
                        <a:spcAft>
                          <a:spcPts val="0"/>
                        </a:spcAft>
                      </a:pPr>
                      <a:r>
                        <a:rPr lang="en-US" sz="1600">
                          <a:effectLst/>
                        </a:rPr>
                        <a:t>0 (0.0)</a:t>
                      </a:r>
                      <a:endParaRPr lang="en-US" sz="1600">
                        <a:effectLst/>
                        <a:latin typeface="Calibri" panose="020F0502020204030204" pitchFamily="34" charset="0"/>
                        <a:ea typeface="Yu Mincho" panose="02020400000000000000" pitchFamily="18" charset="-128"/>
                        <a:cs typeface="Times New Roman" panose="02020603050405020304" pitchFamily="18" charset="0"/>
                      </a:endParaRPr>
                    </a:p>
                  </a:txBody>
                  <a:tcPr marL="63165" marR="63165" marT="0" marB="0"/>
                </a:tc>
                <a:tc>
                  <a:txBody>
                    <a:bodyPr/>
                    <a:lstStyle/>
                    <a:p>
                      <a:pPr marL="0" marR="0" algn="ctr">
                        <a:spcBef>
                          <a:spcPts val="0"/>
                        </a:spcBef>
                        <a:spcAft>
                          <a:spcPts val="0"/>
                        </a:spcAft>
                      </a:pPr>
                      <a:r>
                        <a:rPr lang="en-US" sz="1600" dirty="0">
                          <a:effectLst/>
                        </a:rPr>
                        <a:t>1 (4.0)</a:t>
                      </a:r>
                      <a:endParaRPr lang="en-US" sz="1600" dirty="0">
                        <a:effectLst/>
                        <a:latin typeface="Calibri" panose="020F0502020204030204" pitchFamily="34" charset="0"/>
                        <a:ea typeface="Yu Mincho" panose="02020400000000000000" pitchFamily="18" charset="-128"/>
                        <a:cs typeface="Times New Roman" panose="02020603050405020304" pitchFamily="18" charset="0"/>
                      </a:endParaRPr>
                    </a:p>
                  </a:txBody>
                  <a:tcPr marL="63165" marR="63165" marT="0" marB="0"/>
                </a:tc>
                <a:extLst>
                  <a:ext uri="{0D108BD9-81ED-4DB2-BD59-A6C34878D82A}">
                    <a16:rowId xmlns:a16="http://schemas.microsoft.com/office/drawing/2014/main" val="3303841763"/>
                  </a:ext>
                </a:extLst>
              </a:tr>
            </a:tbl>
          </a:graphicData>
        </a:graphic>
      </p:graphicFrame>
      <p:sp>
        <p:nvSpPr>
          <p:cNvPr id="9" name="Rectangle 8">
            <a:extLst>
              <a:ext uri="{FF2B5EF4-FFF2-40B4-BE49-F238E27FC236}">
                <a16:creationId xmlns:a16="http://schemas.microsoft.com/office/drawing/2014/main" id="{50769230-81CA-5140-BB44-D199067DFD58}"/>
              </a:ext>
            </a:extLst>
          </p:cNvPr>
          <p:cNvSpPr/>
          <p:nvPr/>
        </p:nvSpPr>
        <p:spPr>
          <a:xfrm>
            <a:off x="400051" y="3671888"/>
            <a:ext cx="8343898" cy="342900"/>
          </a:xfrm>
          <a:prstGeom prst="rect">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AC36E81-3A7B-E34A-9BD9-1246D443B95A}"/>
              </a:ext>
            </a:extLst>
          </p:cNvPr>
          <p:cNvSpPr/>
          <p:nvPr/>
        </p:nvSpPr>
        <p:spPr>
          <a:xfrm>
            <a:off x="400051" y="4574610"/>
            <a:ext cx="8343898" cy="583177"/>
          </a:xfrm>
          <a:prstGeom prst="rect">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7955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Anorectal Malformation Results</a:t>
            </a:r>
          </a:p>
        </p:txBody>
      </p:sp>
      <p:graphicFrame>
        <p:nvGraphicFramePr>
          <p:cNvPr id="10" name="Chart 9"/>
          <p:cNvGraphicFramePr>
            <a:graphicFrameLocks/>
          </p:cNvGraphicFramePr>
          <p:nvPr>
            <p:extLst>
              <p:ext uri="{D42A27DB-BD31-4B8C-83A1-F6EECF244321}">
                <p14:modId xmlns:p14="http://schemas.microsoft.com/office/powerpoint/2010/main" val="3467318580"/>
              </p:ext>
            </p:extLst>
          </p:nvPr>
        </p:nvGraphicFramePr>
        <p:xfrm>
          <a:off x="457200" y="1147162"/>
          <a:ext cx="8229600" cy="468202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51797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5A5F0-294C-5740-B54E-B87521C4E160}"/>
              </a:ext>
            </a:extLst>
          </p:cNvPr>
          <p:cNvSpPr>
            <a:spLocks noGrp="1"/>
          </p:cNvSpPr>
          <p:nvPr>
            <p:ph type="title"/>
          </p:nvPr>
        </p:nvSpPr>
        <p:spPr/>
        <p:txBody>
          <a:bodyPr/>
          <a:lstStyle/>
          <a:p>
            <a:r>
              <a:rPr lang="en-US" dirty="0"/>
              <a:t>Anorectal Malformation Results</a:t>
            </a:r>
          </a:p>
        </p:txBody>
      </p:sp>
      <p:graphicFrame>
        <p:nvGraphicFramePr>
          <p:cNvPr id="4" name="Chart 3">
            <a:extLst>
              <a:ext uri="{FF2B5EF4-FFF2-40B4-BE49-F238E27FC236}">
                <a16:creationId xmlns:a16="http://schemas.microsoft.com/office/drawing/2014/main" id="{38E4BFBE-5851-DF49-BA32-D5FA520897B7}"/>
              </a:ext>
            </a:extLst>
          </p:cNvPr>
          <p:cNvGraphicFramePr>
            <a:graphicFrameLocks/>
          </p:cNvGraphicFramePr>
          <p:nvPr>
            <p:extLst>
              <p:ext uri="{D42A27DB-BD31-4B8C-83A1-F6EECF244321}">
                <p14:modId xmlns:p14="http://schemas.microsoft.com/office/powerpoint/2010/main" val="1714967080"/>
              </p:ext>
            </p:extLst>
          </p:nvPr>
        </p:nvGraphicFramePr>
        <p:xfrm>
          <a:off x="457200" y="1224164"/>
          <a:ext cx="8229600" cy="4528024"/>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18D5F131-2789-AB4D-AF4A-A3C06F6E428B}"/>
              </a:ext>
            </a:extLst>
          </p:cNvPr>
          <p:cNvSpPr txBox="1"/>
          <p:nvPr/>
        </p:nvSpPr>
        <p:spPr>
          <a:xfrm>
            <a:off x="1481442" y="2821255"/>
            <a:ext cx="6181116" cy="1077218"/>
          </a:xfrm>
          <a:prstGeom prst="rect">
            <a:avLst/>
          </a:prstGeom>
          <a:noFill/>
        </p:spPr>
        <p:txBody>
          <a:bodyPr wrap="none" rtlCol="0">
            <a:spAutoFit/>
          </a:bodyPr>
          <a:lstStyle/>
          <a:p>
            <a:r>
              <a:rPr lang="en-US" sz="3200" b="1" dirty="0">
                <a:solidFill>
                  <a:srgbClr val="FF0000"/>
                </a:solidFill>
              </a:rPr>
              <a:t>Only 11.8% of the ARM cohort had </a:t>
            </a:r>
          </a:p>
          <a:p>
            <a:pPr algn="ctr"/>
            <a:r>
              <a:rPr lang="en-US" sz="3200" b="1" dirty="0">
                <a:solidFill>
                  <a:srgbClr val="FF0000"/>
                </a:solidFill>
              </a:rPr>
              <a:t>definitive management</a:t>
            </a:r>
          </a:p>
        </p:txBody>
      </p:sp>
    </p:spTree>
    <p:extLst>
      <p:ext uri="{BB962C8B-B14F-4D97-AF65-F5344CB8AC3E}">
        <p14:creationId xmlns:p14="http://schemas.microsoft.com/office/powerpoint/2010/main" val="3638665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E9E98-8EF3-6E48-B8FB-59D5F130AFD5}"/>
              </a:ext>
            </a:extLst>
          </p:cNvPr>
          <p:cNvSpPr>
            <a:spLocks noGrp="1"/>
          </p:cNvSpPr>
          <p:nvPr>
            <p:ph type="title"/>
          </p:nvPr>
        </p:nvSpPr>
        <p:spPr/>
        <p:txBody>
          <a:bodyPr/>
          <a:lstStyle/>
          <a:p>
            <a:r>
              <a:rPr lang="en-US" dirty="0"/>
              <a:t>Hirschsprung Disease Results</a:t>
            </a:r>
          </a:p>
        </p:txBody>
      </p:sp>
      <p:graphicFrame>
        <p:nvGraphicFramePr>
          <p:cNvPr id="4" name="Content Placeholder 3">
            <a:extLst>
              <a:ext uri="{FF2B5EF4-FFF2-40B4-BE49-F238E27FC236}">
                <a16:creationId xmlns:a16="http://schemas.microsoft.com/office/drawing/2014/main" id="{EDF0C46A-4F3C-494D-992F-A5B222F4A5B9}"/>
              </a:ext>
            </a:extLst>
          </p:cNvPr>
          <p:cNvGraphicFramePr>
            <a:graphicFrameLocks noGrp="1"/>
          </p:cNvGraphicFramePr>
          <p:nvPr>
            <p:ph idx="1"/>
            <p:extLst>
              <p:ext uri="{D42A27DB-BD31-4B8C-83A1-F6EECF244321}">
                <p14:modId xmlns:p14="http://schemas.microsoft.com/office/powerpoint/2010/main" val="1329337953"/>
              </p:ext>
            </p:extLst>
          </p:nvPr>
        </p:nvGraphicFramePr>
        <p:xfrm>
          <a:off x="378618" y="1281826"/>
          <a:ext cx="8386763" cy="4437696"/>
        </p:xfrm>
        <a:graphic>
          <a:graphicData uri="http://schemas.openxmlformats.org/drawingml/2006/table">
            <a:tbl>
              <a:tblPr firstRow="1" firstCol="1" bandRow="1" bandCol="1">
                <a:tableStyleId>{5C22544A-7EE6-4342-B048-85BDC9FD1C3A}</a:tableStyleId>
              </a:tblPr>
              <a:tblGrid>
                <a:gridCol w="2300536">
                  <a:extLst>
                    <a:ext uri="{9D8B030D-6E8A-4147-A177-3AD203B41FA5}">
                      <a16:colId xmlns:a16="http://schemas.microsoft.com/office/drawing/2014/main" val="3340572426"/>
                    </a:ext>
                  </a:extLst>
                </a:gridCol>
                <a:gridCol w="1944615">
                  <a:extLst>
                    <a:ext uri="{9D8B030D-6E8A-4147-A177-3AD203B41FA5}">
                      <a16:colId xmlns:a16="http://schemas.microsoft.com/office/drawing/2014/main" val="2998582007"/>
                    </a:ext>
                  </a:extLst>
                </a:gridCol>
                <a:gridCol w="2200231">
                  <a:extLst>
                    <a:ext uri="{9D8B030D-6E8A-4147-A177-3AD203B41FA5}">
                      <a16:colId xmlns:a16="http://schemas.microsoft.com/office/drawing/2014/main" val="316620089"/>
                    </a:ext>
                  </a:extLst>
                </a:gridCol>
                <a:gridCol w="1941381">
                  <a:extLst>
                    <a:ext uri="{9D8B030D-6E8A-4147-A177-3AD203B41FA5}">
                      <a16:colId xmlns:a16="http://schemas.microsoft.com/office/drawing/2014/main" val="1412391932"/>
                    </a:ext>
                  </a:extLst>
                </a:gridCol>
              </a:tblGrid>
              <a:tr h="562092">
                <a:tc>
                  <a:txBody>
                    <a:bodyPr/>
                    <a:lstStyle/>
                    <a:p>
                      <a:pPr marL="0" marR="0">
                        <a:spcBef>
                          <a:spcPts val="0"/>
                        </a:spcBef>
                        <a:spcAft>
                          <a:spcPts val="0"/>
                        </a:spcAft>
                      </a:pPr>
                      <a:r>
                        <a:rPr lang="en-US" sz="1800" dirty="0">
                          <a:effectLst/>
                        </a:rPr>
                        <a:t> </a:t>
                      </a:r>
                      <a:endParaRPr lang="en-US" sz="1800" dirty="0">
                        <a:effectLst/>
                        <a:latin typeface="Calibri" panose="020F0502020204030204" pitchFamily="34" charset="0"/>
                        <a:ea typeface="Yu Mincho" panose="02020400000000000000" pitchFamily="18" charset="-128"/>
                        <a:cs typeface="Times New Roman" panose="02020603050405020304" pitchFamily="18" charset="0"/>
                      </a:endParaRPr>
                    </a:p>
                  </a:txBody>
                  <a:tcPr marL="59247" marR="59247" marT="0" marB="0"/>
                </a:tc>
                <a:tc gridSpan="3">
                  <a:txBody>
                    <a:bodyPr/>
                    <a:lstStyle/>
                    <a:p>
                      <a:pPr marL="0" marR="0" algn="ctr">
                        <a:spcBef>
                          <a:spcPts val="0"/>
                        </a:spcBef>
                        <a:spcAft>
                          <a:spcPts val="0"/>
                        </a:spcAft>
                      </a:pPr>
                      <a:r>
                        <a:rPr lang="en-US" sz="1800" dirty="0">
                          <a:effectLst/>
                        </a:rPr>
                        <a:t>Hirschsprung Disease</a:t>
                      </a:r>
                    </a:p>
                    <a:p>
                      <a:pPr marL="0" marR="0" algn="ctr">
                        <a:spcBef>
                          <a:spcPts val="0"/>
                        </a:spcBef>
                        <a:spcAft>
                          <a:spcPts val="0"/>
                        </a:spcAft>
                      </a:pPr>
                      <a:r>
                        <a:rPr lang="en-US" sz="1800" dirty="0">
                          <a:effectLst/>
                        </a:rPr>
                        <a:t>(n = 82)</a:t>
                      </a:r>
                      <a:endParaRPr lang="en-US" sz="1800" dirty="0">
                        <a:effectLst/>
                        <a:latin typeface="Calibri" panose="020F0502020204030204" pitchFamily="34" charset="0"/>
                        <a:ea typeface="Yu Mincho" panose="02020400000000000000" pitchFamily="18" charset="-128"/>
                        <a:cs typeface="Times New Roman" panose="02020603050405020304" pitchFamily="18" charset="0"/>
                      </a:endParaRPr>
                    </a:p>
                  </a:txBody>
                  <a:tcPr marL="59247" marR="59247"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73033126"/>
                  </a:ext>
                </a:extLst>
              </a:tr>
              <a:tr h="765155">
                <a:tc>
                  <a:txBody>
                    <a:bodyPr/>
                    <a:lstStyle/>
                    <a:p>
                      <a:pPr marL="0" marR="0">
                        <a:spcBef>
                          <a:spcPts val="0"/>
                        </a:spcBef>
                        <a:spcAft>
                          <a:spcPts val="0"/>
                        </a:spcAft>
                      </a:pPr>
                      <a:r>
                        <a:rPr lang="en-US" sz="1800" dirty="0">
                          <a:effectLst/>
                        </a:rPr>
                        <a:t> </a:t>
                      </a:r>
                      <a:endParaRPr lang="en-US" sz="1800" dirty="0">
                        <a:effectLst/>
                        <a:latin typeface="Calibri" panose="020F0502020204030204" pitchFamily="34" charset="0"/>
                        <a:ea typeface="Yu Mincho" panose="02020400000000000000" pitchFamily="18" charset="-128"/>
                        <a:cs typeface="Times New Roman" panose="02020603050405020304" pitchFamily="18" charset="0"/>
                      </a:endParaRPr>
                    </a:p>
                  </a:txBody>
                  <a:tcPr marL="59247" marR="59247" marT="0" marB="0"/>
                </a:tc>
                <a:tc>
                  <a:txBody>
                    <a:bodyPr/>
                    <a:lstStyle/>
                    <a:p>
                      <a:pPr marL="0" marR="0" algn="ctr">
                        <a:spcBef>
                          <a:spcPts val="0"/>
                        </a:spcBef>
                        <a:spcAft>
                          <a:spcPts val="0"/>
                        </a:spcAft>
                      </a:pPr>
                      <a:endParaRPr lang="en-US" sz="1600" dirty="0">
                        <a:effectLst/>
                      </a:endParaRPr>
                    </a:p>
                    <a:p>
                      <a:pPr marL="0" marR="0" algn="ctr">
                        <a:spcBef>
                          <a:spcPts val="0"/>
                        </a:spcBef>
                        <a:spcAft>
                          <a:spcPts val="0"/>
                        </a:spcAft>
                      </a:pPr>
                      <a:r>
                        <a:rPr lang="en-US" sz="1600" dirty="0">
                          <a:effectLst/>
                        </a:rPr>
                        <a:t>All Patients </a:t>
                      </a:r>
                    </a:p>
                    <a:p>
                      <a:pPr marL="0" marR="0" algn="ctr">
                        <a:spcBef>
                          <a:spcPts val="0"/>
                        </a:spcBef>
                        <a:spcAft>
                          <a:spcPts val="0"/>
                        </a:spcAft>
                      </a:pPr>
                      <a:r>
                        <a:rPr lang="en-US" sz="1600" dirty="0">
                          <a:effectLst/>
                        </a:rPr>
                        <a:t>(n = 82)</a:t>
                      </a:r>
                      <a:endParaRPr lang="en-US" sz="1600" dirty="0">
                        <a:effectLst/>
                        <a:latin typeface="Calibri" panose="020F0502020204030204" pitchFamily="34" charset="0"/>
                        <a:ea typeface="Yu Mincho" panose="02020400000000000000" pitchFamily="18" charset="-128"/>
                        <a:cs typeface="Times New Roman" panose="02020603050405020304" pitchFamily="18" charset="0"/>
                      </a:endParaRPr>
                    </a:p>
                  </a:txBody>
                  <a:tcPr marL="59247" marR="59247" marT="0" marB="0"/>
                </a:tc>
                <a:tc>
                  <a:txBody>
                    <a:bodyPr/>
                    <a:lstStyle/>
                    <a:p>
                      <a:pPr marL="0" marR="0" algn="ctr">
                        <a:spcBef>
                          <a:spcPts val="0"/>
                        </a:spcBef>
                        <a:spcAft>
                          <a:spcPts val="0"/>
                        </a:spcAft>
                      </a:pPr>
                      <a:r>
                        <a:rPr lang="en-US" sz="1600" dirty="0">
                          <a:effectLst/>
                        </a:rPr>
                        <a:t>Surgical Management</a:t>
                      </a:r>
                    </a:p>
                    <a:p>
                      <a:pPr marL="0" marR="0" algn="ctr">
                        <a:spcBef>
                          <a:spcPts val="0"/>
                        </a:spcBef>
                        <a:spcAft>
                          <a:spcPts val="0"/>
                        </a:spcAft>
                      </a:pPr>
                      <a:r>
                        <a:rPr lang="en-US" sz="1600" dirty="0">
                          <a:effectLst/>
                        </a:rPr>
                        <a:t>(n = 41)</a:t>
                      </a:r>
                      <a:endParaRPr lang="en-US" sz="1600" dirty="0">
                        <a:effectLst/>
                        <a:latin typeface="Calibri" panose="020F0502020204030204" pitchFamily="34" charset="0"/>
                        <a:ea typeface="Yu Mincho" panose="02020400000000000000" pitchFamily="18" charset="-128"/>
                        <a:cs typeface="Times New Roman" panose="02020603050405020304" pitchFamily="18" charset="0"/>
                      </a:endParaRPr>
                    </a:p>
                  </a:txBody>
                  <a:tcPr marL="59247" marR="59247" marT="0" marB="0"/>
                </a:tc>
                <a:tc>
                  <a:txBody>
                    <a:bodyPr/>
                    <a:lstStyle/>
                    <a:p>
                      <a:pPr marL="0" marR="0" algn="ctr">
                        <a:spcBef>
                          <a:spcPts val="0"/>
                        </a:spcBef>
                        <a:spcAft>
                          <a:spcPts val="0"/>
                        </a:spcAft>
                      </a:pPr>
                      <a:r>
                        <a:rPr lang="en-US" sz="1600" dirty="0">
                          <a:effectLst/>
                        </a:rPr>
                        <a:t>Non-surgical management</a:t>
                      </a:r>
                    </a:p>
                    <a:p>
                      <a:pPr marL="0" marR="0" algn="ctr">
                        <a:spcBef>
                          <a:spcPts val="0"/>
                        </a:spcBef>
                        <a:spcAft>
                          <a:spcPts val="0"/>
                        </a:spcAft>
                      </a:pPr>
                      <a:r>
                        <a:rPr lang="en-US" sz="1600" dirty="0">
                          <a:effectLst/>
                        </a:rPr>
                        <a:t>(n = 41)</a:t>
                      </a:r>
                      <a:endParaRPr lang="en-US" sz="1600" dirty="0">
                        <a:effectLst/>
                        <a:latin typeface="Calibri" panose="020F0502020204030204" pitchFamily="34" charset="0"/>
                        <a:ea typeface="Yu Mincho" panose="02020400000000000000" pitchFamily="18" charset="-128"/>
                        <a:cs typeface="Times New Roman" panose="02020603050405020304" pitchFamily="18" charset="0"/>
                      </a:endParaRPr>
                    </a:p>
                  </a:txBody>
                  <a:tcPr marL="59247" marR="59247" marT="0" marB="0"/>
                </a:tc>
                <a:extLst>
                  <a:ext uri="{0D108BD9-81ED-4DB2-BD59-A6C34878D82A}">
                    <a16:rowId xmlns:a16="http://schemas.microsoft.com/office/drawing/2014/main" val="1556950394"/>
                  </a:ext>
                </a:extLst>
              </a:tr>
              <a:tr h="562092">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a:effectLst/>
                        </a:rPr>
                        <a:t>Patient Age: (years) Mean </a:t>
                      </a:r>
                      <a:r>
                        <a:rPr lang="en-US" sz="1800" dirty="0">
                          <a:effectLst/>
                          <a:sym typeface="Symbol" pitchFamily="2" charset="2"/>
                        </a:rPr>
                        <a:t></a:t>
                      </a:r>
                      <a:r>
                        <a:rPr lang="en-US" sz="1800" dirty="0">
                          <a:effectLst/>
                        </a:rPr>
                        <a:t> SD</a:t>
                      </a:r>
                      <a:endParaRPr lang="en-US" sz="1800" dirty="0">
                        <a:effectLst/>
                        <a:latin typeface="Calibri" panose="020F0502020204030204" pitchFamily="34" charset="0"/>
                        <a:ea typeface="Yu Mincho" panose="02020400000000000000" pitchFamily="18" charset="-128"/>
                        <a:cs typeface="Times New Roman" panose="02020603050405020304" pitchFamily="18" charset="0"/>
                      </a:endParaRPr>
                    </a:p>
                  </a:txBody>
                  <a:tcPr marL="59247" marR="59247" marT="0" marB="0"/>
                </a:tc>
                <a:tc>
                  <a:txBody>
                    <a:bodyPr/>
                    <a:lstStyle/>
                    <a:p>
                      <a:pPr marL="0" marR="0" algn="ctr">
                        <a:spcBef>
                          <a:spcPts val="0"/>
                        </a:spcBef>
                        <a:spcAft>
                          <a:spcPts val="0"/>
                        </a:spcAft>
                      </a:pPr>
                      <a:endParaRPr lang="en-US" sz="1600" dirty="0">
                        <a:effectLst/>
                      </a:endParaRPr>
                    </a:p>
                    <a:p>
                      <a:pPr marL="0" marR="0" algn="ctr">
                        <a:spcBef>
                          <a:spcPts val="0"/>
                        </a:spcBef>
                        <a:spcAft>
                          <a:spcPts val="0"/>
                        </a:spcAft>
                      </a:pPr>
                      <a:r>
                        <a:rPr lang="en-US" sz="1600" dirty="0">
                          <a:effectLst/>
                        </a:rPr>
                        <a:t>4.2 </a:t>
                      </a:r>
                      <a:r>
                        <a:rPr lang="en-US" sz="1600" dirty="0">
                          <a:effectLst/>
                          <a:sym typeface="Symbol" pitchFamily="2" charset="2"/>
                        </a:rPr>
                        <a:t></a:t>
                      </a:r>
                      <a:r>
                        <a:rPr lang="en-US" sz="1600" dirty="0">
                          <a:effectLst/>
                        </a:rPr>
                        <a:t> 4.3</a:t>
                      </a:r>
                      <a:endParaRPr lang="en-US" sz="1600" dirty="0">
                        <a:effectLst/>
                        <a:latin typeface="Calibri" panose="020F0502020204030204" pitchFamily="34" charset="0"/>
                        <a:ea typeface="Yu Mincho" panose="02020400000000000000" pitchFamily="18" charset="-128"/>
                        <a:cs typeface="Times New Roman" panose="02020603050405020304" pitchFamily="18" charset="0"/>
                      </a:endParaRPr>
                    </a:p>
                  </a:txBody>
                  <a:tcPr marL="59247" marR="59247" marT="0" marB="0"/>
                </a:tc>
                <a:tc>
                  <a:txBody>
                    <a:bodyPr/>
                    <a:lstStyle/>
                    <a:p>
                      <a:pPr marL="0" marR="0" algn="ctr">
                        <a:spcBef>
                          <a:spcPts val="0"/>
                        </a:spcBef>
                        <a:spcAft>
                          <a:spcPts val="0"/>
                        </a:spcAft>
                      </a:pPr>
                      <a:endParaRPr lang="en-US" sz="1600" dirty="0">
                        <a:effectLst/>
                      </a:endParaRPr>
                    </a:p>
                    <a:p>
                      <a:pPr marL="0" marR="0" algn="ctr">
                        <a:spcBef>
                          <a:spcPts val="0"/>
                        </a:spcBef>
                        <a:spcAft>
                          <a:spcPts val="0"/>
                        </a:spcAft>
                      </a:pPr>
                      <a:r>
                        <a:rPr lang="en-US" sz="1600" dirty="0">
                          <a:effectLst/>
                        </a:rPr>
                        <a:t>2.7 </a:t>
                      </a:r>
                      <a:r>
                        <a:rPr lang="en-US" sz="1600" dirty="0">
                          <a:effectLst/>
                          <a:sym typeface="Symbol" pitchFamily="2" charset="2"/>
                        </a:rPr>
                        <a:t></a:t>
                      </a:r>
                      <a:r>
                        <a:rPr lang="en-US" sz="1600" dirty="0">
                          <a:effectLst/>
                        </a:rPr>
                        <a:t> 3.1 </a:t>
                      </a:r>
                      <a:endParaRPr lang="en-US" sz="1600" dirty="0">
                        <a:effectLst/>
                        <a:latin typeface="Calibri" panose="020F0502020204030204" pitchFamily="34" charset="0"/>
                        <a:ea typeface="Yu Mincho" panose="02020400000000000000" pitchFamily="18" charset="-128"/>
                        <a:cs typeface="Times New Roman" panose="02020603050405020304" pitchFamily="18" charset="0"/>
                      </a:endParaRPr>
                    </a:p>
                  </a:txBody>
                  <a:tcPr marL="59247" marR="59247" marT="0" marB="0"/>
                </a:tc>
                <a:tc>
                  <a:txBody>
                    <a:bodyPr/>
                    <a:lstStyle/>
                    <a:p>
                      <a:pPr marL="0" marR="0" algn="ctr">
                        <a:spcBef>
                          <a:spcPts val="0"/>
                        </a:spcBef>
                        <a:spcAft>
                          <a:spcPts val="0"/>
                        </a:spcAft>
                      </a:pPr>
                      <a:endParaRPr lang="en-US" sz="1600" dirty="0">
                        <a:effectLst/>
                      </a:endParaRPr>
                    </a:p>
                    <a:p>
                      <a:pPr marL="0" marR="0" algn="ctr">
                        <a:spcBef>
                          <a:spcPts val="0"/>
                        </a:spcBef>
                        <a:spcAft>
                          <a:spcPts val="0"/>
                        </a:spcAft>
                      </a:pPr>
                      <a:r>
                        <a:rPr lang="en-US" sz="1600" dirty="0">
                          <a:effectLst/>
                        </a:rPr>
                        <a:t>2.2 </a:t>
                      </a:r>
                      <a:r>
                        <a:rPr lang="en-US" sz="1600" dirty="0">
                          <a:effectLst/>
                          <a:sym typeface="Symbol" pitchFamily="2" charset="2"/>
                        </a:rPr>
                        <a:t></a:t>
                      </a:r>
                      <a:r>
                        <a:rPr lang="en-US" sz="1600" dirty="0">
                          <a:effectLst/>
                        </a:rPr>
                        <a:t> 2.3 </a:t>
                      </a:r>
                      <a:endParaRPr lang="en-US" sz="1600" dirty="0">
                        <a:effectLst/>
                        <a:latin typeface="Calibri" panose="020F0502020204030204" pitchFamily="34" charset="0"/>
                        <a:ea typeface="Yu Mincho" panose="02020400000000000000" pitchFamily="18" charset="-128"/>
                        <a:cs typeface="Times New Roman" panose="02020603050405020304" pitchFamily="18" charset="0"/>
                      </a:endParaRPr>
                    </a:p>
                  </a:txBody>
                  <a:tcPr marL="59247" marR="59247" marT="0" marB="0"/>
                </a:tc>
                <a:extLst>
                  <a:ext uri="{0D108BD9-81ED-4DB2-BD59-A6C34878D82A}">
                    <a16:rowId xmlns:a16="http://schemas.microsoft.com/office/drawing/2014/main" val="55627474"/>
                  </a:ext>
                </a:extLst>
              </a:tr>
              <a:tr h="299989">
                <a:tc>
                  <a:txBody>
                    <a:bodyPr/>
                    <a:lstStyle/>
                    <a:p>
                      <a:pPr marL="0" marR="0" algn="ctr">
                        <a:spcBef>
                          <a:spcPts val="0"/>
                        </a:spcBef>
                        <a:spcAft>
                          <a:spcPts val="0"/>
                        </a:spcAft>
                      </a:pPr>
                      <a:r>
                        <a:rPr lang="en-US" sz="1800" dirty="0">
                          <a:effectLst/>
                        </a:rPr>
                        <a:t>Gender: n (%)</a:t>
                      </a:r>
                      <a:endParaRPr lang="en-US" sz="1800" dirty="0">
                        <a:effectLst/>
                        <a:latin typeface="Calibri" panose="020F0502020204030204" pitchFamily="34" charset="0"/>
                        <a:ea typeface="Yu Mincho" panose="02020400000000000000" pitchFamily="18" charset="-128"/>
                        <a:cs typeface="Times New Roman" panose="02020603050405020304" pitchFamily="18" charset="0"/>
                      </a:endParaRPr>
                    </a:p>
                  </a:txBody>
                  <a:tcPr marL="59247" marR="59247" marT="0" marB="0"/>
                </a:tc>
                <a:tc>
                  <a:txBody>
                    <a:bodyPr/>
                    <a:lstStyle/>
                    <a:p>
                      <a:pPr marL="0" marR="0" algn="ctr">
                        <a:spcBef>
                          <a:spcPts val="0"/>
                        </a:spcBef>
                        <a:spcAft>
                          <a:spcPts val="0"/>
                        </a:spcAft>
                      </a:pPr>
                      <a:r>
                        <a:rPr lang="en-US" sz="1600" dirty="0">
                          <a:effectLst/>
                        </a:rPr>
                        <a:t> </a:t>
                      </a:r>
                      <a:endParaRPr lang="en-US" sz="1600" dirty="0">
                        <a:effectLst/>
                        <a:latin typeface="Calibri" panose="020F0502020204030204" pitchFamily="34" charset="0"/>
                        <a:ea typeface="Yu Mincho" panose="02020400000000000000" pitchFamily="18" charset="-128"/>
                        <a:cs typeface="Times New Roman" panose="02020603050405020304" pitchFamily="18" charset="0"/>
                      </a:endParaRPr>
                    </a:p>
                  </a:txBody>
                  <a:tcPr marL="59247" marR="59247" marT="0" marB="0"/>
                </a:tc>
                <a:tc>
                  <a:txBody>
                    <a:bodyPr/>
                    <a:lstStyle/>
                    <a:p>
                      <a:pPr marL="0" marR="0" algn="ctr">
                        <a:spcBef>
                          <a:spcPts val="0"/>
                        </a:spcBef>
                        <a:spcAft>
                          <a:spcPts val="0"/>
                        </a:spcAft>
                      </a:pPr>
                      <a:r>
                        <a:rPr lang="en-US" sz="1600" dirty="0">
                          <a:effectLst/>
                        </a:rPr>
                        <a:t> </a:t>
                      </a:r>
                      <a:endParaRPr lang="en-US" sz="1600" dirty="0">
                        <a:effectLst/>
                        <a:latin typeface="Calibri" panose="020F0502020204030204" pitchFamily="34" charset="0"/>
                        <a:ea typeface="Yu Mincho" panose="02020400000000000000" pitchFamily="18" charset="-128"/>
                        <a:cs typeface="Times New Roman" panose="02020603050405020304" pitchFamily="18" charset="0"/>
                      </a:endParaRPr>
                    </a:p>
                  </a:txBody>
                  <a:tcPr marL="59247" marR="59247" marT="0" marB="0"/>
                </a:tc>
                <a:tc>
                  <a:txBody>
                    <a:bodyPr/>
                    <a:lstStyle/>
                    <a:p>
                      <a:pPr marL="0" marR="0" algn="ctr">
                        <a:spcBef>
                          <a:spcPts val="0"/>
                        </a:spcBef>
                        <a:spcAft>
                          <a:spcPts val="0"/>
                        </a:spcAft>
                      </a:pPr>
                      <a:r>
                        <a:rPr lang="en-US" sz="1600" dirty="0">
                          <a:effectLst/>
                        </a:rPr>
                        <a:t> </a:t>
                      </a:r>
                      <a:endParaRPr lang="en-US" sz="1600" dirty="0">
                        <a:effectLst/>
                        <a:latin typeface="Calibri" panose="020F0502020204030204" pitchFamily="34" charset="0"/>
                        <a:ea typeface="Yu Mincho" panose="02020400000000000000" pitchFamily="18" charset="-128"/>
                        <a:cs typeface="Times New Roman" panose="02020603050405020304" pitchFamily="18" charset="0"/>
                      </a:endParaRPr>
                    </a:p>
                  </a:txBody>
                  <a:tcPr marL="59247" marR="59247" marT="0" marB="0"/>
                </a:tc>
                <a:extLst>
                  <a:ext uri="{0D108BD9-81ED-4DB2-BD59-A6C34878D82A}">
                    <a16:rowId xmlns:a16="http://schemas.microsoft.com/office/drawing/2014/main" val="2130666695"/>
                  </a:ext>
                </a:extLst>
              </a:tr>
              <a:tr h="281046">
                <a:tc>
                  <a:txBody>
                    <a:bodyPr/>
                    <a:lstStyle/>
                    <a:p>
                      <a:pPr marL="0" marR="0" algn="ctr">
                        <a:spcBef>
                          <a:spcPts val="0"/>
                        </a:spcBef>
                        <a:spcAft>
                          <a:spcPts val="0"/>
                        </a:spcAft>
                      </a:pPr>
                      <a:r>
                        <a:rPr lang="en-US" sz="1800" dirty="0">
                          <a:effectLst/>
                        </a:rPr>
                        <a:t>Male</a:t>
                      </a:r>
                      <a:endParaRPr lang="en-US" sz="1800" dirty="0">
                        <a:effectLst/>
                        <a:latin typeface="Calibri" panose="020F0502020204030204" pitchFamily="34" charset="0"/>
                        <a:ea typeface="Yu Mincho" panose="02020400000000000000" pitchFamily="18" charset="-128"/>
                        <a:cs typeface="Times New Roman" panose="02020603050405020304" pitchFamily="18" charset="0"/>
                      </a:endParaRPr>
                    </a:p>
                  </a:txBody>
                  <a:tcPr marL="59247" marR="59247" marT="0" marB="0"/>
                </a:tc>
                <a:tc>
                  <a:txBody>
                    <a:bodyPr/>
                    <a:lstStyle/>
                    <a:p>
                      <a:pPr marL="0" marR="0" algn="ctr">
                        <a:spcBef>
                          <a:spcPts val="0"/>
                        </a:spcBef>
                        <a:spcAft>
                          <a:spcPts val="0"/>
                        </a:spcAft>
                      </a:pPr>
                      <a:r>
                        <a:rPr lang="en-US" sz="1600" dirty="0">
                          <a:effectLst/>
                        </a:rPr>
                        <a:t>58 (70.7)</a:t>
                      </a:r>
                      <a:endParaRPr lang="en-US" sz="1600" dirty="0">
                        <a:effectLst/>
                        <a:latin typeface="Calibri" panose="020F0502020204030204" pitchFamily="34" charset="0"/>
                        <a:ea typeface="Yu Mincho" panose="02020400000000000000" pitchFamily="18" charset="-128"/>
                        <a:cs typeface="Times New Roman" panose="02020603050405020304" pitchFamily="18" charset="0"/>
                      </a:endParaRPr>
                    </a:p>
                  </a:txBody>
                  <a:tcPr marL="59247" marR="59247" marT="0" marB="0"/>
                </a:tc>
                <a:tc>
                  <a:txBody>
                    <a:bodyPr/>
                    <a:lstStyle/>
                    <a:p>
                      <a:pPr marL="0" marR="0" algn="ctr">
                        <a:spcBef>
                          <a:spcPts val="0"/>
                        </a:spcBef>
                        <a:spcAft>
                          <a:spcPts val="0"/>
                        </a:spcAft>
                      </a:pPr>
                      <a:r>
                        <a:rPr lang="en-US" sz="1600">
                          <a:effectLst/>
                        </a:rPr>
                        <a:t>31 (75.6)</a:t>
                      </a:r>
                      <a:endParaRPr lang="en-US" sz="1600">
                        <a:effectLst/>
                        <a:latin typeface="Calibri" panose="020F0502020204030204" pitchFamily="34" charset="0"/>
                        <a:ea typeface="Yu Mincho" panose="02020400000000000000" pitchFamily="18" charset="-128"/>
                        <a:cs typeface="Times New Roman" panose="02020603050405020304" pitchFamily="18" charset="0"/>
                      </a:endParaRPr>
                    </a:p>
                  </a:txBody>
                  <a:tcPr marL="59247" marR="59247" marT="0" marB="0"/>
                </a:tc>
                <a:tc>
                  <a:txBody>
                    <a:bodyPr/>
                    <a:lstStyle/>
                    <a:p>
                      <a:pPr marL="0" marR="0" algn="ctr">
                        <a:spcBef>
                          <a:spcPts val="0"/>
                        </a:spcBef>
                        <a:spcAft>
                          <a:spcPts val="0"/>
                        </a:spcAft>
                      </a:pPr>
                      <a:r>
                        <a:rPr lang="en-US" sz="1600">
                          <a:effectLst/>
                        </a:rPr>
                        <a:t>27 (65.9)</a:t>
                      </a:r>
                      <a:endParaRPr lang="en-US" sz="1600">
                        <a:effectLst/>
                        <a:latin typeface="Calibri" panose="020F0502020204030204" pitchFamily="34" charset="0"/>
                        <a:ea typeface="Yu Mincho" panose="02020400000000000000" pitchFamily="18" charset="-128"/>
                        <a:cs typeface="Times New Roman" panose="02020603050405020304" pitchFamily="18" charset="0"/>
                      </a:endParaRPr>
                    </a:p>
                  </a:txBody>
                  <a:tcPr marL="59247" marR="59247" marT="0" marB="0"/>
                </a:tc>
                <a:extLst>
                  <a:ext uri="{0D108BD9-81ED-4DB2-BD59-A6C34878D82A}">
                    <a16:rowId xmlns:a16="http://schemas.microsoft.com/office/drawing/2014/main" val="3599578348"/>
                  </a:ext>
                </a:extLst>
              </a:tr>
              <a:tr h="281046">
                <a:tc>
                  <a:txBody>
                    <a:bodyPr/>
                    <a:lstStyle/>
                    <a:p>
                      <a:pPr marL="0" marR="0" algn="ctr">
                        <a:spcBef>
                          <a:spcPts val="0"/>
                        </a:spcBef>
                        <a:spcAft>
                          <a:spcPts val="0"/>
                        </a:spcAft>
                      </a:pPr>
                      <a:r>
                        <a:rPr lang="en-US" sz="1800">
                          <a:effectLst/>
                        </a:rPr>
                        <a:t>Female</a:t>
                      </a:r>
                      <a:endParaRPr lang="en-US" sz="1800">
                        <a:effectLst/>
                        <a:latin typeface="Calibri" panose="020F0502020204030204" pitchFamily="34" charset="0"/>
                        <a:ea typeface="Yu Mincho" panose="02020400000000000000" pitchFamily="18" charset="-128"/>
                        <a:cs typeface="Times New Roman" panose="02020603050405020304" pitchFamily="18" charset="0"/>
                      </a:endParaRPr>
                    </a:p>
                  </a:txBody>
                  <a:tcPr marL="59247" marR="59247" marT="0" marB="0"/>
                </a:tc>
                <a:tc>
                  <a:txBody>
                    <a:bodyPr/>
                    <a:lstStyle/>
                    <a:p>
                      <a:pPr marL="0" marR="0" algn="ctr">
                        <a:spcBef>
                          <a:spcPts val="0"/>
                        </a:spcBef>
                        <a:spcAft>
                          <a:spcPts val="0"/>
                        </a:spcAft>
                      </a:pPr>
                      <a:r>
                        <a:rPr lang="en-US" sz="1600" dirty="0">
                          <a:effectLst/>
                        </a:rPr>
                        <a:t>24 (29.2)</a:t>
                      </a:r>
                      <a:endParaRPr lang="en-US" sz="1600" dirty="0">
                        <a:effectLst/>
                        <a:latin typeface="Calibri" panose="020F0502020204030204" pitchFamily="34" charset="0"/>
                        <a:ea typeface="Yu Mincho" panose="02020400000000000000" pitchFamily="18" charset="-128"/>
                        <a:cs typeface="Times New Roman" panose="02020603050405020304" pitchFamily="18" charset="0"/>
                      </a:endParaRPr>
                    </a:p>
                  </a:txBody>
                  <a:tcPr marL="59247" marR="59247" marT="0" marB="0"/>
                </a:tc>
                <a:tc>
                  <a:txBody>
                    <a:bodyPr/>
                    <a:lstStyle/>
                    <a:p>
                      <a:pPr marL="0" marR="0" algn="ctr">
                        <a:spcBef>
                          <a:spcPts val="0"/>
                        </a:spcBef>
                        <a:spcAft>
                          <a:spcPts val="0"/>
                        </a:spcAft>
                      </a:pPr>
                      <a:r>
                        <a:rPr lang="en-US" sz="1600">
                          <a:effectLst/>
                        </a:rPr>
                        <a:t>10 (24.4)</a:t>
                      </a:r>
                      <a:endParaRPr lang="en-US" sz="1600">
                        <a:effectLst/>
                        <a:latin typeface="Calibri" panose="020F0502020204030204" pitchFamily="34" charset="0"/>
                        <a:ea typeface="Yu Mincho" panose="02020400000000000000" pitchFamily="18" charset="-128"/>
                        <a:cs typeface="Times New Roman" panose="02020603050405020304" pitchFamily="18" charset="0"/>
                      </a:endParaRPr>
                    </a:p>
                  </a:txBody>
                  <a:tcPr marL="59247" marR="59247" marT="0" marB="0"/>
                </a:tc>
                <a:tc>
                  <a:txBody>
                    <a:bodyPr/>
                    <a:lstStyle/>
                    <a:p>
                      <a:pPr marL="0" marR="0" algn="ctr">
                        <a:spcBef>
                          <a:spcPts val="0"/>
                        </a:spcBef>
                        <a:spcAft>
                          <a:spcPts val="0"/>
                        </a:spcAft>
                      </a:pPr>
                      <a:r>
                        <a:rPr lang="en-US" sz="1600" dirty="0">
                          <a:effectLst/>
                        </a:rPr>
                        <a:t>14 (34.1)</a:t>
                      </a:r>
                      <a:endParaRPr lang="en-US" sz="1600" dirty="0">
                        <a:effectLst/>
                        <a:latin typeface="Calibri" panose="020F0502020204030204" pitchFamily="34" charset="0"/>
                        <a:ea typeface="Yu Mincho" panose="02020400000000000000" pitchFamily="18" charset="-128"/>
                        <a:cs typeface="Times New Roman" panose="02020603050405020304" pitchFamily="18" charset="0"/>
                      </a:endParaRPr>
                    </a:p>
                  </a:txBody>
                  <a:tcPr marL="59247" marR="59247" marT="0" marB="0"/>
                </a:tc>
                <a:extLst>
                  <a:ext uri="{0D108BD9-81ED-4DB2-BD59-A6C34878D82A}">
                    <a16:rowId xmlns:a16="http://schemas.microsoft.com/office/drawing/2014/main" val="1484619037"/>
                  </a:ext>
                </a:extLst>
              </a:tr>
              <a:tr h="281046">
                <a:tc>
                  <a:txBody>
                    <a:bodyPr/>
                    <a:lstStyle/>
                    <a:p>
                      <a:pPr marL="0" marR="0" algn="ctr">
                        <a:spcBef>
                          <a:spcPts val="0"/>
                        </a:spcBef>
                        <a:spcAft>
                          <a:spcPts val="0"/>
                        </a:spcAft>
                      </a:pPr>
                      <a:r>
                        <a:rPr lang="en-US" sz="1800" dirty="0">
                          <a:effectLst/>
                        </a:rPr>
                        <a:t>Missing</a:t>
                      </a:r>
                      <a:endParaRPr lang="en-US" sz="1800" dirty="0">
                        <a:effectLst/>
                        <a:latin typeface="Calibri" panose="020F0502020204030204" pitchFamily="34" charset="0"/>
                        <a:ea typeface="Yu Mincho" panose="02020400000000000000" pitchFamily="18" charset="-128"/>
                        <a:cs typeface="Times New Roman" panose="02020603050405020304" pitchFamily="18" charset="0"/>
                      </a:endParaRPr>
                    </a:p>
                  </a:txBody>
                  <a:tcPr marL="59247" marR="59247" marT="0" marB="0"/>
                </a:tc>
                <a:tc>
                  <a:txBody>
                    <a:bodyPr/>
                    <a:lstStyle/>
                    <a:p>
                      <a:pPr marL="0" marR="0" algn="ctr">
                        <a:spcBef>
                          <a:spcPts val="0"/>
                        </a:spcBef>
                        <a:spcAft>
                          <a:spcPts val="0"/>
                        </a:spcAft>
                      </a:pPr>
                      <a:r>
                        <a:rPr lang="en-US" sz="1600">
                          <a:effectLst/>
                        </a:rPr>
                        <a:t>0 (0.0)</a:t>
                      </a:r>
                      <a:endParaRPr lang="en-US" sz="1600">
                        <a:effectLst/>
                        <a:latin typeface="Calibri" panose="020F0502020204030204" pitchFamily="34" charset="0"/>
                        <a:ea typeface="Yu Mincho" panose="02020400000000000000" pitchFamily="18" charset="-128"/>
                        <a:cs typeface="Times New Roman" panose="02020603050405020304" pitchFamily="18" charset="0"/>
                      </a:endParaRPr>
                    </a:p>
                  </a:txBody>
                  <a:tcPr marL="59247" marR="59247" marT="0" marB="0"/>
                </a:tc>
                <a:tc>
                  <a:txBody>
                    <a:bodyPr/>
                    <a:lstStyle/>
                    <a:p>
                      <a:pPr marL="0" marR="0" algn="ctr">
                        <a:spcBef>
                          <a:spcPts val="0"/>
                        </a:spcBef>
                        <a:spcAft>
                          <a:spcPts val="0"/>
                        </a:spcAft>
                      </a:pPr>
                      <a:r>
                        <a:rPr lang="en-US" sz="1600">
                          <a:effectLst/>
                        </a:rPr>
                        <a:t>0 (0.0)</a:t>
                      </a:r>
                      <a:endParaRPr lang="en-US" sz="1600">
                        <a:effectLst/>
                        <a:latin typeface="Calibri" panose="020F0502020204030204" pitchFamily="34" charset="0"/>
                        <a:ea typeface="Yu Mincho" panose="02020400000000000000" pitchFamily="18" charset="-128"/>
                        <a:cs typeface="Times New Roman" panose="02020603050405020304" pitchFamily="18" charset="0"/>
                      </a:endParaRPr>
                    </a:p>
                  </a:txBody>
                  <a:tcPr marL="59247" marR="59247" marT="0" marB="0"/>
                </a:tc>
                <a:tc>
                  <a:txBody>
                    <a:bodyPr/>
                    <a:lstStyle/>
                    <a:p>
                      <a:pPr marL="0" marR="0" algn="ctr">
                        <a:spcBef>
                          <a:spcPts val="0"/>
                        </a:spcBef>
                        <a:spcAft>
                          <a:spcPts val="0"/>
                        </a:spcAft>
                      </a:pPr>
                      <a:r>
                        <a:rPr lang="en-US" sz="1600" dirty="0">
                          <a:effectLst/>
                        </a:rPr>
                        <a:t>0 (0.0)</a:t>
                      </a:r>
                      <a:endParaRPr lang="en-US" sz="1600" dirty="0">
                        <a:effectLst/>
                        <a:latin typeface="Calibri" panose="020F0502020204030204" pitchFamily="34" charset="0"/>
                        <a:ea typeface="Yu Mincho" panose="02020400000000000000" pitchFamily="18" charset="-128"/>
                        <a:cs typeface="Times New Roman" panose="02020603050405020304" pitchFamily="18" charset="0"/>
                      </a:endParaRPr>
                    </a:p>
                  </a:txBody>
                  <a:tcPr marL="59247" marR="59247" marT="0" marB="0"/>
                </a:tc>
                <a:extLst>
                  <a:ext uri="{0D108BD9-81ED-4DB2-BD59-A6C34878D82A}">
                    <a16:rowId xmlns:a16="http://schemas.microsoft.com/office/drawing/2014/main" val="1064275026"/>
                  </a:ext>
                </a:extLst>
              </a:tr>
              <a:tr h="281046">
                <a:tc>
                  <a:txBody>
                    <a:bodyPr/>
                    <a:lstStyle/>
                    <a:p>
                      <a:pPr marL="0" marR="0" algn="ctr">
                        <a:spcBef>
                          <a:spcPts val="0"/>
                        </a:spcBef>
                        <a:spcAft>
                          <a:spcPts val="0"/>
                        </a:spcAft>
                      </a:pPr>
                      <a:r>
                        <a:rPr lang="en-US" sz="1800" dirty="0">
                          <a:effectLst/>
                        </a:rPr>
                        <a:t>Disposition: n (%)</a:t>
                      </a:r>
                      <a:endParaRPr lang="en-US" sz="1800" dirty="0">
                        <a:effectLst/>
                        <a:latin typeface="Calibri" panose="020F0502020204030204" pitchFamily="34" charset="0"/>
                        <a:ea typeface="Yu Mincho" panose="02020400000000000000" pitchFamily="18" charset="-128"/>
                        <a:cs typeface="Times New Roman" panose="02020603050405020304" pitchFamily="18" charset="0"/>
                      </a:endParaRPr>
                    </a:p>
                  </a:txBody>
                  <a:tcPr marL="59247" marR="59247" marT="0" marB="0"/>
                </a:tc>
                <a:tc>
                  <a:txBody>
                    <a:bodyPr/>
                    <a:lstStyle/>
                    <a:p>
                      <a:pPr marL="0" marR="0" algn="ctr">
                        <a:spcBef>
                          <a:spcPts val="0"/>
                        </a:spcBef>
                        <a:spcAft>
                          <a:spcPts val="0"/>
                        </a:spcAft>
                      </a:pPr>
                      <a:r>
                        <a:rPr lang="en-US" sz="1600" dirty="0">
                          <a:effectLst/>
                        </a:rPr>
                        <a:t> </a:t>
                      </a:r>
                      <a:endParaRPr lang="en-US" sz="1600" dirty="0">
                        <a:effectLst/>
                        <a:latin typeface="Calibri" panose="020F0502020204030204" pitchFamily="34" charset="0"/>
                        <a:ea typeface="Yu Mincho" panose="02020400000000000000" pitchFamily="18" charset="-128"/>
                        <a:cs typeface="Times New Roman" panose="02020603050405020304" pitchFamily="18" charset="0"/>
                      </a:endParaRPr>
                    </a:p>
                  </a:txBody>
                  <a:tcPr marL="59247" marR="59247" marT="0" marB="0"/>
                </a:tc>
                <a:tc>
                  <a:txBody>
                    <a:bodyPr/>
                    <a:lstStyle/>
                    <a:p>
                      <a:pPr marL="0" marR="0" algn="ctr">
                        <a:spcBef>
                          <a:spcPts val="0"/>
                        </a:spcBef>
                        <a:spcAft>
                          <a:spcPts val="0"/>
                        </a:spcAft>
                      </a:pPr>
                      <a:r>
                        <a:rPr lang="en-US" sz="1600" dirty="0">
                          <a:effectLst/>
                        </a:rPr>
                        <a:t> </a:t>
                      </a:r>
                      <a:endParaRPr lang="en-US" sz="1600" dirty="0">
                        <a:effectLst/>
                        <a:latin typeface="Calibri" panose="020F0502020204030204" pitchFamily="34" charset="0"/>
                        <a:ea typeface="Yu Mincho" panose="02020400000000000000" pitchFamily="18" charset="-128"/>
                        <a:cs typeface="Times New Roman" panose="02020603050405020304" pitchFamily="18" charset="0"/>
                      </a:endParaRPr>
                    </a:p>
                  </a:txBody>
                  <a:tcPr marL="59247" marR="59247" marT="0" marB="0" anchor="b"/>
                </a:tc>
                <a:tc>
                  <a:txBody>
                    <a:bodyPr/>
                    <a:lstStyle/>
                    <a:p>
                      <a:pPr marL="0" marR="0" algn="ctr">
                        <a:spcBef>
                          <a:spcPts val="0"/>
                        </a:spcBef>
                        <a:spcAft>
                          <a:spcPts val="0"/>
                        </a:spcAft>
                      </a:pPr>
                      <a:r>
                        <a:rPr lang="en-US" sz="1600" dirty="0">
                          <a:effectLst/>
                        </a:rPr>
                        <a:t> </a:t>
                      </a:r>
                      <a:endParaRPr lang="en-US" sz="1600" dirty="0">
                        <a:effectLst/>
                        <a:latin typeface="Calibri" panose="020F0502020204030204" pitchFamily="34" charset="0"/>
                        <a:ea typeface="Yu Mincho" panose="02020400000000000000" pitchFamily="18" charset="-128"/>
                        <a:cs typeface="Times New Roman" panose="02020603050405020304" pitchFamily="18" charset="0"/>
                      </a:endParaRPr>
                    </a:p>
                  </a:txBody>
                  <a:tcPr marL="59247" marR="59247" marT="0" marB="0" anchor="b"/>
                </a:tc>
                <a:extLst>
                  <a:ext uri="{0D108BD9-81ED-4DB2-BD59-A6C34878D82A}">
                    <a16:rowId xmlns:a16="http://schemas.microsoft.com/office/drawing/2014/main" val="1904088289"/>
                  </a:ext>
                </a:extLst>
              </a:tr>
              <a:tr h="281046">
                <a:tc>
                  <a:txBody>
                    <a:bodyPr/>
                    <a:lstStyle/>
                    <a:p>
                      <a:pPr marL="0" marR="0" algn="ctr">
                        <a:spcBef>
                          <a:spcPts val="0"/>
                        </a:spcBef>
                        <a:spcAft>
                          <a:spcPts val="0"/>
                        </a:spcAft>
                      </a:pPr>
                      <a:r>
                        <a:rPr lang="en-US" sz="1800" dirty="0">
                          <a:effectLst/>
                        </a:rPr>
                        <a:t>Discharged</a:t>
                      </a:r>
                      <a:endParaRPr lang="en-US" sz="1800" dirty="0">
                        <a:effectLst/>
                        <a:latin typeface="Calibri" panose="020F0502020204030204" pitchFamily="34" charset="0"/>
                        <a:ea typeface="Yu Mincho" panose="02020400000000000000" pitchFamily="18" charset="-128"/>
                        <a:cs typeface="Times New Roman" panose="02020603050405020304" pitchFamily="18" charset="0"/>
                      </a:endParaRPr>
                    </a:p>
                  </a:txBody>
                  <a:tcPr marL="59247" marR="59247" marT="0" marB="0"/>
                </a:tc>
                <a:tc>
                  <a:txBody>
                    <a:bodyPr/>
                    <a:lstStyle/>
                    <a:p>
                      <a:pPr marL="0" marR="0" algn="ctr">
                        <a:spcBef>
                          <a:spcPts val="0"/>
                        </a:spcBef>
                        <a:spcAft>
                          <a:spcPts val="0"/>
                        </a:spcAft>
                      </a:pPr>
                      <a:r>
                        <a:rPr lang="en-US" sz="1600" dirty="0">
                          <a:effectLst/>
                        </a:rPr>
                        <a:t>76 (92.7)</a:t>
                      </a:r>
                      <a:endParaRPr lang="en-US" sz="1600" dirty="0">
                        <a:effectLst/>
                        <a:latin typeface="Calibri" panose="020F0502020204030204" pitchFamily="34" charset="0"/>
                        <a:ea typeface="Yu Mincho" panose="02020400000000000000" pitchFamily="18" charset="-128"/>
                        <a:cs typeface="Times New Roman" panose="02020603050405020304" pitchFamily="18" charset="0"/>
                      </a:endParaRPr>
                    </a:p>
                  </a:txBody>
                  <a:tcPr marL="59247" marR="59247" marT="0" marB="0"/>
                </a:tc>
                <a:tc>
                  <a:txBody>
                    <a:bodyPr/>
                    <a:lstStyle/>
                    <a:p>
                      <a:pPr marL="0" marR="0" algn="ctr">
                        <a:spcBef>
                          <a:spcPts val="0"/>
                        </a:spcBef>
                        <a:spcAft>
                          <a:spcPts val="0"/>
                        </a:spcAft>
                      </a:pPr>
                      <a:r>
                        <a:rPr lang="en-US" sz="1600">
                          <a:effectLst/>
                        </a:rPr>
                        <a:t>40 (97.6)</a:t>
                      </a:r>
                      <a:endParaRPr lang="en-US" sz="1600">
                        <a:effectLst/>
                        <a:latin typeface="Calibri" panose="020F0502020204030204" pitchFamily="34" charset="0"/>
                        <a:ea typeface="Yu Mincho" panose="02020400000000000000" pitchFamily="18" charset="-128"/>
                        <a:cs typeface="Times New Roman" panose="02020603050405020304" pitchFamily="18" charset="0"/>
                      </a:endParaRPr>
                    </a:p>
                  </a:txBody>
                  <a:tcPr marL="59247" marR="59247" marT="0" marB="0" anchor="b"/>
                </a:tc>
                <a:tc>
                  <a:txBody>
                    <a:bodyPr/>
                    <a:lstStyle/>
                    <a:p>
                      <a:pPr marL="0" marR="0" algn="ctr">
                        <a:spcBef>
                          <a:spcPts val="0"/>
                        </a:spcBef>
                        <a:spcAft>
                          <a:spcPts val="0"/>
                        </a:spcAft>
                      </a:pPr>
                      <a:r>
                        <a:rPr lang="en-US" sz="1600" dirty="0">
                          <a:effectLst/>
                        </a:rPr>
                        <a:t>36 (87.8)</a:t>
                      </a:r>
                      <a:endParaRPr lang="en-US" sz="1600" dirty="0">
                        <a:effectLst/>
                        <a:latin typeface="Calibri" panose="020F0502020204030204" pitchFamily="34" charset="0"/>
                        <a:ea typeface="Yu Mincho" panose="02020400000000000000" pitchFamily="18" charset="-128"/>
                        <a:cs typeface="Times New Roman" panose="02020603050405020304" pitchFamily="18" charset="0"/>
                      </a:endParaRPr>
                    </a:p>
                  </a:txBody>
                  <a:tcPr marL="59247" marR="59247" marT="0" marB="0" anchor="b"/>
                </a:tc>
                <a:extLst>
                  <a:ext uri="{0D108BD9-81ED-4DB2-BD59-A6C34878D82A}">
                    <a16:rowId xmlns:a16="http://schemas.microsoft.com/office/drawing/2014/main" val="3098140881"/>
                  </a:ext>
                </a:extLst>
              </a:tr>
              <a:tr h="281046">
                <a:tc>
                  <a:txBody>
                    <a:bodyPr/>
                    <a:lstStyle/>
                    <a:p>
                      <a:pPr marL="0" marR="0" algn="ctr">
                        <a:spcBef>
                          <a:spcPts val="0"/>
                        </a:spcBef>
                        <a:spcAft>
                          <a:spcPts val="0"/>
                        </a:spcAft>
                      </a:pPr>
                      <a:r>
                        <a:rPr lang="en-US" sz="1800" dirty="0">
                          <a:effectLst/>
                        </a:rPr>
                        <a:t>Death</a:t>
                      </a:r>
                      <a:endParaRPr lang="en-US" sz="1800" dirty="0">
                        <a:effectLst/>
                        <a:latin typeface="Calibri" panose="020F0502020204030204" pitchFamily="34" charset="0"/>
                        <a:ea typeface="Yu Mincho" panose="02020400000000000000" pitchFamily="18" charset="-128"/>
                        <a:cs typeface="Times New Roman" panose="02020603050405020304" pitchFamily="18" charset="0"/>
                      </a:endParaRPr>
                    </a:p>
                  </a:txBody>
                  <a:tcPr marL="59247" marR="59247" marT="0" marB="0"/>
                </a:tc>
                <a:tc>
                  <a:txBody>
                    <a:bodyPr/>
                    <a:lstStyle/>
                    <a:p>
                      <a:pPr marL="0" marR="0" algn="ctr">
                        <a:spcBef>
                          <a:spcPts val="0"/>
                        </a:spcBef>
                        <a:spcAft>
                          <a:spcPts val="0"/>
                        </a:spcAft>
                      </a:pPr>
                      <a:r>
                        <a:rPr lang="en-US" sz="1600" dirty="0">
                          <a:effectLst/>
                        </a:rPr>
                        <a:t>1 (1.2)</a:t>
                      </a:r>
                      <a:endParaRPr lang="en-US" sz="1600" dirty="0">
                        <a:effectLst/>
                        <a:latin typeface="Calibri" panose="020F0502020204030204" pitchFamily="34" charset="0"/>
                        <a:ea typeface="Yu Mincho" panose="02020400000000000000" pitchFamily="18" charset="-128"/>
                        <a:cs typeface="Times New Roman" panose="02020603050405020304" pitchFamily="18" charset="0"/>
                      </a:endParaRPr>
                    </a:p>
                  </a:txBody>
                  <a:tcPr marL="59247" marR="59247" marT="0" marB="0"/>
                </a:tc>
                <a:tc>
                  <a:txBody>
                    <a:bodyPr/>
                    <a:lstStyle/>
                    <a:p>
                      <a:pPr marL="0" marR="0" algn="ctr">
                        <a:spcBef>
                          <a:spcPts val="0"/>
                        </a:spcBef>
                        <a:spcAft>
                          <a:spcPts val="0"/>
                        </a:spcAft>
                      </a:pPr>
                      <a:r>
                        <a:rPr lang="en-US" sz="1600">
                          <a:effectLst/>
                        </a:rPr>
                        <a:t>1 (2.4)</a:t>
                      </a:r>
                      <a:endParaRPr lang="en-US" sz="1600">
                        <a:effectLst/>
                        <a:latin typeface="Calibri" panose="020F0502020204030204" pitchFamily="34" charset="0"/>
                        <a:ea typeface="Yu Mincho" panose="02020400000000000000" pitchFamily="18" charset="-128"/>
                        <a:cs typeface="Times New Roman" panose="02020603050405020304" pitchFamily="18" charset="0"/>
                      </a:endParaRPr>
                    </a:p>
                  </a:txBody>
                  <a:tcPr marL="59247" marR="59247" marT="0" marB="0" anchor="b"/>
                </a:tc>
                <a:tc>
                  <a:txBody>
                    <a:bodyPr/>
                    <a:lstStyle/>
                    <a:p>
                      <a:pPr marL="0" marR="0" algn="ctr">
                        <a:spcBef>
                          <a:spcPts val="0"/>
                        </a:spcBef>
                        <a:spcAft>
                          <a:spcPts val="0"/>
                        </a:spcAft>
                      </a:pPr>
                      <a:r>
                        <a:rPr lang="en-US" sz="1600" dirty="0">
                          <a:effectLst/>
                        </a:rPr>
                        <a:t>0 (0.0)</a:t>
                      </a:r>
                      <a:endParaRPr lang="en-US" sz="1600" dirty="0">
                        <a:effectLst/>
                        <a:latin typeface="Calibri" panose="020F0502020204030204" pitchFamily="34" charset="0"/>
                        <a:ea typeface="Yu Mincho" panose="02020400000000000000" pitchFamily="18" charset="-128"/>
                        <a:cs typeface="Times New Roman" panose="02020603050405020304" pitchFamily="18" charset="0"/>
                      </a:endParaRPr>
                    </a:p>
                  </a:txBody>
                  <a:tcPr marL="59247" marR="59247" marT="0" marB="0" anchor="b"/>
                </a:tc>
                <a:extLst>
                  <a:ext uri="{0D108BD9-81ED-4DB2-BD59-A6C34878D82A}">
                    <a16:rowId xmlns:a16="http://schemas.microsoft.com/office/drawing/2014/main" val="3350392665"/>
                  </a:ext>
                </a:extLst>
              </a:tr>
              <a:tr h="281046">
                <a:tc>
                  <a:txBody>
                    <a:bodyPr/>
                    <a:lstStyle/>
                    <a:p>
                      <a:pPr marL="0" marR="0" algn="ctr">
                        <a:spcBef>
                          <a:spcPts val="0"/>
                        </a:spcBef>
                        <a:spcAft>
                          <a:spcPts val="0"/>
                        </a:spcAft>
                      </a:pPr>
                      <a:r>
                        <a:rPr lang="en-US" sz="1800" dirty="0">
                          <a:effectLst/>
                        </a:rPr>
                        <a:t>Abscond</a:t>
                      </a:r>
                      <a:endParaRPr lang="en-US" sz="1800" dirty="0">
                        <a:effectLst/>
                        <a:latin typeface="Calibri" panose="020F0502020204030204" pitchFamily="34" charset="0"/>
                        <a:ea typeface="Yu Mincho" panose="02020400000000000000" pitchFamily="18" charset="-128"/>
                        <a:cs typeface="Times New Roman" panose="02020603050405020304" pitchFamily="18" charset="0"/>
                      </a:endParaRPr>
                    </a:p>
                  </a:txBody>
                  <a:tcPr marL="59247" marR="59247" marT="0" marB="0"/>
                </a:tc>
                <a:tc>
                  <a:txBody>
                    <a:bodyPr/>
                    <a:lstStyle/>
                    <a:p>
                      <a:pPr marL="0" marR="0" algn="ctr">
                        <a:spcBef>
                          <a:spcPts val="0"/>
                        </a:spcBef>
                        <a:spcAft>
                          <a:spcPts val="0"/>
                        </a:spcAft>
                      </a:pPr>
                      <a:r>
                        <a:rPr lang="en-US" sz="1600" dirty="0">
                          <a:effectLst/>
                        </a:rPr>
                        <a:t>4 (4.8)</a:t>
                      </a:r>
                      <a:endParaRPr lang="en-US" sz="1600" dirty="0">
                        <a:effectLst/>
                        <a:latin typeface="Calibri" panose="020F0502020204030204" pitchFamily="34" charset="0"/>
                        <a:ea typeface="Yu Mincho" panose="02020400000000000000" pitchFamily="18" charset="-128"/>
                        <a:cs typeface="Times New Roman" panose="02020603050405020304" pitchFamily="18" charset="0"/>
                      </a:endParaRPr>
                    </a:p>
                  </a:txBody>
                  <a:tcPr marL="59247" marR="59247" marT="0" marB="0"/>
                </a:tc>
                <a:tc>
                  <a:txBody>
                    <a:bodyPr/>
                    <a:lstStyle/>
                    <a:p>
                      <a:pPr marL="0" marR="0" algn="ctr">
                        <a:spcBef>
                          <a:spcPts val="0"/>
                        </a:spcBef>
                        <a:spcAft>
                          <a:spcPts val="0"/>
                        </a:spcAft>
                      </a:pPr>
                      <a:r>
                        <a:rPr lang="en-US" sz="1600">
                          <a:effectLst/>
                        </a:rPr>
                        <a:t>0 (0.0)</a:t>
                      </a:r>
                      <a:endParaRPr lang="en-US" sz="1600">
                        <a:effectLst/>
                        <a:latin typeface="Calibri" panose="020F0502020204030204" pitchFamily="34" charset="0"/>
                        <a:ea typeface="Yu Mincho" panose="02020400000000000000" pitchFamily="18" charset="-128"/>
                        <a:cs typeface="Times New Roman" panose="02020603050405020304" pitchFamily="18" charset="0"/>
                      </a:endParaRPr>
                    </a:p>
                  </a:txBody>
                  <a:tcPr marL="59247" marR="59247" marT="0" marB="0" anchor="b"/>
                </a:tc>
                <a:tc>
                  <a:txBody>
                    <a:bodyPr/>
                    <a:lstStyle/>
                    <a:p>
                      <a:pPr marL="0" marR="0" algn="ctr">
                        <a:spcBef>
                          <a:spcPts val="0"/>
                        </a:spcBef>
                        <a:spcAft>
                          <a:spcPts val="0"/>
                        </a:spcAft>
                      </a:pPr>
                      <a:r>
                        <a:rPr lang="en-US" sz="1600" dirty="0">
                          <a:effectLst/>
                        </a:rPr>
                        <a:t>4 (9.8)</a:t>
                      </a:r>
                      <a:endParaRPr lang="en-US" sz="1600" dirty="0">
                        <a:effectLst/>
                        <a:latin typeface="Calibri" panose="020F0502020204030204" pitchFamily="34" charset="0"/>
                        <a:ea typeface="Yu Mincho" panose="02020400000000000000" pitchFamily="18" charset="-128"/>
                        <a:cs typeface="Times New Roman" panose="02020603050405020304" pitchFamily="18" charset="0"/>
                      </a:endParaRPr>
                    </a:p>
                  </a:txBody>
                  <a:tcPr marL="59247" marR="59247" marT="0" marB="0" anchor="b"/>
                </a:tc>
                <a:extLst>
                  <a:ext uri="{0D108BD9-81ED-4DB2-BD59-A6C34878D82A}">
                    <a16:rowId xmlns:a16="http://schemas.microsoft.com/office/drawing/2014/main" val="3212021"/>
                  </a:ext>
                </a:extLst>
              </a:tr>
              <a:tr h="281046">
                <a:tc>
                  <a:txBody>
                    <a:bodyPr/>
                    <a:lstStyle/>
                    <a:p>
                      <a:pPr marL="0" marR="0" algn="ctr">
                        <a:spcBef>
                          <a:spcPts val="0"/>
                        </a:spcBef>
                        <a:spcAft>
                          <a:spcPts val="0"/>
                        </a:spcAft>
                      </a:pPr>
                      <a:r>
                        <a:rPr lang="en-US" sz="1800" dirty="0">
                          <a:effectLst/>
                        </a:rPr>
                        <a:t>Missing</a:t>
                      </a:r>
                      <a:endParaRPr lang="en-US" sz="1800" dirty="0">
                        <a:effectLst/>
                        <a:latin typeface="Calibri" panose="020F0502020204030204" pitchFamily="34" charset="0"/>
                        <a:ea typeface="Yu Mincho" panose="02020400000000000000" pitchFamily="18" charset="-128"/>
                        <a:cs typeface="Times New Roman" panose="02020603050405020304" pitchFamily="18" charset="0"/>
                      </a:endParaRPr>
                    </a:p>
                  </a:txBody>
                  <a:tcPr marL="59247" marR="59247" marT="0" marB="0"/>
                </a:tc>
                <a:tc>
                  <a:txBody>
                    <a:bodyPr/>
                    <a:lstStyle/>
                    <a:p>
                      <a:pPr marL="0" marR="0" algn="ctr">
                        <a:spcBef>
                          <a:spcPts val="0"/>
                        </a:spcBef>
                        <a:spcAft>
                          <a:spcPts val="0"/>
                        </a:spcAft>
                      </a:pPr>
                      <a:r>
                        <a:rPr lang="en-US" sz="1600" dirty="0">
                          <a:effectLst/>
                        </a:rPr>
                        <a:t>1 (1.2)</a:t>
                      </a:r>
                      <a:endParaRPr lang="en-US" sz="1600" dirty="0">
                        <a:effectLst/>
                        <a:latin typeface="Calibri" panose="020F0502020204030204" pitchFamily="34" charset="0"/>
                        <a:ea typeface="Yu Mincho" panose="02020400000000000000" pitchFamily="18" charset="-128"/>
                        <a:cs typeface="Times New Roman" panose="02020603050405020304" pitchFamily="18" charset="0"/>
                      </a:endParaRPr>
                    </a:p>
                  </a:txBody>
                  <a:tcPr marL="59247" marR="59247" marT="0" marB="0"/>
                </a:tc>
                <a:tc>
                  <a:txBody>
                    <a:bodyPr/>
                    <a:lstStyle/>
                    <a:p>
                      <a:pPr marL="0" marR="0" algn="ctr">
                        <a:spcBef>
                          <a:spcPts val="0"/>
                        </a:spcBef>
                        <a:spcAft>
                          <a:spcPts val="0"/>
                        </a:spcAft>
                      </a:pPr>
                      <a:r>
                        <a:rPr lang="en-US" sz="1600" dirty="0">
                          <a:effectLst/>
                        </a:rPr>
                        <a:t>0 (0.0)</a:t>
                      </a:r>
                      <a:endParaRPr lang="en-US" sz="1600" dirty="0">
                        <a:effectLst/>
                        <a:latin typeface="Calibri" panose="020F0502020204030204" pitchFamily="34" charset="0"/>
                        <a:ea typeface="Yu Mincho" panose="02020400000000000000" pitchFamily="18" charset="-128"/>
                        <a:cs typeface="Times New Roman" panose="02020603050405020304" pitchFamily="18" charset="0"/>
                      </a:endParaRPr>
                    </a:p>
                  </a:txBody>
                  <a:tcPr marL="59247" marR="59247" marT="0" marB="0"/>
                </a:tc>
                <a:tc>
                  <a:txBody>
                    <a:bodyPr/>
                    <a:lstStyle/>
                    <a:p>
                      <a:pPr marL="0" marR="0" algn="ctr">
                        <a:spcBef>
                          <a:spcPts val="0"/>
                        </a:spcBef>
                        <a:spcAft>
                          <a:spcPts val="0"/>
                        </a:spcAft>
                      </a:pPr>
                      <a:r>
                        <a:rPr lang="en-US" sz="1600" dirty="0">
                          <a:effectLst/>
                        </a:rPr>
                        <a:t>1 (2.4)</a:t>
                      </a:r>
                      <a:endParaRPr lang="en-US" sz="1600" dirty="0">
                        <a:effectLst/>
                        <a:latin typeface="Calibri" panose="020F0502020204030204" pitchFamily="34" charset="0"/>
                        <a:ea typeface="Yu Mincho" panose="02020400000000000000" pitchFamily="18" charset="-128"/>
                        <a:cs typeface="Times New Roman" panose="02020603050405020304" pitchFamily="18" charset="0"/>
                      </a:endParaRPr>
                    </a:p>
                  </a:txBody>
                  <a:tcPr marL="59247" marR="59247" marT="0" marB="0"/>
                </a:tc>
                <a:extLst>
                  <a:ext uri="{0D108BD9-81ED-4DB2-BD59-A6C34878D82A}">
                    <a16:rowId xmlns:a16="http://schemas.microsoft.com/office/drawing/2014/main" val="3222641366"/>
                  </a:ext>
                </a:extLst>
              </a:tr>
            </a:tbl>
          </a:graphicData>
        </a:graphic>
      </p:graphicFrame>
      <p:sp>
        <p:nvSpPr>
          <p:cNvPr id="5" name="Rectangle 4">
            <a:extLst>
              <a:ext uri="{FF2B5EF4-FFF2-40B4-BE49-F238E27FC236}">
                <a16:creationId xmlns:a16="http://schemas.microsoft.com/office/drawing/2014/main" id="{5D532EED-8DAD-5040-B4A0-3AD0B1B5281A}"/>
              </a:ext>
            </a:extLst>
          </p:cNvPr>
          <p:cNvSpPr/>
          <p:nvPr/>
        </p:nvSpPr>
        <p:spPr>
          <a:xfrm>
            <a:off x="400051" y="3443522"/>
            <a:ext cx="8343898" cy="342900"/>
          </a:xfrm>
          <a:prstGeom prst="rect">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3587028-2038-B243-9F16-9DD08A78BB57}"/>
              </a:ext>
            </a:extLst>
          </p:cNvPr>
          <p:cNvSpPr/>
          <p:nvPr/>
        </p:nvSpPr>
        <p:spPr>
          <a:xfrm>
            <a:off x="378618" y="4581522"/>
            <a:ext cx="8372474" cy="576266"/>
          </a:xfrm>
          <a:prstGeom prst="rect">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691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BECBD60C-FEF7-2243-9EB0-F1673633B0DE}"/>
              </a:ext>
            </a:extLst>
          </p:cNvPr>
          <p:cNvGraphicFramePr>
            <a:graphicFrameLocks/>
          </p:cNvGraphicFramePr>
          <p:nvPr>
            <p:extLst>
              <p:ext uri="{D42A27DB-BD31-4B8C-83A1-F6EECF244321}">
                <p14:modId xmlns:p14="http://schemas.microsoft.com/office/powerpoint/2010/main" val="3281399768"/>
              </p:ext>
            </p:extLst>
          </p:nvPr>
        </p:nvGraphicFramePr>
        <p:xfrm>
          <a:off x="642991" y="1299914"/>
          <a:ext cx="7858018" cy="4541773"/>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lstStyle/>
          <a:p>
            <a:r>
              <a:rPr lang="en-US" dirty="0"/>
              <a:t>Hirschsprung Disease Results</a:t>
            </a:r>
          </a:p>
        </p:txBody>
      </p:sp>
    </p:spTree>
    <p:extLst>
      <p:ext uri="{BB962C8B-B14F-4D97-AF65-F5344CB8AC3E}">
        <p14:creationId xmlns:p14="http://schemas.microsoft.com/office/powerpoint/2010/main" val="15481780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0EFA4-F983-F347-8016-8D976C7C36BE}"/>
              </a:ext>
            </a:extLst>
          </p:cNvPr>
          <p:cNvSpPr>
            <a:spLocks noGrp="1"/>
          </p:cNvSpPr>
          <p:nvPr>
            <p:ph type="title"/>
          </p:nvPr>
        </p:nvSpPr>
        <p:spPr/>
        <p:txBody>
          <a:bodyPr/>
          <a:lstStyle/>
          <a:p>
            <a:r>
              <a:rPr lang="en-US" dirty="0"/>
              <a:t>Hirschsprung Disease Results</a:t>
            </a:r>
          </a:p>
        </p:txBody>
      </p:sp>
      <p:graphicFrame>
        <p:nvGraphicFramePr>
          <p:cNvPr id="4" name="Content Placeholder 5">
            <a:extLst>
              <a:ext uri="{FF2B5EF4-FFF2-40B4-BE49-F238E27FC236}">
                <a16:creationId xmlns:a16="http://schemas.microsoft.com/office/drawing/2014/main" id="{3EC8A5C2-DE58-F84F-97DC-22B58AD07FF4}"/>
              </a:ext>
            </a:extLst>
          </p:cNvPr>
          <p:cNvGraphicFramePr>
            <a:graphicFrameLocks/>
          </p:cNvGraphicFramePr>
          <p:nvPr>
            <p:extLst>
              <p:ext uri="{D42A27DB-BD31-4B8C-83A1-F6EECF244321}">
                <p14:modId xmlns:p14="http://schemas.microsoft.com/office/powerpoint/2010/main" val="2296063448"/>
              </p:ext>
            </p:extLst>
          </p:nvPr>
        </p:nvGraphicFramePr>
        <p:xfrm>
          <a:off x="457200" y="1110343"/>
          <a:ext cx="8149378"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1D331DC2-20ED-5046-9F0A-79EED4714AC0}"/>
              </a:ext>
            </a:extLst>
          </p:cNvPr>
          <p:cNvSpPr txBox="1"/>
          <p:nvPr/>
        </p:nvSpPr>
        <p:spPr>
          <a:xfrm>
            <a:off x="856964" y="2701372"/>
            <a:ext cx="7829836" cy="1077218"/>
          </a:xfrm>
          <a:prstGeom prst="rect">
            <a:avLst/>
          </a:prstGeom>
          <a:noFill/>
        </p:spPr>
        <p:txBody>
          <a:bodyPr wrap="none" rtlCol="0">
            <a:spAutoFit/>
          </a:bodyPr>
          <a:lstStyle/>
          <a:p>
            <a:pPr algn="ctr"/>
            <a:r>
              <a:rPr lang="en-US" sz="3200" b="1" dirty="0">
                <a:solidFill>
                  <a:srgbClr val="FF0000"/>
                </a:solidFill>
              </a:rPr>
              <a:t>Only 10.0% of Hirschsprung Disease patients </a:t>
            </a:r>
          </a:p>
          <a:p>
            <a:pPr algn="ctr"/>
            <a:r>
              <a:rPr lang="en-US" sz="3200" b="1" dirty="0">
                <a:solidFill>
                  <a:srgbClr val="FF0000"/>
                </a:solidFill>
              </a:rPr>
              <a:t>underwent a definitive operation</a:t>
            </a:r>
          </a:p>
        </p:txBody>
      </p:sp>
    </p:spTree>
    <p:extLst>
      <p:ext uri="{BB962C8B-B14F-4D97-AF65-F5344CB8AC3E}">
        <p14:creationId xmlns:p14="http://schemas.microsoft.com/office/powerpoint/2010/main" val="422182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60492-C520-C649-BE94-E24FE9579F5F}"/>
              </a:ext>
            </a:extLst>
          </p:cNvPr>
          <p:cNvSpPr>
            <a:spLocks noGrp="1"/>
          </p:cNvSpPr>
          <p:nvPr>
            <p:ph type="title"/>
          </p:nvPr>
        </p:nvSpPr>
        <p:spPr/>
        <p:txBody>
          <a:bodyPr/>
          <a:lstStyle/>
          <a:p>
            <a:r>
              <a:rPr lang="en-US" dirty="0"/>
              <a:t>Congenital Colorectal Malformation in Malawi </a:t>
            </a:r>
          </a:p>
        </p:txBody>
      </p:sp>
      <p:sp>
        <p:nvSpPr>
          <p:cNvPr id="3" name="Content Placeholder 2">
            <a:extLst>
              <a:ext uri="{FF2B5EF4-FFF2-40B4-BE49-F238E27FC236}">
                <a16:creationId xmlns:a16="http://schemas.microsoft.com/office/drawing/2014/main" id="{1D115641-FB93-4148-A007-E4BFA3F8A569}"/>
              </a:ext>
            </a:extLst>
          </p:cNvPr>
          <p:cNvSpPr>
            <a:spLocks noGrp="1"/>
          </p:cNvSpPr>
          <p:nvPr>
            <p:ph idx="1"/>
          </p:nvPr>
        </p:nvSpPr>
        <p:spPr>
          <a:xfrm>
            <a:off x="457200" y="1813561"/>
            <a:ext cx="8229600" cy="4082066"/>
          </a:xfrm>
        </p:spPr>
        <p:txBody>
          <a:bodyPr/>
          <a:lstStyle/>
          <a:p>
            <a:r>
              <a:rPr lang="en-US" dirty="0"/>
              <a:t>50% are managed without operative interventions</a:t>
            </a:r>
          </a:p>
          <a:p>
            <a:endParaRPr lang="en-US" dirty="0"/>
          </a:p>
          <a:p>
            <a:r>
              <a:rPr lang="en-US" dirty="0"/>
              <a:t>The majority of operative intervention is staged, not definitive</a:t>
            </a:r>
          </a:p>
          <a:p>
            <a:pPr lvl="1"/>
            <a:r>
              <a:rPr lang="en-US" dirty="0"/>
              <a:t>Definitive: </a:t>
            </a:r>
          </a:p>
          <a:p>
            <a:pPr lvl="2"/>
            <a:r>
              <a:rPr lang="en-US" dirty="0"/>
              <a:t>HD 9.8% </a:t>
            </a:r>
          </a:p>
          <a:p>
            <a:pPr lvl="2"/>
            <a:r>
              <a:rPr lang="en-US" dirty="0"/>
              <a:t>ARM 13.7%</a:t>
            </a:r>
          </a:p>
        </p:txBody>
      </p:sp>
    </p:spTree>
    <p:extLst>
      <p:ext uri="{BB962C8B-B14F-4D97-AF65-F5344CB8AC3E}">
        <p14:creationId xmlns:p14="http://schemas.microsoft.com/office/powerpoint/2010/main" val="38330474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9422D-D3B7-1B44-BFA3-68D7BEE1E70C}"/>
              </a:ext>
            </a:extLst>
          </p:cNvPr>
          <p:cNvSpPr>
            <a:spLocks noGrp="1"/>
          </p:cNvSpPr>
          <p:nvPr>
            <p:ph type="title"/>
          </p:nvPr>
        </p:nvSpPr>
        <p:spPr/>
        <p:txBody>
          <a:bodyPr/>
          <a:lstStyle/>
          <a:p>
            <a:r>
              <a:rPr lang="en-US" dirty="0"/>
              <a:t>Diagnostic Challenges in Malawi </a:t>
            </a:r>
          </a:p>
        </p:txBody>
      </p:sp>
      <p:sp>
        <p:nvSpPr>
          <p:cNvPr id="3" name="Content Placeholder 2">
            <a:extLst>
              <a:ext uri="{FF2B5EF4-FFF2-40B4-BE49-F238E27FC236}">
                <a16:creationId xmlns:a16="http://schemas.microsoft.com/office/drawing/2014/main" id="{D9289043-F84C-9441-AF52-512A6837BDBF}"/>
              </a:ext>
            </a:extLst>
          </p:cNvPr>
          <p:cNvSpPr>
            <a:spLocks noGrp="1"/>
          </p:cNvSpPr>
          <p:nvPr>
            <p:ph idx="1"/>
          </p:nvPr>
        </p:nvSpPr>
        <p:spPr/>
        <p:txBody>
          <a:bodyPr/>
          <a:lstStyle/>
          <a:p>
            <a:r>
              <a:rPr lang="en-US" dirty="0"/>
              <a:t>Majority of children born outside the healthcare system</a:t>
            </a:r>
          </a:p>
          <a:p>
            <a:r>
              <a:rPr lang="en-US" dirty="0"/>
              <a:t>Only use failure to pass meconium in the first 24 hours of life</a:t>
            </a:r>
          </a:p>
          <a:p>
            <a:r>
              <a:rPr lang="en-US" dirty="0"/>
              <a:t>South African Study, only 18% of patients with HD presented as neonate</a:t>
            </a:r>
          </a:p>
        </p:txBody>
      </p:sp>
    </p:spTree>
    <p:extLst>
      <p:ext uri="{BB962C8B-B14F-4D97-AF65-F5344CB8AC3E}">
        <p14:creationId xmlns:p14="http://schemas.microsoft.com/office/powerpoint/2010/main" val="24422161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A31E3-AC6A-4341-9F3D-633A738DD372}"/>
              </a:ext>
            </a:extLst>
          </p:cNvPr>
          <p:cNvSpPr>
            <a:spLocks noGrp="1"/>
          </p:cNvSpPr>
          <p:nvPr>
            <p:ph type="title"/>
          </p:nvPr>
        </p:nvSpPr>
        <p:spPr/>
        <p:txBody>
          <a:bodyPr/>
          <a:lstStyle/>
          <a:p>
            <a:r>
              <a:rPr lang="en-US" dirty="0"/>
              <a:t>Access to Care Challenges in Malawi </a:t>
            </a:r>
          </a:p>
        </p:txBody>
      </p:sp>
      <p:sp>
        <p:nvSpPr>
          <p:cNvPr id="3" name="Content Placeholder 2">
            <a:extLst>
              <a:ext uri="{FF2B5EF4-FFF2-40B4-BE49-F238E27FC236}">
                <a16:creationId xmlns:a16="http://schemas.microsoft.com/office/drawing/2014/main" id="{37F1B3A8-FC7F-BF44-8B58-CEE7579F08AB}"/>
              </a:ext>
            </a:extLst>
          </p:cNvPr>
          <p:cNvSpPr>
            <a:spLocks noGrp="1"/>
          </p:cNvSpPr>
          <p:nvPr>
            <p:ph idx="1"/>
          </p:nvPr>
        </p:nvSpPr>
        <p:spPr/>
        <p:txBody>
          <a:bodyPr/>
          <a:lstStyle/>
          <a:p>
            <a:r>
              <a:rPr lang="en-US" dirty="0"/>
              <a:t>Significant travel distance to medical provider</a:t>
            </a:r>
          </a:p>
          <a:p>
            <a:r>
              <a:rPr lang="en-US" dirty="0"/>
              <a:t>Cost and                                          safety of                                             travel </a:t>
            </a:r>
          </a:p>
          <a:p>
            <a:r>
              <a:rPr lang="en-US" dirty="0"/>
              <a:t>Poor health                                            literacy</a:t>
            </a:r>
          </a:p>
        </p:txBody>
      </p:sp>
      <p:pic>
        <p:nvPicPr>
          <p:cNvPr id="4" name="Picture 3">
            <a:extLst>
              <a:ext uri="{FF2B5EF4-FFF2-40B4-BE49-F238E27FC236}">
                <a16:creationId xmlns:a16="http://schemas.microsoft.com/office/drawing/2014/main" id="{C5668E47-DAC8-AA45-A79F-8B767669B03E}"/>
              </a:ext>
            </a:extLst>
          </p:cNvPr>
          <p:cNvPicPr>
            <a:picLocks noChangeAspect="1"/>
          </p:cNvPicPr>
          <p:nvPr/>
        </p:nvPicPr>
        <p:blipFill>
          <a:blip r:embed="rId3"/>
          <a:stretch>
            <a:fillRect/>
          </a:stretch>
        </p:blipFill>
        <p:spPr>
          <a:xfrm>
            <a:off x="3630706" y="2697020"/>
            <a:ext cx="5307106" cy="2985247"/>
          </a:xfrm>
          <a:prstGeom prst="rect">
            <a:avLst/>
          </a:prstGeom>
        </p:spPr>
      </p:pic>
    </p:spTree>
    <p:extLst>
      <p:ext uri="{BB962C8B-B14F-4D97-AF65-F5344CB8AC3E}">
        <p14:creationId xmlns:p14="http://schemas.microsoft.com/office/powerpoint/2010/main" val="2415629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5017C4A-8E21-A64A-BE85-110EA3B22E60}"/>
              </a:ext>
            </a:extLst>
          </p:cNvPr>
          <p:cNvPicPr>
            <a:picLocks noChangeAspect="1"/>
          </p:cNvPicPr>
          <p:nvPr/>
        </p:nvPicPr>
        <p:blipFill>
          <a:blip r:embed="rId3"/>
          <a:stretch>
            <a:fillRect/>
          </a:stretch>
        </p:blipFill>
        <p:spPr>
          <a:xfrm>
            <a:off x="331965" y="717177"/>
            <a:ext cx="8449102" cy="4442311"/>
          </a:xfrm>
          <a:prstGeom prst="rect">
            <a:avLst/>
          </a:prstGeom>
        </p:spPr>
      </p:pic>
    </p:spTree>
    <p:extLst>
      <p:ext uri="{BB962C8B-B14F-4D97-AF65-F5344CB8AC3E}">
        <p14:creationId xmlns:p14="http://schemas.microsoft.com/office/powerpoint/2010/main" val="18729621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18053-5142-5C46-B287-AC405A88B5EB}"/>
              </a:ext>
            </a:extLst>
          </p:cNvPr>
          <p:cNvSpPr>
            <a:spLocks noGrp="1"/>
          </p:cNvSpPr>
          <p:nvPr>
            <p:ph type="title"/>
          </p:nvPr>
        </p:nvSpPr>
        <p:spPr/>
        <p:txBody>
          <a:bodyPr/>
          <a:lstStyle/>
          <a:p>
            <a:r>
              <a:rPr lang="en-US" dirty="0"/>
              <a:t>Clinical Challenge in Malawi </a:t>
            </a:r>
          </a:p>
        </p:txBody>
      </p:sp>
      <p:sp>
        <p:nvSpPr>
          <p:cNvPr id="3" name="Content Placeholder 2">
            <a:extLst>
              <a:ext uri="{FF2B5EF4-FFF2-40B4-BE49-F238E27FC236}">
                <a16:creationId xmlns:a16="http://schemas.microsoft.com/office/drawing/2014/main" id="{0F49CCC3-3BD0-9D49-8813-CB87981154E5}"/>
              </a:ext>
            </a:extLst>
          </p:cNvPr>
          <p:cNvSpPr>
            <a:spLocks noGrp="1"/>
          </p:cNvSpPr>
          <p:nvPr>
            <p:ph idx="1"/>
          </p:nvPr>
        </p:nvSpPr>
        <p:spPr>
          <a:xfrm>
            <a:off x="457200" y="1417638"/>
            <a:ext cx="8229600" cy="4082066"/>
          </a:xfrm>
        </p:spPr>
        <p:txBody>
          <a:bodyPr/>
          <a:lstStyle/>
          <a:p>
            <a:r>
              <a:rPr lang="en-US" dirty="0"/>
              <a:t>Traditional Healers</a:t>
            </a:r>
          </a:p>
          <a:p>
            <a:pPr lvl="1"/>
            <a:r>
              <a:rPr lang="en-US" dirty="0"/>
              <a:t>Integral part of healthcare in Malawi</a:t>
            </a:r>
          </a:p>
          <a:p>
            <a:pPr lvl="1"/>
            <a:r>
              <a:rPr lang="en-US" dirty="0"/>
              <a:t>Patients have local, easy access  </a:t>
            </a:r>
          </a:p>
          <a:p>
            <a:pPr lvl="1"/>
            <a:r>
              <a:rPr lang="en-US" dirty="0"/>
              <a:t>Common Practice </a:t>
            </a:r>
          </a:p>
          <a:p>
            <a:pPr lvl="2"/>
            <a:r>
              <a:rPr lang="en-US" dirty="0"/>
              <a:t>43% sought advice before hospital admission</a:t>
            </a:r>
          </a:p>
        </p:txBody>
      </p:sp>
      <p:pic>
        <p:nvPicPr>
          <p:cNvPr id="5" name="Picture 4">
            <a:extLst>
              <a:ext uri="{FF2B5EF4-FFF2-40B4-BE49-F238E27FC236}">
                <a16:creationId xmlns:a16="http://schemas.microsoft.com/office/drawing/2014/main" id="{750EA497-20B9-BA42-B461-E3440D560E34}"/>
              </a:ext>
            </a:extLst>
          </p:cNvPr>
          <p:cNvPicPr>
            <a:picLocks noChangeAspect="1"/>
          </p:cNvPicPr>
          <p:nvPr/>
        </p:nvPicPr>
        <p:blipFill>
          <a:blip r:embed="rId3"/>
          <a:stretch>
            <a:fillRect/>
          </a:stretch>
        </p:blipFill>
        <p:spPr>
          <a:xfrm>
            <a:off x="1209488" y="4191374"/>
            <a:ext cx="3784600" cy="2527300"/>
          </a:xfrm>
          <a:prstGeom prst="rect">
            <a:avLst/>
          </a:prstGeom>
        </p:spPr>
      </p:pic>
    </p:spTree>
    <p:extLst>
      <p:ext uri="{BB962C8B-B14F-4D97-AF65-F5344CB8AC3E}">
        <p14:creationId xmlns:p14="http://schemas.microsoft.com/office/powerpoint/2010/main" val="11418438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10125-F2F9-CB4A-94FF-124B75A040E0}"/>
              </a:ext>
            </a:extLst>
          </p:cNvPr>
          <p:cNvSpPr>
            <a:spLocks noGrp="1"/>
          </p:cNvSpPr>
          <p:nvPr>
            <p:ph type="title"/>
          </p:nvPr>
        </p:nvSpPr>
        <p:spPr/>
        <p:txBody>
          <a:bodyPr/>
          <a:lstStyle/>
          <a:p>
            <a:r>
              <a:rPr lang="en-US" dirty="0"/>
              <a:t>Therapeutic Challenges in Malawi</a:t>
            </a:r>
          </a:p>
        </p:txBody>
      </p:sp>
      <p:sp>
        <p:nvSpPr>
          <p:cNvPr id="3" name="Content Placeholder 2">
            <a:extLst>
              <a:ext uri="{FF2B5EF4-FFF2-40B4-BE49-F238E27FC236}">
                <a16:creationId xmlns:a16="http://schemas.microsoft.com/office/drawing/2014/main" id="{72DFC182-A879-3745-97B8-D7E2FE811F6B}"/>
              </a:ext>
            </a:extLst>
          </p:cNvPr>
          <p:cNvSpPr>
            <a:spLocks noGrp="1"/>
          </p:cNvSpPr>
          <p:nvPr>
            <p:ph idx="1"/>
          </p:nvPr>
        </p:nvSpPr>
        <p:spPr>
          <a:xfrm>
            <a:off x="457200" y="1600201"/>
            <a:ext cx="8488680" cy="4082066"/>
          </a:xfrm>
        </p:spPr>
        <p:txBody>
          <a:bodyPr/>
          <a:lstStyle/>
          <a:p>
            <a:r>
              <a:rPr lang="en-US" dirty="0"/>
              <a:t>Delayed Diagnosis:</a:t>
            </a:r>
          </a:p>
          <a:p>
            <a:pPr lvl="1"/>
            <a:r>
              <a:rPr lang="en-US" dirty="0"/>
              <a:t>In distress: perforation, megarectum, and dilated colon</a:t>
            </a:r>
          </a:p>
          <a:p>
            <a:pPr lvl="1"/>
            <a:r>
              <a:rPr lang="en-US" dirty="0"/>
              <a:t>Stoma formation</a:t>
            </a:r>
          </a:p>
          <a:p>
            <a:r>
              <a:rPr lang="en-US" dirty="0"/>
              <a:t>Lack of Surgeon                               Training </a:t>
            </a:r>
          </a:p>
          <a:p>
            <a:r>
              <a:rPr lang="en-US" dirty="0"/>
              <a:t>Malnutrition</a:t>
            </a:r>
          </a:p>
          <a:p>
            <a:r>
              <a:rPr lang="en-US" dirty="0"/>
              <a:t>Anemia </a:t>
            </a:r>
          </a:p>
        </p:txBody>
      </p:sp>
      <p:pic>
        <p:nvPicPr>
          <p:cNvPr id="6" name="Picture 5">
            <a:extLst>
              <a:ext uri="{FF2B5EF4-FFF2-40B4-BE49-F238E27FC236}">
                <a16:creationId xmlns:a16="http://schemas.microsoft.com/office/drawing/2014/main" id="{40DE04B3-93AF-A24C-82B8-D834A62A13EA}"/>
              </a:ext>
            </a:extLst>
          </p:cNvPr>
          <p:cNvPicPr>
            <a:picLocks noChangeAspect="1"/>
          </p:cNvPicPr>
          <p:nvPr/>
        </p:nvPicPr>
        <p:blipFill>
          <a:blip r:embed="rId3"/>
          <a:stretch>
            <a:fillRect/>
          </a:stretch>
        </p:blipFill>
        <p:spPr>
          <a:xfrm>
            <a:off x="4367202" y="2880677"/>
            <a:ext cx="4212918" cy="2801590"/>
          </a:xfrm>
          <a:prstGeom prst="rect">
            <a:avLst/>
          </a:prstGeom>
        </p:spPr>
      </p:pic>
    </p:spTree>
    <p:extLst>
      <p:ext uri="{BB962C8B-B14F-4D97-AF65-F5344CB8AC3E}">
        <p14:creationId xmlns:p14="http://schemas.microsoft.com/office/powerpoint/2010/main" val="11780908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ACD8F-C130-D247-A728-FC121D7AAA20}"/>
              </a:ext>
            </a:extLst>
          </p:cNvPr>
          <p:cNvSpPr>
            <a:spLocks noGrp="1"/>
          </p:cNvSpPr>
          <p:nvPr>
            <p:ph type="title"/>
          </p:nvPr>
        </p:nvSpPr>
        <p:spPr/>
        <p:txBody>
          <a:bodyPr/>
          <a:lstStyle/>
          <a:p>
            <a:r>
              <a:rPr lang="en-US" dirty="0"/>
              <a:t>Therapeutic Challenges in Malawi</a:t>
            </a:r>
          </a:p>
        </p:txBody>
      </p:sp>
      <p:sp>
        <p:nvSpPr>
          <p:cNvPr id="3" name="Content Placeholder 2">
            <a:extLst>
              <a:ext uri="{FF2B5EF4-FFF2-40B4-BE49-F238E27FC236}">
                <a16:creationId xmlns:a16="http://schemas.microsoft.com/office/drawing/2014/main" id="{86260501-AB0D-694D-B378-80161270AAB3}"/>
              </a:ext>
            </a:extLst>
          </p:cNvPr>
          <p:cNvSpPr>
            <a:spLocks noGrp="1"/>
          </p:cNvSpPr>
          <p:nvPr>
            <p:ph idx="1"/>
          </p:nvPr>
        </p:nvSpPr>
        <p:spPr/>
        <p:txBody>
          <a:bodyPr/>
          <a:lstStyle/>
          <a:p>
            <a:r>
              <a:rPr lang="en-US" dirty="0"/>
              <a:t>Dearth of                                   Diagnostic Adjuncts: </a:t>
            </a:r>
          </a:p>
          <a:p>
            <a:pPr lvl="1"/>
            <a:r>
              <a:rPr lang="en-US" dirty="0"/>
              <a:t>Anesthesia</a:t>
            </a:r>
          </a:p>
          <a:p>
            <a:pPr lvl="1"/>
            <a:r>
              <a:rPr lang="en-US" dirty="0"/>
              <a:t>Radiology</a:t>
            </a:r>
          </a:p>
          <a:p>
            <a:pPr lvl="1"/>
            <a:r>
              <a:rPr lang="en-US" dirty="0"/>
              <a:t>Imaging – Ultrasound</a:t>
            </a:r>
          </a:p>
          <a:p>
            <a:pPr lvl="1"/>
            <a:r>
              <a:rPr lang="en-US" dirty="0"/>
              <a:t>Pathology</a:t>
            </a:r>
          </a:p>
          <a:p>
            <a:r>
              <a:rPr lang="en-US" dirty="0"/>
              <a:t>13% of Ugandan Anesthesiologist believed had capacity to take care of children &lt;5 years</a:t>
            </a:r>
          </a:p>
          <a:p>
            <a:endParaRPr lang="en-US" dirty="0"/>
          </a:p>
        </p:txBody>
      </p:sp>
      <p:pic>
        <p:nvPicPr>
          <p:cNvPr id="5" name="Picture 4">
            <a:extLst>
              <a:ext uri="{FF2B5EF4-FFF2-40B4-BE49-F238E27FC236}">
                <a16:creationId xmlns:a16="http://schemas.microsoft.com/office/drawing/2014/main" id="{23FEF891-48AE-D84D-828E-28300C975817}"/>
              </a:ext>
            </a:extLst>
          </p:cNvPr>
          <p:cNvPicPr>
            <a:picLocks noChangeAspect="1"/>
          </p:cNvPicPr>
          <p:nvPr/>
        </p:nvPicPr>
        <p:blipFill>
          <a:blip r:embed="rId3"/>
          <a:stretch>
            <a:fillRect/>
          </a:stretch>
        </p:blipFill>
        <p:spPr>
          <a:xfrm>
            <a:off x="5074023" y="1865873"/>
            <a:ext cx="3810000" cy="2755900"/>
          </a:xfrm>
          <a:prstGeom prst="rect">
            <a:avLst/>
          </a:prstGeom>
        </p:spPr>
      </p:pic>
    </p:spTree>
    <p:extLst>
      <p:ext uri="{BB962C8B-B14F-4D97-AF65-F5344CB8AC3E}">
        <p14:creationId xmlns:p14="http://schemas.microsoft.com/office/powerpoint/2010/main" val="21421849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AE2F2-56BC-BE40-AA22-71D230E807DD}"/>
              </a:ext>
            </a:extLst>
          </p:cNvPr>
          <p:cNvSpPr>
            <a:spLocks noGrp="1"/>
          </p:cNvSpPr>
          <p:nvPr>
            <p:ph type="title"/>
          </p:nvPr>
        </p:nvSpPr>
        <p:spPr/>
        <p:txBody>
          <a:bodyPr/>
          <a:lstStyle/>
          <a:p>
            <a:r>
              <a:rPr lang="en-US" dirty="0"/>
              <a:t>Clinical Challenges in Malawi</a:t>
            </a:r>
          </a:p>
        </p:txBody>
      </p:sp>
      <p:sp>
        <p:nvSpPr>
          <p:cNvPr id="3" name="Content Placeholder 2">
            <a:extLst>
              <a:ext uri="{FF2B5EF4-FFF2-40B4-BE49-F238E27FC236}">
                <a16:creationId xmlns:a16="http://schemas.microsoft.com/office/drawing/2014/main" id="{17E3D220-944E-D942-A2E5-9C6887517CE5}"/>
              </a:ext>
            </a:extLst>
          </p:cNvPr>
          <p:cNvSpPr>
            <a:spLocks noGrp="1"/>
          </p:cNvSpPr>
          <p:nvPr>
            <p:ph idx="1"/>
          </p:nvPr>
        </p:nvSpPr>
        <p:spPr/>
        <p:txBody>
          <a:bodyPr/>
          <a:lstStyle/>
          <a:p>
            <a:r>
              <a:rPr lang="en-US" dirty="0"/>
              <a:t>Poor Follow Up </a:t>
            </a:r>
          </a:p>
          <a:p>
            <a:pPr lvl="1"/>
            <a:r>
              <a:rPr lang="en-US" dirty="0"/>
              <a:t>None</a:t>
            </a:r>
          </a:p>
          <a:p>
            <a:pPr lvl="1"/>
            <a:r>
              <a:rPr lang="en-US" dirty="0"/>
              <a:t>360 km journey to Blantyre,                Malawi</a:t>
            </a:r>
          </a:p>
          <a:p>
            <a:pPr lvl="1"/>
            <a:r>
              <a:rPr lang="en-US" dirty="0"/>
              <a:t>Majority discharged home </a:t>
            </a:r>
          </a:p>
          <a:p>
            <a:pPr lvl="2"/>
            <a:r>
              <a:rPr lang="en-US" dirty="0"/>
              <a:t>Persistence of partial obstructive             symptoms </a:t>
            </a:r>
          </a:p>
          <a:p>
            <a:pPr lvl="2"/>
            <a:r>
              <a:rPr lang="en-US" dirty="0"/>
              <a:t>Fatal intestinal obstruction </a:t>
            </a:r>
          </a:p>
          <a:p>
            <a:endParaRPr lang="en-US" dirty="0"/>
          </a:p>
        </p:txBody>
      </p:sp>
      <p:pic>
        <p:nvPicPr>
          <p:cNvPr id="4" name="Picture 3">
            <a:extLst>
              <a:ext uri="{FF2B5EF4-FFF2-40B4-BE49-F238E27FC236}">
                <a16:creationId xmlns:a16="http://schemas.microsoft.com/office/drawing/2014/main" id="{68746A89-8FEC-A543-B12C-9A236BACA0A3}"/>
              </a:ext>
            </a:extLst>
          </p:cNvPr>
          <p:cNvPicPr>
            <a:picLocks noChangeAspect="1"/>
          </p:cNvPicPr>
          <p:nvPr/>
        </p:nvPicPr>
        <p:blipFill>
          <a:blip r:embed="rId3"/>
          <a:stretch>
            <a:fillRect/>
          </a:stretch>
        </p:blipFill>
        <p:spPr>
          <a:xfrm>
            <a:off x="6562165" y="979742"/>
            <a:ext cx="2124635" cy="4702525"/>
          </a:xfrm>
          <a:prstGeom prst="rect">
            <a:avLst/>
          </a:prstGeom>
        </p:spPr>
      </p:pic>
    </p:spTree>
    <p:extLst>
      <p:ext uri="{BB962C8B-B14F-4D97-AF65-F5344CB8AC3E}">
        <p14:creationId xmlns:p14="http://schemas.microsoft.com/office/powerpoint/2010/main" val="21863905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Directions </a:t>
            </a:r>
          </a:p>
        </p:txBody>
      </p:sp>
      <p:sp>
        <p:nvSpPr>
          <p:cNvPr id="3" name="Content Placeholder 2"/>
          <p:cNvSpPr>
            <a:spLocks noGrp="1"/>
          </p:cNvSpPr>
          <p:nvPr>
            <p:ph idx="1"/>
          </p:nvPr>
        </p:nvSpPr>
        <p:spPr>
          <a:xfrm>
            <a:off x="247650" y="1250203"/>
            <a:ext cx="8610600" cy="4231753"/>
          </a:xfrm>
        </p:spPr>
        <p:txBody>
          <a:bodyPr/>
          <a:lstStyle/>
          <a:p>
            <a:pPr>
              <a:lnSpc>
                <a:spcPct val="150000"/>
              </a:lnSpc>
            </a:pPr>
            <a:r>
              <a:rPr lang="en-US" sz="3000" dirty="0"/>
              <a:t>Future Directions: </a:t>
            </a:r>
          </a:p>
          <a:p>
            <a:pPr lvl="1">
              <a:lnSpc>
                <a:spcPct val="150000"/>
              </a:lnSpc>
            </a:pPr>
            <a:r>
              <a:rPr lang="en-US" dirty="0"/>
              <a:t>Focused educational curriculum</a:t>
            </a:r>
          </a:p>
          <a:p>
            <a:pPr lvl="1">
              <a:lnSpc>
                <a:spcPct val="150000"/>
              </a:lnSpc>
            </a:pPr>
            <a:r>
              <a:rPr lang="en-US" dirty="0"/>
              <a:t>Local general surgical training programs in pediatric surgical conditions</a:t>
            </a:r>
          </a:p>
          <a:p>
            <a:pPr lvl="1">
              <a:lnSpc>
                <a:spcPct val="150000"/>
              </a:lnSpc>
            </a:pPr>
            <a:r>
              <a:rPr lang="en-US" dirty="0"/>
              <a:t>Improved follow up and referral networks</a:t>
            </a:r>
          </a:p>
          <a:p>
            <a:pPr lvl="1">
              <a:lnSpc>
                <a:spcPct val="150000"/>
              </a:lnSpc>
            </a:pPr>
            <a:r>
              <a:rPr lang="en-US" dirty="0"/>
              <a:t>Maturation of adjunct specialties </a:t>
            </a:r>
          </a:p>
        </p:txBody>
      </p:sp>
    </p:spTree>
    <p:extLst>
      <p:ext uri="{BB962C8B-B14F-4D97-AF65-F5344CB8AC3E}">
        <p14:creationId xmlns:p14="http://schemas.microsoft.com/office/powerpoint/2010/main" val="11166897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B605A-2076-A645-87DF-4DAEC61581D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D649CAF5-809E-4D4C-B5FB-E043854E53BD}"/>
              </a:ext>
            </a:extLst>
          </p:cNvPr>
          <p:cNvPicPr>
            <a:picLocks noGrp="1" noChangeAspect="1"/>
          </p:cNvPicPr>
          <p:nvPr>
            <p:ph idx="1"/>
          </p:nvPr>
        </p:nvPicPr>
        <p:blipFill>
          <a:blip r:embed="rId2"/>
          <a:stretch>
            <a:fillRect/>
          </a:stretch>
        </p:blipFill>
        <p:spPr>
          <a:xfrm>
            <a:off x="0" y="-1"/>
            <a:ext cx="9144000" cy="6858001"/>
          </a:xfrm>
        </p:spPr>
      </p:pic>
      <p:sp>
        <p:nvSpPr>
          <p:cNvPr id="6" name="TextBox 5">
            <a:extLst>
              <a:ext uri="{FF2B5EF4-FFF2-40B4-BE49-F238E27FC236}">
                <a16:creationId xmlns:a16="http://schemas.microsoft.com/office/drawing/2014/main" id="{078C8812-BC0E-5B40-9291-62066CCF071B}"/>
              </a:ext>
            </a:extLst>
          </p:cNvPr>
          <p:cNvSpPr txBox="1"/>
          <p:nvPr/>
        </p:nvSpPr>
        <p:spPr>
          <a:xfrm>
            <a:off x="838200" y="678974"/>
            <a:ext cx="3566160" cy="738664"/>
          </a:xfrm>
          <a:prstGeom prst="rect">
            <a:avLst/>
          </a:prstGeom>
          <a:noFill/>
        </p:spPr>
        <p:txBody>
          <a:bodyPr wrap="square" rtlCol="0">
            <a:spAutoFit/>
          </a:bodyPr>
          <a:lstStyle/>
          <a:p>
            <a:r>
              <a:rPr lang="en-US" sz="4200" dirty="0"/>
              <a:t>Thank you! </a:t>
            </a:r>
          </a:p>
        </p:txBody>
      </p:sp>
    </p:spTree>
    <p:extLst>
      <p:ext uri="{BB962C8B-B14F-4D97-AF65-F5344CB8AC3E}">
        <p14:creationId xmlns:p14="http://schemas.microsoft.com/office/powerpoint/2010/main" val="2380077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1D2EB-CDDE-734B-BC6A-C0142034119B}"/>
              </a:ext>
            </a:extLst>
          </p:cNvPr>
          <p:cNvSpPr>
            <a:spLocks noGrp="1"/>
          </p:cNvSpPr>
          <p:nvPr>
            <p:ph type="title"/>
          </p:nvPr>
        </p:nvSpPr>
        <p:spPr/>
        <p:txBody>
          <a:bodyPr/>
          <a:lstStyle/>
          <a:p>
            <a:r>
              <a:rPr lang="en-US" dirty="0"/>
              <a:t>History of Pediatric Surgery In Africa </a:t>
            </a:r>
          </a:p>
        </p:txBody>
      </p:sp>
      <p:sp>
        <p:nvSpPr>
          <p:cNvPr id="3" name="Content Placeholder 2">
            <a:extLst>
              <a:ext uri="{FF2B5EF4-FFF2-40B4-BE49-F238E27FC236}">
                <a16:creationId xmlns:a16="http://schemas.microsoft.com/office/drawing/2014/main" id="{0D145E02-B944-DB49-9B03-97162804F089}"/>
              </a:ext>
            </a:extLst>
          </p:cNvPr>
          <p:cNvSpPr>
            <a:spLocks noGrp="1"/>
          </p:cNvSpPr>
          <p:nvPr>
            <p:ph idx="1"/>
          </p:nvPr>
        </p:nvSpPr>
        <p:spPr>
          <a:xfrm>
            <a:off x="457200" y="1611855"/>
            <a:ext cx="8229600" cy="4082066"/>
          </a:xfrm>
        </p:spPr>
        <p:txBody>
          <a:bodyPr/>
          <a:lstStyle/>
          <a:p>
            <a:r>
              <a:rPr lang="en-US" dirty="0"/>
              <a:t>1920 – 1950s </a:t>
            </a:r>
          </a:p>
          <a:p>
            <a:pPr lvl="2"/>
            <a:r>
              <a:rPr lang="en-US" dirty="0"/>
              <a:t>Pediatricians and part-time surgeons </a:t>
            </a:r>
          </a:p>
          <a:p>
            <a:pPr lvl="2"/>
            <a:r>
              <a:rPr lang="en-US" dirty="0"/>
              <a:t>High morbidity and mortality </a:t>
            </a:r>
            <a:endParaRPr lang="en-US" sz="2800" dirty="0"/>
          </a:p>
          <a:p>
            <a:pPr lvl="2"/>
            <a:r>
              <a:rPr lang="en-US" dirty="0"/>
              <a:t>Treating: </a:t>
            </a:r>
          </a:p>
          <a:p>
            <a:pPr lvl="3"/>
            <a:r>
              <a:rPr lang="en-US" dirty="0"/>
              <a:t>Sepsis</a:t>
            </a:r>
          </a:p>
          <a:p>
            <a:pPr lvl="3"/>
            <a:r>
              <a:rPr lang="en-US" dirty="0"/>
              <a:t>TB of bone/joints</a:t>
            </a:r>
          </a:p>
          <a:p>
            <a:pPr lvl="3"/>
            <a:r>
              <a:rPr lang="en-US" dirty="0"/>
              <a:t>Bone fractures </a:t>
            </a:r>
          </a:p>
          <a:p>
            <a:pPr lvl="3"/>
            <a:r>
              <a:rPr lang="en-US" dirty="0"/>
              <a:t>Bowel obstruction </a:t>
            </a:r>
          </a:p>
          <a:p>
            <a:pPr lvl="3"/>
            <a:r>
              <a:rPr lang="en-US" dirty="0" err="1"/>
              <a:t>Empyemas</a:t>
            </a:r>
            <a:endParaRPr lang="en-US" dirty="0"/>
          </a:p>
          <a:p>
            <a:pPr lvl="2"/>
            <a:r>
              <a:rPr lang="en-US" dirty="0"/>
              <a:t>Congenital disease </a:t>
            </a:r>
          </a:p>
          <a:p>
            <a:pPr lvl="3"/>
            <a:r>
              <a:rPr lang="en-US" dirty="0"/>
              <a:t>Rarely reported</a:t>
            </a:r>
          </a:p>
          <a:p>
            <a:pPr lvl="3"/>
            <a:r>
              <a:rPr lang="en-US" dirty="0"/>
              <a:t>high morbidity/mortality </a:t>
            </a:r>
            <a:endParaRPr lang="en-US" sz="2400" dirty="0"/>
          </a:p>
          <a:p>
            <a:pPr lvl="1"/>
            <a:endParaRPr lang="en-US" dirty="0"/>
          </a:p>
        </p:txBody>
      </p:sp>
      <p:pic>
        <p:nvPicPr>
          <p:cNvPr id="5" name="Picture 4">
            <a:extLst>
              <a:ext uri="{FF2B5EF4-FFF2-40B4-BE49-F238E27FC236}">
                <a16:creationId xmlns:a16="http://schemas.microsoft.com/office/drawing/2014/main" id="{E6F1C003-CA1F-D341-A87C-52567611A973}"/>
              </a:ext>
            </a:extLst>
          </p:cNvPr>
          <p:cNvPicPr>
            <a:picLocks noChangeAspect="1"/>
          </p:cNvPicPr>
          <p:nvPr/>
        </p:nvPicPr>
        <p:blipFill>
          <a:blip r:embed="rId2"/>
          <a:stretch>
            <a:fillRect/>
          </a:stretch>
        </p:blipFill>
        <p:spPr>
          <a:xfrm>
            <a:off x="4966447" y="3150751"/>
            <a:ext cx="4016561" cy="2668676"/>
          </a:xfrm>
          <a:prstGeom prst="rect">
            <a:avLst/>
          </a:prstGeom>
        </p:spPr>
      </p:pic>
    </p:spTree>
    <p:extLst>
      <p:ext uri="{BB962C8B-B14F-4D97-AF65-F5344CB8AC3E}">
        <p14:creationId xmlns:p14="http://schemas.microsoft.com/office/powerpoint/2010/main" val="17868765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5948C-AD11-534C-B668-886F5736DC68}"/>
              </a:ext>
            </a:extLst>
          </p:cNvPr>
          <p:cNvSpPr>
            <a:spLocks noGrp="1"/>
          </p:cNvSpPr>
          <p:nvPr>
            <p:ph type="title"/>
          </p:nvPr>
        </p:nvSpPr>
        <p:spPr/>
        <p:txBody>
          <a:bodyPr/>
          <a:lstStyle/>
          <a:p>
            <a:r>
              <a:rPr lang="en-US" dirty="0"/>
              <a:t>History of Pediatric Surgery In Africa </a:t>
            </a:r>
          </a:p>
        </p:txBody>
      </p:sp>
      <p:sp>
        <p:nvSpPr>
          <p:cNvPr id="3" name="Content Placeholder 2">
            <a:extLst>
              <a:ext uri="{FF2B5EF4-FFF2-40B4-BE49-F238E27FC236}">
                <a16:creationId xmlns:a16="http://schemas.microsoft.com/office/drawing/2014/main" id="{EFB88DF6-56F1-AD43-A393-65B438FEBED0}"/>
              </a:ext>
            </a:extLst>
          </p:cNvPr>
          <p:cNvSpPr>
            <a:spLocks noGrp="1"/>
          </p:cNvSpPr>
          <p:nvPr>
            <p:ph idx="1"/>
          </p:nvPr>
        </p:nvSpPr>
        <p:spPr>
          <a:xfrm>
            <a:off x="457200" y="1528485"/>
            <a:ext cx="8229600" cy="4082066"/>
          </a:xfrm>
        </p:spPr>
        <p:txBody>
          <a:bodyPr/>
          <a:lstStyle/>
          <a:p>
            <a:pPr lvl="1"/>
            <a:r>
              <a:rPr lang="en-US" dirty="0"/>
              <a:t>1950s – 1960s </a:t>
            </a:r>
            <a:endParaRPr lang="en-US" sz="3200" dirty="0"/>
          </a:p>
          <a:p>
            <a:pPr lvl="2"/>
            <a:r>
              <a:rPr lang="en-US" dirty="0"/>
              <a:t>Improved post operative                             survival rates</a:t>
            </a:r>
          </a:p>
          <a:p>
            <a:pPr lvl="3"/>
            <a:r>
              <a:rPr lang="en-US" dirty="0"/>
              <a:t>New surgical techniques</a:t>
            </a:r>
          </a:p>
          <a:p>
            <a:pPr lvl="2"/>
            <a:r>
              <a:rPr lang="en-US" dirty="0"/>
              <a:t>Increasing interest of                                     general surgeons </a:t>
            </a:r>
            <a:endParaRPr lang="en-US" sz="2800" dirty="0"/>
          </a:p>
          <a:p>
            <a:pPr lvl="2"/>
            <a:r>
              <a:rPr lang="en-US" dirty="0"/>
              <a:t>Increasing global interest in                                       basic science, clinical,                                          and experimental research</a:t>
            </a:r>
            <a:endParaRPr lang="en-US" sz="2800" dirty="0"/>
          </a:p>
          <a:p>
            <a:pPr lvl="3"/>
            <a:r>
              <a:rPr lang="en-US" dirty="0"/>
              <a:t>Cape Town, South Africa</a:t>
            </a:r>
          </a:p>
          <a:p>
            <a:pPr lvl="4"/>
            <a:r>
              <a:rPr lang="en-US" dirty="0" err="1"/>
              <a:t>Louw</a:t>
            </a:r>
            <a:r>
              <a:rPr lang="en-US" dirty="0"/>
              <a:t> and Barnard – intestinal atresia </a:t>
            </a:r>
            <a:endParaRPr lang="en-US" sz="2400" dirty="0"/>
          </a:p>
          <a:p>
            <a:endParaRPr lang="en-US" dirty="0"/>
          </a:p>
        </p:txBody>
      </p:sp>
      <p:pic>
        <p:nvPicPr>
          <p:cNvPr id="4" name="Picture 3">
            <a:extLst>
              <a:ext uri="{FF2B5EF4-FFF2-40B4-BE49-F238E27FC236}">
                <a16:creationId xmlns:a16="http://schemas.microsoft.com/office/drawing/2014/main" id="{1FF58DA1-046E-6749-9370-1213C457E63E}"/>
              </a:ext>
            </a:extLst>
          </p:cNvPr>
          <p:cNvPicPr>
            <a:picLocks noChangeAspect="1"/>
          </p:cNvPicPr>
          <p:nvPr/>
        </p:nvPicPr>
        <p:blipFill>
          <a:blip r:embed="rId3"/>
          <a:stretch>
            <a:fillRect/>
          </a:stretch>
        </p:blipFill>
        <p:spPr>
          <a:xfrm>
            <a:off x="5788958" y="1994718"/>
            <a:ext cx="3238500" cy="3149600"/>
          </a:xfrm>
          <a:prstGeom prst="rect">
            <a:avLst/>
          </a:prstGeom>
        </p:spPr>
      </p:pic>
    </p:spTree>
    <p:extLst>
      <p:ext uri="{BB962C8B-B14F-4D97-AF65-F5344CB8AC3E}">
        <p14:creationId xmlns:p14="http://schemas.microsoft.com/office/powerpoint/2010/main" val="1754443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0FB1D-3B43-9240-BDAB-3D45446D5E80}"/>
              </a:ext>
            </a:extLst>
          </p:cNvPr>
          <p:cNvSpPr>
            <a:spLocks noGrp="1"/>
          </p:cNvSpPr>
          <p:nvPr>
            <p:ph type="title"/>
          </p:nvPr>
        </p:nvSpPr>
        <p:spPr/>
        <p:txBody>
          <a:bodyPr/>
          <a:lstStyle/>
          <a:p>
            <a:r>
              <a:rPr lang="en-US" dirty="0"/>
              <a:t>History of Pediatric Surgery In Africa </a:t>
            </a:r>
          </a:p>
        </p:txBody>
      </p:sp>
      <p:sp>
        <p:nvSpPr>
          <p:cNvPr id="3" name="Content Placeholder 2">
            <a:extLst>
              <a:ext uri="{FF2B5EF4-FFF2-40B4-BE49-F238E27FC236}">
                <a16:creationId xmlns:a16="http://schemas.microsoft.com/office/drawing/2014/main" id="{6CA932E9-A509-634B-B004-EEAECB59A5C3}"/>
              </a:ext>
            </a:extLst>
          </p:cNvPr>
          <p:cNvSpPr>
            <a:spLocks noGrp="1"/>
          </p:cNvSpPr>
          <p:nvPr>
            <p:ph idx="1"/>
          </p:nvPr>
        </p:nvSpPr>
        <p:spPr/>
        <p:txBody>
          <a:bodyPr/>
          <a:lstStyle/>
          <a:p>
            <a:pPr lvl="1"/>
            <a:r>
              <a:rPr lang="en-US" dirty="0"/>
              <a:t>1960s – 2005</a:t>
            </a:r>
            <a:endParaRPr lang="en-US" sz="3200" dirty="0"/>
          </a:p>
          <a:p>
            <a:pPr lvl="2"/>
            <a:r>
              <a:rPr lang="en-US" dirty="0"/>
              <a:t>Substantial and rapid advances</a:t>
            </a:r>
            <a:endParaRPr lang="en-US" sz="2800" dirty="0"/>
          </a:p>
          <a:p>
            <a:pPr lvl="2"/>
            <a:r>
              <a:rPr lang="en-US" dirty="0"/>
              <a:t>Increase focus in neonatal disease and congenital anomalies </a:t>
            </a:r>
            <a:endParaRPr lang="en-US" sz="2800" dirty="0"/>
          </a:p>
          <a:p>
            <a:pPr lvl="2"/>
            <a:r>
              <a:rPr lang="en-US" dirty="0"/>
              <a:t>Pediatric Surgery recognized as a subspecialty </a:t>
            </a:r>
          </a:p>
          <a:p>
            <a:pPr lvl="3"/>
            <a:r>
              <a:rPr lang="en-US" dirty="0"/>
              <a:t>South Africa, Egypt, Nigeria, Algeria</a:t>
            </a:r>
            <a:endParaRPr lang="en-US" sz="2400" dirty="0"/>
          </a:p>
          <a:p>
            <a:pPr lvl="2"/>
            <a:r>
              <a:rPr lang="en-US" dirty="0"/>
              <a:t>Pediatric Surgery professional associations</a:t>
            </a:r>
          </a:p>
        </p:txBody>
      </p:sp>
      <p:pic>
        <p:nvPicPr>
          <p:cNvPr id="5" name="Picture 4">
            <a:extLst>
              <a:ext uri="{FF2B5EF4-FFF2-40B4-BE49-F238E27FC236}">
                <a16:creationId xmlns:a16="http://schemas.microsoft.com/office/drawing/2014/main" id="{43FA41E0-5A32-014C-B0DE-2D238F2C5E65}"/>
              </a:ext>
            </a:extLst>
          </p:cNvPr>
          <p:cNvPicPr>
            <a:picLocks noChangeAspect="1"/>
          </p:cNvPicPr>
          <p:nvPr/>
        </p:nvPicPr>
        <p:blipFill>
          <a:blip r:embed="rId3"/>
          <a:stretch>
            <a:fillRect/>
          </a:stretch>
        </p:blipFill>
        <p:spPr>
          <a:xfrm>
            <a:off x="218888" y="4628167"/>
            <a:ext cx="2108200" cy="2108200"/>
          </a:xfrm>
          <a:prstGeom prst="rect">
            <a:avLst/>
          </a:prstGeom>
        </p:spPr>
      </p:pic>
    </p:spTree>
    <p:extLst>
      <p:ext uri="{BB962C8B-B14F-4D97-AF65-F5344CB8AC3E}">
        <p14:creationId xmlns:p14="http://schemas.microsoft.com/office/powerpoint/2010/main" val="33548255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14CEB-01D4-6746-8458-FE02173E9468}"/>
              </a:ext>
            </a:extLst>
          </p:cNvPr>
          <p:cNvSpPr>
            <a:spLocks noGrp="1"/>
          </p:cNvSpPr>
          <p:nvPr>
            <p:ph type="title"/>
          </p:nvPr>
        </p:nvSpPr>
        <p:spPr/>
        <p:txBody>
          <a:bodyPr/>
          <a:lstStyle/>
          <a:p>
            <a:r>
              <a:rPr lang="en-US" dirty="0"/>
              <a:t>History of Pediatric Surgery In Africa </a:t>
            </a:r>
          </a:p>
        </p:txBody>
      </p:sp>
      <p:sp>
        <p:nvSpPr>
          <p:cNvPr id="3" name="Content Placeholder 2">
            <a:extLst>
              <a:ext uri="{FF2B5EF4-FFF2-40B4-BE49-F238E27FC236}">
                <a16:creationId xmlns:a16="http://schemas.microsoft.com/office/drawing/2014/main" id="{E2A019BC-04CE-2140-B6BA-B823B5B367F6}"/>
              </a:ext>
            </a:extLst>
          </p:cNvPr>
          <p:cNvSpPr>
            <a:spLocks noGrp="1"/>
          </p:cNvSpPr>
          <p:nvPr>
            <p:ph idx="1"/>
          </p:nvPr>
        </p:nvSpPr>
        <p:spPr>
          <a:xfrm>
            <a:off x="457200" y="1958789"/>
            <a:ext cx="8229600" cy="4082066"/>
          </a:xfrm>
        </p:spPr>
        <p:txBody>
          <a:bodyPr/>
          <a:lstStyle/>
          <a:p>
            <a:pPr lvl="1"/>
            <a:r>
              <a:rPr lang="en-US" dirty="0"/>
              <a:t>2005 – Present</a:t>
            </a:r>
            <a:endParaRPr lang="en-US" sz="3200" dirty="0"/>
          </a:p>
          <a:p>
            <a:pPr lvl="2"/>
            <a:r>
              <a:rPr lang="en-US" dirty="0"/>
              <a:t>Accredited training programs with formal certification </a:t>
            </a:r>
            <a:endParaRPr lang="en-US" sz="2800" dirty="0"/>
          </a:p>
          <a:p>
            <a:pPr lvl="2"/>
            <a:r>
              <a:rPr lang="en-US" dirty="0"/>
              <a:t>Establishment of PICU/NICUs</a:t>
            </a:r>
            <a:endParaRPr lang="en-US" sz="2800" dirty="0"/>
          </a:p>
          <a:p>
            <a:endParaRPr lang="en-US" dirty="0"/>
          </a:p>
        </p:txBody>
      </p:sp>
      <p:pic>
        <p:nvPicPr>
          <p:cNvPr id="5" name="Picture 4">
            <a:extLst>
              <a:ext uri="{FF2B5EF4-FFF2-40B4-BE49-F238E27FC236}">
                <a16:creationId xmlns:a16="http://schemas.microsoft.com/office/drawing/2014/main" id="{EF3C4E5A-F967-8B4B-9742-7267E63D9769}"/>
              </a:ext>
            </a:extLst>
          </p:cNvPr>
          <p:cNvPicPr>
            <a:picLocks noChangeAspect="1"/>
          </p:cNvPicPr>
          <p:nvPr/>
        </p:nvPicPr>
        <p:blipFill rotWithShape="1">
          <a:blip r:embed="rId2"/>
          <a:srcRect t="1160" b="-1"/>
          <a:stretch/>
        </p:blipFill>
        <p:spPr>
          <a:xfrm>
            <a:off x="6250983" y="3083859"/>
            <a:ext cx="2435817" cy="2598408"/>
          </a:xfrm>
          <a:prstGeom prst="rect">
            <a:avLst/>
          </a:prstGeom>
        </p:spPr>
      </p:pic>
    </p:spTree>
    <p:extLst>
      <p:ext uri="{BB962C8B-B14F-4D97-AF65-F5344CB8AC3E}">
        <p14:creationId xmlns:p14="http://schemas.microsoft.com/office/powerpoint/2010/main" val="15353420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8EF95-49E1-0A4A-BDF4-A3FC9465C3E0}"/>
              </a:ext>
            </a:extLst>
          </p:cNvPr>
          <p:cNvSpPr>
            <a:spLocks noGrp="1"/>
          </p:cNvSpPr>
          <p:nvPr>
            <p:ph type="title"/>
          </p:nvPr>
        </p:nvSpPr>
        <p:spPr>
          <a:xfrm>
            <a:off x="457200" y="342901"/>
            <a:ext cx="8229600" cy="1143000"/>
          </a:xfrm>
        </p:spPr>
        <p:txBody>
          <a:bodyPr/>
          <a:lstStyle/>
          <a:p>
            <a:r>
              <a:rPr lang="en-US" dirty="0"/>
              <a:t>Challenges to Pediatric Surgical Care in Africa </a:t>
            </a:r>
          </a:p>
        </p:txBody>
      </p:sp>
      <p:sp>
        <p:nvSpPr>
          <p:cNvPr id="3" name="Content Placeholder 2">
            <a:extLst>
              <a:ext uri="{FF2B5EF4-FFF2-40B4-BE49-F238E27FC236}">
                <a16:creationId xmlns:a16="http://schemas.microsoft.com/office/drawing/2014/main" id="{A9622B27-8C50-F54F-AE18-0899E16554FB}"/>
              </a:ext>
            </a:extLst>
          </p:cNvPr>
          <p:cNvSpPr>
            <a:spLocks noGrp="1"/>
          </p:cNvSpPr>
          <p:nvPr>
            <p:ph idx="1"/>
          </p:nvPr>
        </p:nvSpPr>
        <p:spPr>
          <a:xfrm>
            <a:off x="457200" y="1752601"/>
            <a:ext cx="8229600" cy="4082066"/>
          </a:xfrm>
        </p:spPr>
        <p:txBody>
          <a:bodyPr/>
          <a:lstStyle/>
          <a:p>
            <a:r>
              <a:rPr lang="en-US" dirty="0"/>
              <a:t>Workforce Limitations</a:t>
            </a:r>
          </a:p>
          <a:p>
            <a:pPr lvl="1"/>
            <a:r>
              <a:rPr lang="en-US" dirty="0"/>
              <a:t>Paucity of                                             trained, qualified                              surgeons</a:t>
            </a:r>
          </a:p>
          <a:p>
            <a:pPr lvl="1"/>
            <a:r>
              <a:rPr lang="en-US" dirty="0"/>
              <a:t>Mauritania and                                  Rwanda</a:t>
            </a:r>
          </a:p>
          <a:p>
            <a:pPr lvl="2"/>
            <a:r>
              <a:rPr lang="en-US" dirty="0"/>
              <a:t>0 Pediatric                                                       Surgeons</a:t>
            </a:r>
          </a:p>
          <a:p>
            <a:pPr lvl="1"/>
            <a:r>
              <a:rPr lang="en-US" dirty="0"/>
              <a:t>Gabon </a:t>
            </a:r>
          </a:p>
          <a:p>
            <a:pPr lvl="2"/>
            <a:r>
              <a:rPr lang="en-US" dirty="0"/>
              <a:t>2.07 Pediatric Surgeons per                             million</a:t>
            </a:r>
          </a:p>
          <a:p>
            <a:pPr lvl="1"/>
            <a:endParaRPr lang="en-US" dirty="0"/>
          </a:p>
        </p:txBody>
      </p:sp>
      <p:pic>
        <p:nvPicPr>
          <p:cNvPr id="4" name="Picture 2">
            <a:extLst>
              <a:ext uri="{FF2B5EF4-FFF2-40B4-BE49-F238E27FC236}">
                <a16:creationId xmlns:a16="http://schemas.microsoft.com/office/drawing/2014/main" id="{BC1024DB-6A49-AA46-951F-1C50F34769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7571" y="2279420"/>
            <a:ext cx="4497829" cy="3341887"/>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057266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412B52-AFA6-8346-8B07-0822858BA6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325" y="518160"/>
            <a:ext cx="6831575" cy="5508635"/>
          </a:xfrm>
          <a:prstGeom prst="rect">
            <a:avLst/>
          </a:prstGeom>
        </p:spPr>
      </p:pic>
      <p:grpSp>
        <p:nvGrpSpPr>
          <p:cNvPr id="14" name="Group 13">
            <a:extLst>
              <a:ext uri="{FF2B5EF4-FFF2-40B4-BE49-F238E27FC236}">
                <a16:creationId xmlns:a16="http://schemas.microsoft.com/office/drawing/2014/main" id="{A72CD586-2613-6740-B160-BFE0D1325196}"/>
              </a:ext>
            </a:extLst>
          </p:cNvPr>
          <p:cNvGrpSpPr/>
          <p:nvPr/>
        </p:nvGrpSpPr>
        <p:grpSpPr>
          <a:xfrm>
            <a:off x="868680" y="693419"/>
            <a:ext cx="7970520" cy="5158115"/>
            <a:chOff x="8686800" y="1050814"/>
            <a:chExt cx="6423660" cy="4493229"/>
          </a:xfrm>
        </p:grpSpPr>
        <p:grpSp>
          <p:nvGrpSpPr>
            <p:cNvPr id="13" name="Group 12">
              <a:extLst>
                <a:ext uri="{FF2B5EF4-FFF2-40B4-BE49-F238E27FC236}">
                  <a16:creationId xmlns:a16="http://schemas.microsoft.com/office/drawing/2014/main" id="{C1BA2761-B16D-BC4E-98D9-EBCE66385AA0}"/>
                </a:ext>
              </a:extLst>
            </p:cNvPr>
            <p:cNvGrpSpPr/>
            <p:nvPr/>
          </p:nvGrpSpPr>
          <p:grpSpPr>
            <a:xfrm>
              <a:off x="8686800" y="1050814"/>
              <a:ext cx="6423660" cy="4493229"/>
              <a:chOff x="7886700" y="1172734"/>
              <a:chExt cx="6423660" cy="4493229"/>
            </a:xfrm>
          </p:grpSpPr>
          <p:pic>
            <p:nvPicPr>
              <p:cNvPr id="5" name="Picture 4">
                <a:extLst>
                  <a:ext uri="{FF2B5EF4-FFF2-40B4-BE49-F238E27FC236}">
                    <a16:creationId xmlns:a16="http://schemas.microsoft.com/office/drawing/2014/main" id="{4F3F2EB2-3688-2743-931D-43B00A4A2B99}"/>
                  </a:ext>
                </a:extLst>
              </p:cNvPr>
              <p:cNvPicPr>
                <a:picLocks noChangeAspect="1"/>
              </p:cNvPicPr>
              <p:nvPr/>
            </p:nvPicPr>
            <p:blipFill rotWithShape="1">
              <a:blip r:embed="rId3">
                <a:extLst>
                  <a:ext uri="{28A0092B-C50C-407E-A947-70E740481C1C}">
                    <a14:useLocalDpi xmlns:a14="http://schemas.microsoft.com/office/drawing/2010/main" val="0"/>
                  </a:ext>
                </a:extLst>
              </a:blip>
              <a:srcRect l="35316" t="41459"/>
              <a:stretch/>
            </p:blipFill>
            <p:spPr>
              <a:xfrm>
                <a:off x="8077200" y="1172734"/>
                <a:ext cx="6156960" cy="4493229"/>
              </a:xfrm>
              <a:prstGeom prst="rect">
                <a:avLst/>
              </a:prstGeom>
            </p:spPr>
          </p:pic>
          <p:sp>
            <p:nvSpPr>
              <p:cNvPr id="6" name="Rectangle 5">
                <a:extLst>
                  <a:ext uri="{FF2B5EF4-FFF2-40B4-BE49-F238E27FC236}">
                    <a16:creationId xmlns:a16="http://schemas.microsoft.com/office/drawing/2014/main" id="{B9FB1C91-3EB5-2340-BCC6-AA268B23BFBF}"/>
                  </a:ext>
                </a:extLst>
              </p:cNvPr>
              <p:cNvSpPr/>
              <p:nvPr/>
            </p:nvSpPr>
            <p:spPr>
              <a:xfrm>
                <a:off x="10515600" y="1172734"/>
                <a:ext cx="3794760" cy="309446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347D0FA-9609-DB4B-A41D-872089301E21}"/>
                  </a:ext>
                </a:extLst>
              </p:cNvPr>
              <p:cNvSpPr/>
              <p:nvPr/>
            </p:nvSpPr>
            <p:spPr>
              <a:xfrm>
                <a:off x="10020300" y="2916561"/>
                <a:ext cx="3794760" cy="135063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C62DBC4-DAB7-6941-894D-4BE9FC40E2C5}"/>
                  </a:ext>
                </a:extLst>
              </p:cNvPr>
              <p:cNvSpPr/>
              <p:nvPr/>
            </p:nvSpPr>
            <p:spPr>
              <a:xfrm>
                <a:off x="10157460" y="1172734"/>
                <a:ext cx="3794760" cy="67531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5404F29-46EB-A242-B2A7-DEDCA7D19CEC}"/>
                  </a:ext>
                </a:extLst>
              </p:cNvPr>
              <p:cNvSpPr/>
              <p:nvPr/>
            </p:nvSpPr>
            <p:spPr>
              <a:xfrm>
                <a:off x="8077200" y="1172734"/>
                <a:ext cx="381000" cy="24490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ACDC5B0-8439-E545-855C-02FC9D6EA83C}"/>
                  </a:ext>
                </a:extLst>
              </p:cNvPr>
              <p:cNvSpPr/>
              <p:nvPr/>
            </p:nvSpPr>
            <p:spPr>
              <a:xfrm>
                <a:off x="8077200" y="3129042"/>
                <a:ext cx="381000" cy="33043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6A39C98-6838-7643-852A-EEB046D001DB}"/>
                  </a:ext>
                </a:extLst>
              </p:cNvPr>
              <p:cNvSpPr/>
              <p:nvPr/>
            </p:nvSpPr>
            <p:spPr>
              <a:xfrm>
                <a:off x="7886700" y="4831080"/>
                <a:ext cx="1714500" cy="83488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Rectangle 11">
              <a:extLst>
                <a:ext uri="{FF2B5EF4-FFF2-40B4-BE49-F238E27FC236}">
                  <a16:creationId xmlns:a16="http://schemas.microsoft.com/office/drawing/2014/main" id="{92E26092-C50D-1D47-8918-5029DDAF3DEA}"/>
                </a:ext>
              </a:extLst>
            </p:cNvPr>
            <p:cNvSpPr/>
            <p:nvPr/>
          </p:nvSpPr>
          <p:spPr>
            <a:xfrm>
              <a:off x="8686800" y="4378722"/>
              <a:ext cx="381000" cy="33043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4111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owerpointUNC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5" id="{844985AD-CB15-EC40-B76B-26C094504370}" vid="{35AAA46F-6722-D54F-8803-B48A6BE7012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UNC Default</Template>
  <TotalTime>19253</TotalTime>
  <Words>2224</Words>
  <Application>Microsoft Macintosh PowerPoint</Application>
  <PresentationFormat>On-screen Show (4:3)</PresentationFormat>
  <Paragraphs>366</Paragraphs>
  <Slides>35</Slides>
  <Notes>30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Yu Mincho</vt:lpstr>
      <vt:lpstr>ヒラギノ角ゴ Pro W3</vt:lpstr>
      <vt:lpstr>Arial</vt:lpstr>
      <vt:lpstr>Calibri</vt:lpstr>
      <vt:lpstr>Century Gothic</vt:lpstr>
      <vt:lpstr>Symbol</vt:lpstr>
      <vt:lpstr>Times New Roman</vt:lpstr>
      <vt:lpstr>powerpointUNC4</vt:lpstr>
      <vt:lpstr>PowerPoint Presentation</vt:lpstr>
      <vt:lpstr>Disclosure</vt:lpstr>
      <vt:lpstr>PowerPoint Presentation</vt:lpstr>
      <vt:lpstr>History of Pediatric Surgery In Africa </vt:lpstr>
      <vt:lpstr>History of Pediatric Surgery In Africa </vt:lpstr>
      <vt:lpstr>History of Pediatric Surgery In Africa </vt:lpstr>
      <vt:lpstr>History of Pediatric Surgery In Africa </vt:lpstr>
      <vt:lpstr>Challenges to Pediatric Surgical Care in Africa </vt:lpstr>
      <vt:lpstr>PowerPoint Presentation</vt:lpstr>
      <vt:lpstr>Challenges to Pediatric Surgical Care in Africa </vt:lpstr>
      <vt:lpstr>Challenges to Pediatric Surgical Care in Africa </vt:lpstr>
      <vt:lpstr>Challenges to Pediatric Surgical Care in Africa </vt:lpstr>
      <vt:lpstr>Congenital Anomalies in LMIC </vt:lpstr>
      <vt:lpstr>Congenital Colorectal Disease</vt:lpstr>
      <vt:lpstr>Geographic Variations in Incidence</vt:lpstr>
      <vt:lpstr>Congenital Colorectal Disease in LMIC</vt:lpstr>
      <vt:lpstr>Malawi </vt:lpstr>
      <vt:lpstr>Malawi </vt:lpstr>
      <vt:lpstr>Study Aim</vt:lpstr>
      <vt:lpstr>Methods</vt:lpstr>
      <vt:lpstr>Anorectal Malformation Results</vt:lpstr>
      <vt:lpstr>Anorectal Malformation Results</vt:lpstr>
      <vt:lpstr>Anorectal Malformation Results</vt:lpstr>
      <vt:lpstr>Hirschsprung Disease Results</vt:lpstr>
      <vt:lpstr>Hirschsprung Disease Results</vt:lpstr>
      <vt:lpstr>Hirschsprung Disease Results</vt:lpstr>
      <vt:lpstr>Congenital Colorectal Malformation in Malawi </vt:lpstr>
      <vt:lpstr>Diagnostic Challenges in Malawi </vt:lpstr>
      <vt:lpstr>Access to Care Challenges in Malawi </vt:lpstr>
      <vt:lpstr>Clinical Challenge in Malawi </vt:lpstr>
      <vt:lpstr>Therapeutic Challenges in Malawi</vt:lpstr>
      <vt:lpstr>Therapeutic Challenges in Malawi</vt:lpstr>
      <vt:lpstr>Clinical Challenges in Malawi</vt:lpstr>
      <vt:lpstr>Future Directions </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Purcell</dc:creator>
  <cp:lastModifiedBy>Purcell, Laura Nanka</cp:lastModifiedBy>
  <cp:revision>130</cp:revision>
  <dcterms:created xsi:type="dcterms:W3CDTF">2016-10-17T02:20:16Z</dcterms:created>
  <dcterms:modified xsi:type="dcterms:W3CDTF">2019-04-18T04:46:14Z</dcterms:modified>
</cp:coreProperties>
</file>