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63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8AB7E-6DD3-43BF-BF90-26280C4A929D}" type="datetimeFigureOut">
              <a:rPr lang="en-US" smtClean="0"/>
              <a:pPr/>
              <a:t>8/9/2019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10F80A-23A0-4FAB-A9BA-20F8D3891A6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B8AB7E-6DD3-43BF-BF90-26280C4A929D}" type="datetimeFigureOut">
              <a:rPr lang="en-US" smtClean="0"/>
              <a:pPr/>
              <a:t>8/9/2019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E10F80A-23A0-4FAB-A9BA-20F8D3891A6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lobal-health11.jpg"/>
          <p:cNvPicPr>
            <a:picLocks noGrp="1" noChangeAspect="1"/>
          </p:cNvPicPr>
          <p:nvPr>
            <p:ph idx="1"/>
          </p:nvPr>
        </p:nvPicPr>
        <p:blipFill>
          <a:blip r:embed="rId2" cstate="print"/>
          <a:stretch>
            <a:fillRect/>
          </a:stretch>
        </p:blipFill>
        <p:spPr>
          <a:xfrm>
            <a:off x="381000" y="381000"/>
            <a:ext cx="1752600" cy="1208690"/>
          </a:xfrm>
        </p:spPr>
      </p:pic>
      <p:sp>
        <p:nvSpPr>
          <p:cNvPr id="2" name="Title 1"/>
          <p:cNvSpPr>
            <a:spLocks noGrp="1"/>
          </p:cNvSpPr>
          <p:nvPr>
            <p:ph type="title"/>
          </p:nvPr>
        </p:nvSpPr>
        <p:spPr>
          <a:xfrm>
            <a:off x="342900" y="366184"/>
            <a:ext cx="6172200" cy="1234016"/>
          </a:xfrm>
        </p:spPr>
        <p:txBody>
          <a:bodyPr anchor="t">
            <a:normAutofit/>
          </a:bodyPr>
          <a:lstStyle/>
          <a:p>
            <a:r>
              <a:rPr lang="en-US" sz="1200" dirty="0" smtClean="0">
                <a:latin typeface="Arial" pitchFamily="34" charset="0"/>
                <a:cs typeface="Arial" pitchFamily="34" charset="0"/>
              </a:rPr>
              <a:t>	</a:t>
            </a:r>
            <a:r>
              <a:rPr lang="en-US" sz="1200" dirty="0">
                <a:latin typeface="Arial" pitchFamily="34" charset="0"/>
                <a:cs typeface="Arial" pitchFamily="34" charset="0"/>
              </a:rPr>
              <a:t>	</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a:latin typeface="Arial" pitchFamily="34" charset="0"/>
                <a:cs typeface="Arial" pitchFamily="34" charset="0"/>
              </a:rPr>
              <a:t>	</a:t>
            </a:r>
            <a:r>
              <a:rPr lang="en-US" sz="1200" dirty="0" smtClean="0">
                <a:latin typeface="Arial" pitchFamily="34" charset="0"/>
                <a:cs typeface="Arial" pitchFamily="34" charset="0"/>
              </a:rPr>
              <a:t>	</a:t>
            </a:r>
            <a:r>
              <a:rPr lang="en-US" sz="1500" b="1" dirty="0" smtClean="0">
                <a:solidFill>
                  <a:schemeClr val="tx2"/>
                </a:solidFill>
                <a:latin typeface="Arial" pitchFamily="34" charset="0"/>
                <a:cs typeface="Arial" pitchFamily="34" charset="0"/>
              </a:rPr>
              <a:t>West Virginia University School </a:t>
            </a:r>
            <a:r>
              <a:rPr lang="en-US" sz="1500" b="1" smtClean="0">
                <a:solidFill>
                  <a:schemeClr val="tx2"/>
                </a:solidFill>
                <a:latin typeface="Arial" pitchFamily="34" charset="0"/>
                <a:cs typeface="Arial" pitchFamily="34" charset="0"/>
              </a:rPr>
              <a:t>of Medicine</a:t>
            </a:r>
            <a:br>
              <a:rPr lang="en-US" sz="1500" b="1" smtClean="0">
                <a:solidFill>
                  <a:schemeClr val="tx2"/>
                </a:solidFill>
                <a:latin typeface="Arial" pitchFamily="34" charset="0"/>
                <a:cs typeface="Arial" pitchFamily="34" charset="0"/>
              </a:rPr>
            </a:br>
            <a:r>
              <a:rPr lang="en-US" sz="1500" b="1" smtClean="0">
                <a:solidFill>
                  <a:schemeClr val="tx2"/>
                </a:solidFill>
                <a:latin typeface="Arial" pitchFamily="34" charset="0"/>
                <a:cs typeface="Arial" pitchFamily="34" charset="0"/>
              </a:rPr>
              <a:t>	     Global </a:t>
            </a:r>
            <a:r>
              <a:rPr lang="en-US" sz="1500" b="1" dirty="0" smtClean="0">
                <a:solidFill>
                  <a:schemeClr val="tx2"/>
                </a:solidFill>
                <a:latin typeface="Arial" pitchFamily="34" charset="0"/>
                <a:cs typeface="Arial" pitchFamily="34" charset="0"/>
              </a:rPr>
              <a:t>Health Program and the </a:t>
            </a:r>
            <a:r>
              <a:rPr lang="en-US" sz="1500" b="1" smtClean="0">
                <a:solidFill>
                  <a:schemeClr val="tx2"/>
                </a:solidFill>
                <a:latin typeface="Arial" pitchFamily="34" charset="0"/>
                <a:cs typeface="Arial" pitchFamily="34" charset="0"/>
              </a:rPr>
              <a:t/>
            </a:r>
            <a:br>
              <a:rPr lang="en-US" sz="1500" b="1" smtClean="0">
                <a:solidFill>
                  <a:schemeClr val="tx2"/>
                </a:solidFill>
                <a:latin typeface="Arial" pitchFamily="34" charset="0"/>
                <a:cs typeface="Arial" pitchFamily="34" charset="0"/>
              </a:rPr>
            </a:br>
            <a:r>
              <a:rPr lang="en-US" sz="1500" b="1" smtClean="0">
                <a:solidFill>
                  <a:schemeClr val="tx2"/>
                </a:solidFill>
                <a:latin typeface="Arial" pitchFamily="34" charset="0"/>
                <a:cs typeface="Arial" pitchFamily="34" charset="0"/>
              </a:rPr>
              <a:t>	     Office </a:t>
            </a:r>
            <a:r>
              <a:rPr lang="en-US" sz="1500" b="1" dirty="0" smtClean="0">
                <a:solidFill>
                  <a:schemeClr val="tx2"/>
                </a:solidFill>
                <a:latin typeface="Arial" pitchFamily="34" charset="0"/>
                <a:cs typeface="Arial" pitchFamily="34" charset="0"/>
              </a:rPr>
              <a:t>of Continuing Education </a:t>
            </a:r>
            <a:br>
              <a:rPr lang="en-US" sz="1500" b="1" dirty="0" smtClean="0">
                <a:solidFill>
                  <a:schemeClr val="tx2"/>
                </a:solidFill>
                <a:latin typeface="Arial" pitchFamily="34" charset="0"/>
                <a:cs typeface="Arial" pitchFamily="34" charset="0"/>
              </a:rPr>
            </a:br>
            <a:r>
              <a:rPr lang="en-US" sz="1500" b="1" dirty="0">
                <a:solidFill>
                  <a:schemeClr val="tx2"/>
                </a:solidFill>
                <a:latin typeface="Arial" pitchFamily="34" charset="0"/>
                <a:cs typeface="Arial" pitchFamily="34" charset="0"/>
              </a:rPr>
              <a:t>	</a:t>
            </a:r>
            <a:r>
              <a:rPr lang="en-US" sz="1500" b="1" dirty="0" smtClean="0">
                <a:solidFill>
                  <a:schemeClr val="tx2"/>
                </a:solidFill>
                <a:latin typeface="Arial" pitchFamily="34" charset="0"/>
                <a:cs typeface="Arial" pitchFamily="34" charset="0"/>
              </a:rPr>
              <a:t>	</a:t>
            </a:r>
            <a:endParaRPr lang="en-US" sz="1500" b="1" dirty="0">
              <a:solidFill>
                <a:schemeClr val="tx2"/>
              </a:solidFill>
              <a:latin typeface="Arial" pitchFamily="34" charset="0"/>
              <a:cs typeface="Arial" pitchFamily="34" charset="0"/>
            </a:endParaRPr>
          </a:p>
        </p:txBody>
      </p:sp>
      <p:pic>
        <p:nvPicPr>
          <p:cNvPr id="7" name="Picture 6" descr="wvu-avatar.png"/>
          <p:cNvPicPr>
            <a:picLocks noChangeAspect="1"/>
          </p:cNvPicPr>
          <p:nvPr/>
        </p:nvPicPr>
        <p:blipFill>
          <a:blip r:embed="rId3" cstate="print"/>
          <a:stretch>
            <a:fillRect/>
          </a:stretch>
        </p:blipFill>
        <p:spPr>
          <a:xfrm>
            <a:off x="5562600" y="838200"/>
            <a:ext cx="609600" cy="609600"/>
          </a:xfrm>
          <a:prstGeom prst="rect">
            <a:avLst/>
          </a:prstGeom>
        </p:spPr>
      </p:pic>
      <p:sp>
        <p:nvSpPr>
          <p:cNvPr id="9" name="TextBox 8"/>
          <p:cNvSpPr txBox="1"/>
          <p:nvPr/>
        </p:nvSpPr>
        <p:spPr>
          <a:xfrm>
            <a:off x="381000" y="1676400"/>
            <a:ext cx="6096000" cy="4185761"/>
          </a:xfrm>
          <a:prstGeom prst="rect">
            <a:avLst/>
          </a:prstGeom>
          <a:noFill/>
        </p:spPr>
        <p:txBody>
          <a:bodyPr wrap="square" rtlCol="0">
            <a:spAutoFit/>
          </a:bodyPr>
          <a:lstStyle/>
          <a:p>
            <a:r>
              <a:rPr lang="en-US" sz="1200" dirty="0" smtClean="0">
                <a:latin typeface="Arial" pitchFamily="34" charset="0"/>
                <a:cs typeface="Arial" pitchFamily="34" charset="0"/>
              </a:rPr>
              <a:t>“The world is a global community.  We are all linked to each other.  What happens in one area regarding health affects everyone.  We are all in this together to improve the health of others globally.” – Melanie A. Fisher, MD, MSc, Course Director</a:t>
            </a:r>
          </a:p>
          <a:p>
            <a:endParaRPr lang="en-US" sz="1200" dirty="0">
              <a:latin typeface="Arial" pitchFamily="34" charset="0"/>
              <a:cs typeface="Arial" pitchFamily="34" charset="0"/>
            </a:endParaRPr>
          </a:p>
          <a:p>
            <a:pPr algn="ctr"/>
            <a:r>
              <a:rPr lang="en-US" sz="1400" b="1" i="1" dirty="0" smtClean="0">
                <a:solidFill>
                  <a:srgbClr val="C00000"/>
                </a:solidFill>
                <a:latin typeface="Arial" pitchFamily="34" charset="0"/>
                <a:cs typeface="Arial" pitchFamily="34" charset="0"/>
              </a:rPr>
              <a:t>Clinical Tropical Medicine and Traveler’s Health Course - </a:t>
            </a:r>
            <a:r>
              <a:rPr lang="en-US" sz="1400" b="1" i="1" dirty="0" smtClean="0">
                <a:solidFill>
                  <a:srgbClr val="C00000"/>
                </a:solidFill>
                <a:latin typeface="Arial" pitchFamily="34" charset="0"/>
                <a:cs typeface="Arial" pitchFamily="34" charset="0"/>
              </a:rPr>
              <a:t>2020</a:t>
            </a:r>
            <a:endParaRPr lang="en-US" sz="1400" b="1" i="1" dirty="0" smtClean="0">
              <a:solidFill>
                <a:srgbClr val="C00000"/>
              </a:solidFill>
              <a:latin typeface="Arial" pitchFamily="34" charset="0"/>
              <a:cs typeface="Arial" pitchFamily="34" charset="0"/>
            </a:endParaRPr>
          </a:p>
          <a:p>
            <a:pPr algn="ctr"/>
            <a:endParaRPr lang="en-US" sz="1200" b="1" dirty="0">
              <a:solidFill>
                <a:schemeClr val="tx2"/>
              </a:solidFill>
              <a:latin typeface="Arial" pitchFamily="34" charset="0"/>
              <a:cs typeface="Arial" pitchFamily="34" charset="0"/>
            </a:endParaRPr>
          </a:p>
          <a:p>
            <a:r>
              <a:rPr lang="en-US" sz="1200" b="1" u="sng" dirty="0" smtClean="0">
                <a:solidFill>
                  <a:srgbClr val="C00000"/>
                </a:solidFill>
                <a:latin typeface="Arial" pitchFamily="34" charset="0"/>
                <a:cs typeface="Arial" pitchFamily="34" charset="0"/>
              </a:rPr>
              <a:t>Course Modules</a:t>
            </a:r>
          </a:p>
          <a:p>
            <a:endParaRPr lang="en-US" sz="1200" dirty="0" smtClean="0">
              <a:latin typeface="Arial" pitchFamily="34" charset="0"/>
              <a:cs typeface="Arial" pitchFamily="34" charset="0"/>
            </a:endParaRPr>
          </a:p>
          <a:p>
            <a:r>
              <a:rPr lang="en-US" sz="1000" dirty="0" smtClean="0">
                <a:latin typeface="Arial" pitchFamily="34" charset="0"/>
                <a:cs typeface="Arial" pitchFamily="34" charset="0"/>
              </a:rPr>
              <a:t>Module 1 – Introduction to Global Public Health (online only)</a:t>
            </a:r>
          </a:p>
          <a:p>
            <a:r>
              <a:rPr lang="en-US" sz="1000" dirty="0" smtClean="0">
                <a:latin typeface="Arial" pitchFamily="34" charset="0"/>
                <a:cs typeface="Arial" pitchFamily="34" charset="0"/>
              </a:rPr>
              <a:t>Module 2 – Clinical Practice in the Tropics &amp; Traveler’s Health (online only)</a:t>
            </a:r>
          </a:p>
          <a:p>
            <a:r>
              <a:rPr lang="en-US" sz="1000" b="1" i="1" u="sng" dirty="0" smtClean="0">
                <a:latin typeface="Arial" pitchFamily="34" charset="0"/>
                <a:cs typeface="Arial" pitchFamily="34" charset="0"/>
              </a:rPr>
              <a:t>Module 3 – Medical Parasitology &amp; Simulations (must be taken in person, 2 weeks long)</a:t>
            </a:r>
          </a:p>
          <a:p>
            <a:r>
              <a:rPr lang="en-US" sz="1000" dirty="0" smtClean="0">
                <a:latin typeface="Arial" pitchFamily="34" charset="0"/>
                <a:cs typeface="Arial" pitchFamily="34" charset="0"/>
              </a:rPr>
              <a:t>Module 4 – Infectious Diseases (online only) </a:t>
            </a:r>
          </a:p>
          <a:p>
            <a:endParaRPr lang="en-US" sz="1200" dirty="0">
              <a:latin typeface="Arial" pitchFamily="34" charset="0"/>
              <a:cs typeface="Arial" pitchFamily="34" charset="0"/>
            </a:endParaRPr>
          </a:p>
          <a:p>
            <a:r>
              <a:rPr lang="en-US" sz="1200" b="1" u="sng" dirty="0" smtClean="0">
                <a:solidFill>
                  <a:srgbClr val="C00000"/>
                </a:solidFill>
                <a:latin typeface="Arial" pitchFamily="34" charset="0"/>
                <a:cs typeface="Arial" pitchFamily="34" charset="0"/>
              </a:rPr>
              <a:t>2020 </a:t>
            </a:r>
            <a:r>
              <a:rPr lang="en-US" sz="1200" b="1" u="sng" dirty="0" smtClean="0">
                <a:solidFill>
                  <a:srgbClr val="C00000"/>
                </a:solidFill>
                <a:latin typeface="Arial" pitchFamily="34" charset="0"/>
                <a:cs typeface="Arial" pitchFamily="34" charset="0"/>
              </a:rPr>
              <a:t>In-Person Course Date</a:t>
            </a:r>
          </a:p>
          <a:p>
            <a:r>
              <a:rPr lang="en-US" sz="1000" dirty="0" smtClean="0">
                <a:latin typeface="Arial" pitchFamily="34" charset="0"/>
                <a:cs typeface="Arial" pitchFamily="34" charset="0"/>
              </a:rPr>
              <a:t>Module 3 – July </a:t>
            </a:r>
            <a:r>
              <a:rPr lang="en-US" sz="1000" dirty="0" smtClean="0">
                <a:latin typeface="Arial" pitchFamily="34" charset="0"/>
                <a:cs typeface="Arial" pitchFamily="34" charset="0"/>
              </a:rPr>
              <a:t>6 </a:t>
            </a:r>
            <a:r>
              <a:rPr lang="en-US" sz="1000" dirty="0" smtClean="0">
                <a:latin typeface="Arial" pitchFamily="34" charset="0"/>
                <a:cs typeface="Arial" pitchFamily="34" charset="0"/>
              </a:rPr>
              <a:t>– </a:t>
            </a:r>
            <a:r>
              <a:rPr lang="en-US" sz="1000" dirty="0" smtClean="0">
                <a:latin typeface="Arial" pitchFamily="34" charset="0"/>
                <a:cs typeface="Arial" pitchFamily="34" charset="0"/>
              </a:rPr>
              <a:t>17, 2020</a:t>
            </a:r>
            <a:endParaRPr lang="en-US" sz="1000" dirty="0" smtClean="0">
              <a:latin typeface="Arial" pitchFamily="34" charset="0"/>
              <a:cs typeface="Arial" pitchFamily="34" charset="0"/>
            </a:endParaRPr>
          </a:p>
          <a:p>
            <a:endParaRPr lang="en-US" sz="1200" b="1" u="sng" dirty="0">
              <a:solidFill>
                <a:schemeClr val="tx2"/>
              </a:solidFill>
              <a:latin typeface="Arial" pitchFamily="34" charset="0"/>
              <a:cs typeface="Arial" pitchFamily="34" charset="0"/>
            </a:endParaRPr>
          </a:p>
          <a:p>
            <a:r>
              <a:rPr lang="en-US" sz="1200" b="1" u="sng" dirty="0" smtClean="0">
                <a:solidFill>
                  <a:srgbClr val="C00000"/>
                </a:solidFill>
                <a:latin typeface="Arial" pitchFamily="34" charset="0"/>
                <a:cs typeface="Arial" pitchFamily="34" charset="0"/>
              </a:rPr>
              <a:t>2020 </a:t>
            </a:r>
            <a:r>
              <a:rPr lang="en-US" sz="1200" b="1" u="sng" dirty="0" smtClean="0">
                <a:solidFill>
                  <a:srgbClr val="C00000"/>
                </a:solidFill>
                <a:latin typeface="Arial" pitchFamily="34" charset="0"/>
                <a:cs typeface="Arial" pitchFamily="34" charset="0"/>
              </a:rPr>
              <a:t>Online Course Date</a:t>
            </a:r>
          </a:p>
          <a:p>
            <a:r>
              <a:rPr lang="en-US" sz="1000" dirty="0" smtClean="0">
                <a:latin typeface="Arial" pitchFamily="34" charset="0"/>
                <a:cs typeface="Arial" pitchFamily="34" charset="0"/>
              </a:rPr>
              <a:t>Will begin June </a:t>
            </a:r>
            <a:r>
              <a:rPr lang="en-US" sz="1000" dirty="0">
                <a:latin typeface="Arial" pitchFamily="34" charset="0"/>
                <a:cs typeface="Arial" pitchFamily="34" charset="0"/>
              </a:rPr>
              <a:t>8</a:t>
            </a:r>
            <a:r>
              <a:rPr lang="en-US" sz="1000" dirty="0" smtClean="0">
                <a:latin typeface="Arial" pitchFamily="34" charset="0"/>
                <a:cs typeface="Arial" pitchFamily="34" charset="0"/>
              </a:rPr>
              <a:t>, 2020 </a:t>
            </a:r>
            <a:r>
              <a:rPr lang="en-US" sz="1000" dirty="0" smtClean="0">
                <a:latin typeface="Arial" pitchFamily="34" charset="0"/>
                <a:cs typeface="Arial" pitchFamily="34" charset="0"/>
              </a:rPr>
              <a:t>and will have two years to complete</a:t>
            </a:r>
          </a:p>
          <a:p>
            <a:endParaRPr lang="en-US" sz="1200" b="1" u="sng" dirty="0">
              <a:solidFill>
                <a:schemeClr val="tx2"/>
              </a:solidFill>
              <a:latin typeface="Arial" pitchFamily="34" charset="0"/>
              <a:cs typeface="Arial" pitchFamily="34" charset="0"/>
            </a:endParaRPr>
          </a:p>
          <a:p>
            <a:r>
              <a:rPr lang="en-US" sz="1200" b="1" u="sng" dirty="0" smtClean="0">
                <a:solidFill>
                  <a:srgbClr val="C00000"/>
                </a:solidFill>
                <a:latin typeface="Arial" pitchFamily="34" charset="0"/>
                <a:cs typeface="Arial" pitchFamily="34" charset="0"/>
              </a:rPr>
              <a:t>Course Fees</a:t>
            </a:r>
          </a:p>
          <a:p>
            <a:endParaRPr lang="en-US" sz="1200" b="1" u="sng" dirty="0">
              <a:solidFill>
                <a:schemeClr val="tx2"/>
              </a:solidFill>
              <a:latin typeface="Arial" pitchFamily="34" charset="0"/>
              <a:cs typeface="Arial" pitchFamily="34" charset="0"/>
            </a:endParaRPr>
          </a:p>
          <a:p>
            <a:endParaRPr lang="en-US" sz="1200" dirty="0" smtClean="0">
              <a:latin typeface="Arial" pitchFamily="34" charset="0"/>
              <a:cs typeface="Arial" pitchFamily="34" charset="0"/>
            </a:endParaRPr>
          </a:p>
          <a:p>
            <a:endParaRPr lang="en-US" sz="1200" dirty="0">
              <a:solidFill>
                <a:schemeClr val="tx2"/>
              </a:solidFill>
              <a:latin typeface="Arial" pitchFamily="34" charset="0"/>
              <a:cs typeface="Arial" pitchFamily="34" charset="0"/>
            </a:endParaRPr>
          </a:p>
        </p:txBody>
      </p:sp>
      <p:sp>
        <p:nvSpPr>
          <p:cNvPr id="11" name="TextBox 10"/>
          <p:cNvSpPr txBox="1"/>
          <p:nvPr/>
        </p:nvSpPr>
        <p:spPr>
          <a:xfrm>
            <a:off x="436873" y="7401251"/>
            <a:ext cx="5943600" cy="707886"/>
          </a:xfrm>
          <a:prstGeom prst="rect">
            <a:avLst/>
          </a:prstGeom>
          <a:noFill/>
        </p:spPr>
        <p:txBody>
          <a:bodyPr wrap="square" rtlCol="0">
            <a:spAutoFit/>
          </a:bodyPr>
          <a:lstStyle/>
          <a:p>
            <a:r>
              <a:rPr lang="en-US" sz="800" baseline="30000" dirty="0" smtClean="0">
                <a:latin typeface="Arial" pitchFamily="34" charset="0"/>
                <a:cs typeface="Arial" pitchFamily="34" charset="0"/>
              </a:rPr>
              <a:t>1</a:t>
            </a:r>
            <a:r>
              <a:rPr lang="en-US" sz="800" dirty="0" smtClean="0">
                <a:latin typeface="Arial" pitchFamily="34" charset="0"/>
                <a:cs typeface="Arial" pitchFamily="34" charset="0"/>
              </a:rPr>
              <a:t>Physicians working overseas for charitable and/or non-governmental organization</a:t>
            </a:r>
          </a:p>
          <a:p>
            <a:r>
              <a:rPr lang="en-US" sz="800" baseline="30000" dirty="0" smtClean="0">
                <a:latin typeface="Arial" pitchFamily="34" charset="0"/>
                <a:cs typeface="Arial" pitchFamily="34" charset="0"/>
              </a:rPr>
              <a:t>2 </a:t>
            </a:r>
            <a:r>
              <a:rPr lang="en-US" sz="800" dirty="0" smtClean="0">
                <a:latin typeface="Arial" pitchFamily="34" charset="0"/>
                <a:cs typeface="Arial" pitchFamily="34" charset="0"/>
              </a:rPr>
              <a:t>Residency/Fellowship Programs sending 2 or more physicians $</a:t>
            </a:r>
            <a:r>
              <a:rPr lang="en-US" sz="800" dirty="0" smtClean="0">
                <a:latin typeface="Arial" pitchFamily="34" charset="0"/>
                <a:cs typeface="Arial" pitchFamily="34" charset="0"/>
              </a:rPr>
              <a:t>2,400.00 </a:t>
            </a:r>
            <a:r>
              <a:rPr lang="en-US" sz="800" dirty="0" smtClean="0">
                <a:latin typeface="Arial" pitchFamily="34" charset="0"/>
                <a:cs typeface="Arial" pitchFamily="34" charset="0"/>
              </a:rPr>
              <a:t>for all 4 modules</a:t>
            </a:r>
          </a:p>
          <a:p>
            <a:endParaRPr lang="en-US" sz="800" dirty="0" smtClean="0">
              <a:latin typeface="Arial" pitchFamily="34" charset="0"/>
              <a:cs typeface="Arial" pitchFamily="34" charset="0"/>
            </a:endParaRPr>
          </a:p>
          <a:p>
            <a:r>
              <a:rPr lang="en-US" sz="800" b="1" dirty="0" smtClean="0">
                <a:latin typeface="Arial" pitchFamily="34" charset="0"/>
                <a:cs typeface="Arial" pitchFamily="34" charset="0"/>
              </a:rPr>
              <a:t>*Early registration discount (10%) </a:t>
            </a:r>
            <a:r>
              <a:rPr lang="en-US" sz="800" b="1" u="sng" dirty="0" smtClean="0">
                <a:latin typeface="Arial" pitchFamily="34" charset="0"/>
                <a:cs typeface="Arial" pitchFamily="34" charset="0"/>
              </a:rPr>
              <a:t>if fee is received in full by April 1, </a:t>
            </a:r>
            <a:r>
              <a:rPr lang="en-US" sz="800" b="1" u="sng" dirty="0" smtClean="0">
                <a:latin typeface="Arial" pitchFamily="34" charset="0"/>
                <a:cs typeface="Arial" pitchFamily="34" charset="0"/>
              </a:rPr>
              <a:t>2020.</a:t>
            </a:r>
            <a:endParaRPr lang="en-US" sz="800" b="1" dirty="0" smtClean="0">
              <a:latin typeface="Arial" pitchFamily="34" charset="0"/>
              <a:cs typeface="Arial" pitchFamily="34" charset="0"/>
            </a:endParaRPr>
          </a:p>
          <a:p>
            <a:r>
              <a:rPr lang="en-US" sz="800" b="1" dirty="0" smtClean="0">
                <a:latin typeface="Arial" pitchFamily="34" charset="0"/>
                <a:cs typeface="Arial" pitchFamily="34" charset="0"/>
              </a:rPr>
              <a:t>  </a:t>
            </a:r>
            <a:r>
              <a:rPr lang="en-US" sz="800" b="1" u="sng" dirty="0" smtClean="0">
                <a:latin typeface="Arial" pitchFamily="34" charset="0"/>
                <a:cs typeface="Arial" pitchFamily="34" charset="0"/>
              </a:rPr>
              <a:t>Cost of housing is extra</a:t>
            </a:r>
            <a:endParaRPr lang="en-US" sz="800" b="1" u="sng" dirty="0">
              <a:latin typeface="Arial" pitchFamily="34" charset="0"/>
              <a:cs typeface="Arial" pitchFamily="34" charset="0"/>
            </a:endParaRPr>
          </a:p>
        </p:txBody>
      </p:sp>
      <p:sp>
        <p:nvSpPr>
          <p:cNvPr id="12" name="TextBox 11"/>
          <p:cNvSpPr txBox="1"/>
          <p:nvPr/>
        </p:nvSpPr>
        <p:spPr>
          <a:xfrm>
            <a:off x="134627" y="8151397"/>
            <a:ext cx="6553200" cy="646331"/>
          </a:xfrm>
          <a:prstGeom prst="rect">
            <a:avLst/>
          </a:prstGeom>
          <a:noFill/>
        </p:spPr>
        <p:txBody>
          <a:bodyPr wrap="square" rtlCol="0">
            <a:spAutoFit/>
          </a:bodyPr>
          <a:lstStyle/>
          <a:p>
            <a:pPr algn="ctr"/>
            <a:r>
              <a:rPr lang="en-US" sz="1200" b="1" dirty="0" smtClean="0">
                <a:solidFill>
                  <a:schemeClr val="tx2"/>
                </a:solidFill>
                <a:latin typeface="Arial" pitchFamily="34" charset="0"/>
                <a:cs typeface="Arial" pitchFamily="34" charset="0"/>
              </a:rPr>
              <a:t>For more information contact:</a:t>
            </a:r>
          </a:p>
          <a:p>
            <a:pPr algn="ctr"/>
            <a:r>
              <a:rPr lang="en-US" sz="1200" b="1" dirty="0" smtClean="0">
                <a:solidFill>
                  <a:schemeClr val="tx2"/>
                </a:solidFill>
                <a:latin typeface="Arial" pitchFamily="34" charset="0"/>
                <a:cs typeface="Arial" pitchFamily="34" charset="0"/>
              </a:rPr>
              <a:t>Jacque Visyak</a:t>
            </a:r>
          </a:p>
          <a:p>
            <a:pPr algn="ctr"/>
            <a:r>
              <a:rPr lang="en-US" sz="1200" b="1" dirty="0" smtClean="0">
                <a:solidFill>
                  <a:schemeClr val="tx2"/>
                </a:solidFill>
                <a:latin typeface="Arial" pitchFamily="34" charset="0"/>
                <a:cs typeface="Arial" pitchFamily="34" charset="0"/>
              </a:rPr>
              <a:t>jvisyak@hsc.wvu.edu</a:t>
            </a:r>
          </a:p>
        </p:txBody>
      </p:sp>
      <p:graphicFrame>
        <p:nvGraphicFramePr>
          <p:cNvPr id="3" name="Table 2"/>
          <p:cNvGraphicFramePr>
            <a:graphicFrameLocks noGrp="1"/>
          </p:cNvGraphicFramePr>
          <p:nvPr>
            <p:extLst>
              <p:ext uri="{D42A27DB-BD31-4B8C-83A1-F6EECF244321}">
                <p14:modId xmlns:p14="http://schemas.microsoft.com/office/powerpoint/2010/main" val="1114840881"/>
              </p:ext>
            </p:extLst>
          </p:nvPr>
        </p:nvGraphicFramePr>
        <p:xfrm>
          <a:off x="474973" y="5393031"/>
          <a:ext cx="5908054" cy="1965960"/>
        </p:xfrm>
        <a:graphic>
          <a:graphicData uri="http://schemas.openxmlformats.org/drawingml/2006/table">
            <a:tbl>
              <a:tblPr firstRow="1" bandRow="1">
                <a:tableStyleId>{5940675A-B579-460E-94D1-54222C63F5DA}</a:tableStyleId>
              </a:tblPr>
              <a:tblGrid>
                <a:gridCol w="1245933">
                  <a:extLst>
                    <a:ext uri="{9D8B030D-6E8A-4147-A177-3AD203B41FA5}">
                      <a16:colId xmlns:a16="http://schemas.microsoft.com/office/drawing/2014/main" val="20000"/>
                    </a:ext>
                  </a:extLst>
                </a:gridCol>
                <a:gridCol w="1839177">
                  <a:extLst>
                    <a:ext uri="{9D8B030D-6E8A-4147-A177-3AD203B41FA5}">
                      <a16:colId xmlns:a16="http://schemas.microsoft.com/office/drawing/2014/main" val="20001"/>
                    </a:ext>
                  </a:extLst>
                </a:gridCol>
                <a:gridCol w="1411472">
                  <a:extLst>
                    <a:ext uri="{9D8B030D-6E8A-4147-A177-3AD203B41FA5}">
                      <a16:colId xmlns:a16="http://schemas.microsoft.com/office/drawing/2014/main" val="20002"/>
                    </a:ext>
                  </a:extLst>
                </a:gridCol>
                <a:gridCol w="1411472">
                  <a:extLst>
                    <a:ext uri="{9D8B030D-6E8A-4147-A177-3AD203B41FA5}">
                      <a16:colId xmlns:a16="http://schemas.microsoft.com/office/drawing/2014/main" val="3657098193"/>
                    </a:ext>
                  </a:extLst>
                </a:gridCol>
              </a:tblGrid>
              <a:tr h="179647">
                <a:tc>
                  <a:txBody>
                    <a:bodyPr/>
                    <a:lstStyle/>
                    <a:p>
                      <a:r>
                        <a:rPr lang="en-US" sz="900" b="1" dirty="0" smtClean="0">
                          <a:solidFill>
                            <a:schemeClr val="tx2"/>
                          </a:solidFill>
                          <a:latin typeface="Arial" panose="020B0604020202020204" pitchFamily="34" charset="0"/>
                          <a:cs typeface="Arial" panose="020B0604020202020204" pitchFamily="34" charset="0"/>
                        </a:rPr>
                        <a:t>Physicians</a:t>
                      </a:r>
                      <a:endParaRPr lang="en-US" sz="900" b="1" baseline="0" dirty="0" smtClean="0">
                        <a:solidFill>
                          <a:schemeClr val="tx2"/>
                        </a:solidFill>
                        <a:latin typeface="Arial" panose="020B0604020202020204" pitchFamily="34" charset="0"/>
                        <a:cs typeface="Arial" panose="020B0604020202020204" pitchFamily="34" charset="0"/>
                      </a:endParaRPr>
                    </a:p>
                  </a:txBody>
                  <a:tcPr/>
                </a:tc>
                <a:tc>
                  <a:txBody>
                    <a:bodyPr/>
                    <a:lstStyle/>
                    <a:p>
                      <a:r>
                        <a:rPr lang="en-US" sz="900" b="1" dirty="0" smtClean="0">
                          <a:solidFill>
                            <a:schemeClr val="tx2"/>
                          </a:solidFill>
                          <a:latin typeface="Arial" panose="020B0604020202020204" pitchFamily="34" charset="0"/>
                          <a:cs typeface="Arial" panose="020B0604020202020204" pitchFamily="34" charset="0"/>
                        </a:rPr>
                        <a:t>Physicians</a:t>
                      </a:r>
                      <a:r>
                        <a:rPr lang="en-US" sz="900" b="1" baseline="30000" dirty="0" smtClean="0">
                          <a:solidFill>
                            <a:schemeClr val="tx2"/>
                          </a:solidFill>
                          <a:latin typeface="Arial" panose="020B0604020202020204" pitchFamily="34" charset="0"/>
                          <a:cs typeface="Arial" panose="020B0604020202020204" pitchFamily="34" charset="0"/>
                        </a:rPr>
                        <a:t>1</a:t>
                      </a:r>
                      <a:r>
                        <a:rPr lang="en-US" sz="900" b="1" dirty="0" smtClean="0">
                          <a:solidFill>
                            <a:schemeClr val="tx2"/>
                          </a:solidFill>
                          <a:latin typeface="Arial" panose="020B0604020202020204" pitchFamily="34" charset="0"/>
                          <a:cs typeface="Arial" panose="020B0604020202020204" pitchFamily="34" charset="0"/>
                        </a:rPr>
                        <a:t>,</a:t>
                      </a:r>
                      <a:endParaRPr lang="en-US" sz="900" b="1" baseline="0" dirty="0" smtClean="0">
                        <a:solidFill>
                          <a:schemeClr val="tx2"/>
                        </a:solidFill>
                        <a:latin typeface="Arial" panose="020B0604020202020204" pitchFamily="34" charset="0"/>
                        <a:cs typeface="Arial" panose="020B0604020202020204" pitchFamily="34" charset="0"/>
                      </a:endParaRPr>
                    </a:p>
                    <a:p>
                      <a:r>
                        <a:rPr lang="en-US" sz="900" b="1" baseline="0" dirty="0" smtClean="0">
                          <a:solidFill>
                            <a:schemeClr val="tx2"/>
                          </a:solidFill>
                          <a:latin typeface="Arial" panose="020B0604020202020204" pitchFamily="34" charset="0"/>
                          <a:cs typeface="Arial" panose="020B0604020202020204" pitchFamily="34" charset="0"/>
                        </a:rPr>
                        <a:t>Residency/Fellowship Programs</a:t>
                      </a:r>
                      <a:r>
                        <a:rPr lang="en-US" sz="900" b="1" baseline="30000" dirty="0" smtClean="0">
                          <a:solidFill>
                            <a:schemeClr val="tx2"/>
                          </a:solidFill>
                          <a:latin typeface="Arial" panose="020B0604020202020204" pitchFamily="34" charset="0"/>
                          <a:cs typeface="Arial" panose="020B0604020202020204" pitchFamily="34" charset="0"/>
                        </a:rPr>
                        <a:t>2</a:t>
                      </a:r>
                      <a:r>
                        <a:rPr lang="en-US" sz="900" b="1" baseline="0" dirty="0" smtClean="0">
                          <a:solidFill>
                            <a:schemeClr val="tx2"/>
                          </a:solidFill>
                          <a:latin typeface="Arial" panose="020B0604020202020204" pitchFamily="34" charset="0"/>
                          <a:cs typeface="Arial" panose="020B0604020202020204" pitchFamily="34" charset="0"/>
                        </a:rPr>
                        <a:t>,</a:t>
                      </a:r>
                    </a:p>
                    <a:p>
                      <a:r>
                        <a:rPr lang="en-US" sz="900" b="1" baseline="0" dirty="0" smtClean="0">
                          <a:solidFill>
                            <a:schemeClr val="tx2"/>
                          </a:solidFill>
                          <a:latin typeface="Arial" panose="020B0604020202020204" pitchFamily="34" charset="0"/>
                          <a:cs typeface="Arial" panose="020B0604020202020204" pitchFamily="34" charset="0"/>
                        </a:rPr>
                        <a:t>Nurses, Clinical Nurse Practitioners, and Physician Assistants</a:t>
                      </a:r>
                      <a:endParaRPr lang="en-US" sz="900" b="1" baseline="30000" dirty="0" smtClean="0">
                        <a:solidFill>
                          <a:schemeClr val="tx2"/>
                        </a:solidFill>
                        <a:latin typeface="Arial" panose="020B0604020202020204" pitchFamily="34" charset="0"/>
                        <a:cs typeface="Arial" panose="020B0604020202020204" pitchFamily="34" charset="0"/>
                      </a:endParaRPr>
                    </a:p>
                  </a:txBody>
                  <a:tcPr/>
                </a:tc>
                <a:tc>
                  <a:txBody>
                    <a:bodyPr/>
                    <a:lstStyle/>
                    <a:p>
                      <a:r>
                        <a:rPr lang="en-US" sz="900" b="1" dirty="0" smtClean="0">
                          <a:solidFill>
                            <a:schemeClr val="tx2"/>
                          </a:solidFill>
                          <a:latin typeface="Arial" panose="020B0604020202020204" pitchFamily="34" charset="0"/>
                          <a:cs typeface="Arial" panose="020B0604020202020204" pitchFamily="34" charset="0"/>
                        </a:rPr>
                        <a:t>Developing</a:t>
                      </a:r>
                      <a:r>
                        <a:rPr lang="en-US" sz="900" b="1" baseline="0" dirty="0" smtClean="0">
                          <a:solidFill>
                            <a:schemeClr val="tx2"/>
                          </a:solidFill>
                          <a:latin typeface="Arial" panose="020B0604020202020204" pitchFamily="34" charset="0"/>
                          <a:cs typeface="Arial" panose="020B0604020202020204" pitchFamily="34" charset="0"/>
                        </a:rPr>
                        <a:t> Countries (Physicians, Residents, Fellows) and Military</a:t>
                      </a:r>
                      <a:endParaRPr lang="en-US" sz="900" b="1" dirty="0">
                        <a:solidFill>
                          <a:schemeClr val="tx2"/>
                        </a:solidFill>
                        <a:latin typeface="Arial" panose="020B0604020202020204" pitchFamily="34" charset="0"/>
                        <a:cs typeface="Arial" panose="020B0604020202020204" pitchFamily="34" charset="0"/>
                      </a:endParaRPr>
                    </a:p>
                  </a:txBody>
                  <a:tcPr/>
                </a:tc>
                <a:tc>
                  <a:txBody>
                    <a:bodyPr/>
                    <a:lstStyle/>
                    <a:p>
                      <a:r>
                        <a:rPr lang="en-US" sz="900" b="1" dirty="0" smtClean="0">
                          <a:solidFill>
                            <a:schemeClr val="tx2"/>
                          </a:solidFill>
                          <a:latin typeface="Arial" panose="020B0604020202020204" pitchFamily="34" charset="0"/>
                          <a:cs typeface="Arial" panose="020B0604020202020204" pitchFamily="34" charset="0"/>
                        </a:rPr>
                        <a:t>Medical</a:t>
                      </a:r>
                      <a:r>
                        <a:rPr lang="en-US" sz="900" b="1" baseline="0" dirty="0" smtClean="0">
                          <a:solidFill>
                            <a:schemeClr val="tx2"/>
                          </a:solidFill>
                          <a:latin typeface="Arial" panose="020B0604020202020204" pitchFamily="34" charset="0"/>
                          <a:cs typeface="Arial" panose="020B0604020202020204" pitchFamily="34" charset="0"/>
                        </a:rPr>
                        <a:t> Students</a:t>
                      </a:r>
                      <a:endParaRPr lang="en-US" sz="900" b="1" dirty="0">
                        <a:solidFill>
                          <a:schemeClr val="tx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06593">
                <a:tc>
                  <a:txBody>
                    <a:bodyPr/>
                    <a:lstStyle/>
                    <a:p>
                      <a:r>
                        <a:rPr lang="en-US" sz="900" b="0" dirty="0" smtClean="0">
                          <a:solidFill>
                            <a:schemeClr val="tx1"/>
                          </a:solidFill>
                          <a:latin typeface="Arial" panose="020B0604020202020204" pitchFamily="34" charset="0"/>
                          <a:cs typeface="Arial" panose="020B0604020202020204" pitchFamily="34" charset="0"/>
                        </a:rPr>
                        <a:t>$</a:t>
                      </a:r>
                      <a:r>
                        <a:rPr lang="en-US" sz="900" b="0" dirty="0" smtClean="0">
                          <a:solidFill>
                            <a:schemeClr val="tx1"/>
                          </a:solidFill>
                          <a:latin typeface="Arial" panose="020B0604020202020204" pitchFamily="34" charset="0"/>
                          <a:cs typeface="Arial" panose="020B0604020202020204" pitchFamily="34" charset="0"/>
                        </a:rPr>
                        <a:t>1,600 </a:t>
                      </a:r>
                      <a:r>
                        <a:rPr lang="en-US" sz="900" b="0" dirty="0" smtClean="0">
                          <a:solidFill>
                            <a:schemeClr val="tx1"/>
                          </a:solidFill>
                          <a:latin typeface="Arial" panose="020B0604020202020204" pitchFamily="34" charset="0"/>
                          <a:cs typeface="Arial" panose="020B0604020202020204" pitchFamily="34" charset="0"/>
                        </a:rPr>
                        <a:t>per module, or </a:t>
                      </a:r>
                      <a:r>
                        <a:rPr lang="en-US" sz="900" b="0" dirty="0" smtClean="0">
                          <a:solidFill>
                            <a:schemeClr val="tx1"/>
                          </a:solidFill>
                          <a:latin typeface="Arial" panose="020B0604020202020204" pitchFamily="34" charset="0"/>
                          <a:cs typeface="Arial" panose="020B0604020202020204" pitchFamily="34" charset="0"/>
                        </a:rPr>
                        <a:t>$6,000 </a:t>
                      </a:r>
                      <a:r>
                        <a:rPr lang="en-US" sz="900" b="0" dirty="0" smtClean="0">
                          <a:solidFill>
                            <a:schemeClr val="tx1"/>
                          </a:solidFill>
                          <a:latin typeface="Arial" panose="020B0604020202020204" pitchFamily="34" charset="0"/>
                          <a:cs typeface="Arial" panose="020B0604020202020204" pitchFamily="34" charset="0"/>
                        </a:rPr>
                        <a:t>for all four</a:t>
                      </a:r>
                      <a:r>
                        <a:rPr lang="en-US" sz="900" b="0" baseline="0" dirty="0" smtClean="0">
                          <a:solidFill>
                            <a:schemeClr val="tx1"/>
                          </a:solidFill>
                          <a:latin typeface="Arial" panose="020B0604020202020204" pitchFamily="34" charset="0"/>
                          <a:cs typeface="Arial" panose="020B0604020202020204" pitchFamily="34" charset="0"/>
                        </a:rPr>
                        <a:t> modules</a:t>
                      </a:r>
                    </a:p>
                  </a:txBody>
                  <a:tcPr/>
                </a:tc>
                <a:tc>
                  <a:txBody>
                    <a:bodyPr/>
                    <a:lstStyle/>
                    <a:p>
                      <a:r>
                        <a:rPr lang="en-US" sz="900" b="0" baseline="0" dirty="0" smtClean="0">
                          <a:solidFill>
                            <a:schemeClr val="tx1"/>
                          </a:solidFill>
                          <a:latin typeface="Arial" panose="020B0604020202020204" pitchFamily="34" charset="0"/>
                          <a:cs typeface="Arial" panose="020B0604020202020204" pitchFamily="34" charset="0"/>
                        </a:rPr>
                        <a:t>$</a:t>
                      </a:r>
                      <a:r>
                        <a:rPr lang="en-US" sz="900" b="0" baseline="0" dirty="0" smtClean="0">
                          <a:solidFill>
                            <a:schemeClr val="tx1"/>
                          </a:solidFill>
                          <a:latin typeface="Arial" panose="020B0604020202020204" pitchFamily="34" charset="0"/>
                          <a:cs typeface="Arial" panose="020B0604020202020204" pitchFamily="34" charset="0"/>
                        </a:rPr>
                        <a:t>1,400 </a:t>
                      </a:r>
                      <a:r>
                        <a:rPr lang="en-US" sz="900" b="0" baseline="0" dirty="0" smtClean="0">
                          <a:solidFill>
                            <a:schemeClr val="tx1"/>
                          </a:solidFill>
                          <a:latin typeface="Arial" panose="020B0604020202020204" pitchFamily="34" charset="0"/>
                          <a:cs typeface="Arial" panose="020B0604020202020204" pitchFamily="34" charset="0"/>
                        </a:rPr>
                        <a:t>per module, or </a:t>
                      </a:r>
                      <a:r>
                        <a:rPr lang="en-US" sz="900" b="0" baseline="0" dirty="0" smtClean="0">
                          <a:solidFill>
                            <a:schemeClr val="tx1"/>
                          </a:solidFill>
                          <a:latin typeface="Arial" panose="020B0604020202020204" pitchFamily="34" charset="0"/>
                          <a:cs typeface="Arial" panose="020B0604020202020204" pitchFamily="34" charset="0"/>
                        </a:rPr>
                        <a:t>$5,000 </a:t>
                      </a:r>
                      <a:r>
                        <a:rPr lang="en-US" sz="900" b="0" baseline="0" dirty="0" smtClean="0">
                          <a:solidFill>
                            <a:schemeClr val="tx1"/>
                          </a:solidFill>
                          <a:latin typeface="Arial" panose="020B0604020202020204" pitchFamily="34" charset="0"/>
                          <a:cs typeface="Arial" panose="020B0604020202020204" pitchFamily="34" charset="0"/>
                        </a:rPr>
                        <a:t>for all four modules</a:t>
                      </a:r>
                    </a:p>
                  </a:txBody>
                  <a:tcPr/>
                </a:tc>
                <a:tc>
                  <a:txBody>
                    <a:bodyPr/>
                    <a:lstStyle/>
                    <a:p>
                      <a:r>
                        <a:rPr lang="en-US" sz="900" b="0" dirty="0" smtClean="0">
                          <a:solidFill>
                            <a:schemeClr val="tx1"/>
                          </a:solidFill>
                          <a:latin typeface="Arial" panose="020B0604020202020204" pitchFamily="34" charset="0"/>
                          <a:cs typeface="Arial" panose="020B0604020202020204" pitchFamily="34" charset="0"/>
                        </a:rPr>
                        <a:t>$700 per</a:t>
                      </a:r>
                      <a:r>
                        <a:rPr lang="en-US" sz="900" b="0" baseline="0" dirty="0" smtClean="0">
                          <a:solidFill>
                            <a:schemeClr val="tx1"/>
                          </a:solidFill>
                          <a:latin typeface="Arial" panose="020B0604020202020204" pitchFamily="34" charset="0"/>
                          <a:cs typeface="Arial" panose="020B0604020202020204" pitchFamily="34" charset="0"/>
                        </a:rPr>
                        <a:t> module, or $2,500 for all four modules</a:t>
                      </a:r>
                      <a:endParaRPr lang="en-US" sz="900" b="0" dirty="0">
                        <a:solidFill>
                          <a:schemeClr val="tx1"/>
                        </a:solidFill>
                        <a:latin typeface="Arial" panose="020B0604020202020204" pitchFamily="34" charset="0"/>
                        <a:cs typeface="Arial" panose="020B0604020202020204" pitchFamily="34" charset="0"/>
                      </a:endParaRPr>
                    </a:p>
                  </a:txBody>
                  <a:tcPr/>
                </a:tc>
                <a:tc>
                  <a:txBody>
                    <a:bodyPr/>
                    <a:lstStyle/>
                    <a:p>
                      <a:r>
                        <a:rPr lang="en-US" sz="900" b="0" dirty="0" smtClean="0">
                          <a:solidFill>
                            <a:schemeClr val="tx1"/>
                          </a:solidFill>
                          <a:latin typeface="Arial" panose="020B0604020202020204" pitchFamily="34" charset="0"/>
                          <a:cs typeface="Arial" panose="020B0604020202020204" pitchFamily="34" charset="0"/>
                        </a:rPr>
                        <a:t>No fee for WVU</a:t>
                      </a:r>
                      <a:r>
                        <a:rPr lang="en-US" sz="900" b="0" baseline="0" dirty="0" smtClean="0">
                          <a:solidFill>
                            <a:schemeClr val="tx1"/>
                          </a:solidFill>
                          <a:latin typeface="Arial" panose="020B0604020202020204" pitchFamily="34" charset="0"/>
                          <a:cs typeface="Arial" panose="020B0604020202020204" pitchFamily="34" charset="0"/>
                        </a:rPr>
                        <a:t> Medical Students</a:t>
                      </a:r>
                    </a:p>
                    <a:p>
                      <a:endParaRPr lang="en-US" sz="900" b="0" baseline="0" dirty="0" smtClean="0">
                        <a:solidFill>
                          <a:schemeClr val="tx1"/>
                        </a:solidFill>
                        <a:latin typeface="Arial" panose="020B0604020202020204" pitchFamily="34" charset="0"/>
                        <a:cs typeface="Arial" panose="020B0604020202020204" pitchFamily="34" charset="0"/>
                      </a:endParaRPr>
                    </a:p>
                    <a:p>
                      <a:r>
                        <a:rPr lang="en-US" sz="900" b="0" baseline="0" dirty="0" smtClean="0">
                          <a:solidFill>
                            <a:schemeClr val="tx1"/>
                          </a:solidFill>
                          <a:latin typeface="Arial" panose="020B0604020202020204" pitchFamily="34" charset="0"/>
                          <a:cs typeface="Arial" panose="020B0604020202020204" pitchFamily="34" charset="0"/>
                        </a:rPr>
                        <a:t>$500 per module, or $1,500 for all four modules for non-WVU Medical Students</a:t>
                      </a:r>
                      <a:endParaRPr lang="en-US"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4282</TotalTime>
  <Words>290</Words>
  <Application>Microsoft Office PowerPoint</Application>
  <PresentationFormat>On-screen Show (4:3)</PresentationFormat>
  <Paragraphs>40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West Virginia University School of Medicine       Global Health Program and the        Office of Continuing Education    </vt:lpstr>
    </vt:vector>
  </TitlesOfParts>
  <Company>WVU - 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Virginia University School of Medicine Office of            Continuing Education and the Global Health Program</dc:title>
  <dc:creator>HSC User</dc:creator>
  <cp:lastModifiedBy>Visyak, Jacque</cp:lastModifiedBy>
  <cp:revision>447</cp:revision>
  <cp:lastPrinted>2018-09-24T13:45:09Z</cp:lastPrinted>
  <dcterms:created xsi:type="dcterms:W3CDTF">2012-12-12T16:25:47Z</dcterms:created>
  <dcterms:modified xsi:type="dcterms:W3CDTF">2019-08-09T15:58:36Z</dcterms:modified>
</cp:coreProperties>
</file>