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5.xml" ContentType="application/vnd.openxmlformats-officedocument.presentationml.tags+xml"/>
  <Override PartName="/ppt/notesSlides/notesSlide29.xml" ContentType="application/vnd.openxmlformats-officedocument.presentationml.notesSlide+xml"/>
  <Override PartName="/ppt/tags/tag6.xml" ContentType="application/vnd.openxmlformats-officedocument.presentationml.tags+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1" r:id="rId2"/>
    <p:sldMasterId id="2147483653" r:id="rId3"/>
    <p:sldMasterId id="2147483654" r:id="rId4"/>
    <p:sldMasterId id="2147483656" r:id="rId5"/>
    <p:sldMasterId id="2147483657" r:id="rId6"/>
    <p:sldMasterId id="2147483659" r:id="rId7"/>
  </p:sldMasterIdLst>
  <p:notesMasterIdLst>
    <p:notesMasterId r:id="rId43"/>
  </p:notesMasterIdLst>
  <p:handoutMasterIdLst>
    <p:handoutMasterId r:id="rId44"/>
  </p:handoutMasterIdLst>
  <p:sldIdLst>
    <p:sldId id="258" r:id="rId8"/>
    <p:sldId id="563" r:id="rId9"/>
    <p:sldId id="570" r:id="rId10"/>
    <p:sldId id="528" r:id="rId11"/>
    <p:sldId id="530" r:id="rId12"/>
    <p:sldId id="565" r:id="rId13"/>
    <p:sldId id="531" r:id="rId14"/>
    <p:sldId id="566" r:id="rId15"/>
    <p:sldId id="529" r:id="rId16"/>
    <p:sldId id="544" r:id="rId17"/>
    <p:sldId id="551" r:id="rId18"/>
    <p:sldId id="545" r:id="rId19"/>
    <p:sldId id="567" r:id="rId20"/>
    <p:sldId id="533" r:id="rId21"/>
    <p:sldId id="555" r:id="rId22"/>
    <p:sldId id="535" r:id="rId23"/>
    <p:sldId id="556" r:id="rId24"/>
    <p:sldId id="539" r:id="rId25"/>
    <p:sldId id="550" r:id="rId26"/>
    <p:sldId id="554" r:id="rId27"/>
    <p:sldId id="557" r:id="rId28"/>
    <p:sldId id="552" r:id="rId29"/>
    <p:sldId id="553" r:id="rId30"/>
    <p:sldId id="558" r:id="rId31"/>
    <p:sldId id="568" r:id="rId32"/>
    <p:sldId id="536" r:id="rId33"/>
    <p:sldId id="537" r:id="rId34"/>
    <p:sldId id="569" r:id="rId35"/>
    <p:sldId id="561" r:id="rId36"/>
    <p:sldId id="560" r:id="rId37"/>
    <p:sldId id="559" r:id="rId38"/>
    <p:sldId id="541" r:id="rId39"/>
    <p:sldId id="538" r:id="rId40"/>
    <p:sldId id="547" r:id="rId41"/>
    <p:sldId id="548" r:id="rId4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152">
          <p15:clr>
            <a:srgbClr val="A4A3A4"/>
          </p15:clr>
        </p15:guide>
        <p15:guide id="2" pos="436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62A53"/>
    <a:srgbClr val="569FD3"/>
    <a:srgbClr val="FFFFFF"/>
    <a:srgbClr val="21407D"/>
    <a:srgbClr val="EB0000"/>
    <a:srgbClr val="4597A0"/>
    <a:srgbClr val="284B90"/>
    <a:srgbClr val="80484B"/>
    <a:srgbClr val="A75D60"/>
    <a:srgbClr val="9A9A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10"/>
    <p:restoredTop sz="74119" autoAdjust="0"/>
  </p:normalViewPr>
  <p:slideViewPr>
    <p:cSldViewPr>
      <p:cViewPr>
        <p:scale>
          <a:sx n="104" d="100"/>
          <a:sy n="104" d="100"/>
        </p:scale>
        <p:origin x="2248" y="144"/>
      </p:cViewPr>
      <p:guideLst>
        <p:guide orient="horz" pos="1152"/>
        <p:guide pos="4368"/>
      </p:guideLst>
    </p:cSldViewPr>
  </p:slideViewPr>
  <p:outlineViewPr>
    <p:cViewPr>
      <p:scale>
        <a:sx n="33" d="100"/>
        <a:sy n="33" d="100"/>
      </p:scale>
      <p:origin x="0" y="0"/>
    </p:cViewPr>
    <p:sldLst>
      <p:sld r:id="rId1" collapse="1"/>
    </p:sldLst>
  </p:outlineViewPr>
  <p:notesTextViewPr>
    <p:cViewPr>
      <p:scale>
        <a:sx n="120" d="100"/>
        <a:sy n="120" d="100"/>
      </p:scale>
      <p:origin x="0" y="0"/>
    </p:cViewPr>
  </p:notesTextViewPr>
  <p:sorterViewPr>
    <p:cViewPr>
      <p:scale>
        <a:sx n="66" d="100"/>
        <a:sy n="66" d="100"/>
      </p:scale>
      <p:origin x="0" y="0"/>
    </p:cViewPr>
  </p:sorterViewPr>
  <p:notesViewPr>
    <p:cSldViewPr>
      <p:cViewPr varScale="1">
        <p:scale>
          <a:sx n="55" d="100"/>
          <a:sy n="55" d="100"/>
        </p:scale>
        <p:origin x="-281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0A5BAF-8FF4-1F23-2333-CE949DE74C9E}"/>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a:latin typeface="Garamond" pitchFamily="18" charset="0"/>
                <a:ea typeface="ＭＳ Ｐゴシック" charset="-128"/>
                <a:cs typeface="+mn-cs"/>
              </a:defRPr>
            </a:lvl1pPr>
          </a:lstStyle>
          <a:p>
            <a:pPr>
              <a:defRPr/>
            </a:pPr>
            <a:endParaRPr lang="en-US"/>
          </a:p>
        </p:txBody>
      </p:sp>
      <p:sp>
        <p:nvSpPr>
          <p:cNvPr id="3" name="Date Placeholder 2">
            <a:extLst>
              <a:ext uri="{FF2B5EF4-FFF2-40B4-BE49-F238E27FC236}">
                <a16:creationId xmlns:a16="http://schemas.microsoft.com/office/drawing/2014/main" id="{53CC9D56-BA8B-4F3C-4C1A-67792FE2E058}"/>
              </a:ext>
            </a:extLst>
          </p:cNvPr>
          <p:cNvSpPr>
            <a:spLocks noGrp="1"/>
          </p:cNvSpPr>
          <p:nvPr>
            <p:ph type="dt" sz="quarter"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3F878C87-9082-8B48-922E-1FBDA649BD1E}" type="datetime1">
              <a:rPr lang="en-US" altLang="en-US"/>
              <a:pPr>
                <a:defRPr/>
              </a:pPr>
              <a:t>6/27/22</a:t>
            </a:fld>
            <a:endParaRPr lang="en-US" altLang="en-US"/>
          </a:p>
        </p:txBody>
      </p:sp>
      <p:sp>
        <p:nvSpPr>
          <p:cNvPr id="4" name="Footer Placeholder 3">
            <a:extLst>
              <a:ext uri="{FF2B5EF4-FFF2-40B4-BE49-F238E27FC236}">
                <a16:creationId xmlns:a16="http://schemas.microsoft.com/office/drawing/2014/main" id="{2A66D44A-EC9B-E3E4-B105-2811B433DF7A}"/>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defRPr sz="1200">
                <a:latin typeface="Garamond" pitchFamily="18" charset="0"/>
                <a:ea typeface="ＭＳ Ｐゴシック" charset="-128"/>
                <a:cs typeface="+mn-cs"/>
              </a:defRPr>
            </a:lvl1pPr>
          </a:lstStyle>
          <a:p>
            <a:pPr>
              <a:defRPr/>
            </a:pPr>
            <a:endParaRPr lang="en-US"/>
          </a:p>
        </p:txBody>
      </p:sp>
      <p:sp>
        <p:nvSpPr>
          <p:cNvPr id="5" name="Slide Number Placeholder 4">
            <a:extLst>
              <a:ext uri="{FF2B5EF4-FFF2-40B4-BE49-F238E27FC236}">
                <a16:creationId xmlns:a16="http://schemas.microsoft.com/office/drawing/2014/main" id="{94F1DA88-40DC-14AA-BD9F-BCDF31DE5B74}"/>
              </a:ext>
            </a:extLst>
          </p:cNvPr>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92DA03F-156E-4342-BE7A-BF8004F1911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AE711E-55C1-538D-AC31-AA52F004297A}"/>
              </a:ext>
            </a:extLst>
          </p:cNvPr>
          <p:cNvSpPr>
            <a:spLocks noGrp="1"/>
          </p:cNvSpPr>
          <p:nvPr>
            <p:ph type="hdr" sz="quarter"/>
          </p:nvPr>
        </p:nvSpPr>
        <p:spPr>
          <a:xfrm>
            <a:off x="0" y="0"/>
            <a:ext cx="3038475" cy="46513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Garamond" charset="0"/>
                <a:ea typeface="+mn-ea"/>
                <a:cs typeface="Arial" charset="0"/>
              </a:defRPr>
            </a:lvl1pPr>
          </a:lstStyle>
          <a:p>
            <a:pPr>
              <a:defRPr/>
            </a:pPr>
            <a:endParaRPr lang="en-US"/>
          </a:p>
        </p:txBody>
      </p:sp>
      <p:sp>
        <p:nvSpPr>
          <p:cNvPr id="3" name="Date Placeholder 2">
            <a:extLst>
              <a:ext uri="{FF2B5EF4-FFF2-40B4-BE49-F238E27FC236}">
                <a16:creationId xmlns:a16="http://schemas.microsoft.com/office/drawing/2014/main" id="{27779990-D98A-B691-C8F8-C20C7F55F61F}"/>
              </a:ext>
            </a:extLst>
          </p:cNvPr>
          <p:cNvSpPr>
            <a:spLocks noGrp="1"/>
          </p:cNvSpPr>
          <p:nvPr>
            <p:ph type="dt"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38DF419A-BAA0-3D46-87F3-B030AAF9591B}" type="datetime1">
              <a:rPr lang="en-US" altLang="en-US"/>
              <a:pPr>
                <a:defRPr/>
              </a:pPr>
              <a:t>6/27/22</a:t>
            </a:fld>
            <a:endParaRPr lang="en-US" altLang="en-US"/>
          </a:p>
        </p:txBody>
      </p:sp>
      <p:sp>
        <p:nvSpPr>
          <p:cNvPr id="4" name="Slide Image Placeholder 3">
            <a:extLst>
              <a:ext uri="{FF2B5EF4-FFF2-40B4-BE49-F238E27FC236}">
                <a16:creationId xmlns:a16="http://schemas.microsoft.com/office/drawing/2014/main" id="{DA947A0F-5296-9FF9-A662-5FA5A6505D77}"/>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a:extLst>
              <a:ext uri="{FF2B5EF4-FFF2-40B4-BE49-F238E27FC236}">
                <a16:creationId xmlns:a16="http://schemas.microsoft.com/office/drawing/2014/main" id="{AF6E8286-61DB-0D92-349A-B37A8E1011B0}"/>
              </a:ext>
            </a:extLst>
          </p:cNvPr>
          <p:cNvSpPr>
            <a:spLocks noGrp="1"/>
          </p:cNvSpPr>
          <p:nvPr>
            <p:ph type="body" sz="quarter" idx="3"/>
          </p:nvPr>
        </p:nvSpPr>
        <p:spPr>
          <a:xfrm>
            <a:off x="701675" y="4416425"/>
            <a:ext cx="5607050" cy="4183063"/>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691EB9A-14E1-D347-5C85-D7CD17FEAECB}"/>
              </a:ext>
            </a:extLst>
          </p:cNvPr>
          <p:cNvSpPr>
            <a:spLocks noGrp="1"/>
          </p:cNvSpPr>
          <p:nvPr>
            <p:ph type="ftr" sz="quarter" idx="4"/>
          </p:nvPr>
        </p:nvSpPr>
        <p:spPr>
          <a:xfrm>
            <a:off x="0" y="8829675"/>
            <a:ext cx="3038475" cy="465138"/>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Garamond" charset="0"/>
                <a:ea typeface="+mn-ea"/>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7330325-F362-54A2-7899-C30C3257A621}"/>
              </a:ext>
            </a:extLst>
          </p:cNvPr>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C926996-D616-844C-9CA8-8A6E0AAA579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AB5C0276-C235-FBA2-A8CF-5876E862EE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a:extLst>
              <a:ext uri="{FF2B5EF4-FFF2-40B4-BE49-F238E27FC236}">
                <a16:creationId xmlns:a16="http://schemas.microsoft.com/office/drawing/2014/main" id="{4A5A55DB-30C2-A18A-48E5-DE483B6691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1" dirty="0"/>
          </a:p>
        </p:txBody>
      </p:sp>
      <p:sp>
        <p:nvSpPr>
          <p:cNvPr id="95235" name="Slide Number Placeholder 3">
            <a:extLst>
              <a:ext uri="{FF2B5EF4-FFF2-40B4-BE49-F238E27FC236}">
                <a16:creationId xmlns:a16="http://schemas.microsoft.com/office/drawing/2014/main" id="{E7FDCC91-F9E9-EF57-9D6E-73DA423F22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870177F7-EB94-2048-BD85-8D2F80F13C6F}" type="slidenum">
              <a:rPr lang="en-US" altLang="en-US" smtClean="0">
                <a:latin typeface="Garamond" panose="02020404030301010803" pitchFamily="18" charset="0"/>
                <a:cs typeface="Arial" panose="020B0604020202020204" pitchFamily="34" charset="0"/>
              </a:rPr>
              <a:pPr>
                <a:spcBef>
                  <a:spcPct val="0"/>
                </a:spcBef>
              </a:pPr>
              <a:t>1</a:t>
            </a:fld>
            <a:endParaRPr lang="en-US" altLang="en-US">
              <a:latin typeface="Garamond" panose="02020404030301010803" pitchFamily="18"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S PGothic" panose="020B0600070205080204"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10</a:t>
            </a:fld>
            <a:endParaRPr lang="en-US" altLang="en-US"/>
          </a:p>
        </p:txBody>
      </p:sp>
    </p:spTree>
    <p:extLst>
      <p:ext uri="{BB962C8B-B14F-4D97-AF65-F5344CB8AC3E}">
        <p14:creationId xmlns:p14="http://schemas.microsoft.com/office/powerpoint/2010/main" val="3899323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11</a:t>
            </a:fld>
            <a:endParaRPr lang="en-US" altLang="en-US"/>
          </a:p>
        </p:txBody>
      </p:sp>
    </p:spTree>
    <p:extLst>
      <p:ext uri="{BB962C8B-B14F-4D97-AF65-F5344CB8AC3E}">
        <p14:creationId xmlns:p14="http://schemas.microsoft.com/office/powerpoint/2010/main" val="2951773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12</a:t>
            </a:fld>
            <a:endParaRPr lang="en-US" altLang="en-US"/>
          </a:p>
        </p:txBody>
      </p:sp>
    </p:spTree>
    <p:extLst>
      <p:ext uri="{BB962C8B-B14F-4D97-AF65-F5344CB8AC3E}">
        <p14:creationId xmlns:p14="http://schemas.microsoft.com/office/powerpoint/2010/main" val="2550620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13</a:t>
            </a:fld>
            <a:endParaRPr lang="en-US" altLang="en-US"/>
          </a:p>
        </p:txBody>
      </p:sp>
    </p:spTree>
    <p:extLst>
      <p:ext uri="{BB962C8B-B14F-4D97-AF65-F5344CB8AC3E}">
        <p14:creationId xmlns:p14="http://schemas.microsoft.com/office/powerpoint/2010/main" val="1528618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14</a:t>
            </a:fld>
            <a:endParaRPr lang="en-US" altLang="en-US"/>
          </a:p>
        </p:txBody>
      </p:sp>
    </p:spTree>
    <p:extLst>
      <p:ext uri="{BB962C8B-B14F-4D97-AF65-F5344CB8AC3E}">
        <p14:creationId xmlns:p14="http://schemas.microsoft.com/office/powerpoint/2010/main" val="1337977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15</a:t>
            </a:fld>
            <a:endParaRPr lang="en-US" altLang="en-US"/>
          </a:p>
        </p:txBody>
      </p:sp>
    </p:spTree>
    <p:extLst>
      <p:ext uri="{BB962C8B-B14F-4D97-AF65-F5344CB8AC3E}">
        <p14:creationId xmlns:p14="http://schemas.microsoft.com/office/powerpoint/2010/main" val="886540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16</a:t>
            </a:fld>
            <a:endParaRPr lang="en-US" altLang="en-US"/>
          </a:p>
        </p:txBody>
      </p:sp>
    </p:spTree>
    <p:extLst>
      <p:ext uri="{BB962C8B-B14F-4D97-AF65-F5344CB8AC3E}">
        <p14:creationId xmlns:p14="http://schemas.microsoft.com/office/powerpoint/2010/main" val="564996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MS PGothic" panose="020B0600070205080204"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17</a:t>
            </a:fld>
            <a:endParaRPr lang="en-US" altLang="en-US"/>
          </a:p>
        </p:txBody>
      </p:sp>
    </p:spTree>
    <p:extLst>
      <p:ext uri="{BB962C8B-B14F-4D97-AF65-F5344CB8AC3E}">
        <p14:creationId xmlns:p14="http://schemas.microsoft.com/office/powerpoint/2010/main" val="3827984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kern="1200" dirty="0">
              <a:solidFill>
                <a:schemeClr val="tx1"/>
              </a:solidFill>
              <a:effectLst/>
              <a:latin typeface="+mn-lt"/>
              <a:ea typeface="MS PGothic" panose="020B0600070205080204"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18</a:t>
            </a:fld>
            <a:endParaRPr lang="en-US" altLang="en-US"/>
          </a:p>
        </p:txBody>
      </p:sp>
    </p:spTree>
    <p:extLst>
      <p:ext uri="{BB962C8B-B14F-4D97-AF65-F5344CB8AC3E}">
        <p14:creationId xmlns:p14="http://schemas.microsoft.com/office/powerpoint/2010/main" val="1245725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kern="1200" dirty="0">
              <a:solidFill>
                <a:schemeClr val="tx1"/>
              </a:solidFill>
              <a:effectLst/>
              <a:latin typeface="+mn-lt"/>
              <a:ea typeface="MS PGothic" panose="020B0600070205080204"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19</a:t>
            </a:fld>
            <a:endParaRPr lang="en-US" altLang="en-US"/>
          </a:p>
        </p:txBody>
      </p:sp>
    </p:spTree>
    <p:extLst>
      <p:ext uri="{BB962C8B-B14F-4D97-AF65-F5344CB8AC3E}">
        <p14:creationId xmlns:p14="http://schemas.microsoft.com/office/powerpoint/2010/main" val="217293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2</a:t>
            </a:fld>
            <a:endParaRPr lang="en-US" altLang="en-US"/>
          </a:p>
        </p:txBody>
      </p:sp>
    </p:spTree>
    <p:extLst>
      <p:ext uri="{BB962C8B-B14F-4D97-AF65-F5344CB8AC3E}">
        <p14:creationId xmlns:p14="http://schemas.microsoft.com/office/powerpoint/2010/main" val="1300488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kern="1200" dirty="0">
              <a:solidFill>
                <a:schemeClr val="tx1"/>
              </a:solidFill>
              <a:effectLst/>
              <a:latin typeface="+mn-lt"/>
              <a:ea typeface="MS PGothic" panose="020B0600070205080204"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20</a:t>
            </a:fld>
            <a:endParaRPr lang="en-US" altLang="en-US"/>
          </a:p>
        </p:txBody>
      </p:sp>
    </p:spTree>
    <p:extLst>
      <p:ext uri="{BB962C8B-B14F-4D97-AF65-F5344CB8AC3E}">
        <p14:creationId xmlns:p14="http://schemas.microsoft.com/office/powerpoint/2010/main" val="1741970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kern="1200" dirty="0">
              <a:solidFill>
                <a:schemeClr val="tx1"/>
              </a:solidFill>
              <a:effectLst/>
              <a:latin typeface="+mn-lt"/>
              <a:ea typeface="MS PGothic" panose="020B0600070205080204"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21</a:t>
            </a:fld>
            <a:endParaRPr lang="en-US" altLang="en-US"/>
          </a:p>
        </p:txBody>
      </p:sp>
    </p:spTree>
    <p:extLst>
      <p:ext uri="{BB962C8B-B14F-4D97-AF65-F5344CB8AC3E}">
        <p14:creationId xmlns:p14="http://schemas.microsoft.com/office/powerpoint/2010/main" val="2276452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22</a:t>
            </a:fld>
            <a:endParaRPr lang="en-US" altLang="en-US"/>
          </a:p>
        </p:txBody>
      </p:sp>
    </p:spTree>
    <p:extLst>
      <p:ext uri="{BB962C8B-B14F-4D97-AF65-F5344CB8AC3E}">
        <p14:creationId xmlns:p14="http://schemas.microsoft.com/office/powerpoint/2010/main" val="93154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S PGothic" panose="020B0600070205080204"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23</a:t>
            </a:fld>
            <a:endParaRPr lang="en-US" altLang="en-US"/>
          </a:p>
        </p:txBody>
      </p:sp>
    </p:spTree>
    <p:extLst>
      <p:ext uri="{BB962C8B-B14F-4D97-AF65-F5344CB8AC3E}">
        <p14:creationId xmlns:p14="http://schemas.microsoft.com/office/powerpoint/2010/main" val="2995692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S PGothic" panose="020B0600070205080204"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24</a:t>
            </a:fld>
            <a:endParaRPr lang="en-US" altLang="en-US"/>
          </a:p>
        </p:txBody>
      </p:sp>
    </p:spTree>
    <p:extLst>
      <p:ext uri="{BB962C8B-B14F-4D97-AF65-F5344CB8AC3E}">
        <p14:creationId xmlns:p14="http://schemas.microsoft.com/office/powerpoint/2010/main" val="717412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25</a:t>
            </a:fld>
            <a:endParaRPr lang="en-US" altLang="en-US"/>
          </a:p>
        </p:txBody>
      </p:sp>
    </p:spTree>
    <p:extLst>
      <p:ext uri="{BB962C8B-B14F-4D97-AF65-F5344CB8AC3E}">
        <p14:creationId xmlns:p14="http://schemas.microsoft.com/office/powerpoint/2010/main" val="3135138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26</a:t>
            </a:fld>
            <a:endParaRPr lang="en-US" altLang="en-US"/>
          </a:p>
        </p:txBody>
      </p:sp>
    </p:spTree>
    <p:extLst>
      <p:ext uri="{BB962C8B-B14F-4D97-AF65-F5344CB8AC3E}">
        <p14:creationId xmlns:p14="http://schemas.microsoft.com/office/powerpoint/2010/main" val="2471669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27</a:t>
            </a:fld>
            <a:endParaRPr lang="en-US" altLang="en-US"/>
          </a:p>
        </p:txBody>
      </p:sp>
    </p:spTree>
    <p:extLst>
      <p:ext uri="{BB962C8B-B14F-4D97-AF65-F5344CB8AC3E}">
        <p14:creationId xmlns:p14="http://schemas.microsoft.com/office/powerpoint/2010/main" val="992660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28</a:t>
            </a:fld>
            <a:endParaRPr lang="en-US" altLang="en-US"/>
          </a:p>
        </p:txBody>
      </p:sp>
    </p:spTree>
    <p:extLst>
      <p:ext uri="{BB962C8B-B14F-4D97-AF65-F5344CB8AC3E}">
        <p14:creationId xmlns:p14="http://schemas.microsoft.com/office/powerpoint/2010/main" val="2570376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29</a:t>
            </a:fld>
            <a:endParaRPr lang="en-US" altLang="en-US"/>
          </a:p>
        </p:txBody>
      </p:sp>
    </p:spTree>
    <p:extLst>
      <p:ext uri="{BB962C8B-B14F-4D97-AF65-F5344CB8AC3E}">
        <p14:creationId xmlns:p14="http://schemas.microsoft.com/office/powerpoint/2010/main" val="3690364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3</a:t>
            </a:fld>
            <a:endParaRPr lang="en-US" altLang="en-US"/>
          </a:p>
        </p:txBody>
      </p:sp>
    </p:spTree>
    <p:extLst>
      <p:ext uri="{BB962C8B-B14F-4D97-AF65-F5344CB8AC3E}">
        <p14:creationId xmlns:p14="http://schemas.microsoft.com/office/powerpoint/2010/main" val="2415765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30</a:t>
            </a:fld>
            <a:endParaRPr lang="en-US" altLang="en-US"/>
          </a:p>
        </p:txBody>
      </p:sp>
    </p:spTree>
    <p:extLst>
      <p:ext uri="{BB962C8B-B14F-4D97-AF65-F5344CB8AC3E}">
        <p14:creationId xmlns:p14="http://schemas.microsoft.com/office/powerpoint/2010/main" val="2615201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31</a:t>
            </a:fld>
            <a:endParaRPr lang="en-US" altLang="en-US"/>
          </a:p>
        </p:txBody>
      </p:sp>
    </p:spTree>
    <p:extLst>
      <p:ext uri="{BB962C8B-B14F-4D97-AF65-F5344CB8AC3E}">
        <p14:creationId xmlns:p14="http://schemas.microsoft.com/office/powerpoint/2010/main" val="7620311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32</a:t>
            </a:fld>
            <a:endParaRPr lang="en-US" altLang="en-US"/>
          </a:p>
        </p:txBody>
      </p:sp>
    </p:spTree>
    <p:extLst>
      <p:ext uri="{BB962C8B-B14F-4D97-AF65-F5344CB8AC3E}">
        <p14:creationId xmlns:p14="http://schemas.microsoft.com/office/powerpoint/2010/main" val="1879152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33</a:t>
            </a:fld>
            <a:endParaRPr lang="en-US" altLang="en-US"/>
          </a:p>
        </p:txBody>
      </p:sp>
    </p:spTree>
    <p:extLst>
      <p:ext uri="{BB962C8B-B14F-4D97-AF65-F5344CB8AC3E}">
        <p14:creationId xmlns:p14="http://schemas.microsoft.com/office/powerpoint/2010/main" val="3620325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34</a:t>
            </a:fld>
            <a:endParaRPr lang="en-US" altLang="en-US"/>
          </a:p>
        </p:txBody>
      </p:sp>
    </p:spTree>
    <p:extLst>
      <p:ext uri="{BB962C8B-B14F-4D97-AF65-F5344CB8AC3E}">
        <p14:creationId xmlns:p14="http://schemas.microsoft.com/office/powerpoint/2010/main" val="639158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35</a:t>
            </a:fld>
            <a:endParaRPr lang="en-US" altLang="en-US"/>
          </a:p>
        </p:txBody>
      </p:sp>
    </p:spTree>
    <p:extLst>
      <p:ext uri="{BB962C8B-B14F-4D97-AF65-F5344CB8AC3E}">
        <p14:creationId xmlns:p14="http://schemas.microsoft.com/office/powerpoint/2010/main" val="1777589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S PGothic" panose="020B0600070205080204"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4</a:t>
            </a:fld>
            <a:endParaRPr lang="en-US" altLang="en-US"/>
          </a:p>
        </p:txBody>
      </p:sp>
    </p:spTree>
    <p:extLst>
      <p:ext uri="{BB962C8B-B14F-4D97-AF65-F5344CB8AC3E}">
        <p14:creationId xmlns:p14="http://schemas.microsoft.com/office/powerpoint/2010/main" val="88885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5</a:t>
            </a:fld>
            <a:endParaRPr lang="en-US" altLang="en-US"/>
          </a:p>
        </p:txBody>
      </p:sp>
    </p:spTree>
    <p:extLst>
      <p:ext uri="{BB962C8B-B14F-4D97-AF65-F5344CB8AC3E}">
        <p14:creationId xmlns:p14="http://schemas.microsoft.com/office/powerpoint/2010/main" val="1458395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6</a:t>
            </a:fld>
            <a:endParaRPr lang="en-US" altLang="en-US"/>
          </a:p>
        </p:txBody>
      </p:sp>
    </p:spTree>
    <p:extLst>
      <p:ext uri="{BB962C8B-B14F-4D97-AF65-F5344CB8AC3E}">
        <p14:creationId xmlns:p14="http://schemas.microsoft.com/office/powerpoint/2010/main" val="1417518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i="1" kern="0" dirty="0">
              <a:solidFill>
                <a:schemeClr val="bg1"/>
              </a:solidFill>
              <a:latin typeface="+mn-lt"/>
              <a:ea typeface="MS PGothic" panose="020B0600070205080204"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7</a:t>
            </a:fld>
            <a:endParaRPr lang="en-US" altLang="en-US"/>
          </a:p>
        </p:txBody>
      </p:sp>
    </p:spTree>
    <p:extLst>
      <p:ext uri="{BB962C8B-B14F-4D97-AF65-F5344CB8AC3E}">
        <p14:creationId xmlns:p14="http://schemas.microsoft.com/office/powerpoint/2010/main" val="596143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8</a:t>
            </a:fld>
            <a:endParaRPr lang="en-US" altLang="en-US"/>
          </a:p>
        </p:txBody>
      </p:sp>
    </p:spTree>
    <p:extLst>
      <p:ext uri="{BB962C8B-B14F-4D97-AF65-F5344CB8AC3E}">
        <p14:creationId xmlns:p14="http://schemas.microsoft.com/office/powerpoint/2010/main" val="726130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S PGothic" panose="020B0600070205080204" pitchFamily="34" charset="-128"/>
              <a:cs typeface="MS PGothic" charset="0"/>
            </a:endParaRPr>
          </a:p>
        </p:txBody>
      </p:sp>
      <p:sp>
        <p:nvSpPr>
          <p:cNvPr id="4" name="Slide Number Placeholder 3"/>
          <p:cNvSpPr>
            <a:spLocks noGrp="1"/>
          </p:cNvSpPr>
          <p:nvPr>
            <p:ph type="sldNum" sz="quarter" idx="5"/>
          </p:nvPr>
        </p:nvSpPr>
        <p:spPr/>
        <p:txBody>
          <a:bodyPr/>
          <a:lstStyle/>
          <a:p>
            <a:pPr>
              <a:defRPr/>
            </a:pPr>
            <a:fld id="{5C926996-D616-844C-9CA8-8A6E0AAA5799}" type="slidenum">
              <a:rPr lang="en-US" altLang="en-US" smtClean="0"/>
              <a:pPr>
                <a:defRPr/>
              </a:pPr>
              <a:t>9</a:t>
            </a:fld>
            <a:endParaRPr lang="en-US" altLang="en-US"/>
          </a:p>
        </p:txBody>
      </p:sp>
    </p:spTree>
    <p:extLst>
      <p:ext uri="{BB962C8B-B14F-4D97-AF65-F5344CB8AC3E}">
        <p14:creationId xmlns:p14="http://schemas.microsoft.com/office/powerpoint/2010/main" val="3706360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UNC_SchoolofMed-white">
            <a:extLst>
              <a:ext uri="{FF2B5EF4-FFF2-40B4-BE49-F238E27FC236}">
                <a16:creationId xmlns:a16="http://schemas.microsoft.com/office/drawing/2014/main" id="{11B8CB99-EEC2-5F4B-5DB4-0579C55B0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57200"/>
            <a:ext cx="23272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E419F2D-4344-7698-9721-816FFB47B50A}"/>
              </a:ext>
            </a:extLst>
          </p:cNvPr>
          <p:cNvSpPr txBox="1"/>
          <p:nvPr userDrawn="1"/>
        </p:nvSpPr>
        <p:spPr>
          <a:xfrm>
            <a:off x="6705600" y="914400"/>
            <a:ext cx="1905000" cy="369332"/>
          </a:xfrm>
          <a:prstGeom prst="rect">
            <a:avLst/>
          </a:prstGeom>
          <a:noFill/>
        </p:spPr>
        <p:txBody>
          <a:bodyPr>
            <a:spAutoFit/>
          </a:bodyPr>
          <a:lstStyle/>
          <a:p>
            <a:pPr eaLnBrk="1" hangingPunct="1">
              <a:defRPr/>
            </a:pPr>
            <a:r>
              <a:rPr lang="en-US" sz="900" b="1" kern="0" spc="70" dirty="0">
                <a:ln>
                  <a:solidFill>
                    <a:schemeClr val="bg1">
                      <a:alpha val="54000"/>
                    </a:schemeClr>
                  </a:solidFill>
                </a:ln>
                <a:solidFill>
                  <a:schemeClr val="bg1"/>
                </a:solidFill>
                <a:latin typeface="Garamond" charset="0"/>
                <a:ea typeface="+mn-ea"/>
              </a:rPr>
              <a:t>DEPARTMENT OF OB/GYN</a:t>
            </a:r>
            <a:br>
              <a:rPr lang="en-US" sz="900" b="1" kern="0" spc="70" dirty="0">
                <a:ln>
                  <a:solidFill>
                    <a:schemeClr val="bg1">
                      <a:alpha val="54000"/>
                    </a:schemeClr>
                  </a:solidFill>
                </a:ln>
                <a:solidFill>
                  <a:schemeClr val="bg1"/>
                </a:solidFill>
                <a:latin typeface="Garamond" charset="0"/>
                <a:ea typeface="+mn-ea"/>
              </a:rPr>
            </a:br>
            <a:endParaRPr lang="en-US" sz="900" b="1" kern="0" spc="70" dirty="0">
              <a:ln>
                <a:solidFill>
                  <a:schemeClr val="bg1">
                    <a:alpha val="54000"/>
                  </a:schemeClr>
                </a:solidFill>
              </a:ln>
              <a:solidFill>
                <a:schemeClr val="bg1"/>
              </a:solidFill>
              <a:latin typeface="Garamond" charset="0"/>
              <a:ea typeface="+mn-ea"/>
            </a:endParaRPr>
          </a:p>
        </p:txBody>
      </p:sp>
      <p:sp>
        <p:nvSpPr>
          <p:cNvPr id="6146" name="Rectangle 2"/>
          <p:cNvSpPr>
            <a:spLocks noGrp="1" noChangeArrowheads="1"/>
          </p:cNvSpPr>
          <p:nvPr>
            <p:ph type="ctrTitle"/>
          </p:nvPr>
        </p:nvSpPr>
        <p:spPr>
          <a:xfrm>
            <a:off x="685800" y="1524000"/>
            <a:ext cx="7772400" cy="1470025"/>
          </a:xfrm>
          <a:noFill/>
          <a:ln>
            <a:noFill/>
          </a:ln>
        </p:spPr>
        <p:txBody>
          <a:bodyPr/>
          <a:lstStyle>
            <a:lvl1pPr>
              <a:defRPr sz="3600">
                <a:solidFill>
                  <a:schemeClr val="bg1"/>
                </a:solidFill>
              </a:defRPr>
            </a:lvl1pPr>
          </a:lstStyle>
          <a:p>
            <a:r>
              <a:rPr lang="en-US" dirty="0"/>
              <a:t>Click to edit Master title style</a:t>
            </a:r>
          </a:p>
        </p:txBody>
      </p:sp>
      <p:sp>
        <p:nvSpPr>
          <p:cNvPr id="6147" name="Rectangle 3"/>
          <p:cNvSpPr>
            <a:spLocks noGrp="1" noChangeArrowheads="1"/>
          </p:cNvSpPr>
          <p:nvPr>
            <p:ph type="subTitle" idx="1"/>
          </p:nvPr>
        </p:nvSpPr>
        <p:spPr>
          <a:xfrm>
            <a:off x="1371600" y="3048000"/>
            <a:ext cx="6400800" cy="2895600"/>
          </a:xfrm>
        </p:spPr>
        <p:txBody>
          <a:bodyPr/>
          <a:lstStyle>
            <a:lvl1pPr marL="0" indent="0" algn="ctr">
              <a:buFontTx/>
              <a:buNone/>
              <a:defRPr b="1">
                <a:solidFill>
                  <a:srgbClr val="E7E58C"/>
                </a:solidFill>
              </a:defRPr>
            </a:lvl1pPr>
          </a:lstStyle>
          <a:p>
            <a:r>
              <a:rPr lang="en-US"/>
              <a:t>Click to edit Master subtitle style</a:t>
            </a:r>
          </a:p>
        </p:txBody>
      </p:sp>
      <p:sp>
        <p:nvSpPr>
          <p:cNvPr id="6" name="Rectangle 4">
            <a:extLst>
              <a:ext uri="{FF2B5EF4-FFF2-40B4-BE49-F238E27FC236}">
                <a16:creationId xmlns:a16="http://schemas.microsoft.com/office/drawing/2014/main" id="{763587F7-B0D5-BA54-9782-B20F315378B3}"/>
              </a:ext>
            </a:extLst>
          </p:cNvPr>
          <p:cNvSpPr>
            <a:spLocks noGrp="1" noChangeArrowheads="1"/>
          </p:cNvSpPr>
          <p:nvPr>
            <p:ph type="dt" sz="half" idx="10"/>
          </p:nvPr>
        </p:nvSpPr>
        <p:spPr>
          <a:xfrm>
            <a:off x="457200" y="6245225"/>
            <a:ext cx="2133600" cy="476250"/>
          </a:xfrm>
        </p:spPr>
        <p:txBody>
          <a:bodyPr/>
          <a:lstStyle>
            <a:lvl1pPr>
              <a:defRPr>
                <a:solidFill>
                  <a:schemeClr val="bg1"/>
                </a:solidFill>
              </a:defRPr>
            </a:lvl1pPr>
          </a:lstStyle>
          <a:p>
            <a:pPr>
              <a:defRPr/>
            </a:pPr>
            <a:endParaRPr lang="en-US"/>
          </a:p>
        </p:txBody>
      </p:sp>
      <p:sp>
        <p:nvSpPr>
          <p:cNvPr id="7" name="Rectangle 5">
            <a:extLst>
              <a:ext uri="{FF2B5EF4-FFF2-40B4-BE49-F238E27FC236}">
                <a16:creationId xmlns:a16="http://schemas.microsoft.com/office/drawing/2014/main" id="{A976A95E-E7A2-DA18-0B85-EB111596E9E0}"/>
              </a:ext>
            </a:extLst>
          </p:cNvPr>
          <p:cNvSpPr>
            <a:spLocks noGrp="1" noChangeArrowheads="1"/>
          </p:cNvSpPr>
          <p:nvPr>
            <p:ph type="ftr" sz="quarter" idx="11"/>
          </p:nvPr>
        </p:nvSpPr>
        <p:spPr>
          <a:xfrm>
            <a:off x="3124200" y="6245225"/>
            <a:ext cx="2895600" cy="476250"/>
          </a:xfrm>
        </p:spPr>
        <p:txBody>
          <a:bodyPr/>
          <a:lstStyle>
            <a:lvl1pPr>
              <a:defRPr>
                <a:solidFill>
                  <a:schemeClr val="bg1"/>
                </a:solidFill>
              </a:defRPr>
            </a:lvl1pPr>
          </a:lstStyle>
          <a:p>
            <a:pPr>
              <a:defRPr/>
            </a:pPr>
            <a:endParaRPr lang="en-US"/>
          </a:p>
        </p:txBody>
      </p:sp>
      <p:sp>
        <p:nvSpPr>
          <p:cNvPr id="8" name="Rectangle 6">
            <a:extLst>
              <a:ext uri="{FF2B5EF4-FFF2-40B4-BE49-F238E27FC236}">
                <a16:creationId xmlns:a16="http://schemas.microsoft.com/office/drawing/2014/main" id="{4D432E72-2EB1-2D7D-1DE9-AB3CC4F7EA04}"/>
              </a:ext>
            </a:extLst>
          </p:cNvPr>
          <p:cNvSpPr>
            <a:spLocks noGrp="1" noChangeArrowheads="1"/>
          </p:cNvSpPr>
          <p:nvPr>
            <p:ph type="sldNum" sz="quarter" idx="12"/>
          </p:nvPr>
        </p:nvSpPr>
        <p:spPr>
          <a:xfrm>
            <a:off x="6553200" y="6245225"/>
            <a:ext cx="2133600" cy="476250"/>
          </a:xfrm>
        </p:spPr>
        <p:txBody>
          <a:bodyPr/>
          <a:lstStyle>
            <a:lvl1pPr>
              <a:defRPr>
                <a:solidFill>
                  <a:schemeClr val="bg1"/>
                </a:solidFill>
              </a:defRPr>
            </a:lvl1pPr>
          </a:lstStyle>
          <a:p>
            <a:pPr>
              <a:defRPr/>
            </a:pPr>
            <a:fld id="{D223E8EA-70CC-6F48-AB07-2060105AB848}" type="slidenum">
              <a:rPr lang="en-US" altLang="en-US"/>
              <a:pPr>
                <a:defRPr/>
              </a:pPr>
              <a:t>‹#›</a:t>
            </a:fld>
            <a:endParaRPr lang="en-US" altLang="en-US"/>
          </a:p>
        </p:txBody>
      </p:sp>
    </p:spTree>
    <p:extLst>
      <p:ext uri="{BB962C8B-B14F-4D97-AF65-F5344CB8AC3E}">
        <p14:creationId xmlns:p14="http://schemas.microsoft.com/office/powerpoint/2010/main" val="45448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152400"/>
            <a:ext cx="16954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1200" y="152400"/>
            <a:ext cx="49339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73BC31-00FD-CE92-9570-B725670C47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C038C0-3A7E-F2F6-3BB2-4C5CB00E6D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E9A7BC-BC76-1ED5-5285-73A843E7B8D4}"/>
              </a:ext>
            </a:extLst>
          </p:cNvPr>
          <p:cNvSpPr>
            <a:spLocks noGrp="1" noChangeArrowheads="1"/>
          </p:cNvSpPr>
          <p:nvPr>
            <p:ph type="sldNum" sz="quarter" idx="12"/>
          </p:nvPr>
        </p:nvSpPr>
        <p:spPr>
          <a:ln/>
        </p:spPr>
        <p:txBody>
          <a:bodyPr/>
          <a:lstStyle>
            <a:lvl1pPr>
              <a:defRPr/>
            </a:lvl1pPr>
          </a:lstStyle>
          <a:p>
            <a:pPr>
              <a:defRPr/>
            </a:pPr>
            <a:fld id="{CFA8910B-60EC-DA41-ACEF-E3F1EDF59C3D}" type="slidenum">
              <a:rPr lang="en-US" altLang="en-US"/>
              <a:pPr>
                <a:defRPr/>
              </a:pPr>
              <a:t>‹#›</a:t>
            </a:fld>
            <a:endParaRPr lang="en-US" altLang="en-US"/>
          </a:p>
        </p:txBody>
      </p:sp>
    </p:spTree>
    <p:extLst>
      <p:ext uri="{BB962C8B-B14F-4D97-AF65-F5344CB8AC3E}">
        <p14:creationId xmlns:p14="http://schemas.microsoft.com/office/powerpoint/2010/main" val="54271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dirty="0"/>
          </a:p>
        </p:txBody>
      </p:sp>
      <p:sp>
        <p:nvSpPr>
          <p:cNvPr id="4" name="Rectangle 4">
            <a:extLst>
              <a:ext uri="{FF2B5EF4-FFF2-40B4-BE49-F238E27FC236}">
                <a16:creationId xmlns:a16="http://schemas.microsoft.com/office/drawing/2014/main" id="{FA3CDCCA-8018-4A20-89FA-F09FF141F136}"/>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B0A56D-249B-3388-968E-B112D7FCA04F}"/>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0A8D11-2ADC-DCA4-DB32-95023612BD7B}"/>
              </a:ext>
            </a:extLst>
          </p:cNvPr>
          <p:cNvSpPr>
            <a:spLocks noGrp="1" noChangeArrowheads="1"/>
          </p:cNvSpPr>
          <p:nvPr>
            <p:ph type="sldNum" sz="quarter" idx="12"/>
          </p:nvPr>
        </p:nvSpPr>
        <p:spPr>
          <a:xfrm>
            <a:off x="6553200" y="6248400"/>
            <a:ext cx="1905000" cy="457200"/>
          </a:xfrm>
        </p:spPr>
        <p:txBody>
          <a:bodyPr/>
          <a:lstStyle>
            <a:lvl1pPr>
              <a:defRPr/>
            </a:lvl1pPr>
          </a:lstStyle>
          <a:p>
            <a:pPr>
              <a:defRPr/>
            </a:pPr>
            <a:fld id="{97C9C987-5303-704D-B6F2-A55EE1B686C5}" type="slidenum">
              <a:rPr lang="en-US" altLang="en-US"/>
              <a:pPr>
                <a:defRPr/>
              </a:pPr>
              <a:t>‹#›</a:t>
            </a:fld>
            <a:endParaRPr lang="en-US" altLang="en-US"/>
          </a:p>
        </p:txBody>
      </p:sp>
    </p:spTree>
    <p:extLst>
      <p:ext uri="{BB962C8B-B14F-4D97-AF65-F5344CB8AC3E}">
        <p14:creationId xmlns:p14="http://schemas.microsoft.com/office/powerpoint/2010/main" val="1395381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7">
            <a:extLst>
              <a:ext uri="{FF2B5EF4-FFF2-40B4-BE49-F238E27FC236}">
                <a16:creationId xmlns:a16="http://schemas.microsoft.com/office/drawing/2014/main" id="{A866B516-E8E7-8325-AF5B-A2E693F0CA4E}"/>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8">
            <a:extLst>
              <a:ext uri="{FF2B5EF4-FFF2-40B4-BE49-F238E27FC236}">
                <a16:creationId xmlns:a16="http://schemas.microsoft.com/office/drawing/2014/main" id="{65392A13-97A1-8376-0FA2-2CED90A69C33}"/>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19">
            <a:extLst>
              <a:ext uri="{FF2B5EF4-FFF2-40B4-BE49-F238E27FC236}">
                <a16:creationId xmlns:a16="http://schemas.microsoft.com/office/drawing/2014/main" id="{BEE942F8-555B-455F-12FA-B89C5506BECA}"/>
              </a:ext>
            </a:extLst>
          </p:cNvPr>
          <p:cNvSpPr>
            <a:spLocks noGrp="1" noChangeArrowheads="1"/>
          </p:cNvSpPr>
          <p:nvPr>
            <p:ph type="sldNum" sz="quarter" idx="12"/>
          </p:nvPr>
        </p:nvSpPr>
        <p:spPr/>
        <p:txBody>
          <a:bodyPr/>
          <a:lstStyle>
            <a:lvl1pPr>
              <a:defRPr/>
            </a:lvl1pPr>
          </a:lstStyle>
          <a:p>
            <a:pPr>
              <a:defRPr/>
            </a:pPr>
            <a:fld id="{5A77D0E9-C2E1-C444-9263-9476DC2413A5}" type="slidenum">
              <a:rPr lang="en-US" altLang="en-US"/>
              <a:pPr>
                <a:defRPr/>
              </a:pPr>
              <a:t>‹#›</a:t>
            </a:fld>
            <a:endParaRPr lang="en-US" altLang="en-US"/>
          </a:p>
        </p:txBody>
      </p:sp>
    </p:spTree>
    <p:extLst>
      <p:ext uri="{BB962C8B-B14F-4D97-AF65-F5344CB8AC3E}">
        <p14:creationId xmlns:p14="http://schemas.microsoft.com/office/powerpoint/2010/main" val="201401924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UNC_SchoolofMed-white">
            <a:extLst>
              <a:ext uri="{FF2B5EF4-FFF2-40B4-BE49-F238E27FC236}">
                <a16:creationId xmlns:a16="http://schemas.microsoft.com/office/drawing/2014/main" id="{5694CEFC-5177-0F26-A185-DBD34F098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57200"/>
            <a:ext cx="23272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ctrTitle"/>
          </p:nvPr>
        </p:nvSpPr>
        <p:spPr>
          <a:xfrm>
            <a:off x="685800" y="1524000"/>
            <a:ext cx="7772400" cy="1470025"/>
          </a:xfrm>
        </p:spPr>
        <p:txBody>
          <a:bodyPr/>
          <a:lstStyle>
            <a:lvl1pPr>
              <a:defRPr sz="3600">
                <a:solidFill>
                  <a:schemeClr val="bg1"/>
                </a:solidFill>
              </a:defRPr>
            </a:lvl1pPr>
          </a:lstStyle>
          <a:p>
            <a:r>
              <a:rPr lang="en-US"/>
              <a:t>Click to edit Master title style</a:t>
            </a:r>
          </a:p>
        </p:txBody>
      </p:sp>
      <p:sp>
        <p:nvSpPr>
          <p:cNvPr id="9219" name="Rectangle 3"/>
          <p:cNvSpPr>
            <a:spLocks noGrp="1" noChangeArrowheads="1"/>
          </p:cNvSpPr>
          <p:nvPr>
            <p:ph type="subTitle" idx="1"/>
          </p:nvPr>
        </p:nvSpPr>
        <p:spPr>
          <a:xfrm>
            <a:off x="1371600" y="3048000"/>
            <a:ext cx="6400800" cy="2895600"/>
          </a:xfrm>
        </p:spPr>
        <p:txBody>
          <a:bodyPr/>
          <a:lstStyle>
            <a:lvl1pPr marL="0" indent="0" algn="ctr">
              <a:buFontTx/>
              <a:buNone/>
              <a:defRPr b="1">
                <a:solidFill>
                  <a:srgbClr val="E7E58C"/>
                </a:solidFill>
              </a:defRPr>
            </a:lvl1pPr>
          </a:lstStyle>
          <a:p>
            <a:r>
              <a:rPr lang="en-US"/>
              <a:t>Click to edit Master subtitle style</a:t>
            </a:r>
          </a:p>
        </p:txBody>
      </p:sp>
      <p:sp>
        <p:nvSpPr>
          <p:cNvPr id="5" name="Date Placeholder 4">
            <a:extLst>
              <a:ext uri="{FF2B5EF4-FFF2-40B4-BE49-F238E27FC236}">
                <a16:creationId xmlns:a16="http://schemas.microsoft.com/office/drawing/2014/main" id="{2AED53BB-FCC3-6426-6C1F-E8AB75417256}"/>
              </a:ext>
            </a:extLst>
          </p:cNvPr>
          <p:cNvSpPr>
            <a:spLocks noGrp="1" noChangeArrowheads="1"/>
          </p:cNvSpPr>
          <p:nvPr>
            <p:ph type="dt" sz="half" idx="10"/>
          </p:nvPr>
        </p:nvSpPr>
        <p:spPr>
          <a:xfrm>
            <a:off x="457200" y="6245225"/>
            <a:ext cx="2133600" cy="476250"/>
          </a:xfrm>
        </p:spPr>
        <p:txBody>
          <a:bodyPr/>
          <a:lstStyle>
            <a:lvl1pPr>
              <a:defRPr>
                <a:solidFill>
                  <a:schemeClr val="bg1"/>
                </a:solidFill>
              </a:defRPr>
            </a:lvl1pPr>
          </a:lstStyle>
          <a:p>
            <a:pPr>
              <a:defRPr/>
            </a:pPr>
            <a:endParaRPr lang="en-US"/>
          </a:p>
        </p:txBody>
      </p:sp>
      <p:sp>
        <p:nvSpPr>
          <p:cNvPr id="6" name="Footer Placeholder 5">
            <a:extLst>
              <a:ext uri="{FF2B5EF4-FFF2-40B4-BE49-F238E27FC236}">
                <a16:creationId xmlns:a16="http://schemas.microsoft.com/office/drawing/2014/main" id="{344E488A-31A1-E2A7-034C-8BA527633E3E}"/>
              </a:ext>
            </a:extLst>
          </p:cNvPr>
          <p:cNvSpPr>
            <a:spLocks noGrp="1" noChangeArrowheads="1"/>
          </p:cNvSpPr>
          <p:nvPr>
            <p:ph type="ftr" sz="quarter" idx="11"/>
          </p:nvPr>
        </p:nvSpPr>
        <p:spPr>
          <a:xfrm>
            <a:off x="3124200" y="6245225"/>
            <a:ext cx="2895600" cy="476250"/>
          </a:xfrm>
        </p:spPr>
        <p:txBody>
          <a:bodyPr/>
          <a:lstStyle>
            <a:lvl1pPr>
              <a:defRPr>
                <a:solidFill>
                  <a:schemeClr val="bg1"/>
                </a:solidFill>
              </a:defRPr>
            </a:lvl1pPr>
          </a:lstStyle>
          <a:p>
            <a:pPr>
              <a:defRPr/>
            </a:pPr>
            <a:endParaRPr lang="en-US"/>
          </a:p>
        </p:txBody>
      </p:sp>
      <p:sp>
        <p:nvSpPr>
          <p:cNvPr id="7" name="Slide Number Placeholder 6">
            <a:extLst>
              <a:ext uri="{FF2B5EF4-FFF2-40B4-BE49-F238E27FC236}">
                <a16:creationId xmlns:a16="http://schemas.microsoft.com/office/drawing/2014/main" id="{5DE59F86-E08D-7888-3BB4-EC2A92D1B458}"/>
              </a:ext>
            </a:extLst>
          </p:cNvPr>
          <p:cNvSpPr>
            <a:spLocks noGrp="1" noChangeArrowheads="1"/>
          </p:cNvSpPr>
          <p:nvPr>
            <p:ph type="sldNum" sz="quarter" idx="12"/>
          </p:nvPr>
        </p:nvSpPr>
        <p:spPr>
          <a:xfrm>
            <a:off x="6553200" y="6245225"/>
            <a:ext cx="2133600" cy="476250"/>
          </a:xfrm>
        </p:spPr>
        <p:txBody>
          <a:bodyPr/>
          <a:lstStyle>
            <a:lvl1pPr>
              <a:defRPr>
                <a:solidFill>
                  <a:schemeClr val="bg1"/>
                </a:solidFill>
              </a:defRPr>
            </a:lvl1pPr>
          </a:lstStyle>
          <a:p>
            <a:pPr>
              <a:defRPr/>
            </a:pPr>
            <a:fld id="{CF9E8062-7401-AE4F-B9CF-4911625327B4}" type="slidenum">
              <a:rPr lang="en-US" altLang="en-US"/>
              <a:pPr>
                <a:defRPr/>
              </a:pPr>
              <a:t>‹#›</a:t>
            </a:fld>
            <a:endParaRPr lang="en-US" altLang="en-US"/>
          </a:p>
        </p:txBody>
      </p:sp>
    </p:spTree>
    <p:extLst>
      <p:ext uri="{BB962C8B-B14F-4D97-AF65-F5344CB8AC3E}">
        <p14:creationId xmlns:p14="http://schemas.microsoft.com/office/powerpoint/2010/main" val="778711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0CCD6B-EE3F-DC31-8E6B-B89966DADA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9F7182-CC72-00AC-91C8-67FF508678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69B246-34D1-8B03-E8B0-AADE8450FBAA}"/>
              </a:ext>
            </a:extLst>
          </p:cNvPr>
          <p:cNvSpPr>
            <a:spLocks noGrp="1" noChangeArrowheads="1"/>
          </p:cNvSpPr>
          <p:nvPr>
            <p:ph type="sldNum" sz="quarter" idx="12"/>
          </p:nvPr>
        </p:nvSpPr>
        <p:spPr>
          <a:ln/>
        </p:spPr>
        <p:txBody>
          <a:bodyPr/>
          <a:lstStyle>
            <a:lvl1pPr>
              <a:defRPr/>
            </a:lvl1pPr>
          </a:lstStyle>
          <a:p>
            <a:pPr>
              <a:defRPr/>
            </a:pPr>
            <a:fld id="{34013875-8FDB-DA4A-828A-457C28ECAF4B}" type="slidenum">
              <a:rPr lang="en-US" altLang="en-US"/>
              <a:pPr>
                <a:defRPr/>
              </a:pPr>
              <a:t>‹#›</a:t>
            </a:fld>
            <a:endParaRPr lang="en-US" altLang="en-US"/>
          </a:p>
        </p:txBody>
      </p:sp>
    </p:spTree>
    <p:extLst>
      <p:ext uri="{BB962C8B-B14F-4D97-AF65-F5344CB8AC3E}">
        <p14:creationId xmlns:p14="http://schemas.microsoft.com/office/powerpoint/2010/main" val="824078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B35D7ED-BA6B-F36C-C78C-26C457C464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C0C9AA-0DC9-AD4A-3AF7-2E995804EA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0F45DA-5919-43B1-0654-88358E6B6070}"/>
              </a:ext>
            </a:extLst>
          </p:cNvPr>
          <p:cNvSpPr>
            <a:spLocks noGrp="1" noChangeArrowheads="1"/>
          </p:cNvSpPr>
          <p:nvPr>
            <p:ph type="sldNum" sz="quarter" idx="12"/>
          </p:nvPr>
        </p:nvSpPr>
        <p:spPr>
          <a:ln/>
        </p:spPr>
        <p:txBody>
          <a:bodyPr/>
          <a:lstStyle>
            <a:lvl1pPr>
              <a:defRPr/>
            </a:lvl1pPr>
          </a:lstStyle>
          <a:p>
            <a:pPr>
              <a:defRPr/>
            </a:pPr>
            <a:fld id="{9312A4D1-AD4F-EC4B-B1AA-7086A08AE296}" type="slidenum">
              <a:rPr lang="en-US" altLang="en-US"/>
              <a:pPr>
                <a:defRPr/>
              </a:pPr>
              <a:t>‹#›</a:t>
            </a:fld>
            <a:endParaRPr lang="en-US" altLang="en-US"/>
          </a:p>
        </p:txBody>
      </p:sp>
    </p:spTree>
    <p:extLst>
      <p:ext uri="{BB962C8B-B14F-4D97-AF65-F5344CB8AC3E}">
        <p14:creationId xmlns:p14="http://schemas.microsoft.com/office/powerpoint/2010/main" val="1253115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57400" y="1143000"/>
            <a:ext cx="3276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143000"/>
            <a:ext cx="3276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9B7EBA7-41F4-1736-2957-737E3C5CEB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A0D085-1C92-138C-DB62-1872B4788E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2E5272-0EFB-F155-8A1E-912BB16E005C}"/>
              </a:ext>
            </a:extLst>
          </p:cNvPr>
          <p:cNvSpPr>
            <a:spLocks noGrp="1" noChangeArrowheads="1"/>
          </p:cNvSpPr>
          <p:nvPr>
            <p:ph type="sldNum" sz="quarter" idx="12"/>
          </p:nvPr>
        </p:nvSpPr>
        <p:spPr>
          <a:ln/>
        </p:spPr>
        <p:txBody>
          <a:bodyPr/>
          <a:lstStyle>
            <a:lvl1pPr>
              <a:defRPr/>
            </a:lvl1pPr>
          </a:lstStyle>
          <a:p>
            <a:pPr>
              <a:defRPr/>
            </a:pPr>
            <a:fld id="{A3E1C306-F5D4-094B-8E07-9146645A5AED}" type="slidenum">
              <a:rPr lang="en-US" altLang="en-US"/>
              <a:pPr>
                <a:defRPr/>
              </a:pPr>
              <a:t>‹#›</a:t>
            </a:fld>
            <a:endParaRPr lang="en-US" altLang="en-US"/>
          </a:p>
        </p:txBody>
      </p:sp>
    </p:spTree>
    <p:extLst>
      <p:ext uri="{BB962C8B-B14F-4D97-AF65-F5344CB8AC3E}">
        <p14:creationId xmlns:p14="http://schemas.microsoft.com/office/powerpoint/2010/main" val="3522200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CC843D9-D811-3D15-1776-077D43F8D48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28A033C-65BD-C40A-C9BB-B85F55C124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E125EA-B49A-B483-02FD-904ED7A520D3}"/>
              </a:ext>
            </a:extLst>
          </p:cNvPr>
          <p:cNvSpPr>
            <a:spLocks noGrp="1" noChangeArrowheads="1"/>
          </p:cNvSpPr>
          <p:nvPr>
            <p:ph type="sldNum" sz="quarter" idx="12"/>
          </p:nvPr>
        </p:nvSpPr>
        <p:spPr>
          <a:ln/>
        </p:spPr>
        <p:txBody>
          <a:bodyPr/>
          <a:lstStyle>
            <a:lvl1pPr>
              <a:defRPr/>
            </a:lvl1pPr>
          </a:lstStyle>
          <a:p>
            <a:pPr>
              <a:defRPr/>
            </a:pPr>
            <a:fld id="{44E83018-18A8-2646-AF8D-F6167A09EE12}" type="slidenum">
              <a:rPr lang="en-US" altLang="en-US"/>
              <a:pPr>
                <a:defRPr/>
              </a:pPr>
              <a:t>‹#›</a:t>
            </a:fld>
            <a:endParaRPr lang="en-US" altLang="en-US"/>
          </a:p>
        </p:txBody>
      </p:sp>
    </p:spTree>
    <p:extLst>
      <p:ext uri="{BB962C8B-B14F-4D97-AF65-F5344CB8AC3E}">
        <p14:creationId xmlns:p14="http://schemas.microsoft.com/office/powerpoint/2010/main" val="181538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D492B63-BE81-7668-01D1-3CEF02FFD72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CCD35FB-48E0-09CE-E971-DC5FB487C1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DE3E3F-8C67-E408-9811-44ADE1A2D29A}"/>
              </a:ext>
            </a:extLst>
          </p:cNvPr>
          <p:cNvSpPr>
            <a:spLocks noGrp="1" noChangeArrowheads="1"/>
          </p:cNvSpPr>
          <p:nvPr>
            <p:ph type="sldNum" sz="quarter" idx="12"/>
          </p:nvPr>
        </p:nvSpPr>
        <p:spPr>
          <a:ln/>
        </p:spPr>
        <p:txBody>
          <a:bodyPr/>
          <a:lstStyle>
            <a:lvl1pPr>
              <a:defRPr/>
            </a:lvl1pPr>
          </a:lstStyle>
          <a:p>
            <a:pPr>
              <a:defRPr/>
            </a:pPr>
            <a:fld id="{943EE691-9948-2745-B3A9-608594089955}" type="slidenum">
              <a:rPr lang="en-US" altLang="en-US"/>
              <a:pPr>
                <a:defRPr/>
              </a:pPr>
              <a:t>‹#›</a:t>
            </a:fld>
            <a:endParaRPr lang="en-US" altLang="en-US"/>
          </a:p>
        </p:txBody>
      </p:sp>
    </p:spTree>
    <p:extLst>
      <p:ext uri="{BB962C8B-B14F-4D97-AF65-F5344CB8AC3E}">
        <p14:creationId xmlns:p14="http://schemas.microsoft.com/office/powerpoint/2010/main" val="3379462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EB68CC-EEE6-9A73-9369-A6B9DD89176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6A127C1-B5B8-2357-FA8C-76FCF827FC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120858B-C2C3-4D77-394B-AECC818EC24A}"/>
              </a:ext>
            </a:extLst>
          </p:cNvPr>
          <p:cNvSpPr>
            <a:spLocks noGrp="1" noChangeArrowheads="1"/>
          </p:cNvSpPr>
          <p:nvPr>
            <p:ph type="sldNum" sz="quarter" idx="12"/>
          </p:nvPr>
        </p:nvSpPr>
        <p:spPr>
          <a:ln/>
        </p:spPr>
        <p:txBody>
          <a:bodyPr/>
          <a:lstStyle>
            <a:lvl1pPr>
              <a:defRPr/>
            </a:lvl1pPr>
          </a:lstStyle>
          <a:p>
            <a:pPr>
              <a:defRPr/>
            </a:pPr>
            <a:fld id="{DE78C482-EADC-FA49-9060-CBB32E6CE97A}" type="slidenum">
              <a:rPr lang="en-US" altLang="en-US"/>
              <a:pPr>
                <a:defRPr/>
              </a:pPr>
              <a:t>‹#›</a:t>
            </a:fld>
            <a:endParaRPr lang="en-US" altLang="en-US"/>
          </a:p>
        </p:txBody>
      </p:sp>
    </p:spTree>
    <p:extLst>
      <p:ext uri="{BB962C8B-B14F-4D97-AF65-F5344CB8AC3E}">
        <p14:creationId xmlns:p14="http://schemas.microsoft.com/office/powerpoint/2010/main" val="424984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3E8C41-210E-DDE5-153E-795A346A85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0A4DCEA-6C14-03C7-C3B8-1FD6F7CAB5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6CD05-83D7-31FB-D4BA-9A4790C63B36}"/>
              </a:ext>
            </a:extLst>
          </p:cNvPr>
          <p:cNvSpPr>
            <a:spLocks noGrp="1" noChangeArrowheads="1"/>
          </p:cNvSpPr>
          <p:nvPr>
            <p:ph type="sldNum" sz="quarter" idx="12"/>
          </p:nvPr>
        </p:nvSpPr>
        <p:spPr>
          <a:ln/>
        </p:spPr>
        <p:txBody>
          <a:bodyPr/>
          <a:lstStyle>
            <a:lvl1pPr>
              <a:defRPr/>
            </a:lvl1pPr>
          </a:lstStyle>
          <a:p>
            <a:pPr>
              <a:defRPr/>
            </a:pPr>
            <a:fld id="{2DFF68FB-5C17-AA47-8CDC-7EB442B0400C}" type="slidenum">
              <a:rPr lang="en-US" altLang="en-US"/>
              <a:pPr>
                <a:defRPr/>
              </a:pPr>
              <a:t>‹#›</a:t>
            </a:fld>
            <a:endParaRPr lang="en-US" altLang="en-US"/>
          </a:p>
        </p:txBody>
      </p:sp>
    </p:spTree>
    <p:extLst>
      <p:ext uri="{BB962C8B-B14F-4D97-AF65-F5344CB8AC3E}">
        <p14:creationId xmlns:p14="http://schemas.microsoft.com/office/powerpoint/2010/main" val="949521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0987F9-1336-D4BF-5CBA-076AAE1A6D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A87F4BF-3D64-0780-0348-D20A71BB4F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FF705D3-0F87-9B8F-E6CD-0159BC17CE75}"/>
              </a:ext>
            </a:extLst>
          </p:cNvPr>
          <p:cNvSpPr>
            <a:spLocks noGrp="1" noChangeArrowheads="1"/>
          </p:cNvSpPr>
          <p:nvPr>
            <p:ph type="sldNum" sz="quarter" idx="12"/>
          </p:nvPr>
        </p:nvSpPr>
        <p:spPr>
          <a:ln/>
        </p:spPr>
        <p:txBody>
          <a:bodyPr/>
          <a:lstStyle>
            <a:lvl1pPr>
              <a:defRPr/>
            </a:lvl1pPr>
          </a:lstStyle>
          <a:p>
            <a:pPr>
              <a:defRPr/>
            </a:pPr>
            <a:fld id="{DD7ED74F-890A-8D48-9A5D-53AEA3D0C823}" type="slidenum">
              <a:rPr lang="en-US" altLang="en-US"/>
              <a:pPr>
                <a:defRPr/>
              </a:pPr>
              <a:t>‹#›</a:t>
            </a:fld>
            <a:endParaRPr lang="en-US" altLang="en-US"/>
          </a:p>
        </p:txBody>
      </p:sp>
    </p:spTree>
    <p:extLst>
      <p:ext uri="{BB962C8B-B14F-4D97-AF65-F5344CB8AC3E}">
        <p14:creationId xmlns:p14="http://schemas.microsoft.com/office/powerpoint/2010/main" val="959972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FDCAC41-0E28-24B5-39E1-B0AEFA52F8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5C850B-59FA-3598-2F73-C517C1057F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5C30B5-2F52-2567-68D4-80DEEA2594EC}"/>
              </a:ext>
            </a:extLst>
          </p:cNvPr>
          <p:cNvSpPr>
            <a:spLocks noGrp="1" noChangeArrowheads="1"/>
          </p:cNvSpPr>
          <p:nvPr>
            <p:ph type="sldNum" sz="quarter" idx="12"/>
          </p:nvPr>
        </p:nvSpPr>
        <p:spPr>
          <a:ln/>
        </p:spPr>
        <p:txBody>
          <a:bodyPr/>
          <a:lstStyle>
            <a:lvl1pPr>
              <a:defRPr/>
            </a:lvl1pPr>
          </a:lstStyle>
          <a:p>
            <a:pPr>
              <a:defRPr/>
            </a:pPr>
            <a:fld id="{4CABC534-4B34-7A46-B9E6-2A6F1531579B}" type="slidenum">
              <a:rPr lang="en-US" altLang="en-US"/>
              <a:pPr>
                <a:defRPr/>
              </a:pPr>
              <a:t>‹#›</a:t>
            </a:fld>
            <a:endParaRPr lang="en-US" altLang="en-US"/>
          </a:p>
        </p:txBody>
      </p:sp>
    </p:spTree>
    <p:extLst>
      <p:ext uri="{BB962C8B-B14F-4D97-AF65-F5344CB8AC3E}">
        <p14:creationId xmlns:p14="http://schemas.microsoft.com/office/powerpoint/2010/main" val="29924953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7160FC-853F-57F1-8DCF-DCF6BF252E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C0DF91C-E835-CCAB-3184-2F5DB4DD1A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B3E5D4-1F96-3E6D-436C-C502AD3749F8}"/>
              </a:ext>
            </a:extLst>
          </p:cNvPr>
          <p:cNvSpPr>
            <a:spLocks noGrp="1" noChangeArrowheads="1"/>
          </p:cNvSpPr>
          <p:nvPr>
            <p:ph type="sldNum" sz="quarter" idx="12"/>
          </p:nvPr>
        </p:nvSpPr>
        <p:spPr>
          <a:ln/>
        </p:spPr>
        <p:txBody>
          <a:bodyPr/>
          <a:lstStyle>
            <a:lvl1pPr>
              <a:defRPr/>
            </a:lvl1pPr>
          </a:lstStyle>
          <a:p>
            <a:pPr>
              <a:defRPr/>
            </a:pPr>
            <a:fld id="{B96B2BBA-B677-4D4D-AC3E-D12D3E782FDE}" type="slidenum">
              <a:rPr lang="en-US" altLang="en-US"/>
              <a:pPr>
                <a:defRPr/>
              </a:pPr>
              <a:t>‹#›</a:t>
            </a:fld>
            <a:endParaRPr lang="en-US" altLang="en-US"/>
          </a:p>
        </p:txBody>
      </p:sp>
    </p:spTree>
    <p:extLst>
      <p:ext uri="{BB962C8B-B14F-4D97-AF65-F5344CB8AC3E}">
        <p14:creationId xmlns:p14="http://schemas.microsoft.com/office/powerpoint/2010/main" val="4533826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152400"/>
            <a:ext cx="16954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1200" y="152400"/>
            <a:ext cx="49339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95DF86-1F79-07F3-AD72-2F600ABCB5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CBE1C3-CB1C-E856-3BF3-721EC168C6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6A6568E-A69E-DF5E-F418-D9E88E8EDE47}"/>
              </a:ext>
            </a:extLst>
          </p:cNvPr>
          <p:cNvSpPr>
            <a:spLocks noGrp="1" noChangeArrowheads="1"/>
          </p:cNvSpPr>
          <p:nvPr>
            <p:ph type="sldNum" sz="quarter" idx="12"/>
          </p:nvPr>
        </p:nvSpPr>
        <p:spPr>
          <a:ln/>
        </p:spPr>
        <p:txBody>
          <a:bodyPr/>
          <a:lstStyle>
            <a:lvl1pPr>
              <a:defRPr/>
            </a:lvl1pPr>
          </a:lstStyle>
          <a:p>
            <a:pPr>
              <a:defRPr/>
            </a:pPr>
            <a:fld id="{CA3D5DD7-01FC-594D-AF4D-47F7826A60E9}" type="slidenum">
              <a:rPr lang="en-US" altLang="en-US"/>
              <a:pPr>
                <a:defRPr/>
              </a:pPr>
              <a:t>‹#›</a:t>
            </a:fld>
            <a:endParaRPr lang="en-US" altLang="en-US"/>
          </a:p>
        </p:txBody>
      </p:sp>
    </p:spTree>
    <p:extLst>
      <p:ext uri="{BB962C8B-B14F-4D97-AF65-F5344CB8AC3E}">
        <p14:creationId xmlns:p14="http://schemas.microsoft.com/office/powerpoint/2010/main" val="1434386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7D55F81-4356-229A-3D69-04017EB09A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74B42B-BD7F-401F-EE12-E104DF96FA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D2834E-3E8D-E630-E9A7-6907F9907ABD}"/>
              </a:ext>
            </a:extLst>
          </p:cNvPr>
          <p:cNvSpPr>
            <a:spLocks noGrp="1" noChangeArrowheads="1"/>
          </p:cNvSpPr>
          <p:nvPr>
            <p:ph type="sldNum" sz="quarter" idx="12"/>
          </p:nvPr>
        </p:nvSpPr>
        <p:spPr>
          <a:ln/>
        </p:spPr>
        <p:txBody>
          <a:bodyPr/>
          <a:lstStyle>
            <a:lvl1pPr>
              <a:defRPr/>
            </a:lvl1pPr>
          </a:lstStyle>
          <a:p>
            <a:pPr>
              <a:defRPr/>
            </a:pPr>
            <a:fld id="{F0F2D5A4-D0E0-4A42-8C3B-FA11E43E8EB1}" type="slidenum">
              <a:rPr lang="en-US" altLang="en-US"/>
              <a:pPr>
                <a:defRPr/>
              </a:pPr>
              <a:t>‹#›</a:t>
            </a:fld>
            <a:endParaRPr lang="en-US" altLang="en-US"/>
          </a:p>
        </p:txBody>
      </p:sp>
    </p:spTree>
    <p:extLst>
      <p:ext uri="{BB962C8B-B14F-4D97-AF65-F5344CB8AC3E}">
        <p14:creationId xmlns:p14="http://schemas.microsoft.com/office/powerpoint/2010/main" val="2201603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D073CF-BBBF-1940-E5BA-A9A08AF803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E2F5A6-A54A-3B29-869F-F1FC0E00EE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DBA22D-B226-3C3F-F793-27E746D7C410}"/>
              </a:ext>
            </a:extLst>
          </p:cNvPr>
          <p:cNvSpPr>
            <a:spLocks noGrp="1" noChangeArrowheads="1"/>
          </p:cNvSpPr>
          <p:nvPr>
            <p:ph type="sldNum" sz="quarter" idx="12"/>
          </p:nvPr>
        </p:nvSpPr>
        <p:spPr>
          <a:ln/>
        </p:spPr>
        <p:txBody>
          <a:bodyPr/>
          <a:lstStyle>
            <a:lvl1pPr>
              <a:defRPr/>
            </a:lvl1pPr>
          </a:lstStyle>
          <a:p>
            <a:pPr>
              <a:defRPr/>
            </a:pPr>
            <a:fld id="{CE1CEE77-D1B0-C346-90F0-44E29A8522D7}" type="slidenum">
              <a:rPr lang="en-US" altLang="en-US"/>
              <a:pPr>
                <a:defRPr/>
              </a:pPr>
              <a:t>‹#›</a:t>
            </a:fld>
            <a:endParaRPr lang="en-US" altLang="en-US"/>
          </a:p>
        </p:txBody>
      </p:sp>
    </p:spTree>
    <p:extLst>
      <p:ext uri="{BB962C8B-B14F-4D97-AF65-F5344CB8AC3E}">
        <p14:creationId xmlns:p14="http://schemas.microsoft.com/office/powerpoint/2010/main" val="3297867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0B53499-3626-90CE-339B-E4B74FE803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38ECC46-0F6E-F6A6-4F55-0F9829C42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E43655-EFCA-8AD5-8726-C14BBA94E5B4}"/>
              </a:ext>
            </a:extLst>
          </p:cNvPr>
          <p:cNvSpPr>
            <a:spLocks noGrp="1" noChangeArrowheads="1"/>
          </p:cNvSpPr>
          <p:nvPr>
            <p:ph type="sldNum" sz="quarter" idx="12"/>
          </p:nvPr>
        </p:nvSpPr>
        <p:spPr>
          <a:ln/>
        </p:spPr>
        <p:txBody>
          <a:bodyPr/>
          <a:lstStyle>
            <a:lvl1pPr>
              <a:defRPr/>
            </a:lvl1pPr>
          </a:lstStyle>
          <a:p>
            <a:pPr>
              <a:defRPr/>
            </a:pPr>
            <a:fld id="{D4BC34B4-4404-F740-ABB5-7DF65CB79834}" type="slidenum">
              <a:rPr lang="en-US" altLang="en-US"/>
              <a:pPr>
                <a:defRPr/>
              </a:pPr>
              <a:t>‹#›</a:t>
            </a:fld>
            <a:endParaRPr lang="en-US" altLang="en-US"/>
          </a:p>
        </p:txBody>
      </p:sp>
    </p:spTree>
    <p:extLst>
      <p:ext uri="{BB962C8B-B14F-4D97-AF65-F5344CB8AC3E}">
        <p14:creationId xmlns:p14="http://schemas.microsoft.com/office/powerpoint/2010/main" val="118549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7638"/>
            <a:ext cx="41529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417638"/>
            <a:ext cx="41529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585F17C-9027-179A-0687-159FDF0A11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83D7337-01F7-A958-B4A6-DED8E02064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EF1E1D0-8529-C383-3F18-0A301F047F3B}"/>
              </a:ext>
            </a:extLst>
          </p:cNvPr>
          <p:cNvSpPr>
            <a:spLocks noGrp="1" noChangeArrowheads="1"/>
          </p:cNvSpPr>
          <p:nvPr>
            <p:ph type="sldNum" sz="quarter" idx="12"/>
          </p:nvPr>
        </p:nvSpPr>
        <p:spPr>
          <a:ln/>
        </p:spPr>
        <p:txBody>
          <a:bodyPr/>
          <a:lstStyle>
            <a:lvl1pPr>
              <a:defRPr/>
            </a:lvl1pPr>
          </a:lstStyle>
          <a:p>
            <a:pPr>
              <a:defRPr/>
            </a:pPr>
            <a:fld id="{5D20BE77-CB74-374B-8F72-BA8985128081}" type="slidenum">
              <a:rPr lang="en-US" altLang="en-US"/>
              <a:pPr>
                <a:defRPr/>
              </a:pPr>
              <a:t>‹#›</a:t>
            </a:fld>
            <a:endParaRPr lang="en-US" altLang="en-US"/>
          </a:p>
        </p:txBody>
      </p:sp>
    </p:spTree>
    <p:extLst>
      <p:ext uri="{BB962C8B-B14F-4D97-AF65-F5344CB8AC3E}">
        <p14:creationId xmlns:p14="http://schemas.microsoft.com/office/powerpoint/2010/main" val="3848634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D37DE02-8015-571A-F87E-48F5201D224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F116BB2-3D4E-252A-CB00-4E27059C61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D203894-628B-5125-231F-7F9B31FD8948}"/>
              </a:ext>
            </a:extLst>
          </p:cNvPr>
          <p:cNvSpPr>
            <a:spLocks noGrp="1" noChangeArrowheads="1"/>
          </p:cNvSpPr>
          <p:nvPr>
            <p:ph type="sldNum" sz="quarter" idx="12"/>
          </p:nvPr>
        </p:nvSpPr>
        <p:spPr>
          <a:ln/>
        </p:spPr>
        <p:txBody>
          <a:bodyPr/>
          <a:lstStyle>
            <a:lvl1pPr>
              <a:defRPr/>
            </a:lvl1pPr>
          </a:lstStyle>
          <a:p>
            <a:pPr>
              <a:defRPr/>
            </a:pPr>
            <a:fld id="{3C7F4953-6AFB-C545-A279-A70FCBFAEE07}" type="slidenum">
              <a:rPr lang="en-US" altLang="en-US"/>
              <a:pPr>
                <a:defRPr/>
              </a:pPr>
              <a:t>‹#›</a:t>
            </a:fld>
            <a:endParaRPr lang="en-US" altLang="en-US"/>
          </a:p>
        </p:txBody>
      </p:sp>
    </p:spTree>
    <p:extLst>
      <p:ext uri="{BB962C8B-B14F-4D97-AF65-F5344CB8AC3E}">
        <p14:creationId xmlns:p14="http://schemas.microsoft.com/office/powerpoint/2010/main" val="2101553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6A7CE2E-C973-F038-5CBF-6AC1AE1F2A5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B098B7-DF46-7524-D69C-E8FAB3A026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B24B282-156F-6441-7B8A-B348D69CB7A0}"/>
              </a:ext>
            </a:extLst>
          </p:cNvPr>
          <p:cNvSpPr>
            <a:spLocks noGrp="1" noChangeArrowheads="1"/>
          </p:cNvSpPr>
          <p:nvPr>
            <p:ph type="sldNum" sz="quarter" idx="12"/>
          </p:nvPr>
        </p:nvSpPr>
        <p:spPr>
          <a:ln/>
        </p:spPr>
        <p:txBody>
          <a:bodyPr/>
          <a:lstStyle>
            <a:lvl1pPr>
              <a:defRPr/>
            </a:lvl1pPr>
          </a:lstStyle>
          <a:p>
            <a:pPr>
              <a:defRPr/>
            </a:pPr>
            <a:fld id="{ACEE7FDA-F462-BD42-9C00-A7F62C256981}" type="slidenum">
              <a:rPr lang="en-US" altLang="en-US"/>
              <a:pPr>
                <a:defRPr/>
              </a:pPr>
              <a:t>‹#›</a:t>
            </a:fld>
            <a:endParaRPr lang="en-US" altLang="en-US"/>
          </a:p>
        </p:txBody>
      </p:sp>
    </p:spTree>
    <p:extLst>
      <p:ext uri="{BB962C8B-B14F-4D97-AF65-F5344CB8AC3E}">
        <p14:creationId xmlns:p14="http://schemas.microsoft.com/office/powerpoint/2010/main" val="871108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599" y="4406900"/>
            <a:ext cx="6361113" cy="1362075"/>
          </a:xfrm>
        </p:spPr>
        <p:txBody>
          <a:bodyPr anchor="t"/>
          <a:lstStyle>
            <a:lvl1pPr algn="l">
              <a:defRPr sz="4000" b="1" cap="all"/>
            </a:lvl1pPr>
          </a:lstStyle>
          <a:p>
            <a:endParaRPr lang="en-US" dirty="0"/>
          </a:p>
        </p:txBody>
      </p:sp>
      <p:sp>
        <p:nvSpPr>
          <p:cNvPr id="3" name="Text Placeholder 2"/>
          <p:cNvSpPr>
            <a:spLocks noGrp="1"/>
          </p:cNvSpPr>
          <p:nvPr>
            <p:ph type="body" idx="1"/>
          </p:nvPr>
        </p:nvSpPr>
        <p:spPr>
          <a:xfrm>
            <a:off x="2133599" y="2906713"/>
            <a:ext cx="636111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E68E550-4834-7531-4C1A-966382AFE0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5933F2-E083-431C-310B-C26E20C54D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CD31F4D-35D6-3844-BE8A-B8588CDDB366}"/>
              </a:ext>
            </a:extLst>
          </p:cNvPr>
          <p:cNvSpPr>
            <a:spLocks noGrp="1" noChangeArrowheads="1"/>
          </p:cNvSpPr>
          <p:nvPr>
            <p:ph type="sldNum" sz="quarter" idx="12"/>
          </p:nvPr>
        </p:nvSpPr>
        <p:spPr>
          <a:ln/>
        </p:spPr>
        <p:txBody>
          <a:bodyPr/>
          <a:lstStyle>
            <a:lvl1pPr>
              <a:defRPr/>
            </a:lvl1pPr>
          </a:lstStyle>
          <a:p>
            <a:pPr>
              <a:defRPr/>
            </a:pPr>
            <a:fld id="{E5362A38-A903-6643-A8D6-DA385880D9F2}" type="slidenum">
              <a:rPr lang="en-US" altLang="en-US"/>
              <a:pPr>
                <a:defRPr/>
              </a:pPr>
              <a:t>‹#›</a:t>
            </a:fld>
            <a:endParaRPr lang="en-US" altLang="en-US"/>
          </a:p>
        </p:txBody>
      </p:sp>
    </p:spTree>
    <p:extLst>
      <p:ext uri="{BB962C8B-B14F-4D97-AF65-F5344CB8AC3E}">
        <p14:creationId xmlns:p14="http://schemas.microsoft.com/office/powerpoint/2010/main" val="21355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DAFC39E-D4E9-98FB-33DA-9F36240BB84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ED66B89-1DE7-C852-0BAB-5BA6E27761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B4CC448-999E-B592-B6B2-3C4474E6EAF3}"/>
              </a:ext>
            </a:extLst>
          </p:cNvPr>
          <p:cNvSpPr>
            <a:spLocks noGrp="1" noChangeArrowheads="1"/>
          </p:cNvSpPr>
          <p:nvPr>
            <p:ph type="sldNum" sz="quarter" idx="12"/>
          </p:nvPr>
        </p:nvSpPr>
        <p:spPr>
          <a:ln/>
        </p:spPr>
        <p:txBody>
          <a:bodyPr/>
          <a:lstStyle>
            <a:lvl1pPr>
              <a:defRPr/>
            </a:lvl1pPr>
          </a:lstStyle>
          <a:p>
            <a:pPr>
              <a:defRPr/>
            </a:pPr>
            <a:fld id="{3059CFFB-9CB3-B540-8056-D390CA1B22E0}" type="slidenum">
              <a:rPr lang="en-US" altLang="en-US"/>
              <a:pPr>
                <a:defRPr/>
              </a:pPr>
              <a:t>‹#›</a:t>
            </a:fld>
            <a:endParaRPr lang="en-US" altLang="en-US"/>
          </a:p>
        </p:txBody>
      </p:sp>
    </p:spTree>
    <p:extLst>
      <p:ext uri="{BB962C8B-B14F-4D97-AF65-F5344CB8AC3E}">
        <p14:creationId xmlns:p14="http://schemas.microsoft.com/office/powerpoint/2010/main" val="703770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1E4A1B-FBC1-62AF-C3E4-B8F1E7F2AA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352767-C5A9-82E3-2E94-84F5984C30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FDC04A0-A99F-CA47-E5E1-0117B5B9C192}"/>
              </a:ext>
            </a:extLst>
          </p:cNvPr>
          <p:cNvSpPr>
            <a:spLocks noGrp="1" noChangeArrowheads="1"/>
          </p:cNvSpPr>
          <p:nvPr>
            <p:ph type="sldNum" sz="quarter" idx="12"/>
          </p:nvPr>
        </p:nvSpPr>
        <p:spPr>
          <a:ln/>
        </p:spPr>
        <p:txBody>
          <a:bodyPr/>
          <a:lstStyle>
            <a:lvl1pPr>
              <a:defRPr/>
            </a:lvl1pPr>
          </a:lstStyle>
          <a:p>
            <a:pPr>
              <a:defRPr/>
            </a:pPr>
            <a:fld id="{243E06CC-5AAC-7341-93CD-80FCA4AA03ED}" type="slidenum">
              <a:rPr lang="en-US" altLang="en-US"/>
              <a:pPr>
                <a:defRPr/>
              </a:pPr>
              <a:t>‹#›</a:t>
            </a:fld>
            <a:endParaRPr lang="en-US" altLang="en-US"/>
          </a:p>
        </p:txBody>
      </p:sp>
    </p:spTree>
    <p:extLst>
      <p:ext uri="{BB962C8B-B14F-4D97-AF65-F5344CB8AC3E}">
        <p14:creationId xmlns:p14="http://schemas.microsoft.com/office/powerpoint/2010/main" val="4240133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BA2D2F-5851-2FBA-25ED-3D372751D1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D6EBF7-5498-B956-FF84-CB172394A2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4CD229F-96B8-D3DD-6F55-CD1DFB8EC5F5}"/>
              </a:ext>
            </a:extLst>
          </p:cNvPr>
          <p:cNvSpPr>
            <a:spLocks noGrp="1" noChangeArrowheads="1"/>
          </p:cNvSpPr>
          <p:nvPr>
            <p:ph type="sldNum" sz="quarter" idx="12"/>
          </p:nvPr>
        </p:nvSpPr>
        <p:spPr>
          <a:ln/>
        </p:spPr>
        <p:txBody>
          <a:bodyPr/>
          <a:lstStyle>
            <a:lvl1pPr>
              <a:defRPr/>
            </a:lvl1pPr>
          </a:lstStyle>
          <a:p>
            <a:pPr>
              <a:defRPr/>
            </a:pPr>
            <a:fld id="{BBC94674-9F16-9A42-B137-AD6A19F9C4C1}" type="slidenum">
              <a:rPr lang="en-US" altLang="en-US"/>
              <a:pPr>
                <a:defRPr/>
              </a:pPr>
              <a:t>‹#›</a:t>
            </a:fld>
            <a:endParaRPr lang="en-US" altLang="en-US"/>
          </a:p>
        </p:txBody>
      </p:sp>
    </p:spTree>
    <p:extLst>
      <p:ext uri="{BB962C8B-B14F-4D97-AF65-F5344CB8AC3E}">
        <p14:creationId xmlns:p14="http://schemas.microsoft.com/office/powerpoint/2010/main" val="2182953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486AC66-3DCE-D64A-3ED0-95C63C9A29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0F54C1-6728-6A83-E86D-2FA4E15EBC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EAC17F-0B5D-833E-6844-37B579AB6330}"/>
              </a:ext>
            </a:extLst>
          </p:cNvPr>
          <p:cNvSpPr>
            <a:spLocks noGrp="1" noChangeArrowheads="1"/>
          </p:cNvSpPr>
          <p:nvPr>
            <p:ph type="sldNum" sz="quarter" idx="12"/>
          </p:nvPr>
        </p:nvSpPr>
        <p:spPr>
          <a:ln/>
        </p:spPr>
        <p:txBody>
          <a:bodyPr/>
          <a:lstStyle>
            <a:lvl1pPr>
              <a:defRPr/>
            </a:lvl1pPr>
          </a:lstStyle>
          <a:p>
            <a:pPr>
              <a:defRPr/>
            </a:pPr>
            <a:fld id="{F879D227-D222-5247-AADB-965790BB213B}" type="slidenum">
              <a:rPr lang="en-US" altLang="en-US"/>
              <a:pPr>
                <a:defRPr/>
              </a:pPr>
              <a:t>‹#›</a:t>
            </a:fld>
            <a:endParaRPr lang="en-US" altLang="en-US"/>
          </a:p>
        </p:txBody>
      </p:sp>
    </p:spTree>
    <p:extLst>
      <p:ext uri="{BB962C8B-B14F-4D97-AF65-F5344CB8AC3E}">
        <p14:creationId xmlns:p14="http://schemas.microsoft.com/office/powerpoint/2010/main" val="2883996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685800"/>
            <a:ext cx="21145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685800"/>
            <a:ext cx="619125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155CAD-AFCB-EDC2-6506-0C42B26178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1C7F26-597C-79DE-1BFB-6F3E7BF70C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565B08-AC20-94A6-E33C-6D51E9F9FD3B}"/>
              </a:ext>
            </a:extLst>
          </p:cNvPr>
          <p:cNvSpPr>
            <a:spLocks noGrp="1" noChangeArrowheads="1"/>
          </p:cNvSpPr>
          <p:nvPr>
            <p:ph type="sldNum" sz="quarter" idx="12"/>
          </p:nvPr>
        </p:nvSpPr>
        <p:spPr>
          <a:ln/>
        </p:spPr>
        <p:txBody>
          <a:bodyPr/>
          <a:lstStyle>
            <a:lvl1pPr>
              <a:defRPr/>
            </a:lvl1pPr>
          </a:lstStyle>
          <a:p>
            <a:pPr>
              <a:defRPr/>
            </a:pPr>
            <a:fld id="{04B6D1DF-5A78-C043-B3F2-A3CB62B2A8FC}" type="slidenum">
              <a:rPr lang="en-US" altLang="en-US"/>
              <a:pPr>
                <a:defRPr/>
              </a:pPr>
              <a:t>‹#›</a:t>
            </a:fld>
            <a:endParaRPr lang="en-US" altLang="en-US"/>
          </a:p>
        </p:txBody>
      </p:sp>
    </p:spTree>
    <p:extLst>
      <p:ext uri="{BB962C8B-B14F-4D97-AF65-F5344CB8AC3E}">
        <p14:creationId xmlns:p14="http://schemas.microsoft.com/office/powerpoint/2010/main" val="2930295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7">
            <a:extLst>
              <a:ext uri="{FF2B5EF4-FFF2-40B4-BE49-F238E27FC236}">
                <a16:creationId xmlns:a16="http://schemas.microsoft.com/office/drawing/2014/main" id="{6983FBE1-0165-EB41-516F-88C8ED4EE3A4}"/>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8">
            <a:extLst>
              <a:ext uri="{FF2B5EF4-FFF2-40B4-BE49-F238E27FC236}">
                <a16:creationId xmlns:a16="http://schemas.microsoft.com/office/drawing/2014/main" id="{3FAEC57D-9A67-7811-68B1-AF23A6C5C7A2}"/>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19">
            <a:extLst>
              <a:ext uri="{FF2B5EF4-FFF2-40B4-BE49-F238E27FC236}">
                <a16:creationId xmlns:a16="http://schemas.microsoft.com/office/drawing/2014/main" id="{E2B2EDD9-65C3-C1FF-FFA4-F4AA3D1EB74C}"/>
              </a:ext>
            </a:extLst>
          </p:cNvPr>
          <p:cNvSpPr>
            <a:spLocks noGrp="1" noChangeArrowheads="1"/>
          </p:cNvSpPr>
          <p:nvPr>
            <p:ph type="sldNum" sz="quarter" idx="12"/>
          </p:nvPr>
        </p:nvSpPr>
        <p:spPr/>
        <p:txBody>
          <a:bodyPr/>
          <a:lstStyle>
            <a:lvl1pPr>
              <a:defRPr/>
            </a:lvl1pPr>
          </a:lstStyle>
          <a:p>
            <a:pPr>
              <a:defRPr/>
            </a:pPr>
            <a:fld id="{A0512FC5-38D6-C244-BBFE-EA8C9941872C}" type="slidenum">
              <a:rPr lang="en-US" altLang="en-US"/>
              <a:pPr>
                <a:defRPr/>
              </a:pPr>
              <a:t>‹#›</a:t>
            </a:fld>
            <a:endParaRPr lang="en-US" altLang="en-US"/>
          </a:p>
        </p:txBody>
      </p:sp>
    </p:spTree>
    <p:extLst>
      <p:ext uri="{BB962C8B-B14F-4D97-AF65-F5344CB8AC3E}">
        <p14:creationId xmlns:p14="http://schemas.microsoft.com/office/powerpoint/2010/main" val="274781654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UNC_SchoolofMed-white">
            <a:extLst>
              <a:ext uri="{FF2B5EF4-FFF2-40B4-BE49-F238E27FC236}">
                <a16:creationId xmlns:a16="http://schemas.microsoft.com/office/drawing/2014/main" id="{07920B21-62D7-2EE6-9461-3E33D4F69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57200"/>
            <a:ext cx="23272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ctrTitle"/>
          </p:nvPr>
        </p:nvSpPr>
        <p:spPr>
          <a:xfrm>
            <a:off x="685800" y="1524000"/>
            <a:ext cx="7772400" cy="1470025"/>
          </a:xfrm>
        </p:spPr>
        <p:txBody>
          <a:bodyPr/>
          <a:lstStyle>
            <a:lvl1pPr>
              <a:defRPr sz="3600">
                <a:solidFill>
                  <a:schemeClr val="bg1"/>
                </a:solidFill>
              </a:defRPr>
            </a:lvl1pPr>
          </a:lstStyle>
          <a:p>
            <a:r>
              <a:rPr lang="en-US"/>
              <a:t>Click to edit Master title style</a:t>
            </a:r>
          </a:p>
        </p:txBody>
      </p:sp>
      <p:sp>
        <p:nvSpPr>
          <p:cNvPr id="14339" name="Rectangle 3"/>
          <p:cNvSpPr>
            <a:spLocks noGrp="1" noChangeArrowheads="1"/>
          </p:cNvSpPr>
          <p:nvPr>
            <p:ph type="subTitle" idx="1"/>
          </p:nvPr>
        </p:nvSpPr>
        <p:spPr>
          <a:xfrm>
            <a:off x="1371600" y="3048000"/>
            <a:ext cx="6400800" cy="2895600"/>
          </a:xfrm>
        </p:spPr>
        <p:txBody>
          <a:bodyPr/>
          <a:lstStyle>
            <a:lvl1pPr marL="0" indent="0" algn="ctr">
              <a:buFontTx/>
              <a:buNone/>
              <a:defRPr b="1">
                <a:solidFill>
                  <a:srgbClr val="E7E58C"/>
                </a:solidFill>
              </a:defRPr>
            </a:lvl1pPr>
          </a:lstStyle>
          <a:p>
            <a:r>
              <a:rPr lang="en-US"/>
              <a:t>Click to edit Master subtitle style</a:t>
            </a:r>
          </a:p>
        </p:txBody>
      </p:sp>
      <p:sp>
        <p:nvSpPr>
          <p:cNvPr id="5" name="Date Placeholder 4">
            <a:extLst>
              <a:ext uri="{FF2B5EF4-FFF2-40B4-BE49-F238E27FC236}">
                <a16:creationId xmlns:a16="http://schemas.microsoft.com/office/drawing/2014/main" id="{02FF7558-B0D1-9EC3-25A6-0D2A1281E16F}"/>
              </a:ext>
            </a:extLst>
          </p:cNvPr>
          <p:cNvSpPr>
            <a:spLocks noGrp="1" noChangeArrowheads="1"/>
          </p:cNvSpPr>
          <p:nvPr>
            <p:ph type="dt" sz="half" idx="10"/>
          </p:nvPr>
        </p:nvSpPr>
        <p:spPr>
          <a:xfrm>
            <a:off x="457200" y="6245225"/>
            <a:ext cx="2133600" cy="476250"/>
          </a:xfrm>
        </p:spPr>
        <p:txBody>
          <a:bodyPr/>
          <a:lstStyle>
            <a:lvl1pPr>
              <a:defRPr>
                <a:solidFill>
                  <a:schemeClr val="bg1"/>
                </a:solidFill>
              </a:defRPr>
            </a:lvl1pPr>
          </a:lstStyle>
          <a:p>
            <a:pPr>
              <a:defRPr/>
            </a:pPr>
            <a:endParaRPr lang="en-US"/>
          </a:p>
        </p:txBody>
      </p:sp>
      <p:sp>
        <p:nvSpPr>
          <p:cNvPr id="6" name="Footer Placeholder 5">
            <a:extLst>
              <a:ext uri="{FF2B5EF4-FFF2-40B4-BE49-F238E27FC236}">
                <a16:creationId xmlns:a16="http://schemas.microsoft.com/office/drawing/2014/main" id="{DE034648-6D9B-7D07-6D13-9BCB3D9F0056}"/>
              </a:ext>
            </a:extLst>
          </p:cNvPr>
          <p:cNvSpPr>
            <a:spLocks noGrp="1" noChangeArrowheads="1"/>
          </p:cNvSpPr>
          <p:nvPr>
            <p:ph type="ftr" sz="quarter" idx="11"/>
          </p:nvPr>
        </p:nvSpPr>
        <p:spPr>
          <a:xfrm>
            <a:off x="3124200" y="6245225"/>
            <a:ext cx="2895600" cy="476250"/>
          </a:xfrm>
        </p:spPr>
        <p:txBody>
          <a:bodyPr/>
          <a:lstStyle>
            <a:lvl1pPr>
              <a:defRPr>
                <a:solidFill>
                  <a:schemeClr val="bg1"/>
                </a:solidFill>
              </a:defRPr>
            </a:lvl1pPr>
          </a:lstStyle>
          <a:p>
            <a:pPr>
              <a:defRPr/>
            </a:pPr>
            <a:endParaRPr lang="en-US"/>
          </a:p>
        </p:txBody>
      </p:sp>
      <p:sp>
        <p:nvSpPr>
          <p:cNvPr id="7" name="Slide Number Placeholder 6">
            <a:extLst>
              <a:ext uri="{FF2B5EF4-FFF2-40B4-BE49-F238E27FC236}">
                <a16:creationId xmlns:a16="http://schemas.microsoft.com/office/drawing/2014/main" id="{86B574DA-8A97-4CA5-A4B0-EA91B29C99FD}"/>
              </a:ext>
            </a:extLst>
          </p:cNvPr>
          <p:cNvSpPr>
            <a:spLocks noGrp="1" noChangeArrowheads="1"/>
          </p:cNvSpPr>
          <p:nvPr>
            <p:ph type="sldNum" sz="quarter" idx="12"/>
          </p:nvPr>
        </p:nvSpPr>
        <p:spPr>
          <a:xfrm>
            <a:off x="6553200" y="6245225"/>
            <a:ext cx="2133600" cy="476250"/>
          </a:xfrm>
        </p:spPr>
        <p:txBody>
          <a:bodyPr/>
          <a:lstStyle>
            <a:lvl1pPr>
              <a:defRPr>
                <a:solidFill>
                  <a:schemeClr val="bg1"/>
                </a:solidFill>
              </a:defRPr>
            </a:lvl1pPr>
          </a:lstStyle>
          <a:p>
            <a:pPr>
              <a:defRPr/>
            </a:pPr>
            <a:fld id="{F7AC78E3-795D-0444-A052-0FF396364972}" type="slidenum">
              <a:rPr lang="en-US" altLang="en-US"/>
              <a:pPr>
                <a:defRPr/>
              </a:pPr>
              <a:t>‹#›</a:t>
            </a:fld>
            <a:endParaRPr lang="en-US" altLang="en-US"/>
          </a:p>
        </p:txBody>
      </p:sp>
    </p:spTree>
    <p:extLst>
      <p:ext uri="{BB962C8B-B14F-4D97-AF65-F5344CB8AC3E}">
        <p14:creationId xmlns:p14="http://schemas.microsoft.com/office/powerpoint/2010/main" val="13248272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4C7622-96DC-59F9-9CF9-7FC25F46D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97DC4E-01DA-3A5D-5F87-AA6941E50E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EDE5FE-C3C2-ED45-5D0C-B9CBE72138DC}"/>
              </a:ext>
            </a:extLst>
          </p:cNvPr>
          <p:cNvSpPr>
            <a:spLocks noGrp="1" noChangeArrowheads="1"/>
          </p:cNvSpPr>
          <p:nvPr>
            <p:ph type="sldNum" sz="quarter" idx="12"/>
          </p:nvPr>
        </p:nvSpPr>
        <p:spPr>
          <a:ln/>
        </p:spPr>
        <p:txBody>
          <a:bodyPr/>
          <a:lstStyle>
            <a:lvl1pPr>
              <a:defRPr/>
            </a:lvl1pPr>
          </a:lstStyle>
          <a:p>
            <a:pPr>
              <a:defRPr/>
            </a:pPr>
            <a:fld id="{2A29FE3D-7CF0-3A47-92AE-2F72A9EA9C09}" type="slidenum">
              <a:rPr lang="en-US" altLang="en-US"/>
              <a:pPr>
                <a:defRPr/>
              </a:pPr>
              <a:t>‹#›</a:t>
            </a:fld>
            <a:endParaRPr lang="en-US" altLang="en-US"/>
          </a:p>
        </p:txBody>
      </p:sp>
    </p:spTree>
    <p:extLst>
      <p:ext uri="{BB962C8B-B14F-4D97-AF65-F5344CB8AC3E}">
        <p14:creationId xmlns:p14="http://schemas.microsoft.com/office/powerpoint/2010/main" val="2808878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7F242C2-7565-7576-B528-29FA81DAB9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BAED03-4C72-C277-E4DF-51CC2E3B87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3E9D59-F687-D934-3837-366F57A92ACC}"/>
              </a:ext>
            </a:extLst>
          </p:cNvPr>
          <p:cNvSpPr>
            <a:spLocks noGrp="1" noChangeArrowheads="1"/>
          </p:cNvSpPr>
          <p:nvPr>
            <p:ph type="sldNum" sz="quarter" idx="12"/>
          </p:nvPr>
        </p:nvSpPr>
        <p:spPr>
          <a:ln/>
        </p:spPr>
        <p:txBody>
          <a:bodyPr/>
          <a:lstStyle>
            <a:lvl1pPr>
              <a:defRPr/>
            </a:lvl1pPr>
          </a:lstStyle>
          <a:p>
            <a:pPr>
              <a:defRPr/>
            </a:pPr>
            <a:fld id="{6CE8B6AF-28ED-0346-8F75-6830C0179D64}" type="slidenum">
              <a:rPr lang="en-US" altLang="en-US"/>
              <a:pPr>
                <a:defRPr/>
              </a:pPr>
              <a:t>‹#›</a:t>
            </a:fld>
            <a:endParaRPr lang="en-US" altLang="en-US"/>
          </a:p>
        </p:txBody>
      </p:sp>
    </p:spTree>
    <p:extLst>
      <p:ext uri="{BB962C8B-B14F-4D97-AF65-F5344CB8AC3E}">
        <p14:creationId xmlns:p14="http://schemas.microsoft.com/office/powerpoint/2010/main" val="895047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57400" y="1143000"/>
            <a:ext cx="3276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143000"/>
            <a:ext cx="3276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AC25638-C298-1123-E9CC-EB3A853B25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FD26FE-C3E8-6630-09A2-5043DDBB36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A24300-CFA3-F695-4A69-B5FB0A8BEE97}"/>
              </a:ext>
            </a:extLst>
          </p:cNvPr>
          <p:cNvSpPr>
            <a:spLocks noGrp="1" noChangeArrowheads="1"/>
          </p:cNvSpPr>
          <p:nvPr>
            <p:ph type="sldNum" sz="quarter" idx="12"/>
          </p:nvPr>
        </p:nvSpPr>
        <p:spPr>
          <a:ln/>
        </p:spPr>
        <p:txBody>
          <a:bodyPr/>
          <a:lstStyle>
            <a:lvl1pPr>
              <a:defRPr/>
            </a:lvl1pPr>
          </a:lstStyle>
          <a:p>
            <a:pPr>
              <a:defRPr/>
            </a:pPr>
            <a:fld id="{C0D35D1F-D6DC-D241-859B-C6891F2B43F3}" type="slidenum">
              <a:rPr lang="en-US" altLang="en-US"/>
              <a:pPr>
                <a:defRPr/>
              </a:pPr>
              <a:t>‹#›</a:t>
            </a:fld>
            <a:endParaRPr lang="en-US" altLang="en-US"/>
          </a:p>
        </p:txBody>
      </p:sp>
    </p:spTree>
    <p:extLst>
      <p:ext uri="{BB962C8B-B14F-4D97-AF65-F5344CB8AC3E}">
        <p14:creationId xmlns:p14="http://schemas.microsoft.com/office/powerpoint/2010/main" val="303400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57400" y="1143000"/>
            <a:ext cx="3276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143000"/>
            <a:ext cx="3276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E2A8DF-E5C7-3C16-1287-7D19FCB3DD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E9D635-75E5-338D-C979-91346D5911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F2BA496-B45D-1768-770C-74310128CF29}"/>
              </a:ext>
            </a:extLst>
          </p:cNvPr>
          <p:cNvSpPr>
            <a:spLocks noGrp="1" noChangeArrowheads="1"/>
          </p:cNvSpPr>
          <p:nvPr>
            <p:ph type="sldNum" sz="quarter" idx="12"/>
          </p:nvPr>
        </p:nvSpPr>
        <p:spPr>
          <a:ln/>
        </p:spPr>
        <p:txBody>
          <a:bodyPr/>
          <a:lstStyle>
            <a:lvl1pPr>
              <a:defRPr/>
            </a:lvl1pPr>
          </a:lstStyle>
          <a:p>
            <a:pPr>
              <a:defRPr/>
            </a:pPr>
            <a:fld id="{A72A2961-78D8-9045-BE7B-A61B23E7DDAA}" type="slidenum">
              <a:rPr lang="en-US" altLang="en-US"/>
              <a:pPr>
                <a:defRPr/>
              </a:pPr>
              <a:t>‹#›</a:t>
            </a:fld>
            <a:endParaRPr lang="en-US" altLang="en-US"/>
          </a:p>
        </p:txBody>
      </p:sp>
    </p:spTree>
    <p:extLst>
      <p:ext uri="{BB962C8B-B14F-4D97-AF65-F5344CB8AC3E}">
        <p14:creationId xmlns:p14="http://schemas.microsoft.com/office/powerpoint/2010/main" val="646972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79AF8FF-34C2-6D7D-2320-7AE93E5D8ED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F422788-CF41-E2E6-49AB-3B093EE4B4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8048525-1B31-0507-8AD8-726D4DBB2E54}"/>
              </a:ext>
            </a:extLst>
          </p:cNvPr>
          <p:cNvSpPr>
            <a:spLocks noGrp="1" noChangeArrowheads="1"/>
          </p:cNvSpPr>
          <p:nvPr>
            <p:ph type="sldNum" sz="quarter" idx="12"/>
          </p:nvPr>
        </p:nvSpPr>
        <p:spPr>
          <a:ln/>
        </p:spPr>
        <p:txBody>
          <a:bodyPr/>
          <a:lstStyle>
            <a:lvl1pPr>
              <a:defRPr/>
            </a:lvl1pPr>
          </a:lstStyle>
          <a:p>
            <a:pPr>
              <a:defRPr/>
            </a:pPr>
            <a:fld id="{A598A38B-D632-0C46-A76A-F1D4003F15A2}" type="slidenum">
              <a:rPr lang="en-US" altLang="en-US"/>
              <a:pPr>
                <a:defRPr/>
              </a:pPr>
              <a:t>‹#›</a:t>
            </a:fld>
            <a:endParaRPr lang="en-US" altLang="en-US"/>
          </a:p>
        </p:txBody>
      </p:sp>
    </p:spTree>
    <p:extLst>
      <p:ext uri="{BB962C8B-B14F-4D97-AF65-F5344CB8AC3E}">
        <p14:creationId xmlns:p14="http://schemas.microsoft.com/office/powerpoint/2010/main" val="1837054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524256B-FAC4-B85E-2A4D-8401D7AFCF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5A624C4-E98D-404C-E426-C9DC358642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8AF6CA9-304C-EABE-821E-0BBD2AD5FEA4}"/>
              </a:ext>
            </a:extLst>
          </p:cNvPr>
          <p:cNvSpPr>
            <a:spLocks noGrp="1" noChangeArrowheads="1"/>
          </p:cNvSpPr>
          <p:nvPr>
            <p:ph type="sldNum" sz="quarter" idx="12"/>
          </p:nvPr>
        </p:nvSpPr>
        <p:spPr>
          <a:ln/>
        </p:spPr>
        <p:txBody>
          <a:bodyPr/>
          <a:lstStyle>
            <a:lvl1pPr>
              <a:defRPr/>
            </a:lvl1pPr>
          </a:lstStyle>
          <a:p>
            <a:pPr>
              <a:defRPr/>
            </a:pPr>
            <a:fld id="{6E9BFEA8-7543-0343-9942-A6C4EA1F4074}" type="slidenum">
              <a:rPr lang="en-US" altLang="en-US"/>
              <a:pPr>
                <a:defRPr/>
              </a:pPr>
              <a:t>‹#›</a:t>
            </a:fld>
            <a:endParaRPr lang="en-US" altLang="en-US"/>
          </a:p>
        </p:txBody>
      </p:sp>
    </p:spTree>
    <p:extLst>
      <p:ext uri="{BB962C8B-B14F-4D97-AF65-F5344CB8AC3E}">
        <p14:creationId xmlns:p14="http://schemas.microsoft.com/office/powerpoint/2010/main" val="1846195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14F1212-2CF3-9376-2266-0AAA9078783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CE6F914-360A-E293-4F73-E993FC8CD1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5DC02B3-1AD6-B333-CEDA-43FDF413585C}"/>
              </a:ext>
            </a:extLst>
          </p:cNvPr>
          <p:cNvSpPr>
            <a:spLocks noGrp="1" noChangeArrowheads="1"/>
          </p:cNvSpPr>
          <p:nvPr>
            <p:ph type="sldNum" sz="quarter" idx="12"/>
          </p:nvPr>
        </p:nvSpPr>
        <p:spPr>
          <a:ln/>
        </p:spPr>
        <p:txBody>
          <a:bodyPr/>
          <a:lstStyle>
            <a:lvl1pPr>
              <a:defRPr/>
            </a:lvl1pPr>
          </a:lstStyle>
          <a:p>
            <a:pPr>
              <a:defRPr/>
            </a:pPr>
            <a:fld id="{B79D31FB-D129-3047-A1E1-B8DEC03CE818}" type="slidenum">
              <a:rPr lang="en-US" altLang="en-US"/>
              <a:pPr>
                <a:defRPr/>
              </a:pPr>
              <a:t>‹#›</a:t>
            </a:fld>
            <a:endParaRPr lang="en-US" altLang="en-US"/>
          </a:p>
        </p:txBody>
      </p:sp>
    </p:spTree>
    <p:extLst>
      <p:ext uri="{BB962C8B-B14F-4D97-AF65-F5344CB8AC3E}">
        <p14:creationId xmlns:p14="http://schemas.microsoft.com/office/powerpoint/2010/main" val="1233325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177D87-E531-F15C-3269-4F37326337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FCEA2C0-655E-6F1D-B906-9B2471BE9D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08D36FC-7CC5-1688-8C97-01330DA94345}"/>
              </a:ext>
            </a:extLst>
          </p:cNvPr>
          <p:cNvSpPr>
            <a:spLocks noGrp="1" noChangeArrowheads="1"/>
          </p:cNvSpPr>
          <p:nvPr>
            <p:ph type="sldNum" sz="quarter" idx="12"/>
          </p:nvPr>
        </p:nvSpPr>
        <p:spPr>
          <a:ln/>
        </p:spPr>
        <p:txBody>
          <a:bodyPr/>
          <a:lstStyle>
            <a:lvl1pPr>
              <a:defRPr/>
            </a:lvl1pPr>
          </a:lstStyle>
          <a:p>
            <a:pPr>
              <a:defRPr/>
            </a:pPr>
            <a:fld id="{65B018A2-0076-ED4B-85C0-03574BBEBBCD}" type="slidenum">
              <a:rPr lang="en-US" altLang="en-US"/>
              <a:pPr>
                <a:defRPr/>
              </a:pPr>
              <a:t>‹#›</a:t>
            </a:fld>
            <a:endParaRPr lang="en-US" altLang="en-US"/>
          </a:p>
        </p:txBody>
      </p:sp>
    </p:spTree>
    <p:extLst>
      <p:ext uri="{BB962C8B-B14F-4D97-AF65-F5344CB8AC3E}">
        <p14:creationId xmlns:p14="http://schemas.microsoft.com/office/powerpoint/2010/main" val="510791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52DC890-E5B0-4C89-E607-B6EC420496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1DEDCB6-F53F-FC66-04DF-4C55AB44ED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215A13-923E-2B5C-E770-A5F444E61411}"/>
              </a:ext>
            </a:extLst>
          </p:cNvPr>
          <p:cNvSpPr>
            <a:spLocks noGrp="1" noChangeArrowheads="1"/>
          </p:cNvSpPr>
          <p:nvPr>
            <p:ph type="sldNum" sz="quarter" idx="12"/>
          </p:nvPr>
        </p:nvSpPr>
        <p:spPr>
          <a:ln/>
        </p:spPr>
        <p:txBody>
          <a:bodyPr/>
          <a:lstStyle>
            <a:lvl1pPr>
              <a:defRPr/>
            </a:lvl1pPr>
          </a:lstStyle>
          <a:p>
            <a:pPr>
              <a:defRPr/>
            </a:pPr>
            <a:fld id="{54CB82F2-5630-D14B-9742-71DBB222D7FD}" type="slidenum">
              <a:rPr lang="en-US" altLang="en-US"/>
              <a:pPr>
                <a:defRPr/>
              </a:pPr>
              <a:t>‹#›</a:t>
            </a:fld>
            <a:endParaRPr lang="en-US" altLang="en-US"/>
          </a:p>
        </p:txBody>
      </p:sp>
    </p:spTree>
    <p:extLst>
      <p:ext uri="{BB962C8B-B14F-4D97-AF65-F5344CB8AC3E}">
        <p14:creationId xmlns:p14="http://schemas.microsoft.com/office/powerpoint/2010/main" val="14706440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0641D1-336E-9E2A-1124-F770B7B5E29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9270AB-B601-8EE4-8E0B-B261562EC9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299010-A9B6-F99F-0A0D-019CC875082C}"/>
              </a:ext>
            </a:extLst>
          </p:cNvPr>
          <p:cNvSpPr>
            <a:spLocks noGrp="1" noChangeArrowheads="1"/>
          </p:cNvSpPr>
          <p:nvPr>
            <p:ph type="sldNum" sz="quarter" idx="12"/>
          </p:nvPr>
        </p:nvSpPr>
        <p:spPr>
          <a:ln/>
        </p:spPr>
        <p:txBody>
          <a:bodyPr/>
          <a:lstStyle>
            <a:lvl1pPr>
              <a:defRPr/>
            </a:lvl1pPr>
          </a:lstStyle>
          <a:p>
            <a:pPr>
              <a:defRPr/>
            </a:pPr>
            <a:fld id="{0DF3DBD5-3E2A-2D48-ADE1-26BB204FD2A9}" type="slidenum">
              <a:rPr lang="en-US" altLang="en-US"/>
              <a:pPr>
                <a:defRPr/>
              </a:pPr>
              <a:t>‹#›</a:t>
            </a:fld>
            <a:endParaRPr lang="en-US" altLang="en-US"/>
          </a:p>
        </p:txBody>
      </p:sp>
    </p:spTree>
    <p:extLst>
      <p:ext uri="{BB962C8B-B14F-4D97-AF65-F5344CB8AC3E}">
        <p14:creationId xmlns:p14="http://schemas.microsoft.com/office/powerpoint/2010/main" val="4093294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152400"/>
            <a:ext cx="16954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1200" y="152400"/>
            <a:ext cx="49339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B106C6-C3B4-1CF1-B4AA-3FF39658C5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93CC14-1533-577C-CD1C-D6244AB4C4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C4562B-3F0A-0859-5E66-67D27FD2C243}"/>
              </a:ext>
            </a:extLst>
          </p:cNvPr>
          <p:cNvSpPr>
            <a:spLocks noGrp="1" noChangeArrowheads="1"/>
          </p:cNvSpPr>
          <p:nvPr>
            <p:ph type="sldNum" sz="quarter" idx="12"/>
          </p:nvPr>
        </p:nvSpPr>
        <p:spPr>
          <a:ln/>
        </p:spPr>
        <p:txBody>
          <a:bodyPr/>
          <a:lstStyle>
            <a:lvl1pPr>
              <a:defRPr/>
            </a:lvl1pPr>
          </a:lstStyle>
          <a:p>
            <a:pPr>
              <a:defRPr/>
            </a:pPr>
            <a:fld id="{FA46D71F-B186-EA49-8BCC-A41FC16C9653}" type="slidenum">
              <a:rPr lang="en-US" altLang="en-US"/>
              <a:pPr>
                <a:defRPr/>
              </a:pPr>
              <a:t>‹#›</a:t>
            </a:fld>
            <a:endParaRPr lang="en-US" altLang="en-US"/>
          </a:p>
        </p:txBody>
      </p:sp>
    </p:spTree>
    <p:extLst>
      <p:ext uri="{BB962C8B-B14F-4D97-AF65-F5344CB8AC3E}">
        <p14:creationId xmlns:p14="http://schemas.microsoft.com/office/powerpoint/2010/main" val="2092473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7">
            <a:extLst>
              <a:ext uri="{FF2B5EF4-FFF2-40B4-BE49-F238E27FC236}">
                <a16:creationId xmlns:a16="http://schemas.microsoft.com/office/drawing/2014/main" id="{96B1844D-20F6-D9DD-07B9-0E640C9611E7}"/>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8">
            <a:extLst>
              <a:ext uri="{FF2B5EF4-FFF2-40B4-BE49-F238E27FC236}">
                <a16:creationId xmlns:a16="http://schemas.microsoft.com/office/drawing/2014/main" id="{46C2E4AF-A132-3D41-2F18-0D67A6FCEB27}"/>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19">
            <a:extLst>
              <a:ext uri="{FF2B5EF4-FFF2-40B4-BE49-F238E27FC236}">
                <a16:creationId xmlns:a16="http://schemas.microsoft.com/office/drawing/2014/main" id="{699415A1-6526-96AE-6D66-A713838F79DC}"/>
              </a:ext>
            </a:extLst>
          </p:cNvPr>
          <p:cNvSpPr>
            <a:spLocks noGrp="1" noChangeArrowheads="1"/>
          </p:cNvSpPr>
          <p:nvPr>
            <p:ph type="sldNum" sz="quarter" idx="12"/>
          </p:nvPr>
        </p:nvSpPr>
        <p:spPr/>
        <p:txBody>
          <a:bodyPr/>
          <a:lstStyle>
            <a:lvl1pPr>
              <a:defRPr/>
            </a:lvl1pPr>
          </a:lstStyle>
          <a:p>
            <a:pPr>
              <a:defRPr/>
            </a:pPr>
            <a:fld id="{D1612FE7-A9C6-0B4D-92F9-0710AC55478D}" type="slidenum">
              <a:rPr lang="en-US" altLang="en-US"/>
              <a:pPr>
                <a:defRPr/>
              </a:pPr>
              <a:t>‹#›</a:t>
            </a:fld>
            <a:endParaRPr lang="en-US" altLang="en-US"/>
          </a:p>
        </p:txBody>
      </p:sp>
    </p:spTree>
    <p:extLst>
      <p:ext uri="{BB962C8B-B14F-4D97-AF65-F5344CB8AC3E}">
        <p14:creationId xmlns:p14="http://schemas.microsoft.com/office/powerpoint/2010/main" val="172086381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705DC34-97FC-438C-29E2-D08616AC0C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01FEC1-DDBD-36E8-CAD4-1AD3F0658C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FACB09-1FA9-0990-8424-079CB1305177}"/>
              </a:ext>
            </a:extLst>
          </p:cNvPr>
          <p:cNvSpPr>
            <a:spLocks noGrp="1" noChangeArrowheads="1"/>
          </p:cNvSpPr>
          <p:nvPr>
            <p:ph type="sldNum" sz="quarter" idx="12"/>
          </p:nvPr>
        </p:nvSpPr>
        <p:spPr>
          <a:ln/>
        </p:spPr>
        <p:txBody>
          <a:bodyPr/>
          <a:lstStyle>
            <a:lvl1pPr>
              <a:defRPr/>
            </a:lvl1pPr>
          </a:lstStyle>
          <a:p>
            <a:pPr>
              <a:defRPr/>
            </a:pPr>
            <a:fld id="{1CCC9A00-2200-E34B-9B61-A29A16F82F2A}" type="slidenum">
              <a:rPr lang="en-US" altLang="en-US"/>
              <a:pPr>
                <a:defRPr/>
              </a:pPr>
              <a:t>‹#›</a:t>
            </a:fld>
            <a:endParaRPr lang="en-US" altLang="en-US"/>
          </a:p>
        </p:txBody>
      </p:sp>
    </p:spTree>
    <p:extLst>
      <p:ext uri="{BB962C8B-B14F-4D97-AF65-F5344CB8AC3E}">
        <p14:creationId xmlns:p14="http://schemas.microsoft.com/office/powerpoint/2010/main" val="1666722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35B7D4-7C68-4CC9-06D0-E6BC093DF5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4CDCDC-0DB3-D174-C0FD-3D0F30CA8E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C499254-77BE-EDD0-414E-6172F2D4DC12}"/>
              </a:ext>
            </a:extLst>
          </p:cNvPr>
          <p:cNvSpPr>
            <a:spLocks noGrp="1" noChangeArrowheads="1"/>
          </p:cNvSpPr>
          <p:nvPr>
            <p:ph type="sldNum" sz="quarter" idx="12"/>
          </p:nvPr>
        </p:nvSpPr>
        <p:spPr>
          <a:ln/>
        </p:spPr>
        <p:txBody>
          <a:bodyPr/>
          <a:lstStyle>
            <a:lvl1pPr>
              <a:defRPr/>
            </a:lvl1pPr>
          </a:lstStyle>
          <a:p>
            <a:pPr>
              <a:defRPr/>
            </a:pPr>
            <a:fld id="{0E6F3D36-D995-D140-8765-64EC00C518CB}" type="slidenum">
              <a:rPr lang="en-US" altLang="en-US"/>
              <a:pPr>
                <a:defRPr/>
              </a:pPr>
              <a:t>‹#›</a:t>
            </a:fld>
            <a:endParaRPr lang="en-US" altLang="en-US"/>
          </a:p>
        </p:txBody>
      </p:sp>
    </p:spTree>
    <p:extLst>
      <p:ext uri="{BB962C8B-B14F-4D97-AF65-F5344CB8AC3E}">
        <p14:creationId xmlns:p14="http://schemas.microsoft.com/office/powerpoint/2010/main" val="784509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64F98AB-3AE7-B3FD-3A7A-9E161B8D1AC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CD02C12-020B-9259-21C6-979673A190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AD8C79-10C1-209E-A3CC-75694BB05A4F}"/>
              </a:ext>
            </a:extLst>
          </p:cNvPr>
          <p:cNvSpPr>
            <a:spLocks noGrp="1" noChangeArrowheads="1"/>
          </p:cNvSpPr>
          <p:nvPr>
            <p:ph type="sldNum" sz="quarter" idx="12"/>
          </p:nvPr>
        </p:nvSpPr>
        <p:spPr>
          <a:ln/>
        </p:spPr>
        <p:txBody>
          <a:bodyPr/>
          <a:lstStyle>
            <a:lvl1pPr>
              <a:defRPr/>
            </a:lvl1pPr>
          </a:lstStyle>
          <a:p>
            <a:pPr>
              <a:defRPr/>
            </a:pPr>
            <a:fld id="{30F334B8-5476-E744-8658-B7BF9746A3D7}" type="slidenum">
              <a:rPr lang="en-US" altLang="en-US"/>
              <a:pPr>
                <a:defRPr/>
              </a:pPr>
              <a:t>‹#›</a:t>
            </a:fld>
            <a:endParaRPr lang="en-US" altLang="en-US"/>
          </a:p>
        </p:txBody>
      </p:sp>
    </p:spTree>
    <p:extLst>
      <p:ext uri="{BB962C8B-B14F-4D97-AF65-F5344CB8AC3E}">
        <p14:creationId xmlns:p14="http://schemas.microsoft.com/office/powerpoint/2010/main" val="3793968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8468D18-4D94-CCD3-387E-116B47F51F4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BCC674-409A-484B-8D98-93B662393A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DD922D-9D2C-75BF-B057-180BCE51CC06}"/>
              </a:ext>
            </a:extLst>
          </p:cNvPr>
          <p:cNvSpPr>
            <a:spLocks noGrp="1" noChangeArrowheads="1"/>
          </p:cNvSpPr>
          <p:nvPr>
            <p:ph type="sldNum" sz="quarter" idx="12"/>
          </p:nvPr>
        </p:nvSpPr>
        <p:spPr>
          <a:ln/>
        </p:spPr>
        <p:txBody>
          <a:bodyPr/>
          <a:lstStyle>
            <a:lvl1pPr>
              <a:defRPr/>
            </a:lvl1pPr>
          </a:lstStyle>
          <a:p>
            <a:pPr>
              <a:defRPr/>
            </a:pPr>
            <a:fld id="{13DC1382-00A3-7F43-8020-BE000AFCAC39}" type="slidenum">
              <a:rPr lang="en-US" altLang="en-US"/>
              <a:pPr>
                <a:defRPr/>
              </a:pPr>
              <a:t>‹#›</a:t>
            </a:fld>
            <a:endParaRPr lang="en-US" altLang="en-US"/>
          </a:p>
        </p:txBody>
      </p:sp>
    </p:spTree>
    <p:extLst>
      <p:ext uri="{BB962C8B-B14F-4D97-AF65-F5344CB8AC3E}">
        <p14:creationId xmlns:p14="http://schemas.microsoft.com/office/powerpoint/2010/main" val="12188473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7638"/>
            <a:ext cx="41529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417638"/>
            <a:ext cx="41529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EF66ED-C290-F6F2-B952-D716E6C70D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02F1B4-B666-D828-1FD9-9076FF7FBC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707B09-032B-3B23-B982-5E369CD2B4CE}"/>
              </a:ext>
            </a:extLst>
          </p:cNvPr>
          <p:cNvSpPr>
            <a:spLocks noGrp="1" noChangeArrowheads="1"/>
          </p:cNvSpPr>
          <p:nvPr>
            <p:ph type="sldNum" sz="quarter" idx="12"/>
          </p:nvPr>
        </p:nvSpPr>
        <p:spPr>
          <a:ln/>
        </p:spPr>
        <p:txBody>
          <a:bodyPr/>
          <a:lstStyle>
            <a:lvl1pPr>
              <a:defRPr/>
            </a:lvl1pPr>
          </a:lstStyle>
          <a:p>
            <a:pPr>
              <a:defRPr/>
            </a:pPr>
            <a:fld id="{173EA78E-2A53-2447-954E-42BF65D81E7E}" type="slidenum">
              <a:rPr lang="en-US" altLang="en-US"/>
              <a:pPr>
                <a:defRPr/>
              </a:pPr>
              <a:t>‹#›</a:t>
            </a:fld>
            <a:endParaRPr lang="en-US" altLang="en-US"/>
          </a:p>
        </p:txBody>
      </p:sp>
    </p:spTree>
    <p:extLst>
      <p:ext uri="{BB962C8B-B14F-4D97-AF65-F5344CB8AC3E}">
        <p14:creationId xmlns:p14="http://schemas.microsoft.com/office/powerpoint/2010/main" val="4166012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0427CE-6A50-E0E4-4A7C-49DD89176FD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E08AC1B-0F4D-64D4-0ED3-71ADEE9017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8863752-088A-44BB-BD85-FF2D5BED6EE3}"/>
              </a:ext>
            </a:extLst>
          </p:cNvPr>
          <p:cNvSpPr>
            <a:spLocks noGrp="1" noChangeArrowheads="1"/>
          </p:cNvSpPr>
          <p:nvPr>
            <p:ph type="sldNum" sz="quarter" idx="12"/>
          </p:nvPr>
        </p:nvSpPr>
        <p:spPr>
          <a:ln/>
        </p:spPr>
        <p:txBody>
          <a:bodyPr/>
          <a:lstStyle>
            <a:lvl1pPr>
              <a:defRPr/>
            </a:lvl1pPr>
          </a:lstStyle>
          <a:p>
            <a:pPr>
              <a:defRPr/>
            </a:pPr>
            <a:fld id="{3C1B5709-51E5-7640-8676-DBE900F435A0}" type="slidenum">
              <a:rPr lang="en-US" altLang="en-US"/>
              <a:pPr>
                <a:defRPr/>
              </a:pPr>
              <a:t>‹#›</a:t>
            </a:fld>
            <a:endParaRPr lang="en-US" altLang="en-US"/>
          </a:p>
        </p:txBody>
      </p:sp>
    </p:spTree>
    <p:extLst>
      <p:ext uri="{BB962C8B-B14F-4D97-AF65-F5344CB8AC3E}">
        <p14:creationId xmlns:p14="http://schemas.microsoft.com/office/powerpoint/2010/main" val="20200942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D2ED14-F377-6E68-E0B3-6440CF49341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DE0E9A5-2338-921B-1EB9-2059CC7A94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A3A9457-F396-7C21-8F6D-D8B486B834E4}"/>
              </a:ext>
            </a:extLst>
          </p:cNvPr>
          <p:cNvSpPr>
            <a:spLocks noGrp="1" noChangeArrowheads="1"/>
          </p:cNvSpPr>
          <p:nvPr>
            <p:ph type="sldNum" sz="quarter" idx="12"/>
          </p:nvPr>
        </p:nvSpPr>
        <p:spPr>
          <a:ln/>
        </p:spPr>
        <p:txBody>
          <a:bodyPr/>
          <a:lstStyle>
            <a:lvl1pPr>
              <a:defRPr/>
            </a:lvl1pPr>
          </a:lstStyle>
          <a:p>
            <a:pPr>
              <a:defRPr/>
            </a:pPr>
            <a:fld id="{C97CFD0B-2FDC-9D49-897A-3D6C2D5C645B}" type="slidenum">
              <a:rPr lang="en-US" altLang="en-US"/>
              <a:pPr>
                <a:defRPr/>
              </a:pPr>
              <a:t>‹#›</a:t>
            </a:fld>
            <a:endParaRPr lang="en-US" altLang="en-US"/>
          </a:p>
        </p:txBody>
      </p:sp>
    </p:spTree>
    <p:extLst>
      <p:ext uri="{BB962C8B-B14F-4D97-AF65-F5344CB8AC3E}">
        <p14:creationId xmlns:p14="http://schemas.microsoft.com/office/powerpoint/2010/main" val="13517632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77D94DF-A273-C937-7886-4DA1F1783B9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6595F6E-C74F-09A2-97E5-201D96806C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A54AEB2-E3BC-5277-C2F9-60E5CE6F708A}"/>
              </a:ext>
            </a:extLst>
          </p:cNvPr>
          <p:cNvSpPr>
            <a:spLocks noGrp="1" noChangeArrowheads="1"/>
          </p:cNvSpPr>
          <p:nvPr>
            <p:ph type="sldNum" sz="quarter" idx="12"/>
          </p:nvPr>
        </p:nvSpPr>
        <p:spPr>
          <a:ln/>
        </p:spPr>
        <p:txBody>
          <a:bodyPr/>
          <a:lstStyle>
            <a:lvl1pPr>
              <a:defRPr/>
            </a:lvl1pPr>
          </a:lstStyle>
          <a:p>
            <a:pPr>
              <a:defRPr/>
            </a:pPr>
            <a:fld id="{82720828-E1F8-9C43-8A86-5E44B49F3C80}" type="slidenum">
              <a:rPr lang="en-US" altLang="en-US"/>
              <a:pPr>
                <a:defRPr/>
              </a:pPr>
              <a:t>‹#›</a:t>
            </a:fld>
            <a:endParaRPr lang="en-US" altLang="en-US"/>
          </a:p>
        </p:txBody>
      </p:sp>
    </p:spTree>
    <p:extLst>
      <p:ext uri="{BB962C8B-B14F-4D97-AF65-F5344CB8AC3E}">
        <p14:creationId xmlns:p14="http://schemas.microsoft.com/office/powerpoint/2010/main" val="8186163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3A2AE3-0FA9-B88B-9927-B4662689F2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63A7DF-0913-2308-3032-166064C41F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09982-2378-9C6B-6CA8-C756686B259F}"/>
              </a:ext>
            </a:extLst>
          </p:cNvPr>
          <p:cNvSpPr>
            <a:spLocks noGrp="1" noChangeArrowheads="1"/>
          </p:cNvSpPr>
          <p:nvPr>
            <p:ph type="sldNum" sz="quarter" idx="12"/>
          </p:nvPr>
        </p:nvSpPr>
        <p:spPr>
          <a:ln/>
        </p:spPr>
        <p:txBody>
          <a:bodyPr/>
          <a:lstStyle>
            <a:lvl1pPr>
              <a:defRPr/>
            </a:lvl1pPr>
          </a:lstStyle>
          <a:p>
            <a:pPr>
              <a:defRPr/>
            </a:pPr>
            <a:fld id="{4A990158-2E4B-304E-BCB9-C89C04FB3E20}" type="slidenum">
              <a:rPr lang="en-US" altLang="en-US"/>
              <a:pPr>
                <a:defRPr/>
              </a:pPr>
              <a:t>‹#›</a:t>
            </a:fld>
            <a:endParaRPr lang="en-US" altLang="en-US"/>
          </a:p>
        </p:txBody>
      </p:sp>
    </p:spTree>
    <p:extLst>
      <p:ext uri="{BB962C8B-B14F-4D97-AF65-F5344CB8AC3E}">
        <p14:creationId xmlns:p14="http://schemas.microsoft.com/office/powerpoint/2010/main" val="1516770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C14145-6A7C-0614-DBD5-29FE593688E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B3B656-B77C-B8D1-2E3B-72C6FCCA8D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A88859-9C75-34B7-CC46-4354657B95E8}"/>
              </a:ext>
            </a:extLst>
          </p:cNvPr>
          <p:cNvSpPr>
            <a:spLocks noGrp="1" noChangeArrowheads="1"/>
          </p:cNvSpPr>
          <p:nvPr>
            <p:ph type="sldNum" sz="quarter" idx="12"/>
          </p:nvPr>
        </p:nvSpPr>
        <p:spPr>
          <a:ln/>
        </p:spPr>
        <p:txBody>
          <a:bodyPr/>
          <a:lstStyle>
            <a:lvl1pPr>
              <a:defRPr/>
            </a:lvl1pPr>
          </a:lstStyle>
          <a:p>
            <a:pPr>
              <a:defRPr/>
            </a:pPr>
            <a:fld id="{5EFDDDA6-6A53-3547-A793-E9A45363979C}" type="slidenum">
              <a:rPr lang="en-US" altLang="en-US"/>
              <a:pPr>
                <a:defRPr/>
              </a:pPr>
              <a:t>‹#›</a:t>
            </a:fld>
            <a:endParaRPr lang="en-US" altLang="en-US"/>
          </a:p>
        </p:txBody>
      </p:sp>
    </p:spTree>
    <p:extLst>
      <p:ext uri="{BB962C8B-B14F-4D97-AF65-F5344CB8AC3E}">
        <p14:creationId xmlns:p14="http://schemas.microsoft.com/office/powerpoint/2010/main" val="31141697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AA29F8-6DFA-7764-C5CF-51198EB1D4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25D6AB-07CC-5A66-8D17-6BABEDDECA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4DB618-0592-515B-285F-1E18D5B9BE68}"/>
              </a:ext>
            </a:extLst>
          </p:cNvPr>
          <p:cNvSpPr>
            <a:spLocks noGrp="1" noChangeArrowheads="1"/>
          </p:cNvSpPr>
          <p:nvPr>
            <p:ph type="sldNum" sz="quarter" idx="12"/>
          </p:nvPr>
        </p:nvSpPr>
        <p:spPr>
          <a:ln/>
        </p:spPr>
        <p:txBody>
          <a:bodyPr/>
          <a:lstStyle>
            <a:lvl1pPr>
              <a:defRPr/>
            </a:lvl1pPr>
          </a:lstStyle>
          <a:p>
            <a:pPr>
              <a:defRPr/>
            </a:pPr>
            <a:fld id="{65F51776-F606-C846-B223-16697433CCB0}" type="slidenum">
              <a:rPr lang="en-US" altLang="en-US"/>
              <a:pPr>
                <a:defRPr/>
              </a:pPr>
              <a:t>‹#›</a:t>
            </a:fld>
            <a:endParaRPr lang="en-US" altLang="en-US"/>
          </a:p>
        </p:txBody>
      </p:sp>
    </p:spTree>
    <p:extLst>
      <p:ext uri="{BB962C8B-B14F-4D97-AF65-F5344CB8AC3E}">
        <p14:creationId xmlns:p14="http://schemas.microsoft.com/office/powerpoint/2010/main" val="21621560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685800"/>
            <a:ext cx="21145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685800"/>
            <a:ext cx="619125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678611-58B2-0FA2-F465-174D3A3A18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9B0527-2C3D-18FC-5DEC-1823A5AD57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4DE44A-D637-5A13-64E0-170590CA0C26}"/>
              </a:ext>
            </a:extLst>
          </p:cNvPr>
          <p:cNvSpPr>
            <a:spLocks noGrp="1" noChangeArrowheads="1"/>
          </p:cNvSpPr>
          <p:nvPr>
            <p:ph type="sldNum" sz="quarter" idx="12"/>
          </p:nvPr>
        </p:nvSpPr>
        <p:spPr>
          <a:ln/>
        </p:spPr>
        <p:txBody>
          <a:bodyPr/>
          <a:lstStyle>
            <a:lvl1pPr>
              <a:defRPr/>
            </a:lvl1pPr>
          </a:lstStyle>
          <a:p>
            <a:pPr>
              <a:defRPr/>
            </a:pPr>
            <a:fld id="{230CA08F-615F-D048-8981-D725DDB9B80E}" type="slidenum">
              <a:rPr lang="en-US" altLang="en-US"/>
              <a:pPr>
                <a:defRPr/>
              </a:pPr>
              <a:t>‹#›</a:t>
            </a:fld>
            <a:endParaRPr lang="en-US" altLang="en-US"/>
          </a:p>
        </p:txBody>
      </p:sp>
    </p:spTree>
    <p:extLst>
      <p:ext uri="{BB962C8B-B14F-4D97-AF65-F5344CB8AC3E}">
        <p14:creationId xmlns:p14="http://schemas.microsoft.com/office/powerpoint/2010/main" val="31714825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7">
            <a:extLst>
              <a:ext uri="{FF2B5EF4-FFF2-40B4-BE49-F238E27FC236}">
                <a16:creationId xmlns:a16="http://schemas.microsoft.com/office/drawing/2014/main" id="{D39BED26-B4E4-E64B-EA0C-E20D4FE835AC}"/>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8">
            <a:extLst>
              <a:ext uri="{FF2B5EF4-FFF2-40B4-BE49-F238E27FC236}">
                <a16:creationId xmlns:a16="http://schemas.microsoft.com/office/drawing/2014/main" id="{233B7EBD-3672-5400-FEC6-D9528708647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19">
            <a:extLst>
              <a:ext uri="{FF2B5EF4-FFF2-40B4-BE49-F238E27FC236}">
                <a16:creationId xmlns:a16="http://schemas.microsoft.com/office/drawing/2014/main" id="{8D578002-B1AC-0CF7-40A4-F19FEEDB39E2}"/>
              </a:ext>
            </a:extLst>
          </p:cNvPr>
          <p:cNvSpPr>
            <a:spLocks noGrp="1" noChangeArrowheads="1"/>
          </p:cNvSpPr>
          <p:nvPr>
            <p:ph type="sldNum" sz="quarter" idx="12"/>
          </p:nvPr>
        </p:nvSpPr>
        <p:spPr/>
        <p:txBody>
          <a:bodyPr/>
          <a:lstStyle>
            <a:lvl1pPr>
              <a:defRPr/>
            </a:lvl1pPr>
          </a:lstStyle>
          <a:p>
            <a:pPr>
              <a:defRPr/>
            </a:pPr>
            <a:fld id="{38C23BA1-DEEF-A645-956B-D5B8DA1C68A3}" type="slidenum">
              <a:rPr lang="en-US" altLang="en-US"/>
              <a:pPr>
                <a:defRPr/>
              </a:pPr>
              <a:t>‹#›</a:t>
            </a:fld>
            <a:endParaRPr lang="en-US" altLang="en-US"/>
          </a:p>
        </p:txBody>
      </p:sp>
    </p:spTree>
    <p:extLst>
      <p:ext uri="{BB962C8B-B14F-4D97-AF65-F5344CB8AC3E}">
        <p14:creationId xmlns:p14="http://schemas.microsoft.com/office/powerpoint/2010/main" val="176159321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68CB9F-75EC-A19F-E099-DCDD7DACADF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27EEDF4-57EF-2BDD-B55A-D1382E00BD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644C79F-A126-EFB4-A66A-DD26AE920396}"/>
              </a:ext>
            </a:extLst>
          </p:cNvPr>
          <p:cNvSpPr>
            <a:spLocks noGrp="1" noChangeArrowheads="1"/>
          </p:cNvSpPr>
          <p:nvPr>
            <p:ph type="sldNum" sz="quarter" idx="12"/>
          </p:nvPr>
        </p:nvSpPr>
        <p:spPr>
          <a:ln/>
        </p:spPr>
        <p:txBody>
          <a:bodyPr/>
          <a:lstStyle>
            <a:lvl1pPr>
              <a:defRPr/>
            </a:lvl1pPr>
          </a:lstStyle>
          <a:p>
            <a:pPr>
              <a:defRPr/>
            </a:pPr>
            <a:fld id="{33495617-BC0D-164D-B059-03C17DEFCEDD}" type="slidenum">
              <a:rPr lang="en-US" altLang="en-US"/>
              <a:pPr>
                <a:defRPr/>
              </a:pPr>
              <a:t>‹#›</a:t>
            </a:fld>
            <a:endParaRPr lang="en-US" altLang="en-US"/>
          </a:p>
        </p:txBody>
      </p:sp>
    </p:spTree>
    <p:extLst>
      <p:ext uri="{BB962C8B-B14F-4D97-AF65-F5344CB8AC3E}">
        <p14:creationId xmlns:p14="http://schemas.microsoft.com/office/powerpoint/2010/main" val="597833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UNC_SchoolofMed-white">
            <a:extLst>
              <a:ext uri="{FF2B5EF4-FFF2-40B4-BE49-F238E27FC236}">
                <a16:creationId xmlns:a16="http://schemas.microsoft.com/office/drawing/2014/main" id="{AD587E34-5247-5BC1-C08F-C90D4E1DB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57200"/>
            <a:ext cx="2327275"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2"/>
          <p:cNvSpPr>
            <a:spLocks noGrp="1" noChangeArrowheads="1"/>
          </p:cNvSpPr>
          <p:nvPr>
            <p:ph type="ctrTitle"/>
          </p:nvPr>
        </p:nvSpPr>
        <p:spPr>
          <a:xfrm>
            <a:off x="685800" y="1524000"/>
            <a:ext cx="7772400" cy="1470025"/>
          </a:xfrm>
        </p:spPr>
        <p:txBody>
          <a:bodyPr/>
          <a:lstStyle>
            <a:lvl1pPr>
              <a:defRPr sz="3600">
                <a:solidFill>
                  <a:schemeClr val="bg1"/>
                </a:solidFill>
              </a:defRPr>
            </a:lvl1pPr>
          </a:lstStyle>
          <a:p>
            <a:r>
              <a:rPr lang="en-US"/>
              <a:t>Click to edit Master title style</a:t>
            </a:r>
          </a:p>
        </p:txBody>
      </p:sp>
      <p:sp>
        <p:nvSpPr>
          <p:cNvPr id="19459" name="Rectangle 3"/>
          <p:cNvSpPr>
            <a:spLocks noGrp="1" noChangeArrowheads="1"/>
          </p:cNvSpPr>
          <p:nvPr>
            <p:ph type="subTitle" idx="1"/>
          </p:nvPr>
        </p:nvSpPr>
        <p:spPr>
          <a:xfrm>
            <a:off x="1371600" y="3048000"/>
            <a:ext cx="6400800" cy="2895600"/>
          </a:xfrm>
        </p:spPr>
        <p:txBody>
          <a:bodyPr/>
          <a:lstStyle>
            <a:lvl1pPr marL="0" indent="0" algn="ctr">
              <a:buFontTx/>
              <a:buNone/>
              <a:defRPr b="1">
                <a:solidFill>
                  <a:srgbClr val="E7E58C"/>
                </a:solidFill>
              </a:defRPr>
            </a:lvl1pPr>
          </a:lstStyle>
          <a:p>
            <a:r>
              <a:rPr lang="en-US"/>
              <a:t>Click to edit Master subtitle style</a:t>
            </a:r>
          </a:p>
        </p:txBody>
      </p:sp>
      <p:sp>
        <p:nvSpPr>
          <p:cNvPr id="5" name="Date Placeholder 4">
            <a:extLst>
              <a:ext uri="{FF2B5EF4-FFF2-40B4-BE49-F238E27FC236}">
                <a16:creationId xmlns:a16="http://schemas.microsoft.com/office/drawing/2014/main" id="{788FBE41-1115-84FD-290C-4B7687E50B85}"/>
              </a:ext>
            </a:extLst>
          </p:cNvPr>
          <p:cNvSpPr>
            <a:spLocks noGrp="1" noChangeArrowheads="1"/>
          </p:cNvSpPr>
          <p:nvPr>
            <p:ph type="dt" sz="half" idx="10"/>
          </p:nvPr>
        </p:nvSpPr>
        <p:spPr>
          <a:xfrm>
            <a:off x="457200" y="6245225"/>
            <a:ext cx="2133600" cy="476250"/>
          </a:xfrm>
        </p:spPr>
        <p:txBody>
          <a:bodyPr/>
          <a:lstStyle>
            <a:lvl1pPr>
              <a:defRPr>
                <a:solidFill>
                  <a:schemeClr val="bg1"/>
                </a:solidFill>
              </a:defRPr>
            </a:lvl1pPr>
          </a:lstStyle>
          <a:p>
            <a:pPr>
              <a:defRPr/>
            </a:pPr>
            <a:endParaRPr lang="en-US"/>
          </a:p>
        </p:txBody>
      </p:sp>
      <p:sp>
        <p:nvSpPr>
          <p:cNvPr id="6" name="Footer Placeholder 5">
            <a:extLst>
              <a:ext uri="{FF2B5EF4-FFF2-40B4-BE49-F238E27FC236}">
                <a16:creationId xmlns:a16="http://schemas.microsoft.com/office/drawing/2014/main" id="{8AB4A9A8-D733-48A2-A5B0-8E3B8AC9D33C}"/>
              </a:ext>
            </a:extLst>
          </p:cNvPr>
          <p:cNvSpPr>
            <a:spLocks noGrp="1" noChangeArrowheads="1"/>
          </p:cNvSpPr>
          <p:nvPr>
            <p:ph type="ftr" sz="quarter" idx="11"/>
          </p:nvPr>
        </p:nvSpPr>
        <p:spPr>
          <a:xfrm>
            <a:off x="3124200" y="6245225"/>
            <a:ext cx="2895600" cy="476250"/>
          </a:xfrm>
        </p:spPr>
        <p:txBody>
          <a:bodyPr/>
          <a:lstStyle>
            <a:lvl1pPr>
              <a:defRPr>
                <a:solidFill>
                  <a:schemeClr val="bg1"/>
                </a:solidFill>
              </a:defRPr>
            </a:lvl1pPr>
          </a:lstStyle>
          <a:p>
            <a:pPr>
              <a:defRPr/>
            </a:pPr>
            <a:endParaRPr lang="en-US"/>
          </a:p>
        </p:txBody>
      </p:sp>
      <p:sp>
        <p:nvSpPr>
          <p:cNvPr id="7" name="Slide Number Placeholder 6">
            <a:extLst>
              <a:ext uri="{FF2B5EF4-FFF2-40B4-BE49-F238E27FC236}">
                <a16:creationId xmlns:a16="http://schemas.microsoft.com/office/drawing/2014/main" id="{D9D2477D-E00B-10BB-3005-63D74E824EFB}"/>
              </a:ext>
            </a:extLst>
          </p:cNvPr>
          <p:cNvSpPr>
            <a:spLocks noGrp="1" noChangeArrowheads="1"/>
          </p:cNvSpPr>
          <p:nvPr>
            <p:ph type="sldNum" sz="quarter" idx="12"/>
          </p:nvPr>
        </p:nvSpPr>
        <p:spPr>
          <a:xfrm>
            <a:off x="6553200" y="6245225"/>
            <a:ext cx="2133600" cy="476250"/>
          </a:xfrm>
        </p:spPr>
        <p:txBody>
          <a:bodyPr/>
          <a:lstStyle>
            <a:lvl1pPr>
              <a:defRPr>
                <a:solidFill>
                  <a:schemeClr val="bg1"/>
                </a:solidFill>
              </a:defRPr>
            </a:lvl1pPr>
          </a:lstStyle>
          <a:p>
            <a:pPr>
              <a:defRPr/>
            </a:pPr>
            <a:fld id="{BFF24982-0135-894F-9B2E-CE6E645AA41E}" type="slidenum">
              <a:rPr lang="en-US" altLang="en-US"/>
              <a:pPr>
                <a:defRPr/>
              </a:pPr>
              <a:t>‹#›</a:t>
            </a:fld>
            <a:endParaRPr lang="en-US" altLang="en-US"/>
          </a:p>
        </p:txBody>
      </p:sp>
    </p:spTree>
    <p:extLst>
      <p:ext uri="{BB962C8B-B14F-4D97-AF65-F5344CB8AC3E}">
        <p14:creationId xmlns:p14="http://schemas.microsoft.com/office/powerpoint/2010/main" val="6013364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193CDDC-0BD3-90EB-9809-7665FD228F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BE10C5-9D63-3DE6-4411-01F44FED13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BF0BD7-34D9-EFE9-A660-55F541F905C3}"/>
              </a:ext>
            </a:extLst>
          </p:cNvPr>
          <p:cNvSpPr>
            <a:spLocks noGrp="1" noChangeArrowheads="1"/>
          </p:cNvSpPr>
          <p:nvPr>
            <p:ph type="sldNum" sz="quarter" idx="12"/>
          </p:nvPr>
        </p:nvSpPr>
        <p:spPr>
          <a:ln/>
        </p:spPr>
        <p:txBody>
          <a:bodyPr/>
          <a:lstStyle>
            <a:lvl1pPr>
              <a:defRPr/>
            </a:lvl1pPr>
          </a:lstStyle>
          <a:p>
            <a:pPr>
              <a:defRPr/>
            </a:pPr>
            <a:fld id="{3187DA1E-C7C9-0C40-B123-1EEDAEB112A7}" type="slidenum">
              <a:rPr lang="en-US" altLang="en-US"/>
              <a:pPr>
                <a:defRPr/>
              </a:pPr>
              <a:t>‹#›</a:t>
            </a:fld>
            <a:endParaRPr lang="en-US" altLang="en-US"/>
          </a:p>
        </p:txBody>
      </p:sp>
    </p:spTree>
    <p:extLst>
      <p:ext uri="{BB962C8B-B14F-4D97-AF65-F5344CB8AC3E}">
        <p14:creationId xmlns:p14="http://schemas.microsoft.com/office/powerpoint/2010/main" val="27127641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9FF1A1D-ADA7-B522-8E8E-88F8548013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1EEBE2-E731-299B-7A9B-75DF819F70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621F51-191E-EB0B-CB13-DBA70C8F36A4}"/>
              </a:ext>
            </a:extLst>
          </p:cNvPr>
          <p:cNvSpPr>
            <a:spLocks noGrp="1" noChangeArrowheads="1"/>
          </p:cNvSpPr>
          <p:nvPr>
            <p:ph type="sldNum" sz="quarter" idx="12"/>
          </p:nvPr>
        </p:nvSpPr>
        <p:spPr>
          <a:ln/>
        </p:spPr>
        <p:txBody>
          <a:bodyPr/>
          <a:lstStyle>
            <a:lvl1pPr>
              <a:defRPr/>
            </a:lvl1pPr>
          </a:lstStyle>
          <a:p>
            <a:pPr>
              <a:defRPr/>
            </a:pPr>
            <a:fld id="{7BF0407E-2C50-F34E-8D18-15C4D790E359}" type="slidenum">
              <a:rPr lang="en-US" altLang="en-US"/>
              <a:pPr>
                <a:defRPr/>
              </a:pPr>
              <a:t>‹#›</a:t>
            </a:fld>
            <a:endParaRPr lang="en-US" altLang="en-US"/>
          </a:p>
        </p:txBody>
      </p:sp>
    </p:spTree>
    <p:extLst>
      <p:ext uri="{BB962C8B-B14F-4D97-AF65-F5344CB8AC3E}">
        <p14:creationId xmlns:p14="http://schemas.microsoft.com/office/powerpoint/2010/main" val="1163056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57400" y="1143000"/>
            <a:ext cx="3276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143000"/>
            <a:ext cx="3276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A95882D-F456-4C6E-C49E-6C5E4EAE89F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AFAD59-B2FE-7845-C804-971FD491A5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18131D-12B3-6D9A-FEF9-12FD948A15B2}"/>
              </a:ext>
            </a:extLst>
          </p:cNvPr>
          <p:cNvSpPr>
            <a:spLocks noGrp="1" noChangeArrowheads="1"/>
          </p:cNvSpPr>
          <p:nvPr>
            <p:ph type="sldNum" sz="quarter" idx="12"/>
          </p:nvPr>
        </p:nvSpPr>
        <p:spPr>
          <a:ln/>
        </p:spPr>
        <p:txBody>
          <a:bodyPr/>
          <a:lstStyle>
            <a:lvl1pPr>
              <a:defRPr/>
            </a:lvl1pPr>
          </a:lstStyle>
          <a:p>
            <a:pPr>
              <a:defRPr/>
            </a:pPr>
            <a:fld id="{EB2AC5B7-793B-2A4B-9EE6-F6448A43EA43}" type="slidenum">
              <a:rPr lang="en-US" altLang="en-US"/>
              <a:pPr>
                <a:defRPr/>
              </a:pPr>
              <a:t>‹#›</a:t>
            </a:fld>
            <a:endParaRPr lang="en-US" altLang="en-US"/>
          </a:p>
        </p:txBody>
      </p:sp>
    </p:spTree>
    <p:extLst>
      <p:ext uri="{BB962C8B-B14F-4D97-AF65-F5344CB8AC3E}">
        <p14:creationId xmlns:p14="http://schemas.microsoft.com/office/powerpoint/2010/main" val="24657603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BC3876C-D734-44F9-CA13-A57FFB7163A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0DBD25B-A091-7239-F1FA-555E1F56A5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E8D0B34-B8FA-9B7E-7A6A-E3C232E7E1FB}"/>
              </a:ext>
            </a:extLst>
          </p:cNvPr>
          <p:cNvSpPr>
            <a:spLocks noGrp="1" noChangeArrowheads="1"/>
          </p:cNvSpPr>
          <p:nvPr>
            <p:ph type="sldNum" sz="quarter" idx="12"/>
          </p:nvPr>
        </p:nvSpPr>
        <p:spPr>
          <a:ln/>
        </p:spPr>
        <p:txBody>
          <a:bodyPr/>
          <a:lstStyle>
            <a:lvl1pPr>
              <a:defRPr/>
            </a:lvl1pPr>
          </a:lstStyle>
          <a:p>
            <a:pPr>
              <a:defRPr/>
            </a:pPr>
            <a:fld id="{49865C79-3159-B047-AD7C-8D32BD94F416}" type="slidenum">
              <a:rPr lang="en-US" altLang="en-US"/>
              <a:pPr>
                <a:defRPr/>
              </a:pPr>
              <a:t>‹#›</a:t>
            </a:fld>
            <a:endParaRPr lang="en-US" altLang="en-US"/>
          </a:p>
        </p:txBody>
      </p:sp>
    </p:spTree>
    <p:extLst>
      <p:ext uri="{BB962C8B-B14F-4D97-AF65-F5344CB8AC3E}">
        <p14:creationId xmlns:p14="http://schemas.microsoft.com/office/powerpoint/2010/main" val="21463362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E147E37-AC67-5B71-AAEC-81F8CDE90B2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538415-F9FF-22BE-62C2-1A5F669C2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FB5C856-C3BB-6CF2-21DF-E0B218F98D81}"/>
              </a:ext>
            </a:extLst>
          </p:cNvPr>
          <p:cNvSpPr>
            <a:spLocks noGrp="1" noChangeArrowheads="1"/>
          </p:cNvSpPr>
          <p:nvPr>
            <p:ph type="sldNum" sz="quarter" idx="12"/>
          </p:nvPr>
        </p:nvSpPr>
        <p:spPr>
          <a:ln/>
        </p:spPr>
        <p:txBody>
          <a:bodyPr/>
          <a:lstStyle>
            <a:lvl1pPr>
              <a:defRPr/>
            </a:lvl1pPr>
          </a:lstStyle>
          <a:p>
            <a:pPr>
              <a:defRPr/>
            </a:pPr>
            <a:fld id="{600BAE7C-3143-5148-8D0D-6C9FC42DE9AB}" type="slidenum">
              <a:rPr lang="en-US" altLang="en-US"/>
              <a:pPr>
                <a:defRPr/>
              </a:pPr>
              <a:t>‹#›</a:t>
            </a:fld>
            <a:endParaRPr lang="en-US" altLang="en-US"/>
          </a:p>
        </p:txBody>
      </p:sp>
    </p:spTree>
    <p:extLst>
      <p:ext uri="{BB962C8B-B14F-4D97-AF65-F5344CB8AC3E}">
        <p14:creationId xmlns:p14="http://schemas.microsoft.com/office/powerpoint/2010/main" val="3799313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28C97A-05AD-B758-08CE-DE5D6897433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53AEDD5-B7CE-F5BA-62F3-F47B961D08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B5AD62E-284B-599C-6D9D-04AB2E15B7EB}"/>
              </a:ext>
            </a:extLst>
          </p:cNvPr>
          <p:cNvSpPr>
            <a:spLocks noGrp="1" noChangeArrowheads="1"/>
          </p:cNvSpPr>
          <p:nvPr>
            <p:ph type="sldNum" sz="quarter" idx="12"/>
          </p:nvPr>
        </p:nvSpPr>
        <p:spPr>
          <a:ln/>
        </p:spPr>
        <p:txBody>
          <a:bodyPr/>
          <a:lstStyle>
            <a:lvl1pPr>
              <a:defRPr/>
            </a:lvl1pPr>
          </a:lstStyle>
          <a:p>
            <a:pPr>
              <a:defRPr/>
            </a:pPr>
            <a:fld id="{F40A2694-FE92-2444-A35F-3CD72E852680}" type="slidenum">
              <a:rPr lang="en-US" altLang="en-US"/>
              <a:pPr>
                <a:defRPr/>
              </a:pPr>
              <a:t>‹#›</a:t>
            </a:fld>
            <a:endParaRPr lang="en-US" altLang="en-US"/>
          </a:p>
        </p:txBody>
      </p:sp>
    </p:spTree>
    <p:extLst>
      <p:ext uri="{BB962C8B-B14F-4D97-AF65-F5344CB8AC3E}">
        <p14:creationId xmlns:p14="http://schemas.microsoft.com/office/powerpoint/2010/main" val="35061031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AD78087-2639-BAF3-6009-1A8AB0CF3C4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D8DC80-2656-358F-5CB2-463166A97A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70D281-D2D4-D098-1DA4-38A42B460DB5}"/>
              </a:ext>
            </a:extLst>
          </p:cNvPr>
          <p:cNvSpPr>
            <a:spLocks noGrp="1" noChangeArrowheads="1"/>
          </p:cNvSpPr>
          <p:nvPr>
            <p:ph type="sldNum" sz="quarter" idx="12"/>
          </p:nvPr>
        </p:nvSpPr>
        <p:spPr>
          <a:ln/>
        </p:spPr>
        <p:txBody>
          <a:bodyPr/>
          <a:lstStyle>
            <a:lvl1pPr>
              <a:defRPr/>
            </a:lvl1pPr>
          </a:lstStyle>
          <a:p>
            <a:pPr>
              <a:defRPr/>
            </a:pPr>
            <a:fld id="{05919758-B421-8B45-A3F7-439F8433E4CD}" type="slidenum">
              <a:rPr lang="en-US" altLang="en-US"/>
              <a:pPr>
                <a:defRPr/>
              </a:pPr>
              <a:t>‹#›</a:t>
            </a:fld>
            <a:endParaRPr lang="en-US" altLang="en-US"/>
          </a:p>
        </p:txBody>
      </p:sp>
    </p:spTree>
    <p:extLst>
      <p:ext uri="{BB962C8B-B14F-4D97-AF65-F5344CB8AC3E}">
        <p14:creationId xmlns:p14="http://schemas.microsoft.com/office/powerpoint/2010/main" val="2030237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A6B4C59-3C31-5C1E-A151-94B082E4AF5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DC7C9B1-DF18-497D-8B49-FE52DA3665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D06532E-7B50-1C8D-E057-171B9F421CB0}"/>
              </a:ext>
            </a:extLst>
          </p:cNvPr>
          <p:cNvSpPr>
            <a:spLocks noGrp="1" noChangeArrowheads="1"/>
          </p:cNvSpPr>
          <p:nvPr>
            <p:ph type="sldNum" sz="quarter" idx="12"/>
          </p:nvPr>
        </p:nvSpPr>
        <p:spPr>
          <a:ln/>
        </p:spPr>
        <p:txBody>
          <a:bodyPr/>
          <a:lstStyle>
            <a:lvl1pPr>
              <a:defRPr/>
            </a:lvl1pPr>
          </a:lstStyle>
          <a:p>
            <a:pPr>
              <a:defRPr/>
            </a:pPr>
            <a:fld id="{15677D06-B1E5-B848-9DC8-695DDDC5154B}" type="slidenum">
              <a:rPr lang="en-US" altLang="en-US"/>
              <a:pPr>
                <a:defRPr/>
              </a:pPr>
              <a:t>‹#›</a:t>
            </a:fld>
            <a:endParaRPr lang="en-US" altLang="en-US"/>
          </a:p>
        </p:txBody>
      </p:sp>
    </p:spTree>
    <p:extLst>
      <p:ext uri="{BB962C8B-B14F-4D97-AF65-F5344CB8AC3E}">
        <p14:creationId xmlns:p14="http://schemas.microsoft.com/office/powerpoint/2010/main" val="29231454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35153B2-CEDC-D182-752D-DF71D01CD9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6A6534-3B67-E3D9-B440-D3B59FECCF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ADDFEC-C77C-0C6D-3D47-7C72C07B3244}"/>
              </a:ext>
            </a:extLst>
          </p:cNvPr>
          <p:cNvSpPr>
            <a:spLocks noGrp="1" noChangeArrowheads="1"/>
          </p:cNvSpPr>
          <p:nvPr>
            <p:ph type="sldNum" sz="quarter" idx="12"/>
          </p:nvPr>
        </p:nvSpPr>
        <p:spPr>
          <a:ln/>
        </p:spPr>
        <p:txBody>
          <a:bodyPr/>
          <a:lstStyle>
            <a:lvl1pPr>
              <a:defRPr/>
            </a:lvl1pPr>
          </a:lstStyle>
          <a:p>
            <a:pPr>
              <a:defRPr/>
            </a:pPr>
            <a:fld id="{DB5FAFC4-B323-D046-B3B2-9A8E4E46F0DD}" type="slidenum">
              <a:rPr lang="en-US" altLang="en-US"/>
              <a:pPr>
                <a:defRPr/>
              </a:pPr>
              <a:t>‹#›</a:t>
            </a:fld>
            <a:endParaRPr lang="en-US" altLang="en-US"/>
          </a:p>
        </p:txBody>
      </p:sp>
    </p:spTree>
    <p:extLst>
      <p:ext uri="{BB962C8B-B14F-4D97-AF65-F5344CB8AC3E}">
        <p14:creationId xmlns:p14="http://schemas.microsoft.com/office/powerpoint/2010/main" val="425156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52772C-82BF-1BFD-1EC8-C7ABD664E8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4FD82D-4415-E70B-44CF-B3B319E6D4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34CC1D-3BAF-5D77-C94D-BD083C794DE3}"/>
              </a:ext>
            </a:extLst>
          </p:cNvPr>
          <p:cNvSpPr>
            <a:spLocks noGrp="1" noChangeArrowheads="1"/>
          </p:cNvSpPr>
          <p:nvPr>
            <p:ph type="sldNum" sz="quarter" idx="12"/>
          </p:nvPr>
        </p:nvSpPr>
        <p:spPr>
          <a:ln/>
        </p:spPr>
        <p:txBody>
          <a:bodyPr/>
          <a:lstStyle>
            <a:lvl1pPr>
              <a:defRPr/>
            </a:lvl1pPr>
          </a:lstStyle>
          <a:p>
            <a:pPr>
              <a:defRPr/>
            </a:pPr>
            <a:fld id="{909BF51E-3339-3D4B-A9FC-61F69EE778CD}" type="slidenum">
              <a:rPr lang="en-US" altLang="en-US"/>
              <a:pPr>
                <a:defRPr/>
              </a:pPr>
              <a:t>‹#›</a:t>
            </a:fld>
            <a:endParaRPr lang="en-US" altLang="en-US"/>
          </a:p>
        </p:txBody>
      </p:sp>
    </p:spTree>
    <p:extLst>
      <p:ext uri="{BB962C8B-B14F-4D97-AF65-F5344CB8AC3E}">
        <p14:creationId xmlns:p14="http://schemas.microsoft.com/office/powerpoint/2010/main" val="2484843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152400"/>
            <a:ext cx="16954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1200" y="152400"/>
            <a:ext cx="49339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BE2188-A9C4-5BCA-C34C-8037200064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2E42F4-905F-51FB-77FE-B15F7F6ACA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3B016-0E63-9BD0-3ECF-1E87586D16C1}"/>
              </a:ext>
            </a:extLst>
          </p:cNvPr>
          <p:cNvSpPr>
            <a:spLocks noGrp="1" noChangeArrowheads="1"/>
          </p:cNvSpPr>
          <p:nvPr>
            <p:ph type="sldNum" sz="quarter" idx="12"/>
          </p:nvPr>
        </p:nvSpPr>
        <p:spPr>
          <a:ln/>
        </p:spPr>
        <p:txBody>
          <a:bodyPr/>
          <a:lstStyle>
            <a:lvl1pPr>
              <a:defRPr/>
            </a:lvl1pPr>
          </a:lstStyle>
          <a:p>
            <a:pPr>
              <a:defRPr/>
            </a:pPr>
            <a:fld id="{B01E5130-25A5-7143-BE8D-4D4B3F9001C6}" type="slidenum">
              <a:rPr lang="en-US" altLang="en-US"/>
              <a:pPr>
                <a:defRPr/>
              </a:pPr>
              <a:t>‹#›</a:t>
            </a:fld>
            <a:endParaRPr lang="en-US" altLang="en-US"/>
          </a:p>
        </p:txBody>
      </p:sp>
    </p:spTree>
    <p:extLst>
      <p:ext uri="{BB962C8B-B14F-4D97-AF65-F5344CB8AC3E}">
        <p14:creationId xmlns:p14="http://schemas.microsoft.com/office/powerpoint/2010/main" val="40414591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6800" y="304800"/>
            <a:ext cx="75438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7">
            <a:extLst>
              <a:ext uri="{FF2B5EF4-FFF2-40B4-BE49-F238E27FC236}">
                <a16:creationId xmlns:a16="http://schemas.microsoft.com/office/drawing/2014/main" id="{E62B2697-A768-21F9-ACBB-D48EA43FE4BC}"/>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18">
            <a:extLst>
              <a:ext uri="{FF2B5EF4-FFF2-40B4-BE49-F238E27FC236}">
                <a16:creationId xmlns:a16="http://schemas.microsoft.com/office/drawing/2014/main" id="{0695E190-71F4-3501-FEDF-2377B25009FF}"/>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19">
            <a:extLst>
              <a:ext uri="{FF2B5EF4-FFF2-40B4-BE49-F238E27FC236}">
                <a16:creationId xmlns:a16="http://schemas.microsoft.com/office/drawing/2014/main" id="{2E261C4E-0309-D8EC-D2B4-9A973D62E87C}"/>
              </a:ext>
            </a:extLst>
          </p:cNvPr>
          <p:cNvSpPr>
            <a:spLocks noGrp="1" noChangeArrowheads="1"/>
          </p:cNvSpPr>
          <p:nvPr>
            <p:ph type="sldNum" sz="quarter" idx="12"/>
          </p:nvPr>
        </p:nvSpPr>
        <p:spPr/>
        <p:txBody>
          <a:bodyPr/>
          <a:lstStyle>
            <a:lvl1pPr>
              <a:defRPr/>
            </a:lvl1pPr>
          </a:lstStyle>
          <a:p>
            <a:pPr>
              <a:defRPr/>
            </a:pPr>
            <a:fld id="{457927D5-E1E8-0D44-B352-BD924BA7F223}" type="slidenum">
              <a:rPr lang="en-US" altLang="en-US"/>
              <a:pPr>
                <a:defRPr/>
              </a:pPr>
              <a:t>‹#›</a:t>
            </a:fld>
            <a:endParaRPr lang="en-US" altLang="en-US"/>
          </a:p>
        </p:txBody>
      </p:sp>
    </p:spTree>
    <p:extLst>
      <p:ext uri="{BB962C8B-B14F-4D97-AF65-F5344CB8AC3E}">
        <p14:creationId xmlns:p14="http://schemas.microsoft.com/office/powerpoint/2010/main" val="263053821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8A7231-BA0D-F41F-D656-6B630870A6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9B0175-E85E-4C80-8AB7-C6A231DD04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6C71EB-57AF-585D-57BD-C29451A92858}"/>
              </a:ext>
            </a:extLst>
          </p:cNvPr>
          <p:cNvSpPr>
            <a:spLocks noGrp="1" noChangeArrowheads="1"/>
          </p:cNvSpPr>
          <p:nvPr>
            <p:ph type="sldNum" sz="quarter" idx="12"/>
          </p:nvPr>
        </p:nvSpPr>
        <p:spPr>
          <a:ln/>
        </p:spPr>
        <p:txBody>
          <a:bodyPr/>
          <a:lstStyle>
            <a:lvl1pPr>
              <a:defRPr/>
            </a:lvl1pPr>
          </a:lstStyle>
          <a:p>
            <a:pPr>
              <a:defRPr/>
            </a:pPr>
            <a:fld id="{BCE73105-7CDB-BE4B-A5BD-8E489F10F7B3}" type="slidenum">
              <a:rPr lang="en-US" altLang="en-US"/>
              <a:pPr>
                <a:defRPr/>
              </a:pPr>
              <a:t>‹#›</a:t>
            </a:fld>
            <a:endParaRPr lang="en-US" altLang="en-US"/>
          </a:p>
        </p:txBody>
      </p:sp>
    </p:spTree>
    <p:extLst>
      <p:ext uri="{BB962C8B-B14F-4D97-AF65-F5344CB8AC3E}">
        <p14:creationId xmlns:p14="http://schemas.microsoft.com/office/powerpoint/2010/main" val="22714133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091648-0FD0-204E-FE55-B6F2484301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B26FE1-9A42-2D83-81EE-9DF07242AB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273ED0-84E0-4E3F-C737-87AEADCFA78C}"/>
              </a:ext>
            </a:extLst>
          </p:cNvPr>
          <p:cNvSpPr>
            <a:spLocks noGrp="1" noChangeArrowheads="1"/>
          </p:cNvSpPr>
          <p:nvPr>
            <p:ph type="sldNum" sz="quarter" idx="12"/>
          </p:nvPr>
        </p:nvSpPr>
        <p:spPr>
          <a:ln/>
        </p:spPr>
        <p:txBody>
          <a:bodyPr/>
          <a:lstStyle>
            <a:lvl1pPr>
              <a:defRPr/>
            </a:lvl1pPr>
          </a:lstStyle>
          <a:p>
            <a:pPr>
              <a:defRPr/>
            </a:pPr>
            <a:fld id="{1D2BC33D-BA11-DC4E-B5A6-B64F58F33118}" type="slidenum">
              <a:rPr lang="en-US" altLang="en-US"/>
              <a:pPr>
                <a:defRPr/>
              </a:pPr>
              <a:t>‹#›</a:t>
            </a:fld>
            <a:endParaRPr lang="en-US" altLang="en-US"/>
          </a:p>
        </p:txBody>
      </p:sp>
    </p:spTree>
    <p:extLst>
      <p:ext uri="{BB962C8B-B14F-4D97-AF65-F5344CB8AC3E}">
        <p14:creationId xmlns:p14="http://schemas.microsoft.com/office/powerpoint/2010/main" val="8931885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A894FF-FBFC-9EFF-1D86-F8BF3FD1F00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CE9393-9B5D-643C-7C7F-575978AB62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7768BD-3406-3FCE-2DF2-BFF31BD67253}"/>
              </a:ext>
            </a:extLst>
          </p:cNvPr>
          <p:cNvSpPr>
            <a:spLocks noGrp="1" noChangeArrowheads="1"/>
          </p:cNvSpPr>
          <p:nvPr>
            <p:ph type="sldNum" sz="quarter" idx="12"/>
          </p:nvPr>
        </p:nvSpPr>
        <p:spPr>
          <a:ln/>
        </p:spPr>
        <p:txBody>
          <a:bodyPr/>
          <a:lstStyle>
            <a:lvl1pPr>
              <a:defRPr/>
            </a:lvl1pPr>
          </a:lstStyle>
          <a:p>
            <a:pPr>
              <a:defRPr/>
            </a:pPr>
            <a:fld id="{AAFF3F05-FC55-514B-BC8E-E1168676AE0F}" type="slidenum">
              <a:rPr lang="en-US" altLang="en-US"/>
              <a:pPr>
                <a:defRPr/>
              </a:pPr>
              <a:t>‹#›</a:t>
            </a:fld>
            <a:endParaRPr lang="en-US" altLang="en-US"/>
          </a:p>
        </p:txBody>
      </p:sp>
    </p:spTree>
    <p:extLst>
      <p:ext uri="{BB962C8B-B14F-4D97-AF65-F5344CB8AC3E}">
        <p14:creationId xmlns:p14="http://schemas.microsoft.com/office/powerpoint/2010/main" val="22786411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7638"/>
            <a:ext cx="41529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417638"/>
            <a:ext cx="4152900" cy="48307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139EA78-F06F-3415-F8F1-258BD91271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35A2A6-BE35-9DF4-2E55-7BC1A879A4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6E58CB-B34B-2CFB-8E3B-497D37FCD52A}"/>
              </a:ext>
            </a:extLst>
          </p:cNvPr>
          <p:cNvSpPr>
            <a:spLocks noGrp="1" noChangeArrowheads="1"/>
          </p:cNvSpPr>
          <p:nvPr>
            <p:ph type="sldNum" sz="quarter" idx="12"/>
          </p:nvPr>
        </p:nvSpPr>
        <p:spPr>
          <a:ln/>
        </p:spPr>
        <p:txBody>
          <a:bodyPr/>
          <a:lstStyle>
            <a:lvl1pPr>
              <a:defRPr/>
            </a:lvl1pPr>
          </a:lstStyle>
          <a:p>
            <a:pPr>
              <a:defRPr/>
            </a:pPr>
            <a:fld id="{5116301D-06B3-8642-A1EB-22522CF08208}" type="slidenum">
              <a:rPr lang="en-US" altLang="en-US"/>
              <a:pPr>
                <a:defRPr/>
              </a:pPr>
              <a:t>‹#›</a:t>
            </a:fld>
            <a:endParaRPr lang="en-US" altLang="en-US"/>
          </a:p>
        </p:txBody>
      </p:sp>
    </p:spTree>
    <p:extLst>
      <p:ext uri="{BB962C8B-B14F-4D97-AF65-F5344CB8AC3E}">
        <p14:creationId xmlns:p14="http://schemas.microsoft.com/office/powerpoint/2010/main" val="37992533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BCD1B0-2E38-C5F7-C6E0-F3B5571CC09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55343-59E1-7819-FD4B-6914AA6324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78462D9-78B4-880E-52FA-CEF82A4F6DAA}"/>
              </a:ext>
            </a:extLst>
          </p:cNvPr>
          <p:cNvSpPr>
            <a:spLocks noGrp="1" noChangeArrowheads="1"/>
          </p:cNvSpPr>
          <p:nvPr>
            <p:ph type="sldNum" sz="quarter" idx="12"/>
          </p:nvPr>
        </p:nvSpPr>
        <p:spPr>
          <a:ln/>
        </p:spPr>
        <p:txBody>
          <a:bodyPr/>
          <a:lstStyle>
            <a:lvl1pPr>
              <a:defRPr/>
            </a:lvl1pPr>
          </a:lstStyle>
          <a:p>
            <a:pPr>
              <a:defRPr/>
            </a:pPr>
            <a:fld id="{A83EDAE2-4BAA-A24D-9E00-9A5467110811}" type="slidenum">
              <a:rPr lang="en-US" altLang="en-US"/>
              <a:pPr>
                <a:defRPr/>
              </a:pPr>
              <a:t>‹#›</a:t>
            </a:fld>
            <a:endParaRPr lang="en-US" altLang="en-US"/>
          </a:p>
        </p:txBody>
      </p:sp>
    </p:spTree>
    <p:extLst>
      <p:ext uri="{BB962C8B-B14F-4D97-AF65-F5344CB8AC3E}">
        <p14:creationId xmlns:p14="http://schemas.microsoft.com/office/powerpoint/2010/main" val="2411324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4CF3F6-7600-AD3E-407B-101296E096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59BA96-BBFC-8943-3E91-D8464A7699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AB1818F-CA46-7344-CAED-C67B104E8494}"/>
              </a:ext>
            </a:extLst>
          </p:cNvPr>
          <p:cNvSpPr>
            <a:spLocks noGrp="1" noChangeArrowheads="1"/>
          </p:cNvSpPr>
          <p:nvPr>
            <p:ph type="sldNum" sz="quarter" idx="12"/>
          </p:nvPr>
        </p:nvSpPr>
        <p:spPr>
          <a:ln/>
        </p:spPr>
        <p:txBody>
          <a:bodyPr/>
          <a:lstStyle>
            <a:lvl1pPr>
              <a:defRPr/>
            </a:lvl1pPr>
          </a:lstStyle>
          <a:p>
            <a:pPr>
              <a:defRPr/>
            </a:pPr>
            <a:fld id="{6C7E4C4B-114F-8F40-BABE-64B60EDEB430}" type="slidenum">
              <a:rPr lang="en-US" altLang="en-US"/>
              <a:pPr>
                <a:defRPr/>
              </a:pPr>
              <a:t>‹#›</a:t>
            </a:fld>
            <a:endParaRPr lang="en-US" altLang="en-US"/>
          </a:p>
        </p:txBody>
      </p:sp>
    </p:spTree>
    <p:extLst>
      <p:ext uri="{BB962C8B-B14F-4D97-AF65-F5344CB8AC3E}">
        <p14:creationId xmlns:p14="http://schemas.microsoft.com/office/powerpoint/2010/main" val="41240215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7D0350-071D-54AC-DBA4-439B793E0D1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AF51415-F885-A211-7CD9-4F845D20AC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4505409-BE87-AB7D-F4EC-46748CF90435}"/>
              </a:ext>
            </a:extLst>
          </p:cNvPr>
          <p:cNvSpPr>
            <a:spLocks noGrp="1" noChangeArrowheads="1"/>
          </p:cNvSpPr>
          <p:nvPr>
            <p:ph type="sldNum" sz="quarter" idx="12"/>
          </p:nvPr>
        </p:nvSpPr>
        <p:spPr>
          <a:ln/>
        </p:spPr>
        <p:txBody>
          <a:bodyPr/>
          <a:lstStyle>
            <a:lvl1pPr>
              <a:defRPr/>
            </a:lvl1pPr>
          </a:lstStyle>
          <a:p>
            <a:pPr>
              <a:defRPr/>
            </a:pPr>
            <a:fld id="{15D5A1C7-C0DC-5E40-8D3B-ABC5B652B87B}" type="slidenum">
              <a:rPr lang="en-US" altLang="en-US"/>
              <a:pPr>
                <a:defRPr/>
              </a:pPr>
              <a:t>‹#›</a:t>
            </a:fld>
            <a:endParaRPr lang="en-US" altLang="en-US"/>
          </a:p>
        </p:txBody>
      </p:sp>
    </p:spTree>
    <p:extLst>
      <p:ext uri="{BB962C8B-B14F-4D97-AF65-F5344CB8AC3E}">
        <p14:creationId xmlns:p14="http://schemas.microsoft.com/office/powerpoint/2010/main" val="42890432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03BE16-0F05-922D-A8B5-5D7DBA1AED3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3F82E6A-C9EA-396F-2A69-2F3F5428B7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63942B-2349-6F7B-F4DA-38FBA8965C0B}"/>
              </a:ext>
            </a:extLst>
          </p:cNvPr>
          <p:cNvSpPr>
            <a:spLocks noGrp="1" noChangeArrowheads="1"/>
          </p:cNvSpPr>
          <p:nvPr>
            <p:ph type="sldNum" sz="quarter" idx="12"/>
          </p:nvPr>
        </p:nvSpPr>
        <p:spPr>
          <a:ln/>
        </p:spPr>
        <p:txBody>
          <a:bodyPr/>
          <a:lstStyle>
            <a:lvl1pPr>
              <a:defRPr/>
            </a:lvl1pPr>
          </a:lstStyle>
          <a:p>
            <a:pPr>
              <a:defRPr/>
            </a:pPr>
            <a:fld id="{7425ECCA-1A7B-734C-A47C-B7E6B860C747}" type="slidenum">
              <a:rPr lang="en-US" altLang="en-US"/>
              <a:pPr>
                <a:defRPr/>
              </a:pPr>
              <a:t>‹#›</a:t>
            </a:fld>
            <a:endParaRPr lang="en-US" altLang="en-US"/>
          </a:p>
        </p:txBody>
      </p:sp>
    </p:spTree>
    <p:extLst>
      <p:ext uri="{BB962C8B-B14F-4D97-AF65-F5344CB8AC3E}">
        <p14:creationId xmlns:p14="http://schemas.microsoft.com/office/powerpoint/2010/main" val="372805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82FE55-2BD7-25D8-DC18-DBDB30F95D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731E1A6-082B-21E6-FFCD-9FC73DF0B2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958C22-9E1C-834D-CC75-CF1F12960A88}"/>
              </a:ext>
            </a:extLst>
          </p:cNvPr>
          <p:cNvSpPr>
            <a:spLocks noGrp="1" noChangeArrowheads="1"/>
          </p:cNvSpPr>
          <p:nvPr>
            <p:ph type="sldNum" sz="quarter" idx="12"/>
          </p:nvPr>
        </p:nvSpPr>
        <p:spPr>
          <a:ln/>
        </p:spPr>
        <p:txBody>
          <a:bodyPr/>
          <a:lstStyle>
            <a:lvl1pPr>
              <a:defRPr/>
            </a:lvl1pPr>
          </a:lstStyle>
          <a:p>
            <a:pPr>
              <a:defRPr/>
            </a:pPr>
            <a:fld id="{DF96BE3B-B783-504E-8632-2C0C3E0B6597}" type="slidenum">
              <a:rPr lang="en-US" altLang="en-US"/>
              <a:pPr>
                <a:defRPr/>
              </a:pPr>
              <a:t>‹#›</a:t>
            </a:fld>
            <a:endParaRPr lang="en-US" altLang="en-US"/>
          </a:p>
        </p:txBody>
      </p:sp>
    </p:spTree>
    <p:extLst>
      <p:ext uri="{BB962C8B-B14F-4D97-AF65-F5344CB8AC3E}">
        <p14:creationId xmlns:p14="http://schemas.microsoft.com/office/powerpoint/2010/main" val="964666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0E05E66-2D4B-90E8-90E8-D0CC364A3F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E94697-01FC-20B2-A1FB-297E7901D0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F616E1-2F28-F6C2-901B-46360B5DE76E}"/>
              </a:ext>
            </a:extLst>
          </p:cNvPr>
          <p:cNvSpPr>
            <a:spLocks noGrp="1" noChangeArrowheads="1"/>
          </p:cNvSpPr>
          <p:nvPr>
            <p:ph type="sldNum" sz="quarter" idx="12"/>
          </p:nvPr>
        </p:nvSpPr>
        <p:spPr>
          <a:ln/>
        </p:spPr>
        <p:txBody>
          <a:bodyPr/>
          <a:lstStyle>
            <a:lvl1pPr>
              <a:defRPr/>
            </a:lvl1pPr>
          </a:lstStyle>
          <a:p>
            <a:pPr>
              <a:defRPr/>
            </a:pPr>
            <a:fld id="{54676C62-490C-8F48-8B9F-3E84C36BBC87}" type="slidenum">
              <a:rPr lang="en-US" altLang="en-US"/>
              <a:pPr>
                <a:defRPr/>
              </a:pPr>
              <a:t>‹#›</a:t>
            </a:fld>
            <a:endParaRPr lang="en-US" altLang="en-US"/>
          </a:p>
        </p:txBody>
      </p:sp>
    </p:spTree>
    <p:extLst>
      <p:ext uri="{BB962C8B-B14F-4D97-AF65-F5344CB8AC3E}">
        <p14:creationId xmlns:p14="http://schemas.microsoft.com/office/powerpoint/2010/main" val="685745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61B6F0-F195-0F25-7F57-C15D294E4C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6DD8D42-22DC-00DE-D6B5-544DE3FC42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5C7F37-B913-1732-4754-5FC441502F49}"/>
              </a:ext>
            </a:extLst>
          </p:cNvPr>
          <p:cNvSpPr>
            <a:spLocks noGrp="1" noChangeArrowheads="1"/>
          </p:cNvSpPr>
          <p:nvPr>
            <p:ph type="sldNum" sz="quarter" idx="12"/>
          </p:nvPr>
        </p:nvSpPr>
        <p:spPr>
          <a:ln/>
        </p:spPr>
        <p:txBody>
          <a:bodyPr/>
          <a:lstStyle>
            <a:lvl1pPr>
              <a:defRPr/>
            </a:lvl1pPr>
          </a:lstStyle>
          <a:p>
            <a:pPr>
              <a:defRPr/>
            </a:pPr>
            <a:fld id="{B550D2BB-05AD-D740-BC28-5EC2B4637CF5}" type="slidenum">
              <a:rPr lang="en-US" altLang="en-US"/>
              <a:pPr>
                <a:defRPr/>
              </a:pPr>
              <a:t>‹#›</a:t>
            </a:fld>
            <a:endParaRPr lang="en-US" altLang="en-US"/>
          </a:p>
        </p:txBody>
      </p:sp>
    </p:spTree>
    <p:extLst>
      <p:ext uri="{BB962C8B-B14F-4D97-AF65-F5344CB8AC3E}">
        <p14:creationId xmlns:p14="http://schemas.microsoft.com/office/powerpoint/2010/main" val="21404008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685800"/>
            <a:ext cx="21145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685800"/>
            <a:ext cx="619125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889B9E-F21D-B7CC-B841-0CE4AAEC23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40A2CD-2753-93D4-D9ED-0CBBE31997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4ED62D-3D46-CF71-F73B-C9E4AAC50338}"/>
              </a:ext>
            </a:extLst>
          </p:cNvPr>
          <p:cNvSpPr>
            <a:spLocks noGrp="1" noChangeArrowheads="1"/>
          </p:cNvSpPr>
          <p:nvPr>
            <p:ph type="sldNum" sz="quarter" idx="12"/>
          </p:nvPr>
        </p:nvSpPr>
        <p:spPr>
          <a:ln/>
        </p:spPr>
        <p:txBody>
          <a:bodyPr/>
          <a:lstStyle>
            <a:lvl1pPr>
              <a:defRPr/>
            </a:lvl1pPr>
          </a:lstStyle>
          <a:p>
            <a:pPr>
              <a:defRPr/>
            </a:pPr>
            <a:fld id="{CF2CA0C2-D1B7-8E4D-9C72-854C33982C8B}" type="slidenum">
              <a:rPr lang="en-US" altLang="en-US"/>
              <a:pPr>
                <a:defRPr/>
              </a:pPr>
              <a:t>‹#›</a:t>
            </a:fld>
            <a:endParaRPr lang="en-US" altLang="en-US"/>
          </a:p>
        </p:txBody>
      </p:sp>
    </p:spTree>
    <p:extLst>
      <p:ext uri="{BB962C8B-B14F-4D97-AF65-F5344CB8AC3E}">
        <p14:creationId xmlns:p14="http://schemas.microsoft.com/office/powerpoint/2010/main" val="1738177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D4EAB8-AD37-168B-D5A4-3D8D9026BB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9CB6B3-E0DA-09BF-7734-58A03A0A88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261C82-9BE2-9C3D-8737-AB7B5FB852F1}"/>
              </a:ext>
            </a:extLst>
          </p:cNvPr>
          <p:cNvSpPr>
            <a:spLocks noGrp="1" noChangeArrowheads="1"/>
          </p:cNvSpPr>
          <p:nvPr>
            <p:ph type="sldNum" sz="quarter" idx="12"/>
          </p:nvPr>
        </p:nvSpPr>
        <p:spPr>
          <a:ln/>
        </p:spPr>
        <p:txBody>
          <a:bodyPr/>
          <a:lstStyle>
            <a:lvl1pPr>
              <a:defRPr/>
            </a:lvl1pPr>
          </a:lstStyle>
          <a:p>
            <a:pPr>
              <a:defRPr/>
            </a:pPr>
            <a:fld id="{B99FFF38-B067-7741-80C3-5C6BCA849B59}" type="slidenum">
              <a:rPr lang="en-US" altLang="en-US"/>
              <a:pPr>
                <a:defRPr/>
              </a:pPr>
              <a:t>‹#›</a:t>
            </a:fld>
            <a:endParaRPr lang="en-US" altLang="en-US"/>
          </a:p>
        </p:txBody>
      </p:sp>
    </p:spTree>
    <p:extLst>
      <p:ext uri="{BB962C8B-B14F-4D97-AF65-F5344CB8AC3E}">
        <p14:creationId xmlns:p14="http://schemas.microsoft.com/office/powerpoint/2010/main" val="222117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3.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3.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82302D7-CF51-E814-AF96-F9B08BE85D50}"/>
              </a:ext>
            </a:extLst>
          </p:cNvPr>
          <p:cNvSpPr>
            <a:spLocks noGrp="1" noChangeArrowheads="1"/>
          </p:cNvSpPr>
          <p:nvPr>
            <p:ph type="title"/>
          </p:nvPr>
        </p:nvSpPr>
        <p:spPr bwMode="auto">
          <a:xfrm>
            <a:off x="228600" y="152400"/>
            <a:ext cx="8534400" cy="838200"/>
          </a:xfrm>
          <a:prstGeom prst="rect">
            <a:avLst/>
          </a:prstGeom>
          <a:solidFill>
            <a:schemeClr val="bg1"/>
          </a:solidFill>
          <a:ln w="9525">
            <a:solidFill>
              <a:srgbClr val="2D55A6"/>
            </a:solidFill>
            <a:miter lim="800000"/>
            <a:headEnd/>
            <a:tailEnd/>
          </a:ln>
          <a:effectLst>
            <a:outerShdw dist="38100" dir="2700000" rotWithShape="0">
              <a:srgbClr val="808080">
                <a:alpha val="42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B3F1EC29-A5A5-8E20-BCDB-B7BA0FFB6547}"/>
              </a:ext>
            </a:extLst>
          </p:cNvPr>
          <p:cNvSpPr>
            <a:spLocks noGrp="1" noChangeArrowheads="1"/>
          </p:cNvSpPr>
          <p:nvPr>
            <p:ph type="body" idx="1"/>
          </p:nvPr>
        </p:nvSpPr>
        <p:spPr bwMode="auto">
          <a:xfrm>
            <a:off x="2057400" y="1143000"/>
            <a:ext cx="6705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a:extLst>
              <a:ext uri="{FF2B5EF4-FFF2-40B4-BE49-F238E27FC236}">
                <a16:creationId xmlns:a16="http://schemas.microsoft.com/office/drawing/2014/main" id="{F9ABEBDD-E393-3D43-56FB-828D2A27CAC3}"/>
              </a:ext>
            </a:extLst>
          </p:cNvPr>
          <p:cNvSpPr>
            <a:spLocks noGrp="1" noChangeArrowheads="1"/>
          </p:cNvSpPr>
          <p:nvPr>
            <p:ph type="dt" sz="half" idx="2"/>
          </p:nvPr>
        </p:nvSpPr>
        <p:spPr bwMode="auto">
          <a:xfrm>
            <a:off x="1981200" y="6384925"/>
            <a:ext cx="1524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bg2"/>
                </a:solidFill>
                <a:latin typeface="Arial" charset="0"/>
                <a:ea typeface="+mn-ea"/>
                <a:cs typeface="Arial" charset="0"/>
              </a:defRPr>
            </a:lvl1pPr>
          </a:lstStyle>
          <a:p>
            <a:pPr>
              <a:defRPr/>
            </a:pPr>
            <a:endParaRPr lang="en-US"/>
          </a:p>
        </p:txBody>
      </p:sp>
      <p:sp>
        <p:nvSpPr>
          <p:cNvPr id="5125" name="Rectangle 5">
            <a:extLst>
              <a:ext uri="{FF2B5EF4-FFF2-40B4-BE49-F238E27FC236}">
                <a16:creationId xmlns:a16="http://schemas.microsoft.com/office/drawing/2014/main" id="{2D583C7F-7BC6-1038-3271-56F3DC8BC1D2}"/>
              </a:ext>
            </a:extLst>
          </p:cNvPr>
          <p:cNvSpPr>
            <a:spLocks noGrp="1" noChangeArrowheads="1"/>
          </p:cNvSpPr>
          <p:nvPr>
            <p:ph type="ftr" sz="quarter" idx="3"/>
          </p:nvPr>
        </p:nvSpPr>
        <p:spPr bwMode="auto">
          <a:xfrm>
            <a:off x="3657600" y="6384925"/>
            <a:ext cx="3657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bg2"/>
                </a:solidFill>
                <a:latin typeface="Arial" charset="0"/>
                <a:ea typeface="+mn-ea"/>
                <a:cs typeface="Arial" charset="0"/>
              </a:defRPr>
            </a:lvl1pPr>
          </a:lstStyle>
          <a:p>
            <a:pPr>
              <a:defRPr/>
            </a:pPr>
            <a:endParaRPr lang="en-US"/>
          </a:p>
        </p:txBody>
      </p:sp>
      <p:sp>
        <p:nvSpPr>
          <p:cNvPr id="5126" name="Rectangle 6">
            <a:extLst>
              <a:ext uri="{FF2B5EF4-FFF2-40B4-BE49-F238E27FC236}">
                <a16:creationId xmlns:a16="http://schemas.microsoft.com/office/drawing/2014/main" id="{B2178753-3820-8829-F4EF-D71550C87A62}"/>
              </a:ext>
            </a:extLst>
          </p:cNvPr>
          <p:cNvSpPr>
            <a:spLocks noGrp="1" noChangeArrowheads="1"/>
          </p:cNvSpPr>
          <p:nvPr>
            <p:ph type="sldNum" sz="quarter" idx="4"/>
          </p:nvPr>
        </p:nvSpPr>
        <p:spPr bwMode="auto">
          <a:xfrm>
            <a:off x="7467600" y="6384925"/>
            <a:ext cx="12954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bg2"/>
                </a:solidFill>
                <a:latin typeface="Arial" panose="020B0604020202020204" pitchFamily="34" charset="0"/>
              </a:defRPr>
            </a:lvl1pPr>
          </a:lstStyle>
          <a:p>
            <a:pPr>
              <a:defRPr/>
            </a:pPr>
            <a:fld id="{7601643C-A1F6-0F4F-AAAE-7BBFF0F9C99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234" r:id="rId1"/>
    <p:sldLayoutId id="2147488162" r:id="rId2"/>
    <p:sldLayoutId id="2147488163" r:id="rId3"/>
    <p:sldLayoutId id="2147488164" r:id="rId4"/>
    <p:sldLayoutId id="2147488165" r:id="rId5"/>
    <p:sldLayoutId id="2147488166" r:id="rId6"/>
    <p:sldLayoutId id="2147488167" r:id="rId7"/>
    <p:sldLayoutId id="2147488168" r:id="rId8"/>
    <p:sldLayoutId id="2147488169" r:id="rId9"/>
    <p:sldLayoutId id="2147488170" r:id="rId10"/>
    <p:sldLayoutId id="2147488235" r:id="rId11"/>
    <p:sldLayoutId id="2147488236" r:id="rId12"/>
  </p:sldLayoutIdLst>
  <p:hf hdr="0" ftr="0" dt="0"/>
  <p:txStyles>
    <p:titleStyle>
      <a:lvl1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mj-lt"/>
          <a:ea typeface="MS PGothic" panose="020B0600070205080204" pitchFamily="34" charset="-128"/>
          <a:cs typeface="+mj-cs"/>
        </a:defRPr>
      </a:lvl1pPr>
      <a:lvl2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2pPr>
      <a:lvl3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3pPr>
      <a:lvl4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4pPr>
      <a:lvl5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bg2"/>
        </a:buClr>
        <a:buFont typeface="Wingdings" pitchFamily="2" charset="2"/>
        <a:buChar char="§"/>
        <a:defRPr sz="2400">
          <a:solidFill>
            <a:srgbClr val="335FB7"/>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rgbClr val="B2B2B2"/>
        </a:buClr>
        <a:buFont typeface="Wingdings" pitchFamily="2" charset="2"/>
        <a:buChar char="§"/>
        <a:defRPr sz="2200">
          <a:solidFill>
            <a:srgbClr val="414141"/>
          </a:solidFill>
          <a:latin typeface="+mn-lt"/>
          <a:ea typeface="+mn-ea"/>
          <a:cs typeface="+mn-cs"/>
        </a:defRPr>
      </a:lvl2pPr>
      <a:lvl3pPr marL="1143000" indent="-228600" algn="l" rtl="0" eaLnBrk="0" fontAlgn="base" hangingPunct="0">
        <a:spcBef>
          <a:spcPct val="20000"/>
        </a:spcBef>
        <a:spcAft>
          <a:spcPct val="0"/>
        </a:spcAft>
        <a:buClr>
          <a:srgbClr val="B2B2B2"/>
        </a:buClr>
        <a:buFont typeface="Wingdings" pitchFamily="2" charset="2"/>
        <a:buChar char="§"/>
        <a:defRPr sz="2000">
          <a:solidFill>
            <a:srgbClr val="414141"/>
          </a:solidFill>
          <a:latin typeface="+mn-lt"/>
          <a:ea typeface="+mn-ea"/>
          <a:cs typeface="+mn-cs"/>
        </a:defRPr>
      </a:lvl3pPr>
      <a:lvl4pPr marL="1600200" indent="-228600" algn="l" rtl="0" eaLnBrk="0" fontAlgn="base" hangingPunct="0">
        <a:spcBef>
          <a:spcPct val="20000"/>
        </a:spcBef>
        <a:spcAft>
          <a:spcPct val="0"/>
        </a:spcAft>
        <a:buClr>
          <a:srgbClr val="000000"/>
        </a:buClr>
        <a:buFont typeface="Wingdings" pitchFamily="2" charset="2"/>
        <a:buChar char="§"/>
        <a:defRPr>
          <a:solidFill>
            <a:srgbClr val="414141"/>
          </a:solidFill>
          <a:latin typeface="+mn-lt"/>
          <a:ea typeface="+mn-ea"/>
          <a:cs typeface="+mn-cs"/>
        </a:defRPr>
      </a:lvl4pPr>
      <a:lvl5pPr marL="2057400" indent="-228600" algn="l" rtl="0" eaLnBrk="0" fontAlgn="base" hangingPunct="0">
        <a:spcBef>
          <a:spcPct val="20000"/>
        </a:spcBef>
        <a:spcAft>
          <a:spcPct val="0"/>
        </a:spcAft>
        <a:buClr>
          <a:srgbClr val="000000"/>
        </a:buClr>
        <a:buFont typeface="Wingdings" pitchFamily="2" charset="2"/>
        <a:buChar char="§"/>
        <a:defRPr>
          <a:solidFill>
            <a:srgbClr val="414141"/>
          </a:solidFill>
          <a:latin typeface="+mn-lt"/>
          <a:ea typeface="+mn-ea"/>
          <a:cs typeface="+mn-cs"/>
        </a:defRPr>
      </a:lvl5pPr>
      <a:lvl6pPr marL="2514600" indent="-228600" algn="l" rtl="0" fontAlgn="base">
        <a:spcBef>
          <a:spcPct val="20000"/>
        </a:spcBef>
        <a:spcAft>
          <a:spcPct val="0"/>
        </a:spcAft>
        <a:buClr>
          <a:srgbClr val="B2B2B2"/>
        </a:buClr>
        <a:buChar char="•"/>
        <a:defRPr>
          <a:solidFill>
            <a:srgbClr val="414141"/>
          </a:solidFill>
          <a:latin typeface="+mn-lt"/>
          <a:ea typeface="+mn-ea"/>
          <a:cs typeface="+mn-cs"/>
        </a:defRPr>
      </a:lvl6pPr>
      <a:lvl7pPr marL="2971800" indent="-228600" algn="l" rtl="0" fontAlgn="base">
        <a:spcBef>
          <a:spcPct val="20000"/>
        </a:spcBef>
        <a:spcAft>
          <a:spcPct val="0"/>
        </a:spcAft>
        <a:buClr>
          <a:srgbClr val="B2B2B2"/>
        </a:buClr>
        <a:buChar char="•"/>
        <a:defRPr>
          <a:solidFill>
            <a:srgbClr val="414141"/>
          </a:solidFill>
          <a:latin typeface="+mn-lt"/>
          <a:ea typeface="+mn-ea"/>
          <a:cs typeface="+mn-cs"/>
        </a:defRPr>
      </a:lvl7pPr>
      <a:lvl8pPr marL="3429000" indent="-228600" algn="l" rtl="0" fontAlgn="base">
        <a:spcBef>
          <a:spcPct val="20000"/>
        </a:spcBef>
        <a:spcAft>
          <a:spcPct val="0"/>
        </a:spcAft>
        <a:buClr>
          <a:srgbClr val="B2B2B2"/>
        </a:buClr>
        <a:buChar char="•"/>
        <a:defRPr>
          <a:solidFill>
            <a:srgbClr val="414141"/>
          </a:solidFill>
          <a:latin typeface="+mn-lt"/>
          <a:ea typeface="+mn-ea"/>
          <a:cs typeface="+mn-cs"/>
        </a:defRPr>
      </a:lvl8pPr>
      <a:lvl9pPr marL="3886200" indent="-228600" algn="l" rtl="0" fontAlgn="base">
        <a:spcBef>
          <a:spcPct val="20000"/>
        </a:spcBef>
        <a:spcAft>
          <a:spcPct val="0"/>
        </a:spcAft>
        <a:buClr>
          <a:srgbClr val="B2B2B2"/>
        </a:buClr>
        <a:buChar char="•"/>
        <a:defRPr>
          <a:solidFill>
            <a:srgbClr val="41414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CDA0677-51FC-5197-2FB9-7BCF3700D84B}"/>
              </a:ext>
            </a:extLst>
          </p:cNvPr>
          <p:cNvSpPr>
            <a:spLocks noGrp="1" noChangeArrowheads="1"/>
          </p:cNvSpPr>
          <p:nvPr>
            <p:ph type="title"/>
          </p:nvPr>
        </p:nvSpPr>
        <p:spPr bwMode="auto">
          <a:xfrm>
            <a:off x="1981200" y="152400"/>
            <a:ext cx="67818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a:extLst>
              <a:ext uri="{FF2B5EF4-FFF2-40B4-BE49-F238E27FC236}">
                <a16:creationId xmlns:a16="http://schemas.microsoft.com/office/drawing/2014/main" id="{F1D0200D-4018-A59C-0CC6-5D4A0E083ED5}"/>
              </a:ext>
            </a:extLst>
          </p:cNvPr>
          <p:cNvSpPr>
            <a:spLocks noGrp="1" noChangeArrowheads="1"/>
          </p:cNvSpPr>
          <p:nvPr>
            <p:ph type="body" idx="1"/>
          </p:nvPr>
        </p:nvSpPr>
        <p:spPr bwMode="auto">
          <a:xfrm>
            <a:off x="2057400" y="1143000"/>
            <a:ext cx="6705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a:extLst>
              <a:ext uri="{FF2B5EF4-FFF2-40B4-BE49-F238E27FC236}">
                <a16:creationId xmlns:a16="http://schemas.microsoft.com/office/drawing/2014/main" id="{C39A9456-7E43-ACAB-D8F2-9C0408E5420C}"/>
              </a:ext>
            </a:extLst>
          </p:cNvPr>
          <p:cNvSpPr>
            <a:spLocks noGrp="1" noChangeArrowheads="1"/>
          </p:cNvSpPr>
          <p:nvPr>
            <p:ph type="dt" sz="half" idx="2"/>
          </p:nvPr>
        </p:nvSpPr>
        <p:spPr bwMode="auto">
          <a:xfrm>
            <a:off x="1981200" y="6384925"/>
            <a:ext cx="1524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bg2"/>
                </a:solidFill>
                <a:latin typeface="Arial" charset="0"/>
                <a:ea typeface="+mn-ea"/>
                <a:cs typeface="Arial" charset="0"/>
              </a:defRPr>
            </a:lvl1pPr>
          </a:lstStyle>
          <a:p>
            <a:pPr>
              <a:defRPr/>
            </a:pPr>
            <a:endParaRPr lang="en-US"/>
          </a:p>
        </p:txBody>
      </p:sp>
      <p:sp>
        <p:nvSpPr>
          <p:cNvPr id="8197" name="Rectangle 5">
            <a:extLst>
              <a:ext uri="{FF2B5EF4-FFF2-40B4-BE49-F238E27FC236}">
                <a16:creationId xmlns:a16="http://schemas.microsoft.com/office/drawing/2014/main" id="{CD2D857E-D1C6-7367-B99F-C4C2841B9292}"/>
              </a:ext>
            </a:extLst>
          </p:cNvPr>
          <p:cNvSpPr>
            <a:spLocks noGrp="1" noChangeArrowheads="1"/>
          </p:cNvSpPr>
          <p:nvPr>
            <p:ph type="ftr" sz="quarter" idx="3"/>
          </p:nvPr>
        </p:nvSpPr>
        <p:spPr bwMode="auto">
          <a:xfrm>
            <a:off x="3657600" y="6384925"/>
            <a:ext cx="3657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bg2"/>
                </a:solidFill>
                <a:latin typeface="Arial" charset="0"/>
                <a:ea typeface="+mn-ea"/>
                <a:cs typeface="Arial" charset="0"/>
              </a:defRPr>
            </a:lvl1pPr>
          </a:lstStyle>
          <a:p>
            <a:pPr>
              <a:defRPr/>
            </a:pPr>
            <a:endParaRPr lang="en-US"/>
          </a:p>
        </p:txBody>
      </p:sp>
      <p:sp>
        <p:nvSpPr>
          <p:cNvPr id="8198" name="Rectangle 6">
            <a:extLst>
              <a:ext uri="{FF2B5EF4-FFF2-40B4-BE49-F238E27FC236}">
                <a16:creationId xmlns:a16="http://schemas.microsoft.com/office/drawing/2014/main" id="{676344FE-D17B-813E-67F1-80793544F1A9}"/>
              </a:ext>
            </a:extLst>
          </p:cNvPr>
          <p:cNvSpPr>
            <a:spLocks noGrp="1" noChangeArrowheads="1"/>
          </p:cNvSpPr>
          <p:nvPr>
            <p:ph type="sldNum" sz="quarter" idx="4"/>
          </p:nvPr>
        </p:nvSpPr>
        <p:spPr bwMode="auto">
          <a:xfrm>
            <a:off x="7467600" y="6384925"/>
            <a:ext cx="12954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bg2"/>
                </a:solidFill>
                <a:latin typeface="Arial" panose="020B0604020202020204" pitchFamily="34" charset="0"/>
              </a:defRPr>
            </a:lvl1pPr>
          </a:lstStyle>
          <a:p>
            <a:pPr>
              <a:defRPr/>
            </a:pPr>
            <a:fld id="{B83BC3EB-B5E1-EA4C-A9AD-AAC9EEEE6430}" type="slidenum">
              <a:rPr lang="en-US" altLang="en-US"/>
              <a:pPr>
                <a:defRPr/>
              </a:pPr>
              <a:t>‹#›</a:t>
            </a:fld>
            <a:endParaRPr lang="en-US" altLang="en-US"/>
          </a:p>
        </p:txBody>
      </p:sp>
      <p:sp>
        <p:nvSpPr>
          <p:cNvPr id="14343" name="Rectangle 7">
            <a:extLst>
              <a:ext uri="{FF2B5EF4-FFF2-40B4-BE49-F238E27FC236}">
                <a16:creationId xmlns:a16="http://schemas.microsoft.com/office/drawing/2014/main" id="{D3F7240D-C09F-DF92-FF21-DCE76D883447}"/>
              </a:ext>
            </a:extLst>
          </p:cNvPr>
          <p:cNvSpPr>
            <a:spLocks noChangeArrowheads="1"/>
          </p:cNvSpPr>
          <p:nvPr/>
        </p:nvSpPr>
        <p:spPr bwMode="auto">
          <a:xfrm>
            <a:off x="74613" y="6096000"/>
            <a:ext cx="1768475" cy="515938"/>
          </a:xfrm>
          <a:prstGeom prst="rect">
            <a:avLst/>
          </a:prstGeom>
          <a:solidFill>
            <a:srgbClr val="679ECD"/>
          </a:solidFill>
          <a:ln>
            <a:noFill/>
          </a:ln>
        </p:spPr>
        <p:txBody>
          <a:bodyPr wrap="none" anchor="ct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eaLnBrk="1" hangingPunct="1">
              <a:defRPr/>
            </a:pPr>
            <a:endParaRPr lang="en-US" altLang="en-US" sz="1800"/>
          </a:p>
        </p:txBody>
      </p:sp>
      <p:pic>
        <p:nvPicPr>
          <p:cNvPr id="14344" name="Picture 8" descr="UNC_SchoolofMed-white">
            <a:extLst>
              <a:ext uri="{FF2B5EF4-FFF2-40B4-BE49-F238E27FC236}">
                <a16:creationId xmlns:a16="http://schemas.microsoft.com/office/drawing/2014/main" id="{BD7FE1FC-771D-B8A1-4E30-F350CB77062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00" y="6176963"/>
            <a:ext cx="16002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237" r:id="rId1"/>
    <p:sldLayoutId id="2147488171" r:id="rId2"/>
    <p:sldLayoutId id="2147488172" r:id="rId3"/>
    <p:sldLayoutId id="2147488173" r:id="rId4"/>
    <p:sldLayoutId id="2147488174" r:id="rId5"/>
    <p:sldLayoutId id="2147488175" r:id="rId6"/>
    <p:sldLayoutId id="2147488176" r:id="rId7"/>
    <p:sldLayoutId id="2147488177" r:id="rId8"/>
    <p:sldLayoutId id="2147488178" r:id="rId9"/>
    <p:sldLayoutId id="2147488179" r:id="rId10"/>
    <p:sldLayoutId id="2147488180" r:id="rId11"/>
  </p:sldLayoutIdLst>
  <p:hf hdr="0" ftr="0" dt="0"/>
  <p:txStyles>
    <p:titleStyle>
      <a:lvl1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mj-lt"/>
          <a:ea typeface="MS PGothic" panose="020B0600070205080204" pitchFamily="34" charset="-128"/>
          <a:cs typeface="+mj-cs"/>
        </a:defRPr>
      </a:lvl1pPr>
      <a:lvl2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2pPr>
      <a:lvl3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3pPr>
      <a:lvl4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4pPr>
      <a:lvl5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bg2"/>
        </a:buClr>
        <a:buChar char="•"/>
        <a:defRPr sz="2400">
          <a:solidFill>
            <a:srgbClr val="335FB7"/>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rgbClr val="B2B2B2"/>
        </a:buClr>
        <a:buFont typeface="Arial" panose="020B0604020202020204" pitchFamily="34" charset="0"/>
        <a:buChar char="»"/>
        <a:defRPr sz="2200">
          <a:solidFill>
            <a:srgbClr val="414141"/>
          </a:solidFill>
          <a:latin typeface="+mn-lt"/>
          <a:ea typeface="+mn-ea"/>
          <a:cs typeface="+mn-cs"/>
        </a:defRPr>
      </a:lvl2pPr>
      <a:lvl3pPr marL="1143000" indent="-228600" algn="l" rtl="0" eaLnBrk="0" fontAlgn="base" hangingPunct="0">
        <a:spcBef>
          <a:spcPct val="20000"/>
        </a:spcBef>
        <a:spcAft>
          <a:spcPct val="0"/>
        </a:spcAft>
        <a:buClr>
          <a:srgbClr val="B2B2B2"/>
        </a:buClr>
        <a:buChar char="•"/>
        <a:defRPr sz="2000">
          <a:solidFill>
            <a:srgbClr val="414141"/>
          </a:solidFill>
          <a:latin typeface="+mn-lt"/>
          <a:ea typeface="+mn-ea"/>
          <a:cs typeface="+mn-cs"/>
        </a:defRPr>
      </a:lvl3pPr>
      <a:lvl4pPr marL="1600200" indent="-228600" algn="l" rtl="0" eaLnBrk="0" fontAlgn="base" hangingPunct="0">
        <a:spcBef>
          <a:spcPct val="20000"/>
        </a:spcBef>
        <a:spcAft>
          <a:spcPct val="0"/>
        </a:spcAft>
        <a:buClr>
          <a:srgbClr val="B2B2B2"/>
        </a:buClr>
        <a:buFont typeface="Arial" panose="020B0604020202020204" pitchFamily="34" charset="0"/>
        <a:buChar char="»"/>
        <a:defRPr>
          <a:solidFill>
            <a:srgbClr val="414141"/>
          </a:solidFill>
          <a:latin typeface="+mn-lt"/>
          <a:ea typeface="+mn-ea"/>
          <a:cs typeface="+mn-cs"/>
        </a:defRPr>
      </a:lvl4pPr>
      <a:lvl5pPr marL="2057400" indent="-228600" algn="l" rtl="0" eaLnBrk="0" fontAlgn="base" hangingPunct="0">
        <a:spcBef>
          <a:spcPct val="20000"/>
        </a:spcBef>
        <a:spcAft>
          <a:spcPct val="0"/>
        </a:spcAft>
        <a:buClr>
          <a:srgbClr val="B2B2B2"/>
        </a:buClr>
        <a:buChar char="•"/>
        <a:defRPr>
          <a:solidFill>
            <a:srgbClr val="414141"/>
          </a:solidFill>
          <a:latin typeface="+mn-lt"/>
          <a:ea typeface="+mn-ea"/>
          <a:cs typeface="+mn-cs"/>
        </a:defRPr>
      </a:lvl5pPr>
      <a:lvl6pPr marL="2514600" indent="-228600" algn="l" rtl="0" fontAlgn="base">
        <a:spcBef>
          <a:spcPct val="20000"/>
        </a:spcBef>
        <a:spcAft>
          <a:spcPct val="0"/>
        </a:spcAft>
        <a:buClr>
          <a:srgbClr val="B2B2B2"/>
        </a:buClr>
        <a:buChar char="•"/>
        <a:defRPr>
          <a:solidFill>
            <a:srgbClr val="414141"/>
          </a:solidFill>
          <a:latin typeface="+mn-lt"/>
          <a:ea typeface="+mn-ea"/>
          <a:cs typeface="+mn-cs"/>
        </a:defRPr>
      </a:lvl6pPr>
      <a:lvl7pPr marL="2971800" indent="-228600" algn="l" rtl="0" fontAlgn="base">
        <a:spcBef>
          <a:spcPct val="20000"/>
        </a:spcBef>
        <a:spcAft>
          <a:spcPct val="0"/>
        </a:spcAft>
        <a:buClr>
          <a:srgbClr val="B2B2B2"/>
        </a:buClr>
        <a:buChar char="•"/>
        <a:defRPr>
          <a:solidFill>
            <a:srgbClr val="414141"/>
          </a:solidFill>
          <a:latin typeface="+mn-lt"/>
          <a:ea typeface="+mn-ea"/>
          <a:cs typeface="+mn-cs"/>
        </a:defRPr>
      </a:lvl7pPr>
      <a:lvl8pPr marL="3429000" indent="-228600" algn="l" rtl="0" fontAlgn="base">
        <a:spcBef>
          <a:spcPct val="20000"/>
        </a:spcBef>
        <a:spcAft>
          <a:spcPct val="0"/>
        </a:spcAft>
        <a:buClr>
          <a:srgbClr val="B2B2B2"/>
        </a:buClr>
        <a:buChar char="•"/>
        <a:defRPr>
          <a:solidFill>
            <a:srgbClr val="414141"/>
          </a:solidFill>
          <a:latin typeface="+mn-lt"/>
          <a:ea typeface="+mn-ea"/>
          <a:cs typeface="+mn-cs"/>
        </a:defRPr>
      </a:lvl8pPr>
      <a:lvl9pPr marL="3886200" indent="-228600" algn="l" rtl="0" fontAlgn="base">
        <a:spcBef>
          <a:spcPct val="20000"/>
        </a:spcBef>
        <a:spcAft>
          <a:spcPct val="0"/>
        </a:spcAft>
        <a:buClr>
          <a:srgbClr val="B2B2B2"/>
        </a:buClr>
        <a:buChar char="•"/>
        <a:defRPr>
          <a:solidFill>
            <a:srgbClr val="41414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E9A930C-D8C8-F16D-9176-20126D6E4F4C}"/>
              </a:ext>
            </a:extLst>
          </p:cNvPr>
          <p:cNvSpPr>
            <a:spLocks noGrp="1" noChangeArrowheads="1"/>
          </p:cNvSpPr>
          <p:nvPr>
            <p:ph type="title"/>
          </p:nvPr>
        </p:nvSpPr>
        <p:spPr bwMode="auto">
          <a:xfrm>
            <a:off x="457200" y="685800"/>
            <a:ext cx="8229600" cy="6556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a:extLst>
              <a:ext uri="{FF2B5EF4-FFF2-40B4-BE49-F238E27FC236}">
                <a16:creationId xmlns:a16="http://schemas.microsoft.com/office/drawing/2014/main" id="{8C993496-9B4B-3EDB-4B33-2B5D2AB67305}"/>
              </a:ext>
            </a:extLst>
          </p:cNvPr>
          <p:cNvSpPr>
            <a:spLocks noGrp="1" noChangeArrowheads="1"/>
          </p:cNvSpPr>
          <p:nvPr>
            <p:ph type="body" idx="1"/>
          </p:nvPr>
        </p:nvSpPr>
        <p:spPr bwMode="auto">
          <a:xfrm>
            <a:off x="381000" y="1417638"/>
            <a:ext cx="84582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4" name="Rectangle 4">
            <a:extLst>
              <a:ext uri="{FF2B5EF4-FFF2-40B4-BE49-F238E27FC236}">
                <a16:creationId xmlns:a16="http://schemas.microsoft.com/office/drawing/2014/main" id="{2572D2DB-B61B-5800-F3E5-A4811D48C0F6}"/>
              </a:ext>
            </a:extLst>
          </p:cNvPr>
          <p:cNvSpPr>
            <a:spLocks noGrp="1" noChangeArrowheads="1"/>
          </p:cNvSpPr>
          <p:nvPr>
            <p:ph type="dt" sz="half" idx="2"/>
          </p:nvPr>
        </p:nvSpPr>
        <p:spPr bwMode="auto">
          <a:xfrm>
            <a:off x="381000" y="6388100"/>
            <a:ext cx="1981200" cy="393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bg2"/>
                </a:solidFill>
                <a:latin typeface="Arial" charset="0"/>
                <a:ea typeface="+mn-ea"/>
                <a:cs typeface="Arial" charset="0"/>
              </a:defRPr>
            </a:lvl1pPr>
          </a:lstStyle>
          <a:p>
            <a:pPr>
              <a:defRPr/>
            </a:pPr>
            <a:endParaRPr lang="en-US"/>
          </a:p>
        </p:txBody>
      </p:sp>
      <p:sp>
        <p:nvSpPr>
          <p:cNvPr id="10245" name="Rectangle 5">
            <a:extLst>
              <a:ext uri="{FF2B5EF4-FFF2-40B4-BE49-F238E27FC236}">
                <a16:creationId xmlns:a16="http://schemas.microsoft.com/office/drawing/2014/main" id="{BB992BE7-B54A-B47B-FCCB-F91AF021A073}"/>
              </a:ext>
            </a:extLst>
          </p:cNvPr>
          <p:cNvSpPr>
            <a:spLocks noGrp="1" noChangeArrowheads="1"/>
          </p:cNvSpPr>
          <p:nvPr>
            <p:ph type="ftr" sz="quarter" idx="3"/>
          </p:nvPr>
        </p:nvSpPr>
        <p:spPr bwMode="auto">
          <a:xfrm>
            <a:off x="2590800" y="6384925"/>
            <a:ext cx="4038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bg2"/>
                </a:solidFill>
                <a:latin typeface="Arial" charset="0"/>
                <a:ea typeface="+mn-ea"/>
                <a:cs typeface="Arial" charset="0"/>
              </a:defRPr>
            </a:lvl1pPr>
          </a:lstStyle>
          <a:p>
            <a:pPr>
              <a:defRPr/>
            </a:pPr>
            <a:endParaRPr lang="en-US"/>
          </a:p>
        </p:txBody>
      </p:sp>
      <p:sp>
        <p:nvSpPr>
          <p:cNvPr id="10246" name="Rectangle 6">
            <a:extLst>
              <a:ext uri="{FF2B5EF4-FFF2-40B4-BE49-F238E27FC236}">
                <a16:creationId xmlns:a16="http://schemas.microsoft.com/office/drawing/2014/main" id="{18B0CABE-9B5C-897E-68B3-1195C494CEAF}"/>
              </a:ext>
            </a:extLst>
          </p:cNvPr>
          <p:cNvSpPr>
            <a:spLocks noGrp="1" noChangeArrowheads="1"/>
          </p:cNvSpPr>
          <p:nvPr>
            <p:ph type="sldNum" sz="quarter" idx="4"/>
          </p:nvPr>
        </p:nvSpPr>
        <p:spPr bwMode="auto">
          <a:xfrm>
            <a:off x="6858000" y="6384925"/>
            <a:ext cx="19812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bg2"/>
                </a:solidFill>
                <a:latin typeface="Arial" panose="020B0604020202020204" pitchFamily="34" charset="0"/>
              </a:defRPr>
            </a:lvl1pPr>
          </a:lstStyle>
          <a:p>
            <a:pPr>
              <a:defRPr/>
            </a:pPr>
            <a:fld id="{2BB79CB8-2672-8B42-857E-AAEB03104CF5}" type="slidenum">
              <a:rPr lang="en-US" altLang="en-US"/>
              <a:pPr>
                <a:defRPr/>
              </a:pPr>
              <a:t>‹#›</a:t>
            </a:fld>
            <a:endParaRPr lang="en-US" altLang="en-US"/>
          </a:p>
        </p:txBody>
      </p:sp>
      <p:sp>
        <p:nvSpPr>
          <p:cNvPr id="26631" name="Rectangle 7">
            <a:extLst>
              <a:ext uri="{FF2B5EF4-FFF2-40B4-BE49-F238E27FC236}">
                <a16:creationId xmlns:a16="http://schemas.microsoft.com/office/drawing/2014/main" id="{3B2D64EC-E571-0A0B-42E0-08D642F3A029}"/>
              </a:ext>
            </a:extLst>
          </p:cNvPr>
          <p:cNvSpPr>
            <a:spLocks noChangeArrowheads="1"/>
          </p:cNvSpPr>
          <p:nvPr/>
        </p:nvSpPr>
        <p:spPr bwMode="auto">
          <a:xfrm>
            <a:off x="74613" y="77788"/>
            <a:ext cx="8977312" cy="493712"/>
          </a:xfrm>
          <a:prstGeom prst="rect">
            <a:avLst/>
          </a:prstGeom>
          <a:solidFill>
            <a:srgbClr val="559FD3"/>
          </a:solidFill>
          <a:ln>
            <a:noFill/>
          </a:ln>
        </p:spPr>
        <p:txBody>
          <a:bodyPr wrap="none" anchor="ct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eaLnBrk="1" hangingPunct="1">
              <a:defRPr/>
            </a:pPr>
            <a:endParaRPr lang="en-US" altLang="en-US" sz="1800"/>
          </a:p>
        </p:txBody>
      </p:sp>
      <p:pic>
        <p:nvPicPr>
          <p:cNvPr id="26632" name="Picture 8" descr="UNC_SchoolofMed-white">
            <a:extLst>
              <a:ext uri="{FF2B5EF4-FFF2-40B4-BE49-F238E27FC236}">
                <a16:creationId xmlns:a16="http://schemas.microsoft.com/office/drawing/2014/main" id="{1DE167F9-23F2-0193-C62E-D330C923AE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0" y="90488"/>
            <a:ext cx="19812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181" r:id="rId1"/>
    <p:sldLayoutId id="2147488182" r:id="rId2"/>
    <p:sldLayoutId id="2147488183" r:id="rId3"/>
    <p:sldLayoutId id="2147488184" r:id="rId4"/>
    <p:sldLayoutId id="2147488185" r:id="rId5"/>
    <p:sldLayoutId id="2147488186" r:id="rId6"/>
    <p:sldLayoutId id="2147488187" r:id="rId7"/>
    <p:sldLayoutId id="2147488188" r:id="rId8"/>
    <p:sldLayoutId id="2147488189" r:id="rId9"/>
    <p:sldLayoutId id="2147488190" r:id="rId10"/>
    <p:sldLayoutId id="2147488191" r:id="rId11"/>
    <p:sldLayoutId id="2147488238" r:id="rId12"/>
  </p:sldLayoutIdLst>
  <p:hf hdr="0" ftr="0" dt="0"/>
  <p:txStyles>
    <p:titleStyle>
      <a:lvl1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mj-lt"/>
          <a:ea typeface="MS PGothic" panose="020B0600070205080204" pitchFamily="34" charset="-128"/>
          <a:cs typeface="+mj-cs"/>
        </a:defRPr>
      </a:lvl1pPr>
      <a:lvl2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2pPr>
      <a:lvl3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3pPr>
      <a:lvl4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4pPr>
      <a:lvl5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bg2"/>
        </a:buClr>
        <a:buChar char="•"/>
        <a:defRPr sz="2400">
          <a:solidFill>
            <a:srgbClr val="335FB7"/>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rgbClr val="B2B2B2"/>
        </a:buClr>
        <a:buFont typeface="Arial" panose="020B0604020202020204" pitchFamily="34" charset="0"/>
        <a:buChar char="»"/>
        <a:defRPr sz="2200">
          <a:solidFill>
            <a:srgbClr val="414141"/>
          </a:solidFill>
          <a:latin typeface="+mn-lt"/>
          <a:ea typeface="+mn-ea"/>
          <a:cs typeface="+mn-cs"/>
        </a:defRPr>
      </a:lvl2pPr>
      <a:lvl3pPr marL="1143000" indent="-228600" algn="l" rtl="0" eaLnBrk="0" fontAlgn="base" hangingPunct="0">
        <a:spcBef>
          <a:spcPct val="20000"/>
        </a:spcBef>
        <a:spcAft>
          <a:spcPct val="0"/>
        </a:spcAft>
        <a:buClr>
          <a:srgbClr val="B2B2B2"/>
        </a:buClr>
        <a:buChar char="•"/>
        <a:defRPr sz="2000">
          <a:solidFill>
            <a:srgbClr val="414141"/>
          </a:solidFill>
          <a:latin typeface="+mn-lt"/>
          <a:ea typeface="+mn-ea"/>
          <a:cs typeface="+mn-cs"/>
        </a:defRPr>
      </a:lvl3pPr>
      <a:lvl4pPr marL="1600200" indent="-228600" algn="l" rtl="0" eaLnBrk="0" fontAlgn="base" hangingPunct="0">
        <a:spcBef>
          <a:spcPct val="20000"/>
        </a:spcBef>
        <a:spcAft>
          <a:spcPct val="0"/>
        </a:spcAft>
        <a:buClr>
          <a:srgbClr val="B2B2B2"/>
        </a:buClr>
        <a:buFont typeface="Arial" panose="020B0604020202020204" pitchFamily="34" charset="0"/>
        <a:buChar char="»"/>
        <a:defRPr>
          <a:solidFill>
            <a:srgbClr val="414141"/>
          </a:solidFill>
          <a:latin typeface="+mn-lt"/>
          <a:ea typeface="+mn-ea"/>
          <a:cs typeface="+mn-cs"/>
        </a:defRPr>
      </a:lvl4pPr>
      <a:lvl5pPr marL="2057400" indent="-228600" algn="l" rtl="0" eaLnBrk="0" fontAlgn="base" hangingPunct="0">
        <a:spcBef>
          <a:spcPct val="20000"/>
        </a:spcBef>
        <a:spcAft>
          <a:spcPct val="0"/>
        </a:spcAft>
        <a:buClr>
          <a:srgbClr val="B2B2B2"/>
        </a:buClr>
        <a:buChar char="•"/>
        <a:defRPr>
          <a:solidFill>
            <a:srgbClr val="414141"/>
          </a:solidFill>
          <a:latin typeface="+mn-lt"/>
          <a:ea typeface="+mn-ea"/>
          <a:cs typeface="+mn-cs"/>
        </a:defRPr>
      </a:lvl5pPr>
      <a:lvl6pPr marL="2514600" indent="-228600" algn="l" rtl="0" fontAlgn="base">
        <a:spcBef>
          <a:spcPct val="20000"/>
        </a:spcBef>
        <a:spcAft>
          <a:spcPct val="0"/>
        </a:spcAft>
        <a:buClr>
          <a:srgbClr val="B2B2B2"/>
        </a:buClr>
        <a:buChar char="•"/>
        <a:defRPr>
          <a:solidFill>
            <a:srgbClr val="414141"/>
          </a:solidFill>
          <a:latin typeface="+mn-lt"/>
          <a:ea typeface="+mn-ea"/>
          <a:cs typeface="+mn-cs"/>
        </a:defRPr>
      </a:lvl6pPr>
      <a:lvl7pPr marL="2971800" indent="-228600" algn="l" rtl="0" fontAlgn="base">
        <a:spcBef>
          <a:spcPct val="20000"/>
        </a:spcBef>
        <a:spcAft>
          <a:spcPct val="0"/>
        </a:spcAft>
        <a:buClr>
          <a:srgbClr val="B2B2B2"/>
        </a:buClr>
        <a:buChar char="•"/>
        <a:defRPr>
          <a:solidFill>
            <a:srgbClr val="414141"/>
          </a:solidFill>
          <a:latin typeface="+mn-lt"/>
          <a:ea typeface="+mn-ea"/>
          <a:cs typeface="+mn-cs"/>
        </a:defRPr>
      </a:lvl7pPr>
      <a:lvl8pPr marL="3429000" indent="-228600" algn="l" rtl="0" fontAlgn="base">
        <a:spcBef>
          <a:spcPct val="20000"/>
        </a:spcBef>
        <a:spcAft>
          <a:spcPct val="0"/>
        </a:spcAft>
        <a:buClr>
          <a:srgbClr val="B2B2B2"/>
        </a:buClr>
        <a:buChar char="•"/>
        <a:defRPr>
          <a:solidFill>
            <a:srgbClr val="414141"/>
          </a:solidFill>
          <a:latin typeface="+mn-lt"/>
          <a:ea typeface="+mn-ea"/>
          <a:cs typeface="+mn-cs"/>
        </a:defRPr>
      </a:lvl8pPr>
      <a:lvl9pPr marL="3886200" indent="-228600" algn="l" rtl="0" fontAlgn="base">
        <a:spcBef>
          <a:spcPct val="20000"/>
        </a:spcBef>
        <a:spcAft>
          <a:spcPct val="0"/>
        </a:spcAft>
        <a:buClr>
          <a:srgbClr val="B2B2B2"/>
        </a:buClr>
        <a:buChar char="•"/>
        <a:defRPr>
          <a:solidFill>
            <a:srgbClr val="41414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EDA15E6-87F7-6713-B351-CDBC0FCDD1FA}"/>
              </a:ext>
            </a:extLst>
          </p:cNvPr>
          <p:cNvSpPr>
            <a:spLocks noGrp="1" noChangeArrowheads="1"/>
          </p:cNvSpPr>
          <p:nvPr>
            <p:ph type="title"/>
          </p:nvPr>
        </p:nvSpPr>
        <p:spPr bwMode="auto">
          <a:xfrm>
            <a:off x="1981200" y="152400"/>
            <a:ext cx="67818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a:extLst>
              <a:ext uri="{FF2B5EF4-FFF2-40B4-BE49-F238E27FC236}">
                <a16:creationId xmlns:a16="http://schemas.microsoft.com/office/drawing/2014/main" id="{D1854273-6EA8-2961-548F-D635FB806BD2}"/>
              </a:ext>
            </a:extLst>
          </p:cNvPr>
          <p:cNvSpPr>
            <a:spLocks noGrp="1" noChangeArrowheads="1"/>
          </p:cNvSpPr>
          <p:nvPr>
            <p:ph type="body" idx="1"/>
          </p:nvPr>
        </p:nvSpPr>
        <p:spPr bwMode="auto">
          <a:xfrm>
            <a:off x="2057400" y="1143000"/>
            <a:ext cx="6705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16" name="Rectangle 4">
            <a:extLst>
              <a:ext uri="{FF2B5EF4-FFF2-40B4-BE49-F238E27FC236}">
                <a16:creationId xmlns:a16="http://schemas.microsoft.com/office/drawing/2014/main" id="{629D7F0A-CF58-A2C6-5467-6D9B4176A2B2}"/>
              </a:ext>
            </a:extLst>
          </p:cNvPr>
          <p:cNvSpPr>
            <a:spLocks noGrp="1" noChangeArrowheads="1"/>
          </p:cNvSpPr>
          <p:nvPr>
            <p:ph type="dt" sz="half" idx="2"/>
          </p:nvPr>
        </p:nvSpPr>
        <p:spPr bwMode="auto">
          <a:xfrm>
            <a:off x="1981200" y="6384925"/>
            <a:ext cx="1524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bg2"/>
                </a:solidFill>
                <a:latin typeface="Arial" charset="0"/>
                <a:ea typeface="+mn-ea"/>
                <a:cs typeface="Arial" charset="0"/>
              </a:defRPr>
            </a:lvl1pPr>
          </a:lstStyle>
          <a:p>
            <a:pPr>
              <a:defRPr/>
            </a:pPr>
            <a:endParaRPr lang="en-US"/>
          </a:p>
        </p:txBody>
      </p:sp>
      <p:sp>
        <p:nvSpPr>
          <p:cNvPr id="13317" name="Rectangle 5">
            <a:extLst>
              <a:ext uri="{FF2B5EF4-FFF2-40B4-BE49-F238E27FC236}">
                <a16:creationId xmlns:a16="http://schemas.microsoft.com/office/drawing/2014/main" id="{0D83BD6F-B36E-16C2-436E-A52126F0B344}"/>
              </a:ext>
            </a:extLst>
          </p:cNvPr>
          <p:cNvSpPr>
            <a:spLocks noGrp="1" noChangeArrowheads="1"/>
          </p:cNvSpPr>
          <p:nvPr>
            <p:ph type="ftr" sz="quarter" idx="3"/>
          </p:nvPr>
        </p:nvSpPr>
        <p:spPr bwMode="auto">
          <a:xfrm>
            <a:off x="3657600" y="6384925"/>
            <a:ext cx="3657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bg2"/>
                </a:solidFill>
                <a:latin typeface="Arial" charset="0"/>
                <a:ea typeface="+mn-ea"/>
                <a:cs typeface="Arial" charset="0"/>
              </a:defRPr>
            </a:lvl1pPr>
          </a:lstStyle>
          <a:p>
            <a:pPr>
              <a:defRPr/>
            </a:pPr>
            <a:endParaRPr lang="en-US"/>
          </a:p>
        </p:txBody>
      </p:sp>
      <p:sp>
        <p:nvSpPr>
          <p:cNvPr id="13318" name="Rectangle 6">
            <a:extLst>
              <a:ext uri="{FF2B5EF4-FFF2-40B4-BE49-F238E27FC236}">
                <a16:creationId xmlns:a16="http://schemas.microsoft.com/office/drawing/2014/main" id="{597DEB49-EC0E-20AD-64D5-C423D5FEB387}"/>
              </a:ext>
            </a:extLst>
          </p:cNvPr>
          <p:cNvSpPr>
            <a:spLocks noGrp="1" noChangeArrowheads="1"/>
          </p:cNvSpPr>
          <p:nvPr>
            <p:ph type="sldNum" sz="quarter" idx="4"/>
          </p:nvPr>
        </p:nvSpPr>
        <p:spPr bwMode="auto">
          <a:xfrm>
            <a:off x="7467600" y="6384925"/>
            <a:ext cx="12954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bg2"/>
                </a:solidFill>
                <a:latin typeface="Arial" panose="020B0604020202020204" pitchFamily="34" charset="0"/>
              </a:defRPr>
            </a:lvl1pPr>
          </a:lstStyle>
          <a:p>
            <a:pPr>
              <a:defRPr/>
            </a:pPr>
            <a:fld id="{00BFE7CF-4DBC-0248-A25A-F0EB0CC510E2}" type="slidenum">
              <a:rPr lang="en-US" altLang="en-US"/>
              <a:pPr>
                <a:defRPr/>
              </a:pPr>
              <a:t>‹#›</a:t>
            </a:fld>
            <a:endParaRPr lang="en-US" altLang="en-US"/>
          </a:p>
        </p:txBody>
      </p:sp>
      <p:sp>
        <p:nvSpPr>
          <p:cNvPr id="39943" name="Rectangle 7">
            <a:extLst>
              <a:ext uri="{FF2B5EF4-FFF2-40B4-BE49-F238E27FC236}">
                <a16:creationId xmlns:a16="http://schemas.microsoft.com/office/drawing/2014/main" id="{71F2FC16-6D2A-A5DE-43CE-77948AEE3F8D}"/>
              </a:ext>
            </a:extLst>
          </p:cNvPr>
          <p:cNvSpPr>
            <a:spLocks noChangeArrowheads="1"/>
          </p:cNvSpPr>
          <p:nvPr/>
        </p:nvSpPr>
        <p:spPr bwMode="auto">
          <a:xfrm>
            <a:off x="74613" y="6096000"/>
            <a:ext cx="1768475" cy="515938"/>
          </a:xfrm>
          <a:prstGeom prst="rect">
            <a:avLst/>
          </a:prstGeom>
          <a:solidFill>
            <a:srgbClr val="679ECD"/>
          </a:solidFill>
          <a:ln>
            <a:noFill/>
          </a:ln>
        </p:spPr>
        <p:txBody>
          <a:bodyPr wrap="none" anchor="ct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eaLnBrk="1" hangingPunct="1">
              <a:defRPr/>
            </a:pPr>
            <a:endParaRPr lang="en-US" altLang="en-US" sz="1800"/>
          </a:p>
        </p:txBody>
      </p:sp>
      <p:pic>
        <p:nvPicPr>
          <p:cNvPr id="39944" name="Picture 8" descr="UNC_SchoolofMed-white">
            <a:extLst>
              <a:ext uri="{FF2B5EF4-FFF2-40B4-BE49-F238E27FC236}">
                <a16:creationId xmlns:a16="http://schemas.microsoft.com/office/drawing/2014/main" id="{274410D0-9C26-04BC-324A-8A5F313F09B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6176963"/>
            <a:ext cx="16002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239" r:id="rId1"/>
    <p:sldLayoutId id="2147488192" r:id="rId2"/>
    <p:sldLayoutId id="2147488193" r:id="rId3"/>
    <p:sldLayoutId id="2147488194" r:id="rId4"/>
    <p:sldLayoutId id="2147488195" r:id="rId5"/>
    <p:sldLayoutId id="2147488196" r:id="rId6"/>
    <p:sldLayoutId id="2147488197" r:id="rId7"/>
    <p:sldLayoutId id="2147488198" r:id="rId8"/>
    <p:sldLayoutId id="2147488199" r:id="rId9"/>
    <p:sldLayoutId id="2147488200" r:id="rId10"/>
    <p:sldLayoutId id="2147488201" r:id="rId11"/>
    <p:sldLayoutId id="2147488240" r:id="rId12"/>
  </p:sldLayoutIdLst>
  <p:hf hdr="0" ftr="0" dt="0"/>
  <p:txStyles>
    <p:titleStyle>
      <a:lvl1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mj-lt"/>
          <a:ea typeface="MS PGothic" panose="020B0600070205080204" pitchFamily="34" charset="-128"/>
          <a:cs typeface="+mj-cs"/>
        </a:defRPr>
      </a:lvl1pPr>
      <a:lvl2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2pPr>
      <a:lvl3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3pPr>
      <a:lvl4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4pPr>
      <a:lvl5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bg2"/>
        </a:buClr>
        <a:buChar char="•"/>
        <a:defRPr sz="2400">
          <a:solidFill>
            <a:srgbClr val="335FB7"/>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rgbClr val="B2B2B2"/>
        </a:buClr>
        <a:buFont typeface="Arial" panose="020B0604020202020204" pitchFamily="34" charset="0"/>
        <a:buChar char="»"/>
        <a:defRPr sz="2200">
          <a:solidFill>
            <a:srgbClr val="414141"/>
          </a:solidFill>
          <a:latin typeface="+mn-lt"/>
          <a:ea typeface="+mn-ea"/>
          <a:cs typeface="+mn-cs"/>
        </a:defRPr>
      </a:lvl2pPr>
      <a:lvl3pPr marL="1143000" indent="-228600" algn="l" rtl="0" eaLnBrk="0" fontAlgn="base" hangingPunct="0">
        <a:spcBef>
          <a:spcPct val="20000"/>
        </a:spcBef>
        <a:spcAft>
          <a:spcPct val="0"/>
        </a:spcAft>
        <a:buClr>
          <a:srgbClr val="B2B2B2"/>
        </a:buClr>
        <a:buChar char="•"/>
        <a:defRPr sz="2000">
          <a:solidFill>
            <a:srgbClr val="414141"/>
          </a:solidFill>
          <a:latin typeface="+mn-lt"/>
          <a:ea typeface="+mn-ea"/>
          <a:cs typeface="+mn-cs"/>
        </a:defRPr>
      </a:lvl3pPr>
      <a:lvl4pPr marL="1600200" indent="-228600" algn="l" rtl="0" eaLnBrk="0" fontAlgn="base" hangingPunct="0">
        <a:spcBef>
          <a:spcPct val="20000"/>
        </a:spcBef>
        <a:spcAft>
          <a:spcPct val="0"/>
        </a:spcAft>
        <a:buClr>
          <a:srgbClr val="B2B2B2"/>
        </a:buClr>
        <a:buFont typeface="Arial" panose="020B0604020202020204" pitchFamily="34" charset="0"/>
        <a:buChar char="»"/>
        <a:defRPr>
          <a:solidFill>
            <a:srgbClr val="414141"/>
          </a:solidFill>
          <a:latin typeface="+mn-lt"/>
          <a:ea typeface="+mn-ea"/>
          <a:cs typeface="+mn-cs"/>
        </a:defRPr>
      </a:lvl4pPr>
      <a:lvl5pPr marL="2057400" indent="-228600" algn="l" rtl="0" eaLnBrk="0" fontAlgn="base" hangingPunct="0">
        <a:spcBef>
          <a:spcPct val="20000"/>
        </a:spcBef>
        <a:spcAft>
          <a:spcPct val="0"/>
        </a:spcAft>
        <a:buClr>
          <a:srgbClr val="B2B2B2"/>
        </a:buClr>
        <a:buChar char="•"/>
        <a:defRPr>
          <a:solidFill>
            <a:srgbClr val="414141"/>
          </a:solidFill>
          <a:latin typeface="+mn-lt"/>
          <a:ea typeface="+mn-ea"/>
          <a:cs typeface="+mn-cs"/>
        </a:defRPr>
      </a:lvl5pPr>
      <a:lvl6pPr marL="2514600" indent="-228600" algn="l" rtl="0" fontAlgn="base">
        <a:spcBef>
          <a:spcPct val="20000"/>
        </a:spcBef>
        <a:spcAft>
          <a:spcPct val="0"/>
        </a:spcAft>
        <a:buClr>
          <a:srgbClr val="B2B2B2"/>
        </a:buClr>
        <a:buChar char="•"/>
        <a:defRPr>
          <a:solidFill>
            <a:srgbClr val="414141"/>
          </a:solidFill>
          <a:latin typeface="+mn-lt"/>
          <a:ea typeface="+mn-ea"/>
          <a:cs typeface="+mn-cs"/>
        </a:defRPr>
      </a:lvl6pPr>
      <a:lvl7pPr marL="2971800" indent="-228600" algn="l" rtl="0" fontAlgn="base">
        <a:spcBef>
          <a:spcPct val="20000"/>
        </a:spcBef>
        <a:spcAft>
          <a:spcPct val="0"/>
        </a:spcAft>
        <a:buClr>
          <a:srgbClr val="B2B2B2"/>
        </a:buClr>
        <a:buChar char="•"/>
        <a:defRPr>
          <a:solidFill>
            <a:srgbClr val="414141"/>
          </a:solidFill>
          <a:latin typeface="+mn-lt"/>
          <a:ea typeface="+mn-ea"/>
          <a:cs typeface="+mn-cs"/>
        </a:defRPr>
      </a:lvl7pPr>
      <a:lvl8pPr marL="3429000" indent="-228600" algn="l" rtl="0" fontAlgn="base">
        <a:spcBef>
          <a:spcPct val="20000"/>
        </a:spcBef>
        <a:spcAft>
          <a:spcPct val="0"/>
        </a:spcAft>
        <a:buClr>
          <a:srgbClr val="B2B2B2"/>
        </a:buClr>
        <a:buChar char="•"/>
        <a:defRPr>
          <a:solidFill>
            <a:srgbClr val="414141"/>
          </a:solidFill>
          <a:latin typeface="+mn-lt"/>
          <a:ea typeface="+mn-ea"/>
          <a:cs typeface="+mn-cs"/>
        </a:defRPr>
      </a:lvl8pPr>
      <a:lvl9pPr marL="3886200" indent="-228600" algn="l" rtl="0" fontAlgn="base">
        <a:spcBef>
          <a:spcPct val="20000"/>
        </a:spcBef>
        <a:spcAft>
          <a:spcPct val="0"/>
        </a:spcAft>
        <a:buClr>
          <a:srgbClr val="B2B2B2"/>
        </a:buClr>
        <a:buChar char="•"/>
        <a:defRPr>
          <a:solidFill>
            <a:srgbClr val="41414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F710EB4-C00F-538F-63BA-4C4835DB82E2}"/>
              </a:ext>
            </a:extLst>
          </p:cNvPr>
          <p:cNvSpPr>
            <a:spLocks noGrp="1" noChangeArrowheads="1"/>
          </p:cNvSpPr>
          <p:nvPr>
            <p:ph type="title"/>
          </p:nvPr>
        </p:nvSpPr>
        <p:spPr bwMode="auto">
          <a:xfrm>
            <a:off x="457200" y="685800"/>
            <a:ext cx="8229600" cy="6556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a:extLst>
              <a:ext uri="{FF2B5EF4-FFF2-40B4-BE49-F238E27FC236}">
                <a16:creationId xmlns:a16="http://schemas.microsoft.com/office/drawing/2014/main" id="{A28B14C3-BD52-3EC6-83F5-CF3B476EC509}"/>
              </a:ext>
            </a:extLst>
          </p:cNvPr>
          <p:cNvSpPr>
            <a:spLocks noGrp="1" noChangeArrowheads="1"/>
          </p:cNvSpPr>
          <p:nvPr>
            <p:ph type="body" idx="1"/>
          </p:nvPr>
        </p:nvSpPr>
        <p:spPr bwMode="auto">
          <a:xfrm>
            <a:off x="381000" y="1417638"/>
            <a:ext cx="84582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364" name="Rectangle 4">
            <a:extLst>
              <a:ext uri="{FF2B5EF4-FFF2-40B4-BE49-F238E27FC236}">
                <a16:creationId xmlns:a16="http://schemas.microsoft.com/office/drawing/2014/main" id="{D12B0C0C-1659-7A40-CF92-90B17E6B2E50}"/>
              </a:ext>
            </a:extLst>
          </p:cNvPr>
          <p:cNvSpPr>
            <a:spLocks noGrp="1" noChangeArrowheads="1"/>
          </p:cNvSpPr>
          <p:nvPr>
            <p:ph type="dt" sz="half" idx="2"/>
          </p:nvPr>
        </p:nvSpPr>
        <p:spPr bwMode="auto">
          <a:xfrm>
            <a:off x="381000" y="6388100"/>
            <a:ext cx="1981200" cy="393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bg2"/>
                </a:solidFill>
                <a:latin typeface="Arial" charset="0"/>
                <a:ea typeface="+mn-ea"/>
                <a:cs typeface="Arial" charset="0"/>
              </a:defRPr>
            </a:lvl1pPr>
          </a:lstStyle>
          <a:p>
            <a:pPr>
              <a:defRPr/>
            </a:pPr>
            <a:endParaRPr lang="en-US"/>
          </a:p>
        </p:txBody>
      </p:sp>
      <p:sp>
        <p:nvSpPr>
          <p:cNvPr id="15365" name="Rectangle 5">
            <a:extLst>
              <a:ext uri="{FF2B5EF4-FFF2-40B4-BE49-F238E27FC236}">
                <a16:creationId xmlns:a16="http://schemas.microsoft.com/office/drawing/2014/main" id="{C4CEC2D2-BA6D-C6BB-2110-41EA164ED8FB}"/>
              </a:ext>
            </a:extLst>
          </p:cNvPr>
          <p:cNvSpPr>
            <a:spLocks noGrp="1" noChangeArrowheads="1"/>
          </p:cNvSpPr>
          <p:nvPr>
            <p:ph type="ftr" sz="quarter" idx="3"/>
          </p:nvPr>
        </p:nvSpPr>
        <p:spPr bwMode="auto">
          <a:xfrm>
            <a:off x="2590800" y="6384925"/>
            <a:ext cx="4038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bg2"/>
                </a:solidFill>
                <a:latin typeface="Arial" charset="0"/>
                <a:ea typeface="+mn-ea"/>
                <a:cs typeface="Arial" charset="0"/>
              </a:defRPr>
            </a:lvl1pPr>
          </a:lstStyle>
          <a:p>
            <a:pPr>
              <a:defRPr/>
            </a:pPr>
            <a:endParaRPr lang="en-US"/>
          </a:p>
        </p:txBody>
      </p:sp>
      <p:sp>
        <p:nvSpPr>
          <p:cNvPr id="15366" name="Rectangle 6">
            <a:extLst>
              <a:ext uri="{FF2B5EF4-FFF2-40B4-BE49-F238E27FC236}">
                <a16:creationId xmlns:a16="http://schemas.microsoft.com/office/drawing/2014/main" id="{C356E9D1-D09F-AB91-BB58-D7DA072B0910}"/>
              </a:ext>
            </a:extLst>
          </p:cNvPr>
          <p:cNvSpPr>
            <a:spLocks noGrp="1" noChangeArrowheads="1"/>
          </p:cNvSpPr>
          <p:nvPr>
            <p:ph type="sldNum" sz="quarter" idx="4"/>
          </p:nvPr>
        </p:nvSpPr>
        <p:spPr bwMode="auto">
          <a:xfrm>
            <a:off x="6858000" y="6384925"/>
            <a:ext cx="19812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bg2"/>
                </a:solidFill>
                <a:latin typeface="Arial" panose="020B0604020202020204" pitchFamily="34" charset="0"/>
              </a:defRPr>
            </a:lvl1pPr>
          </a:lstStyle>
          <a:p>
            <a:pPr>
              <a:defRPr/>
            </a:pPr>
            <a:fld id="{C16808FE-B55F-0943-8272-C77A1FD8D89E}" type="slidenum">
              <a:rPr lang="en-US" altLang="en-US"/>
              <a:pPr>
                <a:defRPr/>
              </a:pPr>
              <a:t>‹#›</a:t>
            </a:fld>
            <a:endParaRPr lang="en-US" altLang="en-US"/>
          </a:p>
        </p:txBody>
      </p:sp>
      <p:sp>
        <p:nvSpPr>
          <p:cNvPr id="53255" name="Rectangle 7">
            <a:extLst>
              <a:ext uri="{FF2B5EF4-FFF2-40B4-BE49-F238E27FC236}">
                <a16:creationId xmlns:a16="http://schemas.microsoft.com/office/drawing/2014/main" id="{A920B301-69A6-F741-5711-2577D0C8E1CD}"/>
              </a:ext>
            </a:extLst>
          </p:cNvPr>
          <p:cNvSpPr>
            <a:spLocks noChangeArrowheads="1"/>
          </p:cNvSpPr>
          <p:nvPr/>
        </p:nvSpPr>
        <p:spPr bwMode="auto">
          <a:xfrm>
            <a:off x="74613" y="77788"/>
            <a:ext cx="8977312" cy="493712"/>
          </a:xfrm>
          <a:prstGeom prst="rect">
            <a:avLst/>
          </a:prstGeom>
          <a:solidFill>
            <a:srgbClr val="559FD3"/>
          </a:solidFill>
          <a:ln>
            <a:noFill/>
          </a:ln>
        </p:spPr>
        <p:txBody>
          <a:bodyPr wrap="none" anchor="ct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eaLnBrk="1" hangingPunct="1">
              <a:defRPr/>
            </a:pPr>
            <a:endParaRPr lang="en-US" altLang="en-US" sz="1800"/>
          </a:p>
        </p:txBody>
      </p:sp>
      <p:pic>
        <p:nvPicPr>
          <p:cNvPr id="53256" name="Picture 8" descr="UNC_SchoolofMed-white">
            <a:extLst>
              <a:ext uri="{FF2B5EF4-FFF2-40B4-BE49-F238E27FC236}">
                <a16:creationId xmlns:a16="http://schemas.microsoft.com/office/drawing/2014/main" id="{7E3ACB48-8A1A-4F64-BE64-866CD3DF2C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0" y="90488"/>
            <a:ext cx="19812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202" r:id="rId1"/>
    <p:sldLayoutId id="2147488203" r:id="rId2"/>
    <p:sldLayoutId id="2147488204" r:id="rId3"/>
    <p:sldLayoutId id="2147488205" r:id="rId4"/>
    <p:sldLayoutId id="2147488206" r:id="rId5"/>
    <p:sldLayoutId id="2147488207" r:id="rId6"/>
    <p:sldLayoutId id="2147488208" r:id="rId7"/>
    <p:sldLayoutId id="2147488209" r:id="rId8"/>
    <p:sldLayoutId id="2147488210" r:id="rId9"/>
    <p:sldLayoutId id="2147488211" r:id="rId10"/>
    <p:sldLayoutId id="2147488212" r:id="rId11"/>
    <p:sldLayoutId id="2147488241" r:id="rId12"/>
  </p:sldLayoutIdLst>
  <p:hf hdr="0" ftr="0" dt="0"/>
  <p:txStyles>
    <p:titleStyle>
      <a:lvl1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mj-lt"/>
          <a:ea typeface="MS PGothic" panose="020B0600070205080204" pitchFamily="34" charset="-128"/>
          <a:cs typeface="+mj-cs"/>
        </a:defRPr>
      </a:lvl1pPr>
      <a:lvl2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2pPr>
      <a:lvl3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3pPr>
      <a:lvl4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4pPr>
      <a:lvl5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bg2"/>
        </a:buClr>
        <a:buChar char="•"/>
        <a:defRPr sz="2400">
          <a:solidFill>
            <a:srgbClr val="335FB7"/>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rgbClr val="B2B2B2"/>
        </a:buClr>
        <a:buFont typeface="Arial" panose="020B0604020202020204" pitchFamily="34" charset="0"/>
        <a:buChar char="»"/>
        <a:defRPr sz="2200">
          <a:solidFill>
            <a:srgbClr val="414141"/>
          </a:solidFill>
          <a:latin typeface="+mn-lt"/>
          <a:ea typeface="+mn-ea"/>
          <a:cs typeface="+mn-cs"/>
        </a:defRPr>
      </a:lvl2pPr>
      <a:lvl3pPr marL="1143000" indent="-228600" algn="l" rtl="0" eaLnBrk="0" fontAlgn="base" hangingPunct="0">
        <a:spcBef>
          <a:spcPct val="20000"/>
        </a:spcBef>
        <a:spcAft>
          <a:spcPct val="0"/>
        </a:spcAft>
        <a:buClr>
          <a:srgbClr val="B2B2B2"/>
        </a:buClr>
        <a:buChar char="•"/>
        <a:defRPr sz="2000">
          <a:solidFill>
            <a:srgbClr val="414141"/>
          </a:solidFill>
          <a:latin typeface="+mn-lt"/>
          <a:ea typeface="+mn-ea"/>
          <a:cs typeface="+mn-cs"/>
        </a:defRPr>
      </a:lvl3pPr>
      <a:lvl4pPr marL="1600200" indent="-228600" algn="l" rtl="0" eaLnBrk="0" fontAlgn="base" hangingPunct="0">
        <a:spcBef>
          <a:spcPct val="20000"/>
        </a:spcBef>
        <a:spcAft>
          <a:spcPct val="0"/>
        </a:spcAft>
        <a:buClr>
          <a:srgbClr val="B2B2B2"/>
        </a:buClr>
        <a:buFont typeface="Arial" panose="020B0604020202020204" pitchFamily="34" charset="0"/>
        <a:buChar char="»"/>
        <a:defRPr>
          <a:solidFill>
            <a:srgbClr val="414141"/>
          </a:solidFill>
          <a:latin typeface="+mn-lt"/>
          <a:ea typeface="+mn-ea"/>
          <a:cs typeface="+mn-cs"/>
        </a:defRPr>
      </a:lvl4pPr>
      <a:lvl5pPr marL="2057400" indent="-228600" algn="l" rtl="0" eaLnBrk="0" fontAlgn="base" hangingPunct="0">
        <a:spcBef>
          <a:spcPct val="20000"/>
        </a:spcBef>
        <a:spcAft>
          <a:spcPct val="0"/>
        </a:spcAft>
        <a:buClr>
          <a:srgbClr val="B2B2B2"/>
        </a:buClr>
        <a:buChar char="•"/>
        <a:defRPr>
          <a:solidFill>
            <a:srgbClr val="414141"/>
          </a:solidFill>
          <a:latin typeface="+mn-lt"/>
          <a:ea typeface="+mn-ea"/>
          <a:cs typeface="+mn-cs"/>
        </a:defRPr>
      </a:lvl5pPr>
      <a:lvl6pPr marL="2514600" indent="-228600" algn="l" rtl="0" fontAlgn="base">
        <a:spcBef>
          <a:spcPct val="20000"/>
        </a:spcBef>
        <a:spcAft>
          <a:spcPct val="0"/>
        </a:spcAft>
        <a:buClr>
          <a:srgbClr val="B2B2B2"/>
        </a:buClr>
        <a:buChar char="•"/>
        <a:defRPr>
          <a:solidFill>
            <a:srgbClr val="414141"/>
          </a:solidFill>
          <a:latin typeface="+mn-lt"/>
          <a:ea typeface="+mn-ea"/>
          <a:cs typeface="+mn-cs"/>
        </a:defRPr>
      </a:lvl6pPr>
      <a:lvl7pPr marL="2971800" indent="-228600" algn="l" rtl="0" fontAlgn="base">
        <a:spcBef>
          <a:spcPct val="20000"/>
        </a:spcBef>
        <a:spcAft>
          <a:spcPct val="0"/>
        </a:spcAft>
        <a:buClr>
          <a:srgbClr val="B2B2B2"/>
        </a:buClr>
        <a:buChar char="•"/>
        <a:defRPr>
          <a:solidFill>
            <a:srgbClr val="414141"/>
          </a:solidFill>
          <a:latin typeface="+mn-lt"/>
          <a:ea typeface="+mn-ea"/>
          <a:cs typeface="+mn-cs"/>
        </a:defRPr>
      </a:lvl7pPr>
      <a:lvl8pPr marL="3429000" indent="-228600" algn="l" rtl="0" fontAlgn="base">
        <a:spcBef>
          <a:spcPct val="20000"/>
        </a:spcBef>
        <a:spcAft>
          <a:spcPct val="0"/>
        </a:spcAft>
        <a:buClr>
          <a:srgbClr val="B2B2B2"/>
        </a:buClr>
        <a:buChar char="•"/>
        <a:defRPr>
          <a:solidFill>
            <a:srgbClr val="414141"/>
          </a:solidFill>
          <a:latin typeface="+mn-lt"/>
          <a:ea typeface="+mn-ea"/>
          <a:cs typeface="+mn-cs"/>
        </a:defRPr>
      </a:lvl8pPr>
      <a:lvl9pPr marL="3886200" indent="-228600" algn="l" rtl="0" fontAlgn="base">
        <a:spcBef>
          <a:spcPct val="20000"/>
        </a:spcBef>
        <a:spcAft>
          <a:spcPct val="0"/>
        </a:spcAft>
        <a:buClr>
          <a:srgbClr val="B2B2B2"/>
        </a:buClr>
        <a:buChar char="•"/>
        <a:defRPr>
          <a:solidFill>
            <a:srgbClr val="41414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2976A4B-8F15-2124-C842-70C191191FC9}"/>
              </a:ext>
            </a:extLst>
          </p:cNvPr>
          <p:cNvSpPr>
            <a:spLocks noGrp="1" noChangeArrowheads="1"/>
          </p:cNvSpPr>
          <p:nvPr>
            <p:ph type="title"/>
          </p:nvPr>
        </p:nvSpPr>
        <p:spPr bwMode="auto">
          <a:xfrm>
            <a:off x="1981200" y="152400"/>
            <a:ext cx="67818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a:extLst>
              <a:ext uri="{FF2B5EF4-FFF2-40B4-BE49-F238E27FC236}">
                <a16:creationId xmlns:a16="http://schemas.microsoft.com/office/drawing/2014/main" id="{4D792474-759C-AC83-55FA-052194872025}"/>
              </a:ext>
            </a:extLst>
          </p:cNvPr>
          <p:cNvSpPr>
            <a:spLocks noGrp="1" noChangeArrowheads="1"/>
          </p:cNvSpPr>
          <p:nvPr>
            <p:ph type="body" idx="1"/>
          </p:nvPr>
        </p:nvSpPr>
        <p:spPr bwMode="auto">
          <a:xfrm>
            <a:off x="2057400" y="1143000"/>
            <a:ext cx="6705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36" name="Rectangle 4">
            <a:extLst>
              <a:ext uri="{FF2B5EF4-FFF2-40B4-BE49-F238E27FC236}">
                <a16:creationId xmlns:a16="http://schemas.microsoft.com/office/drawing/2014/main" id="{3AFB42C6-5EFC-8AF6-6332-D658B13608C4}"/>
              </a:ext>
            </a:extLst>
          </p:cNvPr>
          <p:cNvSpPr>
            <a:spLocks noGrp="1" noChangeArrowheads="1"/>
          </p:cNvSpPr>
          <p:nvPr>
            <p:ph type="dt" sz="half" idx="2"/>
          </p:nvPr>
        </p:nvSpPr>
        <p:spPr bwMode="auto">
          <a:xfrm>
            <a:off x="1981200" y="6384925"/>
            <a:ext cx="15240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bg2"/>
                </a:solidFill>
                <a:latin typeface="Arial" charset="0"/>
                <a:ea typeface="+mn-ea"/>
                <a:cs typeface="Arial" charset="0"/>
              </a:defRPr>
            </a:lvl1pPr>
          </a:lstStyle>
          <a:p>
            <a:pPr>
              <a:defRPr/>
            </a:pPr>
            <a:endParaRPr lang="en-US"/>
          </a:p>
        </p:txBody>
      </p:sp>
      <p:sp>
        <p:nvSpPr>
          <p:cNvPr id="18437" name="Rectangle 5">
            <a:extLst>
              <a:ext uri="{FF2B5EF4-FFF2-40B4-BE49-F238E27FC236}">
                <a16:creationId xmlns:a16="http://schemas.microsoft.com/office/drawing/2014/main" id="{2DF480D4-113C-0BD3-FFCE-C030D7533562}"/>
              </a:ext>
            </a:extLst>
          </p:cNvPr>
          <p:cNvSpPr>
            <a:spLocks noGrp="1" noChangeArrowheads="1"/>
          </p:cNvSpPr>
          <p:nvPr>
            <p:ph type="ftr" sz="quarter" idx="3"/>
          </p:nvPr>
        </p:nvSpPr>
        <p:spPr bwMode="auto">
          <a:xfrm>
            <a:off x="3657600" y="6384925"/>
            <a:ext cx="3657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bg2"/>
                </a:solidFill>
                <a:latin typeface="Arial" charset="0"/>
                <a:ea typeface="+mn-ea"/>
                <a:cs typeface="Arial" charset="0"/>
              </a:defRPr>
            </a:lvl1pPr>
          </a:lstStyle>
          <a:p>
            <a:pPr>
              <a:defRPr/>
            </a:pPr>
            <a:endParaRPr lang="en-US"/>
          </a:p>
        </p:txBody>
      </p:sp>
      <p:sp>
        <p:nvSpPr>
          <p:cNvPr id="18438" name="Rectangle 6">
            <a:extLst>
              <a:ext uri="{FF2B5EF4-FFF2-40B4-BE49-F238E27FC236}">
                <a16:creationId xmlns:a16="http://schemas.microsoft.com/office/drawing/2014/main" id="{F68C99BF-BB7C-4D8A-F1BA-1739F75E4647}"/>
              </a:ext>
            </a:extLst>
          </p:cNvPr>
          <p:cNvSpPr>
            <a:spLocks noGrp="1" noChangeArrowheads="1"/>
          </p:cNvSpPr>
          <p:nvPr>
            <p:ph type="sldNum" sz="quarter" idx="4"/>
          </p:nvPr>
        </p:nvSpPr>
        <p:spPr bwMode="auto">
          <a:xfrm>
            <a:off x="7467600" y="6384925"/>
            <a:ext cx="12954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bg2"/>
                </a:solidFill>
                <a:latin typeface="Arial" panose="020B0604020202020204" pitchFamily="34" charset="0"/>
              </a:defRPr>
            </a:lvl1pPr>
          </a:lstStyle>
          <a:p>
            <a:pPr>
              <a:defRPr/>
            </a:pPr>
            <a:fld id="{7DA5D55F-5BB2-3843-B496-2A6514F99907}" type="slidenum">
              <a:rPr lang="en-US" altLang="en-US"/>
              <a:pPr>
                <a:defRPr/>
              </a:pPr>
              <a:t>‹#›</a:t>
            </a:fld>
            <a:endParaRPr lang="en-US" altLang="en-US"/>
          </a:p>
        </p:txBody>
      </p:sp>
      <p:sp>
        <p:nvSpPr>
          <p:cNvPr id="66567" name="Rectangle 7">
            <a:extLst>
              <a:ext uri="{FF2B5EF4-FFF2-40B4-BE49-F238E27FC236}">
                <a16:creationId xmlns:a16="http://schemas.microsoft.com/office/drawing/2014/main" id="{2475E883-FCD7-45A7-3984-3455F4D981B1}"/>
              </a:ext>
            </a:extLst>
          </p:cNvPr>
          <p:cNvSpPr>
            <a:spLocks noChangeArrowheads="1"/>
          </p:cNvSpPr>
          <p:nvPr/>
        </p:nvSpPr>
        <p:spPr bwMode="auto">
          <a:xfrm>
            <a:off x="74613" y="6096000"/>
            <a:ext cx="1768475" cy="515938"/>
          </a:xfrm>
          <a:prstGeom prst="rect">
            <a:avLst/>
          </a:prstGeom>
          <a:solidFill>
            <a:srgbClr val="679ECD"/>
          </a:solidFill>
          <a:ln>
            <a:noFill/>
          </a:ln>
        </p:spPr>
        <p:txBody>
          <a:bodyPr wrap="none" anchor="ct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eaLnBrk="1" hangingPunct="1">
              <a:defRPr/>
            </a:pPr>
            <a:endParaRPr lang="en-US" altLang="en-US" sz="1800"/>
          </a:p>
        </p:txBody>
      </p:sp>
      <p:pic>
        <p:nvPicPr>
          <p:cNvPr id="66568" name="Picture 8" descr="UNC_SchoolofMed-white">
            <a:extLst>
              <a:ext uri="{FF2B5EF4-FFF2-40B4-BE49-F238E27FC236}">
                <a16:creationId xmlns:a16="http://schemas.microsoft.com/office/drawing/2014/main" id="{1D4A5A08-0FDB-3395-194E-E388F6BDAF6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6176963"/>
            <a:ext cx="16002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242" r:id="rId1"/>
    <p:sldLayoutId id="2147488213" r:id="rId2"/>
    <p:sldLayoutId id="2147488214" r:id="rId3"/>
    <p:sldLayoutId id="2147488215" r:id="rId4"/>
    <p:sldLayoutId id="2147488216" r:id="rId5"/>
    <p:sldLayoutId id="2147488217" r:id="rId6"/>
    <p:sldLayoutId id="2147488218" r:id="rId7"/>
    <p:sldLayoutId id="2147488219" r:id="rId8"/>
    <p:sldLayoutId id="2147488220" r:id="rId9"/>
    <p:sldLayoutId id="2147488221" r:id="rId10"/>
    <p:sldLayoutId id="2147488222" r:id="rId11"/>
    <p:sldLayoutId id="2147488243" r:id="rId12"/>
  </p:sldLayoutIdLst>
  <p:hf hdr="0" ftr="0" dt="0"/>
  <p:txStyles>
    <p:titleStyle>
      <a:lvl1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mj-lt"/>
          <a:ea typeface="MS PGothic" panose="020B0600070205080204" pitchFamily="34" charset="-128"/>
          <a:cs typeface="+mj-cs"/>
        </a:defRPr>
      </a:lvl1pPr>
      <a:lvl2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2pPr>
      <a:lvl3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3pPr>
      <a:lvl4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4pPr>
      <a:lvl5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bg2"/>
        </a:buClr>
        <a:buChar char="•"/>
        <a:defRPr sz="2400">
          <a:solidFill>
            <a:srgbClr val="335FB7"/>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rgbClr val="B2B2B2"/>
        </a:buClr>
        <a:buFont typeface="Arial" panose="020B0604020202020204" pitchFamily="34" charset="0"/>
        <a:buChar char="»"/>
        <a:defRPr sz="2200">
          <a:solidFill>
            <a:srgbClr val="414141"/>
          </a:solidFill>
          <a:latin typeface="+mn-lt"/>
          <a:ea typeface="+mn-ea"/>
          <a:cs typeface="+mn-cs"/>
        </a:defRPr>
      </a:lvl2pPr>
      <a:lvl3pPr marL="1143000" indent="-228600" algn="l" rtl="0" eaLnBrk="0" fontAlgn="base" hangingPunct="0">
        <a:spcBef>
          <a:spcPct val="20000"/>
        </a:spcBef>
        <a:spcAft>
          <a:spcPct val="0"/>
        </a:spcAft>
        <a:buClr>
          <a:srgbClr val="B2B2B2"/>
        </a:buClr>
        <a:buChar char="•"/>
        <a:defRPr sz="2000">
          <a:solidFill>
            <a:srgbClr val="414141"/>
          </a:solidFill>
          <a:latin typeface="+mn-lt"/>
          <a:ea typeface="+mn-ea"/>
          <a:cs typeface="+mn-cs"/>
        </a:defRPr>
      </a:lvl3pPr>
      <a:lvl4pPr marL="1600200" indent="-228600" algn="l" rtl="0" eaLnBrk="0" fontAlgn="base" hangingPunct="0">
        <a:spcBef>
          <a:spcPct val="20000"/>
        </a:spcBef>
        <a:spcAft>
          <a:spcPct val="0"/>
        </a:spcAft>
        <a:buClr>
          <a:srgbClr val="B2B2B2"/>
        </a:buClr>
        <a:buFont typeface="Arial" panose="020B0604020202020204" pitchFamily="34" charset="0"/>
        <a:buChar char="»"/>
        <a:defRPr>
          <a:solidFill>
            <a:srgbClr val="414141"/>
          </a:solidFill>
          <a:latin typeface="+mn-lt"/>
          <a:ea typeface="+mn-ea"/>
          <a:cs typeface="+mn-cs"/>
        </a:defRPr>
      </a:lvl4pPr>
      <a:lvl5pPr marL="2057400" indent="-228600" algn="l" rtl="0" eaLnBrk="0" fontAlgn="base" hangingPunct="0">
        <a:spcBef>
          <a:spcPct val="20000"/>
        </a:spcBef>
        <a:spcAft>
          <a:spcPct val="0"/>
        </a:spcAft>
        <a:buClr>
          <a:srgbClr val="B2B2B2"/>
        </a:buClr>
        <a:buChar char="•"/>
        <a:defRPr>
          <a:solidFill>
            <a:srgbClr val="414141"/>
          </a:solidFill>
          <a:latin typeface="+mn-lt"/>
          <a:ea typeface="+mn-ea"/>
          <a:cs typeface="+mn-cs"/>
        </a:defRPr>
      </a:lvl5pPr>
      <a:lvl6pPr marL="2514600" indent="-228600" algn="l" rtl="0" fontAlgn="base">
        <a:spcBef>
          <a:spcPct val="20000"/>
        </a:spcBef>
        <a:spcAft>
          <a:spcPct val="0"/>
        </a:spcAft>
        <a:buClr>
          <a:srgbClr val="B2B2B2"/>
        </a:buClr>
        <a:buChar char="•"/>
        <a:defRPr>
          <a:solidFill>
            <a:srgbClr val="414141"/>
          </a:solidFill>
          <a:latin typeface="+mn-lt"/>
          <a:ea typeface="+mn-ea"/>
          <a:cs typeface="+mn-cs"/>
        </a:defRPr>
      </a:lvl6pPr>
      <a:lvl7pPr marL="2971800" indent="-228600" algn="l" rtl="0" fontAlgn="base">
        <a:spcBef>
          <a:spcPct val="20000"/>
        </a:spcBef>
        <a:spcAft>
          <a:spcPct val="0"/>
        </a:spcAft>
        <a:buClr>
          <a:srgbClr val="B2B2B2"/>
        </a:buClr>
        <a:buChar char="•"/>
        <a:defRPr>
          <a:solidFill>
            <a:srgbClr val="414141"/>
          </a:solidFill>
          <a:latin typeface="+mn-lt"/>
          <a:ea typeface="+mn-ea"/>
          <a:cs typeface="+mn-cs"/>
        </a:defRPr>
      </a:lvl7pPr>
      <a:lvl8pPr marL="3429000" indent="-228600" algn="l" rtl="0" fontAlgn="base">
        <a:spcBef>
          <a:spcPct val="20000"/>
        </a:spcBef>
        <a:spcAft>
          <a:spcPct val="0"/>
        </a:spcAft>
        <a:buClr>
          <a:srgbClr val="B2B2B2"/>
        </a:buClr>
        <a:buChar char="•"/>
        <a:defRPr>
          <a:solidFill>
            <a:srgbClr val="414141"/>
          </a:solidFill>
          <a:latin typeface="+mn-lt"/>
          <a:ea typeface="+mn-ea"/>
          <a:cs typeface="+mn-cs"/>
        </a:defRPr>
      </a:lvl8pPr>
      <a:lvl9pPr marL="3886200" indent="-228600" algn="l" rtl="0" fontAlgn="base">
        <a:spcBef>
          <a:spcPct val="20000"/>
        </a:spcBef>
        <a:spcAft>
          <a:spcPct val="0"/>
        </a:spcAft>
        <a:buClr>
          <a:srgbClr val="B2B2B2"/>
        </a:buClr>
        <a:buChar char="•"/>
        <a:defRPr>
          <a:solidFill>
            <a:srgbClr val="41414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3503524-CFF2-8BF2-C830-BE666FA351C0}"/>
              </a:ext>
            </a:extLst>
          </p:cNvPr>
          <p:cNvSpPr>
            <a:spLocks noGrp="1" noChangeArrowheads="1"/>
          </p:cNvSpPr>
          <p:nvPr>
            <p:ph type="title"/>
          </p:nvPr>
        </p:nvSpPr>
        <p:spPr bwMode="auto">
          <a:xfrm>
            <a:off x="457200" y="685800"/>
            <a:ext cx="8229600" cy="6556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a:extLst>
              <a:ext uri="{FF2B5EF4-FFF2-40B4-BE49-F238E27FC236}">
                <a16:creationId xmlns:a16="http://schemas.microsoft.com/office/drawing/2014/main" id="{53EAB82A-D4A1-EE44-7B73-85513379F699}"/>
              </a:ext>
            </a:extLst>
          </p:cNvPr>
          <p:cNvSpPr>
            <a:spLocks noGrp="1" noChangeArrowheads="1"/>
          </p:cNvSpPr>
          <p:nvPr>
            <p:ph type="body" idx="1"/>
          </p:nvPr>
        </p:nvSpPr>
        <p:spPr bwMode="auto">
          <a:xfrm>
            <a:off x="381000" y="1417638"/>
            <a:ext cx="8458200"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484" name="Rectangle 4">
            <a:extLst>
              <a:ext uri="{FF2B5EF4-FFF2-40B4-BE49-F238E27FC236}">
                <a16:creationId xmlns:a16="http://schemas.microsoft.com/office/drawing/2014/main" id="{506FD982-2EF4-EE67-E183-6AE93291060D}"/>
              </a:ext>
            </a:extLst>
          </p:cNvPr>
          <p:cNvSpPr>
            <a:spLocks noGrp="1" noChangeArrowheads="1"/>
          </p:cNvSpPr>
          <p:nvPr>
            <p:ph type="dt" sz="half" idx="2"/>
          </p:nvPr>
        </p:nvSpPr>
        <p:spPr bwMode="auto">
          <a:xfrm>
            <a:off x="381000" y="6388100"/>
            <a:ext cx="1981200" cy="393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bg2"/>
                </a:solidFill>
                <a:latin typeface="Arial" charset="0"/>
                <a:ea typeface="+mn-ea"/>
                <a:cs typeface="Arial" charset="0"/>
              </a:defRPr>
            </a:lvl1pPr>
          </a:lstStyle>
          <a:p>
            <a:pPr>
              <a:defRPr/>
            </a:pPr>
            <a:endParaRPr lang="en-US"/>
          </a:p>
        </p:txBody>
      </p:sp>
      <p:sp>
        <p:nvSpPr>
          <p:cNvPr id="20485" name="Rectangle 5">
            <a:extLst>
              <a:ext uri="{FF2B5EF4-FFF2-40B4-BE49-F238E27FC236}">
                <a16:creationId xmlns:a16="http://schemas.microsoft.com/office/drawing/2014/main" id="{08FAC96A-5DB6-874E-D58F-029CAF9B9387}"/>
              </a:ext>
            </a:extLst>
          </p:cNvPr>
          <p:cNvSpPr>
            <a:spLocks noGrp="1" noChangeArrowheads="1"/>
          </p:cNvSpPr>
          <p:nvPr>
            <p:ph type="ftr" sz="quarter" idx="3"/>
          </p:nvPr>
        </p:nvSpPr>
        <p:spPr bwMode="auto">
          <a:xfrm>
            <a:off x="2590800" y="6384925"/>
            <a:ext cx="4038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bg2"/>
                </a:solidFill>
                <a:latin typeface="Arial" charset="0"/>
                <a:ea typeface="+mn-ea"/>
                <a:cs typeface="Arial" charset="0"/>
              </a:defRPr>
            </a:lvl1pPr>
          </a:lstStyle>
          <a:p>
            <a:pPr>
              <a:defRPr/>
            </a:pPr>
            <a:endParaRPr lang="en-US"/>
          </a:p>
        </p:txBody>
      </p:sp>
      <p:sp>
        <p:nvSpPr>
          <p:cNvPr id="20486" name="Rectangle 6">
            <a:extLst>
              <a:ext uri="{FF2B5EF4-FFF2-40B4-BE49-F238E27FC236}">
                <a16:creationId xmlns:a16="http://schemas.microsoft.com/office/drawing/2014/main" id="{E91FF71B-AD07-C2A0-F638-72800FC56B9A}"/>
              </a:ext>
            </a:extLst>
          </p:cNvPr>
          <p:cNvSpPr>
            <a:spLocks noGrp="1" noChangeArrowheads="1"/>
          </p:cNvSpPr>
          <p:nvPr>
            <p:ph type="sldNum" sz="quarter" idx="4"/>
          </p:nvPr>
        </p:nvSpPr>
        <p:spPr bwMode="auto">
          <a:xfrm>
            <a:off x="6858000" y="6384925"/>
            <a:ext cx="19812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bg2"/>
                </a:solidFill>
                <a:latin typeface="Arial" panose="020B0604020202020204" pitchFamily="34" charset="0"/>
              </a:defRPr>
            </a:lvl1pPr>
          </a:lstStyle>
          <a:p>
            <a:pPr>
              <a:defRPr/>
            </a:pPr>
            <a:fld id="{E1C8A343-D451-5740-88B4-CF2D19B1A74C}" type="slidenum">
              <a:rPr lang="en-US" altLang="en-US"/>
              <a:pPr>
                <a:defRPr/>
              </a:pPr>
              <a:t>‹#›</a:t>
            </a:fld>
            <a:endParaRPr lang="en-US" altLang="en-US"/>
          </a:p>
        </p:txBody>
      </p:sp>
      <p:sp>
        <p:nvSpPr>
          <p:cNvPr id="79879" name="Rectangle 7">
            <a:extLst>
              <a:ext uri="{FF2B5EF4-FFF2-40B4-BE49-F238E27FC236}">
                <a16:creationId xmlns:a16="http://schemas.microsoft.com/office/drawing/2014/main" id="{C231635C-052C-9473-2FB5-6125370A5A7B}"/>
              </a:ext>
            </a:extLst>
          </p:cNvPr>
          <p:cNvSpPr>
            <a:spLocks noChangeArrowheads="1"/>
          </p:cNvSpPr>
          <p:nvPr/>
        </p:nvSpPr>
        <p:spPr bwMode="auto">
          <a:xfrm>
            <a:off x="74613" y="77788"/>
            <a:ext cx="8977312" cy="493712"/>
          </a:xfrm>
          <a:prstGeom prst="rect">
            <a:avLst/>
          </a:prstGeom>
          <a:solidFill>
            <a:srgbClr val="559FD3"/>
          </a:solidFill>
          <a:ln>
            <a:noFill/>
          </a:ln>
        </p:spPr>
        <p:txBody>
          <a:bodyPr wrap="none" anchor="ctr"/>
          <a:lstStyle>
            <a:lvl1pPr eaLnBrk="0" hangingPunct="0">
              <a:defRPr sz="2400">
                <a:solidFill>
                  <a:schemeClr val="tx1"/>
                </a:solidFill>
                <a:latin typeface="Garamond" panose="02020404030301010803" pitchFamily="18" charset="0"/>
                <a:ea typeface="MS PGothic" panose="020B0600070205080204" pitchFamily="34" charset="-128"/>
              </a:defRPr>
            </a:lvl1pPr>
            <a:lvl2pPr marL="742950" indent="-285750" eaLnBrk="0" hangingPunct="0">
              <a:defRPr sz="2400">
                <a:solidFill>
                  <a:schemeClr val="tx1"/>
                </a:solidFill>
                <a:latin typeface="Garamond" panose="02020404030301010803" pitchFamily="18" charset="0"/>
                <a:ea typeface="MS PGothic" panose="020B0600070205080204" pitchFamily="34" charset="-128"/>
              </a:defRPr>
            </a:lvl2pPr>
            <a:lvl3pPr marL="1143000" indent="-228600" eaLnBrk="0" hangingPunct="0">
              <a:defRPr sz="2400">
                <a:solidFill>
                  <a:schemeClr val="tx1"/>
                </a:solidFill>
                <a:latin typeface="Garamond" panose="02020404030301010803" pitchFamily="18" charset="0"/>
                <a:ea typeface="MS PGothic" panose="020B0600070205080204" pitchFamily="34" charset="-128"/>
              </a:defRPr>
            </a:lvl3pPr>
            <a:lvl4pPr marL="1600200" indent="-228600" eaLnBrk="0" hangingPunct="0">
              <a:defRPr sz="2400">
                <a:solidFill>
                  <a:schemeClr val="tx1"/>
                </a:solidFill>
                <a:latin typeface="Garamond" panose="02020404030301010803" pitchFamily="18" charset="0"/>
                <a:ea typeface="MS PGothic" panose="020B0600070205080204" pitchFamily="34" charset="-128"/>
              </a:defRPr>
            </a:lvl4pPr>
            <a:lvl5pPr marL="2057400" indent="-228600" eaLnBrk="0" hangingPunct="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eaLnBrk="1" hangingPunct="1">
              <a:defRPr/>
            </a:pPr>
            <a:endParaRPr lang="en-US" altLang="en-US" sz="1800"/>
          </a:p>
        </p:txBody>
      </p:sp>
      <p:pic>
        <p:nvPicPr>
          <p:cNvPr id="79880" name="Picture 8" descr="UNC_SchoolofMed-white">
            <a:extLst>
              <a:ext uri="{FF2B5EF4-FFF2-40B4-BE49-F238E27FC236}">
                <a16:creationId xmlns:a16="http://schemas.microsoft.com/office/drawing/2014/main" id="{F13175D2-6421-31F4-4B70-420B95F6FA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 y="90488"/>
            <a:ext cx="19812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Lst>
  <p:hf hdr="0" ftr="0" dt="0"/>
  <p:txStyles>
    <p:titleStyle>
      <a:lvl1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mj-lt"/>
          <a:ea typeface="MS PGothic" panose="020B0600070205080204" pitchFamily="34" charset="-128"/>
          <a:cs typeface="+mj-cs"/>
        </a:defRPr>
      </a:lvl1pPr>
      <a:lvl2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2pPr>
      <a:lvl3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3pPr>
      <a:lvl4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4pPr>
      <a:lvl5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bg2"/>
        </a:buClr>
        <a:buChar char="•"/>
        <a:defRPr sz="2400">
          <a:solidFill>
            <a:srgbClr val="335FB7"/>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rgbClr val="B2B2B2"/>
        </a:buClr>
        <a:buFont typeface="Arial" panose="020B0604020202020204" pitchFamily="34" charset="0"/>
        <a:buChar char="»"/>
        <a:defRPr sz="2200">
          <a:solidFill>
            <a:srgbClr val="414141"/>
          </a:solidFill>
          <a:latin typeface="+mn-lt"/>
          <a:ea typeface="+mn-ea"/>
          <a:cs typeface="+mn-cs"/>
        </a:defRPr>
      </a:lvl2pPr>
      <a:lvl3pPr marL="1143000" indent="-228600" algn="l" rtl="0" eaLnBrk="0" fontAlgn="base" hangingPunct="0">
        <a:spcBef>
          <a:spcPct val="20000"/>
        </a:spcBef>
        <a:spcAft>
          <a:spcPct val="0"/>
        </a:spcAft>
        <a:buClr>
          <a:srgbClr val="B2B2B2"/>
        </a:buClr>
        <a:buChar char="•"/>
        <a:defRPr sz="2000">
          <a:solidFill>
            <a:srgbClr val="414141"/>
          </a:solidFill>
          <a:latin typeface="+mn-lt"/>
          <a:ea typeface="+mn-ea"/>
          <a:cs typeface="+mn-cs"/>
        </a:defRPr>
      </a:lvl3pPr>
      <a:lvl4pPr marL="1600200" indent="-228600" algn="l" rtl="0" eaLnBrk="0" fontAlgn="base" hangingPunct="0">
        <a:spcBef>
          <a:spcPct val="20000"/>
        </a:spcBef>
        <a:spcAft>
          <a:spcPct val="0"/>
        </a:spcAft>
        <a:buClr>
          <a:srgbClr val="B2B2B2"/>
        </a:buClr>
        <a:buFont typeface="Arial" panose="020B0604020202020204" pitchFamily="34" charset="0"/>
        <a:buChar char="»"/>
        <a:defRPr>
          <a:solidFill>
            <a:srgbClr val="414141"/>
          </a:solidFill>
          <a:latin typeface="+mn-lt"/>
          <a:ea typeface="+mn-ea"/>
          <a:cs typeface="+mn-cs"/>
        </a:defRPr>
      </a:lvl4pPr>
      <a:lvl5pPr marL="2057400" indent="-228600" algn="l" rtl="0" eaLnBrk="0" fontAlgn="base" hangingPunct="0">
        <a:spcBef>
          <a:spcPct val="20000"/>
        </a:spcBef>
        <a:spcAft>
          <a:spcPct val="0"/>
        </a:spcAft>
        <a:buClr>
          <a:srgbClr val="B2B2B2"/>
        </a:buClr>
        <a:buChar char="•"/>
        <a:defRPr>
          <a:solidFill>
            <a:srgbClr val="414141"/>
          </a:solidFill>
          <a:latin typeface="+mn-lt"/>
          <a:ea typeface="+mn-ea"/>
          <a:cs typeface="+mn-cs"/>
        </a:defRPr>
      </a:lvl5pPr>
      <a:lvl6pPr marL="2514600" indent="-228600" algn="l" rtl="0" fontAlgn="base">
        <a:spcBef>
          <a:spcPct val="20000"/>
        </a:spcBef>
        <a:spcAft>
          <a:spcPct val="0"/>
        </a:spcAft>
        <a:buClr>
          <a:srgbClr val="B2B2B2"/>
        </a:buClr>
        <a:buChar char="•"/>
        <a:defRPr>
          <a:solidFill>
            <a:srgbClr val="414141"/>
          </a:solidFill>
          <a:latin typeface="+mn-lt"/>
          <a:ea typeface="+mn-ea"/>
          <a:cs typeface="+mn-cs"/>
        </a:defRPr>
      </a:lvl6pPr>
      <a:lvl7pPr marL="2971800" indent="-228600" algn="l" rtl="0" fontAlgn="base">
        <a:spcBef>
          <a:spcPct val="20000"/>
        </a:spcBef>
        <a:spcAft>
          <a:spcPct val="0"/>
        </a:spcAft>
        <a:buClr>
          <a:srgbClr val="B2B2B2"/>
        </a:buClr>
        <a:buChar char="•"/>
        <a:defRPr>
          <a:solidFill>
            <a:srgbClr val="414141"/>
          </a:solidFill>
          <a:latin typeface="+mn-lt"/>
          <a:ea typeface="+mn-ea"/>
          <a:cs typeface="+mn-cs"/>
        </a:defRPr>
      </a:lvl7pPr>
      <a:lvl8pPr marL="3429000" indent="-228600" algn="l" rtl="0" fontAlgn="base">
        <a:spcBef>
          <a:spcPct val="20000"/>
        </a:spcBef>
        <a:spcAft>
          <a:spcPct val="0"/>
        </a:spcAft>
        <a:buClr>
          <a:srgbClr val="B2B2B2"/>
        </a:buClr>
        <a:buChar char="•"/>
        <a:defRPr>
          <a:solidFill>
            <a:srgbClr val="414141"/>
          </a:solidFill>
          <a:latin typeface="+mn-lt"/>
          <a:ea typeface="+mn-ea"/>
          <a:cs typeface="+mn-cs"/>
        </a:defRPr>
      </a:lvl8pPr>
      <a:lvl9pPr marL="3886200" indent="-228600" algn="l" rtl="0" fontAlgn="base">
        <a:spcBef>
          <a:spcPct val="20000"/>
        </a:spcBef>
        <a:spcAft>
          <a:spcPct val="0"/>
        </a:spcAft>
        <a:buClr>
          <a:srgbClr val="B2B2B2"/>
        </a:buClr>
        <a:buChar char="•"/>
        <a:defRPr>
          <a:solidFill>
            <a:srgbClr val="41414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1.png"/><Relationship Id="rId2" Type="http://schemas.openxmlformats.org/officeDocument/2006/relationships/slideLayout" Target="../slideLayouts/slideLayout28.xml"/><Relationship Id="rId1" Type="http://schemas.openxmlformats.org/officeDocument/2006/relationships/tags" Target="../tags/tag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microsoft.com/office/2007/relationships/hdphoto" Target="../media/hdphoto1.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microsoft.com/office/2007/relationships/hdphoto" Target="../media/hdphoto2.wdp"/><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16.emf"/><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9.xml"/><Relationship Id="rId1" Type="http://schemas.openxmlformats.org/officeDocument/2006/relationships/tags" Target="../tags/tag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9.xml"/><Relationship Id="rId1" Type="http://schemas.openxmlformats.org/officeDocument/2006/relationships/tags" Target="../tags/tag5.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9.xml"/><Relationship Id="rId1" Type="http://schemas.openxmlformats.org/officeDocument/2006/relationships/tags" Target="../tags/tag6.xml"/><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9.xml"/><Relationship Id="rId1" Type="http://schemas.openxmlformats.org/officeDocument/2006/relationships/tags" Target="../tags/tag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hyperlink" Target="https://clinicaltrials.gov/ct2/show/NCT0273889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14C468D8-F3CF-7075-F12B-08CDB378EDD5}"/>
              </a:ext>
            </a:extLst>
          </p:cNvPr>
          <p:cNvSpPr>
            <a:spLocks noGrp="1" noChangeArrowheads="1"/>
          </p:cNvSpPr>
          <p:nvPr>
            <p:ph type="ctrTitle"/>
          </p:nvPr>
        </p:nvSpPr>
        <p:spPr>
          <a:xfrm>
            <a:off x="266700" y="1524000"/>
            <a:ext cx="8610600" cy="2438400"/>
          </a:xfrm>
        </p:spPr>
        <p:txBody>
          <a:bodyPr/>
          <a:lstStyle/>
          <a:p>
            <a:r>
              <a:rPr lang="en-US" altLang="en-US" dirty="0">
                <a:effectLst/>
              </a:rPr>
              <a:t>Maternal HIV, antiretroviral timing, and</a:t>
            </a:r>
            <a:br>
              <a:rPr lang="en-US" altLang="en-US" dirty="0">
                <a:effectLst/>
              </a:rPr>
            </a:br>
            <a:r>
              <a:rPr lang="en-US" altLang="en-US" dirty="0">
                <a:effectLst/>
              </a:rPr>
              <a:t>spontaneous preterm birth in an urban Zambian cohort</a:t>
            </a:r>
          </a:p>
        </p:txBody>
      </p:sp>
      <p:sp>
        <p:nvSpPr>
          <p:cNvPr id="94210" name="Subtitle 2">
            <a:extLst>
              <a:ext uri="{FF2B5EF4-FFF2-40B4-BE49-F238E27FC236}">
                <a16:creationId xmlns:a16="http://schemas.microsoft.com/office/drawing/2014/main" id="{610F5F9B-E6B5-6B09-2320-80ADA92D3396}"/>
              </a:ext>
            </a:extLst>
          </p:cNvPr>
          <p:cNvSpPr>
            <a:spLocks noGrp="1" noChangeArrowheads="1"/>
          </p:cNvSpPr>
          <p:nvPr>
            <p:ph type="subTitle" idx="1"/>
          </p:nvPr>
        </p:nvSpPr>
        <p:spPr>
          <a:xfrm>
            <a:off x="1227138" y="4419600"/>
            <a:ext cx="6553200" cy="2057400"/>
          </a:xfrm>
        </p:spPr>
        <p:txBody>
          <a:bodyPr/>
          <a:lstStyle/>
          <a:p>
            <a:pPr eaLnBrk="1" hangingPunct="1">
              <a:lnSpc>
                <a:spcPct val="80000"/>
              </a:lnSpc>
            </a:pPr>
            <a:r>
              <a:rPr lang="en-US" altLang="en-US" sz="3200" dirty="0">
                <a:solidFill>
                  <a:schemeClr val="accent6">
                    <a:lumMod val="50000"/>
                  </a:schemeClr>
                </a:solidFill>
              </a:rPr>
              <a:t>Katelyn J. Rittenhouse</a:t>
            </a:r>
          </a:p>
          <a:p>
            <a:pPr eaLnBrk="1" hangingPunct="1">
              <a:lnSpc>
                <a:spcPct val="80000"/>
              </a:lnSpc>
            </a:pPr>
            <a:endParaRPr lang="en-US" altLang="en-US" sz="1000" dirty="0">
              <a:solidFill>
                <a:schemeClr val="accent6">
                  <a:lumMod val="50000"/>
                </a:schemeClr>
              </a:solidFill>
            </a:endParaRPr>
          </a:p>
          <a:p>
            <a:pPr eaLnBrk="1" hangingPunct="1">
              <a:lnSpc>
                <a:spcPct val="80000"/>
              </a:lnSpc>
            </a:pPr>
            <a:r>
              <a:rPr lang="en-US" altLang="en-US" dirty="0">
                <a:solidFill>
                  <a:schemeClr val="accent6">
                    <a:lumMod val="50000"/>
                  </a:schemeClr>
                </a:solidFill>
              </a:rPr>
              <a:t>OGHE Global Health Forum</a:t>
            </a:r>
          </a:p>
          <a:p>
            <a:pPr eaLnBrk="1" hangingPunct="1">
              <a:lnSpc>
                <a:spcPct val="80000"/>
              </a:lnSpc>
            </a:pPr>
            <a:r>
              <a:rPr lang="en-US" altLang="en-US" dirty="0">
                <a:solidFill>
                  <a:schemeClr val="accent6">
                    <a:lumMod val="50000"/>
                  </a:schemeClr>
                </a:solidFill>
              </a:rPr>
              <a:t>June 27, 2022</a:t>
            </a:r>
          </a:p>
          <a:p>
            <a:pPr eaLnBrk="1" hangingPunct="1">
              <a:lnSpc>
                <a:spcPct val="80000"/>
              </a:lnSpc>
            </a:pPr>
            <a:endParaRPr lang="en-US" altLang="en-US" sz="1600" dirty="0"/>
          </a:p>
        </p:txBody>
      </p:sp>
      <p:sp>
        <p:nvSpPr>
          <p:cNvPr id="2" name="Slide Number Placeholder 1">
            <a:extLst>
              <a:ext uri="{FF2B5EF4-FFF2-40B4-BE49-F238E27FC236}">
                <a16:creationId xmlns:a16="http://schemas.microsoft.com/office/drawing/2014/main" id="{64917235-A5C0-E2A4-5671-525CCC693538}"/>
              </a:ext>
            </a:extLst>
          </p:cNvPr>
          <p:cNvSpPr>
            <a:spLocks noGrp="1"/>
          </p:cNvSpPr>
          <p:nvPr>
            <p:ph type="sldNum" sz="quarter" idx="12"/>
          </p:nvPr>
        </p:nvSpPr>
        <p:spPr>
          <a:xfrm>
            <a:off x="6858000" y="142875"/>
            <a:ext cx="2133600" cy="476250"/>
          </a:xfrm>
        </p:spPr>
        <p:txBody>
          <a:bodyPr/>
          <a:lstStyle/>
          <a:p>
            <a:pPr>
              <a:defRPr/>
            </a:pPr>
            <a:fld id="{BFF24982-0135-894F-9B2E-CE6E645AA41E}" type="slidenum">
              <a:rPr lang="en-US" altLang="en-US" smtClean="0">
                <a:solidFill>
                  <a:schemeClr val="accent6">
                    <a:lumMod val="50000"/>
                  </a:schemeClr>
                </a:solidFill>
              </a:rPr>
              <a:pPr>
                <a:defRPr/>
              </a:pPr>
              <a:t>1</a:t>
            </a:fld>
            <a:endParaRPr lang="en-US" altLang="en-US" dirty="0">
              <a:solidFill>
                <a:schemeClr val="accent6">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7960"/>
    </mc:Choice>
    <mc:Fallback xmlns="">
      <p:transition spd="slow" advTm="1796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4,428 Cotton Swab Illustrations &amp; Clip Art - iStock">
            <a:extLst>
              <a:ext uri="{FF2B5EF4-FFF2-40B4-BE49-F238E27FC236}">
                <a16:creationId xmlns:a16="http://schemas.microsoft.com/office/drawing/2014/main" id="{CA42563D-13E1-F1BF-81A0-D90C4D519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162" y="1920103"/>
            <a:ext cx="869075" cy="869075"/>
          </a:xfrm>
          <a:prstGeom prst="rect">
            <a:avLst/>
          </a:prstGeom>
          <a:noFill/>
          <a:extLst>
            <a:ext uri="{909E8E84-426E-40DD-AFC4-6F175D3DCCD1}">
              <a14:hiddenFill xmlns:a14="http://schemas.microsoft.com/office/drawing/2010/main">
                <a:solidFill>
                  <a:srgbClr val="FFFFFF"/>
                </a:solidFill>
              </a14:hiddenFill>
            </a:ext>
          </a:extLst>
        </p:spPr>
      </p:pic>
      <p:pic>
        <p:nvPicPr>
          <p:cNvPr id="225286" name="Picture 6">
            <a:extLst>
              <a:ext uri="{FF2B5EF4-FFF2-40B4-BE49-F238E27FC236}">
                <a16:creationId xmlns:a16="http://schemas.microsoft.com/office/drawing/2014/main" id="{EF0F6AC7-006B-F04C-41DD-23E15A27D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9937" y="1447800"/>
            <a:ext cx="5638800" cy="439997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E15221DE-CEE0-79D8-BF75-48A888BC0DBF}"/>
              </a:ext>
            </a:extLst>
          </p:cNvPr>
          <p:cNvSpPr>
            <a:spLocks noGrp="1"/>
          </p:cNvSpPr>
          <p:nvPr>
            <p:ph type="title"/>
          </p:nvPr>
        </p:nvSpPr>
        <p:spPr>
          <a:xfrm>
            <a:off x="457200" y="685800"/>
            <a:ext cx="8229600" cy="655638"/>
          </a:xfrm>
        </p:spPr>
        <p:txBody>
          <a:bodyPr/>
          <a:lstStyle/>
          <a:p>
            <a:r>
              <a:rPr lang="en-US" altLang="en-US" dirty="0">
                <a:solidFill>
                  <a:schemeClr val="accent6">
                    <a:lumMod val="50000"/>
                  </a:schemeClr>
                </a:solidFill>
                <a:effectLst>
                  <a:outerShdw blurRad="38100" dist="38100" dir="2700000" algn="tl">
                    <a:srgbClr val="C0C0C0"/>
                  </a:outerShdw>
                </a:effectLst>
              </a:rPr>
              <a:t>Methods: Double Sampling Technique</a:t>
            </a:r>
            <a:endParaRPr lang="en-US" dirty="0">
              <a:solidFill>
                <a:schemeClr val="accent6">
                  <a:lumMod val="50000"/>
                </a:schemeClr>
              </a:solidFill>
            </a:endParaRPr>
          </a:p>
        </p:txBody>
      </p:sp>
      <p:sp>
        <p:nvSpPr>
          <p:cNvPr id="17" name="Right Brace 16">
            <a:extLst>
              <a:ext uri="{FF2B5EF4-FFF2-40B4-BE49-F238E27FC236}">
                <a16:creationId xmlns:a16="http://schemas.microsoft.com/office/drawing/2014/main" id="{9BA3B75F-1E5B-723E-6E0D-E684473E4A12}"/>
              </a:ext>
            </a:extLst>
          </p:cNvPr>
          <p:cNvSpPr/>
          <p:nvPr/>
        </p:nvSpPr>
        <p:spPr>
          <a:xfrm>
            <a:off x="8274838" y="2842943"/>
            <a:ext cx="307776" cy="1887610"/>
          </a:xfrm>
          <a:prstGeom prst="rightBrace">
            <a:avLst>
              <a:gd name="adj1" fmla="val 8333"/>
              <a:gd name="adj2" fmla="val 52393"/>
            </a:avLst>
          </a:prstGeom>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C25A2B57-8446-9F35-C9AC-8A51E15B06FF}"/>
              </a:ext>
            </a:extLst>
          </p:cNvPr>
          <p:cNvSpPr txBox="1"/>
          <p:nvPr/>
        </p:nvSpPr>
        <p:spPr>
          <a:xfrm rot="5400000">
            <a:off x="7506932" y="3669330"/>
            <a:ext cx="2545890" cy="338554"/>
          </a:xfrm>
          <a:prstGeom prst="rect">
            <a:avLst/>
          </a:prstGeom>
          <a:noFill/>
        </p:spPr>
        <p:txBody>
          <a:bodyPr wrap="none" rtlCol="0">
            <a:spAutoFit/>
          </a:bodyPr>
          <a:lstStyle/>
          <a:p>
            <a:r>
              <a:rPr lang="en-US" sz="1600" dirty="0">
                <a:solidFill>
                  <a:schemeClr val="accent6">
                    <a:lumMod val="50000"/>
                  </a:schemeClr>
                </a:solidFill>
                <a:latin typeface="+mj-lt"/>
              </a:rPr>
              <a:t>Primary Exposure Groups</a:t>
            </a:r>
          </a:p>
        </p:txBody>
      </p:sp>
      <p:sp>
        <p:nvSpPr>
          <p:cNvPr id="20" name="TextBox 19">
            <a:extLst>
              <a:ext uri="{FF2B5EF4-FFF2-40B4-BE49-F238E27FC236}">
                <a16:creationId xmlns:a16="http://schemas.microsoft.com/office/drawing/2014/main" id="{4806BFA7-09C6-1A8F-7B7C-F2E8B0F6826D}"/>
              </a:ext>
            </a:extLst>
          </p:cNvPr>
          <p:cNvSpPr txBox="1"/>
          <p:nvPr/>
        </p:nvSpPr>
        <p:spPr>
          <a:xfrm>
            <a:off x="3424911" y="2908848"/>
            <a:ext cx="1097280" cy="731520"/>
          </a:xfrm>
          <a:prstGeom prst="rect">
            <a:avLst/>
          </a:prstGeom>
          <a:solidFill>
            <a:srgbClr val="569FD3"/>
          </a:solidFill>
          <a:ln>
            <a:solidFill>
              <a:srgbClr val="00727C"/>
            </a:solidFill>
          </a:ln>
        </p:spPr>
        <p:txBody>
          <a:bodyPr wrap="none" rtlCol="0" anchor="ctr">
            <a:spAutoFit/>
          </a:bodyPr>
          <a:lstStyle/>
          <a:p>
            <a:pPr algn="ctr"/>
            <a:r>
              <a:rPr lang="en-US" sz="1800" b="1" dirty="0">
                <a:solidFill>
                  <a:schemeClr val="accent3"/>
                </a:solidFill>
                <a:latin typeface="Helvetica" pitchFamily="2" charset="0"/>
              </a:rPr>
              <a:t>HIV-</a:t>
            </a:r>
          </a:p>
        </p:txBody>
      </p:sp>
      <p:sp>
        <p:nvSpPr>
          <p:cNvPr id="21" name="TextBox 20">
            <a:extLst>
              <a:ext uri="{FF2B5EF4-FFF2-40B4-BE49-F238E27FC236}">
                <a16:creationId xmlns:a16="http://schemas.microsoft.com/office/drawing/2014/main" id="{51F38D11-7A52-D6F9-50EC-45CF260269B7}"/>
              </a:ext>
            </a:extLst>
          </p:cNvPr>
          <p:cNvSpPr txBox="1"/>
          <p:nvPr/>
        </p:nvSpPr>
        <p:spPr>
          <a:xfrm>
            <a:off x="5381686" y="3855266"/>
            <a:ext cx="1095173" cy="731520"/>
          </a:xfrm>
          <a:prstGeom prst="rect">
            <a:avLst/>
          </a:prstGeom>
          <a:solidFill>
            <a:schemeClr val="accent5">
              <a:lumMod val="50000"/>
            </a:schemeClr>
          </a:solidFill>
          <a:ln>
            <a:solidFill>
              <a:schemeClr val="tx1">
                <a:lumMod val="50000"/>
              </a:schemeClr>
            </a:solidFill>
          </a:ln>
        </p:spPr>
        <p:txBody>
          <a:bodyPr wrap="none" rtlCol="0" anchor="ctr">
            <a:spAutoFit/>
          </a:bodyPr>
          <a:lstStyle/>
          <a:p>
            <a:pPr algn="ctr"/>
            <a:r>
              <a:rPr lang="en-US" sz="1800" b="1" dirty="0">
                <a:solidFill>
                  <a:schemeClr val="bg1"/>
                </a:solidFill>
                <a:latin typeface="Helvetica" pitchFamily="2" charset="0"/>
              </a:rPr>
              <a:t>HIV+</a:t>
            </a:r>
          </a:p>
          <a:p>
            <a:pPr algn="ctr"/>
            <a:r>
              <a:rPr lang="en-US" sz="1800" b="1" dirty="0">
                <a:solidFill>
                  <a:schemeClr val="bg1"/>
                </a:solidFill>
                <a:latin typeface="Helvetica" pitchFamily="2" charset="0"/>
              </a:rPr>
              <a:t>pre-ART</a:t>
            </a:r>
          </a:p>
        </p:txBody>
      </p:sp>
      <p:sp>
        <p:nvSpPr>
          <p:cNvPr id="22" name="TextBox 21">
            <a:extLst>
              <a:ext uri="{FF2B5EF4-FFF2-40B4-BE49-F238E27FC236}">
                <a16:creationId xmlns:a16="http://schemas.microsoft.com/office/drawing/2014/main" id="{48B4C785-4E28-E887-CDCF-BE4846341E4D}"/>
              </a:ext>
            </a:extLst>
          </p:cNvPr>
          <p:cNvSpPr txBox="1"/>
          <p:nvPr/>
        </p:nvSpPr>
        <p:spPr>
          <a:xfrm>
            <a:off x="6590403" y="3855266"/>
            <a:ext cx="1223412" cy="731520"/>
          </a:xfrm>
          <a:prstGeom prst="rect">
            <a:avLst/>
          </a:prstGeom>
          <a:solidFill>
            <a:schemeClr val="accent6">
              <a:lumMod val="75000"/>
            </a:schemeClr>
          </a:solidFill>
          <a:ln>
            <a:solidFill>
              <a:schemeClr val="tx1">
                <a:lumMod val="50000"/>
              </a:schemeClr>
            </a:solidFill>
          </a:ln>
        </p:spPr>
        <p:txBody>
          <a:bodyPr wrap="none" rtlCol="0" anchor="ctr">
            <a:spAutoFit/>
          </a:bodyPr>
          <a:lstStyle/>
          <a:p>
            <a:pPr algn="ctr"/>
            <a:r>
              <a:rPr lang="en-US" sz="1800" b="1" dirty="0">
                <a:solidFill>
                  <a:schemeClr val="bg1"/>
                </a:solidFill>
                <a:latin typeface="Helvetica" pitchFamily="2" charset="0"/>
              </a:rPr>
              <a:t>HIV+</a:t>
            </a:r>
          </a:p>
          <a:p>
            <a:pPr algn="ctr"/>
            <a:r>
              <a:rPr lang="en-US" sz="1800" b="1" dirty="0">
                <a:solidFill>
                  <a:schemeClr val="bg1"/>
                </a:solidFill>
                <a:latin typeface="Helvetica" pitchFamily="2" charset="0"/>
              </a:rPr>
              <a:t>post-ART</a:t>
            </a:r>
          </a:p>
        </p:txBody>
      </p:sp>
      <p:sp>
        <p:nvSpPr>
          <p:cNvPr id="25" name="TextBox 24">
            <a:extLst>
              <a:ext uri="{FF2B5EF4-FFF2-40B4-BE49-F238E27FC236}">
                <a16:creationId xmlns:a16="http://schemas.microsoft.com/office/drawing/2014/main" id="{467CCE13-0B75-73F1-2953-EBB566DA5E57}"/>
              </a:ext>
            </a:extLst>
          </p:cNvPr>
          <p:cNvSpPr txBox="1"/>
          <p:nvPr/>
        </p:nvSpPr>
        <p:spPr>
          <a:xfrm>
            <a:off x="2794897" y="5557979"/>
            <a:ext cx="1109599" cy="523220"/>
          </a:xfrm>
          <a:prstGeom prst="rect">
            <a:avLst/>
          </a:prstGeom>
          <a:noFill/>
        </p:spPr>
        <p:txBody>
          <a:bodyPr wrap="none" rtlCol="0">
            <a:spAutoFit/>
          </a:bodyPr>
          <a:lstStyle/>
          <a:p>
            <a:pPr algn="ctr"/>
            <a:r>
              <a:rPr lang="en-US" sz="1400" dirty="0">
                <a:latin typeface="+mj-lt"/>
              </a:rPr>
              <a:t>sampled at </a:t>
            </a:r>
          </a:p>
          <a:p>
            <a:pPr algn="ctr"/>
            <a:r>
              <a:rPr lang="en-US" sz="1400" dirty="0">
                <a:latin typeface="+mj-lt"/>
              </a:rPr>
              <a:t>random </a:t>
            </a:r>
          </a:p>
        </p:txBody>
      </p:sp>
      <p:sp>
        <p:nvSpPr>
          <p:cNvPr id="30" name="Right Brace 29">
            <a:extLst>
              <a:ext uri="{FF2B5EF4-FFF2-40B4-BE49-F238E27FC236}">
                <a16:creationId xmlns:a16="http://schemas.microsoft.com/office/drawing/2014/main" id="{5450A37D-454B-E751-5112-69B3D384331E}"/>
              </a:ext>
            </a:extLst>
          </p:cNvPr>
          <p:cNvSpPr/>
          <p:nvPr/>
        </p:nvSpPr>
        <p:spPr>
          <a:xfrm rot="5400000">
            <a:off x="5875704" y="3819318"/>
            <a:ext cx="261611" cy="3980801"/>
          </a:xfrm>
          <a:prstGeom prst="rightBrace">
            <a:avLst>
              <a:gd name="adj1" fmla="val 8333"/>
              <a:gd name="adj2" fmla="val 52393"/>
            </a:avLst>
          </a:prstGeom>
          <a:ln>
            <a:solidFill>
              <a:srgbClr val="569FD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245F894C-36DD-DADF-A665-8F1ECC2AC454}"/>
              </a:ext>
            </a:extLst>
          </p:cNvPr>
          <p:cNvSpPr txBox="1"/>
          <p:nvPr/>
        </p:nvSpPr>
        <p:spPr>
          <a:xfrm>
            <a:off x="5233409" y="5946775"/>
            <a:ext cx="1369286" cy="307777"/>
          </a:xfrm>
          <a:prstGeom prst="rect">
            <a:avLst/>
          </a:prstGeom>
          <a:noFill/>
        </p:spPr>
        <p:txBody>
          <a:bodyPr wrap="none" rtlCol="0">
            <a:spAutoFit/>
          </a:bodyPr>
          <a:lstStyle/>
          <a:p>
            <a:pPr algn="ctr"/>
            <a:r>
              <a:rPr lang="en-US" sz="1400" dirty="0">
                <a:latin typeface="+mj-lt"/>
              </a:rPr>
              <a:t>100% sampled</a:t>
            </a:r>
          </a:p>
        </p:txBody>
      </p:sp>
      <p:sp>
        <p:nvSpPr>
          <p:cNvPr id="2" name="TextBox 1">
            <a:extLst>
              <a:ext uri="{FF2B5EF4-FFF2-40B4-BE49-F238E27FC236}">
                <a16:creationId xmlns:a16="http://schemas.microsoft.com/office/drawing/2014/main" id="{CB561688-0F62-3033-9B5B-A983EE8421E9}"/>
              </a:ext>
            </a:extLst>
          </p:cNvPr>
          <p:cNvSpPr txBox="1"/>
          <p:nvPr/>
        </p:nvSpPr>
        <p:spPr>
          <a:xfrm>
            <a:off x="152400" y="6400800"/>
            <a:ext cx="8839200" cy="338554"/>
          </a:xfrm>
          <a:prstGeom prst="rect">
            <a:avLst/>
          </a:prstGeom>
          <a:solidFill>
            <a:schemeClr val="accent6">
              <a:lumMod val="50000"/>
            </a:schemeClr>
          </a:solidFill>
        </p:spPr>
        <p:txBody>
          <a:bodyPr wrap="square" rtlCol="0">
            <a:spAutoFit/>
          </a:bodyPr>
          <a:lstStyle/>
          <a:p>
            <a:pPr algn="ctr"/>
            <a:r>
              <a:rPr lang="en-US" sz="1600" dirty="0">
                <a:solidFill>
                  <a:schemeClr val="bg1"/>
                </a:solidFill>
                <a:latin typeface="+mj-lt"/>
              </a:rPr>
              <a:t>All analyses were performed using inverse probability sampling weights</a:t>
            </a:r>
          </a:p>
        </p:txBody>
      </p:sp>
      <p:sp>
        <p:nvSpPr>
          <p:cNvPr id="19" name="TextBox 18">
            <a:extLst>
              <a:ext uri="{FF2B5EF4-FFF2-40B4-BE49-F238E27FC236}">
                <a16:creationId xmlns:a16="http://schemas.microsoft.com/office/drawing/2014/main" id="{FDE32DB4-8B32-1884-EE1A-3AD8D07F8EFE}"/>
              </a:ext>
            </a:extLst>
          </p:cNvPr>
          <p:cNvSpPr txBox="1"/>
          <p:nvPr/>
        </p:nvSpPr>
        <p:spPr>
          <a:xfrm>
            <a:off x="3794611" y="1685858"/>
            <a:ext cx="2971800" cy="923330"/>
          </a:xfrm>
          <a:prstGeom prst="rect">
            <a:avLst/>
          </a:prstGeom>
          <a:solidFill>
            <a:schemeClr val="bg1"/>
          </a:solidFill>
          <a:ln w="12700">
            <a:solidFill>
              <a:schemeClr val="accent4">
                <a:lumMod val="60000"/>
                <a:lumOff val="40000"/>
              </a:schemeClr>
            </a:solidFill>
          </a:ln>
        </p:spPr>
        <p:txBody>
          <a:bodyPr wrap="square" rtlCol="0">
            <a:spAutoFit/>
          </a:bodyPr>
          <a:lstStyle/>
          <a:p>
            <a:pPr algn="ctr"/>
            <a:r>
              <a:rPr lang="en-US" altLang="en-US" sz="1800" b="1" dirty="0">
                <a:solidFill>
                  <a:srgbClr val="000000"/>
                </a:solidFill>
                <a:latin typeface="Helvetica" pitchFamily="2" charset="0"/>
              </a:rPr>
              <a:t>ZAPPS Initial Biorepository Shipment:</a:t>
            </a:r>
          </a:p>
          <a:p>
            <a:pPr algn="ctr"/>
            <a:r>
              <a:rPr lang="en-US" sz="1800" dirty="0">
                <a:solidFill>
                  <a:srgbClr val="000000"/>
                </a:solidFill>
                <a:latin typeface="Helvetica" pitchFamily="2" charset="0"/>
              </a:rPr>
              <a:t>n = 452</a:t>
            </a:r>
            <a:endParaRPr lang="en-US" sz="1600" dirty="0">
              <a:solidFill>
                <a:srgbClr val="000000"/>
              </a:solidFill>
              <a:latin typeface="Symbol" pitchFamily="2" charset="2"/>
            </a:endParaRPr>
          </a:p>
        </p:txBody>
      </p:sp>
      <p:sp>
        <p:nvSpPr>
          <p:cNvPr id="23" name="Slide Number Placeholder 1">
            <a:extLst>
              <a:ext uri="{FF2B5EF4-FFF2-40B4-BE49-F238E27FC236}">
                <a16:creationId xmlns:a16="http://schemas.microsoft.com/office/drawing/2014/main" id="{69EC6A22-94BB-2684-FF6D-55485D810A3F}"/>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10</a:t>
            </a:fld>
            <a:endParaRPr lang="en-US" altLang="en-US" dirty="0">
              <a:solidFill>
                <a:schemeClr val="accent6">
                  <a:lumMod val="50000"/>
                </a:schemeClr>
              </a:solidFill>
            </a:endParaRPr>
          </a:p>
        </p:txBody>
      </p:sp>
      <p:pic>
        <p:nvPicPr>
          <p:cNvPr id="15364" name="Picture 4">
            <a:extLst>
              <a:ext uri="{FF2B5EF4-FFF2-40B4-BE49-F238E27FC236}">
                <a16:creationId xmlns:a16="http://schemas.microsoft.com/office/drawing/2014/main" id="{C819E474-BEA9-DE82-D598-14F162BC9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746" y="2632767"/>
            <a:ext cx="571500"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2341A5-13C6-9996-335A-9F102F7E7A38}"/>
              </a:ext>
            </a:extLst>
          </p:cNvPr>
          <p:cNvSpPr txBox="1"/>
          <p:nvPr/>
        </p:nvSpPr>
        <p:spPr>
          <a:xfrm>
            <a:off x="976154" y="2258198"/>
            <a:ext cx="1688283" cy="830997"/>
          </a:xfrm>
          <a:prstGeom prst="rect">
            <a:avLst/>
          </a:prstGeom>
          <a:noFill/>
        </p:spPr>
        <p:txBody>
          <a:bodyPr wrap="none" rtlCol="0">
            <a:spAutoFit/>
          </a:bodyPr>
          <a:lstStyle/>
          <a:p>
            <a:pPr algn="ctr"/>
            <a:r>
              <a:rPr lang="en-US" sz="1600" dirty="0">
                <a:latin typeface="+mj-lt"/>
              </a:rPr>
              <a:t>Vaginal swabs</a:t>
            </a:r>
          </a:p>
          <a:p>
            <a:pPr algn="ctr"/>
            <a:endParaRPr lang="en-US" sz="1600" dirty="0">
              <a:latin typeface="+mj-lt"/>
            </a:endParaRPr>
          </a:p>
          <a:p>
            <a:pPr algn="ctr"/>
            <a:r>
              <a:rPr lang="en-US" sz="1600" dirty="0">
                <a:latin typeface="+mj-lt"/>
              </a:rPr>
              <a:t>Plasma samples</a:t>
            </a:r>
          </a:p>
        </p:txBody>
      </p:sp>
      <p:sp>
        <p:nvSpPr>
          <p:cNvPr id="5" name="TextBox 4">
            <a:extLst>
              <a:ext uri="{FF2B5EF4-FFF2-40B4-BE49-F238E27FC236}">
                <a16:creationId xmlns:a16="http://schemas.microsoft.com/office/drawing/2014/main" id="{AF1756C3-CA89-A53E-D713-07A6A3F0C31D}"/>
              </a:ext>
            </a:extLst>
          </p:cNvPr>
          <p:cNvSpPr txBox="1"/>
          <p:nvPr/>
        </p:nvSpPr>
        <p:spPr>
          <a:xfrm>
            <a:off x="246489" y="1670804"/>
            <a:ext cx="2877711" cy="1631216"/>
          </a:xfrm>
          <a:prstGeom prst="rect">
            <a:avLst/>
          </a:prstGeom>
          <a:noFill/>
          <a:ln>
            <a:solidFill>
              <a:schemeClr val="bg2">
                <a:lumMod val="50000"/>
              </a:schemeClr>
            </a:solidFill>
          </a:ln>
        </p:spPr>
        <p:txBody>
          <a:bodyPr wrap="none" rtlCol="0">
            <a:spAutoFit/>
          </a:bodyPr>
          <a:lstStyle/>
          <a:p>
            <a:pPr algn="ctr"/>
            <a:r>
              <a:rPr lang="en-US" sz="2000" b="1" dirty="0">
                <a:latin typeface="+mj-lt"/>
              </a:rPr>
              <a:t>Specimens evaluated:</a:t>
            </a:r>
          </a:p>
          <a:p>
            <a:pPr algn="ctr"/>
            <a:endParaRPr lang="en-US" sz="2000" b="1" dirty="0">
              <a:latin typeface="+mj-lt"/>
            </a:endParaRPr>
          </a:p>
          <a:p>
            <a:pPr algn="ctr"/>
            <a:endParaRPr lang="en-US" sz="2000" b="1" dirty="0">
              <a:latin typeface="+mj-lt"/>
            </a:endParaRPr>
          </a:p>
          <a:p>
            <a:pPr algn="ctr"/>
            <a:endParaRPr lang="en-US" sz="2000" b="1" dirty="0">
              <a:latin typeface="+mj-lt"/>
            </a:endParaRPr>
          </a:p>
          <a:p>
            <a:pPr algn="ctr"/>
            <a:r>
              <a:rPr lang="en-US" sz="2000" b="1" dirty="0">
                <a:latin typeface="+mj-lt"/>
              </a:rPr>
              <a:t> </a:t>
            </a:r>
          </a:p>
        </p:txBody>
      </p:sp>
      <p:sp>
        <p:nvSpPr>
          <p:cNvPr id="6" name="Up Arrow 5">
            <a:extLst>
              <a:ext uri="{FF2B5EF4-FFF2-40B4-BE49-F238E27FC236}">
                <a16:creationId xmlns:a16="http://schemas.microsoft.com/office/drawing/2014/main" id="{4F3DCFE5-DDE2-E1CF-13F5-10D4C6436927}"/>
              </a:ext>
            </a:extLst>
          </p:cNvPr>
          <p:cNvSpPr/>
          <p:nvPr/>
        </p:nvSpPr>
        <p:spPr>
          <a:xfrm rot="16200000">
            <a:off x="3252850" y="1997252"/>
            <a:ext cx="381000" cy="273917"/>
          </a:xfrm>
          <a:prstGeom prst="upArrow">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87ABC7B-DDCB-6C4E-928E-8E2B6AF67B4A}"/>
              </a:ext>
            </a:extLst>
          </p:cNvPr>
          <p:cNvGrpSpPr/>
          <p:nvPr/>
        </p:nvGrpSpPr>
        <p:grpSpPr>
          <a:xfrm>
            <a:off x="5273713" y="2615972"/>
            <a:ext cx="2077122" cy="138282"/>
            <a:chOff x="5273713" y="2533620"/>
            <a:chExt cx="2077122" cy="138282"/>
          </a:xfrm>
        </p:grpSpPr>
        <p:pic>
          <p:nvPicPr>
            <p:cNvPr id="11" name="Picture 10">
              <a:extLst>
                <a:ext uri="{FF2B5EF4-FFF2-40B4-BE49-F238E27FC236}">
                  <a16:creationId xmlns:a16="http://schemas.microsoft.com/office/drawing/2014/main" id="{B5BEA413-F811-F622-567B-E8C3DE9EFBC6}"/>
                </a:ext>
              </a:extLst>
            </p:cNvPr>
            <p:cNvPicPr>
              <a:picLocks noChangeAspect="1"/>
            </p:cNvPicPr>
            <p:nvPr/>
          </p:nvPicPr>
          <p:blipFill>
            <a:blip r:embed="rId7"/>
            <a:stretch>
              <a:fillRect/>
            </a:stretch>
          </p:blipFill>
          <p:spPr>
            <a:xfrm rot="5400000" flipH="1" flipV="1">
              <a:off x="5471579" y="2335754"/>
              <a:ext cx="138282" cy="534013"/>
            </a:xfrm>
            <a:prstGeom prst="rect">
              <a:avLst/>
            </a:prstGeom>
          </p:spPr>
        </p:pic>
        <p:pic>
          <p:nvPicPr>
            <p:cNvPr id="28" name="Picture 27">
              <a:extLst>
                <a:ext uri="{FF2B5EF4-FFF2-40B4-BE49-F238E27FC236}">
                  <a16:creationId xmlns:a16="http://schemas.microsoft.com/office/drawing/2014/main" id="{9118D631-67FF-E4BD-7E7D-A59CAA3F306B}"/>
                </a:ext>
              </a:extLst>
            </p:cNvPr>
            <p:cNvPicPr>
              <a:picLocks noChangeAspect="1"/>
            </p:cNvPicPr>
            <p:nvPr/>
          </p:nvPicPr>
          <p:blipFill>
            <a:blip r:embed="rId7"/>
            <a:stretch>
              <a:fillRect/>
            </a:stretch>
          </p:blipFill>
          <p:spPr>
            <a:xfrm rot="5400000" flipH="1" flipV="1">
              <a:off x="5836666" y="2335754"/>
              <a:ext cx="138282" cy="534013"/>
            </a:xfrm>
            <a:prstGeom prst="rect">
              <a:avLst/>
            </a:prstGeom>
          </p:spPr>
        </p:pic>
        <p:pic>
          <p:nvPicPr>
            <p:cNvPr id="29" name="Picture 28">
              <a:extLst>
                <a:ext uri="{FF2B5EF4-FFF2-40B4-BE49-F238E27FC236}">
                  <a16:creationId xmlns:a16="http://schemas.microsoft.com/office/drawing/2014/main" id="{1411060B-B195-F52F-2395-B1E23221FD98}"/>
                </a:ext>
              </a:extLst>
            </p:cNvPr>
            <p:cNvPicPr>
              <a:picLocks noChangeAspect="1"/>
            </p:cNvPicPr>
            <p:nvPr/>
          </p:nvPicPr>
          <p:blipFill>
            <a:blip r:embed="rId7"/>
            <a:stretch>
              <a:fillRect/>
            </a:stretch>
          </p:blipFill>
          <p:spPr>
            <a:xfrm rot="5400000" flipH="1" flipV="1">
              <a:off x="6230445" y="2335754"/>
              <a:ext cx="138282" cy="534013"/>
            </a:xfrm>
            <a:prstGeom prst="rect">
              <a:avLst/>
            </a:prstGeom>
          </p:spPr>
        </p:pic>
        <p:pic>
          <p:nvPicPr>
            <p:cNvPr id="33" name="Picture 32">
              <a:extLst>
                <a:ext uri="{FF2B5EF4-FFF2-40B4-BE49-F238E27FC236}">
                  <a16:creationId xmlns:a16="http://schemas.microsoft.com/office/drawing/2014/main" id="{545C41C5-9796-57C2-0F22-F93E4CAAE42B}"/>
                </a:ext>
              </a:extLst>
            </p:cNvPr>
            <p:cNvPicPr>
              <a:picLocks noChangeAspect="1"/>
            </p:cNvPicPr>
            <p:nvPr/>
          </p:nvPicPr>
          <p:blipFill>
            <a:blip r:embed="rId7"/>
            <a:stretch>
              <a:fillRect/>
            </a:stretch>
          </p:blipFill>
          <p:spPr>
            <a:xfrm rot="5400000" flipH="1" flipV="1">
              <a:off x="6624225" y="2335754"/>
              <a:ext cx="138282" cy="534013"/>
            </a:xfrm>
            <a:prstGeom prst="rect">
              <a:avLst/>
            </a:prstGeom>
          </p:spPr>
        </p:pic>
        <p:pic>
          <p:nvPicPr>
            <p:cNvPr id="34" name="Picture 33">
              <a:extLst>
                <a:ext uri="{FF2B5EF4-FFF2-40B4-BE49-F238E27FC236}">
                  <a16:creationId xmlns:a16="http://schemas.microsoft.com/office/drawing/2014/main" id="{24FC07CB-FBA1-8582-866C-091584F11E75}"/>
                </a:ext>
              </a:extLst>
            </p:cNvPr>
            <p:cNvPicPr>
              <a:picLocks noChangeAspect="1"/>
            </p:cNvPicPr>
            <p:nvPr/>
          </p:nvPicPr>
          <p:blipFill>
            <a:blip r:embed="rId7"/>
            <a:stretch>
              <a:fillRect/>
            </a:stretch>
          </p:blipFill>
          <p:spPr>
            <a:xfrm rot="5400000" flipH="1" flipV="1">
              <a:off x="7014688" y="2335754"/>
              <a:ext cx="138282" cy="534013"/>
            </a:xfrm>
            <a:prstGeom prst="rect">
              <a:avLst/>
            </a:prstGeom>
          </p:spPr>
        </p:pic>
      </p:grpSp>
      <p:sp>
        <p:nvSpPr>
          <p:cNvPr id="35" name="TextBox 34">
            <a:extLst>
              <a:ext uri="{FF2B5EF4-FFF2-40B4-BE49-F238E27FC236}">
                <a16:creationId xmlns:a16="http://schemas.microsoft.com/office/drawing/2014/main" id="{F35634D7-879D-7A82-96A8-766C99BEEA15}"/>
              </a:ext>
            </a:extLst>
          </p:cNvPr>
          <p:cNvSpPr txBox="1"/>
          <p:nvPr/>
        </p:nvSpPr>
        <p:spPr>
          <a:xfrm>
            <a:off x="7297801" y="2341885"/>
            <a:ext cx="986167" cy="600164"/>
          </a:xfrm>
          <a:prstGeom prst="rect">
            <a:avLst/>
          </a:prstGeom>
          <a:noFill/>
        </p:spPr>
        <p:txBody>
          <a:bodyPr wrap="none" rtlCol="0">
            <a:spAutoFit/>
          </a:bodyPr>
          <a:lstStyle/>
          <a:p>
            <a:pPr algn="ctr"/>
            <a:r>
              <a:rPr lang="en-US" sz="1100" b="1" dirty="0">
                <a:latin typeface="+mj-lt"/>
              </a:rPr>
              <a:t>Excluded:</a:t>
            </a:r>
          </a:p>
          <a:p>
            <a:pPr algn="ctr"/>
            <a:r>
              <a:rPr lang="en-US" sz="1100" dirty="0">
                <a:latin typeface="+mj-lt"/>
              </a:rPr>
              <a:t>provider-</a:t>
            </a:r>
          </a:p>
          <a:p>
            <a:pPr algn="ctr"/>
            <a:r>
              <a:rPr lang="en-US" sz="1100" dirty="0">
                <a:latin typeface="+mj-lt"/>
              </a:rPr>
              <a:t>initiated PTB</a:t>
            </a:r>
          </a:p>
        </p:txBody>
      </p:sp>
    </p:spTree>
    <p:custDataLst>
      <p:tags r:id="rId1"/>
    </p:custDataLst>
    <p:extLst>
      <p:ext uri="{BB962C8B-B14F-4D97-AF65-F5344CB8AC3E}">
        <p14:creationId xmlns:p14="http://schemas.microsoft.com/office/powerpoint/2010/main" val="2098730132"/>
      </p:ext>
    </p:extLst>
  </p:cSld>
  <p:clrMapOvr>
    <a:masterClrMapping/>
  </p:clrMapOvr>
  <mc:AlternateContent xmlns:mc="http://schemas.openxmlformats.org/markup-compatibility/2006" xmlns:p14="http://schemas.microsoft.com/office/powerpoint/2010/main">
    <mc:Choice Requires="p14">
      <p:transition spd="slow" p14:dur="2000" advTm="43711"/>
    </mc:Choice>
    <mc:Fallback xmlns="">
      <p:transition spd="slow" advTm="437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animBg="1"/>
      <p:bldP spid="31"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a:extLst>
              <a:ext uri="{FF2B5EF4-FFF2-40B4-BE49-F238E27FC236}">
                <a16:creationId xmlns:a16="http://schemas.microsoft.com/office/drawing/2014/main" id="{6EC00DCA-B542-3D0D-8362-1F4BBC9E3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69" y="674511"/>
            <a:ext cx="926707" cy="86492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6B35A17-68FC-A343-93F3-1908416982AC}"/>
              </a:ext>
            </a:extLst>
          </p:cNvPr>
          <p:cNvSpPr txBox="1"/>
          <p:nvPr/>
        </p:nvSpPr>
        <p:spPr>
          <a:xfrm>
            <a:off x="294466" y="1336119"/>
            <a:ext cx="8555069" cy="5201424"/>
          </a:xfrm>
          <a:prstGeom prst="rect">
            <a:avLst/>
          </a:prstGeom>
          <a:noFill/>
          <a:ln w="12700">
            <a:solidFill>
              <a:schemeClr val="accent6">
                <a:lumMod val="50000"/>
              </a:schemeClr>
            </a:solidFill>
          </a:ln>
        </p:spPr>
        <p:txBody>
          <a:bodyPr wrap="square" rtlCol="0">
            <a:spAutoFit/>
          </a:bodyPr>
          <a:lstStyle/>
          <a:p>
            <a:pPr marL="342900" indent="-342900">
              <a:buFont typeface="Arial" panose="020B0604020202020204" pitchFamily="34" charset="0"/>
              <a:buChar char="•"/>
            </a:pPr>
            <a:endParaRPr lang="en-US" dirty="0">
              <a:solidFill>
                <a:schemeClr val="accent6">
                  <a:lumMod val="50000"/>
                </a:schemeClr>
              </a:solidFill>
              <a:latin typeface="+mj-lt"/>
            </a:endParaRPr>
          </a:p>
          <a:p>
            <a:pPr marL="342900" indent="-342900">
              <a:buFont typeface="Arial" panose="020B0604020202020204" pitchFamily="34" charset="0"/>
              <a:buChar char="•"/>
            </a:pPr>
            <a:endParaRPr lang="en-US" sz="2000" dirty="0">
              <a:solidFill>
                <a:schemeClr val="accent6">
                  <a:lumMod val="50000"/>
                </a:schemeClr>
              </a:solidFill>
              <a:latin typeface="+mj-lt"/>
            </a:endParaRPr>
          </a:p>
          <a:p>
            <a:endParaRPr lang="en-US" sz="2000" dirty="0">
              <a:solidFill>
                <a:schemeClr val="accent6">
                  <a:lumMod val="50000"/>
                </a:schemeClr>
              </a:solidFill>
              <a:latin typeface="+mj-lt"/>
            </a:endParaRPr>
          </a:p>
          <a:p>
            <a:pPr marL="342900" indent="-342900">
              <a:buFont typeface="Arial" panose="020B0604020202020204" pitchFamily="34" charset="0"/>
              <a:buChar char="•"/>
            </a:pPr>
            <a:r>
              <a:rPr lang="en-US" sz="2000" dirty="0">
                <a:solidFill>
                  <a:schemeClr val="accent6">
                    <a:lumMod val="50000"/>
                  </a:schemeClr>
                </a:solidFill>
                <a:latin typeface="+mj-lt"/>
              </a:rPr>
              <a:t>Multiparameter bead array and ELISA performed on plasma and vaginal swab specimen to quantify immune mediators</a:t>
            </a:r>
          </a:p>
          <a:p>
            <a:endParaRPr lang="en-US" sz="2000" dirty="0">
              <a:solidFill>
                <a:schemeClr val="accent6">
                  <a:lumMod val="50000"/>
                </a:schemeClr>
              </a:solidFill>
              <a:latin typeface="+mj-lt"/>
            </a:endParaRPr>
          </a:p>
          <a:p>
            <a:pPr marL="342900" indent="-342900">
              <a:buFont typeface="Arial" panose="020B0604020202020204" pitchFamily="34" charset="0"/>
              <a:buChar char="•"/>
            </a:pPr>
            <a:r>
              <a:rPr lang="en-US" sz="2000" dirty="0">
                <a:solidFill>
                  <a:schemeClr val="accent6">
                    <a:lumMod val="50000"/>
                  </a:schemeClr>
                </a:solidFill>
                <a:latin typeface="+mj-lt"/>
              </a:rPr>
              <a:t>Confirmatory factor analyses to assign inflammatory scores </a:t>
            </a:r>
          </a:p>
          <a:p>
            <a:pPr marL="800100" lvl="1" indent="-342900">
              <a:buFont typeface="Arial" panose="020B0604020202020204" pitchFamily="34" charset="0"/>
              <a:buChar char="•"/>
            </a:pPr>
            <a:r>
              <a:rPr lang="en-US" sz="1600" b="1" dirty="0">
                <a:latin typeface="Arial" panose="020B0604020202020204" pitchFamily="34" charset="0"/>
                <a:cs typeface="Arial" panose="020B0604020202020204" pitchFamily="34" charset="0"/>
              </a:rPr>
              <a:t>Factor Analysis: </a:t>
            </a:r>
            <a:r>
              <a:rPr lang="en-US" sz="1600" dirty="0">
                <a:latin typeface="Arial" panose="020B0604020202020204" pitchFamily="34" charset="0"/>
                <a:cs typeface="Arial" panose="020B0604020202020204" pitchFamily="34" charset="0"/>
              </a:rPr>
              <a:t>Multivariate statistical technique that reduces a large number of intercorrelated variables into a smaller set of independent clusters underlying physiological relationships</a:t>
            </a:r>
            <a:endParaRPr lang="en-US" sz="1600" dirty="0">
              <a:solidFill>
                <a:schemeClr val="accent6">
                  <a:lumMod val="50000"/>
                </a:schemeClr>
              </a:solidFill>
              <a:latin typeface="Arial" panose="020B0604020202020204" pitchFamily="34" charset="0"/>
              <a:cs typeface="Arial" panose="020B0604020202020204" pitchFamily="34" charset="0"/>
            </a:endParaRPr>
          </a:p>
          <a:p>
            <a:endParaRPr lang="en-US" sz="2000" dirty="0">
              <a:solidFill>
                <a:schemeClr val="accent6">
                  <a:lumMod val="50000"/>
                </a:schemeClr>
              </a:solidFill>
              <a:latin typeface="+mj-lt"/>
            </a:endParaRPr>
          </a:p>
          <a:p>
            <a:pPr marL="342900" indent="-342900">
              <a:buFont typeface="Arial" panose="020B0604020202020204" pitchFamily="34" charset="0"/>
              <a:buChar char="•"/>
            </a:pPr>
            <a:endParaRPr lang="en-US" sz="2000" dirty="0">
              <a:solidFill>
                <a:schemeClr val="accent6">
                  <a:lumMod val="50000"/>
                </a:schemeClr>
              </a:solidFill>
              <a:latin typeface="+mj-lt"/>
            </a:endParaRPr>
          </a:p>
          <a:p>
            <a:pPr marL="342900" indent="-342900">
              <a:buFont typeface="Arial" panose="020B0604020202020204" pitchFamily="34" charset="0"/>
              <a:buChar char="•"/>
            </a:pPr>
            <a:endParaRPr lang="en-US" sz="2000" dirty="0">
              <a:solidFill>
                <a:schemeClr val="accent6">
                  <a:lumMod val="50000"/>
                </a:schemeClr>
              </a:solidFill>
              <a:latin typeface="+mj-lt"/>
            </a:endParaRPr>
          </a:p>
          <a:p>
            <a:pPr marL="342900" indent="-342900">
              <a:buFont typeface="Arial" panose="020B0604020202020204" pitchFamily="34" charset="0"/>
              <a:buChar char="•"/>
            </a:pPr>
            <a:endParaRPr lang="en-US" sz="2000" dirty="0">
              <a:solidFill>
                <a:schemeClr val="accent6">
                  <a:lumMod val="50000"/>
                </a:schemeClr>
              </a:solidFill>
              <a:latin typeface="+mj-lt"/>
            </a:endParaRPr>
          </a:p>
          <a:p>
            <a:pPr marL="342900" indent="-342900">
              <a:buFont typeface="Arial" panose="020B0604020202020204" pitchFamily="34" charset="0"/>
              <a:buChar char="•"/>
            </a:pPr>
            <a:endParaRPr lang="en-US" sz="2000" dirty="0">
              <a:solidFill>
                <a:schemeClr val="accent6">
                  <a:lumMod val="50000"/>
                </a:schemeClr>
              </a:solidFill>
              <a:latin typeface="+mj-lt"/>
            </a:endParaRPr>
          </a:p>
          <a:p>
            <a:pPr marL="342900" indent="-342900">
              <a:buFont typeface="Arial" panose="020B0604020202020204" pitchFamily="34" charset="0"/>
              <a:buChar char="•"/>
            </a:pPr>
            <a:endParaRPr lang="en-US" sz="2000" dirty="0">
              <a:solidFill>
                <a:schemeClr val="accent6">
                  <a:lumMod val="50000"/>
                </a:schemeClr>
              </a:solidFill>
              <a:latin typeface="+mj-lt"/>
            </a:endParaRPr>
          </a:p>
          <a:p>
            <a:pPr marL="342900" indent="-342900">
              <a:buFont typeface="Arial" panose="020B0604020202020204" pitchFamily="34" charset="0"/>
              <a:buChar char="•"/>
            </a:pPr>
            <a:endParaRPr lang="en-US" sz="2000" dirty="0">
              <a:solidFill>
                <a:schemeClr val="accent6">
                  <a:lumMod val="50000"/>
                </a:schemeClr>
              </a:solidFill>
              <a:latin typeface="+mj-lt"/>
            </a:endParaRPr>
          </a:p>
        </p:txBody>
      </p:sp>
      <p:grpSp>
        <p:nvGrpSpPr>
          <p:cNvPr id="2" name="Group 1">
            <a:extLst>
              <a:ext uri="{FF2B5EF4-FFF2-40B4-BE49-F238E27FC236}">
                <a16:creationId xmlns:a16="http://schemas.microsoft.com/office/drawing/2014/main" id="{8287AF5C-2DB6-1F2A-198E-E99EEE7A264B}"/>
              </a:ext>
            </a:extLst>
          </p:cNvPr>
          <p:cNvGrpSpPr/>
          <p:nvPr/>
        </p:nvGrpSpPr>
        <p:grpSpPr>
          <a:xfrm>
            <a:off x="1883140" y="4572000"/>
            <a:ext cx="5377719" cy="1600440"/>
            <a:chOff x="1988220" y="4662185"/>
            <a:chExt cx="5377719" cy="1600440"/>
          </a:xfrm>
        </p:grpSpPr>
        <p:sp>
          <p:nvSpPr>
            <p:cNvPr id="8" name="TextBox 7">
              <a:extLst>
                <a:ext uri="{FF2B5EF4-FFF2-40B4-BE49-F238E27FC236}">
                  <a16:creationId xmlns:a16="http://schemas.microsoft.com/office/drawing/2014/main" id="{DCD4DA90-0CCB-C4AB-164D-0BC16DCF59AE}"/>
                </a:ext>
              </a:extLst>
            </p:cNvPr>
            <p:cNvSpPr txBox="1"/>
            <p:nvPr/>
          </p:nvSpPr>
          <p:spPr>
            <a:xfrm>
              <a:off x="1988220" y="4662187"/>
              <a:ext cx="2583780" cy="1600438"/>
            </a:xfrm>
            <a:prstGeom prst="rect">
              <a:avLst/>
            </a:prstGeom>
            <a:solidFill>
              <a:srgbClr val="C00000"/>
            </a:solidFill>
            <a:ln w="12700">
              <a:solidFill>
                <a:srgbClr val="002060"/>
              </a:solidFill>
            </a:ln>
          </p:spPr>
          <p:txBody>
            <a:bodyPr wrap="square" rtlCol="0">
              <a:spAutoFit/>
            </a:bodyPr>
            <a:lstStyle/>
            <a:p>
              <a:pPr algn="ctr"/>
              <a:r>
                <a:rPr lang="en-US" altLang="en-US" sz="1800" b="1" dirty="0">
                  <a:solidFill>
                    <a:schemeClr val="bg1"/>
                  </a:solidFill>
                  <a:latin typeface="Helvetica" pitchFamily="2" charset="0"/>
                </a:rPr>
                <a:t>Pro-inflammatory </a:t>
              </a:r>
            </a:p>
            <a:p>
              <a:pPr algn="ctr"/>
              <a:r>
                <a:rPr lang="en-US" altLang="en-US" sz="1800" b="1" dirty="0">
                  <a:solidFill>
                    <a:schemeClr val="bg1"/>
                  </a:solidFill>
                  <a:latin typeface="Helvetica" pitchFamily="2" charset="0"/>
                </a:rPr>
                <a:t>immune mediators:</a:t>
              </a:r>
            </a:p>
            <a:p>
              <a:pPr algn="ctr"/>
              <a:r>
                <a:rPr lang="en-US" altLang="en-US" sz="600" dirty="0">
                  <a:solidFill>
                    <a:schemeClr val="bg1"/>
                  </a:solidFill>
                  <a:latin typeface="Helvetica" pitchFamily="2" charset="0"/>
                </a:rPr>
                <a:t> </a:t>
              </a:r>
            </a:p>
            <a:p>
              <a:pPr algn="ctr"/>
              <a:r>
                <a:rPr lang="en-US" altLang="en-US" sz="1400" dirty="0">
                  <a:solidFill>
                    <a:schemeClr val="bg1"/>
                  </a:solidFill>
                  <a:latin typeface="Helvetica" pitchFamily="2" charset="0"/>
                </a:rPr>
                <a:t>IL-1</a:t>
              </a:r>
              <a:r>
                <a:rPr lang="en-US" altLang="en-US" sz="1400" dirty="0">
                  <a:solidFill>
                    <a:schemeClr val="bg1"/>
                  </a:solidFill>
                  <a:latin typeface="Symbol" pitchFamily="2" charset="2"/>
                </a:rPr>
                <a:t>b</a:t>
              </a:r>
              <a:r>
                <a:rPr lang="en-US" altLang="en-US" sz="1400" dirty="0">
                  <a:solidFill>
                    <a:schemeClr val="bg1"/>
                  </a:solidFill>
                  <a:latin typeface="Helvetica" pitchFamily="2" charset="0"/>
                </a:rPr>
                <a:t>, IL-2, IL-6, IL-8, IL-12p70, IFN-</a:t>
              </a:r>
              <a:r>
                <a:rPr lang="en-US" altLang="en-US" sz="1400" dirty="0">
                  <a:solidFill>
                    <a:schemeClr val="bg1"/>
                  </a:solidFill>
                  <a:latin typeface="Symbol" pitchFamily="2" charset="2"/>
                </a:rPr>
                <a:t>g</a:t>
              </a:r>
              <a:r>
                <a:rPr lang="en-US" altLang="en-US" sz="1400" dirty="0">
                  <a:solidFill>
                    <a:schemeClr val="bg1"/>
                  </a:solidFill>
                  <a:latin typeface="Helvetica" pitchFamily="2" charset="0"/>
                </a:rPr>
                <a:t>, </a:t>
              </a:r>
            </a:p>
            <a:p>
              <a:pPr algn="ctr"/>
              <a:r>
                <a:rPr lang="en-US" altLang="en-US" sz="1400" dirty="0">
                  <a:solidFill>
                    <a:schemeClr val="bg1"/>
                  </a:solidFill>
                  <a:latin typeface="Helvetica" pitchFamily="2" charset="0"/>
                </a:rPr>
                <a:t>CXCL-10, TNF-</a:t>
              </a:r>
              <a:r>
                <a:rPr lang="en-US" altLang="en-US" sz="1400" dirty="0">
                  <a:solidFill>
                    <a:schemeClr val="bg1"/>
                  </a:solidFill>
                  <a:latin typeface="Symbol" pitchFamily="2" charset="2"/>
                </a:rPr>
                <a:t>a</a:t>
              </a:r>
              <a:r>
                <a:rPr lang="en-US" altLang="en-US" sz="1400" dirty="0">
                  <a:solidFill>
                    <a:schemeClr val="bg1"/>
                  </a:solidFill>
                  <a:latin typeface="Helvetica" pitchFamily="2" charset="0"/>
                </a:rPr>
                <a:t>, </a:t>
              </a:r>
            </a:p>
            <a:p>
              <a:pPr algn="ctr"/>
              <a:r>
                <a:rPr lang="en-US" altLang="en-US" sz="1400" dirty="0">
                  <a:solidFill>
                    <a:schemeClr val="bg1"/>
                  </a:solidFill>
                  <a:latin typeface="Helvetica" pitchFamily="2" charset="0"/>
                </a:rPr>
                <a:t>MIP-1</a:t>
              </a:r>
              <a:r>
                <a:rPr lang="en-US" altLang="en-US" sz="1400" dirty="0">
                  <a:solidFill>
                    <a:schemeClr val="bg1"/>
                  </a:solidFill>
                  <a:latin typeface="Symbol" pitchFamily="2" charset="2"/>
                </a:rPr>
                <a:t>a</a:t>
              </a:r>
              <a:r>
                <a:rPr lang="en-US" altLang="en-US" sz="1400" dirty="0">
                  <a:solidFill>
                    <a:schemeClr val="bg1"/>
                  </a:solidFill>
                  <a:latin typeface="Helvetica" pitchFamily="2" charset="0"/>
                </a:rPr>
                <a:t>/</a:t>
              </a:r>
              <a:r>
                <a:rPr lang="en-US" altLang="en-US" sz="1400" dirty="0">
                  <a:solidFill>
                    <a:schemeClr val="bg1"/>
                  </a:solidFill>
                  <a:latin typeface="Symbol" pitchFamily="2" charset="2"/>
                </a:rPr>
                <a:t>b</a:t>
              </a:r>
              <a:r>
                <a:rPr lang="en-US" altLang="en-US" sz="1400" dirty="0">
                  <a:solidFill>
                    <a:schemeClr val="bg1"/>
                  </a:solidFill>
                  <a:latin typeface="Helvetica" pitchFamily="2" charset="0"/>
                </a:rPr>
                <a:t>, sCD14</a:t>
              </a:r>
              <a:endParaRPr lang="en-US" sz="1400" dirty="0">
                <a:solidFill>
                  <a:schemeClr val="bg1"/>
                </a:solidFill>
              </a:endParaRPr>
            </a:p>
          </p:txBody>
        </p:sp>
        <p:sp>
          <p:nvSpPr>
            <p:cNvPr id="9" name="TextBox 8">
              <a:extLst>
                <a:ext uri="{FF2B5EF4-FFF2-40B4-BE49-F238E27FC236}">
                  <a16:creationId xmlns:a16="http://schemas.microsoft.com/office/drawing/2014/main" id="{CFD04FBC-1190-30CC-68E7-B177B4B7FFDF}"/>
                </a:ext>
              </a:extLst>
            </p:cNvPr>
            <p:cNvSpPr txBox="1"/>
            <p:nvPr/>
          </p:nvSpPr>
          <p:spPr>
            <a:xfrm>
              <a:off x="4778187" y="4662185"/>
              <a:ext cx="2587752" cy="1600200"/>
            </a:xfrm>
            <a:prstGeom prst="rect">
              <a:avLst/>
            </a:prstGeom>
            <a:solidFill>
              <a:srgbClr val="4597A0"/>
            </a:solidFill>
            <a:ln w="12700">
              <a:solidFill>
                <a:srgbClr val="002060"/>
              </a:solidFill>
            </a:ln>
          </p:spPr>
          <p:txBody>
            <a:bodyPr wrap="square" rtlCol="0">
              <a:spAutoFit/>
            </a:bodyPr>
            <a:lstStyle/>
            <a:p>
              <a:pPr algn="ctr"/>
              <a:r>
                <a:rPr lang="en-US" altLang="en-US" sz="1800" b="1" dirty="0">
                  <a:solidFill>
                    <a:schemeClr val="bg1"/>
                  </a:solidFill>
                  <a:latin typeface="Helvetica" pitchFamily="2" charset="0"/>
                </a:rPr>
                <a:t>Anti-inflammatory</a:t>
              </a:r>
            </a:p>
            <a:p>
              <a:pPr algn="ctr"/>
              <a:r>
                <a:rPr lang="en-US" altLang="en-US" sz="1800" b="1" dirty="0">
                  <a:solidFill>
                    <a:schemeClr val="bg1"/>
                  </a:solidFill>
                  <a:latin typeface="Helvetica" pitchFamily="2" charset="0"/>
                </a:rPr>
                <a:t>immune mediators:</a:t>
              </a:r>
            </a:p>
            <a:p>
              <a:pPr algn="ctr"/>
              <a:endParaRPr lang="en-US" altLang="en-US" sz="1050" dirty="0">
                <a:solidFill>
                  <a:schemeClr val="bg1"/>
                </a:solidFill>
                <a:latin typeface="Helvetica" pitchFamily="2" charset="0"/>
              </a:endParaRPr>
            </a:p>
            <a:p>
              <a:pPr algn="ctr"/>
              <a:endParaRPr lang="en-US" altLang="en-US" sz="1050" dirty="0">
                <a:solidFill>
                  <a:schemeClr val="bg1"/>
                </a:solidFill>
                <a:latin typeface="Helvetica" pitchFamily="2" charset="0"/>
              </a:endParaRPr>
            </a:p>
            <a:p>
              <a:pPr algn="ctr"/>
              <a:r>
                <a:rPr lang="en-US" altLang="en-US" sz="1400" dirty="0">
                  <a:solidFill>
                    <a:schemeClr val="bg1"/>
                  </a:solidFill>
                  <a:latin typeface="Helvetica" pitchFamily="2" charset="0"/>
                </a:rPr>
                <a:t>IL-10, TGF-</a:t>
              </a:r>
              <a:r>
                <a:rPr lang="en-US" altLang="en-US" sz="1400" dirty="0">
                  <a:solidFill>
                    <a:schemeClr val="bg1"/>
                  </a:solidFill>
                  <a:latin typeface="Symbol" pitchFamily="2" charset="2"/>
                </a:rPr>
                <a:t>b</a:t>
              </a:r>
              <a:endParaRPr lang="en-US" sz="1400" dirty="0">
                <a:solidFill>
                  <a:schemeClr val="bg1"/>
                </a:solidFill>
                <a:latin typeface="Symbol" pitchFamily="2" charset="2"/>
              </a:endParaRPr>
            </a:p>
            <a:p>
              <a:pPr algn="ctr"/>
              <a:endParaRPr lang="en-US" sz="1400" dirty="0">
                <a:solidFill>
                  <a:schemeClr val="bg1"/>
                </a:solidFill>
              </a:endParaRPr>
            </a:p>
          </p:txBody>
        </p:sp>
      </p:grpSp>
      <p:sp>
        <p:nvSpPr>
          <p:cNvPr id="13" name="Title 1">
            <a:extLst>
              <a:ext uri="{FF2B5EF4-FFF2-40B4-BE49-F238E27FC236}">
                <a16:creationId xmlns:a16="http://schemas.microsoft.com/office/drawing/2014/main" id="{337B3805-849B-7DE9-4402-E8EAB0323BB7}"/>
              </a:ext>
            </a:extLst>
          </p:cNvPr>
          <p:cNvSpPr txBox="1">
            <a:spLocks/>
          </p:cNvSpPr>
          <p:nvPr/>
        </p:nvSpPr>
        <p:spPr bwMode="auto">
          <a:xfrm>
            <a:off x="457200" y="685800"/>
            <a:ext cx="8229600" cy="6556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mj-lt"/>
                <a:ea typeface="MS PGothic" panose="020B0600070205080204" pitchFamily="34" charset="-128"/>
                <a:cs typeface="+mj-cs"/>
              </a:defRPr>
            </a:lvl1pPr>
            <a:lvl2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2pPr>
            <a:lvl3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3pPr>
            <a:lvl4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4pPr>
            <a:lvl5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9pPr>
          </a:lstStyle>
          <a:p>
            <a:r>
              <a:rPr lang="en-US" altLang="en-US" kern="0" dirty="0">
                <a:solidFill>
                  <a:schemeClr val="accent6">
                    <a:lumMod val="50000"/>
                  </a:schemeClr>
                </a:solidFill>
                <a:effectLst>
                  <a:outerShdw blurRad="38100" dist="38100" dir="2700000" algn="tl">
                    <a:srgbClr val="C0C0C0"/>
                  </a:outerShdw>
                </a:effectLst>
              </a:rPr>
              <a:t>Methods: Cytokines</a:t>
            </a:r>
            <a:endParaRPr lang="en-US" kern="0" dirty="0">
              <a:solidFill>
                <a:schemeClr val="accent6">
                  <a:lumMod val="50000"/>
                </a:schemeClr>
              </a:solidFill>
            </a:endParaRPr>
          </a:p>
        </p:txBody>
      </p:sp>
      <p:sp>
        <p:nvSpPr>
          <p:cNvPr id="7" name="TextBox 4">
            <a:extLst>
              <a:ext uri="{FF2B5EF4-FFF2-40B4-BE49-F238E27FC236}">
                <a16:creationId xmlns:a16="http://schemas.microsoft.com/office/drawing/2014/main" id="{DC3D0300-82B1-26AB-EE35-4CF2C0C917D9}"/>
              </a:ext>
            </a:extLst>
          </p:cNvPr>
          <p:cNvSpPr txBox="1">
            <a:spLocks noChangeArrowheads="1"/>
          </p:cNvSpPr>
          <p:nvPr/>
        </p:nvSpPr>
        <p:spPr bwMode="auto">
          <a:xfrm>
            <a:off x="973836" y="1472538"/>
            <a:ext cx="7196328" cy="707886"/>
          </a:xfrm>
          <a:prstGeom prst="rect">
            <a:avLst/>
          </a:prstGeom>
          <a:solidFill>
            <a:schemeClr val="accent6">
              <a:lumMod val="50000"/>
            </a:schemeClr>
          </a:solidFill>
          <a:ln w="12700">
            <a:solidFill>
              <a:srgbClr val="002060"/>
            </a:solidFill>
            <a:miter lim="800000"/>
            <a:headEnd/>
            <a:tailEnd/>
          </a:ln>
        </p:spPr>
        <p:txBody>
          <a:bodyPr wrap="squar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algn="ctr"/>
            <a:r>
              <a:rPr lang="en-US" altLang="en-US" sz="2000" dirty="0">
                <a:solidFill>
                  <a:schemeClr val="bg1"/>
                </a:solidFill>
                <a:latin typeface="Helvetica" pitchFamily="2" charset="0"/>
              </a:rPr>
              <a:t>Analysis of paired plasma and vaginal swab specimen from </a:t>
            </a:r>
            <a:r>
              <a:rPr lang="en-US" altLang="en-US" sz="2000" b="1" i="1" dirty="0">
                <a:solidFill>
                  <a:schemeClr val="bg1"/>
                </a:solidFill>
                <a:latin typeface="Helvetica" pitchFamily="2" charset="0"/>
              </a:rPr>
              <a:t>enrollment </a:t>
            </a:r>
            <a:r>
              <a:rPr lang="en-US" altLang="en-US" sz="2000" dirty="0">
                <a:solidFill>
                  <a:schemeClr val="bg1"/>
                </a:solidFill>
                <a:latin typeface="Helvetica" pitchFamily="2" charset="0"/>
              </a:rPr>
              <a:t>(16-20wk) and </a:t>
            </a:r>
            <a:r>
              <a:rPr lang="en-US" altLang="en-US" sz="2000" b="1" i="1" dirty="0">
                <a:solidFill>
                  <a:schemeClr val="bg1"/>
                </a:solidFill>
                <a:latin typeface="Helvetica" pitchFamily="2" charset="0"/>
              </a:rPr>
              <a:t>repeat</a:t>
            </a:r>
            <a:r>
              <a:rPr lang="en-US" altLang="en-US" sz="2000" b="1" dirty="0">
                <a:solidFill>
                  <a:schemeClr val="bg1"/>
                </a:solidFill>
                <a:latin typeface="Helvetica" pitchFamily="2" charset="0"/>
              </a:rPr>
              <a:t> </a:t>
            </a:r>
            <a:r>
              <a:rPr lang="en-US" altLang="en-US" sz="2000" dirty="0">
                <a:solidFill>
                  <a:schemeClr val="bg1"/>
                </a:solidFill>
                <a:latin typeface="Helvetica" pitchFamily="2" charset="0"/>
              </a:rPr>
              <a:t>(24-34wk) visits</a:t>
            </a:r>
          </a:p>
        </p:txBody>
      </p:sp>
      <p:sp>
        <p:nvSpPr>
          <p:cNvPr id="23" name="TextBox 22">
            <a:extLst>
              <a:ext uri="{FF2B5EF4-FFF2-40B4-BE49-F238E27FC236}">
                <a16:creationId xmlns:a16="http://schemas.microsoft.com/office/drawing/2014/main" id="{5293EDEC-02A1-6994-EA5F-1F7701AEB4D9}"/>
              </a:ext>
            </a:extLst>
          </p:cNvPr>
          <p:cNvSpPr txBox="1"/>
          <p:nvPr/>
        </p:nvSpPr>
        <p:spPr>
          <a:xfrm>
            <a:off x="114300" y="6447981"/>
            <a:ext cx="8915400" cy="338554"/>
          </a:xfrm>
          <a:prstGeom prst="rect">
            <a:avLst/>
          </a:prstGeom>
          <a:solidFill>
            <a:schemeClr val="accent6">
              <a:lumMod val="50000"/>
            </a:schemeClr>
          </a:solidFill>
        </p:spPr>
        <p:txBody>
          <a:bodyPr wrap="square" rtlCol="0">
            <a:spAutoFit/>
          </a:bodyPr>
          <a:lstStyle/>
          <a:p>
            <a:pPr algn="ctr"/>
            <a:r>
              <a:rPr lang="en-US" sz="1600" dirty="0">
                <a:solidFill>
                  <a:schemeClr val="bg1"/>
                </a:solidFill>
                <a:latin typeface="+mj-lt"/>
              </a:rPr>
              <a:t>Staff performing laboratory analyses were blinded to baseline characteristics &amp; clinical outcomes</a:t>
            </a:r>
          </a:p>
        </p:txBody>
      </p:sp>
      <p:sp>
        <p:nvSpPr>
          <p:cNvPr id="25" name="Slide Number Placeholder 1">
            <a:extLst>
              <a:ext uri="{FF2B5EF4-FFF2-40B4-BE49-F238E27FC236}">
                <a16:creationId xmlns:a16="http://schemas.microsoft.com/office/drawing/2014/main" id="{0BB0690D-43DB-1DDE-3D36-3CE51556E968}"/>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11</a:t>
            </a:fld>
            <a:endParaRPr lang="en-US" altLang="en-US" dirty="0">
              <a:solidFill>
                <a:schemeClr val="accent6">
                  <a:lumMod val="50000"/>
                </a:schemeClr>
              </a:solidFill>
            </a:endParaRPr>
          </a:p>
        </p:txBody>
      </p:sp>
      <p:pic>
        <p:nvPicPr>
          <p:cNvPr id="24" name="Picture 2" descr="4,428 Cotton Swab Illustrations &amp; Clip Art - iStock">
            <a:extLst>
              <a:ext uri="{FF2B5EF4-FFF2-40B4-BE49-F238E27FC236}">
                <a16:creationId xmlns:a16="http://schemas.microsoft.com/office/drawing/2014/main" id="{66CC89D1-A8EE-C9ED-CD54-253D42038C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71732" y1="23529" x2="71732" y2="23529"/>
                        <a14:foregroundMark x1="74837" y1="27451" x2="74837" y2="27451"/>
                        <a14:foregroundMark x1="66013" y1="33170" x2="66013" y2="33170"/>
                        <a14:foregroundMark x1="66013" y1="33497" x2="66013" y2="33497"/>
                        <a14:foregroundMark x1="70588" y1="29248" x2="70588" y2="29248"/>
                        <a14:foregroundMark x1="66503" y1="33170" x2="66503" y2="33170"/>
                        <a14:foregroundMark x1="25163" y1="74346" x2="25163" y2="74346"/>
                        <a14:foregroundMark x1="66503" y1="33824" x2="66503" y2="33824"/>
                        <a14:foregroundMark x1="66176" y1="34641" x2="66176" y2="34641"/>
                        <a14:foregroundMark x1="64706" y1="32353" x2="67157" y2="33824"/>
                        <a14:foregroundMark x1="74837" y1="25817" x2="71895" y2="27288"/>
                        <a14:foregroundMark x1="70098" y1="29412" x2="71242" y2="29412"/>
                      </a14:backgroundRemoval>
                    </a14:imgEffect>
                  </a14:imgLayer>
                </a14:imgProps>
              </a:ext>
              <a:ext uri="{28A0092B-C50C-407E-A947-70E740481C1C}">
                <a14:useLocalDpi xmlns:a14="http://schemas.microsoft.com/office/drawing/2010/main" val="0"/>
              </a:ext>
            </a:extLst>
          </a:blip>
          <a:srcRect/>
          <a:stretch>
            <a:fillRect/>
          </a:stretch>
        </p:blipFill>
        <p:spPr bwMode="auto">
          <a:xfrm>
            <a:off x="228600" y="475392"/>
            <a:ext cx="1548141" cy="154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695352"/>
      </p:ext>
    </p:extLst>
  </p:cSld>
  <p:clrMapOvr>
    <a:masterClrMapping/>
  </p:clrMapOvr>
  <mc:AlternateContent xmlns:mc="http://schemas.openxmlformats.org/markup-compatibility/2006" xmlns:p14="http://schemas.microsoft.com/office/powerpoint/2010/main">
    <mc:Choice Requires="p14">
      <p:transition spd="slow" p14:dur="2000" advTm="29175"/>
    </mc:Choice>
    <mc:Fallback xmlns="">
      <p:transition spd="slow" advTm="2917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37B3805-849B-7DE9-4402-E8EAB0323BB7}"/>
              </a:ext>
            </a:extLst>
          </p:cNvPr>
          <p:cNvSpPr txBox="1">
            <a:spLocks/>
          </p:cNvSpPr>
          <p:nvPr/>
        </p:nvSpPr>
        <p:spPr bwMode="auto">
          <a:xfrm>
            <a:off x="457200" y="685800"/>
            <a:ext cx="8229600" cy="6556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mj-lt"/>
                <a:ea typeface="MS PGothic" panose="020B0600070205080204" pitchFamily="34" charset="-128"/>
                <a:cs typeface="+mj-cs"/>
              </a:defRPr>
            </a:lvl1pPr>
            <a:lvl2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2pPr>
            <a:lvl3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3pPr>
            <a:lvl4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4pPr>
            <a:lvl5pPr algn="ctr" rtl="0" eaLnBrk="0" fontAlgn="base" hangingPunct="0">
              <a:spcBef>
                <a:spcPct val="0"/>
              </a:spcBef>
              <a:spcAft>
                <a:spcPct val="0"/>
              </a:spcAft>
              <a:defRPr sz="3400" b="1">
                <a:solidFill>
                  <a:srgbClr val="284B90"/>
                </a:solidFill>
                <a:effectLst>
                  <a:outerShdw blurRad="38100" dist="38100" dir="2700000" algn="tl">
                    <a:srgbClr val="DDDDDD"/>
                  </a:outerShdw>
                </a:effectLst>
                <a:latin typeface="Arial" charset="0"/>
                <a:ea typeface="MS PGothic" panose="020B0600070205080204" pitchFamily="34" charset="-128"/>
                <a:cs typeface="Arial" charset="0"/>
              </a:defRPr>
            </a:lvl5pPr>
            <a:lvl6pPr marL="4572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6pPr>
            <a:lvl7pPr marL="9144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7pPr>
            <a:lvl8pPr marL="13716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8pPr>
            <a:lvl9pPr marL="1828800" algn="ctr" rtl="0" fontAlgn="base">
              <a:spcBef>
                <a:spcPct val="0"/>
              </a:spcBef>
              <a:spcAft>
                <a:spcPct val="0"/>
              </a:spcAft>
              <a:defRPr sz="3400" b="1">
                <a:solidFill>
                  <a:srgbClr val="284B90"/>
                </a:solidFill>
                <a:effectLst>
                  <a:outerShdw blurRad="38100" dist="38100" dir="2700000" algn="tl">
                    <a:srgbClr val="DDDDDD"/>
                  </a:outerShdw>
                </a:effectLst>
                <a:latin typeface="Arial" charset="0"/>
                <a:ea typeface="Arial" charset="0"/>
                <a:cs typeface="Arial" charset="0"/>
              </a:defRPr>
            </a:lvl9pPr>
          </a:lstStyle>
          <a:p>
            <a:r>
              <a:rPr lang="en-US" altLang="en-US" kern="0" dirty="0">
                <a:solidFill>
                  <a:schemeClr val="accent6">
                    <a:lumMod val="50000"/>
                  </a:schemeClr>
                </a:solidFill>
                <a:effectLst>
                  <a:outerShdw blurRad="38100" dist="38100" dir="2700000" algn="tl">
                    <a:srgbClr val="C0C0C0"/>
                  </a:outerShdw>
                </a:effectLst>
              </a:rPr>
              <a:t>Methods: Vaginal Microbiome</a:t>
            </a:r>
            <a:endParaRPr lang="en-US" kern="0" dirty="0">
              <a:solidFill>
                <a:schemeClr val="accent6">
                  <a:lumMod val="50000"/>
                </a:schemeClr>
              </a:solidFill>
            </a:endParaRPr>
          </a:p>
        </p:txBody>
      </p:sp>
      <p:sp>
        <p:nvSpPr>
          <p:cNvPr id="14" name="TextBox 13">
            <a:extLst>
              <a:ext uri="{FF2B5EF4-FFF2-40B4-BE49-F238E27FC236}">
                <a16:creationId xmlns:a16="http://schemas.microsoft.com/office/drawing/2014/main" id="{9BB3CE2F-337D-9C4D-0653-74A9E10C3C40}"/>
              </a:ext>
            </a:extLst>
          </p:cNvPr>
          <p:cNvSpPr txBox="1"/>
          <p:nvPr/>
        </p:nvSpPr>
        <p:spPr>
          <a:xfrm>
            <a:off x="304800" y="1321525"/>
            <a:ext cx="8531818" cy="5029200"/>
          </a:xfrm>
          <a:prstGeom prst="rect">
            <a:avLst/>
          </a:prstGeom>
          <a:solidFill>
            <a:srgbClr val="569FD3"/>
          </a:solidFill>
          <a:ln>
            <a:solidFill>
              <a:schemeClr val="accent6">
                <a:lumMod val="50000"/>
              </a:schemeClr>
            </a:solidFill>
          </a:ln>
        </p:spPr>
        <p:txBody>
          <a:bodyPr wrap="square" rtlCol="0">
            <a:spAutoFit/>
          </a:bodyPr>
          <a:lstStyle/>
          <a:p>
            <a:pPr marL="342900" indent="-342900">
              <a:buFont typeface="Arial" panose="020B0604020202020204" pitchFamily="34" charset="0"/>
              <a:buChar char="•"/>
            </a:pPr>
            <a:endParaRPr lang="en-US" sz="2000" dirty="0">
              <a:solidFill>
                <a:schemeClr val="bg1"/>
              </a:solidFill>
              <a:latin typeface="+mj-lt"/>
            </a:endParaRPr>
          </a:p>
          <a:p>
            <a:pPr marL="342900" indent="-342900">
              <a:buFont typeface="Arial" panose="020B0604020202020204" pitchFamily="34" charset="0"/>
              <a:buChar char="•"/>
            </a:pPr>
            <a:endParaRPr lang="en-US" sz="2000" dirty="0">
              <a:solidFill>
                <a:schemeClr val="bg1"/>
              </a:solidFill>
              <a:latin typeface="+mj-lt"/>
            </a:endParaRPr>
          </a:p>
          <a:p>
            <a:pPr marL="342900" indent="-342900">
              <a:buFont typeface="Arial" panose="020B0604020202020204" pitchFamily="34" charset="0"/>
              <a:buChar char="•"/>
            </a:pPr>
            <a:endParaRPr lang="en-US" sz="2000" dirty="0">
              <a:solidFill>
                <a:schemeClr val="bg1"/>
              </a:solidFill>
              <a:latin typeface="+mj-lt"/>
            </a:endParaRPr>
          </a:p>
          <a:p>
            <a:pPr marL="342900" indent="-342900">
              <a:buFont typeface="Arial" panose="020B0604020202020204" pitchFamily="34" charset="0"/>
              <a:buChar char="•"/>
            </a:pPr>
            <a:endParaRPr lang="en-US" sz="2000" dirty="0">
              <a:solidFill>
                <a:schemeClr val="bg1"/>
              </a:solidFill>
              <a:latin typeface="+mj-lt"/>
            </a:endParaRPr>
          </a:p>
          <a:p>
            <a:pPr marL="342900" indent="-342900">
              <a:buFont typeface="Arial" panose="020B0604020202020204" pitchFamily="34" charset="0"/>
              <a:buChar char="•"/>
            </a:pPr>
            <a:endParaRPr lang="en-US" sz="1000" dirty="0">
              <a:solidFill>
                <a:schemeClr val="bg1"/>
              </a:solidFill>
              <a:latin typeface="+mj-lt"/>
            </a:endParaRPr>
          </a:p>
          <a:p>
            <a:pPr marL="342900" indent="-342900">
              <a:buFont typeface="Arial" panose="020B0604020202020204" pitchFamily="34" charset="0"/>
              <a:buChar char="•"/>
            </a:pPr>
            <a:r>
              <a:rPr lang="en-US" sz="2000" dirty="0">
                <a:solidFill>
                  <a:schemeClr val="bg1"/>
                </a:solidFill>
                <a:latin typeface="+mj-lt"/>
              </a:rPr>
              <a:t>Whole genome shotgun sequencing of </a:t>
            </a:r>
          </a:p>
          <a:p>
            <a:r>
              <a:rPr lang="en-US" sz="2000" dirty="0">
                <a:solidFill>
                  <a:schemeClr val="bg1"/>
                </a:solidFill>
                <a:latin typeface="+mj-lt"/>
              </a:rPr>
              <a:t>     bacterial DNA extracted from vaginal swabs</a:t>
            </a:r>
          </a:p>
          <a:p>
            <a:pPr marL="342900" indent="-342900">
              <a:buFont typeface="Arial" panose="020B0604020202020204" pitchFamily="34" charset="0"/>
              <a:buChar char="•"/>
            </a:pPr>
            <a:endParaRPr lang="en-US" sz="1000" dirty="0">
              <a:solidFill>
                <a:schemeClr val="bg1"/>
              </a:solidFill>
              <a:latin typeface="+mj-lt"/>
            </a:endParaRPr>
          </a:p>
          <a:p>
            <a:pPr marL="342900" indent="-342900">
              <a:buFont typeface="Arial" panose="020B0604020202020204" pitchFamily="34" charset="0"/>
              <a:buChar char="•"/>
            </a:pPr>
            <a:endParaRPr lang="en-US" sz="1000" dirty="0">
              <a:solidFill>
                <a:schemeClr val="bg1"/>
              </a:solidFill>
              <a:latin typeface="+mj-lt"/>
            </a:endParaRPr>
          </a:p>
          <a:p>
            <a:pPr marL="342900" indent="-342900">
              <a:buFont typeface="Arial" panose="020B0604020202020204" pitchFamily="34" charset="0"/>
              <a:buChar char="•"/>
            </a:pPr>
            <a:r>
              <a:rPr lang="en-US" sz="2000" dirty="0">
                <a:solidFill>
                  <a:schemeClr val="bg1"/>
                </a:solidFill>
                <a:latin typeface="+mj-lt"/>
              </a:rPr>
              <a:t>Hierarchical clustering to identify Community </a:t>
            </a:r>
          </a:p>
          <a:p>
            <a:r>
              <a:rPr lang="en-US" sz="2000" dirty="0">
                <a:solidFill>
                  <a:schemeClr val="bg1"/>
                </a:solidFill>
                <a:latin typeface="+mj-lt"/>
              </a:rPr>
              <a:t>     State Types (CSTs</a:t>
            </a:r>
            <a:r>
              <a:rPr lang="en-US" sz="1600" dirty="0">
                <a:solidFill>
                  <a:schemeClr val="bg1"/>
                </a:solidFill>
                <a:latin typeface="+mj-lt"/>
              </a:rPr>
              <a:t>)</a:t>
            </a:r>
          </a:p>
          <a:p>
            <a:pPr marL="742950" lvl="1" indent="-285750">
              <a:buFont typeface="Arial" panose="020B0604020202020204" pitchFamily="34" charset="0"/>
              <a:buChar char="•"/>
            </a:pPr>
            <a:r>
              <a:rPr lang="en-US" sz="1600" b="1" dirty="0">
                <a:solidFill>
                  <a:schemeClr val="accent6">
                    <a:lumMod val="50000"/>
                  </a:schemeClr>
                </a:solidFill>
                <a:latin typeface="+mj-lt"/>
              </a:rPr>
              <a:t>CSTs: </a:t>
            </a:r>
            <a:r>
              <a:rPr lang="en-US" sz="1600" dirty="0">
                <a:solidFill>
                  <a:schemeClr val="accent6">
                    <a:lumMod val="50000"/>
                  </a:schemeClr>
                </a:solidFill>
                <a:latin typeface="+mj-lt"/>
              </a:rPr>
              <a:t>General groupings with similar microbial composition </a:t>
            </a:r>
          </a:p>
          <a:p>
            <a:pPr lvl="1"/>
            <a:r>
              <a:rPr lang="en-US" sz="1600" dirty="0">
                <a:solidFill>
                  <a:schemeClr val="accent6">
                    <a:lumMod val="50000"/>
                  </a:schemeClr>
                </a:solidFill>
                <a:latin typeface="+mj-lt"/>
              </a:rPr>
              <a:t>     and abundance established in the literature</a:t>
            </a:r>
          </a:p>
          <a:p>
            <a:pPr lvl="1"/>
            <a:endParaRPr lang="en-US" sz="1000" dirty="0">
              <a:solidFill>
                <a:schemeClr val="bg1"/>
              </a:solidFill>
              <a:latin typeface="+mj-lt"/>
            </a:endParaRPr>
          </a:p>
          <a:p>
            <a:pPr lvl="1"/>
            <a:endParaRPr lang="en-US" sz="1000" dirty="0">
              <a:solidFill>
                <a:schemeClr val="bg1"/>
              </a:solidFill>
              <a:latin typeface="+mj-lt"/>
            </a:endParaRPr>
          </a:p>
          <a:p>
            <a:pPr marL="342900" indent="-342900">
              <a:buFont typeface="Arial" panose="020B0604020202020204" pitchFamily="34" charset="0"/>
              <a:buChar char="•"/>
            </a:pPr>
            <a:r>
              <a:rPr lang="en-US" sz="2000" dirty="0">
                <a:solidFill>
                  <a:schemeClr val="bg1"/>
                </a:solidFill>
                <a:latin typeface="+mj-lt"/>
              </a:rPr>
              <a:t>Shannon Diversity Index (SDI)</a:t>
            </a:r>
          </a:p>
          <a:p>
            <a:pPr marL="800100" lvl="1" indent="-342900">
              <a:buFont typeface="Arial" panose="020B0604020202020204" pitchFamily="34" charset="0"/>
              <a:buChar char="•"/>
            </a:pPr>
            <a:r>
              <a:rPr lang="en-US" sz="1600" b="1" dirty="0">
                <a:solidFill>
                  <a:schemeClr val="accent6">
                    <a:lumMod val="50000"/>
                  </a:schemeClr>
                </a:solidFill>
                <a:latin typeface="+mj-lt"/>
              </a:rPr>
              <a:t>SDI: </a:t>
            </a:r>
            <a:r>
              <a:rPr lang="en-US" sz="1600" dirty="0">
                <a:solidFill>
                  <a:schemeClr val="accent6">
                    <a:lumMod val="50000"/>
                  </a:schemeClr>
                </a:solidFill>
                <a:latin typeface="+mj-lt"/>
              </a:rPr>
              <a:t>Estimation of species diversity accounting for </a:t>
            </a:r>
          </a:p>
          <a:p>
            <a:pPr lvl="1"/>
            <a:r>
              <a:rPr lang="en-US" sz="1600" dirty="0">
                <a:solidFill>
                  <a:schemeClr val="accent6">
                    <a:lumMod val="50000"/>
                  </a:schemeClr>
                </a:solidFill>
                <a:latin typeface="+mj-lt"/>
              </a:rPr>
              <a:t>      number of species living in a habitat (richness) and </a:t>
            </a:r>
          </a:p>
          <a:p>
            <a:pPr lvl="1"/>
            <a:r>
              <a:rPr lang="en-US" sz="1600" dirty="0">
                <a:solidFill>
                  <a:schemeClr val="accent6">
                    <a:lumMod val="50000"/>
                  </a:schemeClr>
                </a:solidFill>
                <a:latin typeface="+mj-lt"/>
              </a:rPr>
              <a:t>      their relative abundance (evenness)</a:t>
            </a:r>
            <a:endParaRPr lang="en-US" sz="1000" dirty="0">
              <a:solidFill>
                <a:schemeClr val="accent6">
                  <a:lumMod val="50000"/>
                </a:schemeClr>
              </a:solidFill>
              <a:latin typeface="+mj-lt"/>
            </a:endParaRPr>
          </a:p>
        </p:txBody>
      </p:sp>
      <p:sp>
        <p:nvSpPr>
          <p:cNvPr id="7" name="TextBox 4">
            <a:extLst>
              <a:ext uri="{FF2B5EF4-FFF2-40B4-BE49-F238E27FC236}">
                <a16:creationId xmlns:a16="http://schemas.microsoft.com/office/drawing/2014/main" id="{DC3D0300-82B1-26AB-EE35-4CF2C0C917D9}"/>
              </a:ext>
            </a:extLst>
          </p:cNvPr>
          <p:cNvSpPr txBox="1">
            <a:spLocks noChangeArrowheads="1"/>
          </p:cNvSpPr>
          <p:nvPr/>
        </p:nvSpPr>
        <p:spPr bwMode="auto">
          <a:xfrm>
            <a:off x="973193" y="1459147"/>
            <a:ext cx="7195031" cy="1015663"/>
          </a:xfrm>
          <a:prstGeom prst="rect">
            <a:avLst/>
          </a:prstGeom>
          <a:solidFill>
            <a:schemeClr val="accent6">
              <a:lumMod val="50000"/>
            </a:schemeClr>
          </a:solidFill>
          <a:ln w="12700">
            <a:solidFill>
              <a:srgbClr val="002060"/>
            </a:solidFill>
            <a:miter lim="800000"/>
            <a:headEnd/>
            <a:tailEnd/>
          </a:ln>
        </p:spPr>
        <p:txBody>
          <a:bodyPr wrap="squar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algn="ctr"/>
            <a:r>
              <a:rPr lang="en-US" altLang="en-US" sz="2000" dirty="0">
                <a:solidFill>
                  <a:schemeClr val="bg1"/>
                </a:solidFill>
                <a:latin typeface="Helvetica" pitchFamily="2" charset="0"/>
              </a:rPr>
              <a:t>Analysis of vaginal swab specimen from </a:t>
            </a:r>
            <a:r>
              <a:rPr lang="en-US" altLang="en-US" sz="2000" b="1" i="1" dirty="0">
                <a:solidFill>
                  <a:schemeClr val="bg1"/>
                </a:solidFill>
                <a:latin typeface="Helvetica" pitchFamily="2" charset="0"/>
              </a:rPr>
              <a:t>enrollment </a:t>
            </a:r>
          </a:p>
          <a:p>
            <a:pPr algn="ctr"/>
            <a:r>
              <a:rPr lang="en-US" altLang="en-US" sz="2000" dirty="0">
                <a:solidFill>
                  <a:schemeClr val="bg1"/>
                </a:solidFill>
                <a:latin typeface="Helvetica" pitchFamily="2" charset="0"/>
              </a:rPr>
              <a:t>(16-20wk) and </a:t>
            </a:r>
            <a:r>
              <a:rPr lang="en-US" altLang="en-US" sz="2000" b="1" i="1" dirty="0">
                <a:solidFill>
                  <a:schemeClr val="bg1"/>
                </a:solidFill>
                <a:latin typeface="Helvetica" pitchFamily="2" charset="0"/>
              </a:rPr>
              <a:t>repeat</a:t>
            </a:r>
            <a:r>
              <a:rPr lang="en-US" altLang="en-US" sz="2000" b="1" dirty="0">
                <a:solidFill>
                  <a:schemeClr val="bg1"/>
                </a:solidFill>
                <a:latin typeface="Helvetica" pitchFamily="2" charset="0"/>
              </a:rPr>
              <a:t> </a:t>
            </a:r>
            <a:r>
              <a:rPr lang="en-US" altLang="en-US" sz="2000" dirty="0">
                <a:solidFill>
                  <a:schemeClr val="bg1"/>
                </a:solidFill>
                <a:latin typeface="Helvetica" pitchFamily="2" charset="0"/>
              </a:rPr>
              <a:t>(24-34wk) visits on same women as Cytokine Analyses</a:t>
            </a:r>
          </a:p>
        </p:txBody>
      </p:sp>
      <p:pic>
        <p:nvPicPr>
          <p:cNvPr id="17" name="Picture 16">
            <a:extLst>
              <a:ext uri="{FF2B5EF4-FFF2-40B4-BE49-F238E27FC236}">
                <a16:creationId xmlns:a16="http://schemas.microsoft.com/office/drawing/2014/main" id="{F749AF84-5512-81C2-349C-63E7079B3368}"/>
              </a:ext>
            </a:extLst>
          </p:cNvPr>
          <p:cNvPicPr>
            <a:picLocks noChangeAspect="1"/>
          </p:cNvPicPr>
          <p:nvPr/>
        </p:nvPicPr>
        <p:blipFill rotWithShape="1">
          <a:blip r:embed="rId3"/>
          <a:srcRect l="40597" t="6218"/>
          <a:stretch/>
        </p:blipFill>
        <p:spPr>
          <a:xfrm>
            <a:off x="6629400" y="2659924"/>
            <a:ext cx="2057400" cy="3493206"/>
          </a:xfrm>
          <a:prstGeom prst="rect">
            <a:avLst/>
          </a:prstGeom>
        </p:spPr>
      </p:pic>
      <p:sp>
        <p:nvSpPr>
          <p:cNvPr id="19" name="TextBox 18">
            <a:extLst>
              <a:ext uri="{FF2B5EF4-FFF2-40B4-BE49-F238E27FC236}">
                <a16:creationId xmlns:a16="http://schemas.microsoft.com/office/drawing/2014/main" id="{C095E90E-4D8C-47DA-2972-24DA2B514AF4}"/>
              </a:ext>
            </a:extLst>
          </p:cNvPr>
          <p:cNvSpPr txBox="1"/>
          <p:nvPr/>
        </p:nvSpPr>
        <p:spPr>
          <a:xfrm>
            <a:off x="7235196" y="2647500"/>
            <a:ext cx="840672" cy="230832"/>
          </a:xfrm>
          <a:prstGeom prst="rect">
            <a:avLst/>
          </a:prstGeom>
          <a:noFill/>
        </p:spPr>
        <p:txBody>
          <a:bodyPr wrap="square" rtlCol="0">
            <a:spAutoFit/>
          </a:bodyPr>
          <a:lstStyle/>
          <a:p>
            <a:pPr algn="ctr"/>
            <a:r>
              <a:rPr lang="en-US" sz="900" dirty="0">
                <a:solidFill>
                  <a:schemeClr val="accent6">
                    <a:lumMod val="50000"/>
                  </a:schemeClr>
                </a:solidFill>
                <a:latin typeface="+mj-lt"/>
                <a:cs typeface="Calibri" panose="020F0502020204030204" pitchFamily="34" charset="0"/>
              </a:rPr>
              <a:t>Genome</a:t>
            </a:r>
          </a:p>
        </p:txBody>
      </p:sp>
      <p:sp>
        <p:nvSpPr>
          <p:cNvPr id="20" name="TextBox 19">
            <a:extLst>
              <a:ext uri="{FF2B5EF4-FFF2-40B4-BE49-F238E27FC236}">
                <a16:creationId xmlns:a16="http://schemas.microsoft.com/office/drawing/2014/main" id="{215401A3-AA68-34D0-009F-7F84DD46AB86}"/>
              </a:ext>
            </a:extLst>
          </p:cNvPr>
          <p:cNvSpPr txBox="1"/>
          <p:nvPr/>
        </p:nvSpPr>
        <p:spPr>
          <a:xfrm>
            <a:off x="7014972" y="3301256"/>
            <a:ext cx="1281120" cy="230832"/>
          </a:xfrm>
          <a:prstGeom prst="rect">
            <a:avLst/>
          </a:prstGeom>
          <a:solidFill>
            <a:srgbClr val="FFFFFF">
              <a:alpha val="76863"/>
            </a:srgbClr>
          </a:solidFill>
        </p:spPr>
        <p:txBody>
          <a:bodyPr wrap="square" rtlCol="0">
            <a:spAutoFit/>
          </a:bodyPr>
          <a:lstStyle/>
          <a:p>
            <a:pPr algn="ctr"/>
            <a:r>
              <a:rPr lang="en-US" sz="900" dirty="0">
                <a:solidFill>
                  <a:schemeClr val="accent6">
                    <a:lumMod val="50000"/>
                  </a:schemeClr>
                </a:solidFill>
                <a:latin typeface="+mj-lt"/>
                <a:cs typeface="Calibri" panose="020F0502020204030204" pitchFamily="34" charset="0"/>
              </a:rPr>
              <a:t>Random Reads</a:t>
            </a:r>
          </a:p>
        </p:txBody>
      </p:sp>
      <p:sp>
        <p:nvSpPr>
          <p:cNvPr id="21" name="TextBox 20">
            <a:extLst>
              <a:ext uri="{FF2B5EF4-FFF2-40B4-BE49-F238E27FC236}">
                <a16:creationId xmlns:a16="http://schemas.microsoft.com/office/drawing/2014/main" id="{4E3F25F3-C143-9E2F-3093-284D4E4E3E03}"/>
              </a:ext>
            </a:extLst>
          </p:cNvPr>
          <p:cNvSpPr txBox="1"/>
          <p:nvPr/>
        </p:nvSpPr>
        <p:spPr>
          <a:xfrm>
            <a:off x="6984301" y="5941368"/>
            <a:ext cx="1497526" cy="230832"/>
          </a:xfrm>
          <a:prstGeom prst="rect">
            <a:avLst/>
          </a:prstGeom>
          <a:noFill/>
        </p:spPr>
        <p:txBody>
          <a:bodyPr wrap="square" rtlCol="0">
            <a:spAutoFit/>
          </a:bodyPr>
          <a:lstStyle/>
          <a:p>
            <a:pPr algn="ctr"/>
            <a:r>
              <a:rPr lang="en-US" sz="900" dirty="0">
                <a:solidFill>
                  <a:schemeClr val="accent6">
                    <a:lumMod val="50000"/>
                  </a:schemeClr>
                </a:solidFill>
                <a:latin typeface="+mj-lt"/>
                <a:cs typeface="Calibri" panose="020F0502020204030204" pitchFamily="34" charset="0"/>
              </a:rPr>
              <a:t>Genome Assembly</a:t>
            </a:r>
          </a:p>
        </p:txBody>
      </p:sp>
      <p:sp>
        <p:nvSpPr>
          <p:cNvPr id="22" name="TextBox 21">
            <a:extLst>
              <a:ext uri="{FF2B5EF4-FFF2-40B4-BE49-F238E27FC236}">
                <a16:creationId xmlns:a16="http://schemas.microsoft.com/office/drawing/2014/main" id="{B84BBEAA-F04E-F3B1-1E66-DFE200045E58}"/>
              </a:ext>
            </a:extLst>
          </p:cNvPr>
          <p:cNvSpPr txBox="1"/>
          <p:nvPr/>
        </p:nvSpPr>
        <p:spPr>
          <a:xfrm>
            <a:off x="7467600" y="5652661"/>
            <a:ext cx="932326" cy="230832"/>
          </a:xfrm>
          <a:prstGeom prst="rect">
            <a:avLst/>
          </a:prstGeom>
          <a:solidFill>
            <a:srgbClr val="FFFFFF">
              <a:alpha val="52941"/>
            </a:srgbClr>
          </a:solidFill>
        </p:spPr>
        <p:txBody>
          <a:bodyPr wrap="square" rtlCol="0">
            <a:spAutoFit/>
          </a:bodyPr>
          <a:lstStyle/>
          <a:p>
            <a:pPr algn="ctr"/>
            <a:r>
              <a:rPr lang="en-US" sz="900" dirty="0">
                <a:solidFill>
                  <a:schemeClr val="accent6">
                    <a:lumMod val="50000"/>
                  </a:schemeClr>
                </a:solidFill>
                <a:latin typeface="+mj-lt"/>
                <a:cs typeface="Calibri" panose="020F0502020204030204" pitchFamily="34" charset="0"/>
              </a:rPr>
              <a:t>Anchoring</a:t>
            </a:r>
          </a:p>
        </p:txBody>
      </p:sp>
      <p:sp>
        <p:nvSpPr>
          <p:cNvPr id="23" name="TextBox 22">
            <a:extLst>
              <a:ext uri="{FF2B5EF4-FFF2-40B4-BE49-F238E27FC236}">
                <a16:creationId xmlns:a16="http://schemas.microsoft.com/office/drawing/2014/main" id="{5293EDEC-02A1-6994-EA5F-1F7701AEB4D9}"/>
              </a:ext>
            </a:extLst>
          </p:cNvPr>
          <p:cNvSpPr txBox="1"/>
          <p:nvPr/>
        </p:nvSpPr>
        <p:spPr>
          <a:xfrm>
            <a:off x="114300" y="6447981"/>
            <a:ext cx="8915400" cy="338554"/>
          </a:xfrm>
          <a:prstGeom prst="rect">
            <a:avLst/>
          </a:prstGeom>
          <a:solidFill>
            <a:schemeClr val="accent6">
              <a:lumMod val="50000"/>
            </a:schemeClr>
          </a:solidFill>
        </p:spPr>
        <p:txBody>
          <a:bodyPr wrap="square" rtlCol="0">
            <a:spAutoFit/>
          </a:bodyPr>
          <a:lstStyle/>
          <a:p>
            <a:pPr algn="ctr"/>
            <a:r>
              <a:rPr lang="en-US" sz="1600" dirty="0">
                <a:solidFill>
                  <a:schemeClr val="bg1"/>
                </a:solidFill>
                <a:latin typeface="+mj-lt"/>
              </a:rPr>
              <a:t>Staff performing laboratory analyses were blinded to baseline characteristics &amp; clinical outcomes</a:t>
            </a:r>
          </a:p>
        </p:txBody>
      </p:sp>
      <p:sp>
        <p:nvSpPr>
          <p:cNvPr id="25" name="Slide Number Placeholder 1">
            <a:extLst>
              <a:ext uri="{FF2B5EF4-FFF2-40B4-BE49-F238E27FC236}">
                <a16:creationId xmlns:a16="http://schemas.microsoft.com/office/drawing/2014/main" id="{0BB0690D-43DB-1DDE-3D36-3CE51556E968}"/>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12</a:t>
            </a:fld>
            <a:endParaRPr lang="en-US" altLang="en-US" dirty="0">
              <a:solidFill>
                <a:schemeClr val="accent6">
                  <a:lumMod val="50000"/>
                </a:schemeClr>
              </a:solidFill>
            </a:endParaRPr>
          </a:p>
        </p:txBody>
      </p:sp>
      <p:pic>
        <p:nvPicPr>
          <p:cNvPr id="26" name="Picture 2" descr="4,428 Cotton Swab Illustrations &amp; Clip Art - iStock">
            <a:extLst>
              <a:ext uri="{FF2B5EF4-FFF2-40B4-BE49-F238E27FC236}">
                <a16:creationId xmlns:a16="http://schemas.microsoft.com/office/drawing/2014/main" id="{D9FC8451-51A8-E9C7-C34D-282354DC8E0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71732" y1="23529" x2="71732" y2="23529"/>
                        <a14:foregroundMark x1="74837" y1="27451" x2="74837" y2="27451"/>
                        <a14:foregroundMark x1="66013" y1="33170" x2="66013" y2="33170"/>
                        <a14:foregroundMark x1="66013" y1="33497" x2="66013" y2="33497"/>
                        <a14:foregroundMark x1="70588" y1="29248" x2="70588" y2="29248"/>
                        <a14:foregroundMark x1="66503" y1="33170" x2="66503" y2="33170"/>
                        <a14:foregroundMark x1="25163" y1="74346" x2="25163" y2="74346"/>
                        <a14:foregroundMark x1="66503" y1="33824" x2="66503" y2="33824"/>
                        <a14:foregroundMark x1="66176" y1="34641" x2="66176" y2="34641"/>
                        <a14:foregroundMark x1="64706" y1="32353" x2="67157" y2="33824"/>
                        <a14:foregroundMark x1="74837" y1="25817" x2="71895" y2="27288"/>
                        <a14:foregroundMark x1="70098" y1="29412" x2="71242" y2="29412"/>
                      </a14:backgroundRemoval>
                    </a14:imgEffect>
                  </a14:imgLayer>
                </a14:imgProps>
              </a:ext>
              <a:ext uri="{28A0092B-C50C-407E-A947-70E740481C1C}">
                <a14:useLocalDpi xmlns:a14="http://schemas.microsoft.com/office/drawing/2010/main" val="0"/>
              </a:ext>
            </a:extLst>
          </a:blip>
          <a:srcRect/>
          <a:stretch>
            <a:fillRect/>
          </a:stretch>
        </p:blipFill>
        <p:spPr bwMode="auto">
          <a:xfrm>
            <a:off x="152400" y="435770"/>
            <a:ext cx="1548141" cy="154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465429"/>
      </p:ext>
    </p:extLst>
  </p:cSld>
  <p:clrMapOvr>
    <a:masterClrMapping/>
  </p:clrMapOvr>
  <mc:AlternateContent xmlns:mc="http://schemas.openxmlformats.org/markup-compatibility/2006" xmlns:p14="http://schemas.microsoft.com/office/powerpoint/2010/main">
    <mc:Choice Requires="p14">
      <p:transition spd="slow" p14:dur="2000" advTm="34319"/>
    </mc:Choice>
    <mc:Fallback xmlns="">
      <p:transition spd="slow" advTm="3431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7B59-831A-88D8-944A-E7172AC23A13}"/>
              </a:ext>
            </a:extLst>
          </p:cNvPr>
          <p:cNvSpPr>
            <a:spLocks noGrp="1"/>
          </p:cNvSpPr>
          <p:nvPr>
            <p:ph type="ctrTitle"/>
          </p:nvPr>
        </p:nvSpPr>
        <p:spPr>
          <a:xfrm>
            <a:off x="685800" y="2693987"/>
            <a:ext cx="7772400" cy="1470025"/>
          </a:xfrm>
        </p:spPr>
        <p:txBody>
          <a:bodyPr/>
          <a:lstStyle/>
          <a:p>
            <a:r>
              <a:rPr lang="en-US" sz="4800" dirty="0"/>
              <a:t>Results</a:t>
            </a:r>
          </a:p>
        </p:txBody>
      </p:sp>
      <p:sp>
        <p:nvSpPr>
          <p:cNvPr id="4" name="Slide Number Placeholder 3">
            <a:extLst>
              <a:ext uri="{FF2B5EF4-FFF2-40B4-BE49-F238E27FC236}">
                <a16:creationId xmlns:a16="http://schemas.microsoft.com/office/drawing/2014/main" id="{AC48194C-9E9D-0BCC-B5C9-60E01E47FCB5}"/>
              </a:ext>
            </a:extLst>
          </p:cNvPr>
          <p:cNvSpPr>
            <a:spLocks noGrp="1"/>
          </p:cNvSpPr>
          <p:nvPr>
            <p:ph type="sldNum" sz="quarter" idx="12"/>
          </p:nvPr>
        </p:nvSpPr>
        <p:spPr/>
        <p:txBody>
          <a:bodyPr/>
          <a:lstStyle/>
          <a:p>
            <a:pPr>
              <a:defRPr/>
            </a:pPr>
            <a:fld id="{CF9E8062-7401-AE4F-B9CF-4911625327B4}" type="slidenum">
              <a:rPr lang="en-US" altLang="en-US" smtClean="0"/>
              <a:pPr>
                <a:defRPr/>
              </a:pPr>
              <a:t>13</a:t>
            </a:fld>
            <a:endParaRPr lang="en-US" altLang="en-US"/>
          </a:p>
        </p:txBody>
      </p:sp>
    </p:spTree>
    <p:extLst>
      <p:ext uri="{BB962C8B-B14F-4D97-AF65-F5344CB8AC3E}">
        <p14:creationId xmlns:p14="http://schemas.microsoft.com/office/powerpoint/2010/main" val="4291765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9ED491E7-019C-83B2-72DF-54BBEFDADE1F}"/>
              </a:ext>
            </a:extLst>
          </p:cNvPr>
          <p:cNvPicPr>
            <a:picLocks noChangeAspect="1"/>
          </p:cNvPicPr>
          <p:nvPr/>
        </p:nvPicPr>
        <p:blipFill rotWithShape="1">
          <a:blip r:embed="rId3"/>
          <a:srcRect l="10751" b="7610"/>
          <a:stretch/>
        </p:blipFill>
        <p:spPr>
          <a:xfrm>
            <a:off x="5612698" y="2417723"/>
            <a:ext cx="2774728" cy="2872386"/>
          </a:xfrm>
          <a:prstGeom prst="rect">
            <a:avLst/>
          </a:prstGeom>
        </p:spPr>
      </p:pic>
      <p:pic>
        <p:nvPicPr>
          <p:cNvPr id="58" name="Picture 1">
            <a:extLst>
              <a:ext uri="{FF2B5EF4-FFF2-40B4-BE49-F238E27FC236}">
                <a16:creationId xmlns:a16="http://schemas.microsoft.com/office/drawing/2014/main" id="{47018398-B0CF-B2AE-B7E0-FF29C9D1BB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85" t="5006" r="52426" b="52817"/>
          <a:stretch/>
        </p:blipFill>
        <p:spPr bwMode="auto">
          <a:xfrm>
            <a:off x="7252466" y="838200"/>
            <a:ext cx="1739133" cy="172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59">
            <a:extLst>
              <a:ext uri="{FF2B5EF4-FFF2-40B4-BE49-F238E27FC236}">
                <a16:creationId xmlns:a16="http://schemas.microsoft.com/office/drawing/2014/main" id="{84A3714E-B9B8-60B3-B8F1-FBA2F0D295F0}"/>
              </a:ext>
            </a:extLst>
          </p:cNvPr>
          <p:cNvSpPr/>
          <p:nvPr/>
        </p:nvSpPr>
        <p:spPr>
          <a:xfrm rot="16200000">
            <a:off x="6477276" y="1493333"/>
            <a:ext cx="1434092" cy="215444"/>
          </a:xfrm>
          <a:prstGeom prst="rect">
            <a:avLst/>
          </a:prstGeom>
          <a:noFill/>
        </p:spPr>
        <p:txBody>
          <a:bodyPr wrap="square">
            <a:spAutoFit/>
          </a:bodyPr>
          <a:lstStyle/>
          <a:p>
            <a:pPr algn="ctr"/>
            <a:r>
              <a:rPr lang="en-US" sz="800" b="1" dirty="0">
                <a:latin typeface="Helvetica" pitchFamily="2" charset="0"/>
              </a:rPr>
              <a:t>Pro-inflammatory Score</a:t>
            </a:r>
          </a:p>
        </p:txBody>
      </p:sp>
      <p:sp>
        <p:nvSpPr>
          <p:cNvPr id="2" name="Title 1">
            <a:extLst>
              <a:ext uri="{FF2B5EF4-FFF2-40B4-BE49-F238E27FC236}">
                <a16:creationId xmlns:a16="http://schemas.microsoft.com/office/drawing/2014/main" id="{1BB239F7-4888-0EB3-DA52-B917456B2214}"/>
              </a:ext>
            </a:extLst>
          </p:cNvPr>
          <p:cNvSpPr>
            <a:spLocks noGrp="1"/>
          </p:cNvSpPr>
          <p:nvPr>
            <p:ph type="title"/>
          </p:nvPr>
        </p:nvSpPr>
        <p:spPr/>
        <p:txBody>
          <a:bodyPr/>
          <a:lstStyle/>
          <a:p>
            <a:r>
              <a:rPr lang="en-US" dirty="0">
                <a:solidFill>
                  <a:srgbClr val="002060"/>
                </a:solidFill>
              </a:rPr>
              <a:t>Vaginal Inflammation at Baseline</a:t>
            </a:r>
            <a:endParaRPr lang="en-US" dirty="0"/>
          </a:p>
        </p:txBody>
      </p:sp>
      <p:sp>
        <p:nvSpPr>
          <p:cNvPr id="3" name="TextBox 2">
            <a:extLst>
              <a:ext uri="{FF2B5EF4-FFF2-40B4-BE49-F238E27FC236}">
                <a16:creationId xmlns:a16="http://schemas.microsoft.com/office/drawing/2014/main" id="{74543D13-5CB4-42CF-951F-4B4D9AD184E8}"/>
              </a:ext>
            </a:extLst>
          </p:cNvPr>
          <p:cNvSpPr txBox="1"/>
          <p:nvPr/>
        </p:nvSpPr>
        <p:spPr>
          <a:xfrm>
            <a:off x="2818154" y="1219200"/>
            <a:ext cx="3507692" cy="830997"/>
          </a:xfrm>
          <a:prstGeom prst="rect">
            <a:avLst/>
          </a:prstGeom>
          <a:noFill/>
        </p:spPr>
        <p:txBody>
          <a:bodyPr wrap="none" rtlCol="0">
            <a:spAutoFit/>
          </a:bodyPr>
          <a:lstStyle/>
          <a:p>
            <a:pPr algn="ctr"/>
            <a:r>
              <a:rPr lang="en-US" dirty="0">
                <a:solidFill>
                  <a:srgbClr val="002060"/>
                </a:solidFill>
                <a:latin typeface="+mj-lt"/>
              </a:rPr>
              <a:t>(16-20 </a:t>
            </a:r>
            <a:r>
              <a:rPr lang="en-US" dirty="0" err="1">
                <a:solidFill>
                  <a:srgbClr val="002060"/>
                </a:solidFill>
                <a:latin typeface="+mj-lt"/>
              </a:rPr>
              <a:t>wks</a:t>
            </a:r>
            <a:r>
              <a:rPr lang="en-US" dirty="0">
                <a:solidFill>
                  <a:srgbClr val="002060"/>
                </a:solidFill>
                <a:latin typeface="+mj-lt"/>
              </a:rPr>
              <a:t>)</a:t>
            </a:r>
          </a:p>
          <a:p>
            <a:pPr algn="ctr"/>
            <a:r>
              <a:rPr lang="en-US" i="1" dirty="0">
                <a:solidFill>
                  <a:srgbClr val="002060"/>
                </a:solidFill>
                <a:latin typeface="+mj-lt"/>
              </a:rPr>
              <a:t>Cross-sectional analysis</a:t>
            </a:r>
            <a:endParaRPr lang="en-US" i="1" dirty="0">
              <a:latin typeface="+mj-lt"/>
            </a:endParaRPr>
          </a:p>
        </p:txBody>
      </p:sp>
      <p:pic>
        <p:nvPicPr>
          <p:cNvPr id="4" name="Picture 3">
            <a:extLst>
              <a:ext uri="{FF2B5EF4-FFF2-40B4-BE49-F238E27FC236}">
                <a16:creationId xmlns:a16="http://schemas.microsoft.com/office/drawing/2014/main" id="{0D4458BD-0978-9D0A-3BD5-E8898C230A05}"/>
              </a:ext>
            </a:extLst>
          </p:cNvPr>
          <p:cNvPicPr>
            <a:picLocks noChangeAspect="1"/>
          </p:cNvPicPr>
          <p:nvPr/>
        </p:nvPicPr>
        <p:blipFill rotWithShape="1">
          <a:blip r:embed="rId5"/>
          <a:srcRect l="10794" b="7606"/>
          <a:stretch/>
        </p:blipFill>
        <p:spPr>
          <a:xfrm>
            <a:off x="1350512" y="2417723"/>
            <a:ext cx="2774727" cy="2874120"/>
          </a:xfrm>
          <a:prstGeom prst="rect">
            <a:avLst/>
          </a:prstGeom>
        </p:spPr>
      </p:pic>
      <p:sp>
        <p:nvSpPr>
          <p:cNvPr id="7" name="TextBox 6">
            <a:extLst>
              <a:ext uri="{FF2B5EF4-FFF2-40B4-BE49-F238E27FC236}">
                <a16:creationId xmlns:a16="http://schemas.microsoft.com/office/drawing/2014/main" id="{F51380D3-0305-748D-7BCF-B22810C530E9}"/>
              </a:ext>
            </a:extLst>
          </p:cNvPr>
          <p:cNvSpPr txBox="1"/>
          <p:nvPr/>
        </p:nvSpPr>
        <p:spPr>
          <a:xfrm>
            <a:off x="1281873" y="5295382"/>
            <a:ext cx="896112" cy="521208"/>
          </a:xfrm>
          <a:prstGeom prst="rect">
            <a:avLst/>
          </a:prstGeom>
          <a:solidFill>
            <a:srgbClr val="569FD3"/>
          </a:solidFill>
          <a:ln>
            <a:solidFill>
              <a:srgbClr val="00727C"/>
            </a:solidFill>
          </a:ln>
        </p:spPr>
        <p:txBody>
          <a:bodyPr wrap="none" rtlCol="0" anchor="ctr">
            <a:spAutoFit/>
          </a:bodyPr>
          <a:lstStyle/>
          <a:p>
            <a:pPr algn="ctr"/>
            <a:r>
              <a:rPr lang="en-US" sz="1400" b="1" dirty="0">
                <a:solidFill>
                  <a:schemeClr val="accent3"/>
                </a:solidFill>
                <a:latin typeface="Helvetica" pitchFamily="2" charset="0"/>
              </a:rPr>
              <a:t>HIV-</a:t>
            </a:r>
          </a:p>
        </p:txBody>
      </p:sp>
      <p:sp>
        <p:nvSpPr>
          <p:cNvPr id="8" name="TextBox 7">
            <a:extLst>
              <a:ext uri="{FF2B5EF4-FFF2-40B4-BE49-F238E27FC236}">
                <a16:creationId xmlns:a16="http://schemas.microsoft.com/office/drawing/2014/main" id="{A4098FDC-7D57-3C41-13A6-2E57962CD2E3}"/>
              </a:ext>
            </a:extLst>
          </p:cNvPr>
          <p:cNvSpPr txBox="1"/>
          <p:nvPr/>
        </p:nvSpPr>
        <p:spPr>
          <a:xfrm>
            <a:off x="2245165" y="5295382"/>
            <a:ext cx="891591" cy="523220"/>
          </a:xfrm>
          <a:prstGeom prst="rect">
            <a:avLst/>
          </a:prstGeom>
          <a:solidFill>
            <a:schemeClr val="accent5">
              <a:lumMod val="50000"/>
            </a:schemeClr>
          </a:solidFill>
          <a:ln>
            <a:solidFill>
              <a:schemeClr val="tx1">
                <a:lumMod val="50000"/>
              </a:schemeClr>
            </a:solidFill>
          </a:ln>
        </p:spPr>
        <p:txBody>
          <a:bodyPr wrap="none" rtlCol="0">
            <a:spAutoFit/>
          </a:bodyPr>
          <a:lstStyle/>
          <a:p>
            <a:pPr algn="ctr"/>
            <a:r>
              <a:rPr lang="en-US" sz="1400" b="1" dirty="0">
                <a:solidFill>
                  <a:schemeClr val="bg1"/>
                </a:solidFill>
                <a:latin typeface="Helvetica" pitchFamily="2" charset="0"/>
              </a:rPr>
              <a:t>HIV+</a:t>
            </a:r>
          </a:p>
          <a:p>
            <a:pPr algn="ctr"/>
            <a:r>
              <a:rPr lang="en-US" sz="1400" b="1" dirty="0">
                <a:solidFill>
                  <a:schemeClr val="bg1"/>
                </a:solidFill>
                <a:latin typeface="Helvetica" pitchFamily="2" charset="0"/>
              </a:rPr>
              <a:t>pre-ART</a:t>
            </a:r>
          </a:p>
        </p:txBody>
      </p:sp>
      <p:sp>
        <p:nvSpPr>
          <p:cNvPr id="9" name="TextBox 8">
            <a:extLst>
              <a:ext uri="{FF2B5EF4-FFF2-40B4-BE49-F238E27FC236}">
                <a16:creationId xmlns:a16="http://schemas.microsoft.com/office/drawing/2014/main" id="{FD34C566-90FD-AE4E-12CD-400ABA96CA8D}"/>
              </a:ext>
            </a:extLst>
          </p:cNvPr>
          <p:cNvSpPr txBox="1"/>
          <p:nvPr/>
        </p:nvSpPr>
        <p:spPr>
          <a:xfrm>
            <a:off x="3201627" y="5295382"/>
            <a:ext cx="989373" cy="523220"/>
          </a:xfrm>
          <a:prstGeom prst="rect">
            <a:avLst/>
          </a:prstGeom>
          <a:solidFill>
            <a:schemeClr val="accent6">
              <a:lumMod val="75000"/>
            </a:schemeClr>
          </a:solidFill>
          <a:ln>
            <a:solidFill>
              <a:schemeClr val="tx1">
                <a:lumMod val="50000"/>
              </a:schemeClr>
            </a:solidFill>
          </a:ln>
        </p:spPr>
        <p:txBody>
          <a:bodyPr wrap="none" rtlCol="0">
            <a:spAutoFit/>
          </a:bodyPr>
          <a:lstStyle/>
          <a:p>
            <a:pPr algn="ctr"/>
            <a:r>
              <a:rPr lang="en-US" sz="1400" b="1" dirty="0">
                <a:solidFill>
                  <a:schemeClr val="bg1"/>
                </a:solidFill>
                <a:latin typeface="Helvetica" pitchFamily="2" charset="0"/>
              </a:rPr>
              <a:t>HIV+</a:t>
            </a:r>
          </a:p>
          <a:p>
            <a:pPr algn="ctr"/>
            <a:r>
              <a:rPr lang="en-US" sz="1400" b="1" dirty="0">
                <a:solidFill>
                  <a:schemeClr val="bg1"/>
                </a:solidFill>
                <a:latin typeface="Helvetica" pitchFamily="2" charset="0"/>
              </a:rPr>
              <a:t>post-ART</a:t>
            </a:r>
          </a:p>
        </p:txBody>
      </p:sp>
      <p:sp>
        <p:nvSpPr>
          <p:cNvPr id="10" name="Rectangle 9">
            <a:extLst>
              <a:ext uri="{FF2B5EF4-FFF2-40B4-BE49-F238E27FC236}">
                <a16:creationId xmlns:a16="http://schemas.microsoft.com/office/drawing/2014/main" id="{08AA7A3B-DA65-F882-0094-0CE3CD9E8C6C}"/>
              </a:ext>
            </a:extLst>
          </p:cNvPr>
          <p:cNvSpPr/>
          <p:nvPr/>
        </p:nvSpPr>
        <p:spPr>
          <a:xfrm rot="16200000">
            <a:off x="-523419" y="3704957"/>
            <a:ext cx="2512226" cy="338554"/>
          </a:xfrm>
          <a:prstGeom prst="rect">
            <a:avLst/>
          </a:prstGeom>
          <a:solidFill>
            <a:schemeClr val="bg1"/>
          </a:solidFill>
        </p:spPr>
        <p:txBody>
          <a:bodyPr wrap="none">
            <a:spAutoFit/>
          </a:bodyPr>
          <a:lstStyle/>
          <a:p>
            <a:pPr algn="ctr"/>
            <a:r>
              <a:rPr lang="en-US" sz="1600" b="1" dirty="0">
                <a:latin typeface="Helvetica" pitchFamily="2" charset="0"/>
              </a:rPr>
              <a:t>Pro-inflammatory Score</a:t>
            </a:r>
          </a:p>
        </p:txBody>
      </p:sp>
      <p:sp>
        <p:nvSpPr>
          <p:cNvPr id="13" name="Rectangle 12">
            <a:extLst>
              <a:ext uri="{FF2B5EF4-FFF2-40B4-BE49-F238E27FC236}">
                <a16:creationId xmlns:a16="http://schemas.microsoft.com/office/drawing/2014/main" id="{E3494618-63BE-B9EB-1A93-038480DB1F8C}"/>
              </a:ext>
            </a:extLst>
          </p:cNvPr>
          <p:cNvSpPr/>
          <p:nvPr/>
        </p:nvSpPr>
        <p:spPr>
          <a:xfrm>
            <a:off x="1035794" y="2488176"/>
            <a:ext cx="285173" cy="27932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E27988D-7717-A81F-E71D-D0362EDCE76F}"/>
              </a:ext>
            </a:extLst>
          </p:cNvPr>
          <p:cNvGrpSpPr/>
          <p:nvPr/>
        </p:nvGrpSpPr>
        <p:grpSpPr>
          <a:xfrm>
            <a:off x="897814" y="2456623"/>
            <a:ext cx="492444" cy="2810759"/>
            <a:chOff x="718907" y="622467"/>
            <a:chExt cx="492444" cy="2856363"/>
          </a:xfrm>
        </p:grpSpPr>
        <p:sp>
          <p:nvSpPr>
            <p:cNvPr id="19" name="Rectangle 18">
              <a:extLst>
                <a:ext uri="{FF2B5EF4-FFF2-40B4-BE49-F238E27FC236}">
                  <a16:creationId xmlns:a16="http://schemas.microsoft.com/office/drawing/2014/main" id="{6473D8B4-1710-4900-25C3-6686CD502D5C}"/>
                </a:ext>
              </a:extLst>
            </p:cNvPr>
            <p:cNvSpPr/>
            <p:nvPr/>
          </p:nvSpPr>
          <p:spPr>
            <a:xfrm>
              <a:off x="748563" y="1267196"/>
              <a:ext cx="433132" cy="307777"/>
            </a:xfrm>
            <a:prstGeom prst="rect">
              <a:avLst/>
            </a:prstGeom>
            <a:solidFill>
              <a:schemeClr val="bg1"/>
            </a:solidFill>
          </p:spPr>
          <p:txBody>
            <a:bodyPr wrap="none">
              <a:spAutoFit/>
            </a:bodyPr>
            <a:lstStyle/>
            <a:p>
              <a:pPr algn="ctr"/>
              <a:r>
                <a:rPr lang="en-US" sz="1400" b="1" dirty="0">
                  <a:latin typeface="Helvetica" pitchFamily="2" charset="0"/>
                </a:rPr>
                <a:t>2.5</a:t>
              </a:r>
            </a:p>
          </p:txBody>
        </p:sp>
        <p:sp>
          <p:nvSpPr>
            <p:cNvPr id="20" name="Rectangle 19">
              <a:extLst>
                <a:ext uri="{FF2B5EF4-FFF2-40B4-BE49-F238E27FC236}">
                  <a16:creationId xmlns:a16="http://schemas.microsoft.com/office/drawing/2014/main" id="{57006A23-720F-8819-5A67-F0592714FF85}"/>
                </a:ext>
              </a:extLst>
            </p:cNvPr>
            <p:cNvSpPr/>
            <p:nvPr/>
          </p:nvSpPr>
          <p:spPr>
            <a:xfrm>
              <a:off x="748564" y="1896760"/>
              <a:ext cx="433131" cy="307777"/>
            </a:xfrm>
            <a:prstGeom prst="rect">
              <a:avLst/>
            </a:prstGeom>
            <a:solidFill>
              <a:schemeClr val="bg1"/>
            </a:solidFill>
          </p:spPr>
          <p:txBody>
            <a:bodyPr wrap="none">
              <a:spAutoFit/>
            </a:bodyPr>
            <a:lstStyle/>
            <a:p>
              <a:pPr algn="ctr"/>
              <a:r>
                <a:rPr lang="en-US" sz="1400" b="1" dirty="0">
                  <a:latin typeface="Helvetica" pitchFamily="2" charset="0"/>
                </a:rPr>
                <a:t>0.0</a:t>
              </a:r>
            </a:p>
          </p:txBody>
        </p:sp>
        <p:sp>
          <p:nvSpPr>
            <p:cNvPr id="21" name="Rectangle 20">
              <a:extLst>
                <a:ext uri="{FF2B5EF4-FFF2-40B4-BE49-F238E27FC236}">
                  <a16:creationId xmlns:a16="http://schemas.microsoft.com/office/drawing/2014/main" id="{5C7A77E8-1670-86CC-50A5-6D1B21082390}"/>
                </a:ext>
              </a:extLst>
            </p:cNvPr>
            <p:cNvSpPr/>
            <p:nvPr/>
          </p:nvSpPr>
          <p:spPr>
            <a:xfrm>
              <a:off x="718908" y="2526324"/>
              <a:ext cx="492443" cy="307777"/>
            </a:xfrm>
            <a:prstGeom prst="rect">
              <a:avLst/>
            </a:prstGeom>
            <a:solidFill>
              <a:schemeClr val="bg1"/>
            </a:solidFill>
          </p:spPr>
          <p:txBody>
            <a:bodyPr wrap="none">
              <a:spAutoFit/>
            </a:bodyPr>
            <a:lstStyle/>
            <a:p>
              <a:pPr algn="ctr"/>
              <a:r>
                <a:rPr lang="en-US" sz="1400" b="1" dirty="0">
                  <a:latin typeface="Helvetica" pitchFamily="2" charset="0"/>
                </a:rPr>
                <a:t>-2.5</a:t>
              </a:r>
            </a:p>
          </p:txBody>
        </p:sp>
        <p:sp>
          <p:nvSpPr>
            <p:cNvPr id="22" name="Rectangle 21">
              <a:extLst>
                <a:ext uri="{FF2B5EF4-FFF2-40B4-BE49-F238E27FC236}">
                  <a16:creationId xmlns:a16="http://schemas.microsoft.com/office/drawing/2014/main" id="{DE6FFB30-DD74-45D5-D6B8-876D4FF10E9E}"/>
                </a:ext>
              </a:extLst>
            </p:cNvPr>
            <p:cNvSpPr/>
            <p:nvPr/>
          </p:nvSpPr>
          <p:spPr>
            <a:xfrm>
              <a:off x="718907" y="3171053"/>
              <a:ext cx="492444" cy="307777"/>
            </a:xfrm>
            <a:prstGeom prst="rect">
              <a:avLst/>
            </a:prstGeom>
            <a:solidFill>
              <a:schemeClr val="bg1"/>
            </a:solidFill>
          </p:spPr>
          <p:txBody>
            <a:bodyPr wrap="none">
              <a:spAutoFit/>
            </a:bodyPr>
            <a:lstStyle/>
            <a:p>
              <a:pPr algn="ctr"/>
              <a:r>
                <a:rPr lang="en-US" sz="1400" b="1" dirty="0">
                  <a:latin typeface="Helvetica" pitchFamily="2" charset="0"/>
                </a:rPr>
                <a:t>-5.0</a:t>
              </a:r>
            </a:p>
          </p:txBody>
        </p:sp>
        <p:sp>
          <p:nvSpPr>
            <p:cNvPr id="23" name="Rectangle 22">
              <a:extLst>
                <a:ext uri="{FF2B5EF4-FFF2-40B4-BE49-F238E27FC236}">
                  <a16:creationId xmlns:a16="http://schemas.microsoft.com/office/drawing/2014/main" id="{49F098D8-8A9C-BCBA-0632-7A22E7EB7FDC}"/>
                </a:ext>
              </a:extLst>
            </p:cNvPr>
            <p:cNvSpPr/>
            <p:nvPr/>
          </p:nvSpPr>
          <p:spPr>
            <a:xfrm>
              <a:off x="748564" y="622467"/>
              <a:ext cx="433131" cy="307777"/>
            </a:xfrm>
            <a:prstGeom prst="rect">
              <a:avLst/>
            </a:prstGeom>
            <a:solidFill>
              <a:schemeClr val="bg1"/>
            </a:solidFill>
          </p:spPr>
          <p:txBody>
            <a:bodyPr wrap="none">
              <a:spAutoFit/>
            </a:bodyPr>
            <a:lstStyle/>
            <a:p>
              <a:pPr algn="ctr"/>
              <a:r>
                <a:rPr lang="en-US" sz="1400" b="1" dirty="0">
                  <a:latin typeface="Helvetica" pitchFamily="2" charset="0"/>
                </a:rPr>
                <a:t>5.0</a:t>
              </a:r>
            </a:p>
          </p:txBody>
        </p:sp>
      </p:grpSp>
      <p:cxnSp>
        <p:nvCxnSpPr>
          <p:cNvPr id="30" name="Straight Arrow Connector 29">
            <a:extLst>
              <a:ext uri="{FF2B5EF4-FFF2-40B4-BE49-F238E27FC236}">
                <a16:creationId xmlns:a16="http://schemas.microsoft.com/office/drawing/2014/main" id="{B7B14408-1D3B-FB79-B69E-7A264AFA1983}"/>
              </a:ext>
            </a:extLst>
          </p:cNvPr>
          <p:cNvCxnSpPr/>
          <p:nvPr/>
        </p:nvCxnSpPr>
        <p:spPr>
          <a:xfrm>
            <a:off x="1709622" y="2908267"/>
            <a:ext cx="1935721" cy="0"/>
          </a:xfrm>
          <a:prstGeom prst="straightConnector1">
            <a:avLst/>
          </a:prstGeom>
          <a:ln>
            <a:solidFill>
              <a:schemeClr val="tx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0A604C46-63DB-8A22-2E35-A73F6E33B041}"/>
              </a:ext>
            </a:extLst>
          </p:cNvPr>
          <p:cNvSpPr txBox="1"/>
          <p:nvPr/>
        </p:nvSpPr>
        <p:spPr>
          <a:xfrm>
            <a:off x="2272684" y="2631268"/>
            <a:ext cx="829073" cy="276999"/>
          </a:xfrm>
          <a:prstGeom prst="rect">
            <a:avLst/>
          </a:prstGeom>
          <a:noFill/>
          <a:ln>
            <a:noFill/>
          </a:ln>
        </p:spPr>
        <p:txBody>
          <a:bodyPr wrap="none" rtlCol="0">
            <a:spAutoFit/>
          </a:bodyPr>
          <a:lstStyle/>
          <a:p>
            <a:r>
              <a:rPr lang="en-US" sz="1200" dirty="0">
                <a:latin typeface="Helvetica" pitchFamily="2" charset="0"/>
              </a:rPr>
              <a:t>p = 0.016</a:t>
            </a:r>
          </a:p>
        </p:txBody>
      </p:sp>
      <p:sp>
        <p:nvSpPr>
          <p:cNvPr id="37" name="TextBox 36">
            <a:extLst>
              <a:ext uri="{FF2B5EF4-FFF2-40B4-BE49-F238E27FC236}">
                <a16:creationId xmlns:a16="http://schemas.microsoft.com/office/drawing/2014/main" id="{7007D2BE-F5DE-785A-89DD-3C3A8CE01C3D}"/>
              </a:ext>
            </a:extLst>
          </p:cNvPr>
          <p:cNvSpPr txBox="1"/>
          <p:nvPr/>
        </p:nvSpPr>
        <p:spPr>
          <a:xfrm>
            <a:off x="3372338" y="4973657"/>
            <a:ext cx="596638" cy="307777"/>
          </a:xfrm>
          <a:prstGeom prst="rect">
            <a:avLst/>
          </a:prstGeom>
          <a:noFill/>
        </p:spPr>
        <p:txBody>
          <a:bodyPr wrap="none" rtlCol="0">
            <a:spAutoFit/>
          </a:bodyPr>
          <a:lstStyle/>
          <a:p>
            <a:r>
              <a:rPr lang="en-US" sz="1400" b="1" dirty="0">
                <a:latin typeface="Helvetica" pitchFamily="2" charset="0"/>
              </a:rPr>
              <a:t>n=39</a:t>
            </a:r>
          </a:p>
        </p:txBody>
      </p:sp>
      <p:sp>
        <p:nvSpPr>
          <p:cNvPr id="38" name="TextBox 37">
            <a:extLst>
              <a:ext uri="{FF2B5EF4-FFF2-40B4-BE49-F238E27FC236}">
                <a16:creationId xmlns:a16="http://schemas.microsoft.com/office/drawing/2014/main" id="{4F173043-349C-97EB-0820-C119959EA588}"/>
              </a:ext>
            </a:extLst>
          </p:cNvPr>
          <p:cNvSpPr txBox="1"/>
          <p:nvPr/>
        </p:nvSpPr>
        <p:spPr>
          <a:xfrm>
            <a:off x="2365309" y="4973657"/>
            <a:ext cx="617477" cy="307777"/>
          </a:xfrm>
          <a:prstGeom prst="rect">
            <a:avLst/>
          </a:prstGeom>
          <a:noFill/>
        </p:spPr>
        <p:txBody>
          <a:bodyPr wrap="none" rtlCol="0">
            <a:spAutoFit/>
          </a:bodyPr>
          <a:lstStyle/>
          <a:p>
            <a:r>
              <a:rPr lang="en-US" sz="1400" b="1" dirty="0">
                <a:latin typeface="Helvetica" pitchFamily="2" charset="0"/>
              </a:rPr>
              <a:t>n=50</a:t>
            </a:r>
          </a:p>
        </p:txBody>
      </p:sp>
      <p:sp>
        <p:nvSpPr>
          <p:cNvPr id="39" name="TextBox 38">
            <a:extLst>
              <a:ext uri="{FF2B5EF4-FFF2-40B4-BE49-F238E27FC236}">
                <a16:creationId xmlns:a16="http://schemas.microsoft.com/office/drawing/2014/main" id="{6D23046C-805A-5C59-7452-1E9B016D3880}"/>
              </a:ext>
            </a:extLst>
          </p:cNvPr>
          <p:cNvSpPr txBox="1"/>
          <p:nvPr/>
        </p:nvSpPr>
        <p:spPr>
          <a:xfrm>
            <a:off x="1470753" y="4973657"/>
            <a:ext cx="696024" cy="307777"/>
          </a:xfrm>
          <a:prstGeom prst="rect">
            <a:avLst/>
          </a:prstGeom>
          <a:noFill/>
        </p:spPr>
        <p:txBody>
          <a:bodyPr wrap="none" rtlCol="0">
            <a:spAutoFit/>
          </a:bodyPr>
          <a:lstStyle/>
          <a:p>
            <a:r>
              <a:rPr lang="en-US" sz="1400" b="1" dirty="0">
                <a:latin typeface="Helvetica" pitchFamily="2" charset="0"/>
              </a:rPr>
              <a:t>n=151</a:t>
            </a:r>
          </a:p>
        </p:txBody>
      </p:sp>
      <p:cxnSp>
        <p:nvCxnSpPr>
          <p:cNvPr id="40" name="Straight Connector 39">
            <a:extLst>
              <a:ext uri="{FF2B5EF4-FFF2-40B4-BE49-F238E27FC236}">
                <a16:creationId xmlns:a16="http://schemas.microsoft.com/office/drawing/2014/main" id="{B3FF1D7B-9A49-2DC5-1E50-02E70AE45FC1}"/>
              </a:ext>
            </a:extLst>
          </p:cNvPr>
          <p:cNvCxnSpPr>
            <a:cxnSpLocks/>
          </p:cNvCxnSpPr>
          <p:nvPr/>
        </p:nvCxnSpPr>
        <p:spPr>
          <a:xfrm>
            <a:off x="3427414" y="3639913"/>
            <a:ext cx="536565" cy="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C2CA3216-CECB-45EA-B67F-0C36EBECC389}"/>
              </a:ext>
            </a:extLst>
          </p:cNvPr>
          <p:cNvCxnSpPr>
            <a:cxnSpLocks/>
          </p:cNvCxnSpPr>
          <p:nvPr/>
        </p:nvCxnSpPr>
        <p:spPr>
          <a:xfrm>
            <a:off x="1465756" y="3789323"/>
            <a:ext cx="536565" cy="0"/>
          </a:xfrm>
          <a:prstGeom prst="line">
            <a:avLst/>
          </a:prstGeom>
          <a:ln w="57150">
            <a:solidFill>
              <a:srgbClr val="569FD3"/>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32C63AF-C80A-DF97-8092-C31683D75DE0}"/>
              </a:ext>
            </a:extLst>
          </p:cNvPr>
          <p:cNvCxnSpPr>
            <a:cxnSpLocks/>
          </p:cNvCxnSpPr>
          <p:nvPr/>
        </p:nvCxnSpPr>
        <p:spPr>
          <a:xfrm>
            <a:off x="2446221" y="3697883"/>
            <a:ext cx="536565" cy="0"/>
          </a:xfrm>
          <a:prstGeom prst="line">
            <a:avLst/>
          </a:prstGeom>
          <a:ln w="5715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2DB7DEC4-D25A-E385-7A02-1E497900ABBB}"/>
              </a:ext>
            </a:extLst>
          </p:cNvPr>
          <p:cNvSpPr txBox="1"/>
          <p:nvPr/>
        </p:nvSpPr>
        <p:spPr>
          <a:xfrm>
            <a:off x="4572000" y="6622233"/>
            <a:ext cx="4572000" cy="261610"/>
          </a:xfrm>
          <a:prstGeom prst="rect">
            <a:avLst/>
          </a:prstGeom>
          <a:noFill/>
        </p:spPr>
        <p:txBody>
          <a:bodyPr wrap="square">
            <a:spAutoFit/>
          </a:bodyPr>
          <a:lstStyle/>
          <a:p>
            <a:pPr algn="r"/>
            <a:r>
              <a:rPr lang="en-US" sz="1100" b="0" i="0" dirty="0">
                <a:solidFill>
                  <a:srgbClr val="212121"/>
                </a:solidFill>
                <a:effectLst/>
                <a:latin typeface="Calibri" panose="020F0502020204030204" pitchFamily="34" charset="0"/>
                <a:cs typeface="Calibri" panose="020F0502020204030204" pitchFamily="34" charset="0"/>
              </a:rPr>
              <a:t>Rittenhouse KJ et al. AIDS. 2021</a:t>
            </a:r>
            <a:r>
              <a:rPr lang="en-US" sz="1100" b="0" i="0" dirty="0">
                <a:solidFill>
                  <a:srgbClr val="212121"/>
                </a:solidFill>
                <a:effectLst/>
                <a:latin typeface="system-ui"/>
              </a:rPr>
              <a:t>.</a:t>
            </a:r>
            <a:endParaRPr lang="en-US" sz="1100" dirty="0"/>
          </a:p>
        </p:txBody>
      </p:sp>
      <p:sp>
        <p:nvSpPr>
          <p:cNvPr id="49" name="TextBox 48">
            <a:extLst>
              <a:ext uri="{FF2B5EF4-FFF2-40B4-BE49-F238E27FC236}">
                <a16:creationId xmlns:a16="http://schemas.microsoft.com/office/drawing/2014/main" id="{B568784D-F2EE-05A5-E1B0-77992BF50039}"/>
              </a:ext>
            </a:extLst>
          </p:cNvPr>
          <p:cNvSpPr txBox="1"/>
          <p:nvPr/>
        </p:nvSpPr>
        <p:spPr>
          <a:xfrm>
            <a:off x="693352" y="6013847"/>
            <a:ext cx="7757296" cy="615553"/>
          </a:xfrm>
          <a:prstGeom prst="rect">
            <a:avLst/>
          </a:prstGeom>
          <a:solidFill>
            <a:schemeClr val="bg1">
              <a:lumMod val="65000"/>
            </a:schemeClr>
          </a:solidFill>
          <a:ln>
            <a:solidFill>
              <a:schemeClr val="bg2">
                <a:lumMod val="50000"/>
              </a:schemeClr>
            </a:solidFill>
          </a:ln>
        </p:spPr>
        <p:txBody>
          <a:bodyPr wrap="square">
            <a:spAutoFit/>
          </a:bodyPr>
          <a:lstStyle/>
          <a:p>
            <a:pPr marL="285750" indent="-285750">
              <a:buFont typeface="Arial" panose="020B0604020202020204" pitchFamily="34" charset="0"/>
              <a:buChar char="•"/>
            </a:pPr>
            <a:r>
              <a:rPr lang="en-US" sz="1600" b="1" dirty="0">
                <a:solidFill>
                  <a:schemeClr val="bg1"/>
                </a:solidFill>
                <a:latin typeface="+mj-lt"/>
              </a:rPr>
              <a:t> </a:t>
            </a:r>
            <a:r>
              <a:rPr lang="en-US" sz="1700" b="1" dirty="0">
                <a:solidFill>
                  <a:srgbClr val="21407D"/>
                </a:solidFill>
                <a:latin typeface="+mj-lt"/>
              </a:rPr>
              <a:t>HIV+ post-ART </a:t>
            </a:r>
            <a:r>
              <a:rPr lang="en-US" sz="1600" dirty="0">
                <a:solidFill>
                  <a:schemeClr val="bg1"/>
                </a:solidFill>
                <a:latin typeface="+mj-lt"/>
              </a:rPr>
              <a:t>have higher local inflammatory scores than </a:t>
            </a:r>
            <a:r>
              <a:rPr lang="en-US" sz="1700" b="1" dirty="0">
                <a:solidFill>
                  <a:srgbClr val="569FD3"/>
                </a:solidFill>
                <a:effectLst>
                  <a:innerShdw blurRad="114300">
                    <a:prstClr val="black"/>
                  </a:innerShdw>
                </a:effectLst>
                <a:latin typeface="+mj-lt"/>
              </a:rPr>
              <a:t>HIV-</a:t>
            </a:r>
            <a:r>
              <a:rPr lang="en-US" sz="1700" dirty="0">
                <a:solidFill>
                  <a:schemeClr val="bg1"/>
                </a:solidFill>
                <a:latin typeface="+mj-lt"/>
              </a:rPr>
              <a:t> </a:t>
            </a:r>
            <a:r>
              <a:rPr lang="en-US" sz="1600" dirty="0">
                <a:solidFill>
                  <a:schemeClr val="bg1"/>
                </a:solidFill>
                <a:latin typeface="+mj-lt"/>
              </a:rPr>
              <a:t>women</a:t>
            </a:r>
          </a:p>
          <a:p>
            <a:pPr marL="285750" indent="-285750">
              <a:buFont typeface="Arial" panose="020B0604020202020204" pitchFamily="34" charset="0"/>
              <a:buChar char="•"/>
            </a:pPr>
            <a:r>
              <a:rPr lang="en-US" sz="1600" dirty="0">
                <a:solidFill>
                  <a:schemeClr val="bg1"/>
                </a:solidFill>
                <a:latin typeface="+mj-lt"/>
              </a:rPr>
              <a:t> No difference was observed with </a:t>
            </a:r>
            <a:r>
              <a:rPr lang="en-US" sz="1700" b="1" dirty="0">
                <a:solidFill>
                  <a:srgbClr val="4597A0"/>
                </a:solidFill>
                <a:effectLst>
                  <a:innerShdw blurRad="114300">
                    <a:prstClr val="black"/>
                  </a:innerShdw>
                </a:effectLst>
                <a:latin typeface="+mj-lt"/>
              </a:rPr>
              <a:t>HIV+ pre-ART</a:t>
            </a:r>
            <a:r>
              <a:rPr lang="en-US" sz="1600" dirty="0">
                <a:solidFill>
                  <a:schemeClr val="bg1"/>
                </a:solidFill>
                <a:latin typeface="+mj-lt"/>
              </a:rPr>
              <a:t>.</a:t>
            </a:r>
          </a:p>
        </p:txBody>
      </p:sp>
      <p:sp>
        <p:nvSpPr>
          <p:cNvPr id="57" name="Slide Number Placeholder 1">
            <a:extLst>
              <a:ext uri="{FF2B5EF4-FFF2-40B4-BE49-F238E27FC236}">
                <a16:creationId xmlns:a16="http://schemas.microsoft.com/office/drawing/2014/main" id="{F46304E9-0122-16C3-2105-FDF4CA4AF5C5}"/>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14</a:t>
            </a:fld>
            <a:endParaRPr lang="en-US" altLang="en-US" dirty="0">
              <a:solidFill>
                <a:schemeClr val="accent6">
                  <a:lumMod val="50000"/>
                </a:schemeClr>
              </a:solidFill>
            </a:endParaRPr>
          </a:p>
        </p:txBody>
      </p:sp>
      <p:sp>
        <p:nvSpPr>
          <p:cNvPr id="28" name="Rectangle 27">
            <a:extLst>
              <a:ext uri="{FF2B5EF4-FFF2-40B4-BE49-F238E27FC236}">
                <a16:creationId xmlns:a16="http://schemas.microsoft.com/office/drawing/2014/main" id="{A27A9C69-1692-E4FA-2E5A-C6FC3102EE1F}"/>
              </a:ext>
            </a:extLst>
          </p:cNvPr>
          <p:cNvSpPr/>
          <p:nvPr/>
        </p:nvSpPr>
        <p:spPr>
          <a:xfrm rot="16200000">
            <a:off x="3551218" y="3672642"/>
            <a:ext cx="2569934" cy="338554"/>
          </a:xfrm>
          <a:prstGeom prst="rect">
            <a:avLst/>
          </a:prstGeom>
          <a:solidFill>
            <a:schemeClr val="bg1"/>
          </a:solidFill>
        </p:spPr>
        <p:txBody>
          <a:bodyPr wrap="none">
            <a:spAutoFit/>
          </a:bodyPr>
          <a:lstStyle/>
          <a:p>
            <a:pPr algn="ctr"/>
            <a:r>
              <a:rPr lang="en-US" sz="1600" b="1" dirty="0">
                <a:latin typeface="Helvetica" pitchFamily="2" charset="0"/>
              </a:rPr>
              <a:t>Anti-inflammatory Score</a:t>
            </a:r>
          </a:p>
        </p:txBody>
      </p:sp>
      <p:sp>
        <p:nvSpPr>
          <p:cNvPr id="29" name="Rectangle 28">
            <a:extLst>
              <a:ext uri="{FF2B5EF4-FFF2-40B4-BE49-F238E27FC236}">
                <a16:creationId xmlns:a16="http://schemas.microsoft.com/office/drawing/2014/main" id="{166D71C8-B9A6-8F92-5D64-6630D74AE543}"/>
              </a:ext>
            </a:extLst>
          </p:cNvPr>
          <p:cNvSpPr/>
          <p:nvPr/>
        </p:nvSpPr>
        <p:spPr>
          <a:xfrm>
            <a:off x="5333905" y="2598299"/>
            <a:ext cx="267162" cy="2672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E432BE00-9809-F1BC-5801-1091B8E69A22}"/>
              </a:ext>
            </a:extLst>
          </p:cNvPr>
          <p:cNvGrpSpPr/>
          <p:nvPr/>
        </p:nvGrpSpPr>
        <p:grpSpPr>
          <a:xfrm>
            <a:off x="5104489" y="2475268"/>
            <a:ext cx="492444" cy="2835220"/>
            <a:chOff x="718907" y="622467"/>
            <a:chExt cx="492444" cy="2856363"/>
          </a:xfrm>
        </p:grpSpPr>
        <p:sp>
          <p:nvSpPr>
            <p:cNvPr id="33" name="Rectangle 32">
              <a:extLst>
                <a:ext uri="{FF2B5EF4-FFF2-40B4-BE49-F238E27FC236}">
                  <a16:creationId xmlns:a16="http://schemas.microsoft.com/office/drawing/2014/main" id="{6A3FAF4A-4AA0-6B9C-F01B-7C342974ED31}"/>
                </a:ext>
              </a:extLst>
            </p:cNvPr>
            <p:cNvSpPr/>
            <p:nvPr/>
          </p:nvSpPr>
          <p:spPr>
            <a:xfrm>
              <a:off x="748563" y="1267196"/>
              <a:ext cx="433132" cy="307777"/>
            </a:xfrm>
            <a:prstGeom prst="rect">
              <a:avLst/>
            </a:prstGeom>
            <a:solidFill>
              <a:schemeClr val="bg1"/>
            </a:solidFill>
          </p:spPr>
          <p:txBody>
            <a:bodyPr wrap="none">
              <a:spAutoFit/>
            </a:bodyPr>
            <a:lstStyle/>
            <a:p>
              <a:pPr algn="ctr"/>
              <a:r>
                <a:rPr lang="en-US" sz="1400" b="1" dirty="0">
                  <a:latin typeface="Helvetica" pitchFamily="2" charset="0"/>
                </a:rPr>
                <a:t>2.5</a:t>
              </a:r>
            </a:p>
          </p:txBody>
        </p:sp>
        <p:sp>
          <p:nvSpPr>
            <p:cNvPr id="34" name="Rectangle 33">
              <a:extLst>
                <a:ext uri="{FF2B5EF4-FFF2-40B4-BE49-F238E27FC236}">
                  <a16:creationId xmlns:a16="http://schemas.microsoft.com/office/drawing/2014/main" id="{12C68192-F590-0121-9F1F-025B964D4646}"/>
                </a:ext>
              </a:extLst>
            </p:cNvPr>
            <p:cNvSpPr/>
            <p:nvPr/>
          </p:nvSpPr>
          <p:spPr>
            <a:xfrm>
              <a:off x="748564" y="1896760"/>
              <a:ext cx="433131" cy="307777"/>
            </a:xfrm>
            <a:prstGeom prst="rect">
              <a:avLst/>
            </a:prstGeom>
            <a:solidFill>
              <a:schemeClr val="bg1"/>
            </a:solidFill>
          </p:spPr>
          <p:txBody>
            <a:bodyPr wrap="none">
              <a:spAutoFit/>
            </a:bodyPr>
            <a:lstStyle/>
            <a:p>
              <a:pPr algn="ctr"/>
              <a:r>
                <a:rPr lang="en-US" sz="1400" b="1" dirty="0">
                  <a:latin typeface="Helvetica" pitchFamily="2" charset="0"/>
                </a:rPr>
                <a:t>0.0</a:t>
              </a:r>
            </a:p>
          </p:txBody>
        </p:sp>
        <p:sp>
          <p:nvSpPr>
            <p:cNvPr id="35" name="Rectangle 34">
              <a:extLst>
                <a:ext uri="{FF2B5EF4-FFF2-40B4-BE49-F238E27FC236}">
                  <a16:creationId xmlns:a16="http://schemas.microsoft.com/office/drawing/2014/main" id="{58197089-EF37-A744-46C4-B4D101FE6EFF}"/>
                </a:ext>
              </a:extLst>
            </p:cNvPr>
            <p:cNvSpPr/>
            <p:nvPr/>
          </p:nvSpPr>
          <p:spPr>
            <a:xfrm>
              <a:off x="718908" y="2526324"/>
              <a:ext cx="492443" cy="307777"/>
            </a:xfrm>
            <a:prstGeom prst="rect">
              <a:avLst/>
            </a:prstGeom>
            <a:solidFill>
              <a:schemeClr val="bg1"/>
            </a:solidFill>
          </p:spPr>
          <p:txBody>
            <a:bodyPr wrap="none">
              <a:spAutoFit/>
            </a:bodyPr>
            <a:lstStyle/>
            <a:p>
              <a:pPr algn="ctr"/>
              <a:r>
                <a:rPr lang="en-US" sz="1400" b="1" dirty="0">
                  <a:latin typeface="Helvetica" pitchFamily="2" charset="0"/>
                </a:rPr>
                <a:t>-2.5</a:t>
              </a:r>
            </a:p>
          </p:txBody>
        </p:sp>
        <p:sp>
          <p:nvSpPr>
            <p:cNvPr id="36" name="Rectangle 35">
              <a:extLst>
                <a:ext uri="{FF2B5EF4-FFF2-40B4-BE49-F238E27FC236}">
                  <a16:creationId xmlns:a16="http://schemas.microsoft.com/office/drawing/2014/main" id="{87E68E8B-0F8D-CD25-C41D-8C6941AEE4DE}"/>
                </a:ext>
              </a:extLst>
            </p:cNvPr>
            <p:cNvSpPr/>
            <p:nvPr/>
          </p:nvSpPr>
          <p:spPr>
            <a:xfrm>
              <a:off x="718907" y="3171053"/>
              <a:ext cx="492444" cy="307777"/>
            </a:xfrm>
            <a:prstGeom prst="rect">
              <a:avLst/>
            </a:prstGeom>
            <a:solidFill>
              <a:schemeClr val="bg1"/>
            </a:solidFill>
          </p:spPr>
          <p:txBody>
            <a:bodyPr wrap="none">
              <a:spAutoFit/>
            </a:bodyPr>
            <a:lstStyle/>
            <a:p>
              <a:pPr algn="ctr"/>
              <a:r>
                <a:rPr lang="en-US" sz="1400" b="1" dirty="0">
                  <a:latin typeface="Helvetica" pitchFamily="2" charset="0"/>
                </a:rPr>
                <a:t>-5.0</a:t>
              </a:r>
            </a:p>
          </p:txBody>
        </p:sp>
        <p:sp>
          <p:nvSpPr>
            <p:cNvPr id="42" name="Rectangle 41">
              <a:extLst>
                <a:ext uri="{FF2B5EF4-FFF2-40B4-BE49-F238E27FC236}">
                  <a16:creationId xmlns:a16="http://schemas.microsoft.com/office/drawing/2014/main" id="{708BE52C-1D9F-736B-953B-4AEA159FD27D}"/>
                </a:ext>
              </a:extLst>
            </p:cNvPr>
            <p:cNvSpPr/>
            <p:nvPr/>
          </p:nvSpPr>
          <p:spPr>
            <a:xfrm>
              <a:off x="748564" y="622467"/>
              <a:ext cx="433131" cy="307777"/>
            </a:xfrm>
            <a:prstGeom prst="rect">
              <a:avLst/>
            </a:prstGeom>
            <a:solidFill>
              <a:schemeClr val="bg1"/>
            </a:solidFill>
          </p:spPr>
          <p:txBody>
            <a:bodyPr wrap="none">
              <a:spAutoFit/>
            </a:bodyPr>
            <a:lstStyle/>
            <a:p>
              <a:pPr algn="ctr"/>
              <a:r>
                <a:rPr lang="en-US" sz="1400" b="1" dirty="0">
                  <a:latin typeface="Helvetica" pitchFamily="2" charset="0"/>
                </a:rPr>
                <a:t>5.0</a:t>
              </a:r>
            </a:p>
          </p:txBody>
        </p:sp>
      </p:grpSp>
      <p:cxnSp>
        <p:nvCxnSpPr>
          <p:cNvPr id="43" name="Straight Arrow Connector 42">
            <a:extLst>
              <a:ext uri="{FF2B5EF4-FFF2-40B4-BE49-F238E27FC236}">
                <a16:creationId xmlns:a16="http://schemas.microsoft.com/office/drawing/2014/main" id="{A97E5CFF-08D0-9914-2B06-85CC3C4B8984}"/>
              </a:ext>
            </a:extLst>
          </p:cNvPr>
          <p:cNvCxnSpPr/>
          <p:nvPr/>
        </p:nvCxnSpPr>
        <p:spPr>
          <a:xfrm>
            <a:off x="6008217" y="2926911"/>
            <a:ext cx="1935721" cy="0"/>
          </a:xfrm>
          <a:prstGeom prst="straightConnector1">
            <a:avLst/>
          </a:prstGeom>
          <a:ln>
            <a:solidFill>
              <a:schemeClr val="tx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4875E252-F359-595D-A7BE-4E7B0620781E}"/>
              </a:ext>
            </a:extLst>
          </p:cNvPr>
          <p:cNvSpPr txBox="1"/>
          <p:nvPr/>
        </p:nvSpPr>
        <p:spPr>
          <a:xfrm>
            <a:off x="6579710" y="2639713"/>
            <a:ext cx="829073" cy="276999"/>
          </a:xfrm>
          <a:prstGeom prst="rect">
            <a:avLst/>
          </a:prstGeom>
          <a:noFill/>
          <a:ln>
            <a:noFill/>
          </a:ln>
        </p:spPr>
        <p:txBody>
          <a:bodyPr wrap="none" rtlCol="0">
            <a:spAutoFit/>
          </a:bodyPr>
          <a:lstStyle/>
          <a:p>
            <a:r>
              <a:rPr lang="en-US" sz="1200" dirty="0">
                <a:latin typeface="Helvetica" pitchFamily="2" charset="0"/>
              </a:rPr>
              <a:t>p = 0.004</a:t>
            </a:r>
          </a:p>
        </p:txBody>
      </p:sp>
      <p:sp>
        <p:nvSpPr>
          <p:cNvPr id="46" name="TextBox 45">
            <a:extLst>
              <a:ext uri="{FF2B5EF4-FFF2-40B4-BE49-F238E27FC236}">
                <a16:creationId xmlns:a16="http://schemas.microsoft.com/office/drawing/2014/main" id="{65FABBDC-0F0F-5C16-49D6-768DD04FB534}"/>
              </a:ext>
            </a:extLst>
          </p:cNvPr>
          <p:cNvSpPr txBox="1"/>
          <p:nvPr/>
        </p:nvSpPr>
        <p:spPr>
          <a:xfrm>
            <a:off x="7669786" y="4988659"/>
            <a:ext cx="596638" cy="307777"/>
          </a:xfrm>
          <a:prstGeom prst="rect">
            <a:avLst/>
          </a:prstGeom>
          <a:noFill/>
        </p:spPr>
        <p:txBody>
          <a:bodyPr wrap="none" rtlCol="0">
            <a:spAutoFit/>
          </a:bodyPr>
          <a:lstStyle/>
          <a:p>
            <a:r>
              <a:rPr lang="en-US" sz="1400" b="1" dirty="0">
                <a:latin typeface="Helvetica" pitchFamily="2" charset="0"/>
              </a:rPr>
              <a:t>n=39</a:t>
            </a:r>
          </a:p>
        </p:txBody>
      </p:sp>
      <p:sp>
        <p:nvSpPr>
          <p:cNvPr id="47" name="TextBox 46">
            <a:extLst>
              <a:ext uri="{FF2B5EF4-FFF2-40B4-BE49-F238E27FC236}">
                <a16:creationId xmlns:a16="http://schemas.microsoft.com/office/drawing/2014/main" id="{7B75737F-F055-58BE-734A-1E8E3BFF6B36}"/>
              </a:ext>
            </a:extLst>
          </p:cNvPr>
          <p:cNvSpPr txBox="1"/>
          <p:nvPr/>
        </p:nvSpPr>
        <p:spPr>
          <a:xfrm>
            <a:off x="6662757" y="5002711"/>
            <a:ext cx="617477" cy="307777"/>
          </a:xfrm>
          <a:prstGeom prst="rect">
            <a:avLst/>
          </a:prstGeom>
          <a:noFill/>
        </p:spPr>
        <p:txBody>
          <a:bodyPr wrap="none" rtlCol="0">
            <a:spAutoFit/>
          </a:bodyPr>
          <a:lstStyle/>
          <a:p>
            <a:r>
              <a:rPr lang="en-US" sz="1400" b="1" dirty="0">
                <a:latin typeface="Helvetica" pitchFamily="2" charset="0"/>
              </a:rPr>
              <a:t>n=50</a:t>
            </a:r>
          </a:p>
        </p:txBody>
      </p:sp>
      <p:sp>
        <p:nvSpPr>
          <p:cNvPr id="48" name="TextBox 47">
            <a:extLst>
              <a:ext uri="{FF2B5EF4-FFF2-40B4-BE49-F238E27FC236}">
                <a16:creationId xmlns:a16="http://schemas.microsoft.com/office/drawing/2014/main" id="{3C741C53-2B91-2A88-50C3-E9082044D304}"/>
              </a:ext>
            </a:extLst>
          </p:cNvPr>
          <p:cNvSpPr txBox="1"/>
          <p:nvPr/>
        </p:nvSpPr>
        <p:spPr>
          <a:xfrm>
            <a:off x="5714089" y="5002710"/>
            <a:ext cx="696024" cy="307777"/>
          </a:xfrm>
          <a:prstGeom prst="rect">
            <a:avLst/>
          </a:prstGeom>
          <a:noFill/>
        </p:spPr>
        <p:txBody>
          <a:bodyPr wrap="none" rtlCol="0">
            <a:spAutoFit/>
          </a:bodyPr>
          <a:lstStyle/>
          <a:p>
            <a:r>
              <a:rPr lang="en-US" sz="1400" b="1" dirty="0">
                <a:latin typeface="Helvetica" pitchFamily="2" charset="0"/>
              </a:rPr>
              <a:t>n=151</a:t>
            </a:r>
          </a:p>
        </p:txBody>
      </p:sp>
      <p:cxnSp>
        <p:nvCxnSpPr>
          <p:cNvPr id="50" name="Straight Connector 49">
            <a:extLst>
              <a:ext uri="{FF2B5EF4-FFF2-40B4-BE49-F238E27FC236}">
                <a16:creationId xmlns:a16="http://schemas.microsoft.com/office/drawing/2014/main" id="{745927C8-1F39-E7B9-1342-CDEED230CB7B}"/>
              </a:ext>
            </a:extLst>
          </p:cNvPr>
          <p:cNvCxnSpPr>
            <a:cxnSpLocks/>
          </p:cNvCxnSpPr>
          <p:nvPr/>
        </p:nvCxnSpPr>
        <p:spPr>
          <a:xfrm>
            <a:off x="7695165" y="3743742"/>
            <a:ext cx="536565" cy="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D9FFB522-01E9-3CD2-9BEC-B2E126B9E251}"/>
              </a:ext>
            </a:extLst>
          </p:cNvPr>
          <p:cNvCxnSpPr>
            <a:cxnSpLocks/>
          </p:cNvCxnSpPr>
          <p:nvPr/>
        </p:nvCxnSpPr>
        <p:spPr>
          <a:xfrm>
            <a:off x="5723233" y="3851404"/>
            <a:ext cx="536565" cy="0"/>
          </a:xfrm>
          <a:prstGeom prst="line">
            <a:avLst/>
          </a:prstGeom>
          <a:ln w="57150">
            <a:solidFill>
              <a:srgbClr val="569FD3"/>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5317EE05-CD43-64F9-58A0-D8B9028AB73D}"/>
              </a:ext>
            </a:extLst>
          </p:cNvPr>
          <p:cNvCxnSpPr>
            <a:cxnSpLocks/>
          </p:cNvCxnSpPr>
          <p:nvPr/>
        </p:nvCxnSpPr>
        <p:spPr>
          <a:xfrm>
            <a:off x="6709686" y="3823972"/>
            <a:ext cx="536565" cy="0"/>
          </a:xfrm>
          <a:prstGeom prst="line">
            <a:avLst/>
          </a:prstGeom>
          <a:ln w="5715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30544A96-91EF-1226-6221-14C9EFD3BF1B}"/>
              </a:ext>
            </a:extLst>
          </p:cNvPr>
          <p:cNvSpPr txBox="1"/>
          <p:nvPr/>
        </p:nvSpPr>
        <p:spPr>
          <a:xfrm>
            <a:off x="5549073" y="5295382"/>
            <a:ext cx="896112" cy="521208"/>
          </a:xfrm>
          <a:prstGeom prst="rect">
            <a:avLst/>
          </a:prstGeom>
          <a:solidFill>
            <a:srgbClr val="569FD3"/>
          </a:solidFill>
          <a:ln>
            <a:solidFill>
              <a:srgbClr val="00727C"/>
            </a:solidFill>
          </a:ln>
        </p:spPr>
        <p:txBody>
          <a:bodyPr wrap="none" rtlCol="0" anchor="ctr">
            <a:spAutoFit/>
          </a:bodyPr>
          <a:lstStyle/>
          <a:p>
            <a:pPr algn="ctr"/>
            <a:r>
              <a:rPr lang="en-US" sz="1400" b="1" dirty="0">
                <a:solidFill>
                  <a:schemeClr val="accent3"/>
                </a:solidFill>
                <a:latin typeface="Helvetica" pitchFamily="2" charset="0"/>
              </a:rPr>
              <a:t>HIV-</a:t>
            </a:r>
          </a:p>
        </p:txBody>
      </p:sp>
      <p:sp>
        <p:nvSpPr>
          <p:cNvPr id="54" name="TextBox 53">
            <a:extLst>
              <a:ext uri="{FF2B5EF4-FFF2-40B4-BE49-F238E27FC236}">
                <a16:creationId xmlns:a16="http://schemas.microsoft.com/office/drawing/2014/main" id="{12AEB74D-1923-2B0B-0BD6-36B0FDC0FF72}"/>
              </a:ext>
            </a:extLst>
          </p:cNvPr>
          <p:cNvSpPr txBox="1"/>
          <p:nvPr/>
        </p:nvSpPr>
        <p:spPr>
          <a:xfrm>
            <a:off x="6512365" y="5295382"/>
            <a:ext cx="891591" cy="523220"/>
          </a:xfrm>
          <a:prstGeom prst="rect">
            <a:avLst/>
          </a:prstGeom>
          <a:solidFill>
            <a:schemeClr val="accent5">
              <a:lumMod val="50000"/>
            </a:schemeClr>
          </a:solidFill>
          <a:ln>
            <a:solidFill>
              <a:schemeClr val="tx1">
                <a:lumMod val="50000"/>
              </a:schemeClr>
            </a:solidFill>
          </a:ln>
        </p:spPr>
        <p:txBody>
          <a:bodyPr wrap="none" rtlCol="0">
            <a:spAutoFit/>
          </a:bodyPr>
          <a:lstStyle/>
          <a:p>
            <a:pPr algn="ctr"/>
            <a:r>
              <a:rPr lang="en-US" sz="1400" b="1" dirty="0">
                <a:solidFill>
                  <a:schemeClr val="bg1"/>
                </a:solidFill>
                <a:latin typeface="Helvetica" pitchFamily="2" charset="0"/>
              </a:rPr>
              <a:t>HIV+</a:t>
            </a:r>
          </a:p>
          <a:p>
            <a:pPr algn="ctr"/>
            <a:r>
              <a:rPr lang="en-US" sz="1400" b="1" dirty="0">
                <a:solidFill>
                  <a:schemeClr val="bg1"/>
                </a:solidFill>
                <a:latin typeface="Helvetica" pitchFamily="2" charset="0"/>
              </a:rPr>
              <a:t>pre-ART</a:t>
            </a:r>
          </a:p>
        </p:txBody>
      </p:sp>
      <p:sp>
        <p:nvSpPr>
          <p:cNvPr id="55" name="TextBox 54">
            <a:extLst>
              <a:ext uri="{FF2B5EF4-FFF2-40B4-BE49-F238E27FC236}">
                <a16:creationId xmlns:a16="http://schemas.microsoft.com/office/drawing/2014/main" id="{DD90D18C-C7D6-CC72-EE13-9DBFF7C8374D}"/>
              </a:ext>
            </a:extLst>
          </p:cNvPr>
          <p:cNvSpPr txBox="1"/>
          <p:nvPr/>
        </p:nvSpPr>
        <p:spPr>
          <a:xfrm>
            <a:off x="7468827" y="5295382"/>
            <a:ext cx="989373" cy="523220"/>
          </a:xfrm>
          <a:prstGeom prst="rect">
            <a:avLst/>
          </a:prstGeom>
          <a:solidFill>
            <a:schemeClr val="accent6">
              <a:lumMod val="75000"/>
            </a:schemeClr>
          </a:solidFill>
          <a:ln>
            <a:solidFill>
              <a:schemeClr val="tx1">
                <a:lumMod val="50000"/>
              </a:schemeClr>
            </a:solidFill>
          </a:ln>
        </p:spPr>
        <p:txBody>
          <a:bodyPr wrap="none" rtlCol="0">
            <a:spAutoFit/>
          </a:bodyPr>
          <a:lstStyle/>
          <a:p>
            <a:pPr algn="ctr"/>
            <a:r>
              <a:rPr lang="en-US" sz="1400" b="1" dirty="0">
                <a:solidFill>
                  <a:schemeClr val="bg1"/>
                </a:solidFill>
                <a:latin typeface="Helvetica" pitchFamily="2" charset="0"/>
              </a:rPr>
              <a:t>HIV+</a:t>
            </a:r>
          </a:p>
          <a:p>
            <a:pPr algn="ctr"/>
            <a:r>
              <a:rPr lang="en-US" sz="1400" b="1" dirty="0">
                <a:solidFill>
                  <a:schemeClr val="bg1"/>
                </a:solidFill>
                <a:latin typeface="Helvetica" pitchFamily="2" charset="0"/>
              </a:rPr>
              <a:t>post-ART</a:t>
            </a:r>
          </a:p>
        </p:txBody>
      </p:sp>
      <p:sp>
        <p:nvSpPr>
          <p:cNvPr id="59" name="Rectangle 58">
            <a:extLst>
              <a:ext uri="{FF2B5EF4-FFF2-40B4-BE49-F238E27FC236}">
                <a16:creationId xmlns:a16="http://schemas.microsoft.com/office/drawing/2014/main" id="{C2C8F1DF-5009-977C-E617-8D3C78EA2C48}"/>
              </a:ext>
            </a:extLst>
          </p:cNvPr>
          <p:cNvSpPr/>
          <p:nvPr/>
        </p:nvSpPr>
        <p:spPr>
          <a:xfrm>
            <a:off x="7391160" y="2514600"/>
            <a:ext cx="1434092" cy="215444"/>
          </a:xfrm>
          <a:prstGeom prst="rect">
            <a:avLst/>
          </a:prstGeom>
          <a:noFill/>
        </p:spPr>
        <p:txBody>
          <a:bodyPr wrap="square">
            <a:spAutoFit/>
          </a:bodyPr>
          <a:lstStyle/>
          <a:p>
            <a:pPr algn="ctr"/>
            <a:r>
              <a:rPr lang="en-US" sz="800" b="1" dirty="0">
                <a:latin typeface="Helvetica" pitchFamily="2" charset="0"/>
              </a:rPr>
              <a:t>Anti-inflammatory Score</a:t>
            </a:r>
          </a:p>
        </p:txBody>
      </p:sp>
    </p:spTree>
    <p:extLst>
      <p:ext uri="{BB962C8B-B14F-4D97-AF65-F5344CB8AC3E}">
        <p14:creationId xmlns:p14="http://schemas.microsoft.com/office/powerpoint/2010/main" val="3814572736"/>
      </p:ext>
    </p:extLst>
  </p:cSld>
  <p:clrMapOvr>
    <a:masterClrMapping/>
  </p:clrMapOvr>
  <mc:AlternateContent xmlns:mc="http://schemas.openxmlformats.org/markup-compatibility/2006" xmlns:p14="http://schemas.microsoft.com/office/powerpoint/2010/main">
    <mc:Choice Requires="p14">
      <p:transition spd="slow" p14:dur="2000" advTm="27434"/>
    </mc:Choice>
    <mc:Fallback xmlns="">
      <p:transition spd="slow" advTm="274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239F7-4888-0EB3-DA52-B917456B2214}"/>
              </a:ext>
            </a:extLst>
          </p:cNvPr>
          <p:cNvSpPr>
            <a:spLocks noGrp="1"/>
          </p:cNvSpPr>
          <p:nvPr>
            <p:ph type="title"/>
          </p:nvPr>
        </p:nvSpPr>
        <p:spPr/>
        <p:txBody>
          <a:bodyPr/>
          <a:lstStyle/>
          <a:p>
            <a:r>
              <a:rPr lang="en-US" dirty="0">
                <a:solidFill>
                  <a:srgbClr val="002060"/>
                </a:solidFill>
              </a:rPr>
              <a:t>Vaginal Inflammation at Baseline</a:t>
            </a:r>
            <a:endParaRPr lang="en-US" dirty="0"/>
          </a:p>
        </p:txBody>
      </p:sp>
      <p:sp>
        <p:nvSpPr>
          <p:cNvPr id="3" name="TextBox 2">
            <a:extLst>
              <a:ext uri="{FF2B5EF4-FFF2-40B4-BE49-F238E27FC236}">
                <a16:creationId xmlns:a16="http://schemas.microsoft.com/office/drawing/2014/main" id="{74543D13-5CB4-42CF-951F-4B4D9AD184E8}"/>
              </a:ext>
            </a:extLst>
          </p:cNvPr>
          <p:cNvSpPr txBox="1"/>
          <p:nvPr/>
        </p:nvSpPr>
        <p:spPr>
          <a:xfrm>
            <a:off x="2818154" y="1219200"/>
            <a:ext cx="3507692" cy="830997"/>
          </a:xfrm>
          <a:prstGeom prst="rect">
            <a:avLst/>
          </a:prstGeom>
          <a:noFill/>
        </p:spPr>
        <p:txBody>
          <a:bodyPr wrap="none" rtlCol="0">
            <a:spAutoFit/>
          </a:bodyPr>
          <a:lstStyle/>
          <a:p>
            <a:pPr algn="ctr"/>
            <a:r>
              <a:rPr lang="en-US" dirty="0">
                <a:solidFill>
                  <a:srgbClr val="002060"/>
                </a:solidFill>
                <a:latin typeface="+mj-lt"/>
              </a:rPr>
              <a:t>(16-20 </a:t>
            </a:r>
            <a:r>
              <a:rPr lang="en-US" dirty="0" err="1">
                <a:solidFill>
                  <a:srgbClr val="002060"/>
                </a:solidFill>
                <a:latin typeface="+mj-lt"/>
              </a:rPr>
              <a:t>wks</a:t>
            </a:r>
            <a:r>
              <a:rPr lang="en-US" dirty="0">
                <a:solidFill>
                  <a:srgbClr val="002060"/>
                </a:solidFill>
                <a:latin typeface="+mj-lt"/>
              </a:rPr>
              <a:t>)</a:t>
            </a:r>
          </a:p>
          <a:p>
            <a:pPr algn="ctr"/>
            <a:r>
              <a:rPr lang="en-US" i="1" dirty="0">
                <a:solidFill>
                  <a:srgbClr val="002060"/>
                </a:solidFill>
                <a:latin typeface="+mj-lt"/>
              </a:rPr>
              <a:t>Cross-sectional analysis</a:t>
            </a:r>
            <a:endParaRPr lang="en-US" i="1" dirty="0">
              <a:latin typeface="+mj-lt"/>
            </a:endParaRPr>
          </a:p>
        </p:txBody>
      </p:sp>
      <p:pic>
        <p:nvPicPr>
          <p:cNvPr id="4" name="Picture 3">
            <a:extLst>
              <a:ext uri="{FF2B5EF4-FFF2-40B4-BE49-F238E27FC236}">
                <a16:creationId xmlns:a16="http://schemas.microsoft.com/office/drawing/2014/main" id="{0D4458BD-0978-9D0A-3BD5-E8898C230A05}"/>
              </a:ext>
            </a:extLst>
          </p:cNvPr>
          <p:cNvPicPr>
            <a:picLocks noChangeAspect="1"/>
          </p:cNvPicPr>
          <p:nvPr/>
        </p:nvPicPr>
        <p:blipFill rotWithShape="1">
          <a:blip r:embed="rId3"/>
          <a:srcRect l="10794" b="7606"/>
          <a:stretch/>
        </p:blipFill>
        <p:spPr>
          <a:xfrm>
            <a:off x="1234356" y="2087903"/>
            <a:ext cx="2774727" cy="2874120"/>
          </a:xfrm>
          <a:prstGeom prst="rect">
            <a:avLst/>
          </a:prstGeom>
        </p:spPr>
      </p:pic>
      <p:sp>
        <p:nvSpPr>
          <p:cNvPr id="7" name="TextBox 6">
            <a:extLst>
              <a:ext uri="{FF2B5EF4-FFF2-40B4-BE49-F238E27FC236}">
                <a16:creationId xmlns:a16="http://schemas.microsoft.com/office/drawing/2014/main" id="{F51380D3-0305-748D-7BCF-B22810C530E9}"/>
              </a:ext>
            </a:extLst>
          </p:cNvPr>
          <p:cNvSpPr txBox="1"/>
          <p:nvPr/>
        </p:nvSpPr>
        <p:spPr>
          <a:xfrm>
            <a:off x="1165717" y="4965562"/>
            <a:ext cx="896112" cy="521208"/>
          </a:xfrm>
          <a:prstGeom prst="rect">
            <a:avLst/>
          </a:prstGeom>
          <a:solidFill>
            <a:srgbClr val="569FD3"/>
          </a:solidFill>
          <a:ln>
            <a:solidFill>
              <a:srgbClr val="00727C"/>
            </a:solidFill>
          </a:ln>
        </p:spPr>
        <p:txBody>
          <a:bodyPr wrap="none" rtlCol="0" anchor="ctr">
            <a:spAutoFit/>
          </a:bodyPr>
          <a:lstStyle/>
          <a:p>
            <a:pPr algn="ctr"/>
            <a:r>
              <a:rPr lang="en-US" sz="1400" b="1" dirty="0">
                <a:solidFill>
                  <a:schemeClr val="accent3"/>
                </a:solidFill>
                <a:latin typeface="Helvetica" pitchFamily="2" charset="0"/>
              </a:rPr>
              <a:t>HIV-</a:t>
            </a:r>
          </a:p>
        </p:txBody>
      </p:sp>
      <p:sp>
        <p:nvSpPr>
          <p:cNvPr id="8" name="TextBox 7">
            <a:extLst>
              <a:ext uri="{FF2B5EF4-FFF2-40B4-BE49-F238E27FC236}">
                <a16:creationId xmlns:a16="http://schemas.microsoft.com/office/drawing/2014/main" id="{A4098FDC-7D57-3C41-13A6-2E57962CD2E3}"/>
              </a:ext>
            </a:extLst>
          </p:cNvPr>
          <p:cNvSpPr txBox="1"/>
          <p:nvPr/>
        </p:nvSpPr>
        <p:spPr>
          <a:xfrm>
            <a:off x="2129009" y="4965562"/>
            <a:ext cx="891591" cy="523220"/>
          </a:xfrm>
          <a:prstGeom prst="rect">
            <a:avLst/>
          </a:prstGeom>
          <a:solidFill>
            <a:schemeClr val="accent5">
              <a:lumMod val="50000"/>
            </a:schemeClr>
          </a:solidFill>
          <a:ln>
            <a:solidFill>
              <a:schemeClr val="tx1">
                <a:lumMod val="50000"/>
              </a:schemeClr>
            </a:solidFill>
          </a:ln>
        </p:spPr>
        <p:txBody>
          <a:bodyPr wrap="none" rtlCol="0">
            <a:spAutoFit/>
          </a:bodyPr>
          <a:lstStyle/>
          <a:p>
            <a:pPr algn="ctr"/>
            <a:r>
              <a:rPr lang="en-US" sz="1400" b="1" dirty="0">
                <a:solidFill>
                  <a:schemeClr val="bg1"/>
                </a:solidFill>
                <a:latin typeface="Helvetica" pitchFamily="2" charset="0"/>
              </a:rPr>
              <a:t>HIV+</a:t>
            </a:r>
          </a:p>
          <a:p>
            <a:pPr algn="ctr"/>
            <a:r>
              <a:rPr lang="en-US" sz="1400" b="1" dirty="0">
                <a:solidFill>
                  <a:schemeClr val="bg1"/>
                </a:solidFill>
                <a:latin typeface="Helvetica" pitchFamily="2" charset="0"/>
              </a:rPr>
              <a:t>pre-ART</a:t>
            </a:r>
          </a:p>
        </p:txBody>
      </p:sp>
      <p:sp>
        <p:nvSpPr>
          <p:cNvPr id="9" name="TextBox 8">
            <a:extLst>
              <a:ext uri="{FF2B5EF4-FFF2-40B4-BE49-F238E27FC236}">
                <a16:creationId xmlns:a16="http://schemas.microsoft.com/office/drawing/2014/main" id="{FD34C566-90FD-AE4E-12CD-400ABA96CA8D}"/>
              </a:ext>
            </a:extLst>
          </p:cNvPr>
          <p:cNvSpPr txBox="1"/>
          <p:nvPr/>
        </p:nvSpPr>
        <p:spPr>
          <a:xfrm>
            <a:off x="3085471" y="4965562"/>
            <a:ext cx="989373" cy="523220"/>
          </a:xfrm>
          <a:prstGeom prst="rect">
            <a:avLst/>
          </a:prstGeom>
          <a:solidFill>
            <a:schemeClr val="accent6">
              <a:lumMod val="75000"/>
            </a:schemeClr>
          </a:solidFill>
          <a:ln>
            <a:solidFill>
              <a:schemeClr val="tx1">
                <a:lumMod val="50000"/>
              </a:schemeClr>
            </a:solidFill>
          </a:ln>
        </p:spPr>
        <p:txBody>
          <a:bodyPr wrap="none" rtlCol="0">
            <a:spAutoFit/>
          </a:bodyPr>
          <a:lstStyle/>
          <a:p>
            <a:pPr algn="ctr"/>
            <a:r>
              <a:rPr lang="en-US" sz="1400" b="1" dirty="0">
                <a:solidFill>
                  <a:schemeClr val="bg1"/>
                </a:solidFill>
                <a:latin typeface="Helvetica" pitchFamily="2" charset="0"/>
              </a:rPr>
              <a:t>HIV+</a:t>
            </a:r>
          </a:p>
          <a:p>
            <a:pPr algn="ctr"/>
            <a:r>
              <a:rPr lang="en-US" sz="1400" b="1" dirty="0">
                <a:solidFill>
                  <a:schemeClr val="bg1"/>
                </a:solidFill>
                <a:latin typeface="Helvetica" pitchFamily="2" charset="0"/>
              </a:rPr>
              <a:t>post-ART</a:t>
            </a:r>
          </a:p>
        </p:txBody>
      </p:sp>
      <p:sp>
        <p:nvSpPr>
          <p:cNvPr id="10" name="Rectangle 9">
            <a:extLst>
              <a:ext uri="{FF2B5EF4-FFF2-40B4-BE49-F238E27FC236}">
                <a16:creationId xmlns:a16="http://schemas.microsoft.com/office/drawing/2014/main" id="{08AA7A3B-DA65-F882-0094-0CE3CD9E8C6C}"/>
              </a:ext>
            </a:extLst>
          </p:cNvPr>
          <p:cNvSpPr/>
          <p:nvPr/>
        </p:nvSpPr>
        <p:spPr>
          <a:xfrm rot="16200000">
            <a:off x="-639575" y="3375137"/>
            <a:ext cx="2512226" cy="338554"/>
          </a:xfrm>
          <a:prstGeom prst="rect">
            <a:avLst/>
          </a:prstGeom>
          <a:solidFill>
            <a:schemeClr val="bg1"/>
          </a:solidFill>
        </p:spPr>
        <p:txBody>
          <a:bodyPr wrap="none">
            <a:spAutoFit/>
          </a:bodyPr>
          <a:lstStyle/>
          <a:p>
            <a:pPr algn="ctr"/>
            <a:r>
              <a:rPr lang="en-US" sz="1600" b="1" dirty="0">
                <a:latin typeface="Helvetica" pitchFamily="2" charset="0"/>
              </a:rPr>
              <a:t>Pro-inflammatory Score</a:t>
            </a:r>
          </a:p>
        </p:txBody>
      </p:sp>
      <p:sp>
        <p:nvSpPr>
          <p:cNvPr id="13" name="Rectangle 12">
            <a:extLst>
              <a:ext uri="{FF2B5EF4-FFF2-40B4-BE49-F238E27FC236}">
                <a16:creationId xmlns:a16="http://schemas.microsoft.com/office/drawing/2014/main" id="{E3494618-63BE-B9EB-1A93-038480DB1F8C}"/>
              </a:ext>
            </a:extLst>
          </p:cNvPr>
          <p:cNvSpPr/>
          <p:nvPr/>
        </p:nvSpPr>
        <p:spPr>
          <a:xfrm>
            <a:off x="919638" y="2158356"/>
            <a:ext cx="285173" cy="27932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E27988D-7717-A81F-E71D-D0362EDCE76F}"/>
              </a:ext>
            </a:extLst>
          </p:cNvPr>
          <p:cNvGrpSpPr/>
          <p:nvPr/>
        </p:nvGrpSpPr>
        <p:grpSpPr>
          <a:xfrm>
            <a:off x="781658" y="2126803"/>
            <a:ext cx="492444" cy="2810759"/>
            <a:chOff x="718907" y="622467"/>
            <a:chExt cx="492444" cy="2856363"/>
          </a:xfrm>
        </p:grpSpPr>
        <p:sp>
          <p:nvSpPr>
            <p:cNvPr id="19" name="Rectangle 18">
              <a:extLst>
                <a:ext uri="{FF2B5EF4-FFF2-40B4-BE49-F238E27FC236}">
                  <a16:creationId xmlns:a16="http://schemas.microsoft.com/office/drawing/2014/main" id="{6473D8B4-1710-4900-25C3-6686CD502D5C}"/>
                </a:ext>
              </a:extLst>
            </p:cNvPr>
            <p:cNvSpPr/>
            <p:nvPr/>
          </p:nvSpPr>
          <p:spPr>
            <a:xfrm>
              <a:off x="748563" y="1267196"/>
              <a:ext cx="433132" cy="307777"/>
            </a:xfrm>
            <a:prstGeom prst="rect">
              <a:avLst/>
            </a:prstGeom>
            <a:solidFill>
              <a:schemeClr val="bg1"/>
            </a:solidFill>
          </p:spPr>
          <p:txBody>
            <a:bodyPr wrap="none">
              <a:spAutoFit/>
            </a:bodyPr>
            <a:lstStyle/>
            <a:p>
              <a:pPr algn="ctr"/>
              <a:r>
                <a:rPr lang="en-US" sz="1400" b="1" dirty="0">
                  <a:latin typeface="Helvetica" pitchFamily="2" charset="0"/>
                </a:rPr>
                <a:t>2.5</a:t>
              </a:r>
            </a:p>
          </p:txBody>
        </p:sp>
        <p:sp>
          <p:nvSpPr>
            <p:cNvPr id="20" name="Rectangle 19">
              <a:extLst>
                <a:ext uri="{FF2B5EF4-FFF2-40B4-BE49-F238E27FC236}">
                  <a16:creationId xmlns:a16="http://schemas.microsoft.com/office/drawing/2014/main" id="{57006A23-720F-8819-5A67-F0592714FF85}"/>
                </a:ext>
              </a:extLst>
            </p:cNvPr>
            <p:cNvSpPr/>
            <p:nvPr/>
          </p:nvSpPr>
          <p:spPr>
            <a:xfrm>
              <a:off x="748564" y="1896760"/>
              <a:ext cx="433131" cy="307777"/>
            </a:xfrm>
            <a:prstGeom prst="rect">
              <a:avLst/>
            </a:prstGeom>
            <a:solidFill>
              <a:schemeClr val="bg1"/>
            </a:solidFill>
          </p:spPr>
          <p:txBody>
            <a:bodyPr wrap="none">
              <a:spAutoFit/>
            </a:bodyPr>
            <a:lstStyle/>
            <a:p>
              <a:pPr algn="ctr"/>
              <a:r>
                <a:rPr lang="en-US" sz="1400" b="1" dirty="0">
                  <a:latin typeface="Helvetica" pitchFamily="2" charset="0"/>
                </a:rPr>
                <a:t>0.0</a:t>
              </a:r>
            </a:p>
          </p:txBody>
        </p:sp>
        <p:sp>
          <p:nvSpPr>
            <p:cNvPr id="21" name="Rectangle 20">
              <a:extLst>
                <a:ext uri="{FF2B5EF4-FFF2-40B4-BE49-F238E27FC236}">
                  <a16:creationId xmlns:a16="http://schemas.microsoft.com/office/drawing/2014/main" id="{5C7A77E8-1670-86CC-50A5-6D1B21082390}"/>
                </a:ext>
              </a:extLst>
            </p:cNvPr>
            <p:cNvSpPr/>
            <p:nvPr/>
          </p:nvSpPr>
          <p:spPr>
            <a:xfrm>
              <a:off x="718908" y="2526324"/>
              <a:ext cx="492443" cy="307777"/>
            </a:xfrm>
            <a:prstGeom prst="rect">
              <a:avLst/>
            </a:prstGeom>
            <a:solidFill>
              <a:schemeClr val="bg1"/>
            </a:solidFill>
          </p:spPr>
          <p:txBody>
            <a:bodyPr wrap="none">
              <a:spAutoFit/>
            </a:bodyPr>
            <a:lstStyle/>
            <a:p>
              <a:pPr algn="ctr"/>
              <a:r>
                <a:rPr lang="en-US" sz="1400" b="1" dirty="0">
                  <a:latin typeface="Helvetica" pitchFamily="2" charset="0"/>
                </a:rPr>
                <a:t>-2.5</a:t>
              </a:r>
            </a:p>
          </p:txBody>
        </p:sp>
        <p:sp>
          <p:nvSpPr>
            <p:cNvPr id="22" name="Rectangle 21">
              <a:extLst>
                <a:ext uri="{FF2B5EF4-FFF2-40B4-BE49-F238E27FC236}">
                  <a16:creationId xmlns:a16="http://schemas.microsoft.com/office/drawing/2014/main" id="{DE6FFB30-DD74-45D5-D6B8-876D4FF10E9E}"/>
                </a:ext>
              </a:extLst>
            </p:cNvPr>
            <p:cNvSpPr/>
            <p:nvPr/>
          </p:nvSpPr>
          <p:spPr>
            <a:xfrm>
              <a:off x="718907" y="3171053"/>
              <a:ext cx="492444" cy="307777"/>
            </a:xfrm>
            <a:prstGeom prst="rect">
              <a:avLst/>
            </a:prstGeom>
            <a:solidFill>
              <a:schemeClr val="bg1"/>
            </a:solidFill>
          </p:spPr>
          <p:txBody>
            <a:bodyPr wrap="none">
              <a:spAutoFit/>
            </a:bodyPr>
            <a:lstStyle/>
            <a:p>
              <a:pPr algn="ctr"/>
              <a:r>
                <a:rPr lang="en-US" sz="1400" b="1" dirty="0">
                  <a:latin typeface="Helvetica" pitchFamily="2" charset="0"/>
                </a:rPr>
                <a:t>-5.0</a:t>
              </a:r>
            </a:p>
          </p:txBody>
        </p:sp>
        <p:sp>
          <p:nvSpPr>
            <p:cNvPr id="23" name="Rectangle 22">
              <a:extLst>
                <a:ext uri="{FF2B5EF4-FFF2-40B4-BE49-F238E27FC236}">
                  <a16:creationId xmlns:a16="http://schemas.microsoft.com/office/drawing/2014/main" id="{49F098D8-8A9C-BCBA-0632-7A22E7EB7FDC}"/>
                </a:ext>
              </a:extLst>
            </p:cNvPr>
            <p:cNvSpPr/>
            <p:nvPr/>
          </p:nvSpPr>
          <p:spPr>
            <a:xfrm>
              <a:off x="748564" y="622467"/>
              <a:ext cx="433131" cy="307777"/>
            </a:xfrm>
            <a:prstGeom prst="rect">
              <a:avLst/>
            </a:prstGeom>
            <a:solidFill>
              <a:schemeClr val="bg1"/>
            </a:solidFill>
          </p:spPr>
          <p:txBody>
            <a:bodyPr wrap="none">
              <a:spAutoFit/>
            </a:bodyPr>
            <a:lstStyle/>
            <a:p>
              <a:pPr algn="ctr"/>
              <a:r>
                <a:rPr lang="en-US" sz="1400" b="1" dirty="0">
                  <a:latin typeface="Helvetica" pitchFamily="2" charset="0"/>
                </a:rPr>
                <a:t>5.0</a:t>
              </a:r>
            </a:p>
          </p:txBody>
        </p:sp>
      </p:grpSp>
      <p:cxnSp>
        <p:nvCxnSpPr>
          <p:cNvPr id="30" name="Straight Arrow Connector 29">
            <a:extLst>
              <a:ext uri="{FF2B5EF4-FFF2-40B4-BE49-F238E27FC236}">
                <a16:creationId xmlns:a16="http://schemas.microsoft.com/office/drawing/2014/main" id="{B7B14408-1D3B-FB79-B69E-7A264AFA1983}"/>
              </a:ext>
            </a:extLst>
          </p:cNvPr>
          <p:cNvCxnSpPr/>
          <p:nvPr/>
        </p:nvCxnSpPr>
        <p:spPr>
          <a:xfrm>
            <a:off x="1593466" y="2578447"/>
            <a:ext cx="1935721" cy="0"/>
          </a:xfrm>
          <a:prstGeom prst="straightConnector1">
            <a:avLst/>
          </a:prstGeom>
          <a:ln>
            <a:solidFill>
              <a:schemeClr val="tx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0A604C46-63DB-8A22-2E35-A73F6E33B041}"/>
              </a:ext>
            </a:extLst>
          </p:cNvPr>
          <p:cNvSpPr txBox="1"/>
          <p:nvPr/>
        </p:nvSpPr>
        <p:spPr>
          <a:xfrm>
            <a:off x="2156528" y="2301448"/>
            <a:ext cx="829073" cy="276999"/>
          </a:xfrm>
          <a:prstGeom prst="rect">
            <a:avLst/>
          </a:prstGeom>
          <a:noFill/>
          <a:ln>
            <a:noFill/>
          </a:ln>
        </p:spPr>
        <p:txBody>
          <a:bodyPr wrap="none" rtlCol="0">
            <a:spAutoFit/>
          </a:bodyPr>
          <a:lstStyle/>
          <a:p>
            <a:r>
              <a:rPr lang="en-US" sz="1200" dirty="0">
                <a:latin typeface="Helvetica" pitchFamily="2" charset="0"/>
              </a:rPr>
              <a:t>p = 0.016</a:t>
            </a:r>
          </a:p>
        </p:txBody>
      </p:sp>
      <p:sp>
        <p:nvSpPr>
          <p:cNvPr id="37" name="TextBox 36">
            <a:extLst>
              <a:ext uri="{FF2B5EF4-FFF2-40B4-BE49-F238E27FC236}">
                <a16:creationId xmlns:a16="http://schemas.microsoft.com/office/drawing/2014/main" id="{7007D2BE-F5DE-785A-89DD-3C3A8CE01C3D}"/>
              </a:ext>
            </a:extLst>
          </p:cNvPr>
          <p:cNvSpPr txBox="1"/>
          <p:nvPr/>
        </p:nvSpPr>
        <p:spPr>
          <a:xfrm>
            <a:off x="3256182" y="4643837"/>
            <a:ext cx="596638" cy="307777"/>
          </a:xfrm>
          <a:prstGeom prst="rect">
            <a:avLst/>
          </a:prstGeom>
          <a:noFill/>
        </p:spPr>
        <p:txBody>
          <a:bodyPr wrap="none" rtlCol="0">
            <a:spAutoFit/>
          </a:bodyPr>
          <a:lstStyle/>
          <a:p>
            <a:r>
              <a:rPr lang="en-US" sz="1400" b="1" dirty="0">
                <a:latin typeface="Helvetica" pitchFamily="2" charset="0"/>
              </a:rPr>
              <a:t>n=39</a:t>
            </a:r>
          </a:p>
        </p:txBody>
      </p:sp>
      <p:sp>
        <p:nvSpPr>
          <p:cNvPr id="38" name="TextBox 37">
            <a:extLst>
              <a:ext uri="{FF2B5EF4-FFF2-40B4-BE49-F238E27FC236}">
                <a16:creationId xmlns:a16="http://schemas.microsoft.com/office/drawing/2014/main" id="{4F173043-349C-97EB-0820-C119959EA588}"/>
              </a:ext>
            </a:extLst>
          </p:cNvPr>
          <p:cNvSpPr txBox="1"/>
          <p:nvPr/>
        </p:nvSpPr>
        <p:spPr>
          <a:xfrm>
            <a:off x="2249153" y="4643837"/>
            <a:ext cx="617477" cy="307777"/>
          </a:xfrm>
          <a:prstGeom prst="rect">
            <a:avLst/>
          </a:prstGeom>
          <a:noFill/>
        </p:spPr>
        <p:txBody>
          <a:bodyPr wrap="none" rtlCol="0">
            <a:spAutoFit/>
          </a:bodyPr>
          <a:lstStyle/>
          <a:p>
            <a:r>
              <a:rPr lang="en-US" sz="1400" b="1" dirty="0">
                <a:latin typeface="Helvetica" pitchFamily="2" charset="0"/>
              </a:rPr>
              <a:t>n=50</a:t>
            </a:r>
          </a:p>
        </p:txBody>
      </p:sp>
      <p:sp>
        <p:nvSpPr>
          <p:cNvPr id="39" name="TextBox 38">
            <a:extLst>
              <a:ext uri="{FF2B5EF4-FFF2-40B4-BE49-F238E27FC236}">
                <a16:creationId xmlns:a16="http://schemas.microsoft.com/office/drawing/2014/main" id="{6D23046C-805A-5C59-7452-1E9B016D3880}"/>
              </a:ext>
            </a:extLst>
          </p:cNvPr>
          <p:cNvSpPr txBox="1"/>
          <p:nvPr/>
        </p:nvSpPr>
        <p:spPr>
          <a:xfrm>
            <a:off x="1354597" y="4643837"/>
            <a:ext cx="696024" cy="307777"/>
          </a:xfrm>
          <a:prstGeom prst="rect">
            <a:avLst/>
          </a:prstGeom>
          <a:noFill/>
        </p:spPr>
        <p:txBody>
          <a:bodyPr wrap="none" rtlCol="0">
            <a:spAutoFit/>
          </a:bodyPr>
          <a:lstStyle/>
          <a:p>
            <a:r>
              <a:rPr lang="en-US" sz="1400" b="1" dirty="0">
                <a:latin typeface="Helvetica" pitchFamily="2" charset="0"/>
              </a:rPr>
              <a:t>n=151</a:t>
            </a:r>
          </a:p>
        </p:txBody>
      </p:sp>
      <p:cxnSp>
        <p:nvCxnSpPr>
          <p:cNvPr id="40" name="Straight Connector 39">
            <a:extLst>
              <a:ext uri="{FF2B5EF4-FFF2-40B4-BE49-F238E27FC236}">
                <a16:creationId xmlns:a16="http://schemas.microsoft.com/office/drawing/2014/main" id="{B3FF1D7B-9A49-2DC5-1E50-02E70AE45FC1}"/>
              </a:ext>
            </a:extLst>
          </p:cNvPr>
          <p:cNvCxnSpPr>
            <a:cxnSpLocks/>
          </p:cNvCxnSpPr>
          <p:nvPr/>
        </p:nvCxnSpPr>
        <p:spPr>
          <a:xfrm>
            <a:off x="3311258" y="3310093"/>
            <a:ext cx="536565" cy="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C2CA3216-CECB-45EA-B67F-0C36EBECC389}"/>
              </a:ext>
            </a:extLst>
          </p:cNvPr>
          <p:cNvCxnSpPr>
            <a:cxnSpLocks/>
          </p:cNvCxnSpPr>
          <p:nvPr/>
        </p:nvCxnSpPr>
        <p:spPr>
          <a:xfrm>
            <a:off x="1349600" y="3459503"/>
            <a:ext cx="536565" cy="0"/>
          </a:xfrm>
          <a:prstGeom prst="line">
            <a:avLst/>
          </a:prstGeom>
          <a:ln w="57150">
            <a:solidFill>
              <a:srgbClr val="569FD3"/>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632C63AF-C80A-DF97-8092-C31683D75DE0}"/>
              </a:ext>
            </a:extLst>
          </p:cNvPr>
          <p:cNvCxnSpPr>
            <a:cxnSpLocks/>
          </p:cNvCxnSpPr>
          <p:nvPr/>
        </p:nvCxnSpPr>
        <p:spPr>
          <a:xfrm>
            <a:off x="2330065" y="3368063"/>
            <a:ext cx="536565" cy="0"/>
          </a:xfrm>
          <a:prstGeom prst="line">
            <a:avLst/>
          </a:prstGeom>
          <a:ln w="5715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2DB7DEC4-D25A-E385-7A02-1E497900ABBB}"/>
              </a:ext>
            </a:extLst>
          </p:cNvPr>
          <p:cNvSpPr txBox="1"/>
          <p:nvPr/>
        </p:nvSpPr>
        <p:spPr>
          <a:xfrm>
            <a:off x="4572000" y="6622233"/>
            <a:ext cx="4572000" cy="261610"/>
          </a:xfrm>
          <a:prstGeom prst="rect">
            <a:avLst/>
          </a:prstGeom>
          <a:noFill/>
        </p:spPr>
        <p:txBody>
          <a:bodyPr wrap="square">
            <a:spAutoFit/>
          </a:bodyPr>
          <a:lstStyle/>
          <a:p>
            <a:pPr algn="r"/>
            <a:r>
              <a:rPr lang="en-US" sz="1100" b="0" i="0" dirty="0">
                <a:solidFill>
                  <a:srgbClr val="212121"/>
                </a:solidFill>
                <a:effectLst/>
                <a:latin typeface="Calibri" panose="020F0502020204030204" pitchFamily="34" charset="0"/>
                <a:cs typeface="Calibri" panose="020F0502020204030204" pitchFamily="34" charset="0"/>
              </a:rPr>
              <a:t>Rittenhouse KJ et al. AIDS. 2021</a:t>
            </a:r>
            <a:r>
              <a:rPr lang="en-US" sz="1100" b="0" i="0" dirty="0">
                <a:solidFill>
                  <a:srgbClr val="212121"/>
                </a:solidFill>
                <a:effectLst/>
                <a:latin typeface="system-ui"/>
              </a:rPr>
              <a:t>.</a:t>
            </a:r>
            <a:endParaRPr lang="en-US" sz="1100" dirty="0"/>
          </a:p>
        </p:txBody>
      </p:sp>
      <p:sp>
        <p:nvSpPr>
          <p:cNvPr id="49" name="TextBox 48">
            <a:extLst>
              <a:ext uri="{FF2B5EF4-FFF2-40B4-BE49-F238E27FC236}">
                <a16:creationId xmlns:a16="http://schemas.microsoft.com/office/drawing/2014/main" id="{B568784D-F2EE-05A5-E1B0-77992BF50039}"/>
              </a:ext>
            </a:extLst>
          </p:cNvPr>
          <p:cNvSpPr txBox="1"/>
          <p:nvPr/>
        </p:nvSpPr>
        <p:spPr>
          <a:xfrm>
            <a:off x="693352" y="5775305"/>
            <a:ext cx="7757296" cy="615553"/>
          </a:xfrm>
          <a:prstGeom prst="rect">
            <a:avLst/>
          </a:prstGeom>
          <a:solidFill>
            <a:schemeClr val="bg1">
              <a:lumMod val="65000"/>
            </a:schemeClr>
          </a:solidFill>
          <a:ln>
            <a:solidFill>
              <a:schemeClr val="bg2">
                <a:lumMod val="50000"/>
              </a:schemeClr>
            </a:solidFill>
          </a:ln>
        </p:spPr>
        <p:txBody>
          <a:bodyPr wrap="square">
            <a:spAutoFit/>
          </a:bodyPr>
          <a:lstStyle/>
          <a:p>
            <a:pPr marL="285750" indent="-285750">
              <a:buFont typeface="Arial" panose="020B0604020202020204" pitchFamily="34" charset="0"/>
              <a:buChar char="•"/>
            </a:pPr>
            <a:r>
              <a:rPr lang="en-US" sz="1600" b="1" dirty="0">
                <a:solidFill>
                  <a:schemeClr val="bg1"/>
                </a:solidFill>
                <a:latin typeface="+mj-lt"/>
              </a:rPr>
              <a:t> </a:t>
            </a:r>
            <a:r>
              <a:rPr lang="en-US" sz="1700" b="1" dirty="0">
                <a:solidFill>
                  <a:srgbClr val="21407D"/>
                </a:solidFill>
                <a:latin typeface="+mj-lt"/>
              </a:rPr>
              <a:t>HIV+ post-ART </a:t>
            </a:r>
            <a:r>
              <a:rPr lang="en-US" sz="1600" dirty="0">
                <a:solidFill>
                  <a:schemeClr val="bg1"/>
                </a:solidFill>
                <a:latin typeface="+mj-lt"/>
              </a:rPr>
              <a:t>have higher pro-inflammatory scores than </a:t>
            </a:r>
            <a:r>
              <a:rPr lang="en-US" sz="1700" b="1" dirty="0">
                <a:solidFill>
                  <a:srgbClr val="569FD3"/>
                </a:solidFill>
                <a:effectLst>
                  <a:innerShdw blurRad="114300">
                    <a:prstClr val="black"/>
                  </a:innerShdw>
                </a:effectLst>
                <a:latin typeface="+mj-lt"/>
              </a:rPr>
              <a:t>HIV-</a:t>
            </a:r>
            <a:r>
              <a:rPr lang="en-US" sz="1700" dirty="0">
                <a:solidFill>
                  <a:schemeClr val="bg1"/>
                </a:solidFill>
                <a:latin typeface="+mj-lt"/>
              </a:rPr>
              <a:t> </a:t>
            </a:r>
            <a:r>
              <a:rPr lang="en-US" sz="1600" dirty="0">
                <a:solidFill>
                  <a:schemeClr val="bg1"/>
                </a:solidFill>
                <a:latin typeface="+mj-lt"/>
              </a:rPr>
              <a:t>women</a:t>
            </a:r>
          </a:p>
          <a:p>
            <a:pPr marL="285750" indent="-285750">
              <a:buFont typeface="Arial" panose="020B0604020202020204" pitchFamily="34" charset="0"/>
              <a:buChar char="•"/>
            </a:pPr>
            <a:r>
              <a:rPr lang="en-US" sz="1600" dirty="0">
                <a:solidFill>
                  <a:schemeClr val="bg1"/>
                </a:solidFill>
                <a:latin typeface="+mj-lt"/>
              </a:rPr>
              <a:t> No difference was observed with </a:t>
            </a:r>
            <a:r>
              <a:rPr lang="en-US" sz="1700" b="1" dirty="0">
                <a:solidFill>
                  <a:srgbClr val="4597A0"/>
                </a:solidFill>
                <a:effectLst>
                  <a:innerShdw blurRad="114300">
                    <a:prstClr val="black"/>
                  </a:innerShdw>
                </a:effectLst>
                <a:latin typeface="+mj-lt"/>
              </a:rPr>
              <a:t>HIV+ pre-ART</a:t>
            </a:r>
            <a:r>
              <a:rPr lang="en-US" sz="1600" dirty="0">
                <a:solidFill>
                  <a:schemeClr val="bg1"/>
                </a:solidFill>
                <a:latin typeface="+mj-lt"/>
              </a:rPr>
              <a:t>.</a:t>
            </a:r>
          </a:p>
        </p:txBody>
      </p:sp>
      <p:sp>
        <p:nvSpPr>
          <p:cNvPr id="57" name="Slide Number Placeholder 1">
            <a:extLst>
              <a:ext uri="{FF2B5EF4-FFF2-40B4-BE49-F238E27FC236}">
                <a16:creationId xmlns:a16="http://schemas.microsoft.com/office/drawing/2014/main" id="{F46304E9-0122-16C3-2105-FDF4CA4AF5C5}"/>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15</a:t>
            </a:fld>
            <a:endParaRPr lang="en-US" altLang="en-US" dirty="0">
              <a:solidFill>
                <a:schemeClr val="accent6">
                  <a:lumMod val="50000"/>
                </a:schemeClr>
              </a:solidFill>
            </a:endParaRPr>
          </a:p>
        </p:txBody>
      </p:sp>
      <p:sp>
        <p:nvSpPr>
          <p:cNvPr id="34" name="Trapezoid 33">
            <a:extLst>
              <a:ext uri="{FF2B5EF4-FFF2-40B4-BE49-F238E27FC236}">
                <a16:creationId xmlns:a16="http://schemas.microsoft.com/office/drawing/2014/main" id="{F8ABE033-ED58-0A74-5896-460F62855230}"/>
              </a:ext>
            </a:extLst>
          </p:cNvPr>
          <p:cNvSpPr/>
          <p:nvPr/>
        </p:nvSpPr>
        <p:spPr>
          <a:xfrm rot="5400000">
            <a:off x="5312419" y="3258798"/>
            <a:ext cx="457200" cy="2070562"/>
          </a:xfrm>
          <a:prstGeom prst="trapezoid">
            <a:avLst/>
          </a:prstGeom>
          <a:gradFill flip="none" rotWithShape="1">
            <a:gsLst>
              <a:gs pos="0">
                <a:srgbClr val="C00000"/>
              </a:gs>
              <a:gs pos="48000">
                <a:schemeClr val="accent5">
                  <a:lumMod val="97000"/>
                  <a:lumOff val="3000"/>
                </a:schemeClr>
              </a:gs>
              <a:gs pos="100000">
                <a:srgbClr val="76915B"/>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rapezoid 34">
            <a:extLst>
              <a:ext uri="{FF2B5EF4-FFF2-40B4-BE49-F238E27FC236}">
                <a16:creationId xmlns:a16="http://schemas.microsoft.com/office/drawing/2014/main" id="{668DE039-DF81-A556-8771-BD9A438D2AB4}"/>
              </a:ext>
            </a:extLst>
          </p:cNvPr>
          <p:cNvSpPr/>
          <p:nvPr/>
        </p:nvSpPr>
        <p:spPr>
          <a:xfrm rot="16200000">
            <a:off x="7313713" y="3255812"/>
            <a:ext cx="457200" cy="2070561"/>
          </a:xfrm>
          <a:prstGeom prst="trapezoid">
            <a:avLst/>
          </a:prstGeom>
          <a:gradFill flip="none" rotWithShape="1">
            <a:gsLst>
              <a:gs pos="0">
                <a:srgbClr val="C00000"/>
              </a:gs>
              <a:gs pos="48000">
                <a:schemeClr val="accent5">
                  <a:lumMod val="97000"/>
                  <a:lumOff val="3000"/>
                </a:schemeClr>
              </a:gs>
              <a:gs pos="100000">
                <a:srgbClr val="76915B"/>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11">
            <a:extLst>
              <a:ext uri="{FF2B5EF4-FFF2-40B4-BE49-F238E27FC236}">
                <a16:creationId xmlns:a16="http://schemas.microsoft.com/office/drawing/2014/main" id="{46148297-F61D-107B-545D-DC4E6C3ECFBD}"/>
              </a:ext>
            </a:extLst>
          </p:cNvPr>
          <p:cNvSpPr txBox="1">
            <a:spLocks noChangeArrowheads="1"/>
          </p:cNvSpPr>
          <p:nvPr/>
        </p:nvSpPr>
        <p:spPr bwMode="auto">
          <a:xfrm>
            <a:off x="4353340" y="3315120"/>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Implantation	</a:t>
            </a:r>
          </a:p>
        </p:txBody>
      </p:sp>
      <p:sp>
        <p:nvSpPr>
          <p:cNvPr id="42" name="TextBox 11">
            <a:extLst>
              <a:ext uri="{FF2B5EF4-FFF2-40B4-BE49-F238E27FC236}">
                <a16:creationId xmlns:a16="http://schemas.microsoft.com/office/drawing/2014/main" id="{FF10E569-0C0D-1680-7888-708EE77314FC}"/>
              </a:ext>
            </a:extLst>
          </p:cNvPr>
          <p:cNvSpPr txBox="1">
            <a:spLocks noChangeArrowheads="1"/>
          </p:cNvSpPr>
          <p:nvPr/>
        </p:nvSpPr>
        <p:spPr bwMode="auto">
          <a:xfrm>
            <a:off x="5420140" y="3315120"/>
            <a:ext cx="22894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Fetal Growth &amp; Development</a:t>
            </a:r>
          </a:p>
        </p:txBody>
      </p:sp>
      <p:sp>
        <p:nvSpPr>
          <p:cNvPr id="43" name="TextBox 11">
            <a:extLst>
              <a:ext uri="{FF2B5EF4-FFF2-40B4-BE49-F238E27FC236}">
                <a16:creationId xmlns:a16="http://schemas.microsoft.com/office/drawing/2014/main" id="{972AAC29-6CED-AADD-F28C-08BAEB5AE9AD}"/>
              </a:ext>
            </a:extLst>
          </p:cNvPr>
          <p:cNvSpPr txBox="1">
            <a:spLocks noChangeArrowheads="1"/>
          </p:cNvSpPr>
          <p:nvPr/>
        </p:nvSpPr>
        <p:spPr bwMode="auto">
          <a:xfrm>
            <a:off x="7706140" y="3315120"/>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Parturition	</a:t>
            </a:r>
          </a:p>
        </p:txBody>
      </p:sp>
      <p:sp>
        <p:nvSpPr>
          <p:cNvPr id="45" name="Right Arrow 44">
            <a:extLst>
              <a:ext uri="{FF2B5EF4-FFF2-40B4-BE49-F238E27FC236}">
                <a16:creationId xmlns:a16="http://schemas.microsoft.com/office/drawing/2014/main" id="{4474778A-92BB-BAAD-FECE-792644DBC9F9}"/>
              </a:ext>
            </a:extLst>
          </p:cNvPr>
          <p:cNvSpPr/>
          <p:nvPr/>
        </p:nvSpPr>
        <p:spPr>
          <a:xfrm>
            <a:off x="4487435" y="3594611"/>
            <a:ext cx="1305788" cy="304800"/>
          </a:xfrm>
          <a:prstGeom prst="rightArrow">
            <a:avLst/>
          </a:prstGeom>
          <a:solidFill>
            <a:schemeClr val="accent3">
              <a:lumMod val="6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1st</a:t>
            </a:r>
          </a:p>
        </p:txBody>
      </p:sp>
      <p:sp>
        <p:nvSpPr>
          <p:cNvPr id="46" name="Right Arrow 45">
            <a:extLst>
              <a:ext uri="{FF2B5EF4-FFF2-40B4-BE49-F238E27FC236}">
                <a16:creationId xmlns:a16="http://schemas.microsoft.com/office/drawing/2014/main" id="{17AF2736-5B0E-A3F6-29BC-79135C1D72D5}"/>
              </a:ext>
            </a:extLst>
          </p:cNvPr>
          <p:cNvSpPr/>
          <p:nvPr/>
        </p:nvSpPr>
        <p:spPr>
          <a:xfrm>
            <a:off x="5866952" y="3603799"/>
            <a:ext cx="1305788" cy="304800"/>
          </a:xfrm>
          <a:prstGeom prst="rightArrow">
            <a:avLst/>
          </a:prstGeom>
          <a:solidFill>
            <a:schemeClr val="accent3">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2nd</a:t>
            </a:r>
          </a:p>
        </p:txBody>
      </p:sp>
      <p:sp>
        <p:nvSpPr>
          <p:cNvPr id="48" name="Right Arrow 47">
            <a:extLst>
              <a:ext uri="{FF2B5EF4-FFF2-40B4-BE49-F238E27FC236}">
                <a16:creationId xmlns:a16="http://schemas.microsoft.com/office/drawing/2014/main" id="{84111D75-AD64-558F-415A-0AA67F997149}"/>
              </a:ext>
            </a:extLst>
          </p:cNvPr>
          <p:cNvSpPr/>
          <p:nvPr/>
        </p:nvSpPr>
        <p:spPr>
          <a:xfrm>
            <a:off x="7239145" y="3604587"/>
            <a:ext cx="1305788" cy="304800"/>
          </a:xfrm>
          <a:prstGeom prst="rightArrow">
            <a:avLst/>
          </a:prstGeom>
          <a:solidFill>
            <a:schemeClr val="bg2">
              <a:lumMod val="7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3rd</a:t>
            </a:r>
          </a:p>
        </p:txBody>
      </p:sp>
      <p:sp>
        <p:nvSpPr>
          <p:cNvPr id="50" name="TextBox 49">
            <a:extLst>
              <a:ext uri="{FF2B5EF4-FFF2-40B4-BE49-F238E27FC236}">
                <a16:creationId xmlns:a16="http://schemas.microsoft.com/office/drawing/2014/main" id="{590B7AAD-4F5D-1B09-0B95-594FAE3C63C1}"/>
              </a:ext>
            </a:extLst>
          </p:cNvPr>
          <p:cNvSpPr txBox="1"/>
          <p:nvPr/>
        </p:nvSpPr>
        <p:spPr>
          <a:xfrm>
            <a:off x="4511186" y="4166493"/>
            <a:ext cx="1063112" cy="276999"/>
          </a:xfrm>
          <a:prstGeom prst="rect">
            <a:avLst/>
          </a:prstGeom>
          <a:noFill/>
        </p:spPr>
        <p:txBody>
          <a:bodyPr wrap="none" rtlCol="0">
            <a:spAutoFit/>
          </a:bodyPr>
          <a:lstStyle/>
          <a:p>
            <a:r>
              <a:rPr lang="en-US" sz="1200" dirty="0">
                <a:solidFill>
                  <a:schemeClr val="tx1">
                    <a:lumMod val="50000"/>
                  </a:schemeClr>
                </a:solidFill>
                <a:latin typeface="+mj-lt"/>
              </a:rPr>
              <a:t>inflammatory</a:t>
            </a:r>
          </a:p>
        </p:txBody>
      </p:sp>
      <p:sp>
        <p:nvSpPr>
          <p:cNvPr id="51" name="TextBox 50">
            <a:extLst>
              <a:ext uri="{FF2B5EF4-FFF2-40B4-BE49-F238E27FC236}">
                <a16:creationId xmlns:a16="http://schemas.microsoft.com/office/drawing/2014/main" id="{D43CBE9E-73B6-E238-CCF0-7A2C7F9E457D}"/>
              </a:ext>
            </a:extLst>
          </p:cNvPr>
          <p:cNvSpPr txBox="1"/>
          <p:nvPr/>
        </p:nvSpPr>
        <p:spPr>
          <a:xfrm>
            <a:off x="7509034" y="4164541"/>
            <a:ext cx="1063112" cy="276999"/>
          </a:xfrm>
          <a:prstGeom prst="rect">
            <a:avLst/>
          </a:prstGeom>
          <a:noFill/>
        </p:spPr>
        <p:txBody>
          <a:bodyPr wrap="none" rtlCol="0">
            <a:spAutoFit/>
          </a:bodyPr>
          <a:lstStyle/>
          <a:p>
            <a:r>
              <a:rPr lang="en-US" sz="1200" dirty="0">
                <a:solidFill>
                  <a:schemeClr val="tx1">
                    <a:lumMod val="50000"/>
                  </a:schemeClr>
                </a:solidFill>
                <a:latin typeface="+mj-lt"/>
              </a:rPr>
              <a:t>inflammatory</a:t>
            </a:r>
          </a:p>
        </p:txBody>
      </p:sp>
      <p:sp>
        <p:nvSpPr>
          <p:cNvPr id="52" name="TextBox 51">
            <a:extLst>
              <a:ext uri="{FF2B5EF4-FFF2-40B4-BE49-F238E27FC236}">
                <a16:creationId xmlns:a16="http://schemas.microsoft.com/office/drawing/2014/main" id="{F980B86A-380E-B3B4-5C4A-589CF2E9A628}"/>
              </a:ext>
            </a:extLst>
          </p:cNvPr>
          <p:cNvSpPr txBox="1"/>
          <p:nvPr/>
        </p:nvSpPr>
        <p:spPr>
          <a:xfrm>
            <a:off x="5877340" y="4152592"/>
            <a:ext cx="1361270" cy="276999"/>
          </a:xfrm>
          <a:prstGeom prst="rect">
            <a:avLst/>
          </a:prstGeom>
          <a:noFill/>
        </p:spPr>
        <p:txBody>
          <a:bodyPr wrap="none" rtlCol="0">
            <a:spAutoFit/>
          </a:bodyPr>
          <a:lstStyle/>
          <a:p>
            <a:r>
              <a:rPr lang="en-US" sz="1200" dirty="0">
                <a:solidFill>
                  <a:schemeClr val="tx1">
                    <a:lumMod val="50000"/>
                  </a:schemeClr>
                </a:solidFill>
                <a:latin typeface="+mj-lt"/>
              </a:rPr>
              <a:t>anti-inflammatory</a:t>
            </a:r>
          </a:p>
        </p:txBody>
      </p:sp>
      <p:sp>
        <p:nvSpPr>
          <p:cNvPr id="58" name="Rectangle 57">
            <a:extLst>
              <a:ext uri="{FF2B5EF4-FFF2-40B4-BE49-F238E27FC236}">
                <a16:creationId xmlns:a16="http://schemas.microsoft.com/office/drawing/2014/main" id="{6560E85A-DFB1-9D62-4205-98790D9609CF}"/>
              </a:ext>
            </a:extLst>
          </p:cNvPr>
          <p:cNvSpPr/>
          <p:nvPr/>
        </p:nvSpPr>
        <p:spPr>
          <a:xfrm>
            <a:off x="4353340" y="3315120"/>
            <a:ext cx="4343400" cy="1367411"/>
          </a:xfrm>
          <a:prstGeom prst="rect">
            <a:avLst/>
          </a:prstGeom>
          <a:no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B76A185A-AF82-C254-D272-B46DEFD1CB94}"/>
              </a:ext>
            </a:extLst>
          </p:cNvPr>
          <p:cNvSpPr txBox="1"/>
          <p:nvPr/>
        </p:nvSpPr>
        <p:spPr>
          <a:xfrm>
            <a:off x="5820532" y="2866792"/>
            <a:ext cx="1474886" cy="307777"/>
          </a:xfrm>
          <a:prstGeom prst="rect">
            <a:avLst/>
          </a:prstGeom>
          <a:solidFill>
            <a:schemeClr val="accent6">
              <a:lumMod val="75000"/>
            </a:schemeClr>
          </a:solidFill>
          <a:ln>
            <a:solidFill>
              <a:schemeClr val="tx1">
                <a:lumMod val="50000"/>
              </a:schemeClr>
            </a:solidFill>
          </a:ln>
        </p:spPr>
        <p:txBody>
          <a:bodyPr wrap="square" rtlCol="0">
            <a:spAutoFit/>
          </a:bodyPr>
          <a:lstStyle/>
          <a:p>
            <a:pPr algn="ctr"/>
            <a:r>
              <a:rPr lang="en-US" sz="1400" b="1" dirty="0">
                <a:solidFill>
                  <a:schemeClr val="bg1"/>
                </a:solidFill>
                <a:latin typeface="Helvetica" pitchFamily="2" charset="0"/>
              </a:rPr>
              <a:t>HIV+ post-ART</a:t>
            </a:r>
          </a:p>
        </p:txBody>
      </p:sp>
      <p:sp>
        <p:nvSpPr>
          <p:cNvPr id="63" name="Trapezoid 62">
            <a:extLst>
              <a:ext uri="{FF2B5EF4-FFF2-40B4-BE49-F238E27FC236}">
                <a16:creationId xmlns:a16="http://schemas.microsoft.com/office/drawing/2014/main" id="{6E3627DD-8186-BD1B-FB49-AB7483FF69F1}"/>
              </a:ext>
            </a:extLst>
          </p:cNvPr>
          <p:cNvSpPr/>
          <p:nvPr/>
        </p:nvSpPr>
        <p:spPr>
          <a:xfrm rot="5400000">
            <a:off x="5351332" y="3208856"/>
            <a:ext cx="457200" cy="2160746"/>
          </a:xfrm>
          <a:prstGeom prst="trapezoid">
            <a:avLst>
              <a:gd name="adj" fmla="val 1812"/>
            </a:avLst>
          </a:prstGeom>
          <a:gradFill flip="none" rotWithShape="1">
            <a:gsLst>
              <a:gs pos="0">
                <a:srgbClr val="C00000"/>
              </a:gs>
              <a:gs pos="48000">
                <a:srgbClr val="EB0000"/>
              </a:gs>
              <a:gs pos="100000">
                <a:srgbClr val="FFFFFF"/>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C90F9EB0-AB6B-BFA5-D693-9B19A72579C2}"/>
              </a:ext>
            </a:extLst>
          </p:cNvPr>
          <p:cNvSpPr txBox="1"/>
          <p:nvPr/>
        </p:nvSpPr>
        <p:spPr>
          <a:xfrm>
            <a:off x="4511186" y="4145245"/>
            <a:ext cx="1063112" cy="276999"/>
          </a:xfrm>
          <a:prstGeom prst="rect">
            <a:avLst/>
          </a:prstGeom>
          <a:noFill/>
        </p:spPr>
        <p:txBody>
          <a:bodyPr wrap="none" rtlCol="0">
            <a:spAutoFit/>
          </a:bodyPr>
          <a:lstStyle/>
          <a:p>
            <a:r>
              <a:rPr lang="en-US" sz="1200" dirty="0">
                <a:solidFill>
                  <a:schemeClr val="tx1">
                    <a:lumMod val="50000"/>
                  </a:schemeClr>
                </a:solidFill>
                <a:latin typeface="+mj-lt"/>
              </a:rPr>
              <a:t>inflammatory</a:t>
            </a:r>
          </a:p>
        </p:txBody>
      </p:sp>
    </p:spTree>
    <p:extLst>
      <p:ext uri="{BB962C8B-B14F-4D97-AF65-F5344CB8AC3E}">
        <p14:creationId xmlns:p14="http://schemas.microsoft.com/office/powerpoint/2010/main" val="3713281336"/>
      </p:ext>
    </p:extLst>
  </p:cSld>
  <p:clrMapOvr>
    <a:masterClrMapping/>
  </p:clrMapOvr>
  <mc:AlternateContent xmlns:mc="http://schemas.openxmlformats.org/markup-compatibility/2006" xmlns:p14="http://schemas.microsoft.com/office/powerpoint/2010/main">
    <mc:Choice Requires="p14">
      <p:transition spd="slow" p14:dur="2000" advTm="27434"/>
    </mc:Choice>
    <mc:Fallback xmlns="">
      <p:transition spd="slow" advTm="274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1" grpId="0"/>
      <p:bldP spid="52" grpId="0"/>
      <p:bldP spid="62" grpId="0" animBg="1"/>
      <p:bldP spid="63" grpId="0" animBg="1"/>
      <p:bldP spid="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81A0-7DA7-2C73-3805-DC20664AB021}"/>
              </a:ext>
            </a:extLst>
          </p:cNvPr>
          <p:cNvSpPr>
            <a:spLocks noGrp="1"/>
          </p:cNvSpPr>
          <p:nvPr>
            <p:ph type="title"/>
          </p:nvPr>
        </p:nvSpPr>
        <p:spPr>
          <a:xfrm>
            <a:off x="457200" y="792162"/>
            <a:ext cx="8229600" cy="655638"/>
          </a:xfrm>
        </p:spPr>
        <p:txBody>
          <a:bodyPr/>
          <a:lstStyle/>
          <a:p>
            <a:r>
              <a:rPr lang="en-US" dirty="0">
                <a:solidFill>
                  <a:srgbClr val="002060"/>
                </a:solidFill>
                <a:latin typeface="Helvetica" pitchFamily="2" charset="0"/>
              </a:rPr>
              <a:t>Increased Vaginal Inflammation post- ART Initiation</a:t>
            </a:r>
            <a:endParaRPr lang="en-US" dirty="0"/>
          </a:p>
        </p:txBody>
      </p:sp>
      <p:pic>
        <p:nvPicPr>
          <p:cNvPr id="5" name="Picture 4">
            <a:extLst>
              <a:ext uri="{FF2B5EF4-FFF2-40B4-BE49-F238E27FC236}">
                <a16:creationId xmlns:a16="http://schemas.microsoft.com/office/drawing/2014/main" id="{11E8466C-D5BD-1D2F-0EE1-F9246BD26A60}"/>
              </a:ext>
            </a:extLst>
          </p:cNvPr>
          <p:cNvPicPr>
            <a:picLocks noChangeAspect="1"/>
          </p:cNvPicPr>
          <p:nvPr/>
        </p:nvPicPr>
        <p:blipFill rotWithShape="1">
          <a:blip r:embed="rId3"/>
          <a:srcRect l="11045" b="12241"/>
          <a:stretch/>
        </p:blipFill>
        <p:spPr>
          <a:xfrm>
            <a:off x="3330225" y="2361399"/>
            <a:ext cx="2765589" cy="2728402"/>
          </a:xfrm>
          <a:prstGeom prst="rect">
            <a:avLst/>
          </a:prstGeom>
        </p:spPr>
      </p:pic>
      <p:sp>
        <p:nvSpPr>
          <p:cNvPr id="6" name="Rectangle 5">
            <a:extLst>
              <a:ext uri="{FF2B5EF4-FFF2-40B4-BE49-F238E27FC236}">
                <a16:creationId xmlns:a16="http://schemas.microsoft.com/office/drawing/2014/main" id="{7C988083-6528-894E-DCE9-4CC1F48F9A1C}"/>
              </a:ext>
            </a:extLst>
          </p:cNvPr>
          <p:cNvSpPr/>
          <p:nvPr/>
        </p:nvSpPr>
        <p:spPr>
          <a:xfrm>
            <a:off x="2916858" y="2677101"/>
            <a:ext cx="285173" cy="27932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CB81FD2-DB70-E222-8138-77C2A51DC4E2}"/>
              </a:ext>
            </a:extLst>
          </p:cNvPr>
          <p:cNvGrpSpPr/>
          <p:nvPr/>
        </p:nvGrpSpPr>
        <p:grpSpPr>
          <a:xfrm>
            <a:off x="3016518" y="2551788"/>
            <a:ext cx="343364" cy="2396946"/>
            <a:chOff x="4814307" y="876953"/>
            <a:chExt cx="343364" cy="2396946"/>
          </a:xfrm>
        </p:grpSpPr>
        <p:sp>
          <p:nvSpPr>
            <p:cNvPr id="22" name="Rectangle 21">
              <a:extLst>
                <a:ext uri="{FF2B5EF4-FFF2-40B4-BE49-F238E27FC236}">
                  <a16:creationId xmlns:a16="http://schemas.microsoft.com/office/drawing/2014/main" id="{21EFE956-E502-A681-3292-E1284B238D2C}"/>
                </a:ext>
              </a:extLst>
            </p:cNvPr>
            <p:cNvSpPr/>
            <p:nvPr/>
          </p:nvSpPr>
          <p:spPr>
            <a:xfrm>
              <a:off x="4843963" y="1314005"/>
              <a:ext cx="284052" cy="307777"/>
            </a:xfrm>
            <a:prstGeom prst="rect">
              <a:avLst/>
            </a:prstGeom>
            <a:solidFill>
              <a:schemeClr val="bg1"/>
            </a:solidFill>
          </p:spPr>
          <p:txBody>
            <a:bodyPr wrap="none">
              <a:spAutoFit/>
            </a:bodyPr>
            <a:lstStyle/>
            <a:p>
              <a:pPr algn="ctr"/>
              <a:r>
                <a:rPr lang="en-US" sz="1400" b="1" dirty="0">
                  <a:latin typeface="Helvetica" pitchFamily="2" charset="0"/>
                </a:rPr>
                <a:t>4</a:t>
              </a:r>
            </a:p>
          </p:txBody>
        </p:sp>
        <p:sp>
          <p:nvSpPr>
            <p:cNvPr id="23" name="Rectangle 22">
              <a:extLst>
                <a:ext uri="{FF2B5EF4-FFF2-40B4-BE49-F238E27FC236}">
                  <a16:creationId xmlns:a16="http://schemas.microsoft.com/office/drawing/2014/main" id="{5D37E416-9C05-28E9-D077-53A979ADCAB8}"/>
                </a:ext>
              </a:extLst>
            </p:cNvPr>
            <p:cNvSpPr/>
            <p:nvPr/>
          </p:nvSpPr>
          <p:spPr>
            <a:xfrm>
              <a:off x="4843963" y="2143517"/>
              <a:ext cx="284052" cy="307777"/>
            </a:xfrm>
            <a:prstGeom prst="rect">
              <a:avLst/>
            </a:prstGeom>
            <a:solidFill>
              <a:schemeClr val="bg1"/>
            </a:solidFill>
          </p:spPr>
          <p:txBody>
            <a:bodyPr wrap="none">
              <a:spAutoFit/>
            </a:bodyPr>
            <a:lstStyle/>
            <a:p>
              <a:pPr algn="ctr"/>
              <a:r>
                <a:rPr lang="en-US" sz="1400" b="1" dirty="0">
                  <a:latin typeface="Helvetica" pitchFamily="2" charset="0"/>
                </a:rPr>
                <a:t>0</a:t>
              </a:r>
            </a:p>
          </p:txBody>
        </p:sp>
        <p:sp>
          <p:nvSpPr>
            <p:cNvPr id="24" name="Rectangle 23">
              <a:extLst>
                <a:ext uri="{FF2B5EF4-FFF2-40B4-BE49-F238E27FC236}">
                  <a16:creationId xmlns:a16="http://schemas.microsoft.com/office/drawing/2014/main" id="{4E0F0A2F-8D39-B6C4-2436-76805E567B85}"/>
                </a:ext>
              </a:extLst>
            </p:cNvPr>
            <p:cNvSpPr/>
            <p:nvPr/>
          </p:nvSpPr>
          <p:spPr>
            <a:xfrm>
              <a:off x="4843963" y="1728023"/>
              <a:ext cx="284052" cy="307777"/>
            </a:xfrm>
            <a:prstGeom prst="rect">
              <a:avLst/>
            </a:prstGeom>
            <a:solidFill>
              <a:schemeClr val="bg1"/>
            </a:solidFill>
          </p:spPr>
          <p:txBody>
            <a:bodyPr wrap="none">
              <a:spAutoFit/>
            </a:bodyPr>
            <a:lstStyle/>
            <a:p>
              <a:pPr algn="ctr"/>
              <a:r>
                <a:rPr lang="en-US" sz="1400" b="1" dirty="0">
                  <a:latin typeface="Helvetica" pitchFamily="2" charset="0"/>
                </a:rPr>
                <a:t>2</a:t>
              </a:r>
            </a:p>
          </p:txBody>
        </p:sp>
        <p:sp>
          <p:nvSpPr>
            <p:cNvPr id="25" name="Rectangle 24">
              <a:extLst>
                <a:ext uri="{FF2B5EF4-FFF2-40B4-BE49-F238E27FC236}">
                  <a16:creationId xmlns:a16="http://schemas.microsoft.com/office/drawing/2014/main" id="{988BC846-09CC-6991-3D92-C82E7E2F9DDF}"/>
                </a:ext>
              </a:extLst>
            </p:cNvPr>
            <p:cNvSpPr/>
            <p:nvPr/>
          </p:nvSpPr>
          <p:spPr>
            <a:xfrm>
              <a:off x="4814307" y="2557535"/>
              <a:ext cx="343364" cy="307777"/>
            </a:xfrm>
            <a:prstGeom prst="rect">
              <a:avLst/>
            </a:prstGeom>
            <a:solidFill>
              <a:schemeClr val="bg1"/>
            </a:solidFill>
          </p:spPr>
          <p:txBody>
            <a:bodyPr wrap="none">
              <a:spAutoFit/>
            </a:bodyPr>
            <a:lstStyle/>
            <a:p>
              <a:pPr algn="ctr"/>
              <a:r>
                <a:rPr lang="en-US" sz="1400" b="1" dirty="0">
                  <a:latin typeface="Helvetica" pitchFamily="2" charset="0"/>
                </a:rPr>
                <a:t>-2</a:t>
              </a:r>
            </a:p>
          </p:txBody>
        </p:sp>
        <p:sp>
          <p:nvSpPr>
            <p:cNvPr id="26" name="Rectangle 25">
              <a:extLst>
                <a:ext uri="{FF2B5EF4-FFF2-40B4-BE49-F238E27FC236}">
                  <a16:creationId xmlns:a16="http://schemas.microsoft.com/office/drawing/2014/main" id="{28B3C8A4-4642-DAB9-F6E6-C8B124864DB5}"/>
                </a:ext>
              </a:extLst>
            </p:cNvPr>
            <p:cNvSpPr/>
            <p:nvPr/>
          </p:nvSpPr>
          <p:spPr>
            <a:xfrm>
              <a:off x="4843963" y="876953"/>
              <a:ext cx="284052" cy="307777"/>
            </a:xfrm>
            <a:prstGeom prst="rect">
              <a:avLst/>
            </a:prstGeom>
            <a:solidFill>
              <a:schemeClr val="bg1"/>
            </a:solidFill>
          </p:spPr>
          <p:txBody>
            <a:bodyPr wrap="none">
              <a:spAutoFit/>
            </a:bodyPr>
            <a:lstStyle/>
            <a:p>
              <a:pPr algn="ctr"/>
              <a:r>
                <a:rPr lang="en-US" sz="1400" b="1" dirty="0">
                  <a:latin typeface="Helvetica" pitchFamily="2" charset="0"/>
                </a:rPr>
                <a:t>6</a:t>
              </a:r>
            </a:p>
          </p:txBody>
        </p:sp>
        <p:sp>
          <p:nvSpPr>
            <p:cNvPr id="27" name="Rectangle 26">
              <a:extLst>
                <a:ext uri="{FF2B5EF4-FFF2-40B4-BE49-F238E27FC236}">
                  <a16:creationId xmlns:a16="http://schemas.microsoft.com/office/drawing/2014/main" id="{EB849C11-16EF-51A4-D958-17261081E27E}"/>
                </a:ext>
              </a:extLst>
            </p:cNvPr>
            <p:cNvSpPr/>
            <p:nvPr/>
          </p:nvSpPr>
          <p:spPr>
            <a:xfrm>
              <a:off x="4814307" y="2966122"/>
              <a:ext cx="343364" cy="307777"/>
            </a:xfrm>
            <a:prstGeom prst="rect">
              <a:avLst/>
            </a:prstGeom>
            <a:solidFill>
              <a:schemeClr val="bg1"/>
            </a:solidFill>
          </p:spPr>
          <p:txBody>
            <a:bodyPr wrap="none">
              <a:spAutoFit/>
            </a:bodyPr>
            <a:lstStyle/>
            <a:p>
              <a:pPr algn="ctr"/>
              <a:r>
                <a:rPr lang="en-US" sz="1400" b="1" dirty="0">
                  <a:latin typeface="Helvetica" pitchFamily="2" charset="0"/>
                </a:rPr>
                <a:t>-4</a:t>
              </a:r>
            </a:p>
          </p:txBody>
        </p:sp>
      </p:grpSp>
      <p:sp>
        <p:nvSpPr>
          <p:cNvPr id="28" name="Rectangle 27">
            <a:extLst>
              <a:ext uri="{FF2B5EF4-FFF2-40B4-BE49-F238E27FC236}">
                <a16:creationId xmlns:a16="http://schemas.microsoft.com/office/drawing/2014/main" id="{0E00E4C1-887F-7E6F-7A72-D1F3E19EDE9C}"/>
              </a:ext>
            </a:extLst>
          </p:cNvPr>
          <p:cNvSpPr/>
          <p:nvPr/>
        </p:nvSpPr>
        <p:spPr>
          <a:xfrm rot="16200000">
            <a:off x="1160844" y="3570384"/>
            <a:ext cx="3002745" cy="584775"/>
          </a:xfrm>
          <a:prstGeom prst="rect">
            <a:avLst/>
          </a:prstGeom>
          <a:solidFill>
            <a:schemeClr val="bg1"/>
          </a:solidFill>
        </p:spPr>
        <p:txBody>
          <a:bodyPr wrap="none">
            <a:spAutoFit/>
          </a:bodyPr>
          <a:lstStyle/>
          <a:p>
            <a:pPr algn="ctr"/>
            <a:r>
              <a:rPr lang="en-US" sz="1600" b="1" dirty="0">
                <a:latin typeface="Helvetica" pitchFamily="2" charset="0"/>
              </a:rPr>
              <a:t>Delta Proinflammatory Score</a:t>
            </a:r>
          </a:p>
          <a:p>
            <a:pPr algn="ctr"/>
            <a:r>
              <a:rPr lang="en-US" sz="1600" b="1" dirty="0">
                <a:latin typeface="Helvetica" pitchFamily="2" charset="0"/>
              </a:rPr>
              <a:t>(24-34wk - 16-20wk)</a:t>
            </a:r>
          </a:p>
        </p:txBody>
      </p:sp>
      <p:sp>
        <p:nvSpPr>
          <p:cNvPr id="30" name="Rectangle 29">
            <a:extLst>
              <a:ext uri="{FF2B5EF4-FFF2-40B4-BE49-F238E27FC236}">
                <a16:creationId xmlns:a16="http://schemas.microsoft.com/office/drawing/2014/main" id="{52DB4D72-47EC-CABA-4F8C-237737849B32}"/>
              </a:ext>
            </a:extLst>
          </p:cNvPr>
          <p:cNvSpPr/>
          <p:nvPr/>
        </p:nvSpPr>
        <p:spPr>
          <a:xfrm>
            <a:off x="3952917" y="2224664"/>
            <a:ext cx="1451039" cy="338554"/>
          </a:xfrm>
          <a:prstGeom prst="rect">
            <a:avLst/>
          </a:prstGeom>
          <a:solidFill>
            <a:schemeClr val="bg1"/>
          </a:solidFill>
        </p:spPr>
        <p:txBody>
          <a:bodyPr wrap="none">
            <a:spAutoFit/>
          </a:bodyPr>
          <a:lstStyle/>
          <a:p>
            <a:pPr algn="ctr"/>
            <a:r>
              <a:rPr lang="en-US" sz="1600" b="1" dirty="0">
                <a:solidFill>
                  <a:srgbClr val="002060"/>
                </a:solidFill>
                <a:latin typeface="Helvetica" pitchFamily="2" charset="0"/>
              </a:rPr>
              <a:t>Vaginal Fluid</a:t>
            </a:r>
          </a:p>
        </p:txBody>
      </p:sp>
      <p:cxnSp>
        <p:nvCxnSpPr>
          <p:cNvPr id="32" name="Straight Arrow Connector 31">
            <a:extLst>
              <a:ext uri="{FF2B5EF4-FFF2-40B4-BE49-F238E27FC236}">
                <a16:creationId xmlns:a16="http://schemas.microsoft.com/office/drawing/2014/main" id="{50E2B016-CF87-01F6-61F5-67FCB1389AB4}"/>
              </a:ext>
            </a:extLst>
          </p:cNvPr>
          <p:cNvCxnSpPr>
            <a:cxnSpLocks/>
          </p:cNvCxnSpPr>
          <p:nvPr/>
        </p:nvCxnSpPr>
        <p:spPr>
          <a:xfrm>
            <a:off x="4009943" y="2897399"/>
            <a:ext cx="1400257" cy="0"/>
          </a:xfrm>
          <a:prstGeom prst="straightConnector1">
            <a:avLst/>
          </a:prstGeom>
          <a:ln>
            <a:solidFill>
              <a:schemeClr val="tx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1666438E-1D96-54A7-E94D-94916D573B32}"/>
              </a:ext>
            </a:extLst>
          </p:cNvPr>
          <p:cNvSpPr txBox="1"/>
          <p:nvPr/>
        </p:nvSpPr>
        <p:spPr>
          <a:xfrm>
            <a:off x="4289605" y="2592378"/>
            <a:ext cx="845103" cy="307777"/>
          </a:xfrm>
          <a:prstGeom prst="rect">
            <a:avLst/>
          </a:prstGeom>
          <a:noFill/>
          <a:ln>
            <a:noFill/>
          </a:ln>
        </p:spPr>
        <p:txBody>
          <a:bodyPr wrap="none" rtlCol="0">
            <a:spAutoFit/>
          </a:bodyPr>
          <a:lstStyle/>
          <a:p>
            <a:r>
              <a:rPr lang="en-US" sz="1400" b="1" dirty="0">
                <a:latin typeface="Helvetica" pitchFamily="2" charset="0"/>
              </a:rPr>
              <a:t>p = 0.04</a:t>
            </a:r>
          </a:p>
        </p:txBody>
      </p:sp>
      <p:cxnSp>
        <p:nvCxnSpPr>
          <p:cNvPr id="34" name="Straight Connector 33">
            <a:extLst>
              <a:ext uri="{FF2B5EF4-FFF2-40B4-BE49-F238E27FC236}">
                <a16:creationId xmlns:a16="http://schemas.microsoft.com/office/drawing/2014/main" id="{AC644D81-94FD-4110-B71B-A4B8C5E8D14D}"/>
              </a:ext>
            </a:extLst>
          </p:cNvPr>
          <p:cNvCxnSpPr>
            <a:cxnSpLocks/>
          </p:cNvCxnSpPr>
          <p:nvPr/>
        </p:nvCxnSpPr>
        <p:spPr>
          <a:xfrm>
            <a:off x="3641988" y="4003697"/>
            <a:ext cx="723744" cy="0"/>
          </a:xfrm>
          <a:prstGeom prst="line">
            <a:avLst/>
          </a:prstGeom>
          <a:ln w="57150">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0AD428C-A014-1119-4603-F36DDB36E02D}"/>
              </a:ext>
            </a:extLst>
          </p:cNvPr>
          <p:cNvSpPr txBox="1"/>
          <p:nvPr/>
        </p:nvSpPr>
        <p:spPr>
          <a:xfrm>
            <a:off x="5139041" y="4755951"/>
            <a:ext cx="596638" cy="307777"/>
          </a:xfrm>
          <a:prstGeom prst="rect">
            <a:avLst/>
          </a:prstGeom>
          <a:noFill/>
        </p:spPr>
        <p:txBody>
          <a:bodyPr wrap="none" rtlCol="0">
            <a:spAutoFit/>
          </a:bodyPr>
          <a:lstStyle/>
          <a:p>
            <a:r>
              <a:rPr lang="en-US" sz="1400" b="1" dirty="0">
                <a:latin typeface="Helvetica" pitchFamily="2" charset="0"/>
              </a:rPr>
              <a:t>n=21</a:t>
            </a:r>
          </a:p>
        </p:txBody>
      </p:sp>
      <p:sp>
        <p:nvSpPr>
          <p:cNvPr id="37" name="TextBox 36">
            <a:extLst>
              <a:ext uri="{FF2B5EF4-FFF2-40B4-BE49-F238E27FC236}">
                <a16:creationId xmlns:a16="http://schemas.microsoft.com/office/drawing/2014/main" id="{4529A164-44E4-7A6B-241D-67C9F5CC1324}"/>
              </a:ext>
            </a:extLst>
          </p:cNvPr>
          <p:cNvSpPr txBox="1"/>
          <p:nvPr/>
        </p:nvSpPr>
        <p:spPr>
          <a:xfrm>
            <a:off x="3719116" y="4755951"/>
            <a:ext cx="617477" cy="307777"/>
          </a:xfrm>
          <a:prstGeom prst="rect">
            <a:avLst/>
          </a:prstGeom>
          <a:noFill/>
        </p:spPr>
        <p:txBody>
          <a:bodyPr wrap="none" rtlCol="0">
            <a:spAutoFit/>
          </a:bodyPr>
          <a:lstStyle/>
          <a:p>
            <a:r>
              <a:rPr lang="en-US" sz="1400" b="1" dirty="0">
                <a:latin typeface="Helvetica" pitchFamily="2" charset="0"/>
              </a:rPr>
              <a:t>n=30</a:t>
            </a:r>
          </a:p>
        </p:txBody>
      </p:sp>
      <p:sp>
        <p:nvSpPr>
          <p:cNvPr id="40" name="TextBox 39">
            <a:extLst>
              <a:ext uri="{FF2B5EF4-FFF2-40B4-BE49-F238E27FC236}">
                <a16:creationId xmlns:a16="http://schemas.microsoft.com/office/drawing/2014/main" id="{0415B888-623B-46E2-5422-6FFAD1D7554E}"/>
              </a:ext>
            </a:extLst>
          </p:cNvPr>
          <p:cNvSpPr txBox="1"/>
          <p:nvPr/>
        </p:nvSpPr>
        <p:spPr>
          <a:xfrm>
            <a:off x="3048185" y="1657290"/>
            <a:ext cx="3047629" cy="461665"/>
          </a:xfrm>
          <a:prstGeom prst="rect">
            <a:avLst/>
          </a:prstGeom>
          <a:noFill/>
        </p:spPr>
        <p:txBody>
          <a:bodyPr wrap="none" rtlCol="0">
            <a:spAutoFit/>
          </a:bodyPr>
          <a:lstStyle/>
          <a:p>
            <a:pPr algn="ctr"/>
            <a:r>
              <a:rPr lang="en-US" i="1" dirty="0">
                <a:solidFill>
                  <a:srgbClr val="002060"/>
                </a:solidFill>
                <a:latin typeface="+mj-lt"/>
              </a:rPr>
              <a:t>Longitudinal analysis</a:t>
            </a:r>
            <a:endParaRPr lang="en-US" i="1" dirty="0">
              <a:latin typeface="+mj-lt"/>
            </a:endParaRPr>
          </a:p>
        </p:txBody>
      </p:sp>
      <p:sp>
        <p:nvSpPr>
          <p:cNvPr id="42" name="TextBox 41">
            <a:extLst>
              <a:ext uri="{FF2B5EF4-FFF2-40B4-BE49-F238E27FC236}">
                <a16:creationId xmlns:a16="http://schemas.microsoft.com/office/drawing/2014/main" id="{229EF79B-621A-F0D2-22E7-6266DB84DF1B}"/>
              </a:ext>
            </a:extLst>
          </p:cNvPr>
          <p:cNvSpPr txBox="1"/>
          <p:nvPr/>
        </p:nvSpPr>
        <p:spPr>
          <a:xfrm>
            <a:off x="3559647" y="5122087"/>
            <a:ext cx="891591" cy="523220"/>
          </a:xfrm>
          <a:prstGeom prst="rect">
            <a:avLst/>
          </a:prstGeom>
          <a:solidFill>
            <a:schemeClr val="accent5">
              <a:lumMod val="50000"/>
            </a:schemeClr>
          </a:solidFill>
          <a:ln>
            <a:solidFill>
              <a:schemeClr val="tx1">
                <a:lumMod val="50000"/>
              </a:schemeClr>
            </a:solidFill>
          </a:ln>
        </p:spPr>
        <p:txBody>
          <a:bodyPr wrap="none" rtlCol="0">
            <a:spAutoFit/>
          </a:bodyPr>
          <a:lstStyle/>
          <a:p>
            <a:pPr algn="ctr"/>
            <a:r>
              <a:rPr lang="en-US" sz="1400" b="1" dirty="0">
                <a:solidFill>
                  <a:schemeClr val="bg1"/>
                </a:solidFill>
                <a:latin typeface="Helvetica" pitchFamily="2" charset="0"/>
              </a:rPr>
              <a:t>HIV+</a:t>
            </a:r>
          </a:p>
          <a:p>
            <a:pPr algn="ctr"/>
            <a:r>
              <a:rPr lang="en-US" sz="1400" b="1" dirty="0">
                <a:solidFill>
                  <a:schemeClr val="bg1"/>
                </a:solidFill>
                <a:latin typeface="Helvetica" pitchFamily="2" charset="0"/>
              </a:rPr>
              <a:t>pre-ART</a:t>
            </a:r>
          </a:p>
        </p:txBody>
      </p:sp>
      <p:sp>
        <p:nvSpPr>
          <p:cNvPr id="43" name="TextBox 42">
            <a:extLst>
              <a:ext uri="{FF2B5EF4-FFF2-40B4-BE49-F238E27FC236}">
                <a16:creationId xmlns:a16="http://schemas.microsoft.com/office/drawing/2014/main" id="{115526E9-A182-FBDE-5EE4-64E2BB6E456E}"/>
              </a:ext>
            </a:extLst>
          </p:cNvPr>
          <p:cNvSpPr txBox="1"/>
          <p:nvPr/>
        </p:nvSpPr>
        <p:spPr>
          <a:xfrm>
            <a:off x="4894843" y="5121783"/>
            <a:ext cx="989373" cy="523220"/>
          </a:xfrm>
          <a:prstGeom prst="rect">
            <a:avLst/>
          </a:prstGeom>
          <a:solidFill>
            <a:schemeClr val="accent6">
              <a:lumMod val="75000"/>
            </a:schemeClr>
          </a:solidFill>
          <a:ln>
            <a:solidFill>
              <a:schemeClr val="tx1">
                <a:lumMod val="50000"/>
              </a:schemeClr>
            </a:solidFill>
          </a:ln>
        </p:spPr>
        <p:txBody>
          <a:bodyPr wrap="none" rtlCol="0">
            <a:spAutoFit/>
          </a:bodyPr>
          <a:lstStyle/>
          <a:p>
            <a:pPr algn="ctr"/>
            <a:r>
              <a:rPr lang="en-US" sz="1400" b="1" dirty="0">
                <a:solidFill>
                  <a:schemeClr val="bg1"/>
                </a:solidFill>
                <a:latin typeface="Helvetica" pitchFamily="2" charset="0"/>
              </a:rPr>
              <a:t>HIV+</a:t>
            </a:r>
          </a:p>
          <a:p>
            <a:pPr algn="ctr"/>
            <a:r>
              <a:rPr lang="en-US" sz="1400" b="1" dirty="0">
                <a:solidFill>
                  <a:schemeClr val="bg1"/>
                </a:solidFill>
                <a:latin typeface="Helvetica" pitchFamily="2" charset="0"/>
              </a:rPr>
              <a:t>post-ART</a:t>
            </a:r>
          </a:p>
        </p:txBody>
      </p:sp>
      <p:cxnSp>
        <p:nvCxnSpPr>
          <p:cNvPr id="47" name="Straight Connector 46">
            <a:extLst>
              <a:ext uri="{FF2B5EF4-FFF2-40B4-BE49-F238E27FC236}">
                <a16:creationId xmlns:a16="http://schemas.microsoft.com/office/drawing/2014/main" id="{586D6171-F38D-E904-7260-80DD849CB70B}"/>
              </a:ext>
            </a:extLst>
          </p:cNvPr>
          <p:cNvCxnSpPr>
            <a:cxnSpLocks/>
          </p:cNvCxnSpPr>
          <p:nvPr/>
        </p:nvCxnSpPr>
        <p:spPr>
          <a:xfrm>
            <a:off x="5027460" y="3882455"/>
            <a:ext cx="723744" cy="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097D8A18-755F-2A81-5286-5725041B6285}"/>
              </a:ext>
            </a:extLst>
          </p:cNvPr>
          <p:cNvSpPr txBox="1"/>
          <p:nvPr/>
        </p:nvSpPr>
        <p:spPr>
          <a:xfrm>
            <a:off x="1493451" y="5909511"/>
            <a:ext cx="6157096" cy="615553"/>
          </a:xfrm>
          <a:prstGeom prst="rect">
            <a:avLst/>
          </a:prstGeom>
          <a:solidFill>
            <a:schemeClr val="bg1">
              <a:lumMod val="65000"/>
            </a:schemeClr>
          </a:solidFill>
          <a:ln>
            <a:solidFill>
              <a:schemeClr val="bg2">
                <a:lumMod val="50000"/>
              </a:schemeClr>
            </a:solidFill>
          </a:ln>
        </p:spPr>
        <p:txBody>
          <a:bodyPr wrap="square">
            <a:spAutoFit/>
          </a:bodyPr>
          <a:lstStyle>
            <a:defPPr>
              <a:defRPr lang="en-US"/>
            </a:defPPr>
            <a:lvl1pPr marL="285750" indent="-285750">
              <a:buFont typeface="Arial" panose="020B0604020202020204" pitchFamily="34" charset="0"/>
              <a:buChar char="•"/>
              <a:defRPr sz="1600" b="1">
                <a:solidFill>
                  <a:schemeClr val="bg1"/>
                </a:solidFill>
                <a:latin typeface="+mj-lt"/>
              </a:defRPr>
            </a:lvl1pPr>
          </a:lstStyle>
          <a:p>
            <a:pPr marL="0" indent="0" algn="ctr">
              <a:buNone/>
            </a:pPr>
            <a:r>
              <a:rPr lang="en-US" sz="1700" dirty="0">
                <a:solidFill>
                  <a:srgbClr val="21407D"/>
                </a:solidFill>
              </a:rPr>
              <a:t>HIV+ post-ART </a:t>
            </a:r>
            <a:r>
              <a:rPr lang="en-US" b="0" dirty="0"/>
              <a:t>had an increase in vaginal inflammation between the baseline and repeat visits compared to </a:t>
            </a:r>
            <a:r>
              <a:rPr lang="en-US" sz="1700" dirty="0">
                <a:solidFill>
                  <a:srgbClr val="4597A0"/>
                </a:solidFill>
                <a:effectLst>
                  <a:innerShdw blurRad="114300">
                    <a:prstClr val="black"/>
                  </a:innerShdw>
                </a:effectLst>
              </a:rPr>
              <a:t>HIV+ pre-ART</a:t>
            </a:r>
          </a:p>
        </p:txBody>
      </p:sp>
      <p:sp>
        <p:nvSpPr>
          <p:cNvPr id="46" name="TextBox 45">
            <a:extLst>
              <a:ext uri="{FF2B5EF4-FFF2-40B4-BE49-F238E27FC236}">
                <a16:creationId xmlns:a16="http://schemas.microsoft.com/office/drawing/2014/main" id="{99084C53-456A-5442-4814-AE0AB41EC96A}"/>
              </a:ext>
            </a:extLst>
          </p:cNvPr>
          <p:cNvSpPr txBox="1"/>
          <p:nvPr/>
        </p:nvSpPr>
        <p:spPr>
          <a:xfrm>
            <a:off x="4572000" y="6622233"/>
            <a:ext cx="4572000" cy="261610"/>
          </a:xfrm>
          <a:prstGeom prst="rect">
            <a:avLst/>
          </a:prstGeom>
          <a:noFill/>
        </p:spPr>
        <p:txBody>
          <a:bodyPr wrap="square">
            <a:spAutoFit/>
          </a:bodyPr>
          <a:lstStyle/>
          <a:p>
            <a:pPr algn="r"/>
            <a:r>
              <a:rPr lang="en-US" sz="1100" b="0" i="0" dirty="0">
                <a:solidFill>
                  <a:srgbClr val="212121"/>
                </a:solidFill>
                <a:effectLst/>
                <a:latin typeface="Calibri" panose="020F0502020204030204" pitchFamily="34" charset="0"/>
                <a:cs typeface="Calibri" panose="020F0502020204030204" pitchFamily="34" charset="0"/>
              </a:rPr>
              <a:t>Rittenhouse KJ et al. AIDS. 2021</a:t>
            </a:r>
            <a:r>
              <a:rPr lang="en-US" sz="1100" b="0" i="0" dirty="0">
                <a:solidFill>
                  <a:srgbClr val="212121"/>
                </a:solidFill>
                <a:effectLst/>
                <a:latin typeface="system-ui"/>
              </a:rPr>
              <a:t>.</a:t>
            </a:r>
            <a:endParaRPr lang="en-US" sz="1100" dirty="0"/>
          </a:p>
        </p:txBody>
      </p:sp>
      <p:sp>
        <p:nvSpPr>
          <p:cNvPr id="51" name="Slide Number Placeholder 1">
            <a:extLst>
              <a:ext uri="{FF2B5EF4-FFF2-40B4-BE49-F238E27FC236}">
                <a16:creationId xmlns:a16="http://schemas.microsoft.com/office/drawing/2014/main" id="{F6C20930-5001-CFDC-D5A4-6ADF9ED64ED3}"/>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16</a:t>
            </a:fld>
            <a:endParaRPr lang="en-US" altLang="en-US" dirty="0">
              <a:solidFill>
                <a:schemeClr val="accent6">
                  <a:lumMod val="50000"/>
                </a:schemeClr>
              </a:solidFill>
            </a:endParaRPr>
          </a:p>
        </p:txBody>
      </p:sp>
    </p:spTree>
    <p:extLst>
      <p:ext uri="{BB962C8B-B14F-4D97-AF65-F5344CB8AC3E}">
        <p14:creationId xmlns:p14="http://schemas.microsoft.com/office/powerpoint/2010/main" val="2324064329"/>
      </p:ext>
    </p:extLst>
  </p:cSld>
  <p:clrMapOvr>
    <a:masterClrMapping/>
  </p:clrMapOvr>
  <mc:AlternateContent xmlns:mc="http://schemas.openxmlformats.org/markup-compatibility/2006" xmlns:p14="http://schemas.microsoft.com/office/powerpoint/2010/main">
    <mc:Choice Requires="p14">
      <p:transition spd="slow" p14:dur="2000" advTm="19411"/>
    </mc:Choice>
    <mc:Fallback xmlns="">
      <p:transition spd="slow" advTm="1941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81A0-7DA7-2C73-3805-DC20664AB021}"/>
              </a:ext>
            </a:extLst>
          </p:cNvPr>
          <p:cNvSpPr>
            <a:spLocks noGrp="1"/>
          </p:cNvSpPr>
          <p:nvPr>
            <p:ph type="title"/>
          </p:nvPr>
        </p:nvSpPr>
        <p:spPr>
          <a:xfrm>
            <a:off x="457200" y="792162"/>
            <a:ext cx="8229600" cy="655638"/>
          </a:xfrm>
        </p:spPr>
        <p:txBody>
          <a:bodyPr/>
          <a:lstStyle/>
          <a:p>
            <a:r>
              <a:rPr lang="en-US" dirty="0">
                <a:solidFill>
                  <a:srgbClr val="002060"/>
                </a:solidFill>
                <a:latin typeface="Helvetica" pitchFamily="2" charset="0"/>
              </a:rPr>
              <a:t>Increased Vaginal Inflammation post- ART Initiation</a:t>
            </a:r>
            <a:endParaRPr lang="en-US" dirty="0"/>
          </a:p>
        </p:txBody>
      </p:sp>
      <p:pic>
        <p:nvPicPr>
          <p:cNvPr id="5" name="Picture 4">
            <a:extLst>
              <a:ext uri="{FF2B5EF4-FFF2-40B4-BE49-F238E27FC236}">
                <a16:creationId xmlns:a16="http://schemas.microsoft.com/office/drawing/2014/main" id="{11E8466C-D5BD-1D2F-0EE1-F9246BD26A60}"/>
              </a:ext>
            </a:extLst>
          </p:cNvPr>
          <p:cNvPicPr>
            <a:picLocks noChangeAspect="1"/>
          </p:cNvPicPr>
          <p:nvPr/>
        </p:nvPicPr>
        <p:blipFill rotWithShape="1">
          <a:blip r:embed="rId3"/>
          <a:srcRect l="11045" b="12241"/>
          <a:stretch/>
        </p:blipFill>
        <p:spPr>
          <a:xfrm>
            <a:off x="1394405" y="2275992"/>
            <a:ext cx="2765589" cy="2728402"/>
          </a:xfrm>
          <a:prstGeom prst="rect">
            <a:avLst/>
          </a:prstGeom>
        </p:spPr>
      </p:pic>
      <p:sp>
        <p:nvSpPr>
          <p:cNvPr id="6" name="Rectangle 5">
            <a:extLst>
              <a:ext uri="{FF2B5EF4-FFF2-40B4-BE49-F238E27FC236}">
                <a16:creationId xmlns:a16="http://schemas.microsoft.com/office/drawing/2014/main" id="{7C988083-6528-894E-DCE9-4CC1F48F9A1C}"/>
              </a:ext>
            </a:extLst>
          </p:cNvPr>
          <p:cNvSpPr/>
          <p:nvPr/>
        </p:nvSpPr>
        <p:spPr>
          <a:xfrm>
            <a:off x="981038" y="2591694"/>
            <a:ext cx="285173" cy="27932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CB81FD2-DB70-E222-8138-77C2A51DC4E2}"/>
              </a:ext>
            </a:extLst>
          </p:cNvPr>
          <p:cNvGrpSpPr/>
          <p:nvPr/>
        </p:nvGrpSpPr>
        <p:grpSpPr>
          <a:xfrm>
            <a:off x="1080698" y="2466381"/>
            <a:ext cx="343364" cy="2396946"/>
            <a:chOff x="4814307" y="876953"/>
            <a:chExt cx="343364" cy="2396946"/>
          </a:xfrm>
        </p:grpSpPr>
        <p:sp>
          <p:nvSpPr>
            <p:cNvPr id="22" name="Rectangle 21">
              <a:extLst>
                <a:ext uri="{FF2B5EF4-FFF2-40B4-BE49-F238E27FC236}">
                  <a16:creationId xmlns:a16="http://schemas.microsoft.com/office/drawing/2014/main" id="{21EFE956-E502-A681-3292-E1284B238D2C}"/>
                </a:ext>
              </a:extLst>
            </p:cNvPr>
            <p:cNvSpPr/>
            <p:nvPr/>
          </p:nvSpPr>
          <p:spPr>
            <a:xfrm>
              <a:off x="4843963" y="1314005"/>
              <a:ext cx="284052" cy="307777"/>
            </a:xfrm>
            <a:prstGeom prst="rect">
              <a:avLst/>
            </a:prstGeom>
            <a:solidFill>
              <a:schemeClr val="bg1"/>
            </a:solidFill>
          </p:spPr>
          <p:txBody>
            <a:bodyPr wrap="none">
              <a:spAutoFit/>
            </a:bodyPr>
            <a:lstStyle/>
            <a:p>
              <a:pPr algn="ctr"/>
              <a:r>
                <a:rPr lang="en-US" sz="1400" b="1" dirty="0">
                  <a:latin typeface="Helvetica" pitchFamily="2" charset="0"/>
                </a:rPr>
                <a:t>4</a:t>
              </a:r>
            </a:p>
          </p:txBody>
        </p:sp>
        <p:sp>
          <p:nvSpPr>
            <p:cNvPr id="23" name="Rectangle 22">
              <a:extLst>
                <a:ext uri="{FF2B5EF4-FFF2-40B4-BE49-F238E27FC236}">
                  <a16:creationId xmlns:a16="http://schemas.microsoft.com/office/drawing/2014/main" id="{5D37E416-9C05-28E9-D077-53A979ADCAB8}"/>
                </a:ext>
              </a:extLst>
            </p:cNvPr>
            <p:cNvSpPr/>
            <p:nvPr/>
          </p:nvSpPr>
          <p:spPr>
            <a:xfrm>
              <a:off x="4843963" y="2143517"/>
              <a:ext cx="284052" cy="307777"/>
            </a:xfrm>
            <a:prstGeom prst="rect">
              <a:avLst/>
            </a:prstGeom>
            <a:solidFill>
              <a:schemeClr val="bg1"/>
            </a:solidFill>
          </p:spPr>
          <p:txBody>
            <a:bodyPr wrap="none">
              <a:spAutoFit/>
            </a:bodyPr>
            <a:lstStyle/>
            <a:p>
              <a:pPr algn="ctr"/>
              <a:r>
                <a:rPr lang="en-US" sz="1400" b="1" dirty="0">
                  <a:latin typeface="Helvetica" pitchFamily="2" charset="0"/>
                </a:rPr>
                <a:t>0</a:t>
              </a:r>
            </a:p>
          </p:txBody>
        </p:sp>
        <p:sp>
          <p:nvSpPr>
            <p:cNvPr id="24" name="Rectangle 23">
              <a:extLst>
                <a:ext uri="{FF2B5EF4-FFF2-40B4-BE49-F238E27FC236}">
                  <a16:creationId xmlns:a16="http://schemas.microsoft.com/office/drawing/2014/main" id="{4E0F0A2F-8D39-B6C4-2436-76805E567B85}"/>
                </a:ext>
              </a:extLst>
            </p:cNvPr>
            <p:cNvSpPr/>
            <p:nvPr/>
          </p:nvSpPr>
          <p:spPr>
            <a:xfrm>
              <a:off x="4843963" y="1728023"/>
              <a:ext cx="284052" cy="307777"/>
            </a:xfrm>
            <a:prstGeom prst="rect">
              <a:avLst/>
            </a:prstGeom>
            <a:solidFill>
              <a:schemeClr val="bg1"/>
            </a:solidFill>
          </p:spPr>
          <p:txBody>
            <a:bodyPr wrap="none">
              <a:spAutoFit/>
            </a:bodyPr>
            <a:lstStyle/>
            <a:p>
              <a:pPr algn="ctr"/>
              <a:r>
                <a:rPr lang="en-US" sz="1400" b="1" dirty="0">
                  <a:latin typeface="Helvetica" pitchFamily="2" charset="0"/>
                </a:rPr>
                <a:t>2</a:t>
              </a:r>
            </a:p>
          </p:txBody>
        </p:sp>
        <p:sp>
          <p:nvSpPr>
            <p:cNvPr id="25" name="Rectangle 24">
              <a:extLst>
                <a:ext uri="{FF2B5EF4-FFF2-40B4-BE49-F238E27FC236}">
                  <a16:creationId xmlns:a16="http://schemas.microsoft.com/office/drawing/2014/main" id="{988BC846-09CC-6991-3D92-C82E7E2F9DDF}"/>
                </a:ext>
              </a:extLst>
            </p:cNvPr>
            <p:cNvSpPr/>
            <p:nvPr/>
          </p:nvSpPr>
          <p:spPr>
            <a:xfrm>
              <a:off x="4814307" y="2557535"/>
              <a:ext cx="343364" cy="307777"/>
            </a:xfrm>
            <a:prstGeom prst="rect">
              <a:avLst/>
            </a:prstGeom>
            <a:solidFill>
              <a:schemeClr val="bg1"/>
            </a:solidFill>
          </p:spPr>
          <p:txBody>
            <a:bodyPr wrap="none">
              <a:spAutoFit/>
            </a:bodyPr>
            <a:lstStyle/>
            <a:p>
              <a:pPr algn="ctr"/>
              <a:r>
                <a:rPr lang="en-US" sz="1400" b="1" dirty="0">
                  <a:latin typeface="Helvetica" pitchFamily="2" charset="0"/>
                </a:rPr>
                <a:t>-2</a:t>
              </a:r>
            </a:p>
          </p:txBody>
        </p:sp>
        <p:sp>
          <p:nvSpPr>
            <p:cNvPr id="26" name="Rectangle 25">
              <a:extLst>
                <a:ext uri="{FF2B5EF4-FFF2-40B4-BE49-F238E27FC236}">
                  <a16:creationId xmlns:a16="http://schemas.microsoft.com/office/drawing/2014/main" id="{28B3C8A4-4642-DAB9-F6E6-C8B124864DB5}"/>
                </a:ext>
              </a:extLst>
            </p:cNvPr>
            <p:cNvSpPr/>
            <p:nvPr/>
          </p:nvSpPr>
          <p:spPr>
            <a:xfrm>
              <a:off x="4843963" y="876953"/>
              <a:ext cx="284052" cy="307777"/>
            </a:xfrm>
            <a:prstGeom prst="rect">
              <a:avLst/>
            </a:prstGeom>
            <a:solidFill>
              <a:schemeClr val="bg1"/>
            </a:solidFill>
          </p:spPr>
          <p:txBody>
            <a:bodyPr wrap="none">
              <a:spAutoFit/>
            </a:bodyPr>
            <a:lstStyle/>
            <a:p>
              <a:pPr algn="ctr"/>
              <a:r>
                <a:rPr lang="en-US" sz="1400" b="1" dirty="0">
                  <a:latin typeface="Helvetica" pitchFamily="2" charset="0"/>
                </a:rPr>
                <a:t>6</a:t>
              </a:r>
            </a:p>
          </p:txBody>
        </p:sp>
        <p:sp>
          <p:nvSpPr>
            <p:cNvPr id="27" name="Rectangle 26">
              <a:extLst>
                <a:ext uri="{FF2B5EF4-FFF2-40B4-BE49-F238E27FC236}">
                  <a16:creationId xmlns:a16="http://schemas.microsoft.com/office/drawing/2014/main" id="{EB849C11-16EF-51A4-D958-17261081E27E}"/>
                </a:ext>
              </a:extLst>
            </p:cNvPr>
            <p:cNvSpPr/>
            <p:nvPr/>
          </p:nvSpPr>
          <p:spPr>
            <a:xfrm>
              <a:off x="4814307" y="2966122"/>
              <a:ext cx="343364" cy="307777"/>
            </a:xfrm>
            <a:prstGeom prst="rect">
              <a:avLst/>
            </a:prstGeom>
            <a:solidFill>
              <a:schemeClr val="bg1"/>
            </a:solidFill>
          </p:spPr>
          <p:txBody>
            <a:bodyPr wrap="none">
              <a:spAutoFit/>
            </a:bodyPr>
            <a:lstStyle/>
            <a:p>
              <a:pPr algn="ctr"/>
              <a:r>
                <a:rPr lang="en-US" sz="1400" b="1" dirty="0">
                  <a:latin typeface="Helvetica" pitchFamily="2" charset="0"/>
                </a:rPr>
                <a:t>-4</a:t>
              </a:r>
            </a:p>
          </p:txBody>
        </p:sp>
      </p:grpSp>
      <p:sp>
        <p:nvSpPr>
          <p:cNvPr id="28" name="Rectangle 27">
            <a:extLst>
              <a:ext uri="{FF2B5EF4-FFF2-40B4-BE49-F238E27FC236}">
                <a16:creationId xmlns:a16="http://schemas.microsoft.com/office/drawing/2014/main" id="{0E00E4C1-887F-7E6F-7A72-D1F3E19EDE9C}"/>
              </a:ext>
            </a:extLst>
          </p:cNvPr>
          <p:cNvSpPr/>
          <p:nvPr/>
        </p:nvSpPr>
        <p:spPr>
          <a:xfrm rot="16200000">
            <a:off x="-774976" y="3484977"/>
            <a:ext cx="3002745" cy="584775"/>
          </a:xfrm>
          <a:prstGeom prst="rect">
            <a:avLst/>
          </a:prstGeom>
          <a:solidFill>
            <a:schemeClr val="bg1"/>
          </a:solidFill>
        </p:spPr>
        <p:txBody>
          <a:bodyPr wrap="none">
            <a:spAutoFit/>
          </a:bodyPr>
          <a:lstStyle/>
          <a:p>
            <a:pPr algn="ctr"/>
            <a:r>
              <a:rPr lang="en-US" sz="1600" b="1" dirty="0">
                <a:latin typeface="Helvetica" pitchFamily="2" charset="0"/>
              </a:rPr>
              <a:t>Delta Proinflammatory Score</a:t>
            </a:r>
          </a:p>
          <a:p>
            <a:pPr algn="ctr"/>
            <a:r>
              <a:rPr lang="en-US" sz="1600" b="1" dirty="0">
                <a:latin typeface="Helvetica" pitchFamily="2" charset="0"/>
              </a:rPr>
              <a:t>(24-34wk - 16-20wk)</a:t>
            </a:r>
          </a:p>
        </p:txBody>
      </p:sp>
      <p:sp>
        <p:nvSpPr>
          <p:cNvPr id="30" name="Rectangle 29">
            <a:extLst>
              <a:ext uri="{FF2B5EF4-FFF2-40B4-BE49-F238E27FC236}">
                <a16:creationId xmlns:a16="http://schemas.microsoft.com/office/drawing/2014/main" id="{52DB4D72-47EC-CABA-4F8C-237737849B32}"/>
              </a:ext>
            </a:extLst>
          </p:cNvPr>
          <p:cNvSpPr/>
          <p:nvPr/>
        </p:nvSpPr>
        <p:spPr>
          <a:xfrm>
            <a:off x="2017097" y="2139257"/>
            <a:ext cx="1451039" cy="338554"/>
          </a:xfrm>
          <a:prstGeom prst="rect">
            <a:avLst/>
          </a:prstGeom>
          <a:solidFill>
            <a:schemeClr val="bg1"/>
          </a:solidFill>
        </p:spPr>
        <p:txBody>
          <a:bodyPr wrap="none">
            <a:spAutoFit/>
          </a:bodyPr>
          <a:lstStyle/>
          <a:p>
            <a:pPr algn="ctr"/>
            <a:r>
              <a:rPr lang="en-US" sz="1600" b="1" dirty="0">
                <a:solidFill>
                  <a:srgbClr val="002060"/>
                </a:solidFill>
                <a:latin typeface="Helvetica" pitchFamily="2" charset="0"/>
              </a:rPr>
              <a:t>Vaginal Fluid</a:t>
            </a:r>
          </a:p>
        </p:txBody>
      </p:sp>
      <p:cxnSp>
        <p:nvCxnSpPr>
          <p:cNvPr id="32" name="Straight Arrow Connector 31">
            <a:extLst>
              <a:ext uri="{FF2B5EF4-FFF2-40B4-BE49-F238E27FC236}">
                <a16:creationId xmlns:a16="http://schemas.microsoft.com/office/drawing/2014/main" id="{50E2B016-CF87-01F6-61F5-67FCB1389AB4}"/>
              </a:ext>
            </a:extLst>
          </p:cNvPr>
          <p:cNvCxnSpPr>
            <a:cxnSpLocks/>
          </p:cNvCxnSpPr>
          <p:nvPr/>
        </p:nvCxnSpPr>
        <p:spPr>
          <a:xfrm>
            <a:off x="2074123" y="2811992"/>
            <a:ext cx="1400257" cy="0"/>
          </a:xfrm>
          <a:prstGeom prst="straightConnector1">
            <a:avLst/>
          </a:prstGeom>
          <a:ln>
            <a:solidFill>
              <a:schemeClr val="tx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1666438E-1D96-54A7-E94D-94916D573B32}"/>
              </a:ext>
            </a:extLst>
          </p:cNvPr>
          <p:cNvSpPr txBox="1"/>
          <p:nvPr/>
        </p:nvSpPr>
        <p:spPr>
          <a:xfrm>
            <a:off x="2353785" y="2506971"/>
            <a:ext cx="845103" cy="307777"/>
          </a:xfrm>
          <a:prstGeom prst="rect">
            <a:avLst/>
          </a:prstGeom>
          <a:noFill/>
          <a:ln>
            <a:noFill/>
          </a:ln>
        </p:spPr>
        <p:txBody>
          <a:bodyPr wrap="none" rtlCol="0">
            <a:spAutoFit/>
          </a:bodyPr>
          <a:lstStyle/>
          <a:p>
            <a:r>
              <a:rPr lang="en-US" sz="1400" b="1" dirty="0">
                <a:latin typeface="Helvetica" pitchFamily="2" charset="0"/>
              </a:rPr>
              <a:t>p = 0.04</a:t>
            </a:r>
          </a:p>
        </p:txBody>
      </p:sp>
      <p:cxnSp>
        <p:nvCxnSpPr>
          <p:cNvPr id="34" name="Straight Connector 33">
            <a:extLst>
              <a:ext uri="{FF2B5EF4-FFF2-40B4-BE49-F238E27FC236}">
                <a16:creationId xmlns:a16="http://schemas.microsoft.com/office/drawing/2014/main" id="{AC644D81-94FD-4110-B71B-A4B8C5E8D14D}"/>
              </a:ext>
            </a:extLst>
          </p:cNvPr>
          <p:cNvCxnSpPr>
            <a:cxnSpLocks/>
          </p:cNvCxnSpPr>
          <p:nvPr/>
        </p:nvCxnSpPr>
        <p:spPr>
          <a:xfrm>
            <a:off x="1706168" y="3918290"/>
            <a:ext cx="723744" cy="0"/>
          </a:xfrm>
          <a:prstGeom prst="line">
            <a:avLst/>
          </a:prstGeom>
          <a:ln w="57150">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10AD428C-A014-1119-4603-F36DDB36E02D}"/>
              </a:ext>
            </a:extLst>
          </p:cNvPr>
          <p:cNvSpPr txBox="1"/>
          <p:nvPr/>
        </p:nvSpPr>
        <p:spPr>
          <a:xfrm>
            <a:off x="3203221" y="4670544"/>
            <a:ext cx="596638" cy="307777"/>
          </a:xfrm>
          <a:prstGeom prst="rect">
            <a:avLst/>
          </a:prstGeom>
          <a:noFill/>
        </p:spPr>
        <p:txBody>
          <a:bodyPr wrap="none" rtlCol="0">
            <a:spAutoFit/>
          </a:bodyPr>
          <a:lstStyle/>
          <a:p>
            <a:r>
              <a:rPr lang="en-US" sz="1400" b="1" dirty="0">
                <a:latin typeface="Helvetica" pitchFamily="2" charset="0"/>
              </a:rPr>
              <a:t>n=21</a:t>
            </a:r>
          </a:p>
        </p:txBody>
      </p:sp>
      <p:sp>
        <p:nvSpPr>
          <p:cNvPr id="37" name="TextBox 36">
            <a:extLst>
              <a:ext uri="{FF2B5EF4-FFF2-40B4-BE49-F238E27FC236}">
                <a16:creationId xmlns:a16="http://schemas.microsoft.com/office/drawing/2014/main" id="{4529A164-44E4-7A6B-241D-67C9F5CC1324}"/>
              </a:ext>
            </a:extLst>
          </p:cNvPr>
          <p:cNvSpPr txBox="1"/>
          <p:nvPr/>
        </p:nvSpPr>
        <p:spPr>
          <a:xfrm>
            <a:off x="1783296" y="4670544"/>
            <a:ext cx="617477" cy="307777"/>
          </a:xfrm>
          <a:prstGeom prst="rect">
            <a:avLst/>
          </a:prstGeom>
          <a:noFill/>
        </p:spPr>
        <p:txBody>
          <a:bodyPr wrap="none" rtlCol="0">
            <a:spAutoFit/>
          </a:bodyPr>
          <a:lstStyle/>
          <a:p>
            <a:r>
              <a:rPr lang="en-US" sz="1400" b="1" dirty="0">
                <a:latin typeface="Helvetica" pitchFamily="2" charset="0"/>
              </a:rPr>
              <a:t>n=30</a:t>
            </a:r>
          </a:p>
        </p:txBody>
      </p:sp>
      <p:sp>
        <p:nvSpPr>
          <p:cNvPr id="40" name="TextBox 39">
            <a:extLst>
              <a:ext uri="{FF2B5EF4-FFF2-40B4-BE49-F238E27FC236}">
                <a16:creationId xmlns:a16="http://schemas.microsoft.com/office/drawing/2014/main" id="{0415B888-623B-46E2-5422-6FFAD1D7554E}"/>
              </a:ext>
            </a:extLst>
          </p:cNvPr>
          <p:cNvSpPr txBox="1"/>
          <p:nvPr/>
        </p:nvSpPr>
        <p:spPr>
          <a:xfrm>
            <a:off x="3048185" y="1657290"/>
            <a:ext cx="3047629" cy="461665"/>
          </a:xfrm>
          <a:prstGeom prst="rect">
            <a:avLst/>
          </a:prstGeom>
          <a:noFill/>
        </p:spPr>
        <p:txBody>
          <a:bodyPr wrap="none" rtlCol="0">
            <a:spAutoFit/>
          </a:bodyPr>
          <a:lstStyle/>
          <a:p>
            <a:pPr algn="ctr"/>
            <a:r>
              <a:rPr lang="en-US" i="1" dirty="0">
                <a:solidFill>
                  <a:srgbClr val="002060"/>
                </a:solidFill>
                <a:latin typeface="+mj-lt"/>
              </a:rPr>
              <a:t>Longitudinal analysis</a:t>
            </a:r>
            <a:endParaRPr lang="en-US" i="1" dirty="0">
              <a:latin typeface="+mj-lt"/>
            </a:endParaRPr>
          </a:p>
        </p:txBody>
      </p:sp>
      <p:sp>
        <p:nvSpPr>
          <p:cNvPr id="42" name="TextBox 41">
            <a:extLst>
              <a:ext uri="{FF2B5EF4-FFF2-40B4-BE49-F238E27FC236}">
                <a16:creationId xmlns:a16="http://schemas.microsoft.com/office/drawing/2014/main" id="{229EF79B-621A-F0D2-22E7-6266DB84DF1B}"/>
              </a:ext>
            </a:extLst>
          </p:cNvPr>
          <p:cNvSpPr txBox="1"/>
          <p:nvPr/>
        </p:nvSpPr>
        <p:spPr>
          <a:xfrm>
            <a:off x="1623827" y="5036680"/>
            <a:ext cx="891591" cy="523220"/>
          </a:xfrm>
          <a:prstGeom prst="rect">
            <a:avLst/>
          </a:prstGeom>
          <a:solidFill>
            <a:schemeClr val="accent5">
              <a:lumMod val="50000"/>
            </a:schemeClr>
          </a:solidFill>
          <a:ln>
            <a:solidFill>
              <a:schemeClr val="tx1">
                <a:lumMod val="50000"/>
              </a:schemeClr>
            </a:solidFill>
          </a:ln>
        </p:spPr>
        <p:txBody>
          <a:bodyPr wrap="none" rtlCol="0">
            <a:spAutoFit/>
          </a:bodyPr>
          <a:lstStyle/>
          <a:p>
            <a:pPr algn="ctr"/>
            <a:r>
              <a:rPr lang="en-US" sz="1400" b="1" dirty="0">
                <a:solidFill>
                  <a:schemeClr val="bg1"/>
                </a:solidFill>
                <a:latin typeface="Helvetica" pitchFamily="2" charset="0"/>
              </a:rPr>
              <a:t>HIV+</a:t>
            </a:r>
          </a:p>
          <a:p>
            <a:pPr algn="ctr"/>
            <a:r>
              <a:rPr lang="en-US" sz="1400" b="1" dirty="0">
                <a:solidFill>
                  <a:schemeClr val="bg1"/>
                </a:solidFill>
                <a:latin typeface="Helvetica" pitchFamily="2" charset="0"/>
              </a:rPr>
              <a:t>pre-ART</a:t>
            </a:r>
          </a:p>
        </p:txBody>
      </p:sp>
      <p:sp>
        <p:nvSpPr>
          <p:cNvPr id="43" name="TextBox 42">
            <a:extLst>
              <a:ext uri="{FF2B5EF4-FFF2-40B4-BE49-F238E27FC236}">
                <a16:creationId xmlns:a16="http://schemas.microsoft.com/office/drawing/2014/main" id="{115526E9-A182-FBDE-5EE4-64E2BB6E456E}"/>
              </a:ext>
            </a:extLst>
          </p:cNvPr>
          <p:cNvSpPr txBox="1"/>
          <p:nvPr/>
        </p:nvSpPr>
        <p:spPr>
          <a:xfrm>
            <a:off x="2959023" y="5036376"/>
            <a:ext cx="989373" cy="523220"/>
          </a:xfrm>
          <a:prstGeom prst="rect">
            <a:avLst/>
          </a:prstGeom>
          <a:solidFill>
            <a:schemeClr val="accent6">
              <a:lumMod val="75000"/>
            </a:schemeClr>
          </a:solidFill>
          <a:ln>
            <a:solidFill>
              <a:schemeClr val="tx1">
                <a:lumMod val="50000"/>
              </a:schemeClr>
            </a:solidFill>
          </a:ln>
        </p:spPr>
        <p:txBody>
          <a:bodyPr wrap="none" rtlCol="0">
            <a:spAutoFit/>
          </a:bodyPr>
          <a:lstStyle/>
          <a:p>
            <a:pPr algn="ctr"/>
            <a:r>
              <a:rPr lang="en-US" sz="1400" b="1" dirty="0">
                <a:solidFill>
                  <a:schemeClr val="bg1"/>
                </a:solidFill>
                <a:latin typeface="Helvetica" pitchFamily="2" charset="0"/>
              </a:rPr>
              <a:t>HIV+</a:t>
            </a:r>
          </a:p>
          <a:p>
            <a:pPr algn="ctr"/>
            <a:r>
              <a:rPr lang="en-US" sz="1400" b="1" dirty="0">
                <a:solidFill>
                  <a:schemeClr val="bg1"/>
                </a:solidFill>
                <a:latin typeface="Helvetica" pitchFamily="2" charset="0"/>
              </a:rPr>
              <a:t>post-ART</a:t>
            </a:r>
          </a:p>
        </p:txBody>
      </p:sp>
      <p:cxnSp>
        <p:nvCxnSpPr>
          <p:cNvPr id="47" name="Straight Connector 46">
            <a:extLst>
              <a:ext uri="{FF2B5EF4-FFF2-40B4-BE49-F238E27FC236}">
                <a16:creationId xmlns:a16="http://schemas.microsoft.com/office/drawing/2014/main" id="{586D6171-F38D-E904-7260-80DD849CB70B}"/>
              </a:ext>
            </a:extLst>
          </p:cNvPr>
          <p:cNvCxnSpPr>
            <a:cxnSpLocks/>
          </p:cNvCxnSpPr>
          <p:nvPr/>
        </p:nvCxnSpPr>
        <p:spPr>
          <a:xfrm>
            <a:off x="3091640" y="3797048"/>
            <a:ext cx="723744" cy="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097D8A18-755F-2A81-5286-5725041B6285}"/>
              </a:ext>
            </a:extLst>
          </p:cNvPr>
          <p:cNvSpPr txBox="1"/>
          <p:nvPr/>
        </p:nvSpPr>
        <p:spPr>
          <a:xfrm>
            <a:off x="1493451" y="5909511"/>
            <a:ext cx="6157096" cy="615553"/>
          </a:xfrm>
          <a:prstGeom prst="rect">
            <a:avLst/>
          </a:prstGeom>
          <a:solidFill>
            <a:schemeClr val="bg1">
              <a:lumMod val="65000"/>
            </a:schemeClr>
          </a:solidFill>
          <a:ln>
            <a:solidFill>
              <a:schemeClr val="bg2">
                <a:lumMod val="50000"/>
              </a:schemeClr>
            </a:solidFill>
          </a:ln>
        </p:spPr>
        <p:txBody>
          <a:bodyPr wrap="square">
            <a:spAutoFit/>
          </a:bodyPr>
          <a:lstStyle>
            <a:defPPr>
              <a:defRPr lang="en-US"/>
            </a:defPPr>
            <a:lvl1pPr marL="285750" indent="-285750">
              <a:buFont typeface="Arial" panose="020B0604020202020204" pitchFamily="34" charset="0"/>
              <a:buChar char="•"/>
              <a:defRPr sz="1600" b="1">
                <a:solidFill>
                  <a:schemeClr val="bg1"/>
                </a:solidFill>
                <a:latin typeface="+mj-lt"/>
              </a:defRPr>
            </a:lvl1pPr>
          </a:lstStyle>
          <a:p>
            <a:pPr marL="0" indent="0" algn="ctr">
              <a:buNone/>
            </a:pPr>
            <a:r>
              <a:rPr lang="en-US" sz="1700" dirty="0">
                <a:solidFill>
                  <a:srgbClr val="21407D"/>
                </a:solidFill>
              </a:rPr>
              <a:t>HIV+ post-ART </a:t>
            </a:r>
            <a:r>
              <a:rPr lang="en-US" b="0" dirty="0"/>
              <a:t>had an increase in vaginal inflammation between the baseline and repeat visits compared to </a:t>
            </a:r>
            <a:r>
              <a:rPr lang="en-US" sz="1700" dirty="0">
                <a:solidFill>
                  <a:srgbClr val="4597A0"/>
                </a:solidFill>
                <a:effectLst>
                  <a:innerShdw blurRad="114300">
                    <a:prstClr val="black"/>
                  </a:innerShdw>
                </a:effectLst>
              </a:rPr>
              <a:t>HIV+ pre-ART</a:t>
            </a:r>
          </a:p>
        </p:txBody>
      </p:sp>
      <p:sp>
        <p:nvSpPr>
          <p:cNvPr id="46" name="TextBox 45">
            <a:extLst>
              <a:ext uri="{FF2B5EF4-FFF2-40B4-BE49-F238E27FC236}">
                <a16:creationId xmlns:a16="http://schemas.microsoft.com/office/drawing/2014/main" id="{99084C53-456A-5442-4814-AE0AB41EC96A}"/>
              </a:ext>
            </a:extLst>
          </p:cNvPr>
          <p:cNvSpPr txBox="1"/>
          <p:nvPr/>
        </p:nvSpPr>
        <p:spPr>
          <a:xfrm>
            <a:off x="4572000" y="6622233"/>
            <a:ext cx="4572000" cy="261610"/>
          </a:xfrm>
          <a:prstGeom prst="rect">
            <a:avLst/>
          </a:prstGeom>
          <a:noFill/>
        </p:spPr>
        <p:txBody>
          <a:bodyPr wrap="square">
            <a:spAutoFit/>
          </a:bodyPr>
          <a:lstStyle/>
          <a:p>
            <a:pPr algn="r"/>
            <a:r>
              <a:rPr lang="en-US" sz="1100" b="0" i="0" dirty="0">
                <a:solidFill>
                  <a:srgbClr val="212121"/>
                </a:solidFill>
                <a:effectLst/>
                <a:latin typeface="Calibri" panose="020F0502020204030204" pitchFamily="34" charset="0"/>
                <a:cs typeface="Calibri" panose="020F0502020204030204" pitchFamily="34" charset="0"/>
              </a:rPr>
              <a:t>Rittenhouse KJ et al. AIDS. 2021</a:t>
            </a:r>
            <a:r>
              <a:rPr lang="en-US" sz="1100" b="0" i="0" dirty="0">
                <a:solidFill>
                  <a:srgbClr val="212121"/>
                </a:solidFill>
                <a:effectLst/>
                <a:latin typeface="system-ui"/>
              </a:rPr>
              <a:t>.</a:t>
            </a:r>
            <a:endParaRPr lang="en-US" sz="1100" dirty="0"/>
          </a:p>
        </p:txBody>
      </p:sp>
      <p:sp>
        <p:nvSpPr>
          <p:cNvPr id="51" name="Slide Number Placeholder 1">
            <a:extLst>
              <a:ext uri="{FF2B5EF4-FFF2-40B4-BE49-F238E27FC236}">
                <a16:creationId xmlns:a16="http://schemas.microsoft.com/office/drawing/2014/main" id="{F6C20930-5001-CFDC-D5A4-6ADF9ED64ED3}"/>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17</a:t>
            </a:fld>
            <a:endParaRPr lang="en-US" altLang="en-US" dirty="0">
              <a:solidFill>
                <a:schemeClr val="accent6">
                  <a:lumMod val="50000"/>
                </a:schemeClr>
              </a:solidFill>
            </a:endParaRPr>
          </a:p>
        </p:txBody>
      </p:sp>
      <p:sp>
        <p:nvSpPr>
          <p:cNvPr id="45" name="TextBox 11">
            <a:extLst>
              <a:ext uri="{FF2B5EF4-FFF2-40B4-BE49-F238E27FC236}">
                <a16:creationId xmlns:a16="http://schemas.microsoft.com/office/drawing/2014/main" id="{A9EE29E8-A4F1-5A1D-6A55-61CFD79168A9}"/>
              </a:ext>
            </a:extLst>
          </p:cNvPr>
          <p:cNvSpPr txBox="1">
            <a:spLocks noChangeArrowheads="1"/>
          </p:cNvSpPr>
          <p:nvPr/>
        </p:nvSpPr>
        <p:spPr bwMode="auto">
          <a:xfrm>
            <a:off x="4366592" y="3241765"/>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Implantation	</a:t>
            </a:r>
          </a:p>
        </p:txBody>
      </p:sp>
      <p:sp>
        <p:nvSpPr>
          <p:cNvPr id="48" name="TextBox 11">
            <a:extLst>
              <a:ext uri="{FF2B5EF4-FFF2-40B4-BE49-F238E27FC236}">
                <a16:creationId xmlns:a16="http://schemas.microsoft.com/office/drawing/2014/main" id="{64A20B6C-7134-5509-AD97-5C7E0456AC4E}"/>
              </a:ext>
            </a:extLst>
          </p:cNvPr>
          <p:cNvSpPr txBox="1">
            <a:spLocks noChangeArrowheads="1"/>
          </p:cNvSpPr>
          <p:nvPr/>
        </p:nvSpPr>
        <p:spPr bwMode="auto">
          <a:xfrm>
            <a:off x="5433392" y="3241765"/>
            <a:ext cx="22894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Fetal Growth &amp; Development</a:t>
            </a:r>
          </a:p>
        </p:txBody>
      </p:sp>
      <p:sp>
        <p:nvSpPr>
          <p:cNvPr id="49" name="TextBox 11">
            <a:extLst>
              <a:ext uri="{FF2B5EF4-FFF2-40B4-BE49-F238E27FC236}">
                <a16:creationId xmlns:a16="http://schemas.microsoft.com/office/drawing/2014/main" id="{A0374C6A-D7D9-91CA-3454-E2048A001D60}"/>
              </a:ext>
            </a:extLst>
          </p:cNvPr>
          <p:cNvSpPr txBox="1">
            <a:spLocks noChangeArrowheads="1"/>
          </p:cNvSpPr>
          <p:nvPr/>
        </p:nvSpPr>
        <p:spPr bwMode="auto">
          <a:xfrm>
            <a:off x="7719392" y="3241765"/>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Parturition	</a:t>
            </a:r>
          </a:p>
        </p:txBody>
      </p:sp>
      <p:sp>
        <p:nvSpPr>
          <p:cNvPr id="50" name="Right Arrow 49">
            <a:extLst>
              <a:ext uri="{FF2B5EF4-FFF2-40B4-BE49-F238E27FC236}">
                <a16:creationId xmlns:a16="http://schemas.microsoft.com/office/drawing/2014/main" id="{1205A5F1-4E1C-BE74-A871-74589DCD58BE}"/>
              </a:ext>
            </a:extLst>
          </p:cNvPr>
          <p:cNvSpPr/>
          <p:nvPr/>
        </p:nvSpPr>
        <p:spPr>
          <a:xfrm>
            <a:off x="4500687" y="3521256"/>
            <a:ext cx="1305788" cy="304800"/>
          </a:xfrm>
          <a:prstGeom prst="rightArrow">
            <a:avLst/>
          </a:prstGeom>
          <a:solidFill>
            <a:schemeClr val="accent3">
              <a:lumMod val="6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1st</a:t>
            </a:r>
          </a:p>
        </p:txBody>
      </p:sp>
      <p:sp>
        <p:nvSpPr>
          <p:cNvPr id="52" name="Right Arrow 51">
            <a:extLst>
              <a:ext uri="{FF2B5EF4-FFF2-40B4-BE49-F238E27FC236}">
                <a16:creationId xmlns:a16="http://schemas.microsoft.com/office/drawing/2014/main" id="{873BC510-C335-3B7E-0946-8B57D0C14576}"/>
              </a:ext>
            </a:extLst>
          </p:cNvPr>
          <p:cNvSpPr/>
          <p:nvPr/>
        </p:nvSpPr>
        <p:spPr>
          <a:xfrm>
            <a:off x="5880204" y="3530444"/>
            <a:ext cx="1305788" cy="304800"/>
          </a:xfrm>
          <a:prstGeom prst="rightArrow">
            <a:avLst/>
          </a:prstGeom>
          <a:solidFill>
            <a:schemeClr val="accent3">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2nd</a:t>
            </a:r>
          </a:p>
        </p:txBody>
      </p:sp>
      <p:sp>
        <p:nvSpPr>
          <p:cNvPr id="53" name="Right Arrow 52">
            <a:extLst>
              <a:ext uri="{FF2B5EF4-FFF2-40B4-BE49-F238E27FC236}">
                <a16:creationId xmlns:a16="http://schemas.microsoft.com/office/drawing/2014/main" id="{E9156330-92EF-9B85-E62D-0028AB6398A2}"/>
              </a:ext>
            </a:extLst>
          </p:cNvPr>
          <p:cNvSpPr/>
          <p:nvPr/>
        </p:nvSpPr>
        <p:spPr>
          <a:xfrm>
            <a:off x="7252397" y="3531232"/>
            <a:ext cx="1305788" cy="304800"/>
          </a:xfrm>
          <a:prstGeom prst="rightArrow">
            <a:avLst/>
          </a:prstGeom>
          <a:solidFill>
            <a:schemeClr val="bg2">
              <a:lumMod val="7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3rd</a:t>
            </a:r>
          </a:p>
        </p:txBody>
      </p:sp>
      <p:sp>
        <p:nvSpPr>
          <p:cNvPr id="54" name="TextBox 53">
            <a:extLst>
              <a:ext uri="{FF2B5EF4-FFF2-40B4-BE49-F238E27FC236}">
                <a16:creationId xmlns:a16="http://schemas.microsoft.com/office/drawing/2014/main" id="{C67EB01E-AC41-D1D1-B5FA-414F88F1A852}"/>
              </a:ext>
            </a:extLst>
          </p:cNvPr>
          <p:cNvSpPr txBox="1"/>
          <p:nvPr/>
        </p:nvSpPr>
        <p:spPr>
          <a:xfrm>
            <a:off x="4524438" y="4093138"/>
            <a:ext cx="1063112" cy="276999"/>
          </a:xfrm>
          <a:prstGeom prst="rect">
            <a:avLst/>
          </a:prstGeom>
          <a:noFill/>
        </p:spPr>
        <p:txBody>
          <a:bodyPr wrap="none" rtlCol="0">
            <a:spAutoFit/>
          </a:bodyPr>
          <a:lstStyle/>
          <a:p>
            <a:r>
              <a:rPr lang="en-US" sz="1200" dirty="0">
                <a:solidFill>
                  <a:schemeClr val="tx1">
                    <a:lumMod val="50000"/>
                  </a:schemeClr>
                </a:solidFill>
                <a:latin typeface="+mj-lt"/>
              </a:rPr>
              <a:t>inflammatory</a:t>
            </a:r>
          </a:p>
        </p:txBody>
      </p:sp>
      <p:sp>
        <p:nvSpPr>
          <p:cNvPr id="60" name="Rectangle 59">
            <a:extLst>
              <a:ext uri="{FF2B5EF4-FFF2-40B4-BE49-F238E27FC236}">
                <a16:creationId xmlns:a16="http://schemas.microsoft.com/office/drawing/2014/main" id="{76E49AB5-C074-63B3-7E0F-CCD736AC7F40}"/>
              </a:ext>
            </a:extLst>
          </p:cNvPr>
          <p:cNvSpPr/>
          <p:nvPr/>
        </p:nvSpPr>
        <p:spPr>
          <a:xfrm>
            <a:off x="4366592" y="3241765"/>
            <a:ext cx="4343400" cy="1353049"/>
          </a:xfrm>
          <a:prstGeom prst="rect">
            <a:avLst/>
          </a:prstGeom>
          <a:no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E0BFC6AE-82BD-931D-FA88-006F6EF8AF84}"/>
              </a:ext>
            </a:extLst>
          </p:cNvPr>
          <p:cNvSpPr txBox="1"/>
          <p:nvPr/>
        </p:nvSpPr>
        <p:spPr>
          <a:xfrm>
            <a:off x="5833784" y="2793437"/>
            <a:ext cx="1474886" cy="307777"/>
          </a:xfrm>
          <a:prstGeom prst="rect">
            <a:avLst/>
          </a:prstGeom>
          <a:solidFill>
            <a:schemeClr val="accent6">
              <a:lumMod val="75000"/>
            </a:schemeClr>
          </a:solidFill>
          <a:ln>
            <a:solidFill>
              <a:schemeClr val="tx1">
                <a:lumMod val="50000"/>
              </a:schemeClr>
            </a:solidFill>
          </a:ln>
        </p:spPr>
        <p:txBody>
          <a:bodyPr wrap="square" rtlCol="0">
            <a:spAutoFit/>
          </a:bodyPr>
          <a:lstStyle/>
          <a:p>
            <a:pPr algn="ctr"/>
            <a:r>
              <a:rPr lang="en-US" sz="1400" b="1" dirty="0">
                <a:solidFill>
                  <a:schemeClr val="bg1"/>
                </a:solidFill>
                <a:latin typeface="Helvetica" pitchFamily="2" charset="0"/>
              </a:rPr>
              <a:t>HIV+ post-ART</a:t>
            </a:r>
          </a:p>
        </p:txBody>
      </p:sp>
      <p:sp>
        <p:nvSpPr>
          <p:cNvPr id="63" name="Trapezoid 62">
            <a:extLst>
              <a:ext uri="{FF2B5EF4-FFF2-40B4-BE49-F238E27FC236}">
                <a16:creationId xmlns:a16="http://schemas.microsoft.com/office/drawing/2014/main" id="{7EFEF6F9-9B7D-4F0F-8412-9C6251036813}"/>
              </a:ext>
            </a:extLst>
          </p:cNvPr>
          <p:cNvSpPr/>
          <p:nvPr/>
        </p:nvSpPr>
        <p:spPr>
          <a:xfrm rot="16200000">
            <a:off x="5693431" y="2704922"/>
            <a:ext cx="577033" cy="2911771"/>
          </a:xfrm>
          <a:prstGeom prst="trapezoid">
            <a:avLst>
              <a:gd name="adj" fmla="val 22476"/>
            </a:avLst>
          </a:prstGeom>
          <a:gradFill flip="none" rotWithShape="1">
            <a:gsLst>
              <a:gs pos="0">
                <a:srgbClr val="FFFFFF"/>
              </a:gs>
              <a:gs pos="48000">
                <a:srgbClr val="EB0000"/>
              </a:gs>
              <a:gs pos="99000">
                <a:srgbClr val="C00000"/>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C99F2E56-3CA7-22AB-A63B-E8E841748E86}"/>
              </a:ext>
            </a:extLst>
          </p:cNvPr>
          <p:cNvSpPr txBox="1"/>
          <p:nvPr/>
        </p:nvSpPr>
        <p:spPr>
          <a:xfrm>
            <a:off x="4524438" y="4024691"/>
            <a:ext cx="1410964" cy="276999"/>
          </a:xfrm>
          <a:prstGeom prst="rect">
            <a:avLst/>
          </a:prstGeom>
          <a:noFill/>
        </p:spPr>
        <p:txBody>
          <a:bodyPr wrap="none" rtlCol="0">
            <a:spAutoFit/>
          </a:bodyPr>
          <a:lstStyle/>
          <a:p>
            <a:r>
              <a:rPr lang="en-US" sz="1200" dirty="0">
                <a:solidFill>
                  <a:schemeClr val="tx1">
                    <a:lumMod val="50000"/>
                  </a:schemeClr>
                </a:solidFill>
                <a:latin typeface="+mj-lt"/>
              </a:rPr>
              <a:t>local inflammation</a:t>
            </a:r>
          </a:p>
        </p:txBody>
      </p:sp>
    </p:spTree>
    <p:extLst>
      <p:ext uri="{BB962C8B-B14F-4D97-AF65-F5344CB8AC3E}">
        <p14:creationId xmlns:p14="http://schemas.microsoft.com/office/powerpoint/2010/main" val="1590627517"/>
      </p:ext>
    </p:extLst>
  </p:cSld>
  <p:clrMapOvr>
    <a:masterClrMapping/>
  </p:clrMapOvr>
  <mc:AlternateContent xmlns:mc="http://schemas.openxmlformats.org/markup-compatibility/2006" xmlns:p14="http://schemas.microsoft.com/office/powerpoint/2010/main">
    <mc:Choice Requires="p14">
      <p:transition spd="slow" p14:dur="2000" advTm="19411"/>
    </mc:Choice>
    <mc:Fallback xmlns="">
      <p:transition spd="slow" advTm="1941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F7A1D3D2-E8BE-9046-81B3-8B1603D41D86}"/>
              </a:ext>
            </a:extLst>
          </p:cNvPr>
          <p:cNvSpPr txBox="1"/>
          <p:nvPr/>
        </p:nvSpPr>
        <p:spPr>
          <a:xfrm>
            <a:off x="3548919" y="4965226"/>
            <a:ext cx="510076" cy="261610"/>
          </a:xfrm>
          <a:prstGeom prst="rect">
            <a:avLst/>
          </a:prstGeom>
          <a:noFill/>
        </p:spPr>
        <p:txBody>
          <a:bodyPr wrap="none" rtlCol="0">
            <a:spAutoFit/>
          </a:bodyPr>
          <a:lstStyle/>
          <a:p>
            <a:r>
              <a:rPr lang="en-US" sz="1100" b="1" dirty="0">
                <a:latin typeface="Helvetica" pitchFamily="2" charset="0"/>
              </a:rPr>
              <a:t>n=41</a:t>
            </a:r>
          </a:p>
        </p:txBody>
      </p:sp>
      <p:sp>
        <p:nvSpPr>
          <p:cNvPr id="24" name="TextBox 23">
            <a:extLst>
              <a:ext uri="{FF2B5EF4-FFF2-40B4-BE49-F238E27FC236}">
                <a16:creationId xmlns:a16="http://schemas.microsoft.com/office/drawing/2014/main" id="{5BA7C219-5FE5-66A3-D149-24AE3DCB3BDB}"/>
              </a:ext>
            </a:extLst>
          </p:cNvPr>
          <p:cNvSpPr txBox="1"/>
          <p:nvPr/>
        </p:nvSpPr>
        <p:spPr>
          <a:xfrm>
            <a:off x="2261065" y="4965226"/>
            <a:ext cx="510076" cy="261610"/>
          </a:xfrm>
          <a:prstGeom prst="rect">
            <a:avLst/>
          </a:prstGeom>
          <a:noFill/>
        </p:spPr>
        <p:txBody>
          <a:bodyPr wrap="none" rtlCol="0">
            <a:spAutoFit/>
          </a:bodyPr>
          <a:lstStyle/>
          <a:p>
            <a:r>
              <a:rPr lang="en-US" sz="1100" b="1" dirty="0">
                <a:latin typeface="Helvetica" pitchFamily="2" charset="0"/>
              </a:rPr>
              <a:t>n=55</a:t>
            </a:r>
          </a:p>
        </p:txBody>
      </p:sp>
      <p:sp>
        <p:nvSpPr>
          <p:cNvPr id="25" name="TextBox 24">
            <a:extLst>
              <a:ext uri="{FF2B5EF4-FFF2-40B4-BE49-F238E27FC236}">
                <a16:creationId xmlns:a16="http://schemas.microsoft.com/office/drawing/2014/main" id="{7F89D7A2-4511-D067-BC1A-4A272BEDABD9}"/>
              </a:ext>
            </a:extLst>
          </p:cNvPr>
          <p:cNvSpPr txBox="1"/>
          <p:nvPr/>
        </p:nvSpPr>
        <p:spPr>
          <a:xfrm>
            <a:off x="916747" y="4965226"/>
            <a:ext cx="588623" cy="261610"/>
          </a:xfrm>
          <a:prstGeom prst="rect">
            <a:avLst/>
          </a:prstGeom>
          <a:noFill/>
        </p:spPr>
        <p:txBody>
          <a:bodyPr wrap="none" rtlCol="0">
            <a:spAutoFit/>
          </a:bodyPr>
          <a:lstStyle/>
          <a:p>
            <a:r>
              <a:rPr lang="en-US" sz="1100" b="1" dirty="0">
                <a:latin typeface="Helvetica" pitchFamily="2" charset="0"/>
              </a:rPr>
              <a:t>n=158</a:t>
            </a:r>
          </a:p>
        </p:txBody>
      </p:sp>
      <p:grpSp>
        <p:nvGrpSpPr>
          <p:cNvPr id="3" name="Group 2">
            <a:extLst>
              <a:ext uri="{FF2B5EF4-FFF2-40B4-BE49-F238E27FC236}">
                <a16:creationId xmlns:a16="http://schemas.microsoft.com/office/drawing/2014/main" id="{2DA8A662-7B84-A248-2B73-B214B3F4E59F}"/>
              </a:ext>
            </a:extLst>
          </p:cNvPr>
          <p:cNvGrpSpPr/>
          <p:nvPr/>
        </p:nvGrpSpPr>
        <p:grpSpPr>
          <a:xfrm>
            <a:off x="84519" y="1460026"/>
            <a:ext cx="4388657" cy="3495894"/>
            <a:chOff x="84519" y="1388493"/>
            <a:chExt cx="4388657" cy="3495894"/>
          </a:xfrm>
        </p:grpSpPr>
        <p:pic>
          <p:nvPicPr>
            <p:cNvPr id="220162" name="Picture 2">
              <a:extLst>
                <a:ext uri="{FF2B5EF4-FFF2-40B4-BE49-F238E27FC236}">
                  <a16:creationId xmlns:a16="http://schemas.microsoft.com/office/drawing/2014/main" id="{F2A97176-CDE7-69ED-FF55-5DEA4EB227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1" b="5182"/>
            <a:stretch/>
          </p:blipFill>
          <p:spPr bwMode="auto">
            <a:xfrm>
              <a:off x="228600" y="1388493"/>
              <a:ext cx="4244576" cy="3099446"/>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805D1674-60BB-4599-0113-D5DBB3C2A859}"/>
                </a:ext>
              </a:extLst>
            </p:cNvPr>
            <p:cNvSpPr txBox="1"/>
            <p:nvPr/>
          </p:nvSpPr>
          <p:spPr>
            <a:xfrm>
              <a:off x="823647" y="4468889"/>
              <a:ext cx="795528" cy="411480"/>
            </a:xfrm>
            <a:prstGeom prst="rect">
              <a:avLst/>
            </a:prstGeom>
            <a:solidFill>
              <a:srgbClr val="569FD3"/>
            </a:solidFill>
            <a:ln>
              <a:solidFill>
                <a:srgbClr val="00727C"/>
              </a:solidFill>
            </a:ln>
          </p:spPr>
          <p:txBody>
            <a:bodyPr wrap="none" rtlCol="0" anchor="ctr">
              <a:spAutoFit/>
            </a:bodyPr>
            <a:lstStyle/>
            <a:p>
              <a:pPr algn="ctr"/>
              <a:r>
                <a:rPr lang="en-US" sz="1050" b="1" dirty="0">
                  <a:solidFill>
                    <a:schemeClr val="accent3"/>
                  </a:solidFill>
                  <a:latin typeface="Helvetica" pitchFamily="2" charset="0"/>
                </a:rPr>
                <a:t>HIV-</a:t>
              </a:r>
            </a:p>
          </p:txBody>
        </p:sp>
        <p:sp>
          <p:nvSpPr>
            <p:cNvPr id="37" name="TextBox 36">
              <a:extLst>
                <a:ext uri="{FF2B5EF4-FFF2-40B4-BE49-F238E27FC236}">
                  <a16:creationId xmlns:a16="http://schemas.microsoft.com/office/drawing/2014/main" id="{4705F216-FACD-180D-0275-1DF013176DF1}"/>
                </a:ext>
              </a:extLst>
            </p:cNvPr>
            <p:cNvSpPr txBox="1"/>
            <p:nvPr/>
          </p:nvSpPr>
          <p:spPr>
            <a:xfrm>
              <a:off x="2118339" y="4468889"/>
              <a:ext cx="795528" cy="415498"/>
            </a:xfrm>
            <a:prstGeom prst="rect">
              <a:avLst/>
            </a:prstGeom>
            <a:solidFill>
              <a:schemeClr val="accent5">
                <a:lumMod val="50000"/>
              </a:schemeClr>
            </a:solidFill>
            <a:ln>
              <a:solidFill>
                <a:schemeClr val="tx1">
                  <a:lumMod val="50000"/>
                </a:schemeClr>
              </a:solidFill>
            </a:ln>
          </p:spPr>
          <p:txBody>
            <a:bodyPr wrap="none" rtlCol="0">
              <a:spAutoFit/>
            </a:bodyPr>
            <a:lstStyle/>
            <a:p>
              <a:pPr algn="ctr"/>
              <a:r>
                <a:rPr lang="en-US" sz="1050" b="1" dirty="0">
                  <a:solidFill>
                    <a:schemeClr val="bg1"/>
                  </a:solidFill>
                  <a:latin typeface="Helvetica" pitchFamily="2" charset="0"/>
                </a:rPr>
                <a:t>HIV+</a:t>
              </a:r>
            </a:p>
            <a:p>
              <a:pPr algn="ctr"/>
              <a:r>
                <a:rPr lang="en-US" sz="1050" b="1" dirty="0">
                  <a:solidFill>
                    <a:schemeClr val="bg1"/>
                  </a:solidFill>
                  <a:latin typeface="Helvetica" pitchFamily="2" charset="0"/>
                </a:rPr>
                <a:t>pre-ART</a:t>
              </a:r>
            </a:p>
          </p:txBody>
        </p:sp>
        <p:sp>
          <p:nvSpPr>
            <p:cNvPr id="38" name="TextBox 37">
              <a:extLst>
                <a:ext uri="{FF2B5EF4-FFF2-40B4-BE49-F238E27FC236}">
                  <a16:creationId xmlns:a16="http://schemas.microsoft.com/office/drawing/2014/main" id="{25A0678A-94A3-15DB-3104-8244A1781414}"/>
                </a:ext>
              </a:extLst>
            </p:cNvPr>
            <p:cNvSpPr txBox="1"/>
            <p:nvPr/>
          </p:nvSpPr>
          <p:spPr>
            <a:xfrm>
              <a:off x="3408657" y="4468889"/>
              <a:ext cx="790601" cy="415498"/>
            </a:xfrm>
            <a:prstGeom prst="rect">
              <a:avLst/>
            </a:prstGeom>
            <a:solidFill>
              <a:schemeClr val="accent6">
                <a:lumMod val="75000"/>
              </a:schemeClr>
            </a:solidFill>
            <a:ln>
              <a:solidFill>
                <a:schemeClr val="tx1">
                  <a:lumMod val="50000"/>
                </a:schemeClr>
              </a:solidFill>
            </a:ln>
          </p:spPr>
          <p:txBody>
            <a:bodyPr wrap="none" rtlCol="0">
              <a:spAutoFit/>
            </a:bodyPr>
            <a:lstStyle/>
            <a:p>
              <a:pPr algn="ctr"/>
              <a:r>
                <a:rPr lang="en-US" sz="1050" b="1" dirty="0">
                  <a:solidFill>
                    <a:schemeClr val="bg1"/>
                  </a:solidFill>
                  <a:latin typeface="Helvetica" pitchFamily="2" charset="0"/>
                </a:rPr>
                <a:t>HIV+</a:t>
              </a:r>
            </a:p>
            <a:p>
              <a:pPr algn="ctr"/>
              <a:r>
                <a:rPr lang="en-US" sz="1050" b="1" dirty="0">
                  <a:solidFill>
                    <a:schemeClr val="bg1"/>
                  </a:solidFill>
                  <a:latin typeface="Helvetica" pitchFamily="2" charset="0"/>
                </a:rPr>
                <a:t>post-ART</a:t>
              </a:r>
            </a:p>
          </p:txBody>
        </p:sp>
        <p:sp>
          <p:nvSpPr>
            <p:cNvPr id="45" name="TextBox 44">
              <a:extLst>
                <a:ext uri="{FF2B5EF4-FFF2-40B4-BE49-F238E27FC236}">
                  <a16:creationId xmlns:a16="http://schemas.microsoft.com/office/drawing/2014/main" id="{B9D6E50B-C146-BEBC-739E-111361AFF2C0}"/>
                </a:ext>
              </a:extLst>
            </p:cNvPr>
            <p:cNvSpPr txBox="1"/>
            <p:nvPr/>
          </p:nvSpPr>
          <p:spPr>
            <a:xfrm rot="16200000">
              <a:off x="-212518" y="2734131"/>
              <a:ext cx="840295" cy="246221"/>
            </a:xfrm>
            <a:prstGeom prst="rect">
              <a:avLst/>
            </a:prstGeom>
            <a:solidFill>
              <a:schemeClr val="bg1"/>
            </a:solidFill>
          </p:spPr>
          <p:txBody>
            <a:bodyPr wrap="none" rtlCol="0">
              <a:spAutoFit/>
            </a:bodyPr>
            <a:lstStyle/>
            <a:p>
              <a:r>
                <a:rPr lang="en-US" sz="1000" b="1" dirty="0">
                  <a:solidFill>
                    <a:schemeClr val="accent6">
                      <a:lumMod val="50000"/>
                    </a:schemeClr>
                  </a:solidFill>
                  <a:latin typeface="Helvetica" pitchFamily="2" charset="0"/>
                </a:rPr>
                <a:t>Proportion</a:t>
              </a:r>
            </a:p>
          </p:txBody>
        </p:sp>
        <p:sp>
          <p:nvSpPr>
            <p:cNvPr id="26" name="TextBox 25">
              <a:extLst>
                <a:ext uri="{FF2B5EF4-FFF2-40B4-BE49-F238E27FC236}">
                  <a16:creationId xmlns:a16="http://schemas.microsoft.com/office/drawing/2014/main" id="{FF2525F5-356A-3575-6B1D-870ADDED774D}"/>
                </a:ext>
              </a:extLst>
            </p:cNvPr>
            <p:cNvSpPr txBox="1"/>
            <p:nvPr/>
          </p:nvSpPr>
          <p:spPr>
            <a:xfrm>
              <a:off x="927966" y="4014299"/>
              <a:ext cx="566181" cy="253916"/>
            </a:xfrm>
            <a:prstGeom prst="rect">
              <a:avLst/>
            </a:prstGeom>
            <a:solidFill>
              <a:srgbClr val="486C8D"/>
            </a:solidFill>
            <a:ln>
              <a:noFill/>
            </a:ln>
          </p:spPr>
          <p:txBody>
            <a:bodyPr wrap="none" rtlCol="0">
              <a:spAutoFit/>
            </a:bodyPr>
            <a:lstStyle/>
            <a:p>
              <a:r>
                <a:rPr lang="en-US" sz="1050" b="1" dirty="0">
                  <a:solidFill>
                    <a:schemeClr val="bg1"/>
                  </a:solidFill>
                  <a:latin typeface="Helvetica" pitchFamily="2" charset="0"/>
                  <a:cs typeface="Arial" panose="020B0604020202020204" pitchFamily="34" charset="0"/>
                </a:rPr>
                <a:t>CST 1</a:t>
              </a:r>
            </a:p>
          </p:txBody>
        </p:sp>
        <p:sp>
          <p:nvSpPr>
            <p:cNvPr id="27" name="TextBox 26">
              <a:extLst>
                <a:ext uri="{FF2B5EF4-FFF2-40B4-BE49-F238E27FC236}">
                  <a16:creationId xmlns:a16="http://schemas.microsoft.com/office/drawing/2014/main" id="{F4A21B86-CB56-9B4D-9A94-3E7E812F3930}"/>
                </a:ext>
              </a:extLst>
            </p:cNvPr>
            <p:cNvSpPr txBox="1"/>
            <p:nvPr/>
          </p:nvSpPr>
          <p:spPr>
            <a:xfrm>
              <a:off x="2239734" y="4332706"/>
              <a:ext cx="552737" cy="91440"/>
            </a:xfrm>
            <a:prstGeom prst="rect">
              <a:avLst/>
            </a:prstGeom>
            <a:solidFill>
              <a:srgbClr val="486C8D"/>
            </a:solidFill>
            <a:ln>
              <a:noFill/>
            </a:ln>
          </p:spPr>
          <p:txBody>
            <a:bodyPr wrap="square" tIns="0" rtlCol="0">
              <a:spAutoFit/>
            </a:bodyPr>
            <a:lstStyle/>
            <a:p>
              <a:pPr algn="ctr"/>
              <a:r>
                <a:rPr lang="en-US" sz="600" b="1" dirty="0">
                  <a:solidFill>
                    <a:schemeClr val="bg1"/>
                  </a:solidFill>
                  <a:latin typeface="Helvetica" pitchFamily="2" charset="0"/>
                  <a:cs typeface="Arial" panose="020B0604020202020204" pitchFamily="34" charset="0"/>
                </a:rPr>
                <a:t>CST 1</a:t>
              </a:r>
            </a:p>
          </p:txBody>
        </p:sp>
        <p:sp>
          <p:nvSpPr>
            <p:cNvPr id="28" name="TextBox 27">
              <a:extLst>
                <a:ext uri="{FF2B5EF4-FFF2-40B4-BE49-F238E27FC236}">
                  <a16:creationId xmlns:a16="http://schemas.microsoft.com/office/drawing/2014/main" id="{FC4AC33B-7F95-E739-788D-57B0CA0739EF}"/>
                </a:ext>
              </a:extLst>
            </p:cNvPr>
            <p:cNvSpPr txBox="1"/>
            <p:nvPr/>
          </p:nvSpPr>
          <p:spPr>
            <a:xfrm>
              <a:off x="3534228" y="4308084"/>
              <a:ext cx="552737" cy="91440"/>
            </a:xfrm>
            <a:prstGeom prst="rect">
              <a:avLst/>
            </a:prstGeom>
            <a:solidFill>
              <a:srgbClr val="486C8D"/>
            </a:solidFill>
            <a:ln>
              <a:noFill/>
            </a:ln>
          </p:spPr>
          <p:txBody>
            <a:bodyPr wrap="square" tIns="18288" rtlCol="0">
              <a:spAutoFit/>
            </a:bodyPr>
            <a:lstStyle/>
            <a:p>
              <a:pPr algn="ctr"/>
              <a:r>
                <a:rPr lang="en-US" sz="700" b="1" dirty="0">
                  <a:solidFill>
                    <a:schemeClr val="bg1"/>
                  </a:solidFill>
                  <a:latin typeface="Helvetica" pitchFamily="2" charset="0"/>
                  <a:cs typeface="Arial" panose="020B0604020202020204" pitchFamily="34" charset="0"/>
                </a:rPr>
                <a:t>CST 1</a:t>
              </a:r>
            </a:p>
          </p:txBody>
        </p:sp>
        <p:sp>
          <p:nvSpPr>
            <p:cNvPr id="29" name="TextBox 28">
              <a:extLst>
                <a:ext uri="{FF2B5EF4-FFF2-40B4-BE49-F238E27FC236}">
                  <a16:creationId xmlns:a16="http://schemas.microsoft.com/office/drawing/2014/main" id="{27FFDFA3-7010-78E5-FF5A-F0B9798FFD34}"/>
                </a:ext>
              </a:extLst>
            </p:cNvPr>
            <p:cNvSpPr txBox="1"/>
            <p:nvPr/>
          </p:nvSpPr>
          <p:spPr>
            <a:xfrm>
              <a:off x="935179" y="3182287"/>
              <a:ext cx="566181" cy="253916"/>
            </a:xfrm>
            <a:prstGeom prst="rect">
              <a:avLst/>
            </a:prstGeom>
            <a:solidFill>
              <a:srgbClr val="A75D61"/>
            </a:solidFill>
            <a:ln>
              <a:noFill/>
            </a:ln>
          </p:spPr>
          <p:txBody>
            <a:bodyPr wrap="none" rtlCol="0">
              <a:spAutoFit/>
            </a:bodyPr>
            <a:lstStyle/>
            <a:p>
              <a:r>
                <a:rPr lang="en-US" sz="1050" b="1" dirty="0">
                  <a:solidFill>
                    <a:schemeClr val="bg1"/>
                  </a:solidFill>
                  <a:latin typeface="Helvetica" pitchFamily="2" charset="0"/>
                  <a:cs typeface="Arial" panose="020B0604020202020204" pitchFamily="34" charset="0"/>
                </a:rPr>
                <a:t>CST 3</a:t>
              </a:r>
            </a:p>
          </p:txBody>
        </p:sp>
        <p:sp>
          <p:nvSpPr>
            <p:cNvPr id="30" name="TextBox 29">
              <a:extLst>
                <a:ext uri="{FF2B5EF4-FFF2-40B4-BE49-F238E27FC236}">
                  <a16:creationId xmlns:a16="http://schemas.microsoft.com/office/drawing/2014/main" id="{F456AD44-8806-FC37-BFD4-CCE8673728EE}"/>
                </a:ext>
              </a:extLst>
            </p:cNvPr>
            <p:cNvSpPr txBox="1"/>
            <p:nvPr/>
          </p:nvSpPr>
          <p:spPr>
            <a:xfrm>
              <a:off x="2224146" y="3693499"/>
              <a:ext cx="566181" cy="253916"/>
            </a:xfrm>
            <a:prstGeom prst="rect">
              <a:avLst/>
            </a:prstGeom>
            <a:solidFill>
              <a:srgbClr val="A75D61"/>
            </a:solidFill>
            <a:ln>
              <a:noFill/>
            </a:ln>
          </p:spPr>
          <p:txBody>
            <a:bodyPr wrap="none" rtlCol="0">
              <a:spAutoFit/>
            </a:bodyPr>
            <a:lstStyle/>
            <a:p>
              <a:r>
                <a:rPr lang="en-US" sz="1050" b="1" dirty="0">
                  <a:solidFill>
                    <a:schemeClr val="bg1"/>
                  </a:solidFill>
                  <a:latin typeface="Helvetica" pitchFamily="2" charset="0"/>
                  <a:cs typeface="Arial" panose="020B0604020202020204" pitchFamily="34" charset="0"/>
                </a:rPr>
                <a:t>CST 3</a:t>
              </a:r>
            </a:p>
          </p:txBody>
        </p:sp>
        <p:sp>
          <p:nvSpPr>
            <p:cNvPr id="31" name="TextBox 30">
              <a:extLst>
                <a:ext uri="{FF2B5EF4-FFF2-40B4-BE49-F238E27FC236}">
                  <a16:creationId xmlns:a16="http://schemas.microsoft.com/office/drawing/2014/main" id="{46A3F605-B295-B7AA-E3C3-E20F6CE4183E}"/>
                </a:ext>
              </a:extLst>
            </p:cNvPr>
            <p:cNvSpPr txBox="1"/>
            <p:nvPr/>
          </p:nvSpPr>
          <p:spPr>
            <a:xfrm>
              <a:off x="3520866" y="4019213"/>
              <a:ext cx="566181" cy="253916"/>
            </a:xfrm>
            <a:prstGeom prst="rect">
              <a:avLst/>
            </a:prstGeom>
            <a:solidFill>
              <a:srgbClr val="A75D61"/>
            </a:solidFill>
            <a:ln>
              <a:noFill/>
            </a:ln>
          </p:spPr>
          <p:txBody>
            <a:bodyPr wrap="none" rtlCol="0">
              <a:spAutoFit/>
            </a:bodyPr>
            <a:lstStyle/>
            <a:p>
              <a:r>
                <a:rPr lang="en-US" sz="1050" b="1" dirty="0">
                  <a:solidFill>
                    <a:schemeClr val="bg1"/>
                  </a:solidFill>
                  <a:latin typeface="Helvetica" pitchFamily="2" charset="0"/>
                  <a:cs typeface="Arial" panose="020B0604020202020204" pitchFamily="34" charset="0"/>
                </a:rPr>
                <a:t>CST 3</a:t>
              </a:r>
            </a:p>
          </p:txBody>
        </p:sp>
        <p:sp>
          <p:nvSpPr>
            <p:cNvPr id="46" name="TextBox 45">
              <a:extLst>
                <a:ext uri="{FF2B5EF4-FFF2-40B4-BE49-F238E27FC236}">
                  <a16:creationId xmlns:a16="http://schemas.microsoft.com/office/drawing/2014/main" id="{C036984C-44BF-3F23-D847-AECF512821F8}"/>
                </a:ext>
              </a:extLst>
            </p:cNvPr>
            <p:cNvSpPr txBox="1"/>
            <p:nvPr/>
          </p:nvSpPr>
          <p:spPr>
            <a:xfrm>
              <a:off x="3461095" y="3191640"/>
              <a:ext cx="647934" cy="253916"/>
            </a:xfrm>
            <a:prstGeom prst="rect">
              <a:avLst/>
            </a:prstGeom>
            <a:solidFill>
              <a:srgbClr val="76915B"/>
            </a:solidFill>
            <a:ln>
              <a:noFill/>
            </a:ln>
          </p:spPr>
          <p:txBody>
            <a:bodyPr wrap="none" rtlCol="0">
              <a:spAutoFit/>
            </a:bodyPr>
            <a:lstStyle/>
            <a:p>
              <a:r>
                <a:rPr lang="en-US" sz="1050" b="1" dirty="0">
                  <a:solidFill>
                    <a:schemeClr val="bg1"/>
                  </a:solidFill>
                  <a:latin typeface="Helvetica" pitchFamily="2" charset="0"/>
                  <a:cs typeface="Arial" panose="020B0604020202020204" pitchFamily="34" charset="0"/>
                </a:rPr>
                <a:t>CST 4-I</a:t>
              </a:r>
            </a:p>
          </p:txBody>
        </p:sp>
        <p:sp>
          <p:nvSpPr>
            <p:cNvPr id="48" name="TextBox 47">
              <a:extLst>
                <a:ext uri="{FF2B5EF4-FFF2-40B4-BE49-F238E27FC236}">
                  <a16:creationId xmlns:a16="http://schemas.microsoft.com/office/drawing/2014/main" id="{7F9CCF7F-D372-50D1-C355-C4AAD0D67402}"/>
                </a:ext>
              </a:extLst>
            </p:cNvPr>
            <p:cNvSpPr txBox="1"/>
            <p:nvPr/>
          </p:nvSpPr>
          <p:spPr>
            <a:xfrm>
              <a:off x="2172899" y="2614474"/>
              <a:ext cx="647934" cy="253916"/>
            </a:xfrm>
            <a:prstGeom prst="rect">
              <a:avLst/>
            </a:prstGeom>
            <a:solidFill>
              <a:srgbClr val="76915B"/>
            </a:solidFill>
            <a:ln>
              <a:noFill/>
            </a:ln>
          </p:spPr>
          <p:txBody>
            <a:bodyPr wrap="none" rtlCol="0">
              <a:spAutoFit/>
            </a:bodyPr>
            <a:lstStyle/>
            <a:p>
              <a:r>
                <a:rPr lang="en-US" sz="1050" b="1" dirty="0">
                  <a:solidFill>
                    <a:schemeClr val="bg1"/>
                  </a:solidFill>
                  <a:latin typeface="Helvetica" pitchFamily="2" charset="0"/>
                  <a:cs typeface="Arial" panose="020B0604020202020204" pitchFamily="34" charset="0"/>
                </a:rPr>
                <a:t>CST 4-I</a:t>
              </a:r>
            </a:p>
          </p:txBody>
        </p:sp>
        <p:sp>
          <p:nvSpPr>
            <p:cNvPr id="49" name="TextBox 48">
              <a:extLst>
                <a:ext uri="{FF2B5EF4-FFF2-40B4-BE49-F238E27FC236}">
                  <a16:creationId xmlns:a16="http://schemas.microsoft.com/office/drawing/2014/main" id="{0FAC2805-548E-B851-E308-37A421BDF70D}"/>
                </a:ext>
              </a:extLst>
            </p:cNvPr>
            <p:cNvSpPr txBox="1"/>
            <p:nvPr/>
          </p:nvSpPr>
          <p:spPr>
            <a:xfrm>
              <a:off x="887892" y="2158432"/>
              <a:ext cx="647934" cy="253916"/>
            </a:xfrm>
            <a:prstGeom prst="rect">
              <a:avLst/>
            </a:prstGeom>
            <a:solidFill>
              <a:srgbClr val="76915B"/>
            </a:solidFill>
            <a:ln>
              <a:noFill/>
            </a:ln>
          </p:spPr>
          <p:txBody>
            <a:bodyPr wrap="none" rtlCol="0">
              <a:spAutoFit/>
            </a:bodyPr>
            <a:lstStyle/>
            <a:p>
              <a:r>
                <a:rPr lang="en-US" sz="1050" b="1" dirty="0">
                  <a:solidFill>
                    <a:schemeClr val="bg1"/>
                  </a:solidFill>
                  <a:latin typeface="Helvetica" pitchFamily="2" charset="0"/>
                  <a:cs typeface="Arial" panose="020B0604020202020204" pitchFamily="34" charset="0"/>
                </a:rPr>
                <a:t>CST 4-I</a:t>
              </a:r>
            </a:p>
          </p:txBody>
        </p:sp>
        <p:sp>
          <p:nvSpPr>
            <p:cNvPr id="50" name="TextBox 49">
              <a:extLst>
                <a:ext uri="{FF2B5EF4-FFF2-40B4-BE49-F238E27FC236}">
                  <a16:creationId xmlns:a16="http://schemas.microsoft.com/office/drawing/2014/main" id="{7235190C-8DB5-FBC6-4FC0-E2C626B1C1BD}"/>
                </a:ext>
              </a:extLst>
            </p:cNvPr>
            <p:cNvSpPr txBox="1"/>
            <p:nvPr/>
          </p:nvSpPr>
          <p:spPr>
            <a:xfrm>
              <a:off x="2164834" y="1789365"/>
              <a:ext cx="684803" cy="253916"/>
            </a:xfrm>
            <a:prstGeom prst="rect">
              <a:avLst/>
            </a:prstGeom>
            <a:solidFill>
              <a:srgbClr val="E89931"/>
            </a:solidFill>
            <a:ln>
              <a:noFill/>
            </a:ln>
          </p:spPr>
          <p:txBody>
            <a:bodyPr wrap="none" rtlCol="0">
              <a:spAutoFit/>
            </a:bodyPr>
            <a:lstStyle/>
            <a:p>
              <a:r>
                <a:rPr lang="en-US" sz="1050" b="1" dirty="0">
                  <a:solidFill>
                    <a:schemeClr val="bg1"/>
                  </a:solidFill>
                  <a:latin typeface="Helvetica" pitchFamily="2" charset="0"/>
                  <a:cs typeface="Arial" panose="020B0604020202020204" pitchFamily="34" charset="0"/>
                </a:rPr>
                <a:t>CST 4-II</a:t>
              </a:r>
            </a:p>
          </p:txBody>
        </p:sp>
        <p:sp>
          <p:nvSpPr>
            <p:cNvPr id="52" name="TextBox 51">
              <a:extLst>
                <a:ext uri="{FF2B5EF4-FFF2-40B4-BE49-F238E27FC236}">
                  <a16:creationId xmlns:a16="http://schemas.microsoft.com/office/drawing/2014/main" id="{8D221F34-98F6-6B17-BD42-332EE6548EDF}"/>
                </a:ext>
              </a:extLst>
            </p:cNvPr>
            <p:cNvSpPr txBox="1"/>
            <p:nvPr/>
          </p:nvSpPr>
          <p:spPr>
            <a:xfrm>
              <a:off x="3468194" y="2329112"/>
              <a:ext cx="684803" cy="253916"/>
            </a:xfrm>
            <a:prstGeom prst="rect">
              <a:avLst/>
            </a:prstGeom>
            <a:solidFill>
              <a:srgbClr val="E89931"/>
            </a:solidFill>
            <a:ln>
              <a:noFill/>
            </a:ln>
          </p:spPr>
          <p:txBody>
            <a:bodyPr wrap="none" rtlCol="0">
              <a:spAutoFit/>
            </a:bodyPr>
            <a:lstStyle/>
            <a:p>
              <a:r>
                <a:rPr lang="en-US" sz="1050" b="1" dirty="0">
                  <a:solidFill>
                    <a:schemeClr val="bg1"/>
                  </a:solidFill>
                  <a:latin typeface="Helvetica" pitchFamily="2" charset="0"/>
                  <a:cs typeface="Arial" panose="020B0604020202020204" pitchFamily="34" charset="0"/>
                </a:rPr>
                <a:t>CST 4-II</a:t>
              </a:r>
            </a:p>
          </p:txBody>
        </p:sp>
        <p:sp>
          <p:nvSpPr>
            <p:cNvPr id="54" name="TextBox 53">
              <a:extLst>
                <a:ext uri="{FF2B5EF4-FFF2-40B4-BE49-F238E27FC236}">
                  <a16:creationId xmlns:a16="http://schemas.microsoft.com/office/drawing/2014/main" id="{A9264791-3CD1-04AD-377E-A08B1367EFF8}"/>
                </a:ext>
              </a:extLst>
            </p:cNvPr>
            <p:cNvSpPr txBox="1"/>
            <p:nvPr/>
          </p:nvSpPr>
          <p:spPr>
            <a:xfrm>
              <a:off x="952842" y="1682023"/>
              <a:ext cx="552737" cy="82296"/>
            </a:xfrm>
            <a:prstGeom prst="rect">
              <a:avLst/>
            </a:prstGeom>
            <a:solidFill>
              <a:srgbClr val="E89931"/>
            </a:solidFill>
            <a:ln>
              <a:noFill/>
            </a:ln>
          </p:spPr>
          <p:txBody>
            <a:bodyPr wrap="square" tIns="0" rtlCol="0">
              <a:spAutoFit/>
            </a:bodyPr>
            <a:lstStyle/>
            <a:p>
              <a:pPr algn="ctr"/>
              <a:r>
                <a:rPr lang="en-US" sz="600" b="1" dirty="0">
                  <a:solidFill>
                    <a:schemeClr val="bg1"/>
                  </a:solidFill>
                  <a:latin typeface="Helvetica" pitchFamily="2" charset="0"/>
                  <a:cs typeface="Arial" panose="020B0604020202020204" pitchFamily="34" charset="0"/>
                </a:rPr>
                <a:t>CST 4-II</a:t>
              </a:r>
            </a:p>
          </p:txBody>
        </p:sp>
        <p:sp>
          <p:nvSpPr>
            <p:cNvPr id="55" name="TextBox 54">
              <a:extLst>
                <a:ext uri="{FF2B5EF4-FFF2-40B4-BE49-F238E27FC236}">
                  <a16:creationId xmlns:a16="http://schemas.microsoft.com/office/drawing/2014/main" id="{3C072520-D53D-5354-672E-6AA2B2EC7CF8}"/>
                </a:ext>
              </a:extLst>
            </p:cNvPr>
            <p:cNvSpPr txBox="1"/>
            <p:nvPr/>
          </p:nvSpPr>
          <p:spPr>
            <a:xfrm>
              <a:off x="940368" y="1517165"/>
              <a:ext cx="552737" cy="153888"/>
            </a:xfrm>
            <a:prstGeom prst="rect">
              <a:avLst/>
            </a:prstGeom>
            <a:solidFill>
              <a:srgbClr val="FEDB32"/>
            </a:solidFill>
            <a:ln>
              <a:noFill/>
            </a:ln>
          </p:spPr>
          <p:txBody>
            <a:bodyPr wrap="square" tIns="0" rtlCol="0">
              <a:spAutoFit/>
            </a:bodyPr>
            <a:lstStyle/>
            <a:p>
              <a:pPr algn="ctr"/>
              <a:r>
                <a:rPr lang="en-US" sz="700" b="1" dirty="0">
                  <a:solidFill>
                    <a:schemeClr val="bg1"/>
                  </a:solidFill>
                  <a:latin typeface="Helvetica" pitchFamily="2" charset="0"/>
                  <a:cs typeface="Arial" panose="020B0604020202020204" pitchFamily="34" charset="0"/>
                </a:rPr>
                <a:t>CST 4-III</a:t>
              </a:r>
            </a:p>
          </p:txBody>
        </p:sp>
        <p:sp>
          <p:nvSpPr>
            <p:cNvPr id="56" name="TextBox 55">
              <a:extLst>
                <a:ext uri="{FF2B5EF4-FFF2-40B4-BE49-F238E27FC236}">
                  <a16:creationId xmlns:a16="http://schemas.microsoft.com/office/drawing/2014/main" id="{1DD112E7-7451-C4E1-0E68-91EF5EB2CB3E}"/>
                </a:ext>
              </a:extLst>
            </p:cNvPr>
            <p:cNvSpPr txBox="1"/>
            <p:nvPr/>
          </p:nvSpPr>
          <p:spPr>
            <a:xfrm>
              <a:off x="2237590" y="1527724"/>
              <a:ext cx="552737" cy="153888"/>
            </a:xfrm>
            <a:prstGeom prst="rect">
              <a:avLst/>
            </a:prstGeom>
            <a:solidFill>
              <a:srgbClr val="FEDB32"/>
            </a:solidFill>
            <a:ln>
              <a:noFill/>
            </a:ln>
          </p:spPr>
          <p:txBody>
            <a:bodyPr wrap="square" tIns="0" rtlCol="0">
              <a:spAutoFit/>
            </a:bodyPr>
            <a:lstStyle/>
            <a:p>
              <a:pPr algn="ctr"/>
              <a:r>
                <a:rPr lang="en-US" sz="700" b="1" dirty="0">
                  <a:solidFill>
                    <a:schemeClr val="bg1"/>
                  </a:solidFill>
                  <a:latin typeface="Helvetica" pitchFamily="2" charset="0"/>
                  <a:cs typeface="Arial" panose="020B0604020202020204" pitchFamily="34" charset="0"/>
                </a:rPr>
                <a:t>CST 4-III</a:t>
              </a:r>
            </a:p>
          </p:txBody>
        </p:sp>
        <p:sp>
          <p:nvSpPr>
            <p:cNvPr id="57" name="TextBox 56">
              <a:extLst>
                <a:ext uri="{FF2B5EF4-FFF2-40B4-BE49-F238E27FC236}">
                  <a16:creationId xmlns:a16="http://schemas.microsoft.com/office/drawing/2014/main" id="{A605CE67-BD80-1889-E673-E27C40EADF11}"/>
                </a:ext>
              </a:extLst>
            </p:cNvPr>
            <p:cNvSpPr txBox="1"/>
            <p:nvPr/>
          </p:nvSpPr>
          <p:spPr>
            <a:xfrm>
              <a:off x="3443120" y="1732726"/>
              <a:ext cx="721672" cy="253916"/>
            </a:xfrm>
            <a:prstGeom prst="rect">
              <a:avLst/>
            </a:prstGeom>
            <a:solidFill>
              <a:srgbClr val="FEDB32"/>
            </a:solidFill>
            <a:ln>
              <a:noFill/>
            </a:ln>
          </p:spPr>
          <p:txBody>
            <a:bodyPr wrap="none" rtlCol="0">
              <a:spAutoFit/>
            </a:bodyPr>
            <a:lstStyle/>
            <a:p>
              <a:r>
                <a:rPr lang="en-US" sz="1050" b="1" dirty="0">
                  <a:solidFill>
                    <a:schemeClr val="bg1"/>
                  </a:solidFill>
                  <a:latin typeface="Helvetica" pitchFamily="2" charset="0"/>
                  <a:cs typeface="Arial" panose="020B0604020202020204" pitchFamily="34" charset="0"/>
                </a:rPr>
                <a:t>CST 4-III</a:t>
              </a:r>
            </a:p>
          </p:txBody>
        </p:sp>
      </p:grpSp>
      <p:sp>
        <p:nvSpPr>
          <p:cNvPr id="58" name="TextBox 57">
            <a:extLst>
              <a:ext uri="{FF2B5EF4-FFF2-40B4-BE49-F238E27FC236}">
                <a16:creationId xmlns:a16="http://schemas.microsoft.com/office/drawing/2014/main" id="{6F74D78F-242C-DD8F-83DB-2A9989E617C9}"/>
              </a:ext>
            </a:extLst>
          </p:cNvPr>
          <p:cNvSpPr txBox="1"/>
          <p:nvPr/>
        </p:nvSpPr>
        <p:spPr>
          <a:xfrm>
            <a:off x="1244619" y="5335904"/>
            <a:ext cx="2514600" cy="230832"/>
          </a:xfrm>
          <a:prstGeom prst="rect">
            <a:avLst/>
          </a:prstGeom>
          <a:solidFill>
            <a:srgbClr val="486C8D"/>
          </a:solidFill>
          <a:ln>
            <a:noFill/>
          </a:ln>
        </p:spPr>
        <p:txBody>
          <a:bodyPr wrap="none" rtlCol="0">
            <a:spAutoFit/>
          </a:bodyPr>
          <a:lstStyle/>
          <a:p>
            <a:r>
              <a:rPr lang="en-US" sz="900" b="1" dirty="0">
                <a:solidFill>
                  <a:schemeClr val="bg1"/>
                </a:solidFill>
                <a:latin typeface="Helvetica" pitchFamily="2" charset="0"/>
                <a:cs typeface="Arial" panose="020B0604020202020204" pitchFamily="34" charset="0"/>
              </a:rPr>
              <a:t>CST 1: </a:t>
            </a:r>
            <a:r>
              <a:rPr lang="en-US" sz="900" b="1" i="1" dirty="0">
                <a:solidFill>
                  <a:schemeClr val="bg1"/>
                </a:solidFill>
                <a:latin typeface="Helvetica" pitchFamily="2" charset="0"/>
                <a:cs typeface="Arial" panose="020B0604020202020204" pitchFamily="34" charset="0"/>
              </a:rPr>
              <a:t>L </a:t>
            </a:r>
            <a:r>
              <a:rPr lang="en-US" sz="900" b="1" i="1" dirty="0" err="1">
                <a:solidFill>
                  <a:schemeClr val="bg1"/>
                </a:solidFill>
                <a:latin typeface="Helvetica" pitchFamily="2" charset="0"/>
                <a:cs typeface="Arial" panose="020B0604020202020204" pitchFamily="34" charset="0"/>
              </a:rPr>
              <a:t>crispatus</a:t>
            </a:r>
            <a:endParaRPr lang="en-US" sz="900" b="1" dirty="0">
              <a:solidFill>
                <a:schemeClr val="bg1"/>
              </a:solidFill>
              <a:latin typeface="Helvetica" pitchFamily="2" charset="0"/>
              <a:cs typeface="Arial" panose="020B0604020202020204" pitchFamily="34" charset="0"/>
            </a:endParaRPr>
          </a:p>
        </p:txBody>
      </p:sp>
      <p:sp>
        <p:nvSpPr>
          <p:cNvPr id="59" name="TextBox 58">
            <a:extLst>
              <a:ext uri="{FF2B5EF4-FFF2-40B4-BE49-F238E27FC236}">
                <a16:creationId xmlns:a16="http://schemas.microsoft.com/office/drawing/2014/main" id="{45F2D24A-C763-A063-EEB9-D7C2F3E8A124}"/>
              </a:ext>
            </a:extLst>
          </p:cNvPr>
          <p:cNvSpPr txBox="1"/>
          <p:nvPr/>
        </p:nvSpPr>
        <p:spPr>
          <a:xfrm>
            <a:off x="1244618" y="5580272"/>
            <a:ext cx="2514600" cy="230832"/>
          </a:xfrm>
          <a:prstGeom prst="rect">
            <a:avLst/>
          </a:prstGeom>
          <a:solidFill>
            <a:srgbClr val="A75D61"/>
          </a:solidFill>
          <a:ln>
            <a:noFill/>
          </a:ln>
        </p:spPr>
        <p:txBody>
          <a:bodyPr wrap="none" rtlCol="0">
            <a:spAutoFit/>
          </a:bodyPr>
          <a:lstStyle/>
          <a:p>
            <a:r>
              <a:rPr lang="en-US" sz="900" b="1" dirty="0">
                <a:solidFill>
                  <a:schemeClr val="bg1"/>
                </a:solidFill>
                <a:latin typeface="Helvetica" pitchFamily="2" charset="0"/>
                <a:cs typeface="Arial" panose="020B0604020202020204" pitchFamily="34" charset="0"/>
              </a:rPr>
              <a:t>CST 3: </a:t>
            </a:r>
            <a:r>
              <a:rPr lang="en-US" sz="900" b="1" i="1" dirty="0">
                <a:solidFill>
                  <a:schemeClr val="bg1"/>
                </a:solidFill>
                <a:latin typeface="Helvetica" pitchFamily="2" charset="0"/>
                <a:cs typeface="Arial" panose="020B0604020202020204" pitchFamily="34" charset="0"/>
              </a:rPr>
              <a:t>L </a:t>
            </a:r>
            <a:r>
              <a:rPr lang="en-US" sz="900" b="1" i="1" dirty="0" err="1">
                <a:solidFill>
                  <a:schemeClr val="bg1"/>
                </a:solidFill>
                <a:latin typeface="Helvetica" pitchFamily="2" charset="0"/>
                <a:cs typeface="Arial" panose="020B0604020202020204" pitchFamily="34" charset="0"/>
              </a:rPr>
              <a:t>iners</a:t>
            </a:r>
            <a:endParaRPr lang="en-US" sz="900" b="1" dirty="0">
              <a:solidFill>
                <a:schemeClr val="bg1"/>
              </a:solidFill>
              <a:latin typeface="Helvetica" pitchFamily="2" charset="0"/>
              <a:cs typeface="Arial" panose="020B0604020202020204" pitchFamily="34" charset="0"/>
            </a:endParaRPr>
          </a:p>
        </p:txBody>
      </p:sp>
      <p:sp>
        <p:nvSpPr>
          <p:cNvPr id="60" name="TextBox 59">
            <a:extLst>
              <a:ext uri="{FF2B5EF4-FFF2-40B4-BE49-F238E27FC236}">
                <a16:creationId xmlns:a16="http://schemas.microsoft.com/office/drawing/2014/main" id="{72FF63BE-31DD-1DB6-F4A0-301BD83E53FC}"/>
              </a:ext>
            </a:extLst>
          </p:cNvPr>
          <p:cNvSpPr txBox="1"/>
          <p:nvPr/>
        </p:nvSpPr>
        <p:spPr>
          <a:xfrm>
            <a:off x="1244619" y="5824604"/>
            <a:ext cx="2514600" cy="230832"/>
          </a:xfrm>
          <a:prstGeom prst="rect">
            <a:avLst/>
          </a:prstGeom>
          <a:solidFill>
            <a:srgbClr val="76915B"/>
          </a:solidFill>
          <a:ln>
            <a:noFill/>
          </a:ln>
        </p:spPr>
        <p:txBody>
          <a:bodyPr wrap="none" rtlCol="0">
            <a:spAutoFit/>
          </a:bodyPr>
          <a:lstStyle/>
          <a:p>
            <a:r>
              <a:rPr lang="en-US" sz="900" b="1" dirty="0">
                <a:solidFill>
                  <a:schemeClr val="bg1"/>
                </a:solidFill>
                <a:latin typeface="Helvetica" pitchFamily="2" charset="0"/>
                <a:cs typeface="Arial" panose="020B0604020202020204" pitchFamily="34" charset="0"/>
              </a:rPr>
              <a:t>CST 4-I: </a:t>
            </a:r>
            <a:r>
              <a:rPr lang="en-US" sz="900" b="1" i="1" dirty="0">
                <a:solidFill>
                  <a:schemeClr val="bg1"/>
                </a:solidFill>
                <a:latin typeface="Helvetica" pitchFamily="2" charset="0"/>
                <a:cs typeface="Arial" panose="020B0604020202020204" pitchFamily="34" charset="0"/>
              </a:rPr>
              <a:t>G vaginalis</a:t>
            </a:r>
            <a:endParaRPr lang="en-US" sz="900" b="1" dirty="0">
              <a:solidFill>
                <a:schemeClr val="bg1"/>
              </a:solidFill>
              <a:latin typeface="Helvetica" pitchFamily="2" charset="0"/>
              <a:cs typeface="Arial" panose="020B0604020202020204" pitchFamily="34" charset="0"/>
            </a:endParaRPr>
          </a:p>
        </p:txBody>
      </p:sp>
      <p:sp>
        <p:nvSpPr>
          <p:cNvPr id="61" name="TextBox 60">
            <a:extLst>
              <a:ext uri="{FF2B5EF4-FFF2-40B4-BE49-F238E27FC236}">
                <a16:creationId xmlns:a16="http://schemas.microsoft.com/office/drawing/2014/main" id="{E0EE3B30-4D41-3ED2-045B-DF8F3F3AB24E}"/>
              </a:ext>
            </a:extLst>
          </p:cNvPr>
          <p:cNvSpPr txBox="1"/>
          <p:nvPr/>
        </p:nvSpPr>
        <p:spPr>
          <a:xfrm>
            <a:off x="1244619" y="6068344"/>
            <a:ext cx="2518638" cy="230832"/>
          </a:xfrm>
          <a:prstGeom prst="rect">
            <a:avLst/>
          </a:prstGeom>
          <a:solidFill>
            <a:srgbClr val="E89931"/>
          </a:solidFill>
          <a:ln>
            <a:noFill/>
          </a:ln>
        </p:spPr>
        <p:txBody>
          <a:bodyPr wrap="none" rtlCol="0">
            <a:spAutoFit/>
          </a:bodyPr>
          <a:lstStyle/>
          <a:p>
            <a:r>
              <a:rPr lang="en-US" sz="900" b="1" dirty="0">
                <a:solidFill>
                  <a:schemeClr val="bg1"/>
                </a:solidFill>
                <a:latin typeface="Helvetica" pitchFamily="2" charset="0"/>
                <a:cs typeface="Arial" panose="020B0604020202020204" pitchFamily="34" charset="0"/>
              </a:rPr>
              <a:t>CST 4-II: </a:t>
            </a:r>
            <a:r>
              <a:rPr lang="en-US" sz="900" b="1" i="1" dirty="0">
                <a:solidFill>
                  <a:schemeClr val="bg1"/>
                </a:solidFill>
                <a:latin typeface="Helvetica" pitchFamily="2" charset="0"/>
                <a:cs typeface="Arial" panose="020B0604020202020204" pitchFamily="34" charset="0"/>
              </a:rPr>
              <a:t>G vaginalis &amp; </a:t>
            </a:r>
            <a:r>
              <a:rPr lang="en-US" sz="900" b="1" i="1" dirty="0" err="1">
                <a:solidFill>
                  <a:schemeClr val="bg1"/>
                </a:solidFill>
                <a:latin typeface="Helvetica" pitchFamily="2" charset="0"/>
                <a:cs typeface="Arial" panose="020B0604020202020204" pitchFamily="34" charset="0"/>
              </a:rPr>
              <a:t>Atopobium</a:t>
            </a:r>
            <a:r>
              <a:rPr lang="en-US" sz="900" b="1" i="1" dirty="0">
                <a:solidFill>
                  <a:schemeClr val="bg1"/>
                </a:solidFill>
                <a:latin typeface="Helvetica" pitchFamily="2" charset="0"/>
                <a:cs typeface="Arial" panose="020B0604020202020204" pitchFamily="34" charset="0"/>
              </a:rPr>
              <a:t> </a:t>
            </a:r>
            <a:r>
              <a:rPr lang="en-US" sz="900" b="1" i="1" dirty="0" err="1">
                <a:solidFill>
                  <a:schemeClr val="bg1"/>
                </a:solidFill>
                <a:latin typeface="Helvetica" pitchFamily="2" charset="0"/>
                <a:cs typeface="Arial" panose="020B0604020202020204" pitchFamily="34" charset="0"/>
              </a:rPr>
              <a:t>vaginae</a:t>
            </a:r>
            <a:endParaRPr lang="en-US" sz="900" b="1" dirty="0">
              <a:solidFill>
                <a:schemeClr val="bg1"/>
              </a:solidFill>
              <a:latin typeface="Helvetica" pitchFamily="2" charset="0"/>
              <a:cs typeface="Arial" panose="020B0604020202020204" pitchFamily="34" charset="0"/>
            </a:endParaRPr>
          </a:p>
        </p:txBody>
      </p:sp>
      <p:sp>
        <p:nvSpPr>
          <p:cNvPr id="63" name="TextBox 62">
            <a:extLst>
              <a:ext uri="{FF2B5EF4-FFF2-40B4-BE49-F238E27FC236}">
                <a16:creationId xmlns:a16="http://schemas.microsoft.com/office/drawing/2014/main" id="{62C58A44-01D6-8842-323E-BD7634596459}"/>
              </a:ext>
            </a:extLst>
          </p:cNvPr>
          <p:cNvSpPr txBox="1"/>
          <p:nvPr/>
        </p:nvSpPr>
        <p:spPr>
          <a:xfrm>
            <a:off x="1244618" y="6312084"/>
            <a:ext cx="2514600" cy="230832"/>
          </a:xfrm>
          <a:prstGeom prst="rect">
            <a:avLst/>
          </a:prstGeom>
          <a:solidFill>
            <a:srgbClr val="FEDB32"/>
          </a:solidFill>
          <a:ln>
            <a:noFill/>
          </a:ln>
        </p:spPr>
        <p:txBody>
          <a:bodyPr wrap="none" rtlCol="0">
            <a:spAutoFit/>
          </a:bodyPr>
          <a:lstStyle/>
          <a:p>
            <a:r>
              <a:rPr lang="en-US" sz="900" b="1" dirty="0">
                <a:solidFill>
                  <a:schemeClr val="bg1"/>
                </a:solidFill>
                <a:latin typeface="Helvetica" pitchFamily="2" charset="0"/>
                <a:cs typeface="Arial" panose="020B0604020202020204" pitchFamily="34" charset="0"/>
              </a:rPr>
              <a:t>CST 4-III: Other mixed anaerobes</a:t>
            </a:r>
          </a:p>
        </p:txBody>
      </p:sp>
      <p:sp>
        <p:nvSpPr>
          <p:cNvPr id="2" name="Title 1">
            <a:extLst>
              <a:ext uri="{FF2B5EF4-FFF2-40B4-BE49-F238E27FC236}">
                <a16:creationId xmlns:a16="http://schemas.microsoft.com/office/drawing/2014/main" id="{74AA7E73-202A-4D9B-1066-E2615D0C3CB5}"/>
              </a:ext>
            </a:extLst>
          </p:cNvPr>
          <p:cNvSpPr>
            <a:spLocks noGrp="1"/>
          </p:cNvSpPr>
          <p:nvPr>
            <p:ph type="title"/>
          </p:nvPr>
        </p:nvSpPr>
        <p:spPr>
          <a:xfrm>
            <a:off x="228601" y="685800"/>
            <a:ext cx="8686798" cy="655638"/>
          </a:xfrm>
        </p:spPr>
        <p:txBody>
          <a:bodyPr/>
          <a:lstStyle/>
          <a:p>
            <a:r>
              <a:rPr lang="en-US" dirty="0">
                <a:solidFill>
                  <a:schemeClr val="accent6">
                    <a:lumMod val="50000"/>
                  </a:schemeClr>
                </a:solidFill>
              </a:rPr>
              <a:t>Anaerobe-rich microbiota in HIV+ women</a:t>
            </a:r>
          </a:p>
        </p:txBody>
      </p:sp>
      <p:sp>
        <p:nvSpPr>
          <p:cNvPr id="64" name="TextBox 63">
            <a:extLst>
              <a:ext uri="{FF2B5EF4-FFF2-40B4-BE49-F238E27FC236}">
                <a16:creationId xmlns:a16="http://schemas.microsoft.com/office/drawing/2014/main" id="{21A865B0-8628-1155-9226-6A803633A0C3}"/>
              </a:ext>
            </a:extLst>
          </p:cNvPr>
          <p:cNvSpPr txBox="1"/>
          <p:nvPr/>
        </p:nvSpPr>
        <p:spPr>
          <a:xfrm rot="16200000">
            <a:off x="539355" y="5840344"/>
            <a:ext cx="1164101" cy="261610"/>
          </a:xfrm>
          <a:prstGeom prst="rect">
            <a:avLst/>
          </a:prstGeom>
          <a:noFill/>
        </p:spPr>
        <p:txBody>
          <a:bodyPr wrap="none" rtlCol="0">
            <a:spAutoFit/>
          </a:bodyPr>
          <a:lstStyle/>
          <a:p>
            <a:r>
              <a:rPr lang="en-US" sz="1100" b="1" dirty="0">
                <a:solidFill>
                  <a:schemeClr val="accent6">
                    <a:lumMod val="50000"/>
                  </a:schemeClr>
                </a:solidFill>
                <a:latin typeface="Helvetica" pitchFamily="2" charset="0"/>
              </a:rPr>
              <a:t>Dominated by:</a:t>
            </a:r>
          </a:p>
        </p:txBody>
      </p:sp>
      <p:sp>
        <p:nvSpPr>
          <p:cNvPr id="69" name="Right Brace 68">
            <a:extLst>
              <a:ext uri="{FF2B5EF4-FFF2-40B4-BE49-F238E27FC236}">
                <a16:creationId xmlns:a16="http://schemas.microsoft.com/office/drawing/2014/main" id="{7A88C569-B428-4651-943F-02E5C2F45DBE}"/>
              </a:ext>
            </a:extLst>
          </p:cNvPr>
          <p:cNvSpPr/>
          <p:nvPr/>
        </p:nvSpPr>
        <p:spPr>
          <a:xfrm>
            <a:off x="3776989" y="5813796"/>
            <a:ext cx="261611" cy="744500"/>
          </a:xfrm>
          <a:prstGeom prst="rightBrace">
            <a:avLst>
              <a:gd name="adj1" fmla="val 8333"/>
              <a:gd name="adj2" fmla="val 52393"/>
            </a:avLst>
          </a:prstGeom>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TextBox 69">
            <a:extLst>
              <a:ext uri="{FF2B5EF4-FFF2-40B4-BE49-F238E27FC236}">
                <a16:creationId xmlns:a16="http://schemas.microsoft.com/office/drawing/2014/main" id="{92055E6A-44B7-D928-71B8-F62A094851ED}"/>
              </a:ext>
            </a:extLst>
          </p:cNvPr>
          <p:cNvSpPr txBox="1"/>
          <p:nvPr/>
        </p:nvSpPr>
        <p:spPr>
          <a:xfrm>
            <a:off x="3973285" y="5971414"/>
            <a:ext cx="883575" cy="430887"/>
          </a:xfrm>
          <a:prstGeom prst="rect">
            <a:avLst/>
          </a:prstGeom>
          <a:noFill/>
        </p:spPr>
        <p:txBody>
          <a:bodyPr wrap="none" rtlCol="0">
            <a:spAutoFit/>
          </a:bodyPr>
          <a:lstStyle/>
          <a:p>
            <a:pPr algn="ctr"/>
            <a:r>
              <a:rPr lang="en-US" sz="1100" b="1" dirty="0">
                <a:solidFill>
                  <a:schemeClr val="accent6">
                    <a:lumMod val="50000"/>
                  </a:schemeClr>
                </a:solidFill>
                <a:latin typeface="Helvetica" pitchFamily="2" charset="0"/>
              </a:rPr>
              <a:t>Anaerobe-</a:t>
            </a:r>
          </a:p>
          <a:p>
            <a:pPr algn="ctr"/>
            <a:r>
              <a:rPr lang="en-US" sz="1100" b="1" dirty="0">
                <a:solidFill>
                  <a:schemeClr val="accent6">
                    <a:lumMod val="50000"/>
                  </a:schemeClr>
                </a:solidFill>
                <a:latin typeface="Helvetica" pitchFamily="2" charset="0"/>
              </a:rPr>
              <a:t>dominant</a:t>
            </a:r>
          </a:p>
        </p:txBody>
      </p:sp>
      <p:sp>
        <p:nvSpPr>
          <p:cNvPr id="71" name="TextBox 70">
            <a:extLst>
              <a:ext uri="{FF2B5EF4-FFF2-40B4-BE49-F238E27FC236}">
                <a16:creationId xmlns:a16="http://schemas.microsoft.com/office/drawing/2014/main" id="{C4668089-B07C-8696-75C6-344519815D22}"/>
              </a:ext>
            </a:extLst>
          </p:cNvPr>
          <p:cNvSpPr txBox="1"/>
          <p:nvPr/>
        </p:nvSpPr>
        <p:spPr>
          <a:xfrm>
            <a:off x="5115293" y="3214881"/>
            <a:ext cx="3700461" cy="1354217"/>
          </a:xfrm>
          <a:prstGeom prst="rect">
            <a:avLst/>
          </a:prstGeom>
          <a:solidFill>
            <a:schemeClr val="bg1">
              <a:lumMod val="65000"/>
            </a:schemeClr>
          </a:solidFill>
          <a:ln>
            <a:solidFill>
              <a:schemeClr val="bg2">
                <a:lumMod val="50000"/>
              </a:schemeClr>
            </a:solidFill>
          </a:ln>
        </p:spPr>
        <p:txBody>
          <a:bodyPr wrap="square">
            <a:spAutoFit/>
          </a:bodyPr>
          <a:lstStyle>
            <a:defPPr>
              <a:defRPr lang="en-US"/>
            </a:defPPr>
            <a:lvl1pPr marL="285750" indent="-285750">
              <a:buFont typeface="Arial" panose="020B0604020202020204" pitchFamily="34" charset="0"/>
              <a:buChar char="•"/>
              <a:defRPr sz="1600" b="1">
                <a:solidFill>
                  <a:schemeClr val="bg1"/>
                </a:solidFill>
                <a:latin typeface="+mj-lt"/>
              </a:defRPr>
            </a:lvl1pPr>
          </a:lstStyle>
          <a:p>
            <a:pPr marL="0" indent="0" algn="ctr">
              <a:buNone/>
            </a:pPr>
            <a:r>
              <a:rPr lang="en-US" b="0" dirty="0"/>
              <a:t>In </a:t>
            </a:r>
            <a:r>
              <a:rPr lang="en-US" sz="1700" dirty="0">
                <a:solidFill>
                  <a:srgbClr val="4597A0"/>
                </a:solidFill>
                <a:effectLst>
                  <a:innerShdw blurRad="114300">
                    <a:prstClr val="black"/>
                  </a:innerShdw>
                </a:effectLst>
              </a:rPr>
              <a:t>HIV+ pre-ART </a:t>
            </a:r>
            <a:r>
              <a:rPr lang="en-US" b="0" dirty="0"/>
              <a:t>&amp; </a:t>
            </a:r>
            <a:r>
              <a:rPr lang="en-US" sz="1700" dirty="0">
                <a:solidFill>
                  <a:srgbClr val="21407D"/>
                </a:solidFill>
              </a:rPr>
              <a:t>HIV+ post-ART </a:t>
            </a:r>
            <a:r>
              <a:rPr lang="en-US" b="0" dirty="0"/>
              <a:t>women, anaerobe-dominant CSTs are more prevalent &amp; Lactobacillus species are less prevalent than their </a:t>
            </a:r>
            <a:r>
              <a:rPr lang="en-US" sz="1700" dirty="0">
                <a:solidFill>
                  <a:srgbClr val="569FD3"/>
                </a:solidFill>
                <a:effectLst>
                  <a:innerShdw blurRad="114300">
                    <a:prstClr val="black"/>
                  </a:innerShdw>
                </a:effectLst>
              </a:rPr>
              <a:t>HIV-</a:t>
            </a:r>
            <a:r>
              <a:rPr lang="en-US" dirty="0">
                <a:solidFill>
                  <a:srgbClr val="569FD3"/>
                </a:solidFill>
              </a:rPr>
              <a:t> </a:t>
            </a:r>
            <a:r>
              <a:rPr lang="en-US" b="0" dirty="0"/>
              <a:t>counterparts.</a:t>
            </a:r>
          </a:p>
        </p:txBody>
      </p:sp>
      <p:sp>
        <p:nvSpPr>
          <p:cNvPr id="72" name="TextBox 71">
            <a:extLst>
              <a:ext uri="{FF2B5EF4-FFF2-40B4-BE49-F238E27FC236}">
                <a16:creationId xmlns:a16="http://schemas.microsoft.com/office/drawing/2014/main" id="{BDCD2ACD-2901-9EB9-53CA-A9A21826890E}"/>
              </a:ext>
            </a:extLst>
          </p:cNvPr>
          <p:cNvSpPr txBox="1"/>
          <p:nvPr/>
        </p:nvSpPr>
        <p:spPr>
          <a:xfrm>
            <a:off x="5350355" y="4773665"/>
            <a:ext cx="3230335" cy="954107"/>
          </a:xfrm>
          <a:prstGeom prst="rect">
            <a:avLst/>
          </a:prstGeom>
          <a:solidFill>
            <a:schemeClr val="bg1"/>
          </a:solidFill>
          <a:ln>
            <a:solidFill>
              <a:schemeClr val="accent6">
                <a:lumMod val="50000"/>
              </a:schemeClr>
            </a:solidFill>
          </a:ln>
        </p:spPr>
        <p:txBody>
          <a:bodyPr wrap="square">
            <a:spAutoFit/>
          </a:bodyPr>
          <a:lstStyle/>
          <a:p>
            <a:pPr algn="ctr"/>
            <a:r>
              <a:rPr lang="en-US" sz="1400" b="1" u="sng" dirty="0">
                <a:solidFill>
                  <a:schemeClr val="bg2">
                    <a:lumMod val="50000"/>
                  </a:schemeClr>
                </a:solidFill>
                <a:latin typeface="+mj-lt"/>
              </a:rPr>
              <a:t>Community State Type (CST)</a:t>
            </a:r>
            <a:r>
              <a:rPr lang="en-US" sz="1400" b="1" dirty="0">
                <a:solidFill>
                  <a:schemeClr val="bg2">
                    <a:lumMod val="50000"/>
                  </a:schemeClr>
                </a:solidFill>
                <a:latin typeface="+mj-lt"/>
              </a:rPr>
              <a:t>: </a:t>
            </a:r>
            <a:r>
              <a:rPr lang="en-US" sz="1400" dirty="0">
                <a:solidFill>
                  <a:schemeClr val="bg2">
                    <a:lumMod val="50000"/>
                  </a:schemeClr>
                </a:solidFill>
                <a:latin typeface="+mj-lt"/>
              </a:rPr>
              <a:t>General groupings with similar microbial composition and abundance established in the literature</a:t>
            </a:r>
          </a:p>
        </p:txBody>
      </p:sp>
      <p:sp>
        <p:nvSpPr>
          <p:cNvPr id="73" name="TextBox 72">
            <a:extLst>
              <a:ext uri="{FF2B5EF4-FFF2-40B4-BE49-F238E27FC236}">
                <a16:creationId xmlns:a16="http://schemas.microsoft.com/office/drawing/2014/main" id="{2E8B12B0-5AC9-437D-AD0C-14FF958BCECB}"/>
              </a:ext>
            </a:extLst>
          </p:cNvPr>
          <p:cNvSpPr txBox="1"/>
          <p:nvPr/>
        </p:nvSpPr>
        <p:spPr>
          <a:xfrm>
            <a:off x="4572000" y="6622233"/>
            <a:ext cx="4572000" cy="261610"/>
          </a:xfrm>
          <a:prstGeom prst="rect">
            <a:avLst/>
          </a:prstGeom>
          <a:noFill/>
        </p:spPr>
        <p:txBody>
          <a:bodyPr wrap="square">
            <a:spAutoFit/>
          </a:bodyPr>
          <a:lstStyle/>
          <a:p>
            <a:pPr algn="r"/>
            <a:r>
              <a:rPr lang="en-US" sz="1100" dirty="0">
                <a:solidFill>
                  <a:srgbClr val="212121"/>
                </a:solidFill>
                <a:latin typeface="system-ui"/>
              </a:rPr>
              <a:t>Price JT et al. </a:t>
            </a:r>
            <a:r>
              <a:rPr lang="en-US" sz="1100" dirty="0" err="1">
                <a:solidFill>
                  <a:srgbClr val="212121"/>
                </a:solidFill>
                <a:latin typeface="system-ui"/>
              </a:rPr>
              <a:t>PLoS</a:t>
            </a:r>
            <a:r>
              <a:rPr lang="en-US" sz="1100" dirty="0">
                <a:solidFill>
                  <a:srgbClr val="212121"/>
                </a:solidFill>
                <a:latin typeface="system-ui"/>
              </a:rPr>
              <a:t> One. 2019.</a:t>
            </a:r>
            <a:endParaRPr lang="en-US" sz="1100" dirty="0"/>
          </a:p>
        </p:txBody>
      </p:sp>
      <p:sp>
        <p:nvSpPr>
          <p:cNvPr id="74" name="Slide Number Placeholder 1">
            <a:extLst>
              <a:ext uri="{FF2B5EF4-FFF2-40B4-BE49-F238E27FC236}">
                <a16:creationId xmlns:a16="http://schemas.microsoft.com/office/drawing/2014/main" id="{A37B3523-2AC1-1B0F-EAF2-775F23D2C0E3}"/>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18</a:t>
            </a:fld>
            <a:endParaRPr lang="en-US" altLang="en-US" dirty="0">
              <a:solidFill>
                <a:schemeClr val="accent6">
                  <a:lumMod val="50000"/>
                </a:schemeClr>
              </a:solidFill>
            </a:endParaRPr>
          </a:p>
        </p:txBody>
      </p:sp>
      <p:sp>
        <p:nvSpPr>
          <p:cNvPr id="6" name="TextBox 5">
            <a:extLst>
              <a:ext uri="{FF2B5EF4-FFF2-40B4-BE49-F238E27FC236}">
                <a16:creationId xmlns:a16="http://schemas.microsoft.com/office/drawing/2014/main" id="{59CD19A4-D43B-6D97-6F4F-D526535770F1}"/>
              </a:ext>
            </a:extLst>
          </p:cNvPr>
          <p:cNvSpPr txBox="1"/>
          <p:nvPr/>
        </p:nvSpPr>
        <p:spPr>
          <a:xfrm>
            <a:off x="4870356" y="1534789"/>
            <a:ext cx="1454244" cy="584775"/>
          </a:xfrm>
          <a:prstGeom prst="rect">
            <a:avLst/>
          </a:prstGeom>
          <a:noFill/>
          <a:ln>
            <a:noFill/>
          </a:ln>
        </p:spPr>
        <p:txBody>
          <a:bodyPr wrap="none" rtlCol="0">
            <a:spAutoFit/>
          </a:bodyPr>
          <a:lstStyle/>
          <a:p>
            <a:r>
              <a:rPr lang="en-US" sz="1600" b="1" dirty="0">
                <a:solidFill>
                  <a:schemeClr val="accent6">
                    <a:lumMod val="50000"/>
                  </a:schemeClr>
                </a:solidFill>
                <a:latin typeface="Helvetica" pitchFamily="2" charset="0"/>
              </a:rPr>
              <a:t>Anaerobes</a:t>
            </a:r>
          </a:p>
          <a:p>
            <a:r>
              <a:rPr lang="en-US" sz="1600" b="1" i="1" dirty="0">
                <a:solidFill>
                  <a:schemeClr val="accent6">
                    <a:lumMod val="50000"/>
                  </a:schemeClr>
                </a:solidFill>
                <a:latin typeface="Helvetica" pitchFamily="2" charset="0"/>
              </a:rPr>
              <a:t>   G vaginalis</a:t>
            </a:r>
          </a:p>
        </p:txBody>
      </p:sp>
      <p:sp>
        <p:nvSpPr>
          <p:cNvPr id="9" name="Up Arrow 8">
            <a:extLst>
              <a:ext uri="{FF2B5EF4-FFF2-40B4-BE49-F238E27FC236}">
                <a16:creationId xmlns:a16="http://schemas.microsoft.com/office/drawing/2014/main" id="{EE0ED29E-44E0-78F5-1D88-9E7E108A564C}"/>
              </a:ext>
            </a:extLst>
          </p:cNvPr>
          <p:cNvSpPr/>
          <p:nvPr/>
        </p:nvSpPr>
        <p:spPr>
          <a:xfrm>
            <a:off x="4514800" y="1696455"/>
            <a:ext cx="350175" cy="2661653"/>
          </a:xfrm>
          <a:prstGeom prst="upArrow">
            <a:avLst/>
          </a:prstGeom>
          <a:gradFill flip="none" rotWithShape="1">
            <a:gsLst>
              <a:gs pos="1000">
                <a:schemeClr val="accent6">
                  <a:lumMod val="50000"/>
                </a:schemeClr>
              </a:gs>
              <a:gs pos="0">
                <a:schemeClr val="accent1">
                  <a:tint val="100000"/>
                  <a:shade val="100000"/>
                  <a:satMod val="130000"/>
                </a:schemeClr>
              </a:gs>
              <a:gs pos="100000">
                <a:schemeClr val="bg1"/>
              </a:gs>
            </a:gsLst>
            <a:lin ang="5400000" scaled="1"/>
            <a:tileRect/>
          </a:gra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0356395"/>
      </p:ext>
    </p:extLst>
  </p:cSld>
  <p:clrMapOvr>
    <a:masterClrMapping/>
  </p:clrMapOvr>
  <mc:AlternateContent xmlns:mc="http://schemas.openxmlformats.org/markup-compatibility/2006" xmlns:p14="http://schemas.microsoft.com/office/powerpoint/2010/main">
    <mc:Choice Requires="p14">
      <p:transition spd="slow" p14:dur="2000" advTm="42736"/>
    </mc:Choice>
    <mc:Fallback xmlns="">
      <p:transition spd="slow" advTm="4273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0321500-D4A7-18C1-8AA1-5C789CE91E77}"/>
              </a:ext>
            </a:extLst>
          </p:cNvPr>
          <p:cNvPicPr>
            <a:picLocks noChangeAspect="1"/>
          </p:cNvPicPr>
          <p:nvPr/>
        </p:nvPicPr>
        <p:blipFill rotWithShape="1">
          <a:blip r:embed="rId3"/>
          <a:srcRect l="4211"/>
          <a:stretch/>
        </p:blipFill>
        <p:spPr>
          <a:xfrm>
            <a:off x="817737" y="2114842"/>
            <a:ext cx="5291019" cy="3855094"/>
          </a:xfrm>
          <a:prstGeom prst="rect">
            <a:avLst/>
          </a:prstGeom>
        </p:spPr>
      </p:pic>
      <p:sp>
        <p:nvSpPr>
          <p:cNvPr id="33" name="TextBox 32">
            <a:extLst>
              <a:ext uri="{FF2B5EF4-FFF2-40B4-BE49-F238E27FC236}">
                <a16:creationId xmlns:a16="http://schemas.microsoft.com/office/drawing/2014/main" id="{AF8FF218-C962-0667-C03B-C9D2055E9E9B}"/>
              </a:ext>
            </a:extLst>
          </p:cNvPr>
          <p:cNvSpPr txBox="1"/>
          <p:nvPr/>
        </p:nvSpPr>
        <p:spPr>
          <a:xfrm>
            <a:off x="3543234" y="6003656"/>
            <a:ext cx="795528" cy="411480"/>
          </a:xfrm>
          <a:prstGeom prst="rect">
            <a:avLst/>
          </a:prstGeom>
          <a:solidFill>
            <a:srgbClr val="569FD3"/>
          </a:solidFill>
          <a:ln>
            <a:solidFill>
              <a:srgbClr val="00727C"/>
            </a:solidFill>
          </a:ln>
        </p:spPr>
        <p:txBody>
          <a:bodyPr wrap="none" rtlCol="0" anchor="ctr">
            <a:spAutoFit/>
          </a:bodyPr>
          <a:lstStyle/>
          <a:p>
            <a:pPr algn="ctr"/>
            <a:r>
              <a:rPr lang="en-US" sz="1050" b="1" dirty="0">
                <a:solidFill>
                  <a:schemeClr val="accent3"/>
                </a:solidFill>
                <a:latin typeface="Helvetica" pitchFamily="2" charset="0"/>
              </a:rPr>
              <a:t>HIV-</a:t>
            </a:r>
          </a:p>
        </p:txBody>
      </p:sp>
      <p:sp>
        <p:nvSpPr>
          <p:cNvPr id="34" name="TextBox 33">
            <a:extLst>
              <a:ext uri="{FF2B5EF4-FFF2-40B4-BE49-F238E27FC236}">
                <a16:creationId xmlns:a16="http://schemas.microsoft.com/office/drawing/2014/main" id="{F0D668C1-DCC2-E574-E869-9D0A762BC1D3}"/>
              </a:ext>
            </a:extLst>
          </p:cNvPr>
          <p:cNvSpPr txBox="1"/>
          <p:nvPr/>
        </p:nvSpPr>
        <p:spPr>
          <a:xfrm>
            <a:off x="4407469" y="5999638"/>
            <a:ext cx="795528" cy="415498"/>
          </a:xfrm>
          <a:prstGeom prst="rect">
            <a:avLst/>
          </a:prstGeom>
          <a:solidFill>
            <a:schemeClr val="accent5">
              <a:lumMod val="50000"/>
            </a:schemeClr>
          </a:solidFill>
          <a:ln>
            <a:solidFill>
              <a:schemeClr val="tx1">
                <a:lumMod val="50000"/>
              </a:schemeClr>
            </a:solidFill>
          </a:ln>
        </p:spPr>
        <p:txBody>
          <a:bodyPr wrap="none" rtlCol="0">
            <a:spAutoFit/>
          </a:bodyPr>
          <a:lstStyle/>
          <a:p>
            <a:pPr algn="ctr"/>
            <a:r>
              <a:rPr lang="en-US" sz="1050" b="1" dirty="0">
                <a:solidFill>
                  <a:schemeClr val="bg1"/>
                </a:solidFill>
                <a:latin typeface="Helvetica" pitchFamily="2" charset="0"/>
              </a:rPr>
              <a:t>HIV+</a:t>
            </a:r>
          </a:p>
          <a:p>
            <a:pPr algn="ctr"/>
            <a:r>
              <a:rPr lang="en-US" sz="1050" b="1" dirty="0">
                <a:solidFill>
                  <a:schemeClr val="bg1"/>
                </a:solidFill>
                <a:latin typeface="Helvetica" pitchFamily="2" charset="0"/>
              </a:rPr>
              <a:t>pre-ART</a:t>
            </a:r>
          </a:p>
        </p:txBody>
      </p:sp>
      <p:sp>
        <p:nvSpPr>
          <p:cNvPr id="35" name="TextBox 34">
            <a:extLst>
              <a:ext uri="{FF2B5EF4-FFF2-40B4-BE49-F238E27FC236}">
                <a16:creationId xmlns:a16="http://schemas.microsoft.com/office/drawing/2014/main" id="{C32A89DA-F595-07F9-167F-0D036549DD37}"/>
              </a:ext>
            </a:extLst>
          </p:cNvPr>
          <p:cNvSpPr txBox="1"/>
          <p:nvPr/>
        </p:nvSpPr>
        <p:spPr>
          <a:xfrm>
            <a:off x="5299192" y="5999638"/>
            <a:ext cx="790601" cy="415498"/>
          </a:xfrm>
          <a:prstGeom prst="rect">
            <a:avLst/>
          </a:prstGeom>
          <a:solidFill>
            <a:schemeClr val="accent6">
              <a:lumMod val="75000"/>
            </a:schemeClr>
          </a:solidFill>
          <a:ln>
            <a:solidFill>
              <a:schemeClr val="tx1">
                <a:lumMod val="50000"/>
              </a:schemeClr>
            </a:solidFill>
          </a:ln>
        </p:spPr>
        <p:txBody>
          <a:bodyPr wrap="none" rtlCol="0">
            <a:spAutoFit/>
          </a:bodyPr>
          <a:lstStyle/>
          <a:p>
            <a:pPr algn="ctr"/>
            <a:r>
              <a:rPr lang="en-US" sz="1050" b="1" dirty="0">
                <a:solidFill>
                  <a:schemeClr val="bg1"/>
                </a:solidFill>
                <a:latin typeface="Helvetica" pitchFamily="2" charset="0"/>
              </a:rPr>
              <a:t>HIV+</a:t>
            </a:r>
          </a:p>
          <a:p>
            <a:pPr algn="ctr"/>
            <a:r>
              <a:rPr lang="en-US" sz="1050" b="1" dirty="0">
                <a:solidFill>
                  <a:schemeClr val="bg1"/>
                </a:solidFill>
                <a:latin typeface="Helvetica" pitchFamily="2" charset="0"/>
              </a:rPr>
              <a:t>post-ART</a:t>
            </a:r>
          </a:p>
        </p:txBody>
      </p:sp>
      <p:cxnSp>
        <p:nvCxnSpPr>
          <p:cNvPr id="41" name="Straight Connector 40">
            <a:extLst>
              <a:ext uri="{FF2B5EF4-FFF2-40B4-BE49-F238E27FC236}">
                <a16:creationId xmlns:a16="http://schemas.microsoft.com/office/drawing/2014/main" id="{F0B689DF-2924-2380-1A77-6E5AD8B85A64}"/>
              </a:ext>
            </a:extLst>
          </p:cNvPr>
          <p:cNvCxnSpPr>
            <a:cxnSpLocks/>
          </p:cNvCxnSpPr>
          <p:nvPr/>
        </p:nvCxnSpPr>
        <p:spPr>
          <a:xfrm>
            <a:off x="5427481" y="3820434"/>
            <a:ext cx="502920" cy="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698C061A-2A87-0B6A-7B78-CA86A514392E}"/>
              </a:ext>
            </a:extLst>
          </p:cNvPr>
          <p:cNvCxnSpPr>
            <a:cxnSpLocks/>
          </p:cNvCxnSpPr>
          <p:nvPr/>
        </p:nvCxnSpPr>
        <p:spPr>
          <a:xfrm>
            <a:off x="3656794" y="4740478"/>
            <a:ext cx="502920" cy="0"/>
          </a:xfrm>
          <a:prstGeom prst="line">
            <a:avLst/>
          </a:prstGeom>
          <a:ln w="57150">
            <a:solidFill>
              <a:srgbClr val="569FD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24BF075-ECC0-3D44-71F1-DDC12F70E261}"/>
              </a:ext>
            </a:extLst>
          </p:cNvPr>
          <p:cNvCxnSpPr>
            <a:cxnSpLocks/>
          </p:cNvCxnSpPr>
          <p:nvPr/>
        </p:nvCxnSpPr>
        <p:spPr>
          <a:xfrm>
            <a:off x="4548129" y="4494946"/>
            <a:ext cx="502920" cy="0"/>
          </a:xfrm>
          <a:prstGeom prst="line">
            <a:avLst/>
          </a:prstGeom>
          <a:ln w="5715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EE7C7D92-D5A8-6D3E-F64C-D7AD35E7D616}"/>
              </a:ext>
            </a:extLst>
          </p:cNvPr>
          <p:cNvSpPr txBox="1"/>
          <p:nvPr/>
        </p:nvSpPr>
        <p:spPr>
          <a:xfrm rot="16200000">
            <a:off x="-403176" y="3666545"/>
            <a:ext cx="2271776" cy="307777"/>
          </a:xfrm>
          <a:prstGeom prst="rect">
            <a:avLst/>
          </a:prstGeom>
          <a:solidFill>
            <a:schemeClr val="bg1"/>
          </a:solidFill>
        </p:spPr>
        <p:txBody>
          <a:bodyPr wrap="none" rtlCol="0">
            <a:spAutoFit/>
          </a:bodyPr>
          <a:lstStyle/>
          <a:p>
            <a:r>
              <a:rPr lang="en-US" sz="1400" b="1" dirty="0">
                <a:solidFill>
                  <a:schemeClr val="accent6">
                    <a:lumMod val="50000"/>
                  </a:schemeClr>
                </a:solidFill>
                <a:latin typeface="Helvetica" pitchFamily="2" charset="0"/>
              </a:rPr>
              <a:t>Shannon Diversity Index</a:t>
            </a:r>
          </a:p>
        </p:txBody>
      </p:sp>
      <p:sp>
        <p:nvSpPr>
          <p:cNvPr id="2" name="Title 1">
            <a:extLst>
              <a:ext uri="{FF2B5EF4-FFF2-40B4-BE49-F238E27FC236}">
                <a16:creationId xmlns:a16="http://schemas.microsoft.com/office/drawing/2014/main" id="{74AA7E73-202A-4D9B-1066-E2615D0C3CB5}"/>
              </a:ext>
            </a:extLst>
          </p:cNvPr>
          <p:cNvSpPr>
            <a:spLocks noGrp="1"/>
          </p:cNvSpPr>
          <p:nvPr>
            <p:ph type="title"/>
          </p:nvPr>
        </p:nvSpPr>
        <p:spPr>
          <a:xfrm>
            <a:off x="457200" y="792162"/>
            <a:ext cx="8229600" cy="655638"/>
          </a:xfrm>
        </p:spPr>
        <p:txBody>
          <a:bodyPr/>
          <a:lstStyle/>
          <a:p>
            <a:r>
              <a:rPr lang="en-US" dirty="0">
                <a:solidFill>
                  <a:schemeClr val="accent6">
                    <a:lumMod val="50000"/>
                  </a:schemeClr>
                </a:solidFill>
              </a:rPr>
              <a:t>Vaginal Microbiome more diverse in HIV+ women</a:t>
            </a:r>
          </a:p>
        </p:txBody>
      </p:sp>
      <p:sp>
        <p:nvSpPr>
          <p:cNvPr id="65" name="TextBox 64">
            <a:extLst>
              <a:ext uri="{FF2B5EF4-FFF2-40B4-BE49-F238E27FC236}">
                <a16:creationId xmlns:a16="http://schemas.microsoft.com/office/drawing/2014/main" id="{DE136F19-37EA-E53D-301F-86D587CBA08A}"/>
              </a:ext>
            </a:extLst>
          </p:cNvPr>
          <p:cNvSpPr txBox="1"/>
          <p:nvPr/>
        </p:nvSpPr>
        <p:spPr>
          <a:xfrm>
            <a:off x="1097395" y="2300336"/>
            <a:ext cx="1011380" cy="369332"/>
          </a:xfrm>
          <a:prstGeom prst="rect">
            <a:avLst/>
          </a:prstGeom>
          <a:noFill/>
        </p:spPr>
        <p:txBody>
          <a:bodyPr wrap="square">
            <a:spAutoFit/>
          </a:bodyPr>
          <a:lstStyle/>
          <a:p>
            <a:r>
              <a:rPr lang="en-US" sz="600" dirty="0">
                <a:latin typeface="+mj-lt"/>
              </a:rPr>
              <a:t>  *</a:t>
            </a:r>
            <a:r>
              <a:rPr lang="en-US" sz="600" dirty="0">
                <a:effectLst/>
                <a:latin typeface="+mj-lt"/>
              </a:rPr>
              <a:t>p = .04</a:t>
            </a:r>
            <a:endParaRPr lang="en-US" sz="600" dirty="0">
              <a:latin typeface="+mj-lt"/>
            </a:endParaRPr>
          </a:p>
          <a:p>
            <a:r>
              <a:rPr lang="en-US" sz="600" dirty="0">
                <a:latin typeface="+mj-lt"/>
              </a:rPr>
              <a:t> **p &lt; 0.01</a:t>
            </a:r>
          </a:p>
          <a:p>
            <a:r>
              <a:rPr lang="en-US" sz="600" dirty="0">
                <a:latin typeface="+mj-lt"/>
              </a:rPr>
              <a:t>***</a:t>
            </a:r>
            <a:r>
              <a:rPr lang="en-US" sz="600" dirty="0">
                <a:effectLst/>
                <a:latin typeface="+mj-lt"/>
              </a:rPr>
              <a:t>p &lt; .001</a:t>
            </a:r>
          </a:p>
        </p:txBody>
      </p:sp>
      <p:sp>
        <p:nvSpPr>
          <p:cNvPr id="53" name="TextBox 52">
            <a:extLst>
              <a:ext uri="{FF2B5EF4-FFF2-40B4-BE49-F238E27FC236}">
                <a16:creationId xmlns:a16="http://schemas.microsoft.com/office/drawing/2014/main" id="{19CDD81A-5A2E-900D-916E-C35E98C5472B}"/>
              </a:ext>
            </a:extLst>
          </p:cNvPr>
          <p:cNvSpPr txBox="1"/>
          <p:nvPr/>
        </p:nvSpPr>
        <p:spPr>
          <a:xfrm>
            <a:off x="6274094" y="4939605"/>
            <a:ext cx="2680642" cy="1384995"/>
          </a:xfrm>
          <a:prstGeom prst="rect">
            <a:avLst/>
          </a:prstGeom>
          <a:solidFill>
            <a:schemeClr val="bg1"/>
          </a:solidFill>
          <a:ln>
            <a:solidFill>
              <a:schemeClr val="accent6">
                <a:lumMod val="50000"/>
              </a:schemeClr>
            </a:solidFill>
          </a:ln>
        </p:spPr>
        <p:txBody>
          <a:bodyPr wrap="square">
            <a:spAutoFit/>
          </a:bodyPr>
          <a:lstStyle>
            <a:defPPr>
              <a:defRPr lang="en-US"/>
            </a:defPPr>
            <a:lvl1pPr algn="ctr">
              <a:defRPr sz="1400" b="1" u="sng">
                <a:solidFill>
                  <a:schemeClr val="bg2">
                    <a:lumMod val="50000"/>
                  </a:schemeClr>
                </a:solidFill>
                <a:latin typeface="+mj-lt"/>
              </a:defRPr>
            </a:lvl1pPr>
          </a:lstStyle>
          <a:p>
            <a:r>
              <a:rPr lang="en-US" dirty="0"/>
              <a:t>Shannon Diversity Index</a:t>
            </a:r>
            <a:r>
              <a:rPr lang="en-US" b="0" u="none" dirty="0"/>
              <a:t>: Estimation of species diversity accounting for number of species living in a habitat (richness) and their relative abundance (evenness)</a:t>
            </a:r>
          </a:p>
        </p:txBody>
      </p:sp>
      <p:sp>
        <p:nvSpPr>
          <p:cNvPr id="62" name="TextBox 61">
            <a:extLst>
              <a:ext uri="{FF2B5EF4-FFF2-40B4-BE49-F238E27FC236}">
                <a16:creationId xmlns:a16="http://schemas.microsoft.com/office/drawing/2014/main" id="{F23A292A-FF26-EA16-3611-F9781772FC0F}"/>
              </a:ext>
            </a:extLst>
          </p:cNvPr>
          <p:cNvSpPr txBox="1"/>
          <p:nvPr/>
        </p:nvSpPr>
        <p:spPr>
          <a:xfrm>
            <a:off x="6400831" y="2196405"/>
            <a:ext cx="2427167" cy="2616101"/>
          </a:xfrm>
          <a:prstGeom prst="rect">
            <a:avLst/>
          </a:prstGeom>
          <a:solidFill>
            <a:schemeClr val="bg1">
              <a:lumMod val="65000"/>
            </a:schemeClr>
          </a:solidFill>
          <a:ln>
            <a:solidFill>
              <a:schemeClr val="bg2">
                <a:lumMod val="50000"/>
              </a:schemeClr>
            </a:solidFill>
          </a:ln>
        </p:spPr>
        <p:txBody>
          <a:bodyPr wrap="square">
            <a:spAutoFit/>
          </a:bodyPr>
          <a:lstStyle>
            <a:defPPr>
              <a:defRPr lang="en-US"/>
            </a:defPPr>
            <a:lvl1pPr marL="285750" indent="-285750">
              <a:buFont typeface="Arial" panose="020B0604020202020204" pitchFamily="34" charset="0"/>
              <a:buChar char="•"/>
              <a:defRPr sz="1600" b="1">
                <a:solidFill>
                  <a:schemeClr val="bg1"/>
                </a:solidFill>
                <a:latin typeface="+mj-lt"/>
              </a:defRPr>
            </a:lvl1pPr>
          </a:lstStyle>
          <a:p>
            <a:pPr marL="0" indent="0" algn="ctr">
              <a:buNone/>
            </a:pPr>
            <a:r>
              <a:rPr lang="en-US" b="0" dirty="0"/>
              <a:t>• Anaerobe-rich CSTs have more diverse vaginal microbiota than lactobacillus-rich CSTs</a:t>
            </a:r>
            <a:endParaRPr lang="en-US" dirty="0">
              <a:solidFill>
                <a:srgbClr val="4597A0"/>
              </a:solidFill>
              <a:effectLst>
                <a:innerShdw blurRad="114300">
                  <a:prstClr val="black"/>
                </a:innerShdw>
              </a:effectLst>
            </a:endParaRPr>
          </a:p>
          <a:p>
            <a:pPr marL="0" indent="0" algn="ctr">
              <a:buNone/>
            </a:pPr>
            <a:endParaRPr lang="en-US" sz="1700" dirty="0">
              <a:solidFill>
                <a:srgbClr val="4597A0"/>
              </a:solidFill>
              <a:effectLst>
                <a:innerShdw blurRad="114300">
                  <a:prstClr val="black"/>
                </a:innerShdw>
              </a:effectLst>
            </a:endParaRPr>
          </a:p>
          <a:p>
            <a:pPr marL="0" indent="0" algn="ctr">
              <a:buNone/>
            </a:pPr>
            <a:r>
              <a:rPr lang="en-US" b="0" dirty="0"/>
              <a:t>• </a:t>
            </a:r>
            <a:r>
              <a:rPr lang="en-US" sz="1700" dirty="0">
                <a:solidFill>
                  <a:srgbClr val="4597A0"/>
                </a:solidFill>
                <a:effectLst>
                  <a:innerShdw blurRad="114300">
                    <a:prstClr val="black"/>
                  </a:innerShdw>
                </a:effectLst>
              </a:rPr>
              <a:t>HIV+ pre-ART </a:t>
            </a:r>
            <a:r>
              <a:rPr lang="en-US" b="0" dirty="0"/>
              <a:t>and </a:t>
            </a:r>
          </a:p>
          <a:p>
            <a:pPr marL="0" indent="0" algn="ctr">
              <a:buNone/>
            </a:pPr>
            <a:r>
              <a:rPr lang="en-US" sz="1700" dirty="0">
                <a:solidFill>
                  <a:srgbClr val="21407D"/>
                </a:solidFill>
              </a:rPr>
              <a:t>HIV+ post-ART </a:t>
            </a:r>
            <a:r>
              <a:rPr lang="en-US" b="0" dirty="0"/>
              <a:t>have more diverse vaginal microbiota than </a:t>
            </a:r>
            <a:r>
              <a:rPr lang="en-US" sz="1700" dirty="0">
                <a:solidFill>
                  <a:srgbClr val="569FD3"/>
                </a:solidFill>
                <a:effectLst>
                  <a:innerShdw blurRad="114300">
                    <a:prstClr val="black"/>
                  </a:innerShdw>
                </a:effectLst>
              </a:rPr>
              <a:t>HIV-</a:t>
            </a:r>
            <a:r>
              <a:rPr lang="en-US" dirty="0">
                <a:solidFill>
                  <a:srgbClr val="569FD3"/>
                </a:solidFill>
              </a:rPr>
              <a:t> </a:t>
            </a:r>
            <a:r>
              <a:rPr lang="en-US" b="0" dirty="0"/>
              <a:t>women</a:t>
            </a:r>
          </a:p>
        </p:txBody>
      </p:sp>
      <p:sp>
        <p:nvSpPr>
          <p:cNvPr id="70" name="TextBox 69">
            <a:extLst>
              <a:ext uri="{FF2B5EF4-FFF2-40B4-BE49-F238E27FC236}">
                <a16:creationId xmlns:a16="http://schemas.microsoft.com/office/drawing/2014/main" id="{4AFB68B8-BFCE-D8EE-5D3E-6B4B78C818EA}"/>
              </a:ext>
            </a:extLst>
          </p:cNvPr>
          <p:cNvSpPr txBox="1"/>
          <p:nvPr/>
        </p:nvSpPr>
        <p:spPr>
          <a:xfrm>
            <a:off x="4572000" y="6622233"/>
            <a:ext cx="4572000" cy="261610"/>
          </a:xfrm>
          <a:prstGeom prst="rect">
            <a:avLst/>
          </a:prstGeom>
          <a:noFill/>
        </p:spPr>
        <p:txBody>
          <a:bodyPr wrap="square">
            <a:spAutoFit/>
          </a:bodyPr>
          <a:lstStyle/>
          <a:p>
            <a:pPr algn="r"/>
            <a:r>
              <a:rPr lang="en-US" sz="1100" dirty="0">
                <a:solidFill>
                  <a:srgbClr val="212121"/>
                </a:solidFill>
                <a:latin typeface="system-ui"/>
              </a:rPr>
              <a:t>Price JT et al. </a:t>
            </a:r>
            <a:r>
              <a:rPr lang="en-US" sz="1100" dirty="0" err="1">
                <a:solidFill>
                  <a:srgbClr val="212121"/>
                </a:solidFill>
                <a:latin typeface="system-ui"/>
              </a:rPr>
              <a:t>PLoS</a:t>
            </a:r>
            <a:r>
              <a:rPr lang="en-US" sz="1100" dirty="0">
                <a:solidFill>
                  <a:srgbClr val="212121"/>
                </a:solidFill>
                <a:latin typeface="system-ui"/>
              </a:rPr>
              <a:t> One. 2019.</a:t>
            </a:r>
            <a:endParaRPr lang="en-US" sz="1100" dirty="0"/>
          </a:p>
        </p:txBody>
      </p:sp>
      <p:sp>
        <p:nvSpPr>
          <p:cNvPr id="71" name="Slide Number Placeholder 1">
            <a:extLst>
              <a:ext uri="{FF2B5EF4-FFF2-40B4-BE49-F238E27FC236}">
                <a16:creationId xmlns:a16="http://schemas.microsoft.com/office/drawing/2014/main" id="{30E8C64F-DEDE-B83B-599B-A1BFD1F783E2}"/>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19</a:t>
            </a:fld>
            <a:endParaRPr lang="en-US" altLang="en-US" dirty="0">
              <a:solidFill>
                <a:schemeClr val="accent6">
                  <a:lumMod val="50000"/>
                </a:schemeClr>
              </a:solidFill>
            </a:endParaRPr>
          </a:p>
        </p:txBody>
      </p:sp>
      <p:sp>
        <p:nvSpPr>
          <p:cNvPr id="74" name="TextBox 73">
            <a:extLst>
              <a:ext uri="{FF2B5EF4-FFF2-40B4-BE49-F238E27FC236}">
                <a16:creationId xmlns:a16="http://schemas.microsoft.com/office/drawing/2014/main" id="{1948CC7B-C7DD-9761-4E45-CD38D861A7ED}"/>
              </a:ext>
            </a:extLst>
          </p:cNvPr>
          <p:cNvSpPr txBox="1"/>
          <p:nvPr/>
        </p:nvSpPr>
        <p:spPr>
          <a:xfrm>
            <a:off x="1194266" y="5955704"/>
            <a:ext cx="2159566" cy="230832"/>
          </a:xfrm>
          <a:prstGeom prst="rect">
            <a:avLst/>
          </a:prstGeom>
          <a:noFill/>
        </p:spPr>
        <p:txBody>
          <a:bodyPr wrap="none" rtlCol="0">
            <a:spAutoFit/>
          </a:bodyPr>
          <a:lstStyle/>
          <a:p>
            <a:r>
              <a:rPr lang="en-US" sz="900" b="1" dirty="0">
                <a:solidFill>
                  <a:schemeClr val="accent6">
                    <a:lumMod val="50000"/>
                  </a:schemeClr>
                </a:solidFill>
                <a:latin typeface="Helvetica" pitchFamily="2" charset="0"/>
              </a:rPr>
              <a:t>1           2           4-I          4-II        4-III</a:t>
            </a:r>
          </a:p>
        </p:txBody>
      </p:sp>
      <p:sp>
        <p:nvSpPr>
          <p:cNvPr id="75" name="TextBox 74">
            <a:extLst>
              <a:ext uri="{FF2B5EF4-FFF2-40B4-BE49-F238E27FC236}">
                <a16:creationId xmlns:a16="http://schemas.microsoft.com/office/drawing/2014/main" id="{9FE583EF-19D9-8FB3-ABA7-FE31C0AEEC1B}"/>
              </a:ext>
            </a:extLst>
          </p:cNvPr>
          <p:cNvSpPr txBox="1"/>
          <p:nvPr/>
        </p:nvSpPr>
        <p:spPr>
          <a:xfrm>
            <a:off x="1125559" y="6142910"/>
            <a:ext cx="2111091" cy="307777"/>
          </a:xfrm>
          <a:prstGeom prst="rect">
            <a:avLst/>
          </a:prstGeom>
          <a:noFill/>
        </p:spPr>
        <p:txBody>
          <a:bodyPr wrap="none" rtlCol="0">
            <a:spAutoFit/>
          </a:bodyPr>
          <a:lstStyle/>
          <a:p>
            <a:r>
              <a:rPr lang="en-US" sz="1400" b="1" dirty="0">
                <a:solidFill>
                  <a:schemeClr val="accent6">
                    <a:lumMod val="50000"/>
                  </a:schemeClr>
                </a:solidFill>
                <a:latin typeface="Helvetica" pitchFamily="2" charset="0"/>
              </a:rPr>
              <a:t>Community State Type</a:t>
            </a:r>
          </a:p>
        </p:txBody>
      </p:sp>
      <p:sp>
        <p:nvSpPr>
          <p:cNvPr id="82" name="Right Brace 81">
            <a:extLst>
              <a:ext uri="{FF2B5EF4-FFF2-40B4-BE49-F238E27FC236}">
                <a16:creationId xmlns:a16="http://schemas.microsoft.com/office/drawing/2014/main" id="{E15C9431-78F4-BD08-4549-54E7D56073C5}"/>
              </a:ext>
            </a:extLst>
          </p:cNvPr>
          <p:cNvSpPr/>
          <p:nvPr/>
        </p:nvSpPr>
        <p:spPr>
          <a:xfrm rot="16200000">
            <a:off x="2444071" y="1440039"/>
            <a:ext cx="186513" cy="1218036"/>
          </a:xfrm>
          <a:prstGeom prst="rightBrace">
            <a:avLst>
              <a:gd name="adj1" fmla="val 8333"/>
              <a:gd name="adj2" fmla="val 52393"/>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sp>
        <p:nvSpPr>
          <p:cNvPr id="83" name="TextBox 82">
            <a:extLst>
              <a:ext uri="{FF2B5EF4-FFF2-40B4-BE49-F238E27FC236}">
                <a16:creationId xmlns:a16="http://schemas.microsoft.com/office/drawing/2014/main" id="{567BFD26-E3A4-6531-283E-2FF4B7F2C175}"/>
              </a:ext>
            </a:extLst>
          </p:cNvPr>
          <p:cNvSpPr txBox="1"/>
          <p:nvPr/>
        </p:nvSpPr>
        <p:spPr>
          <a:xfrm>
            <a:off x="2101432" y="1524000"/>
            <a:ext cx="944489" cy="461665"/>
          </a:xfrm>
          <a:prstGeom prst="rect">
            <a:avLst/>
          </a:prstGeom>
          <a:noFill/>
        </p:spPr>
        <p:txBody>
          <a:bodyPr wrap="none" rtlCol="0">
            <a:spAutoFit/>
          </a:bodyPr>
          <a:lstStyle/>
          <a:p>
            <a:pPr algn="ctr"/>
            <a:r>
              <a:rPr lang="en-US" sz="1200" b="1" dirty="0">
                <a:solidFill>
                  <a:schemeClr val="accent6">
                    <a:lumMod val="50000"/>
                  </a:schemeClr>
                </a:solidFill>
                <a:latin typeface="Helvetica" pitchFamily="2" charset="0"/>
              </a:rPr>
              <a:t>Anaerobe-</a:t>
            </a:r>
          </a:p>
          <a:p>
            <a:pPr algn="ctr"/>
            <a:r>
              <a:rPr lang="en-US" sz="1200" b="1" dirty="0">
                <a:solidFill>
                  <a:schemeClr val="accent6">
                    <a:lumMod val="50000"/>
                  </a:schemeClr>
                </a:solidFill>
                <a:latin typeface="Helvetica" pitchFamily="2" charset="0"/>
              </a:rPr>
              <a:t>dominant</a:t>
            </a:r>
          </a:p>
        </p:txBody>
      </p:sp>
      <p:sp>
        <p:nvSpPr>
          <p:cNvPr id="9" name="Rectangle 8">
            <a:extLst>
              <a:ext uri="{FF2B5EF4-FFF2-40B4-BE49-F238E27FC236}">
                <a16:creationId xmlns:a16="http://schemas.microsoft.com/office/drawing/2014/main" id="{FAC3DDF3-1411-2F78-26E2-21726B869F47}"/>
              </a:ext>
            </a:extLst>
          </p:cNvPr>
          <p:cNvSpPr/>
          <p:nvPr/>
        </p:nvSpPr>
        <p:spPr>
          <a:xfrm>
            <a:off x="3491718" y="1828800"/>
            <a:ext cx="2730860" cy="4953000"/>
          </a:xfrm>
          <a:prstGeom prst="rect">
            <a:avLst/>
          </a:prstGeom>
          <a:solidFill>
            <a:srgbClr val="FFFFFF">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96F55F6C-0EFE-BEAE-2C92-C91BD7821836}"/>
              </a:ext>
            </a:extLst>
          </p:cNvPr>
          <p:cNvSpPr txBox="1"/>
          <p:nvPr/>
        </p:nvSpPr>
        <p:spPr>
          <a:xfrm>
            <a:off x="6527569" y="3429000"/>
            <a:ext cx="2159231" cy="1280160"/>
          </a:xfrm>
          <a:prstGeom prst="rect">
            <a:avLst/>
          </a:prstGeom>
          <a:solidFill>
            <a:schemeClr val="bg1">
              <a:lumMod val="65000"/>
              <a:alpha val="49964"/>
            </a:schemeClr>
          </a:solidFill>
          <a:ln>
            <a:noFill/>
          </a:ln>
        </p:spPr>
        <p:txBody>
          <a:bodyPr wrap="square">
            <a:spAutoFit/>
          </a:bodyPr>
          <a:lstStyle>
            <a:defPPr>
              <a:defRPr lang="en-US"/>
            </a:defPPr>
            <a:lvl1pPr marL="285750" indent="-285750">
              <a:buFont typeface="Arial" panose="020B0604020202020204" pitchFamily="34" charset="0"/>
              <a:buChar char="•"/>
              <a:defRPr sz="1600" b="1">
                <a:solidFill>
                  <a:schemeClr val="bg1"/>
                </a:solidFill>
                <a:latin typeface="+mj-lt"/>
              </a:defRPr>
            </a:lvl1pPr>
          </a:lstStyle>
          <a:p>
            <a:pPr marL="0" indent="0" algn="ctr">
              <a:buNone/>
            </a:pPr>
            <a:endParaRPr lang="en-US" b="0" dirty="0"/>
          </a:p>
        </p:txBody>
      </p:sp>
    </p:spTree>
    <p:extLst>
      <p:ext uri="{BB962C8B-B14F-4D97-AF65-F5344CB8AC3E}">
        <p14:creationId xmlns:p14="http://schemas.microsoft.com/office/powerpoint/2010/main" val="3352104162"/>
      </p:ext>
    </p:extLst>
  </p:cSld>
  <p:clrMapOvr>
    <a:masterClrMapping/>
  </p:clrMapOvr>
  <mc:AlternateContent xmlns:mc="http://schemas.openxmlformats.org/markup-compatibility/2006" xmlns:p14="http://schemas.microsoft.com/office/powerpoint/2010/main">
    <mc:Choice Requires="p14">
      <p:transition spd="slow" p14:dur="2000" advTm="15104"/>
    </mc:Choice>
    <mc:Fallback xmlns="">
      <p:transition spd="slow" advTm="1510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48194C-9E9D-0BCC-B5C9-60E01E47FCB5}"/>
              </a:ext>
            </a:extLst>
          </p:cNvPr>
          <p:cNvSpPr>
            <a:spLocks noGrp="1"/>
          </p:cNvSpPr>
          <p:nvPr>
            <p:ph type="sldNum" sz="quarter" idx="12"/>
          </p:nvPr>
        </p:nvSpPr>
        <p:spPr/>
        <p:txBody>
          <a:bodyPr/>
          <a:lstStyle/>
          <a:p>
            <a:pPr>
              <a:defRPr/>
            </a:pPr>
            <a:fld id="{CF9E8062-7401-AE4F-B9CF-4911625327B4}" type="slidenum">
              <a:rPr lang="en-US" altLang="en-US" smtClean="0"/>
              <a:pPr>
                <a:defRPr/>
              </a:pPr>
              <a:t>2</a:t>
            </a:fld>
            <a:endParaRPr lang="en-US" altLang="en-US"/>
          </a:p>
        </p:txBody>
      </p:sp>
      <p:sp>
        <p:nvSpPr>
          <p:cNvPr id="8" name="Content Placeholder 2">
            <a:extLst>
              <a:ext uri="{FF2B5EF4-FFF2-40B4-BE49-F238E27FC236}">
                <a16:creationId xmlns:a16="http://schemas.microsoft.com/office/drawing/2014/main" id="{0259117B-A6C6-A80D-D802-A1B8FD2F994B}"/>
              </a:ext>
            </a:extLst>
          </p:cNvPr>
          <p:cNvSpPr txBox="1">
            <a:spLocks/>
          </p:cNvSpPr>
          <p:nvPr/>
        </p:nvSpPr>
        <p:spPr bwMode="auto">
          <a:xfrm>
            <a:off x="381000" y="1570038"/>
            <a:ext cx="8458200"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bg2"/>
              </a:buClr>
              <a:buFontTx/>
              <a:buNone/>
              <a:defRPr sz="2400" b="1">
                <a:solidFill>
                  <a:srgbClr val="E7E58C"/>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rgbClr val="B2B2B2"/>
              </a:buClr>
              <a:buFont typeface="Arial" panose="020B0604020202020204" pitchFamily="34" charset="0"/>
              <a:buChar char="»"/>
              <a:defRPr sz="2200">
                <a:solidFill>
                  <a:srgbClr val="414141"/>
                </a:solidFill>
                <a:latin typeface="+mn-lt"/>
                <a:ea typeface="+mn-ea"/>
                <a:cs typeface="+mn-cs"/>
              </a:defRPr>
            </a:lvl2pPr>
            <a:lvl3pPr marL="1143000" indent="-228600" algn="l" rtl="0" eaLnBrk="0" fontAlgn="base" hangingPunct="0">
              <a:spcBef>
                <a:spcPct val="20000"/>
              </a:spcBef>
              <a:spcAft>
                <a:spcPct val="0"/>
              </a:spcAft>
              <a:buClr>
                <a:srgbClr val="B2B2B2"/>
              </a:buClr>
              <a:buChar char="•"/>
              <a:defRPr sz="2000">
                <a:solidFill>
                  <a:srgbClr val="414141"/>
                </a:solidFill>
                <a:latin typeface="+mn-lt"/>
                <a:ea typeface="+mn-ea"/>
                <a:cs typeface="+mn-cs"/>
              </a:defRPr>
            </a:lvl3pPr>
            <a:lvl4pPr marL="1600200" indent="-228600" algn="l" rtl="0" eaLnBrk="0" fontAlgn="base" hangingPunct="0">
              <a:spcBef>
                <a:spcPct val="20000"/>
              </a:spcBef>
              <a:spcAft>
                <a:spcPct val="0"/>
              </a:spcAft>
              <a:buClr>
                <a:srgbClr val="B2B2B2"/>
              </a:buClr>
              <a:buFont typeface="Arial" panose="020B0604020202020204" pitchFamily="34" charset="0"/>
              <a:buChar char="»"/>
              <a:defRPr>
                <a:solidFill>
                  <a:srgbClr val="414141"/>
                </a:solidFill>
                <a:latin typeface="+mn-lt"/>
                <a:ea typeface="+mn-ea"/>
                <a:cs typeface="+mn-cs"/>
              </a:defRPr>
            </a:lvl4pPr>
            <a:lvl5pPr marL="2057400" indent="-228600" algn="l" rtl="0" eaLnBrk="0" fontAlgn="base" hangingPunct="0">
              <a:spcBef>
                <a:spcPct val="20000"/>
              </a:spcBef>
              <a:spcAft>
                <a:spcPct val="0"/>
              </a:spcAft>
              <a:buClr>
                <a:srgbClr val="B2B2B2"/>
              </a:buClr>
              <a:buChar char="•"/>
              <a:defRPr>
                <a:solidFill>
                  <a:srgbClr val="414141"/>
                </a:solidFill>
                <a:latin typeface="+mn-lt"/>
                <a:ea typeface="+mn-ea"/>
                <a:cs typeface="+mn-cs"/>
              </a:defRPr>
            </a:lvl5pPr>
            <a:lvl6pPr marL="2514600" indent="-228600" algn="l" rtl="0" fontAlgn="base">
              <a:spcBef>
                <a:spcPct val="20000"/>
              </a:spcBef>
              <a:spcAft>
                <a:spcPct val="0"/>
              </a:spcAft>
              <a:buClr>
                <a:srgbClr val="B2B2B2"/>
              </a:buClr>
              <a:buChar char="•"/>
              <a:defRPr>
                <a:solidFill>
                  <a:srgbClr val="414141"/>
                </a:solidFill>
                <a:latin typeface="+mn-lt"/>
                <a:ea typeface="+mn-ea"/>
                <a:cs typeface="+mn-cs"/>
              </a:defRPr>
            </a:lvl6pPr>
            <a:lvl7pPr marL="2971800" indent="-228600" algn="l" rtl="0" fontAlgn="base">
              <a:spcBef>
                <a:spcPct val="20000"/>
              </a:spcBef>
              <a:spcAft>
                <a:spcPct val="0"/>
              </a:spcAft>
              <a:buClr>
                <a:srgbClr val="B2B2B2"/>
              </a:buClr>
              <a:buChar char="•"/>
              <a:defRPr>
                <a:solidFill>
                  <a:srgbClr val="414141"/>
                </a:solidFill>
                <a:latin typeface="+mn-lt"/>
                <a:ea typeface="+mn-ea"/>
                <a:cs typeface="+mn-cs"/>
              </a:defRPr>
            </a:lvl7pPr>
            <a:lvl8pPr marL="3429000" indent="-228600" algn="l" rtl="0" fontAlgn="base">
              <a:spcBef>
                <a:spcPct val="20000"/>
              </a:spcBef>
              <a:spcAft>
                <a:spcPct val="0"/>
              </a:spcAft>
              <a:buClr>
                <a:srgbClr val="B2B2B2"/>
              </a:buClr>
              <a:buChar char="•"/>
              <a:defRPr>
                <a:solidFill>
                  <a:srgbClr val="414141"/>
                </a:solidFill>
                <a:latin typeface="+mn-lt"/>
                <a:ea typeface="+mn-ea"/>
                <a:cs typeface="+mn-cs"/>
              </a:defRPr>
            </a:lvl8pPr>
            <a:lvl9pPr marL="3886200" indent="-228600" algn="l" rtl="0" fontAlgn="base">
              <a:spcBef>
                <a:spcPct val="20000"/>
              </a:spcBef>
              <a:spcAft>
                <a:spcPct val="0"/>
              </a:spcAft>
              <a:buClr>
                <a:srgbClr val="B2B2B2"/>
              </a:buClr>
              <a:buChar char="•"/>
              <a:defRPr>
                <a:solidFill>
                  <a:srgbClr val="414141"/>
                </a:solidFill>
                <a:latin typeface="+mn-lt"/>
                <a:ea typeface="+mn-ea"/>
                <a:cs typeface="+mn-cs"/>
              </a:defRPr>
            </a:lvl9pPr>
          </a:lstStyle>
          <a:p>
            <a:pPr algn="l"/>
            <a:r>
              <a:rPr lang="en-US" sz="4000" kern="0">
                <a:solidFill>
                  <a:srgbClr val="162A53"/>
                </a:solidFill>
              </a:rPr>
              <a:t>Background</a:t>
            </a:r>
          </a:p>
          <a:p>
            <a:pPr algn="l"/>
            <a:r>
              <a:rPr lang="en-US" sz="4000" kern="0">
                <a:solidFill>
                  <a:srgbClr val="162A53"/>
                </a:solidFill>
              </a:rPr>
              <a:t>Objectives</a:t>
            </a:r>
          </a:p>
          <a:p>
            <a:pPr algn="l"/>
            <a:r>
              <a:rPr lang="en-US" sz="4000" kern="0">
                <a:solidFill>
                  <a:srgbClr val="162A53"/>
                </a:solidFill>
              </a:rPr>
              <a:t>Methods</a:t>
            </a:r>
          </a:p>
          <a:p>
            <a:pPr algn="l"/>
            <a:r>
              <a:rPr lang="en-US" sz="4000" kern="0">
                <a:solidFill>
                  <a:srgbClr val="162A53"/>
                </a:solidFill>
              </a:rPr>
              <a:t>Results</a:t>
            </a:r>
          </a:p>
          <a:p>
            <a:pPr algn="l"/>
            <a:r>
              <a:rPr lang="en-US" sz="4000" kern="0">
                <a:solidFill>
                  <a:srgbClr val="162A53"/>
                </a:solidFill>
              </a:rPr>
              <a:t>Conclusions</a:t>
            </a:r>
          </a:p>
          <a:p>
            <a:pPr algn="l"/>
            <a:r>
              <a:rPr lang="en-US" sz="4000" kern="0">
                <a:solidFill>
                  <a:srgbClr val="162A53"/>
                </a:solidFill>
              </a:rPr>
              <a:t>Ongoing Research</a:t>
            </a:r>
          </a:p>
          <a:p>
            <a:pPr algn="l"/>
            <a:endParaRPr lang="en-US" kern="0" dirty="0"/>
          </a:p>
        </p:txBody>
      </p:sp>
    </p:spTree>
    <p:extLst>
      <p:ext uri="{BB962C8B-B14F-4D97-AF65-F5344CB8AC3E}">
        <p14:creationId xmlns:p14="http://schemas.microsoft.com/office/powerpoint/2010/main" val="1713081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0321500-D4A7-18C1-8AA1-5C789CE91E77}"/>
              </a:ext>
            </a:extLst>
          </p:cNvPr>
          <p:cNvPicPr>
            <a:picLocks noChangeAspect="1"/>
          </p:cNvPicPr>
          <p:nvPr/>
        </p:nvPicPr>
        <p:blipFill rotWithShape="1">
          <a:blip r:embed="rId3"/>
          <a:srcRect l="4211"/>
          <a:stretch/>
        </p:blipFill>
        <p:spPr>
          <a:xfrm>
            <a:off x="817737" y="2114842"/>
            <a:ext cx="5291019" cy="3855094"/>
          </a:xfrm>
          <a:prstGeom prst="rect">
            <a:avLst/>
          </a:prstGeom>
        </p:spPr>
      </p:pic>
      <p:sp>
        <p:nvSpPr>
          <p:cNvPr id="33" name="TextBox 32">
            <a:extLst>
              <a:ext uri="{FF2B5EF4-FFF2-40B4-BE49-F238E27FC236}">
                <a16:creationId xmlns:a16="http://schemas.microsoft.com/office/drawing/2014/main" id="{AF8FF218-C962-0667-C03B-C9D2055E9E9B}"/>
              </a:ext>
            </a:extLst>
          </p:cNvPr>
          <p:cNvSpPr txBox="1"/>
          <p:nvPr/>
        </p:nvSpPr>
        <p:spPr>
          <a:xfrm>
            <a:off x="3543234" y="6003656"/>
            <a:ext cx="795528" cy="411480"/>
          </a:xfrm>
          <a:prstGeom prst="rect">
            <a:avLst/>
          </a:prstGeom>
          <a:solidFill>
            <a:srgbClr val="569FD3"/>
          </a:solidFill>
          <a:ln>
            <a:solidFill>
              <a:srgbClr val="00727C"/>
            </a:solidFill>
          </a:ln>
        </p:spPr>
        <p:txBody>
          <a:bodyPr wrap="none" rtlCol="0" anchor="ctr">
            <a:spAutoFit/>
          </a:bodyPr>
          <a:lstStyle/>
          <a:p>
            <a:pPr algn="ctr"/>
            <a:r>
              <a:rPr lang="en-US" sz="1050" b="1" dirty="0">
                <a:solidFill>
                  <a:schemeClr val="accent3"/>
                </a:solidFill>
                <a:latin typeface="Helvetica" pitchFamily="2" charset="0"/>
              </a:rPr>
              <a:t>HIV-</a:t>
            </a:r>
          </a:p>
        </p:txBody>
      </p:sp>
      <p:sp>
        <p:nvSpPr>
          <p:cNvPr id="34" name="TextBox 33">
            <a:extLst>
              <a:ext uri="{FF2B5EF4-FFF2-40B4-BE49-F238E27FC236}">
                <a16:creationId xmlns:a16="http://schemas.microsoft.com/office/drawing/2014/main" id="{F0D668C1-DCC2-E574-E869-9D0A762BC1D3}"/>
              </a:ext>
            </a:extLst>
          </p:cNvPr>
          <p:cNvSpPr txBox="1"/>
          <p:nvPr/>
        </p:nvSpPr>
        <p:spPr>
          <a:xfrm>
            <a:off x="4407469" y="5999638"/>
            <a:ext cx="795528" cy="415498"/>
          </a:xfrm>
          <a:prstGeom prst="rect">
            <a:avLst/>
          </a:prstGeom>
          <a:solidFill>
            <a:schemeClr val="accent5">
              <a:lumMod val="50000"/>
            </a:schemeClr>
          </a:solidFill>
          <a:ln>
            <a:solidFill>
              <a:schemeClr val="tx1">
                <a:lumMod val="50000"/>
              </a:schemeClr>
            </a:solidFill>
          </a:ln>
        </p:spPr>
        <p:txBody>
          <a:bodyPr wrap="none" rtlCol="0">
            <a:spAutoFit/>
          </a:bodyPr>
          <a:lstStyle/>
          <a:p>
            <a:pPr algn="ctr"/>
            <a:r>
              <a:rPr lang="en-US" sz="1050" b="1" dirty="0">
                <a:solidFill>
                  <a:schemeClr val="bg1"/>
                </a:solidFill>
                <a:latin typeface="Helvetica" pitchFamily="2" charset="0"/>
              </a:rPr>
              <a:t>HIV+</a:t>
            </a:r>
          </a:p>
          <a:p>
            <a:pPr algn="ctr"/>
            <a:r>
              <a:rPr lang="en-US" sz="1050" b="1" dirty="0">
                <a:solidFill>
                  <a:schemeClr val="bg1"/>
                </a:solidFill>
                <a:latin typeface="Helvetica" pitchFamily="2" charset="0"/>
              </a:rPr>
              <a:t>pre-ART</a:t>
            </a:r>
          </a:p>
        </p:txBody>
      </p:sp>
      <p:sp>
        <p:nvSpPr>
          <p:cNvPr id="35" name="TextBox 34">
            <a:extLst>
              <a:ext uri="{FF2B5EF4-FFF2-40B4-BE49-F238E27FC236}">
                <a16:creationId xmlns:a16="http://schemas.microsoft.com/office/drawing/2014/main" id="{C32A89DA-F595-07F9-167F-0D036549DD37}"/>
              </a:ext>
            </a:extLst>
          </p:cNvPr>
          <p:cNvSpPr txBox="1"/>
          <p:nvPr/>
        </p:nvSpPr>
        <p:spPr>
          <a:xfrm>
            <a:off x="5299192" y="5999638"/>
            <a:ext cx="790601" cy="415498"/>
          </a:xfrm>
          <a:prstGeom prst="rect">
            <a:avLst/>
          </a:prstGeom>
          <a:solidFill>
            <a:schemeClr val="accent6">
              <a:lumMod val="75000"/>
            </a:schemeClr>
          </a:solidFill>
          <a:ln>
            <a:solidFill>
              <a:schemeClr val="tx1">
                <a:lumMod val="50000"/>
              </a:schemeClr>
            </a:solidFill>
          </a:ln>
        </p:spPr>
        <p:txBody>
          <a:bodyPr wrap="none" rtlCol="0">
            <a:spAutoFit/>
          </a:bodyPr>
          <a:lstStyle/>
          <a:p>
            <a:pPr algn="ctr"/>
            <a:r>
              <a:rPr lang="en-US" sz="1050" b="1" dirty="0">
                <a:solidFill>
                  <a:schemeClr val="bg1"/>
                </a:solidFill>
                <a:latin typeface="Helvetica" pitchFamily="2" charset="0"/>
              </a:rPr>
              <a:t>HIV+</a:t>
            </a:r>
          </a:p>
          <a:p>
            <a:pPr algn="ctr"/>
            <a:r>
              <a:rPr lang="en-US" sz="1050" b="1" dirty="0">
                <a:solidFill>
                  <a:schemeClr val="bg1"/>
                </a:solidFill>
                <a:latin typeface="Helvetica" pitchFamily="2" charset="0"/>
              </a:rPr>
              <a:t>post-ART</a:t>
            </a:r>
          </a:p>
        </p:txBody>
      </p:sp>
      <p:cxnSp>
        <p:nvCxnSpPr>
          <p:cNvPr id="41" name="Straight Connector 40">
            <a:extLst>
              <a:ext uri="{FF2B5EF4-FFF2-40B4-BE49-F238E27FC236}">
                <a16:creationId xmlns:a16="http://schemas.microsoft.com/office/drawing/2014/main" id="{F0B689DF-2924-2380-1A77-6E5AD8B85A64}"/>
              </a:ext>
            </a:extLst>
          </p:cNvPr>
          <p:cNvCxnSpPr>
            <a:cxnSpLocks/>
          </p:cNvCxnSpPr>
          <p:nvPr/>
        </p:nvCxnSpPr>
        <p:spPr>
          <a:xfrm>
            <a:off x="5427481" y="3820434"/>
            <a:ext cx="502920" cy="0"/>
          </a:xfrm>
          <a:prstGeom prst="line">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698C061A-2A87-0B6A-7B78-CA86A514392E}"/>
              </a:ext>
            </a:extLst>
          </p:cNvPr>
          <p:cNvCxnSpPr>
            <a:cxnSpLocks/>
          </p:cNvCxnSpPr>
          <p:nvPr/>
        </p:nvCxnSpPr>
        <p:spPr>
          <a:xfrm>
            <a:off x="3656794" y="4740478"/>
            <a:ext cx="502920" cy="0"/>
          </a:xfrm>
          <a:prstGeom prst="line">
            <a:avLst/>
          </a:prstGeom>
          <a:ln w="57150">
            <a:solidFill>
              <a:srgbClr val="569FD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24BF075-ECC0-3D44-71F1-DDC12F70E261}"/>
              </a:ext>
            </a:extLst>
          </p:cNvPr>
          <p:cNvCxnSpPr>
            <a:cxnSpLocks/>
          </p:cNvCxnSpPr>
          <p:nvPr/>
        </p:nvCxnSpPr>
        <p:spPr>
          <a:xfrm>
            <a:off x="4548129" y="4494946"/>
            <a:ext cx="502920" cy="0"/>
          </a:xfrm>
          <a:prstGeom prst="line">
            <a:avLst/>
          </a:prstGeom>
          <a:ln w="57150">
            <a:solidFill>
              <a:schemeClr val="accent1">
                <a:lumMod val="50000"/>
              </a:schemeClr>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EE7C7D92-D5A8-6D3E-F64C-D7AD35E7D616}"/>
              </a:ext>
            </a:extLst>
          </p:cNvPr>
          <p:cNvSpPr txBox="1"/>
          <p:nvPr/>
        </p:nvSpPr>
        <p:spPr>
          <a:xfrm rot="16200000">
            <a:off x="-403176" y="3666545"/>
            <a:ext cx="2271776" cy="307777"/>
          </a:xfrm>
          <a:prstGeom prst="rect">
            <a:avLst/>
          </a:prstGeom>
          <a:solidFill>
            <a:schemeClr val="bg1"/>
          </a:solidFill>
        </p:spPr>
        <p:txBody>
          <a:bodyPr wrap="none" rtlCol="0">
            <a:spAutoFit/>
          </a:bodyPr>
          <a:lstStyle/>
          <a:p>
            <a:r>
              <a:rPr lang="en-US" sz="1400" b="1" dirty="0">
                <a:solidFill>
                  <a:schemeClr val="accent6">
                    <a:lumMod val="50000"/>
                  </a:schemeClr>
                </a:solidFill>
                <a:latin typeface="Helvetica" pitchFamily="2" charset="0"/>
              </a:rPr>
              <a:t>Shannon Diversity Index</a:t>
            </a:r>
          </a:p>
        </p:txBody>
      </p:sp>
      <p:sp>
        <p:nvSpPr>
          <p:cNvPr id="2" name="Title 1">
            <a:extLst>
              <a:ext uri="{FF2B5EF4-FFF2-40B4-BE49-F238E27FC236}">
                <a16:creationId xmlns:a16="http://schemas.microsoft.com/office/drawing/2014/main" id="{74AA7E73-202A-4D9B-1066-E2615D0C3CB5}"/>
              </a:ext>
            </a:extLst>
          </p:cNvPr>
          <p:cNvSpPr>
            <a:spLocks noGrp="1"/>
          </p:cNvSpPr>
          <p:nvPr>
            <p:ph type="title"/>
          </p:nvPr>
        </p:nvSpPr>
        <p:spPr>
          <a:xfrm>
            <a:off x="457200" y="792162"/>
            <a:ext cx="8229600" cy="655638"/>
          </a:xfrm>
        </p:spPr>
        <p:txBody>
          <a:bodyPr/>
          <a:lstStyle/>
          <a:p>
            <a:r>
              <a:rPr lang="en-US" dirty="0">
                <a:solidFill>
                  <a:schemeClr val="accent6">
                    <a:lumMod val="50000"/>
                  </a:schemeClr>
                </a:solidFill>
              </a:rPr>
              <a:t>Vaginal Microbiome more diverse in HIV+ women</a:t>
            </a:r>
          </a:p>
        </p:txBody>
      </p:sp>
      <p:sp>
        <p:nvSpPr>
          <p:cNvPr id="53" name="TextBox 52">
            <a:extLst>
              <a:ext uri="{FF2B5EF4-FFF2-40B4-BE49-F238E27FC236}">
                <a16:creationId xmlns:a16="http://schemas.microsoft.com/office/drawing/2014/main" id="{19CDD81A-5A2E-900D-916E-C35E98C5472B}"/>
              </a:ext>
            </a:extLst>
          </p:cNvPr>
          <p:cNvSpPr txBox="1"/>
          <p:nvPr/>
        </p:nvSpPr>
        <p:spPr>
          <a:xfrm>
            <a:off x="6274094" y="4939605"/>
            <a:ext cx="2680642" cy="1384995"/>
          </a:xfrm>
          <a:prstGeom prst="rect">
            <a:avLst/>
          </a:prstGeom>
          <a:solidFill>
            <a:schemeClr val="bg1"/>
          </a:solidFill>
          <a:ln>
            <a:solidFill>
              <a:schemeClr val="accent6">
                <a:lumMod val="50000"/>
              </a:schemeClr>
            </a:solidFill>
          </a:ln>
        </p:spPr>
        <p:txBody>
          <a:bodyPr wrap="square">
            <a:spAutoFit/>
          </a:bodyPr>
          <a:lstStyle>
            <a:defPPr>
              <a:defRPr lang="en-US"/>
            </a:defPPr>
            <a:lvl1pPr algn="ctr">
              <a:defRPr sz="1400" b="1" u="sng">
                <a:solidFill>
                  <a:schemeClr val="bg2">
                    <a:lumMod val="50000"/>
                  </a:schemeClr>
                </a:solidFill>
                <a:latin typeface="+mj-lt"/>
              </a:defRPr>
            </a:lvl1pPr>
          </a:lstStyle>
          <a:p>
            <a:r>
              <a:rPr lang="en-US" dirty="0"/>
              <a:t>Shannon Diversity Index</a:t>
            </a:r>
            <a:r>
              <a:rPr lang="en-US" b="0" u="none" dirty="0"/>
              <a:t>: Estimation of species diversity accounting for number of species living in a habitat (richness) and their relative abundance (evenness)</a:t>
            </a:r>
          </a:p>
        </p:txBody>
      </p:sp>
      <p:sp>
        <p:nvSpPr>
          <p:cNvPr id="62" name="TextBox 61">
            <a:extLst>
              <a:ext uri="{FF2B5EF4-FFF2-40B4-BE49-F238E27FC236}">
                <a16:creationId xmlns:a16="http://schemas.microsoft.com/office/drawing/2014/main" id="{F23A292A-FF26-EA16-3611-F9781772FC0F}"/>
              </a:ext>
            </a:extLst>
          </p:cNvPr>
          <p:cNvSpPr txBox="1"/>
          <p:nvPr/>
        </p:nvSpPr>
        <p:spPr>
          <a:xfrm>
            <a:off x="6400831" y="2196405"/>
            <a:ext cx="2427167" cy="2616101"/>
          </a:xfrm>
          <a:prstGeom prst="rect">
            <a:avLst/>
          </a:prstGeom>
          <a:solidFill>
            <a:schemeClr val="bg1">
              <a:lumMod val="65000"/>
            </a:schemeClr>
          </a:solidFill>
          <a:ln>
            <a:solidFill>
              <a:schemeClr val="bg2">
                <a:lumMod val="50000"/>
              </a:schemeClr>
            </a:solidFill>
          </a:ln>
        </p:spPr>
        <p:txBody>
          <a:bodyPr wrap="square">
            <a:spAutoFit/>
          </a:bodyPr>
          <a:lstStyle>
            <a:defPPr>
              <a:defRPr lang="en-US"/>
            </a:defPPr>
            <a:lvl1pPr marL="285750" indent="-285750">
              <a:buFont typeface="Arial" panose="020B0604020202020204" pitchFamily="34" charset="0"/>
              <a:buChar char="•"/>
              <a:defRPr sz="1600" b="1">
                <a:solidFill>
                  <a:schemeClr val="bg1"/>
                </a:solidFill>
                <a:latin typeface="+mj-lt"/>
              </a:defRPr>
            </a:lvl1pPr>
          </a:lstStyle>
          <a:p>
            <a:pPr marL="0" indent="0" algn="ctr">
              <a:buNone/>
            </a:pPr>
            <a:r>
              <a:rPr lang="en-US" b="0" dirty="0"/>
              <a:t>• Anaerobe-rich CSTs have more diverse vaginal microbiota than lactobacillus-rich CSTs</a:t>
            </a:r>
            <a:endParaRPr lang="en-US" dirty="0">
              <a:solidFill>
                <a:srgbClr val="4597A0"/>
              </a:solidFill>
              <a:effectLst>
                <a:innerShdw blurRad="114300">
                  <a:prstClr val="black"/>
                </a:innerShdw>
              </a:effectLst>
            </a:endParaRPr>
          </a:p>
          <a:p>
            <a:pPr marL="0" indent="0" algn="ctr">
              <a:buNone/>
            </a:pPr>
            <a:endParaRPr lang="en-US" sz="1700" dirty="0">
              <a:solidFill>
                <a:srgbClr val="4597A0"/>
              </a:solidFill>
              <a:effectLst>
                <a:innerShdw blurRad="114300">
                  <a:prstClr val="black"/>
                </a:innerShdw>
              </a:effectLst>
            </a:endParaRPr>
          </a:p>
          <a:p>
            <a:pPr marL="0" indent="0" algn="ctr">
              <a:buNone/>
            </a:pPr>
            <a:r>
              <a:rPr lang="en-US" b="0" dirty="0"/>
              <a:t>• </a:t>
            </a:r>
            <a:r>
              <a:rPr lang="en-US" sz="1700" dirty="0">
                <a:solidFill>
                  <a:srgbClr val="4597A0"/>
                </a:solidFill>
                <a:effectLst>
                  <a:innerShdw blurRad="114300">
                    <a:prstClr val="black"/>
                  </a:innerShdw>
                </a:effectLst>
              </a:rPr>
              <a:t>HIV+ pre-ART </a:t>
            </a:r>
            <a:r>
              <a:rPr lang="en-US" b="0" dirty="0"/>
              <a:t>and </a:t>
            </a:r>
          </a:p>
          <a:p>
            <a:pPr marL="0" indent="0" algn="ctr">
              <a:buNone/>
            </a:pPr>
            <a:r>
              <a:rPr lang="en-US" sz="1700" dirty="0">
                <a:solidFill>
                  <a:srgbClr val="21407D"/>
                </a:solidFill>
              </a:rPr>
              <a:t>HIV+ post-ART </a:t>
            </a:r>
            <a:r>
              <a:rPr lang="en-US" b="0" dirty="0"/>
              <a:t>have more diverse vaginal microbiota than </a:t>
            </a:r>
            <a:r>
              <a:rPr lang="en-US" sz="1700" dirty="0">
                <a:solidFill>
                  <a:srgbClr val="569FD3"/>
                </a:solidFill>
                <a:effectLst>
                  <a:innerShdw blurRad="114300">
                    <a:prstClr val="black"/>
                  </a:innerShdw>
                </a:effectLst>
              </a:rPr>
              <a:t>HIV-</a:t>
            </a:r>
            <a:r>
              <a:rPr lang="en-US" dirty="0">
                <a:solidFill>
                  <a:srgbClr val="569FD3"/>
                </a:solidFill>
              </a:rPr>
              <a:t> </a:t>
            </a:r>
            <a:r>
              <a:rPr lang="en-US" b="0" dirty="0"/>
              <a:t>women</a:t>
            </a:r>
          </a:p>
        </p:txBody>
      </p:sp>
      <p:sp>
        <p:nvSpPr>
          <p:cNvPr id="70" name="TextBox 69">
            <a:extLst>
              <a:ext uri="{FF2B5EF4-FFF2-40B4-BE49-F238E27FC236}">
                <a16:creationId xmlns:a16="http://schemas.microsoft.com/office/drawing/2014/main" id="{4AFB68B8-BFCE-D8EE-5D3E-6B4B78C818EA}"/>
              </a:ext>
            </a:extLst>
          </p:cNvPr>
          <p:cNvSpPr txBox="1"/>
          <p:nvPr/>
        </p:nvSpPr>
        <p:spPr>
          <a:xfrm>
            <a:off x="4572000" y="6622233"/>
            <a:ext cx="4572000" cy="261610"/>
          </a:xfrm>
          <a:prstGeom prst="rect">
            <a:avLst/>
          </a:prstGeom>
          <a:noFill/>
        </p:spPr>
        <p:txBody>
          <a:bodyPr wrap="square">
            <a:spAutoFit/>
          </a:bodyPr>
          <a:lstStyle/>
          <a:p>
            <a:pPr algn="r"/>
            <a:r>
              <a:rPr lang="en-US" sz="1100" dirty="0">
                <a:solidFill>
                  <a:srgbClr val="212121"/>
                </a:solidFill>
                <a:latin typeface="system-ui"/>
              </a:rPr>
              <a:t>Price JT et al. </a:t>
            </a:r>
            <a:r>
              <a:rPr lang="en-US" sz="1100" dirty="0" err="1">
                <a:solidFill>
                  <a:srgbClr val="212121"/>
                </a:solidFill>
                <a:latin typeface="system-ui"/>
              </a:rPr>
              <a:t>PLoS</a:t>
            </a:r>
            <a:r>
              <a:rPr lang="en-US" sz="1100" dirty="0">
                <a:solidFill>
                  <a:srgbClr val="212121"/>
                </a:solidFill>
                <a:latin typeface="system-ui"/>
              </a:rPr>
              <a:t> One. 2019.</a:t>
            </a:r>
            <a:endParaRPr lang="en-US" sz="1100" dirty="0"/>
          </a:p>
        </p:txBody>
      </p:sp>
      <p:sp>
        <p:nvSpPr>
          <p:cNvPr id="71" name="Slide Number Placeholder 1">
            <a:extLst>
              <a:ext uri="{FF2B5EF4-FFF2-40B4-BE49-F238E27FC236}">
                <a16:creationId xmlns:a16="http://schemas.microsoft.com/office/drawing/2014/main" id="{30E8C64F-DEDE-B83B-599B-A1BFD1F783E2}"/>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20</a:t>
            </a:fld>
            <a:endParaRPr lang="en-US" altLang="en-US" dirty="0">
              <a:solidFill>
                <a:schemeClr val="accent6">
                  <a:lumMod val="50000"/>
                </a:schemeClr>
              </a:solidFill>
            </a:endParaRPr>
          </a:p>
        </p:txBody>
      </p:sp>
      <p:sp>
        <p:nvSpPr>
          <p:cNvPr id="74" name="TextBox 73">
            <a:extLst>
              <a:ext uri="{FF2B5EF4-FFF2-40B4-BE49-F238E27FC236}">
                <a16:creationId xmlns:a16="http://schemas.microsoft.com/office/drawing/2014/main" id="{1948CC7B-C7DD-9761-4E45-CD38D861A7ED}"/>
              </a:ext>
            </a:extLst>
          </p:cNvPr>
          <p:cNvSpPr txBox="1"/>
          <p:nvPr/>
        </p:nvSpPr>
        <p:spPr>
          <a:xfrm>
            <a:off x="1194266" y="5955704"/>
            <a:ext cx="2159566" cy="230832"/>
          </a:xfrm>
          <a:prstGeom prst="rect">
            <a:avLst/>
          </a:prstGeom>
          <a:noFill/>
        </p:spPr>
        <p:txBody>
          <a:bodyPr wrap="none" rtlCol="0">
            <a:spAutoFit/>
          </a:bodyPr>
          <a:lstStyle/>
          <a:p>
            <a:r>
              <a:rPr lang="en-US" sz="900" b="1" dirty="0">
                <a:solidFill>
                  <a:schemeClr val="accent6">
                    <a:lumMod val="50000"/>
                  </a:schemeClr>
                </a:solidFill>
                <a:latin typeface="Helvetica" pitchFamily="2" charset="0"/>
              </a:rPr>
              <a:t>1           2           4-I          4-II        4-III</a:t>
            </a:r>
          </a:p>
        </p:txBody>
      </p:sp>
      <p:sp>
        <p:nvSpPr>
          <p:cNvPr id="75" name="TextBox 74">
            <a:extLst>
              <a:ext uri="{FF2B5EF4-FFF2-40B4-BE49-F238E27FC236}">
                <a16:creationId xmlns:a16="http://schemas.microsoft.com/office/drawing/2014/main" id="{9FE583EF-19D9-8FB3-ABA7-FE31C0AEEC1B}"/>
              </a:ext>
            </a:extLst>
          </p:cNvPr>
          <p:cNvSpPr txBox="1"/>
          <p:nvPr/>
        </p:nvSpPr>
        <p:spPr>
          <a:xfrm>
            <a:off x="1125559" y="6142910"/>
            <a:ext cx="2111091" cy="307777"/>
          </a:xfrm>
          <a:prstGeom prst="rect">
            <a:avLst/>
          </a:prstGeom>
          <a:noFill/>
        </p:spPr>
        <p:txBody>
          <a:bodyPr wrap="none" rtlCol="0">
            <a:spAutoFit/>
          </a:bodyPr>
          <a:lstStyle/>
          <a:p>
            <a:r>
              <a:rPr lang="en-US" sz="1400" b="1" dirty="0">
                <a:solidFill>
                  <a:schemeClr val="accent6">
                    <a:lumMod val="50000"/>
                  </a:schemeClr>
                </a:solidFill>
                <a:latin typeface="Helvetica" pitchFamily="2" charset="0"/>
              </a:rPr>
              <a:t>Community State Type</a:t>
            </a:r>
          </a:p>
        </p:txBody>
      </p:sp>
      <p:sp>
        <p:nvSpPr>
          <p:cNvPr id="82" name="Right Brace 81">
            <a:extLst>
              <a:ext uri="{FF2B5EF4-FFF2-40B4-BE49-F238E27FC236}">
                <a16:creationId xmlns:a16="http://schemas.microsoft.com/office/drawing/2014/main" id="{E15C9431-78F4-BD08-4549-54E7D56073C5}"/>
              </a:ext>
            </a:extLst>
          </p:cNvPr>
          <p:cNvSpPr/>
          <p:nvPr/>
        </p:nvSpPr>
        <p:spPr>
          <a:xfrm rot="16200000">
            <a:off x="2444071" y="1440039"/>
            <a:ext cx="186513" cy="1218036"/>
          </a:xfrm>
          <a:prstGeom prst="rightBrace">
            <a:avLst>
              <a:gd name="adj1" fmla="val 8333"/>
              <a:gd name="adj2" fmla="val 52393"/>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sp>
        <p:nvSpPr>
          <p:cNvPr id="83" name="TextBox 82">
            <a:extLst>
              <a:ext uri="{FF2B5EF4-FFF2-40B4-BE49-F238E27FC236}">
                <a16:creationId xmlns:a16="http://schemas.microsoft.com/office/drawing/2014/main" id="{567BFD26-E3A4-6531-283E-2FF4B7F2C175}"/>
              </a:ext>
            </a:extLst>
          </p:cNvPr>
          <p:cNvSpPr txBox="1"/>
          <p:nvPr/>
        </p:nvSpPr>
        <p:spPr>
          <a:xfrm>
            <a:off x="2101432" y="1524000"/>
            <a:ext cx="944489" cy="461665"/>
          </a:xfrm>
          <a:prstGeom prst="rect">
            <a:avLst/>
          </a:prstGeom>
          <a:noFill/>
        </p:spPr>
        <p:txBody>
          <a:bodyPr wrap="none" rtlCol="0">
            <a:spAutoFit/>
          </a:bodyPr>
          <a:lstStyle/>
          <a:p>
            <a:pPr algn="ctr"/>
            <a:r>
              <a:rPr lang="en-US" sz="1200" b="1" dirty="0">
                <a:solidFill>
                  <a:schemeClr val="accent6">
                    <a:lumMod val="50000"/>
                  </a:schemeClr>
                </a:solidFill>
                <a:latin typeface="Helvetica" pitchFamily="2" charset="0"/>
              </a:rPr>
              <a:t>Anaerobe-</a:t>
            </a:r>
          </a:p>
          <a:p>
            <a:pPr algn="ctr"/>
            <a:r>
              <a:rPr lang="en-US" sz="1200" b="1" dirty="0">
                <a:solidFill>
                  <a:schemeClr val="accent6">
                    <a:lumMod val="50000"/>
                  </a:schemeClr>
                </a:solidFill>
                <a:latin typeface="Helvetica" pitchFamily="2" charset="0"/>
              </a:rPr>
              <a:t>dominant</a:t>
            </a:r>
          </a:p>
        </p:txBody>
      </p:sp>
      <p:sp>
        <p:nvSpPr>
          <p:cNvPr id="20" name="Rectangle 19">
            <a:extLst>
              <a:ext uri="{FF2B5EF4-FFF2-40B4-BE49-F238E27FC236}">
                <a16:creationId xmlns:a16="http://schemas.microsoft.com/office/drawing/2014/main" id="{B746B089-3C70-2579-67C2-75CE2CE45E03}"/>
              </a:ext>
            </a:extLst>
          </p:cNvPr>
          <p:cNvSpPr/>
          <p:nvPr/>
        </p:nvSpPr>
        <p:spPr>
          <a:xfrm>
            <a:off x="1082314" y="1580853"/>
            <a:ext cx="2417719" cy="5162847"/>
          </a:xfrm>
          <a:prstGeom prst="rect">
            <a:avLst/>
          </a:prstGeom>
          <a:solidFill>
            <a:srgbClr val="FFFFFF">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0CD3D1-2118-9E0B-B084-EDE4D3BC76A9}"/>
              </a:ext>
            </a:extLst>
          </p:cNvPr>
          <p:cNvSpPr txBox="1"/>
          <p:nvPr/>
        </p:nvSpPr>
        <p:spPr>
          <a:xfrm>
            <a:off x="6527569" y="2255749"/>
            <a:ext cx="2159231" cy="1005840"/>
          </a:xfrm>
          <a:prstGeom prst="rect">
            <a:avLst/>
          </a:prstGeom>
          <a:solidFill>
            <a:schemeClr val="bg1">
              <a:lumMod val="65000"/>
              <a:alpha val="49964"/>
            </a:schemeClr>
          </a:solidFill>
          <a:ln>
            <a:noFill/>
          </a:ln>
        </p:spPr>
        <p:txBody>
          <a:bodyPr wrap="square">
            <a:spAutoFit/>
          </a:bodyPr>
          <a:lstStyle>
            <a:defPPr>
              <a:defRPr lang="en-US"/>
            </a:defPPr>
            <a:lvl1pPr marL="285750" indent="-285750">
              <a:buFont typeface="Arial" panose="020B0604020202020204" pitchFamily="34" charset="0"/>
              <a:buChar char="•"/>
              <a:defRPr sz="1600" b="1">
                <a:solidFill>
                  <a:schemeClr val="bg1"/>
                </a:solidFill>
                <a:latin typeface="+mj-lt"/>
              </a:defRPr>
            </a:lvl1pPr>
          </a:lstStyle>
          <a:p>
            <a:pPr marL="0" indent="0" algn="ctr">
              <a:buNone/>
            </a:pPr>
            <a:endParaRPr lang="en-US" b="0" dirty="0"/>
          </a:p>
        </p:txBody>
      </p:sp>
      <p:sp>
        <p:nvSpPr>
          <p:cNvPr id="22" name="TextBox 21">
            <a:extLst>
              <a:ext uri="{FF2B5EF4-FFF2-40B4-BE49-F238E27FC236}">
                <a16:creationId xmlns:a16="http://schemas.microsoft.com/office/drawing/2014/main" id="{F30D9460-E15D-FB95-AF3A-0487DE22A1D1}"/>
              </a:ext>
            </a:extLst>
          </p:cNvPr>
          <p:cNvSpPr txBox="1"/>
          <p:nvPr/>
        </p:nvSpPr>
        <p:spPr>
          <a:xfrm>
            <a:off x="3372643" y="2261611"/>
            <a:ext cx="1011380" cy="369332"/>
          </a:xfrm>
          <a:prstGeom prst="rect">
            <a:avLst/>
          </a:prstGeom>
          <a:noFill/>
        </p:spPr>
        <p:txBody>
          <a:bodyPr wrap="square">
            <a:spAutoFit/>
          </a:bodyPr>
          <a:lstStyle/>
          <a:p>
            <a:r>
              <a:rPr lang="en-US" sz="600" dirty="0">
                <a:latin typeface="+mj-lt"/>
              </a:rPr>
              <a:t>  *</a:t>
            </a:r>
            <a:r>
              <a:rPr lang="en-US" sz="600" dirty="0">
                <a:effectLst/>
                <a:latin typeface="+mj-lt"/>
              </a:rPr>
              <a:t>p = .04</a:t>
            </a:r>
            <a:endParaRPr lang="en-US" sz="600" dirty="0">
              <a:latin typeface="+mj-lt"/>
            </a:endParaRPr>
          </a:p>
          <a:p>
            <a:r>
              <a:rPr lang="en-US" sz="600" dirty="0">
                <a:latin typeface="+mj-lt"/>
              </a:rPr>
              <a:t> **p &lt; 0.01</a:t>
            </a:r>
          </a:p>
          <a:p>
            <a:r>
              <a:rPr lang="en-US" sz="600" dirty="0">
                <a:latin typeface="+mj-lt"/>
              </a:rPr>
              <a:t>***</a:t>
            </a:r>
            <a:r>
              <a:rPr lang="en-US" sz="600" dirty="0">
                <a:effectLst/>
                <a:latin typeface="+mj-lt"/>
              </a:rPr>
              <a:t>p &lt; .001</a:t>
            </a:r>
          </a:p>
        </p:txBody>
      </p:sp>
    </p:spTree>
    <p:extLst>
      <p:ext uri="{BB962C8B-B14F-4D97-AF65-F5344CB8AC3E}">
        <p14:creationId xmlns:p14="http://schemas.microsoft.com/office/powerpoint/2010/main" val="2147451131"/>
      </p:ext>
    </p:extLst>
  </p:cSld>
  <p:clrMapOvr>
    <a:masterClrMapping/>
  </p:clrMapOvr>
  <mc:AlternateContent xmlns:mc="http://schemas.openxmlformats.org/markup-compatibility/2006" xmlns:p14="http://schemas.microsoft.com/office/powerpoint/2010/main">
    <mc:Choice Requires="p14">
      <p:transition spd="slow" p14:dur="2000" advTm="17229"/>
    </mc:Choice>
    <mc:Fallback xmlns="">
      <p:transition spd="slow" advTm="1722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7E73-202A-4D9B-1066-E2615D0C3CB5}"/>
              </a:ext>
            </a:extLst>
          </p:cNvPr>
          <p:cNvSpPr>
            <a:spLocks noGrp="1"/>
          </p:cNvSpPr>
          <p:nvPr>
            <p:ph type="title"/>
          </p:nvPr>
        </p:nvSpPr>
        <p:spPr>
          <a:xfrm>
            <a:off x="457200" y="792162"/>
            <a:ext cx="8229600" cy="655638"/>
          </a:xfrm>
        </p:spPr>
        <p:txBody>
          <a:bodyPr/>
          <a:lstStyle/>
          <a:p>
            <a:r>
              <a:rPr lang="en-US" dirty="0">
                <a:solidFill>
                  <a:schemeClr val="accent6">
                    <a:lumMod val="50000"/>
                  </a:schemeClr>
                </a:solidFill>
              </a:rPr>
              <a:t>Vaginal Microbiome in HIV+ women</a:t>
            </a:r>
          </a:p>
        </p:txBody>
      </p:sp>
      <p:sp>
        <p:nvSpPr>
          <p:cNvPr id="71" name="Slide Number Placeholder 1">
            <a:extLst>
              <a:ext uri="{FF2B5EF4-FFF2-40B4-BE49-F238E27FC236}">
                <a16:creationId xmlns:a16="http://schemas.microsoft.com/office/drawing/2014/main" id="{30E8C64F-DEDE-B83B-599B-A1BFD1F783E2}"/>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21</a:t>
            </a:fld>
            <a:endParaRPr lang="en-US" altLang="en-US" dirty="0">
              <a:solidFill>
                <a:schemeClr val="accent6">
                  <a:lumMod val="50000"/>
                </a:schemeClr>
              </a:solidFill>
            </a:endParaRPr>
          </a:p>
        </p:txBody>
      </p:sp>
      <p:sp>
        <p:nvSpPr>
          <p:cNvPr id="24" name="Right Triangle 23">
            <a:extLst>
              <a:ext uri="{FF2B5EF4-FFF2-40B4-BE49-F238E27FC236}">
                <a16:creationId xmlns:a16="http://schemas.microsoft.com/office/drawing/2014/main" id="{AB24E56D-382A-3E31-B1AB-98743F8E4C50}"/>
              </a:ext>
            </a:extLst>
          </p:cNvPr>
          <p:cNvSpPr/>
          <p:nvPr/>
        </p:nvSpPr>
        <p:spPr>
          <a:xfrm>
            <a:off x="2486820" y="2864088"/>
            <a:ext cx="2011680" cy="461665"/>
          </a:xfrm>
          <a:prstGeom prst="rtTriangle">
            <a:avLst/>
          </a:prstGeom>
          <a:gradFill flip="none" rotWithShape="1">
            <a:gsLst>
              <a:gs pos="0">
                <a:srgbClr val="21407D"/>
              </a:gs>
              <a:gs pos="50000">
                <a:srgbClr val="21407D">
                  <a:tint val="44500"/>
                  <a:satMod val="160000"/>
                </a:srgbClr>
              </a:gs>
              <a:gs pos="100000">
                <a:srgbClr val="21407D">
                  <a:tint val="23500"/>
                  <a:satMod val="16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69F88D91-6C49-2BDD-94BC-A8F9A7EF0C8E}"/>
              </a:ext>
            </a:extLst>
          </p:cNvPr>
          <p:cNvSpPr/>
          <p:nvPr/>
        </p:nvSpPr>
        <p:spPr>
          <a:xfrm flipH="1">
            <a:off x="4554608" y="2864088"/>
            <a:ext cx="2011680" cy="461665"/>
          </a:xfrm>
          <a:prstGeom prst="rtTriangle">
            <a:avLst/>
          </a:prstGeom>
          <a:gradFill flip="none" rotWithShape="1">
            <a:gsLst>
              <a:gs pos="0">
                <a:srgbClr val="21407D"/>
              </a:gs>
              <a:gs pos="50000">
                <a:srgbClr val="21407D">
                  <a:tint val="44500"/>
                  <a:satMod val="160000"/>
                </a:srgbClr>
              </a:gs>
              <a:gs pos="100000">
                <a:srgbClr val="21407D">
                  <a:tint val="23500"/>
                  <a:satMod val="16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riangle 25">
            <a:extLst>
              <a:ext uri="{FF2B5EF4-FFF2-40B4-BE49-F238E27FC236}">
                <a16:creationId xmlns:a16="http://schemas.microsoft.com/office/drawing/2014/main" id="{E694D2C7-1AF1-1D78-155E-D9DBB8864A8F}"/>
              </a:ext>
            </a:extLst>
          </p:cNvPr>
          <p:cNvSpPr/>
          <p:nvPr/>
        </p:nvSpPr>
        <p:spPr>
          <a:xfrm flipV="1">
            <a:off x="2509083" y="2823920"/>
            <a:ext cx="4023360" cy="457200"/>
          </a:xfrm>
          <a:prstGeom prst="triangle">
            <a:avLst>
              <a:gd name="adj" fmla="val 50988"/>
            </a:avLst>
          </a:prstGeom>
          <a:gradFill flip="none" rotWithShape="1">
            <a:gsLst>
              <a:gs pos="0">
                <a:srgbClr val="4597A0"/>
              </a:gs>
              <a:gs pos="50000">
                <a:srgbClr val="4597A0"/>
              </a:gs>
              <a:gs pos="100000">
                <a:schemeClr val="bg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TextBox 11">
            <a:extLst>
              <a:ext uri="{FF2B5EF4-FFF2-40B4-BE49-F238E27FC236}">
                <a16:creationId xmlns:a16="http://schemas.microsoft.com/office/drawing/2014/main" id="{C4C583BE-46AE-FD92-B7B5-8F60546EB34E}"/>
              </a:ext>
            </a:extLst>
          </p:cNvPr>
          <p:cNvSpPr txBox="1">
            <a:spLocks noChangeArrowheads="1"/>
          </p:cNvSpPr>
          <p:nvPr/>
        </p:nvSpPr>
        <p:spPr bwMode="auto">
          <a:xfrm>
            <a:off x="2344808" y="2057400"/>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Implantation	</a:t>
            </a:r>
          </a:p>
        </p:txBody>
      </p:sp>
      <p:sp>
        <p:nvSpPr>
          <p:cNvPr id="30" name="TextBox 11">
            <a:extLst>
              <a:ext uri="{FF2B5EF4-FFF2-40B4-BE49-F238E27FC236}">
                <a16:creationId xmlns:a16="http://schemas.microsoft.com/office/drawing/2014/main" id="{C4660815-DEC4-18D8-557A-01095C8F7AA6}"/>
              </a:ext>
            </a:extLst>
          </p:cNvPr>
          <p:cNvSpPr txBox="1">
            <a:spLocks noChangeArrowheads="1"/>
          </p:cNvSpPr>
          <p:nvPr/>
        </p:nvSpPr>
        <p:spPr bwMode="auto">
          <a:xfrm>
            <a:off x="3411608" y="2057400"/>
            <a:ext cx="22894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Fetal Growth &amp; Development</a:t>
            </a:r>
          </a:p>
        </p:txBody>
      </p:sp>
      <p:sp>
        <p:nvSpPr>
          <p:cNvPr id="31" name="TextBox 11">
            <a:extLst>
              <a:ext uri="{FF2B5EF4-FFF2-40B4-BE49-F238E27FC236}">
                <a16:creationId xmlns:a16="http://schemas.microsoft.com/office/drawing/2014/main" id="{99BA38A4-E785-1E26-348F-A6CB7F60BB2E}"/>
              </a:ext>
            </a:extLst>
          </p:cNvPr>
          <p:cNvSpPr txBox="1">
            <a:spLocks noChangeArrowheads="1"/>
          </p:cNvSpPr>
          <p:nvPr/>
        </p:nvSpPr>
        <p:spPr bwMode="auto">
          <a:xfrm>
            <a:off x="5697608" y="2057400"/>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Parturition	</a:t>
            </a:r>
          </a:p>
        </p:txBody>
      </p:sp>
      <p:sp>
        <p:nvSpPr>
          <p:cNvPr id="36" name="Right Arrow 35">
            <a:extLst>
              <a:ext uri="{FF2B5EF4-FFF2-40B4-BE49-F238E27FC236}">
                <a16:creationId xmlns:a16="http://schemas.microsoft.com/office/drawing/2014/main" id="{E5171F60-075E-28FD-E1EF-EE24DDA75213}"/>
              </a:ext>
            </a:extLst>
          </p:cNvPr>
          <p:cNvSpPr/>
          <p:nvPr/>
        </p:nvSpPr>
        <p:spPr>
          <a:xfrm>
            <a:off x="2478903" y="2336891"/>
            <a:ext cx="1305788" cy="304800"/>
          </a:xfrm>
          <a:prstGeom prst="rightArrow">
            <a:avLst/>
          </a:prstGeom>
          <a:solidFill>
            <a:schemeClr val="accent3">
              <a:lumMod val="6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1st</a:t>
            </a:r>
          </a:p>
        </p:txBody>
      </p:sp>
      <p:sp>
        <p:nvSpPr>
          <p:cNvPr id="37" name="Right Arrow 36">
            <a:extLst>
              <a:ext uri="{FF2B5EF4-FFF2-40B4-BE49-F238E27FC236}">
                <a16:creationId xmlns:a16="http://schemas.microsoft.com/office/drawing/2014/main" id="{094DAE21-C62D-5B3D-7688-FB5857E551D6}"/>
              </a:ext>
            </a:extLst>
          </p:cNvPr>
          <p:cNvSpPr/>
          <p:nvPr/>
        </p:nvSpPr>
        <p:spPr>
          <a:xfrm>
            <a:off x="3858420" y="2346079"/>
            <a:ext cx="1305788" cy="304800"/>
          </a:xfrm>
          <a:prstGeom prst="rightArrow">
            <a:avLst/>
          </a:prstGeom>
          <a:solidFill>
            <a:schemeClr val="accent3">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2nd</a:t>
            </a:r>
          </a:p>
        </p:txBody>
      </p:sp>
      <p:sp>
        <p:nvSpPr>
          <p:cNvPr id="38" name="Right Arrow 37">
            <a:extLst>
              <a:ext uri="{FF2B5EF4-FFF2-40B4-BE49-F238E27FC236}">
                <a16:creationId xmlns:a16="http://schemas.microsoft.com/office/drawing/2014/main" id="{E03E7187-B999-8E88-AFF2-23EA62E954A3}"/>
              </a:ext>
            </a:extLst>
          </p:cNvPr>
          <p:cNvSpPr/>
          <p:nvPr/>
        </p:nvSpPr>
        <p:spPr>
          <a:xfrm>
            <a:off x="5230613" y="2346867"/>
            <a:ext cx="1305788" cy="304800"/>
          </a:xfrm>
          <a:prstGeom prst="rightArrow">
            <a:avLst/>
          </a:prstGeom>
          <a:solidFill>
            <a:schemeClr val="bg2">
              <a:lumMod val="7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3rd</a:t>
            </a:r>
          </a:p>
        </p:txBody>
      </p:sp>
      <p:sp>
        <p:nvSpPr>
          <p:cNvPr id="46" name="TextBox 45">
            <a:extLst>
              <a:ext uri="{FF2B5EF4-FFF2-40B4-BE49-F238E27FC236}">
                <a16:creationId xmlns:a16="http://schemas.microsoft.com/office/drawing/2014/main" id="{3C2D5630-03CB-5FB6-0EBF-2247F99ECB0B}"/>
              </a:ext>
            </a:extLst>
          </p:cNvPr>
          <p:cNvSpPr txBox="1"/>
          <p:nvPr/>
        </p:nvSpPr>
        <p:spPr>
          <a:xfrm>
            <a:off x="2466733" y="2937302"/>
            <a:ext cx="1415772" cy="415498"/>
          </a:xfrm>
          <a:prstGeom prst="rect">
            <a:avLst/>
          </a:prstGeom>
          <a:noFill/>
        </p:spPr>
        <p:txBody>
          <a:bodyPr wrap="none" rtlCol="0">
            <a:spAutoFit/>
          </a:bodyPr>
          <a:lstStyle/>
          <a:p>
            <a:r>
              <a:rPr lang="en-US" sz="1050" dirty="0">
                <a:solidFill>
                  <a:schemeClr val="bg1"/>
                </a:solidFill>
                <a:latin typeface="+mj-lt"/>
              </a:rPr>
              <a:t>Vaginal </a:t>
            </a:r>
          </a:p>
          <a:p>
            <a:r>
              <a:rPr lang="en-US" sz="1050" dirty="0">
                <a:solidFill>
                  <a:schemeClr val="bg1"/>
                </a:solidFill>
                <a:latin typeface="+mj-lt"/>
              </a:rPr>
              <a:t>microbiome diversity</a:t>
            </a:r>
          </a:p>
        </p:txBody>
      </p:sp>
      <p:sp>
        <p:nvSpPr>
          <p:cNvPr id="47" name="TextBox 46">
            <a:extLst>
              <a:ext uri="{FF2B5EF4-FFF2-40B4-BE49-F238E27FC236}">
                <a16:creationId xmlns:a16="http://schemas.microsoft.com/office/drawing/2014/main" id="{5437B4F6-8A68-B9D4-F37E-E31D40A3D408}"/>
              </a:ext>
            </a:extLst>
          </p:cNvPr>
          <p:cNvSpPr txBox="1"/>
          <p:nvPr/>
        </p:nvSpPr>
        <p:spPr>
          <a:xfrm>
            <a:off x="5189515" y="2935592"/>
            <a:ext cx="1415773" cy="415498"/>
          </a:xfrm>
          <a:prstGeom prst="rect">
            <a:avLst/>
          </a:prstGeom>
          <a:noFill/>
        </p:spPr>
        <p:txBody>
          <a:bodyPr wrap="none" rtlCol="0">
            <a:spAutoFit/>
          </a:bodyPr>
          <a:lstStyle/>
          <a:p>
            <a:pPr algn="r"/>
            <a:r>
              <a:rPr lang="en-US" sz="1050" dirty="0">
                <a:solidFill>
                  <a:schemeClr val="bg1"/>
                </a:solidFill>
                <a:latin typeface="+mj-lt"/>
              </a:rPr>
              <a:t>Vaginal </a:t>
            </a:r>
          </a:p>
          <a:p>
            <a:pPr algn="r"/>
            <a:r>
              <a:rPr lang="en-US" sz="1050" dirty="0">
                <a:solidFill>
                  <a:schemeClr val="bg1"/>
                </a:solidFill>
                <a:latin typeface="+mj-lt"/>
              </a:rPr>
              <a:t>microbiome diversity</a:t>
            </a:r>
          </a:p>
        </p:txBody>
      </p:sp>
      <p:sp>
        <p:nvSpPr>
          <p:cNvPr id="48" name="TextBox 47">
            <a:extLst>
              <a:ext uri="{FF2B5EF4-FFF2-40B4-BE49-F238E27FC236}">
                <a16:creationId xmlns:a16="http://schemas.microsoft.com/office/drawing/2014/main" id="{227F7C6D-4073-DE7B-EA04-1CBB9A9C9EEC}"/>
              </a:ext>
            </a:extLst>
          </p:cNvPr>
          <p:cNvSpPr txBox="1"/>
          <p:nvPr/>
        </p:nvSpPr>
        <p:spPr>
          <a:xfrm>
            <a:off x="4078023" y="2849227"/>
            <a:ext cx="854721" cy="253916"/>
          </a:xfrm>
          <a:prstGeom prst="rect">
            <a:avLst/>
          </a:prstGeom>
          <a:noFill/>
        </p:spPr>
        <p:txBody>
          <a:bodyPr wrap="none" rtlCol="0">
            <a:spAutoFit/>
          </a:bodyPr>
          <a:lstStyle/>
          <a:p>
            <a:pPr algn="ctr"/>
            <a:r>
              <a:rPr lang="en-US" sz="1050" dirty="0">
                <a:solidFill>
                  <a:schemeClr val="bg1"/>
                </a:solidFill>
                <a:latin typeface="+mj-lt"/>
              </a:rPr>
              <a:t>Lactobacilli</a:t>
            </a:r>
          </a:p>
        </p:txBody>
      </p:sp>
      <p:sp>
        <p:nvSpPr>
          <p:cNvPr id="49" name="Rectangle 48">
            <a:extLst>
              <a:ext uri="{FF2B5EF4-FFF2-40B4-BE49-F238E27FC236}">
                <a16:creationId xmlns:a16="http://schemas.microsoft.com/office/drawing/2014/main" id="{F0692DBE-2CD0-2D1F-7306-94EF33A623DA}"/>
              </a:ext>
            </a:extLst>
          </p:cNvPr>
          <p:cNvSpPr/>
          <p:nvPr/>
        </p:nvSpPr>
        <p:spPr>
          <a:xfrm>
            <a:off x="2344808" y="2057401"/>
            <a:ext cx="4343400" cy="1371600"/>
          </a:xfrm>
          <a:prstGeom prst="rect">
            <a:avLst/>
          </a:prstGeom>
          <a:no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Manual Input 49">
            <a:extLst>
              <a:ext uri="{FF2B5EF4-FFF2-40B4-BE49-F238E27FC236}">
                <a16:creationId xmlns:a16="http://schemas.microsoft.com/office/drawing/2014/main" id="{9D160D1C-E276-F18F-2A1D-F0E9E11CA7AE}"/>
              </a:ext>
            </a:extLst>
          </p:cNvPr>
          <p:cNvSpPr/>
          <p:nvPr/>
        </p:nvSpPr>
        <p:spPr>
          <a:xfrm>
            <a:off x="2479578" y="6069058"/>
            <a:ext cx="2067788" cy="45709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535"/>
              <a:gd name="connsiteX1" fmla="*/ 10000 w 10000"/>
              <a:gd name="connsiteY1" fmla="*/ 535 h 10535"/>
              <a:gd name="connsiteX2" fmla="*/ 10000 w 10000"/>
              <a:gd name="connsiteY2" fmla="*/ 10535 h 10535"/>
              <a:gd name="connsiteX3" fmla="*/ 0 w 10000"/>
              <a:gd name="connsiteY3" fmla="*/ 10535 h 10535"/>
              <a:gd name="connsiteX4" fmla="*/ 0 w 10000"/>
              <a:gd name="connsiteY4" fmla="*/ 0 h 10535"/>
              <a:gd name="connsiteX0" fmla="*/ 0 w 10000"/>
              <a:gd name="connsiteY0" fmla="*/ 0 h 10535"/>
              <a:gd name="connsiteX1" fmla="*/ 9927 w 10000"/>
              <a:gd name="connsiteY1" fmla="*/ 3229 h 10535"/>
              <a:gd name="connsiteX2" fmla="*/ 10000 w 10000"/>
              <a:gd name="connsiteY2" fmla="*/ 10535 h 10535"/>
              <a:gd name="connsiteX3" fmla="*/ 0 w 10000"/>
              <a:gd name="connsiteY3" fmla="*/ 10535 h 10535"/>
              <a:gd name="connsiteX4" fmla="*/ 0 w 10000"/>
              <a:gd name="connsiteY4" fmla="*/ 0 h 10535"/>
              <a:gd name="connsiteX0" fmla="*/ 0 w 10036"/>
              <a:gd name="connsiteY0" fmla="*/ 0 h 9901"/>
              <a:gd name="connsiteX1" fmla="*/ 9963 w 10036"/>
              <a:gd name="connsiteY1" fmla="*/ 2595 h 9901"/>
              <a:gd name="connsiteX2" fmla="*/ 10036 w 10036"/>
              <a:gd name="connsiteY2" fmla="*/ 9901 h 9901"/>
              <a:gd name="connsiteX3" fmla="*/ 36 w 10036"/>
              <a:gd name="connsiteY3" fmla="*/ 9901 h 9901"/>
              <a:gd name="connsiteX4" fmla="*/ 0 w 10036"/>
              <a:gd name="connsiteY4" fmla="*/ 0 h 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6" h="9901">
                <a:moveTo>
                  <a:pt x="0" y="0"/>
                </a:moveTo>
                <a:lnTo>
                  <a:pt x="9963" y="2595"/>
                </a:lnTo>
                <a:cubicBezTo>
                  <a:pt x="9987" y="5030"/>
                  <a:pt x="10012" y="7466"/>
                  <a:pt x="10036" y="9901"/>
                </a:cubicBezTo>
                <a:lnTo>
                  <a:pt x="36" y="9901"/>
                </a:lnTo>
                <a:cubicBezTo>
                  <a:pt x="24" y="6601"/>
                  <a:pt x="12" y="3300"/>
                  <a:pt x="0" y="0"/>
                </a:cubicBezTo>
                <a:close/>
              </a:path>
            </a:pathLst>
          </a:custGeom>
          <a:gradFill flip="none" rotWithShape="1">
            <a:gsLst>
              <a:gs pos="0">
                <a:srgbClr val="21407D"/>
              </a:gs>
              <a:gs pos="50000">
                <a:srgbClr val="21407D">
                  <a:tint val="44500"/>
                  <a:satMod val="160000"/>
                </a:srgbClr>
              </a:gs>
              <a:gs pos="100000">
                <a:srgbClr val="21407D">
                  <a:tint val="23500"/>
                  <a:satMod val="16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Manual Input 50">
            <a:extLst>
              <a:ext uri="{FF2B5EF4-FFF2-40B4-BE49-F238E27FC236}">
                <a16:creationId xmlns:a16="http://schemas.microsoft.com/office/drawing/2014/main" id="{1CB78436-494C-675A-7A40-A361935DF367}"/>
              </a:ext>
            </a:extLst>
          </p:cNvPr>
          <p:cNvSpPr/>
          <p:nvPr/>
        </p:nvSpPr>
        <p:spPr>
          <a:xfrm flipH="1">
            <a:off x="4498500" y="6069031"/>
            <a:ext cx="2067788" cy="4571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6"/>
              <a:gd name="connsiteY0" fmla="*/ 0 h 8000"/>
              <a:gd name="connsiteX1" fmla="*/ 10036 w 10036"/>
              <a:gd name="connsiteY1" fmla="*/ 694 h 8000"/>
              <a:gd name="connsiteX2" fmla="*/ 10000 w 10036"/>
              <a:gd name="connsiteY2" fmla="*/ 8000 h 8000"/>
              <a:gd name="connsiteX3" fmla="*/ 0 w 10036"/>
              <a:gd name="connsiteY3" fmla="*/ 8000 h 8000"/>
              <a:gd name="connsiteX4" fmla="*/ 0 w 10036"/>
              <a:gd name="connsiteY4" fmla="*/ 0 h 8000"/>
              <a:gd name="connsiteX0" fmla="*/ 0 w 10000"/>
              <a:gd name="connsiteY0" fmla="*/ 0 h 12377"/>
              <a:gd name="connsiteX1" fmla="*/ 10000 w 10000"/>
              <a:gd name="connsiteY1" fmla="*/ 3245 h 12377"/>
              <a:gd name="connsiteX2" fmla="*/ 9964 w 10000"/>
              <a:gd name="connsiteY2" fmla="*/ 12377 h 12377"/>
              <a:gd name="connsiteX3" fmla="*/ 0 w 10000"/>
              <a:gd name="connsiteY3" fmla="*/ 12377 h 12377"/>
              <a:gd name="connsiteX4" fmla="*/ 0 w 10000"/>
              <a:gd name="connsiteY4" fmla="*/ 0 h 1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377">
                <a:moveTo>
                  <a:pt x="0" y="0"/>
                </a:moveTo>
                <a:lnTo>
                  <a:pt x="10000" y="3245"/>
                </a:lnTo>
                <a:cubicBezTo>
                  <a:pt x="9988" y="6288"/>
                  <a:pt x="9976" y="9333"/>
                  <a:pt x="9964" y="12377"/>
                </a:cubicBezTo>
                <a:lnTo>
                  <a:pt x="0" y="12377"/>
                </a:lnTo>
                <a:lnTo>
                  <a:pt x="0" y="0"/>
                </a:lnTo>
                <a:close/>
              </a:path>
            </a:pathLst>
          </a:custGeom>
          <a:gradFill flip="none" rotWithShape="1">
            <a:gsLst>
              <a:gs pos="0">
                <a:srgbClr val="21407D"/>
              </a:gs>
              <a:gs pos="50000">
                <a:srgbClr val="21407D">
                  <a:tint val="44500"/>
                  <a:satMod val="160000"/>
                </a:srgbClr>
              </a:gs>
              <a:gs pos="100000">
                <a:srgbClr val="21407D">
                  <a:tint val="23500"/>
                  <a:satMod val="16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riangle 51">
            <a:extLst>
              <a:ext uri="{FF2B5EF4-FFF2-40B4-BE49-F238E27FC236}">
                <a16:creationId xmlns:a16="http://schemas.microsoft.com/office/drawing/2014/main" id="{05A680B4-5511-7E1E-2FDC-7147CFF2B5F2}"/>
              </a:ext>
            </a:extLst>
          </p:cNvPr>
          <p:cNvSpPr/>
          <p:nvPr/>
        </p:nvSpPr>
        <p:spPr>
          <a:xfrm flipV="1">
            <a:off x="2509083" y="6024319"/>
            <a:ext cx="4023360" cy="122570"/>
          </a:xfrm>
          <a:prstGeom prst="triangle">
            <a:avLst>
              <a:gd name="adj" fmla="val 50330"/>
            </a:avLst>
          </a:prstGeom>
          <a:gradFill flip="none" rotWithShape="1">
            <a:gsLst>
              <a:gs pos="0">
                <a:srgbClr val="4597A0"/>
              </a:gs>
              <a:gs pos="50000">
                <a:srgbClr val="4597A0"/>
              </a:gs>
              <a:gs pos="100000">
                <a:schemeClr val="bg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TextBox 11">
            <a:extLst>
              <a:ext uri="{FF2B5EF4-FFF2-40B4-BE49-F238E27FC236}">
                <a16:creationId xmlns:a16="http://schemas.microsoft.com/office/drawing/2014/main" id="{D372ABAF-6D46-85B5-EE30-31DF008C2238}"/>
              </a:ext>
            </a:extLst>
          </p:cNvPr>
          <p:cNvSpPr txBox="1">
            <a:spLocks noChangeArrowheads="1"/>
          </p:cNvSpPr>
          <p:nvPr/>
        </p:nvSpPr>
        <p:spPr bwMode="auto">
          <a:xfrm>
            <a:off x="2344808" y="5257799"/>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Implantation	</a:t>
            </a:r>
          </a:p>
        </p:txBody>
      </p:sp>
      <p:sp>
        <p:nvSpPr>
          <p:cNvPr id="55" name="TextBox 11">
            <a:extLst>
              <a:ext uri="{FF2B5EF4-FFF2-40B4-BE49-F238E27FC236}">
                <a16:creationId xmlns:a16="http://schemas.microsoft.com/office/drawing/2014/main" id="{B84A0219-EBD7-3B34-8A64-A143A7F46022}"/>
              </a:ext>
            </a:extLst>
          </p:cNvPr>
          <p:cNvSpPr txBox="1">
            <a:spLocks noChangeArrowheads="1"/>
          </p:cNvSpPr>
          <p:nvPr/>
        </p:nvSpPr>
        <p:spPr bwMode="auto">
          <a:xfrm>
            <a:off x="3411608" y="5257799"/>
            <a:ext cx="22894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Fetal Growth &amp; Development</a:t>
            </a:r>
          </a:p>
        </p:txBody>
      </p:sp>
      <p:sp>
        <p:nvSpPr>
          <p:cNvPr id="56" name="TextBox 11">
            <a:extLst>
              <a:ext uri="{FF2B5EF4-FFF2-40B4-BE49-F238E27FC236}">
                <a16:creationId xmlns:a16="http://schemas.microsoft.com/office/drawing/2014/main" id="{4D44BAD7-4070-59DC-6DF0-271C8A852D1C}"/>
              </a:ext>
            </a:extLst>
          </p:cNvPr>
          <p:cNvSpPr txBox="1">
            <a:spLocks noChangeArrowheads="1"/>
          </p:cNvSpPr>
          <p:nvPr/>
        </p:nvSpPr>
        <p:spPr bwMode="auto">
          <a:xfrm>
            <a:off x="5697608" y="5257799"/>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Parturition	</a:t>
            </a:r>
          </a:p>
        </p:txBody>
      </p:sp>
      <p:sp>
        <p:nvSpPr>
          <p:cNvPr id="57" name="Right Arrow 56">
            <a:extLst>
              <a:ext uri="{FF2B5EF4-FFF2-40B4-BE49-F238E27FC236}">
                <a16:creationId xmlns:a16="http://schemas.microsoft.com/office/drawing/2014/main" id="{3DCDF4F8-7416-9CD4-DD5A-2036ECA2AF66}"/>
              </a:ext>
            </a:extLst>
          </p:cNvPr>
          <p:cNvSpPr/>
          <p:nvPr/>
        </p:nvSpPr>
        <p:spPr>
          <a:xfrm>
            <a:off x="2478903" y="5537290"/>
            <a:ext cx="1305788" cy="304800"/>
          </a:xfrm>
          <a:prstGeom prst="rightArrow">
            <a:avLst/>
          </a:prstGeom>
          <a:solidFill>
            <a:schemeClr val="accent3">
              <a:lumMod val="6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1st</a:t>
            </a:r>
          </a:p>
        </p:txBody>
      </p:sp>
      <p:sp>
        <p:nvSpPr>
          <p:cNvPr id="58" name="Right Arrow 57">
            <a:extLst>
              <a:ext uri="{FF2B5EF4-FFF2-40B4-BE49-F238E27FC236}">
                <a16:creationId xmlns:a16="http://schemas.microsoft.com/office/drawing/2014/main" id="{83565C5E-CC4B-871E-33CE-2749F0C1A055}"/>
              </a:ext>
            </a:extLst>
          </p:cNvPr>
          <p:cNvSpPr/>
          <p:nvPr/>
        </p:nvSpPr>
        <p:spPr>
          <a:xfrm>
            <a:off x="3858420" y="5546478"/>
            <a:ext cx="1305788" cy="304800"/>
          </a:xfrm>
          <a:prstGeom prst="rightArrow">
            <a:avLst/>
          </a:prstGeom>
          <a:solidFill>
            <a:schemeClr val="accent3">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2nd</a:t>
            </a:r>
          </a:p>
        </p:txBody>
      </p:sp>
      <p:sp>
        <p:nvSpPr>
          <p:cNvPr id="59" name="Right Arrow 58">
            <a:extLst>
              <a:ext uri="{FF2B5EF4-FFF2-40B4-BE49-F238E27FC236}">
                <a16:creationId xmlns:a16="http://schemas.microsoft.com/office/drawing/2014/main" id="{CB397661-CADA-1C0F-00C1-6AD1DD4A96B0}"/>
              </a:ext>
            </a:extLst>
          </p:cNvPr>
          <p:cNvSpPr/>
          <p:nvPr/>
        </p:nvSpPr>
        <p:spPr>
          <a:xfrm>
            <a:off x="5230613" y="5547266"/>
            <a:ext cx="1305788" cy="304800"/>
          </a:xfrm>
          <a:prstGeom prst="rightArrow">
            <a:avLst/>
          </a:prstGeom>
          <a:solidFill>
            <a:schemeClr val="bg2">
              <a:lumMod val="7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3rd</a:t>
            </a:r>
          </a:p>
        </p:txBody>
      </p:sp>
      <p:sp>
        <p:nvSpPr>
          <p:cNvPr id="60" name="TextBox 59">
            <a:extLst>
              <a:ext uri="{FF2B5EF4-FFF2-40B4-BE49-F238E27FC236}">
                <a16:creationId xmlns:a16="http://schemas.microsoft.com/office/drawing/2014/main" id="{6307011C-F31B-2845-F13D-3D911A67C2B9}"/>
              </a:ext>
            </a:extLst>
          </p:cNvPr>
          <p:cNvSpPr txBox="1"/>
          <p:nvPr/>
        </p:nvSpPr>
        <p:spPr>
          <a:xfrm>
            <a:off x="2466733" y="6137701"/>
            <a:ext cx="1415772" cy="415498"/>
          </a:xfrm>
          <a:prstGeom prst="rect">
            <a:avLst/>
          </a:prstGeom>
          <a:noFill/>
        </p:spPr>
        <p:txBody>
          <a:bodyPr wrap="none" rtlCol="0">
            <a:spAutoFit/>
          </a:bodyPr>
          <a:lstStyle/>
          <a:p>
            <a:r>
              <a:rPr lang="en-US" sz="1050" dirty="0">
                <a:solidFill>
                  <a:schemeClr val="bg1"/>
                </a:solidFill>
                <a:latin typeface="+mj-lt"/>
              </a:rPr>
              <a:t>Vaginal </a:t>
            </a:r>
          </a:p>
          <a:p>
            <a:r>
              <a:rPr lang="en-US" sz="1050" dirty="0">
                <a:solidFill>
                  <a:schemeClr val="bg1"/>
                </a:solidFill>
                <a:latin typeface="+mj-lt"/>
              </a:rPr>
              <a:t>microbiome diversity</a:t>
            </a:r>
          </a:p>
        </p:txBody>
      </p:sp>
      <p:sp>
        <p:nvSpPr>
          <p:cNvPr id="61" name="TextBox 60">
            <a:extLst>
              <a:ext uri="{FF2B5EF4-FFF2-40B4-BE49-F238E27FC236}">
                <a16:creationId xmlns:a16="http://schemas.microsoft.com/office/drawing/2014/main" id="{FFED90BF-A1AA-739D-4638-6B0ABB6D9988}"/>
              </a:ext>
            </a:extLst>
          </p:cNvPr>
          <p:cNvSpPr txBox="1"/>
          <p:nvPr/>
        </p:nvSpPr>
        <p:spPr>
          <a:xfrm>
            <a:off x="5189515" y="6135991"/>
            <a:ext cx="1415773" cy="415498"/>
          </a:xfrm>
          <a:prstGeom prst="rect">
            <a:avLst/>
          </a:prstGeom>
          <a:noFill/>
        </p:spPr>
        <p:txBody>
          <a:bodyPr wrap="none" rtlCol="0">
            <a:spAutoFit/>
          </a:bodyPr>
          <a:lstStyle/>
          <a:p>
            <a:pPr algn="r"/>
            <a:r>
              <a:rPr lang="en-US" sz="1050" dirty="0">
                <a:solidFill>
                  <a:schemeClr val="bg1"/>
                </a:solidFill>
                <a:latin typeface="+mj-lt"/>
              </a:rPr>
              <a:t>Vaginal </a:t>
            </a:r>
          </a:p>
          <a:p>
            <a:pPr algn="r"/>
            <a:r>
              <a:rPr lang="en-US" sz="1050" dirty="0">
                <a:solidFill>
                  <a:schemeClr val="bg1"/>
                </a:solidFill>
                <a:latin typeface="+mj-lt"/>
              </a:rPr>
              <a:t>microbiome diversity</a:t>
            </a:r>
          </a:p>
        </p:txBody>
      </p:sp>
      <p:sp>
        <p:nvSpPr>
          <p:cNvPr id="63" name="TextBox 62">
            <a:extLst>
              <a:ext uri="{FF2B5EF4-FFF2-40B4-BE49-F238E27FC236}">
                <a16:creationId xmlns:a16="http://schemas.microsoft.com/office/drawing/2014/main" id="{52BEDEA8-5AEA-2B7D-9468-41025021F4C0}"/>
              </a:ext>
            </a:extLst>
          </p:cNvPr>
          <p:cNvSpPr txBox="1"/>
          <p:nvPr/>
        </p:nvSpPr>
        <p:spPr>
          <a:xfrm>
            <a:off x="4158173" y="5976696"/>
            <a:ext cx="694421" cy="215444"/>
          </a:xfrm>
          <a:prstGeom prst="rect">
            <a:avLst/>
          </a:prstGeom>
          <a:noFill/>
        </p:spPr>
        <p:txBody>
          <a:bodyPr wrap="none" rtlCol="0">
            <a:spAutoFit/>
          </a:bodyPr>
          <a:lstStyle/>
          <a:p>
            <a:pPr algn="ctr"/>
            <a:r>
              <a:rPr lang="en-US" sz="800" dirty="0">
                <a:solidFill>
                  <a:schemeClr val="bg1"/>
                </a:solidFill>
                <a:latin typeface="+mj-lt"/>
              </a:rPr>
              <a:t>Lactobacilli</a:t>
            </a:r>
          </a:p>
        </p:txBody>
      </p:sp>
      <p:sp>
        <p:nvSpPr>
          <p:cNvPr id="64" name="Rectangle 63">
            <a:extLst>
              <a:ext uri="{FF2B5EF4-FFF2-40B4-BE49-F238E27FC236}">
                <a16:creationId xmlns:a16="http://schemas.microsoft.com/office/drawing/2014/main" id="{B10A2369-A68D-6B9B-769F-7D682E939AD5}"/>
              </a:ext>
            </a:extLst>
          </p:cNvPr>
          <p:cNvSpPr/>
          <p:nvPr/>
        </p:nvSpPr>
        <p:spPr>
          <a:xfrm>
            <a:off x="2344808" y="5257800"/>
            <a:ext cx="4343400" cy="1371600"/>
          </a:xfrm>
          <a:prstGeom prst="rect">
            <a:avLst/>
          </a:prstGeom>
          <a:no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7A0B900D-7FEE-F791-4B82-F7118E25D7B5}"/>
              </a:ext>
            </a:extLst>
          </p:cNvPr>
          <p:cNvSpPr txBox="1"/>
          <p:nvPr/>
        </p:nvSpPr>
        <p:spPr>
          <a:xfrm rot="16200000">
            <a:off x="1636776" y="2539837"/>
            <a:ext cx="795528" cy="411480"/>
          </a:xfrm>
          <a:prstGeom prst="rect">
            <a:avLst/>
          </a:prstGeom>
          <a:solidFill>
            <a:srgbClr val="569FD3"/>
          </a:solidFill>
          <a:ln>
            <a:solidFill>
              <a:srgbClr val="00727C"/>
            </a:solidFill>
          </a:ln>
        </p:spPr>
        <p:txBody>
          <a:bodyPr wrap="none" rtlCol="0" anchor="ctr">
            <a:spAutoFit/>
          </a:bodyPr>
          <a:lstStyle/>
          <a:p>
            <a:pPr algn="ctr"/>
            <a:r>
              <a:rPr lang="en-US" sz="1050" b="1" dirty="0">
                <a:solidFill>
                  <a:schemeClr val="accent3"/>
                </a:solidFill>
                <a:latin typeface="Helvetica" pitchFamily="2" charset="0"/>
              </a:rPr>
              <a:t>HIV-</a:t>
            </a:r>
          </a:p>
        </p:txBody>
      </p:sp>
      <p:sp>
        <p:nvSpPr>
          <p:cNvPr id="66" name="Manual Input 49">
            <a:extLst>
              <a:ext uri="{FF2B5EF4-FFF2-40B4-BE49-F238E27FC236}">
                <a16:creationId xmlns:a16="http://schemas.microsoft.com/office/drawing/2014/main" id="{37E42A42-1463-16D1-D5C8-B05C5AEE1198}"/>
              </a:ext>
            </a:extLst>
          </p:cNvPr>
          <p:cNvSpPr/>
          <p:nvPr/>
        </p:nvSpPr>
        <p:spPr>
          <a:xfrm>
            <a:off x="2479578" y="4458468"/>
            <a:ext cx="2078747" cy="45709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535"/>
              <a:gd name="connsiteX1" fmla="*/ 10000 w 10000"/>
              <a:gd name="connsiteY1" fmla="*/ 535 h 10535"/>
              <a:gd name="connsiteX2" fmla="*/ 10000 w 10000"/>
              <a:gd name="connsiteY2" fmla="*/ 10535 h 10535"/>
              <a:gd name="connsiteX3" fmla="*/ 0 w 10000"/>
              <a:gd name="connsiteY3" fmla="*/ 10535 h 10535"/>
              <a:gd name="connsiteX4" fmla="*/ 0 w 10000"/>
              <a:gd name="connsiteY4" fmla="*/ 0 h 10535"/>
              <a:gd name="connsiteX0" fmla="*/ 0 w 10000"/>
              <a:gd name="connsiteY0" fmla="*/ 0 h 10535"/>
              <a:gd name="connsiteX1" fmla="*/ 9927 w 10000"/>
              <a:gd name="connsiteY1" fmla="*/ 3229 h 10535"/>
              <a:gd name="connsiteX2" fmla="*/ 10000 w 10000"/>
              <a:gd name="connsiteY2" fmla="*/ 10535 h 10535"/>
              <a:gd name="connsiteX3" fmla="*/ 0 w 10000"/>
              <a:gd name="connsiteY3" fmla="*/ 10535 h 10535"/>
              <a:gd name="connsiteX4" fmla="*/ 0 w 10000"/>
              <a:gd name="connsiteY4" fmla="*/ 0 h 10535"/>
              <a:gd name="connsiteX0" fmla="*/ 0 w 10036"/>
              <a:gd name="connsiteY0" fmla="*/ 0 h 9901"/>
              <a:gd name="connsiteX1" fmla="*/ 9963 w 10036"/>
              <a:gd name="connsiteY1" fmla="*/ 2595 h 9901"/>
              <a:gd name="connsiteX2" fmla="*/ 10036 w 10036"/>
              <a:gd name="connsiteY2" fmla="*/ 9901 h 9901"/>
              <a:gd name="connsiteX3" fmla="*/ 36 w 10036"/>
              <a:gd name="connsiteY3" fmla="*/ 9901 h 9901"/>
              <a:gd name="connsiteX4" fmla="*/ 0 w 10036"/>
              <a:gd name="connsiteY4" fmla="*/ 0 h 9901"/>
              <a:gd name="connsiteX0" fmla="*/ 0 w 10053"/>
              <a:gd name="connsiteY0" fmla="*/ 0 h 10000"/>
              <a:gd name="connsiteX1" fmla="*/ 10050 w 10053"/>
              <a:gd name="connsiteY1" fmla="*/ 6233 h 10000"/>
              <a:gd name="connsiteX2" fmla="*/ 10000 w 10053"/>
              <a:gd name="connsiteY2" fmla="*/ 10000 h 10000"/>
              <a:gd name="connsiteX3" fmla="*/ 36 w 10053"/>
              <a:gd name="connsiteY3" fmla="*/ 10000 h 10000"/>
              <a:gd name="connsiteX4" fmla="*/ 0 w 1005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3" h="10000">
                <a:moveTo>
                  <a:pt x="0" y="0"/>
                </a:moveTo>
                <a:lnTo>
                  <a:pt x="10050" y="6233"/>
                </a:lnTo>
                <a:cubicBezTo>
                  <a:pt x="10074" y="8692"/>
                  <a:pt x="9976" y="7541"/>
                  <a:pt x="10000" y="10000"/>
                </a:cubicBezTo>
                <a:lnTo>
                  <a:pt x="36" y="10000"/>
                </a:lnTo>
                <a:cubicBezTo>
                  <a:pt x="24" y="6667"/>
                  <a:pt x="12" y="3333"/>
                  <a:pt x="0" y="0"/>
                </a:cubicBezTo>
                <a:close/>
              </a:path>
            </a:pathLst>
          </a:custGeom>
          <a:gradFill flip="none" rotWithShape="1">
            <a:gsLst>
              <a:gs pos="0">
                <a:srgbClr val="21407D"/>
              </a:gs>
              <a:gs pos="50000">
                <a:srgbClr val="21407D">
                  <a:tint val="44500"/>
                  <a:satMod val="160000"/>
                </a:srgbClr>
              </a:gs>
              <a:gs pos="100000">
                <a:srgbClr val="21407D">
                  <a:tint val="23500"/>
                  <a:satMod val="16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Manual Input 50">
            <a:extLst>
              <a:ext uri="{FF2B5EF4-FFF2-40B4-BE49-F238E27FC236}">
                <a16:creationId xmlns:a16="http://schemas.microsoft.com/office/drawing/2014/main" id="{C64011B1-4EE0-8A4E-2CC2-3FEE07D9F19C}"/>
              </a:ext>
            </a:extLst>
          </p:cNvPr>
          <p:cNvSpPr/>
          <p:nvPr/>
        </p:nvSpPr>
        <p:spPr>
          <a:xfrm flipH="1">
            <a:off x="4498500" y="4458441"/>
            <a:ext cx="2067788" cy="4571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6"/>
              <a:gd name="connsiteY0" fmla="*/ 0 h 8000"/>
              <a:gd name="connsiteX1" fmla="*/ 10036 w 10036"/>
              <a:gd name="connsiteY1" fmla="*/ 694 h 8000"/>
              <a:gd name="connsiteX2" fmla="*/ 10000 w 10036"/>
              <a:gd name="connsiteY2" fmla="*/ 8000 h 8000"/>
              <a:gd name="connsiteX3" fmla="*/ 0 w 10036"/>
              <a:gd name="connsiteY3" fmla="*/ 8000 h 8000"/>
              <a:gd name="connsiteX4" fmla="*/ 0 w 10036"/>
              <a:gd name="connsiteY4" fmla="*/ 0 h 8000"/>
              <a:gd name="connsiteX0" fmla="*/ 0 w 10000"/>
              <a:gd name="connsiteY0" fmla="*/ 0 h 12377"/>
              <a:gd name="connsiteX1" fmla="*/ 10000 w 10000"/>
              <a:gd name="connsiteY1" fmla="*/ 3245 h 12377"/>
              <a:gd name="connsiteX2" fmla="*/ 9964 w 10000"/>
              <a:gd name="connsiteY2" fmla="*/ 12377 h 12377"/>
              <a:gd name="connsiteX3" fmla="*/ 0 w 10000"/>
              <a:gd name="connsiteY3" fmla="*/ 12377 h 12377"/>
              <a:gd name="connsiteX4" fmla="*/ 0 w 10000"/>
              <a:gd name="connsiteY4" fmla="*/ 0 h 12377"/>
              <a:gd name="connsiteX0" fmla="*/ 0 w 10000"/>
              <a:gd name="connsiteY0" fmla="*/ 0 h 12377"/>
              <a:gd name="connsiteX1" fmla="*/ 10000 w 10000"/>
              <a:gd name="connsiteY1" fmla="*/ 7371 h 12377"/>
              <a:gd name="connsiteX2" fmla="*/ 9964 w 10000"/>
              <a:gd name="connsiteY2" fmla="*/ 12377 h 12377"/>
              <a:gd name="connsiteX3" fmla="*/ 0 w 10000"/>
              <a:gd name="connsiteY3" fmla="*/ 12377 h 12377"/>
              <a:gd name="connsiteX4" fmla="*/ 0 w 10000"/>
              <a:gd name="connsiteY4" fmla="*/ 0 h 1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377">
                <a:moveTo>
                  <a:pt x="0" y="0"/>
                </a:moveTo>
                <a:lnTo>
                  <a:pt x="10000" y="7371"/>
                </a:lnTo>
                <a:cubicBezTo>
                  <a:pt x="9988" y="10414"/>
                  <a:pt x="9976" y="9333"/>
                  <a:pt x="9964" y="12377"/>
                </a:cubicBezTo>
                <a:lnTo>
                  <a:pt x="0" y="12377"/>
                </a:lnTo>
                <a:lnTo>
                  <a:pt x="0" y="0"/>
                </a:lnTo>
                <a:close/>
              </a:path>
            </a:pathLst>
          </a:custGeom>
          <a:gradFill flip="none" rotWithShape="1">
            <a:gsLst>
              <a:gs pos="0">
                <a:srgbClr val="21407D"/>
              </a:gs>
              <a:gs pos="50000">
                <a:srgbClr val="21407D">
                  <a:tint val="44500"/>
                  <a:satMod val="160000"/>
                </a:srgbClr>
              </a:gs>
              <a:gs pos="100000">
                <a:srgbClr val="21407D">
                  <a:tint val="23500"/>
                  <a:satMod val="16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Triangle 67">
            <a:extLst>
              <a:ext uri="{FF2B5EF4-FFF2-40B4-BE49-F238E27FC236}">
                <a16:creationId xmlns:a16="http://schemas.microsoft.com/office/drawing/2014/main" id="{57252BD8-5809-CD28-0BAD-B68730689732}"/>
              </a:ext>
            </a:extLst>
          </p:cNvPr>
          <p:cNvSpPr/>
          <p:nvPr/>
        </p:nvSpPr>
        <p:spPr>
          <a:xfrm flipV="1">
            <a:off x="2509083" y="4413729"/>
            <a:ext cx="4023360" cy="260156"/>
          </a:xfrm>
          <a:prstGeom prst="triangle">
            <a:avLst>
              <a:gd name="adj" fmla="val 50330"/>
            </a:avLst>
          </a:prstGeom>
          <a:gradFill flip="none" rotWithShape="1">
            <a:gsLst>
              <a:gs pos="0">
                <a:srgbClr val="4597A0"/>
              </a:gs>
              <a:gs pos="50000">
                <a:srgbClr val="4597A0"/>
              </a:gs>
              <a:gs pos="100000">
                <a:schemeClr val="bg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TextBox 11">
            <a:extLst>
              <a:ext uri="{FF2B5EF4-FFF2-40B4-BE49-F238E27FC236}">
                <a16:creationId xmlns:a16="http://schemas.microsoft.com/office/drawing/2014/main" id="{0C5A887F-382C-9B53-CF4F-E9A54693C5AD}"/>
              </a:ext>
            </a:extLst>
          </p:cNvPr>
          <p:cNvSpPr txBox="1">
            <a:spLocks noChangeArrowheads="1"/>
          </p:cNvSpPr>
          <p:nvPr/>
        </p:nvSpPr>
        <p:spPr bwMode="auto">
          <a:xfrm>
            <a:off x="2344808" y="3647209"/>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Implantation	</a:t>
            </a:r>
          </a:p>
        </p:txBody>
      </p:sp>
      <p:sp>
        <p:nvSpPr>
          <p:cNvPr id="72" name="TextBox 11">
            <a:extLst>
              <a:ext uri="{FF2B5EF4-FFF2-40B4-BE49-F238E27FC236}">
                <a16:creationId xmlns:a16="http://schemas.microsoft.com/office/drawing/2014/main" id="{45BBC875-E9E4-D01D-51B2-B7F17D921DB3}"/>
              </a:ext>
            </a:extLst>
          </p:cNvPr>
          <p:cNvSpPr txBox="1">
            <a:spLocks noChangeArrowheads="1"/>
          </p:cNvSpPr>
          <p:nvPr/>
        </p:nvSpPr>
        <p:spPr bwMode="auto">
          <a:xfrm>
            <a:off x="3411608" y="3647209"/>
            <a:ext cx="22894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Fetal Growth &amp; Development</a:t>
            </a:r>
          </a:p>
        </p:txBody>
      </p:sp>
      <p:sp>
        <p:nvSpPr>
          <p:cNvPr id="73" name="TextBox 11">
            <a:extLst>
              <a:ext uri="{FF2B5EF4-FFF2-40B4-BE49-F238E27FC236}">
                <a16:creationId xmlns:a16="http://schemas.microsoft.com/office/drawing/2014/main" id="{D2C2B080-FB89-506C-267D-992A0375DB77}"/>
              </a:ext>
            </a:extLst>
          </p:cNvPr>
          <p:cNvSpPr txBox="1">
            <a:spLocks noChangeArrowheads="1"/>
          </p:cNvSpPr>
          <p:nvPr/>
        </p:nvSpPr>
        <p:spPr bwMode="auto">
          <a:xfrm>
            <a:off x="5697608" y="3647209"/>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Parturition	</a:t>
            </a:r>
          </a:p>
        </p:txBody>
      </p:sp>
      <p:sp>
        <p:nvSpPr>
          <p:cNvPr id="76" name="Right Arrow 75">
            <a:extLst>
              <a:ext uri="{FF2B5EF4-FFF2-40B4-BE49-F238E27FC236}">
                <a16:creationId xmlns:a16="http://schemas.microsoft.com/office/drawing/2014/main" id="{5C4AD03A-91C8-4CF2-8209-C618138054C3}"/>
              </a:ext>
            </a:extLst>
          </p:cNvPr>
          <p:cNvSpPr/>
          <p:nvPr/>
        </p:nvSpPr>
        <p:spPr>
          <a:xfrm>
            <a:off x="2478903" y="3926700"/>
            <a:ext cx="1305788" cy="304800"/>
          </a:xfrm>
          <a:prstGeom prst="rightArrow">
            <a:avLst/>
          </a:prstGeom>
          <a:solidFill>
            <a:schemeClr val="accent3">
              <a:lumMod val="6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1st</a:t>
            </a:r>
          </a:p>
        </p:txBody>
      </p:sp>
      <p:sp>
        <p:nvSpPr>
          <p:cNvPr id="77" name="Right Arrow 76">
            <a:extLst>
              <a:ext uri="{FF2B5EF4-FFF2-40B4-BE49-F238E27FC236}">
                <a16:creationId xmlns:a16="http://schemas.microsoft.com/office/drawing/2014/main" id="{71AEA94E-46D9-DBBD-9D20-32ADE9237824}"/>
              </a:ext>
            </a:extLst>
          </p:cNvPr>
          <p:cNvSpPr/>
          <p:nvPr/>
        </p:nvSpPr>
        <p:spPr>
          <a:xfrm>
            <a:off x="3858420" y="3935888"/>
            <a:ext cx="1305788" cy="304800"/>
          </a:xfrm>
          <a:prstGeom prst="rightArrow">
            <a:avLst/>
          </a:prstGeom>
          <a:solidFill>
            <a:schemeClr val="accent3">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2nd</a:t>
            </a:r>
          </a:p>
        </p:txBody>
      </p:sp>
      <p:sp>
        <p:nvSpPr>
          <p:cNvPr id="78" name="Right Arrow 77">
            <a:extLst>
              <a:ext uri="{FF2B5EF4-FFF2-40B4-BE49-F238E27FC236}">
                <a16:creationId xmlns:a16="http://schemas.microsoft.com/office/drawing/2014/main" id="{26611CAC-094F-F607-5B55-8F332E168EA0}"/>
              </a:ext>
            </a:extLst>
          </p:cNvPr>
          <p:cNvSpPr/>
          <p:nvPr/>
        </p:nvSpPr>
        <p:spPr>
          <a:xfrm>
            <a:off x="5230613" y="3936676"/>
            <a:ext cx="1305788" cy="304800"/>
          </a:xfrm>
          <a:prstGeom prst="rightArrow">
            <a:avLst/>
          </a:prstGeom>
          <a:solidFill>
            <a:schemeClr val="bg2">
              <a:lumMod val="7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3rd</a:t>
            </a:r>
          </a:p>
        </p:txBody>
      </p:sp>
      <p:sp>
        <p:nvSpPr>
          <p:cNvPr id="79" name="TextBox 78">
            <a:extLst>
              <a:ext uri="{FF2B5EF4-FFF2-40B4-BE49-F238E27FC236}">
                <a16:creationId xmlns:a16="http://schemas.microsoft.com/office/drawing/2014/main" id="{67B610C0-F188-1809-1D19-C4201C027633}"/>
              </a:ext>
            </a:extLst>
          </p:cNvPr>
          <p:cNvSpPr txBox="1"/>
          <p:nvPr/>
        </p:nvSpPr>
        <p:spPr>
          <a:xfrm>
            <a:off x="2466733" y="4527111"/>
            <a:ext cx="1415772" cy="415498"/>
          </a:xfrm>
          <a:prstGeom prst="rect">
            <a:avLst/>
          </a:prstGeom>
          <a:noFill/>
        </p:spPr>
        <p:txBody>
          <a:bodyPr wrap="none" rtlCol="0">
            <a:spAutoFit/>
          </a:bodyPr>
          <a:lstStyle/>
          <a:p>
            <a:r>
              <a:rPr lang="en-US" sz="1050" dirty="0">
                <a:solidFill>
                  <a:schemeClr val="bg1"/>
                </a:solidFill>
                <a:latin typeface="+mj-lt"/>
              </a:rPr>
              <a:t>Vaginal </a:t>
            </a:r>
          </a:p>
          <a:p>
            <a:r>
              <a:rPr lang="en-US" sz="1050" dirty="0">
                <a:solidFill>
                  <a:schemeClr val="bg1"/>
                </a:solidFill>
                <a:latin typeface="+mj-lt"/>
              </a:rPr>
              <a:t>microbiome diversity</a:t>
            </a:r>
          </a:p>
        </p:txBody>
      </p:sp>
      <p:sp>
        <p:nvSpPr>
          <p:cNvPr id="80" name="TextBox 79">
            <a:extLst>
              <a:ext uri="{FF2B5EF4-FFF2-40B4-BE49-F238E27FC236}">
                <a16:creationId xmlns:a16="http://schemas.microsoft.com/office/drawing/2014/main" id="{0023BFE3-7B18-5AF0-392C-435F438ED356}"/>
              </a:ext>
            </a:extLst>
          </p:cNvPr>
          <p:cNvSpPr txBox="1"/>
          <p:nvPr/>
        </p:nvSpPr>
        <p:spPr>
          <a:xfrm>
            <a:off x="5189515" y="4525401"/>
            <a:ext cx="1415773" cy="415498"/>
          </a:xfrm>
          <a:prstGeom prst="rect">
            <a:avLst/>
          </a:prstGeom>
          <a:noFill/>
        </p:spPr>
        <p:txBody>
          <a:bodyPr wrap="none" rtlCol="0">
            <a:spAutoFit/>
          </a:bodyPr>
          <a:lstStyle/>
          <a:p>
            <a:pPr algn="r"/>
            <a:r>
              <a:rPr lang="en-US" sz="1050" dirty="0">
                <a:solidFill>
                  <a:schemeClr val="bg1"/>
                </a:solidFill>
                <a:latin typeface="+mj-lt"/>
              </a:rPr>
              <a:t>Vaginal </a:t>
            </a:r>
          </a:p>
          <a:p>
            <a:pPr algn="r"/>
            <a:r>
              <a:rPr lang="en-US" sz="1050" dirty="0">
                <a:solidFill>
                  <a:schemeClr val="bg1"/>
                </a:solidFill>
                <a:latin typeface="+mj-lt"/>
              </a:rPr>
              <a:t>microbiome diversity</a:t>
            </a:r>
          </a:p>
        </p:txBody>
      </p:sp>
      <p:sp>
        <p:nvSpPr>
          <p:cNvPr id="81" name="TextBox 80">
            <a:extLst>
              <a:ext uri="{FF2B5EF4-FFF2-40B4-BE49-F238E27FC236}">
                <a16:creationId xmlns:a16="http://schemas.microsoft.com/office/drawing/2014/main" id="{917B866B-8A59-09D8-FC7E-E0A6D917808D}"/>
              </a:ext>
            </a:extLst>
          </p:cNvPr>
          <p:cNvSpPr txBox="1"/>
          <p:nvPr/>
        </p:nvSpPr>
        <p:spPr>
          <a:xfrm>
            <a:off x="4127716" y="4409247"/>
            <a:ext cx="755336" cy="230832"/>
          </a:xfrm>
          <a:prstGeom prst="rect">
            <a:avLst/>
          </a:prstGeom>
          <a:noFill/>
        </p:spPr>
        <p:txBody>
          <a:bodyPr wrap="none" rtlCol="0">
            <a:spAutoFit/>
          </a:bodyPr>
          <a:lstStyle/>
          <a:p>
            <a:pPr algn="ctr"/>
            <a:r>
              <a:rPr lang="en-US" sz="900" dirty="0">
                <a:solidFill>
                  <a:schemeClr val="bg1"/>
                </a:solidFill>
                <a:latin typeface="+mj-lt"/>
              </a:rPr>
              <a:t>Lactobacilli</a:t>
            </a:r>
          </a:p>
        </p:txBody>
      </p:sp>
      <p:sp>
        <p:nvSpPr>
          <p:cNvPr id="84" name="Rectangle 83">
            <a:extLst>
              <a:ext uri="{FF2B5EF4-FFF2-40B4-BE49-F238E27FC236}">
                <a16:creationId xmlns:a16="http://schemas.microsoft.com/office/drawing/2014/main" id="{33087FD2-04B1-4B82-FB83-F27D1C0282FE}"/>
              </a:ext>
            </a:extLst>
          </p:cNvPr>
          <p:cNvSpPr/>
          <p:nvPr/>
        </p:nvSpPr>
        <p:spPr>
          <a:xfrm>
            <a:off x="2344808" y="3647210"/>
            <a:ext cx="4343400" cy="1371600"/>
          </a:xfrm>
          <a:prstGeom prst="rect">
            <a:avLst/>
          </a:prstGeom>
          <a:no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23E69B5B-EF9E-A16C-1524-857B98B866D3}"/>
              </a:ext>
            </a:extLst>
          </p:cNvPr>
          <p:cNvSpPr txBox="1"/>
          <p:nvPr/>
        </p:nvSpPr>
        <p:spPr>
          <a:xfrm rot="16200000">
            <a:off x="1639742" y="5722349"/>
            <a:ext cx="790601" cy="415498"/>
          </a:xfrm>
          <a:prstGeom prst="rect">
            <a:avLst/>
          </a:prstGeom>
          <a:solidFill>
            <a:schemeClr val="accent6">
              <a:lumMod val="75000"/>
            </a:schemeClr>
          </a:solidFill>
          <a:ln>
            <a:solidFill>
              <a:schemeClr val="tx1">
                <a:lumMod val="50000"/>
              </a:schemeClr>
            </a:solidFill>
          </a:ln>
        </p:spPr>
        <p:txBody>
          <a:bodyPr wrap="none" rtlCol="0">
            <a:spAutoFit/>
          </a:bodyPr>
          <a:lstStyle/>
          <a:p>
            <a:pPr algn="ctr"/>
            <a:r>
              <a:rPr lang="en-US" sz="1050" b="1" dirty="0">
                <a:solidFill>
                  <a:schemeClr val="bg1"/>
                </a:solidFill>
                <a:latin typeface="Helvetica" pitchFamily="2" charset="0"/>
              </a:rPr>
              <a:t>HIV+</a:t>
            </a:r>
          </a:p>
          <a:p>
            <a:pPr algn="ctr"/>
            <a:r>
              <a:rPr lang="en-US" sz="1050" b="1" dirty="0">
                <a:solidFill>
                  <a:schemeClr val="bg1"/>
                </a:solidFill>
                <a:latin typeface="Helvetica" pitchFamily="2" charset="0"/>
              </a:rPr>
              <a:t>post-ART</a:t>
            </a:r>
          </a:p>
        </p:txBody>
      </p:sp>
      <p:sp>
        <p:nvSpPr>
          <p:cNvPr id="99" name="TextBox 98">
            <a:extLst>
              <a:ext uri="{FF2B5EF4-FFF2-40B4-BE49-F238E27FC236}">
                <a16:creationId xmlns:a16="http://schemas.microsoft.com/office/drawing/2014/main" id="{D1553B9A-DDBA-EA19-24A4-422C8E4C066C}"/>
              </a:ext>
            </a:extLst>
          </p:cNvPr>
          <p:cNvSpPr txBox="1"/>
          <p:nvPr/>
        </p:nvSpPr>
        <p:spPr>
          <a:xfrm rot="16200000">
            <a:off x="1638786" y="4125261"/>
            <a:ext cx="795528" cy="415498"/>
          </a:xfrm>
          <a:prstGeom prst="rect">
            <a:avLst/>
          </a:prstGeom>
          <a:solidFill>
            <a:schemeClr val="accent5">
              <a:lumMod val="50000"/>
            </a:schemeClr>
          </a:solidFill>
          <a:ln>
            <a:solidFill>
              <a:schemeClr val="tx1">
                <a:lumMod val="50000"/>
              </a:schemeClr>
            </a:solidFill>
          </a:ln>
        </p:spPr>
        <p:txBody>
          <a:bodyPr wrap="none" rtlCol="0">
            <a:spAutoFit/>
          </a:bodyPr>
          <a:lstStyle/>
          <a:p>
            <a:pPr algn="ctr"/>
            <a:r>
              <a:rPr lang="en-US" sz="1050" b="1" dirty="0">
                <a:solidFill>
                  <a:schemeClr val="bg1"/>
                </a:solidFill>
                <a:latin typeface="Helvetica" pitchFamily="2" charset="0"/>
              </a:rPr>
              <a:t>HIV+</a:t>
            </a:r>
          </a:p>
          <a:p>
            <a:pPr algn="ctr"/>
            <a:r>
              <a:rPr lang="en-US" sz="1050" b="1" dirty="0">
                <a:solidFill>
                  <a:schemeClr val="bg1"/>
                </a:solidFill>
                <a:latin typeface="Helvetica" pitchFamily="2" charset="0"/>
              </a:rPr>
              <a:t>pre-ART</a:t>
            </a:r>
          </a:p>
        </p:txBody>
      </p:sp>
    </p:spTree>
    <p:extLst>
      <p:ext uri="{BB962C8B-B14F-4D97-AF65-F5344CB8AC3E}">
        <p14:creationId xmlns:p14="http://schemas.microsoft.com/office/powerpoint/2010/main" val="2679790878"/>
      </p:ext>
    </p:extLst>
  </p:cSld>
  <p:clrMapOvr>
    <a:masterClrMapping/>
  </p:clrMapOvr>
  <mc:AlternateContent xmlns:mc="http://schemas.openxmlformats.org/markup-compatibility/2006" xmlns:p14="http://schemas.microsoft.com/office/powerpoint/2010/main">
    <mc:Choice Requires="p14">
      <p:transition spd="slow" p14:dur="2000" advTm="17229"/>
    </mc:Choice>
    <mc:Fallback xmlns="">
      <p:transition spd="slow" advTm="1722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D2790-92F7-AC32-84B4-1834805AE5AE}"/>
              </a:ext>
            </a:extLst>
          </p:cNvPr>
          <p:cNvSpPr>
            <a:spLocks noGrp="1"/>
          </p:cNvSpPr>
          <p:nvPr>
            <p:ph type="title"/>
          </p:nvPr>
        </p:nvSpPr>
        <p:spPr>
          <a:xfrm>
            <a:off x="457200" y="792162"/>
            <a:ext cx="8229600" cy="655638"/>
          </a:xfrm>
        </p:spPr>
        <p:txBody>
          <a:bodyPr/>
          <a:lstStyle/>
          <a:p>
            <a:r>
              <a:rPr lang="en-US" dirty="0">
                <a:solidFill>
                  <a:srgbClr val="002060"/>
                </a:solidFill>
              </a:rPr>
              <a:t>Vaginal Inflammation Predicts Spontaneous PTB</a:t>
            </a:r>
            <a:endParaRPr lang="en-US" dirty="0"/>
          </a:p>
        </p:txBody>
      </p:sp>
      <p:graphicFrame>
        <p:nvGraphicFramePr>
          <p:cNvPr id="12" name="Table 12">
            <a:extLst>
              <a:ext uri="{FF2B5EF4-FFF2-40B4-BE49-F238E27FC236}">
                <a16:creationId xmlns:a16="http://schemas.microsoft.com/office/drawing/2014/main" id="{A17B6081-D969-D37F-22A8-45D788E4E092}"/>
              </a:ext>
            </a:extLst>
          </p:cNvPr>
          <p:cNvGraphicFramePr>
            <a:graphicFrameLocks noGrp="1"/>
          </p:cNvGraphicFramePr>
          <p:nvPr>
            <p:extLst>
              <p:ext uri="{D42A27DB-BD31-4B8C-83A1-F6EECF244321}">
                <p14:modId xmlns:p14="http://schemas.microsoft.com/office/powerpoint/2010/main" val="751031422"/>
              </p:ext>
            </p:extLst>
          </p:nvPr>
        </p:nvGraphicFramePr>
        <p:xfrm>
          <a:off x="1143000" y="1793549"/>
          <a:ext cx="6858000" cy="1837647"/>
        </p:xfrm>
        <a:graphic>
          <a:graphicData uri="http://schemas.openxmlformats.org/drawingml/2006/table">
            <a:tbl>
              <a:tblPr firstRow="1" bandRow="1">
                <a:tableStyleId>{F5AB1C69-6EDB-4FF4-983F-18BD219EF322}</a:tableStyleId>
              </a:tblPr>
              <a:tblGrid>
                <a:gridCol w="1981200">
                  <a:extLst>
                    <a:ext uri="{9D8B030D-6E8A-4147-A177-3AD203B41FA5}">
                      <a16:colId xmlns:a16="http://schemas.microsoft.com/office/drawing/2014/main" val="3984706618"/>
                    </a:ext>
                  </a:extLst>
                </a:gridCol>
                <a:gridCol w="1371600">
                  <a:extLst>
                    <a:ext uri="{9D8B030D-6E8A-4147-A177-3AD203B41FA5}">
                      <a16:colId xmlns:a16="http://schemas.microsoft.com/office/drawing/2014/main" val="2133554497"/>
                    </a:ext>
                  </a:extLst>
                </a:gridCol>
                <a:gridCol w="990600">
                  <a:extLst>
                    <a:ext uri="{9D8B030D-6E8A-4147-A177-3AD203B41FA5}">
                      <a16:colId xmlns:a16="http://schemas.microsoft.com/office/drawing/2014/main" val="3220583558"/>
                    </a:ext>
                  </a:extLst>
                </a:gridCol>
                <a:gridCol w="1600200">
                  <a:extLst>
                    <a:ext uri="{9D8B030D-6E8A-4147-A177-3AD203B41FA5}">
                      <a16:colId xmlns:a16="http://schemas.microsoft.com/office/drawing/2014/main" val="3397562853"/>
                    </a:ext>
                  </a:extLst>
                </a:gridCol>
                <a:gridCol w="914400">
                  <a:extLst>
                    <a:ext uri="{9D8B030D-6E8A-4147-A177-3AD203B41FA5}">
                      <a16:colId xmlns:a16="http://schemas.microsoft.com/office/drawing/2014/main" val="3539846165"/>
                    </a:ext>
                  </a:extLst>
                </a:gridCol>
              </a:tblGrid>
              <a:tr h="249844">
                <a:tc rowSpan="2">
                  <a:txBody>
                    <a:bodyPr/>
                    <a:lstStyle/>
                    <a:p>
                      <a:pPr algn="l"/>
                      <a:r>
                        <a:rPr lang="en-US" sz="1600" b="1" dirty="0">
                          <a:solidFill>
                            <a:schemeClr val="accent6">
                              <a:lumMod val="50000"/>
                            </a:schemeClr>
                          </a:solidFill>
                          <a:latin typeface="+mj-lt"/>
                        </a:rPr>
                        <a:t>Pro-Inflammatory Factor Score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chemeClr val="accent6">
                              <a:lumMod val="50000"/>
                            </a:schemeClr>
                          </a:solidFill>
                          <a:latin typeface="+mj-lt"/>
                        </a:rPr>
                        <a:t>Spontaneous PTB (&lt;37wk)</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dirty="0">
                        <a:solidFill>
                          <a:schemeClr val="accent6">
                            <a:lumMod val="50000"/>
                          </a:schemeClr>
                        </a:solidFill>
                      </a:endParaRPr>
                    </a:p>
                  </a:txBody>
                  <a:tcPr/>
                </a:tc>
                <a:extLst>
                  <a:ext uri="{0D108BD9-81ED-4DB2-BD59-A6C34878D82A}">
                    <a16:rowId xmlns:a16="http://schemas.microsoft.com/office/drawing/2014/main" val="928472245"/>
                  </a:ext>
                </a:extLst>
              </a:tr>
              <a:tr h="432422">
                <a:tc vMerge="1">
                  <a:txBody>
                    <a:bodyPr/>
                    <a:lstStyle/>
                    <a:p>
                      <a:pPr algn="ctr"/>
                      <a:r>
                        <a:rPr lang="en-US" sz="1800" b="0" dirty="0">
                          <a:solidFill>
                            <a:schemeClr val="accent6">
                              <a:lumMod val="50000"/>
                            </a:schemeClr>
                          </a:solidFill>
                          <a:latin typeface="+mj-lt"/>
                        </a:rPr>
                        <a:t>Pro-Inflammatory </a:t>
                      </a:r>
                    </a:p>
                    <a:p>
                      <a:pPr algn="ctr"/>
                      <a:r>
                        <a:rPr lang="en-US" sz="1800" b="0" dirty="0">
                          <a:solidFill>
                            <a:schemeClr val="accent6">
                              <a:lumMod val="50000"/>
                            </a:schemeClr>
                          </a:solidFill>
                          <a:latin typeface="+mj-lt"/>
                        </a:rPr>
                        <a:t>Factor Score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solidFill>
                            <a:schemeClr val="accent6">
                              <a:lumMod val="50000"/>
                            </a:schemeClr>
                          </a:solidFill>
                          <a:latin typeface="+mj-lt"/>
                        </a:rPr>
                        <a:t>OR (95%CI)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solidFill>
                            <a:schemeClr val="accent6">
                              <a:lumMod val="50000"/>
                            </a:schemeClr>
                          </a:solidFill>
                          <a:latin typeface="+mj-lt"/>
                        </a:rPr>
                        <a:t>p-value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accent6">
                              <a:lumMod val="50000"/>
                            </a:schemeClr>
                          </a:solidFill>
                          <a:latin typeface="+mj-lt"/>
                        </a:rPr>
                        <a:t>AOR* (95%CI)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solidFill>
                            <a:schemeClr val="accent6">
                              <a:lumMod val="50000"/>
                            </a:schemeClr>
                          </a:solidFill>
                          <a:latin typeface="+mj-lt"/>
                        </a:rPr>
                        <a:t>p-value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2543220"/>
                  </a:ext>
                </a:extLst>
              </a:tr>
              <a:tr h="528516">
                <a:tc>
                  <a:txBody>
                    <a:bodyPr/>
                    <a:lstStyle/>
                    <a:p>
                      <a:pPr algn="l"/>
                      <a:r>
                        <a:rPr lang="en-US" sz="1600" b="1" dirty="0">
                          <a:solidFill>
                            <a:schemeClr val="accent6">
                              <a:lumMod val="50000"/>
                            </a:schemeClr>
                          </a:solidFill>
                          <a:latin typeface="+mj-lt"/>
                        </a:rPr>
                        <a:t>Vaginal Fluid</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solidFill>
                            <a:schemeClr val="accent6">
                              <a:lumMod val="50000"/>
                            </a:schemeClr>
                          </a:solidFill>
                          <a:latin typeface="+mj-lt"/>
                        </a:rPr>
                        <a:t>1.4 (1.0-1.9)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solidFill>
                            <a:schemeClr val="accent6">
                              <a:lumMod val="50000"/>
                            </a:schemeClr>
                          </a:solidFill>
                          <a:latin typeface="+mj-lt"/>
                        </a:rPr>
                        <a:t>0.05</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solidFill>
                            <a:schemeClr val="accent6">
                              <a:lumMod val="50000"/>
                            </a:schemeClr>
                          </a:solidFill>
                          <a:latin typeface="+mj-lt"/>
                        </a:rPr>
                        <a:t>1.6 (1.1-2.3)</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solidFill>
                            <a:schemeClr val="accent6">
                              <a:lumMod val="50000"/>
                            </a:schemeClr>
                          </a:solidFill>
                          <a:latin typeface="+mj-lt"/>
                        </a:rPr>
                        <a:t>0.02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1883203"/>
                  </a:ext>
                </a:extLst>
              </a:tr>
              <a:tr h="48046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chemeClr val="bg1">
                              <a:lumMod val="65000"/>
                            </a:schemeClr>
                          </a:solidFill>
                          <a:latin typeface="+mj-lt"/>
                        </a:rPr>
                        <a:t>Plasma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solidFill>
                            <a:schemeClr val="bg1">
                              <a:lumMod val="65000"/>
                            </a:schemeClr>
                          </a:solidFill>
                          <a:latin typeface="+mj-lt"/>
                        </a:rPr>
                        <a:t>1.4 (0.6-3.0)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solidFill>
                            <a:schemeClr val="bg1">
                              <a:lumMod val="65000"/>
                            </a:schemeClr>
                          </a:solidFill>
                          <a:latin typeface="+mj-lt"/>
                        </a:rPr>
                        <a:t>0.39</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solidFill>
                            <a:schemeClr val="bg1">
                              <a:lumMod val="65000"/>
                            </a:schemeClr>
                          </a:solidFill>
                          <a:latin typeface="+mj-lt"/>
                        </a:rPr>
                        <a:t>1.3 (0.6-3.1)</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solidFill>
                            <a:schemeClr val="bg1">
                              <a:lumMod val="65000"/>
                            </a:schemeClr>
                          </a:solidFill>
                          <a:latin typeface="+mj-lt"/>
                        </a:rPr>
                        <a:t>0.53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0276929"/>
                  </a:ext>
                </a:extLst>
              </a:tr>
            </a:tbl>
          </a:graphicData>
        </a:graphic>
      </p:graphicFrame>
      <p:sp>
        <p:nvSpPr>
          <p:cNvPr id="7" name="TextBox 6">
            <a:extLst>
              <a:ext uri="{FF2B5EF4-FFF2-40B4-BE49-F238E27FC236}">
                <a16:creationId xmlns:a16="http://schemas.microsoft.com/office/drawing/2014/main" id="{6CE569EF-CD0E-6E1C-3139-19C7A9F2CF2B}"/>
              </a:ext>
            </a:extLst>
          </p:cNvPr>
          <p:cNvSpPr txBox="1"/>
          <p:nvPr/>
        </p:nvSpPr>
        <p:spPr>
          <a:xfrm>
            <a:off x="152400" y="6167735"/>
            <a:ext cx="8839200" cy="461665"/>
          </a:xfrm>
          <a:prstGeom prst="rect">
            <a:avLst/>
          </a:prstGeom>
          <a:solidFill>
            <a:schemeClr val="accent6">
              <a:lumMod val="50000"/>
            </a:schemeClr>
          </a:solidFill>
        </p:spPr>
        <p:txBody>
          <a:bodyPr wrap="square" rtlCol="0">
            <a:spAutoFit/>
          </a:bodyPr>
          <a:lstStyle/>
          <a:p>
            <a:pPr algn="ctr"/>
            <a:r>
              <a:rPr lang="en-US" sz="1200" dirty="0">
                <a:solidFill>
                  <a:schemeClr val="bg1"/>
                </a:solidFill>
                <a:latin typeface="Helvetica" pitchFamily="2" charset="0"/>
              </a:rPr>
              <a:t>*Logistic regression adjusted for HIV serostatus, ART exposure, prior PTB, maternal age, BMI</a:t>
            </a:r>
          </a:p>
          <a:p>
            <a:pPr algn="ctr"/>
            <a:r>
              <a:rPr lang="en-US" sz="1200" dirty="0">
                <a:solidFill>
                  <a:schemeClr val="bg1"/>
                </a:solidFill>
                <a:latin typeface="Helvetica" pitchFamily="2" charset="0"/>
              </a:rPr>
              <a:t> Models exclude women with twin pregnancies (n=8) and short cervix (n=6)</a:t>
            </a:r>
          </a:p>
        </p:txBody>
      </p:sp>
      <p:sp>
        <p:nvSpPr>
          <p:cNvPr id="8" name="TextBox 7">
            <a:extLst>
              <a:ext uri="{FF2B5EF4-FFF2-40B4-BE49-F238E27FC236}">
                <a16:creationId xmlns:a16="http://schemas.microsoft.com/office/drawing/2014/main" id="{656B3670-3DDB-41BF-8500-1557B4896EFF}"/>
              </a:ext>
            </a:extLst>
          </p:cNvPr>
          <p:cNvSpPr txBox="1"/>
          <p:nvPr/>
        </p:nvSpPr>
        <p:spPr>
          <a:xfrm>
            <a:off x="4572000" y="6622233"/>
            <a:ext cx="4572000" cy="261610"/>
          </a:xfrm>
          <a:prstGeom prst="rect">
            <a:avLst/>
          </a:prstGeom>
          <a:noFill/>
        </p:spPr>
        <p:txBody>
          <a:bodyPr wrap="square">
            <a:spAutoFit/>
          </a:bodyPr>
          <a:lstStyle/>
          <a:p>
            <a:pPr algn="r"/>
            <a:r>
              <a:rPr lang="en-US" sz="1100" b="0" i="0" dirty="0">
                <a:solidFill>
                  <a:srgbClr val="212121"/>
                </a:solidFill>
                <a:effectLst/>
                <a:latin typeface="Calibri" panose="020F0502020204030204" pitchFamily="34" charset="0"/>
                <a:cs typeface="Calibri" panose="020F0502020204030204" pitchFamily="34" charset="0"/>
              </a:rPr>
              <a:t>Rittenhouse KJ et al. AIDS. 2021</a:t>
            </a:r>
            <a:r>
              <a:rPr lang="en-US" sz="1100" b="0" i="0" dirty="0">
                <a:solidFill>
                  <a:srgbClr val="212121"/>
                </a:solidFill>
                <a:effectLst/>
                <a:latin typeface="system-ui"/>
              </a:rPr>
              <a:t>.</a:t>
            </a:r>
            <a:endParaRPr lang="en-US" sz="1100" dirty="0"/>
          </a:p>
        </p:txBody>
      </p:sp>
      <p:sp>
        <p:nvSpPr>
          <p:cNvPr id="9" name="TextBox 8">
            <a:extLst>
              <a:ext uri="{FF2B5EF4-FFF2-40B4-BE49-F238E27FC236}">
                <a16:creationId xmlns:a16="http://schemas.microsoft.com/office/drawing/2014/main" id="{AD7B0253-40D1-CB04-1902-2D079D566E94}"/>
              </a:ext>
            </a:extLst>
          </p:cNvPr>
          <p:cNvSpPr txBox="1"/>
          <p:nvPr/>
        </p:nvSpPr>
        <p:spPr>
          <a:xfrm>
            <a:off x="304800" y="3817203"/>
            <a:ext cx="8534400" cy="830997"/>
          </a:xfrm>
          <a:prstGeom prst="rect">
            <a:avLst/>
          </a:prstGeom>
          <a:solidFill>
            <a:schemeClr val="bg1">
              <a:lumMod val="65000"/>
            </a:schemeClr>
          </a:solidFill>
          <a:ln>
            <a:solidFill>
              <a:schemeClr val="bg2">
                <a:lumMod val="50000"/>
              </a:schemeClr>
            </a:solidFill>
          </a:ln>
        </p:spPr>
        <p:txBody>
          <a:bodyPr wrap="square">
            <a:spAutoFit/>
          </a:bodyPr>
          <a:lstStyle>
            <a:defPPr>
              <a:defRPr lang="en-US"/>
            </a:defPPr>
            <a:lvl1pPr marL="285750" indent="-285750">
              <a:buFont typeface="Arial" panose="020B0604020202020204" pitchFamily="34" charset="0"/>
              <a:buChar char="•"/>
              <a:defRPr sz="1600" b="1">
                <a:solidFill>
                  <a:schemeClr val="bg1"/>
                </a:solidFill>
                <a:latin typeface="+mj-lt"/>
              </a:defRPr>
            </a:lvl1pPr>
          </a:lstStyle>
          <a:p>
            <a:r>
              <a:rPr lang="en-US" b="0" dirty="0"/>
              <a:t>Increasing vaginal inflammation at 16-20 weeks predicts spontaneous PTB</a:t>
            </a:r>
          </a:p>
          <a:p>
            <a:r>
              <a:rPr lang="en-US" b="0" dirty="0"/>
              <a:t>Plasma inflammation did not differ by HIV or ART exposure and was not associated with spontaneous PTB</a:t>
            </a:r>
          </a:p>
        </p:txBody>
      </p:sp>
      <p:sp>
        <p:nvSpPr>
          <p:cNvPr id="11" name="Slide Number Placeholder 1">
            <a:extLst>
              <a:ext uri="{FF2B5EF4-FFF2-40B4-BE49-F238E27FC236}">
                <a16:creationId xmlns:a16="http://schemas.microsoft.com/office/drawing/2014/main" id="{76B23288-0388-3895-4BA2-47E2A71E710E}"/>
              </a:ext>
            </a:extLst>
          </p:cNvPr>
          <p:cNvSpPr>
            <a:spLocks noGrp="1"/>
          </p:cNvSpPr>
          <p:nvPr>
            <p:ph type="sldNum" sz="quarter" idx="12"/>
          </p:nvPr>
        </p:nvSpPr>
        <p:spPr>
          <a:xfrm>
            <a:off x="6858000" y="142875"/>
            <a:ext cx="2133600" cy="476250"/>
          </a:xfrm>
        </p:spPr>
        <p:txBody>
          <a:bodyPr/>
          <a:lstStyle/>
          <a:p>
            <a:pPr>
              <a:defRPr/>
            </a:pPr>
            <a:fld id="{BFF24982-0135-894F-9B2E-CE6E645AA41E}" type="slidenum">
              <a:rPr lang="en-US" altLang="en-US" smtClean="0">
                <a:solidFill>
                  <a:schemeClr val="accent6">
                    <a:lumMod val="50000"/>
                  </a:schemeClr>
                </a:solidFill>
              </a:rPr>
              <a:pPr>
                <a:defRPr/>
              </a:pPr>
              <a:t>22</a:t>
            </a:fld>
            <a:endParaRPr lang="en-US" altLang="en-US" dirty="0">
              <a:solidFill>
                <a:schemeClr val="accent6">
                  <a:lumMod val="50000"/>
                </a:schemeClr>
              </a:solidFill>
            </a:endParaRPr>
          </a:p>
        </p:txBody>
      </p:sp>
      <p:pic>
        <p:nvPicPr>
          <p:cNvPr id="44" name="Picture 43" descr="Graphical user interface&#10;&#10;Description automatically generated with low confidence">
            <a:extLst>
              <a:ext uri="{FF2B5EF4-FFF2-40B4-BE49-F238E27FC236}">
                <a16:creationId xmlns:a16="http://schemas.microsoft.com/office/drawing/2014/main" id="{EF4F9396-A84C-6D0C-C83B-C4619BCA53E3}"/>
              </a:ext>
            </a:extLst>
          </p:cNvPr>
          <p:cNvPicPr>
            <a:picLocks noChangeAspect="1"/>
          </p:cNvPicPr>
          <p:nvPr/>
        </p:nvPicPr>
        <p:blipFill>
          <a:blip r:embed="rId3"/>
          <a:stretch>
            <a:fillRect/>
          </a:stretch>
        </p:blipFill>
        <p:spPr>
          <a:xfrm>
            <a:off x="835949" y="4800600"/>
            <a:ext cx="4457700" cy="1219200"/>
          </a:xfrm>
          <a:prstGeom prst="rect">
            <a:avLst/>
          </a:prstGeom>
        </p:spPr>
      </p:pic>
      <p:sp>
        <p:nvSpPr>
          <p:cNvPr id="45" name="TextBox 44">
            <a:extLst>
              <a:ext uri="{FF2B5EF4-FFF2-40B4-BE49-F238E27FC236}">
                <a16:creationId xmlns:a16="http://schemas.microsoft.com/office/drawing/2014/main" id="{25B74B02-B801-8554-CC6B-4B61DB0F9B3B}"/>
              </a:ext>
            </a:extLst>
          </p:cNvPr>
          <p:cNvSpPr txBox="1"/>
          <p:nvPr/>
        </p:nvSpPr>
        <p:spPr>
          <a:xfrm>
            <a:off x="6088398" y="5258942"/>
            <a:ext cx="1539204" cy="584775"/>
          </a:xfrm>
          <a:prstGeom prst="rect">
            <a:avLst/>
          </a:prstGeom>
          <a:noFill/>
          <a:ln w="19050">
            <a:noFill/>
          </a:ln>
        </p:spPr>
        <p:txBody>
          <a:bodyPr wrap="none" rtlCol="0" anchor="ctr">
            <a:spAutoFit/>
          </a:bodyPr>
          <a:lstStyle/>
          <a:p>
            <a:pPr algn="ctr"/>
            <a:r>
              <a:rPr lang="en-US" sz="1600" b="1" dirty="0">
                <a:solidFill>
                  <a:srgbClr val="C00000"/>
                </a:solidFill>
                <a:latin typeface="Helvetica" pitchFamily="2" charset="0"/>
              </a:rPr>
              <a:t>Spontaneous </a:t>
            </a:r>
          </a:p>
          <a:p>
            <a:pPr algn="ctr"/>
            <a:r>
              <a:rPr lang="en-US" sz="1600" b="1" dirty="0">
                <a:solidFill>
                  <a:srgbClr val="C00000"/>
                </a:solidFill>
                <a:latin typeface="Helvetica" pitchFamily="2" charset="0"/>
              </a:rPr>
              <a:t>PTB</a:t>
            </a:r>
          </a:p>
        </p:txBody>
      </p:sp>
      <p:sp>
        <p:nvSpPr>
          <p:cNvPr id="46" name="Right Arrow 45">
            <a:extLst>
              <a:ext uri="{FF2B5EF4-FFF2-40B4-BE49-F238E27FC236}">
                <a16:creationId xmlns:a16="http://schemas.microsoft.com/office/drawing/2014/main" id="{DC99F03B-CF35-EB0D-0DBC-AC836DC43BBC}"/>
              </a:ext>
            </a:extLst>
          </p:cNvPr>
          <p:cNvSpPr/>
          <p:nvPr/>
        </p:nvSpPr>
        <p:spPr>
          <a:xfrm>
            <a:off x="5638800" y="5411341"/>
            <a:ext cx="299832" cy="368721"/>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E7946B7-C2B5-CE51-576D-C325324ADA9C}"/>
              </a:ext>
            </a:extLst>
          </p:cNvPr>
          <p:cNvSpPr/>
          <p:nvPr/>
        </p:nvSpPr>
        <p:spPr>
          <a:xfrm>
            <a:off x="5333999" y="5509828"/>
            <a:ext cx="229917" cy="182880"/>
          </a:xfrm>
          <a:prstGeom prst="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D12CED5-D414-AD81-5AE4-7A6026FD1C97}"/>
              </a:ext>
            </a:extLst>
          </p:cNvPr>
          <p:cNvSpPr/>
          <p:nvPr/>
        </p:nvSpPr>
        <p:spPr>
          <a:xfrm>
            <a:off x="5029199" y="5509828"/>
            <a:ext cx="229917" cy="182880"/>
          </a:xfrm>
          <a:prstGeom prst="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935324"/>
      </p:ext>
    </p:extLst>
  </p:cSld>
  <p:clrMapOvr>
    <a:masterClrMapping/>
  </p:clrMapOvr>
  <mc:AlternateContent xmlns:mc="http://schemas.openxmlformats.org/markup-compatibility/2006" xmlns:p14="http://schemas.microsoft.com/office/powerpoint/2010/main">
    <mc:Choice Requires="p14">
      <p:transition spd="slow" p14:dur="2000" advTm="20410"/>
    </mc:Choice>
    <mc:Fallback xmlns="">
      <p:transition spd="slow" advTm="2041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8F81-2106-8DDA-298D-84C122C07223}"/>
              </a:ext>
            </a:extLst>
          </p:cNvPr>
          <p:cNvSpPr>
            <a:spLocks noGrp="1"/>
          </p:cNvSpPr>
          <p:nvPr>
            <p:ph type="title"/>
          </p:nvPr>
        </p:nvSpPr>
        <p:spPr>
          <a:xfrm>
            <a:off x="457200" y="838200"/>
            <a:ext cx="8229600" cy="655638"/>
          </a:xfrm>
        </p:spPr>
        <p:txBody>
          <a:bodyPr/>
          <a:lstStyle/>
          <a:p>
            <a:r>
              <a:rPr lang="en-US" dirty="0">
                <a:solidFill>
                  <a:schemeClr val="accent6">
                    <a:lumMod val="50000"/>
                  </a:schemeClr>
                </a:solidFill>
              </a:rPr>
              <a:t>Vaginal Microbiome Diversity Associated with Spontaneous PTB</a:t>
            </a:r>
          </a:p>
        </p:txBody>
      </p:sp>
      <p:graphicFrame>
        <p:nvGraphicFramePr>
          <p:cNvPr id="5" name="Table 4">
            <a:extLst>
              <a:ext uri="{FF2B5EF4-FFF2-40B4-BE49-F238E27FC236}">
                <a16:creationId xmlns:a16="http://schemas.microsoft.com/office/drawing/2014/main" id="{000D77E9-AD88-7660-F14E-2FB71711A986}"/>
              </a:ext>
            </a:extLst>
          </p:cNvPr>
          <p:cNvGraphicFramePr>
            <a:graphicFrameLocks noGrp="1"/>
          </p:cNvGraphicFramePr>
          <p:nvPr>
            <p:extLst>
              <p:ext uri="{D42A27DB-BD31-4B8C-83A1-F6EECF244321}">
                <p14:modId xmlns:p14="http://schemas.microsoft.com/office/powerpoint/2010/main" val="775223791"/>
              </p:ext>
            </p:extLst>
          </p:nvPr>
        </p:nvGraphicFramePr>
        <p:xfrm>
          <a:off x="380999" y="2286000"/>
          <a:ext cx="8382001" cy="1320292"/>
        </p:xfrm>
        <a:graphic>
          <a:graphicData uri="http://schemas.openxmlformats.org/drawingml/2006/table">
            <a:tbl>
              <a:tblPr firstRow="1" firstCol="1" bandRow="1">
                <a:tableStyleId>{F5AB1C69-6EDB-4FF4-983F-18BD219EF322}</a:tableStyleId>
              </a:tblPr>
              <a:tblGrid>
                <a:gridCol w="2687051">
                  <a:extLst>
                    <a:ext uri="{9D8B030D-6E8A-4147-A177-3AD203B41FA5}">
                      <a16:colId xmlns:a16="http://schemas.microsoft.com/office/drawing/2014/main" val="1817069188"/>
                    </a:ext>
                  </a:extLst>
                </a:gridCol>
                <a:gridCol w="1398049">
                  <a:extLst>
                    <a:ext uri="{9D8B030D-6E8A-4147-A177-3AD203B41FA5}">
                      <a16:colId xmlns:a16="http://schemas.microsoft.com/office/drawing/2014/main" val="2690853416"/>
                    </a:ext>
                  </a:extLst>
                </a:gridCol>
                <a:gridCol w="1398049">
                  <a:extLst>
                    <a:ext uri="{9D8B030D-6E8A-4147-A177-3AD203B41FA5}">
                      <a16:colId xmlns:a16="http://schemas.microsoft.com/office/drawing/2014/main" val="2375048622"/>
                    </a:ext>
                  </a:extLst>
                </a:gridCol>
                <a:gridCol w="1104751">
                  <a:extLst>
                    <a:ext uri="{9D8B030D-6E8A-4147-A177-3AD203B41FA5}">
                      <a16:colId xmlns:a16="http://schemas.microsoft.com/office/drawing/2014/main" val="257255433"/>
                    </a:ext>
                  </a:extLst>
                </a:gridCol>
                <a:gridCol w="992698">
                  <a:extLst>
                    <a:ext uri="{9D8B030D-6E8A-4147-A177-3AD203B41FA5}">
                      <a16:colId xmlns:a16="http://schemas.microsoft.com/office/drawing/2014/main" val="1955408053"/>
                    </a:ext>
                  </a:extLst>
                </a:gridCol>
                <a:gridCol w="115602">
                  <a:extLst>
                    <a:ext uri="{9D8B030D-6E8A-4147-A177-3AD203B41FA5}">
                      <a16:colId xmlns:a16="http://schemas.microsoft.com/office/drawing/2014/main" val="3010052592"/>
                    </a:ext>
                  </a:extLst>
                </a:gridCol>
                <a:gridCol w="685801">
                  <a:extLst>
                    <a:ext uri="{9D8B030D-6E8A-4147-A177-3AD203B41FA5}">
                      <a16:colId xmlns:a16="http://schemas.microsoft.com/office/drawing/2014/main" val="1028841580"/>
                    </a:ext>
                  </a:extLst>
                </a:gridCol>
              </a:tblGrid>
              <a:tr h="534364">
                <a:tc>
                  <a:txBody>
                    <a:bodyPr/>
                    <a:lstStyle/>
                    <a:p>
                      <a:pPr marL="0" marR="0">
                        <a:spcBef>
                          <a:spcPts val="0"/>
                        </a:spcBef>
                        <a:spcAft>
                          <a:spcPts val="0"/>
                        </a:spcAft>
                      </a:pPr>
                      <a:r>
                        <a:rPr lang="en-US" sz="1600">
                          <a:solidFill>
                            <a:schemeClr val="accent6">
                              <a:lumMod val="50000"/>
                            </a:schemeClr>
                          </a:solidFill>
                          <a:effectLst/>
                        </a:rPr>
                        <a:t> </a:t>
                      </a:r>
                      <a:endParaRPr lang="en-US" sz="24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solidFill>
                            <a:schemeClr val="accent6">
                              <a:lumMod val="50000"/>
                            </a:schemeClr>
                          </a:solidFill>
                          <a:effectLst/>
                        </a:rPr>
                        <a:t>Term</a:t>
                      </a:r>
                      <a:br>
                        <a:rPr lang="en-US" sz="1400" dirty="0">
                          <a:solidFill>
                            <a:schemeClr val="accent6">
                              <a:lumMod val="50000"/>
                            </a:schemeClr>
                          </a:solidFill>
                          <a:effectLst/>
                        </a:rPr>
                      </a:br>
                      <a:r>
                        <a:rPr lang="en-US" sz="1400" dirty="0">
                          <a:solidFill>
                            <a:schemeClr val="accent6">
                              <a:lumMod val="50000"/>
                            </a:schemeClr>
                          </a:solidFill>
                          <a:effectLst/>
                        </a:rPr>
                        <a:t>median (IQR)</a:t>
                      </a:r>
                      <a:endPar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err="1">
                          <a:solidFill>
                            <a:schemeClr val="accent6">
                              <a:lumMod val="50000"/>
                            </a:schemeClr>
                          </a:solidFill>
                          <a:effectLst/>
                        </a:rPr>
                        <a:t>sPTB</a:t>
                      </a:r>
                      <a:br>
                        <a:rPr lang="en-US" sz="1400" dirty="0">
                          <a:solidFill>
                            <a:schemeClr val="accent6">
                              <a:lumMod val="50000"/>
                            </a:schemeClr>
                          </a:solidFill>
                          <a:effectLst/>
                        </a:rPr>
                      </a:br>
                      <a:r>
                        <a:rPr lang="en-US" sz="1400" dirty="0">
                          <a:solidFill>
                            <a:schemeClr val="accent6">
                              <a:lumMod val="50000"/>
                            </a:schemeClr>
                          </a:solidFill>
                          <a:effectLst/>
                        </a:rPr>
                        <a:t>median (IQR)</a:t>
                      </a:r>
                      <a:endPar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solidFill>
                            <a:schemeClr val="accent6">
                              <a:lumMod val="50000"/>
                            </a:schemeClr>
                          </a:solidFill>
                          <a:effectLst/>
                        </a:rPr>
                        <a:t>PR </a:t>
                      </a:r>
                    </a:p>
                    <a:p>
                      <a:pPr marL="0" marR="0" algn="ctr">
                        <a:spcBef>
                          <a:spcPts val="0"/>
                        </a:spcBef>
                        <a:spcAft>
                          <a:spcPts val="0"/>
                        </a:spcAft>
                      </a:pPr>
                      <a:r>
                        <a:rPr lang="en-US" sz="1400" dirty="0">
                          <a:solidFill>
                            <a:schemeClr val="accent6">
                              <a:lumMod val="50000"/>
                            </a:schemeClr>
                          </a:solidFill>
                          <a:effectLst/>
                        </a:rPr>
                        <a:t>(95% CI)</a:t>
                      </a:r>
                      <a:endPar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solidFill>
                            <a:schemeClr val="accent6">
                              <a:lumMod val="50000"/>
                            </a:schemeClr>
                          </a:solidFill>
                          <a:effectLst/>
                        </a:rPr>
                        <a:t>APR* </a:t>
                      </a:r>
                    </a:p>
                    <a:p>
                      <a:pPr marL="0" marR="0" algn="ctr">
                        <a:spcBef>
                          <a:spcPts val="0"/>
                        </a:spcBef>
                        <a:spcAft>
                          <a:spcPts val="0"/>
                        </a:spcAft>
                      </a:pPr>
                      <a:r>
                        <a:rPr lang="en-US" sz="1400" dirty="0">
                          <a:solidFill>
                            <a:schemeClr val="accent6">
                              <a:lumMod val="50000"/>
                            </a:schemeClr>
                          </a:solidFill>
                          <a:effectLst/>
                        </a:rPr>
                        <a:t>(95% CI)</a:t>
                      </a:r>
                      <a:endPar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2">
                  <a:txBody>
                    <a:bodyPr/>
                    <a:lstStyle/>
                    <a:p>
                      <a:pPr marL="0" marR="0" algn="ctr">
                        <a:spcBef>
                          <a:spcPts val="0"/>
                        </a:spcBef>
                        <a:spcAft>
                          <a:spcPts val="0"/>
                        </a:spcAft>
                      </a:pPr>
                      <a:r>
                        <a:rPr lang="en-US" sz="1400" dirty="0">
                          <a:solidFill>
                            <a:schemeClr val="accent6">
                              <a:lumMod val="50000"/>
                            </a:schemeClr>
                          </a:solidFill>
                          <a:effectLst/>
                        </a:rPr>
                        <a:t>p-value</a:t>
                      </a:r>
                      <a:endPar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0" algn="ctr">
                        <a:spcBef>
                          <a:spcPts val="0"/>
                        </a:spcBef>
                        <a:spcAft>
                          <a:spcPts val="0"/>
                        </a:spcAft>
                      </a:pPr>
                      <a:endParaRPr lang="en-US" sz="1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10672"/>
                  </a:ext>
                </a:extLst>
              </a:tr>
              <a:tr h="118872">
                <a:tc gridSpan="7">
                  <a:txBody>
                    <a:bodyPr/>
                    <a:lstStyle/>
                    <a:p>
                      <a:pPr marL="0" marR="0">
                        <a:spcBef>
                          <a:spcPts val="0"/>
                        </a:spcBef>
                        <a:spcAft>
                          <a:spcPts val="0"/>
                        </a:spcAft>
                      </a:pPr>
                      <a:endParaRPr lang="en-US" sz="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0">
                        <a:spcBef>
                          <a:spcPts val="0"/>
                        </a:spcBef>
                        <a:spcAft>
                          <a:spcPts val="0"/>
                        </a:spcAft>
                      </a:pPr>
                      <a:endParaRPr lang="en-US" sz="18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41247405"/>
                  </a:ext>
                </a:extLst>
              </a:tr>
              <a:tr h="298248">
                <a:tc gridSpan="7">
                  <a:txBody>
                    <a:bodyPr/>
                    <a:lstStyle/>
                    <a:p>
                      <a:pPr marL="0" marR="0">
                        <a:spcBef>
                          <a:spcPts val="0"/>
                        </a:spcBef>
                        <a:spcAft>
                          <a:spcPts val="0"/>
                        </a:spcAft>
                      </a:pPr>
                      <a:r>
                        <a:rPr lang="en-US" sz="1600" dirty="0">
                          <a:solidFill>
                            <a:schemeClr val="accent6">
                              <a:lumMod val="50000"/>
                            </a:schemeClr>
                          </a:solidFill>
                          <a:effectLst/>
                        </a:rPr>
                        <a:t>Repeat analysis among participants with HIV</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0">
                        <a:spcBef>
                          <a:spcPts val="0"/>
                        </a:spcBef>
                        <a:spcAft>
                          <a:spcPts val="0"/>
                        </a:spcAft>
                      </a:pPr>
                      <a:endParaRPr lang="en-US" sz="18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3062818"/>
                  </a:ext>
                </a:extLst>
              </a:tr>
              <a:tr h="365760">
                <a:tc>
                  <a:txBody>
                    <a:bodyPr/>
                    <a:lstStyle/>
                    <a:p>
                      <a:pPr marL="103505" marR="0">
                        <a:spcBef>
                          <a:spcPts val="0"/>
                        </a:spcBef>
                        <a:spcAft>
                          <a:spcPts val="0"/>
                        </a:spcAft>
                      </a:pPr>
                      <a:r>
                        <a:rPr lang="en-US" sz="1200" dirty="0">
                          <a:solidFill>
                            <a:schemeClr val="accent6">
                              <a:lumMod val="50000"/>
                            </a:schemeClr>
                          </a:solidFill>
                          <a:effectLst/>
                          <a:sym typeface="Symbol" pitchFamily="2" charset="2"/>
                        </a:rPr>
                        <a:t></a:t>
                      </a:r>
                      <a:r>
                        <a:rPr lang="en-US" sz="1200" dirty="0">
                          <a:solidFill>
                            <a:schemeClr val="accent6">
                              <a:lumMod val="50000"/>
                            </a:schemeClr>
                          </a:solidFill>
                          <a:effectLst/>
                        </a:rPr>
                        <a:t> Shannon diversity index</a:t>
                      </a:r>
                      <a:endParaRPr lang="en-US" sz="1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dirty="0">
                          <a:solidFill>
                            <a:schemeClr val="accent6">
                              <a:lumMod val="50000"/>
                            </a:schemeClr>
                          </a:solidFill>
                          <a:effectLst/>
                        </a:rPr>
                        <a:t>0.11 (-0.54, 0.37)</a:t>
                      </a:r>
                      <a:endParaRPr lang="en-US" sz="1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dirty="0">
                          <a:solidFill>
                            <a:schemeClr val="accent6">
                              <a:lumMod val="50000"/>
                            </a:schemeClr>
                          </a:solidFill>
                          <a:effectLst/>
                        </a:rPr>
                        <a:t>0.18 (0.11, 0.21)</a:t>
                      </a:r>
                      <a:endParaRPr lang="en-US" sz="1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dirty="0">
                          <a:solidFill>
                            <a:schemeClr val="accent6">
                              <a:lumMod val="50000"/>
                            </a:schemeClr>
                          </a:solidFill>
                          <a:effectLst/>
                        </a:rPr>
                        <a:t>2.1 (1.1, 3.8)</a:t>
                      </a:r>
                      <a:endParaRPr lang="en-US" sz="1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gridSpan="2">
                  <a:txBody>
                    <a:bodyPr/>
                    <a:lstStyle/>
                    <a:p>
                      <a:pPr marL="0" marR="0" algn="ctr">
                        <a:spcBef>
                          <a:spcPts val="0"/>
                        </a:spcBef>
                        <a:spcAft>
                          <a:spcPts val="0"/>
                        </a:spcAft>
                      </a:pPr>
                      <a:r>
                        <a:rPr lang="en-US" sz="1200" dirty="0">
                          <a:solidFill>
                            <a:schemeClr val="accent6">
                              <a:lumMod val="50000"/>
                            </a:schemeClr>
                          </a:solidFill>
                          <a:effectLst/>
                        </a:rPr>
                        <a:t>2.5 (1.1, 5.6)</a:t>
                      </a:r>
                      <a:endParaRPr lang="en-US" sz="1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hMerge="1">
                  <a:txBody>
                    <a:bodyPr/>
                    <a:lstStyle/>
                    <a:p>
                      <a:pPr marL="0" marR="0" algn="ctr">
                        <a:spcBef>
                          <a:spcPts val="0"/>
                        </a:spcBef>
                        <a:spcAft>
                          <a:spcPts val="0"/>
                        </a:spcAft>
                      </a:pPr>
                      <a:r>
                        <a:rPr lang="en-US" sz="1200">
                          <a:solidFill>
                            <a:schemeClr val="accent6">
                              <a:lumMod val="50000"/>
                            </a:schemeClr>
                          </a:solidFill>
                          <a:effectLst/>
                        </a:rPr>
                        <a:t>0.03</a:t>
                      </a:r>
                      <a:endParaRPr lang="en-US" sz="180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solidFill>
                            <a:schemeClr val="accent6">
                              <a:lumMod val="50000"/>
                            </a:schemeClr>
                          </a:solidFill>
                          <a:effectLst/>
                        </a:rPr>
                        <a:t>0.03</a:t>
                      </a:r>
                      <a:endParaRPr lang="en-US" sz="18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77805437"/>
                  </a:ext>
                </a:extLst>
              </a:tr>
            </a:tbl>
          </a:graphicData>
        </a:graphic>
      </p:graphicFrame>
      <p:sp>
        <p:nvSpPr>
          <p:cNvPr id="20" name="TextBox 19">
            <a:extLst>
              <a:ext uri="{FF2B5EF4-FFF2-40B4-BE49-F238E27FC236}">
                <a16:creationId xmlns:a16="http://schemas.microsoft.com/office/drawing/2014/main" id="{623CD882-E267-0EAA-5EE4-B1CFC0E60A4D}"/>
              </a:ext>
            </a:extLst>
          </p:cNvPr>
          <p:cNvSpPr txBox="1"/>
          <p:nvPr/>
        </p:nvSpPr>
        <p:spPr>
          <a:xfrm>
            <a:off x="152400" y="6248400"/>
            <a:ext cx="8839200" cy="461665"/>
          </a:xfrm>
          <a:prstGeom prst="rect">
            <a:avLst/>
          </a:prstGeom>
          <a:solidFill>
            <a:schemeClr val="accent6">
              <a:lumMod val="50000"/>
            </a:schemeClr>
          </a:solidFill>
        </p:spPr>
        <p:txBody>
          <a:bodyPr wrap="square" rtlCol="0">
            <a:spAutoFit/>
          </a:bodyPr>
          <a:lstStyle/>
          <a:p>
            <a:pPr algn="ctr"/>
            <a:r>
              <a:rPr lang="en-US" sz="1200" dirty="0">
                <a:solidFill>
                  <a:schemeClr val="bg1"/>
                </a:solidFill>
                <a:latin typeface="Calibri" panose="020F0502020204030204" pitchFamily="34" charset="0"/>
                <a:ea typeface="Times New Roman" panose="02020603050405020304" pitchFamily="18" charset="0"/>
              </a:rPr>
              <a:t>*Calculated by weighted Poisson regression with robust error variance and adjusted for HIV serostatus, maternal age, body mass index, parity, and prior PTB</a:t>
            </a:r>
            <a:r>
              <a:rPr lang="en-US" sz="1200" dirty="0">
                <a:solidFill>
                  <a:schemeClr val="bg1"/>
                </a:solidFill>
              </a:rPr>
              <a:t> </a:t>
            </a:r>
          </a:p>
        </p:txBody>
      </p:sp>
      <p:sp>
        <p:nvSpPr>
          <p:cNvPr id="21" name="TextBox 20">
            <a:extLst>
              <a:ext uri="{FF2B5EF4-FFF2-40B4-BE49-F238E27FC236}">
                <a16:creationId xmlns:a16="http://schemas.microsoft.com/office/drawing/2014/main" id="{79925144-F596-4337-C00C-A01F5F7B2AFC}"/>
              </a:ext>
            </a:extLst>
          </p:cNvPr>
          <p:cNvSpPr txBox="1"/>
          <p:nvPr/>
        </p:nvSpPr>
        <p:spPr>
          <a:xfrm>
            <a:off x="1575401" y="3810000"/>
            <a:ext cx="5993198" cy="584775"/>
          </a:xfrm>
          <a:prstGeom prst="rect">
            <a:avLst/>
          </a:prstGeom>
          <a:solidFill>
            <a:schemeClr val="bg1">
              <a:lumMod val="65000"/>
            </a:schemeClr>
          </a:solidFill>
          <a:ln>
            <a:solidFill>
              <a:schemeClr val="bg2">
                <a:lumMod val="50000"/>
              </a:schemeClr>
            </a:solidFill>
          </a:ln>
        </p:spPr>
        <p:txBody>
          <a:bodyPr wrap="square">
            <a:spAutoFit/>
          </a:bodyPr>
          <a:lstStyle>
            <a:defPPr>
              <a:defRPr lang="en-US"/>
            </a:defPPr>
            <a:lvl1pPr marL="0" indent="0" algn="ctr">
              <a:buFont typeface="Arial" panose="020B0604020202020204" pitchFamily="34" charset="0"/>
              <a:buNone/>
              <a:defRPr sz="1600" b="0">
                <a:solidFill>
                  <a:schemeClr val="bg1"/>
                </a:solidFill>
                <a:latin typeface="+mj-lt"/>
              </a:defRPr>
            </a:lvl1pPr>
          </a:lstStyle>
          <a:p>
            <a:r>
              <a:rPr lang="en-US" dirty="0"/>
              <a:t>In women who had a spontaneous PTB, </a:t>
            </a:r>
            <a:r>
              <a:rPr lang="en-US" dirty="0" err="1"/>
              <a:t>shannon</a:t>
            </a:r>
            <a:r>
              <a:rPr lang="en-US" dirty="0"/>
              <a:t> diversity index increased between baseline and repeat collection timepoints.</a:t>
            </a:r>
          </a:p>
        </p:txBody>
      </p:sp>
      <p:sp>
        <p:nvSpPr>
          <p:cNvPr id="22" name="Slide Number Placeholder 1">
            <a:extLst>
              <a:ext uri="{FF2B5EF4-FFF2-40B4-BE49-F238E27FC236}">
                <a16:creationId xmlns:a16="http://schemas.microsoft.com/office/drawing/2014/main" id="{5882FEC0-0A2D-CB23-50C7-69B8CF89A02E}"/>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23</a:t>
            </a:fld>
            <a:endParaRPr lang="en-US" altLang="en-US" dirty="0">
              <a:solidFill>
                <a:schemeClr val="accent6">
                  <a:lumMod val="50000"/>
                </a:schemeClr>
              </a:solidFill>
            </a:endParaRPr>
          </a:p>
        </p:txBody>
      </p:sp>
      <p:sp>
        <p:nvSpPr>
          <p:cNvPr id="13" name="Manual Input 49">
            <a:extLst>
              <a:ext uri="{FF2B5EF4-FFF2-40B4-BE49-F238E27FC236}">
                <a16:creationId xmlns:a16="http://schemas.microsoft.com/office/drawing/2014/main" id="{34D28596-33BA-D449-C382-06D102B1499E}"/>
              </a:ext>
            </a:extLst>
          </p:cNvPr>
          <p:cNvSpPr/>
          <p:nvPr/>
        </p:nvSpPr>
        <p:spPr>
          <a:xfrm>
            <a:off x="1201570" y="5309486"/>
            <a:ext cx="2379830" cy="6070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535"/>
              <a:gd name="connsiteX1" fmla="*/ 10000 w 10000"/>
              <a:gd name="connsiteY1" fmla="*/ 535 h 10535"/>
              <a:gd name="connsiteX2" fmla="*/ 10000 w 10000"/>
              <a:gd name="connsiteY2" fmla="*/ 10535 h 10535"/>
              <a:gd name="connsiteX3" fmla="*/ 0 w 10000"/>
              <a:gd name="connsiteY3" fmla="*/ 10535 h 10535"/>
              <a:gd name="connsiteX4" fmla="*/ 0 w 10000"/>
              <a:gd name="connsiteY4" fmla="*/ 0 h 10535"/>
              <a:gd name="connsiteX0" fmla="*/ 0 w 10000"/>
              <a:gd name="connsiteY0" fmla="*/ 0 h 10535"/>
              <a:gd name="connsiteX1" fmla="*/ 9927 w 10000"/>
              <a:gd name="connsiteY1" fmla="*/ 3229 h 10535"/>
              <a:gd name="connsiteX2" fmla="*/ 10000 w 10000"/>
              <a:gd name="connsiteY2" fmla="*/ 10535 h 10535"/>
              <a:gd name="connsiteX3" fmla="*/ 0 w 10000"/>
              <a:gd name="connsiteY3" fmla="*/ 10535 h 10535"/>
              <a:gd name="connsiteX4" fmla="*/ 0 w 10000"/>
              <a:gd name="connsiteY4" fmla="*/ 0 h 10535"/>
              <a:gd name="connsiteX0" fmla="*/ 0 w 10036"/>
              <a:gd name="connsiteY0" fmla="*/ 0 h 9901"/>
              <a:gd name="connsiteX1" fmla="*/ 9963 w 10036"/>
              <a:gd name="connsiteY1" fmla="*/ 2595 h 9901"/>
              <a:gd name="connsiteX2" fmla="*/ 10036 w 10036"/>
              <a:gd name="connsiteY2" fmla="*/ 9901 h 9901"/>
              <a:gd name="connsiteX3" fmla="*/ 36 w 10036"/>
              <a:gd name="connsiteY3" fmla="*/ 9901 h 9901"/>
              <a:gd name="connsiteX4" fmla="*/ 0 w 10036"/>
              <a:gd name="connsiteY4" fmla="*/ 0 h 9901"/>
              <a:gd name="connsiteX0" fmla="*/ 0 w 10053"/>
              <a:gd name="connsiteY0" fmla="*/ 0 h 10000"/>
              <a:gd name="connsiteX1" fmla="*/ 10050 w 10053"/>
              <a:gd name="connsiteY1" fmla="*/ 6233 h 10000"/>
              <a:gd name="connsiteX2" fmla="*/ 10000 w 10053"/>
              <a:gd name="connsiteY2" fmla="*/ 10000 h 10000"/>
              <a:gd name="connsiteX3" fmla="*/ 36 w 10053"/>
              <a:gd name="connsiteY3" fmla="*/ 10000 h 10000"/>
              <a:gd name="connsiteX4" fmla="*/ 0 w 10053"/>
              <a:gd name="connsiteY4" fmla="*/ 0 h 10000"/>
              <a:gd name="connsiteX0" fmla="*/ 0 w 10053"/>
              <a:gd name="connsiteY0" fmla="*/ 3636 h 13636"/>
              <a:gd name="connsiteX1" fmla="*/ 10050 w 10053"/>
              <a:gd name="connsiteY1" fmla="*/ 0 h 13636"/>
              <a:gd name="connsiteX2" fmla="*/ 10000 w 10053"/>
              <a:gd name="connsiteY2" fmla="*/ 13636 h 13636"/>
              <a:gd name="connsiteX3" fmla="*/ 36 w 10053"/>
              <a:gd name="connsiteY3" fmla="*/ 13636 h 13636"/>
              <a:gd name="connsiteX4" fmla="*/ 0 w 10053"/>
              <a:gd name="connsiteY4" fmla="*/ 3636 h 13636"/>
              <a:gd name="connsiteX0" fmla="*/ 0 w 10000"/>
              <a:gd name="connsiteY0" fmla="*/ 3518 h 13518"/>
              <a:gd name="connsiteX1" fmla="*/ 9972 w 10000"/>
              <a:gd name="connsiteY1" fmla="*/ 0 h 13518"/>
              <a:gd name="connsiteX2" fmla="*/ 10000 w 10000"/>
              <a:gd name="connsiteY2" fmla="*/ 13518 h 13518"/>
              <a:gd name="connsiteX3" fmla="*/ 36 w 10000"/>
              <a:gd name="connsiteY3" fmla="*/ 13518 h 13518"/>
              <a:gd name="connsiteX4" fmla="*/ 0 w 10000"/>
              <a:gd name="connsiteY4" fmla="*/ 3518 h 13518"/>
              <a:gd name="connsiteX0" fmla="*/ 0 w 10053"/>
              <a:gd name="connsiteY0" fmla="*/ 3636 h 13636"/>
              <a:gd name="connsiteX1" fmla="*/ 10050 w 10053"/>
              <a:gd name="connsiteY1" fmla="*/ 0 h 13636"/>
              <a:gd name="connsiteX2" fmla="*/ 10000 w 10053"/>
              <a:gd name="connsiteY2" fmla="*/ 13636 h 13636"/>
              <a:gd name="connsiteX3" fmla="*/ 36 w 10053"/>
              <a:gd name="connsiteY3" fmla="*/ 13636 h 13636"/>
              <a:gd name="connsiteX4" fmla="*/ 0 w 10053"/>
              <a:gd name="connsiteY4" fmla="*/ 3636 h 13636"/>
              <a:gd name="connsiteX0" fmla="*/ 0 w 10000"/>
              <a:gd name="connsiteY0" fmla="*/ 3281 h 13281"/>
              <a:gd name="connsiteX1" fmla="*/ 9919 w 10000"/>
              <a:gd name="connsiteY1" fmla="*/ 0 h 13281"/>
              <a:gd name="connsiteX2" fmla="*/ 10000 w 10000"/>
              <a:gd name="connsiteY2" fmla="*/ 13281 h 13281"/>
              <a:gd name="connsiteX3" fmla="*/ 36 w 10000"/>
              <a:gd name="connsiteY3" fmla="*/ 13281 h 13281"/>
              <a:gd name="connsiteX4" fmla="*/ 0 w 10000"/>
              <a:gd name="connsiteY4" fmla="*/ 3281 h 1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281">
                <a:moveTo>
                  <a:pt x="0" y="3281"/>
                </a:moveTo>
                <a:lnTo>
                  <a:pt x="9919" y="0"/>
                </a:lnTo>
                <a:cubicBezTo>
                  <a:pt x="9943" y="2459"/>
                  <a:pt x="9976" y="10822"/>
                  <a:pt x="10000" y="13281"/>
                </a:cubicBezTo>
                <a:lnTo>
                  <a:pt x="36" y="13281"/>
                </a:lnTo>
                <a:cubicBezTo>
                  <a:pt x="24" y="9948"/>
                  <a:pt x="12" y="6614"/>
                  <a:pt x="0" y="3281"/>
                </a:cubicBezTo>
                <a:close/>
              </a:path>
            </a:pathLst>
          </a:custGeom>
          <a:gradFill flip="none" rotWithShape="1">
            <a:gsLst>
              <a:gs pos="0">
                <a:srgbClr val="21407D"/>
              </a:gs>
              <a:gs pos="50000">
                <a:srgbClr val="21407D">
                  <a:tint val="44500"/>
                  <a:satMod val="160000"/>
                </a:srgbClr>
              </a:gs>
              <a:gs pos="100000">
                <a:srgbClr val="21407D">
                  <a:tint val="23500"/>
                  <a:satMod val="16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1">
            <a:extLst>
              <a:ext uri="{FF2B5EF4-FFF2-40B4-BE49-F238E27FC236}">
                <a16:creationId xmlns:a16="http://schemas.microsoft.com/office/drawing/2014/main" id="{FB572EC9-CB32-6928-4330-379137ACD71F}"/>
              </a:ext>
            </a:extLst>
          </p:cNvPr>
          <p:cNvSpPr txBox="1">
            <a:spLocks noChangeArrowheads="1"/>
          </p:cNvSpPr>
          <p:nvPr/>
        </p:nvSpPr>
        <p:spPr bwMode="auto">
          <a:xfrm>
            <a:off x="1066800" y="4648199"/>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Implantation	</a:t>
            </a:r>
          </a:p>
        </p:txBody>
      </p:sp>
      <p:sp>
        <p:nvSpPr>
          <p:cNvPr id="17" name="TextBox 11">
            <a:extLst>
              <a:ext uri="{FF2B5EF4-FFF2-40B4-BE49-F238E27FC236}">
                <a16:creationId xmlns:a16="http://schemas.microsoft.com/office/drawing/2014/main" id="{5A01FCDE-01F5-A895-3BD8-43D2892E408C}"/>
              </a:ext>
            </a:extLst>
          </p:cNvPr>
          <p:cNvSpPr txBox="1">
            <a:spLocks noChangeArrowheads="1"/>
          </p:cNvSpPr>
          <p:nvPr/>
        </p:nvSpPr>
        <p:spPr bwMode="auto">
          <a:xfrm>
            <a:off x="2133600" y="4648199"/>
            <a:ext cx="22894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Fetal Growth &amp; Development</a:t>
            </a:r>
          </a:p>
        </p:txBody>
      </p:sp>
      <p:sp>
        <p:nvSpPr>
          <p:cNvPr id="18" name="TextBox 11">
            <a:extLst>
              <a:ext uri="{FF2B5EF4-FFF2-40B4-BE49-F238E27FC236}">
                <a16:creationId xmlns:a16="http://schemas.microsoft.com/office/drawing/2014/main" id="{D3E6BB55-968E-63FB-8B0C-C3C26013675E}"/>
              </a:ext>
            </a:extLst>
          </p:cNvPr>
          <p:cNvSpPr txBox="1">
            <a:spLocks noChangeArrowheads="1"/>
          </p:cNvSpPr>
          <p:nvPr/>
        </p:nvSpPr>
        <p:spPr bwMode="auto">
          <a:xfrm>
            <a:off x="4419600" y="4648199"/>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Parturition	</a:t>
            </a:r>
          </a:p>
        </p:txBody>
      </p:sp>
      <p:sp>
        <p:nvSpPr>
          <p:cNvPr id="19" name="Right Arrow 18">
            <a:extLst>
              <a:ext uri="{FF2B5EF4-FFF2-40B4-BE49-F238E27FC236}">
                <a16:creationId xmlns:a16="http://schemas.microsoft.com/office/drawing/2014/main" id="{C5177F4F-0889-9106-72BB-CA0433EF24BC}"/>
              </a:ext>
            </a:extLst>
          </p:cNvPr>
          <p:cNvSpPr/>
          <p:nvPr/>
        </p:nvSpPr>
        <p:spPr>
          <a:xfrm>
            <a:off x="1200895" y="4927690"/>
            <a:ext cx="1305788" cy="304800"/>
          </a:xfrm>
          <a:prstGeom prst="rightArrow">
            <a:avLst/>
          </a:prstGeom>
          <a:solidFill>
            <a:schemeClr val="accent3">
              <a:lumMod val="6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1st</a:t>
            </a:r>
          </a:p>
        </p:txBody>
      </p:sp>
      <p:sp>
        <p:nvSpPr>
          <p:cNvPr id="24" name="Right Arrow 23">
            <a:extLst>
              <a:ext uri="{FF2B5EF4-FFF2-40B4-BE49-F238E27FC236}">
                <a16:creationId xmlns:a16="http://schemas.microsoft.com/office/drawing/2014/main" id="{117B688D-64ED-4FC9-6E6C-8117FBDD0D8D}"/>
              </a:ext>
            </a:extLst>
          </p:cNvPr>
          <p:cNvSpPr/>
          <p:nvPr/>
        </p:nvSpPr>
        <p:spPr>
          <a:xfrm>
            <a:off x="2580412" y="4936878"/>
            <a:ext cx="1305788" cy="304800"/>
          </a:xfrm>
          <a:prstGeom prst="rightArrow">
            <a:avLst/>
          </a:prstGeom>
          <a:solidFill>
            <a:schemeClr val="accent3">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2nd</a:t>
            </a:r>
          </a:p>
        </p:txBody>
      </p:sp>
      <p:sp>
        <p:nvSpPr>
          <p:cNvPr id="25" name="Right Arrow 24">
            <a:extLst>
              <a:ext uri="{FF2B5EF4-FFF2-40B4-BE49-F238E27FC236}">
                <a16:creationId xmlns:a16="http://schemas.microsoft.com/office/drawing/2014/main" id="{6312FB19-8BEE-11C9-1B20-FD90FC153022}"/>
              </a:ext>
            </a:extLst>
          </p:cNvPr>
          <p:cNvSpPr/>
          <p:nvPr/>
        </p:nvSpPr>
        <p:spPr>
          <a:xfrm>
            <a:off x="3952605" y="4937666"/>
            <a:ext cx="1305788" cy="304800"/>
          </a:xfrm>
          <a:prstGeom prst="rightArrow">
            <a:avLst/>
          </a:prstGeom>
          <a:solidFill>
            <a:schemeClr val="bg2">
              <a:lumMod val="7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3rd</a:t>
            </a:r>
          </a:p>
        </p:txBody>
      </p:sp>
      <p:sp>
        <p:nvSpPr>
          <p:cNvPr id="26" name="TextBox 25">
            <a:extLst>
              <a:ext uri="{FF2B5EF4-FFF2-40B4-BE49-F238E27FC236}">
                <a16:creationId xmlns:a16="http://schemas.microsoft.com/office/drawing/2014/main" id="{84028705-9BFE-3A88-B08C-68080618D14B}"/>
              </a:ext>
            </a:extLst>
          </p:cNvPr>
          <p:cNvSpPr txBox="1"/>
          <p:nvPr/>
        </p:nvSpPr>
        <p:spPr>
          <a:xfrm>
            <a:off x="1188725" y="5528101"/>
            <a:ext cx="1415772" cy="415498"/>
          </a:xfrm>
          <a:prstGeom prst="rect">
            <a:avLst/>
          </a:prstGeom>
          <a:noFill/>
        </p:spPr>
        <p:txBody>
          <a:bodyPr wrap="none" rtlCol="0">
            <a:spAutoFit/>
          </a:bodyPr>
          <a:lstStyle/>
          <a:p>
            <a:r>
              <a:rPr lang="en-US" sz="1050" dirty="0">
                <a:solidFill>
                  <a:schemeClr val="bg1"/>
                </a:solidFill>
                <a:latin typeface="+mj-lt"/>
              </a:rPr>
              <a:t>Vaginal </a:t>
            </a:r>
          </a:p>
          <a:p>
            <a:r>
              <a:rPr lang="en-US" sz="1050" dirty="0">
                <a:solidFill>
                  <a:schemeClr val="bg1"/>
                </a:solidFill>
                <a:latin typeface="+mj-lt"/>
              </a:rPr>
              <a:t>microbiome diversity</a:t>
            </a:r>
          </a:p>
        </p:txBody>
      </p:sp>
      <p:sp>
        <p:nvSpPr>
          <p:cNvPr id="30" name="TextBox 29">
            <a:extLst>
              <a:ext uri="{FF2B5EF4-FFF2-40B4-BE49-F238E27FC236}">
                <a16:creationId xmlns:a16="http://schemas.microsoft.com/office/drawing/2014/main" id="{60A6E076-777C-E1C5-BE91-CACA47C605D8}"/>
              </a:ext>
            </a:extLst>
          </p:cNvPr>
          <p:cNvSpPr txBox="1"/>
          <p:nvPr/>
        </p:nvSpPr>
        <p:spPr>
          <a:xfrm>
            <a:off x="6088398" y="5258942"/>
            <a:ext cx="1539204" cy="584775"/>
          </a:xfrm>
          <a:prstGeom prst="rect">
            <a:avLst/>
          </a:prstGeom>
          <a:noFill/>
          <a:ln w="19050">
            <a:noFill/>
          </a:ln>
        </p:spPr>
        <p:txBody>
          <a:bodyPr wrap="none" rtlCol="0" anchor="ctr">
            <a:spAutoFit/>
          </a:bodyPr>
          <a:lstStyle/>
          <a:p>
            <a:pPr algn="ctr"/>
            <a:r>
              <a:rPr lang="en-US" sz="1600" b="1" dirty="0">
                <a:solidFill>
                  <a:srgbClr val="C00000"/>
                </a:solidFill>
                <a:latin typeface="Helvetica" pitchFamily="2" charset="0"/>
              </a:rPr>
              <a:t>Spontaneous </a:t>
            </a:r>
          </a:p>
          <a:p>
            <a:pPr algn="ctr"/>
            <a:r>
              <a:rPr lang="en-US" sz="1600" b="1" dirty="0">
                <a:solidFill>
                  <a:srgbClr val="C00000"/>
                </a:solidFill>
                <a:latin typeface="Helvetica" pitchFamily="2" charset="0"/>
              </a:rPr>
              <a:t>PTB</a:t>
            </a:r>
          </a:p>
        </p:txBody>
      </p:sp>
      <p:sp>
        <p:nvSpPr>
          <p:cNvPr id="31" name="Right Arrow 30">
            <a:extLst>
              <a:ext uri="{FF2B5EF4-FFF2-40B4-BE49-F238E27FC236}">
                <a16:creationId xmlns:a16="http://schemas.microsoft.com/office/drawing/2014/main" id="{B833362C-C0E9-15A9-C140-B6D9AC5AC018}"/>
              </a:ext>
            </a:extLst>
          </p:cNvPr>
          <p:cNvSpPr/>
          <p:nvPr/>
        </p:nvSpPr>
        <p:spPr>
          <a:xfrm>
            <a:off x="5638800" y="5411341"/>
            <a:ext cx="299832" cy="368721"/>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6500005-4604-3A1B-2B56-53B5CF3FDDA2}"/>
              </a:ext>
            </a:extLst>
          </p:cNvPr>
          <p:cNvSpPr/>
          <p:nvPr/>
        </p:nvSpPr>
        <p:spPr>
          <a:xfrm>
            <a:off x="5333999" y="5509828"/>
            <a:ext cx="229917" cy="182880"/>
          </a:xfrm>
          <a:prstGeom prst="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120768E-74AD-4636-15C8-BAB6192C6117}"/>
              </a:ext>
            </a:extLst>
          </p:cNvPr>
          <p:cNvSpPr/>
          <p:nvPr/>
        </p:nvSpPr>
        <p:spPr>
          <a:xfrm>
            <a:off x="5029199" y="5509828"/>
            <a:ext cx="229917" cy="182880"/>
          </a:xfrm>
          <a:prstGeom prst="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134502"/>
      </p:ext>
    </p:extLst>
  </p:cSld>
  <p:clrMapOvr>
    <a:masterClrMapping/>
  </p:clrMapOvr>
  <mc:AlternateContent xmlns:mc="http://schemas.openxmlformats.org/markup-compatibility/2006" xmlns:p14="http://schemas.microsoft.com/office/powerpoint/2010/main">
    <mc:Choice Requires="p14">
      <p:transition spd="slow" p14:dur="2000" advTm="20003"/>
    </mc:Choice>
    <mc:Fallback xmlns="">
      <p:transition spd="slow" advTm="2000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8F81-2106-8DDA-298D-84C122C07223}"/>
              </a:ext>
            </a:extLst>
          </p:cNvPr>
          <p:cNvSpPr>
            <a:spLocks noGrp="1"/>
          </p:cNvSpPr>
          <p:nvPr>
            <p:ph type="title"/>
          </p:nvPr>
        </p:nvSpPr>
        <p:spPr>
          <a:xfrm>
            <a:off x="457200" y="838200"/>
            <a:ext cx="8229600" cy="655638"/>
          </a:xfrm>
        </p:spPr>
        <p:txBody>
          <a:bodyPr/>
          <a:lstStyle/>
          <a:p>
            <a:r>
              <a:rPr lang="en-US" dirty="0">
                <a:solidFill>
                  <a:schemeClr val="accent6">
                    <a:lumMod val="50000"/>
                  </a:schemeClr>
                </a:solidFill>
              </a:rPr>
              <a:t>Vaginal Microbiome Diversity Associated with Vaginal Inflammation</a:t>
            </a:r>
          </a:p>
        </p:txBody>
      </p:sp>
      <p:sp>
        <p:nvSpPr>
          <p:cNvPr id="22" name="Slide Number Placeholder 1">
            <a:extLst>
              <a:ext uri="{FF2B5EF4-FFF2-40B4-BE49-F238E27FC236}">
                <a16:creationId xmlns:a16="http://schemas.microsoft.com/office/drawing/2014/main" id="{5882FEC0-0A2D-CB23-50C7-69B8CF89A02E}"/>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24</a:t>
            </a:fld>
            <a:endParaRPr lang="en-US" altLang="en-US" dirty="0">
              <a:solidFill>
                <a:schemeClr val="accent6">
                  <a:lumMod val="50000"/>
                </a:schemeClr>
              </a:solidFill>
            </a:endParaRPr>
          </a:p>
        </p:txBody>
      </p:sp>
      <p:sp>
        <p:nvSpPr>
          <p:cNvPr id="23" name="TextBox 22">
            <a:extLst>
              <a:ext uri="{FF2B5EF4-FFF2-40B4-BE49-F238E27FC236}">
                <a16:creationId xmlns:a16="http://schemas.microsoft.com/office/drawing/2014/main" id="{0B72B81F-A719-6177-FFB3-CDDC3AAD821D}"/>
              </a:ext>
            </a:extLst>
          </p:cNvPr>
          <p:cNvSpPr txBox="1"/>
          <p:nvPr/>
        </p:nvSpPr>
        <p:spPr>
          <a:xfrm>
            <a:off x="1575401" y="2351782"/>
            <a:ext cx="5993198" cy="1077218"/>
          </a:xfrm>
          <a:prstGeom prst="rect">
            <a:avLst/>
          </a:prstGeom>
          <a:solidFill>
            <a:schemeClr val="bg1">
              <a:lumMod val="65000"/>
            </a:schemeClr>
          </a:solidFill>
          <a:ln>
            <a:solidFill>
              <a:schemeClr val="bg2">
                <a:lumMod val="50000"/>
              </a:schemeClr>
            </a:solidFill>
          </a:ln>
        </p:spPr>
        <p:txBody>
          <a:bodyPr wrap="square">
            <a:spAutoFit/>
          </a:bodyPr>
          <a:lstStyle>
            <a:defPPr>
              <a:defRPr lang="en-US"/>
            </a:defPPr>
            <a:lvl1pPr marL="0" indent="0" algn="ctr">
              <a:buFont typeface="Arial" panose="020B0604020202020204" pitchFamily="34" charset="0"/>
              <a:buNone/>
              <a:defRPr sz="1700" b="1">
                <a:solidFill>
                  <a:srgbClr val="21407D"/>
                </a:solidFill>
                <a:latin typeface="+mj-lt"/>
              </a:defRPr>
            </a:lvl1pPr>
          </a:lstStyle>
          <a:p>
            <a:r>
              <a:rPr lang="en-US" sz="1600" b="0" dirty="0">
                <a:solidFill>
                  <a:schemeClr val="bg1"/>
                </a:solidFill>
              </a:rPr>
              <a:t>Vaginal diversity (Shannon Diversity Index) is positively correlated with vaginal inflammation </a:t>
            </a:r>
          </a:p>
          <a:p>
            <a:endParaRPr lang="en-US" dirty="0"/>
          </a:p>
          <a:p>
            <a:endParaRPr lang="en-US" dirty="0"/>
          </a:p>
        </p:txBody>
      </p:sp>
      <p:sp>
        <p:nvSpPr>
          <p:cNvPr id="10" name="TextBox 9">
            <a:extLst>
              <a:ext uri="{FF2B5EF4-FFF2-40B4-BE49-F238E27FC236}">
                <a16:creationId xmlns:a16="http://schemas.microsoft.com/office/drawing/2014/main" id="{4619ADC3-E82A-2C44-6C9B-0E61093D00FA}"/>
              </a:ext>
            </a:extLst>
          </p:cNvPr>
          <p:cNvSpPr txBox="1"/>
          <p:nvPr/>
        </p:nvSpPr>
        <p:spPr>
          <a:xfrm>
            <a:off x="2286000" y="2984885"/>
            <a:ext cx="4572000" cy="369332"/>
          </a:xfrm>
          <a:prstGeom prst="rect">
            <a:avLst/>
          </a:prstGeom>
          <a:solidFill>
            <a:schemeClr val="bg1"/>
          </a:solidFill>
          <a:ln w="19050">
            <a:solidFill>
              <a:schemeClr val="accent6">
                <a:lumMod val="50000"/>
              </a:schemeClr>
            </a:solidFill>
          </a:ln>
        </p:spPr>
        <p:txBody>
          <a:bodyPr wrap="square">
            <a:spAutoFit/>
          </a:bodyPr>
          <a:lstStyle/>
          <a:p>
            <a:pPr marL="0" indent="0" algn="ctr">
              <a:buNone/>
            </a:pPr>
            <a:r>
              <a:rPr lang="en-US" sz="1800" dirty="0" err="1">
                <a:solidFill>
                  <a:schemeClr val="accent6">
                    <a:lumMod val="50000"/>
                  </a:schemeClr>
                </a:solidFill>
                <a:latin typeface="+mj-lt"/>
                <a:ea typeface="Times New Roman" panose="02020603050405020304" pitchFamily="18" charset="0"/>
              </a:rPr>
              <a:t>coeff</a:t>
            </a:r>
            <a:r>
              <a:rPr lang="en-US" sz="1800" dirty="0">
                <a:solidFill>
                  <a:schemeClr val="accent6">
                    <a:lumMod val="50000"/>
                  </a:schemeClr>
                </a:solidFill>
                <a:latin typeface="+mj-lt"/>
                <a:ea typeface="Times New Roman" panose="02020603050405020304" pitchFamily="18" charset="0"/>
              </a:rPr>
              <a:t>: +0.66, 95%CI 0.28-1.03; p=0.001</a:t>
            </a:r>
          </a:p>
        </p:txBody>
      </p:sp>
      <p:pic>
        <p:nvPicPr>
          <p:cNvPr id="9" name="Picture 8" descr="Graphical user interface&#10;&#10;Description automatically generated with low confidence">
            <a:extLst>
              <a:ext uri="{FF2B5EF4-FFF2-40B4-BE49-F238E27FC236}">
                <a16:creationId xmlns:a16="http://schemas.microsoft.com/office/drawing/2014/main" id="{5C5112FA-11FF-5427-E862-C92429F9C72F}"/>
              </a:ext>
            </a:extLst>
          </p:cNvPr>
          <p:cNvPicPr>
            <a:picLocks noChangeAspect="1"/>
          </p:cNvPicPr>
          <p:nvPr/>
        </p:nvPicPr>
        <p:blipFill>
          <a:blip r:embed="rId3"/>
          <a:stretch>
            <a:fillRect/>
          </a:stretch>
        </p:blipFill>
        <p:spPr>
          <a:xfrm>
            <a:off x="2343150" y="3970573"/>
            <a:ext cx="4457700" cy="1219200"/>
          </a:xfrm>
          <a:prstGeom prst="rect">
            <a:avLst/>
          </a:prstGeom>
        </p:spPr>
      </p:pic>
      <p:sp>
        <p:nvSpPr>
          <p:cNvPr id="11" name="Manual Input 49">
            <a:extLst>
              <a:ext uri="{FF2B5EF4-FFF2-40B4-BE49-F238E27FC236}">
                <a16:creationId xmlns:a16="http://schemas.microsoft.com/office/drawing/2014/main" id="{03B1CA2F-E890-2A69-CA65-0466E84C15B1}"/>
              </a:ext>
            </a:extLst>
          </p:cNvPr>
          <p:cNvSpPr/>
          <p:nvPr/>
        </p:nvSpPr>
        <p:spPr>
          <a:xfrm>
            <a:off x="2514600" y="5464557"/>
            <a:ext cx="2057400" cy="6070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535"/>
              <a:gd name="connsiteX1" fmla="*/ 10000 w 10000"/>
              <a:gd name="connsiteY1" fmla="*/ 535 h 10535"/>
              <a:gd name="connsiteX2" fmla="*/ 10000 w 10000"/>
              <a:gd name="connsiteY2" fmla="*/ 10535 h 10535"/>
              <a:gd name="connsiteX3" fmla="*/ 0 w 10000"/>
              <a:gd name="connsiteY3" fmla="*/ 10535 h 10535"/>
              <a:gd name="connsiteX4" fmla="*/ 0 w 10000"/>
              <a:gd name="connsiteY4" fmla="*/ 0 h 10535"/>
              <a:gd name="connsiteX0" fmla="*/ 0 w 10000"/>
              <a:gd name="connsiteY0" fmla="*/ 0 h 10535"/>
              <a:gd name="connsiteX1" fmla="*/ 9927 w 10000"/>
              <a:gd name="connsiteY1" fmla="*/ 3229 h 10535"/>
              <a:gd name="connsiteX2" fmla="*/ 10000 w 10000"/>
              <a:gd name="connsiteY2" fmla="*/ 10535 h 10535"/>
              <a:gd name="connsiteX3" fmla="*/ 0 w 10000"/>
              <a:gd name="connsiteY3" fmla="*/ 10535 h 10535"/>
              <a:gd name="connsiteX4" fmla="*/ 0 w 10000"/>
              <a:gd name="connsiteY4" fmla="*/ 0 h 10535"/>
              <a:gd name="connsiteX0" fmla="*/ 0 w 10036"/>
              <a:gd name="connsiteY0" fmla="*/ 0 h 9901"/>
              <a:gd name="connsiteX1" fmla="*/ 9963 w 10036"/>
              <a:gd name="connsiteY1" fmla="*/ 2595 h 9901"/>
              <a:gd name="connsiteX2" fmla="*/ 10036 w 10036"/>
              <a:gd name="connsiteY2" fmla="*/ 9901 h 9901"/>
              <a:gd name="connsiteX3" fmla="*/ 36 w 10036"/>
              <a:gd name="connsiteY3" fmla="*/ 9901 h 9901"/>
              <a:gd name="connsiteX4" fmla="*/ 0 w 10036"/>
              <a:gd name="connsiteY4" fmla="*/ 0 h 9901"/>
              <a:gd name="connsiteX0" fmla="*/ 0 w 10053"/>
              <a:gd name="connsiteY0" fmla="*/ 0 h 10000"/>
              <a:gd name="connsiteX1" fmla="*/ 10050 w 10053"/>
              <a:gd name="connsiteY1" fmla="*/ 6233 h 10000"/>
              <a:gd name="connsiteX2" fmla="*/ 10000 w 10053"/>
              <a:gd name="connsiteY2" fmla="*/ 10000 h 10000"/>
              <a:gd name="connsiteX3" fmla="*/ 36 w 10053"/>
              <a:gd name="connsiteY3" fmla="*/ 10000 h 10000"/>
              <a:gd name="connsiteX4" fmla="*/ 0 w 10053"/>
              <a:gd name="connsiteY4" fmla="*/ 0 h 10000"/>
              <a:gd name="connsiteX0" fmla="*/ 0 w 10053"/>
              <a:gd name="connsiteY0" fmla="*/ 3636 h 13636"/>
              <a:gd name="connsiteX1" fmla="*/ 10050 w 10053"/>
              <a:gd name="connsiteY1" fmla="*/ 0 h 13636"/>
              <a:gd name="connsiteX2" fmla="*/ 10000 w 10053"/>
              <a:gd name="connsiteY2" fmla="*/ 13636 h 13636"/>
              <a:gd name="connsiteX3" fmla="*/ 36 w 10053"/>
              <a:gd name="connsiteY3" fmla="*/ 13636 h 13636"/>
              <a:gd name="connsiteX4" fmla="*/ 0 w 10053"/>
              <a:gd name="connsiteY4" fmla="*/ 3636 h 13636"/>
              <a:gd name="connsiteX0" fmla="*/ 0 w 10000"/>
              <a:gd name="connsiteY0" fmla="*/ 3518 h 13518"/>
              <a:gd name="connsiteX1" fmla="*/ 9972 w 10000"/>
              <a:gd name="connsiteY1" fmla="*/ 0 h 13518"/>
              <a:gd name="connsiteX2" fmla="*/ 10000 w 10000"/>
              <a:gd name="connsiteY2" fmla="*/ 13518 h 13518"/>
              <a:gd name="connsiteX3" fmla="*/ 36 w 10000"/>
              <a:gd name="connsiteY3" fmla="*/ 13518 h 13518"/>
              <a:gd name="connsiteX4" fmla="*/ 0 w 10000"/>
              <a:gd name="connsiteY4" fmla="*/ 3518 h 13518"/>
              <a:gd name="connsiteX0" fmla="*/ 0 w 10053"/>
              <a:gd name="connsiteY0" fmla="*/ 3636 h 13636"/>
              <a:gd name="connsiteX1" fmla="*/ 10050 w 10053"/>
              <a:gd name="connsiteY1" fmla="*/ 0 h 13636"/>
              <a:gd name="connsiteX2" fmla="*/ 10000 w 10053"/>
              <a:gd name="connsiteY2" fmla="*/ 13636 h 13636"/>
              <a:gd name="connsiteX3" fmla="*/ 36 w 10053"/>
              <a:gd name="connsiteY3" fmla="*/ 13636 h 13636"/>
              <a:gd name="connsiteX4" fmla="*/ 0 w 10053"/>
              <a:gd name="connsiteY4" fmla="*/ 3636 h 13636"/>
              <a:gd name="connsiteX0" fmla="*/ 0 w 10000"/>
              <a:gd name="connsiteY0" fmla="*/ 3281 h 13281"/>
              <a:gd name="connsiteX1" fmla="*/ 9919 w 10000"/>
              <a:gd name="connsiteY1" fmla="*/ 0 h 13281"/>
              <a:gd name="connsiteX2" fmla="*/ 10000 w 10000"/>
              <a:gd name="connsiteY2" fmla="*/ 13281 h 13281"/>
              <a:gd name="connsiteX3" fmla="*/ 36 w 10000"/>
              <a:gd name="connsiteY3" fmla="*/ 13281 h 13281"/>
              <a:gd name="connsiteX4" fmla="*/ 0 w 10000"/>
              <a:gd name="connsiteY4" fmla="*/ 3281 h 1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281">
                <a:moveTo>
                  <a:pt x="0" y="3281"/>
                </a:moveTo>
                <a:lnTo>
                  <a:pt x="9919" y="0"/>
                </a:lnTo>
                <a:cubicBezTo>
                  <a:pt x="9943" y="2459"/>
                  <a:pt x="9976" y="10822"/>
                  <a:pt x="10000" y="13281"/>
                </a:cubicBezTo>
                <a:lnTo>
                  <a:pt x="36" y="13281"/>
                </a:lnTo>
                <a:cubicBezTo>
                  <a:pt x="24" y="9948"/>
                  <a:pt x="12" y="6614"/>
                  <a:pt x="0" y="3281"/>
                </a:cubicBezTo>
                <a:close/>
              </a:path>
            </a:pathLst>
          </a:custGeom>
          <a:gradFill flip="none" rotWithShape="1">
            <a:gsLst>
              <a:gs pos="0">
                <a:srgbClr val="21407D"/>
              </a:gs>
              <a:gs pos="50000">
                <a:srgbClr val="21407D">
                  <a:tint val="44500"/>
                  <a:satMod val="160000"/>
                </a:srgbClr>
              </a:gs>
              <a:gs pos="100000">
                <a:srgbClr val="21407D">
                  <a:tint val="23500"/>
                  <a:satMod val="16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4690061-ECEF-CAB5-0881-C19005365197}"/>
              </a:ext>
            </a:extLst>
          </p:cNvPr>
          <p:cNvSpPr txBox="1"/>
          <p:nvPr/>
        </p:nvSpPr>
        <p:spPr>
          <a:xfrm>
            <a:off x="2501755" y="5668931"/>
            <a:ext cx="1536845" cy="415498"/>
          </a:xfrm>
          <a:prstGeom prst="rect">
            <a:avLst/>
          </a:prstGeom>
          <a:noFill/>
        </p:spPr>
        <p:txBody>
          <a:bodyPr wrap="square" rtlCol="0">
            <a:spAutoFit/>
          </a:bodyPr>
          <a:lstStyle/>
          <a:p>
            <a:r>
              <a:rPr lang="en-US" sz="1050" dirty="0">
                <a:solidFill>
                  <a:schemeClr val="bg1"/>
                </a:solidFill>
                <a:latin typeface="+mj-lt"/>
              </a:rPr>
              <a:t>Vaginal </a:t>
            </a:r>
          </a:p>
          <a:p>
            <a:r>
              <a:rPr lang="en-US" sz="1050" dirty="0">
                <a:solidFill>
                  <a:schemeClr val="bg1"/>
                </a:solidFill>
                <a:latin typeface="+mj-lt"/>
              </a:rPr>
              <a:t>microbiome diversity</a:t>
            </a:r>
          </a:p>
        </p:txBody>
      </p:sp>
      <p:sp>
        <p:nvSpPr>
          <p:cNvPr id="13" name="Right Arrow 12">
            <a:extLst>
              <a:ext uri="{FF2B5EF4-FFF2-40B4-BE49-F238E27FC236}">
                <a16:creationId xmlns:a16="http://schemas.microsoft.com/office/drawing/2014/main" id="{C95FFA6D-EDBF-9786-CD0B-59F2309B1FE8}"/>
              </a:ext>
            </a:extLst>
          </p:cNvPr>
          <p:cNvSpPr/>
          <p:nvPr/>
        </p:nvSpPr>
        <p:spPr>
          <a:xfrm rot="5400000">
            <a:off x="3393451" y="5439280"/>
            <a:ext cx="193014" cy="182883"/>
          </a:xfrm>
          <a:prstGeom prst="rightArrow">
            <a:avLst>
              <a:gd name="adj1" fmla="val 42187"/>
              <a:gd name="adj2" fmla="val 50000"/>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A9AD5D-F7AA-36E4-C483-7640C75F78FD}"/>
              </a:ext>
            </a:extLst>
          </p:cNvPr>
          <p:cNvSpPr/>
          <p:nvPr/>
        </p:nvSpPr>
        <p:spPr>
          <a:xfrm rot="16200000">
            <a:off x="3444052" y="5307986"/>
            <a:ext cx="91816" cy="80506"/>
          </a:xfrm>
          <a:prstGeom prst="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CF191AB3-43E4-B037-2334-01E8D0BEA985}"/>
              </a:ext>
            </a:extLst>
          </p:cNvPr>
          <p:cNvSpPr/>
          <p:nvPr/>
        </p:nvSpPr>
        <p:spPr>
          <a:xfrm rot="16200000">
            <a:off x="3393451" y="5077914"/>
            <a:ext cx="193014" cy="182883"/>
          </a:xfrm>
          <a:prstGeom prst="rightArrow">
            <a:avLst>
              <a:gd name="adj1" fmla="val 42187"/>
              <a:gd name="adj2" fmla="val 50000"/>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219212"/>
      </p:ext>
    </p:extLst>
  </p:cSld>
  <p:clrMapOvr>
    <a:masterClrMapping/>
  </p:clrMapOvr>
  <mc:AlternateContent xmlns:mc="http://schemas.openxmlformats.org/markup-compatibility/2006" xmlns:p14="http://schemas.microsoft.com/office/powerpoint/2010/main">
    <mc:Choice Requires="p14">
      <p:transition spd="slow" p14:dur="2000" advTm="20003"/>
    </mc:Choice>
    <mc:Fallback xmlns="">
      <p:transition spd="slow" advTm="2000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7B59-831A-88D8-944A-E7172AC23A13}"/>
              </a:ext>
            </a:extLst>
          </p:cNvPr>
          <p:cNvSpPr>
            <a:spLocks noGrp="1"/>
          </p:cNvSpPr>
          <p:nvPr>
            <p:ph type="ctrTitle"/>
          </p:nvPr>
        </p:nvSpPr>
        <p:spPr>
          <a:xfrm>
            <a:off x="685800" y="2693987"/>
            <a:ext cx="7772400" cy="1470025"/>
          </a:xfrm>
        </p:spPr>
        <p:txBody>
          <a:bodyPr/>
          <a:lstStyle/>
          <a:p>
            <a:r>
              <a:rPr lang="en-US" sz="4800" dirty="0"/>
              <a:t>Conclusions</a:t>
            </a:r>
          </a:p>
        </p:txBody>
      </p:sp>
      <p:sp>
        <p:nvSpPr>
          <p:cNvPr id="4" name="Slide Number Placeholder 3">
            <a:extLst>
              <a:ext uri="{FF2B5EF4-FFF2-40B4-BE49-F238E27FC236}">
                <a16:creationId xmlns:a16="http://schemas.microsoft.com/office/drawing/2014/main" id="{AC48194C-9E9D-0BCC-B5C9-60E01E47FCB5}"/>
              </a:ext>
            </a:extLst>
          </p:cNvPr>
          <p:cNvSpPr>
            <a:spLocks noGrp="1"/>
          </p:cNvSpPr>
          <p:nvPr>
            <p:ph type="sldNum" sz="quarter" idx="12"/>
          </p:nvPr>
        </p:nvSpPr>
        <p:spPr/>
        <p:txBody>
          <a:bodyPr/>
          <a:lstStyle/>
          <a:p>
            <a:pPr>
              <a:defRPr/>
            </a:pPr>
            <a:fld id="{CF9E8062-7401-AE4F-B9CF-4911625327B4}" type="slidenum">
              <a:rPr lang="en-US" altLang="en-US" smtClean="0"/>
              <a:pPr>
                <a:defRPr/>
              </a:pPr>
              <a:t>25</a:t>
            </a:fld>
            <a:endParaRPr lang="en-US" altLang="en-US"/>
          </a:p>
        </p:txBody>
      </p:sp>
    </p:spTree>
    <p:extLst>
      <p:ext uri="{BB962C8B-B14F-4D97-AF65-F5344CB8AC3E}">
        <p14:creationId xmlns:p14="http://schemas.microsoft.com/office/powerpoint/2010/main" val="774446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2E640-1E28-A38E-C850-E578F29F12E5}"/>
              </a:ext>
            </a:extLst>
          </p:cNvPr>
          <p:cNvSpPr>
            <a:spLocks noGrp="1"/>
          </p:cNvSpPr>
          <p:nvPr>
            <p:ph type="title"/>
          </p:nvPr>
        </p:nvSpPr>
        <p:spPr/>
        <p:txBody>
          <a:bodyPr/>
          <a:lstStyle/>
          <a:p>
            <a:r>
              <a:rPr lang="en-US" dirty="0">
                <a:solidFill>
                  <a:schemeClr val="accent6">
                    <a:lumMod val="50000"/>
                  </a:schemeClr>
                </a:solidFill>
              </a:rPr>
              <a:t>Summary &amp; Conclusions</a:t>
            </a:r>
          </a:p>
        </p:txBody>
      </p:sp>
      <p:sp>
        <p:nvSpPr>
          <p:cNvPr id="3" name="TextBox 2">
            <a:extLst>
              <a:ext uri="{FF2B5EF4-FFF2-40B4-BE49-F238E27FC236}">
                <a16:creationId xmlns:a16="http://schemas.microsoft.com/office/drawing/2014/main" id="{929E1A7E-086D-3B8B-64CE-3F52C021F98D}"/>
              </a:ext>
            </a:extLst>
          </p:cNvPr>
          <p:cNvSpPr txBox="1"/>
          <p:nvPr/>
        </p:nvSpPr>
        <p:spPr>
          <a:xfrm>
            <a:off x="129128" y="1772483"/>
            <a:ext cx="4594978" cy="4247317"/>
          </a:xfrm>
          <a:prstGeom prst="rect">
            <a:avLst/>
          </a:prstGeom>
          <a:noFill/>
        </p:spPr>
        <p:txBody>
          <a:bodyPr wrap="square" rtlCol="0">
            <a:spAutoFit/>
          </a:bodyPr>
          <a:lstStyle/>
          <a:p>
            <a:pPr marL="285750" indent="-285750">
              <a:buFont typeface="Arial" panose="020B0604020202020204" pitchFamily="34" charset="0"/>
              <a:buChar char="•"/>
            </a:pPr>
            <a:r>
              <a:rPr lang="en-US" sz="1800" b="1" dirty="0">
                <a:solidFill>
                  <a:schemeClr val="accent6">
                    <a:lumMod val="50000"/>
                  </a:schemeClr>
                </a:solidFill>
                <a:latin typeface="+mj-lt"/>
              </a:rPr>
              <a:t>At 16-20 </a:t>
            </a:r>
            <a:r>
              <a:rPr lang="en-US" sz="1800" b="1" dirty="0" err="1">
                <a:solidFill>
                  <a:schemeClr val="accent6">
                    <a:lumMod val="50000"/>
                  </a:schemeClr>
                </a:solidFill>
                <a:latin typeface="+mj-lt"/>
              </a:rPr>
              <a:t>wks</a:t>
            </a:r>
            <a:r>
              <a:rPr lang="en-US" sz="1800" b="1" dirty="0">
                <a:solidFill>
                  <a:schemeClr val="accent6">
                    <a:lumMod val="50000"/>
                  </a:schemeClr>
                </a:solidFill>
                <a:latin typeface="+mj-lt"/>
              </a:rPr>
              <a:t>, HIV+ exhibit the following lower genital tract changes:</a:t>
            </a:r>
          </a:p>
          <a:p>
            <a:pPr marL="742950" lvl="1" indent="-285750">
              <a:buFont typeface="Arial" panose="020B0604020202020204" pitchFamily="34" charset="0"/>
              <a:buChar char="•"/>
            </a:pPr>
            <a:r>
              <a:rPr lang="en-US" sz="1800" b="1" dirty="0">
                <a:solidFill>
                  <a:schemeClr val="accent6">
                    <a:lumMod val="50000"/>
                  </a:schemeClr>
                </a:solidFill>
                <a:latin typeface="+mj-lt"/>
              </a:rPr>
              <a:t>Higher inflammation</a:t>
            </a:r>
          </a:p>
          <a:p>
            <a:pPr marL="742950" lvl="1" indent="-285750">
              <a:buFont typeface="Arial" panose="020B0604020202020204" pitchFamily="34" charset="0"/>
              <a:buChar char="•"/>
            </a:pPr>
            <a:r>
              <a:rPr lang="en-US" sz="1800" b="1" dirty="0">
                <a:solidFill>
                  <a:schemeClr val="accent6">
                    <a:lumMod val="50000"/>
                  </a:schemeClr>
                </a:solidFill>
                <a:latin typeface="+mj-lt"/>
              </a:rPr>
              <a:t>Higher mean relative abundance of anaerobic species and lower mean abundance of lactobacilli</a:t>
            </a:r>
          </a:p>
          <a:p>
            <a:pPr marL="742950" lvl="1" indent="-285750">
              <a:buFont typeface="Arial" panose="020B0604020202020204" pitchFamily="34" charset="0"/>
              <a:buChar char="•"/>
            </a:pPr>
            <a:r>
              <a:rPr lang="en-US" sz="1800" b="1" dirty="0">
                <a:solidFill>
                  <a:schemeClr val="accent6">
                    <a:lumMod val="50000"/>
                  </a:schemeClr>
                </a:solidFill>
                <a:latin typeface="+mj-lt"/>
              </a:rPr>
              <a:t>Increased diversity of microbiota</a:t>
            </a:r>
          </a:p>
          <a:p>
            <a:pPr marL="742950" lvl="1" indent="-285750">
              <a:buFont typeface="Arial" panose="020B0604020202020204" pitchFamily="34" charset="0"/>
              <a:buChar char="•"/>
            </a:pPr>
            <a:endParaRPr lang="en-US" sz="1800" b="1" dirty="0">
              <a:solidFill>
                <a:schemeClr val="accent6">
                  <a:lumMod val="50000"/>
                </a:schemeClr>
              </a:solidFill>
              <a:latin typeface="+mj-lt"/>
            </a:endParaRPr>
          </a:p>
          <a:p>
            <a:pPr marL="285750" indent="-285750">
              <a:buFont typeface="Arial" panose="020B0604020202020204" pitchFamily="34" charset="0"/>
              <a:buChar char="•"/>
            </a:pPr>
            <a:r>
              <a:rPr lang="en-US" sz="1800" b="1" dirty="0">
                <a:solidFill>
                  <a:schemeClr val="accent6">
                    <a:lumMod val="50000"/>
                  </a:schemeClr>
                </a:solidFill>
                <a:latin typeface="+mj-lt"/>
              </a:rPr>
              <a:t>Inflammatory local milieu are associated with vaginal dysbiosis</a:t>
            </a:r>
          </a:p>
          <a:p>
            <a:endParaRPr lang="en-US" sz="1800" b="1" dirty="0">
              <a:solidFill>
                <a:schemeClr val="accent6">
                  <a:lumMod val="50000"/>
                </a:schemeClr>
              </a:solidFill>
              <a:latin typeface="+mj-lt"/>
            </a:endParaRPr>
          </a:p>
          <a:p>
            <a:pPr marL="285750" indent="-285750">
              <a:buFont typeface="Arial" panose="020B0604020202020204" pitchFamily="34" charset="0"/>
              <a:buChar char="•"/>
            </a:pPr>
            <a:r>
              <a:rPr lang="en-US" sz="1800" b="1" dirty="0">
                <a:solidFill>
                  <a:schemeClr val="accent6">
                    <a:lumMod val="50000"/>
                  </a:schemeClr>
                </a:solidFill>
                <a:latin typeface="+mj-lt"/>
              </a:rPr>
              <a:t>Vaginal inflammation in the early mid-trimester and increasing Shannon Diversity Index during pregnancy are associated with spontaneous PTB </a:t>
            </a:r>
          </a:p>
        </p:txBody>
      </p:sp>
      <p:sp>
        <p:nvSpPr>
          <p:cNvPr id="34" name="Slide Number Placeholder 1">
            <a:extLst>
              <a:ext uri="{FF2B5EF4-FFF2-40B4-BE49-F238E27FC236}">
                <a16:creationId xmlns:a16="http://schemas.microsoft.com/office/drawing/2014/main" id="{CC7667F1-AA8B-7A64-8EB7-9E5E3D48670C}"/>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26</a:t>
            </a:fld>
            <a:endParaRPr lang="en-US" altLang="en-US" dirty="0">
              <a:solidFill>
                <a:schemeClr val="accent6">
                  <a:lumMod val="50000"/>
                </a:schemeClr>
              </a:solidFill>
            </a:endParaRPr>
          </a:p>
        </p:txBody>
      </p:sp>
      <p:grpSp>
        <p:nvGrpSpPr>
          <p:cNvPr id="55" name="Group 54">
            <a:extLst>
              <a:ext uri="{FF2B5EF4-FFF2-40B4-BE49-F238E27FC236}">
                <a16:creationId xmlns:a16="http://schemas.microsoft.com/office/drawing/2014/main" id="{CE13D1BC-77AE-C22B-1EC2-CE701D6F6757}"/>
              </a:ext>
            </a:extLst>
          </p:cNvPr>
          <p:cNvGrpSpPr/>
          <p:nvPr/>
        </p:nvGrpSpPr>
        <p:grpSpPr>
          <a:xfrm>
            <a:off x="4693628" y="1834566"/>
            <a:ext cx="4454384" cy="1836225"/>
            <a:chOff x="4114800" y="1157628"/>
            <a:chExt cx="4454384" cy="1836225"/>
          </a:xfrm>
        </p:grpSpPr>
        <p:sp>
          <p:nvSpPr>
            <p:cNvPr id="56" name="Right Triangle 55">
              <a:extLst>
                <a:ext uri="{FF2B5EF4-FFF2-40B4-BE49-F238E27FC236}">
                  <a16:creationId xmlns:a16="http://schemas.microsoft.com/office/drawing/2014/main" id="{62B1FF59-73E1-0CB5-4393-729130CBF7C0}"/>
                </a:ext>
              </a:extLst>
            </p:cNvPr>
            <p:cNvSpPr/>
            <p:nvPr/>
          </p:nvSpPr>
          <p:spPr>
            <a:xfrm>
              <a:off x="4256812" y="2453261"/>
              <a:ext cx="2011680" cy="461665"/>
            </a:xfrm>
            <a:prstGeom prst="rtTriangle">
              <a:avLst/>
            </a:prstGeom>
            <a:gradFill flip="none" rotWithShape="1">
              <a:gsLst>
                <a:gs pos="0">
                  <a:srgbClr val="21407D"/>
                </a:gs>
                <a:gs pos="50000">
                  <a:srgbClr val="21407D">
                    <a:tint val="44500"/>
                    <a:satMod val="160000"/>
                  </a:srgbClr>
                </a:gs>
                <a:gs pos="100000">
                  <a:srgbClr val="21407D">
                    <a:tint val="23500"/>
                    <a:satMod val="16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ight Triangle 56">
              <a:extLst>
                <a:ext uri="{FF2B5EF4-FFF2-40B4-BE49-F238E27FC236}">
                  <a16:creationId xmlns:a16="http://schemas.microsoft.com/office/drawing/2014/main" id="{115ED006-AD68-B388-BC93-0FA36865A552}"/>
                </a:ext>
              </a:extLst>
            </p:cNvPr>
            <p:cNvSpPr/>
            <p:nvPr/>
          </p:nvSpPr>
          <p:spPr>
            <a:xfrm flipH="1">
              <a:off x="6324600" y="2453261"/>
              <a:ext cx="2011680" cy="461665"/>
            </a:xfrm>
            <a:prstGeom prst="rtTriangle">
              <a:avLst/>
            </a:prstGeom>
            <a:gradFill flip="none" rotWithShape="1">
              <a:gsLst>
                <a:gs pos="0">
                  <a:srgbClr val="21407D"/>
                </a:gs>
                <a:gs pos="50000">
                  <a:srgbClr val="21407D">
                    <a:tint val="44500"/>
                    <a:satMod val="160000"/>
                  </a:srgbClr>
                </a:gs>
                <a:gs pos="100000">
                  <a:srgbClr val="21407D">
                    <a:tint val="23500"/>
                    <a:satMod val="16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riangle 57">
              <a:extLst>
                <a:ext uri="{FF2B5EF4-FFF2-40B4-BE49-F238E27FC236}">
                  <a16:creationId xmlns:a16="http://schemas.microsoft.com/office/drawing/2014/main" id="{D2ADB2FF-4529-76A2-B811-B3D4CCE78FBC}"/>
                </a:ext>
              </a:extLst>
            </p:cNvPr>
            <p:cNvSpPr/>
            <p:nvPr/>
          </p:nvSpPr>
          <p:spPr>
            <a:xfrm flipV="1">
              <a:off x="4279075" y="2413093"/>
              <a:ext cx="4023360" cy="457200"/>
            </a:xfrm>
            <a:prstGeom prst="triangle">
              <a:avLst/>
            </a:prstGeom>
            <a:gradFill flip="none" rotWithShape="1">
              <a:gsLst>
                <a:gs pos="0">
                  <a:srgbClr val="4597A0"/>
                </a:gs>
                <a:gs pos="50000">
                  <a:srgbClr val="4597A0"/>
                </a:gs>
                <a:gs pos="100000">
                  <a:schemeClr val="bg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Trapezoid 58">
              <a:extLst>
                <a:ext uri="{FF2B5EF4-FFF2-40B4-BE49-F238E27FC236}">
                  <a16:creationId xmlns:a16="http://schemas.microsoft.com/office/drawing/2014/main" id="{1DB58203-54BF-9F9A-5AC5-1BA20201A0F1}"/>
                </a:ext>
              </a:extLst>
            </p:cNvPr>
            <p:cNvSpPr/>
            <p:nvPr/>
          </p:nvSpPr>
          <p:spPr>
            <a:xfrm rot="5400000">
              <a:off x="5073879" y="1101306"/>
              <a:ext cx="457200" cy="2070562"/>
            </a:xfrm>
            <a:prstGeom prst="trapezoid">
              <a:avLst/>
            </a:prstGeom>
            <a:gradFill flip="none" rotWithShape="1">
              <a:gsLst>
                <a:gs pos="0">
                  <a:srgbClr val="C00000"/>
                </a:gs>
                <a:gs pos="48000">
                  <a:schemeClr val="accent5">
                    <a:lumMod val="97000"/>
                    <a:lumOff val="3000"/>
                  </a:schemeClr>
                </a:gs>
                <a:gs pos="100000">
                  <a:srgbClr val="76915B"/>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Trapezoid 59">
              <a:extLst>
                <a:ext uri="{FF2B5EF4-FFF2-40B4-BE49-F238E27FC236}">
                  <a16:creationId xmlns:a16="http://schemas.microsoft.com/office/drawing/2014/main" id="{EDBE1272-76EF-1A49-C19A-4CEC2704DE7E}"/>
                </a:ext>
              </a:extLst>
            </p:cNvPr>
            <p:cNvSpPr/>
            <p:nvPr/>
          </p:nvSpPr>
          <p:spPr>
            <a:xfrm rot="16200000">
              <a:off x="7075173" y="1098320"/>
              <a:ext cx="457200" cy="2070561"/>
            </a:xfrm>
            <a:prstGeom prst="trapezoid">
              <a:avLst/>
            </a:prstGeom>
            <a:gradFill flip="none" rotWithShape="1">
              <a:gsLst>
                <a:gs pos="0">
                  <a:srgbClr val="C00000"/>
                </a:gs>
                <a:gs pos="48000">
                  <a:schemeClr val="accent5">
                    <a:lumMod val="97000"/>
                    <a:lumOff val="3000"/>
                  </a:schemeClr>
                </a:gs>
                <a:gs pos="100000">
                  <a:srgbClr val="76915B"/>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11">
              <a:extLst>
                <a:ext uri="{FF2B5EF4-FFF2-40B4-BE49-F238E27FC236}">
                  <a16:creationId xmlns:a16="http://schemas.microsoft.com/office/drawing/2014/main" id="{EB0E19D0-DB3F-BCEF-2AC3-D84393D37DC8}"/>
                </a:ext>
              </a:extLst>
            </p:cNvPr>
            <p:cNvSpPr txBox="1">
              <a:spLocks noChangeArrowheads="1"/>
            </p:cNvSpPr>
            <p:nvPr/>
          </p:nvSpPr>
          <p:spPr bwMode="auto">
            <a:xfrm>
              <a:off x="4114800" y="1157628"/>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Implantation	</a:t>
              </a:r>
            </a:p>
          </p:txBody>
        </p:sp>
        <p:sp>
          <p:nvSpPr>
            <p:cNvPr id="62" name="TextBox 11">
              <a:extLst>
                <a:ext uri="{FF2B5EF4-FFF2-40B4-BE49-F238E27FC236}">
                  <a16:creationId xmlns:a16="http://schemas.microsoft.com/office/drawing/2014/main" id="{DA0E2968-8B7A-DC42-3B12-93EEBBCFAE78}"/>
                </a:ext>
              </a:extLst>
            </p:cNvPr>
            <p:cNvSpPr txBox="1">
              <a:spLocks noChangeArrowheads="1"/>
            </p:cNvSpPr>
            <p:nvPr/>
          </p:nvSpPr>
          <p:spPr bwMode="auto">
            <a:xfrm>
              <a:off x="5181600" y="1157628"/>
              <a:ext cx="228940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Fetal Growth &amp; Development</a:t>
              </a:r>
            </a:p>
          </p:txBody>
        </p:sp>
        <p:sp>
          <p:nvSpPr>
            <p:cNvPr id="63" name="TextBox 11">
              <a:extLst>
                <a:ext uri="{FF2B5EF4-FFF2-40B4-BE49-F238E27FC236}">
                  <a16:creationId xmlns:a16="http://schemas.microsoft.com/office/drawing/2014/main" id="{DDEA8FE8-84E7-C479-AC91-4C10D4149CC0}"/>
                </a:ext>
              </a:extLst>
            </p:cNvPr>
            <p:cNvSpPr txBox="1">
              <a:spLocks noChangeArrowheads="1"/>
            </p:cNvSpPr>
            <p:nvPr/>
          </p:nvSpPr>
          <p:spPr bwMode="auto">
            <a:xfrm>
              <a:off x="7467600" y="1157628"/>
              <a:ext cx="11015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200" b="1" dirty="0">
                  <a:solidFill>
                    <a:schemeClr val="accent6">
                      <a:lumMod val="50000"/>
                    </a:schemeClr>
                  </a:solidFill>
                  <a:latin typeface="Helvetica" pitchFamily="2" charset="0"/>
                </a:rPr>
                <a:t>Parturition	</a:t>
              </a:r>
            </a:p>
          </p:txBody>
        </p:sp>
        <p:sp>
          <p:nvSpPr>
            <p:cNvPr id="64" name="Right Arrow 63">
              <a:extLst>
                <a:ext uri="{FF2B5EF4-FFF2-40B4-BE49-F238E27FC236}">
                  <a16:creationId xmlns:a16="http://schemas.microsoft.com/office/drawing/2014/main" id="{38CBB53A-0443-567F-2383-8E41B3847542}"/>
                </a:ext>
              </a:extLst>
            </p:cNvPr>
            <p:cNvSpPr/>
            <p:nvPr/>
          </p:nvSpPr>
          <p:spPr>
            <a:xfrm>
              <a:off x="4248895" y="1437119"/>
              <a:ext cx="1305788" cy="304800"/>
            </a:xfrm>
            <a:prstGeom prst="rightArrow">
              <a:avLst/>
            </a:prstGeom>
            <a:solidFill>
              <a:schemeClr val="accent3">
                <a:lumMod val="6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1st</a:t>
              </a:r>
            </a:p>
          </p:txBody>
        </p:sp>
        <p:sp>
          <p:nvSpPr>
            <p:cNvPr id="65" name="Right Arrow 64">
              <a:extLst>
                <a:ext uri="{FF2B5EF4-FFF2-40B4-BE49-F238E27FC236}">
                  <a16:creationId xmlns:a16="http://schemas.microsoft.com/office/drawing/2014/main" id="{407A90CE-2BB0-1B23-0DAE-B9A59E8BA420}"/>
                </a:ext>
              </a:extLst>
            </p:cNvPr>
            <p:cNvSpPr/>
            <p:nvPr/>
          </p:nvSpPr>
          <p:spPr>
            <a:xfrm>
              <a:off x="5628412" y="1446307"/>
              <a:ext cx="1305788" cy="304800"/>
            </a:xfrm>
            <a:prstGeom prst="rightArrow">
              <a:avLst/>
            </a:prstGeom>
            <a:solidFill>
              <a:schemeClr val="accent3">
                <a:lumMod val="50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2nd</a:t>
              </a:r>
            </a:p>
          </p:txBody>
        </p:sp>
        <p:sp>
          <p:nvSpPr>
            <p:cNvPr id="66" name="Right Arrow 65">
              <a:extLst>
                <a:ext uri="{FF2B5EF4-FFF2-40B4-BE49-F238E27FC236}">
                  <a16:creationId xmlns:a16="http://schemas.microsoft.com/office/drawing/2014/main" id="{D227CBFC-A6A4-73F0-6E04-351145F222C6}"/>
                </a:ext>
              </a:extLst>
            </p:cNvPr>
            <p:cNvSpPr/>
            <p:nvPr/>
          </p:nvSpPr>
          <p:spPr>
            <a:xfrm>
              <a:off x="7000605" y="1447095"/>
              <a:ext cx="1305788" cy="304800"/>
            </a:xfrm>
            <a:prstGeom prst="rightArrow">
              <a:avLst/>
            </a:prstGeom>
            <a:solidFill>
              <a:schemeClr val="bg2">
                <a:lumMod val="7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3rd</a:t>
              </a:r>
            </a:p>
          </p:txBody>
        </p:sp>
        <p:sp>
          <p:nvSpPr>
            <p:cNvPr id="67" name="TextBox 66">
              <a:extLst>
                <a:ext uri="{FF2B5EF4-FFF2-40B4-BE49-F238E27FC236}">
                  <a16:creationId xmlns:a16="http://schemas.microsoft.com/office/drawing/2014/main" id="{42943C5B-9EDC-B449-D33C-09E4AE24907B}"/>
                </a:ext>
              </a:extLst>
            </p:cNvPr>
            <p:cNvSpPr txBox="1"/>
            <p:nvPr/>
          </p:nvSpPr>
          <p:spPr>
            <a:xfrm>
              <a:off x="4272646" y="2009001"/>
              <a:ext cx="1063112" cy="276999"/>
            </a:xfrm>
            <a:prstGeom prst="rect">
              <a:avLst/>
            </a:prstGeom>
            <a:noFill/>
          </p:spPr>
          <p:txBody>
            <a:bodyPr wrap="none" rtlCol="0">
              <a:spAutoFit/>
            </a:bodyPr>
            <a:lstStyle/>
            <a:p>
              <a:r>
                <a:rPr lang="en-US" sz="1200" dirty="0">
                  <a:solidFill>
                    <a:schemeClr val="tx1">
                      <a:lumMod val="50000"/>
                    </a:schemeClr>
                  </a:solidFill>
                  <a:latin typeface="+mj-lt"/>
                </a:rPr>
                <a:t>inflammatory</a:t>
              </a:r>
            </a:p>
          </p:txBody>
        </p:sp>
        <p:sp>
          <p:nvSpPr>
            <p:cNvPr id="68" name="TextBox 67">
              <a:extLst>
                <a:ext uri="{FF2B5EF4-FFF2-40B4-BE49-F238E27FC236}">
                  <a16:creationId xmlns:a16="http://schemas.microsoft.com/office/drawing/2014/main" id="{97DCC5A0-5C51-44EB-149A-E82A8ACE6BBA}"/>
                </a:ext>
              </a:extLst>
            </p:cNvPr>
            <p:cNvSpPr txBox="1"/>
            <p:nvPr/>
          </p:nvSpPr>
          <p:spPr>
            <a:xfrm>
              <a:off x="7270494" y="2007049"/>
              <a:ext cx="1063112" cy="276999"/>
            </a:xfrm>
            <a:prstGeom prst="rect">
              <a:avLst/>
            </a:prstGeom>
            <a:noFill/>
          </p:spPr>
          <p:txBody>
            <a:bodyPr wrap="none" rtlCol="0">
              <a:spAutoFit/>
            </a:bodyPr>
            <a:lstStyle/>
            <a:p>
              <a:r>
                <a:rPr lang="en-US" sz="1200" dirty="0">
                  <a:solidFill>
                    <a:schemeClr val="tx1">
                      <a:lumMod val="50000"/>
                    </a:schemeClr>
                  </a:solidFill>
                  <a:latin typeface="+mj-lt"/>
                </a:rPr>
                <a:t>inflammatory</a:t>
              </a:r>
            </a:p>
          </p:txBody>
        </p:sp>
        <p:sp>
          <p:nvSpPr>
            <p:cNvPr id="69" name="TextBox 68">
              <a:extLst>
                <a:ext uri="{FF2B5EF4-FFF2-40B4-BE49-F238E27FC236}">
                  <a16:creationId xmlns:a16="http://schemas.microsoft.com/office/drawing/2014/main" id="{20FA29C9-DAE3-041F-0EDB-FADE6C7BC137}"/>
                </a:ext>
              </a:extLst>
            </p:cNvPr>
            <p:cNvSpPr txBox="1"/>
            <p:nvPr/>
          </p:nvSpPr>
          <p:spPr>
            <a:xfrm>
              <a:off x="5638800" y="1995100"/>
              <a:ext cx="1361270" cy="276999"/>
            </a:xfrm>
            <a:prstGeom prst="rect">
              <a:avLst/>
            </a:prstGeom>
            <a:noFill/>
          </p:spPr>
          <p:txBody>
            <a:bodyPr wrap="none" rtlCol="0">
              <a:spAutoFit/>
            </a:bodyPr>
            <a:lstStyle/>
            <a:p>
              <a:r>
                <a:rPr lang="en-US" sz="1200" dirty="0">
                  <a:solidFill>
                    <a:schemeClr val="tx1">
                      <a:lumMod val="50000"/>
                    </a:schemeClr>
                  </a:solidFill>
                  <a:latin typeface="+mj-lt"/>
                </a:rPr>
                <a:t>anti-inflammatory</a:t>
              </a:r>
            </a:p>
          </p:txBody>
        </p:sp>
        <p:sp>
          <p:nvSpPr>
            <p:cNvPr id="70" name="TextBox 69">
              <a:extLst>
                <a:ext uri="{FF2B5EF4-FFF2-40B4-BE49-F238E27FC236}">
                  <a16:creationId xmlns:a16="http://schemas.microsoft.com/office/drawing/2014/main" id="{452D2124-8510-E468-E402-9A726C7DC4BF}"/>
                </a:ext>
              </a:extLst>
            </p:cNvPr>
            <p:cNvSpPr txBox="1"/>
            <p:nvPr/>
          </p:nvSpPr>
          <p:spPr>
            <a:xfrm>
              <a:off x="4236725" y="2526475"/>
              <a:ext cx="1415772" cy="415498"/>
            </a:xfrm>
            <a:prstGeom prst="rect">
              <a:avLst/>
            </a:prstGeom>
            <a:noFill/>
          </p:spPr>
          <p:txBody>
            <a:bodyPr wrap="none" rtlCol="0">
              <a:spAutoFit/>
            </a:bodyPr>
            <a:lstStyle/>
            <a:p>
              <a:r>
                <a:rPr lang="en-US" sz="1050" dirty="0">
                  <a:solidFill>
                    <a:schemeClr val="bg1"/>
                  </a:solidFill>
                  <a:latin typeface="+mj-lt"/>
                </a:rPr>
                <a:t>Vaginal </a:t>
              </a:r>
            </a:p>
            <a:p>
              <a:r>
                <a:rPr lang="en-US" sz="1050" dirty="0">
                  <a:solidFill>
                    <a:schemeClr val="bg1"/>
                  </a:solidFill>
                  <a:latin typeface="+mj-lt"/>
                </a:rPr>
                <a:t>microbiome diversity</a:t>
              </a:r>
            </a:p>
          </p:txBody>
        </p:sp>
        <p:sp>
          <p:nvSpPr>
            <p:cNvPr id="71" name="TextBox 70">
              <a:extLst>
                <a:ext uri="{FF2B5EF4-FFF2-40B4-BE49-F238E27FC236}">
                  <a16:creationId xmlns:a16="http://schemas.microsoft.com/office/drawing/2014/main" id="{A3F796BE-1B13-3EC8-A07B-1AD4F9D98285}"/>
                </a:ext>
              </a:extLst>
            </p:cNvPr>
            <p:cNvSpPr txBox="1"/>
            <p:nvPr/>
          </p:nvSpPr>
          <p:spPr>
            <a:xfrm>
              <a:off x="6959507" y="2524765"/>
              <a:ext cx="1415773" cy="415498"/>
            </a:xfrm>
            <a:prstGeom prst="rect">
              <a:avLst/>
            </a:prstGeom>
            <a:noFill/>
          </p:spPr>
          <p:txBody>
            <a:bodyPr wrap="none" rtlCol="0">
              <a:spAutoFit/>
            </a:bodyPr>
            <a:lstStyle/>
            <a:p>
              <a:pPr algn="r"/>
              <a:r>
                <a:rPr lang="en-US" sz="1050" dirty="0">
                  <a:solidFill>
                    <a:schemeClr val="bg1"/>
                  </a:solidFill>
                  <a:latin typeface="+mj-lt"/>
                </a:rPr>
                <a:t>Vaginal </a:t>
              </a:r>
            </a:p>
            <a:p>
              <a:pPr algn="r"/>
              <a:r>
                <a:rPr lang="en-US" sz="1050" dirty="0">
                  <a:solidFill>
                    <a:schemeClr val="bg1"/>
                  </a:solidFill>
                  <a:latin typeface="+mj-lt"/>
                </a:rPr>
                <a:t>microbiome diversity</a:t>
              </a:r>
            </a:p>
          </p:txBody>
        </p:sp>
        <p:sp>
          <p:nvSpPr>
            <p:cNvPr id="72" name="TextBox 71">
              <a:extLst>
                <a:ext uri="{FF2B5EF4-FFF2-40B4-BE49-F238E27FC236}">
                  <a16:creationId xmlns:a16="http://schemas.microsoft.com/office/drawing/2014/main" id="{7646D716-2F0A-38EF-9385-43667221D224}"/>
                </a:ext>
              </a:extLst>
            </p:cNvPr>
            <p:cNvSpPr txBox="1"/>
            <p:nvPr/>
          </p:nvSpPr>
          <p:spPr>
            <a:xfrm>
              <a:off x="5848015" y="2438400"/>
              <a:ext cx="854721" cy="253916"/>
            </a:xfrm>
            <a:prstGeom prst="rect">
              <a:avLst/>
            </a:prstGeom>
            <a:noFill/>
          </p:spPr>
          <p:txBody>
            <a:bodyPr wrap="none" rtlCol="0">
              <a:spAutoFit/>
            </a:bodyPr>
            <a:lstStyle/>
            <a:p>
              <a:pPr algn="ctr"/>
              <a:r>
                <a:rPr lang="en-US" sz="1050" dirty="0">
                  <a:solidFill>
                    <a:schemeClr val="bg1"/>
                  </a:solidFill>
                  <a:latin typeface="+mj-lt"/>
                </a:rPr>
                <a:t>Lactobacilli</a:t>
              </a:r>
            </a:p>
          </p:txBody>
        </p:sp>
        <p:sp>
          <p:nvSpPr>
            <p:cNvPr id="73" name="Rectangle 72">
              <a:extLst>
                <a:ext uri="{FF2B5EF4-FFF2-40B4-BE49-F238E27FC236}">
                  <a16:creationId xmlns:a16="http://schemas.microsoft.com/office/drawing/2014/main" id="{FC419146-37C6-ADF9-486D-D37EDF6C6321}"/>
                </a:ext>
              </a:extLst>
            </p:cNvPr>
            <p:cNvSpPr/>
            <p:nvPr/>
          </p:nvSpPr>
          <p:spPr>
            <a:xfrm>
              <a:off x="4114800" y="1157628"/>
              <a:ext cx="4343400" cy="1836225"/>
            </a:xfrm>
            <a:prstGeom prst="rect">
              <a:avLst/>
            </a:prstGeom>
            <a:noFill/>
            <a:ln>
              <a:solidFill>
                <a:schemeClr val="bg2">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5" name="Picture 34" descr="Graphical user interface&#10;&#10;Description automatically generated with low confidence">
            <a:extLst>
              <a:ext uri="{FF2B5EF4-FFF2-40B4-BE49-F238E27FC236}">
                <a16:creationId xmlns:a16="http://schemas.microsoft.com/office/drawing/2014/main" id="{6CD2F312-7BE3-FEEC-ECBB-0B51970B7EBA}"/>
              </a:ext>
            </a:extLst>
          </p:cNvPr>
          <p:cNvPicPr>
            <a:picLocks noChangeAspect="1"/>
          </p:cNvPicPr>
          <p:nvPr/>
        </p:nvPicPr>
        <p:blipFill>
          <a:blip r:embed="rId3"/>
          <a:stretch>
            <a:fillRect/>
          </a:stretch>
        </p:blipFill>
        <p:spPr>
          <a:xfrm>
            <a:off x="4629150" y="4054786"/>
            <a:ext cx="4457700" cy="1219200"/>
          </a:xfrm>
          <a:prstGeom prst="rect">
            <a:avLst/>
          </a:prstGeom>
        </p:spPr>
      </p:pic>
      <p:sp>
        <p:nvSpPr>
          <p:cNvPr id="36" name="Manual Input 49">
            <a:extLst>
              <a:ext uri="{FF2B5EF4-FFF2-40B4-BE49-F238E27FC236}">
                <a16:creationId xmlns:a16="http://schemas.microsoft.com/office/drawing/2014/main" id="{EACC399E-5F6E-99F4-A071-1B953D1B85DF}"/>
              </a:ext>
            </a:extLst>
          </p:cNvPr>
          <p:cNvSpPr/>
          <p:nvPr/>
        </p:nvSpPr>
        <p:spPr>
          <a:xfrm>
            <a:off x="4800600" y="5548770"/>
            <a:ext cx="2057400" cy="60706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535"/>
              <a:gd name="connsiteX1" fmla="*/ 10000 w 10000"/>
              <a:gd name="connsiteY1" fmla="*/ 535 h 10535"/>
              <a:gd name="connsiteX2" fmla="*/ 10000 w 10000"/>
              <a:gd name="connsiteY2" fmla="*/ 10535 h 10535"/>
              <a:gd name="connsiteX3" fmla="*/ 0 w 10000"/>
              <a:gd name="connsiteY3" fmla="*/ 10535 h 10535"/>
              <a:gd name="connsiteX4" fmla="*/ 0 w 10000"/>
              <a:gd name="connsiteY4" fmla="*/ 0 h 10535"/>
              <a:gd name="connsiteX0" fmla="*/ 0 w 10000"/>
              <a:gd name="connsiteY0" fmla="*/ 0 h 10535"/>
              <a:gd name="connsiteX1" fmla="*/ 9927 w 10000"/>
              <a:gd name="connsiteY1" fmla="*/ 3229 h 10535"/>
              <a:gd name="connsiteX2" fmla="*/ 10000 w 10000"/>
              <a:gd name="connsiteY2" fmla="*/ 10535 h 10535"/>
              <a:gd name="connsiteX3" fmla="*/ 0 w 10000"/>
              <a:gd name="connsiteY3" fmla="*/ 10535 h 10535"/>
              <a:gd name="connsiteX4" fmla="*/ 0 w 10000"/>
              <a:gd name="connsiteY4" fmla="*/ 0 h 10535"/>
              <a:gd name="connsiteX0" fmla="*/ 0 w 10036"/>
              <a:gd name="connsiteY0" fmla="*/ 0 h 9901"/>
              <a:gd name="connsiteX1" fmla="*/ 9963 w 10036"/>
              <a:gd name="connsiteY1" fmla="*/ 2595 h 9901"/>
              <a:gd name="connsiteX2" fmla="*/ 10036 w 10036"/>
              <a:gd name="connsiteY2" fmla="*/ 9901 h 9901"/>
              <a:gd name="connsiteX3" fmla="*/ 36 w 10036"/>
              <a:gd name="connsiteY3" fmla="*/ 9901 h 9901"/>
              <a:gd name="connsiteX4" fmla="*/ 0 w 10036"/>
              <a:gd name="connsiteY4" fmla="*/ 0 h 9901"/>
              <a:gd name="connsiteX0" fmla="*/ 0 w 10053"/>
              <a:gd name="connsiteY0" fmla="*/ 0 h 10000"/>
              <a:gd name="connsiteX1" fmla="*/ 10050 w 10053"/>
              <a:gd name="connsiteY1" fmla="*/ 6233 h 10000"/>
              <a:gd name="connsiteX2" fmla="*/ 10000 w 10053"/>
              <a:gd name="connsiteY2" fmla="*/ 10000 h 10000"/>
              <a:gd name="connsiteX3" fmla="*/ 36 w 10053"/>
              <a:gd name="connsiteY3" fmla="*/ 10000 h 10000"/>
              <a:gd name="connsiteX4" fmla="*/ 0 w 10053"/>
              <a:gd name="connsiteY4" fmla="*/ 0 h 10000"/>
              <a:gd name="connsiteX0" fmla="*/ 0 w 10053"/>
              <a:gd name="connsiteY0" fmla="*/ 3636 h 13636"/>
              <a:gd name="connsiteX1" fmla="*/ 10050 w 10053"/>
              <a:gd name="connsiteY1" fmla="*/ 0 h 13636"/>
              <a:gd name="connsiteX2" fmla="*/ 10000 w 10053"/>
              <a:gd name="connsiteY2" fmla="*/ 13636 h 13636"/>
              <a:gd name="connsiteX3" fmla="*/ 36 w 10053"/>
              <a:gd name="connsiteY3" fmla="*/ 13636 h 13636"/>
              <a:gd name="connsiteX4" fmla="*/ 0 w 10053"/>
              <a:gd name="connsiteY4" fmla="*/ 3636 h 13636"/>
              <a:gd name="connsiteX0" fmla="*/ 0 w 10000"/>
              <a:gd name="connsiteY0" fmla="*/ 3518 h 13518"/>
              <a:gd name="connsiteX1" fmla="*/ 9972 w 10000"/>
              <a:gd name="connsiteY1" fmla="*/ 0 h 13518"/>
              <a:gd name="connsiteX2" fmla="*/ 10000 w 10000"/>
              <a:gd name="connsiteY2" fmla="*/ 13518 h 13518"/>
              <a:gd name="connsiteX3" fmla="*/ 36 w 10000"/>
              <a:gd name="connsiteY3" fmla="*/ 13518 h 13518"/>
              <a:gd name="connsiteX4" fmla="*/ 0 w 10000"/>
              <a:gd name="connsiteY4" fmla="*/ 3518 h 13518"/>
              <a:gd name="connsiteX0" fmla="*/ 0 w 10053"/>
              <a:gd name="connsiteY0" fmla="*/ 3636 h 13636"/>
              <a:gd name="connsiteX1" fmla="*/ 10050 w 10053"/>
              <a:gd name="connsiteY1" fmla="*/ 0 h 13636"/>
              <a:gd name="connsiteX2" fmla="*/ 10000 w 10053"/>
              <a:gd name="connsiteY2" fmla="*/ 13636 h 13636"/>
              <a:gd name="connsiteX3" fmla="*/ 36 w 10053"/>
              <a:gd name="connsiteY3" fmla="*/ 13636 h 13636"/>
              <a:gd name="connsiteX4" fmla="*/ 0 w 10053"/>
              <a:gd name="connsiteY4" fmla="*/ 3636 h 13636"/>
              <a:gd name="connsiteX0" fmla="*/ 0 w 10000"/>
              <a:gd name="connsiteY0" fmla="*/ 3281 h 13281"/>
              <a:gd name="connsiteX1" fmla="*/ 9919 w 10000"/>
              <a:gd name="connsiteY1" fmla="*/ 0 h 13281"/>
              <a:gd name="connsiteX2" fmla="*/ 10000 w 10000"/>
              <a:gd name="connsiteY2" fmla="*/ 13281 h 13281"/>
              <a:gd name="connsiteX3" fmla="*/ 36 w 10000"/>
              <a:gd name="connsiteY3" fmla="*/ 13281 h 13281"/>
              <a:gd name="connsiteX4" fmla="*/ 0 w 10000"/>
              <a:gd name="connsiteY4" fmla="*/ 3281 h 1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281">
                <a:moveTo>
                  <a:pt x="0" y="3281"/>
                </a:moveTo>
                <a:lnTo>
                  <a:pt x="9919" y="0"/>
                </a:lnTo>
                <a:cubicBezTo>
                  <a:pt x="9943" y="2459"/>
                  <a:pt x="9976" y="10822"/>
                  <a:pt x="10000" y="13281"/>
                </a:cubicBezTo>
                <a:lnTo>
                  <a:pt x="36" y="13281"/>
                </a:lnTo>
                <a:cubicBezTo>
                  <a:pt x="24" y="9948"/>
                  <a:pt x="12" y="6614"/>
                  <a:pt x="0" y="3281"/>
                </a:cubicBezTo>
                <a:close/>
              </a:path>
            </a:pathLst>
          </a:custGeom>
          <a:gradFill flip="none" rotWithShape="1">
            <a:gsLst>
              <a:gs pos="0">
                <a:srgbClr val="21407D"/>
              </a:gs>
              <a:gs pos="50000">
                <a:srgbClr val="21407D">
                  <a:tint val="44500"/>
                  <a:satMod val="160000"/>
                </a:srgbClr>
              </a:gs>
              <a:gs pos="100000">
                <a:srgbClr val="21407D">
                  <a:tint val="23500"/>
                  <a:satMod val="16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EC52355-5784-474F-5C04-3F7C985E3281}"/>
              </a:ext>
            </a:extLst>
          </p:cNvPr>
          <p:cNvSpPr txBox="1"/>
          <p:nvPr/>
        </p:nvSpPr>
        <p:spPr>
          <a:xfrm>
            <a:off x="4787755" y="5753144"/>
            <a:ext cx="1536845" cy="415498"/>
          </a:xfrm>
          <a:prstGeom prst="rect">
            <a:avLst/>
          </a:prstGeom>
          <a:noFill/>
        </p:spPr>
        <p:txBody>
          <a:bodyPr wrap="square" rtlCol="0">
            <a:spAutoFit/>
          </a:bodyPr>
          <a:lstStyle/>
          <a:p>
            <a:r>
              <a:rPr lang="en-US" sz="1050" dirty="0">
                <a:solidFill>
                  <a:schemeClr val="bg1"/>
                </a:solidFill>
                <a:latin typeface="+mj-lt"/>
              </a:rPr>
              <a:t>Vaginal </a:t>
            </a:r>
          </a:p>
          <a:p>
            <a:r>
              <a:rPr lang="en-US" sz="1050" dirty="0">
                <a:solidFill>
                  <a:schemeClr val="bg1"/>
                </a:solidFill>
                <a:latin typeface="+mj-lt"/>
              </a:rPr>
              <a:t>microbiome diversity</a:t>
            </a:r>
          </a:p>
        </p:txBody>
      </p:sp>
      <p:sp>
        <p:nvSpPr>
          <p:cNvPr id="39" name="Rectangle 38">
            <a:extLst>
              <a:ext uri="{FF2B5EF4-FFF2-40B4-BE49-F238E27FC236}">
                <a16:creationId xmlns:a16="http://schemas.microsoft.com/office/drawing/2014/main" id="{716EB6DA-4E7B-7981-0EF3-21E7159A5EED}"/>
              </a:ext>
            </a:extLst>
          </p:cNvPr>
          <p:cNvSpPr/>
          <p:nvPr/>
        </p:nvSpPr>
        <p:spPr>
          <a:xfrm rot="16200000">
            <a:off x="5781427" y="5341200"/>
            <a:ext cx="91440" cy="182880"/>
          </a:xfrm>
          <a:prstGeom prst="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Arrow 39">
            <a:extLst>
              <a:ext uri="{FF2B5EF4-FFF2-40B4-BE49-F238E27FC236}">
                <a16:creationId xmlns:a16="http://schemas.microsoft.com/office/drawing/2014/main" id="{0EF01B6D-D0B6-9D57-95B0-30BCDEC11278}"/>
              </a:ext>
            </a:extLst>
          </p:cNvPr>
          <p:cNvSpPr/>
          <p:nvPr/>
        </p:nvSpPr>
        <p:spPr>
          <a:xfrm rot="16140000">
            <a:off x="5699102" y="4985016"/>
            <a:ext cx="246888" cy="420624"/>
          </a:xfrm>
          <a:prstGeom prst="rightArrow">
            <a:avLst>
              <a:gd name="adj1" fmla="val 42187"/>
              <a:gd name="adj2" fmla="val 50000"/>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24B3EC4-B39E-DE07-F4A1-94A9E01A26AF}"/>
              </a:ext>
            </a:extLst>
          </p:cNvPr>
          <p:cNvSpPr txBox="1"/>
          <p:nvPr/>
        </p:nvSpPr>
        <p:spPr>
          <a:xfrm>
            <a:off x="7543800" y="5206425"/>
            <a:ext cx="1539204" cy="584775"/>
          </a:xfrm>
          <a:prstGeom prst="rect">
            <a:avLst/>
          </a:prstGeom>
          <a:noFill/>
          <a:ln w="19050">
            <a:noFill/>
          </a:ln>
        </p:spPr>
        <p:txBody>
          <a:bodyPr wrap="none" rtlCol="0" anchor="ctr">
            <a:spAutoFit/>
          </a:bodyPr>
          <a:lstStyle/>
          <a:p>
            <a:pPr algn="ctr"/>
            <a:r>
              <a:rPr lang="en-US" sz="1600" b="1" dirty="0">
                <a:solidFill>
                  <a:srgbClr val="C00000"/>
                </a:solidFill>
                <a:latin typeface="Helvetica" pitchFamily="2" charset="0"/>
              </a:rPr>
              <a:t>Spontaneous </a:t>
            </a:r>
          </a:p>
          <a:p>
            <a:pPr algn="ctr"/>
            <a:r>
              <a:rPr lang="en-US" sz="1600" b="1" dirty="0">
                <a:solidFill>
                  <a:srgbClr val="C00000"/>
                </a:solidFill>
                <a:latin typeface="Helvetica" pitchFamily="2" charset="0"/>
              </a:rPr>
              <a:t>PTB</a:t>
            </a:r>
          </a:p>
        </p:txBody>
      </p:sp>
      <p:grpSp>
        <p:nvGrpSpPr>
          <p:cNvPr id="4" name="Group 3">
            <a:extLst>
              <a:ext uri="{FF2B5EF4-FFF2-40B4-BE49-F238E27FC236}">
                <a16:creationId xmlns:a16="http://schemas.microsoft.com/office/drawing/2014/main" id="{7D738528-6BD6-D275-498D-BD46CEF52043}"/>
              </a:ext>
            </a:extLst>
          </p:cNvPr>
          <p:cNvGrpSpPr/>
          <p:nvPr/>
        </p:nvGrpSpPr>
        <p:grpSpPr>
          <a:xfrm rot="1127471">
            <a:off x="6693888" y="4906011"/>
            <a:ext cx="909433" cy="368721"/>
            <a:chOff x="6545597" y="5294883"/>
            <a:chExt cx="909433" cy="368721"/>
          </a:xfrm>
        </p:grpSpPr>
        <p:sp>
          <p:nvSpPr>
            <p:cNvPr id="42" name="Right Arrow 41">
              <a:extLst>
                <a:ext uri="{FF2B5EF4-FFF2-40B4-BE49-F238E27FC236}">
                  <a16:creationId xmlns:a16="http://schemas.microsoft.com/office/drawing/2014/main" id="{9B71EDBF-FAB2-A4B7-C278-DCEC699B9B1D}"/>
                </a:ext>
              </a:extLst>
            </p:cNvPr>
            <p:cNvSpPr/>
            <p:nvPr/>
          </p:nvSpPr>
          <p:spPr>
            <a:xfrm>
              <a:off x="7155198" y="5294883"/>
              <a:ext cx="299832" cy="368721"/>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F275D83-E8AB-2FE2-5A2B-E210311E8E0E}"/>
                </a:ext>
              </a:extLst>
            </p:cNvPr>
            <p:cNvSpPr/>
            <p:nvPr/>
          </p:nvSpPr>
          <p:spPr>
            <a:xfrm>
              <a:off x="6850397" y="5393370"/>
              <a:ext cx="229917" cy="182880"/>
            </a:xfrm>
            <a:prstGeom prst="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7BD4B46-07FA-36CB-8535-75B4C85DEFCA}"/>
                </a:ext>
              </a:extLst>
            </p:cNvPr>
            <p:cNvSpPr/>
            <p:nvPr/>
          </p:nvSpPr>
          <p:spPr>
            <a:xfrm>
              <a:off x="6545597" y="5393370"/>
              <a:ext cx="229917" cy="182880"/>
            </a:xfrm>
            <a:prstGeom prst="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3F3D89AA-D9DE-971B-7F27-7B2BF2FA0F0B}"/>
              </a:ext>
            </a:extLst>
          </p:cNvPr>
          <p:cNvGrpSpPr/>
          <p:nvPr/>
        </p:nvGrpSpPr>
        <p:grpSpPr>
          <a:xfrm rot="20235781">
            <a:off x="6722794" y="5568784"/>
            <a:ext cx="909433" cy="368721"/>
            <a:chOff x="6545597" y="5294883"/>
            <a:chExt cx="909433" cy="368721"/>
          </a:xfrm>
        </p:grpSpPr>
        <p:sp>
          <p:nvSpPr>
            <p:cNvPr id="47" name="Right Arrow 46">
              <a:extLst>
                <a:ext uri="{FF2B5EF4-FFF2-40B4-BE49-F238E27FC236}">
                  <a16:creationId xmlns:a16="http://schemas.microsoft.com/office/drawing/2014/main" id="{154D753A-9879-03D6-F2B1-E6E2BD6A6EE2}"/>
                </a:ext>
              </a:extLst>
            </p:cNvPr>
            <p:cNvSpPr/>
            <p:nvPr/>
          </p:nvSpPr>
          <p:spPr>
            <a:xfrm>
              <a:off x="7155198" y="5294883"/>
              <a:ext cx="299832" cy="368721"/>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2E8805E-0776-4DAC-26B6-8F4F2FA8FF00}"/>
                </a:ext>
              </a:extLst>
            </p:cNvPr>
            <p:cNvSpPr/>
            <p:nvPr/>
          </p:nvSpPr>
          <p:spPr>
            <a:xfrm>
              <a:off x="6850397" y="5393370"/>
              <a:ext cx="229917" cy="182880"/>
            </a:xfrm>
            <a:prstGeom prst="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9C4D7C0A-5804-FECD-A918-EF860008EBE6}"/>
                </a:ext>
              </a:extLst>
            </p:cNvPr>
            <p:cNvSpPr/>
            <p:nvPr/>
          </p:nvSpPr>
          <p:spPr>
            <a:xfrm>
              <a:off x="6545597" y="5393370"/>
              <a:ext cx="229917" cy="182880"/>
            </a:xfrm>
            <a:prstGeom prst="rect">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0" name="Right Arrow 49">
            <a:extLst>
              <a:ext uri="{FF2B5EF4-FFF2-40B4-BE49-F238E27FC236}">
                <a16:creationId xmlns:a16="http://schemas.microsoft.com/office/drawing/2014/main" id="{9C4A9BCD-79C4-2A36-277A-0A6DB9DAD075}"/>
              </a:ext>
            </a:extLst>
          </p:cNvPr>
          <p:cNvSpPr/>
          <p:nvPr/>
        </p:nvSpPr>
        <p:spPr>
          <a:xfrm rot="5400000">
            <a:off x="5705856" y="5451797"/>
            <a:ext cx="246888" cy="420624"/>
          </a:xfrm>
          <a:prstGeom prst="rightArrow">
            <a:avLst>
              <a:gd name="adj1" fmla="val 42187"/>
              <a:gd name="adj2" fmla="val 50000"/>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70E94890-33EA-B77F-D668-FC81EF61783B}"/>
              </a:ext>
            </a:extLst>
          </p:cNvPr>
          <p:cNvSpPr/>
          <p:nvPr/>
        </p:nvSpPr>
        <p:spPr>
          <a:xfrm rot="5400000">
            <a:off x="5687413" y="1739027"/>
            <a:ext cx="457200" cy="2160746"/>
          </a:xfrm>
          <a:prstGeom prst="trapezoid">
            <a:avLst>
              <a:gd name="adj" fmla="val 1812"/>
            </a:avLst>
          </a:prstGeom>
          <a:gradFill flip="none" rotWithShape="1">
            <a:gsLst>
              <a:gs pos="0">
                <a:srgbClr val="C00000"/>
              </a:gs>
              <a:gs pos="48000">
                <a:srgbClr val="EB0000"/>
              </a:gs>
              <a:gs pos="100000">
                <a:srgbClr val="FFFFFF"/>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D547787E-0F8B-F65E-32DF-07611DC348B3}"/>
              </a:ext>
            </a:extLst>
          </p:cNvPr>
          <p:cNvSpPr txBox="1"/>
          <p:nvPr/>
        </p:nvSpPr>
        <p:spPr>
          <a:xfrm>
            <a:off x="4846191" y="2694801"/>
            <a:ext cx="1410964" cy="276999"/>
          </a:xfrm>
          <a:prstGeom prst="rect">
            <a:avLst/>
          </a:prstGeom>
          <a:noFill/>
        </p:spPr>
        <p:txBody>
          <a:bodyPr wrap="none" rtlCol="0">
            <a:spAutoFit/>
          </a:bodyPr>
          <a:lstStyle/>
          <a:p>
            <a:r>
              <a:rPr lang="en-US" sz="1200" dirty="0">
                <a:solidFill>
                  <a:schemeClr val="tx1">
                    <a:lumMod val="50000"/>
                  </a:schemeClr>
                </a:solidFill>
                <a:latin typeface="+mj-lt"/>
              </a:rPr>
              <a:t>local inflammation</a:t>
            </a:r>
          </a:p>
        </p:txBody>
      </p:sp>
      <p:sp>
        <p:nvSpPr>
          <p:cNvPr id="5" name="Rectangle 4">
            <a:extLst>
              <a:ext uri="{FF2B5EF4-FFF2-40B4-BE49-F238E27FC236}">
                <a16:creationId xmlns:a16="http://schemas.microsoft.com/office/drawing/2014/main" id="{933E46AB-E9FD-CB84-D85B-EA44397AC3EF}"/>
              </a:ext>
            </a:extLst>
          </p:cNvPr>
          <p:cNvSpPr/>
          <p:nvPr/>
        </p:nvSpPr>
        <p:spPr>
          <a:xfrm>
            <a:off x="4766228" y="3086864"/>
            <a:ext cx="4225372" cy="541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Manual Input 49">
            <a:extLst>
              <a:ext uri="{FF2B5EF4-FFF2-40B4-BE49-F238E27FC236}">
                <a16:creationId xmlns:a16="http://schemas.microsoft.com/office/drawing/2014/main" id="{6B4EC69F-E157-EC04-09CB-E1F1A636CB0C}"/>
              </a:ext>
            </a:extLst>
          </p:cNvPr>
          <p:cNvSpPr/>
          <p:nvPr/>
        </p:nvSpPr>
        <p:spPr>
          <a:xfrm>
            <a:off x="4821702" y="3129106"/>
            <a:ext cx="2067788" cy="457094"/>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0 h 10535"/>
              <a:gd name="connsiteX1" fmla="*/ 10000 w 10000"/>
              <a:gd name="connsiteY1" fmla="*/ 535 h 10535"/>
              <a:gd name="connsiteX2" fmla="*/ 10000 w 10000"/>
              <a:gd name="connsiteY2" fmla="*/ 10535 h 10535"/>
              <a:gd name="connsiteX3" fmla="*/ 0 w 10000"/>
              <a:gd name="connsiteY3" fmla="*/ 10535 h 10535"/>
              <a:gd name="connsiteX4" fmla="*/ 0 w 10000"/>
              <a:gd name="connsiteY4" fmla="*/ 0 h 10535"/>
              <a:gd name="connsiteX0" fmla="*/ 0 w 10000"/>
              <a:gd name="connsiteY0" fmla="*/ 0 h 10535"/>
              <a:gd name="connsiteX1" fmla="*/ 9927 w 10000"/>
              <a:gd name="connsiteY1" fmla="*/ 3229 h 10535"/>
              <a:gd name="connsiteX2" fmla="*/ 10000 w 10000"/>
              <a:gd name="connsiteY2" fmla="*/ 10535 h 10535"/>
              <a:gd name="connsiteX3" fmla="*/ 0 w 10000"/>
              <a:gd name="connsiteY3" fmla="*/ 10535 h 10535"/>
              <a:gd name="connsiteX4" fmla="*/ 0 w 10000"/>
              <a:gd name="connsiteY4" fmla="*/ 0 h 10535"/>
              <a:gd name="connsiteX0" fmla="*/ 0 w 10036"/>
              <a:gd name="connsiteY0" fmla="*/ 0 h 9901"/>
              <a:gd name="connsiteX1" fmla="*/ 9963 w 10036"/>
              <a:gd name="connsiteY1" fmla="*/ 2595 h 9901"/>
              <a:gd name="connsiteX2" fmla="*/ 10036 w 10036"/>
              <a:gd name="connsiteY2" fmla="*/ 9901 h 9901"/>
              <a:gd name="connsiteX3" fmla="*/ 36 w 10036"/>
              <a:gd name="connsiteY3" fmla="*/ 9901 h 9901"/>
              <a:gd name="connsiteX4" fmla="*/ 0 w 10036"/>
              <a:gd name="connsiteY4" fmla="*/ 0 h 9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6" h="9901">
                <a:moveTo>
                  <a:pt x="0" y="0"/>
                </a:moveTo>
                <a:lnTo>
                  <a:pt x="9963" y="2595"/>
                </a:lnTo>
                <a:cubicBezTo>
                  <a:pt x="9987" y="5030"/>
                  <a:pt x="10012" y="7466"/>
                  <a:pt x="10036" y="9901"/>
                </a:cubicBezTo>
                <a:lnTo>
                  <a:pt x="36" y="9901"/>
                </a:lnTo>
                <a:cubicBezTo>
                  <a:pt x="24" y="6601"/>
                  <a:pt x="12" y="3300"/>
                  <a:pt x="0" y="0"/>
                </a:cubicBezTo>
                <a:close/>
              </a:path>
            </a:pathLst>
          </a:custGeom>
          <a:gradFill flip="none" rotWithShape="1">
            <a:gsLst>
              <a:gs pos="0">
                <a:srgbClr val="21407D"/>
              </a:gs>
              <a:gs pos="50000">
                <a:srgbClr val="21407D">
                  <a:tint val="44500"/>
                  <a:satMod val="160000"/>
                </a:srgbClr>
              </a:gs>
              <a:gs pos="100000">
                <a:srgbClr val="21407D">
                  <a:tint val="23500"/>
                  <a:satMod val="16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Manual Input 50">
            <a:extLst>
              <a:ext uri="{FF2B5EF4-FFF2-40B4-BE49-F238E27FC236}">
                <a16:creationId xmlns:a16="http://schemas.microsoft.com/office/drawing/2014/main" id="{B079BB2A-32A7-E99B-9C09-6F5AF01F7D60}"/>
              </a:ext>
            </a:extLst>
          </p:cNvPr>
          <p:cNvSpPr/>
          <p:nvPr/>
        </p:nvSpPr>
        <p:spPr>
          <a:xfrm flipH="1">
            <a:off x="6840624" y="3129079"/>
            <a:ext cx="2067788" cy="45712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6"/>
              <a:gd name="connsiteY0" fmla="*/ 0 h 8000"/>
              <a:gd name="connsiteX1" fmla="*/ 10036 w 10036"/>
              <a:gd name="connsiteY1" fmla="*/ 694 h 8000"/>
              <a:gd name="connsiteX2" fmla="*/ 10000 w 10036"/>
              <a:gd name="connsiteY2" fmla="*/ 8000 h 8000"/>
              <a:gd name="connsiteX3" fmla="*/ 0 w 10036"/>
              <a:gd name="connsiteY3" fmla="*/ 8000 h 8000"/>
              <a:gd name="connsiteX4" fmla="*/ 0 w 10036"/>
              <a:gd name="connsiteY4" fmla="*/ 0 h 8000"/>
              <a:gd name="connsiteX0" fmla="*/ 0 w 10000"/>
              <a:gd name="connsiteY0" fmla="*/ 0 h 12377"/>
              <a:gd name="connsiteX1" fmla="*/ 10000 w 10000"/>
              <a:gd name="connsiteY1" fmla="*/ 3245 h 12377"/>
              <a:gd name="connsiteX2" fmla="*/ 9964 w 10000"/>
              <a:gd name="connsiteY2" fmla="*/ 12377 h 12377"/>
              <a:gd name="connsiteX3" fmla="*/ 0 w 10000"/>
              <a:gd name="connsiteY3" fmla="*/ 12377 h 12377"/>
              <a:gd name="connsiteX4" fmla="*/ 0 w 10000"/>
              <a:gd name="connsiteY4" fmla="*/ 0 h 1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377">
                <a:moveTo>
                  <a:pt x="0" y="0"/>
                </a:moveTo>
                <a:lnTo>
                  <a:pt x="10000" y="3245"/>
                </a:lnTo>
                <a:cubicBezTo>
                  <a:pt x="9988" y="6288"/>
                  <a:pt x="9976" y="9333"/>
                  <a:pt x="9964" y="12377"/>
                </a:cubicBezTo>
                <a:lnTo>
                  <a:pt x="0" y="12377"/>
                </a:lnTo>
                <a:lnTo>
                  <a:pt x="0" y="0"/>
                </a:lnTo>
                <a:close/>
              </a:path>
            </a:pathLst>
          </a:custGeom>
          <a:gradFill flip="none" rotWithShape="1">
            <a:gsLst>
              <a:gs pos="0">
                <a:srgbClr val="21407D"/>
              </a:gs>
              <a:gs pos="50000">
                <a:srgbClr val="21407D">
                  <a:tint val="44500"/>
                  <a:satMod val="160000"/>
                </a:srgbClr>
              </a:gs>
              <a:gs pos="100000">
                <a:srgbClr val="21407D">
                  <a:tint val="23500"/>
                  <a:satMod val="16000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Triangle 73">
            <a:extLst>
              <a:ext uri="{FF2B5EF4-FFF2-40B4-BE49-F238E27FC236}">
                <a16:creationId xmlns:a16="http://schemas.microsoft.com/office/drawing/2014/main" id="{5A627D1E-F488-C0BC-6EB2-0AF0C5575A78}"/>
              </a:ext>
            </a:extLst>
          </p:cNvPr>
          <p:cNvSpPr/>
          <p:nvPr/>
        </p:nvSpPr>
        <p:spPr>
          <a:xfrm flipV="1">
            <a:off x="4851207" y="3084367"/>
            <a:ext cx="4023360" cy="122570"/>
          </a:xfrm>
          <a:prstGeom prst="triangle">
            <a:avLst>
              <a:gd name="adj" fmla="val 50330"/>
            </a:avLst>
          </a:prstGeom>
          <a:gradFill flip="none" rotWithShape="1">
            <a:gsLst>
              <a:gs pos="0">
                <a:srgbClr val="4597A0"/>
              </a:gs>
              <a:gs pos="50000">
                <a:srgbClr val="4597A0"/>
              </a:gs>
              <a:gs pos="100000">
                <a:schemeClr val="bg1"/>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2F2E28DD-35C6-96C1-79CA-38F28CA1A31B}"/>
              </a:ext>
            </a:extLst>
          </p:cNvPr>
          <p:cNvSpPr txBox="1"/>
          <p:nvPr/>
        </p:nvSpPr>
        <p:spPr>
          <a:xfrm>
            <a:off x="4808857" y="3197749"/>
            <a:ext cx="1415772" cy="415498"/>
          </a:xfrm>
          <a:prstGeom prst="rect">
            <a:avLst/>
          </a:prstGeom>
          <a:noFill/>
        </p:spPr>
        <p:txBody>
          <a:bodyPr wrap="none" rtlCol="0">
            <a:spAutoFit/>
          </a:bodyPr>
          <a:lstStyle/>
          <a:p>
            <a:r>
              <a:rPr lang="en-US" sz="1050" dirty="0">
                <a:solidFill>
                  <a:schemeClr val="bg1"/>
                </a:solidFill>
                <a:latin typeface="+mj-lt"/>
              </a:rPr>
              <a:t>Vaginal </a:t>
            </a:r>
          </a:p>
          <a:p>
            <a:r>
              <a:rPr lang="en-US" sz="1050" dirty="0">
                <a:solidFill>
                  <a:schemeClr val="bg1"/>
                </a:solidFill>
                <a:latin typeface="+mj-lt"/>
              </a:rPr>
              <a:t>microbiome diversity</a:t>
            </a:r>
          </a:p>
        </p:txBody>
      </p:sp>
      <p:sp>
        <p:nvSpPr>
          <p:cNvPr id="77" name="TextBox 76">
            <a:extLst>
              <a:ext uri="{FF2B5EF4-FFF2-40B4-BE49-F238E27FC236}">
                <a16:creationId xmlns:a16="http://schemas.microsoft.com/office/drawing/2014/main" id="{4E1D921D-DF29-3582-051D-05BFD2EF8131}"/>
              </a:ext>
            </a:extLst>
          </p:cNvPr>
          <p:cNvSpPr txBox="1"/>
          <p:nvPr/>
        </p:nvSpPr>
        <p:spPr>
          <a:xfrm>
            <a:off x="7531639" y="3196039"/>
            <a:ext cx="1415773" cy="415498"/>
          </a:xfrm>
          <a:prstGeom prst="rect">
            <a:avLst/>
          </a:prstGeom>
          <a:noFill/>
        </p:spPr>
        <p:txBody>
          <a:bodyPr wrap="none" rtlCol="0">
            <a:spAutoFit/>
          </a:bodyPr>
          <a:lstStyle/>
          <a:p>
            <a:pPr algn="r"/>
            <a:r>
              <a:rPr lang="en-US" sz="1050" dirty="0">
                <a:solidFill>
                  <a:schemeClr val="bg1"/>
                </a:solidFill>
                <a:latin typeface="+mj-lt"/>
              </a:rPr>
              <a:t>Vaginal </a:t>
            </a:r>
          </a:p>
          <a:p>
            <a:pPr algn="r"/>
            <a:r>
              <a:rPr lang="en-US" sz="1050" dirty="0">
                <a:solidFill>
                  <a:schemeClr val="bg1"/>
                </a:solidFill>
                <a:latin typeface="+mj-lt"/>
              </a:rPr>
              <a:t>microbiome diversity</a:t>
            </a:r>
          </a:p>
        </p:txBody>
      </p:sp>
      <p:sp>
        <p:nvSpPr>
          <p:cNvPr id="80" name="TextBox 79">
            <a:extLst>
              <a:ext uri="{FF2B5EF4-FFF2-40B4-BE49-F238E27FC236}">
                <a16:creationId xmlns:a16="http://schemas.microsoft.com/office/drawing/2014/main" id="{38AE4DAE-5DA9-3724-4265-7A6F34F50224}"/>
              </a:ext>
            </a:extLst>
          </p:cNvPr>
          <p:cNvSpPr txBox="1"/>
          <p:nvPr/>
        </p:nvSpPr>
        <p:spPr>
          <a:xfrm>
            <a:off x="6500297" y="3036744"/>
            <a:ext cx="694421" cy="215444"/>
          </a:xfrm>
          <a:prstGeom prst="rect">
            <a:avLst/>
          </a:prstGeom>
          <a:noFill/>
        </p:spPr>
        <p:txBody>
          <a:bodyPr wrap="none" rtlCol="0">
            <a:spAutoFit/>
          </a:bodyPr>
          <a:lstStyle/>
          <a:p>
            <a:pPr algn="ctr"/>
            <a:r>
              <a:rPr lang="en-US" sz="800" dirty="0">
                <a:solidFill>
                  <a:schemeClr val="bg1"/>
                </a:solidFill>
                <a:latin typeface="+mj-lt"/>
              </a:rPr>
              <a:t>Lactobacilli</a:t>
            </a:r>
          </a:p>
        </p:txBody>
      </p:sp>
    </p:spTree>
    <p:extLst>
      <p:ext uri="{BB962C8B-B14F-4D97-AF65-F5344CB8AC3E}">
        <p14:creationId xmlns:p14="http://schemas.microsoft.com/office/powerpoint/2010/main" val="3752641302"/>
      </p:ext>
    </p:extLst>
  </p:cSld>
  <p:clrMapOvr>
    <a:masterClrMapping/>
  </p:clrMapOvr>
  <mc:AlternateContent xmlns:mc="http://schemas.openxmlformats.org/markup-compatibility/2006" xmlns:p14="http://schemas.microsoft.com/office/powerpoint/2010/main">
    <mc:Choice Requires="p14">
      <p:transition spd="slow" p14:dur="2000" advTm="39253"/>
    </mc:Choice>
    <mc:Fallback xmlns="">
      <p:transition spd="slow" advTm="392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9" grpId="0" animBg="1"/>
      <p:bldP spid="40" grpId="0" animBg="1"/>
      <p:bldP spid="41" grpId="0"/>
      <p:bldP spid="50" grpId="0" animBg="1"/>
      <p:bldP spid="51" grpId="0" animBg="1"/>
      <p:bldP spid="52" grpId="0"/>
      <p:bldP spid="5" grpId="0" animBg="1"/>
      <p:bldP spid="53" grpId="0" animBg="1"/>
      <p:bldP spid="54" grpId="0" animBg="1"/>
      <p:bldP spid="74" grpId="0" animBg="1"/>
      <p:bldP spid="76" grpId="0"/>
      <p:bldP spid="77" grpId="0"/>
      <p:bldP spid="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B595-E351-238B-D89A-D9D34ED4975A}"/>
              </a:ext>
            </a:extLst>
          </p:cNvPr>
          <p:cNvSpPr>
            <a:spLocks noGrp="1"/>
          </p:cNvSpPr>
          <p:nvPr>
            <p:ph type="title"/>
          </p:nvPr>
        </p:nvSpPr>
        <p:spPr/>
        <p:txBody>
          <a:bodyPr/>
          <a:lstStyle/>
          <a:p>
            <a:r>
              <a:rPr lang="en-US" dirty="0">
                <a:solidFill>
                  <a:schemeClr val="accent6">
                    <a:lumMod val="50000"/>
                  </a:schemeClr>
                </a:solidFill>
              </a:rPr>
              <a:t>Working Hypothesis</a:t>
            </a:r>
          </a:p>
        </p:txBody>
      </p:sp>
      <p:sp>
        <p:nvSpPr>
          <p:cNvPr id="9" name="TextBox 8">
            <a:extLst>
              <a:ext uri="{FF2B5EF4-FFF2-40B4-BE49-F238E27FC236}">
                <a16:creationId xmlns:a16="http://schemas.microsoft.com/office/drawing/2014/main" id="{7F6B6D57-E6A9-DF34-BE6D-0E6178D609A2}"/>
              </a:ext>
            </a:extLst>
          </p:cNvPr>
          <p:cNvSpPr txBox="1"/>
          <p:nvPr/>
        </p:nvSpPr>
        <p:spPr>
          <a:xfrm>
            <a:off x="1436302" y="5173590"/>
            <a:ext cx="6271396" cy="1138773"/>
          </a:xfrm>
          <a:prstGeom prst="rect">
            <a:avLst/>
          </a:prstGeom>
          <a:solidFill>
            <a:schemeClr val="accent6">
              <a:lumMod val="50000"/>
            </a:schemeClr>
          </a:solidFill>
        </p:spPr>
        <p:txBody>
          <a:bodyPr wrap="square">
            <a:spAutoFit/>
          </a:bodyPr>
          <a:lstStyle/>
          <a:p>
            <a:pPr algn="ctr"/>
            <a:r>
              <a:rPr lang="en-US" sz="2000" b="1" dirty="0">
                <a:solidFill>
                  <a:schemeClr val="bg1"/>
                </a:solidFill>
                <a:effectLst/>
                <a:latin typeface="+mj-lt"/>
                <a:ea typeface="Times New Roman" panose="02020603050405020304" pitchFamily="18" charset="0"/>
              </a:rPr>
              <a:t>Additional research is needed:</a:t>
            </a:r>
          </a:p>
          <a:p>
            <a:pPr marL="285750" indent="-285750">
              <a:buFont typeface="Arial" panose="020B0604020202020204" pitchFamily="34" charset="0"/>
              <a:buChar char="•"/>
            </a:pPr>
            <a:r>
              <a:rPr lang="en-US" sz="1600" dirty="0">
                <a:solidFill>
                  <a:schemeClr val="bg1"/>
                </a:solidFill>
                <a:latin typeface="+mj-lt"/>
                <a:ea typeface="Times New Roman" panose="02020603050405020304" pitchFamily="18" charset="0"/>
              </a:rPr>
              <a:t>T</a:t>
            </a:r>
            <a:r>
              <a:rPr lang="en-US" sz="1600" dirty="0">
                <a:solidFill>
                  <a:schemeClr val="bg1"/>
                </a:solidFill>
                <a:effectLst/>
                <a:latin typeface="+mj-lt"/>
                <a:ea typeface="Times New Roman" panose="02020603050405020304" pitchFamily="18" charset="0"/>
              </a:rPr>
              <a:t>o identify women who would benefit from intervention</a:t>
            </a:r>
          </a:p>
          <a:p>
            <a:pPr marL="285750" indent="-285750">
              <a:buFont typeface="Arial" panose="020B0604020202020204" pitchFamily="34" charset="0"/>
              <a:buChar char="•"/>
            </a:pPr>
            <a:r>
              <a:rPr lang="en-US" sz="1600" dirty="0">
                <a:solidFill>
                  <a:schemeClr val="bg1"/>
                </a:solidFill>
                <a:latin typeface="+mj-lt"/>
              </a:rPr>
              <a:t>To define how risk is modified by other host factors</a:t>
            </a:r>
          </a:p>
          <a:p>
            <a:pPr marL="285750" indent="-285750">
              <a:buFont typeface="Arial" panose="020B0604020202020204" pitchFamily="34" charset="0"/>
              <a:buChar char="•"/>
            </a:pPr>
            <a:r>
              <a:rPr lang="en-US" sz="1600" dirty="0">
                <a:solidFill>
                  <a:schemeClr val="bg1"/>
                </a:solidFill>
                <a:latin typeface="+mj-lt"/>
              </a:rPr>
              <a:t>To tailor interventions to population and individual risk profiles</a:t>
            </a:r>
          </a:p>
        </p:txBody>
      </p:sp>
      <p:sp>
        <p:nvSpPr>
          <p:cNvPr id="11" name="Slide Number Placeholder 1">
            <a:extLst>
              <a:ext uri="{FF2B5EF4-FFF2-40B4-BE49-F238E27FC236}">
                <a16:creationId xmlns:a16="http://schemas.microsoft.com/office/drawing/2014/main" id="{D083172D-D502-7D38-DC8A-857DBF4DD929}"/>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27</a:t>
            </a:fld>
            <a:endParaRPr lang="en-US" altLang="en-US" dirty="0">
              <a:solidFill>
                <a:schemeClr val="accent6">
                  <a:lumMod val="50000"/>
                </a:schemeClr>
              </a:solidFill>
            </a:endParaRPr>
          </a:p>
        </p:txBody>
      </p:sp>
      <p:cxnSp>
        <p:nvCxnSpPr>
          <p:cNvPr id="10" name="Straight Arrow Connector 9">
            <a:extLst>
              <a:ext uri="{FF2B5EF4-FFF2-40B4-BE49-F238E27FC236}">
                <a16:creationId xmlns:a16="http://schemas.microsoft.com/office/drawing/2014/main" id="{F0F9D620-9DAE-1578-E2B2-E0D61C4FEADF}"/>
              </a:ext>
            </a:extLst>
          </p:cNvPr>
          <p:cNvCxnSpPr>
            <a:cxnSpLocks/>
          </p:cNvCxnSpPr>
          <p:nvPr/>
        </p:nvCxnSpPr>
        <p:spPr>
          <a:xfrm flipV="1">
            <a:off x="2559548" y="2772759"/>
            <a:ext cx="0" cy="950976"/>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FC0ECC3-A692-EB84-73F9-929ADEF753AF}"/>
              </a:ext>
            </a:extLst>
          </p:cNvPr>
          <p:cNvCxnSpPr>
            <a:cxnSpLocks/>
          </p:cNvCxnSpPr>
          <p:nvPr/>
        </p:nvCxnSpPr>
        <p:spPr>
          <a:xfrm>
            <a:off x="2749675" y="2772759"/>
            <a:ext cx="0" cy="950547"/>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8B142E2B-AD0F-A6CB-B44A-5193EED432FE}"/>
              </a:ext>
            </a:extLst>
          </p:cNvPr>
          <p:cNvCxnSpPr>
            <a:cxnSpLocks/>
          </p:cNvCxnSpPr>
          <p:nvPr/>
        </p:nvCxnSpPr>
        <p:spPr>
          <a:xfrm flipV="1">
            <a:off x="5955002" y="2772759"/>
            <a:ext cx="0" cy="950976"/>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F21EF05-1478-8522-C5A0-C5CB2B913C46}"/>
              </a:ext>
            </a:extLst>
          </p:cNvPr>
          <p:cNvCxnSpPr>
            <a:cxnSpLocks/>
          </p:cNvCxnSpPr>
          <p:nvPr/>
        </p:nvCxnSpPr>
        <p:spPr>
          <a:xfrm>
            <a:off x="6145129" y="2772759"/>
            <a:ext cx="0" cy="950547"/>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A2B99925-D060-0F1E-22C9-E1C9928CEE69}"/>
              </a:ext>
            </a:extLst>
          </p:cNvPr>
          <p:cNvSpPr/>
          <p:nvPr/>
        </p:nvSpPr>
        <p:spPr>
          <a:xfrm>
            <a:off x="457343" y="2986391"/>
            <a:ext cx="892592" cy="452368"/>
          </a:xfrm>
          <a:prstGeom prst="rect">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C00000"/>
                </a:solidFill>
              </a:rPr>
              <a:t>HIV</a:t>
            </a:r>
          </a:p>
        </p:txBody>
      </p:sp>
      <p:sp>
        <p:nvSpPr>
          <p:cNvPr id="17" name="Rectangle 16">
            <a:extLst>
              <a:ext uri="{FF2B5EF4-FFF2-40B4-BE49-F238E27FC236}">
                <a16:creationId xmlns:a16="http://schemas.microsoft.com/office/drawing/2014/main" id="{F604DCE5-CF55-9319-E408-516DAF2B0EC0}"/>
              </a:ext>
            </a:extLst>
          </p:cNvPr>
          <p:cNvSpPr/>
          <p:nvPr/>
        </p:nvSpPr>
        <p:spPr>
          <a:xfrm>
            <a:off x="1868821" y="2014448"/>
            <a:ext cx="1761708" cy="680731"/>
          </a:xfrm>
          <a:prstGeom prst="rect">
            <a:avLst/>
          </a:prstGeom>
          <a:solidFill>
            <a:srgbClr val="4597A0"/>
          </a:solid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chemeClr val="bg1"/>
                </a:solidFill>
              </a:rPr>
              <a:t>Acute Immune Activation</a:t>
            </a:r>
          </a:p>
        </p:txBody>
      </p:sp>
      <p:sp>
        <p:nvSpPr>
          <p:cNvPr id="18" name="Rectangle 17">
            <a:extLst>
              <a:ext uri="{FF2B5EF4-FFF2-40B4-BE49-F238E27FC236}">
                <a16:creationId xmlns:a16="http://schemas.microsoft.com/office/drawing/2014/main" id="{57C242EC-493E-ADE7-20C8-51DFFD6949F3}"/>
              </a:ext>
            </a:extLst>
          </p:cNvPr>
          <p:cNvSpPr/>
          <p:nvPr/>
        </p:nvSpPr>
        <p:spPr>
          <a:xfrm>
            <a:off x="1868821" y="3781432"/>
            <a:ext cx="1761708" cy="680731"/>
          </a:xfrm>
          <a:prstGeom prst="rect">
            <a:avLst/>
          </a:prstGeom>
          <a:solidFill>
            <a:srgbClr val="162A53"/>
          </a:solid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chemeClr val="bg1"/>
                </a:solidFill>
              </a:rPr>
              <a:t>Altered Microbiome</a:t>
            </a:r>
          </a:p>
        </p:txBody>
      </p:sp>
      <p:sp>
        <p:nvSpPr>
          <p:cNvPr id="19" name="Rectangle 18">
            <a:extLst>
              <a:ext uri="{FF2B5EF4-FFF2-40B4-BE49-F238E27FC236}">
                <a16:creationId xmlns:a16="http://schemas.microsoft.com/office/drawing/2014/main" id="{E7E99C73-266E-0400-C391-696E8886084C}"/>
              </a:ext>
            </a:extLst>
          </p:cNvPr>
          <p:cNvSpPr/>
          <p:nvPr/>
        </p:nvSpPr>
        <p:spPr>
          <a:xfrm>
            <a:off x="4765492" y="2014448"/>
            <a:ext cx="2362946" cy="716878"/>
          </a:xfrm>
          <a:prstGeom prst="rect">
            <a:avLst/>
          </a:prstGeom>
          <a:solidFill>
            <a:srgbClr val="4597A0"/>
          </a:solid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chemeClr val="bg1"/>
                </a:solidFill>
              </a:rPr>
              <a:t>Persistent Immune Activation</a:t>
            </a:r>
          </a:p>
        </p:txBody>
      </p:sp>
      <p:sp>
        <p:nvSpPr>
          <p:cNvPr id="20" name="Rectangle 19">
            <a:extLst>
              <a:ext uri="{FF2B5EF4-FFF2-40B4-BE49-F238E27FC236}">
                <a16:creationId xmlns:a16="http://schemas.microsoft.com/office/drawing/2014/main" id="{6BB135A4-B552-A358-DF29-2D4C421F04B9}"/>
              </a:ext>
            </a:extLst>
          </p:cNvPr>
          <p:cNvSpPr/>
          <p:nvPr/>
        </p:nvSpPr>
        <p:spPr>
          <a:xfrm>
            <a:off x="4773529" y="3781432"/>
            <a:ext cx="2362946" cy="664041"/>
          </a:xfrm>
          <a:prstGeom prst="rect">
            <a:avLst/>
          </a:prstGeom>
          <a:solidFill>
            <a:srgbClr val="162A53"/>
          </a:solid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chemeClr val="bg1"/>
                </a:solidFill>
              </a:rPr>
              <a:t>Persistent Microbiome Changes</a:t>
            </a:r>
          </a:p>
        </p:txBody>
      </p:sp>
      <p:sp>
        <p:nvSpPr>
          <p:cNvPr id="21" name="Triangle 20">
            <a:extLst>
              <a:ext uri="{FF2B5EF4-FFF2-40B4-BE49-F238E27FC236}">
                <a16:creationId xmlns:a16="http://schemas.microsoft.com/office/drawing/2014/main" id="{0302A583-8FAC-0C4D-C761-B326915FF7D3}"/>
              </a:ext>
            </a:extLst>
          </p:cNvPr>
          <p:cNvSpPr/>
          <p:nvPr/>
        </p:nvSpPr>
        <p:spPr>
          <a:xfrm rot="16200000">
            <a:off x="4068183" y="500448"/>
            <a:ext cx="632473" cy="5504111"/>
          </a:xfrm>
          <a:prstGeom prst="triangle">
            <a:avLst/>
          </a:prstGeom>
          <a:solidFill>
            <a:srgbClr val="569FD3"/>
          </a:solidFill>
          <a:ln w="28575">
            <a:solidFill>
              <a:srgbClr val="21407D"/>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800" dirty="0">
              <a:solidFill>
                <a:srgbClr val="C00000"/>
              </a:solidFill>
            </a:endParaRPr>
          </a:p>
        </p:txBody>
      </p:sp>
      <p:sp>
        <p:nvSpPr>
          <p:cNvPr id="22" name="TextBox 21">
            <a:extLst>
              <a:ext uri="{FF2B5EF4-FFF2-40B4-BE49-F238E27FC236}">
                <a16:creationId xmlns:a16="http://schemas.microsoft.com/office/drawing/2014/main" id="{092B4AF9-F2D6-397D-B2EB-B0CF55EA25CE}"/>
              </a:ext>
            </a:extLst>
          </p:cNvPr>
          <p:cNvSpPr txBox="1"/>
          <p:nvPr/>
        </p:nvSpPr>
        <p:spPr>
          <a:xfrm>
            <a:off x="2873394" y="3079303"/>
            <a:ext cx="1393908" cy="338554"/>
          </a:xfrm>
          <a:prstGeom prst="rect">
            <a:avLst/>
          </a:prstGeom>
          <a:noFill/>
        </p:spPr>
        <p:txBody>
          <a:bodyPr wrap="none" rtlCol="0">
            <a:spAutoFit/>
          </a:bodyPr>
          <a:lstStyle/>
          <a:p>
            <a:r>
              <a:rPr lang="en-US" sz="1600" dirty="0">
                <a:solidFill>
                  <a:schemeClr val="bg1"/>
                </a:solidFill>
                <a:latin typeface="+mj-lt"/>
              </a:rPr>
              <a:t>ART initiation</a:t>
            </a:r>
          </a:p>
        </p:txBody>
      </p:sp>
      <p:sp>
        <p:nvSpPr>
          <p:cNvPr id="23" name="TextBox 22">
            <a:extLst>
              <a:ext uri="{FF2B5EF4-FFF2-40B4-BE49-F238E27FC236}">
                <a16:creationId xmlns:a16="http://schemas.microsoft.com/office/drawing/2014/main" id="{30643B48-4B30-E3B7-318D-3E4552703125}"/>
              </a:ext>
            </a:extLst>
          </p:cNvPr>
          <p:cNvSpPr txBox="1"/>
          <p:nvPr/>
        </p:nvSpPr>
        <p:spPr>
          <a:xfrm>
            <a:off x="5390177" y="3080845"/>
            <a:ext cx="1748171" cy="338554"/>
          </a:xfrm>
          <a:prstGeom prst="rect">
            <a:avLst/>
          </a:prstGeom>
          <a:noFill/>
        </p:spPr>
        <p:txBody>
          <a:bodyPr wrap="none" rtlCol="0">
            <a:spAutoFit/>
          </a:bodyPr>
          <a:lstStyle/>
          <a:p>
            <a:r>
              <a:rPr lang="en-US" sz="1600" dirty="0">
                <a:solidFill>
                  <a:schemeClr val="bg1"/>
                </a:solidFill>
                <a:latin typeface="+mj-lt"/>
              </a:rPr>
              <a:t>ART continuation</a:t>
            </a:r>
          </a:p>
        </p:txBody>
      </p:sp>
      <p:sp>
        <p:nvSpPr>
          <p:cNvPr id="24" name="Right Arrow 23">
            <a:extLst>
              <a:ext uri="{FF2B5EF4-FFF2-40B4-BE49-F238E27FC236}">
                <a16:creationId xmlns:a16="http://schemas.microsoft.com/office/drawing/2014/main" id="{8403D50E-8C19-F917-EFE6-2D9B4BD0643D}"/>
              </a:ext>
            </a:extLst>
          </p:cNvPr>
          <p:cNvSpPr/>
          <p:nvPr/>
        </p:nvSpPr>
        <p:spPr>
          <a:xfrm rot="19658920">
            <a:off x="1049474" y="2482839"/>
            <a:ext cx="680152" cy="184038"/>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3868104C-7834-5A0B-B0CD-88749B44070C}"/>
              </a:ext>
            </a:extLst>
          </p:cNvPr>
          <p:cNvSpPr/>
          <p:nvPr/>
        </p:nvSpPr>
        <p:spPr>
          <a:xfrm rot="2206525">
            <a:off x="1058518" y="3742671"/>
            <a:ext cx="680152" cy="184038"/>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71B324D2-BF5F-CF41-F5C5-D4A8EB74E0AF}"/>
              </a:ext>
            </a:extLst>
          </p:cNvPr>
          <p:cNvSpPr/>
          <p:nvPr/>
        </p:nvSpPr>
        <p:spPr>
          <a:xfrm>
            <a:off x="3861953" y="4065953"/>
            <a:ext cx="680152" cy="184038"/>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ight Arrow 26">
            <a:extLst>
              <a:ext uri="{FF2B5EF4-FFF2-40B4-BE49-F238E27FC236}">
                <a16:creationId xmlns:a16="http://schemas.microsoft.com/office/drawing/2014/main" id="{35817805-E41D-B002-DC66-EE54FACA4DAF}"/>
              </a:ext>
            </a:extLst>
          </p:cNvPr>
          <p:cNvSpPr/>
          <p:nvPr/>
        </p:nvSpPr>
        <p:spPr>
          <a:xfrm>
            <a:off x="3866098" y="2278638"/>
            <a:ext cx="680152" cy="184038"/>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69403A3-791B-DF18-C08C-AFA55F84FBF1}"/>
              </a:ext>
            </a:extLst>
          </p:cNvPr>
          <p:cNvSpPr txBox="1"/>
          <p:nvPr/>
        </p:nvSpPr>
        <p:spPr>
          <a:xfrm>
            <a:off x="7621125" y="2992061"/>
            <a:ext cx="1539204" cy="584775"/>
          </a:xfrm>
          <a:prstGeom prst="rect">
            <a:avLst/>
          </a:prstGeom>
          <a:noFill/>
          <a:ln w="19050">
            <a:noFill/>
          </a:ln>
        </p:spPr>
        <p:txBody>
          <a:bodyPr wrap="none" rtlCol="0" anchor="ctr">
            <a:spAutoFit/>
          </a:bodyPr>
          <a:lstStyle/>
          <a:p>
            <a:pPr algn="ctr"/>
            <a:r>
              <a:rPr lang="en-US" sz="1600" b="1" dirty="0">
                <a:solidFill>
                  <a:srgbClr val="C00000"/>
                </a:solidFill>
                <a:latin typeface="Helvetica" pitchFamily="2" charset="0"/>
              </a:rPr>
              <a:t>Spontaneous </a:t>
            </a:r>
          </a:p>
          <a:p>
            <a:pPr algn="ctr"/>
            <a:r>
              <a:rPr lang="en-US" sz="1600" b="1" dirty="0">
                <a:solidFill>
                  <a:srgbClr val="C00000"/>
                </a:solidFill>
                <a:latin typeface="Helvetica" pitchFamily="2" charset="0"/>
              </a:rPr>
              <a:t>PTB</a:t>
            </a:r>
          </a:p>
        </p:txBody>
      </p:sp>
      <p:sp>
        <p:nvSpPr>
          <p:cNvPr id="29" name="Right Arrow 28">
            <a:extLst>
              <a:ext uri="{FF2B5EF4-FFF2-40B4-BE49-F238E27FC236}">
                <a16:creationId xmlns:a16="http://schemas.microsoft.com/office/drawing/2014/main" id="{6BE52CDC-4427-A18A-B2DF-918C0CCCD913}"/>
              </a:ext>
            </a:extLst>
          </p:cNvPr>
          <p:cNvSpPr/>
          <p:nvPr/>
        </p:nvSpPr>
        <p:spPr>
          <a:xfrm rot="1828782">
            <a:off x="7389000" y="2490752"/>
            <a:ext cx="680152" cy="184038"/>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B97CCCC6-3C47-384B-6808-9376FC8A7EC0}"/>
              </a:ext>
            </a:extLst>
          </p:cNvPr>
          <p:cNvSpPr/>
          <p:nvPr/>
        </p:nvSpPr>
        <p:spPr>
          <a:xfrm rot="19279242">
            <a:off x="7372235" y="3867118"/>
            <a:ext cx="680152" cy="184038"/>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83E647B-AAB3-C4C5-1202-D1E8FA440C64}"/>
              </a:ext>
            </a:extLst>
          </p:cNvPr>
          <p:cNvSpPr txBox="1"/>
          <p:nvPr/>
        </p:nvSpPr>
        <p:spPr>
          <a:xfrm>
            <a:off x="3615971" y="2618973"/>
            <a:ext cx="1172116" cy="430887"/>
          </a:xfrm>
          <a:prstGeom prst="rect">
            <a:avLst/>
          </a:prstGeom>
          <a:noFill/>
          <a:ln w="19050">
            <a:noFill/>
          </a:ln>
        </p:spPr>
        <p:txBody>
          <a:bodyPr wrap="none" rtlCol="0" anchor="ctr">
            <a:spAutoFit/>
          </a:bodyPr>
          <a:lstStyle/>
          <a:p>
            <a:pPr algn="ctr"/>
            <a:r>
              <a:rPr lang="en-US" sz="1100" b="1" dirty="0">
                <a:solidFill>
                  <a:schemeClr val="accent6">
                    <a:lumMod val="50000"/>
                  </a:schemeClr>
                </a:solidFill>
                <a:latin typeface="Helvetica" pitchFamily="2" charset="0"/>
              </a:rPr>
              <a:t>Immune </a:t>
            </a:r>
          </a:p>
          <a:p>
            <a:pPr algn="ctr"/>
            <a:r>
              <a:rPr lang="en-US" sz="1100" b="1" dirty="0">
                <a:solidFill>
                  <a:schemeClr val="accent6">
                    <a:lumMod val="50000"/>
                  </a:schemeClr>
                </a:solidFill>
                <a:latin typeface="Helvetica" pitchFamily="2" charset="0"/>
              </a:rPr>
              <a:t>Reconstitution</a:t>
            </a:r>
          </a:p>
        </p:txBody>
      </p:sp>
      <p:sp>
        <p:nvSpPr>
          <p:cNvPr id="32" name="TextBox 31">
            <a:extLst>
              <a:ext uri="{FF2B5EF4-FFF2-40B4-BE49-F238E27FC236}">
                <a16:creationId xmlns:a16="http://schemas.microsoft.com/office/drawing/2014/main" id="{A397B00D-2992-472E-6F3C-7063B9311F78}"/>
              </a:ext>
            </a:extLst>
          </p:cNvPr>
          <p:cNvSpPr txBox="1"/>
          <p:nvPr/>
        </p:nvSpPr>
        <p:spPr>
          <a:xfrm>
            <a:off x="3787685" y="3554628"/>
            <a:ext cx="833883" cy="430887"/>
          </a:xfrm>
          <a:prstGeom prst="rect">
            <a:avLst/>
          </a:prstGeom>
          <a:noFill/>
          <a:ln w="19050">
            <a:noFill/>
          </a:ln>
        </p:spPr>
        <p:txBody>
          <a:bodyPr wrap="none" rtlCol="0" anchor="ctr">
            <a:spAutoFit/>
          </a:bodyPr>
          <a:lstStyle/>
          <a:p>
            <a:pPr algn="ctr"/>
            <a:r>
              <a:rPr lang="en-US" sz="1100" b="1" dirty="0">
                <a:solidFill>
                  <a:schemeClr val="accent6">
                    <a:lumMod val="50000"/>
                  </a:schemeClr>
                </a:solidFill>
                <a:latin typeface="Helvetica" pitchFamily="2" charset="0"/>
              </a:rPr>
              <a:t>Metabolic</a:t>
            </a:r>
          </a:p>
          <a:p>
            <a:pPr algn="ctr"/>
            <a:r>
              <a:rPr lang="en-US" sz="1100" b="1" dirty="0">
                <a:solidFill>
                  <a:schemeClr val="accent6">
                    <a:lumMod val="50000"/>
                  </a:schemeClr>
                </a:solidFill>
                <a:latin typeface="Helvetica" pitchFamily="2" charset="0"/>
              </a:rPr>
              <a:t>Changes</a:t>
            </a:r>
          </a:p>
        </p:txBody>
      </p:sp>
    </p:spTree>
    <p:custDataLst>
      <p:tags r:id="rId1"/>
    </p:custDataLst>
    <p:extLst>
      <p:ext uri="{BB962C8B-B14F-4D97-AF65-F5344CB8AC3E}">
        <p14:creationId xmlns:p14="http://schemas.microsoft.com/office/powerpoint/2010/main" val="1900873364"/>
      </p:ext>
    </p:extLst>
  </p:cSld>
  <p:clrMapOvr>
    <a:masterClrMapping/>
  </p:clrMapOvr>
  <mc:AlternateContent xmlns:mc="http://schemas.openxmlformats.org/markup-compatibility/2006" xmlns:p14="http://schemas.microsoft.com/office/powerpoint/2010/main">
    <mc:Choice Requires="p14">
      <p:transition spd="slow" p14:dur="2000" advTm="44121"/>
    </mc:Choice>
    <mc:Fallback xmlns="">
      <p:transition spd="slow" advTm="441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7B59-831A-88D8-944A-E7172AC23A13}"/>
              </a:ext>
            </a:extLst>
          </p:cNvPr>
          <p:cNvSpPr>
            <a:spLocks noGrp="1"/>
          </p:cNvSpPr>
          <p:nvPr>
            <p:ph type="ctrTitle"/>
          </p:nvPr>
        </p:nvSpPr>
        <p:spPr>
          <a:xfrm>
            <a:off x="685800" y="2693987"/>
            <a:ext cx="7772400" cy="1470025"/>
          </a:xfrm>
        </p:spPr>
        <p:txBody>
          <a:bodyPr/>
          <a:lstStyle/>
          <a:p>
            <a:r>
              <a:rPr lang="en-US" sz="4800" dirty="0"/>
              <a:t>Ongoing Research</a:t>
            </a:r>
          </a:p>
        </p:txBody>
      </p:sp>
      <p:sp>
        <p:nvSpPr>
          <p:cNvPr id="4" name="Slide Number Placeholder 3">
            <a:extLst>
              <a:ext uri="{FF2B5EF4-FFF2-40B4-BE49-F238E27FC236}">
                <a16:creationId xmlns:a16="http://schemas.microsoft.com/office/drawing/2014/main" id="{AC48194C-9E9D-0BCC-B5C9-60E01E47FCB5}"/>
              </a:ext>
            </a:extLst>
          </p:cNvPr>
          <p:cNvSpPr>
            <a:spLocks noGrp="1"/>
          </p:cNvSpPr>
          <p:nvPr>
            <p:ph type="sldNum" sz="quarter" idx="12"/>
          </p:nvPr>
        </p:nvSpPr>
        <p:spPr/>
        <p:txBody>
          <a:bodyPr/>
          <a:lstStyle/>
          <a:p>
            <a:pPr>
              <a:defRPr/>
            </a:pPr>
            <a:fld id="{CF9E8062-7401-AE4F-B9CF-4911625327B4}" type="slidenum">
              <a:rPr lang="en-US" altLang="en-US" smtClean="0"/>
              <a:pPr>
                <a:defRPr/>
              </a:pPr>
              <a:t>28</a:t>
            </a:fld>
            <a:endParaRPr lang="en-US" altLang="en-US"/>
          </a:p>
        </p:txBody>
      </p:sp>
    </p:spTree>
    <p:extLst>
      <p:ext uri="{BB962C8B-B14F-4D97-AF65-F5344CB8AC3E}">
        <p14:creationId xmlns:p14="http://schemas.microsoft.com/office/powerpoint/2010/main" val="3094951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B595-E351-238B-D89A-D9D34ED4975A}"/>
              </a:ext>
            </a:extLst>
          </p:cNvPr>
          <p:cNvSpPr>
            <a:spLocks noGrp="1"/>
          </p:cNvSpPr>
          <p:nvPr>
            <p:ph type="title"/>
          </p:nvPr>
        </p:nvSpPr>
        <p:spPr/>
        <p:txBody>
          <a:bodyPr/>
          <a:lstStyle/>
          <a:p>
            <a:r>
              <a:rPr lang="en-US" dirty="0">
                <a:solidFill>
                  <a:schemeClr val="accent6">
                    <a:lumMod val="50000"/>
                  </a:schemeClr>
                </a:solidFill>
              </a:rPr>
              <a:t>Allostatic Load</a:t>
            </a:r>
          </a:p>
        </p:txBody>
      </p:sp>
      <p:sp>
        <p:nvSpPr>
          <p:cNvPr id="11" name="Slide Number Placeholder 1">
            <a:extLst>
              <a:ext uri="{FF2B5EF4-FFF2-40B4-BE49-F238E27FC236}">
                <a16:creationId xmlns:a16="http://schemas.microsoft.com/office/drawing/2014/main" id="{D083172D-D502-7D38-DC8A-857DBF4DD929}"/>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29</a:t>
            </a:fld>
            <a:endParaRPr lang="en-US" altLang="en-US" dirty="0">
              <a:solidFill>
                <a:schemeClr val="accent6">
                  <a:lumMod val="50000"/>
                </a:schemeClr>
              </a:solidFill>
            </a:endParaRPr>
          </a:p>
        </p:txBody>
      </p:sp>
      <p:sp>
        <p:nvSpPr>
          <p:cNvPr id="34" name="TextBox 33">
            <a:extLst>
              <a:ext uri="{FF2B5EF4-FFF2-40B4-BE49-F238E27FC236}">
                <a16:creationId xmlns:a16="http://schemas.microsoft.com/office/drawing/2014/main" id="{C7253376-0239-C064-1493-ED9978080ACB}"/>
              </a:ext>
            </a:extLst>
          </p:cNvPr>
          <p:cNvSpPr txBox="1"/>
          <p:nvPr/>
        </p:nvSpPr>
        <p:spPr>
          <a:xfrm>
            <a:off x="160469" y="2340769"/>
            <a:ext cx="3757072" cy="3970318"/>
          </a:xfrm>
          <a:prstGeom prst="rect">
            <a:avLst/>
          </a:prstGeom>
          <a:noFill/>
        </p:spPr>
        <p:txBody>
          <a:bodyPr wrap="square" rtlCol="0">
            <a:spAutoFit/>
          </a:bodyPr>
          <a:lstStyle/>
          <a:p>
            <a:pPr algn="ctr"/>
            <a:r>
              <a:rPr lang="en-US" sz="1800" b="1" dirty="0">
                <a:solidFill>
                  <a:schemeClr val="accent6">
                    <a:lumMod val="50000"/>
                  </a:schemeClr>
                </a:solidFill>
                <a:latin typeface="+mj-lt"/>
              </a:rPr>
              <a:t>Allostatic Load </a:t>
            </a:r>
            <a:r>
              <a:rPr lang="en-US" sz="1800" dirty="0">
                <a:solidFill>
                  <a:schemeClr val="accent6">
                    <a:lumMod val="50000"/>
                  </a:schemeClr>
                </a:solidFill>
                <a:latin typeface="+mj-lt"/>
              </a:rPr>
              <a:t>is part of a theoretical framework that attempts to capture multisystem detrimental effects of accumulating stress and has been proposed as a useful concept for understanding the pathophysiology and prediction of PTB.</a:t>
            </a:r>
          </a:p>
          <a:p>
            <a:endParaRPr lang="en-US" sz="1800" b="1" dirty="0">
              <a:solidFill>
                <a:schemeClr val="accent6">
                  <a:lumMod val="50000"/>
                </a:schemeClr>
              </a:solidFill>
              <a:latin typeface="+mj-lt"/>
            </a:endParaRPr>
          </a:p>
          <a:p>
            <a:pPr marL="285750" indent="-285750">
              <a:buFont typeface="Arial" panose="020B0604020202020204" pitchFamily="34" charset="0"/>
              <a:buChar char="•"/>
            </a:pPr>
            <a:r>
              <a:rPr lang="en-US" sz="1800" b="1" dirty="0">
                <a:solidFill>
                  <a:schemeClr val="accent6">
                    <a:lumMod val="50000"/>
                  </a:schemeClr>
                </a:solidFill>
                <a:latin typeface="+mj-lt"/>
              </a:rPr>
              <a:t>Study: </a:t>
            </a:r>
            <a:r>
              <a:rPr lang="en-US" sz="1800" dirty="0">
                <a:solidFill>
                  <a:schemeClr val="accent6">
                    <a:lumMod val="50000"/>
                  </a:schemeClr>
                </a:solidFill>
                <a:latin typeface="+mj-lt"/>
              </a:rPr>
              <a:t>Case Cohort</a:t>
            </a:r>
          </a:p>
          <a:p>
            <a:pPr marL="285750" indent="-285750">
              <a:buFont typeface="Arial" panose="020B0604020202020204" pitchFamily="34" charset="0"/>
              <a:buChar char="•"/>
            </a:pPr>
            <a:r>
              <a:rPr lang="en-US" sz="1800" b="1" dirty="0">
                <a:solidFill>
                  <a:schemeClr val="accent6">
                    <a:lumMod val="50000"/>
                  </a:schemeClr>
                </a:solidFill>
                <a:latin typeface="+mj-lt"/>
              </a:rPr>
              <a:t>Hypothesis: </a:t>
            </a:r>
            <a:r>
              <a:rPr lang="en-US" sz="1800" dirty="0">
                <a:solidFill>
                  <a:schemeClr val="accent6">
                    <a:lumMod val="50000"/>
                  </a:schemeClr>
                </a:solidFill>
                <a:latin typeface="+mj-lt"/>
              </a:rPr>
              <a:t>Spontaneous PTB and HIV infection are associated with a higher </a:t>
            </a:r>
            <a:r>
              <a:rPr lang="en-US" sz="1800" dirty="0" err="1">
                <a:solidFill>
                  <a:schemeClr val="accent6">
                    <a:lumMod val="50000"/>
                  </a:schemeClr>
                </a:solidFill>
                <a:latin typeface="+mj-lt"/>
              </a:rPr>
              <a:t>midtrimester</a:t>
            </a:r>
            <a:r>
              <a:rPr lang="en-US" sz="1800" dirty="0">
                <a:solidFill>
                  <a:schemeClr val="accent6">
                    <a:lumMod val="50000"/>
                  </a:schemeClr>
                </a:solidFill>
                <a:latin typeface="+mj-lt"/>
              </a:rPr>
              <a:t> allostatic load </a:t>
            </a:r>
            <a:endParaRPr lang="en-US" sz="1800" b="1" dirty="0">
              <a:solidFill>
                <a:schemeClr val="accent6">
                  <a:lumMod val="50000"/>
                </a:schemeClr>
              </a:solidFill>
              <a:latin typeface="+mj-lt"/>
            </a:endParaRPr>
          </a:p>
        </p:txBody>
      </p:sp>
      <p:pic>
        <p:nvPicPr>
          <p:cNvPr id="8" name="Picture 7" descr="Chart, bar chart&#10;&#10;Description automatically generated">
            <a:extLst>
              <a:ext uri="{FF2B5EF4-FFF2-40B4-BE49-F238E27FC236}">
                <a16:creationId xmlns:a16="http://schemas.microsoft.com/office/drawing/2014/main" id="{2AD0FCBA-7EFE-43F7-BDC8-F21C098C88B2}"/>
              </a:ext>
            </a:extLst>
          </p:cNvPr>
          <p:cNvPicPr>
            <a:picLocks noChangeAspect="1"/>
          </p:cNvPicPr>
          <p:nvPr/>
        </p:nvPicPr>
        <p:blipFill>
          <a:blip r:embed="rId4"/>
          <a:stretch>
            <a:fillRect/>
          </a:stretch>
        </p:blipFill>
        <p:spPr>
          <a:xfrm>
            <a:off x="3917541" y="2325779"/>
            <a:ext cx="4828116" cy="3621087"/>
          </a:xfrm>
          <a:prstGeom prst="rect">
            <a:avLst/>
          </a:prstGeom>
        </p:spPr>
      </p:pic>
    </p:spTree>
    <p:custDataLst>
      <p:tags r:id="rId1"/>
    </p:custDataLst>
    <p:extLst>
      <p:ext uri="{BB962C8B-B14F-4D97-AF65-F5344CB8AC3E}">
        <p14:creationId xmlns:p14="http://schemas.microsoft.com/office/powerpoint/2010/main" val="1300529251"/>
      </p:ext>
    </p:extLst>
  </p:cSld>
  <p:clrMapOvr>
    <a:masterClrMapping/>
  </p:clrMapOvr>
  <mc:AlternateContent xmlns:mc="http://schemas.openxmlformats.org/markup-compatibility/2006" xmlns:p14="http://schemas.microsoft.com/office/powerpoint/2010/main">
    <mc:Choice Requires="p14">
      <p:transition spd="slow" p14:dur="2000" advTm="44121"/>
    </mc:Choice>
    <mc:Fallback xmlns="">
      <p:transition spd="slow" advTm="4412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7B59-831A-88D8-944A-E7172AC23A13}"/>
              </a:ext>
            </a:extLst>
          </p:cNvPr>
          <p:cNvSpPr>
            <a:spLocks noGrp="1"/>
          </p:cNvSpPr>
          <p:nvPr>
            <p:ph type="ctrTitle"/>
          </p:nvPr>
        </p:nvSpPr>
        <p:spPr>
          <a:xfrm>
            <a:off x="685800" y="2693987"/>
            <a:ext cx="7772400" cy="1470025"/>
          </a:xfrm>
        </p:spPr>
        <p:txBody>
          <a:bodyPr/>
          <a:lstStyle/>
          <a:p>
            <a:r>
              <a:rPr lang="en-US" sz="4800" dirty="0"/>
              <a:t>Background</a:t>
            </a:r>
          </a:p>
        </p:txBody>
      </p:sp>
      <p:sp>
        <p:nvSpPr>
          <p:cNvPr id="4" name="Slide Number Placeholder 3">
            <a:extLst>
              <a:ext uri="{FF2B5EF4-FFF2-40B4-BE49-F238E27FC236}">
                <a16:creationId xmlns:a16="http://schemas.microsoft.com/office/drawing/2014/main" id="{AC48194C-9E9D-0BCC-B5C9-60E01E47FCB5}"/>
              </a:ext>
            </a:extLst>
          </p:cNvPr>
          <p:cNvSpPr>
            <a:spLocks noGrp="1"/>
          </p:cNvSpPr>
          <p:nvPr>
            <p:ph type="sldNum" sz="quarter" idx="12"/>
          </p:nvPr>
        </p:nvSpPr>
        <p:spPr/>
        <p:txBody>
          <a:bodyPr/>
          <a:lstStyle/>
          <a:p>
            <a:pPr>
              <a:defRPr/>
            </a:pPr>
            <a:fld id="{CF9E8062-7401-AE4F-B9CF-4911625327B4}" type="slidenum">
              <a:rPr lang="en-US" altLang="en-US" smtClean="0"/>
              <a:pPr>
                <a:defRPr/>
              </a:pPr>
              <a:t>3</a:t>
            </a:fld>
            <a:endParaRPr lang="en-US" altLang="en-US"/>
          </a:p>
        </p:txBody>
      </p:sp>
    </p:spTree>
    <p:extLst>
      <p:ext uri="{BB962C8B-B14F-4D97-AF65-F5344CB8AC3E}">
        <p14:creationId xmlns:p14="http://schemas.microsoft.com/office/powerpoint/2010/main" val="3490949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B595-E351-238B-D89A-D9D34ED4975A}"/>
              </a:ext>
            </a:extLst>
          </p:cNvPr>
          <p:cNvSpPr>
            <a:spLocks noGrp="1"/>
          </p:cNvSpPr>
          <p:nvPr>
            <p:ph type="title"/>
          </p:nvPr>
        </p:nvSpPr>
        <p:spPr>
          <a:xfrm>
            <a:off x="457200" y="792162"/>
            <a:ext cx="8229600" cy="655638"/>
          </a:xfrm>
        </p:spPr>
        <p:txBody>
          <a:bodyPr/>
          <a:lstStyle/>
          <a:p>
            <a:r>
              <a:rPr lang="en-US" dirty="0">
                <a:solidFill>
                  <a:schemeClr val="accent6">
                    <a:lumMod val="50000"/>
                  </a:schemeClr>
                </a:solidFill>
              </a:rPr>
              <a:t>Improving Pregnancy Outcomes with Progesterone (IPOP)</a:t>
            </a:r>
          </a:p>
        </p:txBody>
      </p:sp>
      <p:sp>
        <p:nvSpPr>
          <p:cNvPr id="11" name="Slide Number Placeholder 1">
            <a:extLst>
              <a:ext uri="{FF2B5EF4-FFF2-40B4-BE49-F238E27FC236}">
                <a16:creationId xmlns:a16="http://schemas.microsoft.com/office/drawing/2014/main" id="{D083172D-D502-7D38-DC8A-857DBF4DD929}"/>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30</a:t>
            </a:fld>
            <a:endParaRPr lang="en-US" altLang="en-US" dirty="0">
              <a:solidFill>
                <a:schemeClr val="accent6">
                  <a:lumMod val="50000"/>
                </a:schemeClr>
              </a:solidFill>
            </a:endParaRPr>
          </a:p>
        </p:txBody>
      </p:sp>
      <p:sp>
        <p:nvSpPr>
          <p:cNvPr id="33" name="TextBox 32">
            <a:extLst>
              <a:ext uri="{FF2B5EF4-FFF2-40B4-BE49-F238E27FC236}">
                <a16:creationId xmlns:a16="http://schemas.microsoft.com/office/drawing/2014/main" id="{0B14C39D-4D70-324A-0341-3557B306F0C6}"/>
              </a:ext>
            </a:extLst>
          </p:cNvPr>
          <p:cNvSpPr txBox="1"/>
          <p:nvPr/>
        </p:nvSpPr>
        <p:spPr>
          <a:xfrm>
            <a:off x="4572000" y="6400800"/>
            <a:ext cx="4572000" cy="430887"/>
          </a:xfrm>
          <a:prstGeom prst="rect">
            <a:avLst/>
          </a:prstGeom>
          <a:noFill/>
        </p:spPr>
        <p:txBody>
          <a:bodyPr wrap="square">
            <a:spAutoFit/>
          </a:bodyPr>
          <a:lstStyle/>
          <a:p>
            <a:pPr algn="r"/>
            <a:r>
              <a:rPr lang="en-US" sz="1100" b="0" i="0" dirty="0" err="1">
                <a:solidFill>
                  <a:srgbClr val="212121"/>
                </a:solidFill>
                <a:effectLst/>
                <a:latin typeface="Calibri" panose="020F0502020204030204" pitchFamily="34" charset="0"/>
                <a:cs typeface="Calibri" panose="020F0502020204030204" pitchFamily="34" charset="0"/>
              </a:rPr>
              <a:t>ClinicalTrials.gov</a:t>
            </a:r>
            <a:r>
              <a:rPr lang="en-US" sz="1100" b="0" i="0" dirty="0">
                <a:solidFill>
                  <a:srgbClr val="212121"/>
                </a:solidFill>
                <a:effectLst/>
                <a:latin typeface="Calibri" panose="020F0502020204030204" pitchFamily="34" charset="0"/>
                <a:cs typeface="Calibri" panose="020F0502020204030204" pitchFamily="34" charset="0"/>
              </a:rPr>
              <a:t>: </a:t>
            </a:r>
            <a:r>
              <a:rPr lang="en-US" sz="1100" dirty="0">
                <a:latin typeface="Calibri" panose="020F0502020204030204" pitchFamily="34" charset="0"/>
                <a:cs typeface="Calibri" panose="020F0502020204030204" pitchFamily="34" charset="0"/>
              </a:rPr>
              <a:t>NCT03297216</a:t>
            </a:r>
            <a:r>
              <a:rPr lang="en-US" sz="1100" b="0" i="0" dirty="0">
                <a:solidFill>
                  <a:srgbClr val="212121"/>
                </a:solidFill>
                <a:effectLst/>
                <a:latin typeface="Calibri" panose="020F0502020204030204" pitchFamily="34" charset="0"/>
                <a:cs typeface="Calibri" panose="020F0502020204030204" pitchFamily="34" charset="0"/>
              </a:rPr>
              <a:t> </a:t>
            </a:r>
          </a:p>
          <a:p>
            <a:pPr algn="r"/>
            <a:r>
              <a:rPr lang="en-US" sz="1100" b="0" i="0" dirty="0">
                <a:solidFill>
                  <a:srgbClr val="212121"/>
                </a:solidFill>
                <a:effectLst/>
                <a:latin typeface="Calibri" panose="020F0502020204030204" pitchFamily="34" charset="0"/>
                <a:cs typeface="Calibri" panose="020F0502020204030204" pitchFamily="34" charset="0"/>
              </a:rPr>
              <a:t>Price et al. Lancet HIV. 2021.</a:t>
            </a:r>
            <a:endParaRPr lang="en-US" sz="1100" dirty="0">
              <a:latin typeface="Calibri" panose="020F0502020204030204" pitchFamily="34" charset="0"/>
              <a:cs typeface="Calibri" panose="020F0502020204030204" pitchFamily="34" charset="0"/>
            </a:endParaRPr>
          </a:p>
        </p:txBody>
      </p:sp>
      <p:pic>
        <p:nvPicPr>
          <p:cNvPr id="7170" name="Picture 2">
            <a:extLst>
              <a:ext uri="{FF2B5EF4-FFF2-40B4-BE49-F238E27FC236}">
                <a16:creationId xmlns:a16="http://schemas.microsoft.com/office/drawing/2014/main" id="{20ED355C-2A9A-2271-93B8-B3FE0938E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1" y="2244187"/>
            <a:ext cx="5104108" cy="32956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74C4E0E-12D6-E77D-A215-9E1016DF994C}"/>
              </a:ext>
            </a:extLst>
          </p:cNvPr>
          <p:cNvSpPr txBox="1"/>
          <p:nvPr/>
        </p:nvSpPr>
        <p:spPr>
          <a:xfrm>
            <a:off x="129128" y="1772482"/>
            <a:ext cx="4138072" cy="4801314"/>
          </a:xfrm>
          <a:prstGeom prst="rect">
            <a:avLst/>
          </a:prstGeom>
          <a:noFill/>
        </p:spPr>
        <p:txBody>
          <a:bodyPr wrap="square" rtlCol="0">
            <a:spAutoFit/>
          </a:bodyPr>
          <a:lstStyle/>
          <a:p>
            <a:pPr algn="ctr"/>
            <a:r>
              <a:rPr lang="en-US" sz="1800" b="1" dirty="0">
                <a:solidFill>
                  <a:schemeClr val="accent6">
                    <a:lumMod val="50000"/>
                  </a:schemeClr>
                </a:solidFill>
                <a:latin typeface="+mj-lt"/>
              </a:rPr>
              <a:t>17 alpha-hydroxyprogesterone caproate (17P) has been shown in some trials to reduce early delivery among women with a history of spontaneous preterm birth. </a:t>
            </a:r>
          </a:p>
          <a:p>
            <a:endParaRPr lang="en-US" sz="1800" b="1" dirty="0">
              <a:solidFill>
                <a:schemeClr val="accent6">
                  <a:lumMod val="50000"/>
                </a:schemeClr>
              </a:solidFill>
              <a:latin typeface="+mj-lt"/>
            </a:endParaRPr>
          </a:p>
          <a:p>
            <a:pPr marL="285750" indent="-285750">
              <a:buFont typeface="Arial" panose="020B0604020202020204" pitchFamily="34" charset="0"/>
              <a:buChar char="•"/>
            </a:pPr>
            <a:r>
              <a:rPr lang="en-US" sz="1800" b="1" dirty="0">
                <a:solidFill>
                  <a:schemeClr val="accent6">
                    <a:lumMod val="50000"/>
                  </a:schemeClr>
                </a:solidFill>
                <a:latin typeface="+mj-lt"/>
              </a:rPr>
              <a:t>Study:</a:t>
            </a:r>
            <a:r>
              <a:rPr lang="en-US" sz="1800" dirty="0">
                <a:solidFill>
                  <a:schemeClr val="accent6">
                    <a:lumMod val="50000"/>
                  </a:schemeClr>
                </a:solidFill>
                <a:latin typeface="+mj-lt"/>
              </a:rPr>
              <a:t> Double-blind, placebo-controlled, Phase III trial, randomized to weekly 17P vs placebo</a:t>
            </a:r>
          </a:p>
          <a:p>
            <a:pPr marL="285750" indent="-285750">
              <a:buFont typeface="Arial" panose="020B0604020202020204" pitchFamily="34" charset="0"/>
              <a:buChar char="•"/>
            </a:pPr>
            <a:r>
              <a:rPr lang="en-US" sz="1800" b="1" dirty="0">
                <a:solidFill>
                  <a:schemeClr val="accent6">
                    <a:lumMod val="50000"/>
                  </a:schemeClr>
                </a:solidFill>
                <a:latin typeface="+mj-lt"/>
              </a:rPr>
              <a:t>Population:</a:t>
            </a:r>
            <a:r>
              <a:rPr lang="en-US" sz="1800" dirty="0">
                <a:solidFill>
                  <a:schemeClr val="accent6">
                    <a:lumMod val="50000"/>
                  </a:schemeClr>
                </a:solidFill>
                <a:latin typeface="+mj-lt"/>
              </a:rPr>
              <a:t> 800 HIV+ pregnant women (19P n=399, placebo n=401)</a:t>
            </a:r>
          </a:p>
          <a:p>
            <a:pPr marL="285750" indent="-285750">
              <a:buFont typeface="Arial" panose="020B0604020202020204" pitchFamily="34" charset="0"/>
              <a:buChar char="•"/>
            </a:pPr>
            <a:r>
              <a:rPr lang="en-US" sz="1800" b="1" dirty="0">
                <a:solidFill>
                  <a:schemeClr val="accent6">
                    <a:lumMod val="50000"/>
                  </a:schemeClr>
                </a:solidFill>
                <a:latin typeface="+mj-lt"/>
              </a:rPr>
              <a:t>Findings:</a:t>
            </a:r>
            <a:r>
              <a:rPr lang="en-US" sz="1800" dirty="0">
                <a:solidFill>
                  <a:schemeClr val="accent6">
                    <a:lumMod val="50000"/>
                  </a:schemeClr>
                </a:solidFill>
                <a:latin typeface="+mj-lt"/>
              </a:rPr>
              <a:t> </a:t>
            </a:r>
          </a:p>
          <a:p>
            <a:pPr marL="742950" lvl="1" indent="-285750">
              <a:buFont typeface="Arial" panose="020B0604020202020204" pitchFamily="34" charset="0"/>
              <a:buChar char="•"/>
            </a:pPr>
            <a:r>
              <a:rPr lang="en-US" sz="1800" dirty="0">
                <a:solidFill>
                  <a:schemeClr val="accent6">
                    <a:lumMod val="50000"/>
                  </a:schemeClr>
                </a:solidFill>
                <a:latin typeface="+mj-lt"/>
              </a:rPr>
              <a:t>No difference in PTB risk</a:t>
            </a:r>
          </a:p>
          <a:p>
            <a:pPr marL="742950" lvl="1" indent="-285750">
              <a:buFont typeface="Arial" panose="020B0604020202020204" pitchFamily="34" charset="0"/>
              <a:buChar char="•"/>
            </a:pPr>
            <a:r>
              <a:rPr lang="en-US" sz="1800" dirty="0">
                <a:solidFill>
                  <a:schemeClr val="accent6">
                    <a:lumMod val="50000"/>
                  </a:schemeClr>
                </a:solidFill>
                <a:latin typeface="+mj-lt"/>
              </a:rPr>
              <a:t>No serious adverse events</a:t>
            </a:r>
          </a:p>
          <a:p>
            <a:pPr marL="742950" lvl="1" indent="-285750">
              <a:buFont typeface="Arial" panose="020B0604020202020204" pitchFamily="34" charset="0"/>
              <a:buChar char="•"/>
            </a:pPr>
            <a:r>
              <a:rPr lang="en-US" sz="1800" dirty="0">
                <a:solidFill>
                  <a:schemeClr val="accent6">
                    <a:lumMod val="50000"/>
                  </a:schemeClr>
                </a:solidFill>
                <a:latin typeface="+mj-lt"/>
              </a:rPr>
              <a:t>Acceptable intervention</a:t>
            </a:r>
          </a:p>
        </p:txBody>
      </p:sp>
    </p:spTree>
    <p:custDataLst>
      <p:tags r:id="rId1"/>
    </p:custDataLst>
    <p:extLst>
      <p:ext uri="{BB962C8B-B14F-4D97-AF65-F5344CB8AC3E}">
        <p14:creationId xmlns:p14="http://schemas.microsoft.com/office/powerpoint/2010/main" val="2276224174"/>
      </p:ext>
    </p:extLst>
  </p:cSld>
  <p:clrMapOvr>
    <a:masterClrMapping/>
  </p:clrMapOvr>
  <mc:AlternateContent xmlns:mc="http://schemas.openxmlformats.org/markup-compatibility/2006" xmlns:p14="http://schemas.microsoft.com/office/powerpoint/2010/main">
    <mc:Choice Requires="p14">
      <p:transition spd="slow" p14:dur="2000" advTm="44121"/>
    </mc:Choice>
    <mc:Fallback xmlns="">
      <p:transition spd="slow" advTm="4412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B595-E351-238B-D89A-D9D34ED4975A}"/>
              </a:ext>
            </a:extLst>
          </p:cNvPr>
          <p:cNvSpPr>
            <a:spLocks noGrp="1"/>
          </p:cNvSpPr>
          <p:nvPr>
            <p:ph type="title"/>
          </p:nvPr>
        </p:nvSpPr>
        <p:spPr/>
        <p:txBody>
          <a:bodyPr/>
          <a:lstStyle/>
          <a:p>
            <a:r>
              <a:rPr lang="en-US" dirty="0">
                <a:solidFill>
                  <a:schemeClr val="accent6">
                    <a:lumMod val="50000"/>
                  </a:schemeClr>
                </a:solidFill>
              </a:rPr>
              <a:t>Vaginal Progesterone (VP) Trial</a:t>
            </a:r>
          </a:p>
        </p:txBody>
      </p:sp>
      <p:sp>
        <p:nvSpPr>
          <p:cNvPr id="11" name="Slide Number Placeholder 1">
            <a:extLst>
              <a:ext uri="{FF2B5EF4-FFF2-40B4-BE49-F238E27FC236}">
                <a16:creationId xmlns:a16="http://schemas.microsoft.com/office/drawing/2014/main" id="{D083172D-D502-7D38-DC8A-857DBF4DD929}"/>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31</a:t>
            </a:fld>
            <a:endParaRPr lang="en-US" altLang="en-US" dirty="0">
              <a:solidFill>
                <a:schemeClr val="accent6">
                  <a:lumMod val="50000"/>
                </a:schemeClr>
              </a:solidFill>
            </a:endParaRPr>
          </a:p>
        </p:txBody>
      </p:sp>
      <p:pic>
        <p:nvPicPr>
          <p:cNvPr id="3" name="Picture 2">
            <a:extLst>
              <a:ext uri="{FF2B5EF4-FFF2-40B4-BE49-F238E27FC236}">
                <a16:creationId xmlns:a16="http://schemas.microsoft.com/office/drawing/2014/main" id="{566007A2-38C7-D919-EB0E-05620624940D}"/>
              </a:ext>
            </a:extLst>
          </p:cNvPr>
          <p:cNvPicPr>
            <a:picLocks noChangeAspect="1"/>
          </p:cNvPicPr>
          <p:nvPr/>
        </p:nvPicPr>
        <p:blipFill rotWithShape="1">
          <a:blip r:embed="rId4"/>
          <a:srcRect b="8557"/>
          <a:stretch/>
        </p:blipFill>
        <p:spPr>
          <a:xfrm>
            <a:off x="4000733" y="2175191"/>
            <a:ext cx="4954704" cy="3257231"/>
          </a:xfrm>
          <a:prstGeom prst="rect">
            <a:avLst/>
          </a:prstGeom>
        </p:spPr>
      </p:pic>
      <p:sp>
        <p:nvSpPr>
          <p:cNvPr id="33" name="TextBox 32">
            <a:extLst>
              <a:ext uri="{FF2B5EF4-FFF2-40B4-BE49-F238E27FC236}">
                <a16:creationId xmlns:a16="http://schemas.microsoft.com/office/drawing/2014/main" id="{0B14C39D-4D70-324A-0341-3557B306F0C6}"/>
              </a:ext>
            </a:extLst>
          </p:cNvPr>
          <p:cNvSpPr txBox="1"/>
          <p:nvPr/>
        </p:nvSpPr>
        <p:spPr>
          <a:xfrm>
            <a:off x="4572000" y="6553200"/>
            <a:ext cx="4572000" cy="261610"/>
          </a:xfrm>
          <a:prstGeom prst="rect">
            <a:avLst/>
          </a:prstGeom>
          <a:noFill/>
        </p:spPr>
        <p:txBody>
          <a:bodyPr wrap="square">
            <a:spAutoFit/>
          </a:bodyPr>
          <a:lstStyle/>
          <a:p>
            <a:pPr algn="r"/>
            <a:r>
              <a:rPr lang="en-US" sz="1100" b="0" i="0" dirty="0">
                <a:solidFill>
                  <a:srgbClr val="212121"/>
                </a:solidFill>
                <a:effectLst/>
                <a:latin typeface="Calibri" panose="020F0502020204030204" pitchFamily="34" charset="0"/>
                <a:cs typeface="Calibri" panose="020F0502020204030204" pitchFamily="34" charset="0"/>
              </a:rPr>
              <a:t>Price et al. </a:t>
            </a:r>
            <a:r>
              <a:rPr lang="en-US" sz="1100" dirty="0" err="1">
                <a:solidFill>
                  <a:srgbClr val="212121"/>
                </a:solidFill>
                <a:latin typeface="Calibri" panose="020F0502020204030204" pitchFamily="34" charset="0"/>
                <a:cs typeface="Calibri" panose="020F0502020204030204" pitchFamily="34" charset="0"/>
              </a:rPr>
              <a:t>Plos</a:t>
            </a:r>
            <a:r>
              <a:rPr lang="en-US" sz="1100" dirty="0">
                <a:solidFill>
                  <a:srgbClr val="212121"/>
                </a:solidFill>
                <a:latin typeface="Calibri" panose="020F0502020204030204" pitchFamily="34" charset="0"/>
                <a:cs typeface="Calibri" panose="020F0502020204030204" pitchFamily="34" charset="0"/>
              </a:rPr>
              <a:t> One</a:t>
            </a:r>
            <a:r>
              <a:rPr lang="en-US" sz="1100" b="0" i="0" dirty="0">
                <a:solidFill>
                  <a:srgbClr val="212121"/>
                </a:solidFill>
                <a:effectLst/>
                <a:latin typeface="Calibri" panose="020F0502020204030204" pitchFamily="34" charset="0"/>
                <a:cs typeface="Calibri" panose="020F0502020204030204" pitchFamily="34" charset="0"/>
              </a:rPr>
              <a:t>. 2020</a:t>
            </a:r>
            <a:r>
              <a:rPr lang="en-US" sz="1100" b="0" i="0" dirty="0">
                <a:solidFill>
                  <a:srgbClr val="212121"/>
                </a:solidFill>
                <a:effectLst/>
                <a:latin typeface="system-ui"/>
              </a:rPr>
              <a:t>.</a:t>
            </a:r>
            <a:endParaRPr lang="en-US" sz="1100" dirty="0"/>
          </a:p>
        </p:txBody>
      </p:sp>
      <p:sp>
        <p:nvSpPr>
          <p:cNvPr id="34" name="TextBox 33">
            <a:extLst>
              <a:ext uri="{FF2B5EF4-FFF2-40B4-BE49-F238E27FC236}">
                <a16:creationId xmlns:a16="http://schemas.microsoft.com/office/drawing/2014/main" id="{C7253376-0239-C064-1493-ED9978080ACB}"/>
              </a:ext>
            </a:extLst>
          </p:cNvPr>
          <p:cNvSpPr txBox="1"/>
          <p:nvPr/>
        </p:nvSpPr>
        <p:spPr>
          <a:xfrm>
            <a:off x="129128" y="1772482"/>
            <a:ext cx="3757072" cy="4524315"/>
          </a:xfrm>
          <a:prstGeom prst="rect">
            <a:avLst/>
          </a:prstGeom>
          <a:noFill/>
        </p:spPr>
        <p:txBody>
          <a:bodyPr wrap="square" rtlCol="0">
            <a:spAutoFit/>
          </a:bodyPr>
          <a:lstStyle/>
          <a:p>
            <a:pPr algn="ctr"/>
            <a:r>
              <a:rPr lang="en-US" sz="1800" b="1" dirty="0">
                <a:solidFill>
                  <a:schemeClr val="accent6">
                    <a:lumMod val="50000"/>
                  </a:schemeClr>
                </a:solidFill>
                <a:latin typeface="+mj-lt"/>
              </a:rPr>
              <a:t>Antenatal vaginal progesterone supplementation has been demonstrated to reduce the risk of PTB in women with short cervix. However, VP has not been tested for the indication of maternal HIV to date.</a:t>
            </a:r>
          </a:p>
          <a:p>
            <a:endParaRPr lang="en-US" sz="1800" b="1" dirty="0">
              <a:solidFill>
                <a:schemeClr val="accent6">
                  <a:lumMod val="50000"/>
                </a:schemeClr>
              </a:solidFill>
              <a:latin typeface="+mj-lt"/>
            </a:endParaRPr>
          </a:p>
          <a:p>
            <a:pPr marL="285750" indent="-285750">
              <a:buFont typeface="Arial" panose="020B0604020202020204" pitchFamily="34" charset="0"/>
              <a:buChar char="•"/>
            </a:pPr>
            <a:r>
              <a:rPr lang="en-US" sz="1800" b="1" dirty="0">
                <a:solidFill>
                  <a:schemeClr val="accent6">
                    <a:lumMod val="50000"/>
                  </a:schemeClr>
                </a:solidFill>
                <a:latin typeface="+mj-lt"/>
              </a:rPr>
              <a:t>Study: </a:t>
            </a:r>
            <a:r>
              <a:rPr lang="en-US" sz="1800" dirty="0">
                <a:solidFill>
                  <a:schemeClr val="accent6">
                    <a:lumMod val="50000"/>
                  </a:schemeClr>
                </a:solidFill>
                <a:latin typeface="+mj-lt"/>
              </a:rPr>
              <a:t>Double-masked, placebo-controlled, randomized trial of daily self-administered VP or placebo</a:t>
            </a:r>
          </a:p>
          <a:p>
            <a:pPr marL="285750" indent="-285750">
              <a:buFont typeface="Arial" panose="020B0604020202020204" pitchFamily="34" charset="0"/>
              <a:buChar char="•"/>
            </a:pPr>
            <a:r>
              <a:rPr lang="en-US" sz="1800" b="1" dirty="0">
                <a:solidFill>
                  <a:schemeClr val="accent6">
                    <a:lumMod val="50000"/>
                  </a:schemeClr>
                </a:solidFill>
                <a:latin typeface="+mj-lt"/>
              </a:rPr>
              <a:t>Population: </a:t>
            </a:r>
            <a:r>
              <a:rPr lang="en-US" sz="1800" dirty="0">
                <a:solidFill>
                  <a:schemeClr val="accent6">
                    <a:lumMod val="50000"/>
                  </a:schemeClr>
                </a:solidFill>
                <a:latin typeface="+mj-lt"/>
              </a:rPr>
              <a:t>140 HIV+ pregnant women</a:t>
            </a:r>
          </a:p>
          <a:p>
            <a:pPr marL="285750" indent="-285750">
              <a:buFont typeface="Arial" panose="020B0604020202020204" pitchFamily="34" charset="0"/>
              <a:buChar char="•"/>
            </a:pPr>
            <a:r>
              <a:rPr lang="en-US" sz="1800" b="1" dirty="0">
                <a:solidFill>
                  <a:schemeClr val="accent6">
                    <a:lumMod val="50000"/>
                  </a:schemeClr>
                </a:solidFill>
                <a:latin typeface="+mj-lt"/>
              </a:rPr>
              <a:t>Findings:</a:t>
            </a:r>
            <a:r>
              <a:rPr lang="en-US" sz="1800" dirty="0">
                <a:solidFill>
                  <a:schemeClr val="accent6">
                    <a:lumMod val="50000"/>
                  </a:schemeClr>
                </a:solidFill>
                <a:latin typeface="+mj-lt"/>
              </a:rPr>
              <a:t> VP is an acceptable intervention</a:t>
            </a:r>
            <a:endParaRPr lang="en-US" sz="1800" b="1"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A8FCD5D5-DB63-3756-E42C-2271D360B51C}"/>
              </a:ext>
            </a:extLst>
          </p:cNvPr>
          <p:cNvSpPr txBox="1"/>
          <p:nvPr/>
        </p:nvSpPr>
        <p:spPr>
          <a:xfrm>
            <a:off x="4495800" y="5495002"/>
            <a:ext cx="3801041" cy="584775"/>
          </a:xfrm>
          <a:prstGeom prst="rect">
            <a:avLst/>
          </a:prstGeom>
          <a:noFill/>
        </p:spPr>
        <p:txBody>
          <a:bodyPr wrap="none" rtlCol="0">
            <a:spAutoFit/>
          </a:bodyPr>
          <a:lstStyle/>
          <a:p>
            <a:pPr algn="ctr"/>
            <a:r>
              <a:rPr lang="en-US" sz="1600" dirty="0">
                <a:latin typeface="+mj-lt"/>
                <a:cs typeface="Calibri" panose="020F0502020204030204" pitchFamily="34" charset="0"/>
              </a:rPr>
              <a:t>I would prefer to take daily vaginal over </a:t>
            </a:r>
          </a:p>
          <a:p>
            <a:pPr algn="ctr"/>
            <a:r>
              <a:rPr lang="en-US" sz="1600" dirty="0">
                <a:latin typeface="+mj-lt"/>
                <a:cs typeface="Calibri" panose="020F0502020204030204" pitchFamily="34" charset="0"/>
              </a:rPr>
              <a:t>weekly injectable progesterone</a:t>
            </a:r>
          </a:p>
        </p:txBody>
      </p:sp>
    </p:spTree>
    <p:custDataLst>
      <p:tags r:id="rId1"/>
    </p:custDataLst>
    <p:extLst>
      <p:ext uri="{BB962C8B-B14F-4D97-AF65-F5344CB8AC3E}">
        <p14:creationId xmlns:p14="http://schemas.microsoft.com/office/powerpoint/2010/main" val="3511518871"/>
      </p:ext>
    </p:extLst>
  </p:cSld>
  <p:clrMapOvr>
    <a:masterClrMapping/>
  </p:clrMapOvr>
  <mc:AlternateContent xmlns:mc="http://schemas.openxmlformats.org/markup-compatibility/2006" xmlns:p14="http://schemas.microsoft.com/office/powerpoint/2010/main">
    <mc:Choice Requires="p14">
      <p:transition spd="slow" p14:dur="2000" advTm="44121"/>
    </mc:Choice>
    <mc:Fallback xmlns="">
      <p:transition spd="slow" advTm="44121"/>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1A3C7-2A68-4C55-5244-8B36EBEBA639}"/>
              </a:ext>
            </a:extLst>
          </p:cNvPr>
          <p:cNvSpPr>
            <a:spLocks noGrp="1"/>
          </p:cNvSpPr>
          <p:nvPr>
            <p:ph type="title"/>
          </p:nvPr>
        </p:nvSpPr>
        <p:spPr/>
        <p:txBody>
          <a:bodyPr/>
          <a:lstStyle/>
          <a:p>
            <a:r>
              <a:rPr lang="en-US" dirty="0">
                <a:solidFill>
                  <a:schemeClr val="accent6">
                    <a:lumMod val="50000"/>
                  </a:schemeClr>
                </a:solidFill>
              </a:rPr>
              <a:t>Acknowledgements</a:t>
            </a:r>
          </a:p>
        </p:txBody>
      </p:sp>
      <p:sp>
        <p:nvSpPr>
          <p:cNvPr id="3" name="Content Placeholder 2">
            <a:extLst>
              <a:ext uri="{FF2B5EF4-FFF2-40B4-BE49-F238E27FC236}">
                <a16:creationId xmlns:a16="http://schemas.microsoft.com/office/drawing/2014/main" id="{5F0FBCC0-0DF8-6AFF-74B2-921F50F2BD64}"/>
              </a:ext>
            </a:extLst>
          </p:cNvPr>
          <p:cNvSpPr>
            <a:spLocks noGrp="1"/>
          </p:cNvSpPr>
          <p:nvPr>
            <p:ph sz="half" idx="1"/>
          </p:nvPr>
        </p:nvSpPr>
        <p:spPr>
          <a:xfrm>
            <a:off x="647700" y="2057400"/>
            <a:ext cx="4152900" cy="2298184"/>
          </a:xfrm>
        </p:spPr>
        <p:txBody>
          <a:bodyPr/>
          <a:lstStyle/>
          <a:p>
            <a:r>
              <a:rPr lang="en-US" sz="2400" b="1" dirty="0">
                <a:solidFill>
                  <a:srgbClr val="002060"/>
                </a:solidFill>
                <a:latin typeface="Helvetica" pitchFamily="2" charset="0"/>
              </a:rPr>
              <a:t>Jeffrey S. A. Stringer</a:t>
            </a:r>
          </a:p>
          <a:p>
            <a:r>
              <a:rPr lang="en-US" sz="2400" b="1" dirty="0">
                <a:solidFill>
                  <a:schemeClr val="accent6">
                    <a:lumMod val="50000"/>
                  </a:schemeClr>
                </a:solidFill>
                <a:latin typeface="Helvetica" pitchFamily="2" charset="0"/>
              </a:rPr>
              <a:t>Joan T. Price</a:t>
            </a:r>
          </a:p>
          <a:p>
            <a:r>
              <a:rPr lang="en-US" sz="2400" b="1" dirty="0">
                <a:solidFill>
                  <a:srgbClr val="569FD3"/>
                </a:solidFill>
                <a:latin typeface="Helvetica" pitchFamily="2" charset="0"/>
              </a:rPr>
              <a:t>Kristina De Paris</a:t>
            </a:r>
          </a:p>
          <a:p>
            <a:r>
              <a:rPr lang="en-US" sz="2400" b="1" dirty="0">
                <a:solidFill>
                  <a:srgbClr val="569FD3"/>
                </a:solidFill>
                <a:latin typeface="Helvetica" pitchFamily="2" charset="0"/>
              </a:rPr>
              <a:t>Julie A.E. Nelson</a:t>
            </a:r>
          </a:p>
          <a:p>
            <a:r>
              <a:rPr lang="en-US" sz="2400" b="1" dirty="0">
                <a:solidFill>
                  <a:srgbClr val="569FD3"/>
                </a:solidFill>
                <a:latin typeface="Helvetica" pitchFamily="2" charset="0"/>
              </a:rPr>
              <a:t>Elizabeth M. Stringer</a:t>
            </a:r>
            <a:endParaRPr lang="en-US" sz="2400" dirty="0">
              <a:solidFill>
                <a:srgbClr val="569FD3"/>
              </a:solidFill>
            </a:endParaRPr>
          </a:p>
        </p:txBody>
      </p:sp>
      <p:sp>
        <p:nvSpPr>
          <p:cNvPr id="5" name="TextBox 4">
            <a:extLst>
              <a:ext uri="{FF2B5EF4-FFF2-40B4-BE49-F238E27FC236}">
                <a16:creationId xmlns:a16="http://schemas.microsoft.com/office/drawing/2014/main" id="{4AF0F560-4019-C319-2059-D2841AB3547A}"/>
              </a:ext>
            </a:extLst>
          </p:cNvPr>
          <p:cNvSpPr txBox="1"/>
          <p:nvPr/>
        </p:nvSpPr>
        <p:spPr>
          <a:xfrm>
            <a:off x="997837" y="1451391"/>
            <a:ext cx="2919389" cy="523220"/>
          </a:xfrm>
          <a:prstGeom prst="rect">
            <a:avLst/>
          </a:prstGeom>
          <a:solidFill>
            <a:srgbClr val="569FD3"/>
          </a:solidFill>
          <a:ln>
            <a:solidFill>
              <a:schemeClr val="accent6">
                <a:lumMod val="50000"/>
              </a:schemeClr>
            </a:solidFill>
          </a:ln>
        </p:spPr>
        <p:txBody>
          <a:bodyPr wrap="none" rtlCol="0">
            <a:spAutoFit/>
          </a:bodyPr>
          <a:lstStyle/>
          <a:p>
            <a:pPr algn="ctr"/>
            <a:r>
              <a:rPr lang="en-US" sz="2800" b="1" dirty="0">
                <a:ln>
                  <a:solidFill>
                    <a:schemeClr val="accent6">
                      <a:lumMod val="50000"/>
                    </a:schemeClr>
                  </a:solidFill>
                </a:ln>
                <a:solidFill>
                  <a:schemeClr val="bg1"/>
                </a:solidFill>
                <a:latin typeface="+mj-lt"/>
              </a:rPr>
              <a:t>UNC Chapel Hill</a:t>
            </a:r>
          </a:p>
        </p:txBody>
      </p:sp>
      <p:sp>
        <p:nvSpPr>
          <p:cNvPr id="6" name="TextBox 5">
            <a:extLst>
              <a:ext uri="{FF2B5EF4-FFF2-40B4-BE49-F238E27FC236}">
                <a16:creationId xmlns:a16="http://schemas.microsoft.com/office/drawing/2014/main" id="{4BA21F12-B662-0B67-5F07-1E837966CFB6}"/>
              </a:ext>
            </a:extLst>
          </p:cNvPr>
          <p:cNvSpPr txBox="1"/>
          <p:nvPr/>
        </p:nvSpPr>
        <p:spPr>
          <a:xfrm>
            <a:off x="4866986" y="1447800"/>
            <a:ext cx="3639138" cy="523220"/>
          </a:xfrm>
          <a:prstGeom prst="rect">
            <a:avLst/>
          </a:prstGeom>
          <a:solidFill>
            <a:srgbClr val="569FD3"/>
          </a:solidFill>
          <a:ln>
            <a:solidFill>
              <a:schemeClr val="accent6">
                <a:lumMod val="50000"/>
              </a:schemeClr>
            </a:solidFill>
          </a:ln>
        </p:spPr>
        <p:txBody>
          <a:bodyPr wrap="none" rtlCol="0">
            <a:spAutoFit/>
          </a:bodyPr>
          <a:lstStyle/>
          <a:p>
            <a:pPr algn="ctr"/>
            <a:r>
              <a:rPr lang="en-US" sz="2800" b="1" dirty="0">
                <a:ln>
                  <a:solidFill>
                    <a:schemeClr val="accent6">
                      <a:lumMod val="50000"/>
                    </a:schemeClr>
                  </a:solidFill>
                </a:ln>
                <a:solidFill>
                  <a:schemeClr val="bg1"/>
                </a:solidFill>
                <a:latin typeface="+mj-lt"/>
              </a:rPr>
              <a:t>UNC Project Zambia</a:t>
            </a:r>
          </a:p>
        </p:txBody>
      </p:sp>
      <p:pic>
        <p:nvPicPr>
          <p:cNvPr id="7" name="Picture 6">
            <a:extLst>
              <a:ext uri="{FF2B5EF4-FFF2-40B4-BE49-F238E27FC236}">
                <a16:creationId xmlns:a16="http://schemas.microsoft.com/office/drawing/2014/main" id="{FDA81ED8-9035-69EB-4C13-37AC92951E43}"/>
              </a:ext>
            </a:extLst>
          </p:cNvPr>
          <p:cNvPicPr>
            <a:picLocks noChangeAspect="1"/>
          </p:cNvPicPr>
          <p:nvPr/>
        </p:nvPicPr>
        <p:blipFill rotWithShape="1">
          <a:blip r:embed="rId3"/>
          <a:srcRect b="32585"/>
          <a:stretch/>
        </p:blipFill>
        <p:spPr>
          <a:xfrm>
            <a:off x="4225286" y="3351076"/>
            <a:ext cx="4684326" cy="2298184"/>
          </a:xfrm>
          <a:prstGeom prst="rect">
            <a:avLst/>
          </a:prstGeom>
          <a:ln w="12700">
            <a:solidFill>
              <a:srgbClr val="002060"/>
            </a:solidFill>
          </a:ln>
        </p:spPr>
      </p:pic>
      <p:sp>
        <p:nvSpPr>
          <p:cNvPr id="11" name="Slide Number Placeholder 1">
            <a:extLst>
              <a:ext uri="{FF2B5EF4-FFF2-40B4-BE49-F238E27FC236}">
                <a16:creationId xmlns:a16="http://schemas.microsoft.com/office/drawing/2014/main" id="{405FCDD6-DC7F-A1CE-B376-2B6D80063DDD}"/>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32</a:t>
            </a:fld>
            <a:endParaRPr lang="en-US" altLang="en-US" dirty="0">
              <a:solidFill>
                <a:schemeClr val="accent6">
                  <a:lumMod val="50000"/>
                </a:schemeClr>
              </a:solidFill>
            </a:endParaRPr>
          </a:p>
        </p:txBody>
      </p:sp>
      <p:sp>
        <p:nvSpPr>
          <p:cNvPr id="13" name="TextBox 12">
            <a:extLst>
              <a:ext uri="{FF2B5EF4-FFF2-40B4-BE49-F238E27FC236}">
                <a16:creationId xmlns:a16="http://schemas.microsoft.com/office/drawing/2014/main" id="{50F406DB-B6DF-9009-C5A8-B0A53DAB9912}"/>
              </a:ext>
            </a:extLst>
          </p:cNvPr>
          <p:cNvSpPr txBox="1"/>
          <p:nvPr/>
        </p:nvSpPr>
        <p:spPr>
          <a:xfrm>
            <a:off x="51163" y="5662323"/>
            <a:ext cx="9105900" cy="1169551"/>
          </a:xfrm>
          <a:prstGeom prst="rect">
            <a:avLst/>
          </a:prstGeom>
          <a:noFill/>
        </p:spPr>
        <p:txBody>
          <a:bodyPr wrap="square">
            <a:spAutoFit/>
          </a:bodyPr>
          <a:lstStyle/>
          <a:p>
            <a:pPr marR="0" lvl="0">
              <a:spcBef>
                <a:spcPts val="0"/>
              </a:spcBef>
              <a:spcAft>
                <a:spcPts val="0"/>
              </a:spcAft>
            </a:pPr>
            <a:r>
              <a:rPr lang="en-US" sz="1000" dirty="0">
                <a:solidFill>
                  <a:schemeClr val="accent6">
                    <a:lumMod val="50000"/>
                  </a:schemeClr>
                </a:solidFill>
                <a:effectLst/>
                <a:latin typeface="+mj-lt"/>
                <a:ea typeface="Times New Roman" panose="02020603050405020304" pitchFamily="18" charset="0"/>
              </a:rPr>
              <a:t>Rittenhouse KJ, Mwape H, Nelson JA, Mwale J, Chipili G, Price JP, Hudgens M, Stringer EM, De Paris K, </a:t>
            </a:r>
            <a:r>
              <a:rPr lang="en-US" sz="1000" dirty="0" err="1">
                <a:solidFill>
                  <a:schemeClr val="accent6">
                    <a:lumMod val="50000"/>
                  </a:schemeClr>
                </a:solidFill>
                <a:effectLst/>
                <a:latin typeface="+mj-lt"/>
                <a:ea typeface="Times New Roman" panose="02020603050405020304" pitchFamily="18" charset="0"/>
              </a:rPr>
              <a:t>Vwalika</a:t>
            </a:r>
            <a:r>
              <a:rPr lang="en-US" sz="1000" dirty="0">
                <a:solidFill>
                  <a:schemeClr val="accent6">
                    <a:lumMod val="50000"/>
                  </a:schemeClr>
                </a:solidFill>
                <a:effectLst/>
                <a:latin typeface="+mj-lt"/>
                <a:ea typeface="Times New Roman" panose="02020603050405020304" pitchFamily="18" charset="0"/>
              </a:rPr>
              <a:t> B, Stringer, JSA. Maternal HIV, timing of antiretroviral therapy, and spontaneous preterm birth in an urban Zambian cohort: the role of local and systemic inflammation. AIDS. 2021, 35(4):555-565. </a:t>
            </a:r>
            <a:endParaRPr lang="en-US" sz="1000" dirty="0">
              <a:solidFill>
                <a:schemeClr val="accent6">
                  <a:lumMod val="50000"/>
                </a:schemeClr>
              </a:solidFill>
              <a:latin typeface="+mj-lt"/>
              <a:ea typeface="Times New Roman" panose="02020603050405020304" pitchFamily="18" charset="0"/>
            </a:endParaRPr>
          </a:p>
          <a:p>
            <a:pPr marR="0" lvl="0">
              <a:spcBef>
                <a:spcPts val="0"/>
              </a:spcBef>
              <a:spcAft>
                <a:spcPts val="0"/>
              </a:spcAft>
            </a:pPr>
            <a:endParaRPr lang="en-US" sz="500" dirty="0">
              <a:solidFill>
                <a:schemeClr val="accent6">
                  <a:lumMod val="50000"/>
                </a:schemeClr>
              </a:solidFill>
              <a:effectLst/>
              <a:latin typeface="+mj-lt"/>
              <a:ea typeface="Times New Roman" panose="02020603050405020304" pitchFamily="18" charset="0"/>
            </a:endParaRPr>
          </a:p>
          <a:p>
            <a:pPr>
              <a:spcBef>
                <a:spcPts val="0"/>
              </a:spcBef>
              <a:spcAft>
                <a:spcPts val="0"/>
              </a:spcAft>
            </a:pPr>
            <a:r>
              <a:rPr lang="en-US" sz="1000" dirty="0">
                <a:solidFill>
                  <a:schemeClr val="accent6">
                    <a:lumMod val="50000"/>
                  </a:schemeClr>
                </a:solidFill>
                <a:latin typeface="+mj-lt"/>
              </a:rPr>
              <a:t>Price JT, </a:t>
            </a:r>
            <a:r>
              <a:rPr lang="en-US" sz="1000" dirty="0" err="1">
                <a:solidFill>
                  <a:schemeClr val="accent6">
                    <a:lumMod val="50000"/>
                  </a:schemeClr>
                </a:solidFill>
                <a:latin typeface="+mj-lt"/>
              </a:rPr>
              <a:t>Vwalika</a:t>
            </a:r>
            <a:r>
              <a:rPr lang="en-US" sz="1000" dirty="0">
                <a:solidFill>
                  <a:schemeClr val="accent6">
                    <a:lumMod val="50000"/>
                  </a:schemeClr>
                </a:solidFill>
                <a:latin typeface="+mj-lt"/>
              </a:rPr>
              <a:t> B, Hobbs M, Nelson J, Stringer EM, Zou F, Rittenhouse KJ, </a:t>
            </a:r>
            <a:r>
              <a:rPr lang="en-US" sz="1000" dirty="0" err="1">
                <a:solidFill>
                  <a:schemeClr val="accent6">
                    <a:lumMod val="50000"/>
                  </a:schemeClr>
                </a:solidFill>
                <a:latin typeface="+mj-lt"/>
              </a:rPr>
              <a:t>Azcarate</a:t>
            </a:r>
            <a:r>
              <a:rPr lang="en-US" sz="1000" dirty="0">
                <a:solidFill>
                  <a:schemeClr val="accent6">
                    <a:lumMod val="50000"/>
                  </a:schemeClr>
                </a:solidFill>
                <a:latin typeface="+mj-lt"/>
              </a:rPr>
              <a:t>-Peril A, </a:t>
            </a:r>
            <a:r>
              <a:rPr lang="en-US" sz="1000" dirty="0" err="1">
                <a:solidFill>
                  <a:schemeClr val="accent6">
                    <a:lumMod val="50000"/>
                  </a:schemeClr>
                </a:solidFill>
                <a:latin typeface="+mj-lt"/>
              </a:rPr>
              <a:t>Kasaro</a:t>
            </a:r>
            <a:r>
              <a:rPr lang="en-US" sz="1000" dirty="0">
                <a:solidFill>
                  <a:schemeClr val="accent6">
                    <a:lumMod val="50000"/>
                  </a:schemeClr>
                </a:solidFill>
                <a:latin typeface="+mj-lt"/>
              </a:rPr>
              <a:t> MP, Stringer JSA. Highly diverse anaerobe-predominant vaginal microbiota among HIV-infected pregnant women in Zambia. </a:t>
            </a:r>
            <a:r>
              <a:rPr lang="en-US" sz="1000" dirty="0" err="1">
                <a:solidFill>
                  <a:schemeClr val="accent6">
                    <a:lumMod val="50000"/>
                  </a:schemeClr>
                </a:solidFill>
                <a:latin typeface="+mj-lt"/>
              </a:rPr>
              <a:t>PLoS</a:t>
            </a:r>
            <a:r>
              <a:rPr lang="en-US" sz="1000" dirty="0">
                <a:solidFill>
                  <a:schemeClr val="accent6">
                    <a:lumMod val="50000"/>
                  </a:schemeClr>
                </a:solidFill>
                <a:latin typeface="+mj-lt"/>
              </a:rPr>
              <a:t> One 2019, 14(10):e0223128. </a:t>
            </a:r>
          </a:p>
          <a:p>
            <a:pPr>
              <a:spcBef>
                <a:spcPts val="0"/>
              </a:spcBef>
              <a:spcAft>
                <a:spcPts val="0"/>
              </a:spcAft>
            </a:pPr>
            <a:endParaRPr lang="en-US" sz="500" dirty="0">
              <a:solidFill>
                <a:schemeClr val="accent6">
                  <a:lumMod val="50000"/>
                </a:schemeClr>
              </a:solidFill>
              <a:latin typeface="+mj-lt"/>
            </a:endParaRPr>
          </a:p>
          <a:p>
            <a:pPr>
              <a:spcBef>
                <a:spcPts val="0"/>
              </a:spcBef>
              <a:spcAft>
                <a:spcPts val="0"/>
              </a:spcAft>
            </a:pPr>
            <a:r>
              <a:rPr lang="en-US" sz="1000" dirty="0">
                <a:solidFill>
                  <a:schemeClr val="accent6">
                    <a:lumMod val="50000"/>
                  </a:schemeClr>
                </a:solidFill>
                <a:latin typeface="+mj-lt"/>
              </a:rPr>
              <a:t>Castillo M, </a:t>
            </a:r>
            <a:r>
              <a:rPr lang="en-US" sz="1000" dirty="0" err="1">
                <a:solidFill>
                  <a:schemeClr val="accent6">
                    <a:lumMod val="50000"/>
                  </a:schemeClr>
                </a:solidFill>
                <a:latin typeface="+mj-lt"/>
              </a:rPr>
              <a:t>Vwalika</a:t>
            </a:r>
            <a:r>
              <a:rPr lang="en-US" sz="1000" dirty="0">
                <a:solidFill>
                  <a:schemeClr val="accent6">
                    <a:lumMod val="50000"/>
                  </a:schemeClr>
                </a:solidFill>
                <a:latin typeface="+mj-lt"/>
              </a:rPr>
              <a:t> B, Rittenhouse KJ, Price J, Freeman B, Mwape H, Winston J, </a:t>
            </a:r>
            <a:r>
              <a:rPr lang="en-US" sz="1000" dirty="0" err="1">
                <a:solidFill>
                  <a:schemeClr val="accent6">
                    <a:lumMod val="50000"/>
                  </a:schemeClr>
                </a:solidFill>
                <a:latin typeface="+mj-lt"/>
              </a:rPr>
              <a:t>Sindano</a:t>
            </a:r>
            <a:r>
              <a:rPr lang="en-US" sz="1000" dirty="0">
                <a:solidFill>
                  <a:schemeClr val="accent6">
                    <a:lumMod val="50000"/>
                  </a:schemeClr>
                </a:solidFill>
                <a:latin typeface="+mj-lt"/>
              </a:rPr>
              <a:t> N, </a:t>
            </a:r>
            <a:r>
              <a:rPr lang="en-US" sz="1000" dirty="0" err="1">
                <a:solidFill>
                  <a:schemeClr val="accent6">
                    <a:lumMod val="50000"/>
                  </a:schemeClr>
                </a:solidFill>
                <a:latin typeface="+mj-lt"/>
              </a:rPr>
              <a:t>Fuseini</a:t>
            </a:r>
            <a:r>
              <a:rPr lang="en-US" sz="1000" dirty="0">
                <a:solidFill>
                  <a:schemeClr val="accent6">
                    <a:lumMod val="50000"/>
                  </a:schemeClr>
                </a:solidFill>
                <a:latin typeface="+mj-lt"/>
              </a:rPr>
              <a:t> N, Chi B, Baruch-</a:t>
            </a:r>
            <a:r>
              <a:rPr lang="en-US" sz="1000" dirty="0" err="1">
                <a:solidFill>
                  <a:schemeClr val="accent6">
                    <a:lumMod val="50000"/>
                  </a:schemeClr>
                </a:solidFill>
                <a:latin typeface="+mj-lt"/>
              </a:rPr>
              <a:t>Gravett</a:t>
            </a:r>
            <a:r>
              <a:rPr lang="en-US" sz="1000" dirty="0">
                <a:solidFill>
                  <a:schemeClr val="accent6">
                    <a:lumMod val="50000"/>
                  </a:schemeClr>
                </a:solidFill>
                <a:latin typeface="+mj-lt"/>
              </a:rPr>
              <a:t> C, </a:t>
            </a:r>
            <a:r>
              <a:rPr lang="en-US" sz="1000" dirty="0" err="1">
                <a:solidFill>
                  <a:schemeClr val="accent6">
                    <a:lumMod val="50000"/>
                  </a:schemeClr>
                </a:solidFill>
                <a:latin typeface="+mj-lt"/>
              </a:rPr>
              <a:t>Kasaro</a:t>
            </a:r>
            <a:r>
              <a:rPr lang="en-US" sz="1000" dirty="0">
                <a:solidFill>
                  <a:schemeClr val="accent6">
                    <a:lumMod val="50000"/>
                  </a:schemeClr>
                </a:solidFill>
                <a:latin typeface="+mj-lt"/>
              </a:rPr>
              <a:t> M, Stringer J. Cohort Profile: the Zambian Prematurity Prevention Study (ZAPPS). Gates Open Res. 2018, 2:25. </a:t>
            </a:r>
          </a:p>
        </p:txBody>
      </p:sp>
      <p:sp>
        <p:nvSpPr>
          <p:cNvPr id="4" name="Content Placeholder 3">
            <a:extLst>
              <a:ext uri="{FF2B5EF4-FFF2-40B4-BE49-F238E27FC236}">
                <a16:creationId xmlns:a16="http://schemas.microsoft.com/office/drawing/2014/main" id="{6AB7A481-AC2B-EB6A-52AE-59FFB262CF9B}"/>
              </a:ext>
            </a:extLst>
          </p:cNvPr>
          <p:cNvSpPr>
            <a:spLocks noGrp="1"/>
          </p:cNvSpPr>
          <p:nvPr>
            <p:ph sz="half" idx="2"/>
          </p:nvPr>
        </p:nvSpPr>
        <p:spPr>
          <a:xfrm>
            <a:off x="4572000" y="2057400"/>
            <a:ext cx="4152900" cy="3352800"/>
          </a:xfrm>
        </p:spPr>
        <p:txBody>
          <a:bodyPr/>
          <a:lstStyle/>
          <a:p>
            <a:r>
              <a:rPr lang="en-US" sz="2400" b="1" dirty="0" err="1">
                <a:solidFill>
                  <a:srgbClr val="569FD3"/>
                </a:solidFill>
                <a:latin typeface="Helvetica" pitchFamily="2" charset="0"/>
              </a:rPr>
              <a:t>Bellington</a:t>
            </a:r>
            <a:r>
              <a:rPr lang="en-US" sz="2400" b="1" dirty="0">
                <a:solidFill>
                  <a:srgbClr val="569FD3"/>
                </a:solidFill>
                <a:latin typeface="Helvetica" pitchFamily="2" charset="0"/>
              </a:rPr>
              <a:t> </a:t>
            </a:r>
            <a:r>
              <a:rPr lang="en-US" sz="2400" b="1" dirty="0" err="1">
                <a:solidFill>
                  <a:srgbClr val="569FD3"/>
                </a:solidFill>
                <a:latin typeface="Helvetica" pitchFamily="2" charset="0"/>
              </a:rPr>
              <a:t>Vwalika</a:t>
            </a:r>
            <a:endParaRPr lang="en-US" sz="2400" b="1" dirty="0">
              <a:solidFill>
                <a:srgbClr val="569FD3"/>
              </a:solidFill>
              <a:latin typeface="Helvetica" pitchFamily="2" charset="0"/>
            </a:endParaRPr>
          </a:p>
          <a:p>
            <a:r>
              <a:rPr lang="en-US" sz="2400" b="1" dirty="0">
                <a:solidFill>
                  <a:srgbClr val="569FD3"/>
                </a:solidFill>
                <a:latin typeface="Helvetica" pitchFamily="2" charset="0"/>
              </a:rPr>
              <a:t>Margaret </a:t>
            </a:r>
            <a:r>
              <a:rPr lang="en-US" sz="2400" b="1" dirty="0" err="1">
                <a:solidFill>
                  <a:srgbClr val="569FD3"/>
                </a:solidFill>
                <a:latin typeface="Helvetica" pitchFamily="2" charset="0"/>
              </a:rPr>
              <a:t>Kasaro</a:t>
            </a:r>
            <a:endParaRPr lang="en-US" sz="2400" b="1" dirty="0">
              <a:solidFill>
                <a:srgbClr val="569FD3"/>
              </a:solidFill>
              <a:latin typeface="Helvetica" pitchFamily="2" charset="0"/>
            </a:endParaRPr>
          </a:p>
          <a:p>
            <a:r>
              <a:rPr lang="en-US" sz="2400" b="1" dirty="0">
                <a:solidFill>
                  <a:srgbClr val="569FD3"/>
                </a:solidFill>
                <a:latin typeface="Helvetica" pitchFamily="2" charset="0"/>
              </a:rPr>
              <a:t>Humphrey Mwape</a:t>
            </a:r>
          </a:p>
          <a:p>
            <a:r>
              <a:rPr lang="en-US" sz="2400" b="1" dirty="0">
                <a:ln>
                  <a:solidFill>
                    <a:schemeClr val="accent6">
                      <a:lumMod val="50000"/>
                    </a:schemeClr>
                  </a:solidFill>
                </a:ln>
                <a:solidFill>
                  <a:srgbClr val="569FD3"/>
                </a:solidFill>
                <a:latin typeface="Helvetica" pitchFamily="2" charset="0"/>
              </a:rPr>
              <a:t>ZAPPS Study Staff</a:t>
            </a:r>
            <a:endParaRPr lang="en-US" sz="2400" dirty="0">
              <a:ln>
                <a:solidFill>
                  <a:schemeClr val="accent6">
                    <a:lumMod val="50000"/>
                  </a:schemeClr>
                </a:solidFill>
              </a:ln>
            </a:endParaRPr>
          </a:p>
          <a:p>
            <a:endParaRPr lang="en-US" sz="2400" dirty="0">
              <a:solidFill>
                <a:srgbClr val="569FD3"/>
              </a:solidFill>
            </a:endParaRPr>
          </a:p>
        </p:txBody>
      </p:sp>
      <p:sp>
        <p:nvSpPr>
          <p:cNvPr id="17" name="TextBox 16">
            <a:extLst>
              <a:ext uri="{FF2B5EF4-FFF2-40B4-BE49-F238E27FC236}">
                <a16:creationId xmlns:a16="http://schemas.microsoft.com/office/drawing/2014/main" id="{4106EA6A-1D1E-65B0-37F2-471FFF949E86}"/>
              </a:ext>
            </a:extLst>
          </p:cNvPr>
          <p:cNvSpPr txBox="1"/>
          <p:nvPr/>
        </p:nvSpPr>
        <p:spPr>
          <a:xfrm>
            <a:off x="51163" y="5265747"/>
            <a:ext cx="4578530" cy="461665"/>
          </a:xfrm>
          <a:prstGeom prst="rect">
            <a:avLst/>
          </a:prstGeom>
          <a:noFill/>
        </p:spPr>
        <p:txBody>
          <a:bodyPr wrap="square">
            <a:spAutoFit/>
          </a:bodyPr>
          <a:lstStyle/>
          <a:p>
            <a:r>
              <a:rPr lang="en-US" b="1" dirty="0">
                <a:ln>
                  <a:solidFill>
                    <a:schemeClr val="accent6">
                      <a:lumMod val="50000"/>
                    </a:schemeClr>
                  </a:solidFill>
                </a:ln>
                <a:solidFill>
                  <a:srgbClr val="569FD3"/>
                </a:solidFill>
                <a:latin typeface="Helvetica" pitchFamily="2" charset="0"/>
              </a:rPr>
              <a:t>References</a:t>
            </a:r>
            <a:r>
              <a:rPr lang="en-US" sz="2400" b="1" dirty="0">
                <a:ln>
                  <a:solidFill>
                    <a:schemeClr val="accent6">
                      <a:lumMod val="50000"/>
                    </a:schemeClr>
                  </a:solidFill>
                </a:ln>
                <a:solidFill>
                  <a:srgbClr val="569FD3"/>
                </a:solidFill>
                <a:latin typeface="Helvetica" pitchFamily="2" charset="0"/>
              </a:rPr>
              <a:t>:</a:t>
            </a:r>
            <a:endParaRPr lang="en-US" sz="2400" dirty="0">
              <a:ln>
                <a:solidFill>
                  <a:schemeClr val="accent6">
                    <a:lumMod val="50000"/>
                  </a:schemeClr>
                </a:solidFill>
              </a:ln>
            </a:endParaRPr>
          </a:p>
        </p:txBody>
      </p:sp>
      <p:sp>
        <p:nvSpPr>
          <p:cNvPr id="12" name="TextBox 11">
            <a:extLst>
              <a:ext uri="{FF2B5EF4-FFF2-40B4-BE49-F238E27FC236}">
                <a16:creationId xmlns:a16="http://schemas.microsoft.com/office/drawing/2014/main" id="{A01F39EB-00EB-1E37-9719-C4C188462DC7}"/>
              </a:ext>
            </a:extLst>
          </p:cNvPr>
          <p:cNvSpPr txBox="1"/>
          <p:nvPr/>
        </p:nvSpPr>
        <p:spPr>
          <a:xfrm>
            <a:off x="762000" y="4438373"/>
            <a:ext cx="3278574" cy="707886"/>
          </a:xfrm>
          <a:prstGeom prst="rect">
            <a:avLst/>
          </a:prstGeom>
          <a:solidFill>
            <a:srgbClr val="162A53"/>
          </a:solidFill>
          <a:ln>
            <a:solidFill>
              <a:srgbClr val="569FD3"/>
            </a:solidFill>
          </a:ln>
        </p:spPr>
        <p:txBody>
          <a:bodyPr wrap="square" rtlCol="0">
            <a:spAutoFit/>
          </a:bodyPr>
          <a:lstStyle/>
          <a:p>
            <a:pPr algn="ctr"/>
            <a:r>
              <a:rPr lang="en-US" sz="2000" b="1" dirty="0">
                <a:solidFill>
                  <a:schemeClr val="bg1"/>
                </a:solidFill>
                <a:latin typeface="+mj-lt"/>
              </a:rPr>
              <a:t>OGHE Global Health </a:t>
            </a:r>
          </a:p>
          <a:p>
            <a:pPr algn="ctr"/>
            <a:r>
              <a:rPr lang="en-US" sz="2000" b="1" dirty="0">
                <a:solidFill>
                  <a:schemeClr val="bg1"/>
                </a:solidFill>
                <a:latin typeface="+mj-lt"/>
              </a:rPr>
              <a:t>Scholarship</a:t>
            </a:r>
          </a:p>
        </p:txBody>
      </p:sp>
    </p:spTree>
    <p:extLst>
      <p:ext uri="{BB962C8B-B14F-4D97-AF65-F5344CB8AC3E}">
        <p14:creationId xmlns:p14="http://schemas.microsoft.com/office/powerpoint/2010/main" val="1764684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8319-6A2F-E772-5C57-031C8528873E}"/>
              </a:ext>
            </a:extLst>
          </p:cNvPr>
          <p:cNvSpPr>
            <a:spLocks noGrp="1"/>
          </p:cNvSpPr>
          <p:nvPr>
            <p:ph type="ctrTitle"/>
          </p:nvPr>
        </p:nvSpPr>
        <p:spPr>
          <a:xfrm>
            <a:off x="685800" y="2693987"/>
            <a:ext cx="7772400" cy="1470025"/>
          </a:xfrm>
        </p:spPr>
        <p:txBody>
          <a:bodyPr/>
          <a:lstStyle/>
          <a:p>
            <a:r>
              <a:rPr lang="en-US" sz="6000" dirty="0"/>
              <a:t>Questions?</a:t>
            </a:r>
          </a:p>
        </p:txBody>
      </p:sp>
      <p:sp>
        <p:nvSpPr>
          <p:cNvPr id="4" name="Slide Number Placeholder 1">
            <a:extLst>
              <a:ext uri="{FF2B5EF4-FFF2-40B4-BE49-F238E27FC236}">
                <a16:creationId xmlns:a16="http://schemas.microsoft.com/office/drawing/2014/main" id="{FF2798D5-F90D-3BAE-4852-1988086D93E5}"/>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33</a:t>
            </a:fld>
            <a:endParaRPr lang="en-US" altLang="en-US" dirty="0">
              <a:solidFill>
                <a:schemeClr val="accent6">
                  <a:lumMod val="50000"/>
                </a:schemeClr>
              </a:solidFill>
            </a:endParaRPr>
          </a:p>
        </p:txBody>
      </p:sp>
    </p:spTree>
    <p:extLst>
      <p:ext uri="{BB962C8B-B14F-4D97-AF65-F5344CB8AC3E}">
        <p14:creationId xmlns:p14="http://schemas.microsoft.com/office/powerpoint/2010/main" val="2105471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E3854-8EB5-23DE-2971-C6F6BB5E0E55}"/>
              </a:ext>
            </a:extLst>
          </p:cNvPr>
          <p:cNvSpPr>
            <a:spLocks noGrp="1"/>
          </p:cNvSpPr>
          <p:nvPr>
            <p:ph type="title"/>
          </p:nvPr>
        </p:nvSpPr>
        <p:spPr/>
        <p:txBody>
          <a:bodyPr/>
          <a:lstStyle/>
          <a:p>
            <a:r>
              <a:rPr lang="en-US" dirty="0"/>
              <a:t>Confirmatory Factor Analysis</a:t>
            </a:r>
          </a:p>
        </p:txBody>
      </p:sp>
      <p:sp>
        <p:nvSpPr>
          <p:cNvPr id="4" name="Oval 3">
            <a:extLst>
              <a:ext uri="{FF2B5EF4-FFF2-40B4-BE49-F238E27FC236}">
                <a16:creationId xmlns:a16="http://schemas.microsoft.com/office/drawing/2014/main" id="{CB12ECC6-FAFC-082E-9A20-021A9E74DD4A}"/>
              </a:ext>
            </a:extLst>
          </p:cNvPr>
          <p:cNvSpPr/>
          <p:nvPr/>
        </p:nvSpPr>
        <p:spPr>
          <a:xfrm>
            <a:off x="4800600" y="3191567"/>
            <a:ext cx="1905000" cy="125954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Pro-inflammatory Activity</a:t>
            </a:r>
          </a:p>
        </p:txBody>
      </p:sp>
      <p:sp>
        <p:nvSpPr>
          <p:cNvPr id="5" name="Oval 4">
            <a:extLst>
              <a:ext uri="{FF2B5EF4-FFF2-40B4-BE49-F238E27FC236}">
                <a16:creationId xmlns:a16="http://schemas.microsoft.com/office/drawing/2014/main" id="{9276D99C-F355-C2C4-6A4B-8DE16BAE9A75}"/>
              </a:ext>
            </a:extLst>
          </p:cNvPr>
          <p:cNvSpPr/>
          <p:nvPr/>
        </p:nvSpPr>
        <p:spPr>
          <a:xfrm>
            <a:off x="4797380" y="4811939"/>
            <a:ext cx="1905000" cy="125954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dirty="0"/>
              <a:t>Anti-inflammatory Activity</a:t>
            </a:r>
          </a:p>
        </p:txBody>
      </p:sp>
      <p:sp>
        <p:nvSpPr>
          <p:cNvPr id="6" name="Rectangle 5">
            <a:extLst>
              <a:ext uri="{FF2B5EF4-FFF2-40B4-BE49-F238E27FC236}">
                <a16:creationId xmlns:a16="http://schemas.microsoft.com/office/drawing/2014/main" id="{CB712D20-A6D6-0C1C-A5DB-D393BD08B96A}"/>
              </a:ext>
            </a:extLst>
          </p:cNvPr>
          <p:cNvSpPr/>
          <p:nvPr/>
        </p:nvSpPr>
        <p:spPr>
          <a:xfrm>
            <a:off x="7315200" y="4220267"/>
            <a:ext cx="1371600" cy="838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dirty="0" err="1"/>
              <a:t>sPTB</a:t>
            </a:r>
            <a:endParaRPr lang="en-US" sz="1800" dirty="0"/>
          </a:p>
        </p:txBody>
      </p:sp>
      <p:cxnSp>
        <p:nvCxnSpPr>
          <p:cNvPr id="8" name="Straight Arrow Connector 7">
            <a:extLst>
              <a:ext uri="{FF2B5EF4-FFF2-40B4-BE49-F238E27FC236}">
                <a16:creationId xmlns:a16="http://schemas.microsoft.com/office/drawing/2014/main" id="{1F1DCD51-1C16-A4E3-ACA4-BDF0FCDC57DE}"/>
              </a:ext>
            </a:extLst>
          </p:cNvPr>
          <p:cNvCxnSpPr>
            <a:cxnSpLocks/>
            <a:stCxn id="4" idx="6"/>
            <a:endCxn id="6" idx="1"/>
          </p:cNvCxnSpPr>
          <p:nvPr/>
        </p:nvCxnSpPr>
        <p:spPr>
          <a:xfrm>
            <a:off x="6705600" y="3821339"/>
            <a:ext cx="609600" cy="81802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608B13F1-BB0C-EE81-D56D-AAA8CF3D252F}"/>
              </a:ext>
            </a:extLst>
          </p:cNvPr>
          <p:cNvCxnSpPr>
            <a:cxnSpLocks/>
            <a:stCxn id="5" idx="6"/>
            <a:endCxn id="6" idx="1"/>
          </p:cNvCxnSpPr>
          <p:nvPr/>
        </p:nvCxnSpPr>
        <p:spPr>
          <a:xfrm flipV="1">
            <a:off x="6702380" y="4639367"/>
            <a:ext cx="612820" cy="80234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549134ED-959A-327C-4C95-256F81DB66C0}"/>
              </a:ext>
            </a:extLst>
          </p:cNvPr>
          <p:cNvSpPr/>
          <p:nvPr/>
        </p:nvSpPr>
        <p:spPr>
          <a:xfrm>
            <a:off x="3154060" y="2121484"/>
            <a:ext cx="64008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1200" dirty="0">
                <a:solidFill>
                  <a:schemeClr val="accent4"/>
                </a:solidFill>
                <a:latin typeface="Helvetica" pitchFamily="2" charset="0"/>
              </a:rPr>
              <a:t>IL-1</a:t>
            </a:r>
            <a:r>
              <a:rPr lang="en-US" altLang="en-US" sz="1200" dirty="0">
                <a:solidFill>
                  <a:schemeClr val="accent4"/>
                </a:solidFill>
                <a:latin typeface="Symbol" pitchFamily="2" charset="2"/>
              </a:rPr>
              <a:t>b</a:t>
            </a:r>
            <a:endParaRPr lang="en-US" sz="1200" dirty="0"/>
          </a:p>
        </p:txBody>
      </p:sp>
      <p:sp>
        <p:nvSpPr>
          <p:cNvPr id="19" name="Rectangle 18">
            <a:extLst>
              <a:ext uri="{FF2B5EF4-FFF2-40B4-BE49-F238E27FC236}">
                <a16:creationId xmlns:a16="http://schemas.microsoft.com/office/drawing/2014/main" id="{E73CDFFF-F4B8-0EC1-CCFF-6B3B380ED2B4}"/>
              </a:ext>
            </a:extLst>
          </p:cNvPr>
          <p:cNvSpPr/>
          <p:nvPr/>
        </p:nvSpPr>
        <p:spPr>
          <a:xfrm>
            <a:off x="3154060" y="2423148"/>
            <a:ext cx="64008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1200" dirty="0">
                <a:solidFill>
                  <a:schemeClr val="accent4"/>
                </a:solidFill>
                <a:latin typeface="Helvetica" pitchFamily="2" charset="0"/>
              </a:rPr>
              <a:t>IL-2</a:t>
            </a:r>
            <a:endParaRPr lang="en-US" sz="1200" dirty="0"/>
          </a:p>
        </p:txBody>
      </p:sp>
      <p:sp>
        <p:nvSpPr>
          <p:cNvPr id="20" name="Rectangle 19">
            <a:extLst>
              <a:ext uri="{FF2B5EF4-FFF2-40B4-BE49-F238E27FC236}">
                <a16:creationId xmlns:a16="http://schemas.microsoft.com/office/drawing/2014/main" id="{FD1488D3-E0F9-1559-ED10-EC372B0BC4C0}"/>
              </a:ext>
            </a:extLst>
          </p:cNvPr>
          <p:cNvSpPr/>
          <p:nvPr/>
        </p:nvSpPr>
        <p:spPr>
          <a:xfrm>
            <a:off x="3154060" y="2727948"/>
            <a:ext cx="64008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1200" dirty="0">
                <a:solidFill>
                  <a:schemeClr val="accent4"/>
                </a:solidFill>
                <a:latin typeface="Helvetica" pitchFamily="2" charset="0"/>
              </a:rPr>
              <a:t>IL-6</a:t>
            </a:r>
            <a:endParaRPr lang="en-US" sz="1200" dirty="0"/>
          </a:p>
        </p:txBody>
      </p:sp>
      <p:sp>
        <p:nvSpPr>
          <p:cNvPr id="21" name="Rectangle 20">
            <a:extLst>
              <a:ext uri="{FF2B5EF4-FFF2-40B4-BE49-F238E27FC236}">
                <a16:creationId xmlns:a16="http://schemas.microsoft.com/office/drawing/2014/main" id="{71C16C3E-2234-F062-B56C-E6E3DAD45D66}"/>
              </a:ext>
            </a:extLst>
          </p:cNvPr>
          <p:cNvSpPr/>
          <p:nvPr/>
        </p:nvSpPr>
        <p:spPr>
          <a:xfrm>
            <a:off x="3154060" y="3032748"/>
            <a:ext cx="64008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1200" dirty="0">
                <a:solidFill>
                  <a:schemeClr val="accent4"/>
                </a:solidFill>
                <a:latin typeface="Helvetica" pitchFamily="2" charset="0"/>
              </a:rPr>
              <a:t>IL-8</a:t>
            </a:r>
            <a:endParaRPr lang="en-US" sz="1200" dirty="0"/>
          </a:p>
        </p:txBody>
      </p:sp>
      <p:sp>
        <p:nvSpPr>
          <p:cNvPr id="22" name="Rectangle 21">
            <a:extLst>
              <a:ext uri="{FF2B5EF4-FFF2-40B4-BE49-F238E27FC236}">
                <a16:creationId xmlns:a16="http://schemas.microsoft.com/office/drawing/2014/main" id="{AC206796-0879-15D2-5642-FD61AF7EFD6A}"/>
              </a:ext>
            </a:extLst>
          </p:cNvPr>
          <p:cNvSpPr/>
          <p:nvPr/>
        </p:nvSpPr>
        <p:spPr>
          <a:xfrm>
            <a:off x="3154060" y="3337548"/>
            <a:ext cx="64008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900" dirty="0">
                <a:solidFill>
                  <a:schemeClr val="accent4"/>
                </a:solidFill>
                <a:latin typeface="Helvetica" pitchFamily="2" charset="0"/>
              </a:rPr>
              <a:t>IL-12p70</a:t>
            </a:r>
            <a:endParaRPr lang="en-US" sz="900" dirty="0"/>
          </a:p>
        </p:txBody>
      </p:sp>
      <p:sp>
        <p:nvSpPr>
          <p:cNvPr id="23" name="Rectangle 22">
            <a:extLst>
              <a:ext uri="{FF2B5EF4-FFF2-40B4-BE49-F238E27FC236}">
                <a16:creationId xmlns:a16="http://schemas.microsoft.com/office/drawing/2014/main" id="{5251A3BA-B85C-2FE8-5024-8056941A3E53}"/>
              </a:ext>
            </a:extLst>
          </p:cNvPr>
          <p:cNvSpPr/>
          <p:nvPr/>
        </p:nvSpPr>
        <p:spPr>
          <a:xfrm>
            <a:off x="3154060" y="3642348"/>
            <a:ext cx="64008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1200" dirty="0">
                <a:solidFill>
                  <a:schemeClr val="accent4"/>
                </a:solidFill>
                <a:latin typeface="Helvetica" pitchFamily="2" charset="0"/>
              </a:rPr>
              <a:t>IFN-</a:t>
            </a:r>
            <a:r>
              <a:rPr lang="en-US" altLang="en-US" sz="1200" dirty="0">
                <a:solidFill>
                  <a:schemeClr val="accent4"/>
                </a:solidFill>
                <a:latin typeface="Symbol" pitchFamily="2" charset="2"/>
              </a:rPr>
              <a:t>g</a:t>
            </a:r>
            <a:endParaRPr lang="en-US" sz="1200" dirty="0"/>
          </a:p>
        </p:txBody>
      </p:sp>
      <p:sp>
        <p:nvSpPr>
          <p:cNvPr id="24" name="Rectangle 23">
            <a:extLst>
              <a:ext uri="{FF2B5EF4-FFF2-40B4-BE49-F238E27FC236}">
                <a16:creationId xmlns:a16="http://schemas.microsoft.com/office/drawing/2014/main" id="{AE09E6B4-A760-948B-C9FC-24F916E68983}"/>
              </a:ext>
            </a:extLst>
          </p:cNvPr>
          <p:cNvSpPr/>
          <p:nvPr/>
        </p:nvSpPr>
        <p:spPr>
          <a:xfrm>
            <a:off x="3154060" y="3947148"/>
            <a:ext cx="64008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800" dirty="0">
                <a:solidFill>
                  <a:schemeClr val="accent4"/>
                </a:solidFill>
                <a:latin typeface="Helvetica" pitchFamily="2" charset="0"/>
              </a:rPr>
              <a:t>CXCL-10</a:t>
            </a:r>
            <a:endParaRPr lang="en-US" sz="800" dirty="0"/>
          </a:p>
        </p:txBody>
      </p:sp>
      <p:sp>
        <p:nvSpPr>
          <p:cNvPr id="26" name="Rectangle 25">
            <a:extLst>
              <a:ext uri="{FF2B5EF4-FFF2-40B4-BE49-F238E27FC236}">
                <a16:creationId xmlns:a16="http://schemas.microsoft.com/office/drawing/2014/main" id="{53298243-9683-9E93-EE33-1EC115E194C9}"/>
              </a:ext>
            </a:extLst>
          </p:cNvPr>
          <p:cNvSpPr/>
          <p:nvPr/>
        </p:nvSpPr>
        <p:spPr>
          <a:xfrm>
            <a:off x="3154060" y="4252991"/>
            <a:ext cx="64008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1200" dirty="0">
                <a:solidFill>
                  <a:schemeClr val="accent4"/>
                </a:solidFill>
                <a:latin typeface="Helvetica" pitchFamily="2" charset="0"/>
              </a:rPr>
              <a:t>TNF-</a:t>
            </a:r>
            <a:r>
              <a:rPr lang="en-US" altLang="en-US" sz="1200" dirty="0">
                <a:solidFill>
                  <a:schemeClr val="accent4"/>
                </a:solidFill>
                <a:latin typeface="Symbol" pitchFamily="2" charset="2"/>
              </a:rPr>
              <a:t>a</a:t>
            </a:r>
            <a:endParaRPr lang="en-US" sz="1200" dirty="0"/>
          </a:p>
        </p:txBody>
      </p:sp>
      <p:sp>
        <p:nvSpPr>
          <p:cNvPr id="27" name="Rectangle 26">
            <a:extLst>
              <a:ext uri="{FF2B5EF4-FFF2-40B4-BE49-F238E27FC236}">
                <a16:creationId xmlns:a16="http://schemas.microsoft.com/office/drawing/2014/main" id="{FA8FAA27-1493-960D-041E-3052475C2C40}"/>
              </a:ext>
            </a:extLst>
          </p:cNvPr>
          <p:cNvSpPr/>
          <p:nvPr/>
        </p:nvSpPr>
        <p:spPr>
          <a:xfrm>
            <a:off x="3154060" y="4557791"/>
            <a:ext cx="64008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1050" dirty="0">
                <a:solidFill>
                  <a:schemeClr val="accent4"/>
                </a:solidFill>
                <a:latin typeface="Helvetica" pitchFamily="2" charset="0"/>
              </a:rPr>
              <a:t>MIP-1</a:t>
            </a:r>
            <a:r>
              <a:rPr lang="en-US" altLang="en-US" sz="1050" dirty="0">
                <a:solidFill>
                  <a:schemeClr val="accent4"/>
                </a:solidFill>
                <a:latin typeface="Symbol" pitchFamily="2" charset="2"/>
              </a:rPr>
              <a:t>a</a:t>
            </a:r>
            <a:endParaRPr lang="en-US" sz="1050" dirty="0"/>
          </a:p>
        </p:txBody>
      </p:sp>
      <p:sp>
        <p:nvSpPr>
          <p:cNvPr id="28" name="Rectangle 27">
            <a:extLst>
              <a:ext uri="{FF2B5EF4-FFF2-40B4-BE49-F238E27FC236}">
                <a16:creationId xmlns:a16="http://schemas.microsoft.com/office/drawing/2014/main" id="{8D2D615F-7D40-0DF7-A182-C1611C86D0B6}"/>
              </a:ext>
            </a:extLst>
          </p:cNvPr>
          <p:cNvSpPr/>
          <p:nvPr/>
        </p:nvSpPr>
        <p:spPr>
          <a:xfrm>
            <a:off x="3154060" y="4862591"/>
            <a:ext cx="64008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1050" dirty="0">
                <a:solidFill>
                  <a:schemeClr val="accent4"/>
                </a:solidFill>
                <a:latin typeface="Helvetica" pitchFamily="2" charset="0"/>
              </a:rPr>
              <a:t>MIP-1</a:t>
            </a:r>
            <a:r>
              <a:rPr lang="en-US" altLang="en-US" sz="1050" dirty="0">
                <a:solidFill>
                  <a:schemeClr val="accent4"/>
                </a:solidFill>
                <a:latin typeface="Symbol" pitchFamily="2" charset="2"/>
              </a:rPr>
              <a:t>b</a:t>
            </a:r>
            <a:endParaRPr lang="en-US" sz="1050" dirty="0"/>
          </a:p>
        </p:txBody>
      </p:sp>
      <p:sp>
        <p:nvSpPr>
          <p:cNvPr id="29" name="Rectangle 28">
            <a:extLst>
              <a:ext uri="{FF2B5EF4-FFF2-40B4-BE49-F238E27FC236}">
                <a16:creationId xmlns:a16="http://schemas.microsoft.com/office/drawing/2014/main" id="{EF12E24D-1215-0F79-2015-E1593B88558B}"/>
              </a:ext>
            </a:extLst>
          </p:cNvPr>
          <p:cNvSpPr/>
          <p:nvPr/>
        </p:nvSpPr>
        <p:spPr>
          <a:xfrm>
            <a:off x="3154060" y="5167391"/>
            <a:ext cx="64008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1050" dirty="0">
                <a:solidFill>
                  <a:schemeClr val="accent4"/>
                </a:solidFill>
                <a:latin typeface="Helvetica" pitchFamily="2" charset="0"/>
              </a:rPr>
              <a:t>sCD14</a:t>
            </a:r>
            <a:endParaRPr lang="en-US" sz="1050" dirty="0"/>
          </a:p>
        </p:txBody>
      </p:sp>
      <p:sp>
        <p:nvSpPr>
          <p:cNvPr id="30" name="Rectangle 29">
            <a:extLst>
              <a:ext uri="{FF2B5EF4-FFF2-40B4-BE49-F238E27FC236}">
                <a16:creationId xmlns:a16="http://schemas.microsoft.com/office/drawing/2014/main" id="{2655786A-A706-DCAF-4416-906C80AC7DAB}"/>
              </a:ext>
            </a:extLst>
          </p:cNvPr>
          <p:cNvSpPr/>
          <p:nvPr/>
        </p:nvSpPr>
        <p:spPr>
          <a:xfrm>
            <a:off x="3154060" y="5745480"/>
            <a:ext cx="64008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1200" dirty="0">
                <a:solidFill>
                  <a:schemeClr val="accent4"/>
                </a:solidFill>
                <a:latin typeface="Helvetica" pitchFamily="2" charset="0"/>
              </a:rPr>
              <a:t>IL-1</a:t>
            </a:r>
            <a:r>
              <a:rPr lang="en-US" altLang="en-US" sz="1200" dirty="0">
                <a:solidFill>
                  <a:schemeClr val="accent4"/>
                </a:solidFill>
                <a:latin typeface="Symbol" pitchFamily="2" charset="2"/>
              </a:rPr>
              <a:t>0</a:t>
            </a:r>
            <a:endParaRPr lang="en-US" sz="1200" dirty="0"/>
          </a:p>
        </p:txBody>
      </p:sp>
      <p:sp>
        <p:nvSpPr>
          <p:cNvPr id="31" name="Rectangle 30">
            <a:extLst>
              <a:ext uri="{FF2B5EF4-FFF2-40B4-BE49-F238E27FC236}">
                <a16:creationId xmlns:a16="http://schemas.microsoft.com/office/drawing/2014/main" id="{BA5261E6-2D1A-FA84-F25A-F421E340B33C}"/>
              </a:ext>
            </a:extLst>
          </p:cNvPr>
          <p:cNvSpPr/>
          <p:nvPr/>
        </p:nvSpPr>
        <p:spPr>
          <a:xfrm>
            <a:off x="3154060" y="6050280"/>
            <a:ext cx="640080" cy="2743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en-US" sz="1200" dirty="0">
                <a:solidFill>
                  <a:schemeClr val="accent4"/>
                </a:solidFill>
                <a:latin typeface="Helvetica" pitchFamily="2" charset="0"/>
              </a:rPr>
              <a:t>TGF-</a:t>
            </a:r>
            <a:r>
              <a:rPr lang="en-US" altLang="en-US" sz="1200" dirty="0">
                <a:solidFill>
                  <a:schemeClr val="accent4"/>
                </a:solidFill>
                <a:latin typeface="Symbol" pitchFamily="2" charset="2"/>
              </a:rPr>
              <a:t>b</a:t>
            </a:r>
            <a:endParaRPr lang="en-US" sz="1200" dirty="0">
              <a:solidFill>
                <a:schemeClr val="accent4"/>
              </a:solidFill>
              <a:latin typeface="Symbol" pitchFamily="2" charset="2"/>
            </a:endParaRPr>
          </a:p>
        </p:txBody>
      </p:sp>
      <p:cxnSp>
        <p:nvCxnSpPr>
          <p:cNvPr id="56" name="Straight Arrow Connector 55">
            <a:extLst>
              <a:ext uri="{FF2B5EF4-FFF2-40B4-BE49-F238E27FC236}">
                <a16:creationId xmlns:a16="http://schemas.microsoft.com/office/drawing/2014/main" id="{BBCE49E1-6F97-B9A5-A178-90B45E879D7E}"/>
              </a:ext>
            </a:extLst>
          </p:cNvPr>
          <p:cNvCxnSpPr>
            <a:cxnSpLocks/>
          </p:cNvCxnSpPr>
          <p:nvPr/>
        </p:nvCxnSpPr>
        <p:spPr>
          <a:xfrm flipH="1" flipV="1">
            <a:off x="3781718" y="2258644"/>
            <a:ext cx="1006460" cy="156269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81D72D8B-3B3A-17C7-C1EB-63F9B9DF8515}"/>
              </a:ext>
            </a:extLst>
          </p:cNvPr>
          <p:cNvSpPr txBox="1"/>
          <p:nvPr/>
        </p:nvSpPr>
        <p:spPr>
          <a:xfrm>
            <a:off x="2133600" y="1058234"/>
            <a:ext cx="6556419" cy="830997"/>
          </a:xfrm>
          <a:prstGeom prst="rect">
            <a:avLst/>
          </a:prstGeom>
          <a:solidFill>
            <a:schemeClr val="bg1"/>
          </a:solidFill>
          <a:ln>
            <a:noFill/>
          </a:ln>
        </p:spPr>
        <p:txBody>
          <a:bodyPr wrap="square">
            <a:spAutoFit/>
          </a:bodyPr>
          <a:lstStyle/>
          <a:p>
            <a:pPr algn="ctr"/>
            <a:r>
              <a:rPr lang="en-US" sz="1600" dirty="0">
                <a:solidFill>
                  <a:schemeClr val="bg2">
                    <a:lumMod val="50000"/>
                  </a:schemeClr>
                </a:solidFill>
                <a:latin typeface="+mj-lt"/>
              </a:rPr>
              <a:t>Multivariate statistical technique that reduces a large number of </a:t>
            </a:r>
            <a:r>
              <a:rPr lang="en-US" sz="1600" b="1" dirty="0">
                <a:solidFill>
                  <a:schemeClr val="bg2">
                    <a:lumMod val="50000"/>
                  </a:schemeClr>
                </a:solidFill>
                <a:latin typeface="+mj-lt"/>
              </a:rPr>
              <a:t>intercorrelated variables </a:t>
            </a:r>
            <a:r>
              <a:rPr lang="en-US" sz="1600" dirty="0">
                <a:solidFill>
                  <a:schemeClr val="bg2">
                    <a:lumMod val="50000"/>
                  </a:schemeClr>
                </a:solidFill>
                <a:latin typeface="+mj-lt"/>
              </a:rPr>
              <a:t>into a smaller set of </a:t>
            </a:r>
            <a:r>
              <a:rPr lang="en-US" sz="1600" b="1" dirty="0">
                <a:solidFill>
                  <a:schemeClr val="bg2">
                    <a:lumMod val="50000"/>
                  </a:schemeClr>
                </a:solidFill>
                <a:latin typeface="+mj-lt"/>
              </a:rPr>
              <a:t>independent clusters</a:t>
            </a:r>
            <a:r>
              <a:rPr lang="en-US" sz="1600" dirty="0">
                <a:solidFill>
                  <a:schemeClr val="bg2">
                    <a:lumMod val="50000"/>
                  </a:schemeClr>
                </a:solidFill>
                <a:latin typeface="+mj-lt"/>
              </a:rPr>
              <a:t> underlying physiological relationships </a:t>
            </a:r>
          </a:p>
        </p:txBody>
      </p:sp>
      <p:cxnSp>
        <p:nvCxnSpPr>
          <p:cNvPr id="68" name="Straight Arrow Connector 67">
            <a:extLst>
              <a:ext uri="{FF2B5EF4-FFF2-40B4-BE49-F238E27FC236}">
                <a16:creationId xmlns:a16="http://schemas.microsoft.com/office/drawing/2014/main" id="{52D6A99D-3AC7-26B8-36FD-C4E3A7184ADE}"/>
              </a:ext>
            </a:extLst>
          </p:cNvPr>
          <p:cNvCxnSpPr>
            <a:cxnSpLocks/>
          </p:cNvCxnSpPr>
          <p:nvPr/>
        </p:nvCxnSpPr>
        <p:spPr>
          <a:xfrm flipH="1" flipV="1">
            <a:off x="3781718" y="2560308"/>
            <a:ext cx="1003240" cy="125378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570C97EF-BF62-B161-E45D-E841526EE0C8}"/>
              </a:ext>
            </a:extLst>
          </p:cNvPr>
          <p:cNvCxnSpPr>
            <a:cxnSpLocks/>
          </p:cNvCxnSpPr>
          <p:nvPr/>
        </p:nvCxnSpPr>
        <p:spPr>
          <a:xfrm flipH="1" flipV="1">
            <a:off x="3781718" y="2865108"/>
            <a:ext cx="1000020" cy="94683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0330C643-88F8-19D3-527B-24FEA97FAB9F}"/>
              </a:ext>
            </a:extLst>
          </p:cNvPr>
          <p:cNvCxnSpPr>
            <a:cxnSpLocks/>
          </p:cNvCxnSpPr>
          <p:nvPr/>
        </p:nvCxnSpPr>
        <p:spPr>
          <a:xfrm flipH="1" flipV="1">
            <a:off x="3781718" y="3169908"/>
            <a:ext cx="1012900" cy="65404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a:extLst>
              <a:ext uri="{FF2B5EF4-FFF2-40B4-BE49-F238E27FC236}">
                <a16:creationId xmlns:a16="http://schemas.microsoft.com/office/drawing/2014/main" id="{3B0140B9-22C8-3623-9217-2826DFEC1D72}"/>
              </a:ext>
            </a:extLst>
          </p:cNvPr>
          <p:cNvCxnSpPr>
            <a:cxnSpLocks/>
          </p:cNvCxnSpPr>
          <p:nvPr/>
        </p:nvCxnSpPr>
        <p:spPr>
          <a:xfrm flipH="1" flipV="1">
            <a:off x="3781718" y="3474708"/>
            <a:ext cx="1012900" cy="33195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4ACE3535-6308-5852-2AC8-EB64F735D692}"/>
              </a:ext>
            </a:extLst>
          </p:cNvPr>
          <p:cNvCxnSpPr>
            <a:cxnSpLocks/>
          </p:cNvCxnSpPr>
          <p:nvPr/>
        </p:nvCxnSpPr>
        <p:spPr>
          <a:xfrm flipH="1" flipV="1">
            <a:off x="3781718" y="3779508"/>
            <a:ext cx="1000020" cy="2715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72218BBB-3A91-0146-937A-40ADEABAD3D7}"/>
              </a:ext>
            </a:extLst>
          </p:cNvPr>
          <p:cNvCxnSpPr>
            <a:cxnSpLocks/>
          </p:cNvCxnSpPr>
          <p:nvPr/>
        </p:nvCxnSpPr>
        <p:spPr>
          <a:xfrm flipH="1">
            <a:off x="3781718" y="3809496"/>
            <a:ext cx="989208" cy="27481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C9A5449B-B443-F785-A8E5-63FB816F61C3}"/>
              </a:ext>
            </a:extLst>
          </p:cNvPr>
          <p:cNvCxnSpPr>
            <a:cxnSpLocks/>
          </p:cNvCxnSpPr>
          <p:nvPr/>
        </p:nvCxnSpPr>
        <p:spPr>
          <a:xfrm flipH="1">
            <a:off x="3781718" y="3807855"/>
            <a:ext cx="1001630" cy="58229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2" name="Straight Arrow Connector 81">
            <a:extLst>
              <a:ext uri="{FF2B5EF4-FFF2-40B4-BE49-F238E27FC236}">
                <a16:creationId xmlns:a16="http://schemas.microsoft.com/office/drawing/2014/main" id="{21536503-C97D-3C85-7409-9F199D460A9A}"/>
              </a:ext>
            </a:extLst>
          </p:cNvPr>
          <p:cNvCxnSpPr>
            <a:cxnSpLocks/>
          </p:cNvCxnSpPr>
          <p:nvPr/>
        </p:nvCxnSpPr>
        <p:spPr>
          <a:xfrm flipH="1">
            <a:off x="3781718" y="3821339"/>
            <a:ext cx="1018882" cy="89988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235C7E55-084B-503C-8A4A-B8DE217288CF}"/>
              </a:ext>
            </a:extLst>
          </p:cNvPr>
          <p:cNvCxnSpPr>
            <a:cxnSpLocks/>
          </p:cNvCxnSpPr>
          <p:nvPr/>
        </p:nvCxnSpPr>
        <p:spPr>
          <a:xfrm flipH="1">
            <a:off x="3781718" y="3821339"/>
            <a:ext cx="1012671" cy="118619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id="{10FD3AE8-55E0-CF45-58E8-F71D8F287DFE}"/>
              </a:ext>
            </a:extLst>
          </p:cNvPr>
          <p:cNvCxnSpPr>
            <a:cxnSpLocks/>
          </p:cNvCxnSpPr>
          <p:nvPr/>
        </p:nvCxnSpPr>
        <p:spPr>
          <a:xfrm flipH="1">
            <a:off x="3781718" y="3821339"/>
            <a:ext cx="1012671" cy="149425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a:extLst>
              <a:ext uri="{FF2B5EF4-FFF2-40B4-BE49-F238E27FC236}">
                <a16:creationId xmlns:a16="http://schemas.microsoft.com/office/drawing/2014/main" id="{F5FA7C60-E244-A72B-977A-617B88DDF41C}"/>
              </a:ext>
            </a:extLst>
          </p:cNvPr>
          <p:cNvCxnSpPr>
            <a:cxnSpLocks/>
          </p:cNvCxnSpPr>
          <p:nvPr/>
        </p:nvCxnSpPr>
        <p:spPr>
          <a:xfrm flipH="1">
            <a:off x="3781718" y="5441711"/>
            <a:ext cx="1000478" cy="44092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9F7AF6DE-1660-8FAD-83B3-3B7F356A964D}"/>
              </a:ext>
            </a:extLst>
          </p:cNvPr>
          <p:cNvCxnSpPr>
            <a:cxnSpLocks/>
          </p:cNvCxnSpPr>
          <p:nvPr/>
        </p:nvCxnSpPr>
        <p:spPr>
          <a:xfrm flipH="1">
            <a:off x="3781718" y="5441711"/>
            <a:ext cx="994038" cy="74572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93" name="TextBox 92">
            <a:extLst>
              <a:ext uri="{FF2B5EF4-FFF2-40B4-BE49-F238E27FC236}">
                <a16:creationId xmlns:a16="http://schemas.microsoft.com/office/drawing/2014/main" id="{CFAFFC72-4E81-C0CF-30AE-BC17F0DB2C38}"/>
              </a:ext>
            </a:extLst>
          </p:cNvPr>
          <p:cNvSpPr txBox="1"/>
          <p:nvPr/>
        </p:nvSpPr>
        <p:spPr>
          <a:xfrm>
            <a:off x="1918447" y="6472082"/>
            <a:ext cx="7239000" cy="323165"/>
          </a:xfrm>
          <a:prstGeom prst="rect">
            <a:avLst/>
          </a:prstGeom>
          <a:noFill/>
        </p:spPr>
        <p:txBody>
          <a:bodyPr wrap="square">
            <a:spAutoFit/>
          </a:bodyPr>
          <a:lstStyle/>
          <a:p>
            <a:r>
              <a:rPr lang="en-US" sz="1500" i="0" dirty="0">
                <a:solidFill>
                  <a:srgbClr val="333333"/>
                </a:solidFill>
                <a:effectLst/>
                <a:latin typeface="+mj-lt"/>
              </a:rPr>
              <a:t>Structural equation model on relationship between inflammatory activity and </a:t>
            </a:r>
            <a:r>
              <a:rPr lang="en-US" sz="1500" i="0" dirty="0" err="1">
                <a:solidFill>
                  <a:srgbClr val="333333"/>
                </a:solidFill>
                <a:effectLst/>
                <a:latin typeface="+mj-lt"/>
              </a:rPr>
              <a:t>sPTB</a:t>
            </a:r>
            <a:endParaRPr lang="en-US" sz="1500" dirty="0">
              <a:latin typeface="+mj-lt"/>
            </a:endParaRPr>
          </a:p>
        </p:txBody>
      </p:sp>
      <p:sp>
        <p:nvSpPr>
          <p:cNvPr id="95" name="Slide Number Placeholder 1">
            <a:extLst>
              <a:ext uri="{FF2B5EF4-FFF2-40B4-BE49-F238E27FC236}">
                <a16:creationId xmlns:a16="http://schemas.microsoft.com/office/drawing/2014/main" id="{465479B0-DB24-BFEC-BAB1-CD70FB43CCD9}"/>
              </a:ext>
            </a:extLst>
          </p:cNvPr>
          <p:cNvSpPr txBox="1">
            <a:spLocks/>
          </p:cNvSpPr>
          <p:nvPr/>
        </p:nvSpPr>
        <p:spPr bwMode="auto">
          <a:xfrm>
            <a:off x="66294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34</a:t>
            </a:fld>
            <a:endParaRPr lang="en-US" altLang="en-US" dirty="0">
              <a:solidFill>
                <a:schemeClr val="accent6">
                  <a:lumMod val="50000"/>
                </a:schemeClr>
              </a:solidFill>
            </a:endParaRPr>
          </a:p>
        </p:txBody>
      </p:sp>
      <p:sp>
        <p:nvSpPr>
          <p:cNvPr id="96" name="Right Brace 95">
            <a:extLst>
              <a:ext uri="{FF2B5EF4-FFF2-40B4-BE49-F238E27FC236}">
                <a16:creationId xmlns:a16="http://schemas.microsoft.com/office/drawing/2014/main" id="{643794C8-C91D-4D78-D297-5BEB262E07C4}"/>
              </a:ext>
            </a:extLst>
          </p:cNvPr>
          <p:cNvSpPr/>
          <p:nvPr/>
        </p:nvSpPr>
        <p:spPr>
          <a:xfrm rot="10800000">
            <a:off x="2719084" y="2002537"/>
            <a:ext cx="413351" cy="4456666"/>
          </a:xfrm>
          <a:prstGeom prst="rightBrace">
            <a:avLst>
              <a:gd name="adj1" fmla="val 8333"/>
              <a:gd name="adj2" fmla="val 52393"/>
            </a:avLst>
          </a:prstGeom>
          <a:ln>
            <a:solidFill>
              <a:srgbClr val="80484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A75D60"/>
              </a:solidFill>
            </a:endParaRPr>
          </a:p>
        </p:txBody>
      </p:sp>
      <p:sp>
        <p:nvSpPr>
          <p:cNvPr id="97" name="TextBox 96">
            <a:extLst>
              <a:ext uri="{FF2B5EF4-FFF2-40B4-BE49-F238E27FC236}">
                <a16:creationId xmlns:a16="http://schemas.microsoft.com/office/drawing/2014/main" id="{46FCC646-2BA6-EB68-1D1D-960138D56FEE}"/>
              </a:ext>
            </a:extLst>
          </p:cNvPr>
          <p:cNvSpPr txBox="1"/>
          <p:nvPr/>
        </p:nvSpPr>
        <p:spPr>
          <a:xfrm rot="16200000">
            <a:off x="1341885" y="3927012"/>
            <a:ext cx="2385589" cy="338554"/>
          </a:xfrm>
          <a:prstGeom prst="rect">
            <a:avLst/>
          </a:prstGeom>
          <a:noFill/>
          <a:ln>
            <a:noFill/>
          </a:ln>
        </p:spPr>
        <p:txBody>
          <a:bodyPr wrap="none" rtlCol="0">
            <a:spAutoFit/>
          </a:bodyPr>
          <a:lstStyle/>
          <a:p>
            <a:r>
              <a:rPr lang="en-US" sz="1600" dirty="0">
                <a:solidFill>
                  <a:srgbClr val="A75D60"/>
                </a:solidFill>
                <a:latin typeface="+mj-lt"/>
              </a:rPr>
              <a:t>Intercorrelated variables</a:t>
            </a:r>
          </a:p>
        </p:txBody>
      </p:sp>
      <p:sp>
        <p:nvSpPr>
          <p:cNvPr id="98" name="Right Brace 97">
            <a:extLst>
              <a:ext uri="{FF2B5EF4-FFF2-40B4-BE49-F238E27FC236}">
                <a16:creationId xmlns:a16="http://schemas.microsoft.com/office/drawing/2014/main" id="{65E674A0-D6D7-304F-3540-66D4CE8C255D}"/>
              </a:ext>
            </a:extLst>
          </p:cNvPr>
          <p:cNvSpPr/>
          <p:nvPr/>
        </p:nvSpPr>
        <p:spPr>
          <a:xfrm rot="16200000">
            <a:off x="5481252" y="2007427"/>
            <a:ext cx="421963" cy="2139582"/>
          </a:xfrm>
          <a:prstGeom prst="rightBrace">
            <a:avLst>
              <a:gd name="adj1" fmla="val 8333"/>
              <a:gd name="adj2" fmla="val 52393"/>
            </a:avLst>
          </a:prstGeom>
          <a:ln>
            <a:solidFill>
              <a:srgbClr val="80484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A75D60"/>
              </a:solidFill>
            </a:endParaRPr>
          </a:p>
        </p:txBody>
      </p:sp>
      <p:sp>
        <p:nvSpPr>
          <p:cNvPr id="99" name="TextBox 98">
            <a:extLst>
              <a:ext uri="{FF2B5EF4-FFF2-40B4-BE49-F238E27FC236}">
                <a16:creationId xmlns:a16="http://schemas.microsoft.com/office/drawing/2014/main" id="{204F0702-16A1-88A0-DBCF-4688399BEE1A}"/>
              </a:ext>
            </a:extLst>
          </p:cNvPr>
          <p:cNvSpPr txBox="1"/>
          <p:nvPr/>
        </p:nvSpPr>
        <p:spPr>
          <a:xfrm>
            <a:off x="4634837" y="2562641"/>
            <a:ext cx="2089033" cy="338554"/>
          </a:xfrm>
          <a:prstGeom prst="rect">
            <a:avLst/>
          </a:prstGeom>
          <a:noFill/>
          <a:ln>
            <a:noFill/>
          </a:ln>
        </p:spPr>
        <p:txBody>
          <a:bodyPr wrap="none" rtlCol="0">
            <a:spAutoFit/>
          </a:bodyPr>
          <a:lstStyle/>
          <a:p>
            <a:r>
              <a:rPr lang="en-US" sz="1600" dirty="0">
                <a:solidFill>
                  <a:srgbClr val="A75D60"/>
                </a:solidFill>
                <a:latin typeface="+mj-lt"/>
              </a:rPr>
              <a:t>Independent clusters</a:t>
            </a:r>
          </a:p>
        </p:txBody>
      </p:sp>
    </p:spTree>
    <p:extLst>
      <p:ext uri="{BB962C8B-B14F-4D97-AF65-F5344CB8AC3E}">
        <p14:creationId xmlns:p14="http://schemas.microsoft.com/office/powerpoint/2010/main" val="2168265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E6FBC-1F12-94CF-3F54-8B5DEF547284}"/>
              </a:ext>
            </a:extLst>
          </p:cNvPr>
          <p:cNvSpPr>
            <a:spLocks noGrp="1"/>
          </p:cNvSpPr>
          <p:nvPr>
            <p:ph type="title"/>
          </p:nvPr>
        </p:nvSpPr>
        <p:spPr/>
        <p:txBody>
          <a:bodyPr/>
          <a:lstStyle/>
          <a:p>
            <a:r>
              <a:rPr lang="en-US" dirty="0"/>
              <a:t>Microbiome</a:t>
            </a:r>
          </a:p>
        </p:txBody>
      </p:sp>
      <p:sp>
        <p:nvSpPr>
          <p:cNvPr id="3" name="Content Placeholder 2">
            <a:extLst>
              <a:ext uri="{FF2B5EF4-FFF2-40B4-BE49-F238E27FC236}">
                <a16:creationId xmlns:a16="http://schemas.microsoft.com/office/drawing/2014/main" id="{6B9B3F96-F138-24DE-E7AD-D6E63A3105A6}"/>
              </a:ext>
            </a:extLst>
          </p:cNvPr>
          <p:cNvSpPr>
            <a:spLocks noGrp="1"/>
          </p:cNvSpPr>
          <p:nvPr>
            <p:ph idx="1"/>
          </p:nvPr>
        </p:nvSpPr>
        <p:spPr>
          <a:xfrm>
            <a:off x="2057401" y="1143000"/>
            <a:ext cx="4183454" cy="5105400"/>
          </a:xfrm>
        </p:spPr>
        <p:txBody>
          <a:bodyPr/>
          <a:lstStyle/>
          <a:p>
            <a:pPr marL="0" indent="0" algn="ctr">
              <a:buNone/>
            </a:pPr>
            <a:r>
              <a:rPr lang="en-US" b="1" u="sng" dirty="0">
                <a:solidFill>
                  <a:srgbClr val="284B90"/>
                </a:solidFill>
              </a:rPr>
              <a:t>Genome Sequencing: </a:t>
            </a:r>
          </a:p>
          <a:p>
            <a:pPr marL="0" indent="0" algn="ctr">
              <a:buNone/>
            </a:pPr>
            <a:endParaRPr lang="en-US" sz="2000" b="1" dirty="0"/>
          </a:p>
          <a:p>
            <a:pPr marL="0" indent="0">
              <a:buNone/>
            </a:pPr>
            <a:r>
              <a:rPr lang="en-US" sz="2000" dirty="0"/>
              <a:t>A laboratory technique for determining the DNA sequence of an organism’s genome. </a:t>
            </a:r>
          </a:p>
          <a:p>
            <a:pPr marL="0" indent="0">
              <a:buNone/>
            </a:pPr>
            <a:endParaRPr lang="en-US" sz="2000" dirty="0"/>
          </a:p>
          <a:p>
            <a:pPr marL="0" indent="0">
              <a:buNone/>
            </a:pPr>
            <a:r>
              <a:rPr lang="en-US" sz="2000" dirty="0"/>
              <a:t>The genome is randomly broken up into small DNA fragments that are sequenced individually. </a:t>
            </a:r>
          </a:p>
          <a:p>
            <a:pPr marL="0" indent="0">
              <a:buNone/>
            </a:pPr>
            <a:endParaRPr lang="en-US" sz="2000" dirty="0"/>
          </a:p>
          <a:p>
            <a:pPr marL="0" indent="0">
              <a:buNone/>
            </a:pPr>
            <a:r>
              <a:rPr lang="en-US" sz="2000" dirty="0"/>
              <a:t>A computer program looks for overlaps in the DNA sequences, using them to reassemble the fragments in their correct order to reconstitute the genome.</a:t>
            </a:r>
          </a:p>
        </p:txBody>
      </p:sp>
      <p:pic>
        <p:nvPicPr>
          <p:cNvPr id="5" name="Picture 4">
            <a:extLst>
              <a:ext uri="{FF2B5EF4-FFF2-40B4-BE49-F238E27FC236}">
                <a16:creationId xmlns:a16="http://schemas.microsoft.com/office/drawing/2014/main" id="{DA922B7B-F2B1-B5B2-404F-E0FBA94ADC2D}"/>
              </a:ext>
            </a:extLst>
          </p:cNvPr>
          <p:cNvPicPr>
            <a:picLocks noChangeAspect="1"/>
          </p:cNvPicPr>
          <p:nvPr/>
        </p:nvPicPr>
        <p:blipFill rotWithShape="1">
          <a:blip r:embed="rId3"/>
          <a:srcRect l="40597" t="6218"/>
          <a:stretch/>
        </p:blipFill>
        <p:spPr>
          <a:xfrm>
            <a:off x="6240854" y="1558530"/>
            <a:ext cx="2485381" cy="4219865"/>
          </a:xfrm>
          <a:prstGeom prst="rect">
            <a:avLst/>
          </a:prstGeom>
        </p:spPr>
      </p:pic>
      <p:sp>
        <p:nvSpPr>
          <p:cNvPr id="6" name="TextBox 5">
            <a:extLst>
              <a:ext uri="{FF2B5EF4-FFF2-40B4-BE49-F238E27FC236}">
                <a16:creationId xmlns:a16="http://schemas.microsoft.com/office/drawing/2014/main" id="{6503F7AC-ADAF-128C-24F3-42A82A47019A}"/>
              </a:ext>
            </a:extLst>
          </p:cNvPr>
          <p:cNvSpPr txBox="1"/>
          <p:nvPr/>
        </p:nvSpPr>
        <p:spPr>
          <a:xfrm>
            <a:off x="7065874" y="1551926"/>
            <a:ext cx="772969" cy="276999"/>
          </a:xfrm>
          <a:prstGeom prst="rect">
            <a:avLst/>
          </a:prstGeom>
          <a:noFill/>
        </p:spPr>
        <p:txBody>
          <a:bodyPr wrap="none" rtlCol="0">
            <a:spAutoFit/>
          </a:bodyPr>
          <a:lstStyle/>
          <a:p>
            <a:r>
              <a:rPr lang="en-US" sz="1200" dirty="0">
                <a:solidFill>
                  <a:schemeClr val="accent6">
                    <a:lumMod val="50000"/>
                  </a:schemeClr>
                </a:solidFill>
                <a:latin typeface="+mj-lt"/>
                <a:cs typeface="Calibri" panose="020F0502020204030204" pitchFamily="34" charset="0"/>
              </a:rPr>
              <a:t>Genome</a:t>
            </a:r>
          </a:p>
        </p:txBody>
      </p:sp>
      <p:sp>
        <p:nvSpPr>
          <p:cNvPr id="7" name="TextBox 6">
            <a:extLst>
              <a:ext uri="{FF2B5EF4-FFF2-40B4-BE49-F238E27FC236}">
                <a16:creationId xmlns:a16="http://schemas.microsoft.com/office/drawing/2014/main" id="{E20F709E-C4AB-D8FC-9F64-E8E810399B01}"/>
              </a:ext>
            </a:extLst>
          </p:cNvPr>
          <p:cNvSpPr txBox="1"/>
          <p:nvPr/>
        </p:nvSpPr>
        <p:spPr>
          <a:xfrm>
            <a:off x="6950553" y="2326789"/>
            <a:ext cx="974247" cy="479806"/>
          </a:xfrm>
          <a:prstGeom prst="rect">
            <a:avLst/>
          </a:prstGeom>
          <a:solidFill>
            <a:srgbClr val="FFFFFF">
              <a:alpha val="76863"/>
            </a:srgbClr>
          </a:solidFill>
        </p:spPr>
        <p:txBody>
          <a:bodyPr wrap="square" rtlCol="0">
            <a:spAutoFit/>
          </a:bodyPr>
          <a:lstStyle/>
          <a:p>
            <a:pPr algn="ctr"/>
            <a:r>
              <a:rPr lang="en-US" sz="1200" dirty="0">
                <a:solidFill>
                  <a:schemeClr val="accent6">
                    <a:lumMod val="50000"/>
                  </a:schemeClr>
                </a:solidFill>
                <a:latin typeface="+mj-lt"/>
                <a:cs typeface="Calibri" panose="020F0502020204030204" pitchFamily="34" charset="0"/>
              </a:rPr>
              <a:t>Random Reads</a:t>
            </a:r>
          </a:p>
        </p:txBody>
      </p:sp>
      <p:sp>
        <p:nvSpPr>
          <p:cNvPr id="8" name="TextBox 7">
            <a:extLst>
              <a:ext uri="{FF2B5EF4-FFF2-40B4-BE49-F238E27FC236}">
                <a16:creationId xmlns:a16="http://schemas.microsoft.com/office/drawing/2014/main" id="{2DEFD786-6F3E-D632-C14F-1666496B2D75}"/>
              </a:ext>
            </a:extLst>
          </p:cNvPr>
          <p:cNvSpPr txBox="1"/>
          <p:nvPr/>
        </p:nvSpPr>
        <p:spPr>
          <a:xfrm>
            <a:off x="6800258" y="5514201"/>
            <a:ext cx="1473032" cy="276999"/>
          </a:xfrm>
          <a:prstGeom prst="rect">
            <a:avLst/>
          </a:prstGeom>
          <a:noFill/>
        </p:spPr>
        <p:txBody>
          <a:bodyPr wrap="none" rtlCol="0">
            <a:spAutoFit/>
          </a:bodyPr>
          <a:lstStyle/>
          <a:p>
            <a:r>
              <a:rPr lang="en-US" sz="1200" dirty="0">
                <a:solidFill>
                  <a:schemeClr val="accent6">
                    <a:lumMod val="50000"/>
                  </a:schemeClr>
                </a:solidFill>
                <a:latin typeface="+mj-lt"/>
                <a:cs typeface="Calibri" panose="020F0502020204030204" pitchFamily="34" charset="0"/>
              </a:rPr>
              <a:t>Genome Assembly</a:t>
            </a:r>
          </a:p>
        </p:txBody>
      </p:sp>
      <p:sp>
        <p:nvSpPr>
          <p:cNvPr id="9" name="TextBox 8">
            <a:extLst>
              <a:ext uri="{FF2B5EF4-FFF2-40B4-BE49-F238E27FC236}">
                <a16:creationId xmlns:a16="http://schemas.microsoft.com/office/drawing/2014/main" id="{B8232215-7A2C-F5AB-30EB-35176C403C79}"/>
              </a:ext>
            </a:extLst>
          </p:cNvPr>
          <p:cNvSpPr txBox="1"/>
          <p:nvPr/>
        </p:nvSpPr>
        <p:spPr>
          <a:xfrm>
            <a:off x="7433256" y="5184252"/>
            <a:ext cx="873957" cy="276999"/>
          </a:xfrm>
          <a:prstGeom prst="rect">
            <a:avLst/>
          </a:prstGeom>
          <a:solidFill>
            <a:srgbClr val="FFFFFF">
              <a:alpha val="52941"/>
            </a:srgbClr>
          </a:solidFill>
        </p:spPr>
        <p:txBody>
          <a:bodyPr wrap="none" rtlCol="0">
            <a:spAutoFit/>
          </a:bodyPr>
          <a:lstStyle/>
          <a:p>
            <a:r>
              <a:rPr lang="en-US" sz="1200" dirty="0">
                <a:solidFill>
                  <a:schemeClr val="accent6">
                    <a:lumMod val="50000"/>
                  </a:schemeClr>
                </a:solidFill>
                <a:latin typeface="+mj-lt"/>
                <a:cs typeface="Calibri" panose="020F0502020204030204" pitchFamily="34" charset="0"/>
              </a:rPr>
              <a:t>Anchoring</a:t>
            </a:r>
          </a:p>
        </p:txBody>
      </p:sp>
      <p:sp>
        <p:nvSpPr>
          <p:cNvPr id="10" name="Slide Number Placeholder 1">
            <a:extLst>
              <a:ext uri="{FF2B5EF4-FFF2-40B4-BE49-F238E27FC236}">
                <a16:creationId xmlns:a16="http://schemas.microsoft.com/office/drawing/2014/main" id="{325E3650-3D7A-A8CC-0EA6-6560BD9CEA61}"/>
              </a:ext>
            </a:extLst>
          </p:cNvPr>
          <p:cNvSpPr txBox="1">
            <a:spLocks/>
          </p:cNvSpPr>
          <p:nvPr/>
        </p:nvSpPr>
        <p:spPr bwMode="auto">
          <a:xfrm>
            <a:off x="66294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35</a:t>
            </a:fld>
            <a:endParaRPr lang="en-US" altLang="en-US" dirty="0">
              <a:solidFill>
                <a:schemeClr val="accent6">
                  <a:lumMod val="50000"/>
                </a:schemeClr>
              </a:solidFill>
            </a:endParaRPr>
          </a:p>
        </p:txBody>
      </p:sp>
    </p:spTree>
    <p:extLst>
      <p:ext uri="{BB962C8B-B14F-4D97-AF65-F5344CB8AC3E}">
        <p14:creationId xmlns:p14="http://schemas.microsoft.com/office/powerpoint/2010/main" val="3720347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FBBCD-063D-DD85-B69D-D22B1DDCA58A}"/>
              </a:ext>
            </a:extLst>
          </p:cNvPr>
          <p:cNvSpPr>
            <a:spLocks noGrp="1"/>
          </p:cNvSpPr>
          <p:nvPr>
            <p:ph type="title"/>
          </p:nvPr>
        </p:nvSpPr>
        <p:spPr/>
        <p:txBody>
          <a:bodyPr/>
          <a:lstStyle/>
          <a:p>
            <a:r>
              <a:rPr lang="en-US" dirty="0">
                <a:solidFill>
                  <a:schemeClr val="accent6">
                    <a:lumMod val="50000"/>
                  </a:schemeClr>
                </a:solidFill>
              </a:rPr>
              <a:t>Preterm Birth (PTB)</a:t>
            </a:r>
          </a:p>
        </p:txBody>
      </p:sp>
      <p:pic>
        <p:nvPicPr>
          <p:cNvPr id="6" name="Content Placeholder 8">
            <a:extLst>
              <a:ext uri="{FF2B5EF4-FFF2-40B4-BE49-F238E27FC236}">
                <a16:creationId xmlns:a16="http://schemas.microsoft.com/office/drawing/2014/main" id="{D64A0C6D-7C31-461C-27CD-F3E5D683197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071" r="10471"/>
          <a:stretch/>
        </p:blipFill>
        <p:spPr>
          <a:xfrm>
            <a:off x="5169218" y="3872054"/>
            <a:ext cx="3746182" cy="2308057"/>
          </a:xfrm>
        </p:spPr>
      </p:pic>
      <p:pic>
        <p:nvPicPr>
          <p:cNvPr id="7" name="Picture 2">
            <a:extLst>
              <a:ext uri="{FF2B5EF4-FFF2-40B4-BE49-F238E27FC236}">
                <a16:creationId xmlns:a16="http://schemas.microsoft.com/office/drawing/2014/main" id="{772A6FFB-A7A1-747E-A2E8-E809399EF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743" y="1630998"/>
            <a:ext cx="3934657" cy="210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1">
            <a:extLst>
              <a:ext uri="{FF2B5EF4-FFF2-40B4-BE49-F238E27FC236}">
                <a16:creationId xmlns:a16="http://schemas.microsoft.com/office/drawing/2014/main" id="{4C95FDF7-1F1D-E92B-39B5-2D6C0962008F}"/>
              </a:ext>
            </a:extLst>
          </p:cNvPr>
          <p:cNvSpPr txBox="1">
            <a:spLocks noChangeArrowheads="1"/>
          </p:cNvSpPr>
          <p:nvPr/>
        </p:nvSpPr>
        <p:spPr bwMode="auto">
          <a:xfrm>
            <a:off x="315157" y="1981200"/>
            <a:ext cx="440924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marL="0" indent="0" algn="ctr"/>
            <a:r>
              <a:rPr lang="en-US" altLang="en-US" dirty="0">
                <a:solidFill>
                  <a:schemeClr val="accent6">
                    <a:lumMod val="50000"/>
                  </a:schemeClr>
                </a:solidFill>
                <a:latin typeface="+mj-lt"/>
              </a:rPr>
              <a:t>PTB is the leading cause of neonatal death</a:t>
            </a:r>
          </a:p>
          <a:p>
            <a:pPr marL="0" indent="0" algn="ctr"/>
            <a:endParaRPr lang="en-US" altLang="en-US" dirty="0">
              <a:solidFill>
                <a:schemeClr val="accent6">
                  <a:lumMod val="50000"/>
                </a:schemeClr>
              </a:solidFill>
              <a:latin typeface="+mj-lt"/>
            </a:endParaRPr>
          </a:p>
          <a:p>
            <a:pPr marL="0" indent="0" algn="ctr"/>
            <a:r>
              <a:rPr lang="en-US" altLang="en-US" dirty="0">
                <a:solidFill>
                  <a:schemeClr val="accent6">
                    <a:lumMod val="50000"/>
                  </a:schemeClr>
                </a:solidFill>
                <a:latin typeface="+mj-lt"/>
              </a:rPr>
              <a:t>15 million PTB occur each year</a:t>
            </a:r>
          </a:p>
          <a:p>
            <a:pPr marL="0" indent="0" algn="ctr"/>
            <a:endParaRPr lang="en-US" altLang="en-US" dirty="0">
              <a:solidFill>
                <a:schemeClr val="accent6">
                  <a:lumMod val="50000"/>
                </a:schemeClr>
              </a:solidFill>
              <a:latin typeface="+mj-lt"/>
            </a:endParaRPr>
          </a:p>
          <a:p>
            <a:pPr marL="0" indent="0" algn="ctr"/>
            <a:r>
              <a:rPr lang="en-US" altLang="en-US" dirty="0">
                <a:solidFill>
                  <a:schemeClr val="accent6">
                    <a:lumMod val="50000"/>
                  </a:schemeClr>
                </a:solidFill>
                <a:latin typeface="+mj-lt"/>
              </a:rPr>
              <a:t>&gt;60% of PTBs occur in south Asia &amp; sub-Saharan Africa</a:t>
            </a:r>
          </a:p>
          <a:p>
            <a:pPr marL="0" indent="0" algn="ctr"/>
            <a:endParaRPr lang="en-US" altLang="en-US" dirty="0">
              <a:solidFill>
                <a:schemeClr val="accent6">
                  <a:lumMod val="50000"/>
                </a:schemeClr>
              </a:solidFill>
              <a:latin typeface="+mj-lt"/>
            </a:endParaRPr>
          </a:p>
          <a:p>
            <a:pPr marL="0" indent="0" algn="ctr"/>
            <a:r>
              <a:rPr lang="en-US" altLang="en-US" dirty="0">
                <a:solidFill>
                  <a:schemeClr val="accent6">
                    <a:lumMod val="50000"/>
                  </a:schemeClr>
                </a:solidFill>
                <a:latin typeface="+mj-lt"/>
              </a:rPr>
              <a:t>HIV &amp; ART have been associated with PTB</a:t>
            </a:r>
          </a:p>
        </p:txBody>
      </p:sp>
      <p:sp>
        <p:nvSpPr>
          <p:cNvPr id="10" name="Rectangle 9">
            <a:extLst>
              <a:ext uri="{FF2B5EF4-FFF2-40B4-BE49-F238E27FC236}">
                <a16:creationId xmlns:a16="http://schemas.microsoft.com/office/drawing/2014/main" id="{873C5E74-0B36-4395-B523-93BDB474188B}"/>
              </a:ext>
            </a:extLst>
          </p:cNvPr>
          <p:cNvSpPr/>
          <p:nvPr/>
        </p:nvSpPr>
        <p:spPr>
          <a:xfrm>
            <a:off x="8588513" y="3715145"/>
            <a:ext cx="338131" cy="369333"/>
          </a:xfrm>
          <a:prstGeom prst="rect">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48B6049-0718-B7F8-E95E-6D35514118DE}"/>
              </a:ext>
            </a:extLst>
          </p:cNvPr>
          <p:cNvSpPr/>
          <p:nvPr/>
        </p:nvSpPr>
        <p:spPr>
          <a:xfrm>
            <a:off x="4724401" y="2923159"/>
            <a:ext cx="1381956" cy="201042"/>
          </a:xfrm>
          <a:prstGeom prst="rect">
            <a:avLst/>
          </a:prstGeom>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7FC70CA-9D3A-05D0-4144-EE7CBF045C37}"/>
              </a:ext>
            </a:extLst>
          </p:cNvPr>
          <p:cNvSpPr txBox="1"/>
          <p:nvPr/>
        </p:nvSpPr>
        <p:spPr>
          <a:xfrm>
            <a:off x="6768466" y="1320617"/>
            <a:ext cx="800219" cy="461665"/>
          </a:xfrm>
          <a:prstGeom prst="rect">
            <a:avLst/>
          </a:prstGeom>
          <a:noFill/>
        </p:spPr>
        <p:txBody>
          <a:bodyPr wrap="none" rtlCol="0">
            <a:spAutoFit/>
          </a:bodyPr>
          <a:lstStyle/>
          <a:p>
            <a:pPr algn="ctr"/>
            <a:r>
              <a:rPr lang="en-US" b="1" dirty="0">
                <a:solidFill>
                  <a:schemeClr val="accent6">
                    <a:lumMod val="50000"/>
                  </a:schemeClr>
                </a:solidFill>
                <a:latin typeface="+mj-lt"/>
              </a:rPr>
              <a:t>PTB</a:t>
            </a:r>
          </a:p>
        </p:txBody>
      </p:sp>
      <p:sp>
        <p:nvSpPr>
          <p:cNvPr id="13" name="TextBox 12">
            <a:extLst>
              <a:ext uri="{FF2B5EF4-FFF2-40B4-BE49-F238E27FC236}">
                <a16:creationId xmlns:a16="http://schemas.microsoft.com/office/drawing/2014/main" id="{09AFF7CB-9A8D-40DA-0810-9754D311F690}"/>
              </a:ext>
            </a:extLst>
          </p:cNvPr>
          <p:cNvSpPr txBox="1"/>
          <p:nvPr/>
        </p:nvSpPr>
        <p:spPr>
          <a:xfrm>
            <a:off x="6819762" y="3429000"/>
            <a:ext cx="697627" cy="461665"/>
          </a:xfrm>
          <a:prstGeom prst="rect">
            <a:avLst/>
          </a:prstGeom>
          <a:noFill/>
        </p:spPr>
        <p:txBody>
          <a:bodyPr wrap="none" rtlCol="0">
            <a:spAutoFit/>
          </a:bodyPr>
          <a:lstStyle/>
          <a:p>
            <a:pPr algn="ctr"/>
            <a:r>
              <a:rPr lang="en-US" b="1" dirty="0">
                <a:solidFill>
                  <a:schemeClr val="accent6">
                    <a:lumMod val="50000"/>
                  </a:schemeClr>
                </a:solidFill>
                <a:latin typeface="+mj-lt"/>
              </a:rPr>
              <a:t>HIV</a:t>
            </a:r>
          </a:p>
        </p:txBody>
      </p:sp>
      <p:sp>
        <p:nvSpPr>
          <p:cNvPr id="14" name="TextBox 13">
            <a:extLst>
              <a:ext uri="{FF2B5EF4-FFF2-40B4-BE49-F238E27FC236}">
                <a16:creationId xmlns:a16="http://schemas.microsoft.com/office/drawing/2014/main" id="{2673527A-9EA8-FDB4-EFBA-3AB045C5F0DF}"/>
              </a:ext>
            </a:extLst>
          </p:cNvPr>
          <p:cNvSpPr txBox="1"/>
          <p:nvPr/>
        </p:nvSpPr>
        <p:spPr>
          <a:xfrm>
            <a:off x="5667203" y="6096000"/>
            <a:ext cx="3002745" cy="338554"/>
          </a:xfrm>
          <a:prstGeom prst="rect">
            <a:avLst/>
          </a:prstGeom>
          <a:noFill/>
          <a:ln>
            <a:noFill/>
          </a:ln>
        </p:spPr>
        <p:txBody>
          <a:bodyPr wrap="none" rtlCol="0">
            <a:spAutoFit/>
          </a:bodyPr>
          <a:lstStyle/>
          <a:p>
            <a:pPr algn="ctr"/>
            <a:r>
              <a:rPr lang="en-US" sz="1600" b="1" dirty="0">
                <a:solidFill>
                  <a:schemeClr val="accent6">
                    <a:lumMod val="50000"/>
                  </a:schemeClr>
                </a:solidFill>
                <a:latin typeface="Helvetica" pitchFamily="2" charset="0"/>
              </a:rPr>
              <a:t>Zambia: PTB 13%; HIV 11.5%</a:t>
            </a:r>
          </a:p>
        </p:txBody>
      </p:sp>
      <p:sp>
        <p:nvSpPr>
          <p:cNvPr id="15" name="Slide Number Placeholder 1">
            <a:extLst>
              <a:ext uri="{FF2B5EF4-FFF2-40B4-BE49-F238E27FC236}">
                <a16:creationId xmlns:a16="http://schemas.microsoft.com/office/drawing/2014/main" id="{E0BE556E-651B-920E-6D42-4F6FD6640C8F}"/>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4</a:t>
            </a:fld>
            <a:endParaRPr lang="en-US" altLang="en-US" dirty="0">
              <a:solidFill>
                <a:schemeClr val="accent6">
                  <a:lumMod val="50000"/>
                </a:schemeClr>
              </a:solidFill>
            </a:endParaRPr>
          </a:p>
        </p:txBody>
      </p:sp>
      <p:sp>
        <p:nvSpPr>
          <p:cNvPr id="16" name="TextBox 15">
            <a:extLst>
              <a:ext uri="{FF2B5EF4-FFF2-40B4-BE49-F238E27FC236}">
                <a16:creationId xmlns:a16="http://schemas.microsoft.com/office/drawing/2014/main" id="{4DC7C06E-477C-6E98-2A23-4B13F1B2B40A}"/>
              </a:ext>
            </a:extLst>
          </p:cNvPr>
          <p:cNvSpPr txBox="1"/>
          <p:nvPr/>
        </p:nvSpPr>
        <p:spPr>
          <a:xfrm>
            <a:off x="2667000" y="6477000"/>
            <a:ext cx="6477000" cy="338554"/>
          </a:xfrm>
          <a:prstGeom prst="rect">
            <a:avLst/>
          </a:prstGeom>
          <a:noFill/>
        </p:spPr>
        <p:txBody>
          <a:bodyPr wrap="square">
            <a:spAutoFit/>
          </a:bodyPr>
          <a:lstStyle/>
          <a:p>
            <a:pPr algn="r"/>
            <a:r>
              <a:rPr lang="en-US" sz="800" dirty="0" err="1">
                <a:solidFill>
                  <a:srgbClr val="212121"/>
                </a:solidFill>
                <a:latin typeface="Calibri" panose="020F0502020204030204" pitchFamily="34" charset="0"/>
                <a:cs typeface="Calibri" panose="020F0502020204030204" pitchFamily="34" charset="0"/>
              </a:rPr>
              <a:t>Blencowe</a:t>
            </a:r>
            <a:r>
              <a:rPr lang="en-US" sz="800" dirty="0">
                <a:solidFill>
                  <a:srgbClr val="212121"/>
                </a:solidFill>
                <a:latin typeface="Calibri" panose="020F0502020204030204" pitchFamily="34" charset="0"/>
                <a:cs typeface="Calibri" panose="020F0502020204030204" pitchFamily="34" charset="0"/>
              </a:rPr>
              <a:t>, et al. Lancet. 2012.</a:t>
            </a:r>
          </a:p>
          <a:p>
            <a:pPr algn="r"/>
            <a:r>
              <a:rPr lang="en-US" sz="800" dirty="0" err="1">
                <a:solidFill>
                  <a:srgbClr val="212121"/>
                </a:solidFill>
                <a:latin typeface="Calibri" panose="020F0502020204030204" pitchFamily="34" charset="0"/>
                <a:cs typeface="Calibri" panose="020F0502020204030204" pitchFamily="34" charset="0"/>
              </a:rPr>
              <a:t>Roser</a:t>
            </a:r>
            <a:r>
              <a:rPr lang="en-US" sz="800" dirty="0">
                <a:solidFill>
                  <a:srgbClr val="212121"/>
                </a:solidFill>
                <a:latin typeface="Calibri" panose="020F0502020204030204" pitchFamily="34" charset="0"/>
                <a:cs typeface="Calibri" panose="020F0502020204030204" pitchFamily="34" charset="0"/>
              </a:rPr>
              <a:t> &amp; Ritchie (2018) - "HIV / AIDS". Published online at </a:t>
            </a:r>
            <a:r>
              <a:rPr lang="en-US" sz="800" dirty="0" err="1">
                <a:solidFill>
                  <a:srgbClr val="212121"/>
                </a:solidFill>
                <a:latin typeface="Calibri" panose="020F0502020204030204" pitchFamily="34" charset="0"/>
                <a:cs typeface="Calibri" panose="020F0502020204030204" pitchFamily="34" charset="0"/>
              </a:rPr>
              <a:t>OurWorldInData.org</a:t>
            </a:r>
            <a:r>
              <a:rPr lang="en-US" sz="800" dirty="0">
                <a:solidFill>
                  <a:srgbClr val="21212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517771352"/>
      </p:ext>
    </p:extLst>
  </p:cSld>
  <p:clrMapOvr>
    <a:masterClrMapping/>
  </p:clrMapOvr>
  <mc:AlternateContent xmlns:mc="http://schemas.openxmlformats.org/markup-compatibility/2006" xmlns:p14="http://schemas.microsoft.com/office/powerpoint/2010/main">
    <mc:Choice Requires="p14">
      <p:transition spd="slow" p14:dur="2000" advTm="32565"/>
    </mc:Choice>
    <mc:Fallback xmlns="">
      <p:transition spd="slow" advTm="3256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A2EE-F82C-C3F4-C606-18EE4197A0F4}"/>
              </a:ext>
            </a:extLst>
          </p:cNvPr>
          <p:cNvSpPr>
            <a:spLocks noGrp="1"/>
          </p:cNvSpPr>
          <p:nvPr>
            <p:ph type="title"/>
          </p:nvPr>
        </p:nvSpPr>
        <p:spPr>
          <a:xfrm>
            <a:off x="457200" y="3657600"/>
            <a:ext cx="8229600" cy="2706111"/>
          </a:xfrm>
          <a:ln>
            <a:solidFill>
              <a:schemeClr val="accent6">
                <a:lumMod val="50000"/>
              </a:schemeClr>
            </a:solidFill>
          </a:ln>
        </p:spPr>
        <p:txBody>
          <a:bodyPr anchor="t"/>
          <a:lstStyle/>
          <a:p>
            <a:r>
              <a:rPr lang="en-US" sz="1000" dirty="0">
                <a:solidFill>
                  <a:srgbClr val="002060"/>
                </a:solidFill>
                <a:latin typeface="Helvetica" pitchFamily="2" charset="0"/>
              </a:rPr>
              <a:t> </a:t>
            </a:r>
            <a:br>
              <a:rPr lang="en-US" sz="3200" dirty="0">
                <a:solidFill>
                  <a:srgbClr val="002060"/>
                </a:solidFill>
                <a:latin typeface="Helvetica" pitchFamily="2" charset="0"/>
              </a:rPr>
            </a:br>
            <a:r>
              <a:rPr lang="en-US" sz="3200" dirty="0">
                <a:solidFill>
                  <a:srgbClr val="002060"/>
                </a:solidFill>
                <a:latin typeface="Helvetica" pitchFamily="2" charset="0"/>
              </a:rPr>
              <a:t>Cause(s) of PTB</a:t>
            </a:r>
            <a:endParaRPr lang="en-US" dirty="0"/>
          </a:p>
        </p:txBody>
      </p:sp>
      <p:sp>
        <p:nvSpPr>
          <p:cNvPr id="3" name="TextBox 2">
            <a:extLst>
              <a:ext uri="{FF2B5EF4-FFF2-40B4-BE49-F238E27FC236}">
                <a16:creationId xmlns:a16="http://schemas.microsoft.com/office/drawing/2014/main" id="{41028A51-A54C-C92E-CFA6-D87B4E0D6774}"/>
              </a:ext>
            </a:extLst>
          </p:cNvPr>
          <p:cNvSpPr txBox="1"/>
          <p:nvPr/>
        </p:nvSpPr>
        <p:spPr>
          <a:xfrm>
            <a:off x="952500" y="4565452"/>
            <a:ext cx="7239000" cy="1569660"/>
          </a:xfrm>
          <a:prstGeom prst="rect">
            <a:avLst/>
          </a:prstGeom>
          <a:noFill/>
        </p:spPr>
        <p:txBody>
          <a:bodyPr wrap="square">
            <a:spAutoFit/>
          </a:bodyPr>
          <a:lstStyle/>
          <a:p>
            <a:pPr marL="342900" indent="-342900">
              <a:buFont typeface="Arial" panose="020B0604020202020204" pitchFamily="34" charset="0"/>
              <a:buChar char="•"/>
              <a:defRPr/>
            </a:pPr>
            <a:r>
              <a:rPr lang="en-US" b="1" dirty="0">
                <a:solidFill>
                  <a:schemeClr val="accent6">
                    <a:lumMod val="50000"/>
                  </a:schemeClr>
                </a:solidFill>
                <a:latin typeface="+mj-lt"/>
              </a:rPr>
              <a:t>Majority of PTBs occur spontaneously, without a known cause</a:t>
            </a:r>
          </a:p>
          <a:p>
            <a:pPr marL="342900" indent="-342900">
              <a:buFont typeface="Arial" panose="020B0604020202020204" pitchFamily="34" charset="0"/>
              <a:buChar char="•"/>
              <a:defRPr/>
            </a:pPr>
            <a:r>
              <a:rPr lang="en-US" b="1" dirty="0">
                <a:solidFill>
                  <a:schemeClr val="accent6">
                    <a:lumMod val="50000"/>
                  </a:schemeClr>
                </a:solidFill>
                <a:latin typeface="+mj-lt"/>
              </a:rPr>
              <a:t>Inflammation, infection, and vaginal dysbiosis associated with PTB</a:t>
            </a:r>
          </a:p>
        </p:txBody>
      </p:sp>
      <p:sp>
        <p:nvSpPr>
          <p:cNvPr id="7" name="TextBox 11">
            <a:extLst>
              <a:ext uri="{FF2B5EF4-FFF2-40B4-BE49-F238E27FC236}">
                <a16:creationId xmlns:a16="http://schemas.microsoft.com/office/drawing/2014/main" id="{006BF337-28AD-AEB5-9F44-14E9E850EE0D}"/>
              </a:ext>
            </a:extLst>
          </p:cNvPr>
          <p:cNvSpPr txBox="1">
            <a:spLocks noChangeArrowheads="1"/>
          </p:cNvSpPr>
          <p:nvPr/>
        </p:nvSpPr>
        <p:spPr bwMode="auto">
          <a:xfrm>
            <a:off x="581359" y="2029361"/>
            <a:ext cx="2545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b="1" dirty="0">
                <a:solidFill>
                  <a:schemeClr val="accent6">
                    <a:lumMod val="50000"/>
                  </a:schemeClr>
                </a:solidFill>
                <a:latin typeface="Helvetica" pitchFamily="2" charset="0"/>
              </a:rPr>
              <a:t>Immune System</a:t>
            </a:r>
          </a:p>
        </p:txBody>
      </p:sp>
      <p:sp>
        <p:nvSpPr>
          <p:cNvPr id="8" name="TextBox 12">
            <a:extLst>
              <a:ext uri="{FF2B5EF4-FFF2-40B4-BE49-F238E27FC236}">
                <a16:creationId xmlns:a16="http://schemas.microsoft.com/office/drawing/2014/main" id="{ECCE276A-E082-8877-414D-6B36988F9640}"/>
              </a:ext>
            </a:extLst>
          </p:cNvPr>
          <p:cNvSpPr txBox="1">
            <a:spLocks noChangeArrowheads="1"/>
          </p:cNvSpPr>
          <p:nvPr/>
        </p:nvSpPr>
        <p:spPr bwMode="auto">
          <a:xfrm>
            <a:off x="898754" y="2631966"/>
            <a:ext cx="19111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b="1" dirty="0">
                <a:solidFill>
                  <a:schemeClr val="accent6">
                    <a:lumMod val="50000"/>
                  </a:schemeClr>
                </a:solidFill>
                <a:latin typeface="Helvetica" pitchFamily="2" charset="0"/>
              </a:rPr>
              <a:t>Microbiome</a:t>
            </a:r>
          </a:p>
        </p:txBody>
      </p:sp>
      <p:sp>
        <p:nvSpPr>
          <p:cNvPr id="11" name="TextBox 10">
            <a:extLst>
              <a:ext uri="{FF2B5EF4-FFF2-40B4-BE49-F238E27FC236}">
                <a16:creationId xmlns:a16="http://schemas.microsoft.com/office/drawing/2014/main" id="{2E164810-2077-7531-4557-BA69FC18781E}"/>
              </a:ext>
            </a:extLst>
          </p:cNvPr>
          <p:cNvSpPr txBox="1"/>
          <p:nvPr/>
        </p:nvSpPr>
        <p:spPr>
          <a:xfrm>
            <a:off x="152400" y="1162238"/>
            <a:ext cx="3375254" cy="461665"/>
          </a:xfrm>
          <a:prstGeom prst="rect">
            <a:avLst/>
          </a:prstGeom>
          <a:solidFill>
            <a:schemeClr val="accent6">
              <a:lumMod val="50000"/>
            </a:schemeClr>
          </a:solidFill>
        </p:spPr>
        <p:txBody>
          <a:bodyPr wrap="square" rtlCol="0">
            <a:spAutoFit/>
          </a:bodyPr>
          <a:lstStyle/>
          <a:p>
            <a:pPr algn="ctr"/>
            <a:r>
              <a:rPr lang="en-US" b="1" dirty="0">
                <a:solidFill>
                  <a:schemeClr val="bg1"/>
                </a:solidFill>
                <a:latin typeface="Helvetica" pitchFamily="2" charset="0"/>
              </a:rPr>
              <a:t>Normal Pregnancy:</a:t>
            </a:r>
          </a:p>
        </p:txBody>
      </p:sp>
      <p:sp>
        <p:nvSpPr>
          <p:cNvPr id="12" name="Slide Number Placeholder 1">
            <a:extLst>
              <a:ext uri="{FF2B5EF4-FFF2-40B4-BE49-F238E27FC236}">
                <a16:creationId xmlns:a16="http://schemas.microsoft.com/office/drawing/2014/main" id="{6BE8C5AD-54A7-2CD2-24B8-3D89A3BE4869}"/>
              </a:ext>
            </a:extLst>
          </p:cNvPr>
          <p:cNvSpPr>
            <a:spLocks noGrp="1"/>
          </p:cNvSpPr>
          <p:nvPr>
            <p:ph type="sldNum" sz="quarter" idx="12"/>
          </p:nvPr>
        </p:nvSpPr>
        <p:spPr>
          <a:xfrm>
            <a:off x="6858000" y="142875"/>
            <a:ext cx="2133600" cy="476250"/>
          </a:xfrm>
        </p:spPr>
        <p:txBody>
          <a:bodyPr/>
          <a:lstStyle/>
          <a:p>
            <a:pPr>
              <a:defRPr/>
            </a:pPr>
            <a:fld id="{BFF24982-0135-894F-9B2E-CE6E645AA41E}" type="slidenum">
              <a:rPr lang="en-US" altLang="en-US" smtClean="0">
                <a:solidFill>
                  <a:schemeClr val="accent6">
                    <a:lumMod val="50000"/>
                  </a:schemeClr>
                </a:solidFill>
              </a:rPr>
              <a:pPr>
                <a:defRPr/>
              </a:pPr>
              <a:t>5</a:t>
            </a:fld>
            <a:endParaRPr lang="en-US" altLang="en-US" dirty="0">
              <a:solidFill>
                <a:schemeClr val="accent6">
                  <a:lumMod val="50000"/>
                </a:schemeClr>
              </a:solidFill>
            </a:endParaRPr>
          </a:p>
        </p:txBody>
      </p:sp>
      <p:pic>
        <p:nvPicPr>
          <p:cNvPr id="5" name="Picture 4" descr="Graphical user interface&#10;&#10;Description automatically generated">
            <a:extLst>
              <a:ext uri="{FF2B5EF4-FFF2-40B4-BE49-F238E27FC236}">
                <a16:creationId xmlns:a16="http://schemas.microsoft.com/office/drawing/2014/main" id="{76477F0C-8EA3-2F55-DBFC-78602754ADD5}"/>
              </a:ext>
            </a:extLst>
          </p:cNvPr>
          <p:cNvPicPr>
            <a:picLocks noChangeAspect="1"/>
          </p:cNvPicPr>
          <p:nvPr/>
        </p:nvPicPr>
        <p:blipFill>
          <a:blip r:embed="rId4"/>
          <a:stretch>
            <a:fillRect/>
          </a:stretch>
        </p:blipFill>
        <p:spPr>
          <a:xfrm>
            <a:off x="3722378" y="1059101"/>
            <a:ext cx="5367876" cy="2217499"/>
          </a:xfrm>
          <a:prstGeom prst="rect">
            <a:avLst/>
          </a:prstGeom>
        </p:spPr>
      </p:pic>
    </p:spTree>
    <p:custDataLst>
      <p:tags r:id="rId1"/>
    </p:custDataLst>
    <p:extLst>
      <p:ext uri="{BB962C8B-B14F-4D97-AF65-F5344CB8AC3E}">
        <p14:creationId xmlns:p14="http://schemas.microsoft.com/office/powerpoint/2010/main" val="294497643"/>
      </p:ext>
    </p:extLst>
  </p:cSld>
  <p:clrMapOvr>
    <a:masterClrMapping/>
  </p:clrMapOvr>
  <mc:AlternateContent xmlns:mc="http://schemas.openxmlformats.org/markup-compatibility/2006" xmlns:p14="http://schemas.microsoft.com/office/powerpoint/2010/main">
    <mc:Choice Requires="p14">
      <p:transition spd="slow" p14:dur="2000" advTm="68533"/>
    </mc:Choice>
    <mc:Fallback xmlns="">
      <p:transition spd="slow" advTm="685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7B59-831A-88D8-944A-E7172AC23A13}"/>
              </a:ext>
            </a:extLst>
          </p:cNvPr>
          <p:cNvSpPr>
            <a:spLocks noGrp="1"/>
          </p:cNvSpPr>
          <p:nvPr>
            <p:ph type="ctrTitle"/>
          </p:nvPr>
        </p:nvSpPr>
        <p:spPr>
          <a:xfrm>
            <a:off x="685800" y="2693987"/>
            <a:ext cx="7772400" cy="1470025"/>
          </a:xfrm>
        </p:spPr>
        <p:txBody>
          <a:bodyPr/>
          <a:lstStyle/>
          <a:p>
            <a:r>
              <a:rPr lang="en-US" sz="4800" dirty="0"/>
              <a:t>Objectives</a:t>
            </a:r>
          </a:p>
        </p:txBody>
      </p:sp>
      <p:sp>
        <p:nvSpPr>
          <p:cNvPr id="4" name="Slide Number Placeholder 3">
            <a:extLst>
              <a:ext uri="{FF2B5EF4-FFF2-40B4-BE49-F238E27FC236}">
                <a16:creationId xmlns:a16="http://schemas.microsoft.com/office/drawing/2014/main" id="{AC48194C-9E9D-0BCC-B5C9-60E01E47FCB5}"/>
              </a:ext>
            </a:extLst>
          </p:cNvPr>
          <p:cNvSpPr>
            <a:spLocks noGrp="1"/>
          </p:cNvSpPr>
          <p:nvPr>
            <p:ph type="sldNum" sz="quarter" idx="12"/>
          </p:nvPr>
        </p:nvSpPr>
        <p:spPr/>
        <p:txBody>
          <a:bodyPr/>
          <a:lstStyle/>
          <a:p>
            <a:pPr>
              <a:defRPr/>
            </a:pPr>
            <a:fld id="{CF9E8062-7401-AE4F-B9CF-4911625327B4}" type="slidenum">
              <a:rPr lang="en-US" altLang="en-US" smtClean="0"/>
              <a:pPr>
                <a:defRPr/>
              </a:pPr>
              <a:t>6</a:t>
            </a:fld>
            <a:endParaRPr lang="en-US" altLang="en-US"/>
          </a:p>
        </p:txBody>
      </p:sp>
    </p:spTree>
    <p:extLst>
      <p:ext uri="{BB962C8B-B14F-4D97-AF65-F5344CB8AC3E}">
        <p14:creationId xmlns:p14="http://schemas.microsoft.com/office/powerpoint/2010/main" val="1415278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a:extLst>
              <a:ext uri="{FF2B5EF4-FFF2-40B4-BE49-F238E27FC236}">
                <a16:creationId xmlns:a16="http://schemas.microsoft.com/office/drawing/2014/main" id="{FA64D2D7-92C8-2EAF-FCCE-C020A34DB0FD}"/>
              </a:ext>
            </a:extLst>
          </p:cNvPr>
          <p:cNvCxnSpPr>
            <a:cxnSpLocks/>
          </p:cNvCxnSpPr>
          <p:nvPr/>
        </p:nvCxnSpPr>
        <p:spPr>
          <a:xfrm flipV="1">
            <a:off x="2467019" y="4939996"/>
            <a:ext cx="0" cy="950976"/>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BBEF268-C1A3-ECAD-D2AA-EABB778171D8}"/>
              </a:ext>
            </a:extLst>
          </p:cNvPr>
          <p:cNvCxnSpPr>
            <a:cxnSpLocks/>
          </p:cNvCxnSpPr>
          <p:nvPr/>
        </p:nvCxnSpPr>
        <p:spPr>
          <a:xfrm>
            <a:off x="2657146" y="4939996"/>
            <a:ext cx="0" cy="950547"/>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FF4DDC8B-778D-FE7E-7C66-DBDAC604A31E}"/>
              </a:ext>
            </a:extLst>
          </p:cNvPr>
          <p:cNvCxnSpPr>
            <a:cxnSpLocks/>
          </p:cNvCxnSpPr>
          <p:nvPr/>
        </p:nvCxnSpPr>
        <p:spPr>
          <a:xfrm flipV="1">
            <a:off x="5862473" y="4939996"/>
            <a:ext cx="0" cy="950976"/>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3E3583A4-C108-35A6-3B13-A1FFD25327AF}"/>
              </a:ext>
            </a:extLst>
          </p:cNvPr>
          <p:cNvCxnSpPr>
            <a:cxnSpLocks/>
          </p:cNvCxnSpPr>
          <p:nvPr/>
        </p:nvCxnSpPr>
        <p:spPr>
          <a:xfrm>
            <a:off x="6052600" y="4939996"/>
            <a:ext cx="0" cy="950547"/>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BFD16CE-0C52-406D-932C-057186AD94F4}"/>
              </a:ext>
            </a:extLst>
          </p:cNvPr>
          <p:cNvSpPr>
            <a:spLocks noGrp="1"/>
          </p:cNvSpPr>
          <p:nvPr>
            <p:ph type="title"/>
          </p:nvPr>
        </p:nvSpPr>
        <p:spPr>
          <a:xfrm>
            <a:off x="228600" y="685800"/>
            <a:ext cx="8686800" cy="3207025"/>
          </a:xfrm>
          <a:ln>
            <a:solidFill>
              <a:srgbClr val="002060"/>
            </a:solidFill>
          </a:ln>
        </p:spPr>
        <p:txBody>
          <a:bodyPr anchor="t"/>
          <a:lstStyle/>
          <a:p>
            <a:r>
              <a:rPr lang="en-US" altLang="en-US" dirty="0">
                <a:solidFill>
                  <a:schemeClr val="accent6">
                    <a:lumMod val="50000"/>
                  </a:schemeClr>
                </a:solidFill>
                <a:effectLst>
                  <a:outerShdw blurRad="38100" dist="38100" dir="2700000" algn="tl">
                    <a:srgbClr val="C0C0C0"/>
                  </a:outerShdw>
                </a:effectLst>
              </a:rPr>
              <a:t>Objectives:</a:t>
            </a:r>
            <a:endParaRPr lang="en-US" dirty="0">
              <a:solidFill>
                <a:schemeClr val="accent6">
                  <a:lumMod val="50000"/>
                </a:schemeClr>
              </a:solidFill>
            </a:endParaRPr>
          </a:p>
        </p:txBody>
      </p:sp>
      <p:sp>
        <p:nvSpPr>
          <p:cNvPr id="3" name="Content Placeholder 4">
            <a:extLst>
              <a:ext uri="{FF2B5EF4-FFF2-40B4-BE49-F238E27FC236}">
                <a16:creationId xmlns:a16="http://schemas.microsoft.com/office/drawing/2014/main" id="{C10A0AF0-D998-5A6F-7CB9-B7F529819496}"/>
              </a:ext>
            </a:extLst>
          </p:cNvPr>
          <p:cNvSpPr txBox="1">
            <a:spLocks/>
          </p:cNvSpPr>
          <p:nvPr/>
        </p:nvSpPr>
        <p:spPr>
          <a:xfrm>
            <a:off x="228600" y="1371600"/>
            <a:ext cx="8686800" cy="1326227"/>
          </a:xfrm>
          <a:prstGeom prst="rect">
            <a:avLst/>
          </a:prstGeom>
        </p:spPr>
        <p:txBody>
          <a:bodyPr/>
          <a:lstStyle>
            <a:lvl1pPr marL="342900" indent="-342900" algn="l" rtl="0" eaLnBrk="0" fontAlgn="base" hangingPunct="0">
              <a:spcBef>
                <a:spcPct val="20000"/>
              </a:spcBef>
              <a:spcAft>
                <a:spcPct val="0"/>
              </a:spcAft>
              <a:buClr>
                <a:schemeClr val="bg2"/>
              </a:buClr>
              <a:buChar char="•"/>
              <a:defRPr sz="2400">
                <a:solidFill>
                  <a:srgbClr val="335FB7"/>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lr>
                <a:srgbClr val="B2B2B2"/>
              </a:buClr>
              <a:buFont typeface="Arial" panose="020B0604020202020204" pitchFamily="34" charset="0"/>
              <a:buChar char="»"/>
              <a:defRPr sz="2200">
                <a:solidFill>
                  <a:srgbClr val="414141"/>
                </a:solidFill>
                <a:latin typeface="+mn-lt"/>
                <a:ea typeface="+mn-ea"/>
                <a:cs typeface="+mn-cs"/>
              </a:defRPr>
            </a:lvl2pPr>
            <a:lvl3pPr marL="1143000" indent="-228600" algn="l" rtl="0" eaLnBrk="0" fontAlgn="base" hangingPunct="0">
              <a:spcBef>
                <a:spcPct val="20000"/>
              </a:spcBef>
              <a:spcAft>
                <a:spcPct val="0"/>
              </a:spcAft>
              <a:buClr>
                <a:srgbClr val="B2B2B2"/>
              </a:buClr>
              <a:buChar char="•"/>
              <a:defRPr sz="2000">
                <a:solidFill>
                  <a:srgbClr val="414141"/>
                </a:solidFill>
                <a:latin typeface="+mn-lt"/>
                <a:ea typeface="+mn-ea"/>
                <a:cs typeface="+mn-cs"/>
              </a:defRPr>
            </a:lvl3pPr>
            <a:lvl4pPr marL="1600200" indent="-228600" algn="l" rtl="0" eaLnBrk="0" fontAlgn="base" hangingPunct="0">
              <a:spcBef>
                <a:spcPct val="20000"/>
              </a:spcBef>
              <a:spcAft>
                <a:spcPct val="0"/>
              </a:spcAft>
              <a:buClr>
                <a:srgbClr val="B2B2B2"/>
              </a:buClr>
              <a:buFont typeface="Arial" panose="020B0604020202020204" pitchFamily="34" charset="0"/>
              <a:buChar char="»"/>
              <a:defRPr>
                <a:solidFill>
                  <a:srgbClr val="414141"/>
                </a:solidFill>
                <a:latin typeface="+mn-lt"/>
                <a:ea typeface="+mn-ea"/>
                <a:cs typeface="+mn-cs"/>
              </a:defRPr>
            </a:lvl4pPr>
            <a:lvl5pPr marL="2057400" indent="-228600" algn="l" rtl="0" eaLnBrk="0" fontAlgn="base" hangingPunct="0">
              <a:spcBef>
                <a:spcPct val="20000"/>
              </a:spcBef>
              <a:spcAft>
                <a:spcPct val="0"/>
              </a:spcAft>
              <a:buClr>
                <a:srgbClr val="B2B2B2"/>
              </a:buClr>
              <a:buChar char="•"/>
              <a:defRPr>
                <a:solidFill>
                  <a:srgbClr val="414141"/>
                </a:solidFill>
                <a:latin typeface="+mn-lt"/>
                <a:ea typeface="+mn-ea"/>
                <a:cs typeface="+mn-cs"/>
              </a:defRPr>
            </a:lvl5pPr>
            <a:lvl6pPr marL="2514600" indent="-228600" algn="l" rtl="0" fontAlgn="base">
              <a:spcBef>
                <a:spcPct val="20000"/>
              </a:spcBef>
              <a:spcAft>
                <a:spcPct val="0"/>
              </a:spcAft>
              <a:buClr>
                <a:srgbClr val="B2B2B2"/>
              </a:buClr>
              <a:buChar char="•"/>
              <a:defRPr>
                <a:solidFill>
                  <a:srgbClr val="414141"/>
                </a:solidFill>
                <a:latin typeface="+mn-lt"/>
                <a:ea typeface="+mn-ea"/>
                <a:cs typeface="+mn-cs"/>
              </a:defRPr>
            </a:lvl6pPr>
            <a:lvl7pPr marL="2971800" indent="-228600" algn="l" rtl="0" fontAlgn="base">
              <a:spcBef>
                <a:spcPct val="20000"/>
              </a:spcBef>
              <a:spcAft>
                <a:spcPct val="0"/>
              </a:spcAft>
              <a:buClr>
                <a:srgbClr val="B2B2B2"/>
              </a:buClr>
              <a:buChar char="•"/>
              <a:defRPr>
                <a:solidFill>
                  <a:srgbClr val="414141"/>
                </a:solidFill>
                <a:latin typeface="+mn-lt"/>
                <a:ea typeface="+mn-ea"/>
                <a:cs typeface="+mn-cs"/>
              </a:defRPr>
            </a:lvl7pPr>
            <a:lvl8pPr marL="3429000" indent="-228600" algn="l" rtl="0" fontAlgn="base">
              <a:spcBef>
                <a:spcPct val="20000"/>
              </a:spcBef>
              <a:spcAft>
                <a:spcPct val="0"/>
              </a:spcAft>
              <a:buClr>
                <a:srgbClr val="B2B2B2"/>
              </a:buClr>
              <a:buChar char="•"/>
              <a:defRPr>
                <a:solidFill>
                  <a:srgbClr val="414141"/>
                </a:solidFill>
                <a:latin typeface="+mn-lt"/>
                <a:ea typeface="+mn-ea"/>
                <a:cs typeface="+mn-cs"/>
              </a:defRPr>
            </a:lvl8pPr>
            <a:lvl9pPr marL="3886200" indent="-228600" algn="l" rtl="0" fontAlgn="base">
              <a:spcBef>
                <a:spcPct val="20000"/>
              </a:spcBef>
              <a:spcAft>
                <a:spcPct val="0"/>
              </a:spcAft>
              <a:buClr>
                <a:srgbClr val="B2B2B2"/>
              </a:buClr>
              <a:buChar char="•"/>
              <a:defRPr>
                <a:solidFill>
                  <a:srgbClr val="414141"/>
                </a:solidFill>
                <a:latin typeface="+mn-lt"/>
                <a:ea typeface="+mn-ea"/>
                <a:cs typeface="+mn-cs"/>
              </a:defRPr>
            </a:lvl9pPr>
          </a:lstStyle>
          <a:p>
            <a:pPr marL="57150" indent="0" algn="ctr">
              <a:buNone/>
              <a:defRPr/>
            </a:pPr>
            <a:r>
              <a:rPr lang="en-US" b="1" kern="0" dirty="0">
                <a:solidFill>
                  <a:schemeClr val="accent6">
                    <a:lumMod val="50000"/>
                  </a:schemeClr>
                </a:solidFill>
                <a:latin typeface="+mj-lt"/>
              </a:rPr>
              <a:t>In an ongoing Zambian antenatal cohort:</a:t>
            </a:r>
          </a:p>
          <a:p>
            <a:pPr marL="57150" indent="0" algn="ctr">
              <a:buNone/>
              <a:defRPr/>
            </a:pPr>
            <a:endParaRPr lang="en-US" b="1" kern="0" dirty="0">
              <a:solidFill>
                <a:schemeClr val="accent6">
                  <a:lumMod val="50000"/>
                </a:schemeClr>
              </a:solidFill>
              <a:latin typeface="+mj-lt"/>
            </a:endParaRPr>
          </a:p>
          <a:p>
            <a:pPr marL="57150" indent="0" algn="ctr">
              <a:buNone/>
              <a:defRPr/>
            </a:pPr>
            <a:endParaRPr lang="en-US" sz="3200" b="1" kern="0" dirty="0">
              <a:solidFill>
                <a:schemeClr val="accent6">
                  <a:lumMod val="50000"/>
                </a:schemeClr>
              </a:solidFill>
              <a:latin typeface="+mj-lt"/>
            </a:endParaRPr>
          </a:p>
          <a:p>
            <a:pPr marL="514350" indent="-457200" algn="ctr">
              <a:defRPr/>
            </a:pPr>
            <a:r>
              <a:rPr lang="en-US" kern="0" dirty="0">
                <a:solidFill>
                  <a:schemeClr val="accent6">
                    <a:lumMod val="50000"/>
                  </a:schemeClr>
                </a:solidFill>
                <a:latin typeface="+mj-lt"/>
              </a:rPr>
              <a:t>Assess alterations associated with HIV and ART </a:t>
            </a:r>
          </a:p>
          <a:p>
            <a:pPr marL="514350" indent="-457200" algn="ctr">
              <a:defRPr/>
            </a:pPr>
            <a:r>
              <a:rPr lang="en-US" kern="0" dirty="0">
                <a:solidFill>
                  <a:schemeClr val="accent6">
                    <a:lumMod val="50000"/>
                  </a:schemeClr>
                </a:solidFill>
                <a:latin typeface="+mj-lt"/>
              </a:rPr>
              <a:t>Assess association with spontaneous PTB</a:t>
            </a:r>
          </a:p>
        </p:txBody>
      </p:sp>
      <p:sp>
        <p:nvSpPr>
          <p:cNvPr id="10" name="TextBox 9">
            <a:extLst>
              <a:ext uri="{FF2B5EF4-FFF2-40B4-BE49-F238E27FC236}">
                <a16:creationId xmlns:a16="http://schemas.microsoft.com/office/drawing/2014/main" id="{C2C602CE-7D31-4F12-0EFB-415AE78A5BB6}"/>
              </a:ext>
            </a:extLst>
          </p:cNvPr>
          <p:cNvSpPr txBox="1"/>
          <p:nvPr/>
        </p:nvSpPr>
        <p:spPr>
          <a:xfrm>
            <a:off x="514350" y="1917507"/>
            <a:ext cx="3886200" cy="830997"/>
          </a:xfrm>
          <a:prstGeom prst="rect">
            <a:avLst/>
          </a:prstGeom>
          <a:solidFill>
            <a:schemeClr val="accent6">
              <a:lumMod val="50000"/>
            </a:schemeClr>
          </a:solidFill>
        </p:spPr>
        <p:txBody>
          <a:bodyPr wrap="square" rtlCol="0">
            <a:spAutoFit/>
          </a:bodyPr>
          <a:lstStyle/>
          <a:p>
            <a:pPr marL="57150" algn="ctr">
              <a:defRPr/>
            </a:pPr>
            <a:r>
              <a:rPr lang="en-US" kern="0" dirty="0">
                <a:solidFill>
                  <a:schemeClr val="bg1"/>
                </a:solidFill>
                <a:latin typeface="+mj-lt"/>
              </a:rPr>
              <a:t>Characterize local and systemic inflammation</a:t>
            </a:r>
          </a:p>
        </p:txBody>
      </p:sp>
      <p:sp>
        <p:nvSpPr>
          <p:cNvPr id="11" name="TextBox 10">
            <a:extLst>
              <a:ext uri="{FF2B5EF4-FFF2-40B4-BE49-F238E27FC236}">
                <a16:creationId xmlns:a16="http://schemas.microsoft.com/office/drawing/2014/main" id="{E5BC3989-453B-7B5A-C0AA-874D4ADE5E1F}"/>
              </a:ext>
            </a:extLst>
          </p:cNvPr>
          <p:cNvSpPr txBox="1"/>
          <p:nvPr/>
        </p:nvSpPr>
        <p:spPr>
          <a:xfrm>
            <a:off x="4737287" y="1905000"/>
            <a:ext cx="3886200" cy="830997"/>
          </a:xfrm>
          <a:prstGeom prst="rect">
            <a:avLst/>
          </a:prstGeom>
          <a:solidFill>
            <a:srgbClr val="569FD3"/>
          </a:solidFill>
        </p:spPr>
        <p:txBody>
          <a:bodyPr wrap="square" rtlCol="0">
            <a:spAutoFit/>
          </a:bodyPr>
          <a:lstStyle/>
          <a:p>
            <a:pPr marL="57150" algn="ctr">
              <a:defRPr/>
            </a:pPr>
            <a:r>
              <a:rPr lang="en-US" kern="0" dirty="0">
                <a:solidFill>
                  <a:schemeClr val="bg1"/>
                </a:solidFill>
                <a:latin typeface="+mj-lt"/>
              </a:rPr>
              <a:t>Characterize the vaginal microbiota  </a:t>
            </a:r>
          </a:p>
        </p:txBody>
      </p:sp>
      <p:sp>
        <p:nvSpPr>
          <p:cNvPr id="17" name="TextBox 16">
            <a:extLst>
              <a:ext uri="{FF2B5EF4-FFF2-40B4-BE49-F238E27FC236}">
                <a16:creationId xmlns:a16="http://schemas.microsoft.com/office/drawing/2014/main" id="{29F7F814-1661-8FE0-55C5-AE4B9F9B46B1}"/>
              </a:ext>
            </a:extLst>
          </p:cNvPr>
          <p:cNvSpPr txBox="1"/>
          <p:nvPr/>
        </p:nvSpPr>
        <p:spPr>
          <a:xfrm>
            <a:off x="337600" y="3986581"/>
            <a:ext cx="1415216" cy="394108"/>
          </a:xfrm>
          <a:prstGeom prst="rect">
            <a:avLst/>
          </a:prstGeom>
          <a:noFill/>
          <a:ln w="19050">
            <a:noFill/>
          </a:ln>
        </p:spPr>
        <p:txBody>
          <a:bodyPr wrap="none" rtlCol="0" anchor="ctr">
            <a:spAutoFit/>
          </a:bodyPr>
          <a:lstStyle/>
          <a:p>
            <a:r>
              <a:rPr lang="en-US" sz="1600" b="1" dirty="0">
                <a:solidFill>
                  <a:schemeClr val="accent6">
                    <a:lumMod val="50000"/>
                  </a:schemeClr>
                </a:solidFill>
                <a:latin typeface="Helvetica" pitchFamily="2" charset="0"/>
              </a:rPr>
              <a:t>Hypothesis:</a:t>
            </a:r>
            <a:endParaRPr lang="en-US" sz="1600" b="1" i="1" dirty="0">
              <a:solidFill>
                <a:schemeClr val="accent6">
                  <a:lumMod val="50000"/>
                </a:schemeClr>
              </a:solidFill>
              <a:latin typeface="Helvetica" pitchFamily="2" charset="0"/>
            </a:endParaRPr>
          </a:p>
        </p:txBody>
      </p:sp>
      <p:sp>
        <p:nvSpPr>
          <p:cNvPr id="20" name="Slide Number Placeholder 1">
            <a:extLst>
              <a:ext uri="{FF2B5EF4-FFF2-40B4-BE49-F238E27FC236}">
                <a16:creationId xmlns:a16="http://schemas.microsoft.com/office/drawing/2014/main" id="{7A202DA4-8E51-98E9-BA64-5401794F8578}"/>
              </a:ext>
            </a:extLst>
          </p:cNvPr>
          <p:cNvSpPr txBox="1">
            <a:spLocks/>
          </p:cNvSpPr>
          <p:nvPr/>
        </p:nvSpPr>
        <p:spPr bwMode="auto">
          <a:xfrm>
            <a:off x="6858000" y="142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200" kern="1200">
                <a:solidFill>
                  <a:schemeClr val="bg2"/>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Garamond" panose="02020404030301010803"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Garamond" panose="02020404030301010803" pitchFamily="18" charset="0"/>
                <a:ea typeface="MS PGothic" panose="020B0600070205080204" pitchFamily="34" charset="-128"/>
                <a:cs typeface="+mn-cs"/>
              </a:defRPr>
            </a:lvl9pPr>
          </a:lstStyle>
          <a:p>
            <a:pPr>
              <a:defRPr/>
            </a:pPr>
            <a:fld id="{BFF24982-0135-894F-9B2E-CE6E645AA41E}" type="slidenum">
              <a:rPr lang="en-US" altLang="en-US" smtClean="0">
                <a:solidFill>
                  <a:schemeClr val="accent6">
                    <a:lumMod val="50000"/>
                  </a:schemeClr>
                </a:solidFill>
              </a:rPr>
              <a:pPr>
                <a:defRPr/>
              </a:pPr>
              <a:t>7</a:t>
            </a:fld>
            <a:endParaRPr lang="en-US" altLang="en-US" dirty="0">
              <a:solidFill>
                <a:schemeClr val="accent6">
                  <a:lumMod val="50000"/>
                </a:schemeClr>
              </a:solidFill>
            </a:endParaRPr>
          </a:p>
        </p:txBody>
      </p:sp>
      <p:sp>
        <p:nvSpPr>
          <p:cNvPr id="4" name="Rectangle 3">
            <a:extLst>
              <a:ext uri="{FF2B5EF4-FFF2-40B4-BE49-F238E27FC236}">
                <a16:creationId xmlns:a16="http://schemas.microsoft.com/office/drawing/2014/main" id="{10E8779A-F56D-DBA8-EB92-9DDB0579A082}"/>
              </a:ext>
            </a:extLst>
          </p:cNvPr>
          <p:cNvSpPr/>
          <p:nvPr/>
        </p:nvSpPr>
        <p:spPr>
          <a:xfrm>
            <a:off x="364814" y="5153628"/>
            <a:ext cx="892592" cy="452368"/>
          </a:xfrm>
          <a:prstGeom prst="rect">
            <a:avLst/>
          </a:prstGeom>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C00000"/>
                </a:solidFill>
              </a:rPr>
              <a:t>HIV</a:t>
            </a:r>
          </a:p>
        </p:txBody>
      </p:sp>
      <p:sp>
        <p:nvSpPr>
          <p:cNvPr id="19" name="Rectangle 18">
            <a:extLst>
              <a:ext uri="{FF2B5EF4-FFF2-40B4-BE49-F238E27FC236}">
                <a16:creationId xmlns:a16="http://schemas.microsoft.com/office/drawing/2014/main" id="{EEDCD471-2232-42FA-E616-B06CA44573A0}"/>
              </a:ext>
            </a:extLst>
          </p:cNvPr>
          <p:cNvSpPr/>
          <p:nvPr/>
        </p:nvSpPr>
        <p:spPr>
          <a:xfrm>
            <a:off x="1776292" y="4181685"/>
            <a:ext cx="1761708" cy="680731"/>
          </a:xfrm>
          <a:prstGeom prst="rect">
            <a:avLst/>
          </a:prstGeom>
          <a:solidFill>
            <a:srgbClr val="4597A0"/>
          </a:solid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chemeClr val="bg1"/>
                </a:solidFill>
              </a:rPr>
              <a:t>Acute Immune Activation</a:t>
            </a:r>
          </a:p>
        </p:txBody>
      </p:sp>
      <p:sp>
        <p:nvSpPr>
          <p:cNvPr id="21" name="Rectangle 20">
            <a:extLst>
              <a:ext uri="{FF2B5EF4-FFF2-40B4-BE49-F238E27FC236}">
                <a16:creationId xmlns:a16="http://schemas.microsoft.com/office/drawing/2014/main" id="{D016691C-2C7E-52CF-9872-51710F7DF1B6}"/>
              </a:ext>
            </a:extLst>
          </p:cNvPr>
          <p:cNvSpPr/>
          <p:nvPr/>
        </p:nvSpPr>
        <p:spPr>
          <a:xfrm>
            <a:off x="1776292" y="5948669"/>
            <a:ext cx="1761708" cy="680731"/>
          </a:xfrm>
          <a:prstGeom prst="rect">
            <a:avLst/>
          </a:prstGeom>
          <a:solidFill>
            <a:srgbClr val="162A53"/>
          </a:solid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chemeClr val="bg1"/>
                </a:solidFill>
              </a:rPr>
              <a:t>Altered Microbiome</a:t>
            </a:r>
          </a:p>
        </p:txBody>
      </p:sp>
      <p:sp>
        <p:nvSpPr>
          <p:cNvPr id="22" name="Rectangle 21">
            <a:extLst>
              <a:ext uri="{FF2B5EF4-FFF2-40B4-BE49-F238E27FC236}">
                <a16:creationId xmlns:a16="http://schemas.microsoft.com/office/drawing/2014/main" id="{E9ED8129-9D02-7620-7B04-1030033EBFD2}"/>
              </a:ext>
            </a:extLst>
          </p:cNvPr>
          <p:cNvSpPr/>
          <p:nvPr/>
        </p:nvSpPr>
        <p:spPr>
          <a:xfrm>
            <a:off x="4672963" y="4181685"/>
            <a:ext cx="2362946" cy="716878"/>
          </a:xfrm>
          <a:prstGeom prst="rect">
            <a:avLst/>
          </a:prstGeom>
          <a:solidFill>
            <a:srgbClr val="4597A0"/>
          </a:solid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chemeClr val="bg1"/>
                </a:solidFill>
              </a:rPr>
              <a:t>Persistent Immune Activation</a:t>
            </a:r>
          </a:p>
        </p:txBody>
      </p:sp>
      <p:sp>
        <p:nvSpPr>
          <p:cNvPr id="23" name="Rectangle 22">
            <a:extLst>
              <a:ext uri="{FF2B5EF4-FFF2-40B4-BE49-F238E27FC236}">
                <a16:creationId xmlns:a16="http://schemas.microsoft.com/office/drawing/2014/main" id="{59DA99CD-7A2D-8A71-4945-913882EBDB5A}"/>
              </a:ext>
            </a:extLst>
          </p:cNvPr>
          <p:cNvSpPr/>
          <p:nvPr/>
        </p:nvSpPr>
        <p:spPr>
          <a:xfrm>
            <a:off x="4681000" y="5948669"/>
            <a:ext cx="2362946" cy="664041"/>
          </a:xfrm>
          <a:prstGeom prst="rect">
            <a:avLst/>
          </a:prstGeom>
          <a:solidFill>
            <a:srgbClr val="162A53"/>
          </a:solid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800" dirty="0">
                <a:solidFill>
                  <a:schemeClr val="bg1"/>
                </a:solidFill>
              </a:rPr>
              <a:t>Persistent Microbiome Changes</a:t>
            </a:r>
          </a:p>
        </p:txBody>
      </p:sp>
      <p:sp>
        <p:nvSpPr>
          <p:cNvPr id="5" name="Triangle 4">
            <a:extLst>
              <a:ext uri="{FF2B5EF4-FFF2-40B4-BE49-F238E27FC236}">
                <a16:creationId xmlns:a16="http://schemas.microsoft.com/office/drawing/2014/main" id="{B097F2AA-FB86-43AC-E41B-CEE1C7237FE8}"/>
              </a:ext>
            </a:extLst>
          </p:cNvPr>
          <p:cNvSpPr/>
          <p:nvPr/>
        </p:nvSpPr>
        <p:spPr>
          <a:xfrm rot="16200000">
            <a:off x="3975654" y="2667685"/>
            <a:ext cx="632473" cy="5504111"/>
          </a:xfrm>
          <a:prstGeom prst="triangle">
            <a:avLst/>
          </a:prstGeom>
          <a:solidFill>
            <a:srgbClr val="569FD3"/>
          </a:solidFill>
          <a:ln w="28575">
            <a:solidFill>
              <a:srgbClr val="21407D"/>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800" dirty="0">
              <a:solidFill>
                <a:srgbClr val="C00000"/>
              </a:solidFill>
            </a:endParaRPr>
          </a:p>
        </p:txBody>
      </p:sp>
      <p:sp>
        <p:nvSpPr>
          <p:cNvPr id="6" name="TextBox 5">
            <a:extLst>
              <a:ext uri="{FF2B5EF4-FFF2-40B4-BE49-F238E27FC236}">
                <a16:creationId xmlns:a16="http://schemas.microsoft.com/office/drawing/2014/main" id="{F80FEB47-B1AE-0510-D177-70861B007487}"/>
              </a:ext>
            </a:extLst>
          </p:cNvPr>
          <p:cNvSpPr txBox="1"/>
          <p:nvPr/>
        </p:nvSpPr>
        <p:spPr>
          <a:xfrm>
            <a:off x="2780865" y="5246540"/>
            <a:ext cx="1393908" cy="338554"/>
          </a:xfrm>
          <a:prstGeom prst="rect">
            <a:avLst/>
          </a:prstGeom>
          <a:noFill/>
        </p:spPr>
        <p:txBody>
          <a:bodyPr wrap="none" rtlCol="0">
            <a:spAutoFit/>
          </a:bodyPr>
          <a:lstStyle/>
          <a:p>
            <a:r>
              <a:rPr lang="en-US" sz="1600" dirty="0">
                <a:solidFill>
                  <a:schemeClr val="bg1"/>
                </a:solidFill>
                <a:latin typeface="+mj-lt"/>
              </a:rPr>
              <a:t>ART initiation</a:t>
            </a:r>
          </a:p>
        </p:txBody>
      </p:sp>
      <p:sp>
        <p:nvSpPr>
          <p:cNvPr id="24" name="TextBox 23">
            <a:extLst>
              <a:ext uri="{FF2B5EF4-FFF2-40B4-BE49-F238E27FC236}">
                <a16:creationId xmlns:a16="http://schemas.microsoft.com/office/drawing/2014/main" id="{664C0704-517F-E27D-5EC4-69F6F9ADE7BE}"/>
              </a:ext>
            </a:extLst>
          </p:cNvPr>
          <p:cNvSpPr txBox="1"/>
          <p:nvPr/>
        </p:nvSpPr>
        <p:spPr>
          <a:xfrm>
            <a:off x="5297648" y="5248082"/>
            <a:ext cx="1748171" cy="338554"/>
          </a:xfrm>
          <a:prstGeom prst="rect">
            <a:avLst/>
          </a:prstGeom>
          <a:noFill/>
        </p:spPr>
        <p:txBody>
          <a:bodyPr wrap="none" rtlCol="0">
            <a:spAutoFit/>
          </a:bodyPr>
          <a:lstStyle/>
          <a:p>
            <a:r>
              <a:rPr lang="en-US" sz="1600" dirty="0">
                <a:solidFill>
                  <a:schemeClr val="bg1"/>
                </a:solidFill>
                <a:latin typeface="+mj-lt"/>
              </a:rPr>
              <a:t>ART continuation</a:t>
            </a:r>
          </a:p>
        </p:txBody>
      </p:sp>
      <p:sp>
        <p:nvSpPr>
          <p:cNvPr id="36" name="Right Arrow 35">
            <a:extLst>
              <a:ext uri="{FF2B5EF4-FFF2-40B4-BE49-F238E27FC236}">
                <a16:creationId xmlns:a16="http://schemas.microsoft.com/office/drawing/2014/main" id="{328B7D97-E34C-C574-AEF0-983C79143D50}"/>
              </a:ext>
            </a:extLst>
          </p:cNvPr>
          <p:cNvSpPr/>
          <p:nvPr/>
        </p:nvSpPr>
        <p:spPr>
          <a:xfrm rot="19658920">
            <a:off x="956945" y="4650076"/>
            <a:ext cx="680152" cy="184038"/>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0980EECB-3960-04D1-53F3-6DEB4F29D856}"/>
              </a:ext>
            </a:extLst>
          </p:cNvPr>
          <p:cNvSpPr/>
          <p:nvPr/>
        </p:nvSpPr>
        <p:spPr>
          <a:xfrm rot="2206525">
            <a:off x="965989" y="5909908"/>
            <a:ext cx="680152" cy="184038"/>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ight Arrow 37">
            <a:extLst>
              <a:ext uri="{FF2B5EF4-FFF2-40B4-BE49-F238E27FC236}">
                <a16:creationId xmlns:a16="http://schemas.microsoft.com/office/drawing/2014/main" id="{EE6D1995-9DCF-E914-9FED-CC9194601017}"/>
              </a:ext>
            </a:extLst>
          </p:cNvPr>
          <p:cNvSpPr/>
          <p:nvPr/>
        </p:nvSpPr>
        <p:spPr>
          <a:xfrm>
            <a:off x="3769424" y="6233190"/>
            <a:ext cx="680152" cy="184038"/>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ight Arrow 38">
            <a:extLst>
              <a:ext uri="{FF2B5EF4-FFF2-40B4-BE49-F238E27FC236}">
                <a16:creationId xmlns:a16="http://schemas.microsoft.com/office/drawing/2014/main" id="{E2506936-A288-EFCF-EF71-2D8926AE0F48}"/>
              </a:ext>
            </a:extLst>
          </p:cNvPr>
          <p:cNvSpPr/>
          <p:nvPr/>
        </p:nvSpPr>
        <p:spPr>
          <a:xfrm>
            <a:off x="3773569" y="4445875"/>
            <a:ext cx="680152" cy="184038"/>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E2AB2A8-BFFA-6C48-DDD1-8768594ABF67}"/>
              </a:ext>
            </a:extLst>
          </p:cNvPr>
          <p:cNvSpPr txBox="1"/>
          <p:nvPr/>
        </p:nvSpPr>
        <p:spPr>
          <a:xfrm>
            <a:off x="7528596" y="5159298"/>
            <a:ext cx="1539204" cy="584775"/>
          </a:xfrm>
          <a:prstGeom prst="rect">
            <a:avLst/>
          </a:prstGeom>
          <a:noFill/>
          <a:ln w="19050">
            <a:noFill/>
          </a:ln>
        </p:spPr>
        <p:txBody>
          <a:bodyPr wrap="none" rtlCol="0" anchor="ctr">
            <a:spAutoFit/>
          </a:bodyPr>
          <a:lstStyle/>
          <a:p>
            <a:pPr algn="ctr"/>
            <a:r>
              <a:rPr lang="en-US" sz="1600" b="1" dirty="0">
                <a:solidFill>
                  <a:srgbClr val="C00000"/>
                </a:solidFill>
                <a:latin typeface="Helvetica" pitchFamily="2" charset="0"/>
              </a:rPr>
              <a:t>Spontaneous </a:t>
            </a:r>
          </a:p>
          <a:p>
            <a:pPr algn="ctr"/>
            <a:r>
              <a:rPr lang="en-US" sz="1600" b="1" dirty="0">
                <a:solidFill>
                  <a:srgbClr val="C00000"/>
                </a:solidFill>
                <a:latin typeface="Helvetica" pitchFamily="2" charset="0"/>
              </a:rPr>
              <a:t>PTB</a:t>
            </a:r>
          </a:p>
        </p:txBody>
      </p:sp>
      <p:sp>
        <p:nvSpPr>
          <p:cNvPr id="42" name="Right Arrow 41">
            <a:extLst>
              <a:ext uri="{FF2B5EF4-FFF2-40B4-BE49-F238E27FC236}">
                <a16:creationId xmlns:a16="http://schemas.microsoft.com/office/drawing/2014/main" id="{D20BD711-759A-9E3C-D84E-DCA616E4B13D}"/>
              </a:ext>
            </a:extLst>
          </p:cNvPr>
          <p:cNvSpPr/>
          <p:nvPr/>
        </p:nvSpPr>
        <p:spPr>
          <a:xfrm rot="1828782">
            <a:off x="7296471" y="4657989"/>
            <a:ext cx="680152" cy="184038"/>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ight Arrow 42">
            <a:extLst>
              <a:ext uri="{FF2B5EF4-FFF2-40B4-BE49-F238E27FC236}">
                <a16:creationId xmlns:a16="http://schemas.microsoft.com/office/drawing/2014/main" id="{10BB0004-2A84-DAEA-9C97-3C7CF4A688F3}"/>
              </a:ext>
            </a:extLst>
          </p:cNvPr>
          <p:cNvSpPr/>
          <p:nvPr/>
        </p:nvSpPr>
        <p:spPr>
          <a:xfrm rot="19279242">
            <a:off x="7279706" y="6034355"/>
            <a:ext cx="680152" cy="184038"/>
          </a:xfrm>
          <a:prstGeom prst="rightArrow">
            <a:avLst/>
          </a:prstGeom>
          <a:solidFill>
            <a:schemeClr val="bg1"/>
          </a:solid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EBBAE53-B7D9-DF12-7F70-E54BDD8A7424}"/>
              </a:ext>
            </a:extLst>
          </p:cNvPr>
          <p:cNvSpPr txBox="1"/>
          <p:nvPr/>
        </p:nvSpPr>
        <p:spPr>
          <a:xfrm>
            <a:off x="3523442" y="4724400"/>
            <a:ext cx="1172116" cy="430887"/>
          </a:xfrm>
          <a:prstGeom prst="rect">
            <a:avLst/>
          </a:prstGeom>
          <a:noFill/>
          <a:ln w="19050">
            <a:noFill/>
          </a:ln>
        </p:spPr>
        <p:txBody>
          <a:bodyPr wrap="none" rtlCol="0" anchor="ctr">
            <a:spAutoFit/>
          </a:bodyPr>
          <a:lstStyle/>
          <a:p>
            <a:pPr algn="ctr"/>
            <a:r>
              <a:rPr lang="en-US" sz="1100" b="1" dirty="0">
                <a:solidFill>
                  <a:schemeClr val="accent6">
                    <a:lumMod val="50000"/>
                  </a:schemeClr>
                </a:solidFill>
                <a:latin typeface="Helvetica" pitchFamily="2" charset="0"/>
              </a:rPr>
              <a:t>Immune </a:t>
            </a:r>
          </a:p>
          <a:p>
            <a:pPr algn="ctr"/>
            <a:r>
              <a:rPr lang="en-US" sz="1100" b="1" dirty="0">
                <a:solidFill>
                  <a:schemeClr val="accent6">
                    <a:lumMod val="50000"/>
                  </a:schemeClr>
                </a:solidFill>
                <a:latin typeface="Helvetica" pitchFamily="2" charset="0"/>
              </a:rPr>
              <a:t>Reconstitution</a:t>
            </a:r>
          </a:p>
        </p:txBody>
      </p:sp>
      <p:sp>
        <p:nvSpPr>
          <p:cNvPr id="45" name="TextBox 44">
            <a:extLst>
              <a:ext uri="{FF2B5EF4-FFF2-40B4-BE49-F238E27FC236}">
                <a16:creationId xmlns:a16="http://schemas.microsoft.com/office/drawing/2014/main" id="{EC3BF4AF-1DCF-A32E-429F-E8E9FBD95259}"/>
              </a:ext>
            </a:extLst>
          </p:cNvPr>
          <p:cNvSpPr txBox="1"/>
          <p:nvPr/>
        </p:nvSpPr>
        <p:spPr>
          <a:xfrm>
            <a:off x="3695156" y="5721865"/>
            <a:ext cx="833883" cy="430887"/>
          </a:xfrm>
          <a:prstGeom prst="rect">
            <a:avLst/>
          </a:prstGeom>
          <a:noFill/>
          <a:ln w="19050">
            <a:noFill/>
          </a:ln>
        </p:spPr>
        <p:txBody>
          <a:bodyPr wrap="none" rtlCol="0" anchor="ctr">
            <a:spAutoFit/>
          </a:bodyPr>
          <a:lstStyle/>
          <a:p>
            <a:pPr algn="ctr"/>
            <a:r>
              <a:rPr lang="en-US" sz="1100" b="1" dirty="0">
                <a:solidFill>
                  <a:schemeClr val="accent6">
                    <a:lumMod val="50000"/>
                  </a:schemeClr>
                </a:solidFill>
                <a:latin typeface="Helvetica" pitchFamily="2" charset="0"/>
              </a:rPr>
              <a:t>Metabolic</a:t>
            </a:r>
          </a:p>
          <a:p>
            <a:pPr algn="ctr"/>
            <a:r>
              <a:rPr lang="en-US" sz="1100" b="1" dirty="0">
                <a:solidFill>
                  <a:schemeClr val="accent6">
                    <a:lumMod val="50000"/>
                  </a:schemeClr>
                </a:solidFill>
                <a:latin typeface="Helvetica" pitchFamily="2" charset="0"/>
              </a:rPr>
              <a:t>Changes</a:t>
            </a:r>
          </a:p>
        </p:txBody>
      </p:sp>
    </p:spTree>
    <p:custDataLst>
      <p:tags r:id="rId1"/>
    </p:custDataLst>
    <p:extLst>
      <p:ext uri="{BB962C8B-B14F-4D97-AF65-F5344CB8AC3E}">
        <p14:creationId xmlns:p14="http://schemas.microsoft.com/office/powerpoint/2010/main" val="1677180357"/>
      </p:ext>
    </p:extLst>
  </p:cSld>
  <p:clrMapOvr>
    <a:masterClrMapping/>
  </p:clrMapOvr>
  <mc:AlternateContent xmlns:mc="http://schemas.openxmlformats.org/markup-compatibility/2006" xmlns:p14="http://schemas.microsoft.com/office/powerpoint/2010/main">
    <mc:Choice Requires="p14">
      <p:transition spd="slow" p14:dur="2000" advTm="46323"/>
    </mc:Choice>
    <mc:Fallback xmlns="">
      <p:transition spd="slow" advTm="463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19" grpId="0" animBg="1"/>
      <p:bldP spid="21" grpId="0" animBg="1"/>
      <p:bldP spid="22" grpId="0" animBg="1"/>
      <p:bldP spid="23" grpId="0" animBg="1"/>
      <p:bldP spid="5" grpId="0" animBg="1"/>
      <p:bldP spid="6" grpId="0"/>
      <p:bldP spid="24" grpId="0"/>
      <p:bldP spid="36" grpId="0" animBg="1"/>
      <p:bldP spid="37" grpId="0" animBg="1"/>
      <p:bldP spid="38" grpId="0" animBg="1"/>
      <p:bldP spid="39" grpId="0" animBg="1"/>
      <p:bldP spid="40" grpId="0"/>
      <p:bldP spid="42" grpId="0" animBg="1"/>
      <p:bldP spid="43" grpId="0" animBg="1"/>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87B59-831A-88D8-944A-E7172AC23A13}"/>
              </a:ext>
            </a:extLst>
          </p:cNvPr>
          <p:cNvSpPr>
            <a:spLocks noGrp="1"/>
          </p:cNvSpPr>
          <p:nvPr>
            <p:ph type="ctrTitle"/>
          </p:nvPr>
        </p:nvSpPr>
        <p:spPr>
          <a:xfrm>
            <a:off x="685800" y="2693987"/>
            <a:ext cx="7772400" cy="1470025"/>
          </a:xfrm>
        </p:spPr>
        <p:txBody>
          <a:bodyPr/>
          <a:lstStyle/>
          <a:p>
            <a:r>
              <a:rPr lang="en-US" sz="4800" dirty="0"/>
              <a:t>Methods</a:t>
            </a:r>
          </a:p>
        </p:txBody>
      </p:sp>
      <p:sp>
        <p:nvSpPr>
          <p:cNvPr id="4" name="Slide Number Placeholder 3">
            <a:extLst>
              <a:ext uri="{FF2B5EF4-FFF2-40B4-BE49-F238E27FC236}">
                <a16:creationId xmlns:a16="http://schemas.microsoft.com/office/drawing/2014/main" id="{AC48194C-9E9D-0BCC-B5C9-60E01E47FCB5}"/>
              </a:ext>
            </a:extLst>
          </p:cNvPr>
          <p:cNvSpPr>
            <a:spLocks noGrp="1"/>
          </p:cNvSpPr>
          <p:nvPr>
            <p:ph type="sldNum" sz="quarter" idx="12"/>
          </p:nvPr>
        </p:nvSpPr>
        <p:spPr/>
        <p:txBody>
          <a:bodyPr/>
          <a:lstStyle/>
          <a:p>
            <a:pPr>
              <a:defRPr/>
            </a:pPr>
            <a:fld id="{CF9E8062-7401-AE4F-B9CF-4911625327B4}" type="slidenum">
              <a:rPr lang="en-US" altLang="en-US" smtClean="0"/>
              <a:pPr>
                <a:defRPr/>
              </a:pPr>
              <a:t>8</a:t>
            </a:fld>
            <a:endParaRPr lang="en-US" altLang="en-US"/>
          </a:p>
        </p:txBody>
      </p:sp>
    </p:spTree>
    <p:extLst>
      <p:ext uri="{BB962C8B-B14F-4D97-AF65-F5344CB8AC3E}">
        <p14:creationId xmlns:p14="http://schemas.microsoft.com/office/powerpoint/2010/main" val="1735134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entagon 40">
            <a:extLst>
              <a:ext uri="{FF2B5EF4-FFF2-40B4-BE49-F238E27FC236}">
                <a16:creationId xmlns:a16="http://schemas.microsoft.com/office/drawing/2014/main" id="{C2BEB7E5-EA7C-0C3D-823B-0D56FEE2F72E}"/>
              </a:ext>
            </a:extLst>
          </p:cNvPr>
          <p:cNvSpPr/>
          <p:nvPr/>
        </p:nvSpPr>
        <p:spPr>
          <a:xfrm>
            <a:off x="2283506" y="3646136"/>
            <a:ext cx="2286000" cy="237744"/>
          </a:xfrm>
          <a:prstGeom prst="homePlate">
            <a:avLst/>
          </a:prstGeom>
          <a:noFill/>
          <a:ln>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accent4">
                  <a:lumMod val="50000"/>
                </a:schemeClr>
              </a:solidFill>
            </a:endParaRPr>
          </a:p>
        </p:txBody>
      </p:sp>
      <p:sp>
        <p:nvSpPr>
          <p:cNvPr id="2" name="Title 1">
            <a:extLst>
              <a:ext uri="{FF2B5EF4-FFF2-40B4-BE49-F238E27FC236}">
                <a16:creationId xmlns:a16="http://schemas.microsoft.com/office/drawing/2014/main" id="{9022A284-4070-0A53-F245-1A1B877AB8A5}"/>
              </a:ext>
            </a:extLst>
          </p:cNvPr>
          <p:cNvSpPr>
            <a:spLocks noGrp="1"/>
          </p:cNvSpPr>
          <p:nvPr>
            <p:ph type="title"/>
          </p:nvPr>
        </p:nvSpPr>
        <p:spPr>
          <a:xfrm>
            <a:off x="0" y="1096962"/>
            <a:ext cx="9144000" cy="655638"/>
          </a:xfrm>
        </p:spPr>
        <p:txBody>
          <a:bodyPr/>
          <a:lstStyle/>
          <a:p>
            <a:r>
              <a:rPr lang="en-US" sz="4000" dirty="0">
                <a:solidFill>
                  <a:srgbClr val="002060"/>
                </a:solidFill>
                <a:latin typeface="Helvetica" pitchFamily="2" charset="0"/>
              </a:rPr>
              <a:t>ZAPPS: </a:t>
            </a:r>
            <a:br>
              <a:rPr lang="en-US" sz="4000" dirty="0">
                <a:solidFill>
                  <a:srgbClr val="002060"/>
                </a:solidFill>
                <a:latin typeface="Helvetica" pitchFamily="2" charset="0"/>
              </a:rPr>
            </a:br>
            <a:r>
              <a:rPr lang="en-US" sz="2800" dirty="0">
                <a:solidFill>
                  <a:srgbClr val="002060"/>
                </a:solidFill>
                <a:latin typeface="Helvetica" pitchFamily="2" charset="0"/>
              </a:rPr>
              <a:t>The Zambian Prematurity Prevention Study</a:t>
            </a:r>
            <a:br>
              <a:rPr lang="en-US" sz="2800" dirty="0">
                <a:solidFill>
                  <a:srgbClr val="002060"/>
                </a:solidFill>
                <a:latin typeface="Helvetica" pitchFamily="2" charset="0"/>
              </a:rPr>
            </a:br>
            <a:r>
              <a:rPr lang="en-US" sz="1600" dirty="0">
                <a:solidFill>
                  <a:srgbClr val="002060"/>
                </a:solidFill>
                <a:latin typeface="Helvetica" pitchFamily="2" charset="0"/>
              </a:rPr>
              <a:t>Women and Newborn Hospital of the University Teaching Hospital</a:t>
            </a:r>
            <a:br>
              <a:rPr lang="en-US" sz="1600" dirty="0">
                <a:solidFill>
                  <a:srgbClr val="002060"/>
                </a:solidFill>
                <a:latin typeface="Helvetica" pitchFamily="2" charset="0"/>
              </a:rPr>
            </a:br>
            <a:r>
              <a:rPr lang="en-US" sz="1600" dirty="0">
                <a:solidFill>
                  <a:srgbClr val="002060"/>
                </a:solidFill>
                <a:latin typeface="Helvetica" pitchFamily="2" charset="0"/>
              </a:rPr>
              <a:t>Lusaka, Zambia</a:t>
            </a:r>
            <a:endParaRPr lang="en-US" sz="2800" dirty="0"/>
          </a:p>
        </p:txBody>
      </p:sp>
      <p:pic>
        <p:nvPicPr>
          <p:cNvPr id="3" name="Picture 6">
            <a:extLst>
              <a:ext uri="{FF2B5EF4-FFF2-40B4-BE49-F238E27FC236}">
                <a16:creationId xmlns:a16="http://schemas.microsoft.com/office/drawing/2014/main" id="{48E0CB1E-7CF1-5E48-345B-4E5DA23025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228600"/>
            <a:ext cx="114155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E71028ED-9A8F-D0B6-25E9-FF5C570F2D24}"/>
              </a:ext>
            </a:extLst>
          </p:cNvPr>
          <p:cNvSpPr txBox="1">
            <a:spLocks noChangeArrowheads="1"/>
          </p:cNvSpPr>
          <p:nvPr/>
        </p:nvSpPr>
        <p:spPr bwMode="auto">
          <a:xfrm>
            <a:off x="5841516" y="2523937"/>
            <a:ext cx="3135918" cy="3216265"/>
          </a:xfrm>
          <a:prstGeom prst="rect">
            <a:avLst/>
          </a:prstGeom>
          <a:noFill/>
          <a:ln w="19050">
            <a:solidFill>
              <a:schemeClr val="accent6">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pPr algn="ctr"/>
            <a:r>
              <a:rPr lang="en-US" altLang="en-US" b="1" dirty="0">
                <a:solidFill>
                  <a:srgbClr val="569FD3"/>
                </a:solidFill>
                <a:latin typeface="Helvetica" pitchFamily="2" charset="0"/>
              </a:rPr>
              <a:t>Phase 1: </a:t>
            </a:r>
          </a:p>
          <a:p>
            <a:pPr algn="ctr"/>
            <a:r>
              <a:rPr lang="en-US" altLang="en-US" sz="2000" b="1" i="1" dirty="0">
                <a:solidFill>
                  <a:srgbClr val="569FD3"/>
                </a:solidFill>
                <a:latin typeface="Helvetica" pitchFamily="2" charset="0"/>
              </a:rPr>
              <a:t>Aug 2015-Sept 2017</a:t>
            </a:r>
            <a:endParaRPr lang="en-US" altLang="en-US" b="1" dirty="0">
              <a:solidFill>
                <a:srgbClr val="569FD3"/>
              </a:solidFill>
              <a:latin typeface="Helvetica" pitchFamily="2" charset="0"/>
            </a:endParaRPr>
          </a:p>
          <a:p>
            <a:pPr algn="ctr"/>
            <a:r>
              <a:rPr lang="en-US" altLang="en-US" sz="1400" b="1" dirty="0">
                <a:solidFill>
                  <a:srgbClr val="569FD3"/>
                </a:solidFill>
                <a:latin typeface="Helvetica" pitchFamily="2" charset="0"/>
              </a:rPr>
              <a:t>n = 1450 </a:t>
            </a:r>
          </a:p>
          <a:p>
            <a:pPr algn="ctr"/>
            <a:endParaRPr lang="en-US" altLang="en-US" sz="1400" b="1" dirty="0">
              <a:solidFill>
                <a:srgbClr val="569FD3"/>
              </a:solidFill>
              <a:latin typeface="Helvetica" pitchFamily="2" charset="0"/>
            </a:endParaRPr>
          </a:p>
          <a:p>
            <a:pPr algn="ctr"/>
            <a:endParaRPr lang="en-US" altLang="en-US" sz="1400" b="1" dirty="0">
              <a:solidFill>
                <a:srgbClr val="569FD3"/>
              </a:solidFill>
              <a:latin typeface="Helvetica" pitchFamily="2" charset="0"/>
            </a:endParaRPr>
          </a:p>
          <a:p>
            <a:r>
              <a:rPr lang="en-US" altLang="en-US" sz="1600" b="1" dirty="0">
                <a:solidFill>
                  <a:schemeClr val="accent6">
                    <a:lumMod val="50000"/>
                  </a:schemeClr>
                </a:solidFill>
                <a:latin typeface="Helvetica" pitchFamily="2" charset="0"/>
              </a:rPr>
              <a:t>	</a:t>
            </a:r>
          </a:p>
          <a:p>
            <a:endParaRPr lang="en-US" altLang="en-US" sz="1600" b="1" dirty="0">
              <a:solidFill>
                <a:schemeClr val="accent6">
                  <a:lumMod val="50000"/>
                </a:schemeClr>
              </a:solidFill>
              <a:latin typeface="Helvetica" pitchFamily="2" charset="0"/>
            </a:endParaRPr>
          </a:p>
          <a:p>
            <a:endParaRPr lang="en-US" altLang="en-US" sz="1600" b="1" dirty="0">
              <a:solidFill>
                <a:schemeClr val="accent6">
                  <a:lumMod val="50000"/>
                </a:schemeClr>
              </a:solidFill>
              <a:latin typeface="Helvetica" pitchFamily="2" charset="0"/>
            </a:endParaRPr>
          </a:p>
          <a:p>
            <a:endParaRPr lang="en-US" altLang="en-US" sz="1600" b="1" dirty="0">
              <a:solidFill>
                <a:schemeClr val="accent6">
                  <a:lumMod val="50000"/>
                </a:schemeClr>
              </a:solidFill>
              <a:latin typeface="Helvetica" pitchFamily="2" charset="0"/>
            </a:endParaRPr>
          </a:p>
          <a:p>
            <a:endParaRPr lang="en-US" altLang="en-US" sz="1600" b="1" dirty="0">
              <a:solidFill>
                <a:schemeClr val="accent6">
                  <a:lumMod val="50000"/>
                </a:schemeClr>
              </a:solidFill>
              <a:latin typeface="Helvetica" pitchFamily="2" charset="0"/>
            </a:endParaRPr>
          </a:p>
          <a:p>
            <a:endParaRPr lang="en-US" altLang="en-US" sz="1600" b="1" dirty="0">
              <a:solidFill>
                <a:schemeClr val="accent6">
                  <a:lumMod val="50000"/>
                </a:schemeClr>
              </a:solidFill>
              <a:latin typeface="Helvetica" pitchFamily="2" charset="0"/>
            </a:endParaRPr>
          </a:p>
          <a:p>
            <a:endParaRPr lang="en-US" altLang="en-US" sz="1600" b="1" dirty="0">
              <a:solidFill>
                <a:schemeClr val="accent6">
                  <a:lumMod val="50000"/>
                </a:schemeClr>
              </a:solidFill>
              <a:latin typeface="Helvetica" pitchFamily="2" charset="0"/>
            </a:endParaRPr>
          </a:p>
          <a:p>
            <a:endParaRPr lang="en-US" altLang="en-US" sz="500" b="1" dirty="0">
              <a:solidFill>
                <a:schemeClr val="accent6">
                  <a:lumMod val="50000"/>
                </a:schemeClr>
              </a:solidFill>
              <a:latin typeface="Helvetica" pitchFamily="2" charset="0"/>
            </a:endParaRPr>
          </a:p>
        </p:txBody>
      </p:sp>
      <p:sp>
        <p:nvSpPr>
          <p:cNvPr id="6" name="TextBox 7">
            <a:extLst>
              <a:ext uri="{FF2B5EF4-FFF2-40B4-BE49-F238E27FC236}">
                <a16:creationId xmlns:a16="http://schemas.microsoft.com/office/drawing/2014/main" id="{DA44C8BA-6569-87D2-8B18-CCCAABE62274}"/>
              </a:ext>
            </a:extLst>
          </p:cNvPr>
          <p:cNvSpPr txBox="1">
            <a:spLocks noChangeArrowheads="1"/>
          </p:cNvSpPr>
          <p:nvPr/>
        </p:nvSpPr>
        <p:spPr bwMode="auto">
          <a:xfrm>
            <a:off x="152400" y="5817513"/>
            <a:ext cx="24833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Garamond" panose="02020404030301010803" pitchFamily="18" charset="0"/>
                <a:ea typeface="MS PGothic" panose="020B0600070205080204" pitchFamily="34" charset="-128"/>
              </a:defRPr>
            </a:lvl1pPr>
            <a:lvl2pPr marL="742950" indent="-285750">
              <a:defRPr sz="2400">
                <a:solidFill>
                  <a:schemeClr val="tx1"/>
                </a:solidFill>
                <a:latin typeface="Garamond" panose="02020404030301010803" pitchFamily="18" charset="0"/>
                <a:ea typeface="MS PGothic" panose="020B0600070205080204" pitchFamily="34" charset="-128"/>
              </a:defRPr>
            </a:lvl2pPr>
            <a:lvl3pPr marL="1143000" indent="-228600">
              <a:defRPr sz="2400">
                <a:solidFill>
                  <a:schemeClr val="tx1"/>
                </a:solidFill>
                <a:latin typeface="Garamond" panose="02020404030301010803" pitchFamily="18" charset="0"/>
                <a:ea typeface="MS PGothic" panose="020B0600070205080204" pitchFamily="34" charset="-128"/>
              </a:defRPr>
            </a:lvl3pPr>
            <a:lvl4pPr marL="1600200" indent="-228600">
              <a:defRPr sz="2400">
                <a:solidFill>
                  <a:schemeClr val="tx1"/>
                </a:solidFill>
                <a:latin typeface="Garamond" panose="02020404030301010803" pitchFamily="18" charset="0"/>
                <a:ea typeface="MS PGothic" panose="020B0600070205080204" pitchFamily="34" charset="-128"/>
              </a:defRPr>
            </a:lvl4pPr>
            <a:lvl5pPr marL="2057400" indent="-228600">
              <a:defRPr sz="2400">
                <a:solidFill>
                  <a:schemeClr val="tx1"/>
                </a:solidFill>
                <a:latin typeface="Garamond" panose="02020404030301010803"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aramond" panose="02020404030301010803" pitchFamily="18" charset="0"/>
                <a:ea typeface="MS PGothic" panose="020B0600070205080204" pitchFamily="34" charset="-128"/>
              </a:defRPr>
            </a:lvl9pPr>
          </a:lstStyle>
          <a:p>
            <a:r>
              <a:rPr lang="en-US" altLang="en-US" sz="1100" dirty="0" err="1">
                <a:latin typeface="Calibri" panose="020F0502020204030204" pitchFamily="34" charset="0"/>
                <a:cs typeface="Calibri" panose="020F0502020204030204" pitchFamily="34" charset="0"/>
              </a:rPr>
              <a:t>ClinicalTrials.gov</a:t>
            </a:r>
            <a:r>
              <a:rPr lang="en-US" altLang="en-US" sz="1100" dirty="0">
                <a:latin typeface="Calibri" panose="020F0502020204030204" pitchFamily="34" charset="0"/>
                <a:cs typeface="Calibri" panose="020F0502020204030204" pitchFamily="34" charset="0"/>
              </a:rPr>
              <a:t>: </a:t>
            </a:r>
            <a:r>
              <a:rPr lang="en-US" altLang="en-US" sz="1100" dirty="0">
                <a:latin typeface="Calibri" panose="020F0502020204030204" pitchFamily="34" charset="0"/>
                <a:cs typeface="Calibri" panose="020F0502020204030204" pitchFamily="34" charset="0"/>
                <a:hlinkClick r:id="rId4"/>
              </a:rPr>
              <a:t>NCT02738892</a:t>
            </a:r>
          </a:p>
          <a:p>
            <a:r>
              <a:rPr lang="en-US" altLang="en-US" sz="1100" dirty="0">
                <a:latin typeface="Calibri" panose="020F0502020204030204" pitchFamily="34" charset="0"/>
                <a:cs typeface="Calibri" panose="020F0502020204030204" pitchFamily="34" charset="0"/>
              </a:rPr>
              <a:t>Castillo et al. </a:t>
            </a:r>
            <a:r>
              <a:rPr lang="en-US" altLang="en-US" sz="1100" i="1" dirty="0">
                <a:latin typeface="Calibri" panose="020F0502020204030204" pitchFamily="34" charset="0"/>
                <a:cs typeface="Calibri" panose="020F0502020204030204" pitchFamily="34" charset="0"/>
              </a:rPr>
              <a:t>Gates Open Research </a:t>
            </a:r>
            <a:r>
              <a:rPr lang="en-US" altLang="en-US" sz="1100" dirty="0">
                <a:latin typeface="Calibri" panose="020F0502020204030204" pitchFamily="34" charset="0"/>
                <a:cs typeface="Calibri" panose="020F0502020204030204" pitchFamily="34" charset="0"/>
              </a:rPr>
              <a:t>2019</a:t>
            </a:r>
          </a:p>
        </p:txBody>
      </p:sp>
      <p:sp>
        <p:nvSpPr>
          <p:cNvPr id="8" name="TextBox 7">
            <a:extLst>
              <a:ext uri="{FF2B5EF4-FFF2-40B4-BE49-F238E27FC236}">
                <a16:creationId xmlns:a16="http://schemas.microsoft.com/office/drawing/2014/main" id="{54EDFFF0-6560-7EAD-319D-FC02B5532782}"/>
              </a:ext>
            </a:extLst>
          </p:cNvPr>
          <p:cNvSpPr txBox="1"/>
          <p:nvPr/>
        </p:nvSpPr>
        <p:spPr>
          <a:xfrm>
            <a:off x="7812111" y="3618103"/>
            <a:ext cx="1106424" cy="585216"/>
          </a:xfrm>
          <a:prstGeom prst="rect">
            <a:avLst/>
          </a:prstGeom>
          <a:solidFill>
            <a:srgbClr val="569FD3"/>
          </a:solidFill>
          <a:ln>
            <a:solidFill>
              <a:srgbClr val="00727C"/>
            </a:solidFill>
          </a:ln>
        </p:spPr>
        <p:txBody>
          <a:bodyPr wrap="none" rtlCol="0" anchor="ctr">
            <a:spAutoFit/>
          </a:bodyPr>
          <a:lstStyle/>
          <a:p>
            <a:pPr algn="ctr"/>
            <a:r>
              <a:rPr lang="en-US" sz="1600" b="1" dirty="0">
                <a:solidFill>
                  <a:schemeClr val="accent3"/>
                </a:solidFill>
                <a:latin typeface="Helvetica" pitchFamily="2" charset="0"/>
              </a:rPr>
              <a:t>HIV-</a:t>
            </a:r>
          </a:p>
        </p:txBody>
      </p:sp>
      <p:sp>
        <p:nvSpPr>
          <p:cNvPr id="9" name="TextBox 8">
            <a:extLst>
              <a:ext uri="{FF2B5EF4-FFF2-40B4-BE49-F238E27FC236}">
                <a16:creationId xmlns:a16="http://schemas.microsoft.com/office/drawing/2014/main" id="{3D730D85-339E-EB4D-CB6D-1155AD99F6ED}"/>
              </a:ext>
            </a:extLst>
          </p:cNvPr>
          <p:cNvSpPr txBox="1"/>
          <p:nvPr/>
        </p:nvSpPr>
        <p:spPr>
          <a:xfrm>
            <a:off x="7812111" y="4305280"/>
            <a:ext cx="1106424" cy="584775"/>
          </a:xfrm>
          <a:prstGeom prst="rect">
            <a:avLst/>
          </a:prstGeom>
          <a:solidFill>
            <a:schemeClr val="accent5">
              <a:lumMod val="50000"/>
            </a:schemeClr>
          </a:solidFill>
          <a:ln>
            <a:solidFill>
              <a:schemeClr val="tx1">
                <a:lumMod val="50000"/>
              </a:schemeClr>
            </a:solidFill>
          </a:ln>
        </p:spPr>
        <p:txBody>
          <a:bodyPr wrap="none" rtlCol="0" anchor="ctr">
            <a:spAutoFit/>
          </a:bodyPr>
          <a:lstStyle/>
          <a:p>
            <a:pPr algn="ctr"/>
            <a:r>
              <a:rPr lang="en-US" sz="1600" b="1" dirty="0">
                <a:solidFill>
                  <a:schemeClr val="bg1"/>
                </a:solidFill>
                <a:latin typeface="Helvetica" pitchFamily="2" charset="0"/>
              </a:rPr>
              <a:t>HIV+</a:t>
            </a:r>
          </a:p>
          <a:p>
            <a:pPr algn="ctr"/>
            <a:r>
              <a:rPr lang="en-US" sz="1600" b="1" dirty="0">
                <a:solidFill>
                  <a:schemeClr val="bg1"/>
                </a:solidFill>
                <a:latin typeface="Helvetica" pitchFamily="2" charset="0"/>
              </a:rPr>
              <a:t>pre-ART</a:t>
            </a:r>
          </a:p>
        </p:txBody>
      </p:sp>
      <p:sp>
        <p:nvSpPr>
          <p:cNvPr id="10" name="TextBox 9">
            <a:extLst>
              <a:ext uri="{FF2B5EF4-FFF2-40B4-BE49-F238E27FC236}">
                <a16:creationId xmlns:a16="http://schemas.microsoft.com/office/drawing/2014/main" id="{ED7B7AA2-7B8B-BA73-882B-3DED9A827BBD}"/>
              </a:ext>
            </a:extLst>
          </p:cNvPr>
          <p:cNvSpPr txBox="1"/>
          <p:nvPr/>
        </p:nvSpPr>
        <p:spPr>
          <a:xfrm>
            <a:off x="7812111" y="4992016"/>
            <a:ext cx="1106393" cy="584775"/>
          </a:xfrm>
          <a:prstGeom prst="rect">
            <a:avLst/>
          </a:prstGeom>
          <a:solidFill>
            <a:schemeClr val="accent6">
              <a:lumMod val="75000"/>
            </a:schemeClr>
          </a:solidFill>
          <a:ln>
            <a:solidFill>
              <a:schemeClr val="tx1">
                <a:lumMod val="50000"/>
              </a:schemeClr>
            </a:solidFill>
          </a:ln>
        </p:spPr>
        <p:txBody>
          <a:bodyPr wrap="none" rtlCol="0" anchor="ctr">
            <a:spAutoFit/>
          </a:bodyPr>
          <a:lstStyle/>
          <a:p>
            <a:pPr algn="ctr"/>
            <a:r>
              <a:rPr lang="en-US" sz="1600" b="1" dirty="0">
                <a:solidFill>
                  <a:schemeClr val="bg1"/>
                </a:solidFill>
                <a:latin typeface="Helvetica" pitchFamily="2" charset="0"/>
              </a:rPr>
              <a:t>HIV+</a:t>
            </a:r>
          </a:p>
          <a:p>
            <a:pPr algn="ctr"/>
            <a:r>
              <a:rPr lang="en-US" sz="1600" b="1" dirty="0">
                <a:solidFill>
                  <a:schemeClr val="bg1"/>
                </a:solidFill>
                <a:latin typeface="Helvetica" pitchFamily="2" charset="0"/>
              </a:rPr>
              <a:t>post-ART</a:t>
            </a:r>
          </a:p>
        </p:txBody>
      </p:sp>
      <p:sp>
        <p:nvSpPr>
          <p:cNvPr id="13" name="TextBox 12">
            <a:extLst>
              <a:ext uri="{FF2B5EF4-FFF2-40B4-BE49-F238E27FC236}">
                <a16:creationId xmlns:a16="http://schemas.microsoft.com/office/drawing/2014/main" id="{831D6BD7-73D4-06BF-B3EE-F87D846AC7A6}"/>
              </a:ext>
            </a:extLst>
          </p:cNvPr>
          <p:cNvSpPr txBox="1"/>
          <p:nvPr/>
        </p:nvSpPr>
        <p:spPr>
          <a:xfrm>
            <a:off x="5792274" y="3543837"/>
            <a:ext cx="2082049" cy="2185214"/>
          </a:xfrm>
          <a:prstGeom prst="rect">
            <a:avLst/>
          </a:prstGeom>
          <a:noFill/>
        </p:spPr>
        <p:txBody>
          <a:bodyPr wrap="square" rtlCol="0">
            <a:spAutoFit/>
          </a:bodyPr>
          <a:lstStyle/>
          <a:p>
            <a:pPr algn="ctr"/>
            <a:r>
              <a:rPr lang="en-US" altLang="en-US" sz="1400" b="1" dirty="0">
                <a:solidFill>
                  <a:schemeClr val="accent6">
                    <a:lumMod val="50000"/>
                  </a:schemeClr>
                </a:solidFill>
                <a:latin typeface="Helvetica" pitchFamily="2" charset="0"/>
              </a:rPr>
              <a:t>HIV-</a:t>
            </a:r>
          </a:p>
          <a:p>
            <a:pPr algn="ctr"/>
            <a:r>
              <a:rPr lang="en-US" altLang="en-US" sz="1400" b="1" dirty="0">
                <a:solidFill>
                  <a:schemeClr val="accent6">
                    <a:lumMod val="50000"/>
                  </a:schemeClr>
                </a:solidFill>
                <a:latin typeface="Helvetica" pitchFamily="2" charset="0"/>
              </a:rPr>
              <a:t>uninfected</a:t>
            </a:r>
          </a:p>
          <a:p>
            <a:pPr algn="ctr"/>
            <a:r>
              <a:rPr lang="en-US" altLang="en-US" sz="1200" dirty="0">
                <a:solidFill>
                  <a:schemeClr val="accent6">
                    <a:lumMod val="50000"/>
                  </a:schemeClr>
                </a:solidFill>
                <a:latin typeface="Helvetica" pitchFamily="2" charset="0"/>
              </a:rPr>
              <a:t>n = 1097 </a:t>
            </a:r>
          </a:p>
          <a:p>
            <a:pPr algn="ctr"/>
            <a:endParaRPr lang="en-US" altLang="en-US" sz="800" b="1" dirty="0">
              <a:solidFill>
                <a:schemeClr val="accent6">
                  <a:lumMod val="50000"/>
                </a:schemeClr>
              </a:solidFill>
              <a:latin typeface="Helvetica" pitchFamily="2" charset="0"/>
            </a:endParaRPr>
          </a:p>
          <a:p>
            <a:pPr algn="ctr"/>
            <a:r>
              <a:rPr lang="en-US" altLang="en-US" sz="1400" b="1" dirty="0">
                <a:solidFill>
                  <a:schemeClr val="accent6">
                    <a:lumMod val="50000"/>
                  </a:schemeClr>
                </a:solidFill>
                <a:latin typeface="Helvetica" pitchFamily="2" charset="0"/>
              </a:rPr>
              <a:t>HIV</a:t>
            </a:r>
            <a:r>
              <a:rPr lang="en-US" altLang="en-US" sz="1400" b="1" baseline="30000" dirty="0">
                <a:solidFill>
                  <a:schemeClr val="accent6">
                    <a:lumMod val="50000"/>
                  </a:schemeClr>
                </a:solidFill>
                <a:latin typeface="Helvetica" pitchFamily="2" charset="0"/>
              </a:rPr>
              <a:t>+</a:t>
            </a:r>
            <a:r>
              <a:rPr lang="en-US" altLang="en-US" sz="1400" b="1" dirty="0">
                <a:solidFill>
                  <a:schemeClr val="accent6">
                    <a:lumMod val="50000"/>
                  </a:schemeClr>
                </a:solidFill>
                <a:latin typeface="Helvetica" pitchFamily="2" charset="0"/>
              </a:rPr>
              <a:t> </a:t>
            </a:r>
          </a:p>
          <a:p>
            <a:pPr algn="ctr"/>
            <a:r>
              <a:rPr lang="en-US" altLang="en-US" sz="1400" b="1" dirty="0">
                <a:solidFill>
                  <a:schemeClr val="accent6">
                    <a:lumMod val="50000"/>
                  </a:schemeClr>
                </a:solidFill>
                <a:latin typeface="Helvetica" pitchFamily="2" charset="0"/>
              </a:rPr>
              <a:t>preconceptional ART </a:t>
            </a:r>
          </a:p>
          <a:p>
            <a:pPr algn="ctr"/>
            <a:r>
              <a:rPr lang="en-US" altLang="en-US" sz="1200" dirty="0">
                <a:solidFill>
                  <a:schemeClr val="accent6">
                    <a:lumMod val="50000"/>
                  </a:schemeClr>
                </a:solidFill>
                <a:latin typeface="Helvetica" pitchFamily="2" charset="0"/>
              </a:rPr>
              <a:t>n = 205</a:t>
            </a:r>
          </a:p>
          <a:p>
            <a:pPr algn="ctr"/>
            <a:endParaRPr lang="en-US" altLang="en-US" sz="800" b="1" dirty="0">
              <a:solidFill>
                <a:schemeClr val="accent6">
                  <a:lumMod val="50000"/>
                </a:schemeClr>
              </a:solidFill>
              <a:latin typeface="Helvetica" pitchFamily="2" charset="0"/>
            </a:endParaRPr>
          </a:p>
          <a:p>
            <a:pPr algn="ctr"/>
            <a:r>
              <a:rPr lang="en-US" altLang="en-US" sz="1400" b="1" dirty="0">
                <a:solidFill>
                  <a:schemeClr val="accent6">
                    <a:lumMod val="50000"/>
                  </a:schemeClr>
                </a:solidFill>
                <a:latin typeface="Helvetica" pitchFamily="2" charset="0"/>
              </a:rPr>
              <a:t>HIV</a:t>
            </a:r>
            <a:r>
              <a:rPr lang="en-US" altLang="en-US" sz="1400" b="1" baseline="30000" dirty="0">
                <a:solidFill>
                  <a:schemeClr val="accent6">
                    <a:lumMod val="50000"/>
                  </a:schemeClr>
                </a:solidFill>
                <a:latin typeface="Helvetica" pitchFamily="2" charset="0"/>
              </a:rPr>
              <a:t>+ </a:t>
            </a:r>
          </a:p>
          <a:p>
            <a:pPr algn="ctr"/>
            <a:r>
              <a:rPr lang="en-US" altLang="en-US" sz="1400" b="1" dirty="0">
                <a:solidFill>
                  <a:schemeClr val="accent6">
                    <a:lumMod val="50000"/>
                  </a:schemeClr>
                </a:solidFill>
                <a:latin typeface="Helvetica" pitchFamily="2" charset="0"/>
              </a:rPr>
              <a:t>postconceptional ART </a:t>
            </a:r>
          </a:p>
          <a:p>
            <a:pPr algn="ctr"/>
            <a:r>
              <a:rPr lang="en-US" altLang="en-US" sz="1200" dirty="0">
                <a:solidFill>
                  <a:schemeClr val="accent6">
                    <a:lumMod val="50000"/>
                  </a:schemeClr>
                </a:solidFill>
                <a:latin typeface="Helvetica" pitchFamily="2" charset="0"/>
              </a:rPr>
              <a:t>n = 99</a:t>
            </a:r>
            <a:endParaRPr lang="en-US" altLang="en-US" sz="1200" dirty="0">
              <a:solidFill>
                <a:srgbClr val="569FD3"/>
              </a:solidFill>
              <a:latin typeface="Helvetica" pitchFamily="2" charset="0"/>
            </a:endParaRPr>
          </a:p>
        </p:txBody>
      </p:sp>
      <p:sp>
        <p:nvSpPr>
          <p:cNvPr id="14" name="TextBox 13">
            <a:extLst>
              <a:ext uri="{FF2B5EF4-FFF2-40B4-BE49-F238E27FC236}">
                <a16:creationId xmlns:a16="http://schemas.microsoft.com/office/drawing/2014/main" id="{4CF3C2CC-0A33-2D47-2A2C-F98D7EAD743E}"/>
              </a:ext>
            </a:extLst>
          </p:cNvPr>
          <p:cNvSpPr txBox="1"/>
          <p:nvPr/>
        </p:nvSpPr>
        <p:spPr>
          <a:xfrm>
            <a:off x="152400" y="6206860"/>
            <a:ext cx="8839200" cy="523220"/>
          </a:xfrm>
          <a:prstGeom prst="rect">
            <a:avLst/>
          </a:prstGeom>
          <a:solidFill>
            <a:schemeClr val="accent6">
              <a:lumMod val="50000"/>
            </a:schemeClr>
          </a:solidFill>
        </p:spPr>
        <p:txBody>
          <a:bodyPr wrap="square" rtlCol="0">
            <a:spAutoFit/>
          </a:bodyPr>
          <a:lstStyle/>
          <a:p>
            <a:pPr algn="ctr"/>
            <a:r>
              <a:rPr lang="en-US" sz="1400" dirty="0">
                <a:solidFill>
                  <a:schemeClr val="bg1"/>
                </a:solidFill>
                <a:latin typeface="+mj-lt"/>
              </a:rPr>
              <a:t>Study approval granted by </a:t>
            </a:r>
            <a:r>
              <a:rPr lang="en-US" sz="1400" b="1" dirty="0">
                <a:solidFill>
                  <a:schemeClr val="bg1"/>
                </a:solidFill>
                <a:latin typeface="+mj-lt"/>
              </a:rPr>
              <a:t>The University of Zambia Biomedical Research Ethics Committee </a:t>
            </a:r>
            <a:r>
              <a:rPr lang="en-US" sz="1400" dirty="0">
                <a:solidFill>
                  <a:schemeClr val="bg1"/>
                </a:solidFill>
                <a:latin typeface="+mj-lt"/>
              </a:rPr>
              <a:t>and the </a:t>
            </a:r>
            <a:r>
              <a:rPr lang="en-US" sz="1400" b="1" dirty="0">
                <a:solidFill>
                  <a:schemeClr val="bg1"/>
                </a:solidFill>
                <a:latin typeface="+mj-lt"/>
              </a:rPr>
              <a:t>University of North Carolina Institutional Review Board </a:t>
            </a:r>
          </a:p>
        </p:txBody>
      </p:sp>
      <p:sp>
        <p:nvSpPr>
          <p:cNvPr id="16" name="Slide Number Placeholder 1">
            <a:extLst>
              <a:ext uri="{FF2B5EF4-FFF2-40B4-BE49-F238E27FC236}">
                <a16:creationId xmlns:a16="http://schemas.microsoft.com/office/drawing/2014/main" id="{5A3CDD83-BA49-12EE-AB15-246B14344379}"/>
              </a:ext>
            </a:extLst>
          </p:cNvPr>
          <p:cNvSpPr>
            <a:spLocks noGrp="1"/>
          </p:cNvSpPr>
          <p:nvPr>
            <p:ph type="sldNum" sz="quarter" idx="12"/>
          </p:nvPr>
        </p:nvSpPr>
        <p:spPr>
          <a:xfrm>
            <a:off x="6858000" y="142875"/>
            <a:ext cx="2133600" cy="476250"/>
          </a:xfrm>
        </p:spPr>
        <p:txBody>
          <a:bodyPr/>
          <a:lstStyle/>
          <a:p>
            <a:pPr>
              <a:defRPr/>
            </a:pPr>
            <a:fld id="{BFF24982-0135-894F-9B2E-CE6E645AA41E}" type="slidenum">
              <a:rPr lang="en-US" altLang="en-US" smtClean="0">
                <a:solidFill>
                  <a:schemeClr val="accent6">
                    <a:lumMod val="50000"/>
                  </a:schemeClr>
                </a:solidFill>
              </a:rPr>
              <a:pPr>
                <a:defRPr/>
              </a:pPr>
              <a:t>9</a:t>
            </a:fld>
            <a:endParaRPr lang="en-US" altLang="en-US" dirty="0">
              <a:solidFill>
                <a:schemeClr val="accent6">
                  <a:lumMod val="50000"/>
                </a:schemeClr>
              </a:solidFill>
            </a:endParaRPr>
          </a:p>
        </p:txBody>
      </p:sp>
      <p:sp>
        <p:nvSpPr>
          <p:cNvPr id="20" name="TextBox 19">
            <a:extLst>
              <a:ext uri="{FF2B5EF4-FFF2-40B4-BE49-F238E27FC236}">
                <a16:creationId xmlns:a16="http://schemas.microsoft.com/office/drawing/2014/main" id="{A42F913F-8F20-75AE-69F0-B0A8AA64834E}"/>
              </a:ext>
            </a:extLst>
          </p:cNvPr>
          <p:cNvSpPr txBox="1"/>
          <p:nvPr/>
        </p:nvSpPr>
        <p:spPr>
          <a:xfrm>
            <a:off x="1842579" y="3102784"/>
            <a:ext cx="851515" cy="461665"/>
          </a:xfrm>
          <a:prstGeom prst="rect">
            <a:avLst/>
          </a:prstGeom>
          <a:noFill/>
        </p:spPr>
        <p:txBody>
          <a:bodyPr wrap="none" rtlCol="0">
            <a:spAutoFit/>
          </a:bodyPr>
          <a:lstStyle/>
          <a:p>
            <a:pPr algn="ctr"/>
            <a:r>
              <a:rPr lang="en-US" sz="1200" dirty="0">
                <a:solidFill>
                  <a:schemeClr val="accent4">
                    <a:lumMod val="50000"/>
                  </a:schemeClr>
                </a:solidFill>
                <a:latin typeface="+mj-lt"/>
              </a:rPr>
              <a:t>First PNC</a:t>
            </a:r>
          </a:p>
          <a:p>
            <a:pPr algn="ctr"/>
            <a:r>
              <a:rPr lang="en-US" sz="1200" dirty="0">
                <a:solidFill>
                  <a:schemeClr val="accent4">
                    <a:lumMod val="50000"/>
                  </a:schemeClr>
                </a:solidFill>
                <a:latin typeface="+mj-lt"/>
              </a:rPr>
              <a:t>Visit</a:t>
            </a:r>
          </a:p>
        </p:txBody>
      </p:sp>
      <p:sp>
        <p:nvSpPr>
          <p:cNvPr id="21" name="Chevron 20">
            <a:extLst>
              <a:ext uri="{FF2B5EF4-FFF2-40B4-BE49-F238E27FC236}">
                <a16:creationId xmlns:a16="http://schemas.microsoft.com/office/drawing/2014/main" id="{6BD2BAE3-6F19-66D0-AD77-1978F32151FC}"/>
              </a:ext>
            </a:extLst>
          </p:cNvPr>
          <p:cNvSpPr/>
          <p:nvPr/>
        </p:nvSpPr>
        <p:spPr>
          <a:xfrm>
            <a:off x="1557335" y="3964493"/>
            <a:ext cx="2852506" cy="858795"/>
          </a:xfrm>
          <a:prstGeom prst="chevron">
            <a:avLst/>
          </a:prstGeom>
          <a:solidFill>
            <a:schemeClr val="bg1">
              <a:lumMod val="6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2" name="Chevron 21">
            <a:extLst>
              <a:ext uri="{FF2B5EF4-FFF2-40B4-BE49-F238E27FC236}">
                <a16:creationId xmlns:a16="http://schemas.microsoft.com/office/drawing/2014/main" id="{7B27C2AB-2A4E-9C17-0AC6-68A61B7C1CCA}"/>
              </a:ext>
            </a:extLst>
          </p:cNvPr>
          <p:cNvSpPr/>
          <p:nvPr/>
        </p:nvSpPr>
        <p:spPr>
          <a:xfrm>
            <a:off x="381000" y="3956330"/>
            <a:ext cx="1495188" cy="875018"/>
          </a:xfrm>
          <a:prstGeom prst="chevron">
            <a:avLst/>
          </a:prstGeom>
          <a:solidFill>
            <a:schemeClr val="accent3">
              <a:lumMod val="85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4" name="TextBox 23">
            <a:extLst>
              <a:ext uri="{FF2B5EF4-FFF2-40B4-BE49-F238E27FC236}">
                <a16:creationId xmlns:a16="http://schemas.microsoft.com/office/drawing/2014/main" id="{2CA8B334-F152-E0C8-7545-51B3298405E8}"/>
              </a:ext>
            </a:extLst>
          </p:cNvPr>
          <p:cNvSpPr txBox="1"/>
          <p:nvPr/>
        </p:nvSpPr>
        <p:spPr>
          <a:xfrm>
            <a:off x="1295400" y="2509783"/>
            <a:ext cx="3210254" cy="461665"/>
          </a:xfrm>
          <a:prstGeom prst="rect">
            <a:avLst/>
          </a:prstGeom>
          <a:solidFill>
            <a:schemeClr val="accent3">
              <a:lumMod val="85000"/>
            </a:schemeClr>
          </a:solidFill>
          <a:ln>
            <a:solidFill>
              <a:schemeClr val="accent6">
                <a:lumMod val="50000"/>
              </a:schemeClr>
            </a:solidFill>
          </a:ln>
        </p:spPr>
        <p:txBody>
          <a:bodyPr wrap="square">
            <a:spAutoFit/>
          </a:bodyPr>
          <a:lstStyle/>
          <a:p>
            <a:pPr algn="ctr"/>
            <a:r>
              <a:rPr lang="en-US" altLang="en-US" b="1" dirty="0">
                <a:solidFill>
                  <a:schemeClr val="accent6">
                    <a:lumMod val="50000"/>
                  </a:schemeClr>
                </a:solidFill>
                <a:latin typeface="Helvetica" pitchFamily="2" charset="0"/>
              </a:rPr>
              <a:t>Prospective Cohort</a:t>
            </a:r>
            <a:endParaRPr lang="en-US" altLang="en-US" sz="1800" b="1" dirty="0">
              <a:solidFill>
                <a:schemeClr val="accent6">
                  <a:lumMod val="50000"/>
                </a:schemeClr>
              </a:solidFill>
              <a:latin typeface="Helvetica" pitchFamily="2" charset="0"/>
            </a:endParaRPr>
          </a:p>
        </p:txBody>
      </p:sp>
      <p:sp>
        <p:nvSpPr>
          <p:cNvPr id="25" name="TextBox 24">
            <a:extLst>
              <a:ext uri="{FF2B5EF4-FFF2-40B4-BE49-F238E27FC236}">
                <a16:creationId xmlns:a16="http://schemas.microsoft.com/office/drawing/2014/main" id="{AC00EDEB-485A-65BA-4E28-A3FA02294EF6}"/>
              </a:ext>
            </a:extLst>
          </p:cNvPr>
          <p:cNvSpPr txBox="1"/>
          <p:nvPr/>
        </p:nvSpPr>
        <p:spPr>
          <a:xfrm>
            <a:off x="691801" y="4106949"/>
            <a:ext cx="1106392" cy="553998"/>
          </a:xfrm>
          <a:prstGeom prst="rect">
            <a:avLst/>
          </a:prstGeom>
          <a:noFill/>
        </p:spPr>
        <p:txBody>
          <a:bodyPr wrap="none" rtlCol="0">
            <a:spAutoFit/>
          </a:bodyPr>
          <a:lstStyle/>
          <a:p>
            <a:pPr algn="ctr"/>
            <a:r>
              <a:rPr lang="en-US" sz="1500" dirty="0">
                <a:solidFill>
                  <a:schemeClr val="accent4">
                    <a:lumMod val="50000"/>
                  </a:schemeClr>
                </a:solidFill>
                <a:latin typeface="+mj-lt"/>
              </a:rPr>
              <a:t>Pre-</a:t>
            </a:r>
          </a:p>
          <a:p>
            <a:pPr algn="ctr"/>
            <a:r>
              <a:rPr lang="en-US" sz="1500" dirty="0">
                <a:solidFill>
                  <a:schemeClr val="accent4">
                    <a:lumMod val="50000"/>
                  </a:schemeClr>
                </a:solidFill>
                <a:latin typeface="+mj-lt"/>
              </a:rPr>
              <a:t>Pregnancy</a:t>
            </a:r>
          </a:p>
        </p:txBody>
      </p:sp>
      <p:sp>
        <p:nvSpPr>
          <p:cNvPr id="26" name="TextBox 25">
            <a:extLst>
              <a:ext uri="{FF2B5EF4-FFF2-40B4-BE49-F238E27FC236}">
                <a16:creationId xmlns:a16="http://schemas.microsoft.com/office/drawing/2014/main" id="{8F55F400-58D4-AB00-3516-E3F4360D5F95}"/>
              </a:ext>
            </a:extLst>
          </p:cNvPr>
          <p:cNvSpPr txBox="1"/>
          <p:nvPr/>
        </p:nvSpPr>
        <p:spPr>
          <a:xfrm>
            <a:off x="2402690" y="4202524"/>
            <a:ext cx="1164101" cy="338554"/>
          </a:xfrm>
          <a:prstGeom prst="rect">
            <a:avLst/>
          </a:prstGeom>
          <a:noFill/>
        </p:spPr>
        <p:txBody>
          <a:bodyPr wrap="none" rtlCol="0">
            <a:spAutoFit/>
          </a:bodyPr>
          <a:lstStyle/>
          <a:p>
            <a:pPr algn="ctr"/>
            <a:r>
              <a:rPr lang="en-US" sz="1600" dirty="0">
                <a:solidFill>
                  <a:schemeClr val="accent4">
                    <a:lumMod val="50000"/>
                  </a:schemeClr>
                </a:solidFill>
                <a:latin typeface="+mj-lt"/>
              </a:rPr>
              <a:t>Pregnancy</a:t>
            </a:r>
          </a:p>
        </p:txBody>
      </p:sp>
      <p:sp>
        <p:nvSpPr>
          <p:cNvPr id="27" name="Chevron 26">
            <a:extLst>
              <a:ext uri="{FF2B5EF4-FFF2-40B4-BE49-F238E27FC236}">
                <a16:creationId xmlns:a16="http://schemas.microsoft.com/office/drawing/2014/main" id="{9BB293DA-78A3-F4F1-BAE5-FA2008EDA79C}"/>
              </a:ext>
            </a:extLst>
          </p:cNvPr>
          <p:cNvSpPr/>
          <p:nvPr/>
        </p:nvSpPr>
        <p:spPr>
          <a:xfrm>
            <a:off x="4086594" y="3964495"/>
            <a:ext cx="1615880" cy="858793"/>
          </a:xfrm>
          <a:prstGeom prst="chevron">
            <a:avLst/>
          </a:prstGeom>
          <a:solidFill>
            <a:schemeClr val="bg1">
              <a:lumMod val="50000"/>
            </a:schemeClr>
          </a:solidFill>
          <a:ln>
            <a:solidFill>
              <a:schemeClr val="accent6">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28" name="TextBox 27">
            <a:extLst>
              <a:ext uri="{FF2B5EF4-FFF2-40B4-BE49-F238E27FC236}">
                <a16:creationId xmlns:a16="http://schemas.microsoft.com/office/drawing/2014/main" id="{6237DE20-C294-1607-5CBD-810FFE6B113D}"/>
              </a:ext>
            </a:extLst>
          </p:cNvPr>
          <p:cNvSpPr txBox="1"/>
          <p:nvPr/>
        </p:nvSpPr>
        <p:spPr>
          <a:xfrm>
            <a:off x="4450915" y="4202524"/>
            <a:ext cx="1234633" cy="338554"/>
          </a:xfrm>
          <a:prstGeom prst="rect">
            <a:avLst/>
          </a:prstGeom>
          <a:noFill/>
        </p:spPr>
        <p:txBody>
          <a:bodyPr wrap="none" rtlCol="0">
            <a:spAutoFit/>
          </a:bodyPr>
          <a:lstStyle/>
          <a:p>
            <a:pPr algn="ctr"/>
            <a:r>
              <a:rPr lang="en-US" sz="1600" dirty="0">
                <a:solidFill>
                  <a:schemeClr val="accent4">
                    <a:lumMod val="50000"/>
                  </a:schemeClr>
                </a:solidFill>
                <a:latin typeface="+mj-lt"/>
              </a:rPr>
              <a:t>Postpartum</a:t>
            </a:r>
          </a:p>
        </p:txBody>
      </p:sp>
      <p:sp>
        <p:nvSpPr>
          <p:cNvPr id="30" name="Pentagon 29">
            <a:extLst>
              <a:ext uri="{FF2B5EF4-FFF2-40B4-BE49-F238E27FC236}">
                <a16:creationId xmlns:a16="http://schemas.microsoft.com/office/drawing/2014/main" id="{7BE0967D-598D-7CA2-4DF1-DE5B42A4FA2F}"/>
              </a:ext>
            </a:extLst>
          </p:cNvPr>
          <p:cNvSpPr/>
          <p:nvPr/>
        </p:nvSpPr>
        <p:spPr>
          <a:xfrm>
            <a:off x="976097" y="4915483"/>
            <a:ext cx="4709451" cy="237744"/>
          </a:xfrm>
          <a:prstGeom prst="homePlate">
            <a:avLst/>
          </a:prstGeom>
          <a:solidFill>
            <a:srgbClr val="4597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1" name="Pentagon 30">
            <a:extLst>
              <a:ext uri="{FF2B5EF4-FFF2-40B4-BE49-F238E27FC236}">
                <a16:creationId xmlns:a16="http://schemas.microsoft.com/office/drawing/2014/main" id="{3D7787C4-05B3-0FF1-E7BA-5FA3F0BECB5C}"/>
              </a:ext>
            </a:extLst>
          </p:cNvPr>
          <p:cNvSpPr/>
          <p:nvPr/>
        </p:nvSpPr>
        <p:spPr>
          <a:xfrm>
            <a:off x="2395459" y="5225553"/>
            <a:ext cx="3290089" cy="237744"/>
          </a:xfrm>
          <a:prstGeom prst="homePlate">
            <a:avLst/>
          </a:prstGeom>
          <a:solidFill>
            <a:srgbClr val="21407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2" name="TextBox 31">
            <a:extLst>
              <a:ext uri="{FF2B5EF4-FFF2-40B4-BE49-F238E27FC236}">
                <a16:creationId xmlns:a16="http://schemas.microsoft.com/office/drawing/2014/main" id="{0B27EE42-D253-6BEA-D56B-1D5B60ACE827}"/>
              </a:ext>
            </a:extLst>
          </p:cNvPr>
          <p:cNvSpPr txBox="1"/>
          <p:nvPr/>
        </p:nvSpPr>
        <p:spPr>
          <a:xfrm>
            <a:off x="0" y="4988961"/>
            <a:ext cx="832279" cy="461665"/>
          </a:xfrm>
          <a:prstGeom prst="rect">
            <a:avLst/>
          </a:prstGeom>
          <a:noFill/>
        </p:spPr>
        <p:txBody>
          <a:bodyPr wrap="none" rtlCol="0">
            <a:spAutoFit/>
          </a:bodyPr>
          <a:lstStyle/>
          <a:p>
            <a:pPr algn="ctr"/>
            <a:r>
              <a:rPr lang="en-US" sz="1200" dirty="0">
                <a:solidFill>
                  <a:schemeClr val="accent4">
                    <a:lumMod val="50000"/>
                  </a:schemeClr>
                </a:solidFill>
                <a:latin typeface="+mj-lt"/>
              </a:rPr>
              <a:t>ART </a:t>
            </a:r>
          </a:p>
          <a:p>
            <a:pPr algn="ctr"/>
            <a:r>
              <a:rPr lang="en-US" sz="1200" dirty="0">
                <a:solidFill>
                  <a:schemeClr val="accent4">
                    <a:lumMod val="50000"/>
                  </a:schemeClr>
                </a:solidFill>
                <a:latin typeface="+mj-lt"/>
              </a:rPr>
              <a:t>Exposure</a:t>
            </a:r>
          </a:p>
        </p:txBody>
      </p:sp>
      <p:sp>
        <p:nvSpPr>
          <p:cNvPr id="33" name="Rectangle 32">
            <a:extLst>
              <a:ext uri="{FF2B5EF4-FFF2-40B4-BE49-F238E27FC236}">
                <a16:creationId xmlns:a16="http://schemas.microsoft.com/office/drawing/2014/main" id="{CC689054-9F3A-F78B-D45D-307C0C74E5BA}"/>
              </a:ext>
            </a:extLst>
          </p:cNvPr>
          <p:cNvSpPr/>
          <p:nvPr/>
        </p:nvSpPr>
        <p:spPr>
          <a:xfrm>
            <a:off x="2218640" y="5225553"/>
            <a:ext cx="143560" cy="237744"/>
          </a:xfrm>
          <a:prstGeom prst="rect">
            <a:avLst/>
          </a:prstGeom>
          <a:solidFill>
            <a:srgbClr val="21407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4" name="Rectangle 33">
            <a:extLst>
              <a:ext uri="{FF2B5EF4-FFF2-40B4-BE49-F238E27FC236}">
                <a16:creationId xmlns:a16="http://schemas.microsoft.com/office/drawing/2014/main" id="{C2FEEA74-B85A-07E7-AA1C-FC13938F4743}"/>
              </a:ext>
            </a:extLst>
          </p:cNvPr>
          <p:cNvSpPr/>
          <p:nvPr/>
        </p:nvSpPr>
        <p:spPr>
          <a:xfrm>
            <a:off x="2093941" y="5225553"/>
            <a:ext cx="91440" cy="237744"/>
          </a:xfrm>
          <a:prstGeom prst="rect">
            <a:avLst/>
          </a:prstGeom>
          <a:solidFill>
            <a:srgbClr val="21407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35" name="TextBox 34">
            <a:extLst>
              <a:ext uri="{FF2B5EF4-FFF2-40B4-BE49-F238E27FC236}">
                <a16:creationId xmlns:a16="http://schemas.microsoft.com/office/drawing/2014/main" id="{9247E2C5-B30D-AD63-4767-F18E22AD65DE}"/>
              </a:ext>
            </a:extLst>
          </p:cNvPr>
          <p:cNvSpPr txBox="1"/>
          <p:nvPr/>
        </p:nvSpPr>
        <p:spPr>
          <a:xfrm>
            <a:off x="2667790" y="4915483"/>
            <a:ext cx="1454071" cy="261610"/>
          </a:xfrm>
          <a:prstGeom prst="rect">
            <a:avLst/>
          </a:prstGeom>
          <a:noFill/>
        </p:spPr>
        <p:txBody>
          <a:bodyPr wrap="square" rtlCol="0">
            <a:spAutoFit/>
          </a:bodyPr>
          <a:lstStyle/>
          <a:p>
            <a:pPr algn="ctr"/>
            <a:r>
              <a:rPr lang="en-US" sz="1100" b="1" dirty="0">
                <a:solidFill>
                  <a:schemeClr val="bg1"/>
                </a:solidFill>
                <a:latin typeface="+mj-lt"/>
              </a:rPr>
              <a:t>HIV pre-ART</a:t>
            </a:r>
          </a:p>
        </p:txBody>
      </p:sp>
      <p:sp>
        <p:nvSpPr>
          <p:cNvPr id="36" name="TextBox 35">
            <a:extLst>
              <a:ext uri="{FF2B5EF4-FFF2-40B4-BE49-F238E27FC236}">
                <a16:creationId xmlns:a16="http://schemas.microsoft.com/office/drawing/2014/main" id="{EF4ABA93-D28C-1FB4-D7F6-D7CE3D376A97}"/>
              </a:ext>
            </a:extLst>
          </p:cNvPr>
          <p:cNvSpPr txBox="1"/>
          <p:nvPr/>
        </p:nvSpPr>
        <p:spPr>
          <a:xfrm>
            <a:off x="2906960" y="5224790"/>
            <a:ext cx="2082049" cy="261610"/>
          </a:xfrm>
          <a:prstGeom prst="rect">
            <a:avLst/>
          </a:prstGeom>
          <a:noFill/>
        </p:spPr>
        <p:txBody>
          <a:bodyPr wrap="square" rtlCol="0">
            <a:spAutoFit/>
          </a:bodyPr>
          <a:lstStyle/>
          <a:p>
            <a:pPr algn="ctr"/>
            <a:r>
              <a:rPr lang="en-US" sz="1100" b="1" dirty="0">
                <a:solidFill>
                  <a:schemeClr val="bg1"/>
                </a:solidFill>
                <a:latin typeface="+mj-lt"/>
              </a:rPr>
              <a:t>HIV post-ART</a:t>
            </a:r>
          </a:p>
        </p:txBody>
      </p:sp>
      <p:sp>
        <p:nvSpPr>
          <p:cNvPr id="38" name="TextBox 37">
            <a:extLst>
              <a:ext uri="{FF2B5EF4-FFF2-40B4-BE49-F238E27FC236}">
                <a16:creationId xmlns:a16="http://schemas.microsoft.com/office/drawing/2014/main" id="{E8BE06B6-7FF6-6218-AE72-C1E1E0A87799}"/>
              </a:ext>
            </a:extLst>
          </p:cNvPr>
          <p:cNvSpPr txBox="1"/>
          <p:nvPr/>
        </p:nvSpPr>
        <p:spPr>
          <a:xfrm>
            <a:off x="2362200" y="3635819"/>
            <a:ext cx="859531" cy="261610"/>
          </a:xfrm>
          <a:prstGeom prst="rect">
            <a:avLst/>
          </a:prstGeom>
          <a:noFill/>
          <a:ln>
            <a:noFill/>
            <a:prstDash val="solid"/>
          </a:ln>
        </p:spPr>
        <p:txBody>
          <a:bodyPr wrap="none" rtlCol="0">
            <a:spAutoFit/>
          </a:bodyPr>
          <a:lstStyle/>
          <a:p>
            <a:pPr algn="ctr"/>
            <a:r>
              <a:rPr lang="en-US" sz="1100" dirty="0">
                <a:solidFill>
                  <a:schemeClr val="accent4">
                    <a:lumMod val="50000"/>
                  </a:schemeClr>
                </a:solidFill>
                <a:latin typeface="+mj-lt"/>
              </a:rPr>
              <a:t>Enrollment</a:t>
            </a:r>
          </a:p>
        </p:txBody>
      </p:sp>
      <p:sp>
        <p:nvSpPr>
          <p:cNvPr id="39" name="TextBox 38">
            <a:extLst>
              <a:ext uri="{FF2B5EF4-FFF2-40B4-BE49-F238E27FC236}">
                <a16:creationId xmlns:a16="http://schemas.microsoft.com/office/drawing/2014/main" id="{2AF34D0B-25EB-D48A-1AE4-4F3BE22112A4}"/>
              </a:ext>
            </a:extLst>
          </p:cNvPr>
          <p:cNvSpPr txBox="1"/>
          <p:nvPr/>
        </p:nvSpPr>
        <p:spPr>
          <a:xfrm>
            <a:off x="3802012" y="3623997"/>
            <a:ext cx="696024" cy="261610"/>
          </a:xfrm>
          <a:prstGeom prst="rect">
            <a:avLst/>
          </a:prstGeom>
          <a:noFill/>
          <a:ln>
            <a:noFill/>
            <a:prstDash val="solid"/>
          </a:ln>
        </p:spPr>
        <p:txBody>
          <a:bodyPr wrap="none" rtlCol="0">
            <a:spAutoFit/>
          </a:bodyPr>
          <a:lstStyle/>
          <a:p>
            <a:pPr algn="ctr"/>
            <a:r>
              <a:rPr lang="en-US" sz="1100" dirty="0">
                <a:solidFill>
                  <a:schemeClr val="accent4">
                    <a:lumMod val="50000"/>
                  </a:schemeClr>
                </a:solidFill>
                <a:latin typeface="+mj-lt"/>
              </a:rPr>
              <a:t>Delivery</a:t>
            </a:r>
          </a:p>
        </p:txBody>
      </p:sp>
      <p:sp>
        <p:nvSpPr>
          <p:cNvPr id="42" name="TextBox 41">
            <a:extLst>
              <a:ext uri="{FF2B5EF4-FFF2-40B4-BE49-F238E27FC236}">
                <a16:creationId xmlns:a16="http://schemas.microsoft.com/office/drawing/2014/main" id="{1DB81F0C-3537-289E-9EEE-F2DC735350A1}"/>
              </a:ext>
            </a:extLst>
          </p:cNvPr>
          <p:cNvSpPr txBox="1"/>
          <p:nvPr/>
        </p:nvSpPr>
        <p:spPr>
          <a:xfrm>
            <a:off x="2405049" y="3368830"/>
            <a:ext cx="1938351" cy="307777"/>
          </a:xfrm>
          <a:prstGeom prst="rect">
            <a:avLst/>
          </a:prstGeom>
          <a:noFill/>
          <a:ln>
            <a:noFill/>
            <a:prstDash val="solid"/>
          </a:ln>
        </p:spPr>
        <p:txBody>
          <a:bodyPr wrap="none" rtlCol="0">
            <a:spAutoFit/>
          </a:bodyPr>
          <a:lstStyle/>
          <a:p>
            <a:pPr algn="ctr"/>
            <a:r>
              <a:rPr lang="en-US" sz="1400" b="1" dirty="0">
                <a:solidFill>
                  <a:schemeClr val="accent4">
                    <a:lumMod val="50000"/>
                  </a:schemeClr>
                </a:solidFill>
                <a:latin typeface="+mj-lt"/>
              </a:rPr>
              <a:t>ZAPPS Study Period</a:t>
            </a:r>
          </a:p>
        </p:txBody>
      </p:sp>
      <p:sp>
        <p:nvSpPr>
          <p:cNvPr id="43" name="Rectangle 42">
            <a:extLst>
              <a:ext uri="{FF2B5EF4-FFF2-40B4-BE49-F238E27FC236}">
                <a16:creationId xmlns:a16="http://schemas.microsoft.com/office/drawing/2014/main" id="{D094E3B8-969D-F003-52DE-F12D5F380BEC}"/>
              </a:ext>
            </a:extLst>
          </p:cNvPr>
          <p:cNvSpPr/>
          <p:nvPr/>
        </p:nvSpPr>
        <p:spPr>
          <a:xfrm>
            <a:off x="799279" y="4915483"/>
            <a:ext cx="143560" cy="237744"/>
          </a:xfrm>
          <a:prstGeom prst="rect">
            <a:avLst/>
          </a:prstGeom>
          <a:solidFill>
            <a:srgbClr val="4597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44" name="Rectangle 43">
            <a:extLst>
              <a:ext uri="{FF2B5EF4-FFF2-40B4-BE49-F238E27FC236}">
                <a16:creationId xmlns:a16="http://schemas.microsoft.com/office/drawing/2014/main" id="{B9CE0152-6727-9B84-D55B-9462A09D071D}"/>
              </a:ext>
            </a:extLst>
          </p:cNvPr>
          <p:cNvSpPr/>
          <p:nvPr/>
        </p:nvSpPr>
        <p:spPr>
          <a:xfrm>
            <a:off x="674580" y="4915483"/>
            <a:ext cx="91440" cy="237744"/>
          </a:xfrm>
          <a:prstGeom prst="rect">
            <a:avLst/>
          </a:prstGeom>
          <a:solidFill>
            <a:srgbClr val="4597A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9" name="Chevron 18">
            <a:extLst>
              <a:ext uri="{FF2B5EF4-FFF2-40B4-BE49-F238E27FC236}">
                <a16:creationId xmlns:a16="http://schemas.microsoft.com/office/drawing/2014/main" id="{136CA469-7C68-BCAF-255F-D944781E5895}"/>
              </a:ext>
            </a:extLst>
          </p:cNvPr>
          <p:cNvSpPr/>
          <p:nvPr/>
        </p:nvSpPr>
        <p:spPr>
          <a:xfrm rot="5400000">
            <a:off x="2107362" y="3555860"/>
            <a:ext cx="365760" cy="274320"/>
          </a:xfrm>
          <a:prstGeom prst="chevron">
            <a:avLst/>
          </a:prstGeom>
          <a:solidFill>
            <a:schemeClr val="accent6">
              <a:lumMod val="5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50000"/>
                </a:schemeClr>
              </a:solidFill>
            </a:endParaRPr>
          </a:p>
        </p:txBody>
      </p:sp>
    </p:spTree>
    <p:extLst>
      <p:ext uri="{BB962C8B-B14F-4D97-AF65-F5344CB8AC3E}">
        <p14:creationId xmlns:p14="http://schemas.microsoft.com/office/powerpoint/2010/main" val="2069673234"/>
      </p:ext>
    </p:extLst>
  </p:cSld>
  <p:clrMapOvr>
    <a:masterClrMapping/>
  </p:clrMapOvr>
  <mc:AlternateContent xmlns:mc="http://schemas.openxmlformats.org/markup-compatibility/2006" xmlns:p14="http://schemas.microsoft.com/office/powerpoint/2010/main">
    <mc:Choice Requires="p14">
      <p:transition spd="slow" p14:dur="2000" advTm="72492"/>
    </mc:Choice>
    <mc:Fallback xmlns="">
      <p:transition spd="slow" advTm="7249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ags/tag2.xml><?xml version="1.0" encoding="utf-8"?>
<p:tagLst xmlns:a="http://schemas.openxmlformats.org/drawingml/2006/main" xmlns:r="http://schemas.openxmlformats.org/officeDocument/2006/relationships" xmlns:p="http://schemas.openxmlformats.org/presentationml/2006/main">
  <p:tag name="TIMING" val="|35.4"/>
</p:tagLst>
</file>

<file path=ppt/tags/tag3.xml><?xml version="1.0" encoding="utf-8"?>
<p:tagLst xmlns:a="http://schemas.openxmlformats.org/drawingml/2006/main" xmlns:r="http://schemas.openxmlformats.org/officeDocument/2006/relationships" xmlns:p="http://schemas.openxmlformats.org/presentationml/2006/main">
  <p:tag name="TIMING" val="|24.2"/>
</p:tagLst>
</file>

<file path=ppt/tags/tag4.xml><?xml version="1.0" encoding="utf-8"?>
<p:tagLst xmlns:a="http://schemas.openxmlformats.org/drawingml/2006/main" xmlns:r="http://schemas.openxmlformats.org/officeDocument/2006/relationships" xmlns:p="http://schemas.openxmlformats.org/presentationml/2006/main">
  <p:tag name="TIMING" val="|23.4"/>
</p:tagLst>
</file>

<file path=ppt/tags/tag5.xml><?xml version="1.0" encoding="utf-8"?>
<p:tagLst xmlns:a="http://schemas.openxmlformats.org/drawingml/2006/main" xmlns:r="http://schemas.openxmlformats.org/officeDocument/2006/relationships" xmlns:p="http://schemas.openxmlformats.org/presentationml/2006/main">
  <p:tag name="TIMING" val="|23.4"/>
</p:tagLst>
</file>

<file path=ppt/tags/tag6.xml><?xml version="1.0" encoding="utf-8"?>
<p:tagLst xmlns:a="http://schemas.openxmlformats.org/drawingml/2006/main" xmlns:r="http://schemas.openxmlformats.org/officeDocument/2006/relationships" xmlns:p="http://schemas.openxmlformats.org/presentationml/2006/main">
  <p:tag name="TIMING" val="|23.4"/>
</p:tagLst>
</file>

<file path=ppt/tags/tag7.xml><?xml version="1.0" encoding="utf-8"?>
<p:tagLst xmlns:a="http://schemas.openxmlformats.org/drawingml/2006/main" xmlns:r="http://schemas.openxmlformats.org/officeDocument/2006/relationships" xmlns:p="http://schemas.openxmlformats.org/presentationml/2006/main">
  <p:tag name="TIMING" val="|23.4"/>
</p:tagLst>
</file>

<file path=ppt/theme/theme1.xml><?xml version="1.0" encoding="utf-8"?>
<a:theme xmlns:a="http://schemas.openxmlformats.org/drawingml/2006/main" name="template2">
  <a:themeElements>
    <a:clrScheme name="template2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template2">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mplate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mplate2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plate1">
  <a:themeElements>
    <a:clrScheme name="template1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template1">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emplate1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C SOM">
  <a:themeElements>
    <a:clrScheme name="UNC SOM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UNC SO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C S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NC SO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NC SO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NC SO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NC SO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NC SO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NC SO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NC SO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NC SO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NC SO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NC SO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NC SO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NC SOM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emplate1">
  <a:themeElements>
    <a:clrScheme name="1_template1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1_template1">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template1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C SOM">
  <a:themeElements>
    <a:clrScheme name="1_UNC SOM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1_UNC SO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UNC S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UNC SO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UNC SO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UNC SO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UNC SO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UNC SO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UNC SO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UNC SO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UNC SO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UNC SO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UNC SO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UNC SO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UNC SOM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template1">
  <a:themeElements>
    <a:clrScheme name="2_template1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2_template1">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templat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template1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UNC SOM">
  <a:themeElements>
    <a:clrScheme name="2_UNC SOM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fontScheme name="2_UNC SO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UNC S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UNC SOM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UNC SOM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UNC SOM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UNC SOM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UNC SOM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UNC SOM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UNC SOM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UNC SOM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UNC SOM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UNC SOM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UNC SOM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UNC SOM 13">
        <a:dk1>
          <a:srgbClr val="414141"/>
        </a:dk1>
        <a:lt1>
          <a:srgbClr val="FFFFFF"/>
        </a:lt1>
        <a:dk2>
          <a:srgbClr val="284B90"/>
        </a:dk2>
        <a:lt2>
          <a:srgbClr val="909090"/>
        </a:lt2>
        <a:accent1>
          <a:srgbClr val="BBE0E3"/>
        </a:accent1>
        <a:accent2>
          <a:srgbClr val="335FB7"/>
        </a:accent2>
        <a:accent3>
          <a:srgbClr val="FFFFFF"/>
        </a:accent3>
        <a:accent4>
          <a:srgbClr val="363636"/>
        </a:accent4>
        <a:accent5>
          <a:srgbClr val="DAEDEF"/>
        </a:accent5>
        <a:accent6>
          <a:srgbClr val="2D55A6"/>
        </a:accent6>
        <a:hlink>
          <a:srgbClr val="99CC00"/>
        </a:hlink>
        <a:folHlink>
          <a:srgbClr val="E9E08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UNC-SOM</Template>
  <TotalTime>46534</TotalTime>
  <Words>2472</Words>
  <Application>Microsoft Macintosh PowerPoint</Application>
  <PresentationFormat>On-screen Show (4:3)</PresentationFormat>
  <Paragraphs>673</Paragraphs>
  <Slides>35</Slides>
  <Notes>35</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35</vt:i4>
      </vt:variant>
    </vt:vector>
  </HeadingPairs>
  <TitlesOfParts>
    <vt:vector size="50" baseType="lpstr">
      <vt:lpstr>Arial</vt:lpstr>
      <vt:lpstr>Calibri</vt:lpstr>
      <vt:lpstr>Garamond</vt:lpstr>
      <vt:lpstr>Helvetica</vt:lpstr>
      <vt:lpstr>Symbol</vt:lpstr>
      <vt:lpstr>system-ui</vt:lpstr>
      <vt:lpstr>Times New Roman</vt:lpstr>
      <vt:lpstr>Wingdings</vt:lpstr>
      <vt:lpstr>template2</vt:lpstr>
      <vt:lpstr>template1</vt:lpstr>
      <vt:lpstr>UNC SOM</vt:lpstr>
      <vt:lpstr>1_template1</vt:lpstr>
      <vt:lpstr>1_UNC SOM</vt:lpstr>
      <vt:lpstr>2_template1</vt:lpstr>
      <vt:lpstr>2_UNC SOM</vt:lpstr>
      <vt:lpstr>Maternal HIV, antiretroviral timing, and spontaneous preterm birth in an urban Zambian cohort</vt:lpstr>
      <vt:lpstr>PowerPoint Presentation</vt:lpstr>
      <vt:lpstr>Background</vt:lpstr>
      <vt:lpstr>Preterm Birth (PTB)</vt:lpstr>
      <vt:lpstr>  Cause(s) of PTB</vt:lpstr>
      <vt:lpstr>Objectives</vt:lpstr>
      <vt:lpstr>Objectives:</vt:lpstr>
      <vt:lpstr>Methods</vt:lpstr>
      <vt:lpstr>ZAPPS:  The Zambian Prematurity Prevention Study Women and Newborn Hospital of the University Teaching Hospital Lusaka, Zambia</vt:lpstr>
      <vt:lpstr>Methods: Double Sampling Technique</vt:lpstr>
      <vt:lpstr>PowerPoint Presentation</vt:lpstr>
      <vt:lpstr>PowerPoint Presentation</vt:lpstr>
      <vt:lpstr>Results</vt:lpstr>
      <vt:lpstr>Vaginal Inflammation at Baseline</vt:lpstr>
      <vt:lpstr>Vaginal Inflammation at Baseline</vt:lpstr>
      <vt:lpstr>Increased Vaginal Inflammation post- ART Initiation</vt:lpstr>
      <vt:lpstr>Increased Vaginal Inflammation post- ART Initiation</vt:lpstr>
      <vt:lpstr>Anaerobe-rich microbiota in HIV+ women</vt:lpstr>
      <vt:lpstr>Vaginal Microbiome more diverse in HIV+ women</vt:lpstr>
      <vt:lpstr>Vaginal Microbiome more diverse in HIV+ women</vt:lpstr>
      <vt:lpstr>Vaginal Microbiome in HIV+ women</vt:lpstr>
      <vt:lpstr>Vaginal Inflammation Predicts Spontaneous PTB</vt:lpstr>
      <vt:lpstr>Vaginal Microbiome Diversity Associated with Spontaneous PTB</vt:lpstr>
      <vt:lpstr>Vaginal Microbiome Diversity Associated with Vaginal Inflammation</vt:lpstr>
      <vt:lpstr>Conclusions</vt:lpstr>
      <vt:lpstr>Summary &amp; Conclusions</vt:lpstr>
      <vt:lpstr>Working Hypothesis</vt:lpstr>
      <vt:lpstr>Ongoing Research</vt:lpstr>
      <vt:lpstr>Allostatic Load</vt:lpstr>
      <vt:lpstr>Improving Pregnancy Outcomes with Progesterone (IPOP)</vt:lpstr>
      <vt:lpstr>Vaginal Progesterone (VP) Trial</vt:lpstr>
      <vt:lpstr>Acknowledgements</vt:lpstr>
      <vt:lpstr>Questions?</vt:lpstr>
      <vt:lpstr>Confirmatory Factor Analysis</vt:lpstr>
      <vt:lpstr>Microbiome</vt:lpstr>
    </vt:vector>
  </TitlesOfParts>
  <Company>UNC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 Fall Faculty Meeting</dc:title>
  <dc:creator>Administrator</dc:creator>
  <cp:lastModifiedBy>Rittenhouse, Katelyn Joy</cp:lastModifiedBy>
  <cp:revision>336</cp:revision>
  <cp:lastPrinted>2012-01-24T01:26:48Z</cp:lastPrinted>
  <dcterms:created xsi:type="dcterms:W3CDTF">2010-09-14T11:45:09Z</dcterms:created>
  <dcterms:modified xsi:type="dcterms:W3CDTF">2022-06-27T16:46:20Z</dcterms:modified>
</cp:coreProperties>
</file>