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34" r:id="rId2"/>
    <p:sldId id="406" r:id="rId3"/>
    <p:sldId id="425" r:id="rId4"/>
    <p:sldId id="347" r:id="rId5"/>
    <p:sldId id="269" r:id="rId6"/>
    <p:sldId id="270" r:id="rId7"/>
    <p:sldId id="427" r:id="rId8"/>
    <p:sldId id="372" r:id="rId9"/>
    <p:sldId id="428" r:id="rId10"/>
    <p:sldId id="444" r:id="rId11"/>
    <p:sldId id="446" r:id="rId12"/>
    <p:sldId id="301" r:id="rId13"/>
    <p:sldId id="430" r:id="rId14"/>
    <p:sldId id="423" r:id="rId15"/>
    <p:sldId id="431" r:id="rId16"/>
    <p:sldId id="436" r:id="rId17"/>
    <p:sldId id="354" r:id="rId18"/>
    <p:sldId id="448" r:id="rId19"/>
    <p:sldId id="449" r:id="rId20"/>
    <p:sldId id="447" r:id="rId21"/>
    <p:sldId id="437" r:id="rId22"/>
    <p:sldId id="438" r:id="rId23"/>
    <p:sldId id="450" r:id="rId24"/>
    <p:sldId id="451" r:id="rId25"/>
    <p:sldId id="439" r:id="rId26"/>
    <p:sldId id="453" r:id="rId27"/>
    <p:sldId id="421" r:id="rId28"/>
    <p:sldId id="452" r:id="rId29"/>
    <p:sldId id="443" r:id="rId30"/>
    <p:sldId id="429" r:id="rId31"/>
    <p:sldId id="369" r:id="rId32"/>
    <p:sldId id="426" r:id="rId33"/>
    <p:sldId id="422" r:id="rId34"/>
    <p:sldId id="413" r:id="rId35"/>
    <p:sldId id="4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364" autoAdjust="0"/>
  </p:normalViewPr>
  <p:slideViewPr>
    <p:cSldViewPr snapToGrid="0">
      <p:cViewPr varScale="1">
        <p:scale>
          <a:sx n="65" d="100"/>
          <a:sy n="65" d="100"/>
        </p:scale>
        <p:origin x="66" y="84"/>
      </p:cViewPr>
      <p:guideLst/>
    </p:cSldViewPr>
  </p:slideViewPr>
  <p:notesTextViewPr>
    <p:cViewPr>
      <p:scale>
        <a:sx n="1" d="1"/>
        <a:sy n="1" d="1"/>
      </p:scale>
      <p:origin x="0" y="0"/>
    </p:cViewPr>
  </p:notesTextViewPr>
  <p:sorterViewPr>
    <p:cViewPr>
      <p:scale>
        <a:sx n="50" d="100"/>
        <a:sy n="5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8C843-0116-4D67-9F32-DEF428AF2B63}" type="datetimeFigureOut">
              <a:rPr lang="en-US" smtClean="0"/>
              <a:t>12/14/2016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34526-00B1-4E48-88E0-673F947A3BDC}" type="slidenum">
              <a:rPr lang="en-US" smtClean="0"/>
              <a:t>‹#›</a:t>
            </a:fld>
            <a:endParaRPr lang="en-US"/>
          </a:p>
        </p:txBody>
      </p:sp>
    </p:spTree>
    <p:extLst>
      <p:ext uri="{BB962C8B-B14F-4D97-AF65-F5344CB8AC3E}">
        <p14:creationId xmlns:p14="http://schemas.microsoft.com/office/powerpoint/2010/main" val="281883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34526-00B1-4E48-88E0-673F947A3BDC}" type="slidenum">
              <a:rPr lang="en-US" smtClean="0"/>
              <a:t>2</a:t>
            </a:fld>
            <a:endParaRPr lang="en-US"/>
          </a:p>
        </p:txBody>
      </p:sp>
    </p:spTree>
    <p:extLst>
      <p:ext uri="{BB962C8B-B14F-4D97-AF65-F5344CB8AC3E}">
        <p14:creationId xmlns:p14="http://schemas.microsoft.com/office/powerpoint/2010/main" val="241473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52D71E5B-0E3D-4337-A0BC-D8A478DA5595}" type="slidenum">
              <a:rPr lang="en-US" smtClean="0"/>
              <a:pPr/>
              <a:t>30</a:t>
            </a:fld>
            <a:endParaRPr lang="en-US"/>
          </a:p>
        </p:txBody>
      </p:sp>
    </p:spTree>
    <p:extLst>
      <p:ext uri="{BB962C8B-B14F-4D97-AF65-F5344CB8AC3E}">
        <p14:creationId xmlns:p14="http://schemas.microsoft.com/office/powerpoint/2010/main" val="360159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4529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Specificity and cross-reactivity of NS1-reactive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and T cells derived from ZIKV- and DENV-infected donors. (</a:t>
            </a:r>
            <a:r>
              <a:rPr lang="en-GB" altLang="en-US" sz="1400" b="1" dirty="0">
                <a:latin typeface="Arial" panose="020B0604020202020204" pitchFamily="34" charset="0"/>
                <a:cs typeface="msgothic" charset="0"/>
              </a:rPr>
              <a:t>A</a:t>
            </a:r>
            <a:r>
              <a:rPr lang="en-GB" altLang="en-US" dirty="0">
                <a:latin typeface="Arial" panose="020B0604020202020204" pitchFamily="34" charset="0"/>
                <a:cs typeface="msgothic" charset="0"/>
              </a:rPr>
              <a:t>) Sequence conservation of NS1 proteins as determined by the alignments shown in fig. S2. Conserved residues in NS1 are in purple. (</a:t>
            </a:r>
            <a:r>
              <a:rPr lang="en-GB" altLang="en-US" sz="1400" b="1" dirty="0">
                <a:latin typeface="Arial" panose="020B0604020202020204" pitchFamily="34" charset="0"/>
                <a:cs typeface="msgothic" charset="0"/>
              </a:rPr>
              <a:t>B</a:t>
            </a:r>
            <a:r>
              <a:rPr lang="en-GB" altLang="en-US" dirty="0">
                <a:latin typeface="Arial" panose="020B0604020202020204" pitchFamily="34" charset="0"/>
                <a:cs typeface="msgothic" charset="0"/>
              </a:rPr>
              <a:t>) Structure of the ZIKV NS1 dimer [Protein Data Bank (PDB) 5IY3]. The two monomers are shown with different shades of </a:t>
            </a:r>
            <a:r>
              <a:rPr lang="en-GB" altLang="en-US" dirty="0" err="1">
                <a:latin typeface="Arial" panose="020B0604020202020204" pitchFamily="34" charset="0"/>
                <a:cs typeface="msgothic" charset="0"/>
              </a:rPr>
              <a:t>gray</a:t>
            </a:r>
            <a:r>
              <a:rPr lang="en-GB" altLang="en-US" dirty="0">
                <a:latin typeface="Arial" panose="020B0604020202020204" pitchFamily="34" charset="0"/>
                <a:cs typeface="msgothic" charset="0"/>
              </a:rPr>
              <a:t>. The surface residues of each </a:t>
            </a:r>
            <a:r>
              <a:rPr lang="en-GB" altLang="en-US" dirty="0" err="1">
                <a:latin typeface="Arial" panose="020B0604020202020204" pitchFamily="34" charset="0"/>
                <a:cs typeface="msgothic" charset="0"/>
              </a:rPr>
              <a:t>protomer</a:t>
            </a:r>
            <a:r>
              <a:rPr lang="en-GB" altLang="en-US" dirty="0">
                <a:latin typeface="Arial" panose="020B0604020202020204" pitchFamily="34" charset="0"/>
                <a:cs typeface="msgothic" charset="0"/>
              </a:rPr>
              <a:t> that are conserved between ZIKV and DENV are </a:t>
            </a:r>
            <a:r>
              <a:rPr lang="en-GB" altLang="en-US" dirty="0" err="1">
                <a:latin typeface="Arial" panose="020B0604020202020204" pitchFamily="34" charset="0"/>
                <a:cs typeface="msgothic" charset="0"/>
              </a:rPr>
              <a:t>colored</a:t>
            </a:r>
            <a:r>
              <a:rPr lang="en-GB" altLang="en-US" dirty="0">
                <a:latin typeface="Arial" panose="020B0604020202020204" pitchFamily="34" charset="0"/>
                <a:cs typeface="msgothic" charset="0"/>
              </a:rPr>
              <a:t> as in (A). (</a:t>
            </a:r>
            <a:r>
              <a:rPr lang="en-GB" altLang="en-US" sz="1400" b="1" dirty="0">
                <a:latin typeface="Arial" panose="020B0604020202020204" pitchFamily="34" charset="0"/>
                <a:cs typeface="msgothic" charset="0"/>
              </a:rPr>
              <a:t>C</a:t>
            </a:r>
            <a:r>
              <a:rPr lang="en-GB" altLang="en-US" dirty="0">
                <a:latin typeface="Arial" panose="020B0604020202020204" pitchFamily="34" charset="0"/>
                <a:cs typeface="msgothic" charset="0"/>
              </a:rPr>
              <a:t> and </a:t>
            </a:r>
            <a:r>
              <a:rPr lang="en-GB" altLang="en-US" sz="1400" b="1" dirty="0">
                <a:latin typeface="Arial" panose="020B0604020202020204" pitchFamily="34" charset="0"/>
                <a:cs typeface="msgothic" charset="0"/>
              </a:rPr>
              <a:t>D</a:t>
            </a:r>
            <a:r>
              <a:rPr lang="en-GB" altLang="en-US" dirty="0">
                <a:latin typeface="Arial" panose="020B0604020202020204" pitchFamily="34" charset="0"/>
                <a:cs typeface="msgothic" charset="0"/>
              </a:rPr>
              <a:t>) Heat map of the reactivity of (C) 41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derived from four ZIKV-infected donors (ZA-ZD) and (D) 12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derived from two DENV-infected donors. The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were tested for binding to NS1 proteins of ZIKV and DENV1-4 [median effective concentration (EC</a:t>
            </a:r>
            <a:r>
              <a:rPr lang="en-GB" altLang="en-US" baseline="-33000" dirty="0">
                <a:latin typeface="Arial" panose="020B0604020202020204" pitchFamily="34" charset="0"/>
                <a:cs typeface="msgothic" charset="0"/>
              </a:rPr>
              <a:t>50</a:t>
            </a:r>
            <a:r>
              <a:rPr lang="en-GB" altLang="en-US" dirty="0">
                <a:latin typeface="Arial" panose="020B0604020202020204" pitchFamily="34" charset="0"/>
                <a:cs typeface="msgothic" charset="0"/>
              </a:rPr>
              <a:t>), </a:t>
            </a:r>
            <a:r>
              <a:rPr lang="en-GB" altLang="en-US" dirty="0" err="1">
                <a:latin typeface="Arial" panose="020B0604020202020204" pitchFamily="34" charset="0"/>
                <a:cs typeface="msgothic" charset="0"/>
              </a:rPr>
              <a:t>nanograms</a:t>
            </a:r>
            <a:r>
              <a:rPr lang="en-GB" altLang="en-US" dirty="0">
                <a:latin typeface="Arial" panose="020B0604020202020204" pitchFamily="34" charset="0"/>
                <a:cs typeface="msgothic" charset="0"/>
              </a:rPr>
              <a:t> per </a:t>
            </a:r>
            <a:r>
              <a:rPr lang="en-GB" altLang="en-US" dirty="0" err="1">
                <a:latin typeface="Arial" panose="020B0604020202020204" pitchFamily="34" charset="0"/>
                <a:cs typeface="msgothic" charset="0"/>
              </a:rPr>
              <a:t>milliliter</a:t>
            </a:r>
            <a:r>
              <a:rPr lang="en-GB" altLang="en-US" dirty="0">
                <a:latin typeface="Arial" panose="020B0604020202020204" pitchFamily="34" charset="0"/>
                <a:cs typeface="msgothic" charset="0"/>
              </a:rPr>
              <a:t>]. A description of the immune status of the donors and the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codes is provided in table S1. The binding curves of NS1-reactive </a:t>
            </a:r>
            <a:r>
              <a:rPr lang="en-GB" altLang="en-US" dirty="0" err="1">
                <a:latin typeface="Arial" panose="020B0604020202020204" pitchFamily="34" charset="0"/>
                <a:cs typeface="msgothic" charset="0"/>
              </a:rPr>
              <a:t>mAbs</a:t>
            </a:r>
            <a:r>
              <a:rPr lang="en-GB" altLang="en-US" dirty="0">
                <a:latin typeface="Arial" panose="020B0604020202020204" pitchFamily="34" charset="0"/>
                <a:cs typeface="msgothic" charset="0"/>
              </a:rPr>
              <a:t> are shown in figs. S3 and S5, and EC</a:t>
            </a:r>
            <a:r>
              <a:rPr lang="en-GB" altLang="en-US" baseline="-33000" dirty="0">
                <a:latin typeface="Arial" panose="020B0604020202020204" pitchFamily="34" charset="0"/>
                <a:cs typeface="msgothic" charset="0"/>
              </a:rPr>
              <a:t>50</a:t>
            </a:r>
            <a:r>
              <a:rPr lang="en-GB" altLang="en-US" dirty="0">
                <a:latin typeface="Arial" panose="020B0604020202020204" pitchFamily="34" charset="0"/>
                <a:cs typeface="msgothic" charset="0"/>
              </a:rPr>
              <a:t> values are reported in tables S3 and S4. Data are representative of at least two independent experiments. (</a:t>
            </a:r>
            <a:r>
              <a:rPr lang="en-GB" altLang="en-US" sz="1400" b="1" dirty="0">
                <a:latin typeface="Arial" panose="020B0604020202020204" pitchFamily="34" charset="0"/>
                <a:cs typeface="msgothic" charset="0"/>
              </a:rPr>
              <a:t>E</a:t>
            </a:r>
            <a:r>
              <a:rPr lang="en-GB" altLang="en-US" dirty="0">
                <a:latin typeface="Arial" panose="020B0604020202020204" pitchFamily="34" charset="0"/>
                <a:cs typeface="msgothic" charset="0"/>
              </a:rPr>
              <a:t>) Plasma from ZIKV-infected (</a:t>
            </a:r>
            <a:r>
              <a:rPr lang="en-GB" altLang="en-US" i="1" dirty="0">
                <a:latin typeface="Arial" panose="020B0604020202020204" pitchFamily="34" charset="0"/>
                <a:cs typeface="msgothic" charset="0"/>
              </a:rPr>
              <a:t>n</a:t>
            </a:r>
            <a:r>
              <a:rPr lang="en-GB" altLang="en-US" dirty="0">
                <a:latin typeface="Arial" panose="020B0604020202020204" pitchFamily="34" charset="0"/>
                <a:cs typeface="msgothic" charset="0"/>
              </a:rPr>
              <a:t> = 4 donors), DENV-infected (</a:t>
            </a:r>
            <a:r>
              <a:rPr lang="en-GB" altLang="en-US" i="1" dirty="0">
                <a:latin typeface="Arial" panose="020B0604020202020204" pitchFamily="34" charset="0"/>
                <a:cs typeface="msgothic" charset="0"/>
              </a:rPr>
              <a:t>n</a:t>
            </a:r>
            <a:r>
              <a:rPr lang="en-GB" altLang="en-US" dirty="0">
                <a:latin typeface="Arial" panose="020B0604020202020204" pitchFamily="34" charset="0"/>
                <a:cs typeface="msgothic" charset="0"/>
              </a:rPr>
              <a:t> = 5 donors), and control donors (</a:t>
            </a:r>
            <a:r>
              <a:rPr lang="en-GB" altLang="en-US" i="1" dirty="0">
                <a:latin typeface="Arial" panose="020B0604020202020204" pitchFamily="34" charset="0"/>
                <a:cs typeface="msgothic" charset="0"/>
              </a:rPr>
              <a:t>n</a:t>
            </a:r>
            <a:r>
              <a:rPr lang="en-GB" altLang="en-US" dirty="0">
                <a:latin typeface="Arial" panose="020B0604020202020204" pitchFamily="34" charset="0"/>
                <a:cs typeface="msgothic" charset="0"/>
              </a:rPr>
              <a:t> = 48 donors) (1/10 dilution) were tested for their capacity to bind NS1 (blue dots) and to inhibit the binding of the biotinylated </a:t>
            </a:r>
            <a:r>
              <a:rPr lang="en-GB" altLang="en-US" dirty="0" err="1">
                <a:latin typeface="Arial" panose="020B0604020202020204" pitchFamily="34" charset="0"/>
                <a:cs typeface="msgothic" charset="0"/>
              </a:rPr>
              <a:t>mAb</a:t>
            </a:r>
            <a:r>
              <a:rPr lang="en-GB" altLang="en-US" dirty="0">
                <a:latin typeface="Arial" panose="020B0604020202020204" pitchFamily="34" charset="0"/>
                <a:cs typeface="msgothic" charset="0"/>
              </a:rPr>
              <a:t> ZKA35 to NS1 (red dots). (</a:t>
            </a:r>
            <a:r>
              <a:rPr lang="en-GB" altLang="en-US" sz="1400" b="1" dirty="0">
                <a:latin typeface="Arial" panose="020B0604020202020204" pitchFamily="34" charset="0"/>
                <a:cs typeface="msgothic" charset="0"/>
              </a:rPr>
              <a:t>F</a:t>
            </a:r>
            <a:r>
              <a:rPr lang="en-GB" altLang="en-US" dirty="0">
                <a:latin typeface="Arial" panose="020B0604020202020204" pitchFamily="34" charset="0"/>
                <a:cs typeface="msgothic" charset="0"/>
              </a:rPr>
              <a:t> and </a:t>
            </a:r>
            <a:r>
              <a:rPr lang="en-GB" altLang="en-US" sz="1400" b="1" dirty="0">
                <a:latin typeface="Arial" panose="020B0604020202020204" pitchFamily="34" charset="0"/>
                <a:cs typeface="msgothic" charset="0"/>
              </a:rPr>
              <a:t>G</a:t>
            </a:r>
            <a:r>
              <a:rPr lang="en-GB" altLang="en-US" dirty="0">
                <a:latin typeface="Arial" panose="020B0604020202020204" pitchFamily="34" charset="0"/>
                <a:cs typeface="msgothic" charset="0"/>
              </a:rPr>
              <a:t>) T cell libraries were generated from CXCR3</a:t>
            </a:r>
            <a:r>
              <a:rPr lang="en-GB" altLang="en-US" baseline="33000" dirty="0">
                <a:latin typeface="Arial" panose="020B0604020202020204" pitchFamily="34" charset="0"/>
                <a:cs typeface="msgothic" charset="0"/>
              </a:rPr>
              <a:t>+</a:t>
            </a:r>
            <a:r>
              <a:rPr lang="en-GB" altLang="en-US" dirty="0">
                <a:latin typeface="Arial" panose="020B0604020202020204" pitchFamily="34" charset="0"/>
                <a:cs typeface="msgothic" charset="0"/>
              </a:rPr>
              <a:t> and CXCR3</a:t>
            </a:r>
            <a:r>
              <a:rPr lang="en-GB" altLang="en-US" baseline="33000" dirty="0">
                <a:latin typeface="Arial" panose="020B0604020202020204" pitchFamily="34" charset="0"/>
                <a:cs typeface="msgothic" charset="0"/>
              </a:rPr>
              <a:t>–</a:t>
            </a:r>
            <a:r>
              <a:rPr lang="en-GB" altLang="en-US" dirty="0">
                <a:latin typeface="Arial" panose="020B0604020202020204" pitchFamily="34" charset="0"/>
                <a:cs typeface="msgothic" charset="0"/>
              </a:rPr>
              <a:t> memory CD4</a:t>
            </a:r>
            <a:r>
              <a:rPr lang="en-GB" altLang="en-US" baseline="33000" dirty="0">
                <a:latin typeface="Arial" panose="020B0604020202020204" pitchFamily="34" charset="0"/>
                <a:cs typeface="msgothic" charset="0"/>
              </a:rPr>
              <a:t>+</a:t>
            </a:r>
            <a:r>
              <a:rPr lang="en-GB" altLang="en-US" dirty="0">
                <a:latin typeface="Arial" panose="020B0604020202020204" pitchFamily="34" charset="0"/>
                <a:cs typeface="msgothic" charset="0"/>
              </a:rPr>
              <a:t> T cells of the four ZIKV-infected donors and screened for reactivity against ZIKV or DENV1-4 NS1 proteins by use of </a:t>
            </a:r>
            <a:r>
              <a:rPr lang="en-GB" altLang="en-US" baseline="33000" dirty="0">
                <a:latin typeface="Arial" panose="020B0604020202020204" pitchFamily="34" charset="0"/>
                <a:cs typeface="msgothic" charset="0"/>
              </a:rPr>
              <a:t>3</a:t>
            </a:r>
            <a:r>
              <a:rPr lang="en-GB" altLang="en-US" dirty="0">
                <a:latin typeface="Arial" panose="020B0604020202020204" pitchFamily="34" charset="0"/>
                <a:cs typeface="msgothic" charset="0"/>
              </a:rPr>
              <a:t>H-thymidine incorporation. Shown is the estimated number of ZIKV NS1–specific T cells per 10</a:t>
            </a:r>
            <a:r>
              <a:rPr lang="en-GB" altLang="en-US" baseline="33000" dirty="0">
                <a:latin typeface="Arial" panose="020B0604020202020204" pitchFamily="34" charset="0"/>
                <a:cs typeface="msgothic" charset="0"/>
              </a:rPr>
              <a:t>6</a:t>
            </a:r>
            <a:r>
              <a:rPr lang="en-GB" altLang="en-US" dirty="0">
                <a:latin typeface="Arial" panose="020B0604020202020204" pitchFamily="34" charset="0"/>
                <a:cs typeface="msgothic" charset="0"/>
              </a:rPr>
              <a:t> cells [mean + SEM and color-coded values for individual donors (F)]. Shown is also the proliferation [counts per minute (</a:t>
            </a:r>
            <a:r>
              <a:rPr lang="en-GB" altLang="en-US" dirty="0" err="1">
                <a:latin typeface="Arial" panose="020B0604020202020204" pitchFamily="34" charset="0"/>
                <a:cs typeface="msgothic" charset="0"/>
              </a:rPr>
              <a:t>cpm</a:t>
            </a:r>
            <a:r>
              <a:rPr lang="en-GB" altLang="en-US" dirty="0">
                <a:latin typeface="Arial" panose="020B0604020202020204" pitchFamily="34" charset="0"/>
                <a:cs typeface="msgothic" charset="0"/>
              </a:rPr>
              <a:t>)] of individual cultures to either ZIKV or DENV1-4 NS1 proteins (G). The cultures from different donors are color-coded, and their numbers are shown in parentheses. Dotted lines represent the cut-off value.</a:t>
            </a:r>
          </a:p>
        </p:txBody>
      </p:sp>
    </p:spTree>
    <p:extLst>
      <p:ext uri="{BB962C8B-B14F-4D97-AF65-F5344CB8AC3E}">
        <p14:creationId xmlns:p14="http://schemas.microsoft.com/office/powerpoint/2010/main" val="22945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Grateful</a:t>
            </a:r>
            <a:r>
              <a:rPr lang="en-US" baseline="0" dirty="0" smtClean="0"/>
              <a:t> to be here, and even a little “star struck” to be in a room with such a high-density of accomplished researchers</a:t>
            </a:r>
          </a:p>
          <a:p>
            <a:r>
              <a:rPr lang="en-US" baseline="0" dirty="0" smtClean="0"/>
              <a:t>I’m fairly new to the flavivirus field, so by way of introduction, hello field</a:t>
            </a:r>
          </a:p>
          <a:p>
            <a:r>
              <a:rPr lang="en-US" baseline="0" dirty="0" smtClean="0"/>
              <a:t>I did do a PhD in a mouse T cell lab about 6-7 </a:t>
            </a:r>
            <a:r>
              <a:rPr lang="en-US" baseline="0" dirty="0" err="1" smtClean="0"/>
              <a:t>yr</a:t>
            </a:r>
            <a:r>
              <a:rPr lang="en-US" baseline="0" dirty="0" smtClean="0"/>
              <a:t> ago and most my time since has been dedicated to clinical training in IM and ID</a:t>
            </a:r>
          </a:p>
          <a:p>
            <a:r>
              <a:rPr lang="en-US" baseline="0" dirty="0" smtClean="0"/>
              <a:t>I joined </a:t>
            </a:r>
            <a:r>
              <a:rPr lang="en-US" baseline="0" dirty="0" err="1" smtClean="0"/>
              <a:t>Aravinda</a:t>
            </a:r>
            <a:r>
              <a:rPr lang="en-US" baseline="0" dirty="0" smtClean="0"/>
              <a:t> de Silva’s group and that’s been a great opportunity to develop my career in ways that allow me to exercise my interest in immunology as well as medical management of tropical and emerging global infections.</a:t>
            </a:r>
          </a:p>
          <a:p>
            <a:r>
              <a:rPr lang="en-US" baseline="0" dirty="0" smtClean="0"/>
              <a:t>I’m really the representative, our group is very collaborative and we work closely with other PIs such as Helen and </a:t>
            </a:r>
            <a:r>
              <a:rPr lang="en-US" baseline="0" dirty="0" err="1" smtClean="0"/>
              <a:t>Prem</a:t>
            </a:r>
            <a:r>
              <a:rPr lang="en-US" baseline="0" dirty="0" smtClean="0"/>
              <a:t> – who is also here and looks </a:t>
            </a:r>
            <a:r>
              <a:rPr lang="en-US" baseline="0" dirty="0" err="1" smtClean="0"/>
              <a:t>fwd</a:t>
            </a:r>
            <a:r>
              <a:rPr lang="en-US" baseline="0" dirty="0" smtClean="0"/>
              <a:t> to taking the more difficult questions during the coffee break</a:t>
            </a:r>
          </a:p>
          <a:p>
            <a:endParaRPr lang="en-US" baseline="0" dirty="0" smtClean="0"/>
          </a:p>
          <a:p>
            <a:r>
              <a:rPr lang="en-US" baseline="0" dirty="0" smtClean="0"/>
              <a:t>So, </a:t>
            </a:r>
            <a:endParaRPr lang="en-US" dirty="0"/>
          </a:p>
        </p:txBody>
      </p:sp>
      <p:sp>
        <p:nvSpPr>
          <p:cNvPr id="4" name="Slide Number Placeholder 3"/>
          <p:cNvSpPr>
            <a:spLocks noGrp="1"/>
          </p:cNvSpPr>
          <p:nvPr>
            <p:ph type="sldNum" sz="quarter" idx="10"/>
          </p:nvPr>
        </p:nvSpPr>
        <p:spPr/>
        <p:txBody>
          <a:bodyPr/>
          <a:lstStyle/>
          <a:p>
            <a:fld id="{398E567F-E1A4-4F14-8BAF-B0E457B3AE9F}" type="slidenum">
              <a:rPr lang="en-US" smtClean="0"/>
              <a:t>3</a:t>
            </a:fld>
            <a:endParaRPr lang="en-US"/>
          </a:p>
        </p:txBody>
      </p:sp>
    </p:spTree>
    <p:extLst>
      <p:ext uri="{BB962C8B-B14F-4D97-AF65-F5344CB8AC3E}">
        <p14:creationId xmlns:p14="http://schemas.microsoft.com/office/powerpoint/2010/main" val="122949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defTabSz="966612">
              <a:defRPr/>
            </a:pPr>
            <a:r>
              <a:rPr lang="en-US" dirty="0" smtClean="0"/>
              <a:t>A third area of interest is in emerging flaviviruses. One of</a:t>
            </a:r>
            <a:r>
              <a:rPr lang="en-US" baseline="0" dirty="0" smtClean="0"/>
              <a:t> the interesting things about working on arboviruses is that there are always new and interesting viruses coming on to the scene. </a:t>
            </a:r>
          </a:p>
          <a:p>
            <a:pPr defTabSz="966612">
              <a:defRPr/>
            </a:pPr>
            <a:endParaRPr lang="en-US" baseline="0" dirty="0" smtClean="0"/>
          </a:p>
          <a:p>
            <a:pPr defTabSz="966612">
              <a:defRPr/>
            </a:pPr>
            <a:r>
              <a:rPr lang="en-US" baseline="0" dirty="0" smtClean="0"/>
              <a:t>As I just discussed, one potential source of emerging viruses is when there is a host range shift, but this is probably a very rare event.</a:t>
            </a:r>
            <a:endParaRPr lang="en-US" dirty="0" smtClean="0"/>
          </a:p>
          <a:p>
            <a:pPr defTabSz="966612">
              <a:defRPr/>
            </a:pPr>
            <a:endParaRPr lang="en-US" baseline="0" dirty="0" smtClean="0">
              <a:sym typeface="Wingdings"/>
            </a:endParaRPr>
          </a:p>
          <a:p>
            <a:pPr defTabSz="966612">
              <a:defRPr/>
            </a:pPr>
            <a:r>
              <a:rPr lang="en-US" baseline="0" dirty="0" smtClean="0">
                <a:sym typeface="Wingdings"/>
              </a:rPr>
              <a:t>A more common source is when there is a geographic shift and a virus is introduced into a new area. An example of this is WNV being introduced into North America in 1999. </a:t>
            </a:r>
          </a:p>
          <a:p>
            <a:pPr defTabSz="966612">
              <a:defRPr/>
            </a:pPr>
            <a:endParaRPr lang="en-US" baseline="0" dirty="0" smtClean="0">
              <a:sym typeface="Wingdings"/>
            </a:endParaRPr>
          </a:p>
          <a:p>
            <a:pPr defTabSz="966612">
              <a:defRPr/>
            </a:pPr>
            <a:r>
              <a:rPr lang="en-US" baseline="0" dirty="0" smtClean="0">
                <a:sym typeface="Wingdings"/>
              </a:rPr>
              <a:t>There are 2 flaviviruses in particular that I’ve had my eye on for a couple of years now that had been causing simmering outbreaks and have the potential for wider emergence.</a:t>
            </a:r>
          </a:p>
          <a:p>
            <a:pPr defTabSz="966612">
              <a:defRPr/>
            </a:pPr>
            <a:endParaRPr lang="en-US" baseline="0" dirty="0" smtClean="0">
              <a:sym typeface="Wingdings"/>
            </a:endParaRPr>
          </a:p>
          <a:p>
            <a:pPr defTabSz="966612">
              <a:defRPr/>
            </a:pPr>
            <a:r>
              <a:rPr lang="en-US" baseline="0" dirty="0" smtClean="0">
                <a:sym typeface="Wingdings"/>
              </a:rPr>
              <a:t>The first of these is USUV, which is related to WNV. This virus was originally isolated in Africa, but was detected in Eastern Europe in the early 2000s, and has since been moving westward. USUV has mostly been associated with bird die-offs and there have only been just a few cases of encephalitis in humans, so I think it remains to be seen how big of a public health problem this is going to be.</a:t>
            </a:r>
          </a:p>
          <a:p>
            <a:pPr defTabSz="966612">
              <a:defRPr/>
            </a:pPr>
            <a:endParaRPr lang="en-US" baseline="0" dirty="0" smtClean="0">
              <a:sym typeface="Wingdings"/>
            </a:endParaRPr>
          </a:p>
          <a:p>
            <a:pPr defTabSz="966612">
              <a:defRPr/>
            </a:pPr>
            <a:r>
              <a:rPr lang="en-US" baseline="0" dirty="0" smtClean="0">
                <a:sym typeface="Wingdings"/>
              </a:rPr>
              <a:t>The second of these viruses is ZIKV. This virus is related to DENV; it was originally isolated in Uganda and caused sporadic outbreaks in Africa. But since 2007 this virus has been causing outbreaks in </a:t>
            </a:r>
            <a:r>
              <a:rPr lang="en-US" baseline="0" dirty="0" err="1" smtClean="0">
                <a:sym typeface="Wingdings"/>
              </a:rPr>
              <a:t>micronesia</a:t>
            </a:r>
            <a:r>
              <a:rPr lang="en-US" baseline="0" dirty="0" smtClean="0">
                <a:sym typeface="Wingdings"/>
              </a:rPr>
              <a:t> and the South Pacific. Then earlier this year the virus was detected in Brazil. </a:t>
            </a:r>
          </a:p>
        </p:txBody>
      </p:sp>
      <p:sp>
        <p:nvSpPr>
          <p:cNvPr id="4" name="Slide Number Placeholder 3"/>
          <p:cNvSpPr>
            <a:spLocks noGrp="1"/>
          </p:cNvSpPr>
          <p:nvPr>
            <p:ph type="sldNum" sz="quarter" idx="10"/>
          </p:nvPr>
        </p:nvSpPr>
        <p:spPr/>
        <p:txBody>
          <a:bodyPr/>
          <a:lstStyle/>
          <a:p>
            <a:fld id="{52D71E5B-0E3D-4337-A0BC-D8A478DA5595}" type="slidenum">
              <a:rPr lang="en-US" smtClean="0"/>
              <a:pPr/>
              <a:t>6</a:t>
            </a:fld>
            <a:endParaRPr lang="en-US"/>
          </a:p>
        </p:txBody>
      </p:sp>
    </p:spTree>
    <p:extLst>
      <p:ext uri="{BB962C8B-B14F-4D97-AF65-F5344CB8AC3E}">
        <p14:creationId xmlns:p14="http://schemas.microsoft.com/office/powerpoint/2010/main" val="247801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The complex serology of ZIKV virus infection The envelope proteins of ZIKV and DENV share a considerable degree of amino acid homology. Both ZIKV and DENV infection result in the production of antibodies specific for only one of these two viruses [type-specific (TS) antibody] as well as cross-reactive (CR) antibodies capable of binding both viruses to varying degrees. The presence of CR antibody complicates the development of specific and sensitive serological tests to diagnose ZIKV infection in populations frequently exposed to other flaviviruses such as DENV.</a:t>
            </a:r>
          </a:p>
        </p:txBody>
      </p:sp>
    </p:spTree>
    <p:extLst>
      <p:ext uri="{BB962C8B-B14F-4D97-AF65-F5344CB8AC3E}">
        <p14:creationId xmlns:p14="http://schemas.microsoft.com/office/powerpoint/2010/main" val="414533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Homology model</a:t>
            </a:r>
            <a:endParaRPr lang="en-US" dirty="0"/>
          </a:p>
        </p:txBody>
      </p:sp>
      <p:sp>
        <p:nvSpPr>
          <p:cNvPr id="4" name="Slide Number Placeholder 3"/>
          <p:cNvSpPr>
            <a:spLocks noGrp="1"/>
          </p:cNvSpPr>
          <p:nvPr>
            <p:ph type="sldNum" sz="quarter" idx="10"/>
          </p:nvPr>
        </p:nvSpPr>
        <p:spPr/>
        <p:txBody>
          <a:bodyPr/>
          <a:lstStyle/>
          <a:p>
            <a:fld id="{398E567F-E1A4-4F14-8BAF-B0E457B3AE9F}" type="slidenum">
              <a:rPr lang="en-US" smtClean="0"/>
              <a:t>21</a:t>
            </a:fld>
            <a:endParaRPr lang="en-US"/>
          </a:p>
        </p:txBody>
      </p:sp>
    </p:spTree>
    <p:extLst>
      <p:ext uri="{BB962C8B-B14F-4D97-AF65-F5344CB8AC3E}">
        <p14:creationId xmlns:p14="http://schemas.microsoft.com/office/powerpoint/2010/main" val="252235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5. Depletion</a:t>
            </a:r>
            <a:r>
              <a:rPr lang="en-US" b="1" baseline="0" dirty="0" smtClean="0"/>
              <a:t> with DENV antigen does not reduce ZIKV neutralization. </a:t>
            </a:r>
            <a:r>
              <a:rPr lang="en-US" b="0" baseline="0" dirty="0" smtClean="0"/>
              <a:t>A) Relative infection in the presence of sera depleted with DENV1 and DENV2 (open circles) and with BSA control (closed circles). The infecting virus is indicated on top of each column and the flavivirus infection history is indicated at the left of each row. B) Table summarizes neutralization IC50 against indicated viruses for each sera with control or DENV1 and DENV2 depletion. </a:t>
            </a:r>
            <a:endParaRPr lang="en-US" b="1" dirty="0"/>
          </a:p>
        </p:txBody>
      </p:sp>
      <p:sp>
        <p:nvSpPr>
          <p:cNvPr id="4" name="Slide Number Placeholder 3"/>
          <p:cNvSpPr>
            <a:spLocks noGrp="1"/>
          </p:cNvSpPr>
          <p:nvPr>
            <p:ph type="sldNum" sz="quarter" idx="10"/>
          </p:nvPr>
        </p:nvSpPr>
        <p:spPr/>
        <p:txBody>
          <a:bodyPr/>
          <a:lstStyle/>
          <a:p>
            <a:fld id="{25E7ADA8-A70C-4578-8323-20E6EF644392}" type="slidenum">
              <a:rPr lang="en-US" smtClean="0"/>
              <a:t>22</a:t>
            </a:fld>
            <a:endParaRPr lang="en-US"/>
          </a:p>
        </p:txBody>
      </p:sp>
    </p:spTree>
    <p:extLst>
      <p:ext uri="{BB962C8B-B14F-4D97-AF65-F5344CB8AC3E}">
        <p14:creationId xmlns:p14="http://schemas.microsoft.com/office/powerpoint/2010/main" val="145983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Arial" panose="020B0604020202020204" pitchFamily="34" charset="0"/>
                <a:ea typeface="Cambria" panose="02040503050406030204" pitchFamily="18" charset="0"/>
                <a:cs typeface="Arial" panose="020B0604020202020204" pitchFamily="34" charset="0"/>
              </a:rPr>
              <a:t>Figure 2 | Memory B cell responses ZIKV exposure</a:t>
            </a:r>
            <a:r>
              <a:rPr lang="en-US" sz="1200" dirty="0" smtClean="0">
                <a:effectLst/>
                <a:latin typeface="Arial" panose="020B0604020202020204" pitchFamily="34" charset="0"/>
                <a:ea typeface="Cambria" panose="02040503050406030204" pitchFamily="18" charset="0"/>
                <a:cs typeface="Arial" panose="020B0604020202020204" pitchFamily="34" charset="0"/>
              </a:rPr>
              <a:t>. Memory B cells (MBC) from two subject exposed ZIKV either as a (A) primary or (B) exposure were transduced and cultured at 50 cells/well and screened by ELISA for production of IgG that can bind to ZIKV HPF/2013 and with a mix of DENV1-4. We observed over 80% concordance between UVM and UNC with regard to ZIKV-hit identification, demonstrating the harmonization of our assays and robustness of this collaborative approach. </a:t>
            </a:r>
            <a:endParaRPr lang="en-US" sz="1200" dirty="0" smtClean="0">
              <a:effectLst/>
              <a:latin typeface="Arial" panose="020B0604020202020204" pitchFamily="34"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5234526-00B1-4E48-88E0-673F947A3BDC}" type="slidenum">
              <a:rPr lang="en-US" smtClean="0"/>
              <a:t>27</a:t>
            </a:fld>
            <a:endParaRPr lang="en-US"/>
          </a:p>
        </p:txBody>
      </p:sp>
    </p:spTree>
    <p:extLst>
      <p:ext uri="{BB962C8B-B14F-4D97-AF65-F5344CB8AC3E}">
        <p14:creationId xmlns:p14="http://schemas.microsoft.com/office/powerpoint/2010/main" val="1690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Arial" panose="020B0604020202020204" pitchFamily="34" charset="0"/>
                <a:ea typeface="Cambria" panose="02040503050406030204" pitchFamily="18" charset="0"/>
                <a:cs typeface="Arial" panose="020B0604020202020204" pitchFamily="34" charset="0"/>
              </a:rPr>
              <a:t>Figure 2 | Memory B cell responses ZIKV exposure</a:t>
            </a:r>
            <a:r>
              <a:rPr lang="en-US" sz="1200" dirty="0" smtClean="0">
                <a:effectLst/>
                <a:latin typeface="Arial" panose="020B0604020202020204" pitchFamily="34" charset="0"/>
                <a:ea typeface="Cambria" panose="02040503050406030204" pitchFamily="18" charset="0"/>
                <a:cs typeface="Arial" panose="020B0604020202020204" pitchFamily="34" charset="0"/>
              </a:rPr>
              <a:t>. Memory B cells (MBC) from two subject exposed ZIKV either as a (A) primary or (B) exposure were transduced and cultured at 50 cells/well and screened by ELISA for production of IgG that can bind to ZIKV HPF/2013 and with a mix of DENV1-4. We observed over 80% concordance between UVM and UNC with regard to ZIKV-hit identification, demonstrating the harmonization of our assays and robustness of this collaborative approach. </a:t>
            </a:r>
            <a:endParaRPr lang="en-US" sz="1200" dirty="0" smtClean="0">
              <a:effectLst/>
              <a:latin typeface="Arial" panose="020B0604020202020204" pitchFamily="34"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5234526-00B1-4E48-88E0-673F947A3BDC}" type="slidenum">
              <a:rPr lang="en-US" smtClean="0"/>
              <a:t>28</a:t>
            </a:fld>
            <a:endParaRPr lang="en-US"/>
          </a:p>
        </p:txBody>
      </p:sp>
    </p:spTree>
    <p:extLst>
      <p:ext uri="{BB962C8B-B14F-4D97-AF65-F5344CB8AC3E}">
        <p14:creationId xmlns:p14="http://schemas.microsoft.com/office/powerpoint/2010/main" val="20817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Arial" panose="020B0604020202020204" pitchFamily="34" charset="0"/>
                <a:ea typeface="Cambria" panose="02040503050406030204" pitchFamily="18" charset="0"/>
                <a:cs typeface="Arial" panose="020B0604020202020204" pitchFamily="34" charset="0"/>
              </a:rPr>
              <a:t>Figure 2 | Memory B cell responses ZIKV exposure</a:t>
            </a:r>
            <a:r>
              <a:rPr lang="en-US" sz="1200" dirty="0" smtClean="0">
                <a:effectLst/>
                <a:latin typeface="Arial" panose="020B0604020202020204" pitchFamily="34" charset="0"/>
                <a:ea typeface="Cambria" panose="02040503050406030204" pitchFamily="18" charset="0"/>
                <a:cs typeface="Arial" panose="020B0604020202020204" pitchFamily="34" charset="0"/>
              </a:rPr>
              <a:t>. Memory B cells (MBC) from two subject exposed ZIKV either as a (A) primary or (B) exposure were transduced and cultured at 50 cells/well and screened by ELISA for production of IgG that can bind to ZIKV HPF/2013 and with a mix of DENV1-4. We observed over 80% concordance between UVM and UNC with regard to ZIKV-hit identification, demonstrating the harmonization of our assays and robustness of this collaborative approach. </a:t>
            </a:r>
            <a:endParaRPr lang="en-US" sz="1200" dirty="0" smtClean="0">
              <a:effectLst/>
              <a:latin typeface="Arial" panose="020B0604020202020204" pitchFamily="34"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5234526-00B1-4E48-88E0-673F947A3BDC}" type="slidenum">
              <a:rPr lang="en-US" smtClean="0"/>
              <a:t>29</a:t>
            </a:fld>
            <a:endParaRPr lang="en-US"/>
          </a:p>
        </p:txBody>
      </p:sp>
    </p:spTree>
    <p:extLst>
      <p:ext uri="{BB962C8B-B14F-4D97-AF65-F5344CB8AC3E}">
        <p14:creationId xmlns:p14="http://schemas.microsoft.com/office/powerpoint/2010/main" val="1846697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4FEA97-A2E7-49E9-AE40-0149E22226E7}"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535911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FEA97-A2E7-49E9-AE40-0149E22226E7}"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408676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FEA97-A2E7-49E9-AE40-0149E22226E7}"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30157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FEA97-A2E7-49E9-AE40-0149E22226E7}"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296472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4FEA97-A2E7-49E9-AE40-0149E22226E7}"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331737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4FEA97-A2E7-49E9-AE40-0149E22226E7}"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295986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4FEA97-A2E7-49E9-AE40-0149E22226E7}"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24448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4FEA97-A2E7-49E9-AE40-0149E22226E7}"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353957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4FEA97-A2E7-49E9-AE40-0149E22226E7}"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229241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4FEA97-A2E7-49E9-AE40-0149E22226E7}"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2268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4FEA97-A2E7-49E9-AE40-0149E22226E7}"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C5C0-1A9D-44E5-8FB0-84B209B662C8}" type="slidenum">
              <a:rPr lang="en-US" smtClean="0"/>
              <a:t>‹#›</a:t>
            </a:fld>
            <a:endParaRPr lang="en-US"/>
          </a:p>
        </p:txBody>
      </p:sp>
    </p:spTree>
    <p:extLst>
      <p:ext uri="{BB962C8B-B14F-4D97-AF65-F5344CB8AC3E}">
        <p14:creationId xmlns:p14="http://schemas.microsoft.com/office/powerpoint/2010/main" val="360728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FEA97-A2E7-49E9-AE40-0149E22226E7}" type="datetimeFigureOut">
              <a:rPr lang="en-US" smtClean="0"/>
              <a:t>12/14/2016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C5C0-1A9D-44E5-8FB0-84B209B662C8}" type="slidenum">
              <a:rPr lang="en-US" smtClean="0"/>
              <a:t>‹#›</a:t>
            </a:fld>
            <a:endParaRPr lang="en-US"/>
          </a:p>
        </p:txBody>
      </p:sp>
    </p:spTree>
    <p:extLst>
      <p:ext uri="{BB962C8B-B14F-4D97-AF65-F5344CB8AC3E}">
        <p14:creationId xmlns:p14="http://schemas.microsoft.com/office/powerpoint/2010/main" val="4055487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ncbi.nlm.nih.gov/pubmed/26132956" TargetMode="External"/><Relationship Id="rId2" Type="http://schemas.openxmlformats.org/officeDocument/2006/relationships/hyperlink" Target="http://www.ncbi.nlm.nih.gov/pubmed/18680646" TargetMode="External"/><Relationship Id="rId1" Type="http://schemas.openxmlformats.org/officeDocument/2006/relationships/slideLayout" Target="../slideLayouts/slideLayout7.xml"/><Relationship Id="rId5" Type="http://schemas.openxmlformats.org/officeDocument/2006/relationships/hyperlink" Target="http://www.ncbi.nlm.nih.gov/pubmed"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cbi.nlm.nih.gov/pubmed/?term=thermally+stable+zika+viru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matthew.collins@unchealth.unc.edu" TargetMode="External"/><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ncbi.nlm.nih.gov/pubmed/20096802" TargetMode="External"/><Relationship Id="rId2" Type="http://schemas.openxmlformats.org/officeDocument/2006/relationships/hyperlink" Target="http://www.ncbi.nlm.nih.gov/pubmed/24473798"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906" r="888"/>
          <a:stretch/>
        </p:blipFill>
        <p:spPr>
          <a:xfrm>
            <a:off x="6264321" y="1817166"/>
            <a:ext cx="3409160" cy="5039057"/>
          </a:xfrm>
          <a:prstGeom prst="rect">
            <a:avLst/>
          </a:prstGeom>
        </p:spPr>
      </p:pic>
      <p:sp>
        <p:nvSpPr>
          <p:cNvPr id="2" name="Rectangle 1"/>
          <p:cNvSpPr/>
          <p:nvPr/>
        </p:nvSpPr>
        <p:spPr>
          <a:xfrm>
            <a:off x="3322654" y="123323"/>
            <a:ext cx="5580695" cy="646331"/>
          </a:xfrm>
          <a:prstGeom prst="rect">
            <a:avLst/>
          </a:prstGeom>
          <a:ln w="44450" cmpd="thickThin">
            <a:solidFill>
              <a:srgbClr val="000099"/>
            </a:solidFill>
          </a:ln>
        </p:spPr>
        <p:txBody>
          <a:bodyPr wrap="none">
            <a:spAutoFit/>
          </a:bodyPr>
          <a:lstStyle/>
          <a:p>
            <a:pPr algn="ctr"/>
            <a:r>
              <a:rPr lang="en-US" sz="3600" dirty="0" smtClean="0"/>
              <a:t>OIA GLOBAL HEALTH FORUM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51" r="5312"/>
          <a:stretch/>
        </p:blipFill>
        <p:spPr>
          <a:xfrm>
            <a:off x="-1" y="1810540"/>
            <a:ext cx="6270545" cy="504568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700" r="12608"/>
          <a:stretch/>
        </p:blipFill>
        <p:spPr>
          <a:xfrm>
            <a:off x="9567085" y="1817166"/>
            <a:ext cx="2671666" cy="5039057"/>
          </a:xfrm>
          <a:prstGeom prst="rect">
            <a:avLst/>
          </a:prstGeom>
        </p:spPr>
      </p:pic>
      <p:sp>
        <p:nvSpPr>
          <p:cNvPr id="8" name="Rectangle 7"/>
          <p:cNvSpPr/>
          <p:nvPr/>
        </p:nvSpPr>
        <p:spPr>
          <a:xfrm>
            <a:off x="3887865" y="758005"/>
            <a:ext cx="4457952" cy="923330"/>
          </a:xfrm>
          <a:prstGeom prst="rect">
            <a:avLst/>
          </a:prstGeom>
        </p:spPr>
        <p:txBody>
          <a:bodyPr wrap="none">
            <a:spAutoFit/>
          </a:bodyPr>
          <a:lstStyle/>
          <a:p>
            <a:pPr algn="ctr"/>
            <a:r>
              <a:rPr lang="en-US" sz="5400" dirty="0"/>
              <a:t>Banco a campo</a:t>
            </a:r>
          </a:p>
        </p:txBody>
      </p:sp>
    </p:spTree>
    <p:extLst>
      <p:ext uri="{BB962C8B-B14F-4D97-AF65-F5344CB8AC3E}">
        <p14:creationId xmlns:p14="http://schemas.microsoft.com/office/powerpoint/2010/main" val="3219500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5180463"/>
              </p:ext>
            </p:extLst>
          </p:nvPr>
        </p:nvGraphicFramePr>
        <p:xfrm>
          <a:off x="2351313" y="145146"/>
          <a:ext cx="7576458" cy="6560459"/>
        </p:xfrm>
        <a:graphic>
          <a:graphicData uri="http://schemas.openxmlformats.org/drawingml/2006/table">
            <a:tbl>
              <a:tblPr firstRow="1" bandRow="1">
                <a:tableStyleId>{5C22544A-7EE6-4342-B048-85BDC9FD1C3A}</a:tableStyleId>
              </a:tblPr>
              <a:tblGrid>
                <a:gridCol w="2084181">
                  <a:extLst>
                    <a:ext uri="{9D8B030D-6E8A-4147-A177-3AD203B41FA5}">
                      <a16:colId xmlns:a16="http://schemas.microsoft.com/office/drawing/2014/main" val="20000"/>
                    </a:ext>
                  </a:extLst>
                </a:gridCol>
                <a:gridCol w="1094523">
                  <a:extLst>
                    <a:ext uri="{9D8B030D-6E8A-4147-A177-3AD203B41FA5}">
                      <a16:colId xmlns:a16="http://schemas.microsoft.com/office/drawing/2014/main" val="20001"/>
                    </a:ext>
                  </a:extLst>
                </a:gridCol>
                <a:gridCol w="1160063">
                  <a:extLst>
                    <a:ext uri="{9D8B030D-6E8A-4147-A177-3AD203B41FA5}">
                      <a16:colId xmlns:a16="http://schemas.microsoft.com/office/drawing/2014/main" val="20002"/>
                    </a:ext>
                  </a:extLst>
                </a:gridCol>
                <a:gridCol w="1114185">
                  <a:extLst>
                    <a:ext uri="{9D8B030D-6E8A-4147-A177-3AD203B41FA5}">
                      <a16:colId xmlns:a16="http://schemas.microsoft.com/office/drawing/2014/main" val="20003"/>
                    </a:ext>
                  </a:extLst>
                </a:gridCol>
                <a:gridCol w="1048644">
                  <a:extLst>
                    <a:ext uri="{9D8B030D-6E8A-4147-A177-3AD203B41FA5}">
                      <a16:colId xmlns:a16="http://schemas.microsoft.com/office/drawing/2014/main" val="20004"/>
                    </a:ext>
                  </a:extLst>
                </a:gridCol>
                <a:gridCol w="1074862">
                  <a:extLst>
                    <a:ext uri="{9D8B030D-6E8A-4147-A177-3AD203B41FA5}">
                      <a16:colId xmlns:a16="http://schemas.microsoft.com/office/drawing/2014/main" val="20005"/>
                    </a:ext>
                  </a:extLst>
                </a:gridCol>
              </a:tblGrid>
              <a:tr h="1196703">
                <a:tc gridSpan="6">
                  <a:txBody>
                    <a:bodyPr/>
                    <a:lstStyle/>
                    <a:p>
                      <a:pPr algn="ctr"/>
                      <a:r>
                        <a:rPr lang="en-US" sz="3200" dirty="0" smtClean="0"/>
                        <a:t>Clinical Manifestations of DENV, CHIKV, ZIKV, MAYV</a:t>
                      </a:r>
                      <a:r>
                        <a:rPr lang="en-US" sz="3200" baseline="0" dirty="0" smtClean="0"/>
                        <a:t> and OROV Infections</a:t>
                      </a:r>
                      <a:endParaRPr lang="en-US" sz="3200" dirty="0"/>
                    </a:p>
                  </a:txBody>
                  <a:tcPr marL="68581" marR="6858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614">
                <a:tc>
                  <a:txBody>
                    <a:bodyPr/>
                    <a:lstStyle/>
                    <a:p>
                      <a:endParaRPr lang="en-US" sz="1800"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DENV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CHIKV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ZIKV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MAYV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OROV</a:t>
                      </a:r>
                      <a:endParaRPr lang="en-US" sz="2400" b="1" dirty="0"/>
                    </a:p>
                  </a:txBody>
                  <a:tcPr marL="68581" marR="6858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2599">
                <a:tc>
                  <a:txBody>
                    <a:bodyPr/>
                    <a:lstStyle/>
                    <a:p>
                      <a:r>
                        <a:rPr lang="en-US" sz="2000" b="1" dirty="0" smtClean="0"/>
                        <a:t>Fever</a:t>
                      </a:r>
                      <a:endParaRPr lang="en-US" sz="2000" b="1"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22599">
                <a:tc>
                  <a:txBody>
                    <a:bodyPr/>
                    <a:lstStyle/>
                    <a:p>
                      <a:r>
                        <a:rPr lang="en-US" sz="2000" b="1" dirty="0" smtClean="0"/>
                        <a:t>Rash</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rare</a:t>
                      </a:r>
                      <a:endParaRPr lang="en-US" sz="1800" dirty="0"/>
                    </a:p>
                  </a:txBody>
                  <a:tcPr marL="68581" marR="68581"/>
                </a:tc>
                <a:extLst>
                  <a:ext uri="{0D108BD9-81ED-4DB2-BD59-A6C34878D82A}">
                    <a16:rowId xmlns:a16="http://schemas.microsoft.com/office/drawing/2014/main" val="10003"/>
                  </a:ext>
                </a:extLst>
              </a:tr>
              <a:tr h="422599">
                <a:tc>
                  <a:txBody>
                    <a:bodyPr/>
                    <a:lstStyle/>
                    <a:p>
                      <a:r>
                        <a:rPr lang="en-US" sz="2000" b="1" dirty="0" smtClean="0"/>
                        <a:t>Arthralgia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4"/>
                  </a:ext>
                </a:extLst>
              </a:tr>
              <a:tr h="422599">
                <a:tc>
                  <a:txBody>
                    <a:bodyPr/>
                    <a:lstStyle/>
                    <a:p>
                      <a:r>
                        <a:rPr lang="en-US" sz="2000" b="1" dirty="0" smtClean="0"/>
                        <a:t>Myalgia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5"/>
                  </a:ext>
                </a:extLst>
              </a:tr>
              <a:tr h="422599">
                <a:tc>
                  <a:txBody>
                    <a:bodyPr/>
                    <a:lstStyle/>
                    <a:p>
                      <a:r>
                        <a:rPr lang="en-US" sz="2000" b="1" dirty="0" smtClean="0"/>
                        <a:t>Headache</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6"/>
                  </a:ext>
                </a:extLst>
              </a:tr>
              <a:tr h="422599">
                <a:tc>
                  <a:txBody>
                    <a:bodyPr/>
                    <a:lstStyle/>
                    <a:p>
                      <a:r>
                        <a:rPr lang="en-US" sz="2000" b="1" dirty="0" smtClean="0"/>
                        <a:t>Photophobia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0</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7"/>
                  </a:ext>
                </a:extLst>
              </a:tr>
              <a:tr h="422599">
                <a:tc>
                  <a:txBody>
                    <a:bodyPr/>
                    <a:lstStyle/>
                    <a:p>
                      <a:r>
                        <a:rPr lang="en-US" sz="2000" b="1" dirty="0" smtClean="0"/>
                        <a:t>Vomiting</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8"/>
                  </a:ext>
                </a:extLst>
              </a:tr>
              <a:tr h="747675">
                <a:tc>
                  <a:txBody>
                    <a:bodyPr/>
                    <a:lstStyle/>
                    <a:p>
                      <a:r>
                        <a:rPr lang="en-US" sz="2000" b="1" dirty="0" smtClean="0"/>
                        <a:t>Hemorrhagic manifest.</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0</a:t>
                      </a:r>
                      <a:endParaRPr lang="en-US" sz="1800" dirty="0"/>
                    </a:p>
                  </a:txBody>
                  <a:tcPr marL="68581" marR="68581"/>
                </a:tc>
                <a:tc>
                  <a:txBody>
                    <a:bodyPr/>
                    <a:lstStyle/>
                    <a:p>
                      <a:pPr algn="ctr"/>
                      <a:r>
                        <a:rPr lang="en-US" sz="1800" dirty="0" smtClean="0"/>
                        <a:t>0</a:t>
                      </a:r>
                      <a:endParaRPr lang="en-US" sz="1800" dirty="0"/>
                    </a:p>
                  </a:txBody>
                  <a:tcPr marL="68581" marR="68581"/>
                </a:tc>
                <a:extLst>
                  <a:ext uri="{0D108BD9-81ED-4DB2-BD59-A6C34878D82A}">
                    <a16:rowId xmlns:a16="http://schemas.microsoft.com/office/drawing/2014/main" val="10009"/>
                  </a:ext>
                </a:extLst>
              </a:tr>
              <a:tr h="747675">
                <a:tc>
                  <a:txBody>
                    <a:bodyPr/>
                    <a:lstStyle/>
                    <a:p>
                      <a:r>
                        <a:rPr lang="en-US" sz="2000" b="1" dirty="0" smtClean="0"/>
                        <a:t>Retro orbital pain</a:t>
                      </a:r>
                      <a:endParaRPr lang="en-US" sz="2000" b="1"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extLst>
                  <a:ext uri="{0D108BD9-81ED-4DB2-BD59-A6C34878D82A}">
                    <a16:rowId xmlns:a16="http://schemas.microsoft.com/office/drawing/2014/main" val="10010"/>
                  </a:ext>
                </a:extLst>
              </a:tr>
              <a:tr h="422599">
                <a:tc>
                  <a:txBody>
                    <a:bodyPr/>
                    <a:lstStyle/>
                    <a:p>
                      <a:r>
                        <a:rPr lang="en-US" sz="2000" b="1" dirty="0" smtClean="0"/>
                        <a:t>Conjunctivitis</a:t>
                      </a:r>
                      <a:endParaRPr lang="en-US" sz="2000" b="1"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081648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351313" y="145146"/>
          <a:ext cx="7576458" cy="6560459"/>
        </p:xfrm>
        <a:graphic>
          <a:graphicData uri="http://schemas.openxmlformats.org/drawingml/2006/table">
            <a:tbl>
              <a:tblPr firstRow="1" bandRow="1">
                <a:tableStyleId>{5C22544A-7EE6-4342-B048-85BDC9FD1C3A}</a:tableStyleId>
              </a:tblPr>
              <a:tblGrid>
                <a:gridCol w="2084181">
                  <a:extLst>
                    <a:ext uri="{9D8B030D-6E8A-4147-A177-3AD203B41FA5}">
                      <a16:colId xmlns:a16="http://schemas.microsoft.com/office/drawing/2014/main" val="20000"/>
                    </a:ext>
                  </a:extLst>
                </a:gridCol>
                <a:gridCol w="1094523">
                  <a:extLst>
                    <a:ext uri="{9D8B030D-6E8A-4147-A177-3AD203B41FA5}">
                      <a16:colId xmlns:a16="http://schemas.microsoft.com/office/drawing/2014/main" val="20001"/>
                    </a:ext>
                  </a:extLst>
                </a:gridCol>
                <a:gridCol w="1160063">
                  <a:extLst>
                    <a:ext uri="{9D8B030D-6E8A-4147-A177-3AD203B41FA5}">
                      <a16:colId xmlns:a16="http://schemas.microsoft.com/office/drawing/2014/main" val="20002"/>
                    </a:ext>
                  </a:extLst>
                </a:gridCol>
                <a:gridCol w="1114185">
                  <a:extLst>
                    <a:ext uri="{9D8B030D-6E8A-4147-A177-3AD203B41FA5}">
                      <a16:colId xmlns:a16="http://schemas.microsoft.com/office/drawing/2014/main" val="20003"/>
                    </a:ext>
                  </a:extLst>
                </a:gridCol>
                <a:gridCol w="1048644">
                  <a:extLst>
                    <a:ext uri="{9D8B030D-6E8A-4147-A177-3AD203B41FA5}">
                      <a16:colId xmlns:a16="http://schemas.microsoft.com/office/drawing/2014/main" val="20004"/>
                    </a:ext>
                  </a:extLst>
                </a:gridCol>
                <a:gridCol w="1074862">
                  <a:extLst>
                    <a:ext uri="{9D8B030D-6E8A-4147-A177-3AD203B41FA5}">
                      <a16:colId xmlns:a16="http://schemas.microsoft.com/office/drawing/2014/main" val="20005"/>
                    </a:ext>
                  </a:extLst>
                </a:gridCol>
              </a:tblGrid>
              <a:tr h="1196703">
                <a:tc gridSpan="6">
                  <a:txBody>
                    <a:bodyPr/>
                    <a:lstStyle/>
                    <a:p>
                      <a:pPr algn="ctr"/>
                      <a:r>
                        <a:rPr lang="en-US" sz="3200" dirty="0" smtClean="0"/>
                        <a:t>Clinical Manifestations of DENV, CHIKV, ZIKV, MAYV</a:t>
                      </a:r>
                      <a:r>
                        <a:rPr lang="en-US" sz="3200" baseline="0" dirty="0" smtClean="0"/>
                        <a:t> and OROV Infections</a:t>
                      </a:r>
                      <a:endParaRPr lang="en-US" sz="3200" dirty="0"/>
                    </a:p>
                  </a:txBody>
                  <a:tcPr marL="68581" marR="6858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614">
                <a:tc>
                  <a:txBody>
                    <a:bodyPr/>
                    <a:lstStyle/>
                    <a:p>
                      <a:endParaRPr lang="en-US" sz="1800"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DENV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CHIKV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ZIKV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MAYV</a:t>
                      </a:r>
                      <a:endParaRPr lang="en-US" sz="2400" b="1" dirty="0"/>
                    </a:p>
                  </a:txBody>
                  <a:tcPr marL="68581" marR="68581">
                    <a:lnB w="12700" cap="flat" cmpd="sng" algn="ctr">
                      <a:solidFill>
                        <a:schemeClr val="tx1"/>
                      </a:solidFill>
                      <a:prstDash val="solid"/>
                      <a:round/>
                      <a:headEnd type="none" w="med" len="med"/>
                      <a:tailEnd type="none" w="med" len="med"/>
                    </a:lnB>
                  </a:tcPr>
                </a:tc>
                <a:tc>
                  <a:txBody>
                    <a:bodyPr/>
                    <a:lstStyle/>
                    <a:p>
                      <a:pPr algn="ctr"/>
                      <a:r>
                        <a:rPr lang="en-US" sz="2400" b="1" dirty="0" smtClean="0"/>
                        <a:t>OROV</a:t>
                      </a:r>
                      <a:endParaRPr lang="en-US" sz="2400" b="1" dirty="0"/>
                    </a:p>
                  </a:txBody>
                  <a:tcPr marL="68581" marR="68581">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2599">
                <a:tc>
                  <a:txBody>
                    <a:bodyPr/>
                    <a:lstStyle/>
                    <a:p>
                      <a:r>
                        <a:rPr lang="en-US" sz="2000" b="1" dirty="0" smtClean="0"/>
                        <a:t>Fever</a:t>
                      </a:r>
                      <a:endParaRPr lang="en-US" sz="2000" b="1"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tc>
                  <a:txBody>
                    <a:bodyPr/>
                    <a:lstStyle/>
                    <a:p>
                      <a:pPr algn="ctr"/>
                      <a:r>
                        <a:rPr lang="en-US" sz="1800" dirty="0" smtClean="0"/>
                        <a:t>+</a:t>
                      </a:r>
                      <a:endParaRPr lang="en-US" sz="1800" dirty="0"/>
                    </a:p>
                  </a:txBody>
                  <a:tcPr marL="68581" marR="6858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22599">
                <a:tc>
                  <a:txBody>
                    <a:bodyPr/>
                    <a:lstStyle/>
                    <a:p>
                      <a:r>
                        <a:rPr lang="en-US" sz="2000" b="1" dirty="0" smtClean="0"/>
                        <a:t>Rash</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rare</a:t>
                      </a:r>
                      <a:endParaRPr lang="en-US" sz="1800" dirty="0"/>
                    </a:p>
                  </a:txBody>
                  <a:tcPr marL="68581" marR="68581"/>
                </a:tc>
                <a:extLst>
                  <a:ext uri="{0D108BD9-81ED-4DB2-BD59-A6C34878D82A}">
                    <a16:rowId xmlns:a16="http://schemas.microsoft.com/office/drawing/2014/main" val="10003"/>
                  </a:ext>
                </a:extLst>
              </a:tr>
              <a:tr h="422599">
                <a:tc>
                  <a:txBody>
                    <a:bodyPr/>
                    <a:lstStyle/>
                    <a:p>
                      <a:r>
                        <a:rPr lang="en-US" sz="2000" b="1" dirty="0" smtClean="0"/>
                        <a:t>Arthralgia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4"/>
                  </a:ext>
                </a:extLst>
              </a:tr>
              <a:tr h="422599">
                <a:tc>
                  <a:txBody>
                    <a:bodyPr/>
                    <a:lstStyle/>
                    <a:p>
                      <a:r>
                        <a:rPr lang="en-US" sz="2000" b="1" dirty="0" smtClean="0"/>
                        <a:t>Myalgia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5"/>
                  </a:ext>
                </a:extLst>
              </a:tr>
              <a:tr h="422599">
                <a:tc>
                  <a:txBody>
                    <a:bodyPr/>
                    <a:lstStyle/>
                    <a:p>
                      <a:r>
                        <a:rPr lang="en-US" sz="2000" b="1" dirty="0" smtClean="0"/>
                        <a:t>Headache</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6"/>
                  </a:ext>
                </a:extLst>
              </a:tr>
              <a:tr h="422599">
                <a:tc>
                  <a:txBody>
                    <a:bodyPr/>
                    <a:lstStyle/>
                    <a:p>
                      <a:r>
                        <a:rPr lang="en-US" sz="2000" b="1" dirty="0" smtClean="0"/>
                        <a:t>Photophobia</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0</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7"/>
                  </a:ext>
                </a:extLst>
              </a:tr>
              <a:tr h="422599">
                <a:tc>
                  <a:txBody>
                    <a:bodyPr/>
                    <a:lstStyle/>
                    <a:p>
                      <a:r>
                        <a:rPr lang="en-US" sz="2000" b="1" dirty="0" smtClean="0"/>
                        <a:t>Vomiting</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08"/>
                  </a:ext>
                </a:extLst>
              </a:tr>
              <a:tr h="747675">
                <a:tc>
                  <a:txBody>
                    <a:bodyPr/>
                    <a:lstStyle/>
                    <a:p>
                      <a:r>
                        <a:rPr lang="en-US" sz="2000" b="1" dirty="0" smtClean="0"/>
                        <a:t>Hemorrhagic manifest.</a:t>
                      </a:r>
                      <a:endParaRPr lang="en-US" sz="2000" b="1"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0</a:t>
                      </a:r>
                      <a:endParaRPr lang="en-US" sz="1800" dirty="0"/>
                    </a:p>
                  </a:txBody>
                  <a:tcPr marL="68581" marR="68581"/>
                </a:tc>
                <a:tc>
                  <a:txBody>
                    <a:bodyPr/>
                    <a:lstStyle/>
                    <a:p>
                      <a:pPr algn="ctr"/>
                      <a:r>
                        <a:rPr lang="en-US" sz="1800" dirty="0" smtClean="0"/>
                        <a:t>0</a:t>
                      </a:r>
                      <a:endParaRPr lang="en-US" sz="1800" dirty="0"/>
                    </a:p>
                  </a:txBody>
                  <a:tcPr marL="68581" marR="68581"/>
                </a:tc>
                <a:extLst>
                  <a:ext uri="{0D108BD9-81ED-4DB2-BD59-A6C34878D82A}">
                    <a16:rowId xmlns:a16="http://schemas.microsoft.com/office/drawing/2014/main" val="10009"/>
                  </a:ext>
                </a:extLst>
              </a:tr>
              <a:tr h="747675">
                <a:tc>
                  <a:txBody>
                    <a:bodyPr/>
                    <a:lstStyle/>
                    <a:p>
                      <a:r>
                        <a:rPr lang="en-US" sz="2000" b="1" dirty="0" smtClean="0"/>
                        <a:t>Retro orbital pain</a:t>
                      </a:r>
                      <a:endParaRPr lang="en-US" sz="2000" b="1"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extLst>
                  <a:ext uri="{0D108BD9-81ED-4DB2-BD59-A6C34878D82A}">
                    <a16:rowId xmlns:a16="http://schemas.microsoft.com/office/drawing/2014/main" val="10010"/>
                  </a:ext>
                </a:extLst>
              </a:tr>
              <a:tr h="422599">
                <a:tc>
                  <a:txBody>
                    <a:bodyPr/>
                    <a:lstStyle/>
                    <a:p>
                      <a:r>
                        <a:rPr lang="en-US" sz="2000" b="1" dirty="0" smtClean="0"/>
                        <a:t>Conjunctivitis</a:t>
                      </a:r>
                      <a:endParaRPr lang="en-US" sz="2000" b="1"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dirty="0" smtClean="0"/>
                        <a:t>+</a:t>
                      </a:r>
                      <a:endParaRPr lang="en-US" sz="1800" dirty="0"/>
                    </a:p>
                  </a:txBody>
                  <a:tcPr marL="68581" marR="68581"/>
                </a:tc>
                <a:tc>
                  <a:txBody>
                    <a:bodyPr/>
                    <a:lstStyle/>
                    <a:p>
                      <a:pPr algn="ctr"/>
                      <a:r>
                        <a:rPr lang="en-US" sz="1800" u="sng" dirty="0" smtClean="0"/>
                        <a:t>+</a:t>
                      </a:r>
                      <a:endParaRPr lang="en-US" sz="1800" u="sng" dirty="0"/>
                    </a:p>
                  </a:txBody>
                  <a:tcPr marL="68581" marR="68581"/>
                </a:tc>
                <a:tc>
                  <a:txBody>
                    <a:bodyPr/>
                    <a:lstStyle/>
                    <a:p>
                      <a:pPr algn="ctr"/>
                      <a:r>
                        <a:rPr lang="en-US" sz="1800" dirty="0" smtClean="0"/>
                        <a:t>+</a:t>
                      </a:r>
                      <a:endParaRPr lang="en-US" sz="1800" dirty="0"/>
                    </a:p>
                  </a:txBody>
                  <a:tcPr marL="68581" marR="68581"/>
                </a:tc>
                <a:extLst>
                  <a:ext uri="{0D108BD9-81ED-4DB2-BD59-A6C34878D82A}">
                    <a16:rowId xmlns:a16="http://schemas.microsoft.com/office/drawing/2014/main" val="10011"/>
                  </a:ext>
                </a:extLst>
              </a:tr>
            </a:tbl>
          </a:graphicData>
        </a:graphic>
      </p:graphicFrame>
      <p:sp>
        <p:nvSpPr>
          <p:cNvPr id="6" name="Title 2"/>
          <p:cNvSpPr txBox="1">
            <a:spLocks/>
          </p:cNvSpPr>
          <p:nvPr/>
        </p:nvSpPr>
        <p:spPr>
          <a:xfrm>
            <a:off x="2023423" y="3325170"/>
            <a:ext cx="8229600" cy="914400"/>
          </a:xfrm>
          <a:prstGeom prst="rect">
            <a:avLst/>
          </a:prstGeom>
          <a:solidFill>
            <a:schemeClr val="bg1"/>
          </a:solidFill>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3200" b="1" kern="1200">
                <a:solidFill>
                  <a:srgbClr val="0070C0"/>
                </a:solidFill>
                <a:latin typeface="+mj-lt"/>
                <a:ea typeface="+mj-ea"/>
                <a:cs typeface="+mj-cs"/>
              </a:defRPr>
            </a:lvl1pPr>
          </a:lstStyle>
          <a:p>
            <a:r>
              <a:rPr lang="en-US" sz="5400" dirty="0">
                <a:solidFill>
                  <a:srgbClr val="C00000"/>
                </a:solidFill>
              </a:rPr>
              <a:t>Not a clinical diagnosis!</a:t>
            </a:r>
          </a:p>
        </p:txBody>
      </p:sp>
    </p:spTree>
    <p:extLst>
      <p:ext uri="{BB962C8B-B14F-4D97-AF65-F5344CB8AC3E}">
        <p14:creationId xmlns:p14="http://schemas.microsoft.com/office/powerpoint/2010/main" val="1417657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5709" y="6101774"/>
            <a:ext cx="2975045" cy="276999"/>
          </a:xfrm>
          <a:prstGeom prst="rect">
            <a:avLst/>
          </a:prstGeom>
        </p:spPr>
        <p:txBody>
          <a:bodyPr wrap="none">
            <a:spAutoFit/>
          </a:bodyPr>
          <a:lstStyle/>
          <a:p>
            <a:r>
              <a:rPr lang="en-US" sz="1200" u="sng" dirty="0" err="1">
                <a:solidFill>
                  <a:srgbClr val="660066"/>
                </a:solidFill>
                <a:latin typeface="arial" panose="020B0604020202020204" pitchFamily="34" charset="0"/>
                <a:hlinkClick r:id="rId2" tooltip="Emerging infectious diseases."/>
              </a:rPr>
              <a:t>Emerg</a:t>
            </a:r>
            <a:r>
              <a:rPr lang="en-US" sz="1200" u="sng" dirty="0">
                <a:solidFill>
                  <a:srgbClr val="660066"/>
                </a:solidFill>
                <a:latin typeface="arial" panose="020B0604020202020204" pitchFamily="34" charset="0"/>
                <a:hlinkClick r:id="rId2" tooltip="Emerging infectious diseases."/>
              </a:rPr>
              <a:t> Infect Dis.</a:t>
            </a:r>
            <a:r>
              <a:rPr lang="en-US" sz="1200" dirty="0">
                <a:solidFill>
                  <a:srgbClr val="000000"/>
                </a:solidFill>
                <a:latin typeface="arial" panose="020B0604020202020204" pitchFamily="34" charset="0"/>
              </a:rPr>
              <a:t> 2008 Aug;14(8):1232-9</a:t>
            </a:r>
            <a:endParaRPr lang="en-US" sz="1200" dirty="0"/>
          </a:p>
        </p:txBody>
      </p:sp>
      <p:sp>
        <p:nvSpPr>
          <p:cNvPr id="9" name="Rectangle 8"/>
          <p:cNvSpPr/>
          <p:nvPr/>
        </p:nvSpPr>
        <p:spPr>
          <a:xfrm>
            <a:off x="8823555" y="6333982"/>
            <a:ext cx="2735044" cy="276999"/>
          </a:xfrm>
          <a:prstGeom prst="rect">
            <a:avLst/>
          </a:prstGeom>
        </p:spPr>
        <p:txBody>
          <a:bodyPr wrap="none">
            <a:spAutoFit/>
          </a:bodyPr>
          <a:lstStyle/>
          <a:p>
            <a:r>
              <a:rPr lang="en-US" sz="1200" u="sng" dirty="0">
                <a:solidFill>
                  <a:srgbClr val="660066"/>
                </a:solidFill>
                <a:latin typeface="arial" panose="020B0604020202020204" pitchFamily="34" charset="0"/>
                <a:hlinkClick r:id="rId3" tooltip="The New England journal of medicine."/>
              </a:rPr>
              <a:t>N </a:t>
            </a:r>
            <a:r>
              <a:rPr lang="en-US" sz="1200" u="sng" dirty="0" err="1">
                <a:solidFill>
                  <a:srgbClr val="660066"/>
                </a:solidFill>
                <a:latin typeface="arial" panose="020B0604020202020204" pitchFamily="34" charset="0"/>
                <a:hlinkClick r:id="rId3" tooltip="The New England journal of medicine."/>
              </a:rPr>
              <a:t>Engl</a:t>
            </a:r>
            <a:r>
              <a:rPr lang="en-US" sz="1200" u="sng" dirty="0">
                <a:solidFill>
                  <a:srgbClr val="660066"/>
                </a:solidFill>
                <a:latin typeface="arial" panose="020B0604020202020204" pitchFamily="34" charset="0"/>
                <a:hlinkClick r:id="rId3" tooltip="The New England journal of medicine."/>
              </a:rPr>
              <a:t> J Med.</a:t>
            </a:r>
            <a:r>
              <a:rPr lang="en-US" sz="1200" dirty="0">
                <a:solidFill>
                  <a:srgbClr val="000000"/>
                </a:solidFill>
                <a:latin typeface="arial" panose="020B0604020202020204" pitchFamily="34" charset="0"/>
              </a:rPr>
              <a:t> 2015 Jul 2;373(1):94-5</a:t>
            </a:r>
            <a:endParaRPr lang="en-US" sz="1200" dirty="0"/>
          </a:p>
        </p:txBody>
      </p:sp>
      <p:sp>
        <p:nvSpPr>
          <p:cNvPr id="10" name="TextBox 9"/>
          <p:cNvSpPr txBox="1"/>
          <p:nvPr/>
        </p:nvSpPr>
        <p:spPr>
          <a:xfrm>
            <a:off x="0" y="13644"/>
            <a:ext cx="12148055" cy="707886"/>
          </a:xfrm>
          <a:prstGeom prst="rect">
            <a:avLst/>
          </a:prstGeom>
          <a:noFill/>
        </p:spPr>
        <p:txBody>
          <a:bodyPr wrap="square" rtlCol="0">
            <a:spAutoFit/>
          </a:bodyPr>
          <a:lstStyle/>
          <a:p>
            <a:pPr algn="ctr"/>
            <a:r>
              <a:rPr lang="en-US" sz="4000" dirty="0" smtClean="0"/>
              <a:t>Diagnosis of arbovirus infection</a:t>
            </a:r>
            <a:endParaRPr lang="en-US" sz="4000" dirty="0"/>
          </a:p>
        </p:txBody>
      </p:sp>
      <p:cxnSp>
        <p:nvCxnSpPr>
          <p:cNvPr id="11" name="Straight Connector 10"/>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1299" t="27136" r="9046" b="30300"/>
          <a:stretch/>
        </p:blipFill>
        <p:spPr>
          <a:xfrm>
            <a:off x="682181" y="946009"/>
            <a:ext cx="10918203" cy="5069166"/>
          </a:xfrm>
          <a:prstGeom prst="rect">
            <a:avLst/>
          </a:prstGeom>
        </p:spPr>
      </p:pic>
      <p:sp>
        <p:nvSpPr>
          <p:cNvPr id="5" name="Rectangle 4"/>
          <p:cNvSpPr/>
          <p:nvPr/>
        </p:nvSpPr>
        <p:spPr>
          <a:xfrm>
            <a:off x="8823555" y="6581001"/>
            <a:ext cx="3324500" cy="276999"/>
          </a:xfrm>
          <a:prstGeom prst="rect">
            <a:avLst/>
          </a:prstGeom>
        </p:spPr>
        <p:txBody>
          <a:bodyPr wrap="none">
            <a:spAutoFit/>
          </a:bodyPr>
          <a:lstStyle/>
          <a:p>
            <a:r>
              <a:rPr lang="en-US" sz="1200" u="sng" dirty="0" err="1">
                <a:solidFill>
                  <a:srgbClr val="660066"/>
                </a:solidFill>
                <a:latin typeface="arial" panose="020B0604020202020204" pitchFamily="34" charset="0"/>
                <a:hlinkClick r:id="rId5" tooltip="PLoS neglected tropical diseases."/>
              </a:rPr>
              <a:t>PLoS</a:t>
            </a:r>
            <a:r>
              <a:rPr lang="en-US" sz="1200" u="sng" dirty="0">
                <a:solidFill>
                  <a:srgbClr val="660066"/>
                </a:solidFill>
                <a:latin typeface="arial" panose="020B0604020202020204" pitchFamily="34" charset="0"/>
                <a:hlinkClick r:id="rId5" tooltip="PLoS neglected tropical diseases."/>
              </a:rPr>
              <a:t> </a:t>
            </a:r>
            <a:r>
              <a:rPr lang="en-US" sz="1200" u="sng" dirty="0" err="1">
                <a:solidFill>
                  <a:srgbClr val="660066"/>
                </a:solidFill>
                <a:latin typeface="arial" panose="020B0604020202020204" pitchFamily="34" charset="0"/>
                <a:hlinkClick r:id="rId5" tooltip="PLoS neglected tropical diseases."/>
              </a:rPr>
              <a:t>Negl</a:t>
            </a:r>
            <a:r>
              <a:rPr lang="en-US" sz="1200" u="sng" dirty="0">
                <a:solidFill>
                  <a:srgbClr val="660066"/>
                </a:solidFill>
                <a:latin typeface="arial" panose="020B0604020202020204" pitchFamily="34" charset="0"/>
                <a:hlinkClick r:id="rId5" tooltip="PLoS neglected tropical diseases."/>
              </a:rPr>
              <a:t> Trop Dis.</a:t>
            </a:r>
            <a:r>
              <a:rPr lang="en-US" sz="1200" dirty="0">
                <a:solidFill>
                  <a:srgbClr val="000000"/>
                </a:solidFill>
                <a:latin typeface="arial" panose="020B0604020202020204" pitchFamily="34" charset="0"/>
              </a:rPr>
              <a:t> 2014 Oct 16;8(10):e3171</a:t>
            </a:r>
            <a:endParaRPr lang="en-US" sz="1200" dirty="0"/>
          </a:p>
        </p:txBody>
      </p:sp>
    </p:spTree>
    <p:extLst>
      <p:ext uri="{BB962C8B-B14F-4D97-AF65-F5344CB8AC3E}">
        <p14:creationId xmlns:p14="http://schemas.microsoft.com/office/powerpoint/2010/main" val="2261110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1" y="179056"/>
            <a:ext cx="11798709" cy="760058"/>
          </a:xfrm>
        </p:spPr>
        <p:txBody>
          <a:bodyPr>
            <a:noAutofit/>
          </a:bodyPr>
          <a:lstStyle/>
          <a:p>
            <a:pPr algn="ctr"/>
            <a:r>
              <a:rPr lang="en-US" sz="4000" dirty="0" smtClean="0">
                <a:latin typeface="+mn-lt"/>
              </a:rPr>
              <a:t>Zika </a:t>
            </a:r>
            <a:r>
              <a:rPr lang="en-US" sz="4000" dirty="0">
                <a:latin typeface="+mn-lt"/>
              </a:rPr>
              <a:t>Laboratory </a:t>
            </a:r>
            <a:r>
              <a:rPr lang="en-US" sz="4000" dirty="0" smtClean="0">
                <a:latin typeface="+mn-lt"/>
              </a:rPr>
              <a:t>Diagnosis: Advantages and Challenges</a:t>
            </a:r>
            <a:endParaRPr lang="en-US" sz="4000" dirty="0">
              <a:latin typeface="+mn-lt"/>
            </a:endParaRPr>
          </a:p>
        </p:txBody>
      </p:sp>
      <p:sp>
        <p:nvSpPr>
          <p:cNvPr id="3" name="Content Placeholder 2"/>
          <p:cNvSpPr>
            <a:spLocks noGrp="1"/>
          </p:cNvSpPr>
          <p:nvPr>
            <p:ph idx="1"/>
          </p:nvPr>
        </p:nvSpPr>
        <p:spPr>
          <a:xfrm>
            <a:off x="0" y="1308038"/>
            <a:ext cx="8229600" cy="5072339"/>
          </a:xfrm>
        </p:spPr>
        <p:txBody>
          <a:bodyPr>
            <a:normAutofit lnSpcReduction="10000"/>
          </a:bodyPr>
          <a:lstStyle/>
          <a:p>
            <a:r>
              <a:rPr lang="en-US" dirty="0" smtClean="0"/>
              <a:t>PCR is the most reliable assay</a:t>
            </a:r>
            <a:endParaRPr lang="en-US" dirty="0"/>
          </a:p>
          <a:p>
            <a:pPr lvl="1"/>
            <a:r>
              <a:rPr lang="en-US" dirty="0" smtClean="0"/>
              <a:t>Viremia is short lived</a:t>
            </a:r>
          </a:p>
          <a:p>
            <a:pPr lvl="1"/>
            <a:r>
              <a:rPr lang="en-US" dirty="0" smtClean="0"/>
              <a:t>Other body fluids not yet standardized</a:t>
            </a:r>
          </a:p>
          <a:p>
            <a:pPr lvl="1"/>
            <a:r>
              <a:rPr lang="en-US" dirty="0" smtClean="0"/>
              <a:t>Majority of cases asymptomatic</a:t>
            </a:r>
          </a:p>
          <a:p>
            <a:pPr lvl="1"/>
            <a:endParaRPr lang="en-US" dirty="0" smtClean="0"/>
          </a:p>
          <a:p>
            <a:pPr lvl="1"/>
            <a:endParaRPr lang="en-US" dirty="0" smtClean="0"/>
          </a:p>
          <a:p>
            <a:r>
              <a:rPr lang="en-US" dirty="0" smtClean="0"/>
              <a:t>Serology</a:t>
            </a:r>
          </a:p>
          <a:p>
            <a:pPr lvl="1"/>
            <a:r>
              <a:rPr lang="en-US" dirty="0" smtClean="0"/>
              <a:t>IgM present after 4 dpi</a:t>
            </a:r>
          </a:p>
          <a:p>
            <a:pPr lvl="1"/>
            <a:r>
              <a:rPr lang="en-US" dirty="0" smtClean="0"/>
              <a:t>IgG present for years </a:t>
            </a:r>
            <a:r>
              <a:rPr lang="en-US" dirty="0" smtClean="0">
                <a:sym typeface="Wingdings" panose="05000000000000000000" pitchFamily="2" charset="2"/>
              </a:rPr>
              <a:t> life</a:t>
            </a:r>
            <a:endParaRPr lang="en-US" dirty="0" smtClean="0"/>
          </a:p>
          <a:p>
            <a:pPr lvl="1"/>
            <a:r>
              <a:rPr lang="en-US" dirty="0" smtClean="0"/>
              <a:t>Improved </a:t>
            </a:r>
            <a:r>
              <a:rPr lang="en-US" dirty="0" smtClean="0"/>
              <a:t>specificity </a:t>
            </a:r>
            <a:r>
              <a:rPr lang="en-US" dirty="0" smtClean="0"/>
              <a:t>with </a:t>
            </a:r>
            <a:r>
              <a:rPr lang="en-US" dirty="0" err="1" smtClean="0"/>
              <a:t>neut</a:t>
            </a:r>
            <a:r>
              <a:rPr lang="en-US" dirty="0" smtClean="0"/>
              <a:t> testing</a:t>
            </a:r>
          </a:p>
          <a:p>
            <a:pPr lvl="1"/>
            <a:r>
              <a:rPr lang="en-US" dirty="0" smtClean="0"/>
              <a:t>Less reliable in secondary flavivirus infection</a:t>
            </a:r>
          </a:p>
          <a:p>
            <a:pPr lvl="1"/>
            <a:r>
              <a:rPr lang="en-US" dirty="0" smtClean="0"/>
              <a:t>Paired specimens can be helpful (acute and convalescent)</a:t>
            </a:r>
          </a:p>
          <a:p>
            <a:pPr lvl="1"/>
            <a:r>
              <a:rPr lang="en-US" dirty="0" smtClean="0"/>
              <a:t>Lab capacity for advanced testing may be limited</a:t>
            </a:r>
          </a:p>
          <a:p>
            <a:pPr marL="0"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5927838" y="1308038"/>
            <a:ext cx="5912977" cy="3524134"/>
          </a:xfrm>
          <a:prstGeom prst="rect">
            <a:avLst/>
          </a:prstGeom>
        </p:spPr>
      </p:pic>
    </p:spTree>
    <p:extLst>
      <p:ext uri="{BB962C8B-B14F-4D97-AF65-F5344CB8AC3E}">
        <p14:creationId xmlns:p14="http://schemas.microsoft.com/office/powerpoint/2010/main" val="1372466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9224" y="6102375"/>
            <a:ext cx="1227009"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58" y="885372"/>
            <a:ext cx="10737083" cy="5109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8272" y="6560457"/>
            <a:ext cx="5006242" cy="297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400" dirty="0">
                <a:cs typeface="Times New Roman" panose="02020603050405020304" pitchFamily="18" charset="0"/>
              </a:rPr>
              <a:t>Scott D. Speer, and Theodore C. Pierson Science 2016;353:750-751</a:t>
            </a:r>
          </a:p>
        </p:txBody>
      </p:sp>
      <p:sp>
        <p:nvSpPr>
          <p:cNvPr id="7" name="TextBox 6"/>
          <p:cNvSpPr txBox="1"/>
          <p:nvPr/>
        </p:nvSpPr>
        <p:spPr>
          <a:xfrm>
            <a:off x="0" y="13644"/>
            <a:ext cx="12148055" cy="707886"/>
          </a:xfrm>
          <a:prstGeom prst="rect">
            <a:avLst/>
          </a:prstGeom>
          <a:noFill/>
        </p:spPr>
        <p:txBody>
          <a:bodyPr wrap="square" rtlCol="0">
            <a:spAutoFit/>
          </a:bodyPr>
          <a:lstStyle/>
          <a:p>
            <a:pPr algn="ctr"/>
            <a:r>
              <a:rPr lang="en-US" sz="4000" dirty="0" smtClean="0"/>
              <a:t>Zika – A diagnostic dilemma</a:t>
            </a:r>
            <a:endParaRPr lang="en-US" sz="4000" dirty="0"/>
          </a:p>
        </p:txBody>
      </p:sp>
    </p:spTree>
    <p:extLst>
      <p:ext uri="{BB962C8B-B14F-4D97-AF65-F5344CB8AC3E}">
        <p14:creationId xmlns:p14="http://schemas.microsoft.com/office/powerpoint/2010/main" val="3679986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1666" t="19179" r="18765" b="13632"/>
          <a:stretch/>
        </p:blipFill>
        <p:spPr>
          <a:xfrm>
            <a:off x="2100296" y="1002891"/>
            <a:ext cx="8066047" cy="4848692"/>
          </a:xfrm>
          <a:prstGeom prst="rect">
            <a:avLst/>
          </a:prstGeom>
        </p:spPr>
      </p:pic>
      <p:sp>
        <p:nvSpPr>
          <p:cNvPr id="6" name="Rectangle 5"/>
          <p:cNvSpPr/>
          <p:nvPr/>
        </p:nvSpPr>
        <p:spPr>
          <a:xfrm>
            <a:off x="2802702" y="493"/>
            <a:ext cx="6620595" cy="830997"/>
          </a:xfrm>
          <a:prstGeom prst="rect">
            <a:avLst/>
          </a:prstGeom>
        </p:spPr>
        <p:txBody>
          <a:bodyPr wrap="none">
            <a:spAutoFit/>
          </a:bodyPr>
          <a:lstStyle/>
          <a:p>
            <a:pPr algn="ctr"/>
            <a:r>
              <a:rPr lang="en-US" sz="4800" dirty="0" smtClean="0"/>
              <a:t>Zika diagnostic challenges</a:t>
            </a:r>
            <a:endParaRPr lang="en-US" sz="4800" dirty="0"/>
          </a:p>
        </p:txBody>
      </p:sp>
      <p:pic>
        <p:nvPicPr>
          <p:cNvPr id="9" name="Picture 8" descr="https://effectiveinterventions.cdc.gov/img/cdc-logos/cd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1618" y="5977194"/>
            <a:ext cx="1200382" cy="88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28706" t="21035" r="30641" b="66140"/>
          <a:stretch/>
        </p:blipFill>
        <p:spPr>
          <a:xfrm>
            <a:off x="205686" y="6001657"/>
            <a:ext cx="4267201" cy="856343"/>
          </a:xfrm>
          <a:prstGeom prst="rect">
            <a:avLst/>
          </a:prstGeom>
        </p:spPr>
      </p:pic>
    </p:spTree>
    <p:extLst>
      <p:ext uri="{BB962C8B-B14F-4D97-AF65-F5344CB8AC3E}">
        <p14:creationId xmlns:p14="http://schemas.microsoft.com/office/powerpoint/2010/main" val="296989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981" y="-41665"/>
            <a:ext cx="11798709" cy="760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mn-lt"/>
              </a:rPr>
              <a:t>Developing Improved Zika Diagnosis</a:t>
            </a:r>
            <a:endParaRPr lang="en-US" sz="4000" dirty="0">
              <a:latin typeface="+mn-lt"/>
            </a:endParaRPr>
          </a:p>
        </p:txBody>
      </p:sp>
      <p:pic>
        <p:nvPicPr>
          <p:cNvPr id="5" name="Picture 4"/>
          <p:cNvPicPr>
            <a:picLocks noChangeAspect="1"/>
          </p:cNvPicPr>
          <p:nvPr/>
        </p:nvPicPr>
        <p:blipFill rotWithShape="1">
          <a:blip r:embed="rId2"/>
          <a:srcRect l="50085" r="31020"/>
          <a:stretch/>
        </p:blipFill>
        <p:spPr>
          <a:xfrm>
            <a:off x="8560674" y="3545723"/>
            <a:ext cx="2181757" cy="3375341"/>
          </a:xfrm>
          <a:prstGeom prst="rect">
            <a:avLst/>
          </a:prstGeom>
        </p:spPr>
      </p:pic>
      <p:pic>
        <p:nvPicPr>
          <p:cNvPr id="6" name="Picture 5"/>
          <p:cNvPicPr>
            <a:picLocks noChangeAspect="1"/>
          </p:cNvPicPr>
          <p:nvPr/>
        </p:nvPicPr>
        <p:blipFill>
          <a:blip r:embed="rId3"/>
          <a:stretch>
            <a:fillRect/>
          </a:stretch>
        </p:blipFill>
        <p:spPr>
          <a:xfrm>
            <a:off x="7662041" y="939114"/>
            <a:ext cx="3925615" cy="2606609"/>
          </a:xfrm>
          <a:prstGeom prst="rect">
            <a:avLst/>
          </a:prstGeom>
        </p:spPr>
      </p:pic>
      <p:sp>
        <p:nvSpPr>
          <p:cNvPr id="7" name="Rectangle 6"/>
          <p:cNvSpPr/>
          <p:nvPr/>
        </p:nvSpPr>
        <p:spPr>
          <a:xfrm>
            <a:off x="8332088" y="4892451"/>
            <a:ext cx="567559" cy="42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8593" y="1381029"/>
            <a:ext cx="6689558" cy="4031873"/>
          </a:xfrm>
          <a:prstGeom prst="rect">
            <a:avLst/>
          </a:prstGeom>
          <a:noFill/>
        </p:spPr>
        <p:txBody>
          <a:bodyPr wrap="square" rtlCol="0">
            <a:spAutoFit/>
          </a:bodyPr>
          <a:lstStyle/>
          <a:p>
            <a:pPr marL="457200" indent="-457200">
              <a:buFont typeface="Wingdings" panose="05000000000000000000" pitchFamily="2" charset="2"/>
              <a:buChar char="§"/>
            </a:pPr>
            <a:r>
              <a:rPr lang="en-US" sz="3200" dirty="0" smtClean="0"/>
              <a:t>Ideal serodiagnostic test</a:t>
            </a:r>
          </a:p>
          <a:p>
            <a:pPr marL="914400" lvl="1" indent="-457200">
              <a:buFont typeface="Courier New" panose="02070309020205020404" pitchFamily="49" charset="0"/>
              <a:buChar char="o"/>
            </a:pPr>
            <a:r>
              <a:rPr lang="en-US" sz="2400" dirty="0" smtClean="0"/>
              <a:t>Sensitive and Specific</a:t>
            </a:r>
          </a:p>
          <a:p>
            <a:pPr lvl="2"/>
            <a:r>
              <a:rPr lang="en-US" sz="2400" dirty="0"/>
              <a:t> </a:t>
            </a:r>
            <a:r>
              <a:rPr lang="en-US" sz="2400" dirty="0" smtClean="0"/>
              <a:t>  - distinguish between flaviviruses</a:t>
            </a:r>
          </a:p>
          <a:p>
            <a:pPr marL="914400" lvl="1" indent="-457200">
              <a:buFont typeface="Courier New" panose="02070309020205020404" pitchFamily="49" charset="0"/>
              <a:buChar char="o"/>
            </a:pPr>
            <a:r>
              <a:rPr lang="en-US" sz="2400" dirty="0" smtClean="0"/>
              <a:t>Field deployable</a:t>
            </a:r>
          </a:p>
          <a:p>
            <a:pPr marL="914400" lvl="1" indent="-457200">
              <a:buFont typeface="Courier New" panose="02070309020205020404" pitchFamily="49" charset="0"/>
              <a:buChar char="o"/>
            </a:pPr>
            <a:r>
              <a:rPr lang="en-US" sz="2400" dirty="0" smtClean="0"/>
              <a:t>Cheap</a:t>
            </a:r>
          </a:p>
          <a:p>
            <a:pPr marL="914400" lvl="1" indent="-457200">
              <a:buFont typeface="Courier New" panose="02070309020205020404" pitchFamily="49" charset="0"/>
              <a:buChar char="o"/>
            </a:pPr>
            <a:r>
              <a:rPr lang="en-US" sz="2400" dirty="0" smtClean="0"/>
              <a:t>Fast</a:t>
            </a:r>
          </a:p>
          <a:p>
            <a:pPr lvl="1"/>
            <a:r>
              <a:rPr lang="en-US" sz="2400" dirty="0"/>
              <a:t>	</a:t>
            </a:r>
            <a:endParaRPr lang="en-US" sz="1600" dirty="0" smtClean="0"/>
          </a:p>
          <a:p>
            <a:pPr marL="457200" indent="-457200">
              <a:buFont typeface="Wingdings" panose="05000000000000000000" pitchFamily="2" charset="2"/>
              <a:buChar char="§"/>
            </a:pPr>
            <a:r>
              <a:rPr lang="en-US" sz="3200" dirty="0" smtClean="0"/>
              <a:t>Approaches for Zika</a:t>
            </a:r>
          </a:p>
          <a:p>
            <a:pPr marL="914400" lvl="1" indent="-457200">
              <a:buFont typeface="Courier New" panose="02070309020205020404" pitchFamily="49" charset="0"/>
              <a:buChar char="o"/>
            </a:pPr>
            <a:r>
              <a:rPr lang="en-US" sz="2400" dirty="0" smtClean="0"/>
              <a:t>NS1</a:t>
            </a:r>
          </a:p>
          <a:p>
            <a:pPr marL="914400" lvl="1" indent="-457200">
              <a:buFont typeface="Courier New" panose="02070309020205020404" pitchFamily="49" charset="0"/>
              <a:buChar char="o"/>
            </a:pPr>
            <a:r>
              <a:rPr lang="en-US" sz="2400" dirty="0" smtClean="0"/>
              <a:t>Optimizing Envelope as a diagnostic antigen</a:t>
            </a:r>
          </a:p>
        </p:txBody>
      </p:sp>
    </p:spTree>
    <p:extLst>
      <p:ext uri="{BB962C8B-B14F-4D97-AF65-F5344CB8AC3E}">
        <p14:creationId xmlns:p14="http://schemas.microsoft.com/office/powerpoint/2010/main" val="2914229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77352" y="6393133"/>
            <a:ext cx="4019114" cy="369332"/>
          </a:xfrm>
          <a:prstGeom prst="rect">
            <a:avLst/>
          </a:prstGeom>
        </p:spPr>
        <p:txBody>
          <a:bodyPr wrap="none">
            <a:spAutoFit/>
          </a:bodyPr>
          <a:lstStyle/>
          <a:p>
            <a:r>
              <a:rPr lang="fr-FR" u="sng" dirty="0">
                <a:solidFill>
                  <a:srgbClr val="660066"/>
                </a:solidFill>
                <a:latin typeface="arial" panose="020B0604020202020204" pitchFamily="34" charset="0"/>
                <a:hlinkClick r:id="rId2" tooltip="Nature."/>
              </a:rPr>
              <a:t>Nature.</a:t>
            </a:r>
            <a:r>
              <a:rPr lang="fr-FR" dirty="0">
                <a:solidFill>
                  <a:srgbClr val="000000"/>
                </a:solidFill>
                <a:latin typeface="arial" panose="020B0604020202020204" pitchFamily="34" charset="0"/>
              </a:rPr>
              <a:t> 2016 </a:t>
            </a:r>
            <a:r>
              <a:rPr lang="fr-FR" dirty="0" err="1">
                <a:solidFill>
                  <a:srgbClr val="000000"/>
                </a:solidFill>
                <a:latin typeface="arial" panose="020B0604020202020204" pitchFamily="34" charset="0"/>
              </a:rPr>
              <a:t>Apr</a:t>
            </a:r>
            <a:r>
              <a:rPr lang="fr-FR" dirty="0">
                <a:solidFill>
                  <a:srgbClr val="000000"/>
                </a:solidFill>
                <a:latin typeface="arial" panose="020B0604020202020204" pitchFamily="34" charset="0"/>
              </a:rPr>
              <a:t> 19;533(7603):425-8</a:t>
            </a:r>
            <a:endParaRPr lang="en-US" dirty="0"/>
          </a:p>
        </p:txBody>
      </p:sp>
      <p:sp>
        <p:nvSpPr>
          <p:cNvPr id="6" name="Rectangle 5"/>
          <p:cNvSpPr/>
          <p:nvPr/>
        </p:nvSpPr>
        <p:spPr>
          <a:xfrm>
            <a:off x="1915345" y="493"/>
            <a:ext cx="8395312" cy="830997"/>
          </a:xfrm>
          <a:prstGeom prst="rect">
            <a:avLst/>
          </a:prstGeom>
        </p:spPr>
        <p:txBody>
          <a:bodyPr wrap="none">
            <a:spAutoFit/>
          </a:bodyPr>
          <a:lstStyle/>
          <a:p>
            <a:pPr algn="ctr"/>
            <a:r>
              <a:rPr lang="en-US" sz="4800" dirty="0" smtClean="0"/>
              <a:t>Basic Virology – Crystal Structure</a:t>
            </a:r>
            <a:endParaRPr lang="en-US" sz="4800" dirty="0"/>
          </a:p>
        </p:txBody>
      </p:sp>
      <p:cxnSp>
        <p:nvCxnSpPr>
          <p:cNvPr id="7" name="Straight Connector 6"/>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1366" t="51507" r="49" b="-1"/>
          <a:stretch/>
        </p:blipFill>
        <p:spPr>
          <a:xfrm>
            <a:off x="1272988" y="1577788"/>
            <a:ext cx="10169491" cy="4547646"/>
          </a:xfrm>
          <a:prstGeom prst="rect">
            <a:avLst/>
          </a:prstGeom>
        </p:spPr>
      </p:pic>
    </p:spTree>
    <p:extLst>
      <p:ext uri="{BB962C8B-B14F-4D97-AF65-F5344CB8AC3E}">
        <p14:creationId xmlns:p14="http://schemas.microsoft.com/office/powerpoint/2010/main" val="1712575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1" y="179056"/>
            <a:ext cx="11798709" cy="760058"/>
          </a:xfrm>
        </p:spPr>
        <p:txBody>
          <a:bodyPr>
            <a:noAutofit/>
          </a:bodyPr>
          <a:lstStyle/>
          <a:p>
            <a:pPr algn="ctr"/>
            <a:r>
              <a:rPr lang="en-US" sz="4000" dirty="0" smtClean="0">
                <a:latin typeface="+mn-lt"/>
              </a:rPr>
              <a:t>Current Goals</a:t>
            </a:r>
            <a:endParaRPr lang="en-US" sz="4000" dirty="0">
              <a:latin typeface="+mn-lt"/>
            </a:endParaRPr>
          </a:p>
        </p:txBody>
      </p:sp>
      <p:sp>
        <p:nvSpPr>
          <p:cNvPr id="3" name="Content Placeholder 2"/>
          <p:cNvSpPr>
            <a:spLocks noGrp="1"/>
          </p:cNvSpPr>
          <p:nvPr>
            <p:ph idx="1"/>
          </p:nvPr>
        </p:nvSpPr>
        <p:spPr>
          <a:xfrm>
            <a:off x="368709" y="1100068"/>
            <a:ext cx="11503741" cy="1934077"/>
          </a:xfrm>
        </p:spPr>
        <p:txBody>
          <a:bodyPr>
            <a:normAutofit/>
          </a:bodyPr>
          <a:lstStyle/>
          <a:p>
            <a:r>
              <a:rPr lang="en-US" dirty="0" smtClean="0"/>
              <a:t>Diminish global disease burden due to flaviviruses</a:t>
            </a:r>
            <a:endParaRPr lang="en-US" dirty="0" smtClean="0"/>
          </a:p>
          <a:p>
            <a:r>
              <a:rPr lang="en-US" dirty="0" smtClean="0"/>
              <a:t>Define </a:t>
            </a:r>
            <a:r>
              <a:rPr lang="en-US" dirty="0" smtClean="0"/>
              <a:t>and understand flavivirus Ab cross </a:t>
            </a:r>
            <a:r>
              <a:rPr lang="en-US" dirty="0" smtClean="0"/>
              <a:t>reactivity</a:t>
            </a:r>
          </a:p>
          <a:p>
            <a:r>
              <a:rPr lang="en-US" dirty="0" smtClean="0"/>
              <a:t>Provide knowledge and tools to enhance public health measures</a:t>
            </a: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1352653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1" y="179056"/>
            <a:ext cx="11798709" cy="760058"/>
          </a:xfrm>
        </p:spPr>
        <p:txBody>
          <a:bodyPr>
            <a:noAutofit/>
          </a:bodyPr>
          <a:lstStyle/>
          <a:p>
            <a:pPr algn="ctr"/>
            <a:r>
              <a:rPr lang="en-US" sz="4000" dirty="0" smtClean="0">
                <a:solidFill>
                  <a:schemeClr val="bg1">
                    <a:lumMod val="85000"/>
                  </a:schemeClr>
                </a:solidFill>
                <a:latin typeface="+mn-lt"/>
              </a:rPr>
              <a:t>Current Goals</a:t>
            </a:r>
            <a:endParaRPr lang="en-US" sz="4000" dirty="0">
              <a:solidFill>
                <a:schemeClr val="bg1">
                  <a:lumMod val="85000"/>
                </a:schemeClr>
              </a:solidFill>
              <a:latin typeface="+mn-lt"/>
            </a:endParaRPr>
          </a:p>
        </p:txBody>
      </p:sp>
      <p:sp>
        <p:nvSpPr>
          <p:cNvPr id="3" name="Content Placeholder 2"/>
          <p:cNvSpPr>
            <a:spLocks noGrp="1"/>
          </p:cNvSpPr>
          <p:nvPr>
            <p:ph idx="1"/>
          </p:nvPr>
        </p:nvSpPr>
        <p:spPr>
          <a:xfrm>
            <a:off x="368709" y="1100068"/>
            <a:ext cx="11503741" cy="1934077"/>
          </a:xfrm>
        </p:spPr>
        <p:txBody>
          <a:bodyPr>
            <a:normAutofit/>
          </a:bodyPr>
          <a:lstStyle/>
          <a:p>
            <a:r>
              <a:rPr lang="en-US" dirty="0" smtClean="0">
                <a:solidFill>
                  <a:schemeClr val="bg1">
                    <a:lumMod val="85000"/>
                  </a:schemeClr>
                </a:solidFill>
              </a:rPr>
              <a:t>Diminish global disease burden due to flaviviruses</a:t>
            </a:r>
            <a:endParaRPr lang="en-US" dirty="0" smtClean="0">
              <a:solidFill>
                <a:schemeClr val="bg1">
                  <a:lumMod val="85000"/>
                </a:schemeClr>
              </a:solidFill>
            </a:endParaRPr>
          </a:p>
          <a:p>
            <a:r>
              <a:rPr lang="en-US" dirty="0" smtClean="0">
                <a:solidFill>
                  <a:schemeClr val="bg1">
                    <a:lumMod val="85000"/>
                  </a:schemeClr>
                </a:solidFill>
              </a:rPr>
              <a:t>Define </a:t>
            </a:r>
            <a:r>
              <a:rPr lang="en-US" dirty="0" smtClean="0">
                <a:solidFill>
                  <a:schemeClr val="bg1">
                    <a:lumMod val="85000"/>
                  </a:schemeClr>
                </a:solidFill>
              </a:rPr>
              <a:t>and understand flavivirus Ab cross </a:t>
            </a:r>
            <a:r>
              <a:rPr lang="en-US" dirty="0" smtClean="0">
                <a:solidFill>
                  <a:schemeClr val="bg1">
                    <a:lumMod val="85000"/>
                  </a:schemeClr>
                </a:solidFill>
              </a:rPr>
              <a:t>reactivity</a:t>
            </a:r>
          </a:p>
          <a:p>
            <a:r>
              <a:rPr lang="en-US" dirty="0" smtClean="0">
                <a:solidFill>
                  <a:schemeClr val="bg1">
                    <a:lumMod val="85000"/>
                  </a:schemeClr>
                </a:solidFill>
              </a:rPr>
              <a:t>Provide knowledge and tools to enhance public health measures</a:t>
            </a:r>
            <a:endParaRPr lang="en-US" dirty="0">
              <a:solidFill>
                <a:schemeClr val="bg1">
                  <a:lumMod val="85000"/>
                </a:schemeClr>
              </a:solidFill>
            </a:endParaRPr>
          </a:p>
          <a:p>
            <a:pPr marL="0" indent="0">
              <a:buNone/>
            </a:pPr>
            <a:endParaRPr lang="en-US" dirty="0" smtClean="0">
              <a:solidFill>
                <a:schemeClr val="bg1">
                  <a:lumMod val="85000"/>
                </a:schemeClr>
              </a:solidFill>
            </a:endParaRPr>
          </a:p>
          <a:p>
            <a:endParaRPr lang="en-US" dirty="0">
              <a:solidFill>
                <a:schemeClr val="bg1">
                  <a:lumMod val="85000"/>
                </a:schemeClr>
              </a:solidFill>
            </a:endParaRPr>
          </a:p>
        </p:txBody>
      </p:sp>
      <p:sp>
        <p:nvSpPr>
          <p:cNvPr id="4" name="Title 1"/>
          <p:cNvSpPr txBox="1">
            <a:spLocks/>
          </p:cNvSpPr>
          <p:nvPr/>
        </p:nvSpPr>
        <p:spPr>
          <a:xfrm>
            <a:off x="183907" y="3074646"/>
            <a:ext cx="11798709" cy="760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mn-lt"/>
              </a:rPr>
              <a:t>Hypothesis</a:t>
            </a:r>
            <a:endParaRPr lang="en-US" sz="4000" dirty="0">
              <a:latin typeface="+mn-lt"/>
            </a:endParaRPr>
          </a:p>
        </p:txBody>
      </p:sp>
      <p:sp>
        <p:nvSpPr>
          <p:cNvPr id="5" name="Content Placeholder 2"/>
          <p:cNvSpPr txBox="1">
            <a:spLocks/>
          </p:cNvSpPr>
          <p:nvPr/>
        </p:nvSpPr>
        <p:spPr>
          <a:xfrm>
            <a:off x="368709" y="3905613"/>
            <a:ext cx="11503741" cy="2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Type-specific binding and neutralizing Ab are attractive diagnostic targets</a:t>
            </a:r>
            <a:endParaRPr lang="en-US" dirty="0" smtClean="0"/>
          </a:p>
          <a:p>
            <a:r>
              <a:rPr lang="en-US" dirty="0" smtClean="0"/>
              <a:t>Protein engineering allows rational antigen </a:t>
            </a:r>
            <a:r>
              <a:rPr lang="en-US" dirty="0" smtClean="0"/>
              <a:t>design for </a:t>
            </a:r>
            <a:r>
              <a:rPr lang="en-US" dirty="0" smtClean="0"/>
              <a:t>serodiagnostics</a:t>
            </a:r>
            <a:endParaRPr lang="en-US" dirty="0" smtClean="0"/>
          </a:p>
          <a:p>
            <a:pPr lvl="1"/>
            <a:r>
              <a:rPr lang="en-US" dirty="0" smtClean="0"/>
              <a:t>Identify and predict </a:t>
            </a:r>
            <a:r>
              <a:rPr lang="en-US" dirty="0" smtClean="0"/>
              <a:t>antigenic regions of </a:t>
            </a:r>
            <a:r>
              <a:rPr lang="en-US" dirty="0" smtClean="0"/>
              <a:t>interest</a:t>
            </a:r>
          </a:p>
          <a:p>
            <a:pPr lvl="1"/>
            <a:r>
              <a:rPr lang="en-US" dirty="0" smtClean="0"/>
              <a:t>Alter cross-reactive epitopes while preserving type-specific epitopes</a:t>
            </a: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473473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5794" y="-232931"/>
            <a:ext cx="10360410" cy="1572000"/>
          </a:xfrm>
          <a:prstGeom prst="rect">
            <a:avLst/>
          </a:prstGeom>
        </p:spPr>
      </p:pic>
      <p:sp>
        <p:nvSpPr>
          <p:cNvPr id="4" name="Rectangle 3"/>
          <p:cNvSpPr/>
          <p:nvPr/>
        </p:nvSpPr>
        <p:spPr>
          <a:xfrm>
            <a:off x="422787" y="1557931"/>
            <a:ext cx="2482645" cy="2585323"/>
          </a:xfrm>
          <a:prstGeom prst="rect">
            <a:avLst/>
          </a:prstGeom>
        </p:spPr>
        <p:txBody>
          <a:bodyPr wrap="square">
            <a:spAutoFit/>
          </a:bodyPr>
          <a:lstStyle/>
          <a:p>
            <a:r>
              <a:rPr lang="en-US" b="1" u="sng" dirty="0">
                <a:solidFill>
                  <a:srgbClr val="000000"/>
                </a:solidFill>
                <a:latin typeface="Calibri" panose="020F0502020204030204" pitchFamily="34" charset="0"/>
              </a:rPr>
              <a:t>Baric Lab</a:t>
            </a:r>
          </a:p>
          <a:p>
            <a:r>
              <a:rPr lang="en-US" dirty="0">
                <a:solidFill>
                  <a:srgbClr val="000000"/>
                </a:solidFill>
                <a:latin typeface="Calibri" panose="020F0502020204030204" pitchFamily="34" charset="0"/>
              </a:rPr>
              <a:t>Ralph Baric</a:t>
            </a:r>
          </a:p>
          <a:p>
            <a:r>
              <a:rPr lang="en-US" dirty="0">
                <a:solidFill>
                  <a:srgbClr val="000000"/>
                </a:solidFill>
                <a:latin typeface="Calibri" panose="020F0502020204030204" pitchFamily="34" charset="0"/>
              </a:rPr>
              <a:t>Doug </a:t>
            </a:r>
            <a:r>
              <a:rPr lang="en-US" dirty="0" smtClean="0">
                <a:solidFill>
                  <a:srgbClr val="000000"/>
                </a:solidFill>
                <a:latin typeface="Calibri" panose="020F0502020204030204" pitchFamily="34" charset="0"/>
              </a:rPr>
              <a:t>Widman</a:t>
            </a:r>
          </a:p>
          <a:p>
            <a:r>
              <a:rPr lang="en-US" dirty="0">
                <a:solidFill>
                  <a:srgbClr val="000000"/>
                </a:solidFill>
                <a:latin typeface="Calibri" panose="020F0502020204030204" pitchFamily="34" charset="0"/>
              </a:rPr>
              <a:t>Emily </a:t>
            </a:r>
            <a:r>
              <a:rPr lang="en-US" dirty="0" err="1" smtClean="0">
                <a:solidFill>
                  <a:srgbClr val="000000"/>
                </a:solidFill>
                <a:latin typeface="Calibri" panose="020F0502020204030204" pitchFamily="34" charset="0"/>
              </a:rPr>
              <a:t>Gallichotte</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Kara Jensen</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Boyd </a:t>
            </a:r>
            <a:r>
              <a:rPr lang="en-US" dirty="0" err="1">
                <a:solidFill>
                  <a:srgbClr val="000000"/>
                </a:solidFill>
                <a:latin typeface="Calibri" panose="020F0502020204030204" pitchFamily="34" charset="0"/>
              </a:rPr>
              <a:t>Yount</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Ellen Young</a:t>
            </a:r>
          </a:p>
          <a:p>
            <a:r>
              <a:rPr lang="en-US" dirty="0" err="1">
                <a:solidFill>
                  <a:srgbClr val="000000"/>
                </a:solidFill>
                <a:latin typeface="Calibri" panose="020F0502020204030204" pitchFamily="34" charset="0"/>
              </a:rPr>
              <a:t>Jesica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Swanstrom</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Jessica </a:t>
            </a:r>
            <a:r>
              <a:rPr lang="en-US" dirty="0" err="1">
                <a:solidFill>
                  <a:srgbClr val="000000"/>
                </a:solidFill>
                <a:latin typeface="Calibri" panose="020F0502020204030204" pitchFamily="34" charset="0"/>
              </a:rPr>
              <a:t>Plante</a:t>
            </a:r>
            <a:endParaRPr lang="en-US" dirty="0">
              <a:solidFill>
                <a:srgbClr val="000000"/>
              </a:solidFill>
              <a:latin typeface="Calibri" panose="020F0502020204030204" pitchFamily="34" charset="0"/>
            </a:endParaRPr>
          </a:p>
        </p:txBody>
      </p:sp>
      <p:sp>
        <p:nvSpPr>
          <p:cNvPr id="5" name="Rectangle 4"/>
          <p:cNvSpPr/>
          <p:nvPr/>
        </p:nvSpPr>
        <p:spPr>
          <a:xfrm>
            <a:off x="2819986" y="1557931"/>
            <a:ext cx="2187677" cy="5078313"/>
          </a:xfrm>
          <a:prstGeom prst="rect">
            <a:avLst/>
          </a:prstGeom>
        </p:spPr>
        <p:txBody>
          <a:bodyPr wrap="square">
            <a:spAutoFit/>
          </a:bodyPr>
          <a:lstStyle/>
          <a:p>
            <a:r>
              <a:rPr lang="en-US" b="1" u="sng" dirty="0">
                <a:solidFill>
                  <a:srgbClr val="000000"/>
                </a:solidFill>
                <a:latin typeface="Calibri" panose="020F0502020204030204" pitchFamily="34" charset="0"/>
              </a:rPr>
              <a:t>de Silva Lab</a:t>
            </a:r>
          </a:p>
          <a:p>
            <a:r>
              <a:rPr lang="en-US" dirty="0" err="1">
                <a:solidFill>
                  <a:srgbClr val="000000"/>
                </a:solidFill>
                <a:latin typeface="Calibri" panose="020F0502020204030204" pitchFamily="34" charset="0"/>
              </a:rPr>
              <a:t>Aravinda</a:t>
            </a:r>
            <a:r>
              <a:rPr lang="en-US" dirty="0">
                <a:solidFill>
                  <a:srgbClr val="000000"/>
                </a:solidFill>
                <a:latin typeface="Calibri" panose="020F0502020204030204" pitchFamily="34" charset="0"/>
              </a:rPr>
              <a:t> de Silva</a:t>
            </a:r>
          </a:p>
          <a:p>
            <a:r>
              <a:rPr lang="en-US" dirty="0" err="1" smtClean="0">
                <a:solidFill>
                  <a:srgbClr val="000000"/>
                </a:solidFill>
                <a:latin typeface="Calibri" panose="020F0502020204030204" pitchFamily="34" charset="0"/>
              </a:rPr>
              <a:t>Prem</a:t>
            </a:r>
            <a:r>
              <a:rPr lang="en-US" dirty="0" smtClean="0">
                <a:solidFill>
                  <a:srgbClr val="000000"/>
                </a:solidFill>
                <a:latin typeface="Calibri" panose="020F0502020204030204" pitchFamily="34" charset="0"/>
              </a:rPr>
              <a:t> </a:t>
            </a:r>
            <a:r>
              <a:rPr lang="en-US" dirty="0" err="1" smtClean="0">
                <a:solidFill>
                  <a:srgbClr val="000000"/>
                </a:solidFill>
                <a:latin typeface="Calibri" panose="020F0502020204030204" pitchFamily="34" charset="0"/>
              </a:rPr>
              <a:t>Lakshmanane</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Sandra </a:t>
            </a:r>
            <a:r>
              <a:rPr lang="en-US" dirty="0" smtClean="0">
                <a:solidFill>
                  <a:srgbClr val="000000"/>
                </a:solidFill>
                <a:latin typeface="Calibri" panose="020F0502020204030204" pitchFamily="34" charset="0"/>
              </a:rPr>
              <a:t>Henein</a:t>
            </a:r>
          </a:p>
          <a:p>
            <a:r>
              <a:rPr lang="en-US" dirty="0" smtClean="0">
                <a:solidFill>
                  <a:srgbClr val="000000"/>
                </a:solidFill>
                <a:latin typeface="Calibri" panose="020F0502020204030204" pitchFamily="34" charset="0"/>
              </a:rPr>
              <a:t>Laura White</a:t>
            </a:r>
          </a:p>
          <a:p>
            <a:r>
              <a:rPr lang="en-US" dirty="0" smtClean="0">
                <a:solidFill>
                  <a:srgbClr val="000000"/>
                </a:solidFill>
                <a:latin typeface="Calibri" panose="020F0502020204030204" pitchFamily="34" charset="0"/>
              </a:rPr>
              <a:t>Eileen </a:t>
            </a:r>
            <a:r>
              <a:rPr lang="en-US" dirty="0">
                <a:solidFill>
                  <a:srgbClr val="000000"/>
                </a:solidFill>
                <a:latin typeface="Calibri" panose="020F0502020204030204" pitchFamily="34" charset="0"/>
              </a:rPr>
              <a:t>McGowan</a:t>
            </a:r>
          </a:p>
          <a:p>
            <a:r>
              <a:rPr lang="en-US" dirty="0">
                <a:solidFill>
                  <a:srgbClr val="000000"/>
                </a:solidFill>
                <a:latin typeface="Calibri" panose="020F0502020204030204" pitchFamily="34" charset="0"/>
              </a:rPr>
              <a:t>Ramesh </a:t>
            </a:r>
            <a:r>
              <a:rPr lang="en-US" dirty="0" err="1">
                <a:solidFill>
                  <a:srgbClr val="000000"/>
                </a:solidFill>
                <a:latin typeface="Calibri" panose="020F0502020204030204" pitchFamily="34" charset="0"/>
              </a:rPr>
              <a:t>Jadi</a:t>
            </a:r>
            <a:endParaRPr lang="en-US" dirty="0">
              <a:solidFill>
                <a:srgbClr val="000000"/>
              </a:solidFill>
              <a:latin typeface="Calibri" panose="020F0502020204030204" pitchFamily="34" charset="0"/>
            </a:endParaRPr>
          </a:p>
          <a:p>
            <a:r>
              <a:rPr lang="en-US" dirty="0" err="1">
                <a:solidFill>
                  <a:srgbClr val="000000"/>
                </a:solidFill>
                <a:latin typeface="Calibri" panose="020F0502020204030204" pitchFamily="34" charset="0"/>
              </a:rPr>
              <a:t>Usha</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Nivarthi</a:t>
            </a:r>
            <a:endParaRPr lang="en-US" dirty="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Alice </a:t>
            </a:r>
            <a:r>
              <a:rPr lang="en-US" dirty="0" err="1" smtClean="0">
                <a:solidFill>
                  <a:srgbClr val="000000"/>
                </a:solidFill>
                <a:latin typeface="Calibri" panose="020F0502020204030204" pitchFamily="34" charset="0"/>
              </a:rPr>
              <a:t>Liou</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Stefan Metz</a:t>
            </a:r>
          </a:p>
          <a:p>
            <a:r>
              <a:rPr lang="en-US" dirty="0" err="1" smtClean="0">
                <a:solidFill>
                  <a:srgbClr val="000000"/>
                </a:solidFill>
                <a:latin typeface="Calibri" panose="020F0502020204030204" pitchFamily="34" charset="0"/>
              </a:rPr>
              <a:t>Rajendra</a:t>
            </a:r>
            <a:r>
              <a:rPr lang="en-US" dirty="0" smtClean="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Raut</a:t>
            </a:r>
            <a:endParaRPr lang="en-US" dirty="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Ashlie Ransom</a:t>
            </a:r>
          </a:p>
          <a:p>
            <a:r>
              <a:rPr lang="en-US" dirty="0" smtClean="0">
                <a:solidFill>
                  <a:srgbClr val="000000"/>
                </a:solidFill>
                <a:latin typeface="Calibri" panose="020F0502020204030204" pitchFamily="34" charset="0"/>
              </a:rPr>
              <a:t>Mark Stoops</a:t>
            </a:r>
          </a:p>
          <a:p>
            <a:r>
              <a:rPr lang="en-US" dirty="0" smtClean="0">
                <a:solidFill>
                  <a:srgbClr val="000000"/>
                </a:solidFill>
                <a:latin typeface="Calibri" panose="020F0502020204030204" pitchFamily="34" charset="0"/>
              </a:rPr>
              <a:t>Cameron Adams</a:t>
            </a:r>
          </a:p>
          <a:p>
            <a:r>
              <a:rPr lang="en-US" dirty="0" smtClean="0">
                <a:solidFill>
                  <a:srgbClr val="000000"/>
                </a:solidFill>
                <a:latin typeface="Calibri" panose="020F0502020204030204" pitchFamily="34" charset="0"/>
              </a:rPr>
              <a:t>Stephen Graham</a:t>
            </a:r>
          </a:p>
          <a:p>
            <a:r>
              <a:rPr lang="en-US" dirty="0" smtClean="0">
                <a:solidFill>
                  <a:srgbClr val="000000"/>
                </a:solidFill>
                <a:latin typeface="Calibri" panose="020F0502020204030204" pitchFamily="34" charset="0"/>
              </a:rPr>
              <a:t>Marc </a:t>
            </a:r>
            <a:r>
              <a:rPr lang="en-US" dirty="0" err="1" smtClean="0">
                <a:solidFill>
                  <a:srgbClr val="000000"/>
                </a:solidFill>
                <a:latin typeface="Calibri" panose="020F0502020204030204" pitchFamily="34" charset="0"/>
              </a:rPr>
              <a:t>Corten</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Matt </a:t>
            </a:r>
            <a:r>
              <a:rPr lang="en-US" dirty="0">
                <a:solidFill>
                  <a:srgbClr val="000000"/>
                </a:solidFill>
                <a:latin typeface="Calibri" panose="020F0502020204030204" pitchFamily="34" charset="0"/>
              </a:rPr>
              <a:t>Delacruz </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Toni Baric</a:t>
            </a:r>
            <a:endParaRPr lang="en-US" dirty="0">
              <a:solidFill>
                <a:srgbClr val="000000"/>
              </a:solidFill>
              <a:latin typeface="Calibri" panose="020F0502020204030204" pitchFamily="34" charset="0"/>
            </a:endParaRPr>
          </a:p>
        </p:txBody>
      </p:sp>
      <p:sp>
        <p:nvSpPr>
          <p:cNvPr id="6" name="Rectangle 5"/>
          <p:cNvSpPr/>
          <p:nvPr/>
        </p:nvSpPr>
        <p:spPr>
          <a:xfrm>
            <a:off x="5444739" y="1557931"/>
            <a:ext cx="1811586" cy="2308324"/>
          </a:xfrm>
          <a:prstGeom prst="rect">
            <a:avLst/>
          </a:prstGeom>
        </p:spPr>
        <p:txBody>
          <a:bodyPr wrap="none">
            <a:spAutoFit/>
          </a:bodyPr>
          <a:lstStyle/>
          <a:p>
            <a:r>
              <a:rPr lang="en-US" b="1" u="sng" dirty="0" err="1" smtClean="0">
                <a:solidFill>
                  <a:srgbClr val="000000"/>
                </a:solidFill>
                <a:latin typeface="Calibri" panose="020F0502020204030204" pitchFamily="34" charset="0"/>
              </a:rPr>
              <a:t>Lazear</a:t>
            </a:r>
            <a:r>
              <a:rPr lang="en-US" b="1" u="sng" dirty="0" smtClean="0">
                <a:solidFill>
                  <a:srgbClr val="000000"/>
                </a:solidFill>
                <a:latin typeface="Calibri" panose="020F0502020204030204" pitchFamily="34" charset="0"/>
              </a:rPr>
              <a:t> </a:t>
            </a:r>
            <a:r>
              <a:rPr lang="en-US" b="1" u="sng" dirty="0" smtClean="0">
                <a:solidFill>
                  <a:srgbClr val="000000"/>
                </a:solidFill>
                <a:latin typeface="Calibri" panose="020F0502020204030204" pitchFamily="34" charset="0"/>
              </a:rPr>
              <a:t>Lab</a:t>
            </a:r>
          </a:p>
          <a:p>
            <a:r>
              <a:rPr lang="en-US" dirty="0" smtClean="0">
                <a:solidFill>
                  <a:srgbClr val="000000"/>
                </a:solidFill>
                <a:latin typeface="Calibri" panose="020F0502020204030204" pitchFamily="34" charset="0"/>
              </a:rPr>
              <a:t>Helen </a:t>
            </a:r>
            <a:r>
              <a:rPr lang="en-US" dirty="0" err="1" smtClean="0">
                <a:solidFill>
                  <a:srgbClr val="000000"/>
                </a:solidFill>
                <a:latin typeface="Calibri" panose="020F0502020204030204" pitchFamily="34" charset="0"/>
              </a:rPr>
              <a:t>Lazear</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Melissa Mattocks</a:t>
            </a:r>
          </a:p>
          <a:p>
            <a:r>
              <a:rPr lang="en-US" dirty="0" smtClean="0">
                <a:solidFill>
                  <a:srgbClr val="000000"/>
                </a:solidFill>
                <a:latin typeface="Calibri" panose="020F0502020204030204" pitchFamily="34" charset="0"/>
              </a:rPr>
              <a:t>Cesar Lopez</a:t>
            </a:r>
          </a:p>
          <a:p>
            <a:r>
              <a:rPr lang="en-US" dirty="0" smtClean="0">
                <a:solidFill>
                  <a:srgbClr val="000000"/>
                </a:solidFill>
                <a:latin typeface="Calibri" panose="020F0502020204030204" pitchFamily="34" charset="0"/>
              </a:rPr>
              <a:t>Derek </a:t>
            </a:r>
            <a:r>
              <a:rPr lang="en-US" dirty="0" err="1" smtClean="0">
                <a:solidFill>
                  <a:srgbClr val="000000"/>
                </a:solidFill>
                <a:latin typeface="Calibri" panose="020F0502020204030204" pitchFamily="34" charset="0"/>
              </a:rPr>
              <a:t>Carbaugh</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Rebecca </a:t>
            </a:r>
            <a:r>
              <a:rPr lang="en-US" dirty="0" err="1" smtClean="0">
                <a:solidFill>
                  <a:srgbClr val="000000"/>
                </a:solidFill>
                <a:latin typeface="Calibri" panose="020F0502020204030204" pitchFamily="34" charset="0"/>
              </a:rPr>
              <a:t>Casazza</a:t>
            </a:r>
            <a:endParaRPr lang="en-US" dirty="0" smtClean="0">
              <a:solidFill>
                <a:srgbClr val="000000"/>
              </a:solidFill>
              <a:latin typeface="Calibri" panose="020F0502020204030204" pitchFamily="34" charset="0"/>
            </a:endParaRPr>
          </a:p>
          <a:p>
            <a:endParaRPr lang="en-US" dirty="0" smtClean="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pic>
        <p:nvPicPr>
          <p:cNvPr id="14338" name="Picture 2" descr="UNC School of Medicin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3" y="4593874"/>
            <a:ext cx="2381250" cy="561975"/>
          </a:xfrm>
          <a:prstGeom prst="rect">
            <a:avLst/>
          </a:prstGeom>
          <a:solidFill>
            <a:schemeClr val="bg1">
              <a:lumMod val="65000"/>
            </a:schemeClr>
          </a:solidFill>
        </p:spPr>
      </p:pic>
      <p:sp>
        <p:nvSpPr>
          <p:cNvPr id="9" name="Rectangle 8"/>
          <p:cNvSpPr/>
          <p:nvPr/>
        </p:nvSpPr>
        <p:spPr>
          <a:xfrm>
            <a:off x="503851" y="4231158"/>
            <a:ext cx="949299" cy="369332"/>
          </a:xfrm>
          <a:prstGeom prst="rect">
            <a:avLst/>
          </a:prstGeom>
        </p:spPr>
        <p:txBody>
          <a:bodyPr wrap="none">
            <a:spAutoFit/>
          </a:bodyPr>
          <a:lstStyle/>
          <a:p>
            <a:r>
              <a:rPr lang="en-US" b="1" u="sng" dirty="0" smtClean="0">
                <a:solidFill>
                  <a:srgbClr val="000000"/>
                </a:solidFill>
                <a:latin typeface="Calibri" panose="020F0502020204030204" pitchFamily="34" charset="0"/>
              </a:rPr>
              <a:t>Funding</a:t>
            </a:r>
            <a:endParaRPr lang="en-US" b="1" u="sng" dirty="0">
              <a:solidFill>
                <a:srgbClr val="000000"/>
              </a:solidFill>
              <a:latin typeface="Calibri" panose="020F0502020204030204" pitchFamily="34" charset="0"/>
            </a:endParaRPr>
          </a:p>
        </p:txBody>
      </p:sp>
      <p:sp>
        <p:nvSpPr>
          <p:cNvPr id="12" name="Rectangle 11"/>
          <p:cNvSpPr/>
          <p:nvPr/>
        </p:nvSpPr>
        <p:spPr>
          <a:xfrm>
            <a:off x="7841742" y="5740048"/>
            <a:ext cx="3957622" cy="646331"/>
          </a:xfrm>
          <a:prstGeom prst="rect">
            <a:avLst/>
          </a:prstGeom>
        </p:spPr>
        <p:txBody>
          <a:bodyPr wrap="none">
            <a:spAutoFit/>
          </a:bodyPr>
          <a:lstStyle/>
          <a:p>
            <a:r>
              <a:rPr lang="en-US" sz="3600" b="1" u="sng" dirty="0" smtClean="0">
                <a:solidFill>
                  <a:srgbClr val="FF0000"/>
                </a:solidFill>
                <a:latin typeface="Calibri" panose="020F0502020204030204" pitchFamily="34" charset="0"/>
              </a:rPr>
              <a:t>Study </a:t>
            </a:r>
            <a:r>
              <a:rPr lang="en-US" sz="3600" b="1" u="sng" dirty="0" smtClean="0">
                <a:solidFill>
                  <a:srgbClr val="FF0000"/>
                </a:solidFill>
                <a:latin typeface="Calibri" panose="020F0502020204030204" pitchFamily="34" charset="0"/>
              </a:rPr>
              <a:t>Participants!!</a:t>
            </a:r>
            <a:endParaRPr lang="en-US" sz="3600" b="1" u="sng" dirty="0">
              <a:solidFill>
                <a:srgbClr val="FF0000"/>
              </a:solidFill>
              <a:latin typeface="Calibri" panose="020F0502020204030204" pitchFamily="34" charset="0"/>
            </a:endParaRPr>
          </a:p>
        </p:txBody>
      </p:sp>
      <p:sp>
        <p:nvSpPr>
          <p:cNvPr id="2" name="Rectangle 1"/>
          <p:cNvSpPr/>
          <p:nvPr/>
        </p:nvSpPr>
        <p:spPr>
          <a:xfrm>
            <a:off x="422787" y="5138194"/>
            <a:ext cx="2294924" cy="1477328"/>
          </a:xfrm>
          <a:prstGeom prst="rect">
            <a:avLst/>
          </a:prstGeom>
        </p:spPr>
        <p:txBody>
          <a:bodyPr wrap="none">
            <a:spAutoFit/>
          </a:bodyPr>
          <a:lstStyle/>
          <a:p>
            <a:r>
              <a:rPr lang="en-US" dirty="0" smtClean="0">
                <a:solidFill>
                  <a:srgbClr val="000000"/>
                </a:solidFill>
                <a:latin typeface="Calibri" panose="020F0502020204030204" pitchFamily="34" charset="0"/>
              </a:rPr>
              <a:t>T32 Viral Pathogenesis</a:t>
            </a:r>
          </a:p>
          <a:p>
            <a:r>
              <a:rPr lang="en-US" dirty="0" smtClean="0">
                <a:solidFill>
                  <a:srgbClr val="000000"/>
                </a:solidFill>
                <a:latin typeface="Calibri" panose="020F0502020204030204" pitchFamily="34" charset="0"/>
              </a:rPr>
              <a:t>OIA GHSP</a:t>
            </a:r>
          </a:p>
          <a:p>
            <a:r>
              <a:rPr lang="en-US" dirty="0" smtClean="0">
                <a:solidFill>
                  <a:srgbClr val="000000"/>
                </a:solidFill>
                <a:latin typeface="Calibri" panose="020F0502020204030204" pitchFamily="34" charset="0"/>
              </a:rPr>
              <a:t>ECBR</a:t>
            </a:r>
          </a:p>
          <a:p>
            <a:r>
              <a:rPr lang="en-US" dirty="0" smtClean="0">
                <a:solidFill>
                  <a:srgbClr val="000000"/>
                </a:solidFill>
                <a:latin typeface="Calibri" panose="020F0502020204030204" pitchFamily="34" charset="0"/>
              </a:rPr>
              <a:t>EGH</a:t>
            </a:r>
          </a:p>
          <a:p>
            <a:r>
              <a:rPr lang="en-US" dirty="0" err="1" smtClean="0">
                <a:solidFill>
                  <a:srgbClr val="000000"/>
                </a:solidFill>
                <a:latin typeface="Calibri" panose="020F0502020204030204" pitchFamily="34" charset="0"/>
              </a:rPr>
              <a:t>TraCS</a:t>
            </a:r>
            <a:endParaRPr lang="en-US" dirty="0">
              <a:solidFill>
                <a:srgbClr val="000000"/>
              </a:solidFill>
              <a:latin typeface="Calibri" panose="020F0502020204030204" pitchFamily="34" charset="0"/>
            </a:endParaRPr>
          </a:p>
        </p:txBody>
      </p:sp>
      <p:sp>
        <p:nvSpPr>
          <p:cNvPr id="13" name="Rectangle 12"/>
          <p:cNvSpPr/>
          <p:nvPr/>
        </p:nvSpPr>
        <p:spPr>
          <a:xfrm>
            <a:off x="8506116" y="1557931"/>
            <a:ext cx="1805494" cy="1754326"/>
          </a:xfrm>
          <a:prstGeom prst="rect">
            <a:avLst/>
          </a:prstGeom>
        </p:spPr>
        <p:txBody>
          <a:bodyPr wrap="none">
            <a:spAutoFit/>
          </a:bodyPr>
          <a:lstStyle/>
          <a:p>
            <a:r>
              <a:rPr lang="en-US" b="1" u="sng" dirty="0" smtClean="0">
                <a:solidFill>
                  <a:srgbClr val="000000"/>
                </a:solidFill>
                <a:latin typeface="Calibri" panose="020F0502020204030204" pitchFamily="34" charset="0"/>
              </a:rPr>
              <a:t>UNAN-León</a:t>
            </a:r>
          </a:p>
          <a:p>
            <a:r>
              <a:rPr lang="en-US" dirty="0" err="1" smtClean="0">
                <a:solidFill>
                  <a:srgbClr val="000000"/>
                </a:solidFill>
                <a:latin typeface="Calibri" panose="020F0502020204030204" pitchFamily="34" charset="0"/>
              </a:rPr>
              <a:t>Filemon</a:t>
            </a:r>
            <a:r>
              <a:rPr lang="en-US" dirty="0" smtClean="0">
                <a:solidFill>
                  <a:srgbClr val="000000"/>
                </a:solidFill>
                <a:latin typeface="Calibri" panose="020F0502020204030204" pitchFamily="34" charset="0"/>
              </a:rPr>
              <a:t> </a:t>
            </a:r>
            <a:r>
              <a:rPr lang="en-US" dirty="0" err="1" smtClean="0">
                <a:solidFill>
                  <a:srgbClr val="000000"/>
                </a:solidFill>
                <a:latin typeface="Calibri" panose="020F0502020204030204" pitchFamily="34" charset="0"/>
              </a:rPr>
              <a:t>Bucardo</a:t>
            </a:r>
            <a:endParaRPr lang="en-US" dirty="0" smtClean="0">
              <a:solidFill>
                <a:srgbClr val="000000"/>
              </a:solidFill>
              <a:latin typeface="Calibri" panose="020F0502020204030204" pitchFamily="34" charset="0"/>
            </a:endParaRPr>
          </a:p>
          <a:p>
            <a:r>
              <a:rPr lang="en-US" dirty="0" err="1" smtClean="0">
                <a:solidFill>
                  <a:srgbClr val="000000"/>
                </a:solidFill>
                <a:latin typeface="Calibri" panose="020F0502020204030204" pitchFamily="34" charset="0"/>
              </a:rPr>
              <a:t>Yahoska</a:t>
            </a:r>
            <a:r>
              <a:rPr lang="en-US" dirty="0" smtClean="0">
                <a:solidFill>
                  <a:srgbClr val="000000"/>
                </a:solidFill>
                <a:latin typeface="Calibri" panose="020F0502020204030204" pitchFamily="34" charset="0"/>
              </a:rPr>
              <a:t> Reyes</a:t>
            </a:r>
          </a:p>
          <a:p>
            <a:r>
              <a:rPr lang="en-US" dirty="0" smtClean="0">
                <a:solidFill>
                  <a:srgbClr val="000000"/>
                </a:solidFill>
                <a:latin typeface="Calibri" panose="020F0502020204030204" pitchFamily="34" charset="0"/>
              </a:rPr>
              <a:t>Samuel </a:t>
            </a:r>
            <a:r>
              <a:rPr lang="en-US" dirty="0" err="1" smtClean="0">
                <a:solidFill>
                  <a:srgbClr val="000000"/>
                </a:solidFill>
                <a:latin typeface="Calibri" panose="020F0502020204030204" pitchFamily="34" charset="0"/>
              </a:rPr>
              <a:t>Vilchez</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Armando </a:t>
            </a:r>
            <a:r>
              <a:rPr lang="en-US" dirty="0" err="1" smtClean="0">
                <a:solidFill>
                  <a:srgbClr val="000000"/>
                </a:solidFill>
                <a:latin typeface="Calibri" panose="020F0502020204030204" pitchFamily="34" charset="0"/>
              </a:rPr>
              <a:t>Matute</a:t>
            </a:r>
            <a:endParaRPr lang="en-US" dirty="0" smtClean="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14" name="Rectangle 13"/>
          <p:cNvSpPr/>
          <p:nvPr/>
        </p:nvSpPr>
        <p:spPr>
          <a:xfrm>
            <a:off x="5444739" y="3368664"/>
            <a:ext cx="2397003" cy="3970318"/>
          </a:xfrm>
          <a:prstGeom prst="rect">
            <a:avLst/>
          </a:prstGeom>
        </p:spPr>
        <p:txBody>
          <a:bodyPr wrap="none">
            <a:spAutoFit/>
          </a:bodyPr>
          <a:lstStyle/>
          <a:p>
            <a:r>
              <a:rPr lang="en-US" b="1" u="sng" dirty="0" smtClean="0">
                <a:solidFill>
                  <a:srgbClr val="000000"/>
                </a:solidFill>
                <a:latin typeface="Calibri" panose="020F0502020204030204" pitchFamily="34" charset="0"/>
              </a:rPr>
              <a:t>UNC ID, OB, OAI, IGHID</a:t>
            </a:r>
          </a:p>
          <a:p>
            <a:r>
              <a:rPr lang="en-US" dirty="0" smtClean="0">
                <a:solidFill>
                  <a:srgbClr val="000000"/>
                </a:solidFill>
                <a:latin typeface="Calibri" panose="020F0502020204030204" pitchFamily="34" charset="0"/>
              </a:rPr>
              <a:t>Shay </a:t>
            </a:r>
            <a:r>
              <a:rPr lang="en-US" dirty="0" err="1" smtClean="0">
                <a:solidFill>
                  <a:srgbClr val="000000"/>
                </a:solidFill>
                <a:latin typeface="Calibri" panose="020F0502020204030204" pitchFamily="34" charset="0"/>
              </a:rPr>
              <a:t>Slifko</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Martha </a:t>
            </a:r>
            <a:r>
              <a:rPr lang="en-US" dirty="0" err="1" smtClean="0">
                <a:solidFill>
                  <a:srgbClr val="000000"/>
                </a:solidFill>
                <a:latin typeface="Calibri" panose="020F0502020204030204" pitchFamily="34" charset="0"/>
              </a:rPr>
              <a:t>Carlough</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Kathy James</a:t>
            </a:r>
          </a:p>
          <a:p>
            <a:r>
              <a:rPr lang="en-US" dirty="0" smtClean="0">
                <a:solidFill>
                  <a:srgbClr val="000000"/>
                </a:solidFill>
                <a:latin typeface="Calibri" panose="020F0502020204030204" pitchFamily="34" charset="0"/>
              </a:rPr>
              <a:t>Kathryn Salisbury</a:t>
            </a:r>
          </a:p>
          <a:p>
            <a:r>
              <a:rPr lang="en-US" dirty="0" smtClean="0">
                <a:solidFill>
                  <a:srgbClr val="000000"/>
                </a:solidFill>
                <a:latin typeface="Calibri" panose="020F0502020204030204" pitchFamily="34" charset="0"/>
              </a:rPr>
              <a:t>Jessie </a:t>
            </a:r>
            <a:r>
              <a:rPr lang="en-US" dirty="0" err="1" smtClean="0">
                <a:solidFill>
                  <a:srgbClr val="000000"/>
                </a:solidFill>
                <a:latin typeface="Calibri" panose="020F0502020204030204" pitchFamily="34" charset="0"/>
              </a:rPr>
              <a:t>Hardison</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Mike Cohen</a:t>
            </a:r>
          </a:p>
          <a:p>
            <a:r>
              <a:rPr lang="en-US" dirty="0">
                <a:solidFill>
                  <a:srgbClr val="000000"/>
                </a:solidFill>
                <a:latin typeface="Calibri" panose="020F0502020204030204" pitchFamily="34" charset="0"/>
              </a:rPr>
              <a:t>Elizabeth Stringer</a:t>
            </a:r>
          </a:p>
          <a:p>
            <a:r>
              <a:rPr lang="en-US" dirty="0" smtClean="0">
                <a:solidFill>
                  <a:srgbClr val="000000"/>
                </a:solidFill>
                <a:latin typeface="Calibri" panose="020F0502020204030204" pitchFamily="34" charset="0"/>
              </a:rPr>
              <a:t>Natalie Bowman</a:t>
            </a:r>
          </a:p>
          <a:p>
            <a:r>
              <a:rPr lang="en-US" dirty="0" smtClean="0">
                <a:solidFill>
                  <a:srgbClr val="000000"/>
                </a:solidFill>
                <a:latin typeface="Calibri" panose="020F0502020204030204" pitchFamily="34" charset="0"/>
              </a:rPr>
              <a:t>Irving Hoffman</a:t>
            </a:r>
          </a:p>
          <a:p>
            <a:r>
              <a:rPr lang="en-US" dirty="0" smtClean="0">
                <a:solidFill>
                  <a:srgbClr val="000000"/>
                </a:solidFill>
                <a:latin typeface="Calibri" panose="020F0502020204030204" pitchFamily="34" charset="0"/>
              </a:rPr>
              <a:t>Sylvia Becker-</a:t>
            </a:r>
            <a:r>
              <a:rPr lang="en-US" dirty="0" err="1" smtClean="0">
                <a:solidFill>
                  <a:srgbClr val="000000"/>
                </a:solidFill>
                <a:latin typeface="Calibri" panose="020F0502020204030204" pitchFamily="34" charset="0"/>
              </a:rPr>
              <a:t>Dreps</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Jeff Stringer</a:t>
            </a:r>
          </a:p>
          <a:p>
            <a:endParaRPr lang="en-US" dirty="0" smtClean="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15" name="Rectangle 14"/>
          <p:cNvSpPr/>
          <p:nvPr/>
        </p:nvSpPr>
        <p:spPr>
          <a:xfrm>
            <a:off x="8506115" y="3766860"/>
            <a:ext cx="2626341" cy="1477328"/>
          </a:xfrm>
          <a:prstGeom prst="rect">
            <a:avLst/>
          </a:prstGeom>
        </p:spPr>
        <p:txBody>
          <a:bodyPr wrap="square">
            <a:spAutoFit/>
          </a:bodyPr>
          <a:lstStyle/>
          <a:p>
            <a:r>
              <a:rPr lang="en-US" b="1" u="sng" dirty="0" smtClean="0">
                <a:solidFill>
                  <a:srgbClr val="000000"/>
                </a:solidFill>
                <a:latin typeface="Calibri" panose="020F0502020204030204" pitchFamily="34" charset="0"/>
              </a:rPr>
              <a:t>Collaborators</a:t>
            </a:r>
          </a:p>
          <a:p>
            <a:r>
              <a:rPr lang="en-US" dirty="0" smtClean="0">
                <a:solidFill>
                  <a:srgbClr val="000000"/>
                </a:solidFill>
                <a:latin typeface="Calibri" panose="020F0502020204030204" pitchFamily="34" charset="0"/>
              </a:rPr>
              <a:t>Eva Harris, UC Berkeley</a:t>
            </a:r>
          </a:p>
          <a:p>
            <a:r>
              <a:rPr lang="en-US" dirty="0" smtClean="0">
                <a:solidFill>
                  <a:srgbClr val="000000"/>
                </a:solidFill>
                <a:latin typeface="Calibri" panose="020F0502020204030204" pitchFamily="34" charset="0"/>
              </a:rPr>
              <a:t>Sean Diehl, UVM</a:t>
            </a:r>
          </a:p>
          <a:p>
            <a:r>
              <a:rPr lang="en-US" dirty="0" smtClean="0">
                <a:solidFill>
                  <a:srgbClr val="000000"/>
                </a:solidFill>
                <a:latin typeface="Calibri" panose="020F0502020204030204" pitchFamily="34" charset="0"/>
              </a:rPr>
              <a:t>Megan Reller, Duke</a:t>
            </a:r>
          </a:p>
          <a:p>
            <a:r>
              <a:rPr lang="en-US" dirty="0" smtClean="0">
                <a:solidFill>
                  <a:srgbClr val="000000"/>
                </a:solidFill>
                <a:latin typeface="Calibri" panose="020F0502020204030204" pitchFamily="34" charset="0"/>
              </a:rPr>
              <a:t>Alex </a:t>
            </a:r>
            <a:r>
              <a:rPr lang="en-US" dirty="0" err="1" smtClean="0">
                <a:solidFill>
                  <a:srgbClr val="000000"/>
                </a:solidFill>
                <a:latin typeface="Calibri" panose="020F0502020204030204" pitchFamily="34" charset="0"/>
              </a:rPr>
              <a:t>Sette</a:t>
            </a:r>
            <a:r>
              <a:rPr lang="en-US" dirty="0" smtClean="0">
                <a:solidFill>
                  <a:srgbClr val="000000"/>
                </a:solidFill>
                <a:latin typeface="Calibri" panose="020F0502020204030204" pitchFamily="34" charset="0"/>
              </a:rPr>
              <a:t>, LJI</a:t>
            </a:r>
          </a:p>
        </p:txBody>
      </p:sp>
    </p:spTree>
    <p:extLst>
      <p:ext uri="{BB962C8B-B14F-4D97-AF65-F5344CB8AC3E}">
        <p14:creationId xmlns:p14="http://schemas.microsoft.com/office/powerpoint/2010/main" val="737452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657050" y="2498661"/>
            <a:ext cx="2325326" cy="810864"/>
            <a:chOff x="4657050" y="2135809"/>
            <a:chExt cx="2325326" cy="810864"/>
          </a:xfrm>
        </p:grpSpPr>
        <p:sp>
          <p:nvSpPr>
            <p:cNvPr id="21" name="Rectangle 20"/>
            <p:cNvSpPr/>
            <p:nvPr/>
          </p:nvSpPr>
          <p:spPr>
            <a:xfrm>
              <a:off x="4657050" y="2135809"/>
              <a:ext cx="2325326" cy="810864"/>
            </a:xfrm>
            <a:prstGeom prst="rect">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763730" y="2206951"/>
              <a:ext cx="2168012" cy="646331"/>
            </a:xfrm>
            <a:prstGeom prst="rect">
              <a:avLst/>
            </a:prstGeom>
            <a:noFill/>
          </p:spPr>
          <p:txBody>
            <a:bodyPr wrap="square" rtlCol="0">
              <a:spAutoFit/>
            </a:bodyPr>
            <a:lstStyle/>
            <a:p>
              <a:r>
                <a:rPr lang="en-US" dirty="0" smtClean="0"/>
                <a:t>IgG ZIKV + DENV1-4</a:t>
              </a:r>
            </a:p>
            <a:p>
              <a:r>
                <a:rPr lang="en-US" dirty="0" smtClean="0"/>
                <a:t>IgM ZIKV + DENV1-4</a:t>
              </a:r>
              <a:endParaRPr lang="en-US" dirty="0"/>
            </a:p>
          </p:txBody>
        </p:sp>
      </p:grpSp>
      <p:grpSp>
        <p:nvGrpSpPr>
          <p:cNvPr id="25" name="Group 24"/>
          <p:cNvGrpSpPr/>
          <p:nvPr/>
        </p:nvGrpSpPr>
        <p:grpSpPr>
          <a:xfrm>
            <a:off x="4661233" y="3766086"/>
            <a:ext cx="2336383" cy="810864"/>
            <a:chOff x="4752673" y="3052714"/>
            <a:chExt cx="2336383" cy="810864"/>
          </a:xfrm>
        </p:grpSpPr>
        <p:sp>
          <p:nvSpPr>
            <p:cNvPr id="22" name="Rectangle 21"/>
            <p:cNvSpPr/>
            <p:nvPr/>
          </p:nvSpPr>
          <p:spPr>
            <a:xfrm>
              <a:off x="4752673" y="3052714"/>
              <a:ext cx="2325326" cy="810864"/>
            </a:xfrm>
            <a:prstGeom prst="rect">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63730" y="3145932"/>
              <a:ext cx="2325326" cy="646331"/>
            </a:xfrm>
            <a:prstGeom prst="rect">
              <a:avLst/>
            </a:prstGeom>
            <a:noFill/>
          </p:spPr>
          <p:txBody>
            <a:bodyPr wrap="square" rtlCol="0">
              <a:spAutoFit/>
            </a:bodyPr>
            <a:lstStyle/>
            <a:p>
              <a:r>
                <a:rPr lang="en-US" dirty="0" smtClean="0"/>
                <a:t>Neutralization profiling ZIKV + DENV1-4</a:t>
              </a:r>
            </a:p>
          </p:txBody>
        </p:sp>
      </p:grpSp>
      <p:grpSp>
        <p:nvGrpSpPr>
          <p:cNvPr id="24" name="Group 23"/>
          <p:cNvGrpSpPr/>
          <p:nvPr/>
        </p:nvGrpSpPr>
        <p:grpSpPr>
          <a:xfrm>
            <a:off x="4658037" y="5094470"/>
            <a:ext cx="2325326" cy="810864"/>
            <a:chOff x="4703757" y="3939138"/>
            <a:chExt cx="2325326" cy="810864"/>
          </a:xfrm>
        </p:grpSpPr>
        <p:sp>
          <p:nvSpPr>
            <p:cNvPr id="23" name="Rectangle 22"/>
            <p:cNvSpPr/>
            <p:nvPr/>
          </p:nvSpPr>
          <p:spPr>
            <a:xfrm>
              <a:off x="4703757" y="3939138"/>
              <a:ext cx="2325326" cy="810864"/>
            </a:xfrm>
            <a:prstGeom prst="rect">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12894" y="4191593"/>
              <a:ext cx="2168012" cy="369332"/>
            </a:xfrm>
            <a:prstGeom prst="rect">
              <a:avLst/>
            </a:prstGeom>
            <a:noFill/>
          </p:spPr>
          <p:txBody>
            <a:bodyPr wrap="square" rtlCol="0">
              <a:spAutoFit/>
            </a:bodyPr>
            <a:lstStyle/>
            <a:p>
              <a:r>
                <a:rPr lang="en-US" dirty="0" smtClean="0"/>
                <a:t>Ab depletion studies</a:t>
              </a:r>
              <a:endParaRPr lang="en-US" dirty="0"/>
            </a:p>
          </p:txBody>
        </p:sp>
      </p:grpSp>
      <p:grpSp>
        <p:nvGrpSpPr>
          <p:cNvPr id="20" name="Group 19"/>
          <p:cNvGrpSpPr/>
          <p:nvPr/>
        </p:nvGrpSpPr>
        <p:grpSpPr>
          <a:xfrm>
            <a:off x="8945880" y="1835720"/>
            <a:ext cx="2387764" cy="796829"/>
            <a:chOff x="8884920" y="1183308"/>
            <a:chExt cx="2387764" cy="796829"/>
          </a:xfrm>
        </p:grpSpPr>
        <p:sp>
          <p:nvSpPr>
            <p:cNvPr id="13" name="Rectangle 12"/>
            <p:cNvSpPr/>
            <p:nvPr/>
          </p:nvSpPr>
          <p:spPr>
            <a:xfrm>
              <a:off x="8884920" y="1183308"/>
              <a:ext cx="2274693" cy="79682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04672" y="1229028"/>
              <a:ext cx="2168012" cy="646331"/>
            </a:xfrm>
            <a:prstGeom prst="rect">
              <a:avLst/>
            </a:prstGeom>
            <a:noFill/>
          </p:spPr>
          <p:txBody>
            <a:bodyPr wrap="square" rtlCol="0">
              <a:spAutoFit/>
            </a:bodyPr>
            <a:lstStyle/>
            <a:p>
              <a:r>
                <a:rPr lang="en-US" dirty="0" smtClean="0"/>
                <a:t>Screening of novel recombinant Ag</a:t>
              </a:r>
              <a:endParaRPr lang="en-US" dirty="0"/>
            </a:p>
          </p:txBody>
        </p:sp>
      </p:grpSp>
      <p:grpSp>
        <p:nvGrpSpPr>
          <p:cNvPr id="19" name="Group 18"/>
          <p:cNvGrpSpPr/>
          <p:nvPr/>
        </p:nvGrpSpPr>
        <p:grpSpPr>
          <a:xfrm>
            <a:off x="8961120" y="3115880"/>
            <a:ext cx="2372524" cy="796829"/>
            <a:chOff x="8900160" y="2219628"/>
            <a:chExt cx="2372524" cy="796829"/>
          </a:xfrm>
        </p:grpSpPr>
        <p:sp>
          <p:nvSpPr>
            <p:cNvPr id="14" name="Rectangle 13"/>
            <p:cNvSpPr/>
            <p:nvPr/>
          </p:nvSpPr>
          <p:spPr>
            <a:xfrm>
              <a:off x="8900160" y="2219628"/>
              <a:ext cx="2274693" cy="79682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04672" y="2370869"/>
              <a:ext cx="2168012" cy="369332"/>
            </a:xfrm>
            <a:prstGeom prst="rect">
              <a:avLst/>
            </a:prstGeom>
            <a:noFill/>
          </p:spPr>
          <p:txBody>
            <a:bodyPr wrap="square" rtlCol="0">
              <a:spAutoFit/>
            </a:bodyPr>
            <a:lstStyle/>
            <a:p>
              <a:r>
                <a:rPr lang="en-US" dirty="0" smtClean="0"/>
                <a:t>Epitope mapping</a:t>
              </a:r>
              <a:endParaRPr lang="en-US" dirty="0"/>
            </a:p>
          </p:txBody>
        </p:sp>
      </p:grpSp>
      <p:grpSp>
        <p:nvGrpSpPr>
          <p:cNvPr id="18" name="Group 17"/>
          <p:cNvGrpSpPr/>
          <p:nvPr/>
        </p:nvGrpSpPr>
        <p:grpSpPr>
          <a:xfrm>
            <a:off x="8952272" y="4396040"/>
            <a:ext cx="2458064" cy="796829"/>
            <a:chOff x="9104672" y="3377868"/>
            <a:chExt cx="2458064" cy="796829"/>
          </a:xfrm>
        </p:grpSpPr>
        <p:sp>
          <p:nvSpPr>
            <p:cNvPr id="15" name="Rectangle 14"/>
            <p:cNvSpPr/>
            <p:nvPr/>
          </p:nvSpPr>
          <p:spPr>
            <a:xfrm>
              <a:off x="9113520" y="3377868"/>
              <a:ext cx="2274693" cy="79682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04672" y="3448350"/>
              <a:ext cx="2458064" cy="646331"/>
            </a:xfrm>
            <a:prstGeom prst="rect">
              <a:avLst/>
            </a:prstGeom>
            <a:noFill/>
          </p:spPr>
          <p:txBody>
            <a:bodyPr wrap="square" rtlCol="0">
              <a:spAutoFit/>
            </a:bodyPr>
            <a:lstStyle/>
            <a:p>
              <a:r>
                <a:rPr lang="en-US" dirty="0" smtClean="0"/>
                <a:t>Reagent development (human </a:t>
              </a:r>
              <a:r>
                <a:rPr lang="en-US" dirty="0" err="1" smtClean="0"/>
                <a:t>mAb</a:t>
              </a:r>
              <a:r>
                <a:rPr lang="en-US" dirty="0" smtClean="0"/>
                <a:t>)</a:t>
              </a:r>
              <a:endParaRPr lang="en-US" dirty="0"/>
            </a:p>
          </p:txBody>
        </p:sp>
      </p:grpSp>
      <p:grpSp>
        <p:nvGrpSpPr>
          <p:cNvPr id="17" name="Group 16"/>
          <p:cNvGrpSpPr/>
          <p:nvPr/>
        </p:nvGrpSpPr>
        <p:grpSpPr>
          <a:xfrm>
            <a:off x="8976360" y="5737160"/>
            <a:ext cx="2274693" cy="796829"/>
            <a:chOff x="8945880" y="4932348"/>
            <a:chExt cx="2274693" cy="796829"/>
          </a:xfrm>
        </p:grpSpPr>
        <p:sp>
          <p:nvSpPr>
            <p:cNvPr id="16" name="Rectangle 15"/>
            <p:cNvSpPr/>
            <p:nvPr/>
          </p:nvSpPr>
          <p:spPr>
            <a:xfrm>
              <a:off x="8945880" y="4932348"/>
              <a:ext cx="2274693" cy="79682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991601" y="5032869"/>
              <a:ext cx="2168012" cy="646331"/>
            </a:xfrm>
            <a:prstGeom prst="rect">
              <a:avLst/>
            </a:prstGeom>
            <a:noFill/>
          </p:spPr>
          <p:txBody>
            <a:bodyPr wrap="square" rtlCol="0">
              <a:spAutoFit/>
            </a:bodyPr>
            <a:lstStyle/>
            <a:p>
              <a:r>
                <a:rPr lang="en-US" i="1" dirty="0" smtClean="0"/>
                <a:t>In vitro </a:t>
              </a:r>
              <a:r>
                <a:rPr lang="en-US" dirty="0" smtClean="0"/>
                <a:t>and </a:t>
              </a:r>
              <a:r>
                <a:rPr lang="en-US" i="1" dirty="0" smtClean="0"/>
                <a:t>in vivo </a:t>
              </a:r>
              <a:r>
                <a:rPr lang="en-US" dirty="0" smtClean="0"/>
                <a:t>pathogenesis studies</a:t>
              </a:r>
              <a:endParaRPr lang="en-US" dirty="0"/>
            </a:p>
          </p:txBody>
        </p:sp>
      </p:grpSp>
      <p:sp>
        <p:nvSpPr>
          <p:cNvPr id="9" name="TextBox 8"/>
          <p:cNvSpPr txBox="1"/>
          <p:nvPr/>
        </p:nvSpPr>
        <p:spPr>
          <a:xfrm>
            <a:off x="103239" y="1018572"/>
            <a:ext cx="11931445" cy="646331"/>
          </a:xfrm>
          <a:prstGeom prst="rect">
            <a:avLst/>
          </a:prstGeom>
          <a:noFill/>
        </p:spPr>
        <p:txBody>
          <a:bodyPr wrap="square" rtlCol="0">
            <a:spAutoFit/>
          </a:bodyPr>
          <a:lstStyle/>
          <a:p>
            <a:r>
              <a:rPr lang="en-US" sz="3600" dirty="0" smtClean="0"/>
              <a:t>    Sera Source	   	    Characterization		     Application</a:t>
            </a:r>
            <a:endParaRPr lang="en-US" sz="3600" dirty="0"/>
          </a:p>
        </p:txBody>
      </p:sp>
      <p:grpSp>
        <p:nvGrpSpPr>
          <p:cNvPr id="30" name="Group 29"/>
          <p:cNvGrpSpPr/>
          <p:nvPr/>
        </p:nvGrpSpPr>
        <p:grpSpPr>
          <a:xfrm>
            <a:off x="606159" y="2064320"/>
            <a:ext cx="2424143" cy="751109"/>
            <a:chOff x="148959" y="1625268"/>
            <a:chExt cx="2424143" cy="751109"/>
          </a:xfrm>
        </p:grpSpPr>
        <p:sp>
          <p:nvSpPr>
            <p:cNvPr id="27" name="Rectangle 26"/>
            <p:cNvSpPr/>
            <p:nvPr/>
          </p:nvSpPr>
          <p:spPr>
            <a:xfrm>
              <a:off x="148959" y="1625268"/>
              <a:ext cx="2106561" cy="751109"/>
            </a:xfrm>
            <a:prstGeom prst="rect">
              <a:avLst/>
            </a:prstGeom>
            <a:solidFill>
              <a:srgbClr val="C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5090" y="1841191"/>
              <a:ext cx="2168012" cy="369332"/>
            </a:xfrm>
            <a:prstGeom prst="rect">
              <a:avLst/>
            </a:prstGeom>
            <a:noFill/>
          </p:spPr>
          <p:txBody>
            <a:bodyPr wrap="square" rtlCol="0">
              <a:spAutoFit/>
            </a:bodyPr>
            <a:lstStyle/>
            <a:p>
              <a:r>
                <a:rPr lang="en-US" dirty="0" smtClean="0"/>
                <a:t>Traveler cohort</a:t>
              </a:r>
              <a:endParaRPr lang="en-US" dirty="0"/>
            </a:p>
          </p:txBody>
        </p:sp>
      </p:grpSp>
      <p:grpSp>
        <p:nvGrpSpPr>
          <p:cNvPr id="31" name="Group 30"/>
          <p:cNvGrpSpPr/>
          <p:nvPr/>
        </p:nvGrpSpPr>
        <p:grpSpPr>
          <a:xfrm>
            <a:off x="148964" y="3735274"/>
            <a:ext cx="3100105" cy="751109"/>
            <a:chOff x="133724" y="3174302"/>
            <a:chExt cx="3100105" cy="751109"/>
          </a:xfrm>
        </p:grpSpPr>
        <p:sp>
          <p:nvSpPr>
            <p:cNvPr id="28" name="Rectangle 27"/>
            <p:cNvSpPr/>
            <p:nvPr/>
          </p:nvSpPr>
          <p:spPr>
            <a:xfrm>
              <a:off x="133724" y="3174302"/>
              <a:ext cx="3100105" cy="751109"/>
            </a:xfrm>
            <a:prstGeom prst="rect">
              <a:avLst/>
            </a:prstGeom>
            <a:solidFill>
              <a:srgbClr val="C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8959" y="3242915"/>
              <a:ext cx="3084870" cy="646331"/>
            </a:xfrm>
            <a:prstGeom prst="rect">
              <a:avLst/>
            </a:prstGeom>
            <a:noFill/>
          </p:spPr>
          <p:txBody>
            <a:bodyPr wrap="square" rtlCol="0">
              <a:spAutoFit/>
            </a:bodyPr>
            <a:lstStyle/>
            <a:p>
              <a:r>
                <a:rPr lang="en-US" dirty="0" smtClean="0"/>
                <a:t>Banked Dengue exposed sera</a:t>
              </a:r>
            </a:p>
            <a:p>
              <a:r>
                <a:rPr lang="en-US" dirty="0" smtClean="0"/>
                <a:t>(vax trials, prospective cohorts)</a:t>
              </a:r>
              <a:endParaRPr lang="en-US" dirty="0"/>
            </a:p>
          </p:txBody>
        </p:sp>
      </p:grpSp>
      <p:grpSp>
        <p:nvGrpSpPr>
          <p:cNvPr id="32" name="Group 31"/>
          <p:cNvGrpSpPr/>
          <p:nvPr/>
        </p:nvGrpSpPr>
        <p:grpSpPr>
          <a:xfrm>
            <a:off x="590919" y="5428545"/>
            <a:ext cx="2256503" cy="751109"/>
            <a:chOff x="316599" y="4791373"/>
            <a:chExt cx="2256503" cy="751109"/>
          </a:xfrm>
        </p:grpSpPr>
        <p:sp>
          <p:nvSpPr>
            <p:cNvPr id="29" name="Rectangle 28"/>
            <p:cNvSpPr/>
            <p:nvPr/>
          </p:nvSpPr>
          <p:spPr>
            <a:xfrm>
              <a:off x="316599" y="4791373"/>
              <a:ext cx="2106561" cy="751109"/>
            </a:xfrm>
            <a:prstGeom prst="rect">
              <a:avLst/>
            </a:prstGeom>
            <a:solidFill>
              <a:srgbClr val="C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5090" y="4998817"/>
              <a:ext cx="2168012" cy="369332"/>
            </a:xfrm>
            <a:prstGeom prst="rect">
              <a:avLst/>
            </a:prstGeom>
            <a:noFill/>
          </p:spPr>
          <p:txBody>
            <a:bodyPr wrap="square" rtlCol="0">
              <a:spAutoFit/>
            </a:bodyPr>
            <a:lstStyle/>
            <a:p>
              <a:r>
                <a:rPr lang="en-US" dirty="0" smtClean="0"/>
                <a:t>Zika endemic areas</a:t>
              </a:r>
              <a:endParaRPr lang="en-US" dirty="0"/>
            </a:p>
          </p:txBody>
        </p:sp>
      </p:grpSp>
      <p:cxnSp>
        <p:nvCxnSpPr>
          <p:cNvPr id="34" name="Straight Arrow Connector 33"/>
          <p:cNvCxnSpPr/>
          <p:nvPr/>
        </p:nvCxnSpPr>
        <p:spPr>
          <a:xfrm>
            <a:off x="2954102" y="2480149"/>
            <a:ext cx="1412164" cy="1555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505200" y="4171518"/>
            <a:ext cx="8766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969710" y="4282138"/>
            <a:ext cx="1412164" cy="1555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132320" y="3636453"/>
            <a:ext cx="1463040" cy="5198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132320" y="2439874"/>
            <a:ext cx="1463040" cy="1716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132320" y="4156278"/>
            <a:ext cx="1463040" cy="1849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143377" y="4171518"/>
            <a:ext cx="1451983" cy="618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2"/>
            <a:endCxn id="22" idx="0"/>
          </p:cNvCxnSpPr>
          <p:nvPr/>
        </p:nvCxnSpPr>
        <p:spPr>
          <a:xfrm>
            <a:off x="5819713" y="3309525"/>
            <a:ext cx="4183" cy="456561"/>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819713" y="4604925"/>
            <a:ext cx="4183" cy="456561"/>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0" y="13644"/>
            <a:ext cx="12148055" cy="707886"/>
          </a:xfrm>
          <a:prstGeom prst="rect">
            <a:avLst/>
          </a:prstGeom>
          <a:noFill/>
        </p:spPr>
        <p:txBody>
          <a:bodyPr wrap="square" rtlCol="0">
            <a:spAutoFit/>
          </a:bodyPr>
          <a:lstStyle/>
          <a:p>
            <a:pPr algn="ctr"/>
            <a:r>
              <a:rPr lang="en-US" sz="4000" dirty="0" smtClean="0"/>
              <a:t>Methods Overview</a:t>
            </a:r>
            <a:endParaRPr lang="en-US" sz="4000" dirty="0"/>
          </a:p>
        </p:txBody>
      </p:sp>
      <p:cxnSp>
        <p:nvCxnSpPr>
          <p:cNvPr id="45" name="Straight Connector 44"/>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664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1490" y="102401"/>
            <a:ext cx="6880410" cy="584775"/>
          </a:xfrm>
          <a:prstGeom prst="rect">
            <a:avLst/>
          </a:prstGeom>
          <a:noFill/>
        </p:spPr>
        <p:txBody>
          <a:bodyPr wrap="none" rtlCol="0">
            <a:spAutoFit/>
          </a:bodyPr>
          <a:lstStyle/>
          <a:p>
            <a:r>
              <a:rPr lang="en-US" sz="3200" b="1" dirty="0" smtClean="0">
                <a:solidFill>
                  <a:srgbClr val="0070C0"/>
                </a:solidFill>
              </a:rPr>
              <a:t>Variability of Envelope: Zika vs dengue</a:t>
            </a:r>
            <a:endParaRPr lang="en-US" sz="3200" b="1" dirty="0">
              <a:solidFill>
                <a:srgbClr val="0070C0"/>
              </a:solidFill>
            </a:endParaRPr>
          </a:p>
        </p:txBody>
      </p:sp>
      <p:pic>
        <p:nvPicPr>
          <p:cNvPr id="6" name="Picture 5"/>
          <p:cNvPicPr>
            <a:picLocks noChangeAspect="1"/>
          </p:cNvPicPr>
          <p:nvPr/>
        </p:nvPicPr>
        <p:blipFill>
          <a:blip r:embed="rId3"/>
          <a:stretch>
            <a:fillRect/>
          </a:stretch>
        </p:blipFill>
        <p:spPr>
          <a:xfrm>
            <a:off x="1859449" y="3549776"/>
            <a:ext cx="7814371" cy="3147969"/>
          </a:xfrm>
          <a:prstGeom prst="rect">
            <a:avLst/>
          </a:prstGeom>
        </p:spPr>
      </p:pic>
      <p:sp>
        <p:nvSpPr>
          <p:cNvPr id="8" name="Oval 7"/>
          <p:cNvSpPr/>
          <p:nvPr/>
        </p:nvSpPr>
        <p:spPr>
          <a:xfrm rot="18486901">
            <a:off x="2014396" y="4104517"/>
            <a:ext cx="1968475" cy="1393665"/>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8486901">
            <a:off x="3594959" y="4401105"/>
            <a:ext cx="1996731" cy="1762639"/>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8486901">
            <a:off x="5424609" y="4553506"/>
            <a:ext cx="1996731" cy="1762639"/>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168341" y="3714419"/>
            <a:ext cx="1268158" cy="369332"/>
          </a:xfrm>
          <a:prstGeom prst="rect">
            <a:avLst/>
          </a:prstGeom>
          <a:noFill/>
        </p:spPr>
        <p:txBody>
          <a:bodyPr wrap="none" rtlCol="0">
            <a:spAutoFit/>
          </a:bodyPr>
          <a:lstStyle/>
          <a:p>
            <a:r>
              <a:rPr lang="en-US" dirty="0"/>
              <a:t>Fusion loop</a:t>
            </a:r>
          </a:p>
        </p:txBody>
      </p:sp>
      <p:cxnSp>
        <p:nvCxnSpPr>
          <p:cNvPr id="13" name="Straight Arrow Connector 12"/>
          <p:cNvCxnSpPr/>
          <p:nvPr/>
        </p:nvCxnSpPr>
        <p:spPr>
          <a:xfrm flipH="1">
            <a:off x="9518076" y="4105350"/>
            <a:ext cx="284344" cy="327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15591" y="3738383"/>
            <a:ext cx="613870" cy="369332"/>
          </a:xfrm>
          <a:prstGeom prst="rect">
            <a:avLst/>
          </a:prstGeom>
          <a:noFill/>
        </p:spPr>
        <p:txBody>
          <a:bodyPr wrap="none" rtlCol="0">
            <a:spAutoFit/>
          </a:bodyPr>
          <a:lstStyle/>
          <a:p>
            <a:r>
              <a:rPr lang="en-US" dirty="0"/>
              <a:t>EDIII</a:t>
            </a:r>
          </a:p>
        </p:txBody>
      </p:sp>
      <p:sp>
        <p:nvSpPr>
          <p:cNvPr id="16" name="TextBox 15"/>
          <p:cNvSpPr txBox="1"/>
          <p:nvPr/>
        </p:nvSpPr>
        <p:spPr>
          <a:xfrm>
            <a:off x="4624958" y="3923049"/>
            <a:ext cx="497552" cy="369332"/>
          </a:xfrm>
          <a:prstGeom prst="rect">
            <a:avLst/>
          </a:prstGeom>
          <a:noFill/>
        </p:spPr>
        <p:txBody>
          <a:bodyPr wrap="none" rtlCol="0">
            <a:spAutoFit/>
          </a:bodyPr>
          <a:lstStyle/>
          <a:p>
            <a:r>
              <a:rPr lang="en-US" dirty="0"/>
              <a:t>EDI</a:t>
            </a:r>
          </a:p>
        </p:txBody>
      </p:sp>
      <p:sp>
        <p:nvSpPr>
          <p:cNvPr id="17" name="TextBox 16"/>
          <p:cNvSpPr txBox="1"/>
          <p:nvPr/>
        </p:nvSpPr>
        <p:spPr>
          <a:xfrm>
            <a:off x="5424297" y="3957996"/>
            <a:ext cx="2436071" cy="369332"/>
          </a:xfrm>
          <a:prstGeom prst="rect">
            <a:avLst/>
          </a:prstGeom>
          <a:noFill/>
        </p:spPr>
        <p:txBody>
          <a:bodyPr wrap="none" rtlCol="0">
            <a:spAutoFit/>
          </a:bodyPr>
          <a:lstStyle/>
          <a:p>
            <a:r>
              <a:rPr lang="en-US" dirty="0"/>
              <a:t>domain I/II hinge region</a:t>
            </a:r>
          </a:p>
        </p:txBody>
      </p:sp>
      <p:pic>
        <p:nvPicPr>
          <p:cNvPr id="19" name="Picture 18"/>
          <p:cNvPicPr>
            <a:picLocks noChangeAspect="1"/>
          </p:cNvPicPr>
          <p:nvPr/>
        </p:nvPicPr>
        <p:blipFill>
          <a:blip r:embed="rId4"/>
          <a:stretch>
            <a:fillRect/>
          </a:stretch>
        </p:blipFill>
        <p:spPr>
          <a:xfrm>
            <a:off x="6506718" y="1203637"/>
            <a:ext cx="4161283" cy="1833390"/>
          </a:xfrm>
          <a:prstGeom prst="rect">
            <a:avLst/>
          </a:prstGeom>
        </p:spPr>
      </p:pic>
      <p:pic>
        <p:nvPicPr>
          <p:cNvPr id="20" name="Picture 19"/>
          <p:cNvPicPr>
            <a:picLocks noChangeAspect="1"/>
          </p:cNvPicPr>
          <p:nvPr/>
        </p:nvPicPr>
        <p:blipFill>
          <a:blip r:embed="rId5"/>
          <a:stretch>
            <a:fillRect/>
          </a:stretch>
        </p:blipFill>
        <p:spPr>
          <a:xfrm>
            <a:off x="1486110" y="1357795"/>
            <a:ext cx="4282281" cy="1679232"/>
          </a:xfrm>
          <a:prstGeom prst="rect">
            <a:avLst/>
          </a:prstGeom>
        </p:spPr>
      </p:pic>
      <p:sp>
        <p:nvSpPr>
          <p:cNvPr id="21" name="TextBox 20"/>
          <p:cNvSpPr txBox="1"/>
          <p:nvPr/>
        </p:nvSpPr>
        <p:spPr>
          <a:xfrm>
            <a:off x="2051137" y="1009171"/>
            <a:ext cx="613870" cy="369332"/>
          </a:xfrm>
          <a:prstGeom prst="rect">
            <a:avLst/>
          </a:prstGeom>
          <a:noFill/>
        </p:spPr>
        <p:txBody>
          <a:bodyPr wrap="none" rtlCol="0">
            <a:spAutoFit/>
          </a:bodyPr>
          <a:lstStyle/>
          <a:p>
            <a:r>
              <a:rPr lang="en-US" dirty="0"/>
              <a:t>EDIII</a:t>
            </a:r>
          </a:p>
        </p:txBody>
      </p:sp>
      <p:sp>
        <p:nvSpPr>
          <p:cNvPr id="22" name="TextBox 21"/>
          <p:cNvSpPr txBox="1"/>
          <p:nvPr/>
        </p:nvSpPr>
        <p:spPr>
          <a:xfrm>
            <a:off x="2839354" y="1463446"/>
            <a:ext cx="497552" cy="369332"/>
          </a:xfrm>
          <a:prstGeom prst="rect">
            <a:avLst/>
          </a:prstGeom>
          <a:noFill/>
        </p:spPr>
        <p:txBody>
          <a:bodyPr wrap="none" rtlCol="0">
            <a:spAutoFit/>
          </a:bodyPr>
          <a:lstStyle/>
          <a:p>
            <a:r>
              <a:rPr lang="en-US" dirty="0"/>
              <a:t>EDI</a:t>
            </a:r>
          </a:p>
        </p:txBody>
      </p:sp>
      <p:sp>
        <p:nvSpPr>
          <p:cNvPr id="23" name="TextBox 22"/>
          <p:cNvSpPr txBox="1"/>
          <p:nvPr/>
        </p:nvSpPr>
        <p:spPr>
          <a:xfrm>
            <a:off x="4468683" y="1203637"/>
            <a:ext cx="555711" cy="369332"/>
          </a:xfrm>
          <a:prstGeom prst="rect">
            <a:avLst/>
          </a:prstGeom>
          <a:noFill/>
        </p:spPr>
        <p:txBody>
          <a:bodyPr wrap="none" rtlCol="0">
            <a:spAutoFit/>
          </a:bodyPr>
          <a:lstStyle/>
          <a:p>
            <a:r>
              <a:rPr lang="en-US" dirty="0"/>
              <a:t>EDII</a:t>
            </a:r>
          </a:p>
        </p:txBody>
      </p:sp>
      <p:sp>
        <p:nvSpPr>
          <p:cNvPr id="24" name="Curved Down Arrow 23"/>
          <p:cNvSpPr/>
          <p:nvPr/>
        </p:nvSpPr>
        <p:spPr>
          <a:xfrm>
            <a:off x="5902957" y="2000522"/>
            <a:ext cx="254151" cy="299541"/>
          </a:xfrm>
          <a:prstGeom prst="curvedDown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flipV="1">
            <a:off x="5717122" y="2144716"/>
            <a:ext cx="671486" cy="239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816310" y="2278207"/>
            <a:ext cx="613870" cy="369332"/>
          </a:xfrm>
          <a:prstGeom prst="rect">
            <a:avLst/>
          </a:prstGeom>
          <a:noFill/>
        </p:spPr>
        <p:txBody>
          <a:bodyPr wrap="none" rtlCol="0">
            <a:spAutoFit/>
          </a:bodyPr>
          <a:lstStyle/>
          <a:p>
            <a:r>
              <a:rPr lang="en-US" dirty="0"/>
              <a:t>180°</a:t>
            </a:r>
          </a:p>
        </p:txBody>
      </p:sp>
      <p:sp>
        <p:nvSpPr>
          <p:cNvPr id="29" name="Rectangle 28"/>
          <p:cNvSpPr/>
          <p:nvPr/>
        </p:nvSpPr>
        <p:spPr>
          <a:xfrm>
            <a:off x="5412882" y="3200249"/>
            <a:ext cx="2319725" cy="349527"/>
          </a:xfrm>
          <a:prstGeom prst="rect">
            <a:avLst/>
          </a:prstGeom>
          <a:gradFill flip="none" rotWithShape="1">
            <a:gsLst>
              <a:gs pos="0">
                <a:srgbClr val="38BFCC"/>
              </a:gs>
              <a:gs pos="100000">
                <a:srgbClr val="8C1B59"/>
              </a:gs>
              <a:gs pos="50000">
                <a:schemeClr val="bg1"/>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532748" y="3180443"/>
            <a:ext cx="959330" cy="369332"/>
          </a:xfrm>
          <a:prstGeom prst="rect">
            <a:avLst/>
          </a:prstGeom>
          <a:noFill/>
        </p:spPr>
        <p:txBody>
          <a:bodyPr wrap="none" rtlCol="0">
            <a:spAutoFit/>
          </a:bodyPr>
          <a:lstStyle/>
          <a:p>
            <a:r>
              <a:rPr lang="en-US" dirty="0"/>
              <a:t>Variable</a:t>
            </a:r>
          </a:p>
        </p:txBody>
      </p:sp>
      <p:sp>
        <p:nvSpPr>
          <p:cNvPr id="33" name="TextBox 32"/>
          <p:cNvSpPr txBox="1"/>
          <p:nvPr/>
        </p:nvSpPr>
        <p:spPr>
          <a:xfrm>
            <a:off x="7732607" y="3168461"/>
            <a:ext cx="1176749" cy="369332"/>
          </a:xfrm>
          <a:prstGeom prst="rect">
            <a:avLst/>
          </a:prstGeom>
          <a:noFill/>
        </p:spPr>
        <p:txBody>
          <a:bodyPr wrap="none" rtlCol="0">
            <a:spAutoFit/>
          </a:bodyPr>
          <a:lstStyle/>
          <a:p>
            <a:r>
              <a:rPr lang="en-US" dirty="0"/>
              <a:t>Conserved</a:t>
            </a:r>
          </a:p>
        </p:txBody>
      </p:sp>
      <p:sp>
        <p:nvSpPr>
          <p:cNvPr id="34" name="Rectangle 33"/>
          <p:cNvSpPr/>
          <p:nvPr/>
        </p:nvSpPr>
        <p:spPr>
          <a:xfrm>
            <a:off x="5334001" y="685801"/>
            <a:ext cx="5281987" cy="646331"/>
          </a:xfrm>
          <a:prstGeom prst="rect">
            <a:avLst/>
          </a:prstGeom>
        </p:spPr>
        <p:txBody>
          <a:bodyPr wrap="square">
            <a:spAutoFit/>
          </a:bodyPr>
          <a:lstStyle/>
          <a:p>
            <a:r>
              <a:rPr lang="en-US" b="1" dirty="0">
                <a:solidFill>
                  <a:srgbClr val="008000"/>
                </a:solidFill>
              </a:rPr>
              <a:t>Estimation of degree of conservation of amino-acid positions among close sequence homologues</a:t>
            </a:r>
          </a:p>
        </p:txBody>
      </p:sp>
      <p:sp>
        <p:nvSpPr>
          <p:cNvPr id="35" name="TextBox 34"/>
          <p:cNvSpPr txBox="1"/>
          <p:nvPr/>
        </p:nvSpPr>
        <p:spPr>
          <a:xfrm>
            <a:off x="7442293" y="6278512"/>
            <a:ext cx="3999236" cy="369332"/>
          </a:xfrm>
          <a:prstGeom prst="rect">
            <a:avLst/>
          </a:prstGeom>
          <a:noFill/>
        </p:spPr>
        <p:txBody>
          <a:bodyPr wrap="none" rtlCol="0">
            <a:spAutoFit/>
          </a:bodyPr>
          <a:lstStyle/>
          <a:p>
            <a:r>
              <a:rPr lang="en-US" dirty="0"/>
              <a:t>Putative </a:t>
            </a:r>
            <a:r>
              <a:rPr lang="en-US" dirty="0" smtClean="0"/>
              <a:t>type-specific Ab </a:t>
            </a:r>
            <a:r>
              <a:rPr lang="en-US" dirty="0"/>
              <a:t>binding regions</a:t>
            </a:r>
          </a:p>
        </p:txBody>
      </p:sp>
      <p:cxnSp>
        <p:nvCxnSpPr>
          <p:cNvPr id="37" name="Straight Arrow Connector 36"/>
          <p:cNvCxnSpPr>
            <a:endCxn id="10" idx="5"/>
          </p:cNvCxnSpPr>
          <p:nvPr/>
        </p:nvCxnSpPr>
        <p:spPr>
          <a:xfrm flipH="1" flipV="1">
            <a:off x="7349024" y="5264058"/>
            <a:ext cx="788131" cy="10144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3129367" y="5583452"/>
            <a:ext cx="5007786" cy="6950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endCxn id="9" idx="6"/>
          </p:cNvCxnSpPr>
          <p:nvPr/>
        </p:nvCxnSpPr>
        <p:spPr>
          <a:xfrm flipH="1" flipV="1">
            <a:off x="5209558" y="4496937"/>
            <a:ext cx="2927595" cy="17815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728" y="6552235"/>
            <a:ext cx="5783956" cy="369332"/>
          </a:xfrm>
          <a:prstGeom prst="rect">
            <a:avLst/>
          </a:prstGeom>
          <a:noFill/>
        </p:spPr>
        <p:txBody>
          <a:bodyPr wrap="none" rtlCol="0">
            <a:spAutoFit/>
          </a:bodyPr>
          <a:lstStyle/>
          <a:p>
            <a:r>
              <a:rPr lang="en-US" dirty="0"/>
              <a:t>Dr. Prem Lakshmanane, UNC Microbiology and Immunology</a:t>
            </a:r>
          </a:p>
        </p:txBody>
      </p:sp>
    </p:spTree>
    <p:extLst>
      <p:ext uri="{BB962C8B-B14F-4D97-AF65-F5344CB8AC3E}">
        <p14:creationId xmlns:p14="http://schemas.microsoft.com/office/powerpoint/2010/main" val="275733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34" y="1277002"/>
            <a:ext cx="11763714" cy="4603533"/>
          </a:xfrm>
          <a:prstGeom prst="rect">
            <a:avLst/>
          </a:prstGeom>
        </p:spPr>
      </p:pic>
      <p:sp>
        <p:nvSpPr>
          <p:cNvPr id="10" name="TextBox 9"/>
          <p:cNvSpPr txBox="1"/>
          <p:nvPr/>
        </p:nvSpPr>
        <p:spPr>
          <a:xfrm>
            <a:off x="0" y="13644"/>
            <a:ext cx="12148055" cy="707886"/>
          </a:xfrm>
          <a:prstGeom prst="rect">
            <a:avLst/>
          </a:prstGeom>
          <a:noFill/>
        </p:spPr>
        <p:txBody>
          <a:bodyPr wrap="square" rtlCol="0">
            <a:spAutoFit/>
          </a:bodyPr>
          <a:lstStyle/>
          <a:p>
            <a:pPr algn="ctr"/>
            <a:r>
              <a:rPr lang="en-US" sz="4000" dirty="0" smtClean="0"/>
              <a:t>Resolving cross-reactive and type-specific Ab</a:t>
            </a:r>
            <a:endParaRPr lang="en-US" sz="4000" dirty="0"/>
          </a:p>
        </p:txBody>
      </p:sp>
      <p:cxnSp>
        <p:nvCxnSpPr>
          <p:cNvPr id="11" name="Straight Connector 10"/>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25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0000000-0000-0000-0000-000000000000}"/>
              </a:ext>
            </a:extLst>
          </p:cNvPr>
          <p:cNvPicPr>
            <a:picLocks noChangeAspect="1"/>
          </p:cNvPicPr>
          <p:nvPr/>
        </p:nvPicPr>
        <p:blipFill>
          <a:blip r:embed="rId2"/>
          <a:srcRect l="43228" t="39377" b="31830"/>
          <a:stretch>
            <a:fillRect/>
          </a:stretch>
        </p:blipFill>
        <p:spPr>
          <a:xfrm>
            <a:off x="2598057" y="1295969"/>
            <a:ext cx="7736116" cy="2768035"/>
          </a:xfrm>
          <a:prstGeom prst="rect">
            <a:avLst/>
          </a:prstGeom>
          <a:noFill/>
          <a:ln cap="flat">
            <a:noFill/>
          </a:ln>
        </p:spPr>
      </p:pic>
      <p:sp>
        <p:nvSpPr>
          <p:cNvPr id="3" name="Rectangle 3"/>
          <p:cNvSpPr/>
          <p:nvPr/>
        </p:nvSpPr>
        <p:spPr>
          <a:xfrm>
            <a:off x="332292" y="14511"/>
            <a:ext cx="11541942" cy="861774"/>
          </a:xfrm>
          <a:prstGeom prst="rect">
            <a:avLst/>
          </a:prstGeom>
          <a:noFill/>
          <a:ln cap="flat">
            <a:noFill/>
            <a:prstDash val="solid"/>
          </a:ln>
        </p:spPr>
        <p:txBody>
          <a:bodyPr vert="horz" wrap="none" lIns="91440" tIns="45720" rIns="91440" bIns="45720" anchor="t" anchorCtr="1" compatLnSpc="1">
            <a:spAutoFit/>
          </a:bodyPr>
          <a:lstStyle/>
          <a:p>
            <a:pPr marL="0" marR="0" lvl="1"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000" b="0" i="0" u="none" strike="noStrike" kern="0" cap="none" spc="0" baseline="0" dirty="0" err="1">
                <a:solidFill>
                  <a:srgbClr val="000000"/>
                </a:solidFill>
                <a:uFillTx/>
                <a:latin typeface="Calibri"/>
              </a:rPr>
              <a:t>xrAb</a:t>
            </a:r>
            <a:r>
              <a:rPr lang="en-US" sz="5000" b="0" i="0" u="none" strike="noStrike" kern="0" cap="none" spc="0" baseline="0" dirty="0">
                <a:solidFill>
                  <a:srgbClr val="000000"/>
                </a:solidFill>
                <a:uFillTx/>
                <a:latin typeface="Calibri"/>
              </a:rPr>
              <a:t> depletion reveals type-</a:t>
            </a:r>
            <a:r>
              <a:rPr lang="en-US" sz="5000" b="0" i="0" u="none" strike="noStrike" kern="0" cap="none" spc="0" baseline="0" dirty="0" err="1">
                <a:solidFill>
                  <a:srgbClr val="000000"/>
                </a:solidFill>
                <a:uFillTx/>
                <a:latin typeface="Calibri"/>
              </a:rPr>
              <a:t>sp</a:t>
            </a:r>
            <a:r>
              <a:rPr lang="en-US" sz="5000" b="0" i="0" u="none" strike="noStrike" kern="0" cap="none" spc="0" baseline="0" dirty="0">
                <a:solidFill>
                  <a:srgbClr val="000000"/>
                </a:solidFill>
                <a:uFillTx/>
                <a:latin typeface="Calibri"/>
              </a:rPr>
              <a:t> </a:t>
            </a:r>
            <a:r>
              <a:rPr lang="en-US" sz="5000" b="0" i="0" u="none" strike="noStrike" kern="0" cap="none" spc="0" baseline="0" dirty="0" smtClean="0">
                <a:solidFill>
                  <a:srgbClr val="000000"/>
                </a:solidFill>
                <a:uFillTx/>
                <a:latin typeface="Calibri"/>
              </a:rPr>
              <a:t>Zika </a:t>
            </a:r>
            <a:r>
              <a:rPr lang="en-US" sz="5000" b="0" i="0" u="none" strike="noStrike" kern="0" cap="none" spc="0" baseline="0" dirty="0">
                <a:solidFill>
                  <a:srgbClr val="000000"/>
                </a:solidFill>
                <a:uFillTx/>
                <a:latin typeface="Calibri"/>
              </a:rPr>
              <a:t>binding </a:t>
            </a:r>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l="43229" t="68095" r="33605" b="2616"/>
          <a:stretch>
            <a:fillRect/>
          </a:stretch>
        </p:blipFill>
        <p:spPr>
          <a:xfrm>
            <a:off x="4597411" y="4071256"/>
            <a:ext cx="3156856" cy="2815775"/>
          </a:xfrm>
          <a:prstGeom prst="rect">
            <a:avLst/>
          </a:prstGeom>
          <a:noFill/>
          <a:ln cap="flat">
            <a:noFill/>
          </a:ln>
        </p:spPr>
      </p:pic>
      <p:cxnSp>
        <p:nvCxnSpPr>
          <p:cNvPr id="8" name="Straight Arrow Connector 7"/>
          <p:cNvCxnSpPr/>
          <p:nvPr/>
        </p:nvCxnSpPr>
        <p:spPr>
          <a:xfrm flipH="1" flipV="1">
            <a:off x="2035278" y="2357734"/>
            <a:ext cx="1" cy="9291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91377" y="2608146"/>
            <a:ext cx="988142" cy="369332"/>
          </a:xfrm>
          <a:prstGeom prst="rect">
            <a:avLst/>
          </a:prstGeom>
          <a:noFill/>
        </p:spPr>
        <p:txBody>
          <a:bodyPr wrap="square" rtlCol="0">
            <a:spAutoFit/>
          </a:bodyPr>
          <a:lstStyle/>
          <a:p>
            <a:r>
              <a:rPr lang="en-US" dirty="0" err="1" smtClean="0"/>
              <a:t>huIgG</a:t>
            </a:r>
            <a:endParaRPr lang="en-US" dirty="0"/>
          </a:p>
        </p:txBody>
      </p:sp>
      <p:sp>
        <p:nvSpPr>
          <p:cNvPr id="11" name="TextBox 10"/>
          <p:cNvSpPr txBox="1"/>
          <p:nvPr/>
        </p:nvSpPr>
        <p:spPr>
          <a:xfrm>
            <a:off x="132734" y="5657671"/>
            <a:ext cx="2315497" cy="1200329"/>
          </a:xfrm>
          <a:prstGeom prst="rect">
            <a:avLst/>
          </a:prstGeom>
          <a:noFill/>
        </p:spPr>
        <p:txBody>
          <a:bodyPr wrap="square" rtlCol="0">
            <a:spAutoFit/>
          </a:bodyPr>
          <a:lstStyle/>
          <a:p>
            <a:r>
              <a:rPr lang="en-US" dirty="0" smtClean="0"/>
              <a:t>Capture ELISA</a:t>
            </a:r>
          </a:p>
          <a:p>
            <a:r>
              <a:rPr lang="en-US" dirty="0" smtClean="0"/>
              <a:t>Capture: 4G2</a:t>
            </a:r>
          </a:p>
          <a:p>
            <a:r>
              <a:rPr lang="en-US" dirty="0" smtClean="0"/>
              <a:t>Ag: Zika HPF2013</a:t>
            </a:r>
          </a:p>
          <a:p>
            <a:r>
              <a:rPr lang="en-US" dirty="0" smtClean="0"/>
              <a:t>2ry Ab: </a:t>
            </a:r>
            <a:r>
              <a:rPr lang="en-US" dirty="0" err="1" smtClean="0"/>
              <a:t>GaHuIgG</a:t>
            </a:r>
            <a:r>
              <a:rPr lang="en-US" dirty="0" smtClean="0"/>
              <a:t>-APP</a:t>
            </a:r>
            <a:endParaRPr lang="en-US" dirty="0"/>
          </a:p>
        </p:txBody>
      </p:sp>
    </p:spTree>
    <p:extLst>
      <p:ext uri="{BB962C8B-B14F-4D97-AF65-F5344CB8AC3E}">
        <p14:creationId xmlns:p14="http://schemas.microsoft.com/office/powerpoint/2010/main" val="352207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92741" y="1393371"/>
            <a:ext cx="9954204" cy="5213689"/>
          </a:xfrm>
          <a:prstGeom prst="rect">
            <a:avLst/>
          </a:prstGeom>
          <a:noFill/>
          <a:ln cap="flat">
            <a:noFill/>
          </a:ln>
        </p:spPr>
      </p:pic>
      <p:sp>
        <p:nvSpPr>
          <p:cNvPr id="3" name="Rectangle 2"/>
          <p:cNvSpPr/>
          <p:nvPr/>
        </p:nvSpPr>
        <p:spPr>
          <a:xfrm>
            <a:off x="155969" y="14511"/>
            <a:ext cx="11894606" cy="861776"/>
          </a:xfrm>
          <a:prstGeom prst="rect">
            <a:avLst/>
          </a:prstGeom>
          <a:noFill/>
          <a:ln cap="flat">
            <a:noFill/>
            <a:prstDash val="solid"/>
          </a:ln>
        </p:spPr>
        <p:txBody>
          <a:bodyPr vert="horz" wrap="none" lIns="91440" tIns="45720" rIns="91440" bIns="45720" anchor="t" anchorCtr="1" compatLnSpc="1">
            <a:spAutoFit/>
          </a:bodyPr>
          <a:lstStyle/>
          <a:p>
            <a:pPr marL="0" marR="0" lvl="1"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000" b="0" i="0" u="none" strike="noStrike" kern="0" cap="none" spc="0" baseline="0">
                <a:solidFill>
                  <a:srgbClr val="000000"/>
                </a:solidFill>
                <a:uFillTx/>
                <a:latin typeface="Calibri"/>
              </a:rPr>
              <a:t>xrAb depletion reveals type-sp neutralization</a:t>
            </a:r>
          </a:p>
        </p:txBody>
      </p:sp>
    </p:spTree>
    <p:extLst>
      <p:ext uri="{BB962C8B-B14F-4D97-AF65-F5344CB8AC3E}">
        <p14:creationId xmlns:p14="http://schemas.microsoft.com/office/powerpoint/2010/main" val="179978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152" y="2455612"/>
            <a:ext cx="9523533" cy="4402388"/>
          </a:xfrm>
          <a:prstGeom prst="rect">
            <a:avLst/>
          </a:prstGeom>
        </p:spPr>
      </p:pic>
      <p:sp>
        <p:nvSpPr>
          <p:cNvPr id="3" name="TextBox 2"/>
          <p:cNvSpPr txBox="1"/>
          <p:nvPr/>
        </p:nvSpPr>
        <p:spPr>
          <a:xfrm>
            <a:off x="2002221" y="1813034"/>
            <a:ext cx="3452648" cy="523220"/>
          </a:xfrm>
          <a:prstGeom prst="rect">
            <a:avLst/>
          </a:prstGeom>
          <a:noFill/>
        </p:spPr>
        <p:txBody>
          <a:bodyPr wrap="square" rtlCol="0">
            <a:spAutoFit/>
          </a:bodyPr>
          <a:lstStyle/>
          <a:p>
            <a:pPr algn="ctr"/>
            <a:r>
              <a:rPr lang="en-US" sz="2800" dirty="0" smtClean="0"/>
              <a:t>Primary ZIKV</a:t>
            </a:r>
            <a:endParaRPr lang="en-US" sz="2800" dirty="0"/>
          </a:p>
        </p:txBody>
      </p:sp>
      <p:sp>
        <p:nvSpPr>
          <p:cNvPr id="4" name="TextBox 3"/>
          <p:cNvSpPr txBox="1"/>
          <p:nvPr/>
        </p:nvSpPr>
        <p:spPr>
          <a:xfrm>
            <a:off x="6490152" y="1807774"/>
            <a:ext cx="3452648" cy="523220"/>
          </a:xfrm>
          <a:prstGeom prst="rect">
            <a:avLst/>
          </a:prstGeom>
          <a:noFill/>
        </p:spPr>
        <p:txBody>
          <a:bodyPr wrap="square" rtlCol="0">
            <a:spAutoFit/>
          </a:bodyPr>
          <a:lstStyle/>
          <a:p>
            <a:pPr algn="ctr"/>
            <a:r>
              <a:rPr lang="en-US" sz="2800" dirty="0" smtClean="0"/>
              <a:t>Secondary ZIKV</a:t>
            </a:r>
            <a:endParaRPr lang="en-US" sz="2800" dirty="0"/>
          </a:p>
        </p:txBody>
      </p:sp>
      <p:sp>
        <p:nvSpPr>
          <p:cNvPr id="5" name="TextBox 4"/>
          <p:cNvSpPr txBox="1"/>
          <p:nvPr/>
        </p:nvSpPr>
        <p:spPr>
          <a:xfrm>
            <a:off x="220718" y="5880535"/>
            <a:ext cx="1324304" cy="378372"/>
          </a:xfrm>
          <a:prstGeom prst="rect">
            <a:avLst/>
          </a:prstGeom>
          <a:noFill/>
        </p:spPr>
        <p:txBody>
          <a:bodyPr wrap="square" rtlCol="0">
            <a:spAutoFit/>
          </a:bodyPr>
          <a:lstStyle/>
          <a:p>
            <a:r>
              <a:rPr lang="en-US" b="1" dirty="0" smtClean="0"/>
              <a:t>Coating Ag:</a:t>
            </a:r>
            <a:endParaRPr lang="en-US"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88" t="16148" r="95818" b="67606"/>
          <a:stretch/>
        </p:blipFill>
        <p:spPr>
          <a:xfrm>
            <a:off x="689080" y="3470242"/>
            <a:ext cx="553072" cy="1565323"/>
          </a:xfrm>
          <a:prstGeom prst="rect">
            <a:avLst/>
          </a:prstGeom>
        </p:spPr>
      </p:pic>
      <p:sp>
        <p:nvSpPr>
          <p:cNvPr id="7" name="Title 1"/>
          <p:cNvSpPr txBox="1">
            <a:spLocks/>
          </p:cNvSpPr>
          <p:nvPr/>
        </p:nvSpPr>
        <p:spPr>
          <a:xfrm>
            <a:off x="176981" y="179056"/>
            <a:ext cx="11798709" cy="7600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mn-lt"/>
              </a:rPr>
              <a:t>Flavivirus type-specific Ab to E domain 3</a:t>
            </a:r>
            <a:endParaRPr lang="en-US" sz="4000" dirty="0">
              <a:latin typeface="+mn-lt"/>
            </a:endParaRPr>
          </a:p>
        </p:txBody>
      </p:sp>
      <p:sp>
        <p:nvSpPr>
          <p:cNvPr id="8" name="Rectangle 7"/>
          <p:cNvSpPr/>
          <p:nvPr/>
        </p:nvSpPr>
        <p:spPr>
          <a:xfrm>
            <a:off x="3365935" y="2590676"/>
            <a:ext cx="567559" cy="42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6930" y="2590676"/>
            <a:ext cx="567559" cy="42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03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1" y="179056"/>
            <a:ext cx="11798709" cy="760058"/>
          </a:xfrm>
        </p:spPr>
        <p:txBody>
          <a:bodyPr>
            <a:noAutofit/>
          </a:bodyPr>
          <a:lstStyle/>
          <a:p>
            <a:pPr algn="ctr"/>
            <a:r>
              <a:rPr lang="en-US" sz="4000" dirty="0" smtClean="0">
                <a:latin typeface="+mn-lt"/>
              </a:rPr>
              <a:t>Current Goals</a:t>
            </a:r>
            <a:endParaRPr lang="en-US" sz="4000" dirty="0">
              <a:latin typeface="+mn-lt"/>
            </a:endParaRPr>
          </a:p>
        </p:txBody>
      </p:sp>
      <p:sp>
        <p:nvSpPr>
          <p:cNvPr id="3" name="Content Placeholder 2"/>
          <p:cNvSpPr>
            <a:spLocks noGrp="1"/>
          </p:cNvSpPr>
          <p:nvPr>
            <p:ph idx="1"/>
          </p:nvPr>
        </p:nvSpPr>
        <p:spPr>
          <a:xfrm>
            <a:off x="368709" y="1100068"/>
            <a:ext cx="11503741" cy="1934077"/>
          </a:xfrm>
        </p:spPr>
        <p:txBody>
          <a:bodyPr>
            <a:normAutofit/>
          </a:bodyPr>
          <a:lstStyle/>
          <a:p>
            <a:r>
              <a:rPr lang="en-US" dirty="0" smtClean="0">
                <a:solidFill>
                  <a:schemeClr val="bg1">
                    <a:lumMod val="85000"/>
                  </a:schemeClr>
                </a:solidFill>
              </a:rPr>
              <a:t>Diminish global disease burden due to flaviviruses</a:t>
            </a:r>
            <a:endParaRPr lang="en-US" dirty="0" smtClean="0">
              <a:solidFill>
                <a:schemeClr val="bg1">
                  <a:lumMod val="85000"/>
                </a:schemeClr>
              </a:solidFill>
            </a:endParaRPr>
          </a:p>
          <a:p>
            <a:r>
              <a:rPr lang="en-US" dirty="0" smtClean="0">
                <a:solidFill>
                  <a:schemeClr val="bg1">
                    <a:lumMod val="85000"/>
                  </a:schemeClr>
                </a:solidFill>
              </a:rPr>
              <a:t>Define </a:t>
            </a:r>
            <a:r>
              <a:rPr lang="en-US" dirty="0" smtClean="0">
                <a:solidFill>
                  <a:schemeClr val="bg1">
                    <a:lumMod val="85000"/>
                  </a:schemeClr>
                </a:solidFill>
              </a:rPr>
              <a:t>and understand flavivirus Ab cross </a:t>
            </a:r>
            <a:r>
              <a:rPr lang="en-US" dirty="0" smtClean="0">
                <a:solidFill>
                  <a:schemeClr val="bg1">
                    <a:lumMod val="85000"/>
                  </a:schemeClr>
                </a:solidFill>
              </a:rPr>
              <a:t>reactivity</a:t>
            </a:r>
          </a:p>
          <a:p>
            <a:r>
              <a:rPr lang="en-US" dirty="0" smtClean="0"/>
              <a:t>Provide knowledge and tools to enhance public health measures</a:t>
            </a:r>
            <a:endParaRPr lang="en-US" dirty="0"/>
          </a:p>
          <a:p>
            <a:pPr marL="0" indent="0">
              <a:buNone/>
            </a:pPr>
            <a:endParaRPr lang="en-US" dirty="0" smtClean="0"/>
          </a:p>
          <a:p>
            <a:endParaRPr lang="en-US" dirty="0"/>
          </a:p>
        </p:txBody>
      </p:sp>
      <p:sp>
        <p:nvSpPr>
          <p:cNvPr id="4" name="Title 1"/>
          <p:cNvSpPr txBox="1">
            <a:spLocks/>
          </p:cNvSpPr>
          <p:nvPr/>
        </p:nvSpPr>
        <p:spPr>
          <a:xfrm>
            <a:off x="183907" y="3074646"/>
            <a:ext cx="11798709" cy="760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mn-lt"/>
              </a:rPr>
              <a:t>Hypothesis</a:t>
            </a:r>
            <a:endParaRPr lang="en-US" sz="4000" dirty="0">
              <a:latin typeface="+mn-lt"/>
            </a:endParaRPr>
          </a:p>
        </p:txBody>
      </p:sp>
      <p:sp>
        <p:nvSpPr>
          <p:cNvPr id="5" name="Content Placeholder 2"/>
          <p:cNvSpPr txBox="1">
            <a:spLocks/>
          </p:cNvSpPr>
          <p:nvPr/>
        </p:nvSpPr>
        <p:spPr>
          <a:xfrm>
            <a:off x="368709" y="3905613"/>
            <a:ext cx="11503741" cy="2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Type-specific binding and neutralizing </a:t>
            </a:r>
            <a:r>
              <a:rPr lang="en-US" dirty="0" err="1" smtClean="0"/>
              <a:t>mAb</a:t>
            </a:r>
            <a:r>
              <a:rPr lang="en-US" dirty="0" smtClean="0"/>
              <a:t> are useful reagents</a:t>
            </a:r>
          </a:p>
          <a:p>
            <a:r>
              <a:rPr lang="en-US" dirty="0" smtClean="0"/>
              <a:t>Zika and dengue exhibit different determinants of neutralization</a:t>
            </a:r>
          </a:p>
          <a:p>
            <a:r>
              <a:rPr lang="en-US" dirty="0" smtClean="0"/>
              <a:t>The MBC repertoire is and is not shaped by flavivirus exposure history</a:t>
            </a:r>
            <a:endParaRPr lang="en-US" dirty="0" smtClean="0"/>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3839808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267272" y="6488668"/>
            <a:ext cx="2924728" cy="369332"/>
          </a:xfrm>
          <a:prstGeom prst="rect">
            <a:avLst/>
          </a:prstGeom>
          <a:noFill/>
        </p:spPr>
        <p:txBody>
          <a:bodyPr wrap="square" rtlCol="0">
            <a:spAutoFit/>
          </a:bodyPr>
          <a:lstStyle/>
          <a:p>
            <a:r>
              <a:rPr lang="en-US" dirty="0" smtClean="0"/>
              <a:t>Sean Diehl and </a:t>
            </a:r>
            <a:r>
              <a:rPr lang="en-US" dirty="0" err="1" smtClean="0"/>
              <a:t>Huy</a:t>
            </a:r>
            <a:r>
              <a:rPr lang="en-US" dirty="0" smtClean="0"/>
              <a:t> </a:t>
            </a:r>
            <a:r>
              <a:rPr lang="en-US" dirty="0" err="1" smtClean="0"/>
              <a:t>Tu</a:t>
            </a:r>
            <a:r>
              <a:rPr lang="en-US" dirty="0" smtClean="0"/>
              <a:t>, UVM</a:t>
            </a:r>
            <a:endParaRPr lang="en-US" dirty="0"/>
          </a:p>
        </p:txBody>
      </p:sp>
      <p:sp>
        <p:nvSpPr>
          <p:cNvPr id="7" name="TextBox 6"/>
          <p:cNvSpPr txBox="1"/>
          <p:nvPr/>
        </p:nvSpPr>
        <p:spPr>
          <a:xfrm>
            <a:off x="5834743" y="0"/>
            <a:ext cx="5646058" cy="923330"/>
          </a:xfrm>
          <a:prstGeom prst="rect">
            <a:avLst/>
          </a:prstGeom>
          <a:noFill/>
        </p:spPr>
        <p:txBody>
          <a:bodyPr wrap="square" rtlCol="0">
            <a:spAutoFit/>
          </a:bodyPr>
          <a:lstStyle/>
          <a:p>
            <a:pPr algn="ctr"/>
            <a:r>
              <a:rPr lang="en-US" sz="5400" dirty="0" smtClean="0"/>
              <a:t>Zika </a:t>
            </a:r>
            <a:r>
              <a:rPr lang="en-US" sz="5400" dirty="0" err="1" smtClean="0"/>
              <a:t>mAb</a:t>
            </a:r>
            <a:endParaRPr lang="en-US" sz="5400" dirty="0"/>
          </a:p>
        </p:txBody>
      </p:sp>
      <p:sp>
        <p:nvSpPr>
          <p:cNvPr id="8" name="TextBox 7"/>
          <p:cNvSpPr txBox="1"/>
          <p:nvPr/>
        </p:nvSpPr>
        <p:spPr>
          <a:xfrm>
            <a:off x="6113674" y="1302011"/>
            <a:ext cx="6078325" cy="4031873"/>
          </a:xfrm>
          <a:prstGeom prst="rect">
            <a:avLst/>
          </a:prstGeom>
          <a:noFill/>
        </p:spPr>
        <p:txBody>
          <a:bodyPr wrap="square" rtlCol="0">
            <a:spAutoFit/>
          </a:bodyPr>
          <a:lstStyle/>
          <a:p>
            <a:r>
              <a:rPr lang="en-US" sz="3600" dirty="0" smtClean="0"/>
              <a:t>Therapeutic potential</a:t>
            </a:r>
          </a:p>
          <a:p>
            <a:pPr marL="914400" lvl="1" indent="-220663">
              <a:buFont typeface="Arial" panose="020B0604020202020204" pitchFamily="34" charset="0"/>
              <a:buChar char="•"/>
            </a:pPr>
            <a:r>
              <a:rPr lang="en-US" sz="2800" dirty="0" smtClean="0"/>
              <a:t>Blocking MTCT</a:t>
            </a:r>
          </a:p>
          <a:p>
            <a:r>
              <a:rPr lang="en-US" sz="3600" dirty="0" smtClean="0"/>
              <a:t>Valuable diagnostic reagents</a:t>
            </a:r>
          </a:p>
          <a:p>
            <a:r>
              <a:rPr lang="en-US" sz="3600" dirty="0" smtClean="0"/>
              <a:t>Key tools for research</a:t>
            </a:r>
          </a:p>
          <a:p>
            <a:pPr marL="914400" lvl="1" indent="-220663">
              <a:buFont typeface="Arial" panose="020B0604020202020204" pitchFamily="34" charset="0"/>
              <a:buChar char="•"/>
            </a:pPr>
            <a:r>
              <a:rPr lang="en-US" sz="2800" dirty="0" smtClean="0"/>
              <a:t>Vaccine development</a:t>
            </a:r>
          </a:p>
          <a:p>
            <a:pPr marL="914400" lvl="1" indent="-220663">
              <a:buFont typeface="Arial" panose="020B0604020202020204" pitchFamily="34" charset="0"/>
              <a:buChar char="•"/>
            </a:pPr>
            <a:r>
              <a:rPr lang="en-US" sz="2800" dirty="0" smtClean="0"/>
              <a:t>Immunology</a:t>
            </a:r>
          </a:p>
          <a:p>
            <a:pPr marL="914400" lvl="1" indent="-220663">
              <a:buFont typeface="Arial" panose="020B0604020202020204" pitchFamily="34" charset="0"/>
              <a:buChar char="•"/>
            </a:pPr>
            <a:r>
              <a:rPr lang="en-US" sz="2800" dirty="0" smtClean="0"/>
              <a:t>Virology and pathogenesis</a:t>
            </a:r>
          </a:p>
          <a:p>
            <a:endParaRPr lang="en-US" sz="3600" dirty="0"/>
          </a:p>
        </p:txBody>
      </p:sp>
    </p:spTree>
    <p:extLst>
      <p:ext uri="{BB962C8B-B14F-4D97-AF65-F5344CB8AC3E}">
        <p14:creationId xmlns:p14="http://schemas.microsoft.com/office/powerpoint/2010/main" val="16493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267272" y="6488668"/>
            <a:ext cx="2924728" cy="369332"/>
          </a:xfrm>
          <a:prstGeom prst="rect">
            <a:avLst/>
          </a:prstGeom>
          <a:noFill/>
        </p:spPr>
        <p:txBody>
          <a:bodyPr wrap="square" rtlCol="0">
            <a:spAutoFit/>
          </a:bodyPr>
          <a:lstStyle/>
          <a:p>
            <a:r>
              <a:rPr lang="en-US" dirty="0" smtClean="0"/>
              <a:t>Sean Diehl and </a:t>
            </a:r>
            <a:r>
              <a:rPr lang="en-US" dirty="0" err="1" smtClean="0"/>
              <a:t>Huy</a:t>
            </a:r>
            <a:r>
              <a:rPr lang="en-US" dirty="0" smtClean="0"/>
              <a:t> </a:t>
            </a:r>
            <a:r>
              <a:rPr lang="en-US" dirty="0" err="1" smtClean="0"/>
              <a:t>Tu</a:t>
            </a:r>
            <a:r>
              <a:rPr lang="en-US" dirty="0" smtClean="0"/>
              <a:t>, UVM</a:t>
            </a:r>
            <a:endParaRPr lang="en-US" dirty="0"/>
          </a:p>
        </p:txBody>
      </p:sp>
      <p:sp>
        <p:nvSpPr>
          <p:cNvPr id="7" name="TextBox 6"/>
          <p:cNvSpPr txBox="1"/>
          <p:nvPr/>
        </p:nvSpPr>
        <p:spPr>
          <a:xfrm>
            <a:off x="5834743" y="0"/>
            <a:ext cx="5646058" cy="923330"/>
          </a:xfrm>
          <a:prstGeom prst="rect">
            <a:avLst/>
          </a:prstGeom>
          <a:noFill/>
        </p:spPr>
        <p:txBody>
          <a:bodyPr wrap="square" rtlCol="0">
            <a:spAutoFit/>
          </a:bodyPr>
          <a:lstStyle/>
          <a:p>
            <a:pPr algn="ctr"/>
            <a:r>
              <a:rPr lang="en-US" sz="5400" dirty="0" smtClean="0"/>
              <a:t>Zika </a:t>
            </a:r>
            <a:r>
              <a:rPr lang="en-US" sz="5400" dirty="0" err="1" smtClean="0"/>
              <a:t>mAb</a:t>
            </a:r>
            <a:endParaRPr lang="en-US" sz="5400" dirty="0"/>
          </a:p>
        </p:txBody>
      </p:sp>
      <p:sp>
        <p:nvSpPr>
          <p:cNvPr id="8" name="TextBox 7"/>
          <p:cNvSpPr txBox="1"/>
          <p:nvPr/>
        </p:nvSpPr>
        <p:spPr>
          <a:xfrm>
            <a:off x="6113674" y="1302011"/>
            <a:ext cx="6078325" cy="4031873"/>
          </a:xfrm>
          <a:prstGeom prst="rect">
            <a:avLst/>
          </a:prstGeom>
          <a:noFill/>
        </p:spPr>
        <p:txBody>
          <a:bodyPr wrap="square" rtlCol="0">
            <a:spAutoFit/>
          </a:bodyPr>
          <a:lstStyle/>
          <a:p>
            <a:r>
              <a:rPr lang="en-US" sz="3600" dirty="0" smtClean="0">
                <a:solidFill>
                  <a:schemeClr val="bg1">
                    <a:lumMod val="75000"/>
                  </a:schemeClr>
                </a:solidFill>
              </a:rPr>
              <a:t>Therapeutic potential</a:t>
            </a:r>
          </a:p>
          <a:p>
            <a:pPr marL="914400" lvl="1" indent="-220663">
              <a:buFont typeface="Arial" panose="020B0604020202020204" pitchFamily="34" charset="0"/>
              <a:buChar char="•"/>
            </a:pPr>
            <a:r>
              <a:rPr lang="en-US" sz="2800" dirty="0" smtClean="0">
                <a:solidFill>
                  <a:schemeClr val="bg1">
                    <a:lumMod val="75000"/>
                  </a:schemeClr>
                </a:solidFill>
              </a:rPr>
              <a:t>Blocking MTCT</a:t>
            </a:r>
          </a:p>
          <a:p>
            <a:r>
              <a:rPr lang="en-US" sz="3600" dirty="0" smtClean="0">
                <a:solidFill>
                  <a:schemeClr val="bg1">
                    <a:lumMod val="75000"/>
                  </a:schemeClr>
                </a:solidFill>
              </a:rPr>
              <a:t>Valuable diagnostic reagents</a:t>
            </a:r>
          </a:p>
          <a:p>
            <a:r>
              <a:rPr lang="en-US" sz="3600" dirty="0" smtClean="0">
                <a:solidFill>
                  <a:schemeClr val="bg1">
                    <a:lumMod val="75000"/>
                  </a:schemeClr>
                </a:solidFill>
              </a:rPr>
              <a:t>Key tools for research</a:t>
            </a:r>
          </a:p>
          <a:p>
            <a:pPr marL="914400" lvl="1" indent="-220663">
              <a:buFont typeface="Arial" panose="020B0604020202020204" pitchFamily="34" charset="0"/>
              <a:buChar char="•"/>
            </a:pPr>
            <a:r>
              <a:rPr lang="en-US" sz="2800" dirty="0" smtClean="0">
                <a:solidFill>
                  <a:schemeClr val="bg1">
                    <a:lumMod val="75000"/>
                  </a:schemeClr>
                </a:solidFill>
              </a:rPr>
              <a:t>Vaccine development</a:t>
            </a:r>
          </a:p>
          <a:p>
            <a:pPr marL="914400" lvl="1" indent="-220663">
              <a:buFont typeface="Arial" panose="020B0604020202020204" pitchFamily="34" charset="0"/>
              <a:buChar char="•"/>
            </a:pPr>
            <a:r>
              <a:rPr lang="en-US" sz="2800" dirty="0" smtClean="0">
                <a:solidFill>
                  <a:schemeClr val="bg1">
                    <a:lumMod val="75000"/>
                  </a:schemeClr>
                </a:solidFill>
              </a:rPr>
              <a:t>Immunology</a:t>
            </a:r>
          </a:p>
          <a:p>
            <a:pPr marL="914400" lvl="1" indent="-220663">
              <a:buFont typeface="Arial" panose="020B0604020202020204" pitchFamily="34" charset="0"/>
              <a:buChar char="•"/>
            </a:pPr>
            <a:r>
              <a:rPr lang="en-US" sz="2800" dirty="0" smtClean="0">
                <a:solidFill>
                  <a:schemeClr val="bg1">
                    <a:lumMod val="75000"/>
                  </a:schemeClr>
                </a:solidFill>
              </a:rPr>
              <a:t>Virology and pathogenesis</a:t>
            </a:r>
          </a:p>
          <a:p>
            <a:endParaRPr lang="en-US" sz="3600" dirty="0">
              <a:solidFill>
                <a:schemeClr val="bg1">
                  <a:lumMod val="7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6" y="270376"/>
            <a:ext cx="5261427" cy="6426130"/>
          </a:xfrm>
          <a:prstGeom prst="rect">
            <a:avLst/>
          </a:prstGeom>
        </p:spPr>
      </p:pic>
    </p:spTree>
    <p:extLst>
      <p:ext uri="{BB962C8B-B14F-4D97-AF65-F5344CB8AC3E}">
        <p14:creationId xmlns:p14="http://schemas.microsoft.com/office/powerpoint/2010/main" val="3125542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6" y="270376"/>
            <a:ext cx="5261427" cy="64261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082" y="2076455"/>
            <a:ext cx="5422217" cy="4253151"/>
          </a:xfrm>
          <a:prstGeom prst="rect">
            <a:avLst/>
          </a:prstGeom>
        </p:spPr>
      </p:pic>
      <p:sp>
        <p:nvSpPr>
          <p:cNvPr id="6" name="TextBox 5"/>
          <p:cNvSpPr txBox="1"/>
          <p:nvPr/>
        </p:nvSpPr>
        <p:spPr>
          <a:xfrm>
            <a:off x="9267272" y="6488668"/>
            <a:ext cx="2924728" cy="369332"/>
          </a:xfrm>
          <a:prstGeom prst="rect">
            <a:avLst/>
          </a:prstGeom>
          <a:noFill/>
        </p:spPr>
        <p:txBody>
          <a:bodyPr wrap="square" rtlCol="0">
            <a:spAutoFit/>
          </a:bodyPr>
          <a:lstStyle/>
          <a:p>
            <a:r>
              <a:rPr lang="en-US" dirty="0" smtClean="0"/>
              <a:t>Sean Diehl and </a:t>
            </a:r>
            <a:r>
              <a:rPr lang="en-US" dirty="0" err="1" smtClean="0"/>
              <a:t>Huy</a:t>
            </a:r>
            <a:r>
              <a:rPr lang="en-US" dirty="0" smtClean="0"/>
              <a:t> </a:t>
            </a:r>
            <a:r>
              <a:rPr lang="en-US" dirty="0" err="1" smtClean="0"/>
              <a:t>Tu</a:t>
            </a:r>
            <a:r>
              <a:rPr lang="en-US" dirty="0" smtClean="0"/>
              <a:t>, UVM</a:t>
            </a:r>
            <a:endParaRPr lang="en-US" dirty="0"/>
          </a:p>
        </p:txBody>
      </p:sp>
      <p:sp>
        <p:nvSpPr>
          <p:cNvPr id="7" name="TextBox 6"/>
          <p:cNvSpPr txBox="1"/>
          <p:nvPr/>
        </p:nvSpPr>
        <p:spPr>
          <a:xfrm>
            <a:off x="5834743" y="0"/>
            <a:ext cx="5646058" cy="923330"/>
          </a:xfrm>
          <a:prstGeom prst="rect">
            <a:avLst/>
          </a:prstGeom>
          <a:noFill/>
        </p:spPr>
        <p:txBody>
          <a:bodyPr wrap="square" rtlCol="0">
            <a:spAutoFit/>
          </a:bodyPr>
          <a:lstStyle/>
          <a:p>
            <a:pPr algn="ctr"/>
            <a:r>
              <a:rPr lang="en-US" sz="5400" dirty="0" smtClean="0"/>
              <a:t>Zika </a:t>
            </a:r>
            <a:r>
              <a:rPr lang="en-US" sz="5400" dirty="0" err="1" smtClean="0"/>
              <a:t>mAb</a:t>
            </a:r>
            <a:endParaRPr lang="en-US" sz="5400" dirty="0"/>
          </a:p>
        </p:txBody>
      </p:sp>
    </p:spTree>
    <p:extLst>
      <p:ext uri="{BB962C8B-B14F-4D97-AF65-F5344CB8AC3E}">
        <p14:creationId xmlns:p14="http://schemas.microsoft.com/office/powerpoint/2010/main" val="1877487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dn.babyresource.com/wp-content/uploads/2015/03/There-are-lots-of-things-that-you-can-do-to-improve-your-fertility-and-make-getting-pregnant-eas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146" y="3847811"/>
            <a:ext cx="3549854" cy="333102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https://www.vectorbase.org/sites/default/files/ftp/a_aegypti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84" y="3847811"/>
            <a:ext cx="4740010" cy="318724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27320" y="-54882"/>
            <a:ext cx="11771364" cy="1538883"/>
          </a:xfrm>
          <a:prstGeom prst="rect">
            <a:avLst/>
          </a:prstGeom>
        </p:spPr>
        <p:txBody>
          <a:bodyPr wrap="none">
            <a:spAutoFit/>
          </a:bodyPr>
          <a:lstStyle/>
          <a:p>
            <a:pPr algn="ctr"/>
            <a:r>
              <a:rPr lang="en-US" sz="5400" dirty="0" smtClean="0"/>
              <a:t>Banco a campo</a:t>
            </a:r>
          </a:p>
          <a:p>
            <a:pPr algn="ctr"/>
            <a:r>
              <a:rPr lang="en-US" sz="4000" dirty="0" smtClean="0"/>
              <a:t>Discovery science to field-ready serodiagnostics for Zika</a:t>
            </a:r>
            <a:endParaRPr lang="en-US" sz="4000" dirty="0"/>
          </a:p>
        </p:txBody>
      </p:sp>
      <p:pic>
        <p:nvPicPr>
          <p:cNvPr id="8" name="Picture 7"/>
          <p:cNvPicPr>
            <a:picLocks noChangeAspect="1"/>
          </p:cNvPicPr>
          <p:nvPr/>
        </p:nvPicPr>
        <p:blipFill>
          <a:blip r:embed="rId5"/>
          <a:stretch>
            <a:fillRect/>
          </a:stretch>
        </p:blipFill>
        <p:spPr>
          <a:xfrm>
            <a:off x="4585726" y="3847811"/>
            <a:ext cx="4160068" cy="3085775"/>
          </a:xfrm>
          <a:prstGeom prst="rect">
            <a:avLst/>
          </a:prstGeom>
        </p:spPr>
      </p:pic>
      <p:sp>
        <p:nvSpPr>
          <p:cNvPr id="2" name="Rectangle 1"/>
          <p:cNvSpPr/>
          <p:nvPr/>
        </p:nvSpPr>
        <p:spPr>
          <a:xfrm>
            <a:off x="3064989" y="1570227"/>
            <a:ext cx="6096000" cy="2492990"/>
          </a:xfrm>
          <a:prstGeom prst="rect">
            <a:avLst/>
          </a:prstGeom>
        </p:spPr>
        <p:txBody>
          <a:bodyPr>
            <a:spAutoFit/>
          </a:bodyPr>
          <a:lstStyle/>
          <a:p>
            <a:pPr algn="ctr"/>
            <a:r>
              <a:rPr lang="en-US" sz="2600" dirty="0"/>
              <a:t>Matthew Collins, MD, PhD</a:t>
            </a:r>
          </a:p>
          <a:p>
            <a:pPr algn="ctr"/>
            <a:r>
              <a:rPr lang="en-US" sz="2600" dirty="0" smtClean="0"/>
              <a:t>OIA Global Health Scholar</a:t>
            </a:r>
          </a:p>
          <a:p>
            <a:pPr algn="ctr"/>
            <a:r>
              <a:rPr lang="en-US" sz="2600" dirty="0" smtClean="0"/>
              <a:t>Fellow</a:t>
            </a:r>
            <a:r>
              <a:rPr lang="en-US" sz="2600" dirty="0"/>
              <a:t>, Infectious </a:t>
            </a:r>
            <a:r>
              <a:rPr lang="en-US" sz="2600" dirty="0" smtClean="0"/>
              <a:t>Diseases</a:t>
            </a:r>
          </a:p>
          <a:p>
            <a:pPr algn="ctr"/>
            <a:r>
              <a:rPr lang="en-US" sz="2600" dirty="0" smtClean="0"/>
              <a:t>University of North </a:t>
            </a:r>
            <a:r>
              <a:rPr lang="en-US" sz="2600" dirty="0" smtClean="0"/>
              <a:t>Carolina</a:t>
            </a:r>
          </a:p>
          <a:p>
            <a:pPr algn="ctr"/>
            <a:r>
              <a:rPr lang="en-US" sz="2600" dirty="0" smtClean="0">
                <a:hlinkClick r:id="rId6"/>
              </a:rPr>
              <a:t>matthew.collins@unchealth.unc.edu</a:t>
            </a:r>
            <a:endParaRPr lang="en-US" sz="2600" dirty="0" smtClean="0"/>
          </a:p>
          <a:p>
            <a:pPr algn="ctr"/>
            <a:endParaRPr lang="en-US" sz="2600" dirty="0"/>
          </a:p>
        </p:txBody>
      </p:sp>
    </p:spTree>
    <p:extLst>
      <p:ext uri="{BB962C8B-B14F-4D97-AF65-F5344CB8AC3E}">
        <p14:creationId xmlns:p14="http://schemas.microsoft.com/office/powerpoint/2010/main" val="1107617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895" y="76200"/>
            <a:ext cx="9098321" cy="762000"/>
          </a:xfrm>
        </p:spPr>
        <p:txBody>
          <a:bodyPr>
            <a:normAutofit/>
          </a:bodyPr>
          <a:lstStyle/>
          <a:p>
            <a:pPr algn="ctr"/>
            <a:r>
              <a:rPr lang="en-US" b="1" dirty="0" smtClean="0">
                <a:solidFill>
                  <a:srgbClr val="0070C0"/>
                </a:solidFill>
              </a:rPr>
              <a:t>UNC </a:t>
            </a:r>
            <a:r>
              <a:rPr lang="en-US" b="1" dirty="0" smtClean="0">
                <a:solidFill>
                  <a:srgbClr val="0070C0"/>
                </a:solidFill>
              </a:rPr>
              <a:t>lab work            UNAN field work</a:t>
            </a:r>
            <a:endParaRPr lang="en-US" b="1" dirty="0">
              <a:solidFill>
                <a:srgbClr val="0070C0"/>
              </a:solidFill>
            </a:endParaRPr>
          </a:p>
        </p:txBody>
      </p:sp>
      <p:sp>
        <p:nvSpPr>
          <p:cNvPr id="4" name="Content Placeholder 3"/>
          <p:cNvSpPr>
            <a:spLocks noGrp="1"/>
          </p:cNvSpPr>
          <p:nvPr>
            <p:ph idx="1"/>
          </p:nvPr>
        </p:nvSpPr>
        <p:spPr>
          <a:xfrm>
            <a:off x="570157" y="1071653"/>
            <a:ext cx="5046865" cy="2609177"/>
          </a:xfrm>
        </p:spPr>
        <p:txBody>
          <a:bodyPr>
            <a:normAutofit/>
          </a:bodyPr>
          <a:lstStyle/>
          <a:p>
            <a:pPr marL="0" indent="0">
              <a:buNone/>
            </a:pPr>
            <a:r>
              <a:rPr lang="en-US" sz="2400" b="1" dirty="0"/>
              <a:t>Cohort </a:t>
            </a:r>
            <a:r>
              <a:rPr lang="en-US" sz="2400" b="1" dirty="0" smtClean="0"/>
              <a:t>studies </a:t>
            </a:r>
            <a:r>
              <a:rPr lang="en-US" sz="2400" b="1" dirty="0"/>
              <a:t>in León, Nicaragua</a:t>
            </a:r>
          </a:p>
          <a:p>
            <a:pPr lvl="1"/>
            <a:r>
              <a:rPr lang="en-US" sz="2000" dirty="0" err="1" smtClean="0"/>
              <a:t>Clin</a:t>
            </a:r>
            <a:r>
              <a:rPr lang="en-US" sz="2000" dirty="0" smtClean="0"/>
              <a:t>-Epi of </a:t>
            </a:r>
            <a:r>
              <a:rPr lang="en-US" sz="2000" dirty="0" smtClean="0"/>
              <a:t>AFI/AEI</a:t>
            </a:r>
            <a:endParaRPr lang="en-US" sz="2000" dirty="0" smtClean="0"/>
          </a:p>
          <a:p>
            <a:pPr lvl="1"/>
            <a:r>
              <a:rPr lang="en-US" sz="2000" dirty="0" smtClean="0"/>
              <a:t>MTCT and pregnancy outcomes</a:t>
            </a:r>
          </a:p>
          <a:p>
            <a:pPr lvl="1"/>
            <a:r>
              <a:rPr lang="en-US" sz="2000" dirty="0" smtClean="0"/>
              <a:t>Sexual / non-vector </a:t>
            </a:r>
            <a:r>
              <a:rPr lang="en-US" sz="2000" dirty="0" smtClean="0"/>
              <a:t>transmission</a:t>
            </a:r>
            <a:endParaRPr lang="en-US" sz="2000" dirty="0" smtClean="0"/>
          </a:p>
          <a:p>
            <a:pPr lvl="1"/>
            <a:r>
              <a:rPr lang="en-US" sz="2000" dirty="0" smtClean="0"/>
              <a:t>Host susceptibility factors</a:t>
            </a:r>
            <a:endParaRPr lang="en-US" sz="160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796" y="1162601"/>
            <a:ext cx="2518229" cy="251822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6557" b="21313"/>
          <a:stretch/>
        </p:blipFill>
        <p:spPr>
          <a:xfrm>
            <a:off x="6041394" y="3825971"/>
            <a:ext cx="5192667" cy="279752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907" y="1152006"/>
            <a:ext cx="2365441" cy="2530304"/>
          </a:xfrm>
          <a:prstGeom prst="rect">
            <a:avLst/>
          </a:prstGeom>
        </p:spPr>
      </p:pic>
      <p:sp>
        <p:nvSpPr>
          <p:cNvPr id="9" name="Oval 8"/>
          <p:cNvSpPr/>
          <p:nvPr/>
        </p:nvSpPr>
        <p:spPr>
          <a:xfrm>
            <a:off x="6553200" y="2440146"/>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17023" y="435429"/>
            <a:ext cx="934158" cy="0"/>
          </a:xfrm>
          <a:prstGeom prst="straightConnector1">
            <a:avLst/>
          </a:prstGeom>
          <a:ln w="38100">
            <a:solidFill>
              <a:srgbClr val="0070C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Content Placeholder 3"/>
          <p:cNvSpPr txBox="1">
            <a:spLocks/>
          </p:cNvSpPr>
          <p:nvPr/>
        </p:nvSpPr>
        <p:spPr>
          <a:xfrm>
            <a:off x="570157" y="3914283"/>
            <a:ext cx="5351550" cy="2609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Lab studies with León, Nicaragua</a:t>
            </a:r>
          </a:p>
          <a:p>
            <a:pPr lvl="1"/>
            <a:r>
              <a:rPr lang="en-US" sz="2000" dirty="0"/>
              <a:t>Antibody </a:t>
            </a:r>
            <a:r>
              <a:rPr lang="en-US" sz="2000" dirty="0" smtClean="0"/>
              <a:t>responses </a:t>
            </a:r>
            <a:r>
              <a:rPr lang="en-US" sz="2000" dirty="0"/>
              <a:t>to </a:t>
            </a:r>
            <a:r>
              <a:rPr lang="en-US" sz="2000" dirty="0" smtClean="0"/>
              <a:t>flaviviruses</a:t>
            </a:r>
          </a:p>
          <a:p>
            <a:pPr lvl="1"/>
            <a:r>
              <a:rPr lang="en-US" sz="2000" dirty="0" err="1" smtClean="0"/>
              <a:t>SeroDx</a:t>
            </a:r>
            <a:r>
              <a:rPr lang="en-US" sz="2000" dirty="0" smtClean="0"/>
              <a:t> </a:t>
            </a:r>
            <a:r>
              <a:rPr lang="en-US" sz="2000" dirty="0" err="1" smtClean="0"/>
              <a:t>devo</a:t>
            </a:r>
            <a:r>
              <a:rPr lang="en-US" sz="2000" dirty="0" smtClean="0"/>
              <a:t> and implementation</a:t>
            </a:r>
          </a:p>
          <a:p>
            <a:pPr lvl="1"/>
            <a:r>
              <a:rPr lang="en-US" sz="2000" dirty="0" smtClean="0"/>
              <a:t>Zika field isolates</a:t>
            </a:r>
          </a:p>
          <a:p>
            <a:pPr lvl="1"/>
            <a:r>
              <a:rPr lang="en-US" sz="2000" dirty="0" smtClean="0"/>
              <a:t>Vaccine Trials</a:t>
            </a:r>
          </a:p>
        </p:txBody>
      </p:sp>
    </p:spTree>
    <p:custDataLst>
      <p:tags r:id="rId1"/>
    </p:custDataLst>
    <p:extLst>
      <p:ext uri="{BB962C8B-B14F-4D97-AF65-F5344CB8AC3E}">
        <p14:creationId xmlns:p14="http://schemas.microsoft.com/office/powerpoint/2010/main" val="90580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3876" y="493"/>
            <a:ext cx="3158237" cy="1384995"/>
          </a:xfrm>
          <a:prstGeom prst="rect">
            <a:avLst/>
          </a:prstGeom>
        </p:spPr>
        <p:txBody>
          <a:bodyPr wrap="none">
            <a:spAutoFit/>
          </a:bodyPr>
          <a:lstStyle/>
          <a:p>
            <a:pPr algn="ctr"/>
            <a:r>
              <a:rPr lang="en-US" sz="4800" dirty="0" smtClean="0"/>
              <a:t>Conclusions</a:t>
            </a:r>
          </a:p>
          <a:p>
            <a:pPr algn="ctr"/>
            <a:r>
              <a:rPr lang="en-US" sz="3600" b="1" dirty="0" smtClean="0">
                <a:solidFill>
                  <a:srgbClr val="002060"/>
                </a:solidFill>
              </a:rPr>
              <a:t>Banco a campo</a:t>
            </a:r>
            <a:endParaRPr lang="en-US" sz="3600" b="1" dirty="0">
              <a:solidFill>
                <a:srgbClr val="002060"/>
              </a:solidFill>
            </a:endParaRPr>
          </a:p>
        </p:txBody>
      </p:sp>
      <p:pic>
        <p:nvPicPr>
          <p:cNvPr id="4" name="Picture 2" descr="http://www.ticotimes.net/wp-content/uploads/2016/01/160116ZikaPeru.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549"/>
          <a:stretch/>
        </p:blipFill>
        <p:spPr bwMode="auto">
          <a:xfrm>
            <a:off x="7319625" y="1544126"/>
            <a:ext cx="4772662" cy="48526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271" y="1574606"/>
            <a:ext cx="7290318" cy="4647426"/>
          </a:xfrm>
          <a:prstGeom prst="rect">
            <a:avLst/>
          </a:prstGeom>
        </p:spPr>
        <p:txBody>
          <a:bodyPr wrap="square">
            <a:spAutoFit/>
          </a:bodyPr>
          <a:lstStyle/>
          <a:p>
            <a:r>
              <a:rPr lang="en-US" sz="3200" dirty="0" smtClean="0"/>
              <a:t>Zika </a:t>
            </a:r>
            <a:r>
              <a:rPr lang="en-US" sz="3200" dirty="0" err="1" smtClean="0"/>
              <a:t>SeroDx</a:t>
            </a:r>
            <a:r>
              <a:rPr lang="en-US" sz="3200" dirty="0" smtClean="0"/>
              <a:t> are a critical and urgent need</a:t>
            </a:r>
          </a:p>
          <a:p>
            <a:pPr marL="457200" indent="9525">
              <a:buFont typeface="Arial" panose="020B0604020202020204" pitchFamily="34" charset="0"/>
              <a:buChar char="•"/>
            </a:pPr>
            <a:r>
              <a:rPr lang="en-US" sz="2800" dirty="0"/>
              <a:t> </a:t>
            </a:r>
            <a:r>
              <a:rPr lang="en-US" sz="2800" dirty="0" smtClean="0"/>
              <a:t>determining flavivirus exposure in clinic</a:t>
            </a:r>
          </a:p>
          <a:p>
            <a:pPr marL="457200" indent="9525">
              <a:buFont typeface="Arial" panose="020B0604020202020204" pitchFamily="34" charset="0"/>
              <a:buChar char="•"/>
            </a:pPr>
            <a:r>
              <a:rPr lang="en-US" sz="2800" dirty="0"/>
              <a:t> </a:t>
            </a:r>
            <a:r>
              <a:rPr lang="en-US" sz="2800" dirty="0" smtClean="0"/>
              <a:t>epidemiology and surveillance</a:t>
            </a:r>
          </a:p>
          <a:p>
            <a:pPr marL="457200" indent="9525">
              <a:buFont typeface="Arial" panose="020B0604020202020204" pitchFamily="34" charset="0"/>
              <a:buChar char="•"/>
            </a:pPr>
            <a:r>
              <a:rPr lang="en-US" sz="2800" dirty="0"/>
              <a:t> </a:t>
            </a:r>
            <a:r>
              <a:rPr lang="en-US" sz="2800" dirty="0" smtClean="0"/>
              <a:t>vaccine trials</a:t>
            </a:r>
          </a:p>
          <a:p>
            <a:endParaRPr lang="en-US" sz="3200" dirty="0" smtClean="0"/>
          </a:p>
          <a:p>
            <a:r>
              <a:rPr lang="en-US" sz="3200" dirty="0" err="1" smtClean="0"/>
              <a:t>SeroDx</a:t>
            </a:r>
            <a:r>
              <a:rPr lang="en-US" sz="3200" dirty="0" smtClean="0"/>
              <a:t> for Zika is a solvable problem</a:t>
            </a:r>
          </a:p>
          <a:p>
            <a:pPr marL="457200"/>
            <a:endParaRPr lang="en-US" sz="2800" dirty="0" smtClean="0"/>
          </a:p>
          <a:p>
            <a:r>
              <a:rPr lang="en-US" sz="3200" dirty="0" smtClean="0"/>
              <a:t>Partnerships </a:t>
            </a:r>
            <a:r>
              <a:rPr lang="en-US" sz="3200" dirty="0" smtClean="0">
                <a:sym typeface="Wingdings" panose="05000000000000000000" pitchFamily="2" charset="2"/>
              </a:rPr>
              <a:t> </a:t>
            </a:r>
            <a:r>
              <a:rPr lang="en-US" sz="3200" dirty="0" smtClean="0"/>
              <a:t>effective and relevant</a:t>
            </a:r>
            <a:endParaRPr lang="en-US" sz="2800" dirty="0" smtClean="0"/>
          </a:p>
          <a:p>
            <a:pPr marL="457200" indent="9525">
              <a:buFont typeface="Arial" panose="020B0604020202020204" pitchFamily="34" charset="0"/>
              <a:buChar char="•"/>
            </a:pPr>
            <a:r>
              <a:rPr lang="en-US" sz="2800" dirty="0" smtClean="0"/>
              <a:t>  </a:t>
            </a:r>
            <a:r>
              <a:rPr lang="en-US" sz="2800" dirty="0" smtClean="0"/>
              <a:t>science with meaning</a:t>
            </a:r>
            <a:endParaRPr lang="en-US" sz="2800" dirty="0" smtClean="0"/>
          </a:p>
          <a:p>
            <a:pPr marL="457200" indent="9525">
              <a:buFont typeface="Arial" panose="020B0604020202020204" pitchFamily="34" charset="0"/>
              <a:buChar char="•"/>
            </a:pPr>
            <a:r>
              <a:rPr lang="en-US" sz="2800" dirty="0"/>
              <a:t> </a:t>
            </a:r>
            <a:r>
              <a:rPr lang="en-US" sz="2800" dirty="0" smtClean="0"/>
              <a:t> </a:t>
            </a:r>
            <a:r>
              <a:rPr lang="en-US" sz="2800" dirty="0" smtClean="0"/>
              <a:t>implementation</a:t>
            </a:r>
            <a:endParaRPr lang="en-US" sz="2800" dirty="0"/>
          </a:p>
        </p:txBody>
      </p:sp>
    </p:spTree>
    <p:extLst>
      <p:ext uri="{BB962C8B-B14F-4D97-AF65-F5344CB8AC3E}">
        <p14:creationId xmlns:p14="http://schemas.microsoft.com/office/powerpoint/2010/main" val="387609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ichef.bbci.co.uk/news/624/cpsprodpb/74A9/production/_88056892_zikaarmy.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83" r="4397"/>
          <a:stretch/>
        </p:blipFill>
        <p:spPr bwMode="auto">
          <a:xfrm>
            <a:off x="3301167" y="929148"/>
            <a:ext cx="5789950" cy="518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22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2" b="1">
                <a:latin typeface="Arial" panose="020B0604020202020204" pitchFamily="34" charset="0"/>
              </a:rPr>
              <a:t>Fig. 1 Specificity and cross-reactivity of NS1-reactive mAbs and T cells derived from ZIKV- and DENV-infected donors.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252" y="5943505"/>
            <a:ext cx="1227009"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631" y="1191006"/>
            <a:ext cx="7805619" cy="44702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Karin Stettler et al. Science 2016;353:823-826</a:t>
            </a:r>
          </a:p>
        </p:txBody>
      </p:sp>
      <p:sp>
        <p:nvSpPr>
          <p:cNvPr id="3077" name="Text Box 5"/>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Published by AAAS</a:t>
            </a:r>
          </a:p>
        </p:txBody>
      </p:sp>
    </p:spTree>
    <p:extLst>
      <p:ext uri="{BB962C8B-B14F-4D97-AF65-F5344CB8AC3E}">
        <p14:creationId xmlns:p14="http://schemas.microsoft.com/office/powerpoint/2010/main" val="3618694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392"/>
          <a:stretch/>
        </p:blipFill>
        <p:spPr>
          <a:xfrm>
            <a:off x="1554480" y="628210"/>
            <a:ext cx="9144000" cy="6034668"/>
          </a:xfrm>
          <a:prstGeom prst="rect">
            <a:avLst/>
          </a:prstGeom>
        </p:spPr>
      </p:pic>
      <p:sp>
        <p:nvSpPr>
          <p:cNvPr id="5" name="Oval 4"/>
          <p:cNvSpPr/>
          <p:nvPr/>
        </p:nvSpPr>
        <p:spPr>
          <a:xfrm>
            <a:off x="4801298" y="846138"/>
            <a:ext cx="1228987" cy="559881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89560" y="0"/>
            <a:ext cx="12192000" cy="523220"/>
          </a:xfrm>
          <a:prstGeom prst="rect">
            <a:avLst/>
          </a:prstGeom>
        </p:spPr>
        <p:txBody>
          <a:bodyPr wrap="square">
            <a:spAutoFit/>
          </a:bodyPr>
          <a:lstStyle/>
          <a:p>
            <a:r>
              <a:rPr lang="en-US" sz="2800" dirty="0"/>
              <a:t>ZIKA IgM </a:t>
            </a:r>
            <a:r>
              <a:rPr lang="en-US" sz="2800" dirty="0" smtClean="0"/>
              <a:t>assay is accurate </a:t>
            </a:r>
            <a:r>
              <a:rPr lang="en-US" sz="2800" dirty="0"/>
              <a:t>in </a:t>
            </a:r>
            <a:r>
              <a:rPr lang="en-US" sz="2800" dirty="0" smtClean="0"/>
              <a:t>primary but not secondary flavivirus infections</a:t>
            </a:r>
            <a:endParaRPr lang="en-US" sz="2800" dirty="0"/>
          </a:p>
        </p:txBody>
      </p:sp>
    </p:spTree>
    <p:extLst>
      <p:ext uri="{BB962C8B-B14F-4D97-AF65-F5344CB8AC3E}">
        <p14:creationId xmlns:p14="http://schemas.microsoft.com/office/powerpoint/2010/main" val="2858799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574040"/>
            <a:ext cx="9144000" cy="6039406"/>
          </a:xfrm>
          <a:prstGeom prst="rect">
            <a:avLst/>
          </a:prstGeom>
        </p:spPr>
      </p:pic>
      <p:sp>
        <p:nvSpPr>
          <p:cNvPr id="5" name="Title 1"/>
          <p:cNvSpPr>
            <a:spLocks noGrp="1"/>
          </p:cNvSpPr>
          <p:nvPr>
            <p:ph type="title"/>
          </p:nvPr>
        </p:nvSpPr>
        <p:spPr>
          <a:xfrm>
            <a:off x="0" y="-152387"/>
            <a:ext cx="12192000" cy="829390"/>
          </a:xfrm>
        </p:spPr>
        <p:txBody>
          <a:bodyPr>
            <a:normAutofit/>
          </a:bodyPr>
          <a:lstStyle/>
          <a:p>
            <a:r>
              <a:rPr lang="en-US" sz="2400" dirty="0"/>
              <a:t>Current ZIKA neutralization assays are accurate in primary but not secondary </a:t>
            </a:r>
            <a:r>
              <a:rPr lang="en-US" sz="2400" dirty="0" err="1"/>
              <a:t>flavivirus</a:t>
            </a:r>
            <a:r>
              <a:rPr lang="en-US" sz="2400" dirty="0"/>
              <a:t> infections</a:t>
            </a:r>
          </a:p>
        </p:txBody>
      </p:sp>
    </p:spTree>
    <p:extLst>
      <p:ext uri="{BB962C8B-B14F-4D97-AF65-F5344CB8AC3E}">
        <p14:creationId xmlns:p14="http://schemas.microsoft.com/office/powerpoint/2010/main" val="1982281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3784" y="493"/>
            <a:ext cx="2398413" cy="830997"/>
          </a:xfrm>
          <a:prstGeom prst="rect">
            <a:avLst/>
          </a:prstGeom>
        </p:spPr>
        <p:txBody>
          <a:bodyPr wrap="none">
            <a:spAutoFit/>
          </a:bodyPr>
          <a:lstStyle/>
          <a:p>
            <a:pPr algn="ctr"/>
            <a:r>
              <a:rPr lang="en-US" sz="4800" dirty="0" smtClean="0"/>
              <a:t>OUTLINE</a:t>
            </a:r>
            <a:endParaRPr lang="en-US" sz="4800" dirty="0"/>
          </a:p>
        </p:txBody>
      </p:sp>
      <p:sp>
        <p:nvSpPr>
          <p:cNvPr id="3" name="TextBox 2"/>
          <p:cNvSpPr txBox="1"/>
          <p:nvPr/>
        </p:nvSpPr>
        <p:spPr>
          <a:xfrm>
            <a:off x="1052210" y="1541753"/>
            <a:ext cx="7212981" cy="3970318"/>
          </a:xfrm>
          <a:prstGeom prst="rect">
            <a:avLst/>
          </a:prstGeom>
          <a:noFill/>
        </p:spPr>
        <p:txBody>
          <a:bodyPr wrap="square" rtlCol="0">
            <a:spAutoFit/>
          </a:bodyPr>
          <a:lstStyle/>
          <a:p>
            <a:pPr marL="285750" indent="-285750">
              <a:buClr>
                <a:srgbClr val="00B0F0"/>
              </a:buClr>
              <a:buSzPct val="80000"/>
              <a:buFont typeface="Wingdings" panose="05000000000000000000" pitchFamily="2" charset="2"/>
              <a:buChar char="Ø"/>
            </a:pPr>
            <a:r>
              <a:rPr lang="en-US" sz="2800" dirty="0" smtClean="0"/>
              <a:t>No COI</a:t>
            </a:r>
          </a:p>
          <a:p>
            <a:pPr>
              <a:buClr>
                <a:srgbClr val="00B0F0"/>
              </a:buClr>
              <a:buSzPct val="80000"/>
            </a:pPr>
            <a:endParaRPr lang="en-US" sz="2800" dirty="0"/>
          </a:p>
          <a:p>
            <a:pPr marL="285750" indent="-285750">
              <a:buClr>
                <a:srgbClr val="00B0F0"/>
              </a:buClr>
              <a:buSzPct val="80000"/>
              <a:buFont typeface="Wingdings" panose="05000000000000000000" pitchFamily="2" charset="2"/>
              <a:buChar char="Ø"/>
            </a:pPr>
            <a:r>
              <a:rPr lang="en-US" sz="2800" dirty="0" smtClean="0"/>
              <a:t>This can be a discussion – interrupt me</a:t>
            </a:r>
          </a:p>
          <a:p>
            <a:pPr>
              <a:buClr>
                <a:srgbClr val="00B0F0"/>
              </a:buClr>
              <a:buSzPct val="80000"/>
            </a:pPr>
            <a:endParaRPr lang="en-US" sz="2800" dirty="0"/>
          </a:p>
          <a:p>
            <a:pPr marL="285750" indent="-285750">
              <a:buClr>
                <a:srgbClr val="00B0F0"/>
              </a:buClr>
              <a:buSzPct val="80000"/>
              <a:buFont typeface="Wingdings" panose="05000000000000000000" pitchFamily="2" charset="2"/>
              <a:buChar char="Ø"/>
            </a:pPr>
            <a:r>
              <a:rPr lang="en-US" sz="2800" dirty="0" smtClean="0"/>
              <a:t>Zika and the flaviviruses</a:t>
            </a:r>
          </a:p>
          <a:p>
            <a:pPr marL="285750" indent="-285750">
              <a:buClr>
                <a:srgbClr val="00B0F0"/>
              </a:buClr>
              <a:buSzPct val="80000"/>
              <a:buFont typeface="Wingdings" panose="05000000000000000000" pitchFamily="2" charset="2"/>
              <a:buChar char="Ø"/>
            </a:pPr>
            <a:endParaRPr lang="en-US" sz="2800" dirty="0"/>
          </a:p>
          <a:p>
            <a:pPr marL="285750" indent="-285750">
              <a:buClr>
                <a:srgbClr val="00B0F0"/>
              </a:buClr>
              <a:buSzPct val="80000"/>
              <a:buFont typeface="Wingdings" panose="05000000000000000000" pitchFamily="2" charset="2"/>
              <a:buChar char="Ø"/>
            </a:pPr>
            <a:r>
              <a:rPr lang="en-US" sz="2800" dirty="0" smtClean="0"/>
              <a:t>A diagnostic dilemma</a:t>
            </a:r>
          </a:p>
          <a:p>
            <a:pPr marL="285750" indent="-285750">
              <a:buClr>
                <a:srgbClr val="00B0F0"/>
              </a:buClr>
              <a:buSzPct val="80000"/>
              <a:buFont typeface="Wingdings" panose="05000000000000000000" pitchFamily="2" charset="2"/>
              <a:buChar char="Ø"/>
            </a:pPr>
            <a:endParaRPr lang="en-US" sz="2800" dirty="0"/>
          </a:p>
          <a:p>
            <a:pPr marL="285750" indent="-285750">
              <a:buClr>
                <a:srgbClr val="00B0F0"/>
              </a:buClr>
              <a:buSzPct val="80000"/>
              <a:buFont typeface="Wingdings" panose="05000000000000000000" pitchFamily="2" charset="2"/>
              <a:buChar char="Ø"/>
            </a:pPr>
            <a:r>
              <a:rPr lang="en-US" sz="2800" dirty="0" smtClean="0"/>
              <a:t>Banco </a:t>
            </a:r>
            <a:r>
              <a:rPr lang="en-US" sz="2800" dirty="0" smtClean="0">
                <a:sym typeface="Wingdings" panose="05000000000000000000" pitchFamily="2" charset="2"/>
              </a:rPr>
              <a:t> campo</a:t>
            </a:r>
            <a:endParaRPr lang="en-US" sz="28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549" t="6799" r="9892" b="14923"/>
          <a:stretch/>
        </p:blipFill>
        <p:spPr>
          <a:xfrm rot="5400000">
            <a:off x="7071851" y="1632587"/>
            <a:ext cx="5250426" cy="4026310"/>
          </a:xfrm>
          <a:prstGeom prst="rect">
            <a:avLst/>
          </a:prstGeom>
        </p:spPr>
      </p:pic>
    </p:spTree>
    <p:extLst>
      <p:ext uri="{BB962C8B-B14F-4D97-AF65-F5344CB8AC3E}">
        <p14:creationId xmlns:p14="http://schemas.microsoft.com/office/powerpoint/2010/main" val="860948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1796714" y="808755"/>
            <a:ext cx="8822155" cy="1064894"/>
            <a:chOff x="124" y="864"/>
            <a:chExt cx="5636" cy="625"/>
          </a:xfrm>
        </p:grpSpPr>
        <p:sp>
          <p:nvSpPr>
            <p:cNvPr id="7" name="Rectangle 5"/>
            <p:cNvSpPr>
              <a:spLocks noChangeArrowheads="1"/>
            </p:cNvSpPr>
            <p:nvPr/>
          </p:nvSpPr>
          <p:spPr bwMode="auto">
            <a:xfrm>
              <a:off x="803" y="893"/>
              <a:ext cx="173" cy="202"/>
            </a:xfrm>
            <a:prstGeom prst="rect">
              <a:avLst/>
            </a:prstGeom>
            <a:gradFill rotWithShape="1">
              <a:gsLst>
                <a:gs pos="0">
                  <a:schemeClr val="hlink"/>
                </a:gs>
                <a:gs pos="100000">
                  <a:schemeClr val="hlink">
                    <a:gamma/>
                    <a:shade val="46275"/>
                    <a:invGamma/>
                  </a:schemeClr>
                </a:gs>
              </a:gsLst>
              <a:lin ang="5400000" scaled="1"/>
            </a:gradFill>
            <a:ln w="19050">
              <a:solidFill>
                <a:srgbClr val="6D6D6D"/>
              </a:solidFill>
              <a:miter lim="800000"/>
              <a:headEnd/>
              <a:tailEnd/>
            </a:ln>
            <a:effectLst/>
          </p:spPr>
          <p:txBody>
            <a:bodyPr wrap="none" anchor="ctr"/>
            <a:lstStyle/>
            <a:p>
              <a:pPr>
                <a:defRPr/>
              </a:pPr>
              <a:endParaRPr lang="en-US" sz="1300">
                <a:solidFill>
                  <a:prstClr val="black"/>
                </a:solidFill>
                <a:latin typeface="Calibri"/>
              </a:endParaRPr>
            </a:p>
          </p:txBody>
        </p:sp>
        <p:sp>
          <p:nvSpPr>
            <p:cNvPr id="17418" name="Rectangle 6"/>
            <p:cNvSpPr>
              <a:spLocks noChangeArrowheads="1"/>
            </p:cNvSpPr>
            <p:nvPr/>
          </p:nvSpPr>
          <p:spPr bwMode="auto">
            <a:xfrm>
              <a:off x="976" y="893"/>
              <a:ext cx="208" cy="202"/>
            </a:xfrm>
            <a:prstGeom prst="rect">
              <a:avLst/>
            </a:prstGeom>
            <a:gradFill rotWithShape="1">
              <a:gsLst>
                <a:gs pos="0">
                  <a:srgbClr val="FF33CC"/>
                </a:gs>
                <a:gs pos="100000">
                  <a:srgbClr val="76185E"/>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19" name="Rectangle 7"/>
            <p:cNvSpPr>
              <a:spLocks noChangeArrowheads="1"/>
            </p:cNvSpPr>
            <p:nvPr/>
          </p:nvSpPr>
          <p:spPr bwMode="auto">
            <a:xfrm>
              <a:off x="1184" y="893"/>
              <a:ext cx="730" cy="202"/>
            </a:xfrm>
            <a:prstGeom prst="rect">
              <a:avLst/>
            </a:prstGeom>
            <a:gradFill rotWithShape="1">
              <a:gsLst>
                <a:gs pos="0">
                  <a:srgbClr val="993300"/>
                </a:gs>
                <a:gs pos="100000">
                  <a:srgbClr val="471800"/>
                </a:gs>
              </a:gsLst>
              <a:lin ang="5400000" scaled="1"/>
            </a:gradFill>
            <a:ln w="19050">
              <a:solidFill>
                <a:srgbClr val="6D6D6D"/>
              </a:solidFill>
              <a:miter lim="800000"/>
              <a:headEnd/>
              <a:tailEnd/>
            </a:ln>
          </p:spPr>
          <p:txBody>
            <a:bodyPr wrap="none" anchor="ctr">
              <a:prstTxWarp prst="textNoShape">
                <a:avLst/>
              </a:prstTxWarp>
            </a:bodyPr>
            <a:lstStyle/>
            <a:p>
              <a:endParaRPr lang="en-US" sz="1300" i="1">
                <a:solidFill>
                  <a:srgbClr val="FFFFFF"/>
                </a:solidFill>
                <a:latin typeface="Calibri" pitchFamily="1" charset="0"/>
              </a:endParaRPr>
            </a:p>
          </p:txBody>
        </p:sp>
        <p:sp>
          <p:nvSpPr>
            <p:cNvPr id="17420" name="Rectangle 8"/>
            <p:cNvSpPr>
              <a:spLocks noChangeArrowheads="1"/>
            </p:cNvSpPr>
            <p:nvPr/>
          </p:nvSpPr>
          <p:spPr bwMode="auto">
            <a:xfrm>
              <a:off x="1914" y="893"/>
              <a:ext cx="556" cy="202"/>
            </a:xfrm>
            <a:prstGeom prst="rect">
              <a:avLst/>
            </a:prstGeom>
            <a:gradFill rotWithShape="1">
              <a:gsLst>
                <a:gs pos="0">
                  <a:srgbClr val="990099"/>
                </a:gs>
                <a:gs pos="100000">
                  <a:srgbClr val="470047"/>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21" name="Rectangle 9"/>
            <p:cNvSpPr>
              <a:spLocks noChangeArrowheads="1"/>
            </p:cNvSpPr>
            <p:nvPr/>
          </p:nvSpPr>
          <p:spPr bwMode="auto">
            <a:xfrm>
              <a:off x="2470" y="893"/>
              <a:ext cx="137" cy="202"/>
            </a:xfrm>
            <a:prstGeom prst="rect">
              <a:avLst/>
            </a:prstGeom>
            <a:gradFill rotWithShape="1">
              <a:gsLst>
                <a:gs pos="0">
                  <a:srgbClr val="00FFFF"/>
                </a:gs>
                <a:gs pos="100000">
                  <a:srgbClr val="007676"/>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2" name="Rectangle 10"/>
            <p:cNvSpPr>
              <a:spLocks noChangeArrowheads="1"/>
            </p:cNvSpPr>
            <p:nvPr/>
          </p:nvSpPr>
          <p:spPr bwMode="auto">
            <a:xfrm>
              <a:off x="2607" y="893"/>
              <a:ext cx="168" cy="202"/>
            </a:xfrm>
            <a:prstGeom prst="rect">
              <a:avLst/>
            </a:prstGeom>
            <a:gradFill rotWithShape="1">
              <a:gsLst>
                <a:gs pos="0">
                  <a:schemeClr val="bg2"/>
                </a:gs>
                <a:gs pos="100000">
                  <a:schemeClr val="bg2">
                    <a:gamma/>
                    <a:shade val="46275"/>
                    <a:invGamma/>
                  </a:schemeClr>
                </a:gs>
              </a:gsLst>
              <a:lin ang="5400000" scaled="1"/>
            </a:gradFill>
            <a:ln w="19050">
              <a:solidFill>
                <a:srgbClr val="6D6D6D"/>
              </a:solidFill>
              <a:miter lim="800000"/>
              <a:headEnd/>
              <a:tailEnd/>
            </a:ln>
            <a:effectLst/>
          </p:spPr>
          <p:txBody>
            <a:bodyPr wrap="none" anchor="ctr"/>
            <a:lstStyle/>
            <a:p>
              <a:pPr>
                <a:defRPr/>
              </a:pPr>
              <a:endParaRPr lang="en-US" sz="1300">
                <a:solidFill>
                  <a:prstClr val="black"/>
                </a:solidFill>
                <a:latin typeface="Calibri"/>
              </a:endParaRPr>
            </a:p>
          </p:txBody>
        </p:sp>
        <p:sp>
          <p:nvSpPr>
            <p:cNvPr id="17423" name="Rectangle 11"/>
            <p:cNvSpPr>
              <a:spLocks noChangeArrowheads="1"/>
            </p:cNvSpPr>
            <p:nvPr/>
          </p:nvSpPr>
          <p:spPr bwMode="auto">
            <a:xfrm>
              <a:off x="2781" y="893"/>
              <a:ext cx="915" cy="202"/>
            </a:xfrm>
            <a:prstGeom prst="rect">
              <a:avLst/>
            </a:prstGeom>
            <a:gradFill rotWithShape="1">
              <a:gsLst>
                <a:gs pos="0">
                  <a:srgbClr val="00FF00"/>
                </a:gs>
                <a:gs pos="100000">
                  <a:srgbClr val="007600"/>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24" name="Rectangle 12"/>
            <p:cNvSpPr>
              <a:spLocks noChangeArrowheads="1"/>
            </p:cNvSpPr>
            <p:nvPr/>
          </p:nvSpPr>
          <p:spPr bwMode="auto">
            <a:xfrm>
              <a:off x="3696" y="893"/>
              <a:ext cx="153" cy="202"/>
            </a:xfrm>
            <a:prstGeom prst="rect">
              <a:avLst/>
            </a:prstGeom>
            <a:gradFill rotWithShape="1">
              <a:gsLst>
                <a:gs pos="0">
                  <a:srgbClr val="FF0000"/>
                </a:gs>
                <a:gs pos="100000">
                  <a:srgbClr val="760000"/>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25" name="Rectangle 13"/>
            <p:cNvSpPr>
              <a:spLocks noChangeArrowheads="1"/>
            </p:cNvSpPr>
            <p:nvPr/>
          </p:nvSpPr>
          <p:spPr bwMode="auto">
            <a:xfrm>
              <a:off x="3849" y="893"/>
              <a:ext cx="266" cy="202"/>
            </a:xfrm>
            <a:prstGeom prst="rect">
              <a:avLst/>
            </a:prstGeom>
            <a:gradFill rotWithShape="1">
              <a:gsLst>
                <a:gs pos="0">
                  <a:srgbClr val="CC99FF"/>
                </a:gs>
                <a:gs pos="100000">
                  <a:srgbClr val="5E4776"/>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26" name="Rectangle 14"/>
            <p:cNvSpPr>
              <a:spLocks noChangeArrowheads="1"/>
            </p:cNvSpPr>
            <p:nvPr/>
          </p:nvSpPr>
          <p:spPr bwMode="auto">
            <a:xfrm>
              <a:off x="4115" y="893"/>
              <a:ext cx="1196" cy="202"/>
            </a:xfrm>
            <a:prstGeom prst="rect">
              <a:avLst/>
            </a:prstGeom>
            <a:gradFill rotWithShape="1">
              <a:gsLst>
                <a:gs pos="0">
                  <a:srgbClr val="3366FF"/>
                </a:gs>
                <a:gs pos="100000">
                  <a:srgbClr val="182F76"/>
                </a:gs>
              </a:gsLst>
              <a:lin ang="5400000" scaled="1"/>
            </a:gradFill>
            <a:ln w="19050">
              <a:solidFill>
                <a:srgbClr val="6D6D6D"/>
              </a:solidFill>
              <a:miter lim="800000"/>
              <a:headEnd/>
              <a:tailEnd/>
            </a:ln>
          </p:spPr>
          <p:txBody>
            <a:bodyPr wrap="none" anchor="ctr">
              <a:prstTxWarp prst="textNoShape">
                <a:avLst/>
              </a:prstTxWarp>
            </a:bodyPr>
            <a:lstStyle/>
            <a:p>
              <a:endParaRPr lang="en-US" sz="1300">
                <a:solidFill>
                  <a:srgbClr val="000000"/>
                </a:solidFill>
                <a:latin typeface="Calibri" pitchFamily="1" charset="0"/>
              </a:endParaRPr>
            </a:p>
          </p:txBody>
        </p:sp>
        <p:sp>
          <p:nvSpPr>
            <p:cNvPr id="17427" name="Freeform 15"/>
            <p:cNvSpPr>
              <a:spLocks/>
            </p:cNvSpPr>
            <p:nvPr/>
          </p:nvSpPr>
          <p:spPr bwMode="auto">
            <a:xfrm>
              <a:off x="560" y="893"/>
              <a:ext cx="236" cy="115"/>
            </a:xfrm>
            <a:custGeom>
              <a:avLst/>
              <a:gdLst>
                <a:gd name="T0" fmla="*/ 250 w 234"/>
                <a:gd name="T1" fmla="*/ 3 h 192"/>
                <a:gd name="T2" fmla="*/ 214 w 234"/>
                <a:gd name="T3" fmla="*/ 2 h 192"/>
                <a:gd name="T4" fmla="*/ 146 w 234"/>
                <a:gd name="T5" fmla="*/ 2 h 192"/>
                <a:gd name="T6" fmla="*/ 158 w 234"/>
                <a:gd name="T7" fmla="*/ 2 h 192"/>
                <a:gd name="T8" fmla="*/ 164 w 234"/>
                <a:gd name="T9" fmla="*/ 3 h 192"/>
                <a:gd name="T10" fmla="*/ 128 w 234"/>
                <a:gd name="T11" fmla="*/ 2 h 192"/>
                <a:gd name="T12" fmla="*/ 164 w 234"/>
                <a:gd name="T13" fmla="*/ 2 h 192"/>
                <a:gd name="T14" fmla="*/ 116 w 234"/>
                <a:gd name="T15" fmla="*/ 1 h 192"/>
                <a:gd name="T16" fmla="*/ 110 w 234"/>
                <a:gd name="T17" fmla="*/ 1 h 192"/>
                <a:gd name="T18" fmla="*/ 74 w 234"/>
                <a:gd name="T19" fmla="*/ 0 h 192"/>
                <a:gd name="T20" fmla="*/ 36 w 234"/>
                <a:gd name="T21" fmla="*/ 1 h 192"/>
                <a:gd name="T22" fmla="*/ 74 w 234"/>
                <a:gd name="T23" fmla="*/ 1 h 192"/>
                <a:gd name="T24" fmla="*/ 36 w 234"/>
                <a:gd name="T25" fmla="*/ 2 h 192"/>
                <a:gd name="T26" fmla="*/ 30 w 234"/>
                <a:gd name="T27" fmla="*/ 2 h 192"/>
                <a:gd name="T28" fmla="*/ 74 w 234"/>
                <a:gd name="T29" fmla="*/ 2 h 192"/>
                <a:gd name="T30" fmla="*/ 42 w 234"/>
                <a:gd name="T31" fmla="*/ 3 h 192"/>
                <a:gd name="T32" fmla="*/ 0 w 234"/>
                <a:gd name="T33" fmla="*/ 3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4"/>
                <a:gd name="T52" fmla="*/ 0 h 192"/>
                <a:gd name="T53" fmla="*/ 234 w 234"/>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4" h="192">
                  <a:moveTo>
                    <a:pt x="234" y="180"/>
                  </a:moveTo>
                  <a:cubicBezTo>
                    <a:pt x="133" y="171"/>
                    <a:pt x="170" y="186"/>
                    <a:pt x="198" y="144"/>
                  </a:cubicBezTo>
                  <a:cubicBezTo>
                    <a:pt x="189" y="117"/>
                    <a:pt x="191" y="102"/>
                    <a:pt x="138" y="132"/>
                  </a:cubicBezTo>
                  <a:cubicBezTo>
                    <a:pt x="132" y="136"/>
                    <a:pt x="147" y="144"/>
                    <a:pt x="150" y="150"/>
                  </a:cubicBezTo>
                  <a:cubicBezTo>
                    <a:pt x="153" y="156"/>
                    <a:pt x="154" y="162"/>
                    <a:pt x="156" y="168"/>
                  </a:cubicBezTo>
                  <a:cubicBezTo>
                    <a:pt x="114" y="182"/>
                    <a:pt x="100" y="168"/>
                    <a:pt x="120" y="114"/>
                  </a:cubicBezTo>
                  <a:cubicBezTo>
                    <a:pt x="123" y="105"/>
                    <a:pt x="149" y="98"/>
                    <a:pt x="156" y="96"/>
                  </a:cubicBezTo>
                  <a:cubicBezTo>
                    <a:pt x="171" y="52"/>
                    <a:pt x="152" y="61"/>
                    <a:pt x="108" y="66"/>
                  </a:cubicBezTo>
                  <a:cubicBezTo>
                    <a:pt x="106" y="48"/>
                    <a:pt x="112" y="27"/>
                    <a:pt x="102" y="12"/>
                  </a:cubicBezTo>
                  <a:cubicBezTo>
                    <a:pt x="95" y="1"/>
                    <a:pt x="66" y="0"/>
                    <a:pt x="66" y="0"/>
                  </a:cubicBezTo>
                  <a:cubicBezTo>
                    <a:pt x="56" y="2"/>
                    <a:pt x="44" y="0"/>
                    <a:pt x="36" y="6"/>
                  </a:cubicBezTo>
                  <a:cubicBezTo>
                    <a:pt x="7" y="25"/>
                    <a:pt x="57" y="39"/>
                    <a:pt x="66" y="42"/>
                  </a:cubicBezTo>
                  <a:cubicBezTo>
                    <a:pt x="62" y="74"/>
                    <a:pt x="69" y="109"/>
                    <a:pt x="36" y="120"/>
                  </a:cubicBezTo>
                  <a:cubicBezTo>
                    <a:pt x="34" y="126"/>
                    <a:pt x="25" y="134"/>
                    <a:pt x="30" y="138"/>
                  </a:cubicBezTo>
                  <a:cubicBezTo>
                    <a:pt x="39" y="146"/>
                    <a:pt x="60" y="134"/>
                    <a:pt x="66" y="144"/>
                  </a:cubicBezTo>
                  <a:cubicBezTo>
                    <a:pt x="90" y="182"/>
                    <a:pt x="60" y="186"/>
                    <a:pt x="42" y="192"/>
                  </a:cubicBezTo>
                  <a:cubicBezTo>
                    <a:pt x="4" y="186"/>
                    <a:pt x="18" y="186"/>
                    <a:pt x="0" y="186"/>
                  </a:cubicBezTo>
                </a:path>
              </a:pathLst>
            </a:custGeom>
            <a:noFill/>
            <a:ln w="19050">
              <a:solidFill>
                <a:srgbClr val="6D6D6D"/>
              </a:solidFill>
              <a:round/>
              <a:headEnd/>
              <a:tailEnd/>
            </a:ln>
          </p:spPr>
          <p:txBody>
            <a:bodyPr>
              <a:prstTxWarp prst="textNoShape">
                <a:avLst/>
              </a:prstTxWarp>
            </a:bodyPr>
            <a:lstStyle/>
            <a:p>
              <a:endParaRPr lang="en-US" sz="1300"/>
            </a:p>
          </p:txBody>
        </p:sp>
        <p:sp>
          <p:nvSpPr>
            <p:cNvPr id="17428" name="Freeform 16"/>
            <p:cNvSpPr>
              <a:spLocks/>
            </p:cNvSpPr>
            <p:nvPr/>
          </p:nvSpPr>
          <p:spPr bwMode="auto">
            <a:xfrm>
              <a:off x="5311" y="864"/>
              <a:ext cx="449" cy="158"/>
            </a:xfrm>
            <a:custGeom>
              <a:avLst/>
              <a:gdLst>
                <a:gd name="T0" fmla="*/ 0 w 444"/>
                <a:gd name="T1" fmla="*/ 4 h 262"/>
                <a:gd name="T2" fmla="*/ 62 w 444"/>
                <a:gd name="T3" fmla="*/ 4 h 262"/>
                <a:gd name="T4" fmla="*/ 68 w 444"/>
                <a:gd name="T5" fmla="*/ 2 h 262"/>
                <a:gd name="T6" fmla="*/ 18 w 444"/>
                <a:gd name="T7" fmla="*/ 2 h 262"/>
                <a:gd name="T8" fmla="*/ 86 w 444"/>
                <a:gd name="T9" fmla="*/ 2 h 262"/>
                <a:gd name="T10" fmla="*/ 80 w 444"/>
                <a:gd name="T11" fmla="*/ 1 h 262"/>
                <a:gd name="T12" fmla="*/ 42 w 444"/>
                <a:gd name="T13" fmla="*/ 1 h 262"/>
                <a:gd name="T14" fmla="*/ 30 w 444"/>
                <a:gd name="T15" fmla="*/ 1 h 262"/>
                <a:gd name="T16" fmla="*/ 146 w 444"/>
                <a:gd name="T17" fmla="*/ 1 h 262"/>
                <a:gd name="T18" fmla="*/ 128 w 444"/>
                <a:gd name="T19" fmla="*/ 1 h 262"/>
                <a:gd name="T20" fmla="*/ 190 w 444"/>
                <a:gd name="T21" fmla="*/ 2 h 262"/>
                <a:gd name="T22" fmla="*/ 104 w 444"/>
                <a:gd name="T23" fmla="*/ 3 h 262"/>
                <a:gd name="T24" fmla="*/ 104 w 444"/>
                <a:gd name="T25" fmla="*/ 4 h 262"/>
                <a:gd name="T26" fmla="*/ 160 w 444"/>
                <a:gd name="T27" fmla="*/ 4 h 262"/>
                <a:gd name="T28" fmla="*/ 196 w 444"/>
                <a:gd name="T29" fmla="*/ 4 h 262"/>
                <a:gd name="T30" fmla="*/ 252 w 444"/>
                <a:gd name="T31" fmla="*/ 4 h 262"/>
                <a:gd name="T32" fmla="*/ 312 w 444"/>
                <a:gd name="T33" fmla="*/ 1 h 262"/>
                <a:gd name="T34" fmla="*/ 276 w 444"/>
                <a:gd name="T35" fmla="*/ 1 h 262"/>
                <a:gd name="T36" fmla="*/ 294 w 444"/>
                <a:gd name="T37" fmla="*/ 4 h 262"/>
                <a:gd name="T38" fmla="*/ 344 w 444"/>
                <a:gd name="T39" fmla="*/ 4 h 262"/>
                <a:gd name="T40" fmla="*/ 336 w 444"/>
                <a:gd name="T41" fmla="*/ 3 h 262"/>
                <a:gd name="T42" fmla="*/ 306 w 444"/>
                <a:gd name="T43" fmla="*/ 3 h 262"/>
                <a:gd name="T44" fmla="*/ 427 w 444"/>
                <a:gd name="T45" fmla="*/ 3 h 262"/>
                <a:gd name="T46" fmla="*/ 374 w 444"/>
                <a:gd name="T47" fmla="*/ 4 h 262"/>
                <a:gd name="T48" fmla="*/ 484 w 444"/>
                <a:gd name="T49" fmla="*/ 4 h 2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4"/>
                <a:gd name="T76" fmla="*/ 0 h 262"/>
                <a:gd name="T77" fmla="*/ 444 w 444"/>
                <a:gd name="T78" fmla="*/ 262 h 2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4" h="262">
                  <a:moveTo>
                    <a:pt x="0" y="226"/>
                  </a:moveTo>
                  <a:cubicBezTo>
                    <a:pt x="43" y="212"/>
                    <a:pt x="25" y="221"/>
                    <a:pt x="54" y="202"/>
                  </a:cubicBezTo>
                  <a:cubicBezTo>
                    <a:pt x="69" y="158"/>
                    <a:pt x="69" y="178"/>
                    <a:pt x="60" y="142"/>
                  </a:cubicBezTo>
                  <a:cubicBezTo>
                    <a:pt x="3" y="153"/>
                    <a:pt x="9" y="187"/>
                    <a:pt x="18" y="112"/>
                  </a:cubicBezTo>
                  <a:cubicBezTo>
                    <a:pt x="50" y="123"/>
                    <a:pt x="43" y="133"/>
                    <a:pt x="78" y="124"/>
                  </a:cubicBezTo>
                  <a:cubicBezTo>
                    <a:pt x="76" y="110"/>
                    <a:pt x="80" y="93"/>
                    <a:pt x="72" y="82"/>
                  </a:cubicBezTo>
                  <a:cubicBezTo>
                    <a:pt x="66" y="74"/>
                    <a:pt x="49" y="83"/>
                    <a:pt x="42" y="76"/>
                  </a:cubicBezTo>
                  <a:cubicBezTo>
                    <a:pt x="33" y="67"/>
                    <a:pt x="30" y="40"/>
                    <a:pt x="30" y="40"/>
                  </a:cubicBezTo>
                  <a:cubicBezTo>
                    <a:pt x="56" y="0"/>
                    <a:pt x="80" y="18"/>
                    <a:pt x="132" y="22"/>
                  </a:cubicBezTo>
                  <a:cubicBezTo>
                    <a:pt x="148" y="45"/>
                    <a:pt x="148" y="55"/>
                    <a:pt x="120" y="64"/>
                  </a:cubicBezTo>
                  <a:cubicBezTo>
                    <a:pt x="84" y="118"/>
                    <a:pt x="128" y="107"/>
                    <a:pt x="174" y="112"/>
                  </a:cubicBezTo>
                  <a:cubicBezTo>
                    <a:pt x="191" y="181"/>
                    <a:pt x="131" y="108"/>
                    <a:pt x="96" y="160"/>
                  </a:cubicBezTo>
                  <a:cubicBezTo>
                    <a:pt x="92" y="175"/>
                    <a:pt x="79" y="215"/>
                    <a:pt x="96" y="226"/>
                  </a:cubicBezTo>
                  <a:cubicBezTo>
                    <a:pt x="109" y="235"/>
                    <a:pt x="128" y="222"/>
                    <a:pt x="144" y="220"/>
                  </a:cubicBezTo>
                  <a:cubicBezTo>
                    <a:pt x="156" y="185"/>
                    <a:pt x="150" y="212"/>
                    <a:pt x="180" y="232"/>
                  </a:cubicBezTo>
                  <a:cubicBezTo>
                    <a:pt x="204" y="224"/>
                    <a:pt x="214" y="217"/>
                    <a:pt x="228" y="196"/>
                  </a:cubicBezTo>
                  <a:cubicBezTo>
                    <a:pt x="233" y="64"/>
                    <a:pt x="192" y="30"/>
                    <a:pt x="288" y="46"/>
                  </a:cubicBezTo>
                  <a:cubicBezTo>
                    <a:pt x="313" y="83"/>
                    <a:pt x="291" y="82"/>
                    <a:pt x="252" y="88"/>
                  </a:cubicBezTo>
                  <a:cubicBezTo>
                    <a:pt x="230" y="120"/>
                    <a:pt x="231" y="189"/>
                    <a:pt x="270" y="202"/>
                  </a:cubicBezTo>
                  <a:cubicBezTo>
                    <a:pt x="284" y="200"/>
                    <a:pt x="300" y="204"/>
                    <a:pt x="312" y="196"/>
                  </a:cubicBezTo>
                  <a:cubicBezTo>
                    <a:pt x="317" y="192"/>
                    <a:pt x="311" y="182"/>
                    <a:pt x="306" y="178"/>
                  </a:cubicBezTo>
                  <a:cubicBezTo>
                    <a:pt x="300" y="173"/>
                    <a:pt x="290" y="174"/>
                    <a:pt x="282" y="172"/>
                  </a:cubicBezTo>
                  <a:cubicBezTo>
                    <a:pt x="242" y="112"/>
                    <a:pt x="374" y="130"/>
                    <a:pt x="390" y="178"/>
                  </a:cubicBezTo>
                  <a:cubicBezTo>
                    <a:pt x="363" y="185"/>
                    <a:pt x="351" y="187"/>
                    <a:pt x="342" y="214"/>
                  </a:cubicBezTo>
                  <a:cubicBezTo>
                    <a:pt x="358" y="262"/>
                    <a:pt x="342" y="232"/>
                    <a:pt x="444" y="232"/>
                  </a:cubicBezTo>
                </a:path>
              </a:pathLst>
            </a:custGeom>
            <a:noFill/>
            <a:ln w="19050">
              <a:solidFill>
                <a:srgbClr val="6D6D6D"/>
              </a:solidFill>
              <a:round/>
              <a:headEnd/>
              <a:tailEnd/>
            </a:ln>
          </p:spPr>
          <p:txBody>
            <a:bodyPr>
              <a:prstTxWarp prst="textNoShape">
                <a:avLst/>
              </a:prstTxWarp>
            </a:bodyPr>
            <a:lstStyle/>
            <a:p>
              <a:endParaRPr lang="en-US" sz="1300"/>
            </a:p>
          </p:txBody>
        </p:sp>
        <p:sp>
          <p:nvSpPr>
            <p:cNvPr id="17429" name="Text Box 17"/>
            <p:cNvSpPr txBox="1">
              <a:spLocks noChangeArrowheads="1"/>
            </p:cNvSpPr>
            <p:nvPr/>
          </p:nvSpPr>
          <p:spPr bwMode="auto">
            <a:xfrm>
              <a:off x="124" y="940"/>
              <a:ext cx="392"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5’ Cap</a:t>
              </a:r>
            </a:p>
          </p:txBody>
        </p:sp>
        <p:sp>
          <p:nvSpPr>
            <p:cNvPr id="17430" name="Text Box 18"/>
            <p:cNvSpPr txBox="1">
              <a:spLocks noChangeArrowheads="1"/>
            </p:cNvSpPr>
            <p:nvPr/>
          </p:nvSpPr>
          <p:spPr bwMode="auto">
            <a:xfrm>
              <a:off x="755" y="1112"/>
              <a:ext cx="164"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C</a:t>
              </a:r>
            </a:p>
          </p:txBody>
        </p:sp>
        <p:sp>
          <p:nvSpPr>
            <p:cNvPr id="17431" name="Text Box 19"/>
            <p:cNvSpPr txBox="1">
              <a:spLocks noChangeArrowheads="1"/>
            </p:cNvSpPr>
            <p:nvPr/>
          </p:nvSpPr>
          <p:spPr bwMode="auto">
            <a:xfrm>
              <a:off x="928" y="1112"/>
              <a:ext cx="302"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prM</a:t>
              </a:r>
            </a:p>
          </p:txBody>
        </p:sp>
        <p:sp>
          <p:nvSpPr>
            <p:cNvPr id="17432" name="Text Box 20"/>
            <p:cNvSpPr txBox="1">
              <a:spLocks noChangeArrowheads="1"/>
            </p:cNvSpPr>
            <p:nvPr/>
          </p:nvSpPr>
          <p:spPr bwMode="auto">
            <a:xfrm>
              <a:off x="2018" y="1112"/>
              <a:ext cx="289"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NS1</a:t>
              </a:r>
            </a:p>
          </p:txBody>
        </p:sp>
        <p:sp>
          <p:nvSpPr>
            <p:cNvPr id="17433" name="Text Box 21"/>
            <p:cNvSpPr txBox="1">
              <a:spLocks noChangeArrowheads="1"/>
            </p:cNvSpPr>
            <p:nvPr/>
          </p:nvSpPr>
          <p:spPr bwMode="auto">
            <a:xfrm>
              <a:off x="1435" y="1112"/>
              <a:ext cx="160" cy="203"/>
            </a:xfrm>
            <a:prstGeom prst="rect">
              <a:avLst/>
            </a:prstGeom>
            <a:noFill/>
            <a:ln w="19050">
              <a:noFill/>
              <a:miter lim="800000"/>
              <a:headEnd/>
              <a:tailEnd/>
            </a:ln>
          </p:spPr>
          <p:txBody>
            <a:bodyPr>
              <a:prstTxWarp prst="textNoShape">
                <a:avLst/>
              </a:prstTxWarp>
              <a:spAutoFit/>
            </a:bodyPr>
            <a:lstStyle/>
            <a:p>
              <a:r>
                <a:rPr lang="en-US" sz="1300" dirty="0">
                  <a:solidFill>
                    <a:srgbClr val="6D6D6D"/>
                  </a:solidFill>
                  <a:latin typeface="Calibri" pitchFamily="1" charset="0"/>
                </a:rPr>
                <a:t>E</a:t>
              </a:r>
            </a:p>
          </p:txBody>
        </p:sp>
        <p:sp>
          <p:nvSpPr>
            <p:cNvPr id="17434" name="Text Box 22"/>
            <p:cNvSpPr txBox="1">
              <a:spLocks noChangeArrowheads="1"/>
            </p:cNvSpPr>
            <p:nvPr/>
          </p:nvSpPr>
          <p:spPr bwMode="auto">
            <a:xfrm>
              <a:off x="2212" y="1286"/>
              <a:ext cx="344"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NS2a</a:t>
              </a:r>
            </a:p>
          </p:txBody>
        </p:sp>
        <p:sp>
          <p:nvSpPr>
            <p:cNvPr id="17435" name="Text Box 23"/>
            <p:cNvSpPr txBox="1">
              <a:spLocks noChangeArrowheads="1"/>
            </p:cNvSpPr>
            <p:nvPr/>
          </p:nvSpPr>
          <p:spPr bwMode="auto">
            <a:xfrm>
              <a:off x="2598" y="1286"/>
              <a:ext cx="349"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NS2b</a:t>
              </a:r>
            </a:p>
          </p:txBody>
        </p:sp>
        <p:sp>
          <p:nvSpPr>
            <p:cNvPr id="17436" name="Text Box 24"/>
            <p:cNvSpPr txBox="1">
              <a:spLocks noChangeArrowheads="1"/>
            </p:cNvSpPr>
            <p:nvPr/>
          </p:nvSpPr>
          <p:spPr bwMode="auto">
            <a:xfrm>
              <a:off x="3031" y="1112"/>
              <a:ext cx="289"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NS3</a:t>
              </a:r>
            </a:p>
          </p:txBody>
        </p:sp>
        <p:sp>
          <p:nvSpPr>
            <p:cNvPr id="17437" name="Text Box 25"/>
            <p:cNvSpPr txBox="1">
              <a:spLocks noChangeArrowheads="1"/>
            </p:cNvSpPr>
            <p:nvPr/>
          </p:nvSpPr>
          <p:spPr bwMode="auto">
            <a:xfrm>
              <a:off x="3855" y="1286"/>
              <a:ext cx="349"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NS4b</a:t>
              </a:r>
            </a:p>
          </p:txBody>
        </p:sp>
        <p:sp>
          <p:nvSpPr>
            <p:cNvPr id="17438" name="Text Box 26"/>
            <p:cNvSpPr txBox="1">
              <a:spLocks noChangeArrowheads="1"/>
            </p:cNvSpPr>
            <p:nvPr/>
          </p:nvSpPr>
          <p:spPr bwMode="auto">
            <a:xfrm>
              <a:off x="4537" y="1112"/>
              <a:ext cx="289"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NS5</a:t>
              </a:r>
            </a:p>
          </p:txBody>
        </p:sp>
        <p:sp>
          <p:nvSpPr>
            <p:cNvPr id="17439" name="Text Box 27"/>
            <p:cNvSpPr txBox="1">
              <a:spLocks noChangeArrowheads="1"/>
            </p:cNvSpPr>
            <p:nvPr/>
          </p:nvSpPr>
          <p:spPr bwMode="auto">
            <a:xfrm>
              <a:off x="3458" y="1286"/>
              <a:ext cx="344" cy="203"/>
            </a:xfrm>
            <a:prstGeom prst="rect">
              <a:avLst/>
            </a:prstGeom>
            <a:noFill/>
            <a:ln w="19050">
              <a:noFill/>
              <a:miter lim="800000"/>
              <a:headEnd/>
              <a:tailEnd/>
            </a:ln>
          </p:spPr>
          <p:txBody>
            <a:bodyPr>
              <a:prstTxWarp prst="textNoShape">
                <a:avLst/>
              </a:prstTxWarp>
              <a:spAutoFit/>
            </a:bodyPr>
            <a:lstStyle/>
            <a:p>
              <a:r>
                <a:rPr lang="en-US" sz="1300">
                  <a:solidFill>
                    <a:srgbClr val="6D6D6D"/>
                  </a:solidFill>
                  <a:latin typeface="Calibri" pitchFamily="1" charset="0"/>
                </a:rPr>
                <a:t>NS4a</a:t>
              </a:r>
            </a:p>
          </p:txBody>
        </p:sp>
        <p:sp>
          <p:nvSpPr>
            <p:cNvPr id="17440" name="Line 28"/>
            <p:cNvSpPr>
              <a:spLocks noChangeShapeType="1"/>
            </p:cNvSpPr>
            <p:nvPr/>
          </p:nvSpPr>
          <p:spPr bwMode="auto">
            <a:xfrm flipH="1">
              <a:off x="2400" y="1152"/>
              <a:ext cx="96" cy="117"/>
            </a:xfrm>
            <a:prstGeom prst="line">
              <a:avLst/>
            </a:prstGeom>
            <a:noFill/>
            <a:ln w="19050">
              <a:solidFill>
                <a:srgbClr val="6D6D6D"/>
              </a:solidFill>
              <a:round/>
              <a:headEnd/>
              <a:tailEnd/>
            </a:ln>
          </p:spPr>
          <p:txBody>
            <a:bodyPr>
              <a:prstTxWarp prst="textNoShape">
                <a:avLst/>
              </a:prstTxWarp>
            </a:bodyPr>
            <a:lstStyle/>
            <a:p>
              <a:endParaRPr lang="en-US"/>
            </a:p>
          </p:txBody>
        </p:sp>
        <p:sp>
          <p:nvSpPr>
            <p:cNvPr id="17441" name="Line 29"/>
            <p:cNvSpPr>
              <a:spLocks noChangeShapeType="1"/>
            </p:cNvSpPr>
            <p:nvPr/>
          </p:nvSpPr>
          <p:spPr bwMode="auto">
            <a:xfrm>
              <a:off x="2694" y="1152"/>
              <a:ext cx="96" cy="117"/>
            </a:xfrm>
            <a:prstGeom prst="line">
              <a:avLst/>
            </a:prstGeom>
            <a:noFill/>
            <a:ln w="19050">
              <a:solidFill>
                <a:srgbClr val="6D6D6D"/>
              </a:solidFill>
              <a:round/>
              <a:headEnd/>
              <a:tailEnd/>
            </a:ln>
          </p:spPr>
          <p:txBody>
            <a:bodyPr>
              <a:prstTxWarp prst="textNoShape">
                <a:avLst/>
              </a:prstTxWarp>
            </a:bodyPr>
            <a:lstStyle/>
            <a:p>
              <a:endParaRPr lang="en-US"/>
            </a:p>
          </p:txBody>
        </p:sp>
        <p:sp>
          <p:nvSpPr>
            <p:cNvPr id="17442" name="Line 30"/>
            <p:cNvSpPr>
              <a:spLocks noChangeShapeType="1"/>
            </p:cNvSpPr>
            <p:nvPr/>
          </p:nvSpPr>
          <p:spPr bwMode="auto">
            <a:xfrm flipH="1">
              <a:off x="3662" y="1124"/>
              <a:ext cx="97" cy="145"/>
            </a:xfrm>
            <a:prstGeom prst="line">
              <a:avLst/>
            </a:prstGeom>
            <a:noFill/>
            <a:ln w="19050">
              <a:solidFill>
                <a:srgbClr val="6D6D6D"/>
              </a:solidFill>
              <a:round/>
              <a:headEnd/>
              <a:tailEnd/>
            </a:ln>
          </p:spPr>
          <p:txBody>
            <a:bodyPr>
              <a:prstTxWarp prst="textNoShape">
                <a:avLst/>
              </a:prstTxWarp>
            </a:bodyPr>
            <a:lstStyle/>
            <a:p>
              <a:endParaRPr lang="en-US"/>
            </a:p>
          </p:txBody>
        </p:sp>
        <p:sp>
          <p:nvSpPr>
            <p:cNvPr id="17443" name="Line 31"/>
            <p:cNvSpPr>
              <a:spLocks noChangeShapeType="1"/>
            </p:cNvSpPr>
            <p:nvPr/>
          </p:nvSpPr>
          <p:spPr bwMode="auto">
            <a:xfrm>
              <a:off x="3991" y="1125"/>
              <a:ext cx="48" cy="145"/>
            </a:xfrm>
            <a:prstGeom prst="line">
              <a:avLst/>
            </a:prstGeom>
            <a:noFill/>
            <a:ln w="19050">
              <a:solidFill>
                <a:srgbClr val="6D6D6D"/>
              </a:solidFill>
              <a:round/>
              <a:headEnd/>
              <a:tailEnd/>
            </a:ln>
          </p:spPr>
          <p:txBody>
            <a:bodyPr>
              <a:prstTxWarp prst="textNoShape">
                <a:avLst/>
              </a:prstTxWarp>
            </a:bodyPr>
            <a:lstStyle/>
            <a:p>
              <a:endParaRPr lang="en-US"/>
            </a:p>
          </p:txBody>
        </p: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885" y="2851890"/>
            <a:ext cx="8661732" cy="3953963"/>
          </a:xfrm>
          <a:prstGeom prst="rect">
            <a:avLst/>
          </a:prstGeom>
        </p:spPr>
      </p:pic>
      <p:sp>
        <p:nvSpPr>
          <p:cNvPr id="44" name="TextBox 43"/>
          <p:cNvSpPr txBox="1"/>
          <p:nvPr/>
        </p:nvSpPr>
        <p:spPr>
          <a:xfrm>
            <a:off x="10191037" y="6611780"/>
            <a:ext cx="1880643" cy="246221"/>
          </a:xfrm>
          <a:prstGeom prst="rect">
            <a:avLst/>
          </a:prstGeom>
          <a:noFill/>
        </p:spPr>
        <p:txBody>
          <a:bodyPr wrap="none" rtlCol="0">
            <a:spAutoFit/>
          </a:bodyPr>
          <a:lstStyle/>
          <a:p>
            <a:r>
              <a:rPr lang="en-US" sz="1000" i="1" dirty="0"/>
              <a:t>Lazear and Diamond 2016 J </a:t>
            </a:r>
            <a:r>
              <a:rPr lang="en-US" sz="1000" i="1" dirty="0" err="1"/>
              <a:t>Virol</a:t>
            </a:r>
            <a:endParaRPr lang="en-US" sz="1000" i="1" dirty="0"/>
          </a:p>
        </p:txBody>
      </p:sp>
      <p:sp>
        <p:nvSpPr>
          <p:cNvPr id="8" name="Rectangle 7"/>
          <p:cNvSpPr/>
          <p:nvPr/>
        </p:nvSpPr>
        <p:spPr>
          <a:xfrm>
            <a:off x="7286096" y="1668744"/>
            <a:ext cx="4322986" cy="1200329"/>
          </a:xfrm>
          <a:prstGeom prst="rect">
            <a:avLst/>
          </a:prstGeom>
        </p:spPr>
        <p:txBody>
          <a:bodyPr wrap="square">
            <a:spAutoFit/>
          </a:bodyPr>
          <a:lstStyle/>
          <a:p>
            <a:pPr marL="285750" indent="-285750">
              <a:buFont typeface="Wingdings" panose="05000000000000000000" pitchFamily="2" charset="2"/>
              <a:buChar char="§"/>
            </a:pPr>
            <a:r>
              <a:rPr lang="en-US" sz="2400" dirty="0">
                <a:solidFill>
                  <a:srgbClr val="000000"/>
                </a:solidFill>
                <a:cs typeface="Arial"/>
              </a:rPr>
              <a:t>(+) </a:t>
            </a:r>
            <a:r>
              <a:rPr lang="en-US" sz="2400" dirty="0" err="1">
                <a:solidFill>
                  <a:srgbClr val="000000"/>
                </a:solidFill>
                <a:cs typeface="Arial"/>
              </a:rPr>
              <a:t>ssRNA</a:t>
            </a:r>
            <a:r>
              <a:rPr lang="en-US" sz="2400" dirty="0">
                <a:solidFill>
                  <a:srgbClr val="000000"/>
                </a:solidFill>
                <a:cs typeface="Arial"/>
              </a:rPr>
              <a:t> genome (~10.7kb) </a:t>
            </a:r>
            <a:endParaRPr lang="en-US" sz="2400" dirty="0" smtClean="0">
              <a:solidFill>
                <a:srgbClr val="000000"/>
              </a:solidFill>
              <a:cs typeface="Arial"/>
            </a:endParaRPr>
          </a:p>
          <a:p>
            <a:pPr marL="285750" indent="-285750">
              <a:buFont typeface="Wingdings" panose="05000000000000000000" pitchFamily="2" charset="2"/>
              <a:buChar char="§"/>
            </a:pPr>
            <a:r>
              <a:rPr lang="en-US" sz="2400" dirty="0" smtClean="0">
                <a:solidFill>
                  <a:srgbClr val="000000"/>
                </a:solidFill>
                <a:cs typeface="Arial"/>
              </a:rPr>
              <a:t>Enveloped virus</a:t>
            </a:r>
          </a:p>
          <a:p>
            <a:pPr marL="285750" indent="-285750">
              <a:buFont typeface="Wingdings" panose="05000000000000000000" pitchFamily="2" charset="2"/>
              <a:buChar char="§"/>
            </a:pPr>
            <a:r>
              <a:rPr lang="en-US" sz="2400" dirty="0" smtClean="0">
                <a:solidFill>
                  <a:srgbClr val="000000"/>
                </a:solidFill>
                <a:cs typeface="Arial"/>
              </a:rPr>
              <a:t>Viremia 1 </a:t>
            </a:r>
            <a:r>
              <a:rPr lang="en-US" sz="2400" dirty="0" err="1" smtClean="0">
                <a:solidFill>
                  <a:srgbClr val="000000"/>
                </a:solidFill>
                <a:cs typeface="Arial"/>
              </a:rPr>
              <a:t>wk</a:t>
            </a:r>
            <a:endParaRPr lang="en-US" sz="2400" dirty="0">
              <a:solidFill>
                <a:srgbClr val="000000"/>
              </a:solidFill>
              <a:cs typeface="Arial"/>
            </a:endParaRPr>
          </a:p>
        </p:txBody>
      </p:sp>
      <p:sp>
        <p:nvSpPr>
          <p:cNvPr id="45" name="Rectangle 44"/>
          <p:cNvSpPr/>
          <p:nvPr/>
        </p:nvSpPr>
        <p:spPr>
          <a:xfrm>
            <a:off x="1278333" y="1676766"/>
            <a:ext cx="5017550" cy="1200329"/>
          </a:xfrm>
          <a:prstGeom prst="rect">
            <a:avLst/>
          </a:prstGeom>
        </p:spPr>
        <p:txBody>
          <a:bodyPr wrap="square">
            <a:spAutoFit/>
          </a:bodyPr>
          <a:lstStyle/>
          <a:p>
            <a:pPr marL="285750" indent="-285750">
              <a:buFont typeface="Wingdings" panose="05000000000000000000" pitchFamily="2" charset="2"/>
              <a:buChar char="§"/>
            </a:pPr>
            <a:r>
              <a:rPr lang="en-US" sz="2400" i="1" dirty="0" err="1" smtClean="0">
                <a:solidFill>
                  <a:srgbClr val="000000"/>
                </a:solidFill>
                <a:cs typeface="Arial"/>
              </a:rPr>
              <a:t>Flaviviridae</a:t>
            </a:r>
            <a:r>
              <a:rPr lang="en-US" sz="2400" i="1" dirty="0" smtClean="0">
                <a:solidFill>
                  <a:srgbClr val="000000"/>
                </a:solidFill>
                <a:cs typeface="Arial"/>
              </a:rPr>
              <a:t> </a:t>
            </a:r>
            <a:r>
              <a:rPr lang="en-US" sz="2400" dirty="0" smtClean="0">
                <a:solidFill>
                  <a:srgbClr val="000000"/>
                </a:solidFill>
                <a:cs typeface="Arial"/>
                <a:sym typeface="Wingdings" panose="05000000000000000000" pitchFamily="2" charset="2"/>
              </a:rPr>
              <a:t></a:t>
            </a:r>
            <a:r>
              <a:rPr lang="en-US" sz="2400" dirty="0" smtClean="0">
                <a:solidFill>
                  <a:srgbClr val="000000"/>
                </a:solidFill>
                <a:cs typeface="Arial"/>
              </a:rPr>
              <a:t> Flavivirus</a:t>
            </a:r>
          </a:p>
          <a:p>
            <a:pPr marL="285750" indent="-285750">
              <a:buFont typeface="Wingdings" panose="05000000000000000000" pitchFamily="2" charset="2"/>
              <a:buChar char="§"/>
            </a:pPr>
            <a:r>
              <a:rPr lang="en-US" sz="2400" dirty="0" smtClean="0">
                <a:solidFill>
                  <a:srgbClr val="000000"/>
                </a:solidFill>
                <a:cs typeface="Arial"/>
              </a:rPr>
              <a:t>Single </a:t>
            </a:r>
            <a:r>
              <a:rPr lang="en-US" sz="2400" dirty="0">
                <a:solidFill>
                  <a:srgbClr val="000000"/>
                </a:solidFill>
                <a:cs typeface="Arial"/>
              </a:rPr>
              <a:t>ORF</a:t>
            </a:r>
            <a:endParaRPr lang="en-US" sz="2400" dirty="0" smtClean="0">
              <a:solidFill>
                <a:srgbClr val="000000"/>
              </a:solidFill>
              <a:cs typeface="Arial"/>
            </a:endParaRPr>
          </a:p>
          <a:p>
            <a:pPr marL="285750" indent="-285750">
              <a:buFont typeface="Wingdings" panose="05000000000000000000" pitchFamily="2" charset="2"/>
              <a:buChar char="§"/>
            </a:pPr>
            <a:r>
              <a:rPr lang="en-US" sz="2400" dirty="0" smtClean="0">
                <a:solidFill>
                  <a:srgbClr val="000000"/>
                </a:solidFill>
                <a:cs typeface="Arial"/>
              </a:rPr>
              <a:t>Incubation </a:t>
            </a:r>
            <a:r>
              <a:rPr lang="en-US" sz="2400" dirty="0">
                <a:solidFill>
                  <a:srgbClr val="000000"/>
                </a:solidFill>
                <a:cs typeface="Arial"/>
              </a:rPr>
              <a:t>&lt; 2 weeks</a:t>
            </a:r>
          </a:p>
        </p:txBody>
      </p:sp>
      <p:cxnSp>
        <p:nvCxnSpPr>
          <p:cNvPr id="11" name="Straight Arrow Connector 10"/>
          <p:cNvCxnSpPr/>
          <p:nvPr/>
        </p:nvCxnSpPr>
        <p:spPr>
          <a:xfrm flipH="1">
            <a:off x="9748877" y="5630779"/>
            <a:ext cx="1109623" cy="0"/>
          </a:xfrm>
          <a:prstGeom prst="straightConnector1">
            <a:avLst/>
          </a:prstGeom>
          <a:ln w="5080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404429" y="493"/>
            <a:ext cx="7417160" cy="830997"/>
          </a:xfrm>
          <a:prstGeom prst="rect">
            <a:avLst/>
          </a:prstGeom>
        </p:spPr>
        <p:txBody>
          <a:bodyPr wrap="none">
            <a:spAutoFit/>
          </a:bodyPr>
          <a:lstStyle/>
          <a:p>
            <a:pPr algn="ctr"/>
            <a:r>
              <a:rPr lang="en-US" sz="4800" smtClean="0"/>
              <a:t>Zika is an emerging Flavivirus</a:t>
            </a:r>
            <a:endParaRPr lang="en-US" sz="4800" dirty="0"/>
          </a:p>
        </p:txBody>
      </p:sp>
      <p:cxnSp>
        <p:nvCxnSpPr>
          <p:cNvPr id="39" name="Straight Connector 38"/>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807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768" y="329568"/>
            <a:ext cx="7772400" cy="914400"/>
          </a:xfrm>
        </p:spPr>
        <p:txBody>
          <a:bodyPr>
            <a:normAutofit fontScale="90000"/>
          </a:bodyPr>
          <a:lstStyle/>
          <a:p>
            <a:pPr algn="ctr"/>
            <a:r>
              <a:rPr lang="en-US" b="1" dirty="0" smtClean="0">
                <a:latin typeface="Arial" charset="0"/>
                <a:ea typeface="Arial" charset="0"/>
                <a:cs typeface="Arial" charset="0"/>
              </a:rPr>
              <a:t>Global Spread of the </a:t>
            </a:r>
            <a:r>
              <a:rPr lang="en-US" b="1" dirty="0" err="1" smtClean="0">
                <a:latin typeface="Arial" charset="0"/>
                <a:ea typeface="Arial" charset="0"/>
                <a:cs typeface="Arial" charset="0"/>
              </a:rPr>
              <a:t>Zika</a:t>
            </a:r>
            <a:r>
              <a:rPr lang="en-US" b="1" dirty="0" smtClean="0">
                <a:latin typeface="Arial" charset="0"/>
                <a:ea typeface="Arial" charset="0"/>
                <a:cs typeface="Arial" charset="0"/>
              </a:rPr>
              <a:t> </a:t>
            </a:r>
            <a:r>
              <a:rPr lang="en-US" b="1" dirty="0">
                <a:latin typeface="Arial" charset="0"/>
                <a:ea typeface="Arial" charset="0"/>
                <a:cs typeface="Arial" charset="0"/>
              </a:rPr>
              <a:t>Virus</a:t>
            </a:r>
            <a:br>
              <a:rPr lang="en-US" b="1" dirty="0">
                <a:latin typeface="Arial" charset="0"/>
                <a:ea typeface="Arial" charset="0"/>
                <a:cs typeface="Arial" charset="0"/>
              </a:rPr>
            </a:br>
            <a:endParaRPr lang="en-US" sz="2800" b="1" dirty="0">
              <a:latin typeface="Arial" charset="0"/>
              <a:ea typeface="Arial" charset="0"/>
              <a:cs typeface="Arial" charset="0"/>
            </a:endParaRPr>
          </a:p>
        </p:txBody>
      </p:sp>
      <p:grpSp>
        <p:nvGrpSpPr>
          <p:cNvPr id="7" name="Group 6"/>
          <p:cNvGrpSpPr/>
          <p:nvPr/>
        </p:nvGrpSpPr>
        <p:grpSpPr>
          <a:xfrm>
            <a:off x="1524000" y="1759528"/>
            <a:ext cx="9144000" cy="4750146"/>
            <a:chOff x="1524000" y="1759528"/>
            <a:chExt cx="9144000" cy="4750146"/>
          </a:xfrm>
        </p:grpSpPr>
        <p:pic>
          <p:nvPicPr>
            <p:cNvPr id="3" name="Picture 2"/>
            <p:cNvPicPr>
              <a:picLocks noChangeAspect="1"/>
            </p:cNvPicPr>
            <p:nvPr/>
          </p:nvPicPr>
          <p:blipFill rotWithShape="1">
            <a:blip r:embed="rId3"/>
            <a:srcRect t="18030"/>
            <a:stretch/>
          </p:blipFill>
          <p:spPr>
            <a:xfrm>
              <a:off x="1524000" y="1759528"/>
              <a:ext cx="9144000" cy="4750146"/>
            </a:xfrm>
            <a:prstGeom prst="rect">
              <a:avLst/>
            </a:prstGeom>
          </p:spPr>
        </p:pic>
        <p:sp>
          <p:nvSpPr>
            <p:cNvPr id="4" name="Rectangle 3"/>
            <p:cNvSpPr/>
            <p:nvPr/>
          </p:nvSpPr>
          <p:spPr>
            <a:xfrm>
              <a:off x="9351819" y="5957455"/>
              <a:ext cx="1052945" cy="538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588008" y="1755649"/>
            <a:ext cx="3329758" cy="461665"/>
          </a:xfrm>
          <a:prstGeom prst="rect">
            <a:avLst/>
          </a:prstGeom>
          <a:noFill/>
        </p:spPr>
        <p:txBody>
          <a:bodyPr wrap="none" rtlCol="0">
            <a:spAutoFit/>
          </a:bodyPr>
          <a:lstStyle/>
          <a:p>
            <a:r>
              <a:rPr lang="en-US" sz="2400" b="1">
                <a:solidFill>
                  <a:schemeClr val="tx2">
                    <a:lumMod val="50000"/>
                  </a:schemeClr>
                </a:solidFill>
                <a:latin typeface="Arial" charset="0"/>
                <a:ea typeface="Arial" charset="0"/>
                <a:cs typeface="Arial" charset="0"/>
              </a:rPr>
              <a:t>Mosquito-transmitted</a:t>
            </a:r>
            <a:endParaRPr lang="en-US" sz="2400" b="1" dirty="0">
              <a:solidFill>
                <a:schemeClr val="tx2">
                  <a:lumMod val="50000"/>
                </a:schemeClr>
              </a:solidFill>
              <a:latin typeface="Arial" charset="0"/>
              <a:ea typeface="Arial" charset="0"/>
              <a:cs typeface="Arial" charset="0"/>
            </a:endParaRPr>
          </a:p>
        </p:txBody>
      </p:sp>
      <p:cxnSp>
        <p:nvCxnSpPr>
          <p:cNvPr id="6" name="Straight Connector 5"/>
          <p:cNvCxnSpPr/>
          <p:nvPr/>
        </p:nvCxnSpPr>
        <p:spPr>
          <a:xfrm>
            <a:off x="1169121" y="1377562"/>
            <a:ext cx="10172647" cy="205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209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721530"/>
            <a:ext cx="12192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76738"/>
            <a:ext cx="12192000" cy="707886"/>
          </a:xfrm>
          <a:prstGeom prst="rect">
            <a:avLst/>
          </a:prstGeom>
        </p:spPr>
        <p:txBody>
          <a:bodyPr wrap="square">
            <a:spAutoFit/>
          </a:bodyPr>
          <a:lstStyle/>
          <a:p>
            <a:pPr algn="ctr"/>
            <a:r>
              <a:rPr lang="en-US" sz="4000" dirty="0" smtClean="0"/>
              <a:t>Transmission ecology – </a:t>
            </a:r>
            <a:r>
              <a:rPr lang="en-US" sz="4000" dirty="0" err="1" smtClean="0"/>
              <a:t>Aedes</a:t>
            </a:r>
            <a:r>
              <a:rPr lang="en-US" sz="4000" dirty="0" smtClean="0"/>
              <a:t> </a:t>
            </a:r>
            <a:r>
              <a:rPr lang="en-US" sz="4000" dirty="0" err="1" smtClean="0"/>
              <a:t>aegypti</a:t>
            </a:r>
            <a:endParaRPr lang="en-US" sz="4000" dirty="0"/>
          </a:p>
        </p:txBody>
      </p:sp>
      <p:sp>
        <p:nvSpPr>
          <p:cNvPr id="10" name="TextBox 9"/>
          <p:cNvSpPr txBox="1"/>
          <p:nvPr/>
        </p:nvSpPr>
        <p:spPr>
          <a:xfrm>
            <a:off x="43542" y="702858"/>
            <a:ext cx="12192000" cy="892552"/>
          </a:xfrm>
          <a:prstGeom prst="rect">
            <a:avLst/>
          </a:prstGeom>
          <a:noFill/>
        </p:spPr>
        <p:txBody>
          <a:bodyPr wrap="square" rtlCol="0">
            <a:spAutoFit/>
          </a:bodyPr>
          <a:lstStyle/>
          <a:p>
            <a:r>
              <a:rPr lang="en-US" sz="2600" dirty="0" smtClean="0"/>
              <a:t>Arboviruses are “spreading explosively” by “the most murderous animal on the planet.”</a:t>
            </a:r>
          </a:p>
          <a:p>
            <a:pPr algn="ctr"/>
            <a:r>
              <a:rPr lang="en-US" sz="2600" dirty="0" smtClean="0"/>
              <a:t>								- </a:t>
            </a:r>
            <a:r>
              <a:rPr lang="en-US" sz="2400" dirty="0" err="1" smtClean="0"/>
              <a:t>Drs</a:t>
            </a:r>
            <a:r>
              <a:rPr lang="en-US" sz="2400" dirty="0" smtClean="0"/>
              <a:t> Chan and </a:t>
            </a:r>
            <a:r>
              <a:rPr lang="en-US" sz="2400" dirty="0" err="1" smtClean="0"/>
              <a:t>Fauci</a:t>
            </a:r>
            <a:endParaRPr lang="en-US" sz="2400" dirty="0"/>
          </a:p>
        </p:txBody>
      </p:sp>
      <p:sp>
        <p:nvSpPr>
          <p:cNvPr id="2" name="Rectangle 1"/>
          <p:cNvSpPr/>
          <p:nvPr/>
        </p:nvSpPr>
        <p:spPr>
          <a:xfrm>
            <a:off x="8241593" y="1711459"/>
            <a:ext cx="2230098" cy="523220"/>
          </a:xfrm>
          <a:prstGeom prst="rect">
            <a:avLst/>
          </a:prstGeom>
        </p:spPr>
        <p:txBody>
          <a:bodyPr wrap="none">
            <a:spAutoFit/>
          </a:bodyPr>
          <a:lstStyle/>
          <a:p>
            <a:r>
              <a:rPr lang="en-US" sz="2800" u="sng" dirty="0" err="1"/>
              <a:t>Aedes</a:t>
            </a:r>
            <a:r>
              <a:rPr lang="en-US" sz="2800" u="sng" dirty="0"/>
              <a:t> </a:t>
            </a:r>
            <a:r>
              <a:rPr lang="en-US" sz="2800" u="sng" dirty="0" err="1"/>
              <a:t>aegypti</a:t>
            </a:r>
            <a:endParaRPr lang="en-US" sz="2800" u="sng" dirty="0"/>
          </a:p>
        </p:txBody>
      </p:sp>
      <p:sp>
        <p:nvSpPr>
          <p:cNvPr id="4" name="TextBox 3"/>
          <p:cNvSpPr txBox="1"/>
          <p:nvPr/>
        </p:nvSpPr>
        <p:spPr>
          <a:xfrm>
            <a:off x="6828922" y="2220799"/>
            <a:ext cx="6300867"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Aggressive, day-time biters</a:t>
            </a:r>
          </a:p>
          <a:p>
            <a:pPr marL="285750" indent="-285750">
              <a:buFont typeface="Arial" panose="020B0604020202020204" pitchFamily="34" charset="0"/>
              <a:buChar char="•"/>
            </a:pPr>
            <a:r>
              <a:rPr lang="en-US" sz="2200" dirty="0" smtClean="0"/>
              <a:t>Prefer human blood meals (female)</a:t>
            </a:r>
          </a:p>
          <a:p>
            <a:pPr marL="285750" indent="-285750">
              <a:buFont typeface="Arial" panose="020B0604020202020204" pitchFamily="34" charset="0"/>
              <a:buChar char="•"/>
            </a:pPr>
            <a:r>
              <a:rPr lang="en-US" sz="2200" dirty="0" smtClean="0"/>
              <a:t>Domestic lifestyle (enter homes to feed)</a:t>
            </a:r>
          </a:p>
          <a:p>
            <a:pPr marL="285750" indent="-285750">
              <a:buFont typeface="Arial" panose="020B0604020202020204" pitchFamily="34" charset="0"/>
              <a:buChar char="•"/>
            </a:pPr>
            <a:r>
              <a:rPr lang="en-US" sz="2200" dirty="0" smtClean="0"/>
              <a:t>Breed in small water receptacles</a:t>
            </a:r>
          </a:p>
          <a:p>
            <a:pPr marL="285750" indent="-285750">
              <a:buFont typeface="Arial" panose="020B0604020202020204" pitchFamily="34" charset="0"/>
              <a:buChar char="•"/>
            </a:pPr>
            <a:endParaRPr lang="en-US" sz="2200" dirty="0"/>
          </a:p>
        </p:txBody>
      </p:sp>
      <p:sp>
        <p:nvSpPr>
          <p:cNvPr id="12" name="Rectangle 11"/>
          <p:cNvSpPr/>
          <p:nvPr/>
        </p:nvSpPr>
        <p:spPr>
          <a:xfrm>
            <a:off x="8742209" y="6581001"/>
            <a:ext cx="3449791" cy="276999"/>
          </a:xfrm>
          <a:prstGeom prst="rect">
            <a:avLst/>
          </a:prstGeom>
        </p:spPr>
        <p:txBody>
          <a:bodyPr wrap="none">
            <a:spAutoFit/>
          </a:bodyPr>
          <a:lstStyle/>
          <a:p>
            <a:r>
              <a:rPr lang="pt-BR" sz="1200" u="sng" dirty="0">
                <a:solidFill>
                  <a:srgbClr val="660066"/>
                </a:solidFill>
                <a:latin typeface="arial" panose="020B0604020202020204" pitchFamily="34" charset="0"/>
                <a:hlinkClick r:id="rId2" tooltip="Memórias do Instituto Oswaldo Cruz."/>
              </a:rPr>
              <a:t>Mem Inst Oswaldo Cruz.</a:t>
            </a:r>
            <a:r>
              <a:rPr lang="pt-BR" sz="1200" dirty="0">
                <a:solidFill>
                  <a:srgbClr val="000000"/>
                </a:solidFill>
                <a:latin typeface="arial" panose="020B0604020202020204" pitchFamily="34" charset="0"/>
              </a:rPr>
              <a:t> 2013;108 Suppl 1:11-7</a:t>
            </a:r>
            <a:endParaRPr lang="en-US" sz="1200" dirty="0"/>
          </a:p>
        </p:txBody>
      </p:sp>
      <p:sp>
        <p:nvSpPr>
          <p:cNvPr id="13" name="Rectangle 12"/>
          <p:cNvSpPr/>
          <p:nvPr/>
        </p:nvSpPr>
        <p:spPr>
          <a:xfrm>
            <a:off x="5669482" y="6581000"/>
            <a:ext cx="2761846" cy="276999"/>
          </a:xfrm>
          <a:prstGeom prst="rect">
            <a:avLst/>
          </a:prstGeom>
        </p:spPr>
        <p:txBody>
          <a:bodyPr wrap="none">
            <a:spAutoFit/>
          </a:bodyPr>
          <a:lstStyle/>
          <a:p>
            <a:r>
              <a:rPr lang="fr-FR" sz="1200" u="sng" dirty="0">
                <a:solidFill>
                  <a:srgbClr val="660066"/>
                </a:solidFill>
                <a:latin typeface="arial" panose="020B0604020202020204" pitchFamily="34" charset="0"/>
                <a:hlinkClick r:id="rId3" tooltip="Microbes and infection / Institut Pasteur."/>
              </a:rPr>
              <a:t>Microbes Infect.</a:t>
            </a:r>
            <a:r>
              <a:rPr lang="fr-FR" sz="1200" dirty="0">
                <a:solidFill>
                  <a:srgbClr val="000000"/>
                </a:solidFill>
                <a:latin typeface="arial" panose="020B0604020202020204" pitchFamily="34" charset="0"/>
              </a:rPr>
              <a:t> 2010 Apr;12(4):272-9</a:t>
            </a:r>
            <a:endParaRPr lang="en-US" sz="1200" dirty="0"/>
          </a:p>
        </p:txBody>
      </p:sp>
      <p:pic>
        <p:nvPicPr>
          <p:cNvPr id="15" name="Picture 2" descr="https://naturalunseenhazards.files.wordpress.com/2010/06/mosquito-breed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173" y="3690649"/>
            <a:ext cx="4026938" cy="2742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5" cstate="print"/>
          <a:srcRect t="15901"/>
          <a:stretch/>
        </p:blipFill>
        <p:spPr bwMode="auto">
          <a:xfrm>
            <a:off x="-38613" y="1743525"/>
            <a:ext cx="6916847" cy="4207331"/>
          </a:xfrm>
          <a:prstGeom prst="rect">
            <a:avLst/>
          </a:prstGeom>
          <a:noFill/>
          <a:ln w="9525">
            <a:noFill/>
            <a:miter lim="800000"/>
            <a:headEnd/>
            <a:tailEnd/>
          </a:ln>
        </p:spPr>
      </p:pic>
      <p:sp>
        <p:nvSpPr>
          <p:cNvPr id="16" name="TextBox 15"/>
          <p:cNvSpPr txBox="1"/>
          <p:nvPr/>
        </p:nvSpPr>
        <p:spPr>
          <a:xfrm>
            <a:off x="43542" y="6581000"/>
            <a:ext cx="1722689" cy="212925"/>
          </a:xfrm>
          <a:prstGeom prst="rect">
            <a:avLst/>
          </a:prstGeom>
          <a:noFill/>
        </p:spPr>
        <p:txBody>
          <a:bodyPr wrap="none" rtlCol="0">
            <a:spAutoFit/>
          </a:bodyPr>
          <a:lstStyle/>
          <a:p>
            <a:r>
              <a:rPr lang="en-US" sz="1200" i="1" dirty="0" err="1"/>
              <a:t>Vasilakis</a:t>
            </a:r>
            <a:r>
              <a:rPr lang="en-US" sz="1200" i="1" dirty="0"/>
              <a:t> 2011 Nat Rev </a:t>
            </a:r>
            <a:r>
              <a:rPr lang="en-US" sz="1200" i="1" dirty="0" err="1"/>
              <a:t>Microbiol</a:t>
            </a:r>
            <a:endParaRPr lang="en-US" sz="1200" i="1" dirty="0"/>
          </a:p>
        </p:txBody>
      </p:sp>
    </p:spTree>
    <p:extLst>
      <p:ext uri="{BB962C8B-B14F-4D97-AF65-F5344CB8AC3E}">
        <p14:creationId xmlns:p14="http://schemas.microsoft.com/office/powerpoint/2010/main" val="240057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http://www.statnews.com/wp-content/uploads/2016/01/Zika_AP_670850476149-500x500.jpg"/>
          <p:cNvPicPr>
            <a:picLocks noChangeAspect="1" noChangeArrowheads="1"/>
          </p:cNvPicPr>
          <p:nvPr/>
        </p:nvPicPr>
        <p:blipFill>
          <a:blip r:embed="rId2" cstate="print"/>
          <a:srcRect l="25600" b="25600"/>
          <a:stretch>
            <a:fillRect/>
          </a:stretch>
        </p:blipFill>
        <p:spPr bwMode="auto">
          <a:xfrm>
            <a:off x="5513964" y="1503237"/>
            <a:ext cx="2412688" cy="2412688"/>
          </a:xfrm>
          <a:prstGeom prst="rect">
            <a:avLst/>
          </a:prstGeom>
          <a:noFill/>
        </p:spPr>
      </p:pic>
      <p:sp>
        <p:nvSpPr>
          <p:cNvPr id="10" name="Rectangle 9"/>
          <p:cNvSpPr/>
          <p:nvPr/>
        </p:nvSpPr>
        <p:spPr>
          <a:xfrm>
            <a:off x="0" y="493"/>
            <a:ext cx="12192000" cy="830997"/>
          </a:xfrm>
          <a:prstGeom prst="rect">
            <a:avLst/>
          </a:prstGeom>
        </p:spPr>
        <p:txBody>
          <a:bodyPr wrap="square">
            <a:spAutoFit/>
          </a:bodyPr>
          <a:lstStyle/>
          <a:p>
            <a:pPr algn="ctr"/>
            <a:r>
              <a:rPr lang="en-US" sz="4800" dirty="0" smtClean="0"/>
              <a:t>Zika - novel </a:t>
            </a:r>
            <a:r>
              <a:rPr lang="en-US" sz="4800" dirty="0"/>
              <a:t>p</a:t>
            </a:r>
            <a:r>
              <a:rPr lang="en-US" sz="4800" dirty="0" smtClean="0"/>
              <a:t>henotypes</a:t>
            </a:r>
            <a:endParaRPr lang="en-US" sz="4800" dirty="0"/>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181"/>
          <a:stretch/>
        </p:blipFill>
        <p:spPr bwMode="auto">
          <a:xfrm>
            <a:off x="226638" y="1525896"/>
            <a:ext cx="2638787" cy="2390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5402" b="52318"/>
          <a:stretch/>
        </p:blipFill>
        <p:spPr bwMode="auto">
          <a:xfrm>
            <a:off x="2917993" y="1525896"/>
            <a:ext cx="2510352" cy="2390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http://www.chatelaine.com/wp-content/uploads/2011/05/339b43be431f9420037b1d02173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2416" y="4490975"/>
            <a:ext cx="3095309" cy="2324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Zika transmission routes"/>
          <p:cNvPicPr>
            <a:picLocks noChangeAspect="1" noChangeArrowheads="1"/>
          </p:cNvPicPr>
          <p:nvPr/>
        </p:nvPicPr>
        <p:blipFill rotWithShape="1">
          <a:blip r:embed="rId6">
            <a:extLst>
              <a:ext uri="{28A0092B-C50C-407E-A947-70E740481C1C}">
                <a14:useLocalDpi xmlns:a14="http://schemas.microsoft.com/office/drawing/2010/main" val="0"/>
              </a:ext>
            </a:extLst>
          </a:blip>
          <a:srcRect t="7718"/>
          <a:stretch/>
        </p:blipFill>
        <p:spPr bwMode="auto">
          <a:xfrm>
            <a:off x="8383268" y="1494972"/>
            <a:ext cx="3553607" cy="29434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stlucianewsonline.com/wp-content/uploads/2016/01/NF-Poultry-and-Paralysis-1024x576-1024x57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4764" y="4685859"/>
            <a:ext cx="3711424" cy="20876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8661" y="1079366"/>
            <a:ext cx="5465059" cy="430887"/>
          </a:xfrm>
          <a:prstGeom prst="rect">
            <a:avLst/>
          </a:prstGeom>
          <a:noFill/>
        </p:spPr>
        <p:txBody>
          <a:bodyPr wrap="square" rtlCol="0">
            <a:spAutoFit/>
          </a:bodyPr>
          <a:lstStyle/>
          <a:p>
            <a:pPr algn="ctr"/>
            <a:r>
              <a:rPr lang="en-US" sz="2200" dirty="0" smtClean="0"/>
              <a:t>Microcephaly Pregnancy Complications</a:t>
            </a:r>
            <a:endParaRPr lang="en-US" sz="2200" dirty="0"/>
          </a:p>
        </p:txBody>
      </p:sp>
      <p:sp>
        <p:nvSpPr>
          <p:cNvPr id="17" name="TextBox 16"/>
          <p:cNvSpPr txBox="1"/>
          <p:nvPr/>
        </p:nvSpPr>
        <p:spPr>
          <a:xfrm>
            <a:off x="8904840" y="1073101"/>
            <a:ext cx="2641600" cy="430887"/>
          </a:xfrm>
          <a:prstGeom prst="rect">
            <a:avLst/>
          </a:prstGeom>
          <a:noFill/>
        </p:spPr>
        <p:txBody>
          <a:bodyPr wrap="square" rtlCol="0">
            <a:spAutoFit/>
          </a:bodyPr>
          <a:lstStyle/>
          <a:p>
            <a:pPr algn="ctr"/>
            <a:r>
              <a:rPr lang="en-US" sz="2200" dirty="0" smtClean="0"/>
              <a:t>Sexual Transmission</a:t>
            </a:r>
            <a:endParaRPr lang="en-US" sz="2200" dirty="0"/>
          </a:p>
        </p:txBody>
      </p:sp>
      <p:sp>
        <p:nvSpPr>
          <p:cNvPr id="18" name="TextBox 17"/>
          <p:cNvSpPr txBox="1"/>
          <p:nvPr/>
        </p:nvSpPr>
        <p:spPr>
          <a:xfrm>
            <a:off x="2316480" y="4213710"/>
            <a:ext cx="3730793" cy="430887"/>
          </a:xfrm>
          <a:prstGeom prst="rect">
            <a:avLst/>
          </a:prstGeom>
          <a:noFill/>
        </p:spPr>
        <p:txBody>
          <a:bodyPr wrap="square" rtlCol="0">
            <a:spAutoFit/>
          </a:bodyPr>
          <a:lstStyle/>
          <a:p>
            <a:pPr algn="ctr"/>
            <a:r>
              <a:rPr lang="en-US" sz="2200" dirty="0" err="1" smtClean="0"/>
              <a:t>Guillain-Barré</a:t>
            </a:r>
            <a:r>
              <a:rPr lang="en-US" sz="2200" dirty="0" smtClean="0"/>
              <a:t> Syndrome</a:t>
            </a:r>
            <a:endParaRPr lang="en-US" sz="2200" dirty="0"/>
          </a:p>
        </p:txBody>
      </p:sp>
      <p:pic>
        <p:nvPicPr>
          <p:cNvPr id="19" name="Picture 18"/>
          <p:cNvPicPr>
            <a:picLocks noChangeAspect="1"/>
          </p:cNvPicPr>
          <p:nvPr/>
        </p:nvPicPr>
        <p:blipFill rotWithShape="1">
          <a:blip r:embed="rId8"/>
          <a:srcRect l="27970" t="48170" r="37141" b="18834"/>
          <a:stretch/>
        </p:blipFill>
        <p:spPr>
          <a:xfrm>
            <a:off x="67056" y="4589542"/>
            <a:ext cx="4221480" cy="2127746"/>
          </a:xfrm>
          <a:prstGeom prst="rect">
            <a:avLst/>
          </a:prstGeom>
        </p:spPr>
      </p:pic>
    </p:spTree>
    <p:extLst>
      <p:ext uri="{BB962C8B-B14F-4D97-AF65-F5344CB8AC3E}">
        <p14:creationId xmlns:p14="http://schemas.microsoft.com/office/powerpoint/2010/main" val="3907057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3"/>
            <a:ext cx="12192000" cy="830997"/>
          </a:xfrm>
          <a:prstGeom prst="rect">
            <a:avLst/>
          </a:prstGeom>
        </p:spPr>
        <p:txBody>
          <a:bodyPr wrap="square">
            <a:spAutoFit/>
          </a:bodyPr>
          <a:lstStyle/>
          <a:p>
            <a:pPr algn="ctr"/>
            <a:r>
              <a:rPr lang="en-US" sz="4800" dirty="0" smtClean="0"/>
              <a:t>Zika – clinical manifestations</a:t>
            </a:r>
            <a:endParaRPr lang="en-US" sz="4800" dirty="0"/>
          </a:p>
        </p:txBody>
      </p:sp>
      <p:pic>
        <p:nvPicPr>
          <p:cNvPr id="4" name="Picture 6" descr="http://healthool.com/wp-content/uploads/2011/10/maculopapular-rash-pict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186" y="1493286"/>
            <a:ext cx="4204237" cy="47487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tatic.independent.co.uk/s3fs-public/styles/story_medium/public/thumbnails/image/2016/02/03/17/web-zika-1-new-graph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3" y="1241518"/>
            <a:ext cx="7190002" cy="525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1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20515</TotalTime>
  <Words>2370</Words>
  <Application>Microsoft Office PowerPoint</Application>
  <PresentationFormat>Widescreen</PresentationFormat>
  <Paragraphs>428</Paragraphs>
  <Slides>35</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vt:lpstr>
      <vt:lpstr>Calibri</vt:lpstr>
      <vt:lpstr>Calibri Light</vt:lpstr>
      <vt:lpstr>Cambria</vt:lpstr>
      <vt:lpstr>Courier New</vt:lpstr>
      <vt:lpstr>msgothic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Global Spread of the Zika Virus </vt:lpstr>
      <vt:lpstr>PowerPoint Presentation</vt:lpstr>
      <vt:lpstr>PowerPoint Presentation</vt:lpstr>
      <vt:lpstr>PowerPoint Presentation</vt:lpstr>
      <vt:lpstr>PowerPoint Presentation</vt:lpstr>
      <vt:lpstr>PowerPoint Presentation</vt:lpstr>
      <vt:lpstr>PowerPoint Presentation</vt:lpstr>
      <vt:lpstr>Zika Laboratory Diagnosis: Advantages and Challenges</vt:lpstr>
      <vt:lpstr>PowerPoint Presentation</vt:lpstr>
      <vt:lpstr>PowerPoint Presentation</vt:lpstr>
      <vt:lpstr>PowerPoint Presentation</vt:lpstr>
      <vt:lpstr>PowerPoint Presentation</vt:lpstr>
      <vt:lpstr>Current Goals</vt:lpstr>
      <vt:lpstr>Current Goals</vt:lpstr>
      <vt:lpstr>PowerPoint Presentation</vt:lpstr>
      <vt:lpstr>PowerPoint Presentation</vt:lpstr>
      <vt:lpstr>PowerPoint Presentation</vt:lpstr>
      <vt:lpstr>PowerPoint Presentation</vt:lpstr>
      <vt:lpstr>PowerPoint Presentation</vt:lpstr>
      <vt:lpstr>PowerPoint Presentation</vt:lpstr>
      <vt:lpstr>Current Goals</vt:lpstr>
      <vt:lpstr>PowerPoint Presentation</vt:lpstr>
      <vt:lpstr>PowerPoint Presentation</vt:lpstr>
      <vt:lpstr>PowerPoint Presentation</vt:lpstr>
      <vt:lpstr>UNC lab work            UNAN field work</vt:lpstr>
      <vt:lpstr>PowerPoint Presentation</vt:lpstr>
      <vt:lpstr>PowerPoint Presentation</vt:lpstr>
      <vt:lpstr>PowerPoint Presentation</vt:lpstr>
      <vt:lpstr>PowerPoint Presentation</vt:lpstr>
      <vt:lpstr>Current ZIKA neutralization assays are accurate in primary but not secondary flavivirus infections</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Collins</dc:creator>
  <cp:lastModifiedBy>Matthew Collins</cp:lastModifiedBy>
  <cp:revision>171</cp:revision>
  <dcterms:created xsi:type="dcterms:W3CDTF">2016-07-18T20:24:25Z</dcterms:created>
  <dcterms:modified xsi:type="dcterms:W3CDTF">2016-12-15T13:01:38Z</dcterms:modified>
</cp:coreProperties>
</file>