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9144000" cy="5143500" type="screen16x9"/>
  <p:notesSz cx="6858000" cy="9144000"/>
  <p:embeddedFontLst>
    <p:embeddedFont>
      <p:font typeface="Oswald" panose="020B0604020202020204" charset="0"/>
      <p:regular r:id="rId56"/>
      <p:bold r:id="rId57"/>
    </p:embeddedFont>
    <p:embeddedFont>
      <p:font typeface="Satisfy" panose="020B0604020202020204" charset="0"/>
      <p:regular r:id="rId58"/>
    </p:embeddedFont>
    <p:embeddedFont>
      <p:font typeface="Average" panose="020B0604020202020204" charset="0"/>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14" y="5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27178953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heguardian.com/world/2015/jul/09/greek-debt-crisis-damage-healthcare-hospital-austerity"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foreignaffairs.com/articles/greece/2016-07-28/refugees-and-greeces-health-crisis" TargetMode="External"/><Relationship Id="rId5" Type="http://schemas.openxmlformats.org/officeDocument/2006/relationships/hyperlink" Target="http://www.huffingtonpost.com/entry/greece-refugee-crisis-economy_us_56b12f1de4b04f9b57d7b7d4" TargetMode="External"/><Relationship Id="rId4" Type="http://schemas.openxmlformats.org/officeDocument/2006/relationships/hyperlink" Target="http://pulitzercenter.org/reporting/refugees-and-health-care-crisis-greec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09824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Isis genocide 2014</a:t>
            </a:r>
          </a:p>
          <a:p>
            <a:pPr marL="457200" lvl="0" indent="-228600" rtl="0">
              <a:spcBef>
                <a:spcPts val="0"/>
              </a:spcBef>
              <a:buChar char="-"/>
            </a:pPr>
            <a:r>
              <a:rPr lang="en"/>
              <a:t>Conversion campaign by ISIS - convert to sunni islam, or die</a:t>
            </a:r>
          </a:p>
          <a:p>
            <a:pPr marL="457200" lvl="0" indent="-228600" rtl="0">
              <a:spcBef>
                <a:spcPts val="0"/>
              </a:spcBef>
              <a:buChar char="-"/>
            </a:pPr>
            <a:r>
              <a:rPr lang="en"/>
              <a:t>Abduction of women</a:t>
            </a:r>
          </a:p>
          <a:p>
            <a:pPr marL="457200" lvl="0" indent="-228600" rtl="0">
              <a:spcBef>
                <a:spcPts val="0"/>
              </a:spcBef>
              <a:buChar char="-"/>
            </a:pPr>
            <a:r>
              <a:rPr lang="en"/>
              <a:t>Over 5000 killed</a:t>
            </a:r>
          </a:p>
          <a:p>
            <a:pPr marL="457200" lvl="0" indent="-228600" rtl="0">
              <a:spcBef>
                <a:spcPts val="0"/>
              </a:spcBef>
              <a:buChar char="-"/>
            </a:pPr>
            <a:r>
              <a:rPr lang="en"/>
              <a:t>Escaped up side of mountain; some killed when returning to “white flag”</a:t>
            </a:r>
          </a:p>
          <a:p>
            <a:pPr marL="457200" lvl="0" indent="-228600" rtl="0">
              <a:spcBef>
                <a:spcPts val="0"/>
              </a:spcBef>
              <a:buChar char="-"/>
            </a:pPr>
            <a:r>
              <a:rPr lang="en"/>
              <a:t>Directly led to american strikes in Iraq</a:t>
            </a:r>
          </a:p>
          <a:p>
            <a:pPr marL="457200" lvl="0" indent="-228600" rtl="0">
              <a:spcBef>
                <a:spcPts val="0"/>
              </a:spcBef>
              <a:buChar char="-"/>
            </a:pPr>
            <a:r>
              <a:rPr lang="en"/>
              <a:t>US, UK, Australia made emergency drops to moountain; provided guns to peshmerga </a:t>
            </a:r>
          </a:p>
          <a:p>
            <a:pPr marL="457200" lvl="0" indent="-228600" rtl="0">
              <a:spcBef>
                <a:spcPts val="0"/>
              </a:spcBef>
              <a:buChar char="-"/>
            </a:pPr>
            <a:r>
              <a:rPr lang="en"/>
              <a:t>Result - 500,000 refugees</a:t>
            </a:r>
          </a:p>
        </p:txBody>
      </p:sp>
    </p:spTree>
    <p:extLst>
      <p:ext uri="{BB962C8B-B14F-4D97-AF65-F5344CB8AC3E}">
        <p14:creationId xmlns:p14="http://schemas.microsoft.com/office/powerpoint/2010/main" val="3613902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46208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71020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54787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182933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729262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80307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12746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60590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POC testing limited = urine dipstick basically. Glucometers. Have general other things like thermometers, BP cuffs. </a:t>
            </a:r>
          </a:p>
          <a:p>
            <a:pPr lvl="0">
              <a:spcBef>
                <a:spcPts val="0"/>
              </a:spcBef>
              <a:buNone/>
            </a:pPr>
            <a:endParaRPr/>
          </a:p>
          <a:p>
            <a:pPr lvl="0">
              <a:spcBef>
                <a:spcPts val="0"/>
              </a:spcBef>
              <a:buNone/>
            </a:pPr>
            <a:r>
              <a:rPr lang="en"/>
              <a:t>Plenty of paracetamol, ibuprofen </a:t>
            </a:r>
          </a:p>
          <a:p>
            <a:pPr lvl="0">
              <a:spcBef>
                <a:spcPts val="0"/>
              </a:spcBef>
              <a:buNone/>
            </a:pPr>
            <a:r>
              <a:rPr lang="en"/>
              <a:t>Plenty of amoxicillin (reconstituting our own meds), augmentin, ciproflox, azithro</a:t>
            </a:r>
          </a:p>
          <a:p>
            <a:pPr lvl="0">
              <a:spcBef>
                <a:spcPts val="0"/>
              </a:spcBef>
              <a:buNone/>
            </a:pPr>
            <a:endParaRPr/>
          </a:p>
          <a:p>
            <a:pPr lvl="0">
              <a:spcBef>
                <a:spcPts val="0"/>
              </a:spcBef>
              <a:buNone/>
            </a:pPr>
            <a:r>
              <a:rPr lang="en"/>
              <a:t>Interesting differences</a:t>
            </a:r>
          </a:p>
          <a:p>
            <a:pPr marL="457200" lvl="0" indent="-228600" rtl="0">
              <a:spcBef>
                <a:spcPts val="0"/>
              </a:spcBef>
              <a:buChar char="-"/>
            </a:pPr>
            <a:r>
              <a:rPr lang="en"/>
              <a:t>Brits never use triple abx cream</a:t>
            </a:r>
          </a:p>
          <a:p>
            <a:pPr marL="457200" lvl="0" indent="-228600" rtl="0">
              <a:spcBef>
                <a:spcPts val="0"/>
              </a:spcBef>
              <a:buChar char="-"/>
            </a:pPr>
            <a:r>
              <a:rPr lang="en"/>
              <a:t>Doxy first line for abx</a:t>
            </a:r>
          </a:p>
          <a:p>
            <a:pPr marL="457200" lvl="0" indent="-228600">
              <a:spcBef>
                <a:spcPts val="0"/>
              </a:spcBef>
              <a:buChar char="-"/>
            </a:pPr>
            <a:r>
              <a:rPr lang="en"/>
              <a:t>Used BNF a lot </a:t>
            </a:r>
          </a:p>
          <a:p>
            <a:pPr lvl="0">
              <a:spcBef>
                <a:spcPts val="0"/>
              </a:spcBef>
              <a:buNone/>
            </a:pPr>
            <a:endParaRPr/>
          </a:p>
        </p:txBody>
      </p:sp>
    </p:spTree>
    <p:extLst>
      <p:ext uri="{BB962C8B-B14F-4D97-AF65-F5344CB8AC3E}">
        <p14:creationId xmlns:p14="http://schemas.microsoft.com/office/powerpoint/2010/main" val="1386302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06061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Char char="-"/>
            </a:pPr>
            <a:r>
              <a:rPr lang="en"/>
              <a:t>Limited</a:t>
            </a:r>
          </a:p>
          <a:p>
            <a:pPr marL="457200" lvl="0" indent="-228600" rtl="0">
              <a:spcBef>
                <a:spcPts val="0"/>
              </a:spcBef>
              <a:buChar char="-"/>
            </a:pPr>
            <a:endParaRPr/>
          </a:p>
          <a:p>
            <a:pPr lvl="0" rtl="0">
              <a:spcBef>
                <a:spcPts val="0"/>
              </a:spcBef>
              <a:buNone/>
            </a:pPr>
            <a:endParaRPr/>
          </a:p>
        </p:txBody>
      </p:sp>
    </p:spTree>
    <p:extLst>
      <p:ext uri="{BB962C8B-B14F-4D97-AF65-F5344CB8AC3E}">
        <p14:creationId xmlns:p14="http://schemas.microsoft.com/office/powerpoint/2010/main" val="1476396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Char char="-"/>
            </a:pPr>
            <a:r>
              <a:rPr lang="en"/>
              <a:t>Limited</a:t>
            </a:r>
          </a:p>
          <a:p>
            <a:pPr marL="457200" lvl="0" indent="-228600" rtl="0">
              <a:spcBef>
                <a:spcPts val="0"/>
              </a:spcBef>
              <a:buChar char="-"/>
            </a:pPr>
            <a:endParaRPr/>
          </a:p>
          <a:p>
            <a:pPr lvl="0" rtl="0">
              <a:spcBef>
                <a:spcPts val="0"/>
              </a:spcBef>
              <a:buNone/>
            </a:pPr>
            <a:endParaRPr/>
          </a:p>
        </p:txBody>
      </p:sp>
    </p:spTree>
    <p:extLst>
      <p:ext uri="{BB962C8B-B14F-4D97-AF65-F5344CB8AC3E}">
        <p14:creationId xmlns:p14="http://schemas.microsoft.com/office/powerpoint/2010/main" val="1602389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26500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41345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Lacerations (chin, lip, lots of forehead)</a:t>
            </a:r>
          </a:p>
        </p:txBody>
      </p:sp>
    </p:spTree>
    <p:extLst>
      <p:ext uri="{BB962C8B-B14F-4D97-AF65-F5344CB8AC3E}">
        <p14:creationId xmlns:p14="http://schemas.microsoft.com/office/powerpoint/2010/main" val="3722922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55105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186531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Lots of depression - guy who came in with vague pain, flat flat affect, unwell. </a:t>
            </a:r>
          </a:p>
          <a:p>
            <a:pPr lvl="0">
              <a:spcBef>
                <a:spcPts val="0"/>
              </a:spcBef>
              <a:buNone/>
            </a:pPr>
            <a:r>
              <a:rPr lang="en"/>
              <a:t>Treatment options = meds (citalopram or sertraline) and SOME therapy (isra-aid)</a:t>
            </a:r>
          </a:p>
          <a:p>
            <a:pPr lvl="0">
              <a:spcBef>
                <a:spcPts val="0"/>
              </a:spcBef>
              <a:buNone/>
            </a:pPr>
            <a:endParaRPr/>
          </a:p>
          <a:p>
            <a:pPr lvl="0">
              <a:spcBef>
                <a:spcPts val="0"/>
              </a:spcBef>
              <a:buNone/>
            </a:pPr>
            <a:r>
              <a:rPr lang="en"/>
              <a:t>Sometimes leads to spousal abuse (1 story of woman with a sister-wife; husband abused her)</a:t>
            </a:r>
          </a:p>
          <a:p>
            <a:pPr lvl="0">
              <a:spcBef>
                <a:spcPts val="0"/>
              </a:spcBef>
              <a:buNone/>
            </a:pPr>
            <a:endParaRPr/>
          </a:p>
          <a:p>
            <a:pPr lvl="0">
              <a:spcBef>
                <a:spcPts val="0"/>
              </a:spcBef>
              <a:buNone/>
            </a:pPr>
            <a:r>
              <a:rPr lang="en"/>
              <a:t>Conversion disorder - lady fell out in front of me. </a:t>
            </a:r>
          </a:p>
          <a:p>
            <a:pPr lvl="0">
              <a:spcBef>
                <a:spcPts val="0"/>
              </a:spcBef>
              <a:buNone/>
            </a:pPr>
            <a:endParaRPr/>
          </a:p>
          <a:p>
            <a:pPr lvl="0" rtl="0">
              <a:spcBef>
                <a:spcPts val="0"/>
              </a:spcBef>
              <a:buNone/>
            </a:pPr>
            <a:endParaRPr/>
          </a:p>
        </p:txBody>
      </p:sp>
    </p:spTree>
    <p:extLst>
      <p:ext uri="{BB962C8B-B14F-4D97-AF65-F5344CB8AC3E}">
        <p14:creationId xmlns:p14="http://schemas.microsoft.com/office/powerpoint/2010/main" val="626416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505400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84798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000"/>
              <a:t>1948 arose from WW2; 30 articles total </a:t>
            </a:r>
          </a:p>
          <a:p>
            <a:pPr lvl="0" indent="457200">
              <a:spcBef>
                <a:spcPts val="0"/>
              </a:spcBef>
              <a:buNone/>
            </a:pPr>
            <a:r>
              <a:rPr lang="en" sz="1000"/>
              <a:t>Committee lead by Eleanor Roosevelt</a:t>
            </a:r>
            <a:br>
              <a:rPr lang="en" sz="1000"/>
            </a:br>
            <a:r>
              <a:rPr lang="en" sz="1000"/>
              <a:t>	(not legally binding, but adjusted and followed by International Bill of Human Rights which in 1976 became international law)</a:t>
            </a:r>
          </a:p>
          <a:p>
            <a:pPr lvl="0" indent="457200" rtl="0">
              <a:spcBef>
                <a:spcPts val="0"/>
              </a:spcBef>
              <a:buNone/>
            </a:pPr>
            <a:r>
              <a:rPr lang="en" sz="1000"/>
              <a:t>Article 14 -- Persons have a right to seek asylum from persecution from other countries </a:t>
            </a:r>
          </a:p>
          <a:p>
            <a:pPr lvl="0" indent="457200" rtl="0">
              <a:spcBef>
                <a:spcPts val="0"/>
              </a:spcBef>
              <a:buNone/>
            </a:pPr>
            <a:r>
              <a:rPr lang="en" sz="1000"/>
              <a:t>Article 15 - right to a nationality</a:t>
            </a:r>
          </a:p>
          <a:p>
            <a:pPr lvl="0" indent="457200">
              <a:spcBef>
                <a:spcPts val="0"/>
              </a:spcBef>
              <a:buNone/>
            </a:pPr>
            <a:r>
              <a:rPr lang="en" sz="1000"/>
              <a:t>Article 25 - right to a standard of living adequate for the health and well-being of himself and of his family, including food,clothing, housing, and medical care and necessary social services, and the right to security in the event of unemployment, sickness, disability, widowhood, old age, or lack of livelihood in circumstances beyond his control</a:t>
            </a:r>
          </a:p>
          <a:p>
            <a:pPr lvl="0">
              <a:spcBef>
                <a:spcPts val="0"/>
              </a:spcBef>
              <a:buNone/>
            </a:pPr>
            <a:endParaRPr sz="1000"/>
          </a:p>
          <a:p>
            <a:pPr lvl="0">
              <a:spcBef>
                <a:spcPts val="0"/>
              </a:spcBef>
              <a:buNone/>
            </a:pPr>
            <a:r>
              <a:rPr lang="en" sz="1000"/>
              <a:t>1951 - UN treaty builds on article 14. Set up post WW2, initially protect Europeans only but later extended to all (1967 protocol - same year as second palestinian exodus) </a:t>
            </a:r>
          </a:p>
          <a:p>
            <a:pPr lvl="0">
              <a:spcBef>
                <a:spcPts val="0"/>
              </a:spcBef>
              <a:buNone/>
            </a:pPr>
            <a:r>
              <a:rPr lang="en" sz="1000"/>
              <a:t>	Defines refugee</a:t>
            </a:r>
          </a:p>
          <a:p>
            <a:pPr lvl="0">
              <a:spcBef>
                <a:spcPts val="0"/>
              </a:spcBef>
              <a:buNone/>
            </a:pPr>
            <a:r>
              <a:rPr lang="en" sz="1000"/>
              <a:t>		War criminals do NOT qualify</a:t>
            </a:r>
          </a:p>
          <a:p>
            <a:pPr lvl="0">
              <a:spcBef>
                <a:spcPts val="0"/>
              </a:spcBef>
              <a:buNone/>
            </a:pPr>
            <a:r>
              <a:rPr lang="en" sz="1000"/>
              <a:t>	Defines rights of individuals who are granted asylum</a:t>
            </a:r>
          </a:p>
          <a:p>
            <a:pPr lvl="0">
              <a:spcBef>
                <a:spcPts val="0"/>
              </a:spcBef>
              <a:buNone/>
            </a:pPr>
            <a:r>
              <a:rPr lang="en" sz="1000"/>
              <a:t>	Defines responsibilities of nations that grant asylum</a:t>
            </a:r>
          </a:p>
          <a:p>
            <a:pPr lvl="0">
              <a:spcBef>
                <a:spcPts val="0"/>
              </a:spcBef>
              <a:buNone/>
            </a:pPr>
            <a:r>
              <a:rPr lang="en" sz="1000"/>
              <a:t>Non-refoulement = </a:t>
            </a:r>
            <a:r>
              <a:rPr lang="en" sz="1000">
                <a:solidFill>
                  <a:srgbClr val="222222"/>
                </a:solidFill>
                <a:highlight>
                  <a:srgbClr val="DEE1E4"/>
                </a:highlight>
              </a:rPr>
              <a:t>refugee should not be returned to a country where they face serious threats to their life or freedom. This is now considered a rule of customary international law. </a:t>
            </a:r>
          </a:p>
          <a:p>
            <a:pPr lvl="0">
              <a:spcBef>
                <a:spcPts val="0"/>
              </a:spcBef>
              <a:buNone/>
            </a:pPr>
            <a:endParaRPr sz="1000">
              <a:solidFill>
                <a:srgbClr val="222222"/>
              </a:solidFill>
              <a:highlight>
                <a:srgbClr val="DEE1E4"/>
              </a:highlight>
            </a:endParaRPr>
          </a:p>
          <a:p>
            <a:pPr lvl="0">
              <a:spcBef>
                <a:spcPts val="0"/>
              </a:spcBef>
              <a:buNone/>
            </a:pPr>
            <a:r>
              <a:rPr lang="en" sz="1000">
                <a:solidFill>
                  <a:srgbClr val="222222"/>
                </a:solidFill>
                <a:highlight>
                  <a:srgbClr val="DEE1E4"/>
                </a:highlight>
              </a:rPr>
              <a:t>UNHCR = UN high commissioner for Refugees (or UN Refugee Agency)</a:t>
            </a:r>
          </a:p>
          <a:p>
            <a:pPr lvl="0">
              <a:spcBef>
                <a:spcPts val="0"/>
              </a:spcBef>
              <a:buNone/>
            </a:pPr>
            <a:endParaRPr sz="1000">
              <a:solidFill>
                <a:srgbClr val="222222"/>
              </a:solidFill>
              <a:highlight>
                <a:srgbClr val="DEE1E4"/>
              </a:highlight>
            </a:endParaRPr>
          </a:p>
          <a:p>
            <a:pPr lvl="0">
              <a:spcBef>
                <a:spcPts val="0"/>
              </a:spcBef>
              <a:buNone/>
            </a:pPr>
            <a:r>
              <a:rPr lang="en" sz="1000">
                <a:solidFill>
                  <a:srgbClr val="222222"/>
                </a:solidFill>
                <a:highlight>
                  <a:srgbClr val="DEE1E4"/>
                </a:highlight>
              </a:rPr>
              <a:t>An asylum-seeker is someone whose request for sanctuary has yet to be processed. Every year, around one million people seek asylum.</a:t>
            </a:r>
          </a:p>
          <a:p>
            <a:pPr lvl="0">
              <a:spcBef>
                <a:spcPts val="0"/>
              </a:spcBef>
              <a:buNone/>
            </a:pPr>
            <a:endParaRPr sz="1000">
              <a:solidFill>
                <a:srgbClr val="222222"/>
              </a:solidFill>
              <a:highlight>
                <a:srgbClr val="DEE1E4"/>
              </a:highlight>
            </a:endParaRPr>
          </a:p>
          <a:p>
            <a:pPr lvl="0">
              <a:spcBef>
                <a:spcPts val="0"/>
              </a:spcBef>
              <a:buNone/>
            </a:pPr>
            <a:r>
              <a:rPr lang="en" sz="1000">
                <a:solidFill>
                  <a:srgbClr val="222222"/>
                </a:solidFill>
                <a:highlight>
                  <a:srgbClr val="FFFFFF"/>
                </a:highlight>
              </a:rPr>
              <a:t>Refugees are specifically defined and protected in international law. Refugees are people outside their country of origin because of feared persecution, conflict, violence, or other circumstances that have seriously disturbed public order, and who, as a result, require ‘international protection’. Their situation is often so perilous and intolerable, that they cross national borders to seek safety in nearby countries, and thus become internationally recognized as ‘refugees’ with access to assistance from states, UNHCR, and relevant organizations. They are so recognized precisely because it is too dangerous for them to return home, and they therefore need sanctuary elsewhere. These are people for whom denial of asylum has potentially deadly consequences.</a:t>
            </a:r>
          </a:p>
          <a:p>
            <a:pPr lvl="0" rtl="0">
              <a:spcBef>
                <a:spcPts val="0"/>
              </a:spcBef>
              <a:buNone/>
            </a:pPr>
            <a:endParaRPr sz="1000"/>
          </a:p>
        </p:txBody>
      </p:sp>
    </p:spTree>
    <p:extLst>
      <p:ext uri="{BB962C8B-B14F-4D97-AF65-F5344CB8AC3E}">
        <p14:creationId xmlns:p14="http://schemas.microsoft.com/office/powerpoint/2010/main" val="791449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 name="Shape 2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Alcohol use (as described in case) </a:t>
            </a:r>
          </a:p>
          <a:p>
            <a:pPr lvl="0">
              <a:spcBef>
                <a:spcPts val="0"/>
              </a:spcBef>
              <a:buNone/>
            </a:pPr>
            <a:endParaRPr/>
          </a:p>
          <a:p>
            <a:pPr lvl="0" rtl="0">
              <a:spcBef>
                <a:spcPts val="0"/>
              </a:spcBef>
              <a:buNone/>
            </a:pPr>
            <a:r>
              <a:rPr lang="en"/>
              <a:t>Tobacco use - lots of nicotine patches (like candy). </a:t>
            </a:r>
          </a:p>
        </p:txBody>
      </p:sp>
    </p:spTree>
    <p:extLst>
      <p:ext uri="{BB962C8B-B14F-4D97-AF65-F5344CB8AC3E}">
        <p14:creationId xmlns:p14="http://schemas.microsoft.com/office/powerpoint/2010/main" val="1295318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15304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40894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Alcohol use (as described in case) </a:t>
            </a:r>
          </a:p>
          <a:p>
            <a:pPr lvl="0" rtl="0">
              <a:spcBef>
                <a:spcPts val="0"/>
              </a:spcBef>
              <a:buNone/>
            </a:pPr>
            <a:endParaRPr/>
          </a:p>
          <a:p>
            <a:pPr lvl="0" rtl="0">
              <a:spcBef>
                <a:spcPts val="0"/>
              </a:spcBef>
              <a:buNone/>
            </a:pPr>
            <a:r>
              <a:rPr lang="en"/>
              <a:t>Tobacco use - lots of nicotine patches (like candy). </a:t>
            </a:r>
          </a:p>
        </p:txBody>
      </p:sp>
    </p:spTree>
    <p:extLst>
      <p:ext uri="{BB962C8B-B14F-4D97-AF65-F5344CB8AC3E}">
        <p14:creationId xmlns:p14="http://schemas.microsoft.com/office/powerpoint/2010/main" val="4004744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3163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871330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90079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591204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41458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5" name="Shape 3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Love medicine all over again</a:t>
            </a:r>
          </a:p>
        </p:txBody>
      </p:sp>
    </p:spTree>
    <p:extLst>
      <p:ext uri="{BB962C8B-B14F-4D97-AF65-F5344CB8AC3E}">
        <p14:creationId xmlns:p14="http://schemas.microsoft.com/office/powerpoint/2010/main" val="1659844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000">
                <a:solidFill>
                  <a:srgbClr val="222222"/>
                </a:solidFill>
                <a:highlight>
                  <a:srgbClr val="DEE1E4"/>
                </a:highlight>
              </a:rPr>
              <a:t>65.3 million forcibly displaced persons</a:t>
            </a:r>
          </a:p>
          <a:p>
            <a:pPr lvl="0">
              <a:spcBef>
                <a:spcPts val="0"/>
              </a:spcBef>
              <a:buNone/>
            </a:pPr>
            <a:r>
              <a:rPr lang="en" sz="1000">
                <a:solidFill>
                  <a:srgbClr val="222222"/>
                </a:solidFill>
                <a:highlight>
                  <a:srgbClr val="DEE1E4"/>
                </a:highlight>
              </a:rPr>
              <a:t>34000 people forcibly displaced daily </a:t>
            </a:r>
          </a:p>
          <a:p>
            <a:pPr lvl="0">
              <a:spcBef>
                <a:spcPts val="0"/>
              </a:spcBef>
              <a:buNone/>
            </a:pPr>
            <a:endParaRPr sz="1000">
              <a:solidFill>
                <a:srgbClr val="222222"/>
              </a:solidFill>
              <a:highlight>
                <a:srgbClr val="DEE1E4"/>
              </a:highlight>
            </a:endParaRPr>
          </a:p>
          <a:p>
            <a:pPr lvl="0">
              <a:spcBef>
                <a:spcPts val="0"/>
              </a:spcBef>
              <a:buNone/>
            </a:pPr>
            <a:r>
              <a:rPr lang="en" sz="1000">
                <a:solidFill>
                  <a:srgbClr val="222222"/>
                </a:solidFill>
                <a:highlight>
                  <a:srgbClr val="DEE1E4"/>
                </a:highlight>
              </a:rPr>
              <a:t>21.3 million refugees (½ under age 18) ==== definition ***</a:t>
            </a:r>
          </a:p>
          <a:p>
            <a:pPr lvl="0">
              <a:spcBef>
                <a:spcPts val="0"/>
              </a:spcBef>
              <a:buNone/>
            </a:pPr>
            <a:endParaRPr sz="1000">
              <a:solidFill>
                <a:srgbClr val="222222"/>
              </a:solidFill>
              <a:highlight>
                <a:srgbClr val="DEE1E4"/>
              </a:highlight>
            </a:endParaRPr>
          </a:p>
          <a:p>
            <a:pPr lvl="0">
              <a:spcBef>
                <a:spcPts val="0"/>
              </a:spcBef>
              <a:buNone/>
            </a:pPr>
            <a:r>
              <a:rPr lang="en" sz="1000">
                <a:solidFill>
                  <a:srgbClr val="222222"/>
                </a:solidFill>
                <a:highlight>
                  <a:srgbClr val="DEE1E4"/>
                </a:highlight>
              </a:rPr>
              <a:t>10 million stateless == denied nationality and access to basic rights (education, healthcare, employment, freedom of movement)</a:t>
            </a:r>
          </a:p>
          <a:p>
            <a:pPr lvl="0">
              <a:spcBef>
                <a:spcPts val="0"/>
              </a:spcBef>
              <a:buNone/>
            </a:pPr>
            <a:endParaRPr sz="1000">
              <a:solidFill>
                <a:srgbClr val="222222"/>
              </a:solidFill>
              <a:highlight>
                <a:srgbClr val="DEE1E4"/>
              </a:highlight>
            </a:endParaRPr>
          </a:p>
          <a:p>
            <a:pPr lvl="0" rtl="0">
              <a:spcBef>
                <a:spcPts val="0"/>
              </a:spcBef>
              <a:buNone/>
            </a:pPr>
            <a:endParaRPr sz="1000">
              <a:solidFill>
                <a:srgbClr val="222222"/>
              </a:solidFill>
              <a:highlight>
                <a:srgbClr val="DEE1E4"/>
              </a:highlight>
            </a:endParaRPr>
          </a:p>
        </p:txBody>
      </p:sp>
    </p:spTree>
    <p:extLst>
      <p:ext uri="{BB962C8B-B14F-4D97-AF65-F5344CB8AC3E}">
        <p14:creationId xmlns:p14="http://schemas.microsoft.com/office/powerpoint/2010/main" val="2671128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Shape 3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Humans are amazing and resilient </a:t>
            </a:r>
          </a:p>
        </p:txBody>
      </p:sp>
    </p:spTree>
    <p:extLst>
      <p:ext uri="{BB962C8B-B14F-4D97-AF65-F5344CB8AC3E}">
        <p14:creationId xmlns:p14="http://schemas.microsoft.com/office/powerpoint/2010/main" val="3498743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Humans are amazing and resilient </a:t>
            </a:r>
          </a:p>
        </p:txBody>
      </p:sp>
    </p:spTree>
    <p:extLst>
      <p:ext uri="{BB962C8B-B14F-4D97-AF65-F5344CB8AC3E}">
        <p14:creationId xmlns:p14="http://schemas.microsoft.com/office/powerpoint/2010/main" val="1016361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Generosity </a:t>
            </a:r>
          </a:p>
        </p:txBody>
      </p:sp>
    </p:spTree>
    <p:extLst>
      <p:ext uri="{BB962C8B-B14F-4D97-AF65-F5344CB8AC3E}">
        <p14:creationId xmlns:p14="http://schemas.microsoft.com/office/powerpoint/2010/main" val="4091850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1" name="Shape 3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295326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Not easy, but helps to have a good crew</a:t>
            </a:r>
          </a:p>
        </p:txBody>
      </p:sp>
    </p:spTree>
    <p:extLst>
      <p:ext uri="{BB962C8B-B14F-4D97-AF65-F5344CB8AC3E}">
        <p14:creationId xmlns:p14="http://schemas.microsoft.com/office/powerpoint/2010/main" val="11144598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7" name="Shape 3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5596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3" name="Shape 3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244973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9" name="Shape 3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71556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39694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5" name="Shape 3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99916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000">
                <a:solidFill>
                  <a:srgbClr val="222222"/>
                </a:solidFill>
                <a:highlight>
                  <a:srgbClr val="DEE1E4"/>
                </a:highlight>
              </a:rPr>
              <a:t>More than 1-mllion people arrived in the EU in 2015 alone</a:t>
            </a:r>
          </a:p>
          <a:p>
            <a:pPr lvl="0" rtl="0">
              <a:spcBef>
                <a:spcPts val="0"/>
              </a:spcBef>
              <a:buNone/>
            </a:pPr>
            <a:endParaRPr sz="1000">
              <a:solidFill>
                <a:srgbClr val="222222"/>
              </a:solidFill>
              <a:highlight>
                <a:srgbClr val="DEE1E4"/>
              </a:highlight>
            </a:endParaRPr>
          </a:p>
        </p:txBody>
      </p:sp>
    </p:spTree>
    <p:extLst>
      <p:ext uri="{BB962C8B-B14F-4D97-AF65-F5344CB8AC3E}">
        <p14:creationId xmlns:p14="http://schemas.microsoft.com/office/powerpoint/2010/main" val="28336810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2695591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8" name="Shape 4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97082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588480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THis is what motivates me. </a:t>
            </a:r>
          </a:p>
          <a:p>
            <a:pPr lvl="0">
              <a:spcBef>
                <a:spcPts val="0"/>
              </a:spcBef>
              <a:buNone/>
            </a:pPr>
            <a:r>
              <a:rPr lang="en"/>
              <a:t>THis motivates many of us - abroad, domestic, et.</a:t>
            </a:r>
          </a:p>
        </p:txBody>
      </p:sp>
    </p:spTree>
    <p:extLst>
      <p:ext uri="{BB962C8B-B14F-4D97-AF65-F5344CB8AC3E}">
        <p14:creationId xmlns:p14="http://schemas.microsoft.com/office/powerpoint/2010/main" val="2428356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79096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000">
              <a:solidFill>
                <a:srgbClr val="222222"/>
              </a:solidFill>
              <a:highlight>
                <a:srgbClr val="DEE1E4"/>
              </a:highlight>
            </a:endParaRPr>
          </a:p>
        </p:txBody>
      </p:sp>
    </p:spTree>
    <p:extLst>
      <p:ext uri="{BB962C8B-B14F-4D97-AF65-F5344CB8AC3E}">
        <p14:creationId xmlns:p14="http://schemas.microsoft.com/office/powerpoint/2010/main" val="4205746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000">
                <a:solidFill>
                  <a:srgbClr val="222222"/>
                </a:solidFill>
                <a:highlight>
                  <a:srgbClr val="DEE1E4"/>
                </a:highlight>
              </a:rPr>
              <a:t>Red: how many are there. Blue: capacity</a:t>
            </a:r>
          </a:p>
          <a:p>
            <a:pPr lvl="0">
              <a:spcBef>
                <a:spcPts val="0"/>
              </a:spcBef>
              <a:buNone/>
            </a:pPr>
            <a:r>
              <a:rPr lang="en" sz="1000">
                <a:solidFill>
                  <a:srgbClr val="222222"/>
                </a:solidFill>
                <a:highlight>
                  <a:srgbClr val="DEE1E4"/>
                </a:highlight>
              </a:rPr>
              <a:t>Top corner shows Sindos</a:t>
            </a:r>
          </a:p>
          <a:p>
            <a:pPr lvl="0">
              <a:spcBef>
                <a:spcPts val="0"/>
              </a:spcBef>
              <a:buNone/>
            </a:pPr>
            <a:r>
              <a:rPr lang="en" sz="1000">
                <a:solidFill>
                  <a:srgbClr val="222222"/>
                </a:solidFill>
                <a:highlight>
                  <a:srgbClr val="DEE1E4"/>
                </a:highlight>
              </a:rPr>
              <a:t>Mid/top </a:t>
            </a:r>
          </a:p>
          <a:p>
            <a:pPr lvl="0">
              <a:spcBef>
                <a:spcPts val="0"/>
              </a:spcBef>
              <a:buNone/>
            </a:pPr>
            <a:endParaRPr sz="1000">
              <a:solidFill>
                <a:srgbClr val="222222"/>
              </a:solidFill>
              <a:highlight>
                <a:srgbClr val="DEE1E4"/>
              </a:highlight>
            </a:endParaRPr>
          </a:p>
          <a:p>
            <a:pPr lvl="0" rtl="0">
              <a:spcBef>
                <a:spcPts val="0"/>
              </a:spcBef>
              <a:buNone/>
            </a:pPr>
            <a:r>
              <a:rPr lang="en" sz="1000">
                <a:solidFill>
                  <a:srgbClr val="222222"/>
                </a:solidFill>
                <a:highlight>
                  <a:srgbClr val="DEE1E4"/>
                </a:highlight>
              </a:rPr>
              <a:t>MAINLAND</a:t>
            </a:r>
          </a:p>
          <a:p>
            <a:pPr lvl="0" indent="457200">
              <a:spcBef>
                <a:spcPts val="0"/>
              </a:spcBef>
              <a:buNone/>
            </a:pPr>
            <a:r>
              <a:rPr lang="en" sz="1000">
                <a:solidFill>
                  <a:srgbClr val="222222"/>
                </a:solidFill>
                <a:highlight>
                  <a:srgbClr val="DEE1E4"/>
                </a:highlight>
              </a:rPr>
              <a:t>&gt;36K refugees (official and unofficial)</a:t>
            </a:r>
          </a:p>
          <a:p>
            <a:pPr lvl="0" indent="457200">
              <a:spcBef>
                <a:spcPts val="0"/>
              </a:spcBef>
              <a:buNone/>
            </a:pPr>
            <a:r>
              <a:rPr lang="en" sz="1000">
                <a:solidFill>
                  <a:srgbClr val="222222"/>
                </a:solidFill>
                <a:highlight>
                  <a:srgbClr val="DEE1E4"/>
                </a:highlight>
              </a:rPr>
              <a:t>&gt;57K capacity to house</a:t>
            </a:r>
          </a:p>
          <a:p>
            <a:pPr lvl="0">
              <a:spcBef>
                <a:spcPts val="0"/>
              </a:spcBef>
              <a:buNone/>
            </a:pPr>
            <a:endParaRPr sz="1000">
              <a:solidFill>
                <a:srgbClr val="222222"/>
              </a:solidFill>
              <a:highlight>
                <a:srgbClr val="DEE1E4"/>
              </a:highlight>
            </a:endParaRPr>
          </a:p>
          <a:p>
            <a:pPr lvl="0">
              <a:spcBef>
                <a:spcPts val="0"/>
              </a:spcBef>
              <a:buNone/>
            </a:pPr>
            <a:r>
              <a:rPr lang="en" sz="1000">
                <a:solidFill>
                  <a:srgbClr val="222222"/>
                </a:solidFill>
                <a:highlight>
                  <a:srgbClr val="DEE1E4"/>
                </a:highlight>
              </a:rPr>
              <a:t>ISLANDS</a:t>
            </a:r>
          </a:p>
          <a:p>
            <a:pPr lvl="0">
              <a:spcBef>
                <a:spcPts val="0"/>
              </a:spcBef>
              <a:buNone/>
            </a:pPr>
            <a:r>
              <a:rPr lang="en" sz="1000">
                <a:solidFill>
                  <a:srgbClr val="222222"/>
                </a:solidFill>
                <a:highlight>
                  <a:srgbClr val="DEE1E4"/>
                </a:highlight>
              </a:rPr>
              <a:t>	&gt;15K refugees</a:t>
            </a:r>
          </a:p>
          <a:p>
            <a:pPr lvl="0" rtl="0">
              <a:spcBef>
                <a:spcPts val="0"/>
              </a:spcBef>
              <a:buNone/>
            </a:pPr>
            <a:r>
              <a:rPr lang="en" sz="1000">
                <a:solidFill>
                  <a:srgbClr val="222222"/>
                </a:solidFill>
                <a:highlight>
                  <a:srgbClr val="DEE1E4"/>
                </a:highlight>
              </a:rPr>
              <a:t>	8K capacity</a:t>
            </a:r>
          </a:p>
        </p:txBody>
      </p:sp>
    </p:spTree>
    <p:extLst>
      <p:ext uri="{BB962C8B-B14F-4D97-AF65-F5344CB8AC3E}">
        <p14:creationId xmlns:p14="http://schemas.microsoft.com/office/powerpoint/2010/main" val="1761006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https://www.theguardian.com/world/2015/jul/09/greek-debt-crisis-damage-healthcare-hospital-austerity</a:t>
            </a:r>
          </a:p>
          <a:p>
            <a:pPr lvl="0">
              <a:spcBef>
                <a:spcPts val="0"/>
              </a:spcBef>
              <a:buNone/>
            </a:pPr>
            <a:endParaRPr/>
          </a:p>
          <a:p>
            <a:pPr lvl="0">
              <a:spcBef>
                <a:spcPts val="0"/>
              </a:spcBef>
              <a:buNone/>
            </a:pPr>
            <a:r>
              <a:rPr lang="en" u="sng">
                <a:solidFill>
                  <a:schemeClr val="hlink"/>
                </a:solidFill>
                <a:hlinkClick r:id="rId4"/>
              </a:rPr>
              <a:t>http://pulitzercenter.org/reporting/refugees-and-health-care-crisis-greece</a:t>
            </a:r>
          </a:p>
          <a:p>
            <a:pPr lvl="0">
              <a:spcBef>
                <a:spcPts val="0"/>
              </a:spcBef>
              <a:buNone/>
            </a:pPr>
            <a:endParaRPr/>
          </a:p>
          <a:p>
            <a:pPr lvl="0">
              <a:spcBef>
                <a:spcPts val="0"/>
              </a:spcBef>
              <a:buNone/>
            </a:pPr>
            <a:r>
              <a:rPr lang="en" u="sng">
                <a:solidFill>
                  <a:schemeClr val="hlink"/>
                </a:solidFill>
                <a:hlinkClick r:id="rId5"/>
              </a:rPr>
              <a:t>http://www.huffingtonpost.com/entry/greece-refugee-crisis-economy_us_56b12f1de4b04f9b57d7b7d4</a:t>
            </a:r>
          </a:p>
          <a:p>
            <a:pPr lvl="0">
              <a:spcBef>
                <a:spcPts val="0"/>
              </a:spcBef>
              <a:buNone/>
            </a:pPr>
            <a:endParaRPr/>
          </a:p>
          <a:p>
            <a:pPr lvl="0">
              <a:spcBef>
                <a:spcPts val="0"/>
              </a:spcBef>
              <a:buNone/>
            </a:pPr>
            <a:r>
              <a:rPr lang="en" u="sng">
                <a:solidFill>
                  <a:schemeClr val="hlink"/>
                </a:solidFill>
                <a:hlinkClick r:id="rId6"/>
              </a:rPr>
              <a:t>https://www.foreignaffairs.com/articles/greece/2016-07-28/refugees-and-greeces-health-crisis</a:t>
            </a:r>
          </a:p>
          <a:p>
            <a:pPr lvl="0">
              <a:spcBef>
                <a:spcPts val="0"/>
              </a:spcBef>
              <a:buNone/>
            </a:pPr>
            <a:endParaRPr/>
          </a:p>
          <a:p>
            <a:pPr lvl="0">
              <a:spcBef>
                <a:spcPts val="0"/>
              </a:spcBef>
              <a:buNone/>
            </a:pPr>
            <a:r>
              <a:rPr lang="en"/>
              <a:t>http://www.euronews.com/2016/10/20/greece-gets-economic-boost-from-refugee-aid</a:t>
            </a:r>
          </a:p>
        </p:txBody>
      </p:sp>
    </p:spTree>
    <p:extLst>
      <p:ext uri="{BB962C8B-B14F-4D97-AF65-F5344CB8AC3E}">
        <p14:creationId xmlns:p14="http://schemas.microsoft.com/office/powerpoint/2010/main" val="2305589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8" y="2855377"/>
            <a:ext cx="443588" cy="105632"/>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479962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413752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14" name="Shape 14"/>
          <p:cNvSpPr txBox="1">
            <a:spLocks noGrp="1"/>
          </p:cNvSpPr>
          <p:nvPr>
            <p:ph type="ctrTitle"/>
          </p:nvPr>
        </p:nvSpPr>
        <p:spPr>
          <a:xfrm>
            <a:off x="671257" y="990800"/>
            <a:ext cx="7801500" cy="17301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ubTitle" idx="1"/>
          </p:nvPr>
        </p:nvSpPr>
        <p:spPr>
          <a:xfrm>
            <a:off x="671250" y="3174875"/>
            <a:ext cx="7801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16" name="Shape 16"/>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255275"/>
            <a:ext cx="8520600" cy="18906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1" name="Shape 51"/>
          <p:cNvSpPr txBox="1">
            <a:spLocks noGrp="1"/>
          </p:cNvSpPr>
          <p:nvPr>
            <p:ph type="body" idx="1"/>
          </p:nvPr>
        </p:nvSpPr>
        <p:spPr>
          <a:xfrm>
            <a:off x="311700" y="32284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1">
    <p:bg>
      <p:bgPr>
        <a:solidFill>
          <a:srgbClr val="FFFFFF"/>
        </a:solidFill>
        <a:effectLst/>
      </p:bgPr>
    </p:bg>
    <p:spTree>
      <p:nvGrpSpPr>
        <p:cNvPr id="1" name="Shape 55"/>
        <p:cNvGrpSpPr/>
        <p:nvPr/>
      </p:nvGrpSpPr>
      <p:grpSpPr>
        <a:xfrm>
          <a:off x="0" y="0"/>
          <a:ext cx="0" cy="0"/>
          <a:chOff x="0" y="0"/>
          <a:chExt cx="0" cy="0"/>
        </a:xfrm>
      </p:grpSpPr>
      <p:sp>
        <p:nvSpPr>
          <p:cNvPr id="56" name="Shape 56"/>
          <p:cNvSpPr/>
          <p:nvPr/>
        </p:nvSpPr>
        <p:spPr>
          <a:xfrm>
            <a:off x="0" y="0"/>
            <a:ext cx="9144000" cy="51435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57" name="Shape 57"/>
          <p:cNvSpPr txBox="1">
            <a:spLocks noGrp="1"/>
          </p:cNvSpPr>
          <p:nvPr>
            <p:ph type="title"/>
          </p:nvPr>
        </p:nvSpPr>
        <p:spPr>
          <a:xfrm>
            <a:off x="232878" y="219975"/>
            <a:ext cx="2336400" cy="915000"/>
          </a:xfrm>
          <a:prstGeom prst="rect">
            <a:avLst/>
          </a:prstGeom>
          <a:noFill/>
        </p:spPr>
        <p:txBody>
          <a:bodyPr lIns="91425" tIns="91425" rIns="91425" bIns="91425" anchor="b" anchorCtr="0"/>
          <a:lstStyle>
            <a:lvl1pPr lvl="0" algn="l">
              <a:lnSpc>
                <a:spcPct val="100000"/>
              </a:lnSpc>
              <a:spcBef>
                <a:spcPts val="0"/>
              </a:spcBef>
              <a:spcAft>
                <a:spcPts val="0"/>
              </a:spcAft>
              <a:buClr>
                <a:srgbClr val="000000"/>
              </a:buClr>
              <a:buSzPct val="100000"/>
              <a:buNone/>
              <a:defRPr sz="2100" b="1">
                <a:solidFill>
                  <a:srgbClr val="000000"/>
                </a:solidFill>
              </a:defRPr>
            </a:lvl1pPr>
            <a:lvl2pPr lvl="1" algn="l">
              <a:lnSpc>
                <a:spcPct val="100000"/>
              </a:lnSpc>
              <a:spcBef>
                <a:spcPts val="0"/>
              </a:spcBef>
              <a:spcAft>
                <a:spcPts val="0"/>
              </a:spcAft>
              <a:buClr>
                <a:srgbClr val="000000"/>
              </a:buClr>
              <a:buSzPct val="100000"/>
              <a:buNone/>
              <a:defRPr sz="2100" b="1">
                <a:solidFill>
                  <a:srgbClr val="000000"/>
                </a:solidFill>
              </a:defRPr>
            </a:lvl2pPr>
            <a:lvl3pPr lvl="2" algn="l">
              <a:lnSpc>
                <a:spcPct val="100000"/>
              </a:lnSpc>
              <a:spcBef>
                <a:spcPts val="0"/>
              </a:spcBef>
              <a:spcAft>
                <a:spcPts val="0"/>
              </a:spcAft>
              <a:buClr>
                <a:srgbClr val="000000"/>
              </a:buClr>
              <a:buSzPct val="100000"/>
              <a:buNone/>
              <a:defRPr sz="2100" b="1">
                <a:solidFill>
                  <a:srgbClr val="000000"/>
                </a:solidFill>
              </a:defRPr>
            </a:lvl3pPr>
            <a:lvl4pPr lvl="3" algn="l">
              <a:lnSpc>
                <a:spcPct val="100000"/>
              </a:lnSpc>
              <a:spcBef>
                <a:spcPts val="0"/>
              </a:spcBef>
              <a:spcAft>
                <a:spcPts val="0"/>
              </a:spcAft>
              <a:buClr>
                <a:srgbClr val="000000"/>
              </a:buClr>
              <a:buSzPct val="100000"/>
              <a:buNone/>
              <a:defRPr sz="2100" b="1">
                <a:solidFill>
                  <a:srgbClr val="000000"/>
                </a:solidFill>
              </a:defRPr>
            </a:lvl4pPr>
            <a:lvl5pPr lvl="4" algn="l">
              <a:lnSpc>
                <a:spcPct val="100000"/>
              </a:lnSpc>
              <a:spcBef>
                <a:spcPts val="0"/>
              </a:spcBef>
              <a:spcAft>
                <a:spcPts val="0"/>
              </a:spcAft>
              <a:buClr>
                <a:srgbClr val="000000"/>
              </a:buClr>
              <a:buSzPct val="100000"/>
              <a:buNone/>
              <a:defRPr sz="2100" b="1">
                <a:solidFill>
                  <a:srgbClr val="000000"/>
                </a:solidFill>
              </a:defRPr>
            </a:lvl5pPr>
            <a:lvl6pPr lvl="5" algn="l">
              <a:lnSpc>
                <a:spcPct val="100000"/>
              </a:lnSpc>
              <a:spcBef>
                <a:spcPts val="0"/>
              </a:spcBef>
              <a:spcAft>
                <a:spcPts val="0"/>
              </a:spcAft>
              <a:buClr>
                <a:srgbClr val="000000"/>
              </a:buClr>
              <a:buSzPct val="100000"/>
              <a:buNone/>
              <a:defRPr sz="2100" b="1">
                <a:solidFill>
                  <a:srgbClr val="000000"/>
                </a:solidFill>
              </a:defRPr>
            </a:lvl6pPr>
            <a:lvl7pPr lvl="6" algn="l">
              <a:lnSpc>
                <a:spcPct val="100000"/>
              </a:lnSpc>
              <a:spcBef>
                <a:spcPts val="0"/>
              </a:spcBef>
              <a:spcAft>
                <a:spcPts val="0"/>
              </a:spcAft>
              <a:buClr>
                <a:srgbClr val="000000"/>
              </a:buClr>
              <a:buSzPct val="100000"/>
              <a:buNone/>
              <a:defRPr sz="2100" b="1">
                <a:solidFill>
                  <a:srgbClr val="000000"/>
                </a:solidFill>
              </a:defRPr>
            </a:lvl7pPr>
            <a:lvl8pPr lvl="7" algn="l">
              <a:lnSpc>
                <a:spcPct val="100000"/>
              </a:lnSpc>
              <a:spcBef>
                <a:spcPts val="0"/>
              </a:spcBef>
              <a:spcAft>
                <a:spcPts val="0"/>
              </a:spcAft>
              <a:buClr>
                <a:srgbClr val="000000"/>
              </a:buClr>
              <a:buSzPct val="100000"/>
              <a:buNone/>
              <a:defRPr sz="2100" b="1">
                <a:solidFill>
                  <a:srgbClr val="000000"/>
                </a:solidFill>
              </a:defRPr>
            </a:lvl8pPr>
            <a:lvl9pPr lvl="8" algn="l">
              <a:lnSpc>
                <a:spcPct val="100000"/>
              </a:lnSpc>
              <a:spcBef>
                <a:spcPts val="0"/>
              </a:spcBef>
              <a:spcAft>
                <a:spcPts val="0"/>
              </a:spcAft>
              <a:buClr>
                <a:srgbClr val="000000"/>
              </a:buClr>
              <a:buSzPct val="100000"/>
              <a:buNone/>
              <a:defRPr sz="2100" b="1">
                <a:solidFill>
                  <a:srgbClr val="000000"/>
                </a:solidFill>
              </a:defRPr>
            </a:lvl9pPr>
          </a:lstStyle>
          <a:p>
            <a:endParaRPr/>
          </a:p>
        </p:txBody>
      </p:sp>
      <p:sp>
        <p:nvSpPr>
          <p:cNvPr id="58" name="Shape 58"/>
          <p:cNvSpPr txBox="1">
            <a:spLocks noGrp="1"/>
          </p:cNvSpPr>
          <p:nvPr>
            <p:ph type="body" idx="1"/>
          </p:nvPr>
        </p:nvSpPr>
        <p:spPr>
          <a:xfrm>
            <a:off x="232875" y="1290250"/>
            <a:ext cx="2336400" cy="3522900"/>
          </a:xfrm>
          <a:prstGeom prst="rect">
            <a:avLst/>
          </a:prstGeom>
          <a:noFill/>
        </p:spPr>
        <p:txBody>
          <a:bodyPr lIns="91425" tIns="91425" rIns="91425" bIns="91425" anchor="t" anchorCtr="0"/>
          <a:lstStyle>
            <a:lvl1pPr lvl="0" algn="l">
              <a:lnSpc>
                <a:spcPct val="115000"/>
              </a:lnSpc>
              <a:spcBef>
                <a:spcPts val="0"/>
              </a:spcBef>
              <a:spcAft>
                <a:spcPts val="1600"/>
              </a:spcAft>
              <a:buClr>
                <a:srgbClr val="000000"/>
              </a:buClr>
              <a:buSzPct val="100000"/>
              <a:defRPr sz="1400">
                <a:solidFill>
                  <a:srgbClr val="000000"/>
                </a:solidFill>
              </a:defRPr>
            </a:lvl1pPr>
            <a:lvl2pPr lvl="1" algn="l">
              <a:lnSpc>
                <a:spcPct val="115000"/>
              </a:lnSpc>
              <a:spcBef>
                <a:spcPts val="0"/>
              </a:spcBef>
              <a:spcAft>
                <a:spcPts val="1600"/>
              </a:spcAft>
              <a:buClr>
                <a:srgbClr val="000000"/>
              </a:buClr>
              <a:buSzPct val="100000"/>
              <a:defRPr sz="1200">
                <a:solidFill>
                  <a:srgbClr val="000000"/>
                </a:solidFill>
              </a:defRPr>
            </a:lvl2pPr>
            <a:lvl3pPr lvl="2" algn="l">
              <a:lnSpc>
                <a:spcPct val="115000"/>
              </a:lnSpc>
              <a:spcBef>
                <a:spcPts val="0"/>
              </a:spcBef>
              <a:spcAft>
                <a:spcPts val="1600"/>
              </a:spcAft>
              <a:buClr>
                <a:srgbClr val="000000"/>
              </a:buClr>
              <a:buSzPct val="100000"/>
              <a:defRPr sz="1200">
                <a:solidFill>
                  <a:srgbClr val="000000"/>
                </a:solidFill>
              </a:defRPr>
            </a:lvl3pPr>
            <a:lvl4pPr lvl="3" algn="l">
              <a:lnSpc>
                <a:spcPct val="115000"/>
              </a:lnSpc>
              <a:spcBef>
                <a:spcPts val="0"/>
              </a:spcBef>
              <a:spcAft>
                <a:spcPts val="1600"/>
              </a:spcAft>
              <a:buClr>
                <a:srgbClr val="000000"/>
              </a:buClr>
              <a:buSzPct val="100000"/>
              <a:defRPr sz="1200">
                <a:solidFill>
                  <a:srgbClr val="000000"/>
                </a:solidFill>
              </a:defRPr>
            </a:lvl4pPr>
            <a:lvl5pPr lvl="4" algn="l">
              <a:lnSpc>
                <a:spcPct val="115000"/>
              </a:lnSpc>
              <a:spcBef>
                <a:spcPts val="0"/>
              </a:spcBef>
              <a:spcAft>
                <a:spcPts val="1600"/>
              </a:spcAft>
              <a:buClr>
                <a:srgbClr val="000000"/>
              </a:buClr>
              <a:buSzPct val="100000"/>
              <a:defRPr sz="1200">
                <a:solidFill>
                  <a:srgbClr val="000000"/>
                </a:solidFill>
              </a:defRPr>
            </a:lvl5pPr>
            <a:lvl6pPr lvl="5" algn="l">
              <a:lnSpc>
                <a:spcPct val="115000"/>
              </a:lnSpc>
              <a:spcBef>
                <a:spcPts val="0"/>
              </a:spcBef>
              <a:spcAft>
                <a:spcPts val="1600"/>
              </a:spcAft>
              <a:buClr>
                <a:srgbClr val="000000"/>
              </a:buClr>
              <a:buSzPct val="100000"/>
              <a:defRPr sz="1200">
                <a:solidFill>
                  <a:srgbClr val="000000"/>
                </a:solidFill>
              </a:defRPr>
            </a:lvl6pPr>
            <a:lvl7pPr lvl="6" algn="l">
              <a:lnSpc>
                <a:spcPct val="115000"/>
              </a:lnSpc>
              <a:spcBef>
                <a:spcPts val="0"/>
              </a:spcBef>
              <a:spcAft>
                <a:spcPts val="1600"/>
              </a:spcAft>
              <a:buClr>
                <a:srgbClr val="000000"/>
              </a:buClr>
              <a:buSzPct val="100000"/>
              <a:defRPr sz="1200">
                <a:solidFill>
                  <a:srgbClr val="000000"/>
                </a:solidFill>
              </a:defRPr>
            </a:lvl7pPr>
            <a:lvl8pPr lvl="7" algn="l">
              <a:lnSpc>
                <a:spcPct val="115000"/>
              </a:lnSpc>
              <a:spcBef>
                <a:spcPts val="0"/>
              </a:spcBef>
              <a:spcAft>
                <a:spcPts val="1600"/>
              </a:spcAft>
              <a:buClr>
                <a:srgbClr val="000000"/>
              </a:buClr>
              <a:buSzPct val="100000"/>
              <a:defRPr sz="1200">
                <a:solidFill>
                  <a:srgbClr val="000000"/>
                </a:solidFill>
              </a:defRPr>
            </a:lvl8pPr>
            <a:lvl9pPr lvl="8" algn="l">
              <a:lnSpc>
                <a:spcPct val="115000"/>
              </a:lnSpc>
              <a:spcBef>
                <a:spcPts val="0"/>
              </a:spcBef>
              <a:spcAft>
                <a:spcPts val="1600"/>
              </a:spcAft>
              <a:buClr>
                <a:srgbClr val="000000"/>
              </a:buClr>
              <a:buSzPct val="100000"/>
              <a:defRPr sz="1200">
                <a:solidFill>
                  <a:srgbClr val="000000"/>
                </a:solidFill>
              </a:defRPr>
            </a:lvl9pPr>
          </a:lstStyle>
          <a:p>
            <a:endParaRPr/>
          </a:p>
        </p:txBody>
      </p:sp>
      <p:sp>
        <p:nvSpPr>
          <p:cNvPr id="59" name="Shape 59"/>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141250"/>
            <a:ext cx="7852200" cy="8610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62271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8" name="Shape 38"/>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41" name="Shape 4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081400"/>
            <a:ext cx="4045200" cy="1710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3" name="Shape 43"/>
          <p:cNvSpPr txBox="1">
            <a:spLocks noGrp="1"/>
          </p:cNvSpPr>
          <p:nvPr>
            <p:ph type="subTitle" idx="1"/>
          </p:nvPr>
        </p:nvSpPr>
        <p:spPr>
          <a:xfrm>
            <a:off x="265500" y="2845200"/>
            <a:ext cx="4045200" cy="1345500"/>
          </a:xfrm>
          <a:prstGeom prst="rect">
            <a:avLst/>
          </a:prstGeom>
        </p:spPr>
        <p:txBody>
          <a:bodyPr lIns="91425" tIns="91425" rIns="91425" bIns="91425" anchor="t" anchorCtr="0"/>
          <a:lstStyle>
            <a:lvl1pPr lvl="0" algn="ctr">
              <a:lnSpc>
                <a:spcPct val="100000"/>
              </a:lnSpc>
              <a:spcBef>
                <a:spcPts val="0"/>
              </a:spcBef>
              <a:spcAft>
                <a:spcPts val="0"/>
              </a:spcAft>
              <a:buClr>
                <a:schemeClr val="dk1"/>
              </a:buClr>
              <a:buSzPct val="100000"/>
              <a:buNone/>
              <a:defRPr sz="2100">
                <a:solidFill>
                  <a:schemeClr val="dk1"/>
                </a:solidFill>
              </a:defRPr>
            </a:lvl1pPr>
            <a:lvl2pPr lvl="1" algn="ctr">
              <a:lnSpc>
                <a:spcPct val="100000"/>
              </a:lnSpc>
              <a:spcBef>
                <a:spcPts val="0"/>
              </a:spcBef>
              <a:spcAft>
                <a:spcPts val="0"/>
              </a:spcAft>
              <a:buClr>
                <a:schemeClr val="dk1"/>
              </a:buClr>
              <a:buSzPct val="100000"/>
              <a:buNone/>
              <a:defRPr sz="2100">
                <a:solidFill>
                  <a:schemeClr val="dk1"/>
                </a:solidFill>
              </a:defRPr>
            </a:lvl2pPr>
            <a:lvl3pPr lvl="2" algn="ctr">
              <a:lnSpc>
                <a:spcPct val="100000"/>
              </a:lnSpc>
              <a:spcBef>
                <a:spcPts val="0"/>
              </a:spcBef>
              <a:spcAft>
                <a:spcPts val="0"/>
              </a:spcAft>
              <a:buClr>
                <a:schemeClr val="dk1"/>
              </a:buClr>
              <a:buSzPct val="100000"/>
              <a:buNone/>
              <a:defRPr sz="2100">
                <a:solidFill>
                  <a:schemeClr val="dk1"/>
                </a:solidFill>
              </a:defRPr>
            </a:lvl3pPr>
            <a:lvl4pPr lvl="3" algn="ctr">
              <a:lnSpc>
                <a:spcPct val="100000"/>
              </a:lnSpc>
              <a:spcBef>
                <a:spcPts val="0"/>
              </a:spcBef>
              <a:spcAft>
                <a:spcPts val="0"/>
              </a:spcAft>
              <a:buClr>
                <a:schemeClr val="dk1"/>
              </a:buClr>
              <a:buSzPct val="100000"/>
              <a:buNone/>
              <a:defRPr sz="2100">
                <a:solidFill>
                  <a:schemeClr val="dk1"/>
                </a:solidFill>
              </a:defRPr>
            </a:lvl4pPr>
            <a:lvl5pPr lvl="4" algn="ctr">
              <a:lnSpc>
                <a:spcPct val="100000"/>
              </a:lnSpc>
              <a:spcBef>
                <a:spcPts val="0"/>
              </a:spcBef>
              <a:spcAft>
                <a:spcPts val="0"/>
              </a:spcAft>
              <a:buClr>
                <a:schemeClr val="dk1"/>
              </a:buClr>
              <a:buSzPct val="100000"/>
              <a:buNone/>
              <a:defRPr sz="2100">
                <a:solidFill>
                  <a:schemeClr val="dk1"/>
                </a:solidFill>
              </a:defRPr>
            </a:lvl5pPr>
            <a:lvl6pPr lvl="5" algn="ctr">
              <a:lnSpc>
                <a:spcPct val="100000"/>
              </a:lnSpc>
              <a:spcBef>
                <a:spcPts val="0"/>
              </a:spcBef>
              <a:spcAft>
                <a:spcPts val="0"/>
              </a:spcAft>
              <a:buClr>
                <a:schemeClr val="dk1"/>
              </a:buClr>
              <a:buSzPct val="100000"/>
              <a:buNone/>
              <a:defRPr sz="2100">
                <a:solidFill>
                  <a:schemeClr val="dk1"/>
                </a:solidFill>
              </a:defRPr>
            </a:lvl6pPr>
            <a:lvl7pPr lvl="6" algn="ctr">
              <a:lnSpc>
                <a:spcPct val="100000"/>
              </a:lnSpc>
              <a:spcBef>
                <a:spcPts val="0"/>
              </a:spcBef>
              <a:spcAft>
                <a:spcPts val="0"/>
              </a:spcAft>
              <a:buClr>
                <a:schemeClr val="dk1"/>
              </a:buClr>
              <a:buSzPct val="100000"/>
              <a:buNone/>
              <a:defRPr sz="2100">
                <a:solidFill>
                  <a:schemeClr val="dk1"/>
                </a:solidFill>
              </a:defRPr>
            </a:lvl7pPr>
            <a:lvl8pPr lvl="7" algn="ctr">
              <a:lnSpc>
                <a:spcPct val="100000"/>
              </a:lnSpc>
              <a:spcBef>
                <a:spcPts val="0"/>
              </a:spcBef>
              <a:spcAft>
                <a:spcPts val="0"/>
              </a:spcAft>
              <a:buClr>
                <a:schemeClr val="dk1"/>
              </a:buClr>
              <a:buSzPct val="100000"/>
              <a:buNone/>
              <a:defRPr sz="2100">
                <a:solidFill>
                  <a:schemeClr val="dk1"/>
                </a:solidFill>
              </a:defRPr>
            </a:lvl8pPr>
            <a:lvl9pPr lvl="8"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4" name="Shape 44"/>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5" name="Shape 45"/>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lvl="1">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lvl="2">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lvl="3">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lvl="4">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lvl="5">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lvl="6">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lvl="7">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lvl="8">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4681009"/>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accent3"/>
                </a:solidFill>
                <a:latin typeface="Average"/>
                <a:ea typeface="Average"/>
                <a:cs typeface="Average"/>
                <a:sym typeface="Average"/>
              </a:rPr>
              <a:t>‹#›</a:t>
            </a:fld>
            <a:endParaRPr lang="en"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47.jp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1.jpg"/><Relationship Id="rId4" Type="http://schemas.openxmlformats.org/officeDocument/2006/relationships/image" Target="../media/image50.jpg"/></Relationships>
</file>

<file path=ppt/slides/_rels/slide49.xml.rels><?xml version="1.0" encoding="UTF-8" standalone="yes"?>
<Relationships xmlns="http://schemas.openxmlformats.org/package/2006/relationships"><Relationship Id="rId3" Type="http://schemas.openxmlformats.org/officeDocument/2006/relationships/hyperlink" Target="https://drive.google.com/a/vipul.us/file/d/0B1q30yNphJ7xbFRDUUNGMnlQeXM/view?usp=sharing"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ctrTitle"/>
          </p:nvPr>
        </p:nvSpPr>
        <p:spPr>
          <a:xfrm>
            <a:off x="671257" y="990800"/>
            <a:ext cx="7801500" cy="1730100"/>
          </a:xfrm>
          <a:prstGeom prst="rect">
            <a:avLst/>
          </a:prstGeom>
        </p:spPr>
        <p:txBody>
          <a:bodyPr lIns="91425" tIns="91425" rIns="91425" bIns="91425" anchor="b" anchorCtr="0">
            <a:noAutofit/>
          </a:bodyPr>
          <a:lstStyle/>
          <a:p>
            <a:pPr lvl="0">
              <a:spcBef>
                <a:spcPts val="0"/>
              </a:spcBef>
              <a:buNone/>
            </a:pPr>
            <a:r>
              <a:rPr lang="en"/>
              <a:t>Primary Care in </a:t>
            </a:r>
          </a:p>
          <a:p>
            <a:pPr lvl="0">
              <a:spcBef>
                <a:spcPts val="0"/>
              </a:spcBef>
              <a:buNone/>
            </a:pPr>
            <a:r>
              <a:rPr lang="en"/>
              <a:t>Displaced Persons</a:t>
            </a:r>
            <a:br>
              <a:rPr lang="en"/>
            </a:br>
            <a:r>
              <a:rPr lang="en" sz="1000"/>
              <a:t>__________________________________________________________________________</a:t>
            </a:r>
          </a:p>
          <a:p>
            <a:pPr lvl="0">
              <a:spcBef>
                <a:spcPts val="0"/>
              </a:spcBef>
              <a:buNone/>
            </a:pPr>
            <a:r>
              <a:rPr lang="en" sz="3000"/>
              <a:t>Experiences in Greece</a:t>
            </a:r>
          </a:p>
        </p:txBody>
      </p:sp>
      <p:sp>
        <p:nvSpPr>
          <p:cNvPr id="65" name="Shape 65"/>
          <p:cNvSpPr txBox="1">
            <a:spLocks noGrp="1"/>
          </p:cNvSpPr>
          <p:nvPr>
            <p:ph type="subTitle" idx="1"/>
          </p:nvPr>
        </p:nvSpPr>
        <p:spPr>
          <a:xfrm>
            <a:off x="671250" y="3174875"/>
            <a:ext cx="7801500" cy="792600"/>
          </a:xfrm>
          <a:prstGeom prst="rect">
            <a:avLst/>
          </a:prstGeom>
        </p:spPr>
        <p:txBody>
          <a:bodyPr lIns="91425" tIns="91425" rIns="91425" bIns="91425" anchor="t" anchorCtr="0">
            <a:noAutofit/>
          </a:bodyPr>
          <a:lstStyle/>
          <a:p>
            <a:pPr lvl="0">
              <a:spcBef>
                <a:spcPts val="0"/>
              </a:spcBef>
              <a:buNone/>
            </a:pPr>
            <a:r>
              <a:rPr lang="en"/>
              <a:t>UNC OIA Global Health Forum</a:t>
            </a:r>
          </a:p>
          <a:p>
            <a:pPr lvl="0">
              <a:spcBef>
                <a:spcPts val="0"/>
              </a:spcBef>
              <a:buNone/>
            </a:pPr>
            <a:r>
              <a:rPr lang="en"/>
              <a:t>17 November 2016</a:t>
            </a:r>
          </a:p>
          <a:p>
            <a:pPr lvl="0">
              <a:spcBef>
                <a:spcPts val="0"/>
              </a:spcBef>
              <a:buNone/>
            </a:pPr>
            <a:endParaRPr/>
          </a:p>
          <a:p>
            <a:pPr lvl="0">
              <a:spcBef>
                <a:spcPts val="0"/>
              </a:spcBef>
              <a:buNone/>
            </a:pPr>
            <a:r>
              <a:rPr lang="en"/>
              <a:t>Sonya V. Patel-Nguyen, MD</a:t>
            </a:r>
          </a:p>
          <a:p>
            <a:pPr lvl="0">
              <a:spcBef>
                <a:spcPts val="0"/>
              </a:spcBef>
              <a:buNone/>
            </a:pPr>
            <a:r>
              <a:rPr lang="en"/>
              <a:t>Departments of Internal Medicine &amp; Pediatrics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Shape 126" descr="20160925_205025.jpg"/>
          <p:cNvPicPr preferRelativeResize="0"/>
          <p:nvPr/>
        </p:nvPicPr>
        <p:blipFill>
          <a:blip r:embed="rId3">
            <a:alphaModFix/>
          </a:blip>
          <a:stretch>
            <a:fillRect/>
          </a:stretch>
        </p:blipFill>
        <p:spPr>
          <a:xfrm>
            <a:off x="0" y="0"/>
            <a:ext cx="9506124" cy="5347200"/>
          </a:xfrm>
          <a:prstGeom prst="rect">
            <a:avLst/>
          </a:prstGeom>
          <a:noFill/>
          <a:ln>
            <a:noFill/>
          </a:ln>
        </p:spPr>
      </p:pic>
      <p:sp>
        <p:nvSpPr>
          <p:cNvPr id="127" name="Shape 127"/>
          <p:cNvSpPr/>
          <p:nvPr/>
        </p:nvSpPr>
        <p:spPr>
          <a:xfrm>
            <a:off x="0" y="0"/>
            <a:ext cx="2811300" cy="5143500"/>
          </a:xfrm>
          <a:prstGeom prst="rect">
            <a:avLst/>
          </a:prstGeom>
          <a:solidFill>
            <a:srgbClr val="FFFFFF">
              <a:alpha val="86920"/>
            </a:srgbClr>
          </a:solidFill>
          <a:ln>
            <a:noFill/>
          </a:ln>
        </p:spPr>
        <p:txBody>
          <a:bodyPr lIns="91425" tIns="91425" rIns="91425" bIns="91425" anchor="ctr" anchorCtr="0">
            <a:noAutofit/>
          </a:bodyPr>
          <a:lstStyle/>
          <a:p>
            <a:pPr lvl="0">
              <a:spcBef>
                <a:spcPts val="0"/>
              </a:spcBef>
              <a:buNone/>
            </a:pPr>
            <a:endParaRPr/>
          </a:p>
        </p:txBody>
      </p:sp>
      <p:sp>
        <p:nvSpPr>
          <p:cNvPr id="128" name="Shape 128"/>
          <p:cNvSpPr txBox="1">
            <a:spLocks noGrp="1"/>
          </p:cNvSpPr>
          <p:nvPr>
            <p:ph type="title"/>
          </p:nvPr>
        </p:nvSpPr>
        <p:spPr>
          <a:xfrm>
            <a:off x="232878" y="219975"/>
            <a:ext cx="2336400" cy="915000"/>
          </a:xfrm>
          <a:prstGeom prst="rect">
            <a:avLst/>
          </a:prstGeom>
        </p:spPr>
        <p:txBody>
          <a:bodyPr lIns="91425" tIns="91425" rIns="91425" bIns="91425" anchor="b" anchorCtr="0">
            <a:noAutofit/>
          </a:bodyPr>
          <a:lstStyle/>
          <a:p>
            <a:pPr lvl="0" rtl="0">
              <a:spcBef>
                <a:spcPts val="0"/>
              </a:spcBef>
              <a:buNone/>
            </a:pPr>
            <a:r>
              <a:rPr lang="en"/>
              <a:t>Yezidis</a:t>
            </a:r>
          </a:p>
        </p:txBody>
      </p:sp>
      <p:sp>
        <p:nvSpPr>
          <p:cNvPr id="129" name="Shape 129"/>
          <p:cNvSpPr txBox="1">
            <a:spLocks noGrp="1"/>
          </p:cNvSpPr>
          <p:nvPr>
            <p:ph type="body" idx="1"/>
          </p:nvPr>
        </p:nvSpPr>
        <p:spPr>
          <a:xfrm>
            <a:off x="232875" y="1290250"/>
            <a:ext cx="2336400" cy="3522900"/>
          </a:xfrm>
          <a:prstGeom prst="rect">
            <a:avLst/>
          </a:prstGeom>
        </p:spPr>
        <p:txBody>
          <a:bodyPr lIns="91425" tIns="91425" rIns="91425" bIns="91425" anchor="t" anchorCtr="0">
            <a:noAutofit/>
          </a:bodyPr>
          <a:lstStyle/>
          <a:p>
            <a:pPr marL="457200" lvl="0" indent="-355600" rtl="0">
              <a:spcBef>
                <a:spcPts val="0"/>
              </a:spcBef>
              <a:spcAft>
                <a:spcPts val="1000"/>
              </a:spcAft>
              <a:buClr>
                <a:srgbClr val="000000"/>
              </a:buClr>
              <a:buSzPct val="100000"/>
              <a:buChar char="-"/>
            </a:pPr>
            <a:r>
              <a:rPr lang="en" sz="2000"/>
              <a:t>Ethnic Kurds </a:t>
            </a:r>
          </a:p>
          <a:p>
            <a:pPr marL="457200" lvl="0" indent="-355600" rtl="0">
              <a:spcBef>
                <a:spcPts val="0"/>
              </a:spcBef>
              <a:spcAft>
                <a:spcPts val="1000"/>
              </a:spcAft>
              <a:buClr>
                <a:srgbClr val="000000"/>
              </a:buClr>
              <a:buSzPct val="100000"/>
              <a:buChar char="-"/>
            </a:pPr>
            <a:r>
              <a:rPr lang="en" sz="2000"/>
              <a:t>Religiously separate</a:t>
            </a:r>
          </a:p>
          <a:p>
            <a:pPr marL="457200" lvl="0" indent="-355600" rtl="0">
              <a:spcBef>
                <a:spcPts val="0"/>
              </a:spcBef>
              <a:spcAft>
                <a:spcPts val="1000"/>
              </a:spcAft>
              <a:buClr>
                <a:srgbClr val="000000"/>
              </a:buClr>
              <a:buSzPct val="100000"/>
              <a:buChar char="-"/>
            </a:pPr>
            <a:r>
              <a:rPr lang="en" sz="2000"/>
              <a:t>Religious persecution for centuries</a:t>
            </a:r>
          </a:p>
          <a:p>
            <a:pPr marL="457200" lvl="0" indent="-355600" rtl="0">
              <a:spcBef>
                <a:spcPts val="0"/>
              </a:spcBef>
              <a:spcAft>
                <a:spcPts val="1000"/>
              </a:spcAft>
              <a:buClr>
                <a:srgbClr val="000000"/>
              </a:buClr>
              <a:buSzPct val="100000"/>
              <a:buChar char="-"/>
            </a:pPr>
            <a:r>
              <a:rPr lang="en" sz="2000"/>
              <a:t>Genocide by ISIS in 2014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Shape 134" descr="20160923_135402.jpg"/>
          <p:cNvPicPr preferRelativeResize="0"/>
          <p:nvPr/>
        </p:nvPicPr>
        <p:blipFill>
          <a:blip r:embed="rId3">
            <a:alphaModFix/>
          </a:blip>
          <a:stretch>
            <a:fillRect/>
          </a:stretch>
        </p:blipFill>
        <p:spPr>
          <a:xfrm flipH="1">
            <a:off x="0" y="0"/>
            <a:ext cx="9889075" cy="5562604"/>
          </a:xfrm>
          <a:prstGeom prst="rect">
            <a:avLst/>
          </a:prstGeom>
          <a:noFill/>
          <a:ln>
            <a:noFill/>
          </a:ln>
        </p:spPr>
      </p:pic>
      <p:sp>
        <p:nvSpPr>
          <p:cNvPr id="135" name="Shape 135"/>
          <p:cNvSpPr/>
          <p:nvPr/>
        </p:nvSpPr>
        <p:spPr>
          <a:xfrm>
            <a:off x="0" y="0"/>
            <a:ext cx="2811300" cy="5143500"/>
          </a:xfrm>
          <a:prstGeom prst="rect">
            <a:avLst/>
          </a:prstGeom>
          <a:solidFill>
            <a:srgbClr val="FFFFFF">
              <a:alpha val="86920"/>
            </a:srgbClr>
          </a:solidFill>
          <a:ln>
            <a:noFill/>
          </a:ln>
        </p:spPr>
        <p:txBody>
          <a:bodyPr lIns="91425" tIns="91425" rIns="91425" bIns="91425" anchor="ctr" anchorCtr="0">
            <a:noAutofit/>
          </a:bodyPr>
          <a:lstStyle/>
          <a:p>
            <a:pPr lvl="0">
              <a:spcBef>
                <a:spcPts val="0"/>
              </a:spcBef>
              <a:buNone/>
            </a:pPr>
            <a:endParaRPr/>
          </a:p>
        </p:txBody>
      </p:sp>
      <p:sp>
        <p:nvSpPr>
          <p:cNvPr id="136" name="Shape 136"/>
          <p:cNvSpPr txBox="1">
            <a:spLocks noGrp="1"/>
          </p:cNvSpPr>
          <p:nvPr>
            <p:ph type="title"/>
          </p:nvPr>
        </p:nvSpPr>
        <p:spPr>
          <a:xfrm>
            <a:off x="232878" y="219975"/>
            <a:ext cx="2336400" cy="915000"/>
          </a:xfrm>
          <a:prstGeom prst="rect">
            <a:avLst/>
          </a:prstGeom>
        </p:spPr>
        <p:txBody>
          <a:bodyPr lIns="91425" tIns="91425" rIns="91425" bIns="91425" anchor="b" anchorCtr="0">
            <a:noAutofit/>
          </a:bodyPr>
          <a:lstStyle/>
          <a:p>
            <a:pPr lvl="0" rtl="0">
              <a:spcBef>
                <a:spcPts val="0"/>
              </a:spcBef>
              <a:buNone/>
            </a:pPr>
            <a:r>
              <a:rPr lang="en"/>
              <a:t>Yezidis</a:t>
            </a:r>
          </a:p>
        </p:txBody>
      </p:sp>
      <p:sp>
        <p:nvSpPr>
          <p:cNvPr id="137" name="Shape 137"/>
          <p:cNvSpPr txBox="1">
            <a:spLocks noGrp="1"/>
          </p:cNvSpPr>
          <p:nvPr>
            <p:ph type="body" idx="1"/>
          </p:nvPr>
        </p:nvSpPr>
        <p:spPr>
          <a:xfrm>
            <a:off x="232875" y="1290250"/>
            <a:ext cx="2427300" cy="3522900"/>
          </a:xfrm>
          <a:prstGeom prst="rect">
            <a:avLst/>
          </a:prstGeom>
          <a:ln>
            <a:noFill/>
          </a:ln>
        </p:spPr>
        <p:txBody>
          <a:bodyPr lIns="91425" tIns="91425" rIns="91425" bIns="91425" anchor="t" anchorCtr="0">
            <a:noAutofit/>
          </a:bodyPr>
          <a:lstStyle/>
          <a:p>
            <a:pPr marL="457200" lvl="0" indent="-355600" rtl="0">
              <a:spcBef>
                <a:spcPts val="0"/>
              </a:spcBef>
              <a:spcAft>
                <a:spcPts val="1000"/>
              </a:spcAft>
              <a:buSzPct val="100000"/>
              <a:buChar char="-"/>
            </a:pPr>
            <a:r>
              <a:rPr lang="en" sz="2000"/>
              <a:t>Migration to Turkey, Greece</a:t>
            </a:r>
          </a:p>
          <a:p>
            <a:pPr marL="457200" lvl="0" indent="-355600" rtl="0">
              <a:spcBef>
                <a:spcPts val="0"/>
              </a:spcBef>
              <a:spcAft>
                <a:spcPts val="1000"/>
              </a:spcAft>
              <a:buSzPct val="100000"/>
              <a:buChar char="-"/>
            </a:pPr>
            <a:r>
              <a:rPr lang="en" sz="2000"/>
              <a:t>Initially in Idomeni camp</a:t>
            </a:r>
          </a:p>
          <a:p>
            <a:pPr marL="457200" lvl="0" indent="-355600" rtl="0">
              <a:spcBef>
                <a:spcPts val="0"/>
              </a:spcBef>
              <a:spcAft>
                <a:spcPts val="1000"/>
              </a:spcAft>
              <a:buSzPct val="100000"/>
              <a:buChar char="-"/>
            </a:pPr>
            <a:r>
              <a:rPr lang="en" sz="2000"/>
              <a:t>UNHCR official camps established</a:t>
            </a:r>
          </a:p>
          <a:p>
            <a:pPr marL="457200" lvl="0" indent="-355600" rtl="0">
              <a:spcBef>
                <a:spcPts val="0"/>
              </a:spcBef>
              <a:spcAft>
                <a:spcPts val="1000"/>
              </a:spcAft>
              <a:buSzPct val="100000"/>
              <a:buChar char="-"/>
            </a:pPr>
            <a:r>
              <a:rPr lang="en" sz="2000"/>
              <a:t>Yezidis placed in a separate camp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Shape 142" descr="20160911_144707.jpg"/>
          <p:cNvPicPr preferRelativeResize="0"/>
          <p:nvPr/>
        </p:nvPicPr>
        <p:blipFill>
          <a:blip r:embed="rId3">
            <a:alphaModFix/>
          </a:blip>
          <a:stretch>
            <a:fillRect/>
          </a:stretch>
        </p:blipFill>
        <p:spPr>
          <a:xfrm>
            <a:off x="0" y="0"/>
            <a:ext cx="9144002" cy="5143501"/>
          </a:xfrm>
          <a:prstGeom prst="rect">
            <a:avLst/>
          </a:prstGeom>
          <a:noFill/>
          <a:ln>
            <a:noFill/>
          </a:ln>
        </p:spPr>
      </p:pic>
      <p:sp>
        <p:nvSpPr>
          <p:cNvPr id="143" name="Shape 143"/>
          <p:cNvSpPr/>
          <p:nvPr/>
        </p:nvSpPr>
        <p:spPr>
          <a:xfrm>
            <a:off x="0" y="0"/>
            <a:ext cx="2811300" cy="5143500"/>
          </a:xfrm>
          <a:prstGeom prst="rect">
            <a:avLst/>
          </a:prstGeom>
          <a:solidFill>
            <a:srgbClr val="FFFFFF">
              <a:alpha val="86920"/>
            </a:srgbClr>
          </a:solidFill>
          <a:ln>
            <a:noFill/>
          </a:ln>
        </p:spPr>
        <p:txBody>
          <a:bodyPr lIns="91425" tIns="91425" rIns="91425" bIns="91425" anchor="ctr" anchorCtr="0">
            <a:noAutofit/>
          </a:bodyPr>
          <a:lstStyle/>
          <a:p>
            <a:pPr lvl="0">
              <a:spcBef>
                <a:spcPts val="0"/>
              </a:spcBef>
              <a:buNone/>
            </a:pPr>
            <a:endParaRPr/>
          </a:p>
        </p:txBody>
      </p:sp>
      <p:sp>
        <p:nvSpPr>
          <p:cNvPr id="144" name="Shape 144"/>
          <p:cNvSpPr txBox="1">
            <a:spLocks noGrp="1"/>
          </p:cNvSpPr>
          <p:nvPr>
            <p:ph type="title"/>
          </p:nvPr>
        </p:nvSpPr>
        <p:spPr>
          <a:xfrm>
            <a:off x="232878" y="219975"/>
            <a:ext cx="2336400" cy="915000"/>
          </a:xfrm>
          <a:prstGeom prst="rect">
            <a:avLst/>
          </a:prstGeom>
        </p:spPr>
        <p:txBody>
          <a:bodyPr lIns="91425" tIns="91425" rIns="91425" bIns="91425" anchor="b" anchorCtr="0">
            <a:noAutofit/>
          </a:bodyPr>
          <a:lstStyle/>
          <a:p>
            <a:pPr lvl="0" rtl="0">
              <a:spcBef>
                <a:spcPts val="0"/>
              </a:spcBef>
              <a:buNone/>
            </a:pPr>
            <a:r>
              <a:rPr lang="en"/>
              <a:t>Petra Camp</a:t>
            </a:r>
          </a:p>
        </p:txBody>
      </p:sp>
      <p:sp>
        <p:nvSpPr>
          <p:cNvPr id="145" name="Shape 145"/>
          <p:cNvSpPr txBox="1">
            <a:spLocks noGrp="1"/>
          </p:cNvSpPr>
          <p:nvPr>
            <p:ph type="body" idx="1"/>
          </p:nvPr>
        </p:nvSpPr>
        <p:spPr>
          <a:xfrm>
            <a:off x="232875" y="1290250"/>
            <a:ext cx="2578500" cy="3522900"/>
          </a:xfrm>
          <a:prstGeom prst="rect">
            <a:avLst/>
          </a:prstGeom>
          <a:ln>
            <a:noFill/>
          </a:ln>
        </p:spPr>
        <p:txBody>
          <a:bodyPr lIns="91425" tIns="91425" rIns="91425" bIns="91425" anchor="t" anchorCtr="0">
            <a:noAutofit/>
          </a:bodyPr>
          <a:lstStyle/>
          <a:p>
            <a:pPr marL="457200" lvl="0" indent="-355600" rtl="0">
              <a:spcBef>
                <a:spcPts val="0"/>
              </a:spcBef>
              <a:spcAft>
                <a:spcPts val="1000"/>
              </a:spcAft>
              <a:buSzPct val="100000"/>
              <a:buChar char="-"/>
            </a:pPr>
            <a:r>
              <a:rPr lang="en" sz="2000"/>
              <a:t>Psych hospital</a:t>
            </a:r>
          </a:p>
          <a:p>
            <a:pPr marL="457200" lvl="0" indent="-355600" rtl="0">
              <a:spcBef>
                <a:spcPts val="0"/>
              </a:spcBef>
              <a:spcAft>
                <a:spcPts val="1000"/>
              </a:spcAft>
              <a:buSzPct val="100000"/>
              <a:buChar char="-"/>
            </a:pPr>
            <a:r>
              <a:rPr lang="en" sz="2000"/>
              <a:t>1200 people</a:t>
            </a:r>
          </a:p>
          <a:p>
            <a:pPr marL="457200" lvl="0" indent="-355600" rtl="0">
              <a:spcBef>
                <a:spcPts val="0"/>
              </a:spcBef>
              <a:spcAft>
                <a:spcPts val="1000"/>
              </a:spcAft>
              <a:buSzPct val="100000"/>
              <a:buChar char="-"/>
            </a:pPr>
            <a:r>
              <a:rPr lang="en" sz="2000"/>
              <a:t>95% Iraqi, 54% children </a:t>
            </a:r>
          </a:p>
          <a:p>
            <a:pPr marL="457200" lvl="0" indent="-355600" rtl="0">
              <a:spcBef>
                <a:spcPts val="0"/>
              </a:spcBef>
              <a:spcAft>
                <a:spcPts val="1000"/>
              </a:spcAft>
              <a:buSzPct val="100000"/>
              <a:buChar char="-"/>
            </a:pPr>
            <a:r>
              <a:rPr lang="en" sz="2000"/>
              <a:t>48 water taps, 31 toilets, 26 showers</a:t>
            </a:r>
          </a:p>
          <a:p>
            <a:pPr marL="457200" lvl="0" indent="-355600" rtl="0">
              <a:spcBef>
                <a:spcPts val="0"/>
              </a:spcBef>
              <a:spcAft>
                <a:spcPts val="1000"/>
              </a:spcAft>
              <a:buSzPct val="100000"/>
              <a:buChar char="-"/>
            </a:pPr>
            <a:r>
              <a:rPr lang="en" sz="2000"/>
              <a:t>Food and clothing distribution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671250" y="2141250"/>
            <a:ext cx="7852200" cy="861000"/>
          </a:xfrm>
          <a:prstGeom prst="rect">
            <a:avLst/>
          </a:prstGeom>
        </p:spPr>
        <p:txBody>
          <a:bodyPr lIns="91425" tIns="91425" rIns="91425" bIns="91425" anchor="ctr" anchorCtr="0">
            <a:noAutofit/>
          </a:bodyPr>
          <a:lstStyle/>
          <a:p>
            <a:pPr lvl="0" rtl="0">
              <a:spcBef>
                <a:spcPts val="0"/>
              </a:spcBef>
              <a:buNone/>
            </a:pPr>
            <a:r>
              <a:rPr lang="en"/>
              <a:t>Providing Primary Care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Shape 155" descr="20160905_165826.jpg"/>
          <p:cNvPicPr preferRelativeResize="0"/>
          <p:nvPr/>
        </p:nvPicPr>
        <p:blipFill>
          <a:blip r:embed="rId3">
            <a:alphaModFix/>
          </a:blip>
          <a:stretch>
            <a:fillRect/>
          </a:stretch>
        </p:blipFill>
        <p:spPr>
          <a:xfrm>
            <a:off x="0" y="0"/>
            <a:ext cx="9144002" cy="5143501"/>
          </a:xfrm>
          <a:prstGeom prst="rect">
            <a:avLst/>
          </a:prstGeom>
          <a:noFill/>
          <a:ln>
            <a:noFill/>
          </a:ln>
        </p:spPr>
      </p:pic>
      <p:pic>
        <p:nvPicPr>
          <p:cNvPr id="156" name="Shape 156" descr="20160907_143702.jpg"/>
          <p:cNvPicPr preferRelativeResize="0"/>
          <p:nvPr/>
        </p:nvPicPr>
        <p:blipFill>
          <a:blip r:embed="rId4">
            <a:alphaModFix/>
          </a:blip>
          <a:stretch>
            <a:fillRect/>
          </a:stretch>
        </p:blipFill>
        <p:spPr>
          <a:xfrm>
            <a:off x="0" y="0"/>
            <a:ext cx="9144002" cy="5143501"/>
          </a:xfrm>
          <a:prstGeom prst="rect">
            <a:avLst/>
          </a:prstGeom>
          <a:noFill/>
          <a:ln>
            <a:noFill/>
          </a:ln>
        </p:spPr>
      </p:pic>
      <p:pic>
        <p:nvPicPr>
          <p:cNvPr id="157" name="Shape 157" descr="20160923_115029.jpg"/>
          <p:cNvPicPr preferRelativeResize="0"/>
          <p:nvPr/>
        </p:nvPicPr>
        <p:blipFill>
          <a:blip r:embed="rId5">
            <a:alphaModFix/>
          </a:blip>
          <a:stretch>
            <a:fillRect/>
          </a:stretch>
        </p:blipFill>
        <p:spPr>
          <a:xfrm>
            <a:off x="0" y="0"/>
            <a:ext cx="9144002" cy="5143501"/>
          </a:xfrm>
          <a:prstGeom prst="rect">
            <a:avLst/>
          </a:prstGeom>
          <a:noFill/>
          <a:ln>
            <a:noFill/>
          </a:ln>
        </p:spPr>
      </p:pic>
      <p:pic>
        <p:nvPicPr>
          <p:cNvPr id="158" name="Shape 158" descr="20160920_101555.jpg"/>
          <p:cNvPicPr preferRelativeResize="0"/>
          <p:nvPr/>
        </p:nvPicPr>
        <p:blipFill>
          <a:blip r:embed="rId6">
            <a:alphaModFix/>
          </a:blip>
          <a:stretch>
            <a:fillRect/>
          </a:stretch>
        </p:blipFill>
        <p:spPr>
          <a:xfrm>
            <a:off x="0" y="0"/>
            <a:ext cx="9144002" cy="5143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1000"/>
                                        <p:tgtEl>
                                          <p:spTgt spid="1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gtEl>
                                        <p:attrNameLst>
                                          <p:attrName>style.visibility</p:attrName>
                                        </p:attrNameLst>
                                      </p:cBhvr>
                                      <p:to>
                                        <p:strVal val="visible"/>
                                      </p:to>
                                    </p:set>
                                    <p:animEffect transition="in" filter="fade">
                                      <p:cBhvr>
                                        <p:cTn id="17" dur="1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671250" y="2141250"/>
            <a:ext cx="7852200" cy="861000"/>
          </a:xfrm>
          <a:prstGeom prst="rect">
            <a:avLst/>
          </a:prstGeom>
        </p:spPr>
        <p:txBody>
          <a:bodyPr lIns="91425" tIns="91425" rIns="91425" bIns="91425" anchor="ctr" anchorCtr="0">
            <a:noAutofit/>
          </a:bodyPr>
          <a:lstStyle/>
          <a:p>
            <a:pPr lvl="0" rtl="0">
              <a:spcBef>
                <a:spcPts val="0"/>
              </a:spcBef>
              <a:buNone/>
            </a:pPr>
            <a:r>
              <a:rPr lang="en"/>
              <a:t>Communication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Shape 168" descr="IMG-20160927-WA0002.jpg"/>
          <p:cNvPicPr preferRelativeResize="0"/>
          <p:nvPr/>
        </p:nvPicPr>
        <p:blipFill rotWithShape="1">
          <a:blip r:embed="rId3">
            <a:alphaModFix/>
          </a:blip>
          <a:srcRect l="81150"/>
          <a:stretch/>
        </p:blipFill>
        <p:spPr>
          <a:xfrm>
            <a:off x="-64075" y="0"/>
            <a:ext cx="1723552" cy="5143500"/>
          </a:xfrm>
          <a:prstGeom prst="rect">
            <a:avLst/>
          </a:prstGeom>
          <a:noFill/>
          <a:ln>
            <a:noFill/>
          </a:ln>
        </p:spPr>
      </p:pic>
      <p:pic>
        <p:nvPicPr>
          <p:cNvPr id="169" name="Shape 169" descr="IMG-20160927-WA0002.jpg"/>
          <p:cNvPicPr preferRelativeResize="0"/>
          <p:nvPr/>
        </p:nvPicPr>
        <p:blipFill>
          <a:blip r:embed="rId3">
            <a:alphaModFix/>
          </a:blip>
          <a:stretch>
            <a:fillRect/>
          </a:stretch>
        </p:blipFill>
        <p:spPr>
          <a:xfrm>
            <a:off x="1600200" y="0"/>
            <a:ext cx="9144000" cy="5143500"/>
          </a:xfrm>
          <a:prstGeom prst="rect">
            <a:avLst/>
          </a:prstGeom>
          <a:noFill/>
          <a:ln>
            <a:noFill/>
          </a:ln>
        </p:spPr>
      </p:pic>
      <p:sp>
        <p:nvSpPr>
          <p:cNvPr id="170" name="Shape 170"/>
          <p:cNvSpPr/>
          <p:nvPr/>
        </p:nvSpPr>
        <p:spPr>
          <a:xfrm>
            <a:off x="0" y="0"/>
            <a:ext cx="2811300" cy="5143500"/>
          </a:xfrm>
          <a:prstGeom prst="rect">
            <a:avLst/>
          </a:prstGeom>
          <a:solidFill>
            <a:srgbClr val="FFFFFF">
              <a:alpha val="86920"/>
            </a:srgbClr>
          </a:solidFill>
          <a:ln>
            <a:noFill/>
          </a:ln>
        </p:spPr>
        <p:txBody>
          <a:bodyPr lIns="91425" tIns="91425" rIns="91425" bIns="91425" anchor="ctr" anchorCtr="0">
            <a:noAutofit/>
          </a:bodyPr>
          <a:lstStyle/>
          <a:p>
            <a:pPr lvl="0">
              <a:spcBef>
                <a:spcPts val="0"/>
              </a:spcBef>
              <a:buNone/>
            </a:pPr>
            <a:endParaRPr/>
          </a:p>
        </p:txBody>
      </p:sp>
      <p:sp>
        <p:nvSpPr>
          <p:cNvPr id="171" name="Shape 171"/>
          <p:cNvSpPr txBox="1">
            <a:spLocks noGrp="1"/>
          </p:cNvSpPr>
          <p:nvPr>
            <p:ph type="title"/>
          </p:nvPr>
        </p:nvSpPr>
        <p:spPr>
          <a:xfrm>
            <a:off x="232878" y="219975"/>
            <a:ext cx="2336400" cy="915000"/>
          </a:xfrm>
          <a:prstGeom prst="rect">
            <a:avLst/>
          </a:prstGeom>
        </p:spPr>
        <p:txBody>
          <a:bodyPr lIns="91425" tIns="91425" rIns="91425" bIns="91425" anchor="b" anchorCtr="0">
            <a:noAutofit/>
          </a:bodyPr>
          <a:lstStyle/>
          <a:p>
            <a:pPr lvl="0" rtl="0">
              <a:spcBef>
                <a:spcPts val="0"/>
              </a:spcBef>
              <a:buNone/>
            </a:pPr>
            <a:r>
              <a:rPr lang="en"/>
              <a:t>Use of Translators</a:t>
            </a:r>
          </a:p>
        </p:txBody>
      </p:sp>
      <p:sp>
        <p:nvSpPr>
          <p:cNvPr id="172" name="Shape 172"/>
          <p:cNvSpPr txBox="1">
            <a:spLocks noGrp="1"/>
          </p:cNvSpPr>
          <p:nvPr>
            <p:ph type="body" idx="1"/>
          </p:nvPr>
        </p:nvSpPr>
        <p:spPr>
          <a:xfrm>
            <a:off x="232875" y="1290250"/>
            <a:ext cx="2336400" cy="3522900"/>
          </a:xfrm>
          <a:prstGeom prst="rect">
            <a:avLst/>
          </a:prstGeom>
        </p:spPr>
        <p:txBody>
          <a:bodyPr lIns="91425" tIns="91425" rIns="91425" bIns="91425" anchor="t" anchorCtr="0">
            <a:noAutofit/>
          </a:bodyPr>
          <a:lstStyle/>
          <a:p>
            <a:pPr marL="457200" lvl="0" indent="-355600" rtl="0">
              <a:spcBef>
                <a:spcPts val="0"/>
              </a:spcBef>
              <a:spcAft>
                <a:spcPts val="1000"/>
              </a:spcAft>
              <a:buSzPct val="100000"/>
              <a:buChar char="-"/>
            </a:pPr>
            <a:r>
              <a:rPr lang="en" sz="2000"/>
              <a:t>Documents in Greek</a:t>
            </a:r>
          </a:p>
          <a:p>
            <a:pPr marL="457200" lvl="0" indent="-355600" rtl="0">
              <a:spcBef>
                <a:spcPts val="0"/>
              </a:spcBef>
              <a:spcAft>
                <a:spcPts val="1000"/>
              </a:spcAft>
              <a:buSzPct val="100000"/>
              <a:buChar char="-"/>
            </a:pPr>
            <a:r>
              <a:rPr lang="en" sz="2000"/>
              <a:t>Providers speak English</a:t>
            </a:r>
          </a:p>
          <a:p>
            <a:pPr marL="457200" lvl="0" indent="-355600" rtl="0">
              <a:spcBef>
                <a:spcPts val="0"/>
              </a:spcBef>
              <a:spcAft>
                <a:spcPts val="1000"/>
              </a:spcAft>
              <a:buSzPct val="100000"/>
              <a:buChar char="-"/>
            </a:pPr>
            <a:r>
              <a:rPr lang="en" sz="2000"/>
              <a:t>Camp tenants translating in Arabic and Kurmanji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490250" y="526350"/>
            <a:ext cx="6227100" cy="4090800"/>
          </a:xfrm>
          <a:prstGeom prst="rect">
            <a:avLst/>
          </a:prstGeom>
        </p:spPr>
        <p:txBody>
          <a:bodyPr lIns="91425" tIns="91425" rIns="91425" bIns="91425" anchor="ctr" anchorCtr="0">
            <a:noAutofit/>
          </a:bodyPr>
          <a:lstStyle/>
          <a:p>
            <a:pPr lvl="0" rtl="0">
              <a:spcBef>
                <a:spcPts val="0"/>
              </a:spcBef>
              <a:buNone/>
            </a:pPr>
            <a:r>
              <a:rPr lang="en"/>
              <a:t>“I remember when I started 3 weeks ago, I only knew “</a:t>
            </a:r>
            <a:r>
              <a:rPr lang="en" b="1"/>
              <a:t>stomach</a:t>
            </a:r>
            <a:r>
              <a:rPr lang="en"/>
              <a:t>” and “</a:t>
            </a:r>
            <a:r>
              <a:rPr lang="en" b="1"/>
              <a:t>pain</a:t>
            </a:r>
            <a:r>
              <a:rPr lang="en"/>
              <a:t>” in English.”</a:t>
            </a:r>
          </a:p>
        </p:txBody>
      </p:sp>
      <p:sp>
        <p:nvSpPr>
          <p:cNvPr id="178" name="Shape 178"/>
          <p:cNvSpPr txBox="1"/>
          <p:nvPr/>
        </p:nvSpPr>
        <p:spPr>
          <a:xfrm>
            <a:off x="6726075" y="4059450"/>
            <a:ext cx="2393400" cy="1084200"/>
          </a:xfrm>
          <a:prstGeom prst="rect">
            <a:avLst/>
          </a:prstGeom>
          <a:noFill/>
          <a:ln>
            <a:noFill/>
          </a:ln>
        </p:spPr>
        <p:txBody>
          <a:bodyPr lIns="91425" tIns="91425" rIns="91425" bIns="91425" anchor="t" anchorCtr="0">
            <a:noAutofit/>
          </a:bodyPr>
          <a:lstStyle/>
          <a:p>
            <a:pPr lvl="0" rtl="0">
              <a:spcBef>
                <a:spcPts val="0"/>
              </a:spcBef>
              <a:buNone/>
            </a:pPr>
            <a:r>
              <a:rPr lang="en" sz="3600">
                <a:latin typeface="Satisfy"/>
                <a:ea typeface="Satisfy"/>
                <a:cs typeface="Satisfy"/>
                <a:sym typeface="Satisfy"/>
              </a:rPr>
              <a:t>- Khawla</a:t>
            </a:r>
          </a:p>
          <a:p>
            <a:pPr lvl="0" rtl="0">
              <a:spcBef>
                <a:spcPts val="0"/>
              </a:spcBef>
              <a:buNone/>
            </a:pPr>
            <a:r>
              <a:rPr lang="en" sz="1200"/>
              <a:t>18 year old Yezidi girl in Petra, Greece. September 2016.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671250" y="2141250"/>
            <a:ext cx="7852200" cy="861000"/>
          </a:xfrm>
          <a:prstGeom prst="rect">
            <a:avLst/>
          </a:prstGeom>
        </p:spPr>
        <p:txBody>
          <a:bodyPr lIns="91425" tIns="91425" rIns="91425" bIns="91425" anchor="ctr" anchorCtr="0">
            <a:noAutofit/>
          </a:bodyPr>
          <a:lstStyle/>
          <a:p>
            <a:pPr lvl="0" rtl="0">
              <a:spcBef>
                <a:spcPts val="0"/>
              </a:spcBef>
              <a:buNone/>
            </a:pPr>
            <a:r>
              <a:rPr lang="en"/>
              <a:t>Treatment Options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Shape 188" descr="20160917_095208.jpg"/>
          <p:cNvPicPr preferRelativeResize="0"/>
          <p:nvPr/>
        </p:nvPicPr>
        <p:blipFill rotWithShape="1">
          <a:blip r:embed="rId3">
            <a:alphaModFix/>
          </a:blip>
          <a:srcRect/>
          <a:stretch/>
        </p:blipFill>
        <p:spPr>
          <a:xfrm rot="-183267">
            <a:off x="-129839" y="-127324"/>
            <a:ext cx="9403679" cy="5507273"/>
          </a:xfrm>
          <a:prstGeom prst="rect">
            <a:avLst/>
          </a:prstGeom>
          <a:noFill/>
          <a:ln>
            <a:noFill/>
          </a:ln>
        </p:spPr>
      </p:pic>
      <p:sp>
        <p:nvSpPr>
          <p:cNvPr id="189" name="Shape 189"/>
          <p:cNvSpPr/>
          <p:nvPr/>
        </p:nvSpPr>
        <p:spPr>
          <a:xfrm>
            <a:off x="0" y="0"/>
            <a:ext cx="2811300" cy="5143500"/>
          </a:xfrm>
          <a:prstGeom prst="rect">
            <a:avLst/>
          </a:prstGeom>
          <a:solidFill>
            <a:srgbClr val="FFFFFF">
              <a:alpha val="86920"/>
            </a:srgbClr>
          </a:solidFill>
          <a:ln>
            <a:noFill/>
          </a:ln>
        </p:spPr>
        <p:txBody>
          <a:bodyPr lIns="91425" tIns="91425" rIns="91425" bIns="91425" anchor="ctr" anchorCtr="0">
            <a:noAutofit/>
          </a:bodyPr>
          <a:lstStyle/>
          <a:p>
            <a:pPr lvl="0">
              <a:spcBef>
                <a:spcPts val="0"/>
              </a:spcBef>
              <a:buNone/>
            </a:pPr>
            <a:endParaRPr/>
          </a:p>
        </p:txBody>
      </p:sp>
      <p:sp>
        <p:nvSpPr>
          <p:cNvPr id="190" name="Shape 190"/>
          <p:cNvSpPr txBox="1">
            <a:spLocks noGrp="1"/>
          </p:cNvSpPr>
          <p:nvPr>
            <p:ph type="title"/>
          </p:nvPr>
        </p:nvSpPr>
        <p:spPr>
          <a:xfrm>
            <a:off x="232878" y="219975"/>
            <a:ext cx="2336400" cy="915000"/>
          </a:xfrm>
          <a:prstGeom prst="rect">
            <a:avLst/>
          </a:prstGeom>
        </p:spPr>
        <p:txBody>
          <a:bodyPr lIns="91425" tIns="91425" rIns="91425" bIns="91425" anchor="b" anchorCtr="0">
            <a:noAutofit/>
          </a:bodyPr>
          <a:lstStyle/>
          <a:p>
            <a:pPr lvl="0">
              <a:spcBef>
                <a:spcPts val="0"/>
              </a:spcBef>
              <a:buNone/>
            </a:pPr>
            <a:r>
              <a:rPr lang="en"/>
              <a:t>Available </a:t>
            </a:r>
          </a:p>
          <a:p>
            <a:pPr lvl="0">
              <a:spcBef>
                <a:spcPts val="0"/>
              </a:spcBef>
              <a:buNone/>
            </a:pPr>
            <a:r>
              <a:rPr lang="en"/>
              <a:t>Formulary</a:t>
            </a:r>
          </a:p>
        </p:txBody>
      </p:sp>
      <p:sp>
        <p:nvSpPr>
          <p:cNvPr id="191" name="Shape 191"/>
          <p:cNvSpPr txBox="1">
            <a:spLocks noGrp="1"/>
          </p:cNvSpPr>
          <p:nvPr>
            <p:ph type="body" idx="1"/>
          </p:nvPr>
        </p:nvSpPr>
        <p:spPr>
          <a:xfrm>
            <a:off x="232875" y="1290250"/>
            <a:ext cx="2336400" cy="3522900"/>
          </a:xfrm>
          <a:prstGeom prst="rect">
            <a:avLst/>
          </a:prstGeom>
        </p:spPr>
        <p:txBody>
          <a:bodyPr lIns="91425" tIns="91425" rIns="91425" bIns="91425" anchor="t" anchorCtr="0">
            <a:noAutofit/>
          </a:bodyPr>
          <a:lstStyle/>
          <a:p>
            <a:pPr marL="457200" lvl="0" indent="-355600" rtl="0">
              <a:spcBef>
                <a:spcPts val="0"/>
              </a:spcBef>
              <a:spcAft>
                <a:spcPts val="1000"/>
              </a:spcAft>
              <a:buSzPct val="100000"/>
              <a:buChar char="-"/>
            </a:pPr>
            <a:r>
              <a:rPr lang="en" sz="2000"/>
              <a:t>Illegal to import meds</a:t>
            </a:r>
          </a:p>
          <a:p>
            <a:pPr marL="457200" lvl="0" indent="-355600" rtl="0">
              <a:spcBef>
                <a:spcPts val="0"/>
              </a:spcBef>
              <a:spcAft>
                <a:spcPts val="1000"/>
              </a:spcAft>
              <a:buSzPct val="100000"/>
              <a:buChar char="-"/>
            </a:pPr>
            <a:r>
              <a:rPr lang="en" sz="2000"/>
              <a:t>Purchased from Greek formulary</a:t>
            </a:r>
          </a:p>
          <a:p>
            <a:pPr marL="457200" lvl="0" indent="-355600" rtl="0">
              <a:spcBef>
                <a:spcPts val="0"/>
              </a:spcBef>
              <a:spcAft>
                <a:spcPts val="1000"/>
              </a:spcAft>
              <a:buSzPct val="100000"/>
              <a:buChar char="-"/>
            </a:pPr>
            <a:r>
              <a:rPr lang="en" sz="2000"/>
              <a:t>Special orders</a:t>
            </a:r>
          </a:p>
          <a:p>
            <a:pPr marL="457200" lvl="0" indent="-355600">
              <a:spcBef>
                <a:spcPts val="0"/>
              </a:spcBef>
              <a:spcAft>
                <a:spcPts val="1000"/>
              </a:spcAft>
              <a:buSzPct val="100000"/>
              <a:buChar char="-"/>
            </a:pPr>
            <a:r>
              <a:rPr lang="en" sz="2000"/>
              <a:t>Differences in continental guidelines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671250" y="2141250"/>
            <a:ext cx="7852200" cy="861000"/>
          </a:xfrm>
          <a:prstGeom prst="rect">
            <a:avLst/>
          </a:prstGeom>
        </p:spPr>
        <p:txBody>
          <a:bodyPr lIns="91425" tIns="91425" rIns="91425" bIns="91425" anchor="ctr" anchorCtr="0">
            <a:noAutofit/>
          </a:bodyPr>
          <a:lstStyle/>
          <a:p>
            <a:pPr lvl="0">
              <a:spcBef>
                <a:spcPts val="0"/>
              </a:spcBef>
              <a:buNone/>
            </a:pPr>
            <a:r>
              <a:rPr lang="en"/>
              <a:t>The Crisis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Shape 196" descr="IMG-20161115-WA0031.jpg"/>
          <p:cNvPicPr preferRelativeResize="0"/>
          <p:nvPr/>
        </p:nvPicPr>
        <p:blipFill rotWithShape="1">
          <a:blip r:embed="rId3">
            <a:alphaModFix/>
          </a:blip>
          <a:srcRect b="24998"/>
          <a:stretch/>
        </p:blipFill>
        <p:spPr>
          <a:xfrm>
            <a:off x="0" y="0"/>
            <a:ext cx="9144000" cy="5143500"/>
          </a:xfrm>
          <a:prstGeom prst="rect">
            <a:avLst/>
          </a:prstGeom>
          <a:noFill/>
          <a:ln>
            <a:noFill/>
          </a:ln>
        </p:spPr>
      </p:pic>
      <p:pic>
        <p:nvPicPr>
          <p:cNvPr id="197" name="Shape 197" descr="20160922_142929.jpg"/>
          <p:cNvPicPr preferRelativeResize="0"/>
          <p:nvPr/>
        </p:nvPicPr>
        <p:blipFill>
          <a:blip r:embed="rId4">
            <a:alphaModFix/>
          </a:blip>
          <a:stretch>
            <a:fillRect/>
          </a:stretch>
        </p:blipFill>
        <p:spPr>
          <a:xfrm>
            <a:off x="0" y="0"/>
            <a:ext cx="9144002" cy="5143501"/>
          </a:xfrm>
          <a:prstGeom prst="rect">
            <a:avLst/>
          </a:prstGeom>
          <a:noFill/>
          <a:ln>
            <a:noFill/>
          </a:ln>
        </p:spPr>
      </p:pic>
      <p:pic>
        <p:nvPicPr>
          <p:cNvPr id="198" name="Shape 198" descr="20160923_140536.jpg"/>
          <p:cNvPicPr preferRelativeResize="0"/>
          <p:nvPr/>
        </p:nvPicPr>
        <p:blipFill>
          <a:blip r:embed="rId5">
            <a:alphaModFix/>
          </a:blip>
          <a:stretch>
            <a:fillRect/>
          </a:stretch>
        </p:blipFill>
        <p:spPr>
          <a:xfrm>
            <a:off x="0" y="0"/>
            <a:ext cx="9144002" cy="5143501"/>
          </a:xfrm>
          <a:prstGeom prst="rect">
            <a:avLst/>
          </a:prstGeom>
          <a:noFill/>
          <a:ln>
            <a:noFill/>
          </a:ln>
        </p:spPr>
      </p:pic>
      <p:pic>
        <p:nvPicPr>
          <p:cNvPr id="199" name="Shape 199" descr="20160911_143400.jpg"/>
          <p:cNvPicPr preferRelativeResize="0"/>
          <p:nvPr/>
        </p:nvPicPr>
        <p:blipFill>
          <a:blip r:embed="rId6">
            <a:alphaModFix/>
          </a:blip>
          <a:stretch>
            <a:fillRect/>
          </a:stretch>
        </p:blipFill>
        <p:spPr>
          <a:xfrm flipH="1">
            <a:off x="-1828800" y="0"/>
            <a:ext cx="10972800" cy="6172200"/>
          </a:xfrm>
          <a:prstGeom prst="rect">
            <a:avLst/>
          </a:prstGeom>
          <a:noFill/>
          <a:ln>
            <a:noFill/>
          </a:ln>
        </p:spPr>
      </p:pic>
      <p:pic>
        <p:nvPicPr>
          <p:cNvPr id="200" name="Shape 200" descr="20160829_185431.jpg"/>
          <p:cNvPicPr preferRelativeResize="0"/>
          <p:nvPr/>
        </p:nvPicPr>
        <p:blipFill>
          <a:blip r:embed="rId7">
            <a:alphaModFix/>
          </a:blip>
          <a:stretch>
            <a:fillRect/>
          </a:stretch>
        </p:blipFill>
        <p:spPr>
          <a:xfrm>
            <a:off x="-133350" y="0"/>
            <a:ext cx="9144002" cy="5143501"/>
          </a:xfrm>
          <a:prstGeom prst="rect">
            <a:avLst/>
          </a:prstGeom>
          <a:noFill/>
          <a:ln>
            <a:noFill/>
          </a:ln>
        </p:spPr>
      </p:pic>
      <p:sp>
        <p:nvSpPr>
          <p:cNvPr id="201" name="Shape 201"/>
          <p:cNvSpPr/>
          <p:nvPr/>
        </p:nvSpPr>
        <p:spPr>
          <a:xfrm>
            <a:off x="0" y="0"/>
            <a:ext cx="2811300" cy="5143500"/>
          </a:xfrm>
          <a:prstGeom prst="rect">
            <a:avLst/>
          </a:prstGeom>
          <a:solidFill>
            <a:srgbClr val="FFFFFF">
              <a:alpha val="86920"/>
            </a:srgbClr>
          </a:solidFill>
          <a:ln>
            <a:noFill/>
          </a:ln>
        </p:spPr>
        <p:txBody>
          <a:bodyPr lIns="91425" tIns="91425" rIns="91425" bIns="91425" anchor="ctr" anchorCtr="0">
            <a:noAutofit/>
          </a:bodyPr>
          <a:lstStyle/>
          <a:p>
            <a:pPr lvl="0">
              <a:spcBef>
                <a:spcPts val="0"/>
              </a:spcBef>
              <a:buNone/>
            </a:pPr>
            <a:endParaRPr/>
          </a:p>
        </p:txBody>
      </p:sp>
      <p:sp>
        <p:nvSpPr>
          <p:cNvPr id="202" name="Shape 202"/>
          <p:cNvSpPr txBox="1">
            <a:spLocks noGrp="1"/>
          </p:cNvSpPr>
          <p:nvPr>
            <p:ph type="title"/>
          </p:nvPr>
        </p:nvSpPr>
        <p:spPr>
          <a:xfrm>
            <a:off x="232878" y="219975"/>
            <a:ext cx="2336400" cy="915000"/>
          </a:xfrm>
          <a:prstGeom prst="rect">
            <a:avLst/>
          </a:prstGeom>
        </p:spPr>
        <p:txBody>
          <a:bodyPr lIns="91425" tIns="91425" rIns="91425" bIns="91425" anchor="b" anchorCtr="0">
            <a:noAutofit/>
          </a:bodyPr>
          <a:lstStyle/>
          <a:p>
            <a:pPr lvl="0" rtl="0">
              <a:spcBef>
                <a:spcPts val="0"/>
              </a:spcBef>
              <a:buNone/>
            </a:pPr>
            <a:r>
              <a:rPr lang="en"/>
              <a:t>Lifestyle changes</a:t>
            </a:r>
          </a:p>
        </p:txBody>
      </p:sp>
      <p:sp>
        <p:nvSpPr>
          <p:cNvPr id="203" name="Shape 203"/>
          <p:cNvSpPr txBox="1">
            <a:spLocks noGrp="1"/>
          </p:cNvSpPr>
          <p:nvPr>
            <p:ph type="body" idx="1"/>
          </p:nvPr>
        </p:nvSpPr>
        <p:spPr>
          <a:xfrm>
            <a:off x="232875" y="1290250"/>
            <a:ext cx="2336400" cy="3522900"/>
          </a:xfrm>
          <a:prstGeom prst="rect">
            <a:avLst/>
          </a:prstGeom>
        </p:spPr>
        <p:txBody>
          <a:bodyPr lIns="91425" tIns="91425" rIns="91425" bIns="91425" anchor="t" anchorCtr="0">
            <a:noAutofit/>
          </a:bodyPr>
          <a:lstStyle/>
          <a:p>
            <a:pPr marL="457200" lvl="0" indent="-355600" rtl="0">
              <a:spcBef>
                <a:spcPts val="0"/>
              </a:spcBef>
              <a:spcAft>
                <a:spcPts val="1000"/>
              </a:spcAft>
              <a:buSzPct val="100000"/>
              <a:buChar char="-"/>
            </a:pPr>
            <a:r>
              <a:rPr lang="en" sz="2000"/>
              <a:t>Weather elements hard to combat</a:t>
            </a:r>
          </a:p>
          <a:p>
            <a:pPr marL="457200" lvl="0" indent="-355600" rtl="0">
              <a:spcBef>
                <a:spcPts val="0"/>
              </a:spcBef>
              <a:spcAft>
                <a:spcPts val="1000"/>
              </a:spcAft>
              <a:buSzPct val="100000"/>
              <a:buChar char="-"/>
            </a:pPr>
            <a:r>
              <a:rPr lang="en" sz="2000"/>
              <a:t>Fixed diet</a:t>
            </a:r>
          </a:p>
          <a:p>
            <a:pPr marL="457200" lvl="0" indent="-355600" rtl="0">
              <a:spcBef>
                <a:spcPts val="0"/>
              </a:spcBef>
              <a:spcAft>
                <a:spcPts val="1000"/>
              </a:spcAft>
              <a:buSzPct val="100000"/>
              <a:buChar char="-"/>
            </a:pPr>
            <a:r>
              <a:rPr lang="en" sz="2000"/>
              <a:t>Hand hygiene </a:t>
            </a:r>
          </a:p>
          <a:p>
            <a:pPr marL="457200" lvl="0" indent="-355600" rtl="0">
              <a:spcBef>
                <a:spcPts val="0"/>
              </a:spcBef>
              <a:spcAft>
                <a:spcPts val="1000"/>
              </a:spcAft>
              <a:buSzPct val="100000"/>
              <a:buChar char="-"/>
            </a:pPr>
            <a:r>
              <a:rPr lang="en" sz="2000"/>
              <a:t>Close living quarters </a:t>
            </a:r>
          </a:p>
          <a:p>
            <a:pPr marL="457200" lvl="0" indent="-355600" rtl="0">
              <a:spcBef>
                <a:spcPts val="0"/>
              </a:spcBef>
              <a:spcAft>
                <a:spcPts val="1000"/>
              </a:spcAft>
              <a:buSzPct val="100000"/>
              <a:buChar char="-"/>
            </a:pPr>
            <a:r>
              <a:rPr lang="en" sz="2000"/>
              <a:t>Supportive management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10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gtEl>
                                        <p:attrNameLst>
                                          <p:attrName>style.visibility</p:attrName>
                                        </p:attrNameLst>
                                      </p:cBhvr>
                                      <p:to>
                                        <p:strVal val="visible"/>
                                      </p:to>
                                    </p:set>
                                    <p:animEffect transition="in" filter="fade">
                                      <p:cBhvr>
                                        <p:cTn id="17" dur="1000"/>
                                        <p:tgtEl>
                                          <p:spTgt spid="1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fade">
                                      <p:cBhvr>
                                        <p:cTn id="22" dur="1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Shape 208" descr="IMG-20161115-WA0011.jpg"/>
          <p:cNvPicPr preferRelativeResize="0"/>
          <p:nvPr/>
        </p:nvPicPr>
        <p:blipFill>
          <a:blip r:embed="rId3">
            <a:alphaModFix/>
          </a:blip>
          <a:stretch>
            <a:fillRect/>
          </a:stretch>
        </p:blipFill>
        <p:spPr>
          <a:xfrm flipH="1">
            <a:off x="1491" y="-942781"/>
            <a:ext cx="9245076" cy="6933831"/>
          </a:xfrm>
          <a:prstGeom prst="rect">
            <a:avLst/>
          </a:prstGeom>
          <a:noFill/>
          <a:ln>
            <a:noFill/>
          </a:ln>
        </p:spPr>
      </p:pic>
      <p:sp>
        <p:nvSpPr>
          <p:cNvPr id="209" name="Shape 209"/>
          <p:cNvSpPr/>
          <p:nvPr/>
        </p:nvSpPr>
        <p:spPr>
          <a:xfrm>
            <a:off x="0" y="0"/>
            <a:ext cx="2811300" cy="5143500"/>
          </a:xfrm>
          <a:prstGeom prst="rect">
            <a:avLst/>
          </a:prstGeom>
          <a:solidFill>
            <a:srgbClr val="FFFFFF">
              <a:alpha val="86920"/>
            </a:srgbClr>
          </a:solidFill>
          <a:ln>
            <a:noFill/>
          </a:ln>
        </p:spPr>
        <p:txBody>
          <a:bodyPr lIns="91425" tIns="91425" rIns="91425" bIns="91425" anchor="ctr" anchorCtr="0">
            <a:noAutofit/>
          </a:bodyPr>
          <a:lstStyle/>
          <a:p>
            <a:pPr lvl="0">
              <a:spcBef>
                <a:spcPts val="0"/>
              </a:spcBef>
              <a:buNone/>
            </a:pPr>
            <a:endParaRPr/>
          </a:p>
        </p:txBody>
      </p:sp>
      <p:sp>
        <p:nvSpPr>
          <p:cNvPr id="210" name="Shape 210"/>
          <p:cNvSpPr txBox="1">
            <a:spLocks noGrp="1"/>
          </p:cNvSpPr>
          <p:nvPr>
            <p:ph type="title"/>
          </p:nvPr>
        </p:nvSpPr>
        <p:spPr>
          <a:xfrm>
            <a:off x="232878" y="219975"/>
            <a:ext cx="2336400" cy="915000"/>
          </a:xfrm>
          <a:prstGeom prst="rect">
            <a:avLst/>
          </a:prstGeom>
        </p:spPr>
        <p:txBody>
          <a:bodyPr lIns="91425" tIns="91425" rIns="91425" bIns="91425" anchor="b" anchorCtr="0">
            <a:noAutofit/>
          </a:bodyPr>
          <a:lstStyle/>
          <a:p>
            <a:pPr lvl="0" rtl="0">
              <a:spcBef>
                <a:spcPts val="0"/>
              </a:spcBef>
              <a:buNone/>
            </a:pPr>
            <a:r>
              <a:rPr lang="en"/>
              <a:t>Access to specialists</a:t>
            </a:r>
          </a:p>
        </p:txBody>
      </p:sp>
      <p:sp>
        <p:nvSpPr>
          <p:cNvPr id="211" name="Shape 211"/>
          <p:cNvSpPr txBox="1">
            <a:spLocks noGrp="1"/>
          </p:cNvSpPr>
          <p:nvPr>
            <p:ph type="body" idx="1"/>
          </p:nvPr>
        </p:nvSpPr>
        <p:spPr>
          <a:xfrm>
            <a:off x="232875" y="1290250"/>
            <a:ext cx="2578500" cy="3522900"/>
          </a:xfrm>
          <a:prstGeom prst="rect">
            <a:avLst/>
          </a:prstGeom>
        </p:spPr>
        <p:txBody>
          <a:bodyPr lIns="91425" tIns="91425" rIns="91425" bIns="91425" anchor="t" anchorCtr="0">
            <a:noAutofit/>
          </a:bodyPr>
          <a:lstStyle/>
          <a:p>
            <a:pPr marL="457200" lvl="0" indent="-355600" rtl="0">
              <a:spcBef>
                <a:spcPts val="0"/>
              </a:spcBef>
              <a:spcAft>
                <a:spcPts val="1000"/>
              </a:spcAft>
              <a:buSzPct val="100000"/>
              <a:buChar char="-"/>
            </a:pPr>
            <a:r>
              <a:rPr lang="en" sz="2000"/>
              <a:t>Public sector</a:t>
            </a:r>
          </a:p>
          <a:p>
            <a:pPr marL="457200" lvl="0" indent="-355600" rtl="0">
              <a:spcBef>
                <a:spcPts val="0"/>
              </a:spcBef>
              <a:spcAft>
                <a:spcPts val="1000"/>
              </a:spcAft>
              <a:buSzPct val="100000"/>
              <a:buChar char="-"/>
            </a:pPr>
            <a:r>
              <a:rPr lang="en" sz="2000"/>
              <a:t>Limited with long wait times</a:t>
            </a:r>
          </a:p>
          <a:p>
            <a:pPr marL="457200" lvl="0" indent="-355600" rtl="0">
              <a:spcBef>
                <a:spcPts val="0"/>
              </a:spcBef>
              <a:spcAft>
                <a:spcPts val="1000"/>
              </a:spcAft>
              <a:buSzPct val="100000"/>
              <a:buChar char="-"/>
            </a:pPr>
            <a:r>
              <a:rPr lang="en" sz="2000"/>
              <a:t>Private consults are costly (e.g., abortion)</a:t>
            </a:r>
          </a:p>
          <a:p>
            <a:pPr marL="457200" lvl="0" indent="-355600" rtl="0">
              <a:spcBef>
                <a:spcPts val="0"/>
              </a:spcBef>
              <a:spcAft>
                <a:spcPts val="1000"/>
              </a:spcAft>
              <a:buSzPct val="100000"/>
              <a:buChar char="-"/>
            </a:pPr>
            <a:r>
              <a:rPr lang="en" sz="2000"/>
              <a:t>Volunteer physicians for short visits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490250" y="526350"/>
            <a:ext cx="6227100" cy="4090800"/>
          </a:xfrm>
          <a:prstGeom prst="rect">
            <a:avLst/>
          </a:prstGeom>
        </p:spPr>
        <p:txBody>
          <a:bodyPr lIns="91425" tIns="91425" rIns="91425" bIns="91425" anchor="ctr" anchorCtr="0">
            <a:noAutofit/>
          </a:bodyPr>
          <a:lstStyle/>
          <a:p>
            <a:pPr lvl="0" rtl="0">
              <a:spcBef>
                <a:spcPts val="0"/>
              </a:spcBef>
              <a:buNone/>
            </a:pPr>
            <a:r>
              <a:rPr lang="en"/>
              <a:t>“In Iraq, they would give us an injection for pain. </a:t>
            </a:r>
            <a:r>
              <a:rPr lang="en" b="1"/>
              <a:t>I want that.</a:t>
            </a:r>
            <a:r>
              <a:rPr lang="en"/>
              <a:t>”</a:t>
            </a:r>
          </a:p>
        </p:txBody>
      </p:sp>
      <p:sp>
        <p:nvSpPr>
          <p:cNvPr id="217" name="Shape 217"/>
          <p:cNvSpPr txBox="1"/>
          <p:nvPr/>
        </p:nvSpPr>
        <p:spPr>
          <a:xfrm>
            <a:off x="6726075" y="4059450"/>
            <a:ext cx="2393400" cy="1084200"/>
          </a:xfrm>
          <a:prstGeom prst="rect">
            <a:avLst/>
          </a:prstGeom>
          <a:noFill/>
          <a:ln>
            <a:noFill/>
          </a:ln>
        </p:spPr>
        <p:txBody>
          <a:bodyPr lIns="91425" tIns="91425" rIns="91425" bIns="91425" anchor="t" anchorCtr="0">
            <a:noAutofit/>
          </a:bodyPr>
          <a:lstStyle/>
          <a:p>
            <a:pPr lvl="0" rtl="0">
              <a:spcBef>
                <a:spcPts val="0"/>
              </a:spcBef>
              <a:buNone/>
            </a:pPr>
            <a:r>
              <a:rPr lang="en" sz="3600">
                <a:latin typeface="Satisfy"/>
                <a:ea typeface="Satisfy"/>
                <a:cs typeface="Satisfy"/>
                <a:sym typeface="Satisfy"/>
              </a:rPr>
              <a:t>- Sami</a:t>
            </a:r>
          </a:p>
          <a:p>
            <a:pPr lvl="0" rtl="0">
              <a:spcBef>
                <a:spcPts val="0"/>
              </a:spcBef>
              <a:buNone/>
            </a:pPr>
            <a:r>
              <a:rPr lang="en" sz="1200"/>
              <a:t>37 year old Yezidi man in Petra, Greece. September 2016.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671250" y="2141250"/>
            <a:ext cx="7852200" cy="861000"/>
          </a:xfrm>
          <a:prstGeom prst="rect">
            <a:avLst/>
          </a:prstGeom>
        </p:spPr>
        <p:txBody>
          <a:bodyPr lIns="91425" tIns="91425" rIns="91425" bIns="91425" anchor="ctr" anchorCtr="0">
            <a:noAutofit/>
          </a:bodyPr>
          <a:lstStyle/>
          <a:p>
            <a:pPr lvl="0" rtl="0">
              <a:spcBef>
                <a:spcPts val="0"/>
              </a:spcBef>
              <a:buNone/>
            </a:pPr>
            <a:r>
              <a:rPr lang="en"/>
              <a:t>Minor Procedures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Shape 227" descr="20160902_170611.jpg"/>
          <p:cNvPicPr preferRelativeResize="0"/>
          <p:nvPr/>
        </p:nvPicPr>
        <p:blipFill>
          <a:blip r:embed="rId3">
            <a:alphaModFix/>
          </a:blip>
          <a:stretch>
            <a:fillRect/>
          </a:stretch>
        </p:blipFill>
        <p:spPr>
          <a:xfrm>
            <a:off x="0" y="0"/>
            <a:ext cx="9144002" cy="5143501"/>
          </a:xfrm>
          <a:prstGeom prst="rect">
            <a:avLst/>
          </a:prstGeom>
          <a:noFill/>
          <a:ln>
            <a:noFill/>
          </a:ln>
        </p:spPr>
      </p:pic>
      <p:pic>
        <p:nvPicPr>
          <p:cNvPr id="228" name="Shape 228" descr="20160902_170712.jpg"/>
          <p:cNvPicPr preferRelativeResize="0"/>
          <p:nvPr/>
        </p:nvPicPr>
        <p:blipFill>
          <a:blip r:embed="rId4">
            <a:alphaModFix/>
          </a:blip>
          <a:stretch>
            <a:fillRect/>
          </a:stretch>
        </p:blipFill>
        <p:spPr>
          <a:xfrm>
            <a:off x="6250790" y="0"/>
            <a:ext cx="2893219" cy="5143500"/>
          </a:xfrm>
          <a:prstGeom prst="rect">
            <a:avLst/>
          </a:prstGeom>
          <a:noFill/>
          <a:ln>
            <a:noFill/>
          </a:ln>
        </p:spPr>
      </p:pic>
      <p:pic>
        <p:nvPicPr>
          <p:cNvPr id="229" name="Shape 229" descr="20160829_125207.jpg"/>
          <p:cNvPicPr preferRelativeResize="0"/>
          <p:nvPr/>
        </p:nvPicPr>
        <p:blipFill>
          <a:blip r:embed="rId5">
            <a:alphaModFix/>
          </a:blip>
          <a:stretch>
            <a:fillRect/>
          </a:stretch>
        </p:blipFill>
        <p:spPr>
          <a:xfrm>
            <a:off x="2810275" y="0"/>
            <a:ext cx="3440527" cy="1935299"/>
          </a:xfrm>
          <a:prstGeom prst="rect">
            <a:avLst/>
          </a:prstGeom>
          <a:noFill/>
          <a:ln>
            <a:noFill/>
          </a:ln>
        </p:spPr>
      </p:pic>
      <p:pic>
        <p:nvPicPr>
          <p:cNvPr id="230" name="Shape 230" descr="20160902_170709.jpg"/>
          <p:cNvPicPr preferRelativeResize="0"/>
          <p:nvPr/>
        </p:nvPicPr>
        <p:blipFill rotWithShape="1">
          <a:blip r:embed="rId6">
            <a:alphaModFix/>
          </a:blip>
          <a:srcRect t="12010"/>
          <a:stretch/>
        </p:blipFill>
        <p:spPr>
          <a:xfrm>
            <a:off x="2810800" y="1894115"/>
            <a:ext cx="3440525" cy="5381934"/>
          </a:xfrm>
          <a:prstGeom prst="rect">
            <a:avLst/>
          </a:prstGeom>
          <a:noFill/>
          <a:ln>
            <a:noFill/>
          </a:ln>
        </p:spPr>
      </p:pic>
      <p:sp>
        <p:nvSpPr>
          <p:cNvPr id="231" name="Shape 231"/>
          <p:cNvSpPr/>
          <p:nvPr/>
        </p:nvSpPr>
        <p:spPr>
          <a:xfrm>
            <a:off x="0" y="0"/>
            <a:ext cx="2811300" cy="5143500"/>
          </a:xfrm>
          <a:prstGeom prst="rect">
            <a:avLst/>
          </a:prstGeom>
          <a:solidFill>
            <a:srgbClr val="FFFFFF">
              <a:alpha val="86920"/>
            </a:srgbClr>
          </a:solidFill>
          <a:ln>
            <a:noFill/>
          </a:ln>
        </p:spPr>
        <p:txBody>
          <a:bodyPr lIns="91425" tIns="91425" rIns="91425" bIns="91425" anchor="ctr" anchorCtr="0">
            <a:noAutofit/>
          </a:bodyPr>
          <a:lstStyle/>
          <a:p>
            <a:pPr lvl="0">
              <a:spcBef>
                <a:spcPts val="0"/>
              </a:spcBef>
              <a:buNone/>
            </a:pPr>
            <a:endParaRPr/>
          </a:p>
        </p:txBody>
      </p:sp>
      <p:sp>
        <p:nvSpPr>
          <p:cNvPr id="232" name="Shape 232"/>
          <p:cNvSpPr txBox="1">
            <a:spLocks noGrp="1"/>
          </p:cNvSpPr>
          <p:nvPr>
            <p:ph type="title"/>
          </p:nvPr>
        </p:nvSpPr>
        <p:spPr>
          <a:xfrm>
            <a:off x="232878" y="219975"/>
            <a:ext cx="2336400" cy="915000"/>
          </a:xfrm>
          <a:prstGeom prst="rect">
            <a:avLst/>
          </a:prstGeom>
        </p:spPr>
        <p:txBody>
          <a:bodyPr lIns="91425" tIns="91425" rIns="91425" bIns="91425" anchor="b" anchorCtr="0">
            <a:noAutofit/>
          </a:bodyPr>
          <a:lstStyle/>
          <a:p>
            <a:pPr lvl="0">
              <a:spcBef>
                <a:spcPts val="0"/>
              </a:spcBef>
              <a:buNone/>
            </a:pPr>
            <a:r>
              <a:rPr lang="en"/>
              <a:t>Wound &amp; </a:t>
            </a:r>
          </a:p>
          <a:p>
            <a:pPr lvl="0" rtl="0">
              <a:spcBef>
                <a:spcPts val="0"/>
              </a:spcBef>
              <a:buNone/>
            </a:pPr>
            <a:r>
              <a:rPr lang="en"/>
              <a:t>Infection Care</a:t>
            </a:r>
          </a:p>
        </p:txBody>
      </p:sp>
      <p:sp>
        <p:nvSpPr>
          <p:cNvPr id="233" name="Shape 233"/>
          <p:cNvSpPr txBox="1">
            <a:spLocks noGrp="1"/>
          </p:cNvSpPr>
          <p:nvPr>
            <p:ph type="body" idx="1"/>
          </p:nvPr>
        </p:nvSpPr>
        <p:spPr>
          <a:xfrm>
            <a:off x="232875" y="1290250"/>
            <a:ext cx="2336400" cy="3522900"/>
          </a:xfrm>
          <a:prstGeom prst="rect">
            <a:avLst/>
          </a:prstGeom>
        </p:spPr>
        <p:txBody>
          <a:bodyPr lIns="91425" tIns="91425" rIns="91425" bIns="91425" anchor="t" anchorCtr="0">
            <a:noAutofit/>
          </a:bodyPr>
          <a:lstStyle/>
          <a:p>
            <a:pPr marL="457200" lvl="0" indent="-355600" rtl="0">
              <a:spcBef>
                <a:spcPts val="0"/>
              </a:spcBef>
              <a:spcAft>
                <a:spcPts val="1000"/>
              </a:spcAft>
              <a:buClr>
                <a:srgbClr val="000000"/>
              </a:buClr>
              <a:buSzPct val="100000"/>
              <a:buChar char="-"/>
            </a:pPr>
            <a:r>
              <a:rPr lang="en" sz="2000"/>
              <a:t>Mosquito bites</a:t>
            </a:r>
          </a:p>
          <a:p>
            <a:pPr marL="457200" lvl="0" indent="-355600" rtl="0">
              <a:spcBef>
                <a:spcPts val="0"/>
              </a:spcBef>
              <a:spcAft>
                <a:spcPts val="1000"/>
              </a:spcAft>
              <a:buClr>
                <a:srgbClr val="000000"/>
              </a:buClr>
              <a:buSzPct val="100000"/>
              <a:buChar char="-"/>
            </a:pPr>
            <a:r>
              <a:rPr lang="en" sz="2000"/>
              <a:t>Bed bugs</a:t>
            </a:r>
          </a:p>
          <a:p>
            <a:pPr marL="457200" lvl="0" indent="-355600" rtl="0">
              <a:spcBef>
                <a:spcPts val="0"/>
              </a:spcBef>
              <a:spcAft>
                <a:spcPts val="1000"/>
              </a:spcAft>
              <a:buClr>
                <a:srgbClr val="000000"/>
              </a:buClr>
              <a:buSzPct val="100000"/>
              <a:buChar char="-"/>
            </a:pPr>
            <a:r>
              <a:rPr lang="en" sz="2000"/>
              <a:t>Scabies</a:t>
            </a:r>
          </a:p>
          <a:p>
            <a:pPr marL="457200" lvl="0" indent="-355600" rtl="0">
              <a:spcBef>
                <a:spcPts val="0"/>
              </a:spcBef>
              <a:spcAft>
                <a:spcPts val="1000"/>
              </a:spcAft>
              <a:buClr>
                <a:srgbClr val="000000"/>
              </a:buClr>
              <a:buSzPct val="100000"/>
              <a:buChar char="-"/>
            </a:pPr>
            <a:r>
              <a:rPr lang="en" sz="2000"/>
              <a:t>Lice</a:t>
            </a:r>
          </a:p>
          <a:p>
            <a:pPr marL="457200" lvl="0" indent="-355600" rtl="0">
              <a:spcBef>
                <a:spcPts val="0"/>
              </a:spcBef>
              <a:spcAft>
                <a:spcPts val="1000"/>
              </a:spcAft>
              <a:buClr>
                <a:srgbClr val="000000"/>
              </a:buClr>
              <a:buSzPct val="100000"/>
              <a:buChar char="-"/>
            </a:pPr>
            <a:r>
              <a:rPr lang="en" sz="2000"/>
              <a:t>Lacerations</a:t>
            </a:r>
          </a:p>
          <a:p>
            <a:pPr marL="457200" lvl="0" indent="-355600" rtl="0">
              <a:spcBef>
                <a:spcPts val="0"/>
              </a:spcBef>
              <a:spcAft>
                <a:spcPts val="1000"/>
              </a:spcAft>
              <a:buClr>
                <a:srgbClr val="000000"/>
              </a:buClr>
              <a:buSzPct val="100000"/>
              <a:buChar char="-"/>
            </a:pPr>
            <a:r>
              <a:rPr lang="en" sz="2000"/>
              <a:t>Abscesses</a:t>
            </a:r>
          </a:p>
        </p:txBody>
      </p:sp>
      <p:pic>
        <p:nvPicPr>
          <p:cNvPr id="234" name="Shape 234" descr="IMG-20161115-WA0015.jpg"/>
          <p:cNvPicPr preferRelativeResize="0"/>
          <p:nvPr/>
        </p:nvPicPr>
        <p:blipFill>
          <a:blip r:embed="rId7">
            <a:alphaModFix/>
          </a:blip>
          <a:stretch>
            <a:fillRect/>
          </a:stretch>
        </p:blipFill>
        <p:spPr>
          <a:xfrm>
            <a:off x="2810125" y="-1219600"/>
            <a:ext cx="6333876" cy="83435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1000"/>
                                        <p:tgtEl>
                                          <p:spTgt spid="229"/>
                                        </p:tgtEl>
                                      </p:cBhvr>
                                    </p:animEffect>
                                  </p:childTnLst>
                                </p:cTn>
                              </p:par>
                              <p:par>
                                <p:cTn id="8" presetID="10" presetClass="entr" presetSubtype="0" fill="hold"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fade">
                                      <p:cBhvr>
                                        <p:cTn id="10" dur="1000"/>
                                        <p:tgtEl>
                                          <p:spTgt spid="230"/>
                                        </p:tgtEl>
                                      </p:cBhvr>
                                    </p:animEffect>
                                  </p:childTnLst>
                                </p:cTn>
                              </p:par>
                              <p:par>
                                <p:cTn id="11" presetID="10" presetClass="entr" presetSubtype="0" fill="hold" nodeType="withEffect">
                                  <p:stCondLst>
                                    <p:cond delay="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1000"/>
                                        <p:tgtEl>
                                          <p:spTgt spid="2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4"/>
                                        </p:tgtEl>
                                        <p:attrNameLst>
                                          <p:attrName>style.visibility</p:attrName>
                                        </p:attrNameLst>
                                      </p:cBhvr>
                                      <p:to>
                                        <p:strVal val="visible"/>
                                      </p:to>
                                    </p:set>
                                    <p:animEffect transition="in" filter="fade">
                                      <p:cBhvr>
                                        <p:cTn id="18" dur="10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490250" y="526350"/>
            <a:ext cx="6227100" cy="4090800"/>
          </a:xfrm>
          <a:prstGeom prst="rect">
            <a:avLst/>
          </a:prstGeom>
        </p:spPr>
        <p:txBody>
          <a:bodyPr lIns="91425" tIns="91425" rIns="91425" bIns="91425" anchor="ctr" anchorCtr="0">
            <a:noAutofit/>
          </a:bodyPr>
          <a:lstStyle/>
          <a:p>
            <a:pPr lvl="0">
              <a:spcBef>
                <a:spcPts val="0"/>
              </a:spcBef>
              <a:buNone/>
            </a:pPr>
            <a:r>
              <a:rPr lang="en"/>
              <a:t>“She is </a:t>
            </a:r>
            <a:r>
              <a:rPr lang="en" b="1"/>
              <a:t>Iraqi</a:t>
            </a:r>
            <a:r>
              <a:rPr lang="en"/>
              <a:t>. She has seen more blood than this. She has </a:t>
            </a:r>
            <a:r>
              <a:rPr lang="en" b="1"/>
              <a:t>suffered pain much worse </a:t>
            </a:r>
            <a:r>
              <a:rPr lang="en"/>
              <a:t>than this.”</a:t>
            </a:r>
          </a:p>
        </p:txBody>
      </p:sp>
      <p:sp>
        <p:nvSpPr>
          <p:cNvPr id="240" name="Shape 240"/>
          <p:cNvSpPr txBox="1"/>
          <p:nvPr/>
        </p:nvSpPr>
        <p:spPr>
          <a:xfrm>
            <a:off x="6726075" y="4059450"/>
            <a:ext cx="2393400" cy="1084200"/>
          </a:xfrm>
          <a:prstGeom prst="rect">
            <a:avLst/>
          </a:prstGeom>
          <a:noFill/>
          <a:ln>
            <a:noFill/>
          </a:ln>
        </p:spPr>
        <p:txBody>
          <a:bodyPr lIns="91425" tIns="91425" rIns="91425" bIns="91425" anchor="t" anchorCtr="0">
            <a:noAutofit/>
          </a:bodyPr>
          <a:lstStyle/>
          <a:p>
            <a:pPr lvl="0" rtl="0">
              <a:spcBef>
                <a:spcPts val="0"/>
              </a:spcBef>
              <a:buNone/>
            </a:pPr>
            <a:r>
              <a:rPr lang="en" sz="3600">
                <a:latin typeface="Satisfy"/>
                <a:ea typeface="Satisfy"/>
                <a:cs typeface="Satisfy"/>
                <a:sym typeface="Satisfy"/>
              </a:rPr>
              <a:t>- Father</a:t>
            </a:r>
          </a:p>
          <a:p>
            <a:pPr lvl="0" rtl="0">
              <a:spcBef>
                <a:spcPts val="0"/>
              </a:spcBef>
              <a:buNone/>
            </a:pPr>
            <a:r>
              <a:rPr lang="en" sz="1200"/>
              <a:t>of 5 year old girl who suffered a forehead laceration after a fall.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671250" y="2141250"/>
            <a:ext cx="7852200" cy="861000"/>
          </a:xfrm>
          <a:prstGeom prst="rect">
            <a:avLst/>
          </a:prstGeom>
        </p:spPr>
        <p:txBody>
          <a:bodyPr lIns="91425" tIns="91425" rIns="91425" bIns="91425" anchor="ctr" anchorCtr="0">
            <a:noAutofit/>
          </a:bodyPr>
          <a:lstStyle/>
          <a:p>
            <a:pPr lvl="0" rtl="0">
              <a:spcBef>
                <a:spcPts val="0"/>
              </a:spcBef>
              <a:buNone/>
            </a:pPr>
            <a:r>
              <a:rPr lang="en"/>
              <a:t>Mental Health</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Shape 250" descr="20160917_131228.jpg"/>
          <p:cNvPicPr preferRelativeResize="0"/>
          <p:nvPr/>
        </p:nvPicPr>
        <p:blipFill>
          <a:blip r:embed="rId3">
            <a:alphaModFix/>
          </a:blip>
          <a:stretch>
            <a:fillRect/>
          </a:stretch>
        </p:blipFill>
        <p:spPr>
          <a:xfrm flipH="1">
            <a:off x="0" y="0"/>
            <a:ext cx="9144002" cy="5143501"/>
          </a:xfrm>
          <a:prstGeom prst="rect">
            <a:avLst/>
          </a:prstGeom>
          <a:noFill/>
          <a:ln>
            <a:noFill/>
          </a:ln>
        </p:spPr>
      </p:pic>
      <p:sp>
        <p:nvSpPr>
          <p:cNvPr id="251" name="Shape 251"/>
          <p:cNvSpPr/>
          <p:nvPr/>
        </p:nvSpPr>
        <p:spPr>
          <a:xfrm>
            <a:off x="0" y="0"/>
            <a:ext cx="2811300" cy="5143500"/>
          </a:xfrm>
          <a:prstGeom prst="rect">
            <a:avLst/>
          </a:prstGeom>
          <a:solidFill>
            <a:srgbClr val="FFFFFF">
              <a:alpha val="86920"/>
            </a:srgbClr>
          </a:solidFill>
          <a:ln>
            <a:noFill/>
          </a:ln>
        </p:spPr>
        <p:txBody>
          <a:bodyPr lIns="91425" tIns="91425" rIns="91425" bIns="91425" anchor="ctr" anchorCtr="0">
            <a:noAutofit/>
          </a:bodyPr>
          <a:lstStyle/>
          <a:p>
            <a:pPr lvl="0">
              <a:spcBef>
                <a:spcPts val="0"/>
              </a:spcBef>
              <a:buNone/>
            </a:pPr>
            <a:endParaRPr/>
          </a:p>
        </p:txBody>
      </p:sp>
      <p:sp>
        <p:nvSpPr>
          <p:cNvPr id="252" name="Shape 252"/>
          <p:cNvSpPr txBox="1">
            <a:spLocks noGrp="1"/>
          </p:cNvSpPr>
          <p:nvPr>
            <p:ph type="title"/>
          </p:nvPr>
        </p:nvSpPr>
        <p:spPr>
          <a:xfrm>
            <a:off x="232878" y="219975"/>
            <a:ext cx="2336400" cy="915000"/>
          </a:xfrm>
          <a:prstGeom prst="rect">
            <a:avLst/>
          </a:prstGeom>
        </p:spPr>
        <p:txBody>
          <a:bodyPr lIns="91425" tIns="91425" rIns="91425" bIns="91425" anchor="b" anchorCtr="0">
            <a:noAutofit/>
          </a:bodyPr>
          <a:lstStyle/>
          <a:p>
            <a:pPr lvl="0" rtl="0">
              <a:spcBef>
                <a:spcPts val="0"/>
              </a:spcBef>
              <a:buNone/>
            </a:pPr>
            <a:r>
              <a:rPr lang="en"/>
              <a:t>Mental Health</a:t>
            </a:r>
          </a:p>
        </p:txBody>
      </p:sp>
      <p:sp>
        <p:nvSpPr>
          <p:cNvPr id="253" name="Shape 253"/>
          <p:cNvSpPr txBox="1">
            <a:spLocks noGrp="1"/>
          </p:cNvSpPr>
          <p:nvPr>
            <p:ph type="body" idx="1"/>
          </p:nvPr>
        </p:nvSpPr>
        <p:spPr>
          <a:xfrm>
            <a:off x="232875" y="1214050"/>
            <a:ext cx="2336400" cy="3522900"/>
          </a:xfrm>
          <a:prstGeom prst="rect">
            <a:avLst/>
          </a:prstGeom>
        </p:spPr>
        <p:txBody>
          <a:bodyPr lIns="91425" tIns="91425" rIns="91425" bIns="91425" anchor="t" anchorCtr="0">
            <a:noAutofit/>
          </a:bodyPr>
          <a:lstStyle/>
          <a:p>
            <a:pPr marL="457200" lvl="0" indent="-355600" rtl="0">
              <a:lnSpc>
                <a:spcPct val="100000"/>
              </a:lnSpc>
              <a:spcBef>
                <a:spcPts val="0"/>
              </a:spcBef>
              <a:spcAft>
                <a:spcPts val="1000"/>
              </a:spcAft>
              <a:buClr>
                <a:srgbClr val="000000"/>
              </a:buClr>
              <a:buSzPct val="100000"/>
              <a:buChar char="-"/>
            </a:pPr>
            <a:r>
              <a:rPr lang="en" sz="2000"/>
              <a:t>Depression</a:t>
            </a:r>
          </a:p>
          <a:p>
            <a:pPr marL="457200" lvl="0" indent="-355600" rtl="0">
              <a:lnSpc>
                <a:spcPct val="100000"/>
              </a:lnSpc>
              <a:spcBef>
                <a:spcPts val="0"/>
              </a:spcBef>
              <a:spcAft>
                <a:spcPts val="1000"/>
              </a:spcAft>
              <a:buClr>
                <a:srgbClr val="000000"/>
              </a:buClr>
              <a:buSzPct val="100000"/>
              <a:buChar char="-"/>
            </a:pPr>
            <a:r>
              <a:rPr lang="en" sz="2000"/>
              <a:t>Panic disorders</a:t>
            </a:r>
          </a:p>
          <a:p>
            <a:pPr marL="457200" lvl="0" indent="-355600" rtl="0">
              <a:lnSpc>
                <a:spcPct val="100000"/>
              </a:lnSpc>
              <a:spcBef>
                <a:spcPts val="0"/>
              </a:spcBef>
              <a:spcAft>
                <a:spcPts val="1000"/>
              </a:spcAft>
              <a:buClr>
                <a:srgbClr val="000000"/>
              </a:buClr>
              <a:buSzPct val="100000"/>
              <a:buChar char="-"/>
            </a:pPr>
            <a:r>
              <a:rPr lang="en" sz="2000"/>
              <a:t>Conversion disorder</a:t>
            </a:r>
          </a:p>
          <a:p>
            <a:pPr marL="457200" lvl="0" indent="-355600" rtl="0">
              <a:lnSpc>
                <a:spcPct val="100000"/>
              </a:lnSpc>
              <a:spcBef>
                <a:spcPts val="0"/>
              </a:spcBef>
              <a:spcAft>
                <a:spcPts val="1000"/>
              </a:spcAft>
              <a:buClr>
                <a:srgbClr val="000000"/>
              </a:buClr>
              <a:buSzPct val="100000"/>
              <a:buChar char="-"/>
            </a:pPr>
            <a:r>
              <a:rPr lang="en" sz="2000"/>
              <a:t>Anger</a:t>
            </a:r>
          </a:p>
          <a:p>
            <a:pPr marL="457200" lvl="0" indent="-355600" rtl="0">
              <a:lnSpc>
                <a:spcPct val="100000"/>
              </a:lnSpc>
              <a:spcBef>
                <a:spcPts val="0"/>
              </a:spcBef>
              <a:spcAft>
                <a:spcPts val="1000"/>
              </a:spcAft>
              <a:buClr>
                <a:srgbClr val="000000"/>
              </a:buClr>
              <a:buSzPct val="100000"/>
              <a:buChar char="-"/>
            </a:pPr>
            <a:r>
              <a:rPr lang="en" sz="2000"/>
              <a:t>Enuresis</a:t>
            </a:r>
          </a:p>
          <a:p>
            <a:pPr marL="457200" lvl="0" indent="-355600" rtl="0">
              <a:lnSpc>
                <a:spcPct val="100000"/>
              </a:lnSpc>
              <a:spcBef>
                <a:spcPts val="0"/>
              </a:spcBef>
              <a:spcAft>
                <a:spcPts val="1000"/>
              </a:spcAft>
              <a:buClr>
                <a:srgbClr val="000000"/>
              </a:buClr>
              <a:buSzPct val="100000"/>
              <a:buChar char="-"/>
            </a:pPr>
            <a:r>
              <a:rPr lang="en" sz="2000"/>
              <a:t>Behavioral concerns</a:t>
            </a:r>
          </a:p>
          <a:p>
            <a:pPr marL="457200" lvl="0" indent="-355600" rtl="0">
              <a:lnSpc>
                <a:spcPct val="100000"/>
              </a:lnSpc>
              <a:spcBef>
                <a:spcPts val="0"/>
              </a:spcBef>
              <a:spcAft>
                <a:spcPts val="1000"/>
              </a:spcAft>
              <a:buClr>
                <a:srgbClr val="000000"/>
              </a:buClr>
              <a:buSzPct val="100000"/>
              <a:buChar char="-"/>
            </a:pPr>
            <a:r>
              <a:rPr lang="en" sz="2000"/>
              <a:t>Poor feeding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490250" y="526350"/>
            <a:ext cx="6227100" cy="4090800"/>
          </a:xfrm>
          <a:prstGeom prst="rect">
            <a:avLst/>
          </a:prstGeom>
        </p:spPr>
        <p:txBody>
          <a:bodyPr lIns="91425" tIns="91425" rIns="91425" bIns="91425" anchor="ctr" anchorCtr="0">
            <a:noAutofit/>
          </a:bodyPr>
          <a:lstStyle/>
          <a:p>
            <a:pPr lvl="0" rtl="0">
              <a:spcBef>
                <a:spcPts val="0"/>
              </a:spcBef>
              <a:buNone/>
            </a:pPr>
            <a:r>
              <a:rPr lang="en"/>
              <a:t>“Please do not be mad at him. </a:t>
            </a:r>
            <a:r>
              <a:rPr lang="en" b="1"/>
              <a:t>He is only that way because of what he has suffered</a:t>
            </a:r>
            <a:r>
              <a:rPr lang="en"/>
              <a:t>. If you are upset, you can take it out on me.”</a:t>
            </a:r>
          </a:p>
        </p:txBody>
      </p:sp>
      <p:sp>
        <p:nvSpPr>
          <p:cNvPr id="259" name="Shape 259"/>
          <p:cNvSpPr txBox="1"/>
          <p:nvPr/>
        </p:nvSpPr>
        <p:spPr>
          <a:xfrm>
            <a:off x="6726075" y="4059450"/>
            <a:ext cx="2393400" cy="1084200"/>
          </a:xfrm>
          <a:prstGeom prst="rect">
            <a:avLst/>
          </a:prstGeom>
          <a:noFill/>
          <a:ln>
            <a:noFill/>
          </a:ln>
        </p:spPr>
        <p:txBody>
          <a:bodyPr lIns="91425" tIns="91425" rIns="91425" bIns="91425" anchor="t" anchorCtr="0">
            <a:noAutofit/>
          </a:bodyPr>
          <a:lstStyle/>
          <a:p>
            <a:pPr lvl="0" rtl="0">
              <a:spcBef>
                <a:spcPts val="0"/>
              </a:spcBef>
              <a:buNone/>
            </a:pPr>
            <a:r>
              <a:rPr lang="en" sz="3600">
                <a:latin typeface="Satisfy"/>
                <a:ea typeface="Satisfy"/>
                <a:cs typeface="Satisfy"/>
                <a:sym typeface="Satisfy"/>
              </a:rPr>
              <a:t>- Aishan</a:t>
            </a:r>
          </a:p>
          <a:p>
            <a:pPr lvl="0" rtl="0">
              <a:spcBef>
                <a:spcPts val="0"/>
              </a:spcBef>
              <a:buNone/>
            </a:pPr>
            <a:r>
              <a:rPr lang="en" sz="1200"/>
              <a:t>20 year old Yezidi woman in Petra, Greece. September 2016.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671250" y="2141250"/>
            <a:ext cx="7852200" cy="861000"/>
          </a:xfrm>
          <a:prstGeom prst="rect">
            <a:avLst/>
          </a:prstGeom>
        </p:spPr>
        <p:txBody>
          <a:bodyPr lIns="91425" tIns="91425" rIns="91425" bIns="91425" anchor="ctr" anchorCtr="0">
            <a:noAutofit/>
          </a:bodyPr>
          <a:lstStyle/>
          <a:p>
            <a:pPr lvl="0" rtl="0">
              <a:spcBef>
                <a:spcPts val="0"/>
              </a:spcBef>
              <a:buNone/>
            </a:pPr>
            <a:r>
              <a:rPr lang="en"/>
              <a:t>Substance Abuse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Shape 75" descr="20160924_152025.jpg"/>
          <p:cNvPicPr preferRelativeResize="0"/>
          <p:nvPr/>
        </p:nvPicPr>
        <p:blipFill rotWithShape="1">
          <a:blip r:embed="rId3">
            <a:alphaModFix/>
          </a:blip>
          <a:srcRect r="73453"/>
          <a:stretch/>
        </p:blipFill>
        <p:spPr>
          <a:xfrm>
            <a:off x="12126" y="-5825"/>
            <a:ext cx="2523351" cy="5346748"/>
          </a:xfrm>
          <a:prstGeom prst="rect">
            <a:avLst/>
          </a:prstGeom>
          <a:noFill/>
          <a:ln>
            <a:noFill/>
          </a:ln>
        </p:spPr>
      </p:pic>
      <p:pic>
        <p:nvPicPr>
          <p:cNvPr id="76" name="Shape 76" descr="20160924_152025.jpg"/>
          <p:cNvPicPr preferRelativeResize="0"/>
          <p:nvPr/>
        </p:nvPicPr>
        <p:blipFill rotWithShape="1">
          <a:blip r:embed="rId3">
            <a:alphaModFix/>
          </a:blip>
          <a:srcRect r="73453"/>
          <a:stretch/>
        </p:blipFill>
        <p:spPr>
          <a:xfrm>
            <a:off x="850326" y="-5825"/>
            <a:ext cx="2523351" cy="5346748"/>
          </a:xfrm>
          <a:prstGeom prst="rect">
            <a:avLst/>
          </a:prstGeom>
          <a:noFill/>
          <a:ln>
            <a:noFill/>
          </a:ln>
        </p:spPr>
      </p:pic>
      <p:pic>
        <p:nvPicPr>
          <p:cNvPr id="77" name="Shape 77" descr="20160924_152025.jpg"/>
          <p:cNvPicPr preferRelativeResize="0"/>
          <p:nvPr/>
        </p:nvPicPr>
        <p:blipFill>
          <a:blip r:embed="rId3">
            <a:alphaModFix/>
          </a:blip>
          <a:stretch>
            <a:fillRect/>
          </a:stretch>
        </p:blipFill>
        <p:spPr>
          <a:xfrm>
            <a:off x="1583574" y="-5825"/>
            <a:ext cx="9505351" cy="5346748"/>
          </a:xfrm>
          <a:prstGeom prst="rect">
            <a:avLst/>
          </a:prstGeom>
          <a:noFill/>
          <a:ln>
            <a:noFill/>
          </a:ln>
        </p:spPr>
      </p:pic>
      <p:sp>
        <p:nvSpPr>
          <p:cNvPr id="78" name="Shape 78"/>
          <p:cNvSpPr/>
          <p:nvPr/>
        </p:nvSpPr>
        <p:spPr>
          <a:xfrm>
            <a:off x="0" y="0"/>
            <a:ext cx="2811300" cy="5143500"/>
          </a:xfrm>
          <a:prstGeom prst="rect">
            <a:avLst/>
          </a:prstGeom>
          <a:solidFill>
            <a:srgbClr val="FFFFFF">
              <a:alpha val="86920"/>
            </a:srgbClr>
          </a:solidFill>
          <a:ln>
            <a:noFill/>
          </a:ln>
        </p:spPr>
        <p:txBody>
          <a:bodyPr lIns="91425" tIns="91425" rIns="91425" bIns="91425" anchor="ctr" anchorCtr="0">
            <a:noAutofit/>
          </a:bodyPr>
          <a:lstStyle/>
          <a:p>
            <a:pPr lvl="0">
              <a:spcBef>
                <a:spcPts val="0"/>
              </a:spcBef>
              <a:buNone/>
            </a:pPr>
            <a:endParaRPr/>
          </a:p>
        </p:txBody>
      </p:sp>
      <p:sp>
        <p:nvSpPr>
          <p:cNvPr id="79" name="Shape 79"/>
          <p:cNvSpPr txBox="1">
            <a:spLocks noGrp="1"/>
          </p:cNvSpPr>
          <p:nvPr>
            <p:ph type="title"/>
          </p:nvPr>
        </p:nvSpPr>
        <p:spPr>
          <a:xfrm>
            <a:off x="232878" y="219975"/>
            <a:ext cx="2336400" cy="915000"/>
          </a:xfrm>
          <a:prstGeom prst="rect">
            <a:avLst/>
          </a:prstGeom>
        </p:spPr>
        <p:txBody>
          <a:bodyPr lIns="91425" tIns="91425" rIns="91425" bIns="91425" anchor="b" anchorCtr="0">
            <a:noAutofit/>
          </a:bodyPr>
          <a:lstStyle/>
          <a:p>
            <a:pPr lvl="0" rtl="0">
              <a:spcBef>
                <a:spcPts val="0"/>
              </a:spcBef>
              <a:buNone/>
            </a:pPr>
            <a:r>
              <a:rPr lang="en"/>
              <a:t>Refugees</a:t>
            </a:r>
          </a:p>
        </p:txBody>
      </p:sp>
      <p:sp>
        <p:nvSpPr>
          <p:cNvPr id="80" name="Shape 80"/>
          <p:cNvSpPr txBox="1">
            <a:spLocks noGrp="1"/>
          </p:cNvSpPr>
          <p:nvPr>
            <p:ph type="body" idx="1"/>
          </p:nvPr>
        </p:nvSpPr>
        <p:spPr>
          <a:xfrm>
            <a:off x="232875" y="1290250"/>
            <a:ext cx="2523300" cy="3522900"/>
          </a:xfrm>
          <a:prstGeom prst="rect">
            <a:avLst/>
          </a:prstGeom>
        </p:spPr>
        <p:txBody>
          <a:bodyPr lIns="91425" tIns="91425" rIns="91425" bIns="91425" anchor="t" anchorCtr="0">
            <a:noAutofit/>
          </a:bodyPr>
          <a:lstStyle/>
          <a:p>
            <a:pPr marL="457200" lvl="0" indent="-355600" rtl="0">
              <a:spcBef>
                <a:spcPts val="0"/>
              </a:spcBef>
              <a:spcAft>
                <a:spcPts val="1000"/>
              </a:spcAft>
              <a:buClr>
                <a:srgbClr val="000000"/>
              </a:buClr>
              <a:buSzPct val="100000"/>
              <a:buChar char="-"/>
            </a:pPr>
            <a:r>
              <a:rPr lang="en" sz="2000"/>
              <a:t>1948 Universal Declaration of Human Rights</a:t>
            </a:r>
          </a:p>
          <a:p>
            <a:pPr marL="457200" lvl="0" indent="-355600" rtl="0">
              <a:spcBef>
                <a:spcPts val="0"/>
              </a:spcBef>
              <a:spcAft>
                <a:spcPts val="1000"/>
              </a:spcAft>
              <a:buClr>
                <a:srgbClr val="000000"/>
              </a:buClr>
              <a:buSzPct val="100000"/>
              <a:buChar char="-"/>
            </a:pPr>
            <a:r>
              <a:rPr lang="en" sz="2000"/>
              <a:t>1951 Refugee Convention</a:t>
            </a:r>
          </a:p>
          <a:p>
            <a:pPr marL="457200" lvl="0" indent="-355600" rtl="0">
              <a:spcBef>
                <a:spcPts val="0"/>
              </a:spcBef>
              <a:spcAft>
                <a:spcPts val="1000"/>
              </a:spcAft>
              <a:buClr>
                <a:srgbClr val="000000"/>
              </a:buClr>
              <a:buSzPct val="100000"/>
              <a:buChar char="-"/>
            </a:pPr>
            <a:r>
              <a:rPr lang="en" sz="2000"/>
              <a:t>Defines refugees</a:t>
            </a:r>
          </a:p>
          <a:p>
            <a:pPr marL="457200" lvl="0" indent="-355600" rtl="0">
              <a:spcBef>
                <a:spcPts val="0"/>
              </a:spcBef>
              <a:spcAft>
                <a:spcPts val="1000"/>
              </a:spcAft>
              <a:buClr>
                <a:srgbClr val="000000"/>
              </a:buClr>
              <a:buSzPct val="100000"/>
              <a:buChar char="-"/>
            </a:pPr>
            <a:r>
              <a:rPr lang="en" sz="2000"/>
              <a:t>UN High Commissioner for Refugees</a:t>
            </a:r>
          </a:p>
          <a:p>
            <a:pPr marL="457200" lvl="0" indent="-355600" rtl="0">
              <a:spcBef>
                <a:spcPts val="0"/>
              </a:spcBef>
              <a:spcAft>
                <a:spcPts val="1000"/>
              </a:spcAft>
              <a:buClr>
                <a:schemeClr val="accent3"/>
              </a:buClr>
              <a:buSzPct val="100000"/>
              <a:buChar char="-"/>
            </a:pP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Shape 269" descr="20160902_120207.jpg"/>
          <p:cNvPicPr preferRelativeResize="0"/>
          <p:nvPr/>
        </p:nvPicPr>
        <p:blipFill>
          <a:blip r:embed="rId3">
            <a:alphaModFix/>
          </a:blip>
          <a:stretch>
            <a:fillRect/>
          </a:stretch>
        </p:blipFill>
        <p:spPr>
          <a:xfrm>
            <a:off x="0" y="-561100"/>
            <a:ext cx="10141501" cy="5704600"/>
          </a:xfrm>
          <a:prstGeom prst="rect">
            <a:avLst/>
          </a:prstGeom>
          <a:noFill/>
          <a:ln>
            <a:noFill/>
          </a:ln>
        </p:spPr>
      </p:pic>
      <p:sp>
        <p:nvSpPr>
          <p:cNvPr id="270" name="Shape 270"/>
          <p:cNvSpPr/>
          <p:nvPr/>
        </p:nvSpPr>
        <p:spPr>
          <a:xfrm>
            <a:off x="0" y="0"/>
            <a:ext cx="2811300" cy="5143500"/>
          </a:xfrm>
          <a:prstGeom prst="rect">
            <a:avLst/>
          </a:prstGeom>
          <a:solidFill>
            <a:srgbClr val="FFFFFF">
              <a:alpha val="86920"/>
            </a:srgbClr>
          </a:solidFill>
          <a:ln>
            <a:noFill/>
          </a:ln>
        </p:spPr>
        <p:txBody>
          <a:bodyPr lIns="91425" tIns="91425" rIns="91425" bIns="91425" anchor="ctr" anchorCtr="0">
            <a:noAutofit/>
          </a:bodyPr>
          <a:lstStyle/>
          <a:p>
            <a:pPr lvl="0">
              <a:spcBef>
                <a:spcPts val="0"/>
              </a:spcBef>
              <a:buNone/>
            </a:pPr>
            <a:endParaRPr/>
          </a:p>
        </p:txBody>
      </p:sp>
      <p:sp>
        <p:nvSpPr>
          <p:cNvPr id="271" name="Shape 271"/>
          <p:cNvSpPr txBox="1">
            <a:spLocks noGrp="1"/>
          </p:cNvSpPr>
          <p:nvPr>
            <p:ph type="title"/>
          </p:nvPr>
        </p:nvSpPr>
        <p:spPr>
          <a:xfrm>
            <a:off x="232878" y="219975"/>
            <a:ext cx="2336400" cy="915000"/>
          </a:xfrm>
          <a:prstGeom prst="rect">
            <a:avLst/>
          </a:prstGeom>
        </p:spPr>
        <p:txBody>
          <a:bodyPr lIns="91425" tIns="91425" rIns="91425" bIns="91425" anchor="b" anchorCtr="0">
            <a:noAutofit/>
          </a:bodyPr>
          <a:lstStyle/>
          <a:p>
            <a:pPr lvl="0" rtl="0">
              <a:spcBef>
                <a:spcPts val="0"/>
              </a:spcBef>
              <a:buNone/>
            </a:pPr>
            <a:r>
              <a:rPr lang="en"/>
              <a:t>Substance abuse</a:t>
            </a:r>
          </a:p>
        </p:txBody>
      </p:sp>
      <p:sp>
        <p:nvSpPr>
          <p:cNvPr id="272" name="Shape 272"/>
          <p:cNvSpPr txBox="1">
            <a:spLocks noGrp="1"/>
          </p:cNvSpPr>
          <p:nvPr>
            <p:ph type="body" idx="1"/>
          </p:nvPr>
        </p:nvSpPr>
        <p:spPr>
          <a:xfrm>
            <a:off x="232875" y="1290250"/>
            <a:ext cx="2336400" cy="3522900"/>
          </a:xfrm>
          <a:prstGeom prst="rect">
            <a:avLst/>
          </a:prstGeom>
        </p:spPr>
        <p:txBody>
          <a:bodyPr lIns="91425" tIns="91425" rIns="91425" bIns="91425" anchor="t" anchorCtr="0">
            <a:noAutofit/>
          </a:bodyPr>
          <a:lstStyle/>
          <a:p>
            <a:pPr marL="457200" lvl="0" indent="-355600" rtl="0">
              <a:spcBef>
                <a:spcPts val="0"/>
              </a:spcBef>
              <a:spcAft>
                <a:spcPts val="1000"/>
              </a:spcAft>
              <a:buClr>
                <a:srgbClr val="000000"/>
              </a:buClr>
              <a:buSzPct val="100000"/>
              <a:buChar char="-"/>
            </a:pPr>
            <a:r>
              <a:rPr lang="en" sz="2000"/>
              <a:t>Alcohol use</a:t>
            </a:r>
          </a:p>
          <a:p>
            <a:pPr marL="457200" lvl="0" indent="-355600" rtl="0">
              <a:spcBef>
                <a:spcPts val="0"/>
              </a:spcBef>
              <a:spcAft>
                <a:spcPts val="1000"/>
              </a:spcAft>
              <a:buClr>
                <a:srgbClr val="000000"/>
              </a:buClr>
              <a:buSzPct val="100000"/>
              <a:buChar char="-"/>
            </a:pPr>
            <a:r>
              <a:rPr lang="en" sz="2000"/>
              <a:t>Tobacco use</a:t>
            </a:r>
          </a:p>
          <a:p>
            <a:pPr marL="457200" lvl="0" indent="-355600" rtl="0">
              <a:spcBef>
                <a:spcPts val="0"/>
              </a:spcBef>
              <a:spcAft>
                <a:spcPts val="1000"/>
              </a:spcAft>
              <a:buClr>
                <a:srgbClr val="000000"/>
              </a:buClr>
              <a:buSzPct val="100000"/>
              <a:buChar char="-"/>
            </a:pPr>
            <a:r>
              <a:rPr lang="en" sz="2000"/>
              <a:t>Paracetamol overdose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490250" y="526350"/>
            <a:ext cx="6227100" cy="4090800"/>
          </a:xfrm>
          <a:prstGeom prst="rect">
            <a:avLst/>
          </a:prstGeom>
        </p:spPr>
        <p:txBody>
          <a:bodyPr lIns="91425" tIns="91425" rIns="91425" bIns="91425" anchor="ctr" anchorCtr="0">
            <a:noAutofit/>
          </a:bodyPr>
          <a:lstStyle/>
          <a:p>
            <a:pPr lvl="0">
              <a:spcBef>
                <a:spcPts val="0"/>
              </a:spcBef>
              <a:buNone/>
            </a:pPr>
            <a:r>
              <a:rPr lang="en"/>
              <a:t>“If I wasn’t sad all the time, I wouldn’t smoke… </a:t>
            </a:r>
            <a:r>
              <a:rPr lang="en" b="1"/>
              <a:t>I will stop when I’m out of this camp</a:t>
            </a:r>
            <a:r>
              <a:rPr lang="en"/>
              <a:t>. I have a pregnant wife, a small child, and winter is coming.”</a:t>
            </a:r>
          </a:p>
        </p:txBody>
      </p:sp>
      <p:sp>
        <p:nvSpPr>
          <p:cNvPr id="278" name="Shape 278"/>
          <p:cNvSpPr txBox="1"/>
          <p:nvPr/>
        </p:nvSpPr>
        <p:spPr>
          <a:xfrm>
            <a:off x="6726075" y="4059450"/>
            <a:ext cx="2393400" cy="1084200"/>
          </a:xfrm>
          <a:prstGeom prst="rect">
            <a:avLst/>
          </a:prstGeom>
          <a:noFill/>
          <a:ln>
            <a:noFill/>
          </a:ln>
        </p:spPr>
        <p:txBody>
          <a:bodyPr lIns="91425" tIns="91425" rIns="91425" bIns="91425" anchor="t" anchorCtr="0">
            <a:noAutofit/>
          </a:bodyPr>
          <a:lstStyle/>
          <a:p>
            <a:pPr lvl="0" rtl="0">
              <a:spcBef>
                <a:spcPts val="0"/>
              </a:spcBef>
              <a:buNone/>
            </a:pPr>
            <a:r>
              <a:rPr lang="en" sz="3600">
                <a:latin typeface="Satisfy"/>
                <a:ea typeface="Satisfy"/>
                <a:cs typeface="Satisfy"/>
                <a:sym typeface="Satisfy"/>
              </a:rPr>
              <a:t>- Mohsen</a:t>
            </a:r>
          </a:p>
          <a:p>
            <a:pPr lvl="0" rtl="0">
              <a:spcBef>
                <a:spcPts val="0"/>
              </a:spcBef>
              <a:buNone/>
            </a:pPr>
            <a:r>
              <a:rPr lang="en" sz="1200"/>
              <a:t>30 year old Yezidi refugee in Petra, Greece. September 2016.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671250" y="2141250"/>
            <a:ext cx="7852200" cy="861000"/>
          </a:xfrm>
          <a:prstGeom prst="rect">
            <a:avLst/>
          </a:prstGeom>
        </p:spPr>
        <p:txBody>
          <a:bodyPr lIns="91425" tIns="91425" rIns="91425" bIns="91425" anchor="ctr" anchorCtr="0">
            <a:noAutofit/>
          </a:bodyPr>
          <a:lstStyle/>
          <a:p>
            <a:pPr lvl="0" rtl="0">
              <a:spcBef>
                <a:spcPts val="0"/>
              </a:spcBef>
              <a:buNone/>
            </a:pPr>
            <a:r>
              <a:rPr lang="en"/>
              <a:t>Women &amp; Children’s Health</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Shape 288" descr="20160921_113443.jpg"/>
          <p:cNvPicPr preferRelativeResize="0"/>
          <p:nvPr/>
        </p:nvPicPr>
        <p:blipFill>
          <a:blip r:embed="rId3">
            <a:alphaModFix/>
          </a:blip>
          <a:stretch>
            <a:fillRect/>
          </a:stretch>
        </p:blipFill>
        <p:spPr>
          <a:xfrm>
            <a:off x="0" y="-99450"/>
            <a:ext cx="11822924" cy="6443101"/>
          </a:xfrm>
          <a:prstGeom prst="rect">
            <a:avLst/>
          </a:prstGeom>
          <a:noFill/>
          <a:ln>
            <a:noFill/>
          </a:ln>
        </p:spPr>
      </p:pic>
      <p:sp>
        <p:nvSpPr>
          <p:cNvPr id="289" name="Shape 289"/>
          <p:cNvSpPr/>
          <p:nvPr/>
        </p:nvSpPr>
        <p:spPr>
          <a:xfrm>
            <a:off x="0" y="0"/>
            <a:ext cx="2811300" cy="5143500"/>
          </a:xfrm>
          <a:prstGeom prst="rect">
            <a:avLst/>
          </a:prstGeom>
          <a:solidFill>
            <a:srgbClr val="FFFFFF">
              <a:alpha val="86920"/>
            </a:srgbClr>
          </a:solidFill>
          <a:ln>
            <a:noFill/>
          </a:ln>
        </p:spPr>
        <p:txBody>
          <a:bodyPr lIns="91425" tIns="91425" rIns="91425" bIns="91425" anchor="ctr" anchorCtr="0">
            <a:noAutofit/>
          </a:bodyPr>
          <a:lstStyle/>
          <a:p>
            <a:pPr lvl="0">
              <a:spcBef>
                <a:spcPts val="0"/>
              </a:spcBef>
              <a:buNone/>
            </a:pPr>
            <a:endParaRPr/>
          </a:p>
        </p:txBody>
      </p:sp>
      <p:sp>
        <p:nvSpPr>
          <p:cNvPr id="290" name="Shape 290"/>
          <p:cNvSpPr txBox="1">
            <a:spLocks noGrp="1"/>
          </p:cNvSpPr>
          <p:nvPr>
            <p:ph type="title"/>
          </p:nvPr>
        </p:nvSpPr>
        <p:spPr>
          <a:xfrm>
            <a:off x="232878" y="219975"/>
            <a:ext cx="2336400" cy="915000"/>
          </a:xfrm>
          <a:prstGeom prst="rect">
            <a:avLst/>
          </a:prstGeom>
        </p:spPr>
        <p:txBody>
          <a:bodyPr lIns="91425" tIns="91425" rIns="91425" bIns="91425" anchor="b" anchorCtr="0">
            <a:noAutofit/>
          </a:bodyPr>
          <a:lstStyle/>
          <a:p>
            <a:pPr lvl="0" rtl="0">
              <a:spcBef>
                <a:spcPts val="0"/>
              </a:spcBef>
              <a:buNone/>
            </a:pPr>
            <a:r>
              <a:rPr lang="en"/>
              <a:t>Pregnancy &amp; Newborn Care</a:t>
            </a:r>
          </a:p>
        </p:txBody>
      </p:sp>
      <p:sp>
        <p:nvSpPr>
          <p:cNvPr id="291" name="Shape 291"/>
          <p:cNvSpPr txBox="1">
            <a:spLocks noGrp="1"/>
          </p:cNvSpPr>
          <p:nvPr>
            <p:ph type="body" idx="1"/>
          </p:nvPr>
        </p:nvSpPr>
        <p:spPr>
          <a:xfrm>
            <a:off x="232875" y="1290250"/>
            <a:ext cx="2336400" cy="3522900"/>
          </a:xfrm>
          <a:prstGeom prst="rect">
            <a:avLst/>
          </a:prstGeom>
        </p:spPr>
        <p:txBody>
          <a:bodyPr lIns="91425" tIns="91425" rIns="91425" bIns="91425" anchor="t" anchorCtr="0">
            <a:noAutofit/>
          </a:bodyPr>
          <a:lstStyle/>
          <a:p>
            <a:pPr marL="457200" lvl="0" indent="-355600" rtl="0">
              <a:spcBef>
                <a:spcPts val="0"/>
              </a:spcBef>
              <a:spcAft>
                <a:spcPts val="1000"/>
              </a:spcAft>
              <a:buClr>
                <a:srgbClr val="000000"/>
              </a:buClr>
              <a:buSzPct val="100000"/>
              <a:buChar char="-"/>
            </a:pPr>
            <a:r>
              <a:rPr lang="en" sz="2000"/>
              <a:t>NGOs and local hospitals</a:t>
            </a:r>
          </a:p>
          <a:p>
            <a:pPr marL="457200" lvl="0" indent="-355600" rtl="0">
              <a:spcBef>
                <a:spcPts val="0"/>
              </a:spcBef>
              <a:spcAft>
                <a:spcPts val="1000"/>
              </a:spcAft>
              <a:buClr>
                <a:srgbClr val="000000"/>
              </a:buClr>
              <a:buSzPct val="100000"/>
              <a:buChar char="-"/>
            </a:pPr>
            <a:r>
              <a:rPr lang="en" sz="2000"/>
              <a:t>Discharge “home” </a:t>
            </a:r>
          </a:p>
          <a:p>
            <a:pPr marL="457200" lvl="0" indent="-355600" rtl="0">
              <a:spcBef>
                <a:spcPts val="0"/>
              </a:spcBef>
              <a:spcAft>
                <a:spcPts val="1000"/>
              </a:spcAft>
              <a:buClr>
                <a:srgbClr val="000000"/>
              </a:buClr>
              <a:buSzPct val="100000"/>
              <a:buChar char="-"/>
            </a:pPr>
            <a:r>
              <a:rPr lang="en" sz="2000"/>
              <a:t>Newborn checks difficult </a:t>
            </a:r>
          </a:p>
          <a:p>
            <a:pPr marL="457200" lvl="0" indent="-355600" rtl="0">
              <a:spcBef>
                <a:spcPts val="0"/>
              </a:spcBef>
              <a:spcAft>
                <a:spcPts val="1000"/>
              </a:spcAft>
              <a:buClr>
                <a:srgbClr val="000000"/>
              </a:buClr>
              <a:buSzPct val="100000"/>
              <a:buChar char="-"/>
            </a:pPr>
            <a:r>
              <a:rPr lang="en" sz="2000"/>
              <a:t>False belief about locally born children</a:t>
            </a:r>
          </a:p>
        </p:txBody>
      </p:sp>
      <p:pic>
        <p:nvPicPr>
          <p:cNvPr id="292" name="Shape 292" descr="Photo from sonya patel-nguyen"/>
          <p:cNvPicPr preferRelativeResize="0"/>
          <p:nvPr/>
        </p:nvPicPr>
        <p:blipFill>
          <a:blip r:embed="rId4">
            <a:alphaModFix/>
          </a:blip>
          <a:stretch>
            <a:fillRect/>
          </a:stretch>
        </p:blipFill>
        <p:spPr>
          <a:xfrm>
            <a:off x="2811310" y="0"/>
            <a:ext cx="6861429"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0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490250" y="526350"/>
            <a:ext cx="6227100" cy="4090800"/>
          </a:xfrm>
          <a:prstGeom prst="rect">
            <a:avLst/>
          </a:prstGeom>
        </p:spPr>
        <p:txBody>
          <a:bodyPr lIns="91425" tIns="91425" rIns="91425" bIns="91425" anchor="ctr" anchorCtr="0">
            <a:noAutofit/>
          </a:bodyPr>
          <a:lstStyle/>
          <a:p>
            <a:pPr lvl="0" rtl="0">
              <a:spcBef>
                <a:spcPts val="0"/>
              </a:spcBef>
              <a:buNone/>
            </a:pPr>
            <a:r>
              <a:rPr lang="en"/>
              <a:t>“What can you give me so that I don’t have babies anymore? I </a:t>
            </a:r>
            <a:r>
              <a:rPr lang="en" b="1"/>
              <a:t>really</a:t>
            </a:r>
            <a:r>
              <a:rPr lang="en"/>
              <a:t> don’t want another baby.”</a:t>
            </a:r>
          </a:p>
        </p:txBody>
      </p:sp>
      <p:sp>
        <p:nvSpPr>
          <p:cNvPr id="298" name="Shape 298"/>
          <p:cNvSpPr txBox="1"/>
          <p:nvPr/>
        </p:nvSpPr>
        <p:spPr>
          <a:xfrm>
            <a:off x="6726075" y="4059450"/>
            <a:ext cx="2393400" cy="1084200"/>
          </a:xfrm>
          <a:prstGeom prst="rect">
            <a:avLst/>
          </a:prstGeom>
          <a:noFill/>
          <a:ln>
            <a:noFill/>
          </a:ln>
        </p:spPr>
        <p:txBody>
          <a:bodyPr lIns="91425" tIns="91425" rIns="91425" bIns="91425" anchor="t" anchorCtr="0">
            <a:noAutofit/>
          </a:bodyPr>
          <a:lstStyle/>
          <a:p>
            <a:pPr lvl="0" rtl="0">
              <a:spcBef>
                <a:spcPts val="0"/>
              </a:spcBef>
              <a:buNone/>
            </a:pPr>
            <a:r>
              <a:rPr lang="en" sz="3600">
                <a:latin typeface="Satisfy"/>
                <a:ea typeface="Satisfy"/>
                <a:cs typeface="Satisfy"/>
                <a:sym typeface="Satisfy"/>
              </a:rPr>
              <a:t>- Hebda</a:t>
            </a:r>
          </a:p>
          <a:p>
            <a:pPr lvl="0" rtl="0">
              <a:spcBef>
                <a:spcPts val="0"/>
              </a:spcBef>
              <a:buNone/>
            </a:pPr>
            <a:r>
              <a:rPr lang="en" sz="1200"/>
              <a:t>31 year old Yezidi refugee in Petra, Greece. September 2016.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671250" y="2141250"/>
            <a:ext cx="7852200" cy="861000"/>
          </a:xfrm>
          <a:prstGeom prst="rect">
            <a:avLst/>
          </a:prstGeom>
        </p:spPr>
        <p:txBody>
          <a:bodyPr lIns="91425" tIns="91425" rIns="91425" bIns="91425" anchor="ctr" anchorCtr="0">
            <a:noAutofit/>
          </a:bodyPr>
          <a:lstStyle/>
          <a:p>
            <a:pPr lvl="0" rtl="0">
              <a:spcBef>
                <a:spcPts val="0"/>
              </a:spcBef>
              <a:buNone/>
            </a:pPr>
            <a:r>
              <a:rPr lang="en"/>
              <a:t>Emergencies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Shape 308" descr="20160917_141709.jpg"/>
          <p:cNvPicPr preferRelativeResize="0"/>
          <p:nvPr/>
        </p:nvPicPr>
        <p:blipFill>
          <a:blip r:embed="rId3">
            <a:alphaModFix/>
          </a:blip>
          <a:stretch>
            <a:fillRect/>
          </a:stretch>
        </p:blipFill>
        <p:spPr>
          <a:xfrm>
            <a:off x="0" y="0"/>
            <a:ext cx="9144002" cy="5143501"/>
          </a:xfrm>
          <a:prstGeom prst="rect">
            <a:avLst/>
          </a:prstGeom>
          <a:noFill/>
          <a:ln>
            <a:noFill/>
          </a:ln>
        </p:spPr>
      </p:pic>
      <p:sp>
        <p:nvSpPr>
          <p:cNvPr id="309" name="Shape 309"/>
          <p:cNvSpPr/>
          <p:nvPr/>
        </p:nvSpPr>
        <p:spPr>
          <a:xfrm>
            <a:off x="0" y="0"/>
            <a:ext cx="2811300" cy="5143500"/>
          </a:xfrm>
          <a:prstGeom prst="rect">
            <a:avLst/>
          </a:prstGeom>
          <a:solidFill>
            <a:srgbClr val="FFFFFF">
              <a:alpha val="86920"/>
            </a:srgbClr>
          </a:solidFill>
          <a:ln>
            <a:noFill/>
          </a:ln>
        </p:spPr>
        <p:txBody>
          <a:bodyPr lIns="91425" tIns="91425" rIns="91425" bIns="91425" anchor="ctr" anchorCtr="0">
            <a:noAutofit/>
          </a:bodyPr>
          <a:lstStyle/>
          <a:p>
            <a:pPr lvl="0">
              <a:spcBef>
                <a:spcPts val="0"/>
              </a:spcBef>
              <a:buNone/>
            </a:pPr>
            <a:endParaRPr/>
          </a:p>
        </p:txBody>
      </p:sp>
      <p:sp>
        <p:nvSpPr>
          <p:cNvPr id="310" name="Shape 310"/>
          <p:cNvSpPr txBox="1">
            <a:spLocks noGrp="1"/>
          </p:cNvSpPr>
          <p:nvPr>
            <p:ph type="title"/>
          </p:nvPr>
        </p:nvSpPr>
        <p:spPr>
          <a:xfrm>
            <a:off x="232878" y="219975"/>
            <a:ext cx="2336400" cy="915000"/>
          </a:xfrm>
          <a:prstGeom prst="rect">
            <a:avLst/>
          </a:prstGeom>
        </p:spPr>
        <p:txBody>
          <a:bodyPr lIns="91425" tIns="91425" rIns="91425" bIns="91425" anchor="b" anchorCtr="0">
            <a:noAutofit/>
          </a:bodyPr>
          <a:lstStyle/>
          <a:p>
            <a:pPr lvl="0" rtl="0">
              <a:spcBef>
                <a:spcPts val="0"/>
              </a:spcBef>
              <a:buNone/>
            </a:pPr>
            <a:r>
              <a:rPr lang="en"/>
              <a:t>Emergency Care</a:t>
            </a:r>
          </a:p>
        </p:txBody>
      </p:sp>
      <p:sp>
        <p:nvSpPr>
          <p:cNvPr id="311" name="Shape 311"/>
          <p:cNvSpPr txBox="1">
            <a:spLocks noGrp="1"/>
          </p:cNvSpPr>
          <p:nvPr>
            <p:ph type="body" idx="1"/>
          </p:nvPr>
        </p:nvSpPr>
        <p:spPr>
          <a:xfrm>
            <a:off x="232875" y="1290250"/>
            <a:ext cx="2336400" cy="3522900"/>
          </a:xfrm>
          <a:prstGeom prst="rect">
            <a:avLst/>
          </a:prstGeom>
        </p:spPr>
        <p:txBody>
          <a:bodyPr lIns="91425" tIns="91425" rIns="91425" bIns="91425" anchor="t" anchorCtr="0">
            <a:noAutofit/>
          </a:bodyPr>
          <a:lstStyle/>
          <a:p>
            <a:pPr marL="457200" lvl="0" indent="-355600" rtl="0">
              <a:spcBef>
                <a:spcPts val="0"/>
              </a:spcBef>
              <a:spcAft>
                <a:spcPts val="1000"/>
              </a:spcAft>
              <a:buClr>
                <a:srgbClr val="000000"/>
              </a:buClr>
              <a:buSzPct val="100000"/>
              <a:buChar char="-"/>
            </a:pPr>
            <a:r>
              <a:rPr lang="en" sz="2000"/>
              <a:t>2 ambulances in Katerini</a:t>
            </a:r>
          </a:p>
          <a:p>
            <a:pPr marL="457200" lvl="0" indent="-355600" rtl="0">
              <a:spcBef>
                <a:spcPts val="0"/>
              </a:spcBef>
              <a:spcAft>
                <a:spcPts val="1000"/>
              </a:spcAft>
              <a:buClr>
                <a:srgbClr val="000000"/>
              </a:buClr>
              <a:buSzPct val="100000"/>
              <a:buChar char="-"/>
            </a:pPr>
            <a:r>
              <a:rPr lang="en" sz="2000"/>
              <a:t>Often refuse to come to Petra (45 minute drive from town)</a:t>
            </a:r>
          </a:p>
          <a:p>
            <a:pPr marL="457200" lvl="0" indent="-355600" rtl="0">
              <a:spcBef>
                <a:spcPts val="0"/>
              </a:spcBef>
              <a:spcAft>
                <a:spcPts val="1000"/>
              </a:spcAft>
              <a:buClr>
                <a:srgbClr val="000000"/>
              </a:buClr>
              <a:buSzPct val="100000"/>
              <a:buChar char="-"/>
            </a:pPr>
            <a:r>
              <a:rPr lang="en" sz="2000"/>
              <a:t>Meeting half way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490250" y="526350"/>
            <a:ext cx="6227100" cy="4090800"/>
          </a:xfrm>
          <a:prstGeom prst="rect">
            <a:avLst/>
          </a:prstGeom>
        </p:spPr>
        <p:txBody>
          <a:bodyPr lIns="91425" tIns="91425" rIns="91425" bIns="91425" anchor="ctr" anchorCtr="0">
            <a:noAutofit/>
          </a:bodyPr>
          <a:lstStyle/>
          <a:p>
            <a:pPr lvl="0" rtl="0">
              <a:spcBef>
                <a:spcPts val="0"/>
              </a:spcBef>
              <a:buNone/>
            </a:pPr>
            <a:r>
              <a:rPr lang="en"/>
              <a:t>“They let her die. The ambulance would not come for her. They don’t care about us. They will leave us here </a:t>
            </a:r>
            <a:r>
              <a:rPr lang="en" b="1"/>
              <a:t>forever</a:t>
            </a:r>
            <a:r>
              <a:rPr lang="en"/>
              <a:t>.”</a:t>
            </a:r>
          </a:p>
        </p:txBody>
      </p:sp>
      <p:sp>
        <p:nvSpPr>
          <p:cNvPr id="317" name="Shape 317"/>
          <p:cNvSpPr txBox="1"/>
          <p:nvPr/>
        </p:nvSpPr>
        <p:spPr>
          <a:xfrm>
            <a:off x="6726075" y="4059450"/>
            <a:ext cx="2393400" cy="1084200"/>
          </a:xfrm>
          <a:prstGeom prst="rect">
            <a:avLst/>
          </a:prstGeom>
          <a:noFill/>
          <a:ln>
            <a:noFill/>
          </a:ln>
        </p:spPr>
        <p:txBody>
          <a:bodyPr lIns="91425" tIns="91425" rIns="91425" bIns="91425" anchor="t" anchorCtr="0">
            <a:noAutofit/>
          </a:bodyPr>
          <a:lstStyle/>
          <a:p>
            <a:pPr lvl="0" rtl="0">
              <a:spcBef>
                <a:spcPts val="0"/>
              </a:spcBef>
              <a:buNone/>
            </a:pPr>
            <a:r>
              <a:rPr lang="en" sz="3600">
                <a:latin typeface="Satisfy"/>
                <a:ea typeface="Satisfy"/>
                <a:cs typeface="Satisfy"/>
                <a:sym typeface="Satisfy"/>
              </a:rPr>
              <a:t>- Khawla</a:t>
            </a:r>
          </a:p>
          <a:p>
            <a:pPr lvl="0" rtl="0">
              <a:spcBef>
                <a:spcPts val="0"/>
              </a:spcBef>
              <a:buNone/>
            </a:pPr>
            <a:r>
              <a:rPr lang="en" sz="1200"/>
              <a:t>18 year old Yezidi refugee in Petra, Greece. September 2016.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671250" y="2141250"/>
            <a:ext cx="7852200" cy="861000"/>
          </a:xfrm>
          <a:prstGeom prst="rect">
            <a:avLst/>
          </a:prstGeom>
        </p:spPr>
        <p:txBody>
          <a:bodyPr lIns="91425" tIns="91425" rIns="91425" bIns="91425" anchor="ctr" anchorCtr="0">
            <a:noAutofit/>
          </a:bodyPr>
          <a:lstStyle/>
          <a:p>
            <a:pPr lvl="0" rtl="0">
              <a:spcBef>
                <a:spcPts val="0"/>
              </a:spcBef>
              <a:buNone/>
            </a:pPr>
            <a:r>
              <a:rPr lang="en"/>
              <a:t>Lessons Learned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Shape 327" descr="IMG-20161115-WA0012.jpg"/>
          <p:cNvPicPr preferRelativeResize="0"/>
          <p:nvPr/>
        </p:nvPicPr>
        <p:blipFill>
          <a:blip r:embed="rId3">
            <a:alphaModFix/>
          </a:blip>
          <a:stretch>
            <a:fillRect/>
          </a:stretch>
        </p:blipFill>
        <p:spPr>
          <a:xfrm>
            <a:off x="0" y="-457200"/>
            <a:ext cx="9144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pPr>
            <a:endParaRPr/>
          </a:p>
        </p:txBody>
      </p:sp>
      <p:pic>
        <p:nvPicPr>
          <p:cNvPr id="86" name="Shape 86"/>
          <p:cNvPicPr preferRelativeResize="0"/>
          <p:nvPr/>
        </p:nvPicPr>
        <p:blipFill rotWithShape="1">
          <a:blip r:embed="rId3">
            <a:alphaModFix/>
          </a:blip>
          <a:srcRect b="60598"/>
          <a:stretch/>
        </p:blipFill>
        <p:spPr>
          <a:xfrm>
            <a:off x="404875" y="1152475"/>
            <a:ext cx="8322576" cy="3116473"/>
          </a:xfrm>
          <a:prstGeom prst="rect">
            <a:avLst/>
          </a:prstGeom>
          <a:noFill/>
          <a:ln>
            <a:noFill/>
          </a:ln>
        </p:spPr>
      </p:pic>
      <p:sp>
        <p:nvSpPr>
          <p:cNvPr id="87" name="Shape 87"/>
          <p:cNvSpPr txBox="1"/>
          <p:nvPr/>
        </p:nvSpPr>
        <p:spPr>
          <a:xfrm>
            <a:off x="208350" y="4703625"/>
            <a:ext cx="8727300" cy="225000"/>
          </a:xfrm>
          <a:prstGeom prst="rect">
            <a:avLst/>
          </a:prstGeom>
          <a:noFill/>
          <a:ln>
            <a:noFill/>
          </a:ln>
        </p:spPr>
        <p:txBody>
          <a:bodyPr lIns="91425" tIns="91425" rIns="91425" bIns="91425" anchor="t" anchorCtr="0">
            <a:noAutofit/>
          </a:bodyPr>
          <a:lstStyle/>
          <a:p>
            <a:pPr lvl="0">
              <a:spcBef>
                <a:spcPts val="0"/>
              </a:spcBef>
              <a:buNone/>
            </a:pPr>
            <a:r>
              <a:rPr lang="en">
                <a:solidFill>
                  <a:srgbClr val="999999"/>
                </a:solidFill>
              </a:rPr>
              <a:t>http://www.unhcr.org/en-us/figures-at-a-glance.html</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endParaRPr/>
          </a:p>
        </p:txBody>
      </p:sp>
      <p:sp>
        <p:nvSpPr>
          <p:cNvPr id="333" name="Shape 33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334" name="Shape 334" descr="20160920_101538.jpg"/>
          <p:cNvPicPr preferRelativeResize="0"/>
          <p:nvPr/>
        </p:nvPicPr>
        <p:blipFill>
          <a:blip r:embed="rId3">
            <a:alphaModFix/>
          </a:blip>
          <a:stretch>
            <a:fillRect/>
          </a:stretch>
        </p:blipFill>
        <p:spPr>
          <a:xfrm>
            <a:off x="0" y="0"/>
            <a:ext cx="9144002" cy="51435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340" name="Shape 34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341" name="Shape 341"/>
          <p:cNvPicPr preferRelativeResize="0"/>
          <p:nvPr/>
        </p:nvPicPr>
        <p:blipFill>
          <a:blip r:embed="rId3">
            <a:alphaModFix/>
          </a:blip>
          <a:stretch>
            <a:fillRect/>
          </a:stretch>
        </p:blipFill>
        <p:spPr>
          <a:xfrm>
            <a:off x="0" y="-1714500"/>
            <a:ext cx="914400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pic>
        <p:nvPicPr>
          <p:cNvPr id="347" name="Shape 347"/>
          <p:cNvPicPr preferRelativeResize="0"/>
          <p:nvPr/>
        </p:nvPicPr>
        <p:blipFill>
          <a:blip r:embed="rId3">
            <a:alphaModFix/>
          </a:blip>
          <a:stretch>
            <a:fillRect/>
          </a:stretch>
        </p:blipFill>
        <p:spPr>
          <a:xfrm>
            <a:off x="-2781300" y="209550"/>
            <a:ext cx="9525" cy="9525"/>
          </a:xfrm>
          <a:prstGeom prst="rect">
            <a:avLst/>
          </a:prstGeom>
          <a:noFill/>
          <a:ln>
            <a:noFill/>
          </a:ln>
        </p:spPr>
      </p:pic>
      <p:pic>
        <p:nvPicPr>
          <p:cNvPr id="348" name="Shape 348"/>
          <p:cNvPicPr preferRelativeResize="0"/>
          <p:nvPr/>
        </p:nvPicPr>
        <p:blipFill>
          <a:blip r:embed="rId4">
            <a:alphaModFix/>
          </a:blip>
          <a:stretch>
            <a:fillRect/>
          </a:stretch>
        </p:blipFill>
        <p:spPr>
          <a:xfrm>
            <a:off x="-3175" y="-533400"/>
            <a:ext cx="9144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Shape 353" descr="20160924_154121.jpg"/>
          <p:cNvPicPr preferRelativeResize="0"/>
          <p:nvPr/>
        </p:nvPicPr>
        <p:blipFill>
          <a:blip r:embed="rId3">
            <a:alphaModFix/>
          </a:blip>
          <a:stretch>
            <a:fillRect/>
          </a:stretch>
        </p:blipFill>
        <p:spPr>
          <a:xfrm>
            <a:off x="6250790" y="0"/>
            <a:ext cx="2893219" cy="5143500"/>
          </a:xfrm>
          <a:prstGeom prst="rect">
            <a:avLst/>
          </a:prstGeom>
          <a:noFill/>
          <a:ln>
            <a:noFill/>
          </a:ln>
        </p:spPr>
      </p:pic>
      <p:pic>
        <p:nvPicPr>
          <p:cNvPr id="354" name="Shape 354" descr="IMG-20161115-WA0019.jpg"/>
          <p:cNvPicPr preferRelativeResize="0"/>
          <p:nvPr/>
        </p:nvPicPr>
        <p:blipFill>
          <a:blip r:embed="rId4">
            <a:alphaModFix/>
          </a:blip>
          <a:stretch>
            <a:fillRect/>
          </a:stretch>
        </p:blipFill>
        <p:spPr>
          <a:xfrm>
            <a:off x="-1826400" y="0"/>
            <a:ext cx="6858000" cy="5143500"/>
          </a:xfrm>
          <a:prstGeom prst="rect">
            <a:avLst/>
          </a:prstGeom>
          <a:noFill/>
          <a:ln>
            <a:noFill/>
          </a:ln>
        </p:spPr>
      </p:pic>
      <p:pic>
        <p:nvPicPr>
          <p:cNvPr id="355" name="Shape 355" descr="Photo from sonya patel-nguyen"/>
          <p:cNvPicPr preferRelativeResize="0"/>
          <p:nvPr/>
        </p:nvPicPr>
        <p:blipFill rotWithShape="1">
          <a:blip r:embed="rId5">
            <a:alphaModFix/>
          </a:blip>
          <a:srcRect l="23919"/>
          <a:stretch/>
        </p:blipFill>
        <p:spPr>
          <a:xfrm>
            <a:off x="3621924" y="0"/>
            <a:ext cx="2934900" cy="5143500"/>
          </a:xfrm>
          <a:prstGeom prst="rect">
            <a:avLst/>
          </a:prstGeom>
          <a:noFill/>
          <a:ln>
            <a:noFill/>
          </a:ln>
        </p:spPr>
      </p:pic>
      <p:pic>
        <p:nvPicPr>
          <p:cNvPr id="356" name="Shape 356" descr="20160921_194033.jpg"/>
          <p:cNvPicPr preferRelativeResize="0"/>
          <p:nvPr/>
        </p:nvPicPr>
        <p:blipFill>
          <a:blip r:embed="rId6">
            <a:alphaModFix/>
          </a:blip>
          <a:stretch>
            <a:fillRect/>
          </a:stretch>
        </p:blipFill>
        <p:spPr>
          <a:xfrm>
            <a:off x="0" y="0"/>
            <a:ext cx="9144002" cy="51435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362" name="Shape 362"/>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363" name="Shape 363"/>
          <p:cNvPicPr preferRelativeResize="0"/>
          <p:nvPr/>
        </p:nvPicPr>
        <p:blipFill>
          <a:blip r:embed="rId3">
            <a:alphaModFix/>
          </a:blip>
          <a:stretch>
            <a:fillRect/>
          </a:stretch>
        </p:blipFill>
        <p:spPr>
          <a:xfrm>
            <a:off x="0" y="0"/>
            <a:ext cx="5143500" cy="5143500"/>
          </a:xfrm>
          <a:prstGeom prst="rect">
            <a:avLst/>
          </a:prstGeom>
          <a:noFill/>
          <a:ln>
            <a:noFill/>
          </a:ln>
        </p:spPr>
      </p:pic>
      <p:pic>
        <p:nvPicPr>
          <p:cNvPr id="364" name="Shape 364"/>
          <p:cNvPicPr preferRelativeResize="0"/>
          <p:nvPr/>
        </p:nvPicPr>
        <p:blipFill>
          <a:blip r:embed="rId4">
            <a:alphaModFix/>
          </a:blip>
          <a:stretch>
            <a:fillRect/>
          </a:stretch>
        </p:blipFill>
        <p:spPr>
          <a:xfrm>
            <a:off x="5286362" y="0"/>
            <a:ext cx="3857625"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Shape 369" descr="IMG-20161115-WA0019.jpg"/>
          <p:cNvPicPr preferRelativeResize="0"/>
          <p:nvPr/>
        </p:nvPicPr>
        <p:blipFill>
          <a:blip r:embed="rId3">
            <a:alphaModFix/>
          </a:blip>
          <a:stretch>
            <a:fillRect/>
          </a:stretch>
        </p:blipFill>
        <p:spPr>
          <a:xfrm>
            <a:off x="0" y="0"/>
            <a:ext cx="6858000" cy="5143500"/>
          </a:xfrm>
          <a:prstGeom prst="rect">
            <a:avLst/>
          </a:prstGeom>
          <a:noFill/>
          <a:ln>
            <a:noFill/>
          </a:ln>
        </p:spPr>
      </p:pic>
      <p:pic>
        <p:nvPicPr>
          <p:cNvPr id="370" name="Shape 370" descr="20160922_190259.jpg"/>
          <p:cNvPicPr preferRelativeResize="0"/>
          <p:nvPr/>
        </p:nvPicPr>
        <p:blipFill>
          <a:blip r:embed="rId4">
            <a:alphaModFix/>
          </a:blip>
          <a:stretch>
            <a:fillRect/>
          </a:stretch>
        </p:blipFill>
        <p:spPr>
          <a:xfrm>
            <a:off x="0" y="0"/>
            <a:ext cx="9144002" cy="51435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Shape 375"/>
          <p:cNvPicPr preferRelativeResize="0"/>
          <p:nvPr/>
        </p:nvPicPr>
        <p:blipFill>
          <a:blip r:embed="rId3">
            <a:alphaModFix/>
          </a:blip>
          <a:stretch>
            <a:fillRect/>
          </a:stretch>
        </p:blipFill>
        <p:spPr>
          <a:xfrm>
            <a:off x="394062" y="1123949"/>
            <a:ext cx="8355874" cy="2400299"/>
          </a:xfrm>
          <a:prstGeom prst="rect">
            <a:avLst/>
          </a:prstGeom>
          <a:noFill/>
          <a:ln>
            <a:noFill/>
          </a:ln>
        </p:spPr>
      </p:pic>
      <p:sp>
        <p:nvSpPr>
          <p:cNvPr id="376" name="Shape 376"/>
          <p:cNvSpPr txBox="1"/>
          <p:nvPr/>
        </p:nvSpPr>
        <p:spPr>
          <a:xfrm>
            <a:off x="1466850" y="3857625"/>
            <a:ext cx="6210300" cy="600000"/>
          </a:xfrm>
          <a:prstGeom prst="rect">
            <a:avLst/>
          </a:prstGeom>
          <a:noFill/>
          <a:ln>
            <a:noFill/>
          </a:ln>
        </p:spPr>
        <p:txBody>
          <a:bodyPr lIns="91425" tIns="91425" rIns="91425" bIns="91425" anchor="t" anchorCtr="0">
            <a:noAutofit/>
          </a:bodyPr>
          <a:lstStyle/>
          <a:p>
            <a:pPr lvl="0" algn="ctr">
              <a:spcBef>
                <a:spcPts val="0"/>
              </a:spcBef>
              <a:buNone/>
            </a:pPr>
            <a:r>
              <a:rPr lang="en" sz="2400" b="1"/>
              <a:t>sonya.patel-nguyen@unchealth.unc.edu</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490250" y="526350"/>
            <a:ext cx="6227100" cy="4090800"/>
          </a:xfrm>
          <a:prstGeom prst="rect">
            <a:avLst/>
          </a:prstGeom>
        </p:spPr>
        <p:txBody>
          <a:bodyPr lIns="91425" tIns="91425" rIns="91425" bIns="91425" anchor="ctr" anchorCtr="0">
            <a:noAutofit/>
          </a:bodyPr>
          <a:lstStyle/>
          <a:p>
            <a:pPr lvl="0">
              <a:spcBef>
                <a:spcPts val="0"/>
              </a:spcBef>
              <a:buNone/>
            </a:pPr>
            <a:r>
              <a:rPr lang="en"/>
              <a:t>“If you are never proud of anything you do in your life - </a:t>
            </a:r>
            <a:r>
              <a:rPr lang="en" b="1"/>
              <a:t>you should be proud of this</a:t>
            </a:r>
            <a:r>
              <a:rPr lang="en"/>
              <a:t>. That you left your country to come here and help. Thank you, from our country to yours.”</a:t>
            </a:r>
          </a:p>
        </p:txBody>
      </p:sp>
      <p:sp>
        <p:nvSpPr>
          <p:cNvPr id="382" name="Shape 382"/>
          <p:cNvSpPr txBox="1"/>
          <p:nvPr/>
        </p:nvSpPr>
        <p:spPr>
          <a:xfrm>
            <a:off x="6726075" y="4059450"/>
            <a:ext cx="2393400" cy="1084200"/>
          </a:xfrm>
          <a:prstGeom prst="rect">
            <a:avLst/>
          </a:prstGeom>
          <a:noFill/>
          <a:ln>
            <a:noFill/>
          </a:ln>
        </p:spPr>
        <p:txBody>
          <a:bodyPr lIns="91425" tIns="91425" rIns="91425" bIns="91425" anchor="t" anchorCtr="0">
            <a:noAutofit/>
          </a:bodyPr>
          <a:lstStyle/>
          <a:p>
            <a:pPr lvl="0">
              <a:spcBef>
                <a:spcPts val="0"/>
              </a:spcBef>
              <a:buNone/>
            </a:pPr>
            <a:r>
              <a:rPr lang="en" sz="3600">
                <a:latin typeface="Satisfy"/>
                <a:ea typeface="Satisfy"/>
                <a:cs typeface="Satisfy"/>
                <a:sym typeface="Satisfy"/>
              </a:rPr>
              <a:t>- Kamiran</a:t>
            </a:r>
          </a:p>
          <a:p>
            <a:pPr lvl="0" rtl="0">
              <a:spcBef>
                <a:spcPts val="0"/>
              </a:spcBef>
              <a:buNone/>
            </a:pPr>
            <a:r>
              <a:rPr lang="en" sz="1200"/>
              <a:t>22 year old Yezidi refugee in Petra, Greece. September 2016.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Shape 387" descr="IMG-20161115-WA0026.jpg"/>
          <p:cNvPicPr preferRelativeResize="0"/>
          <p:nvPr/>
        </p:nvPicPr>
        <p:blipFill>
          <a:blip r:embed="rId3">
            <a:alphaModFix/>
          </a:blip>
          <a:stretch>
            <a:fillRect/>
          </a:stretch>
        </p:blipFill>
        <p:spPr>
          <a:xfrm>
            <a:off x="-681662" y="0"/>
            <a:ext cx="3857625" cy="5143500"/>
          </a:xfrm>
          <a:prstGeom prst="rect">
            <a:avLst/>
          </a:prstGeom>
          <a:noFill/>
          <a:ln>
            <a:noFill/>
          </a:ln>
        </p:spPr>
      </p:pic>
      <p:pic>
        <p:nvPicPr>
          <p:cNvPr id="388" name="Shape 388" descr="IMG-20161115-WA0028.jpg"/>
          <p:cNvPicPr preferRelativeResize="0"/>
          <p:nvPr/>
        </p:nvPicPr>
        <p:blipFill>
          <a:blip r:embed="rId4">
            <a:alphaModFix/>
          </a:blip>
          <a:stretch>
            <a:fillRect/>
          </a:stretch>
        </p:blipFill>
        <p:spPr>
          <a:xfrm>
            <a:off x="2504262" y="0"/>
            <a:ext cx="3857625" cy="5143500"/>
          </a:xfrm>
          <a:prstGeom prst="rect">
            <a:avLst/>
          </a:prstGeom>
          <a:noFill/>
          <a:ln>
            <a:noFill/>
          </a:ln>
        </p:spPr>
      </p:pic>
      <p:pic>
        <p:nvPicPr>
          <p:cNvPr id="389" name="Shape 389" descr="IMG-20161115-WA0020.jpg"/>
          <p:cNvPicPr preferRelativeResize="0"/>
          <p:nvPr/>
        </p:nvPicPr>
        <p:blipFill>
          <a:blip r:embed="rId5">
            <a:alphaModFix/>
          </a:blip>
          <a:stretch>
            <a:fillRect/>
          </a:stretch>
        </p:blipFill>
        <p:spPr>
          <a:xfrm>
            <a:off x="5511587" y="0"/>
            <a:ext cx="3857625" cy="5143500"/>
          </a:xfrm>
          <a:prstGeom prst="rect">
            <a:avLst/>
          </a:prstGeom>
          <a:noFill/>
          <a:ln>
            <a:noFill/>
          </a:ln>
        </p:spPr>
      </p:pic>
      <p:pic>
        <p:nvPicPr>
          <p:cNvPr id="390" name="Shape 390" descr="IMG-20161115-WA0026.jpg"/>
          <p:cNvPicPr preferRelativeResize="0"/>
          <p:nvPr/>
        </p:nvPicPr>
        <p:blipFill rotWithShape="1">
          <a:blip r:embed="rId3">
            <a:alphaModFix/>
          </a:blip>
          <a:srcRect l="4473" t="71851" r="72676"/>
          <a:stretch/>
        </p:blipFill>
        <p:spPr>
          <a:xfrm>
            <a:off x="1955850" y="3695699"/>
            <a:ext cx="881451" cy="1447800"/>
          </a:xfrm>
          <a:prstGeom prst="rect">
            <a:avLst/>
          </a:prstGeom>
          <a:noFill/>
          <a:ln>
            <a:noFill/>
          </a:ln>
        </p:spPr>
      </p:pic>
      <p:pic>
        <p:nvPicPr>
          <p:cNvPr id="391" name="Shape 391" descr="IMG-20161115-WA0026.jpg"/>
          <p:cNvPicPr preferRelativeResize="0"/>
          <p:nvPr/>
        </p:nvPicPr>
        <p:blipFill rotWithShape="1">
          <a:blip r:embed="rId3">
            <a:alphaModFix/>
          </a:blip>
          <a:srcRect l="4473" t="71851" r="72676"/>
          <a:stretch/>
        </p:blipFill>
        <p:spPr>
          <a:xfrm>
            <a:off x="5229625" y="3695699"/>
            <a:ext cx="881451" cy="1447800"/>
          </a:xfrm>
          <a:prstGeom prst="rect">
            <a:avLst/>
          </a:prstGeom>
          <a:noFill/>
          <a:ln>
            <a:noFill/>
          </a:ln>
        </p:spPr>
      </p:pic>
      <p:pic>
        <p:nvPicPr>
          <p:cNvPr id="392" name="Shape 392" descr="IMG-20161115-WA0026.jpg"/>
          <p:cNvPicPr preferRelativeResize="0"/>
          <p:nvPr/>
        </p:nvPicPr>
        <p:blipFill rotWithShape="1">
          <a:blip r:embed="rId3">
            <a:alphaModFix/>
          </a:blip>
          <a:srcRect l="4473" t="71851" r="62729"/>
          <a:stretch/>
        </p:blipFill>
        <p:spPr>
          <a:xfrm>
            <a:off x="8213000" y="3695699"/>
            <a:ext cx="1265150" cy="1447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Shape 397" descr="20160922_144140.jpg">
            <a:hlinkClick r:id="rId3"/>
          </p:cNvPr>
          <p:cNvPicPr preferRelativeResize="0"/>
          <p:nvPr/>
        </p:nvPicPr>
        <p:blipFill>
          <a:blip r:embed="rId4">
            <a:alphaModFix/>
          </a:blip>
          <a:stretch>
            <a:fillRect/>
          </a:stretch>
        </p:blipFill>
        <p:spPr>
          <a:xfrm>
            <a:off x="0" y="0"/>
            <a:ext cx="9144002"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pPr>
            <a:endParaRPr/>
          </a:p>
        </p:txBody>
      </p:sp>
      <p:pic>
        <p:nvPicPr>
          <p:cNvPr id="93" name="Shape 93"/>
          <p:cNvPicPr preferRelativeResize="0"/>
          <p:nvPr/>
        </p:nvPicPr>
        <p:blipFill rotWithShape="1">
          <a:blip r:embed="rId3">
            <a:alphaModFix/>
          </a:blip>
          <a:srcRect t="39333" b="17472"/>
          <a:stretch/>
        </p:blipFill>
        <p:spPr>
          <a:xfrm>
            <a:off x="418275" y="1152475"/>
            <a:ext cx="8353924" cy="3285900"/>
          </a:xfrm>
          <a:prstGeom prst="rect">
            <a:avLst/>
          </a:prstGeom>
          <a:noFill/>
          <a:ln>
            <a:noFill/>
          </a:ln>
        </p:spPr>
      </p:pic>
      <p:sp>
        <p:nvSpPr>
          <p:cNvPr id="94" name="Shape 94"/>
          <p:cNvSpPr txBox="1"/>
          <p:nvPr/>
        </p:nvSpPr>
        <p:spPr>
          <a:xfrm>
            <a:off x="208350" y="4703625"/>
            <a:ext cx="8727300" cy="225000"/>
          </a:xfrm>
          <a:prstGeom prst="rect">
            <a:avLst/>
          </a:prstGeom>
          <a:noFill/>
          <a:ln>
            <a:noFill/>
          </a:ln>
        </p:spPr>
        <p:txBody>
          <a:bodyPr lIns="91425" tIns="91425" rIns="91425" bIns="91425" anchor="t" anchorCtr="0">
            <a:noAutofit/>
          </a:bodyPr>
          <a:lstStyle/>
          <a:p>
            <a:pPr lvl="0" rtl="0">
              <a:spcBef>
                <a:spcPts val="0"/>
              </a:spcBef>
              <a:buNone/>
            </a:pPr>
            <a:r>
              <a:rPr lang="en">
                <a:solidFill>
                  <a:srgbClr val="999999"/>
                </a:solidFill>
              </a:rPr>
              <a:t>http://www.unhcr.org/en-us/figures-at-a-glance.html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Shape 402"/>
          <p:cNvPicPr preferRelativeResize="0"/>
          <p:nvPr/>
        </p:nvPicPr>
        <p:blipFill>
          <a:blip r:embed="rId3">
            <a:alphaModFix/>
          </a:blip>
          <a:stretch>
            <a:fillRect/>
          </a:stretch>
        </p:blipFill>
        <p:spPr>
          <a:xfrm>
            <a:off x="0" y="-1652575"/>
            <a:ext cx="10287000" cy="6737443"/>
          </a:xfrm>
          <a:prstGeom prst="rect">
            <a:avLst/>
          </a:prstGeom>
          <a:noFill/>
          <a:ln>
            <a:noFill/>
          </a:ln>
        </p:spPr>
      </p:pic>
      <p:sp>
        <p:nvSpPr>
          <p:cNvPr id="403" name="Shape 403"/>
          <p:cNvSpPr/>
          <p:nvPr/>
        </p:nvSpPr>
        <p:spPr>
          <a:xfrm>
            <a:off x="0" y="0"/>
            <a:ext cx="2811300" cy="5143500"/>
          </a:xfrm>
          <a:prstGeom prst="rect">
            <a:avLst/>
          </a:prstGeom>
          <a:solidFill>
            <a:srgbClr val="FFFFFF">
              <a:alpha val="86920"/>
            </a:srgbClr>
          </a:solidFill>
          <a:ln>
            <a:noFill/>
          </a:ln>
        </p:spPr>
        <p:txBody>
          <a:bodyPr lIns="91425" tIns="91425" rIns="91425" bIns="91425" anchor="ctr" anchorCtr="0">
            <a:noAutofit/>
          </a:bodyPr>
          <a:lstStyle/>
          <a:p>
            <a:pPr lvl="0">
              <a:spcBef>
                <a:spcPts val="0"/>
              </a:spcBef>
              <a:buNone/>
            </a:pPr>
            <a:endParaRPr/>
          </a:p>
        </p:txBody>
      </p:sp>
      <p:sp>
        <p:nvSpPr>
          <p:cNvPr id="404" name="Shape 404"/>
          <p:cNvSpPr txBox="1">
            <a:spLocks noGrp="1"/>
          </p:cNvSpPr>
          <p:nvPr>
            <p:ph type="title"/>
          </p:nvPr>
        </p:nvSpPr>
        <p:spPr>
          <a:xfrm>
            <a:off x="232878" y="219975"/>
            <a:ext cx="2336400" cy="915000"/>
          </a:xfrm>
          <a:prstGeom prst="rect">
            <a:avLst/>
          </a:prstGeom>
        </p:spPr>
        <p:txBody>
          <a:bodyPr lIns="91425" tIns="91425" rIns="91425" bIns="91425" anchor="b" anchorCtr="0">
            <a:noAutofit/>
          </a:bodyPr>
          <a:lstStyle/>
          <a:p>
            <a:pPr lvl="0" rtl="0">
              <a:spcBef>
                <a:spcPts val="0"/>
              </a:spcBef>
              <a:buNone/>
            </a:pPr>
            <a:r>
              <a:rPr lang="en"/>
              <a:t>Nadida Murad</a:t>
            </a:r>
          </a:p>
        </p:txBody>
      </p:sp>
      <p:sp>
        <p:nvSpPr>
          <p:cNvPr id="405" name="Shape 405"/>
          <p:cNvSpPr txBox="1">
            <a:spLocks noGrp="1"/>
          </p:cNvSpPr>
          <p:nvPr>
            <p:ph type="body" idx="1"/>
          </p:nvPr>
        </p:nvSpPr>
        <p:spPr>
          <a:xfrm>
            <a:off x="232875" y="1290250"/>
            <a:ext cx="2336400" cy="3522900"/>
          </a:xfrm>
          <a:prstGeom prst="rect">
            <a:avLst/>
          </a:prstGeom>
        </p:spPr>
        <p:txBody>
          <a:bodyPr lIns="91425" tIns="91425" rIns="91425" bIns="91425" anchor="t" anchorCtr="0">
            <a:noAutofit/>
          </a:bodyPr>
          <a:lstStyle/>
          <a:p>
            <a:pPr marL="457200" lvl="0" indent="-228600" rtl="0">
              <a:lnSpc>
                <a:spcPct val="115000"/>
              </a:lnSpc>
              <a:spcBef>
                <a:spcPts val="0"/>
              </a:spcBef>
              <a:spcAft>
                <a:spcPts val="1000"/>
              </a:spcAft>
              <a:buChar char="-"/>
            </a:pPr>
            <a:r>
              <a:rPr lang="en"/>
              <a:t>Capture by ISIS</a:t>
            </a:r>
          </a:p>
          <a:p>
            <a:pPr marL="457200" lvl="0" indent="-228600" rtl="0">
              <a:lnSpc>
                <a:spcPct val="115000"/>
              </a:lnSpc>
              <a:spcBef>
                <a:spcPts val="0"/>
              </a:spcBef>
              <a:spcAft>
                <a:spcPts val="1000"/>
              </a:spcAft>
              <a:buChar char="-"/>
            </a:pPr>
            <a:r>
              <a:rPr lang="en"/>
              <a:t>Escaped</a:t>
            </a:r>
          </a:p>
          <a:p>
            <a:pPr marL="457200" lvl="0" indent="-228600" rtl="0">
              <a:lnSpc>
                <a:spcPct val="115000"/>
              </a:lnSpc>
              <a:spcBef>
                <a:spcPts val="0"/>
              </a:spcBef>
              <a:spcAft>
                <a:spcPts val="1000"/>
              </a:spcAft>
              <a:buChar char="-"/>
            </a:pPr>
            <a:r>
              <a:rPr lang="en"/>
              <a:t>UN Goodwill Ambassador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Shape 410" descr="Capture1.JPG"/>
          <p:cNvPicPr preferRelativeResize="0"/>
          <p:nvPr/>
        </p:nvPicPr>
        <p:blipFill>
          <a:blip r:embed="rId3">
            <a:alphaModFix/>
          </a:blip>
          <a:stretch>
            <a:fillRect/>
          </a:stretch>
        </p:blipFill>
        <p:spPr>
          <a:xfrm>
            <a:off x="1179333" y="0"/>
            <a:ext cx="6785332" cy="51434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Shape 415"/>
          <p:cNvPicPr preferRelativeResize="0"/>
          <p:nvPr/>
        </p:nvPicPr>
        <p:blipFill>
          <a:blip r:embed="rId3">
            <a:alphaModFix/>
          </a:blip>
          <a:stretch>
            <a:fillRect/>
          </a:stretch>
        </p:blipFill>
        <p:spPr>
          <a:xfrm>
            <a:off x="1379148" y="0"/>
            <a:ext cx="6385704"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a:spLocks noGrp="1"/>
          </p:cNvSpPr>
          <p:nvPr>
            <p:ph type="title"/>
          </p:nvPr>
        </p:nvSpPr>
        <p:spPr>
          <a:xfrm>
            <a:off x="265500" y="1081400"/>
            <a:ext cx="4045200" cy="1710300"/>
          </a:xfrm>
          <a:prstGeom prst="rect">
            <a:avLst/>
          </a:prstGeom>
        </p:spPr>
        <p:txBody>
          <a:bodyPr lIns="91425" tIns="91425" rIns="91425" bIns="91425" anchor="b" anchorCtr="0">
            <a:noAutofit/>
          </a:bodyPr>
          <a:lstStyle/>
          <a:p>
            <a:pPr lvl="0">
              <a:spcBef>
                <a:spcPts val="0"/>
              </a:spcBef>
              <a:buNone/>
            </a:pPr>
            <a:r>
              <a:rPr lang="en"/>
              <a:t>Universal Declaration of Human Rights</a:t>
            </a:r>
          </a:p>
        </p:txBody>
      </p:sp>
      <p:sp>
        <p:nvSpPr>
          <p:cNvPr id="421" name="Shape 421"/>
          <p:cNvSpPr txBox="1">
            <a:spLocks noGrp="1"/>
          </p:cNvSpPr>
          <p:nvPr>
            <p:ph type="body" idx="2"/>
          </p:nvPr>
        </p:nvSpPr>
        <p:spPr>
          <a:xfrm>
            <a:off x="4939500" y="724200"/>
            <a:ext cx="3837000" cy="3695100"/>
          </a:xfrm>
          <a:prstGeom prst="rect">
            <a:avLst/>
          </a:prstGeom>
        </p:spPr>
        <p:txBody>
          <a:bodyPr lIns="91425" tIns="91425" rIns="91425" bIns="91425" anchor="ctr" anchorCtr="0">
            <a:noAutofit/>
          </a:bodyPr>
          <a:lstStyle/>
          <a:p>
            <a:pPr lvl="0">
              <a:spcBef>
                <a:spcPts val="0"/>
              </a:spcBef>
              <a:buNone/>
            </a:pPr>
            <a:r>
              <a:rPr lang="en" i="1"/>
              <a:t>The right to a </a:t>
            </a:r>
            <a:r>
              <a:rPr lang="en" b="1" i="1"/>
              <a:t>standard of living </a:t>
            </a:r>
            <a:r>
              <a:rPr lang="en" i="1"/>
              <a:t>adequate for the health and well-being of himself and of his family, including </a:t>
            </a:r>
            <a:r>
              <a:rPr lang="en" b="1" i="1"/>
              <a:t>food</a:t>
            </a:r>
            <a:r>
              <a:rPr lang="en" i="1"/>
              <a:t>, </a:t>
            </a:r>
            <a:r>
              <a:rPr lang="en" b="1" i="1"/>
              <a:t>clothing</a:t>
            </a:r>
            <a:r>
              <a:rPr lang="en" i="1"/>
              <a:t>, </a:t>
            </a:r>
            <a:r>
              <a:rPr lang="en" b="1" i="1"/>
              <a:t>housing</a:t>
            </a:r>
            <a:r>
              <a:rPr lang="en" i="1"/>
              <a:t>, and </a:t>
            </a:r>
            <a:r>
              <a:rPr lang="en" b="1" i="1"/>
              <a:t>medical care</a:t>
            </a:r>
            <a:r>
              <a:rPr lang="en" i="1"/>
              <a:t> and necessary </a:t>
            </a:r>
            <a:r>
              <a:rPr lang="en" b="1" i="1"/>
              <a:t>social services</a:t>
            </a:r>
            <a:r>
              <a:rPr lang="en" i="1"/>
              <a:t>, and the right to </a:t>
            </a:r>
            <a:r>
              <a:rPr lang="en" b="1" i="1"/>
              <a:t>security </a:t>
            </a:r>
            <a:r>
              <a:rPr lang="en" i="1"/>
              <a:t>in the event of unemployment, sickness, disability, widowhood, old age, or </a:t>
            </a:r>
            <a:r>
              <a:rPr lang="en" b="1" i="1"/>
              <a:t>lack of livelihood in circumstances beyond his control.</a:t>
            </a:r>
          </a:p>
        </p:txBody>
      </p:sp>
      <p:sp>
        <p:nvSpPr>
          <p:cNvPr id="422" name="Shape 422"/>
          <p:cNvSpPr txBox="1">
            <a:spLocks noGrp="1"/>
          </p:cNvSpPr>
          <p:nvPr>
            <p:ph type="subTitle" idx="1"/>
          </p:nvPr>
        </p:nvSpPr>
        <p:spPr>
          <a:xfrm>
            <a:off x="265500" y="2845200"/>
            <a:ext cx="4045200" cy="1345500"/>
          </a:xfrm>
          <a:prstGeom prst="rect">
            <a:avLst/>
          </a:prstGeom>
        </p:spPr>
        <p:txBody>
          <a:bodyPr lIns="91425" tIns="91425" rIns="91425" bIns="91425" anchor="t" anchorCtr="0">
            <a:noAutofit/>
          </a:bodyPr>
          <a:lstStyle/>
          <a:p>
            <a:pPr lvl="0">
              <a:spcBef>
                <a:spcPts val="0"/>
              </a:spcBef>
              <a:buNone/>
            </a:pPr>
            <a:r>
              <a:rPr lang="en"/>
              <a:t>Article 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671250" y="2141250"/>
            <a:ext cx="7852200" cy="861000"/>
          </a:xfrm>
          <a:prstGeom prst="rect">
            <a:avLst/>
          </a:prstGeom>
        </p:spPr>
        <p:txBody>
          <a:bodyPr lIns="91425" tIns="91425" rIns="91425" bIns="91425" anchor="ctr" anchorCtr="0">
            <a:noAutofit/>
          </a:bodyPr>
          <a:lstStyle/>
          <a:p>
            <a:pPr lvl="0" rtl="0">
              <a:spcBef>
                <a:spcPts val="0"/>
              </a:spcBef>
              <a:buNone/>
            </a:pPr>
            <a:r>
              <a:rPr lang="en"/>
              <a:t>Greece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p:nvPr/>
        </p:nvSpPr>
        <p:spPr>
          <a:xfrm>
            <a:off x="208350" y="4703625"/>
            <a:ext cx="8727300" cy="225000"/>
          </a:xfrm>
          <a:prstGeom prst="rect">
            <a:avLst/>
          </a:prstGeom>
          <a:noFill/>
          <a:ln>
            <a:noFill/>
          </a:ln>
        </p:spPr>
        <p:txBody>
          <a:bodyPr lIns="91425" tIns="91425" rIns="91425" bIns="91425" anchor="t" anchorCtr="0">
            <a:noAutofit/>
          </a:bodyPr>
          <a:lstStyle/>
          <a:p>
            <a:pPr lvl="0" rtl="0">
              <a:spcBef>
                <a:spcPts val="0"/>
              </a:spcBef>
              <a:buNone/>
            </a:pPr>
            <a:r>
              <a:rPr lang="en">
                <a:solidFill>
                  <a:srgbClr val="999999"/>
                </a:solidFill>
              </a:rPr>
              <a:t>http://tracks.unhcr.org/2015/07/the-sea-route-to-europe/</a:t>
            </a:r>
          </a:p>
        </p:txBody>
      </p:sp>
      <p:pic>
        <p:nvPicPr>
          <p:cNvPr id="105" name="Shape 105"/>
          <p:cNvPicPr preferRelativeResize="0"/>
          <p:nvPr/>
        </p:nvPicPr>
        <p:blipFill>
          <a:blip r:embed="rId3">
            <a:alphaModFix/>
          </a:blip>
          <a:stretch>
            <a:fillRect/>
          </a:stretch>
        </p:blipFill>
        <p:spPr>
          <a:xfrm>
            <a:off x="1612324" y="180549"/>
            <a:ext cx="6007674" cy="4505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p:nvPr/>
        </p:nvSpPr>
        <p:spPr>
          <a:xfrm>
            <a:off x="208350" y="4703625"/>
            <a:ext cx="8727300" cy="225000"/>
          </a:xfrm>
          <a:prstGeom prst="rect">
            <a:avLst/>
          </a:prstGeom>
          <a:noFill/>
          <a:ln>
            <a:noFill/>
          </a:ln>
        </p:spPr>
        <p:txBody>
          <a:bodyPr lIns="91425" tIns="91425" rIns="91425" bIns="91425" anchor="t" anchorCtr="0">
            <a:noAutofit/>
          </a:bodyPr>
          <a:lstStyle/>
          <a:p>
            <a:pPr lvl="0" rtl="0">
              <a:spcBef>
                <a:spcPts val="0"/>
              </a:spcBef>
              <a:buNone/>
            </a:pPr>
            <a:r>
              <a:rPr lang="en">
                <a:solidFill>
                  <a:srgbClr val="999999"/>
                </a:solidFill>
              </a:rPr>
              <a:t>http://www.refworld.org/country,,UNHCR,,GRC,,58060cfe4,0.html</a:t>
            </a:r>
          </a:p>
        </p:txBody>
      </p:sp>
      <p:pic>
        <p:nvPicPr>
          <p:cNvPr id="111" name="Shape 111"/>
          <p:cNvPicPr preferRelativeResize="0"/>
          <p:nvPr/>
        </p:nvPicPr>
        <p:blipFill>
          <a:blip r:embed="rId3">
            <a:alphaModFix/>
          </a:blip>
          <a:stretch>
            <a:fillRect/>
          </a:stretch>
        </p:blipFill>
        <p:spPr>
          <a:xfrm>
            <a:off x="1612325" y="176212"/>
            <a:ext cx="5981700" cy="4486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Shape 116"/>
          <p:cNvPicPr preferRelativeResize="0"/>
          <p:nvPr/>
        </p:nvPicPr>
        <p:blipFill rotWithShape="1">
          <a:blip r:embed="rId3">
            <a:alphaModFix/>
          </a:blip>
          <a:srcRect l="24946" t="21851" r="24941" b="54074"/>
          <a:stretch/>
        </p:blipFill>
        <p:spPr>
          <a:xfrm>
            <a:off x="362225" y="266699"/>
            <a:ext cx="4343401" cy="1238250"/>
          </a:xfrm>
          <a:prstGeom prst="rect">
            <a:avLst/>
          </a:prstGeom>
          <a:noFill/>
          <a:ln>
            <a:noFill/>
          </a:ln>
        </p:spPr>
      </p:pic>
      <p:pic>
        <p:nvPicPr>
          <p:cNvPr id="117" name="Shape 117"/>
          <p:cNvPicPr preferRelativeResize="0"/>
          <p:nvPr/>
        </p:nvPicPr>
        <p:blipFill rotWithShape="1">
          <a:blip r:embed="rId4">
            <a:alphaModFix/>
          </a:blip>
          <a:srcRect l="25002" t="30255" r="36009" b="51596"/>
          <a:stretch/>
        </p:blipFill>
        <p:spPr>
          <a:xfrm>
            <a:off x="2394899" y="1592074"/>
            <a:ext cx="5311501" cy="1467274"/>
          </a:xfrm>
          <a:prstGeom prst="rect">
            <a:avLst/>
          </a:prstGeom>
          <a:noFill/>
          <a:ln>
            <a:noFill/>
          </a:ln>
        </p:spPr>
      </p:pic>
      <p:pic>
        <p:nvPicPr>
          <p:cNvPr id="118" name="Shape 118"/>
          <p:cNvPicPr preferRelativeResize="0"/>
          <p:nvPr/>
        </p:nvPicPr>
        <p:blipFill rotWithShape="1">
          <a:blip r:embed="rId5">
            <a:alphaModFix/>
          </a:blip>
          <a:srcRect l="14090" t="34734" r="44984" b="54376"/>
          <a:stretch/>
        </p:blipFill>
        <p:spPr>
          <a:xfrm>
            <a:off x="267374" y="4160099"/>
            <a:ext cx="5202573" cy="821474"/>
          </a:xfrm>
          <a:prstGeom prst="rect">
            <a:avLst/>
          </a:prstGeom>
          <a:noFill/>
          <a:ln>
            <a:noFill/>
          </a:ln>
        </p:spPr>
      </p:pic>
      <p:pic>
        <p:nvPicPr>
          <p:cNvPr id="119" name="Shape 119"/>
          <p:cNvPicPr preferRelativeResize="0"/>
          <p:nvPr/>
        </p:nvPicPr>
        <p:blipFill rotWithShape="1">
          <a:blip r:embed="rId6">
            <a:alphaModFix/>
          </a:blip>
          <a:srcRect l="16319" t="21966" r="39200" b="60973"/>
          <a:stretch/>
        </p:blipFill>
        <p:spPr>
          <a:xfrm>
            <a:off x="700100" y="3146462"/>
            <a:ext cx="3855297" cy="877475"/>
          </a:xfrm>
          <a:prstGeom prst="rect">
            <a:avLst/>
          </a:prstGeom>
          <a:noFill/>
          <a:ln>
            <a:noFill/>
          </a:ln>
        </p:spPr>
      </p:pic>
      <p:pic>
        <p:nvPicPr>
          <p:cNvPr id="120" name="Shape 120"/>
          <p:cNvPicPr preferRelativeResize="0"/>
          <p:nvPr/>
        </p:nvPicPr>
        <p:blipFill rotWithShape="1">
          <a:blip r:embed="rId7">
            <a:alphaModFix/>
          </a:blip>
          <a:srcRect l="25222" t="29892" r="36543" b="55769"/>
          <a:stretch/>
        </p:blipFill>
        <p:spPr>
          <a:xfrm>
            <a:off x="4967650" y="419100"/>
            <a:ext cx="3855297" cy="857935"/>
          </a:xfrm>
          <a:prstGeom prst="rect">
            <a:avLst/>
          </a:prstGeom>
          <a:noFill/>
          <a:ln>
            <a:noFill/>
          </a:ln>
        </p:spPr>
      </p:pic>
      <p:pic>
        <p:nvPicPr>
          <p:cNvPr id="121" name="Shape 121"/>
          <p:cNvPicPr preferRelativeResize="0"/>
          <p:nvPr/>
        </p:nvPicPr>
        <p:blipFill rotWithShape="1">
          <a:blip r:embed="rId8">
            <a:alphaModFix/>
          </a:blip>
          <a:srcRect l="15924" t="26751" r="36470" b="59637"/>
          <a:stretch/>
        </p:blipFill>
        <p:spPr>
          <a:xfrm>
            <a:off x="4793949" y="3340299"/>
            <a:ext cx="4125998" cy="700124"/>
          </a:xfrm>
          <a:prstGeom prst="rect">
            <a:avLst/>
          </a:prstGeom>
          <a:noFill/>
          <a:ln>
            <a:noFill/>
          </a:ln>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1103</Words>
  <Application>Microsoft Office PowerPoint</Application>
  <PresentationFormat>On-screen Show (16:9)</PresentationFormat>
  <Paragraphs>210</Paragraphs>
  <Slides>53</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Oswald</vt:lpstr>
      <vt:lpstr>Arial</vt:lpstr>
      <vt:lpstr>Satisfy</vt:lpstr>
      <vt:lpstr>Average</vt:lpstr>
      <vt:lpstr>slate</vt:lpstr>
      <vt:lpstr>Primary Care in  Displaced Persons __________________________________________________________________________ Experiences in Greece</vt:lpstr>
      <vt:lpstr>The Crisis</vt:lpstr>
      <vt:lpstr>Refugees</vt:lpstr>
      <vt:lpstr>PowerPoint Presentation</vt:lpstr>
      <vt:lpstr>PowerPoint Presentation</vt:lpstr>
      <vt:lpstr>Greece</vt:lpstr>
      <vt:lpstr>PowerPoint Presentation</vt:lpstr>
      <vt:lpstr>PowerPoint Presentation</vt:lpstr>
      <vt:lpstr>PowerPoint Presentation</vt:lpstr>
      <vt:lpstr>Yezidis</vt:lpstr>
      <vt:lpstr>Yezidis</vt:lpstr>
      <vt:lpstr>Petra Camp</vt:lpstr>
      <vt:lpstr>Providing Primary Care</vt:lpstr>
      <vt:lpstr>PowerPoint Presentation</vt:lpstr>
      <vt:lpstr>Communication</vt:lpstr>
      <vt:lpstr>Use of Translators</vt:lpstr>
      <vt:lpstr>“I remember when I started 3 weeks ago, I only knew “stomach” and “pain” in English.”</vt:lpstr>
      <vt:lpstr>Treatment Options</vt:lpstr>
      <vt:lpstr>Available  Formulary</vt:lpstr>
      <vt:lpstr>Lifestyle changes</vt:lpstr>
      <vt:lpstr>Access to specialists</vt:lpstr>
      <vt:lpstr>“In Iraq, they would give us an injection for pain. I want that.”</vt:lpstr>
      <vt:lpstr>Minor Procedures</vt:lpstr>
      <vt:lpstr>Wound &amp;  Infection Care</vt:lpstr>
      <vt:lpstr>“She is Iraqi. She has seen more blood than this. She has suffered pain much worse than this.”</vt:lpstr>
      <vt:lpstr>Mental Health</vt:lpstr>
      <vt:lpstr>Mental Health</vt:lpstr>
      <vt:lpstr>“Please do not be mad at him. He is only that way because of what he has suffered. If you are upset, you can take it out on me.”</vt:lpstr>
      <vt:lpstr>Substance Abuse</vt:lpstr>
      <vt:lpstr>Substance abuse</vt:lpstr>
      <vt:lpstr>“If I wasn’t sad all the time, I wouldn’t smoke… I will stop when I’m out of this camp. I have a pregnant wife, a small child, and winter is coming.”</vt:lpstr>
      <vt:lpstr>Women &amp; Children’s Health</vt:lpstr>
      <vt:lpstr>Pregnancy &amp; Newborn Care</vt:lpstr>
      <vt:lpstr>“What can you give me so that I don’t have babies anymore? I really don’t want another baby.”</vt:lpstr>
      <vt:lpstr>Emergencies</vt:lpstr>
      <vt:lpstr>Emergency Care</vt:lpstr>
      <vt:lpstr>“They let her die. The ambulance would not come for her. They don’t care about us. They will leave us here forever.”</vt:lpstr>
      <vt:lpstr>Lessons Learned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you are never proud of anything you do in your life - you should be proud of this. That you left your country to come here and help. Thank you, from our country to yours.”</vt:lpstr>
      <vt:lpstr>PowerPoint Presentation</vt:lpstr>
      <vt:lpstr>PowerPoint Presentation</vt:lpstr>
      <vt:lpstr>Nadida Murad</vt:lpstr>
      <vt:lpstr>PowerPoint Presentation</vt:lpstr>
      <vt:lpstr>PowerPoint Presentation</vt:lpstr>
      <vt:lpstr>Universal Declaration of Human Rights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Care in  Displaced Persons __________________________________________________________________________ Experiences in Greece</dc:title>
  <dc:creator>Crews, Rawley Ann</dc:creator>
  <cp:lastModifiedBy>Crews, Rawley Ann</cp:lastModifiedBy>
  <cp:revision>1</cp:revision>
  <dcterms:modified xsi:type="dcterms:W3CDTF">2016-11-17T15:04:22Z</dcterms:modified>
</cp:coreProperties>
</file>