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notesMasterIdLst>
    <p:notesMasterId r:id="rId44"/>
  </p:notesMasterIdLst>
  <p:sldIdLst>
    <p:sldId id="256" r:id="rId2"/>
    <p:sldId id="375" r:id="rId3"/>
    <p:sldId id="287" r:id="rId4"/>
    <p:sldId id="350" r:id="rId5"/>
    <p:sldId id="351" r:id="rId6"/>
    <p:sldId id="346" r:id="rId7"/>
    <p:sldId id="347" r:id="rId8"/>
    <p:sldId id="310" r:id="rId9"/>
    <p:sldId id="352" r:id="rId10"/>
    <p:sldId id="376" r:id="rId11"/>
    <p:sldId id="360" r:id="rId12"/>
    <p:sldId id="381" r:id="rId13"/>
    <p:sldId id="382" r:id="rId14"/>
    <p:sldId id="383" r:id="rId15"/>
    <p:sldId id="384" r:id="rId16"/>
    <p:sldId id="386" r:id="rId17"/>
    <p:sldId id="387" r:id="rId18"/>
    <p:sldId id="385" r:id="rId19"/>
    <p:sldId id="388" r:id="rId20"/>
    <p:sldId id="389" r:id="rId21"/>
    <p:sldId id="398" r:id="rId22"/>
    <p:sldId id="391" r:id="rId23"/>
    <p:sldId id="392" r:id="rId24"/>
    <p:sldId id="393" r:id="rId25"/>
    <p:sldId id="394" r:id="rId26"/>
    <p:sldId id="395" r:id="rId27"/>
    <p:sldId id="397" r:id="rId28"/>
    <p:sldId id="396" r:id="rId29"/>
    <p:sldId id="399" r:id="rId30"/>
    <p:sldId id="400" r:id="rId31"/>
    <p:sldId id="379" r:id="rId32"/>
    <p:sldId id="401" r:id="rId33"/>
    <p:sldId id="402" r:id="rId34"/>
    <p:sldId id="403" r:id="rId35"/>
    <p:sldId id="380" r:id="rId36"/>
    <p:sldId id="405" r:id="rId37"/>
    <p:sldId id="409" r:id="rId38"/>
    <p:sldId id="406" r:id="rId39"/>
    <p:sldId id="407" r:id="rId40"/>
    <p:sldId id="377" r:id="rId41"/>
    <p:sldId id="408" r:id="rId42"/>
    <p:sldId id="34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4837C-6100-B44C-8916-7104C2A0FBE6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66A40-7171-DA4C-B4A7-4D64858D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5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</a:t>
            </a:r>
            <a:r>
              <a:rPr lang="en-US" baseline="0" dirty="0" smtClean="0"/>
              <a:t> story of research</a:t>
            </a:r>
          </a:p>
          <a:p>
            <a:r>
              <a:rPr lang="en-US" baseline="0" dirty="0" smtClean="0"/>
              <a:t>End with where I am now Fellow </a:t>
            </a:r>
            <a:r>
              <a:rPr lang="en-US" baseline="0" dirty="0" smtClean="0">
                <a:sym typeface="Wingdings"/>
              </a:rPr>
              <a:t> Faculty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96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Unsolicited advice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weeks in PGY2</a:t>
            </a:r>
          </a:p>
          <a:p>
            <a:r>
              <a:rPr lang="en-US" dirty="0" smtClean="0"/>
              <a:t>12 weeks in PGY3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month in PGY2 </a:t>
            </a:r>
            <a:r>
              <a:rPr lang="mr-IN" dirty="0" smtClean="0"/>
              <a:t>–</a:t>
            </a:r>
            <a:r>
              <a:rPr lang="en-US" dirty="0" smtClean="0"/>
              <a:t> Leadership course</a:t>
            </a:r>
            <a:r>
              <a:rPr lang="en-US" baseline="0" dirty="0" smtClean="0"/>
              <a:t> (Path, Gates); 1 month research/abroad</a:t>
            </a:r>
          </a:p>
          <a:p>
            <a:r>
              <a:rPr lang="en-US" baseline="0" dirty="0" smtClean="0"/>
              <a:t>2 months in PGY3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month in PGY2</a:t>
            </a:r>
            <a:r>
              <a:rPr lang="en-US" baseline="0" dirty="0" smtClean="0"/>
              <a:t> &amp; PGY3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Bimonthly meetings</a:t>
            </a:r>
          </a:p>
          <a:p>
            <a:r>
              <a:rPr lang="en-US" dirty="0" smtClean="0"/>
              <a:t>One away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 is ALWAYS</a:t>
            </a:r>
            <a:r>
              <a:rPr lang="en-US" baseline="0" dirty="0" smtClean="0"/>
              <a:t> best because competition is generally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Regional</a:t>
            </a:r>
            <a:r>
              <a:rPr lang="en-US" baseline="0" dirty="0" smtClean="0"/>
              <a:t> Referral Hospital</a:t>
            </a:r>
          </a:p>
          <a:p>
            <a:r>
              <a:rPr lang="en-US" baseline="0" dirty="0" smtClean="0"/>
              <a:t>Faculty of Medicine </a:t>
            </a:r>
          </a:p>
          <a:p>
            <a:r>
              <a:rPr lang="en-US" baseline="0" dirty="0" smtClean="0"/>
              <a:t>Department of Community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9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can blur together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initially wanted more programmatic work</a:t>
            </a:r>
          </a:p>
          <a:p>
            <a:r>
              <a:rPr lang="en-US" baseline="0" dirty="0" smtClean="0"/>
              <a:t>Important to define earlier if possible; can go back and forth between some, but not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 long;</a:t>
            </a:r>
            <a:r>
              <a:rPr lang="en-US" baseline="0" dirty="0" smtClean="0"/>
              <a:t> funded</a:t>
            </a:r>
          </a:p>
          <a:p>
            <a:r>
              <a:rPr lang="en-US" baseline="0" dirty="0" smtClean="0"/>
              <a:t>Research mentor</a:t>
            </a:r>
          </a:p>
          <a:p>
            <a:r>
              <a:rPr lang="en-US" baseline="0" dirty="0" smtClean="0"/>
              <a:t>Looks great on a CV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Topical Medicine is broad and can include</a:t>
            </a:r>
            <a:r>
              <a:rPr lang="en-US" baseline="0" dirty="0" smtClean="0"/>
              <a:t> injury, MFM,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UNC has had one for the past 5 years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 is ALWAYS</a:t>
            </a:r>
            <a:r>
              <a:rPr lang="en-US" baseline="0" dirty="0" smtClean="0"/>
              <a:t> best because competition is generally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UNC the right choice?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6A40-7171-DA4C-B4A7-4D64858DD2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February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February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February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February 12,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February 12,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February 12,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February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4667"/>
            <a:ext cx="7848600" cy="1927225"/>
          </a:xfrm>
        </p:spPr>
        <p:txBody>
          <a:bodyPr>
            <a:noAutofit/>
          </a:bodyPr>
          <a:lstStyle/>
          <a:p>
            <a:pPr algn="just"/>
            <a:r>
              <a:rPr lang="en-US" sz="3400" b="1" dirty="0" smtClean="0"/>
              <a:t>AWAY </a:t>
            </a:r>
            <a:r>
              <a:rPr lang="en-US" sz="3400" b="1" dirty="0" smtClean="0"/>
              <a:t>ROTATIONS </a:t>
            </a:r>
            <a:r>
              <a:rPr lang="en-US" sz="3400" b="1" dirty="0" smtClean="0"/>
              <a:t>TO NIH GRANTS: Building BLOCKS FOR a career </a:t>
            </a:r>
            <a:r>
              <a:rPr lang="en-US" sz="3400" b="1" dirty="0" smtClean="0"/>
              <a:t>in </a:t>
            </a:r>
            <a:r>
              <a:rPr lang="en-US" sz="3400" b="1" dirty="0" err="1" smtClean="0"/>
              <a:t>globAL</a:t>
            </a:r>
            <a:r>
              <a:rPr lang="en-US" sz="3400" b="1" dirty="0" smtClean="0"/>
              <a:t> </a:t>
            </a:r>
            <a:r>
              <a:rPr lang="en-US" sz="3400" b="1" dirty="0" smtClean="0"/>
              <a:t>HEALTH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272782"/>
          </a:xfrm>
        </p:spPr>
        <p:txBody>
          <a:bodyPr>
            <a:normAutofit/>
          </a:bodyPr>
          <a:lstStyle/>
          <a:p>
            <a:r>
              <a:rPr lang="en-US" dirty="0" smtClean="0"/>
              <a:t>Ross M. Boyce, MD, MSc</a:t>
            </a:r>
          </a:p>
          <a:p>
            <a:r>
              <a:rPr lang="en-US" dirty="0" smtClean="0"/>
              <a:t>Fellow, Infectious Diseases</a:t>
            </a:r>
          </a:p>
          <a:p>
            <a:r>
              <a:rPr lang="en-US" dirty="0" smtClean="0"/>
              <a:t>University of North Carolina at Chapel Hill</a:t>
            </a:r>
          </a:p>
          <a:p>
            <a:r>
              <a:rPr lang="en-US" i="1" dirty="0" err="1"/>
              <a:t>r</a:t>
            </a:r>
            <a:r>
              <a:rPr lang="en-US" i="1" dirty="0" err="1" smtClean="0"/>
              <a:t>oss.boyce@unchealth.unc.edu</a:t>
            </a:r>
            <a:endParaRPr lang="en-US" i="1" dirty="0"/>
          </a:p>
        </p:txBody>
      </p:sp>
      <p:pic>
        <p:nvPicPr>
          <p:cNvPr id="9" name="Picture 8" descr="12546485.jpg"/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489" y="3965316"/>
            <a:ext cx="2945224" cy="2395203"/>
          </a:xfrm>
          <a:prstGeom prst="rect">
            <a:avLst/>
          </a:prstGeom>
        </p:spPr>
      </p:pic>
      <p:pic>
        <p:nvPicPr>
          <p:cNvPr id="5" name="Picture 4" descr="small_blue_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598" y="211667"/>
            <a:ext cx="2539999" cy="10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 Health is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/ Research</a:t>
            </a:r>
          </a:p>
          <a:p>
            <a:endParaRPr lang="en-US" dirty="0"/>
          </a:p>
          <a:p>
            <a:r>
              <a:rPr lang="en-US" dirty="0" smtClean="0"/>
              <a:t>Programmatic </a:t>
            </a:r>
            <a:r>
              <a:rPr lang="mr-IN" dirty="0" smtClean="0"/>
              <a:t>–</a:t>
            </a:r>
            <a:r>
              <a:rPr lang="en-US" dirty="0" smtClean="0"/>
              <a:t> Government &amp; NGO</a:t>
            </a:r>
          </a:p>
          <a:p>
            <a:endParaRPr lang="en-US" dirty="0"/>
          </a:p>
          <a:p>
            <a:r>
              <a:rPr lang="en-US" dirty="0" smtClean="0"/>
              <a:t>Policy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Military</a:t>
            </a:r>
          </a:p>
          <a:p>
            <a:endParaRPr lang="en-US" dirty="0"/>
          </a:p>
          <a:p>
            <a:r>
              <a:rPr lang="en-US" dirty="0" smtClean="0"/>
              <a:t>Volunteerism / Service / Mission / Tourism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1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Opportunities &amp; Resources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Medical School</a:t>
            </a:r>
            <a:endParaRPr lang="en-US" dirty="0" smtClean="0"/>
          </a:p>
          <a:p>
            <a:r>
              <a:rPr lang="en-US" dirty="0" smtClean="0"/>
              <a:t>Residency</a:t>
            </a:r>
            <a:endParaRPr lang="en-US" dirty="0" smtClean="0"/>
          </a:p>
          <a:p>
            <a:r>
              <a:rPr lang="en-US" dirty="0" smtClean="0"/>
              <a:t>Fellowship &amp;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2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of Opportunity:</a:t>
            </a:r>
          </a:p>
          <a:p>
            <a:pPr lvl="1"/>
            <a:r>
              <a:rPr lang="en-US" dirty="0" smtClean="0"/>
              <a:t>Summer after MS1</a:t>
            </a:r>
          </a:p>
          <a:p>
            <a:pPr lvl="1"/>
            <a:r>
              <a:rPr lang="en-US" dirty="0" smtClean="0"/>
              <a:t>Away electives in MS4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Lack of clinical experience</a:t>
            </a:r>
          </a:p>
          <a:p>
            <a:pPr lvl="1"/>
            <a:r>
              <a:rPr lang="en-US" dirty="0" smtClean="0"/>
              <a:t>Short duration</a:t>
            </a:r>
          </a:p>
          <a:p>
            <a:pPr lvl="1"/>
            <a:r>
              <a:rPr lang="en-US" dirty="0" smtClean="0"/>
              <a:t>Varying levels of supervision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Do I like this? What did I like? Does it inform specialty choice?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18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Global Health Research</a:t>
            </a:r>
          </a:p>
          <a:p>
            <a:pPr lvl="1"/>
            <a:r>
              <a:rPr lang="en-US" dirty="0" smtClean="0"/>
              <a:t>Difficult to complete project in short time of travel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Lack of methodological skills</a:t>
            </a:r>
          </a:p>
          <a:p>
            <a:pPr lvl="2"/>
            <a:r>
              <a:rPr lang="en-US" dirty="0" smtClean="0"/>
              <a:t>Are you bringing something new?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Difficult to do good job unless you understand environment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Options</a:t>
            </a:r>
            <a:endParaRPr lang="en-US" dirty="0"/>
          </a:p>
          <a:p>
            <a:pPr lvl="1"/>
            <a:r>
              <a:rPr lang="en-US" dirty="0" smtClean="0"/>
              <a:t>Small part of existing research project</a:t>
            </a:r>
          </a:p>
          <a:p>
            <a:pPr lvl="2"/>
            <a:r>
              <a:rPr lang="en-US" dirty="0" smtClean="0"/>
              <a:t>Need committed mentor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US-based, transferrable research</a:t>
            </a:r>
          </a:p>
          <a:p>
            <a:pPr lvl="2"/>
            <a:r>
              <a:rPr lang="en-US" dirty="0" smtClean="0"/>
              <a:t>HIV/TB, smoking, trauma care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Systematic Reviews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Annual Meetings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25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Fogarty International Center</a:t>
            </a:r>
            <a:endParaRPr lang="en-US" dirty="0"/>
          </a:p>
        </p:txBody>
      </p:sp>
      <p:pic>
        <p:nvPicPr>
          <p:cNvPr id="5" name="Content Placeholder 4" descr="Screen Shot 2017-02-13 at 9.52.13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" b="17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556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Doris Duke</a:t>
            </a:r>
            <a:endParaRPr lang="en-US" dirty="0"/>
          </a:p>
        </p:txBody>
      </p:sp>
      <p:pic>
        <p:nvPicPr>
          <p:cNvPr id="4" name="Content Placeholder 3" descr="Screen Shot 2017-02-13 at 9.53.5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r="1002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3589867" y="6011333"/>
            <a:ext cx="3098800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Specialty Societies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9867" y="6011333"/>
            <a:ext cx="3098800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creen Shot 2017-02-13 at 9.57.28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79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Specialty Societies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9867" y="6011333"/>
            <a:ext cx="3098800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creen Shot 2017-02-13 at 10.02.5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2" r="-12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45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(UNC) Awards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School of Medicine &amp; OIA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UNC Global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School of Public Health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Researchers / Departmental Funds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90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Masters of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it?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xposure to issues of population health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Develop new, research-relevant skillsets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Mentorship, collaboration, &amp; networking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Looks good for that residency application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Time away from medical school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313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Provide an overview of global </a:t>
            </a:r>
            <a:r>
              <a:rPr lang="en-US" dirty="0" smtClean="0"/>
              <a:t>health </a:t>
            </a:r>
            <a:r>
              <a:rPr lang="en-US" dirty="0" smtClean="0"/>
              <a:t>opportunities and </a:t>
            </a:r>
            <a:r>
              <a:rPr lang="en-US" b="1" u="sng" dirty="0" smtClean="0"/>
              <a:t>resources</a:t>
            </a:r>
            <a:r>
              <a:rPr lang="en-US" dirty="0" smtClean="0"/>
              <a:t> for medical students and residents with a focus on developing an academic, research career</a:t>
            </a:r>
          </a:p>
          <a:p>
            <a:endParaRPr lang="en-US" dirty="0"/>
          </a:p>
          <a:p>
            <a:r>
              <a:rPr lang="en-US" dirty="0" smtClean="0"/>
              <a:t>Highlight “lessons learned” from my own experiences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2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Masters of Public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in student mode</a:t>
            </a:r>
          </a:p>
          <a:p>
            <a:endParaRPr lang="en-US" dirty="0"/>
          </a:p>
          <a:p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have clinical experience</a:t>
            </a:r>
            <a:endParaRPr lang="en-US" dirty="0"/>
          </a:p>
          <a:p>
            <a:r>
              <a:rPr lang="en-US" dirty="0" smtClean="0"/>
              <a:t>Uncertainty about career choice</a:t>
            </a:r>
          </a:p>
          <a:p>
            <a:r>
              <a:rPr lang="en-US" dirty="0" smtClean="0"/>
              <a:t>Might not use skills for a couple years</a:t>
            </a:r>
          </a:p>
          <a:p>
            <a:r>
              <a:rPr lang="en-US" dirty="0" smtClean="0"/>
              <a:t>You pay tuition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Fellowship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haven’t written a paper in four years!</a:t>
            </a:r>
          </a:p>
          <a:p>
            <a:r>
              <a:rPr lang="en-US" dirty="0" smtClean="0"/>
              <a:t>Plenty of clinical experience</a:t>
            </a:r>
          </a:p>
          <a:p>
            <a:r>
              <a:rPr lang="en-US" dirty="0" smtClean="0"/>
              <a:t>More defined career choice</a:t>
            </a:r>
          </a:p>
          <a:p>
            <a:r>
              <a:rPr lang="en-US" dirty="0" smtClean="0"/>
              <a:t>Can put new skills to immediate use</a:t>
            </a:r>
          </a:p>
          <a:p>
            <a:r>
              <a:rPr lang="en-US" dirty="0" smtClean="0"/>
              <a:t>Fellowship pays 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Masters of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a research perspective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Don’t just take “interesting” courses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Need hard skills: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Epidemiology</a:t>
            </a:r>
          </a:p>
          <a:p>
            <a:pPr marL="54864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Statistics &amp; Statistical Programs</a:t>
            </a:r>
          </a:p>
          <a:p>
            <a:pPr marL="54864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Qualitative Methods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Policy Analysis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Systematic Reviews &amp; Reference Managers 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706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 Health Residencies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Programs</a:t>
            </a:r>
          </a:p>
          <a:p>
            <a:pPr lvl="1"/>
            <a:r>
              <a:rPr lang="en-US" dirty="0" smtClean="0"/>
              <a:t>Often extends duration of training</a:t>
            </a:r>
          </a:p>
          <a:p>
            <a:pPr lvl="1"/>
            <a:r>
              <a:rPr lang="en-US" dirty="0" smtClean="0"/>
              <a:t>May incorporate (funded) MPH</a:t>
            </a:r>
          </a:p>
          <a:p>
            <a:pPr lvl="1"/>
            <a:r>
              <a:rPr lang="en-US" dirty="0" smtClean="0"/>
              <a:t>Research focus with expectation of scholarly output</a:t>
            </a:r>
          </a:p>
          <a:p>
            <a:pPr lvl="1"/>
            <a:r>
              <a:rPr lang="en-US" dirty="0" smtClean="0"/>
              <a:t>May be normal or separate match process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Specialty Tracks</a:t>
            </a:r>
          </a:p>
          <a:p>
            <a:pPr lvl="1"/>
            <a:r>
              <a:rPr lang="en-US" dirty="0" smtClean="0"/>
              <a:t>Normal duration of training</a:t>
            </a:r>
          </a:p>
          <a:p>
            <a:pPr lvl="1"/>
            <a:r>
              <a:rPr lang="en-US" dirty="0" smtClean="0"/>
              <a:t>May substitute 1-2 elective blocks for away rotations</a:t>
            </a:r>
          </a:p>
          <a:p>
            <a:pPr lvl="1"/>
            <a:r>
              <a:rPr lang="en-US" dirty="0" smtClean="0"/>
              <a:t>Longitudinal GH activities such as journal clubs</a:t>
            </a:r>
          </a:p>
          <a:p>
            <a:pPr lvl="1"/>
            <a:r>
              <a:rPr lang="en-US" dirty="0" smtClean="0"/>
              <a:t>Normal match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27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Integrated Residencies</a:t>
            </a:r>
            <a:endParaRPr lang="en-US" dirty="0"/>
          </a:p>
        </p:txBody>
      </p:sp>
      <p:pic>
        <p:nvPicPr>
          <p:cNvPr id="5" name="Content Placeholder 4" descr="Screen Shot 2017-02-13 at 10.26.5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7" r="-1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611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Integrated Residencies</a:t>
            </a:r>
            <a:endParaRPr lang="en-US" dirty="0"/>
          </a:p>
        </p:txBody>
      </p:sp>
      <p:pic>
        <p:nvPicPr>
          <p:cNvPr id="4" name="Content Placeholder 3" descr="Screen Shot 2017-02-13 at 10.28.1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9" b="-16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784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Specialty Tracks</a:t>
            </a:r>
            <a:endParaRPr lang="en-US" dirty="0"/>
          </a:p>
        </p:txBody>
      </p:sp>
      <p:pic>
        <p:nvPicPr>
          <p:cNvPr id="5" name="Content Placeholder 4" descr="Screen Shot 2017-02-13 at 10.30.01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17" b="-14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34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Specialty Tracks</a:t>
            </a:r>
            <a:endParaRPr lang="en-US" dirty="0"/>
          </a:p>
        </p:txBody>
      </p:sp>
      <p:pic>
        <p:nvPicPr>
          <p:cNvPr id="4" name="Content Placeholder 3" descr="Screen Shot 2017-02-13 at 10.31.1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14" b="-8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83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Specialty Tracks</a:t>
            </a:r>
            <a:endParaRPr lang="en-US" dirty="0"/>
          </a:p>
        </p:txBody>
      </p:sp>
      <p:pic>
        <p:nvPicPr>
          <p:cNvPr id="5" name="Content Placeholder 4" descr="Screen Shot 2017-02-13 at 10.36.10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" r="-1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742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Specialty Tracks</a:t>
            </a:r>
            <a:endParaRPr lang="en-US" dirty="0"/>
          </a:p>
        </p:txBody>
      </p:sp>
      <p:pic>
        <p:nvPicPr>
          <p:cNvPr id="5" name="Content Placeholder 4" descr="Screen Shot 2017-02-13 at 10.33.3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74" b="-9974"/>
          <a:stretch>
            <a:fillRect/>
          </a:stretch>
        </p:blipFill>
        <p:spPr>
          <a:xfrm>
            <a:off x="457200" y="1261533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40796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Windows of Opportunity:</a:t>
            </a:r>
          </a:p>
          <a:p>
            <a:pPr lvl="1"/>
            <a:r>
              <a:rPr lang="en-US" dirty="0" smtClean="0"/>
              <a:t>Away electives, generally after internship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Lack of available time; program needs you</a:t>
            </a:r>
          </a:p>
          <a:p>
            <a:pPr lvl="1"/>
            <a:r>
              <a:rPr lang="en-US" dirty="0" smtClean="0"/>
              <a:t>Short duration of travel</a:t>
            </a:r>
          </a:p>
          <a:p>
            <a:pPr lvl="1"/>
            <a:r>
              <a:rPr lang="en-US" dirty="0" smtClean="0"/>
              <a:t>Varying levels of supervision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Apply clinical skills </a:t>
            </a:r>
          </a:p>
          <a:p>
            <a:pPr lvl="1"/>
            <a:r>
              <a:rPr lang="en-US" dirty="0" smtClean="0"/>
              <a:t>Preliminary research</a:t>
            </a:r>
          </a:p>
          <a:p>
            <a:pPr lvl="1"/>
            <a:r>
              <a:rPr lang="en-US" dirty="0" smtClean="0"/>
              <a:t>Small grants</a:t>
            </a:r>
          </a:p>
          <a:p>
            <a:pPr lvl="1"/>
            <a:r>
              <a:rPr lang="en-US" dirty="0" smtClean="0"/>
              <a:t>Publication?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90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334933" cy="47183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Brief Introduction</a:t>
            </a:r>
          </a:p>
          <a:p>
            <a:endParaRPr lang="en-US" dirty="0"/>
          </a:p>
          <a:p>
            <a:r>
              <a:rPr lang="en-US" dirty="0" smtClean="0"/>
              <a:t>Career Tracks in </a:t>
            </a:r>
            <a:r>
              <a:rPr lang="en-US" dirty="0" smtClean="0"/>
              <a:t>GH</a:t>
            </a:r>
          </a:p>
          <a:p>
            <a:endParaRPr lang="en-US" dirty="0"/>
          </a:p>
          <a:p>
            <a:r>
              <a:rPr lang="en-US" dirty="0" smtClean="0"/>
              <a:t>Opportunities &amp; Resources</a:t>
            </a:r>
            <a:endParaRPr lang="en-US" dirty="0"/>
          </a:p>
          <a:p>
            <a:pPr lvl="1"/>
            <a:r>
              <a:rPr lang="en-US" dirty="0" smtClean="0"/>
              <a:t>Medical </a:t>
            </a:r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MPH</a:t>
            </a:r>
            <a:endParaRPr lang="en-US" dirty="0"/>
          </a:p>
          <a:p>
            <a:pPr lvl="1"/>
            <a:r>
              <a:rPr lang="en-US" dirty="0" smtClean="0"/>
              <a:t>Residency</a:t>
            </a:r>
            <a:endParaRPr lang="en-US" dirty="0"/>
          </a:p>
          <a:p>
            <a:pPr lvl="1"/>
            <a:r>
              <a:rPr lang="en-US" dirty="0" smtClean="0"/>
              <a:t>Fellowship &amp; </a:t>
            </a:r>
            <a:r>
              <a:rPr lang="en-US" dirty="0" smtClean="0"/>
              <a:t>Beyond</a:t>
            </a:r>
          </a:p>
          <a:p>
            <a:pPr lvl="1"/>
            <a:endParaRPr lang="en-US" dirty="0"/>
          </a:p>
          <a:p>
            <a:r>
              <a:rPr lang="en-US" dirty="0" smtClean="0"/>
              <a:t>Publishing</a:t>
            </a:r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5" name="Content Placeholder 6" descr="malaria_mosquito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332" y="2709332"/>
            <a:ext cx="3268135" cy="264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74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Global Health Research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Difficult to complete project in short time of travel</a:t>
            </a:r>
          </a:p>
          <a:p>
            <a:pPr lvl="2"/>
            <a:r>
              <a:rPr lang="en-US" dirty="0" smtClean="0"/>
              <a:t>Use vacation time?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bring to bear clinical knowledge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Small projects, especially retrospective studies are possible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Reasonable to propose own research plan within mentored relationship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Appropriate to apply for small, research specific grants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continue US-based, transferrable research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 smtClean="0"/>
              <a:t>Present at Annual Meetings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582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Residency</a:t>
            </a:r>
            <a:endParaRPr lang="en-US" dirty="0"/>
          </a:p>
        </p:txBody>
      </p:sp>
      <p:pic>
        <p:nvPicPr>
          <p:cNvPr id="4" name="Content Placeholder 3" descr="Screen Shot 2017-02-13 at 10.48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552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Residency</a:t>
            </a:r>
            <a:endParaRPr lang="en-US" dirty="0"/>
          </a:p>
        </p:txBody>
      </p:sp>
      <p:pic>
        <p:nvPicPr>
          <p:cNvPr id="7" name="Content Placeholder 6" descr="Screen Shot 2017-02-13 at 10.50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13" b="-8713"/>
          <a:stretch>
            <a:fillRect/>
          </a:stretch>
        </p:blipFill>
        <p:spPr>
          <a:xfrm>
            <a:off x="457200" y="1261533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6594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Options:</a:t>
            </a:r>
          </a:p>
          <a:p>
            <a:endParaRPr lang="en-US" dirty="0"/>
          </a:p>
          <a:p>
            <a:pPr lvl="1"/>
            <a:r>
              <a:rPr lang="en-US" dirty="0" smtClean="0"/>
              <a:t>Internal (UNC) Awards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Specialty Societies</a:t>
            </a:r>
          </a:p>
          <a:p>
            <a:pPr lvl="2"/>
            <a:r>
              <a:rPr lang="en-US" dirty="0" smtClean="0"/>
              <a:t>Research is research </a:t>
            </a:r>
            <a:r>
              <a:rPr lang="mr-IN" dirty="0" smtClean="0"/>
              <a:t>–</a:t>
            </a:r>
            <a:r>
              <a:rPr lang="en-US" dirty="0" smtClean="0"/>
              <a:t> An MI in Tanzania is an MI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Pharmaceutical Companies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Wealthy benefactors!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19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Sub-specialty &amp; Global Health Opportunities</a:t>
            </a:r>
          </a:p>
          <a:p>
            <a:endParaRPr lang="en-US" dirty="0"/>
          </a:p>
          <a:p>
            <a:r>
              <a:rPr lang="en-US" dirty="0" smtClean="0"/>
              <a:t>Specific to research </a:t>
            </a:r>
            <a:r>
              <a:rPr lang="en-US" dirty="0"/>
              <a:t>t</a:t>
            </a:r>
            <a:r>
              <a:rPr lang="en-US" dirty="0" smtClean="0"/>
              <a:t>opics &amp; mentorship</a:t>
            </a:r>
          </a:p>
          <a:p>
            <a:pPr lvl="1"/>
            <a:r>
              <a:rPr lang="en-US" dirty="0" smtClean="0"/>
              <a:t>Malaria:</a:t>
            </a:r>
          </a:p>
          <a:p>
            <a:pPr lvl="2"/>
            <a:r>
              <a:rPr lang="en-US" dirty="0" smtClean="0"/>
              <a:t>UCSF</a:t>
            </a:r>
          </a:p>
          <a:p>
            <a:pPr lvl="2"/>
            <a:r>
              <a:rPr lang="en-US" dirty="0" smtClean="0"/>
              <a:t>Johns Hopkins</a:t>
            </a:r>
          </a:p>
          <a:p>
            <a:pPr lvl="2"/>
            <a:r>
              <a:rPr lang="en-US" dirty="0" smtClean="0"/>
              <a:t>UNC</a:t>
            </a:r>
          </a:p>
          <a:p>
            <a:endParaRPr lang="en-US" dirty="0"/>
          </a:p>
          <a:p>
            <a:r>
              <a:rPr lang="en-US" dirty="0" smtClean="0"/>
              <a:t>Most are highly academic:</a:t>
            </a:r>
          </a:p>
          <a:p>
            <a:pPr lvl="1"/>
            <a:r>
              <a:rPr lang="en-US" dirty="0" smtClean="0"/>
              <a:t>Research focus</a:t>
            </a:r>
          </a:p>
          <a:p>
            <a:pPr lvl="1"/>
            <a:r>
              <a:rPr lang="en-US" dirty="0" smtClean="0"/>
              <a:t>Building towards independent investigator</a:t>
            </a:r>
          </a:p>
          <a:p>
            <a:pPr lvl="1"/>
            <a:r>
              <a:rPr lang="en-US" dirty="0" smtClean="0"/>
              <a:t>Lead to junior faculty position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218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NIH Pathway</a:t>
            </a:r>
            <a:endParaRPr lang="en-US" dirty="0"/>
          </a:p>
        </p:txBody>
      </p:sp>
      <p:pic>
        <p:nvPicPr>
          <p:cNvPr id="4" name="Content Placeholder 3" descr="Screen Shot 2017-02-13 at 11.03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08" b="-48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6268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NIH Pathway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184" r="2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5753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2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Opportunities for Medical Students &amp; Residents</a:t>
            </a:r>
            <a:endParaRPr lang="en-US" dirty="0"/>
          </a:p>
          <a:p>
            <a:pPr lvl="1"/>
            <a:r>
              <a:rPr lang="en-US" dirty="0" smtClean="0"/>
              <a:t>Case reports &amp; Clinical Images</a:t>
            </a:r>
          </a:p>
          <a:p>
            <a:pPr lvl="2"/>
            <a:r>
              <a:rPr lang="en-US" dirty="0" smtClean="0"/>
              <a:t>Severe Malaria in Martha’s Vineyard</a:t>
            </a:r>
          </a:p>
          <a:p>
            <a:pPr lvl="2"/>
            <a:r>
              <a:rPr lang="en-US" dirty="0" smtClean="0"/>
              <a:t>Malaria in Pregnancy on ECMO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 smtClean="0"/>
              <a:t>Literature Reviews &amp; Meta-Analyses</a:t>
            </a:r>
          </a:p>
          <a:p>
            <a:pPr lvl="2"/>
            <a:r>
              <a:rPr lang="en-US" dirty="0" smtClean="0"/>
              <a:t>Always faculty looking for help</a:t>
            </a:r>
          </a:p>
          <a:p>
            <a:pPr lvl="2"/>
            <a:r>
              <a:rPr lang="en-US" dirty="0" smtClean="0"/>
              <a:t>HSL librarians can assist with methods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Retrospective Studies &amp; Chart Reviews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Opinion</a:t>
            </a:r>
            <a:r>
              <a:rPr lang="en-US" dirty="0"/>
              <a:t> &amp;</a:t>
            </a:r>
            <a:r>
              <a:rPr lang="en-US" dirty="0" smtClean="0"/>
              <a:t> Editorials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60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“Starter” Journals for GH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American Journal of Tropical Medicine &amp; Hygiene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Global Health Action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BMJ Global Health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PLOS NTD &amp; PLOS One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International Health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Pathogens and Global Health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Malaria Journal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7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Path to Global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8816"/>
            <a:ext cx="4038600" cy="47183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Winston-Salem</a:t>
            </a:r>
          </a:p>
          <a:p>
            <a:endParaRPr lang="en-US" dirty="0"/>
          </a:p>
          <a:p>
            <a:r>
              <a:rPr lang="en-US" dirty="0" smtClean="0"/>
              <a:t>Davidson College</a:t>
            </a:r>
          </a:p>
          <a:p>
            <a:endParaRPr lang="en-US" dirty="0"/>
          </a:p>
          <a:p>
            <a:r>
              <a:rPr lang="en-US" dirty="0" smtClean="0"/>
              <a:t>US Army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UNC SOM</a:t>
            </a:r>
          </a:p>
          <a:p>
            <a:endParaRPr lang="en-US" dirty="0"/>
          </a:p>
          <a:p>
            <a:r>
              <a:rPr lang="en-US" dirty="0" smtClean="0"/>
              <a:t>LSHTM</a:t>
            </a:r>
          </a:p>
          <a:p>
            <a:endParaRPr lang="en-US" dirty="0"/>
          </a:p>
          <a:p>
            <a:r>
              <a:rPr lang="en-US" dirty="0" smtClean="0"/>
              <a:t>Massachusetts </a:t>
            </a:r>
            <a:r>
              <a:rPr lang="en-US" dirty="0" smtClean="0"/>
              <a:t>General</a:t>
            </a:r>
          </a:p>
          <a:p>
            <a:endParaRPr lang="en-US" dirty="0"/>
          </a:p>
          <a:p>
            <a:r>
              <a:rPr lang="en-US" dirty="0" smtClean="0"/>
              <a:t>UNC Infectious Diseases</a:t>
            </a:r>
            <a:endParaRPr lang="en-US" dirty="0"/>
          </a:p>
        </p:txBody>
      </p:sp>
      <p:pic>
        <p:nvPicPr>
          <p:cNvPr id="5" name="Content Placeholder 4" descr="GP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r="46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95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Tips</a:t>
            </a:r>
            <a:endParaRPr lang="en-US" dirty="0"/>
          </a:p>
          <a:p>
            <a:pPr lvl="1"/>
            <a:r>
              <a:rPr lang="en-US" dirty="0" smtClean="0"/>
              <a:t>Important to get preliminary work published, even if not in NEJM</a:t>
            </a:r>
          </a:p>
          <a:p>
            <a:pPr lvl="2"/>
            <a:r>
              <a:rPr lang="en-US" dirty="0" smtClean="0"/>
              <a:t>Establish your credentials</a:t>
            </a:r>
          </a:p>
          <a:p>
            <a:pPr lvl="2"/>
            <a:r>
              <a:rPr lang="en-US" dirty="0" smtClean="0"/>
              <a:t>Citable for funding applications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 smtClean="0"/>
              <a:t>Don’t be dissuaded by publication fees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Rejections, if reviewed, will improve your manuscript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not in a hurry, aim (a little) high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 persistent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71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Find your passion</a:t>
            </a:r>
          </a:p>
          <a:p>
            <a:endParaRPr lang="en-US" dirty="0"/>
          </a:p>
          <a:p>
            <a:r>
              <a:rPr lang="en-US" dirty="0" smtClean="0"/>
              <a:t>Be aggressive &amp; persistent</a:t>
            </a:r>
          </a:p>
          <a:p>
            <a:endParaRPr lang="en-US" dirty="0"/>
          </a:p>
          <a:p>
            <a:r>
              <a:rPr lang="en-US" dirty="0" smtClean="0"/>
              <a:t>Find diverse mentors</a:t>
            </a:r>
          </a:p>
          <a:p>
            <a:endParaRPr lang="en-US" dirty="0"/>
          </a:p>
          <a:p>
            <a:r>
              <a:rPr lang="en-US" dirty="0" smtClean="0"/>
              <a:t>Get the skills you need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RDTs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" b="106"/>
          <a:stretch>
            <a:fillRect/>
          </a:stretch>
        </p:blipFill>
        <p:spPr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7006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Questions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272782"/>
          </a:xfrm>
        </p:spPr>
        <p:txBody>
          <a:bodyPr>
            <a:normAutofit/>
          </a:bodyPr>
          <a:lstStyle/>
          <a:p>
            <a:r>
              <a:rPr lang="en-US" dirty="0" smtClean="0"/>
              <a:t>Ross M. Boyce, MD, MSc</a:t>
            </a:r>
          </a:p>
          <a:p>
            <a:r>
              <a:rPr lang="en-US" dirty="0" smtClean="0"/>
              <a:t>Fellow, Infectious Diseases</a:t>
            </a:r>
          </a:p>
          <a:p>
            <a:r>
              <a:rPr lang="en-US" dirty="0" smtClean="0"/>
              <a:t>University of North Carolina at Chapel Hill</a:t>
            </a:r>
          </a:p>
          <a:p>
            <a:r>
              <a:rPr lang="en-US" i="1" dirty="0" err="1"/>
              <a:t>r</a:t>
            </a:r>
            <a:r>
              <a:rPr lang="en-US" i="1" dirty="0" err="1" smtClean="0"/>
              <a:t>oss.boyce@unchealth.unc.edu</a:t>
            </a:r>
            <a:endParaRPr lang="en-US" i="1" dirty="0"/>
          </a:p>
        </p:txBody>
      </p:sp>
      <p:pic>
        <p:nvPicPr>
          <p:cNvPr id="9" name="Picture 8" descr="12546485.jpg"/>
          <p:cNvPicPr>
            <a:picLocks noChangeAspect="1"/>
          </p:cNvPicPr>
          <p:nvPr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489" y="3965316"/>
            <a:ext cx="2945224" cy="2395203"/>
          </a:xfrm>
          <a:prstGeom prst="rect">
            <a:avLst/>
          </a:prstGeom>
        </p:spPr>
      </p:pic>
      <p:pic>
        <p:nvPicPr>
          <p:cNvPr id="5" name="Picture 4" descr="small_blue_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598" y="211667"/>
            <a:ext cx="2539999" cy="10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Partnerships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Mbarara University of Science &amp; Technology</a:t>
            </a:r>
          </a:p>
          <a:p>
            <a:r>
              <a:rPr lang="en-US" dirty="0" smtClean="0"/>
              <a:t>Epicentre</a:t>
            </a:r>
          </a:p>
          <a:p>
            <a:r>
              <a:rPr lang="en-US" dirty="0" smtClean="0"/>
              <a:t>Bugoye Health 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7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Mbarara University of Science &amp; Technology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3" b="-1009"/>
          <a:stretch/>
        </p:blipFill>
        <p:spPr>
          <a:xfrm>
            <a:off x="457200" y="1524000"/>
            <a:ext cx="5281246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13" b="-8513"/>
          <a:stretch>
            <a:fillRect/>
          </a:stretch>
        </p:blipFill>
        <p:spPr>
          <a:xfrm>
            <a:off x="1981199" y="4978400"/>
            <a:ext cx="1591733" cy="18596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533" y="3945692"/>
            <a:ext cx="3869267" cy="2601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867" y="1673137"/>
            <a:ext cx="1667934" cy="1895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78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93" b="-9249"/>
          <a:stretch/>
        </p:blipFill>
        <p:spPr>
          <a:xfrm>
            <a:off x="2311399" y="443610"/>
            <a:ext cx="4876798" cy="114507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532" y="1910419"/>
            <a:ext cx="3742265" cy="4372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07466" y="1808816"/>
            <a:ext cx="40386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Research Division of MSF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Research “Base” in Mbarara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1600" dirty="0" smtClean="0"/>
              <a:t>Advanced laboratory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Highly trained personnel</a:t>
            </a:r>
            <a:endParaRPr lang="en-US" sz="1600" dirty="0" smtClean="0"/>
          </a:p>
          <a:p>
            <a:endParaRPr lang="en-US" sz="2000" dirty="0" smtClean="0"/>
          </a:p>
          <a:p>
            <a:pPr lvl="1"/>
            <a:r>
              <a:rPr lang="en-US" sz="1600" dirty="0" smtClean="0"/>
              <a:t>Strong logistical network</a:t>
            </a:r>
            <a:endParaRPr lang="en-US" sz="16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67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UG-Malaria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3514" y="1132456"/>
            <a:ext cx="4501576" cy="5259200"/>
          </a:xfrm>
        </p:spPr>
      </p:pic>
      <p:sp>
        <p:nvSpPr>
          <p:cNvPr id="9" name="Rectangle 8"/>
          <p:cNvSpPr/>
          <p:nvPr/>
        </p:nvSpPr>
        <p:spPr>
          <a:xfrm>
            <a:off x="4813619" y="3849238"/>
            <a:ext cx="692280" cy="7735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6482" y="6508682"/>
            <a:ext cx="2914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Nuwaha </a:t>
            </a:r>
            <a:r>
              <a:rPr lang="en-US" sz="1200" dirty="0"/>
              <a:t>et al. BMC Public </a:t>
            </a:r>
            <a:r>
              <a:rPr lang="en-US" sz="1200" dirty="0" smtClean="0"/>
              <a:t>Health, 2011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453514" y="2379169"/>
            <a:ext cx="1001586" cy="965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76586" y="649466"/>
            <a:ext cx="1001586" cy="965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Bugoye Level III Health Centre</a:t>
            </a:r>
            <a:endParaRPr lang="en-US" sz="32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174065" y="4622798"/>
            <a:ext cx="639556" cy="515487"/>
          </a:xfrm>
          <a:prstGeom prst="line">
            <a:avLst/>
          </a:prstGeom>
          <a:ln w="12700" cmpd="sng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174065" y="2579224"/>
            <a:ext cx="1281039" cy="1270014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68799" y="1286933"/>
            <a:ext cx="914400" cy="751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7"/>
          <a:stretch/>
        </p:blipFill>
        <p:spPr>
          <a:xfrm>
            <a:off x="719665" y="2579224"/>
            <a:ext cx="3454400" cy="2559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230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Global health tracks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874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8944</TotalTime>
  <Words>1033</Words>
  <Application>Microsoft Macintosh PowerPoint</Application>
  <PresentationFormat>On-screen Show (4:3)</PresentationFormat>
  <Paragraphs>339</Paragraphs>
  <Slides>42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Clarity</vt:lpstr>
      <vt:lpstr>AWAY ROTATIONS TO NIH GRANTS: Building BLOCKS FOR a career in globAL HEALTH</vt:lpstr>
      <vt:lpstr>Purpose</vt:lpstr>
      <vt:lpstr>Overview</vt:lpstr>
      <vt:lpstr>My Path to Global Health</vt:lpstr>
      <vt:lpstr>Partnerships </vt:lpstr>
      <vt:lpstr>Mbarara University of Science &amp; Technology</vt:lpstr>
      <vt:lpstr>PowerPoint Presentation</vt:lpstr>
      <vt:lpstr>Bugoye Level III Health Centre</vt:lpstr>
      <vt:lpstr>Global health tracks</vt:lpstr>
      <vt:lpstr>Global Health is…</vt:lpstr>
      <vt:lpstr>Opportunities &amp; Resources</vt:lpstr>
      <vt:lpstr>Medical School</vt:lpstr>
      <vt:lpstr>Medical School</vt:lpstr>
      <vt:lpstr>Fogarty International Center</vt:lpstr>
      <vt:lpstr>Doris Duke</vt:lpstr>
      <vt:lpstr>Specialty Societies</vt:lpstr>
      <vt:lpstr>Specialty Societies</vt:lpstr>
      <vt:lpstr>Medical School</vt:lpstr>
      <vt:lpstr>Masters of Public Health</vt:lpstr>
      <vt:lpstr>Masters of Public Health</vt:lpstr>
      <vt:lpstr>Masters of Public Health</vt:lpstr>
      <vt:lpstr>Global Health Residencies</vt:lpstr>
      <vt:lpstr>Integrated Residencies</vt:lpstr>
      <vt:lpstr>Integrated Residencies</vt:lpstr>
      <vt:lpstr>Specialty Tracks</vt:lpstr>
      <vt:lpstr>Specialty Tracks</vt:lpstr>
      <vt:lpstr>Specialty Tracks</vt:lpstr>
      <vt:lpstr>Specialty Tracks</vt:lpstr>
      <vt:lpstr>Residency</vt:lpstr>
      <vt:lpstr>Residency</vt:lpstr>
      <vt:lpstr>Residency</vt:lpstr>
      <vt:lpstr>Residency</vt:lpstr>
      <vt:lpstr>Residency</vt:lpstr>
      <vt:lpstr>Fellowship</vt:lpstr>
      <vt:lpstr>NIH Pathway</vt:lpstr>
      <vt:lpstr>NIH Pathway</vt:lpstr>
      <vt:lpstr>Publishing</vt:lpstr>
      <vt:lpstr>Publishing</vt:lpstr>
      <vt:lpstr>Good “Starter” Journals for GH </vt:lpstr>
      <vt:lpstr>Publishing</vt:lpstr>
      <vt:lpstr>Closing Thoughts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a three-band (HRP-2/pLDH) RDT for the identification of severe malaria in Western Uganda </dc:title>
  <dc:creator>Ross Boyce</dc:creator>
  <cp:lastModifiedBy>Ross Boyce</cp:lastModifiedBy>
  <cp:revision>187</cp:revision>
  <dcterms:created xsi:type="dcterms:W3CDTF">2014-11-01T13:03:08Z</dcterms:created>
  <dcterms:modified xsi:type="dcterms:W3CDTF">2017-02-13T17:14:41Z</dcterms:modified>
</cp:coreProperties>
</file>