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34"/>
  </p:notesMasterIdLst>
  <p:sldIdLst>
    <p:sldId id="256" r:id="rId7"/>
    <p:sldId id="297" r:id="rId8"/>
    <p:sldId id="277" r:id="rId9"/>
    <p:sldId id="266" r:id="rId10"/>
    <p:sldId id="278" r:id="rId11"/>
    <p:sldId id="267" r:id="rId12"/>
    <p:sldId id="283" r:id="rId13"/>
    <p:sldId id="291" r:id="rId14"/>
    <p:sldId id="271" r:id="rId15"/>
    <p:sldId id="272" r:id="rId16"/>
    <p:sldId id="273" r:id="rId17"/>
    <p:sldId id="305" r:id="rId18"/>
    <p:sldId id="306" r:id="rId19"/>
    <p:sldId id="274" r:id="rId20"/>
    <p:sldId id="275" r:id="rId21"/>
    <p:sldId id="307" r:id="rId22"/>
    <p:sldId id="276" r:id="rId23"/>
    <p:sldId id="298" r:id="rId24"/>
    <p:sldId id="299" r:id="rId25"/>
    <p:sldId id="303" r:id="rId26"/>
    <p:sldId id="261" r:id="rId27"/>
    <p:sldId id="292" r:id="rId28"/>
    <p:sldId id="300" r:id="rId29"/>
    <p:sldId id="259" r:id="rId30"/>
    <p:sldId id="290" r:id="rId31"/>
    <p:sldId id="296" r:id="rId32"/>
    <p:sldId id="30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138"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159E1-0465-4EFF-AADE-36E6CCDCBA5D}" type="datetimeFigureOut">
              <a:rPr lang="en-US" smtClean="0"/>
              <a:t>10/2/2017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CA894-77F9-493D-9400-723B62F55E29}" type="slidenum">
              <a:rPr lang="en-US" smtClean="0"/>
              <a:t>‹#›</a:t>
            </a:fld>
            <a:endParaRPr lang="en-US" dirty="0"/>
          </a:p>
        </p:txBody>
      </p:sp>
    </p:spTree>
    <p:extLst>
      <p:ext uri="{BB962C8B-B14F-4D97-AF65-F5344CB8AC3E}">
        <p14:creationId xmlns:p14="http://schemas.microsoft.com/office/powerpoint/2010/main" val="3794992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ym typeface="Wingdings"/>
              </a:rPr>
              <a:t>-Zika is a flavivirus, related to other human pathogens such as DENV, WNV, and YFV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ym typeface="Wingdings"/>
              </a:rPr>
              <a:t>-generally causes a self-limited febrile illness, but in the current epidemic we have seen more severe presentations as 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ym typeface="Wingdings"/>
              </a:rPr>
              <a:t>-ZIKV is a mosquito-borne virus and we think Ae </a:t>
            </a:r>
            <a:r>
              <a:rPr lang="en-US" baseline="0" dirty="0" err="1">
                <a:sym typeface="Wingdings"/>
              </a:rPr>
              <a:t>aegypti</a:t>
            </a:r>
            <a:r>
              <a:rPr lang="en-US" baseline="0" dirty="0">
                <a:sym typeface="Wingdings"/>
              </a:rPr>
              <a:t> mosquitoes are the key vector driving the current ZIKV epidemic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ym typeface="Wingdings"/>
              </a:rPr>
              <a:t>-this is significant because this is the same mosquito species that transmits DENV, YFV as well as CHIKV so we can make pretty good predictions about ZIKV spread based on what we have seen previously with these other viruses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ym typeface="Wingdings"/>
              </a:rPr>
              <a:t>-being mosquito-borne distinguishes ZIKV from other recent emerging infectious diseases (EBOV, SARS), because ZIKV is not generally a communicable disease. So there is less of a need to worry about person-to-person transmission and more of an emphasis on vector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ym typeface="Wingdings"/>
              </a:rPr>
              <a:t>-Ae </a:t>
            </a:r>
            <a:r>
              <a:rPr lang="en-US" baseline="0" dirty="0" err="1">
                <a:sym typeface="Wingdings"/>
              </a:rPr>
              <a:t>aegypti</a:t>
            </a:r>
            <a:r>
              <a:rPr lang="en-US" baseline="0" dirty="0">
                <a:sym typeface="Wingdings"/>
              </a:rPr>
              <a:t> poses a particular challenge in combatting vector-borne diseases as these mosquitoes have evolved to feed preferentially on humans and to live around human settlements; they are very aggressive biters; and they are “sip feeders”, meaning that rather than taking a single large blood meal, a mosquito will take many small meals from several hosts, enabling 1 infected mosquito to transmit an infection to many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ym typeface="Wingdings"/>
              </a:rPr>
              <a:t>-unlike some mosquito-borne viruses (e.g. WNV) that require an animal reservoir for transmission, ZIKV can be transmitted directly between humans and mosquitoes, which enables large urban outbreaks </a:t>
            </a:r>
          </a:p>
        </p:txBody>
      </p:sp>
      <p:sp>
        <p:nvSpPr>
          <p:cNvPr id="4" name="Slide Number Placeholder 3"/>
          <p:cNvSpPr>
            <a:spLocks noGrp="1"/>
          </p:cNvSpPr>
          <p:nvPr>
            <p:ph type="sldNum" sz="quarter" idx="10"/>
          </p:nvPr>
        </p:nvSpPr>
        <p:spPr/>
        <p:txBody>
          <a:bodyPr/>
          <a:lstStyle/>
          <a:p>
            <a:fld id="{52D71E5B-0E3D-4337-A0BC-D8A478DA559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2598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ym typeface="Wingdings"/>
              </a:rPr>
              <a:t>-although ZIKV is only just recently getting a lot of attention, this is not a new virus – it has been known to science for some 70 years since it was first isolated in Uganda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ym typeface="Wingdings"/>
              </a:rPr>
              <a:t>-although ZIKV transmission was detected periodically in Africa and Southeast Asia, there was no significant human disease associated with the virus until outbreaks in Micronesia in 2007 and French Polynesia in 2013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ym typeface="Wingdings"/>
              </a:rPr>
              <a:t>-ZIKV was first detected in Brazil in early 2015 and since then has spread throughout Latin America and the Caribbean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ym typeface="Wingdings"/>
              </a:rPr>
              <a:t>-the current ZIKV epidemic is an order of magnitude larger than any previous outbreak, so while there are many aspects of the current epidemic that we could predict based on previous outbreaks of ZIKV as well as DENV and CHIKV, such a large outbreak has revealed unexpected aspects of ZIKV pathogenesis as well</a:t>
            </a:r>
          </a:p>
        </p:txBody>
      </p:sp>
      <p:sp>
        <p:nvSpPr>
          <p:cNvPr id="4" name="Slide Number Placeholder 3"/>
          <p:cNvSpPr>
            <a:spLocks noGrp="1"/>
          </p:cNvSpPr>
          <p:nvPr>
            <p:ph type="sldNum" sz="quarter" idx="10"/>
          </p:nvPr>
        </p:nvSpPr>
        <p:spPr/>
        <p:txBody>
          <a:bodyPr/>
          <a:lstStyle/>
          <a:p>
            <a:fld id="{52D71E5B-0E3D-4337-A0BC-D8A478DA559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12363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52D71E5B-0E3D-4337-A0BC-D8A478DA559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38766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38FAB1-1161-4B4F-A0B9-9092869232CA}" type="datetimeFigureOut">
              <a:rPr lang="en-US" smtClean="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6290AD-9464-4087-A180-F792135CFA1A}" type="slidenum">
              <a:rPr lang="en-US" smtClean="0"/>
              <a:t>‹#›</a:t>
            </a:fld>
            <a:endParaRPr lang="en-US" dirty="0"/>
          </a:p>
        </p:txBody>
      </p:sp>
    </p:spTree>
    <p:extLst>
      <p:ext uri="{BB962C8B-B14F-4D97-AF65-F5344CB8AC3E}">
        <p14:creationId xmlns:p14="http://schemas.microsoft.com/office/powerpoint/2010/main" val="2073666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8FAB1-1161-4B4F-A0B9-9092869232CA}" type="datetimeFigureOut">
              <a:rPr lang="en-US" smtClean="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6290AD-9464-4087-A180-F792135CFA1A}" type="slidenum">
              <a:rPr lang="en-US" smtClean="0"/>
              <a:t>‹#›</a:t>
            </a:fld>
            <a:endParaRPr lang="en-US" dirty="0"/>
          </a:p>
        </p:txBody>
      </p:sp>
    </p:spTree>
    <p:extLst>
      <p:ext uri="{BB962C8B-B14F-4D97-AF65-F5344CB8AC3E}">
        <p14:creationId xmlns:p14="http://schemas.microsoft.com/office/powerpoint/2010/main" val="23699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8FAB1-1161-4B4F-A0B9-9092869232CA}" type="datetimeFigureOut">
              <a:rPr lang="en-US" smtClean="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6290AD-9464-4087-A180-F792135CFA1A}" type="slidenum">
              <a:rPr lang="en-US" smtClean="0"/>
              <a:t>‹#›</a:t>
            </a:fld>
            <a:endParaRPr lang="en-US" dirty="0"/>
          </a:p>
        </p:txBody>
      </p:sp>
    </p:spTree>
    <p:extLst>
      <p:ext uri="{BB962C8B-B14F-4D97-AF65-F5344CB8AC3E}">
        <p14:creationId xmlns:p14="http://schemas.microsoft.com/office/powerpoint/2010/main" val="261392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4000">
                <a:solidFill>
                  <a:srgbClr val="0070C0"/>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4078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6747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2531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0890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3239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9646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8467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315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8FAB1-1161-4B4F-A0B9-9092869232CA}" type="datetimeFigureOut">
              <a:rPr lang="en-US" smtClean="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6290AD-9464-4087-A180-F792135CFA1A}" type="slidenum">
              <a:rPr lang="en-US" smtClean="0"/>
              <a:t>‹#›</a:t>
            </a:fld>
            <a:endParaRPr lang="en-US" dirty="0"/>
          </a:p>
        </p:txBody>
      </p:sp>
    </p:spTree>
    <p:extLst>
      <p:ext uri="{BB962C8B-B14F-4D97-AF65-F5344CB8AC3E}">
        <p14:creationId xmlns:p14="http://schemas.microsoft.com/office/powerpoint/2010/main" val="363362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8826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1494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3758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4000">
                <a:solidFill>
                  <a:srgbClr val="0070C0"/>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2546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3543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4843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9697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7073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1567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092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38FAB1-1161-4B4F-A0B9-9092869232CA}" type="datetimeFigureOut">
              <a:rPr lang="en-US" smtClean="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6290AD-9464-4087-A180-F792135CFA1A}" type="slidenum">
              <a:rPr lang="en-US" smtClean="0"/>
              <a:t>‹#›</a:t>
            </a:fld>
            <a:endParaRPr lang="en-US" dirty="0"/>
          </a:p>
        </p:txBody>
      </p:sp>
    </p:spTree>
    <p:extLst>
      <p:ext uri="{BB962C8B-B14F-4D97-AF65-F5344CB8AC3E}">
        <p14:creationId xmlns:p14="http://schemas.microsoft.com/office/powerpoint/2010/main" val="1605171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039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36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8324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2429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4000">
                <a:solidFill>
                  <a:srgbClr val="0070C0"/>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7292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2054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6542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1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3398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6840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38FAB1-1161-4B4F-A0B9-9092869232CA}" type="datetimeFigureOut">
              <a:rPr lang="en-US" smtClean="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6290AD-9464-4087-A180-F792135CFA1A}" type="slidenum">
              <a:rPr lang="en-US" smtClean="0"/>
              <a:t>‹#›</a:t>
            </a:fld>
            <a:endParaRPr lang="en-US" dirty="0"/>
          </a:p>
        </p:txBody>
      </p:sp>
    </p:spTree>
    <p:extLst>
      <p:ext uri="{BB962C8B-B14F-4D97-AF65-F5344CB8AC3E}">
        <p14:creationId xmlns:p14="http://schemas.microsoft.com/office/powerpoint/2010/main" val="10044575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9541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4804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5084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4128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78761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4000">
                <a:solidFill>
                  <a:srgbClr val="0070C0"/>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0022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47154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95751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56218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64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38FAB1-1161-4B4F-A0B9-9092869232CA}" type="datetimeFigureOut">
              <a:rPr lang="en-US" smtClean="0"/>
              <a:t>10/2/2017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6290AD-9464-4087-A180-F792135CFA1A}" type="slidenum">
              <a:rPr lang="en-US" smtClean="0"/>
              <a:t>‹#›</a:t>
            </a:fld>
            <a:endParaRPr lang="en-US" dirty="0"/>
          </a:p>
        </p:txBody>
      </p:sp>
    </p:spTree>
    <p:extLst>
      <p:ext uri="{BB962C8B-B14F-4D97-AF65-F5344CB8AC3E}">
        <p14:creationId xmlns:p14="http://schemas.microsoft.com/office/powerpoint/2010/main" val="38480612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67807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6845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34775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21171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99762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0680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4000">
                <a:solidFill>
                  <a:srgbClr val="0070C0"/>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71681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91920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05717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805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38FAB1-1161-4B4F-A0B9-9092869232CA}" type="datetimeFigureOut">
              <a:rPr lang="en-US" smtClean="0"/>
              <a:t>10/2/2017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6290AD-9464-4087-A180-F792135CFA1A}" type="slidenum">
              <a:rPr lang="en-US" smtClean="0"/>
              <a:t>‹#›</a:t>
            </a:fld>
            <a:endParaRPr lang="en-US" dirty="0"/>
          </a:p>
        </p:txBody>
      </p:sp>
    </p:spTree>
    <p:extLst>
      <p:ext uri="{BB962C8B-B14F-4D97-AF65-F5344CB8AC3E}">
        <p14:creationId xmlns:p14="http://schemas.microsoft.com/office/powerpoint/2010/main" val="13164344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64460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97903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4148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59042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90141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68540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3926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8FAB1-1161-4B4F-A0B9-9092869232CA}" type="datetimeFigureOut">
              <a:rPr lang="en-US" smtClean="0"/>
              <a:t>10/2/2017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6290AD-9464-4087-A180-F792135CFA1A}" type="slidenum">
              <a:rPr lang="en-US" smtClean="0"/>
              <a:t>‹#›</a:t>
            </a:fld>
            <a:endParaRPr lang="en-US" dirty="0"/>
          </a:p>
        </p:txBody>
      </p:sp>
    </p:spTree>
    <p:extLst>
      <p:ext uri="{BB962C8B-B14F-4D97-AF65-F5344CB8AC3E}">
        <p14:creationId xmlns:p14="http://schemas.microsoft.com/office/powerpoint/2010/main" val="1392712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38FAB1-1161-4B4F-A0B9-9092869232CA}" type="datetimeFigureOut">
              <a:rPr lang="en-US" smtClean="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6290AD-9464-4087-A180-F792135CFA1A}" type="slidenum">
              <a:rPr lang="en-US" smtClean="0"/>
              <a:t>‹#›</a:t>
            </a:fld>
            <a:endParaRPr lang="en-US" dirty="0"/>
          </a:p>
        </p:txBody>
      </p:sp>
    </p:spTree>
    <p:extLst>
      <p:ext uri="{BB962C8B-B14F-4D97-AF65-F5344CB8AC3E}">
        <p14:creationId xmlns:p14="http://schemas.microsoft.com/office/powerpoint/2010/main" val="408622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38FAB1-1161-4B4F-A0B9-9092869232CA}" type="datetimeFigureOut">
              <a:rPr lang="en-US" smtClean="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6290AD-9464-4087-A180-F792135CFA1A}" type="slidenum">
              <a:rPr lang="en-US" smtClean="0"/>
              <a:t>‹#›</a:t>
            </a:fld>
            <a:endParaRPr lang="en-US" dirty="0"/>
          </a:p>
        </p:txBody>
      </p:sp>
    </p:spTree>
    <p:extLst>
      <p:ext uri="{BB962C8B-B14F-4D97-AF65-F5344CB8AC3E}">
        <p14:creationId xmlns:p14="http://schemas.microsoft.com/office/powerpoint/2010/main" val="385440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8FAB1-1161-4B4F-A0B9-9092869232CA}" type="datetimeFigureOut">
              <a:rPr lang="en-US" smtClean="0"/>
              <a:t>10/2/2017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290AD-9464-4087-A180-F792135CFA1A}" type="slidenum">
              <a:rPr lang="en-US" smtClean="0"/>
              <a:t>‹#›</a:t>
            </a:fld>
            <a:endParaRPr lang="en-US" dirty="0"/>
          </a:p>
        </p:txBody>
      </p:sp>
    </p:spTree>
    <p:extLst>
      <p:ext uri="{BB962C8B-B14F-4D97-AF65-F5344CB8AC3E}">
        <p14:creationId xmlns:p14="http://schemas.microsoft.com/office/powerpoint/2010/main" val="1436164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066801"/>
            <a:ext cx="10972800" cy="5059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922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066801"/>
            <a:ext cx="10972800" cy="5059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25040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066801"/>
            <a:ext cx="10972800" cy="5059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27727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2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066801"/>
            <a:ext cx="10972800" cy="5059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3397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2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066801"/>
            <a:ext cx="10972800" cy="5059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3D863-0F66-4BFF-891A-1BC6B0B39D45}" type="datetimeFigureOut">
              <a:rPr lang="en-US" smtClean="0">
                <a:solidFill>
                  <a:prstClr val="black">
                    <a:tint val="75000"/>
                  </a:prstClr>
                </a:solidFill>
              </a:rPr>
              <a:pPr/>
              <a:t>10/2/2017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7DC99-D13A-4797-94F8-6AA0969AF7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41083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2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6.xml"/><Relationship Id="rId5" Type="http://schemas.openxmlformats.org/officeDocument/2006/relationships/image" Target="../media/image2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2533" y="169933"/>
            <a:ext cx="9144000" cy="1319114"/>
          </a:xfrm>
        </p:spPr>
        <p:txBody>
          <a:bodyPr/>
          <a:lstStyle/>
          <a:p>
            <a:r>
              <a:rPr lang="en-US" dirty="0"/>
              <a:t>Uncovering the rules of Zika</a:t>
            </a:r>
          </a:p>
        </p:txBody>
      </p:sp>
      <p:sp>
        <p:nvSpPr>
          <p:cNvPr id="3" name="Subtitle 2"/>
          <p:cNvSpPr>
            <a:spLocks noGrp="1"/>
          </p:cNvSpPr>
          <p:nvPr>
            <p:ph type="subTitle" idx="1"/>
          </p:nvPr>
        </p:nvSpPr>
        <p:spPr>
          <a:xfrm>
            <a:off x="-1044663" y="3071661"/>
            <a:ext cx="9144000" cy="1655762"/>
          </a:xfrm>
        </p:spPr>
        <p:txBody>
          <a:bodyPr/>
          <a:lstStyle/>
          <a:p>
            <a:r>
              <a:rPr lang="en-US" dirty="0"/>
              <a:t>Sylvia Becker-Dreps, MD, MPH</a:t>
            </a:r>
          </a:p>
          <a:p>
            <a:r>
              <a:rPr lang="en-US" dirty="0"/>
              <a:t>September 21, 2017</a:t>
            </a:r>
          </a:p>
          <a:p>
            <a:r>
              <a:rPr lang="en-US" dirty="0"/>
              <a:t>OIA Global Health Forum</a:t>
            </a:r>
          </a:p>
        </p:txBody>
      </p:sp>
      <p:pic>
        <p:nvPicPr>
          <p:cNvPr id="4" name="Picture 3"/>
          <p:cNvPicPr>
            <a:picLocks noChangeAspect="1"/>
          </p:cNvPicPr>
          <p:nvPr/>
        </p:nvPicPr>
        <p:blipFill>
          <a:blip r:embed="rId2"/>
          <a:stretch>
            <a:fillRect/>
          </a:stretch>
        </p:blipFill>
        <p:spPr>
          <a:xfrm>
            <a:off x="6669809" y="2589452"/>
            <a:ext cx="5143492" cy="3457015"/>
          </a:xfrm>
          <a:prstGeom prst="rect">
            <a:avLst/>
          </a:prstGeom>
        </p:spPr>
      </p:pic>
      <p:sp>
        <p:nvSpPr>
          <p:cNvPr id="5" name="TextBox 4"/>
          <p:cNvSpPr txBox="1"/>
          <p:nvPr/>
        </p:nvSpPr>
        <p:spPr>
          <a:xfrm>
            <a:off x="9977481" y="5769468"/>
            <a:ext cx="2783660" cy="276999"/>
          </a:xfrm>
          <a:prstGeom prst="rect">
            <a:avLst/>
          </a:prstGeom>
          <a:noFill/>
        </p:spPr>
        <p:txBody>
          <a:bodyPr wrap="square" rtlCol="0">
            <a:spAutoFit/>
          </a:bodyPr>
          <a:lstStyle/>
          <a:p>
            <a:r>
              <a:rPr lang="en-US" sz="1200" dirty="0"/>
              <a:t>Photo Credit: </a:t>
            </a:r>
            <a:r>
              <a:rPr lang="en-US" sz="1200" dirty="0" err="1"/>
              <a:t>GlobalNews</a:t>
            </a:r>
            <a:endParaRPr lang="en-US" sz="1200" dirty="0"/>
          </a:p>
        </p:txBody>
      </p:sp>
    </p:spTree>
    <p:extLst>
      <p:ext uri="{BB962C8B-B14F-4D97-AF65-F5344CB8AC3E}">
        <p14:creationId xmlns:p14="http://schemas.microsoft.com/office/powerpoint/2010/main" val="1459944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81200" y="0"/>
            <a:ext cx="8229600" cy="914400"/>
          </a:xfrm>
        </p:spPr>
        <p:txBody>
          <a:bodyPr/>
          <a:lstStyle/>
          <a:p>
            <a:r>
              <a:rPr lang="en-US" dirty="0"/>
              <a:t>Timeline of Illness</a:t>
            </a:r>
          </a:p>
        </p:txBody>
      </p:sp>
      <p:pic>
        <p:nvPicPr>
          <p:cNvPr id="3" name="Picture 2"/>
          <p:cNvPicPr>
            <a:picLocks noChangeAspect="1" noChangeArrowheads="1"/>
          </p:cNvPicPr>
          <p:nvPr/>
        </p:nvPicPr>
        <p:blipFill>
          <a:blip r:embed="rId2" cstate="print"/>
          <a:srcRect/>
          <a:stretch>
            <a:fillRect/>
          </a:stretch>
        </p:blipFill>
        <p:spPr bwMode="auto">
          <a:xfrm>
            <a:off x="6172200" y="3886200"/>
            <a:ext cx="4128920" cy="2438400"/>
          </a:xfrm>
          <a:prstGeom prst="rect">
            <a:avLst/>
          </a:prstGeom>
          <a:noFill/>
          <a:ln w="9525">
            <a:noFill/>
            <a:miter lim="800000"/>
            <a:headEnd/>
            <a:tailEnd/>
          </a:ln>
        </p:spPr>
      </p:pic>
      <p:sp>
        <p:nvSpPr>
          <p:cNvPr id="5" name="TextBox 4"/>
          <p:cNvSpPr txBox="1"/>
          <p:nvPr/>
        </p:nvSpPr>
        <p:spPr>
          <a:xfrm>
            <a:off x="6172201" y="6276202"/>
            <a:ext cx="1774845" cy="246221"/>
          </a:xfrm>
          <a:prstGeom prst="rect">
            <a:avLst/>
          </a:prstGeom>
          <a:noFill/>
        </p:spPr>
        <p:txBody>
          <a:bodyPr wrap="none" rtlCol="0">
            <a:spAutoFit/>
          </a:bodyPr>
          <a:lstStyle/>
          <a:p>
            <a:r>
              <a:rPr lang="en-US" sz="1000" i="1" dirty="0" err="1">
                <a:solidFill>
                  <a:prstClr val="black"/>
                </a:solidFill>
              </a:rPr>
              <a:t>Kutsuna</a:t>
            </a:r>
            <a:r>
              <a:rPr lang="en-US" sz="1000" i="1" dirty="0">
                <a:solidFill>
                  <a:prstClr val="black"/>
                </a:solidFill>
              </a:rPr>
              <a:t> 2014 </a:t>
            </a:r>
            <a:r>
              <a:rPr lang="en-US" sz="1000" i="1" dirty="0" err="1">
                <a:solidFill>
                  <a:prstClr val="black"/>
                </a:solidFill>
              </a:rPr>
              <a:t>Eurosurveillance</a:t>
            </a:r>
            <a:endParaRPr lang="en-US" sz="1000" i="1" dirty="0">
              <a:solidFill>
                <a:prstClr val="black"/>
              </a:solidFill>
            </a:endParaRPr>
          </a:p>
        </p:txBody>
      </p:sp>
      <p:pic>
        <p:nvPicPr>
          <p:cNvPr id="6" name="Picture 3"/>
          <p:cNvPicPr>
            <a:picLocks noChangeAspect="1" noChangeArrowheads="1"/>
          </p:cNvPicPr>
          <p:nvPr/>
        </p:nvPicPr>
        <p:blipFill>
          <a:blip r:embed="rId3" cstate="print"/>
          <a:srcRect/>
          <a:stretch>
            <a:fillRect/>
          </a:stretch>
        </p:blipFill>
        <p:spPr bwMode="auto">
          <a:xfrm>
            <a:off x="1226312" y="3276600"/>
            <a:ext cx="4365594" cy="3341016"/>
          </a:xfrm>
          <a:prstGeom prst="rect">
            <a:avLst/>
          </a:prstGeom>
          <a:noFill/>
          <a:ln w="9525">
            <a:noFill/>
            <a:miter lim="800000"/>
            <a:headEnd/>
            <a:tailEnd/>
          </a:ln>
        </p:spPr>
      </p:pic>
      <p:sp>
        <p:nvSpPr>
          <p:cNvPr id="7" name="TextBox 6"/>
          <p:cNvSpPr txBox="1"/>
          <p:nvPr/>
        </p:nvSpPr>
        <p:spPr>
          <a:xfrm>
            <a:off x="2286000" y="6535579"/>
            <a:ext cx="2135521" cy="246221"/>
          </a:xfrm>
          <a:prstGeom prst="rect">
            <a:avLst/>
          </a:prstGeom>
          <a:noFill/>
        </p:spPr>
        <p:txBody>
          <a:bodyPr wrap="none" rtlCol="0">
            <a:spAutoFit/>
          </a:bodyPr>
          <a:lstStyle/>
          <a:p>
            <a:r>
              <a:rPr lang="en-US" sz="1000" i="1" dirty="0" err="1">
                <a:solidFill>
                  <a:prstClr val="black"/>
                </a:solidFill>
              </a:rPr>
              <a:t>Zanluca</a:t>
            </a:r>
            <a:r>
              <a:rPr lang="en-US" sz="1000" i="1" dirty="0">
                <a:solidFill>
                  <a:prstClr val="black"/>
                </a:solidFill>
              </a:rPr>
              <a:t> 2014 </a:t>
            </a:r>
            <a:r>
              <a:rPr lang="en-US" sz="1000" i="1" dirty="0" err="1">
                <a:solidFill>
                  <a:prstClr val="black"/>
                </a:solidFill>
              </a:rPr>
              <a:t>Mem</a:t>
            </a:r>
            <a:r>
              <a:rPr lang="en-US" sz="1000" i="1" dirty="0">
                <a:solidFill>
                  <a:prstClr val="black"/>
                </a:solidFill>
              </a:rPr>
              <a:t> Inst </a:t>
            </a:r>
            <a:r>
              <a:rPr lang="en-US" sz="1000" i="1" dirty="0" err="1">
                <a:solidFill>
                  <a:prstClr val="black"/>
                </a:solidFill>
              </a:rPr>
              <a:t>Oswaldo</a:t>
            </a:r>
            <a:r>
              <a:rPr lang="en-US" sz="1000" i="1" dirty="0">
                <a:solidFill>
                  <a:prstClr val="black"/>
                </a:solidFill>
              </a:rPr>
              <a:t> Cruz</a:t>
            </a:r>
          </a:p>
        </p:txBody>
      </p:sp>
      <p:sp>
        <p:nvSpPr>
          <p:cNvPr id="2" name="Right Arrow 1"/>
          <p:cNvSpPr/>
          <p:nvPr/>
        </p:nvSpPr>
        <p:spPr>
          <a:xfrm>
            <a:off x="2286000" y="1676400"/>
            <a:ext cx="7772400" cy="1143000"/>
          </a:xfrm>
          <a:prstGeom prst="rightArrow">
            <a:avLst/>
          </a:prstGeom>
          <a:solidFill>
            <a:srgbClr val="FF0000">
              <a:alpha val="23137"/>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2"/>
          <p:cNvSpPr txBox="1">
            <a:spLocks/>
          </p:cNvSpPr>
          <p:nvPr/>
        </p:nvSpPr>
        <p:spPr>
          <a:xfrm>
            <a:off x="3124200" y="1828800"/>
            <a:ext cx="64770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rgbClr val="0070C0"/>
                </a:solidFill>
                <a:latin typeface="+mj-lt"/>
                <a:ea typeface="+mj-ea"/>
                <a:cs typeface="+mj-cs"/>
              </a:defRPr>
            </a:lvl1pPr>
          </a:lstStyle>
          <a:p>
            <a:pPr algn="l"/>
            <a:r>
              <a:rPr lang="en-US" dirty="0">
                <a:solidFill>
                  <a:prstClr val="black"/>
                </a:solidFill>
              </a:rPr>
              <a:t>3-7 days	     ~1 week</a:t>
            </a:r>
          </a:p>
        </p:txBody>
      </p:sp>
      <p:sp>
        <p:nvSpPr>
          <p:cNvPr id="10" name="Title 2"/>
          <p:cNvSpPr txBox="1">
            <a:spLocks/>
          </p:cNvSpPr>
          <p:nvPr/>
        </p:nvSpPr>
        <p:spPr>
          <a:xfrm>
            <a:off x="7162800" y="1066800"/>
            <a:ext cx="268112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rgbClr val="0070C0"/>
                </a:solidFill>
                <a:latin typeface="+mj-lt"/>
                <a:ea typeface="+mj-ea"/>
                <a:cs typeface="+mj-cs"/>
              </a:defRPr>
            </a:lvl1pPr>
          </a:lstStyle>
          <a:p>
            <a:pPr algn="l"/>
            <a:r>
              <a:rPr lang="en-US" dirty="0">
                <a:solidFill>
                  <a:prstClr val="black"/>
                </a:solidFill>
              </a:rPr>
              <a:t>Convalescence</a:t>
            </a:r>
          </a:p>
        </p:txBody>
      </p:sp>
      <p:sp>
        <p:nvSpPr>
          <p:cNvPr id="11" name="Title 2"/>
          <p:cNvSpPr txBox="1">
            <a:spLocks/>
          </p:cNvSpPr>
          <p:nvPr/>
        </p:nvSpPr>
        <p:spPr>
          <a:xfrm>
            <a:off x="5257800" y="2514600"/>
            <a:ext cx="64770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rgbClr val="0070C0"/>
                </a:solidFill>
                <a:latin typeface="+mj-lt"/>
                <a:ea typeface="+mj-ea"/>
                <a:cs typeface="+mj-cs"/>
              </a:defRPr>
            </a:lvl1pPr>
          </a:lstStyle>
          <a:p>
            <a:pPr algn="l"/>
            <a:r>
              <a:rPr lang="en-US" dirty="0">
                <a:solidFill>
                  <a:prstClr val="black"/>
                </a:solidFill>
              </a:rPr>
              <a:t>Symptoms</a:t>
            </a:r>
          </a:p>
        </p:txBody>
      </p:sp>
      <p:sp>
        <p:nvSpPr>
          <p:cNvPr id="12" name="Title 2"/>
          <p:cNvSpPr txBox="1">
            <a:spLocks/>
          </p:cNvSpPr>
          <p:nvPr/>
        </p:nvSpPr>
        <p:spPr>
          <a:xfrm>
            <a:off x="3048001" y="1066800"/>
            <a:ext cx="1926771" cy="762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3200" b="1" kern="1200">
                <a:solidFill>
                  <a:srgbClr val="0070C0"/>
                </a:solidFill>
                <a:latin typeface="+mj-lt"/>
                <a:ea typeface="+mj-ea"/>
                <a:cs typeface="+mj-cs"/>
              </a:defRPr>
            </a:lvl1pPr>
          </a:lstStyle>
          <a:p>
            <a:pPr algn="l"/>
            <a:r>
              <a:rPr lang="en-US" dirty="0">
                <a:solidFill>
                  <a:prstClr val="black"/>
                </a:solidFill>
              </a:rPr>
              <a:t>Incubation</a:t>
            </a:r>
          </a:p>
        </p:txBody>
      </p:sp>
      <p:sp>
        <p:nvSpPr>
          <p:cNvPr id="13" name="Title 2"/>
          <p:cNvSpPr txBox="1">
            <a:spLocks/>
          </p:cNvSpPr>
          <p:nvPr/>
        </p:nvSpPr>
        <p:spPr>
          <a:xfrm>
            <a:off x="1600200" y="2514600"/>
            <a:ext cx="19050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rgbClr val="0070C0"/>
                </a:solidFill>
                <a:latin typeface="+mj-lt"/>
                <a:ea typeface="+mj-ea"/>
                <a:cs typeface="+mj-cs"/>
              </a:defRPr>
            </a:lvl1pPr>
          </a:lstStyle>
          <a:p>
            <a:pPr algn="l"/>
            <a:r>
              <a:rPr lang="en-US" dirty="0">
                <a:solidFill>
                  <a:prstClr val="black"/>
                </a:solidFill>
              </a:rPr>
              <a:t>Infection</a:t>
            </a:r>
          </a:p>
        </p:txBody>
      </p:sp>
      <p:sp>
        <p:nvSpPr>
          <p:cNvPr id="14" name="Title 2"/>
          <p:cNvSpPr txBox="1">
            <a:spLocks/>
          </p:cNvSpPr>
          <p:nvPr/>
        </p:nvSpPr>
        <p:spPr>
          <a:xfrm>
            <a:off x="10134600" y="1828800"/>
            <a:ext cx="6477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rgbClr val="0070C0"/>
                </a:solidFill>
                <a:latin typeface="+mj-lt"/>
                <a:ea typeface="+mj-ea"/>
                <a:cs typeface="+mj-cs"/>
              </a:defRPr>
            </a:lvl1pPr>
          </a:lstStyle>
          <a:p>
            <a:pPr algn="l"/>
            <a:r>
              <a:rPr lang="en-US" sz="4800" dirty="0">
                <a:solidFill>
                  <a:prstClr val="black"/>
                </a:solidFill>
              </a:rPr>
              <a:t>?</a:t>
            </a:r>
          </a:p>
        </p:txBody>
      </p:sp>
    </p:spTree>
    <p:extLst>
      <p:ext uri="{BB962C8B-B14F-4D97-AF65-F5344CB8AC3E}">
        <p14:creationId xmlns:p14="http://schemas.microsoft.com/office/powerpoint/2010/main" val="569467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4350" y="647701"/>
            <a:ext cx="8915400" cy="1524000"/>
          </a:xfrm>
        </p:spPr>
        <p:txBody>
          <a:bodyPr>
            <a:normAutofit/>
          </a:bodyPr>
          <a:lstStyle/>
          <a:p>
            <a:r>
              <a:rPr lang="en-US" sz="2000" dirty="0"/>
              <a:t>Associations with </a:t>
            </a:r>
            <a:r>
              <a:rPr lang="en-US" sz="2000" i="1" dirty="0"/>
              <a:t>C. </a:t>
            </a:r>
            <a:r>
              <a:rPr lang="en-US" sz="2000" i="1" dirty="0" err="1"/>
              <a:t>jejuni</a:t>
            </a:r>
            <a:r>
              <a:rPr lang="en-US" sz="2000" dirty="0"/>
              <a:t>, CMV, EBV</a:t>
            </a:r>
          </a:p>
          <a:p>
            <a:r>
              <a:rPr lang="en-US" sz="2000" dirty="0"/>
              <a:t>Two-thirds GBS cases report preceding URI or diarrhea</a:t>
            </a:r>
          </a:p>
          <a:p>
            <a:r>
              <a:rPr lang="en-US" sz="2000" dirty="0"/>
              <a:t>GBS reported with ZIKV outbreaks French Polynesia, also in Americas</a:t>
            </a:r>
          </a:p>
        </p:txBody>
      </p:sp>
      <p:pic>
        <p:nvPicPr>
          <p:cNvPr id="5" name="Picture 4"/>
          <p:cNvPicPr>
            <a:picLocks noChangeAspect="1"/>
          </p:cNvPicPr>
          <p:nvPr/>
        </p:nvPicPr>
        <p:blipFill>
          <a:blip r:embed="rId2"/>
          <a:stretch>
            <a:fillRect/>
          </a:stretch>
        </p:blipFill>
        <p:spPr>
          <a:xfrm>
            <a:off x="1981200" y="1905001"/>
            <a:ext cx="6901587" cy="4918254"/>
          </a:xfrm>
          <a:prstGeom prst="rect">
            <a:avLst/>
          </a:prstGeom>
        </p:spPr>
      </p:pic>
      <p:sp>
        <p:nvSpPr>
          <p:cNvPr id="3" name="Rectangle 2"/>
          <p:cNvSpPr/>
          <p:nvPr/>
        </p:nvSpPr>
        <p:spPr>
          <a:xfrm>
            <a:off x="9000544" y="5286376"/>
            <a:ext cx="2981907" cy="646331"/>
          </a:xfrm>
          <a:prstGeom prst="rect">
            <a:avLst/>
          </a:prstGeom>
        </p:spPr>
        <p:txBody>
          <a:bodyPr wrap="none">
            <a:spAutoFit/>
          </a:bodyPr>
          <a:lstStyle/>
          <a:p>
            <a:r>
              <a:rPr lang="en-US" sz="1200" dirty="0">
                <a:solidFill>
                  <a:srgbClr val="000000"/>
                </a:solidFill>
              </a:rPr>
              <a:t>Euro </a:t>
            </a:r>
            <a:r>
              <a:rPr lang="en-US" sz="1200" dirty="0" err="1">
                <a:solidFill>
                  <a:srgbClr val="000000"/>
                </a:solidFill>
              </a:rPr>
              <a:t>Surveill</a:t>
            </a:r>
            <a:r>
              <a:rPr lang="en-US" sz="1200" dirty="0">
                <a:solidFill>
                  <a:srgbClr val="000000"/>
                </a:solidFill>
              </a:rPr>
              <a:t>. 2014 Mar 6;19(9)</a:t>
            </a:r>
          </a:p>
          <a:p>
            <a:r>
              <a:rPr lang="en-US" sz="1200" dirty="0">
                <a:solidFill>
                  <a:prstClr val="black"/>
                </a:solidFill>
              </a:rPr>
              <a:t>N </a:t>
            </a:r>
            <a:r>
              <a:rPr lang="en-US" sz="1200" dirty="0" err="1">
                <a:solidFill>
                  <a:prstClr val="black"/>
                </a:solidFill>
              </a:rPr>
              <a:t>Engl</a:t>
            </a:r>
            <a:r>
              <a:rPr lang="en-US" sz="1200" dirty="0">
                <a:solidFill>
                  <a:prstClr val="black"/>
                </a:solidFill>
              </a:rPr>
              <a:t> J Med. 2012 Jun 14;366(24):2294-304</a:t>
            </a:r>
          </a:p>
          <a:p>
            <a:r>
              <a:rPr lang="en-US" sz="1200" dirty="0">
                <a:solidFill>
                  <a:prstClr val="black"/>
                </a:solidFill>
              </a:rPr>
              <a:t>Lancet. 2016 Advance Online</a:t>
            </a:r>
          </a:p>
        </p:txBody>
      </p:sp>
      <p:sp>
        <p:nvSpPr>
          <p:cNvPr id="8" name="Title 2"/>
          <p:cNvSpPr>
            <a:spLocks noGrp="1"/>
          </p:cNvSpPr>
          <p:nvPr>
            <p:ph type="title"/>
          </p:nvPr>
        </p:nvSpPr>
        <p:spPr>
          <a:xfrm>
            <a:off x="1981200" y="0"/>
            <a:ext cx="8229600" cy="914400"/>
          </a:xfrm>
        </p:spPr>
        <p:txBody>
          <a:bodyPr/>
          <a:lstStyle/>
          <a:p>
            <a:r>
              <a:rPr lang="en-US" dirty="0"/>
              <a:t>Complications: </a:t>
            </a:r>
            <a:r>
              <a:rPr lang="en-US" dirty="0" err="1"/>
              <a:t>Guillain-Barré</a:t>
            </a:r>
            <a:r>
              <a:rPr lang="en-US" dirty="0"/>
              <a:t> Syndrome</a:t>
            </a:r>
          </a:p>
        </p:txBody>
      </p:sp>
    </p:spTree>
    <p:extLst>
      <p:ext uri="{BB962C8B-B14F-4D97-AF65-F5344CB8AC3E}">
        <p14:creationId xmlns:p14="http://schemas.microsoft.com/office/powerpoint/2010/main" val="226130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CD696-897B-468E-8F6D-09332ADFB3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BAB24D-C134-49FC-A7DA-5C285AB7A22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4402E05-D597-4C0B-BC6B-99C273DDB440}"/>
              </a:ext>
            </a:extLst>
          </p:cNvPr>
          <p:cNvPicPr>
            <a:picLocks noChangeAspect="1"/>
          </p:cNvPicPr>
          <p:nvPr/>
        </p:nvPicPr>
        <p:blipFill>
          <a:blip r:embed="rId2"/>
          <a:stretch>
            <a:fillRect/>
          </a:stretch>
        </p:blipFill>
        <p:spPr>
          <a:xfrm>
            <a:off x="2485292" y="0"/>
            <a:ext cx="6543019" cy="6858000"/>
          </a:xfrm>
          <a:prstGeom prst="rect">
            <a:avLst/>
          </a:prstGeom>
        </p:spPr>
      </p:pic>
      <p:sp>
        <p:nvSpPr>
          <p:cNvPr id="5" name="TextBox 4">
            <a:extLst>
              <a:ext uri="{FF2B5EF4-FFF2-40B4-BE49-F238E27FC236}">
                <a16:creationId xmlns:a16="http://schemas.microsoft.com/office/drawing/2014/main" id="{3DE451EF-F596-4411-99EA-28550F4CCD75}"/>
              </a:ext>
            </a:extLst>
          </p:cNvPr>
          <p:cNvSpPr txBox="1"/>
          <p:nvPr/>
        </p:nvSpPr>
        <p:spPr>
          <a:xfrm>
            <a:off x="6510216" y="5775570"/>
            <a:ext cx="2158588" cy="246221"/>
          </a:xfrm>
          <a:prstGeom prst="rect">
            <a:avLst/>
          </a:prstGeom>
          <a:noFill/>
        </p:spPr>
        <p:txBody>
          <a:bodyPr wrap="square" rtlCol="0">
            <a:spAutoFit/>
          </a:bodyPr>
          <a:lstStyle/>
          <a:p>
            <a:r>
              <a:rPr lang="en-US" sz="1000" dirty="0"/>
              <a:t>Dos Santos, et al. N </a:t>
            </a:r>
            <a:r>
              <a:rPr lang="en-US" sz="1000" dirty="0" err="1"/>
              <a:t>Engl</a:t>
            </a:r>
            <a:r>
              <a:rPr lang="en-US" sz="1000" dirty="0"/>
              <a:t> J Med. 2016</a:t>
            </a:r>
          </a:p>
        </p:txBody>
      </p:sp>
    </p:spTree>
    <p:extLst>
      <p:ext uri="{BB962C8B-B14F-4D97-AF65-F5344CB8AC3E}">
        <p14:creationId xmlns:p14="http://schemas.microsoft.com/office/powerpoint/2010/main" val="216906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025A-54B9-49F4-B14B-8956A8762F2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F8A0AC-E8B1-4D1C-BC86-9B0E3B1E6AE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0637AC3-4700-4D57-8813-B335AD3B604A}"/>
              </a:ext>
            </a:extLst>
          </p:cNvPr>
          <p:cNvPicPr>
            <a:picLocks noChangeAspect="1"/>
          </p:cNvPicPr>
          <p:nvPr/>
        </p:nvPicPr>
        <p:blipFill>
          <a:blip r:embed="rId2"/>
          <a:stretch>
            <a:fillRect/>
          </a:stretch>
        </p:blipFill>
        <p:spPr>
          <a:xfrm>
            <a:off x="1747837" y="1443037"/>
            <a:ext cx="8696325" cy="3971925"/>
          </a:xfrm>
          <a:prstGeom prst="rect">
            <a:avLst/>
          </a:prstGeom>
        </p:spPr>
      </p:pic>
    </p:spTree>
    <p:extLst>
      <p:ext uri="{BB962C8B-B14F-4D97-AF65-F5344CB8AC3E}">
        <p14:creationId xmlns:p14="http://schemas.microsoft.com/office/powerpoint/2010/main" val="2553481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Zika Virus and Microcephaly</a:t>
            </a:r>
          </a:p>
        </p:txBody>
      </p:sp>
      <p:sp>
        <p:nvSpPr>
          <p:cNvPr id="3" name="Content Placeholder 2"/>
          <p:cNvSpPr>
            <a:spLocks noGrp="1"/>
          </p:cNvSpPr>
          <p:nvPr>
            <p:ph idx="1"/>
          </p:nvPr>
        </p:nvSpPr>
        <p:spPr>
          <a:xfrm>
            <a:off x="1600200" y="804672"/>
            <a:ext cx="8991600" cy="990600"/>
          </a:xfrm>
        </p:spPr>
        <p:txBody>
          <a:bodyPr>
            <a:normAutofit/>
          </a:bodyPr>
          <a:lstStyle/>
          <a:p>
            <a:pPr marL="0" indent="0">
              <a:buNone/>
            </a:pPr>
            <a:r>
              <a:rPr lang="en-US" sz="2700" dirty="0"/>
              <a:t>20-fold increase in microcephaly with ZIKV Emergence in Brazil</a:t>
            </a:r>
          </a:p>
        </p:txBody>
      </p:sp>
      <p:pic>
        <p:nvPicPr>
          <p:cNvPr id="2050" name="Picture 2" descr="C:\Users\hlazear\Desktop\Dropbox\Helen\Things to work on\ZIKV Microcephaly Quartz_16-01-04.jpg"/>
          <p:cNvPicPr>
            <a:picLocks noChangeAspect="1" noChangeArrowheads="1"/>
          </p:cNvPicPr>
          <p:nvPr/>
        </p:nvPicPr>
        <p:blipFill>
          <a:blip r:embed="rId3" cstate="print"/>
          <a:srcRect l="31133" r="11825"/>
          <a:stretch>
            <a:fillRect/>
          </a:stretch>
        </p:blipFill>
        <p:spPr bwMode="auto">
          <a:xfrm>
            <a:off x="8168640" y="1828801"/>
            <a:ext cx="2423160" cy="2389505"/>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953655" y="1261872"/>
            <a:ext cx="7171938" cy="5443490"/>
          </a:xfrm>
          <a:prstGeom prst="rect">
            <a:avLst/>
          </a:prstGeom>
          <a:noFill/>
          <a:ln w="9525">
            <a:noFill/>
            <a:miter lim="800000"/>
            <a:headEnd/>
            <a:tailEnd/>
          </a:ln>
        </p:spPr>
      </p:pic>
      <p:pic>
        <p:nvPicPr>
          <p:cNvPr id="2053" name="Picture 5" descr="http://www.statnews.com/wp-content/uploads/2016/01/Zika_AP_670850476149-500x500.jpg"/>
          <p:cNvPicPr>
            <a:picLocks noChangeAspect="1" noChangeArrowheads="1"/>
          </p:cNvPicPr>
          <p:nvPr/>
        </p:nvPicPr>
        <p:blipFill>
          <a:blip r:embed="rId5" cstate="print"/>
          <a:srcRect l="25600" b="25600"/>
          <a:stretch>
            <a:fillRect/>
          </a:stretch>
        </p:blipFill>
        <p:spPr bwMode="auto">
          <a:xfrm>
            <a:off x="8168640" y="4282202"/>
            <a:ext cx="2423160" cy="2423160"/>
          </a:xfrm>
          <a:prstGeom prst="rect">
            <a:avLst/>
          </a:prstGeom>
          <a:noFill/>
        </p:spPr>
      </p:pic>
    </p:spTree>
    <p:extLst>
      <p:ext uri="{BB962C8B-B14F-4D97-AF65-F5344CB8AC3E}">
        <p14:creationId xmlns:p14="http://schemas.microsoft.com/office/powerpoint/2010/main" val="372076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of ZIKV Congenital Infection</a:t>
            </a:r>
          </a:p>
        </p:txBody>
      </p:sp>
      <p:sp>
        <p:nvSpPr>
          <p:cNvPr id="3" name="Content Placeholder 2"/>
          <p:cNvSpPr>
            <a:spLocks noGrp="1"/>
          </p:cNvSpPr>
          <p:nvPr>
            <p:ph idx="1"/>
          </p:nvPr>
        </p:nvSpPr>
        <p:spPr/>
        <p:txBody>
          <a:bodyPr>
            <a:normAutofit/>
          </a:bodyPr>
          <a:lstStyle/>
          <a:p>
            <a:r>
              <a:rPr lang="en-US" sz="2400" dirty="0"/>
              <a:t>In </a:t>
            </a:r>
            <a:r>
              <a:rPr lang="en-US" sz="2400" dirty="0" err="1"/>
              <a:t>microcephalic</a:t>
            </a:r>
            <a:r>
              <a:rPr lang="en-US" sz="2400" dirty="0"/>
              <a:t> infants/fetuses of mothers with presumed ZIKV infection:</a:t>
            </a:r>
          </a:p>
          <a:p>
            <a:pPr lvl="1"/>
            <a:r>
              <a:rPr lang="en-US" sz="2000" dirty="0"/>
              <a:t>PCR test positive of amniotic fluid, placenta, fetal brain tissue</a:t>
            </a:r>
            <a:endParaRPr lang="en-US" sz="1200" dirty="0"/>
          </a:p>
          <a:p>
            <a:pPr lvl="1"/>
            <a:r>
              <a:rPr lang="en-US" sz="2000" dirty="0"/>
              <a:t>ZIKV antigen in fetal brain by immunohistochemistry</a:t>
            </a:r>
          </a:p>
          <a:p>
            <a:pPr lvl="1"/>
            <a:r>
              <a:rPr lang="en-US" sz="2000" dirty="0" err="1"/>
              <a:t>Flavivirus</a:t>
            </a:r>
            <a:r>
              <a:rPr lang="en-US" sz="2000" dirty="0"/>
              <a:t>-like particles in fetal brain by EM</a:t>
            </a:r>
          </a:p>
          <a:p>
            <a:pPr lvl="1"/>
            <a:r>
              <a:rPr lang="en-US" sz="2000" dirty="0"/>
              <a:t>ZIKV IgM in amniotic fluid   	</a:t>
            </a:r>
            <a:r>
              <a:rPr lang="sv-SE" sz="1200" dirty="0"/>
              <a:t>(Calvet, 2016; Mlakar, 2016; Martines, 2016)</a:t>
            </a:r>
            <a:endParaRPr lang="en-US" sz="1200" dirty="0"/>
          </a:p>
        </p:txBody>
      </p:sp>
      <p:pic>
        <p:nvPicPr>
          <p:cNvPr id="4" name="Picture 3"/>
          <p:cNvPicPr>
            <a:picLocks noChangeAspect="1"/>
          </p:cNvPicPr>
          <p:nvPr/>
        </p:nvPicPr>
        <p:blipFill>
          <a:blip r:embed="rId2"/>
          <a:stretch>
            <a:fillRect/>
          </a:stretch>
        </p:blipFill>
        <p:spPr>
          <a:xfrm>
            <a:off x="6060674" y="3505200"/>
            <a:ext cx="4150126" cy="3078400"/>
          </a:xfrm>
          <a:prstGeom prst="rect">
            <a:avLst/>
          </a:prstGeom>
        </p:spPr>
      </p:pic>
      <p:sp>
        <p:nvSpPr>
          <p:cNvPr id="5" name="TextBox 4"/>
          <p:cNvSpPr txBox="1"/>
          <p:nvPr/>
        </p:nvSpPr>
        <p:spPr>
          <a:xfrm>
            <a:off x="9067800" y="6596390"/>
            <a:ext cx="1219200" cy="261610"/>
          </a:xfrm>
          <a:prstGeom prst="rect">
            <a:avLst/>
          </a:prstGeom>
          <a:noFill/>
        </p:spPr>
        <p:txBody>
          <a:bodyPr wrap="square" rtlCol="0">
            <a:spAutoFit/>
          </a:bodyPr>
          <a:lstStyle/>
          <a:p>
            <a:r>
              <a:rPr lang="en-US" sz="1050" i="1" dirty="0" err="1">
                <a:solidFill>
                  <a:prstClr val="black"/>
                </a:solidFill>
              </a:rPr>
              <a:t>Mlakar</a:t>
            </a:r>
            <a:r>
              <a:rPr lang="en-US" sz="1050" i="1" dirty="0">
                <a:solidFill>
                  <a:prstClr val="black"/>
                </a:solidFill>
              </a:rPr>
              <a:t> 2016 NEJM</a:t>
            </a:r>
          </a:p>
        </p:txBody>
      </p:sp>
      <p:sp>
        <p:nvSpPr>
          <p:cNvPr id="6" name="TextBox 5"/>
          <p:cNvSpPr txBox="1"/>
          <p:nvPr/>
        </p:nvSpPr>
        <p:spPr>
          <a:xfrm>
            <a:off x="1981200" y="4362272"/>
            <a:ext cx="3505200" cy="830997"/>
          </a:xfrm>
          <a:prstGeom prst="rect">
            <a:avLst/>
          </a:prstGeom>
          <a:noFill/>
        </p:spPr>
        <p:txBody>
          <a:bodyPr wrap="square" rtlCol="0">
            <a:spAutoFit/>
          </a:bodyPr>
          <a:lstStyle/>
          <a:p>
            <a:r>
              <a:rPr lang="en-US" sz="2400" b="1" dirty="0">
                <a:solidFill>
                  <a:srgbClr val="7030A0"/>
                </a:solidFill>
              </a:rPr>
              <a:t>→ supports causal role for ZIKV and microcephaly</a:t>
            </a:r>
          </a:p>
        </p:txBody>
      </p:sp>
    </p:spTree>
    <p:extLst>
      <p:ext uri="{BB962C8B-B14F-4D97-AF65-F5344CB8AC3E}">
        <p14:creationId xmlns:p14="http://schemas.microsoft.com/office/powerpoint/2010/main" val="276074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C525-4F3F-4558-BE6E-BC7AD70242BB}"/>
              </a:ext>
            </a:extLst>
          </p:cNvPr>
          <p:cNvSpPr>
            <a:spLocks noGrp="1"/>
          </p:cNvSpPr>
          <p:nvPr>
            <p:ph type="title"/>
          </p:nvPr>
        </p:nvSpPr>
        <p:spPr/>
        <p:txBody>
          <a:bodyPr/>
          <a:lstStyle/>
          <a:p>
            <a:r>
              <a:rPr lang="en-US" dirty="0"/>
              <a:t>Mechanisms of destruction</a:t>
            </a:r>
          </a:p>
        </p:txBody>
      </p:sp>
      <p:sp>
        <p:nvSpPr>
          <p:cNvPr id="3" name="Content Placeholder 2">
            <a:extLst>
              <a:ext uri="{FF2B5EF4-FFF2-40B4-BE49-F238E27FC236}">
                <a16:creationId xmlns:a16="http://schemas.microsoft.com/office/drawing/2014/main" id="{9649F358-6E9D-481C-B63D-B06CE939B258}"/>
              </a:ext>
            </a:extLst>
          </p:cNvPr>
          <p:cNvSpPr>
            <a:spLocks noGrp="1"/>
          </p:cNvSpPr>
          <p:nvPr>
            <p:ph idx="1"/>
          </p:nvPr>
        </p:nvSpPr>
        <p:spPr/>
        <p:txBody>
          <a:bodyPr>
            <a:normAutofit/>
          </a:bodyPr>
          <a:lstStyle/>
          <a:p>
            <a:pPr marL="0" indent="0">
              <a:buNone/>
            </a:pPr>
            <a:endParaRPr lang="en-US" dirty="0"/>
          </a:p>
          <a:p>
            <a:r>
              <a:rPr lang="en-US" dirty="0"/>
              <a:t>ZIKV targets forebrain-specific neural progenitor cells (as shown in cell culture and using brain “organoids”)</a:t>
            </a:r>
          </a:p>
          <a:p>
            <a:pPr lvl="1"/>
            <a:r>
              <a:rPr lang="en-US" dirty="0"/>
              <a:t>Less efficient in infecting differentiated cortical neurons</a:t>
            </a:r>
          </a:p>
          <a:p>
            <a:pPr lvl="1"/>
            <a:r>
              <a:rPr lang="en-US" dirty="0"/>
              <a:t>This really screws up neural development </a:t>
            </a:r>
            <a:r>
              <a:rPr lang="en-US" sz="1600" dirty="0"/>
              <a:t>(Tang, 2016; </a:t>
            </a:r>
            <a:r>
              <a:rPr lang="en-US" sz="1600" dirty="0" err="1"/>
              <a:t>Cugola</a:t>
            </a:r>
            <a:r>
              <a:rPr lang="en-US" sz="1600" dirty="0"/>
              <a:t>, 2016)</a:t>
            </a:r>
          </a:p>
          <a:p>
            <a:pPr lvl="1"/>
            <a:endParaRPr lang="en-US" sz="1600" dirty="0"/>
          </a:p>
          <a:p>
            <a:pPr lvl="0"/>
            <a:r>
              <a:rPr lang="en-US" dirty="0">
                <a:solidFill>
                  <a:prstClr val="black"/>
                </a:solidFill>
              </a:rPr>
              <a:t>ZIKV in the CNS may evade the immune system</a:t>
            </a:r>
            <a:endParaRPr lang="en-US" sz="2000" dirty="0"/>
          </a:p>
          <a:p>
            <a:pPr marL="457200" lvl="1" indent="0">
              <a:buNone/>
            </a:pPr>
            <a:endParaRPr lang="en-US" sz="1600" dirty="0"/>
          </a:p>
          <a:p>
            <a:pPr marL="0" indent="0">
              <a:buNone/>
            </a:pPr>
            <a:endParaRPr lang="en-US" sz="1600" dirty="0"/>
          </a:p>
          <a:p>
            <a:r>
              <a:rPr lang="en-US" dirty="0"/>
              <a:t>ZIKV is able to cross the placental barrier, which has not been observed for other flaviviruses </a:t>
            </a:r>
            <a:r>
              <a:rPr lang="en-US" sz="1400" dirty="0"/>
              <a:t>(</a:t>
            </a:r>
            <a:r>
              <a:rPr lang="en-US" sz="1400" dirty="0" err="1"/>
              <a:t>Pardigon</a:t>
            </a:r>
            <a:r>
              <a:rPr lang="en-US" sz="1400" dirty="0"/>
              <a:t>, 2017)</a:t>
            </a:r>
          </a:p>
        </p:txBody>
      </p:sp>
    </p:spTree>
    <p:extLst>
      <p:ext uri="{BB962C8B-B14F-4D97-AF65-F5344CB8AC3E}">
        <p14:creationId xmlns:p14="http://schemas.microsoft.com/office/powerpoint/2010/main" val="269966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Microcephaly is tip of the iceberg</a:t>
            </a:r>
          </a:p>
        </p:txBody>
      </p:sp>
      <p:sp>
        <p:nvSpPr>
          <p:cNvPr id="3" name="Content Placeholder 2"/>
          <p:cNvSpPr>
            <a:spLocks noGrp="1"/>
          </p:cNvSpPr>
          <p:nvPr>
            <p:ph idx="1"/>
          </p:nvPr>
        </p:nvSpPr>
        <p:spPr>
          <a:xfrm>
            <a:off x="-40808" y="1825298"/>
            <a:ext cx="5618648" cy="5059363"/>
          </a:xfrm>
        </p:spPr>
        <p:txBody>
          <a:bodyPr/>
          <a:lstStyle/>
          <a:p>
            <a:r>
              <a:rPr lang="en-US" sz="1800" dirty="0"/>
              <a:t>30% of women with symptomatic </a:t>
            </a:r>
            <a:r>
              <a:rPr lang="en-US" sz="1800" dirty="0" err="1"/>
              <a:t>Zika</a:t>
            </a:r>
            <a:r>
              <a:rPr lang="en-US" sz="1800" dirty="0"/>
              <a:t> infections had abnormal ultrasound findings or fetal anomalies</a:t>
            </a:r>
          </a:p>
          <a:p>
            <a:pPr lvl="1"/>
            <a:r>
              <a:rPr lang="en-US" sz="1400" dirty="0"/>
              <a:t>Decreased brain volume/cerebral calcifications</a:t>
            </a:r>
          </a:p>
          <a:p>
            <a:r>
              <a:rPr lang="en-US" sz="1800" dirty="0"/>
              <a:t>Seizures</a:t>
            </a:r>
          </a:p>
          <a:p>
            <a:r>
              <a:rPr lang="en-US" sz="1800" dirty="0"/>
              <a:t>Macular scarring and retinal mottling</a:t>
            </a:r>
          </a:p>
          <a:p>
            <a:r>
              <a:rPr lang="en-US" sz="1800" dirty="0"/>
              <a:t>Hearing loss</a:t>
            </a:r>
          </a:p>
          <a:p>
            <a:r>
              <a:rPr lang="en-US" sz="1800" dirty="0"/>
              <a:t>Contractures of joints (arthrogryposis)</a:t>
            </a:r>
          </a:p>
          <a:p>
            <a:r>
              <a:rPr lang="en-US" sz="1800" dirty="0"/>
              <a:t>Even infections late in pregnancy can cause cerebral calcifications, IUGR, decreased fluid, and stillbirth!</a:t>
            </a:r>
          </a:p>
          <a:p>
            <a:endParaRPr lang="en-US" dirty="0"/>
          </a:p>
        </p:txBody>
      </p:sp>
      <p:pic>
        <p:nvPicPr>
          <p:cNvPr id="4" name="Picture 3"/>
          <p:cNvPicPr>
            <a:picLocks noChangeAspect="1"/>
          </p:cNvPicPr>
          <p:nvPr/>
        </p:nvPicPr>
        <p:blipFill>
          <a:blip r:embed="rId2"/>
          <a:stretch>
            <a:fillRect/>
          </a:stretch>
        </p:blipFill>
        <p:spPr>
          <a:xfrm>
            <a:off x="5486400" y="1102322"/>
            <a:ext cx="6702892" cy="5594417"/>
          </a:xfrm>
          <a:prstGeom prst="rect">
            <a:avLst/>
          </a:prstGeom>
        </p:spPr>
      </p:pic>
      <p:sp>
        <p:nvSpPr>
          <p:cNvPr id="5" name="TextBox 4"/>
          <p:cNvSpPr txBox="1"/>
          <p:nvPr/>
        </p:nvSpPr>
        <p:spPr>
          <a:xfrm>
            <a:off x="9930724" y="1102322"/>
            <a:ext cx="2002536" cy="307777"/>
          </a:xfrm>
          <a:prstGeom prst="rect">
            <a:avLst/>
          </a:prstGeom>
          <a:noFill/>
        </p:spPr>
        <p:txBody>
          <a:bodyPr wrap="square" rtlCol="0">
            <a:spAutoFit/>
          </a:bodyPr>
          <a:lstStyle/>
          <a:p>
            <a:r>
              <a:rPr lang="en-US" sz="1400" dirty="0" err="1"/>
              <a:t>Brasil</a:t>
            </a:r>
            <a:r>
              <a:rPr lang="en-US" sz="1400" dirty="0"/>
              <a:t>, NEJM, 2016</a:t>
            </a:r>
          </a:p>
        </p:txBody>
      </p:sp>
    </p:spTree>
    <p:extLst>
      <p:ext uri="{BB962C8B-B14F-4D97-AF65-F5344CB8AC3E}">
        <p14:creationId xmlns:p14="http://schemas.microsoft.com/office/powerpoint/2010/main" val="161455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Latest on risk of congenital infection</a:t>
            </a:r>
          </a:p>
        </p:txBody>
      </p:sp>
      <p:pic>
        <p:nvPicPr>
          <p:cNvPr id="4" name="Content Placeholder 3"/>
          <p:cNvPicPr>
            <a:picLocks noGrp="1" noChangeAspect="1"/>
          </p:cNvPicPr>
          <p:nvPr>
            <p:ph idx="1"/>
          </p:nvPr>
        </p:nvPicPr>
        <p:blipFill>
          <a:blip r:embed="rId2"/>
          <a:stretch>
            <a:fillRect/>
          </a:stretch>
        </p:blipFill>
        <p:spPr>
          <a:xfrm>
            <a:off x="161543" y="1019834"/>
            <a:ext cx="11923419" cy="3314421"/>
          </a:xfrm>
          <a:prstGeom prst="rect">
            <a:avLst/>
          </a:prstGeom>
        </p:spPr>
      </p:pic>
      <p:sp>
        <p:nvSpPr>
          <p:cNvPr id="3" name="TextBox 2"/>
          <p:cNvSpPr txBox="1"/>
          <p:nvPr/>
        </p:nvSpPr>
        <p:spPr>
          <a:xfrm>
            <a:off x="10420754" y="1120418"/>
            <a:ext cx="3328416" cy="369332"/>
          </a:xfrm>
          <a:prstGeom prst="rect">
            <a:avLst/>
          </a:prstGeom>
          <a:noFill/>
        </p:spPr>
        <p:txBody>
          <a:bodyPr wrap="square" rtlCol="0">
            <a:spAutoFit/>
          </a:bodyPr>
          <a:lstStyle/>
          <a:p>
            <a:r>
              <a:rPr lang="en-US" dirty="0"/>
              <a:t>Jan 3, 2017</a:t>
            </a:r>
          </a:p>
        </p:txBody>
      </p:sp>
    </p:spTree>
    <p:extLst>
      <p:ext uri="{BB962C8B-B14F-4D97-AF65-F5344CB8AC3E}">
        <p14:creationId xmlns:p14="http://schemas.microsoft.com/office/powerpoint/2010/main" val="806816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81275" y="-23813"/>
            <a:ext cx="7029450" cy="6905625"/>
          </a:xfrm>
          <a:prstGeom prst="rect">
            <a:avLst/>
          </a:prstGeom>
        </p:spPr>
      </p:pic>
      <p:sp>
        <p:nvSpPr>
          <p:cNvPr id="5" name="Oval 4"/>
          <p:cNvSpPr/>
          <p:nvPr/>
        </p:nvSpPr>
        <p:spPr>
          <a:xfrm>
            <a:off x="8229600" y="4050792"/>
            <a:ext cx="1060704" cy="237744"/>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229600" y="6480048"/>
            <a:ext cx="1060704" cy="237744"/>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38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1981: HIV                         2016: </a:t>
            </a:r>
            <a:r>
              <a:rPr lang="en-US" dirty="0" err="1"/>
              <a:t>Zika</a:t>
            </a:r>
            <a:endParaRPr lang="en-US" dirty="0"/>
          </a:p>
        </p:txBody>
      </p:sp>
      <p:pic>
        <p:nvPicPr>
          <p:cNvPr id="5" name="Content Placeholder 4"/>
          <p:cNvPicPr>
            <a:picLocks noGrp="1" noChangeAspect="1"/>
          </p:cNvPicPr>
          <p:nvPr>
            <p:ph sz="half" idx="1"/>
          </p:nvPr>
        </p:nvPicPr>
        <p:blipFill>
          <a:blip r:embed="rId2"/>
          <a:stretch>
            <a:fillRect/>
          </a:stretch>
        </p:blipFill>
        <p:spPr>
          <a:xfrm>
            <a:off x="126227" y="1825625"/>
            <a:ext cx="5683261" cy="835279"/>
          </a:xfrm>
          <a:prstGeom prst="rect">
            <a:avLst/>
          </a:prstGeom>
        </p:spPr>
      </p:pic>
      <p:pic>
        <p:nvPicPr>
          <p:cNvPr id="7" name="Content Placeholder 6"/>
          <p:cNvPicPr>
            <a:picLocks noGrp="1" noChangeAspect="1"/>
          </p:cNvPicPr>
          <p:nvPr>
            <p:ph sz="half" idx="2"/>
          </p:nvPr>
        </p:nvPicPr>
        <p:blipFill>
          <a:blip r:embed="rId3"/>
          <a:stretch>
            <a:fillRect/>
          </a:stretch>
        </p:blipFill>
        <p:spPr>
          <a:xfrm>
            <a:off x="6016752" y="1825624"/>
            <a:ext cx="5988736" cy="1484503"/>
          </a:xfrm>
          <a:prstGeom prst="rect">
            <a:avLst/>
          </a:prstGeom>
        </p:spPr>
      </p:pic>
      <p:pic>
        <p:nvPicPr>
          <p:cNvPr id="6" name="Picture 5"/>
          <p:cNvPicPr>
            <a:picLocks noChangeAspect="1"/>
          </p:cNvPicPr>
          <p:nvPr/>
        </p:nvPicPr>
        <p:blipFill>
          <a:blip r:embed="rId4"/>
          <a:stretch>
            <a:fillRect/>
          </a:stretch>
        </p:blipFill>
        <p:spPr>
          <a:xfrm>
            <a:off x="126227" y="2679192"/>
            <a:ext cx="5683261" cy="1547275"/>
          </a:xfrm>
          <a:prstGeom prst="rect">
            <a:avLst/>
          </a:prstGeom>
        </p:spPr>
      </p:pic>
      <p:pic>
        <p:nvPicPr>
          <p:cNvPr id="8" name="Picture 7"/>
          <p:cNvPicPr>
            <a:picLocks noChangeAspect="1"/>
          </p:cNvPicPr>
          <p:nvPr/>
        </p:nvPicPr>
        <p:blipFill>
          <a:blip r:embed="rId5"/>
          <a:stretch>
            <a:fillRect/>
          </a:stretch>
        </p:blipFill>
        <p:spPr>
          <a:xfrm>
            <a:off x="6016753" y="3308137"/>
            <a:ext cx="5988736" cy="2256367"/>
          </a:xfrm>
          <a:prstGeom prst="rect">
            <a:avLst/>
          </a:prstGeom>
        </p:spPr>
      </p:pic>
    </p:spTree>
    <p:extLst>
      <p:ext uri="{BB962C8B-B14F-4D97-AF65-F5344CB8AC3E}">
        <p14:creationId xmlns:p14="http://schemas.microsoft.com/office/powerpoint/2010/main" val="4093840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Manifestions</a:t>
            </a:r>
            <a:r>
              <a:rPr lang="en-US" dirty="0"/>
              <a:t> of Zika can present later in infancy</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11/13 infants with neurological findings on U/S, but WITHOUT microcephaly at birth, developed microcephaly in the first year of life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079209"/>
            <a:ext cx="1130617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911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2607" y="294181"/>
            <a:ext cx="2906110" cy="1325563"/>
          </a:xfrm>
        </p:spPr>
        <p:txBody>
          <a:bodyPr/>
          <a:lstStyle/>
          <a:p>
            <a:r>
              <a:rPr lang="en-US" b="1" dirty="0"/>
              <a:t>Diagnostics</a:t>
            </a:r>
          </a:p>
        </p:txBody>
      </p:sp>
      <p:sp>
        <p:nvSpPr>
          <p:cNvPr id="3" name="Content Placeholder 2"/>
          <p:cNvSpPr>
            <a:spLocks noGrp="1"/>
          </p:cNvSpPr>
          <p:nvPr>
            <p:ph idx="1"/>
          </p:nvPr>
        </p:nvSpPr>
        <p:spPr>
          <a:xfrm>
            <a:off x="203795" y="1443800"/>
            <a:ext cx="11577387" cy="4351338"/>
          </a:xfrm>
        </p:spPr>
        <p:txBody>
          <a:bodyPr>
            <a:normAutofit/>
          </a:bodyPr>
          <a:lstStyle/>
          <a:p>
            <a:r>
              <a:rPr lang="en-US" dirty="0"/>
              <a:t>Virus detected in serum by PCR on average for about 7-14 days in serum (22 days in whole blood), 7 days in urine, and 3 months in semen. </a:t>
            </a:r>
          </a:p>
          <a:p>
            <a:r>
              <a:rPr lang="en-US" dirty="0"/>
              <a:t>IgM antibody assays for past infection, but often false positive if prior dengue                       (~90% of adults in Nicaragua). Need confirmation with neutralization assays.</a:t>
            </a:r>
          </a:p>
          <a:p>
            <a:r>
              <a:rPr lang="en-US" dirty="0"/>
              <a:t>In NC: WHO TO TEST?</a:t>
            </a:r>
          </a:p>
          <a:p>
            <a:pPr lvl="1"/>
            <a:r>
              <a:rPr lang="en-US" dirty="0"/>
              <a:t>Suspect symptomatic </a:t>
            </a:r>
            <a:r>
              <a:rPr lang="en-US" dirty="0" err="1"/>
              <a:t>Zika</a:t>
            </a:r>
            <a:r>
              <a:rPr lang="en-US" dirty="0"/>
              <a:t> in anyone returning from area with local transmission</a:t>
            </a:r>
          </a:p>
          <a:p>
            <a:pPr lvl="1"/>
            <a:r>
              <a:rPr lang="en-US" dirty="0"/>
              <a:t>Any pregnant woman who has traveled to an area with local transmission</a:t>
            </a:r>
          </a:p>
          <a:p>
            <a:pPr lvl="1"/>
            <a:r>
              <a:rPr lang="en-US" dirty="0"/>
              <a:t>They do not want to test those planning pregnancy but not currently pregnant</a:t>
            </a:r>
          </a:p>
        </p:txBody>
      </p:sp>
      <p:pic>
        <p:nvPicPr>
          <p:cNvPr id="4" name="Picture 3"/>
          <p:cNvPicPr>
            <a:picLocks noChangeAspect="1"/>
          </p:cNvPicPr>
          <p:nvPr/>
        </p:nvPicPr>
        <p:blipFill>
          <a:blip r:embed="rId2"/>
          <a:stretch>
            <a:fillRect/>
          </a:stretch>
        </p:blipFill>
        <p:spPr>
          <a:xfrm>
            <a:off x="862119" y="5086418"/>
            <a:ext cx="10260810" cy="1579424"/>
          </a:xfrm>
          <a:prstGeom prst="rect">
            <a:avLst/>
          </a:prstGeom>
        </p:spPr>
      </p:pic>
    </p:spTree>
    <p:extLst>
      <p:ext uri="{BB962C8B-B14F-4D97-AF65-F5344CB8AC3E}">
        <p14:creationId xmlns:p14="http://schemas.microsoft.com/office/powerpoint/2010/main" val="36956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of </a:t>
            </a:r>
            <a:r>
              <a:rPr lang="en-US" dirty="0" err="1"/>
              <a:t>Zika</a:t>
            </a:r>
            <a:r>
              <a:rPr lang="en-US" dirty="0"/>
              <a:t> &amp; complications</a:t>
            </a:r>
          </a:p>
        </p:txBody>
      </p:sp>
      <p:sp>
        <p:nvSpPr>
          <p:cNvPr id="3" name="Content Placeholder 2"/>
          <p:cNvSpPr>
            <a:spLocks noGrp="1"/>
          </p:cNvSpPr>
          <p:nvPr>
            <p:ph idx="1"/>
          </p:nvPr>
        </p:nvSpPr>
        <p:spPr/>
        <p:txBody>
          <a:bodyPr>
            <a:normAutofit fontScale="92500"/>
          </a:bodyPr>
          <a:lstStyle/>
          <a:p>
            <a:r>
              <a:rPr lang="en-US" dirty="0"/>
              <a:t>Avoidance of mosquitoes</a:t>
            </a:r>
          </a:p>
          <a:p>
            <a:pPr lvl="1"/>
            <a:r>
              <a:rPr lang="en-US" dirty="0"/>
              <a:t>Insecticide spraying (“</a:t>
            </a:r>
            <a:r>
              <a:rPr lang="en-US" dirty="0" err="1"/>
              <a:t>adulticiding</a:t>
            </a:r>
            <a:r>
              <a:rPr lang="en-US" dirty="0"/>
              <a:t>”)– aerial, neighborhood, indoor</a:t>
            </a:r>
          </a:p>
          <a:p>
            <a:pPr lvl="1"/>
            <a:r>
              <a:rPr lang="en-US" dirty="0" err="1"/>
              <a:t>Larvacides</a:t>
            </a:r>
            <a:endParaRPr lang="en-US" dirty="0"/>
          </a:p>
          <a:p>
            <a:pPr lvl="1"/>
            <a:r>
              <a:rPr lang="en-US" dirty="0"/>
              <a:t>Insecticide-treated </a:t>
            </a:r>
            <a:r>
              <a:rPr lang="en-US" dirty="0" err="1"/>
              <a:t>bednets</a:t>
            </a:r>
            <a:r>
              <a:rPr lang="en-US" dirty="0"/>
              <a:t>, curtains, and screens</a:t>
            </a:r>
          </a:p>
          <a:p>
            <a:pPr lvl="1"/>
            <a:r>
              <a:rPr lang="en-US" dirty="0"/>
              <a:t>Long sleeves/long pants</a:t>
            </a:r>
          </a:p>
          <a:p>
            <a:pPr lvl="1"/>
            <a:r>
              <a:rPr lang="en-US" dirty="0"/>
              <a:t>DEET spray</a:t>
            </a:r>
          </a:p>
          <a:p>
            <a:pPr lvl="1"/>
            <a:r>
              <a:rPr lang="en-US" dirty="0"/>
              <a:t>Removal of standing water</a:t>
            </a:r>
          </a:p>
          <a:p>
            <a:r>
              <a:rPr lang="en-US" dirty="0"/>
              <a:t>Condom use, as </a:t>
            </a:r>
            <a:r>
              <a:rPr lang="en-US" dirty="0" err="1"/>
              <a:t>Zika</a:t>
            </a:r>
            <a:r>
              <a:rPr lang="en-US" dirty="0"/>
              <a:t> is present in semen for up to 6 months after infection</a:t>
            </a:r>
          </a:p>
          <a:p>
            <a:pPr marL="0" indent="0">
              <a:buNone/>
            </a:pPr>
            <a:r>
              <a:rPr lang="en-US" dirty="0"/>
              <a:t>    (In endemic areas, condom use recommended DURING pregnancy)</a:t>
            </a:r>
          </a:p>
          <a:p>
            <a:r>
              <a:rPr lang="en-US" dirty="0"/>
              <a:t>Delay pregnancy</a:t>
            </a:r>
          </a:p>
          <a:p>
            <a:r>
              <a:rPr lang="en-US" dirty="0"/>
              <a:t>Avoid travel </a:t>
            </a:r>
          </a:p>
          <a:p>
            <a:pPr marL="0" indent="0">
              <a:buNone/>
            </a:pPr>
            <a:endParaRPr lang="en-US" dirty="0"/>
          </a:p>
        </p:txBody>
      </p:sp>
    </p:spTree>
    <p:extLst>
      <p:ext uri="{BB962C8B-B14F-4D97-AF65-F5344CB8AC3E}">
        <p14:creationId xmlns:p14="http://schemas.microsoft.com/office/powerpoint/2010/main" val="329764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914400"/>
            <a:ext cx="6952515" cy="4837176"/>
          </a:xfrm>
          <a:prstGeom prst="rect">
            <a:avLst/>
          </a:prstGeom>
        </p:spPr>
      </p:pic>
      <p:pic>
        <p:nvPicPr>
          <p:cNvPr id="6" name="Content Placeholder 4"/>
          <p:cNvPicPr>
            <a:picLocks noChangeAspect="1"/>
          </p:cNvPicPr>
          <p:nvPr/>
        </p:nvPicPr>
        <p:blipFill>
          <a:blip r:embed="rId3"/>
          <a:stretch>
            <a:fillRect/>
          </a:stretch>
        </p:blipFill>
        <p:spPr>
          <a:xfrm>
            <a:off x="7113395" y="274320"/>
            <a:ext cx="4974115" cy="6291072"/>
          </a:xfrm>
          <a:prstGeom prst="rect">
            <a:avLst/>
          </a:prstGeom>
        </p:spPr>
      </p:pic>
      <p:sp>
        <p:nvSpPr>
          <p:cNvPr id="7" name="Content Placeholder 6"/>
          <p:cNvSpPr>
            <a:spLocks noGrp="1"/>
          </p:cNvSpPr>
          <p:nvPr>
            <p:ph idx="1"/>
          </p:nvPr>
        </p:nvSpPr>
        <p:spPr/>
        <p:txBody>
          <a:bodyPr/>
          <a:lstStyle/>
          <a:p>
            <a:endParaRPr lang="en-US" dirty="0"/>
          </a:p>
        </p:txBody>
      </p:sp>
    </p:spTree>
    <p:extLst>
      <p:ext uri="{BB962C8B-B14F-4D97-AF65-F5344CB8AC3E}">
        <p14:creationId xmlns:p14="http://schemas.microsoft.com/office/powerpoint/2010/main" val="23433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rules we still need to understand:</a:t>
            </a:r>
          </a:p>
        </p:txBody>
      </p:sp>
      <p:sp>
        <p:nvSpPr>
          <p:cNvPr id="3" name="Content Placeholder 2"/>
          <p:cNvSpPr>
            <a:spLocks noGrp="1"/>
          </p:cNvSpPr>
          <p:nvPr>
            <p:ph idx="1"/>
          </p:nvPr>
        </p:nvSpPr>
        <p:spPr>
          <a:xfrm>
            <a:off x="218941" y="1622738"/>
            <a:ext cx="11973059" cy="4971245"/>
          </a:xfrm>
        </p:spPr>
        <p:txBody>
          <a:bodyPr>
            <a:normAutofit fontScale="92500" lnSpcReduction="10000"/>
          </a:bodyPr>
          <a:lstStyle/>
          <a:p>
            <a:r>
              <a:rPr lang="en-US" dirty="0"/>
              <a:t>Modes of transmission and their relative importance- mosquito, sexual, blood-borne, casual contact</a:t>
            </a:r>
          </a:p>
          <a:p>
            <a:r>
              <a:rPr lang="en-US" dirty="0"/>
              <a:t>Length of shedding in various body fluids; is all shed virus infectious?</a:t>
            </a:r>
          </a:p>
          <a:p>
            <a:r>
              <a:rPr lang="en-US" dirty="0"/>
              <a:t>For congenital </a:t>
            </a:r>
            <a:r>
              <a:rPr lang="en-US" dirty="0" err="1"/>
              <a:t>Zika</a:t>
            </a:r>
            <a:r>
              <a:rPr lang="en-US" dirty="0"/>
              <a:t> syndrome:</a:t>
            </a:r>
          </a:p>
          <a:p>
            <a:pPr lvl="1"/>
            <a:r>
              <a:rPr lang="en-US" dirty="0"/>
              <a:t>Timing of infection</a:t>
            </a:r>
          </a:p>
          <a:p>
            <a:pPr lvl="1"/>
            <a:r>
              <a:rPr lang="en-US" dirty="0"/>
              <a:t>Factors which predispose to bad outcomes (prior dengue infection?)</a:t>
            </a:r>
          </a:p>
          <a:p>
            <a:pPr lvl="1"/>
            <a:r>
              <a:rPr lang="en-US" dirty="0"/>
              <a:t>Spectrum of sequelae</a:t>
            </a:r>
          </a:p>
          <a:p>
            <a:pPr lvl="1"/>
            <a:r>
              <a:rPr lang="en-US" dirty="0"/>
              <a:t>Reliable diagnostics</a:t>
            </a:r>
          </a:p>
          <a:p>
            <a:r>
              <a:rPr lang="en-US" dirty="0"/>
              <a:t>Sequelae in children, older adults</a:t>
            </a:r>
          </a:p>
          <a:p>
            <a:r>
              <a:rPr lang="en-US" dirty="0"/>
              <a:t>Ways to prevent transmission</a:t>
            </a:r>
          </a:p>
          <a:p>
            <a:r>
              <a:rPr lang="en-US" dirty="0"/>
              <a:t>Advice for travelers and those in areas with local transmission</a:t>
            </a:r>
          </a:p>
          <a:p>
            <a:r>
              <a:rPr lang="en-US" dirty="0"/>
              <a:t>Which vaccine candidate and whom/when to give it to?</a:t>
            </a:r>
          </a:p>
          <a:p>
            <a:endParaRPr lang="en-US" dirty="0"/>
          </a:p>
          <a:p>
            <a:endParaRPr lang="en-US" dirty="0"/>
          </a:p>
        </p:txBody>
      </p:sp>
    </p:spTree>
    <p:extLst>
      <p:ext uri="{BB962C8B-B14F-4D97-AF65-F5344CB8AC3E}">
        <p14:creationId xmlns:p14="http://schemas.microsoft.com/office/powerpoint/2010/main" val="74273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52700" y="298450"/>
            <a:ext cx="10515600" cy="1325563"/>
          </a:xfrm>
        </p:spPr>
        <p:txBody>
          <a:bodyPr/>
          <a:lstStyle/>
          <a:p>
            <a:r>
              <a:rPr lang="en-US" dirty="0"/>
              <a:t>Uncovering the “rules” of Zika</a:t>
            </a:r>
          </a:p>
        </p:txBody>
      </p:sp>
      <p:sp>
        <p:nvSpPr>
          <p:cNvPr id="3" name="Content Placeholder 2"/>
          <p:cNvSpPr>
            <a:spLocks noGrp="1"/>
          </p:cNvSpPr>
          <p:nvPr>
            <p:ph idx="1"/>
          </p:nvPr>
        </p:nvSpPr>
        <p:spPr>
          <a:xfrm>
            <a:off x="1066800" y="2506662"/>
            <a:ext cx="10515600" cy="4351338"/>
          </a:xfrm>
        </p:spPr>
        <p:txBody>
          <a:bodyPr/>
          <a:lstStyle/>
          <a:p>
            <a:r>
              <a:rPr lang="en-US" dirty="0"/>
              <a:t>Background</a:t>
            </a:r>
          </a:p>
          <a:p>
            <a:r>
              <a:rPr lang="en-US" b="1" dirty="0"/>
              <a:t>Brief Q &amp; A</a:t>
            </a:r>
          </a:p>
          <a:p>
            <a:r>
              <a:rPr lang="en-US" dirty="0"/>
              <a:t>Our UNC Studies</a:t>
            </a:r>
          </a:p>
        </p:txBody>
      </p:sp>
      <p:pic>
        <p:nvPicPr>
          <p:cNvPr id="4" name="Picture 3"/>
          <p:cNvPicPr>
            <a:picLocks noChangeAspect="1"/>
          </p:cNvPicPr>
          <p:nvPr/>
        </p:nvPicPr>
        <p:blipFill>
          <a:blip r:embed="rId3"/>
          <a:stretch>
            <a:fillRect/>
          </a:stretch>
        </p:blipFill>
        <p:spPr>
          <a:xfrm>
            <a:off x="4544410" y="1857374"/>
            <a:ext cx="6019800" cy="3600450"/>
          </a:xfrm>
          <a:prstGeom prst="rect">
            <a:avLst/>
          </a:prstGeom>
        </p:spPr>
      </p:pic>
    </p:spTree>
    <p:extLst>
      <p:ext uri="{BB962C8B-B14F-4D97-AF65-F5344CB8AC3E}">
        <p14:creationId xmlns:p14="http://schemas.microsoft.com/office/powerpoint/2010/main" val="608350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0693" y="396387"/>
            <a:ext cx="10515600" cy="1325563"/>
          </a:xfrm>
        </p:spPr>
        <p:txBody>
          <a:bodyPr/>
          <a:lstStyle/>
          <a:p>
            <a:r>
              <a:rPr lang="en-US" dirty="0"/>
              <a:t>Uncovering the “rules” of Zika</a:t>
            </a:r>
          </a:p>
        </p:txBody>
      </p:sp>
      <p:sp>
        <p:nvSpPr>
          <p:cNvPr id="3" name="Content Placeholder 2"/>
          <p:cNvSpPr>
            <a:spLocks noGrp="1"/>
          </p:cNvSpPr>
          <p:nvPr>
            <p:ph idx="1"/>
          </p:nvPr>
        </p:nvSpPr>
        <p:spPr>
          <a:xfrm>
            <a:off x="1066800" y="2506662"/>
            <a:ext cx="10515600" cy="4351338"/>
          </a:xfrm>
        </p:spPr>
        <p:txBody>
          <a:bodyPr/>
          <a:lstStyle/>
          <a:p>
            <a:r>
              <a:rPr lang="en-US" dirty="0"/>
              <a:t>Background</a:t>
            </a:r>
          </a:p>
          <a:p>
            <a:r>
              <a:rPr lang="en-US" dirty="0"/>
              <a:t>Brief Q &amp; A</a:t>
            </a:r>
          </a:p>
          <a:p>
            <a:r>
              <a:rPr lang="en-US" b="1" dirty="0"/>
              <a:t>Our UNC Studies</a:t>
            </a:r>
          </a:p>
        </p:txBody>
      </p:sp>
      <p:pic>
        <p:nvPicPr>
          <p:cNvPr id="4" name="Picture 3"/>
          <p:cNvPicPr>
            <a:picLocks noChangeAspect="1"/>
          </p:cNvPicPr>
          <p:nvPr/>
        </p:nvPicPr>
        <p:blipFill>
          <a:blip r:embed="rId3"/>
          <a:stretch>
            <a:fillRect/>
          </a:stretch>
        </p:blipFill>
        <p:spPr>
          <a:xfrm>
            <a:off x="4544410" y="1857374"/>
            <a:ext cx="6019800" cy="3600450"/>
          </a:xfrm>
          <a:prstGeom prst="rect">
            <a:avLst/>
          </a:prstGeom>
        </p:spPr>
      </p:pic>
    </p:spTree>
    <p:extLst>
      <p:ext uri="{BB962C8B-B14F-4D97-AF65-F5344CB8AC3E}">
        <p14:creationId xmlns:p14="http://schemas.microsoft.com/office/powerpoint/2010/main" val="382640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493948" y="-200386"/>
            <a:ext cx="9634413" cy="7225810"/>
          </a:xfrm>
          <a:prstGeom prst="rect">
            <a:avLst/>
          </a:prstGeom>
        </p:spPr>
      </p:pic>
      <p:sp>
        <p:nvSpPr>
          <p:cNvPr id="5" name="TextBox 4">
            <a:extLst>
              <a:ext uri="{FF2B5EF4-FFF2-40B4-BE49-F238E27FC236}">
                <a16:creationId xmlns:a16="http://schemas.microsoft.com/office/drawing/2014/main" id="{D6B216CC-260E-4536-BA18-53DED84DCBD5}"/>
              </a:ext>
            </a:extLst>
          </p:cNvPr>
          <p:cNvSpPr txBox="1"/>
          <p:nvPr/>
        </p:nvSpPr>
        <p:spPr>
          <a:xfrm>
            <a:off x="4868985" y="-107882"/>
            <a:ext cx="2305538" cy="369332"/>
          </a:xfrm>
          <a:prstGeom prst="rect">
            <a:avLst/>
          </a:prstGeom>
          <a:noFill/>
        </p:spPr>
        <p:txBody>
          <a:bodyPr wrap="square" rtlCol="0">
            <a:spAutoFit/>
          </a:bodyPr>
          <a:lstStyle/>
          <a:p>
            <a:r>
              <a:rPr lang="en-US" dirty="0"/>
              <a:t>Thank you! Gracias!</a:t>
            </a:r>
          </a:p>
        </p:txBody>
      </p:sp>
    </p:spTree>
    <p:extLst>
      <p:ext uri="{BB962C8B-B14F-4D97-AF65-F5344CB8AC3E}">
        <p14:creationId xmlns:p14="http://schemas.microsoft.com/office/powerpoint/2010/main" val="1198379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96510" y="279156"/>
            <a:ext cx="10515600" cy="1325563"/>
          </a:xfrm>
        </p:spPr>
        <p:txBody>
          <a:bodyPr/>
          <a:lstStyle/>
          <a:p>
            <a:r>
              <a:rPr lang="en-US" dirty="0"/>
              <a:t>Uncovering the rules of Zika</a:t>
            </a:r>
          </a:p>
        </p:txBody>
      </p:sp>
      <p:sp>
        <p:nvSpPr>
          <p:cNvPr id="3" name="Content Placeholder 2"/>
          <p:cNvSpPr>
            <a:spLocks noGrp="1"/>
          </p:cNvSpPr>
          <p:nvPr>
            <p:ph idx="1"/>
          </p:nvPr>
        </p:nvSpPr>
        <p:spPr>
          <a:xfrm>
            <a:off x="1066800" y="2506662"/>
            <a:ext cx="10515600" cy="4351338"/>
          </a:xfrm>
        </p:spPr>
        <p:txBody>
          <a:bodyPr/>
          <a:lstStyle/>
          <a:p>
            <a:r>
              <a:rPr lang="en-US" b="1" dirty="0"/>
              <a:t>Background</a:t>
            </a:r>
          </a:p>
          <a:p>
            <a:r>
              <a:rPr lang="en-US" dirty="0"/>
              <a:t>Q &amp; A</a:t>
            </a:r>
          </a:p>
          <a:p>
            <a:r>
              <a:rPr lang="en-US" dirty="0"/>
              <a:t>Our UNC Studies</a:t>
            </a:r>
          </a:p>
          <a:p>
            <a:pPr marL="0" indent="0">
              <a:buNone/>
            </a:pPr>
            <a:endParaRPr lang="en-US" dirty="0"/>
          </a:p>
        </p:txBody>
      </p:sp>
      <p:pic>
        <p:nvPicPr>
          <p:cNvPr id="4" name="Picture 3"/>
          <p:cNvPicPr>
            <a:picLocks noChangeAspect="1"/>
          </p:cNvPicPr>
          <p:nvPr/>
        </p:nvPicPr>
        <p:blipFill>
          <a:blip r:embed="rId3"/>
          <a:stretch>
            <a:fillRect/>
          </a:stretch>
        </p:blipFill>
        <p:spPr>
          <a:xfrm>
            <a:off x="4544410" y="1857374"/>
            <a:ext cx="6019800" cy="3600450"/>
          </a:xfrm>
          <a:prstGeom prst="rect">
            <a:avLst/>
          </a:prstGeom>
        </p:spPr>
      </p:pic>
    </p:spTree>
    <p:extLst>
      <p:ext uri="{BB962C8B-B14F-4D97-AF65-F5344CB8AC3E}">
        <p14:creationId xmlns:p14="http://schemas.microsoft.com/office/powerpoint/2010/main" val="2378550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4658" y="2743200"/>
            <a:ext cx="8847142" cy="4038600"/>
          </a:xfrm>
          <a:prstGeom prst="rect">
            <a:avLst/>
          </a:prstGeom>
        </p:spPr>
      </p:pic>
      <p:sp>
        <p:nvSpPr>
          <p:cNvPr id="2" name="Title 1"/>
          <p:cNvSpPr>
            <a:spLocks noGrp="1"/>
          </p:cNvSpPr>
          <p:nvPr>
            <p:ph type="title"/>
          </p:nvPr>
        </p:nvSpPr>
        <p:spPr>
          <a:xfrm>
            <a:off x="1981200" y="19493"/>
            <a:ext cx="8229600" cy="762000"/>
          </a:xfrm>
        </p:spPr>
        <p:txBody>
          <a:bodyPr/>
          <a:lstStyle/>
          <a:p>
            <a:r>
              <a:rPr lang="en-US" dirty="0"/>
              <a:t>Zika Virus</a:t>
            </a:r>
          </a:p>
        </p:txBody>
      </p:sp>
      <p:sp>
        <p:nvSpPr>
          <p:cNvPr id="26" name="Content Placeholder 25"/>
          <p:cNvSpPr>
            <a:spLocks noGrp="1"/>
          </p:cNvSpPr>
          <p:nvPr>
            <p:ph idx="1"/>
          </p:nvPr>
        </p:nvSpPr>
        <p:spPr>
          <a:xfrm>
            <a:off x="386255" y="685800"/>
            <a:ext cx="6385035" cy="2133600"/>
          </a:xfrm>
        </p:spPr>
        <p:txBody>
          <a:bodyPr>
            <a:normAutofit/>
          </a:bodyPr>
          <a:lstStyle/>
          <a:p>
            <a:r>
              <a:rPr lang="en-US" dirty="0"/>
              <a:t>Flavivirus (related to dengue, West Nile)</a:t>
            </a:r>
          </a:p>
          <a:p>
            <a:r>
              <a:rPr lang="en-US" dirty="0"/>
              <a:t>Primary vector: </a:t>
            </a:r>
            <a:r>
              <a:rPr lang="en-US" i="1" dirty="0" err="1"/>
              <a:t>Aedes</a:t>
            </a:r>
            <a:r>
              <a:rPr lang="en-US" i="1" dirty="0"/>
              <a:t> </a:t>
            </a:r>
            <a:r>
              <a:rPr lang="en-US" i="1" dirty="0" err="1"/>
              <a:t>aegypti</a:t>
            </a:r>
            <a:r>
              <a:rPr lang="en-US" dirty="0"/>
              <a:t> mosquito</a:t>
            </a:r>
          </a:p>
        </p:txBody>
      </p:sp>
      <p:sp>
        <p:nvSpPr>
          <p:cNvPr id="4" name="TextBox 3"/>
          <p:cNvSpPr txBox="1"/>
          <p:nvPr/>
        </p:nvSpPr>
        <p:spPr>
          <a:xfrm>
            <a:off x="8634957" y="6611780"/>
            <a:ext cx="1880643" cy="246221"/>
          </a:xfrm>
          <a:prstGeom prst="rect">
            <a:avLst/>
          </a:prstGeom>
          <a:noFill/>
        </p:spPr>
        <p:txBody>
          <a:bodyPr wrap="none" rtlCol="0">
            <a:spAutoFit/>
          </a:bodyPr>
          <a:lstStyle/>
          <a:p>
            <a:r>
              <a:rPr lang="en-US" sz="1000" i="1" dirty="0">
                <a:solidFill>
                  <a:prstClr val="black"/>
                </a:solidFill>
              </a:rPr>
              <a:t>Lazear and Diamond 2016 J </a:t>
            </a:r>
            <a:r>
              <a:rPr lang="en-US" sz="1000" i="1" dirty="0" err="1">
                <a:solidFill>
                  <a:prstClr val="black"/>
                </a:solidFill>
              </a:rPr>
              <a:t>Virol</a:t>
            </a:r>
            <a:endParaRPr lang="en-US" sz="1000" i="1" dirty="0">
              <a:solidFill>
                <a:prstClr val="black"/>
              </a:solidFill>
            </a:endParaRPr>
          </a:p>
        </p:txBody>
      </p:sp>
      <p:pic>
        <p:nvPicPr>
          <p:cNvPr id="12" name="Picture 11"/>
          <p:cNvPicPr>
            <a:picLocks noChangeAspect="1"/>
          </p:cNvPicPr>
          <p:nvPr/>
        </p:nvPicPr>
        <p:blipFill>
          <a:blip r:embed="rId4"/>
          <a:stretch>
            <a:fillRect/>
          </a:stretch>
        </p:blipFill>
        <p:spPr>
          <a:xfrm>
            <a:off x="6858002" y="719548"/>
            <a:ext cx="3581399" cy="2404652"/>
          </a:xfrm>
          <a:prstGeom prst="rect">
            <a:avLst/>
          </a:prstGeom>
        </p:spPr>
      </p:pic>
      <p:sp>
        <p:nvSpPr>
          <p:cNvPr id="8" name="Left Arrow 7"/>
          <p:cNvSpPr/>
          <p:nvPr/>
        </p:nvSpPr>
        <p:spPr>
          <a:xfrm>
            <a:off x="9220200" y="5410200"/>
            <a:ext cx="990600" cy="228600"/>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5"/>
          <a:stretch>
            <a:fillRect/>
          </a:stretch>
        </p:blipFill>
        <p:spPr>
          <a:xfrm>
            <a:off x="4989787" y="1750040"/>
            <a:ext cx="2053622" cy="1392552"/>
          </a:xfrm>
          <a:prstGeom prst="rect">
            <a:avLst/>
          </a:prstGeom>
        </p:spPr>
      </p:pic>
    </p:spTree>
    <p:extLst>
      <p:ext uri="{BB962C8B-B14F-4D97-AF65-F5344CB8AC3E}">
        <p14:creationId xmlns:p14="http://schemas.microsoft.com/office/powerpoint/2010/main" val="65687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81200" y="0"/>
            <a:ext cx="8229600" cy="914400"/>
          </a:xfrm>
        </p:spPr>
        <p:txBody>
          <a:bodyPr/>
          <a:lstStyle/>
          <a:p>
            <a:r>
              <a:rPr lang="en-US" dirty="0"/>
              <a:t>Emergence</a:t>
            </a:r>
          </a:p>
        </p:txBody>
      </p:sp>
      <p:grpSp>
        <p:nvGrpSpPr>
          <p:cNvPr id="3" name="Group 2"/>
          <p:cNvGrpSpPr/>
          <p:nvPr/>
        </p:nvGrpSpPr>
        <p:grpSpPr>
          <a:xfrm>
            <a:off x="2530928" y="1371602"/>
            <a:ext cx="7029718" cy="4570539"/>
            <a:chOff x="3810000" y="4038600"/>
            <a:chExt cx="5334000" cy="2738317"/>
          </a:xfrm>
        </p:grpSpPr>
        <p:pic>
          <p:nvPicPr>
            <p:cNvPr id="5" name="Picture 2"/>
            <p:cNvPicPr>
              <a:picLocks noChangeAspect="1" noChangeArrowheads="1"/>
            </p:cNvPicPr>
            <p:nvPr/>
          </p:nvPicPr>
          <p:blipFill rotWithShape="1">
            <a:blip r:embed="rId2" cstate="print"/>
            <a:srcRect t="15901"/>
            <a:stretch/>
          </p:blipFill>
          <p:spPr bwMode="auto">
            <a:xfrm>
              <a:off x="3810000" y="4038600"/>
              <a:ext cx="5334000" cy="2594919"/>
            </a:xfrm>
            <a:prstGeom prst="rect">
              <a:avLst/>
            </a:prstGeom>
            <a:noFill/>
            <a:ln w="9525">
              <a:noFill/>
              <a:miter lim="800000"/>
              <a:headEnd/>
              <a:tailEnd/>
            </a:ln>
          </p:spPr>
        </p:pic>
        <p:sp>
          <p:nvSpPr>
            <p:cNvPr id="6" name="TextBox 5"/>
            <p:cNvSpPr txBox="1"/>
            <p:nvPr/>
          </p:nvSpPr>
          <p:spPr>
            <a:xfrm>
              <a:off x="7344365" y="6629400"/>
              <a:ext cx="1425776" cy="147517"/>
            </a:xfrm>
            <a:prstGeom prst="rect">
              <a:avLst/>
            </a:prstGeom>
            <a:noFill/>
          </p:spPr>
          <p:txBody>
            <a:bodyPr wrap="none" rtlCol="0">
              <a:spAutoFit/>
            </a:bodyPr>
            <a:lstStyle/>
            <a:p>
              <a:r>
                <a:rPr lang="en-US" sz="1000" i="1" dirty="0" err="1">
                  <a:solidFill>
                    <a:prstClr val="black"/>
                  </a:solidFill>
                </a:rPr>
                <a:t>Vasilakis</a:t>
              </a:r>
              <a:r>
                <a:rPr lang="en-US" sz="1000" i="1" dirty="0">
                  <a:solidFill>
                    <a:prstClr val="black"/>
                  </a:solidFill>
                </a:rPr>
                <a:t> 2011 Nat Rev </a:t>
              </a:r>
              <a:r>
                <a:rPr lang="en-US" sz="1000" i="1" dirty="0" err="1">
                  <a:solidFill>
                    <a:prstClr val="black"/>
                  </a:solidFill>
                </a:rPr>
                <a:t>Microbiol</a:t>
              </a:r>
              <a:endParaRPr lang="en-US" sz="1000" i="1" dirty="0">
                <a:solidFill>
                  <a:prstClr val="black"/>
                </a:solidFill>
              </a:endParaRPr>
            </a:p>
          </p:txBody>
        </p:sp>
        <p:sp>
          <p:nvSpPr>
            <p:cNvPr id="7" name="Rectangle 6"/>
            <p:cNvSpPr/>
            <p:nvPr/>
          </p:nvSpPr>
          <p:spPr>
            <a:xfrm>
              <a:off x="5867400" y="4343400"/>
              <a:ext cx="137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84904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493"/>
            <a:ext cx="8229600" cy="762000"/>
          </a:xfrm>
        </p:spPr>
        <p:txBody>
          <a:bodyPr/>
          <a:lstStyle/>
          <a:p>
            <a:r>
              <a:rPr lang="en-US" dirty="0"/>
              <a:t>Zika Emergence in the Americas</a:t>
            </a:r>
          </a:p>
        </p:txBody>
      </p:sp>
      <p:pic>
        <p:nvPicPr>
          <p:cNvPr id="3074" name="Picture 2" descr=" "/>
          <p:cNvPicPr>
            <a:picLocks noChangeAspect="1" noChangeArrowheads="1"/>
          </p:cNvPicPr>
          <p:nvPr/>
        </p:nvPicPr>
        <p:blipFill rotWithShape="1">
          <a:blip r:embed="rId3">
            <a:extLst>
              <a:ext uri="{28A0092B-C50C-407E-A947-70E740481C1C}">
                <a14:useLocalDpi xmlns:a14="http://schemas.microsoft.com/office/drawing/2010/main" val="0"/>
              </a:ext>
            </a:extLst>
          </a:blip>
          <a:srcRect t="9741"/>
          <a:stretch/>
        </p:blipFill>
        <p:spPr bwMode="auto">
          <a:xfrm>
            <a:off x="1676400" y="1164260"/>
            <a:ext cx="8753252" cy="500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84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of countries with local mosquito-borne transmission</a:t>
            </a:r>
          </a:p>
        </p:txBody>
      </p:sp>
      <p:sp>
        <p:nvSpPr>
          <p:cNvPr id="3" name="Content Placeholder 2"/>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7FF1B2F-8C3A-42D8-8D03-78AA904244DB}"/>
              </a:ext>
            </a:extLst>
          </p:cNvPr>
          <p:cNvPicPr>
            <a:picLocks noChangeAspect="1"/>
          </p:cNvPicPr>
          <p:nvPr/>
        </p:nvPicPr>
        <p:blipFill>
          <a:blip r:embed="rId2"/>
          <a:stretch>
            <a:fillRect/>
          </a:stretch>
        </p:blipFill>
        <p:spPr>
          <a:xfrm>
            <a:off x="1741793" y="695326"/>
            <a:ext cx="8881578" cy="6165038"/>
          </a:xfrm>
          <a:prstGeom prst="rect">
            <a:avLst/>
          </a:prstGeom>
        </p:spPr>
      </p:pic>
      <p:sp>
        <p:nvSpPr>
          <p:cNvPr id="6" name="TextBox 5">
            <a:extLst>
              <a:ext uri="{FF2B5EF4-FFF2-40B4-BE49-F238E27FC236}">
                <a16:creationId xmlns:a16="http://schemas.microsoft.com/office/drawing/2014/main" id="{F633D295-9AE6-4743-8BC9-BBF60E9CE74A}"/>
              </a:ext>
            </a:extLst>
          </p:cNvPr>
          <p:cNvSpPr txBox="1"/>
          <p:nvPr/>
        </p:nvSpPr>
        <p:spPr>
          <a:xfrm>
            <a:off x="10763251" y="6126164"/>
            <a:ext cx="1333500" cy="646331"/>
          </a:xfrm>
          <a:prstGeom prst="rect">
            <a:avLst/>
          </a:prstGeom>
          <a:noFill/>
        </p:spPr>
        <p:txBody>
          <a:bodyPr wrap="square" rtlCol="0">
            <a:spAutoFit/>
          </a:bodyPr>
          <a:lstStyle/>
          <a:p>
            <a:r>
              <a:rPr lang="en-US" dirty="0"/>
              <a:t>CDC, 9/2017</a:t>
            </a:r>
          </a:p>
        </p:txBody>
      </p:sp>
    </p:spTree>
    <p:extLst>
      <p:ext uri="{BB962C8B-B14F-4D97-AF65-F5344CB8AC3E}">
        <p14:creationId xmlns:p14="http://schemas.microsoft.com/office/powerpoint/2010/main" val="158273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23603" y="0"/>
            <a:ext cx="8321310" cy="6893025"/>
          </a:xfrm>
          <a:prstGeom prst="rect">
            <a:avLst/>
          </a:prstGeom>
        </p:spPr>
      </p:pic>
      <p:sp>
        <p:nvSpPr>
          <p:cNvPr id="5" name="TextBox 4"/>
          <p:cNvSpPr txBox="1"/>
          <p:nvPr/>
        </p:nvSpPr>
        <p:spPr>
          <a:xfrm>
            <a:off x="8755583" y="0"/>
            <a:ext cx="2152481" cy="369332"/>
          </a:xfrm>
          <a:prstGeom prst="rect">
            <a:avLst/>
          </a:prstGeom>
          <a:noFill/>
        </p:spPr>
        <p:txBody>
          <a:bodyPr wrap="square" rtlCol="0">
            <a:spAutoFit/>
          </a:bodyPr>
          <a:lstStyle/>
          <a:p>
            <a:r>
              <a:rPr lang="en-US" dirty="0"/>
              <a:t>CDC, 2016</a:t>
            </a:r>
          </a:p>
        </p:txBody>
      </p:sp>
    </p:spTree>
    <p:extLst>
      <p:ext uri="{BB962C8B-B14F-4D97-AF65-F5344CB8AC3E}">
        <p14:creationId xmlns:p14="http://schemas.microsoft.com/office/powerpoint/2010/main" val="317834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17410" y="0"/>
            <a:ext cx="8229600" cy="914400"/>
          </a:xfrm>
        </p:spPr>
        <p:txBody>
          <a:bodyPr/>
          <a:lstStyle/>
          <a:p>
            <a:r>
              <a:rPr lang="en-US" dirty="0"/>
              <a:t>Clinical Manifestations</a:t>
            </a:r>
          </a:p>
        </p:txBody>
      </p:sp>
      <p:pic>
        <p:nvPicPr>
          <p:cNvPr id="9" name="Picture 8"/>
          <p:cNvPicPr>
            <a:picLocks noChangeAspect="1"/>
          </p:cNvPicPr>
          <p:nvPr/>
        </p:nvPicPr>
        <p:blipFill rotWithShape="1">
          <a:blip r:embed="rId2"/>
          <a:srcRect l="16353" t="40389" r="15541" b="7459"/>
          <a:stretch/>
        </p:blipFill>
        <p:spPr>
          <a:xfrm>
            <a:off x="1917410" y="1945187"/>
            <a:ext cx="8176503" cy="4492108"/>
          </a:xfrm>
          <a:prstGeom prst="rect">
            <a:avLst/>
          </a:prstGeom>
        </p:spPr>
      </p:pic>
      <p:sp>
        <p:nvSpPr>
          <p:cNvPr id="2" name="TextBox 1"/>
          <p:cNvSpPr txBox="1"/>
          <p:nvPr/>
        </p:nvSpPr>
        <p:spPr>
          <a:xfrm>
            <a:off x="898635" y="914400"/>
            <a:ext cx="7796048" cy="369332"/>
          </a:xfrm>
          <a:prstGeom prst="rect">
            <a:avLst/>
          </a:prstGeom>
          <a:noFill/>
        </p:spPr>
        <p:txBody>
          <a:bodyPr wrap="square" rtlCol="0">
            <a:spAutoFit/>
          </a:bodyPr>
          <a:lstStyle/>
          <a:p>
            <a:r>
              <a:rPr lang="en-US" b="1" dirty="0"/>
              <a:t>Majority of cases asymptomatic (~80%)</a:t>
            </a:r>
          </a:p>
        </p:txBody>
      </p:sp>
    </p:spTree>
    <p:extLst>
      <p:ext uri="{BB962C8B-B14F-4D97-AF65-F5344CB8AC3E}">
        <p14:creationId xmlns:p14="http://schemas.microsoft.com/office/powerpoint/2010/main" val="348173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1394</TotalTime>
  <Words>1121</Words>
  <Application>Microsoft Office PowerPoint</Application>
  <PresentationFormat>Widescreen</PresentationFormat>
  <Paragraphs>133</Paragraphs>
  <Slides>27</Slides>
  <Notes>3</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27</vt:i4>
      </vt:variant>
    </vt:vector>
  </HeadingPairs>
  <TitlesOfParts>
    <vt:vector size="37" baseType="lpstr">
      <vt:lpstr>Arial</vt:lpstr>
      <vt:lpstr>Calibri</vt:lpstr>
      <vt:lpstr>Calibri Light</vt:lpstr>
      <vt:lpstr>Wingdings</vt:lpstr>
      <vt:lpstr>Office Theme</vt:lpstr>
      <vt:lpstr>1_Office Theme</vt:lpstr>
      <vt:lpstr>2_Office Theme</vt:lpstr>
      <vt:lpstr>3_Office Theme</vt:lpstr>
      <vt:lpstr>4_Office Theme</vt:lpstr>
      <vt:lpstr>5_Office Theme</vt:lpstr>
      <vt:lpstr>Uncovering the rules of Zika</vt:lpstr>
      <vt:lpstr>1981: HIV                         2016: Zika</vt:lpstr>
      <vt:lpstr>Uncovering the rules of Zika</vt:lpstr>
      <vt:lpstr>Zika Virus</vt:lpstr>
      <vt:lpstr>Emergence</vt:lpstr>
      <vt:lpstr>Zika Emergence in the Americas</vt:lpstr>
      <vt:lpstr>Map of countries with local mosquito-borne transmission</vt:lpstr>
      <vt:lpstr>PowerPoint Presentation</vt:lpstr>
      <vt:lpstr>Clinical Manifestations</vt:lpstr>
      <vt:lpstr>Timeline of Illness</vt:lpstr>
      <vt:lpstr>Complications: Guillain-Barré Syndrome</vt:lpstr>
      <vt:lpstr>PowerPoint Presentation</vt:lpstr>
      <vt:lpstr>PowerPoint Presentation</vt:lpstr>
      <vt:lpstr>Zika Virus and Microcephaly</vt:lpstr>
      <vt:lpstr>Evidence of ZIKV Congenital Infection</vt:lpstr>
      <vt:lpstr>Mechanisms of destruction</vt:lpstr>
      <vt:lpstr>Microcephaly is tip of the iceberg</vt:lpstr>
      <vt:lpstr>Latest on risk of congenital infection</vt:lpstr>
      <vt:lpstr>PowerPoint Presentation</vt:lpstr>
      <vt:lpstr>Manifestions of Zika can present later in infancy</vt:lpstr>
      <vt:lpstr>Diagnostics</vt:lpstr>
      <vt:lpstr>Prevention of Zika &amp; complications</vt:lpstr>
      <vt:lpstr>PowerPoint Presentation</vt:lpstr>
      <vt:lpstr>What rules we still need to understand:</vt:lpstr>
      <vt:lpstr>Uncovering the “rules” of Zika</vt:lpstr>
      <vt:lpstr>Uncovering the “rules” of Zika</vt:lpstr>
      <vt:lpstr>PowerPoint Presentation</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Uncovering the “rules” of Zika</dc:title>
  <dc:creator>Becker-Dreps, Sylvia</dc:creator>
  <cp:lastModifiedBy>Crews, Rawley</cp:lastModifiedBy>
  <cp:revision>85</cp:revision>
  <dcterms:created xsi:type="dcterms:W3CDTF">2016-12-06T10:58:53Z</dcterms:created>
  <dcterms:modified xsi:type="dcterms:W3CDTF">2017-10-02T18:11:24Z</dcterms:modified>
</cp:coreProperties>
</file>