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69" r:id="rId3"/>
    <p:sldId id="270" r:id="rId4"/>
    <p:sldId id="271" r:id="rId5"/>
    <p:sldId id="272" r:id="rId6"/>
    <p:sldId id="273" r:id="rId7"/>
    <p:sldId id="283" r:id="rId8"/>
    <p:sldId id="284" r:id="rId9"/>
    <p:sldId id="287" r:id="rId10"/>
    <p:sldId id="285" r:id="rId11"/>
    <p:sldId id="286" r:id="rId12"/>
    <p:sldId id="288" r:id="rId13"/>
    <p:sldId id="275" r:id="rId14"/>
    <p:sldId id="293" r:id="rId15"/>
    <p:sldId id="276" r:id="rId16"/>
    <p:sldId id="277" r:id="rId17"/>
    <p:sldId id="290" r:id="rId18"/>
    <p:sldId id="291" r:id="rId19"/>
    <p:sldId id="292" r:id="rId20"/>
    <p:sldId id="289" r:id="rId21"/>
    <p:sldId id="278" r:id="rId22"/>
    <p:sldId id="279" r:id="rId23"/>
    <p:sldId id="280"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83" autoAdjust="0"/>
    <p:restoredTop sz="84594" autoAdjust="0"/>
  </p:normalViewPr>
  <p:slideViewPr>
    <p:cSldViewPr snapToGrid="0">
      <p:cViewPr varScale="1">
        <p:scale>
          <a:sx n="63" d="100"/>
          <a:sy n="63" d="100"/>
        </p:scale>
        <p:origin x="216" y="10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4BDDB-1DB6-4DE4-9037-D8636ABCE269}" type="datetimeFigureOut">
              <a:rPr lang="en-US" smtClean="0"/>
              <a:t>8/14/18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4634A-3BE2-4EE4-94D1-4F4FB0001F57}" type="slidenum">
              <a:rPr lang="en-US" smtClean="0"/>
              <a:t>‹#›</a:t>
            </a:fld>
            <a:endParaRPr lang="en-US"/>
          </a:p>
        </p:txBody>
      </p:sp>
    </p:spTree>
    <p:extLst>
      <p:ext uri="{BB962C8B-B14F-4D97-AF65-F5344CB8AC3E}">
        <p14:creationId xmlns:p14="http://schemas.microsoft.com/office/powerpoint/2010/main" val="311700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Talk about effort that went into project building and making connections → google/lit search, many emails, skyping and communication between myself and eventually Director and assistants at clinics who helped me with logistics </a:t>
            </a:r>
            <a:endParaRPr lang="en-US" dirty="0"/>
          </a:p>
        </p:txBody>
      </p:sp>
      <p:sp>
        <p:nvSpPr>
          <p:cNvPr id="4" name="Slide Number Placeholder 3"/>
          <p:cNvSpPr>
            <a:spLocks noGrp="1"/>
          </p:cNvSpPr>
          <p:nvPr>
            <p:ph type="sldNum" sz="quarter" idx="10"/>
          </p:nvPr>
        </p:nvSpPr>
        <p:spPr/>
        <p:txBody>
          <a:bodyPr/>
          <a:lstStyle/>
          <a:p>
            <a:fld id="{C194634A-3BE2-4EE4-94D1-4F4FB0001F57}" type="slidenum">
              <a:rPr lang="en-US" smtClean="0"/>
              <a:t>2</a:t>
            </a:fld>
            <a:endParaRPr lang="en-US"/>
          </a:p>
        </p:txBody>
      </p:sp>
    </p:spTree>
    <p:extLst>
      <p:ext uri="{BB962C8B-B14F-4D97-AF65-F5344CB8AC3E}">
        <p14:creationId xmlns:p14="http://schemas.microsoft.com/office/powerpoint/2010/main" val="3554729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quote shows one patient who was able to find meaning in unstructured time – but this was a rare perspective from patient </a:t>
            </a:r>
          </a:p>
        </p:txBody>
      </p:sp>
      <p:sp>
        <p:nvSpPr>
          <p:cNvPr id="4" name="Slide Number Placeholder 3"/>
          <p:cNvSpPr>
            <a:spLocks noGrp="1"/>
          </p:cNvSpPr>
          <p:nvPr>
            <p:ph type="sldNum" sz="quarter" idx="10"/>
          </p:nvPr>
        </p:nvSpPr>
        <p:spPr/>
        <p:txBody>
          <a:bodyPr/>
          <a:lstStyle/>
          <a:p>
            <a:fld id="{C194634A-3BE2-4EE4-94D1-4F4FB0001F57}" type="slidenum">
              <a:rPr lang="en-US" smtClean="0"/>
              <a:t>18</a:t>
            </a:fld>
            <a:endParaRPr lang="en-US"/>
          </a:p>
        </p:txBody>
      </p:sp>
    </p:spTree>
    <p:extLst>
      <p:ext uri="{BB962C8B-B14F-4D97-AF65-F5344CB8AC3E}">
        <p14:creationId xmlns:p14="http://schemas.microsoft.com/office/powerpoint/2010/main" val="3258343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4634A-3BE2-4EE4-94D1-4F4FB0001F57}" type="slidenum">
              <a:rPr lang="en-US" smtClean="0"/>
              <a:t>20</a:t>
            </a:fld>
            <a:endParaRPr lang="en-US"/>
          </a:p>
        </p:txBody>
      </p:sp>
    </p:spTree>
    <p:extLst>
      <p:ext uri="{BB962C8B-B14F-4D97-AF65-F5344CB8AC3E}">
        <p14:creationId xmlns:p14="http://schemas.microsoft.com/office/powerpoint/2010/main" val="363432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Bias </a:t>
            </a: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selection - perhaps I interviewed patients who were more approachable/had more trust with the clinic and staff? however, somewhat negated since I interviewed 22 patients &amp; interviewed nearly all employees </a:t>
            </a: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social desirability - idea that respondents answer in a way that will seem pleasing, being accepted, liked</a:t>
            </a: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confirmation - idea that researcher goes in with a preformed hypothesis and will remember points better that reflect that and forget other points that might contradict it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Also idea of validity of study – is this population/location generalizable to broader global health contexts? Reproducible? </a:t>
            </a: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C194634A-3BE2-4EE4-94D1-4F4FB0001F57}" type="slidenum">
              <a:rPr lang="en-US" smtClean="0"/>
              <a:t>21</a:t>
            </a:fld>
            <a:endParaRPr lang="en-US"/>
          </a:p>
        </p:txBody>
      </p:sp>
    </p:spTree>
    <p:extLst>
      <p:ext uri="{BB962C8B-B14F-4D97-AF65-F5344CB8AC3E}">
        <p14:creationId xmlns:p14="http://schemas.microsoft.com/office/powerpoint/2010/main" val="265113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Skills acquired – meaning are patients more effective at coping with free time in the external environment when they have been exposed to it on the inside? Does it make a difference?</a:t>
            </a:r>
          </a:p>
        </p:txBody>
      </p:sp>
      <p:sp>
        <p:nvSpPr>
          <p:cNvPr id="4" name="Slide Number Placeholder 3"/>
          <p:cNvSpPr>
            <a:spLocks noGrp="1"/>
          </p:cNvSpPr>
          <p:nvPr>
            <p:ph type="sldNum" sz="quarter" idx="10"/>
          </p:nvPr>
        </p:nvSpPr>
        <p:spPr/>
        <p:txBody>
          <a:bodyPr/>
          <a:lstStyle/>
          <a:p>
            <a:fld id="{C194634A-3BE2-4EE4-94D1-4F4FB0001F57}" type="slidenum">
              <a:rPr lang="en-US" smtClean="0"/>
              <a:t>22</a:t>
            </a:fld>
            <a:endParaRPr lang="en-US"/>
          </a:p>
        </p:txBody>
      </p:sp>
    </p:spTree>
    <p:extLst>
      <p:ext uri="{BB962C8B-B14F-4D97-AF65-F5344CB8AC3E}">
        <p14:creationId xmlns:p14="http://schemas.microsoft.com/office/powerpoint/2010/main" val="315093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Design to maximize psychiatric care despite limited # of psychiatrists in the area</a:t>
            </a:r>
          </a:p>
          <a:p>
            <a:pPr rtl="0"/>
            <a:r>
              <a:rPr lang="en-US" sz="1200" b="0" i="0" u="none" strike="noStrike" kern="1200" dirty="0">
                <a:solidFill>
                  <a:schemeClr val="tx1"/>
                </a:solidFill>
                <a:effectLst/>
                <a:latin typeface="+mn-lt"/>
                <a:ea typeface="+mn-ea"/>
                <a:cs typeface="+mn-cs"/>
              </a:rPr>
              <a:t>Importance of GP</a:t>
            </a:r>
          </a:p>
          <a:p>
            <a:pPr rtl="0"/>
            <a:r>
              <a:rPr lang="en-US" sz="1200" b="0" i="0" u="none" strike="noStrike" kern="1200" dirty="0">
                <a:solidFill>
                  <a:schemeClr val="tx1"/>
                </a:solidFill>
                <a:effectLst/>
                <a:latin typeface="+mn-lt"/>
                <a:ea typeface="+mn-ea"/>
                <a:cs typeface="+mn-cs"/>
              </a:rPr>
              <a:t>Utilization of local resources (arts and crafts, theater, etc.) </a:t>
            </a:r>
          </a:p>
          <a:p>
            <a:pPr rtl="0"/>
            <a:r>
              <a:rPr lang="en-US" sz="1200" b="0" i="0" u="none" strike="noStrike" kern="1200" dirty="0">
                <a:solidFill>
                  <a:schemeClr val="tx1"/>
                </a:solidFill>
                <a:effectLst/>
                <a:latin typeface="+mn-lt"/>
                <a:ea typeface="+mn-ea"/>
                <a:cs typeface="+mn-cs"/>
              </a:rPr>
              <a:t>Partnership with local </a:t>
            </a:r>
            <a:r>
              <a:rPr lang="en-US" sz="1200" b="0" i="0" u="none" strike="noStrike" kern="1200" dirty="0" err="1">
                <a:solidFill>
                  <a:schemeClr val="tx1"/>
                </a:solidFill>
                <a:effectLst/>
                <a:latin typeface="+mn-lt"/>
                <a:ea typeface="+mn-ea"/>
                <a:cs typeface="+mn-cs"/>
              </a:rPr>
              <a:t>obra</a:t>
            </a:r>
            <a:r>
              <a:rPr lang="en-US" sz="1200" b="0" i="0" u="none" strike="noStrike" kern="1200" dirty="0">
                <a:solidFill>
                  <a:schemeClr val="tx1"/>
                </a:solidFill>
                <a:effectLst/>
                <a:latin typeface="+mn-lt"/>
                <a:ea typeface="+mn-ea"/>
                <a:cs typeface="+mn-cs"/>
              </a:rPr>
              <a:t> social and investment of co-founders</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Longevity of clinic – how was this possible? The question </a:t>
            </a: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C194634A-3BE2-4EE4-94D1-4F4FB0001F57}" type="slidenum">
              <a:rPr lang="en-US" smtClean="0"/>
              <a:t>4</a:t>
            </a:fld>
            <a:endParaRPr lang="en-US"/>
          </a:p>
        </p:txBody>
      </p:sp>
    </p:spTree>
    <p:extLst>
      <p:ext uri="{BB962C8B-B14F-4D97-AF65-F5344CB8AC3E}">
        <p14:creationId xmlns:p14="http://schemas.microsoft.com/office/powerpoint/2010/main" val="27066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4634A-3BE2-4EE4-94D1-4F4FB0001F57}" type="slidenum">
              <a:rPr lang="en-US" smtClean="0"/>
              <a:t>5</a:t>
            </a:fld>
            <a:endParaRPr lang="en-US"/>
          </a:p>
        </p:txBody>
      </p:sp>
    </p:spTree>
    <p:extLst>
      <p:ext uri="{BB962C8B-B14F-4D97-AF65-F5344CB8AC3E}">
        <p14:creationId xmlns:p14="http://schemas.microsoft.com/office/powerpoint/2010/main" val="26292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talk about process of interviewing patients – how I decided who to interview, etc. </a:t>
            </a:r>
          </a:p>
          <a:p>
            <a:r>
              <a:rPr lang="en-US" dirty="0"/>
              <a:t>	set of interview questions</a:t>
            </a:r>
          </a:p>
          <a:p>
            <a:endParaRPr lang="en-US" dirty="0"/>
          </a:p>
          <a:p>
            <a:r>
              <a:rPr lang="en-US" dirty="0"/>
              <a:t>23 patients, 21 employees, 3 community affiliates</a:t>
            </a:r>
          </a:p>
          <a:p>
            <a:endParaRPr lang="en-US" dirty="0"/>
          </a:p>
          <a:p>
            <a:pPr rtl="0"/>
            <a:r>
              <a:rPr lang="en-US" sz="1200" b="0" i="0" u="none" strike="noStrike" kern="1200" dirty="0">
                <a:solidFill>
                  <a:schemeClr val="tx1"/>
                </a:solidFill>
                <a:effectLst/>
                <a:latin typeface="+mn-lt"/>
                <a:ea typeface="+mn-ea"/>
                <a:cs typeface="+mn-cs"/>
              </a:rPr>
              <a:t>can discuss in more detail details about interviews</a:t>
            </a:r>
          </a:p>
          <a:p>
            <a:pPr lvl="1" rtl="0"/>
            <a:r>
              <a:rPr lang="en-US" sz="1200" b="0" i="0" u="none" strike="noStrike" kern="1200" dirty="0">
                <a:solidFill>
                  <a:schemeClr val="tx1"/>
                </a:solidFill>
                <a:effectLst/>
                <a:latin typeface="+mn-lt"/>
                <a:ea typeface="+mn-ea"/>
                <a:cs typeface="+mn-cs"/>
              </a:rPr>
              <a:t>patients of varying pathologies and lengths of stay</a:t>
            </a:r>
          </a:p>
          <a:p>
            <a:pPr lvl="1" rtl="0"/>
            <a:r>
              <a:rPr lang="en-US" sz="1200" b="0" i="0" u="none" strike="noStrike" kern="1200" dirty="0">
                <a:solidFill>
                  <a:schemeClr val="tx1"/>
                </a:solidFill>
                <a:effectLst/>
                <a:latin typeface="+mn-lt"/>
                <a:ea typeface="+mn-ea"/>
                <a:cs typeface="+mn-cs"/>
              </a:rPr>
              <a:t>employees of varying positions - interviewed nearly all employees</a:t>
            </a:r>
          </a:p>
          <a:p>
            <a:pPr lvl="1" rtl="0"/>
            <a:r>
              <a:rPr lang="en-US" sz="1200" b="0" i="0" u="none" strike="noStrike" kern="1200" dirty="0">
                <a:solidFill>
                  <a:schemeClr val="tx1"/>
                </a:solidFill>
                <a:effectLst/>
                <a:latin typeface="+mn-lt"/>
                <a:ea typeface="+mn-ea"/>
                <a:cs typeface="+mn-cs"/>
              </a:rPr>
              <a:t>affiliates - local hospital, </a:t>
            </a:r>
            <a:r>
              <a:rPr lang="en-US" sz="1200" b="0" i="0" u="none" strike="noStrike" kern="1200" dirty="0" err="1">
                <a:solidFill>
                  <a:schemeClr val="tx1"/>
                </a:solidFill>
                <a:effectLst/>
                <a:latin typeface="+mn-lt"/>
                <a:ea typeface="+mn-ea"/>
                <a:cs typeface="+mn-cs"/>
              </a:rPr>
              <a:t>Obra</a:t>
            </a:r>
            <a:r>
              <a:rPr lang="en-US" sz="1200" b="0" i="0" u="none" strike="noStrike" kern="1200" dirty="0">
                <a:solidFill>
                  <a:schemeClr val="tx1"/>
                </a:solidFill>
                <a:effectLst/>
                <a:latin typeface="+mn-lt"/>
                <a:ea typeface="+mn-ea"/>
                <a:cs typeface="+mn-cs"/>
              </a:rPr>
              <a:t> social, Rede Americas </a:t>
            </a:r>
            <a:endParaRPr lang="en-US" dirty="0"/>
          </a:p>
          <a:p>
            <a:endParaRPr lang="en-US" dirty="0"/>
          </a:p>
        </p:txBody>
      </p:sp>
      <p:sp>
        <p:nvSpPr>
          <p:cNvPr id="4" name="Slide Number Placeholder 3"/>
          <p:cNvSpPr>
            <a:spLocks noGrp="1"/>
          </p:cNvSpPr>
          <p:nvPr>
            <p:ph type="sldNum" sz="quarter" idx="10"/>
          </p:nvPr>
        </p:nvSpPr>
        <p:spPr/>
        <p:txBody>
          <a:bodyPr/>
          <a:lstStyle/>
          <a:p>
            <a:fld id="{C194634A-3BE2-4EE4-94D1-4F4FB0001F57}" type="slidenum">
              <a:rPr lang="en-US" smtClean="0"/>
              <a:t>6</a:t>
            </a:fld>
            <a:endParaRPr lang="en-US"/>
          </a:p>
        </p:txBody>
      </p:sp>
    </p:spTree>
    <p:extLst>
      <p:ext uri="{BB962C8B-B14F-4D97-AF65-F5344CB8AC3E}">
        <p14:creationId xmlns:p14="http://schemas.microsoft.com/office/powerpoint/2010/main" val="315450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got there this is what I saw…</a:t>
            </a:r>
          </a:p>
        </p:txBody>
      </p:sp>
      <p:sp>
        <p:nvSpPr>
          <p:cNvPr id="4" name="Slide Number Placeholder 3"/>
          <p:cNvSpPr>
            <a:spLocks noGrp="1"/>
          </p:cNvSpPr>
          <p:nvPr>
            <p:ph type="sldNum" sz="quarter" idx="10"/>
          </p:nvPr>
        </p:nvSpPr>
        <p:spPr/>
        <p:txBody>
          <a:bodyPr/>
          <a:lstStyle/>
          <a:p>
            <a:fld id="{C194634A-3BE2-4EE4-94D1-4F4FB0001F57}" type="slidenum">
              <a:rPr lang="en-US" smtClean="0"/>
              <a:t>7</a:t>
            </a:fld>
            <a:endParaRPr lang="en-US"/>
          </a:p>
        </p:txBody>
      </p:sp>
    </p:spTree>
    <p:extLst>
      <p:ext uri="{BB962C8B-B14F-4D97-AF65-F5344CB8AC3E}">
        <p14:creationId xmlns:p14="http://schemas.microsoft.com/office/powerpoint/2010/main" val="400890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importance of clinic structure in the success of individual treatment and clinic sustainability/success</a:t>
            </a: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therapeutic value of the community - patients from diverse backgrounds able to interact and participate in each others healing</a:t>
            </a: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C194634A-3BE2-4EE4-94D1-4F4FB0001F57}" type="slidenum">
              <a:rPr lang="en-US" smtClean="0"/>
              <a:t>13</a:t>
            </a:fld>
            <a:endParaRPr lang="en-US"/>
          </a:p>
        </p:txBody>
      </p:sp>
    </p:spTree>
    <p:extLst>
      <p:ext uri="{BB962C8B-B14F-4D97-AF65-F5344CB8AC3E}">
        <p14:creationId xmlns:p14="http://schemas.microsoft.com/office/powerpoint/2010/main" val="92120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research focuses on the day hospital since it is the most unique modality and the one built upon the community foundation pillars </a:t>
            </a:r>
          </a:p>
        </p:txBody>
      </p:sp>
      <p:sp>
        <p:nvSpPr>
          <p:cNvPr id="4" name="Slide Number Placeholder 3"/>
          <p:cNvSpPr>
            <a:spLocks noGrp="1"/>
          </p:cNvSpPr>
          <p:nvPr>
            <p:ph type="sldNum" sz="quarter" idx="10"/>
          </p:nvPr>
        </p:nvSpPr>
        <p:spPr/>
        <p:txBody>
          <a:bodyPr/>
          <a:lstStyle/>
          <a:p>
            <a:fld id="{C194634A-3BE2-4EE4-94D1-4F4FB0001F57}" type="slidenum">
              <a:rPr lang="en-US" smtClean="0"/>
              <a:t>14</a:t>
            </a:fld>
            <a:endParaRPr lang="en-US"/>
          </a:p>
        </p:txBody>
      </p:sp>
    </p:spTree>
    <p:extLst>
      <p:ext uri="{BB962C8B-B14F-4D97-AF65-F5344CB8AC3E}">
        <p14:creationId xmlns:p14="http://schemas.microsoft.com/office/powerpoint/2010/main" val="323856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therapeutic value of the community - patients from diverse backgrounds able to interact and participate in each others healing</a:t>
            </a:r>
            <a:endParaRPr lang="en-US" dirty="0"/>
          </a:p>
        </p:txBody>
      </p:sp>
      <p:sp>
        <p:nvSpPr>
          <p:cNvPr id="4" name="Slide Number Placeholder 3"/>
          <p:cNvSpPr>
            <a:spLocks noGrp="1"/>
          </p:cNvSpPr>
          <p:nvPr>
            <p:ph type="sldNum" sz="quarter" idx="10"/>
          </p:nvPr>
        </p:nvSpPr>
        <p:spPr/>
        <p:txBody>
          <a:bodyPr/>
          <a:lstStyle/>
          <a:p>
            <a:fld id="{C194634A-3BE2-4EE4-94D1-4F4FB0001F57}" type="slidenum">
              <a:rPr lang="en-US" smtClean="0"/>
              <a:t>15</a:t>
            </a:fld>
            <a:endParaRPr lang="en-US"/>
          </a:p>
        </p:txBody>
      </p:sp>
    </p:spTree>
    <p:extLst>
      <p:ext uri="{BB962C8B-B14F-4D97-AF65-F5344CB8AC3E}">
        <p14:creationId xmlns:p14="http://schemas.microsoft.com/office/powerpoint/2010/main" val="403308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personal growth - comments specific to changes within a person that they note in themselves, i.e. how they feel, painting nails, etc. </a:t>
            </a: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functional rehab - big picture in society, with focus on skills acquired and social interactions </a:t>
            </a: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C194634A-3BE2-4EE4-94D1-4F4FB0001F57}" type="slidenum">
              <a:rPr lang="en-US" smtClean="0"/>
              <a:t>16</a:t>
            </a:fld>
            <a:endParaRPr lang="en-US"/>
          </a:p>
        </p:txBody>
      </p:sp>
    </p:spTree>
    <p:extLst>
      <p:ext uri="{BB962C8B-B14F-4D97-AF65-F5344CB8AC3E}">
        <p14:creationId xmlns:p14="http://schemas.microsoft.com/office/powerpoint/2010/main" val="1018273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descr="fall_unc_ch_scenes_10_002-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12192000" cy="686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4000">
                <a:solidFill>
                  <a:schemeClr val="tx1">
                    <a:lumMod val="65000"/>
                    <a:lumOff val="3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082066"/>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40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fld id="{3998D37B-FE0F-054C-9703-6E9F49C89809}" type="datetimeFigureOut">
              <a:rPr lang="en-US" smtClean="0">
                <a:solidFill>
                  <a:prstClr val="black"/>
                </a:solidFill>
              </a:rPr>
              <a:pPr defTabSz="457200"/>
              <a:t>8/14/18</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457200"/>
            <a:fld id="{D63B729D-D8D3-3946-AEB6-C8392B640D9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126126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5892800"/>
            <a:ext cx="12192000" cy="965200"/>
          </a:xfrm>
          <a:prstGeom prst="rect">
            <a:avLst/>
          </a:prstGeom>
          <a:gradFill>
            <a:gsLst>
              <a:gs pos="0">
                <a:srgbClr val="639EC8"/>
              </a:gs>
              <a:gs pos="100000">
                <a:srgbClr val="6BABD8"/>
              </a:gs>
            </a:gsLst>
          </a:gradFill>
          <a:ln>
            <a:noFill/>
          </a:ln>
          <a:effectLst>
            <a:outerShdw blurRad="136525" dist="88900" dir="11820000" sx="61000" sy="61000" algn="tl" rotWithShape="0">
              <a:schemeClr val="bg1">
                <a:lumMod val="75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prstClr val="white"/>
              </a:solidFill>
            </a:endParaRPr>
          </a:p>
        </p:txBody>
      </p:sp>
      <p:pic>
        <p:nvPicPr>
          <p:cNvPr id="1027" name="Picture 3" descr="small_white_tran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00" y="6065838"/>
            <a:ext cx="3014133"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297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1586961"/>
            <a:ext cx="10363200" cy="1470025"/>
          </a:xfrm>
        </p:spPr>
        <p:txBody>
          <a:bodyPr>
            <a:normAutofit fontScale="90000"/>
          </a:bodyPr>
          <a:lstStyle/>
          <a:p>
            <a:r>
              <a:rPr lang="en-US" dirty="0"/>
              <a:t>A Model for Community Mental Health Care in Latin America </a:t>
            </a:r>
            <a:br>
              <a:rPr lang="en-US" dirty="0"/>
            </a:br>
            <a:r>
              <a:rPr lang="en-US" sz="3600" dirty="0"/>
              <a:t>The Austral Institute in Neuquén, Argentina</a:t>
            </a:r>
            <a:endParaRPr lang="en-US" sz="3200" dirty="0"/>
          </a:p>
        </p:txBody>
      </p:sp>
      <p:sp>
        <p:nvSpPr>
          <p:cNvPr id="5" name="Subtitle 4"/>
          <p:cNvSpPr>
            <a:spLocks noGrp="1"/>
          </p:cNvSpPr>
          <p:nvPr>
            <p:ph type="subTitle" idx="1"/>
          </p:nvPr>
        </p:nvSpPr>
        <p:spPr/>
        <p:txBody>
          <a:bodyPr>
            <a:normAutofit/>
          </a:bodyPr>
          <a:lstStyle/>
          <a:p>
            <a:r>
              <a:rPr lang="en-US" sz="1800" dirty="0"/>
              <a:t>Shannon Herndon; Lauren Ellis; Bradley </a:t>
            </a:r>
            <a:r>
              <a:rPr lang="en-US" sz="1800" dirty="0" err="1"/>
              <a:t>Gaynes</a:t>
            </a:r>
            <a:r>
              <a:rPr lang="en-US" sz="1800" dirty="0"/>
              <a:t>, MD MPH</a:t>
            </a:r>
          </a:p>
          <a:p>
            <a:r>
              <a:rPr lang="en-US" sz="1800" dirty="0"/>
              <a:t>University of North Carolina, Chapel Hill, NC</a:t>
            </a:r>
          </a:p>
          <a:p>
            <a:r>
              <a:rPr lang="en-US" sz="1800" dirty="0"/>
              <a:t>8/16/2018</a:t>
            </a:r>
          </a:p>
          <a:p>
            <a:r>
              <a:rPr lang="en-US" sz="1800" dirty="0"/>
              <a:t>OIA Global Health Forum</a:t>
            </a:r>
          </a:p>
        </p:txBody>
      </p:sp>
    </p:spTree>
    <p:extLst>
      <p:ext uri="{BB962C8B-B14F-4D97-AF65-F5344CB8AC3E}">
        <p14:creationId xmlns:p14="http://schemas.microsoft.com/office/powerpoint/2010/main" val="2150254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20EA-43AC-EC47-9C29-74124C3CA260}"/>
              </a:ext>
            </a:extLst>
          </p:cNvPr>
          <p:cNvSpPr>
            <a:spLocks noGrp="1"/>
          </p:cNvSpPr>
          <p:nvPr>
            <p:ph type="title"/>
          </p:nvPr>
        </p:nvSpPr>
        <p:spPr/>
        <p:txBody>
          <a:bodyPr/>
          <a:lstStyle/>
          <a:p>
            <a:r>
              <a:rPr lang="en-US" dirty="0"/>
              <a:t>Outdoor Patio</a:t>
            </a:r>
          </a:p>
        </p:txBody>
      </p:sp>
      <p:pic>
        <p:nvPicPr>
          <p:cNvPr id="4" name="Content Placeholder 3">
            <a:extLst>
              <a:ext uri="{FF2B5EF4-FFF2-40B4-BE49-F238E27FC236}">
                <a16:creationId xmlns:a16="http://schemas.microsoft.com/office/drawing/2014/main" id="{52F7586B-7D62-E04E-B240-F50539C835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613" y="938325"/>
            <a:ext cx="4288518" cy="3216389"/>
          </a:xfrm>
          <a:prstGeom prst="rect">
            <a:avLst/>
          </a:prstGeom>
        </p:spPr>
      </p:pic>
      <p:pic>
        <p:nvPicPr>
          <p:cNvPr id="10" name="Picture 9">
            <a:extLst>
              <a:ext uri="{FF2B5EF4-FFF2-40B4-BE49-F238E27FC236}">
                <a16:creationId xmlns:a16="http://schemas.microsoft.com/office/drawing/2014/main" id="{EB1C913B-F593-5444-B888-0A0445E53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310" y="274639"/>
            <a:ext cx="4578803" cy="3434102"/>
          </a:xfrm>
          <a:prstGeom prst="rect">
            <a:avLst/>
          </a:prstGeom>
        </p:spPr>
      </p:pic>
      <p:pic>
        <p:nvPicPr>
          <p:cNvPr id="6" name="Picture 5">
            <a:extLst>
              <a:ext uri="{FF2B5EF4-FFF2-40B4-BE49-F238E27FC236}">
                <a16:creationId xmlns:a16="http://schemas.microsoft.com/office/drawing/2014/main" id="{8C2433BC-1BDB-9840-AA88-B63915717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527" y="2670061"/>
            <a:ext cx="3959073" cy="2969305"/>
          </a:xfrm>
          <a:prstGeom prst="rect">
            <a:avLst/>
          </a:prstGeom>
        </p:spPr>
      </p:pic>
    </p:spTree>
    <p:extLst>
      <p:ext uri="{BB962C8B-B14F-4D97-AF65-F5344CB8AC3E}">
        <p14:creationId xmlns:p14="http://schemas.microsoft.com/office/powerpoint/2010/main" val="219341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C7BE4-9A82-0543-B05A-F2AC123D8FB2}"/>
              </a:ext>
            </a:extLst>
          </p:cNvPr>
          <p:cNvSpPr>
            <a:spLocks noGrp="1"/>
          </p:cNvSpPr>
          <p:nvPr>
            <p:ph type="title"/>
          </p:nvPr>
        </p:nvSpPr>
        <p:spPr/>
        <p:txBody>
          <a:bodyPr/>
          <a:lstStyle/>
          <a:p>
            <a:r>
              <a:rPr lang="en-US" dirty="0"/>
              <a:t>The garden (in winter) </a:t>
            </a:r>
          </a:p>
        </p:txBody>
      </p:sp>
      <p:pic>
        <p:nvPicPr>
          <p:cNvPr id="6" name="Picture 5">
            <a:extLst>
              <a:ext uri="{FF2B5EF4-FFF2-40B4-BE49-F238E27FC236}">
                <a16:creationId xmlns:a16="http://schemas.microsoft.com/office/drawing/2014/main" id="{DD4D3D46-C486-994E-9922-CBD32CA7F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232" y="373104"/>
            <a:ext cx="4165825" cy="3124370"/>
          </a:xfrm>
          <a:prstGeom prst="rect">
            <a:avLst/>
          </a:prstGeom>
        </p:spPr>
      </p:pic>
      <p:pic>
        <p:nvPicPr>
          <p:cNvPr id="8" name="Picture 7">
            <a:extLst>
              <a:ext uri="{FF2B5EF4-FFF2-40B4-BE49-F238E27FC236}">
                <a16:creationId xmlns:a16="http://schemas.microsoft.com/office/drawing/2014/main" id="{7AE11EB0-3125-0042-98CC-4C831B8AB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476" y="3733373"/>
            <a:ext cx="3628459" cy="2721344"/>
          </a:xfrm>
          <a:prstGeom prst="rect">
            <a:avLst/>
          </a:prstGeom>
        </p:spPr>
      </p:pic>
      <p:pic>
        <p:nvPicPr>
          <p:cNvPr id="13" name="Picture 12">
            <a:extLst>
              <a:ext uri="{FF2B5EF4-FFF2-40B4-BE49-F238E27FC236}">
                <a16:creationId xmlns:a16="http://schemas.microsoft.com/office/drawing/2014/main" id="{794720FC-D261-D549-9E9A-0BA5BA3E2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75" y="1417638"/>
            <a:ext cx="4576840" cy="3432630"/>
          </a:xfrm>
          <a:prstGeom prst="rect">
            <a:avLst/>
          </a:prstGeom>
        </p:spPr>
      </p:pic>
    </p:spTree>
    <p:extLst>
      <p:ext uri="{BB962C8B-B14F-4D97-AF65-F5344CB8AC3E}">
        <p14:creationId xmlns:p14="http://schemas.microsoft.com/office/powerpoint/2010/main" val="286555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724D-CD6A-D944-8AF0-33A5D8FE5830}"/>
              </a:ext>
            </a:extLst>
          </p:cNvPr>
          <p:cNvSpPr>
            <a:spLocks noGrp="1"/>
          </p:cNvSpPr>
          <p:nvPr>
            <p:ph type="title"/>
          </p:nvPr>
        </p:nvSpPr>
        <p:spPr/>
        <p:txBody>
          <a:bodyPr/>
          <a:lstStyle/>
          <a:p>
            <a:r>
              <a:rPr lang="en-US" dirty="0"/>
              <a:t>Friday </a:t>
            </a:r>
            <a:r>
              <a:rPr lang="en-US" dirty="0" err="1"/>
              <a:t>Asado</a:t>
            </a:r>
            <a:r>
              <a:rPr lang="en-US" dirty="0"/>
              <a:t> (Grill out)</a:t>
            </a:r>
          </a:p>
        </p:txBody>
      </p:sp>
      <p:pic>
        <p:nvPicPr>
          <p:cNvPr id="5" name="Content Placeholder 4">
            <a:extLst>
              <a:ext uri="{FF2B5EF4-FFF2-40B4-BE49-F238E27FC236}">
                <a16:creationId xmlns:a16="http://schemas.microsoft.com/office/drawing/2014/main" id="{86953B7C-CC71-2F43-B4BB-0AE5FF2DA0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417638"/>
            <a:ext cx="5441950" cy="4081463"/>
          </a:xfrm>
        </p:spPr>
      </p:pic>
      <p:pic>
        <p:nvPicPr>
          <p:cNvPr id="7" name="Picture 6">
            <a:extLst>
              <a:ext uri="{FF2B5EF4-FFF2-40B4-BE49-F238E27FC236}">
                <a16:creationId xmlns:a16="http://schemas.microsoft.com/office/drawing/2014/main" id="{5657091A-0F98-C24F-A747-42C997418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3" y="1956140"/>
            <a:ext cx="4005943" cy="3004457"/>
          </a:xfrm>
          <a:prstGeom prst="rect">
            <a:avLst/>
          </a:prstGeom>
        </p:spPr>
      </p:pic>
    </p:spTree>
    <p:extLst>
      <p:ext uri="{BB962C8B-B14F-4D97-AF65-F5344CB8AC3E}">
        <p14:creationId xmlns:p14="http://schemas.microsoft.com/office/powerpoint/2010/main" val="328914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88A7F-B2BC-BD4E-87D7-C663754CC092}"/>
              </a:ext>
            </a:extLst>
          </p:cNvPr>
          <p:cNvSpPr>
            <a:spLocks noGrp="1"/>
          </p:cNvSpPr>
          <p:nvPr>
            <p:ph type="title"/>
          </p:nvPr>
        </p:nvSpPr>
        <p:spPr/>
        <p:txBody>
          <a:bodyPr/>
          <a:lstStyle/>
          <a:p>
            <a:r>
              <a:rPr lang="en-US" dirty="0"/>
              <a:t>Qualitative Analysis of Interview Data</a:t>
            </a:r>
          </a:p>
        </p:txBody>
      </p:sp>
      <p:sp>
        <p:nvSpPr>
          <p:cNvPr id="3" name="Content Placeholder 2">
            <a:extLst>
              <a:ext uri="{FF2B5EF4-FFF2-40B4-BE49-F238E27FC236}">
                <a16:creationId xmlns:a16="http://schemas.microsoft.com/office/drawing/2014/main" id="{F71E0430-ABB0-1143-9449-4A66274BE96A}"/>
              </a:ext>
            </a:extLst>
          </p:cNvPr>
          <p:cNvSpPr>
            <a:spLocks noGrp="1"/>
          </p:cNvSpPr>
          <p:nvPr>
            <p:ph idx="1"/>
          </p:nvPr>
        </p:nvSpPr>
        <p:spPr/>
        <p:txBody>
          <a:bodyPr/>
          <a:lstStyle/>
          <a:p>
            <a:r>
              <a:rPr lang="en-US" dirty="0"/>
              <a:t>Transcription of interviews</a:t>
            </a:r>
            <a:endParaRPr lang="en-US" sz="3600" dirty="0"/>
          </a:p>
          <a:p>
            <a:r>
              <a:rPr lang="en-US" dirty="0"/>
              <a:t>Developing a set of meaningful codes</a:t>
            </a:r>
            <a:endParaRPr lang="en-US" sz="3600" dirty="0"/>
          </a:p>
          <a:p>
            <a:pPr lvl="2"/>
            <a:r>
              <a:rPr lang="en-US" dirty="0"/>
              <a:t>Clinic structure and environment</a:t>
            </a:r>
          </a:p>
          <a:p>
            <a:pPr lvl="2"/>
            <a:r>
              <a:rPr lang="en-US" dirty="0"/>
              <a:t>Interpersonal relationships within the community</a:t>
            </a:r>
          </a:p>
          <a:p>
            <a:pPr lvl="2"/>
            <a:r>
              <a:rPr lang="en-US" dirty="0"/>
              <a:t>Mainstays of therapy</a:t>
            </a:r>
          </a:p>
          <a:p>
            <a:r>
              <a:rPr lang="en-US" dirty="0"/>
              <a:t>Analysis using </a:t>
            </a:r>
            <a:r>
              <a:rPr lang="en-US" dirty="0" err="1"/>
              <a:t>Atlas.ti</a:t>
            </a:r>
            <a:r>
              <a:rPr lang="en-US" dirty="0"/>
              <a:t> software</a:t>
            </a:r>
          </a:p>
        </p:txBody>
      </p:sp>
    </p:spTree>
    <p:extLst>
      <p:ext uri="{BB962C8B-B14F-4D97-AF65-F5344CB8AC3E}">
        <p14:creationId xmlns:p14="http://schemas.microsoft.com/office/powerpoint/2010/main" val="342916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8E3C-2B2C-AA46-B7F5-93AC664FA9FA}"/>
              </a:ext>
            </a:extLst>
          </p:cNvPr>
          <p:cNvSpPr>
            <a:spLocks noGrp="1"/>
          </p:cNvSpPr>
          <p:nvPr>
            <p:ph type="title"/>
          </p:nvPr>
        </p:nvSpPr>
        <p:spPr/>
        <p:txBody>
          <a:bodyPr/>
          <a:lstStyle/>
          <a:p>
            <a:r>
              <a:rPr lang="en-US" dirty="0"/>
              <a:t>Primary Clinic Characteristics </a:t>
            </a:r>
          </a:p>
        </p:txBody>
      </p:sp>
      <p:sp>
        <p:nvSpPr>
          <p:cNvPr id="3" name="Content Placeholder 2">
            <a:extLst>
              <a:ext uri="{FF2B5EF4-FFF2-40B4-BE49-F238E27FC236}">
                <a16:creationId xmlns:a16="http://schemas.microsoft.com/office/drawing/2014/main" id="{9DE4D601-41D3-B349-9DA2-FE1182ED2646}"/>
              </a:ext>
            </a:extLst>
          </p:cNvPr>
          <p:cNvSpPr>
            <a:spLocks noGrp="1"/>
          </p:cNvSpPr>
          <p:nvPr>
            <p:ph idx="1"/>
          </p:nvPr>
        </p:nvSpPr>
        <p:spPr/>
        <p:txBody>
          <a:bodyPr/>
          <a:lstStyle/>
          <a:p>
            <a:r>
              <a:rPr lang="en-US" dirty="0"/>
              <a:t>Team of multi-dimensional professionals</a:t>
            </a:r>
          </a:p>
          <a:p>
            <a:pPr lvl="1"/>
            <a:r>
              <a:rPr lang="en-US" dirty="0"/>
              <a:t>Psychiatrists, psychologists, general physicians, therapeutic assistants, workshop professors (art, theater, mindfulness, literature)</a:t>
            </a:r>
          </a:p>
          <a:p>
            <a:r>
              <a:rPr lang="en-US" dirty="0"/>
              <a:t>Diverse patient population</a:t>
            </a:r>
          </a:p>
          <a:p>
            <a:pPr lvl="1"/>
            <a:r>
              <a:rPr lang="en-US" dirty="0"/>
              <a:t>Depression, Bipolar, Substance Abuse, Panic Disorder, Post-Traumatic Stress Disorder, Schizophrenia, Personality Disorders, Dementia</a:t>
            </a:r>
          </a:p>
          <a:p>
            <a:r>
              <a:rPr lang="en-US" dirty="0"/>
              <a:t>Targeted modalities for patient needs</a:t>
            </a:r>
          </a:p>
          <a:p>
            <a:pPr lvl="1"/>
            <a:r>
              <a:rPr lang="en-US" dirty="0"/>
              <a:t>Day Hospital as focus</a:t>
            </a:r>
          </a:p>
        </p:txBody>
      </p:sp>
    </p:spTree>
    <p:extLst>
      <p:ext uri="{BB962C8B-B14F-4D97-AF65-F5344CB8AC3E}">
        <p14:creationId xmlns:p14="http://schemas.microsoft.com/office/powerpoint/2010/main" val="1328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697C-08E9-7042-BBFB-5B8BD5A40B33}"/>
              </a:ext>
            </a:extLst>
          </p:cNvPr>
          <p:cNvSpPr>
            <a:spLocks noGrp="1"/>
          </p:cNvSpPr>
          <p:nvPr>
            <p:ph type="title"/>
          </p:nvPr>
        </p:nvSpPr>
        <p:spPr/>
        <p:txBody>
          <a:bodyPr/>
          <a:lstStyle/>
          <a:p>
            <a:r>
              <a:rPr lang="en-US" dirty="0"/>
              <a:t>Identifying Key Themes</a:t>
            </a:r>
          </a:p>
        </p:txBody>
      </p:sp>
      <p:sp>
        <p:nvSpPr>
          <p:cNvPr id="3" name="Content Placeholder 2">
            <a:extLst>
              <a:ext uri="{FF2B5EF4-FFF2-40B4-BE49-F238E27FC236}">
                <a16:creationId xmlns:a16="http://schemas.microsoft.com/office/drawing/2014/main" id="{BE021419-0949-FA4B-B054-2C4F87357368}"/>
              </a:ext>
            </a:extLst>
          </p:cNvPr>
          <p:cNvSpPr>
            <a:spLocks noGrp="1"/>
          </p:cNvSpPr>
          <p:nvPr>
            <p:ph idx="1"/>
          </p:nvPr>
        </p:nvSpPr>
        <p:spPr/>
        <p:txBody>
          <a:bodyPr/>
          <a:lstStyle/>
          <a:p>
            <a:pPr lvl="1"/>
            <a:r>
              <a:rPr lang="en-US" dirty="0"/>
              <a:t>Across all interviews</a:t>
            </a:r>
          </a:p>
          <a:p>
            <a:pPr lvl="2"/>
            <a:r>
              <a:rPr lang="en-US" dirty="0"/>
              <a:t>Therapeutic community</a:t>
            </a:r>
          </a:p>
          <a:p>
            <a:pPr lvl="2"/>
            <a:r>
              <a:rPr lang="en-US" dirty="0"/>
              <a:t>Clinic structure</a:t>
            </a:r>
          </a:p>
          <a:p>
            <a:pPr lvl="2"/>
            <a:r>
              <a:rPr lang="en-US" dirty="0"/>
              <a:t>Measures of patient improvement and recovery</a:t>
            </a:r>
          </a:p>
          <a:p>
            <a:pPr lvl="1"/>
            <a:r>
              <a:rPr lang="en-US" dirty="0"/>
              <a:t>Patient interviews</a:t>
            </a:r>
          </a:p>
          <a:p>
            <a:pPr lvl="2"/>
            <a:r>
              <a:rPr lang="en-US" dirty="0"/>
              <a:t>Feeling of intimacy</a:t>
            </a:r>
          </a:p>
          <a:p>
            <a:pPr lvl="1"/>
            <a:r>
              <a:rPr lang="en-US" dirty="0"/>
              <a:t>Employees</a:t>
            </a:r>
          </a:p>
          <a:p>
            <a:pPr lvl="2"/>
            <a:r>
              <a:rPr lang="en-US" dirty="0"/>
              <a:t>Equality in teamwork</a:t>
            </a:r>
          </a:p>
          <a:p>
            <a:endParaRPr lang="en-US" dirty="0"/>
          </a:p>
        </p:txBody>
      </p:sp>
    </p:spTree>
    <p:extLst>
      <p:ext uri="{BB962C8B-B14F-4D97-AF65-F5344CB8AC3E}">
        <p14:creationId xmlns:p14="http://schemas.microsoft.com/office/powerpoint/2010/main" val="350344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9E0D5-E1AE-5B49-8D5A-806AD1A7F63D}"/>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51DA938-434F-9C42-998C-5AA098B37881}"/>
              </a:ext>
            </a:extLst>
          </p:cNvPr>
          <p:cNvSpPr>
            <a:spLocks noGrp="1"/>
          </p:cNvSpPr>
          <p:nvPr>
            <p:ph idx="1"/>
          </p:nvPr>
        </p:nvSpPr>
        <p:spPr>
          <a:xfrm>
            <a:off x="609600" y="1417638"/>
            <a:ext cx="10972800" cy="4082066"/>
          </a:xfrm>
        </p:spPr>
        <p:txBody>
          <a:bodyPr/>
          <a:lstStyle/>
          <a:p>
            <a:r>
              <a:rPr lang="en-US" dirty="0"/>
              <a:t>Differences between patient and employee perspectives</a:t>
            </a:r>
            <a:endParaRPr lang="en-US" sz="3600" dirty="0"/>
          </a:p>
          <a:p>
            <a:pPr lvl="1"/>
            <a:r>
              <a:rPr lang="en-US" dirty="0"/>
              <a:t>Measuring therapeutic success</a:t>
            </a:r>
          </a:p>
          <a:p>
            <a:pPr lvl="2"/>
            <a:r>
              <a:rPr lang="en-US" dirty="0"/>
              <a:t>Personal growth vs. functional rehabilitation</a:t>
            </a:r>
          </a:p>
          <a:p>
            <a:pPr lvl="1"/>
            <a:r>
              <a:rPr lang="en-US" dirty="0"/>
              <a:t>Value of unstructured time</a:t>
            </a:r>
          </a:p>
          <a:p>
            <a:pPr lvl="2"/>
            <a:r>
              <a:rPr lang="en-US" dirty="0"/>
              <a:t>“dead time” vs. “free time”</a:t>
            </a:r>
          </a:p>
        </p:txBody>
      </p:sp>
    </p:spTree>
    <p:extLst>
      <p:ext uri="{BB962C8B-B14F-4D97-AF65-F5344CB8AC3E}">
        <p14:creationId xmlns:p14="http://schemas.microsoft.com/office/powerpoint/2010/main" val="1726724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B880-0150-B14C-B325-2401564520C7}"/>
              </a:ext>
            </a:extLst>
          </p:cNvPr>
          <p:cNvSpPr>
            <a:spLocks noGrp="1"/>
          </p:cNvSpPr>
          <p:nvPr>
            <p:ph type="title"/>
          </p:nvPr>
        </p:nvSpPr>
        <p:spPr/>
        <p:txBody>
          <a:bodyPr/>
          <a:lstStyle/>
          <a:p>
            <a:r>
              <a:rPr lang="en-US" dirty="0"/>
              <a:t>Unstructured Time: Employee</a:t>
            </a:r>
          </a:p>
        </p:txBody>
      </p:sp>
      <p:sp>
        <p:nvSpPr>
          <p:cNvPr id="3" name="Content Placeholder 2">
            <a:extLst>
              <a:ext uri="{FF2B5EF4-FFF2-40B4-BE49-F238E27FC236}">
                <a16:creationId xmlns:a16="http://schemas.microsoft.com/office/drawing/2014/main" id="{24F09997-91A6-C04A-86E3-A6F4FD0F05B7}"/>
              </a:ext>
            </a:extLst>
          </p:cNvPr>
          <p:cNvSpPr>
            <a:spLocks noGrp="1"/>
          </p:cNvSpPr>
          <p:nvPr>
            <p:ph idx="1"/>
          </p:nvPr>
        </p:nvSpPr>
        <p:spPr/>
        <p:txBody>
          <a:bodyPr/>
          <a:lstStyle/>
          <a:p>
            <a:pPr marL="400050" lvl="1" indent="0">
              <a:buNone/>
            </a:pPr>
            <a:r>
              <a:rPr lang="en-US" i="1" dirty="0"/>
              <a:t>The free time is a space that contributes to health so to be able to generate these free times where patients can learn to do activities that have to do with enjoyment, leisure, rest…it is a space to be creative, to be able to look for something, and not like the workshops…they tell you what to do…here no, you have to search for it and enjoy yourself. </a:t>
            </a:r>
          </a:p>
          <a:p>
            <a:pPr marL="800100" lvl="2" indent="0">
              <a:buNone/>
            </a:pPr>
            <a:r>
              <a:rPr lang="en-US" i="1" dirty="0"/>
              <a:t>(Female, Therapeutic Assistant, 7 months of employment) </a:t>
            </a:r>
            <a:br>
              <a:rPr lang="en-US" dirty="0"/>
            </a:br>
            <a:br>
              <a:rPr lang="en-US" dirty="0"/>
            </a:br>
            <a:endParaRPr lang="en-US" dirty="0"/>
          </a:p>
        </p:txBody>
      </p:sp>
    </p:spTree>
    <p:extLst>
      <p:ext uri="{BB962C8B-B14F-4D97-AF65-F5344CB8AC3E}">
        <p14:creationId xmlns:p14="http://schemas.microsoft.com/office/powerpoint/2010/main" val="3012557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A78F-D62E-2A47-8F5B-0FCB0D4F634F}"/>
              </a:ext>
            </a:extLst>
          </p:cNvPr>
          <p:cNvSpPr>
            <a:spLocks noGrp="1"/>
          </p:cNvSpPr>
          <p:nvPr>
            <p:ph type="title"/>
          </p:nvPr>
        </p:nvSpPr>
        <p:spPr/>
        <p:txBody>
          <a:bodyPr/>
          <a:lstStyle/>
          <a:p>
            <a:r>
              <a:rPr lang="en-US" dirty="0"/>
              <a:t>Unstructured Time: Patients</a:t>
            </a:r>
          </a:p>
        </p:txBody>
      </p:sp>
      <p:sp>
        <p:nvSpPr>
          <p:cNvPr id="3" name="Content Placeholder 2">
            <a:extLst>
              <a:ext uri="{FF2B5EF4-FFF2-40B4-BE49-F238E27FC236}">
                <a16:creationId xmlns:a16="http://schemas.microsoft.com/office/drawing/2014/main" id="{35980C28-0D13-5643-AEA0-D9E6D9E7B3EF}"/>
              </a:ext>
            </a:extLst>
          </p:cNvPr>
          <p:cNvSpPr>
            <a:spLocks noGrp="1"/>
          </p:cNvSpPr>
          <p:nvPr>
            <p:ph idx="1"/>
          </p:nvPr>
        </p:nvSpPr>
        <p:spPr/>
        <p:txBody>
          <a:bodyPr/>
          <a:lstStyle/>
          <a:p>
            <a:pPr marL="400050" lvl="1" indent="0">
              <a:buNone/>
            </a:pPr>
            <a:r>
              <a:rPr lang="en-US" i="1" dirty="0"/>
              <a:t>I don’t like the dead times. After lunch we have many hours here to play ping pong, which yes I like but…I think it would be better to use this time for something more productive, let’s say the workshops. </a:t>
            </a:r>
          </a:p>
          <a:p>
            <a:pPr marL="800100" lvl="2" indent="0">
              <a:buNone/>
            </a:pPr>
            <a:r>
              <a:rPr lang="en-US" i="1" dirty="0"/>
              <a:t>(Male, Depression, 1 year at clinic)</a:t>
            </a:r>
          </a:p>
          <a:p>
            <a:pPr marL="800100" lvl="2" indent="0">
              <a:buNone/>
            </a:pPr>
            <a:endParaRPr lang="en-US" sz="2800" dirty="0"/>
          </a:p>
          <a:p>
            <a:pPr marL="400050" lvl="1" indent="0">
              <a:buNone/>
            </a:pPr>
            <a:r>
              <a:rPr lang="en-US" i="1" dirty="0"/>
              <a:t>Additionally, because I’m learning to plan my weekends, we have a planning group so that now I’m no longer in my house without anything to do, lying down if I don’t go out. </a:t>
            </a:r>
          </a:p>
          <a:p>
            <a:pPr marL="800100" lvl="2" indent="0">
              <a:buNone/>
            </a:pPr>
            <a:r>
              <a:rPr lang="en-US" i="1" dirty="0"/>
              <a:t>(Female, Panic Disorder, 2 months at clinic)</a:t>
            </a:r>
            <a:endParaRPr lang="en-US" dirty="0"/>
          </a:p>
        </p:txBody>
      </p:sp>
    </p:spTree>
    <p:extLst>
      <p:ext uri="{BB962C8B-B14F-4D97-AF65-F5344CB8AC3E}">
        <p14:creationId xmlns:p14="http://schemas.microsoft.com/office/powerpoint/2010/main" val="1021796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C458-A84C-F84C-AD6E-764EF99FC8AB}"/>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559BBEF-2F3E-3441-8821-BBEE938FA98F}"/>
              </a:ext>
            </a:extLst>
          </p:cNvPr>
          <p:cNvSpPr>
            <a:spLocks noGrp="1"/>
          </p:cNvSpPr>
          <p:nvPr>
            <p:ph idx="1"/>
          </p:nvPr>
        </p:nvSpPr>
        <p:spPr/>
        <p:txBody>
          <a:bodyPr/>
          <a:lstStyle/>
          <a:p>
            <a:r>
              <a:rPr lang="en-US" dirty="0"/>
              <a:t>Keys to clinic success</a:t>
            </a:r>
            <a:endParaRPr lang="en-US" sz="3600" dirty="0"/>
          </a:p>
          <a:p>
            <a:pPr lvl="1"/>
            <a:r>
              <a:rPr lang="en-US" dirty="0"/>
              <a:t>Alta </a:t>
            </a:r>
            <a:r>
              <a:rPr lang="en-US" dirty="0" err="1"/>
              <a:t>Simplicidad</a:t>
            </a:r>
            <a:r>
              <a:rPr lang="en-US" dirty="0"/>
              <a:t> or “High Simplicity”</a:t>
            </a:r>
          </a:p>
          <a:p>
            <a:pPr lvl="2"/>
            <a:r>
              <a:rPr lang="en-US" dirty="0"/>
              <a:t>Local resources, workshops, unstructured time, community</a:t>
            </a:r>
          </a:p>
          <a:p>
            <a:pPr lvl="1"/>
            <a:r>
              <a:rPr lang="en-US" dirty="0"/>
              <a:t>External support vital to sustainability - “</a:t>
            </a:r>
            <a:r>
              <a:rPr lang="en-US" dirty="0" err="1"/>
              <a:t>Obra</a:t>
            </a:r>
            <a:r>
              <a:rPr lang="en-US" dirty="0"/>
              <a:t> Social”</a:t>
            </a:r>
          </a:p>
          <a:p>
            <a:pPr lvl="1"/>
            <a:r>
              <a:rPr lang="en-US" dirty="0"/>
              <a:t>Teamwork to gain comprehensive understanding of patient status</a:t>
            </a:r>
          </a:p>
          <a:p>
            <a:endParaRPr lang="en-US" dirty="0"/>
          </a:p>
        </p:txBody>
      </p:sp>
    </p:spTree>
    <p:extLst>
      <p:ext uri="{BB962C8B-B14F-4D97-AF65-F5344CB8AC3E}">
        <p14:creationId xmlns:p14="http://schemas.microsoft.com/office/powerpoint/2010/main" val="181935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8E5D-0CE6-1F4E-892C-4AD7187EF165}"/>
              </a:ext>
            </a:extLst>
          </p:cNvPr>
          <p:cNvSpPr>
            <a:spLocks noGrp="1"/>
          </p:cNvSpPr>
          <p:nvPr>
            <p:ph type="title"/>
          </p:nvPr>
        </p:nvSpPr>
        <p:spPr>
          <a:xfrm>
            <a:off x="609600" y="274638"/>
            <a:ext cx="10972800" cy="1143000"/>
          </a:xfrm>
        </p:spPr>
        <p:txBody>
          <a:bodyPr/>
          <a:lstStyle/>
          <a:p>
            <a:r>
              <a:rPr lang="en-US" dirty="0"/>
              <a:t>Project Conception</a:t>
            </a:r>
          </a:p>
        </p:txBody>
      </p:sp>
      <p:sp>
        <p:nvSpPr>
          <p:cNvPr id="5" name="TextBox 4">
            <a:extLst>
              <a:ext uri="{FF2B5EF4-FFF2-40B4-BE49-F238E27FC236}">
                <a16:creationId xmlns:a16="http://schemas.microsoft.com/office/drawing/2014/main" id="{B7C64054-53F4-F340-8E54-050E67652159}"/>
              </a:ext>
            </a:extLst>
          </p:cNvPr>
          <p:cNvSpPr txBox="1"/>
          <p:nvPr/>
        </p:nvSpPr>
        <p:spPr>
          <a:xfrm>
            <a:off x="6276438" y="1231213"/>
            <a:ext cx="3186545" cy="830997"/>
          </a:xfrm>
          <a:prstGeom prst="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chemeClr val="tx1">
                    <a:lumMod val="65000"/>
                    <a:lumOff val="35000"/>
                  </a:schemeClr>
                </a:solidFill>
              </a:rPr>
              <a:t>Mental health in Latin America</a:t>
            </a:r>
          </a:p>
        </p:txBody>
      </p:sp>
      <p:sp>
        <p:nvSpPr>
          <p:cNvPr id="6" name="TextBox 5">
            <a:extLst>
              <a:ext uri="{FF2B5EF4-FFF2-40B4-BE49-F238E27FC236}">
                <a16:creationId xmlns:a16="http://schemas.microsoft.com/office/drawing/2014/main" id="{23B5F2B3-3190-D940-8EAC-EA20304A5370}"/>
              </a:ext>
            </a:extLst>
          </p:cNvPr>
          <p:cNvSpPr txBox="1"/>
          <p:nvPr/>
        </p:nvSpPr>
        <p:spPr>
          <a:xfrm>
            <a:off x="6276438" y="2374213"/>
            <a:ext cx="3186545" cy="1200329"/>
          </a:xfrm>
          <a:prstGeom prst="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chemeClr val="tx1">
                    <a:lumMod val="65000"/>
                    <a:lumOff val="35000"/>
                  </a:schemeClr>
                </a:solidFill>
              </a:rPr>
              <a:t>Rede Americas, Dr. Ezra </a:t>
            </a:r>
            <a:r>
              <a:rPr lang="en-US" sz="2400" dirty="0" err="1">
                <a:solidFill>
                  <a:schemeClr val="tx1">
                    <a:lumMod val="65000"/>
                    <a:lumOff val="35000"/>
                  </a:schemeClr>
                </a:solidFill>
              </a:rPr>
              <a:t>Susser</a:t>
            </a:r>
            <a:r>
              <a:rPr lang="en-US" sz="2400" dirty="0">
                <a:solidFill>
                  <a:schemeClr val="tx1">
                    <a:lumMod val="65000"/>
                    <a:lumOff val="35000"/>
                  </a:schemeClr>
                </a:solidFill>
              </a:rPr>
              <a:t> (Columbia University)</a:t>
            </a:r>
          </a:p>
        </p:txBody>
      </p:sp>
      <p:sp>
        <p:nvSpPr>
          <p:cNvPr id="7" name="TextBox 6">
            <a:extLst>
              <a:ext uri="{FF2B5EF4-FFF2-40B4-BE49-F238E27FC236}">
                <a16:creationId xmlns:a16="http://schemas.microsoft.com/office/drawing/2014/main" id="{427B1215-6F2F-0E48-9886-39A7D9E430A0}"/>
              </a:ext>
            </a:extLst>
          </p:cNvPr>
          <p:cNvSpPr txBox="1"/>
          <p:nvPr/>
        </p:nvSpPr>
        <p:spPr>
          <a:xfrm>
            <a:off x="6276438" y="3886545"/>
            <a:ext cx="3186545" cy="1200329"/>
          </a:xfrm>
          <a:prstGeom prst="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chemeClr val="tx1">
                    <a:lumMod val="65000"/>
                    <a:lumOff val="35000"/>
                  </a:schemeClr>
                </a:solidFill>
              </a:rPr>
              <a:t>Austral Institute (Neuquén, Argentina) and Dr. Jose </a:t>
            </a:r>
            <a:r>
              <a:rPr lang="en-US" sz="2400" dirty="0" err="1">
                <a:solidFill>
                  <a:schemeClr val="tx1">
                    <a:lumMod val="65000"/>
                    <a:lumOff val="35000"/>
                  </a:schemeClr>
                </a:solidFill>
              </a:rPr>
              <a:t>Lumerman</a:t>
            </a:r>
            <a:endParaRPr lang="en-US" sz="2400" dirty="0">
              <a:solidFill>
                <a:schemeClr val="tx1">
                  <a:lumMod val="65000"/>
                  <a:lumOff val="35000"/>
                </a:schemeClr>
              </a:solidFill>
            </a:endParaRPr>
          </a:p>
        </p:txBody>
      </p:sp>
      <p:cxnSp>
        <p:nvCxnSpPr>
          <p:cNvPr id="9" name="Straight Arrow Connector 8">
            <a:extLst>
              <a:ext uri="{FF2B5EF4-FFF2-40B4-BE49-F238E27FC236}">
                <a16:creationId xmlns:a16="http://schemas.microsoft.com/office/drawing/2014/main" id="{9E6160E2-2158-D94E-A401-17523DA24046}"/>
              </a:ext>
            </a:extLst>
          </p:cNvPr>
          <p:cNvCxnSpPr>
            <a:stCxn id="5" idx="2"/>
            <a:endCxn id="6" idx="0"/>
          </p:cNvCxnSpPr>
          <p:nvPr/>
        </p:nvCxnSpPr>
        <p:spPr>
          <a:xfrm>
            <a:off x="7869711" y="2062210"/>
            <a:ext cx="0" cy="312003"/>
          </a:xfrm>
          <a:prstGeom prst="straightConnector1">
            <a:avLst/>
          </a:prstGeom>
          <a:ln>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cxnSp>
        <p:nvCxnSpPr>
          <p:cNvPr id="11" name="Straight Arrow Connector 10">
            <a:extLst>
              <a:ext uri="{FF2B5EF4-FFF2-40B4-BE49-F238E27FC236}">
                <a16:creationId xmlns:a16="http://schemas.microsoft.com/office/drawing/2014/main" id="{CFCDAB6D-DB87-DA41-B0BC-F8BB71F1B9BF}"/>
              </a:ext>
            </a:extLst>
          </p:cNvPr>
          <p:cNvCxnSpPr>
            <a:stCxn id="6" idx="2"/>
            <a:endCxn id="7" idx="0"/>
          </p:cNvCxnSpPr>
          <p:nvPr/>
        </p:nvCxnSpPr>
        <p:spPr>
          <a:xfrm>
            <a:off x="7869711" y="3574542"/>
            <a:ext cx="0" cy="312003"/>
          </a:xfrm>
          <a:prstGeom prst="straightConnector1">
            <a:avLst/>
          </a:prstGeom>
          <a:ln>
            <a:solidFill>
              <a:schemeClr val="tx1">
                <a:lumMod val="65000"/>
                <a:lumOff val="35000"/>
              </a:schemeClr>
            </a:solidFill>
            <a:tailEnd type="triangle"/>
          </a:ln>
        </p:spPr>
        <p:style>
          <a:lnRef idx="2">
            <a:schemeClr val="dk1"/>
          </a:lnRef>
          <a:fillRef idx="1">
            <a:schemeClr val="lt1"/>
          </a:fillRef>
          <a:effectRef idx="0">
            <a:schemeClr val="dk1"/>
          </a:effectRef>
          <a:fontRef idx="minor">
            <a:schemeClr val="dk1"/>
          </a:fontRef>
        </p:style>
      </p:cxnSp>
      <p:pic>
        <p:nvPicPr>
          <p:cNvPr id="12" name="Picture 11">
            <a:extLst>
              <a:ext uri="{FF2B5EF4-FFF2-40B4-BE49-F238E27FC236}">
                <a16:creationId xmlns:a16="http://schemas.microsoft.com/office/drawing/2014/main" id="{57A843AF-5C09-E046-9F80-225F4259E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429" y="1231214"/>
            <a:ext cx="2960914" cy="3857648"/>
          </a:xfrm>
          <a:prstGeom prst="rect">
            <a:avLst/>
          </a:prstGeom>
        </p:spPr>
      </p:pic>
    </p:spTree>
    <p:extLst>
      <p:ext uri="{BB962C8B-B14F-4D97-AF65-F5344CB8AC3E}">
        <p14:creationId xmlns:p14="http://schemas.microsoft.com/office/powerpoint/2010/main" val="2538754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E62B-946D-E840-A3A6-BB87606D8F5C}"/>
              </a:ext>
            </a:extLst>
          </p:cNvPr>
          <p:cNvSpPr>
            <a:spLocks noGrp="1"/>
          </p:cNvSpPr>
          <p:nvPr>
            <p:ph type="title"/>
          </p:nvPr>
        </p:nvSpPr>
        <p:spPr/>
        <p:txBody>
          <a:bodyPr/>
          <a:lstStyle/>
          <a:p>
            <a:r>
              <a:rPr lang="en-US" dirty="0"/>
              <a:t>High Simplicity and Teamwork</a:t>
            </a:r>
          </a:p>
        </p:txBody>
      </p:sp>
      <p:sp>
        <p:nvSpPr>
          <p:cNvPr id="3" name="Content Placeholder 2">
            <a:extLst>
              <a:ext uri="{FF2B5EF4-FFF2-40B4-BE49-F238E27FC236}">
                <a16:creationId xmlns:a16="http://schemas.microsoft.com/office/drawing/2014/main" id="{341E87F8-1B49-B84B-89FF-AE5D0AFE15BE}"/>
              </a:ext>
            </a:extLst>
          </p:cNvPr>
          <p:cNvSpPr>
            <a:spLocks noGrp="1"/>
          </p:cNvSpPr>
          <p:nvPr>
            <p:ph idx="1"/>
          </p:nvPr>
        </p:nvSpPr>
        <p:spPr/>
        <p:txBody>
          <a:bodyPr/>
          <a:lstStyle/>
          <a:p>
            <a:pPr marL="400050" lvl="1" indent="0">
              <a:buNone/>
            </a:pPr>
            <a:r>
              <a:rPr lang="en-US" i="1" dirty="0"/>
              <a:t>Here the novelty is the general physician, not the psychiatric physician. The general physician can take care of patients with mental illnesses and inter-consults with the psychiatrist…because if the physician works with the psychologist, the psychiatrist, the nurse, the therapeutic assistant, what makes up the therapeutic community…all of this forms part of the treatment that has provided much, much success. </a:t>
            </a:r>
          </a:p>
          <a:p>
            <a:pPr marL="400050" lvl="1" indent="0">
              <a:buNone/>
            </a:pPr>
            <a:r>
              <a:rPr lang="en-US" i="1" dirty="0"/>
              <a:t>		</a:t>
            </a:r>
            <a:r>
              <a:rPr lang="en-US" sz="2400" i="1" dirty="0"/>
              <a:t>(Male, Accountant, 24 years of employment) </a:t>
            </a:r>
            <a:br>
              <a:rPr lang="en-US" dirty="0"/>
            </a:br>
            <a:br>
              <a:rPr lang="en-US" dirty="0"/>
            </a:br>
            <a:endParaRPr lang="en-US" dirty="0"/>
          </a:p>
        </p:txBody>
      </p:sp>
    </p:spTree>
    <p:extLst>
      <p:ext uri="{BB962C8B-B14F-4D97-AF65-F5344CB8AC3E}">
        <p14:creationId xmlns:p14="http://schemas.microsoft.com/office/powerpoint/2010/main" val="237699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7385-012B-3B48-B5D9-B626D0833495}"/>
              </a:ext>
            </a:extLst>
          </p:cNvPr>
          <p:cNvSpPr>
            <a:spLocks noGrp="1"/>
          </p:cNvSpPr>
          <p:nvPr>
            <p:ph type="title"/>
          </p:nvPr>
        </p:nvSpPr>
        <p:spPr/>
        <p:txBody>
          <a:bodyPr/>
          <a:lstStyle/>
          <a:p>
            <a:r>
              <a:rPr lang="en-US" dirty="0"/>
              <a:t>Limitations/Considerations</a:t>
            </a:r>
          </a:p>
        </p:txBody>
      </p:sp>
      <p:sp>
        <p:nvSpPr>
          <p:cNvPr id="3" name="Content Placeholder 2">
            <a:extLst>
              <a:ext uri="{FF2B5EF4-FFF2-40B4-BE49-F238E27FC236}">
                <a16:creationId xmlns:a16="http://schemas.microsoft.com/office/drawing/2014/main" id="{3E05F778-A1C3-2A42-99E3-CC684609FB04}"/>
              </a:ext>
            </a:extLst>
          </p:cNvPr>
          <p:cNvSpPr>
            <a:spLocks noGrp="1"/>
          </p:cNvSpPr>
          <p:nvPr>
            <p:ph idx="1"/>
          </p:nvPr>
        </p:nvSpPr>
        <p:spPr/>
        <p:txBody>
          <a:bodyPr/>
          <a:lstStyle/>
          <a:p>
            <a:r>
              <a:rPr lang="en-US" dirty="0"/>
              <a:t>Clinic</a:t>
            </a:r>
            <a:endParaRPr lang="en-US" sz="3600" dirty="0"/>
          </a:p>
          <a:p>
            <a:pPr lvl="1"/>
            <a:r>
              <a:rPr lang="en-US" dirty="0"/>
              <a:t>Dependent on </a:t>
            </a:r>
            <a:r>
              <a:rPr lang="en-US" dirty="0" err="1"/>
              <a:t>Obra</a:t>
            </a:r>
            <a:r>
              <a:rPr lang="en-US" dirty="0"/>
              <a:t> Social</a:t>
            </a:r>
          </a:p>
          <a:p>
            <a:r>
              <a:rPr lang="en-US" dirty="0"/>
              <a:t>Study</a:t>
            </a:r>
            <a:endParaRPr lang="en-US" sz="3600" dirty="0"/>
          </a:p>
          <a:p>
            <a:pPr lvl="1"/>
            <a:r>
              <a:rPr lang="en-US" dirty="0"/>
              <a:t>One clinic director for 25 years</a:t>
            </a:r>
          </a:p>
          <a:p>
            <a:pPr lvl="3"/>
            <a:r>
              <a:rPr lang="en-US" dirty="0"/>
              <a:t>What will happen with a successor?</a:t>
            </a:r>
          </a:p>
          <a:p>
            <a:pPr lvl="3"/>
            <a:r>
              <a:rPr lang="en-US" dirty="0"/>
              <a:t>Would findings be different if there had been a few directors?</a:t>
            </a:r>
          </a:p>
          <a:p>
            <a:pPr lvl="1"/>
            <a:r>
              <a:rPr lang="en-US" dirty="0"/>
              <a:t>Potential bias</a:t>
            </a:r>
          </a:p>
          <a:p>
            <a:pPr lvl="3"/>
            <a:r>
              <a:rPr lang="en-US" dirty="0"/>
              <a:t>Selection, Social desirability, Confirmation </a:t>
            </a:r>
          </a:p>
          <a:p>
            <a:endParaRPr lang="en-US" dirty="0"/>
          </a:p>
        </p:txBody>
      </p:sp>
    </p:spTree>
    <p:extLst>
      <p:ext uri="{BB962C8B-B14F-4D97-AF65-F5344CB8AC3E}">
        <p14:creationId xmlns:p14="http://schemas.microsoft.com/office/powerpoint/2010/main" val="3433722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0301-A948-D240-84CD-7BA20FEBB20F}"/>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1054DA79-7BB2-114B-94D7-05B88BF67157}"/>
              </a:ext>
            </a:extLst>
          </p:cNvPr>
          <p:cNvSpPr>
            <a:spLocks noGrp="1"/>
          </p:cNvSpPr>
          <p:nvPr>
            <p:ph idx="1"/>
          </p:nvPr>
        </p:nvSpPr>
        <p:spPr/>
        <p:txBody>
          <a:bodyPr/>
          <a:lstStyle/>
          <a:p>
            <a:r>
              <a:rPr lang="en-US" dirty="0"/>
              <a:t>Therapeutic value of unstructured time</a:t>
            </a:r>
          </a:p>
          <a:p>
            <a:pPr lvl="1"/>
            <a:r>
              <a:rPr lang="en-US" dirty="0"/>
              <a:t>Other settings where this method is used</a:t>
            </a:r>
          </a:p>
          <a:p>
            <a:pPr lvl="1"/>
            <a:r>
              <a:rPr lang="en-US" dirty="0"/>
              <a:t>Skills acquired</a:t>
            </a:r>
          </a:p>
          <a:p>
            <a:pPr lvl="1"/>
            <a:endParaRPr lang="en-US" dirty="0"/>
          </a:p>
          <a:p>
            <a:r>
              <a:rPr lang="en-US" dirty="0"/>
              <a:t>Feasibility of clinic model in other Latin American communities</a:t>
            </a:r>
          </a:p>
          <a:p>
            <a:endParaRPr lang="en-US" dirty="0"/>
          </a:p>
        </p:txBody>
      </p:sp>
    </p:spTree>
    <p:extLst>
      <p:ext uri="{BB962C8B-B14F-4D97-AF65-F5344CB8AC3E}">
        <p14:creationId xmlns:p14="http://schemas.microsoft.com/office/powerpoint/2010/main" val="1904042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BCA8-59EB-5447-AD72-0E4313499E6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C00E51C-5CCE-734D-AB25-4A9953DA4638}"/>
              </a:ext>
            </a:extLst>
          </p:cNvPr>
          <p:cNvSpPr>
            <a:spLocks noGrp="1"/>
          </p:cNvSpPr>
          <p:nvPr>
            <p:ph idx="1"/>
          </p:nvPr>
        </p:nvSpPr>
        <p:spPr/>
        <p:txBody>
          <a:bodyPr/>
          <a:lstStyle/>
          <a:p>
            <a:pPr lvl="3"/>
            <a:r>
              <a:rPr lang="en-US" dirty="0"/>
              <a:t>Vivian Go, PhD </a:t>
            </a:r>
          </a:p>
          <a:p>
            <a:pPr lvl="3"/>
            <a:r>
              <a:rPr lang="en-US" dirty="0"/>
              <a:t>Paul Mihas, MA </a:t>
            </a:r>
          </a:p>
          <a:p>
            <a:pPr lvl="3"/>
            <a:r>
              <a:rPr lang="en-US" dirty="0"/>
              <a:t>Kenan </a:t>
            </a:r>
            <a:r>
              <a:rPr lang="en-US" dirty="0" err="1"/>
              <a:t>Penaskovic</a:t>
            </a:r>
            <a:r>
              <a:rPr lang="en-US" dirty="0"/>
              <a:t>, MD</a:t>
            </a:r>
          </a:p>
          <a:p>
            <a:pPr lvl="3"/>
            <a:r>
              <a:rPr lang="en-US" dirty="0"/>
              <a:t>Roberto Blanco, MD </a:t>
            </a:r>
          </a:p>
          <a:p>
            <a:pPr lvl="3"/>
            <a:r>
              <a:rPr lang="en-US" dirty="0"/>
              <a:t>Ezra </a:t>
            </a:r>
            <a:r>
              <a:rPr lang="en-US" dirty="0" err="1"/>
              <a:t>Susser</a:t>
            </a:r>
            <a:r>
              <a:rPr lang="en-US" dirty="0"/>
              <a:t>, MD </a:t>
            </a:r>
            <a:r>
              <a:rPr lang="en-US" dirty="0" err="1"/>
              <a:t>DrPH</a:t>
            </a:r>
            <a:endParaRPr lang="en-US" dirty="0"/>
          </a:p>
          <a:p>
            <a:pPr lvl="3"/>
            <a:r>
              <a:rPr lang="en-US" dirty="0"/>
              <a:t>Jose </a:t>
            </a:r>
            <a:r>
              <a:rPr lang="en-US" dirty="0" err="1"/>
              <a:t>Lumerman</a:t>
            </a:r>
            <a:r>
              <a:rPr lang="en-US" dirty="0"/>
              <a:t>, MD </a:t>
            </a:r>
          </a:p>
          <a:p>
            <a:pPr lvl="3"/>
            <a:r>
              <a:rPr lang="en-US" dirty="0"/>
              <a:t>The Austral Institute Community</a:t>
            </a:r>
          </a:p>
          <a:p>
            <a:pPr lvl="3"/>
            <a:r>
              <a:rPr lang="en-US" dirty="0"/>
              <a:t>The Office of International Activities at UNC </a:t>
            </a:r>
          </a:p>
          <a:p>
            <a:pPr lvl="1"/>
            <a:endParaRPr lang="en-US" dirty="0"/>
          </a:p>
        </p:txBody>
      </p:sp>
    </p:spTree>
    <p:extLst>
      <p:ext uri="{BB962C8B-B14F-4D97-AF65-F5344CB8AC3E}">
        <p14:creationId xmlns:p14="http://schemas.microsoft.com/office/powerpoint/2010/main" val="252900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5A32-1058-5046-8293-EFBE7A709111}"/>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39430193-2431-0C41-BE62-07A59E4FD3BB}"/>
              </a:ext>
            </a:extLst>
          </p:cNvPr>
          <p:cNvSpPr>
            <a:spLocks noGrp="1"/>
          </p:cNvSpPr>
          <p:nvPr>
            <p:ph type="subTitle" idx="1"/>
          </p:nvPr>
        </p:nvSpPr>
        <p:spPr/>
        <p:txBody>
          <a:bodyPr/>
          <a:lstStyle/>
          <a:p>
            <a:r>
              <a:rPr lang="en-US" dirty="0"/>
              <a:t>Thank you! </a:t>
            </a:r>
          </a:p>
        </p:txBody>
      </p:sp>
    </p:spTree>
    <p:extLst>
      <p:ext uri="{BB962C8B-B14F-4D97-AF65-F5344CB8AC3E}">
        <p14:creationId xmlns:p14="http://schemas.microsoft.com/office/powerpoint/2010/main" val="16252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5281-BDFB-7F44-B180-A83F558A4D7A}"/>
              </a:ext>
            </a:extLst>
          </p:cNvPr>
          <p:cNvSpPr>
            <a:spLocks noGrp="1"/>
          </p:cNvSpPr>
          <p:nvPr>
            <p:ph type="title"/>
          </p:nvPr>
        </p:nvSpPr>
        <p:spPr/>
        <p:txBody>
          <a:bodyPr/>
          <a:lstStyle/>
          <a:p>
            <a:r>
              <a:rPr lang="en-US" dirty="0"/>
              <a:t>Neuquén, Argentina</a:t>
            </a:r>
          </a:p>
        </p:txBody>
      </p:sp>
      <p:sp>
        <p:nvSpPr>
          <p:cNvPr id="3" name="Content Placeholder 2">
            <a:extLst>
              <a:ext uri="{FF2B5EF4-FFF2-40B4-BE49-F238E27FC236}">
                <a16:creationId xmlns:a16="http://schemas.microsoft.com/office/drawing/2014/main" id="{7B8F7A0B-0D12-E94C-AFD7-30A58F5756E5}"/>
              </a:ext>
            </a:extLst>
          </p:cNvPr>
          <p:cNvSpPr>
            <a:spLocks noGrp="1"/>
          </p:cNvSpPr>
          <p:nvPr>
            <p:ph idx="1"/>
          </p:nvPr>
        </p:nvSpPr>
        <p:spPr/>
        <p:txBody>
          <a:bodyPr/>
          <a:lstStyle/>
          <a:p>
            <a:r>
              <a:rPr lang="en-US" dirty="0"/>
              <a:t>The city: 224,685 people (2010)</a:t>
            </a:r>
            <a:endParaRPr lang="en-US" sz="4000" dirty="0"/>
          </a:p>
          <a:p>
            <a:pPr lvl="1"/>
            <a:r>
              <a:rPr lang="en-US" dirty="0"/>
              <a:t>Petroleum</a:t>
            </a:r>
          </a:p>
          <a:p>
            <a:r>
              <a:rPr lang="en-US" dirty="0"/>
              <a:t>The province:  551,266 people (2010)</a:t>
            </a:r>
            <a:endParaRPr lang="en-US" sz="4000" dirty="0"/>
          </a:p>
          <a:p>
            <a:pPr lvl="1"/>
            <a:r>
              <a:rPr lang="en-US" dirty="0"/>
              <a:t>Patagonia Region, Andes Mountains </a:t>
            </a:r>
          </a:p>
          <a:p>
            <a:r>
              <a:rPr lang="en-US" dirty="0"/>
              <a:t>Argentina</a:t>
            </a:r>
            <a:endParaRPr lang="en-US" sz="4000" dirty="0"/>
          </a:p>
          <a:p>
            <a:pPr lvl="1"/>
            <a:r>
              <a:rPr lang="en-US" dirty="0"/>
              <a:t>Mainly a public health system</a:t>
            </a:r>
          </a:p>
          <a:p>
            <a:pPr lvl="1"/>
            <a:r>
              <a:rPr lang="en-US" dirty="0"/>
              <a:t>Influence from the “Dirty War” (1974-1983)</a:t>
            </a:r>
          </a:p>
          <a:p>
            <a:pPr lvl="2"/>
            <a:r>
              <a:rPr lang="en-US" dirty="0"/>
              <a:t>Children of Militants, Los </a:t>
            </a:r>
            <a:r>
              <a:rPr lang="en-US" dirty="0" err="1"/>
              <a:t>Desaparecidos</a:t>
            </a:r>
            <a:r>
              <a:rPr lang="en-US" dirty="0"/>
              <a:t> (The Disappearances) </a:t>
            </a:r>
          </a:p>
        </p:txBody>
      </p:sp>
      <p:pic>
        <p:nvPicPr>
          <p:cNvPr id="5" name="Picture 4">
            <a:extLst>
              <a:ext uri="{FF2B5EF4-FFF2-40B4-BE49-F238E27FC236}">
                <a16:creationId xmlns:a16="http://schemas.microsoft.com/office/drawing/2014/main" id="{5BD53DB2-3DE1-054E-92EA-5952CA6EBA4B}"/>
              </a:ext>
            </a:extLst>
          </p:cNvPr>
          <p:cNvPicPr>
            <a:picLocks noChangeAspect="1"/>
          </p:cNvPicPr>
          <p:nvPr/>
        </p:nvPicPr>
        <p:blipFill>
          <a:blip r:embed="rId2"/>
          <a:stretch>
            <a:fillRect/>
          </a:stretch>
        </p:blipFill>
        <p:spPr>
          <a:xfrm>
            <a:off x="8398329" y="610527"/>
            <a:ext cx="2342243" cy="3874387"/>
          </a:xfrm>
          <a:prstGeom prst="rect">
            <a:avLst/>
          </a:prstGeom>
        </p:spPr>
      </p:pic>
      <p:sp>
        <p:nvSpPr>
          <p:cNvPr id="6" name="Oval 5">
            <a:extLst>
              <a:ext uri="{FF2B5EF4-FFF2-40B4-BE49-F238E27FC236}">
                <a16:creationId xmlns:a16="http://schemas.microsoft.com/office/drawing/2014/main" id="{6B79D239-90E9-774E-BEE0-7982AEDD20CE}"/>
              </a:ext>
            </a:extLst>
          </p:cNvPr>
          <p:cNvSpPr/>
          <p:nvPr/>
        </p:nvSpPr>
        <p:spPr>
          <a:xfrm>
            <a:off x="8519886" y="2220686"/>
            <a:ext cx="609600" cy="66765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3B578E-94F2-EE43-B6CC-CA027B0CEF05}"/>
              </a:ext>
            </a:extLst>
          </p:cNvPr>
          <p:cNvSpPr txBox="1"/>
          <p:nvPr/>
        </p:nvSpPr>
        <p:spPr>
          <a:xfrm>
            <a:off x="8398329" y="4484914"/>
            <a:ext cx="2342243" cy="369332"/>
          </a:xfrm>
          <a:prstGeom prst="rect">
            <a:avLst/>
          </a:prstGeom>
          <a:noFill/>
        </p:spPr>
        <p:txBody>
          <a:bodyPr wrap="square" rtlCol="0">
            <a:spAutoFit/>
          </a:bodyPr>
          <a:lstStyle/>
          <a:p>
            <a:r>
              <a:rPr lang="en-US" sz="900" dirty="0"/>
              <a:t>https://</a:t>
            </a:r>
            <a:r>
              <a:rPr lang="en-US" sz="900" dirty="0" err="1"/>
              <a:t>en.wikipedia.org</a:t>
            </a:r>
            <a:r>
              <a:rPr lang="en-US" sz="900" dirty="0"/>
              <a:t>/wiki/</a:t>
            </a:r>
            <a:r>
              <a:rPr lang="en-US" sz="900" dirty="0" err="1"/>
              <a:t>List_of_cities_in_Argentina_by_population</a:t>
            </a:r>
            <a:endParaRPr lang="en-US" sz="900" dirty="0"/>
          </a:p>
        </p:txBody>
      </p:sp>
    </p:spTree>
    <p:extLst>
      <p:ext uri="{BB962C8B-B14F-4D97-AF65-F5344CB8AC3E}">
        <p14:creationId xmlns:p14="http://schemas.microsoft.com/office/powerpoint/2010/main" val="272570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8DA9-F741-9D4C-A175-C428FA96742A}"/>
              </a:ext>
            </a:extLst>
          </p:cNvPr>
          <p:cNvSpPr>
            <a:spLocks noGrp="1"/>
          </p:cNvSpPr>
          <p:nvPr>
            <p:ph type="title"/>
          </p:nvPr>
        </p:nvSpPr>
        <p:spPr/>
        <p:txBody>
          <a:bodyPr/>
          <a:lstStyle/>
          <a:p>
            <a:r>
              <a:rPr lang="en-US" dirty="0"/>
              <a:t>Clinic Background</a:t>
            </a:r>
          </a:p>
        </p:txBody>
      </p:sp>
      <p:sp>
        <p:nvSpPr>
          <p:cNvPr id="3" name="Content Placeholder 2">
            <a:extLst>
              <a:ext uri="{FF2B5EF4-FFF2-40B4-BE49-F238E27FC236}">
                <a16:creationId xmlns:a16="http://schemas.microsoft.com/office/drawing/2014/main" id="{D1F5D171-1B3E-C048-A9E3-79A2563479E0}"/>
              </a:ext>
            </a:extLst>
          </p:cNvPr>
          <p:cNvSpPr>
            <a:spLocks noGrp="1"/>
          </p:cNvSpPr>
          <p:nvPr>
            <p:ph idx="1"/>
          </p:nvPr>
        </p:nvSpPr>
        <p:spPr/>
        <p:txBody>
          <a:bodyPr/>
          <a:lstStyle/>
          <a:p>
            <a:r>
              <a:rPr lang="en-US" dirty="0"/>
              <a:t>1987: 9 psychiatric beds for a population of 400,000 people</a:t>
            </a:r>
          </a:p>
          <a:p>
            <a:pPr lvl="2"/>
            <a:r>
              <a:rPr lang="en-US" dirty="0"/>
              <a:t>Patients sent to Buenos Aires</a:t>
            </a:r>
          </a:p>
          <a:p>
            <a:r>
              <a:rPr lang="en-US" dirty="0"/>
              <a:t>1993: </a:t>
            </a:r>
            <a:r>
              <a:rPr lang="en-US" dirty="0" err="1"/>
              <a:t>Lumerman</a:t>
            </a:r>
            <a:r>
              <a:rPr lang="en-US" dirty="0"/>
              <a:t> forms team</a:t>
            </a:r>
          </a:p>
          <a:p>
            <a:r>
              <a:rPr lang="en-US" dirty="0"/>
              <a:t>1994: Austral Institute Opens</a:t>
            </a:r>
          </a:p>
          <a:p>
            <a:pPr lvl="2"/>
            <a:r>
              <a:rPr lang="en-US" dirty="0"/>
              <a:t>ISSN </a:t>
            </a:r>
          </a:p>
          <a:p>
            <a:r>
              <a:rPr lang="en-US" dirty="0"/>
              <a:t>Different clinic modalities (Day, Half-day, Ambulatory, Social Rehabilitation) </a:t>
            </a:r>
          </a:p>
          <a:p>
            <a:r>
              <a:rPr lang="en-US" dirty="0"/>
              <a:t>Diverse team of professionals </a:t>
            </a:r>
          </a:p>
        </p:txBody>
      </p:sp>
    </p:spTree>
    <p:extLst>
      <p:ext uri="{BB962C8B-B14F-4D97-AF65-F5344CB8AC3E}">
        <p14:creationId xmlns:p14="http://schemas.microsoft.com/office/powerpoint/2010/main" val="324627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EE2E-BD91-464D-8497-936EAFCE9465}"/>
              </a:ext>
            </a:extLst>
          </p:cNvPr>
          <p:cNvSpPr>
            <a:spLocks noGrp="1"/>
          </p:cNvSpPr>
          <p:nvPr>
            <p:ph type="title"/>
          </p:nvPr>
        </p:nvSpPr>
        <p:spPr/>
        <p:txBody>
          <a:bodyPr/>
          <a:lstStyle/>
          <a:p>
            <a:r>
              <a:rPr lang="en-US" dirty="0"/>
              <a:t>Research Gap</a:t>
            </a:r>
          </a:p>
        </p:txBody>
      </p:sp>
      <p:sp>
        <p:nvSpPr>
          <p:cNvPr id="3" name="Content Placeholder 2">
            <a:extLst>
              <a:ext uri="{FF2B5EF4-FFF2-40B4-BE49-F238E27FC236}">
                <a16:creationId xmlns:a16="http://schemas.microsoft.com/office/drawing/2014/main" id="{29339D3F-B97A-D44A-B713-F74FE45B2777}"/>
              </a:ext>
            </a:extLst>
          </p:cNvPr>
          <p:cNvSpPr>
            <a:spLocks noGrp="1"/>
          </p:cNvSpPr>
          <p:nvPr>
            <p:ph idx="1"/>
          </p:nvPr>
        </p:nvSpPr>
        <p:spPr/>
        <p:txBody>
          <a:bodyPr/>
          <a:lstStyle/>
          <a:p>
            <a:pPr lvl="1"/>
            <a:r>
              <a:rPr lang="en-US" dirty="0"/>
              <a:t>Mental health care in resource-deplete settings </a:t>
            </a:r>
          </a:p>
          <a:p>
            <a:pPr marL="400050" lvl="1" indent="0">
              <a:buNone/>
            </a:pPr>
            <a:endParaRPr lang="en-US" dirty="0"/>
          </a:p>
          <a:p>
            <a:pPr lvl="1"/>
            <a:r>
              <a:rPr lang="en-US" dirty="0"/>
              <a:t>Day hospitals/partial hospitalization research</a:t>
            </a:r>
          </a:p>
          <a:p>
            <a:pPr marL="400050" lvl="1" indent="0">
              <a:buNone/>
            </a:pPr>
            <a:endParaRPr lang="en-US" dirty="0"/>
          </a:p>
          <a:p>
            <a:pPr lvl="1"/>
            <a:r>
              <a:rPr lang="en-US" dirty="0"/>
              <a:t>Little known about the Austral Institute and it’s model of care</a:t>
            </a:r>
          </a:p>
          <a:p>
            <a:endParaRPr lang="en-US" dirty="0"/>
          </a:p>
        </p:txBody>
      </p:sp>
    </p:spTree>
    <p:extLst>
      <p:ext uri="{BB962C8B-B14F-4D97-AF65-F5344CB8AC3E}">
        <p14:creationId xmlns:p14="http://schemas.microsoft.com/office/powerpoint/2010/main" val="226077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5EA8-3F9A-794E-8B8F-9996CA8A0ACC}"/>
              </a:ext>
            </a:extLst>
          </p:cNvPr>
          <p:cNvSpPr>
            <a:spLocks noGrp="1"/>
          </p:cNvSpPr>
          <p:nvPr>
            <p:ph type="title"/>
          </p:nvPr>
        </p:nvSpPr>
        <p:spPr/>
        <p:txBody>
          <a:bodyPr/>
          <a:lstStyle/>
          <a:p>
            <a:r>
              <a:rPr lang="en-US"/>
              <a:t>Project Design</a:t>
            </a:r>
            <a:endParaRPr lang="en-US" dirty="0"/>
          </a:p>
        </p:txBody>
      </p:sp>
      <p:sp>
        <p:nvSpPr>
          <p:cNvPr id="3" name="Content Placeholder 2">
            <a:extLst>
              <a:ext uri="{FF2B5EF4-FFF2-40B4-BE49-F238E27FC236}">
                <a16:creationId xmlns:a16="http://schemas.microsoft.com/office/drawing/2014/main" id="{E00AE16D-D110-EC40-8FDC-CD80230F824A}"/>
              </a:ext>
            </a:extLst>
          </p:cNvPr>
          <p:cNvSpPr>
            <a:spLocks noGrp="1"/>
          </p:cNvSpPr>
          <p:nvPr>
            <p:ph idx="1"/>
          </p:nvPr>
        </p:nvSpPr>
        <p:spPr/>
        <p:txBody>
          <a:bodyPr/>
          <a:lstStyle/>
          <a:p>
            <a:r>
              <a:rPr lang="en-US" dirty="0"/>
              <a:t>Goals </a:t>
            </a:r>
            <a:endParaRPr lang="en-US" sz="3600" dirty="0"/>
          </a:p>
          <a:p>
            <a:pPr lvl="1"/>
            <a:r>
              <a:rPr lang="en-US" sz="2400" dirty="0"/>
              <a:t>Primary characteristics of the Austral Institute </a:t>
            </a:r>
          </a:p>
          <a:p>
            <a:pPr lvl="2"/>
            <a:r>
              <a:rPr lang="en-US" sz="2000" dirty="0"/>
              <a:t>Population</a:t>
            </a:r>
          </a:p>
          <a:p>
            <a:pPr lvl="2"/>
            <a:r>
              <a:rPr lang="en-US" sz="2000" dirty="0"/>
              <a:t>Services</a:t>
            </a:r>
          </a:p>
          <a:p>
            <a:pPr lvl="2"/>
            <a:r>
              <a:rPr lang="en-US" sz="2000" dirty="0"/>
              <a:t>Implementation </a:t>
            </a:r>
          </a:p>
          <a:p>
            <a:pPr lvl="2"/>
            <a:r>
              <a:rPr lang="en-US" sz="2000" dirty="0"/>
              <a:t>Interactions </a:t>
            </a:r>
          </a:p>
          <a:p>
            <a:pPr lvl="1"/>
            <a:r>
              <a:rPr lang="en-US" sz="2400" dirty="0"/>
              <a:t>Key aspects to success </a:t>
            </a:r>
          </a:p>
          <a:p>
            <a:r>
              <a:rPr lang="en-US" dirty="0"/>
              <a:t>In-person semi-structured interviews</a:t>
            </a:r>
            <a:endParaRPr lang="en-US" sz="3600" dirty="0"/>
          </a:p>
          <a:p>
            <a:pPr lvl="1"/>
            <a:r>
              <a:rPr lang="en-US" sz="2400" dirty="0"/>
              <a:t>Patients, employees, community affiliates </a:t>
            </a:r>
          </a:p>
        </p:txBody>
      </p:sp>
    </p:spTree>
    <p:extLst>
      <p:ext uri="{BB962C8B-B14F-4D97-AF65-F5344CB8AC3E}">
        <p14:creationId xmlns:p14="http://schemas.microsoft.com/office/powerpoint/2010/main" val="178932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0F88-E28E-AF42-8285-6979B5E04979}"/>
              </a:ext>
            </a:extLst>
          </p:cNvPr>
          <p:cNvSpPr>
            <a:spLocks noGrp="1"/>
          </p:cNvSpPr>
          <p:nvPr>
            <p:ph type="title"/>
          </p:nvPr>
        </p:nvSpPr>
        <p:spPr/>
        <p:txBody>
          <a:bodyPr/>
          <a:lstStyle/>
          <a:p>
            <a:r>
              <a:rPr lang="en-US" dirty="0"/>
              <a:t>Team Meeting Area/Classroom </a:t>
            </a:r>
          </a:p>
        </p:txBody>
      </p:sp>
      <p:pic>
        <p:nvPicPr>
          <p:cNvPr id="4" name="Content Placeholder 3">
            <a:extLst>
              <a:ext uri="{FF2B5EF4-FFF2-40B4-BE49-F238E27FC236}">
                <a16:creationId xmlns:a16="http://schemas.microsoft.com/office/drawing/2014/main" id="{1D687230-7C05-4B44-AE32-BA9E8A658B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5342" y="1595192"/>
            <a:ext cx="4680404" cy="3510303"/>
          </a:xfrm>
          <a:prstGeom prst="rect">
            <a:avLst/>
          </a:prstGeom>
        </p:spPr>
      </p:pic>
      <p:pic>
        <p:nvPicPr>
          <p:cNvPr id="6" name="Picture 5">
            <a:extLst>
              <a:ext uri="{FF2B5EF4-FFF2-40B4-BE49-F238E27FC236}">
                <a16:creationId xmlns:a16="http://schemas.microsoft.com/office/drawing/2014/main" id="{78F6ABF1-9E76-AA4B-98BB-A9911CCD3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4857" y="1269964"/>
            <a:ext cx="3120571" cy="4160761"/>
          </a:xfrm>
          <a:prstGeom prst="rect">
            <a:avLst/>
          </a:prstGeom>
        </p:spPr>
      </p:pic>
    </p:spTree>
    <p:extLst>
      <p:ext uri="{BB962C8B-B14F-4D97-AF65-F5344CB8AC3E}">
        <p14:creationId xmlns:p14="http://schemas.microsoft.com/office/powerpoint/2010/main" val="289932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C82E-0777-9F4E-BF69-F0C6A673EA49}"/>
              </a:ext>
            </a:extLst>
          </p:cNvPr>
          <p:cNvSpPr>
            <a:spLocks noGrp="1"/>
          </p:cNvSpPr>
          <p:nvPr>
            <p:ph type="title"/>
          </p:nvPr>
        </p:nvSpPr>
        <p:spPr/>
        <p:txBody>
          <a:bodyPr/>
          <a:lstStyle/>
          <a:p>
            <a:r>
              <a:rPr lang="en-US" dirty="0"/>
              <a:t>Classroom/Ceramics Workshop Area</a:t>
            </a:r>
          </a:p>
        </p:txBody>
      </p:sp>
      <p:pic>
        <p:nvPicPr>
          <p:cNvPr id="4" name="Content Placeholder 3">
            <a:extLst>
              <a:ext uri="{FF2B5EF4-FFF2-40B4-BE49-F238E27FC236}">
                <a16:creationId xmlns:a16="http://schemas.microsoft.com/office/drawing/2014/main" id="{89060482-71C0-AF43-A601-32D63D32DB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1405" y="1839628"/>
            <a:ext cx="4515909" cy="3386932"/>
          </a:xfrm>
          <a:prstGeom prst="rect">
            <a:avLst/>
          </a:prstGeom>
        </p:spPr>
      </p:pic>
      <p:pic>
        <p:nvPicPr>
          <p:cNvPr id="6" name="Picture 5">
            <a:extLst>
              <a:ext uri="{FF2B5EF4-FFF2-40B4-BE49-F238E27FC236}">
                <a16:creationId xmlns:a16="http://schemas.microsoft.com/office/drawing/2014/main" id="{23D1AC81-D70A-D444-BB93-B2676F703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913" y="3287145"/>
            <a:ext cx="3231396" cy="2423547"/>
          </a:xfrm>
          <a:prstGeom prst="rect">
            <a:avLst/>
          </a:prstGeom>
        </p:spPr>
      </p:pic>
      <p:pic>
        <p:nvPicPr>
          <p:cNvPr id="8" name="Picture 7">
            <a:extLst>
              <a:ext uri="{FF2B5EF4-FFF2-40B4-BE49-F238E27FC236}">
                <a16:creationId xmlns:a16="http://schemas.microsoft.com/office/drawing/2014/main" id="{193B45B4-1FEF-1649-B56E-48F253454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009" y="1175996"/>
            <a:ext cx="3142797" cy="2357098"/>
          </a:xfrm>
          <a:prstGeom prst="rect">
            <a:avLst/>
          </a:prstGeom>
        </p:spPr>
      </p:pic>
    </p:spTree>
    <p:extLst>
      <p:ext uri="{BB962C8B-B14F-4D97-AF65-F5344CB8AC3E}">
        <p14:creationId xmlns:p14="http://schemas.microsoft.com/office/powerpoint/2010/main" val="381107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C7F8-31DA-E944-B186-C2970EADC555}"/>
              </a:ext>
            </a:extLst>
          </p:cNvPr>
          <p:cNvSpPr>
            <a:spLocks noGrp="1"/>
          </p:cNvSpPr>
          <p:nvPr>
            <p:ph type="title"/>
          </p:nvPr>
        </p:nvSpPr>
        <p:spPr/>
        <p:txBody>
          <a:bodyPr/>
          <a:lstStyle/>
          <a:p>
            <a:r>
              <a:rPr lang="en-US" dirty="0"/>
              <a:t>Group therapy session </a:t>
            </a:r>
          </a:p>
        </p:txBody>
      </p:sp>
      <p:pic>
        <p:nvPicPr>
          <p:cNvPr id="5" name="Picture 4">
            <a:extLst>
              <a:ext uri="{FF2B5EF4-FFF2-40B4-BE49-F238E27FC236}">
                <a16:creationId xmlns:a16="http://schemas.microsoft.com/office/drawing/2014/main" id="{8787BD34-DDEE-8B4E-BB8B-4912B2AD9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086" y="1251820"/>
            <a:ext cx="5733142" cy="4299857"/>
          </a:xfrm>
          <a:prstGeom prst="rect">
            <a:avLst/>
          </a:prstGeom>
        </p:spPr>
      </p:pic>
    </p:spTree>
    <p:extLst>
      <p:ext uri="{BB962C8B-B14F-4D97-AF65-F5344CB8AC3E}">
        <p14:creationId xmlns:p14="http://schemas.microsoft.com/office/powerpoint/2010/main" val="2694166020"/>
      </p:ext>
    </p:extLst>
  </p:cSld>
  <p:clrMapOvr>
    <a:masterClrMapping/>
  </p:clrMapOvr>
</p:sld>
</file>

<file path=ppt/theme/theme1.xml><?xml version="1.0" encoding="utf-8"?>
<a:theme xmlns:a="http://schemas.openxmlformats.org/drawingml/2006/main" name="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3127</TotalTime>
  <Words>1105</Words>
  <Application>Microsoft Macintosh PowerPoint</Application>
  <PresentationFormat>Widescreen</PresentationFormat>
  <Paragraphs>170</Paragraphs>
  <Slides>24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ヒラギノ角ゴ Pro W3</vt:lpstr>
      <vt:lpstr>Arial</vt:lpstr>
      <vt:lpstr>Calibri</vt:lpstr>
      <vt:lpstr>powerpointUNC4</vt:lpstr>
      <vt:lpstr>A Model for Community Mental Health Care in Latin America  The Austral Institute in Neuquén, Argentina</vt:lpstr>
      <vt:lpstr>Project Conception</vt:lpstr>
      <vt:lpstr>Neuquén, Argentina</vt:lpstr>
      <vt:lpstr>Clinic Background</vt:lpstr>
      <vt:lpstr>Research Gap</vt:lpstr>
      <vt:lpstr>Project Design</vt:lpstr>
      <vt:lpstr>Team Meeting Area/Classroom </vt:lpstr>
      <vt:lpstr>Classroom/Ceramics Workshop Area</vt:lpstr>
      <vt:lpstr>Group therapy session </vt:lpstr>
      <vt:lpstr>Outdoor Patio</vt:lpstr>
      <vt:lpstr>The garden (in winter) </vt:lpstr>
      <vt:lpstr>Friday Asado (Grill out)</vt:lpstr>
      <vt:lpstr>Qualitative Analysis of Interview Data</vt:lpstr>
      <vt:lpstr>Primary Clinic Characteristics </vt:lpstr>
      <vt:lpstr>Identifying Key Themes</vt:lpstr>
      <vt:lpstr>Results</vt:lpstr>
      <vt:lpstr>Unstructured Time: Employee</vt:lpstr>
      <vt:lpstr>Unstructured Time: Patients</vt:lpstr>
      <vt:lpstr>Results</vt:lpstr>
      <vt:lpstr>High Simplicity and Teamwork</vt:lpstr>
      <vt:lpstr>Limitations/Considerations</vt:lpstr>
      <vt:lpstr>Future Directions</vt:lpstr>
      <vt:lpstr>Acknowledgements</vt:lpstr>
      <vt:lpstr>Questions?</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 intro PH and CDH prior ways to test for PH – R heart strain – BNP, direct RV pressure these are nonsurvivable tests echo – set up – use pics from Harvard paper echo – views – use pics from Harvard paper echo – results – slide for rv dilation, slide for PAT, slide for PA peak velocity echo – results – KO vs WT charts conclusion future steps: test 2 wk and 4 wk mice, longitudinal studies after treatment  </dc:title>
  <dc:creator>Mansi Shah</dc:creator>
  <cp:lastModifiedBy>Shannon Herndon</cp:lastModifiedBy>
  <cp:revision>43</cp:revision>
  <dcterms:created xsi:type="dcterms:W3CDTF">2015-07-10T18:26:47Z</dcterms:created>
  <dcterms:modified xsi:type="dcterms:W3CDTF">2018-08-15T03:21:37Z</dcterms:modified>
</cp:coreProperties>
</file>