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57" r:id="rId3"/>
    <p:sldId id="258" r:id="rId4"/>
    <p:sldId id="368" r:id="rId5"/>
    <p:sldId id="367" r:id="rId6"/>
    <p:sldId id="420" r:id="rId7"/>
    <p:sldId id="369" r:id="rId8"/>
    <p:sldId id="374" r:id="rId9"/>
    <p:sldId id="394" r:id="rId10"/>
    <p:sldId id="395" r:id="rId11"/>
    <p:sldId id="422" r:id="rId12"/>
    <p:sldId id="371" r:id="rId13"/>
    <p:sldId id="372" r:id="rId14"/>
    <p:sldId id="375" r:id="rId15"/>
    <p:sldId id="321" r:id="rId16"/>
    <p:sldId id="322" r:id="rId17"/>
    <p:sldId id="327" r:id="rId18"/>
    <p:sldId id="323" r:id="rId19"/>
    <p:sldId id="326" r:id="rId20"/>
    <p:sldId id="378" r:id="rId21"/>
    <p:sldId id="379" r:id="rId22"/>
    <p:sldId id="376" r:id="rId23"/>
    <p:sldId id="330" r:id="rId24"/>
    <p:sldId id="331" r:id="rId25"/>
    <p:sldId id="332" r:id="rId26"/>
    <p:sldId id="333" r:id="rId27"/>
    <p:sldId id="377" r:id="rId28"/>
    <p:sldId id="363" r:id="rId29"/>
    <p:sldId id="365" r:id="rId30"/>
    <p:sldId id="381" r:id="rId31"/>
    <p:sldId id="382" r:id="rId32"/>
    <p:sldId id="342" r:id="rId33"/>
    <p:sldId id="384" r:id="rId34"/>
    <p:sldId id="385" r:id="rId35"/>
    <p:sldId id="339" r:id="rId36"/>
    <p:sldId id="362" r:id="rId37"/>
    <p:sldId id="409" r:id="rId38"/>
    <p:sldId id="410" r:id="rId39"/>
    <p:sldId id="411" r:id="rId40"/>
    <p:sldId id="412" r:id="rId41"/>
    <p:sldId id="364" r:id="rId42"/>
    <p:sldId id="386" r:id="rId43"/>
    <p:sldId id="388" r:id="rId44"/>
    <p:sldId id="389" r:id="rId45"/>
    <p:sldId id="390" r:id="rId46"/>
    <p:sldId id="416" r:id="rId47"/>
    <p:sldId id="417" r:id="rId48"/>
    <p:sldId id="418" r:id="rId49"/>
    <p:sldId id="419" r:id="rId50"/>
    <p:sldId id="391" r:id="rId51"/>
    <p:sldId id="277" r:id="rId52"/>
    <p:sldId id="284" r:id="rId53"/>
    <p:sldId id="408" r:id="rId54"/>
    <p:sldId id="393" r:id="rId55"/>
    <p:sldId id="404" r:id="rId56"/>
    <p:sldId id="361" r:id="rId57"/>
    <p:sldId id="405" r:id="rId58"/>
    <p:sldId id="406" r:id="rId59"/>
    <p:sldId id="407" r:id="rId60"/>
    <p:sldId id="392" r:id="rId61"/>
    <p:sldId id="309" r:id="rId62"/>
    <p:sldId id="396" r:id="rId63"/>
    <p:sldId id="397" r:id="rId64"/>
    <p:sldId id="398" r:id="rId65"/>
    <p:sldId id="399" r:id="rId66"/>
    <p:sldId id="400" r:id="rId67"/>
    <p:sldId id="401" r:id="rId68"/>
    <p:sldId id="402" r:id="rId69"/>
    <p:sldId id="40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9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2FDCE-6059-4E64-BDF8-14DD3B8912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A3426-35E3-4767-B333-22D022007B47}">
      <dgm:prSet phldrT="[Text]"/>
      <dgm:spPr/>
      <dgm:t>
        <a:bodyPr/>
        <a:lstStyle/>
        <a:p>
          <a:r>
            <a:rPr lang="en-US" dirty="0" smtClean="0"/>
            <a:t>6 month experiential program </a:t>
          </a:r>
        </a:p>
      </dgm:t>
    </dgm:pt>
    <dgm:pt modelId="{C9FF55F8-D2B2-4274-84A7-DF0E8CC71ACF}" type="parTrans" cxnId="{57A499D1-21DC-42B4-84CB-5B83CFAC89A5}">
      <dgm:prSet/>
      <dgm:spPr/>
      <dgm:t>
        <a:bodyPr/>
        <a:lstStyle/>
        <a:p>
          <a:endParaRPr lang="en-US"/>
        </a:p>
      </dgm:t>
    </dgm:pt>
    <dgm:pt modelId="{4E488327-1B5B-4503-81AF-43EF287846CE}" type="sibTrans" cxnId="{57A499D1-21DC-42B4-84CB-5B83CFAC89A5}">
      <dgm:prSet/>
      <dgm:spPr/>
      <dgm:t>
        <a:bodyPr/>
        <a:lstStyle/>
        <a:p>
          <a:endParaRPr lang="en-US"/>
        </a:p>
      </dgm:t>
    </dgm:pt>
    <dgm:pt modelId="{90B2B3FD-06CF-4C3A-9051-8235121EEA6A}">
      <dgm:prSet phldrT="[Text]"/>
      <dgm:spPr/>
      <dgm:t>
        <a:bodyPr/>
        <a:lstStyle/>
        <a:p>
          <a:r>
            <a:rPr lang="en-US" dirty="0" smtClean="0"/>
            <a:t>Graduate, professional, and postdoc students</a:t>
          </a:r>
        </a:p>
      </dgm:t>
    </dgm:pt>
    <dgm:pt modelId="{BF6B40BD-2503-4839-9C0D-99A73F6F5842}" type="parTrans" cxnId="{EABF22FF-2C03-4EFF-8FE7-3FF139B612F7}">
      <dgm:prSet/>
      <dgm:spPr/>
      <dgm:t>
        <a:bodyPr/>
        <a:lstStyle/>
        <a:p>
          <a:endParaRPr lang="en-US"/>
        </a:p>
      </dgm:t>
    </dgm:pt>
    <dgm:pt modelId="{F24E01D6-6DF8-4BCD-9A9C-827DBC96719B}" type="sibTrans" cxnId="{EABF22FF-2C03-4EFF-8FE7-3FF139B612F7}">
      <dgm:prSet/>
      <dgm:spPr/>
      <dgm:t>
        <a:bodyPr/>
        <a:lstStyle/>
        <a:p>
          <a:endParaRPr lang="en-US"/>
        </a:p>
      </dgm:t>
    </dgm:pt>
    <dgm:pt modelId="{ACF1357E-83E6-437E-B38E-31FF3077AE77}">
      <dgm:prSet phldrT="[Text]"/>
      <dgm:spPr/>
      <dgm:t>
        <a:bodyPr/>
        <a:lstStyle/>
        <a:p>
          <a:r>
            <a:rPr lang="en-US" dirty="0" smtClean="0"/>
            <a:t>Teams of 4-6 people with cross-discipline approach</a:t>
          </a:r>
        </a:p>
      </dgm:t>
    </dgm:pt>
    <dgm:pt modelId="{A484A3BE-442F-4AEE-BF9E-377BDB095B0C}" type="parTrans" cxnId="{C03A86F1-E4A7-4C19-9C72-4B1973791B4C}">
      <dgm:prSet/>
      <dgm:spPr/>
      <dgm:t>
        <a:bodyPr/>
        <a:lstStyle/>
        <a:p>
          <a:endParaRPr lang="en-US"/>
        </a:p>
      </dgm:t>
    </dgm:pt>
    <dgm:pt modelId="{7F404D74-0C68-4EBF-BE9C-E7F3E7C5037A}" type="sibTrans" cxnId="{C03A86F1-E4A7-4C19-9C72-4B1973791B4C}">
      <dgm:prSet/>
      <dgm:spPr/>
      <dgm:t>
        <a:bodyPr/>
        <a:lstStyle/>
        <a:p>
          <a:endParaRPr lang="en-US"/>
        </a:p>
      </dgm:t>
    </dgm:pt>
    <dgm:pt modelId="{32612808-8847-437E-AA3E-33E2274A308B}">
      <dgm:prSet phldrT="[Text]"/>
      <dgm:spPr/>
      <dgm:t>
        <a:bodyPr/>
        <a:lstStyle/>
        <a:p>
          <a:r>
            <a:rPr lang="en-US" dirty="0" smtClean="0"/>
            <a:t>Training &amp; mentoring by entrepreneurship educators &amp; successful entrepreneurs</a:t>
          </a:r>
          <a:endParaRPr lang="en-US" dirty="0"/>
        </a:p>
      </dgm:t>
    </dgm:pt>
    <dgm:pt modelId="{8A1AD58F-FC95-4EB5-83AA-6CB65B2606C5}" type="parTrans" cxnId="{A6C3599F-1AC0-4EBC-9479-7550AFBBA7EC}">
      <dgm:prSet/>
      <dgm:spPr/>
      <dgm:t>
        <a:bodyPr/>
        <a:lstStyle/>
        <a:p>
          <a:endParaRPr lang="en-US"/>
        </a:p>
      </dgm:t>
    </dgm:pt>
    <dgm:pt modelId="{DBB2F636-F6AC-486C-B55B-9B4139689579}" type="sibTrans" cxnId="{A6C3599F-1AC0-4EBC-9479-7550AFBBA7EC}">
      <dgm:prSet/>
      <dgm:spPr/>
      <dgm:t>
        <a:bodyPr/>
        <a:lstStyle/>
        <a:p>
          <a:endParaRPr lang="en-US"/>
        </a:p>
      </dgm:t>
    </dgm:pt>
    <dgm:pt modelId="{CA85E886-6C13-4B20-A8D2-72CE60DB3D72}">
      <dgm:prSet phldrT="[Text]"/>
      <dgm:spPr/>
      <dgm:t>
        <a:bodyPr/>
        <a:lstStyle/>
        <a:p>
          <a:r>
            <a:rPr lang="en-US" smtClean="0"/>
            <a:t>Funds for prototype development</a:t>
          </a:r>
          <a:endParaRPr lang="en-US" dirty="0" smtClean="0"/>
        </a:p>
      </dgm:t>
    </dgm:pt>
    <dgm:pt modelId="{D45D71E3-F89B-4727-A17A-982EF010933A}" type="parTrans" cxnId="{C4D886A1-B39C-4F7E-8018-EA2D8470CA1D}">
      <dgm:prSet/>
      <dgm:spPr/>
      <dgm:t>
        <a:bodyPr/>
        <a:lstStyle/>
        <a:p>
          <a:endParaRPr lang="en-US"/>
        </a:p>
      </dgm:t>
    </dgm:pt>
    <dgm:pt modelId="{50CA2929-79A0-4EA7-84D9-03200FA074CF}" type="sibTrans" cxnId="{C4D886A1-B39C-4F7E-8018-EA2D8470CA1D}">
      <dgm:prSet/>
      <dgm:spPr/>
      <dgm:t>
        <a:bodyPr/>
        <a:lstStyle/>
        <a:p>
          <a:endParaRPr lang="en-US"/>
        </a:p>
      </dgm:t>
    </dgm:pt>
    <dgm:pt modelId="{8967A5F8-AE90-415C-AAEC-A34F10A1064C}">
      <dgm:prSet phldrT="[Text]"/>
      <dgm:spPr/>
      <dgm:t>
        <a:bodyPr/>
        <a:lstStyle/>
        <a:p>
          <a:r>
            <a:rPr lang="en-US" dirty="0" smtClean="0"/>
            <a:t>Graduate school participants from schools of business, law, public health, arts &amp; sciences, pharmacy, info &amp; library sciences, nursing, medical</a:t>
          </a:r>
        </a:p>
      </dgm:t>
    </dgm:pt>
    <dgm:pt modelId="{1CEA7982-CA53-4C23-A9C6-46A265FC0975}" type="parTrans" cxnId="{39E8F17B-84A3-4ADC-92A3-49CDCEC63720}">
      <dgm:prSet/>
      <dgm:spPr/>
      <dgm:t>
        <a:bodyPr/>
        <a:lstStyle/>
        <a:p>
          <a:endParaRPr lang="en-US"/>
        </a:p>
      </dgm:t>
    </dgm:pt>
    <dgm:pt modelId="{C11F390B-0674-464D-8BDC-3DCF941FBFD1}" type="sibTrans" cxnId="{39E8F17B-84A3-4ADC-92A3-49CDCEC63720}">
      <dgm:prSet/>
      <dgm:spPr/>
      <dgm:t>
        <a:bodyPr/>
        <a:lstStyle/>
        <a:p>
          <a:endParaRPr lang="en-US"/>
        </a:p>
      </dgm:t>
    </dgm:pt>
    <dgm:pt modelId="{E07FC66F-B5E0-4146-888C-FE33029B8F40}">
      <dgm:prSet phldrT="[Text]"/>
      <dgm:spPr/>
      <dgm:t>
        <a:bodyPr/>
        <a:lstStyle/>
        <a:p>
          <a:r>
            <a:rPr lang="en-US" dirty="0" smtClean="0"/>
            <a:t>https://eilab.unc.edu</a:t>
          </a:r>
          <a:endParaRPr lang="en-US" dirty="0"/>
        </a:p>
      </dgm:t>
    </dgm:pt>
    <dgm:pt modelId="{197583B1-98EB-4EE8-A345-B601FFD4E81F}" type="parTrans" cxnId="{88938673-6768-4BB2-9DC4-64FDEE81434D}">
      <dgm:prSet/>
      <dgm:spPr/>
      <dgm:t>
        <a:bodyPr/>
        <a:lstStyle/>
        <a:p>
          <a:endParaRPr lang="en-US"/>
        </a:p>
      </dgm:t>
    </dgm:pt>
    <dgm:pt modelId="{C1A0B3EC-A444-43F2-BC9E-E4761C95AC5F}" type="sibTrans" cxnId="{88938673-6768-4BB2-9DC4-64FDEE81434D}">
      <dgm:prSet/>
      <dgm:spPr/>
      <dgm:t>
        <a:bodyPr/>
        <a:lstStyle/>
        <a:p>
          <a:endParaRPr lang="en-US"/>
        </a:p>
      </dgm:t>
    </dgm:pt>
    <dgm:pt modelId="{800673F6-8F9A-4838-B10B-FAFA6DF6CA67}" type="pres">
      <dgm:prSet presAssocID="{2262FDCE-6059-4E64-BDF8-14DD3B8912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21CEC9-9FF3-440F-A137-AF7E87E36497}" type="pres">
      <dgm:prSet presAssocID="{1E0A3426-35E3-4767-B333-22D022007B47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02D0E-4542-4CF0-8DBA-907CFCA86F0D}" type="pres">
      <dgm:prSet presAssocID="{4E488327-1B5B-4503-81AF-43EF287846CE}" presName="spacer" presStyleCnt="0"/>
      <dgm:spPr/>
    </dgm:pt>
    <dgm:pt modelId="{2766606D-DE9B-4FA4-A515-84A986308443}" type="pres">
      <dgm:prSet presAssocID="{90B2B3FD-06CF-4C3A-9051-8235121EEA6A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8D305-6193-4D4F-9F28-01323B71BAF2}" type="pres">
      <dgm:prSet presAssocID="{F24E01D6-6DF8-4BCD-9A9C-827DBC96719B}" presName="spacer" presStyleCnt="0"/>
      <dgm:spPr/>
    </dgm:pt>
    <dgm:pt modelId="{EB72ADE1-2CCB-4DC9-AD78-027EC35A10A2}" type="pres">
      <dgm:prSet presAssocID="{ACF1357E-83E6-437E-B38E-31FF3077AE77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40DE4-D2FB-456D-8699-973F2CD12C6C}" type="pres">
      <dgm:prSet presAssocID="{7F404D74-0C68-4EBF-BE9C-E7F3E7C5037A}" presName="spacer" presStyleCnt="0"/>
      <dgm:spPr/>
    </dgm:pt>
    <dgm:pt modelId="{1211FFBB-E68D-4968-BCF0-1386BBC800C7}" type="pres">
      <dgm:prSet presAssocID="{8967A5F8-AE90-415C-AAEC-A34F10A1064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7B215-FB8A-48C5-9F3F-C963190D6156}" type="pres">
      <dgm:prSet presAssocID="{C11F390B-0674-464D-8BDC-3DCF941FBFD1}" presName="spacer" presStyleCnt="0"/>
      <dgm:spPr/>
    </dgm:pt>
    <dgm:pt modelId="{A923E63E-A52C-46CC-A65C-A74D6B4B4678}" type="pres">
      <dgm:prSet presAssocID="{CA85E886-6C13-4B20-A8D2-72CE60DB3D72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1D36EC-ED5D-44AE-B925-36A2DC91BC16}" type="pres">
      <dgm:prSet presAssocID="{50CA2929-79A0-4EA7-84D9-03200FA074CF}" presName="spacer" presStyleCnt="0"/>
      <dgm:spPr/>
    </dgm:pt>
    <dgm:pt modelId="{83EFC9AC-0083-4696-B6BB-40C97C730BDD}" type="pres">
      <dgm:prSet presAssocID="{32612808-8847-437E-AA3E-33E2274A308B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4DF30-B847-49E8-BB29-C5141FD25E33}" type="pres">
      <dgm:prSet presAssocID="{DBB2F636-F6AC-486C-B55B-9B4139689579}" presName="spacer" presStyleCnt="0"/>
      <dgm:spPr/>
    </dgm:pt>
    <dgm:pt modelId="{571E89BE-3EE6-4F60-87E8-0D4ABFB8F6C1}" type="pres">
      <dgm:prSet presAssocID="{E07FC66F-B5E0-4146-888C-FE33029B8F40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6F6210-E9B7-8B40-A3CC-33199E279FF5}" type="presOf" srcId="{2262FDCE-6059-4E64-BDF8-14DD3B89126F}" destId="{800673F6-8F9A-4838-B10B-FAFA6DF6CA67}" srcOrd="0" destOrd="0" presId="urn:microsoft.com/office/officeart/2005/8/layout/vList2"/>
    <dgm:cxn modelId="{FD36757E-3C1A-4A42-AE1D-C7EF75D1F352}" type="presOf" srcId="{1E0A3426-35E3-4767-B333-22D022007B47}" destId="{4A21CEC9-9FF3-440F-A137-AF7E87E36497}" srcOrd="0" destOrd="0" presId="urn:microsoft.com/office/officeart/2005/8/layout/vList2"/>
    <dgm:cxn modelId="{EB7965F8-A471-F847-B1FC-44592A050476}" type="presOf" srcId="{32612808-8847-437E-AA3E-33E2274A308B}" destId="{83EFC9AC-0083-4696-B6BB-40C97C730BDD}" srcOrd="0" destOrd="0" presId="urn:microsoft.com/office/officeart/2005/8/layout/vList2"/>
    <dgm:cxn modelId="{EABF22FF-2C03-4EFF-8FE7-3FF139B612F7}" srcId="{2262FDCE-6059-4E64-BDF8-14DD3B89126F}" destId="{90B2B3FD-06CF-4C3A-9051-8235121EEA6A}" srcOrd="1" destOrd="0" parTransId="{BF6B40BD-2503-4839-9C0D-99A73F6F5842}" sibTransId="{F24E01D6-6DF8-4BCD-9A9C-827DBC96719B}"/>
    <dgm:cxn modelId="{F61A3C50-0384-3248-B1AA-3338DF32FAEA}" type="presOf" srcId="{8967A5F8-AE90-415C-AAEC-A34F10A1064C}" destId="{1211FFBB-E68D-4968-BCF0-1386BBC800C7}" srcOrd="0" destOrd="0" presId="urn:microsoft.com/office/officeart/2005/8/layout/vList2"/>
    <dgm:cxn modelId="{88938673-6768-4BB2-9DC4-64FDEE81434D}" srcId="{2262FDCE-6059-4E64-BDF8-14DD3B89126F}" destId="{E07FC66F-B5E0-4146-888C-FE33029B8F40}" srcOrd="6" destOrd="0" parTransId="{197583B1-98EB-4EE8-A345-B601FFD4E81F}" sibTransId="{C1A0B3EC-A444-43F2-BC9E-E4761C95AC5F}"/>
    <dgm:cxn modelId="{C4D886A1-B39C-4F7E-8018-EA2D8470CA1D}" srcId="{2262FDCE-6059-4E64-BDF8-14DD3B89126F}" destId="{CA85E886-6C13-4B20-A8D2-72CE60DB3D72}" srcOrd="4" destOrd="0" parTransId="{D45D71E3-F89B-4727-A17A-982EF010933A}" sibTransId="{50CA2929-79A0-4EA7-84D9-03200FA074CF}"/>
    <dgm:cxn modelId="{8E95C904-39A6-6A44-8C9D-AAF5FF79FA21}" type="presOf" srcId="{CA85E886-6C13-4B20-A8D2-72CE60DB3D72}" destId="{A923E63E-A52C-46CC-A65C-A74D6B4B4678}" srcOrd="0" destOrd="0" presId="urn:microsoft.com/office/officeart/2005/8/layout/vList2"/>
    <dgm:cxn modelId="{C03A86F1-E4A7-4C19-9C72-4B1973791B4C}" srcId="{2262FDCE-6059-4E64-BDF8-14DD3B89126F}" destId="{ACF1357E-83E6-437E-B38E-31FF3077AE77}" srcOrd="2" destOrd="0" parTransId="{A484A3BE-442F-4AEE-BF9E-377BDB095B0C}" sibTransId="{7F404D74-0C68-4EBF-BE9C-E7F3E7C5037A}"/>
    <dgm:cxn modelId="{A6C3599F-1AC0-4EBC-9479-7550AFBBA7EC}" srcId="{2262FDCE-6059-4E64-BDF8-14DD3B89126F}" destId="{32612808-8847-437E-AA3E-33E2274A308B}" srcOrd="5" destOrd="0" parTransId="{8A1AD58F-FC95-4EB5-83AA-6CB65B2606C5}" sibTransId="{DBB2F636-F6AC-486C-B55B-9B4139689579}"/>
    <dgm:cxn modelId="{7185C572-4E2A-CC4A-A126-87A67A1C5DFE}" type="presOf" srcId="{90B2B3FD-06CF-4C3A-9051-8235121EEA6A}" destId="{2766606D-DE9B-4FA4-A515-84A986308443}" srcOrd="0" destOrd="0" presId="urn:microsoft.com/office/officeart/2005/8/layout/vList2"/>
    <dgm:cxn modelId="{79967DDD-00E2-594C-80F6-07F371939D88}" type="presOf" srcId="{E07FC66F-B5E0-4146-888C-FE33029B8F40}" destId="{571E89BE-3EE6-4F60-87E8-0D4ABFB8F6C1}" srcOrd="0" destOrd="0" presId="urn:microsoft.com/office/officeart/2005/8/layout/vList2"/>
    <dgm:cxn modelId="{A81519CB-AB67-A648-851A-F06C673A2244}" type="presOf" srcId="{ACF1357E-83E6-437E-B38E-31FF3077AE77}" destId="{EB72ADE1-2CCB-4DC9-AD78-027EC35A10A2}" srcOrd="0" destOrd="0" presId="urn:microsoft.com/office/officeart/2005/8/layout/vList2"/>
    <dgm:cxn modelId="{39E8F17B-84A3-4ADC-92A3-49CDCEC63720}" srcId="{2262FDCE-6059-4E64-BDF8-14DD3B89126F}" destId="{8967A5F8-AE90-415C-AAEC-A34F10A1064C}" srcOrd="3" destOrd="0" parTransId="{1CEA7982-CA53-4C23-A9C6-46A265FC0975}" sibTransId="{C11F390B-0674-464D-8BDC-3DCF941FBFD1}"/>
    <dgm:cxn modelId="{57A499D1-21DC-42B4-84CB-5B83CFAC89A5}" srcId="{2262FDCE-6059-4E64-BDF8-14DD3B89126F}" destId="{1E0A3426-35E3-4767-B333-22D022007B47}" srcOrd="0" destOrd="0" parTransId="{C9FF55F8-D2B2-4274-84A7-DF0E8CC71ACF}" sibTransId="{4E488327-1B5B-4503-81AF-43EF287846CE}"/>
    <dgm:cxn modelId="{DE2A25D4-E052-6345-8824-F5A384ECC829}" type="presParOf" srcId="{800673F6-8F9A-4838-B10B-FAFA6DF6CA67}" destId="{4A21CEC9-9FF3-440F-A137-AF7E87E36497}" srcOrd="0" destOrd="0" presId="urn:microsoft.com/office/officeart/2005/8/layout/vList2"/>
    <dgm:cxn modelId="{31989431-1047-4F4A-8415-50C419B33578}" type="presParOf" srcId="{800673F6-8F9A-4838-B10B-FAFA6DF6CA67}" destId="{B8E02D0E-4542-4CF0-8DBA-907CFCA86F0D}" srcOrd="1" destOrd="0" presId="urn:microsoft.com/office/officeart/2005/8/layout/vList2"/>
    <dgm:cxn modelId="{9ECF41F8-6FAA-8747-B7C0-E5D326311FCB}" type="presParOf" srcId="{800673F6-8F9A-4838-B10B-FAFA6DF6CA67}" destId="{2766606D-DE9B-4FA4-A515-84A986308443}" srcOrd="2" destOrd="0" presId="urn:microsoft.com/office/officeart/2005/8/layout/vList2"/>
    <dgm:cxn modelId="{5F529FCC-1B5C-6940-A790-7767E9EABDE4}" type="presParOf" srcId="{800673F6-8F9A-4838-B10B-FAFA6DF6CA67}" destId="{F468D305-6193-4D4F-9F28-01323B71BAF2}" srcOrd="3" destOrd="0" presId="urn:microsoft.com/office/officeart/2005/8/layout/vList2"/>
    <dgm:cxn modelId="{9F383583-8643-FF48-9F34-AA03B5363E6D}" type="presParOf" srcId="{800673F6-8F9A-4838-B10B-FAFA6DF6CA67}" destId="{EB72ADE1-2CCB-4DC9-AD78-027EC35A10A2}" srcOrd="4" destOrd="0" presId="urn:microsoft.com/office/officeart/2005/8/layout/vList2"/>
    <dgm:cxn modelId="{FACF6669-9F35-DB42-83BE-C87926A14052}" type="presParOf" srcId="{800673F6-8F9A-4838-B10B-FAFA6DF6CA67}" destId="{3DD40DE4-D2FB-456D-8699-973F2CD12C6C}" srcOrd="5" destOrd="0" presId="urn:microsoft.com/office/officeart/2005/8/layout/vList2"/>
    <dgm:cxn modelId="{A3EF7EA9-ACE3-DA4A-A61F-68576AC7E81B}" type="presParOf" srcId="{800673F6-8F9A-4838-B10B-FAFA6DF6CA67}" destId="{1211FFBB-E68D-4968-BCF0-1386BBC800C7}" srcOrd="6" destOrd="0" presId="urn:microsoft.com/office/officeart/2005/8/layout/vList2"/>
    <dgm:cxn modelId="{9A7B8D9C-136B-A447-9261-07312FA12573}" type="presParOf" srcId="{800673F6-8F9A-4838-B10B-FAFA6DF6CA67}" destId="{F567B215-FB8A-48C5-9F3F-C963190D6156}" srcOrd="7" destOrd="0" presId="urn:microsoft.com/office/officeart/2005/8/layout/vList2"/>
    <dgm:cxn modelId="{C2EF8A75-DDED-6248-A66F-C6BC23AEA9A3}" type="presParOf" srcId="{800673F6-8F9A-4838-B10B-FAFA6DF6CA67}" destId="{A923E63E-A52C-46CC-A65C-A74D6B4B4678}" srcOrd="8" destOrd="0" presId="urn:microsoft.com/office/officeart/2005/8/layout/vList2"/>
    <dgm:cxn modelId="{50333A65-A6AB-8541-B31B-31EB3BAF5E6F}" type="presParOf" srcId="{800673F6-8F9A-4838-B10B-FAFA6DF6CA67}" destId="{7B1D36EC-ED5D-44AE-B925-36A2DC91BC16}" srcOrd="9" destOrd="0" presId="urn:microsoft.com/office/officeart/2005/8/layout/vList2"/>
    <dgm:cxn modelId="{5038C553-933F-C54A-B8F8-171603A232D3}" type="presParOf" srcId="{800673F6-8F9A-4838-B10B-FAFA6DF6CA67}" destId="{83EFC9AC-0083-4696-B6BB-40C97C730BDD}" srcOrd="10" destOrd="0" presId="urn:microsoft.com/office/officeart/2005/8/layout/vList2"/>
    <dgm:cxn modelId="{EF688305-26DF-9341-9F75-82A40347B264}" type="presParOf" srcId="{800673F6-8F9A-4838-B10B-FAFA6DF6CA67}" destId="{CDE4DF30-B847-49E8-BB29-C5141FD25E33}" srcOrd="11" destOrd="0" presId="urn:microsoft.com/office/officeart/2005/8/layout/vList2"/>
    <dgm:cxn modelId="{A8B51EEE-C9B4-7646-B451-0783190292D7}" type="presParOf" srcId="{800673F6-8F9A-4838-B10B-FAFA6DF6CA67}" destId="{571E89BE-3EE6-4F60-87E8-0D4ABFB8F6C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1CEC9-9FF3-440F-A137-AF7E87E36497}">
      <dsp:nvSpPr>
        <dsp:cNvPr id="0" name=""/>
        <dsp:cNvSpPr/>
      </dsp:nvSpPr>
      <dsp:spPr>
        <a:xfrm>
          <a:off x="0" y="87294"/>
          <a:ext cx="8424489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6 month experiential program </a:t>
          </a:r>
        </a:p>
      </dsp:txBody>
      <dsp:txXfrm>
        <a:off x="29088" y="116382"/>
        <a:ext cx="8366313" cy="537701"/>
      </dsp:txXfrm>
    </dsp:sp>
    <dsp:sp modelId="{2766606D-DE9B-4FA4-A515-84A986308443}">
      <dsp:nvSpPr>
        <dsp:cNvPr id="0" name=""/>
        <dsp:cNvSpPr/>
      </dsp:nvSpPr>
      <dsp:spPr>
        <a:xfrm>
          <a:off x="0" y="726372"/>
          <a:ext cx="8424489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Graduate, professional, and postdoc students</a:t>
          </a:r>
        </a:p>
      </dsp:txBody>
      <dsp:txXfrm>
        <a:off x="29088" y="755460"/>
        <a:ext cx="8366313" cy="537701"/>
      </dsp:txXfrm>
    </dsp:sp>
    <dsp:sp modelId="{EB72ADE1-2CCB-4DC9-AD78-027EC35A10A2}">
      <dsp:nvSpPr>
        <dsp:cNvPr id="0" name=""/>
        <dsp:cNvSpPr/>
      </dsp:nvSpPr>
      <dsp:spPr>
        <a:xfrm>
          <a:off x="0" y="1365449"/>
          <a:ext cx="8424489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Teams of 4-6 people with cross-discipline approach</a:t>
          </a:r>
        </a:p>
      </dsp:txBody>
      <dsp:txXfrm>
        <a:off x="29088" y="1394537"/>
        <a:ext cx="8366313" cy="537701"/>
      </dsp:txXfrm>
    </dsp:sp>
    <dsp:sp modelId="{1211FFBB-E68D-4968-BCF0-1386BBC800C7}">
      <dsp:nvSpPr>
        <dsp:cNvPr id="0" name=""/>
        <dsp:cNvSpPr/>
      </dsp:nvSpPr>
      <dsp:spPr>
        <a:xfrm>
          <a:off x="0" y="2004526"/>
          <a:ext cx="8424489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Graduate school participants from schools of business, law, public health, arts &amp; sciences, pharmacy, info &amp; library sciences, nursing, medical</a:t>
          </a:r>
        </a:p>
      </dsp:txBody>
      <dsp:txXfrm>
        <a:off x="29088" y="2033614"/>
        <a:ext cx="8366313" cy="537701"/>
      </dsp:txXfrm>
    </dsp:sp>
    <dsp:sp modelId="{A923E63E-A52C-46CC-A65C-A74D6B4B4678}">
      <dsp:nvSpPr>
        <dsp:cNvPr id="0" name=""/>
        <dsp:cNvSpPr/>
      </dsp:nvSpPr>
      <dsp:spPr>
        <a:xfrm>
          <a:off x="0" y="2643604"/>
          <a:ext cx="8424489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Funds for prototype development</a:t>
          </a:r>
          <a:endParaRPr lang="en-US" sz="1500" kern="1200" dirty="0" smtClean="0"/>
        </a:p>
      </dsp:txBody>
      <dsp:txXfrm>
        <a:off x="29088" y="2672692"/>
        <a:ext cx="8366313" cy="537701"/>
      </dsp:txXfrm>
    </dsp:sp>
    <dsp:sp modelId="{83EFC9AC-0083-4696-B6BB-40C97C730BDD}">
      <dsp:nvSpPr>
        <dsp:cNvPr id="0" name=""/>
        <dsp:cNvSpPr/>
      </dsp:nvSpPr>
      <dsp:spPr>
        <a:xfrm>
          <a:off x="0" y="3282681"/>
          <a:ext cx="8424489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Training &amp; mentoring by entrepreneurship educators &amp; successful entrepreneurs</a:t>
          </a:r>
          <a:endParaRPr lang="en-US" sz="1500" kern="1200" dirty="0"/>
        </a:p>
      </dsp:txBody>
      <dsp:txXfrm>
        <a:off x="29088" y="3311769"/>
        <a:ext cx="8366313" cy="537701"/>
      </dsp:txXfrm>
    </dsp:sp>
    <dsp:sp modelId="{571E89BE-3EE6-4F60-87E8-0D4ABFB8F6C1}">
      <dsp:nvSpPr>
        <dsp:cNvPr id="0" name=""/>
        <dsp:cNvSpPr/>
      </dsp:nvSpPr>
      <dsp:spPr>
        <a:xfrm>
          <a:off x="0" y="3921758"/>
          <a:ext cx="8424489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https://eilab.unc.edu</a:t>
          </a:r>
          <a:endParaRPr lang="en-US" sz="1500" kern="1200" dirty="0"/>
        </a:p>
      </dsp:txBody>
      <dsp:txXfrm>
        <a:off x="29088" y="3950846"/>
        <a:ext cx="8366313" cy="537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CEFEF-C6E7-0E43-8033-3182867F7902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49088-A728-BB4D-BE23-0DC674D0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79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49088-A728-BB4D-BE23-0DC674D08E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6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49088-A728-BB4D-BE23-0DC674D08E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5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49088-A728-BB4D-BE23-0DC674D08E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58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49088-A728-BB4D-BE23-0DC674D08E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0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Robot: A machine capable</a:t>
            </a:r>
            <a:r>
              <a:rPr lang="en-US" baseline="0" dirty="0" smtClean="0"/>
              <a:t> of carrying out a complex series of actions automatically</a:t>
            </a:r>
          </a:p>
          <a:p>
            <a:r>
              <a:rPr lang="en-US" baseline="0" dirty="0" err="1" smtClean="0"/>
              <a:t>Nucleolin</a:t>
            </a:r>
            <a:r>
              <a:rPr lang="en-US" baseline="0" dirty="0" smtClean="0"/>
              <a:t>: Tumor endothelial cell marker.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49088-A728-BB4D-BE23-0DC674D08E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3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49088-A728-BB4D-BE23-0DC674D08E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5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9/19/2018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7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cronline.com/About-PCR/40-years-angioplasty/Spotlight-on/Experiencing-the-history-of-angioplasty" TargetMode="External"/><Relationship Id="rId3" Type="http://schemas.openxmlformats.org/officeDocument/2006/relationships/hyperlink" Target="https://gcgh.grandchallenges.org/grand-challenges-global-health-science-magazine" TargetMode="External"/><Relationship Id="rId7" Type="http://schemas.openxmlformats.org/officeDocument/2006/relationships/hyperlink" Target="http://medcpu.com/how-it-works/" TargetMode="External"/><Relationship Id="rId2" Type="http://schemas.openxmlformats.org/officeDocument/2006/relationships/hyperlink" Target="https://vizhub.healthdata.org/fg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dcpu.com/" TargetMode="External"/><Relationship Id="rId5" Type="http://schemas.openxmlformats.org/officeDocument/2006/relationships/hyperlink" Target="http://perigen.com/" TargetMode="External"/><Relationship Id="rId4" Type="http://schemas.openxmlformats.org/officeDocument/2006/relationships/hyperlink" Target="https://www.onemedical.com/" TargetMode="External"/><Relationship Id="rId9" Type="http://schemas.openxmlformats.org/officeDocument/2006/relationships/hyperlink" Target="https://en.wikipedia.org/wiki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ho.int/iris/bitstream/handle/10665/44407/9789241564045_eng.pdf?sequence=1" TargetMode="External"/><Relationship Id="rId2" Type="http://schemas.openxmlformats.org/officeDocument/2006/relationships/hyperlink" Target="http://apps.who.int/iris/bitstream/handle/10665/95786/WHO_HSS_EHT_DIM_11.02_eng.pdf;jsessionid=84DEFAFE4E1623B08AE276E21DC64C5E?sequence=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o.int/medical_devices/priority/en/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vizia.com/telehealth-solutions/virtual-care-devices" TargetMode="External"/><Relationship Id="rId3" Type="http://schemas.openxmlformats.org/officeDocument/2006/relationships/hyperlink" Target="https://www.nytimes.com/2017/11/13/upshot/what-red-states-are-passing-up-as-blue-states-get-billions.html" TargetMode="External"/><Relationship Id="rId7" Type="http://schemas.openxmlformats.org/officeDocument/2006/relationships/hyperlink" Target="https://www.intouchhealth.com/products-and-services.html#medicaldevices" TargetMode="External"/><Relationship Id="rId2" Type="http://schemas.openxmlformats.org/officeDocument/2006/relationships/hyperlink" Target="https://fivethirtyeight.com/features/the-health-care-system-is-leaving-the-southern-black-belt-behin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odeitech.com/#ikasiAnchor" TargetMode="External"/><Relationship Id="rId5" Type="http://schemas.openxmlformats.org/officeDocument/2006/relationships/hyperlink" Target="http://www.vigilias.com/what-we-do?utm_source=front-page&amp;amp;utm_medium=front-page&amp;amp;utm_content=expansion-of-offerings&amp;amp;utm_campaign=front-page#technology" TargetMode="External"/><Relationship Id="rId4" Type="http://schemas.openxmlformats.org/officeDocument/2006/relationships/hyperlink" Target="http://www.vigilias.com/mitee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atsapp.com/" TargetMode="External"/><Relationship Id="rId3" Type="http://schemas.openxmlformats.org/officeDocument/2006/relationships/hyperlink" Target="http://www.asccp.org/store-detail2/asccp-mobile-app" TargetMode="External"/><Relationship Id="rId7" Type="http://schemas.openxmlformats.org/officeDocument/2006/relationships/hyperlink" Target="https://www.ghanabusinessnews.com/2018/02/12/whatsapp-platform-helps-to-reduce-maternal-mortality/" TargetMode="External"/><Relationship Id="rId2" Type="http://schemas.openxmlformats.org/officeDocument/2006/relationships/hyperlink" Target="https://www.acog.org/About-ACOG/News-Room/ACOG-Ap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ternity.dk/safe-delivery-app/" TargetMode="External"/><Relationship Id="rId5" Type="http://schemas.openxmlformats.org/officeDocument/2006/relationships/hyperlink" Target="https://toxnet.nlm.nih.gov/help/lactmedapp.htm" TargetMode="External"/><Relationship Id="rId10" Type="http://schemas.openxmlformats.org/officeDocument/2006/relationships/hyperlink" Target="http://hesperian.org/books-and-resources/safe-pregnancy-and-birth-mobile-app/" TargetMode="External"/><Relationship Id="rId4" Type="http://schemas.openxmlformats.org/officeDocument/2006/relationships/hyperlink" Target="http://www.stfm.org/Resources/Shots" TargetMode="External"/><Relationship Id="rId9" Type="http://schemas.openxmlformats.org/officeDocument/2006/relationships/hyperlink" Target="https://www1.nyc.gov/site/doh/services/mobile-apps.page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ellerhealth.com/how-it-works/" TargetMode="External"/><Relationship Id="rId7" Type="http://schemas.openxmlformats.org/officeDocument/2006/relationships/hyperlink" Target="https://www.prnewswire.com/news-releases/fda-clears-first-medical-device-accessory-for-apple-watch-300564129.html" TargetMode="External"/><Relationship Id="rId2" Type="http://schemas.openxmlformats.org/officeDocument/2006/relationships/hyperlink" Target="https://www.propellerhealth.com/2016/11/07/propeller-health-receives-fda-clearance-for-the-propeller-platform-in-association-with-gsks-ellipta-inhal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livecor.com/clinicians/" TargetMode="External"/><Relationship Id="rId5" Type="http://schemas.openxmlformats.org/officeDocument/2006/relationships/hyperlink" Target="https://www.abilifymycite.com/" TargetMode="External"/><Relationship Id="rId4" Type="http://schemas.openxmlformats.org/officeDocument/2006/relationships/hyperlink" Target="https://www.fda.gov/NewsEvents/Newsroom/PressAnnouncements/ucm584933.htm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inicaltrialsummit.com/clinical-trial-data/" TargetMode="External"/><Relationship Id="rId3" Type="http://schemas.openxmlformats.org/officeDocument/2006/relationships/hyperlink" Target="https://www.butterflynetwork.com/press-releases/first-ultrasound-on-a-chip-receives-broadest-fda-510-k-clearance" TargetMode="External"/><Relationship Id="rId7" Type="http://schemas.openxmlformats.org/officeDocument/2006/relationships/hyperlink" Target="https://doi.org/10.1145/3209978.3210077" TargetMode="External"/><Relationship Id="rId2" Type="http://schemas.openxmlformats.org/officeDocument/2006/relationships/hyperlink" Target="https://towardsdatascience.com/coding-deep-learning-for-beginners-types-of-machine-learning-b9e651e1ed9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.googleblog.com/2018/05/deep-learning-for-electronic-health.html" TargetMode="External"/><Relationship Id="rId5" Type="http://schemas.openxmlformats.org/officeDocument/2006/relationships/hyperlink" Target="https://www.springer.com/gp/book/9783319183046" TargetMode="External"/><Relationship Id="rId4" Type="http://schemas.openxmlformats.org/officeDocument/2006/relationships/hyperlink" Target="https://medium.com/health-ai/deep-learning-in-ophthalmology-using-128-175-retinal-images-59814e8a3f68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.unc.edu/obgyn/gwh" TargetMode="External"/><Relationship Id="rId2" Type="http://schemas.openxmlformats.org/officeDocument/2006/relationships/hyperlink" Target="https://www.gatesfoundation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Leopold's_maneuvers" TargetMode="External"/><Relationship Id="rId4" Type="http://schemas.openxmlformats.org/officeDocument/2006/relationships/hyperlink" Target="https://en.wikipedia.org/wiki/Christian_Gerhard_Leopold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s.unc.edu/" TargetMode="External"/><Relationship Id="rId2" Type="http://schemas.openxmlformats.org/officeDocument/2006/relationships/hyperlink" Target="https://otc.unc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cgraduatecertificate.unc.edu/" TargetMode="External"/><Relationship Id="rId5" Type="http://schemas.openxmlformats.org/officeDocument/2006/relationships/hyperlink" Target="https://www.bme.unc.edu/md-certificate/" TargetMode="External"/><Relationship Id="rId4" Type="http://schemas.openxmlformats.org/officeDocument/2006/relationships/hyperlink" Target="https://sph.unc.edu/global-health/residential-graduate-certificate-in-global-health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Alan Rosenbaum, MD</a:t>
            </a:r>
          </a:p>
          <a:p>
            <a:r>
              <a:rPr lang="en-US" dirty="0" smtClean="0"/>
              <a:t>Fellow, Global Women’s Health</a:t>
            </a:r>
          </a:p>
          <a:p>
            <a:r>
              <a:rPr lang="en-US" dirty="0" smtClean="0"/>
              <a:t>Department of Ob/</a:t>
            </a:r>
            <a:r>
              <a:rPr lang="en-US" dirty="0" err="1" smtClean="0"/>
              <a:t>Gyn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Alan_rosenbaum@med.unc.edu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September 20, 2018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380999"/>
            <a:ext cx="7772400" cy="19499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Creating Value: Global Innovations That Will Transform Medicine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8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Global Initiative on Health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Objective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46" y="2165958"/>
            <a:ext cx="2194394" cy="3151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74" y="5476543"/>
            <a:ext cx="8529798" cy="12450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68475" y="33724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937" y="1391491"/>
            <a:ext cx="2767204" cy="39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3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Global Initiative on Health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Objective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065625"/>
            <a:ext cx="2225972" cy="3125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561" y="1439115"/>
            <a:ext cx="1854591" cy="2623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561" y="4027728"/>
            <a:ext cx="1854591" cy="2657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996" y="1672703"/>
            <a:ext cx="3999210" cy="2623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724" y="4550275"/>
            <a:ext cx="4297370" cy="19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Global Initiative on Health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Objective 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1" y="2112641"/>
            <a:ext cx="3194483" cy="4521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40" y="1697873"/>
            <a:ext cx="2528025" cy="5105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530" y="1697873"/>
            <a:ext cx="2562410" cy="51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Global Initiative on Health Technologies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41" y="1280561"/>
            <a:ext cx="3854823" cy="5579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1280561"/>
            <a:ext cx="3941763" cy="55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WHO Global Initiative on Health Technologies</a:t>
            </a:r>
          </a:p>
          <a:p>
            <a:r>
              <a:rPr lang="en-US" sz="2400" b="1" dirty="0"/>
              <a:t>Global Innovations that Will Transform Medicine</a:t>
            </a:r>
          </a:p>
          <a:p>
            <a:pPr lvl="1"/>
            <a:r>
              <a:rPr lang="en-US" b="1" dirty="0" smtClean="0"/>
              <a:t>Telemedicine </a:t>
            </a:r>
            <a:r>
              <a:rPr lang="en-US" dirty="0" smtClean="0"/>
              <a:t>/ Mobile Apps</a:t>
            </a:r>
          </a:p>
          <a:p>
            <a:pPr lvl="1"/>
            <a:r>
              <a:rPr lang="en-US" dirty="0" smtClean="0"/>
              <a:t>Smart Technology / Machine Learning</a:t>
            </a:r>
          </a:p>
          <a:p>
            <a:pPr lvl="1"/>
            <a:r>
              <a:rPr lang="en-US" dirty="0" smtClean="0"/>
              <a:t>Introduction to FAMLI Project</a:t>
            </a:r>
          </a:p>
          <a:p>
            <a:r>
              <a:rPr lang="en-US" dirty="0" smtClean="0"/>
              <a:t>Innovation Resources at UNC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Innovators: Dr. Tom Lee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Founder and CEO, One Medical</a:t>
            </a:r>
          </a:p>
          <a:p>
            <a:pPr lvl="1"/>
            <a:r>
              <a:rPr lang="en-US" dirty="0" smtClean="0"/>
              <a:t>T-Shaped</a:t>
            </a:r>
          </a:p>
          <a:p>
            <a:pPr lvl="2"/>
            <a:r>
              <a:rPr lang="en-US" dirty="0" smtClean="0"/>
              <a:t>Residency, Internal Medicine, Brigham &amp; Women’s</a:t>
            </a:r>
          </a:p>
          <a:p>
            <a:pPr lvl="2"/>
            <a:r>
              <a:rPr lang="en-US" dirty="0" smtClean="0"/>
              <a:t>MBA, Stanford</a:t>
            </a:r>
          </a:p>
          <a:p>
            <a:pPr lvl="1"/>
            <a:r>
              <a:rPr lang="en-US" dirty="0" smtClean="0"/>
              <a:t>Past CMO, Editor-in-Chief, and lead designer of </a:t>
            </a:r>
            <a:r>
              <a:rPr lang="en-US" dirty="0" err="1" smtClean="0"/>
              <a:t>Epocrates</a:t>
            </a:r>
            <a:r>
              <a:rPr lang="en-US" dirty="0" smtClean="0"/>
              <a:t>®</a:t>
            </a:r>
          </a:p>
          <a:p>
            <a:pPr lvl="1"/>
            <a:r>
              <a:rPr lang="en-US" dirty="0" smtClean="0"/>
              <a:t>Utilized those skills to found One Medical®</a:t>
            </a:r>
          </a:p>
          <a:p>
            <a:pPr lvl="2"/>
            <a:r>
              <a:rPr lang="en-US" dirty="0" smtClean="0"/>
              <a:t>Concierge Platform-Based Primary Care </a:t>
            </a:r>
          </a:p>
          <a:p>
            <a:pPr lvl="2"/>
            <a:r>
              <a:rPr lang="en-US" dirty="0" smtClean="0"/>
              <a:t>Delivers cheaper rates to insurers by </a:t>
            </a:r>
          </a:p>
          <a:p>
            <a:pPr marL="594360" lvl="2" indent="0">
              <a:buNone/>
            </a:pPr>
            <a:r>
              <a:rPr lang="en-US" dirty="0" smtClean="0"/>
              <a:t>decreasing primary care visits through </a:t>
            </a:r>
          </a:p>
          <a:p>
            <a:pPr marL="594360" lvl="2" indent="0">
              <a:buNone/>
            </a:pPr>
            <a:r>
              <a:rPr lang="en-US" dirty="0" smtClean="0"/>
              <a:t>seamless utilization of their app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686622"/>
            <a:ext cx="2521808" cy="26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Telemedicine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Mobile-Based Telemedicine Services</a:t>
            </a:r>
          </a:p>
          <a:p>
            <a:pPr lvl="1"/>
            <a:r>
              <a:rPr lang="en-US" dirty="0" smtClean="0"/>
              <a:t>The Problem: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0" y="2817999"/>
            <a:ext cx="4306361" cy="3648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451" y="2817999"/>
            <a:ext cx="4516549" cy="36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Mobile-Based Telemedicine Services</a:t>
            </a:r>
          </a:p>
          <a:p>
            <a:pPr lvl="1"/>
            <a:r>
              <a:rPr lang="en-US" dirty="0" err="1" smtClean="0"/>
              <a:t>Freestate</a:t>
            </a:r>
            <a:r>
              <a:rPr lang="en-US" dirty="0" smtClean="0"/>
              <a:t> Connect™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3277909"/>
            <a:ext cx="5025279" cy="296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672" y="1350058"/>
            <a:ext cx="2286000" cy="53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Mobile-Based Telemedicine Services </a:t>
            </a:r>
            <a:endParaRPr lang="en-US" dirty="0"/>
          </a:p>
          <a:p>
            <a:pPr lvl="1"/>
            <a:r>
              <a:rPr lang="en-US" dirty="0" err="1" smtClean="0"/>
              <a:t>Freestate</a:t>
            </a:r>
            <a:r>
              <a:rPr lang="en-US" dirty="0" smtClean="0"/>
              <a:t> Connect™</a:t>
            </a:r>
          </a:p>
          <a:p>
            <a:pPr lvl="2"/>
            <a:r>
              <a:rPr lang="en-US" dirty="0" smtClean="0"/>
              <a:t>Ability to perform full exam </a:t>
            </a:r>
          </a:p>
          <a:p>
            <a:pPr marL="594360" lvl="2" indent="0">
              <a:buNone/>
            </a:pPr>
            <a:r>
              <a:rPr lang="en-US" dirty="0" smtClean="0"/>
              <a:t>of heart, lungs, ears, eyes, nose,</a:t>
            </a:r>
          </a:p>
          <a:p>
            <a:pPr marL="594360" lvl="2" indent="0">
              <a:buNone/>
            </a:pPr>
            <a:r>
              <a:rPr lang="en-US" dirty="0" smtClean="0"/>
              <a:t>throat and skin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899" y="2135761"/>
            <a:ext cx="3494773" cy="2613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3462290"/>
            <a:ext cx="2698930" cy="3195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543" y="4749637"/>
            <a:ext cx="5183283" cy="1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Telemedicine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Mobile-Based Telemedicine Services</a:t>
            </a:r>
          </a:p>
          <a:p>
            <a:pPr lvl="1"/>
            <a:r>
              <a:rPr lang="en-US" dirty="0" err="1" smtClean="0"/>
              <a:t>Avizia</a:t>
            </a:r>
            <a:r>
              <a:rPr lang="en-US" dirty="0" smtClean="0"/>
              <a:t>®</a:t>
            </a:r>
          </a:p>
          <a:p>
            <a:pPr lvl="1"/>
            <a:r>
              <a:rPr lang="en-US" dirty="0" err="1" smtClean="0"/>
              <a:t>InTouch</a:t>
            </a:r>
            <a:r>
              <a:rPr lang="en-US" dirty="0" smtClean="0"/>
              <a:t> Health®</a:t>
            </a:r>
          </a:p>
          <a:p>
            <a:pPr lvl="1"/>
            <a:r>
              <a:rPr lang="en-US" dirty="0" err="1" smtClean="0"/>
              <a:t>Hodei</a:t>
            </a:r>
            <a:r>
              <a:rPr lang="en-US" dirty="0" smtClean="0"/>
              <a:t> Technology®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265" y="1813865"/>
            <a:ext cx="2033887" cy="4583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429" y="2458432"/>
            <a:ext cx="2756105" cy="3618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52" y="4381009"/>
            <a:ext cx="3692678" cy="22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 have no conflicts of interest to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5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Bank Mobile Phone Subscriptions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Subscriptions per 100 people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40" y="2211294"/>
            <a:ext cx="7488628" cy="41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Bank Mobile Phone Subscriptions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Subscriptions per 100 people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4" y="2203292"/>
            <a:ext cx="7736968" cy="416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WHO Global Initiative on Health Technologies</a:t>
            </a:r>
          </a:p>
          <a:p>
            <a:r>
              <a:rPr lang="en-US" sz="2400" b="1" dirty="0"/>
              <a:t>Global Innovations that Will Transform Medicine</a:t>
            </a:r>
          </a:p>
          <a:p>
            <a:pPr lvl="1"/>
            <a:r>
              <a:rPr lang="en-US" dirty="0" smtClean="0"/>
              <a:t>Telemedicine / </a:t>
            </a:r>
            <a:r>
              <a:rPr lang="en-US" b="1" dirty="0" smtClean="0"/>
              <a:t>Mobile Apps</a:t>
            </a:r>
          </a:p>
          <a:p>
            <a:pPr lvl="1"/>
            <a:r>
              <a:rPr lang="en-US" dirty="0" smtClean="0"/>
              <a:t>Smart Technology / Machine Learning</a:t>
            </a:r>
          </a:p>
          <a:p>
            <a:pPr lvl="1"/>
            <a:r>
              <a:rPr lang="en-US" dirty="0" smtClean="0"/>
              <a:t>Introduction to FAMLI Project</a:t>
            </a:r>
          </a:p>
          <a:p>
            <a:r>
              <a:rPr lang="en-US" dirty="0" smtClean="0"/>
              <a:t>Innovation Resources at UNC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Education, Clinical Recommendations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903087"/>
            <a:ext cx="1779675" cy="3195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81" y="2903087"/>
            <a:ext cx="1796582" cy="3195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662" y="2903087"/>
            <a:ext cx="1766749" cy="3195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488" y="2903087"/>
            <a:ext cx="1774184" cy="31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0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Education, Clinical Recommendations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581353"/>
            <a:ext cx="2174131" cy="3948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698" y="2581352"/>
            <a:ext cx="2202175" cy="3948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615" y="2581352"/>
            <a:ext cx="2211812" cy="39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Clinician Education, Clinical Recommendations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08" y="2885785"/>
            <a:ext cx="1765391" cy="3183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985" y="2885785"/>
            <a:ext cx="1798079" cy="3213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511" y="2885785"/>
            <a:ext cx="1799795" cy="3213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981" y="2885785"/>
            <a:ext cx="1775823" cy="318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Clinician Education, Clinical Recommendations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415689"/>
            <a:ext cx="3660619" cy="1295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4167879"/>
            <a:ext cx="3508461" cy="1980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829" y="2355996"/>
            <a:ext cx="3318574" cy="1354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668" y="3710985"/>
            <a:ext cx="1492237" cy="26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Clinician Education, Clinical Recommendations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235" y="6172171"/>
            <a:ext cx="1680589" cy="611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0" y="2931851"/>
            <a:ext cx="1742185" cy="316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832" y="2931851"/>
            <a:ext cx="1699764" cy="316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750" y="3004974"/>
            <a:ext cx="1721597" cy="3167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50" y="6099048"/>
            <a:ext cx="5999842" cy="575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142" y="2931851"/>
            <a:ext cx="1744681" cy="3167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330" y="1967321"/>
            <a:ext cx="2572078" cy="9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Communications, Logistics, Care Coordination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125" y="3990939"/>
            <a:ext cx="1441645" cy="260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4486490"/>
            <a:ext cx="2487274" cy="963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0812"/>
            <a:ext cx="9144000" cy="691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3700"/>
            <a:ext cx="9144000" cy="987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9" y="3972638"/>
            <a:ext cx="4191783" cy="26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Community Education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205538"/>
            <a:ext cx="3134143" cy="1346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66" y="3638499"/>
            <a:ext cx="2017554" cy="321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492" y="3638500"/>
            <a:ext cx="1818129" cy="3219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670" y="3635882"/>
            <a:ext cx="1815484" cy="32221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621" y="3638501"/>
            <a:ext cx="1802049" cy="321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304" y="2192891"/>
            <a:ext cx="3630530" cy="13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WHO Global Initiative on Health Technologies</a:t>
            </a:r>
          </a:p>
          <a:p>
            <a:r>
              <a:rPr lang="en-US" dirty="0" smtClean="0"/>
              <a:t>Global Innovations that Will Transform Medicine</a:t>
            </a:r>
          </a:p>
          <a:p>
            <a:pPr lvl="1"/>
            <a:r>
              <a:rPr lang="en-US" dirty="0" smtClean="0"/>
              <a:t>Telemedicine/Mobile Apps (Health Care Service Optimization)</a:t>
            </a:r>
          </a:p>
          <a:p>
            <a:pPr lvl="1"/>
            <a:r>
              <a:rPr lang="en-US" dirty="0" smtClean="0"/>
              <a:t>Smart Technology / Machine Learning </a:t>
            </a:r>
          </a:p>
          <a:p>
            <a:pPr lvl="1"/>
            <a:r>
              <a:rPr lang="en-US" dirty="0" smtClean="0"/>
              <a:t>Introduction to FAMLI Project</a:t>
            </a:r>
          </a:p>
          <a:p>
            <a:r>
              <a:rPr lang="en-US" dirty="0" smtClean="0"/>
              <a:t>Innovation Resources at UNC</a:t>
            </a:r>
          </a:p>
          <a:p>
            <a:r>
              <a:rPr lang="en-US" dirty="0" smtClean="0"/>
              <a:t>Bonus: Impactful Global Health Innovators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Caution: Many disjointed endeavors can be overwhelming, confusing, misleading, or incorrect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739" y="2407914"/>
            <a:ext cx="3038181" cy="417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WHO Global Initiative on Health Technologies</a:t>
            </a:r>
          </a:p>
          <a:p>
            <a:r>
              <a:rPr lang="en-US" sz="2400" b="1" dirty="0"/>
              <a:t>Global Innovations that Will Transform Medicine</a:t>
            </a:r>
          </a:p>
          <a:p>
            <a:pPr lvl="1"/>
            <a:r>
              <a:rPr lang="en-US" dirty="0" smtClean="0"/>
              <a:t>Telemedicine / Mobile Apps</a:t>
            </a:r>
          </a:p>
          <a:p>
            <a:pPr lvl="1"/>
            <a:r>
              <a:rPr lang="en-US" b="1" dirty="0" smtClean="0"/>
              <a:t>Smart Technology </a:t>
            </a:r>
            <a:r>
              <a:rPr lang="en-US" dirty="0" smtClean="0"/>
              <a:t>/ Machine Learning</a:t>
            </a:r>
          </a:p>
          <a:p>
            <a:pPr lvl="1"/>
            <a:r>
              <a:rPr lang="en-US" dirty="0" smtClean="0"/>
              <a:t>Introduction to FAMLI Project</a:t>
            </a:r>
          </a:p>
          <a:p>
            <a:r>
              <a:rPr lang="en-US" dirty="0" smtClean="0"/>
              <a:t>Innovation Resources at UNC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Innovators: Dr. </a:t>
            </a:r>
            <a:r>
              <a:rPr lang="en-US" dirty="0" err="1" smtClean="0"/>
              <a:t>Eyal</a:t>
            </a:r>
            <a:r>
              <a:rPr lang="en-US" dirty="0" smtClean="0"/>
              <a:t> </a:t>
            </a:r>
            <a:r>
              <a:rPr lang="en-US" dirty="0" err="1" smtClean="0"/>
              <a:t>Ephrat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Founder, </a:t>
            </a:r>
            <a:r>
              <a:rPr lang="en-US" dirty="0" err="1" smtClean="0"/>
              <a:t>PeriGen</a:t>
            </a:r>
            <a:r>
              <a:rPr lang="en-US" dirty="0" smtClean="0"/>
              <a:t> and </a:t>
            </a:r>
            <a:r>
              <a:rPr lang="en-US" dirty="0" err="1" smtClean="0"/>
              <a:t>MedCPU</a:t>
            </a:r>
            <a:endParaRPr lang="en-US" dirty="0" smtClean="0"/>
          </a:p>
          <a:p>
            <a:pPr lvl="1"/>
            <a:r>
              <a:rPr lang="en-US" dirty="0" smtClean="0"/>
              <a:t>T-Shaped</a:t>
            </a:r>
          </a:p>
          <a:p>
            <a:pPr lvl="2"/>
            <a:r>
              <a:rPr lang="en-US" dirty="0"/>
              <a:t>Chief Designer and Developer at Advanced Communications </a:t>
            </a:r>
            <a:r>
              <a:rPr lang="en-US" dirty="0" smtClean="0"/>
              <a:t>and </a:t>
            </a:r>
            <a:r>
              <a:rPr lang="en-US" dirty="0"/>
              <a:t>Logical Systems</a:t>
            </a:r>
          </a:p>
          <a:p>
            <a:pPr lvl="2"/>
            <a:r>
              <a:rPr lang="en-US" dirty="0" smtClean="0"/>
              <a:t>Ob</a:t>
            </a:r>
            <a:r>
              <a:rPr lang="en-US" dirty="0"/>
              <a:t>/</a:t>
            </a:r>
            <a:r>
              <a:rPr lang="en-US" dirty="0" err="1"/>
              <a:t>Gyn</a:t>
            </a:r>
            <a:r>
              <a:rPr lang="en-US" dirty="0"/>
              <a:t> Residency </a:t>
            </a:r>
            <a:r>
              <a:rPr lang="en-US" dirty="0" err="1"/>
              <a:t>Sha’are</a:t>
            </a:r>
            <a:r>
              <a:rPr lang="en-US" dirty="0"/>
              <a:t> </a:t>
            </a:r>
            <a:r>
              <a:rPr lang="en-US" dirty="0" err="1"/>
              <a:t>Zedek</a:t>
            </a:r>
            <a:r>
              <a:rPr lang="en-US" dirty="0"/>
              <a:t> Medical Center, Jerusalem</a:t>
            </a:r>
          </a:p>
          <a:p>
            <a:pPr lvl="1"/>
            <a:r>
              <a:rPr lang="en-US" dirty="0" smtClean="0"/>
              <a:t>Founded </a:t>
            </a:r>
            <a:r>
              <a:rPr lang="en-US" dirty="0" err="1" smtClean="0"/>
              <a:t>PeriGen</a:t>
            </a:r>
            <a:r>
              <a:rPr lang="en-US" dirty="0" smtClean="0"/>
              <a:t>, which communicated with EMRs, reduced duplicative documentation</a:t>
            </a:r>
          </a:p>
          <a:p>
            <a:pPr lvl="2"/>
            <a:r>
              <a:rPr lang="en-US" dirty="0" smtClean="0"/>
              <a:t>Includes analytics, estimates, and </a:t>
            </a:r>
          </a:p>
          <a:p>
            <a:pPr marL="594360" lvl="2" indent="0">
              <a:buNone/>
            </a:pPr>
            <a:r>
              <a:rPr lang="en-US" dirty="0" smtClean="0"/>
              <a:t>recommendations with respect to shoulder </a:t>
            </a:r>
          </a:p>
          <a:p>
            <a:pPr marL="594360" lvl="2" indent="0">
              <a:buNone/>
            </a:pPr>
            <a:r>
              <a:rPr lang="en-US" dirty="0" smtClean="0"/>
              <a:t>dystocia risk, Cat II EFM tracings, and labor </a:t>
            </a:r>
          </a:p>
          <a:p>
            <a:pPr marL="594360" lvl="2" indent="0">
              <a:buNone/>
            </a:pPr>
            <a:r>
              <a:rPr lang="en-US" dirty="0" smtClean="0"/>
              <a:t>curves</a:t>
            </a:r>
          </a:p>
          <a:p>
            <a:pPr lvl="1"/>
            <a:r>
              <a:rPr lang="en-US" dirty="0" smtClean="0"/>
              <a:t>Founded </a:t>
            </a:r>
            <a:r>
              <a:rPr lang="en-US" dirty="0" err="1" smtClean="0"/>
              <a:t>MedCPU</a:t>
            </a:r>
            <a:endParaRPr lang="en-US" dirty="0" smtClean="0"/>
          </a:p>
          <a:p>
            <a:pPr lvl="2"/>
            <a:r>
              <a:rPr lang="en-US" dirty="0" smtClean="0"/>
              <a:t>Data Analytics for EMRs</a:t>
            </a:r>
          </a:p>
          <a:p>
            <a:pPr marL="594360" lvl="2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050" y="3621076"/>
            <a:ext cx="3059949" cy="32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Adherence Trackers</a:t>
            </a:r>
          </a:p>
          <a:p>
            <a:pPr lvl="1"/>
            <a:r>
              <a:rPr lang="en-US" dirty="0" smtClean="0"/>
              <a:t>Propeller Health™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nhaler attachment allows tracking inhaler use or </a:t>
            </a:r>
            <a:r>
              <a:rPr lang="en-US" dirty="0" err="1" smtClean="0"/>
              <a:t>spirometry</a:t>
            </a:r>
            <a:r>
              <a:rPr lang="en-US" dirty="0" smtClean="0"/>
              <a:t> function via mobile app </a:t>
            </a:r>
          </a:p>
          <a:p>
            <a:pPr lvl="2"/>
            <a:r>
              <a:rPr lang="en-US" dirty="0" smtClean="0"/>
              <a:t>Partners with healthcare systems, health plans, or employers</a:t>
            </a:r>
          </a:p>
          <a:p>
            <a:pPr lvl="2"/>
            <a:r>
              <a:rPr lang="en-US" dirty="0" smtClean="0"/>
              <a:t>FDA Clearance Nov 2016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35" y="4035925"/>
            <a:ext cx="2015914" cy="2519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127" y="3646673"/>
            <a:ext cx="3703133" cy="31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Adherence Trackers</a:t>
            </a:r>
          </a:p>
          <a:p>
            <a:pPr lvl="1"/>
            <a:r>
              <a:rPr lang="en-US" dirty="0" err="1" smtClean="0"/>
              <a:t>Abilify</a:t>
            </a:r>
            <a:r>
              <a:rPr lang="en-US" dirty="0" smtClean="0"/>
              <a:t> </a:t>
            </a:r>
            <a:r>
              <a:rPr lang="en-US" dirty="0" err="1" smtClean="0"/>
              <a:t>MyCite</a:t>
            </a:r>
            <a:r>
              <a:rPr lang="en-US" dirty="0" smtClean="0"/>
              <a:t>®</a:t>
            </a:r>
          </a:p>
          <a:p>
            <a:pPr lvl="2"/>
            <a:r>
              <a:rPr lang="en-US" dirty="0" smtClean="0"/>
              <a:t>Schizophrenia management</a:t>
            </a:r>
          </a:p>
          <a:p>
            <a:pPr lvl="2"/>
            <a:r>
              <a:rPr lang="en-US" dirty="0" smtClean="0"/>
              <a:t>Pill with sensor is ingested, and upon contact with gastric contents sensor is activated, which sends a signal to patch on the patient’s body</a:t>
            </a:r>
          </a:p>
          <a:p>
            <a:pPr lvl="2"/>
            <a:r>
              <a:rPr lang="en-US" dirty="0" smtClean="0"/>
              <a:t>Signal is sent to mobile device</a:t>
            </a:r>
          </a:p>
          <a:p>
            <a:pPr lvl="2"/>
            <a:r>
              <a:rPr lang="en-US" dirty="0" smtClean="0"/>
              <a:t>FDA Approval Nov 2017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745" y="3473858"/>
            <a:ext cx="3175178" cy="32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Integrated Sensor Devices</a:t>
            </a:r>
          </a:p>
          <a:p>
            <a:pPr lvl="1"/>
            <a:r>
              <a:rPr lang="en-US" b="1" dirty="0" smtClean="0"/>
              <a:t>Monitoring Devices</a:t>
            </a:r>
          </a:p>
          <a:p>
            <a:pPr lvl="2"/>
            <a:r>
              <a:rPr lang="en-US" dirty="0" err="1" smtClean="0"/>
              <a:t>AliceCor</a:t>
            </a:r>
            <a:r>
              <a:rPr lang="en-US" dirty="0" smtClean="0"/>
              <a:t>™ </a:t>
            </a:r>
            <a:r>
              <a:rPr lang="en-US" dirty="0" err="1" smtClean="0"/>
              <a:t>KardiaBand</a:t>
            </a:r>
            <a:r>
              <a:rPr lang="en-US" dirty="0" smtClean="0"/>
              <a:t>® </a:t>
            </a:r>
          </a:p>
          <a:p>
            <a:pPr lvl="2"/>
            <a:r>
              <a:rPr lang="en-US" dirty="0" smtClean="0"/>
              <a:t>Watch wristband that monitors heart rate and assesses arrhythmia</a:t>
            </a:r>
          </a:p>
          <a:p>
            <a:pPr lvl="2"/>
            <a:r>
              <a:rPr lang="en-US" dirty="0" smtClean="0"/>
              <a:t>Patient prompted to take an EKG (rhythm strip) by placing thumb on sensor for 30 seconds</a:t>
            </a:r>
          </a:p>
          <a:p>
            <a:pPr lvl="2"/>
            <a:r>
              <a:rPr lang="en-US" dirty="0" smtClean="0"/>
              <a:t>Patients can be mailed monthly reports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06" y="4209487"/>
            <a:ext cx="3428679" cy="2372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380" y="3780836"/>
            <a:ext cx="3110772" cy="28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Integrated Sensor Devices</a:t>
            </a:r>
          </a:p>
          <a:p>
            <a:pPr lvl="1"/>
            <a:r>
              <a:rPr lang="en-US" b="1" dirty="0" err="1" smtClean="0"/>
              <a:t>Nanorobots</a:t>
            </a:r>
            <a:endParaRPr lang="en-US" b="1" dirty="0" smtClean="0"/>
          </a:p>
          <a:p>
            <a:pPr lvl="2"/>
            <a:r>
              <a:rPr lang="en-US" dirty="0" smtClean="0"/>
              <a:t>Mice models with melanoma, breast cancer, ovarian cancer</a:t>
            </a:r>
          </a:p>
          <a:p>
            <a:pPr lvl="2"/>
            <a:r>
              <a:rPr lang="en-US" dirty="0" smtClean="0"/>
              <a:t>Safety evaluated in miniature pig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66" y="4860268"/>
            <a:ext cx="2938761" cy="1511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4435527"/>
            <a:ext cx="2867864" cy="1936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454" y="3550504"/>
            <a:ext cx="7118218" cy="756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616" y="5196972"/>
            <a:ext cx="2849550" cy="902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9616" y="6099048"/>
            <a:ext cx="2832152" cy="2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2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Machine Learning is a branch of artificial intelligence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95" y="2584824"/>
            <a:ext cx="6134375" cy="41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1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Supervised Learning uses historical inputs and labeled outcomes to predict future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95" y="2584824"/>
            <a:ext cx="6134375" cy="41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Unsupervised Learning data is not labeled and thus the machine creates inferences; there are no correct answers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95" y="2584824"/>
            <a:ext cx="6134375" cy="41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600" b="1" dirty="0" smtClean="0"/>
              <a:t>WHO Global Initiative on Health Technologies</a:t>
            </a:r>
          </a:p>
          <a:p>
            <a:r>
              <a:rPr lang="en-US" dirty="0" smtClean="0"/>
              <a:t>Global </a:t>
            </a:r>
            <a:r>
              <a:rPr lang="en-US" dirty="0"/>
              <a:t>Innovations that Will Transform </a:t>
            </a:r>
            <a:r>
              <a:rPr lang="en-US" dirty="0" smtClean="0"/>
              <a:t>Medicine</a:t>
            </a:r>
          </a:p>
          <a:p>
            <a:pPr lvl="1"/>
            <a:r>
              <a:rPr lang="en-US" dirty="0" smtClean="0"/>
              <a:t>Telemedicine / Mobile Apps</a:t>
            </a:r>
          </a:p>
          <a:p>
            <a:pPr lvl="1"/>
            <a:r>
              <a:rPr lang="en-US" dirty="0" smtClean="0"/>
              <a:t>Smart Technology / Machine Learning</a:t>
            </a:r>
          </a:p>
          <a:p>
            <a:pPr lvl="1"/>
            <a:r>
              <a:rPr lang="en-US" dirty="0" smtClean="0"/>
              <a:t>Introduction to FAMLI Project</a:t>
            </a:r>
          </a:p>
          <a:p>
            <a:r>
              <a:rPr lang="en-US" dirty="0" smtClean="0"/>
              <a:t>Innovation Resources at UNC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Reinforcement Learning involves an agent in an environment who makes decisions and receives 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95" y="2584824"/>
            <a:ext cx="6134375" cy="41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Autonomous Robots</a:t>
            </a:r>
          </a:p>
          <a:p>
            <a:pPr lvl="1"/>
            <a:r>
              <a:rPr lang="en-US" dirty="0" err="1" smtClean="0"/>
              <a:t>Veebot</a:t>
            </a:r>
            <a:r>
              <a:rPr lang="en-US" dirty="0" smtClean="0"/>
              <a:t>™: Autonomous Phlebotomy</a:t>
            </a:r>
          </a:p>
          <a:p>
            <a:pPr lvl="1"/>
            <a:r>
              <a:rPr lang="en-US" dirty="0" smtClean="0"/>
              <a:t>Uses combination of infrared and ultrasound </a:t>
            </a:r>
          </a:p>
          <a:p>
            <a:pPr marL="274320" lvl="1" indent="0">
              <a:buNone/>
            </a:pPr>
            <a:r>
              <a:rPr lang="en-US" dirty="0"/>
              <a:t>i</a:t>
            </a:r>
            <a:r>
              <a:rPr lang="en-US" dirty="0" smtClean="0"/>
              <a:t>maging to identify vessel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48" y="5613004"/>
            <a:ext cx="2996963" cy="1118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258" y="1275578"/>
            <a:ext cx="2253894" cy="1521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3206338"/>
            <a:ext cx="5061879" cy="2406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461" y="3666416"/>
            <a:ext cx="2667691" cy="30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Butterfly</a:t>
            </a:r>
          </a:p>
          <a:p>
            <a:pPr lvl="1"/>
            <a:r>
              <a:rPr lang="en-US" dirty="0" smtClean="0"/>
              <a:t>Portable, inexpensive ultrasound probe</a:t>
            </a:r>
          </a:p>
          <a:p>
            <a:pPr lvl="1"/>
            <a:r>
              <a:rPr lang="en-US" dirty="0" smtClean="0"/>
              <a:t>Plugs in to smartphone, </a:t>
            </a:r>
            <a:r>
              <a:rPr lang="en-US" dirty="0"/>
              <a:t>c</a:t>
            </a:r>
            <a:r>
              <a:rPr lang="en-US" dirty="0" smtClean="0"/>
              <a:t>osts </a:t>
            </a:r>
            <a:r>
              <a:rPr lang="en-US" i="1" dirty="0" smtClean="0"/>
              <a:t>$2,000</a:t>
            </a:r>
          </a:p>
          <a:p>
            <a:pPr lvl="1"/>
            <a:r>
              <a:rPr lang="en-US" dirty="0" smtClean="0"/>
              <a:t>Initially used for echocardiogram, but now FDA approved for 13 clinical applications</a:t>
            </a:r>
          </a:p>
          <a:p>
            <a:pPr lvl="1"/>
            <a:r>
              <a:rPr lang="en-US" dirty="0" smtClean="0"/>
              <a:t>Provides feedback on images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86" y="4135711"/>
            <a:ext cx="2259413" cy="2722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5250959"/>
            <a:ext cx="2317895" cy="1288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211" y="3189830"/>
            <a:ext cx="3705413" cy="34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Cervical Colposcopy</a:t>
            </a:r>
            <a:endParaRPr lang="en-US" dirty="0"/>
          </a:p>
          <a:p>
            <a:r>
              <a:rPr lang="en-US" dirty="0" smtClean="0"/>
              <a:t>CT scan</a:t>
            </a:r>
          </a:p>
          <a:p>
            <a:r>
              <a:rPr lang="en-US" dirty="0" smtClean="0"/>
              <a:t>Ophthalmology</a:t>
            </a:r>
          </a:p>
          <a:p>
            <a:r>
              <a:rPr lang="en-US" dirty="0" smtClean="0"/>
              <a:t>Psychiatry</a:t>
            </a:r>
          </a:p>
          <a:p>
            <a:r>
              <a:rPr lang="en-US" dirty="0" smtClean="0"/>
              <a:t>Radiation Oncology</a:t>
            </a:r>
          </a:p>
          <a:p>
            <a:r>
              <a:rPr lang="en-US" dirty="0" smtClean="0"/>
              <a:t>EMRs</a:t>
            </a:r>
          </a:p>
          <a:p>
            <a:r>
              <a:rPr lang="en-US" dirty="0" smtClean="0"/>
              <a:t>Epidemiologic Models</a:t>
            </a:r>
          </a:p>
          <a:p>
            <a:r>
              <a:rPr lang="en-US" dirty="0" smtClean="0"/>
              <a:t>Clinical Trials</a:t>
            </a:r>
          </a:p>
          <a:p>
            <a:r>
              <a:rPr lang="en-US" i="1" dirty="0" smtClean="0"/>
              <a:t>Obstetrics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833" y="2061164"/>
            <a:ext cx="1570258" cy="1516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524" y="2609127"/>
            <a:ext cx="2618148" cy="868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907" y="3535974"/>
            <a:ext cx="4685245" cy="3040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981" y="1527048"/>
            <a:ext cx="4631958" cy="2000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425" y="2308020"/>
            <a:ext cx="5321544" cy="1016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350" y="1942354"/>
            <a:ext cx="2542537" cy="383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0907" y="5984113"/>
            <a:ext cx="4993093" cy="762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868" y="4689612"/>
            <a:ext cx="4130696" cy="1294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0906" y="2154784"/>
            <a:ext cx="4993093" cy="1545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3176" y="2154784"/>
            <a:ext cx="6170793" cy="15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WHO Global Initiative on Health Technologies</a:t>
            </a:r>
          </a:p>
          <a:p>
            <a:r>
              <a:rPr lang="en-US" sz="2400" b="1" dirty="0"/>
              <a:t>Global Innovations that Will Transform Medicine</a:t>
            </a:r>
          </a:p>
          <a:p>
            <a:pPr lvl="1"/>
            <a:r>
              <a:rPr lang="en-US" dirty="0" smtClean="0"/>
              <a:t>Telemedicine / Mobile Apps</a:t>
            </a:r>
          </a:p>
          <a:p>
            <a:pPr lvl="1"/>
            <a:r>
              <a:rPr lang="en-US" dirty="0" smtClean="0"/>
              <a:t>Smart Technology / Machine Learning</a:t>
            </a:r>
          </a:p>
          <a:p>
            <a:pPr lvl="1"/>
            <a:r>
              <a:rPr lang="en-US" b="1" dirty="0" smtClean="0"/>
              <a:t>Introduction to FAMLI Project</a:t>
            </a:r>
          </a:p>
          <a:p>
            <a:r>
              <a:rPr lang="en-US" dirty="0" smtClean="0"/>
              <a:t>Innovation Resources at UNC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FAMLI: Fetal Age Machine Learning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BMGF funded ($1.4M) collaboration between UNC, NCSU, Google, Butterfly </a:t>
            </a:r>
          </a:p>
          <a:p>
            <a:pPr lvl="1"/>
            <a:r>
              <a:rPr lang="en-US" dirty="0" smtClean="0"/>
              <a:t>P.I.: Dr. Jeffrey Stringer</a:t>
            </a:r>
          </a:p>
          <a:p>
            <a:r>
              <a:rPr lang="en-US" dirty="0" smtClean="0"/>
              <a:t>Aim: To use machine learning to develop </a:t>
            </a:r>
          </a:p>
          <a:p>
            <a:pPr marL="0" indent="0">
              <a:buNone/>
            </a:pPr>
            <a:r>
              <a:rPr lang="en-US" dirty="0" smtClean="0"/>
              <a:t>an improved obstetric ultrasound for use in </a:t>
            </a:r>
          </a:p>
          <a:p>
            <a:pPr marL="0" indent="0">
              <a:buNone/>
            </a:pPr>
            <a:r>
              <a:rPr lang="en-US" dirty="0" smtClean="0"/>
              <a:t>low-resource locations using machine learning</a:t>
            </a:r>
          </a:p>
          <a:p>
            <a:r>
              <a:rPr lang="en-US" dirty="0" smtClean="0"/>
              <a:t>Low-cost, portable, reliable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71" y="5903974"/>
            <a:ext cx="2105212" cy="756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5189012"/>
            <a:ext cx="1522514" cy="1471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118" y="5191000"/>
            <a:ext cx="1256708" cy="1469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976" y="5286360"/>
            <a:ext cx="2471730" cy="1374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060" y="5191000"/>
            <a:ext cx="2807446" cy="601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499" y="2091765"/>
            <a:ext cx="1847947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7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FAMLI: Fetal Age Machine Learning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do we use obstetric ultrasound for?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941" y="1978660"/>
            <a:ext cx="4826000" cy="47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1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FAMLI: Fetal Age Machine Learning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What do we use obstetric ultrasound for?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EFB71-E465-804F-ACC4-C792B8A8F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942" y="1985387"/>
            <a:ext cx="6783294" cy="473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FAMLI: Fetal Age Machine Learning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Machine Learning </a:t>
            </a:r>
            <a:r>
              <a:rPr lang="mr-IN" dirty="0" smtClean="0"/>
              <a:t>–</a:t>
            </a:r>
            <a:r>
              <a:rPr lang="en-US" dirty="0" smtClean="0"/>
              <a:t> Dr. Juan Carlos </a:t>
            </a:r>
            <a:r>
              <a:rPr lang="en-US" dirty="0" err="1" smtClean="0"/>
              <a:t>Prieto</a:t>
            </a:r>
            <a:r>
              <a:rPr lang="en-US" dirty="0" smtClean="0"/>
              <a:t>, UNC</a:t>
            </a:r>
          </a:p>
          <a:p>
            <a:pPr lvl="1"/>
            <a:r>
              <a:rPr lang="en-US" dirty="0" smtClean="0"/>
              <a:t>Identification of fetal structures</a:t>
            </a:r>
          </a:p>
          <a:p>
            <a:r>
              <a:rPr lang="en-US" dirty="0" smtClean="0"/>
              <a:t>Sensor Input </a:t>
            </a:r>
            <a:r>
              <a:rPr lang="mr-IN" dirty="0" smtClean="0"/>
              <a:t>–</a:t>
            </a:r>
            <a:r>
              <a:rPr lang="en-US" dirty="0" smtClean="0"/>
              <a:t> Prof. </a:t>
            </a:r>
            <a:r>
              <a:rPr lang="en-US" dirty="0" err="1" smtClean="0"/>
              <a:t>Xiaoning</a:t>
            </a:r>
            <a:r>
              <a:rPr lang="en-US" dirty="0" smtClean="0"/>
              <a:t> Jiang, NCSU</a:t>
            </a:r>
          </a:p>
          <a:p>
            <a:pPr lvl="1"/>
            <a:r>
              <a:rPr lang="en-US" dirty="0" smtClean="0"/>
              <a:t>Position and angle of probe in space</a:t>
            </a:r>
            <a:endParaRPr lang="en-US" dirty="0"/>
          </a:p>
        </p:txBody>
      </p:sp>
      <p:pic>
        <p:nvPicPr>
          <p:cNvPr id="4" name="Picture 3" descr="../../Downloads/Blank%20Diagram.png">
            <a:extLst>
              <a:ext uri="{FF2B5EF4-FFF2-40B4-BE49-F238E27FC236}">
                <a16:creationId xmlns:a16="http://schemas.microsoft.com/office/drawing/2014/main" id="{EC7A9CAC-6D33-5140-821F-DA73C62F488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81" y="3570941"/>
            <a:ext cx="3508248" cy="270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7.png">
            <a:extLst>
              <a:ext uri="{FF2B5EF4-FFF2-40B4-BE49-F238E27FC236}">
                <a16:creationId xmlns:a16="http://schemas.microsoft.com/office/drawing/2014/main" id="{0F908B72-5FFF-E14A-9F31-0CDE991837D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885766" y="3570941"/>
            <a:ext cx="3552382" cy="2685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11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FAMLI: Fetal Age Machine Learning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But one of the most important roles of obstetric ultrasound is to determine an accurate gestational age.</a:t>
            </a:r>
          </a:p>
          <a:p>
            <a:r>
              <a:rPr lang="en-US" dirty="0" smtClean="0"/>
              <a:t>FAMLI tasks are to train machine learners to: </a:t>
            </a:r>
          </a:p>
          <a:p>
            <a:pPr lvl="1"/>
            <a:r>
              <a:rPr lang="en-US" dirty="0" smtClean="0"/>
              <a:t>Identify and measure fetal structures from ideal images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stimate gestational age from those measurements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dentify ideal images of fetal structures from a series of images</a:t>
            </a:r>
          </a:p>
          <a:p>
            <a:pPr lvl="1"/>
            <a:r>
              <a:rPr lang="en-US" dirty="0" smtClean="0"/>
              <a:t>Recreate structures and measurements from non-ideal images</a:t>
            </a:r>
          </a:p>
          <a:p>
            <a:r>
              <a:rPr lang="en-US" dirty="0" smtClean="0"/>
              <a:t>Aims are to: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educe need for </a:t>
            </a:r>
          </a:p>
          <a:p>
            <a:pPr marL="274320" lvl="1" indent="0">
              <a:buNone/>
            </a:pPr>
            <a:r>
              <a:rPr lang="en-US" dirty="0" smtClean="0"/>
              <a:t>skilled </a:t>
            </a:r>
          </a:p>
          <a:p>
            <a:pPr marL="274320" lvl="1" indent="0">
              <a:buNone/>
            </a:pPr>
            <a:r>
              <a:rPr lang="en-US" dirty="0" err="1" smtClean="0"/>
              <a:t>ultrasonographers</a:t>
            </a:r>
            <a:endParaRPr lang="en-US" dirty="0" smtClean="0"/>
          </a:p>
          <a:p>
            <a:pPr lvl="1"/>
            <a:r>
              <a:rPr lang="en-US" dirty="0" smtClean="0"/>
              <a:t>Reduce costs</a:t>
            </a:r>
          </a:p>
          <a:p>
            <a:pPr lvl="1"/>
            <a:r>
              <a:rPr lang="en-US" dirty="0" smtClean="0"/>
              <a:t>Improve access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640" y="4496572"/>
            <a:ext cx="6285359" cy="21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7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Innovators: William Gates, III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Cofounder, Former CEO, Microsoft</a:t>
            </a:r>
          </a:p>
          <a:p>
            <a:pPr lvl="1"/>
            <a:r>
              <a:rPr lang="en-US" dirty="0" smtClean="0"/>
              <a:t>Dropped out of Harvard to form company with Paul Allen</a:t>
            </a:r>
          </a:p>
          <a:p>
            <a:pPr lvl="1"/>
            <a:r>
              <a:rPr lang="en-US" dirty="0" smtClean="0"/>
              <a:t>Worked on coding, product strategy, business management</a:t>
            </a:r>
          </a:p>
          <a:p>
            <a:r>
              <a:rPr lang="en-US" dirty="0"/>
              <a:t>Philanthropist, </a:t>
            </a:r>
            <a:r>
              <a:rPr lang="en-US" dirty="0" smtClean="0"/>
              <a:t>Bill and Melinda Gates Foundation</a:t>
            </a:r>
            <a:endParaRPr lang="en-US" dirty="0"/>
          </a:p>
          <a:p>
            <a:pPr lvl="1"/>
            <a:r>
              <a:rPr lang="en-US" dirty="0"/>
              <a:t>Aims to donate 99.96% of his </a:t>
            </a:r>
            <a:r>
              <a:rPr lang="en-US" dirty="0" smtClean="0"/>
              <a:t>wealth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408" y="3421529"/>
            <a:ext cx="2961393" cy="298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Challenges and Limitations in Global Health</a:t>
            </a:r>
          </a:p>
          <a:p>
            <a:pPr lvl="1"/>
            <a:r>
              <a:rPr lang="en-US" dirty="0" smtClean="0"/>
              <a:t>WHO Global Initiative on Health Technologies</a:t>
            </a:r>
          </a:p>
          <a:p>
            <a:r>
              <a:rPr lang="en-US" sz="2800" dirty="0"/>
              <a:t>Global Innovations that Will Transform Medicine</a:t>
            </a:r>
          </a:p>
          <a:p>
            <a:pPr lvl="1"/>
            <a:r>
              <a:rPr lang="en-US" dirty="0" smtClean="0"/>
              <a:t>Telemedicine / Mobile Apps</a:t>
            </a:r>
          </a:p>
          <a:p>
            <a:pPr lvl="1"/>
            <a:r>
              <a:rPr lang="en-US" dirty="0" smtClean="0"/>
              <a:t>Smart Technology / Machine Learning</a:t>
            </a:r>
          </a:p>
          <a:p>
            <a:pPr lvl="1"/>
            <a:r>
              <a:rPr lang="en-US" dirty="0" smtClean="0"/>
              <a:t>Introduction to FAMLI Project</a:t>
            </a:r>
          </a:p>
          <a:p>
            <a:r>
              <a:rPr lang="en-US" b="1" dirty="0" smtClean="0"/>
              <a:t>Innovation Resources at UNC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Innovators: Dr. Andreas </a:t>
            </a:r>
            <a:r>
              <a:rPr lang="en-US" dirty="0" err="1" smtClean="0"/>
              <a:t>Gruentzig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7"/>
            <a:ext cx="8503920" cy="4856937"/>
          </a:xfrm>
        </p:spPr>
        <p:txBody>
          <a:bodyPr>
            <a:normAutofit/>
          </a:bodyPr>
          <a:lstStyle/>
          <a:p>
            <a:r>
              <a:rPr lang="en-US" dirty="0" smtClean="0"/>
              <a:t>Pioneer of balloon angioplasty and founder of </a:t>
            </a:r>
            <a:r>
              <a:rPr lang="en-US" dirty="0"/>
              <a:t>I</a:t>
            </a:r>
            <a:r>
              <a:rPr lang="en-US" dirty="0" smtClean="0"/>
              <a:t>nterventional </a:t>
            </a:r>
            <a:r>
              <a:rPr lang="en-US" dirty="0"/>
              <a:t>C</a:t>
            </a:r>
            <a:r>
              <a:rPr lang="en-US" dirty="0" smtClean="0"/>
              <a:t>ardiology</a:t>
            </a:r>
          </a:p>
          <a:p>
            <a:pPr lvl="1"/>
            <a:r>
              <a:rPr lang="en-US" dirty="0" smtClean="0"/>
              <a:t>Learned of angioplasty during a lecture from American Charles Dotter in Frankfurt, Germany, utilizing a </a:t>
            </a:r>
            <a:r>
              <a:rPr lang="en-US" dirty="0" err="1" smtClean="0"/>
              <a:t>guidewire</a:t>
            </a:r>
            <a:r>
              <a:rPr lang="en-US" dirty="0" smtClean="0"/>
              <a:t> and sequential dilators</a:t>
            </a:r>
          </a:p>
          <a:p>
            <a:pPr lvl="1"/>
            <a:r>
              <a:rPr lang="en-US" dirty="0" smtClean="0"/>
              <a:t>Created prototypes in his kitchen, using </a:t>
            </a:r>
          </a:p>
          <a:p>
            <a:pPr marL="274320" lvl="1" indent="0">
              <a:buNone/>
            </a:pPr>
            <a:r>
              <a:rPr lang="en-US" dirty="0" smtClean="0"/>
              <a:t>various designs and materials, deciding to use a </a:t>
            </a:r>
          </a:p>
          <a:p>
            <a:pPr marL="274320" lvl="1" indent="0">
              <a:buNone/>
            </a:pPr>
            <a:r>
              <a:rPr lang="en-US" dirty="0" smtClean="0"/>
              <a:t>double-lumen catheter and</a:t>
            </a:r>
            <a:r>
              <a:rPr lang="en-US" dirty="0"/>
              <a:t> </a:t>
            </a:r>
            <a:r>
              <a:rPr lang="en-US" dirty="0" smtClean="0"/>
              <a:t>balloon </a:t>
            </a:r>
          </a:p>
          <a:p>
            <a:pPr lvl="1"/>
            <a:r>
              <a:rPr lang="en-US" dirty="0" smtClean="0"/>
              <a:t>Initially operated on animals, then on a </a:t>
            </a:r>
          </a:p>
          <a:p>
            <a:pPr marL="274320" lvl="1" indent="0">
              <a:buNone/>
            </a:pPr>
            <a:r>
              <a:rPr lang="en-US" dirty="0" smtClean="0"/>
              <a:t>human during a bypass surgery, then on an </a:t>
            </a:r>
            <a:endParaRPr lang="en-US" dirty="0"/>
          </a:p>
          <a:p>
            <a:pPr marL="274320" lvl="1" indent="0">
              <a:buNone/>
            </a:pPr>
            <a:r>
              <a:rPr lang="en-US" dirty="0" smtClean="0"/>
              <a:t>awake human</a:t>
            </a:r>
          </a:p>
          <a:p>
            <a:pPr lvl="1"/>
            <a:r>
              <a:rPr lang="en-US" dirty="0" smtClean="0"/>
              <a:t>Case Study on Regulatory Strategy</a:t>
            </a:r>
          </a:p>
          <a:p>
            <a:pPr marL="27432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46" y="3323884"/>
            <a:ext cx="2506854" cy="337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5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Innovation Resources at UNC: Who can?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Everyone!</a:t>
            </a:r>
          </a:p>
          <a:p>
            <a:pPr lvl="1"/>
            <a:r>
              <a:rPr lang="en-US" dirty="0" smtClean="0"/>
              <a:t>U.S. Patent No. 6,459; May 22, 1849</a:t>
            </a:r>
          </a:p>
          <a:p>
            <a:pPr lvl="1"/>
            <a:r>
              <a:rPr lang="en-US" dirty="0" smtClean="0"/>
              <a:t>“Be it known that I, Abraham Lincoln, of Springfield in the County of Sangamon, in the State of Illinois, have invented a new and improved manner of combining adjustable buoyant air chambers with a steamboat or other vessel for the purpose of enabling their draught of water to be readily lessened to pass over bars, or through shallow water without discharging their cargoes…”</a:t>
            </a:r>
          </a:p>
          <a:p>
            <a:pPr lvl="2"/>
            <a:r>
              <a:rPr lang="en-US" dirty="0" smtClean="0"/>
              <a:t>Original </a:t>
            </a:r>
          </a:p>
          <a:p>
            <a:pPr marL="594360" lvl="2" indent="0">
              <a:buNone/>
            </a:pPr>
            <a:r>
              <a:rPr lang="en-US" dirty="0"/>
              <a:t>m</a:t>
            </a:r>
            <a:r>
              <a:rPr lang="en-US" dirty="0" smtClean="0"/>
              <a:t>odel now in </a:t>
            </a:r>
          </a:p>
          <a:p>
            <a:pPr marL="594360" lvl="2" indent="0">
              <a:buNone/>
            </a:pPr>
            <a:r>
              <a:rPr lang="en-US" dirty="0" smtClean="0"/>
              <a:t>The Smithsonian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49406" y="3946868"/>
            <a:ext cx="2050036" cy="3262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97" y="4528169"/>
            <a:ext cx="2049862" cy="20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2272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Innovation Resources at UNC: Device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59" y="1389529"/>
            <a:ext cx="7126016" cy="52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Resources at UNC: OTC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Office of Technology Commercialization</a:t>
            </a:r>
          </a:p>
          <a:p>
            <a:r>
              <a:rPr lang="en-US" dirty="0" smtClean="0"/>
              <a:t>Invention Disclosures, Patents, Licensing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otc.unc.edu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52" y="3337246"/>
            <a:ext cx="8392859" cy="32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Resources at UNC: </a:t>
            </a:r>
            <a:r>
              <a:rPr lang="en-US" dirty="0" smtClean="0"/>
              <a:t>NC </a:t>
            </a:r>
            <a:r>
              <a:rPr lang="en-US" dirty="0" err="1" smtClean="0"/>
              <a:t>TraCS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62697"/>
            <a:ext cx="850392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North Carolina Transitional and Clinical Sciences Institute</a:t>
            </a:r>
          </a:p>
          <a:p>
            <a:r>
              <a:rPr lang="en-US" dirty="0"/>
              <a:t>https://tracs.unc.edu</a:t>
            </a:r>
            <a:r>
              <a:rPr lang="en-US" dirty="0" smtClean="0"/>
              <a:t>/</a:t>
            </a:r>
          </a:p>
          <a:p>
            <a:r>
              <a:rPr lang="en-US" dirty="0" smtClean="0"/>
              <a:t>Funding Opportunities</a:t>
            </a:r>
          </a:p>
          <a:p>
            <a:r>
              <a:rPr lang="en-US" dirty="0" smtClean="0">
                <a:sym typeface="Wingdings"/>
              </a:rPr>
              <a:t>Industry Contacts in the Triangle</a:t>
            </a:r>
          </a:p>
          <a:p>
            <a:r>
              <a:rPr lang="en-US" dirty="0" err="1" smtClean="0">
                <a:sym typeface="Wingdings"/>
              </a:rPr>
              <a:t>FastTraCS</a:t>
            </a:r>
            <a:r>
              <a:rPr lang="en-US" dirty="0" smtClean="0">
                <a:sym typeface="Wingdings"/>
              </a:rPr>
              <a:t> engineers focused on rapid</a:t>
            </a:r>
            <a:r>
              <a:rPr lang="en-US" dirty="0">
                <a:sym typeface="Wingdings"/>
              </a:rPr>
              <a:t> 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technology innovation</a:t>
            </a:r>
          </a:p>
          <a:p>
            <a:pPr lvl="1"/>
            <a:r>
              <a:rPr lang="en-US" dirty="0" smtClean="0">
                <a:sym typeface="Wingdings"/>
              </a:rPr>
              <a:t>Partner with clinicians</a:t>
            </a:r>
          </a:p>
          <a:p>
            <a:pPr lvl="1"/>
            <a:r>
              <a:rPr lang="en-US" dirty="0" smtClean="0">
                <a:sym typeface="Wingdings"/>
              </a:rPr>
              <a:t>Identify/evaluate needs, prototype solutions</a:t>
            </a:r>
          </a:p>
          <a:p>
            <a:pPr lvl="1"/>
            <a:r>
              <a:rPr lang="en-US" dirty="0" smtClean="0">
                <a:sym typeface="Wingdings"/>
              </a:rPr>
              <a:t>Guidance to be competitive from regulatory </a:t>
            </a:r>
          </a:p>
          <a:p>
            <a:pPr marL="274320" lvl="1" indent="0">
              <a:buNone/>
            </a:pPr>
            <a:r>
              <a:rPr lang="en-US" dirty="0" smtClean="0">
                <a:sym typeface="Wingdings"/>
              </a:rPr>
              <a:t>and market perspective</a:t>
            </a:r>
          </a:p>
          <a:p>
            <a:pPr lvl="1"/>
            <a:endParaRPr lang="en-US" dirty="0" smtClean="0">
              <a:sym typeface="Wingding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556" y="2395639"/>
            <a:ext cx="2354116" cy="41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Resources at UNC: Licensing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69" y="5894948"/>
            <a:ext cx="7578321" cy="40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" y="5118936"/>
            <a:ext cx="8503920" cy="490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92" y="4019086"/>
            <a:ext cx="8392860" cy="699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686" y="1606558"/>
            <a:ext cx="6490387" cy="2189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058" y="1110253"/>
            <a:ext cx="3038724" cy="4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Innovation Resources at UNC: Cont.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UNC Graduate Certificate in Global Health</a:t>
            </a:r>
          </a:p>
          <a:p>
            <a:pPr lvl="1"/>
            <a:r>
              <a:rPr lang="en-US" dirty="0"/>
              <a:t>https://sph.unc.edu/global-health/residential-graduate-certificate-in-global-health</a:t>
            </a:r>
            <a:r>
              <a:rPr lang="en-US" dirty="0" smtClean="0"/>
              <a:t>/</a:t>
            </a:r>
          </a:p>
          <a:p>
            <a:r>
              <a:rPr lang="en-US" dirty="0" smtClean="0"/>
              <a:t>UNC/NCSU Joint Graduate Certificate in Medical Devices</a:t>
            </a:r>
          </a:p>
          <a:p>
            <a:pPr lvl="1"/>
            <a:r>
              <a:rPr lang="en-US" dirty="0"/>
              <a:t>https://www.bme.unc.edu/md-certificate</a:t>
            </a:r>
            <a:r>
              <a:rPr lang="en-US" dirty="0" smtClean="0"/>
              <a:t>/</a:t>
            </a:r>
          </a:p>
          <a:p>
            <a:r>
              <a:rPr lang="en-US" dirty="0" smtClean="0"/>
              <a:t>UNC Graduate Certificate in Technology Commercialization and Entrepreneurship</a:t>
            </a:r>
          </a:p>
          <a:p>
            <a:pPr lvl="1"/>
            <a:r>
              <a:rPr lang="en-US" dirty="0"/>
              <a:t>http://tcgraduatecertificate.unc.edu</a:t>
            </a:r>
            <a:r>
              <a:rPr lang="en-US" dirty="0" smtClean="0"/>
              <a:t>/</a:t>
            </a:r>
          </a:p>
          <a:p>
            <a:r>
              <a:rPr lang="en-US" dirty="0" smtClean="0"/>
              <a:t>MBA Health Care Concentration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www.kenan-flagler.unc.edu</a:t>
            </a:r>
            <a:r>
              <a:rPr lang="en-US" dirty="0"/>
              <a:t>/~/media/files/</a:t>
            </a:r>
            <a:r>
              <a:rPr lang="en-US" dirty="0" err="1"/>
              <a:t>bohc</a:t>
            </a:r>
            <a:r>
              <a:rPr lang="en-US" dirty="0"/>
              <a:t>/</a:t>
            </a:r>
            <a:r>
              <a:rPr lang="en-US" dirty="0" err="1"/>
              <a:t>mba_healthcare_concentration.pdf?la</a:t>
            </a:r>
            <a:r>
              <a:rPr lang="en-US" dirty="0"/>
              <a:t>=en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9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Resources at UNC: E(I)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2177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Applications due Sept 23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351" y="6073406"/>
            <a:ext cx="2017060" cy="78459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74422027"/>
              </p:ext>
            </p:extLst>
          </p:nvPr>
        </p:nvGraphicFramePr>
        <p:xfrm>
          <a:off x="336957" y="1479175"/>
          <a:ext cx="8424489" cy="460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574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6307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Innovation Resources at UNC: Center for the Business of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https://www.kenan-flagler.unc.edu/</a:t>
            </a:r>
            <a:r>
              <a:rPr lang="en-US" dirty="0" smtClean="0"/>
              <a:t>businessofhealth</a:t>
            </a:r>
          </a:p>
          <a:p>
            <a:r>
              <a:rPr lang="en-US" dirty="0" smtClean="0"/>
              <a:t>Program is brand new</a:t>
            </a:r>
          </a:p>
          <a:p>
            <a:r>
              <a:rPr lang="en-US" dirty="0" smtClean="0"/>
              <a:t>Focus areas:</a:t>
            </a:r>
          </a:p>
          <a:p>
            <a:pPr lvl="1"/>
            <a:r>
              <a:rPr lang="en-US" dirty="0" smtClean="0"/>
              <a:t>Value Delivery, Transformative Innovation, Pricing and Costing, Individual Decision Making, Digital Health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52" y="5412660"/>
            <a:ext cx="4305300" cy="9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Innovators: William Gates, III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Cofounder, Former CEO, Microsoft</a:t>
            </a:r>
          </a:p>
          <a:p>
            <a:pPr lvl="1"/>
            <a:r>
              <a:rPr lang="en-US" dirty="0" smtClean="0"/>
              <a:t>Dropped out of Harvard to form company with Paul Allen</a:t>
            </a:r>
          </a:p>
          <a:p>
            <a:pPr lvl="1"/>
            <a:r>
              <a:rPr lang="en-US" dirty="0" smtClean="0"/>
              <a:t>Worked on coding, product strategy, business management</a:t>
            </a:r>
          </a:p>
          <a:p>
            <a:r>
              <a:rPr lang="en-US" dirty="0"/>
              <a:t>Philanthropist, </a:t>
            </a:r>
            <a:r>
              <a:rPr lang="en-US" dirty="0" smtClean="0"/>
              <a:t>Bill and Melinda Gates Foundation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81" y="3329753"/>
            <a:ext cx="8777955" cy="33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6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WHO Global Initiative on Health Technologies</a:t>
            </a:r>
          </a:p>
          <a:p>
            <a:r>
              <a:rPr lang="en-US" sz="2800" dirty="0"/>
              <a:t>Global Innovations that Will Transform Medicine</a:t>
            </a:r>
          </a:p>
          <a:p>
            <a:pPr lvl="1"/>
            <a:r>
              <a:rPr lang="en-US" dirty="0" smtClean="0"/>
              <a:t>Telemedicine / Mobile Apps</a:t>
            </a:r>
          </a:p>
          <a:p>
            <a:pPr lvl="1"/>
            <a:r>
              <a:rPr lang="en-US" dirty="0" smtClean="0"/>
              <a:t>Smart Technology / Machine Learning</a:t>
            </a:r>
          </a:p>
          <a:p>
            <a:pPr lvl="1"/>
            <a:r>
              <a:rPr lang="en-US" dirty="0" smtClean="0"/>
              <a:t>Introduction to FAMLI Project</a:t>
            </a:r>
          </a:p>
          <a:p>
            <a:r>
              <a:rPr lang="en-US" dirty="0" smtClean="0"/>
              <a:t>Innovation Resources at UNC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Innovation is continually changing medicine and global health!</a:t>
            </a:r>
          </a:p>
          <a:p>
            <a:r>
              <a:rPr lang="en-US" dirty="0" smtClean="0"/>
              <a:t>Innovation is everyone’s job!</a:t>
            </a:r>
          </a:p>
          <a:p>
            <a:r>
              <a:rPr lang="en-US" dirty="0" smtClean="0"/>
              <a:t>There are many ways to innovate!</a:t>
            </a:r>
          </a:p>
          <a:p>
            <a:r>
              <a:rPr lang="en-US" dirty="0" smtClean="0"/>
              <a:t>There are resources to help you innovate at UNC!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 Medical Innovators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https://www.gatesfoundation.org</a:t>
            </a:r>
            <a:r>
              <a:rPr lang="en-US" dirty="0" smtClean="0">
                <a:hlinkClick r:id=""/>
              </a:rPr>
              <a:t>/</a:t>
            </a:r>
          </a:p>
          <a:p>
            <a:r>
              <a:rPr lang="en-US" dirty="0" smtClean="0">
                <a:hlinkClick r:id=""/>
              </a:rPr>
              <a:t>https</a:t>
            </a:r>
            <a:r>
              <a:rPr lang="en-US" dirty="0">
                <a:hlinkClick r:id="rId2"/>
              </a:rPr>
              <a:t>://vizhub.healthdata.org/fgh/</a:t>
            </a:r>
            <a:endParaRPr lang="en-US" dirty="0"/>
          </a:p>
          <a:p>
            <a:r>
              <a:rPr lang="en-US" dirty="0">
                <a:hlinkClick r:id="rId3"/>
              </a:rPr>
              <a:t>https://gcgh.grandchallenges.org/grand-challenges-global-health-science-magazine</a:t>
            </a:r>
            <a:endParaRPr lang="en-US" dirty="0"/>
          </a:p>
          <a:p>
            <a:r>
              <a:rPr lang="en-US" dirty="0">
                <a:hlinkClick r:id="rId4"/>
              </a:rPr>
              <a:t>https://www.onemedical.com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>
                <a:hlinkClick r:id="rId5"/>
              </a:rPr>
              <a:t>http://perigen.com/</a:t>
            </a:r>
            <a:endParaRPr lang="en-US" dirty="0"/>
          </a:p>
          <a:p>
            <a:r>
              <a:rPr lang="en-US" dirty="0">
                <a:hlinkClick r:id="rId6"/>
              </a:rPr>
              <a:t>http://medcpu.com/</a:t>
            </a:r>
            <a:endParaRPr lang="en-US" dirty="0"/>
          </a:p>
          <a:p>
            <a:r>
              <a:rPr lang="en-US" dirty="0">
                <a:hlinkClick r:id="rId7"/>
              </a:rPr>
              <a:t>http://medcpu.com/how-it-works/</a:t>
            </a:r>
            <a:endParaRPr lang="en-US" dirty="0"/>
          </a:p>
          <a:p>
            <a:r>
              <a:rPr lang="en-US" dirty="0">
                <a:hlinkClick r:id="rId8"/>
              </a:rPr>
              <a:t>https://www.pcronline.com/About-PCR/40-years-angioplasty/Spotlight-on/Experiencing-the-history-of-</a:t>
            </a:r>
            <a:r>
              <a:rPr lang="en-US" dirty="0" smtClean="0">
                <a:hlinkClick r:id="rId8"/>
              </a:rPr>
              <a:t>angioplasty</a:t>
            </a:r>
            <a:endParaRPr lang="en-US" dirty="0" smtClean="0"/>
          </a:p>
          <a:p>
            <a:r>
              <a:rPr lang="en-US" dirty="0">
                <a:hlinkClick r:id="rId9"/>
              </a:rPr>
              <a:t>https://en.wikipedia.org/</a:t>
            </a:r>
            <a:r>
              <a:rPr lang="en-US" dirty="0" smtClean="0">
                <a:hlinkClick r:id="rId9"/>
              </a:rPr>
              <a:t>wiki</a:t>
            </a:r>
            <a:r>
              <a:rPr lang="en-US" dirty="0" smtClean="0"/>
              <a:t> Abraham_Lincoln</a:t>
            </a:r>
            <a:r>
              <a:rPr lang="en-US" dirty="0"/>
              <a:t>%</a:t>
            </a:r>
            <a:r>
              <a:rPr lang="en-US" dirty="0" smtClean="0"/>
              <a:t>27s_patent</a:t>
            </a:r>
          </a:p>
          <a:p>
            <a:r>
              <a:rPr lang="en-US" dirty="0"/>
              <a:t>https://</a:t>
            </a:r>
            <a:r>
              <a:rPr lang="en-US" dirty="0" err="1"/>
              <a:t>www.biography.com</a:t>
            </a:r>
            <a:r>
              <a:rPr lang="en-US" dirty="0"/>
              <a:t>/people/abraham-lincoln-9382540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References: WHO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http://</a:t>
            </a:r>
            <a:r>
              <a:rPr lang="en-US" dirty="0" err="1"/>
              <a:t>www.who.int</a:t>
            </a:r>
            <a:r>
              <a:rPr lang="en-US" dirty="0"/>
              <a:t>/</a:t>
            </a:r>
            <a:r>
              <a:rPr lang="en-US" dirty="0" err="1"/>
              <a:t>medical_devices</a:t>
            </a:r>
            <a:r>
              <a:rPr lang="en-US" dirty="0"/>
              <a:t>/</a:t>
            </a:r>
            <a:r>
              <a:rPr lang="en-US" dirty="0" err="1"/>
              <a:t>appropriate_use</a:t>
            </a:r>
            <a:r>
              <a:rPr lang="en-US" dirty="0"/>
              <a:t>/en/</a:t>
            </a:r>
          </a:p>
          <a:p>
            <a:r>
              <a:rPr lang="en-US" dirty="0">
                <a:hlinkClick r:id="rId2"/>
              </a:rPr>
              <a:t>http://apps.who.int/iris/bitstream/handle/10665/95786/WHO_HSS_EHT_DIM_11.02_eng.pdf;jsessionid=84DEFAFE4E1623B08AE276E21DC64C5E?sequence=</a:t>
            </a:r>
            <a:r>
              <a:rPr lang="en-US" dirty="0" smtClean="0">
                <a:hlinkClick r:id="rId2"/>
              </a:rPr>
              <a:t>1</a:t>
            </a:r>
            <a:endParaRPr lang="en-US" dirty="0" smtClean="0"/>
          </a:p>
          <a:p>
            <a:r>
              <a:rPr lang="en-US" dirty="0">
                <a:hlinkClick r:id="rId3"/>
              </a:rPr>
              <a:t>http://apps.who.int/iris/bitstream/handle/10665/44407/9789241564045_eng.pdf?sequence=</a:t>
            </a:r>
            <a:r>
              <a:rPr lang="en-US" dirty="0" smtClean="0">
                <a:hlinkClick r:id="rId3"/>
              </a:rPr>
              <a:t>1</a:t>
            </a:r>
            <a:endParaRPr lang="en-US" dirty="0" smtClean="0"/>
          </a:p>
          <a:p>
            <a:r>
              <a:rPr lang="en-US" dirty="0"/>
              <a:t>http://</a:t>
            </a:r>
            <a:r>
              <a:rPr lang="en-US" dirty="0" err="1"/>
              <a:t>apps.who.int</a:t>
            </a:r>
            <a:r>
              <a:rPr lang="en-US" dirty="0"/>
              <a:t>/iris/</a:t>
            </a:r>
            <a:r>
              <a:rPr lang="en-US" dirty="0" err="1"/>
              <a:t>bitstream</a:t>
            </a:r>
            <a:r>
              <a:rPr lang="en-US" dirty="0"/>
              <a:t>/handle/10665/95788/WHO_HSS_EHT_DIM_11.03_eng.pdf?sequence=1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http://www.who.int/medical_devices/priority/en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/>
              <a:t>http://</a:t>
            </a:r>
            <a:r>
              <a:rPr lang="en-US" dirty="0" err="1"/>
              <a:t>www.who.int</a:t>
            </a:r>
            <a:r>
              <a:rPr lang="en-US" dirty="0"/>
              <a:t>/</a:t>
            </a:r>
            <a:r>
              <a:rPr lang="en-US" dirty="0" err="1"/>
              <a:t>medical_devices</a:t>
            </a:r>
            <a:r>
              <a:rPr lang="en-US" dirty="0"/>
              <a:t>/publications/global_atlas_meddev2017/en/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 Telemedicine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https://fivethirtyeight.com/features/the-health-care-system-is-leaving-the-southern-black-belt-behind/</a:t>
            </a:r>
            <a:endParaRPr lang="en-US" dirty="0"/>
          </a:p>
          <a:p>
            <a:r>
              <a:rPr lang="en-US" dirty="0">
                <a:hlinkClick r:id="rId3"/>
              </a:rPr>
              <a:t>https://www.nytimes.com/2017/11/13/upshot/what-red-states-are-passing-up-as-blue-states-get-billions.html</a:t>
            </a:r>
            <a:endParaRPr lang="en-US" dirty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://www.vigilias.com/</a:t>
            </a:r>
            <a:r>
              <a:rPr lang="en-US" dirty="0" smtClean="0">
                <a:hlinkClick r:id="rId4"/>
              </a:rPr>
              <a:t>mitee</a:t>
            </a:r>
            <a:endParaRPr lang="en-US" dirty="0"/>
          </a:p>
          <a:p>
            <a:r>
              <a:rPr lang="en-US" dirty="0">
                <a:hlinkClick r:id="rId5"/>
              </a:rPr>
              <a:t>http://www.vigilias.com/what-we-do?utm_source=front-page&amp;amp;utm_medium=front-page&amp;amp;utm_content=expansion-of-offerings&amp;amp;utm_campaign=front-page#</a:t>
            </a:r>
            <a:r>
              <a:rPr lang="en-US" dirty="0" smtClean="0">
                <a:hlinkClick r:id="rId5"/>
              </a:rPr>
              <a:t>technology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https://www.freestateconnect.com</a:t>
            </a:r>
            <a:r>
              <a:rPr lang="en-US" dirty="0" smtClean="0">
                <a:hlinkClick r:id="rId6"/>
              </a:rPr>
              <a:t>/</a:t>
            </a:r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://www.hodeitech.com/#ikasiAnchor</a:t>
            </a:r>
            <a:endParaRPr lang="en-US" dirty="0"/>
          </a:p>
          <a:p>
            <a:r>
              <a:rPr lang="en-US" dirty="0">
                <a:hlinkClick r:id="rId7"/>
              </a:rPr>
              <a:t>https://www.intouchhealth.com/products-and-services.html#medicaldevices</a:t>
            </a:r>
            <a:endParaRPr lang="en-US" dirty="0"/>
          </a:p>
          <a:p>
            <a:r>
              <a:rPr lang="en-US" dirty="0">
                <a:hlinkClick r:id="rId8"/>
              </a:rPr>
              <a:t>https://www.avizia.com/telehealth-solutions/virtual-care-</a:t>
            </a:r>
            <a:r>
              <a:rPr lang="en-US" dirty="0" smtClean="0">
                <a:hlinkClick r:id="rId8"/>
              </a:rPr>
              <a:t>devices</a:t>
            </a:r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data.worldbank.org</a:t>
            </a:r>
            <a:r>
              <a:rPr lang="en-US" dirty="0"/>
              <a:t>/indicator/it.cel.sets.p2?end=2016&amp;start=1990&amp;view=chart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 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https://www.acog.org/About-ACOG/News-Room/ACOG-App</a:t>
            </a:r>
            <a:endParaRPr lang="en-US" dirty="0"/>
          </a:p>
          <a:p>
            <a:r>
              <a:rPr lang="en-US" dirty="0">
                <a:hlinkClick r:id="rId3"/>
              </a:rPr>
              <a:t>http://www.asccp.org/store-detail2/asccp-mobile-</a:t>
            </a:r>
            <a:r>
              <a:rPr lang="en-US" dirty="0" smtClean="0">
                <a:hlinkClick r:id="rId3"/>
              </a:rPr>
              <a:t>app</a:t>
            </a:r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reproductivehealth</a:t>
            </a:r>
            <a:r>
              <a:rPr lang="en-US" dirty="0"/>
              <a:t>/contraception/</a:t>
            </a:r>
            <a:r>
              <a:rPr lang="en-US" dirty="0" err="1"/>
              <a:t>mmwr</a:t>
            </a:r>
            <a:r>
              <a:rPr lang="en-US" dirty="0"/>
              <a:t>/</a:t>
            </a:r>
            <a:r>
              <a:rPr lang="en-US" dirty="0" err="1"/>
              <a:t>mec</a:t>
            </a:r>
            <a:r>
              <a:rPr lang="en-US" dirty="0"/>
              <a:t>/</a:t>
            </a:r>
            <a:r>
              <a:rPr lang="en-US" dirty="0" err="1"/>
              <a:t>summary.html</a:t>
            </a:r>
            <a:endParaRPr lang="en-US" dirty="0"/>
          </a:p>
          <a:p>
            <a:r>
              <a:rPr lang="en-US" dirty="0">
                <a:hlinkClick r:id="rId4"/>
              </a:rPr>
              <a:t>http://www.stfm.org/Resources/Shots</a:t>
            </a:r>
            <a:endParaRPr lang="en-US" dirty="0"/>
          </a:p>
          <a:p>
            <a:r>
              <a:rPr lang="en-US" dirty="0">
                <a:hlinkClick r:id="rId5"/>
              </a:rPr>
              <a:t>https://toxnet.nlm.nih.gov/help/lactmedapp.htm</a:t>
            </a:r>
            <a:endParaRPr lang="en-US" dirty="0"/>
          </a:p>
          <a:p>
            <a:r>
              <a:rPr lang="en-US" dirty="0">
                <a:hlinkClick r:id="rId6"/>
              </a:rPr>
              <a:t>https://www.maternity.dk/safe-delivery-app/</a:t>
            </a:r>
            <a:endParaRPr lang="en-US" dirty="0"/>
          </a:p>
          <a:p>
            <a:r>
              <a:rPr lang="en-US" dirty="0">
                <a:hlinkClick r:id="rId7"/>
              </a:rPr>
              <a:t>https://www.ghanabusinessnews.com/2018/02/12/whatsapp-platform-helps-to-reduce-maternal-mortality/</a:t>
            </a:r>
            <a:endParaRPr lang="en-US" dirty="0"/>
          </a:p>
          <a:p>
            <a:r>
              <a:rPr lang="en-US" dirty="0">
                <a:hlinkClick r:id="rId8"/>
              </a:rPr>
              <a:t>https://www.whatsapp.com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r>
              <a:rPr lang="en-US" dirty="0">
                <a:hlinkClick r:id="rId9"/>
              </a:rPr>
              <a:t>https://www1.nyc.gov/site/doh/services/mobile-</a:t>
            </a:r>
            <a:r>
              <a:rPr lang="en-US" dirty="0" smtClean="0">
                <a:hlinkClick r:id="rId9"/>
              </a:rPr>
              <a:t>apps.page</a:t>
            </a:r>
            <a:endParaRPr lang="en-US" dirty="0" smtClean="0"/>
          </a:p>
          <a:p>
            <a:r>
              <a:rPr lang="en-US" dirty="0">
                <a:hlinkClick r:id="rId10"/>
              </a:rPr>
              <a:t>http://hesperian.org/books-and-resources/safe-pregnancy-and-birth-mobile-app/</a:t>
            </a:r>
            <a:endParaRPr lang="en-US" dirty="0"/>
          </a:p>
          <a:p>
            <a:r>
              <a:rPr lang="en-US" dirty="0" err="1"/>
              <a:t>Aceng</a:t>
            </a:r>
            <a:r>
              <a:rPr lang="en-US" dirty="0"/>
              <a:t>, JR. Uganda Ministry of Health. 2012</a:t>
            </a:r>
            <a:r>
              <a:rPr lang="en-US" i="1" dirty="0"/>
              <a:t>. Re: Coordination and </a:t>
            </a:r>
            <a:r>
              <a:rPr lang="en-US" i="1" dirty="0" err="1"/>
              <a:t>harmonisation</a:t>
            </a:r>
            <a:r>
              <a:rPr lang="en-US" i="1" dirty="0"/>
              <a:t> of </a:t>
            </a:r>
            <a:r>
              <a:rPr lang="en-US" i="1" dirty="0" err="1"/>
              <a:t>ehealth</a:t>
            </a:r>
            <a:r>
              <a:rPr lang="en-US" i="1" dirty="0"/>
              <a:t> initiatives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2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 Smart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https://www.propellerhealth.com/2016/11/07/propeller-health-receives-fda-clearance-for-the-propeller-platform-in-association-with-gsks-ellipta-inhaler/</a:t>
            </a:r>
            <a:endParaRPr lang="en-US" dirty="0"/>
          </a:p>
          <a:p>
            <a:r>
              <a:rPr lang="en-US" dirty="0">
                <a:hlinkClick r:id="rId3"/>
              </a:rPr>
              <a:t>https://www.propellerhealth.com/how-it-works/</a:t>
            </a:r>
            <a:endParaRPr lang="en-US" dirty="0"/>
          </a:p>
          <a:p>
            <a:r>
              <a:rPr lang="en-US" dirty="0">
                <a:hlinkClick r:id="rId4"/>
              </a:rPr>
              <a:t>https://www.fda.gov/NewsEvents/Newsroom/PressAnnouncements/ucm584933.htm</a:t>
            </a:r>
            <a:endParaRPr lang="en-US" dirty="0"/>
          </a:p>
          <a:p>
            <a:r>
              <a:rPr lang="en-US" dirty="0">
                <a:hlinkClick r:id="rId5"/>
              </a:rPr>
              <a:t>https://www.abilifymycite.com/</a:t>
            </a:r>
            <a:endParaRPr lang="en-US" dirty="0"/>
          </a:p>
          <a:p>
            <a:r>
              <a:rPr lang="en-US" dirty="0">
                <a:hlinkClick r:id="rId6"/>
              </a:rPr>
              <a:t>https://www.alivecor.com/clinicians/</a:t>
            </a:r>
            <a:endParaRPr lang="en-US" dirty="0"/>
          </a:p>
          <a:p>
            <a:r>
              <a:rPr lang="en-US" dirty="0">
                <a:hlinkClick r:id="rId7"/>
              </a:rPr>
              <a:t>https://www.prnewswire.com/news-releases/fda-clears-first-medical-device-accessory-for-apple-watch-300564129.html</a:t>
            </a:r>
            <a:endParaRPr lang="en-US" dirty="0"/>
          </a:p>
          <a:p>
            <a:r>
              <a:rPr lang="en-US" dirty="0"/>
              <a:t>Nat </a:t>
            </a:r>
            <a:r>
              <a:rPr lang="en-US" dirty="0" err="1"/>
              <a:t>Biotechnol</a:t>
            </a:r>
            <a:r>
              <a:rPr lang="en-US" dirty="0"/>
              <a:t>. 2018 Feb 12. doi:10.1038/nbt.4071. [</a:t>
            </a:r>
            <a:r>
              <a:rPr lang="en-US" dirty="0" err="1"/>
              <a:t>Epub</a:t>
            </a:r>
            <a:r>
              <a:rPr lang="en-US" dirty="0"/>
              <a:t> ahead of print] </a:t>
            </a:r>
            <a:r>
              <a:rPr lang="en-US" b="1" dirty="0"/>
              <a:t>A DNA </a:t>
            </a:r>
            <a:r>
              <a:rPr lang="en-US" b="1" dirty="0" err="1"/>
              <a:t>nanorobot</a:t>
            </a:r>
            <a:r>
              <a:rPr lang="en-US" b="1" dirty="0"/>
              <a:t> function as a cancer therapeutic in response to a molecular trigger in vivo.</a:t>
            </a:r>
            <a:r>
              <a:rPr lang="en-US" dirty="0"/>
              <a:t> Li S, Jiang Q, Liu S, Zhang Y, </a:t>
            </a:r>
            <a:r>
              <a:rPr lang="en-US" dirty="0" err="1"/>
              <a:t>Tian</a:t>
            </a:r>
            <a:r>
              <a:rPr lang="en-US" dirty="0"/>
              <a:t> Y, Song C, Wang J, </a:t>
            </a:r>
            <a:r>
              <a:rPr lang="en-US" dirty="0" err="1"/>
              <a:t>Zou</a:t>
            </a:r>
            <a:r>
              <a:rPr lang="en-US" dirty="0"/>
              <a:t> Y, Anderson GJ, Hang JY, Chang Y, Liu Y, Zhang C, Chen L, Zhou G, </a:t>
            </a:r>
            <a:r>
              <a:rPr lang="en-US" dirty="0" err="1"/>
              <a:t>Nie</a:t>
            </a:r>
            <a:r>
              <a:rPr lang="en-US" dirty="0"/>
              <a:t> G, Yan H, Ding B, Zhao 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Reference: 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>
                <a:hlinkClick r:id="rId2"/>
              </a:rPr>
              <a:t>https://towardsdatascience.com/coding-deep-learning-for-beginners-types-of-machine-learning-</a:t>
            </a:r>
            <a:r>
              <a:rPr lang="en-US" dirty="0" smtClean="0">
                <a:hlinkClick r:id="rId2"/>
              </a:rPr>
              <a:t>b9e651e1ed9d</a:t>
            </a:r>
            <a:endParaRPr lang="en-US" dirty="0" smtClean="0"/>
          </a:p>
          <a:p>
            <a:r>
              <a:rPr lang="en-US" dirty="0"/>
              <a:t>http://</a:t>
            </a:r>
            <a:r>
              <a:rPr lang="en-US" dirty="0" err="1"/>
              <a:t>www.cognub.com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/cognitive-platform/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www.veebot.com</a:t>
            </a:r>
            <a:r>
              <a:rPr lang="en-US" dirty="0"/>
              <a:t>/</a:t>
            </a:r>
          </a:p>
          <a:p>
            <a:r>
              <a:rPr lang="en-US" dirty="0">
                <a:hlinkClick r:id="rId3"/>
              </a:rPr>
              <a:t>https://www.butterflynetwork.com/press-releases/first-ultrasound-on-a-chip-receives-broadest-fda-510-k-clearance</a:t>
            </a:r>
            <a:endParaRPr lang="en-US" dirty="0"/>
          </a:p>
          <a:p>
            <a:r>
              <a:rPr lang="en-US" dirty="0"/>
              <a:t>M. </a:t>
            </a:r>
            <a:r>
              <a:rPr lang="en-US" dirty="0" err="1"/>
              <a:t>Traversi</a:t>
            </a:r>
            <a:r>
              <a:rPr lang="en-US" dirty="0"/>
              <a:t>, M. </a:t>
            </a:r>
            <a:r>
              <a:rPr lang="en-US" dirty="0" err="1"/>
              <a:t>Falagario</a:t>
            </a:r>
            <a:r>
              <a:rPr lang="en-US" dirty="0"/>
              <a:t> and C. </a:t>
            </a:r>
            <a:r>
              <a:rPr lang="en-US" dirty="0" err="1"/>
              <a:t>Guaragnella</a:t>
            </a:r>
            <a:r>
              <a:rPr lang="en-US" dirty="0"/>
              <a:t>, "</a:t>
            </a:r>
            <a:r>
              <a:rPr lang="en-US" dirty="0" err="1"/>
              <a:t>CADdy</a:t>
            </a:r>
            <a:r>
              <a:rPr lang="en-US" dirty="0"/>
              <a:t> — Colposcopy learning machine for computer aided diagnosis," </a:t>
            </a:r>
            <a:r>
              <a:rPr lang="en-US" i="1" dirty="0"/>
              <a:t>2013 IEEE Third International Conference on Consumer Electronics ¿ Berlin (ICCE-Berlin)</a:t>
            </a:r>
            <a:r>
              <a:rPr lang="en-US" dirty="0"/>
              <a:t>, Berlin, 2013, pp. 1-4.</a:t>
            </a:r>
          </a:p>
          <a:p>
            <a:r>
              <a:rPr lang="en-US" dirty="0"/>
              <a:t>Deep Learning in Neuroradiology. G. </a:t>
            </a:r>
            <a:r>
              <a:rPr lang="en-US" dirty="0" err="1"/>
              <a:t>Zaharchuk</a:t>
            </a:r>
            <a:r>
              <a:rPr lang="en-US" dirty="0"/>
              <a:t>, E. Gong, M. </a:t>
            </a:r>
            <a:r>
              <a:rPr lang="en-US" dirty="0" err="1"/>
              <a:t>Wintermark</a:t>
            </a:r>
            <a:r>
              <a:rPr lang="en-US" dirty="0"/>
              <a:t>, D. Rubin, C.P. </a:t>
            </a:r>
            <a:r>
              <a:rPr lang="en-US" dirty="0" err="1"/>
              <a:t>Langlotz</a:t>
            </a:r>
            <a:r>
              <a:rPr lang="en-US" dirty="0"/>
              <a:t>. American Journal of Neuroradiology Feb 2018, DOI: 10.3174/ajnr.A5543 </a:t>
            </a:r>
          </a:p>
          <a:p>
            <a:r>
              <a:rPr lang="en-US" dirty="0">
                <a:hlinkClick r:id="rId4"/>
              </a:rPr>
              <a:t>https://medium.com/health-ai/deep-learning-in-ophthalmology-using-128-175-retinal-images-59814e8a3f68</a:t>
            </a:r>
            <a:endParaRPr lang="en-US" dirty="0"/>
          </a:p>
          <a:p>
            <a:r>
              <a:rPr lang="en-US" dirty="0" err="1"/>
              <a:t>Bzdok</a:t>
            </a:r>
            <a:r>
              <a:rPr lang="en-US" dirty="0"/>
              <a:t>, </a:t>
            </a:r>
            <a:r>
              <a:rPr lang="en-US" dirty="0" err="1"/>
              <a:t>Danilo</a:t>
            </a:r>
            <a:r>
              <a:rPr lang="en-US" dirty="0"/>
              <a:t> and Andreas Meyer-</a:t>
            </a:r>
            <a:r>
              <a:rPr lang="en-US" dirty="0" err="1"/>
              <a:t>Lindenberg</a:t>
            </a:r>
            <a:r>
              <a:rPr lang="en-US" dirty="0"/>
              <a:t>. 2017. “ Machine learning for precision psychiatry ”. </a:t>
            </a:r>
            <a:r>
              <a:rPr lang="en-US" dirty="0" err="1"/>
              <a:t>arXiv</a:t>
            </a:r>
            <a:r>
              <a:rPr lang="en-US" dirty="0"/>
              <a:t> preprint arXiv:1705.10553.</a:t>
            </a:r>
          </a:p>
          <a:p>
            <a:r>
              <a:rPr lang="en-US" dirty="0">
                <a:hlinkClick r:id="rId5"/>
              </a:rPr>
              <a:t>https://www.springer.com/gp/book/9783319183046</a:t>
            </a:r>
            <a:endParaRPr lang="en-US" dirty="0"/>
          </a:p>
          <a:p>
            <a:r>
              <a:rPr lang="en-US" dirty="0">
                <a:hlinkClick r:id="rId6"/>
              </a:rPr>
              <a:t>https://ai.googleblog.com/2018/05/deep-learning-for-electronic-health.html</a:t>
            </a:r>
            <a:endParaRPr lang="en-US" dirty="0"/>
          </a:p>
          <a:p>
            <a:r>
              <a:rPr lang="en-US" dirty="0" err="1"/>
              <a:t>Yuexin</a:t>
            </a:r>
            <a:r>
              <a:rPr lang="en-US" dirty="0"/>
              <a:t> Wu, </a:t>
            </a:r>
            <a:r>
              <a:rPr lang="en-US" dirty="0" err="1"/>
              <a:t>Yiming</a:t>
            </a:r>
            <a:r>
              <a:rPr lang="en-US" dirty="0"/>
              <a:t> Yang, Hiroshi Nishiura, and Masaya </a:t>
            </a:r>
            <a:r>
              <a:rPr lang="en-US" dirty="0" err="1"/>
              <a:t>Saitoh</a:t>
            </a:r>
            <a:r>
              <a:rPr lang="en-US" dirty="0"/>
              <a:t>. 2018. Deep Learning for Epidemiological Predictions. In SIGIR ’18: The 41st International ACM SIGIR Conference on Research and Development in Information Retrieval, July 8–12, 2018, Ann Arbor, MI, USA. ACM, New York, NY, USA, 4 pages. </a:t>
            </a:r>
            <a:r>
              <a:rPr lang="en-US" dirty="0">
                <a:hlinkClick r:id="rId7"/>
              </a:rPr>
              <a:t>https://doi.org/10.1145/3209978.3210077</a:t>
            </a:r>
            <a:endParaRPr lang="en-US" dirty="0"/>
          </a:p>
          <a:p>
            <a:r>
              <a:rPr lang="en-US" dirty="0">
                <a:hlinkClick r:id="rId8"/>
              </a:rPr>
              <a:t>http://www.clinicaltrialsummit.com/clinical-trial-data/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 FAMLI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hlinkClick r:id="rId2"/>
              </a:rPr>
              <a:t>https://www.gatesfoundation.org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</a:p>
          <a:p>
            <a:r>
              <a:rPr lang="en-US" dirty="0"/>
              <a:t>The University of North Carolina</a:t>
            </a:r>
          </a:p>
          <a:p>
            <a:r>
              <a:rPr lang="en-US" dirty="0"/>
              <a:t>North Carolina State University</a:t>
            </a:r>
          </a:p>
          <a:p>
            <a:r>
              <a:rPr lang="en-US" dirty="0">
                <a:hlinkClick r:id="rId3"/>
              </a:rPr>
              <a:t>https://www.med.unc.edu/obgyn/</a:t>
            </a:r>
            <a:r>
              <a:rPr lang="en-US" dirty="0" smtClean="0">
                <a:hlinkClick r:id="rId3"/>
              </a:rPr>
              <a:t>gwh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https://en.wikipedia.org/wiki/</a:t>
            </a:r>
            <a:r>
              <a:rPr lang="en-US" dirty="0" smtClean="0">
                <a:hlinkClick r:id="rId4"/>
              </a:rPr>
              <a:t>Adolphe_Pinard</a:t>
            </a: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://en.wikipedia.org/wiki/</a:t>
            </a:r>
            <a:r>
              <a:rPr lang="en-US" dirty="0" smtClean="0">
                <a:hlinkClick r:id="rId4"/>
              </a:rPr>
              <a:t>Christian_Gerhard_Leopold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://en.wikipedia.org/wiki/Leopold%</a:t>
            </a:r>
            <a:r>
              <a:rPr lang="en-US" dirty="0" smtClean="0">
                <a:hlinkClick r:id="rId5"/>
              </a:rPr>
              <a:t>27s_maneuvers</a:t>
            </a:r>
            <a:endParaRPr lang="en-US" dirty="0" smtClean="0"/>
          </a:p>
          <a:p>
            <a:r>
              <a:rPr lang="en-US" dirty="0" smtClean="0"/>
              <a:t>American Institute of Ultrasound in Medicine. Consensus Report on the Detailed Fetal Anatomic Ultrasound Examination. J Ultrasound Med 2014; 33:189-195.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 Innovation at UNC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hlinkClick r:id="rId2"/>
              </a:rPr>
              <a:t>https://otc.unc.edu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https://tracs.unc.edu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https://sph.unc.edu/global-health/residential-graduate-certificate-in-global-health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https://www.bme.unc.edu/md-certificate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>
                <a:hlinkClick r:id="rId6"/>
              </a:rPr>
              <a:t>http://tcgraduatecertificate.unc.edu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www.kenan-flagler.unc.edu</a:t>
            </a:r>
            <a:r>
              <a:rPr lang="en-US" dirty="0"/>
              <a:t>/~/media/files/</a:t>
            </a:r>
            <a:r>
              <a:rPr lang="en-US" dirty="0" err="1"/>
              <a:t>bohc</a:t>
            </a:r>
            <a:r>
              <a:rPr lang="en-US" dirty="0"/>
              <a:t>/</a:t>
            </a:r>
            <a:r>
              <a:rPr lang="en-US" dirty="0" err="1"/>
              <a:t>mba_healthcare_concentration.pdf?la</a:t>
            </a:r>
            <a:r>
              <a:rPr lang="en-US" dirty="0"/>
              <a:t>=en</a:t>
            </a:r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www.kenan-flagler.unc.edu</a:t>
            </a:r>
            <a:r>
              <a:rPr lang="en-US" dirty="0"/>
              <a:t>/</a:t>
            </a:r>
            <a:r>
              <a:rPr lang="en-US" dirty="0" err="1"/>
              <a:t>businessofhealth</a:t>
            </a:r>
            <a:endParaRPr lang="en-US" dirty="0" smtClean="0"/>
          </a:p>
          <a:p>
            <a:r>
              <a:rPr lang="en-US" dirty="0"/>
              <a:t>http://</a:t>
            </a:r>
            <a:r>
              <a:rPr lang="en-US" dirty="0" err="1"/>
              <a:t>fiercebiotech.com</a:t>
            </a:r>
            <a:r>
              <a:rPr lang="en-US" dirty="0"/>
              <a:t>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4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Innovators: William Gates,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Innovator in Global Health Funding</a:t>
            </a:r>
          </a:p>
          <a:p>
            <a:pPr lvl="1"/>
            <a:r>
              <a:rPr lang="en-US" dirty="0" smtClean="0"/>
              <a:t>Developed Grand Challenges in Global Health</a:t>
            </a:r>
          </a:p>
          <a:p>
            <a:pPr lvl="2"/>
            <a:r>
              <a:rPr lang="en-US" dirty="0" smtClean="0"/>
              <a:t>Based upon Hilbert’s Problems in mathematics</a:t>
            </a:r>
            <a:r>
              <a:rPr lang="mr-IN" dirty="0" smtClean="0"/>
              <a:t>–</a:t>
            </a:r>
            <a:r>
              <a:rPr lang="en-US" dirty="0" smtClean="0"/>
              <a:t> “Bottlenecks”</a:t>
            </a:r>
          </a:p>
          <a:p>
            <a:pPr marL="59436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Identified specific ‘Bottlenecks’ in Global Health</a:t>
            </a:r>
          </a:p>
          <a:p>
            <a:pPr lvl="2"/>
            <a:r>
              <a:rPr lang="en-US" dirty="0" smtClean="0"/>
              <a:t>After overcoming a ‘Bottleneck’, a potential pathway to solving significant health problems could be solved</a:t>
            </a:r>
          </a:p>
          <a:p>
            <a:pPr marL="27432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Initial Challenges Proposed (14 total)</a:t>
            </a:r>
          </a:p>
          <a:p>
            <a:pPr lvl="2"/>
            <a:r>
              <a:rPr lang="en-US" dirty="0" smtClean="0"/>
              <a:t>Develop needle-free delivery systems for vaccines</a:t>
            </a:r>
          </a:p>
          <a:p>
            <a:pPr lvl="2"/>
            <a:r>
              <a:rPr lang="en-US" dirty="0" smtClean="0"/>
              <a:t>Develop immunological methods to cure chronic infections</a:t>
            </a:r>
          </a:p>
          <a:p>
            <a:pPr lvl="2"/>
            <a:r>
              <a:rPr lang="en-US" dirty="0" smtClean="0"/>
              <a:t>Develop technologies to assess for multiple conditions or pathogens at point-of-care</a:t>
            </a:r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588" y="6117037"/>
            <a:ext cx="2807446" cy="6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Priority Medical Devices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5" y="1417488"/>
            <a:ext cx="3123805" cy="3645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30" y="2815446"/>
            <a:ext cx="5829469" cy="38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Global Initiative on Health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Funded by BMGF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109639"/>
            <a:ext cx="8650942" cy="1554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4261224"/>
            <a:ext cx="7859058" cy="12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160254</TotalTime>
  <Words>2280</Words>
  <Application>Microsoft Office PowerPoint</Application>
  <PresentationFormat>On-screen Show (4:3)</PresentationFormat>
  <Paragraphs>419</Paragraphs>
  <Slides>69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Calibri</vt:lpstr>
      <vt:lpstr>Georgia</vt:lpstr>
      <vt:lpstr>Mangal</vt:lpstr>
      <vt:lpstr>Wingdings</vt:lpstr>
      <vt:lpstr>Wingdings 2</vt:lpstr>
      <vt:lpstr>Civic</vt:lpstr>
      <vt:lpstr>Creating Value: Global Innovations That Will Transform Medicine </vt:lpstr>
      <vt:lpstr>Conflicts of Interest</vt:lpstr>
      <vt:lpstr>Outline</vt:lpstr>
      <vt:lpstr>Outline</vt:lpstr>
      <vt:lpstr>Medical Innovators: William Gates, III</vt:lpstr>
      <vt:lpstr>Medical Innovators: William Gates, III</vt:lpstr>
      <vt:lpstr>Medical Innovators: William Gates, III</vt:lpstr>
      <vt:lpstr>WHO Priority Medical Devices</vt:lpstr>
      <vt:lpstr>WHO Global Initiative on Health Technologies</vt:lpstr>
      <vt:lpstr>WHO Global Initiative on Health Technologies</vt:lpstr>
      <vt:lpstr>WHO Global Initiative on Health Technologies</vt:lpstr>
      <vt:lpstr>WHO Global Initiative on Health Technologies</vt:lpstr>
      <vt:lpstr>WHO Global Initiative on Health Technologies</vt:lpstr>
      <vt:lpstr>Outline</vt:lpstr>
      <vt:lpstr>Medical Innovators: Dr. Tom Lee</vt:lpstr>
      <vt:lpstr>Telemedicine</vt:lpstr>
      <vt:lpstr>Telemedicine</vt:lpstr>
      <vt:lpstr>Telemedicine</vt:lpstr>
      <vt:lpstr>Telemedicine</vt:lpstr>
      <vt:lpstr>World Bank Mobile Phone Subscriptions</vt:lpstr>
      <vt:lpstr>World Bank Mobile Phone Subscriptions</vt:lpstr>
      <vt:lpstr>Outline</vt:lpstr>
      <vt:lpstr>Mobile Apps</vt:lpstr>
      <vt:lpstr>Mobile Apps</vt:lpstr>
      <vt:lpstr>Mobile Apps</vt:lpstr>
      <vt:lpstr>Mobile Apps</vt:lpstr>
      <vt:lpstr>Mobile Apps</vt:lpstr>
      <vt:lpstr>Mobile Apps</vt:lpstr>
      <vt:lpstr>Mobile Apps</vt:lpstr>
      <vt:lpstr>Mobile Apps</vt:lpstr>
      <vt:lpstr>Outline</vt:lpstr>
      <vt:lpstr>Medical Innovators: Dr. Eyal Ephrat</vt:lpstr>
      <vt:lpstr>Smart Technology</vt:lpstr>
      <vt:lpstr>Smart Technology</vt:lpstr>
      <vt:lpstr>Smart Technology</vt:lpstr>
      <vt:lpstr>Smart Technology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Outline</vt:lpstr>
      <vt:lpstr>FAMLI: Fetal Age Machine Learning Initiative</vt:lpstr>
      <vt:lpstr>FAMLI: Fetal Age Machine Learning Initiative</vt:lpstr>
      <vt:lpstr>FAMLI: Fetal Age Machine Learning Initiative</vt:lpstr>
      <vt:lpstr>FAMLI: Fetal Age Machine Learning Initiative</vt:lpstr>
      <vt:lpstr>FAMLI: Fetal Age Machine Learning Initiative</vt:lpstr>
      <vt:lpstr>Outline</vt:lpstr>
      <vt:lpstr>Medical Innovators: Dr. Andreas Gruentzig</vt:lpstr>
      <vt:lpstr>Innovation Resources at UNC: Who can?</vt:lpstr>
      <vt:lpstr>Innovation Resources at UNC: Device Development</vt:lpstr>
      <vt:lpstr>Innovation Resources at UNC: OTC</vt:lpstr>
      <vt:lpstr>Innovation Resources at UNC: NC TraCS</vt:lpstr>
      <vt:lpstr>Innovation Resources at UNC: Licensing</vt:lpstr>
      <vt:lpstr>Innovation Resources at UNC: Cont. Education</vt:lpstr>
      <vt:lpstr>Innovation Resources at UNC: E(I) Lab</vt:lpstr>
      <vt:lpstr>Innovation Resources at UNC: Center for the Business of Health</vt:lpstr>
      <vt:lpstr>Outline</vt:lpstr>
      <vt:lpstr>Conclusions</vt:lpstr>
      <vt:lpstr>References: Medical Innovators</vt:lpstr>
      <vt:lpstr>References: WHO</vt:lpstr>
      <vt:lpstr>References: Telemedicine</vt:lpstr>
      <vt:lpstr>References: Mobile Apps</vt:lpstr>
      <vt:lpstr>References: Smart Technology</vt:lpstr>
      <vt:lpstr>Reference: Machine Learning</vt:lpstr>
      <vt:lpstr>References: FAMLI</vt:lpstr>
      <vt:lpstr>References: Innovation at UNC</vt:lpstr>
    </vt:vector>
  </TitlesOfParts>
  <Company>University of Pittsburgh School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Value: Using Creativity, Curiosity, and Innovation to Improve Medicine</dc:title>
  <dc:creator>Alan Rosenbaum</dc:creator>
  <cp:lastModifiedBy>Crews, Rawley</cp:lastModifiedBy>
  <cp:revision>234</cp:revision>
  <dcterms:created xsi:type="dcterms:W3CDTF">2016-12-17T18:23:14Z</dcterms:created>
  <dcterms:modified xsi:type="dcterms:W3CDTF">2018-09-19T17:30:32Z</dcterms:modified>
</cp:coreProperties>
</file>