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4"/>
  </p:sldMasterIdLst>
  <p:notesMasterIdLst>
    <p:notesMasterId r:id="rId37"/>
  </p:notesMasterIdLst>
  <p:sldIdLst>
    <p:sldId id="256" r:id="rId5"/>
    <p:sldId id="265" r:id="rId6"/>
    <p:sldId id="257" r:id="rId7"/>
    <p:sldId id="258" r:id="rId8"/>
    <p:sldId id="379" r:id="rId9"/>
    <p:sldId id="380" r:id="rId10"/>
    <p:sldId id="366" r:id="rId11"/>
    <p:sldId id="382" r:id="rId12"/>
    <p:sldId id="367" r:id="rId13"/>
    <p:sldId id="377" r:id="rId14"/>
    <p:sldId id="378" r:id="rId15"/>
    <p:sldId id="270" r:id="rId16"/>
    <p:sldId id="373" r:id="rId17"/>
    <p:sldId id="260" r:id="rId18"/>
    <p:sldId id="369" r:id="rId19"/>
    <p:sldId id="267" r:id="rId20"/>
    <p:sldId id="271" r:id="rId21"/>
    <p:sldId id="368" r:id="rId22"/>
    <p:sldId id="259" r:id="rId23"/>
    <p:sldId id="374" r:id="rId24"/>
    <p:sldId id="266" r:id="rId25"/>
    <p:sldId id="261" r:id="rId26"/>
    <p:sldId id="372" r:id="rId27"/>
    <p:sldId id="262" r:id="rId28"/>
    <p:sldId id="375" r:id="rId29"/>
    <p:sldId id="263" r:id="rId30"/>
    <p:sldId id="371" r:id="rId31"/>
    <p:sldId id="269" r:id="rId32"/>
    <p:sldId id="376" r:id="rId33"/>
    <p:sldId id="264" r:id="rId34"/>
    <p:sldId id="302" r:id="rId35"/>
    <p:sldId id="268" r:id="rId36"/>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7" autoAdjust="0"/>
    <p:restoredTop sz="68231" autoAdjust="0"/>
  </p:normalViewPr>
  <p:slideViewPr>
    <p:cSldViewPr snapToGrid="0">
      <p:cViewPr varScale="1">
        <p:scale>
          <a:sx n="74" d="100"/>
          <a:sy n="74" d="100"/>
        </p:scale>
        <p:origin x="197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300"/>
            </a:lvl1pPr>
          </a:lstStyle>
          <a:p>
            <a:endParaRPr lang="en-GB"/>
          </a:p>
        </p:txBody>
      </p:sp>
      <p:sp>
        <p:nvSpPr>
          <p:cNvPr id="3" name="Date Placeholder 2"/>
          <p:cNvSpPr>
            <a:spLocks noGrp="1"/>
          </p:cNvSpPr>
          <p:nvPr>
            <p:ph type="dt" idx="1"/>
          </p:nvPr>
        </p:nvSpPr>
        <p:spPr>
          <a:xfrm>
            <a:off x="3970938" y="1"/>
            <a:ext cx="3037840" cy="466434"/>
          </a:xfrm>
          <a:prstGeom prst="rect">
            <a:avLst/>
          </a:prstGeom>
        </p:spPr>
        <p:txBody>
          <a:bodyPr vert="horz" lIns="93172" tIns="46586" rIns="93172" bIns="46586" rtlCol="0"/>
          <a:lstStyle>
            <a:lvl1pPr algn="r">
              <a:defRPr sz="1300"/>
            </a:lvl1pPr>
          </a:lstStyle>
          <a:p>
            <a:fld id="{AEB82ED6-483B-4F05-B008-5B2B032106D6}" type="datetimeFigureOut">
              <a:rPr lang="en-GB" smtClean="0"/>
              <a:t>27/10/2021</a:t>
            </a:fld>
            <a:endParaRPr lang="en-GB"/>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2" tIns="46586" rIns="93172" bIns="46586" rtlCol="0" anchor="ctr"/>
          <a:lstStyle/>
          <a:p>
            <a:endParaRPr lang="en-GB"/>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2" tIns="46586" rIns="93172"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829968"/>
            <a:ext cx="3037840" cy="466433"/>
          </a:xfrm>
          <a:prstGeom prst="rect">
            <a:avLst/>
          </a:prstGeom>
        </p:spPr>
        <p:txBody>
          <a:bodyPr vert="horz" lIns="93172" tIns="46586" rIns="93172" bIns="46586" rtlCol="0" anchor="b"/>
          <a:lstStyle>
            <a:lvl1pPr algn="l">
              <a:defRPr sz="1300"/>
            </a:lvl1pPr>
          </a:lstStyle>
          <a:p>
            <a:endParaRPr lang="en-GB"/>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72" tIns="46586" rIns="93172" bIns="46586" rtlCol="0" anchor="b"/>
          <a:lstStyle>
            <a:lvl1pPr algn="r">
              <a:defRPr sz="1300"/>
            </a:lvl1pPr>
          </a:lstStyle>
          <a:p>
            <a:fld id="{1F395B3F-7BC9-482C-836A-F65632F36F95}" type="slidenum">
              <a:rPr lang="en-GB" smtClean="0"/>
              <a:t>‹#›</a:t>
            </a:fld>
            <a:endParaRPr lang="en-GB"/>
          </a:p>
        </p:txBody>
      </p:sp>
    </p:spTree>
    <p:extLst>
      <p:ext uri="{BB962C8B-B14F-4D97-AF65-F5344CB8AC3E}">
        <p14:creationId xmlns:p14="http://schemas.microsoft.com/office/powerpoint/2010/main" val="3036533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name is Sarah Ashley. I am an emergency medicine physician and I was invited here to give a short talk about some of the different types of experiences available out there in global emergency medicine. I went to medical school at UC Davis in California, did my residency at ECU, and then completed a global health fellowship and MPH here at UNC.</a:t>
            </a:r>
            <a:endParaRPr lang="en-GB" dirty="0"/>
          </a:p>
        </p:txBody>
      </p:sp>
      <p:sp>
        <p:nvSpPr>
          <p:cNvPr id="4" name="Slide Number Placeholder 3"/>
          <p:cNvSpPr>
            <a:spLocks noGrp="1"/>
          </p:cNvSpPr>
          <p:nvPr>
            <p:ph type="sldNum" sz="quarter" idx="5"/>
          </p:nvPr>
        </p:nvSpPr>
        <p:spPr/>
        <p:txBody>
          <a:bodyPr/>
          <a:lstStyle/>
          <a:p>
            <a:fld id="{1F395B3F-7BC9-482C-836A-F65632F36F95}" type="slidenum">
              <a:rPr lang="en-GB" smtClean="0"/>
              <a:t>1</a:t>
            </a:fld>
            <a:endParaRPr lang="en-GB"/>
          </a:p>
        </p:txBody>
      </p:sp>
    </p:spTree>
    <p:extLst>
      <p:ext uri="{BB962C8B-B14F-4D97-AF65-F5344CB8AC3E}">
        <p14:creationId xmlns:p14="http://schemas.microsoft.com/office/powerpoint/2010/main" val="18471971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F395B3F-7BC9-482C-836A-F65632F36F95}" type="slidenum">
              <a:rPr lang="en-GB" smtClean="0"/>
              <a:t>10</a:t>
            </a:fld>
            <a:endParaRPr lang="en-GB"/>
          </a:p>
        </p:txBody>
      </p:sp>
    </p:spTree>
    <p:extLst>
      <p:ext uri="{BB962C8B-B14F-4D97-AF65-F5344CB8AC3E}">
        <p14:creationId xmlns:p14="http://schemas.microsoft.com/office/powerpoint/2010/main" val="3390165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F395B3F-7BC9-482C-836A-F65632F36F95}" type="slidenum">
              <a:rPr lang="en-GB" smtClean="0"/>
              <a:t>11</a:t>
            </a:fld>
            <a:endParaRPr lang="en-GB"/>
          </a:p>
        </p:txBody>
      </p:sp>
    </p:spTree>
    <p:extLst>
      <p:ext uri="{BB962C8B-B14F-4D97-AF65-F5344CB8AC3E}">
        <p14:creationId xmlns:p14="http://schemas.microsoft.com/office/powerpoint/2010/main" val="215986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planning a trip to an equatorial country, I would highly recommend getting some practical training in tropical medicine for that region. The UMN Tropical Medicine Course was very useful for understanding the types of testing and treatment available in East African settings, which is very different from what we have available in the US. </a:t>
            </a:r>
          </a:p>
          <a:p>
            <a:endParaRPr lang="en-US" dirty="0"/>
          </a:p>
          <a:p>
            <a:r>
              <a:rPr lang="en-US" dirty="0"/>
              <a:t>If you want to know more about working in a refugee camp or planning a humanitarian disaster response, I recommend the HELP course held by the ICRC. It was great information about the considerations that go into a refugee camp or response, and the humanitarian principles. </a:t>
            </a:r>
          </a:p>
          <a:p>
            <a:endParaRPr lang="en-US" dirty="0"/>
          </a:p>
          <a:p>
            <a:r>
              <a:rPr lang="en-US" dirty="0"/>
              <a:t>For anyone interested in military global health, I recommend the Fundamentals of Global Health Engagement as a basic introduction to global health considerations for military providers</a:t>
            </a:r>
            <a:endParaRPr lang="en-GB" dirty="0"/>
          </a:p>
        </p:txBody>
      </p:sp>
      <p:sp>
        <p:nvSpPr>
          <p:cNvPr id="4" name="Slide Number Placeholder 3"/>
          <p:cNvSpPr>
            <a:spLocks noGrp="1"/>
          </p:cNvSpPr>
          <p:nvPr>
            <p:ph type="sldNum" sz="quarter" idx="5"/>
          </p:nvPr>
        </p:nvSpPr>
        <p:spPr/>
        <p:txBody>
          <a:bodyPr/>
          <a:lstStyle/>
          <a:p>
            <a:fld id="{1F395B3F-7BC9-482C-836A-F65632F36F95}" type="slidenum">
              <a:rPr lang="en-GB" smtClean="0"/>
              <a:t>12</a:t>
            </a:fld>
            <a:endParaRPr lang="en-GB"/>
          </a:p>
        </p:txBody>
      </p:sp>
    </p:spTree>
    <p:extLst>
      <p:ext uri="{BB962C8B-B14F-4D97-AF65-F5344CB8AC3E}">
        <p14:creationId xmlns:p14="http://schemas.microsoft.com/office/powerpoint/2010/main" val="2999669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the lab technicians and pharmacists to give you a tour. </a:t>
            </a:r>
          </a:p>
          <a:p>
            <a:r>
              <a:rPr lang="en-US" dirty="0"/>
              <a:t>Visit different facilities to find out what the standard of care is – you may find very different standards in different parts of the same city</a:t>
            </a:r>
          </a:p>
          <a:p>
            <a:r>
              <a:rPr lang="en-US" dirty="0"/>
              <a:t>Find people you can call and ask for advice.</a:t>
            </a:r>
          </a:p>
          <a:p>
            <a:r>
              <a:rPr lang="en-US" dirty="0"/>
              <a:t>Work alongside local providers so you can share knowledge and discuss cases</a:t>
            </a:r>
          </a:p>
          <a:p>
            <a:r>
              <a:rPr lang="en-US" dirty="0"/>
              <a:t>Read the local medical literature if available, attend grand rounds and lectures in the host country, and find out about local guidelines</a:t>
            </a:r>
            <a:endParaRPr lang="en-GB" dirty="0"/>
          </a:p>
        </p:txBody>
      </p:sp>
      <p:sp>
        <p:nvSpPr>
          <p:cNvPr id="4" name="Slide Number Placeholder 3"/>
          <p:cNvSpPr>
            <a:spLocks noGrp="1"/>
          </p:cNvSpPr>
          <p:nvPr>
            <p:ph type="sldNum" sz="quarter" idx="5"/>
          </p:nvPr>
        </p:nvSpPr>
        <p:spPr/>
        <p:txBody>
          <a:bodyPr/>
          <a:lstStyle/>
          <a:p>
            <a:fld id="{1F395B3F-7BC9-482C-836A-F65632F36F95}" type="slidenum">
              <a:rPr lang="en-GB" smtClean="0"/>
              <a:t>13</a:t>
            </a:fld>
            <a:endParaRPr lang="en-GB"/>
          </a:p>
        </p:txBody>
      </p:sp>
    </p:spTree>
    <p:extLst>
      <p:ext uri="{BB962C8B-B14F-4D97-AF65-F5344CB8AC3E}">
        <p14:creationId xmlns:p14="http://schemas.microsoft.com/office/powerpoint/2010/main" val="17142930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Opportunity to teach and conduct research in different settings</a:t>
            </a:r>
          </a:p>
          <a:p>
            <a:r>
              <a:rPr lang="en-US" dirty="0"/>
              <a:t>Can balance clinical and academic career in the US with a few weeks or months per year overseas</a:t>
            </a:r>
          </a:p>
          <a:p>
            <a:r>
              <a:rPr lang="en-US" dirty="0"/>
              <a:t>Supports the career path of health professionals in the other country</a:t>
            </a:r>
          </a:p>
          <a:p>
            <a:r>
              <a:rPr lang="en-US" dirty="0"/>
              <a:t>Can contribute to the body of knowledge and perhaps reduce bias in our science by including African and other unheard voices and experiences</a:t>
            </a:r>
          </a:p>
          <a:p>
            <a:r>
              <a:rPr lang="en-US" dirty="0"/>
              <a:t>Downside is that it is hard to understand complexities from a distance, and hard to keep projects on track when you’re in the US</a:t>
            </a:r>
          </a:p>
          <a:p>
            <a:endParaRPr lang="en-GB" dirty="0"/>
          </a:p>
        </p:txBody>
      </p:sp>
      <p:sp>
        <p:nvSpPr>
          <p:cNvPr id="4" name="Slide Number Placeholder 3"/>
          <p:cNvSpPr>
            <a:spLocks noGrp="1"/>
          </p:cNvSpPr>
          <p:nvPr>
            <p:ph type="sldNum" sz="quarter" idx="5"/>
          </p:nvPr>
        </p:nvSpPr>
        <p:spPr/>
        <p:txBody>
          <a:bodyPr/>
          <a:lstStyle/>
          <a:p>
            <a:fld id="{1F395B3F-7BC9-482C-836A-F65632F36F95}" type="slidenum">
              <a:rPr lang="en-GB" smtClean="0"/>
              <a:t>14</a:t>
            </a:fld>
            <a:endParaRPr lang="en-GB"/>
          </a:p>
        </p:txBody>
      </p:sp>
    </p:spTree>
    <p:extLst>
      <p:ext uri="{BB962C8B-B14F-4D97-AF65-F5344CB8AC3E}">
        <p14:creationId xmlns:p14="http://schemas.microsoft.com/office/powerpoint/2010/main" val="17497282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personal belief: </a:t>
            </a:r>
          </a:p>
          <a:p>
            <a:r>
              <a:rPr lang="en-US" dirty="0"/>
              <a:t>We can’t travel all over the world and then judge our colleagues overseas for wanting to do the same. Don’t ever hold back your colleagues from career opportunities. Brain drain is real, but keeping things the way they are is not the answer to that. The people you work with have already done more for their communities than you ever will as a visiting foreigner. Every physician should have the opportunity to explore different systems and contribute to the profession.</a:t>
            </a:r>
            <a:endParaRPr lang="en-GB" dirty="0"/>
          </a:p>
        </p:txBody>
      </p:sp>
      <p:sp>
        <p:nvSpPr>
          <p:cNvPr id="4" name="Slide Number Placeholder 3"/>
          <p:cNvSpPr>
            <a:spLocks noGrp="1"/>
          </p:cNvSpPr>
          <p:nvPr>
            <p:ph type="sldNum" sz="quarter" idx="5"/>
          </p:nvPr>
        </p:nvSpPr>
        <p:spPr/>
        <p:txBody>
          <a:bodyPr/>
          <a:lstStyle/>
          <a:p>
            <a:fld id="{1F395B3F-7BC9-482C-836A-F65632F36F95}" type="slidenum">
              <a:rPr lang="en-GB" smtClean="0"/>
              <a:t>15</a:t>
            </a:fld>
            <a:endParaRPr lang="en-GB"/>
          </a:p>
        </p:txBody>
      </p:sp>
    </p:spTree>
    <p:extLst>
      <p:ext uri="{BB962C8B-B14F-4D97-AF65-F5344CB8AC3E}">
        <p14:creationId xmlns:p14="http://schemas.microsoft.com/office/powerpoint/2010/main" val="1493068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Working directly for a local hospital</a:t>
            </a:r>
          </a:p>
          <a:p>
            <a:pPr marL="174697" indent="-174697">
              <a:buFontTx/>
              <a:buChar char="-"/>
            </a:pPr>
            <a:r>
              <a:rPr lang="en-US" dirty="0"/>
              <a:t>Long term, sustainable</a:t>
            </a:r>
          </a:p>
          <a:p>
            <a:pPr marL="174697" indent="-174697">
              <a:buFontTx/>
              <a:buChar char="-"/>
            </a:pPr>
            <a:r>
              <a:rPr lang="en-US" dirty="0"/>
              <a:t>Professional and cultural humility</a:t>
            </a:r>
          </a:p>
          <a:p>
            <a:pPr marL="174697" indent="-174697">
              <a:buFontTx/>
              <a:buChar char="-"/>
            </a:pPr>
            <a:r>
              <a:rPr lang="en-US" dirty="0"/>
              <a:t>Opportunity to really understand how things work</a:t>
            </a:r>
          </a:p>
          <a:p>
            <a:pPr marL="174697" indent="-174697">
              <a:buFontTx/>
              <a:buChar char="-"/>
            </a:pPr>
            <a:r>
              <a:rPr lang="en-US" dirty="0"/>
              <a:t>Opportunity to learn the language</a:t>
            </a:r>
            <a:r>
              <a:rPr lang="en-GB" dirty="0"/>
              <a:t> and culture well</a:t>
            </a:r>
          </a:p>
          <a:p>
            <a:pPr marL="174697" indent="-174697">
              <a:buFontTx/>
              <a:buChar char="-"/>
            </a:pPr>
            <a:r>
              <a:rPr lang="en-GB" dirty="0"/>
              <a:t>Bedside teaching and involvement in department management just like in the US</a:t>
            </a:r>
          </a:p>
          <a:p>
            <a:pPr marL="174697" indent="-174697">
              <a:buFontTx/>
              <a:buChar char="-"/>
            </a:pPr>
            <a:r>
              <a:rPr lang="en-GB" dirty="0"/>
              <a:t>Opportunity to learn skills for low resource settings</a:t>
            </a:r>
          </a:p>
          <a:p>
            <a:pPr marL="174697" indent="-174697">
              <a:buFontTx/>
              <a:buChar char="-"/>
            </a:pPr>
            <a:r>
              <a:rPr lang="en-GB" dirty="0"/>
              <a:t>See cases of things you might not normally see (HIV complications, TB, pellagra)</a:t>
            </a:r>
          </a:p>
          <a:p>
            <a:pPr marL="174697" indent="-174697">
              <a:buFontTx/>
              <a:buChar char="-"/>
            </a:pPr>
            <a:endParaRPr lang="en-GB" dirty="0"/>
          </a:p>
        </p:txBody>
      </p:sp>
      <p:sp>
        <p:nvSpPr>
          <p:cNvPr id="4" name="Slide Number Placeholder 3"/>
          <p:cNvSpPr>
            <a:spLocks noGrp="1"/>
          </p:cNvSpPr>
          <p:nvPr>
            <p:ph type="sldNum" sz="quarter" idx="5"/>
          </p:nvPr>
        </p:nvSpPr>
        <p:spPr/>
        <p:txBody>
          <a:bodyPr/>
          <a:lstStyle/>
          <a:p>
            <a:fld id="{1F395B3F-7BC9-482C-836A-F65632F36F95}" type="slidenum">
              <a:rPr lang="en-GB" smtClean="0"/>
              <a:t>16</a:t>
            </a:fld>
            <a:endParaRPr lang="en-GB"/>
          </a:p>
        </p:txBody>
      </p:sp>
    </p:spTree>
    <p:extLst>
      <p:ext uri="{BB962C8B-B14F-4D97-AF65-F5344CB8AC3E}">
        <p14:creationId xmlns:p14="http://schemas.microsoft.com/office/powerpoint/2010/main" val="25531511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to know that the EM practices in Kenya are not lower quality than US standards –if you try to apply US practices directly in practice, you will find they don’t work.</a:t>
            </a:r>
            <a:r>
              <a:rPr lang="en-GB" dirty="0"/>
              <a:t> Need to really focus on adapting your expertise and knowing what medications and resources are available, realistic time limitations, etc.</a:t>
            </a:r>
          </a:p>
          <a:p>
            <a:endParaRPr lang="en-GB" dirty="0"/>
          </a:p>
          <a:p>
            <a:r>
              <a:rPr lang="en-GB" b="1" dirty="0"/>
              <a:t>Key lesson: Don’t assume that US practices equate to high quality care in low resource settings. Don’t make doctors working in these settings feel like the care they deliver is worthless because it doesn’t match the US textbooks! Impossible care is NOT high quality care.</a:t>
            </a:r>
          </a:p>
          <a:p>
            <a:endParaRPr lang="en-US" dirty="0"/>
          </a:p>
          <a:p>
            <a:pPr marL="174697" indent="-174697">
              <a:buFontTx/>
              <a:buChar char="-"/>
            </a:pPr>
            <a:r>
              <a:rPr lang="en-US" dirty="0"/>
              <a:t>Knowing the local formulary and availability of drugs (chloramphenicol versus diphenhydramine for example)</a:t>
            </a:r>
          </a:p>
          <a:p>
            <a:pPr marL="174697" indent="-174697">
              <a:buFontTx/>
              <a:buChar char="-"/>
            </a:pPr>
            <a:r>
              <a:rPr lang="en-US" dirty="0"/>
              <a:t>Antibiotic resistance patterns (ceftriaxone especially)</a:t>
            </a:r>
          </a:p>
          <a:p>
            <a:pPr marL="174697" indent="-174697">
              <a:buFontTx/>
              <a:buChar char="-"/>
            </a:pPr>
            <a:r>
              <a:rPr lang="en-US" dirty="0"/>
              <a:t>Pediatric weight estimation by body habitus</a:t>
            </a:r>
          </a:p>
          <a:p>
            <a:pPr marL="174697" indent="-174697">
              <a:buFontTx/>
              <a:buChar char="-"/>
            </a:pPr>
            <a:r>
              <a:rPr lang="en-US" dirty="0"/>
              <a:t>Outpatient management of inpatient diseases</a:t>
            </a:r>
          </a:p>
          <a:p>
            <a:pPr marL="174697" indent="-174697">
              <a:buFontTx/>
              <a:buChar char="-"/>
            </a:pPr>
            <a:r>
              <a:rPr lang="en-US" dirty="0"/>
              <a:t>Considering diagnosis, you might not normally think of (TB for hematuria for example)</a:t>
            </a:r>
          </a:p>
          <a:p>
            <a:pPr marL="174697" indent="-174697">
              <a:buFontTx/>
              <a:buChar char="-"/>
            </a:pPr>
            <a:r>
              <a:rPr lang="en-US" dirty="0"/>
              <a:t>Understanding the tests available for typhoid, malaria, TB, </a:t>
            </a:r>
            <a:r>
              <a:rPr lang="en-US" dirty="0" err="1"/>
              <a:t>etc</a:t>
            </a:r>
            <a:endParaRPr lang="en-US" dirty="0"/>
          </a:p>
          <a:p>
            <a:pPr marL="174697" indent="-174697">
              <a:buFontTx/>
              <a:buChar char="-"/>
            </a:pPr>
            <a:r>
              <a:rPr lang="en-US" dirty="0"/>
              <a:t>Realistic access to radiology (working without a CT scan and no portable XR, limited portable US) – ATLS doesn’t work!</a:t>
            </a:r>
          </a:p>
          <a:p>
            <a:pPr marL="174697" indent="-174697">
              <a:buFontTx/>
              <a:buChar char="-"/>
            </a:pPr>
            <a:r>
              <a:rPr lang="en-US" dirty="0"/>
              <a:t>Realistic access to ICU care and ventilators</a:t>
            </a:r>
          </a:p>
          <a:p>
            <a:pPr marL="174697" indent="-174697">
              <a:buFontTx/>
              <a:buChar char="-"/>
            </a:pPr>
            <a:r>
              <a:rPr lang="en-US" dirty="0"/>
              <a:t>Lack of EMTALA or healthcare funding and universal access policies</a:t>
            </a:r>
            <a:endParaRPr lang="en-GB" dirty="0"/>
          </a:p>
        </p:txBody>
      </p:sp>
      <p:sp>
        <p:nvSpPr>
          <p:cNvPr id="4" name="Slide Number Placeholder 3"/>
          <p:cNvSpPr>
            <a:spLocks noGrp="1"/>
          </p:cNvSpPr>
          <p:nvPr>
            <p:ph type="sldNum" sz="quarter" idx="5"/>
          </p:nvPr>
        </p:nvSpPr>
        <p:spPr/>
        <p:txBody>
          <a:bodyPr/>
          <a:lstStyle/>
          <a:p>
            <a:fld id="{1F395B3F-7BC9-482C-836A-F65632F36F95}" type="slidenum">
              <a:rPr lang="en-GB" smtClean="0"/>
              <a:t>17</a:t>
            </a:fld>
            <a:endParaRPr lang="en-GB"/>
          </a:p>
        </p:txBody>
      </p:sp>
    </p:spTree>
    <p:extLst>
      <p:ext uri="{BB962C8B-B14F-4D97-AF65-F5344CB8AC3E}">
        <p14:creationId xmlns:p14="http://schemas.microsoft.com/office/powerpoint/2010/main" val="13802741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F395B3F-7BC9-482C-836A-F65632F36F95}" type="slidenum">
              <a:rPr lang="en-GB" smtClean="0"/>
              <a:t>18</a:t>
            </a:fld>
            <a:endParaRPr lang="en-GB"/>
          </a:p>
        </p:txBody>
      </p:sp>
    </p:spTree>
    <p:extLst>
      <p:ext uri="{BB962C8B-B14F-4D97-AF65-F5344CB8AC3E}">
        <p14:creationId xmlns:p14="http://schemas.microsoft.com/office/powerpoint/2010/main" val="41420830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Clinical Care (Working for a Hospital)</a:t>
            </a:r>
          </a:p>
          <a:p>
            <a:r>
              <a:rPr lang="en-US" dirty="0"/>
              <a:t>Real world experience with all the challenges that come with it</a:t>
            </a:r>
          </a:p>
          <a:p>
            <a:r>
              <a:rPr lang="en-US" dirty="0"/>
              <a:t>Requires licensing, credentialling and a work permit</a:t>
            </a:r>
          </a:p>
          <a:p>
            <a:r>
              <a:rPr lang="en-GB" dirty="0"/>
              <a:t>Shortages of medications and supplies</a:t>
            </a:r>
          </a:p>
          <a:p>
            <a:r>
              <a:rPr lang="en-GB" dirty="0"/>
              <a:t>Difficulty moving patients</a:t>
            </a:r>
          </a:p>
          <a:p>
            <a:r>
              <a:rPr lang="en-GB" dirty="0"/>
              <a:t>Worker strikes and lack of pay</a:t>
            </a:r>
          </a:p>
          <a:p>
            <a:r>
              <a:rPr lang="en-GB" dirty="0"/>
              <a:t>Risks: Malpractice, risk of infection, Violence from patients, political turmoil and corruption</a:t>
            </a:r>
          </a:p>
          <a:p>
            <a:r>
              <a:rPr lang="en-GB" dirty="0"/>
              <a:t>Language barriers</a:t>
            </a:r>
          </a:p>
          <a:p>
            <a:r>
              <a:rPr lang="en-GB" b="1" dirty="0"/>
              <a:t>Lessons learned: You can do all the education and research you want, but you can’t take care of a patient without any medications or tools, and doctors and nurses can’t work if they can’t survive. It sucks to be a doctor who can’t feel good about the quality of care they are delivering. We all deserve to be proud of our profession and have purpose in our work</a:t>
            </a:r>
          </a:p>
        </p:txBody>
      </p:sp>
      <p:sp>
        <p:nvSpPr>
          <p:cNvPr id="4" name="Slide Number Placeholder 3"/>
          <p:cNvSpPr>
            <a:spLocks noGrp="1"/>
          </p:cNvSpPr>
          <p:nvPr>
            <p:ph type="sldNum" sz="quarter" idx="5"/>
          </p:nvPr>
        </p:nvSpPr>
        <p:spPr/>
        <p:txBody>
          <a:bodyPr/>
          <a:lstStyle/>
          <a:p>
            <a:fld id="{1F395B3F-7BC9-482C-836A-F65632F36F95}" type="slidenum">
              <a:rPr lang="en-GB" smtClean="0"/>
              <a:t>19</a:t>
            </a:fld>
            <a:endParaRPr lang="en-GB"/>
          </a:p>
        </p:txBody>
      </p:sp>
    </p:spTree>
    <p:extLst>
      <p:ext uri="{BB962C8B-B14F-4D97-AF65-F5344CB8AC3E}">
        <p14:creationId xmlns:p14="http://schemas.microsoft.com/office/powerpoint/2010/main" val="1382702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currently an adjunct faculty at UNC and work as a private contractor for a humanitarian organization called NYC Medics in Yemen. I also work as a locum tenens contractor for two companies, with contracts in the Indian Health Service and the US Virgin Islands, and I serve as a Major in US Army Reserves Civil Affairs, which is a branch of the military specializing in civil-military interactions.</a:t>
            </a:r>
          </a:p>
        </p:txBody>
      </p:sp>
      <p:sp>
        <p:nvSpPr>
          <p:cNvPr id="4" name="Slide Number Placeholder 3"/>
          <p:cNvSpPr>
            <a:spLocks noGrp="1"/>
          </p:cNvSpPr>
          <p:nvPr>
            <p:ph type="sldNum" sz="quarter" idx="5"/>
          </p:nvPr>
        </p:nvSpPr>
        <p:spPr/>
        <p:txBody>
          <a:bodyPr/>
          <a:lstStyle/>
          <a:p>
            <a:fld id="{1F395B3F-7BC9-482C-836A-F65632F36F95}" type="slidenum">
              <a:rPr lang="en-GB" smtClean="0"/>
              <a:t>2</a:t>
            </a:fld>
            <a:endParaRPr lang="en-GB"/>
          </a:p>
        </p:txBody>
      </p:sp>
    </p:spTree>
    <p:extLst>
      <p:ext uri="{BB962C8B-B14F-4D97-AF65-F5344CB8AC3E}">
        <p14:creationId xmlns:p14="http://schemas.microsoft.com/office/powerpoint/2010/main" val="35691561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Being a global health provider, free to travel around the world, free to turn around and head back to the US at any time, is a privilege.</a:t>
            </a:r>
          </a:p>
          <a:p>
            <a:r>
              <a:rPr lang="en-US" dirty="0"/>
              <a:t>Most of the providers in the settings you go to have served their communities more than any foreign visitor ever will</a:t>
            </a:r>
          </a:p>
          <a:p>
            <a:r>
              <a:rPr lang="en-US" dirty="0"/>
              <a:t>Support their careers!</a:t>
            </a:r>
          </a:p>
          <a:p>
            <a:endParaRPr lang="en-US" dirty="0"/>
          </a:p>
          <a:p>
            <a:pPr defTabSz="881390">
              <a:defRPr/>
            </a:pPr>
            <a:r>
              <a:rPr lang="en-US" dirty="0"/>
              <a:t>You can’t deliver good care if you don’t have the tools you need, money to eat and pay rent, safety and security.</a:t>
            </a:r>
          </a:p>
          <a:p>
            <a:endParaRPr lang="en-GB" dirty="0"/>
          </a:p>
        </p:txBody>
      </p:sp>
      <p:sp>
        <p:nvSpPr>
          <p:cNvPr id="4" name="Slide Number Placeholder 3"/>
          <p:cNvSpPr>
            <a:spLocks noGrp="1"/>
          </p:cNvSpPr>
          <p:nvPr>
            <p:ph type="sldNum" sz="quarter" idx="5"/>
          </p:nvPr>
        </p:nvSpPr>
        <p:spPr/>
        <p:txBody>
          <a:bodyPr/>
          <a:lstStyle/>
          <a:p>
            <a:fld id="{1F395B3F-7BC9-482C-836A-F65632F36F95}" type="slidenum">
              <a:rPr lang="en-GB" smtClean="0"/>
              <a:t>20</a:t>
            </a:fld>
            <a:endParaRPr lang="en-GB"/>
          </a:p>
        </p:txBody>
      </p:sp>
    </p:spTree>
    <p:extLst>
      <p:ext uri="{BB962C8B-B14F-4D97-AF65-F5344CB8AC3E}">
        <p14:creationId xmlns:p14="http://schemas.microsoft.com/office/powerpoint/2010/main" val="23133811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Working  for EMKF was a great experience – teaching locally developed best standard protocols and focusing on team communication similar to ACLS/ATLS</a:t>
            </a:r>
            <a:endParaRPr lang="en-GB" dirty="0"/>
          </a:p>
        </p:txBody>
      </p:sp>
      <p:sp>
        <p:nvSpPr>
          <p:cNvPr id="4" name="Slide Number Placeholder 3"/>
          <p:cNvSpPr>
            <a:spLocks noGrp="1"/>
          </p:cNvSpPr>
          <p:nvPr>
            <p:ph type="sldNum" sz="quarter" idx="5"/>
          </p:nvPr>
        </p:nvSpPr>
        <p:spPr/>
        <p:txBody>
          <a:bodyPr/>
          <a:lstStyle/>
          <a:p>
            <a:fld id="{1F395B3F-7BC9-482C-836A-F65632F36F95}" type="slidenum">
              <a:rPr lang="en-GB" smtClean="0"/>
              <a:t>21</a:t>
            </a:fld>
            <a:endParaRPr lang="en-GB"/>
          </a:p>
        </p:txBody>
      </p:sp>
    </p:spTree>
    <p:extLst>
      <p:ext uri="{BB962C8B-B14F-4D97-AF65-F5344CB8AC3E}">
        <p14:creationId xmlns:p14="http://schemas.microsoft.com/office/powerpoint/2010/main" val="22804068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 Diplomacy is a term that refers to how states conduct global health activities to support their strategic objectives</a:t>
            </a:r>
          </a:p>
          <a:p>
            <a:r>
              <a:rPr lang="en-US" dirty="0"/>
              <a:t>Includes positions with the DoD, DoS, USAID, CDC</a:t>
            </a:r>
          </a:p>
          <a:p>
            <a:r>
              <a:rPr lang="en-US" dirty="0"/>
              <a:t>Opportunity to do global health activities in a variety of places as part of a larger strategy</a:t>
            </a:r>
          </a:p>
          <a:p>
            <a:r>
              <a:rPr lang="en-US" dirty="0"/>
              <a:t>Does not follow humanitarian principles of neutrality and independence, but can still do good in the world!</a:t>
            </a:r>
          </a:p>
          <a:p>
            <a:endParaRPr lang="en-US" dirty="0"/>
          </a:p>
          <a:p>
            <a:r>
              <a:rPr lang="en-US" dirty="0"/>
              <a:t>The US military has a branch called Civil Affairs, mostly reservists, where you can serve on a Functional Specialty Cell as a technical advisor for civilian health issues. This can include acting as a liaison to civilian ministries of health and similar positions.</a:t>
            </a:r>
          </a:p>
          <a:p>
            <a:r>
              <a:rPr lang="en-US" dirty="0"/>
              <a:t>Military medical units deploy to support military operations but also engage in mil-mil or civ-mil workshops and sometimes disaster aid. Most military support for disaster response is about logistics rather than direct medical care. PACOM is the most active in this type of engagement.</a:t>
            </a:r>
          </a:p>
          <a:p>
            <a:r>
              <a:rPr lang="en-US" dirty="0"/>
              <a:t>There are opportunities to work as a doctor for the Department of State if you are looking for non-military opportunities to work with the USG and travel</a:t>
            </a:r>
          </a:p>
          <a:p>
            <a:r>
              <a:rPr lang="en-US" dirty="0"/>
              <a:t>USAID typically hires people in a public health and management focused role, rather than direct care or emergency medicine exactly</a:t>
            </a:r>
          </a:p>
          <a:p>
            <a:endParaRPr lang="en-GB" dirty="0"/>
          </a:p>
          <a:p>
            <a:endParaRPr lang="en-GB" dirty="0"/>
          </a:p>
        </p:txBody>
      </p:sp>
      <p:sp>
        <p:nvSpPr>
          <p:cNvPr id="4" name="Slide Number Placeholder 3"/>
          <p:cNvSpPr>
            <a:spLocks noGrp="1"/>
          </p:cNvSpPr>
          <p:nvPr>
            <p:ph type="sldNum" sz="quarter" idx="5"/>
          </p:nvPr>
        </p:nvSpPr>
        <p:spPr/>
        <p:txBody>
          <a:bodyPr/>
          <a:lstStyle/>
          <a:p>
            <a:fld id="{1F395B3F-7BC9-482C-836A-F65632F36F95}" type="slidenum">
              <a:rPr lang="en-GB" smtClean="0"/>
              <a:t>22</a:t>
            </a:fld>
            <a:endParaRPr lang="en-GB"/>
          </a:p>
        </p:txBody>
      </p:sp>
    </p:spTree>
    <p:extLst>
      <p:ext uri="{BB962C8B-B14F-4D97-AF65-F5344CB8AC3E}">
        <p14:creationId xmlns:p14="http://schemas.microsoft.com/office/powerpoint/2010/main" val="40839740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F395B3F-7BC9-482C-836A-F65632F36F95}" type="slidenum">
              <a:rPr lang="en-GB" smtClean="0"/>
              <a:t>23</a:t>
            </a:fld>
            <a:endParaRPr lang="en-GB"/>
          </a:p>
        </p:txBody>
      </p:sp>
    </p:spTree>
    <p:extLst>
      <p:ext uri="{BB962C8B-B14F-4D97-AF65-F5344CB8AC3E}">
        <p14:creationId xmlns:p14="http://schemas.microsoft.com/office/powerpoint/2010/main" val="12299431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Really, the best disaster response is the one that doesn’t happen, because the local system was already prepared</a:t>
            </a:r>
          </a:p>
          <a:p>
            <a:r>
              <a:rPr lang="en-US" dirty="0"/>
              <a:t>Be cautious about losing perspective or practicing out of scope in unfamiliar settings</a:t>
            </a:r>
          </a:p>
          <a:p>
            <a:r>
              <a:rPr lang="en-US" dirty="0"/>
              <a:t>Always reassess your resources and check your assumptions! Stay above the chaos.</a:t>
            </a:r>
          </a:p>
          <a:p>
            <a:r>
              <a:rPr lang="en-GB" dirty="0"/>
              <a:t>Start local – SMAT, DMAT, National Guard, Red Cross, local EMS</a:t>
            </a:r>
          </a:p>
          <a:p>
            <a:r>
              <a:rPr lang="en-GB" dirty="0"/>
              <a:t>Volunteer with an organization before the disaster happens!</a:t>
            </a:r>
          </a:p>
        </p:txBody>
      </p:sp>
      <p:sp>
        <p:nvSpPr>
          <p:cNvPr id="4" name="Slide Number Placeholder 3"/>
          <p:cNvSpPr>
            <a:spLocks noGrp="1"/>
          </p:cNvSpPr>
          <p:nvPr>
            <p:ph type="sldNum" sz="quarter" idx="5"/>
          </p:nvPr>
        </p:nvSpPr>
        <p:spPr/>
        <p:txBody>
          <a:bodyPr/>
          <a:lstStyle/>
          <a:p>
            <a:fld id="{1F395B3F-7BC9-482C-836A-F65632F36F95}" type="slidenum">
              <a:rPr lang="en-GB" smtClean="0"/>
              <a:t>24</a:t>
            </a:fld>
            <a:endParaRPr lang="en-GB"/>
          </a:p>
        </p:txBody>
      </p:sp>
    </p:spTree>
    <p:extLst>
      <p:ext uri="{BB962C8B-B14F-4D97-AF65-F5344CB8AC3E}">
        <p14:creationId xmlns:p14="http://schemas.microsoft.com/office/powerpoint/2010/main" val="41420449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F395B3F-7BC9-482C-836A-F65632F36F95}" type="slidenum">
              <a:rPr lang="en-GB" smtClean="0"/>
              <a:t>25</a:t>
            </a:fld>
            <a:endParaRPr lang="en-GB"/>
          </a:p>
        </p:txBody>
      </p:sp>
    </p:spTree>
    <p:extLst>
      <p:ext uri="{BB962C8B-B14F-4D97-AF65-F5344CB8AC3E}">
        <p14:creationId xmlns:p14="http://schemas.microsoft.com/office/powerpoint/2010/main" val="39758812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EMS development in Yemen</a:t>
            </a:r>
          </a:p>
          <a:p>
            <a:r>
              <a:rPr lang="en-GB" dirty="0"/>
              <a:t>Acting more like an EMS medical director, with administrative and teaching roles, rather than clinical care</a:t>
            </a:r>
          </a:p>
          <a:p>
            <a:r>
              <a:rPr lang="en-GB" dirty="0"/>
              <a:t>Limited movement and security concerns</a:t>
            </a:r>
          </a:p>
          <a:p>
            <a:r>
              <a:rPr lang="en-GB" dirty="0"/>
              <a:t>Donor/funder based, difficult to plan ahead</a:t>
            </a:r>
          </a:p>
          <a:p>
            <a:r>
              <a:rPr lang="en-GB" dirty="0"/>
              <a:t>Lots and lots of NGOs working within the WHO health cluster</a:t>
            </a:r>
          </a:p>
          <a:p>
            <a:r>
              <a:rPr lang="en-GB" dirty="0"/>
              <a:t>Blurring of the lines between HA, development</a:t>
            </a:r>
          </a:p>
        </p:txBody>
      </p:sp>
      <p:sp>
        <p:nvSpPr>
          <p:cNvPr id="4" name="Slide Number Placeholder 3"/>
          <p:cNvSpPr>
            <a:spLocks noGrp="1"/>
          </p:cNvSpPr>
          <p:nvPr>
            <p:ph type="sldNum" sz="quarter" idx="5"/>
          </p:nvPr>
        </p:nvSpPr>
        <p:spPr/>
        <p:txBody>
          <a:bodyPr/>
          <a:lstStyle/>
          <a:p>
            <a:fld id="{1F395B3F-7BC9-482C-836A-F65632F36F95}" type="slidenum">
              <a:rPr lang="en-GB" smtClean="0"/>
              <a:t>26</a:t>
            </a:fld>
            <a:endParaRPr lang="en-GB"/>
          </a:p>
        </p:txBody>
      </p:sp>
    </p:spTree>
    <p:extLst>
      <p:ext uri="{BB962C8B-B14F-4D97-AF65-F5344CB8AC3E}">
        <p14:creationId xmlns:p14="http://schemas.microsoft.com/office/powerpoint/2010/main" val="36500394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F395B3F-7BC9-482C-836A-F65632F36F95}" type="slidenum">
              <a:rPr lang="en-GB" smtClean="0"/>
              <a:t>27</a:t>
            </a:fld>
            <a:endParaRPr lang="en-GB"/>
          </a:p>
        </p:txBody>
      </p:sp>
    </p:spTree>
    <p:extLst>
      <p:ext uri="{BB962C8B-B14F-4D97-AF65-F5344CB8AC3E}">
        <p14:creationId xmlns:p14="http://schemas.microsoft.com/office/powerpoint/2010/main" val="309205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Locums in USVI. Poor, underserved population several hours by plane from the nearest major hospital in Miami.</a:t>
            </a:r>
          </a:p>
          <a:p>
            <a:r>
              <a:rPr lang="en-US" dirty="0"/>
              <a:t>Some tropical diseases – dengue, chikungunya, marine envenomation</a:t>
            </a:r>
          </a:p>
          <a:p>
            <a:r>
              <a:rPr lang="en-US" dirty="0"/>
              <a:t>Environmental health – oil refinery accident</a:t>
            </a:r>
          </a:p>
          <a:p>
            <a:r>
              <a:rPr lang="en-US" dirty="0"/>
              <a:t>Not exactly a paid vacation but pretty close</a:t>
            </a:r>
            <a:endParaRPr lang="en-GB" dirty="0"/>
          </a:p>
        </p:txBody>
      </p:sp>
      <p:sp>
        <p:nvSpPr>
          <p:cNvPr id="4" name="Slide Number Placeholder 3"/>
          <p:cNvSpPr>
            <a:spLocks noGrp="1"/>
          </p:cNvSpPr>
          <p:nvPr>
            <p:ph type="sldNum" sz="quarter" idx="5"/>
          </p:nvPr>
        </p:nvSpPr>
        <p:spPr/>
        <p:txBody>
          <a:bodyPr/>
          <a:lstStyle/>
          <a:p>
            <a:fld id="{1F395B3F-7BC9-482C-836A-F65632F36F95}" type="slidenum">
              <a:rPr lang="en-GB" smtClean="0"/>
              <a:t>28</a:t>
            </a:fld>
            <a:endParaRPr lang="en-GB"/>
          </a:p>
        </p:txBody>
      </p:sp>
    </p:spTree>
    <p:extLst>
      <p:ext uri="{BB962C8B-B14F-4D97-AF65-F5344CB8AC3E}">
        <p14:creationId xmlns:p14="http://schemas.microsoft.com/office/powerpoint/2010/main" val="8241175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F395B3F-7BC9-482C-836A-F65632F36F95}" type="slidenum">
              <a:rPr lang="en-GB" smtClean="0"/>
              <a:t>29</a:t>
            </a:fld>
            <a:endParaRPr lang="en-GB"/>
          </a:p>
        </p:txBody>
      </p:sp>
    </p:spTree>
    <p:extLst>
      <p:ext uri="{BB962C8B-B14F-4D97-AF65-F5344CB8AC3E}">
        <p14:creationId xmlns:p14="http://schemas.microsoft.com/office/powerpoint/2010/main" val="3971567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I’ve had an opportunity to practice emergency medicine and global health in many different settings and contexts. I’d like this talk to be an opportunity to explore some of the career options in global health that you might not have thought about before, and to share some of the lessons learned along the way.</a:t>
            </a:r>
            <a:endParaRPr lang="en-GB" dirty="0"/>
          </a:p>
        </p:txBody>
      </p:sp>
      <p:sp>
        <p:nvSpPr>
          <p:cNvPr id="4" name="Slide Number Placeholder 3"/>
          <p:cNvSpPr>
            <a:spLocks noGrp="1"/>
          </p:cNvSpPr>
          <p:nvPr>
            <p:ph type="sldNum" sz="quarter" idx="5"/>
          </p:nvPr>
        </p:nvSpPr>
        <p:spPr/>
        <p:txBody>
          <a:bodyPr/>
          <a:lstStyle/>
          <a:p>
            <a:fld id="{1F395B3F-7BC9-482C-836A-F65632F36F95}" type="slidenum">
              <a:rPr lang="en-GB" smtClean="0"/>
              <a:t>3</a:t>
            </a:fld>
            <a:endParaRPr lang="en-GB"/>
          </a:p>
        </p:txBody>
      </p:sp>
    </p:spTree>
    <p:extLst>
      <p:ext uri="{BB962C8B-B14F-4D97-AF65-F5344CB8AC3E}">
        <p14:creationId xmlns:p14="http://schemas.microsoft.com/office/powerpoint/2010/main" val="13646874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Indian Health Service</a:t>
            </a:r>
          </a:p>
          <a:p>
            <a:r>
              <a:rPr lang="en-US" dirty="0"/>
              <a:t>There are full time positions and locums</a:t>
            </a:r>
          </a:p>
          <a:p>
            <a:r>
              <a:rPr lang="en-US" dirty="0"/>
              <a:t>Locums companies compete for contracts to provide physicians</a:t>
            </a:r>
          </a:p>
          <a:p>
            <a:r>
              <a:rPr lang="en-US" dirty="0"/>
              <a:t>Typically pays about $150-$250 an hour</a:t>
            </a:r>
            <a:r>
              <a:rPr lang="en-GB" dirty="0"/>
              <a:t> and includes malpractice coverage, sometimes includes housing</a:t>
            </a:r>
          </a:p>
          <a:p>
            <a:r>
              <a:rPr lang="en-GB" dirty="0"/>
              <a:t>Opportunity to work in remote, underserved communities</a:t>
            </a:r>
          </a:p>
          <a:p>
            <a:r>
              <a:rPr lang="en-GB" dirty="0"/>
              <a:t>Relatively well resourced, patients have access to free meds and outpatient services</a:t>
            </a:r>
          </a:p>
          <a:p>
            <a:endParaRPr lang="en-US" dirty="0"/>
          </a:p>
        </p:txBody>
      </p:sp>
      <p:sp>
        <p:nvSpPr>
          <p:cNvPr id="4" name="Slide Number Placeholder 3"/>
          <p:cNvSpPr>
            <a:spLocks noGrp="1"/>
          </p:cNvSpPr>
          <p:nvPr>
            <p:ph type="sldNum" sz="quarter" idx="5"/>
          </p:nvPr>
        </p:nvSpPr>
        <p:spPr/>
        <p:txBody>
          <a:bodyPr/>
          <a:lstStyle/>
          <a:p>
            <a:fld id="{1F395B3F-7BC9-482C-836A-F65632F36F95}" type="slidenum">
              <a:rPr lang="en-GB" smtClean="0"/>
              <a:t>30</a:t>
            </a:fld>
            <a:endParaRPr lang="en-GB"/>
          </a:p>
        </p:txBody>
      </p:sp>
    </p:spTree>
    <p:extLst>
      <p:ext uri="{BB962C8B-B14F-4D97-AF65-F5344CB8AC3E}">
        <p14:creationId xmlns:p14="http://schemas.microsoft.com/office/powerpoint/2010/main" val="11611120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Global health is about service, but just as importantly, it’s about learning, curiosity, adaptability, humility, and connecting with all different kinds of people</a:t>
            </a:r>
          </a:p>
        </p:txBody>
      </p:sp>
      <p:sp>
        <p:nvSpPr>
          <p:cNvPr id="4" name="Slide Number Placeholder 3"/>
          <p:cNvSpPr>
            <a:spLocks noGrp="1"/>
          </p:cNvSpPr>
          <p:nvPr>
            <p:ph type="sldNum" sz="quarter" idx="5"/>
          </p:nvPr>
        </p:nvSpPr>
        <p:spPr/>
        <p:txBody>
          <a:bodyPr/>
          <a:lstStyle/>
          <a:p>
            <a:fld id="{1F395B3F-7BC9-482C-836A-F65632F36F95}" type="slidenum">
              <a:rPr lang="en-GB" smtClean="0"/>
              <a:t>31</a:t>
            </a:fld>
            <a:endParaRPr lang="en-GB"/>
          </a:p>
        </p:txBody>
      </p:sp>
    </p:spTree>
    <p:extLst>
      <p:ext uri="{BB962C8B-B14F-4D97-AF65-F5344CB8AC3E}">
        <p14:creationId xmlns:p14="http://schemas.microsoft.com/office/powerpoint/2010/main" val="12736556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F395B3F-7BC9-482C-836A-F65632F36F95}" type="slidenum">
              <a:rPr lang="en-GB" smtClean="0"/>
              <a:t>32</a:t>
            </a:fld>
            <a:endParaRPr lang="en-GB"/>
          </a:p>
        </p:txBody>
      </p:sp>
    </p:spTree>
    <p:extLst>
      <p:ext uri="{BB962C8B-B14F-4D97-AF65-F5344CB8AC3E}">
        <p14:creationId xmlns:p14="http://schemas.microsoft.com/office/powerpoint/2010/main" val="311734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Global Health – This is the broadest of all terms, which refers to all health related activities in all places, particularly for underserved populations. Global health can happen in your own country and town, in another country, or can encompass topics which affect all places.</a:t>
            </a:r>
            <a:r>
              <a:rPr lang="en-GB" dirty="0"/>
              <a:t> It includes everything from clinical care, to public health and determinants of health beyond medicine alone.</a:t>
            </a:r>
          </a:p>
          <a:p>
            <a:endParaRPr lang="en-GB" dirty="0"/>
          </a:p>
          <a:p>
            <a:r>
              <a:rPr lang="en-GB" dirty="0"/>
              <a:t>International Emergency Medicine – This refers to the community of emergency medicine practitioners in countries around the world tackling the same issues in our specialty as they happen in many different settings. This is really about professional exchange across borders, and sharing our expertise and learning from the experience of our colleagues, including other EM specialists, doctors who are not EM specialists or those who work in emergency care in countries where the EM specialty does not exist, non-physician practitioners such as PAs and Clinical Officers, emergency nurses, paramedics and EMTs. This includes all countries, not just developing countries.</a:t>
            </a:r>
          </a:p>
          <a:p>
            <a:endParaRPr lang="en-GB" dirty="0"/>
          </a:p>
          <a:p>
            <a:r>
              <a:rPr lang="en-GB" dirty="0"/>
              <a:t>Tropical Medicine – This refers to specialized care focused mostly on infectious in tropical settings, but is often used to refer to clinical care of diseases that are unrelated to the tropics, such as diseases of poverty and inequality we associate with developing countries. We often think of this as seeing the things we’ve only read about on USMLE test questions. But overall, I would like to think of this more as recognizing that when traveling to a new place, we should always stay humble and recognize how much we don’t know, and take an effort to prepare ourselves. </a:t>
            </a:r>
          </a:p>
        </p:txBody>
      </p:sp>
      <p:sp>
        <p:nvSpPr>
          <p:cNvPr id="4" name="Slide Number Placeholder 3"/>
          <p:cNvSpPr>
            <a:spLocks noGrp="1"/>
          </p:cNvSpPr>
          <p:nvPr>
            <p:ph type="sldNum" sz="quarter" idx="5"/>
          </p:nvPr>
        </p:nvSpPr>
        <p:spPr/>
        <p:txBody>
          <a:bodyPr/>
          <a:lstStyle/>
          <a:p>
            <a:fld id="{1F395B3F-7BC9-482C-836A-F65632F36F95}" type="slidenum">
              <a:rPr lang="en-GB" smtClean="0"/>
              <a:t>4</a:t>
            </a:fld>
            <a:endParaRPr lang="en-GB"/>
          </a:p>
        </p:txBody>
      </p:sp>
    </p:spTree>
    <p:extLst>
      <p:ext uri="{BB962C8B-B14F-4D97-AF65-F5344CB8AC3E}">
        <p14:creationId xmlns:p14="http://schemas.microsoft.com/office/powerpoint/2010/main" val="3599986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WHO definition of health. For me personally, this is a bit too broad. Yes, health is more than the absence of disease. But does the world really need to be a state of complete physical, mental and social well-being for us to say we have succeeded in Global Health? How far does our scope go when we talk about the determinants of health and well-being? People need more than medicine to be this kind of healthy – they need effective governments, economies, security, education and so many other things. As medical providers considering our career paths in global health, we can’t really take responsibility for tackling all those things at once. I think the point of this quote is just to remind us that our role in health and the well-being of society falls into a much bigger picture shaped by many different forces. If we focus too much on our own expertise, we will lose sight of all the other important things out there that make it possible for people to be healthy. </a:t>
            </a:r>
            <a:endParaRPr lang="en-GB" dirty="0"/>
          </a:p>
        </p:txBody>
      </p:sp>
      <p:sp>
        <p:nvSpPr>
          <p:cNvPr id="4" name="Slide Number Placeholder 3"/>
          <p:cNvSpPr>
            <a:spLocks noGrp="1"/>
          </p:cNvSpPr>
          <p:nvPr>
            <p:ph type="sldNum" sz="quarter" idx="5"/>
          </p:nvPr>
        </p:nvSpPr>
        <p:spPr/>
        <p:txBody>
          <a:bodyPr/>
          <a:lstStyle/>
          <a:p>
            <a:fld id="{1F395B3F-7BC9-482C-836A-F65632F36F95}" type="slidenum">
              <a:rPr lang="en-GB" smtClean="0"/>
              <a:t>5</a:t>
            </a:fld>
            <a:endParaRPr lang="en-GB"/>
          </a:p>
        </p:txBody>
      </p:sp>
    </p:spTree>
    <p:extLst>
      <p:ext uri="{BB962C8B-B14F-4D97-AF65-F5344CB8AC3E}">
        <p14:creationId xmlns:p14="http://schemas.microsoft.com/office/powerpoint/2010/main" val="4049702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Global Health – This is the broadest of all terms, which refers to all health related activities in all places, particularly for underserved populations. Global health can happen in your own country and town, in another country, or can encompass topics which affect all places.</a:t>
            </a:r>
            <a:r>
              <a:rPr lang="en-GB" dirty="0"/>
              <a:t> It includes everything from clinical care, to public health and determinants of health beyond medicine alone.</a:t>
            </a:r>
          </a:p>
          <a:p>
            <a:endParaRPr lang="en-GB" dirty="0"/>
          </a:p>
          <a:p>
            <a:r>
              <a:rPr lang="en-GB" dirty="0"/>
              <a:t>International Emergency Medicine – This refers to the community of emergency medicine practitioners in countries around the world tackling the same issues in our specialty as they happen in many different settings. This is really about professional exchange across borders, and sharing our expertise and learning from the experience of our colleagues, including other EM specialists, doctors who are not EM specialists or those who work in emergency care in countries where the EM specialty does not exist, non-physician practitioners such as PAs and Clinical Officers, emergency nurses, paramedics and EMTs. This includes all countries, not just developing countries.</a:t>
            </a:r>
          </a:p>
          <a:p>
            <a:endParaRPr lang="en-GB" dirty="0"/>
          </a:p>
          <a:p>
            <a:r>
              <a:rPr lang="en-GB" dirty="0"/>
              <a:t>Tropical Medicine – This refers to specialized care focused mostly on infectious in tropical settings, but is often used to refer to clinical care of diseases that are unrelated to the tropics, such as diseases of poverty and inequality we associate with developing countries. We often think of this as seeing the things we’ve only read about on USMLE test questions. But overall, I would like to think of this more as recognizing that when traveling to a new place, we should always stay humble and recognize how much we don’t know, and take an effort to prepare ourselves. </a:t>
            </a:r>
          </a:p>
        </p:txBody>
      </p:sp>
      <p:sp>
        <p:nvSpPr>
          <p:cNvPr id="4" name="Slide Number Placeholder 3"/>
          <p:cNvSpPr>
            <a:spLocks noGrp="1"/>
          </p:cNvSpPr>
          <p:nvPr>
            <p:ph type="sldNum" sz="quarter" idx="5"/>
          </p:nvPr>
        </p:nvSpPr>
        <p:spPr/>
        <p:txBody>
          <a:bodyPr/>
          <a:lstStyle/>
          <a:p>
            <a:fld id="{1F395B3F-7BC9-482C-836A-F65632F36F95}" type="slidenum">
              <a:rPr lang="en-GB" smtClean="0"/>
              <a:t>6</a:t>
            </a:fld>
            <a:endParaRPr lang="en-GB"/>
          </a:p>
        </p:txBody>
      </p:sp>
    </p:spTree>
    <p:extLst>
      <p:ext uri="{BB962C8B-B14F-4D97-AF65-F5344CB8AC3E}">
        <p14:creationId xmlns:p14="http://schemas.microsoft.com/office/powerpoint/2010/main" val="1862858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talk about global health experiences, such as global health in Africa, we might picture something like this. All of these pictures are from Kenya – of course there are slums there, wild animal parks, and traditional tribal cultures. It feels like a different world altogether. If these are the only pictures you’ve ever seen of a country, you might assume that they don’t have healthcare there at all.</a:t>
            </a:r>
          </a:p>
        </p:txBody>
      </p:sp>
      <p:sp>
        <p:nvSpPr>
          <p:cNvPr id="4" name="Slide Number Placeholder 3"/>
          <p:cNvSpPr>
            <a:spLocks noGrp="1"/>
          </p:cNvSpPr>
          <p:nvPr>
            <p:ph type="sldNum" sz="quarter" idx="10"/>
          </p:nvPr>
        </p:nvSpPr>
        <p:spPr/>
        <p:txBody>
          <a:bodyPr/>
          <a:lstStyle/>
          <a:p>
            <a:fld id="{CEFC3681-A31F-47AB-8663-59A7ED9CB58F}" type="slidenum">
              <a:rPr lang="en-US" smtClean="0"/>
              <a:t>7</a:t>
            </a:fld>
            <a:endParaRPr lang="en-US"/>
          </a:p>
        </p:txBody>
      </p:sp>
    </p:spTree>
    <p:extLst>
      <p:ext uri="{BB962C8B-B14F-4D97-AF65-F5344CB8AC3E}">
        <p14:creationId xmlns:p14="http://schemas.microsoft.com/office/powerpoint/2010/main" val="3502650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phrase you might often here when we are talking about ethical dilemmas in providing care in low resource or disaster settings</a:t>
            </a:r>
          </a:p>
          <a:p>
            <a:r>
              <a:rPr lang="en-US" dirty="0"/>
              <a:t>What do you think about:</a:t>
            </a:r>
          </a:p>
          <a:p>
            <a:pPr marL="165261" indent="-165261">
              <a:buFontTx/>
              <a:buChar char="-"/>
            </a:pPr>
            <a:r>
              <a:rPr lang="en-US" dirty="0"/>
              <a:t>Donating expired medications</a:t>
            </a:r>
          </a:p>
          <a:p>
            <a:pPr marL="165261" indent="-165261">
              <a:buFontTx/>
              <a:buChar char="-"/>
            </a:pPr>
            <a:r>
              <a:rPr lang="en-US" dirty="0"/>
              <a:t>Performing surgery without anesthesia after a major disaster</a:t>
            </a:r>
            <a:endParaRPr lang="en-GB" dirty="0"/>
          </a:p>
          <a:p>
            <a:pPr marL="165261" indent="-165261">
              <a:buFontTx/>
              <a:buChar char="-"/>
            </a:pPr>
            <a:r>
              <a:rPr lang="en-GB" dirty="0"/>
              <a:t>Someone with little or no medical training practicing medical care outside of their scope</a:t>
            </a:r>
          </a:p>
          <a:p>
            <a:pPr marL="165261" indent="-165261">
              <a:buFontTx/>
              <a:buChar char="-"/>
            </a:pPr>
            <a:r>
              <a:rPr lang="en-GB" dirty="0"/>
              <a:t>Deciding to withdraw care or pursue palliative care because resources are not available in your facility or medical camp</a:t>
            </a:r>
          </a:p>
          <a:p>
            <a:pPr marL="165261" indent="-165261">
              <a:buFontTx/>
              <a:buChar char="-"/>
            </a:pPr>
            <a:endParaRPr lang="en-GB" dirty="0"/>
          </a:p>
          <a:p>
            <a:r>
              <a:rPr lang="en-GB" dirty="0"/>
              <a:t>Reading: https://www.pri.org/stories/2012-10-12/medical-volunteers-learn-mistakes-made-rush-haiti</a:t>
            </a:r>
            <a:endParaRPr lang="en-US" dirty="0"/>
          </a:p>
        </p:txBody>
      </p:sp>
      <p:sp>
        <p:nvSpPr>
          <p:cNvPr id="4" name="Slide Number Placeholder 3"/>
          <p:cNvSpPr>
            <a:spLocks noGrp="1"/>
          </p:cNvSpPr>
          <p:nvPr>
            <p:ph type="sldNum" sz="quarter" idx="5"/>
          </p:nvPr>
        </p:nvSpPr>
        <p:spPr/>
        <p:txBody>
          <a:bodyPr/>
          <a:lstStyle/>
          <a:p>
            <a:fld id="{1F395B3F-7BC9-482C-836A-F65632F36F95}" type="slidenum">
              <a:rPr lang="en-GB" smtClean="0"/>
              <a:t>8</a:t>
            </a:fld>
            <a:endParaRPr lang="en-GB"/>
          </a:p>
        </p:txBody>
      </p:sp>
    </p:spTree>
    <p:extLst>
      <p:ext uri="{BB962C8B-B14F-4D97-AF65-F5344CB8AC3E}">
        <p14:creationId xmlns:p14="http://schemas.microsoft.com/office/powerpoint/2010/main" val="3111089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Working</a:t>
            </a:r>
            <a:r>
              <a:rPr lang="en-US" baseline="0" dirty="0"/>
              <a:t> in a developing country is not “wilderness medicine”. </a:t>
            </a:r>
            <a:r>
              <a:rPr lang="en-US" dirty="0"/>
              <a:t>Don’t underestimate the</a:t>
            </a:r>
            <a:r>
              <a:rPr lang="en-US" baseline="0" dirty="0"/>
              <a:t> local medical community! Use it and integrate with it.</a:t>
            </a:r>
            <a:endParaRPr lang="en-US" dirty="0"/>
          </a:p>
          <a:p>
            <a:r>
              <a:rPr lang="en-US" dirty="0"/>
              <a:t>Nairobi</a:t>
            </a:r>
            <a:r>
              <a:rPr lang="en-US" baseline="0" dirty="0"/>
              <a:t> Hospital – Private hospital with a highly functioning staff of ICU nurses and other emergency providers, full imaging capabilities</a:t>
            </a:r>
          </a:p>
          <a:p>
            <a:r>
              <a:rPr lang="en-US" baseline="0" dirty="0"/>
              <a:t>Aga Khan University – Site of Kenya’s first cardiac </a:t>
            </a:r>
            <a:r>
              <a:rPr lang="en-US" baseline="0" dirty="0" err="1"/>
              <a:t>cath</a:t>
            </a:r>
            <a:r>
              <a:rPr lang="en-US" baseline="0" dirty="0"/>
              <a:t> lab and a center for cardiac care excellence</a:t>
            </a:r>
          </a:p>
        </p:txBody>
      </p:sp>
      <p:sp>
        <p:nvSpPr>
          <p:cNvPr id="4" name="Slide Number Placeholder 3"/>
          <p:cNvSpPr>
            <a:spLocks noGrp="1"/>
          </p:cNvSpPr>
          <p:nvPr>
            <p:ph type="sldNum" sz="quarter" idx="10"/>
          </p:nvPr>
        </p:nvSpPr>
        <p:spPr/>
        <p:txBody>
          <a:bodyPr/>
          <a:lstStyle/>
          <a:p>
            <a:fld id="{CEFC3681-A31F-47AB-8663-59A7ED9CB58F}" type="slidenum">
              <a:rPr lang="en-US" smtClean="0"/>
              <a:t>9</a:t>
            </a:fld>
            <a:endParaRPr lang="en-US"/>
          </a:p>
        </p:txBody>
      </p:sp>
    </p:spTree>
    <p:extLst>
      <p:ext uri="{BB962C8B-B14F-4D97-AF65-F5344CB8AC3E}">
        <p14:creationId xmlns:p14="http://schemas.microsoft.com/office/powerpoint/2010/main" val="1031010197"/>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cstate="email">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cstate="email">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cstate="email">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cstate="email">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6"/>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3A1C4ED-2133-486B-A6C1-C0364DF24D1F}" type="datetimeFigureOut">
              <a:rPr lang="en-GB" smtClean="0"/>
              <a:t>27/10/2021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F587CEF6-A8AF-462B-B44E-45E2780D028A}" type="slidenum">
              <a:rPr lang="en-GB" smtClean="0"/>
              <a:t>‹#›</a:t>
            </a:fld>
            <a:endParaRPr lang="en-GB"/>
          </a:p>
        </p:txBody>
      </p:sp>
    </p:spTree>
    <p:extLst>
      <p:ext uri="{BB962C8B-B14F-4D97-AF65-F5344CB8AC3E}">
        <p14:creationId xmlns:p14="http://schemas.microsoft.com/office/powerpoint/2010/main" val="1967675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A1C4ED-2133-486B-A6C1-C0364DF24D1F}" type="datetimeFigureOut">
              <a:rPr lang="en-GB" smtClean="0"/>
              <a:t>27/10/2021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587CEF6-A8AF-462B-B44E-45E2780D028A}" type="slidenum">
              <a:rPr lang="en-GB" smtClean="0"/>
              <a:t>‹#›</a:t>
            </a:fld>
            <a:endParaRPr lang="en-GB"/>
          </a:p>
        </p:txBody>
      </p:sp>
    </p:spTree>
    <p:extLst>
      <p:ext uri="{BB962C8B-B14F-4D97-AF65-F5344CB8AC3E}">
        <p14:creationId xmlns:p14="http://schemas.microsoft.com/office/powerpoint/2010/main" val="1387705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A1C4ED-2133-486B-A6C1-C0364DF24D1F}" type="datetimeFigureOut">
              <a:rPr lang="en-GB" smtClean="0"/>
              <a:t>27/10/2021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587CEF6-A8AF-462B-B44E-45E2780D028A}" type="slidenum">
              <a:rPr lang="en-GB" smtClean="0"/>
              <a:t>‹#›</a:t>
            </a:fld>
            <a:endParaRPr lang="en-GB"/>
          </a:p>
        </p:txBody>
      </p:sp>
    </p:spTree>
    <p:extLst>
      <p:ext uri="{BB962C8B-B14F-4D97-AF65-F5344CB8AC3E}">
        <p14:creationId xmlns:p14="http://schemas.microsoft.com/office/powerpoint/2010/main" val="3986237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A1C4ED-2133-486B-A6C1-C0364DF24D1F}" type="datetimeFigureOut">
              <a:rPr lang="en-GB" smtClean="0"/>
              <a:t>27/10/2021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587CEF6-A8AF-462B-B44E-45E2780D028A}" type="slidenum">
              <a:rPr lang="en-GB" smtClean="0"/>
              <a:t>‹#›</a:t>
            </a:fld>
            <a:endParaRPr lang="en-GB"/>
          </a:p>
        </p:txBody>
      </p:sp>
    </p:spTree>
    <p:extLst>
      <p:ext uri="{BB962C8B-B14F-4D97-AF65-F5344CB8AC3E}">
        <p14:creationId xmlns:p14="http://schemas.microsoft.com/office/powerpoint/2010/main" val="2186272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cstate="email">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F3A1C4ED-2133-486B-A6C1-C0364DF24D1F}" type="datetimeFigureOut">
              <a:rPr lang="en-GB" smtClean="0"/>
              <a:t>27/10/2021</a:t>
            </a:fld>
            <a:endParaRPr lang="en-GB"/>
          </a:p>
        </p:txBody>
      </p:sp>
      <p:sp>
        <p:nvSpPr>
          <p:cNvPr id="5" name="Footer Placeholder 4"/>
          <p:cNvSpPr>
            <a:spLocks noGrp="1"/>
          </p:cNvSpPr>
          <p:nvPr>
            <p:ph type="ftr" sz="quarter" idx="11"/>
          </p:nvPr>
        </p:nvSpPr>
        <p:spPr>
          <a:xfrm>
            <a:off x="2182708" y="6272784"/>
            <a:ext cx="6327648" cy="365125"/>
          </a:xfrm>
        </p:spPr>
        <p:txBody>
          <a:bodyPr/>
          <a:lstStyle/>
          <a:p>
            <a:endParaRPr lang="en-GB"/>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cstate="email">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F587CEF6-A8AF-462B-B44E-45E2780D028A}" type="slidenum">
              <a:rPr lang="en-GB" smtClean="0"/>
              <a:t>‹#›</a:t>
            </a:fld>
            <a:endParaRPr lang="en-GB"/>
          </a:p>
        </p:txBody>
      </p:sp>
    </p:spTree>
    <p:extLst>
      <p:ext uri="{BB962C8B-B14F-4D97-AF65-F5344CB8AC3E}">
        <p14:creationId xmlns:p14="http://schemas.microsoft.com/office/powerpoint/2010/main" val="3897104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3A1C4ED-2133-486B-A6C1-C0364DF24D1F}" type="datetimeFigureOut">
              <a:rPr lang="en-GB" smtClean="0"/>
              <a:t>27/10/2021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587CEF6-A8AF-462B-B44E-45E2780D028A}" type="slidenum">
              <a:rPr lang="en-GB" smtClean="0"/>
              <a:t>‹#›</a:t>
            </a:fld>
            <a:endParaRPr lang="en-GB"/>
          </a:p>
        </p:txBody>
      </p:sp>
    </p:spTree>
    <p:extLst>
      <p:ext uri="{BB962C8B-B14F-4D97-AF65-F5344CB8AC3E}">
        <p14:creationId xmlns:p14="http://schemas.microsoft.com/office/powerpoint/2010/main" val="4271176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3A1C4ED-2133-486B-A6C1-C0364DF24D1F}" type="datetimeFigureOut">
              <a:rPr lang="en-GB" smtClean="0"/>
              <a:t>27/10/2021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587CEF6-A8AF-462B-B44E-45E2780D028A}" type="slidenum">
              <a:rPr lang="en-GB" smtClean="0"/>
              <a:t>‹#›</a:t>
            </a:fld>
            <a:endParaRPr lang="en-GB"/>
          </a:p>
        </p:txBody>
      </p:sp>
    </p:spTree>
    <p:extLst>
      <p:ext uri="{BB962C8B-B14F-4D97-AF65-F5344CB8AC3E}">
        <p14:creationId xmlns:p14="http://schemas.microsoft.com/office/powerpoint/2010/main" val="2510315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3A1C4ED-2133-486B-A6C1-C0364DF24D1F}" type="datetimeFigureOut">
              <a:rPr lang="en-GB" smtClean="0"/>
              <a:t>27/10/2021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587CEF6-A8AF-462B-B44E-45E2780D028A}" type="slidenum">
              <a:rPr lang="en-GB" smtClean="0"/>
              <a:t>‹#›</a:t>
            </a:fld>
            <a:endParaRPr lang="en-GB"/>
          </a:p>
        </p:txBody>
      </p:sp>
    </p:spTree>
    <p:extLst>
      <p:ext uri="{BB962C8B-B14F-4D97-AF65-F5344CB8AC3E}">
        <p14:creationId xmlns:p14="http://schemas.microsoft.com/office/powerpoint/2010/main" val="253944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A1C4ED-2133-486B-A6C1-C0364DF24D1F}" type="datetimeFigureOut">
              <a:rPr lang="en-GB" smtClean="0"/>
              <a:t>27/10/2021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587CEF6-A8AF-462B-B44E-45E2780D028A}" type="slidenum">
              <a:rPr lang="en-GB" smtClean="0"/>
              <a:t>‹#›</a:t>
            </a:fld>
            <a:endParaRPr lang="en-GB"/>
          </a:p>
        </p:txBody>
      </p:sp>
    </p:spTree>
    <p:extLst>
      <p:ext uri="{BB962C8B-B14F-4D97-AF65-F5344CB8AC3E}">
        <p14:creationId xmlns:p14="http://schemas.microsoft.com/office/powerpoint/2010/main" val="565947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cstate="email">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3A1C4ED-2133-486B-A6C1-C0364DF24D1F}" type="datetimeFigureOut">
              <a:rPr lang="en-GB" smtClean="0"/>
              <a:t>27/10/2021</a:t>
            </a:fld>
            <a:endParaRPr lang="en-GB"/>
          </a:p>
        </p:txBody>
      </p:sp>
      <p:sp>
        <p:nvSpPr>
          <p:cNvPr id="6" name="Footer Placeholder 5"/>
          <p:cNvSpPr>
            <a:spLocks noGrp="1"/>
          </p:cNvSpPr>
          <p:nvPr>
            <p:ph type="ftr" sz="quarter" idx="11"/>
          </p:nvPr>
        </p:nvSpPr>
        <p:spPr/>
        <p:txBody>
          <a:bodyPr/>
          <a:lstStyle/>
          <a:p>
            <a:endParaRPr lang="en-GB"/>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cstate="email">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 uri="{28A0092B-C50C-407E-A947-70E740481C1C}">
                    <a14:useLocalDpi xmlns:a14="http://schemas.microsoft.com/office/drawing/2010/main"/>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F587CEF6-A8AF-462B-B44E-45E2780D028A}" type="slidenum">
              <a:rPr lang="en-GB" smtClean="0"/>
              <a:t>‹#›</a:t>
            </a:fld>
            <a:endParaRPr lang="en-GB"/>
          </a:p>
        </p:txBody>
      </p:sp>
    </p:spTree>
    <p:extLst>
      <p:ext uri="{BB962C8B-B14F-4D97-AF65-F5344CB8AC3E}">
        <p14:creationId xmlns:p14="http://schemas.microsoft.com/office/powerpoint/2010/main" val="2184208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cstate="email">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3A1C4ED-2133-486B-A6C1-C0364DF24D1F}" type="datetimeFigureOut">
              <a:rPr lang="en-GB" smtClean="0"/>
              <a:t>27/10/2021</a:t>
            </a:fld>
            <a:endParaRPr lang="en-GB"/>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cstate="email">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 uri="{28A0092B-C50C-407E-A947-70E740481C1C}">
                    <a14:useLocalDpi xmlns:a14="http://schemas.microsoft.com/office/drawing/2010/main"/>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F587CEF6-A8AF-462B-B44E-45E2780D028A}" type="slidenum">
              <a:rPr lang="en-GB" smtClean="0"/>
              <a:t>‹#›</a:t>
            </a:fld>
            <a:endParaRPr lang="en-GB"/>
          </a:p>
        </p:txBody>
      </p:sp>
    </p:spTree>
    <p:extLst>
      <p:ext uri="{BB962C8B-B14F-4D97-AF65-F5344CB8AC3E}">
        <p14:creationId xmlns:p14="http://schemas.microsoft.com/office/powerpoint/2010/main" val="949880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F3A1C4ED-2133-486B-A6C1-C0364DF24D1F}" type="datetimeFigureOut">
              <a:rPr lang="en-GB" smtClean="0"/>
              <a:t>27/10/2021</a:t>
            </a:fld>
            <a:endParaRPr lang="en-GB"/>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GB"/>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cstate="email">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 uri="{28A0092B-C50C-407E-A947-70E740481C1C}">
                    <a14:useLocalDpi xmlns:a14="http://schemas.microsoft.com/office/drawing/2010/main"/>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F587CEF6-A8AF-462B-B44E-45E2780D028A}" type="slidenum">
              <a:rPr lang="en-GB" smtClean="0"/>
              <a:t>‹#›</a:t>
            </a:fld>
            <a:endParaRPr lang="en-GB"/>
          </a:p>
        </p:txBody>
      </p:sp>
    </p:spTree>
    <p:extLst>
      <p:ext uri="{BB962C8B-B14F-4D97-AF65-F5344CB8AC3E}">
        <p14:creationId xmlns:p14="http://schemas.microsoft.com/office/powerpoint/2010/main" val="90943841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9.jpeg"/><Relationship Id="rId5" Type="http://schemas.openxmlformats.org/officeDocument/2006/relationships/image" Target="../media/image18.jp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6.png"/><Relationship Id="rId5" Type="http://schemas.openxmlformats.org/officeDocument/2006/relationships/image" Target="../media/image20.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7.m4a"/><Relationship Id="rId1" Type="http://schemas.microsoft.com/office/2007/relationships/media" Target="../media/media17.m4a"/><Relationship Id="rId6" Type="http://schemas.microsoft.com/office/2007/relationships/hdphoto" Target="../media/hdphoto3.wdp"/><Relationship Id="rId5" Type="http://schemas.openxmlformats.org/officeDocument/2006/relationships/image" Target="../media/image2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6.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24.jpe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6.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6.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6.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6.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6.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7.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6.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6.png"/><Relationship Id="rId5" Type="http://schemas.openxmlformats.org/officeDocument/2006/relationships/image" Target="../media/image37.jpeg"/><Relationship Id="rId4"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2.xml"/><Relationship Id="rId7" Type="http://schemas.openxmlformats.org/officeDocument/2006/relationships/image" Target="../media/image10.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notesSlide" Target="../notesSlides/notesSlide7.xml"/><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2.xml"/><Relationship Id="rId7" Type="http://schemas.openxmlformats.org/officeDocument/2006/relationships/image" Target="../media/image14.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notesSlide" Target="../notesSlides/notesSlide9.xml"/><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C1F90-0DCC-4C22-ACDB-1911B2B2FBC8}"/>
              </a:ext>
            </a:extLst>
          </p:cNvPr>
          <p:cNvSpPr>
            <a:spLocks noGrp="1"/>
          </p:cNvSpPr>
          <p:nvPr>
            <p:ph type="ctrTitle"/>
          </p:nvPr>
        </p:nvSpPr>
        <p:spPr/>
        <p:txBody>
          <a:bodyPr/>
          <a:lstStyle/>
          <a:p>
            <a:r>
              <a:rPr lang="en-US" dirty="0"/>
              <a:t>Exploring Global Emergency Medicine</a:t>
            </a:r>
            <a:endParaRPr lang="en-GB" dirty="0"/>
          </a:p>
        </p:txBody>
      </p:sp>
      <p:sp>
        <p:nvSpPr>
          <p:cNvPr id="3" name="Subtitle 2">
            <a:extLst>
              <a:ext uri="{FF2B5EF4-FFF2-40B4-BE49-F238E27FC236}">
                <a16:creationId xmlns:a16="http://schemas.microsoft.com/office/drawing/2014/main" id="{F6336D6C-415D-45CF-BC25-E94A6B491ADE}"/>
              </a:ext>
            </a:extLst>
          </p:cNvPr>
          <p:cNvSpPr>
            <a:spLocks noGrp="1"/>
          </p:cNvSpPr>
          <p:nvPr>
            <p:ph type="subTitle" idx="1"/>
          </p:nvPr>
        </p:nvSpPr>
        <p:spPr>
          <a:xfrm>
            <a:off x="1051560" y="4636545"/>
            <a:ext cx="7891272" cy="1742739"/>
          </a:xfrm>
        </p:spPr>
        <p:txBody>
          <a:bodyPr>
            <a:normAutofit/>
          </a:bodyPr>
          <a:lstStyle/>
          <a:p>
            <a:r>
              <a:rPr lang="en-US" dirty="0"/>
              <a:t>Dr. Sarah Ashley</a:t>
            </a:r>
          </a:p>
          <a:p>
            <a:r>
              <a:rPr lang="en-US" dirty="0"/>
              <a:t>25 October 2021</a:t>
            </a:r>
          </a:p>
          <a:p>
            <a:r>
              <a:rPr lang="en-US" dirty="0"/>
              <a:t>UNC OGHE Global Health Forum</a:t>
            </a:r>
            <a:endParaRPr lang="en-GB" dirty="0"/>
          </a:p>
        </p:txBody>
      </p:sp>
      <p:pic>
        <p:nvPicPr>
          <p:cNvPr id="5" name="Audio 4">
            <a:hlinkClick r:id="" action="ppaction://media"/>
            <a:extLst>
              <a:ext uri="{FF2B5EF4-FFF2-40B4-BE49-F238E27FC236}">
                <a16:creationId xmlns:a16="http://schemas.microsoft.com/office/drawing/2014/main" id="{4B4E11F9-212E-4209-8257-E47226403E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124555320"/>
      </p:ext>
    </p:extLst>
  </p:cSld>
  <p:clrMapOvr>
    <a:masterClrMapping/>
  </p:clrMapOvr>
  <mc:AlternateContent xmlns:mc="http://schemas.openxmlformats.org/markup-compatibility/2006" xmlns:p14="http://schemas.microsoft.com/office/powerpoint/2010/main">
    <mc:Choice Requires="p14">
      <p:transition spd="slow" p14:dur="2000" advTm="30340"/>
    </mc:Choice>
    <mc:Fallback xmlns="">
      <p:transition spd="slow" advTm="30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64937-1C07-4728-BB6D-514801202D74}"/>
              </a:ext>
            </a:extLst>
          </p:cNvPr>
          <p:cNvSpPr>
            <a:spLocks noGrp="1"/>
          </p:cNvSpPr>
          <p:nvPr>
            <p:ph type="title"/>
          </p:nvPr>
        </p:nvSpPr>
        <p:spPr/>
        <p:txBody>
          <a:bodyPr/>
          <a:lstStyle/>
          <a:p>
            <a:r>
              <a:rPr lang="en-US" dirty="0"/>
              <a:t>Key points</a:t>
            </a:r>
            <a:endParaRPr lang="en-GB" dirty="0"/>
          </a:p>
        </p:txBody>
      </p:sp>
      <p:sp>
        <p:nvSpPr>
          <p:cNvPr id="3" name="Content Placeholder 2">
            <a:extLst>
              <a:ext uri="{FF2B5EF4-FFF2-40B4-BE49-F238E27FC236}">
                <a16:creationId xmlns:a16="http://schemas.microsoft.com/office/drawing/2014/main" id="{16B837A4-0542-47A5-8569-865080CFDF5C}"/>
              </a:ext>
            </a:extLst>
          </p:cNvPr>
          <p:cNvSpPr>
            <a:spLocks noGrp="1"/>
          </p:cNvSpPr>
          <p:nvPr>
            <p:ph idx="1"/>
          </p:nvPr>
        </p:nvSpPr>
        <p:spPr/>
        <p:txBody>
          <a:bodyPr/>
          <a:lstStyle/>
          <a:p>
            <a:pPr marL="0" indent="0">
              <a:buNone/>
            </a:pPr>
            <a:r>
              <a:rPr lang="en-US" b="1" dirty="0"/>
              <a:t>Global health is not “wilderness medicine” </a:t>
            </a:r>
          </a:p>
          <a:p>
            <a:r>
              <a:rPr lang="en-US" dirty="0"/>
              <a:t>Take advantage of civilization and tap into local resources as much as possible</a:t>
            </a:r>
          </a:p>
          <a:p>
            <a:r>
              <a:rPr lang="en-GB" dirty="0"/>
              <a:t>Don’t make assumptions about what is available. Check first before drastically changing your standards of care. Work with local providers who know the system</a:t>
            </a:r>
          </a:p>
          <a:p>
            <a:r>
              <a:rPr lang="en-US" dirty="0"/>
              <a:t>You must go through local licensing, credentialling and registration</a:t>
            </a:r>
            <a:endParaRPr lang="en-GB" dirty="0"/>
          </a:p>
          <a:p>
            <a:r>
              <a:rPr lang="en-GB" dirty="0"/>
              <a:t>Do NOT act outside your scope of practice without appropriate supervision</a:t>
            </a:r>
          </a:p>
          <a:p>
            <a:r>
              <a:rPr lang="en-GB" dirty="0"/>
              <a:t>In almost all cases it is illegal to donate or distribute expired drugs</a:t>
            </a:r>
            <a:endParaRPr lang="en-US" dirty="0"/>
          </a:p>
        </p:txBody>
      </p:sp>
      <p:pic>
        <p:nvPicPr>
          <p:cNvPr id="4" name="Audio 3">
            <a:hlinkClick r:id="" action="ppaction://media"/>
            <a:extLst>
              <a:ext uri="{FF2B5EF4-FFF2-40B4-BE49-F238E27FC236}">
                <a16:creationId xmlns:a16="http://schemas.microsoft.com/office/drawing/2014/main" id="{50159E33-E290-4A24-8AB7-B9630C3D38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914011636"/>
      </p:ext>
    </p:extLst>
  </p:cSld>
  <p:clrMapOvr>
    <a:masterClrMapping/>
  </p:clrMapOvr>
  <mc:AlternateContent xmlns:mc="http://schemas.openxmlformats.org/markup-compatibility/2006" xmlns:p14="http://schemas.microsoft.com/office/powerpoint/2010/main">
    <mc:Choice Requires="p14">
      <p:transition spd="slow" p14:dur="2000" advTm="92216"/>
    </mc:Choice>
    <mc:Fallback xmlns="">
      <p:transition spd="slow" advTm="92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EB8F3-2BCC-4358-A98E-4FFA26FDD27D}"/>
              </a:ext>
            </a:extLst>
          </p:cNvPr>
          <p:cNvSpPr>
            <a:spLocks noGrp="1"/>
          </p:cNvSpPr>
          <p:nvPr>
            <p:ph type="title"/>
          </p:nvPr>
        </p:nvSpPr>
        <p:spPr/>
        <p:txBody>
          <a:bodyPr/>
          <a:lstStyle/>
          <a:p>
            <a:r>
              <a:rPr lang="en-US" dirty="0"/>
              <a:t>The range of options</a:t>
            </a:r>
            <a:endParaRPr lang="en-GB" dirty="0"/>
          </a:p>
        </p:txBody>
      </p:sp>
      <p:sp>
        <p:nvSpPr>
          <p:cNvPr id="3" name="Content Placeholder 2">
            <a:extLst>
              <a:ext uri="{FF2B5EF4-FFF2-40B4-BE49-F238E27FC236}">
                <a16:creationId xmlns:a16="http://schemas.microsoft.com/office/drawing/2014/main" id="{28E2B2E6-47EA-4ED6-AB2F-6D15DC29907E}"/>
              </a:ext>
            </a:extLst>
          </p:cNvPr>
          <p:cNvSpPr>
            <a:spLocks noGrp="1"/>
          </p:cNvSpPr>
          <p:nvPr>
            <p:ph idx="1"/>
          </p:nvPr>
        </p:nvSpPr>
        <p:spPr/>
        <p:txBody>
          <a:bodyPr>
            <a:normAutofit/>
          </a:bodyPr>
          <a:lstStyle/>
          <a:p>
            <a:r>
              <a:rPr lang="en-US" dirty="0"/>
              <a:t>Volunteer service trips (mission trips and short-term service)</a:t>
            </a:r>
          </a:p>
          <a:p>
            <a:r>
              <a:rPr lang="en-US" dirty="0"/>
              <a:t>Academic exchange (teaching and research partnerships)</a:t>
            </a:r>
          </a:p>
          <a:p>
            <a:r>
              <a:rPr lang="en-US" dirty="0"/>
              <a:t>Working for a humanitarian aid NGO (directly or as a contractor)</a:t>
            </a:r>
          </a:p>
          <a:p>
            <a:r>
              <a:rPr lang="en-US" dirty="0"/>
              <a:t>Working for a government health agency (USAID, CDC, DMAT, SMAT)</a:t>
            </a:r>
          </a:p>
          <a:p>
            <a:r>
              <a:rPr lang="en-US" dirty="0"/>
              <a:t>Military global health and diplomacy</a:t>
            </a:r>
          </a:p>
          <a:p>
            <a:r>
              <a:rPr lang="en-US" dirty="0"/>
              <a:t>Living overseas as an expat and working in the local healthcare system</a:t>
            </a:r>
          </a:p>
          <a:p>
            <a:r>
              <a:rPr lang="en-US" dirty="0"/>
              <a:t>Contracting (locum tenens, travel medicine, expedition medicine, </a:t>
            </a:r>
            <a:r>
              <a:rPr lang="en-US" dirty="0" err="1"/>
              <a:t>etc</a:t>
            </a:r>
            <a:r>
              <a:rPr lang="en-US" dirty="0"/>
              <a:t>)</a:t>
            </a:r>
          </a:p>
          <a:p>
            <a:endParaRPr lang="en-US" dirty="0"/>
          </a:p>
          <a:p>
            <a:endParaRPr lang="en-US" dirty="0"/>
          </a:p>
        </p:txBody>
      </p:sp>
      <p:pic>
        <p:nvPicPr>
          <p:cNvPr id="4" name="Audio 3">
            <a:hlinkClick r:id="" action="ppaction://media"/>
            <a:extLst>
              <a:ext uri="{FF2B5EF4-FFF2-40B4-BE49-F238E27FC236}">
                <a16:creationId xmlns:a16="http://schemas.microsoft.com/office/drawing/2014/main" id="{694425A4-8C49-4169-A051-C007BEEE05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044309048"/>
      </p:ext>
    </p:extLst>
  </p:cSld>
  <p:clrMapOvr>
    <a:masterClrMapping/>
  </p:clrMapOvr>
  <mc:AlternateContent xmlns:mc="http://schemas.openxmlformats.org/markup-compatibility/2006" xmlns:p14="http://schemas.microsoft.com/office/powerpoint/2010/main">
    <mc:Choice Requires="p14">
      <p:transition spd="slow" p14:dur="2000" advTm="130854"/>
    </mc:Choice>
    <mc:Fallback xmlns="">
      <p:transition spd="slow" advTm="130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29659BB-A415-4688-99C9-2E5F57676748}"/>
              </a:ext>
            </a:extLst>
          </p:cNvPr>
          <p:cNvPicPr>
            <a:picLocks noGrp="1" noChangeAspect="1"/>
          </p:cNvPicPr>
          <p:nvPr>
            <p:ph idx="1"/>
          </p:nvPr>
        </p:nvPicPr>
        <p:blipFill>
          <a:blip r:embed="rId5" cstate="email">
            <a:extLst>
              <a:ext uri="{28A0092B-C50C-407E-A947-70E740481C1C}">
                <a14:useLocalDpi xmlns:a14="http://schemas.microsoft.com/office/drawing/2010/main"/>
              </a:ext>
            </a:extLst>
          </a:blip>
          <a:stretch>
            <a:fillRect/>
          </a:stretch>
        </p:blipFill>
        <p:spPr>
          <a:xfrm>
            <a:off x="7194045" y="484632"/>
            <a:ext cx="4663037" cy="6217382"/>
          </a:xfrm>
        </p:spPr>
      </p:pic>
      <p:sp>
        <p:nvSpPr>
          <p:cNvPr id="8" name="Title 1">
            <a:extLst>
              <a:ext uri="{FF2B5EF4-FFF2-40B4-BE49-F238E27FC236}">
                <a16:creationId xmlns:a16="http://schemas.microsoft.com/office/drawing/2014/main" id="{961C692D-3FDC-4832-9253-12C1925FCE89}"/>
              </a:ext>
            </a:extLst>
          </p:cNvPr>
          <p:cNvSpPr>
            <a:spLocks noGrp="1"/>
          </p:cNvSpPr>
          <p:nvPr>
            <p:ph type="title"/>
          </p:nvPr>
        </p:nvSpPr>
        <p:spPr>
          <a:xfrm>
            <a:off x="334918" y="240085"/>
            <a:ext cx="10058400" cy="1609344"/>
          </a:xfrm>
        </p:spPr>
        <p:txBody>
          <a:bodyPr/>
          <a:lstStyle/>
          <a:p>
            <a:r>
              <a:rPr lang="en-US" dirty="0"/>
              <a:t>courses</a:t>
            </a:r>
            <a:endParaRPr lang="en-GB" dirty="0"/>
          </a:p>
        </p:txBody>
      </p:sp>
      <p:pic>
        <p:nvPicPr>
          <p:cNvPr id="2050" name="Picture 2" descr="Health Emergencies in Large Populations - the HELP Course | International  Committee of the Red Cross">
            <a:extLst>
              <a:ext uri="{FF2B5EF4-FFF2-40B4-BE49-F238E27FC236}">
                <a16:creationId xmlns:a16="http://schemas.microsoft.com/office/drawing/2014/main" id="{668C1DC8-687E-4E44-95AB-A876658EBA93}"/>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730874" y="568731"/>
            <a:ext cx="4240082" cy="6049184"/>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7B379321-5E19-4852-B595-878930295AA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782086627"/>
      </p:ext>
    </p:extLst>
  </p:cSld>
  <p:clrMapOvr>
    <a:masterClrMapping/>
  </p:clrMapOvr>
  <mc:AlternateContent xmlns:mc="http://schemas.openxmlformats.org/markup-compatibility/2006" xmlns:p14="http://schemas.microsoft.com/office/powerpoint/2010/main">
    <mc:Choice Requires="p14">
      <p:transition spd="slow" p14:dur="2000" advTm="105637"/>
    </mc:Choice>
    <mc:Fallback xmlns="">
      <p:transition spd="slow" advTm="105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6E703-55F0-47B9-87F0-D200B145395C}"/>
              </a:ext>
            </a:extLst>
          </p:cNvPr>
          <p:cNvSpPr>
            <a:spLocks noGrp="1"/>
          </p:cNvSpPr>
          <p:nvPr>
            <p:ph type="title"/>
          </p:nvPr>
        </p:nvSpPr>
        <p:spPr/>
        <p:txBody>
          <a:bodyPr/>
          <a:lstStyle/>
          <a:p>
            <a:r>
              <a:rPr lang="en-US" dirty="0"/>
              <a:t>Key point</a:t>
            </a:r>
            <a:endParaRPr lang="en-GB" dirty="0"/>
          </a:p>
        </p:txBody>
      </p:sp>
      <p:sp>
        <p:nvSpPr>
          <p:cNvPr id="3" name="Content Placeholder 2">
            <a:extLst>
              <a:ext uri="{FF2B5EF4-FFF2-40B4-BE49-F238E27FC236}">
                <a16:creationId xmlns:a16="http://schemas.microsoft.com/office/drawing/2014/main" id="{5A5C9D5E-3B10-4033-87F0-8DD2BDF3B1D6}"/>
              </a:ext>
            </a:extLst>
          </p:cNvPr>
          <p:cNvSpPr>
            <a:spLocks noGrp="1"/>
          </p:cNvSpPr>
          <p:nvPr>
            <p:ph idx="1"/>
          </p:nvPr>
        </p:nvSpPr>
        <p:spPr/>
        <p:txBody>
          <a:bodyPr/>
          <a:lstStyle/>
          <a:p>
            <a:r>
              <a:rPr lang="en-US" dirty="0"/>
              <a:t>The more I learn, the less I know!</a:t>
            </a:r>
          </a:p>
          <a:p>
            <a:r>
              <a:rPr lang="en-US" dirty="0"/>
              <a:t>Challenge your assumptions and explore your blind spots as often as you can</a:t>
            </a:r>
          </a:p>
          <a:p>
            <a:r>
              <a:rPr lang="en-US" dirty="0"/>
              <a:t>The best source of knowledge is talking to the local experts</a:t>
            </a:r>
            <a:endParaRPr lang="en-GB" dirty="0"/>
          </a:p>
        </p:txBody>
      </p:sp>
      <p:pic>
        <p:nvPicPr>
          <p:cNvPr id="4" name="Audio 3">
            <a:hlinkClick r:id="" action="ppaction://media"/>
            <a:extLst>
              <a:ext uri="{FF2B5EF4-FFF2-40B4-BE49-F238E27FC236}">
                <a16:creationId xmlns:a16="http://schemas.microsoft.com/office/drawing/2014/main" id="{F53F8832-AAB9-4462-918B-F48AA10135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489051643"/>
      </p:ext>
    </p:extLst>
  </p:cSld>
  <p:clrMapOvr>
    <a:masterClrMapping/>
  </p:clrMapOvr>
  <mc:AlternateContent xmlns:mc="http://schemas.openxmlformats.org/markup-compatibility/2006" xmlns:p14="http://schemas.microsoft.com/office/powerpoint/2010/main">
    <mc:Choice Requires="p14">
      <p:transition spd="slow" p14:dur="2000" advTm="75892"/>
    </mc:Choice>
    <mc:Fallback xmlns="">
      <p:transition spd="slow" advTm="75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89A40-D775-418C-9C6E-EC941A61843E}"/>
              </a:ext>
            </a:extLst>
          </p:cNvPr>
          <p:cNvSpPr>
            <a:spLocks noGrp="1"/>
          </p:cNvSpPr>
          <p:nvPr>
            <p:ph type="title"/>
          </p:nvPr>
        </p:nvSpPr>
        <p:spPr>
          <a:xfrm>
            <a:off x="704088" y="280237"/>
            <a:ext cx="10058400" cy="1609344"/>
          </a:xfrm>
        </p:spPr>
        <p:txBody>
          <a:bodyPr/>
          <a:lstStyle/>
          <a:p>
            <a:r>
              <a:rPr lang="en-US" dirty="0"/>
              <a:t>Academic partnerships</a:t>
            </a:r>
            <a:endParaRPr lang="en-GB" dirty="0"/>
          </a:p>
        </p:txBody>
      </p:sp>
      <p:pic>
        <p:nvPicPr>
          <p:cNvPr id="5" name="Content Placeholder 4">
            <a:extLst>
              <a:ext uri="{FF2B5EF4-FFF2-40B4-BE49-F238E27FC236}">
                <a16:creationId xmlns:a16="http://schemas.microsoft.com/office/drawing/2014/main" id="{300615AC-1AF0-4CBA-8883-10A8004D7ADA}"/>
              </a:ext>
            </a:extLst>
          </p:cNvPr>
          <p:cNvPicPr>
            <a:picLocks noGrp="1" noChangeAspect="1"/>
          </p:cNvPicPr>
          <p:nvPr>
            <p:ph idx="1"/>
          </p:nvPr>
        </p:nvPicPr>
        <p:blipFill>
          <a:blip r:embed="rId5">
            <a:extLst>
              <a:ext uri="{28A0092B-C50C-407E-A947-70E740481C1C}">
                <a14:useLocalDpi xmlns:a14="http://schemas.microsoft.com/office/drawing/2010/main"/>
              </a:ext>
            </a:extLst>
          </a:blip>
          <a:stretch>
            <a:fillRect/>
          </a:stretch>
        </p:blipFill>
        <p:spPr>
          <a:xfrm>
            <a:off x="324858" y="1782854"/>
            <a:ext cx="6650638" cy="3800365"/>
          </a:xfrm>
        </p:spPr>
      </p:pic>
      <p:pic>
        <p:nvPicPr>
          <p:cNvPr id="7" name="Picture 6">
            <a:extLst>
              <a:ext uri="{FF2B5EF4-FFF2-40B4-BE49-F238E27FC236}">
                <a16:creationId xmlns:a16="http://schemas.microsoft.com/office/drawing/2014/main" id="{E48C22F7-1EC1-4068-85D5-409B015D70F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056120" y="1678193"/>
            <a:ext cx="4577379" cy="4577379"/>
          </a:xfrm>
          <a:prstGeom prst="rect">
            <a:avLst/>
          </a:prstGeom>
        </p:spPr>
      </p:pic>
      <p:pic>
        <p:nvPicPr>
          <p:cNvPr id="3" name="Audio 2">
            <a:hlinkClick r:id="" action="ppaction://media"/>
            <a:extLst>
              <a:ext uri="{FF2B5EF4-FFF2-40B4-BE49-F238E27FC236}">
                <a16:creationId xmlns:a16="http://schemas.microsoft.com/office/drawing/2014/main" id="{EE3A686D-BBAA-45A7-A9E6-82CAA084307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532959640"/>
      </p:ext>
    </p:extLst>
  </p:cSld>
  <p:clrMapOvr>
    <a:masterClrMapping/>
  </p:clrMapOvr>
  <mc:AlternateContent xmlns:mc="http://schemas.openxmlformats.org/markup-compatibility/2006" xmlns:p14="http://schemas.microsoft.com/office/powerpoint/2010/main">
    <mc:Choice Requires="p14">
      <p:transition spd="slow" p14:dur="2000" advTm="43384"/>
    </mc:Choice>
    <mc:Fallback xmlns="">
      <p:transition spd="slow" advTm="43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75D61-1994-4EE9-857E-4AB9BC416429}"/>
              </a:ext>
            </a:extLst>
          </p:cNvPr>
          <p:cNvSpPr>
            <a:spLocks noGrp="1"/>
          </p:cNvSpPr>
          <p:nvPr>
            <p:ph type="title"/>
          </p:nvPr>
        </p:nvSpPr>
        <p:spPr/>
        <p:txBody>
          <a:bodyPr/>
          <a:lstStyle/>
          <a:p>
            <a:r>
              <a:rPr lang="en-US" dirty="0"/>
              <a:t>Key points</a:t>
            </a:r>
            <a:endParaRPr lang="en-GB" dirty="0"/>
          </a:p>
        </p:txBody>
      </p:sp>
      <p:sp>
        <p:nvSpPr>
          <p:cNvPr id="3" name="Content Placeholder 2">
            <a:extLst>
              <a:ext uri="{FF2B5EF4-FFF2-40B4-BE49-F238E27FC236}">
                <a16:creationId xmlns:a16="http://schemas.microsoft.com/office/drawing/2014/main" id="{1953C68C-DF72-46CA-AD84-E56C8ABC18A0}"/>
              </a:ext>
            </a:extLst>
          </p:cNvPr>
          <p:cNvSpPr>
            <a:spLocks noGrp="1"/>
          </p:cNvSpPr>
          <p:nvPr>
            <p:ph idx="1"/>
          </p:nvPr>
        </p:nvSpPr>
        <p:spPr/>
        <p:txBody>
          <a:bodyPr/>
          <a:lstStyle/>
          <a:p>
            <a:r>
              <a:rPr lang="en-US" dirty="0"/>
              <a:t>Providers in low-income countries work really hard and rarely get credit</a:t>
            </a:r>
          </a:p>
          <a:p>
            <a:r>
              <a:rPr lang="en-US" dirty="0"/>
              <a:t>There is a shortage of literature from low-income countries, despite a wealth of experience and practices worth sharing</a:t>
            </a:r>
          </a:p>
          <a:p>
            <a:r>
              <a:rPr lang="en-US" dirty="0"/>
              <a:t>Highlight the professionalism of others, elevate their voices, and help build their careers</a:t>
            </a:r>
          </a:p>
          <a:p>
            <a:pPr marL="0" indent="0">
              <a:buNone/>
            </a:pPr>
            <a:endParaRPr lang="en-GB" dirty="0"/>
          </a:p>
        </p:txBody>
      </p:sp>
      <p:pic>
        <p:nvPicPr>
          <p:cNvPr id="4" name="Audio 3">
            <a:hlinkClick r:id="" action="ppaction://media"/>
            <a:extLst>
              <a:ext uri="{FF2B5EF4-FFF2-40B4-BE49-F238E27FC236}">
                <a16:creationId xmlns:a16="http://schemas.microsoft.com/office/drawing/2014/main" id="{5707DDC1-59D8-4CA3-8425-7FEE35AB71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167959553"/>
      </p:ext>
    </p:extLst>
  </p:cSld>
  <p:clrMapOvr>
    <a:masterClrMapping/>
  </p:clrMapOvr>
  <mc:AlternateContent xmlns:mc="http://schemas.openxmlformats.org/markup-compatibility/2006" xmlns:p14="http://schemas.microsoft.com/office/powerpoint/2010/main">
    <mc:Choice Requires="p14">
      <p:transition spd="slow" p14:dur="2000" advTm="45892"/>
    </mc:Choice>
    <mc:Fallback xmlns="">
      <p:transition spd="slow" advTm="45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F33BE-85D8-43FD-90FC-E2E3D8829053}"/>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DB1AEF2A-F747-4EC0-86EF-C62EE103D0F7}"/>
              </a:ext>
            </a:extLst>
          </p:cNvPr>
          <p:cNvPicPr>
            <a:picLocks noGrp="1" noChangeAspect="1"/>
          </p:cNvPicPr>
          <p:nvPr>
            <p:ph idx="1"/>
          </p:nvPr>
        </p:nvPicPr>
        <p:blipFill rotWithShape="1">
          <a:blip r:embed="rId5" cstate="email">
            <a:extLst>
              <a:ext uri="{28A0092B-C50C-407E-A947-70E740481C1C}">
                <a14:useLocalDpi xmlns:a14="http://schemas.microsoft.com/office/drawing/2010/main"/>
              </a:ext>
            </a:extLst>
          </a:blip>
          <a:srcRect/>
          <a:stretch/>
        </p:blipFill>
        <p:spPr>
          <a:xfrm>
            <a:off x="388101" y="282657"/>
            <a:ext cx="11415798" cy="6292686"/>
          </a:xfrm>
        </p:spPr>
      </p:pic>
      <p:pic>
        <p:nvPicPr>
          <p:cNvPr id="3" name="Audio 2">
            <a:hlinkClick r:id="" action="ppaction://media"/>
            <a:extLst>
              <a:ext uri="{FF2B5EF4-FFF2-40B4-BE49-F238E27FC236}">
                <a16:creationId xmlns:a16="http://schemas.microsoft.com/office/drawing/2014/main" id="{ADD7FBED-73BB-48EB-AEFF-FB9BEDF2D8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713598065"/>
      </p:ext>
    </p:extLst>
  </p:cSld>
  <p:clrMapOvr>
    <a:masterClrMapping/>
  </p:clrMapOvr>
  <mc:AlternateContent xmlns:mc="http://schemas.openxmlformats.org/markup-compatibility/2006" xmlns:p14="http://schemas.microsoft.com/office/powerpoint/2010/main">
    <mc:Choice Requires="p14">
      <p:transition spd="slow" p14:dur="2000" advTm="93354"/>
    </mc:Choice>
    <mc:Fallback xmlns="">
      <p:transition spd="slow" advTm="93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C7829-BCA7-4EB1-ABCD-DCB0E33CB6F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A0DD68A-389A-4F30-9F13-1EFBFBBB4624}"/>
              </a:ext>
            </a:extLst>
          </p:cNvPr>
          <p:cNvSpPr>
            <a:spLocks noGrp="1"/>
          </p:cNvSpPr>
          <p:nvPr>
            <p:ph idx="1"/>
          </p:nvPr>
        </p:nvSpPr>
        <p:spPr/>
        <p:txBody>
          <a:bodyPr/>
          <a:lstStyle/>
          <a:p>
            <a:endParaRPr lang="en-GB"/>
          </a:p>
        </p:txBody>
      </p:sp>
      <p:pic>
        <p:nvPicPr>
          <p:cNvPr id="4" name="Picture 3" descr="Screen Clipping">
            <a:extLst>
              <a:ext uri="{FF2B5EF4-FFF2-40B4-BE49-F238E27FC236}">
                <a16:creationId xmlns:a16="http://schemas.microsoft.com/office/drawing/2014/main" id="{62138E5F-2A7F-46CD-8C28-D85F10383B74}"/>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tretch>
            <a:fillRect/>
          </a:stretch>
        </p:blipFill>
        <p:spPr>
          <a:xfrm>
            <a:off x="2367042" y="693868"/>
            <a:ext cx="7646818" cy="5502116"/>
          </a:xfrm>
          <a:prstGeom prst="rect">
            <a:avLst/>
          </a:prstGeom>
        </p:spPr>
      </p:pic>
      <p:pic>
        <p:nvPicPr>
          <p:cNvPr id="5" name="Audio 4">
            <a:hlinkClick r:id="" action="ppaction://media"/>
            <a:extLst>
              <a:ext uri="{FF2B5EF4-FFF2-40B4-BE49-F238E27FC236}">
                <a16:creationId xmlns:a16="http://schemas.microsoft.com/office/drawing/2014/main" id="{01B82699-C9A0-4BDE-85B0-5226B3197A4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46875164"/>
      </p:ext>
    </p:extLst>
  </p:cSld>
  <p:clrMapOvr>
    <a:masterClrMapping/>
  </p:clrMapOvr>
  <mc:AlternateContent xmlns:mc="http://schemas.openxmlformats.org/markup-compatibility/2006" xmlns:p14="http://schemas.microsoft.com/office/powerpoint/2010/main">
    <mc:Choice Requires="p14">
      <p:transition spd="slow" p14:dur="2000" advTm="225893"/>
    </mc:Choice>
    <mc:Fallback xmlns="">
      <p:transition spd="slow" advTm="225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C9A1C-DEF8-4C6E-A992-CCEF2769D93E}"/>
              </a:ext>
            </a:extLst>
          </p:cNvPr>
          <p:cNvSpPr>
            <a:spLocks noGrp="1"/>
          </p:cNvSpPr>
          <p:nvPr>
            <p:ph type="title"/>
          </p:nvPr>
        </p:nvSpPr>
        <p:spPr/>
        <p:txBody>
          <a:bodyPr/>
          <a:lstStyle/>
          <a:p>
            <a:r>
              <a:rPr lang="en-US" dirty="0"/>
              <a:t>Key points</a:t>
            </a:r>
            <a:endParaRPr lang="en-GB" dirty="0"/>
          </a:p>
        </p:txBody>
      </p:sp>
      <p:sp>
        <p:nvSpPr>
          <p:cNvPr id="3" name="Content Placeholder 2">
            <a:extLst>
              <a:ext uri="{FF2B5EF4-FFF2-40B4-BE49-F238E27FC236}">
                <a16:creationId xmlns:a16="http://schemas.microsoft.com/office/drawing/2014/main" id="{2C5C1F58-3876-4278-8C6D-6317FD51875B}"/>
              </a:ext>
            </a:extLst>
          </p:cNvPr>
          <p:cNvSpPr>
            <a:spLocks noGrp="1"/>
          </p:cNvSpPr>
          <p:nvPr>
            <p:ph idx="1"/>
          </p:nvPr>
        </p:nvSpPr>
        <p:spPr/>
        <p:txBody>
          <a:bodyPr>
            <a:normAutofit/>
          </a:bodyPr>
          <a:lstStyle/>
          <a:p>
            <a:pPr marL="0" indent="0">
              <a:buNone/>
            </a:pPr>
            <a:r>
              <a:rPr lang="en-US" b="1" dirty="0"/>
              <a:t>Don’t assume that you know best!</a:t>
            </a:r>
          </a:p>
          <a:p>
            <a:r>
              <a:rPr lang="en-US" dirty="0"/>
              <a:t>Walk a mile in a stranger’s shoes before you assume that you know their problems better than they do</a:t>
            </a:r>
          </a:p>
          <a:p>
            <a:r>
              <a:rPr lang="en-US" dirty="0"/>
              <a:t>Don’t deliver a low quality version of care back home, deliver a high quality version of appropriate care for where you are.</a:t>
            </a:r>
          </a:p>
          <a:p>
            <a:r>
              <a:rPr lang="en-US" dirty="0"/>
              <a:t>Impossible care is not high-quality care. Make sure the protocols you are teaching actually work in the local setting.</a:t>
            </a:r>
          </a:p>
          <a:p>
            <a:pPr marL="0" indent="0">
              <a:buNone/>
            </a:pPr>
            <a:endParaRPr lang="en-US" b="1" dirty="0"/>
          </a:p>
          <a:p>
            <a:endParaRPr lang="en-GB" dirty="0"/>
          </a:p>
        </p:txBody>
      </p:sp>
      <p:pic>
        <p:nvPicPr>
          <p:cNvPr id="4" name="Audio 3">
            <a:hlinkClick r:id="" action="ppaction://media"/>
            <a:extLst>
              <a:ext uri="{FF2B5EF4-FFF2-40B4-BE49-F238E27FC236}">
                <a16:creationId xmlns:a16="http://schemas.microsoft.com/office/drawing/2014/main" id="{69D96FB2-8F64-4883-9FA7-3859B528C6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778586892"/>
      </p:ext>
    </p:extLst>
  </p:cSld>
  <p:clrMapOvr>
    <a:masterClrMapping/>
  </p:clrMapOvr>
  <mc:AlternateContent xmlns:mc="http://schemas.openxmlformats.org/markup-compatibility/2006" xmlns:p14="http://schemas.microsoft.com/office/powerpoint/2010/main">
    <mc:Choice Requires="p14">
      <p:transition spd="slow" p14:dur="2000" advTm="164486"/>
    </mc:Choice>
    <mc:Fallback xmlns="">
      <p:transition spd="slow" advTm="164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C0356-9F14-493A-8BE3-A23E40B6946E}"/>
              </a:ext>
            </a:extLst>
          </p:cNvPr>
          <p:cNvSpPr>
            <a:spLocks noGrp="1"/>
          </p:cNvSpPr>
          <p:nvPr>
            <p:ph type="title"/>
          </p:nvPr>
        </p:nvSpPr>
        <p:spPr>
          <a:xfrm>
            <a:off x="1069848" y="484632"/>
            <a:ext cx="5373983" cy="1247349"/>
          </a:xfrm>
        </p:spPr>
        <p:txBody>
          <a:bodyPr/>
          <a:lstStyle/>
          <a:p>
            <a:r>
              <a:rPr lang="en-US" dirty="0"/>
              <a:t>Challenges</a:t>
            </a:r>
            <a:endParaRPr lang="en-GB" dirty="0"/>
          </a:p>
        </p:txBody>
      </p:sp>
      <p:pic>
        <p:nvPicPr>
          <p:cNvPr id="5" name="Content Placeholder 4">
            <a:extLst>
              <a:ext uri="{FF2B5EF4-FFF2-40B4-BE49-F238E27FC236}">
                <a16:creationId xmlns:a16="http://schemas.microsoft.com/office/drawing/2014/main" id="{A34861BB-07F7-42B4-85E1-975E25C40F89}"/>
              </a:ext>
            </a:extLst>
          </p:cNvPr>
          <p:cNvPicPr>
            <a:picLocks noGrp="1" noChangeAspect="1"/>
          </p:cNvPicPr>
          <p:nvPr>
            <p:ph idx="1"/>
          </p:nvPr>
        </p:nvPicPr>
        <p:blipFill>
          <a:blip r:embed="rId5" cstate="email">
            <a:extLst>
              <a:ext uri="{28A0092B-C50C-407E-A947-70E740481C1C}">
                <a14:useLocalDpi xmlns:a14="http://schemas.microsoft.com/office/drawing/2010/main"/>
              </a:ext>
            </a:extLst>
          </a:blip>
          <a:stretch>
            <a:fillRect/>
          </a:stretch>
        </p:blipFill>
        <p:spPr>
          <a:xfrm>
            <a:off x="6730702" y="436940"/>
            <a:ext cx="4618616" cy="6158155"/>
          </a:xfrm>
        </p:spPr>
      </p:pic>
      <p:pic>
        <p:nvPicPr>
          <p:cNvPr id="12" name="Picture 11">
            <a:extLst>
              <a:ext uri="{FF2B5EF4-FFF2-40B4-BE49-F238E27FC236}">
                <a16:creationId xmlns:a16="http://schemas.microsoft.com/office/drawing/2014/main" id="{D6443789-77FE-4EC2-83E3-6BF6A001371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70709" y="2947595"/>
            <a:ext cx="4816557" cy="3612418"/>
          </a:xfrm>
          <a:prstGeom prst="rect">
            <a:avLst/>
          </a:prstGeom>
        </p:spPr>
      </p:pic>
      <p:pic>
        <p:nvPicPr>
          <p:cNvPr id="10" name="Content Placeholder 3">
            <a:extLst>
              <a:ext uri="{FF2B5EF4-FFF2-40B4-BE49-F238E27FC236}">
                <a16:creationId xmlns:a16="http://schemas.microsoft.com/office/drawing/2014/main" id="{5FFED500-E709-4629-9ECB-0A93DF2AFBD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65356" y="1700246"/>
            <a:ext cx="3241637" cy="2431228"/>
          </a:xfrm>
          <a:prstGeom prst="rect">
            <a:avLst/>
          </a:prstGeom>
        </p:spPr>
      </p:pic>
      <p:pic>
        <p:nvPicPr>
          <p:cNvPr id="3" name="Audio 2">
            <a:hlinkClick r:id="" action="ppaction://media"/>
            <a:extLst>
              <a:ext uri="{FF2B5EF4-FFF2-40B4-BE49-F238E27FC236}">
                <a16:creationId xmlns:a16="http://schemas.microsoft.com/office/drawing/2014/main" id="{388F379B-DAB1-42CD-90D5-AF432C4529C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353528833"/>
      </p:ext>
    </p:extLst>
  </p:cSld>
  <p:clrMapOvr>
    <a:masterClrMapping/>
  </p:clrMapOvr>
  <mc:AlternateContent xmlns:mc="http://schemas.openxmlformats.org/markup-compatibility/2006" xmlns:p14="http://schemas.microsoft.com/office/powerpoint/2010/main">
    <mc:Choice Requires="p14">
      <p:transition spd="slow" p14:dur="2000" advTm="110676"/>
    </mc:Choice>
    <mc:Fallback xmlns="">
      <p:transition spd="slow" advTm="110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93258-A002-4A4F-A0BE-C99E5F1AADCC}"/>
              </a:ext>
            </a:extLst>
          </p:cNvPr>
          <p:cNvSpPr>
            <a:spLocks noGrp="1"/>
          </p:cNvSpPr>
          <p:nvPr>
            <p:ph type="title"/>
          </p:nvPr>
        </p:nvSpPr>
        <p:spPr/>
        <p:txBody>
          <a:bodyPr/>
          <a:lstStyle/>
          <a:p>
            <a:r>
              <a:rPr lang="en-US" dirty="0"/>
              <a:t>Disclosures</a:t>
            </a:r>
            <a:endParaRPr lang="en-GB" dirty="0"/>
          </a:p>
        </p:txBody>
      </p:sp>
      <p:sp>
        <p:nvSpPr>
          <p:cNvPr id="3" name="Content Placeholder 2">
            <a:extLst>
              <a:ext uri="{FF2B5EF4-FFF2-40B4-BE49-F238E27FC236}">
                <a16:creationId xmlns:a16="http://schemas.microsoft.com/office/drawing/2014/main" id="{6B9AA731-60EA-4F7E-968E-BFC170BDBCFF}"/>
              </a:ext>
            </a:extLst>
          </p:cNvPr>
          <p:cNvSpPr>
            <a:spLocks noGrp="1"/>
          </p:cNvSpPr>
          <p:nvPr>
            <p:ph idx="1"/>
          </p:nvPr>
        </p:nvSpPr>
        <p:spPr/>
        <p:txBody>
          <a:bodyPr/>
          <a:lstStyle/>
          <a:p>
            <a:r>
              <a:rPr lang="en-US" dirty="0"/>
              <a:t>Currently working as a contractor for </a:t>
            </a:r>
            <a:r>
              <a:rPr lang="en-US" dirty="0" err="1"/>
              <a:t>NYCMedics</a:t>
            </a:r>
            <a:r>
              <a:rPr lang="en-US" dirty="0"/>
              <a:t>, Global Medical Staffing, and AB Staffing (IHS) but no financial compensation or conflicts of interests regarding this talk</a:t>
            </a:r>
          </a:p>
          <a:p>
            <a:r>
              <a:rPr lang="en-US" dirty="0"/>
              <a:t>Opinions and thoughts are my own, and do not represent UNC or the US Government or military.</a:t>
            </a:r>
            <a:endParaRPr lang="en-GB" dirty="0"/>
          </a:p>
        </p:txBody>
      </p:sp>
      <p:pic>
        <p:nvPicPr>
          <p:cNvPr id="4" name="Audio 3">
            <a:hlinkClick r:id="" action="ppaction://media"/>
            <a:extLst>
              <a:ext uri="{FF2B5EF4-FFF2-40B4-BE49-F238E27FC236}">
                <a16:creationId xmlns:a16="http://schemas.microsoft.com/office/drawing/2014/main" id="{05537D98-A468-4928-8853-A000A1B864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375843049"/>
      </p:ext>
    </p:extLst>
  </p:cSld>
  <p:clrMapOvr>
    <a:masterClrMapping/>
  </p:clrMapOvr>
  <mc:AlternateContent xmlns:mc="http://schemas.openxmlformats.org/markup-compatibility/2006" xmlns:p14="http://schemas.microsoft.com/office/powerpoint/2010/main">
    <mc:Choice Requires="p14">
      <p:transition spd="slow" p14:dur="2000" advTm="26155"/>
    </mc:Choice>
    <mc:Fallback xmlns="">
      <p:transition spd="slow" advTm="26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EDDDC-4C99-447F-A0F4-63E3A880ABE3}"/>
              </a:ext>
            </a:extLst>
          </p:cNvPr>
          <p:cNvSpPr>
            <a:spLocks noGrp="1"/>
          </p:cNvSpPr>
          <p:nvPr>
            <p:ph type="title"/>
          </p:nvPr>
        </p:nvSpPr>
        <p:spPr/>
        <p:txBody>
          <a:bodyPr/>
          <a:lstStyle/>
          <a:p>
            <a:r>
              <a:rPr lang="en-US" dirty="0"/>
              <a:t>Key </a:t>
            </a:r>
            <a:r>
              <a:rPr lang="en-US" dirty="0" err="1"/>
              <a:t>poinT</a:t>
            </a:r>
            <a:endParaRPr lang="en-GB" dirty="0"/>
          </a:p>
        </p:txBody>
      </p:sp>
      <p:sp>
        <p:nvSpPr>
          <p:cNvPr id="3" name="Content Placeholder 2">
            <a:extLst>
              <a:ext uri="{FF2B5EF4-FFF2-40B4-BE49-F238E27FC236}">
                <a16:creationId xmlns:a16="http://schemas.microsoft.com/office/drawing/2014/main" id="{71683E17-A839-4A4E-A5A0-88F0F777BCC0}"/>
              </a:ext>
            </a:extLst>
          </p:cNvPr>
          <p:cNvSpPr>
            <a:spLocks noGrp="1"/>
          </p:cNvSpPr>
          <p:nvPr>
            <p:ph idx="1"/>
          </p:nvPr>
        </p:nvSpPr>
        <p:spPr>
          <a:xfrm>
            <a:off x="824484" y="2093976"/>
            <a:ext cx="10543032" cy="4050792"/>
          </a:xfrm>
        </p:spPr>
        <p:txBody>
          <a:bodyPr/>
          <a:lstStyle/>
          <a:p>
            <a:r>
              <a:rPr lang="en-US" dirty="0"/>
              <a:t>The responsibility you take on as a doctor is not proportional to your control over the situation or the resources available</a:t>
            </a:r>
          </a:p>
          <a:p>
            <a:r>
              <a:rPr lang="en-US" dirty="0"/>
              <a:t>All patients deserve the best care. </a:t>
            </a:r>
          </a:p>
          <a:p>
            <a:r>
              <a:rPr lang="en-US" dirty="0"/>
              <a:t>All providers deserve a work environment that allows them to deliver it</a:t>
            </a:r>
          </a:p>
          <a:p>
            <a:pPr marL="0" indent="0">
              <a:buNone/>
            </a:pPr>
            <a:endParaRPr lang="en-US" b="1" dirty="0"/>
          </a:p>
          <a:p>
            <a:pPr marL="0" indent="0" algn="ctr">
              <a:buNone/>
            </a:pPr>
            <a:r>
              <a:rPr lang="en-US" b="1" dirty="0"/>
              <a:t>Appreciate the personal and emotional sacrifices of your international colleagues! </a:t>
            </a:r>
          </a:p>
          <a:p>
            <a:pPr marL="0" indent="0" algn="ctr">
              <a:buNone/>
            </a:pPr>
            <a:r>
              <a:rPr lang="en-US" b="1" dirty="0"/>
              <a:t>They are the real heroes and carry the scars of that service.</a:t>
            </a:r>
          </a:p>
        </p:txBody>
      </p:sp>
      <p:pic>
        <p:nvPicPr>
          <p:cNvPr id="4" name="Audio 3">
            <a:hlinkClick r:id="" action="ppaction://media"/>
            <a:extLst>
              <a:ext uri="{FF2B5EF4-FFF2-40B4-BE49-F238E27FC236}">
                <a16:creationId xmlns:a16="http://schemas.microsoft.com/office/drawing/2014/main" id="{A78B88E8-9B5D-414E-B081-642E0691D6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018439997"/>
      </p:ext>
    </p:extLst>
  </p:cSld>
  <p:clrMapOvr>
    <a:masterClrMapping/>
  </p:clrMapOvr>
  <mc:AlternateContent xmlns:mc="http://schemas.openxmlformats.org/markup-compatibility/2006" xmlns:p14="http://schemas.microsoft.com/office/powerpoint/2010/main">
    <mc:Choice Requires="p14">
      <p:transition spd="slow" p14:dur="2000" advTm="128671"/>
    </mc:Choice>
    <mc:Fallback xmlns="">
      <p:transition spd="slow" advTm="128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30A04-4657-467B-8DFD-A0A2C9664381}"/>
              </a:ext>
            </a:extLst>
          </p:cNvPr>
          <p:cNvSpPr>
            <a:spLocks noGrp="1"/>
          </p:cNvSpPr>
          <p:nvPr>
            <p:ph type="title"/>
          </p:nvPr>
        </p:nvSpPr>
        <p:spPr/>
        <p:txBody>
          <a:bodyPr/>
          <a:lstStyle/>
          <a:p>
            <a:r>
              <a:rPr lang="en-US" dirty="0"/>
              <a:t>EMKF</a:t>
            </a:r>
            <a:endParaRPr lang="en-GB" dirty="0"/>
          </a:p>
        </p:txBody>
      </p:sp>
      <p:pic>
        <p:nvPicPr>
          <p:cNvPr id="6" name="Content Placeholder 5">
            <a:extLst>
              <a:ext uri="{FF2B5EF4-FFF2-40B4-BE49-F238E27FC236}">
                <a16:creationId xmlns:a16="http://schemas.microsoft.com/office/drawing/2014/main" id="{33A81941-7E4E-4D89-B131-9F34A9B25312}"/>
              </a:ext>
            </a:extLst>
          </p:cNvPr>
          <p:cNvPicPr>
            <a:picLocks noGrp="1" noChangeAspect="1"/>
          </p:cNvPicPr>
          <p:nvPr>
            <p:ph idx="1"/>
          </p:nvPr>
        </p:nvPicPr>
        <p:blipFill>
          <a:blip r:embed="rId5" cstate="email">
            <a:extLst>
              <a:ext uri="{28A0092B-C50C-407E-A947-70E740481C1C}">
                <a14:useLocalDpi xmlns:a14="http://schemas.microsoft.com/office/drawing/2010/main"/>
              </a:ext>
            </a:extLst>
          </a:blip>
          <a:stretch>
            <a:fillRect/>
          </a:stretch>
        </p:blipFill>
        <p:spPr>
          <a:xfrm>
            <a:off x="6527072" y="417043"/>
            <a:ext cx="4467244" cy="5956325"/>
          </a:xfrm>
        </p:spPr>
      </p:pic>
      <p:pic>
        <p:nvPicPr>
          <p:cNvPr id="8" name="Picture 7">
            <a:extLst>
              <a:ext uri="{FF2B5EF4-FFF2-40B4-BE49-F238E27FC236}">
                <a16:creationId xmlns:a16="http://schemas.microsoft.com/office/drawing/2014/main" id="{08A2CEF4-C344-4B5A-85FD-0312C516C43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84904" y="2138620"/>
            <a:ext cx="5586805" cy="4190104"/>
          </a:xfrm>
          <a:prstGeom prst="rect">
            <a:avLst/>
          </a:prstGeom>
        </p:spPr>
      </p:pic>
      <p:pic>
        <p:nvPicPr>
          <p:cNvPr id="3" name="Audio 2">
            <a:hlinkClick r:id="" action="ppaction://media"/>
            <a:extLst>
              <a:ext uri="{FF2B5EF4-FFF2-40B4-BE49-F238E27FC236}">
                <a16:creationId xmlns:a16="http://schemas.microsoft.com/office/drawing/2014/main" id="{B7D9B4A3-3140-4928-A9EA-B69378E9D6B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545611620"/>
      </p:ext>
    </p:extLst>
  </p:cSld>
  <p:clrMapOvr>
    <a:masterClrMapping/>
  </p:clrMapOvr>
  <mc:AlternateContent xmlns:mc="http://schemas.openxmlformats.org/markup-compatibility/2006" xmlns:p14="http://schemas.microsoft.com/office/powerpoint/2010/main">
    <mc:Choice Requires="p14">
      <p:transition spd="slow" p14:dur="2000" advTm="36024"/>
    </mc:Choice>
    <mc:Fallback xmlns="">
      <p:transition spd="slow" advTm="36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D2BFB-8ADE-4231-889B-E2032BE4BBB7}"/>
              </a:ext>
            </a:extLst>
          </p:cNvPr>
          <p:cNvSpPr>
            <a:spLocks noGrp="1"/>
          </p:cNvSpPr>
          <p:nvPr>
            <p:ph type="title"/>
          </p:nvPr>
        </p:nvSpPr>
        <p:spPr>
          <a:xfrm>
            <a:off x="596511" y="232555"/>
            <a:ext cx="10058400" cy="1609344"/>
          </a:xfrm>
        </p:spPr>
        <p:txBody>
          <a:bodyPr/>
          <a:lstStyle/>
          <a:p>
            <a:r>
              <a:rPr lang="en-US" dirty="0"/>
              <a:t>Jinja, Uganda</a:t>
            </a:r>
            <a:endParaRPr lang="en-GB" dirty="0"/>
          </a:p>
        </p:txBody>
      </p:sp>
      <p:pic>
        <p:nvPicPr>
          <p:cNvPr id="9" name="Picture 8">
            <a:extLst>
              <a:ext uri="{FF2B5EF4-FFF2-40B4-BE49-F238E27FC236}">
                <a16:creationId xmlns:a16="http://schemas.microsoft.com/office/drawing/2014/main" id="{37817EBE-5563-4717-B4A6-D78657DA7B9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54070" y="232555"/>
            <a:ext cx="7286513" cy="5464885"/>
          </a:xfrm>
          <a:prstGeom prst="rect">
            <a:avLst/>
          </a:prstGeom>
        </p:spPr>
      </p:pic>
      <p:pic>
        <p:nvPicPr>
          <p:cNvPr id="5" name="Content Placeholder 4">
            <a:extLst>
              <a:ext uri="{FF2B5EF4-FFF2-40B4-BE49-F238E27FC236}">
                <a16:creationId xmlns:a16="http://schemas.microsoft.com/office/drawing/2014/main" id="{E9FB99D0-DE4C-4670-8972-1B170936ED97}"/>
              </a:ext>
            </a:extLst>
          </p:cNvPr>
          <p:cNvPicPr>
            <a:picLocks noGrp="1" noChangeAspect="1"/>
          </p:cNvPicPr>
          <p:nvPr>
            <p:ph idx="1"/>
          </p:nvPr>
        </p:nvPicPr>
        <p:blipFill>
          <a:blip r:embed="rId6" cstate="email">
            <a:extLst>
              <a:ext uri="{28A0092B-C50C-407E-A947-70E740481C1C}">
                <a14:useLocalDpi xmlns:a14="http://schemas.microsoft.com/office/drawing/2010/main"/>
              </a:ext>
            </a:extLst>
          </a:blip>
          <a:stretch>
            <a:fillRect/>
          </a:stretch>
        </p:blipFill>
        <p:spPr>
          <a:xfrm>
            <a:off x="351417" y="1708576"/>
            <a:ext cx="6989267" cy="4916869"/>
          </a:xfrm>
        </p:spPr>
      </p:pic>
      <p:pic>
        <p:nvPicPr>
          <p:cNvPr id="3" name="Audio 2">
            <a:hlinkClick r:id="" action="ppaction://media"/>
            <a:extLst>
              <a:ext uri="{FF2B5EF4-FFF2-40B4-BE49-F238E27FC236}">
                <a16:creationId xmlns:a16="http://schemas.microsoft.com/office/drawing/2014/main" id="{AAF53BCC-9A26-48D6-9AD5-96EF30235AE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711104528"/>
      </p:ext>
    </p:extLst>
  </p:cSld>
  <p:clrMapOvr>
    <a:masterClrMapping/>
  </p:clrMapOvr>
  <mc:AlternateContent xmlns:mc="http://schemas.openxmlformats.org/markup-compatibility/2006" xmlns:p14="http://schemas.microsoft.com/office/powerpoint/2010/main">
    <mc:Choice Requires="p14">
      <p:transition spd="slow" p14:dur="2000" advTm="138029"/>
    </mc:Choice>
    <mc:Fallback xmlns="">
      <p:transition spd="slow" advTm="138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0ACE7-5DCF-4079-8FF9-8DA2379BA179}"/>
              </a:ext>
            </a:extLst>
          </p:cNvPr>
          <p:cNvSpPr>
            <a:spLocks noGrp="1"/>
          </p:cNvSpPr>
          <p:nvPr>
            <p:ph type="title"/>
          </p:nvPr>
        </p:nvSpPr>
        <p:spPr/>
        <p:txBody>
          <a:bodyPr/>
          <a:lstStyle/>
          <a:p>
            <a:r>
              <a:rPr lang="en-US" dirty="0"/>
              <a:t>Key points</a:t>
            </a:r>
            <a:endParaRPr lang="en-GB" dirty="0"/>
          </a:p>
        </p:txBody>
      </p:sp>
      <p:sp>
        <p:nvSpPr>
          <p:cNvPr id="3" name="Content Placeholder 2">
            <a:extLst>
              <a:ext uri="{FF2B5EF4-FFF2-40B4-BE49-F238E27FC236}">
                <a16:creationId xmlns:a16="http://schemas.microsoft.com/office/drawing/2014/main" id="{3B0E350E-3721-42AA-A756-D870B4D4D9E7}"/>
              </a:ext>
            </a:extLst>
          </p:cNvPr>
          <p:cNvSpPr>
            <a:spLocks noGrp="1"/>
          </p:cNvSpPr>
          <p:nvPr>
            <p:ph idx="1"/>
          </p:nvPr>
        </p:nvSpPr>
        <p:spPr/>
        <p:txBody>
          <a:bodyPr/>
          <a:lstStyle/>
          <a:p>
            <a:r>
              <a:rPr lang="en-US" b="1" dirty="0"/>
              <a:t>Embrace interests and influences</a:t>
            </a:r>
            <a:r>
              <a:rPr lang="en-US" dirty="0"/>
              <a:t>. The world is moved by more than good intentions alone - understand the forces of politics, economies, media, influence, technology, and culture around you</a:t>
            </a:r>
          </a:p>
          <a:p>
            <a:r>
              <a:rPr lang="en-US" b="1" dirty="0"/>
              <a:t>Avoid silos</a:t>
            </a:r>
            <a:r>
              <a:rPr lang="en-US" dirty="0"/>
              <a:t>. Learn to speak the language of non-health stakeholders!</a:t>
            </a:r>
            <a:r>
              <a:rPr lang="en-US" b="1" dirty="0"/>
              <a:t> </a:t>
            </a:r>
            <a:r>
              <a:rPr lang="en-US" dirty="0"/>
              <a:t>Don’t expect them to adopt your priorities as their priorities. Understand what their goals are and how you fit into their operating picture.</a:t>
            </a:r>
          </a:p>
        </p:txBody>
      </p:sp>
      <p:pic>
        <p:nvPicPr>
          <p:cNvPr id="4" name="Audio 3">
            <a:hlinkClick r:id="" action="ppaction://media"/>
            <a:extLst>
              <a:ext uri="{FF2B5EF4-FFF2-40B4-BE49-F238E27FC236}">
                <a16:creationId xmlns:a16="http://schemas.microsoft.com/office/drawing/2014/main" id="{9480269C-8E84-4DEC-802E-7C901E81EA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965988884"/>
      </p:ext>
    </p:extLst>
  </p:cSld>
  <p:clrMapOvr>
    <a:masterClrMapping/>
  </p:clrMapOvr>
  <mc:AlternateContent xmlns:mc="http://schemas.openxmlformats.org/markup-compatibility/2006" xmlns:p14="http://schemas.microsoft.com/office/powerpoint/2010/main">
    <mc:Choice Requires="p14">
      <p:transition spd="slow" p14:dur="2000" advTm="81651"/>
    </mc:Choice>
    <mc:Fallback xmlns="">
      <p:transition spd="slow" advTm="81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3F863-B251-44C9-AFCB-6F3496AB0663}"/>
              </a:ext>
            </a:extLst>
          </p:cNvPr>
          <p:cNvSpPr>
            <a:spLocks noGrp="1"/>
          </p:cNvSpPr>
          <p:nvPr>
            <p:ph type="title"/>
          </p:nvPr>
        </p:nvSpPr>
        <p:spPr>
          <a:xfrm>
            <a:off x="392117" y="139312"/>
            <a:ext cx="10058400" cy="1609344"/>
          </a:xfrm>
        </p:spPr>
        <p:txBody>
          <a:bodyPr/>
          <a:lstStyle/>
          <a:p>
            <a:r>
              <a:rPr lang="en-US" dirty="0"/>
              <a:t>SMAT</a:t>
            </a:r>
            <a:endParaRPr lang="en-GB" dirty="0"/>
          </a:p>
        </p:txBody>
      </p:sp>
      <p:pic>
        <p:nvPicPr>
          <p:cNvPr id="7" name="Picture 6">
            <a:extLst>
              <a:ext uri="{FF2B5EF4-FFF2-40B4-BE49-F238E27FC236}">
                <a16:creationId xmlns:a16="http://schemas.microsoft.com/office/drawing/2014/main" id="{34B9B9A4-8D5A-462F-8C8D-A69B204EDDF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47424" y="2039116"/>
            <a:ext cx="6884895" cy="4608325"/>
          </a:xfrm>
          <a:prstGeom prst="rect">
            <a:avLst/>
          </a:prstGeom>
        </p:spPr>
      </p:pic>
      <p:pic>
        <p:nvPicPr>
          <p:cNvPr id="11" name="Content Placeholder 10">
            <a:extLst>
              <a:ext uri="{FF2B5EF4-FFF2-40B4-BE49-F238E27FC236}">
                <a16:creationId xmlns:a16="http://schemas.microsoft.com/office/drawing/2014/main" id="{5A2F652C-B107-4263-A20D-D7CFF7D22416}"/>
              </a:ext>
            </a:extLst>
          </p:cNvPr>
          <p:cNvPicPr>
            <a:picLocks noGrp="1" noChangeAspect="1"/>
          </p:cNvPicPr>
          <p:nvPr>
            <p:ph idx="1"/>
          </p:nvPr>
        </p:nvPicPr>
        <p:blipFill>
          <a:blip r:embed="rId6" cstate="email">
            <a:extLst>
              <a:ext uri="{28A0092B-C50C-407E-A947-70E740481C1C}">
                <a14:useLocalDpi xmlns:a14="http://schemas.microsoft.com/office/drawing/2010/main"/>
              </a:ext>
            </a:extLst>
          </a:blip>
          <a:stretch>
            <a:fillRect/>
          </a:stretch>
        </p:blipFill>
        <p:spPr>
          <a:xfrm rot="5400000">
            <a:off x="6433813" y="1133658"/>
            <a:ext cx="6315278" cy="4736459"/>
          </a:xfrm>
        </p:spPr>
      </p:pic>
      <p:pic>
        <p:nvPicPr>
          <p:cNvPr id="3" name="Audio 2">
            <a:hlinkClick r:id="" action="ppaction://media"/>
            <a:extLst>
              <a:ext uri="{FF2B5EF4-FFF2-40B4-BE49-F238E27FC236}">
                <a16:creationId xmlns:a16="http://schemas.microsoft.com/office/drawing/2014/main" id="{845C47E3-C796-4592-A5E1-A691F790842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763256770"/>
      </p:ext>
    </p:extLst>
  </p:cSld>
  <p:clrMapOvr>
    <a:masterClrMapping/>
  </p:clrMapOvr>
  <mc:AlternateContent xmlns:mc="http://schemas.openxmlformats.org/markup-compatibility/2006" xmlns:p14="http://schemas.microsoft.com/office/powerpoint/2010/main">
    <mc:Choice Requires="p14">
      <p:transition spd="slow" p14:dur="2000" advTm="15149"/>
    </mc:Choice>
    <mc:Fallback xmlns="">
      <p:transition spd="slow" advTm="15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E8756-674D-411F-936C-D16CDF291259}"/>
              </a:ext>
            </a:extLst>
          </p:cNvPr>
          <p:cNvSpPr>
            <a:spLocks noGrp="1"/>
          </p:cNvSpPr>
          <p:nvPr>
            <p:ph type="title"/>
          </p:nvPr>
        </p:nvSpPr>
        <p:spPr/>
        <p:txBody>
          <a:bodyPr/>
          <a:lstStyle/>
          <a:p>
            <a:r>
              <a:rPr lang="en-US" dirty="0"/>
              <a:t>Key points</a:t>
            </a:r>
            <a:endParaRPr lang="en-GB" dirty="0"/>
          </a:p>
        </p:txBody>
      </p:sp>
      <p:sp>
        <p:nvSpPr>
          <p:cNvPr id="3" name="Content Placeholder 2">
            <a:extLst>
              <a:ext uri="{FF2B5EF4-FFF2-40B4-BE49-F238E27FC236}">
                <a16:creationId xmlns:a16="http://schemas.microsoft.com/office/drawing/2014/main" id="{726758A4-E028-4883-A097-4CBEDBF577ED}"/>
              </a:ext>
            </a:extLst>
          </p:cNvPr>
          <p:cNvSpPr>
            <a:spLocks noGrp="1"/>
          </p:cNvSpPr>
          <p:nvPr>
            <p:ph idx="1"/>
          </p:nvPr>
        </p:nvSpPr>
        <p:spPr/>
        <p:txBody>
          <a:bodyPr/>
          <a:lstStyle/>
          <a:p>
            <a:r>
              <a:rPr lang="en-US" b="1" dirty="0"/>
              <a:t>The best disaster response is the one that doesn’t need you</a:t>
            </a:r>
            <a:r>
              <a:rPr lang="en-US" dirty="0"/>
              <a:t>. The best way to help is to support local responders and build robust emergency systems before the disaster happens.</a:t>
            </a:r>
          </a:p>
          <a:p>
            <a:r>
              <a:rPr lang="en-US" b="1" dirty="0"/>
              <a:t>The day of the disaster is not the time to volunteer</a:t>
            </a:r>
            <a:r>
              <a:rPr lang="en-US" dirty="0"/>
              <a:t>. Get your name and credentials on the roster early.</a:t>
            </a:r>
          </a:p>
        </p:txBody>
      </p:sp>
      <p:pic>
        <p:nvPicPr>
          <p:cNvPr id="4" name="Audio 3">
            <a:hlinkClick r:id="" action="ppaction://media"/>
            <a:extLst>
              <a:ext uri="{FF2B5EF4-FFF2-40B4-BE49-F238E27FC236}">
                <a16:creationId xmlns:a16="http://schemas.microsoft.com/office/drawing/2014/main" id="{7EA450F4-635C-45E2-9EB8-7A272DDEAA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683642343"/>
      </p:ext>
    </p:extLst>
  </p:cSld>
  <p:clrMapOvr>
    <a:masterClrMapping/>
  </p:clrMapOvr>
  <mc:AlternateContent xmlns:mc="http://schemas.openxmlformats.org/markup-compatibility/2006" xmlns:p14="http://schemas.microsoft.com/office/powerpoint/2010/main">
    <mc:Choice Requires="p14">
      <p:transition spd="slow" p14:dur="2000" advTm="88146"/>
    </mc:Choice>
    <mc:Fallback xmlns="">
      <p:transition spd="slow" advTm="88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04466-AF29-4A00-8E73-B4F704F99409}"/>
              </a:ext>
            </a:extLst>
          </p:cNvPr>
          <p:cNvSpPr>
            <a:spLocks noGrp="1"/>
          </p:cNvSpPr>
          <p:nvPr>
            <p:ph type="title"/>
          </p:nvPr>
        </p:nvSpPr>
        <p:spPr/>
        <p:txBody>
          <a:bodyPr/>
          <a:lstStyle/>
          <a:p>
            <a:r>
              <a:rPr lang="en-US" dirty="0"/>
              <a:t>Aden, Yemen</a:t>
            </a:r>
            <a:endParaRPr lang="en-GB" dirty="0"/>
          </a:p>
        </p:txBody>
      </p:sp>
      <p:pic>
        <p:nvPicPr>
          <p:cNvPr id="7" name="Picture 6">
            <a:extLst>
              <a:ext uri="{FF2B5EF4-FFF2-40B4-BE49-F238E27FC236}">
                <a16:creationId xmlns:a16="http://schemas.microsoft.com/office/drawing/2014/main" id="{370CCACC-9092-4E3C-A536-F6C0699A593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79294" y="2177886"/>
            <a:ext cx="8878645" cy="4238514"/>
          </a:xfrm>
          <a:prstGeom prst="rect">
            <a:avLst/>
          </a:prstGeom>
        </p:spPr>
      </p:pic>
      <p:pic>
        <p:nvPicPr>
          <p:cNvPr id="5" name="Content Placeholder 4">
            <a:extLst>
              <a:ext uri="{FF2B5EF4-FFF2-40B4-BE49-F238E27FC236}">
                <a16:creationId xmlns:a16="http://schemas.microsoft.com/office/drawing/2014/main" id="{8B8F2111-DAC5-45D5-9B25-A5E7AC9D8D74}"/>
              </a:ext>
            </a:extLst>
          </p:cNvPr>
          <p:cNvPicPr>
            <a:picLocks noGrp="1" noChangeAspect="1"/>
          </p:cNvPicPr>
          <p:nvPr>
            <p:ph idx="1"/>
          </p:nvPr>
        </p:nvPicPr>
        <p:blipFill>
          <a:blip r:embed="rId6" cstate="email">
            <a:extLst>
              <a:ext uri="{28A0092B-C50C-407E-A947-70E740481C1C}">
                <a14:useLocalDpi xmlns:a14="http://schemas.microsoft.com/office/drawing/2010/main"/>
              </a:ext>
            </a:extLst>
          </a:blip>
          <a:stretch>
            <a:fillRect/>
          </a:stretch>
        </p:blipFill>
        <p:spPr>
          <a:xfrm>
            <a:off x="6874136" y="161819"/>
            <a:ext cx="4830744" cy="3405675"/>
          </a:xfrm>
        </p:spPr>
      </p:pic>
      <p:pic>
        <p:nvPicPr>
          <p:cNvPr id="3" name="Audio 2">
            <a:hlinkClick r:id="" action="ppaction://media"/>
            <a:extLst>
              <a:ext uri="{FF2B5EF4-FFF2-40B4-BE49-F238E27FC236}">
                <a16:creationId xmlns:a16="http://schemas.microsoft.com/office/drawing/2014/main" id="{B0AEFD7C-9EAB-4231-9C65-727D09A435A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896161172"/>
      </p:ext>
    </p:extLst>
  </p:cSld>
  <p:clrMapOvr>
    <a:masterClrMapping/>
  </p:clrMapOvr>
  <mc:AlternateContent xmlns:mc="http://schemas.openxmlformats.org/markup-compatibility/2006" xmlns:p14="http://schemas.microsoft.com/office/powerpoint/2010/main">
    <mc:Choice Requires="p14">
      <p:transition spd="slow" p14:dur="2000" advTm="188230"/>
    </mc:Choice>
    <mc:Fallback xmlns="">
      <p:transition spd="slow" advTm="188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C1A66-074B-4ABC-BA79-CD893E51DA99}"/>
              </a:ext>
            </a:extLst>
          </p:cNvPr>
          <p:cNvSpPr>
            <a:spLocks noGrp="1"/>
          </p:cNvSpPr>
          <p:nvPr>
            <p:ph type="title"/>
          </p:nvPr>
        </p:nvSpPr>
        <p:spPr/>
        <p:txBody>
          <a:bodyPr/>
          <a:lstStyle/>
          <a:p>
            <a:r>
              <a:rPr lang="en-US" dirty="0"/>
              <a:t>Key points</a:t>
            </a:r>
            <a:endParaRPr lang="en-GB" dirty="0"/>
          </a:p>
        </p:txBody>
      </p:sp>
      <p:sp>
        <p:nvSpPr>
          <p:cNvPr id="3" name="Content Placeholder 2">
            <a:extLst>
              <a:ext uri="{FF2B5EF4-FFF2-40B4-BE49-F238E27FC236}">
                <a16:creationId xmlns:a16="http://schemas.microsoft.com/office/drawing/2014/main" id="{F685C229-154A-4A3B-AD99-AA79B483ABE2}"/>
              </a:ext>
            </a:extLst>
          </p:cNvPr>
          <p:cNvSpPr>
            <a:spLocks noGrp="1"/>
          </p:cNvSpPr>
          <p:nvPr>
            <p:ph idx="1"/>
          </p:nvPr>
        </p:nvSpPr>
        <p:spPr/>
        <p:txBody>
          <a:bodyPr/>
          <a:lstStyle/>
          <a:p>
            <a:r>
              <a:rPr lang="en-US" b="1" dirty="0"/>
              <a:t>The best laid plans of mice and men will ALWAYS go awry</a:t>
            </a:r>
            <a:r>
              <a:rPr lang="en-US" dirty="0"/>
              <a:t>. Stick to your ethics and your humanity and trust that the local community has been through worse than your well-intentioned mistakes.</a:t>
            </a:r>
          </a:p>
          <a:p>
            <a:r>
              <a:rPr lang="en-US" b="1" dirty="0"/>
              <a:t>If you can’t be sustainable, be effective</a:t>
            </a:r>
            <a:r>
              <a:rPr lang="en-US" dirty="0"/>
              <a:t>. Be realistic about the goals of your mission and what you can achieve, and focus on doing that well.</a:t>
            </a:r>
          </a:p>
          <a:p>
            <a:r>
              <a:rPr lang="en-US" b="1" dirty="0"/>
              <a:t>Don’t get comfortable</a:t>
            </a:r>
            <a:r>
              <a:rPr lang="en-US" dirty="0"/>
              <a:t>. Keep pushing yourself into unfamiliar environments. The more you challenge yourself, the stronger and more capable you will become</a:t>
            </a:r>
          </a:p>
          <a:p>
            <a:pPr marL="0" indent="0">
              <a:buNone/>
            </a:pPr>
            <a:endParaRPr lang="en-US" dirty="0"/>
          </a:p>
          <a:p>
            <a:pPr marL="0" indent="0">
              <a:buNone/>
            </a:pPr>
            <a:endParaRPr lang="en-GB" dirty="0"/>
          </a:p>
        </p:txBody>
      </p:sp>
      <p:pic>
        <p:nvPicPr>
          <p:cNvPr id="4" name="Audio 3">
            <a:hlinkClick r:id="" action="ppaction://media"/>
            <a:extLst>
              <a:ext uri="{FF2B5EF4-FFF2-40B4-BE49-F238E27FC236}">
                <a16:creationId xmlns:a16="http://schemas.microsoft.com/office/drawing/2014/main" id="{CCBB68F9-3154-4632-B92D-CC8BB172F7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699231429"/>
      </p:ext>
    </p:extLst>
  </p:cSld>
  <p:clrMapOvr>
    <a:masterClrMapping/>
  </p:clrMapOvr>
  <mc:AlternateContent xmlns:mc="http://schemas.openxmlformats.org/markup-compatibility/2006" xmlns:p14="http://schemas.microsoft.com/office/powerpoint/2010/main">
    <mc:Choice Requires="p14">
      <p:transition spd="slow" p14:dur="2000" advTm="151032"/>
    </mc:Choice>
    <mc:Fallback xmlns="">
      <p:transition spd="slow" advTm="151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4C72E-2D2F-44FF-A860-C38B571C414D}"/>
              </a:ext>
            </a:extLst>
          </p:cNvPr>
          <p:cNvSpPr>
            <a:spLocks noGrp="1"/>
          </p:cNvSpPr>
          <p:nvPr>
            <p:ph type="title"/>
          </p:nvPr>
        </p:nvSpPr>
        <p:spPr/>
        <p:txBody>
          <a:bodyPr/>
          <a:lstStyle/>
          <a:p>
            <a:r>
              <a:rPr lang="en-US" dirty="0"/>
              <a:t>St Croix </a:t>
            </a:r>
            <a:r>
              <a:rPr lang="en-US" dirty="0" err="1"/>
              <a:t>USVi</a:t>
            </a:r>
            <a:endParaRPr lang="en-GB" dirty="0"/>
          </a:p>
        </p:txBody>
      </p:sp>
      <p:pic>
        <p:nvPicPr>
          <p:cNvPr id="7" name="Picture 6">
            <a:extLst>
              <a:ext uri="{FF2B5EF4-FFF2-40B4-BE49-F238E27FC236}">
                <a16:creationId xmlns:a16="http://schemas.microsoft.com/office/drawing/2014/main" id="{86BBA94B-EA8F-43C7-96A2-F3DEB7E7EC3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92817" y="0"/>
            <a:ext cx="9144000" cy="6858000"/>
          </a:xfrm>
          <a:prstGeom prst="rect">
            <a:avLst/>
          </a:prstGeom>
        </p:spPr>
      </p:pic>
      <p:pic>
        <p:nvPicPr>
          <p:cNvPr id="5" name="Content Placeholder 4">
            <a:extLst>
              <a:ext uri="{FF2B5EF4-FFF2-40B4-BE49-F238E27FC236}">
                <a16:creationId xmlns:a16="http://schemas.microsoft.com/office/drawing/2014/main" id="{EEC3F8F3-8C96-41E8-9698-2F305B464DBB}"/>
              </a:ext>
            </a:extLst>
          </p:cNvPr>
          <p:cNvPicPr>
            <a:picLocks noGrp="1" noChangeAspect="1"/>
          </p:cNvPicPr>
          <p:nvPr>
            <p:ph idx="1"/>
          </p:nvPr>
        </p:nvPicPr>
        <p:blipFill rotWithShape="1">
          <a:blip r:embed="rId6" cstate="email">
            <a:extLst>
              <a:ext uri="{28A0092B-C50C-407E-A947-70E740481C1C}">
                <a14:useLocalDpi xmlns:a14="http://schemas.microsoft.com/office/drawing/2010/main"/>
              </a:ext>
            </a:extLst>
          </a:blip>
          <a:srcRect/>
          <a:stretch/>
        </p:blipFill>
        <p:spPr>
          <a:xfrm>
            <a:off x="236669" y="2093976"/>
            <a:ext cx="6583680" cy="4051300"/>
          </a:xfrm>
        </p:spPr>
      </p:pic>
      <p:pic>
        <p:nvPicPr>
          <p:cNvPr id="3" name="Audio 2">
            <a:hlinkClick r:id="" action="ppaction://media"/>
            <a:extLst>
              <a:ext uri="{FF2B5EF4-FFF2-40B4-BE49-F238E27FC236}">
                <a16:creationId xmlns:a16="http://schemas.microsoft.com/office/drawing/2014/main" id="{E3B89321-81E6-43CA-9363-4D46BB52B8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389723223"/>
      </p:ext>
    </p:extLst>
  </p:cSld>
  <p:clrMapOvr>
    <a:masterClrMapping/>
  </p:clrMapOvr>
  <mc:AlternateContent xmlns:mc="http://schemas.openxmlformats.org/markup-compatibility/2006" xmlns:p14="http://schemas.microsoft.com/office/powerpoint/2010/main">
    <mc:Choice Requires="p14">
      <p:transition spd="slow" p14:dur="2000" advTm="176760"/>
    </mc:Choice>
    <mc:Fallback xmlns="">
      <p:transition spd="slow" advTm="176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A6432-63FB-420B-8823-7BA7B17FB750}"/>
              </a:ext>
            </a:extLst>
          </p:cNvPr>
          <p:cNvSpPr>
            <a:spLocks noGrp="1"/>
          </p:cNvSpPr>
          <p:nvPr>
            <p:ph type="title"/>
          </p:nvPr>
        </p:nvSpPr>
        <p:spPr/>
        <p:txBody>
          <a:bodyPr/>
          <a:lstStyle/>
          <a:p>
            <a:r>
              <a:rPr lang="en-US" dirty="0"/>
              <a:t>KEY POINTS</a:t>
            </a:r>
            <a:endParaRPr lang="en-GB" dirty="0"/>
          </a:p>
        </p:txBody>
      </p:sp>
      <p:sp>
        <p:nvSpPr>
          <p:cNvPr id="3" name="Content Placeholder 2">
            <a:extLst>
              <a:ext uri="{FF2B5EF4-FFF2-40B4-BE49-F238E27FC236}">
                <a16:creationId xmlns:a16="http://schemas.microsoft.com/office/drawing/2014/main" id="{08A93726-A45E-47FA-A35C-29EDD30FA595}"/>
              </a:ext>
            </a:extLst>
          </p:cNvPr>
          <p:cNvSpPr>
            <a:spLocks noGrp="1"/>
          </p:cNvSpPr>
          <p:nvPr>
            <p:ph idx="1"/>
          </p:nvPr>
        </p:nvSpPr>
        <p:spPr/>
        <p:txBody>
          <a:bodyPr/>
          <a:lstStyle/>
          <a:p>
            <a:r>
              <a:rPr lang="en-US" dirty="0"/>
              <a:t>Pay attention to the social determinants of health</a:t>
            </a:r>
            <a:r>
              <a:rPr lang="en-GB" dirty="0"/>
              <a:t> wherever you are</a:t>
            </a:r>
          </a:p>
          <a:p>
            <a:r>
              <a:rPr lang="en-GB" dirty="0"/>
              <a:t>Be an advocate! You may be the first person to recognize a problem or a trend.</a:t>
            </a:r>
            <a:endParaRPr lang="en-US" dirty="0"/>
          </a:p>
        </p:txBody>
      </p:sp>
      <p:pic>
        <p:nvPicPr>
          <p:cNvPr id="4" name="Audio 3">
            <a:hlinkClick r:id="" action="ppaction://media"/>
            <a:extLst>
              <a:ext uri="{FF2B5EF4-FFF2-40B4-BE49-F238E27FC236}">
                <a16:creationId xmlns:a16="http://schemas.microsoft.com/office/drawing/2014/main" id="{904E0B09-D6DD-4C51-9164-E879D3D9BC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245731856"/>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1695C-0CC2-4A14-8F9B-AC0417F4EA24}"/>
              </a:ext>
            </a:extLst>
          </p:cNvPr>
          <p:cNvSpPr>
            <a:spLocks noGrp="1"/>
          </p:cNvSpPr>
          <p:nvPr>
            <p:ph type="title"/>
          </p:nvPr>
        </p:nvSpPr>
        <p:spPr/>
        <p:txBody>
          <a:bodyPr/>
          <a:lstStyle/>
          <a:p>
            <a:r>
              <a:rPr lang="en-US" dirty="0"/>
              <a:t>Overview</a:t>
            </a:r>
            <a:endParaRPr lang="en-GB" dirty="0"/>
          </a:p>
        </p:txBody>
      </p:sp>
      <p:sp>
        <p:nvSpPr>
          <p:cNvPr id="3" name="Content Placeholder 2">
            <a:extLst>
              <a:ext uri="{FF2B5EF4-FFF2-40B4-BE49-F238E27FC236}">
                <a16:creationId xmlns:a16="http://schemas.microsoft.com/office/drawing/2014/main" id="{ED292F9F-1DC8-4E98-A44A-D502AE7E3843}"/>
              </a:ext>
            </a:extLst>
          </p:cNvPr>
          <p:cNvSpPr>
            <a:spLocks noGrp="1"/>
          </p:cNvSpPr>
          <p:nvPr>
            <p:ph idx="1"/>
          </p:nvPr>
        </p:nvSpPr>
        <p:spPr>
          <a:xfrm>
            <a:off x="1069848" y="2121408"/>
            <a:ext cx="2824420" cy="3999693"/>
          </a:xfrm>
        </p:spPr>
        <p:txBody>
          <a:bodyPr/>
          <a:lstStyle/>
          <a:p>
            <a:r>
              <a:rPr lang="en-US" dirty="0"/>
              <a:t>Introduction to global emergency medicine</a:t>
            </a:r>
          </a:p>
          <a:p>
            <a:r>
              <a:rPr lang="en-US" dirty="0"/>
              <a:t>Brief tour of different kinds of global emergency medicine work</a:t>
            </a:r>
          </a:p>
          <a:p>
            <a:r>
              <a:rPr lang="en-US" dirty="0"/>
              <a:t>Lessons learned</a:t>
            </a:r>
            <a:endParaRPr lang="en-GB" dirty="0"/>
          </a:p>
        </p:txBody>
      </p:sp>
      <p:pic>
        <p:nvPicPr>
          <p:cNvPr id="4" name="Picture 3">
            <a:extLst>
              <a:ext uri="{FF2B5EF4-FFF2-40B4-BE49-F238E27FC236}">
                <a16:creationId xmlns:a16="http://schemas.microsoft.com/office/drawing/2014/main" id="{753E82ED-1DC4-40BA-995D-60082766584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49674" y="408789"/>
            <a:ext cx="7221967" cy="5416475"/>
          </a:xfrm>
          <a:prstGeom prst="rect">
            <a:avLst/>
          </a:prstGeom>
        </p:spPr>
      </p:pic>
      <p:pic>
        <p:nvPicPr>
          <p:cNvPr id="5" name="Audio 4">
            <a:hlinkClick r:id="" action="ppaction://media"/>
            <a:extLst>
              <a:ext uri="{FF2B5EF4-FFF2-40B4-BE49-F238E27FC236}">
                <a16:creationId xmlns:a16="http://schemas.microsoft.com/office/drawing/2014/main" id="{02498D01-45CC-434E-AE25-260A17A4F1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426456243"/>
      </p:ext>
    </p:extLst>
  </p:cSld>
  <p:clrMapOvr>
    <a:masterClrMapping/>
  </p:clrMapOvr>
  <mc:AlternateContent xmlns:mc="http://schemas.openxmlformats.org/markup-compatibility/2006" xmlns:p14="http://schemas.microsoft.com/office/powerpoint/2010/main">
    <mc:Choice Requires="p14">
      <p:transition spd="slow" p14:dur="2000" advTm="11828"/>
    </mc:Choice>
    <mc:Fallback xmlns="">
      <p:transition spd="slow" advTm="11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FAA74-C918-4482-8ACC-FFE5A6ADFBD3}"/>
              </a:ext>
            </a:extLst>
          </p:cNvPr>
          <p:cNvSpPr>
            <a:spLocks noGrp="1"/>
          </p:cNvSpPr>
          <p:nvPr>
            <p:ph type="title"/>
          </p:nvPr>
        </p:nvSpPr>
        <p:spPr/>
        <p:txBody>
          <a:bodyPr/>
          <a:lstStyle/>
          <a:p>
            <a:r>
              <a:rPr lang="en-US" dirty="0"/>
              <a:t>Indian health service</a:t>
            </a:r>
            <a:endParaRPr lang="en-GB" dirty="0"/>
          </a:p>
        </p:txBody>
      </p:sp>
      <p:sp>
        <p:nvSpPr>
          <p:cNvPr id="3" name="Content Placeholder 2">
            <a:extLst>
              <a:ext uri="{FF2B5EF4-FFF2-40B4-BE49-F238E27FC236}">
                <a16:creationId xmlns:a16="http://schemas.microsoft.com/office/drawing/2014/main" id="{C55755F5-91CE-41E7-8ED6-CB8C1F946747}"/>
              </a:ext>
            </a:extLst>
          </p:cNvPr>
          <p:cNvSpPr>
            <a:spLocks noGrp="1"/>
          </p:cNvSpPr>
          <p:nvPr>
            <p:ph idx="1"/>
          </p:nvPr>
        </p:nvSpPr>
        <p:spPr/>
        <p:txBody>
          <a:bodyPr/>
          <a:lstStyle/>
          <a:p>
            <a:endParaRPr lang="en-US" dirty="0"/>
          </a:p>
        </p:txBody>
      </p:sp>
      <p:pic>
        <p:nvPicPr>
          <p:cNvPr id="1028" name="Picture 4" descr="Pin on backyard">
            <a:extLst>
              <a:ext uri="{FF2B5EF4-FFF2-40B4-BE49-F238E27FC236}">
                <a16:creationId xmlns:a16="http://schemas.microsoft.com/office/drawing/2014/main" id="{FD723800-AAA1-4992-BAB5-6D3B2420820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927601" y="233608"/>
            <a:ext cx="4062449" cy="640386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ort Yates Hospital">
            <a:extLst>
              <a:ext uri="{FF2B5EF4-FFF2-40B4-BE49-F238E27FC236}">
                <a16:creationId xmlns:a16="http://schemas.microsoft.com/office/drawing/2014/main" id="{CCB99B46-EFD9-4398-B4B3-F1BD38375DA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56821" y="2083051"/>
            <a:ext cx="8327815" cy="4210173"/>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427A8481-ADAD-46C0-BE21-B4759304488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040837946"/>
      </p:ext>
    </p:extLst>
  </p:cSld>
  <p:clrMapOvr>
    <a:masterClrMapping/>
  </p:clrMapOvr>
  <mc:AlternateContent xmlns:mc="http://schemas.openxmlformats.org/markup-compatibility/2006" xmlns:p14="http://schemas.microsoft.com/office/powerpoint/2010/main">
    <mc:Choice Requires="p14">
      <p:transition spd="slow" p14:dur="2000" advTm="81349"/>
    </mc:Choice>
    <mc:Fallback xmlns="">
      <p:transition spd="slow" advTm="81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p:txBody>
          <a:bodyPr>
            <a:normAutofit/>
          </a:bodyPr>
          <a:lstStyle/>
          <a:p>
            <a:pPr marL="0" indent="0">
              <a:buNone/>
            </a:pPr>
            <a:endParaRPr lang="en-US" dirty="0"/>
          </a:p>
          <a:p>
            <a:pPr marL="0" indent="0" algn="l">
              <a:buNone/>
            </a:pPr>
            <a:r>
              <a:rPr lang="en-US" sz="3200" b="0" i="0" dirty="0">
                <a:solidFill>
                  <a:srgbClr val="181818"/>
                </a:solidFill>
                <a:effectLst/>
              </a:rPr>
              <a:t>“Don’t ask what the world needs. Ask what makes you come alive, and go do it. Because what the world needs is people who have come alive.”</a:t>
            </a:r>
            <a:br>
              <a:rPr lang="en-US" sz="3200" dirty="0"/>
            </a:br>
            <a:r>
              <a:rPr lang="en-US" sz="3200" b="0" i="0" dirty="0">
                <a:solidFill>
                  <a:srgbClr val="181818"/>
                </a:solidFill>
                <a:effectLst/>
              </a:rPr>
              <a:t>― </a:t>
            </a:r>
            <a:r>
              <a:rPr lang="en-US" sz="3200" b="1" i="0" dirty="0">
                <a:solidFill>
                  <a:srgbClr val="333333"/>
                </a:solidFill>
                <a:effectLst/>
              </a:rPr>
              <a:t>Howard Thurman</a:t>
            </a:r>
            <a:endParaRPr lang="en-US" sz="3200" dirty="0"/>
          </a:p>
        </p:txBody>
      </p:sp>
      <p:pic>
        <p:nvPicPr>
          <p:cNvPr id="4" name="Audio 3">
            <a:hlinkClick r:id="" action="ppaction://media"/>
            <a:extLst>
              <a:ext uri="{FF2B5EF4-FFF2-40B4-BE49-F238E27FC236}">
                <a16:creationId xmlns:a16="http://schemas.microsoft.com/office/drawing/2014/main" id="{B27EB183-E94C-4B13-B084-9A9FB9D573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367070545"/>
      </p:ext>
    </p:extLst>
  </p:cSld>
  <p:clrMapOvr>
    <a:masterClrMapping/>
  </p:clrMapOvr>
  <mc:AlternateContent xmlns:mc="http://schemas.openxmlformats.org/markup-compatibility/2006" xmlns:p14="http://schemas.microsoft.com/office/powerpoint/2010/main">
    <mc:Choice Requires="p14">
      <p:transition spd="slow" p14:dur="2000" advTm="84600"/>
    </mc:Choice>
    <mc:Fallback xmlns="">
      <p:transition spd="slow" advTm="84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E5929-BB2E-424B-892E-0352141FEB23}"/>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7216D195-41EE-4C7A-9E06-EFDEA66A4CB3}"/>
              </a:ext>
            </a:extLst>
          </p:cNvPr>
          <p:cNvPicPr>
            <a:picLocks noGrp="1" noChangeAspect="1"/>
          </p:cNvPicPr>
          <p:nvPr>
            <p:ph idx="1"/>
          </p:nvPr>
        </p:nvPicPr>
        <p:blipFill>
          <a:blip r:embed="rId5" cstate="email">
            <a:extLst>
              <a:ext uri="{28A0092B-C50C-407E-A947-70E740481C1C}">
                <a14:useLocalDpi xmlns:a14="http://schemas.microsoft.com/office/drawing/2010/main"/>
              </a:ext>
            </a:extLst>
          </a:blip>
          <a:stretch>
            <a:fillRect/>
          </a:stretch>
        </p:blipFill>
        <p:spPr>
          <a:xfrm>
            <a:off x="0" y="-720978"/>
            <a:ext cx="12192000" cy="9144001"/>
          </a:xfrm>
        </p:spPr>
      </p:pic>
      <p:sp>
        <p:nvSpPr>
          <p:cNvPr id="6" name="Content Placeholder 2">
            <a:extLst>
              <a:ext uri="{FF2B5EF4-FFF2-40B4-BE49-F238E27FC236}">
                <a16:creationId xmlns:a16="http://schemas.microsoft.com/office/drawing/2014/main" id="{C4B4C032-2093-4549-833C-BA6903550139}"/>
              </a:ext>
            </a:extLst>
          </p:cNvPr>
          <p:cNvSpPr txBox="1">
            <a:spLocks/>
          </p:cNvSpPr>
          <p:nvPr/>
        </p:nvSpPr>
        <p:spPr>
          <a:xfrm>
            <a:off x="4533810" y="4176119"/>
            <a:ext cx="3373060" cy="1159674"/>
          </a:xfrm>
          <a:prstGeom prst="rect">
            <a:avLst/>
          </a:prstGeom>
          <a:solidFill>
            <a:schemeClr val="bg1"/>
          </a:solidFill>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0" indent="0" algn="ctr">
              <a:buNone/>
            </a:pPr>
            <a:r>
              <a:rPr lang="en-US" dirty="0"/>
              <a:t>Dr. Sarah Ashley</a:t>
            </a:r>
          </a:p>
          <a:p>
            <a:pPr marL="0" indent="0" algn="ctr">
              <a:buNone/>
            </a:pPr>
            <a:r>
              <a:rPr lang="en-US" dirty="0"/>
              <a:t>Email: Seashley.uc@gmail.com</a:t>
            </a:r>
            <a:endParaRPr lang="en-GB" dirty="0"/>
          </a:p>
        </p:txBody>
      </p:sp>
      <p:pic>
        <p:nvPicPr>
          <p:cNvPr id="3" name="Audio 2">
            <a:hlinkClick r:id="" action="ppaction://media"/>
            <a:extLst>
              <a:ext uri="{FF2B5EF4-FFF2-40B4-BE49-F238E27FC236}">
                <a16:creationId xmlns:a16="http://schemas.microsoft.com/office/drawing/2014/main" id="{9F4D6E92-25EF-4871-B58D-1698C1B25DA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618153887"/>
      </p:ext>
    </p:extLst>
  </p:cSld>
  <p:clrMapOvr>
    <a:masterClrMapping/>
  </p:clrMapOvr>
  <mc:AlternateContent xmlns:mc="http://schemas.openxmlformats.org/markup-compatibility/2006" xmlns:p14="http://schemas.microsoft.com/office/powerpoint/2010/main">
    <mc:Choice Requires="p14">
      <p:transition spd="slow" p14:dur="2000" advTm="11410"/>
    </mc:Choice>
    <mc:Fallback xmlns="">
      <p:transition spd="slow" advTm="11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E50B6-6AF0-4B93-BF21-D55DC8D43931}"/>
              </a:ext>
            </a:extLst>
          </p:cNvPr>
          <p:cNvSpPr>
            <a:spLocks noGrp="1"/>
          </p:cNvSpPr>
          <p:nvPr>
            <p:ph type="title"/>
          </p:nvPr>
        </p:nvSpPr>
        <p:spPr/>
        <p:txBody>
          <a:bodyPr/>
          <a:lstStyle/>
          <a:p>
            <a:r>
              <a:rPr lang="en-US" dirty="0"/>
              <a:t>Introduction</a:t>
            </a:r>
            <a:endParaRPr lang="en-GB" dirty="0"/>
          </a:p>
        </p:txBody>
      </p:sp>
      <p:sp>
        <p:nvSpPr>
          <p:cNvPr id="3" name="Content Placeholder 2">
            <a:extLst>
              <a:ext uri="{FF2B5EF4-FFF2-40B4-BE49-F238E27FC236}">
                <a16:creationId xmlns:a16="http://schemas.microsoft.com/office/drawing/2014/main" id="{268D76F8-C89E-401B-9782-D19D23199037}"/>
              </a:ext>
            </a:extLst>
          </p:cNvPr>
          <p:cNvSpPr>
            <a:spLocks noGrp="1"/>
          </p:cNvSpPr>
          <p:nvPr>
            <p:ph idx="1"/>
          </p:nvPr>
        </p:nvSpPr>
        <p:spPr/>
        <p:txBody>
          <a:bodyPr/>
          <a:lstStyle/>
          <a:p>
            <a:pPr marL="0" indent="0">
              <a:buNone/>
            </a:pPr>
            <a:r>
              <a:rPr lang="en-US" dirty="0"/>
              <a:t>What do we mean when we say…</a:t>
            </a:r>
          </a:p>
          <a:p>
            <a:pPr marL="0" indent="0">
              <a:buNone/>
            </a:pPr>
            <a:endParaRPr lang="en-US" dirty="0"/>
          </a:p>
          <a:p>
            <a:pPr marL="0" indent="0">
              <a:buNone/>
            </a:pPr>
            <a:r>
              <a:rPr lang="en-US" dirty="0"/>
              <a:t>Global Health?</a:t>
            </a:r>
          </a:p>
          <a:p>
            <a:pPr marL="0" indent="0">
              <a:buNone/>
            </a:pPr>
            <a:r>
              <a:rPr lang="en-US" dirty="0"/>
              <a:t>International Emergency Medicine?</a:t>
            </a:r>
          </a:p>
          <a:p>
            <a:pPr marL="0" indent="0">
              <a:buNone/>
            </a:pPr>
            <a:r>
              <a:rPr lang="en-US" dirty="0"/>
              <a:t>Tropical Medicine?</a:t>
            </a:r>
          </a:p>
        </p:txBody>
      </p:sp>
      <p:pic>
        <p:nvPicPr>
          <p:cNvPr id="4" name="Audio 3">
            <a:hlinkClick r:id="" action="ppaction://media"/>
            <a:extLst>
              <a:ext uri="{FF2B5EF4-FFF2-40B4-BE49-F238E27FC236}">
                <a16:creationId xmlns:a16="http://schemas.microsoft.com/office/drawing/2014/main" id="{B9CB8E43-96C0-4A31-845A-A7427A2350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639268159"/>
      </p:ext>
    </p:extLst>
  </p:cSld>
  <p:clrMapOvr>
    <a:masterClrMapping/>
  </p:clrMapOvr>
  <mc:AlternateContent xmlns:mc="http://schemas.openxmlformats.org/markup-compatibility/2006" xmlns:p14="http://schemas.microsoft.com/office/powerpoint/2010/main">
    <mc:Choice Requires="p14">
      <p:transition spd="slow" p14:dur="2000" advTm="22719"/>
    </mc:Choice>
    <mc:Fallback xmlns="">
      <p:transition spd="slow" advTm="22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D2E24-F29B-489C-B0E3-A3048FBAD102}"/>
              </a:ext>
            </a:extLst>
          </p:cNvPr>
          <p:cNvSpPr>
            <a:spLocks noGrp="1"/>
          </p:cNvSpPr>
          <p:nvPr>
            <p:ph type="title"/>
          </p:nvPr>
        </p:nvSpPr>
        <p:spPr/>
        <p:txBody>
          <a:bodyPr/>
          <a:lstStyle/>
          <a:p>
            <a:r>
              <a:rPr lang="en-US" dirty="0"/>
              <a:t>Who definition of health</a:t>
            </a:r>
            <a:endParaRPr lang="en-GB" dirty="0"/>
          </a:p>
        </p:txBody>
      </p:sp>
      <p:sp>
        <p:nvSpPr>
          <p:cNvPr id="3" name="Content Placeholder 2">
            <a:extLst>
              <a:ext uri="{FF2B5EF4-FFF2-40B4-BE49-F238E27FC236}">
                <a16:creationId xmlns:a16="http://schemas.microsoft.com/office/drawing/2014/main" id="{6689C270-5DBC-4C19-A66A-854B8FEE455A}"/>
              </a:ext>
            </a:extLst>
          </p:cNvPr>
          <p:cNvSpPr>
            <a:spLocks noGrp="1"/>
          </p:cNvSpPr>
          <p:nvPr>
            <p:ph idx="1"/>
          </p:nvPr>
        </p:nvSpPr>
        <p:spPr/>
        <p:txBody>
          <a:bodyPr>
            <a:normAutofit/>
          </a:bodyPr>
          <a:lstStyle/>
          <a:p>
            <a:pPr marL="0" indent="0">
              <a:buNone/>
            </a:pPr>
            <a:r>
              <a:rPr lang="en-US" sz="3200" i="0" dirty="0">
                <a:solidFill>
                  <a:srgbClr val="202124"/>
                </a:solidFill>
                <a:effectLst/>
                <a:latin typeface="arial" panose="020B0604020202020204" pitchFamily="34" charset="0"/>
              </a:rPr>
              <a:t>“Health is a state of complete physical, mental and social well-being and not merely the absence of disease or infirmity. The enjoyment of the highest attainable standard of health is one of the fundamental rights of every human being without distinction of race, religion, political belief, economic or social condition.”</a:t>
            </a:r>
            <a:endParaRPr lang="en-GB" sz="3200" dirty="0"/>
          </a:p>
        </p:txBody>
      </p:sp>
      <p:pic>
        <p:nvPicPr>
          <p:cNvPr id="4" name="Audio 3">
            <a:hlinkClick r:id="" action="ppaction://media"/>
            <a:extLst>
              <a:ext uri="{FF2B5EF4-FFF2-40B4-BE49-F238E27FC236}">
                <a16:creationId xmlns:a16="http://schemas.microsoft.com/office/drawing/2014/main" id="{720849CA-8088-4161-BA28-6DE722C279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932045770"/>
      </p:ext>
    </p:extLst>
  </p:cSld>
  <p:clrMapOvr>
    <a:masterClrMapping/>
  </p:clrMapOvr>
  <mc:AlternateContent xmlns:mc="http://schemas.openxmlformats.org/markup-compatibility/2006" xmlns:p14="http://schemas.microsoft.com/office/powerpoint/2010/main">
    <mc:Choice Requires="p14">
      <p:transition spd="slow" p14:dur="2000" advTm="31171"/>
    </mc:Choice>
    <mc:Fallback xmlns="">
      <p:transition spd="slow" advTm="311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E50B6-6AF0-4B93-BF21-D55DC8D43931}"/>
              </a:ext>
            </a:extLst>
          </p:cNvPr>
          <p:cNvSpPr>
            <a:spLocks noGrp="1"/>
          </p:cNvSpPr>
          <p:nvPr>
            <p:ph type="title"/>
          </p:nvPr>
        </p:nvSpPr>
        <p:spPr/>
        <p:txBody>
          <a:bodyPr/>
          <a:lstStyle/>
          <a:p>
            <a:r>
              <a:rPr lang="en-US" dirty="0"/>
              <a:t>Dr. Ashley Defines the universe</a:t>
            </a:r>
            <a:endParaRPr lang="en-GB" dirty="0"/>
          </a:p>
        </p:txBody>
      </p:sp>
      <p:sp>
        <p:nvSpPr>
          <p:cNvPr id="3" name="Content Placeholder 2">
            <a:extLst>
              <a:ext uri="{FF2B5EF4-FFF2-40B4-BE49-F238E27FC236}">
                <a16:creationId xmlns:a16="http://schemas.microsoft.com/office/drawing/2014/main" id="{268D76F8-C89E-401B-9782-D19D23199037}"/>
              </a:ext>
            </a:extLst>
          </p:cNvPr>
          <p:cNvSpPr>
            <a:spLocks noGrp="1"/>
          </p:cNvSpPr>
          <p:nvPr>
            <p:ph idx="1"/>
          </p:nvPr>
        </p:nvSpPr>
        <p:spPr/>
        <p:txBody>
          <a:bodyPr>
            <a:normAutofit/>
          </a:bodyPr>
          <a:lstStyle/>
          <a:p>
            <a:pPr marL="0" indent="0">
              <a:buNone/>
            </a:pPr>
            <a:r>
              <a:rPr lang="en-US" b="1" dirty="0"/>
              <a:t>Global Health:  </a:t>
            </a:r>
            <a:r>
              <a:rPr lang="en-US" dirty="0"/>
              <a:t>Recognizing and fighting health disparities and serving the underserved in all places, including clinical care, public health and determinants of health</a:t>
            </a:r>
          </a:p>
          <a:p>
            <a:pPr marL="0" indent="0">
              <a:buNone/>
            </a:pPr>
            <a:endParaRPr lang="en-US" dirty="0"/>
          </a:p>
          <a:p>
            <a:pPr marL="0" indent="0">
              <a:buNone/>
            </a:pPr>
            <a:r>
              <a:rPr lang="en-US" b="1" dirty="0"/>
              <a:t>International Emergency Medicine:  </a:t>
            </a:r>
            <a:r>
              <a:rPr lang="en-US" dirty="0"/>
              <a:t>Professional community of emergency care practitioners in different countries, sharing ideas and tackling the same problems in different contexts</a:t>
            </a:r>
          </a:p>
          <a:p>
            <a:pPr marL="0" indent="0">
              <a:buNone/>
            </a:pPr>
            <a:endParaRPr lang="en-US" dirty="0"/>
          </a:p>
          <a:p>
            <a:pPr marL="0" indent="0">
              <a:buNone/>
            </a:pPr>
            <a:r>
              <a:rPr lang="en-US" b="1" dirty="0"/>
              <a:t>Tropical Medicine:  </a:t>
            </a:r>
            <a:r>
              <a:rPr lang="en-US" dirty="0"/>
              <a:t>Expertise focused on diseases associated with tropical climates (such as malaria or dengue) and often poverty in low resource, underdeveloped settings (such as diarrhea or complications of tuberculosis)</a:t>
            </a:r>
          </a:p>
        </p:txBody>
      </p:sp>
      <p:pic>
        <p:nvPicPr>
          <p:cNvPr id="4" name="Audio 3">
            <a:hlinkClick r:id="" action="ppaction://media"/>
            <a:extLst>
              <a:ext uri="{FF2B5EF4-FFF2-40B4-BE49-F238E27FC236}">
                <a16:creationId xmlns:a16="http://schemas.microsoft.com/office/drawing/2014/main" id="{64EC648F-6E0E-49B9-AA4A-493D6C9827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099698216"/>
      </p:ext>
    </p:extLst>
  </p:cSld>
  <p:clrMapOvr>
    <a:masterClrMapping/>
  </p:clrMapOvr>
  <mc:AlternateContent xmlns:mc="http://schemas.openxmlformats.org/markup-compatibility/2006" xmlns:p14="http://schemas.microsoft.com/office/powerpoint/2010/main">
    <mc:Choice Requires="p14">
      <p:transition spd="slow" p14:dur="2000" advTm="140420"/>
    </mc:Choice>
    <mc:Fallback xmlns="">
      <p:transition spd="slow" advTm="140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www.amrefusa.org/silo/images/alleywayroad-in-kibera-nairobi-kenya_649x430.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66800" y="0"/>
            <a:ext cx="4814730" cy="3190875"/>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http://becomeafriend.net/wp-content/uploads/2011/02/masai_clinic2.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5791200" y="3364304"/>
            <a:ext cx="5105400" cy="3646096"/>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https://www.regalwings.com/blog/wp-content/uploads/2011/07/giraffes-at-masai-mara.jpg"/>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1066800" y="3323020"/>
            <a:ext cx="4572000" cy="3687380"/>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http://m3.i.pbase.com/v3/31/481331/2/47686633.IMG_1826.jpg"/>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5985031" y="-161925"/>
            <a:ext cx="4717737" cy="33528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242B4101-3F0D-4BB4-967A-2352914C6E3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950660153"/>
      </p:ext>
    </p:extLst>
  </p:cSld>
  <p:clrMapOvr>
    <a:masterClrMapping/>
  </p:clrMapOvr>
  <mc:AlternateContent xmlns:mc="http://schemas.openxmlformats.org/markup-compatibility/2006" xmlns:p14="http://schemas.microsoft.com/office/powerpoint/2010/main">
    <mc:Choice Requires="p14">
      <p:transition spd="slow" p14:dur="2000" advTm="44034"/>
    </mc:Choice>
    <mc:Fallback xmlns="">
      <p:transition spd="slow" advTm="44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1DB4A3-4D83-481C-9FB9-EFC093CD0936}"/>
              </a:ext>
            </a:extLst>
          </p:cNvPr>
          <p:cNvSpPr>
            <a:spLocks noGrp="1"/>
          </p:cNvSpPr>
          <p:nvPr>
            <p:ph idx="1"/>
          </p:nvPr>
        </p:nvSpPr>
        <p:spPr/>
        <p:txBody>
          <a:bodyPr>
            <a:normAutofit/>
          </a:bodyPr>
          <a:lstStyle/>
          <a:p>
            <a:pPr marL="0" indent="0">
              <a:buNone/>
            </a:pPr>
            <a:r>
              <a:rPr lang="en-US" sz="4400" dirty="0"/>
              <a:t>“Something is better than nothing”</a:t>
            </a:r>
            <a:endParaRPr lang="en-GB" sz="4400" dirty="0"/>
          </a:p>
        </p:txBody>
      </p:sp>
      <p:sp>
        <p:nvSpPr>
          <p:cNvPr id="4" name="Content Placeholder 2">
            <a:extLst>
              <a:ext uri="{FF2B5EF4-FFF2-40B4-BE49-F238E27FC236}">
                <a16:creationId xmlns:a16="http://schemas.microsoft.com/office/drawing/2014/main" id="{301EF8D0-7CCC-4BC9-9AB5-8F04282532D1}"/>
              </a:ext>
            </a:extLst>
          </p:cNvPr>
          <p:cNvSpPr txBox="1">
            <a:spLocks/>
          </p:cNvSpPr>
          <p:nvPr/>
        </p:nvSpPr>
        <p:spPr>
          <a:xfrm>
            <a:off x="1209722" y="3062948"/>
            <a:ext cx="10058400" cy="4050792"/>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0" indent="0">
              <a:buFont typeface="Wingdings" pitchFamily="2" charset="2"/>
              <a:buNone/>
            </a:pPr>
            <a:r>
              <a:rPr lang="en-US" sz="2400" dirty="0"/>
              <a:t>What problems can I anticipate? What do I need to be prepared?</a:t>
            </a:r>
          </a:p>
          <a:p>
            <a:pPr marL="0" indent="0">
              <a:buFont typeface="Wingdings" pitchFamily="2" charset="2"/>
              <a:buNone/>
            </a:pPr>
            <a:r>
              <a:rPr lang="en-US" sz="2400" dirty="0"/>
              <a:t>Do I have the appropriate training and experience for this?</a:t>
            </a:r>
          </a:p>
          <a:p>
            <a:pPr marL="0" indent="0">
              <a:buFont typeface="Wingdings" pitchFamily="2" charset="2"/>
              <a:buNone/>
            </a:pPr>
            <a:r>
              <a:rPr lang="en-US" sz="2400" dirty="0"/>
              <a:t>What resources are available? How can my patient access them?</a:t>
            </a:r>
          </a:p>
          <a:p>
            <a:pPr marL="0" indent="0">
              <a:buFont typeface="Wingdings" pitchFamily="2" charset="2"/>
              <a:buNone/>
            </a:pPr>
            <a:r>
              <a:rPr lang="en-GB" sz="2400" dirty="0"/>
              <a:t>Who can I ask for help? Who will supervise me?</a:t>
            </a:r>
          </a:p>
        </p:txBody>
      </p:sp>
      <p:pic>
        <p:nvPicPr>
          <p:cNvPr id="2" name="Audio 1">
            <a:hlinkClick r:id="" action="ppaction://media"/>
            <a:extLst>
              <a:ext uri="{FF2B5EF4-FFF2-40B4-BE49-F238E27FC236}">
                <a16:creationId xmlns:a16="http://schemas.microsoft.com/office/drawing/2014/main" id="{E45E47F8-3C05-41D2-9B79-1BDA34C9D23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472072500"/>
      </p:ext>
    </p:extLst>
  </p:cSld>
  <p:clrMapOvr>
    <a:masterClrMapping/>
  </p:clrMapOvr>
  <mc:AlternateContent xmlns:mc="http://schemas.openxmlformats.org/markup-compatibility/2006" xmlns:p14="http://schemas.microsoft.com/office/powerpoint/2010/main">
    <mc:Choice Requires="p14">
      <p:transition spd="slow" p14:dur="2000" advTm="107100"/>
    </mc:Choice>
    <mc:Fallback xmlns="">
      <p:transition spd="slow" advTm="107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xit" presetSubtype="0" fill="hold" grpId="0" nodeType="clickEffect">
                                  <p:stCondLst>
                                    <p:cond delay="0"/>
                                  </p:stCondLst>
                                  <p:childTnLst>
                                    <p:animEffect transition="out" filter="fade">
                                      <p:cBhvr>
                                        <p:cTn id="10" dur="1000"/>
                                        <p:tgtEl>
                                          <p:spTgt spid="3">
                                            <p:txEl>
                                              <p:pRg st="0" end="0"/>
                                            </p:txEl>
                                          </p:spTgt>
                                        </p:tgtEl>
                                      </p:cBhvr>
                                    </p:animEffect>
                                    <p:anim calcmode="lin" valueType="num">
                                      <p:cBhvr>
                                        <p:cTn id="11" dur="1000"/>
                                        <p:tgtEl>
                                          <p:spTgt spid="3">
                                            <p:txEl>
                                              <p:pRg st="0" end="0"/>
                                            </p:txEl>
                                          </p:spTgt>
                                        </p:tgtEl>
                                        <p:attrNameLst>
                                          <p:attrName>ppt_x</p:attrName>
                                        </p:attrNameLst>
                                      </p:cBhvr>
                                      <p:tavLst>
                                        <p:tav tm="0">
                                          <p:val>
                                            <p:strVal val="ppt_x"/>
                                          </p:val>
                                        </p:tav>
                                        <p:tav tm="100000">
                                          <p:val>
                                            <p:strVal val="ppt_x"/>
                                          </p:val>
                                        </p:tav>
                                      </p:tavLst>
                                    </p:anim>
                                    <p:anim calcmode="lin" valueType="num">
                                      <p:cBhvr>
                                        <p:cTn id="12" dur="1000"/>
                                        <p:tgtEl>
                                          <p:spTgt spid="3">
                                            <p:txEl>
                                              <p:pRg st="0" end="0"/>
                                            </p:txEl>
                                          </p:spTgt>
                                        </p:tgtEl>
                                        <p:attrNameLst>
                                          <p:attrName>ppt_y</p:attrName>
                                        </p:attrNameLst>
                                      </p:cBhvr>
                                      <p:tavLst>
                                        <p:tav tm="0">
                                          <p:val>
                                            <p:strVal val="ppt_y"/>
                                          </p:val>
                                        </p:tav>
                                        <p:tav tm="100000">
                                          <p:val>
                                            <p:strVal val="ppt_y+.1"/>
                                          </p:val>
                                        </p:tav>
                                      </p:tavLst>
                                    </p:anim>
                                    <p:set>
                                      <p:cBhvr>
                                        <p:cTn id="13" dur="1" fill="hold">
                                          <p:stCondLst>
                                            <p:cond delay="999"/>
                                          </p:stCondLst>
                                        </p:cTn>
                                        <p:tgtEl>
                                          <p:spTgt spid="3">
                                            <p:txEl>
                                              <p:pRg st="0" end="0"/>
                                            </p:txEl>
                                          </p:spTgt>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fade">
                                      <p:cBhvr>
                                        <p:cTn id="18" dur="1000"/>
                                        <p:tgtEl>
                                          <p:spTgt spid="4">
                                            <p:txEl>
                                              <p:pRg st="0" end="0"/>
                                            </p:txEl>
                                          </p:spTgt>
                                        </p:tgtEl>
                                      </p:cBhvr>
                                    </p:animEffect>
                                    <p:anim calcmode="lin" valueType="num">
                                      <p:cBhvr>
                                        <p:cTn id="19"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fade">
                                      <p:cBhvr>
                                        <p:cTn id="25" dur="1000"/>
                                        <p:tgtEl>
                                          <p:spTgt spid="4">
                                            <p:txEl>
                                              <p:pRg st="1" end="1"/>
                                            </p:txEl>
                                          </p:spTgt>
                                        </p:tgtEl>
                                      </p:cBhvr>
                                    </p:animEffect>
                                    <p:anim calcmode="lin" valueType="num">
                                      <p:cBhvr>
                                        <p:cTn id="26"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 calcmode="lin" valueType="num">
                                      <p:cBhvr additive="base">
                                        <p:cTn id="32"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4">
                                            <p:txEl>
                                              <p:pRg st="3" end="3"/>
                                            </p:txEl>
                                          </p:spTgt>
                                        </p:tgtEl>
                                        <p:attrNameLst>
                                          <p:attrName>style.visibility</p:attrName>
                                        </p:attrNameLst>
                                      </p:cBhvr>
                                      <p:to>
                                        <p:strVal val="visible"/>
                                      </p:to>
                                    </p:set>
                                    <p:animEffect transition="in" filter="fade">
                                      <p:cBhvr>
                                        <p:cTn id="38" dur="1000"/>
                                        <p:tgtEl>
                                          <p:spTgt spid="4">
                                            <p:txEl>
                                              <p:pRg st="3" end="3"/>
                                            </p:txEl>
                                          </p:spTgt>
                                        </p:tgtEl>
                                      </p:cBhvr>
                                    </p:animEffect>
                                    <p:anim calcmode="lin" valueType="num">
                                      <p:cBhvr>
                                        <p:cTn id="3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2"/>
                </p:tgtEl>
              </p:cMediaNode>
            </p:audio>
          </p:childTnLst>
        </p:cTn>
      </p:par>
    </p:tnLst>
    <p:bldLst>
      <p:bldP spid="3" grpId="0" build="p"/>
      <p:bldP spid="4"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www.proudlyafrican.info/uploads/images/nairobi_hospital_mriclose_best_of_kenya..jpe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14325" y="1"/>
            <a:ext cx="7019925" cy="3228975"/>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http://www.proudlyafrican.info/uploads/images/nairobihospital_kenya_mrinew.jpg"/>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897468" y="3352800"/>
            <a:ext cx="5122333"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http://www.proudlyafrican.info/uploads/images/nairobihospital_kenya_baby.jpg"/>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6874933" y="-152401"/>
            <a:ext cx="4165600" cy="3381376"/>
          </a:xfrm>
          <a:prstGeom prst="rect">
            <a:avLst/>
          </a:prstGeom>
          <a:noFill/>
          <a:extLst>
            <a:ext uri="{909E8E84-426E-40DD-AFC4-6F175D3DCCD1}">
              <a14:hiddenFill xmlns:a14="http://schemas.microsoft.com/office/drawing/2010/main">
                <a:solidFill>
                  <a:srgbClr val="FFFFFF"/>
                </a:solidFill>
              </a14:hiddenFill>
            </a:ext>
          </a:extLst>
        </p:spPr>
      </p:pic>
      <p:pic>
        <p:nvPicPr>
          <p:cNvPr id="19464" name="Picture 8" descr="http://ahmadladhani.files.wordpress.com/2010/05/1272712914.jpg?w=640"/>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6164704" y="3361267"/>
            <a:ext cx="5570097" cy="3496733"/>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61770AF0-C668-4481-9BBE-2F04B27EE2E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673139850"/>
      </p:ext>
    </p:extLst>
  </p:cSld>
  <p:clrMapOvr>
    <a:masterClrMapping/>
  </p:clrMapOvr>
  <mc:AlternateContent xmlns:mc="http://schemas.openxmlformats.org/markup-compatibility/2006" xmlns:p14="http://schemas.microsoft.com/office/powerpoint/2010/main">
    <mc:Choice Requires="p14">
      <p:transition spd="slow" p14:dur="2000" advTm="35559"/>
    </mc:Choice>
    <mc:Fallback xmlns="">
      <p:transition spd="slow" advTm="35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6.9|2.6|17.6|4.7|4.7"/>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0CF228801F10443BEF4C08DA0FEF5CF" ma:contentTypeVersion="12" ma:contentTypeDescription="Create a new document." ma:contentTypeScope="" ma:versionID="ae8ee97a5f5123894ffc21127cc9a50c">
  <xsd:schema xmlns:xsd="http://www.w3.org/2001/XMLSchema" xmlns:xs="http://www.w3.org/2001/XMLSchema" xmlns:p="http://schemas.microsoft.com/office/2006/metadata/properties" xmlns:ns2="198790c6-aec3-4f7d-b0d0-29386fe43801" xmlns:ns3="97563cc9-d592-4ba6-a3d1-c2f22911c63c" targetNamespace="http://schemas.microsoft.com/office/2006/metadata/properties" ma:root="true" ma:fieldsID="67405c2cd1480d5d68cd2b38d3a1abb5" ns2:_="" ns3:_="">
    <xsd:import namespace="198790c6-aec3-4f7d-b0d0-29386fe43801"/>
    <xsd:import namespace="97563cc9-d592-4ba6-a3d1-c2f22911c63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8790c6-aec3-4f7d-b0d0-29386fe438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7563cc9-d592-4ba6-a3d1-c2f22911c63c"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FC6B7C6-D99E-482C-B18E-9DAF8D79993B}">
  <ds:schemaRefs>
    <ds:schemaRef ds:uri="http://schemas.microsoft.com/sharepoint/v3/contenttype/forms"/>
  </ds:schemaRefs>
</ds:datastoreItem>
</file>

<file path=customXml/itemProps2.xml><?xml version="1.0" encoding="utf-8"?>
<ds:datastoreItem xmlns:ds="http://schemas.openxmlformats.org/officeDocument/2006/customXml" ds:itemID="{E1266813-BA35-450F-84C8-8A7300B3A2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8790c6-aec3-4f7d-b0d0-29386fe43801"/>
    <ds:schemaRef ds:uri="97563cc9-d592-4ba6-a3d1-c2f22911c63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7963F06-514E-46A5-AE25-D94AAFC1AE49}">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Wood Type</Template>
  <TotalTime>1735</TotalTime>
  <Words>3615</Words>
  <Application>Microsoft Macintosh PowerPoint</Application>
  <PresentationFormat>Widescreen</PresentationFormat>
  <Paragraphs>234</Paragraphs>
  <Slides>32</Slides>
  <Notes>32</Notes>
  <HiddenSlides>0</HiddenSlides>
  <MMClips>32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Calibri</vt:lpstr>
      <vt:lpstr>Rockwell</vt:lpstr>
      <vt:lpstr>Rockwell Condensed</vt:lpstr>
      <vt:lpstr>Wingdings</vt:lpstr>
      <vt:lpstr>Wood Type</vt:lpstr>
      <vt:lpstr>Exploring Global Emergency Medicine</vt:lpstr>
      <vt:lpstr>Disclosures</vt:lpstr>
      <vt:lpstr>Overview</vt:lpstr>
      <vt:lpstr>Introduction</vt:lpstr>
      <vt:lpstr>Who definition of health</vt:lpstr>
      <vt:lpstr>Dr. Ashley Defines the universe</vt:lpstr>
      <vt:lpstr>PowerPoint Presentation</vt:lpstr>
      <vt:lpstr>PowerPoint Presentation</vt:lpstr>
      <vt:lpstr>PowerPoint Presentation</vt:lpstr>
      <vt:lpstr>Key points</vt:lpstr>
      <vt:lpstr>The range of options</vt:lpstr>
      <vt:lpstr>courses</vt:lpstr>
      <vt:lpstr>Key point</vt:lpstr>
      <vt:lpstr>Academic partnerships</vt:lpstr>
      <vt:lpstr>Key points</vt:lpstr>
      <vt:lpstr>PowerPoint Presentation</vt:lpstr>
      <vt:lpstr>PowerPoint Presentation</vt:lpstr>
      <vt:lpstr>Key points</vt:lpstr>
      <vt:lpstr>Challenges</vt:lpstr>
      <vt:lpstr>Key poinT</vt:lpstr>
      <vt:lpstr>EMKF</vt:lpstr>
      <vt:lpstr>Jinja, Uganda</vt:lpstr>
      <vt:lpstr>Key points</vt:lpstr>
      <vt:lpstr>SMAT</vt:lpstr>
      <vt:lpstr>Key points</vt:lpstr>
      <vt:lpstr>Aden, Yemen</vt:lpstr>
      <vt:lpstr>Key points</vt:lpstr>
      <vt:lpstr>St Croix USVi</vt:lpstr>
      <vt:lpstr>KEY POINTS</vt:lpstr>
      <vt:lpstr>Indian health service</vt:lpstr>
      <vt:lpstr>Conclusion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Ashley, Sarah Elizabeth</dc:creator>
  <cp:lastModifiedBy>Moira Rogers</cp:lastModifiedBy>
  <cp:revision>18</cp:revision>
  <cp:lastPrinted>2021-10-23T17:06:20Z</cp:lastPrinted>
  <dcterms:created xsi:type="dcterms:W3CDTF">2021-09-13T00:32:14Z</dcterms:created>
  <dcterms:modified xsi:type="dcterms:W3CDTF">2021-10-27T15:44:46Z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0x010100E0CF228801F10443BEF4C08DA0FEF5CF</vt:lpwstr>
  </property>
</Properties>
</file>