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handoutMasterIdLst>
    <p:handoutMasterId r:id="rId29"/>
  </p:handoutMasterIdLst>
  <p:sldIdLst>
    <p:sldId id="284" r:id="rId2"/>
    <p:sldId id="280" r:id="rId3"/>
    <p:sldId id="302" r:id="rId4"/>
    <p:sldId id="309" r:id="rId5"/>
    <p:sldId id="298" r:id="rId6"/>
    <p:sldId id="303" r:id="rId7"/>
    <p:sldId id="305" r:id="rId8"/>
    <p:sldId id="308" r:id="rId9"/>
    <p:sldId id="307" r:id="rId10"/>
    <p:sldId id="281" r:id="rId11"/>
    <p:sldId id="285" r:id="rId12"/>
    <p:sldId id="296" r:id="rId13"/>
    <p:sldId id="286" r:id="rId14"/>
    <p:sldId id="297" r:id="rId15"/>
    <p:sldId id="312" r:id="rId16"/>
    <p:sldId id="314" r:id="rId17"/>
    <p:sldId id="295" r:id="rId18"/>
    <p:sldId id="287" r:id="rId19"/>
    <p:sldId id="290" r:id="rId20"/>
    <p:sldId id="291" r:id="rId21"/>
    <p:sldId id="289" r:id="rId22"/>
    <p:sldId id="292" r:id="rId23"/>
    <p:sldId id="293" r:id="rId24"/>
    <p:sldId id="318" r:id="rId25"/>
    <p:sldId id="316" r:id="rId26"/>
    <p:sldId id="2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2813B0-6FC6-144F-A2F4-FB9C0CD5AB12}">
          <p14:sldIdLst>
            <p14:sldId id="284"/>
            <p14:sldId id="280"/>
            <p14:sldId id="302"/>
            <p14:sldId id="309"/>
            <p14:sldId id="298"/>
            <p14:sldId id="303"/>
            <p14:sldId id="305"/>
            <p14:sldId id="308"/>
            <p14:sldId id="307"/>
            <p14:sldId id="281"/>
            <p14:sldId id="285"/>
            <p14:sldId id="296"/>
            <p14:sldId id="286"/>
            <p14:sldId id="297"/>
            <p14:sldId id="312"/>
            <p14:sldId id="314"/>
            <p14:sldId id="295"/>
            <p14:sldId id="287"/>
            <p14:sldId id="290"/>
            <p14:sldId id="291"/>
            <p14:sldId id="289"/>
            <p14:sldId id="292"/>
            <p14:sldId id="293"/>
            <p14:sldId id="318"/>
            <p14:sldId id="316"/>
            <p14:sldId id="272"/>
          </p14:sldIdLst>
        </p14:section>
      </p14:sectionLst>
    </p:ext>
    <p:ext uri="{EFAFB233-063F-42B5-8137-9DF3F51BA10A}">
      <p15:sldGuideLst xmlns:p15="http://schemas.microsoft.com/office/powerpoint/2012/main">
        <p15:guide id="1" orient="horz" pos="2160" userDrawn="1">
          <p15:clr>
            <a:srgbClr val="A4A3A4"/>
          </p15:clr>
        </p15:guide>
        <p15:guide id="2" pos="74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48"/>
    <p:restoredTop sz="75459"/>
  </p:normalViewPr>
  <p:slideViewPr>
    <p:cSldViewPr snapToGrid="0" snapToObjects="1">
      <p:cViewPr>
        <p:scale>
          <a:sx n="95" d="100"/>
          <a:sy n="95" d="100"/>
        </p:scale>
        <p:origin x="480" y="-464"/>
      </p:cViewPr>
      <p:guideLst>
        <p:guide orient="horz" pos="2160"/>
        <p:guide pos="7416"/>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31" d="100"/>
          <a:sy n="131" d="100"/>
        </p:scale>
        <p:origin x="232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0B0330-1ED3-7948-BE66-5EE2B63661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7DB5CD-826B-FA4D-80C4-DCB0CBF52E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DD3BC3-E8A6-2E45-8651-7C07CF151CFD}" type="datetimeFigureOut">
              <a:rPr lang="en-US" smtClean="0"/>
              <a:t>2/27/23</a:t>
            </a:fld>
            <a:endParaRPr lang="en-US"/>
          </a:p>
        </p:txBody>
      </p:sp>
      <p:sp>
        <p:nvSpPr>
          <p:cNvPr id="4" name="Footer Placeholder 3">
            <a:extLst>
              <a:ext uri="{FF2B5EF4-FFF2-40B4-BE49-F238E27FC236}">
                <a16:creationId xmlns:a16="http://schemas.microsoft.com/office/drawing/2014/main" id="{D3AF2C19-BC63-6B41-9900-8122F4F671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794B70-B521-3440-B5CE-BF72FBF84B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ECB81D-493A-F042-84FA-880595398D02}" type="slidenum">
              <a:rPr lang="en-US" smtClean="0"/>
              <a:t>‹#›</a:t>
            </a:fld>
            <a:endParaRPr lang="en-US"/>
          </a:p>
        </p:txBody>
      </p:sp>
    </p:spTree>
    <p:extLst>
      <p:ext uri="{BB962C8B-B14F-4D97-AF65-F5344CB8AC3E}">
        <p14:creationId xmlns:p14="http://schemas.microsoft.com/office/powerpoint/2010/main" val="1209518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8C036-FB7E-0448-9C1D-7CB7BDDF08FD}" type="datetimeFigureOut">
              <a:rPr lang="en-US" smtClean="0"/>
              <a:t>2/27/23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EF5B6A-C186-D143-91F6-57344693157E}" type="slidenum">
              <a:rPr lang="en-US" smtClean="0"/>
              <a:t>‹#›</a:t>
            </a:fld>
            <a:endParaRPr lang="en-US"/>
          </a:p>
        </p:txBody>
      </p:sp>
    </p:spTree>
    <p:extLst>
      <p:ext uri="{BB962C8B-B14F-4D97-AF65-F5344CB8AC3E}">
        <p14:creationId xmlns:p14="http://schemas.microsoft.com/office/powerpoint/2010/main" val="2250276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ciwheel.com/work/citation?ids=1779855,9942617,9942618,2178807&amp;pre=&amp;pre=&amp;pre=&amp;pre=&amp;suf=&amp;suf=&amp;suf=&amp;suf=&amp;sa=0,0,0,0&amp;dbf=0&amp;dbf=0&amp;dbf=0&amp;dbf=0"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sciwheel.com/work/citation?ids=8230581,8179759,3588618,3588621&amp;pre=&amp;pre=&amp;pre=&amp;pre=&amp;suf=&amp;suf=&amp;suf=&amp;suf=&amp;sa=0,0,0,0&amp;dbf=0&amp;dbf=0&amp;dbf=0&amp;dbf=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My name is </a:t>
            </a:r>
            <a:r>
              <a:rPr lang="en-US" dirty="0" err="1"/>
              <a:t>APril</a:t>
            </a:r>
            <a:r>
              <a:rPr lang="en-US" dirty="0"/>
              <a:t> Evans, I am a UJMT Fogarty </a:t>
            </a:r>
            <a:r>
              <a:rPr lang="en-US" dirty="0" err="1"/>
              <a:t>Aulumn</a:t>
            </a:r>
            <a:r>
              <a:rPr lang="en-US" dirty="0"/>
              <a:t> and a 3 </a:t>
            </a:r>
            <a:r>
              <a:rPr lang="en-US" dirty="0" err="1"/>
              <a:t>rd</a:t>
            </a:r>
            <a:r>
              <a:rPr lang="en-US" dirty="0"/>
              <a:t> year peds heme </a:t>
            </a:r>
            <a:r>
              <a:rPr lang="en-US" dirty="0" err="1"/>
              <a:t>onc</a:t>
            </a:r>
            <a:r>
              <a:rPr lang="en-US" dirty="0"/>
              <a:t> fellow at the University of North Carolina. I am elated to be here today to share with you all the results of my Fogarty project that focused on the ............</a:t>
            </a:r>
          </a:p>
          <a:p>
            <a:endParaRPr lang="en-US" dirty="0"/>
          </a:p>
          <a:p>
            <a:r>
              <a:rPr lang="en-US" dirty="0"/>
              <a:t>Authors to note are </a:t>
            </a:r>
          </a:p>
          <a:p>
            <a:r>
              <a:rPr lang="en-US" dirty="0"/>
              <a:t>Alyssa Tilly Pediatric &amp; Internal </a:t>
            </a:r>
            <a:r>
              <a:rPr lang="en-US" dirty="0" err="1"/>
              <a:t>Medicone</a:t>
            </a:r>
            <a:r>
              <a:rPr lang="en-US" dirty="0"/>
              <a:t> Palliative care faculty at the UNC </a:t>
            </a:r>
          </a:p>
          <a:p>
            <a:r>
              <a:rPr lang="en-US" dirty="0"/>
              <a:t>Yolande Gondwe MPH student UNC project Malawi</a:t>
            </a:r>
          </a:p>
          <a:p>
            <a:r>
              <a:rPr lang="en-US" dirty="0"/>
              <a:t>Maria and </a:t>
            </a:r>
            <a:r>
              <a:rPr lang="en-US" dirty="0" err="1"/>
              <a:t>Agness</a:t>
            </a:r>
            <a:r>
              <a:rPr lang="en-US" dirty="0"/>
              <a:t> Data </a:t>
            </a:r>
            <a:r>
              <a:rPr lang="en-US" dirty="0" err="1"/>
              <a:t>Corrdinators</a:t>
            </a:r>
            <a:r>
              <a:rPr lang="en-US" dirty="0"/>
              <a:t> UNC project Malawi </a:t>
            </a:r>
          </a:p>
          <a:p>
            <a:r>
              <a:rPr lang="en-US" dirty="0"/>
              <a:t>Bryce Reeve Psychometrician faculty of Duke </a:t>
            </a:r>
            <a:r>
              <a:rPr lang="en-US" dirty="0" err="1"/>
              <a:t>Universtity</a:t>
            </a:r>
            <a:r>
              <a:rPr lang="en-US" dirty="0"/>
              <a:t> </a:t>
            </a:r>
            <a:r>
              <a:rPr lang="en-US" dirty="0" err="1"/>
              <a:t>Scohol</a:t>
            </a:r>
            <a:r>
              <a:rPr lang="en-US" dirty="0"/>
              <a:t> of medicine </a:t>
            </a:r>
          </a:p>
          <a:p>
            <a:r>
              <a:rPr lang="en-US" dirty="0"/>
              <a:t>Kate Westmoreland Peds Heme </a:t>
            </a:r>
            <a:r>
              <a:rPr lang="en-US" dirty="0" err="1"/>
              <a:t>ONc</a:t>
            </a:r>
            <a:r>
              <a:rPr lang="en-US" dirty="0"/>
              <a:t> Faculty UNC project Malawi </a:t>
            </a:r>
          </a:p>
          <a:p>
            <a:endParaRPr lang="en-US" dirty="0"/>
          </a:p>
          <a:p>
            <a:endParaRPr lang="en-US" dirty="0"/>
          </a:p>
        </p:txBody>
      </p:sp>
      <p:sp>
        <p:nvSpPr>
          <p:cNvPr id="4" name="Slide Number Placeholder 3"/>
          <p:cNvSpPr>
            <a:spLocks noGrp="1"/>
          </p:cNvSpPr>
          <p:nvPr>
            <p:ph type="sldNum" sz="quarter" idx="5"/>
          </p:nvPr>
        </p:nvSpPr>
        <p:spPr/>
        <p:txBody>
          <a:bodyPr/>
          <a:lstStyle/>
          <a:p>
            <a:fld id="{E6EF5B6A-C186-D143-91F6-57344693157E}" type="slidenum">
              <a:rPr lang="en-US" smtClean="0"/>
              <a:t>1</a:t>
            </a:fld>
            <a:endParaRPr lang="en-US"/>
          </a:p>
        </p:txBody>
      </p:sp>
    </p:spTree>
    <p:extLst>
      <p:ext uri="{BB962C8B-B14F-4D97-AF65-F5344CB8AC3E}">
        <p14:creationId xmlns:p14="http://schemas.microsoft.com/office/powerpoint/2010/main" val="121773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is a national teaching hospital in the capital of Malawi, Lilongwe</a:t>
            </a:r>
            <a:endParaRPr lang="en-US" dirty="0"/>
          </a:p>
        </p:txBody>
      </p:sp>
      <p:sp>
        <p:nvSpPr>
          <p:cNvPr id="4" name="Slide Number Placeholder 3"/>
          <p:cNvSpPr>
            <a:spLocks noGrp="1"/>
          </p:cNvSpPr>
          <p:nvPr>
            <p:ph type="sldNum" sz="quarter" idx="5"/>
          </p:nvPr>
        </p:nvSpPr>
        <p:spPr/>
        <p:txBody>
          <a:bodyPr/>
          <a:lstStyle/>
          <a:p>
            <a:fld id="{E6EF5B6A-C186-D143-91F6-57344693157E}" type="slidenum">
              <a:rPr lang="en-US" smtClean="0"/>
              <a:t>15</a:t>
            </a:fld>
            <a:endParaRPr lang="en-US"/>
          </a:p>
        </p:txBody>
      </p:sp>
    </p:spTree>
    <p:extLst>
      <p:ext uri="{BB962C8B-B14F-4D97-AF65-F5344CB8AC3E}">
        <p14:creationId xmlns:p14="http://schemas.microsoft.com/office/powerpoint/2010/main" val="1345697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UNC Project Malawi was established in 1999 as a collaboration between UNC and the Malawi Ministry of Health (MOH)</a:t>
            </a:r>
            <a:endParaRPr lang="en-US" sz="1100" dirty="0"/>
          </a:p>
          <a:p>
            <a:endParaRPr lang="en-US" dirty="0"/>
          </a:p>
        </p:txBody>
      </p:sp>
      <p:sp>
        <p:nvSpPr>
          <p:cNvPr id="4" name="Slide Number Placeholder 3"/>
          <p:cNvSpPr>
            <a:spLocks noGrp="1"/>
          </p:cNvSpPr>
          <p:nvPr>
            <p:ph type="sldNum" sz="quarter" idx="5"/>
          </p:nvPr>
        </p:nvSpPr>
        <p:spPr/>
        <p:txBody>
          <a:bodyPr/>
          <a:lstStyle/>
          <a:p>
            <a:fld id="{E6EF5B6A-C186-D143-91F6-57344693157E}" type="slidenum">
              <a:rPr lang="en-US" smtClean="0"/>
              <a:t>16</a:t>
            </a:fld>
            <a:endParaRPr lang="en-US"/>
          </a:p>
        </p:txBody>
      </p:sp>
    </p:spTree>
    <p:extLst>
      <p:ext uri="{BB962C8B-B14F-4D97-AF65-F5344CB8AC3E}">
        <p14:creationId xmlns:p14="http://schemas.microsoft.com/office/powerpoint/2010/main" val="3826593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2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One additional tool that we use to assess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HRQol</a:t>
            </a:r>
            <a:r>
              <a:rPr lang="en-US" sz="1200" dirty="0">
                <a:effectLst/>
                <a:latin typeface="Calibri" panose="020F0502020204030204" pitchFamily="34" charset="0"/>
                <a:ea typeface="Calibri" panose="020F0502020204030204" pitchFamily="34" charset="0"/>
                <a:cs typeface="Times New Roman" panose="02020603050405020304" pitchFamily="18" charset="0"/>
              </a:rPr>
              <a:t> in Malawi was created by our palliative care faculty Dr Tilly. This is referred to as the symptom tool kit. It assesses these core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demains</a:t>
            </a:r>
            <a:r>
              <a:rPr lang="en-US" sz="1200" dirty="0">
                <a:effectLst/>
                <a:latin typeface="Calibri" panose="020F0502020204030204" pitchFamily="34" charset="0"/>
                <a:ea typeface="Calibri" panose="020F0502020204030204" pitchFamily="34" charset="0"/>
                <a:cs typeface="Times New Roman" panose="02020603050405020304" pitchFamily="18" charset="0"/>
              </a:rPr>
              <a:t> including Nausea, insomnia, constipation, mucositis, stomach pain, and pain. </a:t>
            </a:r>
          </a:p>
          <a:p>
            <a:pPr marL="0" marR="0">
              <a:spcBef>
                <a:spcPts val="0"/>
              </a:spcBef>
              <a:spcAft>
                <a:spcPts val="200"/>
              </a:spcAft>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000" dirty="0">
                <a:solidFill>
                  <a:srgbClr val="1C1D1E"/>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Ped-PRO-CTCAE when compared to home symptom diary (</a:t>
            </a:r>
            <a:r>
              <a:rPr lang="en-US" sz="1000" dirty="0" err="1">
                <a:solidFill>
                  <a:srgbClr val="1C1D1E"/>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ie</a:t>
            </a:r>
            <a:r>
              <a:rPr lang="en-US" sz="1000" dirty="0">
                <a:solidFill>
                  <a:srgbClr val="1C1D1E"/>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nausea, constipation, pain, mucositis, insomnia and abdominal pain) were correlated across all matching PRO-CTCAE domains (</a:t>
            </a:r>
            <a:r>
              <a:rPr lang="en-US" sz="1000" i="1" dirty="0">
                <a:solidFill>
                  <a:srgbClr val="1C1D1E"/>
                </a:solidFill>
                <a:effectLst/>
                <a:latin typeface="Calibri" panose="020F0502020204030204" pitchFamily="34" charset="0"/>
                <a:ea typeface="Calibri" panose="020F0502020204030204" pitchFamily="34" charset="0"/>
                <a:cs typeface="Times New Roman" panose="02020603050405020304" pitchFamily="18" charset="0"/>
              </a:rPr>
              <a:t>p</a:t>
            </a:r>
            <a:r>
              <a:rPr lang="en-US" sz="1000" dirty="0">
                <a:solidFill>
                  <a:srgbClr val="1C1D1E"/>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&lt;0.001).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200"/>
              </a:spcAft>
            </a:pPr>
            <a:endParaRPr lang="en-US" dirty="0"/>
          </a:p>
        </p:txBody>
      </p:sp>
      <p:sp>
        <p:nvSpPr>
          <p:cNvPr id="4" name="Slide Number Placeholder 3"/>
          <p:cNvSpPr>
            <a:spLocks noGrp="1"/>
          </p:cNvSpPr>
          <p:nvPr>
            <p:ph type="sldNum" sz="quarter" idx="5"/>
          </p:nvPr>
        </p:nvSpPr>
        <p:spPr/>
        <p:txBody>
          <a:bodyPr/>
          <a:lstStyle/>
          <a:p>
            <a:fld id="{E6EF5B6A-C186-D143-91F6-57344693157E}" type="slidenum">
              <a:rPr lang="en-US" smtClean="0"/>
              <a:t>18</a:t>
            </a:fld>
            <a:endParaRPr lang="en-US"/>
          </a:p>
        </p:txBody>
      </p:sp>
    </p:spTree>
    <p:extLst>
      <p:ext uri="{BB962C8B-B14F-4D97-AF65-F5344CB8AC3E}">
        <p14:creationId xmlns:p14="http://schemas.microsoft.com/office/powerpoint/2010/main" val="314586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Ped-PRO-CTCAE when compared to home symptom diary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nausea, constipation, pain, mucositis, insomnia and abdominal pain) were correlated across all matching PRO-CTCAE domains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&lt;0.001). </a:t>
            </a:r>
            <a:endParaRPr lang="en-US" dirty="0"/>
          </a:p>
        </p:txBody>
      </p:sp>
      <p:sp>
        <p:nvSpPr>
          <p:cNvPr id="4" name="Slide Number Placeholder 3"/>
          <p:cNvSpPr>
            <a:spLocks noGrp="1"/>
          </p:cNvSpPr>
          <p:nvPr>
            <p:ph type="sldNum" sz="quarter" idx="5"/>
          </p:nvPr>
        </p:nvSpPr>
        <p:spPr/>
        <p:txBody>
          <a:bodyPr/>
          <a:lstStyle/>
          <a:p>
            <a:fld id="{E6EF5B6A-C186-D143-91F6-57344693157E}" type="slidenum">
              <a:rPr lang="en-US" smtClean="0"/>
              <a:t>19</a:t>
            </a:fld>
            <a:endParaRPr lang="en-US"/>
          </a:p>
        </p:txBody>
      </p:sp>
    </p:spTree>
    <p:extLst>
      <p:ext uri="{BB962C8B-B14F-4D97-AF65-F5344CB8AC3E}">
        <p14:creationId xmlns:p14="http://schemas.microsoft.com/office/powerpoint/2010/main" val="361873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dirty="0">
                <a:solidFill>
                  <a:srgbClr val="1C1D1E"/>
                </a:solidFill>
                <a:effectLst/>
                <a:highlight>
                  <a:srgbClr val="FFFFFF"/>
                </a:highlight>
                <a:latin typeface="Arial" panose="020B0604020202020204" pitchFamily="34" charset="0"/>
                <a:ea typeface="Arial" panose="020B0604020202020204" pitchFamily="34" charset="0"/>
              </a:rPr>
              <a:t>Convergent and discriminant validity of the Ped-PRO-CTCAE was examined by its association with </a:t>
            </a:r>
            <a:r>
              <a:rPr lang="en-US" sz="1200" dirty="0">
                <a:solidFill>
                  <a:srgbClr val="1C1D1E"/>
                </a:solidFill>
                <a:effectLst/>
                <a:latin typeface="Arial" panose="020B0604020202020204" pitchFamily="34" charset="0"/>
                <a:ea typeface="Arial" panose="020B0604020202020204" pitchFamily="34" charset="0"/>
              </a:rPr>
              <a:t>the translated and validated </a:t>
            </a:r>
            <a:r>
              <a:rPr lang="en-US" sz="1200" dirty="0">
                <a:solidFill>
                  <a:srgbClr val="000000"/>
                </a:solidFill>
                <a:effectLst/>
                <a:latin typeface="Arial" panose="020B0604020202020204" pitchFamily="34" charset="0"/>
                <a:ea typeface="Arial" panose="020B0604020202020204" pitchFamily="34" charset="0"/>
              </a:rPr>
              <a:t>PROMIS Pediatric tool. </a:t>
            </a:r>
            <a:r>
              <a:rPr lang="en-US" sz="1200" dirty="0">
                <a:solidFill>
                  <a:srgbClr val="000000"/>
                </a:solidFill>
                <a:effectLst/>
                <a:highlight>
                  <a:srgbClr val="FFFFFF"/>
                </a:highlight>
                <a:latin typeface="Arial" panose="020B0604020202020204" pitchFamily="34" charset="0"/>
                <a:ea typeface="Arial" panose="020B0604020202020204" pitchFamily="34" charset="0"/>
              </a:rPr>
              <a:t>Spear</a:t>
            </a:r>
            <a:r>
              <a:rPr lang="en-US" sz="1200" dirty="0">
                <a:solidFill>
                  <a:srgbClr val="1C1D1E"/>
                </a:solidFill>
                <a:effectLst/>
                <a:highlight>
                  <a:srgbClr val="FFFFFF"/>
                </a:highlight>
                <a:latin typeface="Arial" panose="020B0604020202020204" pitchFamily="34" charset="0"/>
                <a:ea typeface="Arial" panose="020B0604020202020204" pitchFamily="34" charset="0"/>
              </a:rPr>
              <a:t>man’s correlation</a:t>
            </a:r>
            <a:r>
              <a:rPr lang="en-US" sz="1200" dirty="0">
                <a:solidFill>
                  <a:srgbClr val="1C1D1E"/>
                </a:solidFill>
                <a:effectLst/>
                <a:latin typeface="Arial" panose="020B0604020202020204" pitchFamily="34" charset="0"/>
                <a:ea typeface="Arial" panose="020B0604020202020204" pitchFamily="34" charset="0"/>
              </a:rPr>
              <a:t> showed there were s</a:t>
            </a:r>
            <a:r>
              <a:rPr lang="en-US" sz="1200" dirty="0">
                <a:solidFill>
                  <a:srgbClr val="1C1D1E"/>
                </a:solidFill>
                <a:effectLst/>
                <a:highlight>
                  <a:srgbClr val="FFFFFF"/>
                </a:highlight>
                <a:latin typeface="Arial" panose="020B0604020202020204" pitchFamily="34" charset="0"/>
                <a:ea typeface="Arial" panose="020B0604020202020204" pitchFamily="34" charset="0"/>
              </a:rPr>
              <a:t>tronger correlations when symptoms matched between the two instruments (i.e. pain intensity r=0.63, fatigue severity r=0.68, depression r=0.49, and anxiety severity r=0.71). Magnitudes of correlation estimates are classified as small (0.10-0.29), moderate (0.30-0.49), strong (0.50-0.69), and very strong. (&gt;0.70), per </a:t>
            </a:r>
            <a:r>
              <a:rPr lang="en-US" sz="1200" dirty="0" err="1">
                <a:solidFill>
                  <a:srgbClr val="1C1D1E"/>
                </a:solidFill>
                <a:effectLst/>
                <a:highlight>
                  <a:srgbClr val="FFFFFF"/>
                </a:highlight>
                <a:latin typeface="Arial" panose="020B0604020202020204" pitchFamily="34" charset="0"/>
                <a:ea typeface="Arial" panose="020B0604020202020204" pitchFamily="34" charset="0"/>
              </a:rPr>
              <a:t>Cohens’s</a:t>
            </a:r>
            <a:r>
              <a:rPr lang="en-US" sz="1200" dirty="0">
                <a:solidFill>
                  <a:srgbClr val="1C1D1E"/>
                </a:solidFill>
                <a:effectLst/>
                <a:highlight>
                  <a:srgbClr val="FFFFFF"/>
                </a:highlight>
                <a:latin typeface="Arial" panose="020B0604020202020204" pitchFamily="34" charset="0"/>
                <a:ea typeface="Arial" panose="020B0604020202020204" pitchFamily="34" charset="0"/>
              </a:rPr>
              <a:t> recommended effect sizes</a:t>
            </a:r>
            <a:r>
              <a:rPr lang="en-US" sz="1200" dirty="0">
                <a:effectLst/>
                <a:latin typeface="Arial" panose="020B0604020202020204" pitchFamily="34" charset="0"/>
                <a:ea typeface="Arial" panose="020B0604020202020204" pitchFamily="34" charset="0"/>
              </a:rPr>
              <a:t> </a:t>
            </a:r>
            <a:r>
              <a:rPr lang="en-US" sz="1200" dirty="0">
                <a:solidFill>
                  <a:srgbClr val="1C1D1E"/>
                </a:solidFill>
                <a:effectLst/>
                <a:highlight>
                  <a:srgbClr val="FFFFFF"/>
                </a:highlight>
                <a:latin typeface="Arial" panose="020B0604020202020204" pitchFamily="34" charset="0"/>
                <a:ea typeface="Arial" panose="020B0604020202020204" pitchFamily="34" charset="0"/>
              </a:rPr>
              <a:t>. </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Bryces</a:t>
            </a:r>
            <a:r>
              <a:rPr lang="en-US" sz="1200" dirty="0">
                <a:effectLst/>
                <a:latin typeface="Arial" panose="020B0604020202020204" pitchFamily="34" charset="0"/>
                <a:ea typeface="Arial" panose="020B0604020202020204" pitchFamily="34" charset="0"/>
              </a:rPr>
              <a:t>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Magnitudes of correlation are classified as small (0.10–0.29), moderate (0.30–0.49), strong (0.50–0.69), and very strong (&gt;0.70).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6EF5B6A-C186-D143-91F6-57344693157E}" type="slidenum">
              <a:rPr lang="en-US" smtClean="0"/>
              <a:t>20</a:t>
            </a:fld>
            <a:endParaRPr lang="en-US"/>
          </a:p>
        </p:txBody>
      </p:sp>
    </p:spTree>
    <p:extLst>
      <p:ext uri="{BB962C8B-B14F-4D97-AF65-F5344CB8AC3E}">
        <p14:creationId xmlns:p14="http://schemas.microsoft.com/office/powerpoint/2010/main" val="2829786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C1D1E"/>
                </a:solidFill>
                <a:effectLst/>
                <a:latin typeface="Arial" panose="020B0604020202020204" pitchFamily="34" charset="0"/>
                <a:ea typeface="Arial" panose="020B0604020202020204" pitchFamily="34" charset="0"/>
              </a:rPr>
              <a:t>The FACIT translation process was established to ensure that PRO measures reflect cultural and conceptual equivalence of meaning and measurement between different countries</a:t>
            </a:r>
            <a:r>
              <a:rPr lang="en-US" sz="1200" dirty="0">
                <a:effectLst/>
                <a:latin typeface="Arial" panose="020B0604020202020204" pitchFamily="34" charset="0"/>
                <a:ea typeface="Arial" panose="020B0604020202020204" pitchFamily="34" charset="0"/>
              </a:rPr>
              <a:t> </a:t>
            </a:r>
            <a:r>
              <a:rPr lang="en-US" sz="1200" dirty="0">
                <a:solidFill>
                  <a:srgbClr val="1C1D1E"/>
                </a:solidFill>
                <a:effectLst/>
                <a:latin typeface="Arial" panose="020B0604020202020204" pitchFamily="34" charset="0"/>
                <a:ea typeface="Arial" panose="020B0604020202020204" pitchFamily="34" charset="0"/>
              </a:rPr>
              <a:t>. This is a critical step in Africa where there are known to be more then 1000-2000 local languages and dialects</a:t>
            </a:r>
            <a:r>
              <a:rPr lang="en-US" dirty="0">
                <a:effectLst/>
              </a:rPr>
              <a:t> </a:t>
            </a:r>
            <a:r>
              <a:rPr lang="en-US" sz="1200" dirty="0">
                <a:effectLst/>
                <a:latin typeface="Arial" panose="020B0604020202020204" pitchFamily="34" charset="0"/>
                <a:ea typeface="Arial" panose="020B0604020202020204" pitchFamily="34" charset="0"/>
              </a:rPr>
              <a:t> https://</a:t>
            </a:r>
            <a:r>
              <a:rPr lang="en-US" sz="1200" dirty="0" err="1">
                <a:effectLst/>
                <a:latin typeface="Arial" panose="020B0604020202020204" pitchFamily="34" charset="0"/>
                <a:ea typeface="Arial" panose="020B0604020202020204" pitchFamily="34" charset="0"/>
              </a:rPr>
              <a:t>pubmed.ncbi.nlm.nih.gov</a:t>
            </a:r>
            <a:r>
              <a:rPr lang="en-US" sz="1200" dirty="0">
                <a:effectLst/>
                <a:latin typeface="Arial" panose="020B0604020202020204" pitchFamily="34" charset="0"/>
                <a:ea typeface="Arial" panose="020B0604020202020204" pitchFamily="34" charset="0"/>
              </a:rPr>
              <a:t>/15851774/</a:t>
            </a:r>
          </a:p>
          <a:p>
            <a:endParaRPr lang="en-US" dirty="0"/>
          </a:p>
          <a:p>
            <a:endParaRPr lang="en-US" dirty="0"/>
          </a:p>
        </p:txBody>
      </p:sp>
      <p:sp>
        <p:nvSpPr>
          <p:cNvPr id="4" name="Slide Number Placeholder 3"/>
          <p:cNvSpPr>
            <a:spLocks noGrp="1"/>
          </p:cNvSpPr>
          <p:nvPr>
            <p:ph type="sldNum" sz="quarter" idx="5"/>
          </p:nvPr>
        </p:nvSpPr>
        <p:spPr/>
        <p:txBody>
          <a:bodyPr/>
          <a:lstStyle/>
          <a:p>
            <a:fld id="{E6EF5B6A-C186-D143-91F6-57344693157E}" type="slidenum">
              <a:rPr lang="en-US" smtClean="0"/>
              <a:t>21</a:t>
            </a:fld>
            <a:endParaRPr lang="en-US"/>
          </a:p>
        </p:txBody>
      </p:sp>
    </p:spTree>
    <p:extLst>
      <p:ext uri="{BB962C8B-B14F-4D97-AF65-F5344CB8AC3E}">
        <p14:creationId xmlns:p14="http://schemas.microsoft.com/office/powerpoint/2010/main" val="710673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dirty="0">
                <a:solidFill>
                  <a:srgbClr val="1C1D1E"/>
                </a:solidFill>
                <a:effectLst/>
                <a:latin typeface="Arial" panose="020B0604020202020204" pitchFamily="34" charset="0"/>
                <a:ea typeface="Arial" panose="020B0604020202020204" pitchFamily="34" charset="0"/>
              </a:rPr>
              <a:t>The translation of the Chichewa version of the Ped-PRO-CTCAE followed the FACIT translation methodology that is recommended by the ISPOR. The FACIT translation process was established to ensure that PRO measures reflect cultural and conceptual equivalence of meaning and measurement between different countries</a:t>
            </a:r>
            <a:r>
              <a:rPr lang="en-US" sz="1200" dirty="0">
                <a:effectLst/>
                <a:latin typeface="Arial" panose="020B0604020202020204" pitchFamily="34" charset="0"/>
                <a:ea typeface="Arial" panose="020B0604020202020204" pitchFamily="34" charset="0"/>
              </a:rPr>
              <a:t> </a:t>
            </a:r>
            <a:r>
              <a:rPr lang="en-US" sz="1200" dirty="0">
                <a:solidFill>
                  <a:srgbClr val="1C1D1E"/>
                </a:solidFill>
                <a:effectLst/>
                <a:latin typeface="Arial" panose="020B0604020202020204" pitchFamily="34" charset="0"/>
                <a:ea typeface="Arial" panose="020B0604020202020204" pitchFamily="34" charset="0"/>
              </a:rPr>
              <a:t>. This is a critical step in Africa where there are known to be more then 1000-2000 local languages and dialects. </a:t>
            </a:r>
            <a:r>
              <a:rPr lang="en-US" sz="1200" dirty="0">
                <a:solidFill>
                  <a:srgbClr val="000000"/>
                </a:solidFill>
                <a:effectLst/>
                <a:latin typeface="Arial" panose="020B0604020202020204" pitchFamily="34" charset="0"/>
                <a:ea typeface="Calibri" panose="020F0502020204030204" pitchFamily="34" charset="0"/>
              </a:rPr>
              <a:t>The Chichewa version of the Pediatric PROMIS-25 and Ped-PRO-CTCAE measures are the first-ever translated and culturally validated PROs instruments for use in a resource-limited setting and in SSA. </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https://</a:t>
            </a:r>
            <a:r>
              <a:rPr lang="en-US" sz="1200" dirty="0" err="1">
                <a:effectLst/>
                <a:latin typeface="Arial" panose="020B0604020202020204" pitchFamily="34" charset="0"/>
                <a:ea typeface="Arial" panose="020B0604020202020204" pitchFamily="34" charset="0"/>
              </a:rPr>
              <a:t>pubmed.ncbi.nlm.nih.gov</a:t>
            </a:r>
            <a:r>
              <a:rPr lang="en-US" sz="1200" dirty="0">
                <a:effectLst/>
                <a:latin typeface="Arial" panose="020B0604020202020204" pitchFamily="34" charset="0"/>
                <a:ea typeface="Arial" panose="020B0604020202020204" pitchFamily="34" charset="0"/>
              </a:rPr>
              <a:t>/15851774/</a:t>
            </a:r>
          </a:p>
          <a:p>
            <a:endParaRPr lang="en-US" dirty="0"/>
          </a:p>
          <a:p>
            <a:endParaRPr lang="en-US" dirty="0"/>
          </a:p>
        </p:txBody>
      </p:sp>
      <p:sp>
        <p:nvSpPr>
          <p:cNvPr id="4" name="Slide Number Placeholder 3"/>
          <p:cNvSpPr>
            <a:spLocks noGrp="1"/>
          </p:cNvSpPr>
          <p:nvPr>
            <p:ph type="sldNum" sz="quarter" idx="5"/>
          </p:nvPr>
        </p:nvSpPr>
        <p:spPr/>
        <p:txBody>
          <a:bodyPr/>
          <a:lstStyle/>
          <a:p>
            <a:fld id="{E6EF5B6A-C186-D143-91F6-57344693157E}" type="slidenum">
              <a:rPr lang="en-US" smtClean="0"/>
              <a:t>22</a:t>
            </a:fld>
            <a:endParaRPr lang="en-US"/>
          </a:p>
        </p:txBody>
      </p:sp>
    </p:spTree>
    <p:extLst>
      <p:ext uri="{BB962C8B-B14F-4D97-AF65-F5344CB8AC3E}">
        <p14:creationId xmlns:p14="http://schemas.microsoft.com/office/powerpoint/2010/main" val="3666727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Awaiting local IRB approval with anticipated enrollment date of April 2023!</a:t>
            </a:r>
          </a:p>
          <a:p>
            <a:endParaRPr lang="en-US" dirty="0"/>
          </a:p>
          <a:p>
            <a:r>
              <a:rPr lang="en-US" dirty="0"/>
              <a:t>I am so honored to be invited to speak to you all during this palliative conference. </a:t>
            </a:r>
            <a:r>
              <a:rPr lang="en-US" sz="1800" dirty="0">
                <a:effectLst/>
                <a:latin typeface="Arial" panose="020B0604020202020204" pitchFamily="34" charset="0"/>
                <a:ea typeface="Calibri" panose="020F0502020204030204" pitchFamily="34" charset="0"/>
              </a:rPr>
              <a:t>Incorporating these PRO measures into SSA will address a gap; in a country where healthcare delivery is historically patriarchal and shared decision making between patients and providers is not the norm. We are so excited about the potential to harness the voice of vulnerable and often silenced patients across the globe.</a:t>
            </a:r>
            <a:r>
              <a:rPr lang="en-US" dirty="0">
                <a:effectLst/>
              </a:rPr>
              <a:t> </a:t>
            </a:r>
            <a:endParaRPr lang="en-US" dirty="0"/>
          </a:p>
          <a:p>
            <a:endParaRPr lang="en-US" dirty="0"/>
          </a:p>
          <a:p>
            <a:r>
              <a:rPr lang="en-US" dirty="0"/>
              <a:t>I do understand barriers in LMICs, I have dedicated my work to ensuring that children receive the best care REGARDLESS of where they are born.</a:t>
            </a:r>
          </a:p>
          <a:p>
            <a:endParaRPr lang="en-US" dirty="0"/>
          </a:p>
          <a:p>
            <a:r>
              <a:rPr lang="en-US" dirty="0"/>
              <a:t>I encourage you all to look into utilizing PROs methodology to assess </a:t>
            </a:r>
            <a:r>
              <a:rPr lang="en-US" dirty="0" err="1"/>
              <a:t>HRQol</a:t>
            </a:r>
            <a:r>
              <a:rPr lang="en-US" dirty="0"/>
              <a:t>. The World </a:t>
            </a:r>
            <a:r>
              <a:rPr lang="en-US" dirty="0" err="1"/>
              <a:t>Healths</a:t>
            </a:r>
            <a:r>
              <a:rPr lang="en-US" dirty="0"/>
              <a:t> Organizations commitment to global oncology has set the precedent, now we just need to get onboard! </a:t>
            </a:r>
          </a:p>
          <a:p>
            <a:endParaRPr lang="en-US" dirty="0"/>
          </a:p>
          <a:p>
            <a:r>
              <a:rPr lang="en-US" dirty="0"/>
              <a:t>Thanks everyone </a:t>
            </a:r>
          </a:p>
          <a:p>
            <a:endParaRPr lang="en-US" dirty="0"/>
          </a:p>
        </p:txBody>
      </p:sp>
      <p:sp>
        <p:nvSpPr>
          <p:cNvPr id="4" name="Slide Number Placeholder 3"/>
          <p:cNvSpPr>
            <a:spLocks noGrp="1"/>
          </p:cNvSpPr>
          <p:nvPr>
            <p:ph type="sldNum" sz="quarter" idx="5"/>
          </p:nvPr>
        </p:nvSpPr>
        <p:spPr/>
        <p:txBody>
          <a:bodyPr/>
          <a:lstStyle/>
          <a:p>
            <a:fld id="{E6EF5B6A-C186-D143-91F6-57344693157E}" type="slidenum">
              <a:rPr lang="en-US" smtClean="0"/>
              <a:t>23</a:t>
            </a:fld>
            <a:endParaRPr lang="en-US"/>
          </a:p>
        </p:txBody>
      </p:sp>
    </p:spTree>
    <p:extLst>
      <p:ext uri="{BB962C8B-B14F-4D97-AF65-F5344CB8AC3E}">
        <p14:creationId xmlns:p14="http://schemas.microsoft.com/office/powerpoint/2010/main" val="2361891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Safety and tolerability are fundamental to conclusions about the effectiveness of cancer therapies</a:t>
            </a:r>
            <a:endParaRPr lang="en-US" dirty="0"/>
          </a:p>
        </p:txBody>
      </p:sp>
      <p:sp>
        <p:nvSpPr>
          <p:cNvPr id="4" name="Slide Number Placeholder 3"/>
          <p:cNvSpPr>
            <a:spLocks noGrp="1"/>
          </p:cNvSpPr>
          <p:nvPr>
            <p:ph type="sldNum" sz="quarter" idx="5"/>
          </p:nvPr>
        </p:nvSpPr>
        <p:spPr/>
        <p:txBody>
          <a:bodyPr/>
          <a:lstStyle/>
          <a:p>
            <a:fld id="{E6EF5B6A-C186-D143-91F6-57344693157E}" type="slidenum">
              <a:rPr lang="en-US" smtClean="0"/>
              <a:t>2</a:t>
            </a:fld>
            <a:endParaRPr lang="en-US"/>
          </a:p>
        </p:txBody>
      </p:sp>
    </p:spTree>
    <p:extLst>
      <p:ext uri="{BB962C8B-B14F-4D97-AF65-F5344CB8AC3E}">
        <p14:creationId xmlns:p14="http://schemas.microsoft.com/office/powerpoint/2010/main" val="1155915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C4245"/>
                </a:solidFill>
                <a:effectLst/>
                <a:latin typeface="Arial" panose="020B0604020202020204" pitchFamily="34" charset="0"/>
              </a:rPr>
              <a:t>Cancer is a leading cause of death for children and adolescents. And </a:t>
            </a:r>
            <a:r>
              <a:rPr lang="en-US" b="0" i="0" u="none" strike="noStrike" dirty="0" err="1">
                <a:solidFill>
                  <a:srgbClr val="3C4245"/>
                </a:solidFill>
                <a:effectLst/>
                <a:latin typeface="Arial" panose="020B0604020202020204" pitchFamily="34" charset="0"/>
              </a:rPr>
              <a:t>unfortunaltey</a:t>
            </a:r>
            <a:r>
              <a:rPr lang="en-US" b="0" i="0" u="none" strike="noStrike" dirty="0">
                <a:solidFill>
                  <a:srgbClr val="3C4245"/>
                </a:solidFill>
                <a:effectLst/>
                <a:latin typeface="Arial" panose="020B0604020202020204" pitchFamily="34" charset="0"/>
              </a:rPr>
              <a:t> the likelihood of surviving a diagnosis of childhood cancer depends on the country in which the child lives: in high-income countries, more than 80% of children with cancer are cured, but in many LMICs less than 30% are cured. </a:t>
            </a:r>
          </a:p>
          <a:p>
            <a:endParaRPr lang="en-US" b="0" i="0" u="none" strike="noStrike" dirty="0">
              <a:solidFill>
                <a:srgbClr val="3C4245"/>
              </a:solidFill>
              <a:effectLst/>
              <a:latin typeface="Arial" panose="020B0604020202020204" pitchFamily="34" charset="0"/>
            </a:endParaRPr>
          </a:p>
          <a:p>
            <a:r>
              <a:rPr lang="en-US" b="0" i="0" u="none" strike="noStrike" dirty="0">
                <a:solidFill>
                  <a:srgbClr val="3C4245"/>
                </a:solidFill>
                <a:effectLst/>
                <a:latin typeface="Arial" panose="020B0604020202020204" pitchFamily="34" charset="0"/>
              </a:rPr>
              <a:t>The goal is to achieve at least 60% survival for all children with cancer by 2030. </a:t>
            </a:r>
          </a:p>
          <a:p>
            <a:endParaRPr lang="en-US" b="0" i="0" u="none" strike="noStrike" dirty="0">
              <a:solidFill>
                <a:srgbClr val="3C4245"/>
              </a:solidFill>
              <a:effectLst/>
              <a:latin typeface="Arial" panose="020B0604020202020204" pitchFamily="34" charset="0"/>
            </a:endParaRPr>
          </a:p>
          <a:p>
            <a:r>
              <a:rPr lang="en-US" b="0" i="0" u="none" strike="noStrike" dirty="0">
                <a:solidFill>
                  <a:srgbClr val="3C4245"/>
                </a:solidFill>
                <a:effectLst/>
                <a:latin typeface="Arial" panose="020B0604020202020204" pitchFamily="34" charset="0"/>
              </a:rPr>
              <a:t>Not all children with cancer can be cured, but relief of suffering is possible for everyone. </a:t>
            </a:r>
            <a:r>
              <a:rPr lang="en-US" b="0" i="0" u="none" strike="noStrike" dirty="0" err="1">
                <a:solidFill>
                  <a:srgbClr val="3C4245"/>
                </a:solidFill>
                <a:effectLst/>
                <a:latin typeface="Arial" panose="020B0604020202020204" pitchFamily="34" charset="0"/>
              </a:rPr>
              <a:t>Paediatric</a:t>
            </a:r>
            <a:r>
              <a:rPr lang="en-US" b="0" i="0" u="none" strike="noStrike" dirty="0">
                <a:solidFill>
                  <a:srgbClr val="3C4245"/>
                </a:solidFill>
                <a:effectLst/>
                <a:latin typeface="Arial" panose="020B0604020202020204" pitchFamily="34" charset="0"/>
              </a:rPr>
              <a:t> palliative care is considered a core component of comprehensive care</a:t>
            </a:r>
            <a:endParaRPr lang="en-US" dirty="0"/>
          </a:p>
        </p:txBody>
      </p:sp>
      <p:sp>
        <p:nvSpPr>
          <p:cNvPr id="4" name="Slide Number Placeholder 3"/>
          <p:cNvSpPr>
            <a:spLocks noGrp="1"/>
          </p:cNvSpPr>
          <p:nvPr>
            <p:ph type="sldNum" sz="quarter" idx="5"/>
          </p:nvPr>
        </p:nvSpPr>
        <p:spPr/>
        <p:txBody>
          <a:bodyPr/>
          <a:lstStyle/>
          <a:p>
            <a:fld id="{E6EF5B6A-C186-D143-91F6-57344693157E}" type="slidenum">
              <a:rPr lang="en-US" smtClean="0"/>
              <a:t>3</a:t>
            </a:fld>
            <a:endParaRPr lang="en-US"/>
          </a:p>
        </p:txBody>
      </p:sp>
    </p:spTree>
    <p:extLst>
      <p:ext uri="{BB962C8B-B14F-4D97-AF65-F5344CB8AC3E}">
        <p14:creationId xmlns:p14="http://schemas.microsoft.com/office/powerpoint/2010/main" val="558040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Ethan Bash is here at UNC (one of my mentors)</a:t>
            </a:r>
          </a:p>
          <a:p>
            <a:endParaRPr lang="en-US" dirty="0"/>
          </a:p>
          <a:p>
            <a:r>
              <a:rPr lang="en-US" dirty="0"/>
              <a:t>These are critical things to discuss the importance of PROs</a:t>
            </a:r>
          </a:p>
          <a:p>
            <a:pPr marL="228600" indent="-228600">
              <a:buAutoNum type="arabicPeriod"/>
            </a:pPr>
            <a:r>
              <a:rPr lang="en-US" dirty="0"/>
              <a:t>Physician's under report patient symptoms </a:t>
            </a:r>
          </a:p>
          <a:p>
            <a:pPr marL="228600" indent="-228600">
              <a:buAutoNum type="arabicPeriod"/>
            </a:pPr>
            <a:r>
              <a:rPr lang="en-US" dirty="0"/>
              <a:t>Measuring PROs alone showed decreased ER visits and improved survival!!!!! </a:t>
            </a:r>
          </a:p>
        </p:txBody>
      </p:sp>
      <p:sp>
        <p:nvSpPr>
          <p:cNvPr id="4" name="Slide Number Placeholder 3"/>
          <p:cNvSpPr>
            <a:spLocks noGrp="1"/>
          </p:cNvSpPr>
          <p:nvPr>
            <p:ph type="sldNum" sz="quarter" idx="5"/>
          </p:nvPr>
        </p:nvSpPr>
        <p:spPr/>
        <p:txBody>
          <a:bodyPr/>
          <a:lstStyle/>
          <a:p>
            <a:fld id="{E6EF5B6A-C186-D143-91F6-57344693157E}" type="slidenum">
              <a:rPr lang="en-US" smtClean="0"/>
              <a:t>4</a:t>
            </a:fld>
            <a:endParaRPr lang="en-US"/>
          </a:p>
        </p:txBody>
      </p:sp>
    </p:spTree>
    <p:extLst>
      <p:ext uri="{BB962C8B-B14F-4D97-AF65-F5344CB8AC3E}">
        <p14:creationId xmlns:p14="http://schemas.microsoft.com/office/powerpoint/2010/main" val="802227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Evidence from multiple studies in pediatric cancer populations has demonstrated that clinicians and caregivers underreport the number and severity of symptoms.</a:t>
            </a:r>
            <a:r>
              <a:rPr lang="en-US" sz="1200" u="none" strike="noStrike" baseline="30000" dirty="0">
                <a:effectLst/>
                <a:latin typeface="Arial" panose="020B0604020202020204" pitchFamily="34" charset="0"/>
                <a:ea typeface="Times New Roman" panose="02020603050405020304" pitchFamily="18" charset="0"/>
                <a:hlinkClick r:id="rId3"/>
              </a:rPr>
              <a:t>21–24</a:t>
            </a:r>
            <a:r>
              <a:rPr lang="en-US" sz="1200" baseline="30000"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Calibri" panose="020F0502020204030204" pitchFamily="34" charset="0"/>
              </a:rPr>
              <a:t>In response to this need, Dr. Reeve led the development of the pediatric version of PRO-CTCAE and recently published the validation for its use among a US cohort of cancer patients.</a:t>
            </a:r>
            <a:r>
              <a:rPr lang="en-US" sz="1200" dirty="0">
                <a:effectLst/>
                <a:latin typeface="Arial" panose="020B0604020202020204" pitchFamily="34" charset="0"/>
                <a:ea typeface="Arial" panose="020B0604020202020204" pitchFamily="34" charset="0"/>
              </a:rPr>
              <a:t> </a:t>
            </a:r>
            <a:r>
              <a:rPr lang="en-US" sz="1200" u="none" strike="noStrike" baseline="30000" dirty="0">
                <a:effectLst/>
                <a:latin typeface="Arial" panose="020B0604020202020204" pitchFamily="34" charset="0"/>
                <a:ea typeface="Times New Roman" panose="02020603050405020304" pitchFamily="18" charset="0"/>
                <a:hlinkClick r:id="rId4"/>
              </a:rPr>
              <a:t>25–28</a:t>
            </a:r>
            <a:r>
              <a:rPr lang="en-US" sz="1200" dirty="0">
                <a:effectLst/>
                <a:latin typeface="Arial" panose="020B0604020202020204" pitchFamily="34" charset="0"/>
                <a:ea typeface="Calibri" panose="020F0502020204030204" pitchFamily="34" charset="0"/>
              </a:rPr>
              <a:t> This is the first pediatric self-reporting symptom AE measure designed for pediatric oncology trials. </a:t>
            </a:r>
            <a:endParaRPr lang="en-US" dirty="0"/>
          </a:p>
        </p:txBody>
      </p:sp>
      <p:sp>
        <p:nvSpPr>
          <p:cNvPr id="4" name="Slide Number Placeholder 3"/>
          <p:cNvSpPr>
            <a:spLocks noGrp="1"/>
          </p:cNvSpPr>
          <p:nvPr>
            <p:ph type="sldNum" sz="quarter" idx="5"/>
          </p:nvPr>
        </p:nvSpPr>
        <p:spPr/>
        <p:txBody>
          <a:bodyPr/>
          <a:lstStyle/>
          <a:p>
            <a:fld id="{E6EF5B6A-C186-D143-91F6-57344693157E}" type="slidenum">
              <a:rPr lang="en-US" smtClean="0"/>
              <a:t>5</a:t>
            </a:fld>
            <a:endParaRPr lang="en-US"/>
          </a:p>
        </p:txBody>
      </p:sp>
    </p:spTree>
    <p:extLst>
      <p:ext uri="{BB962C8B-B14F-4D97-AF65-F5344CB8AC3E}">
        <p14:creationId xmlns:p14="http://schemas.microsoft.com/office/powerpoint/2010/main" val="355570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demonstrates the PRO-CTCAE </a:t>
            </a:r>
            <a:r>
              <a:rPr lang="en-US" dirty="0" err="1"/>
              <a:t>Symtom</a:t>
            </a:r>
            <a:r>
              <a:rPr lang="en-US" dirty="0"/>
              <a:t> Vomiting </a:t>
            </a:r>
          </a:p>
          <a:p>
            <a:r>
              <a:rPr lang="en-US" dirty="0"/>
              <a:t>Never </a:t>
            </a:r>
          </a:p>
          <a:p>
            <a:r>
              <a:rPr lang="en-US" dirty="0"/>
              <a:t>Sometimes</a:t>
            </a:r>
          </a:p>
          <a:p>
            <a:r>
              <a:rPr lang="en-US" dirty="0"/>
              <a:t>Most of the time</a:t>
            </a:r>
          </a:p>
          <a:p>
            <a:r>
              <a:rPr lang="en-US" dirty="0"/>
              <a:t>Almost all of the time</a:t>
            </a:r>
          </a:p>
          <a:p>
            <a:r>
              <a:rPr lang="en-US" dirty="0"/>
              <a:t>And are graded 0, 1, 2 and 3</a:t>
            </a:r>
          </a:p>
          <a:p>
            <a:endParaRPr lang="en-US" dirty="0"/>
          </a:p>
          <a:p>
            <a:r>
              <a:rPr lang="en-US" dirty="0"/>
              <a:t>If the patient exhibits NO/NEVER then the subsequent question will be automatically scored as a zero </a:t>
            </a:r>
          </a:p>
          <a:p>
            <a:r>
              <a:rPr lang="en-US"/>
              <a:t>.,kl</a:t>
            </a:r>
          </a:p>
          <a:p>
            <a:endParaRPr lang="en-US" dirty="0"/>
          </a:p>
        </p:txBody>
      </p:sp>
      <p:sp>
        <p:nvSpPr>
          <p:cNvPr id="4" name="Slide Number Placeholder 3"/>
          <p:cNvSpPr>
            <a:spLocks noGrp="1"/>
          </p:cNvSpPr>
          <p:nvPr>
            <p:ph type="sldNum" sz="quarter" idx="5"/>
          </p:nvPr>
        </p:nvSpPr>
        <p:spPr/>
        <p:txBody>
          <a:bodyPr/>
          <a:lstStyle/>
          <a:p>
            <a:fld id="{E6EF5B6A-C186-D143-91F6-57344693157E}" type="slidenum">
              <a:rPr lang="en-US" smtClean="0"/>
              <a:t>6</a:t>
            </a:fld>
            <a:endParaRPr lang="en-US"/>
          </a:p>
        </p:txBody>
      </p:sp>
    </p:spTree>
    <p:extLst>
      <p:ext uri="{BB962C8B-B14F-4D97-AF65-F5344CB8AC3E}">
        <p14:creationId xmlns:p14="http://schemas.microsoft.com/office/powerpoint/2010/main" val="3148442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Validated Dr Westmoreland 2018</a:t>
            </a:r>
          </a:p>
        </p:txBody>
      </p:sp>
      <p:sp>
        <p:nvSpPr>
          <p:cNvPr id="4" name="Slide Number Placeholder 3"/>
          <p:cNvSpPr>
            <a:spLocks noGrp="1"/>
          </p:cNvSpPr>
          <p:nvPr>
            <p:ph type="sldNum" sz="quarter" idx="5"/>
          </p:nvPr>
        </p:nvSpPr>
        <p:spPr/>
        <p:txBody>
          <a:bodyPr/>
          <a:lstStyle/>
          <a:p>
            <a:fld id="{E6EF5B6A-C186-D143-91F6-57344693157E}" type="slidenum">
              <a:rPr lang="en-US" smtClean="0"/>
              <a:t>7</a:t>
            </a:fld>
            <a:endParaRPr lang="en-US"/>
          </a:p>
        </p:txBody>
      </p:sp>
    </p:spTree>
    <p:extLst>
      <p:ext uri="{BB962C8B-B14F-4D97-AF65-F5344CB8AC3E}">
        <p14:creationId xmlns:p14="http://schemas.microsoft.com/office/powerpoint/2010/main" val="1047903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panose="020B0604020202020204" pitchFamily="34" charset="0"/>
              </a:rPr>
              <a:t>P</a:t>
            </a:r>
            <a:r>
              <a:rPr lang="en-US" sz="1200" b="1" i="0" u="none" strike="noStrike" dirty="0">
                <a:solidFill>
                  <a:srgbClr val="000000"/>
                </a:solidFill>
                <a:effectLst/>
                <a:latin typeface="Arial" panose="020B0604020202020204" pitchFamily="34" charset="0"/>
              </a:rPr>
              <a:t>ictorial medication labels that aid the patients and their families in understanding which medication to use for which symptom. Patients are given a pictorial booklet with cartoon explanations and also diary to record when the toolkit medications were taken, for the providers to review at the next clinic visit.</a:t>
            </a:r>
            <a:endParaRPr lang="en-US" sz="1200" b="0" i="0" u="none" strike="noStrike" dirty="0">
              <a:solidFill>
                <a:srgbClr val="000000"/>
              </a:solidFill>
              <a:effectLst/>
              <a:latin typeface="Times New Roman" panose="02020603050405020304" pitchFamily="18" charset="0"/>
            </a:endParaRPr>
          </a:p>
          <a:p>
            <a:endParaRPr lang="en-US" sz="1200" b="1"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6EF5B6A-C186-D143-91F6-57344693157E}" type="slidenum">
              <a:rPr lang="en-US" smtClean="0"/>
              <a:t>9</a:t>
            </a:fld>
            <a:endParaRPr lang="en-US"/>
          </a:p>
        </p:txBody>
      </p:sp>
    </p:spTree>
    <p:extLst>
      <p:ext uri="{BB962C8B-B14F-4D97-AF65-F5344CB8AC3E}">
        <p14:creationId xmlns:p14="http://schemas.microsoft.com/office/powerpoint/2010/main" val="1245862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method is recommended by the International Society of Pharmacoeconomic and Outcomes Research (ISPOR) to assure cross cultural equivalence and relevance to the target population. </a:t>
            </a:r>
          </a:p>
          <a:p>
            <a:endParaRPr lang="en-US" sz="1200" kern="1200" dirty="0">
              <a:solidFill>
                <a:schemeClr val="tx1"/>
              </a:solidFill>
              <a:effectLst/>
              <a:latin typeface="+mn-lt"/>
              <a:ea typeface="+mn-ea"/>
              <a:cs typeface="+mn-cs"/>
            </a:endParaRPr>
          </a:p>
          <a:p>
            <a:r>
              <a:rPr lang="en-US" dirty="0"/>
              <a:t>There are more than 2000 languages spoken across Africa…… Although there is Development </a:t>
            </a:r>
            <a:r>
              <a:rPr lang="en-US" dirty="0" err="1"/>
              <a:t>activlet</a:t>
            </a:r>
            <a:r>
              <a:rPr lang="en-US" dirty="0"/>
              <a:t> occurring in 8 additional languages none of these are SSA</a:t>
            </a:r>
          </a:p>
          <a:p>
            <a:endParaRPr lang="en-US" dirty="0"/>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2.3.1 Step 1: Forward Translation </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The English version of the Ped-PRO-CTCAE core items questionnaire was forward translated into Chichewa, local language of Malawi, </a:t>
            </a:r>
            <a:r>
              <a:rPr lang="en-US" sz="1200" b="1" dirty="0">
                <a:effectLst/>
                <a:latin typeface="Arial" panose="020B0604020202020204" pitchFamily="34" charset="0"/>
                <a:ea typeface="Calibri" panose="020F0502020204030204" pitchFamily="34" charset="0"/>
              </a:rPr>
              <a:t>by two independent </a:t>
            </a:r>
            <a:r>
              <a:rPr lang="en-US" sz="1200" dirty="0">
                <a:effectLst/>
                <a:latin typeface="Arial" panose="020B0604020202020204" pitchFamily="34" charset="0"/>
                <a:ea typeface="Calibri" panose="020F0502020204030204" pitchFamily="34" charset="0"/>
              </a:rPr>
              <a:t>bilingual native speakers. </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2.3.2 Step 2: Reconciliation </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rPr>
              <a:t>A third bilingual independent translator reconciled </a:t>
            </a:r>
            <a:r>
              <a:rPr lang="en-US" sz="1200" dirty="0">
                <a:effectLst/>
                <a:latin typeface="Arial" panose="020B0604020202020204" pitchFamily="34" charset="0"/>
                <a:ea typeface="Calibri" panose="020F0502020204030204" pitchFamily="34" charset="0"/>
              </a:rPr>
              <a:t>the two forward translations by either selecting one forward translation or providing a new version of the translated items to resolve discrepancies.  </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2.3.3 Step 3: Back Translation </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The reconciled Chichewa version was blindly back-translated into </a:t>
            </a:r>
            <a:r>
              <a:rPr lang="en-US" sz="1200" b="1" dirty="0">
                <a:effectLst/>
                <a:latin typeface="Arial" panose="020B0604020202020204" pitchFamily="34" charset="0"/>
                <a:ea typeface="Calibri" panose="020F0502020204030204" pitchFamily="34" charset="0"/>
              </a:rPr>
              <a:t>English by a fourth bilingual independent </a:t>
            </a:r>
            <a:r>
              <a:rPr lang="en-US" sz="1200" dirty="0">
                <a:effectLst/>
                <a:latin typeface="Arial" panose="020B0604020202020204" pitchFamily="34" charset="0"/>
                <a:ea typeface="Calibri" panose="020F0502020204030204" pitchFamily="34" charset="0"/>
              </a:rPr>
              <a:t>translator.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finalized and harmonized version of the Peds PRO-CTCAE was created by compiling the feedback and recommendations of the bilingual translation coordinator (O.M.) and Peds PRO-CTCAE staff comments </a:t>
            </a:r>
          </a:p>
          <a:p>
            <a:pPr marL="0" marR="0">
              <a:lnSpc>
                <a:spcPct val="115000"/>
              </a:lnSpc>
              <a:spcBef>
                <a:spcPts val="0"/>
              </a:spcBef>
              <a:spcAft>
                <a:spcPts val="0"/>
              </a:spcAft>
            </a:pPr>
            <a:endParaRPr lang="en-US" sz="1200" dirty="0">
              <a:effectLst/>
              <a:latin typeface="Arial" panose="020B0604020202020204" pitchFamily="34" charset="0"/>
              <a:ea typeface="Arial" panose="020B0604020202020204" pitchFamily="34" charset="0"/>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EF5B6A-C186-D143-91F6-57344693157E}" type="slidenum">
              <a:rPr lang="en-US" smtClean="0"/>
              <a:t>13</a:t>
            </a:fld>
            <a:endParaRPr lang="en-US"/>
          </a:p>
        </p:txBody>
      </p:sp>
    </p:spTree>
    <p:extLst>
      <p:ext uri="{BB962C8B-B14F-4D97-AF65-F5344CB8AC3E}">
        <p14:creationId xmlns:p14="http://schemas.microsoft.com/office/powerpoint/2010/main" val="41886197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A8C5EDA-24B5-0741-ACB5-FD2963A79433}"/>
              </a:ext>
            </a:extLst>
          </p:cNvPr>
          <p:cNvSpPr>
            <a:spLocks noGrp="1"/>
          </p:cNvSpPr>
          <p:nvPr>
            <p:ph type="title"/>
          </p:nvPr>
        </p:nvSpPr>
        <p:spPr>
          <a:xfrm>
            <a:off x="495299" y="568036"/>
            <a:ext cx="11229085" cy="2732526"/>
          </a:xfrm>
        </p:spPr>
        <p:txBody>
          <a:bodyPr anchor="b">
            <a:noAutofit/>
          </a:bodyPr>
          <a:lstStyle>
            <a:lvl1pPr>
              <a:defRPr sz="6000">
                <a:solidFill>
                  <a:schemeClr val="tx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E0E13BC2-FE3D-D741-92C1-85468157E1B2}"/>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7AE0C547-4417-664E-BCC6-F3A268490154}"/>
              </a:ext>
            </a:extLst>
          </p:cNvPr>
          <p:cNvSpPr/>
          <p:nvPr userDrawn="1"/>
        </p:nvSpPr>
        <p:spPr>
          <a:xfrm>
            <a:off x="-1" y="5167744"/>
            <a:ext cx="12192001" cy="1690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C55ADDC-EE74-C346-9B58-0A560E3D8490}"/>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with low confidence">
            <a:extLst>
              <a:ext uri="{FF2B5EF4-FFF2-40B4-BE49-F238E27FC236}">
                <a16:creationId xmlns:a16="http://schemas.microsoft.com/office/drawing/2014/main" id="{9C377363-5EA7-A743-952C-997D397F1BA7}"/>
              </a:ext>
            </a:extLst>
          </p:cNvPr>
          <p:cNvPicPr>
            <a:picLocks noChangeAspect="1"/>
          </p:cNvPicPr>
          <p:nvPr userDrawn="1"/>
        </p:nvPicPr>
        <p:blipFill>
          <a:blip r:embed="rId2"/>
          <a:stretch>
            <a:fillRect/>
          </a:stretch>
        </p:blipFill>
        <p:spPr>
          <a:xfrm>
            <a:off x="495299" y="5660651"/>
            <a:ext cx="4011388" cy="704439"/>
          </a:xfrm>
          <a:prstGeom prst="rect">
            <a:avLst/>
          </a:prstGeom>
        </p:spPr>
      </p:pic>
    </p:spTree>
    <p:extLst>
      <p:ext uri="{BB962C8B-B14F-4D97-AF65-F5344CB8AC3E}">
        <p14:creationId xmlns:p14="http://schemas.microsoft.com/office/powerpoint/2010/main" val="233819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0CFA1E-F52C-7347-AF20-A0F900F9E9BD}"/>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grpSp>
        <p:nvGrpSpPr>
          <p:cNvPr id="10" name="Group 9">
            <a:extLst>
              <a:ext uri="{FF2B5EF4-FFF2-40B4-BE49-F238E27FC236}">
                <a16:creationId xmlns:a16="http://schemas.microsoft.com/office/drawing/2014/main" id="{0B82D859-C11F-6742-8CAA-C1FD136F7B15}"/>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F44F5DC4-F7BE-B843-A846-7A7A649D7D2B}"/>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6CFB429C-A4CD-8548-A953-15CC4E359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4" name="Footer Placeholder 3">
            <a:extLst>
              <a:ext uri="{FF2B5EF4-FFF2-40B4-BE49-F238E27FC236}">
                <a16:creationId xmlns:a16="http://schemas.microsoft.com/office/drawing/2014/main" id="{AC464F10-C715-9244-9AC6-2C9BD4B29334}"/>
              </a:ext>
            </a:extLst>
          </p:cNvPr>
          <p:cNvSpPr>
            <a:spLocks noGrp="1"/>
          </p:cNvSpPr>
          <p:nvPr>
            <p:ph type="ftr" sz="quarter" idx="11"/>
          </p:nvPr>
        </p:nvSpPr>
        <p:spPr/>
        <p:txBody>
          <a:bodyPr/>
          <a:lstStyle/>
          <a:p>
            <a:endParaRPr lang="en-US" dirty="0"/>
          </a:p>
        </p:txBody>
      </p:sp>
      <p:sp>
        <p:nvSpPr>
          <p:cNvPr id="13" name="Content Placeholder 6"/>
          <p:cNvSpPr>
            <a:spLocks noGrp="1"/>
          </p:cNvSpPr>
          <p:nvPr>
            <p:ph sz="quarter" idx="12"/>
          </p:nvPr>
        </p:nvSpPr>
        <p:spPr>
          <a:xfrm>
            <a:off x="981484" y="1791487"/>
            <a:ext cx="5341827" cy="38992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lvl1pPr>
            <a:lvl5pPr>
              <a:defRPr/>
            </a:lvl5pPr>
          </a:lstStyle>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a:extLst>
              <a:ext uri="{FF2B5EF4-FFF2-40B4-BE49-F238E27FC236}">
                <a16:creationId xmlns:a16="http://schemas.microsoft.com/office/drawing/2014/main" id="{5449D3CE-1A26-D447-A448-536EBC8E98F7}"/>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8149D545-3192-AA42-BC57-9698D8D9243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F1D66F15-B882-B64C-8A85-A97426F0CB0D}"/>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F111BC6F-70D9-B74E-A147-315F8556EEFD}"/>
              </a:ext>
            </a:extLst>
          </p:cNvPr>
          <p:cNvPicPr>
            <a:picLocks noChangeAspect="1"/>
          </p:cNvPicPr>
          <p:nvPr userDrawn="1"/>
        </p:nvPicPr>
        <p:blipFill>
          <a:blip r:embed="rId4"/>
          <a:stretch>
            <a:fillRect/>
          </a:stretch>
        </p:blipFill>
        <p:spPr>
          <a:xfrm>
            <a:off x="10756900" y="-2540"/>
            <a:ext cx="1435100" cy="1193800"/>
          </a:xfrm>
          <a:prstGeom prst="rect">
            <a:avLst/>
          </a:prstGeom>
        </p:spPr>
      </p:pic>
      <p:sp>
        <p:nvSpPr>
          <p:cNvPr id="18" name="Title Placeholder 1">
            <a:extLst>
              <a:ext uri="{FF2B5EF4-FFF2-40B4-BE49-F238E27FC236}">
                <a16:creationId xmlns:a16="http://schemas.microsoft.com/office/drawing/2014/main" id="{BEB2C4BB-C9ED-5742-A100-6B407D413546}"/>
              </a:ext>
            </a:extLst>
          </p:cNvPr>
          <p:cNvSpPr>
            <a:spLocks noGrp="1"/>
          </p:cNvSpPr>
          <p:nvPr>
            <p:ph type="title"/>
          </p:nvPr>
        </p:nvSpPr>
        <p:spPr>
          <a:xfrm>
            <a:off x="502920" y="253701"/>
            <a:ext cx="9769612" cy="620404"/>
          </a:xfrm>
          <a:prstGeom prst="rect">
            <a:avLst/>
          </a:prstGeom>
        </p:spPr>
        <p:txBody>
          <a:bodyPr vert="horz" lIns="91440" tIns="45720" rIns="91440" bIns="45720" rtlCol="0" anchor="ctr">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559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now, Share, D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0CFA1E-F52C-7347-AF20-A0F900F9E9BD}"/>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grpSp>
        <p:nvGrpSpPr>
          <p:cNvPr id="10" name="Group 9">
            <a:extLst>
              <a:ext uri="{FF2B5EF4-FFF2-40B4-BE49-F238E27FC236}">
                <a16:creationId xmlns:a16="http://schemas.microsoft.com/office/drawing/2014/main" id="{0B82D859-C11F-6742-8CAA-C1FD136F7B15}"/>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F44F5DC4-F7BE-B843-A846-7A7A649D7D2B}"/>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6CFB429C-A4CD-8548-A953-15CC4E359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4" name="Footer Placeholder 3">
            <a:extLst>
              <a:ext uri="{FF2B5EF4-FFF2-40B4-BE49-F238E27FC236}">
                <a16:creationId xmlns:a16="http://schemas.microsoft.com/office/drawing/2014/main" id="{AC464F10-C715-9244-9AC6-2C9BD4B29334}"/>
              </a:ext>
            </a:extLst>
          </p:cNvPr>
          <p:cNvSpPr>
            <a:spLocks noGrp="1"/>
          </p:cNvSpPr>
          <p:nvPr>
            <p:ph type="ftr" sz="quarter" idx="11"/>
          </p:nvPr>
        </p:nvSpPr>
        <p:spPr/>
        <p:txBody>
          <a:bodyPr/>
          <a:lstStyle/>
          <a:p>
            <a:endParaRPr lang="en-US" dirty="0"/>
          </a:p>
        </p:txBody>
      </p:sp>
      <p:sp>
        <p:nvSpPr>
          <p:cNvPr id="13" name="Content Placeholder 6"/>
          <p:cNvSpPr>
            <a:spLocks noGrp="1"/>
          </p:cNvSpPr>
          <p:nvPr>
            <p:ph sz="quarter" idx="12" hasCustomPrompt="1"/>
          </p:nvPr>
        </p:nvSpPr>
        <p:spPr>
          <a:xfrm>
            <a:off x="981484" y="1791487"/>
            <a:ext cx="5341827" cy="3899250"/>
          </a:xfrm>
        </p:spPr>
        <p:txBody>
          <a:bodyPr/>
          <a:lstStyle>
            <a:lvl1pPr>
              <a:defRPr baseline="0"/>
            </a:lvl1pPr>
            <a:lvl5pPr>
              <a:defRPr/>
            </a:lvl5pPr>
          </a:lstStyle>
          <a:p>
            <a:pPr lvl="0"/>
            <a:r>
              <a:rPr lang="en-US" dirty="0"/>
              <a:t>Know</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Share</a:t>
            </a:r>
          </a:p>
          <a:p>
            <a:pPr lvl="0"/>
            <a:r>
              <a:rPr lang="en-US" dirty="0"/>
              <a:t>Do</a:t>
            </a:r>
          </a:p>
        </p:txBody>
      </p:sp>
      <p:grpSp>
        <p:nvGrpSpPr>
          <p:cNvPr id="14" name="Group 13">
            <a:extLst>
              <a:ext uri="{FF2B5EF4-FFF2-40B4-BE49-F238E27FC236}">
                <a16:creationId xmlns:a16="http://schemas.microsoft.com/office/drawing/2014/main" id="{5449D3CE-1A26-D447-A448-536EBC8E98F7}"/>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8149D545-3192-AA42-BC57-9698D8D9243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F1D66F15-B882-B64C-8A85-A97426F0CB0D}"/>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F111BC6F-70D9-B74E-A147-315F8556EEFD}"/>
              </a:ext>
            </a:extLst>
          </p:cNvPr>
          <p:cNvPicPr>
            <a:picLocks noChangeAspect="1"/>
          </p:cNvPicPr>
          <p:nvPr userDrawn="1"/>
        </p:nvPicPr>
        <p:blipFill>
          <a:blip r:embed="rId4"/>
          <a:stretch>
            <a:fillRect/>
          </a:stretch>
        </p:blipFill>
        <p:spPr>
          <a:xfrm>
            <a:off x="10756900" y="-2540"/>
            <a:ext cx="1435100" cy="1193800"/>
          </a:xfrm>
          <a:prstGeom prst="rect">
            <a:avLst/>
          </a:prstGeom>
        </p:spPr>
      </p:pic>
      <p:sp>
        <p:nvSpPr>
          <p:cNvPr id="18" name="Title Placeholder 1">
            <a:extLst>
              <a:ext uri="{FF2B5EF4-FFF2-40B4-BE49-F238E27FC236}">
                <a16:creationId xmlns:a16="http://schemas.microsoft.com/office/drawing/2014/main" id="{BEB2C4BB-C9ED-5742-A100-6B407D413546}"/>
              </a:ext>
            </a:extLst>
          </p:cNvPr>
          <p:cNvSpPr>
            <a:spLocks noGrp="1"/>
          </p:cNvSpPr>
          <p:nvPr>
            <p:ph type="title" hasCustomPrompt="1"/>
          </p:nvPr>
        </p:nvSpPr>
        <p:spPr>
          <a:xfrm>
            <a:off x="502920" y="253701"/>
            <a:ext cx="9769612" cy="620404"/>
          </a:xfrm>
          <a:prstGeom prst="rect">
            <a:avLst/>
          </a:prstGeom>
        </p:spPr>
        <p:txBody>
          <a:bodyPr vert="horz" lIns="91440" tIns="45720" rIns="91440" bIns="45720" rtlCol="0" anchor="ctr">
            <a:noAutofit/>
          </a:bodyPr>
          <a:lstStyle>
            <a:lvl1pPr>
              <a:defRPr>
                <a:solidFill>
                  <a:schemeClr val="bg1"/>
                </a:solidFill>
              </a:defRPr>
            </a:lvl1pPr>
          </a:lstStyle>
          <a:p>
            <a:r>
              <a:rPr lang="en-US" dirty="0"/>
              <a:t>Know, Share, Do</a:t>
            </a:r>
          </a:p>
        </p:txBody>
      </p:sp>
    </p:spTree>
    <p:extLst>
      <p:ext uri="{BB962C8B-B14F-4D97-AF65-F5344CB8AC3E}">
        <p14:creationId xmlns:p14="http://schemas.microsoft.com/office/powerpoint/2010/main" val="3727565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14" name="Content Placeholder 6"/>
          <p:cNvSpPr>
            <a:spLocks noGrp="1"/>
          </p:cNvSpPr>
          <p:nvPr>
            <p:ph sz="quarter" idx="12"/>
          </p:nvPr>
        </p:nvSpPr>
        <p:spPr>
          <a:xfrm>
            <a:off x="3703320" y="1714500"/>
            <a:ext cx="7985760" cy="3924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4D60ADF1-B8EF-7642-A4EF-70527152ABF5}"/>
              </a:ext>
            </a:extLst>
          </p:cNvPr>
          <p:cNvSpPr/>
          <p:nvPr userDrawn="1"/>
        </p:nvSpPr>
        <p:spPr>
          <a:xfrm>
            <a:off x="3200400" y="0"/>
            <a:ext cx="78028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0C0101-9281-C049-BAE7-9D060EEB9363}"/>
              </a:ext>
            </a:extLst>
          </p:cNvPr>
          <p:cNvSpPr>
            <a:spLocks noGrp="1"/>
          </p:cNvSpPr>
          <p:nvPr>
            <p:ph type="title"/>
          </p:nvPr>
        </p:nvSpPr>
        <p:spPr>
          <a:xfrm>
            <a:off x="3703320" y="253701"/>
            <a:ext cx="6569212" cy="620404"/>
          </a:xfrm>
        </p:spPr>
        <p:txBody>
          <a:bodyPr/>
          <a:lstStyle>
            <a:lvl1pPr>
              <a:defRPr>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9AC66C60-4659-5A40-B026-87CD18E519D4}"/>
              </a:ext>
            </a:extLst>
          </p:cNvPr>
          <p:cNvGrpSpPr>
            <a:grpSpLocks noChangeAspect="1"/>
          </p:cNvGrpSpPr>
          <p:nvPr userDrawn="1"/>
        </p:nvGrpSpPr>
        <p:grpSpPr>
          <a:xfrm>
            <a:off x="11003280" y="0"/>
            <a:ext cx="1188720" cy="1188720"/>
            <a:chOff x="2402304" y="2628900"/>
            <a:chExt cx="1600200" cy="1600200"/>
          </a:xfrm>
        </p:grpSpPr>
        <p:sp>
          <p:nvSpPr>
            <p:cNvPr id="13" name="Rectangle 12">
              <a:extLst>
                <a:ext uri="{FF2B5EF4-FFF2-40B4-BE49-F238E27FC236}">
                  <a16:creationId xmlns:a16="http://schemas.microsoft.com/office/drawing/2014/main" id="{3891D621-F91C-7D43-99F6-D1B09350066F}"/>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7CA7B32-F52F-9544-B7DC-905FB7BE83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l="30149" r="38786"/>
          <a:stretch/>
        </p:blipFill>
        <p:spPr>
          <a:xfrm>
            <a:off x="0" y="0"/>
            <a:ext cx="3270422" cy="6858000"/>
          </a:xfrm>
          <a:prstGeom prst="rect">
            <a:avLst/>
          </a:prstGeom>
        </p:spPr>
      </p:pic>
      <p:grpSp>
        <p:nvGrpSpPr>
          <p:cNvPr id="16" name="Group 15">
            <a:extLst>
              <a:ext uri="{FF2B5EF4-FFF2-40B4-BE49-F238E27FC236}">
                <a16:creationId xmlns:a16="http://schemas.microsoft.com/office/drawing/2014/main" id="{6709819D-F6F5-734F-BE5B-DBE09B82A42A}"/>
              </a:ext>
            </a:extLst>
          </p:cNvPr>
          <p:cNvGrpSpPr/>
          <p:nvPr userDrawn="1"/>
        </p:nvGrpSpPr>
        <p:grpSpPr>
          <a:xfrm>
            <a:off x="11003279" y="0"/>
            <a:ext cx="1188720" cy="1188720"/>
            <a:chOff x="5501640" y="0"/>
            <a:chExt cx="1188720" cy="1188720"/>
          </a:xfrm>
        </p:grpSpPr>
        <p:sp>
          <p:nvSpPr>
            <p:cNvPr id="17" name="Rectangle 16">
              <a:extLst>
                <a:ext uri="{FF2B5EF4-FFF2-40B4-BE49-F238E27FC236}">
                  <a16:creationId xmlns:a16="http://schemas.microsoft.com/office/drawing/2014/main" id="{EE96138B-2CC4-7745-A0F6-35D5ECD04B5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10;&#10;Description automatically generated with low confidence">
              <a:extLst>
                <a:ext uri="{FF2B5EF4-FFF2-40B4-BE49-F238E27FC236}">
                  <a16:creationId xmlns:a16="http://schemas.microsoft.com/office/drawing/2014/main" id="{43628FD9-BEE8-4B4B-BB0E-78C63DB55B54}"/>
                </a:ext>
              </a:extLst>
            </p:cNvPr>
            <p:cNvPicPr>
              <a:picLocks noChangeAspect="1"/>
            </p:cNvPicPr>
            <p:nvPr userDrawn="1"/>
          </p:nvPicPr>
          <p:blipFill>
            <a:blip r:embed="rId4"/>
            <a:stretch>
              <a:fillRect/>
            </a:stretch>
          </p:blipFill>
          <p:spPr>
            <a:xfrm>
              <a:off x="5572583" y="254363"/>
              <a:ext cx="1046833" cy="679994"/>
            </a:xfrm>
            <a:prstGeom prst="rect">
              <a:avLst/>
            </a:prstGeom>
          </p:spPr>
        </p:pic>
      </p:grpSp>
      <p:pic>
        <p:nvPicPr>
          <p:cNvPr id="19" name="Picture 18" descr="Text&#10;&#10;Description automatically generated">
            <a:extLst>
              <a:ext uri="{FF2B5EF4-FFF2-40B4-BE49-F238E27FC236}">
                <a16:creationId xmlns:a16="http://schemas.microsoft.com/office/drawing/2014/main" id="{48EAD53F-E2E0-0747-BE50-497E9438554D}"/>
              </a:ext>
            </a:extLst>
          </p:cNvPr>
          <p:cNvPicPr>
            <a:picLocks noChangeAspect="1"/>
          </p:cNvPicPr>
          <p:nvPr userDrawn="1"/>
        </p:nvPicPr>
        <p:blipFill>
          <a:blip r:embed="rId5"/>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705457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F36B6A-1D1D-D641-84FD-F34EAE465D73}"/>
              </a:ext>
            </a:extLst>
          </p:cNvPr>
          <p:cNvSpPr/>
          <p:nvPr userDrawn="1"/>
        </p:nvSpPr>
        <p:spPr>
          <a:xfrm>
            <a:off x="0" y="0"/>
            <a:ext cx="89916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6D6E361B-DFCA-824D-BA63-ADCED3B41986}" type="slidenum">
              <a:rPr lang="en-US" smtClean="0"/>
              <a:pPr/>
              <a:t>‹#›</a:t>
            </a:fld>
            <a:endParaRPr lang="en-US" dirty="0"/>
          </a:p>
        </p:txBody>
      </p:sp>
      <p:sp>
        <p:nvSpPr>
          <p:cNvPr id="14" name="Content Placeholder 6"/>
          <p:cNvSpPr>
            <a:spLocks noGrp="1"/>
          </p:cNvSpPr>
          <p:nvPr>
            <p:ph sz="quarter" idx="12"/>
          </p:nvPr>
        </p:nvSpPr>
        <p:spPr>
          <a:xfrm>
            <a:off x="502920" y="1714500"/>
            <a:ext cx="7985760" cy="3924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E0D8BD74-E0FF-F744-8A12-2845F0468C61}"/>
              </a:ext>
            </a:extLst>
          </p:cNvPr>
          <p:cNvSpPr>
            <a:spLocks noGrp="1"/>
          </p:cNvSpPr>
          <p:nvPr>
            <p:ph type="title"/>
          </p:nvPr>
        </p:nvSpPr>
        <p:spPr>
          <a:xfrm>
            <a:off x="502920" y="253701"/>
            <a:ext cx="7985760" cy="620404"/>
          </a:xfrm>
        </p:spPr>
        <p:txBody>
          <a:bodyPr/>
          <a:lstStyle>
            <a:lvl1pPr>
              <a:defRPr>
                <a:solidFill>
                  <a:schemeClr val="bg1"/>
                </a:solidFill>
              </a:defRPr>
            </a:lvl1pPr>
          </a:lstStyle>
          <a:p>
            <a:r>
              <a:rPr lang="en-US" dirty="0"/>
              <a:t>Click to edit Master title style</a:t>
            </a:r>
          </a:p>
        </p:txBody>
      </p:sp>
      <p:sp>
        <p:nvSpPr>
          <p:cNvPr id="2" name="Footer Placeholder 1">
            <a:extLst>
              <a:ext uri="{FF2B5EF4-FFF2-40B4-BE49-F238E27FC236}">
                <a16:creationId xmlns:a16="http://schemas.microsoft.com/office/drawing/2014/main" id="{1712AA60-D7BD-1B48-A5F0-3315A389CCB2}"/>
              </a:ext>
            </a:extLst>
          </p:cNvPr>
          <p:cNvSpPr>
            <a:spLocks noGrp="1"/>
          </p:cNvSpPr>
          <p:nvPr>
            <p:ph type="ftr" sz="quarter" idx="13"/>
          </p:nvPr>
        </p:nvSpPr>
        <p:spPr/>
        <p:txBody>
          <a:bodyPr/>
          <a:lstStyle/>
          <a:p>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149" r="38786"/>
          <a:stretch/>
        </p:blipFill>
        <p:spPr>
          <a:xfrm>
            <a:off x="8921578" y="0"/>
            <a:ext cx="3270422" cy="6919784"/>
          </a:xfrm>
          <a:prstGeom prst="rect">
            <a:avLst/>
          </a:prstGeom>
        </p:spPr>
      </p:pic>
    </p:spTree>
    <p:extLst>
      <p:ext uri="{BB962C8B-B14F-4D97-AF65-F5344CB8AC3E}">
        <p14:creationId xmlns:p14="http://schemas.microsoft.com/office/powerpoint/2010/main" val="2121892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4" name="Rectangle 3"/>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p:cNvSpPr>
            <a:spLocks noGrp="1"/>
          </p:cNvSpPr>
          <p:nvPr>
            <p:ph type="title"/>
          </p:nvPr>
        </p:nvSpPr>
        <p:spPr>
          <a:xfrm>
            <a:off x="502920" y="633437"/>
            <a:ext cx="5101735" cy="620404"/>
          </a:xfrm>
        </p:spPr>
        <p:txBody>
          <a:bodyPr/>
          <a:lstStyle/>
          <a:p>
            <a:r>
              <a:rPr lang="en-US" dirty="0"/>
              <a:t>Click to edit Master title style</a:t>
            </a:r>
          </a:p>
        </p:txBody>
      </p:sp>
      <p:sp>
        <p:nvSpPr>
          <p:cNvPr id="6" name="Content Placeholder 2"/>
          <p:cNvSpPr>
            <a:spLocks noGrp="1"/>
          </p:cNvSpPr>
          <p:nvPr>
            <p:ph idx="1"/>
          </p:nvPr>
        </p:nvSpPr>
        <p:spPr>
          <a:xfrm>
            <a:off x="502919" y="2199190"/>
            <a:ext cx="5101273" cy="4155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2C7876E7-1B38-0B44-B134-11D40D46B16B}"/>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EE05C40-1377-6045-98D3-1361801A2C0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94FF116-3EAE-1D45-A4B8-F9E0F42606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9" name="Content Placeholder 2">
            <a:extLst>
              <a:ext uri="{FF2B5EF4-FFF2-40B4-BE49-F238E27FC236}">
                <a16:creationId xmlns:a16="http://schemas.microsoft.com/office/drawing/2014/main" id="{BBD04562-D0D0-A44D-9397-C966DEA40576}"/>
              </a:ext>
            </a:extLst>
          </p:cNvPr>
          <p:cNvSpPr>
            <a:spLocks noGrp="1"/>
          </p:cNvSpPr>
          <p:nvPr>
            <p:ph idx="11"/>
          </p:nvPr>
        </p:nvSpPr>
        <p:spPr>
          <a:xfrm>
            <a:off x="6593363" y="2199190"/>
            <a:ext cx="5101273" cy="4155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Text&#10;&#10;Description automatically generated">
            <a:extLst>
              <a:ext uri="{FF2B5EF4-FFF2-40B4-BE49-F238E27FC236}">
                <a16:creationId xmlns:a16="http://schemas.microsoft.com/office/drawing/2014/main" id="{A81F219C-1B1B-6F43-AB68-97EE3BC8EFC7}"/>
              </a:ext>
            </a:extLst>
          </p:cNvPr>
          <p:cNvPicPr>
            <a:picLocks noChangeAspect="1"/>
          </p:cNvPicPr>
          <p:nvPr userDrawn="1"/>
        </p:nvPicPr>
        <p:blipFill>
          <a:blip r:embed="rId3"/>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347926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4" name="Rectangle 3"/>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2858A64F-42C3-6C49-A31F-68436957A254}"/>
              </a:ext>
            </a:extLst>
          </p:cNvPr>
          <p:cNvSpPr>
            <a:spLocks noGrp="1"/>
          </p:cNvSpPr>
          <p:nvPr>
            <p:ph type="title"/>
          </p:nvPr>
        </p:nvSpPr>
        <p:spPr>
          <a:xfrm>
            <a:off x="502920" y="633437"/>
            <a:ext cx="5101735" cy="620404"/>
          </a:xfrm>
        </p:spPr>
        <p:txBody>
          <a:bodyPr/>
          <a:lstStyle>
            <a:lvl1pPr>
              <a:defRPr>
                <a:solidFill>
                  <a:schemeClr val="bg1"/>
                </a:solidFill>
              </a:defRPr>
            </a:lvl1pPr>
          </a:lstStyle>
          <a:p>
            <a:r>
              <a:rPr lang="en-US" dirty="0"/>
              <a:t>Click to edit Master title style</a:t>
            </a:r>
          </a:p>
        </p:txBody>
      </p:sp>
      <p:sp>
        <p:nvSpPr>
          <p:cNvPr id="16" name="Content Placeholder 2">
            <a:extLst>
              <a:ext uri="{FF2B5EF4-FFF2-40B4-BE49-F238E27FC236}">
                <a16:creationId xmlns:a16="http://schemas.microsoft.com/office/drawing/2014/main" id="{D582D1DF-8379-744D-A710-DB257FC77715}"/>
              </a:ext>
            </a:extLst>
          </p:cNvPr>
          <p:cNvSpPr>
            <a:spLocks noGrp="1"/>
          </p:cNvSpPr>
          <p:nvPr>
            <p:ph idx="1"/>
          </p:nvPr>
        </p:nvSpPr>
        <p:spPr>
          <a:xfrm>
            <a:off x="502919" y="2199190"/>
            <a:ext cx="5101273" cy="4155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35FCC09A-2D55-AA4A-8CED-9C2EA5A135CE}"/>
              </a:ext>
            </a:extLst>
          </p:cNvPr>
          <p:cNvGrpSpPr>
            <a:grpSpLocks noChangeAspect="1"/>
          </p:cNvGrpSpPr>
          <p:nvPr userDrawn="1"/>
        </p:nvGrpSpPr>
        <p:grpSpPr>
          <a:xfrm>
            <a:off x="11003280" y="0"/>
            <a:ext cx="1188720" cy="1188720"/>
            <a:chOff x="2402304" y="2628900"/>
            <a:chExt cx="1600200" cy="1600200"/>
          </a:xfrm>
        </p:grpSpPr>
        <p:sp>
          <p:nvSpPr>
            <p:cNvPr id="12" name="Rectangle 11">
              <a:extLst>
                <a:ext uri="{FF2B5EF4-FFF2-40B4-BE49-F238E27FC236}">
                  <a16:creationId xmlns:a16="http://schemas.microsoft.com/office/drawing/2014/main" id="{2F6E5CCC-CC0A-024C-8BC9-490EA9FC1FB7}"/>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B7F2877-1544-D74C-9566-1FADCC534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9" name="Content Placeholder 2">
            <a:extLst>
              <a:ext uri="{FF2B5EF4-FFF2-40B4-BE49-F238E27FC236}">
                <a16:creationId xmlns:a16="http://schemas.microsoft.com/office/drawing/2014/main" id="{2169FB3B-052F-7A41-9C5E-26EE4EF278DA}"/>
              </a:ext>
            </a:extLst>
          </p:cNvPr>
          <p:cNvSpPr>
            <a:spLocks noGrp="1"/>
          </p:cNvSpPr>
          <p:nvPr>
            <p:ph idx="11"/>
          </p:nvPr>
        </p:nvSpPr>
        <p:spPr>
          <a:xfrm>
            <a:off x="6623112" y="2211547"/>
            <a:ext cx="5101273" cy="4155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Text&#10;&#10;Description automatically generated">
            <a:extLst>
              <a:ext uri="{FF2B5EF4-FFF2-40B4-BE49-F238E27FC236}">
                <a16:creationId xmlns:a16="http://schemas.microsoft.com/office/drawing/2014/main" id="{CCBC432E-AEDF-404D-9C65-4C5B80953D20}"/>
              </a:ext>
            </a:extLst>
          </p:cNvPr>
          <p:cNvPicPr>
            <a:picLocks noChangeAspect="1"/>
          </p:cNvPicPr>
          <p:nvPr userDrawn="1"/>
        </p:nvPicPr>
        <p:blipFill>
          <a:blip r:embed="rId3"/>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288378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02920" y="633437"/>
            <a:ext cx="5101735" cy="620404"/>
          </a:xfrm>
        </p:spPr>
        <p:txBody>
          <a:bodyPr/>
          <a:lstStyle/>
          <a:p>
            <a:r>
              <a:rPr lang="en-US" dirty="0"/>
              <a:t>Click to edit Master title style</a:t>
            </a:r>
          </a:p>
        </p:txBody>
      </p:sp>
      <p:sp>
        <p:nvSpPr>
          <p:cNvPr id="9" name="Content Placeholder 2"/>
          <p:cNvSpPr>
            <a:spLocks noGrp="1"/>
          </p:cNvSpPr>
          <p:nvPr>
            <p:ph idx="1"/>
          </p:nvPr>
        </p:nvSpPr>
        <p:spPr>
          <a:xfrm>
            <a:off x="502919" y="2199190"/>
            <a:ext cx="5101273" cy="3405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5A4E4B8A-A926-D04F-9D00-C476C71125C4}"/>
              </a:ext>
            </a:extLst>
          </p:cNvPr>
          <p:cNvSpPr>
            <a:spLocks noGrp="1"/>
          </p:cNvSpPr>
          <p:nvPr>
            <p:ph type="sldNum" sz="quarter" idx="11"/>
          </p:nvPr>
        </p:nvSpPr>
        <p:spPr/>
        <p:txBody>
          <a:bodyPr/>
          <a:lstStyle/>
          <a:p>
            <a:fld id="{6D6E361B-DFCA-824D-BA63-ADCED3B41986}" type="slidenum">
              <a:rPr lang="en-US" smtClean="0"/>
              <a:pPr/>
              <a:t>‹#›</a:t>
            </a:fld>
            <a:endParaRPr lang="en-US" dirty="0"/>
          </a:p>
        </p:txBody>
      </p:sp>
      <p:sp>
        <p:nvSpPr>
          <p:cNvPr id="6" name="Footer Placeholder 5">
            <a:extLst>
              <a:ext uri="{FF2B5EF4-FFF2-40B4-BE49-F238E27FC236}">
                <a16:creationId xmlns:a16="http://schemas.microsoft.com/office/drawing/2014/main" id="{54C392EC-5E54-D744-B2A1-08A31D5BA3FD}"/>
              </a:ext>
            </a:extLst>
          </p:cNvPr>
          <p:cNvSpPr>
            <a:spLocks noGrp="1"/>
          </p:cNvSpPr>
          <p:nvPr>
            <p:ph type="ftr" sz="quarter" idx="12"/>
          </p:nvPr>
        </p:nvSpPr>
        <p:spPr/>
        <p:txBody>
          <a:bodyPr/>
          <a:lstStyle/>
          <a:p>
            <a:endParaRPr lang="en-US"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4171" r="16557"/>
          <a:stretch/>
        </p:blipFill>
        <p:spPr>
          <a:xfrm>
            <a:off x="6093203" y="0"/>
            <a:ext cx="6098797" cy="6858000"/>
          </a:xfrm>
          <a:prstGeom prst="rect">
            <a:avLst/>
          </a:prstGeom>
        </p:spPr>
      </p:pic>
    </p:spTree>
    <p:extLst>
      <p:ext uri="{BB962C8B-B14F-4D97-AF65-F5344CB8AC3E}">
        <p14:creationId xmlns:p14="http://schemas.microsoft.com/office/powerpoint/2010/main" val="1785322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8689F-8346-BF40-ABBC-76436AE05D5B}"/>
              </a:ext>
            </a:extLst>
          </p:cNvPr>
          <p:cNvSpPr/>
          <p:nvPr userDrawn="1"/>
        </p:nvSpPr>
        <p:spPr>
          <a:xfrm>
            <a:off x="899160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3DC3B044-024F-2148-BE1D-51CEDA7D8048}"/>
              </a:ext>
            </a:extLst>
          </p:cNvPr>
          <p:cNvSpPr>
            <a:spLocks noGrp="1"/>
          </p:cNvSpPr>
          <p:nvPr>
            <p:ph type="title"/>
          </p:nvPr>
        </p:nvSpPr>
        <p:spPr>
          <a:xfrm>
            <a:off x="502920" y="633437"/>
            <a:ext cx="5101735" cy="620404"/>
          </a:xfrm>
        </p:spPr>
        <p:txBody>
          <a:bodyPr/>
          <a:lstStyle/>
          <a:p>
            <a:r>
              <a:rPr lang="en-US" dirty="0"/>
              <a:t>Click to edit Master title style</a:t>
            </a:r>
          </a:p>
        </p:txBody>
      </p:sp>
      <p:sp>
        <p:nvSpPr>
          <p:cNvPr id="10" name="Content Placeholder 2">
            <a:extLst>
              <a:ext uri="{FF2B5EF4-FFF2-40B4-BE49-F238E27FC236}">
                <a16:creationId xmlns:a16="http://schemas.microsoft.com/office/drawing/2014/main" id="{EFA0DB62-CB0F-0444-A628-1AE6C0386A0E}"/>
              </a:ext>
            </a:extLst>
          </p:cNvPr>
          <p:cNvSpPr>
            <a:spLocks noGrp="1"/>
          </p:cNvSpPr>
          <p:nvPr>
            <p:ph idx="1"/>
          </p:nvPr>
        </p:nvSpPr>
        <p:spPr>
          <a:xfrm>
            <a:off x="502919" y="2199191"/>
            <a:ext cx="5101273" cy="3394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55E4175-8B93-1F41-B741-C394B55E9A09}"/>
              </a:ext>
            </a:extLst>
          </p:cNvPr>
          <p:cNvSpPr>
            <a:spLocks noGrp="1"/>
          </p:cNvSpPr>
          <p:nvPr>
            <p:ph type="ftr" sz="quarter" idx="12"/>
          </p:nvPr>
        </p:nvSpPr>
        <p:spPr/>
        <p:txBody>
          <a:bodyPr/>
          <a:lstStyle/>
          <a:p>
            <a:endParaRPr lang="en-US" dirty="0"/>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26201" t="4249" r="18053" b="8138"/>
          <a:stretch/>
        </p:blipFill>
        <p:spPr>
          <a:xfrm>
            <a:off x="6186989" y="462636"/>
            <a:ext cx="5607062" cy="5932727"/>
          </a:xfrm>
          <a:prstGeom prst="rect">
            <a:avLst/>
          </a:prstGeom>
        </p:spPr>
      </p:pic>
    </p:spTree>
    <p:extLst>
      <p:ext uri="{BB962C8B-B14F-4D97-AF65-F5344CB8AC3E}">
        <p14:creationId xmlns:p14="http://schemas.microsoft.com/office/powerpoint/2010/main" val="206476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8" name="Text Placeholder 6"/>
          <p:cNvSpPr>
            <a:spLocks noGrp="1"/>
          </p:cNvSpPr>
          <p:nvPr>
            <p:ph type="body" sz="quarter" idx="13" hasCustomPrompt="1"/>
          </p:nvPr>
        </p:nvSpPr>
        <p:spPr>
          <a:xfrm>
            <a:off x="502920" y="3931920"/>
            <a:ext cx="11186160" cy="1706880"/>
          </a:xfrm>
        </p:spPr>
        <p:txBody>
          <a:bodyPr anchor="ctr">
            <a:noAutofit/>
          </a:bodyPr>
          <a:lstStyle>
            <a:lvl1pPr marL="0" indent="0" algn="ctr">
              <a:buNone/>
              <a:defRPr sz="3000"/>
            </a:lvl1pPr>
            <a:lvl2pPr marL="457200" indent="0" algn="ctr">
              <a:buNone/>
              <a:defRPr sz="3000"/>
            </a:lvl2pPr>
            <a:lvl3pPr marL="914400" indent="0" algn="ctr">
              <a:buNone/>
              <a:defRPr sz="3000"/>
            </a:lvl3pPr>
            <a:lvl4pPr marL="1371600" indent="0" algn="ctr">
              <a:buNone/>
              <a:defRPr sz="3000"/>
            </a:lvl4pPr>
            <a:lvl5pPr marL="1828800" indent="0" algn="ctr">
              <a:buNone/>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CFBF3631-0E76-AF4A-BDE9-B48BBD37631E}"/>
              </a:ext>
            </a:extLst>
          </p:cNvPr>
          <p:cNvSpPr>
            <a:spLocks noGrp="1"/>
          </p:cNvSpPr>
          <p:nvPr>
            <p:ph type="ftr" sz="quarter" idx="14"/>
          </p:nvPr>
        </p:nvSpPr>
        <p:spPr/>
        <p:txBody>
          <a:bodyPr/>
          <a:lstStyle/>
          <a:p>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10768"/>
          <a:stretch/>
        </p:blipFill>
        <p:spPr>
          <a:xfrm>
            <a:off x="0" y="0"/>
            <a:ext cx="12249665" cy="3463697"/>
          </a:xfrm>
          <a:prstGeom prst="rect">
            <a:avLst/>
          </a:prstGeom>
        </p:spPr>
      </p:pic>
    </p:spTree>
    <p:extLst>
      <p:ext uri="{BB962C8B-B14F-4D97-AF65-F5344CB8AC3E}">
        <p14:creationId xmlns:p14="http://schemas.microsoft.com/office/powerpoint/2010/main" val="4244839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E1A23-7010-4545-852D-5927AFED60BD}"/>
              </a:ext>
            </a:extLst>
          </p:cNvPr>
          <p:cNvSpPr/>
          <p:nvPr userDrawn="1"/>
        </p:nvSpPr>
        <p:spPr>
          <a:xfrm rot="16200000">
            <a:off x="4381500" y="-4381500"/>
            <a:ext cx="3429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b="21461"/>
          <a:stretch/>
        </p:blipFill>
        <p:spPr>
          <a:xfrm>
            <a:off x="486032" y="462887"/>
            <a:ext cx="11252475" cy="5896723"/>
          </a:xfrm>
          <a:prstGeom prst="rect">
            <a:avLst/>
          </a:prstGeom>
        </p:spPr>
      </p:pic>
    </p:spTree>
    <p:extLst>
      <p:ext uri="{BB962C8B-B14F-4D97-AF65-F5344CB8AC3E}">
        <p14:creationId xmlns:p14="http://schemas.microsoft.com/office/powerpoint/2010/main" val="1464467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05BA2C-810F-7B4A-9DD8-3C2291891AA9}"/>
              </a:ext>
            </a:extLst>
          </p:cNvPr>
          <p:cNvSpPr/>
          <p:nvPr userDrawn="1"/>
        </p:nvSpPr>
        <p:spPr>
          <a:xfrm rot="16200000">
            <a:off x="3512127" y="-3512128"/>
            <a:ext cx="5167743"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A6DD89-12F2-0D4E-BAA0-70D0A99AD50F}"/>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5">
            <a:extLst>
              <a:ext uri="{FF2B5EF4-FFF2-40B4-BE49-F238E27FC236}">
                <a16:creationId xmlns:a16="http://schemas.microsoft.com/office/drawing/2014/main" id="{B972F740-C034-4942-9F67-1C3D8FC51F0B}"/>
              </a:ext>
            </a:extLst>
          </p:cNvPr>
          <p:cNvSpPr>
            <a:spLocks noGrp="1"/>
          </p:cNvSpPr>
          <p:nvPr>
            <p:ph type="title"/>
          </p:nvPr>
        </p:nvSpPr>
        <p:spPr>
          <a:xfrm>
            <a:off x="495299" y="568036"/>
            <a:ext cx="11229085" cy="2732526"/>
          </a:xfrm>
        </p:spPr>
        <p:txBody>
          <a:bodyPr anchor="b">
            <a:noAutofit/>
          </a:bodyPr>
          <a:lstStyle>
            <a:lvl1pPr>
              <a:defRPr sz="6000">
                <a:solidFill>
                  <a:schemeClr val="bg1"/>
                </a:solidFill>
              </a:defRPr>
            </a:lvl1pPr>
          </a:lstStyle>
          <a:p>
            <a:r>
              <a:rPr lang="en-US" dirty="0"/>
              <a:t>Click to edit Master title style</a:t>
            </a:r>
          </a:p>
        </p:txBody>
      </p:sp>
      <p:sp>
        <p:nvSpPr>
          <p:cNvPr id="14" name="Text Placeholder 2">
            <a:extLst>
              <a:ext uri="{FF2B5EF4-FFF2-40B4-BE49-F238E27FC236}">
                <a16:creationId xmlns:a16="http://schemas.microsoft.com/office/drawing/2014/main" id="{ADA69BE4-FC62-A64B-B8FA-EDCF7B6D829A}"/>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3" name="Picture 2" descr="A picture containing text, gauge&#10;&#10;Description automatically generated">
            <a:extLst>
              <a:ext uri="{FF2B5EF4-FFF2-40B4-BE49-F238E27FC236}">
                <a16:creationId xmlns:a16="http://schemas.microsoft.com/office/drawing/2014/main" id="{C654C5F3-6F06-D246-85A4-0A6B35AF0331}"/>
              </a:ext>
            </a:extLst>
          </p:cNvPr>
          <p:cNvPicPr>
            <a:picLocks noChangeAspect="1"/>
          </p:cNvPicPr>
          <p:nvPr userDrawn="1"/>
        </p:nvPicPr>
        <p:blipFill>
          <a:blip r:embed="rId2"/>
          <a:stretch>
            <a:fillRect/>
          </a:stretch>
        </p:blipFill>
        <p:spPr>
          <a:xfrm>
            <a:off x="495299" y="5657199"/>
            <a:ext cx="3997054" cy="701922"/>
          </a:xfrm>
          <a:prstGeom prst="rect">
            <a:avLst/>
          </a:prstGeom>
        </p:spPr>
      </p:pic>
    </p:spTree>
    <p:extLst>
      <p:ext uri="{BB962C8B-B14F-4D97-AF65-F5344CB8AC3E}">
        <p14:creationId xmlns:p14="http://schemas.microsoft.com/office/powerpoint/2010/main" val="220087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15777"/>
          <a:stretch/>
        </p:blipFill>
        <p:spPr>
          <a:xfrm>
            <a:off x="0" y="0"/>
            <a:ext cx="12252676" cy="6919784"/>
          </a:xfrm>
          <a:prstGeom prst="rect">
            <a:avLst/>
          </a:prstGeom>
        </p:spPr>
      </p:pic>
    </p:spTree>
    <p:extLst>
      <p:ext uri="{BB962C8B-B14F-4D97-AF65-F5344CB8AC3E}">
        <p14:creationId xmlns:p14="http://schemas.microsoft.com/office/powerpoint/2010/main" val="1043963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085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3F9D-2533-2844-8155-13291185DFC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7AF70C7-1E9E-BA48-A61B-08B14FE61B81}"/>
              </a:ext>
            </a:extLst>
          </p:cNvPr>
          <p:cNvSpPr>
            <a:spLocks noGrp="1"/>
          </p:cNvSpPr>
          <p:nvPr>
            <p:ph type="sldNum" sz="quarter" idx="10"/>
          </p:nvPr>
        </p:nvSpPr>
        <p:spPr/>
        <p:txBody>
          <a:bodyPr/>
          <a:lstStyle/>
          <a:p>
            <a:fld id="{6D6E361B-DFCA-824D-BA63-ADCED3B41986}" type="slidenum">
              <a:rPr lang="en-US" smtClean="0"/>
              <a:pPr/>
              <a:t>‹#›</a:t>
            </a:fld>
            <a:endParaRPr lang="en-US" dirty="0"/>
          </a:p>
        </p:txBody>
      </p:sp>
      <p:sp>
        <p:nvSpPr>
          <p:cNvPr id="4" name="Footer Placeholder 3">
            <a:extLst>
              <a:ext uri="{FF2B5EF4-FFF2-40B4-BE49-F238E27FC236}">
                <a16:creationId xmlns:a16="http://schemas.microsoft.com/office/drawing/2014/main" id="{F496D4CC-DE52-4048-AC50-3030CEEE369E}"/>
              </a:ext>
            </a:extLst>
          </p:cNvPr>
          <p:cNvSpPr>
            <a:spLocks noGrp="1"/>
          </p:cNvSpPr>
          <p:nvPr>
            <p:ph type="ftr" sz="quarter" idx="11"/>
          </p:nvPr>
        </p:nvSpPr>
        <p:spPr/>
        <p:txBody>
          <a:bodyPr/>
          <a:lstStyle/>
          <a:p>
            <a:endParaRPr lang="en-US" dirty="0"/>
          </a:p>
        </p:txBody>
      </p:sp>
      <p:sp>
        <p:nvSpPr>
          <p:cNvPr id="5" name="Content Placeholder 2">
            <a:extLst>
              <a:ext uri="{FF2B5EF4-FFF2-40B4-BE49-F238E27FC236}">
                <a16:creationId xmlns:a16="http://schemas.microsoft.com/office/drawing/2014/main" id="{D2085ADE-B60F-3046-83A0-36760BCFBF8A}"/>
              </a:ext>
            </a:extLst>
          </p:cNvPr>
          <p:cNvSpPr>
            <a:spLocks noGrp="1"/>
          </p:cNvSpPr>
          <p:nvPr>
            <p:ph idx="1"/>
          </p:nvPr>
        </p:nvSpPr>
        <p:spPr>
          <a:xfrm>
            <a:off x="502919" y="1282262"/>
            <a:ext cx="9769612" cy="43229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675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a:stretch>
            <a:fillRect/>
          </a:stretch>
        </p:blipFill>
        <p:spPr>
          <a:xfrm>
            <a:off x="4120980" y="2888392"/>
            <a:ext cx="3950040" cy="1081216"/>
          </a:xfrm>
          <a:prstGeom prst="rect">
            <a:avLst/>
          </a:prstGeom>
        </p:spPr>
      </p:pic>
      <p:pic>
        <p:nvPicPr>
          <p:cNvPr id="3" name="Picture 2"/>
          <p:cNvPicPr>
            <a:picLocks noChangeAspect="1"/>
          </p:cNvPicPr>
          <p:nvPr userDrawn="1"/>
        </p:nvPicPr>
        <p:blipFill>
          <a:blip r:embed="rId3"/>
          <a:stretch>
            <a:fillRect/>
          </a:stretch>
        </p:blipFill>
        <p:spPr>
          <a:xfrm>
            <a:off x="3271837" y="2419350"/>
            <a:ext cx="5648325" cy="20193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77420" y="2948382"/>
            <a:ext cx="5442742" cy="961233"/>
          </a:xfrm>
          <a:prstGeom prst="rect">
            <a:avLst/>
          </a:prstGeom>
        </p:spPr>
      </p:pic>
    </p:spTree>
    <p:extLst>
      <p:ext uri="{BB962C8B-B14F-4D97-AF65-F5344CB8AC3E}">
        <p14:creationId xmlns:p14="http://schemas.microsoft.com/office/powerpoint/2010/main" val="2543454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a:stretch>
            <a:fillRect/>
          </a:stretch>
        </p:blipFill>
        <p:spPr>
          <a:xfrm>
            <a:off x="4120980" y="2888392"/>
            <a:ext cx="3950040" cy="1081216"/>
          </a:xfrm>
          <a:prstGeom prst="rect">
            <a:avLst/>
          </a:prstGeom>
        </p:spPr>
      </p:pic>
      <p:pic>
        <p:nvPicPr>
          <p:cNvPr id="3" name="Picture 2"/>
          <p:cNvPicPr>
            <a:picLocks noChangeAspect="1"/>
          </p:cNvPicPr>
          <p:nvPr userDrawn="1"/>
        </p:nvPicPr>
        <p:blipFill>
          <a:blip r:embed="rId3"/>
          <a:stretch>
            <a:fillRect/>
          </a:stretch>
        </p:blipFill>
        <p:spPr>
          <a:xfrm>
            <a:off x="3448050" y="2390775"/>
            <a:ext cx="5295900" cy="207645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77420" y="2948382"/>
            <a:ext cx="5442742" cy="961233"/>
          </a:xfrm>
          <a:prstGeom prst="rect">
            <a:avLst/>
          </a:prstGeom>
        </p:spPr>
      </p:pic>
    </p:spTree>
    <p:extLst>
      <p:ext uri="{BB962C8B-B14F-4D97-AF65-F5344CB8AC3E}">
        <p14:creationId xmlns:p14="http://schemas.microsoft.com/office/powerpoint/2010/main" val="3068919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C">
    <p:spTree>
      <p:nvGrpSpPr>
        <p:cNvPr id="1" name=""/>
        <p:cNvGrpSpPr/>
        <p:nvPr/>
      </p:nvGrpSpPr>
      <p:grpSpPr>
        <a:xfrm>
          <a:off x="0" y="0"/>
          <a:ext cx="0" cy="0"/>
          <a:chOff x="0" y="0"/>
          <a:chExt cx="0" cy="0"/>
        </a:xfrm>
      </p:grpSpPr>
      <p:sp>
        <p:nvSpPr>
          <p:cNvPr id="9" name="Rectangle 8"/>
          <p:cNvSpPr/>
          <p:nvPr userDrawn="1"/>
        </p:nvSpPr>
        <p:spPr>
          <a:xfrm>
            <a:off x="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05424" y="2646947"/>
            <a:ext cx="6224308" cy="1576136"/>
          </a:xfrm>
        </p:spPr>
        <p:txBody>
          <a:bodyPr anchor="ctr">
            <a:noAutofit/>
          </a:bodyPr>
          <a:lstStyle>
            <a:lvl1pPr algn="l" fontAlgn="ctr">
              <a:defRPr sz="60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6D6E361B-DFCA-824D-BA63-ADCED3B41986}" type="slidenum">
              <a:rPr lang="en-US" smtClean="0"/>
              <a:t>‹#›</a:t>
            </a:fld>
            <a:endParaRPr lang="en-US" dirty="0"/>
          </a:p>
        </p:txBody>
      </p:sp>
      <p:sp>
        <p:nvSpPr>
          <p:cNvPr id="4" name="Rectangle 3">
            <a:extLst>
              <a:ext uri="{FF2B5EF4-FFF2-40B4-BE49-F238E27FC236}">
                <a16:creationId xmlns:a16="http://schemas.microsoft.com/office/drawing/2014/main" id="{A7CDC0D6-0DF3-584E-9BD1-628F059B307F}"/>
              </a:ext>
            </a:extLst>
          </p:cNvPr>
          <p:cNvSpPr/>
          <p:nvPr userDrawn="1"/>
        </p:nvSpPr>
        <p:spPr>
          <a:xfrm>
            <a:off x="2400300" y="2646947"/>
            <a:ext cx="1600200" cy="15941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with low confidence">
            <a:extLst>
              <a:ext uri="{FF2B5EF4-FFF2-40B4-BE49-F238E27FC236}">
                <a16:creationId xmlns:a16="http://schemas.microsoft.com/office/drawing/2014/main" id="{CD894702-783E-CE46-B064-F919EBF37E17}"/>
              </a:ext>
            </a:extLst>
          </p:cNvPr>
          <p:cNvPicPr>
            <a:picLocks noChangeAspect="1"/>
          </p:cNvPicPr>
          <p:nvPr userDrawn="1"/>
        </p:nvPicPr>
        <p:blipFill>
          <a:blip r:embed="rId2"/>
          <a:stretch>
            <a:fillRect/>
          </a:stretch>
        </p:blipFill>
        <p:spPr>
          <a:xfrm>
            <a:off x="2573112" y="3021530"/>
            <a:ext cx="1254576" cy="814939"/>
          </a:xfrm>
          <a:prstGeom prst="rect">
            <a:avLst/>
          </a:prstGeom>
        </p:spPr>
      </p:pic>
      <p:sp>
        <p:nvSpPr>
          <p:cNvPr id="8" name="Text Placeholder 2">
            <a:extLst>
              <a:ext uri="{FF2B5EF4-FFF2-40B4-BE49-F238E27FC236}">
                <a16:creationId xmlns:a16="http://schemas.microsoft.com/office/drawing/2014/main" id="{0914635A-33E2-9649-9F5E-B5E0A3297EA0}"/>
              </a:ext>
            </a:extLst>
          </p:cNvPr>
          <p:cNvSpPr>
            <a:spLocks noGrp="1"/>
          </p:cNvSpPr>
          <p:nvPr>
            <p:ph type="body" idx="1"/>
          </p:nvPr>
        </p:nvSpPr>
        <p:spPr>
          <a:xfrm>
            <a:off x="4505424" y="4549456"/>
            <a:ext cx="6224308"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2539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sp>
        <p:nvSpPr>
          <p:cNvPr id="9" name="Rectangle 8"/>
          <p:cNvSpPr/>
          <p:nvPr userDrawn="1"/>
        </p:nvSpPr>
        <p:spPr>
          <a:xfrm>
            <a:off x="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05424" y="2646947"/>
            <a:ext cx="6224308" cy="1576136"/>
          </a:xfrm>
        </p:spPr>
        <p:txBody>
          <a:bodyPr anchor="ctr">
            <a:noAutofit/>
          </a:bodyPr>
          <a:lstStyle>
            <a:lvl1pPr algn="l" fontAlgn="ctr">
              <a:defRPr sz="60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6D6E361B-DFCA-824D-BA63-ADCED3B41986}" type="slidenum">
              <a:rPr lang="en-US" smtClean="0"/>
              <a:t>‹#›</a:t>
            </a:fld>
            <a:endParaRPr lang="en-US" dirty="0"/>
          </a:p>
        </p:txBody>
      </p:sp>
      <p:sp>
        <p:nvSpPr>
          <p:cNvPr id="4" name="Rectangle 3">
            <a:extLst>
              <a:ext uri="{FF2B5EF4-FFF2-40B4-BE49-F238E27FC236}">
                <a16:creationId xmlns:a16="http://schemas.microsoft.com/office/drawing/2014/main" id="{A7CDC0D6-0DF3-584E-9BD1-628F059B307F}"/>
              </a:ext>
            </a:extLst>
          </p:cNvPr>
          <p:cNvSpPr/>
          <p:nvPr userDrawn="1"/>
        </p:nvSpPr>
        <p:spPr>
          <a:xfrm>
            <a:off x="2400300" y="2646947"/>
            <a:ext cx="1600200" cy="15941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with low confidence">
            <a:extLst>
              <a:ext uri="{FF2B5EF4-FFF2-40B4-BE49-F238E27FC236}">
                <a16:creationId xmlns:a16="http://schemas.microsoft.com/office/drawing/2014/main" id="{CD894702-783E-CE46-B064-F919EBF37E17}"/>
              </a:ext>
            </a:extLst>
          </p:cNvPr>
          <p:cNvPicPr>
            <a:picLocks noChangeAspect="1"/>
          </p:cNvPicPr>
          <p:nvPr userDrawn="1"/>
        </p:nvPicPr>
        <p:blipFill>
          <a:blip r:embed="rId2"/>
          <a:stretch>
            <a:fillRect/>
          </a:stretch>
        </p:blipFill>
        <p:spPr>
          <a:xfrm>
            <a:off x="2573112" y="3021530"/>
            <a:ext cx="1254576" cy="814939"/>
          </a:xfrm>
          <a:prstGeom prst="rect">
            <a:avLst/>
          </a:prstGeom>
        </p:spPr>
      </p:pic>
    </p:spTree>
    <p:extLst>
      <p:ext uri="{BB962C8B-B14F-4D97-AF65-F5344CB8AC3E}">
        <p14:creationId xmlns:p14="http://schemas.microsoft.com/office/powerpoint/2010/main" val="181794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bg1"/>
                </a:solidFill>
              </a:defRPr>
            </a:lvl1pPr>
          </a:lstStyle>
          <a:p>
            <a:r>
              <a:rPr lang="en-US" dirty="0"/>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13" name="Group 12">
            <a:extLst>
              <a:ext uri="{FF2B5EF4-FFF2-40B4-BE49-F238E27FC236}">
                <a16:creationId xmlns:a16="http://schemas.microsoft.com/office/drawing/2014/main" id="{893ECAEA-0967-2E4D-ADF5-3D32D4D511AE}"/>
              </a:ext>
            </a:extLst>
          </p:cNvPr>
          <p:cNvGrpSpPr/>
          <p:nvPr userDrawn="1"/>
        </p:nvGrpSpPr>
        <p:grpSpPr>
          <a:xfrm>
            <a:off x="3888377" y="0"/>
            <a:ext cx="4415246" cy="1149531"/>
            <a:chOff x="3888377" y="0"/>
            <a:chExt cx="4415246" cy="1149531"/>
          </a:xfrm>
        </p:grpSpPr>
        <p:sp>
          <p:nvSpPr>
            <p:cNvPr id="12" name="Rectangle 11">
              <a:extLst>
                <a:ext uri="{FF2B5EF4-FFF2-40B4-BE49-F238E27FC236}">
                  <a16:creationId xmlns:a16="http://schemas.microsoft.com/office/drawing/2014/main" id="{CE8C6C45-97F8-B449-A111-801B3B44B89A}"/>
                </a:ext>
              </a:extLst>
            </p:cNvPr>
            <p:cNvSpPr/>
            <p:nvPr userDrawn="1"/>
          </p:nvSpPr>
          <p:spPr>
            <a:xfrm>
              <a:off x="3888377" y="0"/>
              <a:ext cx="4415246" cy="114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low confidence">
              <a:extLst>
                <a:ext uri="{FF2B5EF4-FFF2-40B4-BE49-F238E27FC236}">
                  <a16:creationId xmlns:a16="http://schemas.microsoft.com/office/drawing/2014/main" id="{CA56A32D-68C7-A14C-8743-381591F7454A}"/>
                </a:ext>
              </a:extLst>
            </p:cNvPr>
            <p:cNvPicPr>
              <a:picLocks noChangeAspect="1"/>
            </p:cNvPicPr>
            <p:nvPr userDrawn="1"/>
          </p:nvPicPr>
          <p:blipFill>
            <a:blip r:embed="rId2"/>
            <a:stretch>
              <a:fillRect/>
            </a:stretch>
          </p:blipFill>
          <p:spPr>
            <a:xfrm>
              <a:off x="4260759" y="247063"/>
              <a:ext cx="3670481" cy="644572"/>
            </a:xfrm>
            <a:prstGeom prst="rect">
              <a:avLst/>
            </a:prstGeom>
          </p:spPr>
        </p:pic>
      </p:grpSp>
    </p:spTree>
    <p:extLst>
      <p:ext uri="{BB962C8B-B14F-4D97-AF65-F5344CB8AC3E}">
        <p14:creationId xmlns:p14="http://schemas.microsoft.com/office/powerpoint/2010/main" val="1131028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tx1"/>
                </a:solidFill>
              </a:defRPr>
            </a:lvl1pPr>
          </a:lstStyle>
          <a:p>
            <a:r>
              <a:rPr lang="en-US" dirty="0"/>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12" name="Group 11">
            <a:extLst>
              <a:ext uri="{FF2B5EF4-FFF2-40B4-BE49-F238E27FC236}">
                <a16:creationId xmlns:a16="http://schemas.microsoft.com/office/drawing/2014/main" id="{79233ED5-05E2-CD43-9A7D-6F8C4777F1A3}"/>
              </a:ext>
            </a:extLst>
          </p:cNvPr>
          <p:cNvGrpSpPr/>
          <p:nvPr userDrawn="1"/>
        </p:nvGrpSpPr>
        <p:grpSpPr>
          <a:xfrm>
            <a:off x="3888377" y="0"/>
            <a:ext cx="4415246" cy="1149531"/>
            <a:chOff x="3888377" y="0"/>
            <a:chExt cx="4415246" cy="1149531"/>
          </a:xfrm>
        </p:grpSpPr>
        <p:sp>
          <p:nvSpPr>
            <p:cNvPr id="13" name="Rectangle 12">
              <a:extLst>
                <a:ext uri="{FF2B5EF4-FFF2-40B4-BE49-F238E27FC236}">
                  <a16:creationId xmlns:a16="http://schemas.microsoft.com/office/drawing/2014/main" id="{28BCECF9-4935-3740-84A5-EFABC930BFFD}"/>
                </a:ext>
              </a:extLst>
            </p:cNvPr>
            <p:cNvSpPr/>
            <p:nvPr userDrawn="1"/>
          </p:nvSpPr>
          <p:spPr>
            <a:xfrm>
              <a:off x="3888377" y="0"/>
              <a:ext cx="4415246" cy="114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ack and white logo&#10;&#10;Description automatically generated with low confidence">
              <a:extLst>
                <a:ext uri="{FF2B5EF4-FFF2-40B4-BE49-F238E27FC236}">
                  <a16:creationId xmlns:a16="http://schemas.microsoft.com/office/drawing/2014/main" id="{964ED6BF-D575-7842-B7A8-03ACB6103348}"/>
                </a:ext>
              </a:extLst>
            </p:cNvPr>
            <p:cNvPicPr>
              <a:picLocks noChangeAspect="1"/>
            </p:cNvPicPr>
            <p:nvPr userDrawn="1"/>
          </p:nvPicPr>
          <p:blipFill>
            <a:blip r:embed="rId2"/>
            <a:stretch>
              <a:fillRect/>
            </a:stretch>
          </p:blipFill>
          <p:spPr>
            <a:xfrm>
              <a:off x="4260759" y="247063"/>
              <a:ext cx="3670481" cy="644572"/>
            </a:xfrm>
            <a:prstGeom prst="rect">
              <a:avLst/>
            </a:prstGeom>
          </p:spPr>
        </p:pic>
      </p:grpSp>
    </p:spTree>
    <p:extLst>
      <p:ext uri="{BB962C8B-B14F-4D97-AF65-F5344CB8AC3E}">
        <p14:creationId xmlns:p14="http://schemas.microsoft.com/office/powerpoint/2010/main" val="1151535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D">
    <p:spTree>
      <p:nvGrpSpPr>
        <p:cNvPr id="1" name=""/>
        <p:cNvGrpSpPr/>
        <p:nvPr/>
      </p:nvGrpSpPr>
      <p:grpSpPr>
        <a:xfrm>
          <a:off x="0" y="0"/>
          <a:ext cx="0" cy="0"/>
          <a:chOff x="0" y="0"/>
          <a:chExt cx="0" cy="0"/>
        </a:xfrm>
      </p:grpSpPr>
      <p:sp>
        <p:nvSpPr>
          <p:cNvPr id="5" name="Rectangle 4"/>
          <p:cNvSpPr/>
          <p:nvPr userDrawn="1"/>
        </p:nvSpPr>
        <p:spPr>
          <a:xfrm>
            <a:off x="-412" y="1"/>
            <a:ext cx="762411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6" name="Title 5"/>
          <p:cNvSpPr>
            <a:spLocks noGrp="1"/>
          </p:cNvSpPr>
          <p:nvPr>
            <p:ph type="title"/>
          </p:nvPr>
        </p:nvSpPr>
        <p:spPr>
          <a:xfrm>
            <a:off x="495300" y="1759602"/>
            <a:ext cx="5097780" cy="2423160"/>
          </a:xfrm>
        </p:spPr>
        <p:txBody>
          <a:bodyPr anchor="b">
            <a:noAutofit/>
          </a:bodyPr>
          <a:lstStyle>
            <a:lvl1pPr>
              <a:defRPr sz="6000">
                <a:solidFill>
                  <a:schemeClr val="bg1"/>
                </a:solidFill>
              </a:defRPr>
            </a:lvl1pPr>
          </a:lstStyle>
          <a:p>
            <a:r>
              <a:rPr lang="en-US" dirty="0"/>
              <a:t>Click to edit Master title style</a:t>
            </a:r>
          </a:p>
        </p:txBody>
      </p:sp>
      <p:sp>
        <p:nvSpPr>
          <p:cNvPr id="8" name="Text Placeholder 2"/>
          <p:cNvSpPr>
            <a:spLocks noGrp="1"/>
          </p:cNvSpPr>
          <p:nvPr>
            <p:ph type="body" idx="1"/>
          </p:nvPr>
        </p:nvSpPr>
        <p:spPr>
          <a:xfrm>
            <a:off x="495300" y="4284041"/>
            <a:ext cx="5097780" cy="1239430"/>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0445" r="25177"/>
          <a:stretch/>
        </p:blipFill>
        <p:spPr>
          <a:xfrm>
            <a:off x="7623706" y="0"/>
            <a:ext cx="4566411" cy="6858001"/>
          </a:xfrm>
          <a:prstGeom prst="rect">
            <a:avLst/>
          </a:prstGeom>
        </p:spPr>
      </p:pic>
      <p:pic>
        <p:nvPicPr>
          <p:cNvPr id="13" name="Picture 12" descr="Text&#10;&#10;Description automatically generated">
            <a:extLst>
              <a:ext uri="{FF2B5EF4-FFF2-40B4-BE49-F238E27FC236}">
                <a16:creationId xmlns:a16="http://schemas.microsoft.com/office/drawing/2014/main" id="{C54A6762-151C-6C48-80A7-AF0C7C6CFC3D}"/>
              </a:ext>
            </a:extLst>
          </p:cNvPr>
          <p:cNvPicPr>
            <a:picLocks noChangeAspect="1"/>
          </p:cNvPicPr>
          <p:nvPr userDrawn="1"/>
        </p:nvPicPr>
        <p:blipFill>
          <a:blip r:embed="rId3"/>
          <a:stretch>
            <a:fillRect/>
          </a:stretch>
        </p:blipFill>
        <p:spPr>
          <a:xfrm>
            <a:off x="495300" y="0"/>
            <a:ext cx="1435100" cy="1193800"/>
          </a:xfrm>
          <a:prstGeom prst="rect">
            <a:avLst/>
          </a:prstGeom>
        </p:spPr>
      </p:pic>
    </p:spTree>
    <p:extLst>
      <p:ext uri="{BB962C8B-B14F-4D97-AF65-F5344CB8AC3E}">
        <p14:creationId xmlns:p14="http://schemas.microsoft.com/office/powerpoint/2010/main" val="20996541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7" name="Content Placeholder 6"/>
          <p:cNvSpPr>
            <a:spLocks noGrp="1"/>
          </p:cNvSpPr>
          <p:nvPr>
            <p:ph sz="quarter" idx="11"/>
          </p:nvPr>
        </p:nvSpPr>
        <p:spPr>
          <a:xfrm>
            <a:off x="502919" y="1714575"/>
            <a:ext cx="5341827" cy="389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1462" y="686572"/>
            <a:ext cx="441608" cy="548640"/>
          </a:xfrm>
          <a:prstGeom prst="rect">
            <a:avLst/>
          </a:prstGeom>
        </p:spPr>
      </p:pic>
      <p:sp>
        <p:nvSpPr>
          <p:cNvPr id="15" name="Content Placeholder 6">
            <a:extLst>
              <a:ext uri="{FF2B5EF4-FFF2-40B4-BE49-F238E27FC236}">
                <a16:creationId xmlns:a16="http://schemas.microsoft.com/office/drawing/2014/main" id="{B524402D-B165-B142-8D8A-44B028C6B295}"/>
              </a:ext>
            </a:extLst>
          </p:cNvPr>
          <p:cNvSpPr>
            <a:spLocks noGrp="1"/>
          </p:cNvSpPr>
          <p:nvPr>
            <p:ph sz="quarter" idx="12"/>
          </p:nvPr>
        </p:nvSpPr>
        <p:spPr>
          <a:xfrm>
            <a:off x="6310271" y="1714500"/>
            <a:ext cx="5341827" cy="3921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4" name="Rectangle 3">
            <a:extLst>
              <a:ext uri="{FF2B5EF4-FFF2-40B4-BE49-F238E27FC236}">
                <a16:creationId xmlns:a16="http://schemas.microsoft.com/office/drawing/2014/main" id="{213BE342-3836-3341-81C8-862F68AC2129}"/>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3831B93-8F7A-0146-B29B-2866B87DEE16}"/>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grpSp>
        <p:nvGrpSpPr>
          <p:cNvPr id="19" name="Group 18">
            <a:extLst>
              <a:ext uri="{FF2B5EF4-FFF2-40B4-BE49-F238E27FC236}">
                <a16:creationId xmlns:a16="http://schemas.microsoft.com/office/drawing/2014/main" id="{78C7FE5F-8FE1-524D-8B1D-EA240D3FFF2B}"/>
              </a:ext>
            </a:extLst>
          </p:cNvPr>
          <p:cNvGrpSpPr>
            <a:grpSpLocks noChangeAspect="1"/>
          </p:cNvGrpSpPr>
          <p:nvPr userDrawn="1"/>
        </p:nvGrpSpPr>
        <p:grpSpPr>
          <a:xfrm>
            <a:off x="11003280" y="0"/>
            <a:ext cx="1188720" cy="1188720"/>
            <a:chOff x="2402304" y="2628900"/>
            <a:chExt cx="1600200" cy="1600200"/>
          </a:xfrm>
        </p:grpSpPr>
        <p:sp>
          <p:nvSpPr>
            <p:cNvPr id="20" name="Rectangle 19">
              <a:extLst>
                <a:ext uri="{FF2B5EF4-FFF2-40B4-BE49-F238E27FC236}">
                  <a16:creationId xmlns:a16="http://schemas.microsoft.com/office/drawing/2014/main" id="{159CFD57-94EB-0742-A60F-A5D3F89ADDC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393F1A31-F1B7-324E-A1C2-C67B713A2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8E868332-B306-E041-98D3-1D604BD40FFA}"/>
              </a:ext>
            </a:extLst>
          </p:cNvPr>
          <p:cNvSpPr>
            <a:spLocks noGrp="1"/>
          </p:cNvSpPr>
          <p:nvPr>
            <p:ph type="ftr" sz="quarter" idx="13"/>
          </p:nvPr>
        </p:nvSpPr>
        <p:spPr/>
        <p:txBody>
          <a:bodyPr/>
          <a:lstStyle/>
          <a:p>
            <a:endParaRPr lang="en-US" dirty="0"/>
          </a:p>
        </p:txBody>
      </p:sp>
      <p:grpSp>
        <p:nvGrpSpPr>
          <p:cNvPr id="12" name="Group 11">
            <a:extLst>
              <a:ext uri="{FF2B5EF4-FFF2-40B4-BE49-F238E27FC236}">
                <a16:creationId xmlns:a16="http://schemas.microsoft.com/office/drawing/2014/main" id="{3D898DA8-D108-B84A-856A-BB1BAD4B4926}"/>
              </a:ext>
            </a:extLst>
          </p:cNvPr>
          <p:cNvGrpSpPr/>
          <p:nvPr userDrawn="1"/>
        </p:nvGrpSpPr>
        <p:grpSpPr>
          <a:xfrm>
            <a:off x="11003279" y="0"/>
            <a:ext cx="1188720" cy="1188720"/>
            <a:chOff x="5501640" y="0"/>
            <a:chExt cx="1188720" cy="1188720"/>
          </a:xfrm>
        </p:grpSpPr>
        <p:sp>
          <p:nvSpPr>
            <p:cNvPr id="13" name="Rectangle 12">
              <a:extLst>
                <a:ext uri="{FF2B5EF4-FFF2-40B4-BE49-F238E27FC236}">
                  <a16:creationId xmlns:a16="http://schemas.microsoft.com/office/drawing/2014/main" id="{231EA477-2E96-B748-993B-C4DF3F503B20}"/>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with low confidence">
              <a:extLst>
                <a:ext uri="{FF2B5EF4-FFF2-40B4-BE49-F238E27FC236}">
                  <a16:creationId xmlns:a16="http://schemas.microsoft.com/office/drawing/2014/main" id="{1E3FA20B-A66D-4142-9BB8-CB64C2D2A0DF}"/>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8" name="Picture 7" descr="Text&#10;&#10;Description automatically generated">
            <a:extLst>
              <a:ext uri="{FF2B5EF4-FFF2-40B4-BE49-F238E27FC236}">
                <a16:creationId xmlns:a16="http://schemas.microsoft.com/office/drawing/2014/main" id="{9DFC4A8C-10D5-274F-A607-E0523A79C9AB}"/>
              </a:ext>
            </a:extLst>
          </p:cNvPr>
          <p:cNvPicPr>
            <a:picLocks noChangeAspect="1"/>
          </p:cNvPicPr>
          <p:nvPr userDrawn="1"/>
        </p:nvPicPr>
        <p:blipFill>
          <a:blip r:embed="rId4"/>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15349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46ABCC-A007-8646-9C8E-4F96B5CF566B}"/>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7" name="Content Placeholder 6"/>
          <p:cNvSpPr>
            <a:spLocks noGrp="1"/>
          </p:cNvSpPr>
          <p:nvPr>
            <p:ph sz="quarter" idx="11"/>
          </p:nvPr>
        </p:nvSpPr>
        <p:spPr>
          <a:xfrm>
            <a:off x="502920" y="1714500"/>
            <a:ext cx="11186160" cy="3924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20"/>
          <p:cNvSpPr>
            <a:spLocks noGrp="1"/>
          </p:cNvSpPr>
          <p:nvPr>
            <p:ph type="title"/>
          </p:nvPr>
        </p:nvSpPr>
        <p:spPr/>
        <p:txBody>
          <a:bodyPr/>
          <a:lstStyle>
            <a:lvl1pPr>
              <a:defRPr>
                <a:solidFill>
                  <a:schemeClr val="bg1"/>
                </a:solidFill>
              </a:defRPr>
            </a:lvl1pPr>
          </a:lstStyle>
          <a:p>
            <a:r>
              <a:rPr lang="en-US" dirty="0"/>
              <a:t>Click to edit Master title style</a:t>
            </a:r>
          </a:p>
        </p:txBody>
      </p:sp>
      <p:grpSp>
        <p:nvGrpSpPr>
          <p:cNvPr id="10" name="Group 9">
            <a:extLst>
              <a:ext uri="{FF2B5EF4-FFF2-40B4-BE49-F238E27FC236}">
                <a16:creationId xmlns:a16="http://schemas.microsoft.com/office/drawing/2014/main" id="{BEB269C8-6555-704C-87B8-FF6214A5A22D}"/>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16379FD-5881-8248-9DBA-1CB285BC2B85}"/>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517F7B6-BB6C-0646-9A21-FFD4F04B0A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18F6B42A-EE48-BE4A-B573-3F9B7A816618}"/>
              </a:ext>
            </a:extLst>
          </p:cNvPr>
          <p:cNvSpPr>
            <a:spLocks noGrp="1"/>
          </p:cNvSpPr>
          <p:nvPr>
            <p:ph type="ftr" sz="quarter" idx="12"/>
          </p:nvPr>
        </p:nvSpPr>
        <p:spPr/>
        <p:txBody>
          <a:bodyPr/>
          <a:lstStyle/>
          <a:p>
            <a:endParaRPr lang="en-US" dirty="0"/>
          </a:p>
        </p:txBody>
      </p:sp>
      <p:grpSp>
        <p:nvGrpSpPr>
          <p:cNvPr id="12" name="Group 11">
            <a:extLst>
              <a:ext uri="{FF2B5EF4-FFF2-40B4-BE49-F238E27FC236}">
                <a16:creationId xmlns:a16="http://schemas.microsoft.com/office/drawing/2014/main" id="{CFD4E778-E7B5-364B-86D3-696C53A063C4}"/>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48C85170-8E6D-E144-8312-FB0BB4F23314}"/>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D6EC363D-AA0D-9A40-96C8-26035139F8EC}"/>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0F06B4F8-66BE-1C47-8C76-2E4D749CBDF7}"/>
              </a:ext>
            </a:extLst>
          </p:cNvPr>
          <p:cNvPicPr>
            <a:picLocks noChangeAspect="1"/>
          </p:cNvPicPr>
          <p:nvPr userDrawn="1"/>
        </p:nvPicPr>
        <p:blipFill>
          <a:blip r:embed="rId4"/>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2363767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53701"/>
            <a:ext cx="9769612" cy="62040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02920" y="1714500"/>
            <a:ext cx="11186160" cy="3897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981185" y="6115261"/>
            <a:ext cx="2743200" cy="232651"/>
          </a:xfrm>
          <a:prstGeom prst="rect">
            <a:avLst/>
          </a:prstGeom>
        </p:spPr>
        <p:txBody>
          <a:bodyPr vert="horz" lIns="91440" tIns="45720" rIns="91440" bIns="45720" rtlCol="0" anchor="ctr"/>
          <a:lstStyle>
            <a:lvl1pPr algn="r">
              <a:defRPr sz="1400">
                <a:solidFill>
                  <a:schemeClr val="bg1">
                    <a:lumMod val="65000"/>
                  </a:schemeClr>
                </a:solidFill>
              </a:defRPr>
            </a:lvl1pPr>
          </a:lstStyle>
          <a:p>
            <a:fld id="{6D6E361B-DFCA-824D-BA63-ADCED3B41986}" type="slidenum">
              <a:rPr lang="en-US" smtClean="0"/>
              <a:pPr/>
              <a:t>‹#›</a:t>
            </a:fld>
            <a:endParaRPr lang="en-US" dirty="0"/>
          </a:p>
        </p:txBody>
      </p:sp>
      <p:sp>
        <p:nvSpPr>
          <p:cNvPr id="4" name="Footer Placeholder 3">
            <a:extLst>
              <a:ext uri="{FF2B5EF4-FFF2-40B4-BE49-F238E27FC236}">
                <a16:creationId xmlns:a16="http://schemas.microsoft.com/office/drawing/2014/main" id="{ED213DE1-AFF1-EC4C-A399-F187F8B96A9B}"/>
              </a:ext>
            </a:extLst>
          </p:cNvPr>
          <p:cNvSpPr>
            <a:spLocks noGrp="1"/>
          </p:cNvSpPr>
          <p:nvPr>
            <p:ph type="ftr" sz="quarter" idx="3"/>
          </p:nvPr>
        </p:nvSpPr>
        <p:spPr>
          <a:xfrm>
            <a:off x="502920" y="6115261"/>
            <a:ext cx="5102352" cy="232651"/>
          </a:xfrm>
          <a:prstGeom prst="rect">
            <a:avLst/>
          </a:prstGeom>
        </p:spPr>
        <p:txBody>
          <a:bodyPr vert="horz" lIns="91440" tIns="45720" rIns="91440" bIns="45720" rtlCol="0" anchor="ctr"/>
          <a:lstStyle>
            <a:lvl1pPr algn="l">
              <a:defRPr sz="1200">
                <a:solidFill>
                  <a:schemeClr val="bg1">
                    <a:lumMod val="65000"/>
                  </a:schemeClr>
                </a:solidFill>
              </a:defRPr>
            </a:lvl1pPr>
          </a:lstStyle>
          <a:p>
            <a:endParaRPr lang="en-US" dirty="0"/>
          </a:p>
        </p:txBody>
      </p:sp>
    </p:spTree>
    <p:extLst>
      <p:ext uri="{BB962C8B-B14F-4D97-AF65-F5344CB8AC3E}">
        <p14:creationId xmlns:p14="http://schemas.microsoft.com/office/powerpoint/2010/main" val="1622753219"/>
      </p:ext>
    </p:extLst>
  </p:cSld>
  <p:clrMap bg1="lt1" tx1="dk1" bg2="lt2" tx2="dk2" accent1="accent1" accent2="accent2" accent3="accent3" accent4="accent4" accent5="accent5" accent6="accent6" hlink="hlink" folHlink="folHlink"/>
  <p:sldLayoutIdLst>
    <p:sldLayoutId id="2147483708" r:id="rId1"/>
    <p:sldLayoutId id="2147483707" r:id="rId2"/>
    <p:sldLayoutId id="2147483661" r:id="rId3"/>
    <p:sldLayoutId id="2147483715" r:id="rId4"/>
    <p:sldLayoutId id="2147483684" r:id="rId5"/>
    <p:sldLayoutId id="2147483709" r:id="rId6"/>
    <p:sldLayoutId id="2147483687" r:id="rId7"/>
    <p:sldLayoutId id="2147483693" r:id="rId8"/>
    <p:sldLayoutId id="2147483702" r:id="rId9"/>
    <p:sldLayoutId id="2147483699" r:id="rId10"/>
    <p:sldLayoutId id="2147483717" r:id="rId11"/>
    <p:sldLayoutId id="2147483694" r:id="rId12"/>
    <p:sldLayoutId id="2147483704" r:id="rId13"/>
    <p:sldLayoutId id="2147483713" r:id="rId14"/>
    <p:sldLayoutId id="2147483712" r:id="rId15"/>
    <p:sldLayoutId id="2147483690" r:id="rId16"/>
    <p:sldLayoutId id="2147483686" r:id="rId17"/>
    <p:sldLayoutId id="2147483703" r:id="rId18"/>
    <p:sldLayoutId id="2147483685" r:id="rId19"/>
    <p:sldLayoutId id="2147483700" r:id="rId20"/>
    <p:sldLayoutId id="2147483714" r:id="rId21"/>
    <p:sldLayoutId id="2147483716" r:id="rId22"/>
    <p:sldLayoutId id="2147483706" r:id="rId23"/>
    <p:sldLayoutId id="2147483710" r:id="rId24"/>
  </p:sldLayoutIdLst>
  <p:txStyles>
    <p:titleStyle>
      <a:lvl1pPr algn="l" defTabSz="914400" rtl="0" eaLnBrk="1" fontAlgn="base" latinLnBrk="0" hangingPunct="1">
        <a:lnSpc>
          <a:spcPct val="90000"/>
        </a:lnSpc>
        <a:spcBef>
          <a:spcPct val="0"/>
        </a:spcBef>
        <a:buNone/>
        <a:defRPr sz="4200" b="1"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3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userDrawn="1">
          <p15:clr>
            <a:srgbClr val="F26B43"/>
          </p15:clr>
        </p15:guide>
        <p15:guide id="2" pos="3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tiff"/><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https://healthcaredelivery.cancer.gov/pro-ctcae/"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5B05-3943-3045-81B5-F357A14C70FF}"/>
              </a:ext>
            </a:extLst>
          </p:cNvPr>
          <p:cNvSpPr>
            <a:spLocks noGrp="1"/>
          </p:cNvSpPr>
          <p:nvPr>
            <p:ph type="title"/>
          </p:nvPr>
        </p:nvSpPr>
        <p:spPr>
          <a:xfrm>
            <a:off x="495299" y="-758736"/>
            <a:ext cx="11229085" cy="2732526"/>
          </a:xfrm>
        </p:spPr>
        <p:txBody>
          <a:bodyPr/>
          <a:lstStyle/>
          <a:p>
            <a:pPr algn="ctr"/>
            <a:r>
              <a:rPr lang="en-US" sz="3200" dirty="0"/>
              <a:t>TRANSLATION AND VALIDATION OF THE CHICHEWA Pediatric </a:t>
            </a:r>
            <a:br>
              <a:rPr lang="en-US" sz="3200" dirty="0"/>
            </a:br>
            <a:r>
              <a:rPr lang="en-US" sz="3200" dirty="0"/>
              <a:t>PRO-CTCAE TOOL TO MEASURE TREATMENT-RELATED ADVERSE EVENTS AMONG ADOLESCENT AND YOUNG ADULT LYMPHOMA PATIENTS IN MALAWI </a:t>
            </a:r>
          </a:p>
        </p:txBody>
      </p:sp>
      <p:sp>
        <p:nvSpPr>
          <p:cNvPr id="3" name="Text Placeholder 2">
            <a:extLst>
              <a:ext uri="{FF2B5EF4-FFF2-40B4-BE49-F238E27FC236}">
                <a16:creationId xmlns:a16="http://schemas.microsoft.com/office/drawing/2014/main" id="{9FC099E4-8D02-0D4A-AD9F-29A8B871BCF9}"/>
              </a:ext>
            </a:extLst>
          </p:cNvPr>
          <p:cNvSpPr>
            <a:spLocks noGrp="1"/>
          </p:cNvSpPr>
          <p:nvPr>
            <p:ph type="body" idx="1"/>
          </p:nvPr>
        </p:nvSpPr>
        <p:spPr>
          <a:xfrm>
            <a:off x="495300" y="2151529"/>
            <a:ext cx="11229084" cy="2489743"/>
          </a:xfrm>
        </p:spPr>
        <p:txBody>
          <a:bodyPr>
            <a:normAutofit/>
          </a:bodyPr>
          <a:lstStyle/>
          <a:p>
            <a:pPr algn="ctr"/>
            <a:r>
              <a:rPr lang="en-US" b="1" dirty="0"/>
              <a:t>Authors: April Evans, MD, MPH</a:t>
            </a:r>
            <a:r>
              <a:rPr lang="en-US" dirty="0"/>
              <a:t>, Alyssa E. Tilly, MD, Yolanda Gondwe MPH, Maria Chikasema, DPT, Agness Manda,</a:t>
            </a:r>
            <a:r>
              <a:rPr lang="en-US" baseline="30000" dirty="0"/>
              <a:t> </a:t>
            </a:r>
            <a:r>
              <a:rPr lang="en-US" dirty="0"/>
              <a:t>Bryce B. Reeve, PhD, Katherine D. Westmoreland, MD</a:t>
            </a:r>
          </a:p>
          <a:p>
            <a:pPr algn="ctr"/>
            <a:r>
              <a:rPr lang="en-US" sz="1800" dirty="0"/>
              <a:t>Affiliations: ​​UNC Project-Malawi, Lilongwe, Malawi, University of North Carolina at Chapel Hill, North Carolina, USA, </a:t>
            </a:r>
            <a:r>
              <a:rPr lang="en-US" sz="1800" baseline="30000" dirty="0"/>
              <a:t> </a:t>
            </a:r>
            <a:r>
              <a:rPr lang="en-US" sz="1800" dirty="0"/>
              <a:t>Duke University School of Medicine, Durham, North Carolina, USA</a:t>
            </a:r>
          </a:p>
          <a:p>
            <a:pPr algn="ctr"/>
            <a:endParaRPr lang="en-US" dirty="0">
              <a:solidFill>
                <a:schemeClr val="tx2"/>
              </a:solidFill>
            </a:endParaRPr>
          </a:p>
        </p:txBody>
      </p:sp>
      <p:pic>
        <p:nvPicPr>
          <p:cNvPr id="4" name="Picture 3" descr="A picture containing logo&#10;&#10;Description automatically generated">
            <a:extLst>
              <a:ext uri="{FF2B5EF4-FFF2-40B4-BE49-F238E27FC236}">
                <a16:creationId xmlns:a16="http://schemas.microsoft.com/office/drawing/2014/main" id="{9DEBBCB5-6823-8D12-2A39-51C510EBE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474" y="5342210"/>
            <a:ext cx="2080687" cy="1407904"/>
          </a:xfrm>
          <a:prstGeom prst="rect">
            <a:avLst/>
          </a:prstGeom>
        </p:spPr>
      </p:pic>
      <p:pic>
        <p:nvPicPr>
          <p:cNvPr id="5" name="Picture 1">
            <a:extLst>
              <a:ext uri="{FF2B5EF4-FFF2-40B4-BE49-F238E27FC236}">
                <a16:creationId xmlns:a16="http://schemas.microsoft.com/office/drawing/2014/main" id="{11BCB0CC-EDF4-D070-AB31-47D3D1500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7534" y="5400153"/>
            <a:ext cx="3130896" cy="12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8327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75006B-AC41-A944-A791-1615A01612A2}"/>
              </a:ext>
            </a:extLst>
          </p:cNvPr>
          <p:cNvSpPr>
            <a:spLocks noGrp="1"/>
          </p:cNvSpPr>
          <p:nvPr>
            <p:ph sz="quarter" idx="11"/>
          </p:nvPr>
        </p:nvSpPr>
        <p:spPr/>
        <p:txBody>
          <a:bodyPr>
            <a:normAutofit/>
          </a:bodyPr>
          <a:lstStyle/>
          <a:p>
            <a:r>
              <a:rPr lang="en-US" dirty="0"/>
              <a:t>Aim 1: To translate and culturally validate Peds PRO-CTCAE for use amongst adolescent and young adult patients with lymphoma in Malawi.</a:t>
            </a:r>
          </a:p>
          <a:p>
            <a:r>
              <a:rPr lang="en-US" dirty="0"/>
              <a:t>Aim 2: To validate the Pediatric PRO-CTCAE for use among adolescent and young adult patients with patients with lymphoma in Malawi.</a:t>
            </a:r>
          </a:p>
        </p:txBody>
      </p:sp>
      <p:sp>
        <p:nvSpPr>
          <p:cNvPr id="3" name="Title 2">
            <a:extLst>
              <a:ext uri="{FF2B5EF4-FFF2-40B4-BE49-F238E27FC236}">
                <a16:creationId xmlns:a16="http://schemas.microsoft.com/office/drawing/2014/main" id="{B050D0E5-1FA2-A64A-BD66-2AD0950EA22B}"/>
              </a:ext>
            </a:extLst>
          </p:cNvPr>
          <p:cNvSpPr>
            <a:spLocks noGrp="1"/>
          </p:cNvSpPr>
          <p:nvPr>
            <p:ph type="title"/>
          </p:nvPr>
        </p:nvSpPr>
        <p:spPr/>
        <p:txBody>
          <a:bodyPr/>
          <a:lstStyle/>
          <a:p>
            <a:r>
              <a:rPr lang="en-US" dirty="0"/>
              <a:t>AIMS</a:t>
            </a:r>
          </a:p>
        </p:txBody>
      </p:sp>
    </p:spTree>
    <p:extLst>
      <p:ext uri="{BB962C8B-B14F-4D97-AF65-F5344CB8AC3E}">
        <p14:creationId xmlns:p14="http://schemas.microsoft.com/office/powerpoint/2010/main" val="2866613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75006B-AC41-A944-A791-1615A01612A2}"/>
              </a:ext>
            </a:extLst>
          </p:cNvPr>
          <p:cNvSpPr>
            <a:spLocks noGrp="1"/>
          </p:cNvSpPr>
          <p:nvPr>
            <p:ph sz="quarter" idx="11"/>
          </p:nvPr>
        </p:nvSpPr>
        <p:spPr/>
        <p:txBody>
          <a:bodyPr>
            <a:normAutofit/>
          </a:bodyPr>
          <a:lstStyle/>
          <a:p>
            <a:r>
              <a:rPr lang="en-US" dirty="0"/>
              <a:t>The Ped-PRO-CTCAE was translated into Chichewa and culturally validated for use in Malawi using the Functional Assessment of Chronic Illness Therapy (FACIT) method. </a:t>
            </a:r>
          </a:p>
          <a:p>
            <a:r>
              <a:rPr lang="en-US" dirty="0"/>
              <a:t>Translated and validated survey was administered to 50 participants. Psychometric validation was assessed using Spearman’s correlation for responsiveness/convergent and discriminant validity and Wilcoxon rank-sum for known group validity.</a:t>
            </a:r>
          </a:p>
          <a:p>
            <a:endParaRPr lang="en-US" dirty="0"/>
          </a:p>
        </p:txBody>
      </p:sp>
      <p:sp>
        <p:nvSpPr>
          <p:cNvPr id="5" name="Title 4">
            <a:extLst>
              <a:ext uri="{FF2B5EF4-FFF2-40B4-BE49-F238E27FC236}">
                <a16:creationId xmlns:a16="http://schemas.microsoft.com/office/drawing/2014/main" id="{42CFAD46-537D-89B3-F652-6D7BF516D976}"/>
              </a:ext>
            </a:extLst>
          </p:cNvPr>
          <p:cNvSpPr>
            <a:spLocks noGrp="1"/>
          </p:cNvSpPr>
          <p:nvPr>
            <p:ph type="title"/>
          </p:nvPr>
        </p:nvSpPr>
        <p:spPr/>
        <p:txBody>
          <a:bodyPr/>
          <a:lstStyle/>
          <a:p>
            <a:r>
              <a:rPr lang="en-US" dirty="0"/>
              <a:t>METHODOLOGY</a:t>
            </a:r>
          </a:p>
        </p:txBody>
      </p:sp>
    </p:spTree>
    <p:extLst>
      <p:ext uri="{BB962C8B-B14F-4D97-AF65-F5344CB8AC3E}">
        <p14:creationId xmlns:p14="http://schemas.microsoft.com/office/powerpoint/2010/main" val="77158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2B5EE6-57CE-B6D2-C692-04792EB934BE}"/>
              </a:ext>
            </a:extLst>
          </p:cNvPr>
          <p:cNvSpPr>
            <a:spLocks noGrp="1"/>
          </p:cNvSpPr>
          <p:nvPr>
            <p:ph type="title"/>
          </p:nvPr>
        </p:nvSpPr>
        <p:spPr/>
        <p:txBody>
          <a:bodyPr/>
          <a:lstStyle/>
          <a:p>
            <a:r>
              <a:rPr lang="en-US" dirty="0"/>
              <a:t>TRANSLATION</a:t>
            </a:r>
            <a:br>
              <a:rPr lang="en-US" dirty="0"/>
            </a:br>
            <a:r>
              <a:rPr lang="en-US" dirty="0"/>
              <a:t>CULTURAL &amp; QUALITATIVE VALIDATION</a:t>
            </a:r>
          </a:p>
        </p:txBody>
      </p:sp>
    </p:spTree>
    <p:extLst>
      <p:ext uri="{BB962C8B-B14F-4D97-AF65-F5344CB8AC3E}">
        <p14:creationId xmlns:p14="http://schemas.microsoft.com/office/powerpoint/2010/main" val="2382099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75006B-AC41-A944-A791-1615A01612A2}"/>
              </a:ext>
            </a:extLst>
          </p:cNvPr>
          <p:cNvSpPr>
            <a:spLocks noGrp="1"/>
          </p:cNvSpPr>
          <p:nvPr>
            <p:ph sz="quarter" idx="11"/>
          </p:nvPr>
        </p:nvSpPr>
        <p:spPr>
          <a:xfrm>
            <a:off x="6503669" y="1714575"/>
            <a:ext cx="5341827" cy="3899250"/>
          </a:xfrm>
        </p:spPr>
        <p:txBody>
          <a:bodyPr>
            <a:normAutofit fontScale="92500"/>
          </a:bodyPr>
          <a:lstStyle/>
          <a:p>
            <a:pPr marL="0" indent="0">
              <a:buNone/>
            </a:pPr>
            <a:endParaRPr lang="en-US" dirty="0"/>
          </a:p>
          <a:p>
            <a:r>
              <a:rPr lang="en-US" b="0" i="0" u="none" strike="noStrike" dirty="0">
                <a:solidFill>
                  <a:srgbClr val="212529"/>
                </a:solidFill>
                <a:effectLst/>
                <a:latin typeface="Source Sans Pro" panose="020B0503030403020204" pitchFamily="34" charset="0"/>
              </a:rPr>
              <a:t>Principles of Good Translation and Cultural Adaptation Practice </a:t>
            </a:r>
            <a:r>
              <a:rPr lang="en-US" dirty="0"/>
              <a:t>Recommended by the International Society of Pharmacoeconomic and Outcomes Research (ISPOR)</a:t>
            </a:r>
          </a:p>
          <a:p>
            <a:r>
              <a:rPr lang="en-US" dirty="0"/>
              <a:t>Currently available in English, Simplified Chinese and Italian</a:t>
            </a:r>
            <a:endParaRPr lang="en-US" dirty="0">
              <a:solidFill>
                <a:srgbClr val="FF0000"/>
              </a:solidFill>
            </a:endParaRPr>
          </a:p>
        </p:txBody>
      </p:sp>
      <p:sp>
        <p:nvSpPr>
          <p:cNvPr id="3" name="Title 2">
            <a:extLst>
              <a:ext uri="{FF2B5EF4-FFF2-40B4-BE49-F238E27FC236}">
                <a16:creationId xmlns:a16="http://schemas.microsoft.com/office/drawing/2014/main" id="{B050D0E5-1FA2-A64A-BD66-2AD0950EA22B}"/>
              </a:ext>
            </a:extLst>
          </p:cNvPr>
          <p:cNvSpPr>
            <a:spLocks noGrp="1"/>
          </p:cNvSpPr>
          <p:nvPr>
            <p:ph type="title"/>
          </p:nvPr>
        </p:nvSpPr>
        <p:spPr/>
        <p:txBody>
          <a:bodyPr/>
          <a:lstStyle/>
          <a:p>
            <a:r>
              <a:rPr lang="en-US" dirty="0"/>
              <a:t>TRANSLATION: FACIT METHODOLOGY </a:t>
            </a:r>
          </a:p>
        </p:txBody>
      </p:sp>
      <p:graphicFrame>
        <p:nvGraphicFramePr>
          <p:cNvPr id="4" name="Object 3">
            <a:extLst>
              <a:ext uri="{FF2B5EF4-FFF2-40B4-BE49-F238E27FC236}">
                <a16:creationId xmlns:a16="http://schemas.microsoft.com/office/drawing/2014/main" id="{CDD334C7-7455-1E9F-2C48-4A2180F8DB36}"/>
              </a:ext>
            </a:extLst>
          </p:cNvPr>
          <p:cNvGraphicFramePr>
            <a:graphicFrameLocks noChangeAspect="1"/>
          </p:cNvGraphicFramePr>
          <p:nvPr>
            <p:extLst>
              <p:ext uri="{D42A27DB-BD31-4B8C-83A1-F6EECF244321}">
                <p14:modId xmlns:p14="http://schemas.microsoft.com/office/powerpoint/2010/main" val="3247502921"/>
              </p:ext>
            </p:extLst>
          </p:nvPr>
        </p:nvGraphicFramePr>
        <p:xfrm>
          <a:off x="1228299" y="1184768"/>
          <a:ext cx="3985146" cy="5565285"/>
        </p:xfrm>
        <a:graphic>
          <a:graphicData uri="http://schemas.openxmlformats.org/presentationml/2006/ole">
            <mc:AlternateContent xmlns:mc="http://schemas.openxmlformats.org/markup-compatibility/2006">
              <mc:Choice xmlns:v="urn:schemas-microsoft-com:vml" Requires="v">
                <p:oleObj name="Document" r:id="rId3" imgW="5334000" imgH="10528300" progId="Word.Document.12">
                  <p:embed/>
                </p:oleObj>
              </mc:Choice>
              <mc:Fallback>
                <p:oleObj name="Document" r:id="rId3" imgW="5334000" imgH="10528300" progId="Word.Document.12">
                  <p:embed/>
                  <p:pic>
                    <p:nvPicPr>
                      <p:cNvPr id="24" name="Object 23">
                        <a:extLst>
                          <a:ext uri="{FF2B5EF4-FFF2-40B4-BE49-F238E27FC236}">
                            <a16:creationId xmlns:a16="http://schemas.microsoft.com/office/drawing/2014/main" id="{FCC5F752-1C22-90C5-83DA-918CC89D88B0}"/>
                          </a:ext>
                        </a:extLst>
                      </p:cNvPr>
                      <p:cNvPicPr/>
                      <p:nvPr/>
                    </p:nvPicPr>
                    <p:blipFill>
                      <a:blip r:embed="rId4"/>
                      <a:stretch>
                        <a:fillRect/>
                      </a:stretch>
                    </p:blipFill>
                    <p:spPr>
                      <a:xfrm>
                        <a:off x="1228299" y="1184768"/>
                        <a:ext cx="3985146" cy="5565285"/>
                      </a:xfrm>
                      <a:prstGeom prst="rect">
                        <a:avLst/>
                      </a:prstGeom>
                    </p:spPr>
                  </p:pic>
                </p:oleObj>
              </mc:Fallback>
            </mc:AlternateContent>
          </a:graphicData>
        </a:graphic>
      </p:graphicFrame>
    </p:spTree>
    <p:extLst>
      <p:ext uri="{BB962C8B-B14F-4D97-AF65-F5344CB8AC3E}">
        <p14:creationId xmlns:p14="http://schemas.microsoft.com/office/powerpoint/2010/main" val="2198314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2B5EE6-57CE-B6D2-C692-04792EB934BE}"/>
              </a:ext>
            </a:extLst>
          </p:cNvPr>
          <p:cNvSpPr>
            <a:spLocks noGrp="1"/>
          </p:cNvSpPr>
          <p:nvPr>
            <p:ph type="title"/>
          </p:nvPr>
        </p:nvSpPr>
        <p:spPr/>
        <p:txBody>
          <a:bodyPr/>
          <a:lstStyle/>
          <a:p>
            <a:r>
              <a:rPr lang="en-US" dirty="0"/>
              <a:t>PSYCHOMETRIC VALIDATION</a:t>
            </a:r>
          </a:p>
        </p:txBody>
      </p:sp>
    </p:spTree>
    <p:extLst>
      <p:ext uri="{BB962C8B-B14F-4D97-AF65-F5344CB8AC3E}">
        <p14:creationId xmlns:p14="http://schemas.microsoft.com/office/powerpoint/2010/main" val="2149921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B49F4B-129A-B749-EF14-5170629F5B04}"/>
              </a:ext>
            </a:extLst>
          </p:cNvPr>
          <p:cNvSpPr>
            <a:spLocks noGrp="1"/>
          </p:cNvSpPr>
          <p:nvPr>
            <p:ph type="title"/>
          </p:nvPr>
        </p:nvSpPr>
        <p:spPr>
          <a:xfrm>
            <a:off x="502920" y="509194"/>
            <a:ext cx="9769612" cy="620404"/>
          </a:xfrm>
        </p:spPr>
        <p:txBody>
          <a:bodyPr/>
          <a:lstStyle/>
          <a:p>
            <a:r>
              <a:rPr lang="en-US" sz="4400" dirty="0"/>
              <a:t>Kamuzu Central Hospital (KCH)</a:t>
            </a:r>
            <a:br>
              <a:rPr lang="en-US" sz="4400" dirty="0"/>
            </a:br>
            <a:endParaRPr lang="en-US" dirty="0"/>
          </a:p>
        </p:txBody>
      </p:sp>
      <p:pic>
        <p:nvPicPr>
          <p:cNvPr id="7" name="Picture 2">
            <a:extLst>
              <a:ext uri="{FF2B5EF4-FFF2-40B4-BE49-F238E27FC236}">
                <a16:creationId xmlns:a16="http://schemas.microsoft.com/office/drawing/2014/main" id="{DB6AD98D-0532-6BDE-871A-B54F75F7664E}"/>
              </a:ext>
            </a:extLst>
          </p:cNvPr>
          <p:cNvPicPr>
            <a:picLocks noGrp="1" noChangeAspect="1" noChangeArrowheads="1"/>
          </p:cNvPicPr>
          <p:nvPr>
            <p:ph sz="quarter" idx="11"/>
          </p:nvPr>
        </p:nvPicPr>
        <p:blipFill rotWithShape="1">
          <a:blip r:embed="rId3" cstate="print">
            <a:extLst>
              <a:ext uri="{28A0092B-C50C-407E-A947-70E740481C1C}">
                <a14:useLocalDpi xmlns:a14="http://schemas.microsoft.com/office/drawing/2010/main"/>
              </a:ext>
            </a:extLst>
          </a:blip>
          <a:srcRect/>
          <a:stretch/>
        </p:blipFill>
        <p:spPr bwMode="auto">
          <a:xfrm>
            <a:off x="1075764" y="1509660"/>
            <a:ext cx="4168790" cy="4368663"/>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17B07931-C40B-D78C-4A06-3291B3F17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18504" y="3919691"/>
            <a:ext cx="577949" cy="390472"/>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9" name="Straight Arrow Connector 8">
            <a:extLst>
              <a:ext uri="{FF2B5EF4-FFF2-40B4-BE49-F238E27FC236}">
                <a16:creationId xmlns:a16="http://schemas.microsoft.com/office/drawing/2014/main" id="{DBF3B3C0-CE57-7D0A-F52F-82DF30B30C1C}"/>
              </a:ext>
            </a:extLst>
          </p:cNvPr>
          <p:cNvCxnSpPr/>
          <p:nvPr/>
        </p:nvCxnSpPr>
        <p:spPr>
          <a:xfrm>
            <a:off x="2179296" y="4154588"/>
            <a:ext cx="1774825" cy="3111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ADFA2CCB-9929-2779-D7D5-14147776F268}"/>
              </a:ext>
            </a:extLst>
          </p:cNvPr>
          <p:cNvPicPr>
            <a:picLocks noGrp="1" noChangeAspect="1" noChangeArrowheads="1"/>
          </p:cNvPicPr>
          <p:nvPr>
            <p:ph sz="quarter" idx="12"/>
          </p:nvPr>
        </p:nvPicPr>
        <p:blipFill rotWithShape="1">
          <a:blip r:embed="rId5" cstate="hqprint">
            <a:extLst>
              <a:ext uri="{28A0092B-C50C-407E-A947-70E740481C1C}">
                <a14:useLocalDpi xmlns:a14="http://schemas.microsoft.com/office/drawing/2010/main"/>
              </a:ext>
            </a:extLst>
          </a:blip>
          <a:srcRect t="-619"/>
          <a:stretch/>
        </p:blipFill>
        <p:spPr bwMode="auto">
          <a:xfrm>
            <a:off x="5934636" y="1485264"/>
            <a:ext cx="5374341" cy="43930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2373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A32259-7166-836F-FA8E-FEBCF1B19DAF}"/>
              </a:ext>
            </a:extLst>
          </p:cNvPr>
          <p:cNvSpPr>
            <a:spLocks noGrp="1"/>
          </p:cNvSpPr>
          <p:nvPr>
            <p:ph type="title"/>
          </p:nvPr>
        </p:nvSpPr>
        <p:spPr>
          <a:xfrm>
            <a:off x="8014996" y="642594"/>
            <a:ext cx="3732244" cy="1702952"/>
          </a:xfrm>
        </p:spPr>
        <p:txBody>
          <a:bodyPr vert="horz" lIns="91440" tIns="45720" rIns="91440" bIns="45720" rtlCol="0" anchor="ctr">
            <a:normAutofit/>
          </a:bodyPr>
          <a:lstStyle/>
          <a:p>
            <a:r>
              <a:rPr lang="en-US" sz="4400">
                <a:solidFill>
                  <a:schemeClr val="tx1"/>
                </a:solidFill>
              </a:rPr>
              <a:t>UNC Project Malawi </a:t>
            </a:r>
          </a:p>
        </p:txBody>
      </p:sp>
      <p:sp>
        <p:nvSpPr>
          <p:cNvPr id="20" name="Rectangle 19">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24" name="Rectangle 23">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D6A9953-CC4F-0D24-9024-820E849FA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765" y="810881"/>
            <a:ext cx="2856086" cy="2945339"/>
          </a:xfrm>
          <a:prstGeom prst="rect">
            <a:avLst/>
          </a:prstGeom>
        </p:spPr>
      </p:pic>
      <p:sp>
        <p:nvSpPr>
          <p:cNvPr id="26" name="Rectangle 25">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2D5EE699-DDBD-748A-AD3C-DA9A1863897D}"/>
              </a:ext>
            </a:extLst>
          </p:cNvPr>
          <p:cNvPicPr>
            <a:picLocks noGrp="1" noChangeAspect="1"/>
          </p:cNvPicPr>
          <p:nvPr>
            <p:ph sz="quarter" idx="12"/>
          </p:nvPr>
        </p:nvPicPr>
        <p:blipFill>
          <a:blip r:embed="rId4" cstate="screen">
            <a:extLst>
              <a:ext uri="{28A0092B-C50C-407E-A947-70E740481C1C}">
                <a14:useLocalDpi xmlns:a14="http://schemas.microsoft.com/office/drawing/2010/main"/>
              </a:ext>
            </a:extLst>
          </a:blip>
          <a:stretch>
            <a:fillRect/>
          </a:stretch>
        </p:blipFill>
        <p:spPr>
          <a:xfrm>
            <a:off x="4323497" y="918706"/>
            <a:ext cx="2434338" cy="1596926"/>
          </a:xfrm>
          <a:prstGeom prst="rect">
            <a:avLst/>
          </a:prstGeom>
        </p:spPr>
      </p:pic>
      <p:sp>
        <p:nvSpPr>
          <p:cNvPr id="28" name="Rectangle 27">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large group of people gathered outside a building&#10;&#10;Description automatically generated with medium confidence">
            <a:extLst>
              <a:ext uri="{FF2B5EF4-FFF2-40B4-BE49-F238E27FC236}">
                <a16:creationId xmlns:a16="http://schemas.microsoft.com/office/drawing/2014/main" id="{B81AD4AE-7802-152E-EF29-4F0CAE85745A}"/>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833857" y="4279769"/>
            <a:ext cx="2973903" cy="1762038"/>
          </a:xfrm>
          <a:prstGeom prst="rect">
            <a:avLst/>
          </a:prstGeom>
        </p:spPr>
      </p:pic>
      <p:sp>
        <p:nvSpPr>
          <p:cNvPr id="30" name="Rectangle 29">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ontent Placeholder 16">
            <a:extLst>
              <a:ext uri="{FF2B5EF4-FFF2-40B4-BE49-F238E27FC236}">
                <a16:creationId xmlns:a16="http://schemas.microsoft.com/office/drawing/2014/main" id="{F617A655-CCFB-49DB-F641-9450A8D0ED29}"/>
              </a:ext>
            </a:extLst>
          </p:cNvPr>
          <p:cNvSpPr>
            <a:spLocks noGrp="1"/>
          </p:cNvSpPr>
          <p:nvPr>
            <p:ph sz="quarter" idx="11"/>
          </p:nvPr>
        </p:nvSpPr>
        <p:spPr>
          <a:xfrm>
            <a:off x="8014995" y="2623457"/>
            <a:ext cx="3732245" cy="3589615"/>
          </a:xfrm>
        </p:spPr>
        <p:txBody>
          <a:bodyPr vert="horz" lIns="91440" tIns="45720" rIns="91440" bIns="45720" rtlCol="0">
            <a:normAutofit/>
          </a:bodyPr>
          <a:lstStyle/>
          <a:p>
            <a:pPr indent="-228600"/>
            <a:r>
              <a:rPr lang="en-US" sz="1800" dirty="0"/>
              <a:t>UNC Project Malawi was established in 1999 as a collaboration between UNC and the Malawi Ministry of Health (MOH)</a:t>
            </a:r>
            <a:endParaRPr lang="en-US" sz="1600" dirty="0"/>
          </a:p>
          <a:p>
            <a:pPr marL="228600" indent="0">
              <a:buNone/>
            </a:pPr>
            <a:endParaRPr lang="en-US" sz="1800" dirty="0"/>
          </a:p>
        </p:txBody>
      </p:sp>
      <p:pic>
        <p:nvPicPr>
          <p:cNvPr id="9" name="Content Placeholder 4" descr="A picture containing outdoor, sky&#10;&#10;Description automatically generated">
            <a:extLst>
              <a:ext uri="{FF2B5EF4-FFF2-40B4-BE49-F238E27FC236}">
                <a16:creationId xmlns:a16="http://schemas.microsoft.com/office/drawing/2014/main" id="{81AA12EF-F655-03FE-02B7-F85CE3961D76}"/>
              </a:ext>
            </a:extLst>
          </p:cNvPr>
          <p:cNvPicPr>
            <a:picLocks noChangeAspect="1"/>
          </p:cNvPicPr>
          <p:nvPr/>
        </p:nvPicPr>
        <p:blipFill>
          <a:blip r:embed="rId6"/>
          <a:stretch>
            <a:fillRect/>
          </a:stretch>
        </p:blipFill>
        <p:spPr>
          <a:xfrm>
            <a:off x="4286232" y="3055440"/>
            <a:ext cx="2460198" cy="2986367"/>
          </a:xfrm>
          <a:prstGeom prst="rect">
            <a:avLst/>
          </a:prstGeom>
        </p:spPr>
      </p:pic>
    </p:spTree>
    <p:extLst>
      <p:ext uri="{BB962C8B-B14F-4D97-AF65-F5344CB8AC3E}">
        <p14:creationId xmlns:p14="http://schemas.microsoft.com/office/powerpoint/2010/main" val="299325917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C15FDE-FCED-9EEF-06F5-659F15D83B8A}"/>
              </a:ext>
            </a:extLst>
          </p:cNvPr>
          <p:cNvSpPr>
            <a:spLocks noGrp="1"/>
          </p:cNvSpPr>
          <p:nvPr>
            <p:ph sz="quarter" idx="11"/>
          </p:nvPr>
        </p:nvSpPr>
        <p:spPr/>
        <p:txBody>
          <a:bodyPr/>
          <a:lstStyle/>
          <a:p>
            <a:r>
              <a:rPr lang="en-US" dirty="0"/>
              <a:t>This study was conducted at Kamuzu Central Hospital (KCH) in Lilongwe, Malawi. </a:t>
            </a:r>
          </a:p>
          <a:p>
            <a:r>
              <a:rPr lang="en-US" dirty="0"/>
              <a:t>A total of 79 Adolescent and Young Adult patients participated in the study.</a:t>
            </a:r>
          </a:p>
          <a:p>
            <a:r>
              <a:rPr lang="en-US" dirty="0"/>
              <a:t>The diagnoses included Burkitt's Lymphoma, Diffuse Large B Cell Lymphoma, Hodgkin’s Lymphoma and Lymphoma NOS. </a:t>
            </a:r>
          </a:p>
          <a:p>
            <a:r>
              <a:rPr lang="en-US" dirty="0"/>
              <a:t>The median age was 28 </a:t>
            </a:r>
          </a:p>
          <a:p>
            <a:r>
              <a:rPr lang="en-US" dirty="0"/>
              <a:t>46 of which were Male</a:t>
            </a:r>
          </a:p>
          <a:p>
            <a:endParaRPr lang="en-US" dirty="0"/>
          </a:p>
        </p:txBody>
      </p:sp>
      <p:sp>
        <p:nvSpPr>
          <p:cNvPr id="3" name="Title 2">
            <a:extLst>
              <a:ext uri="{FF2B5EF4-FFF2-40B4-BE49-F238E27FC236}">
                <a16:creationId xmlns:a16="http://schemas.microsoft.com/office/drawing/2014/main" id="{5B42A46B-A1B8-2D4C-D759-931E5D40910F}"/>
              </a:ext>
            </a:extLst>
          </p:cNvPr>
          <p:cNvSpPr>
            <a:spLocks noGrp="1"/>
          </p:cNvSpPr>
          <p:nvPr>
            <p:ph type="title"/>
          </p:nvPr>
        </p:nvSpPr>
        <p:spPr/>
        <p:txBody>
          <a:bodyPr/>
          <a:lstStyle/>
          <a:p>
            <a:r>
              <a:rPr lang="en-US" dirty="0"/>
              <a:t>SETTING &amp; DEMOGRAPHICS</a:t>
            </a:r>
          </a:p>
        </p:txBody>
      </p:sp>
    </p:spTree>
    <p:extLst>
      <p:ext uri="{BB962C8B-B14F-4D97-AF65-F5344CB8AC3E}">
        <p14:creationId xmlns:p14="http://schemas.microsoft.com/office/powerpoint/2010/main" val="2295246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75006B-AC41-A944-A791-1615A01612A2}"/>
              </a:ext>
            </a:extLst>
          </p:cNvPr>
          <p:cNvSpPr>
            <a:spLocks noGrp="1"/>
          </p:cNvSpPr>
          <p:nvPr>
            <p:ph sz="quarter" idx="11"/>
          </p:nvPr>
        </p:nvSpPr>
        <p:spPr>
          <a:xfrm>
            <a:off x="502919" y="3643900"/>
            <a:ext cx="9769612" cy="3899250"/>
          </a:xfrm>
        </p:spPr>
        <p:txBody>
          <a:bodyPr>
            <a:normAutofit/>
          </a:bodyPr>
          <a:lstStyle/>
          <a:p>
            <a:endParaRPr lang="en-US" sz="2500" dirty="0"/>
          </a:p>
          <a:p>
            <a:endParaRPr lang="en-US" sz="2500" dirty="0"/>
          </a:p>
          <a:p>
            <a:pPr marL="0" indent="0">
              <a:buNone/>
            </a:pPr>
            <a:endParaRPr lang="en-US" sz="2500" dirty="0"/>
          </a:p>
          <a:p>
            <a:r>
              <a:rPr lang="en-US" sz="2500" dirty="0"/>
              <a:t>Patients with poor performance status (ECOG≥2) had higher pain frequency (</a:t>
            </a:r>
            <a:r>
              <a:rPr lang="en-US" sz="2500" i="1" dirty="0"/>
              <a:t>p</a:t>
            </a:r>
            <a:r>
              <a:rPr lang="en-US" sz="2500" dirty="0"/>
              <a:t>&lt;0.001) and pain prevalence (</a:t>
            </a:r>
            <a:r>
              <a:rPr lang="en-US" sz="2500" i="1" dirty="0"/>
              <a:t>p</a:t>
            </a:r>
            <a:r>
              <a:rPr lang="en-US" sz="2500" dirty="0"/>
              <a:t>=0.005)</a:t>
            </a:r>
          </a:p>
          <a:p>
            <a:r>
              <a:rPr lang="en-US" sz="2500" dirty="0"/>
              <a:t>Patients with anemia (</a:t>
            </a:r>
            <a:r>
              <a:rPr lang="en-US" sz="2500" dirty="0" err="1"/>
              <a:t>hgb</a:t>
            </a:r>
            <a:r>
              <a:rPr lang="en-US" sz="2500" dirty="0"/>
              <a:t>&lt;9g/dL) had worse fatigue severity</a:t>
            </a:r>
          </a:p>
        </p:txBody>
      </p:sp>
      <p:sp>
        <p:nvSpPr>
          <p:cNvPr id="3" name="Title 2">
            <a:extLst>
              <a:ext uri="{FF2B5EF4-FFF2-40B4-BE49-F238E27FC236}">
                <a16:creationId xmlns:a16="http://schemas.microsoft.com/office/drawing/2014/main" id="{B050D0E5-1FA2-A64A-BD66-2AD0950EA22B}"/>
              </a:ext>
            </a:extLst>
          </p:cNvPr>
          <p:cNvSpPr>
            <a:spLocks noGrp="1"/>
          </p:cNvSpPr>
          <p:nvPr>
            <p:ph type="title"/>
          </p:nvPr>
        </p:nvSpPr>
        <p:spPr/>
        <p:txBody>
          <a:bodyPr/>
          <a:lstStyle/>
          <a:p>
            <a:r>
              <a:rPr lang="en-US" dirty="0"/>
              <a:t>KNOWN GROUP VALIDITY</a:t>
            </a:r>
          </a:p>
        </p:txBody>
      </p:sp>
      <p:sp>
        <p:nvSpPr>
          <p:cNvPr id="5" name="Content Placeholder 4">
            <a:extLst>
              <a:ext uri="{FF2B5EF4-FFF2-40B4-BE49-F238E27FC236}">
                <a16:creationId xmlns:a16="http://schemas.microsoft.com/office/drawing/2014/main" id="{86118F7E-7451-29D2-CD98-86019BA9A103}"/>
              </a:ext>
            </a:extLst>
          </p:cNvPr>
          <p:cNvSpPr>
            <a:spLocks noGrp="1"/>
          </p:cNvSpPr>
          <p:nvPr>
            <p:ph sz="quarter" idx="12"/>
          </p:nvPr>
        </p:nvSpPr>
        <p:spPr/>
        <p:txBody>
          <a:bodyPr/>
          <a:lstStyle/>
          <a:p>
            <a:endParaRPr lang="en-US"/>
          </a:p>
        </p:txBody>
      </p:sp>
      <p:graphicFrame>
        <p:nvGraphicFramePr>
          <p:cNvPr id="6" name="Table 5">
            <a:extLst>
              <a:ext uri="{FF2B5EF4-FFF2-40B4-BE49-F238E27FC236}">
                <a16:creationId xmlns:a16="http://schemas.microsoft.com/office/drawing/2014/main" id="{10645D5A-6071-5E3E-4800-021B9F1594B2}"/>
              </a:ext>
            </a:extLst>
          </p:cNvPr>
          <p:cNvGraphicFramePr>
            <a:graphicFrameLocks noGrp="1"/>
          </p:cNvGraphicFramePr>
          <p:nvPr>
            <p:extLst>
              <p:ext uri="{D42A27DB-BD31-4B8C-83A1-F6EECF244321}">
                <p14:modId xmlns:p14="http://schemas.microsoft.com/office/powerpoint/2010/main" val="3387796150"/>
              </p:ext>
            </p:extLst>
          </p:nvPr>
        </p:nvGraphicFramePr>
        <p:xfrm>
          <a:off x="838199" y="1336098"/>
          <a:ext cx="10515601" cy="3569646"/>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193321125"/>
                    </a:ext>
                  </a:extLst>
                </a:gridCol>
                <a:gridCol w="2882654">
                  <a:extLst>
                    <a:ext uri="{9D8B030D-6E8A-4147-A177-3AD203B41FA5}">
                      <a16:colId xmlns:a16="http://schemas.microsoft.com/office/drawing/2014/main" val="2254475160"/>
                    </a:ext>
                  </a:extLst>
                </a:gridCol>
                <a:gridCol w="2711118">
                  <a:extLst>
                    <a:ext uri="{9D8B030D-6E8A-4147-A177-3AD203B41FA5}">
                      <a16:colId xmlns:a16="http://schemas.microsoft.com/office/drawing/2014/main" val="463139919"/>
                    </a:ext>
                  </a:extLst>
                </a:gridCol>
                <a:gridCol w="2292929">
                  <a:extLst>
                    <a:ext uri="{9D8B030D-6E8A-4147-A177-3AD203B41FA5}">
                      <a16:colId xmlns:a16="http://schemas.microsoft.com/office/drawing/2014/main" val="131947787"/>
                    </a:ext>
                  </a:extLst>
                </a:gridCol>
              </a:tblGrid>
              <a:tr h="696235">
                <a:tc>
                  <a:txBody>
                    <a:bodyPr/>
                    <a:lstStyle/>
                    <a:p>
                      <a:endParaRPr lang="en-US" sz="1800" b="1" kern="1200" dirty="0">
                        <a:solidFill>
                          <a:schemeClr val="tx1"/>
                        </a:solidFill>
                        <a:effectLst/>
                        <a:latin typeface="+mn-lt"/>
                        <a:ea typeface="+mn-ea"/>
                        <a:cs typeface="+mn-cs"/>
                      </a:endParaRPr>
                    </a:p>
                    <a:p>
                      <a:pPr algn="ctr"/>
                      <a:r>
                        <a:rPr lang="en-US" sz="1800" b="1" kern="1200" dirty="0" err="1">
                          <a:solidFill>
                            <a:schemeClr val="bg1"/>
                          </a:solidFill>
                          <a:effectLst/>
                          <a:latin typeface="+mn-lt"/>
                          <a:ea typeface="+mn-ea"/>
                          <a:cs typeface="+mn-cs"/>
                        </a:rPr>
                        <a:t>HRQoL</a:t>
                      </a:r>
                      <a:r>
                        <a:rPr lang="en-US" sz="1800" b="1" kern="1200" dirty="0">
                          <a:solidFill>
                            <a:schemeClr val="bg1"/>
                          </a:solidFill>
                          <a:effectLst/>
                          <a:latin typeface="+mn-lt"/>
                          <a:ea typeface="+mn-ea"/>
                          <a:cs typeface="+mn-cs"/>
                        </a:rPr>
                        <a:t> Domains</a:t>
                      </a:r>
                      <a:r>
                        <a:rPr lang="en-US" dirty="0">
                          <a:solidFill>
                            <a:schemeClr val="tx1"/>
                          </a:solidFill>
                          <a:effectLst/>
                        </a:rPr>
                        <a:t> </a:t>
                      </a:r>
                    </a:p>
                    <a:p>
                      <a:endParaRPr lang="en-US" dirty="0">
                        <a:solidFill>
                          <a:schemeClr val="tx1"/>
                        </a:solidFill>
                      </a:endParaRPr>
                    </a:p>
                  </a:txBody>
                  <a:tcPr anchor="ctr">
                    <a:solidFill>
                      <a:schemeClr val="accent1"/>
                    </a:solidFill>
                  </a:tcPr>
                </a:tc>
                <a:tc>
                  <a:txBody>
                    <a:bodyPr/>
                    <a:lstStyle/>
                    <a:p>
                      <a:endParaRPr lang="en-US" dirty="0">
                        <a:solidFill>
                          <a:srgbClr val="1BA580"/>
                        </a:solidFill>
                      </a:endParaRPr>
                    </a:p>
                  </a:txBody>
                  <a:tcPr anchor="ctr">
                    <a:solidFill>
                      <a:schemeClr val="accent1"/>
                    </a:solidFill>
                  </a:tcPr>
                </a:tc>
                <a:tc>
                  <a:txBody>
                    <a:bodyPr/>
                    <a:lstStyle/>
                    <a:p>
                      <a:endParaRPr lang="en-US" dirty="0"/>
                    </a:p>
                  </a:txBody>
                  <a:tcPr anchor="ctr">
                    <a:solidFill>
                      <a:schemeClr val="accent1"/>
                    </a:solidFill>
                  </a:tcPr>
                </a:tc>
                <a:tc>
                  <a:txBody>
                    <a:bodyPr/>
                    <a:lstStyle/>
                    <a:p>
                      <a:pPr algn="ctr"/>
                      <a:r>
                        <a:rPr lang="en-US" dirty="0">
                          <a:solidFill>
                            <a:schemeClr val="bg1"/>
                          </a:solidFill>
                        </a:rPr>
                        <a:t>Wilcoxon Rank Sum</a:t>
                      </a:r>
                    </a:p>
                  </a:txBody>
                  <a:tcPr anchor="ctr">
                    <a:solidFill>
                      <a:schemeClr val="accent1"/>
                    </a:solidFill>
                  </a:tcPr>
                </a:tc>
                <a:extLst>
                  <a:ext uri="{0D108BD9-81ED-4DB2-BD59-A6C34878D82A}">
                    <a16:rowId xmlns:a16="http://schemas.microsoft.com/office/drawing/2014/main" val="1988831216"/>
                  </a:ext>
                </a:extLst>
              </a:tr>
              <a:tr h="652133">
                <a:tc>
                  <a:txBody>
                    <a:bodyPr/>
                    <a:lstStyle/>
                    <a:p>
                      <a:endParaRPr lang="en-US" dirty="0"/>
                    </a:p>
                  </a:txBody>
                  <a:tcPr anchor="ctr">
                    <a:solidFill>
                      <a:schemeClr val="accent1">
                        <a:lumMod val="60000"/>
                        <a:lumOff val="40000"/>
                      </a:schemeClr>
                    </a:solidFill>
                  </a:tcPr>
                </a:tc>
                <a:tc>
                  <a:txBody>
                    <a:bodyPr/>
                    <a:lstStyle/>
                    <a:p>
                      <a:r>
                        <a:rPr lang="en-US" dirty="0"/>
                        <a:t>Anemia Hgb &lt; 9.0 g/dl</a:t>
                      </a:r>
                    </a:p>
                  </a:txBody>
                  <a:tcPr anchor="ctr">
                    <a:solidFill>
                      <a:schemeClr val="accent1">
                        <a:lumMod val="60000"/>
                        <a:lumOff val="40000"/>
                      </a:schemeClr>
                    </a:solidFill>
                  </a:tcPr>
                </a:tc>
                <a:tc>
                  <a:txBody>
                    <a:bodyPr/>
                    <a:lstStyle/>
                    <a:p>
                      <a:r>
                        <a:rPr lang="en-US" dirty="0"/>
                        <a:t>Not Anemic Hgb </a:t>
                      </a:r>
                      <a:r>
                        <a:rPr lang="en-US" sz="1800" b="1" kern="1200" dirty="0">
                          <a:solidFill>
                            <a:schemeClr val="dk1"/>
                          </a:solidFill>
                          <a:effectLst/>
                          <a:latin typeface="+mn-lt"/>
                          <a:ea typeface="+mn-ea"/>
                          <a:cs typeface="+mn-cs"/>
                        </a:rPr>
                        <a:t> ≥</a:t>
                      </a:r>
                      <a:r>
                        <a:rPr lang="en-US" dirty="0">
                          <a:effectLst/>
                        </a:rPr>
                        <a:t> 9.0 g/dl</a:t>
                      </a:r>
                      <a:endParaRPr lang="en-US" dirty="0"/>
                    </a:p>
                  </a:txBody>
                  <a:tcPr anchor="ctr">
                    <a:solidFill>
                      <a:schemeClr val="accent1">
                        <a:lumMod val="60000"/>
                        <a:lumOff val="40000"/>
                      </a:schemeClr>
                    </a:solidFill>
                  </a:tcPr>
                </a:tc>
                <a:tc>
                  <a:txBody>
                    <a:bodyPr/>
                    <a:lstStyle/>
                    <a:p>
                      <a:endParaRPr lang="en-US" dirty="0"/>
                    </a:p>
                  </a:txBody>
                  <a:tcPr anchor="ctr">
                    <a:solidFill>
                      <a:schemeClr val="accent1">
                        <a:lumMod val="60000"/>
                        <a:lumOff val="40000"/>
                      </a:schemeClr>
                    </a:solidFill>
                  </a:tcPr>
                </a:tc>
                <a:extLst>
                  <a:ext uri="{0D108BD9-81ED-4DB2-BD59-A6C34878D82A}">
                    <a16:rowId xmlns:a16="http://schemas.microsoft.com/office/drawing/2014/main" val="1425433329"/>
                  </a:ext>
                </a:extLst>
              </a:tr>
              <a:tr h="372647">
                <a:tc>
                  <a:txBody>
                    <a:bodyPr/>
                    <a:lstStyle/>
                    <a:p>
                      <a:r>
                        <a:rPr lang="en-US" dirty="0"/>
                        <a:t>Fatigue Severity</a:t>
                      </a:r>
                    </a:p>
                  </a:txBody>
                  <a:tcPr anchor="ctr">
                    <a:solidFill>
                      <a:schemeClr val="bg1"/>
                    </a:solidFill>
                  </a:tcPr>
                </a:tc>
                <a:tc>
                  <a:txBody>
                    <a:bodyPr/>
                    <a:lstStyle/>
                    <a:p>
                      <a:r>
                        <a:rPr lang="en-US" dirty="0"/>
                        <a:t>N = 29</a:t>
                      </a:r>
                    </a:p>
                  </a:txBody>
                  <a:tcPr anchor="ctr">
                    <a:solidFill>
                      <a:schemeClr val="bg1"/>
                    </a:solidFill>
                  </a:tcPr>
                </a:tc>
                <a:tc>
                  <a:txBody>
                    <a:bodyPr/>
                    <a:lstStyle/>
                    <a:p>
                      <a:r>
                        <a:rPr lang="en-US" dirty="0"/>
                        <a:t>N = 95</a:t>
                      </a:r>
                    </a:p>
                  </a:txBody>
                  <a:tcPr anchor="ctr">
                    <a:solidFill>
                      <a:schemeClr val="bg1"/>
                    </a:solidFill>
                  </a:tcPr>
                </a:tc>
                <a:tc>
                  <a:txBody>
                    <a:bodyPr/>
                    <a:lstStyle/>
                    <a:p>
                      <a:r>
                        <a:rPr lang="en-US" dirty="0"/>
                        <a:t>p &lt; 0.001</a:t>
                      </a:r>
                    </a:p>
                  </a:txBody>
                  <a:tcPr anchor="ctr">
                    <a:solidFill>
                      <a:schemeClr val="bg1"/>
                    </a:solidFill>
                  </a:tcPr>
                </a:tc>
                <a:extLst>
                  <a:ext uri="{0D108BD9-81ED-4DB2-BD59-A6C34878D82A}">
                    <a16:rowId xmlns:a16="http://schemas.microsoft.com/office/drawing/2014/main" val="3927692581"/>
                  </a:ext>
                </a:extLst>
              </a:tr>
              <a:tr h="885172">
                <a:tc>
                  <a:txBody>
                    <a:bodyPr/>
                    <a:lstStyle/>
                    <a:p>
                      <a:endParaRPr lang="en-US" dirty="0"/>
                    </a:p>
                  </a:txBody>
                  <a:tcPr anchor="ctr">
                    <a:solidFill>
                      <a:schemeClr val="accent1">
                        <a:lumMod val="60000"/>
                        <a:lumOff val="40000"/>
                      </a:schemeClr>
                    </a:solidFill>
                  </a:tcPr>
                </a:tc>
                <a:tc>
                  <a:txBody>
                    <a:bodyPr/>
                    <a:lstStyle/>
                    <a:p>
                      <a:r>
                        <a:rPr lang="en-US" dirty="0"/>
                        <a:t>Poor Performance ECOG </a:t>
                      </a:r>
                      <a:r>
                        <a:rPr lang="en-US" sz="1800" b="1" kern="1200" dirty="0">
                          <a:solidFill>
                            <a:schemeClr val="dk1"/>
                          </a:solidFill>
                          <a:effectLst/>
                          <a:latin typeface="+mn-lt"/>
                          <a:ea typeface="+mn-ea"/>
                          <a:cs typeface="+mn-cs"/>
                        </a:rPr>
                        <a:t>≥</a:t>
                      </a:r>
                      <a:r>
                        <a:rPr lang="en-US" dirty="0">
                          <a:effectLst/>
                        </a:rPr>
                        <a:t> 2</a:t>
                      </a:r>
                      <a:endParaRPr lang="en-US" dirty="0"/>
                    </a:p>
                  </a:txBody>
                  <a:tcPr anchor="ctr">
                    <a:solidFill>
                      <a:schemeClr val="accent1">
                        <a:lumMod val="60000"/>
                        <a:lumOff val="40000"/>
                      </a:schemeClr>
                    </a:solidFill>
                  </a:tcPr>
                </a:tc>
                <a:tc>
                  <a:txBody>
                    <a:bodyPr/>
                    <a:lstStyle/>
                    <a:p>
                      <a:r>
                        <a:rPr lang="en-US" dirty="0"/>
                        <a:t>Good Performance ECOG &lt; 2</a:t>
                      </a:r>
                    </a:p>
                  </a:txBody>
                  <a:tcPr anchor="ctr">
                    <a:solidFill>
                      <a:schemeClr val="accent1">
                        <a:lumMod val="60000"/>
                        <a:lumOff val="40000"/>
                      </a:schemeClr>
                    </a:solidFill>
                  </a:tcPr>
                </a:tc>
                <a:tc>
                  <a:txBody>
                    <a:bodyPr/>
                    <a:lstStyle/>
                    <a:p>
                      <a:endParaRPr lang="en-US" dirty="0"/>
                    </a:p>
                  </a:txBody>
                  <a:tcPr anchor="ctr">
                    <a:solidFill>
                      <a:schemeClr val="accent1">
                        <a:lumMod val="60000"/>
                        <a:lumOff val="40000"/>
                      </a:schemeClr>
                    </a:solidFill>
                  </a:tcPr>
                </a:tc>
                <a:extLst>
                  <a:ext uri="{0D108BD9-81ED-4DB2-BD59-A6C34878D82A}">
                    <a16:rowId xmlns:a16="http://schemas.microsoft.com/office/drawing/2014/main" val="3782459754"/>
                  </a:ext>
                </a:extLst>
              </a:tr>
              <a:tr h="372647">
                <a:tc>
                  <a:txBody>
                    <a:bodyPr/>
                    <a:lstStyle/>
                    <a:p>
                      <a:r>
                        <a:rPr lang="en-US" dirty="0"/>
                        <a:t>Pain Frequency </a:t>
                      </a:r>
                    </a:p>
                  </a:txBody>
                  <a:tcPr anchor="ctr">
                    <a:solidFill>
                      <a:schemeClr val="bg1"/>
                    </a:solidFill>
                  </a:tcPr>
                </a:tc>
                <a:tc>
                  <a:txBody>
                    <a:bodyPr/>
                    <a:lstStyle/>
                    <a:p>
                      <a:r>
                        <a:rPr lang="en-US" dirty="0"/>
                        <a:t>N = 18</a:t>
                      </a:r>
                    </a:p>
                  </a:txBody>
                  <a:tcPr anchor="ctr">
                    <a:solidFill>
                      <a:schemeClr val="bg1"/>
                    </a:solidFill>
                  </a:tcPr>
                </a:tc>
                <a:tc>
                  <a:txBody>
                    <a:bodyPr/>
                    <a:lstStyle/>
                    <a:p>
                      <a:r>
                        <a:rPr lang="en-US" dirty="0"/>
                        <a:t>N = 19</a:t>
                      </a:r>
                    </a:p>
                  </a:txBody>
                  <a:tcPr anchor="ctr">
                    <a:solidFill>
                      <a:schemeClr val="bg1"/>
                    </a:solidFill>
                  </a:tcPr>
                </a:tc>
                <a:tc>
                  <a:txBody>
                    <a:bodyPr/>
                    <a:lstStyle/>
                    <a:p>
                      <a:r>
                        <a:rPr lang="en-US" dirty="0"/>
                        <a:t>p &lt; 0.001</a:t>
                      </a:r>
                    </a:p>
                  </a:txBody>
                  <a:tcPr anchor="ctr">
                    <a:solidFill>
                      <a:schemeClr val="bg1"/>
                    </a:solidFill>
                  </a:tcPr>
                </a:tc>
                <a:extLst>
                  <a:ext uri="{0D108BD9-81ED-4DB2-BD59-A6C34878D82A}">
                    <a16:rowId xmlns:a16="http://schemas.microsoft.com/office/drawing/2014/main" val="3091996928"/>
                  </a:ext>
                </a:extLst>
              </a:tr>
              <a:tr h="372647">
                <a:tc>
                  <a:txBody>
                    <a:bodyPr/>
                    <a:lstStyle/>
                    <a:p>
                      <a:r>
                        <a:rPr lang="en-US" dirty="0"/>
                        <a:t>Pain Severity </a:t>
                      </a:r>
                    </a:p>
                  </a:txBody>
                  <a:tcPr anchor="ctr">
                    <a:solidFill>
                      <a:schemeClr val="accent1">
                        <a:lumMod val="60000"/>
                        <a:lumOff val="40000"/>
                      </a:schemeClr>
                    </a:solidFill>
                  </a:tcPr>
                </a:tc>
                <a:tc>
                  <a:txBody>
                    <a:bodyPr/>
                    <a:lstStyle/>
                    <a:p>
                      <a:r>
                        <a:rPr lang="en-US" dirty="0"/>
                        <a:t>N = 16</a:t>
                      </a:r>
                    </a:p>
                  </a:txBody>
                  <a:tcPr anchor="ctr">
                    <a:solidFill>
                      <a:schemeClr val="accent1">
                        <a:lumMod val="60000"/>
                        <a:lumOff val="40000"/>
                      </a:schemeClr>
                    </a:solidFill>
                  </a:tcPr>
                </a:tc>
                <a:tc>
                  <a:txBody>
                    <a:bodyPr/>
                    <a:lstStyle/>
                    <a:p>
                      <a:r>
                        <a:rPr lang="en-US" dirty="0"/>
                        <a:t>N = 12</a:t>
                      </a:r>
                    </a:p>
                  </a:txBody>
                  <a:tcPr anchor="ctr">
                    <a:solidFill>
                      <a:schemeClr val="accent1">
                        <a:lumMod val="60000"/>
                        <a:lumOff val="40000"/>
                      </a:schemeClr>
                    </a:solidFill>
                  </a:tcPr>
                </a:tc>
                <a:tc>
                  <a:txBody>
                    <a:bodyPr/>
                    <a:lstStyle/>
                    <a:p>
                      <a:r>
                        <a:rPr lang="en-US" dirty="0"/>
                        <a:t>p = 0.01</a:t>
                      </a:r>
                    </a:p>
                  </a:txBody>
                  <a:tcPr anchor="ctr">
                    <a:solidFill>
                      <a:schemeClr val="accent1">
                        <a:lumMod val="60000"/>
                        <a:lumOff val="40000"/>
                      </a:schemeClr>
                    </a:solidFill>
                  </a:tcPr>
                </a:tc>
                <a:extLst>
                  <a:ext uri="{0D108BD9-81ED-4DB2-BD59-A6C34878D82A}">
                    <a16:rowId xmlns:a16="http://schemas.microsoft.com/office/drawing/2014/main" val="1968650478"/>
                  </a:ext>
                </a:extLst>
              </a:tr>
            </a:tbl>
          </a:graphicData>
        </a:graphic>
      </p:graphicFrame>
    </p:spTree>
    <p:extLst>
      <p:ext uri="{BB962C8B-B14F-4D97-AF65-F5344CB8AC3E}">
        <p14:creationId xmlns:p14="http://schemas.microsoft.com/office/powerpoint/2010/main" val="3605922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50D0E5-1FA2-A64A-BD66-2AD0950EA22B}"/>
              </a:ext>
            </a:extLst>
          </p:cNvPr>
          <p:cNvSpPr>
            <a:spLocks noGrp="1"/>
          </p:cNvSpPr>
          <p:nvPr>
            <p:ph type="title"/>
          </p:nvPr>
        </p:nvSpPr>
        <p:spPr>
          <a:xfrm>
            <a:off x="870204" y="-19077"/>
            <a:ext cx="10451592" cy="1325563"/>
          </a:xfrm>
        </p:spPr>
        <p:txBody>
          <a:bodyPr vert="horz" lIns="91440" tIns="45720" rIns="91440" bIns="45720" rtlCol="0" anchor="ctr">
            <a:normAutofit/>
          </a:bodyPr>
          <a:lstStyle/>
          <a:p>
            <a:r>
              <a:rPr lang="en-US" sz="4400" kern="1200" dirty="0">
                <a:latin typeface="+mj-lt"/>
                <a:ea typeface="+mj-ea"/>
                <a:cs typeface="+mj-cs"/>
              </a:rPr>
              <a:t>KNOWN GROUP VALIDITY</a:t>
            </a:r>
          </a:p>
        </p:txBody>
      </p:sp>
      <p:sp>
        <p:nvSpPr>
          <p:cNvPr id="10" name="Rectangle 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Content Placeholder 3">
            <a:extLst>
              <a:ext uri="{FF2B5EF4-FFF2-40B4-BE49-F238E27FC236}">
                <a16:creationId xmlns:a16="http://schemas.microsoft.com/office/drawing/2014/main" id="{8568066C-AC1A-A490-CF24-6B366BECC4EA}"/>
              </a:ext>
            </a:extLst>
          </p:cNvPr>
          <p:cNvGraphicFramePr>
            <a:graphicFrameLocks noGrp="1"/>
          </p:cNvGraphicFramePr>
          <p:nvPr>
            <p:ph sz="quarter" idx="11"/>
            <p:extLst>
              <p:ext uri="{D42A27DB-BD31-4B8C-83A1-F6EECF244321}">
                <p14:modId xmlns:p14="http://schemas.microsoft.com/office/powerpoint/2010/main" val="1537372148"/>
              </p:ext>
            </p:extLst>
          </p:nvPr>
        </p:nvGraphicFramePr>
        <p:xfrm>
          <a:off x="1002723" y="1543185"/>
          <a:ext cx="10543283" cy="3864406"/>
        </p:xfrm>
        <a:graphic>
          <a:graphicData uri="http://schemas.openxmlformats.org/drawingml/2006/table">
            <a:tbl>
              <a:tblPr firstRow="1" firstCol="1" bandRow="1">
                <a:tableStyleId>{5940675A-B579-460E-94D1-54222C63F5DA}</a:tableStyleId>
              </a:tblPr>
              <a:tblGrid>
                <a:gridCol w="2776824">
                  <a:extLst>
                    <a:ext uri="{9D8B030D-6E8A-4147-A177-3AD203B41FA5}">
                      <a16:colId xmlns:a16="http://schemas.microsoft.com/office/drawing/2014/main" val="1194217432"/>
                    </a:ext>
                  </a:extLst>
                </a:gridCol>
                <a:gridCol w="3792304">
                  <a:extLst>
                    <a:ext uri="{9D8B030D-6E8A-4147-A177-3AD203B41FA5}">
                      <a16:colId xmlns:a16="http://schemas.microsoft.com/office/drawing/2014/main" val="1405174225"/>
                    </a:ext>
                  </a:extLst>
                </a:gridCol>
                <a:gridCol w="2993653">
                  <a:extLst>
                    <a:ext uri="{9D8B030D-6E8A-4147-A177-3AD203B41FA5}">
                      <a16:colId xmlns:a16="http://schemas.microsoft.com/office/drawing/2014/main" val="950417613"/>
                    </a:ext>
                  </a:extLst>
                </a:gridCol>
                <a:gridCol w="980502">
                  <a:extLst>
                    <a:ext uri="{9D8B030D-6E8A-4147-A177-3AD203B41FA5}">
                      <a16:colId xmlns:a16="http://schemas.microsoft.com/office/drawing/2014/main" val="1675184712"/>
                    </a:ext>
                  </a:extLst>
                </a:gridCol>
              </a:tblGrid>
              <a:tr h="956196">
                <a:tc rowSpan="2">
                  <a:txBody>
                    <a:bodyPr/>
                    <a:lstStyle/>
                    <a:p>
                      <a:pPr marL="0" marR="0" algn="l">
                        <a:spcBef>
                          <a:spcPts val="0"/>
                        </a:spcBef>
                        <a:spcAft>
                          <a:spcPts val="0"/>
                        </a:spcAft>
                        <a:tabLst>
                          <a:tab pos="1440180" algn="l"/>
                        </a:tabLst>
                      </a:pPr>
                      <a:r>
                        <a:rPr lang="en-US" sz="2000" b="1" dirty="0">
                          <a:solidFill>
                            <a:schemeClr val="tx1"/>
                          </a:solidFill>
                          <a:effectLst/>
                        </a:rPr>
                        <a:t>PRO-CTCAE symptom </a:t>
                      </a:r>
                    </a:p>
                    <a:p>
                      <a:pPr marL="0" marR="0" algn="l">
                        <a:spcBef>
                          <a:spcPts val="0"/>
                        </a:spcBef>
                        <a:spcAft>
                          <a:spcPts val="0"/>
                        </a:spcAft>
                        <a:tabLst>
                          <a:tab pos="1440180" algn="l"/>
                        </a:tabLst>
                      </a:pPr>
                      <a:r>
                        <a:rPr lang="en-US" sz="2000" b="1" dirty="0">
                          <a:solidFill>
                            <a:schemeClr val="tx1"/>
                          </a:solidFill>
                          <a:effectLst/>
                        </a:rPr>
                        <a:t>AE items</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rgbClr val="4B9CD3"/>
                    </a:solidFill>
                  </a:tcPr>
                </a:tc>
                <a:tc>
                  <a:txBody>
                    <a:bodyPr/>
                    <a:lstStyle/>
                    <a:p>
                      <a:pPr marL="0" marR="0" algn="l">
                        <a:spcBef>
                          <a:spcPts val="0"/>
                        </a:spcBef>
                        <a:spcAft>
                          <a:spcPts val="0"/>
                        </a:spcAft>
                        <a:tabLst>
                          <a:tab pos="1440180" algn="l"/>
                        </a:tabLst>
                      </a:pPr>
                      <a:r>
                        <a:rPr lang="en-US" sz="2000" b="1" dirty="0">
                          <a:solidFill>
                            <a:schemeClr val="tx1"/>
                          </a:solidFill>
                          <a:effectLst/>
                        </a:rPr>
                        <a:t>Corresponding Symptom</a:t>
                      </a:r>
                    </a:p>
                    <a:p>
                      <a:pPr marL="0" marR="0" algn="l">
                        <a:spcBef>
                          <a:spcPts val="0"/>
                        </a:spcBef>
                        <a:spcAft>
                          <a:spcPts val="0"/>
                        </a:spcAft>
                        <a:tabLst>
                          <a:tab pos="1440180" algn="l"/>
                        </a:tabLst>
                      </a:pPr>
                      <a:r>
                        <a:rPr lang="en-US" sz="2000" b="1" dirty="0">
                          <a:solidFill>
                            <a:schemeClr val="tx1"/>
                          </a:solidFill>
                          <a:effectLst/>
                        </a:rPr>
                        <a:t>Toolkit AE NOT PRESENT</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rgbClr val="4B9CD3"/>
                    </a:solidFill>
                  </a:tcPr>
                </a:tc>
                <a:tc>
                  <a:txBody>
                    <a:bodyPr/>
                    <a:lstStyle/>
                    <a:p>
                      <a:pPr marL="0" marR="0" algn="l">
                        <a:spcBef>
                          <a:spcPts val="0"/>
                        </a:spcBef>
                        <a:spcAft>
                          <a:spcPts val="0"/>
                        </a:spcAft>
                        <a:tabLst>
                          <a:tab pos="1440180" algn="l"/>
                        </a:tabLst>
                      </a:pPr>
                      <a:r>
                        <a:rPr lang="en-US" sz="2000" b="1">
                          <a:solidFill>
                            <a:schemeClr val="tx1"/>
                          </a:solidFill>
                          <a:effectLst/>
                        </a:rPr>
                        <a:t>Corresponding Symptom Toolkit AE PRESENT</a:t>
                      </a:r>
                      <a:endPar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rgbClr val="4B9CD3"/>
                    </a:solidFill>
                  </a:tcPr>
                </a:tc>
                <a:tc>
                  <a:txBody>
                    <a:bodyPr/>
                    <a:lstStyle/>
                    <a:p>
                      <a:pPr marL="0" marR="0" algn="l">
                        <a:spcBef>
                          <a:spcPts val="0"/>
                        </a:spcBef>
                        <a:spcAft>
                          <a:spcPts val="0"/>
                        </a:spcAft>
                        <a:tabLst>
                          <a:tab pos="1440180" algn="l"/>
                        </a:tabLst>
                      </a:pPr>
                      <a:endPar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rgbClr val="4B9CD3"/>
                    </a:solidFill>
                  </a:tcPr>
                </a:tc>
                <a:extLst>
                  <a:ext uri="{0D108BD9-81ED-4DB2-BD59-A6C34878D82A}">
                    <a16:rowId xmlns:a16="http://schemas.microsoft.com/office/drawing/2014/main" val="140988842"/>
                  </a:ext>
                </a:extLst>
              </a:tr>
              <a:tr h="302082">
                <a:tc vMerge="1">
                  <a:txBody>
                    <a:bodyPr/>
                    <a:lstStyle/>
                    <a:p>
                      <a:endParaRPr lang="en-US"/>
                    </a:p>
                  </a:txBody>
                  <a:tcPr/>
                </a:tc>
                <a:tc>
                  <a:txBody>
                    <a:bodyPr/>
                    <a:lstStyle/>
                    <a:p>
                      <a:pPr marL="0" marR="0" algn="l">
                        <a:spcBef>
                          <a:spcPts val="0"/>
                        </a:spcBef>
                        <a:spcAft>
                          <a:spcPts val="0"/>
                        </a:spcAft>
                        <a:tabLst>
                          <a:tab pos="1440180" algn="l"/>
                        </a:tabLst>
                      </a:pPr>
                      <a:r>
                        <a:rPr lang="en-US" sz="1800" dirty="0">
                          <a:effectLst/>
                        </a:rPr>
                        <a:t>Mean (95% CI)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chemeClr val="accent1"/>
                    </a:solidFill>
                  </a:tcPr>
                </a:tc>
                <a:tc>
                  <a:txBody>
                    <a:bodyPr/>
                    <a:lstStyle/>
                    <a:p>
                      <a:pPr marL="0" marR="0" algn="l">
                        <a:spcBef>
                          <a:spcPts val="0"/>
                        </a:spcBef>
                        <a:spcAft>
                          <a:spcPts val="0"/>
                        </a:spcAft>
                        <a:tabLst>
                          <a:tab pos="1440180" algn="l"/>
                        </a:tabLst>
                      </a:pPr>
                      <a:r>
                        <a:rPr lang="en-US" sz="1800">
                          <a:effectLst/>
                        </a:rPr>
                        <a:t>Mean (95% CI)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chemeClr val="accent1"/>
                    </a:solidFill>
                  </a:tcPr>
                </a:tc>
                <a:tc>
                  <a:txBody>
                    <a:bodyPr/>
                    <a:lstStyle/>
                    <a:p>
                      <a:pPr marL="0" marR="0" algn="l">
                        <a:spcBef>
                          <a:spcPts val="0"/>
                        </a:spcBef>
                        <a:spcAft>
                          <a:spcPts val="0"/>
                        </a:spcAft>
                        <a:tabLst>
                          <a:tab pos="1440180" algn="l"/>
                        </a:tabLst>
                      </a:pPr>
                      <a:r>
                        <a:rPr lang="en-US" sz="1800" dirty="0">
                          <a:effectLst/>
                        </a:rPr>
                        <a:t>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chemeClr val="accent1"/>
                    </a:solidFill>
                  </a:tcPr>
                </a:tc>
                <a:extLst>
                  <a:ext uri="{0D108BD9-81ED-4DB2-BD59-A6C34878D82A}">
                    <a16:rowId xmlns:a16="http://schemas.microsoft.com/office/drawing/2014/main" val="454843921"/>
                  </a:ext>
                </a:extLst>
              </a:tr>
              <a:tr h="302082">
                <a:tc>
                  <a:txBody>
                    <a:bodyPr/>
                    <a:lstStyle/>
                    <a:p>
                      <a:pPr marL="0" marR="0" algn="l">
                        <a:spcBef>
                          <a:spcPts val="0"/>
                        </a:spcBef>
                        <a:spcAft>
                          <a:spcPts val="0"/>
                        </a:spcAft>
                        <a:tabLst>
                          <a:tab pos="1440180" algn="l"/>
                        </a:tabLst>
                      </a:pPr>
                      <a:r>
                        <a:rPr lang="en-US" sz="1800">
                          <a:solidFill>
                            <a:schemeClr val="tx1"/>
                          </a:solidFill>
                          <a:effectLst/>
                        </a:rPr>
                        <a:t>PRO-CTCAE Nausea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chemeClr val="bg1"/>
                    </a:solidFill>
                  </a:tcPr>
                </a:tc>
                <a:tc>
                  <a:txBody>
                    <a:bodyPr/>
                    <a:lstStyle/>
                    <a:p>
                      <a:pPr marL="0" marR="0" algn="l">
                        <a:spcBef>
                          <a:spcPts val="0"/>
                        </a:spcBef>
                        <a:spcAft>
                          <a:spcPts val="0"/>
                        </a:spcAft>
                        <a:tabLst>
                          <a:tab pos="144018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1.17 (1.08 to 1.26)</a:t>
                      </a:r>
                    </a:p>
                  </a:txBody>
                  <a:tcPr marL="68580" marR="68580" marT="0" marB="0" anchor="ctr">
                    <a:solidFill>
                      <a:schemeClr val="bg1"/>
                    </a:solidFill>
                  </a:tcPr>
                </a:tc>
                <a:tc>
                  <a:txBody>
                    <a:bodyPr/>
                    <a:lstStyle/>
                    <a:p>
                      <a:pPr marL="0" marR="0" algn="l">
                        <a:spcBef>
                          <a:spcPts val="0"/>
                        </a:spcBef>
                        <a:spcAft>
                          <a:spcPts val="0"/>
                        </a:spcAft>
                        <a:tabLst>
                          <a:tab pos="144018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1.78 (1.49 to 2.05)</a:t>
                      </a:r>
                    </a:p>
                  </a:txBody>
                  <a:tcPr marL="68580" marR="68580" marT="0" marB="0" anchor="ctr">
                    <a:solidFill>
                      <a:schemeClr val="bg1"/>
                    </a:solidFill>
                  </a:tcPr>
                </a:tc>
                <a:tc>
                  <a:txBody>
                    <a:bodyPr/>
                    <a:lstStyle/>
                    <a:p>
                      <a:pPr marL="0" marR="0" algn="l">
                        <a:spcBef>
                          <a:spcPts val="0"/>
                        </a:spcBef>
                        <a:spcAft>
                          <a:spcPts val="0"/>
                        </a:spcAft>
                        <a:tabLst>
                          <a:tab pos="144018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 &lt; 0.001</a:t>
                      </a:r>
                    </a:p>
                  </a:txBody>
                  <a:tcPr marL="46829" marR="46829" marT="0" marB="0" anchor="ctr">
                    <a:solidFill>
                      <a:schemeClr val="bg1"/>
                    </a:solidFill>
                  </a:tcPr>
                </a:tc>
                <a:extLst>
                  <a:ext uri="{0D108BD9-81ED-4DB2-BD59-A6C34878D82A}">
                    <a16:rowId xmlns:a16="http://schemas.microsoft.com/office/drawing/2014/main" val="773957076"/>
                  </a:ext>
                </a:extLst>
              </a:tr>
              <a:tr h="302082">
                <a:tc>
                  <a:txBody>
                    <a:bodyPr/>
                    <a:lstStyle/>
                    <a:p>
                      <a:pPr marL="0" marR="0" algn="l">
                        <a:spcBef>
                          <a:spcPts val="0"/>
                        </a:spcBef>
                        <a:spcAft>
                          <a:spcPts val="0"/>
                        </a:spcAft>
                        <a:tabLst>
                          <a:tab pos="1440180" algn="l"/>
                        </a:tabLst>
                      </a:pPr>
                      <a:r>
                        <a:rPr lang="en-US" sz="1800">
                          <a:solidFill>
                            <a:schemeClr val="tx1"/>
                          </a:solidFill>
                          <a:effectLst/>
                        </a:rPr>
                        <a:t>PRO-CTCAE Insomnia</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chemeClr val="bg1"/>
                    </a:solidFill>
                  </a:tcPr>
                </a:tc>
                <a:tc>
                  <a:txBody>
                    <a:bodyPr/>
                    <a:lstStyle/>
                    <a:p>
                      <a:pPr marL="0" marR="0" algn="l">
                        <a:spcBef>
                          <a:spcPts val="0"/>
                        </a:spcBef>
                        <a:spcAft>
                          <a:spcPts val="0"/>
                        </a:spcAft>
                        <a:tabLst>
                          <a:tab pos="144018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1.04 (1.01 to 1.08)</a:t>
                      </a:r>
                    </a:p>
                  </a:txBody>
                  <a:tcPr marL="68580" marR="68580" marT="0" marB="0" anchor="ctr">
                    <a:solidFill>
                      <a:schemeClr val="bg1"/>
                    </a:solidFill>
                  </a:tcPr>
                </a:tc>
                <a:tc>
                  <a:txBody>
                    <a:bodyPr/>
                    <a:lstStyle/>
                    <a:p>
                      <a:pPr marL="0" marR="0" algn="l">
                        <a:spcBef>
                          <a:spcPts val="0"/>
                        </a:spcBef>
                        <a:spcAft>
                          <a:spcPts val="0"/>
                        </a:spcAft>
                        <a:tabLst>
                          <a:tab pos="144018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2.30 (1.68 to 2.93)</a:t>
                      </a:r>
                    </a:p>
                  </a:txBody>
                  <a:tcPr marL="68580" marR="68580" marT="0" marB="0" anchor="ctr">
                    <a:solidFill>
                      <a:schemeClr val="bg1"/>
                    </a:solidFill>
                  </a:tcPr>
                </a:tc>
                <a:tc>
                  <a:txBody>
                    <a:bodyPr/>
                    <a:lstStyle/>
                    <a:p>
                      <a:pPr marL="0" marR="0" algn="l">
                        <a:spcBef>
                          <a:spcPts val="0"/>
                        </a:spcBef>
                        <a:spcAft>
                          <a:spcPts val="0"/>
                        </a:spcAft>
                        <a:tabLst>
                          <a:tab pos="144018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 &lt; 0.001</a:t>
                      </a:r>
                    </a:p>
                  </a:txBody>
                  <a:tcPr marL="46829" marR="46829" marT="0" marB="0" anchor="ctr">
                    <a:solidFill>
                      <a:schemeClr val="bg1"/>
                    </a:solidFill>
                  </a:tcPr>
                </a:tc>
                <a:extLst>
                  <a:ext uri="{0D108BD9-81ED-4DB2-BD59-A6C34878D82A}">
                    <a16:rowId xmlns:a16="http://schemas.microsoft.com/office/drawing/2014/main" val="3482147553"/>
                  </a:ext>
                </a:extLst>
              </a:tr>
              <a:tr h="575621">
                <a:tc>
                  <a:txBody>
                    <a:bodyPr/>
                    <a:lstStyle/>
                    <a:p>
                      <a:pPr marL="0" marR="0" algn="l">
                        <a:spcBef>
                          <a:spcPts val="0"/>
                        </a:spcBef>
                        <a:spcAft>
                          <a:spcPts val="0"/>
                        </a:spcAft>
                        <a:tabLst>
                          <a:tab pos="1440180" algn="l"/>
                        </a:tabLst>
                      </a:pPr>
                      <a:r>
                        <a:rPr lang="en-US" sz="1800">
                          <a:solidFill>
                            <a:schemeClr val="tx1"/>
                          </a:solidFill>
                          <a:effectLst/>
                        </a:rPr>
                        <a:t>PRO-CTCAE Constipation</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chemeClr val="bg1"/>
                    </a:solidFill>
                  </a:tcPr>
                </a:tc>
                <a:tc>
                  <a:txBody>
                    <a:bodyPr/>
                    <a:lstStyle/>
                    <a:p>
                      <a:pPr marL="0" marR="0" algn="l">
                        <a:spcBef>
                          <a:spcPts val="0"/>
                        </a:spcBef>
                        <a:spcAft>
                          <a:spcPts val="0"/>
                        </a:spcAft>
                        <a:tabLst>
                          <a:tab pos="144018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1.04 (1.00 to 1.07)</a:t>
                      </a:r>
                    </a:p>
                  </a:txBody>
                  <a:tcPr marL="68580" marR="68580" marT="0" marB="0" anchor="ctr">
                    <a:solidFill>
                      <a:schemeClr val="bg1"/>
                    </a:solidFill>
                  </a:tcPr>
                </a:tc>
                <a:tc>
                  <a:txBody>
                    <a:bodyPr/>
                    <a:lstStyle/>
                    <a:p>
                      <a:pPr marL="0" marR="0" algn="l">
                        <a:spcBef>
                          <a:spcPts val="0"/>
                        </a:spcBef>
                        <a:spcAft>
                          <a:spcPts val="0"/>
                        </a:spcAft>
                        <a:tabLst>
                          <a:tab pos="144018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2.04 (1.74 to 2.34)</a:t>
                      </a:r>
                    </a:p>
                  </a:txBody>
                  <a:tcPr marL="68580" marR="68580" marT="0" marB="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440180" algn="l"/>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 &lt; 0.001</a:t>
                      </a:r>
                    </a:p>
                    <a:p>
                      <a:pPr marL="0" marR="0" algn="l">
                        <a:spcBef>
                          <a:spcPts val="0"/>
                        </a:spcBef>
                        <a:spcAft>
                          <a:spcPts val="0"/>
                        </a:spcAft>
                        <a:tabLst>
                          <a:tab pos="144018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chemeClr val="bg1"/>
                    </a:solidFill>
                  </a:tcPr>
                </a:tc>
                <a:extLst>
                  <a:ext uri="{0D108BD9-81ED-4DB2-BD59-A6C34878D82A}">
                    <a16:rowId xmlns:a16="http://schemas.microsoft.com/office/drawing/2014/main" val="1694974937"/>
                  </a:ext>
                </a:extLst>
              </a:tr>
              <a:tr h="302082">
                <a:tc>
                  <a:txBody>
                    <a:bodyPr/>
                    <a:lstStyle/>
                    <a:p>
                      <a:pPr marL="0" marR="0" algn="l">
                        <a:spcBef>
                          <a:spcPts val="0"/>
                        </a:spcBef>
                        <a:spcAft>
                          <a:spcPts val="0"/>
                        </a:spcAft>
                        <a:tabLst>
                          <a:tab pos="1440180" algn="l"/>
                        </a:tabLst>
                      </a:pPr>
                      <a:r>
                        <a:rPr lang="en-US" sz="1800">
                          <a:solidFill>
                            <a:schemeClr val="tx1"/>
                          </a:solidFill>
                          <a:effectLst/>
                        </a:rPr>
                        <a:t>PRO-CTCAE Mucositis</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chemeClr val="bg1"/>
                    </a:solidFill>
                  </a:tcPr>
                </a:tc>
                <a:tc>
                  <a:txBody>
                    <a:bodyPr/>
                    <a:lstStyle/>
                    <a:p>
                      <a:pPr marL="0" marR="0" algn="l">
                        <a:spcBef>
                          <a:spcPts val="0"/>
                        </a:spcBef>
                        <a:spcAft>
                          <a:spcPts val="0"/>
                        </a:spcAft>
                        <a:tabLst>
                          <a:tab pos="144018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1.13 (1.05 to 1.21)</a:t>
                      </a:r>
                    </a:p>
                  </a:txBody>
                  <a:tcPr marL="68580" marR="68580" marT="0" marB="0" anchor="ctr">
                    <a:solidFill>
                      <a:schemeClr val="bg1"/>
                    </a:solidFill>
                  </a:tcPr>
                </a:tc>
                <a:tc>
                  <a:txBody>
                    <a:bodyPr/>
                    <a:lstStyle/>
                    <a:p>
                      <a:pPr marL="0" marR="0" algn="l">
                        <a:spcBef>
                          <a:spcPts val="0"/>
                        </a:spcBef>
                        <a:spcAft>
                          <a:spcPts val="0"/>
                        </a:spcAft>
                        <a:tabLst>
                          <a:tab pos="144018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2.07 (1.74 to 2.40)</a:t>
                      </a:r>
                    </a:p>
                  </a:txBody>
                  <a:tcPr marL="68580" marR="68580" marT="0" marB="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440180" algn="l"/>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 &lt; 0.001</a:t>
                      </a:r>
                    </a:p>
                    <a:p>
                      <a:pPr marL="0" marR="0" algn="l">
                        <a:spcBef>
                          <a:spcPts val="0"/>
                        </a:spcBef>
                        <a:spcAft>
                          <a:spcPts val="0"/>
                        </a:spcAft>
                        <a:tabLst>
                          <a:tab pos="144018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chemeClr val="bg1"/>
                    </a:solidFill>
                  </a:tcPr>
                </a:tc>
                <a:extLst>
                  <a:ext uri="{0D108BD9-81ED-4DB2-BD59-A6C34878D82A}">
                    <a16:rowId xmlns:a16="http://schemas.microsoft.com/office/drawing/2014/main" val="2438862626"/>
                  </a:ext>
                </a:extLst>
              </a:tr>
              <a:tr h="575621">
                <a:tc>
                  <a:txBody>
                    <a:bodyPr/>
                    <a:lstStyle/>
                    <a:p>
                      <a:pPr marL="0" marR="0" algn="l">
                        <a:spcBef>
                          <a:spcPts val="0"/>
                        </a:spcBef>
                        <a:spcAft>
                          <a:spcPts val="0"/>
                        </a:spcAft>
                        <a:tabLst>
                          <a:tab pos="1440180" algn="l"/>
                        </a:tabLst>
                      </a:pPr>
                      <a:r>
                        <a:rPr lang="en-US" sz="1800">
                          <a:solidFill>
                            <a:schemeClr val="tx1"/>
                          </a:solidFill>
                          <a:effectLst/>
                        </a:rPr>
                        <a:t>PRO-CTCAE Stomach Pain</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chemeClr val="bg1"/>
                    </a:solidFill>
                  </a:tcPr>
                </a:tc>
                <a:tc>
                  <a:txBody>
                    <a:bodyPr/>
                    <a:lstStyle/>
                    <a:p>
                      <a:pPr marL="0" marR="0" algn="l">
                        <a:spcBef>
                          <a:spcPts val="0"/>
                        </a:spcBef>
                        <a:spcAft>
                          <a:spcPts val="0"/>
                        </a:spcAft>
                        <a:tabLst>
                          <a:tab pos="144018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1.11 (1.04 to 1.17)</a:t>
                      </a:r>
                    </a:p>
                  </a:txBody>
                  <a:tcPr marL="68580" marR="68580" marT="0" marB="0" anchor="ctr">
                    <a:solidFill>
                      <a:schemeClr val="bg1"/>
                    </a:solidFill>
                  </a:tcPr>
                </a:tc>
                <a:tc>
                  <a:txBody>
                    <a:bodyPr/>
                    <a:lstStyle/>
                    <a:p>
                      <a:pPr marL="0" marR="0" algn="l">
                        <a:spcBef>
                          <a:spcPts val="0"/>
                        </a:spcBef>
                        <a:spcAft>
                          <a:spcPts val="0"/>
                        </a:spcAft>
                        <a:tabLst>
                          <a:tab pos="144018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1.64 (1.25 to 2.03)</a:t>
                      </a:r>
                    </a:p>
                  </a:txBody>
                  <a:tcPr marL="68580" marR="68580" marT="0" marB="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440180" algn="l"/>
                        </a:tabLst>
                        <a:defRPr/>
                      </a:pPr>
                      <a:r>
                        <a:rPr kumimoji="0" lang="en-US" sz="1800" b="0" i="0" u="none" strike="noStrike" kern="1200" cap="none" spc="0" normalizeH="0" baseline="0" noProof="0">
                          <a:ln>
                            <a:noFill/>
                          </a:ln>
                          <a:solidFill>
                            <a:srgbClr val="13284B"/>
                          </a:solidFill>
                          <a:effectLst/>
                          <a:uLnTx/>
                          <a:uFillTx/>
                          <a:latin typeface="Calibri" panose="020F0502020204030204" pitchFamily="34" charset="0"/>
                          <a:ea typeface="Calibri" panose="020F0502020204030204" pitchFamily="34" charset="0"/>
                          <a:cs typeface="Times New Roman" panose="02020603050405020304" pitchFamily="18" charset="0"/>
                        </a:rPr>
                        <a:t>p &lt; 0.001</a:t>
                      </a:r>
                      <a:endParaRPr kumimoji="0" lang="en-US" sz="1800" b="0" i="0" u="none" strike="noStrike" kern="1200" cap="none" spc="0" normalizeH="0" baseline="0" noProof="0" dirty="0">
                        <a:ln>
                          <a:noFill/>
                        </a:ln>
                        <a:solidFill>
                          <a:srgbClr val="13284B"/>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chemeClr val="bg1"/>
                    </a:solidFill>
                  </a:tcPr>
                </a:tc>
                <a:extLst>
                  <a:ext uri="{0D108BD9-81ED-4DB2-BD59-A6C34878D82A}">
                    <a16:rowId xmlns:a16="http://schemas.microsoft.com/office/drawing/2014/main" val="1221776216"/>
                  </a:ext>
                </a:extLst>
              </a:tr>
              <a:tr h="302082">
                <a:tc>
                  <a:txBody>
                    <a:bodyPr/>
                    <a:lstStyle/>
                    <a:p>
                      <a:pPr marL="0" marR="0" algn="l">
                        <a:spcBef>
                          <a:spcPts val="0"/>
                        </a:spcBef>
                        <a:spcAft>
                          <a:spcPts val="0"/>
                        </a:spcAft>
                        <a:tabLst>
                          <a:tab pos="1440180" algn="l"/>
                        </a:tabLst>
                      </a:pPr>
                      <a:r>
                        <a:rPr lang="en-US" sz="1800">
                          <a:solidFill>
                            <a:schemeClr val="tx1"/>
                          </a:solidFill>
                          <a:effectLst/>
                        </a:rPr>
                        <a:t>PRO-CTCAE Pain</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29" marR="46829" marT="0" marB="0" anchor="ctr">
                    <a:solidFill>
                      <a:schemeClr val="bg1"/>
                    </a:solidFill>
                  </a:tcPr>
                </a:tc>
                <a:tc>
                  <a:txBody>
                    <a:bodyPr/>
                    <a:lstStyle/>
                    <a:p>
                      <a:pPr marL="0" marR="0" algn="l">
                        <a:spcBef>
                          <a:spcPts val="0"/>
                        </a:spcBef>
                        <a:spcAft>
                          <a:spcPts val="0"/>
                        </a:spcAft>
                        <a:tabLst>
                          <a:tab pos="144018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1.12 (1.03 to 1.21)</a:t>
                      </a:r>
                    </a:p>
                  </a:txBody>
                  <a:tcPr marL="68580" marR="68580" marT="0" marB="0" anchor="ctr">
                    <a:solidFill>
                      <a:schemeClr val="bg1"/>
                    </a:solidFill>
                  </a:tcPr>
                </a:tc>
                <a:tc>
                  <a:txBody>
                    <a:bodyPr/>
                    <a:lstStyle/>
                    <a:p>
                      <a:pPr marL="0" marR="0" algn="l">
                        <a:spcBef>
                          <a:spcPts val="0"/>
                        </a:spcBef>
                        <a:spcAft>
                          <a:spcPts val="0"/>
                        </a:spcAft>
                        <a:tabLst>
                          <a:tab pos="144018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2.00 (1.79 to 2.28)</a:t>
                      </a:r>
                    </a:p>
                  </a:txBody>
                  <a:tcPr marL="68580" marR="68580" marT="0" marB="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440180" algn="l"/>
                        </a:tabLst>
                        <a:defRPr/>
                      </a:pPr>
                      <a:r>
                        <a:rPr kumimoji="0" lang="en-US" sz="1800" b="0" i="0" u="none" strike="noStrike" kern="1200" cap="none" spc="0" normalizeH="0" baseline="0" noProof="0" dirty="0">
                          <a:ln>
                            <a:noFill/>
                          </a:ln>
                          <a:solidFill>
                            <a:srgbClr val="13284B"/>
                          </a:solidFill>
                          <a:effectLst/>
                          <a:uLnTx/>
                          <a:uFillTx/>
                          <a:latin typeface="Calibri" panose="020F0502020204030204" pitchFamily="34" charset="0"/>
                          <a:ea typeface="Calibri" panose="020F0502020204030204" pitchFamily="34" charset="0"/>
                          <a:cs typeface="Times New Roman" panose="02020603050405020304" pitchFamily="18" charset="0"/>
                        </a:rPr>
                        <a:t>p &lt; 0.001</a:t>
                      </a:r>
                    </a:p>
                  </a:txBody>
                  <a:tcPr marL="46829" marR="46829" marT="0" marB="0" anchor="ctr">
                    <a:solidFill>
                      <a:schemeClr val="bg1"/>
                    </a:solidFill>
                  </a:tcPr>
                </a:tc>
                <a:extLst>
                  <a:ext uri="{0D108BD9-81ED-4DB2-BD59-A6C34878D82A}">
                    <a16:rowId xmlns:a16="http://schemas.microsoft.com/office/drawing/2014/main" val="1308251103"/>
                  </a:ext>
                </a:extLst>
              </a:tr>
            </a:tbl>
          </a:graphicData>
        </a:graphic>
      </p:graphicFrame>
    </p:spTree>
    <p:extLst>
      <p:ext uri="{BB962C8B-B14F-4D97-AF65-F5344CB8AC3E}">
        <p14:creationId xmlns:p14="http://schemas.microsoft.com/office/powerpoint/2010/main" val="3149857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B63D92-0EA3-854C-A1CF-6F26834431D9}"/>
              </a:ext>
            </a:extLst>
          </p:cNvPr>
          <p:cNvSpPr>
            <a:spLocks noGrp="1"/>
          </p:cNvSpPr>
          <p:nvPr>
            <p:ph sz="quarter" idx="11"/>
          </p:nvPr>
        </p:nvSpPr>
        <p:spPr/>
        <p:txBody>
          <a:bodyPr>
            <a:normAutofit/>
          </a:bodyPr>
          <a:lstStyle/>
          <a:p>
            <a:r>
              <a:rPr lang="en-US" dirty="0"/>
              <a:t>I have no conflicts of interest to disclose </a:t>
            </a:r>
          </a:p>
          <a:p>
            <a:r>
              <a:rPr lang="en-US" dirty="0"/>
              <a:t>This study was funded in part by : </a:t>
            </a:r>
            <a:endParaRPr lang="en-US" sz="2800" dirty="0"/>
          </a:p>
          <a:p>
            <a:pPr lvl="1"/>
            <a:r>
              <a:rPr lang="en-US" dirty="0"/>
              <a:t>NIH UJMT Fogarty </a:t>
            </a:r>
          </a:p>
          <a:p>
            <a:pPr lvl="1"/>
            <a:r>
              <a:rPr lang="en-US" dirty="0"/>
              <a:t>NIH K01 Fogarty Career Development Award (Westmoreland)</a:t>
            </a:r>
          </a:p>
          <a:p>
            <a:pPr lvl="1"/>
            <a:r>
              <a:rPr lang="en-US" dirty="0"/>
              <a:t>UNC Office of Global Health and Education</a:t>
            </a:r>
          </a:p>
          <a:p>
            <a:pPr lvl="1"/>
            <a:r>
              <a:rPr lang="en-US" dirty="0" err="1"/>
              <a:t>Lineberger</a:t>
            </a:r>
            <a:r>
              <a:rPr lang="en-US" dirty="0"/>
              <a:t> Comprehensive Cancer Center</a:t>
            </a:r>
          </a:p>
        </p:txBody>
      </p:sp>
      <p:sp>
        <p:nvSpPr>
          <p:cNvPr id="4" name="Title 3">
            <a:extLst>
              <a:ext uri="{FF2B5EF4-FFF2-40B4-BE49-F238E27FC236}">
                <a16:creationId xmlns:a16="http://schemas.microsoft.com/office/drawing/2014/main" id="{3C6321E5-02B9-6D4F-9068-BD9F31283C8A}"/>
              </a:ext>
            </a:extLst>
          </p:cNvPr>
          <p:cNvSpPr>
            <a:spLocks noGrp="1"/>
          </p:cNvSpPr>
          <p:nvPr>
            <p:ph type="title"/>
          </p:nvPr>
        </p:nvSpPr>
        <p:spPr/>
        <p:txBody>
          <a:bodyPr/>
          <a:lstStyle/>
          <a:p>
            <a:r>
              <a:rPr lang="en-US" dirty="0"/>
              <a:t>Conflict of Interest </a:t>
            </a:r>
          </a:p>
        </p:txBody>
      </p:sp>
    </p:spTree>
    <p:extLst>
      <p:ext uri="{BB962C8B-B14F-4D97-AF65-F5344CB8AC3E}">
        <p14:creationId xmlns:p14="http://schemas.microsoft.com/office/powerpoint/2010/main" val="608293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50D0E5-1FA2-A64A-BD66-2AD0950EA22B}"/>
              </a:ext>
            </a:extLst>
          </p:cNvPr>
          <p:cNvSpPr>
            <a:spLocks noGrp="1"/>
          </p:cNvSpPr>
          <p:nvPr>
            <p:ph type="title"/>
          </p:nvPr>
        </p:nvSpPr>
        <p:spPr>
          <a:xfrm>
            <a:off x="557385" y="-19077"/>
            <a:ext cx="10451592" cy="1325563"/>
          </a:xfrm>
        </p:spPr>
        <p:txBody>
          <a:bodyPr vert="horz" lIns="91440" tIns="45720" rIns="91440" bIns="45720" rtlCol="0" anchor="ctr">
            <a:normAutofit/>
          </a:bodyPr>
          <a:lstStyle/>
          <a:p>
            <a:r>
              <a:rPr lang="en-US" sz="4400" dirty="0"/>
              <a:t>CONVERGENT &amp; DISCRIMINANT VALIDITY</a:t>
            </a:r>
            <a:endParaRPr lang="en-US" sz="4400" kern="1200" dirty="0">
              <a:latin typeface="+mj-lt"/>
              <a:ea typeface="+mj-ea"/>
              <a:cs typeface="+mj-cs"/>
            </a:endParaRPr>
          </a:p>
        </p:txBody>
      </p:sp>
      <p:sp>
        <p:nvSpPr>
          <p:cNvPr id="9" name="TextBox 8">
            <a:extLst>
              <a:ext uri="{FF2B5EF4-FFF2-40B4-BE49-F238E27FC236}">
                <a16:creationId xmlns:a16="http://schemas.microsoft.com/office/drawing/2014/main" id="{A81621D1-7EBB-3BBC-899D-65E35A86187A}"/>
              </a:ext>
            </a:extLst>
          </p:cNvPr>
          <p:cNvSpPr txBox="1"/>
          <p:nvPr/>
        </p:nvSpPr>
        <p:spPr>
          <a:xfrm>
            <a:off x="6259286" y="1560123"/>
            <a:ext cx="5204833" cy="2862322"/>
          </a:xfrm>
          <a:prstGeom prst="rect">
            <a:avLst/>
          </a:prstGeom>
          <a:noFill/>
        </p:spPr>
        <p:txBody>
          <a:bodyPr wrap="square" rtlCol="0">
            <a:spAutoFit/>
          </a:bodyPr>
          <a:lstStyle/>
          <a:p>
            <a:pPr marL="285750" indent="-285750">
              <a:buFont typeface="Arial" panose="020B0604020202020204" pitchFamily="34" charset="0"/>
              <a:buChar char="•"/>
            </a:pPr>
            <a:r>
              <a:rPr lang="en-US" dirty="0"/>
              <a:t>When compared to the translated and validated Patient-Reported Outcomes Measurement Information System (PROMIS) Pediatric tool, there were stronger correlations when symptoms matched</a:t>
            </a:r>
          </a:p>
          <a:p>
            <a:endParaRPr lang="en-US" dirty="0"/>
          </a:p>
          <a:p>
            <a:pPr marL="285750" indent="-285750">
              <a:buFont typeface="Arial" panose="020B0604020202020204" pitchFamily="34" charset="0"/>
              <a:buChar char="•"/>
            </a:pPr>
            <a:r>
              <a:rPr lang="en-US" dirty="0"/>
              <a:t>Magnitudes of correlation are classified as small (0.10–0.29), moderate (0.30–0.49), strong (0.50–0.69), and very strong (&gt;0.70). </a:t>
            </a:r>
          </a:p>
          <a:p>
            <a:pPr marL="285750" indent="-285750">
              <a:buFont typeface="Arial" panose="020B0604020202020204" pitchFamily="34" charset="0"/>
              <a:buChar char="•"/>
            </a:pPr>
            <a:endParaRPr lang="en-US" dirty="0"/>
          </a:p>
        </p:txBody>
      </p:sp>
      <p:graphicFrame>
        <p:nvGraphicFramePr>
          <p:cNvPr id="5" name="Table 4">
            <a:extLst>
              <a:ext uri="{FF2B5EF4-FFF2-40B4-BE49-F238E27FC236}">
                <a16:creationId xmlns:a16="http://schemas.microsoft.com/office/drawing/2014/main" id="{81DAE5B5-9AF3-F59D-59A6-4D7C1952CB0B}"/>
              </a:ext>
            </a:extLst>
          </p:cNvPr>
          <p:cNvGraphicFramePr>
            <a:graphicFrameLocks noGrp="1"/>
          </p:cNvGraphicFramePr>
          <p:nvPr>
            <p:extLst>
              <p:ext uri="{D42A27DB-BD31-4B8C-83A1-F6EECF244321}">
                <p14:modId xmlns:p14="http://schemas.microsoft.com/office/powerpoint/2010/main" val="3302716050"/>
              </p:ext>
            </p:extLst>
          </p:nvPr>
        </p:nvGraphicFramePr>
        <p:xfrm>
          <a:off x="1446664" y="1306486"/>
          <a:ext cx="4486052" cy="5312682"/>
        </p:xfrm>
        <a:graphic>
          <a:graphicData uri="http://schemas.openxmlformats.org/drawingml/2006/table">
            <a:tbl>
              <a:tblPr firstCol="1" bandRow="1">
                <a:tableStyleId>{5C22544A-7EE6-4342-B048-85BDC9FD1C3A}</a:tableStyleId>
              </a:tblPr>
              <a:tblGrid>
                <a:gridCol w="1858153">
                  <a:extLst>
                    <a:ext uri="{9D8B030D-6E8A-4147-A177-3AD203B41FA5}">
                      <a16:colId xmlns:a16="http://schemas.microsoft.com/office/drawing/2014/main" val="3688461828"/>
                    </a:ext>
                  </a:extLst>
                </a:gridCol>
                <a:gridCol w="2627899">
                  <a:extLst>
                    <a:ext uri="{9D8B030D-6E8A-4147-A177-3AD203B41FA5}">
                      <a16:colId xmlns:a16="http://schemas.microsoft.com/office/drawing/2014/main" val="2488979289"/>
                    </a:ext>
                  </a:extLst>
                </a:gridCol>
              </a:tblGrid>
              <a:tr h="475592">
                <a:tc>
                  <a:txBody>
                    <a:bodyPr/>
                    <a:lstStyle/>
                    <a:p>
                      <a:endParaRPr lang="en-US" sz="700" dirty="0">
                        <a:effectLst/>
                        <a:latin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solidFill>
                            <a:schemeClr val="bg1"/>
                          </a:solidFill>
                          <a:effectLst/>
                        </a:rPr>
                        <a:t>Spearman’s Correlation with Fisher Transformation, r (95% CI)</a:t>
                      </a:r>
                      <a:endParaRPr lang="en-US"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913941539"/>
                  </a:ext>
                </a:extLst>
              </a:tr>
              <a:tr h="475592">
                <a:tc>
                  <a:txBody>
                    <a:bodyPr/>
                    <a:lstStyle/>
                    <a:p>
                      <a:pPr marL="0" marR="0">
                        <a:spcBef>
                          <a:spcPts val="0"/>
                        </a:spcBef>
                        <a:spcAft>
                          <a:spcPts val="0"/>
                        </a:spcAft>
                      </a:pPr>
                      <a:r>
                        <a:rPr lang="en-US" sz="700" dirty="0">
                          <a:effectLst/>
                        </a:rPr>
                        <a:t>PROMIS Physical Functioning/Mobility Score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sz="700" dirty="0">
                        <a:effectLst/>
                        <a:latin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2436762"/>
                  </a:ext>
                </a:extLst>
              </a:tr>
              <a:tr h="163942">
                <a:tc>
                  <a:txBody>
                    <a:bodyPr/>
                    <a:lstStyle/>
                    <a:p>
                      <a:pPr marL="0" marR="0">
                        <a:spcBef>
                          <a:spcPts val="0"/>
                        </a:spcBef>
                        <a:spcAft>
                          <a:spcPts val="0"/>
                        </a:spcAft>
                      </a:pPr>
                      <a:r>
                        <a:rPr lang="en-US" sz="700" b="0" dirty="0">
                          <a:solidFill>
                            <a:schemeClr val="tx1"/>
                          </a:solidFill>
                          <a:effectLst/>
                        </a:rPr>
                        <a:t>PRO-CTCAE pain F</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effectLst/>
                        </a:rPr>
                        <a:t>-0.53 (-0.62 to -0.42)</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9360702"/>
                  </a:ext>
                </a:extLst>
              </a:tr>
              <a:tr h="319767">
                <a:tc>
                  <a:txBody>
                    <a:bodyPr/>
                    <a:lstStyle/>
                    <a:p>
                      <a:pPr marL="0" marR="0">
                        <a:spcBef>
                          <a:spcPts val="0"/>
                        </a:spcBef>
                        <a:spcAft>
                          <a:spcPts val="0"/>
                        </a:spcAft>
                      </a:pPr>
                      <a:r>
                        <a:rPr lang="en-US" sz="700" b="0" dirty="0">
                          <a:solidFill>
                            <a:schemeClr val="tx1"/>
                          </a:solidFill>
                          <a:effectLst/>
                        </a:rPr>
                        <a:t>PRO-CTCAE neuropathy S</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effectLst/>
                        </a:rPr>
                        <a:t>-0.35 (-0.47 to -0.22)</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5415297"/>
                  </a:ext>
                </a:extLst>
              </a:tr>
              <a:tr h="163942">
                <a:tc>
                  <a:txBody>
                    <a:bodyPr/>
                    <a:lstStyle/>
                    <a:p>
                      <a:pPr marL="0" marR="0">
                        <a:spcBef>
                          <a:spcPts val="0"/>
                        </a:spcBef>
                        <a:spcAft>
                          <a:spcPts val="0"/>
                        </a:spcAft>
                      </a:pPr>
                      <a:r>
                        <a:rPr lang="en-US" sz="700" b="0" dirty="0">
                          <a:solidFill>
                            <a:schemeClr val="tx1"/>
                          </a:solidFill>
                          <a:effectLst/>
                        </a:rPr>
                        <a:t>PRO-CTCAE fatigue S</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effectLst/>
                        </a:rPr>
                        <a:t>-0.54 (-0.63 to -0.43)</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7774679"/>
                  </a:ext>
                </a:extLst>
              </a:tr>
              <a:tr h="319767">
                <a:tc>
                  <a:txBody>
                    <a:bodyPr/>
                    <a:lstStyle/>
                    <a:p>
                      <a:pPr marL="0" marR="0">
                        <a:spcBef>
                          <a:spcPts val="0"/>
                        </a:spcBef>
                        <a:spcAft>
                          <a:spcPts val="0"/>
                        </a:spcAft>
                      </a:pPr>
                      <a:r>
                        <a:rPr lang="en-US" sz="700" dirty="0">
                          <a:effectLst/>
                        </a:rPr>
                        <a:t>PROMIS Pain Interference Score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9103178"/>
                  </a:ext>
                </a:extLst>
              </a:tr>
              <a:tr h="163942">
                <a:tc>
                  <a:txBody>
                    <a:bodyPr/>
                    <a:lstStyle/>
                    <a:p>
                      <a:pPr marL="0" marR="0">
                        <a:spcBef>
                          <a:spcPts val="0"/>
                        </a:spcBef>
                        <a:spcAft>
                          <a:spcPts val="0"/>
                        </a:spcAft>
                      </a:pPr>
                      <a:r>
                        <a:rPr lang="en-US" sz="700" b="0" dirty="0">
                          <a:solidFill>
                            <a:schemeClr val="tx1"/>
                          </a:solidFill>
                          <a:effectLst/>
                        </a:rPr>
                        <a:t>PRO-CTCAE pain S</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effectLst/>
                        </a:rPr>
                        <a:t>0.56 (0.41 to 0.68)</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1832351"/>
                  </a:ext>
                </a:extLst>
              </a:tr>
              <a:tr h="163942">
                <a:tc>
                  <a:txBody>
                    <a:bodyPr/>
                    <a:lstStyle/>
                    <a:p>
                      <a:pPr marL="0" marR="0">
                        <a:spcBef>
                          <a:spcPts val="0"/>
                        </a:spcBef>
                        <a:spcAft>
                          <a:spcPts val="0"/>
                        </a:spcAft>
                      </a:pPr>
                      <a:r>
                        <a:rPr lang="en-US" sz="700" b="0" dirty="0">
                          <a:solidFill>
                            <a:schemeClr val="tx1"/>
                          </a:solidFill>
                          <a:effectLst/>
                        </a:rPr>
                        <a:t>PRO-CTCAE pain I</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effectLst/>
                        </a:rPr>
                        <a:t>0.63 (0.49 to 0.74)</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7534693"/>
                  </a:ext>
                </a:extLst>
              </a:tr>
              <a:tr h="319767">
                <a:tc>
                  <a:txBody>
                    <a:bodyPr/>
                    <a:lstStyle/>
                    <a:p>
                      <a:pPr marL="0" marR="0">
                        <a:spcBef>
                          <a:spcPts val="0"/>
                        </a:spcBef>
                        <a:spcAft>
                          <a:spcPts val="0"/>
                        </a:spcAft>
                      </a:pPr>
                      <a:r>
                        <a:rPr lang="en-US" sz="700" dirty="0">
                          <a:effectLst/>
                        </a:rPr>
                        <a:t>PROMIS Fatigue Score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2818822"/>
                  </a:ext>
                </a:extLst>
              </a:tr>
              <a:tr h="163942">
                <a:tc>
                  <a:txBody>
                    <a:bodyPr/>
                    <a:lstStyle/>
                    <a:p>
                      <a:pPr marL="0" marR="0">
                        <a:spcBef>
                          <a:spcPts val="0"/>
                        </a:spcBef>
                        <a:spcAft>
                          <a:spcPts val="0"/>
                        </a:spcAft>
                      </a:pPr>
                      <a:r>
                        <a:rPr lang="en-US" sz="700" b="0" dirty="0">
                          <a:solidFill>
                            <a:schemeClr val="tx1"/>
                          </a:solidFill>
                          <a:effectLst/>
                        </a:rPr>
                        <a:t>PRO-CTCAE fatigue S</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effectLst/>
                        </a:rPr>
                        <a:t>0.68 (0.60 to 0.75)</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3553495"/>
                  </a:ext>
                </a:extLst>
              </a:tr>
              <a:tr h="163942">
                <a:tc>
                  <a:txBody>
                    <a:bodyPr/>
                    <a:lstStyle/>
                    <a:p>
                      <a:pPr marL="0" marR="0">
                        <a:spcBef>
                          <a:spcPts val="0"/>
                        </a:spcBef>
                        <a:spcAft>
                          <a:spcPts val="0"/>
                        </a:spcAft>
                      </a:pPr>
                      <a:r>
                        <a:rPr lang="en-US" sz="700" b="0" dirty="0">
                          <a:solidFill>
                            <a:schemeClr val="tx1"/>
                          </a:solidFill>
                          <a:effectLst/>
                        </a:rPr>
                        <a:t>PRO-CTCAE fatigue I</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effectLst/>
                        </a:rPr>
                        <a:t>0.67 (0.56 to 0.77)</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4122543"/>
                  </a:ext>
                </a:extLst>
              </a:tr>
              <a:tr h="319767">
                <a:tc>
                  <a:txBody>
                    <a:bodyPr/>
                    <a:lstStyle/>
                    <a:p>
                      <a:pPr marL="0" marR="0">
                        <a:spcBef>
                          <a:spcPts val="0"/>
                        </a:spcBef>
                        <a:spcAft>
                          <a:spcPts val="0"/>
                        </a:spcAft>
                      </a:pPr>
                      <a:r>
                        <a:rPr lang="en-US" sz="700" b="0" dirty="0">
                          <a:solidFill>
                            <a:schemeClr val="tx1"/>
                          </a:solidFill>
                          <a:effectLst/>
                        </a:rPr>
                        <a:t>PRO-CTCAE Depression S</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effectLst/>
                        </a:rPr>
                        <a:t>0.45 (0.33 to 0.56)</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4909344"/>
                  </a:ext>
                </a:extLst>
              </a:tr>
              <a:tr h="163942">
                <a:tc>
                  <a:txBody>
                    <a:bodyPr/>
                    <a:lstStyle/>
                    <a:p>
                      <a:pPr marL="0" marR="0">
                        <a:spcBef>
                          <a:spcPts val="0"/>
                        </a:spcBef>
                        <a:spcAft>
                          <a:spcPts val="0"/>
                        </a:spcAft>
                      </a:pPr>
                      <a:r>
                        <a:rPr lang="en-US" sz="700" b="0" dirty="0">
                          <a:solidFill>
                            <a:schemeClr val="tx1"/>
                          </a:solidFill>
                          <a:effectLst/>
                        </a:rPr>
                        <a:t>PRO-CTCAE Anxiety F </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effectLst/>
                        </a:rPr>
                        <a:t>0.42 (0.29 to 0.53)</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3940732"/>
                  </a:ext>
                </a:extLst>
              </a:tr>
              <a:tr h="319767">
                <a:tc>
                  <a:txBody>
                    <a:bodyPr/>
                    <a:lstStyle/>
                    <a:p>
                      <a:pPr marL="0" marR="0">
                        <a:spcBef>
                          <a:spcPts val="0"/>
                        </a:spcBef>
                        <a:spcAft>
                          <a:spcPts val="0"/>
                        </a:spcAft>
                      </a:pPr>
                      <a:r>
                        <a:rPr lang="en-US" sz="700" dirty="0">
                          <a:effectLst/>
                        </a:rPr>
                        <a:t>PROMIS Depression Score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534748"/>
                  </a:ext>
                </a:extLst>
              </a:tr>
              <a:tr h="319767">
                <a:tc>
                  <a:txBody>
                    <a:bodyPr/>
                    <a:lstStyle/>
                    <a:p>
                      <a:pPr marL="0" marR="0">
                        <a:spcBef>
                          <a:spcPts val="0"/>
                        </a:spcBef>
                        <a:spcAft>
                          <a:spcPts val="0"/>
                        </a:spcAft>
                      </a:pPr>
                      <a:r>
                        <a:rPr lang="en-US" sz="700" b="0" dirty="0">
                          <a:solidFill>
                            <a:schemeClr val="tx1"/>
                          </a:solidFill>
                          <a:effectLst/>
                        </a:rPr>
                        <a:t>PRO-CTCAE Depression I </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effectLst/>
                        </a:rPr>
                        <a:t>0.49 (0.31 to 0.64)</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9419807"/>
                  </a:ext>
                </a:extLst>
              </a:tr>
              <a:tr h="163942">
                <a:tc>
                  <a:txBody>
                    <a:bodyPr/>
                    <a:lstStyle/>
                    <a:p>
                      <a:pPr marL="0" marR="0">
                        <a:spcBef>
                          <a:spcPts val="0"/>
                        </a:spcBef>
                        <a:spcAft>
                          <a:spcPts val="0"/>
                        </a:spcAft>
                      </a:pPr>
                      <a:r>
                        <a:rPr lang="en-US" sz="700" b="0" dirty="0">
                          <a:solidFill>
                            <a:schemeClr val="tx1"/>
                          </a:solidFill>
                          <a:effectLst/>
                        </a:rPr>
                        <a:t>PRO-CTCAE Anxiety F </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effectLst/>
                        </a:rPr>
                        <a:t>0.46 (0.33 to 0.56)</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3961501"/>
                  </a:ext>
                </a:extLst>
              </a:tr>
              <a:tr h="163942">
                <a:tc>
                  <a:txBody>
                    <a:bodyPr/>
                    <a:lstStyle/>
                    <a:p>
                      <a:pPr marL="0" marR="0">
                        <a:spcBef>
                          <a:spcPts val="0"/>
                        </a:spcBef>
                        <a:spcAft>
                          <a:spcPts val="0"/>
                        </a:spcAft>
                      </a:pPr>
                      <a:r>
                        <a:rPr lang="en-US" sz="700" b="0" dirty="0">
                          <a:solidFill>
                            <a:schemeClr val="tx1"/>
                          </a:solidFill>
                          <a:effectLst/>
                        </a:rPr>
                        <a:t>PRO-CTCAE fatigue I</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effectLst/>
                        </a:rPr>
                        <a:t>0.50 (0.35 to 0.63)</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9177932"/>
                  </a:ext>
                </a:extLst>
              </a:tr>
              <a:tr h="319767">
                <a:tc>
                  <a:txBody>
                    <a:bodyPr/>
                    <a:lstStyle/>
                    <a:p>
                      <a:pPr marL="0" marR="0">
                        <a:spcBef>
                          <a:spcPts val="0"/>
                        </a:spcBef>
                        <a:spcAft>
                          <a:spcPts val="0"/>
                        </a:spcAft>
                      </a:pPr>
                      <a:r>
                        <a:rPr lang="en-US" sz="700" dirty="0">
                          <a:effectLst/>
                        </a:rPr>
                        <a:t>PROMIS Anxiety Score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7766840"/>
                  </a:ext>
                </a:extLst>
              </a:tr>
              <a:tr h="319767">
                <a:tc>
                  <a:txBody>
                    <a:bodyPr/>
                    <a:lstStyle/>
                    <a:p>
                      <a:pPr marL="0" marR="0">
                        <a:spcBef>
                          <a:spcPts val="0"/>
                        </a:spcBef>
                        <a:spcAft>
                          <a:spcPts val="0"/>
                        </a:spcAft>
                      </a:pPr>
                      <a:r>
                        <a:rPr lang="en-US" sz="700" b="0" dirty="0">
                          <a:solidFill>
                            <a:schemeClr val="tx1"/>
                          </a:solidFill>
                          <a:effectLst/>
                        </a:rPr>
                        <a:t>PRO-CTCAE Depression I </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effectLst/>
                        </a:rPr>
                        <a:t>0.65 (0.50 to 0.76)</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360751"/>
                  </a:ext>
                </a:extLst>
              </a:tr>
              <a:tr h="163942">
                <a:tc>
                  <a:txBody>
                    <a:bodyPr/>
                    <a:lstStyle/>
                    <a:p>
                      <a:pPr marL="0" marR="0">
                        <a:spcBef>
                          <a:spcPts val="0"/>
                        </a:spcBef>
                        <a:spcAft>
                          <a:spcPts val="0"/>
                        </a:spcAft>
                      </a:pPr>
                      <a:r>
                        <a:rPr lang="en-US" sz="700" b="0" dirty="0">
                          <a:solidFill>
                            <a:schemeClr val="tx1"/>
                          </a:solidFill>
                          <a:effectLst/>
                        </a:rPr>
                        <a:t>PRO-CTCAE Anxiety S</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effectLst/>
                        </a:rPr>
                        <a:t>0.71 (0.59 to 0.80)</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2382169"/>
                  </a:ext>
                </a:extLst>
              </a:tr>
              <a:tr h="163942">
                <a:tc>
                  <a:txBody>
                    <a:bodyPr/>
                    <a:lstStyle/>
                    <a:p>
                      <a:pPr marL="0" marR="0">
                        <a:spcBef>
                          <a:spcPts val="0"/>
                        </a:spcBef>
                        <a:spcAft>
                          <a:spcPts val="0"/>
                        </a:spcAft>
                      </a:pPr>
                      <a:r>
                        <a:rPr lang="en-US" sz="700" b="0" dirty="0">
                          <a:solidFill>
                            <a:schemeClr val="tx1"/>
                          </a:solidFill>
                          <a:effectLst/>
                        </a:rPr>
                        <a:t>PRO-CTCAE fatigue I</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dirty="0">
                          <a:effectLst/>
                        </a:rPr>
                        <a:t>0.41 (0.24 to 0.56)</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5348" marR="25348" marT="58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293434"/>
                  </a:ext>
                </a:extLst>
              </a:tr>
            </a:tbl>
          </a:graphicData>
        </a:graphic>
      </p:graphicFrame>
    </p:spTree>
    <p:extLst>
      <p:ext uri="{BB962C8B-B14F-4D97-AF65-F5344CB8AC3E}">
        <p14:creationId xmlns:p14="http://schemas.microsoft.com/office/powerpoint/2010/main" val="2105239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75006B-AC41-A944-A791-1615A01612A2}"/>
              </a:ext>
            </a:extLst>
          </p:cNvPr>
          <p:cNvSpPr>
            <a:spLocks noGrp="1"/>
          </p:cNvSpPr>
          <p:nvPr>
            <p:ph sz="quarter" idx="11"/>
          </p:nvPr>
        </p:nvSpPr>
        <p:spPr/>
        <p:txBody>
          <a:bodyPr/>
          <a:lstStyle/>
          <a:p>
            <a:r>
              <a:rPr lang="en-US" dirty="0"/>
              <a:t>This study found supporting evidence for the validity of the Chichewa-translated version of the Ped-PRO-CTCAE for Malawi.</a:t>
            </a:r>
          </a:p>
          <a:p>
            <a:r>
              <a:rPr lang="en-US" dirty="0"/>
              <a:t>This emphasizes an urgent need to address symptomatic AEs experienced by children and AYA undergoing cancer treatment in SSA using PRO instruments validated within the local context.</a:t>
            </a:r>
          </a:p>
          <a:p>
            <a:endParaRPr lang="en-US" dirty="0"/>
          </a:p>
        </p:txBody>
      </p:sp>
      <p:sp>
        <p:nvSpPr>
          <p:cNvPr id="3" name="Title 2">
            <a:extLst>
              <a:ext uri="{FF2B5EF4-FFF2-40B4-BE49-F238E27FC236}">
                <a16:creationId xmlns:a16="http://schemas.microsoft.com/office/drawing/2014/main" id="{B050D0E5-1FA2-A64A-BD66-2AD0950EA22B}"/>
              </a:ext>
            </a:extLst>
          </p:cNvPr>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103324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75006B-AC41-A944-A791-1615A01612A2}"/>
              </a:ext>
            </a:extLst>
          </p:cNvPr>
          <p:cNvSpPr>
            <a:spLocks noGrp="1"/>
          </p:cNvSpPr>
          <p:nvPr>
            <p:ph sz="quarter" idx="11"/>
          </p:nvPr>
        </p:nvSpPr>
        <p:spPr>
          <a:xfrm>
            <a:off x="107135" y="1291420"/>
            <a:ext cx="11739122" cy="5312879"/>
          </a:xfrm>
        </p:spPr>
        <p:txBody>
          <a:bodyPr>
            <a:normAutofit fontScale="85000" lnSpcReduction="10000"/>
          </a:bodyPr>
          <a:lstStyle/>
          <a:p>
            <a:endParaRPr lang="en-US" sz="3200" dirty="0"/>
          </a:p>
          <a:p>
            <a:r>
              <a:rPr lang="en-US" sz="3200" dirty="0">
                <a:solidFill>
                  <a:srgbClr val="000000"/>
                </a:solidFill>
                <a:effectLst/>
                <a:ea typeface="Calibri" panose="020F0502020204030204" pitchFamily="34" charset="0"/>
              </a:rPr>
              <a:t>The Chichewa version of the Pediatric PROMIS-25 and Ped-PRO-CTCAE measures are the first-ever translated and culturally validated PROs instruments for use in a resource-limited setting and in SSA. </a:t>
            </a:r>
            <a:endParaRPr lang="en-US" sz="3200" dirty="0"/>
          </a:p>
          <a:p>
            <a:r>
              <a:rPr lang="en-US" sz="3200" dirty="0"/>
              <a:t>This study allowed the implementation of cutting-edge PRO measures in Malawi to holistically and comprehensively assess symptomatic adverse events and </a:t>
            </a:r>
            <a:r>
              <a:rPr lang="en-US" sz="3200" dirty="0" err="1"/>
              <a:t>HRQoL</a:t>
            </a:r>
            <a:r>
              <a:rPr lang="en-US" sz="3200" dirty="0"/>
              <a:t> similar to ongoing efforts in resource-rich countries. </a:t>
            </a:r>
          </a:p>
          <a:p>
            <a:r>
              <a:rPr lang="en-US" sz="3200" dirty="0"/>
              <a:t>As hematology-oncology care expands, we are hopeful that this work will facilitate the translation, validation, and implementation of PROMIS and PRO-CTCAE across SSA.</a:t>
            </a:r>
          </a:p>
          <a:p>
            <a:r>
              <a:rPr lang="en-US" sz="3200" dirty="0"/>
              <a:t>The Chichewa version of the PROMIS-25 pediatric short form and the Peds PRO-CTCAE have an exceptionally broad scope for implementation and literature supports the use of PROs measures in both clinical trials and in clinical practice.</a:t>
            </a:r>
          </a:p>
          <a:p>
            <a:endParaRPr lang="en-US" sz="3200" dirty="0"/>
          </a:p>
        </p:txBody>
      </p:sp>
      <p:sp>
        <p:nvSpPr>
          <p:cNvPr id="3" name="Title 2">
            <a:extLst>
              <a:ext uri="{FF2B5EF4-FFF2-40B4-BE49-F238E27FC236}">
                <a16:creationId xmlns:a16="http://schemas.microsoft.com/office/drawing/2014/main" id="{B050D0E5-1FA2-A64A-BD66-2AD0950EA22B}"/>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63088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75006B-AC41-A944-A791-1615A01612A2}"/>
              </a:ext>
            </a:extLst>
          </p:cNvPr>
          <p:cNvSpPr>
            <a:spLocks noGrp="1"/>
          </p:cNvSpPr>
          <p:nvPr>
            <p:ph sz="quarter" idx="11"/>
          </p:nvPr>
        </p:nvSpPr>
        <p:spPr>
          <a:xfrm>
            <a:off x="134430" y="1236828"/>
            <a:ext cx="11275098" cy="5367471"/>
          </a:xfrm>
        </p:spPr>
        <p:txBody>
          <a:bodyPr>
            <a:normAutofit fontScale="92500" lnSpcReduction="20000"/>
          </a:bodyPr>
          <a:lstStyle/>
          <a:p>
            <a:pPr>
              <a:lnSpc>
                <a:spcPct val="120000"/>
              </a:lnSpc>
            </a:pPr>
            <a:r>
              <a:rPr lang="en-US" sz="3200" dirty="0"/>
              <a:t>We believe that </a:t>
            </a:r>
            <a:r>
              <a:rPr lang="en-US" sz="3200" u="sng" dirty="0"/>
              <a:t>direct</a:t>
            </a:r>
            <a:r>
              <a:rPr lang="en-US" sz="3200" dirty="0"/>
              <a:t> reporting of Pediatric PRO-CTCAE to measure symptomatic adverse events will lead to more complete and accurate toxicity assessments allowing us to better care for our patients and monitor clinical trial safety. </a:t>
            </a:r>
            <a:endParaRPr lang="en-US" sz="3200" dirty="0">
              <a:ea typeface="Calibri" panose="020F0502020204030204" pitchFamily="34" charset="0"/>
            </a:endParaRPr>
          </a:p>
          <a:p>
            <a:pPr>
              <a:lnSpc>
                <a:spcPct val="100000"/>
              </a:lnSpc>
              <a:spcBef>
                <a:spcPts val="0"/>
              </a:spcBef>
            </a:pPr>
            <a:r>
              <a:rPr lang="en-US" sz="3200" dirty="0">
                <a:ea typeface="Calibri" panose="020F0502020204030204" pitchFamily="34" charset="0"/>
              </a:rPr>
              <a:t>For this study, our survey was administered by a trained research assistant and although this was a necessary step due to low literacy among our patients </a:t>
            </a:r>
            <a:r>
              <a:rPr lang="en-US" sz="3200" dirty="0">
                <a:effectLst/>
                <a:ea typeface="Calibri" panose="020F0502020204030204" pitchFamily="34" charset="0"/>
              </a:rPr>
              <a:t>this could have created social desirability bias. </a:t>
            </a:r>
          </a:p>
          <a:p>
            <a:pPr>
              <a:lnSpc>
                <a:spcPct val="100000"/>
              </a:lnSpc>
              <a:spcBef>
                <a:spcPts val="0"/>
              </a:spcBef>
            </a:pPr>
            <a:r>
              <a:rPr lang="en-US" sz="3200" dirty="0">
                <a:ea typeface="Calibri" panose="020F0502020204030204" pitchFamily="34" charset="0"/>
              </a:rPr>
              <a:t>With the UNC PRO-CORE team we have </a:t>
            </a:r>
            <a:r>
              <a:rPr lang="en-US" sz="3200" dirty="0">
                <a:effectLst/>
                <a:ea typeface="Calibri" panose="020F0502020204030204" pitchFamily="34" charset="0"/>
              </a:rPr>
              <a:t>developed an interactive Chichewa voice enabled tablet as a new mode of delivery for low literacy patient population. We are now validating of this new platform in Malawi.</a:t>
            </a:r>
            <a:endParaRPr lang="en-US" dirty="0"/>
          </a:p>
          <a:p>
            <a:endParaRPr lang="en-US" dirty="0"/>
          </a:p>
        </p:txBody>
      </p:sp>
      <p:sp>
        <p:nvSpPr>
          <p:cNvPr id="3" name="Title 2">
            <a:extLst>
              <a:ext uri="{FF2B5EF4-FFF2-40B4-BE49-F238E27FC236}">
                <a16:creationId xmlns:a16="http://schemas.microsoft.com/office/drawing/2014/main" id="{B050D0E5-1FA2-A64A-BD66-2AD0950EA22B}"/>
              </a:ext>
            </a:extLst>
          </p:cNvPr>
          <p:cNvSpPr>
            <a:spLocks noGrp="1"/>
          </p:cNvSpPr>
          <p:nvPr>
            <p:ph type="title"/>
          </p:nvPr>
        </p:nvSpPr>
        <p:spPr/>
        <p:txBody>
          <a:bodyPr/>
          <a:lstStyle/>
          <a:p>
            <a:r>
              <a:rPr lang="en-US" dirty="0"/>
              <a:t>WHAT’S NEXT</a:t>
            </a:r>
          </a:p>
        </p:txBody>
      </p:sp>
    </p:spTree>
    <p:extLst>
      <p:ext uri="{BB962C8B-B14F-4D97-AF65-F5344CB8AC3E}">
        <p14:creationId xmlns:p14="http://schemas.microsoft.com/office/powerpoint/2010/main" val="866915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4FBC827F-E7D0-CAF7-8C36-F2A261B3FEF1}"/>
              </a:ext>
            </a:extLst>
          </p:cNvPr>
          <p:cNvPicPr>
            <a:picLocks noChangeAspect="1"/>
          </p:cNvPicPr>
          <p:nvPr/>
        </p:nvPicPr>
        <p:blipFill rotWithShape="1">
          <a:blip r:embed="rId2"/>
          <a:srcRect t="8923" b="25418"/>
          <a:stretch/>
        </p:blipFill>
        <p:spPr>
          <a:xfrm>
            <a:off x="1" y="10"/>
            <a:ext cx="12192000" cy="6003842"/>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Tree>
    <p:extLst>
      <p:ext uri="{BB962C8B-B14F-4D97-AF65-F5344CB8AC3E}">
        <p14:creationId xmlns:p14="http://schemas.microsoft.com/office/powerpoint/2010/main" val="3173653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558EB65-9A44-F487-3BF5-DBF828AC57F4}"/>
              </a:ext>
            </a:extLst>
          </p:cNvPr>
          <p:cNvSpPr>
            <a:spLocks noGrp="1"/>
          </p:cNvSpPr>
          <p:nvPr>
            <p:ph type="title"/>
          </p:nvPr>
        </p:nvSpPr>
        <p:spPr>
          <a:xfrm>
            <a:off x="838200" y="557191"/>
            <a:ext cx="10515600" cy="2217174"/>
          </a:xfrm>
        </p:spPr>
        <p:txBody>
          <a:bodyPr vert="horz" lIns="91440" tIns="45720" rIns="91440" bIns="45720" rtlCol="0" anchor="ctr">
            <a:normAutofit/>
          </a:bodyPr>
          <a:lstStyle/>
          <a:p>
            <a:pPr algn="ctr"/>
            <a:r>
              <a:rPr lang="en-US" sz="5200" kern="1200">
                <a:solidFill>
                  <a:schemeClr val="tx1"/>
                </a:solidFill>
                <a:latin typeface="+mj-lt"/>
                <a:ea typeface="+mj-ea"/>
                <a:cs typeface="+mj-cs"/>
              </a:rPr>
              <a:t>Zikomo !</a:t>
            </a:r>
          </a:p>
        </p:txBody>
      </p:sp>
      <p:pic>
        <p:nvPicPr>
          <p:cNvPr id="9" name="Picture 8" descr="A picture containing outdoor&#10;&#10;Description automatically generated">
            <a:extLst>
              <a:ext uri="{FF2B5EF4-FFF2-40B4-BE49-F238E27FC236}">
                <a16:creationId xmlns:a16="http://schemas.microsoft.com/office/drawing/2014/main" id="{98FAC549-BDA3-CE42-77FC-92CE39059410}"/>
              </a:ext>
            </a:extLst>
          </p:cNvPr>
          <p:cNvPicPr>
            <a:picLocks noChangeAspect="1"/>
          </p:cNvPicPr>
          <p:nvPr/>
        </p:nvPicPr>
        <p:blipFill rotWithShape="1">
          <a:blip r:embed="rId2"/>
          <a:srcRect t="4689" r="-1" b="-1"/>
          <a:stretch/>
        </p:blipFill>
        <p:spPr>
          <a:xfrm rot="5400000">
            <a:off x="-265330" y="3412799"/>
            <a:ext cx="3155238" cy="2255462"/>
          </a:xfrm>
          <a:prstGeom prst="rect">
            <a:avLst/>
          </a:prstGeom>
        </p:spPr>
      </p:pic>
      <p:pic>
        <p:nvPicPr>
          <p:cNvPr id="13" name="Picture 12" descr="A tree on a beach&#10;&#10;Description automatically generated with medium confidence">
            <a:extLst>
              <a:ext uri="{FF2B5EF4-FFF2-40B4-BE49-F238E27FC236}">
                <a16:creationId xmlns:a16="http://schemas.microsoft.com/office/drawing/2014/main" id="{6506345D-77AF-E5A5-0B89-98AD386C5A1C}"/>
              </a:ext>
            </a:extLst>
          </p:cNvPr>
          <p:cNvPicPr>
            <a:picLocks noChangeAspect="1"/>
          </p:cNvPicPr>
          <p:nvPr/>
        </p:nvPicPr>
        <p:blipFill rotWithShape="1">
          <a:blip r:embed="rId3"/>
          <a:srcRect l="23328" r="23058" b="-4"/>
          <a:stretch/>
        </p:blipFill>
        <p:spPr>
          <a:xfrm>
            <a:off x="2575696" y="2962911"/>
            <a:ext cx="2255462" cy="3155238"/>
          </a:xfrm>
          <a:prstGeom prst="rect">
            <a:avLst/>
          </a:prstGeom>
        </p:spPr>
      </p:pic>
      <p:pic>
        <p:nvPicPr>
          <p:cNvPr id="11" name="Picture 10">
            <a:extLst>
              <a:ext uri="{FF2B5EF4-FFF2-40B4-BE49-F238E27FC236}">
                <a16:creationId xmlns:a16="http://schemas.microsoft.com/office/drawing/2014/main" id="{1B4F91E9-F45A-C90F-82FF-2A7A580A38D5}"/>
              </a:ext>
            </a:extLst>
          </p:cNvPr>
          <p:cNvPicPr>
            <a:picLocks noChangeAspect="1"/>
          </p:cNvPicPr>
          <p:nvPr/>
        </p:nvPicPr>
        <p:blipFill rotWithShape="1">
          <a:blip r:embed="rId4"/>
          <a:srcRect t="4689" r="-1" b="-1"/>
          <a:stretch/>
        </p:blipFill>
        <p:spPr>
          <a:xfrm rot="5400000">
            <a:off x="4516945" y="3412799"/>
            <a:ext cx="3155238" cy="2255462"/>
          </a:xfrm>
          <a:prstGeom prst="rect">
            <a:avLst/>
          </a:prstGeom>
        </p:spPr>
      </p:pic>
      <p:pic>
        <p:nvPicPr>
          <p:cNvPr id="7" name="Content Placeholder 6" descr="A picture containing outdoor, sky, ground, water&#10;&#10;Description automatically generated">
            <a:extLst>
              <a:ext uri="{FF2B5EF4-FFF2-40B4-BE49-F238E27FC236}">
                <a16:creationId xmlns:a16="http://schemas.microsoft.com/office/drawing/2014/main" id="{F66389BC-740A-BB28-11BB-E6994BD118ED}"/>
              </a:ext>
            </a:extLst>
          </p:cNvPr>
          <p:cNvPicPr>
            <a:picLocks noGrp="1" noChangeAspect="1"/>
          </p:cNvPicPr>
          <p:nvPr>
            <p:ph sz="quarter" idx="11"/>
          </p:nvPr>
        </p:nvPicPr>
        <p:blipFill rotWithShape="1">
          <a:blip r:embed="rId5"/>
          <a:srcRect l="23869" r="22517" b="-4"/>
          <a:stretch/>
        </p:blipFill>
        <p:spPr>
          <a:xfrm>
            <a:off x="7357971" y="2962911"/>
            <a:ext cx="2255462" cy="3155238"/>
          </a:xfrm>
          <a:prstGeom prst="rect">
            <a:avLst/>
          </a:prstGeom>
        </p:spPr>
      </p:pic>
      <p:pic>
        <p:nvPicPr>
          <p:cNvPr id="15" name="Picture 14" descr="A picture containing sky, outdoor, grass, elephant&#10;&#10;Description automatically generated">
            <a:extLst>
              <a:ext uri="{FF2B5EF4-FFF2-40B4-BE49-F238E27FC236}">
                <a16:creationId xmlns:a16="http://schemas.microsoft.com/office/drawing/2014/main" id="{3879718D-AB4F-6890-F12B-8D9DAE69FDC4}"/>
              </a:ext>
            </a:extLst>
          </p:cNvPr>
          <p:cNvPicPr>
            <a:picLocks noChangeAspect="1"/>
          </p:cNvPicPr>
          <p:nvPr/>
        </p:nvPicPr>
        <p:blipFill rotWithShape="1">
          <a:blip r:embed="rId6"/>
          <a:srcRect l="29473" r="16912" b="-4"/>
          <a:stretch/>
        </p:blipFill>
        <p:spPr>
          <a:xfrm>
            <a:off x="9749109" y="2962911"/>
            <a:ext cx="2255462" cy="3155238"/>
          </a:xfrm>
          <a:prstGeom prst="rect">
            <a:avLst/>
          </a:prstGeom>
        </p:spPr>
      </p:pic>
    </p:spTree>
    <p:extLst>
      <p:ext uri="{BB962C8B-B14F-4D97-AF65-F5344CB8AC3E}">
        <p14:creationId xmlns:p14="http://schemas.microsoft.com/office/powerpoint/2010/main" val="1415209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561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B63D92-0EA3-854C-A1CF-6F26834431D9}"/>
              </a:ext>
            </a:extLst>
          </p:cNvPr>
          <p:cNvSpPr>
            <a:spLocks noGrp="1"/>
          </p:cNvSpPr>
          <p:nvPr>
            <p:ph sz="quarter" idx="11"/>
          </p:nvPr>
        </p:nvSpPr>
        <p:spPr/>
        <p:txBody>
          <a:bodyPr>
            <a:normAutofit lnSpcReduction="10000"/>
          </a:bodyPr>
          <a:lstStyle/>
          <a:p>
            <a:r>
              <a:rPr lang="en-US" dirty="0"/>
              <a:t>Improving childhood cancer outcomes, particularly in resource-limited settings, is a major global health priority set by the World Health Organization. </a:t>
            </a:r>
          </a:p>
          <a:p>
            <a:r>
              <a:rPr lang="en-US" dirty="0"/>
              <a:t>I</a:t>
            </a:r>
            <a:r>
              <a:rPr lang="en-US" b="0" i="0" u="none" strike="noStrike" dirty="0">
                <a:effectLst/>
              </a:rPr>
              <a:t>n high-income countries, more than 80% of children with cancer are cured, but in many LMICs less than 30% are cured.</a:t>
            </a:r>
            <a:endParaRPr lang="en-US" dirty="0"/>
          </a:p>
          <a:p>
            <a:r>
              <a:rPr lang="en-US" dirty="0"/>
              <a:t>In resource-rich settings, patient-reported outcome (PRO) measures have emerged as a critical method to holistically understand the effects of disease and treatment on patients' mental, physical, and social </a:t>
            </a:r>
            <a:r>
              <a:rPr lang="en-US" dirty="0" err="1"/>
              <a:t>HRQoL</a:t>
            </a:r>
            <a:r>
              <a:rPr lang="en-US" dirty="0"/>
              <a:t>. </a:t>
            </a:r>
          </a:p>
        </p:txBody>
      </p:sp>
      <p:sp>
        <p:nvSpPr>
          <p:cNvPr id="4" name="Title 3">
            <a:extLst>
              <a:ext uri="{FF2B5EF4-FFF2-40B4-BE49-F238E27FC236}">
                <a16:creationId xmlns:a16="http://schemas.microsoft.com/office/drawing/2014/main" id="{3C6321E5-02B9-6D4F-9068-BD9F31283C8A}"/>
              </a:ext>
            </a:extLst>
          </p:cNvPr>
          <p:cNvSpPr>
            <a:spLocks noGrp="1"/>
          </p:cNvSpPr>
          <p:nvPr>
            <p:ph type="title"/>
          </p:nvPr>
        </p:nvSpPr>
        <p:spPr/>
        <p:txBody>
          <a:bodyPr/>
          <a:lstStyle/>
          <a:p>
            <a:r>
              <a:rPr lang="en-US" dirty="0"/>
              <a:t>Background </a:t>
            </a:r>
          </a:p>
        </p:txBody>
      </p:sp>
    </p:spTree>
    <p:extLst>
      <p:ext uri="{BB962C8B-B14F-4D97-AF65-F5344CB8AC3E}">
        <p14:creationId xmlns:p14="http://schemas.microsoft.com/office/powerpoint/2010/main" val="2795279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8B1153A-1169-A69B-85DF-EBD88445A28E}"/>
              </a:ext>
            </a:extLst>
          </p:cNvPr>
          <p:cNvPicPr>
            <a:picLocks noGrp="1" noChangeAspect="1"/>
          </p:cNvPicPr>
          <p:nvPr>
            <p:ph sz="quarter" idx="11"/>
          </p:nvPr>
        </p:nvPicPr>
        <p:blipFill>
          <a:blip r:embed="rId3"/>
          <a:stretch>
            <a:fillRect/>
          </a:stretch>
        </p:blipFill>
        <p:spPr>
          <a:xfrm>
            <a:off x="7144720" y="1578022"/>
            <a:ext cx="3127812" cy="3924300"/>
          </a:xfrm>
        </p:spPr>
      </p:pic>
      <p:sp>
        <p:nvSpPr>
          <p:cNvPr id="3" name="Title 2">
            <a:extLst>
              <a:ext uri="{FF2B5EF4-FFF2-40B4-BE49-F238E27FC236}">
                <a16:creationId xmlns:a16="http://schemas.microsoft.com/office/drawing/2014/main" id="{9206FAA9-AF25-1407-6CDE-28F67D62F98D}"/>
              </a:ext>
            </a:extLst>
          </p:cNvPr>
          <p:cNvSpPr>
            <a:spLocks noGrp="1"/>
          </p:cNvSpPr>
          <p:nvPr>
            <p:ph type="title"/>
          </p:nvPr>
        </p:nvSpPr>
        <p:spPr/>
        <p:txBody>
          <a:bodyPr/>
          <a:lstStyle/>
          <a:p>
            <a:r>
              <a:rPr lang="en-US" dirty="0"/>
              <a:t>Background</a:t>
            </a:r>
          </a:p>
        </p:txBody>
      </p:sp>
      <p:pic>
        <p:nvPicPr>
          <p:cNvPr id="7" name="Picture 6">
            <a:extLst>
              <a:ext uri="{FF2B5EF4-FFF2-40B4-BE49-F238E27FC236}">
                <a16:creationId xmlns:a16="http://schemas.microsoft.com/office/drawing/2014/main" id="{8ECD359B-E882-5F9F-CF9F-9FBF7D31BE3C}"/>
              </a:ext>
            </a:extLst>
          </p:cNvPr>
          <p:cNvPicPr>
            <a:picLocks noChangeAspect="1"/>
          </p:cNvPicPr>
          <p:nvPr/>
        </p:nvPicPr>
        <p:blipFill>
          <a:blip r:embed="rId4"/>
          <a:stretch>
            <a:fillRect/>
          </a:stretch>
        </p:blipFill>
        <p:spPr>
          <a:xfrm>
            <a:off x="5875461" y="5746407"/>
            <a:ext cx="5738784" cy="857892"/>
          </a:xfrm>
          <a:prstGeom prst="rect">
            <a:avLst/>
          </a:prstGeom>
        </p:spPr>
      </p:pic>
      <p:pic>
        <p:nvPicPr>
          <p:cNvPr id="10" name="Picture 9">
            <a:extLst>
              <a:ext uri="{FF2B5EF4-FFF2-40B4-BE49-F238E27FC236}">
                <a16:creationId xmlns:a16="http://schemas.microsoft.com/office/drawing/2014/main" id="{5A8688B4-1726-5005-D920-EA8234B26F3D}"/>
              </a:ext>
            </a:extLst>
          </p:cNvPr>
          <p:cNvPicPr>
            <a:picLocks noChangeAspect="1"/>
          </p:cNvPicPr>
          <p:nvPr/>
        </p:nvPicPr>
        <p:blipFill>
          <a:blip r:embed="rId5"/>
          <a:stretch>
            <a:fillRect/>
          </a:stretch>
        </p:blipFill>
        <p:spPr>
          <a:xfrm>
            <a:off x="1123667" y="1265956"/>
            <a:ext cx="3352800" cy="3861764"/>
          </a:xfrm>
          <a:prstGeom prst="rect">
            <a:avLst/>
          </a:prstGeom>
        </p:spPr>
      </p:pic>
      <p:pic>
        <p:nvPicPr>
          <p:cNvPr id="12" name="Picture 11">
            <a:extLst>
              <a:ext uri="{FF2B5EF4-FFF2-40B4-BE49-F238E27FC236}">
                <a16:creationId xmlns:a16="http://schemas.microsoft.com/office/drawing/2014/main" id="{FB0F88BA-A364-C1B9-30F6-E47FC4501CB3}"/>
              </a:ext>
            </a:extLst>
          </p:cNvPr>
          <p:cNvPicPr>
            <a:picLocks noChangeAspect="1"/>
          </p:cNvPicPr>
          <p:nvPr/>
        </p:nvPicPr>
        <p:blipFill>
          <a:blip r:embed="rId6"/>
          <a:stretch>
            <a:fillRect/>
          </a:stretch>
        </p:blipFill>
        <p:spPr>
          <a:xfrm>
            <a:off x="1123668" y="5127720"/>
            <a:ext cx="3352800" cy="568004"/>
          </a:xfrm>
          <a:prstGeom prst="rect">
            <a:avLst/>
          </a:prstGeom>
        </p:spPr>
      </p:pic>
      <p:pic>
        <p:nvPicPr>
          <p:cNvPr id="14" name="Picture 13">
            <a:extLst>
              <a:ext uri="{FF2B5EF4-FFF2-40B4-BE49-F238E27FC236}">
                <a16:creationId xmlns:a16="http://schemas.microsoft.com/office/drawing/2014/main" id="{ED6A97C8-915D-EE13-F2AA-67ABB95C9DF9}"/>
              </a:ext>
            </a:extLst>
          </p:cNvPr>
          <p:cNvPicPr>
            <a:picLocks noChangeAspect="1"/>
          </p:cNvPicPr>
          <p:nvPr/>
        </p:nvPicPr>
        <p:blipFill rotWithShape="1">
          <a:blip r:embed="rId7"/>
          <a:srcRect r="32371" b="45727"/>
          <a:stretch/>
        </p:blipFill>
        <p:spPr>
          <a:xfrm>
            <a:off x="136478" y="5746407"/>
            <a:ext cx="5363570" cy="1035073"/>
          </a:xfrm>
          <a:prstGeom prst="rect">
            <a:avLst/>
          </a:prstGeom>
        </p:spPr>
      </p:pic>
      <p:pic>
        <p:nvPicPr>
          <p:cNvPr id="18" name="Picture 17">
            <a:extLst>
              <a:ext uri="{FF2B5EF4-FFF2-40B4-BE49-F238E27FC236}">
                <a16:creationId xmlns:a16="http://schemas.microsoft.com/office/drawing/2014/main" id="{236A0F59-B4D8-485D-6043-C6FC2D31C2C5}"/>
              </a:ext>
            </a:extLst>
          </p:cNvPr>
          <p:cNvPicPr>
            <a:picLocks noChangeAspect="1"/>
          </p:cNvPicPr>
          <p:nvPr/>
        </p:nvPicPr>
        <p:blipFill>
          <a:blip r:embed="rId8"/>
          <a:stretch>
            <a:fillRect/>
          </a:stretch>
        </p:blipFill>
        <p:spPr>
          <a:xfrm>
            <a:off x="4565276" y="2917510"/>
            <a:ext cx="2620370" cy="622662"/>
          </a:xfrm>
          <a:prstGeom prst="rect">
            <a:avLst/>
          </a:prstGeom>
        </p:spPr>
      </p:pic>
      <p:sp>
        <p:nvSpPr>
          <p:cNvPr id="19" name="TextBox 18">
            <a:extLst>
              <a:ext uri="{FF2B5EF4-FFF2-40B4-BE49-F238E27FC236}">
                <a16:creationId xmlns:a16="http://schemas.microsoft.com/office/drawing/2014/main" id="{FDBE6471-9EE1-4EFF-7475-808B2B1FCC36}"/>
              </a:ext>
            </a:extLst>
          </p:cNvPr>
          <p:cNvSpPr txBox="1"/>
          <p:nvPr/>
        </p:nvSpPr>
        <p:spPr>
          <a:xfrm>
            <a:off x="1924334" y="6462831"/>
            <a:ext cx="532966" cy="276999"/>
          </a:xfrm>
          <a:prstGeom prst="rect">
            <a:avLst/>
          </a:prstGeom>
          <a:noFill/>
        </p:spPr>
        <p:txBody>
          <a:bodyPr wrap="none" rtlCol="0">
            <a:spAutoFit/>
          </a:bodyPr>
          <a:lstStyle/>
          <a:p>
            <a:r>
              <a:rPr lang="en-US" sz="1200" dirty="0"/>
              <a:t>2010</a:t>
            </a:r>
          </a:p>
        </p:txBody>
      </p:sp>
      <p:sp>
        <p:nvSpPr>
          <p:cNvPr id="20" name="TextBox 19">
            <a:extLst>
              <a:ext uri="{FF2B5EF4-FFF2-40B4-BE49-F238E27FC236}">
                <a16:creationId xmlns:a16="http://schemas.microsoft.com/office/drawing/2014/main" id="{06BECDF6-4CCA-6ED0-03D2-A6761E8D8B62}"/>
              </a:ext>
            </a:extLst>
          </p:cNvPr>
          <p:cNvSpPr txBox="1"/>
          <p:nvPr/>
        </p:nvSpPr>
        <p:spPr>
          <a:xfrm>
            <a:off x="7440304" y="6462830"/>
            <a:ext cx="527324" cy="276999"/>
          </a:xfrm>
          <a:prstGeom prst="rect">
            <a:avLst/>
          </a:prstGeom>
          <a:noFill/>
        </p:spPr>
        <p:txBody>
          <a:bodyPr wrap="none" rtlCol="0">
            <a:spAutoFit/>
          </a:bodyPr>
          <a:lstStyle/>
          <a:p>
            <a:r>
              <a:rPr lang="en-US" sz="1200" dirty="0"/>
              <a:t>2017</a:t>
            </a:r>
          </a:p>
        </p:txBody>
      </p:sp>
    </p:spTree>
    <p:extLst>
      <p:ext uri="{BB962C8B-B14F-4D97-AF65-F5344CB8AC3E}">
        <p14:creationId xmlns:p14="http://schemas.microsoft.com/office/powerpoint/2010/main" val="888714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75006B-AC41-A944-A791-1615A01612A2}"/>
              </a:ext>
            </a:extLst>
          </p:cNvPr>
          <p:cNvSpPr>
            <a:spLocks noGrp="1"/>
          </p:cNvSpPr>
          <p:nvPr>
            <p:ph sz="quarter" idx="11"/>
          </p:nvPr>
        </p:nvSpPr>
        <p:spPr>
          <a:xfrm>
            <a:off x="502920" y="1714500"/>
            <a:ext cx="11186160" cy="4686300"/>
          </a:xfrm>
        </p:spPr>
        <p:txBody>
          <a:bodyPr>
            <a:normAutofit fontScale="92500" lnSpcReduction="10000"/>
          </a:bodyPr>
          <a:lstStyle/>
          <a:p>
            <a:r>
              <a:rPr lang="en-US" dirty="0"/>
              <a:t>The Ped-PRO-CTCAE measurement system includes a library of 130 items that can assess up to 62 symptom adverse events.</a:t>
            </a:r>
          </a:p>
          <a:p>
            <a:r>
              <a:rPr lang="en-US" dirty="0"/>
              <a:t>The Pediatric PRO-CTCAE Core Items Questionnaire assesses 15 core symptomatic domains including: abdominal pain, constipation, diarrhea, oral mucositis, nausea, vomiting, fatigue, pain, anorexia, headache, peripheral sensory neuropathy, anxiety, depression, insomnia, and cough. </a:t>
            </a:r>
          </a:p>
          <a:p>
            <a:r>
              <a:rPr lang="en-US" dirty="0"/>
              <a:t>Each domain has 2-3 question items, a 4-point Likert scale, and a 7-day recall period. </a:t>
            </a:r>
          </a:p>
          <a:p>
            <a:r>
              <a:rPr lang="en-US" dirty="0"/>
              <a:t>Additional information: </a:t>
            </a:r>
            <a:r>
              <a:rPr lang="en-US" u="sng" dirty="0">
                <a:hlinkClick r:id="rId3"/>
              </a:rPr>
              <a:t>https://healthcaredelivery.cancer.gov/pro-ctcae/</a:t>
            </a:r>
            <a:r>
              <a:rPr lang="en-US" u="sng" dirty="0"/>
              <a:t> </a:t>
            </a:r>
            <a:endParaRPr lang="en-US" dirty="0"/>
          </a:p>
          <a:p>
            <a:pPr marL="0" indent="0">
              <a:buNone/>
            </a:pPr>
            <a:endParaRPr lang="en-US" dirty="0"/>
          </a:p>
        </p:txBody>
      </p:sp>
      <p:sp>
        <p:nvSpPr>
          <p:cNvPr id="3" name="Title 2">
            <a:extLst>
              <a:ext uri="{FF2B5EF4-FFF2-40B4-BE49-F238E27FC236}">
                <a16:creationId xmlns:a16="http://schemas.microsoft.com/office/drawing/2014/main" id="{B050D0E5-1FA2-A64A-BD66-2AD0950EA22B}"/>
              </a:ext>
            </a:extLst>
          </p:cNvPr>
          <p:cNvSpPr>
            <a:spLocks noGrp="1"/>
          </p:cNvSpPr>
          <p:nvPr>
            <p:ph type="title"/>
          </p:nvPr>
        </p:nvSpPr>
        <p:spPr/>
        <p:txBody>
          <a:bodyPr/>
          <a:lstStyle/>
          <a:p>
            <a:r>
              <a:rPr lang="en-US" dirty="0"/>
              <a:t>PEDS PRO-CTCAE</a:t>
            </a:r>
          </a:p>
        </p:txBody>
      </p:sp>
    </p:spTree>
    <p:extLst>
      <p:ext uri="{BB962C8B-B14F-4D97-AF65-F5344CB8AC3E}">
        <p14:creationId xmlns:p14="http://schemas.microsoft.com/office/powerpoint/2010/main" val="3472634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6321E5-02B9-6D4F-9068-BD9F31283C8A}"/>
              </a:ext>
            </a:extLst>
          </p:cNvPr>
          <p:cNvSpPr>
            <a:spLocks noGrp="1"/>
          </p:cNvSpPr>
          <p:nvPr>
            <p:ph type="title"/>
          </p:nvPr>
        </p:nvSpPr>
        <p:spPr/>
        <p:txBody>
          <a:bodyPr/>
          <a:lstStyle/>
          <a:p>
            <a:r>
              <a:rPr lang="en-US" dirty="0"/>
              <a:t>Sample Question </a:t>
            </a:r>
          </a:p>
        </p:txBody>
      </p:sp>
      <p:pic>
        <p:nvPicPr>
          <p:cNvPr id="3" name="Content Placeholder 3">
            <a:extLst>
              <a:ext uri="{FF2B5EF4-FFF2-40B4-BE49-F238E27FC236}">
                <a16:creationId xmlns:a16="http://schemas.microsoft.com/office/drawing/2014/main" id="{DAFAD919-570F-0FE9-B12F-5A6548F88F92}"/>
              </a:ext>
            </a:extLst>
          </p:cNvPr>
          <p:cNvPicPr>
            <a:picLocks noChangeAspect="1"/>
          </p:cNvPicPr>
          <p:nvPr/>
        </p:nvPicPr>
        <p:blipFill>
          <a:blip r:embed="rId3"/>
          <a:stretch>
            <a:fillRect/>
          </a:stretch>
        </p:blipFill>
        <p:spPr>
          <a:xfrm>
            <a:off x="134465" y="1729254"/>
            <a:ext cx="6140829" cy="3851275"/>
          </a:xfrm>
          <a:prstGeom prst="rect">
            <a:avLst/>
          </a:prstGeom>
        </p:spPr>
      </p:pic>
      <p:pic>
        <p:nvPicPr>
          <p:cNvPr id="5" name="Picture 4" descr="Table&#10;&#10;Description automatically generated">
            <a:extLst>
              <a:ext uri="{FF2B5EF4-FFF2-40B4-BE49-F238E27FC236}">
                <a16:creationId xmlns:a16="http://schemas.microsoft.com/office/drawing/2014/main" id="{9F6E286D-7C02-080F-FA41-870E4D3E1137}"/>
              </a:ext>
            </a:extLst>
          </p:cNvPr>
          <p:cNvPicPr>
            <a:picLocks noChangeAspect="1"/>
          </p:cNvPicPr>
          <p:nvPr/>
        </p:nvPicPr>
        <p:blipFill>
          <a:blip r:embed="rId4"/>
          <a:stretch>
            <a:fillRect/>
          </a:stretch>
        </p:blipFill>
        <p:spPr>
          <a:xfrm>
            <a:off x="6095999" y="1846735"/>
            <a:ext cx="5961535" cy="3579159"/>
          </a:xfrm>
          <a:prstGeom prst="rect">
            <a:avLst/>
          </a:prstGeom>
        </p:spPr>
      </p:pic>
    </p:spTree>
    <p:extLst>
      <p:ext uri="{BB962C8B-B14F-4D97-AF65-F5344CB8AC3E}">
        <p14:creationId xmlns:p14="http://schemas.microsoft.com/office/powerpoint/2010/main" val="30025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F470BB-6BA2-92DB-CD60-5DEEB76951C0}"/>
              </a:ext>
            </a:extLst>
          </p:cNvPr>
          <p:cNvSpPr>
            <a:spLocks noGrp="1"/>
          </p:cNvSpPr>
          <p:nvPr>
            <p:ph sz="quarter" idx="11"/>
          </p:nvPr>
        </p:nvSpPr>
        <p:spPr/>
        <p:txBody>
          <a:bodyPr>
            <a:normAutofit fontScale="85000" lnSpcReduction="20000"/>
          </a:bodyPr>
          <a:lstStyle/>
          <a:p>
            <a:r>
              <a:rPr lang="en-US" dirty="0">
                <a:effectLst/>
                <a:latin typeface="Helvetica" pitchFamily="2" charset="0"/>
              </a:rPr>
              <a:t>The PROMIS-25 is a validated short form composed of 25 questions that assess mental, physical, and social health components of </a:t>
            </a:r>
            <a:r>
              <a:rPr lang="en-US" dirty="0" err="1">
                <a:effectLst/>
                <a:latin typeface="Helvetica" pitchFamily="2" charset="0"/>
              </a:rPr>
              <a:t>HRQoL</a:t>
            </a:r>
            <a:r>
              <a:rPr lang="en-US" dirty="0">
                <a:effectLst/>
                <a:latin typeface="Helvetica" pitchFamily="2" charset="0"/>
              </a:rPr>
              <a:t>.</a:t>
            </a:r>
          </a:p>
          <a:p>
            <a:r>
              <a:rPr lang="en-US" dirty="0">
                <a:effectLst/>
                <a:latin typeface="Helvetica" pitchFamily="2" charset="0"/>
              </a:rPr>
              <a:t>PROMIS-25 evaluates six </a:t>
            </a:r>
            <a:r>
              <a:rPr lang="en-US" dirty="0" err="1">
                <a:effectLst/>
                <a:latin typeface="Helvetica" pitchFamily="2" charset="0"/>
              </a:rPr>
              <a:t>HRQoL</a:t>
            </a:r>
            <a:r>
              <a:rPr lang="en-US" dirty="0">
                <a:effectLst/>
                <a:latin typeface="Helvetica" pitchFamily="2" charset="0"/>
              </a:rPr>
              <a:t> domains: mobility, anxiety, depressive symptoms, fatigue, peer relationships and pain interference</a:t>
            </a:r>
          </a:p>
          <a:p>
            <a:r>
              <a:rPr lang="en-US" dirty="0">
                <a:effectLst/>
                <a:latin typeface="Helvetica" pitchFamily="2" charset="0"/>
              </a:rPr>
              <a:t>Four questions per domain, using a five-point Likert scale. </a:t>
            </a:r>
          </a:p>
          <a:p>
            <a:r>
              <a:rPr lang="en-US" dirty="0">
                <a:effectLst/>
                <a:latin typeface="Helvetica" pitchFamily="2" charset="0"/>
              </a:rPr>
              <a:t>Additionally, a single-item pain intensity measurement was scored from 0 to 10. </a:t>
            </a:r>
          </a:p>
          <a:p>
            <a:r>
              <a:rPr lang="en-US" dirty="0">
                <a:effectLst/>
                <a:latin typeface="Helvetica" pitchFamily="2" charset="0"/>
              </a:rPr>
              <a:t>All items have a 7-day recall period.</a:t>
            </a:r>
          </a:p>
          <a:p>
            <a:r>
              <a:rPr lang="en-US" dirty="0">
                <a:latin typeface="Helvetica" pitchFamily="2" charset="0"/>
              </a:rPr>
              <a:t>*Lower PROMIS scores for Mobility and Peer Relationships indicated worse functioning and higher scores for other domains equal poorer symptoms </a:t>
            </a:r>
            <a:endParaRPr lang="en-US" dirty="0">
              <a:effectLst/>
              <a:latin typeface="Helvetica" pitchFamily="2" charset="0"/>
            </a:endParaRPr>
          </a:p>
          <a:p>
            <a:endParaRPr lang="en-US" dirty="0">
              <a:effectLst/>
              <a:latin typeface="Helvetica" pitchFamily="2" charset="0"/>
            </a:endParaRPr>
          </a:p>
          <a:p>
            <a:endParaRPr lang="en-US" dirty="0"/>
          </a:p>
        </p:txBody>
      </p:sp>
      <p:sp>
        <p:nvSpPr>
          <p:cNvPr id="3" name="Title 2">
            <a:extLst>
              <a:ext uri="{FF2B5EF4-FFF2-40B4-BE49-F238E27FC236}">
                <a16:creationId xmlns:a16="http://schemas.microsoft.com/office/drawing/2014/main" id="{7BF310AF-AA70-6565-05E5-1121C5998C0E}"/>
              </a:ext>
            </a:extLst>
          </p:cNvPr>
          <p:cNvSpPr>
            <a:spLocks noGrp="1"/>
          </p:cNvSpPr>
          <p:nvPr>
            <p:ph type="title"/>
          </p:nvPr>
        </p:nvSpPr>
        <p:spPr/>
        <p:txBody>
          <a:bodyPr/>
          <a:lstStyle/>
          <a:p>
            <a:r>
              <a:rPr lang="en-US" dirty="0"/>
              <a:t>PROMIS-25</a:t>
            </a:r>
          </a:p>
        </p:txBody>
      </p:sp>
    </p:spTree>
    <p:extLst>
      <p:ext uri="{BB962C8B-B14F-4D97-AF65-F5344CB8AC3E}">
        <p14:creationId xmlns:p14="http://schemas.microsoft.com/office/powerpoint/2010/main" val="915452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78BB47-99F2-1F15-BD2D-E56A94795804}"/>
              </a:ext>
            </a:extLst>
          </p:cNvPr>
          <p:cNvPicPr>
            <a:picLocks noGrp="1" noChangeAspect="1"/>
          </p:cNvPicPr>
          <p:nvPr>
            <p:ph sz="quarter" idx="11"/>
          </p:nvPr>
        </p:nvPicPr>
        <p:blipFill>
          <a:blip r:embed="rId2"/>
          <a:stretch>
            <a:fillRect/>
          </a:stretch>
        </p:blipFill>
        <p:spPr>
          <a:xfrm>
            <a:off x="1184527" y="1466850"/>
            <a:ext cx="8341609" cy="4723922"/>
          </a:xfrm>
        </p:spPr>
      </p:pic>
      <p:sp>
        <p:nvSpPr>
          <p:cNvPr id="3" name="Title 2">
            <a:extLst>
              <a:ext uri="{FF2B5EF4-FFF2-40B4-BE49-F238E27FC236}">
                <a16:creationId xmlns:a16="http://schemas.microsoft.com/office/drawing/2014/main" id="{9183B348-30E9-C224-6255-1B51FA9D50A1}"/>
              </a:ext>
            </a:extLst>
          </p:cNvPr>
          <p:cNvSpPr>
            <a:spLocks noGrp="1"/>
          </p:cNvSpPr>
          <p:nvPr>
            <p:ph type="title"/>
          </p:nvPr>
        </p:nvSpPr>
        <p:spPr/>
        <p:txBody>
          <a:bodyPr/>
          <a:lstStyle/>
          <a:p>
            <a:r>
              <a:rPr lang="en-US" dirty="0"/>
              <a:t>PROMIS-25</a:t>
            </a:r>
          </a:p>
        </p:txBody>
      </p:sp>
    </p:spTree>
    <p:extLst>
      <p:ext uri="{BB962C8B-B14F-4D97-AF65-F5344CB8AC3E}">
        <p14:creationId xmlns:p14="http://schemas.microsoft.com/office/powerpoint/2010/main" val="505954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1FD506-EB1F-B1D5-89B7-82DEB17E77D6}"/>
              </a:ext>
            </a:extLst>
          </p:cNvPr>
          <p:cNvSpPr>
            <a:spLocks noGrp="1"/>
          </p:cNvSpPr>
          <p:nvPr>
            <p:ph sz="quarter" idx="11"/>
          </p:nvPr>
        </p:nvSpPr>
        <p:spPr/>
        <p:txBody>
          <a:bodyPr>
            <a:normAutofit/>
          </a:bodyPr>
          <a:lstStyle/>
          <a:p>
            <a:pPr marL="0" indent="0">
              <a:spcBef>
                <a:spcPts val="0"/>
              </a:spcBef>
              <a:buNone/>
            </a:pPr>
            <a:r>
              <a:rPr lang="en-US" sz="1800" b="1" i="0" u="none" strike="noStrike" dirty="0">
                <a:solidFill>
                  <a:srgbClr val="000000"/>
                </a:solidFill>
                <a:effectLst/>
                <a:latin typeface="Arial" panose="020B0604020202020204" pitchFamily="34" charset="0"/>
              </a:rPr>
              <a:t>The symptom toolkit is equipped with medications that are used to symptomatically manage some of the most common symptoms experienced by patients with cancer:</a:t>
            </a:r>
          </a:p>
          <a:p>
            <a:r>
              <a:rPr lang="en-US" sz="1800" b="1" i="0" u="none" strike="noStrike" dirty="0">
                <a:solidFill>
                  <a:srgbClr val="000000"/>
                </a:solidFill>
                <a:effectLst/>
                <a:latin typeface="Arial" panose="020B0604020202020204" pitchFamily="34" charset="0"/>
              </a:rPr>
              <a:t>nausea/vomiting (ondansetron, promethazine)</a:t>
            </a:r>
          </a:p>
          <a:p>
            <a:r>
              <a:rPr lang="en-US" sz="1800" b="1" i="0" u="none" strike="noStrike" dirty="0">
                <a:solidFill>
                  <a:srgbClr val="000000"/>
                </a:solidFill>
                <a:effectLst/>
                <a:latin typeface="Arial" panose="020B0604020202020204" pitchFamily="34" charset="0"/>
              </a:rPr>
              <a:t>constipation (bisacodyl, lactulose)</a:t>
            </a:r>
          </a:p>
          <a:p>
            <a:r>
              <a:rPr lang="en-US" sz="1800" b="1" i="0" u="none" strike="noStrike" dirty="0">
                <a:solidFill>
                  <a:srgbClr val="000000"/>
                </a:solidFill>
                <a:effectLst/>
                <a:latin typeface="Arial" panose="020B0604020202020204" pitchFamily="34" charset="0"/>
              </a:rPr>
              <a:t>oral mucositis (mouthwash/honey)</a:t>
            </a:r>
          </a:p>
          <a:p>
            <a:r>
              <a:rPr lang="en-US" sz="1800" b="1" i="0" u="none" strike="noStrike" dirty="0">
                <a:solidFill>
                  <a:srgbClr val="000000"/>
                </a:solidFill>
                <a:effectLst/>
                <a:latin typeface="Arial" panose="020B0604020202020204" pitchFamily="34" charset="0"/>
              </a:rPr>
              <a:t>pain (oral morphine, paracetamol)</a:t>
            </a:r>
          </a:p>
          <a:p>
            <a:r>
              <a:rPr lang="en-US" sz="1800" b="1" i="0" u="none" strike="noStrike" dirty="0">
                <a:solidFill>
                  <a:srgbClr val="000000"/>
                </a:solidFill>
                <a:effectLst/>
                <a:latin typeface="Arial" panose="020B0604020202020204" pitchFamily="34" charset="0"/>
              </a:rPr>
              <a:t>insomnia (diphenhydramine)</a:t>
            </a:r>
          </a:p>
          <a:p>
            <a:r>
              <a:rPr lang="en-US" sz="1800" b="1" i="0" u="none" strike="noStrike" dirty="0">
                <a:solidFill>
                  <a:srgbClr val="000000"/>
                </a:solidFill>
                <a:effectLst/>
                <a:latin typeface="Arial" panose="020B0604020202020204" pitchFamily="34" charset="0"/>
              </a:rPr>
              <a:t>gastritis (antacid)</a:t>
            </a:r>
            <a:br>
              <a:rPr lang="en-US" sz="1800" b="1" i="0" u="none" strike="noStrike" dirty="0">
                <a:solidFill>
                  <a:srgbClr val="000000"/>
                </a:solidFill>
                <a:effectLst/>
                <a:latin typeface="Arial" panose="020B0604020202020204" pitchFamily="34" charset="0"/>
              </a:rPr>
            </a:br>
            <a:endParaRPr lang="en-US" sz="900" dirty="0"/>
          </a:p>
          <a:p>
            <a:pPr marL="0" marR="0" algn="l">
              <a:spcBef>
                <a:spcPts val="0"/>
              </a:spcBef>
              <a:spcAft>
                <a:spcPts val="0"/>
              </a:spcAft>
            </a:pPr>
            <a:endParaRPr lang="en-US" sz="1800" b="1" i="0" u="none" strike="noStrike" dirty="0">
              <a:solidFill>
                <a:srgbClr val="000000"/>
              </a:solidFill>
              <a:effectLst/>
              <a:latin typeface="Arial" panose="020B0604020202020204" pitchFamily="34" charset="0"/>
            </a:endParaRPr>
          </a:p>
          <a:p>
            <a:pPr marL="0" marR="0" algn="l">
              <a:spcBef>
                <a:spcPts val="0"/>
              </a:spcBef>
              <a:spcAft>
                <a:spcPts val="0"/>
              </a:spcAft>
            </a:pPr>
            <a:endParaRPr lang="en-US" sz="1800" b="1" i="0" u="none" strike="noStrike" dirty="0">
              <a:solidFill>
                <a:srgbClr val="000000"/>
              </a:solidFill>
              <a:effectLst/>
              <a:latin typeface="Arial" panose="020B0604020202020204" pitchFamily="34" charset="0"/>
            </a:endParaRPr>
          </a:p>
          <a:p>
            <a:endParaRPr lang="en-US" dirty="0"/>
          </a:p>
        </p:txBody>
      </p:sp>
      <p:sp>
        <p:nvSpPr>
          <p:cNvPr id="4" name="Title 3">
            <a:extLst>
              <a:ext uri="{FF2B5EF4-FFF2-40B4-BE49-F238E27FC236}">
                <a16:creationId xmlns:a16="http://schemas.microsoft.com/office/drawing/2014/main" id="{8733454E-C511-68D3-3617-46BA4B684A24}"/>
              </a:ext>
            </a:extLst>
          </p:cNvPr>
          <p:cNvSpPr>
            <a:spLocks noGrp="1"/>
          </p:cNvSpPr>
          <p:nvPr>
            <p:ph type="title"/>
          </p:nvPr>
        </p:nvSpPr>
        <p:spPr/>
        <p:txBody>
          <a:bodyPr/>
          <a:lstStyle/>
          <a:p>
            <a:r>
              <a:rPr lang="en-US" dirty="0"/>
              <a:t>Symptom Toolkit</a:t>
            </a:r>
          </a:p>
        </p:txBody>
      </p:sp>
      <p:pic>
        <p:nvPicPr>
          <p:cNvPr id="5" name="Content Placeholder 3">
            <a:extLst>
              <a:ext uri="{FF2B5EF4-FFF2-40B4-BE49-F238E27FC236}">
                <a16:creationId xmlns:a16="http://schemas.microsoft.com/office/drawing/2014/main" id="{0FB1C89C-66C7-84E1-B40A-E18D25C1711C}"/>
              </a:ext>
            </a:extLst>
          </p:cNvPr>
          <p:cNvPicPr>
            <a:picLocks noGrp="1" noChangeAspect="1"/>
          </p:cNvPicPr>
          <p:nvPr>
            <p:ph sz="quarter" idx="12"/>
          </p:nvPr>
        </p:nvPicPr>
        <p:blipFill>
          <a:blip r:embed="rId3"/>
          <a:stretch>
            <a:fillRect/>
          </a:stretch>
        </p:blipFill>
        <p:spPr>
          <a:xfrm>
            <a:off x="5896963" y="1797361"/>
            <a:ext cx="6203517" cy="3653182"/>
          </a:xfrm>
          <a:prstGeom prst="rect">
            <a:avLst/>
          </a:prstGeom>
        </p:spPr>
      </p:pic>
    </p:spTree>
    <p:extLst>
      <p:ext uri="{BB962C8B-B14F-4D97-AF65-F5344CB8AC3E}">
        <p14:creationId xmlns:p14="http://schemas.microsoft.com/office/powerpoint/2010/main" val="184339725"/>
      </p:ext>
    </p:extLst>
  </p:cSld>
  <p:clrMapOvr>
    <a:masterClrMapping/>
  </p:clrMapOvr>
</p:sld>
</file>

<file path=ppt/theme/theme1.xml><?xml version="1.0" encoding="utf-8"?>
<a:theme xmlns:a="http://schemas.openxmlformats.org/drawingml/2006/main" name="Custom Design">
  <a:themeElements>
    <a:clrScheme name="UNC Expanded">
      <a:dk1>
        <a:srgbClr val="13284B"/>
      </a:dk1>
      <a:lt1>
        <a:srgbClr val="FFFFFF"/>
      </a:lt1>
      <a:dk2>
        <a:srgbClr val="000000"/>
      </a:dk2>
      <a:lt2>
        <a:srgbClr val="E1E1E1"/>
      </a:lt2>
      <a:accent1>
        <a:srgbClr val="4B9CD3"/>
      </a:accent1>
      <a:accent2>
        <a:srgbClr val="13294B"/>
      </a:accent2>
      <a:accent3>
        <a:srgbClr val="5958CA"/>
      </a:accent3>
      <a:accent4>
        <a:srgbClr val="E52820"/>
      </a:accent4>
      <a:accent5>
        <a:srgbClr val="FFD200"/>
      </a:accent5>
      <a:accent6>
        <a:srgbClr val="46A549"/>
      </a:accent6>
      <a:hlink>
        <a:srgbClr val="007FAE"/>
      </a:hlink>
      <a:folHlink>
        <a:srgbClr val="007FA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14265</TotalTime>
  <Words>2715</Words>
  <Application>Microsoft Macintosh PowerPoint</Application>
  <PresentationFormat>Widescreen</PresentationFormat>
  <Paragraphs>271</Paragraphs>
  <Slides>26</Slides>
  <Notes>17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5" baseType="lpstr">
      <vt:lpstr>Arial</vt:lpstr>
      <vt:lpstr>Calibri</vt:lpstr>
      <vt:lpstr>Franklin Gothic Book</vt:lpstr>
      <vt:lpstr>Franklin Gothic Medium</vt:lpstr>
      <vt:lpstr>Helvetica</vt:lpstr>
      <vt:lpstr>Source Sans Pro</vt:lpstr>
      <vt:lpstr>Times New Roman</vt:lpstr>
      <vt:lpstr>Custom Design</vt:lpstr>
      <vt:lpstr>Document</vt:lpstr>
      <vt:lpstr>TRANSLATION AND VALIDATION OF THE CHICHEWA Pediatric  PRO-CTCAE TOOL TO MEASURE TREATMENT-RELATED ADVERSE EVENTS AMONG ADOLESCENT AND YOUNG ADULT LYMPHOMA PATIENTS IN MALAWI </vt:lpstr>
      <vt:lpstr>Conflict of Interest </vt:lpstr>
      <vt:lpstr>Background </vt:lpstr>
      <vt:lpstr>Background</vt:lpstr>
      <vt:lpstr>PEDS PRO-CTCAE</vt:lpstr>
      <vt:lpstr>Sample Question </vt:lpstr>
      <vt:lpstr>PROMIS-25</vt:lpstr>
      <vt:lpstr>PROMIS-25</vt:lpstr>
      <vt:lpstr>Symptom Toolkit</vt:lpstr>
      <vt:lpstr>AIMS</vt:lpstr>
      <vt:lpstr>METHODOLOGY</vt:lpstr>
      <vt:lpstr>TRANSLATION CULTURAL &amp; QUALITATIVE VALIDATION</vt:lpstr>
      <vt:lpstr>TRANSLATION: FACIT METHODOLOGY </vt:lpstr>
      <vt:lpstr>PSYCHOMETRIC VALIDATION</vt:lpstr>
      <vt:lpstr>Kamuzu Central Hospital (KCH) </vt:lpstr>
      <vt:lpstr>UNC Project Malawi </vt:lpstr>
      <vt:lpstr>SETTING &amp; DEMOGRAPHICS</vt:lpstr>
      <vt:lpstr>KNOWN GROUP VALIDITY</vt:lpstr>
      <vt:lpstr>KNOWN GROUP VALIDITY</vt:lpstr>
      <vt:lpstr>CONVERGENT &amp; DISCRIMINANT VALIDITY</vt:lpstr>
      <vt:lpstr>CONCLUSION</vt:lpstr>
      <vt:lpstr>DISCUSSION</vt:lpstr>
      <vt:lpstr>WHAT’S NEXT</vt:lpstr>
      <vt:lpstr>PowerPoint Presentation</vt:lpstr>
      <vt:lpstr>Zikomo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Jacobs, Andrew</dc:creator>
  <cp:lastModifiedBy>April Evans</cp:lastModifiedBy>
  <cp:revision>118</cp:revision>
  <cp:lastPrinted>2021-04-13T16:37:07Z</cp:lastPrinted>
  <dcterms:created xsi:type="dcterms:W3CDTF">2018-12-12T18:27:48Z</dcterms:created>
  <dcterms:modified xsi:type="dcterms:W3CDTF">2023-02-27T16:03:47Z</dcterms:modified>
</cp:coreProperties>
</file>